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4" r:id="rId2"/>
    <p:sldId id="490" r:id="rId3"/>
    <p:sldId id="498" r:id="rId4"/>
    <p:sldId id="339" r:id="rId5"/>
    <p:sldId id="268" r:id="rId6"/>
    <p:sldId id="311" r:id="rId7"/>
    <p:sldId id="455" r:id="rId8"/>
    <p:sldId id="497" r:id="rId9"/>
    <p:sldId id="273" r:id="rId10"/>
    <p:sldId id="491" r:id="rId11"/>
    <p:sldId id="452" r:id="rId12"/>
    <p:sldId id="437" r:id="rId13"/>
    <p:sldId id="444" r:id="rId14"/>
    <p:sldId id="387" r:id="rId15"/>
    <p:sldId id="418" r:id="rId16"/>
    <p:sldId id="446" r:id="rId17"/>
    <p:sldId id="44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 id="2" name="Brom, Jonelle Q - DCF" initials="BJQ-D" lastIdx="7" clrIdx="1">
    <p:extLst>
      <p:ext uri="{19B8F6BF-5375-455C-9EA6-DF929625EA0E}">
        <p15:presenceInfo xmlns:p15="http://schemas.microsoft.com/office/powerpoint/2012/main" userId="S::Jonelle.Brom@wisconsin.gov::b9426739-771b-4c88-ad94-fb347b0feb02" providerId="AD"/>
      </p:ext>
    </p:extLst>
  </p:cmAuthor>
  <p:cmAuthor id="3" name="Telfer, Holly R - DCF" initials="THR-D" lastIdx="20" clrIdx="2">
    <p:extLst>
      <p:ext uri="{19B8F6BF-5375-455C-9EA6-DF929625EA0E}">
        <p15:presenceInfo xmlns:p15="http://schemas.microsoft.com/office/powerpoint/2012/main" userId="S::Holly.Telfer@wisconsin.gov::15b8c7d7-b9f6-4c06-87aa-75ee3a41d2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DB7"/>
    <a:srgbClr val="CC3399"/>
    <a:srgbClr val="336699"/>
    <a:srgbClr val="3366CC"/>
    <a:srgbClr val="990099"/>
    <a:srgbClr val="CC0099"/>
    <a:srgbClr val="D60093"/>
    <a:srgbClr val="FF33CC"/>
    <a:srgbClr val="D414BD"/>
    <a:srgbClr val="3A9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60"/>
  </p:normalViewPr>
  <p:slideViewPr>
    <p:cSldViewPr snapToGrid="0">
      <p:cViewPr varScale="1">
        <p:scale>
          <a:sx n="65" d="100"/>
          <a:sy n="65" d="100"/>
        </p:scale>
        <p:origin x="438" y="66"/>
      </p:cViewPr>
      <p:guideLst/>
    </p:cSldViewPr>
  </p:slideViewPr>
  <p:notesTextViewPr>
    <p:cViewPr>
      <p:scale>
        <a:sx n="1" d="1"/>
        <a:sy n="1" d="1"/>
      </p:scale>
      <p:origin x="0" y="0"/>
    </p:cViewPr>
  </p:notesTextViewPr>
  <p:notesViewPr>
    <p:cSldViewPr snapToGrid="0">
      <p:cViewPr varScale="1">
        <p:scale>
          <a:sx n="40" d="100"/>
          <a:sy n="40" d="100"/>
        </p:scale>
        <p:origin x="23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data1.xml><?xml version="1.0" encoding="utf-8"?>
<dgm:dataModel xmlns:dgm="http://schemas.openxmlformats.org/drawingml/2006/diagram" xmlns:a="http://schemas.openxmlformats.org/drawingml/2006/main">
  <dgm:ptLst>
    <dgm:pt modelId="{891BA47F-71C4-4850-9C89-88CD718441A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F77149-2C20-4044-885F-689032598838}">
      <dgm:prSet/>
      <dgm:spPr/>
      <dgm:t>
        <a:bodyPr/>
        <a:lstStyle/>
        <a:p>
          <a:pPr>
            <a:lnSpc>
              <a:spcPct val="100000"/>
            </a:lnSpc>
          </a:pPr>
          <a:r>
            <a:rPr lang="en-US" dirty="0"/>
            <a:t>Kinship Care is an alternative to Foster Care for children whose relatives &amp; like-kin caregivers may better meet their needs due to abuse &amp; neglect.</a:t>
          </a:r>
        </a:p>
      </dgm:t>
    </dgm:pt>
    <dgm:pt modelId="{F56EE88B-60E0-49F6-81D7-6A1A45B70ABD}" type="parTrans" cxnId="{1326F186-987D-41CE-819A-DAB3B88DD602}">
      <dgm:prSet/>
      <dgm:spPr/>
      <dgm:t>
        <a:bodyPr/>
        <a:lstStyle/>
        <a:p>
          <a:endParaRPr lang="en-US"/>
        </a:p>
      </dgm:t>
    </dgm:pt>
    <dgm:pt modelId="{9D4EFDD4-8881-4A77-BE59-89E2752F1113}" type="sibTrans" cxnId="{1326F186-987D-41CE-819A-DAB3B88DD602}">
      <dgm:prSet/>
      <dgm:spPr/>
      <dgm:t>
        <a:bodyPr/>
        <a:lstStyle/>
        <a:p>
          <a:endParaRPr lang="en-US"/>
        </a:p>
      </dgm:t>
    </dgm:pt>
    <dgm:pt modelId="{1E1099E6-B020-432F-964B-E67E53E996E3}">
      <dgm:prSet/>
      <dgm:spPr/>
      <dgm:t>
        <a:bodyPr/>
        <a:lstStyle/>
        <a:p>
          <a:pPr>
            <a:lnSpc>
              <a:spcPct val="100000"/>
            </a:lnSpc>
          </a:pPr>
          <a:r>
            <a:rPr lang="en-US" dirty="0"/>
            <a:t>Federal TANF Funded</a:t>
          </a:r>
        </a:p>
      </dgm:t>
    </dgm:pt>
    <dgm:pt modelId="{94343EDF-39AC-4EC5-8138-67581711A67B}" type="parTrans" cxnId="{3A6D39C3-012D-4D46-93B0-D67EB675CF9E}">
      <dgm:prSet/>
      <dgm:spPr/>
      <dgm:t>
        <a:bodyPr/>
        <a:lstStyle/>
        <a:p>
          <a:endParaRPr lang="en-US"/>
        </a:p>
      </dgm:t>
    </dgm:pt>
    <dgm:pt modelId="{1DF2C44F-987A-4B04-95BD-27CC315F963F}" type="sibTrans" cxnId="{3A6D39C3-012D-4D46-93B0-D67EB675CF9E}">
      <dgm:prSet/>
      <dgm:spPr/>
      <dgm:t>
        <a:bodyPr/>
        <a:lstStyle/>
        <a:p>
          <a:endParaRPr lang="en-US"/>
        </a:p>
      </dgm:t>
    </dgm:pt>
    <dgm:pt modelId="{F830FC5B-99ED-49CB-ADD5-7427AFA6C86E}">
      <dgm:prSet custT="1"/>
      <dgm:spPr/>
      <dgm:t>
        <a:bodyPr/>
        <a:lstStyle/>
        <a:p>
          <a:pPr>
            <a:lnSpc>
              <a:spcPct val="100000"/>
            </a:lnSpc>
          </a:pPr>
          <a:r>
            <a:rPr lang="en-US" sz="2400" dirty="0"/>
            <a:t>Managed by local tribal &amp; county agencies</a:t>
          </a:r>
        </a:p>
      </dgm:t>
    </dgm:pt>
    <dgm:pt modelId="{484A64A7-A918-4760-88EB-71AAEEB1692C}" type="parTrans" cxnId="{CD36CB7A-5527-4402-B690-D5462A492CA2}">
      <dgm:prSet/>
      <dgm:spPr/>
      <dgm:t>
        <a:bodyPr/>
        <a:lstStyle/>
        <a:p>
          <a:endParaRPr lang="en-US"/>
        </a:p>
      </dgm:t>
    </dgm:pt>
    <dgm:pt modelId="{AC3B54FE-FF9B-4F80-98B1-CEE5088A5006}" type="sibTrans" cxnId="{CD36CB7A-5527-4402-B690-D5462A492CA2}">
      <dgm:prSet/>
      <dgm:spPr/>
      <dgm:t>
        <a:bodyPr/>
        <a:lstStyle/>
        <a:p>
          <a:endParaRPr lang="en-US"/>
        </a:p>
      </dgm:t>
    </dgm:pt>
    <dgm:pt modelId="{F95B4550-957F-45A8-B534-EF63E7257809}" type="pres">
      <dgm:prSet presAssocID="{891BA47F-71C4-4850-9C89-88CD718441AE}" presName="root" presStyleCnt="0">
        <dgm:presLayoutVars>
          <dgm:dir/>
          <dgm:resizeHandles val="exact"/>
        </dgm:presLayoutVars>
      </dgm:prSet>
      <dgm:spPr/>
    </dgm:pt>
    <dgm:pt modelId="{CFBF3315-7884-4F37-B41F-271759662D57}" type="pres">
      <dgm:prSet presAssocID="{AFF77149-2C20-4044-885F-689032598838}" presName="compNode" presStyleCnt="0"/>
      <dgm:spPr/>
    </dgm:pt>
    <dgm:pt modelId="{0CEF864D-C247-4FAC-B10E-BF1F6530C3F2}" type="pres">
      <dgm:prSet presAssocID="{AFF77149-2C20-4044-885F-689032598838}" presName="bgRect" presStyleLbl="bgShp" presStyleIdx="0" presStyleCnt="3"/>
      <dgm:spPr/>
    </dgm:pt>
    <dgm:pt modelId="{00DB6B31-D532-4710-9963-AA5E1AB92157}" type="pres">
      <dgm:prSet presAssocID="{AFF77149-2C20-4044-885F-6890325988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BD05AEC1-9548-41E7-9A2B-3F5E19776C7C}" type="pres">
      <dgm:prSet presAssocID="{AFF77149-2C20-4044-885F-689032598838}" presName="spaceRect" presStyleCnt="0"/>
      <dgm:spPr/>
    </dgm:pt>
    <dgm:pt modelId="{901AFCBF-9C42-412E-8D7D-3CAA79E406C2}" type="pres">
      <dgm:prSet presAssocID="{AFF77149-2C20-4044-885F-689032598838}" presName="parTx" presStyleLbl="revTx" presStyleIdx="0" presStyleCnt="3">
        <dgm:presLayoutVars>
          <dgm:chMax val="0"/>
          <dgm:chPref val="0"/>
        </dgm:presLayoutVars>
      </dgm:prSet>
      <dgm:spPr/>
    </dgm:pt>
    <dgm:pt modelId="{ED48C8F7-FA3A-4438-9C7B-88DE9A6E70DD}" type="pres">
      <dgm:prSet presAssocID="{9D4EFDD4-8881-4A77-BE59-89E2752F1113}" presName="sibTrans" presStyleCnt="0"/>
      <dgm:spPr/>
    </dgm:pt>
    <dgm:pt modelId="{3760428D-E2A7-4795-8D15-74BF4631D9A4}" type="pres">
      <dgm:prSet presAssocID="{1E1099E6-B020-432F-964B-E67E53E996E3}" presName="compNode" presStyleCnt="0"/>
      <dgm:spPr/>
    </dgm:pt>
    <dgm:pt modelId="{3DB76BEB-EADA-4104-9D8A-634ABFA2C07F}" type="pres">
      <dgm:prSet presAssocID="{1E1099E6-B020-432F-964B-E67E53E996E3}" presName="bgRect" presStyleLbl="bgShp" presStyleIdx="1" presStyleCnt="3"/>
      <dgm:spPr/>
    </dgm:pt>
    <dgm:pt modelId="{8B6773DD-FDA0-40B3-8FC2-D3182C113EBB}" type="pres">
      <dgm:prSet presAssocID="{1E1099E6-B020-432F-964B-E67E53E996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ins with solid fill"/>
        </a:ext>
      </dgm:extLst>
    </dgm:pt>
    <dgm:pt modelId="{1E01D73D-AAAC-4F98-9FF6-813ACFD0850A}" type="pres">
      <dgm:prSet presAssocID="{1E1099E6-B020-432F-964B-E67E53E996E3}" presName="spaceRect" presStyleCnt="0"/>
      <dgm:spPr/>
    </dgm:pt>
    <dgm:pt modelId="{832E20BC-329F-4C51-8E31-2E747C74A8D2}" type="pres">
      <dgm:prSet presAssocID="{1E1099E6-B020-432F-964B-E67E53E996E3}" presName="parTx" presStyleLbl="revTx" presStyleIdx="1" presStyleCnt="3">
        <dgm:presLayoutVars>
          <dgm:chMax val="0"/>
          <dgm:chPref val="0"/>
        </dgm:presLayoutVars>
      </dgm:prSet>
      <dgm:spPr/>
    </dgm:pt>
    <dgm:pt modelId="{045625B0-5BE8-4136-80BA-6EE0BECD928E}" type="pres">
      <dgm:prSet presAssocID="{1DF2C44F-987A-4B04-95BD-27CC315F963F}" presName="sibTrans" presStyleCnt="0"/>
      <dgm:spPr/>
    </dgm:pt>
    <dgm:pt modelId="{72EEBC82-B461-43DD-95E4-B665349460E9}" type="pres">
      <dgm:prSet presAssocID="{F830FC5B-99ED-49CB-ADD5-7427AFA6C86E}" presName="compNode" presStyleCnt="0"/>
      <dgm:spPr/>
    </dgm:pt>
    <dgm:pt modelId="{318AB51C-C7BC-4196-9FA8-4568D40FDD1F}" type="pres">
      <dgm:prSet presAssocID="{F830FC5B-99ED-49CB-ADD5-7427AFA6C86E}" presName="bgRect" presStyleLbl="bgShp" presStyleIdx="2" presStyleCnt="3" custLinFactNeighborX="1237" custLinFactNeighborY="-2825"/>
      <dgm:spPr/>
    </dgm:pt>
    <dgm:pt modelId="{03C1723D-BA78-4657-929F-09DAEC9308BD}" type="pres">
      <dgm:prSet presAssocID="{F830FC5B-99ED-49CB-ADD5-7427AFA6C8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nections outline"/>
        </a:ext>
      </dgm:extLst>
    </dgm:pt>
    <dgm:pt modelId="{B1EDE760-47A7-4E21-8126-BAD329BF62BC}" type="pres">
      <dgm:prSet presAssocID="{F830FC5B-99ED-49CB-ADD5-7427AFA6C86E}" presName="spaceRect" presStyleCnt="0"/>
      <dgm:spPr/>
    </dgm:pt>
    <dgm:pt modelId="{1A954C4B-C122-4F1D-A54C-C96A2AAECEAC}" type="pres">
      <dgm:prSet presAssocID="{F830FC5B-99ED-49CB-ADD5-7427AFA6C86E}" presName="parTx" presStyleLbl="revTx" presStyleIdx="2" presStyleCnt="3">
        <dgm:presLayoutVars>
          <dgm:chMax val="0"/>
          <dgm:chPref val="0"/>
        </dgm:presLayoutVars>
      </dgm:prSet>
      <dgm:spPr/>
    </dgm:pt>
  </dgm:ptLst>
  <dgm:cxnLst>
    <dgm:cxn modelId="{520CD310-75A7-430A-B85A-12876D436E40}" type="presOf" srcId="{AFF77149-2C20-4044-885F-689032598838}" destId="{901AFCBF-9C42-412E-8D7D-3CAA79E406C2}" srcOrd="0" destOrd="0" presId="urn:microsoft.com/office/officeart/2018/2/layout/IconVerticalSolidList"/>
    <dgm:cxn modelId="{BDABFE2F-B3CA-487B-8CD2-C445424FAF23}" type="presOf" srcId="{F830FC5B-99ED-49CB-ADD5-7427AFA6C86E}" destId="{1A954C4B-C122-4F1D-A54C-C96A2AAECEAC}" srcOrd="0" destOrd="0" presId="urn:microsoft.com/office/officeart/2018/2/layout/IconVerticalSolidList"/>
    <dgm:cxn modelId="{CD36CB7A-5527-4402-B690-D5462A492CA2}" srcId="{891BA47F-71C4-4850-9C89-88CD718441AE}" destId="{F830FC5B-99ED-49CB-ADD5-7427AFA6C86E}" srcOrd="2" destOrd="0" parTransId="{484A64A7-A918-4760-88EB-71AAEEB1692C}" sibTransId="{AC3B54FE-FF9B-4F80-98B1-CEE5088A5006}"/>
    <dgm:cxn modelId="{1326F186-987D-41CE-819A-DAB3B88DD602}" srcId="{891BA47F-71C4-4850-9C89-88CD718441AE}" destId="{AFF77149-2C20-4044-885F-689032598838}" srcOrd="0" destOrd="0" parTransId="{F56EE88B-60E0-49F6-81D7-6A1A45B70ABD}" sibTransId="{9D4EFDD4-8881-4A77-BE59-89E2752F1113}"/>
    <dgm:cxn modelId="{293DA3A5-1F1C-402C-A48D-839DF07EC941}" type="presOf" srcId="{891BA47F-71C4-4850-9C89-88CD718441AE}" destId="{F95B4550-957F-45A8-B534-EF63E7257809}" srcOrd="0" destOrd="0" presId="urn:microsoft.com/office/officeart/2018/2/layout/IconVerticalSolidList"/>
    <dgm:cxn modelId="{3A6D39C3-012D-4D46-93B0-D67EB675CF9E}" srcId="{891BA47F-71C4-4850-9C89-88CD718441AE}" destId="{1E1099E6-B020-432F-964B-E67E53E996E3}" srcOrd="1" destOrd="0" parTransId="{94343EDF-39AC-4EC5-8138-67581711A67B}" sibTransId="{1DF2C44F-987A-4B04-95BD-27CC315F963F}"/>
    <dgm:cxn modelId="{3A68AFFB-BCF6-4754-ADC6-C7716EE3AB0C}" type="presOf" srcId="{1E1099E6-B020-432F-964B-E67E53E996E3}" destId="{832E20BC-329F-4C51-8E31-2E747C74A8D2}" srcOrd="0" destOrd="0" presId="urn:microsoft.com/office/officeart/2018/2/layout/IconVerticalSolidList"/>
    <dgm:cxn modelId="{8DAF5BAE-23DF-46DA-B945-2AB7A05692BF}" type="presParOf" srcId="{F95B4550-957F-45A8-B534-EF63E7257809}" destId="{CFBF3315-7884-4F37-B41F-271759662D57}" srcOrd="0" destOrd="0" presId="urn:microsoft.com/office/officeart/2018/2/layout/IconVerticalSolidList"/>
    <dgm:cxn modelId="{8B578742-FDBE-415C-ABB7-51D91F9ED515}" type="presParOf" srcId="{CFBF3315-7884-4F37-B41F-271759662D57}" destId="{0CEF864D-C247-4FAC-B10E-BF1F6530C3F2}" srcOrd="0" destOrd="0" presId="urn:microsoft.com/office/officeart/2018/2/layout/IconVerticalSolidList"/>
    <dgm:cxn modelId="{DE723269-205A-4E1A-A982-12AE61A1B405}" type="presParOf" srcId="{CFBF3315-7884-4F37-B41F-271759662D57}" destId="{00DB6B31-D532-4710-9963-AA5E1AB92157}" srcOrd="1" destOrd="0" presId="urn:microsoft.com/office/officeart/2018/2/layout/IconVerticalSolidList"/>
    <dgm:cxn modelId="{75FB1091-6B92-4236-8A95-EA47A6877F8A}" type="presParOf" srcId="{CFBF3315-7884-4F37-B41F-271759662D57}" destId="{BD05AEC1-9548-41E7-9A2B-3F5E19776C7C}" srcOrd="2" destOrd="0" presId="urn:microsoft.com/office/officeart/2018/2/layout/IconVerticalSolidList"/>
    <dgm:cxn modelId="{1E31CB9D-E4C1-44B6-BFCF-53F366B1CCFB}" type="presParOf" srcId="{CFBF3315-7884-4F37-B41F-271759662D57}" destId="{901AFCBF-9C42-412E-8D7D-3CAA79E406C2}" srcOrd="3" destOrd="0" presId="urn:microsoft.com/office/officeart/2018/2/layout/IconVerticalSolidList"/>
    <dgm:cxn modelId="{EFB6C6D6-3F56-42A3-A9D7-B0ED908B429C}" type="presParOf" srcId="{F95B4550-957F-45A8-B534-EF63E7257809}" destId="{ED48C8F7-FA3A-4438-9C7B-88DE9A6E70DD}" srcOrd="1" destOrd="0" presId="urn:microsoft.com/office/officeart/2018/2/layout/IconVerticalSolidList"/>
    <dgm:cxn modelId="{C6A94A27-ABB7-426B-B19F-7318B5CD8C3C}" type="presParOf" srcId="{F95B4550-957F-45A8-B534-EF63E7257809}" destId="{3760428D-E2A7-4795-8D15-74BF4631D9A4}" srcOrd="2" destOrd="0" presId="urn:microsoft.com/office/officeart/2018/2/layout/IconVerticalSolidList"/>
    <dgm:cxn modelId="{75B24703-6079-436E-95FD-B6ECDF374D62}" type="presParOf" srcId="{3760428D-E2A7-4795-8D15-74BF4631D9A4}" destId="{3DB76BEB-EADA-4104-9D8A-634ABFA2C07F}" srcOrd="0" destOrd="0" presId="urn:microsoft.com/office/officeart/2018/2/layout/IconVerticalSolidList"/>
    <dgm:cxn modelId="{F38D7B35-D8AF-425A-ADC4-21863961E8B0}" type="presParOf" srcId="{3760428D-E2A7-4795-8D15-74BF4631D9A4}" destId="{8B6773DD-FDA0-40B3-8FC2-D3182C113EBB}" srcOrd="1" destOrd="0" presId="urn:microsoft.com/office/officeart/2018/2/layout/IconVerticalSolidList"/>
    <dgm:cxn modelId="{513D6E68-16C0-4A0C-816A-C9FA303F6254}" type="presParOf" srcId="{3760428D-E2A7-4795-8D15-74BF4631D9A4}" destId="{1E01D73D-AAAC-4F98-9FF6-813ACFD0850A}" srcOrd="2" destOrd="0" presId="urn:microsoft.com/office/officeart/2018/2/layout/IconVerticalSolidList"/>
    <dgm:cxn modelId="{9418A1A1-5883-4147-B26B-794F9F6F8679}" type="presParOf" srcId="{3760428D-E2A7-4795-8D15-74BF4631D9A4}" destId="{832E20BC-329F-4C51-8E31-2E747C74A8D2}" srcOrd="3" destOrd="0" presId="urn:microsoft.com/office/officeart/2018/2/layout/IconVerticalSolidList"/>
    <dgm:cxn modelId="{E1F902E4-4C04-493A-9660-BD28B9315C2B}" type="presParOf" srcId="{F95B4550-957F-45A8-B534-EF63E7257809}" destId="{045625B0-5BE8-4136-80BA-6EE0BECD928E}" srcOrd="3" destOrd="0" presId="urn:microsoft.com/office/officeart/2018/2/layout/IconVerticalSolidList"/>
    <dgm:cxn modelId="{AC78F172-4A5B-41EC-A043-19A053FEF808}" type="presParOf" srcId="{F95B4550-957F-45A8-B534-EF63E7257809}" destId="{72EEBC82-B461-43DD-95E4-B665349460E9}" srcOrd="4" destOrd="0" presId="urn:microsoft.com/office/officeart/2018/2/layout/IconVerticalSolidList"/>
    <dgm:cxn modelId="{D1F20AA0-5524-4B42-B000-28644F4BD015}" type="presParOf" srcId="{72EEBC82-B461-43DD-95E4-B665349460E9}" destId="{318AB51C-C7BC-4196-9FA8-4568D40FDD1F}" srcOrd="0" destOrd="0" presId="urn:microsoft.com/office/officeart/2018/2/layout/IconVerticalSolidList"/>
    <dgm:cxn modelId="{63A217E6-F141-4A57-B405-B661ABA3D438}" type="presParOf" srcId="{72EEBC82-B461-43DD-95E4-B665349460E9}" destId="{03C1723D-BA78-4657-929F-09DAEC9308BD}" srcOrd="1" destOrd="0" presId="urn:microsoft.com/office/officeart/2018/2/layout/IconVerticalSolidList"/>
    <dgm:cxn modelId="{FFDC8109-68EC-4E56-9935-841756BF70C5}" type="presParOf" srcId="{72EEBC82-B461-43DD-95E4-B665349460E9}" destId="{B1EDE760-47A7-4E21-8126-BAD329BF62BC}" srcOrd="2" destOrd="0" presId="urn:microsoft.com/office/officeart/2018/2/layout/IconVerticalSolidList"/>
    <dgm:cxn modelId="{BA03692F-CFC5-4E03-98B1-B09883F28A65}" type="presParOf" srcId="{72EEBC82-B461-43DD-95E4-B665349460E9}" destId="{1A954C4B-C122-4F1D-A54C-C96A2AAECE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BA47F-71C4-4850-9C89-88CD718441A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F77149-2C20-4044-885F-689032598838}">
      <dgm:prSet custT="1"/>
      <dgm:spPr/>
      <dgm:t>
        <a:bodyPr/>
        <a:lstStyle/>
        <a:p>
          <a:pPr>
            <a:lnSpc>
              <a:spcPct val="100000"/>
            </a:lnSpc>
          </a:pPr>
          <a:r>
            <a:rPr lang="en-US" sz="2200" dirty="0"/>
            <a:t>All kinship care agencies are required to follow DCF 58 policy. </a:t>
          </a:r>
        </a:p>
      </dgm:t>
    </dgm:pt>
    <dgm:pt modelId="{F56EE88B-60E0-49F6-81D7-6A1A45B70ABD}" type="parTrans" cxnId="{1326F186-987D-41CE-819A-DAB3B88DD602}">
      <dgm:prSet/>
      <dgm:spPr/>
      <dgm:t>
        <a:bodyPr/>
        <a:lstStyle/>
        <a:p>
          <a:endParaRPr lang="en-US"/>
        </a:p>
      </dgm:t>
    </dgm:pt>
    <dgm:pt modelId="{9D4EFDD4-8881-4A77-BE59-89E2752F1113}" type="sibTrans" cxnId="{1326F186-987D-41CE-819A-DAB3B88DD602}">
      <dgm:prSet/>
      <dgm:spPr/>
      <dgm:t>
        <a:bodyPr/>
        <a:lstStyle/>
        <a:p>
          <a:endParaRPr lang="en-US"/>
        </a:p>
      </dgm:t>
    </dgm:pt>
    <dgm:pt modelId="{1E1099E6-B020-432F-964B-E67E53E996E3}">
      <dgm:prSet custT="1"/>
      <dgm:spPr/>
      <dgm:t>
        <a:bodyPr/>
        <a:lstStyle/>
        <a:p>
          <a:pPr>
            <a:lnSpc>
              <a:spcPct val="100000"/>
            </a:lnSpc>
          </a:pPr>
          <a:r>
            <a:rPr lang="en-US" sz="2400" dirty="0"/>
            <a:t>No additional eligibility criteria can be added  </a:t>
          </a:r>
        </a:p>
      </dgm:t>
    </dgm:pt>
    <dgm:pt modelId="{94343EDF-39AC-4EC5-8138-67581711A67B}" type="parTrans" cxnId="{3A6D39C3-012D-4D46-93B0-D67EB675CF9E}">
      <dgm:prSet/>
      <dgm:spPr/>
      <dgm:t>
        <a:bodyPr/>
        <a:lstStyle/>
        <a:p>
          <a:endParaRPr lang="en-US"/>
        </a:p>
      </dgm:t>
    </dgm:pt>
    <dgm:pt modelId="{1DF2C44F-987A-4B04-95BD-27CC315F963F}" type="sibTrans" cxnId="{3A6D39C3-012D-4D46-93B0-D67EB675CF9E}">
      <dgm:prSet/>
      <dgm:spPr/>
      <dgm:t>
        <a:bodyPr/>
        <a:lstStyle/>
        <a:p>
          <a:endParaRPr lang="en-US"/>
        </a:p>
      </dgm:t>
    </dgm:pt>
    <dgm:pt modelId="{F830FC5B-99ED-49CB-ADD5-7427AFA6C86E}">
      <dgm:prSet custT="1"/>
      <dgm:spPr/>
      <dgm:t>
        <a:bodyPr/>
        <a:lstStyle/>
        <a:p>
          <a:pPr>
            <a:lnSpc>
              <a:spcPct val="100000"/>
            </a:lnSpc>
          </a:pPr>
          <a:r>
            <a:rPr lang="en-US" sz="2400" dirty="0"/>
            <a:t>Kinship Care has it’s own barred offense policy </a:t>
          </a:r>
        </a:p>
      </dgm:t>
    </dgm:pt>
    <dgm:pt modelId="{484A64A7-A918-4760-88EB-71AAEEB1692C}" type="parTrans" cxnId="{CD36CB7A-5527-4402-B690-D5462A492CA2}">
      <dgm:prSet/>
      <dgm:spPr/>
      <dgm:t>
        <a:bodyPr/>
        <a:lstStyle/>
        <a:p>
          <a:endParaRPr lang="en-US"/>
        </a:p>
      </dgm:t>
    </dgm:pt>
    <dgm:pt modelId="{AC3B54FE-FF9B-4F80-98B1-CEE5088A5006}" type="sibTrans" cxnId="{CD36CB7A-5527-4402-B690-D5462A492CA2}">
      <dgm:prSet/>
      <dgm:spPr/>
      <dgm:t>
        <a:bodyPr/>
        <a:lstStyle/>
        <a:p>
          <a:endParaRPr lang="en-US"/>
        </a:p>
      </dgm:t>
    </dgm:pt>
    <dgm:pt modelId="{F95B4550-957F-45A8-B534-EF63E7257809}" type="pres">
      <dgm:prSet presAssocID="{891BA47F-71C4-4850-9C89-88CD718441AE}" presName="root" presStyleCnt="0">
        <dgm:presLayoutVars>
          <dgm:dir/>
          <dgm:resizeHandles val="exact"/>
        </dgm:presLayoutVars>
      </dgm:prSet>
      <dgm:spPr/>
    </dgm:pt>
    <dgm:pt modelId="{CFBF3315-7884-4F37-B41F-271759662D57}" type="pres">
      <dgm:prSet presAssocID="{AFF77149-2C20-4044-885F-689032598838}" presName="compNode" presStyleCnt="0"/>
      <dgm:spPr/>
    </dgm:pt>
    <dgm:pt modelId="{0CEF864D-C247-4FAC-B10E-BF1F6530C3F2}" type="pres">
      <dgm:prSet presAssocID="{AFF77149-2C20-4044-885F-689032598838}" presName="bgRect" presStyleLbl="bgShp" presStyleIdx="0" presStyleCnt="3" custLinFactNeighborX="396" custLinFactNeighborY="-524"/>
      <dgm:spPr/>
    </dgm:pt>
    <dgm:pt modelId="{00DB6B31-D532-4710-9963-AA5E1AB92157}" type="pres">
      <dgm:prSet presAssocID="{AFF77149-2C20-4044-885F-689032598838}" presName="iconRect" presStyleLbl="node1" presStyleIdx="0" presStyleCnt="3" custLinFactNeighborY="-250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rytelling with solid fill"/>
        </a:ext>
      </dgm:extLst>
    </dgm:pt>
    <dgm:pt modelId="{BD05AEC1-9548-41E7-9A2B-3F5E19776C7C}" type="pres">
      <dgm:prSet presAssocID="{AFF77149-2C20-4044-885F-689032598838}" presName="spaceRect" presStyleCnt="0"/>
      <dgm:spPr/>
    </dgm:pt>
    <dgm:pt modelId="{901AFCBF-9C42-412E-8D7D-3CAA79E406C2}" type="pres">
      <dgm:prSet presAssocID="{AFF77149-2C20-4044-885F-689032598838}" presName="parTx" presStyleLbl="revTx" presStyleIdx="0" presStyleCnt="3">
        <dgm:presLayoutVars>
          <dgm:chMax val="0"/>
          <dgm:chPref val="0"/>
        </dgm:presLayoutVars>
      </dgm:prSet>
      <dgm:spPr/>
    </dgm:pt>
    <dgm:pt modelId="{ED48C8F7-FA3A-4438-9C7B-88DE9A6E70DD}" type="pres">
      <dgm:prSet presAssocID="{9D4EFDD4-8881-4A77-BE59-89E2752F1113}" presName="sibTrans" presStyleCnt="0"/>
      <dgm:spPr/>
    </dgm:pt>
    <dgm:pt modelId="{3760428D-E2A7-4795-8D15-74BF4631D9A4}" type="pres">
      <dgm:prSet presAssocID="{1E1099E6-B020-432F-964B-E67E53E996E3}" presName="compNode" presStyleCnt="0"/>
      <dgm:spPr/>
    </dgm:pt>
    <dgm:pt modelId="{3DB76BEB-EADA-4104-9D8A-634ABFA2C07F}" type="pres">
      <dgm:prSet presAssocID="{1E1099E6-B020-432F-964B-E67E53E996E3}" presName="bgRect" presStyleLbl="bgShp" presStyleIdx="1" presStyleCnt="3" custLinFactNeighborX="396"/>
      <dgm:spPr/>
    </dgm:pt>
    <dgm:pt modelId="{8B6773DD-FDA0-40B3-8FC2-D3182C113EBB}" type="pres">
      <dgm:prSet presAssocID="{1E1099E6-B020-432F-964B-E67E53E996E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tist female with solid fill"/>
        </a:ext>
      </dgm:extLst>
    </dgm:pt>
    <dgm:pt modelId="{1E01D73D-AAAC-4F98-9FF6-813ACFD0850A}" type="pres">
      <dgm:prSet presAssocID="{1E1099E6-B020-432F-964B-E67E53E996E3}" presName="spaceRect" presStyleCnt="0"/>
      <dgm:spPr/>
    </dgm:pt>
    <dgm:pt modelId="{832E20BC-329F-4C51-8E31-2E747C74A8D2}" type="pres">
      <dgm:prSet presAssocID="{1E1099E6-B020-432F-964B-E67E53E996E3}" presName="parTx" presStyleLbl="revTx" presStyleIdx="1" presStyleCnt="3">
        <dgm:presLayoutVars>
          <dgm:chMax val="0"/>
          <dgm:chPref val="0"/>
        </dgm:presLayoutVars>
      </dgm:prSet>
      <dgm:spPr/>
    </dgm:pt>
    <dgm:pt modelId="{045625B0-5BE8-4136-80BA-6EE0BECD928E}" type="pres">
      <dgm:prSet presAssocID="{1DF2C44F-987A-4B04-95BD-27CC315F963F}" presName="sibTrans" presStyleCnt="0"/>
      <dgm:spPr/>
    </dgm:pt>
    <dgm:pt modelId="{72EEBC82-B461-43DD-95E4-B665349460E9}" type="pres">
      <dgm:prSet presAssocID="{F830FC5B-99ED-49CB-ADD5-7427AFA6C86E}" presName="compNode" presStyleCnt="0"/>
      <dgm:spPr/>
    </dgm:pt>
    <dgm:pt modelId="{318AB51C-C7BC-4196-9FA8-4568D40FDD1F}" type="pres">
      <dgm:prSet presAssocID="{F830FC5B-99ED-49CB-ADD5-7427AFA6C86E}" presName="bgRect" presStyleLbl="bgShp" presStyleIdx="2" presStyleCnt="3" custLinFactNeighborX="1237" custLinFactNeighborY="-2825"/>
      <dgm:spPr/>
    </dgm:pt>
    <dgm:pt modelId="{03C1723D-BA78-4657-929F-09DAEC9308BD}" type="pres">
      <dgm:prSet presAssocID="{F830FC5B-99ED-49CB-ADD5-7427AFA6C86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All Crosses with solid fill"/>
        </a:ext>
      </dgm:extLst>
    </dgm:pt>
    <dgm:pt modelId="{B1EDE760-47A7-4E21-8126-BAD329BF62BC}" type="pres">
      <dgm:prSet presAssocID="{F830FC5B-99ED-49CB-ADD5-7427AFA6C86E}" presName="spaceRect" presStyleCnt="0"/>
      <dgm:spPr/>
    </dgm:pt>
    <dgm:pt modelId="{1A954C4B-C122-4F1D-A54C-C96A2AAECEAC}" type="pres">
      <dgm:prSet presAssocID="{F830FC5B-99ED-49CB-ADD5-7427AFA6C86E}" presName="parTx" presStyleLbl="revTx" presStyleIdx="2" presStyleCnt="3">
        <dgm:presLayoutVars>
          <dgm:chMax val="0"/>
          <dgm:chPref val="0"/>
        </dgm:presLayoutVars>
      </dgm:prSet>
      <dgm:spPr/>
    </dgm:pt>
  </dgm:ptLst>
  <dgm:cxnLst>
    <dgm:cxn modelId="{520CD310-75A7-430A-B85A-12876D436E40}" type="presOf" srcId="{AFF77149-2C20-4044-885F-689032598838}" destId="{901AFCBF-9C42-412E-8D7D-3CAA79E406C2}" srcOrd="0" destOrd="0" presId="urn:microsoft.com/office/officeart/2018/2/layout/IconVerticalSolidList"/>
    <dgm:cxn modelId="{BDABFE2F-B3CA-487B-8CD2-C445424FAF23}" type="presOf" srcId="{F830FC5B-99ED-49CB-ADD5-7427AFA6C86E}" destId="{1A954C4B-C122-4F1D-A54C-C96A2AAECEAC}" srcOrd="0" destOrd="0" presId="urn:microsoft.com/office/officeart/2018/2/layout/IconVerticalSolidList"/>
    <dgm:cxn modelId="{CD36CB7A-5527-4402-B690-D5462A492CA2}" srcId="{891BA47F-71C4-4850-9C89-88CD718441AE}" destId="{F830FC5B-99ED-49CB-ADD5-7427AFA6C86E}" srcOrd="2" destOrd="0" parTransId="{484A64A7-A918-4760-88EB-71AAEEB1692C}" sibTransId="{AC3B54FE-FF9B-4F80-98B1-CEE5088A5006}"/>
    <dgm:cxn modelId="{1326F186-987D-41CE-819A-DAB3B88DD602}" srcId="{891BA47F-71C4-4850-9C89-88CD718441AE}" destId="{AFF77149-2C20-4044-885F-689032598838}" srcOrd="0" destOrd="0" parTransId="{F56EE88B-60E0-49F6-81D7-6A1A45B70ABD}" sibTransId="{9D4EFDD4-8881-4A77-BE59-89E2752F1113}"/>
    <dgm:cxn modelId="{293DA3A5-1F1C-402C-A48D-839DF07EC941}" type="presOf" srcId="{891BA47F-71C4-4850-9C89-88CD718441AE}" destId="{F95B4550-957F-45A8-B534-EF63E7257809}" srcOrd="0" destOrd="0" presId="urn:microsoft.com/office/officeart/2018/2/layout/IconVerticalSolidList"/>
    <dgm:cxn modelId="{3A6D39C3-012D-4D46-93B0-D67EB675CF9E}" srcId="{891BA47F-71C4-4850-9C89-88CD718441AE}" destId="{1E1099E6-B020-432F-964B-E67E53E996E3}" srcOrd="1" destOrd="0" parTransId="{94343EDF-39AC-4EC5-8138-67581711A67B}" sibTransId="{1DF2C44F-987A-4B04-95BD-27CC315F963F}"/>
    <dgm:cxn modelId="{3A68AFFB-BCF6-4754-ADC6-C7716EE3AB0C}" type="presOf" srcId="{1E1099E6-B020-432F-964B-E67E53E996E3}" destId="{832E20BC-329F-4C51-8E31-2E747C74A8D2}" srcOrd="0" destOrd="0" presId="urn:microsoft.com/office/officeart/2018/2/layout/IconVerticalSolidList"/>
    <dgm:cxn modelId="{8DAF5BAE-23DF-46DA-B945-2AB7A05692BF}" type="presParOf" srcId="{F95B4550-957F-45A8-B534-EF63E7257809}" destId="{CFBF3315-7884-4F37-B41F-271759662D57}" srcOrd="0" destOrd="0" presId="urn:microsoft.com/office/officeart/2018/2/layout/IconVerticalSolidList"/>
    <dgm:cxn modelId="{8B578742-FDBE-415C-ABB7-51D91F9ED515}" type="presParOf" srcId="{CFBF3315-7884-4F37-B41F-271759662D57}" destId="{0CEF864D-C247-4FAC-B10E-BF1F6530C3F2}" srcOrd="0" destOrd="0" presId="urn:microsoft.com/office/officeart/2018/2/layout/IconVerticalSolidList"/>
    <dgm:cxn modelId="{DE723269-205A-4E1A-A982-12AE61A1B405}" type="presParOf" srcId="{CFBF3315-7884-4F37-B41F-271759662D57}" destId="{00DB6B31-D532-4710-9963-AA5E1AB92157}" srcOrd="1" destOrd="0" presId="urn:microsoft.com/office/officeart/2018/2/layout/IconVerticalSolidList"/>
    <dgm:cxn modelId="{75FB1091-6B92-4236-8A95-EA47A6877F8A}" type="presParOf" srcId="{CFBF3315-7884-4F37-B41F-271759662D57}" destId="{BD05AEC1-9548-41E7-9A2B-3F5E19776C7C}" srcOrd="2" destOrd="0" presId="urn:microsoft.com/office/officeart/2018/2/layout/IconVerticalSolidList"/>
    <dgm:cxn modelId="{1E31CB9D-E4C1-44B6-BFCF-53F366B1CCFB}" type="presParOf" srcId="{CFBF3315-7884-4F37-B41F-271759662D57}" destId="{901AFCBF-9C42-412E-8D7D-3CAA79E406C2}" srcOrd="3" destOrd="0" presId="urn:microsoft.com/office/officeart/2018/2/layout/IconVerticalSolidList"/>
    <dgm:cxn modelId="{EFB6C6D6-3F56-42A3-A9D7-B0ED908B429C}" type="presParOf" srcId="{F95B4550-957F-45A8-B534-EF63E7257809}" destId="{ED48C8F7-FA3A-4438-9C7B-88DE9A6E70DD}" srcOrd="1" destOrd="0" presId="urn:microsoft.com/office/officeart/2018/2/layout/IconVerticalSolidList"/>
    <dgm:cxn modelId="{C6A94A27-ABB7-426B-B19F-7318B5CD8C3C}" type="presParOf" srcId="{F95B4550-957F-45A8-B534-EF63E7257809}" destId="{3760428D-E2A7-4795-8D15-74BF4631D9A4}" srcOrd="2" destOrd="0" presId="urn:microsoft.com/office/officeart/2018/2/layout/IconVerticalSolidList"/>
    <dgm:cxn modelId="{75B24703-6079-436E-95FD-B6ECDF374D62}" type="presParOf" srcId="{3760428D-E2A7-4795-8D15-74BF4631D9A4}" destId="{3DB76BEB-EADA-4104-9D8A-634ABFA2C07F}" srcOrd="0" destOrd="0" presId="urn:microsoft.com/office/officeart/2018/2/layout/IconVerticalSolidList"/>
    <dgm:cxn modelId="{F38D7B35-D8AF-425A-ADC4-21863961E8B0}" type="presParOf" srcId="{3760428D-E2A7-4795-8D15-74BF4631D9A4}" destId="{8B6773DD-FDA0-40B3-8FC2-D3182C113EBB}" srcOrd="1" destOrd="0" presId="urn:microsoft.com/office/officeart/2018/2/layout/IconVerticalSolidList"/>
    <dgm:cxn modelId="{513D6E68-16C0-4A0C-816A-C9FA303F6254}" type="presParOf" srcId="{3760428D-E2A7-4795-8D15-74BF4631D9A4}" destId="{1E01D73D-AAAC-4F98-9FF6-813ACFD0850A}" srcOrd="2" destOrd="0" presId="urn:microsoft.com/office/officeart/2018/2/layout/IconVerticalSolidList"/>
    <dgm:cxn modelId="{9418A1A1-5883-4147-B26B-794F9F6F8679}" type="presParOf" srcId="{3760428D-E2A7-4795-8D15-74BF4631D9A4}" destId="{832E20BC-329F-4C51-8E31-2E747C74A8D2}" srcOrd="3" destOrd="0" presId="urn:microsoft.com/office/officeart/2018/2/layout/IconVerticalSolidList"/>
    <dgm:cxn modelId="{E1F902E4-4C04-493A-9660-BD28B9315C2B}" type="presParOf" srcId="{F95B4550-957F-45A8-B534-EF63E7257809}" destId="{045625B0-5BE8-4136-80BA-6EE0BECD928E}" srcOrd="3" destOrd="0" presId="urn:microsoft.com/office/officeart/2018/2/layout/IconVerticalSolidList"/>
    <dgm:cxn modelId="{AC78F172-4A5B-41EC-A043-19A053FEF808}" type="presParOf" srcId="{F95B4550-957F-45A8-B534-EF63E7257809}" destId="{72EEBC82-B461-43DD-95E4-B665349460E9}" srcOrd="4" destOrd="0" presId="urn:microsoft.com/office/officeart/2018/2/layout/IconVerticalSolidList"/>
    <dgm:cxn modelId="{D1F20AA0-5524-4B42-B000-28644F4BD015}" type="presParOf" srcId="{72EEBC82-B461-43DD-95E4-B665349460E9}" destId="{318AB51C-C7BC-4196-9FA8-4568D40FDD1F}" srcOrd="0" destOrd="0" presId="urn:microsoft.com/office/officeart/2018/2/layout/IconVerticalSolidList"/>
    <dgm:cxn modelId="{63A217E6-F141-4A57-B405-B661ABA3D438}" type="presParOf" srcId="{72EEBC82-B461-43DD-95E4-B665349460E9}" destId="{03C1723D-BA78-4657-929F-09DAEC9308BD}" srcOrd="1" destOrd="0" presId="urn:microsoft.com/office/officeart/2018/2/layout/IconVerticalSolidList"/>
    <dgm:cxn modelId="{FFDC8109-68EC-4E56-9935-841756BF70C5}" type="presParOf" srcId="{72EEBC82-B461-43DD-95E4-B665349460E9}" destId="{B1EDE760-47A7-4E21-8126-BAD329BF62BC}" srcOrd="2" destOrd="0" presId="urn:microsoft.com/office/officeart/2018/2/layout/IconVerticalSolidList"/>
    <dgm:cxn modelId="{BA03692F-CFC5-4E03-98B1-B09883F28A65}" type="presParOf" srcId="{72EEBC82-B461-43DD-95E4-B665349460E9}" destId="{1A954C4B-C122-4F1D-A54C-C96A2AAECE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F436F-4AF2-48BC-81F8-E6E0336777C9}" type="doc">
      <dgm:prSet loTypeId="urn:microsoft.com/office/officeart/2018/5/layout/IconLeaf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CCA3BD47-77FD-4E5F-AA0A-FE4CC4656302}">
      <dgm:prSet custT="1"/>
      <dgm:spPr/>
      <dgm:t>
        <a:bodyPr/>
        <a:lstStyle/>
        <a:p>
          <a:pPr>
            <a:lnSpc>
              <a:spcPct val="100000"/>
            </a:lnSpc>
            <a:defRPr cap="all"/>
          </a:pPr>
          <a:r>
            <a:rPr lang="en-US" sz="1800"/>
            <a:t>Application</a:t>
          </a:r>
          <a:endParaRPr lang="en-US" sz="1800" dirty="0"/>
        </a:p>
      </dgm:t>
    </dgm:pt>
    <dgm:pt modelId="{7283DCF9-438F-4CC9-8C37-F606310C68DC}" type="parTrans" cxnId="{19A406F4-D880-45F9-99FA-560CC4C742D7}">
      <dgm:prSet/>
      <dgm:spPr/>
      <dgm:t>
        <a:bodyPr/>
        <a:lstStyle/>
        <a:p>
          <a:endParaRPr lang="en-US"/>
        </a:p>
      </dgm:t>
    </dgm:pt>
    <dgm:pt modelId="{6AF56B70-AACC-42FA-BAA4-F9713EE5001B}" type="sibTrans" cxnId="{19A406F4-D880-45F9-99FA-560CC4C742D7}">
      <dgm:prSet/>
      <dgm:spPr/>
      <dgm:t>
        <a:bodyPr/>
        <a:lstStyle/>
        <a:p>
          <a:endParaRPr lang="en-US"/>
        </a:p>
      </dgm:t>
    </dgm:pt>
    <dgm:pt modelId="{7055B8C7-39B1-47D4-A904-EF632E6E9EE4}">
      <dgm:prSet custT="1"/>
      <dgm:spPr/>
      <dgm:t>
        <a:bodyPr/>
        <a:lstStyle/>
        <a:p>
          <a:pPr>
            <a:lnSpc>
              <a:spcPct val="100000"/>
            </a:lnSpc>
            <a:defRPr cap="all"/>
          </a:pPr>
          <a:r>
            <a:rPr lang="en-US" sz="1800"/>
            <a:t>Background</a:t>
          </a:r>
          <a:r>
            <a:rPr lang="en-US" sz="1500"/>
            <a:t> </a:t>
          </a:r>
          <a:r>
            <a:rPr lang="en-US" sz="1800"/>
            <a:t>Checks on all</a:t>
          </a:r>
          <a:r>
            <a:rPr lang="en-US" sz="1500"/>
            <a:t>  </a:t>
          </a:r>
          <a:r>
            <a:rPr lang="en-US" sz="1800"/>
            <a:t>Adults in Home</a:t>
          </a:r>
          <a:endParaRPr lang="en-US" sz="1800" dirty="0"/>
        </a:p>
      </dgm:t>
    </dgm:pt>
    <dgm:pt modelId="{9D15A718-A2FD-4FEB-82DD-57C921ECA470}" type="parTrans" cxnId="{C846D303-3C03-45E5-8A8D-87DFAC34D268}">
      <dgm:prSet/>
      <dgm:spPr/>
      <dgm:t>
        <a:bodyPr/>
        <a:lstStyle/>
        <a:p>
          <a:endParaRPr lang="en-US"/>
        </a:p>
      </dgm:t>
    </dgm:pt>
    <dgm:pt modelId="{9AF5B00A-3C31-40E1-8CC2-0AA05EB72B4E}" type="sibTrans" cxnId="{C846D303-3C03-45E5-8A8D-87DFAC34D268}">
      <dgm:prSet/>
      <dgm:spPr/>
      <dgm:t>
        <a:bodyPr/>
        <a:lstStyle/>
        <a:p>
          <a:endParaRPr lang="en-US"/>
        </a:p>
      </dgm:t>
    </dgm:pt>
    <dgm:pt modelId="{32749BBC-CDBE-40CA-AECC-E5B7B2D36640}">
      <dgm:prSet/>
      <dgm:spPr/>
      <dgm:t>
        <a:bodyPr/>
        <a:lstStyle/>
        <a:p>
          <a:pPr>
            <a:lnSpc>
              <a:spcPct val="100000"/>
            </a:lnSpc>
            <a:defRPr cap="all"/>
          </a:pPr>
          <a:r>
            <a:rPr lang="en-US"/>
            <a:t>Home Visit</a:t>
          </a:r>
          <a:endParaRPr lang="en-US" dirty="0"/>
        </a:p>
      </dgm:t>
    </dgm:pt>
    <dgm:pt modelId="{57F2E47C-9F84-439D-99CA-9EED995D0FA5}" type="parTrans" cxnId="{11486C40-1DAD-4D94-B52B-71A20208D08A}">
      <dgm:prSet/>
      <dgm:spPr/>
      <dgm:t>
        <a:bodyPr/>
        <a:lstStyle/>
        <a:p>
          <a:endParaRPr lang="en-US"/>
        </a:p>
      </dgm:t>
    </dgm:pt>
    <dgm:pt modelId="{BBAD50C4-7B4A-404D-8EAF-6E973E4BB687}" type="sibTrans" cxnId="{11486C40-1DAD-4D94-B52B-71A20208D08A}">
      <dgm:prSet/>
      <dgm:spPr/>
      <dgm:t>
        <a:bodyPr/>
        <a:lstStyle/>
        <a:p>
          <a:endParaRPr lang="en-US"/>
        </a:p>
      </dgm:t>
    </dgm:pt>
    <dgm:pt modelId="{68E74AEE-10E9-4703-9828-D8E6DFCE5FB2}">
      <dgm:prSet/>
      <dgm:spPr/>
      <dgm:t>
        <a:bodyPr/>
        <a:lstStyle/>
        <a:p>
          <a:pPr>
            <a:lnSpc>
              <a:spcPct val="100000"/>
            </a:lnSpc>
            <a:defRPr cap="all"/>
          </a:pPr>
          <a:r>
            <a:rPr lang="en-US"/>
            <a:t>Eligibility Determination &amp; Documentation</a:t>
          </a:r>
          <a:endParaRPr lang="en-US" dirty="0"/>
        </a:p>
      </dgm:t>
    </dgm:pt>
    <dgm:pt modelId="{01B58FF8-FB01-40FD-89DA-00DC68E76616}" type="parTrans" cxnId="{EF09355D-AA53-4105-BD15-7C07997A3E66}">
      <dgm:prSet/>
      <dgm:spPr/>
      <dgm:t>
        <a:bodyPr/>
        <a:lstStyle/>
        <a:p>
          <a:endParaRPr lang="en-US"/>
        </a:p>
      </dgm:t>
    </dgm:pt>
    <dgm:pt modelId="{612E225F-940B-4E98-9F95-829A127A611F}" type="sibTrans" cxnId="{EF09355D-AA53-4105-BD15-7C07997A3E66}">
      <dgm:prSet/>
      <dgm:spPr/>
      <dgm:t>
        <a:bodyPr/>
        <a:lstStyle/>
        <a:p>
          <a:endParaRPr lang="en-US"/>
        </a:p>
      </dgm:t>
    </dgm:pt>
    <dgm:pt modelId="{5C647A72-2FCC-4255-A7C5-EB19CB86D07C}" type="pres">
      <dgm:prSet presAssocID="{47CF436F-4AF2-48BC-81F8-E6E0336777C9}" presName="root" presStyleCnt="0">
        <dgm:presLayoutVars>
          <dgm:dir/>
          <dgm:resizeHandles val="exact"/>
        </dgm:presLayoutVars>
      </dgm:prSet>
      <dgm:spPr/>
    </dgm:pt>
    <dgm:pt modelId="{1DD60B44-DFBA-4B8B-8FB1-1F4A0FD2381A}" type="pres">
      <dgm:prSet presAssocID="{CCA3BD47-77FD-4E5F-AA0A-FE4CC4656302}" presName="compNode" presStyleCnt="0"/>
      <dgm:spPr/>
    </dgm:pt>
    <dgm:pt modelId="{FA71866A-4452-4E68-B2F9-F79F0288BA0B}" type="pres">
      <dgm:prSet presAssocID="{CCA3BD47-77FD-4E5F-AA0A-FE4CC4656302}" presName="iconBgRect" presStyleLbl="bgShp" presStyleIdx="0" presStyleCnt="4"/>
      <dgm:spPr>
        <a:prstGeom prst="round2DiagRect">
          <a:avLst>
            <a:gd name="adj1" fmla="val 29727"/>
            <a:gd name="adj2" fmla="val 0"/>
          </a:avLst>
        </a:prstGeom>
      </dgm:spPr>
    </dgm:pt>
    <dgm:pt modelId="{A1F54397-B4DC-48C8-9C65-074B13BDC48B}" type="pres">
      <dgm:prSet presAssocID="{CCA3BD47-77FD-4E5F-AA0A-FE4CC46563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64024D44-A1D4-4CD3-BAD5-50759693C148}" type="pres">
      <dgm:prSet presAssocID="{CCA3BD47-77FD-4E5F-AA0A-FE4CC4656302}" presName="spaceRect" presStyleCnt="0"/>
      <dgm:spPr/>
    </dgm:pt>
    <dgm:pt modelId="{1780DE6A-172F-4B8B-92EE-863068C9147A}" type="pres">
      <dgm:prSet presAssocID="{CCA3BD47-77FD-4E5F-AA0A-FE4CC4656302}" presName="textRect" presStyleLbl="revTx" presStyleIdx="0" presStyleCnt="4">
        <dgm:presLayoutVars>
          <dgm:chMax val="1"/>
          <dgm:chPref val="1"/>
        </dgm:presLayoutVars>
      </dgm:prSet>
      <dgm:spPr/>
    </dgm:pt>
    <dgm:pt modelId="{28DABAFC-C442-4F61-8941-35BE1ED1E753}" type="pres">
      <dgm:prSet presAssocID="{6AF56B70-AACC-42FA-BAA4-F9713EE5001B}" presName="sibTrans" presStyleCnt="0"/>
      <dgm:spPr/>
    </dgm:pt>
    <dgm:pt modelId="{823446A0-CC6D-4AFA-9B04-551FDF36E8AC}" type="pres">
      <dgm:prSet presAssocID="{7055B8C7-39B1-47D4-A904-EF632E6E9EE4}" presName="compNode" presStyleCnt="0"/>
      <dgm:spPr/>
    </dgm:pt>
    <dgm:pt modelId="{4D4CFCB7-117D-4B08-ADBF-B5283D4D97DD}" type="pres">
      <dgm:prSet presAssocID="{7055B8C7-39B1-47D4-A904-EF632E6E9EE4}" presName="iconBgRect" presStyleLbl="bgShp" presStyleIdx="1" presStyleCnt="4"/>
      <dgm:spPr>
        <a:prstGeom prst="round2DiagRect">
          <a:avLst>
            <a:gd name="adj1" fmla="val 29727"/>
            <a:gd name="adj2" fmla="val 0"/>
          </a:avLst>
        </a:prstGeom>
      </dgm:spPr>
    </dgm:pt>
    <dgm:pt modelId="{A312E7ED-CB3C-43A9-80CE-9873D068D817}" type="pres">
      <dgm:prSet presAssocID="{7055B8C7-39B1-47D4-A904-EF632E6E9EE4}" presName="iconRect" presStyleLbl="node1" presStyleIdx="1" presStyleCnt="4" custLinFactNeighborX="3274" custLinFactNeighborY="51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D2E860F0-411D-4710-9FCC-D2C4A0A9BC86}" type="pres">
      <dgm:prSet presAssocID="{7055B8C7-39B1-47D4-A904-EF632E6E9EE4}" presName="spaceRect" presStyleCnt="0"/>
      <dgm:spPr/>
    </dgm:pt>
    <dgm:pt modelId="{41B2C0D6-E94B-49F9-95CA-85BC709C90DC}" type="pres">
      <dgm:prSet presAssocID="{7055B8C7-39B1-47D4-A904-EF632E6E9EE4}" presName="textRect" presStyleLbl="revTx" presStyleIdx="1" presStyleCnt="4">
        <dgm:presLayoutVars>
          <dgm:chMax val="1"/>
          <dgm:chPref val="1"/>
        </dgm:presLayoutVars>
      </dgm:prSet>
      <dgm:spPr/>
    </dgm:pt>
    <dgm:pt modelId="{AF766874-BCA3-4400-8BC8-15B686BBFDEA}" type="pres">
      <dgm:prSet presAssocID="{9AF5B00A-3C31-40E1-8CC2-0AA05EB72B4E}" presName="sibTrans" presStyleCnt="0"/>
      <dgm:spPr/>
    </dgm:pt>
    <dgm:pt modelId="{1D0D61C8-4132-453F-8D58-1331A026375C}" type="pres">
      <dgm:prSet presAssocID="{32749BBC-CDBE-40CA-AECC-E5B7B2D36640}" presName="compNode" presStyleCnt="0"/>
      <dgm:spPr/>
    </dgm:pt>
    <dgm:pt modelId="{75F76ADF-F560-4961-9ADC-D67603B09608}" type="pres">
      <dgm:prSet presAssocID="{32749BBC-CDBE-40CA-AECC-E5B7B2D36640}" presName="iconBgRect" presStyleLbl="bgShp" presStyleIdx="2" presStyleCnt="4"/>
      <dgm:spPr>
        <a:prstGeom prst="round2DiagRect">
          <a:avLst>
            <a:gd name="adj1" fmla="val 29727"/>
            <a:gd name="adj2" fmla="val 0"/>
          </a:avLst>
        </a:prstGeom>
      </dgm:spPr>
    </dgm:pt>
    <dgm:pt modelId="{1B7B0F92-0C0E-441F-B651-A67C02B78C21}" type="pres">
      <dgm:prSet presAssocID="{32749BBC-CDBE-40CA-AECC-E5B7B2D366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ouse"/>
        </a:ext>
      </dgm:extLst>
    </dgm:pt>
    <dgm:pt modelId="{221630C4-6012-4876-8D4B-1D1408136D38}" type="pres">
      <dgm:prSet presAssocID="{32749BBC-CDBE-40CA-AECC-E5B7B2D36640}" presName="spaceRect" presStyleCnt="0"/>
      <dgm:spPr/>
    </dgm:pt>
    <dgm:pt modelId="{67FAF467-D522-4159-919F-BA89BE989EDC}" type="pres">
      <dgm:prSet presAssocID="{32749BBC-CDBE-40CA-AECC-E5B7B2D36640}" presName="textRect" presStyleLbl="revTx" presStyleIdx="2" presStyleCnt="4">
        <dgm:presLayoutVars>
          <dgm:chMax val="1"/>
          <dgm:chPref val="1"/>
        </dgm:presLayoutVars>
      </dgm:prSet>
      <dgm:spPr/>
    </dgm:pt>
    <dgm:pt modelId="{0929A5FF-2ABF-4EE1-B2C0-0109C7A8E082}" type="pres">
      <dgm:prSet presAssocID="{BBAD50C4-7B4A-404D-8EAF-6E973E4BB687}" presName="sibTrans" presStyleCnt="0"/>
      <dgm:spPr/>
    </dgm:pt>
    <dgm:pt modelId="{581FFC5D-8373-4AE4-B273-8D42BEF64FC2}" type="pres">
      <dgm:prSet presAssocID="{68E74AEE-10E9-4703-9828-D8E6DFCE5FB2}" presName="compNode" presStyleCnt="0"/>
      <dgm:spPr/>
    </dgm:pt>
    <dgm:pt modelId="{1BCAD3DE-624D-405A-A8CC-F5AF65D6B91B}" type="pres">
      <dgm:prSet presAssocID="{68E74AEE-10E9-4703-9828-D8E6DFCE5FB2}" presName="iconBgRect" presStyleLbl="bgShp" presStyleIdx="3" presStyleCnt="4"/>
      <dgm:spPr>
        <a:prstGeom prst="round2DiagRect">
          <a:avLst>
            <a:gd name="adj1" fmla="val 29727"/>
            <a:gd name="adj2" fmla="val 0"/>
          </a:avLst>
        </a:prstGeom>
      </dgm:spPr>
    </dgm:pt>
    <dgm:pt modelId="{F12CEEA8-81CD-43F5-AAAF-3F06799E94BB}" type="pres">
      <dgm:prSet presAssocID="{68E74AEE-10E9-4703-9828-D8E6DFCE5F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D871EC44-A5E1-46DC-A1F2-9BB575FCD76B}" type="pres">
      <dgm:prSet presAssocID="{68E74AEE-10E9-4703-9828-D8E6DFCE5FB2}" presName="spaceRect" presStyleCnt="0"/>
      <dgm:spPr/>
    </dgm:pt>
    <dgm:pt modelId="{1DD7119E-3934-41CD-8385-69CFEEF32680}" type="pres">
      <dgm:prSet presAssocID="{68E74AEE-10E9-4703-9828-D8E6DFCE5FB2}" presName="textRect" presStyleLbl="revTx" presStyleIdx="3" presStyleCnt="4">
        <dgm:presLayoutVars>
          <dgm:chMax val="1"/>
          <dgm:chPref val="1"/>
        </dgm:presLayoutVars>
      </dgm:prSet>
      <dgm:spPr/>
    </dgm:pt>
  </dgm:ptLst>
  <dgm:cxnLst>
    <dgm:cxn modelId="{C846D303-3C03-45E5-8A8D-87DFAC34D268}" srcId="{47CF436F-4AF2-48BC-81F8-E6E0336777C9}" destId="{7055B8C7-39B1-47D4-A904-EF632E6E9EE4}" srcOrd="1" destOrd="0" parTransId="{9D15A718-A2FD-4FEB-82DD-57C921ECA470}" sibTransId="{9AF5B00A-3C31-40E1-8CC2-0AA05EB72B4E}"/>
    <dgm:cxn modelId="{4E07FC26-7031-4A5C-B251-15052B2505A6}" type="presOf" srcId="{CCA3BD47-77FD-4E5F-AA0A-FE4CC4656302}" destId="{1780DE6A-172F-4B8B-92EE-863068C9147A}" srcOrd="0" destOrd="0" presId="urn:microsoft.com/office/officeart/2018/5/layout/IconLeafLabelList"/>
    <dgm:cxn modelId="{11486C40-1DAD-4D94-B52B-71A20208D08A}" srcId="{47CF436F-4AF2-48BC-81F8-E6E0336777C9}" destId="{32749BBC-CDBE-40CA-AECC-E5B7B2D36640}" srcOrd="2" destOrd="0" parTransId="{57F2E47C-9F84-439D-99CA-9EED995D0FA5}" sibTransId="{BBAD50C4-7B4A-404D-8EAF-6E973E4BB687}"/>
    <dgm:cxn modelId="{EF09355D-AA53-4105-BD15-7C07997A3E66}" srcId="{47CF436F-4AF2-48BC-81F8-E6E0336777C9}" destId="{68E74AEE-10E9-4703-9828-D8E6DFCE5FB2}" srcOrd="3" destOrd="0" parTransId="{01B58FF8-FB01-40FD-89DA-00DC68E76616}" sibTransId="{612E225F-940B-4E98-9F95-829A127A611F}"/>
    <dgm:cxn modelId="{2DB45A57-B98B-4581-BC72-CF8C07A09E4C}" type="presOf" srcId="{32749BBC-CDBE-40CA-AECC-E5B7B2D36640}" destId="{67FAF467-D522-4159-919F-BA89BE989EDC}" srcOrd="0" destOrd="0" presId="urn:microsoft.com/office/officeart/2018/5/layout/IconLeafLabelList"/>
    <dgm:cxn modelId="{85F52587-C9E4-4B63-B2B3-EAAFF4E1C305}" type="presOf" srcId="{7055B8C7-39B1-47D4-A904-EF632E6E9EE4}" destId="{41B2C0D6-E94B-49F9-95CA-85BC709C90DC}" srcOrd="0" destOrd="0" presId="urn:microsoft.com/office/officeart/2018/5/layout/IconLeafLabelList"/>
    <dgm:cxn modelId="{3E4F47DB-9FEE-4B7E-BE0E-A81F00B6BD2C}" type="presOf" srcId="{68E74AEE-10E9-4703-9828-D8E6DFCE5FB2}" destId="{1DD7119E-3934-41CD-8385-69CFEEF32680}" srcOrd="0" destOrd="0" presId="urn:microsoft.com/office/officeart/2018/5/layout/IconLeafLabelList"/>
    <dgm:cxn modelId="{19A406F4-D880-45F9-99FA-560CC4C742D7}" srcId="{47CF436F-4AF2-48BC-81F8-E6E0336777C9}" destId="{CCA3BD47-77FD-4E5F-AA0A-FE4CC4656302}" srcOrd="0" destOrd="0" parTransId="{7283DCF9-438F-4CC9-8C37-F606310C68DC}" sibTransId="{6AF56B70-AACC-42FA-BAA4-F9713EE5001B}"/>
    <dgm:cxn modelId="{3E75E5FF-86ED-4CDB-8E68-14E8523ADD1D}" type="presOf" srcId="{47CF436F-4AF2-48BC-81F8-E6E0336777C9}" destId="{5C647A72-2FCC-4255-A7C5-EB19CB86D07C}" srcOrd="0" destOrd="0" presId="urn:microsoft.com/office/officeart/2018/5/layout/IconLeafLabelList"/>
    <dgm:cxn modelId="{04D04C6F-4209-406F-A2D8-38FDF5E7AAB1}" type="presParOf" srcId="{5C647A72-2FCC-4255-A7C5-EB19CB86D07C}" destId="{1DD60B44-DFBA-4B8B-8FB1-1F4A0FD2381A}" srcOrd="0" destOrd="0" presId="urn:microsoft.com/office/officeart/2018/5/layout/IconLeafLabelList"/>
    <dgm:cxn modelId="{570D5E80-BC87-4E5E-910A-2C60B021536B}" type="presParOf" srcId="{1DD60B44-DFBA-4B8B-8FB1-1F4A0FD2381A}" destId="{FA71866A-4452-4E68-B2F9-F79F0288BA0B}" srcOrd="0" destOrd="0" presId="urn:microsoft.com/office/officeart/2018/5/layout/IconLeafLabelList"/>
    <dgm:cxn modelId="{4807DE76-1C1B-4789-B1AA-7D4FB1F5B46F}" type="presParOf" srcId="{1DD60B44-DFBA-4B8B-8FB1-1F4A0FD2381A}" destId="{A1F54397-B4DC-48C8-9C65-074B13BDC48B}" srcOrd="1" destOrd="0" presId="urn:microsoft.com/office/officeart/2018/5/layout/IconLeafLabelList"/>
    <dgm:cxn modelId="{52CF5397-9C12-4031-A35E-DD0BB1EC3A01}" type="presParOf" srcId="{1DD60B44-DFBA-4B8B-8FB1-1F4A0FD2381A}" destId="{64024D44-A1D4-4CD3-BAD5-50759693C148}" srcOrd="2" destOrd="0" presId="urn:microsoft.com/office/officeart/2018/5/layout/IconLeafLabelList"/>
    <dgm:cxn modelId="{96E1389C-4A99-4EEC-9DD4-BF9353EA24DC}" type="presParOf" srcId="{1DD60B44-DFBA-4B8B-8FB1-1F4A0FD2381A}" destId="{1780DE6A-172F-4B8B-92EE-863068C9147A}" srcOrd="3" destOrd="0" presId="urn:microsoft.com/office/officeart/2018/5/layout/IconLeafLabelList"/>
    <dgm:cxn modelId="{A5688E48-CA3A-48AD-BE0A-AED74689A309}" type="presParOf" srcId="{5C647A72-2FCC-4255-A7C5-EB19CB86D07C}" destId="{28DABAFC-C442-4F61-8941-35BE1ED1E753}" srcOrd="1" destOrd="0" presId="urn:microsoft.com/office/officeart/2018/5/layout/IconLeafLabelList"/>
    <dgm:cxn modelId="{BA9500ED-8093-4DA5-ADE1-D4BA574EA804}" type="presParOf" srcId="{5C647A72-2FCC-4255-A7C5-EB19CB86D07C}" destId="{823446A0-CC6D-4AFA-9B04-551FDF36E8AC}" srcOrd="2" destOrd="0" presId="urn:microsoft.com/office/officeart/2018/5/layout/IconLeafLabelList"/>
    <dgm:cxn modelId="{D523A590-A2B6-4DB5-B3AD-196D9C06C8E9}" type="presParOf" srcId="{823446A0-CC6D-4AFA-9B04-551FDF36E8AC}" destId="{4D4CFCB7-117D-4B08-ADBF-B5283D4D97DD}" srcOrd="0" destOrd="0" presId="urn:microsoft.com/office/officeart/2018/5/layout/IconLeafLabelList"/>
    <dgm:cxn modelId="{5EB52C38-0FF7-4EE1-AE51-9F4962129C2D}" type="presParOf" srcId="{823446A0-CC6D-4AFA-9B04-551FDF36E8AC}" destId="{A312E7ED-CB3C-43A9-80CE-9873D068D817}" srcOrd="1" destOrd="0" presId="urn:microsoft.com/office/officeart/2018/5/layout/IconLeafLabelList"/>
    <dgm:cxn modelId="{35CD1AF9-B3BE-4C5C-94D5-AB710FD901D9}" type="presParOf" srcId="{823446A0-CC6D-4AFA-9B04-551FDF36E8AC}" destId="{D2E860F0-411D-4710-9FCC-D2C4A0A9BC86}" srcOrd="2" destOrd="0" presId="urn:microsoft.com/office/officeart/2018/5/layout/IconLeafLabelList"/>
    <dgm:cxn modelId="{F692B993-65E4-4BEC-9D37-6B12D267DFC5}" type="presParOf" srcId="{823446A0-CC6D-4AFA-9B04-551FDF36E8AC}" destId="{41B2C0D6-E94B-49F9-95CA-85BC709C90DC}" srcOrd="3" destOrd="0" presId="urn:microsoft.com/office/officeart/2018/5/layout/IconLeafLabelList"/>
    <dgm:cxn modelId="{C3A47753-6CB1-4BA8-9CEC-67A093215536}" type="presParOf" srcId="{5C647A72-2FCC-4255-A7C5-EB19CB86D07C}" destId="{AF766874-BCA3-4400-8BC8-15B686BBFDEA}" srcOrd="3" destOrd="0" presId="urn:microsoft.com/office/officeart/2018/5/layout/IconLeafLabelList"/>
    <dgm:cxn modelId="{E23A2D05-28F2-440F-960D-EC121D91FFEC}" type="presParOf" srcId="{5C647A72-2FCC-4255-A7C5-EB19CB86D07C}" destId="{1D0D61C8-4132-453F-8D58-1331A026375C}" srcOrd="4" destOrd="0" presId="urn:microsoft.com/office/officeart/2018/5/layout/IconLeafLabelList"/>
    <dgm:cxn modelId="{08E0ACD4-47E8-4AC7-8D05-CC6DE82F9E2D}" type="presParOf" srcId="{1D0D61C8-4132-453F-8D58-1331A026375C}" destId="{75F76ADF-F560-4961-9ADC-D67603B09608}" srcOrd="0" destOrd="0" presId="urn:microsoft.com/office/officeart/2018/5/layout/IconLeafLabelList"/>
    <dgm:cxn modelId="{9D7B4FF5-5E41-4668-91F9-C1B6D717C67D}" type="presParOf" srcId="{1D0D61C8-4132-453F-8D58-1331A026375C}" destId="{1B7B0F92-0C0E-441F-B651-A67C02B78C21}" srcOrd="1" destOrd="0" presId="urn:microsoft.com/office/officeart/2018/5/layout/IconLeafLabelList"/>
    <dgm:cxn modelId="{71697ABB-A1D8-4B62-9F38-FAAE585434A0}" type="presParOf" srcId="{1D0D61C8-4132-453F-8D58-1331A026375C}" destId="{221630C4-6012-4876-8D4B-1D1408136D38}" srcOrd="2" destOrd="0" presId="urn:microsoft.com/office/officeart/2018/5/layout/IconLeafLabelList"/>
    <dgm:cxn modelId="{CF285C04-7F3C-4DCB-9C11-F1F7E6426BAB}" type="presParOf" srcId="{1D0D61C8-4132-453F-8D58-1331A026375C}" destId="{67FAF467-D522-4159-919F-BA89BE989EDC}" srcOrd="3" destOrd="0" presId="urn:microsoft.com/office/officeart/2018/5/layout/IconLeafLabelList"/>
    <dgm:cxn modelId="{F99DE96B-E841-4B29-9BC3-BFC5E6F2E1DE}" type="presParOf" srcId="{5C647A72-2FCC-4255-A7C5-EB19CB86D07C}" destId="{0929A5FF-2ABF-4EE1-B2C0-0109C7A8E082}" srcOrd="5" destOrd="0" presId="urn:microsoft.com/office/officeart/2018/5/layout/IconLeafLabelList"/>
    <dgm:cxn modelId="{E4BA8457-829F-476E-B35C-D67BD23D1DC0}" type="presParOf" srcId="{5C647A72-2FCC-4255-A7C5-EB19CB86D07C}" destId="{581FFC5D-8373-4AE4-B273-8D42BEF64FC2}" srcOrd="6" destOrd="0" presId="urn:microsoft.com/office/officeart/2018/5/layout/IconLeafLabelList"/>
    <dgm:cxn modelId="{C4738EA0-274E-4D43-AEEC-66E4F78F4ED5}" type="presParOf" srcId="{581FFC5D-8373-4AE4-B273-8D42BEF64FC2}" destId="{1BCAD3DE-624D-405A-A8CC-F5AF65D6B91B}" srcOrd="0" destOrd="0" presId="urn:microsoft.com/office/officeart/2018/5/layout/IconLeafLabelList"/>
    <dgm:cxn modelId="{5C658F31-3073-441F-A227-CF8A700247CB}" type="presParOf" srcId="{581FFC5D-8373-4AE4-B273-8D42BEF64FC2}" destId="{F12CEEA8-81CD-43F5-AAAF-3F06799E94BB}" srcOrd="1" destOrd="0" presId="urn:microsoft.com/office/officeart/2018/5/layout/IconLeafLabelList"/>
    <dgm:cxn modelId="{59686404-F06B-4496-88A3-DB2055491136}" type="presParOf" srcId="{581FFC5D-8373-4AE4-B273-8D42BEF64FC2}" destId="{D871EC44-A5E1-46DC-A1F2-9BB575FCD76B}" srcOrd="2" destOrd="0" presId="urn:microsoft.com/office/officeart/2018/5/layout/IconLeafLabelList"/>
    <dgm:cxn modelId="{C219671F-E2C0-4B44-8449-C2DB2CB3A3FE}" type="presParOf" srcId="{581FFC5D-8373-4AE4-B273-8D42BEF64FC2}" destId="{1DD7119E-3934-41CD-8385-69CFEEF3268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864D-C247-4FAC-B10E-BF1F6530C3F2}">
      <dsp:nvSpPr>
        <dsp:cNvPr id="0" name=""/>
        <dsp:cNvSpPr/>
      </dsp:nvSpPr>
      <dsp:spPr>
        <a:xfrm>
          <a:off x="0" y="767"/>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B6B31-D532-4710-9963-AA5E1AB92157}">
      <dsp:nvSpPr>
        <dsp:cNvPr id="0" name=""/>
        <dsp:cNvSpPr/>
      </dsp:nvSpPr>
      <dsp:spPr>
        <a:xfrm>
          <a:off x="543474" y="405005"/>
          <a:ext cx="988136" cy="988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1AFCBF-9C42-412E-8D7D-3CAA79E406C2}">
      <dsp:nvSpPr>
        <dsp:cNvPr id="0" name=""/>
        <dsp:cNvSpPr/>
      </dsp:nvSpPr>
      <dsp:spPr>
        <a:xfrm>
          <a:off x="2075086" y="767"/>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800100">
            <a:lnSpc>
              <a:spcPct val="100000"/>
            </a:lnSpc>
            <a:spcBef>
              <a:spcPct val="0"/>
            </a:spcBef>
            <a:spcAft>
              <a:spcPct val="35000"/>
            </a:spcAft>
            <a:buNone/>
          </a:pPr>
          <a:r>
            <a:rPr lang="en-US" sz="1800" kern="1200" dirty="0"/>
            <a:t>Kinship Care is an alternative to Foster Care for children whose relatives &amp; like-kin caregivers may better meet their needs due to abuse &amp; neglect.</a:t>
          </a:r>
        </a:p>
      </dsp:txBody>
      <dsp:txXfrm>
        <a:off x="2075086" y="767"/>
        <a:ext cx="4173313" cy="1796611"/>
      </dsp:txXfrm>
    </dsp:sp>
    <dsp:sp modelId="{3DB76BEB-EADA-4104-9D8A-634ABFA2C07F}">
      <dsp:nvSpPr>
        <dsp:cNvPr id="0" name=""/>
        <dsp:cNvSpPr/>
      </dsp:nvSpPr>
      <dsp:spPr>
        <a:xfrm>
          <a:off x="0" y="2246531"/>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773DD-FDA0-40B3-8FC2-D3182C113EBB}">
      <dsp:nvSpPr>
        <dsp:cNvPr id="0" name=""/>
        <dsp:cNvSpPr/>
      </dsp:nvSpPr>
      <dsp:spPr>
        <a:xfrm>
          <a:off x="543474" y="2650769"/>
          <a:ext cx="988136" cy="988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E20BC-329F-4C51-8E31-2E747C74A8D2}">
      <dsp:nvSpPr>
        <dsp:cNvPr id="0" name=""/>
        <dsp:cNvSpPr/>
      </dsp:nvSpPr>
      <dsp:spPr>
        <a:xfrm>
          <a:off x="2075086" y="2246531"/>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800100">
            <a:lnSpc>
              <a:spcPct val="100000"/>
            </a:lnSpc>
            <a:spcBef>
              <a:spcPct val="0"/>
            </a:spcBef>
            <a:spcAft>
              <a:spcPct val="35000"/>
            </a:spcAft>
            <a:buNone/>
          </a:pPr>
          <a:r>
            <a:rPr lang="en-US" sz="1800" kern="1200" dirty="0"/>
            <a:t>Federal TANF Funded</a:t>
          </a:r>
        </a:p>
      </dsp:txBody>
      <dsp:txXfrm>
        <a:off x="2075086" y="2246531"/>
        <a:ext cx="4173313" cy="1796611"/>
      </dsp:txXfrm>
    </dsp:sp>
    <dsp:sp modelId="{318AB51C-C7BC-4196-9FA8-4568D40FDD1F}">
      <dsp:nvSpPr>
        <dsp:cNvPr id="0" name=""/>
        <dsp:cNvSpPr/>
      </dsp:nvSpPr>
      <dsp:spPr>
        <a:xfrm>
          <a:off x="0" y="4441541"/>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1723D-BA78-4657-929F-09DAEC9308BD}">
      <dsp:nvSpPr>
        <dsp:cNvPr id="0" name=""/>
        <dsp:cNvSpPr/>
      </dsp:nvSpPr>
      <dsp:spPr>
        <a:xfrm>
          <a:off x="543474" y="4896533"/>
          <a:ext cx="988136" cy="988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54C4B-C122-4F1D-A54C-C96A2AAECEAC}">
      <dsp:nvSpPr>
        <dsp:cNvPr id="0" name=""/>
        <dsp:cNvSpPr/>
      </dsp:nvSpPr>
      <dsp:spPr>
        <a:xfrm>
          <a:off x="2075086" y="4492295"/>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1066800">
            <a:lnSpc>
              <a:spcPct val="100000"/>
            </a:lnSpc>
            <a:spcBef>
              <a:spcPct val="0"/>
            </a:spcBef>
            <a:spcAft>
              <a:spcPct val="35000"/>
            </a:spcAft>
            <a:buNone/>
          </a:pPr>
          <a:r>
            <a:rPr lang="en-US" sz="2400" kern="1200" dirty="0"/>
            <a:t>Managed by local tribal &amp; county agencies</a:t>
          </a:r>
        </a:p>
      </dsp:txBody>
      <dsp:txXfrm>
        <a:off x="2075086" y="4492295"/>
        <a:ext cx="4173313" cy="179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864D-C247-4FAC-B10E-BF1F6530C3F2}">
      <dsp:nvSpPr>
        <dsp:cNvPr id="0" name=""/>
        <dsp:cNvSpPr/>
      </dsp:nvSpPr>
      <dsp:spPr>
        <a:xfrm>
          <a:off x="0" y="0"/>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B6B31-D532-4710-9963-AA5E1AB92157}">
      <dsp:nvSpPr>
        <dsp:cNvPr id="0" name=""/>
        <dsp:cNvSpPr/>
      </dsp:nvSpPr>
      <dsp:spPr>
        <a:xfrm>
          <a:off x="543474" y="380292"/>
          <a:ext cx="988136" cy="988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1AFCBF-9C42-412E-8D7D-3CAA79E406C2}">
      <dsp:nvSpPr>
        <dsp:cNvPr id="0" name=""/>
        <dsp:cNvSpPr/>
      </dsp:nvSpPr>
      <dsp:spPr>
        <a:xfrm>
          <a:off x="2075086" y="767"/>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977900">
            <a:lnSpc>
              <a:spcPct val="100000"/>
            </a:lnSpc>
            <a:spcBef>
              <a:spcPct val="0"/>
            </a:spcBef>
            <a:spcAft>
              <a:spcPct val="35000"/>
            </a:spcAft>
            <a:buNone/>
          </a:pPr>
          <a:r>
            <a:rPr lang="en-US" sz="2200" kern="1200" dirty="0"/>
            <a:t>All kinship care agencies are required to follow DCF 58 policy. </a:t>
          </a:r>
        </a:p>
      </dsp:txBody>
      <dsp:txXfrm>
        <a:off x="2075086" y="767"/>
        <a:ext cx="4173313" cy="1796611"/>
      </dsp:txXfrm>
    </dsp:sp>
    <dsp:sp modelId="{3DB76BEB-EADA-4104-9D8A-634ABFA2C07F}">
      <dsp:nvSpPr>
        <dsp:cNvPr id="0" name=""/>
        <dsp:cNvSpPr/>
      </dsp:nvSpPr>
      <dsp:spPr>
        <a:xfrm>
          <a:off x="0" y="2246531"/>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773DD-FDA0-40B3-8FC2-D3182C113EBB}">
      <dsp:nvSpPr>
        <dsp:cNvPr id="0" name=""/>
        <dsp:cNvSpPr/>
      </dsp:nvSpPr>
      <dsp:spPr>
        <a:xfrm>
          <a:off x="543474" y="2650769"/>
          <a:ext cx="988136" cy="988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E20BC-329F-4C51-8E31-2E747C74A8D2}">
      <dsp:nvSpPr>
        <dsp:cNvPr id="0" name=""/>
        <dsp:cNvSpPr/>
      </dsp:nvSpPr>
      <dsp:spPr>
        <a:xfrm>
          <a:off x="2075086" y="2246531"/>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1066800">
            <a:lnSpc>
              <a:spcPct val="100000"/>
            </a:lnSpc>
            <a:spcBef>
              <a:spcPct val="0"/>
            </a:spcBef>
            <a:spcAft>
              <a:spcPct val="35000"/>
            </a:spcAft>
            <a:buNone/>
          </a:pPr>
          <a:r>
            <a:rPr lang="en-US" sz="2400" kern="1200" dirty="0"/>
            <a:t>No additional eligibility criteria can be added  </a:t>
          </a:r>
        </a:p>
      </dsp:txBody>
      <dsp:txXfrm>
        <a:off x="2075086" y="2246531"/>
        <a:ext cx="4173313" cy="1796611"/>
      </dsp:txXfrm>
    </dsp:sp>
    <dsp:sp modelId="{318AB51C-C7BC-4196-9FA8-4568D40FDD1F}">
      <dsp:nvSpPr>
        <dsp:cNvPr id="0" name=""/>
        <dsp:cNvSpPr/>
      </dsp:nvSpPr>
      <dsp:spPr>
        <a:xfrm>
          <a:off x="0" y="4441541"/>
          <a:ext cx="6248400" cy="179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1723D-BA78-4657-929F-09DAEC9308BD}">
      <dsp:nvSpPr>
        <dsp:cNvPr id="0" name=""/>
        <dsp:cNvSpPr/>
      </dsp:nvSpPr>
      <dsp:spPr>
        <a:xfrm>
          <a:off x="543474" y="4896533"/>
          <a:ext cx="988136" cy="9881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54C4B-C122-4F1D-A54C-C96A2AAECEAC}">
      <dsp:nvSpPr>
        <dsp:cNvPr id="0" name=""/>
        <dsp:cNvSpPr/>
      </dsp:nvSpPr>
      <dsp:spPr>
        <a:xfrm>
          <a:off x="2075086" y="4492295"/>
          <a:ext cx="4173313" cy="179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41" tIns="190141" rIns="190141" bIns="190141" numCol="1" spcCol="1270" anchor="ctr" anchorCtr="0">
          <a:noAutofit/>
        </a:bodyPr>
        <a:lstStyle/>
        <a:p>
          <a:pPr marL="0" lvl="0" indent="0" algn="l" defTabSz="1066800">
            <a:lnSpc>
              <a:spcPct val="100000"/>
            </a:lnSpc>
            <a:spcBef>
              <a:spcPct val="0"/>
            </a:spcBef>
            <a:spcAft>
              <a:spcPct val="35000"/>
            </a:spcAft>
            <a:buNone/>
          </a:pPr>
          <a:r>
            <a:rPr lang="en-US" sz="2400" kern="1200" dirty="0"/>
            <a:t>Kinship Care has it’s own barred offense policy </a:t>
          </a:r>
        </a:p>
      </dsp:txBody>
      <dsp:txXfrm>
        <a:off x="2075086" y="4492295"/>
        <a:ext cx="4173313" cy="179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1866A-4452-4E68-B2F9-F79F0288BA0B}">
      <dsp:nvSpPr>
        <dsp:cNvPr id="0" name=""/>
        <dsp:cNvSpPr/>
      </dsp:nvSpPr>
      <dsp:spPr>
        <a:xfrm>
          <a:off x="973190" y="931076"/>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54397-B4DC-48C8-9C65-074B13BDC48B}">
      <dsp:nvSpPr>
        <dsp:cNvPr id="0" name=""/>
        <dsp:cNvSpPr/>
      </dsp:nvSpPr>
      <dsp:spPr>
        <a:xfrm>
          <a:off x="1242597" y="120048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0DE6A-172F-4B8B-92EE-863068C9147A}">
      <dsp:nvSpPr>
        <dsp:cNvPr id="0" name=""/>
        <dsp:cNvSpPr/>
      </dsp:nvSpPr>
      <dsp:spPr>
        <a:xfrm>
          <a:off x="569079" y="2588967"/>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Application</a:t>
          </a:r>
          <a:endParaRPr lang="en-US" sz="1800" kern="1200" dirty="0"/>
        </a:p>
      </dsp:txBody>
      <dsp:txXfrm>
        <a:off x="569079" y="2588967"/>
        <a:ext cx="2072362" cy="832500"/>
      </dsp:txXfrm>
    </dsp:sp>
    <dsp:sp modelId="{4D4CFCB7-117D-4B08-ADBF-B5283D4D97DD}">
      <dsp:nvSpPr>
        <dsp:cNvPr id="0" name=""/>
        <dsp:cNvSpPr/>
      </dsp:nvSpPr>
      <dsp:spPr>
        <a:xfrm>
          <a:off x="3408216" y="931076"/>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2E7ED-CB3C-43A9-80CE-9873D068D817}">
      <dsp:nvSpPr>
        <dsp:cNvPr id="0" name=""/>
        <dsp:cNvSpPr/>
      </dsp:nvSpPr>
      <dsp:spPr>
        <a:xfrm>
          <a:off x="3701370" y="1237533"/>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B2C0D6-E94B-49F9-95CA-85BC709C90DC}">
      <dsp:nvSpPr>
        <dsp:cNvPr id="0" name=""/>
        <dsp:cNvSpPr/>
      </dsp:nvSpPr>
      <dsp:spPr>
        <a:xfrm>
          <a:off x="3004105" y="2588967"/>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Background</a:t>
          </a:r>
          <a:r>
            <a:rPr lang="en-US" sz="1500" kern="1200"/>
            <a:t> </a:t>
          </a:r>
          <a:r>
            <a:rPr lang="en-US" sz="1800" kern="1200"/>
            <a:t>Checks on all</a:t>
          </a:r>
          <a:r>
            <a:rPr lang="en-US" sz="1500" kern="1200"/>
            <a:t>  </a:t>
          </a:r>
          <a:r>
            <a:rPr lang="en-US" sz="1800" kern="1200"/>
            <a:t>Adults in Home</a:t>
          </a:r>
          <a:endParaRPr lang="en-US" sz="1800" kern="1200" dirty="0"/>
        </a:p>
      </dsp:txBody>
      <dsp:txXfrm>
        <a:off x="3004105" y="2588967"/>
        <a:ext cx="2072362" cy="832500"/>
      </dsp:txXfrm>
    </dsp:sp>
    <dsp:sp modelId="{75F76ADF-F560-4961-9ADC-D67603B09608}">
      <dsp:nvSpPr>
        <dsp:cNvPr id="0" name=""/>
        <dsp:cNvSpPr/>
      </dsp:nvSpPr>
      <dsp:spPr>
        <a:xfrm>
          <a:off x="5843242" y="931076"/>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B0F92-0C0E-441F-B651-A67C02B78C21}">
      <dsp:nvSpPr>
        <dsp:cNvPr id="0" name=""/>
        <dsp:cNvSpPr/>
      </dsp:nvSpPr>
      <dsp:spPr>
        <a:xfrm>
          <a:off x="6112649" y="120048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FAF467-D522-4159-919F-BA89BE989EDC}">
      <dsp:nvSpPr>
        <dsp:cNvPr id="0" name=""/>
        <dsp:cNvSpPr/>
      </dsp:nvSpPr>
      <dsp:spPr>
        <a:xfrm>
          <a:off x="5439131" y="2588967"/>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Home Visit</a:t>
          </a:r>
          <a:endParaRPr lang="en-US" sz="1800" kern="1200" dirty="0"/>
        </a:p>
      </dsp:txBody>
      <dsp:txXfrm>
        <a:off x="5439131" y="2588967"/>
        <a:ext cx="2072362" cy="832500"/>
      </dsp:txXfrm>
    </dsp:sp>
    <dsp:sp modelId="{1BCAD3DE-624D-405A-A8CC-F5AF65D6B91B}">
      <dsp:nvSpPr>
        <dsp:cNvPr id="0" name=""/>
        <dsp:cNvSpPr/>
      </dsp:nvSpPr>
      <dsp:spPr>
        <a:xfrm>
          <a:off x="8278268" y="931076"/>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CEEA8-81CD-43F5-AAAF-3F06799E94BB}">
      <dsp:nvSpPr>
        <dsp:cNvPr id="0" name=""/>
        <dsp:cNvSpPr/>
      </dsp:nvSpPr>
      <dsp:spPr>
        <a:xfrm>
          <a:off x="8547675" y="120048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7119E-3934-41CD-8385-69CFEEF32680}">
      <dsp:nvSpPr>
        <dsp:cNvPr id="0" name=""/>
        <dsp:cNvSpPr/>
      </dsp:nvSpPr>
      <dsp:spPr>
        <a:xfrm>
          <a:off x="7874157" y="2588967"/>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Eligibility Determination &amp; Documentation</a:t>
          </a:r>
          <a:endParaRPr lang="en-US" sz="1800" kern="1200" dirty="0"/>
        </a:p>
      </dsp:txBody>
      <dsp:txXfrm>
        <a:off x="7874157" y="2588967"/>
        <a:ext cx="2072362" cy="832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4058BD-2590-430F-9A51-97EF97A2F0FC}" type="datetimeFigureOut">
              <a:rPr lang="en-US" smtClean="0"/>
              <a:t>2/19/2026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C7C0A5-FA81-4EFF-B16B-E39AA339C7B5}" type="slidenum">
              <a:rPr lang="en-US" smtClean="0"/>
              <a:t>‹#›</a:t>
            </a:fld>
            <a:endParaRPr lang="en-US"/>
          </a:p>
        </p:txBody>
      </p:sp>
    </p:spTree>
    <p:extLst>
      <p:ext uri="{BB962C8B-B14F-4D97-AF65-F5344CB8AC3E}">
        <p14:creationId xmlns:p14="http://schemas.microsoft.com/office/powerpoint/2010/main" val="292051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Intros, Review Handouts: Agenda, Crosswalk &amp; PPT</a:t>
            </a:r>
          </a:p>
        </p:txBody>
      </p:sp>
      <p:sp>
        <p:nvSpPr>
          <p:cNvPr id="4" name="Slide Number Placeholder 3"/>
          <p:cNvSpPr>
            <a:spLocks noGrp="1"/>
          </p:cNvSpPr>
          <p:nvPr>
            <p:ph type="sldNum" sz="quarter" idx="5"/>
          </p:nvPr>
        </p:nvSpPr>
        <p:spPr/>
        <p:txBody>
          <a:bodyPr/>
          <a:lstStyle/>
          <a:p>
            <a:fld id="{87C7C0A5-FA81-4EFF-B16B-E39AA339C7B5}" type="slidenum">
              <a:rPr lang="en-US" smtClean="0"/>
              <a:t>1</a:t>
            </a:fld>
            <a:endParaRPr lang="en-US"/>
          </a:p>
        </p:txBody>
      </p:sp>
    </p:spTree>
    <p:extLst>
      <p:ext uri="{BB962C8B-B14F-4D97-AF65-F5344CB8AC3E}">
        <p14:creationId xmlns:p14="http://schemas.microsoft.com/office/powerpoint/2010/main" val="316918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7C0A5-FA81-4EFF-B16B-E39AA339C7B5}" type="slidenum">
              <a:rPr lang="en-US" smtClean="0"/>
              <a:t>3</a:t>
            </a:fld>
            <a:endParaRPr lang="en-US"/>
          </a:p>
        </p:txBody>
      </p:sp>
    </p:spTree>
    <p:extLst>
      <p:ext uri="{BB962C8B-B14F-4D97-AF65-F5344CB8AC3E}">
        <p14:creationId xmlns:p14="http://schemas.microsoft.com/office/powerpoint/2010/main" val="305399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payment for the same child from any agency not allowable</a:t>
            </a:r>
          </a:p>
        </p:txBody>
      </p:sp>
      <p:sp>
        <p:nvSpPr>
          <p:cNvPr id="4" name="Slide Number Placeholder 3"/>
          <p:cNvSpPr>
            <a:spLocks noGrp="1"/>
          </p:cNvSpPr>
          <p:nvPr>
            <p:ph type="sldNum" sz="quarter" idx="5"/>
          </p:nvPr>
        </p:nvSpPr>
        <p:spPr/>
        <p:txBody>
          <a:bodyPr/>
          <a:lstStyle/>
          <a:p>
            <a:fld id="{87C7C0A5-FA81-4EFF-B16B-E39AA339C7B5}" type="slidenum">
              <a:rPr lang="en-US" smtClean="0"/>
              <a:t>4</a:t>
            </a:fld>
            <a:endParaRPr lang="en-US"/>
          </a:p>
        </p:txBody>
      </p:sp>
    </p:spTree>
    <p:extLst>
      <p:ext uri="{BB962C8B-B14F-4D97-AF65-F5344CB8AC3E}">
        <p14:creationId xmlns:p14="http://schemas.microsoft.com/office/powerpoint/2010/main" val="36907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Tribes are exempt from Licensing COKC homes- ALL funded with same contract (TANF)</a:t>
            </a:r>
          </a:p>
        </p:txBody>
      </p:sp>
      <p:sp>
        <p:nvSpPr>
          <p:cNvPr id="4" name="Slide Number Placeholder 3"/>
          <p:cNvSpPr>
            <a:spLocks noGrp="1"/>
          </p:cNvSpPr>
          <p:nvPr>
            <p:ph type="sldNum" sz="quarter" idx="5"/>
          </p:nvPr>
        </p:nvSpPr>
        <p:spPr/>
        <p:txBody>
          <a:bodyPr/>
          <a:lstStyle/>
          <a:p>
            <a:fld id="{87C7C0A5-FA81-4EFF-B16B-E39AA339C7B5}" type="slidenum">
              <a:rPr lang="en-US" smtClean="0"/>
              <a:t>5</a:t>
            </a:fld>
            <a:endParaRPr lang="en-US"/>
          </a:p>
        </p:txBody>
      </p:sp>
    </p:spTree>
    <p:extLst>
      <p:ext uri="{BB962C8B-B14F-4D97-AF65-F5344CB8AC3E}">
        <p14:creationId xmlns:p14="http://schemas.microsoft.com/office/powerpoint/2010/main" val="292239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Annually the Tribal contracts include Appendix B for KC</a:t>
            </a:r>
          </a:p>
        </p:txBody>
      </p:sp>
      <p:sp>
        <p:nvSpPr>
          <p:cNvPr id="4" name="Slide Number Placeholder 3"/>
          <p:cNvSpPr>
            <a:spLocks noGrp="1"/>
          </p:cNvSpPr>
          <p:nvPr>
            <p:ph type="sldNum" sz="quarter" idx="5"/>
          </p:nvPr>
        </p:nvSpPr>
        <p:spPr/>
        <p:txBody>
          <a:bodyPr/>
          <a:lstStyle/>
          <a:p>
            <a:fld id="{87C7C0A5-FA81-4EFF-B16B-E39AA339C7B5}" type="slidenum">
              <a:rPr lang="en-US" smtClean="0"/>
              <a:t>8</a:t>
            </a:fld>
            <a:endParaRPr lang="en-US"/>
          </a:p>
        </p:txBody>
      </p:sp>
    </p:spTree>
    <p:extLst>
      <p:ext uri="{BB962C8B-B14F-4D97-AF65-F5344CB8AC3E}">
        <p14:creationId xmlns:p14="http://schemas.microsoft.com/office/powerpoint/2010/main" val="171620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7C0A5-FA81-4EFF-B16B-E39AA339C7B5}" type="slidenum">
              <a:rPr lang="en-US" smtClean="0"/>
              <a:t>15</a:t>
            </a:fld>
            <a:endParaRPr lang="en-US"/>
          </a:p>
        </p:txBody>
      </p:sp>
    </p:spTree>
    <p:extLst>
      <p:ext uri="{BB962C8B-B14F-4D97-AF65-F5344CB8AC3E}">
        <p14:creationId xmlns:p14="http://schemas.microsoft.com/office/powerpoint/2010/main" val="4277161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2/19/2026</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cfsparc.wisconsin.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cf.wisconsin.gov/cwportal/kinship" TargetMode="External"/><Relationship Id="rId7" Type="http://schemas.openxmlformats.org/officeDocument/2006/relationships/hyperlink" Target="https://pdsonline.csod.com/selfreg/register.aspx?c=self_reg_default" TargetMode="External"/><Relationship Id="rId2" Type="http://schemas.openxmlformats.org/officeDocument/2006/relationships/hyperlink" Target="https://docs.legis.wisconsin.gov/code/admin_code/dcf/021_099/58" TargetMode="External"/><Relationship Id="rId1" Type="http://schemas.openxmlformats.org/officeDocument/2006/relationships/slideLayout" Target="../slideLayouts/slideLayout2.xml"/><Relationship Id="rId6" Type="http://schemas.openxmlformats.org/officeDocument/2006/relationships/hyperlink" Target="https://pdsonline.csod.com/LMS/catalog/Welcome.aspx?tab_page_id=-67" TargetMode="External"/><Relationship Id="rId5" Type="http://schemas.openxmlformats.org/officeDocument/2006/relationships/hyperlink" Target="http://wcwpds.wisc.edu/Default.aspx" TargetMode="External"/><Relationship Id="rId4" Type="http://schemas.openxmlformats.org/officeDocument/2006/relationships/hyperlink" Target="https://dcf.wisconsin.gov/kinship/navigator"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Holly.Telfer@Wisconsin.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a:xfrm>
            <a:off x="1524000" y="1122363"/>
            <a:ext cx="9144000" cy="2419907"/>
          </a:xfrm>
        </p:spPr>
        <p:txBody>
          <a:bodyPr>
            <a:normAutofit/>
          </a:bodyPr>
          <a:lstStyle/>
          <a:p>
            <a:r>
              <a:rPr lang="en-US" altLang="en-US" sz="4000" dirty="0"/>
              <a:t>DCF 58 Kinship Care</a:t>
            </a:r>
            <a:br>
              <a:rPr lang="en-US" altLang="en-US" sz="4000" dirty="0"/>
            </a:br>
            <a:r>
              <a:rPr lang="en-US" altLang="en-US" sz="4000" dirty="0"/>
              <a:t>Program Funding  </a:t>
            </a:r>
            <a:br>
              <a:rPr lang="en-US" altLang="en-US" sz="4000" dirty="0"/>
            </a:br>
            <a:br>
              <a:rPr lang="en-US" altLang="en-US" sz="4000" dirty="0"/>
            </a:br>
            <a:endParaRPr lang="en-US" sz="4000" dirty="0"/>
          </a:p>
        </p:txBody>
      </p:sp>
      <p:sp>
        <p:nvSpPr>
          <p:cNvPr id="3" name="Subtitle 2">
            <a:extLst>
              <a:ext uri="{FF2B5EF4-FFF2-40B4-BE49-F238E27FC236}">
                <a16:creationId xmlns:a16="http://schemas.microsoft.com/office/drawing/2014/main" id="{E6A90226-C011-4DBD-9196-2BED2427E69B}"/>
              </a:ext>
            </a:extLst>
          </p:cNvPr>
          <p:cNvSpPr>
            <a:spLocks noGrp="1"/>
          </p:cNvSpPr>
          <p:nvPr>
            <p:ph type="subTitle" idx="1"/>
          </p:nvPr>
        </p:nvSpPr>
        <p:spPr/>
        <p:txBody>
          <a:bodyPr>
            <a:normAutofit/>
          </a:bodyPr>
          <a:lstStyle/>
          <a:p>
            <a:r>
              <a:rPr lang="en-US" sz="3200" b="1" dirty="0"/>
              <a:t>2026</a:t>
            </a:r>
          </a:p>
        </p:txBody>
      </p:sp>
    </p:spTree>
    <p:extLst>
      <p:ext uri="{BB962C8B-B14F-4D97-AF65-F5344CB8AC3E}">
        <p14:creationId xmlns:p14="http://schemas.microsoft.com/office/powerpoint/2010/main" val="286931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a:xfrm>
            <a:off x="831850" y="522515"/>
            <a:ext cx="10515600" cy="2906485"/>
          </a:xfrm>
        </p:spPr>
        <p:txBody>
          <a:bodyPr>
            <a:normAutofit/>
          </a:bodyPr>
          <a:lstStyle/>
          <a:p>
            <a:r>
              <a:rPr lang="en-US" sz="3600" dirty="0"/>
              <a:t>Kinship Care Funding: </a:t>
            </a:r>
            <a:br>
              <a:rPr lang="en-US" sz="3600" dirty="0"/>
            </a:br>
            <a:br>
              <a:rPr lang="en-US" sz="3600" dirty="0"/>
            </a:br>
            <a:br>
              <a:rPr lang="en-US" sz="3600" dirty="0"/>
            </a:br>
            <a:br>
              <a:rPr lang="en-US" sz="3600" dirty="0"/>
            </a:br>
            <a:endParaRPr lang="en-US" sz="3600" dirty="0">
              <a:highlight>
                <a:srgbClr val="FFFF00"/>
              </a:highlight>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31850" y="1532239"/>
            <a:ext cx="10515600" cy="3991868"/>
          </a:xfrm>
        </p:spPr>
        <p:txBody>
          <a:bodyPr>
            <a:normAutofit fontScale="77500" lnSpcReduction="20000"/>
          </a:bodyPr>
          <a:lstStyle/>
          <a:p>
            <a:pPr marL="457200" indent="-457200">
              <a:buFont typeface="Arial" panose="020B0604020202020204" pitchFamily="34" charset="0"/>
              <a:buChar char="•"/>
            </a:pPr>
            <a:r>
              <a:rPr lang="en-US" sz="2800" b="1" dirty="0">
                <a:solidFill>
                  <a:schemeClr val="tx1"/>
                </a:solidFill>
              </a:rPr>
              <a:t>Tribal Kinship Care contracts run 10/1/25 - 9/30/26.</a:t>
            </a:r>
          </a:p>
          <a:p>
            <a:pPr marL="457200" indent="-457200">
              <a:buFont typeface="Arial" panose="020B0604020202020204" pitchFamily="34" charset="0"/>
              <a:buChar char="•"/>
            </a:pPr>
            <a:endParaRPr lang="en-US" sz="2800" b="1" dirty="0">
              <a:solidFill>
                <a:schemeClr val="tx1"/>
              </a:solidFill>
            </a:endParaRPr>
          </a:p>
          <a:p>
            <a:pPr marL="457200" indent="-457200">
              <a:buFont typeface="Arial" panose="020B0604020202020204" pitchFamily="34" charset="0"/>
              <a:buChar char="•"/>
            </a:pPr>
            <a:r>
              <a:rPr lang="en-US" sz="2800" b="1" u="sng" dirty="0">
                <a:solidFill>
                  <a:schemeClr val="tx1"/>
                </a:solidFill>
              </a:rPr>
              <a:t>Re-obligation Process</a:t>
            </a:r>
            <a:r>
              <a:rPr lang="en-US" sz="2800" b="1" dirty="0">
                <a:solidFill>
                  <a:schemeClr val="tx1"/>
                </a:solidFill>
              </a:rPr>
              <a:t>: </a:t>
            </a:r>
          </a:p>
          <a:p>
            <a:r>
              <a:rPr lang="en-US" sz="2800" b="1" dirty="0">
                <a:solidFill>
                  <a:schemeClr val="tx1"/>
                </a:solidFill>
              </a:rPr>
              <a:t>      - </a:t>
            </a:r>
            <a:r>
              <a:rPr lang="en-US" sz="2100" dirty="0">
                <a:solidFill>
                  <a:schemeClr val="tx1"/>
                </a:solidFill>
              </a:rPr>
              <a:t>DCF provides annual reimbursement for KC payments going over contract amount.</a:t>
            </a:r>
          </a:p>
          <a:p>
            <a:endParaRPr lang="en-US" sz="1900" dirty="0">
              <a:solidFill>
                <a:schemeClr val="tx1"/>
              </a:solidFill>
            </a:endParaRPr>
          </a:p>
          <a:p>
            <a:r>
              <a:rPr lang="en-US" sz="1900" b="1" dirty="0">
                <a:solidFill>
                  <a:schemeClr val="tx1"/>
                </a:solidFill>
              </a:rPr>
              <a:t>          -  </a:t>
            </a:r>
            <a:r>
              <a:rPr lang="en-US" sz="2100" dirty="0">
                <a:solidFill>
                  <a:schemeClr val="tx1"/>
                </a:solidFill>
              </a:rPr>
              <a:t>These “</a:t>
            </a:r>
            <a:r>
              <a:rPr lang="en-US" sz="2100" dirty="0" err="1">
                <a:solidFill>
                  <a:schemeClr val="tx1"/>
                </a:solidFill>
              </a:rPr>
              <a:t>reobs</a:t>
            </a:r>
            <a:r>
              <a:rPr lang="en-US" sz="2100" dirty="0">
                <a:solidFill>
                  <a:schemeClr val="tx1"/>
                </a:solidFill>
              </a:rPr>
              <a:t>” occurs after contract close out </a:t>
            </a:r>
          </a:p>
          <a:p>
            <a:r>
              <a:rPr lang="en-US" sz="1900" dirty="0">
                <a:solidFill>
                  <a:schemeClr val="tx1"/>
                </a:solidFill>
              </a:rPr>
              <a:t>              </a:t>
            </a:r>
            <a:r>
              <a:rPr lang="en-US" sz="2100" dirty="0">
                <a:solidFill>
                  <a:schemeClr val="tx1"/>
                </a:solidFill>
              </a:rPr>
              <a:t>(60 days after contract end dates of 5/30 &amp; 9/30). </a:t>
            </a:r>
          </a:p>
          <a:p>
            <a:endParaRPr lang="en-US" sz="2100" dirty="0">
              <a:solidFill>
                <a:schemeClr val="tx1"/>
              </a:solidFill>
            </a:endParaRPr>
          </a:p>
          <a:p>
            <a:r>
              <a:rPr lang="en-US" sz="1900" dirty="0">
                <a:solidFill>
                  <a:schemeClr val="tx1"/>
                </a:solidFill>
              </a:rPr>
              <a:t>          - </a:t>
            </a:r>
            <a:r>
              <a:rPr lang="en-US" sz="2100" dirty="0">
                <a:solidFill>
                  <a:schemeClr val="tx1"/>
                </a:solidFill>
              </a:rPr>
              <a:t>Expenditures must be reported in </a:t>
            </a:r>
            <a:r>
              <a:rPr lang="en-US" sz="2100" b="1" dirty="0">
                <a:solidFill>
                  <a:schemeClr val="tx1"/>
                </a:solidFill>
              </a:rPr>
              <a:t>SPARC </a:t>
            </a:r>
            <a:r>
              <a:rPr lang="en-US" sz="2100" dirty="0">
                <a:solidFill>
                  <a:schemeClr val="tx1"/>
                </a:solidFill>
              </a:rPr>
              <a:t>by 7/15 &amp; 11/30, this data is used to determine your </a:t>
            </a:r>
          </a:p>
          <a:p>
            <a:r>
              <a:rPr lang="en-US" sz="2100" dirty="0">
                <a:solidFill>
                  <a:schemeClr val="tx1"/>
                </a:solidFill>
              </a:rPr>
              <a:t>            agency’s need/amount for kinship reimbursement.</a:t>
            </a:r>
          </a:p>
          <a:p>
            <a:r>
              <a:rPr lang="en-US" sz="2100" dirty="0">
                <a:solidFill>
                  <a:schemeClr val="tx1"/>
                </a:solidFill>
              </a:rPr>
              <a:t>         </a:t>
            </a:r>
            <a:endParaRPr lang="en-US" sz="2100" b="1" dirty="0">
              <a:solidFill>
                <a:schemeClr val="tx1"/>
              </a:solidFill>
            </a:endParaRPr>
          </a:p>
          <a:p>
            <a:r>
              <a:rPr lang="en-US" sz="2300" b="1" dirty="0">
                <a:solidFill>
                  <a:schemeClr val="tx1"/>
                </a:solidFill>
              </a:rPr>
              <a:t>          </a:t>
            </a:r>
          </a:p>
          <a:p>
            <a:endParaRPr lang="en-US" sz="3000" dirty="0">
              <a:solidFill>
                <a:schemeClr val="tx1"/>
              </a:solidFill>
            </a:endParaRPr>
          </a:p>
        </p:txBody>
      </p:sp>
    </p:spTree>
    <p:extLst>
      <p:ext uri="{BB962C8B-B14F-4D97-AF65-F5344CB8AC3E}">
        <p14:creationId xmlns:p14="http://schemas.microsoft.com/office/powerpoint/2010/main" val="376307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32">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4">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6" name="Rectangle 55">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woman's hands typing and using a trackpad on a laptop with mug">
            <a:extLst>
              <a:ext uri="{FF2B5EF4-FFF2-40B4-BE49-F238E27FC236}">
                <a16:creationId xmlns:a16="http://schemas.microsoft.com/office/drawing/2014/main" id="{538E6724-3B06-4DF4-B95B-DCE463414A85}"/>
              </a:ext>
            </a:extLst>
          </p:cNvPr>
          <p:cNvPicPr>
            <a:picLocks noChangeAspect="1"/>
          </p:cNvPicPr>
          <p:nvPr/>
        </p:nvPicPr>
        <p:blipFill rotWithShape="1">
          <a:blip r:embed="rId2">
            <a:extLst>
              <a:ext uri="{28A0092B-C50C-407E-A947-70E740481C1C}">
                <a14:useLocalDpi xmlns:a14="http://schemas.microsoft.com/office/drawing/2010/main" val="0"/>
              </a:ext>
            </a:extLst>
          </a:blip>
          <a:srcRect t="3405" r="-1" b="-1"/>
          <a:stretch/>
        </p:blipFill>
        <p:spPr>
          <a:xfrm>
            <a:off x="1914543" y="568335"/>
            <a:ext cx="8361852" cy="3230853"/>
          </a:xfrm>
          <a:prstGeom prst="rect">
            <a:avLst/>
          </a:prstGeom>
          <a:ln w="12700">
            <a:noFill/>
          </a:ln>
        </p:spPr>
      </p:pic>
      <p:grpSp>
        <p:nvGrpSpPr>
          <p:cNvPr id="58" name="Group 57">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59"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84DF7E-D366-4312-B31A-2B0A5B183AA9}"/>
              </a:ext>
            </a:extLst>
          </p:cNvPr>
          <p:cNvSpPr>
            <a:spLocks noGrp="1"/>
          </p:cNvSpPr>
          <p:nvPr>
            <p:ph type="title"/>
          </p:nvPr>
        </p:nvSpPr>
        <p:spPr>
          <a:xfrm>
            <a:off x="1683982" y="4293388"/>
            <a:ext cx="8833655" cy="727748"/>
          </a:xfrm>
        </p:spPr>
        <p:txBody>
          <a:bodyPr vert="horz" lIns="91440" tIns="45720" rIns="91440" bIns="45720" rtlCol="0" anchor="b">
            <a:normAutofit/>
          </a:bodyPr>
          <a:lstStyle/>
          <a:p>
            <a:pPr algn="ctr"/>
            <a:r>
              <a:rPr lang="en-US" sz="2800" dirty="0">
                <a:solidFill>
                  <a:srgbClr val="FFFFFE"/>
                </a:solidFill>
                <a:latin typeface="+mj-lt"/>
                <a:ea typeface="+mj-ea"/>
              </a:rPr>
              <a:t>Reporting:</a:t>
            </a:r>
            <a:endParaRPr lang="en-US" sz="2800" kern="1200" dirty="0">
              <a:solidFill>
                <a:srgbClr val="FFFFFE"/>
              </a:solidFill>
              <a:latin typeface="+mj-lt"/>
              <a:ea typeface="+mj-ea"/>
              <a:cs typeface="+mj-cs"/>
            </a:endParaRPr>
          </a:p>
        </p:txBody>
      </p:sp>
      <p:sp>
        <p:nvSpPr>
          <p:cNvPr id="3" name="Text Placeholder 2">
            <a:extLst>
              <a:ext uri="{FF2B5EF4-FFF2-40B4-BE49-F238E27FC236}">
                <a16:creationId xmlns:a16="http://schemas.microsoft.com/office/drawing/2014/main" id="{34B54BD9-5CAE-4CFA-82F7-08C21B38AB01}"/>
              </a:ext>
            </a:extLst>
          </p:cNvPr>
          <p:cNvSpPr>
            <a:spLocks noGrp="1"/>
          </p:cNvSpPr>
          <p:nvPr>
            <p:ph type="body" idx="1"/>
          </p:nvPr>
        </p:nvSpPr>
        <p:spPr>
          <a:xfrm>
            <a:off x="1683983" y="5065884"/>
            <a:ext cx="8833654" cy="891005"/>
          </a:xfrm>
        </p:spPr>
        <p:txBody>
          <a:bodyPr vert="horz" lIns="91440" tIns="45720" rIns="91440" bIns="45720" rtlCol="0">
            <a:normAutofit/>
          </a:bodyPr>
          <a:lstStyle/>
          <a:p>
            <a:pPr algn="ctr"/>
            <a:r>
              <a:rPr lang="en-US" kern="1200" dirty="0">
                <a:solidFill>
                  <a:srgbClr val="FFFFFE"/>
                </a:solidFill>
                <a:latin typeface="+mn-lt"/>
                <a:ea typeface="+mn-ea"/>
                <a:cs typeface="+mn-cs"/>
              </a:rPr>
              <a:t>The importance of KCTS and SPARC</a:t>
            </a:r>
          </a:p>
        </p:txBody>
      </p:sp>
    </p:spTree>
    <p:extLst>
      <p:ext uri="{BB962C8B-B14F-4D97-AF65-F5344CB8AC3E}">
        <p14:creationId xmlns:p14="http://schemas.microsoft.com/office/powerpoint/2010/main" val="100031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3700">
                <a:solidFill>
                  <a:srgbClr val="FFFFFF"/>
                </a:solidFill>
                <a:latin typeface="+mj-lt"/>
                <a:ea typeface="+mj-ea"/>
              </a:rPr>
              <a:t>https://dcfsparc.wisconsin.gov/</a:t>
            </a:r>
            <a:endParaRPr lang="en-US" sz="3700">
              <a:solidFill>
                <a:srgbClr val="FFFFFF"/>
              </a:solidFill>
              <a:highlight>
                <a:srgbClr val="FFFF00"/>
              </a:highlight>
              <a:latin typeface="+mj-lt"/>
              <a:ea typeface="+mj-ea"/>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602119" y="5091763"/>
            <a:ext cx="2871195" cy="1264587"/>
          </a:xfrm>
        </p:spPr>
        <p:txBody>
          <a:bodyPr vert="horz" lIns="91440" tIns="45720" rIns="91440" bIns="45720" rtlCol="0" anchor="ctr">
            <a:normAutofit/>
          </a:bodyPr>
          <a:lstStyle/>
          <a:p>
            <a:r>
              <a:rPr lang="en-US" sz="2000" b="1">
                <a:solidFill>
                  <a:srgbClr val="FFC000"/>
                </a:solidFill>
                <a:latin typeface="+mn-lt"/>
                <a:ea typeface="+mn-ea"/>
              </a:rPr>
              <a:t>SPARC Home Page: </a:t>
            </a:r>
            <a:r>
              <a:rPr lang="en-US" sz="2000" b="1">
                <a:solidFill>
                  <a:srgbClr val="FFC000"/>
                </a:solidFill>
                <a:latin typeface="+mn-lt"/>
                <a:ea typeface="+mn-ea"/>
                <a:hlinkClick r:id="rId2"/>
              </a:rPr>
              <a:t>https://dcfsparc.wisconsin.gov/</a:t>
            </a:r>
            <a:r>
              <a:rPr lang="en-US" sz="2000" b="1">
                <a:solidFill>
                  <a:srgbClr val="FFC000"/>
                </a:solidFill>
                <a:latin typeface="+mn-lt"/>
                <a:ea typeface="+mn-ea"/>
              </a:rPr>
              <a:t>  </a:t>
            </a:r>
          </a:p>
        </p:txBody>
      </p:sp>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73E84C6-0574-8FAB-EE3E-9A6CA402095C}"/>
              </a:ext>
            </a:extLst>
          </p:cNvPr>
          <p:cNvPicPr>
            <a:picLocks noChangeAspect="1"/>
          </p:cNvPicPr>
          <p:nvPr/>
        </p:nvPicPr>
        <p:blipFill>
          <a:blip r:embed="rId3"/>
          <a:stretch>
            <a:fillRect/>
          </a:stretch>
        </p:blipFill>
        <p:spPr>
          <a:xfrm>
            <a:off x="1770434" y="232870"/>
            <a:ext cx="8326877" cy="4477560"/>
          </a:xfrm>
          <a:prstGeom prst="rect">
            <a:avLst/>
          </a:prstGeom>
        </p:spPr>
      </p:pic>
    </p:spTree>
    <p:extLst>
      <p:ext uri="{BB962C8B-B14F-4D97-AF65-F5344CB8AC3E}">
        <p14:creationId xmlns:p14="http://schemas.microsoft.com/office/powerpoint/2010/main" val="76695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p:txBody>
          <a:bodyPr>
            <a:normAutofit/>
          </a:bodyPr>
          <a:lstStyle/>
          <a:p>
            <a:r>
              <a:rPr lang="en-US" sz="3600" dirty="0"/>
              <a:t>SPARC Reporting Requirements: </a:t>
            </a:r>
            <a:br>
              <a:rPr lang="en-US" sz="3600" dirty="0"/>
            </a:br>
            <a:br>
              <a:rPr lang="en-US" sz="3600" dirty="0"/>
            </a:br>
            <a:br>
              <a:rPr lang="en-US" sz="3600" dirty="0"/>
            </a:br>
            <a:br>
              <a:rPr lang="en-US" sz="3600" dirty="0"/>
            </a:br>
            <a:endParaRPr lang="en-US" sz="3600" dirty="0">
              <a:highlight>
                <a:srgbClr val="FFFF00"/>
              </a:highlight>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31850" y="1895476"/>
            <a:ext cx="10515600" cy="3252066"/>
          </a:xfrm>
        </p:spPr>
        <p:txBody>
          <a:bodyPr>
            <a:normAutofit fontScale="92500" lnSpcReduction="20000"/>
          </a:bodyPr>
          <a:lstStyle/>
          <a:p>
            <a:pPr marL="457200" indent="-457200">
              <a:buFont typeface="Arial" panose="020B0604020202020204" pitchFamily="34" charset="0"/>
              <a:buChar char="•"/>
            </a:pPr>
            <a:r>
              <a:rPr lang="en-US" sz="2000" dirty="0">
                <a:solidFill>
                  <a:schemeClr val="tx1"/>
                </a:solidFill>
              </a:rPr>
              <a:t>SPARC is the DCF contracts database used by all agencies to report their contract expenditures.</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SPARC is used to determine a Kinship Care agencies need for additional funds during the contract period. Your agency </a:t>
            </a:r>
            <a:r>
              <a:rPr lang="en-US" sz="2000" dirty="0" err="1">
                <a:solidFill>
                  <a:schemeClr val="tx1"/>
                </a:solidFill>
              </a:rPr>
              <a:t>reob</a:t>
            </a:r>
            <a:r>
              <a:rPr lang="en-US" sz="2000" dirty="0">
                <a:solidFill>
                  <a:schemeClr val="tx1"/>
                </a:solidFill>
              </a:rPr>
              <a:t> amount is based on your timely reporting (60 days after each allocation period).</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Generally, additional Kinship Care funds will be provided to  agencies at contract closeout, but may be provided earlier based on need of the agency and available funding.</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Final 2026 reimbursements will be processed in January.</a:t>
            </a:r>
          </a:p>
          <a:p>
            <a:pPr marL="457200" indent="-457200">
              <a:buFont typeface="Arial" panose="020B0604020202020204" pitchFamily="34" charset="0"/>
              <a:buChar char="•"/>
            </a:pPr>
            <a:endParaRPr lang="en-US" b="1" dirty="0">
              <a:solidFill>
                <a:schemeClr val="tx1"/>
              </a:solidFill>
            </a:endParaRPr>
          </a:p>
          <a:p>
            <a:endParaRPr lang="en-US" sz="2800" b="1" dirty="0">
              <a:solidFill>
                <a:schemeClr val="tx1"/>
              </a:solidFill>
            </a:endParaRPr>
          </a:p>
        </p:txBody>
      </p:sp>
    </p:spTree>
    <p:extLst>
      <p:ext uri="{BB962C8B-B14F-4D97-AF65-F5344CB8AC3E}">
        <p14:creationId xmlns:p14="http://schemas.microsoft.com/office/powerpoint/2010/main" val="53430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B72B-BE5F-421A-95D3-FC278A8FD383}"/>
              </a:ext>
            </a:extLst>
          </p:cNvPr>
          <p:cNvSpPr>
            <a:spLocks noGrp="1"/>
          </p:cNvSpPr>
          <p:nvPr>
            <p:ph type="title"/>
          </p:nvPr>
        </p:nvSpPr>
        <p:spPr>
          <a:xfrm>
            <a:off x="1653363" y="365760"/>
            <a:ext cx="9367203" cy="1188720"/>
          </a:xfrm>
        </p:spPr>
        <p:txBody>
          <a:bodyPr>
            <a:normAutofit/>
          </a:bodyPr>
          <a:lstStyle/>
          <a:p>
            <a:r>
              <a:rPr lang="en-US" sz="2400" dirty="0"/>
              <a:t>Agency Procedures:  </a:t>
            </a:r>
            <a:br>
              <a:rPr lang="en-US" sz="2400" dirty="0"/>
            </a:br>
            <a:r>
              <a:rPr lang="en-US" sz="2400" dirty="0"/>
              <a:t>Ch. DCF 58.08 (16)</a:t>
            </a:r>
            <a:br>
              <a:rPr lang="en-US" sz="2400" dirty="0"/>
            </a:br>
            <a:endParaRPr lang="en-US" sz="2400" dirty="0"/>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C617215-1026-4B85-8612-CB546DBF7B1B}"/>
              </a:ext>
            </a:extLst>
          </p:cNvPr>
          <p:cNvSpPr>
            <a:spLocks noGrp="1"/>
          </p:cNvSpPr>
          <p:nvPr>
            <p:ph idx="1"/>
          </p:nvPr>
        </p:nvSpPr>
        <p:spPr>
          <a:xfrm>
            <a:off x="1653363" y="2176272"/>
            <a:ext cx="9367204" cy="4041648"/>
          </a:xfrm>
        </p:spPr>
        <p:txBody>
          <a:bodyPr anchor="t">
            <a:normAutofit fontScale="70000" lnSpcReduction="20000"/>
          </a:bodyPr>
          <a:lstStyle/>
          <a:p>
            <a:pPr marL="457200" lvl="1" indent="0">
              <a:buNone/>
            </a:pPr>
            <a:r>
              <a:rPr lang="en-US" b="1" u="sng" dirty="0"/>
              <a:t>Overpayments</a:t>
            </a:r>
          </a:p>
          <a:p>
            <a:pPr marL="914400" lvl="1" indent="-457200">
              <a:buAutoNum type="alphaLcParenBoth"/>
            </a:pPr>
            <a:endParaRPr lang="en-US" dirty="0"/>
          </a:p>
          <a:p>
            <a:pPr marL="914400" lvl="1" indent="-457200">
              <a:buAutoNum type="alphaLcParenBoth"/>
            </a:pPr>
            <a:r>
              <a:rPr lang="en-US" dirty="0"/>
              <a:t>An agency may recover an overpayment of Kinship Care from a caregiver by any of the following means:</a:t>
            </a:r>
          </a:p>
          <a:p>
            <a:pPr marL="457200" lvl="1" indent="0">
              <a:buNone/>
            </a:pPr>
            <a:r>
              <a:rPr lang="en-US" dirty="0"/>
              <a:t>     	1. Reducing the amount of the caregiver’s monthly Kinship Care payment.</a:t>
            </a:r>
          </a:p>
          <a:p>
            <a:pPr marL="457200" lvl="1" indent="0">
              <a:buNone/>
            </a:pPr>
            <a:r>
              <a:rPr lang="en-US" dirty="0"/>
              <a:t>      	2. Requesting payment within a specified time period.</a:t>
            </a:r>
          </a:p>
          <a:p>
            <a:pPr marL="457200" lvl="1" indent="0">
              <a:buNone/>
            </a:pPr>
            <a:r>
              <a:rPr lang="en-US" dirty="0"/>
              <a:t>     	3. Negotiating a payment plan.</a:t>
            </a:r>
          </a:p>
          <a:p>
            <a:pPr marL="457200" lvl="1" indent="0">
              <a:buNone/>
            </a:pPr>
            <a:endParaRPr lang="en-US" dirty="0"/>
          </a:p>
          <a:p>
            <a:pPr marL="457200" lvl="1" indent="0">
              <a:buNone/>
            </a:pPr>
            <a:r>
              <a:rPr lang="en-US" dirty="0"/>
              <a:t>(b)	1. A county department of social services, a county department of human services, or 	a tribal agency that recovers an overpayment may retain the amount recovered.</a:t>
            </a:r>
          </a:p>
          <a:p>
            <a:pPr marL="457200" lvl="1" indent="0">
              <a:buNone/>
            </a:pPr>
            <a:endParaRPr lang="en-US" dirty="0"/>
          </a:p>
          <a:p>
            <a:pPr marL="457200" lvl="1" indent="0">
              <a:buNone/>
            </a:pPr>
            <a:r>
              <a:rPr lang="en-US" dirty="0"/>
              <a:t>      	2. Funds retained may only be spent on the agency’s Kinship Care program.</a:t>
            </a:r>
          </a:p>
          <a:p>
            <a:pPr marL="457200" lvl="1" indent="0">
              <a:buNone/>
            </a:pPr>
            <a:endParaRPr lang="en-US" dirty="0"/>
          </a:p>
          <a:p>
            <a:pPr marL="457200" lvl="1" indent="0">
              <a:buNone/>
            </a:pPr>
            <a:r>
              <a:rPr lang="en-US" dirty="0"/>
              <a:t>         3. If the agency has not spent the retained funds by the end of the contract period, the 	    department shall recover the funds through the contracting process.</a:t>
            </a:r>
          </a:p>
          <a:p>
            <a:pPr marL="457200" lvl="1" indent="0">
              <a:buNone/>
            </a:pPr>
            <a:endParaRPr lang="en-US" dirty="0"/>
          </a:p>
          <a:p>
            <a:pPr marL="457200" lvl="1" indent="0">
              <a:buNone/>
            </a:pPr>
            <a:r>
              <a:rPr lang="en-US" dirty="0"/>
              <a:t>       </a:t>
            </a:r>
          </a:p>
        </p:txBody>
      </p:sp>
    </p:spTree>
    <p:extLst>
      <p:ext uri="{BB962C8B-B14F-4D97-AF65-F5344CB8AC3E}">
        <p14:creationId xmlns:p14="http://schemas.microsoft.com/office/powerpoint/2010/main" val="226570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p:txBody>
          <a:bodyPr>
            <a:normAutofit/>
          </a:bodyPr>
          <a:lstStyle/>
          <a:p>
            <a:r>
              <a:rPr lang="en-US" sz="3100" dirty="0"/>
              <a:t>Kinship Care Tracking System Reporting Requirements</a:t>
            </a:r>
            <a:r>
              <a:rPr lang="en-US" sz="3600" dirty="0"/>
              <a:t>: </a:t>
            </a:r>
            <a:br>
              <a:rPr lang="en-US" sz="3600" dirty="0"/>
            </a:br>
            <a:br>
              <a:rPr lang="en-US" sz="3600" dirty="0"/>
            </a:br>
            <a:br>
              <a:rPr lang="en-US" sz="3600" dirty="0"/>
            </a:br>
            <a:br>
              <a:rPr lang="en-US" sz="3600" dirty="0"/>
            </a:br>
            <a:endParaRPr lang="en-US" sz="3600" dirty="0">
              <a:highlight>
                <a:srgbClr val="FFFF00"/>
              </a:highlight>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31850" y="1895476"/>
            <a:ext cx="10515600" cy="3252066"/>
          </a:xfrm>
        </p:spPr>
        <p:txBody>
          <a:bodyPr>
            <a:normAutofit/>
          </a:bodyPr>
          <a:lstStyle/>
          <a:p>
            <a:pPr marL="457200" indent="-457200">
              <a:buFont typeface="Arial" panose="020B0604020202020204" pitchFamily="34" charset="0"/>
              <a:buChar char="•"/>
            </a:pPr>
            <a:r>
              <a:rPr lang="en-US" b="1" dirty="0">
                <a:solidFill>
                  <a:schemeClr val="tx1"/>
                </a:solidFill>
              </a:rPr>
              <a:t>KCTS is the DCF database used by all tribal agencies to report their monthly KC caseload detail (new &amp; revised).</a:t>
            </a:r>
          </a:p>
          <a:p>
            <a:pPr marL="457200" indent="-457200">
              <a:buFont typeface="Arial" panose="020B0604020202020204" pitchFamily="34" charset="0"/>
              <a:buChar char="•"/>
            </a:pPr>
            <a:r>
              <a:rPr lang="en-US" b="1" dirty="0">
                <a:solidFill>
                  <a:schemeClr val="tx1"/>
                </a:solidFill>
              </a:rPr>
              <a:t>KCTS is used to help determine a Kinship Care agency’s need for additional funds during the contract period. </a:t>
            </a:r>
          </a:p>
          <a:p>
            <a:pPr marL="457200" indent="-457200">
              <a:buFont typeface="Arial" panose="020B0604020202020204" pitchFamily="34" charset="0"/>
              <a:buChar char="•"/>
            </a:pPr>
            <a:r>
              <a:rPr lang="en-US" b="1" dirty="0">
                <a:solidFill>
                  <a:schemeClr val="tx1"/>
                </a:solidFill>
              </a:rPr>
              <a:t>Agencies are required to enter all new or revised KC case details into KCTS by the 10</a:t>
            </a:r>
            <a:r>
              <a:rPr lang="en-US" b="1" baseline="30000" dirty="0">
                <a:solidFill>
                  <a:schemeClr val="tx1"/>
                </a:solidFill>
              </a:rPr>
              <a:t>th</a:t>
            </a:r>
            <a:r>
              <a:rPr lang="en-US" b="1" dirty="0">
                <a:solidFill>
                  <a:schemeClr val="tx1"/>
                </a:solidFill>
              </a:rPr>
              <a:t> of each month.</a:t>
            </a:r>
          </a:p>
          <a:p>
            <a:pPr marL="457200" indent="-457200">
              <a:buFont typeface="Arial" panose="020B0604020202020204" pitchFamily="34" charset="0"/>
              <a:buChar char="•"/>
            </a:pPr>
            <a:r>
              <a:rPr lang="en-US" b="1" dirty="0">
                <a:solidFill>
                  <a:schemeClr val="tx1"/>
                </a:solidFill>
              </a:rPr>
              <a:t>Staff are required to monitor the data to ensure accuracy.</a:t>
            </a:r>
          </a:p>
          <a:p>
            <a:endParaRPr lang="en-US" sz="2800" b="1" dirty="0">
              <a:solidFill>
                <a:schemeClr val="tx1"/>
              </a:solidFill>
            </a:endParaRPr>
          </a:p>
        </p:txBody>
      </p:sp>
    </p:spTree>
    <p:extLst>
      <p:ext uri="{BB962C8B-B14F-4D97-AF65-F5344CB8AC3E}">
        <p14:creationId xmlns:p14="http://schemas.microsoft.com/office/powerpoint/2010/main" val="271766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a:xfrm>
            <a:off x="831850" y="377506"/>
            <a:ext cx="10515600" cy="2575420"/>
          </a:xfrm>
        </p:spPr>
        <p:txBody>
          <a:bodyPr>
            <a:normAutofit/>
          </a:bodyPr>
          <a:lstStyle/>
          <a:p>
            <a:r>
              <a:rPr lang="en-US" sz="3600" dirty="0"/>
              <a:t>Kinship Care Resources: </a:t>
            </a:r>
            <a:br>
              <a:rPr lang="en-US" sz="3600" dirty="0"/>
            </a:br>
            <a:br>
              <a:rPr lang="en-US" sz="3600" dirty="0"/>
            </a:br>
            <a:br>
              <a:rPr lang="en-US" sz="3600" dirty="0"/>
            </a:br>
            <a:br>
              <a:rPr lang="en-US" sz="3600" dirty="0"/>
            </a:br>
            <a:endParaRPr lang="en-US" sz="3600" dirty="0">
              <a:highlight>
                <a:srgbClr val="FFFF00"/>
              </a:highlight>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31850" y="1015068"/>
            <a:ext cx="10515600" cy="4132473"/>
          </a:xfrm>
        </p:spPr>
        <p:txBody>
          <a:bodyPr>
            <a:normAutofit fontScale="47500" lnSpcReduction="20000"/>
          </a:bodyPr>
          <a:lstStyle/>
          <a:p>
            <a:r>
              <a:rPr lang="en-US" sz="2900" b="1" dirty="0"/>
              <a:t>Click to access DCF 58</a:t>
            </a:r>
            <a:r>
              <a:rPr lang="en-US" sz="2500" dirty="0"/>
              <a:t>:   </a:t>
            </a:r>
            <a:r>
              <a:rPr lang="en-US" sz="2500" u="sng" dirty="0">
                <a:hlinkClick r:id="rId2"/>
              </a:rPr>
              <a:t>https://docs.legis.wisconsin.gov/code/admin_code/dcf/021_099/58</a:t>
            </a:r>
            <a:r>
              <a:rPr lang="en-US" sz="2500" dirty="0"/>
              <a:t> </a:t>
            </a:r>
          </a:p>
          <a:p>
            <a:endParaRPr lang="en-US" sz="2500" b="1" dirty="0"/>
          </a:p>
          <a:p>
            <a:r>
              <a:rPr lang="en-US" sz="2500" b="1" dirty="0"/>
              <a:t>DCF- KC Worker Site (KC Forms):</a:t>
            </a:r>
          </a:p>
          <a:p>
            <a:r>
              <a:rPr lang="en-US" sz="2500" u="sng" dirty="0">
                <a:hlinkClick r:id="rId3"/>
              </a:rPr>
              <a:t>https://dcf.wisconsin.gov/cwportal/kinship</a:t>
            </a:r>
            <a:r>
              <a:rPr lang="en-US" sz="2500" dirty="0"/>
              <a:t> </a:t>
            </a:r>
          </a:p>
          <a:p>
            <a:endParaRPr lang="en-US" sz="2500" b="1" u="sng" dirty="0"/>
          </a:p>
          <a:p>
            <a:r>
              <a:rPr lang="en-US" sz="2500" b="1" dirty="0"/>
              <a:t>Kinship Navigator Portal: Resource for WI Relative Caregivers</a:t>
            </a:r>
          </a:p>
          <a:p>
            <a:r>
              <a:rPr lang="en-US" sz="2500" b="1" u="sng" dirty="0">
                <a:hlinkClick r:id="rId4"/>
              </a:rPr>
              <a:t>https://dcf.wisconsin.gov/kinship/navigator</a:t>
            </a:r>
            <a:r>
              <a:rPr lang="en-US" sz="2500" b="1" u="sng" dirty="0"/>
              <a:t> </a:t>
            </a:r>
          </a:p>
          <a:p>
            <a:endParaRPr lang="en-US" sz="2500" b="1" u="sng" dirty="0"/>
          </a:p>
          <a:p>
            <a:r>
              <a:rPr lang="en-US" sz="2500" b="1" u="sng" dirty="0"/>
              <a:t>Kinship Care Training Contact</a:t>
            </a:r>
          </a:p>
          <a:p>
            <a:r>
              <a:rPr lang="en-US" sz="2500" dirty="0"/>
              <a:t>Next Training 10/21/26, register at the link below!</a:t>
            </a:r>
          </a:p>
          <a:p>
            <a:r>
              <a:rPr lang="en-US" sz="2500" dirty="0"/>
              <a:t>Professional Development System (PDS)   office@</a:t>
            </a:r>
            <a:r>
              <a:rPr lang="en-US" sz="2500" u="sng" dirty="0">
                <a:hlinkClick r:id="rId5"/>
              </a:rPr>
              <a:t>wcwpds.wisc.edu</a:t>
            </a:r>
            <a:r>
              <a:rPr lang="en-US" sz="2500" dirty="0"/>
              <a:t>                                                         </a:t>
            </a:r>
          </a:p>
          <a:p>
            <a:r>
              <a:rPr lang="en-US" sz="2500" b="1" dirty="0"/>
              <a:t>Please register online at PDS:</a:t>
            </a:r>
            <a:endParaRPr lang="en-US" sz="2500" dirty="0"/>
          </a:p>
          <a:p>
            <a:r>
              <a:rPr lang="en-US" sz="2500" u="sng" dirty="0">
                <a:hlinkClick r:id="rId6"/>
              </a:rPr>
              <a:t>https://pdsonline.csod.com/LMS/catalog/Welcome.aspx?tab_page_id=-67</a:t>
            </a:r>
            <a:endParaRPr lang="en-US" sz="2500" dirty="0"/>
          </a:p>
          <a:p>
            <a:r>
              <a:rPr lang="en-US" sz="2500" dirty="0"/>
              <a:t>Please note only those who do not have an active account within the </a:t>
            </a:r>
            <a:r>
              <a:rPr lang="en-US" sz="2500" dirty="0" err="1"/>
              <a:t>eWiSACWIS</a:t>
            </a:r>
            <a:r>
              <a:rPr lang="en-US" sz="2500" dirty="0"/>
              <a:t> system should create a self-registration account: </a:t>
            </a:r>
          </a:p>
          <a:p>
            <a:r>
              <a:rPr lang="en-US" sz="2500" dirty="0"/>
              <a:t> </a:t>
            </a:r>
            <a:r>
              <a:rPr lang="en-US" sz="2500" u="sng" dirty="0">
                <a:hlinkClick r:id="rId7"/>
              </a:rPr>
              <a:t>https://pdsonline.csod.com/selfreg/register.aspx?c=self_reg_default</a:t>
            </a:r>
            <a:endParaRPr lang="en-US" sz="2500" dirty="0"/>
          </a:p>
          <a:p>
            <a:r>
              <a:rPr lang="en-US" dirty="0"/>
              <a:t> </a:t>
            </a:r>
          </a:p>
          <a:p>
            <a:endParaRPr lang="en-US" sz="2800" b="1" dirty="0">
              <a:solidFill>
                <a:schemeClr val="tx1"/>
              </a:solidFill>
            </a:endParaRPr>
          </a:p>
          <a:p>
            <a:endParaRPr lang="en-US" sz="2800" b="1" dirty="0">
              <a:solidFill>
                <a:schemeClr val="tx1"/>
              </a:solidFill>
            </a:endParaRPr>
          </a:p>
        </p:txBody>
      </p:sp>
    </p:spTree>
    <p:extLst>
      <p:ext uri="{BB962C8B-B14F-4D97-AF65-F5344CB8AC3E}">
        <p14:creationId xmlns:p14="http://schemas.microsoft.com/office/powerpoint/2010/main" val="375097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8" name="Freeform: Shape 4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3800" dirty="0">
                <a:solidFill>
                  <a:schemeClr val="bg1">
                    <a:lumMod val="95000"/>
                    <a:lumOff val="5000"/>
                  </a:schemeClr>
                </a:solidFill>
                <a:latin typeface="+mj-lt"/>
                <a:ea typeface="+mj-ea"/>
              </a:rPr>
              <a:t>Contact Information:</a:t>
            </a:r>
            <a:br>
              <a:rPr lang="en-US" sz="3800" dirty="0">
                <a:solidFill>
                  <a:schemeClr val="bg1">
                    <a:lumMod val="95000"/>
                    <a:lumOff val="5000"/>
                  </a:schemeClr>
                </a:solidFill>
                <a:latin typeface="+mj-lt"/>
                <a:ea typeface="+mj-ea"/>
              </a:rPr>
            </a:br>
            <a:r>
              <a:rPr lang="en-US" sz="3800" dirty="0">
                <a:solidFill>
                  <a:schemeClr val="bg1">
                    <a:lumMod val="95000"/>
                    <a:lumOff val="5000"/>
                  </a:schemeClr>
                </a:solidFill>
                <a:latin typeface="+mj-lt"/>
                <a:ea typeface="+mj-ea"/>
              </a:rPr>
              <a:t>Holly Telfer</a:t>
            </a:r>
            <a:br>
              <a:rPr lang="en-US" sz="3800" dirty="0">
                <a:solidFill>
                  <a:schemeClr val="bg1">
                    <a:lumMod val="95000"/>
                    <a:lumOff val="5000"/>
                  </a:schemeClr>
                </a:solidFill>
                <a:latin typeface="+mj-lt"/>
                <a:ea typeface="+mj-ea"/>
              </a:rPr>
            </a:br>
            <a:r>
              <a:rPr lang="en-US" sz="3800" dirty="0">
                <a:solidFill>
                  <a:schemeClr val="bg1">
                    <a:lumMod val="95000"/>
                    <a:lumOff val="5000"/>
                  </a:schemeClr>
                </a:solidFill>
                <a:latin typeface="+mj-lt"/>
                <a:ea typeface="+mj-ea"/>
              </a:rPr>
              <a:t>Kinship Care Specialist</a:t>
            </a:r>
            <a:br>
              <a:rPr lang="en-US" sz="3800" dirty="0">
                <a:solidFill>
                  <a:schemeClr val="bg1">
                    <a:lumMod val="95000"/>
                    <a:lumOff val="5000"/>
                  </a:schemeClr>
                </a:solidFill>
                <a:latin typeface="+mj-lt"/>
                <a:ea typeface="+mj-ea"/>
              </a:rPr>
            </a:br>
            <a:r>
              <a:rPr lang="en-US" sz="3800" dirty="0">
                <a:solidFill>
                  <a:schemeClr val="bg1">
                    <a:lumMod val="95000"/>
                    <a:lumOff val="5000"/>
                  </a:schemeClr>
                </a:solidFill>
                <a:latin typeface="+mj-lt"/>
                <a:ea typeface="+mj-ea"/>
              </a:rPr>
              <a:t>(608)422-6921</a:t>
            </a:r>
            <a:br>
              <a:rPr lang="en-US" sz="3800" dirty="0">
                <a:solidFill>
                  <a:schemeClr val="bg1">
                    <a:lumMod val="95000"/>
                    <a:lumOff val="5000"/>
                  </a:schemeClr>
                </a:solidFill>
                <a:latin typeface="+mj-lt"/>
                <a:ea typeface="+mj-ea"/>
              </a:rPr>
            </a:br>
            <a:r>
              <a:rPr lang="en-US" sz="3800" dirty="0">
                <a:solidFill>
                  <a:schemeClr val="bg1">
                    <a:lumMod val="95000"/>
                    <a:lumOff val="5000"/>
                  </a:schemeClr>
                </a:solidFill>
                <a:latin typeface="+mj-lt"/>
                <a:ea typeface="+mj-ea"/>
              </a:rPr>
              <a:t> </a:t>
            </a:r>
            <a:r>
              <a:rPr lang="en-US" sz="3800" dirty="0">
                <a:solidFill>
                  <a:schemeClr val="bg1">
                    <a:lumMod val="95000"/>
                    <a:lumOff val="5000"/>
                  </a:schemeClr>
                </a:solidFill>
                <a:latin typeface="+mj-lt"/>
                <a:ea typeface="+mj-ea"/>
                <a:hlinkClick r:id="rId2"/>
              </a:rPr>
              <a:t>Holly.Telfer@Wisconsin.gov</a:t>
            </a:r>
            <a:r>
              <a:rPr lang="en-US" sz="3800" dirty="0">
                <a:solidFill>
                  <a:schemeClr val="bg1">
                    <a:lumMod val="95000"/>
                    <a:lumOff val="5000"/>
                  </a:schemeClr>
                </a:solidFill>
                <a:latin typeface="+mj-lt"/>
                <a:ea typeface="+mj-ea"/>
              </a:rPr>
              <a:t> </a:t>
            </a:r>
          </a:p>
        </p:txBody>
      </p:sp>
    </p:spTree>
    <p:extLst>
      <p:ext uri="{BB962C8B-B14F-4D97-AF65-F5344CB8AC3E}">
        <p14:creationId xmlns:p14="http://schemas.microsoft.com/office/powerpoint/2010/main" val="2366517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E18DF1-DFAE-4CB7-B035-400CAFA20172}"/>
              </a:ext>
            </a:extLst>
          </p:cNvPr>
          <p:cNvSpPr>
            <a:spLocks noGrp="1"/>
          </p:cNvSpPr>
          <p:nvPr>
            <p:ph type="title"/>
          </p:nvPr>
        </p:nvSpPr>
        <p:spPr>
          <a:xfrm>
            <a:off x="174172" y="559678"/>
            <a:ext cx="4155744" cy="4952492"/>
          </a:xfrm>
        </p:spPr>
        <p:txBody>
          <a:bodyPr>
            <a:normAutofit/>
          </a:bodyPr>
          <a:lstStyle/>
          <a:p>
            <a:r>
              <a:rPr lang="en-US" altLang="en-US" dirty="0">
                <a:solidFill>
                  <a:schemeClr val="bg1"/>
                </a:solidFill>
              </a:rPr>
              <a:t> What is Kinship Care?</a:t>
            </a:r>
            <a:endParaRPr lang="en-US" dirty="0">
              <a:solidFill>
                <a:schemeClr val="bg1"/>
              </a:solidFill>
            </a:endParaRPr>
          </a:p>
        </p:txBody>
      </p:sp>
      <p:cxnSp>
        <p:nvCxnSpPr>
          <p:cNvPr id="34" name="Straight Connector 3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ACFDFEFE-C43B-4AAF-84A8-D99E1BD55077}"/>
              </a:ext>
            </a:extLst>
          </p:cNvPr>
          <p:cNvGraphicFramePr>
            <a:graphicFrameLocks noGrp="1"/>
          </p:cNvGraphicFramePr>
          <p:nvPr>
            <p:ph idx="1"/>
            <p:extLst>
              <p:ext uri="{D42A27DB-BD31-4B8C-83A1-F6EECF244321}">
                <p14:modId xmlns:p14="http://schemas.microsoft.com/office/powerpoint/2010/main" val="24279077"/>
              </p:ext>
            </p:extLst>
          </p:nvPr>
        </p:nvGraphicFramePr>
        <p:xfrm>
          <a:off x="5181600" y="568325"/>
          <a:ext cx="6248400" cy="628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47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E18DF1-DFAE-4CB7-B035-400CAFA20172}"/>
              </a:ext>
            </a:extLst>
          </p:cNvPr>
          <p:cNvSpPr>
            <a:spLocks noGrp="1"/>
          </p:cNvSpPr>
          <p:nvPr>
            <p:ph type="title"/>
          </p:nvPr>
        </p:nvSpPr>
        <p:spPr>
          <a:xfrm>
            <a:off x="174172" y="559678"/>
            <a:ext cx="4155744" cy="4952492"/>
          </a:xfrm>
        </p:spPr>
        <p:txBody>
          <a:bodyPr>
            <a:normAutofit/>
          </a:bodyPr>
          <a:lstStyle/>
          <a:p>
            <a:r>
              <a:rPr lang="en-US" altLang="en-US" dirty="0">
                <a:solidFill>
                  <a:schemeClr val="bg1"/>
                </a:solidFill>
              </a:rPr>
              <a:t> What is Kinship Care?</a:t>
            </a:r>
            <a:endParaRPr lang="en-US" dirty="0">
              <a:solidFill>
                <a:schemeClr val="bg1"/>
              </a:solidFill>
            </a:endParaRPr>
          </a:p>
        </p:txBody>
      </p:sp>
      <p:cxnSp>
        <p:nvCxnSpPr>
          <p:cNvPr id="34" name="Straight Connector 3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ACFDFEFE-C43B-4AAF-84A8-D99E1BD55077}"/>
              </a:ext>
            </a:extLst>
          </p:cNvPr>
          <p:cNvGraphicFramePr>
            <a:graphicFrameLocks noGrp="1"/>
          </p:cNvGraphicFramePr>
          <p:nvPr>
            <p:ph idx="1"/>
            <p:extLst>
              <p:ext uri="{D42A27DB-BD31-4B8C-83A1-F6EECF244321}">
                <p14:modId xmlns:p14="http://schemas.microsoft.com/office/powerpoint/2010/main" val="3877581755"/>
              </p:ext>
            </p:extLst>
          </p:nvPr>
        </p:nvGraphicFramePr>
        <p:xfrm>
          <a:off x="5181600" y="568325"/>
          <a:ext cx="6248400" cy="628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84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E9EB72B-BE5F-421A-95D3-FC278A8FD383}"/>
              </a:ext>
            </a:extLst>
          </p:cNvPr>
          <p:cNvSpPr>
            <a:spLocks noGrp="1"/>
          </p:cNvSpPr>
          <p:nvPr>
            <p:ph type="title"/>
          </p:nvPr>
        </p:nvSpPr>
        <p:spPr>
          <a:xfrm>
            <a:off x="777240" y="731519"/>
            <a:ext cx="2845191" cy="3237579"/>
          </a:xfrm>
        </p:spPr>
        <p:txBody>
          <a:bodyPr>
            <a:normAutofit/>
          </a:bodyPr>
          <a:lstStyle/>
          <a:p>
            <a:r>
              <a:rPr lang="en-US" sz="3200" dirty="0">
                <a:solidFill>
                  <a:srgbClr val="FFFFFF"/>
                </a:solidFill>
              </a:rPr>
              <a:t>Eligibility:  </a:t>
            </a:r>
            <a:br>
              <a:rPr lang="en-US" sz="3200" dirty="0">
                <a:solidFill>
                  <a:srgbClr val="FFFFFF"/>
                </a:solidFill>
              </a:rPr>
            </a:br>
            <a:r>
              <a:rPr lang="en-US" sz="3200" dirty="0">
                <a:solidFill>
                  <a:srgbClr val="FFFFFF"/>
                </a:solidFill>
              </a:rPr>
              <a:t>No Simultaneous Payments</a:t>
            </a:r>
            <a:br>
              <a:rPr lang="en-US" sz="3200" dirty="0">
                <a:solidFill>
                  <a:srgbClr val="FFFFFF"/>
                </a:solidFill>
              </a:rPr>
            </a:br>
            <a:r>
              <a:rPr lang="en-US" sz="3200" dirty="0">
                <a:solidFill>
                  <a:srgbClr val="FFFFFF"/>
                </a:solidFill>
              </a:rPr>
              <a:t>58.04(3)</a:t>
            </a:r>
          </a:p>
        </p:txBody>
      </p:sp>
      <p:sp>
        <p:nvSpPr>
          <p:cNvPr id="41" name="Rectangle 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ectangle 3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617215-1026-4B85-8612-CB546DBF7B1B}"/>
              </a:ext>
            </a:extLst>
          </p:cNvPr>
          <p:cNvSpPr>
            <a:spLocks noGrp="1"/>
          </p:cNvSpPr>
          <p:nvPr>
            <p:ph idx="1"/>
          </p:nvPr>
        </p:nvSpPr>
        <p:spPr>
          <a:xfrm>
            <a:off x="4379709" y="686862"/>
            <a:ext cx="7037591" cy="5475129"/>
          </a:xfrm>
        </p:spPr>
        <p:txBody>
          <a:bodyPr anchor="ctr">
            <a:normAutofit/>
          </a:bodyPr>
          <a:lstStyle/>
          <a:p>
            <a:pPr marL="457200" lvl="1" indent="0">
              <a:buNone/>
            </a:pPr>
            <a:r>
              <a:rPr lang="en-US" sz="2600" b="1" dirty="0"/>
              <a:t>A child may not simultaneously receive:</a:t>
            </a:r>
          </a:p>
          <a:p>
            <a:pPr marL="457200" lvl="1" indent="0">
              <a:buNone/>
            </a:pPr>
            <a:endParaRPr lang="en-US" sz="2600" b="1" dirty="0"/>
          </a:p>
          <a:p>
            <a:pPr lvl="1"/>
            <a:r>
              <a:rPr lang="en-US" sz="2600" dirty="0"/>
              <a:t>KC and LTKC payments </a:t>
            </a:r>
          </a:p>
          <a:p>
            <a:pPr lvl="1"/>
            <a:endParaRPr lang="en-US" sz="2600" dirty="0"/>
          </a:p>
          <a:p>
            <a:pPr lvl="1"/>
            <a:r>
              <a:rPr lang="en-US" sz="2600" dirty="0"/>
              <a:t>KC/LTKC and FC payments</a:t>
            </a:r>
          </a:p>
          <a:p>
            <a:pPr lvl="1"/>
            <a:endParaRPr lang="en-US" sz="2600" dirty="0"/>
          </a:p>
          <a:p>
            <a:pPr lvl="1"/>
            <a:r>
              <a:rPr lang="en-US" sz="2600" dirty="0"/>
              <a:t>KC/LTKC for a child receiving SS due to the child’s own disability</a:t>
            </a:r>
          </a:p>
        </p:txBody>
      </p:sp>
    </p:spTree>
    <p:extLst>
      <p:ext uri="{BB962C8B-B14F-4D97-AF65-F5344CB8AC3E}">
        <p14:creationId xmlns:p14="http://schemas.microsoft.com/office/powerpoint/2010/main" val="399889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8DF1-DFAE-4CB7-B035-400CAFA20172}"/>
              </a:ext>
            </a:extLst>
          </p:cNvPr>
          <p:cNvSpPr>
            <a:spLocks noGrp="1"/>
          </p:cNvSpPr>
          <p:nvPr>
            <p:ph type="title"/>
          </p:nvPr>
        </p:nvSpPr>
        <p:spPr>
          <a:xfrm>
            <a:off x="838200" y="365125"/>
            <a:ext cx="11353800" cy="1325563"/>
          </a:xfrm>
        </p:spPr>
        <p:txBody>
          <a:bodyPr>
            <a:normAutofit/>
          </a:bodyPr>
          <a:lstStyle/>
          <a:p>
            <a:r>
              <a:rPr lang="en-US" dirty="0"/>
              <a:t>DCF Ch. 58.03 Types of Relative Caregiving</a:t>
            </a:r>
          </a:p>
        </p:txBody>
      </p:sp>
      <p:sp>
        <p:nvSpPr>
          <p:cNvPr id="3" name="Content Placeholder 2">
            <a:extLst>
              <a:ext uri="{FF2B5EF4-FFF2-40B4-BE49-F238E27FC236}">
                <a16:creationId xmlns:a16="http://schemas.microsoft.com/office/drawing/2014/main" id="{F6A625E0-6171-4041-A116-5B85FE813ECC}"/>
              </a:ext>
            </a:extLst>
          </p:cNvPr>
          <p:cNvSpPr>
            <a:spLocks noGrp="1"/>
          </p:cNvSpPr>
          <p:nvPr>
            <p:ph idx="1"/>
          </p:nvPr>
        </p:nvSpPr>
        <p:spPr>
          <a:xfrm>
            <a:off x="838200" y="1690688"/>
            <a:ext cx="10515600" cy="4351338"/>
          </a:xfrm>
        </p:spPr>
        <p:txBody>
          <a:bodyPr/>
          <a:lstStyle/>
          <a:p>
            <a:r>
              <a:rPr lang="en-US" dirty="0"/>
              <a:t>Kinship Care is an alternative for children whose needs are better met by relatives &amp; like-kin due to abuse or neglect .</a:t>
            </a:r>
          </a:p>
          <a:p>
            <a:r>
              <a:rPr lang="en-US" dirty="0"/>
              <a:t>There are three types of Kinship Care:</a:t>
            </a:r>
          </a:p>
        </p:txBody>
      </p:sp>
      <p:sp>
        <p:nvSpPr>
          <p:cNvPr id="7" name="Oval 6">
            <a:extLst>
              <a:ext uri="{FF2B5EF4-FFF2-40B4-BE49-F238E27FC236}">
                <a16:creationId xmlns:a16="http://schemas.microsoft.com/office/drawing/2014/main" id="{F43AE67A-3F33-4E7F-864C-CD98B1B6D188}"/>
              </a:ext>
            </a:extLst>
          </p:cNvPr>
          <p:cNvSpPr/>
          <p:nvPr/>
        </p:nvSpPr>
        <p:spPr>
          <a:xfrm>
            <a:off x="4471061" y="3182587"/>
            <a:ext cx="3538845" cy="2481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DCF Ch. 58.03(2)</a:t>
            </a:r>
          </a:p>
          <a:p>
            <a:pPr algn="ctr"/>
            <a:r>
              <a:rPr lang="en-US" sz="2800" b="1" dirty="0"/>
              <a:t>Voluntary</a:t>
            </a:r>
          </a:p>
          <a:p>
            <a:pPr algn="ctr"/>
            <a:r>
              <a:rPr lang="en-US" sz="2000" dirty="0"/>
              <a:t>(Informal or 48.9795 Guardianship)</a:t>
            </a:r>
          </a:p>
        </p:txBody>
      </p:sp>
      <p:sp>
        <p:nvSpPr>
          <p:cNvPr id="8" name="Flowchart: Connector 7">
            <a:extLst>
              <a:ext uri="{FF2B5EF4-FFF2-40B4-BE49-F238E27FC236}">
                <a16:creationId xmlns:a16="http://schemas.microsoft.com/office/drawing/2014/main" id="{B14BD299-E302-43A4-B536-8F96318C3606}"/>
              </a:ext>
            </a:extLst>
          </p:cNvPr>
          <p:cNvSpPr/>
          <p:nvPr/>
        </p:nvSpPr>
        <p:spPr>
          <a:xfrm>
            <a:off x="728356" y="3060667"/>
            <a:ext cx="3538845" cy="263632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DCF Ch.58.03(1) </a:t>
            </a:r>
          </a:p>
          <a:p>
            <a:pPr algn="ctr"/>
            <a:r>
              <a:rPr lang="en-US" sz="2800" b="1" dirty="0"/>
              <a:t>Court Ordered</a:t>
            </a:r>
          </a:p>
          <a:p>
            <a:pPr algn="ctr"/>
            <a:r>
              <a:rPr lang="en-US" sz="2600" dirty="0"/>
              <a:t>(CHIPS/JIPS)</a:t>
            </a:r>
          </a:p>
        </p:txBody>
      </p:sp>
      <p:sp>
        <p:nvSpPr>
          <p:cNvPr id="9" name="Flowchart: Connector 8">
            <a:extLst>
              <a:ext uri="{FF2B5EF4-FFF2-40B4-BE49-F238E27FC236}">
                <a16:creationId xmlns:a16="http://schemas.microsoft.com/office/drawing/2014/main" id="{7A9FD5B4-12DC-4311-83E3-96CE63D3A9CE}"/>
              </a:ext>
            </a:extLst>
          </p:cNvPr>
          <p:cNvSpPr/>
          <p:nvPr/>
        </p:nvSpPr>
        <p:spPr>
          <a:xfrm>
            <a:off x="8213766" y="3105397"/>
            <a:ext cx="3538846" cy="255913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DCF Ch. 58.03(3)</a:t>
            </a:r>
          </a:p>
          <a:p>
            <a:pPr algn="ctr"/>
            <a:r>
              <a:rPr lang="en-US" sz="2800" b="1" dirty="0"/>
              <a:t>Long-Term</a:t>
            </a:r>
          </a:p>
          <a:p>
            <a:pPr algn="ctr"/>
            <a:r>
              <a:rPr lang="en-US" dirty="0"/>
              <a:t>(48.977 Guardianship &amp; Tribal equivalent)</a:t>
            </a:r>
          </a:p>
        </p:txBody>
      </p:sp>
    </p:spTree>
    <p:extLst>
      <p:ext uri="{BB962C8B-B14F-4D97-AF65-F5344CB8AC3E}">
        <p14:creationId xmlns:p14="http://schemas.microsoft.com/office/powerpoint/2010/main" val="75487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Application Requirements</a:t>
            </a:r>
            <a:endParaRPr lang="en-US" sz="5200" kern="1200" dirty="0">
              <a:solidFill>
                <a:schemeClr val="tx1"/>
              </a:solidFill>
              <a:latin typeface="+mj-lt"/>
              <a:ea typeface="+mj-ea"/>
              <a:cs typeface="+mj-cs"/>
            </a:endParaRPr>
          </a:p>
        </p:txBody>
      </p:sp>
      <p:graphicFrame>
        <p:nvGraphicFramePr>
          <p:cNvPr id="15" name="Text Placeholder 3">
            <a:extLst>
              <a:ext uri="{FF2B5EF4-FFF2-40B4-BE49-F238E27FC236}">
                <a16:creationId xmlns:a16="http://schemas.microsoft.com/office/drawing/2014/main" id="{FA01D358-B4C1-49BA-9B3B-CBAA0E188F43}"/>
              </a:ext>
            </a:extLst>
          </p:cNvPr>
          <p:cNvGraphicFramePr/>
          <p:nvPr>
            <p:extLst>
              <p:ext uri="{D42A27DB-BD31-4B8C-83A1-F6EECF244321}">
                <p14:modId xmlns:p14="http://schemas.microsoft.com/office/powerpoint/2010/main" val="31258963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24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D49-7CD8-4224-9825-019BF5983230}"/>
              </a:ext>
            </a:extLst>
          </p:cNvPr>
          <p:cNvSpPr>
            <a:spLocks noGrp="1"/>
          </p:cNvSpPr>
          <p:nvPr>
            <p:ph type="title"/>
          </p:nvPr>
        </p:nvSpPr>
        <p:spPr>
          <a:xfrm>
            <a:off x="831850" y="522515"/>
            <a:ext cx="10515600" cy="2906485"/>
          </a:xfrm>
        </p:spPr>
        <p:txBody>
          <a:bodyPr>
            <a:normAutofit/>
          </a:bodyPr>
          <a:lstStyle/>
          <a:p>
            <a:r>
              <a:rPr lang="en-US" sz="3600" dirty="0"/>
              <a:t>Kinship Care Funding: </a:t>
            </a:r>
            <a:br>
              <a:rPr lang="en-US" sz="3600" dirty="0"/>
            </a:br>
            <a:br>
              <a:rPr lang="en-US" sz="3600" dirty="0"/>
            </a:br>
            <a:br>
              <a:rPr lang="en-US" sz="3600" dirty="0"/>
            </a:br>
            <a:br>
              <a:rPr lang="en-US" sz="3600" dirty="0"/>
            </a:br>
            <a:endParaRPr lang="en-US" sz="3600" dirty="0">
              <a:highlight>
                <a:srgbClr val="FFFF00"/>
              </a:highlight>
            </a:endParaRPr>
          </a:p>
        </p:txBody>
      </p:sp>
      <p:sp>
        <p:nvSpPr>
          <p:cNvPr id="3" name="Text Placeholder 2">
            <a:extLst>
              <a:ext uri="{FF2B5EF4-FFF2-40B4-BE49-F238E27FC236}">
                <a16:creationId xmlns:a16="http://schemas.microsoft.com/office/drawing/2014/main" id="{6B464571-003D-4C4E-BE62-91C31DAE7E64}"/>
              </a:ext>
            </a:extLst>
          </p:cNvPr>
          <p:cNvSpPr>
            <a:spLocks noGrp="1"/>
          </p:cNvSpPr>
          <p:nvPr>
            <p:ph type="body" idx="1"/>
          </p:nvPr>
        </p:nvSpPr>
        <p:spPr>
          <a:xfrm>
            <a:off x="831850" y="1715677"/>
            <a:ext cx="10515600" cy="3808429"/>
          </a:xfrm>
        </p:spPr>
        <p:txBody>
          <a:bodyPr>
            <a:normAutofit fontScale="77500" lnSpcReduction="20000"/>
          </a:bodyPr>
          <a:lstStyle/>
          <a:p>
            <a:pPr marL="457200" indent="-457200">
              <a:buFont typeface="Arial" panose="020B0604020202020204" pitchFamily="34" charset="0"/>
              <a:buChar char="•"/>
            </a:pPr>
            <a:r>
              <a:rPr lang="en-US" sz="2800" b="1" dirty="0">
                <a:solidFill>
                  <a:schemeClr val="tx1"/>
                </a:solidFill>
              </a:rPr>
              <a:t>Tribal Kinship Care contracts run 10/1/25 - 9/30/26.</a:t>
            </a:r>
          </a:p>
          <a:p>
            <a:pPr marL="457200" indent="-457200">
              <a:buFont typeface="Arial" panose="020B0604020202020204" pitchFamily="34" charset="0"/>
              <a:buChar char="•"/>
            </a:pPr>
            <a:endParaRPr lang="en-US" sz="2800" b="1" dirty="0">
              <a:solidFill>
                <a:schemeClr val="tx1"/>
              </a:solidFill>
            </a:endParaRPr>
          </a:p>
          <a:p>
            <a:pPr marL="457200" indent="-457200">
              <a:buFont typeface="Arial" panose="020B0604020202020204" pitchFamily="34" charset="0"/>
              <a:buChar char="•"/>
            </a:pPr>
            <a:r>
              <a:rPr lang="en-US" sz="2800" b="1" u="sng" dirty="0">
                <a:solidFill>
                  <a:schemeClr val="tx1"/>
                </a:solidFill>
              </a:rPr>
              <a:t>There are two separate funding streams</a:t>
            </a:r>
            <a:r>
              <a:rPr lang="en-US" sz="2800" b="1" dirty="0">
                <a:solidFill>
                  <a:schemeClr val="tx1"/>
                </a:solidFill>
              </a:rPr>
              <a:t>: </a:t>
            </a:r>
          </a:p>
          <a:p>
            <a:r>
              <a:rPr lang="en-US" sz="2800" b="1" dirty="0">
                <a:solidFill>
                  <a:schemeClr val="tx1"/>
                </a:solidFill>
              </a:rPr>
              <a:t>      - </a:t>
            </a:r>
            <a:r>
              <a:rPr lang="en-US" sz="3000" b="1" dirty="0">
                <a:solidFill>
                  <a:schemeClr val="tx1"/>
                </a:solidFill>
              </a:rPr>
              <a:t>KC Benefits: </a:t>
            </a:r>
            <a:r>
              <a:rPr lang="en-US" sz="3000" dirty="0">
                <a:solidFill>
                  <a:schemeClr val="tx1"/>
                </a:solidFill>
              </a:rPr>
              <a:t>May only be used to pay the monthly KC payment($384). </a:t>
            </a:r>
          </a:p>
          <a:p>
            <a:r>
              <a:rPr lang="en-US" sz="3000" dirty="0">
                <a:solidFill>
                  <a:schemeClr val="tx1"/>
                </a:solidFill>
              </a:rPr>
              <a:t>                 </a:t>
            </a:r>
          </a:p>
          <a:p>
            <a:r>
              <a:rPr lang="en-US" sz="3000" b="1" dirty="0">
                <a:solidFill>
                  <a:schemeClr val="tx1"/>
                </a:solidFill>
              </a:rPr>
              <a:t>      -KC Assessments: </a:t>
            </a:r>
            <a:r>
              <a:rPr lang="en-US" sz="3000" dirty="0">
                <a:solidFill>
                  <a:schemeClr val="tx1"/>
                </a:solidFill>
              </a:rPr>
              <a:t>These funds may only be used for costs related</a:t>
            </a:r>
          </a:p>
          <a:p>
            <a:r>
              <a:rPr lang="en-US" sz="3000" dirty="0">
                <a:solidFill>
                  <a:schemeClr val="tx1"/>
                </a:solidFill>
              </a:rPr>
              <a:t>         to the agency assessment of the KC “case”. ( for example: BGC fees,</a:t>
            </a:r>
          </a:p>
          <a:p>
            <a:r>
              <a:rPr lang="en-US" sz="3000" dirty="0">
                <a:solidFill>
                  <a:schemeClr val="tx1"/>
                </a:solidFill>
              </a:rPr>
              <a:t>         assisting families with safe sleeping arrangements for infants, home visit,  </a:t>
            </a:r>
          </a:p>
          <a:p>
            <a:r>
              <a:rPr lang="en-US" sz="3000" dirty="0">
                <a:solidFill>
                  <a:schemeClr val="tx1"/>
                </a:solidFill>
              </a:rPr>
              <a:t>         KC Staff Training and KCTS documentation time.)</a:t>
            </a:r>
          </a:p>
        </p:txBody>
      </p:sp>
    </p:spTree>
    <p:extLst>
      <p:ext uri="{BB962C8B-B14F-4D97-AF65-F5344CB8AC3E}">
        <p14:creationId xmlns:p14="http://schemas.microsoft.com/office/powerpoint/2010/main" val="357494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4A129-A5A9-40E0-A649-4E04158672D7}"/>
              </a:ext>
            </a:extLst>
          </p:cNvPr>
          <p:cNvSpPr>
            <a:spLocks noGrp="1"/>
          </p:cNvSpPr>
          <p:nvPr>
            <p:ph type="title"/>
          </p:nvPr>
        </p:nvSpPr>
        <p:spPr>
          <a:xfrm>
            <a:off x="838200" y="556995"/>
            <a:ext cx="10515600" cy="645729"/>
          </a:xfrm>
        </p:spPr>
        <p:txBody>
          <a:bodyPr>
            <a:normAutofit/>
          </a:bodyPr>
          <a:lstStyle/>
          <a:p>
            <a:pPr algn="ctr"/>
            <a:r>
              <a:rPr lang="en-US" sz="2800" dirty="0"/>
              <a:t>Kinship Care Appendix B: Use of Funds</a:t>
            </a:r>
          </a:p>
        </p:txBody>
      </p:sp>
      <p:sp>
        <p:nvSpPr>
          <p:cNvPr id="4" name="Content Placeholder 3">
            <a:extLst>
              <a:ext uri="{FF2B5EF4-FFF2-40B4-BE49-F238E27FC236}">
                <a16:creationId xmlns:a16="http://schemas.microsoft.com/office/drawing/2014/main" id="{2809EF16-3E1F-4363-A98B-DA2C4A776B7E}"/>
              </a:ext>
            </a:extLst>
          </p:cNvPr>
          <p:cNvSpPr>
            <a:spLocks noGrp="1"/>
          </p:cNvSpPr>
          <p:nvPr>
            <p:ph idx="1"/>
          </p:nvPr>
        </p:nvSpPr>
        <p:spPr>
          <a:xfrm>
            <a:off x="321275" y="1416908"/>
            <a:ext cx="11409405" cy="4760055"/>
          </a:xfrm>
        </p:spPr>
        <p:txBody>
          <a:bodyPr>
            <a:normAutofit lnSpcReduction="10000"/>
          </a:bodyPr>
          <a:lstStyle/>
          <a:p>
            <a:pPr marL="0" indent="0">
              <a:buNone/>
            </a:pPr>
            <a:endParaRPr lang="en-US" dirty="0"/>
          </a:p>
          <a:p>
            <a:pPr marL="457200" marR="1000760" lvl="1" indent="0">
              <a:spcBef>
                <a:spcPts val="0"/>
              </a:spcBef>
              <a:spcAft>
                <a:spcPts val="0"/>
              </a:spcAft>
              <a:buSzPts val="1000"/>
              <a:buNone/>
              <a:tabLst>
                <a:tab pos="1428115" algn="l"/>
                <a:tab pos="1428750" algn="l"/>
              </a:tabLst>
            </a:pPr>
            <a:r>
              <a:rPr lang="en-US" sz="1600" spc="-10" dirty="0">
                <a:effectLst/>
                <a:uFill>
                  <a:solidFill>
                    <a:srgbClr val="000000"/>
                  </a:solidFill>
                </a:uFill>
                <a:latin typeface="Arial" panose="020B0604020202020204" pitchFamily="34" charset="0"/>
                <a:ea typeface="Arial" panose="020B0604020202020204" pitchFamily="34" charset="0"/>
              </a:rPr>
              <a:t>C. </a:t>
            </a:r>
            <a:r>
              <a:rPr lang="en-US" sz="1600" u="sng" spc="-10" dirty="0">
                <a:effectLst/>
                <a:uFill>
                  <a:solidFill>
                    <a:srgbClr val="000000"/>
                  </a:solidFill>
                </a:uFill>
                <a:latin typeface="Arial" panose="020B0604020202020204" pitchFamily="34" charset="0"/>
                <a:ea typeface="Arial" panose="020B0604020202020204" pitchFamily="34" charset="0"/>
              </a:rPr>
              <a:t>Kinship Care Benefits SPARC</a:t>
            </a:r>
            <a:r>
              <a:rPr lang="en-US" sz="1600" u="sng" spc="-45" dirty="0">
                <a:effectLst/>
                <a:uFill>
                  <a:solidFill>
                    <a:srgbClr val="000000"/>
                  </a:solidFill>
                </a:uFill>
                <a:latin typeface="Arial" panose="020B0604020202020204" pitchFamily="34" charset="0"/>
                <a:ea typeface="Arial" panose="020B0604020202020204" pitchFamily="34" charset="0"/>
              </a:rPr>
              <a:t> </a:t>
            </a:r>
            <a:r>
              <a:rPr lang="en-US" sz="1600" u="sng" spc="-10" dirty="0">
                <a:effectLst/>
                <a:uFill>
                  <a:solidFill>
                    <a:srgbClr val="000000"/>
                  </a:solidFill>
                </a:uFill>
                <a:latin typeface="Arial" panose="020B0604020202020204" pitchFamily="34" charset="0"/>
                <a:ea typeface="Arial" panose="020B0604020202020204" pitchFamily="34" charset="0"/>
              </a:rPr>
              <a:t>Line</a:t>
            </a:r>
            <a:r>
              <a:rPr lang="en-US" sz="1600" u="sng" spc="-55" dirty="0">
                <a:effectLst/>
                <a:uFill>
                  <a:solidFill>
                    <a:srgbClr val="000000"/>
                  </a:solidFill>
                </a:uFill>
                <a:latin typeface="Arial" panose="020B0604020202020204" pitchFamily="34" charset="0"/>
                <a:ea typeface="Arial" panose="020B0604020202020204" pitchFamily="34" charset="0"/>
              </a:rPr>
              <a:t> </a:t>
            </a:r>
            <a:r>
              <a:rPr lang="en-US" sz="1600" u="sng" spc="-10" dirty="0">
                <a:effectLst/>
                <a:uFill>
                  <a:solidFill>
                    <a:srgbClr val="000000"/>
                  </a:solidFill>
                </a:uFill>
                <a:latin typeface="Arial" panose="020B0604020202020204" pitchFamily="34" charset="0"/>
                <a:ea typeface="Arial" panose="020B0604020202020204" pitchFamily="34" charset="0"/>
              </a:rPr>
              <a:t>5377.</a:t>
            </a:r>
            <a:r>
              <a:rPr lang="en-US" sz="1600" u="none" strike="noStrike" spc="-10" dirty="0">
                <a:effectLst/>
                <a:uFill>
                  <a:solidFill>
                    <a:srgbClr val="000000"/>
                  </a:solidFill>
                </a:uFill>
                <a:latin typeface="Arial" panose="020B0604020202020204" pitchFamily="34" charset="0"/>
                <a:ea typeface="Arial" panose="020B0604020202020204" pitchFamily="34" charset="0"/>
              </a:rPr>
              <a:t> These</a:t>
            </a:r>
            <a:r>
              <a:rPr lang="en-US" sz="1600" u="none" strike="noStrike" spc="-55" dirty="0">
                <a:effectLst/>
                <a:uFill>
                  <a:solidFill>
                    <a:srgbClr val="000000"/>
                  </a:solidFill>
                </a:uFill>
                <a:latin typeface="Arial" panose="020B0604020202020204" pitchFamily="34" charset="0"/>
                <a:ea typeface="Arial" panose="020B0604020202020204" pitchFamily="34" charset="0"/>
              </a:rPr>
              <a:t> </a:t>
            </a:r>
            <a:r>
              <a:rPr lang="en-US" sz="1600" u="none" strike="noStrike" spc="-10" dirty="0">
                <a:effectLst/>
                <a:uFill>
                  <a:solidFill>
                    <a:srgbClr val="000000"/>
                  </a:solidFill>
                </a:uFill>
                <a:latin typeface="Arial" panose="020B0604020202020204" pitchFamily="34" charset="0"/>
                <a:ea typeface="Arial" panose="020B0604020202020204" pitchFamily="34" charset="0"/>
              </a:rPr>
              <a:t>funds</a:t>
            </a:r>
            <a:r>
              <a:rPr lang="en-US" sz="1600" u="none" strike="noStrike" spc="-50" dirty="0">
                <a:effectLst/>
                <a:uFill>
                  <a:solidFill>
                    <a:srgbClr val="000000"/>
                  </a:solidFill>
                </a:uFill>
                <a:latin typeface="Arial" panose="020B0604020202020204" pitchFamily="34" charset="0"/>
                <a:ea typeface="Arial" panose="020B0604020202020204" pitchFamily="34" charset="0"/>
              </a:rPr>
              <a:t> are </a:t>
            </a:r>
            <a:r>
              <a:rPr lang="en-US" sz="1600" u="none" strike="noStrike" spc="-10" dirty="0">
                <a:effectLst/>
                <a:uFill>
                  <a:solidFill>
                    <a:srgbClr val="000000"/>
                  </a:solidFill>
                </a:uFill>
                <a:latin typeface="Arial" panose="020B0604020202020204" pitchFamily="34" charset="0"/>
                <a:ea typeface="Arial" panose="020B0604020202020204" pitchFamily="34" charset="0"/>
              </a:rPr>
              <a:t>for</a:t>
            </a:r>
            <a:r>
              <a:rPr lang="en-US" sz="1600" u="none" strike="noStrike" spc="-50" dirty="0">
                <a:effectLst/>
                <a:uFill>
                  <a:solidFill>
                    <a:srgbClr val="000000"/>
                  </a:solidFill>
                </a:uFill>
                <a:latin typeface="Arial" panose="020B0604020202020204" pitchFamily="34" charset="0"/>
                <a:ea typeface="Arial" panose="020B0604020202020204" pitchFamily="34" charset="0"/>
              </a:rPr>
              <a:t> monthly </a:t>
            </a:r>
            <a:r>
              <a:rPr lang="en-US" sz="1600" u="none" strike="noStrike" spc="-10" dirty="0">
                <a:effectLst/>
                <a:uFill>
                  <a:solidFill>
                    <a:srgbClr val="000000"/>
                  </a:solidFill>
                </a:uFill>
                <a:latin typeface="Arial" panose="020B0604020202020204" pitchFamily="34" charset="0"/>
                <a:ea typeface="Arial" panose="020B0604020202020204" pitchFamily="34" charset="0"/>
              </a:rPr>
              <a:t>Kinship</a:t>
            </a:r>
            <a:r>
              <a:rPr lang="en-US" sz="1600" u="none" strike="noStrike" spc="-35" dirty="0">
                <a:effectLst/>
                <a:uFill>
                  <a:solidFill>
                    <a:srgbClr val="000000"/>
                  </a:solidFill>
                </a:uFill>
                <a:latin typeface="Arial" panose="020B0604020202020204" pitchFamily="34" charset="0"/>
                <a:ea typeface="Arial" panose="020B0604020202020204" pitchFamily="34" charset="0"/>
              </a:rPr>
              <a:t> </a:t>
            </a:r>
            <a:r>
              <a:rPr lang="en-US" sz="1600" u="none" strike="noStrike" spc="-10" dirty="0">
                <a:effectLst/>
                <a:uFill>
                  <a:solidFill>
                    <a:srgbClr val="000000"/>
                  </a:solidFill>
                </a:uFill>
                <a:latin typeface="Arial" panose="020B0604020202020204" pitchFamily="34" charset="0"/>
                <a:ea typeface="Arial" panose="020B0604020202020204" pitchFamily="34" charset="0"/>
              </a:rPr>
              <a:t>Care</a:t>
            </a:r>
            <a:r>
              <a:rPr lang="en-US" sz="1600" u="none" strike="noStrike" spc="-45" dirty="0">
                <a:effectLst/>
                <a:uFill>
                  <a:solidFill>
                    <a:srgbClr val="000000"/>
                  </a:solidFill>
                </a:uFill>
                <a:latin typeface="Arial" panose="020B0604020202020204" pitchFamily="34" charset="0"/>
                <a:ea typeface="Arial" panose="020B0604020202020204" pitchFamily="34" charset="0"/>
              </a:rPr>
              <a:t> </a:t>
            </a:r>
            <a:r>
              <a:rPr lang="en-US" sz="1600" u="none" strike="noStrike" spc="-10" dirty="0">
                <a:effectLst/>
                <a:uFill>
                  <a:solidFill>
                    <a:srgbClr val="000000"/>
                  </a:solidFill>
                </a:uFill>
                <a:latin typeface="Arial" panose="020B0604020202020204" pitchFamily="34" charset="0"/>
                <a:ea typeface="Arial" panose="020B0604020202020204" pitchFamily="34" charset="0"/>
              </a:rPr>
              <a:t>Benefit payments to  eligible caregivers as set forth in s. 48.57(3m) Wis. Stats and Administrative Rule DCF 58. The funds may only be used to make benefit payments.</a:t>
            </a:r>
            <a:endParaRPr lang="en-US" sz="1600" u="sng" spc="-10" dirty="0">
              <a:effectLst/>
              <a:uFill>
                <a:solidFill>
                  <a:srgbClr val="000000"/>
                </a:solidFill>
              </a:uFill>
              <a:latin typeface="Arial" panose="020B0604020202020204" pitchFamily="34" charset="0"/>
              <a:ea typeface="Arial" panose="020B0604020202020204" pitchFamily="34" charset="0"/>
            </a:endParaRPr>
          </a:p>
          <a:p>
            <a:pPr marL="0" marR="0" indent="0">
              <a:spcBef>
                <a:spcPts val="45"/>
              </a:spcBef>
              <a:spcAft>
                <a:spcPts val="0"/>
              </a:spcAft>
              <a:buNone/>
            </a:pPr>
            <a:r>
              <a:rPr lang="en-US" sz="1600" dirty="0">
                <a:effectLst/>
                <a:latin typeface="Arial" panose="020B0604020202020204" pitchFamily="34" charset="0"/>
                <a:ea typeface="Arial" panose="020B0604020202020204" pitchFamily="34" charset="0"/>
              </a:rPr>
              <a:t> </a:t>
            </a:r>
          </a:p>
          <a:p>
            <a:pPr marL="1428750" marR="850900">
              <a:spcBef>
                <a:spcPts val="45"/>
              </a:spcBef>
              <a:spcAft>
                <a:spcPts val="0"/>
              </a:spcAft>
              <a:tabLst>
                <a:tab pos="6057900" algn="l"/>
              </a:tabLst>
            </a:pPr>
            <a:r>
              <a:rPr lang="en-US" sz="1600" dirty="0">
                <a:effectLst/>
                <a:latin typeface="Arial" panose="020B0604020202020204" pitchFamily="34" charset="0"/>
                <a:ea typeface="Arial" panose="020B0604020202020204" pitchFamily="34" charset="0"/>
              </a:rPr>
              <a:t>The benefit allocations are based on the projected caseload using actual caseload counts of both enrolled and waitlisted. The Department may conduct surveys to determine caseload trends and make adjustments to benefit funding during the contract period. The Department may also keep benefit funds in reserve. To the extent that funds are available, the Department will reimburse the Tribe for benefit costs in excess of the contract amount during the contract closeout period.</a:t>
            </a:r>
          </a:p>
          <a:p>
            <a:pPr marL="1428750" marR="850900">
              <a:spcBef>
                <a:spcPts val="45"/>
              </a:spcBef>
              <a:spcAft>
                <a:spcPts val="0"/>
              </a:spcAft>
              <a:tabLst>
                <a:tab pos="6057900" algn="l"/>
              </a:tabLst>
            </a:pPr>
            <a:endParaRPr lang="en-US" sz="1600" dirty="0">
              <a:latin typeface="Arial" panose="020B0604020202020204" pitchFamily="34" charset="0"/>
              <a:ea typeface="Arial" panose="020B0604020202020204" pitchFamily="34" charset="0"/>
            </a:endParaRPr>
          </a:p>
          <a:p>
            <a:pPr marL="1428750" marR="850900">
              <a:spcBef>
                <a:spcPts val="45"/>
              </a:spcBef>
              <a:spcAft>
                <a:spcPts val="0"/>
              </a:spcAft>
              <a:tabLst>
                <a:tab pos="6057900" algn="l"/>
              </a:tabLst>
            </a:pPr>
            <a:endParaRPr lang="en-US" sz="1600" dirty="0">
              <a:effectLst/>
              <a:latin typeface="Arial" panose="020B0604020202020204" pitchFamily="34" charset="0"/>
              <a:ea typeface="Arial" panose="020B0604020202020204" pitchFamily="34" charset="0"/>
            </a:endParaRPr>
          </a:p>
          <a:p>
            <a:pPr marL="1200150" marR="850900" indent="0">
              <a:spcBef>
                <a:spcPts val="45"/>
              </a:spcBef>
              <a:spcAft>
                <a:spcPts val="0"/>
              </a:spcAft>
              <a:buNone/>
              <a:tabLst>
                <a:tab pos="6057900" algn="l"/>
              </a:tabLst>
            </a:pPr>
            <a:endParaRPr lang="en-US" sz="1600" dirty="0">
              <a:effectLst/>
              <a:latin typeface="Arial" panose="020B0604020202020204" pitchFamily="34" charset="0"/>
              <a:ea typeface="Arial" panose="020B0604020202020204" pitchFamily="34" charset="0"/>
            </a:endParaRPr>
          </a:p>
          <a:p>
            <a:pPr marL="457200" marR="898525" lvl="1" indent="0">
              <a:spcBef>
                <a:spcPts val="0"/>
              </a:spcBef>
              <a:spcAft>
                <a:spcPts val="0"/>
              </a:spcAft>
              <a:buSzPts val="1000"/>
              <a:buNone/>
              <a:tabLst>
                <a:tab pos="1428115" algn="l"/>
                <a:tab pos="1428750" algn="l"/>
              </a:tabLst>
            </a:pPr>
            <a:r>
              <a:rPr lang="en-US" sz="1600" u="sng" spc="-10" dirty="0">
                <a:effectLst/>
                <a:uFill>
                  <a:solidFill>
                    <a:srgbClr val="000000"/>
                  </a:solidFill>
                </a:uFill>
                <a:latin typeface="Arial" panose="020B0604020202020204" pitchFamily="34" charset="0"/>
                <a:ea typeface="Arial" panose="020B0604020202020204" pitchFamily="34" charset="0"/>
              </a:rPr>
              <a:t>D. Kinship Assessments </a:t>
            </a:r>
            <a:r>
              <a:rPr lang="en-US" sz="1600" u="sng" spc="-25" dirty="0">
                <a:effectLst/>
                <a:uFill>
                  <a:solidFill>
                    <a:srgbClr val="000000"/>
                  </a:solidFill>
                </a:uFill>
                <a:latin typeface="Arial" panose="020B0604020202020204" pitchFamily="34" charset="0"/>
                <a:ea typeface="Arial" panose="020B0604020202020204" pitchFamily="34" charset="0"/>
              </a:rPr>
              <a:t>SPARC </a:t>
            </a:r>
            <a:r>
              <a:rPr lang="en-US" sz="1600" u="sng" spc="-10" dirty="0">
                <a:effectLst/>
                <a:uFill>
                  <a:solidFill>
                    <a:srgbClr val="000000"/>
                  </a:solidFill>
                </a:uFill>
                <a:latin typeface="Arial" panose="020B0604020202020204" pitchFamily="34" charset="0"/>
                <a:ea typeface="Arial" panose="020B0604020202020204" pitchFamily="34" charset="0"/>
              </a:rPr>
              <a:t>Line 5380</a:t>
            </a:r>
            <a:r>
              <a:rPr lang="en-US" sz="1600" u="none" strike="noStrike" spc="-10" dirty="0">
                <a:effectLst/>
                <a:uFill>
                  <a:solidFill>
                    <a:srgbClr val="000000"/>
                  </a:solidFill>
                </a:uFill>
                <a:latin typeface="Arial" panose="020B0604020202020204" pitchFamily="34" charset="0"/>
                <a:ea typeface="Arial" panose="020B0604020202020204" pitchFamily="34" charset="0"/>
              </a:rPr>
              <a:t>. These funds are for costs associated with conducting Kinship Care Assessments, including, but not limited to, doing program outreach, accepting applications, conducting background checks, assessing the homes of caregivers, determining initial eligibility, and doing annual eligibility redeterminations. These funds may also be used towards bassinets, cribs or playpens for Kinship Care families without safe sleeping arrangements.</a:t>
            </a:r>
            <a:endParaRPr lang="en-US" sz="1600" u="sng" spc="-10" dirty="0">
              <a:effectLst/>
              <a:uFill>
                <a:solidFill>
                  <a:srgbClr val="000000"/>
                </a:solidFill>
              </a:uFill>
              <a:latin typeface="Arial" panose="020B0604020202020204" pitchFamily="34" charset="0"/>
              <a:ea typeface="Arial" panose="020B0604020202020204" pitchFamily="34" charset="0"/>
            </a:endParaRPr>
          </a:p>
          <a:p>
            <a:pPr marL="1428115" marR="898525" indent="0" algn="r">
              <a:spcBef>
                <a:spcPts val="0"/>
              </a:spcBef>
              <a:spcAft>
                <a:spcPts val="0"/>
              </a:spcAft>
              <a:tabLst>
                <a:tab pos="1428750" algn="l"/>
              </a:tabLst>
            </a:pPr>
            <a:r>
              <a:rPr lang="en-US" sz="1600" u="none" strike="noStrike" dirty="0">
                <a:effectLst/>
                <a:uFill>
                  <a:solidFill>
                    <a:srgbClr val="000000"/>
                  </a:solidFill>
                </a:uFill>
                <a:latin typeface="Arial" panose="020B0604020202020204" pitchFamily="34" charset="0"/>
                <a:ea typeface="Arial" panose="020B0604020202020204" pitchFamily="34" charset="0"/>
              </a:rPr>
              <a:t> </a:t>
            </a:r>
            <a:endParaRPr lang="en-US" sz="1600" u="sng" dirty="0">
              <a:effectLst/>
              <a:uFill>
                <a:solidFill>
                  <a:srgbClr val="000000"/>
                </a:solidFill>
              </a:uFill>
              <a:latin typeface="Arial" panose="020B0604020202020204" pitchFamily="34" charset="0"/>
              <a:ea typeface="Arial" panose="020B0604020202020204" pitchFamily="34" charset="0"/>
            </a:endParaRPr>
          </a:p>
          <a:p>
            <a:pPr marL="970915" marR="0" indent="457200">
              <a:spcBef>
                <a:spcPts val="0"/>
              </a:spcBef>
              <a:spcAft>
                <a:spcPts val="0"/>
              </a:spcAft>
            </a:pPr>
            <a:r>
              <a:rPr lang="en-US" sz="1600" dirty="0">
                <a:effectLst/>
                <a:latin typeface="Arial" panose="020B0604020202020204" pitchFamily="34" charset="0"/>
                <a:ea typeface="Arial" panose="020B0604020202020204" pitchFamily="34" charset="0"/>
              </a:rPr>
              <a:t>The assessment allocations are based on the projected caseload. </a:t>
            </a:r>
          </a:p>
          <a:p>
            <a:pPr marL="970915" marR="0" indent="457200">
              <a:spcBef>
                <a:spcPts val="0"/>
              </a:spcBef>
              <a:spcAft>
                <a:spcPts val="0"/>
              </a:spcAft>
            </a:pPr>
            <a:r>
              <a:rPr lang="en-US" sz="1600" dirty="0">
                <a:effectLst/>
                <a:latin typeface="Arial" panose="020B0604020202020204" pitchFamily="34" charset="0"/>
                <a:ea typeface="Arial" panose="020B0604020202020204" pitchFamily="34" charset="0"/>
              </a:rPr>
              <a:t>The Tribe will be reimbursed up to the contract amount.</a:t>
            </a:r>
          </a:p>
          <a:p>
            <a:pPr marL="0" marR="0" indent="0">
              <a:spcBef>
                <a:spcPts val="45"/>
              </a:spcBef>
              <a:spcAft>
                <a:spcPts val="0"/>
              </a:spcAft>
              <a:buNone/>
            </a:pPr>
            <a:r>
              <a:rPr lang="en-US" sz="1600" dirty="0">
                <a:effectLst/>
                <a:latin typeface="Arial" panose="020B0604020202020204" pitchFamily="34" charset="0"/>
                <a:ea typeface="Arial" panose="020B0604020202020204" pitchFamily="34" charset="0"/>
              </a:rPr>
              <a:t> </a:t>
            </a:r>
          </a:p>
          <a:p>
            <a:pPr marL="0" indent="0">
              <a:buNone/>
            </a:pPr>
            <a:endParaRPr lang="en-US" dirty="0"/>
          </a:p>
          <a:p>
            <a:pPr marL="457200" marR="898525" lvl="1" indent="0">
              <a:spcBef>
                <a:spcPts val="0"/>
              </a:spcBef>
              <a:spcAft>
                <a:spcPts val="0"/>
              </a:spcAft>
              <a:buSzPts val="1000"/>
              <a:buNone/>
              <a:tabLst>
                <a:tab pos="1428115" algn="l"/>
                <a:tab pos="1428750" algn="l"/>
              </a:tabLst>
            </a:pPr>
            <a:endParaRPr lang="en-US" sz="1800" spc="-10" dirty="0">
              <a:effectLst/>
              <a:uFill>
                <a:solidFill>
                  <a:srgbClr val="000000"/>
                </a:solidFill>
              </a:uFill>
              <a:latin typeface="Arial" panose="020B0604020202020204" pitchFamily="34" charset="0"/>
              <a:ea typeface="Arial" panose="020B0604020202020204" pitchFamily="34" charset="0"/>
            </a:endParaRPr>
          </a:p>
          <a:p>
            <a:pPr marL="457200" marR="898525" lvl="1" indent="0">
              <a:spcBef>
                <a:spcPts val="0"/>
              </a:spcBef>
              <a:spcAft>
                <a:spcPts val="0"/>
              </a:spcAft>
              <a:buSzPts val="1000"/>
              <a:buNone/>
              <a:tabLst>
                <a:tab pos="1428115" algn="l"/>
                <a:tab pos="1428750" algn="l"/>
              </a:tabLst>
            </a:pPr>
            <a:endParaRPr lang="en-US" sz="1800" spc="-10" dirty="0">
              <a:uFill>
                <a:solidFill>
                  <a:srgbClr val="000000"/>
                </a:solidFill>
              </a:uFill>
              <a:latin typeface="Arial" panose="020B0604020202020204" pitchFamily="34" charset="0"/>
              <a:ea typeface="Arial" panose="020B0604020202020204" pitchFamily="34" charset="0"/>
            </a:endParaRPr>
          </a:p>
          <a:p>
            <a:pPr marL="0" indent="0">
              <a:buNone/>
            </a:pPr>
            <a:endParaRPr lang="en-US" sz="1600" dirty="0"/>
          </a:p>
        </p:txBody>
      </p:sp>
    </p:spTree>
    <p:extLst>
      <p:ext uri="{BB962C8B-B14F-4D97-AF65-F5344CB8AC3E}">
        <p14:creationId xmlns:p14="http://schemas.microsoft.com/office/powerpoint/2010/main" val="295270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4A129-A5A9-40E0-A649-4E04158672D7}"/>
              </a:ext>
            </a:extLst>
          </p:cNvPr>
          <p:cNvSpPr>
            <a:spLocks noGrp="1"/>
          </p:cNvSpPr>
          <p:nvPr>
            <p:ph type="title"/>
          </p:nvPr>
        </p:nvSpPr>
        <p:spPr>
          <a:xfrm>
            <a:off x="838200" y="556995"/>
            <a:ext cx="10515600" cy="645729"/>
          </a:xfrm>
        </p:spPr>
        <p:txBody>
          <a:bodyPr>
            <a:normAutofit/>
          </a:bodyPr>
          <a:lstStyle/>
          <a:p>
            <a:pPr algn="ctr"/>
            <a:r>
              <a:rPr lang="en-US" sz="3600"/>
              <a:t>Kinship Care Funding Timeline</a:t>
            </a:r>
            <a:endParaRPr lang="en-US" sz="3600" dirty="0"/>
          </a:p>
        </p:txBody>
      </p:sp>
      <p:sp>
        <p:nvSpPr>
          <p:cNvPr id="4" name="Content Placeholder 3">
            <a:extLst>
              <a:ext uri="{FF2B5EF4-FFF2-40B4-BE49-F238E27FC236}">
                <a16:creationId xmlns:a16="http://schemas.microsoft.com/office/drawing/2014/main" id="{2809EF16-3E1F-4363-A98B-DA2C4A776B7E}"/>
              </a:ext>
            </a:extLst>
          </p:cNvPr>
          <p:cNvSpPr>
            <a:spLocks noGrp="1"/>
          </p:cNvSpPr>
          <p:nvPr>
            <p:ph idx="1"/>
          </p:nvPr>
        </p:nvSpPr>
        <p:spPr>
          <a:xfrm>
            <a:off x="321275" y="1416908"/>
            <a:ext cx="11409405" cy="4760055"/>
          </a:xfrm>
        </p:spPr>
        <p:txBody>
          <a:bodyPr/>
          <a:lstStyle/>
          <a:p>
            <a:pPr marL="0" indent="0">
              <a:buNone/>
            </a:pPr>
            <a:endParaRPr lang="en-US" dirty="0"/>
          </a:p>
          <a:p>
            <a:pPr marL="0" indent="0">
              <a:buNone/>
            </a:pPr>
            <a:endParaRPr lang="en-US" dirty="0"/>
          </a:p>
          <a:p>
            <a:pPr marL="0" indent="0">
              <a:buNone/>
            </a:pPr>
            <a:r>
              <a:rPr lang="en-US" dirty="0"/>
              <a:t>                                         </a:t>
            </a:r>
            <a:r>
              <a:rPr lang="en-US" sz="1000" b="1" dirty="0"/>
              <a:t>1</a:t>
            </a:r>
            <a:r>
              <a:rPr lang="en-US" sz="1000" b="1" baseline="30000" dirty="0"/>
              <a:t>st</a:t>
            </a:r>
            <a:r>
              <a:rPr lang="en-US" sz="1000" b="1" dirty="0"/>
              <a:t> SPARC</a:t>
            </a:r>
            <a:r>
              <a:rPr lang="en-US" sz="1000" dirty="0"/>
              <a:t>                                                                                                                                               </a:t>
            </a:r>
            <a:r>
              <a:rPr lang="en-US" sz="1000" b="1" dirty="0"/>
              <a:t>2</a:t>
            </a:r>
            <a:r>
              <a:rPr lang="en-US" sz="1000" b="1" baseline="30000" dirty="0"/>
              <a:t>nd</a:t>
            </a:r>
            <a:r>
              <a:rPr lang="en-US" sz="1000" b="1" dirty="0"/>
              <a:t> SPARC  </a:t>
            </a:r>
          </a:p>
          <a:p>
            <a:pPr marL="0" indent="0">
              <a:buNone/>
            </a:pPr>
            <a:r>
              <a:rPr lang="en-US" sz="1000" b="1" dirty="0"/>
              <a:t>                                                                                                            </a:t>
            </a:r>
            <a:r>
              <a:rPr lang="en-US" sz="1000" b="1" dirty="0">
                <a:solidFill>
                  <a:srgbClr val="FF0000"/>
                </a:solidFill>
              </a:rPr>
              <a:t>reporting due </a:t>
            </a:r>
            <a:r>
              <a:rPr lang="en-US" sz="1000" b="1" dirty="0"/>
              <a:t>7/31 </a:t>
            </a:r>
            <a:r>
              <a:rPr lang="en-US" sz="1000" dirty="0"/>
              <a:t>                                                                                                                                  </a:t>
            </a:r>
            <a:r>
              <a:rPr lang="en-US" sz="1000" b="1" dirty="0">
                <a:solidFill>
                  <a:srgbClr val="FF0000"/>
                </a:solidFill>
              </a:rPr>
              <a:t>reporting due </a:t>
            </a:r>
            <a:r>
              <a:rPr lang="en-US" sz="1000" b="1" dirty="0"/>
              <a:t>11/30</a:t>
            </a:r>
          </a:p>
          <a:p>
            <a:pPr marL="0" indent="0">
              <a:buNone/>
            </a:pPr>
            <a:r>
              <a:rPr lang="en-US" sz="2400" b="1" dirty="0"/>
              <a:t>10/1/2025</a:t>
            </a:r>
            <a:r>
              <a:rPr lang="en-US" sz="2000" dirty="0"/>
              <a:t>--------------5/30/26----------------</a:t>
            </a:r>
            <a:r>
              <a:rPr lang="en-US" sz="2000" dirty="0">
                <a:solidFill>
                  <a:srgbClr val="FF0000"/>
                </a:solidFill>
              </a:rPr>
              <a:t>7/15/26*-</a:t>
            </a:r>
            <a:r>
              <a:rPr lang="en-US" sz="2000" dirty="0"/>
              <a:t>------------------</a:t>
            </a:r>
            <a:r>
              <a:rPr lang="en-US" sz="2400" b="1" dirty="0"/>
              <a:t>9/30/26</a:t>
            </a:r>
            <a:r>
              <a:rPr lang="en-US" sz="2000" dirty="0"/>
              <a:t>---------------------------</a:t>
            </a:r>
            <a:r>
              <a:rPr lang="en-US" sz="2000" dirty="0">
                <a:solidFill>
                  <a:srgbClr val="FF0000"/>
                </a:solidFill>
              </a:rPr>
              <a:t>11/30/26</a:t>
            </a:r>
            <a:endParaRPr lang="en-US" sz="1200" dirty="0">
              <a:solidFill>
                <a:srgbClr val="FF0000"/>
              </a:solidFill>
            </a:endParaRPr>
          </a:p>
          <a:p>
            <a:pPr marL="0" indent="0">
              <a:buNone/>
            </a:pPr>
            <a:r>
              <a:rPr lang="en-US" sz="1400" b="1" dirty="0"/>
              <a:t>KC Contract start date </a:t>
            </a:r>
            <a:r>
              <a:rPr lang="en-US" sz="1400" dirty="0"/>
              <a:t>                          (</a:t>
            </a:r>
            <a:r>
              <a:rPr lang="en-US" sz="1100" dirty="0"/>
              <a:t>60 days to report in SPARC) </a:t>
            </a:r>
            <a:r>
              <a:rPr lang="en-US" sz="1400" dirty="0"/>
              <a:t>                                 </a:t>
            </a:r>
            <a:r>
              <a:rPr lang="en-US" sz="1400" b="1" dirty="0"/>
              <a:t>KC Contract end date          </a:t>
            </a:r>
            <a:r>
              <a:rPr lang="en-US" sz="1100" dirty="0"/>
              <a:t>(60 days to report in SPARC) </a:t>
            </a:r>
            <a:endParaRPr lang="en-US" sz="1100" b="1" dirty="0"/>
          </a:p>
          <a:p>
            <a:pPr marL="0" indent="0">
              <a:buNone/>
            </a:pPr>
            <a:endParaRPr lang="en-US" sz="1400" dirty="0"/>
          </a:p>
          <a:p>
            <a:r>
              <a:rPr lang="en-US" sz="1600" dirty="0"/>
              <a:t>The next KC contract allocation is based on the agency’s KCTS &amp; SPARC reporting </a:t>
            </a:r>
          </a:p>
          <a:p>
            <a:r>
              <a:rPr lang="en-US" sz="1600" dirty="0"/>
              <a:t>Re-obligation amounts (reimbursement) are based on agency reporting in KCTS &amp; SPARC    </a:t>
            </a:r>
          </a:p>
          <a:p>
            <a:r>
              <a:rPr lang="en-US" sz="1600" dirty="0"/>
              <a:t>Re-obligation payments are provided a few month after closeout and may be delayed due to agency missing the deadline or audit</a:t>
            </a:r>
          </a:p>
          <a:p>
            <a:r>
              <a:rPr lang="en-US" sz="1600" dirty="0">
                <a:solidFill>
                  <a:srgbClr val="FF0000"/>
                </a:solidFill>
              </a:rPr>
              <a:t>* Early due date , due to contract funding period</a:t>
            </a:r>
          </a:p>
        </p:txBody>
      </p:sp>
    </p:spTree>
    <p:extLst>
      <p:ext uri="{BB962C8B-B14F-4D97-AF65-F5344CB8AC3E}">
        <p14:creationId xmlns:p14="http://schemas.microsoft.com/office/powerpoint/2010/main" val="3036904153"/>
      </p:ext>
    </p:extLst>
  </p:cSld>
  <p:clrMapOvr>
    <a:masterClrMapping/>
  </p:clrMapOvr>
</p:sld>
</file>

<file path=ppt/theme/theme1.xml><?xml version="1.0" encoding="utf-8"?>
<a:theme xmlns:a="http://schemas.openxmlformats.org/drawingml/2006/main" name="Office Theme">
  <a:themeElements>
    <a:clrScheme name="DCF Colors">
      <a:dk1>
        <a:sysClr val="windowText" lastClr="000000"/>
      </a:dk1>
      <a:lt1>
        <a:sysClr val="window" lastClr="FFFFFF"/>
      </a:lt1>
      <a:dk2>
        <a:srgbClr val="535E7E"/>
      </a:dk2>
      <a:lt2>
        <a:srgbClr val="E7E6E6"/>
      </a:lt2>
      <a:accent1>
        <a:srgbClr val="2162AE"/>
      </a:accent1>
      <a:accent2>
        <a:srgbClr val="AF3962"/>
      </a:accent2>
      <a:accent3>
        <a:srgbClr val="059C95"/>
      </a:accent3>
      <a:accent4>
        <a:srgbClr val="EE3326"/>
      </a:accent4>
      <a:accent5>
        <a:srgbClr val="FAB01A"/>
      </a:accent5>
      <a:accent6>
        <a:srgbClr val="FFFFFF"/>
      </a:accent6>
      <a:hlink>
        <a:srgbClr val="2162AE"/>
      </a:hlink>
      <a:folHlink>
        <a:srgbClr val="AF3962"/>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3839</TotalTime>
  <Words>1356</Words>
  <Application>Microsoft Office PowerPoint</Application>
  <PresentationFormat>Widescreen</PresentationFormat>
  <Paragraphs>145</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Roboto</vt:lpstr>
      <vt:lpstr>Office Theme</vt:lpstr>
      <vt:lpstr>DCF 58 Kinship Care Program Funding    </vt:lpstr>
      <vt:lpstr> What is Kinship Care?</vt:lpstr>
      <vt:lpstr> What is Kinship Care?</vt:lpstr>
      <vt:lpstr>Eligibility:   No Simultaneous Payments 58.04(3)</vt:lpstr>
      <vt:lpstr>DCF Ch. 58.03 Types of Relative Caregiving</vt:lpstr>
      <vt:lpstr>Application Requirements</vt:lpstr>
      <vt:lpstr>Kinship Care Funding:     </vt:lpstr>
      <vt:lpstr>Kinship Care Appendix B: Use of Funds</vt:lpstr>
      <vt:lpstr>Kinship Care Funding Timeline</vt:lpstr>
      <vt:lpstr>Kinship Care Funding:     </vt:lpstr>
      <vt:lpstr>Reporting:</vt:lpstr>
      <vt:lpstr>https://dcfsparc.wisconsin.gov/</vt:lpstr>
      <vt:lpstr>SPARC Reporting Requirements:     </vt:lpstr>
      <vt:lpstr>Agency Procedures:   Ch. DCF 58.08 (16) </vt:lpstr>
      <vt:lpstr>Kinship Care Tracking System Reporting Requirements:     </vt:lpstr>
      <vt:lpstr>Kinship Care Resources:     </vt:lpstr>
      <vt:lpstr>Contact Information: Holly Telfer Kinship Care Specialist (608)422-6921  Holly.Telfer@Wisconsin.gov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DCF Ch. 58 Kinship Care and Long-Term Kinship Care Training for Agency Staff</dc:title>
  <dc:creator>Telfer, Holly R - DCF</dc:creator>
  <cp:lastModifiedBy>Lewis, Emma - DCF</cp:lastModifiedBy>
  <cp:revision>88</cp:revision>
  <dcterms:created xsi:type="dcterms:W3CDTF">2020-09-23T18:39:52Z</dcterms:created>
  <dcterms:modified xsi:type="dcterms:W3CDTF">2026-02-19T18:13:45Z</dcterms:modified>
</cp:coreProperties>
</file>