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579" r:id="rId6"/>
    <p:sldId id="577" r:id="rId7"/>
    <p:sldId id="580" r:id="rId8"/>
    <p:sldId id="567" r:id="rId9"/>
    <p:sldId id="571" r:id="rId10"/>
    <p:sldId id="570" r:id="rId11"/>
    <p:sldId id="576" r:id="rId12"/>
    <p:sldId id="558" r:id="rId13"/>
    <p:sldId id="555" r:id="rId14"/>
    <p:sldId id="568" r:id="rId15"/>
    <p:sldId id="572" r:id="rId16"/>
    <p:sldId id="575" r:id="rId17"/>
    <p:sldId id="573" r:id="rId18"/>
    <p:sldId id="551" r:id="rId19"/>
    <p:sldId id="270" r:id="rId20"/>
    <p:sldId id="553" r:id="rId21"/>
    <p:sldId id="534"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5D3E07-EBF7-12C7-2BFF-F13263A4BC2E}" name="Klein, Terra L - DCF" initials="KTLD" userId="S::Terra.Klein@wisconsin.gov::7465e03a-44f7-41a5-96aa-531b2375d10c" providerId="AD"/>
  <p188:author id="{16265E9B-7DCE-A28C-999F-B5C4A24F6D8C}" name="Gaumitz, Rebekah N - DOA (HR)" initials="G(" userId="S::rebekah.gaumitz@wisconsin.gov::a779c611-2cb9-4054-a6bb-f5c90279e6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ige, Gina M - DCF" initials="PGM-D" lastIdx="1" clrIdx="0">
    <p:extLst>
      <p:ext uri="{19B8F6BF-5375-455C-9EA6-DF929625EA0E}">
        <p15:presenceInfo xmlns:p15="http://schemas.microsoft.com/office/powerpoint/2012/main" userId="S::GinaM.Paige@wisconsin.gov::57df385c-4e2a-4dd6-97a4-3ab63a6c18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C29A4-821E-7EEB-DA5B-40B2EE7718DE}" v="20" dt="2024-04-25T17:27:31.433"/>
    <p1510:client id="{B23204CE-D477-DE24-A61C-B5CA60727401}" v="106" dt="2024-04-25T17:19:15.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304" autoAdjust="0"/>
  </p:normalViewPr>
  <p:slideViewPr>
    <p:cSldViewPr snapToGrid="0">
      <p:cViewPr varScale="1">
        <p:scale>
          <a:sx n="65" d="100"/>
          <a:sy n="65" d="100"/>
        </p:scale>
        <p:origin x="15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a:solidFill>
                  <a:schemeClr val="accent2"/>
                </a:solidFill>
              </a:rPr>
              <a:t>Change in Star level between</a:t>
            </a:r>
            <a:r>
              <a:rPr lang="en-US" sz="2400" b="1" baseline="0">
                <a:solidFill>
                  <a:schemeClr val="accent2"/>
                </a:solidFill>
              </a:rPr>
              <a:t> 2018 and 2022</a:t>
            </a:r>
            <a:endParaRPr lang="en-US" sz="2400" b="1">
              <a:solidFill>
                <a:schemeClr val="accent2"/>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No Change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Western
(327)</c:v>
                </c:pt>
                <c:pt idx="1">
                  <c:v>Southern
(640)</c:v>
                </c:pt>
                <c:pt idx="2">
                  <c:v>Northern
(188)</c:v>
                </c:pt>
                <c:pt idx="3">
                  <c:v>Northeastern
(434)</c:v>
                </c:pt>
                <c:pt idx="4">
                  <c:v>Milwaukee
(670)</c:v>
                </c:pt>
                <c:pt idx="5">
                  <c:v>Kenosha/Racine
(129)</c:v>
                </c:pt>
              </c:strCache>
            </c:strRef>
          </c:cat>
          <c:val>
            <c:numRef>
              <c:f>Sheet1!$B$2:$B$7</c:f>
              <c:numCache>
                <c:formatCode>0%</c:formatCode>
                <c:ptCount val="6"/>
                <c:pt idx="0">
                  <c:v>0.83</c:v>
                </c:pt>
                <c:pt idx="1">
                  <c:v>0.78</c:v>
                </c:pt>
                <c:pt idx="2">
                  <c:v>0.82</c:v>
                </c:pt>
                <c:pt idx="3">
                  <c:v>0.84</c:v>
                </c:pt>
                <c:pt idx="4">
                  <c:v>0.81</c:v>
                </c:pt>
                <c:pt idx="5">
                  <c:v>0.79</c:v>
                </c:pt>
              </c:numCache>
            </c:numRef>
          </c:val>
          <c:extLst>
            <c:ext xmlns:c16="http://schemas.microsoft.com/office/drawing/2014/chart" uri="{C3380CC4-5D6E-409C-BE32-E72D297353CC}">
              <c16:uniqueId val="{00000000-CA15-47FC-BECA-F841CD0D437F}"/>
            </c:ext>
          </c:extLst>
        </c:ser>
        <c:ser>
          <c:idx val="1"/>
          <c:order val="1"/>
          <c:tx>
            <c:strRef>
              <c:f>Sheet1!$C$1</c:f>
              <c:strCache>
                <c:ptCount val="1"/>
                <c:pt idx="0">
                  <c:v>Increased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Western
(327)</c:v>
                </c:pt>
                <c:pt idx="1">
                  <c:v>Southern
(640)</c:v>
                </c:pt>
                <c:pt idx="2">
                  <c:v>Northern
(188)</c:v>
                </c:pt>
                <c:pt idx="3">
                  <c:v>Northeastern
(434)</c:v>
                </c:pt>
                <c:pt idx="4">
                  <c:v>Milwaukee
(670)</c:v>
                </c:pt>
                <c:pt idx="5">
                  <c:v>Kenosha/Racine
(129)</c:v>
                </c:pt>
              </c:strCache>
            </c:strRef>
          </c:cat>
          <c:val>
            <c:numRef>
              <c:f>Sheet1!$C$2:$C$7</c:f>
              <c:numCache>
                <c:formatCode>0%</c:formatCode>
                <c:ptCount val="6"/>
                <c:pt idx="0">
                  <c:v>0.1</c:v>
                </c:pt>
                <c:pt idx="1">
                  <c:v>0.1</c:v>
                </c:pt>
                <c:pt idx="2">
                  <c:v>0.08</c:v>
                </c:pt>
                <c:pt idx="3">
                  <c:v>0.08</c:v>
                </c:pt>
                <c:pt idx="4">
                  <c:v>0.12</c:v>
                </c:pt>
                <c:pt idx="5">
                  <c:v>0.09</c:v>
                </c:pt>
              </c:numCache>
            </c:numRef>
          </c:val>
          <c:extLst>
            <c:ext xmlns:c16="http://schemas.microsoft.com/office/drawing/2014/chart" uri="{C3380CC4-5D6E-409C-BE32-E72D297353CC}">
              <c16:uniqueId val="{00000001-CA15-47FC-BECA-F841CD0D437F}"/>
            </c:ext>
          </c:extLst>
        </c:ser>
        <c:ser>
          <c:idx val="2"/>
          <c:order val="2"/>
          <c:tx>
            <c:strRef>
              <c:f>Sheet1!$D$1</c:f>
              <c:strCache>
                <c:ptCount val="1"/>
                <c:pt idx="0">
                  <c:v>Decreased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Western
(327)</c:v>
                </c:pt>
                <c:pt idx="1">
                  <c:v>Southern
(640)</c:v>
                </c:pt>
                <c:pt idx="2">
                  <c:v>Northern
(188)</c:v>
                </c:pt>
                <c:pt idx="3">
                  <c:v>Northeastern
(434)</c:v>
                </c:pt>
                <c:pt idx="4">
                  <c:v>Milwaukee
(670)</c:v>
                </c:pt>
                <c:pt idx="5">
                  <c:v>Kenosha/Racine
(129)</c:v>
                </c:pt>
              </c:strCache>
            </c:strRef>
          </c:cat>
          <c:val>
            <c:numRef>
              <c:f>Sheet1!$D$2:$D$7</c:f>
              <c:numCache>
                <c:formatCode>0%</c:formatCode>
                <c:ptCount val="6"/>
                <c:pt idx="0">
                  <c:v>7.0000000000000007E-2</c:v>
                </c:pt>
                <c:pt idx="1">
                  <c:v>0.12</c:v>
                </c:pt>
                <c:pt idx="2">
                  <c:v>0.09</c:v>
                </c:pt>
                <c:pt idx="3">
                  <c:v>0.09</c:v>
                </c:pt>
                <c:pt idx="4">
                  <c:v>0.08</c:v>
                </c:pt>
                <c:pt idx="5">
                  <c:v>0.12</c:v>
                </c:pt>
              </c:numCache>
            </c:numRef>
          </c:val>
          <c:extLst>
            <c:ext xmlns:c16="http://schemas.microsoft.com/office/drawing/2014/chart" uri="{C3380CC4-5D6E-409C-BE32-E72D297353CC}">
              <c16:uniqueId val="{00000002-CA15-47FC-BECA-F841CD0D437F}"/>
            </c:ext>
          </c:extLst>
        </c:ser>
        <c:dLbls>
          <c:dLblPos val="ctr"/>
          <c:showLegendKey val="0"/>
          <c:showVal val="1"/>
          <c:showCatName val="0"/>
          <c:showSerName val="0"/>
          <c:showPercent val="0"/>
          <c:showBubbleSize val="0"/>
        </c:dLbls>
        <c:gapWidth val="150"/>
        <c:overlap val="100"/>
        <c:axId val="418256591"/>
        <c:axId val="913075343"/>
      </c:barChart>
      <c:catAx>
        <c:axId val="418256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ysClr val="windowText" lastClr="000000"/>
                </a:solidFill>
                <a:latin typeface="+mn-lt"/>
                <a:ea typeface="+mn-ea"/>
                <a:cs typeface="+mn-cs"/>
              </a:defRPr>
            </a:pPr>
            <a:endParaRPr lang="en-US"/>
          </a:p>
        </c:txPr>
        <c:crossAx val="913075343"/>
        <c:crosses val="autoZero"/>
        <c:auto val="1"/>
        <c:lblAlgn val="ctr"/>
        <c:lblOffset val="100"/>
        <c:noMultiLvlLbl val="0"/>
      </c:catAx>
      <c:valAx>
        <c:axId val="913075343"/>
        <c:scaling>
          <c:orientation val="minMax"/>
          <c:max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crossAx val="418256591"/>
        <c:crosses val="autoZero"/>
        <c:crossBetween val="between"/>
        <c:majorUnit val="0.2"/>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87E53E-D807-4176-B151-05B50686267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EBA943B-237E-4200-A54A-3DD775CFEE36}">
      <dgm:prSet/>
      <dgm:spPr/>
      <dgm:t>
        <a:bodyPr/>
        <a:lstStyle/>
        <a:p>
          <a:pPr>
            <a:lnSpc>
              <a:spcPct val="100000"/>
            </a:lnSpc>
          </a:pPr>
          <a:r>
            <a:rPr lang="en-US" b="1">
              <a:solidFill>
                <a:srgbClr val="000000"/>
              </a:solidFill>
            </a:rPr>
            <a:t>Workforce participation</a:t>
          </a:r>
          <a:r>
            <a:rPr lang="en-US">
              <a:solidFill>
                <a:srgbClr val="000000"/>
              </a:solidFill>
            </a:rPr>
            <a:t> for the parents of young children</a:t>
          </a:r>
        </a:p>
      </dgm:t>
    </dgm:pt>
    <dgm:pt modelId="{92423142-3236-4B25-844D-2325606D7F1C}" type="parTrans" cxnId="{08D55BC3-F64E-4129-91FE-9E23397B11CA}">
      <dgm:prSet/>
      <dgm:spPr/>
      <dgm:t>
        <a:bodyPr/>
        <a:lstStyle/>
        <a:p>
          <a:endParaRPr lang="en-US"/>
        </a:p>
      </dgm:t>
    </dgm:pt>
    <dgm:pt modelId="{CD4EB343-E8C2-41AC-9C90-EB6BABB0937F}" type="sibTrans" cxnId="{08D55BC3-F64E-4129-91FE-9E23397B11CA}">
      <dgm:prSet/>
      <dgm:spPr/>
      <dgm:t>
        <a:bodyPr/>
        <a:lstStyle/>
        <a:p>
          <a:endParaRPr lang="en-US"/>
        </a:p>
      </dgm:t>
    </dgm:pt>
    <dgm:pt modelId="{51BEEB47-E4BD-4877-9B4E-43CC3B4E32F5}">
      <dgm:prSet/>
      <dgm:spPr/>
      <dgm:t>
        <a:bodyPr/>
        <a:lstStyle/>
        <a:p>
          <a:pPr>
            <a:lnSpc>
              <a:spcPct val="100000"/>
            </a:lnSpc>
          </a:pPr>
          <a:r>
            <a:rPr lang="en-US">
              <a:solidFill>
                <a:srgbClr val="000000"/>
              </a:solidFill>
            </a:rPr>
            <a:t>Improved </a:t>
          </a:r>
          <a:r>
            <a:rPr lang="en-US" b="1">
              <a:solidFill>
                <a:srgbClr val="000000"/>
              </a:solidFill>
            </a:rPr>
            <a:t>K-12 education </a:t>
          </a:r>
          <a:r>
            <a:rPr lang="en-US">
              <a:solidFill>
                <a:srgbClr val="000000"/>
              </a:solidFill>
            </a:rPr>
            <a:t>outcomes</a:t>
          </a:r>
        </a:p>
      </dgm:t>
    </dgm:pt>
    <dgm:pt modelId="{155B56FB-D28D-44B4-916A-3A300961CF8F}" type="parTrans" cxnId="{EA4B45C9-6A4E-4F49-B248-C7E6F5FF8621}">
      <dgm:prSet/>
      <dgm:spPr/>
      <dgm:t>
        <a:bodyPr/>
        <a:lstStyle/>
        <a:p>
          <a:endParaRPr lang="en-US"/>
        </a:p>
      </dgm:t>
    </dgm:pt>
    <dgm:pt modelId="{5E3EC4F0-6D5D-46A2-A473-CCA341154CB7}" type="sibTrans" cxnId="{EA4B45C9-6A4E-4F49-B248-C7E6F5FF8621}">
      <dgm:prSet/>
      <dgm:spPr/>
      <dgm:t>
        <a:bodyPr/>
        <a:lstStyle/>
        <a:p>
          <a:endParaRPr lang="en-US"/>
        </a:p>
      </dgm:t>
    </dgm:pt>
    <dgm:pt modelId="{1FF5AA59-4FDE-4E32-B44F-0726AA7394E8}">
      <dgm:prSet/>
      <dgm:spPr/>
      <dgm:t>
        <a:bodyPr/>
        <a:lstStyle/>
        <a:p>
          <a:pPr>
            <a:lnSpc>
              <a:spcPct val="100000"/>
            </a:lnSpc>
          </a:pPr>
          <a:r>
            <a:rPr lang="en-US">
              <a:solidFill>
                <a:srgbClr val="000000"/>
              </a:solidFill>
            </a:rPr>
            <a:t>Better long-term </a:t>
          </a:r>
          <a:r>
            <a:rPr lang="en-US" b="1">
              <a:solidFill>
                <a:srgbClr val="000000"/>
              </a:solidFill>
            </a:rPr>
            <a:t>health</a:t>
          </a:r>
          <a:r>
            <a:rPr lang="en-US">
              <a:solidFill>
                <a:srgbClr val="000000"/>
              </a:solidFill>
            </a:rPr>
            <a:t> outcomes</a:t>
          </a:r>
        </a:p>
      </dgm:t>
    </dgm:pt>
    <dgm:pt modelId="{3ADA4430-C71A-4B33-A96A-C4F9EE0949D0}" type="parTrans" cxnId="{0DDB4D98-1BB4-4CDF-9AE5-B7FC726134FB}">
      <dgm:prSet/>
      <dgm:spPr/>
      <dgm:t>
        <a:bodyPr/>
        <a:lstStyle/>
        <a:p>
          <a:endParaRPr lang="en-US"/>
        </a:p>
      </dgm:t>
    </dgm:pt>
    <dgm:pt modelId="{A9D17B81-D105-4652-BC66-6BBE865C3512}" type="sibTrans" cxnId="{0DDB4D98-1BB4-4CDF-9AE5-B7FC726134FB}">
      <dgm:prSet/>
      <dgm:spPr/>
      <dgm:t>
        <a:bodyPr/>
        <a:lstStyle/>
        <a:p>
          <a:endParaRPr lang="en-US"/>
        </a:p>
      </dgm:t>
    </dgm:pt>
    <dgm:pt modelId="{D292EBA1-5CBC-444F-834F-5491EB837BD0}">
      <dgm:prSet/>
      <dgm:spPr/>
      <dgm:t>
        <a:bodyPr/>
        <a:lstStyle/>
        <a:p>
          <a:pPr>
            <a:lnSpc>
              <a:spcPct val="100000"/>
            </a:lnSpc>
          </a:pPr>
          <a:r>
            <a:rPr lang="en-US">
              <a:solidFill>
                <a:srgbClr val="000000"/>
              </a:solidFill>
            </a:rPr>
            <a:t>Improved </a:t>
          </a:r>
          <a:r>
            <a:rPr lang="en-US" b="1">
              <a:solidFill>
                <a:srgbClr val="000000"/>
              </a:solidFill>
            </a:rPr>
            <a:t>public safety</a:t>
          </a:r>
        </a:p>
      </dgm:t>
    </dgm:pt>
    <dgm:pt modelId="{130AD84D-898A-4B00-9B90-9DBDF63EB09C}" type="parTrans" cxnId="{FC118A82-EDA6-4BDB-8760-2890354C0BB7}">
      <dgm:prSet/>
      <dgm:spPr/>
      <dgm:t>
        <a:bodyPr/>
        <a:lstStyle/>
        <a:p>
          <a:endParaRPr lang="en-US"/>
        </a:p>
      </dgm:t>
    </dgm:pt>
    <dgm:pt modelId="{7CD722BB-7A32-4BE9-A7FC-B768220A3357}" type="sibTrans" cxnId="{FC118A82-EDA6-4BDB-8760-2890354C0BB7}">
      <dgm:prSet/>
      <dgm:spPr/>
      <dgm:t>
        <a:bodyPr/>
        <a:lstStyle/>
        <a:p>
          <a:endParaRPr lang="en-US"/>
        </a:p>
      </dgm:t>
    </dgm:pt>
    <dgm:pt modelId="{3CCBFC2C-CA76-4AC6-8FEA-514F2D58A88A}">
      <dgm:prSet/>
      <dgm:spPr/>
      <dgm:t>
        <a:bodyPr/>
        <a:lstStyle/>
        <a:p>
          <a:pPr>
            <a:lnSpc>
              <a:spcPct val="100000"/>
            </a:lnSpc>
          </a:pPr>
          <a:r>
            <a:rPr lang="en-US">
              <a:solidFill>
                <a:srgbClr val="000000"/>
              </a:solidFill>
            </a:rPr>
            <a:t>Family </a:t>
          </a:r>
          <a:r>
            <a:rPr lang="en-US" b="1">
              <a:solidFill>
                <a:srgbClr val="000000"/>
              </a:solidFill>
            </a:rPr>
            <a:t>stability</a:t>
          </a:r>
          <a:r>
            <a:rPr lang="en-US">
              <a:solidFill>
                <a:srgbClr val="000000"/>
              </a:solidFill>
            </a:rPr>
            <a:t> and </a:t>
          </a:r>
          <a:r>
            <a:rPr lang="en-US" b="1">
              <a:solidFill>
                <a:srgbClr val="000000"/>
              </a:solidFill>
            </a:rPr>
            <a:t>prosperity</a:t>
          </a:r>
        </a:p>
      </dgm:t>
    </dgm:pt>
    <dgm:pt modelId="{8CAFB090-F821-43ED-AC0A-6B8AAB94639E}" type="parTrans" cxnId="{4D3E5B29-6C6D-4109-BF6F-D4012F7C6CDE}">
      <dgm:prSet/>
      <dgm:spPr/>
      <dgm:t>
        <a:bodyPr/>
        <a:lstStyle/>
        <a:p>
          <a:endParaRPr lang="en-US"/>
        </a:p>
      </dgm:t>
    </dgm:pt>
    <dgm:pt modelId="{8E219320-F4BC-493F-85F1-D86EE7C56A39}" type="sibTrans" cxnId="{4D3E5B29-6C6D-4109-BF6F-D4012F7C6CDE}">
      <dgm:prSet/>
      <dgm:spPr/>
      <dgm:t>
        <a:bodyPr/>
        <a:lstStyle/>
        <a:p>
          <a:endParaRPr lang="en-US"/>
        </a:p>
      </dgm:t>
    </dgm:pt>
    <dgm:pt modelId="{6EB3C7B5-C554-43B9-9D96-B6436806201A}" type="pres">
      <dgm:prSet presAssocID="{9987E53E-D807-4176-B151-05B50686267B}" presName="root" presStyleCnt="0">
        <dgm:presLayoutVars>
          <dgm:dir/>
          <dgm:resizeHandles val="exact"/>
        </dgm:presLayoutVars>
      </dgm:prSet>
      <dgm:spPr/>
    </dgm:pt>
    <dgm:pt modelId="{37F52B85-4CCD-42AD-8A5E-F9CDA2800E80}" type="pres">
      <dgm:prSet presAssocID="{1EBA943B-237E-4200-A54A-3DD775CFEE36}" presName="compNode" presStyleCnt="0"/>
      <dgm:spPr/>
    </dgm:pt>
    <dgm:pt modelId="{6D7CFD2B-E9FD-4262-AA7D-EE715091C1D3}" type="pres">
      <dgm:prSet presAssocID="{1EBA943B-237E-4200-A54A-3DD775CFEE36}" presName="bgRect" presStyleLbl="bgShp" presStyleIdx="0" presStyleCnt="5"/>
      <dgm:spPr/>
    </dgm:pt>
    <dgm:pt modelId="{A573C0F2-AC8D-4123-AA35-73D01600A6D6}" type="pres">
      <dgm:prSet presAssocID="{1EBA943B-237E-4200-A54A-3DD775CFEE36}"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riefcase with solid fill"/>
        </a:ext>
      </dgm:extLst>
    </dgm:pt>
    <dgm:pt modelId="{BB7BAE17-B0A2-4BE0-AA58-FD95497BFBE9}" type="pres">
      <dgm:prSet presAssocID="{1EBA943B-237E-4200-A54A-3DD775CFEE36}" presName="spaceRect" presStyleCnt="0"/>
      <dgm:spPr/>
    </dgm:pt>
    <dgm:pt modelId="{CE222625-7A02-472C-A762-DDD4AFECDEB8}" type="pres">
      <dgm:prSet presAssocID="{1EBA943B-237E-4200-A54A-3DD775CFEE36}" presName="parTx" presStyleLbl="revTx" presStyleIdx="0" presStyleCnt="5">
        <dgm:presLayoutVars>
          <dgm:chMax val="0"/>
          <dgm:chPref val="0"/>
        </dgm:presLayoutVars>
      </dgm:prSet>
      <dgm:spPr/>
    </dgm:pt>
    <dgm:pt modelId="{8B5DF04E-0163-4D71-B087-969B2CDE1EBB}" type="pres">
      <dgm:prSet presAssocID="{CD4EB343-E8C2-41AC-9C90-EB6BABB0937F}" presName="sibTrans" presStyleCnt="0"/>
      <dgm:spPr/>
    </dgm:pt>
    <dgm:pt modelId="{65B9D4A4-CB10-4677-9A40-3FF05BF2D1D4}" type="pres">
      <dgm:prSet presAssocID="{51BEEB47-E4BD-4877-9B4E-43CC3B4E32F5}" presName="compNode" presStyleCnt="0"/>
      <dgm:spPr/>
    </dgm:pt>
    <dgm:pt modelId="{950698C3-7344-4031-9CF5-024D7133BFD8}" type="pres">
      <dgm:prSet presAssocID="{51BEEB47-E4BD-4877-9B4E-43CC3B4E32F5}" presName="bgRect" presStyleLbl="bgShp" presStyleIdx="1" presStyleCnt="5"/>
      <dgm:spPr/>
    </dgm:pt>
    <dgm:pt modelId="{DE7A5B5B-3DA8-4807-A5F6-09426FF6A39D}" type="pres">
      <dgm:prSet presAssocID="{51BEEB47-E4BD-4877-9B4E-43CC3B4E32F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B81E0C8F-12FD-4AF7-B89D-9BA8BA3BF3FA}" type="pres">
      <dgm:prSet presAssocID="{51BEEB47-E4BD-4877-9B4E-43CC3B4E32F5}" presName="spaceRect" presStyleCnt="0"/>
      <dgm:spPr/>
    </dgm:pt>
    <dgm:pt modelId="{002A4F82-9A39-4BEF-B5E1-3655EF0C22F6}" type="pres">
      <dgm:prSet presAssocID="{51BEEB47-E4BD-4877-9B4E-43CC3B4E32F5}" presName="parTx" presStyleLbl="revTx" presStyleIdx="1" presStyleCnt="5">
        <dgm:presLayoutVars>
          <dgm:chMax val="0"/>
          <dgm:chPref val="0"/>
        </dgm:presLayoutVars>
      </dgm:prSet>
      <dgm:spPr/>
    </dgm:pt>
    <dgm:pt modelId="{52CD92D1-C1D4-4E02-A649-B6C8BD86FD37}" type="pres">
      <dgm:prSet presAssocID="{5E3EC4F0-6D5D-46A2-A473-CCA341154CB7}" presName="sibTrans" presStyleCnt="0"/>
      <dgm:spPr/>
    </dgm:pt>
    <dgm:pt modelId="{2FF6483E-B49A-479F-9DC5-5540E7F8BFB7}" type="pres">
      <dgm:prSet presAssocID="{1FF5AA59-4FDE-4E32-B44F-0726AA7394E8}" presName="compNode" presStyleCnt="0"/>
      <dgm:spPr/>
    </dgm:pt>
    <dgm:pt modelId="{05A0FA09-5047-41DB-98EE-23CF64C3DD66}" type="pres">
      <dgm:prSet presAssocID="{1FF5AA59-4FDE-4E32-B44F-0726AA7394E8}" presName="bgRect" presStyleLbl="bgShp" presStyleIdx="2" presStyleCnt="5"/>
      <dgm:spPr/>
    </dgm:pt>
    <dgm:pt modelId="{D6DD4E3D-7335-48AA-BACF-1F46F731720E}" type="pres">
      <dgm:prSet presAssocID="{1FF5AA59-4FDE-4E32-B44F-0726AA7394E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with Pulse"/>
        </a:ext>
      </dgm:extLst>
    </dgm:pt>
    <dgm:pt modelId="{8568C67B-FD3B-42ED-9B33-320732D7AEC8}" type="pres">
      <dgm:prSet presAssocID="{1FF5AA59-4FDE-4E32-B44F-0726AA7394E8}" presName="spaceRect" presStyleCnt="0"/>
      <dgm:spPr/>
    </dgm:pt>
    <dgm:pt modelId="{0944FAB3-F59F-4D46-B22D-F637F00BE070}" type="pres">
      <dgm:prSet presAssocID="{1FF5AA59-4FDE-4E32-B44F-0726AA7394E8}" presName="parTx" presStyleLbl="revTx" presStyleIdx="2" presStyleCnt="5">
        <dgm:presLayoutVars>
          <dgm:chMax val="0"/>
          <dgm:chPref val="0"/>
        </dgm:presLayoutVars>
      </dgm:prSet>
      <dgm:spPr/>
    </dgm:pt>
    <dgm:pt modelId="{B7E5DC7D-63A5-44FF-B2DF-40CB6885A119}" type="pres">
      <dgm:prSet presAssocID="{A9D17B81-D105-4652-BC66-6BBE865C3512}" presName="sibTrans" presStyleCnt="0"/>
      <dgm:spPr/>
    </dgm:pt>
    <dgm:pt modelId="{31CA14F2-2E21-447A-AC1A-60A5435A7A1E}" type="pres">
      <dgm:prSet presAssocID="{D292EBA1-5CBC-444F-834F-5491EB837BD0}" presName="compNode" presStyleCnt="0"/>
      <dgm:spPr/>
    </dgm:pt>
    <dgm:pt modelId="{73E76905-F24F-42F8-A8E5-A52A5EAA7A2E}" type="pres">
      <dgm:prSet presAssocID="{D292EBA1-5CBC-444F-834F-5491EB837BD0}" presName="bgRect" presStyleLbl="bgShp" presStyleIdx="3" presStyleCnt="5"/>
      <dgm:spPr/>
    </dgm:pt>
    <dgm:pt modelId="{66E96030-D77D-4771-97BB-1A48F100068B}" type="pres">
      <dgm:prSet presAssocID="{D292EBA1-5CBC-444F-834F-5491EB837BD0}"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Judge female with solid fill"/>
        </a:ext>
      </dgm:extLst>
    </dgm:pt>
    <dgm:pt modelId="{20E81EAF-32BB-4803-AC28-17A1C1FD9B51}" type="pres">
      <dgm:prSet presAssocID="{D292EBA1-5CBC-444F-834F-5491EB837BD0}" presName="spaceRect" presStyleCnt="0"/>
      <dgm:spPr/>
    </dgm:pt>
    <dgm:pt modelId="{8B810D4F-EFBB-4E22-A36B-F7471E5E177B}" type="pres">
      <dgm:prSet presAssocID="{D292EBA1-5CBC-444F-834F-5491EB837BD0}" presName="parTx" presStyleLbl="revTx" presStyleIdx="3" presStyleCnt="5">
        <dgm:presLayoutVars>
          <dgm:chMax val="0"/>
          <dgm:chPref val="0"/>
        </dgm:presLayoutVars>
      </dgm:prSet>
      <dgm:spPr/>
    </dgm:pt>
    <dgm:pt modelId="{903AE941-3A28-4E98-9942-E74E79DADEAB}" type="pres">
      <dgm:prSet presAssocID="{7CD722BB-7A32-4BE9-A7FC-B768220A3357}" presName="sibTrans" presStyleCnt="0"/>
      <dgm:spPr/>
    </dgm:pt>
    <dgm:pt modelId="{97475A09-8C38-4FE2-B50D-3FCA17CCC3BF}" type="pres">
      <dgm:prSet presAssocID="{3CCBFC2C-CA76-4AC6-8FEA-514F2D58A88A}" presName="compNode" presStyleCnt="0"/>
      <dgm:spPr/>
    </dgm:pt>
    <dgm:pt modelId="{AAFB3D04-16AB-4F17-B1C5-5C270C11416A}" type="pres">
      <dgm:prSet presAssocID="{3CCBFC2C-CA76-4AC6-8FEA-514F2D58A88A}" presName="bgRect" presStyleLbl="bgShp" presStyleIdx="4" presStyleCnt="5" custLinFactNeighborY="7650"/>
      <dgm:spPr/>
    </dgm:pt>
    <dgm:pt modelId="{D1A9FED9-77BD-4D72-B760-1570FBB1AB57}" type="pres">
      <dgm:prSet presAssocID="{3CCBFC2C-CA76-4AC6-8FEA-514F2D58A88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iggy Bank with solid fill"/>
        </a:ext>
      </dgm:extLst>
    </dgm:pt>
    <dgm:pt modelId="{40C80F7F-B350-48F8-92E8-E93B12EBA4F5}" type="pres">
      <dgm:prSet presAssocID="{3CCBFC2C-CA76-4AC6-8FEA-514F2D58A88A}" presName="spaceRect" presStyleCnt="0"/>
      <dgm:spPr/>
    </dgm:pt>
    <dgm:pt modelId="{F7A35872-61A7-4C7E-A1FB-FFA12B4893DC}" type="pres">
      <dgm:prSet presAssocID="{3CCBFC2C-CA76-4AC6-8FEA-514F2D58A88A}" presName="parTx" presStyleLbl="revTx" presStyleIdx="4" presStyleCnt="5">
        <dgm:presLayoutVars>
          <dgm:chMax val="0"/>
          <dgm:chPref val="0"/>
        </dgm:presLayoutVars>
      </dgm:prSet>
      <dgm:spPr/>
    </dgm:pt>
  </dgm:ptLst>
  <dgm:cxnLst>
    <dgm:cxn modelId="{4D3E5B29-6C6D-4109-BF6F-D4012F7C6CDE}" srcId="{9987E53E-D807-4176-B151-05B50686267B}" destId="{3CCBFC2C-CA76-4AC6-8FEA-514F2D58A88A}" srcOrd="4" destOrd="0" parTransId="{8CAFB090-F821-43ED-AC0A-6B8AAB94639E}" sibTransId="{8E219320-F4BC-493F-85F1-D86EE7C56A39}"/>
    <dgm:cxn modelId="{B9D7D239-4FC1-460F-BFAF-B5152779C3FE}" type="presOf" srcId="{9987E53E-D807-4176-B151-05B50686267B}" destId="{6EB3C7B5-C554-43B9-9D96-B6436806201A}" srcOrd="0" destOrd="0" presId="urn:microsoft.com/office/officeart/2018/2/layout/IconVerticalSolidList"/>
    <dgm:cxn modelId="{7D9D1C3C-BC88-4BDD-B46A-CCDA1792E7D9}" type="presOf" srcId="{1EBA943B-237E-4200-A54A-3DD775CFEE36}" destId="{CE222625-7A02-472C-A762-DDD4AFECDEB8}" srcOrd="0" destOrd="0" presId="urn:microsoft.com/office/officeart/2018/2/layout/IconVerticalSolidList"/>
    <dgm:cxn modelId="{B39EE971-30C1-4B04-BC23-C247CA688DF2}" type="presOf" srcId="{51BEEB47-E4BD-4877-9B4E-43CC3B4E32F5}" destId="{002A4F82-9A39-4BEF-B5E1-3655EF0C22F6}" srcOrd="0" destOrd="0" presId="urn:microsoft.com/office/officeart/2018/2/layout/IconVerticalSolidList"/>
    <dgm:cxn modelId="{FC118A82-EDA6-4BDB-8760-2890354C0BB7}" srcId="{9987E53E-D807-4176-B151-05B50686267B}" destId="{D292EBA1-5CBC-444F-834F-5491EB837BD0}" srcOrd="3" destOrd="0" parTransId="{130AD84D-898A-4B00-9B90-9DBDF63EB09C}" sibTransId="{7CD722BB-7A32-4BE9-A7FC-B768220A3357}"/>
    <dgm:cxn modelId="{0DDB4D98-1BB4-4CDF-9AE5-B7FC726134FB}" srcId="{9987E53E-D807-4176-B151-05B50686267B}" destId="{1FF5AA59-4FDE-4E32-B44F-0726AA7394E8}" srcOrd="2" destOrd="0" parTransId="{3ADA4430-C71A-4B33-A96A-C4F9EE0949D0}" sibTransId="{A9D17B81-D105-4652-BC66-6BBE865C3512}"/>
    <dgm:cxn modelId="{05C075A7-31BB-4B5F-87DA-953772319796}" type="presOf" srcId="{D292EBA1-5CBC-444F-834F-5491EB837BD0}" destId="{8B810D4F-EFBB-4E22-A36B-F7471E5E177B}" srcOrd="0" destOrd="0" presId="urn:microsoft.com/office/officeart/2018/2/layout/IconVerticalSolidList"/>
    <dgm:cxn modelId="{08D55BC3-F64E-4129-91FE-9E23397B11CA}" srcId="{9987E53E-D807-4176-B151-05B50686267B}" destId="{1EBA943B-237E-4200-A54A-3DD775CFEE36}" srcOrd="0" destOrd="0" parTransId="{92423142-3236-4B25-844D-2325606D7F1C}" sibTransId="{CD4EB343-E8C2-41AC-9C90-EB6BABB0937F}"/>
    <dgm:cxn modelId="{EA4B45C9-6A4E-4F49-B248-C7E6F5FF8621}" srcId="{9987E53E-D807-4176-B151-05B50686267B}" destId="{51BEEB47-E4BD-4877-9B4E-43CC3B4E32F5}" srcOrd="1" destOrd="0" parTransId="{155B56FB-D28D-44B4-916A-3A300961CF8F}" sibTransId="{5E3EC4F0-6D5D-46A2-A473-CCA341154CB7}"/>
    <dgm:cxn modelId="{6BB7D9D0-CB11-4611-80E0-4D1E171CC5B0}" type="presOf" srcId="{3CCBFC2C-CA76-4AC6-8FEA-514F2D58A88A}" destId="{F7A35872-61A7-4C7E-A1FB-FFA12B4893DC}" srcOrd="0" destOrd="0" presId="urn:microsoft.com/office/officeart/2018/2/layout/IconVerticalSolidList"/>
    <dgm:cxn modelId="{A9A502F1-E544-4DBD-B71A-6466D7006657}" type="presOf" srcId="{1FF5AA59-4FDE-4E32-B44F-0726AA7394E8}" destId="{0944FAB3-F59F-4D46-B22D-F637F00BE070}" srcOrd="0" destOrd="0" presId="urn:microsoft.com/office/officeart/2018/2/layout/IconVerticalSolidList"/>
    <dgm:cxn modelId="{87739C76-9AA4-4628-9669-E10F5A2D06D9}" type="presParOf" srcId="{6EB3C7B5-C554-43B9-9D96-B6436806201A}" destId="{37F52B85-4CCD-42AD-8A5E-F9CDA2800E80}" srcOrd="0" destOrd="0" presId="urn:microsoft.com/office/officeart/2018/2/layout/IconVerticalSolidList"/>
    <dgm:cxn modelId="{7859FEB3-E475-4476-8DCE-92A8C5AA8362}" type="presParOf" srcId="{37F52B85-4CCD-42AD-8A5E-F9CDA2800E80}" destId="{6D7CFD2B-E9FD-4262-AA7D-EE715091C1D3}" srcOrd="0" destOrd="0" presId="urn:microsoft.com/office/officeart/2018/2/layout/IconVerticalSolidList"/>
    <dgm:cxn modelId="{F0A34197-6D89-46DE-BB3C-C2F8A0490ADF}" type="presParOf" srcId="{37F52B85-4CCD-42AD-8A5E-F9CDA2800E80}" destId="{A573C0F2-AC8D-4123-AA35-73D01600A6D6}" srcOrd="1" destOrd="0" presId="urn:microsoft.com/office/officeart/2018/2/layout/IconVerticalSolidList"/>
    <dgm:cxn modelId="{CB2C28AA-9874-4F40-A852-1D709A90C764}" type="presParOf" srcId="{37F52B85-4CCD-42AD-8A5E-F9CDA2800E80}" destId="{BB7BAE17-B0A2-4BE0-AA58-FD95497BFBE9}" srcOrd="2" destOrd="0" presId="urn:microsoft.com/office/officeart/2018/2/layout/IconVerticalSolidList"/>
    <dgm:cxn modelId="{8E0BB6F6-CDB7-4F8F-B82B-123BBA67A2FA}" type="presParOf" srcId="{37F52B85-4CCD-42AD-8A5E-F9CDA2800E80}" destId="{CE222625-7A02-472C-A762-DDD4AFECDEB8}" srcOrd="3" destOrd="0" presId="urn:microsoft.com/office/officeart/2018/2/layout/IconVerticalSolidList"/>
    <dgm:cxn modelId="{D1B7E9C5-FCA2-423E-AB9A-96DB0F1C1C04}" type="presParOf" srcId="{6EB3C7B5-C554-43B9-9D96-B6436806201A}" destId="{8B5DF04E-0163-4D71-B087-969B2CDE1EBB}" srcOrd="1" destOrd="0" presId="urn:microsoft.com/office/officeart/2018/2/layout/IconVerticalSolidList"/>
    <dgm:cxn modelId="{7168965E-FD8C-473D-A06A-CDAE9B22E004}" type="presParOf" srcId="{6EB3C7B5-C554-43B9-9D96-B6436806201A}" destId="{65B9D4A4-CB10-4677-9A40-3FF05BF2D1D4}" srcOrd="2" destOrd="0" presId="urn:microsoft.com/office/officeart/2018/2/layout/IconVerticalSolidList"/>
    <dgm:cxn modelId="{D3D38F72-991F-4730-AAEE-3DC6CF0FF35D}" type="presParOf" srcId="{65B9D4A4-CB10-4677-9A40-3FF05BF2D1D4}" destId="{950698C3-7344-4031-9CF5-024D7133BFD8}" srcOrd="0" destOrd="0" presId="urn:microsoft.com/office/officeart/2018/2/layout/IconVerticalSolidList"/>
    <dgm:cxn modelId="{DEECF82D-0E10-47D9-A045-FFFB8E7EA4A2}" type="presParOf" srcId="{65B9D4A4-CB10-4677-9A40-3FF05BF2D1D4}" destId="{DE7A5B5B-3DA8-4807-A5F6-09426FF6A39D}" srcOrd="1" destOrd="0" presId="urn:microsoft.com/office/officeart/2018/2/layout/IconVerticalSolidList"/>
    <dgm:cxn modelId="{0AB31418-A085-4EA7-8E6B-BD09D005AED2}" type="presParOf" srcId="{65B9D4A4-CB10-4677-9A40-3FF05BF2D1D4}" destId="{B81E0C8F-12FD-4AF7-B89D-9BA8BA3BF3FA}" srcOrd="2" destOrd="0" presId="urn:microsoft.com/office/officeart/2018/2/layout/IconVerticalSolidList"/>
    <dgm:cxn modelId="{10FFBEC8-C3E1-48E8-8F1F-5E3D1B430061}" type="presParOf" srcId="{65B9D4A4-CB10-4677-9A40-3FF05BF2D1D4}" destId="{002A4F82-9A39-4BEF-B5E1-3655EF0C22F6}" srcOrd="3" destOrd="0" presId="urn:microsoft.com/office/officeart/2018/2/layout/IconVerticalSolidList"/>
    <dgm:cxn modelId="{AE3E3BBB-38AF-42EC-B88F-10584C9378CE}" type="presParOf" srcId="{6EB3C7B5-C554-43B9-9D96-B6436806201A}" destId="{52CD92D1-C1D4-4E02-A649-B6C8BD86FD37}" srcOrd="3" destOrd="0" presId="urn:microsoft.com/office/officeart/2018/2/layout/IconVerticalSolidList"/>
    <dgm:cxn modelId="{54288413-9B8A-4032-95C6-5C5A39FC7C81}" type="presParOf" srcId="{6EB3C7B5-C554-43B9-9D96-B6436806201A}" destId="{2FF6483E-B49A-479F-9DC5-5540E7F8BFB7}" srcOrd="4" destOrd="0" presId="urn:microsoft.com/office/officeart/2018/2/layout/IconVerticalSolidList"/>
    <dgm:cxn modelId="{CDBB5187-A2B6-4BA2-BB60-EC2FC56D8661}" type="presParOf" srcId="{2FF6483E-B49A-479F-9DC5-5540E7F8BFB7}" destId="{05A0FA09-5047-41DB-98EE-23CF64C3DD66}" srcOrd="0" destOrd="0" presId="urn:microsoft.com/office/officeart/2018/2/layout/IconVerticalSolidList"/>
    <dgm:cxn modelId="{7244797B-C2DB-464F-8DC3-B1D0CBDE506A}" type="presParOf" srcId="{2FF6483E-B49A-479F-9DC5-5540E7F8BFB7}" destId="{D6DD4E3D-7335-48AA-BACF-1F46F731720E}" srcOrd="1" destOrd="0" presId="urn:microsoft.com/office/officeart/2018/2/layout/IconVerticalSolidList"/>
    <dgm:cxn modelId="{267EC708-D123-4AEA-99B7-1ABAB86E96E9}" type="presParOf" srcId="{2FF6483E-B49A-479F-9DC5-5540E7F8BFB7}" destId="{8568C67B-FD3B-42ED-9B33-320732D7AEC8}" srcOrd="2" destOrd="0" presId="urn:microsoft.com/office/officeart/2018/2/layout/IconVerticalSolidList"/>
    <dgm:cxn modelId="{0F6C6043-55BE-42D7-8E48-DE6888007D4C}" type="presParOf" srcId="{2FF6483E-B49A-479F-9DC5-5540E7F8BFB7}" destId="{0944FAB3-F59F-4D46-B22D-F637F00BE070}" srcOrd="3" destOrd="0" presId="urn:microsoft.com/office/officeart/2018/2/layout/IconVerticalSolidList"/>
    <dgm:cxn modelId="{346A59E8-B0F0-436B-8B8F-1744FD374F4A}" type="presParOf" srcId="{6EB3C7B5-C554-43B9-9D96-B6436806201A}" destId="{B7E5DC7D-63A5-44FF-B2DF-40CB6885A119}" srcOrd="5" destOrd="0" presId="urn:microsoft.com/office/officeart/2018/2/layout/IconVerticalSolidList"/>
    <dgm:cxn modelId="{BFBADC5B-DD47-4CB2-BB54-471DA6F6A42C}" type="presParOf" srcId="{6EB3C7B5-C554-43B9-9D96-B6436806201A}" destId="{31CA14F2-2E21-447A-AC1A-60A5435A7A1E}" srcOrd="6" destOrd="0" presId="urn:microsoft.com/office/officeart/2018/2/layout/IconVerticalSolidList"/>
    <dgm:cxn modelId="{278987E2-7F03-4EA4-B969-EF82AF576C0E}" type="presParOf" srcId="{31CA14F2-2E21-447A-AC1A-60A5435A7A1E}" destId="{73E76905-F24F-42F8-A8E5-A52A5EAA7A2E}" srcOrd="0" destOrd="0" presId="urn:microsoft.com/office/officeart/2018/2/layout/IconVerticalSolidList"/>
    <dgm:cxn modelId="{670E1BBF-4598-4694-A6E2-CFF06D4682D1}" type="presParOf" srcId="{31CA14F2-2E21-447A-AC1A-60A5435A7A1E}" destId="{66E96030-D77D-4771-97BB-1A48F100068B}" srcOrd="1" destOrd="0" presId="urn:microsoft.com/office/officeart/2018/2/layout/IconVerticalSolidList"/>
    <dgm:cxn modelId="{272A4F83-66C4-4D0A-A442-4760EF96DF43}" type="presParOf" srcId="{31CA14F2-2E21-447A-AC1A-60A5435A7A1E}" destId="{20E81EAF-32BB-4803-AC28-17A1C1FD9B51}" srcOrd="2" destOrd="0" presId="urn:microsoft.com/office/officeart/2018/2/layout/IconVerticalSolidList"/>
    <dgm:cxn modelId="{62223524-3F2F-43EA-BE20-91131214F0B8}" type="presParOf" srcId="{31CA14F2-2E21-447A-AC1A-60A5435A7A1E}" destId="{8B810D4F-EFBB-4E22-A36B-F7471E5E177B}" srcOrd="3" destOrd="0" presId="urn:microsoft.com/office/officeart/2018/2/layout/IconVerticalSolidList"/>
    <dgm:cxn modelId="{5C63BC44-EF28-467F-969C-2C80D89C443F}" type="presParOf" srcId="{6EB3C7B5-C554-43B9-9D96-B6436806201A}" destId="{903AE941-3A28-4E98-9942-E74E79DADEAB}" srcOrd="7" destOrd="0" presId="urn:microsoft.com/office/officeart/2018/2/layout/IconVerticalSolidList"/>
    <dgm:cxn modelId="{D409A147-6C8D-4F2C-BC3E-B9562CCC5568}" type="presParOf" srcId="{6EB3C7B5-C554-43B9-9D96-B6436806201A}" destId="{97475A09-8C38-4FE2-B50D-3FCA17CCC3BF}" srcOrd="8" destOrd="0" presId="urn:microsoft.com/office/officeart/2018/2/layout/IconVerticalSolidList"/>
    <dgm:cxn modelId="{5F3238A0-3C77-4BAF-81B4-6E5D92146C02}" type="presParOf" srcId="{97475A09-8C38-4FE2-B50D-3FCA17CCC3BF}" destId="{AAFB3D04-16AB-4F17-B1C5-5C270C11416A}" srcOrd="0" destOrd="0" presId="urn:microsoft.com/office/officeart/2018/2/layout/IconVerticalSolidList"/>
    <dgm:cxn modelId="{A17197B1-B2C7-4E88-B35E-881F4A8FF040}" type="presParOf" srcId="{97475A09-8C38-4FE2-B50D-3FCA17CCC3BF}" destId="{D1A9FED9-77BD-4D72-B760-1570FBB1AB57}" srcOrd="1" destOrd="0" presId="urn:microsoft.com/office/officeart/2018/2/layout/IconVerticalSolidList"/>
    <dgm:cxn modelId="{E0D7DC91-1A5F-4711-B764-564130A7D36C}" type="presParOf" srcId="{97475A09-8C38-4FE2-B50D-3FCA17CCC3BF}" destId="{40C80F7F-B350-48F8-92E8-E93B12EBA4F5}" srcOrd="2" destOrd="0" presId="urn:microsoft.com/office/officeart/2018/2/layout/IconVerticalSolidList"/>
    <dgm:cxn modelId="{A90C03ED-34CD-4A86-88CD-30542CC10D31}" type="presParOf" srcId="{97475A09-8C38-4FE2-B50D-3FCA17CCC3BF}" destId="{F7A35872-61A7-4C7E-A1FB-FFA12B4893D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285D04-329E-4970-8975-0DC6F891E7D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C25D6A7-C2FD-41D1-92E1-82F294B53E41}">
      <dgm:prSet custT="1"/>
      <dgm:spPr/>
      <dgm:t>
        <a:bodyPr/>
        <a:lstStyle/>
        <a:p>
          <a:pPr>
            <a:defRPr cap="all"/>
          </a:pPr>
          <a:r>
            <a:rPr lang="en-US" sz="2400" cap="none">
              <a:solidFill>
                <a:srgbClr val="000000"/>
              </a:solidFill>
            </a:rPr>
            <a:t>One-on One Individualized Coaching</a:t>
          </a:r>
        </a:p>
      </dgm:t>
    </dgm:pt>
    <dgm:pt modelId="{90FEB82F-34FF-489C-B5C8-6FA01169F688}" type="parTrans" cxnId="{FE710CD8-99E2-469B-A7E1-60124DDD0749}">
      <dgm:prSet/>
      <dgm:spPr/>
      <dgm:t>
        <a:bodyPr/>
        <a:lstStyle/>
        <a:p>
          <a:endParaRPr lang="en-US"/>
        </a:p>
      </dgm:t>
    </dgm:pt>
    <dgm:pt modelId="{94CAB1F8-0F34-4016-AF05-D7E676D2ED18}" type="sibTrans" cxnId="{FE710CD8-99E2-469B-A7E1-60124DDD0749}">
      <dgm:prSet/>
      <dgm:spPr/>
      <dgm:t>
        <a:bodyPr/>
        <a:lstStyle/>
        <a:p>
          <a:endParaRPr lang="en-US"/>
        </a:p>
      </dgm:t>
    </dgm:pt>
    <dgm:pt modelId="{0A632CA9-CDDC-448A-AC63-7AFF0DEBF21C}">
      <dgm:prSet custT="1"/>
      <dgm:spPr/>
      <dgm:t>
        <a:bodyPr/>
        <a:lstStyle/>
        <a:p>
          <a:pPr>
            <a:defRPr cap="all"/>
          </a:pPr>
          <a:r>
            <a:rPr lang="en-US" sz="2400" cap="none">
              <a:solidFill>
                <a:srgbClr val="000000"/>
              </a:solidFill>
            </a:rPr>
            <a:t>Targeted Group-Based Coaching</a:t>
          </a:r>
        </a:p>
      </dgm:t>
    </dgm:pt>
    <dgm:pt modelId="{EFDE2162-1085-4B04-903C-1E3729E64D45}" type="parTrans" cxnId="{05EC9961-AC6F-4425-B776-A2DC912EF5C5}">
      <dgm:prSet/>
      <dgm:spPr/>
      <dgm:t>
        <a:bodyPr/>
        <a:lstStyle/>
        <a:p>
          <a:endParaRPr lang="en-US"/>
        </a:p>
      </dgm:t>
    </dgm:pt>
    <dgm:pt modelId="{D0280654-21AA-4980-BF17-189635DA4733}" type="sibTrans" cxnId="{05EC9961-AC6F-4425-B776-A2DC912EF5C5}">
      <dgm:prSet/>
      <dgm:spPr/>
      <dgm:t>
        <a:bodyPr/>
        <a:lstStyle/>
        <a:p>
          <a:endParaRPr lang="en-US"/>
        </a:p>
      </dgm:t>
    </dgm:pt>
    <dgm:pt modelId="{B8B17C4B-99AD-402A-B08C-914DBC3526F9}">
      <dgm:prSet custT="1"/>
      <dgm:spPr/>
      <dgm:t>
        <a:bodyPr/>
        <a:lstStyle/>
        <a:p>
          <a:pPr>
            <a:defRPr cap="all"/>
          </a:pPr>
          <a:r>
            <a:rPr lang="en-US" sz="2400" cap="none">
              <a:solidFill>
                <a:srgbClr val="000000"/>
              </a:solidFill>
            </a:rPr>
            <a:t>On-Demand Resources &amp; Training</a:t>
          </a:r>
        </a:p>
      </dgm:t>
    </dgm:pt>
    <dgm:pt modelId="{6DBA42E9-98DB-4984-A26E-C89DB1CFE399}" type="parTrans" cxnId="{56F8592E-5E29-4872-9F9E-D97EDF9CB96D}">
      <dgm:prSet/>
      <dgm:spPr/>
      <dgm:t>
        <a:bodyPr/>
        <a:lstStyle/>
        <a:p>
          <a:endParaRPr lang="en-US"/>
        </a:p>
      </dgm:t>
    </dgm:pt>
    <dgm:pt modelId="{134BACD8-E78D-43CA-858E-4544D044F6BE}" type="sibTrans" cxnId="{56F8592E-5E29-4872-9F9E-D97EDF9CB96D}">
      <dgm:prSet/>
      <dgm:spPr/>
      <dgm:t>
        <a:bodyPr/>
        <a:lstStyle/>
        <a:p>
          <a:endParaRPr lang="en-US"/>
        </a:p>
      </dgm:t>
    </dgm:pt>
    <dgm:pt modelId="{E4A547CB-94D9-4074-BE30-BCA0029BFE52}">
      <dgm:prSet custT="1"/>
      <dgm:spPr/>
      <dgm:t>
        <a:bodyPr/>
        <a:lstStyle/>
        <a:p>
          <a:pPr>
            <a:defRPr cap="all"/>
          </a:pPr>
          <a:r>
            <a:rPr lang="en-US" sz="2400" cap="none">
              <a:solidFill>
                <a:srgbClr val="000000"/>
              </a:solidFill>
            </a:rPr>
            <a:t>Help Desk</a:t>
          </a:r>
        </a:p>
      </dgm:t>
    </dgm:pt>
    <dgm:pt modelId="{0E6659DD-A603-445E-9A9E-EE69DA7C0D6B}" type="parTrans" cxnId="{91835CC1-D5E3-4734-A48C-EA5162F4AFEB}">
      <dgm:prSet/>
      <dgm:spPr/>
      <dgm:t>
        <a:bodyPr/>
        <a:lstStyle/>
        <a:p>
          <a:endParaRPr lang="en-US"/>
        </a:p>
      </dgm:t>
    </dgm:pt>
    <dgm:pt modelId="{E336A661-A282-4B55-A123-68E6A34176DE}" type="sibTrans" cxnId="{91835CC1-D5E3-4734-A48C-EA5162F4AFEB}">
      <dgm:prSet/>
      <dgm:spPr/>
      <dgm:t>
        <a:bodyPr/>
        <a:lstStyle/>
        <a:p>
          <a:endParaRPr lang="en-US"/>
        </a:p>
      </dgm:t>
    </dgm:pt>
    <dgm:pt modelId="{7F20B257-004E-41D7-9865-88DC67CB72DC}" type="pres">
      <dgm:prSet presAssocID="{25285D04-329E-4970-8975-0DC6F891E7D8}" presName="root" presStyleCnt="0">
        <dgm:presLayoutVars>
          <dgm:dir/>
          <dgm:resizeHandles val="exact"/>
        </dgm:presLayoutVars>
      </dgm:prSet>
      <dgm:spPr/>
    </dgm:pt>
    <dgm:pt modelId="{11487932-A2C3-4DCE-AF1C-9E55B67BE437}" type="pres">
      <dgm:prSet presAssocID="{5C25D6A7-C2FD-41D1-92E1-82F294B53E41}" presName="compNode" presStyleCnt="0"/>
      <dgm:spPr/>
    </dgm:pt>
    <dgm:pt modelId="{A16C14DA-22D9-4406-9583-F7F04E185710}" type="pres">
      <dgm:prSet presAssocID="{5C25D6A7-C2FD-41D1-92E1-82F294B53E41}" presName="iconBgRect" presStyleLbl="bgShp" presStyleIdx="0" presStyleCnt="4"/>
      <dgm:spPr>
        <a:prstGeom prst="round2DiagRect">
          <a:avLst>
            <a:gd name="adj1" fmla="val 29727"/>
            <a:gd name="adj2" fmla="val 0"/>
          </a:avLst>
        </a:prstGeom>
      </dgm:spPr>
    </dgm:pt>
    <dgm:pt modelId="{02130981-FB9B-4686-BC37-17AF0BF38D91}" type="pres">
      <dgm:prSet presAssocID="{5C25D6A7-C2FD-41D1-92E1-82F294B53E41}"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Vlog with solid fill"/>
        </a:ext>
      </dgm:extLst>
    </dgm:pt>
    <dgm:pt modelId="{035D94A9-BBDD-4417-8C5C-746721072338}" type="pres">
      <dgm:prSet presAssocID="{5C25D6A7-C2FD-41D1-92E1-82F294B53E41}" presName="spaceRect" presStyleCnt="0"/>
      <dgm:spPr/>
    </dgm:pt>
    <dgm:pt modelId="{7597E012-331A-4909-A9CC-B0A7803C299A}" type="pres">
      <dgm:prSet presAssocID="{5C25D6A7-C2FD-41D1-92E1-82F294B53E41}" presName="textRect" presStyleLbl="revTx" presStyleIdx="0" presStyleCnt="4">
        <dgm:presLayoutVars>
          <dgm:chMax val="1"/>
          <dgm:chPref val="1"/>
        </dgm:presLayoutVars>
      </dgm:prSet>
      <dgm:spPr/>
    </dgm:pt>
    <dgm:pt modelId="{A06EE038-86F2-4F5E-BAFC-496D3E655F11}" type="pres">
      <dgm:prSet presAssocID="{94CAB1F8-0F34-4016-AF05-D7E676D2ED18}" presName="sibTrans" presStyleCnt="0"/>
      <dgm:spPr/>
    </dgm:pt>
    <dgm:pt modelId="{1CBA96BB-BC81-4DB1-851A-50705251D5D6}" type="pres">
      <dgm:prSet presAssocID="{0A632CA9-CDDC-448A-AC63-7AFF0DEBF21C}" presName="compNode" presStyleCnt="0"/>
      <dgm:spPr/>
    </dgm:pt>
    <dgm:pt modelId="{CC35B232-9096-4B63-A25C-27028DE2FF81}" type="pres">
      <dgm:prSet presAssocID="{0A632CA9-CDDC-448A-AC63-7AFF0DEBF21C}" presName="iconBgRect" presStyleLbl="bgShp" presStyleIdx="1" presStyleCnt="4"/>
      <dgm:spPr>
        <a:prstGeom prst="round2DiagRect">
          <a:avLst>
            <a:gd name="adj1" fmla="val 29727"/>
            <a:gd name="adj2" fmla="val 0"/>
          </a:avLst>
        </a:prstGeom>
      </dgm:spPr>
    </dgm:pt>
    <dgm:pt modelId="{29929F90-75B2-43DD-9EBD-224B762894FC}" type="pres">
      <dgm:prSet presAssocID="{0A632CA9-CDDC-448A-AC63-7AFF0DEBF21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52E4A867-ED39-4760-B2C2-172478B5DAFD}" type="pres">
      <dgm:prSet presAssocID="{0A632CA9-CDDC-448A-AC63-7AFF0DEBF21C}" presName="spaceRect" presStyleCnt="0"/>
      <dgm:spPr/>
    </dgm:pt>
    <dgm:pt modelId="{1F9DB17F-2376-4C8B-8B52-A4FE26953DE9}" type="pres">
      <dgm:prSet presAssocID="{0A632CA9-CDDC-448A-AC63-7AFF0DEBF21C}" presName="textRect" presStyleLbl="revTx" presStyleIdx="1" presStyleCnt="4">
        <dgm:presLayoutVars>
          <dgm:chMax val="1"/>
          <dgm:chPref val="1"/>
        </dgm:presLayoutVars>
      </dgm:prSet>
      <dgm:spPr/>
    </dgm:pt>
    <dgm:pt modelId="{F2DDD0E1-3643-439D-9186-8BB0866BDFE1}" type="pres">
      <dgm:prSet presAssocID="{D0280654-21AA-4980-BF17-189635DA4733}" presName="sibTrans" presStyleCnt="0"/>
      <dgm:spPr/>
    </dgm:pt>
    <dgm:pt modelId="{4ED0DEBC-8C33-4810-95E8-F838F3B458E7}" type="pres">
      <dgm:prSet presAssocID="{B8B17C4B-99AD-402A-B08C-914DBC3526F9}" presName="compNode" presStyleCnt="0"/>
      <dgm:spPr/>
    </dgm:pt>
    <dgm:pt modelId="{E34716A5-2918-430A-A445-6190EC389BA0}" type="pres">
      <dgm:prSet presAssocID="{B8B17C4B-99AD-402A-B08C-914DBC3526F9}" presName="iconBgRect" presStyleLbl="bgShp" presStyleIdx="2" presStyleCnt="4"/>
      <dgm:spPr>
        <a:prstGeom prst="round2DiagRect">
          <a:avLst>
            <a:gd name="adj1" fmla="val 29727"/>
            <a:gd name="adj2" fmla="val 0"/>
          </a:avLst>
        </a:prstGeom>
      </dgm:spPr>
    </dgm:pt>
    <dgm:pt modelId="{725622C3-360D-4CA6-9B55-95DE0816484B}" type="pres">
      <dgm:prSet presAssocID="{B8B17C4B-99AD-402A-B08C-914DBC3526F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0BAA13C1-B76D-4535-82AF-819E105F9078}" type="pres">
      <dgm:prSet presAssocID="{B8B17C4B-99AD-402A-B08C-914DBC3526F9}" presName="spaceRect" presStyleCnt="0"/>
      <dgm:spPr/>
    </dgm:pt>
    <dgm:pt modelId="{0DAF04AD-2E0F-46A9-B47F-8A48C8CDA829}" type="pres">
      <dgm:prSet presAssocID="{B8B17C4B-99AD-402A-B08C-914DBC3526F9}" presName="textRect" presStyleLbl="revTx" presStyleIdx="2" presStyleCnt="4">
        <dgm:presLayoutVars>
          <dgm:chMax val="1"/>
          <dgm:chPref val="1"/>
        </dgm:presLayoutVars>
      </dgm:prSet>
      <dgm:spPr/>
    </dgm:pt>
    <dgm:pt modelId="{F9A0A7D2-3366-4BFF-9356-A3A18AD52FC3}" type="pres">
      <dgm:prSet presAssocID="{134BACD8-E78D-43CA-858E-4544D044F6BE}" presName="sibTrans" presStyleCnt="0"/>
      <dgm:spPr/>
    </dgm:pt>
    <dgm:pt modelId="{49391010-9065-4EB3-BD71-987CE1AD4B24}" type="pres">
      <dgm:prSet presAssocID="{E4A547CB-94D9-4074-BE30-BCA0029BFE52}" presName="compNode" presStyleCnt="0"/>
      <dgm:spPr/>
    </dgm:pt>
    <dgm:pt modelId="{5622F454-CDDF-4C3D-B8E0-B33207C541BE}" type="pres">
      <dgm:prSet presAssocID="{E4A547CB-94D9-4074-BE30-BCA0029BFE52}" presName="iconBgRect" presStyleLbl="bgShp" presStyleIdx="3" presStyleCnt="4"/>
      <dgm:spPr>
        <a:prstGeom prst="round2DiagRect">
          <a:avLst>
            <a:gd name="adj1" fmla="val 29727"/>
            <a:gd name="adj2" fmla="val 0"/>
          </a:avLst>
        </a:prstGeom>
      </dgm:spPr>
    </dgm:pt>
    <dgm:pt modelId="{AB4583B8-79AD-42E1-8E87-E72EAB34A2C0}" type="pres">
      <dgm:prSet presAssocID="{E4A547CB-94D9-4074-BE30-BCA0029BFE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eiver"/>
        </a:ext>
      </dgm:extLst>
    </dgm:pt>
    <dgm:pt modelId="{0773736A-F674-4C54-9644-CF5622D85A36}" type="pres">
      <dgm:prSet presAssocID="{E4A547CB-94D9-4074-BE30-BCA0029BFE52}" presName="spaceRect" presStyleCnt="0"/>
      <dgm:spPr/>
    </dgm:pt>
    <dgm:pt modelId="{9B4C3993-1D9B-4318-9AF1-4F793075AE40}" type="pres">
      <dgm:prSet presAssocID="{E4A547CB-94D9-4074-BE30-BCA0029BFE52}" presName="textRect" presStyleLbl="revTx" presStyleIdx="3" presStyleCnt="4">
        <dgm:presLayoutVars>
          <dgm:chMax val="1"/>
          <dgm:chPref val="1"/>
        </dgm:presLayoutVars>
      </dgm:prSet>
      <dgm:spPr/>
    </dgm:pt>
  </dgm:ptLst>
  <dgm:cxnLst>
    <dgm:cxn modelId="{42D0772B-8F90-4CBA-B6EB-313C591D9476}" type="presOf" srcId="{0A632CA9-CDDC-448A-AC63-7AFF0DEBF21C}" destId="{1F9DB17F-2376-4C8B-8B52-A4FE26953DE9}" srcOrd="0" destOrd="0" presId="urn:microsoft.com/office/officeart/2018/5/layout/IconLeafLabelList"/>
    <dgm:cxn modelId="{3B707C2D-3001-419D-8B4C-6A8CCF1A9222}" type="presOf" srcId="{25285D04-329E-4970-8975-0DC6F891E7D8}" destId="{7F20B257-004E-41D7-9865-88DC67CB72DC}" srcOrd="0" destOrd="0" presId="urn:microsoft.com/office/officeart/2018/5/layout/IconLeafLabelList"/>
    <dgm:cxn modelId="{56F8592E-5E29-4872-9F9E-D97EDF9CB96D}" srcId="{25285D04-329E-4970-8975-0DC6F891E7D8}" destId="{B8B17C4B-99AD-402A-B08C-914DBC3526F9}" srcOrd="2" destOrd="0" parTransId="{6DBA42E9-98DB-4984-A26E-C89DB1CFE399}" sibTransId="{134BACD8-E78D-43CA-858E-4544D044F6BE}"/>
    <dgm:cxn modelId="{05EC9961-AC6F-4425-B776-A2DC912EF5C5}" srcId="{25285D04-329E-4970-8975-0DC6F891E7D8}" destId="{0A632CA9-CDDC-448A-AC63-7AFF0DEBF21C}" srcOrd="1" destOrd="0" parTransId="{EFDE2162-1085-4B04-903C-1E3729E64D45}" sibTransId="{D0280654-21AA-4980-BF17-189635DA4733}"/>
    <dgm:cxn modelId="{E0694F7D-E456-4AA7-87BD-1A99CD639901}" type="presOf" srcId="{E4A547CB-94D9-4074-BE30-BCA0029BFE52}" destId="{9B4C3993-1D9B-4318-9AF1-4F793075AE40}" srcOrd="0" destOrd="0" presId="urn:microsoft.com/office/officeart/2018/5/layout/IconLeafLabelList"/>
    <dgm:cxn modelId="{91835CC1-D5E3-4734-A48C-EA5162F4AFEB}" srcId="{25285D04-329E-4970-8975-0DC6F891E7D8}" destId="{E4A547CB-94D9-4074-BE30-BCA0029BFE52}" srcOrd="3" destOrd="0" parTransId="{0E6659DD-A603-445E-9A9E-EE69DA7C0D6B}" sibTransId="{E336A661-A282-4B55-A123-68E6A34176DE}"/>
    <dgm:cxn modelId="{FE710CD8-99E2-469B-A7E1-60124DDD0749}" srcId="{25285D04-329E-4970-8975-0DC6F891E7D8}" destId="{5C25D6A7-C2FD-41D1-92E1-82F294B53E41}" srcOrd="0" destOrd="0" parTransId="{90FEB82F-34FF-489C-B5C8-6FA01169F688}" sibTransId="{94CAB1F8-0F34-4016-AF05-D7E676D2ED18}"/>
    <dgm:cxn modelId="{298B6CDE-1267-466D-BF35-2F7D75621D7A}" type="presOf" srcId="{5C25D6A7-C2FD-41D1-92E1-82F294B53E41}" destId="{7597E012-331A-4909-A9CC-B0A7803C299A}" srcOrd="0" destOrd="0" presId="urn:microsoft.com/office/officeart/2018/5/layout/IconLeafLabelList"/>
    <dgm:cxn modelId="{2D53B3E0-78A9-4617-8E32-02EB89F38417}" type="presOf" srcId="{B8B17C4B-99AD-402A-B08C-914DBC3526F9}" destId="{0DAF04AD-2E0F-46A9-B47F-8A48C8CDA829}" srcOrd="0" destOrd="0" presId="urn:microsoft.com/office/officeart/2018/5/layout/IconLeafLabelList"/>
    <dgm:cxn modelId="{78D43EE4-F1F4-46B1-BD57-B183DBC552AF}" type="presParOf" srcId="{7F20B257-004E-41D7-9865-88DC67CB72DC}" destId="{11487932-A2C3-4DCE-AF1C-9E55B67BE437}" srcOrd="0" destOrd="0" presId="urn:microsoft.com/office/officeart/2018/5/layout/IconLeafLabelList"/>
    <dgm:cxn modelId="{CF9AE85E-A837-4054-BFBE-BF284790B31B}" type="presParOf" srcId="{11487932-A2C3-4DCE-AF1C-9E55B67BE437}" destId="{A16C14DA-22D9-4406-9583-F7F04E185710}" srcOrd="0" destOrd="0" presId="urn:microsoft.com/office/officeart/2018/5/layout/IconLeafLabelList"/>
    <dgm:cxn modelId="{4DA2BDBD-2824-46E4-8260-445C779D102C}" type="presParOf" srcId="{11487932-A2C3-4DCE-AF1C-9E55B67BE437}" destId="{02130981-FB9B-4686-BC37-17AF0BF38D91}" srcOrd="1" destOrd="0" presId="urn:microsoft.com/office/officeart/2018/5/layout/IconLeafLabelList"/>
    <dgm:cxn modelId="{513CAE6F-EE7E-44C9-BED6-A241B8884744}" type="presParOf" srcId="{11487932-A2C3-4DCE-AF1C-9E55B67BE437}" destId="{035D94A9-BBDD-4417-8C5C-746721072338}" srcOrd="2" destOrd="0" presId="urn:microsoft.com/office/officeart/2018/5/layout/IconLeafLabelList"/>
    <dgm:cxn modelId="{034BB6D1-DA76-4539-8265-69507A7FCE41}" type="presParOf" srcId="{11487932-A2C3-4DCE-AF1C-9E55B67BE437}" destId="{7597E012-331A-4909-A9CC-B0A7803C299A}" srcOrd="3" destOrd="0" presId="urn:microsoft.com/office/officeart/2018/5/layout/IconLeafLabelList"/>
    <dgm:cxn modelId="{07A3454D-70D4-4E4A-B088-08A2763B5F07}" type="presParOf" srcId="{7F20B257-004E-41D7-9865-88DC67CB72DC}" destId="{A06EE038-86F2-4F5E-BAFC-496D3E655F11}" srcOrd="1" destOrd="0" presId="urn:microsoft.com/office/officeart/2018/5/layout/IconLeafLabelList"/>
    <dgm:cxn modelId="{DCC13453-7B8F-4BE0-A799-25B717CE4958}" type="presParOf" srcId="{7F20B257-004E-41D7-9865-88DC67CB72DC}" destId="{1CBA96BB-BC81-4DB1-851A-50705251D5D6}" srcOrd="2" destOrd="0" presId="urn:microsoft.com/office/officeart/2018/5/layout/IconLeafLabelList"/>
    <dgm:cxn modelId="{47DDA038-5FC4-46EC-8FB8-75EFC614ABF8}" type="presParOf" srcId="{1CBA96BB-BC81-4DB1-851A-50705251D5D6}" destId="{CC35B232-9096-4B63-A25C-27028DE2FF81}" srcOrd="0" destOrd="0" presId="urn:microsoft.com/office/officeart/2018/5/layout/IconLeafLabelList"/>
    <dgm:cxn modelId="{C2710E19-AC37-4F0F-8768-42CAA24146CD}" type="presParOf" srcId="{1CBA96BB-BC81-4DB1-851A-50705251D5D6}" destId="{29929F90-75B2-43DD-9EBD-224B762894FC}" srcOrd="1" destOrd="0" presId="urn:microsoft.com/office/officeart/2018/5/layout/IconLeafLabelList"/>
    <dgm:cxn modelId="{5B881A2D-343E-4A1E-A6CF-000F2DD82427}" type="presParOf" srcId="{1CBA96BB-BC81-4DB1-851A-50705251D5D6}" destId="{52E4A867-ED39-4760-B2C2-172478B5DAFD}" srcOrd="2" destOrd="0" presId="urn:microsoft.com/office/officeart/2018/5/layout/IconLeafLabelList"/>
    <dgm:cxn modelId="{61FAC9B8-AE3F-47A5-8B51-C46E2A930100}" type="presParOf" srcId="{1CBA96BB-BC81-4DB1-851A-50705251D5D6}" destId="{1F9DB17F-2376-4C8B-8B52-A4FE26953DE9}" srcOrd="3" destOrd="0" presId="urn:microsoft.com/office/officeart/2018/5/layout/IconLeafLabelList"/>
    <dgm:cxn modelId="{98158F61-8E69-4300-BD18-B2A448C9DD68}" type="presParOf" srcId="{7F20B257-004E-41D7-9865-88DC67CB72DC}" destId="{F2DDD0E1-3643-439D-9186-8BB0866BDFE1}" srcOrd="3" destOrd="0" presId="urn:microsoft.com/office/officeart/2018/5/layout/IconLeafLabelList"/>
    <dgm:cxn modelId="{59653E46-BD0E-49DE-BD43-E2A3901056B4}" type="presParOf" srcId="{7F20B257-004E-41D7-9865-88DC67CB72DC}" destId="{4ED0DEBC-8C33-4810-95E8-F838F3B458E7}" srcOrd="4" destOrd="0" presId="urn:microsoft.com/office/officeart/2018/5/layout/IconLeafLabelList"/>
    <dgm:cxn modelId="{E6342DB6-E4A8-40C1-A6A4-9F9EBAD89EBD}" type="presParOf" srcId="{4ED0DEBC-8C33-4810-95E8-F838F3B458E7}" destId="{E34716A5-2918-430A-A445-6190EC389BA0}" srcOrd="0" destOrd="0" presId="urn:microsoft.com/office/officeart/2018/5/layout/IconLeafLabelList"/>
    <dgm:cxn modelId="{4BE6C9BC-B58D-4E64-9A1D-5E70718E4543}" type="presParOf" srcId="{4ED0DEBC-8C33-4810-95E8-F838F3B458E7}" destId="{725622C3-360D-4CA6-9B55-95DE0816484B}" srcOrd="1" destOrd="0" presId="urn:microsoft.com/office/officeart/2018/5/layout/IconLeafLabelList"/>
    <dgm:cxn modelId="{E303EB4F-D7AD-4E16-8602-53C74FBE1D34}" type="presParOf" srcId="{4ED0DEBC-8C33-4810-95E8-F838F3B458E7}" destId="{0BAA13C1-B76D-4535-82AF-819E105F9078}" srcOrd="2" destOrd="0" presId="urn:microsoft.com/office/officeart/2018/5/layout/IconLeafLabelList"/>
    <dgm:cxn modelId="{A162EB7B-1EDB-42E3-864F-3DCD0565D017}" type="presParOf" srcId="{4ED0DEBC-8C33-4810-95E8-F838F3B458E7}" destId="{0DAF04AD-2E0F-46A9-B47F-8A48C8CDA829}" srcOrd="3" destOrd="0" presId="urn:microsoft.com/office/officeart/2018/5/layout/IconLeafLabelList"/>
    <dgm:cxn modelId="{22CDBACB-25A2-4754-A60C-4D7BD5ABA402}" type="presParOf" srcId="{7F20B257-004E-41D7-9865-88DC67CB72DC}" destId="{F9A0A7D2-3366-4BFF-9356-A3A18AD52FC3}" srcOrd="5" destOrd="0" presId="urn:microsoft.com/office/officeart/2018/5/layout/IconLeafLabelList"/>
    <dgm:cxn modelId="{B85D039B-1FA2-41C7-8110-54042EEAD166}" type="presParOf" srcId="{7F20B257-004E-41D7-9865-88DC67CB72DC}" destId="{49391010-9065-4EB3-BD71-987CE1AD4B24}" srcOrd="6" destOrd="0" presId="urn:microsoft.com/office/officeart/2018/5/layout/IconLeafLabelList"/>
    <dgm:cxn modelId="{C9A593D6-D16A-4B35-8A00-0D4C5469247D}" type="presParOf" srcId="{49391010-9065-4EB3-BD71-987CE1AD4B24}" destId="{5622F454-CDDF-4C3D-B8E0-B33207C541BE}" srcOrd="0" destOrd="0" presId="urn:microsoft.com/office/officeart/2018/5/layout/IconLeafLabelList"/>
    <dgm:cxn modelId="{E86A2B06-4870-43D5-A54C-A1FA5C081FC4}" type="presParOf" srcId="{49391010-9065-4EB3-BD71-987CE1AD4B24}" destId="{AB4583B8-79AD-42E1-8E87-E72EAB34A2C0}" srcOrd="1" destOrd="0" presId="urn:microsoft.com/office/officeart/2018/5/layout/IconLeafLabelList"/>
    <dgm:cxn modelId="{501DF616-0306-446C-8AE4-5B8582A1D65B}" type="presParOf" srcId="{49391010-9065-4EB3-BD71-987CE1AD4B24}" destId="{0773736A-F674-4C54-9644-CF5622D85A36}" srcOrd="2" destOrd="0" presId="urn:microsoft.com/office/officeart/2018/5/layout/IconLeafLabelList"/>
    <dgm:cxn modelId="{CB30009D-B7B2-4CF3-BE78-517C5030CBA9}" type="presParOf" srcId="{49391010-9065-4EB3-BD71-987CE1AD4B24}" destId="{9B4C3993-1D9B-4318-9AF1-4F793075AE40}"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C45D0-C26A-443A-A688-3375BC0E5EE4}" type="doc">
      <dgm:prSet loTypeId="urn:microsoft.com/office/officeart/2005/8/layout/hList2" loCatId="relationship" qsTypeId="urn:microsoft.com/office/officeart/2005/8/quickstyle/simple1" qsCatId="simple" csTypeId="urn:microsoft.com/office/officeart/2005/8/colors/accent1_2" csCatId="accent1" phldr="1"/>
      <dgm:spPr/>
    </dgm:pt>
    <dgm:pt modelId="{62A3EE79-8A2B-4927-9E7A-0FE053FE0E0C}">
      <dgm:prSet phldrT="[Text]"/>
      <dgm:spPr/>
      <dgm:t>
        <a:bodyPr/>
        <a:lstStyle/>
        <a:p>
          <a:r>
            <a:rPr lang="en-US" err="1">
              <a:solidFill>
                <a:srgbClr val="000000"/>
              </a:solidFill>
            </a:rPr>
            <a:t>YoungStar</a:t>
          </a:r>
          <a:endParaRPr lang="en-US">
            <a:solidFill>
              <a:srgbClr val="000000"/>
            </a:solidFill>
          </a:endParaRPr>
        </a:p>
      </dgm:t>
    </dgm:pt>
    <dgm:pt modelId="{8751B30A-15D7-4ED4-A31C-12CF273A57F9}" type="parTrans" cxnId="{BB6B6195-6D8E-458E-9EEA-CF9493CF7A63}">
      <dgm:prSet/>
      <dgm:spPr/>
      <dgm:t>
        <a:bodyPr/>
        <a:lstStyle/>
        <a:p>
          <a:endParaRPr lang="en-US"/>
        </a:p>
      </dgm:t>
    </dgm:pt>
    <dgm:pt modelId="{E8ACD2AA-EEA3-4292-871E-213AA60AABF2}" type="sibTrans" cxnId="{BB6B6195-6D8E-458E-9EEA-CF9493CF7A63}">
      <dgm:prSet/>
      <dgm:spPr/>
      <dgm:t>
        <a:bodyPr/>
        <a:lstStyle/>
        <a:p>
          <a:endParaRPr lang="en-US"/>
        </a:p>
      </dgm:t>
    </dgm:pt>
    <dgm:pt modelId="{119CE622-1186-4BC2-BDC6-51707C95EBD7}">
      <dgm:prSet phldrT="[Text]"/>
      <dgm:spPr/>
      <dgm:t>
        <a:bodyPr/>
        <a:lstStyle/>
        <a:p>
          <a:r>
            <a:rPr lang="en-US">
              <a:solidFill>
                <a:srgbClr val="000000"/>
              </a:solidFill>
            </a:rPr>
            <a:t>Regulation</a:t>
          </a:r>
        </a:p>
      </dgm:t>
    </dgm:pt>
    <dgm:pt modelId="{E76AE625-2D6F-42D8-8EEC-F864F56BEE79}" type="parTrans" cxnId="{FE5B8EA9-D7E0-420F-A66B-CA6FF6B48F39}">
      <dgm:prSet/>
      <dgm:spPr/>
      <dgm:t>
        <a:bodyPr/>
        <a:lstStyle/>
        <a:p>
          <a:endParaRPr lang="en-US"/>
        </a:p>
      </dgm:t>
    </dgm:pt>
    <dgm:pt modelId="{86EF957C-471E-4B62-A4C0-B5E6A1B00FD3}" type="sibTrans" cxnId="{FE5B8EA9-D7E0-420F-A66B-CA6FF6B48F39}">
      <dgm:prSet/>
      <dgm:spPr/>
      <dgm:t>
        <a:bodyPr/>
        <a:lstStyle/>
        <a:p>
          <a:endParaRPr lang="en-US"/>
        </a:p>
      </dgm:t>
    </dgm:pt>
    <dgm:pt modelId="{25AB5F22-8CCA-4326-A268-2EBAD4D608A8}">
      <dgm:prSet phldrT="[Text]"/>
      <dgm:spPr/>
      <dgm:t>
        <a:bodyPr/>
        <a:lstStyle/>
        <a:p>
          <a:r>
            <a:rPr lang="en-US">
              <a:solidFill>
                <a:srgbClr val="000000"/>
              </a:solidFill>
            </a:rPr>
            <a:t>Wisconsin Shares</a:t>
          </a:r>
        </a:p>
      </dgm:t>
    </dgm:pt>
    <dgm:pt modelId="{C2C418FD-A8DF-44F4-8C6F-F7772F60210E}" type="parTrans" cxnId="{FB479676-1554-4F52-B58F-1757E5434F90}">
      <dgm:prSet/>
      <dgm:spPr/>
      <dgm:t>
        <a:bodyPr/>
        <a:lstStyle/>
        <a:p>
          <a:endParaRPr lang="en-US"/>
        </a:p>
      </dgm:t>
    </dgm:pt>
    <dgm:pt modelId="{C3B7B8DD-5F92-4949-9239-4D4CD1300409}" type="sibTrans" cxnId="{FB479676-1554-4F52-B58F-1757E5434F90}">
      <dgm:prSet/>
      <dgm:spPr/>
      <dgm:t>
        <a:bodyPr/>
        <a:lstStyle/>
        <a:p>
          <a:endParaRPr lang="en-US"/>
        </a:p>
      </dgm:t>
    </dgm:pt>
    <dgm:pt modelId="{A3A85628-D2FA-4BA3-ACCB-652DFA27448B}" type="pres">
      <dgm:prSet presAssocID="{368C45D0-C26A-443A-A688-3375BC0E5EE4}" presName="linearFlow" presStyleCnt="0">
        <dgm:presLayoutVars>
          <dgm:dir/>
          <dgm:animLvl val="lvl"/>
          <dgm:resizeHandles/>
        </dgm:presLayoutVars>
      </dgm:prSet>
      <dgm:spPr/>
    </dgm:pt>
    <dgm:pt modelId="{E9C5BC0D-C4CA-4103-9835-FD2AC166A302}" type="pres">
      <dgm:prSet presAssocID="{62A3EE79-8A2B-4927-9E7A-0FE053FE0E0C}" presName="compositeNode" presStyleCnt="0">
        <dgm:presLayoutVars>
          <dgm:bulletEnabled val="1"/>
        </dgm:presLayoutVars>
      </dgm:prSet>
      <dgm:spPr/>
    </dgm:pt>
    <dgm:pt modelId="{E2BDC7EA-8E60-4823-922E-DA5E43B83282}" type="pres">
      <dgm:prSet presAssocID="{62A3EE79-8A2B-4927-9E7A-0FE053FE0E0C}" presName="image" presStyleLbl="fgImgPlace1" presStyleIdx="0" presStyleCnt="3"/>
      <dgm:spPr>
        <a:blipFill>
          <a:blip xmlns:r="http://schemas.openxmlformats.org/officeDocument/2006/relationships" r:embed="rId1"/>
          <a:srcRect/>
          <a:stretch>
            <a:fillRect l="-25000" r="-25000"/>
          </a:stretch>
        </a:blipFill>
      </dgm:spPr>
    </dgm:pt>
    <dgm:pt modelId="{6C90757C-EB96-4250-B1D5-5439F7CBDCB7}" type="pres">
      <dgm:prSet presAssocID="{62A3EE79-8A2B-4927-9E7A-0FE053FE0E0C}" presName="childNode" presStyleLbl="node1" presStyleIdx="0" presStyleCnt="3">
        <dgm:presLayoutVars>
          <dgm:bulletEnabled val="1"/>
        </dgm:presLayoutVars>
      </dgm:prSet>
      <dgm:spPr/>
    </dgm:pt>
    <dgm:pt modelId="{844050F2-02EE-4257-9D39-C25471D9A265}" type="pres">
      <dgm:prSet presAssocID="{62A3EE79-8A2B-4927-9E7A-0FE053FE0E0C}" presName="parentNode" presStyleLbl="revTx" presStyleIdx="0" presStyleCnt="3">
        <dgm:presLayoutVars>
          <dgm:chMax val="0"/>
          <dgm:bulletEnabled val="1"/>
        </dgm:presLayoutVars>
      </dgm:prSet>
      <dgm:spPr/>
    </dgm:pt>
    <dgm:pt modelId="{0AC800AE-9812-4FFD-AD08-AE9E0AFEA51D}" type="pres">
      <dgm:prSet presAssocID="{E8ACD2AA-EEA3-4292-871E-213AA60AABF2}" presName="sibTrans" presStyleCnt="0"/>
      <dgm:spPr/>
    </dgm:pt>
    <dgm:pt modelId="{6546C2D9-EAFD-46D7-AA87-30BA3E11E5DF}" type="pres">
      <dgm:prSet presAssocID="{119CE622-1186-4BC2-BDC6-51707C95EBD7}" presName="compositeNode" presStyleCnt="0">
        <dgm:presLayoutVars>
          <dgm:bulletEnabled val="1"/>
        </dgm:presLayoutVars>
      </dgm:prSet>
      <dgm:spPr/>
    </dgm:pt>
    <dgm:pt modelId="{8BE28E9B-8891-4D82-A367-1CD1779637E2}" type="pres">
      <dgm:prSet presAssocID="{119CE622-1186-4BC2-BDC6-51707C95EBD7}" presName="image"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6068" r="-43932"/>
          </a:stretch>
        </a:blipFill>
      </dgm:spPr>
    </dgm:pt>
    <dgm:pt modelId="{395502A1-18AE-46AF-A1E0-DF32519BA838}" type="pres">
      <dgm:prSet presAssocID="{119CE622-1186-4BC2-BDC6-51707C95EBD7}" presName="childNode" presStyleLbl="node1" presStyleIdx="1" presStyleCnt="3">
        <dgm:presLayoutVars>
          <dgm:bulletEnabled val="1"/>
        </dgm:presLayoutVars>
      </dgm:prSet>
      <dgm:spPr/>
    </dgm:pt>
    <dgm:pt modelId="{884F0BE1-A093-45F8-91A8-F91336D41659}" type="pres">
      <dgm:prSet presAssocID="{119CE622-1186-4BC2-BDC6-51707C95EBD7}" presName="parentNode" presStyleLbl="revTx" presStyleIdx="1" presStyleCnt="3">
        <dgm:presLayoutVars>
          <dgm:chMax val="0"/>
          <dgm:bulletEnabled val="1"/>
        </dgm:presLayoutVars>
      </dgm:prSet>
      <dgm:spPr/>
    </dgm:pt>
    <dgm:pt modelId="{334CC35A-5ACA-418C-BA15-A54042874B63}" type="pres">
      <dgm:prSet presAssocID="{86EF957C-471E-4B62-A4C0-B5E6A1B00FD3}" presName="sibTrans" presStyleCnt="0"/>
      <dgm:spPr/>
    </dgm:pt>
    <dgm:pt modelId="{62AD3189-328E-4898-9679-17E8B1BCCE6E}" type="pres">
      <dgm:prSet presAssocID="{25AB5F22-8CCA-4326-A268-2EBAD4D608A8}" presName="compositeNode" presStyleCnt="0">
        <dgm:presLayoutVars>
          <dgm:bulletEnabled val="1"/>
        </dgm:presLayoutVars>
      </dgm:prSet>
      <dgm:spPr/>
    </dgm:pt>
    <dgm:pt modelId="{C718EDE8-C207-4D97-94E5-F9E2C372A5F1}" type="pres">
      <dgm:prSet presAssocID="{25AB5F22-8CCA-4326-A268-2EBAD4D608A8}" presName="image"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3932" r="-6068"/>
          </a:stretch>
        </a:blipFill>
      </dgm:spPr>
    </dgm:pt>
    <dgm:pt modelId="{8A6141F5-8ACC-48B2-AE71-9008D85B834B}" type="pres">
      <dgm:prSet presAssocID="{25AB5F22-8CCA-4326-A268-2EBAD4D608A8}" presName="childNode" presStyleLbl="node1" presStyleIdx="2" presStyleCnt="3">
        <dgm:presLayoutVars>
          <dgm:bulletEnabled val="1"/>
        </dgm:presLayoutVars>
      </dgm:prSet>
      <dgm:spPr/>
    </dgm:pt>
    <dgm:pt modelId="{ED32E3AB-F137-4E14-BA60-82CD7AF721E5}" type="pres">
      <dgm:prSet presAssocID="{25AB5F22-8CCA-4326-A268-2EBAD4D608A8}" presName="parentNode" presStyleLbl="revTx" presStyleIdx="2" presStyleCnt="3">
        <dgm:presLayoutVars>
          <dgm:chMax val="0"/>
          <dgm:bulletEnabled val="1"/>
        </dgm:presLayoutVars>
      </dgm:prSet>
      <dgm:spPr/>
    </dgm:pt>
  </dgm:ptLst>
  <dgm:cxnLst>
    <dgm:cxn modelId="{60EAF32F-F701-482A-AC2A-064722FBA02B}" type="presOf" srcId="{119CE622-1186-4BC2-BDC6-51707C95EBD7}" destId="{884F0BE1-A093-45F8-91A8-F91336D41659}" srcOrd="0" destOrd="0" presId="urn:microsoft.com/office/officeart/2005/8/layout/hList2"/>
    <dgm:cxn modelId="{DCC5FB2F-3763-45DD-9DE5-7859CCA64EF7}" type="presOf" srcId="{62A3EE79-8A2B-4927-9E7A-0FE053FE0E0C}" destId="{844050F2-02EE-4257-9D39-C25471D9A265}" srcOrd="0" destOrd="0" presId="urn:microsoft.com/office/officeart/2005/8/layout/hList2"/>
    <dgm:cxn modelId="{BFA06660-3AAF-48E2-B55F-15ADEE798ED8}" type="presOf" srcId="{25AB5F22-8CCA-4326-A268-2EBAD4D608A8}" destId="{ED32E3AB-F137-4E14-BA60-82CD7AF721E5}" srcOrd="0" destOrd="0" presId="urn:microsoft.com/office/officeart/2005/8/layout/hList2"/>
    <dgm:cxn modelId="{FB479676-1554-4F52-B58F-1757E5434F90}" srcId="{368C45D0-C26A-443A-A688-3375BC0E5EE4}" destId="{25AB5F22-8CCA-4326-A268-2EBAD4D608A8}" srcOrd="2" destOrd="0" parTransId="{C2C418FD-A8DF-44F4-8C6F-F7772F60210E}" sibTransId="{C3B7B8DD-5F92-4949-9239-4D4CD1300409}"/>
    <dgm:cxn modelId="{BB6B6195-6D8E-458E-9EEA-CF9493CF7A63}" srcId="{368C45D0-C26A-443A-A688-3375BC0E5EE4}" destId="{62A3EE79-8A2B-4927-9E7A-0FE053FE0E0C}" srcOrd="0" destOrd="0" parTransId="{8751B30A-15D7-4ED4-A31C-12CF273A57F9}" sibTransId="{E8ACD2AA-EEA3-4292-871E-213AA60AABF2}"/>
    <dgm:cxn modelId="{FE5B8EA9-D7E0-420F-A66B-CA6FF6B48F39}" srcId="{368C45D0-C26A-443A-A688-3375BC0E5EE4}" destId="{119CE622-1186-4BC2-BDC6-51707C95EBD7}" srcOrd="1" destOrd="0" parTransId="{E76AE625-2D6F-42D8-8EEC-F864F56BEE79}" sibTransId="{86EF957C-471E-4B62-A4C0-B5E6A1B00FD3}"/>
    <dgm:cxn modelId="{A3E55EF1-9A98-408B-8046-34019D6B9B69}" type="presOf" srcId="{368C45D0-C26A-443A-A688-3375BC0E5EE4}" destId="{A3A85628-D2FA-4BA3-ACCB-652DFA27448B}" srcOrd="0" destOrd="0" presId="urn:microsoft.com/office/officeart/2005/8/layout/hList2"/>
    <dgm:cxn modelId="{02E28A24-20D0-4A07-AB7D-169523A789ED}" type="presParOf" srcId="{A3A85628-D2FA-4BA3-ACCB-652DFA27448B}" destId="{E9C5BC0D-C4CA-4103-9835-FD2AC166A302}" srcOrd="0" destOrd="0" presId="urn:microsoft.com/office/officeart/2005/8/layout/hList2"/>
    <dgm:cxn modelId="{BF68D8A4-4703-40FF-9F9D-6B0F1D2DF6A7}" type="presParOf" srcId="{E9C5BC0D-C4CA-4103-9835-FD2AC166A302}" destId="{E2BDC7EA-8E60-4823-922E-DA5E43B83282}" srcOrd="0" destOrd="0" presId="urn:microsoft.com/office/officeart/2005/8/layout/hList2"/>
    <dgm:cxn modelId="{B6D0268A-840B-44D2-9C45-3686B40D0F59}" type="presParOf" srcId="{E9C5BC0D-C4CA-4103-9835-FD2AC166A302}" destId="{6C90757C-EB96-4250-B1D5-5439F7CBDCB7}" srcOrd="1" destOrd="0" presId="urn:microsoft.com/office/officeart/2005/8/layout/hList2"/>
    <dgm:cxn modelId="{D5205EB8-F09A-4032-AC19-D12AF9455C66}" type="presParOf" srcId="{E9C5BC0D-C4CA-4103-9835-FD2AC166A302}" destId="{844050F2-02EE-4257-9D39-C25471D9A265}" srcOrd="2" destOrd="0" presId="urn:microsoft.com/office/officeart/2005/8/layout/hList2"/>
    <dgm:cxn modelId="{F299E069-AEB5-4E71-8439-1323818222C7}" type="presParOf" srcId="{A3A85628-D2FA-4BA3-ACCB-652DFA27448B}" destId="{0AC800AE-9812-4FFD-AD08-AE9E0AFEA51D}" srcOrd="1" destOrd="0" presId="urn:microsoft.com/office/officeart/2005/8/layout/hList2"/>
    <dgm:cxn modelId="{C56C0D9F-B383-49BB-BC01-D802E652044E}" type="presParOf" srcId="{A3A85628-D2FA-4BA3-ACCB-652DFA27448B}" destId="{6546C2D9-EAFD-46D7-AA87-30BA3E11E5DF}" srcOrd="2" destOrd="0" presId="urn:microsoft.com/office/officeart/2005/8/layout/hList2"/>
    <dgm:cxn modelId="{492672A1-9882-4EE4-80A5-7A9F37EC1014}" type="presParOf" srcId="{6546C2D9-EAFD-46D7-AA87-30BA3E11E5DF}" destId="{8BE28E9B-8891-4D82-A367-1CD1779637E2}" srcOrd="0" destOrd="0" presId="urn:microsoft.com/office/officeart/2005/8/layout/hList2"/>
    <dgm:cxn modelId="{1E2D8253-C7AE-4152-BD97-3C6D92308D85}" type="presParOf" srcId="{6546C2D9-EAFD-46D7-AA87-30BA3E11E5DF}" destId="{395502A1-18AE-46AF-A1E0-DF32519BA838}" srcOrd="1" destOrd="0" presId="urn:microsoft.com/office/officeart/2005/8/layout/hList2"/>
    <dgm:cxn modelId="{BF69E3E2-7D26-4CB9-907B-9C320513EF2C}" type="presParOf" srcId="{6546C2D9-EAFD-46D7-AA87-30BA3E11E5DF}" destId="{884F0BE1-A093-45F8-91A8-F91336D41659}" srcOrd="2" destOrd="0" presId="urn:microsoft.com/office/officeart/2005/8/layout/hList2"/>
    <dgm:cxn modelId="{8AD96EBE-DC1F-45E4-B4E8-A1477BAF4E1A}" type="presParOf" srcId="{A3A85628-D2FA-4BA3-ACCB-652DFA27448B}" destId="{334CC35A-5ACA-418C-BA15-A54042874B63}" srcOrd="3" destOrd="0" presId="urn:microsoft.com/office/officeart/2005/8/layout/hList2"/>
    <dgm:cxn modelId="{78E8A1CE-0DB1-4BCB-9D60-7B97325D5AB3}" type="presParOf" srcId="{A3A85628-D2FA-4BA3-ACCB-652DFA27448B}" destId="{62AD3189-328E-4898-9679-17E8B1BCCE6E}" srcOrd="4" destOrd="0" presId="urn:microsoft.com/office/officeart/2005/8/layout/hList2"/>
    <dgm:cxn modelId="{0306C281-593F-4BCB-982B-50ED70A0B217}" type="presParOf" srcId="{62AD3189-328E-4898-9679-17E8B1BCCE6E}" destId="{C718EDE8-C207-4D97-94E5-F9E2C372A5F1}" srcOrd="0" destOrd="0" presId="urn:microsoft.com/office/officeart/2005/8/layout/hList2"/>
    <dgm:cxn modelId="{F72784C9-5761-4525-91B9-49DF8A4CAC5B}" type="presParOf" srcId="{62AD3189-328E-4898-9679-17E8B1BCCE6E}" destId="{8A6141F5-8ACC-48B2-AE71-9008D85B834B}" srcOrd="1" destOrd="0" presId="urn:microsoft.com/office/officeart/2005/8/layout/hList2"/>
    <dgm:cxn modelId="{E5FC91B5-2576-44D8-BB1A-5E97171DD0E7}" type="presParOf" srcId="{62AD3189-328E-4898-9679-17E8B1BCCE6E}" destId="{ED32E3AB-F137-4E14-BA60-82CD7AF721E5}"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77B202-BF9E-4BCA-B37E-E2FF4363B31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146F027-6BEB-47E3-B6ED-9ED830934395}">
      <dgm:prSet/>
      <dgm:spPr/>
      <dgm:t>
        <a:bodyPr/>
        <a:lstStyle/>
        <a:p>
          <a:r>
            <a:rPr lang="en-US"/>
            <a:t>Presence at Existing Events</a:t>
          </a:r>
        </a:p>
      </dgm:t>
    </dgm:pt>
    <dgm:pt modelId="{414A0F47-3DB9-4B29-9F52-EB39826638FB}" type="parTrans" cxnId="{1F608778-80C7-41B8-9B97-8D8441BD9CA6}">
      <dgm:prSet/>
      <dgm:spPr/>
      <dgm:t>
        <a:bodyPr/>
        <a:lstStyle/>
        <a:p>
          <a:endParaRPr lang="en-US"/>
        </a:p>
      </dgm:t>
    </dgm:pt>
    <dgm:pt modelId="{0294252A-4392-4789-A4B0-D7331254AD39}" type="sibTrans" cxnId="{1F608778-80C7-41B8-9B97-8D8441BD9CA6}">
      <dgm:prSet/>
      <dgm:spPr/>
      <dgm:t>
        <a:bodyPr/>
        <a:lstStyle/>
        <a:p>
          <a:endParaRPr lang="en-US"/>
        </a:p>
      </dgm:t>
    </dgm:pt>
    <dgm:pt modelId="{8E9750C0-B550-47A8-A974-B3B7B777A165}">
      <dgm:prSet/>
      <dgm:spPr/>
      <dgm:t>
        <a:bodyPr/>
        <a:lstStyle/>
        <a:p>
          <a:r>
            <a:rPr lang="en-US">
              <a:solidFill>
                <a:schemeClr val="bg2">
                  <a:lumMod val="10000"/>
                </a:schemeClr>
              </a:solidFill>
            </a:rPr>
            <a:t>Meetings</a:t>
          </a:r>
        </a:p>
      </dgm:t>
    </dgm:pt>
    <dgm:pt modelId="{6AC603A5-87C1-4200-879C-046015A6DCC4}" type="parTrans" cxnId="{8312FDE4-4818-4ADB-A36E-1D3524D2D696}">
      <dgm:prSet/>
      <dgm:spPr/>
      <dgm:t>
        <a:bodyPr/>
        <a:lstStyle/>
        <a:p>
          <a:endParaRPr lang="en-US"/>
        </a:p>
      </dgm:t>
    </dgm:pt>
    <dgm:pt modelId="{6B4622B5-0412-4827-BC85-7C00863BE0AC}" type="sibTrans" cxnId="{8312FDE4-4818-4ADB-A36E-1D3524D2D696}">
      <dgm:prSet/>
      <dgm:spPr/>
      <dgm:t>
        <a:bodyPr/>
        <a:lstStyle/>
        <a:p>
          <a:endParaRPr lang="en-US"/>
        </a:p>
      </dgm:t>
    </dgm:pt>
    <dgm:pt modelId="{03B0F2A3-5A97-4581-A7CF-57E479A6DFD6}">
      <dgm:prSet/>
      <dgm:spPr/>
      <dgm:t>
        <a:bodyPr/>
        <a:lstStyle/>
        <a:p>
          <a:r>
            <a:rPr lang="en-US">
              <a:solidFill>
                <a:schemeClr val="bg2">
                  <a:lumMod val="10000"/>
                </a:schemeClr>
              </a:solidFill>
            </a:rPr>
            <a:t>Conferences</a:t>
          </a:r>
        </a:p>
      </dgm:t>
    </dgm:pt>
    <dgm:pt modelId="{4F0EBD11-81D7-4797-830A-0F5385F49D1F}" type="parTrans" cxnId="{8C1471B6-203E-44DC-8429-B56E3E1DCE03}">
      <dgm:prSet/>
      <dgm:spPr/>
      <dgm:t>
        <a:bodyPr/>
        <a:lstStyle/>
        <a:p>
          <a:endParaRPr lang="en-US"/>
        </a:p>
      </dgm:t>
    </dgm:pt>
    <dgm:pt modelId="{2F1ABE48-E8D5-4AD7-AE2D-2128E2E12FF5}" type="sibTrans" cxnId="{8C1471B6-203E-44DC-8429-B56E3E1DCE03}">
      <dgm:prSet/>
      <dgm:spPr/>
      <dgm:t>
        <a:bodyPr/>
        <a:lstStyle/>
        <a:p>
          <a:endParaRPr lang="en-US"/>
        </a:p>
      </dgm:t>
    </dgm:pt>
    <dgm:pt modelId="{ACF53DA9-8957-4FDA-AAF7-3D8EC51CCC49}">
      <dgm:prSet/>
      <dgm:spPr>
        <a:solidFill>
          <a:schemeClr val="accent1"/>
        </a:solidFill>
      </dgm:spPr>
      <dgm:t>
        <a:bodyPr/>
        <a:lstStyle/>
        <a:p>
          <a:r>
            <a:rPr lang="en-US"/>
            <a:t>Listening Sessions</a:t>
          </a:r>
        </a:p>
      </dgm:t>
    </dgm:pt>
    <dgm:pt modelId="{DB79DC9B-F75B-4B46-806D-7E26B1859CF0}" type="parTrans" cxnId="{EE163706-EB62-4CEB-BB8F-DA5D65D5AF4D}">
      <dgm:prSet/>
      <dgm:spPr/>
      <dgm:t>
        <a:bodyPr/>
        <a:lstStyle/>
        <a:p>
          <a:endParaRPr lang="en-US"/>
        </a:p>
      </dgm:t>
    </dgm:pt>
    <dgm:pt modelId="{B46DC723-B095-4728-BECE-38FE31A31B18}" type="sibTrans" cxnId="{EE163706-EB62-4CEB-BB8F-DA5D65D5AF4D}">
      <dgm:prSet/>
      <dgm:spPr/>
      <dgm:t>
        <a:bodyPr/>
        <a:lstStyle/>
        <a:p>
          <a:endParaRPr lang="en-US"/>
        </a:p>
      </dgm:t>
    </dgm:pt>
    <dgm:pt modelId="{355DC8A4-1ACC-4E06-838B-13F5C4891080}">
      <dgm:prSet/>
      <dgm:spPr>
        <a:ln>
          <a:solidFill>
            <a:schemeClr val="accent1"/>
          </a:solidFill>
        </a:ln>
      </dgm:spPr>
      <dgm:t>
        <a:bodyPr/>
        <a:lstStyle/>
        <a:p>
          <a:r>
            <a:rPr lang="en-US">
              <a:solidFill>
                <a:schemeClr val="bg2">
                  <a:lumMod val="10000"/>
                </a:schemeClr>
              </a:solidFill>
            </a:rPr>
            <a:t>In-person</a:t>
          </a:r>
        </a:p>
      </dgm:t>
    </dgm:pt>
    <dgm:pt modelId="{9A23A04F-234A-4690-8D5E-2B8507C86EB2}" type="parTrans" cxnId="{A35729CF-BCF6-45A4-8BDD-6AC2D70FF7FA}">
      <dgm:prSet/>
      <dgm:spPr/>
      <dgm:t>
        <a:bodyPr/>
        <a:lstStyle/>
        <a:p>
          <a:endParaRPr lang="en-US"/>
        </a:p>
      </dgm:t>
    </dgm:pt>
    <dgm:pt modelId="{CCD15122-E2E9-4666-85DD-0938CCB928E0}" type="sibTrans" cxnId="{A35729CF-BCF6-45A4-8BDD-6AC2D70FF7FA}">
      <dgm:prSet/>
      <dgm:spPr/>
      <dgm:t>
        <a:bodyPr/>
        <a:lstStyle/>
        <a:p>
          <a:endParaRPr lang="en-US"/>
        </a:p>
      </dgm:t>
    </dgm:pt>
    <dgm:pt modelId="{7B09EEF0-57C9-45FD-BEF0-FCDD50365B1A}">
      <dgm:prSet/>
      <dgm:spPr>
        <a:ln>
          <a:solidFill>
            <a:schemeClr val="accent1"/>
          </a:solidFill>
        </a:ln>
      </dgm:spPr>
      <dgm:t>
        <a:bodyPr/>
        <a:lstStyle/>
        <a:p>
          <a:r>
            <a:rPr lang="en-US">
              <a:solidFill>
                <a:schemeClr val="bg1"/>
              </a:solidFill>
            </a:rPr>
            <a:t>Surveys</a:t>
          </a:r>
        </a:p>
      </dgm:t>
    </dgm:pt>
    <dgm:pt modelId="{374F27E2-42A0-46BB-804E-DB69C28D5D9A}" type="parTrans" cxnId="{ED65E946-23EA-46A1-AFEF-5F1EB235A4FD}">
      <dgm:prSet/>
      <dgm:spPr/>
    </dgm:pt>
    <dgm:pt modelId="{49C03379-F7D3-4E67-8F6C-3A0D222F069E}" type="sibTrans" cxnId="{ED65E946-23EA-46A1-AFEF-5F1EB235A4FD}">
      <dgm:prSet/>
      <dgm:spPr/>
    </dgm:pt>
    <dgm:pt modelId="{BFB93F64-9C4B-4E46-8462-4FC2C993ED5A}">
      <dgm:prSet/>
      <dgm:spPr>
        <a:ln>
          <a:solidFill>
            <a:schemeClr val="accent1"/>
          </a:solidFill>
        </a:ln>
      </dgm:spPr>
      <dgm:t>
        <a:bodyPr/>
        <a:lstStyle/>
        <a:p>
          <a:r>
            <a:rPr lang="en-US">
              <a:solidFill>
                <a:schemeClr val="bg2">
                  <a:lumMod val="10000"/>
                </a:schemeClr>
              </a:solidFill>
            </a:rPr>
            <a:t>Virtual </a:t>
          </a:r>
        </a:p>
      </dgm:t>
    </dgm:pt>
    <dgm:pt modelId="{1BA6500A-61E9-44B1-B22B-66BC6B56E6BB}" type="parTrans" cxnId="{DE351E7C-F5E1-4935-A3DA-03102FBCD386}">
      <dgm:prSet/>
      <dgm:spPr/>
    </dgm:pt>
    <dgm:pt modelId="{8F0117F4-53C6-4E87-AF84-E563693D391C}" type="sibTrans" cxnId="{DE351E7C-F5E1-4935-A3DA-03102FBCD386}">
      <dgm:prSet/>
      <dgm:spPr/>
    </dgm:pt>
    <dgm:pt modelId="{9032A0AD-BEBB-472F-9FE5-4364BEEF619F}" type="pres">
      <dgm:prSet presAssocID="{5977B202-BF9E-4BCA-B37E-E2FF4363B318}" presName="linear" presStyleCnt="0">
        <dgm:presLayoutVars>
          <dgm:dir/>
          <dgm:animLvl val="lvl"/>
          <dgm:resizeHandles val="exact"/>
        </dgm:presLayoutVars>
      </dgm:prSet>
      <dgm:spPr/>
    </dgm:pt>
    <dgm:pt modelId="{BA9A22B9-F839-4DC6-AFA0-FC5C76B97827}" type="pres">
      <dgm:prSet presAssocID="{8146F027-6BEB-47E3-B6ED-9ED830934395}" presName="parentLin" presStyleCnt="0"/>
      <dgm:spPr/>
    </dgm:pt>
    <dgm:pt modelId="{DF0955A2-6186-46F2-8DE0-E95A4138F610}" type="pres">
      <dgm:prSet presAssocID="{8146F027-6BEB-47E3-B6ED-9ED830934395}" presName="parentLeftMargin" presStyleLbl="node1" presStyleIdx="0" presStyleCnt="3"/>
      <dgm:spPr/>
    </dgm:pt>
    <dgm:pt modelId="{05D70587-F887-4A4B-BA12-5BF6A52C7822}" type="pres">
      <dgm:prSet presAssocID="{8146F027-6BEB-47E3-B6ED-9ED830934395}" presName="parentText" presStyleLbl="node1" presStyleIdx="0" presStyleCnt="3">
        <dgm:presLayoutVars>
          <dgm:chMax val="0"/>
          <dgm:bulletEnabled val="1"/>
        </dgm:presLayoutVars>
      </dgm:prSet>
      <dgm:spPr/>
    </dgm:pt>
    <dgm:pt modelId="{84289173-131E-4750-AB2A-177048D15840}" type="pres">
      <dgm:prSet presAssocID="{8146F027-6BEB-47E3-B6ED-9ED830934395}" presName="negativeSpace" presStyleCnt="0"/>
      <dgm:spPr/>
    </dgm:pt>
    <dgm:pt modelId="{E682CD21-645C-405F-8438-CB950F5006D0}" type="pres">
      <dgm:prSet presAssocID="{8146F027-6BEB-47E3-B6ED-9ED830934395}" presName="childText" presStyleLbl="conFgAcc1" presStyleIdx="0" presStyleCnt="3">
        <dgm:presLayoutVars>
          <dgm:bulletEnabled val="1"/>
        </dgm:presLayoutVars>
      </dgm:prSet>
      <dgm:spPr/>
    </dgm:pt>
    <dgm:pt modelId="{6428D382-B19C-485D-827A-7763151D8919}" type="pres">
      <dgm:prSet presAssocID="{0294252A-4392-4789-A4B0-D7331254AD39}" presName="spaceBetweenRectangles" presStyleCnt="0"/>
      <dgm:spPr/>
    </dgm:pt>
    <dgm:pt modelId="{C01C38BB-933F-4A84-A3BD-9341C9C298B0}" type="pres">
      <dgm:prSet presAssocID="{ACF53DA9-8957-4FDA-AAF7-3D8EC51CCC49}" presName="parentLin" presStyleCnt="0"/>
      <dgm:spPr/>
    </dgm:pt>
    <dgm:pt modelId="{05F44202-31C9-433A-ADFD-A1FCD99A4871}" type="pres">
      <dgm:prSet presAssocID="{ACF53DA9-8957-4FDA-AAF7-3D8EC51CCC49}" presName="parentLeftMargin" presStyleLbl="node1" presStyleIdx="0" presStyleCnt="3"/>
      <dgm:spPr/>
    </dgm:pt>
    <dgm:pt modelId="{18D1F70E-CC4F-4BA2-BD8D-3FCA09D3A3A9}" type="pres">
      <dgm:prSet presAssocID="{ACF53DA9-8957-4FDA-AAF7-3D8EC51CCC49}" presName="parentText" presStyleLbl="node1" presStyleIdx="1" presStyleCnt="3">
        <dgm:presLayoutVars>
          <dgm:chMax val="0"/>
          <dgm:bulletEnabled val="1"/>
        </dgm:presLayoutVars>
      </dgm:prSet>
      <dgm:spPr/>
    </dgm:pt>
    <dgm:pt modelId="{5257F9DE-7977-45DD-A9AC-B7FCFEAF2148}" type="pres">
      <dgm:prSet presAssocID="{ACF53DA9-8957-4FDA-AAF7-3D8EC51CCC49}" presName="negativeSpace" presStyleCnt="0"/>
      <dgm:spPr/>
    </dgm:pt>
    <dgm:pt modelId="{DAB5F46A-1E0A-41EA-A42A-29ACE53FCE4A}" type="pres">
      <dgm:prSet presAssocID="{ACF53DA9-8957-4FDA-AAF7-3D8EC51CCC49}" presName="childText" presStyleLbl="conFgAcc1" presStyleIdx="1" presStyleCnt="3">
        <dgm:presLayoutVars>
          <dgm:bulletEnabled val="1"/>
        </dgm:presLayoutVars>
      </dgm:prSet>
      <dgm:spPr/>
    </dgm:pt>
    <dgm:pt modelId="{7C5E0740-1D56-4869-B3CE-6492074D4AAD}" type="pres">
      <dgm:prSet presAssocID="{B46DC723-B095-4728-BECE-38FE31A31B18}" presName="spaceBetweenRectangles" presStyleCnt="0"/>
      <dgm:spPr/>
    </dgm:pt>
    <dgm:pt modelId="{F4BA6883-E2C7-4C59-B27E-C7A2B292BE10}" type="pres">
      <dgm:prSet presAssocID="{7B09EEF0-57C9-45FD-BEF0-FCDD50365B1A}" presName="parentLin" presStyleCnt="0"/>
      <dgm:spPr/>
    </dgm:pt>
    <dgm:pt modelId="{719FE7B7-6FD1-4EBE-A1DE-57CFAF473555}" type="pres">
      <dgm:prSet presAssocID="{7B09EEF0-57C9-45FD-BEF0-FCDD50365B1A}" presName="parentLeftMargin" presStyleLbl="node1" presStyleIdx="1" presStyleCnt="3"/>
      <dgm:spPr/>
    </dgm:pt>
    <dgm:pt modelId="{E5BC5E69-B232-43AE-A51E-2305633F5689}" type="pres">
      <dgm:prSet presAssocID="{7B09EEF0-57C9-45FD-BEF0-FCDD50365B1A}" presName="parentText" presStyleLbl="node1" presStyleIdx="2" presStyleCnt="3">
        <dgm:presLayoutVars>
          <dgm:chMax val="0"/>
          <dgm:bulletEnabled val="1"/>
        </dgm:presLayoutVars>
      </dgm:prSet>
      <dgm:spPr/>
    </dgm:pt>
    <dgm:pt modelId="{B23D810A-5F2F-43A3-AFC5-3B5E2E7161A2}" type="pres">
      <dgm:prSet presAssocID="{7B09EEF0-57C9-45FD-BEF0-FCDD50365B1A}" presName="negativeSpace" presStyleCnt="0"/>
      <dgm:spPr/>
    </dgm:pt>
    <dgm:pt modelId="{99C969A4-AE4E-4072-8CE6-60C87AC3FE93}" type="pres">
      <dgm:prSet presAssocID="{7B09EEF0-57C9-45FD-BEF0-FCDD50365B1A}" presName="childText" presStyleLbl="conFgAcc1" presStyleIdx="2" presStyleCnt="3">
        <dgm:presLayoutVars>
          <dgm:bulletEnabled val="1"/>
        </dgm:presLayoutVars>
      </dgm:prSet>
      <dgm:spPr/>
    </dgm:pt>
  </dgm:ptLst>
  <dgm:cxnLst>
    <dgm:cxn modelId="{EE163706-EB62-4CEB-BB8F-DA5D65D5AF4D}" srcId="{5977B202-BF9E-4BCA-B37E-E2FF4363B318}" destId="{ACF53DA9-8957-4FDA-AAF7-3D8EC51CCC49}" srcOrd="1" destOrd="0" parTransId="{DB79DC9B-F75B-4B46-806D-7E26B1859CF0}" sibTransId="{B46DC723-B095-4728-BECE-38FE31A31B18}"/>
    <dgm:cxn modelId="{3213F90A-9706-4ECA-A96A-0B6504A4C69D}" type="presOf" srcId="{7B09EEF0-57C9-45FD-BEF0-FCDD50365B1A}" destId="{719FE7B7-6FD1-4EBE-A1DE-57CFAF473555}" srcOrd="0" destOrd="0" presId="urn:microsoft.com/office/officeart/2005/8/layout/list1"/>
    <dgm:cxn modelId="{4B22602C-9EA3-482D-A11E-217105F19905}" type="presOf" srcId="{5977B202-BF9E-4BCA-B37E-E2FF4363B318}" destId="{9032A0AD-BEBB-472F-9FE5-4364BEEF619F}" srcOrd="0" destOrd="0" presId="urn:microsoft.com/office/officeart/2005/8/layout/list1"/>
    <dgm:cxn modelId="{C5633037-1AB3-41E3-800C-FA9D2C7BACE8}" type="presOf" srcId="{7B09EEF0-57C9-45FD-BEF0-FCDD50365B1A}" destId="{E5BC5E69-B232-43AE-A51E-2305633F5689}" srcOrd="1" destOrd="0" presId="urn:microsoft.com/office/officeart/2005/8/layout/list1"/>
    <dgm:cxn modelId="{4D361143-BDA5-420E-B876-CAB4AF6289E2}" type="presOf" srcId="{ACF53DA9-8957-4FDA-AAF7-3D8EC51CCC49}" destId="{05F44202-31C9-433A-ADFD-A1FCD99A4871}" srcOrd="0" destOrd="0" presId="urn:microsoft.com/office/officeart/2005/8/layout/list1"/>
    <dgm:cxn modelId="{ED65E946-23EA-46A1-AFEF-5F1EB235A4FD}" srcId="{5977B202-BF9E-4BCA-B37E-E2FF4363B318}" destId="{7B09EEF0-57C9-45FD-BEF0-FCDD50365B1A}" srcOrd="2" destOrd="0" parTransId="{374F27E2-42A0-46BB-804E-DB69C28D5D9A}" sibTransId="{49C03379-F7D3-4E67-8F6C-3A0D222F069E}"/>
    <dgm:cxn modelId="{90F0606E-A9EF-4B1F-BBA5-7E46AD137BEF}" type="presOf" srcId="{8146F027-6BEB-47E3-B6ED-9ED830934395}" destId="{DF0955A2-6186-46F2-8DE0-E95A4138F610}" srcOrd="0" destOrd="0" presId="urn:microsoft.com/office/officeart/2005/8/layout/list1"/>
    <dgm:cxn modelId="{1F608778-80C7-41B8-9B97-8D8441BD9CA6}" srcId="{5977B202-BF9E-4BCA-B37E-E2FF4363B318}" destId="{8146F027-6BEB-47E3-B6ED-9ED830934395}" srcOrd="0" destOrd="0" parTransId="{414A0F47-3DB9-4B29-9F52-EB39826638FB}" sibTransId="{0294252A-4392-4789-A4B0-D7331254AD39}"/>
    <dgm:cxn modelId="{DE351E7C-F5E1-4935-A3DA-03102FBCD386}" srcId="{ACF53DA9-8957-4FDA-AAF7-3D8EC51CCC49}" destId="{BFB93F64-9C4B-4E46-8462-4FC2C993ED5A}" srcOrd="1" destOrd="0" parTransId="{1BA6500A-61E9-44B1-B22B-66BC6B56E6BB}" sibTransId="{8F0117F4-53C6-4E87-AF84-E563693D391C}"/>
    <dgm:cxn modelId="{2504108C-3547-4639-9F5E-F489047BACB5}" type="presOf" srcId="{03B0F2A3-5A97-4581-A7CF-57E479A6DFD6}" destId="{E682CD21-645C-405F-8438-CB950F5006D0}" srcOrd="0" destOrd="1" presId="urn:microsoft.com/office/officeart/2005/8/layout/list1"/>
    <dgm:cxn modelId="{31A4AFA3-0627-4B04-B0CC-A1CC57C61CCB}" type="presOf" srcId="{8146F027-6BEB-47E3-B6ED-9ED830934395}" destId="{05D70587-F887-4A4B-BA12-5BF6A52C7822}" srcOrd="1" destOrd="0" presId="urn:microsoft.com/office/officeart/2005/8/layout/list1"/>
    <dgm:cxn modelId="{0518CEA6-DB08-4E24-9FAB-8F48173D4EEC}" type="presOf" srcId="{ACF53DA9-8957-4FDA-AAF7-3D8EC51CCC49}" destId="{18D1F70E-CC4F-4BA2-BD8D-3FCA09D3A3A9}" srcOrd="1" destOrd="0" presId="urn:microsoft.com/office/officeart/2005/8/layout/list1"/>
    <dgm:cxn modelId="{8C1471B6-203E-44DC-8429-B56E3E1DCE03}" srcId="{8146F027-6BEB-47E3-B6ED-9ED830934395}" destId="{03B0F2A3-5A97-4581-A7CF-57E479A6DFD6}" srcOrd="1" destOrd="0" parTransId="{4F0EBD11-81D7-4797-830A-0F5385F49D1F}" sibTransId="{2F1ABE48-E8D5-4AD7-AE2D-2128E2E12FF5}"/>
    <dgm:cxn modelId="{4AC49FC7-9096-4AD3-9254-7D6ACE1C162C}" type="presOf" srcId="{8E9750C0-B550-47A8-A974-B3B7B777A165}" destId="{E682CD21-645C-405F-8438-CB950F5006D0}" srcOrd="0" destOrd="0" presId="urn:microsoft.com/office/officeart/2005/8/layout/list1"/>
    <dgm:cxn modelId="{A35729CF-BCF6-45A4-8BDD-6AC2D70FF7FA}" srcId="{ACF53DA9-8957-4FDA-AAF7-3D8EC51CCC49}" destId="{355DC8A4-1ACC-4E06-838B-13F5C4891080}" srcOrd="0" destOrd="0" parTransId="{9A23A04F-234A-4690-8D5E-2B8507C86EB2}" sibTransId="{CCD15122-E2E9-4666-85DD-0938CCB928E0}"/>
    <dgm:cxn modelId="{A5C1B4D8-20A6-43EB-BFCC-FA24B0E0EACC}" type="presOf" srcId="{BFB93F64-9C4B-4E46-8462-4FC2C993ED5A}" destId="{DAB5F46A-1E0A-41EA-A42A-29ACE53FCE4A}" srcOrd="0" destOrd="1" presId="urn:microsoft.com/office/officeart/2005/8/layout/list1"/>
    <dgm:cxn modelId="{8312FDE4-4818-4ADB-A36E-1D3524D2D696}" srcId="{8146F027-6BEB-47E3-B6ED-9ED830934395}" destId="{8E9750C0-B550-47A8-A974-B3B7B777A165}" srcOrd="0" destOrd="0" parTransId="{6AC603A5-87C1-4200-879C-046015A6DCC4}" sibTransId="{6B4622B5-0412-4827-BC85-7C00863BE0AC}"/>
    <dgm:cxn modelId="{50205AF0-A652-4DEF-BEBC-421C7247C7FA}" type="presOf" srcId="{355DC8A4-1ACC-4E06-838B-13F5C4891080}" destId="{DAB5F46A-1E0A-41EA-A42A-29ACE53FCE4A}" srcOrd="0" destOrd="0" presId="urn:microsoft.com/office/officeart/2005/8/layout/list1"/>
    <dgm:cxn modelId="{99513D5F-FD36-4DB9-A165-9882E15865AB}" type="presParOf" srcId="{9032A0AD-BEBB-472F-9FE5-4364BEEF619F}" destId="{BA9A22B9-F839-4DC6-AFA0-FC5C76B97827}" srcOrd="0" destOrd="0" presId="urn:microsoft.com/office/officeart/2005/8/layout/list1"/>
    <dgm:cxn modelId="{E4BE8087-C3D1-4115-87A4-9C18B4A51DE9}" type="presParOf" srcId="{BA9A22B9-F839-4DC6-AFA0-FC5C76B97827}" destId="{DF0955A2-6186-46F2-8DE0-E95A4138F610}" srcOrd="0" destOrd="0" presId="urn:microsoft.com/office/officeart/2005/8/layout/list1"/>
    <dgm:cxn modelId="{36709304-626C-49DF-BD0B-9DC26B2E40D8}" type="presParOf" srcId="{BA9A22B9-F839-4DC6-AFA0-FC5C76B97827}" destId="{05D70587-F887-4A4B-BA12-5BF6A52C7822}" srcOrd="1" destOrd="0" presId="urn:microsoft.com/office/officeart/2005/8/layout/list1"/>
    <dgm:cxn modelId="{4B44961B-33CA-4AAD-9636-83262BED4DD2}" type="presParOf" srcId="{9032A0AD-BEBB-472F-9FE5-4364BEEF619F}" destId="{84289173-131E-4750-AB2A-177048D15840}" srcOrd="1" destOrd="0" presId="urn:microsoft.com/office/officeart/2005/8/layout/list1"/>
    <dgm:cxn modelId="{07FA8D96-461C-43A2-BA5B-B5D97363169A}" type="presParOf" srcId="{9032A0AD-BEBB-472F-9FE5-4364BEEF619F}" destId="{E682CD21-645C-405F-8438-CB950F5006D0}" srcOrd="2" destOrd="0" presId="urn:microsoft.com/office/officeart/2005/8/layout/list1"/>
    <dgm:cxn modelId="{E5481D0B-FADC-45DB-ADD5-50592143CA17}" type="presParOf" srcId="{9032A0AD-BEBB-472F-9FE5-4364BEEF619F}" destId="{6428D382-B19C-485D-827A-7763151D8919}" srcOrd="3" destOrd="0" presId="urn:microsoft.com/office/officeart/2005/8/layout/list1"/>
    <dgm:cxn modelId="{6B1045B0-9DA3-46C9-BDEF-9963CD8231D6}" type="presParOf" srcId="{9032A0AD-BEBB-472F-9FE5-4364BEEF619F}" destId="{C01C38BB-933F-4A84-A3BD-9341C9C298B0}" srcOrd="4" destOrd="0" presId="urn:microsoft.com/office/officeart/2005/8/layout/list1"/>
    <dgm:cxn modelId="{7B1DD477-C5F8-4B5A-A7F1-E5FFC419D5E5}" type="presParOf" srcId="{C01C38BB-933F-4A84-A3BD-9341C9C298B0}" destId="{05F44202-31C9-433A-ADFD-A1FCD99A4871}" srcOrd="0" destOrd="0" presId="urn:microsoft.com/office/officeart/2005/8/layout/list1"/>
    <dgm:cxn modelId="{2ECB04C3-5D8E-4CB1-A082-79EE475489E6}" type="presParOf" srcId="{C01C38BB-933F-4A84-A3BD-9341C9C298B0}" destId="{18D1F70E-CC4F-4BA2-BD8D-3FCA09D3A3A9}" srcOrd="1" destOrd="0" presId="urn:microsoft.com/office/officeart/2005/8/layout/list1"/>
    <dgm:cxn modelId="{38F00839-E0B7-4A85-9D9E-A07479FA39FA}" type="presParOf" srcId="{9032A0AD-BEBB-472F-9FE5-4364BEEF619F}" destId="{5257F9DE-7977-45DD-A9AC-B7FCFEAF2148}" srcOrd="5" destOrd="0" presId="urn:microsoft.com/office/officeart/2005/8/layout/list1"/>
    <dgm:cxn modelId="{23E11856-40F7-4861-8838-6589E772A775}" type="presParOf" srcId="{9032A0AD-BEBB-472F-9FE5-4364BEEF619F}" destId="{DAB5F46A-1E0A-41EA-A42A-29ACE53FCE4A}" srcOrd="6" destOrd="0" presId="urn:microsoft.com/office/officeart/2005/8/layout/list1"/>
    <dgm:cxn modelId="{EF87869D-CF71-4EBE-A75D-29FDFFFF6FDD}" type="presParOf" srcId="{9032A0AD-BEBB-472F-9FE5-4364BEEF619F}" destId="{7C5E0740-1D56-4869-B3CE-6492074D4AAD}" srcOrd="7" destOrd="0" presId="urn:microsoft.com/office/officeart/2005/8/layout/list1"/>
    <dgm:cxn modelId="{835C2794-E38C-480A-8244-F3C0F7AE8543}" type="presParOf" srcId="{9032A0AD-BEBB-472F-9FE5-4364BEEF619F}" destId="{F4BA6883-E2C7-4C59-B27E-C7A2B292BE10}" srcOrd="8" destOrd="0" presId="urn:microsoft.com/office/officeart/2005/8/layout/list1"/>
    <dgm:cxn modelId="{F18B992C-37CA-4A94-BC6C-48EE141B8BBB}" type="presParOf" srcId="{F4BA6883-E2C7-4C59-B27E-C7A2B292BE10}" destId="{719FE7B7-6FD1-4EBE-A1DE-57CFAF473555}" srcOrd="0" destOrd="0" presId="urn:microsoft.com/office/officeart/2005/8/layout/list1"/>
    <dgm:cxn modelId="{C2E8BB20-AE14-4914-A866-0C566EC10A24}" type="presParOf" srcId="{F4BA6883-E2C7-4C59-B27E-C7A2B292BE10}" destId="{E5BC5E69-B232-43AE-A51E-2305633F5689}" srcOrd="1" destOrd="0" presId="urn:microsoft.com/office/officeart/2005/8/layout/list1"/>
    <dgm:cxn modelId="{5D955CB2-BBF3-429D-B70E-8445D3B241D8}" type="presParOf" srcId="{9032A0AD-BEBB-472F-9FE5-4364BEEF619F}" destId="{B23D810A-5F2F-43A3-AFC5-3B5E2E7161A2}" srcOrd="9" destOrd="0" presId="urn:microsoft.com/office/officeart/2005/8/layout/list1"/>
    <dgm:cxn modelId="{607C6B9C-09B7-4010-88EA-24982CD4FA28}" type="presParOf" srcId="{9032A0AD-BEBB-472F-9FE5-4364BEEF619F}" destId="{99C969A4-AE4E-4072-8CE6-60C87AC3FE9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CFD2B-E9FD-4262-AA7D-EE715091C1D3}">
      <dsp:nvSpPr>
        <dsp:cNvPr id="0" name=""/>
        <dsp:cNvSpPr/>
      </dsp:nvSpPr>
      <dsp:spPr>
        <a:xfrm>
          <a:off x="0" y="4450"/>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73C0F2-AC8D-4123-AA35-73D01600A6D6}">
      <dsp:nvSpPr>
        <dsp:cNvPr id="0" name=""/>
        <dsp:cNvSpPr/>
      </dsp:nvSpPr>
      <dsp:spPr>
        <a:xfrm>
          <a:off x="286760" y="217743"/>
          <a:ext cx="521382" cy="52138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222625-7A02-472C-A762-DDD4AFECDEB8}">
      <dsp:nvSpPr>
        <dsp:cNvPr id="0" name=""/>
        <dsp:cNvSpPr/>
      </dsp:nvSpPr>
      <dsp:spPr>
        <a:xfrm>
          <a:off x="1094903" y="4450"/>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b="1" kern="1200">
              <a:solidFill>
                <a:srgbClr val="000000"/>
              </a:solidFill>
            </a:rPr>
            <a:t>Workforce participation</a:t>
          </a:r>
          <a:r>
            <a:rPr lang="en-US" sz="1900" kern="1200">
              <a:solidFill>
                <a:srgbClr val="000000"/>
              </a:solidFill>
            </a:rPr>
            <a:t> for the parents of young children</a:t>
          </a:r>
        </a:p>
      </dsp:txBody>
      <dsp:txXfrm>
        <a:off x="1094903" y="4450"/>
        <a:ext cx="5022432" cy="947968"/>
      </dsp:txXfrm>
    </dsp:sp>
    <dsp:sp modelId="{950698C3-7344-4031-9CF5-024D7133BFD8}">
      <dsp:nvSpPr>
        <dsp:cNvPr id="0" name=""/>
        <dsp:cNvSpPr/>
      </dsp:nvSpPr>
      <dsp:spPr>
        <a:xfrm>
          <a:off x="0" y="1189411"/>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7A5B5B-3DA8-4807-A5F6-09426FF6A39D}">
      <dsp:nvSpPr>
        <dsp:cNvPr id="0" name=""/>
        <dsp:cNvSpPr/>
      </dsp:nvSpPr>
      <dsp:spPr>
        <a:xfrm>
          <a:off x="286760" y="1402704"/>
          <a:ext cx="521382" cy="52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2A4F82-9A39-4BEF-B5E1-3655EF0C22F6}">
      <dsp:nvSpPr>
        <dsp:cNvPr id="0" name=""/>
        <dsp:cNvSpPr/>
      </dsp:nvSpPr>
      <dsp:spPr>
        <a:xfrm>
          <a:off x="1094903" y="118941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a:solidFill>
                <a:srgbClr val="000000"/>
              </a:solidFill>
            </a:rPr>
            <a:t>Improved </a:t>
          </a:r>
          <a:r>
            <a:rPr lang="en-US" sz="1900" b="1" kern="1200">
              <a:solidFill>
                <a:srgbClr val="000000"/>
              </a:solidFill>
            </a:rPr>
            <a:t>K-12 education </a:t>
          </a:r>
          <a:r>
            <a:rPr lang="en-US" sz="1900" kern="1200">
              <a:solidFill>
                <a:srgbClr val="000000"/>
              </a:solidFill>
            </a:rPr>
            <a:t>outcomes</a:t>
          </a:r>
        </a:p>
      </dsp:txBody>
      <dsp:txXfrm>
        <a:off x="1094903" y="1189411"/>
        <a:ext cx="5022432" cy="947968"/>
      </dsp:txXfrm>
    </dsp:sp>
    <dsp:sp modelId="{05A0FA09-5047-41DB-98EE-23CF64C3DD66}">
      <dsp:nvSpPr>
        <dsp:cNvPr id="0" name=""/>
        <dsp:cNvSpPr/>
      </dsp:nvSpPr>
      <dsp:spPr>
        <a:xfrm>
          <a:off x="0" y="2374371"/>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DD4E3D-7335-48AA-BACF-1F46F731720E}">
      <dsp:nvSpPr>
        <dsp:cNvPr id="0" name=""/>
        <dsp:cNvSpPr/>
      </dsp:nvSpPr>
      <dsp:spPr>
        <a:xfrm>
          <a:off x="286760" y="2587664"/>
          <a:ext cx="521382" cy="52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44FAB3-F59F-4D46-B22D-F637F00BE070}">
      <dsp:nvSpPr>
        <dsp:cNvPr id="0" name=""/>
        <dsp:cNvSpPr/>
      </dsp:nvSpPr>
      <dsp:spPr>
        <a:xfrm>
          <a:off x="1094903" y="237437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a:solidFill>
                <a:srgbClr val="000000"/>
              </a:solidFill>
            </a:rPr>
            <a:t>Better long-term </a:t>
          </a:r>
          <a:r>
            <a:rPr lang="en-US" sz="1900" b="1" kern="1200">
              <a:solidFill>
                <a:srgbClr val="000000"/>
              </a:solidFill>
            </a:rPr>
            <a:t>health</a:t>
          </a:r>
          <a:r>
            <a:rPr lang="en-US" sz="1900" kern="1200">
              <a:solidFill>
                <a:srgbClr val="000000"/>
              </a:solidFill>
            </a:rPr>
            <a:t> outcomes</a:t>
          </a:r>
        </a:p>
      </dsp:txBody>
      <dsp:txXfrm>
        <a:off x="1094903" y="2374371"/>
        <a:ext cx="5022432" cy="947968"/>
      </dsp:txXfrm>
    </dsp:sp>
    <dsp:sp modelId="{73E76905-F24F-42F8-A8E5-A52A5EAA7A2E}">
      <dsp:nvSpPr>
        <dsp:cNvPr id="0" name=""/>
        <dsp:cNvSpPr/>
      </dsp:nvSpPr>
      <dsp:spPr>
        <a:xfrm>
          <a:off x="0" y="3559332"/>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E96030-D77D-4771-97BB-1A48F100068B}">
      <dsp:nvSpPr>
        <dsp:cNvPr id="0" name=""/>
        <dsp:cNvSpPr/>
      </dsp:nvSpPr>
      <dsp:spPr>
        <a:xfrm>
          <a:off x="286760" y="3772625"/>
          <a:ext cx="521382" cy="52138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810D4F-EFBB-4E22-A36B-F7471E5E177B}">
      <dsp:nvSpPr>
        <dsp:cNvPr id="0" name=""/>
        <dsp:cNvSpPr/>
      </dsp:nvSpPr>
      <dsp:spPr>
        <a:xfrm>
          <a:off x="1094903" y="355933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a:solidFill>
                <a:srgbClr val="000000"/>
              </a:solidFill>
            </a:rPr>
            <a:t>Improved </a:t>
          </a:r>
          <a:r>
            <a:rPr lang="en-US" sz="1900" b="1" kern="1200">
              <a:solidFill>
                <a:srgbClr val="000000"/>
              </a:solidFill>
            </a:rPr>
            <a:t>public safety</a:t>
          </a:r>
        </a:p>
      </dsp:txBody>
      <dsp:txXfrm>
        <a:off x="1094903" y="3559332"/>
        <a:ext cx="5022432" cy="947968"/>
      </dsp:txXfrm>
    </dsp:sp>
    <dsp:sp modelId="{AAFB3D04-16AB-4F17-B1C5-5C270C11416A}">
      <dsp:nvSpPr>
        <dsp:cNvPr id="0" name=""/>
        <dsp:cNvSpPr/>
      </dsp:nvSpPr>
      <dsp:spPr>
        <a:xfrm>
          <a:off x="0" y="4748743"/>
          <a:ext cx="6117335" cy="9479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A9FED9-77BD-4D72-B760-1570FBB1AB57}">
      <dsp:nvSpPr>
        <dsp:cNvPr id="0" name=""/>
        <dsp:cNvSpPr/>
      </dsp:nvSpPr>
      <dsp:spPr>
        <a:xfrm>
          <a:off x="286760" y="4957585"/>
          <a:ext cx="521382" cy="5213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A35872-61A7-4C7E-A1FB-FFA12B4893DC}">
      <dsp:nvSpPr>
        <dsp:cNvPr id="0" name=""/>
        <dsp:cNvSpPr/>
      </dsp:nvSpPr>
      <dsp:spPr>
        <a:xfrm>
          <a:off x="1094903" y="474429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100000"/>
            </a:lnSpc>
            <a:spcBef>
              <a:spcPct val="0"/>
            </a:spcBef>
            <a:spcAft>
              <a:spcPct val="35000"/>
            </a:spcAft>
            <a:buNone/>
          </a:pPr>
          <a:r>
            <a:rPr lang="en-US" sz="1900" kern="1200">
              <a:solidFill>
                <a:srgbClr val="000000"/>
              </a:solidFill>
            </a:rPr>
            <a:t>Family </a:t>
          </a:r>
          <a:r>
            <a:rPr lang="en-US" sz="1900" b="1" kern="1200">
              <a:solidFill>
                <a:srgbClr val="000000"/>
              </a:solidFill>
            </a:rPr>
            <a:t>stability</a:t>
          </a:r>
          <a:r>
            <a:rPr lang="en-US" sz="1900" kern="1200">
              <a:solidFill>
                <a:srgbClr val="000000"/>
              </a:solidFill>
            </a:rPr>
            <a:t> and </a:t>
          </a:r>
          <a:r>
            <a:rPr lang="en-US" sz="1900" b="1" kern="1200">
              <a:solidFill>
                <a:srgbClr val="000000"/>
              </a:solidFill>
            </a:rPr>
            <a:t>prosperity</a:t>
          </a:r>
        </a:p>
      </dsp:txBody>
      <dsp:txXfrm>
        <a:off x="1094903" y="4744292"/>
        <a:ext cx="5022432" cy="947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C14DA-22D9-4406-9583-F7F04E185710}">
      <dsp:nvSpPr>
        <dsp:cNvPr id="0" name=""/>
        <dsp:cNvSpPr/>
      </dsp:nvSpPr>
      <dsp:spPr>
        <a:xfrm>
          <a:off x="849772" y="846726"/>
          <a:ext cx="1258737" cy="125873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130981-FB9B-4686-BC37-17AF0BF38D91}">
      <dsp:nvSpPr>
        <dsp:cNvPr id="0" name=""/>
        <dsp:cNvSpPr/>
      </dsp:nvSpPr>
      <dsp:spPr>
        <a:xfrm>
          <a:off x="1118028" y="1114981"/>
          <a:ext cx="722226" cy="7222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97E012-331A-4909-A9CC-B0A7803C299A}">
      <dsp:nvSpPr>
        <dsp:cNvPr id="0" name=""/>
        <dsp:cNvSpPr/>
      </dsp:nvSpPr>
      <dsp:spPr>
        <a:xfrm>
          <a:off x="447389" y="2497529"/>
          <a:ext cx="2063504"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a:solidFill>
                <a:srgbClr val="000000"/>
              </a:solidFill>
            </a:rPr>
            <a:t>One-on One Individualized Coaching</a:t>
          </a:r>
        </a:p>
      </dsp:txBody>
      <dsp:txXfrm>
        <a:off x="447389" y="2497529"/>
        <a:ext cx="2063504" cy="990000"/>
      </dsp:txXfrm>
    </dsp:sp>
    <dsp:sp modelId="{CC35B232-9096-4B63-A25C-27028DE2FF81}">
      <dsp:nvSpPr>
        <dsp:cNvPr id="0" name=""/>
        <dsp:cNvSpPr/>
      </dsp:nvSpPr>
      <dsp:spPr>
        <a:xfrm>
          <a:off x="3274390" y="846726"/>
          <a:ext cx="1258737" cy="125873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929F90-75B2-43DD-9EBD-224B762894FC}">
      <dsp:nvSpPr>
        <dsp:cNvPr id="0" name=""/>
        <dsp:cNvSpPr/>
      </dsp:nvSpPr>
      <dsp:spPr>
        <a:xfrm>
          <a:off x="3542646" y="1114981"/>
          <a:ext cx="722226" cy="722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9DB17F-2376-4C8B-8B52-A4FE26953DE9}">
      <dsp:nvSpPr>
        <dsp:cNvPr id="0" name=""/>
        <dsp:cNvSpPr/>
      </dsp:nvSpPr>
      <dsp:spPr>
        <a:xfrm>
          <a:off x="2872007" y="2497529"/>
          <a:ext cx="2063504"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a:solidFill>
                <a:srgbClr val="000000"/>
              </a:solidFill>
            </a:rPr>
            <a:t>Targeted Group-Based Coaching</a:t>
          </a:r>
        </a:p>
      </dsp:txBody>
      <dsp:txXfrm>
        <a:off x="2872007" y="2497529"/>
        <a:ext cx="2063504" cy="990000"/>
      </dsp:txXfrm>
    </dsp:sp>
    <dsp:sp modelId="{E34716A5-2918-430A-A445-6190EC389BA0}">
      <dsp:nvSpPr>
        <dsp:cNvPr id="0" name=""/>
        <dsp:cNvSpPr/>
      </dsp:nvSpPr>
      <dsp:spPr>
        <a:xfrm>
          <a:off x="5699007" y="846726"/>
          <a:ext cx="1258737" cy="125873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5622C3-360D-4CA6-9B55-95DE0816484B}">
      <dsp:nvSpPr>
        <dsp:cNvPr id="0" name=""/>
        <dsp:cNvSpPr/>
      </dsp:nvSpPr>
      <dsp:spPr>
        <a:xfrm>
          <a:off x="5967263" y="1114981"/>
          <a:ext cx="722226" cy="7222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F04AD-2E0F-46A9-B47F-8A48C8CDA829}">
      <dsp:nvSpPr>
        <dsp:cNvPr id="0" name=""/>
        <dsp:cNvSpPr/>
      </dsp:nvSpPr>
      <dsp:spPr>
        <a:xfrm>
          <a:off x="5296624" y="2497529"/>
          <a:ext cx="2063504"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a:solidFill>
                <a:srgbClr val="000000"/>
              </a:solidFill>
            </a:rPr>
            <a:t>On-Demand Resources &amp; Training</a:t>
          </a:r>
        </a:p>
      </dsp:txBody>
      <dsp:txXfrm>
        <a:off x="5296624" y="2497529"/>
        <a:ext cx="2063504" cy="990000"/>
      </dsp:txXfrm>
    </dsp:sp>
    <dsp:sp modelId="{5622F454-CDDF-4C3D-B8E0-B33207C541BE}">
      <dsp:nvSpPr>
        <dsp:cNvPr id="0" name=""/>
        <dsp:cNvSpPr/>
      </dsp:nvSpPr>
      <dsp:spPr>
        <a:xfrm>
          <a:off x="8123625" y="846726"/>
          <a:ext cx="1258737" cy="1258737"/>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583B8-79AD-42E1-8E87-E72EAB34A2C0}">
      <dsp:nvSpPr>
        <dsp:cNvPr id="0" name=""/>
        <dsp:cNvSpPr/>
      </dsp:nvSpPr>
      <dsp:spPr>
        <a:xfrm>
          <a:off x="8391880" y="1114981"/>
          <a:ext cx="722226" cy="7222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4C3993-1D9B-4318-9AF1-4F793075AE40}">
      <dsp:nvSpPr>
        <dsp:cNvPr id="0" name=""/>
        <dsp:cNvSpPr/>
      </dsp:nvSpPr>
      <dsp:spPr>
        <a:xfrm>
          <a:off x="7721242" y="2497529"/>
          <a:ext cx="2063504"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a:solidFill>
                <a:srgbClr val="000000"/>
              </a:solidFill>
            </a:rPr>
            <a:t>Help Desk</a:t>
          </a:r>
        </a:p>
      </dsp:txBody>
      <dsp:txXfrm>
        <a:off x="7721242" y="2497529"/>
        <a:ext cx="2063504" cy="99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050F2-02EE-4257-9D39-C25471D9A265}">
      <dsp:nvSpPr>
        <dsp:cNvPr id="0" name=""/>
        <dsp:cNvSpPr/>
      </dsp:nvSpPr>
      <dsp:spPr>
        <a:xfrm rot="16200000">
          <a:off x="-1383004" y="2256453"/>
          <a:ext cx="3394043" cy="50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5295" bIns="0" numCol="1" spcCol="1270" anchor="t" anchorCtr="0">
          <a:noAutofit/>
        </a:bodyPr>
        <a:lstStyle/>
        <a:p>
          <a:pPr marL="0" lvl="0" indent="0" algn="r" defTabSz="1200150">
            <a:lnSpc>
              <a:spcPct val="90000"/>
            </a:lnSpc>
            <a:spcBef>
              <a:spcPct val="0"/>
            </a:spcBef>
            <a:spcAft>
              <a:spcPct val="35000"/>
            </a:spcAft>
            <a:buNone/>
          </a:pPr>
          <a:r>
            <a:rPr lang="en-US" sz="2700" kern="1200" err="1">
              <a:solidFill>
                <a:srgbClr val="000000"/>
              </a:solidFill>
            </a:rPr>
            <a:t>YoungStar</a:t>
          </a:r>
          <a:endParaRPr lang="en-US" sz="2700" kern="1200">
            <a:solidFill>
              <a:srgbClr val="000000"/>
            </a:solidFill>
          </a:endParaRPr>
        </a:p>
      </dsp:txBody>
      <dsp:txXfrm>
        <a:off x="-1383004" y="2256453"/>
        <a:ext cx="3394043" cy="504901"/>
      </dsp:txXfrm>
    </dsp:sp>
    <dsp:sp modelId="{6C90757C-EB96-4250-B1D5-5439F7CBDCB7}">
      <dsp:nvSpPr>
        <dsp:cNvPr id="0" name=""/>
        <dsp:cNvSpPr/>
      </dsp:nvSpPr>
      <dsp:spPr>
        <a:xfrm>
          <a:off x="566467" y="811881"/>
          <a:ext cx="2514943" cy="3394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BDC7EA-8E60-4823-922E-DA5E43B83282}">
      <dsp:nvSpPr>
        <dsp:cNvPr id="0" name=""/>
        <dsp:cNvSpPr/>
      </dsp:nvSpPr>
      <dsp:spPr>
        <a:xfrm>
          <a:off x="61566" y="145412"/>
          <a:ext cx="1009802" cy="1009802"/>
        </a:xfrm>
        <a:prstGeom prst="rect">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4F0BE1-A093-45F8-91A8-F91336D41659}">
      <dsp:nvSpPr>
        <dsp:cNvPr id="0" name=""/>
        <dsp:cNvSpPr/>
      </dsp:nvSpPr>
      <dsp:spPr>
        <a:xfrm rot="16200000">
          <a:off x="2303306" y="2256453"/>
          <a:ext cx="3394043" cy="50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5295" bIns="0" numCol="1" spcCol="1270" anchor="t" anchorCtr="0">
          <a:noAutofit/>
        </a:bodyPr>
        <a:lstStyle/>
        <a:p>
          <a:pPr marL="0" lvl="0" indent="0" algn="r" defTabSz="1200150">
            <a:lnSpc>
              <a:spcPct val="90000"/>
            </a:lnSpc>
            <a:spcBef>
              <a:spcPct val="0"/>
            </a:spcBef>
            <a:spcAft>
              <a:spcPct val="35000"/>
            </a:spcAft>
            <a:buNone/>
          </a:pPr>
          <a:r>
            <a:rPr lang="en-US" sz="2700" kern="1200">
              <a:solidFill>
                <a:srgbClr val="000000"/>
              </a:solidFill>
            </a:rPr>
            <a:t>Regulation</a:t>
          </a:r>
        </a:p>
      </dsp:txBody>
      <dsp:txXfrm>
        <a:off x="2303306" y="2256453"/>
        <a:ext cx="3394043" cy="504901"/>
      </dsp:txXfrm>
    </dsp:sp>
    <dsp:sp modelId="{395502A1-18AE-46AF-A1E0-DF32519BA838}">
      <dsp:nvSpPr>
        <dsp:cNvPr id="0" name=""/>
        <dsp:cNvSpPr/>
      </dsp:nvSpPr>
      <dsp:spPr>
        <a:xfrm>
          <a:off x="4252779" y="811881"/>
          <a:ext cx="2514943" cy="3394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E28E9B-8891-4D82-A367-1CD1779637E2}">
      <dsp:nvSpPr>
        <dsp:cNvPr id="0" name=""/>
        <dsp:cNvSpPr/>
      </dsp:nvSpPr>
      <dsp:spPr>
        <a:xfrm>
          <a:off x="3747877" y="145412"/>
          <a:ext cx="1009802" cy="1009802"/>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6068" r="-4393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32E3AB-F137-4E14-BA60-82CD7AF721E5}">
      <dsp:nvSpPr>
        <dsp:cNvPr id="0" name=""/>
        <dsp:cNvSpPr/>
      </dsp:nvSpPr>
      <dsp:spPr>
        <a:xfrm rot="16200000">
          <a:off x="5989618" y="2256453"/>
          <a:ext cx="3394043" cy="50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5295" bIns="0" numCol="1" spcCol="1270" anchor="t" anchorCtr="0">
          <a:noAutofit/>
        </a:bodyPr>
        <a:lstStyle/>
        <a:p>
          <a:pPr marL="0" lvl="0" indent="0" algn="r" defTabSz="1200150">
            <a:lnSpc>
              <a:spcPct val="90000"/>
            </a:lnSpc>
            <a:spcBef>
              <a:spcPct val="0"/>
            </a:spcBef>
            <a:spcAft>
              <a:spcPct val="35000"/>
            </a:spcAft>
            <a:buNone/>
          </a:pPr>
          <a:r>
            <a:rPr lang="en-US" sz="2700" kern="1200">
              <a:solidFill>
                <a:srgbClr val="000000"/>
              </a:solidFill>
            </a:rPr>
            <a:t>Wisconsin Shares</a:t>
          </a:r>
        </a:p>
      </dsp:txBody>
      <dsp:txXfrm>
        <a:off x="5989618" y="2256453"/>
        <a:ext cx="3394043" cy="504901"/>
      </dsp:txXfrm>
    </dsp:sp>
    <dsp:sp modelId="{8A6141F5-8ACC-48B2-AE71-9008D85B834B}">
      <dsp:nvSpPr>
        <dsp:cNvPr id="0" name=""/>
        <dsp:cNvSpPr/>
      </dsp:nvSpPr>
      <dsp:spPr>
        <a:xfrm>
          <a:off x="7939090" y="811881"/>
          <a:ext cx="2514943" cy="3394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8EDE8-C207-4D97-94E5-F9E2C372A5F1}">
      <dsp:nvSpPr>
        <dsp:cNvPr id="0" name=""/>
        <dsp:cNvSpPr/>
      </dsp:nvSpPr>
      <dsp:spPr>
        <a:xfrm>
          <a:off x="7434189" y="145412"/>
          <a:ext cx="1009802" cy="1009802"/>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3932" r="-606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2CD21-645C-405F-8438-CB950F5006D0}">
      <dsp:nvSpPr>
        <dsp:cNvPr id="0" name=""/>
        <dsp:cNvSpPr/>
      </dsp:nvSpPr>
      <dsp:spPr>
        <a:xfrm>
          <a:off x="0" y="660968"/>
          <a:ext cx="6263640" cy="14568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520700" rIns="486128"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solidFill>
                <a:schemeClr val="bg2">
                  <a:lumMod val="10000"/>
                </a:schemeClr>
              </a:solidFill>
            </a:rPr>
            <a:t>Meetings</a:t>
          </a:r>
        </a:p>
        <a:p>
          <a:pPr marL="228600" lvl="1" indent="-228600" algn="l" defTabSz="1111250">
            <a:lnSpc>
              <a:spcPct val="90000"/>
            </a:lnSpc>
            <a:spcBef>
              <a:spcPct val="0"/>
            </a:spcBef>
            <a:spcAft>
              <a:spcPct val="15000"/>
            </a:spcAft>
            <a:buChar char="•"/>
          </a:pPr>
          <a:r>
            <a:rPr lang="en-US" sz="2500" kern="1200">
              <a:solidFill>
                <a:schemeClr val="bg2">
                  <a:lumMod val="10000"/>
                </a:schemeClr>
              </a:solidFill>
            </a:rPr>
            <a:t>Conferences</a:t>
          </a:r>
        </a:p>
      </dsp:txBody>
      <dsp:txXfrm>
        <a:off x="0" y="660968"/>
        <a:ext cx="6263640" cy="1456875"/>
      </dsp:txXfrm>
    </dsp:sp>
    <dsp:sp modelId="{05D70587-F887-4A4B-BA12-5BF6A52C7822}">
      <dsp:nvSpPr>
        <dsp:cNvPr id="0" name=""/>
        <dsp:cNvSpPr/>
      </dsp:nvSpPr>
      <dsp:spPr>
        <a:xfrm>
          <a:off x="313182" y="291968"/>
          <a:ext cx="4384548"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111250">
            <a:lnSpc>
              <a:spcPct val="90000"/>
            </a:lnSpc>
            <a:spcBef>
              <a:spcPct val="0"/>
            </a:spcBef>
            <a:spcAft>
              <a:spcPct val="35000"/>
            </a:spcAft>
            <a:buNone/>
          </a:pPr>
          <a:r>
            <a:rPr lang="en-US" sz="2500" kern="1200"/>
            <a:t>Presence at Existing Events</a:t>
          </a:r>
        </a:p>
      </dsp:txBody>
      <dsp:txXfrm>
        <a:off x="349208" y="327994"/>
        <a:ext cx="4312496" cy="665948"/>
      </dsp:txXfrm>
    </dsp:sp>
    <dsp:sp modelId="{DAB5F46A-1E0A-41EA-A42A-29ACE53FCE4A}">
      <dsp:nvSpPr>
        <dsp:cNvPr id="0" name=""/>
        <dsp:cNvSpPr/>
      </dsp:nvSpPr>
      <dsp:spPr>
        <a:xfrm>
          <a:off x="0" y="2621843"/>
          <a:ext cx="6263640" cy="1456875"/>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520700" rIns="486128"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solidFill>
                <a:schemeClr val="bg2">
                  <a:lumMod val="10000"/>
                </a:schemeClr>
              </a:solidFill>
            </a:rPr>
            <a:t>In-person</a:t>
          </a:r>
        </a:p>
        <a:p>
          <a:pPr marL="228600" lvl="1" indent="-228600" algn="l" defTabSz="1111250">
            <a:lnSpc>
              <a:spcPct val="90000"/>
            </a:lnSpc>
            <a:spcBef>
              <a:spcPct val="0"/>
            </a:spcBef>
            <a:spcAft>
              <a:spcPct val="15000"/>
            </a:spcAft>
            <a:buChar char="•"/>
          </a:pPr>
          <a:r>
            <a:rPr lang="en-US" sz="2500" kern="1200">
              <a:solidFill>
                <a:schemeClr val="bg2">
                  <a:lumMod val="10000"/>
                </a:schemeClr>
              </a:solidFill>
            </a:rPr>
            <a:t>Virtual </a:t>
          </a:r>
        </a:p>
      </dsp:txBody>
      <dsp:txXfrm>
        <a:off x="0" y="2621843"/>
        <a:ext cx="6263640" cy="1456875"/>
      </dsp:txXfrm>
    </dsp:sp>
    <dsp:sp modelId="{18D1F70E-CC4F-4BA2-BD8D-3FCA09D3A3A9}">
      <dsp:nvSpPr>
        <dsp:cNvPr id="0" name=""/>
        <dsp:cNvSpPr/>
      </dsp:nvSpPr>
      <dsp:spPr>
        <a:xfrm>
          <a:off x="313182" y="2252843"/>
          <a:ext cx="4384548" cy="738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111250">
            <a:lnSpc>
              <a:spcPct val="90000"/>
            </a:lnSpc>
            <a:spcBef>
              <a:spcPct val="0"/>
            </a:spcBef>
            <a:spcAft>
              <a:spcPct val="35000"/>
            </a:spcAft>
            <a:buNone/>
          </a:pPr>
          <a:r>
            <a:rPr lang="en-US" sz="2500" kern="1200"/>
            <a:t>Listening Sessions</a:t>
          </a:r>
        </a:p>
      </dsp:txBody>
      <dsp:txXfrm>
        <a:off x="349208" y="2288869"/>
        <a:ext cx="4312496" cy="665948"/>
      </dsp:txXfrm>
    </dsp:sp>
    <dsp:sp modelId="{99C969A4-AE4E-4072-8CE6-60C87AC3FE93}">
      <dsp:nvSpPr>
        <dsp:cNvPr id="0" name=""/>
        <dsp:cNvSpPr/>
      </dsp:nvSpPr>
      <dsp:spPr>
        <a:xfrm>
          <a:off x="0" y="4582719"/>
          <a:ext cx="6263640" cy="630000"/>
        </a:xfrm>
        <a:prstGeom prst="rect">
          <a:avLst/>
        </a:prstGeom>
        <a:solidFill>
          <a:schemeClr val="lt1">
            <a:alpha val="90000"/>
            <a:hueOff val="0"/>
            <a:satOff val="0"/>
            <a:lumOff val="0"/>
            <a:alphaOff val="0"/>
          </a:schemeClr>
        </a:solidFill>
        <a:ln w="12700" cap="flat" cmpd="sng" algn="ctr">
          <a:solidFill>
            <a:schemeClr val="accent2">
              <a:hueOff val="-10326247"/>
              <a:satOff val="42919"/>
              <a:lumOff val="-1392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C5E69-B232-43AE-A51E-2305633F5689}">
      <dsp:nvSpPr>
        <dsp:cNvPr id="0" name=""/>
        <dsp:cNvSpPr/>
      </dsp:nvSpPr>
      <dsp:spPr>
        <a:xfrm>
          <a:off x="313182" y="4213719"/>
          <a:ext cx="4384548" cy="738000"/>
        </a:xfrm>
        <a:prstGeom prst="roundRect">
          <a:avLst/>
        </a:prstGeom>
        <a:solidFill>
          <a:schemeClr val="accent2">
            <a:hueOff val="-10326247"/>
            <a:satOff val="42919"/>
            <a:lumOff val="-13921"/>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bg1"/>
              </a:solidFill>
            </a:rPr>
            <a:t>Surveys</a:t>
          </a:r>
        </a:p>
      </dsp:txBody>
      <dsp:txXfrm>
        <a:off x="349208" y="4249745"/>
        <a:ext cx="4312496" cy="66594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44577-650B-4D69-80F7-43C83A096E51}"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5C0042-729A-4777-837B-81116893BE0D}" type="slidenum">
              <a:rPr lang="en-US" smtClean="0"/>
              <a:t>‹#›</a:t>
            </a:fld>
            <a:endParaRPr lang="en-US"/>
          </a:p>
        </p:txBody>
      </p:sp>
    </p:spTree>
    <p:extLst>
      <p:ext uri="{BB962C8B-B14F-4D97-AF65-F5344CB8AC3E}">
        <p14:creationId xmlns:p14="http://schemas.microsoft.com/office/powerpoint/2010/main" val="245056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Daria</a:t>
            </a:r>
          </a:p>
        </p:txBody>
      </p:sp>
      <p:sp>
        <p:nvSpPr>
          <p:cNvPr id="4" name="Slide Number Placeholder 3"/>
          <p:cNvSpPr>
            <a:spLocks noGrp="1"/>
          </p:cNvSpPr>
          <p:nvPr>
            <p:ph type="sldNum" sz="quarter" idx="5"/>
          </p:nvPr>
        </p:nvSpPr>
        <p:spPr/>
        <p:txBody>
          <a:bodyPr/>
          <a:lstStyle/>
          <a:p>
            <a:fld id="{0C5C0042-729A-4777-837B-81116893BE0D}" type="slidenum">
              <a:rPr lang="en-US" smtClean="0"/>
              <a:t>1</a:t>
            </a:fld>
            <a:endParaRPr lang="en-US"/>
          </a:p>
        </p:txBody>
      </p:sp>
    </p:spTree>
    <p:extLst>
      <p:ext uri="{BB962C8B-B14F-4D97-AF65-F5344CB8AC3E}">
        <p14:creationId xmlns:p14="http://schemas.microsoft.com/office/powerpoint/2010/main" val="32209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a:cs typeface="Times New Roman"/>
              </a:rPr>
              <a:t> </a:t>
            </a:r>
            <a:r>
              <a:rPr lang="en-US" dirty="0">
                <a:solidFill>
                  <a:srgbClr val="000000"/>
                </a:solidFill>
                <a:latin typeface="Times New Roman"/>
                <a:cs typeface="Times New Roman"/>
              </a:rPr>
              <a:t>Terra</a:t>
            </a:r>
          </a:p>
          <a:p>
            <a:endParaRPr lang="en-US" dirty="0">
              <a:solidFill>
                <a:srgbClr val="000000"/>
              </a:solidFill>
              <a:latin typeface="Times New Roman"/>
              <a:cs typeface="Times New Roman"/>
            </a:endParaRPr>
          </a:p>
          <a:p>
            <a:r>
              <a:rPr lang="en-US" sz="1200" u="none" strike="noStrike" dirty="0">
                <a:solidFill>
                  <a:srgbClr val="000000"/>
                </a:solidFill>
                <a:effectLst/>
                <a:uFill>
                  <a:solidFill>
                    <a:srgbClr val="000000"/>
                  </a:solidFill>
                </a:uFill>
                <a:latin typeface="Arial"/>
                <a:ea typeface="Arial" panose="020B0604020202020204" pitchFamily="34" charset="0"/>
                <a:cs typeface="Arial"/>
              </a:rPr>
              <a:t>Here are some of the ways YoungStar supports parents …</a:t>
            </a:r>
          </a:p>
          <a:p>
            <a:endParaRPr lang="en-US" sz="1200" u="none" strike="noStrike" dirty="0">
              <a:solidFill>
                <a:srgbClr val="000000"/>
              </a:solidFill>
              <a:effectLst/>
              <a:uFill>
                <a:solidFill>
                  <a:srgbClr val="000000"/>
                </a:solidFill>
              </a:uFill>
              <a:latin typeface="Arial"/>
              <a:cs typeface="Arial"/>
            </a:endParaRPr>
          </a:p>
          <a:p>
            <a:r>
              <a:rPr lang="en-US" sz="1200" u="none" strike="noStrike" dirty="0">
                <a:solidFill>
                  <a:srgbClr val="000000"/>
                </a:solidFill>
                <a:effectLst/>
                <a:uFill>
                  <a:solidFill>
                    <a:srgbClr val="000000"/>
                  </a:solidFill>
                </a:uFill>
                <a:latin typeface="Arial"/>
                <a:cs typeface="Arial"/>
              </a:rPr>
              <a:t>The Child Care Finder website is available for families to compare YoungStar rating and other important details of a program when looking for child care, such as if a provider offers infant care, transportation, or programming in languages other than English.  Parents can also search by location to find providers specific to their community. </a:t>
            </a:r>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10</a:t>
            </a:fld>
            <a:endParaRPr lang="en-US"/>
          </a:p>
        </p:txBody>
      </p:sp>
    </p:spTree>
    <p:extLst>
      <p:ext uri="{BB962C8B-B14F-4D97-AF65-F5344CB8AC3E}">
        <p14:creationId xmlns:p14="http://schemas.microsoft.com/office/powerpoint/2010/main" val="4130115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Terra</a:t>
            </a:r>
          </a:p>
          <a:p>
            <a:endParaRPr lang="en-US" dirty="0">
              <a:cs typeface="Calibri"/>
            </a:endParaRPr>
          </a:p>
          <a:p>
            <a:r>
              <a:rPr lang="en-US" dirty="0">
                <a:cs typeface="Calibri"/>
              </a:rPr>
              <a:t>YoungStar works closely with other the DCF bureaus and teams whose programs overlap with child care quality initiatives.  </a:t>
            </a:r>
          </a:p>
          <a:p>
            <a:endParaRPr lang="en-US" dirty="0">
              <a:cs typeface="Calibri"/>
            </a:endParaRPr>
          </a:p>
          <a:p>
            <a:r>
              <a:rPr lang="en-US" dirty="0">
                <a:cs typeface="Calibri"/>
              </a:rPr>
              <a:t>The health and safety standards set by child care regulation are the foundation on which </a:t>
            </a:r>
            <a:r>
              <a:rPr lang="en-US" dirty="0" err="1">
                <a:cs typeface="Calibri"/>
              </a:rPr>
              <a:t>YoungStar’s</a:t>
            </a:r>
            <a:r>
              <a:rPr lang="en-US" dirty="0">
                <a:cs typeface="Calibri"/>
              </a:rPr>
              <a:t> quality standards are built upon.  </a:t>
            </a:r>
          </a:p>
          <a:p>
            <a:endParaRPr lang="en-US" dirty="0">
              <a:cs typeface="Calibri"/>
            </a:endParaRPr>
          </a:p>
          <a:p>
            <a:r>
              <a:rPr lang="en-US" dirty="0">
                <a:cs typeface="Calibri"/>
              </a:rPr>
              <a:t>WI shares helps families pay for child care and all YoungStar providers must be willing to serve children whose families utilize Shares.  </a:t>
            </a:r>
          </a:p>
          <a:p>
            <a:endParaRPr lang="en-US" dirty="0">
              <a:cs typeface="Calibri"/>
            </a:endParaRPr>
          </a:p>
          <a:p>
            <a:r>
              <a:rPr lang="en-US" dirty="0">
                <a:cs typeface="Calibri"/>
              </a:rPr>
              <a:t>While each of these programs have their unique purpose, they work hand in hand to promote quality child care in partnership with YoungStar. </a:t>
            </a:r>
          </a:p>
          <a:p>
            <a:endParaRPr lang="en-US" dirty="0">
              <a:cs typeface="Calibri"/>
            </a:endParaRPr>
          </a:p>
          <a:p>
            <a:r>
              <a:rPr lang="en-US" dirty="0">
                <a:cs typeface="Calibri"/>
              </a:rPr>
              <a:t>And with that I am going to turn it back over to Daria to tell us more. </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11</a:t>
            </a:fld>
            <a:endParaRPr lang="en-US"/>
          </a:p>
        </p:txBody>
      </p:sp>
    </p:spTree>
    <p:extLst>
      <p:ext uri="{BB962C8B-B14F-4D97-AF65-F5344CB8AC3E}">
        <p14:creationId xmlns:p14="http://schemas.microsoft.com/office/powerpoint/2010/main" val="141665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Daria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C5C0042-729A-4777-837B-81116893BE0D}" type="slidenum">
              <a:rPr lang="en-US" smtClean="0"/>
              <a:t>12</a:t>
            </a:fld>
            <a:endParaRPr lang="en-US"/>
          </a:p>
        </p:txBody>
      </p:sp>
    </p:spTree>
    <p:extLst>
      <p:ext uri="{BB962C8B-B14F-4D97-AF65-F5344CB8AC3E}">
        <p14:creationId xmlns:p14="http://schemas.microsoft.com/office/powerpoint/2010/main" val="1593476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Daria</a:t>
            </a:r>
          </a:p>
          <a:p>
            <a:endParaRPr lang="en-US">
              <a:cs typeface="Calibri"/>
            </a:endParaRPr>
          </a:p>
          <a:p>
            <a:r>
              <a:rPr lang="en-US">
                <a:cs typeface="Calibri"/>
              </a:rPr>
              <a:t>In short – it’s time.  </a:t>
            </a:r>
            <a:r>
              <a:rPr lang="en-US" err="1">
                <a:cs typeface="Calibri"/>
              </a:rPr>
              <a:t>YoungStar</a:t>
            </a:r>
            <a:r>
              <a:rPr lang="en-US">
                <a:cs typeface="Calibri"/>
              </a:rPr>
              <a:t> has been in place for well over a decade, and we know a lot more now, and the context for child care is different now</a:t>
            </a:r>
          </a:p>
        </p:txBody>
      </p:sp>
      <p:sp>
        <p:nvSpPr>
          <p:cNvPr id="4" name="Slide Number Placeholder 3"/>
          <p:cNvSpPr>
            <a:spLocks noGrp="1"/>
          </p:cNvSpPr>
          <p:nvPr>
            <p:ph type="sldNum" sz="quarter" idx="5"/>
          </p:nvPr>
        </p:nvSpPr>
        <p:spPr/>
        <p:txBody>
          <a:bodyPr/>
          <a:lstStyle/>
          <a:p>
            <a:fld id="{0C5C0042-729A-4777-837B-81116893BE0D}" type="slidenum">
              <a:rPr lang="en-US" smtClean="0"/>
              <a:t>13</a:t>
            </a:fld>
            <a:endParaRPr lang="en-US"/>
          </a:p>
        </p:txBody>
      </p:sp>
    </p:spTree>
    <p:extLst>
      <p:ext uri="{BB962C8B-B14F-4D97-AF65-F5344CB8AC3E}">
        <p14:creationId xmlns:p14="http://schemas.microsoft.com/office/powerpoint/2010/main" val="2151215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Daria</a:t>
            </a:r>
            <a:endParaRPr lang="en-US"/>
          </a:p>
        </p:txBody>
      </p:sp>
      <p:sp>
        <p:nvSpPr>
          <p:cNvPr id="4" name="Slide Number Placeholder 3"/>
          <p:cNvSpPr>
            <a:spLocks noGrp="1"/>
          </p:cNvSpPr>
          <p:nvPr>
            <p:ph type="sldNum" sz="quarter" idx="5"/>
          </p:nvPr>
        </p:nvSpPr>
        <p:spPr/>
        <p:txBody>
          <a:bodyPr/>
          <a:lstStyle/>
          <a:p>
            <a:fld id="{0C5C0042-729A-4777-837B-81116893BE0D}" type="slidenum">
              <a:rPr lang="en-US" smtClean="0"/>
              <a:t>14</a:t>
            </a:fld>
            <a:endParaRPr lang="en-US"/>
          </a:p>
        </p:txBody>
      </p:sp>
    </p:spTree>
    <p:extLst>
      <p:ext uri="{BB962C8B-B14F-4D97-AF65-F5344CB8AC3E}">
        <p14:creationId xmlns:p14="http://schemas.microsoft.com/office/powerpoint/2010/main" val="590792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a:cs typeface="Calibri"/>
              </a:rPr>
              <a:t>Daria</a:t>
            </a:r>
          </a:p>
          <a:p>
            <a:pPr lvl="1"/>
            <a:endParaRPr lang="en-US">
              <a:cs typeface="Calibri"/>
            </a:endParaRPr>
          </a:p>
        </p:txBody>
      </p:sp>
      <p:sp>
        <p:nvSpPr>
          <p:cNvPr id="4" name="Slide Number Placeholder 3"/>
          <p:cNvSpPr>
            <a:spLocks noGrp="1"/>
          </p:cNvSpPr>
          <p:nvPr>
            <p:ph type="sldNum" sz="quarter" idx="5"/>
          </p:nvPr>
        </p:nvSpPr>
        <p:spPr/>
        <p:txBody>
          <a:bodyPr/>
          <a:lstStyle/>
          <a:p>
            <a:fld id="{0C5C0042-729A-4777-837B-81116893BE0D}" type="slidenum">
              <a:rPr lang="en-US" smtClean="0"/>
              <a:t>15</a:t>
            </a:fld>
            <a:endParaRPr lang="en-US"/>
          </a:p>
        </p:txBody>
      </p:sp>
    </p:spTree>
    <p:extLst>
      <p:ext uri="{BB962C8B-B14F-4D97-AF65-F5344CB8AC3E}">
        <p14:creationId xmlns:p14="http://schemas.microsoft.com/office/powerpoint/2010/main" val="3388972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Daria</a:t>
            </a:r>
            <a:endParaRPr lang="en-US"/>
          </a:p>
        </p:txBody>
      </p:sp>
      <p:sp>
        <p:nvSpPr>
          <p:cNvPr id="4" name="Slide Number Placeholder 3"/>
          <p:cNvSpPr>
            <a:spLocks noGrp="1"/>
          </p:cNvSpPr>
          <p:nvPr>
            <p:ph type="sldNum" sz="quarter" idx="5"/>
          </p:nvPr>
        </p:nvSpPr>
        <p:spPr/>
        <p:txBody>
          <a:bodyPr/>
          <a:lstStyle/>
          <a:p>
            <a:fld id="{0842FB7B-3047-404E-B5BE-0219F04F5713}" type="slidenum">
              <a:rPr lang="en-US" smtClean="0"/>
              <a:t>16</a:t>
            </a:fld>
            <a:endParaRPr lang="en-US"/>
          </a:p>
        </p:txBody>
      </p:sp>
    </p:spTree>
    <p:extLst>
      <p:ext uri="{BB962C8B-B14F-4D97-AF65-F5344CB8AC3E}">
        <p14:creationId xmlns:p14="http://schemas.microsoft.com/office/powerpoint/2010/main" val="686866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Daria</a:t>
            </a:r>
          </a:p>
        </p:txBody>
      </p:sp>
      <p:sp>
        <p:nvSpPr>
          <p:cNvPr id="4" name="Slide Number Placeholder 3"/>
          <p:cNvSpPr>
            <a:spLocks noGrp="1"/>
          </p:cNvSpPr>
          <p:nvPr>
            <p:ph type="sldNum" sz="quarter" idx="5"/>
          </p:nvPr>
        </p:nvSpPr>
        <p:spPr/>
        <p:txBody>
          <a:bodyPr/>
          <a:lstStyle/>
          <a:p>
            <a:fld id="{0C5C0042-729A-4777-837B-81116893BE0D}" type="slidenum">
              <a:rPr lang="en-US" smtClean="0"/>
              <a:t>17</a:t>
            </a:fld>
            <a:endParaRPr lang="en-US"/>
          </a:p>
        </p:txBody>
      </p:sp>
    </p:spTree>
    <p:extLst>
      <p:ext uri="{BB962C8B-B14F-4D97-AF65-F5344CB8AC3E}">
        <p14:creationId xmlns:p14="http://schemas.microsoft.com/office/powerpoint/2010/main" val="2140088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cs typeface="Calibri"/>
              </a:rPr>
              <a:t>Daria</a:t>
            </a:r>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18</a:t>
            </a:fld>
            <a:endParaRPr lang="en-US"/>
          </a:p>
        </p:txBody>
      </p:sp>
    </p:spTree>
    <p:extLst>
      <p:ext uri="{BB962C8B-B14F-4D97-AF65-F5344CB8AC3E}">
        <p14:creationId xmlns:p14="http://schemas.microsoft.com/office/powerpoint/2010/main" val="87578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Daria</a:t>
            </a:r>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2</a:t>
            </a:fld>
            <a:endParaRPr lang="en-US"/>
          </a:p>
        </p:txBody>
      </p:sp>
    </p:spTree>
    <p:extLst>
      <p:ext uri="{BB962C8B-B14F-4D97-AF65-F5344CB8AC3E}">
        <p14:creationId xmlns:p14="http://schemas.microsoft.com/office/powerpoint/2010/main" val="322423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0000"/>
                </a:solidFill>
                <a:latin typeface="Roboto"/>
                <a:ea typeface="Calibri" panose="020F0502020204030204" pitchFamily="34" charset="0"/>
                <a:cs typeface="Roboto"/>
              </a:rPr>
              <a:t>Daria </a:t>
            </a:r>
          </a:p>
          <a:p>
            <a:pPr>
              <a:defRPr/>
            </a:pPr>
            <a:endParaRPr lang="en-US" sz="1200">
              <a:solidFill>
                <a:srgbClr val="000000"/>
              </a:solidFill>
              <a:effectLst/>
              <a:latin typeface="Roboto"/>
              <a:ea typeface="Calibri" panose="020F0502020204030204" pitchFamily="34" charset="0"/>
              <a:cs typeface="Myanmar Text" panose="020B0502040204020203" pitchFamily="34" charset="0"/>
            </a:endParaRPr>
          </a:p>
          <a:p>
            <a:pPr>
              <a:defRPr/>
            </a:pPr>
            <a:r>
              <a:rPr lang="en-US" sz="1200">
                <a:solidFill>
                  <a:srgbClr val="000000"/>
                </a:solidFill>
                <a:effectLst/>
                <a:latin typeface="Roboto"/>
                <a:ea typeface="Calibri" panose="020F0502020204030204" pitchFamily="34" charset="0"/>
                <a:cs typeface="Myanmar Text" panose="020B0502040204020203" pitchFamily="34" charset="0"/>
              </a:rPr>
              <a:t>Lived experience AND rigorous longitudinal research – including from Nobel Laureate economist Dr. James Heckman – tells us that quality child care matters for a range of important outcomes for you state and communities. </a:t>
            </a:r>
          </a:p>
          <a:p>
            <a:pPr>
              <a:defRPr/>
            </a:pPr>
            <a:endParaRPr lang="en-US" sz="1200">
              <a:solidFill>
                <a:srgbClr val="000000"/>
              </a:solidFill>
              <a:effectLst/>
              <a:latin typeface="Roboto"/>
              <a:ea typeface="Calibri" panose="020F0502020204030204" pitchFamily="34" charset="0"/>
              <a:cs typeface="Myanmar Text" panose="020B0502040204020203" pitchFamily="34" charset="0"/>
            </a:endParaRPr>
          </a:p>
          <a:p>
            <a:pPr>
              <a:defRPr/>
            </a:pPr>
            <a:r>
              <a:rPr lang="en-US" sz="1200">
                <a:solidFill>
                  <a:srgbClr val="000000"/>
                </a:solidFill>
                <a:effectLst/>
                <a:latin typeface="Roboto"/>
                <a:ea typeface="Calibri" panose="020F0502020204030204" pitchFamily="34" charset="0"/>
                <a:cs typeface="Myanmar Text" panose="020B0502040204020203" pitchFamily="34" charset="0"/>
              </a:rPr>
              <a:t>And, as Terra will tell you more about next, a wide range of Wisconsin stakeholders also prioritized child care quality in directing and guiding the development of </a:t>
            </a:r>
            <a:r>
              <a:rPr lang="en-US" sz="1200" err="1">
                <a:solidFill>
                  <a:srgbClr val="000000"/>
                </a:solidFill>
                <a:effectLst/>
                <a:latin typeface="Roboto"/>
                <a:ea typeface="Calibri" panose="020F0502020204030204" pitchFamily="34" charset="0"/>
                <a:cs typeface="Myanmar Text" panose="020B0502040204020203" pitchFamily="34" charset="0"/>
              </a:rPr>
              <a:t>YoungStar</a:t>
            </a:r>
            <a:r>
              <a:rPr lang="en-US" sz="1200">
                <a:solidFill>
                  <a:srgbClr val="000000"/>
                </a:solidFill>
                <a:effectLst/>
                <a:latin typeface="Roboto"/>
                <a:ea typeface="Calibri" panose="020F0502020204030204" pitchFamily="34" charset="0"/>
                <a:cs typeface="Myanmar Text" panose="020B0502040204020203" pitchFamily="34" charset="0"/>
              </a:rPr>
              <a:t>. </a:t>
            </a:r>
          </a:p>
          <a:p>
            <a:pPr>
              <a:defRPr/>
            </a:pPr>
            <a:endParaRPr lang="en-US" sz="1200">
              <a:solidFill>
                <a:srgbClr val="000000"/>
              </a:solidFill>
              <a:effectLst/>
              <a:latin typeface="Roboto"/>
              <a:ea typeface="Calibri" panose="020F0502020204030204" pitchFamily="34" charset="0"/>
              <a:cs typeface="Myanmar Text" panose="020B0502040204020203" pitchFamily="34" charset="0"/>
            </a:endParaRPr>
          </a:p>
          <a:p>
            <a:pPr>
              <a:defRPr/>
            </a:pPr>
            <a:r>
              <a:rPr lang="en-US" sz="1200">
                <a:solidFill>
                  <a:srgbClr val="000000"/>
                </a:solidFill>
                <a:effectLst/>
                <a:latin typeface="Roboto"/>
                <a:ea typeface="Calibri" panose="020F0502020204030204" pitchFamily="34" charset="0"/>
                <a:cs typeface="Myanmar Text" panose="020B0502040204020203" pitchFamily="34" charset="0"/>
              </a:rPr>
              <a:t> </a:t>
            </a:r>
          </a:p>
          <a:p>
            <a:pPr>
              <a:defRPr/>
            </a:pPr>
            <a:endParaRPr lang="en-US" sz="1200">
              <a:solidFill>
                <a:srgbClr val="000000"/>
              </a:solidFill>
              <a:effectLst/>
              <a:latin typeface="Roboto"/>
              <a:ea typeface="Calibri" panose="020F0502020204030204" pitchFamily="34" charset="0"/>
              <a:cs typeface="Myanmar Text" panose="020B0502040204020203" pitchFamily="34" charset="0"/>
            </a:endParaRPr>
          </a:p>
          <a:p>
            <a:pPr>
              <a:defRPr/>
            </a:pPr>
            <a:endParaRPr lang="en-US" sz="1200">
              <a:solidFill>
                <a:srgbClr val="000000"/>
              </a:solidFill>
              <a:effectLst/>
              <a:latin typeface="Roboto" panose="02000000000000000000" pitchFamily="2" charset="0"/>
              <a:ea typeface="Calibri" panose="020F0502020204030204" pitchFamily="34" charset="0"/>
              <a:cs typeface="Myanmar Text" panose="020B0502040204020203" pitchFamily="34" charset="0"/>
            </a:endParaRPr>
          </a:p>
        </p:txBody>
      </p:sp>
      <p:sp>
        <p:nvSpPr>
          <p:cNvPr id="4" name="Slide Number Placeholder 3"/>
          <p:cNvSpPr>
            <a:spLocks noGrp="1"/>
          </p:cNvSpPr>
          <p:nvPr>
            <p:ph type="sldNum" sz="quarter" idx="5"/>
          </p:nvPr>
        </p:nvSpPr>
        <p:spPr/>
        <p:txBody>
          <a:bodyPr/>
          <a:lstStyle/>
          <a:p>
            <a:fld id="{0C5C0042-729A-4777-837B-81116893BE0D}" type="slidenum">
              <a:rPr lang="en-US" smtClean="0"/>
              <a:t>3</a:t>
            </a:fld>
            <a:endParaRPr lang="en-US"/>
          </a:p>
        </p:txBody>
      </p:sp>
    </p:spTree>
    <p:extLst>
      <p:ext uri="{BB962C8B-B14F-4D97-AF65-F5344CB8AC3E}">
        <p14:creationId xmlns:p14="http://schemas.microsoft.com/office/powerpoint/2010/main" val="287372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Daria</a:t>
            </a:r>
          </a:p>
          <a:p>
            <a:endParaRPr lang="en-US">
              <a:cs typeface="Calibri"/>
            </a:endParaRPr>
          </a:p>
          <a:p>
            <a:r>
              <a:rPr lang="en-US">
                <a:cs typeface="Calibri"/>
              </a:rPr>
              <a:t>Terra will give you much more information on how </a:t>
            </a:r>
            <a:r>
              <a:rPr lang="en-US" err="1">
                <a:cs typeface="Calibri"/>
              </a:rPr>
              <a:t>YoungStar</a:t>
            </a:r>
            <a:r>
              <a:rPr lang="en-US">
                <a:cs typeface="Calibri"/>
              </a:rPr>
              <a:t> functions momentarily.  But before she does, I want to place </a:t>
            </a:r>
            <a:r>
              <a:rPr lang="en-US" err="1">
                <a:cs typeface="Calibri"/>
              </a:rPr>
              <a:t>YoungStar</a:t>
            </a:r>
            <a:r>
              <a:rPr lang="en-US">
                <a:cs typeface="Calibri"/>
              </a:rPr>
              <a:t> in the context of DCF’s overarching goals for child care</a:t>
            </a:r>
            <a:endParaRPr lang="en-US"/>
          </a:p>
        </p:txBody>
      </p:sp>
      <p:sp>
        <p:nvSpPr>
          <p:cNvPr id="4" name="Slide Number Placeholder 3"/>
          <p:cNvSpPr>
            <a:spLocks noGrp="1"/>
          </p:cNvSpPr>
          <p:nvPr>
            <p:ph type="sldNum" sz="quarter" idx="5"/>
          </p:nvPr>
        </p:nvSpPr>
        <p:spPr/>
        <p:txBody>
          <a:bodyPr/>
          <a:lstStyle/>
          <a:p>
            <a:fld id="{0C5C0042-729A-4777-837B-81116893BE0D}" type="slidenum">
              <a:rPr lang="en-US" smtClean="0"/>
              <a:t>4</a:t>
            </a:fld>
            <a:endParaRPr lang="en-US"/>
          </a:p>
        </p:txBody>
      </p:sp>
    </p:spTree>
    <p:extLst>
      <p:ext uri="{BB962C8B-B14F-4D97-AF65-F5344CB8AC3E}">
        <p14:creationId xmlns:p14="http://schemas.microsoft.com/office/powerpoint/2010/main" val="344564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Terra</a:t>
            </a:r>
          </a:p>
          <a:p>
            <a:endParaRPr lang="en-US" dirty="0">
              <a:cs typeface="Calibri"/>
            </a:endParaRPr>
          </a:p>
          <a:p>
            <a:r>
              <a:rPr lang="en-US" dirty="0"/>
              <a:t>Since 2010, YoungStar has continued to … read slide </a:t>
            </a:r>
          </a:p>
        </p:txBody>
      </p:sp>
      <p:sp>
        <p:nvSpPr>
          <p:cNvPr id="4" name="Slide Number Placeholder 3"/>
          <p:cNvSpPr>
            <a:spLocks noGrp="1"/>
          </p:cNvSpPr>
          <p:nvPr>
            <p:ph type="sldNum" sz="quarter" idx="5"/>
          </p:nvPr>
        </p:nvSpPr>
        <p:spPr/>
        <p:txBody>
          <a:bodyPr/>
          <a:lstStyle/>
          <a:p>
            <a:fld id="{0C5C0042-729A-4777-837B-81116893BE0D}" type="slidenum">
              <a:rPr lang="en-US" smtClean="0"/>
              <a:t>5</a:t>
            </a:fld>
            <a:endParaRPr lang="en-US"/>
          </a:p>
        </p:txBody>
      </p:sp>
    </p:spTree>
    <p:extLst>
      <p:ext uri="{BB962C8B-B14F-4D97-AF65-F5344CB8AC3E}">
        <p14:creationId xmlns:p14="http://schemas.microsoft.com/office/powerpoint/2010/main" val="3640768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Terra</a:t>
            </a:r>
          </a:p>
          <a:p>
            <a:endParaRPr lang="en-US" dirty="0">
              <a:cs typeface="Calibri"/>
            </a:endParaRPr>
          </a:p>
          <a:p>
            <a:r>
              <a:rPr lang="en-US" dirty="0">
                <a:cs typeface="Calibri"/>
              </a:rPr>
              <a:t>All providers who participate in YoungStar receive a YoungStar rating.  </a:t>
            </a:r>
          </a:p>
          <a:p>
            <a:endParaRPr lang="en-US" dirty="0">
              <a:cs typeface="Calibri"/>
            </a:endParaRPr>
          </a:p>
          <a:p>
            <a:r>
              <a:rPr lang="en-US" dirty="0">
                <a:cs typeface="Calibri"/>
              </a:rPr>
              <a:t>This rating gives parents and providers a snapshot of a programs overall quality by evaluating 4 important areas of care:</a:t>
            </a:r>
          </a:p>
          <a:p>
            <a:endParaRPr lang="en-US" dirty="0">
              <a:cs typeface="Calibri"/>
            </a:endParaRPr>
          </a:p>
          <a:p>
            <a:r>
              <a:rPr lang="en-US" dirty="0">
                <a:cs typeface="Calibri"/>
              </a:rPr>
              <a:t>The education and training of the staff at the program</a:t>
            </a:r>
          </a:p>
          <a:p>
            <a:endParaRPr lang="en-US" dirty="0">
              <a:cs typeface="Calibri"/>
            </a:endParaRPr>
          </a:p>
          <a:p>
            <a:r>
              <a:rPr lang="en-US" dirty="0">
                <a:cs typeface="Calibri"/>
              </a:rPr>
              <a:t>Various aspects of the learning environment and curriculum </a:t>
            </a:r>
          </a:p>
          <a:p>
            <a:endParaRPr lang="en-US" dirty="0">
              <a:cs typeface="Calibri"/>
            </a:endParaRPr>
          </a:p>
          <a:p>
            <a:r>
              <a:rPr lang="en-US" dirty="0">
                <a:cs typeface="Calibri"/>
              </a:rPr>
              <a:t>If program demonstrates effective business and professional practices </a:t>
            </a:r>
          </a:p>
          <a:p>
            <a:endParaRPr lang="en-US" dirty="0">
              <a:cs typeface="Calibri"/>
            </a:endParaRPr>
          </a:p>
          <a:p>
            <a:r>
              <a:rPr lang="en-US" dirty="0">
                <a:cs typeface="Calibri"/>
              </a:rPr>
              <a:t>And what policy and practices are in place to promote a child’s health and well-being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C5C0042-729A-4777-837B-81116893BE0D}" type="slidenum">
              <a:rPr lang="en-US" smtClean="0"/>
              <a:t>6</a:t>
            </a:fld>
            <a:endParaRPr lang="en-US"/>
          </a:p>
        </p:txBody>
      </p:sp>
    </p:spTree>
    <p:extLst>
      <p:ext uri="{BB962C8B-B14F-4D97-AF65-F5344CB8AC3E}">
        <p14:creationId xmlns:p14="http://schemas.microsoft.com/office/powerpoint/2010/main" val="220854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Terra</a:t>
            </a:r>
          </a:p>
          <a:p>
            <a:endParaRPr lang="en-US" dirty="0">
              <a:cs typeface="Calibri"/>
            </a:endParaRPr>
          </a:p>
          <a:p>
            <a:r>
              <a:rPr lang="en-US" dirty="0">
                <a:cs typeface="Calibri"/>
              </a:rPr>
              <a:t>In Wisconsin, approximately 85% of regulated providers participate in YoungStar and receive a YoungStar rating.  That equates to approximately 3,400 out of the 4,500 total providers. </a:t>
            </a:r>
          </a:p>
          <a:p>
            <a:endParaRPr lang="en-US" dirty="0">
              <a:cs typeface="Calibri"/>
            </a:endParaRPr>
          </a:p>
          <a:p>
            <a:r>
              <a:rPr lang="en-US" dirty="0">
                <a:cs typeface="Calibri"/>
              </a:rPr>
              <a:t>Along with overall participation in YoungStar, the department also monitors the number of children whose families utilize WI Shares subsidy that attend YoungStar rated programs and the star rating for those programs.  </a:t>
            </a:r>
          </a:p>
          <a:p>
            <a:endParaRPr lang="en-US" dirty="0">
              <a:cs typeface="Calibri"/>
            </a:endParaRPr>
          </a:p>
          <a:p>
            <a:r>
              <a:rPr lang="en-US" dirty="0">
                <a:cs typeface="Calibri"/>
              </a:rPr>
              <a:t>Providers that want to receive WI Shares payments from families, must participate in YoungStar.  And YoungStar participating providers cannot deny care for those families. </a:t>
            </a:r>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7</a:t>
            </a:fld>
            <a:endParaRPr lang="en-US"/>
          </a:p>
        </p:txBody>
      </p:sp>
    </p:spTree>
    <p:extLst>
      <p:ext uri="{BB962C8B-B14F-4D97-AF65-F5344CB8AC3E}">
        <p14:creationId xmlns:p14="http://schemas.microsoft.com/office/powerpoint/2010/main" val="2711810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Terra</a:t>
            </a:r>
          </a:p>
          <a:p>
            <a:pPr marL="171450" indent="-171450">
              <a:buFont typeface="Arial" panose="020B0604020202020204" pitchFamily="34" charset="0"/>
              <a:buChar char="•"/>
            </a:pPr>
            <a:r>
              <a:rPr lang="en-US" dirty="0"/>
              <a:t>Most decreases or increases are by 1 Star level </a:t>
            </a:r>
            <a:endParaRPr lang="en-US" dirty="0">
              <a:cs typeface="Calibri" panose="020F0502020204030204"/>
            </a:endParaRPr>
          </a:p>
          <a:p>
            <a:pPr marL="171450" indent="-171450">
              <a:buFont typeface="Arial" panose="020B0604020202020204" pitchFamily="34" charset="0"/>
              <a:buChar char="•"/>
            </a:pPr>
            <a:r>
              <a:rPr lang="en-US" dirty="0"/>
              <a:t>1% or less saw an increase by 2 Star levels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Another area of close monitoring is the movement in star level providers experience over time. This graph shows the star level movement in the various regions of the state from 2018-2022.  The blue section represents no change, the green represents an increase in star level, and the red represents a decrease. This data tells us that across the state, most providers have stayed at the same star level over a four-year period.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also tells us that while our data shows that the majority of providers are at the 3 to 5 Star level, most providers have not been able to increase their star level over time.  This data raises the question of how YoungStar can better support a programs continuous quality improvement efforts. </a:t>
            </a:r>
          </a:p>
        </p:txBody>
      </p:sp>
      <p:sp>
        <p:nvSpPr>
          <p:cNvPr id="4" name="Slide Number Placeholder 3"/>
          <p:cNvSpPr>
            <a:spLocks noGrp="1"/>
          </p:cNvSpPr>
          <p:nvPr>
            <p:ph type="sldNum" sz="quarter" idx="5"/>
          </p:nvPr>
        </p:nvSpPr>
        <p:spPr/>
        <p:txBody>
          <a:bodyPr/>
          <a:lstStyle/>
          <a:p>
            <a:fld id="{0C5C0042-729A-4777-837B-81116893BE0D}" type="slidenum">
              <a:rPr lang="en-US" smtClean="0"/>
              <a:t>8</a:t>
            </a:fld>
            <a:endParaRPr lang="en-US"/>
          </a:p>
        </p:txBody>
      </p:sp>
    </p:spTree>
    <p:extLst>
      <p:ext uri="{BB962C8B-B14F-4D97-AF65-F5344CB8AC3E}">
        <p14:creationId xmlns:p14="http://schemas.microsoft.com/office/powerpoint/2010/main" val="1954320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fontAlgn="base">
              <a:lnSpc>
                <a:spcPct val="103000"/>
              </a:lnSpc>
              <a:spcBef>
                <a:spcPts val="0"/>
              </a:spcBef>
              <a:spcAft>
                <a:spcPts val="25"/>
              </a:spcAft>
              <a:buClr>
                <a:srgbClr val="000000"/>
              </a:buClr>
              <a:buSzPts val="1100"/>
            </a:pPr>
            <a:r>
              <a:rPr lang="en-US" dirty="0">
                <a:solidFill>
                  <a:srgbClr val="000000"/>
                </a:solidFill>
                <a:uFill>
                  <a:solidFill>
                    <a:srgbClr val="000000"/>
                  </a:solidFill>
                </a:uFill>
                <a:latin typeface="Arial"/>
                <a:ea typeface="Arial" panose="020B0604020202020204" pitchFamily="34" charset="0"/>
                <a:cs typeface="Arial"/>
              </a:rPr>
              <a:t>Terra</a:t>
            </a:r>
          </a:p>
          <a:p>
            <a:pPr marR="0" lvl="0" fontAlgn="base">
              <a:lnSpc>
                <a:spcPct val="103000"/>
              </a:lnSpc>
              <a:spcBef>
                <a:spcPts val="0"/>
              </a:spcBef>
              <a:spcAft>
                <a:spcPts val="25"/>
              </a:spcAft>
              <a:buClr>
                <a:srgbClr val="000000"/>
              </a:buClr>
              <a:buSzPts val="1100"/>
            </a:pPr>
            <a:endParaRPr lang="en-US" sz="1200" u="none" strike="noStrike" dirty="0">
              <a:solidFill>
                <a:srgbClr val="000000"/>
              </a:solidFill>
              <a:effectLst/>
              <a:uFill>
                <a:solidFill>
                  <a:srgbClr val="000000"/>
                </a:solidFill>
              </a:uFill>
              <a:latin typeface="Arial"/>
              <a:ea typeface="Arial" panose="020B0604020202020204" pitchFamily="34" charset="0"/>
              <a:cs typeface="Arial"/>
            </a:endParaRPr>
          </a:p>
          <a:p>
            <a:pPr marR="0" lvl="0" fontAlgn="base">
              <a:lnSpc>
                <a:spcPct val="103000"/>
              </a:lnSpc>
              <a:spcBef>
                <a:spcPts val="0"/>
              </a:spcBef>
              <a:spcAft>
                <a:spcPts val="25"/>
              </a:spcAft>
              <a:buClr>
                <a:srgbClr val="000000"/>
              </a:buClr>
              <a:buSzPts val="1100"/>
            </a:pPr>
            <a:r>
              <a:rPr lang="en-US" sz="1200" u="none" strike="noStrike" dirty="0">
                <a:solidFill>
                  <a:srgbClr val="000000"/>
                </a:solidFill>
                <a:effectLst/>
                <a:uFill>
                  <a:solidFill>
                    <a:srgbClr val="000000"/>
                  </a:solidFill>
                </a:uFill>
                <a:latin typeface="Arial"/>
                <a:ea typeface="Arial" panose="020B0604020202020204" pitchFamily="34" charset="0"/>
                <a:cs typeface="Arial"/>
              </a:rPr>
              <a:t>Here are some of the ways YoungStar supports providers.  Providers who participate in YoungStar have access to…</a:t>
            </a:r>
          </a:p>
          <a:p>
            <a:pPr marR="0" lvl="0" fontAlgn="base">
              <a:lnSpc>
                <a:spcPct val="103000"/>
              </a:lnSpc>
              <a:spcBef>
                <a:spcPts val="0"/>
              </a:spcBef>
              <a:spcAft>
                <a:spcPts val="25"/>
              </a:spcAft>
              <a:buClr>
                <a:srgbClr val="000000"/>
              </a:buClr>
              <a:buSzPts val="1100"/>
            </a:pPr>
            <a:endParaRPr lang="en-US" sz="1200" u="none" strike="noStrike" dirty="0">
              <a:solidFill>
                <a:srgbClr val="000000"/>
              </a:solidFill>
              <a:effectLst/>
              <a:uFill>
                <a:solidFill>
                  <a:srgbClr val="000000"/>
                </a:solidFill>
              </a:uFill>
              <a:latin typeface="Arial"/>
              <a:ea typeface="Arial" panose="020B0604020202020204" pitchFamily="34" charset="0"/>
              <a:cs typeface="Arial"/>
            </a:endParaRPr>
          </a:p>
          <a:p>
            <a:pPr marR="0" lvl="0" fontAlgn="base">
              <a:lnSpc>
                <a:spcPct val="103000"/>
              </a:lnSpc>
              <a:spcBef>
                <a:spcPts val="0"/>
              </a:spcBef>
              <a:spcAft>
                <a:spcPts val="25"/>
              </a:spcAft>
              <a:buClr>
                <a:srgbClr val="000000"/>
              </a:buClr>
              <a:buSzPts val="1100"/>
            </a:pPr>
            <a:r>
              <a:rPr lang="en-US" sz="1200" u="none" strike="noStrike" dirty="0">
                <a:solidFill>
                  <a:srgbClr val="000000"/>
                </a:solidFill>
                <a:effectLst/>
                <a:uFill>
                  <a:solidFill>
                    <a:srgbClr val="000000"/>
                  </a:solidFill>
                </a:uFill>
                <a:latin typeface="Arial"/>
                <a:ea typeface="Arial" panose="020B0604020202020204" pitchFamily="34" charset="0"/>
                <a:cs typeface="Arial"/>
              </a:rPr>
              <a:t>One on One Individualized Coaching where a YoungStar coach provides support to administrative and/or classroom staff </a:t>
            </a:r>
          </a:p>
          <a:p>
            <a:pPr marR="0" lvl="0" fontAlgn="base">
              <a:lnSpc>
                <a:spcPct val="103000"/>
              </a:lnSpc>
              <a:spcBef>
                <a:spcPts val="0"/>
              </a:spcBef>
              <a:spcAft>
                <a:spcPts val="25"/>
              </a:spcAft>
              <a:buClr>
                <a:srgbClr val="000000"/>
              </a:buClr>
              <a:buSzPts val="1100"/>
            </a:pPr>
            <a:endParaRPr lang="en-US" sz="1200" u="none" strike="noStrike" dirty="0">
              <a:solidFill>
                <a:srgbClr val="000000"/>
              </a:solidFill>
              <a:effectLst/>
              <a:uFill>
                <a:solidFill>
                  <a:srgbClr val="000000"/>
                </a:solidFill>
              </a:uFill>
              <a:latin typeface="Arial"/>
              <a:ea typeface="Arial" panose="020B0604020202020204" pitchFamily="34" charset="0"/>
              <a:cs typeface="Arial"/>
            </a:endParaRPr>
          </a:p>
          <a:p>
            <a:pPr marR="0" lvl="0" fontAlgn="base">
              <a:lnSpc>
                <a:spcPct val="103000"/>
              </a:lnSpc>
              <a:spcBef>
                <a:spcPts val="0"/>
              </a:spcBef>
              <a:spcAft>
                <a:spcPts val="25"/>
              </a:spcAft>
              <a:buClr>
                <a:srgbClr val="000000"/>
              </a:buClr>
              <a:buSzPts val="1100"/>
            </a:pPr>
            <a:r>
              <a:rPr lang="en-US" sz="1200" u="none" strike="noStrike" dirty="0">
                <a:solidFill>
                  <a:srgbClr val="000000"/>
                </a:solidFill>
                <a:effectLst/>
                <a:uFill>
                  <a:solidFill>
                    <a:srgbClr val="000000"/>
                  </a:solidFill>
                </a:uFill>
                <a:latin typeface="Arial"/>
                <a:ea typeface="Arial" panose="020B0604020202020204" pitchFamily="34" charset="0"/>
                <a:cs typeface="Arial"/>
              </a:rPr>
              <a:t>Targeted Group Based Coaching where a coach provides support to a set of individuals who are interested in the same topic</a:t>
            </a:r>
          </a:p>
          <a:p>
            <a:pPr marR="0" lvl="0" fontAlgn="base">
              <a:lnSpc>
                <a:spcPct val="103000"/>
              </a:lnSpc>
              <a:spcBef>
                <a:spcPts val="0"/>
              </a:spcBef>
              <a:spcAft>
                <a:spcPts val="25"/>
              </a:spcAft>
              <a:buClr>
                <a:srgbClr val="000000"/>
              </a:buClr>
              <a:buSzPts val="1100"/>
            </a:pPr>
            <a:endParaRPr lang="en-US" sz="1200" u="none" strike="noStrike" dirty="0">
              <a:solidFill>
                <a:srgbClr val="000000"/>
              </a:solidFill>
              <a:effectLst/>
              <a:uFill>
                <a:solidFill>
                  <a:srgbClr val="000000"/>
                </a:solidFill>
              </a:uFill>
              <a:latin typeface="Arial"/>
              <a:ea typeface="Arial" panose="020B0604020202020204" pitchFamily="34" charset="0"/>
              <a:cs typeface="Arial"/>
            </a:endParaRPr>
          </a:p>
          <a:p>
            <a:pPr marR="0" lvl="0" fontAlgn="base">
              <a:lnSpc>
                <a:spcPct val="103000"/>
              </a:lnSpc>
              <a:spcBef>
                <a:spcPts val="0"/>
              </a:spcBef>
              <a:spcAft>
                <a:spcPts val="25"/>
              </a:spcAft>
              <a:buClr>
                <a:srgbClr val="000000"/>
              </a:buClr>
              <a:buSzPts val="1100"/>
            </a:pPr>
            <a:r>
              <a:rPr lang="en-US" sz="1200" u="none" strike="noStrike" dirty="0">
                <a:solidFill>
                  <a:srgbClr val="000000"/>
                </a:solidFill>
                <a:effectLst/>
                <a:uFill>
                  <a:solidFill>
                    <a:srgbClr val="000000"/>
                  </a:solidFill>
                </a:uFill>
                <a:latin typeface="Arial"/>
                <a:ea typeface="Arial" panose="020B0604020202020204" pitchFamily="34" charset="0"/>
                <a:cs typeface="Arial"/>
              </a:rPr>
              <a:t>Both coaching options are available virtually or in person or both, whatever method best meets the provider’s needs</a:t>
            </a:r>
          </a:p>
          <a:p>
            <a:pPr marR="0" lvl="0" fontAlgn="base">
              <a:lnSpc>
                <a:spcPct val="103000"/>
              </a:lnSpc>
              <a:spcBef>
                <a:spcPts val="0"/>
              </a:spcBef>
              <a:spcAft>
                <a:spcPts val="25"/>
              </a:spcAft>
              <a:buClr>
                <a:srgbClr val="000000"/>
              </a:buClr>
              <a:buSzPts val="1100"/>
            </a:pPr>
            <a:endParaRPr lang="en-US" sz="1200" u="none" strike="noStrike" dirty="0">
              <a:solidFill>
                <a:srgbClr val="000000"/>
              </a:solidFill>
              <a:effectLst/>
              <a:uFill>
                <a:solidFill>
                  <a:srgbClr val="000000"/>
                </a:solidFill>
              </a:uFill>
              <a:latin typeface="Arial"/>
              <a:ea typeface="Arial" panose="020B0604020202020204" pitchFamily="34" charset="0"/>
              <a:cs typeface="Arial"/>
            </a:endParaRPr>
          </a:p>
          <a:p>
            <a:pPr marR="0" lvl="0" fontAlgn="base">
              <a:lnSpc>
                <a:spcPct val="103000"/>
              </a:lnSpc>
              <a:spcBef>
                <a:spcPts val="0"/>
              </a:spcBef>
              <a:spcAft>
                <a:spcPts val="25"/>
              </a:spcAft>
              <a:buClr>
                <a:srgbClr val="000000"/>
              </a:buClr>
              <a:buSzPts val="1100"/>
            </a:pPr>
            <a:r>
              <a:rPr lang="en-US" sz="1200" u="none" strike="noStrike" dirty="0">
                <a:solidFill>
                  <a:srgbClr val="000000"/>
                </a:solidFill>
                <a:effectLst/>
                <a:uFill>
                  <a:solidFill>
                    <a:srgbClr val="000000"/>
                  </a:solidFill>
                </a:uFill>
                <a:latin typeface="Arial"/>
                <a:ea typeface="Arial" panose="020B0604020202020204" pitchFamily="34" charset="0"/>
                <a:cs typeface="Arial"/>
              </a:rPr>
              <a:t>Providers also have access to on-demand resources and training that are created and curated based on provider interest or need </a:t>
            </a:r>
          </a:p>
          <a:p>
            <a:pPr marR="0" lvl="0" fontAlgn="base">
              <a:lnSpc>
                <a:spcPct val="103000"/>
              </a:lnSpc>
              <a:spcBef>
                <a:spcPts val="0"/>
              </a:spcBef>
              <a:spcAft>
                <a:spcPts val="25"/>
              </a:spcAft>
              <a:buClr>
                <a:srgbClr val="000000"/>
              </a:buClr>
              <a:buSzPts val="1100"/>
            </a:pPr>
            <a:endParaRPr lang="en-US" sz="1200" u="none" strike="noStrike" dirty="0">
              <a:solidFill>
                <a:srgbClr val="000000"/>
              </a:solidFill>
              <a:effectLst/>
              <a:uFill>
                <a:solidFill>
                  <a:srgbClr val="000000"/>
                </a:solidFill>
              </a:uFill>
              <a:latin typeface="Arial"/>
              <a:ea typeface="Arial" panose="020B0604020202020204" pitchFamily="34" charset="0"/>
              <a:cs typeface="Arial"/>
            </a:endParaRPr>
          </a:p>
          <a:p>
            <a:pPr marR="0" lvl="0" fontAlgn="base">
              <a:lnSpc>
                <a:spcPct val="103000"/>
              </a:lnSpc>
              <a:spcBef>
                <a:spcPts val="0"/>
              </a:spcBef>
              <a:spcAft>
                <a:spcPts val="25"/>
              </a:spcAft>
              <a:buClr>
                <a:srgbClr val="000000"/>
              </a:buClr>
              <a:buSzPts val="1100"/>
            </a:pPr>
            <a:r>
              <a:rPr lang="en-US" sz="1200" u="none" strike="noStrike" dirty="0">
                <a:solidFill>
                  <a:srgbClr val="000000"/>
                </a:solidFill>
                <a:effectLst/>
                <a:uFill>
                  <a:solidFill>
                    <a:srgbClr val="000000"/>
                  </a:solidFill>
                </a:uFill>
                <a:latin typeface="Arial"/>
                <a:ea typeface="Arial" panose="020B0604020202020204" pitchFamily="34" charset="0"/>
                <a:cs typeface="Arial"/>
              </a:rPr>
              <a:t>And a help desk available during regular business hours to answer questions and connect them to additional supports </a:t>
            </a:r>
          </a:p>
        </p:txBody>
      </p:sp>
      <p:sp>
        <p:nvSpPr>
          <p:cNvPr id="4" name="Slide Number Placeholder 3"/>
          <p:cNvSpPr>
            <a:spLocks noGrp="1"/>
          </p:cNvSpPr>
          <p:nvPr>
            <p:ph type="sldNum" sz="quarter" idx="5"/>
          </p:nvPr>
        </p:nvSpPr>
        <p:spPr/>
        <p:txBody>
          <a:bodyPr/>
          <a:lstStyle/>
          <a:p>
            <a:fld id="{0C5C0042-729A-4777-837B-81116893BE0D}" type="slidenum">
              <a:rPr lang="en-US" smtClean="0"/>
              <a:t>9</a:t>
            </a:fld>
            <a:endParaRPr lang="en-US"/>
          </a:p>
        </p:txBody>
      </p:sp>
    </p:spTree>
    <p:extLst>
      <p:ext uri="{BB962C8B-B14F-4D97-AF65-F5344CB8AC3E}">
        <p14:creationId xmlns:p14="http://schemas.microsoft.com/office/powerpoint/2010/main" val="1427121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2A21-C19E-4B81-ADC0-5CF76FBB33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77A94A-16AC-40BD-A988-BB9F40589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C05C5-6C9C-4767-B5DB-1AA5A79200C3}"/>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5" name="Footer Placeholder 4">
            <a:extLst>
              <a:ext uri="{FF2B5EF4-FFF2-40B4-BE49-F238E27FC236}">
                <a16:creationId xmlns:a16="http://schemas.microsoft.com/office/drawing/2014/main" id="{CA6B2750-9312-4AE2-9D63-9C74DFBC1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70904-3D68-425F-BE0F-D724695C4EE2}"/>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3832961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24287-F8EF-4BA9-996C-A88ECF2F4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1BB288-3718-4538-A1E2-23B72C2BB7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42035-7377-4849-BA66-30DB4E65D739}"/>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5" name="Footer Placeholder 4">
            <a:extLst>
              <a:ext uri="{FF2B5EF4-FFF2-40B4-BE49-F238E27FC236}">
                <a16:creationId xmlns:a16="http://schemas.microsoft.com/office/drawing/2014/main" id="{E7BE4465-A192-4F66-AF25-0B48CA229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E4C62-0971-4FB2-8699-50E9F342BEEE}"/>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1665216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E2ED51-E529-4EEA-935C-B632774F4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D4D79D-17C1-4AAD-8B60-806F258D1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F7B51-9E28-46EC-B29D-FE5236C8640A}"/>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5" name="Footer Placeholder 4">
            <a:extLst>
              <a:ext uri="{FF2B5EF4-FFF2-40B4-BE49-F238E27FC236}">
                <a16:creationId xmlns:a16="http://schemas.microsoft.com/office/drawing/2014/main" id="{DDF46856-110E-4BF9-A449-0F5AF7912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300CB-9628-42D7-A623-2D0182A026E2}"/>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3473537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15CD-4465-40C2-9A52-05F37EBF8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161303-CE39-4D9C-8A83-AED8568F84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46C10-2ADC-4A05-B3D9-1D89015D748A}"/>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5" name="Footer Placeholder 4">
            <a:extLst>
              <a:ext uri="{FF2B5EF4-FFF2-40B4-BE49-F238E27FC236}">
                <a16:creationId xmlns:a16="http://schemas.microsoft.com/office/drawing/2014/main" id="{F2519179-C34D-4CDB-ABA6-4D5DF05CE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47AE5-1896-440F-8192-CB4238CA6119}"/>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2696265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5968-286F-45EA-903A-4B5AAC6930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C09F8E-F31B-43FA-9E8C-FE52D588FA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8654DE-EAF8-4655-B2FA-E33292C4834A}"/>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5" name="Footer Placeholder 4">
            <a:extLst>
              <a:ext uri="{FF2B5EF4-FFF2-40B4-BE49-F238E27FC236}">
                <a16:creationId xmlns:a16="http://schemas.microsoft.com/office/drawing/2014/main" id="{091E1415-3C0F-4275-A52A-AA9274954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9DBAC-465D-4305-AA17-CA3CEB2705C7}"/>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181521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D210C-7ACE-4E05-9F36-8181AE406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5BB7DD-BB07-4CB9-A2AD-E24F1C5C22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91F963-8F24-4714-AEB7-C1FED3DE1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DE53F-576A-4FBE-A61D-6D0BC0C38697}"/>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6" name="Footer Placeholder 5">
            <a:extLst>
              <a:ext uri="{FF2B5EF4-FFF2-40B4-BE49-F238E27FC236}">
                <a16:creationId xmlns:a16="http://schemas.microsoft.com/office/drawing/2014/main" id="{F8720194-11E6-4071-9707-39AC873EE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90E32-5805-420E-BE6C-74103F3BAB97}"/>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851822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4BB9-F9EF-45BD-9E1B-B071CD5C92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8A3208-C443-4A51-8A2D-AE8426226D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B6B13D-B68E-485D-B00E-47FB2CABAB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51A6A-6E7F-455F-A460-733D1C105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0FD8F5-D9E5-48BE-B938-75733FA843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41FD79-B2A0-427C-9AED-E5046589C9B7}"/>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8" name="Footer Placeholder 7">
            <a:extLst>
              <a:ext uri="{FF2B5EF4-FFF2-40B4-BE49-F238E27FC236}">
                <a16:creationId xmlns:a16="http://schemas.microsoft.com/office/drawing/2014/main" id="{2E409373-838D-43C7-B5E9-E50476FA45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82B1FC-FF12-4277-93C5-E58E56D92470}"/>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3323892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D368-4248-4686-A1B6-DE0794559D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A2CC25-D93D-4B7F-94A5-EA852BD3247E}"/>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4" name="Footer Placeholder 3">
            <a:extLst>
              <a:ext uri="{FF2B5EF4-FFF2-40B4-BE49-F238E27FC236}">
                <a16:creationId xmlns:a16="http://schemas.microsoft.com/office/drawing/2014/main" id="{2FB9D965-DCFB-411F-BA3E-F711C8C59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708AF3-FF31-4182-9889-267B7D0BEA4A}"/>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2823245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F807A9-469E-4332-9A0B-CF5B41C948C7}"/>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3" name="Footer Placeholder 2">
            <a:extLst>
              <a:ext uri="{FF2B5EF4-FFF2-40B4-BE49-F238E27FC236}">
                <a16:creationId xmlns:a16="http://schemas.microsoft.com/office/drawing/2014/main" id="{658E8D7E-F1BB-44C8-8B8F-79C9D5AAC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CFC778-6DFB-47B5-830D-AFC80E28E141}"/>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2377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6A57-16B4-4DE6-A067-E7C0AE16D9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BB8390-59BE-4FDE-AAD4-3951175D79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105E4B-0149-4B8A-8F44-267F84416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B5F91E-9985-4EA5-9F4E-7736A13A6235}"/>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6" name="Footer Placeholder 5">
            <a:extLst>
              <a:ext uri="{FF2B5EF4-FFF2-40B4-BE49-F238E27FC236}">
                <a16:creationId xmlns:a16="http://schemas.microsoft.com/office/drawing/2014/main" id="{F8E59A04-A7A6-4DB1-B1A5-5C2120BD3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E400E-3F21-451C-8B5A-4E0BF3483A7E}"/>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2329397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ACB9-300B-4133-9B30-D6C73A1BB0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B5CDB-3C89-469D-AE4C-93A6DE35A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B9C9C1-24A0-444B-9193-18A5BFF50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2724A-75AF-4144-8F76-19AC121F237A}"/>
              </a:ext>
            </a:extLst>
          </p:cNvPr>
          <p:cNvSpPr>
            <a:spLocks noGrp="1"/>
          </p:cNvSpPr>
          <p:nvPr>
            <p:ph type="dt" sz="half" idx="10"/>
          </p:nvPr>
        </p:nvSpPr>
        <p:spPr/>
        <p:txBody>
          <a:bodyPr/>
          <a:lstStyle/>
          <a:p>
            <a:fld id="{E9230C97-452E-483F-91C7-1F3839A0A1F6}" type="datetimeFigureOut">
              <a:rPr lang="en-US" smtClean="0"/>
              <a:t>4/25/2024</a:t>
            </a:fld>
            <a:endParaRPr lang="en-US"/>
          </a:p>
        </p:txBody>
      </p:sp>
      <p:sp>
        <p:nvSpPr>
          <p:cNvPr id="6" name="Footer Placeholder 5">
            <a:extLst>
              <a:ext uri="{FF2B5EF4-FFF2-40B4-BE49-F238E27FC236}">
                <a16:creationId xmlns:a16="http://schemas.microsoft.com/office/drawing/2014/main" id="{1B2E3D35-66F6-4E61-B3C9-134C2F9DF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8369B-C685-44CA-B67F-3E43958DECE3}"/>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2214903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D564F-ABC7-4437-8F84-DC6007D4D8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180F42-C071-4F98-9EAA-B28542AAC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8C7C1-5DEA-4A7A-8766-42D1654309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30C97-452E-483F-91C7-1F3839A0A1F6}" type="datetimeFigureOut">
              <a:rPr lang="en-US" smtClean="0"/>
              <a:t>4/25/2024</a:t>
            </a:fld>
            <a:endParaRPr lang="en-US"/>
          </a:p>
        </p:txBody>
      </p:sp>
      <p:sp>
        <p:nvSpPr>
          <p:cNvPr id="5" name="Footer Placeholder 4">
            <a:extLst>
              <a:ext uri="{FF2B5EF4-FFF2-40B4-BE49-F238E27FC236}">
                <a16:creationId xmlns:a16="http://schemas.microsoft.com/office/drawing/2014/main" id="{704BBDAC-DA16-45AA-8BBF-4B629120C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CD69D5-B261-47BC-A036-1712AAEFE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608A9-FD94-4F72-BDA1-8D0C14625827}" type="slidenum">
              <a:rPr lang="en-US" smtClean="0"/>
              <a:t>‹#›</a:t>
            </a:fld>
            <a:endParaRPr lang="en-US"/>
          </a:p>
        </p:txBody>
      </p:sp>
    </p:spTree>
    <p:extLst>
      <p:ext uri="{BB962C8B-B14F-4D97-AF65-F5344CB8AC3E}">
        <p14:creationId xmlns:p14="http://schemas.microsoft.com/office/powerpoint/2010/main" val="54409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97427468-9023-8F68-346B-AD0F5B844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3604"/>
            <a:ext cx="12192000" cy="6404396"/>
          </a:xfrm>
          <a:prstGeom prst="rect">
            <a:avLst/>
          </a:prstGeom>
        </p:spPr>
      </p:pic>
      <p:sp>
        <p:nvSpPr>
          <p:cNvPr id="4" name="Title 1">
            <a:extLst>
              <a:ext uri="{FF2B5EF4-FFF2-40B4-BE49-F238E27FC236}">
                <a16:creationId xmlns:a16="http://schemas.microsoft.com/office/drawing/2014/main" id="{8645D81A-0273-656A-46D1-15EA347C5265}"/>
              </a:ext>
            </a:extLst>
          </p:cNvPr>
          <p:cNvSpPr txBox="1">
            <a:spLocks/>
          </p:cNvSpPr>
          <p:nvPr/>
        </p:nvSpPr>
        <p:spPr>
          <a:xfrm>
            <a:off x="336272" y="1571836"/>
            <a:ext cx="11540989" cy="1922326"/>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solidFill>
                  <a:schemeClr val="accent2"/>
                </a:solidFill>
              </a:rPr>
              <a:t>DCF's </a:t>
            </a:r>
            <a:r>
              <a:rPr lang="en-US" sz="7200" dirty="0" err="1">
                <a:solidFill>
                  <a:schemeClr val="accent2"/>
                </a:solidFill>
              </a:rPr>
              <a:t>YoungStar</a:t>
            </a:r>
            <a:r>
              <a:rPr lang="en-US" sz="7200" dirty="0">
                <a:solidFill>
                  <a:schemeClr val="accent2"/>
                </a:solidFill>
              </a:rPr>
              <a:t> </a:t>
            </a:r>
          </a:p>
          <a:p>
            <a:r>
              <a:rPr lang="en-US" sz="7200" dirty="0">
                <a:solidFill>
                  <a:schemeClr val="accent2"/>
                </a:solidFill>
              </a:rPr>
              <a:t>Analysis &amp; Update</a:t>
            </a:r>
            <a:endParaRPr lang="en-US" sz="7200" dirty="0">
              <a:solidFill>
                <a:schemeClr val="accent2"/>
              </a:solidFill>
              <a:ea typeface="Roboto Black"/>
              <a:cs typeface="Roboto Black"/>
            </a:endParaRPr>
          </a:p>
        </p:txBody>
      </p:sp>
      <p:sp>
        <p:nvSpPr>
          <p:cNvPr id="5" name="Subtitle 4">
            <a:extLst>
              <a:ext uri="{FF2B5EF4-FFF2-40B4-BE49-F238E27FC236}">
                <a16:creationId xmlns:a16="http://schemas.microsoft.com/office/drawing/2014/main" id="{A63B63CA-B055-0E51-B307-75CFB183AEB9}"/>
              </a:ext>
            </a:extLst>
          </p:cNvPr>
          <p:cNvSpPr>
            <a:spLocks noGrp="1"/>
          </p:cNvSpPr>
          <p:nvPr>
            <p:ph type="subTitle" idx="1"/>
          </p:nvPr>
        </p:nvSpPr>
        <p:spPr/>
        <p:txBody>
          <a:bodyPr/>
          <a:lstStyle/>
          <a:p>
            <a:r>
              <a:rPr lang="en-US" dirty="0"/>
              <a:t>Background and Overview</a:t>
            </a:r>
          </a:p>
        </p:txBody>
      </p:sp>
    </p:spTree>
    <p:custDataLst>
      <p:tags r:id="rId1"/>
    </p:custDataLst>
    <p:extLst>
      <p:ext uri="{BB962C8B-B14F-4D97-AF65-F5344CB8AC3E}">
        <p14:creationId xmlns:p14="http://schemas.microsoft.com/office/powerpoint/2010/main" val="3009906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328D6-D027-9A54-5E54-F12B044929AE}"/>
              </a:ext>
            </a:extLst>
          </p:cNvPr>
          <p:cNvSpPr>
            <a:spLocks noGrp="1"/>
          </p:cNvSpPr>
          <p:nvPr>
            <p:ph type="title"/>
          </p:nvPr>
        </p:nvSpPr>
        <p:spPr>
          <a:xfrm>
            <a:off x="838200" y="66955"/>
            <a:ext cx="10515600" cy="1325563"/>
          </a:xfrm>
        </p:spPr>
        <p:txBody>
          <a:bodyPr/>
          <a:lstStyle/>
          <a:p>
            <a:r>
              <a:rPr lang="en-US"/>
              <a:t>Supports available to parents</a:t>
            </a:r>
          </a:p>
        </p:txBody>
      </p:sp>
      <p:pic>
        <p:nvPicPr>
          <p:cNvPr id="4" name="Picture 3">
            <a:extLst>
              <a:ext uri="{FF2B5EF4-FFF2-40B4-BE49-F238E27FC236}">
                <a16:creationId xmlns:a16="http://schemas.microsoft.com/office/drawing/2014/main" id="{80EBCFA9-F6AA-5FA2-5661-2E792ED9DF87}"/>
              </a:ext>
            </a:extLst>
          </p:cNvPr>
          <p:cNvPicPr>
            <a:picLocks noChangeAspect="1"/>
          </p:cNvPicPr>
          <p:nvPr/>
        </p:nvPicPr>
        <p:blipFill>
          <a:blip r:embed="rId3"/>
          <a:stretch>
            <a:fillRect/>
          </a:stretch>
        </p:blipFill>
        <p:spPr>
          <a:xfrm>
            <a:off x="903557" y="1452152"/>
            <a:ext cx="10384885" cy="49464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14151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A9F8-A622-6BA4-9DAC-F6E96FB1A627}"/>
              </a:ext>
            </a:extLst>
          </p:cNvPr>
          <p:cNvSpPr>
            <a:spLocks noGrp="1"/>
          </p:cNvSpPr>
          <p:nvPr>
            <p:ph type="title"/>
          </p:nvPr>
        </p:nvSpPr>
        <p:spPr/>
        <p:txBody>
          <a:bodyPr/>
          <a:lstStyle/>
          <a:p>
            <a:r>
              <a:rPr lang="en-US"/>
              <a:t>Intersection of child care programs</a:t>
            </a:r>
          </a:p>
        </p:txBody>
      </p:sp>
      <p:graphicFrame>
        <p:nvGraphicFramePr>
          <p:cNvPr id="4" name="Content Placeholder 3">
            <a:extLst>
              <a:ext uri="{FF2B5EF4-FFF2-40B4-BE49-F238E27FC236}">
                <a16:creationId xmlns:a16="http://schemas.microsoft.com/office/drawing/2014/main" id="{A1B6380F-3F58-48AC-7EBD-0E643F6F461E}"/>
              </a:ext>
            </a:extLst>
          </p:cNvPr>
          <p:cNvGraphicFramePr>
            <a:graphicFrameLocks noGrp="1"/>
          </p:cNvGraphicFramePr>
          <p:nvPr>
            <p:ph idx="1"/>
            <p:extLst>
              <p:ext uri="{D42A27DB-BD31-4B8C-83A1-F6EECF244321}">
                <p14:modId xmlns:p14="http://schemas.microsoft.com/office/powerpoint/2010/main" val="26440589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E7F2A84-A6CD-F9B2-4E66-E245D244FB09}"/>
              </a:ext>
            </a:extLst>
          </p:cNvPr>
          <p:cNvSpPr txBox="1"/>
          <p:nvPr/>
        </p:nvSpPr>
        <p:spPr>
          <a:xfrm>
            <a:off x="1560443" y="3601156"/>
            <a:ext cx="2206487" cy="1384995"/>
          </a:xfrm>
          <a:prstGeom prst="rect">
            <a:avLst/>
          </a:prstGeom>
          <a:noFill/>
        </p:spPr>
        <p:txBody>
          <a:bodyPr wrap="square" rtlCol="0">
            <a:spAutoFit/>
          </a:bodyPr>
          <a:lstStyle/>
          <a:p>
            <a:pPr algn="ctr"/>
            <a:r>
              <a:rPr lang="en-US" sz="2800">
                <a:solidFill>
                  <a:schemeClr val="bg1"/>
                </a:solidFill>
              </a:rPr>
              <a:t>Quality of learning environment</a:t>
            </a:r>
          </a:p>
        </p:txBody>
      </p:sp>
      <p:sp>
        <p:nvSpPr>
          <p:cNvPr id="7" name="TextBox 6">
            <a:extLst>
              <a:ext uri="{FF2B5EF4-FFF2-40B4-BE49-F238E27FC236}">
                <a16:creationId xmlns:a16="http://schemas.microsoft.com/office/drawing/2014/main" id="{9FE12036-E6B5-E7FC-2444-C288321EB178}"/>
              </a:ext>
            </a:extLst>
          </p:cNvPr>
          <p:cNvSpPr txBox="1"/>
          <p:nvPr/>
        </p:nvSpPr>
        <p:spPr>
          <a:xfrm>
            <a:off x="5280991" y="3816601"/>
            <a:ext cx="2156791" cy="954107"/>
          </a:xfrm>
          <a:prstGeom prst="rect">
            <a:avLst/>
          </a:prstGeom>
          <a:noFill/>
        </p:spPr>
        <p:txBody>
          <a:bodyPr wrap="square" rtlCol="0">
            <a:spAutoFit/>
          </a:bodyPr>
          <a:lstStyle/>
          <a:p>
            <a:pPr algn="ctr"/>
            <a:r>
              <a:rPr lang="en-US" sz="2800">
                <a:solidFill>
                  <a:schemeClr val="bg1"/>
                </a:solidFill>
              </a:rPr>
              <a:t>Health &amp; safety</a:t>
            </a:r>
          </a:p>
        </p:txBody>
      </p:sp>
      <p:sp>
        <p:nvSpPr>
          <p:cNvPr id="8" name="TextBox 7">
            <a:extLst>
              <a:ext uri="{FF2B5EF4-FFF2-40B4-BE49-F238E27FC236}">
                <a16:creationId xmlns:a16="http://schemas.microsoft.com/office/drawing/2014/main" id="{16EB9CBD-F765-ACE3-EB04-5AE27DDDC21A}"/>
              </a:ext>
            </a:extLst>
          </p:cNvPr>
          <p:cNvSpPr txBox="1"/>
          <p:nvPr/>
        </p:nvSpPr>
        <p:spPr>
          <a:xfrm>
            <a:off x="8951843" y="3385714"/>
            <a:ext cx="2156791" cy="1815882"/>
          </a:xfrm>
          <a:prstGeom prst="rect">
            <a:avLst/>
          </a:prstGeom>
          <a:noFill/>
        </p:spPr>
        <p:txBody>
          <a:bodyPr wrap="square" rtlCol="0">
            <a:spAutoFit/>
          </a:bodyPr>
          <a:lstStyle/>
          <a:p>
            <a:pPr algn="ctr"/>
            <a:r>
              <a:rPr lang="en-US" sz="2800">
                <a:solidFill>
                  <a:schemeClr val="bg1"/>
                </a:solidFill>
              </a:rPr>
              <a:t>Helps eligible families afford care</a:t>
            </a:r>
          </a:p>
        </p:txBody>
      </p:sp>
    </p:spTree>
    <p:extLst>
      <p:ext uri="{BB962C8B-B14F-4D97-AF65-F5344CB8AC3E}">
        <p14:creationId xmlns:p14="http://schemas.microsoft.com/office/powerpoint/2010/main" val="1209746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A4861C-D487-943C-22A5-C7BF3014564B}"/>
              </a:ext>
            </a:extLst>
          </p:cNvPr>
          <p:cNvSpPr>
            <a:spLocks noGrp="1"/>
          </p:cNvSpPr>
          <p:nvPr>
            <p:ph type="title"/>
          </p:nvPr>
        </p:nvSpPr>
        <p:spPr>
          <a:xfrm>
            <a:off x="804672" y="4788542"/>
            <a:ext cx="10592174" cy="1000655"/>
          </a:xfrm>
        </p:spPr>
        <p:txBody>
          <a:bodyPr vert="horz" lIns="91440" tIns="45720" rIns="91440" bIns="45720" rtlCol="0" anchor="t">
            <a:normAutofit/>
          </a:bodyPr>
          <a:lstStyle/>
          <a:p>
            <a:r>
              <a:rPr lang="en-US" sz="4800"/>
              <a:t>Updating YoungStar</a:t>
            </a:r>
          </a:p>
        </p:txBody>
      </p:sp>
      <p:pic>
        <p:nvPicPr>
          <p:cNvPr id="5" name="Picture 4" descr="A picture containing person&#10;&#10;Description automatically generated">
            <a:extLst>
              <a:ext uri="{FF2B5EF4-FFF2-40B4-BE49-F238E27FC236}">
                <a16:creationId xmlns:a16="http://schemas.microsoft.com/office/drawing/2014/main" id="{485DE946-65ED-5805-5E40-A0A155DF0865}"/>
              </a:ext>
            </a:extLst>
          </p:cNvPr>
          <p:cNvPicPr>
            <a:picLocks noChangeAspect="1"/>
          </p:cNvPicPr>
          <p:nvPr/>
        </p:nvPicPr>
        <p:blipFill rotWithShape="1">
          <a:blip r:embed="rId3">
            <a:extLst>
              <a:ext uri="{28A0092B-C50C-407E-A947-70E740481C1C}">
                <a14:useLocalDpi xmlns:a14="http://schemas.microsoft.com/office/drawing/2010/main" val="0"/>
              </a:ext>
            </a:extLst>
          </a:blip>
          <a:srcRect t="14792" b="5530"/>
          <a:stretch/>
        </p:blipFill>
        <p:spPr>
          <a:xfrm>
            <a:off x="-1" y="10"/>
            <a:ext cx="12192001" cy="4201449"/>
          </a:xfrm>
          <a:prstGeom prst="rect">
            <a:avLst/>
          </a:prstGeom>
        </p:spPr>
      </p:pic>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6" name="Text Placeholder 2">
            <a:extLst>
              <a:ext uri="{FF2B5EF4-FFF2-40B4-BE49-F238E27FC236}">
                <a16:creationId xmlns:a16="http://schemas.microsoft.com/office/drawing/2014/main" id="{A739CC68-BAF8-47F8-E81A-D463DD8F5CB6}"/>
              </a:ext>
            </a:extLst>
          </p:cNvPr>
          <p:cNvSpPr>
            <a:spLocks noGrp="1"/>
          </p:cNvSpPr>
          <p:nvPr>
            <p:ph type="body" idx="1"/>
          </p:nvPr>
        </p:nvSpPr>
        <p:spPr>
          <a:xfrm>
            <a:off x="804672" y="5390316"/>
            <a:ext cx="10347032" cy="484374"/>
          </a:xfrm>
        </p:spPr>
        <p:txBody>
          <a:bodyPr vert="horz" lIns="91440" tIns="45720" rIns="91440" bIns="45720" rtlCol="0" anchor="b">
            <a:normAutofit/>
          </a:bodyPr>
          <a:lstStyle/>
          <a:p>
            <a:r>
              <a:rPr lang="en-US">
                <a:solidFill>
                  <a:srgbClr val="000000"/>
                </a:solidFill>
              </a:rPr>
              <a:t>What is our intent &amp; how stakeholders can get involved</a:t>
            </a:r>
          </a:p>
        </p:txBody>
      </p:sp>
    </p:spTree>
    <p:extLst>
      <p:ext uri="{BB962C8B-B14F-4D97-AF65-F5344CB8AC3E}">
        <p14:creationId xmlns:p14="http://schemas.microsoft.com/office/powerpoint/2010/main" val="221303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A410D-04C3-5A64-4BF5-E2C68F57B0A8}"/>
              </a:ext>
            </a:extLst>
          </p:cNvPr>
          <p:cNvSpPr>
            <a:spLocks noGrp="1"/>
          </p:cNvSpPr>
          <p:nvPr>
            <p:ph type="title"/>
          </p:nvPr>
        </p:nvSpPr>
        <p:spPr>
          <a:xfrm>
            <a:off x="838200" y="365125"/>
            <a:ext cx="5558489" cy="1325563"/>
          </a:xfrm>
        </p:spPr>
        <p:txBody>
          <a:bodyPr>
            <a:normAutofit/>
          </a:bodyPr>
          <a:lstStyle/>
          <a:p>
            <a:r>
              <a:rPr lang="en-US"/>
              <a:t>Why now?</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359DFA7-B904-CE93-7657-02905CBCF425}"/>
              </a:ext>
            </a:extLst>
          </p:cNvPr>
          <p:cNvSpPr>
            <a:spLocks noGrp="1"/>
          </p:cNvSpPr>
          <p:nvPr>
            <p:ph idx="1"/>
          </p:nvPr>
        </p:nvSpPr>
        <p:spPr>
          <a:xfrm>
            <a:off x="838200" y="1825625"/>
            <a:ext cx="5558489" cy="4351338"/>
          </a:xfrm>
        </p:spPr>
        <p:txBody>
          <a:bodyPr vert="horz" lIns="91440" tIns="45720" rIns="91440" bIns="45720" rtlCol="0" anchor="t">
            <a:normAutofit fontScale="85000" lnSpcReduction="20000"/>
          </a:bodyPr>
          <a:lstStyle/>
          <a:p>
            <a:pPr rtl="0" fontAlgn="base">
              <a:lnSpc>
                <a:spcPct val="110000"/>
              </a:lnSpc>
            </a:pPr>
            <a:r>
              <a:rPr lang="en-US" sz="2600" b="0" i="0" u="none" strike="noStrike" dirty="0">
                <a:solidFill>
                  <a:srgbClr val="000000"/>
                </a:solidFill>
                <a:effectLst/>
              </a:rPr>
              <a:t>Timely review of standards – using updated research on child development </a:t>
            </a:r>
            <a:r>
              <a:rPr lang="en-US" sz="2600" b="0" i="0" dirty="0">
                <a:solidFill>
                  <a:srgbClr val="000000"/>
                </a:solidFill>
                <a:effectLst/>
              </a:rPr>
              <a:t>​</a:t>
            </a:r>
            <a:endParaRPr lang="en-US"/>
          </a:p>
          <a:p>
            <a:pPr marL="0" indent="0" rtl="0" fontAlgn="base">
              <a:lnSpc>
                <a:spcPct val="110000"/>
              </a:lnSpc>
              <a:buNone/>
            </a:pPr>
            <a:endParaRPr lang="en-US" sz="2600" b="0" i="0">
              <a:solidFill>
                <a:srgbClr val="000000"/>
              </a:solidFill>
              <a:effectLst/>
              <a:ea typeface="Roboto"/>
              <a:cs typeface="Roboto"/>
            </a:endParaRPr>
          </a:p>
          <a:p>
            <a:pPr rtl="0" fontAlgn="base">
              <a:lnSpc>
                <a:spcPct val="110000"/>
              </a:lnSpc>
              <a:buFont typeface="Arial" panose="020B0604020202020204" pitchFamily="34" charset="0"/>
              <a:buChar char="•"/>
            </a:pPr>
            <a:r>
              <a:rPr lang="en-US" sz="2600" b="0" i="0" u="none" strike="noStrike" dirty="0">
                <a:solidFill>
                  <a:srgbClr val="000000"/>
                </a:solidFill>
                <a:effectLst/>
              </a:rPr>
              <a:t>Utilize current data and trends to implement new policies/practices that drive measurable improvement </a:t>
            </a:r>
            <a:r>
              <a:rPr lang="en-US" sz="2600" b="0" i="0" dirty="0">
                <a:solidFill>
                  <a:srgbClr val="000000"/>
                </a:solidFill>
                <a:effectLst/>
              </a:rPr>
              <a:t>​</a:t>
            </a:r>
            <a:endParaRPr lang="en-US" sz="2600" b="0" i="0" dirty="0">
              <a:solidFill>
                <a:srgbClr val="000000"/>
              </a:solidFill>
              <a:effectLst/>
              <a:ea typeface="Roboto"/>
              <a:cs typeface="Roboto"/>
            </a:endParaRPr>
          </a:p>
          <a:p>
            <a:pPr marL="0" indent="0" rtl="0" fontAlgn="base">
              <a:lnSpc>
                <a:spcPct val="110000"/>
              </a:lnSpc>
              <a:buNone/>
            </a:pPr>
            <a:endParaRPr lang="en-US" sz="2600" b="0" i="0">
              <a:solidFill>
                <a:srgbClr val="000000"/>
              </a:solidFill>
              <a:effectLst/>
              <a:ea typeface="Roboto"/>
              <a:cs typeface="Roboto"/>
            </a:endParaRPr>
          </a:p>
          <a:p>
            <a:pPr rtl="0" fontAlgn="base">
              <a:lnSpc>
                <a:spcPct val="110000"/>
              </a:lnSpc>
              <a:buFont typeface="Arial" panose="020B0604020202020204" pitchFamily="34" charset="0"/>
              <a:buChar char="•"/>
            </a:pPr>
            <a:r>
              <a:rPr lang="en-US" sz="2600" b="0" i="0" u="none" strike="noStrike" dirty="0">
                <a:solidFill>
                  <a:srgbClr val="000000"/>
                </a:solidFill>
                <a:effectLst/>
              </a:rPr>
              <a:t>Opportunity to address current realities</a:t>
            </a:r>
            <a:endParaRPr lang="en-US" sz="2600" b="0" i="0" dirty="0">
              <a:solidFill>
                <a:srgbClr val="000000"/>
              </a:solidFill>
              <a:effectLst/>
              <a:ea typeface="Roboto"/>
              <a:cs typeface="Roboto"/>
            </a:endParaRPr>
          </a:p>
          <a:p>
            <a:pPr marL="0" indent="0" rtl="0" fontAlgn="base">
              <a:lnSpc>
                <a:spcPct val="110000"/>
              </a:lnSpc>
              <a:buNone/>
            </a:pPr>
            <a:endParaRPr lang="en-US" sz="2600" b="0" i="0">
              <a:solidFill>
                <a:srgbClr val="000000"/>
              </a:solidFill>
              <a:effectLst/>
              <a:ea typeface="Roboto"/>
              <a:cs typeface="Roboto"/>
            </a:endParaRPr>
          </a:p>
          <a:p>
            <a:pPr rtl="0" fontAlgn="base">
              <a:lnSpc>
                <a:spcPct val="110000"/>
              </a:lnSpc>
              <a:buFont typeface="Arial" panose="020B0604020202020204" pitchFamily="34" charset="0"/>
              <a:buChar char="•"/>
            </a:pPr>
            <a:r>
              <a:rPr lang="en-US" sz="2600" b="0" i="0" u="none" strike="noStrike" dirty="0">
                <a:solidFill>
                  <a:srgbClr val="000000"/>
                </a:solidFill>
                <a:effectLst/>
              </a:rPr>
              <a:t>Stronger alignment with other DCF systems (subsidy &amp; regulation)</a:t>
            </a:r>
            <a:r>
              <a:rPr lang="en-US" sz="2600" b="0" i="0" dirty="0">
                <a:solidFill>
                  <a:srgbClr val="000000"/>
                </a:solidFill>
                <a:effectLst/>
              </a:rPr>
              <a:t>​</a:t>
            </a:r>
            <a:endParaRPr lang="en-US" sz="2600" b="0" i="0" dirty="0">
              <a:solidFill>
                <a:srgbClr val="000000"/>
              </a:solidFill>
              <a:effectLst/>
              <a:ea typeface="Roboto"/>
              <a:cs typeface="Roboto"/>
            </a:endParaRPr>
          </a:p>
          <a:p>
            <a:pPr>
              <a:lnSpc>
                <a:spcPct val="110000"/>
              </a:lnSpc>
            </a:pPr>
            <a:endParaRPr lang="en-US" sz="1800">
              <a:ea typeface="Roboto"/>
              <a:cs typeface="Roboto"/>
            </a:endParaRP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674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71BD50-662C-72C1-4AF6-C13B35B70706}"/>
              </a:ext>
            </a:extLst>
          </p:cNvPr>
          <p:cNvSpPr>
            <a:spLocks noGrp="1"/>
          </p:cNvSpPr>
          <p:nvPr>
            <p:ph type="title"/>
          </p:nvPr>
        </p:nvSpPr>
        <p:spPr>
          <a:xfrm>
            <a:off x="589560" y="856180"/>
            <a:ext cx="4560584" cy="1128068"/>
          </a:xfrm>
        </p:spPr>
        <p:txBody>
          <a:bodyPr anchor="ctr">
            <a:normAutofit/>
          </a:bodyPr>
          <a:lstStyle/>
          <a:p>
            <a:r>
              <a:rPr lang="en-US"/>
              <a:t>Our intent</a:t>
            </a:r>
          </a:p>
        </p:txBody>
      </p:sp>
      <p:grpSp>
        <p:nvGrpSpPr>
          <p:cNvPr id="40" name="Group 3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2B0845-2889-D225-8464-9DBBB10BE180}"/>
              </a:ext>
            </a:extLst>
          </p:cNvPr>
          <p:cNvSpPr>
            <a:spLocks noGrp="1"/>
          </p:cNvSpPr>
          <p:nvPr>
            <p:ph idx="1"/>
          </p:nvPr>
        </p:nvSpPr>
        <p:spPr>
          <a:xfrm>
            <a:off x="590719" y="2330505"/>
            <a:ext cx="4559425" cy="3979585"/>
          </a:xfrm>
        </p:spPr>
        <p:txBody>
          <a:bodyPr anchor="ctr">
            <a:normAutofit fontScale="92500" lnSpcReduction="10000"/>
          </a:bodyPr>
          <a:lstStyle/>
          <a:p>
            <a:pPr marL="0" indent="0">
              <a:buNone/>
            </a:pPr>
            <a:r>
              <a:rPr lang="en-US" sz="2400" dirty="0">
                <a:solidFill>
                  <a:srgbClr val="000000"/>
                </a:solidFill>
              </a:rPr>
              <a:t>To </a:t>
            </a:r>
            <a:r>
              <a:rPr lang="en-US" sz="2400" b="1" dirty="0">
                <a:solidFill>
                  <a:srgbClr val="000000"/>
                </a:solidFill>
              </a:rPr>
              <a:t>solicit </a:t>
            </a:r>
            <a:r>
              <a:rPr lang="en-US" sz="2400" dirty="0">
                <a:solidFill>
                  <a:srgbClr val="000000"/>
                </a:solidFill>
              </a:rPr>
              <a:t>and </a:t>
            </a:r>
            <a:r>
              <a:rPr lang="en-US" sz="2400" b="1" dirty="0">
                <a:solidFill>
                  <a:srgbClr val="000000"/>
                </a:solidFill>
              </a:rPr>
              <a:t>act</a:t>
            </a:r>
            <a:r>
              <a:rPr lang="en-US" sz="2400" dirty="0">
                <a:solidFill>
                  <a:srgbClr val="000000"/>
                </a:solidFill>
              </a:rPr>
              <a:t> on stakeholder input on the following:</a:t>
            </a:r>
          </a:p>
          <a:p>
            <a:pPr marL="0" indent="0">
              <a:buNone/>
            </a:pPr>
            <a:endParaRPr lang="en-US" sz="2400">
              <a:solidFill>
                <a:srgbClr val="000000"/>
              </a:solidFill>
            </a:endParaRPr>
          </a:p>
          <a:p>
            <a:pPr lvl="1"/>
            <a:r>
              <a:rPr lang="en-US" dirty="0">
                <a:solidFill>
                  <a:srgbClr val="000000"/>
                </a:solidFill>
              </a:rPr>
              <a:t>What does “quality” mean?</a:t>
            </a:r>
          </a:p>
          <a:p>
            <a:pPr marL="0" indent="0">
              <a:buNone/>
            </a:pPr>
            <a:endParaRPr lang="en-US" sz="2400">
              <a:solidFill>
                <a:srgbClr val="000000"/>
              </a:solidFill>
            </a:endParaRPr>
          </a:p>
          <a:p>
            <a:pPr lvl="1"/>
            <a:r>
              <a:rPr lang="en-US" dirty="0">
                <a:solidFill>
                  <a:srgbClr val="000000"/>
                </a:solidFill>
              </a:rPr>
              <a:t>How can </a:t>
            </a:r>
            <a:r>
              <a:rPr lang="en-US" dirty="0" err="1">
                <a:solidFill>
                  <a:srgbClr val="000000"/>
                </a:solidFill>
              </a:rPr>
              <a:t>YoungStar</a:t>
            </a:r>
            <a:r>
              <a:rPr lang="en-US" dirty="0">
                <a:solidFill>
                  <a:srgbClr val="000000"/>
                </a:solidFill>
              </a:rPr>
              <a:t> support child care programs to provide quality?</a:t>
            </a:r>
          </a:p>
          <a:p>
            <a:pPr marL="0" indent="0">
              <a:buNone/>
            </a:pPr>
            <a:endParaRPr lang="en-US" sz="2400">
              <a:solidFill>
                <a:srgbClr val="000000"/>
              </a:solidFill>
            </a:endParaRPr>
          </a:p>
          <a:p>
            <a:pPr lvl="1"/>
            <a:r>
              <a:rPr lang="en-US" dirty="0">
                <a:solidFill>
                  <a:srgbClr val="000000"/>
                </a:solidFill>
              </a:rPr>
              <a:t>How can </a:t>
            </a:r>
            <a:r>
              <a:rPr lang="en-US" dirty="0" err="1">
                <a:solidFill>
                  <a:srgbClr val="000000"/>
                </a:solidFill>
              </a:rPr>
              <a:t>YoungStar</a:t>
            </a:r>
            <a:r>
              <a:rPr lang="en-US" dirty="0">
                <a:solidFill>
                  <a:srgbClr val="000000"/>
                </a:solidFill>
              </a:rPr>
              <a:t> support families to access quality?</a:t>
            </a:r>
          </a:p>
        </p:txBody>
      </p:sp>
      <p:sp>
        <p:nvSpPr>
          <p:cNvPr id="46" name="Rectangle 4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sitting on a toy tractor&#10;&#10;Description automatically generated with medium confidence">
            <a:extLst>
              <a:ext uri="{FF2B5EF4-FFF2-40B4-BE49-F238E27FC236}">
                <a16:creationId xmlns:a16="http://schemas.microsoft.com/office/drawing/2014/main" id="{F7503B28-0EA1-4843-D70D-B4F002E62DBB}"/>
              </a:ext>
            </a:extLst>
          </p:cNvPr>
          <p:cNvPicPr>
            <a:picLocks noChangeAspect="1"/>
          </p:cNvPicPr>
          <p:nvPr/>
        </p:nvPicPr>
        <p:blipFill rotWithShape="1">
          <a:blip r:embed="rId3">
            <a:extLst>
              <a:ext uri="{28A0092B-C50C-407E-A947-70E740481C1C}">
                <a14:useLocalDpi xmlns:a14="http://schemas.microsoft.com/office/drawing/2010/main" val="0"/>
              </a:ext>
            </a:extLst>
          </a:blip>
          <a:srcRect l="19695" r="11448" b="1"/>
          <a:stretch/>
        </p:blipFill>
        <p:spPr>
          <a:xfrm>
            <a:off x="5977788" y="799352"/>
            <a:ext cx="5425410" cy="5259296"/>
          </a:xfrm>
          <a:prstGeom prst="rect">
            <a:avLst/>
          </a:prstGeom>
        </p:spPr>
      </p:pic>
    </p:spTree>
    <p:extLst>
      <p:ext uri="{BB962C8B-B14F-4D97-AF65-F5344CB8AC3E}">
        <p14:creationId xmlns:p14="http://schemas.microsoft.com/office/powerpoint/2010/main" val="373228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F0D9AFA-B625-6768-5337-A9A653C4BB5E}"/>
              </a:ext>
            </a:extLst>
          </p:cNvPr>
          <p:cNvSpPr/>
          <p:nvPr/>
        </p:nvSpPr>
        <p:spPr>
          <a:xfrm>
            <a:off x="6382584" y="1232452"/>
            <a:ext cx="5237917" cy="5148470"/>
          </a:xfrm>
          <a:prstGeom prst="roundRect">
            <a:avLst/>
          </a:prstGeom>
          <a:solidFill>
            <a:schemeClr val="bg1"/>
          </a:solidFill>
          <a:ln w="571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AC4E57E-2350-FCF9-594C-EAA2D9268AC3}"/>
              </a:ext>
            </a:extLst>
          </p:cNvPr>
          <p:cNvSpPr/>
          <p:nvPr/>
        </p:nvSpPr>
        <p:spPr>
          <a:xfrm>
            <a:off x="665922" y="1232452"/>
            <a:ext cx="5237917" cy="5148470"/>
          </a:xfrm>
          <a:prstGeom prst="roundRect">
            <a:avLst/>
          </a:prstGeom>
          <a:solidFill>
            <a:schemeClr val="bg1"/>
          </a:solidFill>
          <a:ln w="571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8A8BB-60E2-4B6D-19B0-85C0BB8CF6CA}"/>
              </a:ext>
            </a:extLst>
          </p:cNvPr>
          <p:cNvSpPr>
            <a:spLocks noGrp="1"/>
          </p:cNvSpPr>
          <p:nvPr>
            <p:ph type="title"/>
          </p:nvPr>
        </p:nvSpPr>
        <p:spPr>
          <a:xfrm>
            <a:off x="838200" y="-2618"/>
            <a:ext cx="10515600" cy="1325563"/>
          </a:xfrm>
        </p:spPr>
        <p:txBody>
          <a:bodyPr/>
          <a:lstStyle/>
          <a:p>
            <a:r>
              <a:rPr lang="en-US">
                <a:solidFill>
                  <a:schemeClr val="bg1"/>
                </a:solidFill>
              </a:rPr>
              <a:t>Who will we be engaging?</a:t>
            </a:r>
          </a:p>
        </p:txBody>
      </p:sp>
      <p:sp>
        <p:nvSpPr>
          <p:cNvPr id="5" name="Content Placeholder 4">
            <a:extLst>
              <a:ext uri="{FF2B5EF4-FFF2-40B4-BE49-F238E27FC236}">
                <a16:creationId xmlns:a16="http://schemas.microsoft.com/office/drawing/2014/main" id="{B639A029-D8C1-E42A-3ADA-8220908B21E4}"/>
              </a:ext>
            </a:extLst>
          </p:cNvPr>
          <p:cNvSpPr>
            <a:spLocks noGrp="1"/>
          </p:cNvSpPr>
          <p:nvPr>
            <p:ph sz="half" idx="1"/>
          </p:nvPr>
        </p:nvSpPr>
        <p:spPr>
          <a:xfrm>
            <a:off x="937177" y="3593300"/>
            <a:ext cx="4695405" cy="4626459"/>
          </a:xfrm>
        </p:spPr>
        <p:txBody>
          <a:bodyPr>
            <a:normAutofit/>
          </a:bodyPr>
          <a:lstStyle/>
          <a:p>
            <a:r>
              <a:rPr lang="en-US">
                <a:solidFill>
                  <a:srgbClr val="000000"/>
                </a:solidFill>
              </a:rPr>
              <a:t>Families</a:t>
            </a:r>
          </a:p>
          <a:p>
            <a:r>
              <a:rPr lang="en-US">
                <a:solidFill>
                  <a:srgbClr val="000000"/>
                </a:solidFill>
              </a:rPr>
              <a:t>Child care providers</a:t>
            </a:r>
          </a:p>
          <a:p>
            <a:r>
              <a:rPr lang="en-US">
                <a:solidFill>
                  <a:srgbClr val="000000"/>
                </a:solidFill>
              </a:rPr>
              <a:t>Early educators </a:t>
            </a:r>
          </a:p>
        </p:txBody>
      </p:sp>
      <p:sp>
        <p:nvSpPr>
          <p:cNvPr id="18" name="TextBox 17">
            <a:extLst>
              <a:ext uri="{FF2B5EF4-FFF2-40B4-BE49-F238E27FC236}">
                <a16:creationId xmlns:a16="http://schemas.microsoft.com/office/drawing/2014/main" id="{A7A52E75-CC50-6FF2-6795-D92E4F6F41B3}"/>
              </a:ext>
            </a:extLst>
          </p:cNvPr>
          <p:cNvSpPr txBox="1"/>
          <p:nvPr/>
        </p:nvSpPr>
        <p:spPr>
          <a:xfrm>
            <a:off x="509372" y="2870872"/>
            <a:ext cx="5237917" cy="584775"/>
          </a:xfrm>
          <a:prstGeom prst="rect">
            <a:avLst/>
          </a:prstGeom>
          <a:noFill/>
        </p:spPr>
        <p:txBody>
          <a:bodyPr wrap="square" rtlCol="0">
            <a:spAutoFit/>
          </a:bodyPr>
          <a:lstStyle/>
          <a:p>
            <a:pPr algn="ctr"/>
            <a:r>
              <a:rPr lang="en-US" sz="3200" b="1"/>
              <a:t>People Most Impacted</a:t>
            </a:r>
          </a:p>
        </p:txBody>
      </p:sp>
      <p:sp>
        <p:nvSpPr>
          <p:cNvPr id="2" name="Content Placeholder 4">
            <a:extLst>
              <a:ext uri="{FF2B5EF4-FFF2-40B4-BE49-F238E27FC236}">
                <a16:creationId xmlns:a16="http://schemas.microsoft.com/office/drawing/2014/main" id="{BDCDFA42-A123-677B-0A06-18D4AFE7319D}"/>
              </a:ext>
            </a:extLst>
          </p:cNvPr>
          <p:cNvSpPr txBox="1">
            <a:spLocks/>
          </p:cNvSpPr>
          <p:nvPr/>
        </p:nvSpPr>
        <p:spPr>
          <a:xfrm>
            <a:off x="6768547" y="2445023"/>
            <a:ext cx="4695405" cy="46264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0000"/>
                </a:solidFill>
              </a:rPr>
              <a:t>Child development experts</a:t>
            </a:r>
          </a:p>
          <a:p>
            <a:r>
              <a:rPr lang="en-US">
                <a:solidFill>
                  <a:srgbClr val="000000"/>
                </a:solidFill>
              </a:rPr>
              <a:t>K-12</a:t>
            </a:r>
            <a:endParaRPr lang="en-US">
              <a:solidFill>
                <a:srgbClr val="000000"/>
              </a:solidFill>
              <a:ea typeface="Roboto"/>
              <a:cs typeface="Roboto"/>
            </a:endParaRPr>
          </a:p>
          <a:p>
            <a:r>
              <a:rPr lang="en-US">
                <a:solidFill>
                  <a:srgbClr val="000000"/>
                </a:solidFill>
              </a:rPr>
              <a:t>Higher education</a:t>
            </a:r>
            <a:endParaRPr lang="en-US">
              <a:solidFill>
                <a:srgbClr val="000000"/>
              </a:solidFill>
              <a:ea typeface="Roboto"/>
              <a:cs typeface="Roboto"/>
            </a:endParaRPr>
          </a:p>
          <a:p>
            <a:r>
              <a:rPr lang="en-US">
                <a:solidFill>
                  <a:srgbClr val="000000"/>
                </a:solidFill>
              </a:rPr>
              <a:t>Business community</a:t>
            </a:r>
            <a:endParaRPr lang="en-US">
              <a:solidFill>
                <a:srgbClr val="000000"/>
              </a:solidFill>
              <a:ea typeface="Roboto"/>
              <a:cs typeface="Roboto"/>
            </a:endParaRPr>
          </a:p>
          <a:p>
            <a:pPr marL="0" indent="0">
              <a:buNone/>
            </a:pPr>
            <a:endParaRPr lang="en-US">
              <a:solidFill>
                <a:srgbClr val="000000"/>
              </a:solidFill>
              <a:ea typeface="Roboto"/>
              <a:cs typeface="Roboto"/>
            </a:endParaRPr>
          </a:p>
        </p:txBody>
      </p:sp>
      <p:sp>
        <p:nvSpPr>
          <p:cNvPr id="3" name="TextBox 2">
            <a:extLst>
              <a:ext uri="{FF2B5EF4-FFF2-40B4-BE49-F238E27FC236}">
                <a16:creationId xmlns:a16="http://schemas.microsoft.com/office/drawing/2014/main" id="{2CBEDB2B-37F9-D222-E009-96D37327B7D1}"/>
              </a:ext>
            </a:extLst>
          </p:cNvPr>
          <p:cNvSpPr txBox="1"/>
          <p:nvPr/>
        </p:nvSpPr>
        <p:spPr>
          <a:xfrm>
            <a:off x="6382583" y="1635802"/>
            <a:ext cx="5237917" cy="584775"/>
          </a:xfrm>
          <a:prstGeom prst="rect">
            <a:avLst/>
          </a:prstGeom>
          <a:noFill/>
        </p:spPr>
        <p:txBody>
          <a:bodyPr wrap="square" rtlCol="0">
            <a:spAutoFit/>
          </a:bodyPr>
          <a:lstStyle/>
          <a:p>
            <a:pPr algn="ctr"/>
            <a:r>
              <a:rPr lang="en-US" sz="3200" b="1"/>
              <a:t>Additional Stakeholders</a:t>
            </a:r>
          </a:p>
        </p:txBody>
      </p:sp>
      <p:sp>
        <p:nvSpPr>
          <p:cNvPr id="10" name="TextBox 9">
            <a:extLst>
              <a:ext uri="{FF2B5EF4-FFF2-40B4-BE49-F238E27FC236}">
                <a16:creationId xmlns:a16="http://schemas.microsoft.com/office/drawing/2014/main" id="{E504B7A3-DD25-A293-5378-71106EDFC128}"/>
              </a:ext>
            </a:extLst>
          </p:cNvPr>
          <p:cNvSpPr txBox="1"/>
          <p:nvPr/>
        </p:nvSpPr>
        <p:spPr>
          <a:xfrm>
            <a:off x="1110343" y="1635802"/>
            <a:ext cx="4636946" cy="584775"/>
          </a:xfrm>
          <a:prstGeom prst="rect">
            <a:avLst/>
          </a:prstGeom>
          <a:noFill/>
        </p:spPr>
        <p:txBody>
          <a:bodyPr wrap="square" rtlCol="0">
            <a:spAutoFit/>
          </a:bodyPr>
          <a:lstStyle/>
          <a:p>
            <a:r>
              <a:rPr lang="en-US" sz="3200" b="1"/>
              <a:t>Legislature</a:t>
            </a:r>
          </a:p>
        </p:txBody>
      </p:sp>
    </p:spTree>
    <p:extLst>
      <p:ext uri="{BB962C8B-B14F-4D97-AF65-F5344CB8AC3E}">
        <p14:creationId xmlns:p14="http://schemas.microsoft.com/office/powerpoint/2010/main" val="490932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500"/>
                                        <p:tgtEl>
                                          <p:spTgt spid="2">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18" grpId="0" build="allAtOnce"/>
      <p:bldP spid="2" grpId="0" build="allAtOnce"/>
      <p:bldP spid="3" grpId="0" build="allAtOnce"/>
      <p:bldP spid="10"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7E33-8573-426A-9114-958D7B97A223}"/>
              </a:ext>
            </a:extLst>
          </p:cNvPr>
          <p:cNvSpPr>
            <a:spLocks noGrp="1"/>
          </p:cNvSpPr>
          <p:nvPr>
            <p:ph type="title"/>
          </p:nvPr>
        </p:nvSpPr>
        <p:spPr>
          <a:xfrm>
            <a:off x="524741" y="620392"/>
            <a:ext cx="3808268" cy="5504688"/>
          </a:xfrm>
        </p:spPr>
        <p:txBody>
          <a:bodyPr>
            <a:normAutofit/>
          </a:bodyPr>
          <a:lstStyle/>
          <a:p>
            <a:r>
              <a:rPr lang="en-US"/>
              <a:t>How will we engage?</a:t>
            </a:r>
          </a:p>
        </p:txBody>
      </p:sp>
      <p:graphicFrame>
        <p:nvGraphicFramePr>
          <p:cNvPr id="5" name="Content Placeholder 2">
            <a:extLst>
              <a:ext uri="{FF2B5EF4-FFF2-40B4-BE49-F238E27FC236}">
                <a16:creationId xmlns:a16="http://schemas.microsoft.com/office/drawing/2014/main" id="{8C0B3062-3148-4B24-9C86-5D4B9ABD2E51}"/>
              </a:ext>
            </a:extLst>
          </p:cNvPr>
          <p:cNvGraphicFramePr>
            <a:graphicFrameLocks noGrp="1"/>
          </p:cNvGraphicFramePr>
          <p:nvPr>
            <p:ph idx="1"/>
            <p:extLst>
              <p:ext uri="{D42A27DB-BD31-4B8C-83A1-F6EECF244321}">
                <p14:modId xmlns:p14="http://schemas.microsoft.com/office/powerpoint/2010/main" val="57578350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4353A732-3B5D-9C43-D188-5B9ACF6D04D5}"/>
              </a:ext>
            </a:extLst>
          </p:cNvPr>
          <p:cNvCxnSpPr>
            <a:cxnSpLocks/>
          </p:cNvCxnSpPr>
          <p:nvPr/>
        </p:nvCxnSpPr>
        <p:spPr>
          <a:xfrm>
            <a:off x="4214190" y="0"/>
            <a:ext cx="0" cy="68580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420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at a table with a computer&#10;&#10;Description automatically generated with low confidence">
            <a:extLst>
              <a:ext uri="{FF2B5EF4-FFF2-40B4-BE49-F238E27FC236}">
                <a16:creationId xmlns:a16="http://schemas.microsoft.com/office/drawing/2014/main" id="{0BD1C93E-5CD5-1FE9-949E-003D9C165F8D}"/>
              </a:ext>
            </a:extLst>
          </p:cNvPr>
          <p:cNvPicPr>
            <a:picLocks noChangeAspect="1"/>
          </p:cNvPicPr>
          <p:nvPr/>
        </p:nvPicPr>
        <p:blipFill rotWithShape="1">
          <a:blip r:embed="rId3">
            <a:extLst>
              <a:ext uri="{28A0092B-C50C-407E-A947-70E740481C1C}">
                <a14:useLocalDpi xmlns:a14="http://schemas.microsoft.com/office/drawing/2010/main" val="0"/>
              </a:ext>
            </a:extLst>
          </a:blip>
          <a:srcRect t="938" b="14793"/>
          <a:stretch/>
        </p:blipFill>
        <p:spPr>
          <a:xfrm>
            <a:off x="20" y="10"/>
            <a:ext cx="12191979" cy="6857989"/>
          </a:xfrm>
          <a:prstGeom prst="rect">
            <a:avLst/>
          </a:prstGeom>
        </p:spPr>
      </p:pic>
      <p:sp useBgFill="1">
        <p:nvSpPr>
          <p:cNvPr id="10" name="Freeform: Shape 9">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BE2AD0-2142-38BC-70AD-4DE4141206D6}"/>
              </a:ext>
            </a:extLst>
          </p:cNvPr>
          <p:cNvSpPr>
            <a:spLocks noGrp="1"/>
          </p:cNvSpPr>
          <p:nvPr>
            <p:ph type="title"/>
          </p:nvPr>
        </p:nvSpPr>
        <p:spPr>
          <a:xfrm>
            <a:off x="1287462" y="1729330"/>
            <a:ext cx="4705834" cy="707886"/>
          </a:xfrm>
        </p:spPr>
        <p:txBody>
          <a:bodyPr anchor="t">
            <a:normAutofit fontScale="90000"/>
          </a:bodyPr>
          <a:lstStyle/>
          <a:p>
            <a:r>
              <a:rPr lang="en-US" sz="4000">
                <a:solidFill>
                  <a:schemeClr val="bg1"/>
                </a:solidFill>
              </a:rPr>
              <a:t>How will we communicate?</a:t>
            </a:r>
          </a:p>
        </p:txBody>
      </p:sp>
      <p:sp>
        <p:nvSpPr>
          <p:cNvPr id="3" name="Content Placeholder 2">
            <a:extLst>
              <a:ext uri="{FF2B5EF4-FFF2-40B4-BE49-F238E27FC236}">
                <a16:creationId xmlns:a16="http://schemas.microsoft.com/office/drawing/2014/main" id="{B2B3D09F-C36A-6790-9A18-47812E8615F3}"/>
              </a:ext>
            </a:extLst>
          </p:cNvPr>
          <p:cNvSpPr>
            <a:spLocks noGrp="1"/>
          </p:cNvSpPr>
          <p:nvPr>
            <p:ph idx="1"/>
          </p:nvPr>
        </p:nvSpPr>
        <p:spPr>
          <a:xfrm>
            <a:off x="1287463" y="3075885"/>
            <a:ext cx="4391024" cy="2291086"/>
          </a:xfrm>
        </p:spPr>
        <p:txBody>
          <a:bodyPr vert="horz" lIns="91440" tIns="45720" rIns="91440" bIns="45720" rtlCol="0" anchor="t">
            <a:normAutofit fontScale="77500" lnSpcReduction="20000"/>
          </a:bodyPr>
          <a:lstStyle/>
          <a:p>
            <a:r>
              <a:rPr lang="en-US" sz="2400" dirty="0">
                <a:solidFill>
                  <a:schemeClr val="accent6"/>
                </a:solidFill>
              </a:rPr>
              <a:t>Child Care Listserv</a:t>
            </a:r>
          </a:p>
          <a:p>
            <a:endParaRPr lang="en-US" sz="2400" dirty="0">
              <a:solidFill>
                <a:schemeClr val="accent6"/>
              </a:solidFill>
              <a:ea typeface="Roboto"/>
              <a:cs typeface="Roboto"/>
            </a:endParaRPr>
          </a:p>
          <a:p>
            <a:r>
              <a:rPr lang="en-US" sz="2400" dirty="0" err="1">
                <a:solidFill>
                  <a:schemeClr val="accent6"/>
                </a:solidFill>
                <a:ea typeface="Roboto"/>
                <a:cs typeface="Roboto"/>
              </a:rPr>
              <a:t>YoungStar</a:t>
            </a:r>
            <a:r>
              <a:rPr lang="en-US" sz="2400" dirty="0">
                <a:solidFill>
                  <a:schemeClr val="accent6"/>
                </a:solidFill>
                <a:ea typeface="Roboto"/>
                <a:cs typeface="Roboto"/>
              </a:rPr>
              <a:t> Listserv</a:t>
            </a:r>
          </a:p>
          <a:p>
            <a:endParaRPr lang="en-US" sz="2400" dirty="0">
              <a:solidFill>
                <a:schemeClr val="accent6"/>
              </a:solidFill>
            </a:endParaRPr>
          </a:p>
          <a:p>
            <a:r>
              <a:rPr lang="en-US" sz="2400" dirty="0">
                <a:solidFill>
                  <a:schemeClr val="accent6"/>
                </a:solidFill>
              </a:rPr>
              <a:t>Tuesday Talks</a:t>
            </a:r>
          </a:p>
          <a:p>
            <a:pPr marL="0" indent="0">
              <a:buNone/>
            </a:pPr>
            <a:endParaRPr lang="en-US" sz="2400" dirty="0">
              <a:solidFill>
                <a:schemeClr val="accent6"/>
              </a:solidFill>
            </a:endParaRPr>
          </a:p>
          <a:p>
            <a:r>
              <a:rPr lang="en-US" sz="2400" dirty="0">
                <a:solidFill>
                  <a:schemeClr val="accent6"/>
                </a:solidFill>
              </a:rPr>
              <a:t>Website &amp; social media</a:t>
            </a:r>
            <a:endParaRPr lang="en-US" sz="2400" dirty="0">
              <a:solidFill>
                <a:schemeClr val="bg1">
                  <a:alpha val="80000"/>
                </a:schemeClr>
              </a:solidFill>
            </a:endParaRPr>
          </a:p>
        </p:txBody>
      </p:sp>
      <p:sp>
        <p:nvSpPr>
          <p:cNvPr id="12" name="Freeform: Shape 11">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44693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7BD1E2-B0BF-14CA-3924-61287B2004A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3133" r="13133"/>
          <a:stretch/>
        </p:blipFill>
        <p:spPr>
          <a:xfrm>
            <a:off x="0" y="33270"/>
            <a:ext cx="12192000" cy="6828268"/>
          </a:xfrm>
          <a:prstGeom prst="rect">
            <a:avLst/>
          </a:prstGeom>
        </p:spPr>
      </p:pic>
      <p:sp>
        <p:nvSpPr>
          <p:cNvPr id="12"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2" name="Title 1">
            <a:extLst>
              <a:ext uri="{FF2B5EF4-FFF2-40B4-BE49-F238E27FC236}">
                <a16:creationId xmlns:a16="http://schemas.microsoft.com/office/drawing/2014/main" id="{E969544B-F3B1-8CCD-E950-825D8954BD2C}"/>
              </a:ext>
            </a:extLst>
          </p:cNvPr>
          <p:cNvSpPr>
            <a:spLocks noGrp="1"/>
          </p:cNvSpPr>
          <p:nvPr>
            <p:ph type="title"/>
          </p:nvPr>
        </p:nvSpPr>
        <p:spPr>
          <a:xfrm>
            <a:off x="3325473" y="1487303"/>
            <a:ext cx="5541054" cy="1655378"/>
          </a:xfrm>
        </p:spPr>
        <p:txBody>
          <a:bodyPr vert="horz" lIns="91440" tIns="45720" rIns="91440" bIns="45720" rtlCol="0" anchor="b">
            <a:normAutofit/>
          </a:bodyPr>
          <a:lstStyle/>
          <a:p>
            <a:pPr algn="ctr"/>
            <a:r>
              <a:rPr lang="en-US" sz="5400" dirty="0"/>
              <a:t>Questions</a:t>
            </a:r>
          </a:p>
        </p:txBody>
      </p:sp>
      <p:pic>
        <p:nvPicPr>
          <p:cNvPr id="4" name="Graphic 3" descr="Email with solid fill">
            <a:extLst>
              <a:ext uri="{FF2B5EF4-FFF2-40B4-BE49-F238E27FC236}">
                <a16:creationId xmlns:a16="http://schemas.microsoft.com/office/drawing/2014/main" id="{1F09CC51-FC0A-6314-ADB8-C2BBEB866F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6809" y="3447404"/>
            <a:ext cx="453886" cy="453886"/>
          </a:xfrm>
          <a:prstGeom prst="rect">
            <a:avLst/>
          </a:prstGeom>
        </p:spPr>
      </p:pic>
      <p:sp>
        <p:nvSpPr>
          <p:cNvPr id="6" name="TextBox 5">
            <a:extLst>
              <a:ext uri="{FF2B5EF4-FFF2-40B4-BE49-F238E27FC236}">
                <a16:creationId xmlns:a16="http://schemas.microsoft.com/office/drawing/2014/main" id="{E13104A6-FA7C-7889-0D6D-A84E9ADB59D1}"/>
              </a:ext>
            </a:extLst>
          </p:cNvPr>
          <p:cNvSpPr txBox="1"/>
          <p:nvPr/>
        </p:nvSpPr>
        <p:spPr>
          <a:xfrm>
            <a:off x="3680695" y="3485946"/>
            <a:ext cx="5699653" cy="461665"/>
          </a:xfrm>
          <a:prstGeom prst="rect">
            <a:avLst/>
          </a:prstGeom>
          <a:noFill/>
        </p:spPr>
        <p:txBody>
          <a:bodyPr wrap="square" rtlCol="0">
            <a:spAutoFit/>
          </a:bodyPr>
          <a:lstStyle/>
          <a:p>
            <a:r>
              <a:rPr lang="en-US" sz="2400" dirty="0"/>
              <a:t>DCFYoungStarUpdates@wisconsin.gov </a:t>
            </a:r>
            <a:endParaRPr lang="en-US" sz="2400" dirty="0">
              <a:solidFill>
                <a:srgbClr val="000000"/>
              </a:solidFill>
            </a:endParaRPr>
          </a:p>
        </p:txBody>
      </p:sp>
    </p:spTree>
    <p:extLst>
      <p:ext uri="{BB962C8B-B14F-4D97-AF65-F5344CB8AC3E}">
        <p14:creationId xmlns:p14="http://schemas.microsoft.com/office/powerpoint/2010/main" val="2789665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5922-3B12-4606-B4D1-DB3D84AF558F}"/>
              </a:ext>
            </a:extLst>
          </p:cNvPr>
          <p:cNvSpPr>
            <a:spLocks noGrp="1"/>
          </p:cNvSpPr>
          <p:nvPr>
            <p:ph type="title"/>
          </p:nvPr>
        </p:nvSpPr>
        <p:spPr>
          <a:xfrm>
            <a:off x="6194716" y="739978"/>
            <a:ext cx="5334930" cy="3004145"/>
          </a:xfrm>
        </p:spPr>
        <p:txBody>
          <a:bodyPr vert="horz" lIns="91440" tIns="45720" rIns="91440" bIns="45720" rtlCol="0" anchor="b">
            <a:normAutofit/>
          </a:bodyPr>
          <a:lstStyle/>
          <a:p>
            <a:pPr algn="ctr"/>
            <a:r>
              <a:rPr lang="en-US" sz="4800" dirty="0"/>
              <a:t>DCF's Overarching Goal</a:t>
            </a:r>
          </a:p>
        </p:txBody>
      </p:sp>
      <p:sp>
        <p:nvSpPr>
          <p:cNvPr id="3" name="Content Placeholder 2">
            <a:extLst>
              <a:ext uri="{FF2B5EF4-FFF2-40B4-BE49-F238E27FC236}">
                <a16:creationId xmlns:a16="http://schemas.microsoft.com/office/drawing/2014/main" id="{A2EE0DB9-7702-496B-AB81-9B2D4B695C3C}"/>
              </a:ext>
            </a:extLst>
          </p:cNvPr>
          <p:cNvSpPr>
            <a:spLocks noGrp="1"/>
          </p:cNvSpPr>
          <p:nvPr>
            <p:ph idx="1"/>
          </p:nvPr>
        </p:nvSpPr>
        <p:spPr>
          <a:xfrm>
            <a:off x="6194715" y="3836197"/>
            <a:ext cx="5334931" cy="2189214"/>
          </a:xfrm>
        </p:spPr>
        <p:txBody>
          <a:bodyPr vert="horz" lIns="91440" tIns="45720" rIns="91440" bIns="45720" rtlCol="0">
            <a:normAutofit/>
          </a:bodyPr>
          <a:lstStyle/>
          <a:p>
            <a:pPr marL="0" indent="0" algn="ctr">
              <a:buNone/>
            </a:pPr>
            <a:r>
              <a:rPr lang="en-US" sz="3600">
                <a:solidFill>
                  <a:srgbClr val="000000"/>
                </a:solidFill>
              </a:rPr>
              <a:t>Increase </a:t>
            </a:r>
            <a:r>
              <a:rPr lang="en-US" sz="3600" b="1">
                <a:solidFill>
                  <a:srgbClr val="000000"/>
                </a:solidFill>
              </a:rPr>
              <a:t>access</a:t>
            </a:r>
            <a:r>
              <a:rPr lang="en-US" sz="3600">
                <a:solidFill>
                  <a:srgbClr val="000000"/>
                </a:solidFill>
              </a:rPr>
              <a:t> to </a:t>
            </a:r>
            <a:r>
              <a:rPr lang="en-US" sz="3600" b="1">
                <a:solidFill>
                  <a:srgbClr val="000000"/>
                </a:solidFill>
              </a:rPr>
              <a:t>quality, affordable</a:t>
            </a:r>
            <a:r>
              <a:rPr lang="en-US" sz="3600">
                <a:solidFill>
                  <a:srgbClr val="000000"/>
                </a:solidFill>
              </a:rPr>
              <a:t> child care for Wisconsin families​</a:t>
            </a:r>
          </a:p>
        </p:txBody>
      </p:sp>
      <p:pic>
        <p:nvPicPr>
          <p:cNvPr id="5" name="Picture 4" descr="A person and a child playing with toys&#10;&#10;Description automatically generated with low confidence">
            <a:extLst>
              <a:ext uri="{FF2B5EF4-FFF2-40B4-BE49-F238E27FC236}">
                <a16:creationId xmlns:a16="http://schemas.microsoft.com/office/drawing/2014/main" id="{60883103-1269-4348-A7FD-8ED5999C0119}"/>
              </a:ext>
            </a:extLst>
          </p:cNvPr>
          <p:cNvPicPr>
            <a:picLocks noChangeAspect="1"/>
          </p:cNvPicPr>
          <p:nvPr/>
        </p:nvPicPr>
        <p:blipFill rotWithShape="1">
          <a:blip r:embed="rId3">
            <a:extLst>
              <a:ext uri="{28A0092B-C50C-407E-A947-70E740481C1C}">
                <a14:useLocalDpi xmlns:a14="http://schemas.microsoft.com/office/drawing/2010/main" val="0"/>
              </a:ext>
            </a:extLst>
          </a:blip>
          <a:srcRect l="16750" r="16750" b="-1"/>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860308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53B39-B017-41BD-B8E9-7C8DA28B68EC}"/>
              </a:ext>
            </a:extLst>
          </p:cNvPr>
          <p:cNvSpPr>
            <a:spLocks noGrp="1"/>
          </p:cNvSpPr>
          <p:nvPr>
            <p:ph type="title"/>
          </p:nvPr>
        </p:nvSpPr>
        <p:spPr>
          <a:xfrm>
            <a:off x="594360" y="1209086"/>
            <a:ext cx="3876848" cy="4064925"/>
          </a:xfrm>
        </p:spPr>
        <p:txBody>
          <a:bodyPr anchor="ctr">
            <a:normAutofit/>
          </a:bodyPr>
          <a:lstStyle/>
          <a:p>
            <a:r>
              <a:rPr lang="en-US"/>
              <a:t>Why does child care quality matter?</a:t>
            </a:r>
          </a:p>
        </p:txBody>
      </p:sp>
      <p:graphicFrame>
        <p:nvGraphicFramePr>
          <p:cNvPr id="8" name="Content Placeholder 3">
            <a:extLst>
              <a:ext uri="{FF2B5EF4-FFF2-40B4-BE49-F238E27FC236}">
                <a16:creationId xmlns:a16="http://schemas.microsoft.com/office/drawing/2014/main" id="{DF8ABAE7-003F-485F-B203-B81711F9D729}"/>
              </a:ext>
            </a:extLst>
          </p:cNvPr>
          <p:cNvGraphicFramePr>
            <a:graphicFrameLocks noGrp="1"/>
          </p:cNvGraphicFramePr>
          <p:nvPr>
            <p:ph idx="1"/>
            <p:extLst>
              <p:ext uri="{D42A27DB-BD31-4B8C-83A1-F6EECF244321}">
                <p14:modId xmlns:p14="http://schemas.microsoft.com/office/powerpoint/2010/main" val="2149931455"/>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2581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33">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A00E3-F922-E8F8-E039-4900D197555F}"/>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r"/>
            <a:r>
              <a:rPr lang="en-US" sz="6100">
                <a:solidFill>
                  <a:schemeClr val="bg1"/>
                </a:solidFill>
              </a:rPr>
              <a:t>What is YoungStar?</a:t>
            </a:r>
          </a:p>
        </p:txBody>
      </p:sp>
      <p:sp>
        <p:nvSpPr>
          <p:cNvPr id="3" name="Text Placeholder 2">
            <a:extLst>
              <a:ext uri="{FF2B5EF4-FFF2-40B4-BE49-F238E27FC236}">
                <a16:creationId xmlns:a16="http://schemas.microsoft.com/office/drawing/2014/main" id="{98D6FB91-7F9A-40DB-64D6-2AAD6D9AA157}"/>
              </a:ext>
            </a:extLst>
          </p:cNvPr>
          <p:cNvSpPr>
            <a:spLocks noGrp="1"/>
          </p:cNvSpPr>
          <p:nvPr>
            <p:ph type="body" idx="1"/>
          </p:nvPr>
        </p:nvSpPr>
        <p:spPr>
          <a:xfrm>
            <a:off x="6979182" y="4118784"/>
            <a:ext cx="4377793" cy="884538"/>
          </a:xfrm>
        </p:spPr>
        <p:txBody>
          <a:bodyPr vert="horz" lIns="91440" tIns="45720" rIns="91440" bIns="45720" rtlCol="0">
            <a:normAutofit/>
          </a:bodyPr>
          <a:lstStyle/>
          <a:p>
            <a:pPr algn="r"/>
            <a:r>
              <a:rPr lang="en-US">
                <a:solidFill>
                  <a:schemeClr val="bg1"/>
                </a:solidFill>
              </a:rPr>
              <a:t>Wisconsin’s Child Care Quality Rating &amp; Improvement System </a:t>
            </a:r>
          </a:p>
        </p:txBody>
      </p:sp>
      <p:pic>
        <p:nvPicPr>
          <p:cNvPr id="7" name="Picture 6" descr="A picture containing text, table, person&#10;&#10;Description automatically generated">
            <a:extLst>
              <a:ext uri="{FF2B5EF4-FFF2-40B4-BE49-F238E27FC236}">
                <a16:creationId xmlns:a16="http://schemas.microsoft.com/office/drawing/2014/main" id="{704E58E3-BADA-67C3-442F-50143B208B98}"/>
              </a:ext>
            </a:extLst>
          </p:cNvPr>
          <p:cNvPicPr>
            <a:picLocks noChangeAspect="1"/>
          </p:cNvPicPr>
          <p:nvPr/>
        </p:nvPicPr>
        <p:blipFill rotWithShape="1">
          <a:blip r:embed="rId3">
            <a:extLst>
              <a:ext uri="{28A0092B-C50C-407E-A947-70E740481C1C}">
                <a14:useLocalDpi xmlns:a14="http://schemas.microsoft.com/office/drawing/2010/main" val="0"/>
              </a:ext>
            </a:extLst>
          </a:blip>
          <a:srcRect l="18334" r="18334"/>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55" name="Freeform: Shape 35">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37">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77752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6B868-5E77-8B08-4EAF-1D9AE794BC69}"/>
              </a:ext>
            </a:extLst>
          </p:cNvPr>
          <p:cNvSpPr>
            <a:spLocks noGrp="1"/>
          </p:cNvSpPr>
          <p:nvPr>
            <p:ph type="title"/>
          </p:nvPr>
        </p:nvSpPr>
        <p:spPr>
          <a:xfrm>
            <a:off x="481013" y="3752849"/>
            <a:ext cx="3290887" cy="2452687"/>
          </a:xfrm>
        </p:spPr>
        <p:txBody>
          <a:bodyPr anchor="ctr">
            <a:normAutofit/>
          </a:bodyPr>
          <a:lstStyle/>
          <a:p>
            <a:r>
              <a:rPr lang="en-US" sz="3600" dirty="0"/>
              <a:t>What </a:t>
            </a:r>
            <a:r>
              <a:rPr lang="en-US" sz="3600" dirty="0" err="1"/>
              <a:t>YoungStar</a:t>
            </a:r>
            <a:r>
              <a:rPr lang="en-US" sz="3600" dirty="0"/>
              <a:t> does</a:t>
            </a:r>
          </a:p>
        </p:txBody>
      </p:sp>
      <p:pic>
        <p:nvPicPr>
          <p:cNvPr id="5" name="Picture 4" descr="A picture containing tree, person, outdoor&#10;&#10;Description automatically generated">
            <a:extLst>
              <a:ext uri="{FF2B5EF4-FFF2-40B4-BE49-F238E27FC236}">
                <a16:creationId xmlns:a16="http://schemas.microsoft.com/office/drawing/2014/main" id="{D074392D-4DF7-594D-EA6F-0B06A765DAC2}"/>
              </a:ext>
            </a:extLst>
          </p:cNvPr>
          <p:cNvPicPr>
            <a:picLocks noChangeAspect="1"/>
          </p:cNvPicPr>
          <p:nvPr/>
        </p:nvPicPr>
        <p:blipFill rotWithShape="1">
          <a:blip r:embed="rId3">
            <a:extLst>
              <a:ext uri="{28A0092B-C50C-407E-A947-70E740481C1C}">
                <a14:useLocalDpi xmlns:a14="http://schemas.microsoft.com/office/drawing/2010/main" val="0"/>
              </a:ext>
            </a:extLst>
          </a:blip>
          <a:srcRect t="20424" b="3398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9355620-1EE3-B028-44A1-A4B8AD6D972C}"/>
              </a:ext>
            </a:extLst>
          </p:cNvPr>
          <p:cNvSpPr>
            <a:spLocks noGrp="1"/>
          </p:cNvSpPr>
          <p:nvPr>
            <p:ph idx="1"/>
          </p:nvPr>
        </p:nvSpPr>
        <p:spPr>
          <a:xfrm>
            <a:off x="3657600" y="3752850"/>
            <a:ext cx="8378687" cy="2926246"/>
          </a:xfrm>
        </p:spPr>
        <p:txBody>
          <a:bodyPr anchor="ctr">
            <a:normAutofit fontScale="92500"/>
          </a:bodyPr>
          <a:lstStyle/>
          <a:p>
            <a:pPr marL="0" indent="0" rtl="0" fontAlgn="base">
              <a:buNone/>
            </a:pPr>
            <a:r>
              <a:rPr lang="en-US" sz="2400" b="0" i="0">
                <a:solidFill>
                  <a:srgbClr val="000000"/>
                </a:solidFill>
                <a:effectLst/>
                <a:latin typeface="Roboto" panose="02000000000000000000" pitchFamily="2" charset="0"/>
              </a:rPr>
              <a:t>​</a:t>
            </a:r>
            <a:endParaRPr lang="en-US" sz="2400" b="0" i="0">
              <a:solidFill>
                <a:srgbClr val="000000"/>
              </a:solidFill>
              <a:effectLst/>
              <a:latin typeface="Segoe UI" panose="020B0502040204020203" pitchFamily="34" charset="0"/>
            </a:endParaRPr>
          </a:p>
          <a:p>
            <a:pPr rtl="0" fontAlgn="base"/>
            <a:r>
              <a:rPr lang="en-US" sz="2400" b="0" i="0" u="none" strike="noStrike">
                <a:solidFill>
                  <a:srgbClr val="000000"/>
                </a:solidFill>
                <a:effectLst/>
                <a:latin typeface="Roboto" panose="02000000000000000000" pitchFamily="2" charset="0"/>
              </a:rPr>
              <a:t>Sets consistent standards for child care quality</a:t>
            </a:r>
            <a:endParaRPr lang="en-US" sz="2400" b="0" i="0">
              <a:solidFill>
                <a:srgbClr val="000000"/>
              </a:solidFill>
              <a:effectLst/>
              <a:latin typeface="Segoe UI" panose="020B0502040204020203" pitchFamily="34" charset="0"/>
            </a:endParaRPr>
          </a:p>
          <a:p>
            <a:pPr rtl="0" fontAlgn="base"/>
            <a:r>
              <a:rPr lang="en-US" sz="2400" b="0" i="0" u="none" strike="noStrike">
                <a:solidFill>
                  <a:srgbClr val="000000"/>
                </a:solidFill>
                <a:effectLst/>
                <a:latin typeface="Roboto" panose="02000000000000000000" pitchFamily="2" charset="0"/>
              </a:rPr>
              <a:t>Objectively measures program quality against quality standards</a:t>
            </a:r>
            <a:endParaRPr lang="en-US" sz="2400" b="0" i="0">
              <a:solidFill>
                <a:srgbClr val="000000"/>
              </a:solidFill>
              <a:effectLst/>
              <a:latin typeface="Segoe UI" panose="020B0502040204020203" pitchFamily="34" charset="0"/>
            </a:endParaRPr>
          </a:p>
          <a:p>
            <a:pPr rtl="0" fontAlgn="base"/>
            <a:r>
              <a:rPr lang="en-US" sz="2400" b="0" i="0" u="none" strike="noStrike">
                <a:solidFill>
                  <a:srgbClr val="000000"/>
                </a:solidFill>
                <a:effectLst/>
                <a:latin typeface="Roboto" panose="02000000000000000000" pitchFamily="2" charset="0"/>
              </a:rPr>
              <a:t>Rates providers on a scale of 1-5 Stars</a:t>
            </a:r>
            <a:endParaRPr lang="en-US" sz="2400" b="0" i="0">
              <a:solidFill>
                <a:srgbClr val="000000"/>
              </a:solidFill>
              <a:effectLst/>
              <a:latin typeface="Segoe UI" panose="020B0502040204020203" pitchFamily="34" charset="0"/>
            </a:endParaRPr>
          </a:p>
          <a:p>
            <a:pPr rtl="0" fontAlgn="base"/>
            <a:r>
              <a:rPr lang="en-US" sz="2400" b="0" i="0" u="none" strike="noStrike">
                <a:solidFill>
                  <a:srgbClr val="000000"/>
                </a:solidFill>
                <a:effectLst/>
                <a:latin typeface="Roboto" panose="02000000000000000000" pitchFamily="2" charset="0"/>
              </a:rPr>
              <a:t>Supports providers to meet quality standards</a:t>
            </a:r>
            <a:endParaRPr lang="en-US" sz="2400" b="0" i="0">
              <a:solidFill>
                <a:srgbClr val="000000"/>
              </a:solidFill>
              <a:effectLst/>
              <a:latin typeface="Segoe UI" panose="020B0502040204020203" pitchFamily="34" charset="0"/>
            </a:endParaRPr>
          </a:p>
          <a:p>
            <a:pPr rtl="0" fontAlgn="base"/>
            <a:r>
              <a:rPr lang="en-US" sz="2400" b="0" i="0" u="none" strike="noStrike">
                <a:solidFill>
                  <a:srgbClr val="000000"/>
                </a:solidFill>
                <a:effectLst/>
                <a:latin typeface="Roboto" panose="02000000000000000000" pitchFamily="2" charset="0"/>
              </a:rPr>
              <a:t>Gives families information to use in their child care decisions </a:t>
            </a:r>
            <a:r>
              <a:rPr lang="en-US" sz="2400" b="0" i="0">
                <a:solidFill>
                  <a:srgbClr val="000000"/>
                </a:solidFill>
                <a:effectLst/>
                <a:latin typeface="Roboto" panose="02000000000000000000" pitchFamily="2" charset="0"/>
              </a:rPr>
              <a:t>​</a:t>
            </a:r>
            <a:endParaRPr lang="en-US" sz="2400" b="0" i="0">
              <a:solidFill>
                <a:srgbClr val="000000"/>
              </a:solidFill>
              <a:effectLst/>
              <a:latin typeface="Segoe UI" panose="020B0502040204020203" pitchFamily="34" charset="0"/>
            </a:endParaRPr>
          </a:p>
          <a:p>
            <a:pPr marL="0" indent="0">
              <a:buNone/>
            </a:pPr>
            <a:endParaRPr lang="en-US" sz="1800"/>
          </a:p>
        </p:txBody>
      </p:sp>
    </p:spTree>
    <p:extLst>
      <p:ext uri="{BB962C8B-B14F-4D97-AF65-F5344CB8AC3E}">
        <p14:creationId xmlns:p14="http://schemas.microsoft.com/office/powerpoint/2010/main" val="1030189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1468CC-30C1-0DE9-A287-FD1BD162A9BB}"/>
              </a:ext>
            </a:extLst>
          </p:cNvPr>
          <p:cNvSpPr>
            <a:spLocks noGrp="1"/>
          </p:cNvSpPr>
          <p:nvPr>
            <p:ph type="title"/>
          </p:nvPr>
        </p:nvSpPr>
        <p:spPr>
          <a:xfrm>
            <a:off x="6301409" y="206101"/>
            <a:ext cx="5188226" cy="1807305"/>
          </a:xfrm>
        </p:spPr>
        <p:txBody>
          <a:bodyPr>
            <a:normAutofit/>
          </a:bodyPr>
          <a:lstStyle/>
          <a:p>
            <a:r>
              <a:rPr lang="en-US"/>
              <a:t>How programs are rated</a:t>
            </a:r>
          </a:p>
        </p:txBody>
      </p:sp>
      <p:pic>
        <p:nvPicPr>
          <p:cNvPr id="5" name="Picture 4" descr="A picture containing floor, person, ground, wooden&#10;&#10;Description automatically generated">
            <a:extLst>
              <a:ext uri="{FF2B5EF4-FFF2-40B4-BE49-F238E27FC236}">
                <a16:creationId xmlns:a16="http://schemas.microsoft.com/office/drawing/2014/main" id="{10B5B67A-BF93-0245-9742-2AC40F5B197C}"/>
              </a:ext>
            </a:extLst>
          </p:cNvPr>
          <p:cNvPicPr>
            <a:picLocks noChangeAspect="1"/>
          </p:cNvPicPr>
          <p:nvPr/>
        </p:nvPicPr>
        <p:blipFill rotWithShape="1">
          <a:blip r:embed="rId3">
            <a:extLst>
              <a:ext uri="{28A0092B-C50C-407E-A947-70E740481C1C}">
                <a14:useLocalDpi xmlns:a14="http://schemas.microsoft.com/office/drawing/2010/main" val="0"/>
              </a:ext>
            </a:extLst>
          </a:blip>
          <a:srcRect l="20210" r="20256"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F2444AA-6D8F-87EB-C03C-B2FFB960ACA3}"/>
              </a:ext>
            </a:extLst>
          </p:cNvPr>
          <p:cNvSpPr>
            <a:spLocks noGrp="1"/>
          </p:cNvSpPr>
          <p:nvPr>
            <p:ph idx="1"/>
          </p:nvPr>
        </p:nvSpPr>
        <p:spPr>
          <a:xfrm>
            <a:off x="6301409" y="1928191"/>
            <a:ext cx="5595729" cy="4564684"/>
          </a:xfrm>
        </p:spPr>
        <p:txBody>
          <a:bodyPr vert="horz" lIns="91440" tIns="45720" rIns="91440" bIns="45720" rtlCol="0" anchor="t">
            <a:normAutofit fontScale="92500" lnSpcReduction="10000"/>
          </a:bodyPr>
          <a:lstStyle/>
          <a:p>
            <a:pPr marL="0" indent="0" rtl="0" fontAlgn="base">
              <a:lnSpc>
                <a:spcPct val="110000"/>
              </a:lnSpc>
              <a:buNone/>
            </a:pPr>
            <a:r>
              <a:rPr lang="en-US" sz="2400" b="0" i="0" u="none" strike="noStrike" err="1">
                <a:solidFill>
                  <a:srgbClr val="000000"/>
                </a:solidFill>
                <a:effectLst/>
              </a:rPr>
              <a:t>YoungStar’s</a:t>
            </a:r>
            <a:r>
              <a:rPr lang="en-US" sz="2400" b="0" i="0" u="none" strike="noStrike">
                <a:solidFill>
                  <a:srgbClr val="000000"/>
                </a:solidFill>
                <a:effectLst/>
              </a:rPr>
              <a:t> rating system gives parents and providers a snapshot of a program’s overall quality by evaluating four important areas of care:</a:t>
            </a:r>
            <a:r>
              <a:rPr lang="en-US" sz="2400" b="0" i="0">
                <a:solidFill>
                  <a:srgbClr val="000000"/>
                </a:solidFill>
                <a:effectLst/>
              </a:rPr>
              <a:t>​</a:t>
            </a:r>
            <a:endParaRPr lang="en-US"/>
          </a:p>
          <a:p>
            <a:pPr marL="0" indent="0" rtl="0" fontAlgn="base">
              <a:lnSpc>
                <a:spcPct val="110000"/>
              </a:lnSpc>
              <a:buNone/>
            </a:pPr>
            <a:endParaRPr lang="en-US" sz="2400" b="0" i="0">
              <a:solidFill>
                <a:srgbClr val="000000"/>
              </a:solidFill>
              <a:effectLst/>
              <a:ea typeface="Roboto"/>
              <a:cs typeface="Roboto"/>
            </a:endParaRPr>
          </a:p>
          <a:p>
            <a:pPr rtl="0" fontAlgn="base">
              <a:lnSpc>
                <a:spcPct val="110000"/>
              </a:lnSpc>
              <a:buFont typeface="Arial" panose="020B0604020202020204" pitchFamily="34" charset="0"/>
              <a:buChar char="•"/>
            </a:pPr>
            <a:r>
              <a:rPr lang="en-US" sz="2400" b="0" i="0" u="none" strike="noStrike">
                <a:solidFill>
                  <a:srgbClr val="000000"/>
                </a:solidFill>
                <a:effectLst/>
              </a:rPr>
              <a:t>The child care staff’s education and training</a:t>
            </a:r>
            <a:r>
              <a:rPr lang="en-US" sz="2400" b="0" i="0">
                <a:solidFill>
                  <a:srgbClr val="000000"/>
                </a:solidFill>
                <a:effectLst/>
              </a:rPr>
              <a:t>​</a:t>
            </a:r>
            <a:endParaRPr lang="en-US" sz="2400" b="0" i="0">
              <a:solidFill>
                <a:srgbClr val="000000"/>
              </a:solidFill>
              <a:effectLst/>
              <a:ea typeface="Roboto"/>
              <a:cs typeface="Roboto"/>
            </a:endParaRPr>
          </a:p>
          <a:p>
            <a:pPr rtl="0" fontAlgn="base">
              <a:lnSpc>
                <a:spcPct val="110000"/>
              </a:lnSpc>
              <a:buFont typeface="Arial" panose="020B0604020202020204" pitchFamily="34" charset="0"/>
              <a:buChar char="•"/>
            </a:pPr>
            <a:r>
              <a:rPr lang="en-US" sz="2400" b="0" i="0" u="none" strike="noStrike">
                <a:solidFill>
                  <a:srgbClr val="000000"/>
                </a:solidFill>
                <a:effectLst/>
              </a:rPr>
              <a:t>The learning environment and curriculum</a:t>
            </a:r>
            <a:r>
              <a:rPr lang="en-US" sz="2400" b="0" i="0">
                <a:solidFill>
                  <a:srgbClr val="000000"/>
                </a:solidFill>
                <a:effectLst/>
              </a:rPr>
              <a:t>​</a:t>
            </a:r>
            <a:endParaRPr lang="en-US" sz="2400" b="0" i="0">
              <a:solidFill>
                <a:srgbClr val="000000"/>
              </a:solidFill>
              <a:effectLst/>
              <a:ea typeface="Roboto"/>
              <a:cs typeface="Roboto"/>
            </a:endParaRPr>
          </a:p>
          <a:p>
            <a:pPr rtl="0" fontAlgn="base">
              <a:lnSpc>
                <a:spcPct val="110000"/>
              </a:lnSpc>
              <a:buFont typeface="Arial" panose="020B0604020202020204" pitchFamily="34" charset="0"/>
              <a:buChar char="•"/>
            </a:pPr>
            <a:r>
              <a:rPr lang="en-US" sz="2400" b="0" i="0" u="none" strike="noStrike">
                <a:solidFill>
                  <a:srgbClr val="000000"/>
                </a:solidFill>
                <a:effectLst/>
              </a:rPr>
              <a:t>The program's business and professional practices</a:t>
            </a:r>
            <a:r>
              <a:rPr lang="en-US" sz="2400" b="0" i="0">
                <a:solidFill>
                  <a:srgbClr val="000000"/>
                </a:solidFill>
                <a:effectLst/>
              </a:rPr>
              <a:t>​</a:t>
            </a:r>
            <a:endParaRPr lang="en-US" sz="2400" b="0" i="0">
              <a:solidFill>
                <a:srgbClr val="000000"/>
              </a:solidFill>
              <a:effectLst/>
              <a:ea typeface="Roboto"/>
              <a:cs typeface="Roboto"/>
            </a:endParaRPr>
          </a:p>
          <a:p>
            <a:pPr rtl="0" fontAlgn="base">
              <a:lnSpc>
                <a:spcPct val="110000"/>
              </a:lnSpc>
              <a:buFont typeface="Arial" panose="020B0604020202020204" pitchFamily="34" charset="0"/>
              <a:buChar char="•"/>
            </a:pPr>
            <a:r>
              <a:rPr lang="en-US" sz="2400" b="0" i="0" u="none" strike="noStrike">
                <a:solidFill>
                  <a:srgbClr val="000000"/>
                </a:solidFill>
                <a:effectLst/>
              </a:rPr>
              <a:t>The child's health and well-being</a:t>
            </a:r>
            <a:r>
              <a:rPr lang="en-US" sz="2400" b="0" i="0">
                <a:solidFill>
                  <a:srgbClr val="000000"/>
                </a:solidFill>
                <a:effectLst/>
              </a:rPr>
              <a:t>​</a:t>
            </a:r>
            <a:endParaRPr lang="en-US" sz="2400" b="0" i="0">
              <a:solidFill>
                <a:srgbClr val="000000"/>
              </a:solidFill>
              <a:effectLst/>
              <a:ea typeface="Roboto"/>
              <a:cs typeface="Roboto"/>
            </a:endParaRPr>
          </a:p>
          <a:p>
            <a:pPr>
              <a:lnSpc>
                <a:spcPct val="110000"/>
              </a:lnSpc>
            </a:pPr>
            <a:endParaRPr lang="en-US" sz="1600">
              <a:ea typeface="Roboto"/>
              <a:cs typeface="Roboto"/>
            </a:endParaRPr>
          </a:p>
        </p:txBody>
      </p:sp>
    </p:spTree>
    <p:extLst>
      <p:ext uri="{BB962C8B-B14F-4D97-AF65-F5344CB8AC3E}">
        <p14:creationId xmlns:p14="http://schemas.microsoft.com/office/powerpoint/2010/main" val="2876489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D327BC-531C-1970-88DF-46E4E3A19258}"/>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err="1">
                <a:solidFill>
                  <a:schemeClr val="tx1"/>
                </a:solidFill>
                <a:latin typeface="+mj-lt"/>
                <a:ea typeface="+mj-ea"/>
                <a:cs typeface="+mj-cs"/>
              </a:rPr>
              <a:t>YoungStar</a:t>
            </a:r>
            <a:r>
              <a:rPr lang="en-US" sz="6600" kern="1200">
                <a:solidFill>
                  <a:schemeClr val="tx1"/>
                </a:solidFill>
                <a:latin typeface="+mj-lt"/>
                <a:ea typeface="+mj-ea"/>
                <a:cs typeface="+mj-cs"/>
              </a:rPr>
              <a:t> participation</a:t>
            </a:r>
          </a:p>
        </p:txBody>
      </p:sp>
      <p:sp>
        <p:nvSpPr>
          <p:cNvPr id="7"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32A93DB3-A1B2-1C77-C1C4-15FE2C71965E}"/>
              </a:ext>
            </a:extLst>
          </p:cNvPr>
          <p:cNvGraphicFramePr>
            <a:graphicFrameLocks noGrp="1"/>
          </p:cNvGraphicFramePr>
          <p:nvPr>
            <p:ph idx="1"/>
            <p:extLst>
              <p:ext uri="{D42A27DB-BD31-4B8C-83A1-F6EECF244321}">
                <p14:modId xmlns:p14="http://schemas.microsoft.com/office/powerpoint/2010/main" val="4122421802"/>
              </p:ext>
            </p:extLst>
          </p:nvPr>
        </p:nvGraphicFramePr>
        <p:xfrm>
          <a:off x="319264" y="2515748"/>
          <a:ext cx="11548873" cy="3076595"/>
        </p:xfrm>
        <a:graphic>
          <a:graphicData uri="http://schemas.openxmlformats.org/drawingml/2006/table">
            <a:tbl>
              <a:tblPr firstRow="1" lastCol="1" bandRow="1">
                <a:noFill/>
                <a:tableStyleId>{5C22544A-7EE6-4342-B048-85BDC9FD1C3A}</a:tableStyleId>
              </a:tblPr>
              <a:tblGrid>
                <a:gridCol w="3759052">
                  <a:extLst>
                    <a:ext uri="{9D8B030D-6E8A-4147-A177-3AD203B41FA5}">
                      <a16:colId xmlns:a16="http://schemas.microsoft.com/office/drawing/2014/main" val="901792564"/>
                    </a:ext>
                  </a:extLst>
                </a:gridCol>
                <a:gridCol w="1309351">
                  <a:extLst>
                    <a:ext uri="{9D8B030D-6E8A-4147-A177-3AD203B41FA5}">
                      <a16:colId xmlns:a16="http://schemas.microsoft.com/office/drawing/2014/main" val="3381565425"/>
                    </a:ext>
                  </a:extLst>
                </a:gridCol>
                <a:gridCol w="1309351">
                  <a:extLst>
                    <a:ext uri="{9D8B030D-6E8A-4147-A177-3AD203B41FA5}">
                      <a16:colId xmlns:a16="http://schemas.microsoft.com/office/drawing/2014/main" val="2144042917"/>
                    </a:ext>
                  </a:extLst>
                </a:gridCol>
                <a:gridCol w="1309351">
                  <a:extLst>
                    <a:ext uri="{9D8B030D-6E8A-4147-A177-3AD203B41FA5}">
                      <a16:colId xmlns:a16="http://schemas.microsoft.com/office/drawing/2014/main" val="3451641203"/>
                    </a:ext>
                  </a:extLst>
                </a:gridCol>
                <a:gridCol w="1309351">
                  <a:extLst>
                    <a:ext uri="{9D8B030D-6E8A-4147-A177-3AD203B41FA5}">
                      <a16:colId xmlns:a16="http://schemas.microsoft.com/office/drawing/2014/main" val="1996987177"/>
                    </a:ext>
                  </a:extLst>
                </a:gridCol>
                <a:gridCol w="1309351">
                  <a:extLst>
                    <a:ext uri="{9D8B030D-6E8A-4147-A177-3AD203B41FA5}">
                      <a16:colId xmlns:a16="http://schemas.microsoft.com/office/drawing/2014/main" val="3843898683"/>
                    </a:ext>
                  </a:extLst>
                </a:gridCol>
                <a:gridCol w="1243066">
                  <a:extLst>
                    <a:ext uri="{9D8B030D-6E8A-4147-A177-3AD203B41FA5}">
                      <a16:colId xmlns:a16="http://schemas.microsoft.com/office/drawing/2014/main" val="1065400749"/>
                    </a:ext>
                  </a:extLst>
                </a:gridCol>
              </a:tblGrid>
              <a:tr h="785749">
                <a:tc>
                  <a:txBody>
                    <a:bodyPr/>
                    <a:lstStyle/>
                    <a:p>
                      <a:r>
                        <a:rPr lang="en-US" sz="2500" b="1" cap="none" spc="0">
                          <a:solidFill>
                            <a:schemeClr val="bg1"/>
                          </a:solidFill>
                        </a:rPr>
                        <a:t>As of 12/29/2023</a:t>
                      </a:r>
                    </a:p>
                  </a:txBody>
                  <a:tcPr marL="116202" marR="83002" marT="166003" marB="166003"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500" b="1" cap="none" spc="0">
                          <a:solidFill>
                            <a:schemeClr val="bg1"/>
                          </a:solidFill>
                        </a:rPr>
                        <a:t>1 Star</a:t>
                      </a:r>
                    </a:p>
                  </a:txBody>
                  <a:tcPr marL="116202" marR="83002" marT="166003" marB="166003"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500" b="1" cap="none" spc="0">
                          <a:solidFill>
                            <a:schemeClr val="bg1"/>
                          </a:solidFill>
                        </a:rPr>
                        <a:t>2 Star</a:t>
                      </a:r>
                    </a:p>
                  </a:txBody>
                  <a:tcPr marL="116202" marR="83002" marT="166003" marB="166003"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500" b="1" cap="none" spc="0">
                          <a:solidFill>
                            <a:schemeClr val="bg1"/>
                          </a:solidFill>
                        </a:rPr>
                        <a:t>3 Star</a:t>
                      </a:r>
                    </a:p>
                  </a:txBody>
                  <a:tcPr marL="116202" marR="83002" marT="166003" marB="166003"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500" b="1" cap="none" spc="0">
                          <a:solidFill>
                            <a:schemeClr val="bg1"/>
                          </a:solidFill>
                        </a:rPr>
                        <a:t>4 Star</a:t>
                      </a:r>
                    </a:p>
                  </a:txBody>
                  <a:tcPr marL="116202" marR="83002" marT="166003" marB="166003"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500" b="1" cap="none" spc="0">
                          <a:solidFill>
                            <a:schemeClr val="bg1"/>
                          </a:solidFill>
                        </a:rPr>
                        <a:t>5 Star</a:t>
                      </a:r>
                    </a:p>
                  </a:txBody>
                  <a:tcPr marL="116202" marR="83002" marT="166003" marB="166003"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500" b="1" cap="none" spc="0">
                          <a:solidFill>
                            <a:schemeClr val="bg1"/>
                          </a:solidFill>
                        </a:rPr>
                        <a:t>Total</a:t>
                      </a:r>
                    </a:p>
                  </a:txBody>
                  <a:tcPr marL="116202" marR="83002" marT="166003" marB="166003"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379392745"/>
                  </a:ext>
                </a:extLst>
              </a:tr>
              <a:tr h="979420">
                <a:tc>
                  <a:txBody>
                    <a:bodyPr/>
                    <a:lstStyle/>
                    <a:p>
                      <a:r>
                        <a:rPr lang="en-US" sz="2200" b="1" cap="none" spc="0">
                          <a:solidFill>
                            <a:srgbClr val="000000"/>
                          </a:solidFill>
                        </a:rPr>
                        <a:t>Providers rated by Youngstar</a:t>
                      </a:r>
                    </a:p>
                  </a:txBody>
                  <a:tcPr marL="116202" marR="83002" marT="83002" marB="166003">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2200" cap="none" spc="0">
                          <a:solidFill>
                            <a:srgbClr val="000000"/>
                          </a:solidFill>
                        </a:rPr>
                        <a:t>9</a:t>
                      </a:r>
                    </a:p>
                  </a:txBody>
                  <a:tcPr marL="116202" marR="83002" marT="83002" marB="166003">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2200" cap="none" spc="0">
                          <a:solidFill>
                            <a:srgbClr val="000000"/>
                          </a:solidFill>
                        </a:rPr>
                        <a:t>1,748</a:t>
                      </a:r>
                    </a:p>
                  </a:txBody>
                  <a:tcPr marL="116202" marR="83002" marT="83002" marB="166003">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2200" cap="none" spc="0">
                          <a:solidFill>
                            <a:srgbClr val="000000"/>
                          </a:solidFill>
                        </a:rPr>
                        <a:t>1,070</a:t>
                      </a:r>
                    </a:p>
                  </a:txBody>
                  <a:tcPr marL="116202" marR="83002" marT="83002" marB="166003">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2200" cap="none" spc="0">
                          <a:solidFill>
                            <a:srgbClr val="000000"/>
                          </a:solidFill>
                        </a:rPr>
                        <a:t>178</a:t>
                      </a:r>
                    </a:p>
                  </a:txBody>
                  <a:tcPr marL="116202" marR="83002" marT="83002" marB="166003">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2200" cap="none" spc="0">
                          <a:solidFill>
                            <a:srgbClr val="000000"/>
                          </a:solidFill>
                        </a:rPr>
                        <a:t>499</a:t>
                      </a:r>
                    </a:p>
                  </a:txBody>
                  <a:tcPr marL="116202" marR="83002" marT="83002" marB="166003">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2200" cap="none" spc="0">
                          <a:solidFill>
                            <a:srgbClr val="000000"/>
                          </a:solidFill>
                        </a:rPr>
                        <a:t>3,381</a:t>
                      </a:r>
                    </a:p>
                  </a:txBody>
                  <a:tcPr marL="116202" marR="83002" marT="83002" marB="166003">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3409274531"/>
                  </a:ext>
                </a:extLst>
              </a:tr>
              <a:tr h="1311426">
                <a:tc>
                  <a:txBody>
                    <a:bodyPr/>
                    <a:lstStyle/>
                    <a:p>
                      <a:r>
                        <a:rPr lang="en-US" sz="2200" b="1" cap="none" spc="0">
                          <a:solidFill>
                            <a:srgbClr val="000000"/>
                          </a:solidFill>
                        </a:rPr>
                        <a:t>Children using WI Shares attending </a:t>
                      </a:r>
                      <a:r>
                        <a:rPr lang="en-US" sz="2200" b="1" cap="none" spc="0" err="1">
                          <a:solidFill>
                            <a:srgbClr val="000000"/>
                          </a:solidFill>
                        </a:rPr>
                        <a:t>YoungStar</a:t>
                      </a:r>
                      <a:r>
                        <a:rPr lang="en-US" sz="2200" b="1" cap="none" spc="0">
                          <a:solidFill>
                            <a:srgbClr val="000000"/>
                          </a:solidFill>
                        </a:rPr>
                        <a:t> providers</a:t>
                      </a:r>
                    </a:p>
                  </a:txBody>
                  <a:tcPr marL="116202" marR="83002" marT="83002" marB="16600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2200" cap="none" spc="0">
                          <a:solidFill>
                            <a:srgbClr val="000000"/>
                          </a:solidFill>
                        </a:rPr>
                        <a:t>0</a:t>
                      </a:r>
                    </a:p>
                  </a:txBody>
                  <a:tcPr marL="116202" marR="83002" marT="83002" marB="16600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2200" cap="none" spc="0">
                          <a:solidFill>
                            <a:srgbClr val="000000"/>
                          </a:solidFill>
                        </a:rPr>
                        <a:t>13,766</a:t>
                      </a:r>
                    </a:p>
                  </a:txBody>
                  <a:tcPr marL="116202" marR="83002" marT="83002" marB="16600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2200" cap="none" spc="0">
                          <a:solidFill>
                            <a:srgbClr val="000000"/>
                          </a:solidFill>
                        </a:rPr>
                        <a:t>11,473</a:t>
                      </a:r>
                    </a:p>
                  </a:txBody>
                  <a:tcPr marL="116202" marR="83002" marT="83002" marB="16600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2200" cap="none" spc="0">
                          <a:solidFill>
                            <a:srgbClr val="000000"/>
                          </a:solidFill>
                        </a:rPr>
                        <a:t>1,807</a:t>
                      </a:r>
                    </a:p>
                  </a:txBody>
                  <a:tcPr marL="116202" marR="83002" marT="83002" marB="16600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2200" cap="none" spc="0">
                          <a:solidFill>
                            <a:srgbClr val="000000"/>
                          </a:solidFill>
                        </a:rPr>
                        <a:t>5,432</a:t>
                      </a:r>
                    </a:p>
                  </a:txBody>
                  <a:tcPr marL="116202" marR="83002" marT="83002" marB="16600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2200" cap="none" spc="0">
                          <a:solidFill>
                            <a:srgbClr val="000000"/>
                          </a:solidFill>
                        </a:rPr>
                        <a:t>32,478</a:t>
                      </a:r>
                    </a:p>
                  </a:txBody>
                  <a:tcPr marL="116202" marR="83002" marT="83002" marB="16600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438140290"/>
                  </a:ext>
                </a:extLst>
              </a:tr>
            </a:tbl>
          </a:graphicData>
        </a:graphic>
      </p:graphicFrame>
      <p:sp>
        <p:nvSpPr>
          <p:cNvPr id="8" name="Footer Placeholder 7">
            <a:extLst>
              <a:ext uri="{FF2B5EF4-FFF2-40B4-BE49-F238E27FC236}">
                <a16:creationId xmlns:a16="http://schemas.microsoft.com/office/drawing/2014/main" id="{395C308A-AC25-0ACC-D203-C140E6D947BF}"/>
              </a:ext>
            </a:extLst>
          </p:cNvPr>
          <p:cNvSpPr>
            <a:spLocks noGrp="1"/>
          </p:cNvSpPr>
          <p:nvPr>
            <p:ph type="ftr" sz="quarter" idx="11"/>
          </p:nvPr>
        </p:nvSpPr>
        <p:spPr>
          <a:xfrm>
            <a:off x="0" y="6356350"/>
            <a:ext cx="12192000" cy="365125"/>
          </a:xfrm>
        </p:spPr>
        <p:txBody>
          <a:bodyPr/>
          <a:lstStyle/>
          <a:p>
            <a:r>
              <a:rPr lang="en-US" sz="1400"/>
              <a:t>Programs with pending ratings (approx. 250 providers) are not reflected in this chart</a:t>
            </a:r>
          </a:p>
        </p:txBody>
      </p:sp>
      <p:cxnSp>
        <p:nvCxnSpPr>
          <p:cNvPr id="31" name="Connector: Curved 30">
            <a:extLst>
              <a:ext uri="{FF2B5EF4-FFF2-40B4-BE49-F238E27FC236}">
                <a16:creationId xmlns:a16="http://schemas.microsoft.com/office/drawing/2014/main" id="{A0EC61D2-5CB0-EA1B-A012-0400F1311D46}"/>
              </a:ext>
            </a:extLst>
          </p:cNvPr>
          <p:cNvCxnSpPr>
            <a:cxnSpLocks/>
          </p:cNvCxnSpPr>
          <p:nvPr/>
        </p:nvCxnSpPr>
        <p:spPr>
          <a:xfrm rot="10800000" flipV="1">
            <a:off x="7106477" y="3589522"/>
            <a:ext cx="3587278" cy="2461911"/>
          </a:xfrm>
          <a:prstGeom prst="curvedConnector3">
            <a:avLst>
              <a:gd name="adj1" fmla="val 50000"/>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4938FF5-E906-02E1-D319-192A7C35D94C}"/>
              </a:ext>
            </a:extLst>
          </p:cNvPr>
          <p:cNvSpPr txBox="1"/>
          <p:nvPr/>
        </p:nvSpPr>
        <p:spPr>
          <a:xfrm>
            <a:off x="3362830" y="5651181"/>
            <a:ext cx="5138530" cy="646331"/>
          </a:xfrm>
          <a:prstGeom prst="rect">
            <a:avLst/>
          </a:prstGeom>
          <a:noFill/>
        </p:spPr>
        <p:txBody>
          <a:bodyPr wrap="square" rtlCol="0">
            <a:spAutoFit/>
          </a:bodyPr>
          <a:lstStyle/>
          <a:p>
            <a:r>
              <a:rPr lang="en-US" b="1">
                <a:solidFill>
                  <a:schemeClr val="accent1"/>
                </a:solidFill>
                <a:latin typeface="Roboto Medium" panose="02000000000000000000" pitchFamily="2" charset="0"/>
                <a:ea typeface="Roboto Medium" panose="02000000000000000000" pitchFamily="2" charset="0"/>
              </a:rPr>
              <a:t>85% </a:t>
            </a:r>
            <a:r>
              <a:rPr lang="en-US">
                <a:solidFill>
                  <a:srgbClr val="000000"/>
                </a:solidFill>
                <a:latin typeface="Roboto Medium" panose="02000000000000000000" pitchFamily="2" charset="0"/>
                <a:ea typeface="Roboto Medium" panose="02000000000000000000" pitchFamily="2" charset="0"/>
              </a:rPr>
              <a:t>of the roughly </a:t>
            </a:r>
            <a:r>
              <a:rPr lang="en-US" b="1">
                <a:solidFill>
                  <a:schemeClr val="accent1"/>
                </a:solidFill>
                <a:latin typeface="Roboto Medium" panose="02000000000000000000" pitchFamily="2" charset="0"/>
                <a:ea typeface="Roboto Medium" panose="02000000000000000000" pitchFamily="2" charset="0"/>
              </a:rPr>
              <a:t>4,500</a:t>
            </a:r>
            <a:r>
              <a:rPr lang="en-US">
                <a:solidFill>
                  <a:srgbClr val="000000"/>
                </a:solidFill>
                <a:latin typeface="Roboto Medium" panose="02000000000000000000" pitchFamily="2" charset="0"/>
                <a:ea typeface="Roboto Medium" panose="02000000000000000000" pitchFamily="2" charset="0"/>
              </a:rPr>
              <a:t> regulated </a:t>
            </a:r>
          </a:p>
          <a:p>
            <a:r>
              <a:rPr lang="en-US">
                <a:solidFill>
                  <a:srgbClr val="000000"/>
                </a:solidFill>
                <a:latin typeface="Roboto Medium" panose="02000000000000000000" pitchFamily="2" charset="0"/>
                <a:ea typeface="Roboto Medium" panose="02000000000000000000" pitchFamily="2" charset="0"/>
              </a:rPr>
              <a:t>providers participate in </a:t>
            </a:r>
            <a:r>
              <a:rPr lang="en-US" err="1">
                <a:solidFill>
                  <a:srgbClr val="000000"/>
                </a:solidFill>
                <a:latin typeface="Roboto Medium" panose="02000000000000000000" pitchFamily="2" charset="0"/>
                <a:ea typeface="Roboto Medium" panose="02000000000000000000" pitchFamily="2" charset="0"/>
              </a:rPr>
              <a:t>YoungStar</a:t>
            </a:r>
            <a:endParaRPr lang="en-US">
              <a:solidFill>
                <a:srgbClr val="000000"/>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41875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325D295-7964-94D5-3816-25A379DAF6C0}"/>
              </a:ext>
            </a:extLst>
          </p:cNvPr>
          <p:cNvGraphicFramePr>
            <a:graphicFrameLocks noGrp="1"/>
          </p:cNvGraphicFramePr>
          <p:nvPr>
            <p:ph idx="1"/>
            <p:extLst>
              <p:ext uri="{D42A27DB-BD31-4B8C-83A1-F6EECF244321}">
                <p14:modId xmlns:p14="http://schemas.microsoft.com/office/powerpoint/2010/main" val="2893357089"/>
              </p:ext>
            </p:extLst>
          </p:nvPr>
        </p:nvGraphicFramePr>
        <p:xfrm>
          <a:off x="320842" y="320842"/>
          <a:ext cx="11550316" cy="60318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5398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7F2181-CD50-EFF8-1D3C-CBBF506A182A}"/>
              </a:ext>
            </a:extLst>
          </p:cNvPr>
          <p:cNvSpPr>
            <a:spLocks noGrp="1"/>
          </p:cNvSpPr>
          <p:nvPr>
            <p:ph type="title"/>
          </p:nvPr>
        </p:nvSpPr>
        <p:spPr>
          <a:xfrm>
            <a:off x="1115568" y="509521"/>
            <a:ext cx="10232136" cy="1014984"/>
          </a:xfrm>
        </p:spPr>
        <p:txBody>
          <a:bodyPr>
            <a:normAutofit/>
          </a:bodyPr>
          <a:lstStyle/>
          <a:p>
            <a:r>
              <a:rPr lang="en-US" sz="4000"/>
              <a:t>Supports available to providers</a:t>
            </a: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4846F71-DA56-6A34-78BE-6BC446F87A86}"/>
              </a:ext>
            </a:extLst>
          </p:cNvPr>
          <p:cNvGraphicFramePr>
            <a:graphicFrameLocks noGrp="1"/>
          </p:cNvGraphicFramePr>
          <p:nvPr>
            <p:ph idx="1"/>
            <p:extLst>
              <p:ext uri="{D42A27DB-BD31-4B8C-83A1-F6EECF244321}">
                <p14:modId xmlns:p14="http://schemas.microsoft.com/office/powerpoint/2010/main" val="4018142044"/>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2869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18"/>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rgbClr val="AF394E"/>
      </a:dk1>
      <a:lt1>
        <a:sysClr val="window" lastClr="FFFFFF"/>
      </a:lt1>
      <a:dk2>
        <a:srgbClr val="2162AE"/>
      </a:dk2>
      <a:lt2>
        <a:srgbClr val="E7E6E6"/>
      </a:lt2>
      <a:accent1>
        <a:srgbClr val="2162AE"/>
      </a:accent1>
      <a:accent2>
        <a:srgbClr val="AF394E"/>
      </a:accent2>
      <a:accent3>
        <a:srgbClr val="059C95"/>
      </a:accent3>
      <a:accent4>
        <a:srgbClr val="EE3326"/>
      </a:accent4>
      <a:accent5>
        <a:srgbClr val="FAB01A"/>
      </a:accent5>
      <a:accent6>
        <a:srgbClr val="FFFFFF"/>
      </a:accent6>
      <a:hlink>
        <a:srgbClr val="2162AE"/>
      </a:hlink>
      <a:folHlink>
        <a:srgbClr val="AF394E"/>
      </a:folHlink>
    </a:clrScheme>
    <a:fontScheme name="Custom 1">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9739a0-72e9-4836-8219-33c8211aca71">
      <Terms xmlns="http://schemas.microsoft.com/office/infopath/2007/PartnerControls"/>
    </lcf76f155ced4ddcb4097134ff3c332f>
    <TaxCatchAll xmlns="fc9fc609-e336-4d15-b1de-6590b15d554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8EA8D6B9F93B47A8A309542728B25B" ma:contentTypeVersion="13" ma:contentTypeDescription="Create a new document." ma:contentTypeScope="" ma:versionID="d7ad1bb9c3b6089abdd87a628c2ece50">
  <xsd:schema xmlns:xsd="http://www.w3.org/2001/XMLSchema" xmlns:xs="http://www.w3.org/2001/XMLSchema" xmlns:p="http://schemas.microsoft.com/office/2006/metadata/properties" xmlns:ns2="d79739a0-72e9-4836-8219-33c8211aca71" xmlns:ns3="fc9fc609-e336-4d15-b1de-6590b15d554d" targetNamespace="http://schemas.microsoft.com/office/2006/metadata/properties" ma:root="true" ma:fieldsID="1a2c9c6578af4bf5e5398a0f55c0a540" ns2:_="" ns3:_="">
    <xsd:import namespace="d79739a0-72e9-4836-8219-33c8211aca71"/>
    <xsd:import namespace="fc9fc609-e336-4d15-b1de-6590b15d554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739a0-72e9-4836-8219-33c8211aca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52c067e-633e-4f6a-86d3-fef86e6ec05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9fc609-e336-4d15-b1de-6590b15d554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75625a6-c9d5-4fec-9bb3-ee542f52dc2c}" ma:internalName="TaxCatchAll" ma:showField="CatchAllData" ma:web="fc9fc609-e336-4d15-b1de-6590b15d55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4CF8A4-9E7B-485F-9E26-B22272464316}">
  <ds:schemaRefs>
    <ds:schemaRef ds:uri="http://schemas.microsoft.com/sharepoint/v3/contenttype/forms"/>
  </ds:schemaRefs>
</ds:datastoreItem>
</file>

<file path=customXml/itemProps2.xml><?xml version="1.0" encoding="utf-8"?>
<ds:datastoreItem xmlns:ds="http://schemas.openxmlformats.org/officeDocument/2006/customXml" ds:itemID="{BBD818A3-AF3F-46DF-9AB0-93F31BB358DD}">
  <ds:schemaRefs>
    <ds:schemaRef ds:uri="http://purl.org/dc/terms/"/>
    <ds:schemaRef ds:uri="http://purl.org/dc/elements/1.1/"/>
    <ds:schemaRef ds:uri="d79739a0-72e9-4836-8219-33c8211aca71"/>
    <ds:schemaRef ds:uri="fc9fc609-e336-4d15-b1de-6590b15d554d"/>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52D6D9F-BF52-4B33-A960-A13456C99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739a0-72e9-4836-8219-33c8211aca71"/>
    <ds:schemaRef ds:uri="fc9fc609-e336-4d15-b1de-6590b15d55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e2d11c-fae4-453b-b6c0-2964663779aa}" enabled="0" method="" siteId="{f4e2d11c-fae4-453b-b6c0-2964663779aa}" removed="1"/>
</clbl:labelList>
</file>

<file path=docProps/app.xml><?xml version="1.0" encoding="utf-8"?>
<Properties xmlns="http://schemas.openxmlformats.org/officeDocument/2006/extended-properties" xmlns:vt="http://schemas.openxmlformats.org/officeDocument/2006/docPropsVTypes">
  <TotalTime>95</TotalTime>
  <Words>1233</Words>
  <Application>Microsoft Office PowerPoint</Application>
  <PresentationFormat>Widescreen</PresentationFormat>
  <Paragraphs>211</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Roboto</vt:lpstr>
      <vt:lpstr>Roboto Black</vt:lpstr>
      <vt:lpstr>Roboto Medium</vt:lpstr>
      <vt:lpstr>Segoe UI</vt:lpstr>
      <vt:lpstr>Times New Roman</vt:lpstr>
      <vt:lpstr>Office Theme</vt:lpstr>
      <vt:lpstr>PowerPoint Presentation</vt:lpstr>
      <vt:lpstr>DCF's Overarching Goal</vt:lpstr>
      <vt:lpstr>Why does child care quality matter?</vt:lpstr>
      <vt:lpstr>What is YoungStar?</vt:lpstr>
      <vt:lpstr>What YoungStar does</vt:lpstr>
      <vt:lpstr>How programs are rated</vt:lpstr>
      <vt:lpstr>YoungStar participation</vt:lpstr>
      <vt:lpstr>PowerPoint Presentation</vt:lpstr>
      <vt:lpstr>Supports available to providers</vt:lpstr>
      <vt:lpstr>Supports available to parents</vt:lpstr>
      <vt:lpstr>Intersection of child care programs</vt:lpstr>
      <vt:lpstr>Updating YoungStar</vt:lpstr>
      <vt:lpstr>Why now?</vt:lpstr>
      <vt:lpstr>Our intent</vt:lpstr>
      <vt:lpstr>Who will we be engaging?</vt:lpstr>
      <vt:lpstr>How will we engage?</vt:lpstr>
      <vt:lpstr>How will we communicate?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 Best Practices</dc:title>
  <dc:creator>Wilkey, Carrie B - DCF</dc:creator>
  <cp:keywords>YoungStar Analysis and Update Presentation</cp:keywords>
  <cp:lastModifiedBy>Wilkey, Carrie B - DCF</cp:lastModifiedBy>
  <cp:revision>239</cp:revision>
  <dcterms:created xsi:type="dcterms:W3CDTF">2021-03-17T16:18:23Z</dcterms:created>
  <dcterms:modified xsi:type="dcterms:W3CDTF">2024-04-25T17:31:04Z</dcterms:modified>
  <cp:category>youngstar, analysis and update, presentation, 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73E7D940-4475-4F4B-8FFD-8D23D6EDA778</vt:lpwstr>
  </property>
  <property fmtid="{D5CDD505-2E9C-101B-9397-08002B2CF9AE}" pid="3" name="ArticulatePath">
    <vt:lpwstr>power-point-template</vt:lpwstr>
  </property>
  <property fmtid="{D5CDD505-2E9C-101B-9397-08002B2CF9AE}" pid="4" name="ContentTypeId">
    <vt:lpwstr>0x010100C48EA8D6B9F93B47A8A309542728B25B</vt:lpwstr>
  </property>
  <property fmtid="{D5CDD505-2E9C-101B-9397-08002B2CF9AE}" pid="5" name="MediaServiceImageTags">
    <vt:lpwstr/>
  </property>
</Properties>
</file>