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xml" ContentType="application/vnd.openxmlformats-officedocument.presentationml.tags+xml"/>
  <Override PartName="/ppt/notesSlides/notesSlide10.xml" ContentType="application/vnd.openxmlformats-officedocument.presentationml.notesSlide+xml"/>
  <Override PartName="/ppt/tags/tag3.xml" ContentType="application/vnd.openxmlformats-officedocument.presentationml.tags+xml"/>
  <Override PartName="/ppt/notesSlides/notesSlide11.xml" ContentType="application/vnd.openxmlformats-officedocument.presentationml.notesSlide+xml"/>
  <Override PartName="/ppt/tags/tag4.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60" r:id="rId4"/>
    <p:sldId id="258" r:id="rId5"/>
    <p:sldId id="261" r:id="rId6"/>
    <p:sldId id="259" r:id="rId7"/>
    <p:sldId id="262" r:id="rId8"/>
    <p:sldId id="263" r:id="rId9"/>
    <p:sldId id="264" r:id="rId10"/>
    <p:sldId id="269" r:id="rId11"/>
    <p:sldId id="265" r:id="rId12"/>
    <p:sldId id="267" r:id="rId13"/>
    <p:sldId id="268" r:id="rId14"/>
    <p:sldId id="270" r:id="rId15"/>
    <p:sldId id="280" r:id="rId16"/>
    <p:sldId id="271" r:id="rId17"/>
    <p:sldId id="273" r:id="rId18"/>
    <p:sldId id="272" r:id="rId19"/>
    <p:sldId id="274" r:id="rId20"/>
    <p:sldId id="277" r:id="rId21"/>
    <p:sldId id="275" r:id="rId22"/>
    <p:sldId id="276" r:id="rId23"/>
    <p:sldId id="278" r:id="rId24"/>
    <p:sldId id="282" r:id="rId25"/>
    <p:sldId id="283" r:id="rId26"/>
    <p:sldId id="281" r:id="rId27"/>
    <p:sldId id="279"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FBFF"/>
    <a:srgbClr val="232127"/>
    <a:srgbClr val="FF0000"/>
    <a:srgbClr val="339933"/>
    <a:srgbClr val="E1FDFF"/>
    <a:srgbClr val="2B8A91"/>
    <a:srgbClr val="A3F8FF"/>
    <a:srgbClr val="434752"/>
    <a:srgbClr val="929CAB"/>
    <a:srgbClr val="68BD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64981" autoAdjust="0"/>
  </p:normalViewPr>
  <p:slideViewPr>
    <p:cSldViewPr snapToGrid="0">
      <p:cViewPr varScale="1">
        <p:scale>
          <a:sx n="50" d="100"/>
          <a:sy n="50" d="100"/>
        </p:scale>
        <p:origin x="1862"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8704C0-131E-4006-B0AD-A22CE374FC6B}" type="datetimeFigureOut">
              <a:rPr lang="en-US" smtClean="0"/>
              <a:t>7/9/2021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50F568-BEF3-439D-82BA-A59EC22F50C7}" type="slidenum">
              <a:rPr lang="en-US" smtClean="0"/>
              <a:t>‹#›</a:t>
            </a:fld>
            <a:endParaRPr lang="en-US"/>
          </a:p>
        </p:txBody>
      </p:sp>
    </p:spTree>
    <p:extLst>
      <p:ext uri="{BB962C8B-B14F-4D97-AF65-F5344CB8AC3E}">
        <p14:creationId xmlns:p14="http://schemas.microsoft.com/office/powerpoint/2010/main" val="1912987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the Office of Civil Rights and the U.S. Department of Education, accessible means that a person </a:t>
            </a:r>
            <a:r>
              <a:rPr lang="en-US" sz="1800" i="0" dirty="0">
                <a:effectLst/>
                <a:latin typeface="Arial" panose="020B0604020202020204" pitchFamily="34" charset="0"/>
                <a:ea typeface="Times New Roman" panose="02020603050405020304" pitchFamily="18" charset="0"/>
                <a:cs typeface="Times New Roman" panose="02020603050405020304" pitchFamily="18" charset="0"/>
              </a:rPr>
              <a:t>with a disability is afforded the opportunity to acquire the same information, engage in the same interactions, and enjoy the same services as a person without a disability in an equally effective and equally integrated manner, with substantially equivalent ease of use. The person with a disability must be able to obtain the information as fully, equally, and independently as a person without a disability.</a:t>
            </a:r>
          </a:p>
          <a:p>
            <a:endParaRPr lang="en-US" sz="1800" i="0" dirty="0">
              <a:effectLst/>
              <a:latin typeface="Arial" panose="020B0604020202020204" pitchFamily="34" charset="0"/>
              <a:cs typeface="Times New Roman" panose="02020603050405020304" pitchFamily="18" charset="0"/>
            </a:endParaRPr>
          </a:p>
          <a:p>
            <a:r>
              <a:rPr lang="en-US" i="0" dirty="0"/>
              <a:t>When considering digital content, this means it is considered accessible only if it can be used just as effectively by people with disabilities as it can by those without. </a:t>
            </a:r>
          </a:p>
        </p:txBody>
      </p:sp>
      <p:sp>
        <p:nvSpPr>
          <p:cNvPr id="4" name="Slide Number Placeholder 3"/>
          <p:cNvSpPr>
            <a:spLocks noGrp="1"/>
          </p:cNvSpPr>
          <p:nvPr>
            <p:ph type="sldNum" sz="quarter" idx="5"/>
          </p:nvPr>
        </p:nvSpPr>
        <p:spPr/>
        <p:txBody>
          <a:bodyPr/>
          <a:lstStyle/>
          <a:p>
            <a:fld id="{B150F568-BEF3-439D-82BA-A59EC22F50C7}" type="slidenum">
              <a:rPr lang="en-US" smtClean="0"/>
              <a:t>2</a:t>
            </a:fld>
            <a:endParaRPr lang="en-US"/>
          </a:p>
        </p:txBody>
      </p:sp>
    </p:spTree>
    <p:extLst>
      <p:ext uri="{BB962C8B-B14F-4D97-AF65-F5344CB8AC3E}">
        <p14:creationId xmlns:p14="http://schemas.microsoft.com/office/powerpoint/2010/main" val="31278261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*(play audio)</a:t>
            </a:r>
          </a:p>
          <a:p>
            <a:endParaRPr lang="en-US" dirty="0"/>
          </a:p>
          <a:p>
            <a:r>
              <a:rPr lang="en-US" dirty="0"/>
              <a:t>What do you think the slide looked like? </a:t>
            </a:r>
          </a:p>
          <a:p>
            <a:endParaRPr lang="en-US" dirty="0"/>
          </a:p>
          <a:p>
            <a:r>
              <a:rPr lang="en-US" dirty="0"/>
              <a:t>You may be surprised to learn there are images on the slide. However, because no alt text was entered for the images, the screen reader did not pick up on it. If a learner uses a screen reader and we do not use alt text, they are missing out on content. </a:t>
            </a:r>
          </a:p>
        </p:txBody>
      </p:sp>
      <p:sp>
        <p:nvSpPr>
          <p:cNvPr id="4" name="Slide Number Placeholder 3"/>
          <p:cNvSpPr>
            <a:spLocks noGrp="1"/>
          </p:cNvSpPr>
          <p:nvPr>
            <p:ph type="sldNum" sz="quarter" idx="5"/>
          </p:nvPr>
        </p:nvSpPr>
        <p:spPr/>
        <p:txBody>
          <a:bodyPr/>
          <a:lstStyle/>
          <a:p>
            <a:fld id="{B150F568-BEF3-439D-82BA-A59EC22F50C7}" type="slidenum">
              <a:rPr lang="en-US" smtClean="0"/>
              <a:t>11</a:t>
            </a:fld>
            <a:endParaRPr lang="en-US"/>
          </a:p>
        </p:txBody>
      </p:sp>
    </p:spTree>
    <p:extLst>
      <p:ext uri="{BB962C8B-B14F-4D97-AF65-F5344CB8AC3E}">
        <p14:creationId xmlns:p14="http://schemas.microsoft.com/office/powerpoint/2010/main" val="12874073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listen to another example. *(play audio)</a:t>
            </a:r>
          </a:p>
          <a:p>
            <a:endParaRPr lang="en-US" dirty="0"/>
          </a:p>
          <a:p>
            <a:r>
              <a:rPr lang="en-US" dirty="0"/>
              <a:t>Now, what do you think the slide looked like? </a:t>
            </a:r>
          </a:p>
          <a:p>
            <a:endParaRPr lang="en-US" dirty="0"/>
          </a:p>
          <a:p>
            <a:r>
              <a:rPr lang="en-US" dirty="0"/>
              <a:t>Because we entered alt text, the screen reader was able to tell us there were two images on the slide. The developer of the alt text provided a basic text description, but it is still difficult to get a full understanding of what is happening in the images. </a:t>
            </a:r>
          </a:p>
        </p:txBody>
      </p:sp>
      <p:sp>
        <p:nvSpPr>
          <p:cNvPr id="4" name="Slide Number Placeholder 3"/>
          <p:cNvSpPr>
            <a:spLocks noGrp="1"/>
          </p:cNvSpPr>
          <p:nvPr>
            <p:ph type="sldNum" sz="quarter" idx="5"/>
          </p:nvPr>
        </p:nvSpPr>
        <p:spPr/>
        <p:txBody>
          <a:bodyPr/>
          <a:lstStyle/>
          <a:p>
            <a:fld id="{B150F568-BEF3-439D-82BA-A59EC22F50C7}" type="slidenum">
              <a:rPr lang="en-US" smtClean="0"/>
              <a:t>12</a:t>
            </a:fld>
            <a:endParaRPr lang="en-US"/>
          </a:p>
        </p:txBody>
      </p:sp>
    </p:spTree>
    <p:extLst>
      <p:ext uri="{BB962C8B-B14F-4D97-AF65-F5344CB8AC3E}">
        <p14:creationId xmlns:p14="http://schemas.microsoft.com/office/powerpoint/2010/main" val="10829634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listen to one last example. *(play audio)</a:t>
            </a:r>
          </a:p>
          <a:p>
            <a:endParaRPr lang="en-US" dirty="0"/>
          </a:p>
          <a:p>
            <a:r>
              <a:rPr lang="en-US" dirty="0"/>
              <a:t>How did this example differ from the last one? </a:t>
            </a:r>
          </a:p>
          <a:p>
            <a:endParaRPr lang="en-US" dirty="0"/>
          </a:p>
          <a:p>
            <a:r>
              <a:rPr lang="en-US" dirty="0"/>
              <a:t>This example is much closer to what we want to include. It provides enough of a description for learners to understand what is happening on the slide without getting into too much detail. </a:t>
            </a:r>
          </a:p>
        </p:txBody>
      </p:sp>
      <p:sp>
        <p:nvSpPr>
          <p:cNvPr id="4" name="Slide Number Placeholder 3"/>
          <p:cNvSpPr>
            <a:spLocks noGrp="1"/>
          </p:cNvSpPr>
          <p:nvPr>
            <p:ph type="sldNum" sz="quarter" idx="5"/>
          </p:nvPr>
        </p:nvSpPr>
        <p:spPr/>
        <p:txBody>
          <a:bodyPr/>
          <a:lstStyle/>
          <a:p>
            <a:fld id="{B150F568-BEF3-439D-82BA-A59EC22F50C7}" type="slidenum">
              <a:rPr lang="en-US" smtClean="0"/>
              <a:t>13</a:t>
            </a:fld>
            <a:endParaRPr lang="en-US"/>
          </a:p>
        </p:txBody>
      </p:sp>
    </p:spTree>
    <p:extLst>
      <p:ext uri="{BB962C8B-B14F-4D97-AF65-F5344CB8AC3E}">
        <p14:creationId xmlns:p14="http://schemas.microsoft.com/office/powerpoint/2010/main" val="18575673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images. How do these images differ from the ones you were envisioning from the screen reader? </a:t>
            </a:r>
          </a:p>
          <a:p>
            <a:endParaRPr lang="en-US" dirty="0"/>
          </a:p>
          <a:p>
            <a:r>
              <a:rPr lang="en-US" dirty="0"/>
              <a:t>How did you feel not knowing what the screen looked like, especially in the first example? </a:t>
            </a:r>
          </a:p>
          <a:p>
            <a:endParaRPr lang="en-US" dirty="0"/>
          </a:p>
          <a:p>
            <a:r>
              <a:rPr lang="en-US" dirty="0"/>
              <a:t>What benefits can you think of to adding alt text to images while developing presentations? </a:t>
            </a:r>
          </a:p>
        </p:txBody>
      </p:sp>
      <p:sp>
        <p:nvSpPr>
          <p:cNvPr id="4" name="Slide Number Placeholder 3"/>
          <p:cNvSpPr>
            <a:spLocks noGrp="1"/>
          </p:cNvSpPr>
          <p:nvPr>
            <p:ph type="sldNum" sz="quarter" idx="5"/>
          </p:nvPr>
        </p:nvSpPr>
        <p:spPr/>
        <p:txBody>
          <a:bodyPr/>
          <a:lstStyle/>
          <a:p>
            <a:fld id="{B150F568-BEF3-439D-82BA-A59EC22F50C7}" type="slidenum">
              <a:rPr lang="en-US" smtClean="0"/>
              <a:t>14</a:t>
            </a:fld>
            <a:endParaRPr lang="en-US"/>
          </a:p>
        </p:txBody>
      </p:sp>
    </p:spTree>
    <p:extLst>
      <p:ext uri="{BB962C8B-B14F-4D97-AF65-F5344CB8AC3E}">
        <p14:creationId xmlns:p14="http://schemas.microsoft.com/office/powerpoint/2010/main" val="39161933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writing alt text, there are a few general tips to keep in mind. *First, be as descriptive and specific as possible. The description you include should paint the picture for learners who are unable to see them. *Second, be concise. Depending on the screen reader being used by a learner, the description you enter for alt text could get cut off at 125 characters. Try to keep your description at or below that. *Finally, don’t include the obvious descriptors of “image of” or “photo of”. Because you are entering alt text, it is assumed that it is some sort of an image being display. Only include these descriptors to differentiate between different types of images. For example, if it is a photo icon or a button. What questions do you have regarding text alternatives? </a:t>
            </a:r>
          </a:p>
        </p:txBody>
      </p:sp>
      <p:sp>
        <p:nvSpPr>
          <p:cNvPr id="4" name="Slide Number Placeholder 3"/>
          <p:cNvSpPr>
            <a:spLocks noGrp="1"/>
          </p:cNvSpPr>
          <p:nvPr>
            <p:ph type="sldNum" sz="quarter" idx="5"/>
          </p:nvPr>
        </p:nvSpPr>
        <p:spPr/>
        <p:txBody>
          <a:bodyPr/>
          <a:lstStyle/>
          <a:p>
            <a:fld id="{B150F568-BEF3-439D-82BA-A59EC22F50C7}" type="slidenum">
              <a:rPr lang="en-US" smtClean="0"/>
              <a:t>15</a:t>
            </a:fld>
            <a:endParaRPr lang="en-US"/>
          </a:p>
        </p:txBody>
      </p:sp>
    </p:spTree>
    <p:extLst>
      <p:ext uri="{BB962C8B-B14F-4D97-AF65-F5344CB8AC3E}">
        <p14:creationId xmlns:p14="http://schemas.microsoft.com/office/powerpoint/2010/main" val="367466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must provide alternatives for audio and video to adhere with section 508. This could be captions or other text alternatives. We are sufficient in captioning our independent, online trainings available in the Learning Center. We ensure that we provide closed captioning in our CBTs and transcripts to our videos. However; we typically don’t provide alternatives for our live, online trainings. </a:t>
            </a:r>
          </a:p>
        </p:txBody>
      </p:sp>
      <p:sp>
        <p:nvSpPr>
          <p:cNvPr id="4" name="Slide Number Placeholder 3"/>
          <p:cNvSpPr>
            <a:spLocks noGrp="1"/>
          </p:cNvSpPr>
          <p:nvPr>
            <p:ph type="sldNum" sz="quarter" idx="5"/>
          </p:nvPr>
        </p:nvSpPr>
        <p:spPr/>
        <p:txBody>
          <a:bodyPr/>
          <a:lstStyle/>
          <a:p>
            <a:fld id="{B150F568-BEF3-439D-82BA-A59EC22F50C7}" type="slidenum">
              <a:rPr lang="en-US" smtClean="0"/>
              <a:t>16</a:t>
            </a:fld>
            <a:endParaRPr lang="en-US"/>
          </a:p>
        </p:txBody>
      </p:sp>
    </p:spTree>
    <p:extLst>
      <p:ext uri="{BB962C8B-B14F-4D97-AF65-F5344CB8AC3E}">
        <p14:creationId xmlns:p14="http://schemas.microsoft.com/office/powerpoint/2010/main" val="38022006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closed captioning available within PowerPoint. To turn on closed captioning, go to the Slide Show Tab. Check Always Use Subtitles. You can change where the subtitles display by going into the Subtitle Settings. This captioning will only work if you are showing the PowerPoint for the entire training. </a:t>
            </a:r>
          </a:p>
        </p:txBody>
      </p:sp>
      <p:sp>
        <p:nvSpPr>
          <p:cNvPr id="4" name="Slide Number Placeholder 3"/>
          <p:cNvSpPr>
            <a:spLocks noGrp="1"/>
          </p:cNvSpPr>
          <p:nvPr>
            <p:ph type="sldNum" sz="quarter" idx="5"/>
          </p:nvPr>
        </p:nvSpPr>
        <p:spPr/>
        <p:txBody>
          <a:bodyPr/>
          <a:lstStyle/>
          <a:p>
            <a:fld id="{B150F568-BEF3-439D-82BA-A59EC22F50C7}" type="slidenum">
              <a:rPr lang="en-US" smtClean="0"/>
              <a:t>17</a:t>
            </a:fld>
            <a:endParaRPr lang="en-US"/>
          </a:p>
        </p:txBody>
      </p:sp>
    </p:spTree>
    <p:extLst>
      <p:ext uri="{BB962C8B-B14F-4D97-AF65-F5344CB8AC3E}">
        <p14:creationId xmlns:p14="http://schemas.microsoft.com/office/powerpoint/2010/main" val="31724127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also  live closed captioning feature in Zoom. This feature is only available for paid accounts and must be enabled in your settings. To enable closed captioning, log in via the web. *Click Settings. In the Meetings tab, *click In Meeting (Advanced). *Scroll down to Closed Captioning and toggle it on. After it is on, you can click the checkbox to enable live transcription. </a:t>
            </a:r>
          </a:p>
          <a:p>
            <a:endParaRPr lang="en-US" dirty="0"/>
          </a:p>
          <a:p>
            <a:r>
              <a:rPr lang="en-US" dirty="0"/>
              <a:t>*After enabling closed captioning, you turn it on within the meeting. At the bottom of the window, *click the Live Transcript button. Then, select *Enable Auto Transcription. Learners will have the same Live Transcript button on their screens and can enable/disable captioning. </a:t>
            </a:r>
          </a:p>
          <a:p>
            <a:endParaRPr lang="en-US" dirty="0"/>
          </a:p>
          <a:p>
            <a:r>
              <a:rPr lang="en-US" dirty="0"/>
              <a:t>We used Live Captioning in the WWP Phase 2 classes, and it was very successful. The auto transcription was surprisingly accurate and eliminated ums and ahs. It also had a secondary benefit of providing learners something to follow along with when they lost audio connection. </a:t>
            </a:r>
          </a:p>
        </p:txBody>
      </p:sp>
      <p:sp>
        <p:nvSpPr>
          <p:cNvPr id="4" name="Slide Number Placeholder 3"/>
          <p:cNvSpPr>
            <a:spLocks noGrp="1"/>
          </p:cNvSpPr>
          <p:nvPr>
            <p:ph type="sldNum" sz="quarter" idx="5"/>
          </p:nvPr>
        </p:nvSpPr>
        <p:spPr/>
        <p:txBody>
          <a:bodyPr/>
          <a:lstStyle/>
          <a:p>
            <a:fld id="{B150F568-BEF3-439D-82BA-A59EC22F50C7}" type="slidenum">
              <a:rPr lang="en-US" smtClean="0"/>
              <a:t>18</a:t>
            </a:fld>
            <a:endParaRPr lang="en-US"/>
          </a:p>
        </p:txBody>
      </p:sp>
    </p:spTree>
    <p:extLst>
      <p:ext uri="{BB962C8B-B14F-4D97-AF65-F5344CB8AC3E}">
        <p14:creationId xmlns:p14="http://schemas.microsoft.com/office/powerpoint/2010/main" val="285782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course, auto-transcription is not perfect and does lag a bit. It is recommended that you should talk slowly to give the *computer time to turn your speech into text and give the *learner time to read the captions. Additionally, be sure to enunciate your words for the best results. What questions do you have regarding closed captioning? </a:t>
            </a:r>
          </a:p>
        </p:txBody>
      </p:sp>
      <p:sp>
        <p:nvSpPr>
          <p:cNvPr id="4" name="Slide Number Placeholder 3"/>
          <p:cNvSpPr>
            <a:spLocks noGrp="1"/>
          </p:cNvSpPr>
          <p:nvPr>
            <p:ph type="sldNum" sz="quarter" idx="5"/>
          </p:nvPr>
        </p:nvSpPr>
        <p:spPr/>
        <p:txBody>
          <a:bodyPr/>
          <a:lstStyle/>
          <a:p>
            <a:fld id="{B150F568-BEF3-439D-82BA-A59EC22F50C7}" type="slidenum">
              <a:rPr lang="en-US" smtClean="0"/>
              <a:t>19</a:t>
            </a:fld>
            <a:endParaRPr lang="en-US"/>
          </a:p>
        </p:txBody>
      </p:sp>
    </p:spTree>
    <p:extLst>
      <p:ext uri="{BB962C8B-B14F-4D97-AF65-F5344CB8AC3E}">
        <p14:creationId xmlns:p14="http://schemas.microsoft.com/office/powerpoint/2010/main" val="41327897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Readability refers to the text content in a training to be readable and understandable. Not only must the content be readable and understandable to you, but it must also be readable and understandable for learners with disabilities such as color blindness and Irlen Syndrome. </a:t>
            </a:r>
          </a:p>
          <a:p>
            <a:endParaRPr lang="en-US" dirty="0"/>
          </a:p>
          <a:p>
            <a:r>
              <a:rPr lang="en-US" dirty="0"/>
              <a:t>For example, take a look at the text on this screen. That text box is difficult for anyone to read. However, if you had the Green-Blind type of color blindness, *this is what it would look like. </a:t>
            </a:r>
          </a:p>
          <a:p>
            <a:endParaRPr lang="en-US" dirty="0"/>
          </a:p>
          <a:p>
            <a:r>
              <a:rPr lang="en-US" dirty="0"/>
              <a:t>Likewise, to you it may seem like *this text box is great contrast and easy to read. *However, if you had Irlen Syndrome which causes extreme contrast sensitivity, the black text on a white background would cause the text to move making it difficult to read. </a:t>
            </a:r>
          </a:p>
        </p:txBody>
      </p:sp>
      <p:sp>
        <p:nvSpPr>
          <p:cNvPr id="4" name="Slide Number Placeholder 3"/>
          <p:cNvSpPr>
            <a:spLocks noGrp="1"/>
          </p:cNvSpPr>
          <p:nvPr>
            <p:ph type="sldNum" sz="quarter" idx="5"/>
          </p:nvPr>
        </p:nvSpPr>
        <p:spPr/>
        <p:txBody>
          <a:bodyPr/>
          <a:lstStyle/>
          <a:p>
            <a:fld id="{B150F568-BEF3-439D-82BA-A59EC22F50C7}" type="slidenum">
              <a:rPr lang="en-US" smtClean="0"/>
              <a:t>20</a:t>
            </a:fld>
            <a:endParaRPr lang="en-US"/>
          </a:p>
        </p:txBody>
      </p:sp>
    </p:spTree>
    <p:extLst>
      <p:ext uri="{BB962C8B-B14F-4D97-AF65-F5344CB8AC3E}">
        <p14:creationId xmlns:p14="http://schemas.microsoft.com/office/powerpoint/2010/main" val="2850606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This includes making digital material accessible for those who are *blind and/or visually impaired, *deaf and/or hearing impaired, *color blind, those prone to seizures, and people with *physical limitations that require keyboard navigation. </a:t>
            </a:r>
          </a:p>
          <a:p>
            <a:endParaRPr lang="en-US" i="0" dirty="0"/>
          </a:p>
        </p:txBody>
      </p:sp>
      <p:sp>
        <p:nvSpPr>
          <p:cNvPr id="4" name="Slide Number Placeholder 3"/>
          <p:cNvSpPr>
            <a:spLocks noGrp="1"/>
          </p:cNvSpPr>
          <p:nvPr>
            <p:ph type="sldNum" sz="quarter" idx="5"/>
          </p:nvPr>
        </p:nvSpPr>
        <p:spPr/>
        <p:txBody>
          <a:bodyPr/>
          <a:lstStyle/>
          <a:p>
            <a:fld id="{B150F568-BEF3-439D-82BA-A59EC22F50C7}" type="slidenum">
              <a:rPr lang="en-US" smtClean="0"/>
              <a:t>3</a:t>
            </a:fld>
            <a:endParaRPr lang="en-US"/>
          </a:p>
        </p:txBody>
      </p:sp>
    </p:spTree>
    <p:extLst>
      <p:ext uri="{BB962C8B-B14F-4D97-AF65-F5344CB8AC3E}">
        <p14:creationId xmlns:p14="http://schemas.microsoft.com/office/powerpoint/2010/main" val="42213672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another example of poor readability. While the background is visually appealing, it makes it hard to read the content on the slide. You can try changing the color of the font, but even that doesn’t help much. *Adding a semi-transparent background shade to your text can help. </a:t>
            </a:r>
          </a:p>
        </p:txBody>
      </p:sp>
      <p:sp>
        <p:nvSpPr>
          <p:cNvPr id="4" name="Slide Number Placeholder 3"/>
          <p:cNvSpPr>
            <a:spLocks noGrp="1"/>
          </p:cNvSpPr>
          <p:nvPr>
            <p:ph type="sldNum" sz="quarter" idx="5"/>
          </p:nvPr>
        </p:nvSpPr>
        <p:spPr/>
        <p:txBody>
          <a:bodyPr/>
          <a:lstStyle/>
          <a:p>
            <a:fld id="{B150F568-BEF3-439D-82BA-A59EC22F50C7}" type="slidenum">
              <a:rPr lang="en-US" smtClean="0"/>
              <a:t>21</a:t>
            </a:fld>
            <a:endParaRPr lang="en-US"/>
          </a:p>
        </p:txBody>
      </p:sp>
    </p:spTree>
    <p:extLst>
      <p:ext uri="{BB962C8B-B14F-4D97-AF65-F5344CB8AC3E}">
        <p14:creationId xmlns:p14="http://schemas.microsoft.com/office/powerpoint/2010/main" val="22931774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 variety of resources available to check your readability. One resource I highly recommend to use at the beginning of development is accessible-colors.com. You can input your text color, text size and weight, background color, and choose which level of WCAG conformance you are aiming for. It then gives you a pass or fail. If the colors you input fail, the website provides recommendations to get it to pass. </a:t>
            </a:r>
          </a:p>
          <a:p>
            <a:endParaRPr lang="en-US" dirty="0"/>
          </a:p>
          <a:p>
            <a:r>
              <a:rPr lang="en-US" dirty="0"/>
              <a:t>There are also a variety of color blindness simulators available online to check your colors. What questions do you have regarding readability? </a:t>
            </a:r>
          </a:p>
        </p:txBody>
      </p:sp>
      <p:sp>
        <p:nvSpPr>
          <p:cNvPr id="4" name="Slide Number Placeholder 3"/>
          <p:cNvSpPr>
            <a:spLocks noGrp="1"/>
          </p:cNvSpPr>
          <p:nvPr>
            <p:ph type="sldNum" sz="quarter" idx="5"/>
          </p:nvPr>
        </p:nvSpPr>
        <p:spPr/>
        <p:txBody>
          <a:bodyPr/>
          <a:lstStyle/>
          <a:p>
            <a:fld id="{B150F568-BEF3-439D-82BA-A59EC22F50C7}" type="slidenum">
              <a:rPr lang="en-US" smtClean="0"/>
              <a:t>22</a:t>
            </a:fld>
            <a:endParaRPr lang="en-US"/>
          </a:p>
        </p:txBody>
      </p:sp>
    </p:spTree>
    <p:extLst>
      <p:ext uri="{BB962C8B-B14F-4D97-AF65-F5344CB8AC3E}">
        <p14:creationId xmlns:p14="http://schemas.microsoft.com/office/powerpoint/2010/main" val="22073618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is a lot of information to keep track of and remember to check! Lucky for us, there is an accessibility checker within PowerPoint. The checker is located in the Review tab. Click the icon to tell PowerPoint to start the check. After the check is complete, an Accessibility pane opens. Within this pane, you can review and update your errors, warnings, and tips. It also provides additional information on how to fix anything that is needed. I am going to do a live demo of using the Accessibility checker. There are various things wrong with this presentation. Let’s take a look at a few of them together. </a:t>
            </a:r>
          </a:p>
        </p:txBody>
      </p:sp>
      <p:sp>
        <p:nvSpPr>
          <p:cNvPr id="4" name="Slide Number Placeholder 3"/>
          <p:cNvSpPr>
            <a:spLocks noGrp="1"/>
          </p:cNvSpPr>
          <p:nvPr>
            <p:ph type="sldNum" sz="quarter" idx="5"/>
          </p:nvPr>
        </p:nvSpPr>
        <p:spPr/>
        <p:txBody>
          <a:bodyPr/>
          <a:lstStyle/>
          <a:p>
            <a:fld id="{B150F568-BEF3-439D-82BA-A59EC22F50C7}" type="slidenum">
              <a:rPr lang="en-US" smtClean="0"/>
              <a:t>23</a:t>
            </a:fld>
            <a:endParaRPr lang="en-US"/>
          </a:p>
        </p:txBody>
      </p:sp>
    </p:spTree>
    <p:extLst>
      <p:ext uri="{BB962C8B-B14F-4D97-AF65-F5344CB8AC3E}">
        <p14:creationId xmlns:p14="http://schemas.microsoft.com/office/powerpoint/2010/main" val="35436943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 have covered the basics of accessibility, I have a few questions for you. Grab a piece of scratch paper to jot down your responses. We are going to do the classic 1-2-4-All, so you don’t need to share your responses yet. *What stood out to you about what we have covered so far? *What were you surprised to learn? *What did you see and/or experience that changed your thinking about accessibility? *How might you begin to make the courses you are working on more accessible? *What steps can we, as the Partner Training Team, take to ensure content is accessible for all learners? After you have jotted down a response to these questions, put your preferred level of </a:t>
            </a:r>
            <a:r>
              <a:rPr lang="en-US" dirty="0" err="1"/>
              <a:t>toastiness</a:t>
            </a:r>
            <a:r>
              <a:rPr lang="en-US" dirty="0"/>
              <a:t> for s’mores in the chat. </a:t>
            </a:r>
          </a:p>
          <a:p>
            <a:endParaRPr lang="en-US" dirty="0"/>
          </a:p>
          <a:p>
            <a:r>
              <a:rPr lang="en-US" dirty="0"/>
              <a:t>Next, I am going to send you into a breakout room with another person. Compare what stood out to you, what you were surprised to learn, and what changed your thinking. Then compile a list of how you can begin to make courses more accessible and the steps we can take as a team. The person who lives closest to a body of water will by your designated reporter outer and scribe. You will have five minutes. After five minutes have passed, I will send your duos into another group to repeat the same steps. Again, you will have five minutes. Is there anything I can clarify before opening the rooms? </a:t>
            </a:r>
          </a:p>
          <a:p>
            <a:endParaRPr lang="en-US" dirty="0"/>
          </a:p>
          <a:p>
            <a:r>
              <a:rPr lang="en-US" dirty="0"/>
              <a:t>Superior: Lynda, Kim </a:t>
            </a:r>
          </a:p>
          <a:p>
            <a:r>
              <a:rPr lang="en-US" dirty="0"/>
              <a:t>Michigan: Mai See, Sara B </a:t>
            </a:r>
          </a:p>
          <a:p>
            <a:r>
              <a:rPr lang="en-US" dirty="0"/>
              <a:t>Erie: Bob, Emmi </a:t>
            </a:r>
          </a:p>
          <a:p>
            <a:r>
              <a:rPr lang="en-US" dirty="0"/>
              <a:t>Huron: Eura, Frankie </a:t>
            </a:r>
          </a:p>
          <a:p>
            <a:r>
              <a:rPr lang="en-US" dirty="0"/>
              <a:t>Ontario: Danni, Cheryl (goes into Superior)</a:t>
            </a:r>
          </a:p>
          <a:p>
            <a:r>
              <a:rPr lang="en-US" dirty="0"/>
              <a:t>Atlantic: Rachel, </a:t>
            </a:r>
            <a:r>
              <a:rPr lang="en-US" dirty="0" err="1"/>
              <a:t>Nikie</a:t>
            </a:r>
            <a:r>
              <a:rPr lang="en-US" dirty="0"/>
              <a:t> (goes into Superior)</a:t>
            </a:r>
          </a:p>
          <a:p>
            <a:r>
              <a:rPr lang="en-US" dirty="0"/>
              <a:t>Pacific: Paula, Dave (goes into Michigan)</a:t>
            </a:r>
          </a:p>
          <a:p>
            <a:r>
              <a:rPr lang="en-US" dirty="0"/>
              <a:t>Arctic: Sally, Sue, Heather (goes into Erie)</a:t>
            </a:r>
          </a:p>
          <a:p>
            <a:r>
              <a:rPr lang="en-US" dirty="0"/>
              <a:t>Antarctic: Sarah, Mark (goes into Huron)</a:t>
            </a:r>
          </a:p>
        </p:txBody>
      </p:sp>
      <p:sp>
        <p:nvSpPr>
          <p:cNvPr id="4" name="Slide Number Placeholder 3"/>
          <p:cNvSpPr>
            <a:spLocks noGrp="1"/>
          </p:cNvSpPr>
          <p:nvPr>
            <p:ph type="sldNum" sz="quarter" idx="5"/>
          </p:nvPr>
        </p:nvSpPr>
        <p:spPr/>
        <p:txBody>
          <a:bodyPr/>
          <a:lstStyle/>
          <a:p>
            <a:fld id="{B150F568-BEF3-439D-82BA-A59EC22F50C7}" type="slidenum">
              <a:rPr lang="en-US" smtClean="0"/>
              <a:t>24</a:t>
            </a:fld>
            <a:endParaRPr lang="en-US"/>
          </a:p>
        </p:txBody>
      </p:sp>
    </p:spTree>
    <p:extLst>
      <p:ext uri="{BB962C8B-B14F-4D97-AF65-F5344CB8AC3E}">
        <p14:creationId xmlns:p14="http://schemas.microsoft.com/office/powerpoint/2010/main" val="25230210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back! Please share any common threads you discussed from the first three questions. Then, share your groups individual steps and PTT steps. We will start with Superior. (Then do Huron, Erie, and Michigan.)</a:t>
            </a:r>
          </a:p>
        </p:txBody>
      </p:sp>
      <p:sp>
        <p:nvSpPr>
          <p:cNvPr id="4" name="Slide Number Placeholder 3"/>
          <p:cNvSpPr>
            <a:spLocks noGrp="1"/>
          </p:cNvSpPr>
          <p:nvPr>
            <p:ph type="sldNum" sz="quarter" idx="5"/>
          </p:nvPr>
        </p:nvSpPr>
        <p:spPr/>
        <p:txBody>
          <a:bodyPr/>
          <a:lstStyle/>
          <a:p>
            <a:fld id="{B150F568-BEF3-439D-82BA-A59EC22F50C7}" type="slidenum">
              <a:rPr lang="en-US" smtClean="0"/>
              <a:t>25</a:t>
            </a:fld>
            <a:endParaRPr lang="en-US"/>
          </a:p>
        </p:txBody>
      </p:sp>
    </p:spTree>
    <p:extLst>
      <p:ext uri="{BB962C8B-B14F-4D97-AF65-F5344CB8AC3E}">
        <p14:creationId xmlns:p14="http://schemas.microsoft.com/office/powerpoint/2010/main" val="8873092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all for coming up with some excellent next steps! It will take all of us working together to make our training materials accessible to all learners. Here are some of the next steps I came up with. *Prior to storyboarding and interface development, make sure the color combinations are accessible. *Likewise, use the Accessibility Checker in PowerPoint to make sure everything will be accessible. *Even if the course is going to be put into Adobe Captivate, enter Alt Text for all images so that the Captivate developers know what to include. </a:t>
            </a:r>
          </a:p>
          <a:p>
            <a:endParaRPr lang="en-US" dirty="0"/>
          </a:p>
          <a:p>
            <a:r>
              <a:rPr lang="en-US" dirty="0"/>
              <a:t>Additionally, I recommend including a review for accessibility at some point in our review process as part of the PMT. </a:t>
            </a:r>
          </a:p>
        </p:txBody>
      </p:sp>
      <p:sp>
        <p:nvSpPr>
          <p:cNvPr id="4" name="Slide Number Placeholder 3"/>
          <p:cNvSpPr>
            <a:spLocks noGrp="1"/>
          </p:cNvSpPr>
          <p:nvPr>
            <p:ph type="sldNum" sz="quarter" idx="5"/>
          </p:nvPr>
        </p:nvSpPr>
        <p:spPr/>
        <p:txBody>
          <a:bodyPr/>
          <a:lstStyle/>
          <a:p>
            <a:fld id="{B150F568-BEF3-439D-82BA-A59EC22F50C7}" type="slidenum">
              <a:rPr lang="en-US" smtClean="0"/>
              <a:t>26</a:t>
            </a:fld>
            <a:endParaRPr lang="en-US"/>
          </a:p>
        </p:txBody>
      </p:sp>
    </p:spTree>
    <p:extLst>
      <p:ext uri="{BB962C8B-B14F-4D97-AF65-F5344CB8AC3E}">
        <p14:creationId xmlns:p14="http://schemas.microsoft.com/office/powerpoint/2010/main" val="3893185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Accessibility is not the same as accommodations. Martin </a:t>
            </a:r>
            <a:r>
              <a:rPr lang="en-US" sz="1800" dirty="0" err="1">
                <a:effectLst/>
                <a:latin typeface="Arial" panose="020B0604020202020204" pitchFamily="34" charset="0"/>
                <a:ea typeface="Times New Roman" panose="02020603050405020304" pitchFamily="18" charset="0"/>
                <a:cs typeface="Times New Roman" panose="02020603050405020304" pitchFamily="18" charset="0"/>
              </a:rPr>
              <a:t>LaGrow</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has an excellent example in his article “The Section 508 Refresh and What it Means for Higher Education”. In the article, </a:t>
            </a:r>
            <a:r>
              <a:rPr lang="en-US" sz="1800" dirty="0" err="1">
                <a:effectLst/>
                <a:latin typeface="Arial" panose="020B0604020202020204" pitchFamily="34" charset="0"/>
                <a:ea typeface="Times New Roman" panose="02020603050405020304" pitchFamily="18" charset="0"/>
                <a:cs typeface="Times New Roman" panose="02020603050405020304" pitchFamily="18" charset="0"/>
              </a:rPr>
              <a:t>LaGrow</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states “For example, instructors may believe that it isn’t *their responsibility to provide transcripts or captions to students viewing a video in an online course. Instead, they might direct *students to the campus accommodations office to provide the content in a modality that they can use more effectively. However, providing alternative text for videos is an issue of accessibility, not accommodation.”</a:t>
            </a:r>
          </a:p>
          <a:p>
            <a:pPr marL="0" marR="0">
              <a:spcBef>
                <a:spcPts val="0"/>
              </a:spcBef>
              <a:spcAft>
                <a:spcPts val="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fld id="{B150F568-BEF3-439D-82BA-A59EC22F50C7}" type="slidenum">
              <a:rPr lang="en-US" smtClean="0"/>
              <a:t>4</a:t>
            </a:fld>
            <a:endParaRPr lang="en-US"/>
          </a:p>
        </p:txBody>
      </p:sp>
    </p:spTree>
    <p:extLst>
      <p:ext uri="{BB962C8B-B14F-4D97-AF65-F5344CB8AC3E}">
        <p14:creationId xmlns:p14="http://schemas.microsoft.com/office/powerpoint/2010/main" val="2543984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Basically, an accommodation is provided based on specific needs of *one learner. Accessibility is the responsibility of the creator and is provided to *all learners.</a:t>
            </a:r>
          </a:p>
          <a:p>
            <a:pPr marL="0" marR="0">
              <a:spcBef>
                <a:spcPts val="0"/>
              </a:spcBef>
              <a:spcAft>
                <a:spcPts val="0"/>
              </a:spcAft>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By making our materials more accessible, it reduces the need for accommodations and ensures an equivalent experience for all learners regardless of disability. </a:t>
            </a:r>
          </a:p>
        </p:txBody>
      </p:sp>
      <p:sp>
        <p:nvSpPr>
          <p:cNvPr id="4" name="Slide Number Placeholder 3"/>
          <p:cNvSpPr>
            <a:spLocks noGrp="1"/>
          </p:cNvSpPr>
          <p:nvPr>
            <p:ph type="sldNum" sz="quarter" idx="5"/>
          </p:nvPr>
        </p:nvSpPr>
        <p:spPr/>
        <p:txBody>
          <a:bodyPr/>
          <a:lstStyle/>
          <a:p>
            <a:fld id="{B150F568-BEF3-439D-82BA-A59EC22F50C7}" type="slidenum">
              <a:rPr lang="en-US" smtClean="0"/>
              <a:t>5</a:t>
            </a:fld>
            <a:endParaRPr lang="en-US"/>
          </a:p>
        </p:txBody>
      </p:sp>
    </p:spTree>
    <p:extLst>
      <p:ext uri="{BB962C8B-B14F-4D97-AF65-F5344CB8AC3E}">
        <p14:creationId xmlns:p14="http://schemas.microsoft.com/office/powerpoint/2010/main" val="3782054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The article by </a:t>
            </a:r>
            <a:r>
              <a:rPr lang="en-US" sz="1800" dirty="0" err="1">
                <a:effectLst/>
                <a:latin typeface="Arial" panose="020B0604020202020204" pitchFamily="34" charset="0"/>
                <a:ea typeface="Times New Roman" panose="02020603050405020304" pitchFamily="18" charset="0"/>
                <a:cs typeface="Times New Roman" panose="02020603050405020304" pitchFamily="18" charset="0"/>
              </a:rPr>
              <a:t>LaGrow</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focused on section 508. Section 508 was added as an amendment of the *Rehabilitation Act of 1973 in the late 90s. It requires that information and communication technology that the Federal government develops, procures, or maintains is accessible to people with disabilities. It has undergone changes since then to adapt with new technology. While it goes along with the Americans with Disabilities Act (ADA), which prohibits discrimination against individuals with disabilities, it is not the same. Essentially, 508 is *focused on digital materials. </a:t>
            </a:r>
          </a:p>
          <a:p>
            <a:pPr marL="0" marR="0">
              <a:spcBef>
                <a:spcPts val="0"/>
              </a:spcBef>
              <a:spcAft>
                <a:spcPts val="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 </a:t>
            </a:r>
          </a:p>
          <a:p>
            <a:pPr marL="0" marR="0">
              <a:spcBef>
                <a:spcPts val="0"/>
              </a:spcBef>
              <a:spcAft>
                <a:spcPts val="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508 compliance has become the standard for any organization operating under the permission of the federal government. As a portion of our funding comes from the federal government in one way or another, we should be adhering to section 508. </a:t>
            </a:r>
          </a:p>
          <a:p>
            <a:endParaRPr lang="en-US" dirty="0"/>
          </a:p>
        </p:txBody>
      </p:sp>
      <p:sp>
        <p:nvSpPr>
          <p:cNvPr id="4" name="Slide Number Placeholder 3"/>
          <p:cNvSpPr>
            <a:spLocks noGrp="1"/>
          </p:cNvSpPr>
          <p:nvPr>
            <p:ph type="sldNum" sz="quarter" idx="5"/>
          </p:nvPr>
        </p:nvSpPr>
        <p:spPr/>
        <p:txBody>
          <a:bodyPr/>
          <a:lstStyle/>
          <a:p>
            <a:fld id="{B150F568-BEF3-439D-82BA-A59EC22F50C7}" type="slidenum">
              <a:rPr lang="en-US" smtClean="0"/>
              <a:t>6</a:t>
            </a:fld>
            <a:endParaRPr lang="en-US"/>
          </a:p>
        </p:txBody>
      </p:sp>
    </p:spTree>
    <p:extLst>
      <p:ext uri="{BB962C8B-B14F-4D97-AF65-F5344CB8AC3E}">
        <p14:creationId xmlns:p14="http://schemas.microsoft.com/office/powerpoint/2010/main" val="2433813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resources available to help us determine what we need to do to comply with section 508. Perhaps the biggest resources is the World Wide Web Consortium (W3C) Web Accessibility Initiative. They provide an introductory video on their website explaining this initiative a bit more.*</a:t>
            </a:r>
          </a:p>
        </p:txBody>
      </p:sp>
      <p:sp>
        <p:nvSpPr>
          <p:cNvPr id="4" name="Slide Number Placeholder 3"/>
          <p:cNvSpPr>
            <a:spLocks noGrp="1"/>
          </p:cNvSpPr>
          <p:nvPr>
            <p:ph type="sldNum" sz="quarter" idx="5"/>
          </p:nvPr>
        </p:nvSpPr>
        <p:spPr/>
        <p:txBody>
          <a:bodyPr/>
          <a:lstStyle/>
          <a:p>
            <a:fld id="{B150F568-BEF3-439D-82BA-A59EC22F50C7}" type="slidenum">
              <a:rPr lang="en-US" smtClean="0"/>
              <a:t>7</a:t>
            </a:fld>
            <a:endParaRPr lang="en-US"/>
          </a:p>
        </p:txBody>
      </p:sp>
    </p:spTree>
    <p:extLst>
      <p:ext uri="{BB962C8B-B14F-4D97-AF65-F5344CB8AC3E}">
        <p14:creationId xmlns:p14="http://schemas.microsoft.com/office/powerpoint/2010/main" val="34832365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the video mentioned, W3C created Web Content Accessibility Guidelines (WCAG) surrounding the four major principles of accessibility: perceivable, operable, understandable, and robust.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Guidelines were created within each of those principles with three varying levels of conformance: A, AA, and AAA. A is the lowest standard and AAA is the highest. Most professionals try to meet AA conformance. You can view a customizable quick reference guide online. </a:t>
            </a:r>
          </a:p>
          <a:p>
            <a:endParaRPr lang="en-US" dirty="0"/>
          </a:p>
        </p:txBody>
      </p:sp>
      <p:sp>
        <p:nvSpPr>
          <p:cNvPr id="4" name="Slide Number Placeholder 3"/>
          <p:cNvSpPr>
            <a:spLocks noGrp="1"/>
          </p:cNvSpPr>
          <p:nvPr>
            <p:ph type="sldNum" sz="quarter" idx="5"/>
          </p:nvPr>
        </p:nvSpPr>
        <p:spPr/>
        <p:txBody>
          <a:bodyPr/>
          <a:lstStyle/>
          <a:p>
            <a:fld id="{B150F568-BEF3-439D-82BA-A59EC22F50C7}" type="slidenum">
              <a:rPr lang="en-US" smtClean="0"/>
              <a:t>8</a:t>
            </a:fld>
            <a:endParaRPr lang="en-US"/>
          </a:p>
        </p:txBody>
      </p:sp>
    </p:spTree>
    <p:extLst>
      <p:ext uri="{BB962C8B-B14F-4D97-AF65-F5344CB8AC3E}">
        <p14:creationId xmlns:p14="http://schemas.microsoft.com/office/powerpoint/2010/main" val="26583527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the quick reference guide, I found a few areas that I believe we should focus on. More information on these areas are available in the provided handout. I am going to focus the rest of our discussion on just three: *text alternatives, *captioning, and *readability. </a:t>
            </a:r>
          </a:p>
        </p:txBody>
      </p:sp>
      <p:sp>
        <p:nvSpPr>
          <p:cNvPr id="4" name="Slide Number Placeholder 3"/>
          <p:cNvSpPr>
            <a:spLocks noGrp="1"/>
          </p:cNvSpPr>
          <p:nvPr>
            <p:ph type="sldNum" sz="quarter" idx="5"/>
          </p:nvPr>
        </p:nvSpPr>
        <p:spPr/>
        <p:txBody>
          <a:bodyPr/>
          <a:lstStyle/>
          <a:p>
            <a:fld id="{B150F568-BEF3-439D-82BA-A59EC22F50C7}" type="slidenum">
              <a:rPr lang="en-US" smtClean="0"/>
              <a:t>9</a:t>
            </a:fld>
            <a:endParaRPr lang="en-US"/>
          </a:p>
        </p:txBody>
      </p:sp>
    </p:spTree>
    <p:extLst>
      <p:ext uri="{BB962C8B-B14F-4D97-AF65-F5344CB8AC3E}">
        <p14:creationId xmlns:p14="http://schemas.microsoft.com/office/powerpoint/2010/main" val="23177420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text alternative is text provided for non-text content. We must provide text alternatives so that it can be changes into other forms people may need, such as large print and speech. This includes providing alt text for images so that they can be read by a screen reader. We are going to walk through a demonstration of the information you hear when using a screen reader. If you are willing, please close your eyes. I will play an audio clip and then we will discuss it. </a:t>
            </a:r>
          </a:p>
        </p:txBody>
      </p:sp>
      <p:sp>
        <p:nvSpPr>
          <p:cNvPr id="4" name="Slide Number Placeholder 3"/>
          <p:cNvSpPr>
            <a:spLocks noGrp="1"/>
          </p:cNvSpPr>
          <p:nvPr>
            <p:ph type="sldNum" sz="quarter" idx="5"/>
          </p:nvPr>
        </p:nvSpPr>
        <p:spPr/>
        <p:txBody>
          <a:bodyPr/>
          <a:lstStyle/>
          <a:p>
            <a:fld id="{B150F568-BEF3-439D-82BA-A59EC22F50C7}" type="slidenum">
              <a:rPr lang="en-US" smtClean="0"/>
              <a:t>10</a:t>
            </a:fld>
            <a:endParaRPr lang="en-US"/>
          </a:p>
        </p:txBody>
      </p:sp>
    </p:spTree>
    <p:extLst>
      <p:ext uri="{BB962C8B-B14F-4D97-AF65-F5344CB8AC3E}">
        <p14:creationId xmlns:p14="http://schemas.microsoft.com/office/powerpoint/2010/main" val="21492736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a:gsLst>
            <a:gs pos="0">
              <a:schemeClr val="accent1">
                <a:lumMod val="5000"/>
                <a:lumOff val="95000"/>
                <a:alpha val="0"/>
              </a:schemeClr>
            </a:gs>
            <a:gs pos="100000">
              <a:schemeClr val="accent1">
                <a:lumMod val="30000"/>
                <a:lumOff val="70000"/>
                <a:alpha val="0"/>
              </a:schemeClr>
            </a:gs>
          </a:gsLst>
          <a:lin ang="5400000" scaled="1"/>
        </a:gradFill>
        <a:effectLst/>
      </p:bgPr>
    </p:bg>
    <p:spTree>
      <p:nvGrpSpPr>
        <p:cNvPr id="1" name=""/>
        <p:cNvGrpSpPr/>
        <p:nvPr/>
      </p:nvGrpSpPr>
      <p:grpSpPr>
        <a:xfrm>
          <a:off x="0" y="0"/>
          <a:ext cx="0" cy="0"/>
          <a:chOff x="0" y="0"/>
          <a:chExt cx="0" cy="0"/>
        </a:xfrm>
      </p:grpSpPr>
      <p:pic>
        <p:nvPicPr>
          <p:cNvPr id="2050" name="Picture 2" descr="Paint Texture Grunge - Free photo on Pixabay">
            <a:extLst>
              <a:ext uri="{FF2B5EF4-FFF2-40B4-BE49-F238E27FC236}">
                <a16:creationId xmlns:a16="http://schemas.microsoft.com/office/drawing/2014/main" id="{92A44892-5F01-4274-A949-D91AF925393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hidden="1">
            <a:extLst>
              <a:ext uri="{FF2B5EF4-FFF2-40B4-BE49-F238E27FC236}">
                <a16:creationId xmlns:a16="http://schemas.microsoft.com/office/drawing/2014/main" id="{DD7DA075-0D4A-409B-AF51-A99A19C371A5}"/>
              </a:ext>
            </a:extLst>
          </p:cNvPr>
          <p:cNvSpPr>
            <a:spLocks noGrp="1"/>
          </p:cNvSpPr>
          <p:nvPr>
            <p:ph type="dt" sz="half" idx="10"/>
          </p:nvPr>
        </p:nvSpPr>
        <p:spPr/>
        <p:txBody>
          <a:bodyPr/>
          <a:lstStyle/>
          <a:p>
            <a:fld id="{3B59A522-BE22-45DA-A983-0DFA945A8D11}" type="datetimeFigureOut">
              <a:rPr lang="en-US" smtClean="0"/>
              <a:t>7/9/2021</a:t>
            </a:fld>
            <a:endParaRPr lang="en-US"/>
          </a:p>
        </p:txBody>
      </p:sp>
      <p:sp>
        <p:nvSpPr>
          <p:cNvPr id="5" name="Footer Placeholder 4" hidden="1">
            <a:extLst>
              <a:ext uri="{FF2B5EF4-FFF2-40B4-BE49-F238E27FC236}">
                <a16:creationId xmlns:a16="http://schemas.microsoft.com/office/drawing/2014/main" id="{DAEDD579-94C6-4BB6-BFC5-1921F46B36E4}"/>
              </a:ext>
            </a:extLst>
          </p:cNvPr>
          <p:cNvSpPr>
            <a:spLocks noGrp="1"/>
          </p:cNvSpPr>
          <p:nvPr>
            <p:ph type="ftr" sz="quarter" idx="11"/>
          </p:nvPr>
        </p:nvSpPr>
        <p:spPr/>
        <p:txBody>
          <a:bodyPr/>
          <a:lstStyle/>
          <a:p>
            <a:endParaRPr lang="en-US"/>
          </a:p>
        </p:txBody>
      </p:sp>
      <p:sp>
        <p:nvSpPr>
          <p:cNvPr id="6" name="Slide Number Placeholder 5" hidden="1">
            <a:extLst>
              <a:ext uri="{FF2B5EF4-FFF2-40B4-BE49-F238E27FC236}">
                <a16:creationId xmlns:a16="http://schemas.microsoft.com/office/drawing/2014/main" id="{2C76C96C-89A3-4D5F-8D45-DBCB44FFDED8}"/>
              </a:ext>
            </a:extLst>
          </p:cNvPr>
          <p:cNvSpPr>
            <a:spLocks noGrp="1"/>
          </p:cNvSpPr>
          <p:nvPr>
            <p:ph type="sldNum" sz="quarter" idx="12"/>
          </p:nvPr>
        </p:nvSpPr>
        <p:spPr/>
        <p:txBody>
          <a:bodyPr/>
          <a:lstStyle/>
          <a:p>
            <a:fld id="{F25F0DE6-B552-45B8-9CF8-34822A780597}" type="slidenum">
              <a:rPr lang="en-US" smtClean="0"/>
              <a:t>‹#›</a:t>
            </a:fld>
            <a:endParaRPr lang="en-US"/>
          </a:p>
        </p:txBody>
      </p:sp>
      <p:sp>
        <p:nvSpPr>
          <p:cNvPr id="7" name="Rectangle 6">
            <a:extLst>
              <a:ext uri="{FF2B5EF4-FFF2-40B4-BE49-F238E27FC236}">
                <a16:creationId xmlns:a16="http://schemas.microsoft.com/office/drawing/2014/main" id="{FE900005-AFD2-4B85-8F24-002A72CD6F07}"/>
              </a:ext>
            </a:extLst>
          </p:cNvPr>
          <p:cNvSpPr/>
          <p:nvPr userDrawn="1"/>
        </p:nvSpPr>
        <p:spPr>
          <a:xfrm>
            <a:off x="0" y="0"/>
            <a:ext cx="12192000" cy="6858000"/>
          </a:xfrm>
          <a:prstGeom prst="rect">
            <a:avLst/>
          </a:prstGeom>
          <a:gradFill flip="none" rotWithShape="1">
            <a:gsLst>
              <a:gs pos="0">
                <a:schemeClr val="accent1">
                  <a:lumMod val="5000"/>
                  <a:lumOff val="95000"/>
                  <a:alpha val="0"/>
                </a:schemeClr>
              </a:gs>
              <a:gs pos="52000">
                <a:srgbClr val="E1FDFF"/>
              </a:gs>
              <a:gs pos="100000">
                <a:srgbClr val="E1FD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1EB71E-2AE7-4CD2-9E8E-E082E8F5D0FC}"/>
              </a:ext>
            </a:extLst>
          </p:cNvPr>
          <p:cNvSpPr>
            <a:spLocks noGrp="1"/>
          </p:cNvSpPr>
          <p:nvPr>
            <p:ph type="ctrTitle"/>
          </p:nvPr>
        </p:nvSpPr>
        <p:spPr>
          <a:xfrm>
            <a:off x="5528602" y="993782"/>
            <a:ext cx="6555545" cy="2387600"/>
          </a:xfrm>
        </p:spPr>
        <p:txBody>
          <a:bodyPr anchor="b"/>
          <a:lstStyle>
            <a:lvl1pPr algn="ctr">
              <a:defRPr sz="6000">
                <a:solidFill>
                  <a:srgbClr val="232127"/>
                </a:solidFill>
                <a:latin typeface="Segoe UI Black" panose="020B0A02040204020203" pitchFamily="34" charset="0"/>
                <a:ea typeface="Segoe UI Black" panose="020B0A02040204020203"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55EBF16E-805B-4BD5-8D10-148CEFF04844}"/>
              </a:ext>
            </a:extLst>
          </p:cNvPr>
          <p:cNvSpPr>
            <a:spLocks noGrp="1"/>
          </p:cNvSpPr>
          <p:nvPr>
            <p:ph type="subTitle" idx="1"/>
          </p:nvPr>
        </p:nvSpPr>
        <p:spPr>
          <a:xfrm>
            <a:off x="5528601" y="3430582"/>
            <a:ext cx="6555545" cy="1655762"/>
          </a:xfrm>
        </p:spPr>
        <p:txBody>
          <a:bodyPr/>
          <a:lstStyle>
            <a:lvl1pPr marL="0" indent="0" algn="ctr">
              <a:buNone/>
              <a:defRPr sz="2400">
                <a:solidFill>
                  <a:srgbClr val="232127"/>
                </a:solidFill>
                <a:latin typeface="Segoe UI" panose="020B0502040204020203" pitchFamily="34" charset="0"/>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0" name="Rectangle 9" hidden="1">
            <a:extLst>
              <a:ext uri="{FF2B5EF4-FFF2-40B4-BE49-F238E27FC236}">
                <a16:creationId xmlns:a16="http://schemas.microsoft.com/office/drawing/2014/main" id="{1564E356-EC6B-49E8-A4E2-4AD5F0E0A5F3}"/>
              </a:ext>
            </a:extLst>
          </p:cNvPr>
          <p:cNvSpPr/>
          <p:nvPr userDrawn="1"/>
        </p:nvSpPr>
        <p:spPr>
          <a:xfrm>
            <a:off x="152400" y="152400"/>
            <a:ext cx="12192000" cy="6858000"/>
          </a:xfrm>
          <a:prstGeom prst="rect">
            <a:avLst/>
          </a:prstGeom>
          <a:gradFill flip="none" rotWithShape="1">
            <a:gsLst>
              <a:gs pos="0">
                <a:schemeClr val="accent1">
                  <a:lumMod val="5000"/>
                  <a:lumOff val="95000"/>
                  <a:alpha val="0"/>
                </a:schemeClr>
              </a:gs>
              <a:gs pos="12000">
                <a:srgbClr val="E1FDFF"/>
              </a:gs>
              <a:gs pos="100000">
                <a:srgbClr val="E1FDFF"/>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703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C9F6E-7343-4AE1-BA45-ABAE11D6919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EBDFA57-8396-4141-B6FF-B1929227E8D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774B69-ED9C-4F75-810D-473F631856BF}"/>
              </a:ext>
            </a:extLst>
          </p:cNvPr>
          <p:cNvSpPr>
            <a:spLocks noGrp="1"/>
          </p:cNvSpPr>
          <p:nvPr>
            <p:ph type="dt" sz="half" idx="10"/>
          </p:nvPr>
        </p:nvSpPr>
        <p:spPr/>
        <p:txBody>
          <a:bodyPr/>
          <a:lstStyle/>
          <a:p>
            <a:fld id="{3B59A522-BE22-45DA-A983-0DFA945A8D11}" type="datetimeFigureOut">
              <a:rPr lang="en-US" smtClean="0"/>
              <a:t>7/9/2021</a:t>
            </a:fld>
            <a:endParaRPr lang="en-US"/>
          </a:p>
        </p:txBody>
      </p:sp>
      <p:sp>
        <p:nvSpPr>
          <p:cNvPr id="5" name="Footer Placeholder 4">
            <a:extLst>
              <a:ext uri="{FF2B5EF4-FFF2-40B4-BE49-F238E27FC236}">
                <a16:creationId xmlns:a16="http://schemas.microsoft.com/office/drawing/2014/main" id="{3503C548-4A0D-4DE9-9911-2D5233E1AF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02A3C6-8FB1-42F7-8797-A49EB4A1DB15}"/>
              </a:ext>
            </a:extLst>
          </p:cNvPr>
          <p:cNvSpPr>
            <a:spLocks noGrp="1"/>
          </p:cNvSpPr>
          <p:nvPr>
            <p:ph type="sldNum" sz="quarter" idx="12"/>
          </p:nvPr>
        </p:nvSpPr>
        <p:spPr/>
        <p:txBody>
          <a:bodyPr/>
          <a:lstStyle/>
          <a:p>
            <a:fld id="{F25F0DE6-B552-45B8-9CF8-34822A780597}" type="slidenum">
              <a:rPr lang="en-US" smtClean="0"/>
              <a:t>‹#›</a:t>
            </a:fld>
            <a:endParaRPr lang="en-US"/>
          </a:p>
        </p:txBody>
      </p:sp>
    </p:spTree>
    <p:extLst>
      <p:ext uri="{BB962C8B-B14F-4D97-AF65-F5344CB8AC3E}">
        <p14:creationId xmlns:p14="http://schemas.microsoft.com/office/powerpoint/2010/main" val="105385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12DBAF-84EF-4F52-99F8-F836E8B0F06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F0F8CF1-589A-46E8-8288-ECB8D1EFE8B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9288A6-B312-48DB-A387-145DD5EC470A}"/>
              </a:ext>
            </a:extLst>
          </p:cNvPr>
          <p:cNvSpPr>
            <a:spLocks noGrp="1"/>
          </p:cNvSpPr>
          <p:nvPr>
            <p:ph type="dt" sz="half" idx="10"/>
          </p:nvPr>
        </p:nvSpPr>
        <p:spPr/>
        <p:txBody>
          <a:bodyPr/>
          <a:lstStyle/>
          <a:p>
            <a:fld id="{3B59A522-BE22-45DA-A983-0DFA945A8D11}" type="datetimeFigureOut">
              <a:rPr lang="en-US" smtClean="0"/>
              <a:t>7/9/2021</a:t>
            </a:fld>
            <a:endParaRPr lang="en-US"/>
          </a:p>
        </p:txBody>
      </p:sp>
      <p:sp>
        <p:nvSpPr>
          <p:cNvPr id="5" name="Footer Placeholder 4">
            <a:extLst>
              <a:ext uri="{FF2B5EF4-FFF2-40B4-BE49-F238E27FC236}">
                <a16:creationId xmlns:a16="http://schemas.microsoft.com/office/drawing/2014/main" id="{D93E9802-87A7-4D9D-A087-341BF42CE5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9929ED-6E1B-4C8E-A6B4-6BCBC96BB2C7}"/>
              </a:ext>
            </a:extLst>
          </p:cNvPr>
          <p:cNvSpPr>
            <a:spLocks noGrp="1"/>
          </p:cNvSpPr>
          <p:nvPr>
            <p:ph type="sldNum" sz="quarter" idx="12"/>
          </p:nvPr>
        </p:nvSpPr>
        <p:spPr/>
        <p:txBody>
          <a:bodyPr/>
          <a:lstStyle/>
          <a:p>
            <a:fld id="{F25F0DE6-B552-45B8-9CF8-34822A780597}" type="slidenum">
              <a:rPr lang="en-US" smtClean="0"/>
              <a:t>‹#›</a:t>
            </a:fld>
            <a:endParaRPr lang="en-US"/>
          </a:p>
        </p:txBody>
      </p:sp>
    </p:spTree>
    <p:extLst>
      <p:ext uri="{BB962C8B-B14F-4D97-AF65-F5344CB8AC3E}">
        <p14:creationId xmlns:p14="http://schemas.microsoft.com/office/powerpoint/2010/main" val="3417579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2" descr="Paint Texture Grunge - Free photo on Pixabay">
            <a:extLst>
              <a:ext uri="{FF2B5EF4-FFF2-40B4-BE49-F238E27FC236}">
                <a16:creationId xmlns:a16="http://schemas.microsoft.com/office/drawing/2014/main" id="{B22040F3-708A-448D-84CA-4991C73C962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F055D0A4-17F9-49CF-BFE6-EA83F81463B9}"/>
              </a:ext>
            </a:extLst>
          </p:cNvPr>
          <p:cNvSpPr/>
          <p:nvPr userDrawn="1"/>
        </p:nvSpPr>
        <p:spPr>
          <a:xfrm>
            <a:off x="0" y="0"/>
            <a:ext cx="12192000" cy="6858000"/>
          </a:xfrm>
          <a:prstGeom prst="rect">
            <a:avLst/>
          </a:prstGeom>
          <a:gradFill flip="none" rotWithShape="1">
            <a:gsLst>
              <a:gs pos="0">
                <a:schemeClr val="accent1">
                  <a:lumMod val="5000"/>
                  <a:lumOff val="95000"/>
                  <a:alpha val="0"/>
                </a:schemeClr>
              </a:gs>
              <a:gs pos="12000">
                <a:srgbClr val="E1FDFF"/>
              </a:gs>
              <a:gs pos="100000">
                <a:srgbClr val="E1FDFF"/>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68ACAC-EC1A-4059-95E5-B2FE6A8E79B8}"/>
              </a:ext>
            </a:extLst>
          </p:cNvPr>
          <p:cNvSpPr>
            <a:spLocks noGrp="1"/>
          </p:cNvSpPr>
          <p:nvPr>
            <p:ph type="title"/>
          </p:nvPr>
        </p:nvSpPr>
        <p:spPr/>
        <p:txBody>
          <a:bodyPr/>
          <a:lstStyle>
            <a:lvl1pPr>
              <a:defRPr>
                <a:solidFill>
                  <a:srgbClr val="232127"/>
                </a:solidFill>
                <a:latin typeface="Segoe UI Black" panose="020B0A02040204020203" pitchFamily="34" charset="0"/>
                <a:ea typeface="Segoe UI Black" panose="020B0A02040204020203"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45EC13A3-6E66-44B2-AE25-D11A45F2887B}"/>
              </a:ext>
            </a:extLst>
          </p:cNvPr>
          <p:cNvSpPr>
            <a:spLocks noGrp="1"/>
          </p:cNvSpPr>
          <p:nvPr>
            <p:ph idx="1"/>
          </p:nvPr>
        </p:nvSpPr>
        <p:spPr/>
        <p:txBody>
          <a:bodyPr/>
          <a:lstStyle>
            <a:lvl1pPr>
              <a:defRPr>
                <a:solidFill>
                  <a:srgbClr val="232127"/>
                </a:solidFill>
                <a:latin typeface="Segoe UI" panose="020B0502040204020203" pitchFamily="34" charset="0"/>
                <a:cs typeface="Segoe UI" panose="020B0502040204020203" pitchFamily="34" charset="0"/>
              </a:defRPr>
            </a:lvl1pPr>
            <a:lvl2pPr>
              <a:defRPr>
                <a:solidFill>
                  <a:srgbClr val="232127"/>
                </a:solidFill>
                <a:latin typeface="Segoe UI" panose="020B0502040204020203" pitchFamily="34" charset="0"/>
                <a:cs typeface="Segoe UI" panose="020B0502040204020203" pitchFamily="34" charset="0"/>
              </a:defRPr>
            </a:lvl2pPr>
            <a:lvl3pPr>
              <a:defRPr>
                <a:solidFill>
                  <a:srgbClr val="232127"/>
                </a:solidFill>
                <a:latin typeface="Segoe UI" panose="020B0502040204020203" pitchFamily="34" charset="0"/>
                <a:cs typeface="Segoe UI" panose="020B0502040204020203" pitchFamily="34" charset="0"/>
              </a:defRPr>
            </a:lvl3pPr>
            <a:lvl4pPr>
              <a:defRPr>
                <a:solidFill>
                  <a:srgbClr val="232127"/>
                </a:solidFill>
                <a:latin typeface="Segoe UI" panose="020B0502040204020203" pitchFamily="34" charset="0"/>
                <a:cs typeface="Segoe UI" panose="020B0502040204020203" pitchFamily="34" charset="0"/>
              </a:defRPr>
            </a:lvl4pPr>
            <a:lvl5pPr>
              <a:defRPr>
                <a:solidFill>
                  <a:srgbClr val="232127"/>
                </a:solidFill>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2D463E0-3487-44D2-BDE2-7C050B8ECB93}"/>
              </a:ext>
            </a:extLst>
          </p:cNvPr>
          <p:cNvSpPr>
            <a:spLocks noGrp="1"/>
          </p:cNvSpPr>
          <p:nvPr>
            <p:ph type="dt" sz="half" idx="10"/>
          </p:nvPr>
        </p:nvSpPr>
        <p:spPr/>
        <p:txBody>
          <a:bodyPr/>
          <a:lstStyle/>
          <a:p>
            <a:fld id="{3B59A522-BE22-45DA-A983-0DFA945A8D11}" type="datetimeFigureOut">
              <a:rPr lang="en-US" smtClean="0"/>
              <a:t>7/9/2021</a:t>
            </a:fld>
            <a:endParaRPr lang="en-US"/>
          </a:p>
        </p:txBody>
      </p:sp>
      <p:sp>
        <p:nvSpPr>
          <p:cNvPr id="5" name="Footer Placeholder 4">
            <a:extLst>
              <a:ext uri="{FF2B5EF4-FFF2-40B4-BE49-F238E27FC236}">
                <a16:creationId xmlns:a16="http://schemas.microsoft.com/office/drawing/2014/main" id="{8F8191FF-8E54-4B68-A0E1-FA92B740D0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468A82-6C05-48D2-BB31-2C567B50452B}"/>
              </a:ext>
            </a:extLst>
          </p:cNvPr>
          <p:cNvSpPr>
            <a:spLocks noGrp="1"/>
          </p:cNvSpPr>
          <p:nvPr>
            <p:ph type="sldNum" sz="quarter" idx="12"/>
          </p:nvPr>
        </p:nvSpPr>
        <p:spPr/>
        <p:txBody>
          <a:bodyPr/>
          <a:lstStyle/>
          <a:p>
            <a:fld id="{F25F0DE6-B552-45B8-9CF8-34822A780597}" type="slidenum">
              <a:rPr lang="en-US" smtClean="0"/>
              <a:t>‹#›</a:t>
            </a:fld>
            <a:endParaRPr lang="en-US"/>
          </a:p>
        </p:txBody>
      </p:sp>
    </p:spTree>
    <p:extLst>
      <p:ext uri="{BB962C8B-B14F-4D97-AF65-F5344CB8AC3E}">
        <p14:creationId xmlns:p14="http://schemas.microsoft.com/office/powerpoint/2010/main" val="45904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AE8A9-19F9-4310-B24F-F77A227E395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C8E959F-4FE5-44CD-9D93-F6D1C6C711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D69920F-5644-4AA4-93ED-50D762AEF71C}"/>
              </a:ext>
            </a:extLst>
          </p:cNvPr>
          <p:cNvSpPr>
            <a:spLocks noGrp="1"/>
          </p:cNvSpPr>
          <p:nvPr>
            <p:ph type="dt" sz="half" idx="10"/>
          </p:nvPr>
        </p:nvSpPr>
        <p:spPr/>
        <p:txBody>
          <a:bodyPr/>
          <a:lstStyle/>
          <a:p>
            <a:fld id="{3B59A522-BE22-45DA-A983-0DFA945A8D11}" type="datetimeFigureOut">
              <a:rPr lang="en-US" smtClean="0"/>
              <a:t>7/9/2021</a:t>
            </a:fld>
            <a:endParaRPr lang="en-US"/>
          </a:p>
        </p:txBody>
      </p:sp>
      <p:sp>
        <p:nvSpPr>
          <p:cNvPr id="5" name="Footer Placeholder 4">
            <a:extLst>
              <a:ext uri="{FF2B5EF4-FFF2-40B4-BE49-F238E27FC236}">
                <a16:creationId xmlns:a16="http://schemas.microsoft.com/office/drawing/2014/main" id="{E7DAA867-64B5-4E11-826A-FDC1102906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5D0DA5-8598-4D55-9FB9-520850C499E9}"/>
              </a:ext>
            </a:extLst>
          </p:cNvPr>
          <p:cNvSpPr>
            <a:spLocks noGrp="1"/>
          </p:cNvSpPr>
          <p:nvPr>
            <p:ph type="sldNum" sz="quarter" idx="12"/>
          </p:nvPr>
        </p:nvSpPr>
        <p:spPr/>
        <p:txBody>
          <a:bodyPr/>
          <a:lstStyle/>
          <a:p>
            <a:fld id="{F25F0DE6-B552-45B8-9CF8-34822A780597}" type="slidenum">
              <a:rPr lang="en-US" smtClean="0"/>
              <a:t>‹#›</a:t>
            </a:fld>
            <a:endParaRPr lang="en-US"/>
          </a:p>
        </p:txBody>
      </p:sp>
    </p:spTree>
    <p:extLst>
      <p:ext uri="{BB962C8B-B14F-4D97-AF65-F5344CB8AC3E}">
        <p14:creationId xmlns:p14="http://schemas.microsoft.com/office/powerpoint/2010/main" val="2319521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2" descr="Paint Texture Grunge - Free photo on Pixabay">
            <a:extLst>
              <a:ext uri="{FF2B5EF4-FFF2-40B4-BE49-F238E27FC236}">
                <a16:creationId xmlns:a16="http://schemas.microsoft.com/office/drawing/2014/main" id="{272FA41C-19E2-4B2D-B19F-D1DA08205A2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BF3AD8A7-1AFF-4B0C-981B-3844B97F4549}"/>
              </a:ext>
            </a:extLst>
          </p:cNvPr>
          <p:cNvSpPr/>
          <p:nvPr userDrawn="1"/>
        </p:nvSpPr>
        <p:spPr>
          <a:xfrm>
            <a:off x="0" y="0"/>
            <a:ext cx="12192000" cy="6858000"/>
          </a:xfrm>
          <a:prstGeom prst="rect">
            <a:avLst/>
          </a:prstGeom>
          <a:gradFill flip="none" rotWithShape="1">
            <a:gsLst>
              <a:gs pos="0">
                <a:schemeClr val="accent1">
                  <a:lumMod val="5000"/>
                  <a:lumOff val="95000"/>
                  <a:alpha val="0"/>
                </a:schemeClr>
              </a:gs>
              <a:gs pos="12000">
                <a:srgbClr val="E1FDFF"/>
              </a:gs>
              <a:gs pos="100000">
                <a:srgbClr val="E1FDFF"/>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748860-5D02-40AE-95F9-DBDE9C1B169D}"/>
              </a:ext>
            </a:extLst>
          </p:cNvPr>
          <p:cNvSpPr>
            <a:spLocks noGrp="1"/>
          </p:cNvSpPr>
          <p:nvPr>
            <p:ph type="title"/>
          </p:nvPr>
        </p:nvSpPr>
        <p:spPr/>
        <p:txBody>
          <a:bodyPr/>
          <a:lstStyle>
            <a:lvl1pPr>
              <a:defRPr>
                <a:solidFill>
                  <a:srgbClr val="232127"/>
                </a:solidFill>
                <a:latin typeface="Segoe UI Black" panose="020B0A02040204020203" pitchFamily="34" charset="0"/>
                <a:ea typeface="Segoe UI Black" panose="020B0A02040204020203"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07DA8E10-626B-4C0B-AD6E-289A1716CA91}"/>
              </a:ext>
            </a:extLst>
          </p:cNvPr>
          <p:cNvSpPr>
            <a:spLocks noGrp="1"/>
          </p:cNvSpPr>
          <p:nvPr>
            <p:ph sz="half" idx="1"/>
          </p:nvPr>
        </p:nvSpPr>
        <p:spPr>
          <a:xfrm>
            <a:off x="838200" y="1825625"/>
            <a:ext cx="5181600" cy="4351338"/>
          </a:xfrm>
        </p:spPr>
        <p:txBody>
          <a:bodyPr/>
          <a:lstStyle>
            <a:lvl1pPr>
              <a:defRPr>
                <a:solidFill>
                  <a:srgbClr val="232127"/>
                </a:solidFill>
                <a:latin typeface="Segoe UI" panose="020B0502040204020203" pitchFamily="34" charset="0"/>
                <a:cs typeface="Segoe UI" panose="020B0502040204020203" pitchFamily="34" charset="0"/>
              </a:defRPr>
            </a:lvl1pPr>
            <a:lvl2pPr>
              <a:defRPr>
                <a:solidFill>
                  <a:srgbClr val="232127"/>
                </a:solidFill>
                <a:latin typeface="Segoe UI" panose="020B0502040204020203" pitchFamily="34" charset="0"/>
                <a:cs typeface="Segoe UI" panose="020B0502040204020203" pitchFamily="34" charset="0"/>
              </a:defRPr>
            </a:lvl2pPr>
            <a:lvl3pPr>
              <a:defRPr>
                <a:solidFill>
                  <a:srgbClr val="232127"/>
                </a:solidFill>
                <a:latin typeface="Segoe UI" panose="020B0502040204020203" pitchFamily="34" charset="0"/>
                <a:cs typeface="Segoe UI" panose="020B0502040204020203" pitchFamily="34" charset="0"/>
              </a:defRPr>
            </a:lvl3pPr>
            <a:lvl4pPr>
              <a:defRPr>
                <a:solidFill>
                  <a:srgbClr val="232127"/>
                </a:solidFill>
                <a:latin typeface="Segoe UI" panose="020B0502040204020203" pitchFamily="34" charset="0"/>
                <a:cs typeface="Segoe UI" panose="020B0502040204020203" pitchFamily="34" charset="0"/>
              </a:defRPr>
            </a:lvl4pPr>
            <a:lvl5pPr>
              <a:defRPr>
                <a:solidFill>
                  <a:srgbClr val="232127"/>
                </a:solidFill>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451BD9B-7947-4743-B175-90D081B630FC}"/>
              </a:ext>
            </a:extLst>
          </p:cNvPr>
          <p:cNvSpPr>
            <a:spLocks noGrp="1"/>
          </p:cNvSpPr>
          <p:nvPr>
            <p:ph sz="half" idx="2"/>
          </p:nvPr>
        </p:nvSpPr>
        <p:spPr>
          <a:xfrm>
            <a:off x="6172200" y="1825625"/>
            <a:ext cx="5181600" cy="4351338"/>
          </a:xfrm>
        </p:spPr>
        <p:txBody>
          <a:bodyPr/>
          <a:lstStyle>
            <a:lvl1pPr>
              <a:defRPr>
                <a:solidFill>
                  <a:srgbClr val="232127"/>
                </a:solidFill>
                <a:latin typeface="Segoe UI" panose="020B0502040204020203" pitchFamily="34" charset="0"/>
                <a:cs typeface="Segoe UI" panose="020B0502040204020203" pitchFamily="34" charset="0"/>
              </a:defRPr>
            </a:lvl1pPr>
            <a:lvl2pPr>
              <a:defRPr>
                <a:solidFill>
                  <a:srgbClr val="232127"/>
                </a:solidFill>
                <a:latin typeface="Segoe UI" panose="020B0502040204020203" pitchFamily="34" charset="0"/>
                <a:cs typeface="Segoe UI" panose="020B0502040204020203" pitchFamily="34" charset="0"/>
              </a:defRPr>
            </a:lvl2pPr>
            <a:lvl3pPr>
              <a:defRPr>
                <a:solidFill>
                  <a:srgbClr val="232127"/>
                </a:solidFill>
                <a:latin typeface="Segoe UI" panose="020B0502040204020203" pitchFamily="34" charset="0"/>
                <a:cs typeface="Segoe UI" panose="020B0502040204020203" pitchFamily="34" charset="0"/>
              </a:defRPr>
            </a:lvl3pPr>
            <a:lvl4pPr>
              <a:defRPr>
                <a:solidFill>
                  <a:srgbClr val="232127"/>
                </a:solidFill>
                <a:latin typeface="Segoe UI" panose="020B0502040204020203" pitchFamily="34" charset="0"/>
                <a:cs typeface="Segoe UI" panose="020B0502040204020203" pitchFamily="34" charset="0"/>
              </a:defRPr>
            </a:lvl4pPr>
            <a:lvl5pPr>
              <a:defRPr>
                <a:solidFill>
                  <a:srgbClr val="232127"/>
                </a:solidFill>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B093302B-AE23-4661-AE34-A7A87EEBDAFF}"/>
              </a:ext>
            </a:extLst>
          </p:cNvPr>
          <p:cNvSpPr>
            <a:spLocks noGrp="1"/>
          </p:cNvSpPr>
          <p:nvPr>
            <p:ph type="dt" sz="half" idx="10"/>
          </p:nvPr>
        </p:nvSpPr>
        <p:spPr/>
        <p:txBody>
          <a:bodyPr/>
          <a:lstStyle/>
          <a:p>
            <a:fld id="{3B59A522-BE22-45DA-A983-0DFA945A8D11}" type="datetimeFigureOut">
              <a:rPr lang="en-US" smtClean="0"/>
              <a:t>7/9/2021</a:t>
            </a:fld>
            <a:endParaRPr lang="en-US"/>
          </a:p>
        </p:txBody>
      </p:sp>
      <p:sp>
        <p:nvSpPr>
          <p:cNvPr id="6" name="Footer Placeholder 5">
            <a:extLst>
              <a:ext uri="{FF2B5EF4-FFF2-40B4-BE49-F238E27FC236}">
                <a16:creationId xmlns:a16="http://schemas.microsoft.com/office/drawing/2014/main" id="{8E504830-077B-4736-AF3A-DFF0B72A4A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1E40E4-0DED-4EBF-B692-9D208DC17959}"/>
              </a:ext>
            </a:extLst>
          </p:cNvPr>
          <p:cNvSpPr>
            <a:spLocks noGrp="1"/>
          </p:cNvSpPr>
          <p:nvPr>
            <p:ph type="sldNum" sz="quarter" idx="12"/>
          </p:nvPr>
        </p:nvSpPr>
        <p:spPr/>
        <p:txBody>
          <a:bodyPr/>
          <a:lstStyle/>
          <a:p>
            <a:fld id="{F25F0DE6-B552-45B8-9CF8-34822A780597}" type="slidenum">
              <a:rPr lang="en-US" smtClean="0"/>
              <a:t>‹#›</a:t>
            </a:fld>
            <a:endParaRPr lang="en-US"/>
          </a:p>
        </p:txBody>
      </p:sp>
    </p:spTree>
    <p:extLst>
      <p:ext uri="{BB962C8B-B14F-4D97-AF65-F5344CB8AC3E}">
        <p14:creationId xmlns:p14="http://schemas.microsoft.com/office/powerpoint/2010/main" val="3598975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6ABE1-ABC1-4A9A-8B3C-D33DBF9EB54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191E2DA-FBA5-4081-88AA-AA417A6EBE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EA3A59A-94CE-455C-90DA-FA896967D71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39AA4E9-B94C-4581-9576-67A828DA52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80E523D-586A-45D0-958B-72CC3E78492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EE1672E-E797-4A54-8A71-DCDB721A54F4}"/>
              </a:ext>
            </a:extLst>
          </p:cNvPr>
          <p:cNvSpPr>
            <a:spLocks noGrp="1"/>
          </p:cNvSpPr>
          <p:nvPr>
            <p:ph type="dt" sz="half" idx="10"/>
          </p:nvPr>
        </p:nvSpPr>
        <p:spPr/>
        <p:txBody>
          <a:bodyPr/>
          <a:lstStyle/>
          <a:p>
            <a:fld id="{3B59A522-BE22-45DA-A983-0DFA945A8D11}" type="datetimeFigureOut">
              <a:rPr lang="en-US" smtClean="0"/>
              <a:t>7/9/2021</a:t>
            </a:fld>
            <a:endParaRPr lang="en-US"/>
          </a:p>
        </p:txBody>
      </p:sp>
      <p:sp>
        <p:nvSpPr>
          <p:cNvPr id="8" name="Footer Placeholder 7">
            <a:extLst>
              <a:ext uri="{FF2B5EF4-FFF2-40B4-BE49-F238E27FC236}">
                <a16:creationId xmlns:a16="http://schemas.microsoft.com/office/drawing/2014/main" id="{B5E3AC82-17C6-4F43-A9B8-14B06DA0149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7C2759A-EE8A-42E7-AFC2-121C9521BB5E}"/>
              </a:ext>
            </a:extLst>
          </p:cNvPr>
          <p:cNvSpPr>
            <a:spLocks noGrp="1"/>
          </p:cNvSpPr>
          <p:nvPr>
            <p:ph type="sldNum" sz="quarter" idx="12"/>
          </p:nvPr>
        </p:nvSpPr>
        <p:spPr/>
        <p:txBody>
          <a:bodyPr/>
          <a:lstStyle/>
          <a:p>
            <a:fld id="{F25F0DE6-B552-45B8-9CF8-34822A780597}" type="slidenum">
              <a:rPr lang="en-US" smtClean="0"/>
              <a:t>‹#›</a:t>
            </a:fld>
            <a:endParaRPr lang="en-US"/>
          </a:p>
        </p:txBody>
      </p:sp>
    </p:spTree>
    <p:extLst>
      <p:ext uri="{BB962C8B-B14F-4D97-AF65-F5344CB8AC3E}">
        <p14:creationId xmlns:p14="http://schemas.microsoft.com/office/powerpoint/2010/main" val="384376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2" descr="Paint Texture Grunge - Free photo on Pixabay">
            <a:extLst>
              <a:ext uri="{FF2B5EF4-FFF2-40B4-BE49-F238E27FC236}">
                <a16:creationId xmlns:a16="http://schemas.microsoft.com/office/drawing/2014/main" id="{546B6C2F-7A12-4F7F-8946-2F86D2CA5E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0FBB0928-0366-496F-B9E0-65365C06E53D}"/>
              </a:ext>
            </a:extLst>
          </p:cNvPr>
          <p:cNvSpPr/>
          <p:nvPr userDrawn="1"/>
        </p:nvSpPr>
        <p:spPr>
          <a:xfrm>
            <a:off x="0" y="0"/>
            <a:ext cx="12192000" cy="6858000"/>
          </a:xfrm>
          <a:prstGeom prst="rect">
            <a:avLst/>
          </a:prstGeom>
          <a:gradFill flip="none" rotWithShape="1">
            <a:gsLst>
              <a:gs pos="0">
                <a:schemeClr val="accent1">
                  <a:lumMod val="5000"/>
                  <a:lumOff val="95000"/>
                  <a:alpha val="0"/>
                </a:schemeClr>
              </a:gs>
              <a:gs pos="12000">
                <a:srgbClr val="E1FDFF"/>
              </a:gs>
              <a:gs pos="100000">
                <a:srgbClr val="E1FDFF"/>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45D8E9-1B01-448B-8CE2-AC6ABE7BED22}"/>
              </a:ext>
            </a:extLst>
          </p:cNvPr>
          <p:cNvSpPr>
            <a:spLocks noGrp="1"/>
          </p:cNvSpPr>
          <p:nvPr>
            <p:ph type="title"/>
          </p:nvPr>
        </p:nvSpPr>
        <p:spPr/>
        <p:txBody>
          <a:bodyPr/>
          <a:lstStyle>
            <a:lvl1pPr>
              <a:defRPr>
                <a:solidFill>
                  <a:srgbClr val="232127"/>
                </a:solidFill>
                <a:latin typeface="Segoe UI Black" panose="020B0A02040204020203" pitchFamily="34" charset="0"/>
                <a:ea typeface="Segoe UI Black" panose="020B0A02040204020203"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2C4A5B2A-D016-4ACF-BF6A-ABF0D9508810}"/>
              </a:ext>
            </a:extLst>
          </p:cNvPr>
          <p:cNvSpPr>
            <a:spLocks noGrp="1"/>
          </p:cNvSpPr>
          <p:nvPr>
            <p:ph type="dt" sz="half" idx="10"/>
          </p:nvPr>
        </p:nvSpPr>
        <p:spPr/>
        <p:txBody>
          <a:bodyPr/>
          <a:lstStyle/>
          <a:p>
            <a:fld id="{3B59A522-BE22-45DA-A983-0DFA945A8D11}" type="datetimeFigureOut">
              <a:rPr lang="en-US" smtClean="0"/>
              <a:t>7/9/2021</a:t>
            </a:fld>
            <a:endParaRPr lang="en-US"/>
          </a:p>
        </p:txBody>
      </p:sp>
      <p:sp>
        <p:nvSpPr>
          <p:cNvPr id="4" name="Footer Placeholder 3">
            <a:extLst>
              <a:ext uri="{FF2B5EF4-FFF2-40B4-BE49-F238E27FC236}">
                <a16:creationId xmlns:a16="http://schemas.microsoft.com/office/drawing/2014/main" id="{0BBD103B-D3EF-473D-8628-695CEACDA38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8D03024-14D5-4FE4-ABEE-555FA4DF56BF}"/>
              </a:ext>
            </a:extLst>
          </p:cNvPr>
          <p:cNvSpPr>
            <a:spLocks noGrp="1"/>
          </p:cNvSpPr>
          <p:nvPr>
            <p:ph type="sldNum" sz="quarter" idx="12"/>
          </p:nvPr>
        </p:nvSpPr>
        <p:spPr/>
        <p:txBody>
          <a:bodyPr/>
          <a:lstStyle/>
          <a:p>
            <a:fld id="{F25F0DE6-B552-45B8-9CF8-34822A780597}" type="slidenum">
              <a:rPr lang="en-US" smtClean="0"/>
              <a:t>‹#›</a:t>
            </a:fld>
            <a:endParaRPr lang="en-US"/>
          </a:p>
        </p:txBody>
      </p:sp>
    </p:spTree>
    <p:extLst>
      <p:ext uri="{BB962C8B-B14F-4D97-AF65-F5344CB8AC3E}">
        <p14:creationId xmlns:p14="http://schemas.microsoft.com/office/powerpoint/2010/main" val="3707217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3C6F4D-9C7A-48E3-AB11-26348A8FA531}"/>
              </a:ext>
            </a:extLst>
          </p:cNvPr>
          <p:cNvSpPr>
            <a:spLocks noGrp="1"/>
          </p:cNvSpPr>
          <p:nvPr>
            <p:ph type="dt" sz="half" idx="10"/>
          </p:nvPr>
        </p:nvSpPr>
        <p:spPr/>
        <p:txBody>
          <a:bodyPr/>
          <a:lstStyle/>
          <a:p>
            <a:fld id="{3B59A522-BE22-45DA-A983-0DFA945A8D11}" type="datetimeFigureOut">
              <a:rPr lang="en-US" smtClean="0"/>
              <a:t>7/9/2021</a:t>
            </a:fld>
            <a:endParaRPr lang="en-US"/>
          </a:p>
        </p:txBody>
      </p:sp>
      <p:sp>
        <p:nvSpPr>
          <p:cNvPr id="3" name="Footer Placeholder 2">
            <a:extLst>
              <a:ext uri="{FF2B5EF4-FFF2-40B4-BE49-F238E27FC236}">
                <a16:creationId xmlns:a16="http://schemas.microsoft.com/office/drawing/2014/main" id="{2E4507B1-F211-4C51-BB77-D519BE7A1D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526A66E-8B4E-4ECD-9A00-3C050A3D2E85}"/>
              </a:ext>
            </a:extLst>
          </p:cNvPr>
          <p:cNvSpPr>
            <a:spLocks noGrp="1"/>
          </p:cNvSpPr>
          <p:nvPr>
            <p:ph type="sldNum" sz="quarter" idx="12"/>
          </p:nvPr>
        </p:nvSpPr>
        <p:spPr/>
        <p:txBody>
          <a:bodyPr/>
          <a:lstStyle/>
          <a:p>
            <a:fld id="{F25F0DE6-B552-45B8-9CF8-34822A780597}" type="slidenum">
              <a:rPr lang="en-US" smtClean="0"/>
              <a:t>‹#›</a:t>
            </a:fld>
            <a:endParaRPr lang="en-US"/>
          </a:p>
        </p:txBody>
      </p:sp>
      <p:pic>
        <p:nvPicPr>
          <p:cNvPr id="5" name="Picture 2" descr="Paint Texture Grunge - Free photo on Pixabay">
            <a:extLst>
              <a:ext uri="{FF2B5EF4-FFF2-40B4-BE49-F238E27FC236}">
                <a16:creationId xmlns:a16="http://schemas.microsoft.com/office/drawing/2014/main" id="{B842816D-44C2-4F08-ADBC-25FEF83B58B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8D0734FB-1BA6-47BA-9930-9132509E2F8F}"/>
              </a:ext>
            </a:extLst>
          </p:cNvPr>
          <p:cNvSpPr/>
          <p:nvPr userDrawn="1"/>
        </p:nvSpPr>
        <p:spPr>
          <a:xfrm>
            <a:off x="0" y="0"/>
            <a:ext cx="12192000" cy="6858000"/>
          </a:xfrm>
          <a:prstGeom prst="rect">
            <a:avLst/>
          </a:prstGeom>
          <a:gradFill flip="none" rotWithShape="1">
            <a:gsLst>
              <a:gs pos="0">
                <a:schemeClr val="accent1">
                  <a:lumMod val="5000"/>
                  <a:lumOff val="95000"/>
                  <a:alpha val="0"/>
                </a:schemeClr>
              </a:gs>
              <a:gs pos="12000">
                <a:srgbClr val="E1FDFF"/>
              </a:gs>
              <a:gs pos="100000">
                <a:srgbClr val="E1FDFF"/>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8413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50808-C0D4-4A65-BD47-DBEBE13F6D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0209366-EE30-4CD6-BD74-3835C193B5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93911A-A2C9-4632-8D02-28115E3039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AF556F-5EBE-4403-A5B7-84755F05EA43}"/>
              </a:ext>
            </a:extLst>
          </p:cNvPr>
          <p:cNvSpPr>
            <a:spLocks noGrp="1"/>
          </p:cNvSpPr>
          <p:nvPr>
            <p:ph type="dt" sz="half" idx="10"/>
          </p:nvPr>
        </p:nvSpPr>
        <p:spPr/>
        <p:txBody>
          <a:bodyPr/>
          <a:lstStyle/>
          <a:p>
            <a:fld id="{3B59A522-BE22-45DA-A983-0DFA945A8D11}" type="datetimeFigureOut">
              <a:rPr lang="en-US" smtClean="0"/>
              <a:t>7/9/2021</a:t>
            </a:fld>
            <a:endParaRPr lang="en-US"/>
          </a:p>
        </p:txBody>
      </p:sp>
      <p:sp>
        <p:nvSpPr>
          <p:cNvPr id="6" name="Footer Placeholder 5">
            <a:extLst>
              <a:ext uri="{FF2B5EF4-FFF2-40B4-BE49-F238E27FC236}">
                <a16:creationId xmlns:a16="http://schemas.microsoft.com/office/drawing/2014/main" id="{68E23FA4-587C-4375-9C85-A3FA2577FE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F7A025-1781-438A-BBD1-5E8EAFB84A07}"/>
              </a:ext>
            </a:extLst>
          </p:cNvPr>
          <p:cNvSpPr>
            <a:spLocks noGrp="1"/>
          </p:cNvSpPr>
          <p:nvPr>
            <p:ph type="sldNum" sz="quarter" idx="12"/>
          </p:nvPr>
        </p:nvSpPr>
        <p:spPr/>
        <p:txBody>
          <a:bodyPr/>
          <a:lstStyle/>
          <a:p>
            <a:fld id="{F25F0DE6-B552-45B8-9CF8-34822A780597}" type="slidenum">
              <a:rPr lang="en-US" smtClean="0"/>
              <a:t>‹#›</a:t>
            </a:fld>
            <a:endParaRPr lang="en-US"/>
          </a:p>
        </p:txBody>
      </p:sp>
    </p:spTree>
    <p:extLst>
      <p:ext uri="{BB962C8B-B14F-4D97-AF65-F5344CB8AC3E}">
        <p14:creationId xmlns:p14="http://schemas.microsoft.com/office/powerpoint/2010/main" val="640663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09F43-ADB5-452B-B51A-CE53DEDFE5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F70A1C6-31DF-47C9-BD3A-691EFB47AB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B7D2838-C144-4988-8438-625155369C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1AE8B6-5DA2-41C5-9864-F40A62C5BC58}"/>
              </a:ext>
            </a:extLst>
          </p:cNvPr>
          <p:cNvSpPr>
            <a:spLocks noGrp="1"/>
          </p:cNvSpPr>
          <p:nvPr>
            <p:ph type="dt" sz="half" idx="10"/>
          </p:nvPr>
        </p:nvSpPr>
        <p:spPr/>
        <p:txBody>
          <a:bodyPr/>
          <a:lstStyle/>
          <a:p>
            <a:fld id="{3B59A522-BE22-45DA-A983-0DFA945A8D11}" type="datetimeFigureOut">
              <a:rPr lang="en-US" smtClean="0"/>
              <a:t>7/9/2021</a:t>
            </a:fld>
            <a:endParaRPr lang="en-US"/>
          </a:p>
        </p:txBody>
      </p:sp>
      <p:sp>
        <p:nvSpPr>
          <p:cNvPr id="6" name="Footer Placeholder 5">
            <a:extLst>
              <a:ext uri="{FF2B5EF4-FFF2-40B4-BE49-F238E27FC236}">
                <a16:creationId xmlns:a16="http://schemas.microsoft.com/office/drawing/2014/main" id="{EEABDF1D-09C6-4C07-8E7C-133B32530B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8B69AE-CCC8-4AAA-8F73-5E17B22D9F84}"/>
              </a:ext>
            </a:extLst>
          </p:cNvPr>
          <p:cNvSpPr>
            <a:spLocks noGrp="1"/>
          </p:cNvSpPr>
          <p:nvPr>
            <p:ph type="sldNum" sz="quarter" idx="12"/>
          </p:nvPr>
        </p:nvSpPr>
        <p:spPr/>
        <p:txBody>
          <a:bodyPr/>
          <a:lstStyle/>
          <a:p>
            <a:fld id="{F25F0DE6-B552-45B8-9CF8-34822A780597}" type="slidenum">
              <a:rPr lang="en-US" smtClean="0"/>
              <a:t>‹#›</a:t>
            </a:fld>
            <a:endParaRPr lang="en-US"/>
          </a:p>
        </p:txBody>
      </p:sp>
    </p:spTree>
    <p:extLst>
      <p:ext uri="{BB962C8B-B14F-4D97-AF65-F5344CB8AC3E}">
        <p14:creationId xmlns:p14="http://schemas.microsoft.com/office/powerpoint/2010/main" val="4274821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B5DC90-A3B1-4F74-A791-BF20D478EE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56635B6-B78B-471B-926B-9DB7BE4CA1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9A33A4-D812-477A-BB21-A125B59483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9A522-BE22-45DA-A983-0DFA945A8D11}" type="datetimeFigureOut">
              <a:rPr lang="en-US" smtClean="0"/>
              <a:t>7/9/2021</a:t>
            </a:fld>
            <a:endParaRPr lang="en-US"/>
          </a:p>
        </p:txBody>
      </p:sp>
      <p:sp>
        <p:nvSpPr>
          <p:cNvPr id="5" name="Footer Placeholder 4">
            <a:extLst>
              <a:ext uri="{FF2B5EF4-FFF2-40B4-BE49-F238E27FC236}">
                <a16:creationId xmlns:a16="http://schemas.microsoft.com/office/drawing/2014/main" id="{430B6886-384F-4D8B-A8B3-2B74712CE4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7DC3828-7359-4A26-88F0-5DA70C45F3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5F0DE6-B552-45B8-9CF8-34822A780597}" type="slidenum">
              <a:rPr lang="en-US" smtClean="0"/>
              <a:t>‹#›</a:t>
            </a:fld>
            <a:endParaRPr lang="en-US"/>
          </a:p>
        </p:txBody>
      </p:sp>
    </p:spTree>
    <p:extLst>
      <p:ext uri="{BB962C8B-B14F-4D97-AF65-F5344CB8AC3E}">
        <p14:creationId xmlns:p14="http://schemas.microsoft.com/office/powerpoint/2010/main" val="6983756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23.png"/><Relationship Id="rId5" Type="http://schemas.openxmlformats.org/officeDocument/2006/relationships/notesSlide" Target="../notesSlides/notesSlide10.xml"/><Relationship Id="rId4"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23.png"/><Relationship Id="rId5" Type="http://schemas.openxmlformats.org/officeDocument/2006/relationships/notesSlide" Target="../notesSlides/notesSlide11.xml"/><Relationship Id="rId4"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audio" Target="../media/media3.wav"/><Relationship Id="rId1" Type="http://schemas.microsoft.com/office/2007/relationships/media" Target="../media/media3.wav"/><Relationship Id="rId6" Type="http://schemas.openxmlformats.org/officeDocument/2006/relationships/image" Target="../media/image23.png"/><Relationship Id="rId5" Type="http://schemas.openxmlformats.org/officeDocument/2006/relationships/notesSlide" Target="../notesSlides/notesSlide12.xml"/><Relationship Id="rId4"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29.svg"/><Relationship Id="rId5" Type="http://schemas.openxmlformats.org/officeDocument/2006/relationships/image" Target="../media/image28.pn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48.svg"/></Relationships>
</file>

<file path=ppt/slides/_rels/slide27.xml.rels><?xml version="1.0" encoding="UTF-8" standalone="yes"?>
<Relationships xmlns="http://schemas.openxmlformats.org/package/2006/relationships"><Relationship Id="rId3" Type="http://schemas.openxmlformats.org/officeDocument/2006/relationships/hyperlink" Target="https://er.educause.edu/articles/2017/1/ada-compliance-for-online-course-design" TargetMode="External"/><Relationship Id="rId2" Type="http://schemas.openxmlformats.org/officeDocument/2006/relationships/hyperlink" Target="https://dynomapper.com/blog/27-accessibility-testing/552-what-is-section-508-and-who-needs-to-be-compliant" TargetMode="External"/><Relationship Id="rId1" Type="http://schemas.openxmlformats.org/officeDocument/2006/relationships/slideLayout" Target="../slideLayouts/slideLayout2.xml"/><Relationship Id="rId6" Type="http://schemas.openxmlformats.org/officeDocument/2006/relationships/hyperlink" Target="https://www.w3.org/WAI/about/" TargetMode="External"/><Relationship Id="rId5" Type="http://schemas.openxmlformats.org/officeDocument/2006/relationships/hyperlink" Target="https://er.educause.edu/articles/2017/12/the-section-508-refresh-and-what-it-means-for-higher-education" TargetMode="External"/><Relationship Id="rId4" Type="http://schemas.openxmlformats.org/officeDocument/2006/relationships/hyperlink" Target="https://www.w3.org/WAI/WCAG21/quickref/?versions=2.0"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xml"/><Relationship Id="rId1" Type="http://schemas.openxmlformats.org/officeDocument/2006/relationships/video" Target="https://www.youtube.com/embed/20SHvU2PKsM?feature=oembed" TargetMode="External"/><Relationship Id="rId5" Type="http://schemas.openxmlformats.org/officeDocument/2006/relationships/image" Target="../media/image14.jpeg"/><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7329B-4BE2-490B-B03B-4E95C6C348A8}"/>
              </a:ext>
            </a:extLst>
          </p:cNvPr>
          <p:cNvSpPr>
            <a:spLocks noGrp="1"/>
          </p:cNvSpPr>
          <p:nvPr>
            <p:ph type="ctrTitle"/>
          </p:nvPr>
        </p:nvSpPr>
        <p:spPr>
          <a:xfrm>
            <a:off x="5528602" y="965646"/>
            <a:ext cx="6555545" cy="2387600"/>
          </a:xfrm>
        </p:spPr>
        <p:txBody>
          <a:bodyPr/>
          <a:lstStyle/>
          <a:p>
            <a:r>
              <a:rPr lang="en-US" dirty="0"/>
              <a:t>Accessibility 101:</a:t>
            </a:r>
          </a:p>
        </p:txBody>
      </p:sp>
      <p:sp>
        <p:nvSpPr>
          <p:cNvPr id="3" name="Subtitle 2">
            <a:extLst>
              <a:ext uri="{FF2B5EF4-FFF2-40B4-BE49-F238E27FC236}">
                <a16:creationId xmlns:a16="http://schemas.microsoft.com/office/drawing/2014/main" id="{0A26C165-A68C-4B49-98A4-3429D520819C}"/>
              </a:ext>
            </a:extLst>
          </p:cNvPr>
          <p:cNvSpPr>
            <a:spLocks noGrp="1"/>
          </p:cNvSpPr>
          <p:nvPr>
            <p:ph type="subTitle" idx="1"/>
          </p:nvPr>
        </p:nvSpPr>
        <p:spPr>
          <a:xfrm>
            <a:off x="5528601" y="3500922"/>
            <a:ext cx="6555545" cy="1655762"/>
          </a:xfrm>
        </p:spPr>
        <p:txBody>
          <a:bodyPr/>
          <a:lstStyle/>
          <a:p>
            <a:r>
              <a:rPr lang="en-US" dirty="0"/>
              <a:t>Making our digital training more accessible</a:t>
            </a:r>
          </a:p>
        </p:txBody>
      </p:sp>
    </p:spTree>
    <p:extLst>
      <p:ext uri="{BB962C8B-B14F-4D97-AF65-F5344CB8AC3E}">
        <p14:creationId xmlns:p14="http://schemas.microsoft.com/office/powerpoint/2010/main" val="24475454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0F245-BF94-4A4F-91DD-DEEC76276CEF}"/>
              </a:ext>
            </a:extLst>
          </p:cNvPr>
          <p:cNvSpPr>
            <a:spLocks noGrp="1"/>
          </p:cNvSpPr>
          <p:nvPr>
            <p:ph type="title"/>
          </p:nvPr>
        </p:nvSpPr>
        <p:spPr/>
        <p:txBody>
          <a:bodyPr/>
          <a:lstStyle/>
          <a:p>
            <a:r>
              <a:rPr lang="en-US" dirty="0"/>
              <a:t>Text Alternatives</a:t>
            </a:r>
          </a:p>
        </p:txBody>
      </p:sp>
      <p:pic>
        <p:nvPicPr>
          <p:cNvPr id="7" name="Content Placeholder 6" descr="Teacher pointing at laptop screen to young students">
            <a:extLst>
              <a:ext uri="{FF2B5EF4-FFF2-40B4-BE49-F238E27FC236}">
                <a16:creationId xmlns:a16="http://schemas.microsoft.com/office/drawing/2014/main" id="{E26F4C00-366A-4ECC-AD24-98D0361CE74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02900" y="1825625"/>
            <a:ext cx="6528600" cy="4351338"/>
          </a:xfrm>
        </p:spPr>
      </p:pic>
      <p:sp>
        <p:nvSpPr>
          <p:cNvPr id="8" name="TextBox 7">
            <a:extLst>
              <a:ext uri="{FF2B5EF4-FFF2-40B4-BE49-F238E27FC236}">
                <a16:creationId xmlns:a16="http://schemas.microsoft.com/office/drawing/2014/main" id="{9EAAFB95-3F83-49D5-89D1-64AD6B78A2B8}"/>
              </a:ext>
            </a:extLst>
          </p:cNvPr>
          <p:cNvSpPr txBox="1"/>
          <p:nvPr/>
        </p:nvSpPr>
        <p:spPr>
          <a:xfrm>
            <a:off x="8098971" y="3308797"/>
            <a:ext cx="3526972" cy="1384995"/>
          </a:xfrm>
          <a:prstGeom prst="rect">
            <a:avLst/>
          </a:prstGeom>
          <a:noFill/>
        </p:spPr>
        <p:txBody>
          <a:bodyPr wrap="square" rtlCol="0">
            <a:spAutoFit/>
          </a:bodyPr>
          <a:lstStyle/>
          <a:p>
            <a:r>
              <a:rPr lang="en-US" sz="2800" dirty="0">
                <a:latin typeface="Segoe UI" panose="020B0502040204020203" pitchFamily="34" charset="0"/>
                <a:cs typeface="Segoe UI" panose="020B0502040204020203" pitchFamily="34" charset="0"/>
              </a:rPr>
              <a:t>Teacher pointing at laptop screen to two teenage students.</a:t>
            </a:r>
          </a:p>
        </p:txBody>
      </p:sp>
    </p:spTree>
    <p:extLst>
      <p:ext uri="{BB962C8B-B14F-4D97-AF65-F5344CB8AC3E}">
        <p14:creationId xmlns:p14="http://schemas.microsoft.com/office/powerpoint/2010/main" val="12496566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C58F5-B4F7-4D1D-826A-73A1F185F087}"/>
              </a:ext>
            </a:extLst>
          </p:cNvPr>
          <p:cNvSpPr>
            <a:spLocks noGrp="1"/>
          </p:cNvSpPr>
          <p:nvPr>
            <p:ph type="title"/>
          </p:nvPr>
        </p:nvSpPr>
        <p:spPr/>
        <p:txBody>
          <a:bodyPr/>
          <a:lstStyle/>
          <a:p>
            <a:r>
              <a:rPr lang="en-US" dirty="0"/>
              <a:t>Text Alternatives</a:t>
            </a:r>
          </a:p>
        </p:txBody>
      </p:sp>
      <p:pic>
        <p:nvPicPr>
          <p:cNvPr id="14" name="No Alt Text">
            <a:hlinkClick r:id="" action="ppaction://media"/>
            <a:extLst>
              <a:ext uri="{FF2B5EF4-FFF2-40B4-BE49-F238E27FC236}">
                <a16:creationId xmlns:a16="http://schemas.microsoft.com/office/drawing/2014/main" id="{48014DEE-8785-4552-ABED-769A309EF985}"/>
              </a:ext>
            </a:extLst>
          </p:cNvPr>
          <p:cNvPicPr>
            <a:picLocks noChangeAspect="1"/>
          </p:cNvPicPr>
          <p:nvPr>
            <a:audioFile r:link="rId2"/>
            <p:custDataLst>
              <p:tags r:id="rId3"/>
            </p:custDataLst>
            <p:extLst>
              <p:ext uri="{DAA4B4D4-6D71-4841-9C94-3DE7FCFB9230}">
                <p14:media xmlns:p14="http://schemas.microsoft.com/office/powerpoint/2010/main" r:embed="rId1"/>
              </p:ext>
            </p:extLst>
          </p:nvPr>
        </p:nvPicPr>
        <p:blipFill>
          <a:blip r:embed="rId6"/>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2067610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569"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7" fill="hold" display="0">
                  <p:stCondLst>
                    <p:cond delay="indefinite"/>
                  </p:stCondLst>
                  <p:endCondLst>
                    <p:cond evt="onStopAudio" delay="0">
                      <p:tgtEl>
                        <p:sldTgt/>
                      </p:tgtEl>
                    </p:cond>
                  </p:endCondLst>
                </p:cTn>
                <p:tgtEl>
                  <p:spTgt spid="1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C58F5-B4F7-4D1D-826A-73A1F185F087}"/>
              </a:ext>
            </a:extLst>
          </p:cNvPr>
          <p:cNvSpPr>
            <a:spLocks noGrp="1"/>
          </p:cNvSpPr>
          <p:nvPr>
            <p:ph type="title"/>
          </p:nvPr>
        </p:nvSpPr>
        <p:spPr/>
        <p:txBody>
          <a:bodyPr/>
          <a:lstStyle/>
          <a:p>
            <a:r>
              <a:rPr lang="en-US" dirty="0"/>
              <a:t>Text Alternatives</a:t>
            </a:r>
          </a:p>
        </p:txBody>
      </p:sp>
      <p:pic>
        <p:nvPicPr>
          <p:cNvPr id="10" name="Some Alt Text">
            <a:hlinkClick r:id="" action="ppaction://media"/>
            <a:extLst>
              <a:ext uri="{FF2B5EF4-FFF2-40B4-BE49-F238E27FC236}">
                <a16:creationId xmlns:a16="http://schemas.microsoft.com/office/drawing/2014/main" id="{9E42ED8D-CC89-465C-8B92-CA2C3101DFBC}"/>
              </a:ext>
            </a:extLst>
          </p:cNvPr>
          <p:cNvPicPr>
            <a:picLocks noChangeAspect="1"/>
          </p:cNvPicPr>
          <p:nvPr>
            <a:audioFile r:link="rId2"/>
            <p:custDataLst>
              <p:tags r:id="rId3"/>
            </p:custDataLst>
            <p:extLst>
              <p:ext uri="{DAA4B4D4-6D71-4841-9C94-3DE7FCFB9230}">
                <p14:media xmlns:p14="http://schemas.microsoft.com/office/powerpoint/2010/main" r:embed="rId1"/>
              </p:ext>
            </p:extLst>
          </p:nvPr>
        </p:nvPicPr>
        <p:blipFill>
          <a:blip r:embed="rId6"/>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272724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836"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C58F5-B4F7-4D1D-826A-73A1F185F087}"/>
              </a:ext>
            </a:extLst>
          </p:cNvPr>
          <p:cNvSpPr>
            <a:spLocks noGrp="1"/>
          </p:cNvSpPr>
          <p:nvPr>
            <p:ph type="title"/>
          </p:nvPr>
        </p:nvSpPr>
        <p:spPr/>
        <p:txBody>
          <a:bodyPr/>
          <a:lstStyle/>
          <a:p>
            <a:r>
              <a:rPr lang="en-US" dirty="0"/>
              <a:t>Text Alternatives</a:t>
            </a:r>
          </a:p>
        </p:txBody>
      </p:sp>
      <p:pic>
        <p:nvPicPr>
          <p:cNvPr id="10" name="Full Alt Text">
            <a:hlinkClick r:id="" action="ppaction://media"/>
            <a:extLst>
              <a:ext uri="{FF2B5EF4-FFF2-40B4-BE49-F238E27FC236}">
                <a16:creationId xmlns:a16="http://schemas.microsoft.com/office/drawing/2014/main" id="{AE0694E0-17E1-4996-9F03-5F60961A4F7F}"/>
              </a:ext>
            </a:extLst>
          </p:cNvPr>
          <p:cNvPicPr>
            <a:picLocks noChangeAspect="1"/>
          </p:cNvPicPr>
          <p:nvPr>
            <a:audioFile r:link="rId2"/>
            <p:custDataLst>
              <p:tags r:id="rId3"/>
            </p:custDataLst>
            <p:extLst>
              <p:ext uri="{DAA4B4D4-6D71-4841-9C94-3DE7FCFB9230}">
                <p14:media xmlns:p14="http://schemas.microsoft.com/office/powerpoint/2010/main" r:embed="rId1"/>
              </p:ext>
            </p:extLst>
          </p:nvPr>
        </p:nvPicPr>
        <p:blipFill>
          <a:blip r:embed="rId6"/>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241972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364"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C58F5-B4F7-4D1D-826A-73A1F185F087}"/>
              </a:ext>
            </a:extLst>
          </p:cNvPr>
          <p:cNvSpPr>
            <a:spLocks noGrp="1"/>
          </p:cNvSpPr>
          <p:nvPr>
            <p:ph type="title"/>
          </p:nvPr>
        </p:nvSpPr>
        <p:spPr/>
        <p:txBody>
          <a:bodyPr/>
          <a:lstStyle/>
          <a:p>
            <a:r>
              <a:rPr lang="en-US" dirty="0"/>
              <a:t>Text Alternatives</a:t>
            </a:r>
          </a:p>
        </p:txBody>
      </p:sp>
      <p:pic>
        <p:nvPicPr>
          <p:cNvPr id="5" name="Content Placeholder 4" descr="Classroom of students raising their hands in front of a teacher">
            <a:extLst>
              <a:ext uri="{FF2B5EF4-FFF2-40B4-BE49-F238E27FC236}">
                <a16:creationId xmlns:a16="http://schemas.microsoft.com/office/drawing/2014/main" id="{8B1A3881-9522-4883-BBCF-676D1A661416}"/>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38200" y="2236565"/>
            <a:ext cx="5181600" cy="3529458"/>
          </a:xfrm>
        </p:spPr>
      </p:pic>
      <p:pic>
        <p:nvPicPr>
          <p:cNvPr id="8" name="Content Placeholder 7" descr="Working with tablet computers in a classroom">
            <a:extLst>
              <a:ext uri="{FF2B5EF4-FFF2-40B4-BE49-F238E27FC236}">
                <a16:creationId xmlns:a16="http://schemas.microsoft.com/office/drawing/2014/main" id="{0D262271-3374-4802-9DEA-8F43F2874EAF}"/>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172200" y="2272217"/>
            <a:ext cx="5181600" cy="3458154"/>
          </a:xfrm>
        </p:spPr>
      </p:pic>
    </p:spTree>
    <p:extLst>
      <p:ext uri="{BB962C8B-B14F-4D97-AF65-F5344CB8AC3E}">
        <p14:creationId xmlns:p14="http://schemas.microsoft.com/office/powerpoint/2010/main" val="42818714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E37AF26-4224-4209-89E5-2B0A66FA9644}"/>
              </a:ext>
            </a:extLst>
          </p:cNvPr>
          <p:cNvSpPr>
            <a:spLocks noGrp="1"/>
          </p:cNvSpPr>
          <p:nvPr>
            <p:ph type="title"/>
          </p:nvPr>
        </p:nvSpPr>
        <p:spPr/>
        <p:txBody>
          <a:bodyPr/>
          <a:lstStyle/>
          <a:p>
            <a:r>
              <a:rPr lang="en-US" dirty="0"/>
              <a:t>Alt Text Tips</a:t>
            </a:r>
          </a:p>
        </p:txBody>
      </p:sp>
      <p:grpSp>
        <p:nvGrpSpPr>
          <p:cNvPr id="14" name="Group 13">
            <a:extLst>
              <a:ext uri="{FF2B5EF4-FFF2-40B4-BE49-F238E27FC236}">
                <a16:creationId xmlns:a16="http://schemas.microsoft.com/office/drawing/2014/main" id="{FABDF606-D029-4657-9519-55865AE8A454}"/>
              </a:ext>
            </a:extLst>
          </p:cNvPr>
          <p:cNvGrpSpPr/>
          <p:nvPr/>
        </p:nvGrpSpPr>
        <p:grpSpPr>
          <a:xfrm>
            <a:off x="8110702" y="1684179"/>
            <a:ext cx="3200400" cy="3200400"/>
            <a:chOff x="8110702" y="1233488"/>
            <a:chExt cx="3200400" cy="3200400"/>
          </a:xfrm>
        </p:grpSpPr>
        <p:pic>
          <p:nvPicPr>
            <p:cNvPr id="7" name="Graphic 6" descr="No sign outline">
              <a:extLst>
                <a:ext uri="{FF2B5EF4-FFF2-40B4-BE49-F238E27FC236}">
                  <a16:creationId xmlns:a16="http://schemas.microsoft.com/office/drawing/2014/main" id="{44C984D5-08F3-44A5-98C1-2B5277F70F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8110702" y="1233488"/>
              <a:ext cx="3200400" cy="3200400"/>
            </a:xfrm>
            <a:prstGeom prst="rect">
              <a:avLst/>
            </a:prstGeom>
          </p:spPr>
        </p:pic>
        <p:pic>
          <p:nvPicPr>
            <p:cNvPr id="9" name="Graphic 8" descr="Camera with solid fill">
              <a:extLst>
                <a:ext uri="{FF2B5EF4-FFF2-40B4-BE49-F238E27FC236}">
                  <a16:creationId xmlns:a16="http://schemas.microsoft.com/office/drawing/2014/main" id="{6935FA34-0CD8-42A6-A30B-6D53545B691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567902" y="1690688"/>
              <a:ext cx="2286000" cy="2286000"/>
            </a:xfrm>
            <a:prstGeom prst="rect">
              <a:avLst/>
            </a:prstGeom>
          </p:spPr>
        </p:pic>
      </p:grpSp>
      <p:pic>
        <p:nvPicPr>
          <p:cNvPr id="11" name="Graphic 10" descr="Ruler with solid fill">
            <a:extLst>
              <a:ext uri="{FF2B5EF4-FFF2-40B4-BE49-F238E27FC236}">
                <a16:creationId xmlns:a16="http://schemas.microsoft.com/office/drawing/2014/main" id="{B2C64C12-E68C-4764-9CE2-8F141DE64A9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552494" y="3271800"/>
            <a:ext cx="3200400" cy="3200400"/>
          </a:xfrm>
          <a:prstGeom prst="rect">
            <a:avLst/>
          </a:prstGeom>
        </p:spPr>
      </p:pic>
      <p:pic>
        <p:nvPicPr>
          <p:cNvPr id="13" name="Graphic 12" descr="Glasses with solid fill">
            <a:extLst>
              <a:ext uri="{FF2B5EF4-FFF2-40B4-BE49-F238E27FC236}">
                <a16:creationId xmlns:a16="http://schemas.microsoft.com/office/drawing/2014/main" id="{917B8B47-C173-4379-974A-5C20758862B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94286" y="1684179"/>
            <a:ext cx="3200400" cy="3200400"/>
          </a:xfrm>
          <a:prstGeom prst="rect">
            <a:avLst/>
          </a:prstGeom>
        </p:spPr>
      </p:pic>
    </p:spTree>
    <p:extLst>
      <p:ext uri="{BB962C8B-B14F-4D97-AF65-F5344CB8AC3E}">
        <p14:creationId xmlns:p14="http://schemas.microsoft.com/office/powerpoint/2010/main" val="3787226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AEFE11-E8F3-4B51-8EE3-19FCBADA0191}"/>
              </a:ext>
            </a:extLst>
          </p:cNvPr>
          <p:cNvSpPr>
            <a:spLocks noGrp="1"/>
          </p:cNvSpPr>
          <p:nvPr>
            <p:ph type="title"/>
          </p:nvPr>
        </p:nvSpPr>
        <p:spPr/>
        <p:txBody>
          <a:bodyPr/>
          <a:lstStyle/>
          <a:p>
            <a:r>
              <a:rPr lang="en-US" dirty="0"/>
              <a:t>Captioning</a:t>
            </a:r>
          </a:p>
        </p:txBody>
      </p:sp>
      <p:pic>
        <p:nvPicPr>
          <p:cNvPr id="8" name="Content Placeholder 7">
            <a:extLst>
              <a:ext uri="{FF2B5EF4-FFF2-40B4-BE49-F238E27FC236}">
                <a16:creationId xmlns:a16="http://schemas.microsoft.com/office/drawing/2014/main" id="{07F29B7E-0455-410F-A87C-0D1BBCAD602D}"/>
              </a:ext>
            </a:extLst>
          </p:cNvPr>
          <p:cNvPicPr>
            <a:picLocks noGrp="1" noChangeAspect="1"/>
          </p:cNvPicPr>
          <p:nvPr>
            <p:ph idx="1"/>
          </p:nvPr>
        </p:nvPicPr>
        <p:blipFill>
          <a:blip r:embed="rId3"/>
          <a:stretch>
            <a:fillRect/>
          </a:stretch>
        </p:blipFill>
        <p:spPr>
          <a:xfrm>
            <a:off x="3028377" y="1690688"/>
            <a:ext cx="6580672" cy="4667250"/>
          </a:xfrm>
        </p:spPr>
      </p:pic>
    </p:spTree>
    <p:extLst>
      <p:ext uri="{BB962C8B-B14F-4D97-AF65-F5344CB8AC3E}">
        <p14:creationId xmlns:p14="http://schemas.microsoft.com/office/powerpoint/2010/main" val="27196713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4EF12-824F-4D2C-8840-6A951EA4B4FD}"/>
              </a:ext>
            </a:extLst>
          </p:cNvPr>
          <p:cNvSpPr>
            <a:spLocks noGrp="1"/>
          </p:cNvSpPr>
          <p:nvPr>
            <p:ph type="title"/>
          </p:nvPr>
        </p:nvSpPr>
        <p:spPr/>
        <p:txBody>
          <a:bodyPr/>
          <a:lstStyle/>
          <a:p>
            <a:r>
              <a:rPr lang="en-US" dirty="0"/>
              <a:t>Closed Captioning in PowerPoint</a:t>
            </a:r>
          </a:p>
        </p:txBody>
      </p:sp>
      <p:pic>
        <p:nvPicPr>
          <p:cNvPr id="5" name="Content Placeholder 4">
            <a:extLst>
              <a:ext uri="{FF2B5EF4-FFF2-40B4-BE49-F238E27FC236}">
                <a16:creationId xmlns:a16="http://schemas.microsoft.com/office/drawing/2014/main" id="{ABE8163A-17AC-4CF8-A3B5-47FDD1C8A4DF}"/>
              </a:ext>
            </a:extLst>
          </p:cNvPr>
          <p:cNvPicPr>
            <a:picLocks noGrp="1" noChangeAspect="1"/>
          </p:cNvPicPr>
          <p:nvPr>
            <p:ph idx="1"/>
          </p:nvPr>
        </p:nvPicPr>
        <p:blipFill>
          <a:blip r:embed="rId3"/>
          <a:stretch>
            <a:fillRect/>
          </a:stretch>
        </p:blipFill>
        <p:spPr>
          <a:xfrm>
            <a:off x="550821" y="1815379"/>
            <a:ext cx="11090358" cy="4183639"/>
          </a:xfrm>
        </p:spPr>
      </p:pic>
    </p:spTree>
    <p:extLst>
      <p:ext uri="{BB962C8B-B14F-4D97-AF65-F5344CB8AC3E}">
        <p14:creationId xmlns:p14="http://schemas.microsoft.com/office/powerpoint/2010/main" val="3063872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2A720-01BC-4994-9F43-D2675D8517CD}"/>
              </a:ext>
            </a:extLst>
          </p:cNvPr>
          <p:cNvSpPr>
            <a:spLocks noGrp="1"/>
          </p:cNvSpPr>
          <p:nvPr>
            <p:ph type="title"/>
          </p:nvPr>
        </p:nvSpPr>
        <p:spPr/>
        <p:txBody>
          <a:bodyPr/>
          <a:lstStyle/>
          <a:p>
            <a:r>
              <a:rPr lang="en-US" dirty="0"/>
              <a:t>Closed Captioning in Zoom</a:t>
            </a:r>
          </a:p>
        </p:txBody>
      </p:sp>
      <p:pic>
        <p:nvPicPr>
          <p:cNvPr id="5" name="Content Placeholder 4">
            <a:extLst>
              <a:ext uri="{FF2B5EF4-FFF2-40B4-BE49-F238E27FC236}">
                <a16:creationId xmlns:a16="http://schemas.microsoft.com/office/drawing/2014/main" id="{80CDC233-A151-4070-BDA7-C6AC95335872}"/>
              </a:ext>
            </a:extLst>
          </p:cNvPr>
          <p:cNvPicPr>
            <a:picLocks noGrp="1" noChangeAspect="1"/>
          </p:cNvPicPr>
          <p:nvPr>
            <p:ph idx="1"/>
          </p:nvPr>
        </p:nvPicPr>
        <p:blipFill rotWithShape="1">
          <a:blip r:embed="rId3"/>
          <a:srcRect l="1" r="43974" b="37690"/>
          <a:stretch/>
        </p:blipFill>
        <p:spPr>
          <a:xfrm>
            <a:off x="1596997" y="1499054"/>
            <a:ext cx="8998006" cy="5095710"/>
          </a:xfrm>
        </p:spPr>
      </p:pic>
      <p:sp>
        <p:nvSpPr>
          <p:cNvPr id="6" name="Oval 5">
            <a:extLst>
              <a:ext uri="{FF2B5EF4-FFF2-40B4-BE49-F238E27FC236}">
                <a16:creationId xmlns:a16="http://schemas.microsoft.com/office/drawing/2014/main" id="{1DCA860A-D013-4C0C-9269-E0B79BB66102}"/>
              </a:ext>
            </a:extLst>
          </p:cNvPr>
          <p:cNvSpPr/>
          <p:nvPr/>
        </p:nvSpPr>
        <p:spPr>
          <a:xfrm>
            <a:off x="1842654" y="3740727"/>
            <a:ext cx="708715" cy="263237"/>
          </a:xfrm>
          <a:prstGeom prst="ellipse">
            <a:avLst/>
          </a:prstGeom>
          <a:noFill/>
          <a:ln w="28575">
            <a:solidFill>
              <a:srgbClr val="2321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3D96ECF-838A-4E28-BCC5-1ACDD4E64B86}"/>
              </a:ext>
            </a:extLst>
          </p:cNvPr>
          <p:cNvPicPr>
            <a:picLocks noChangeAspect="1"/>
          </p:cNvPicPr>
          <p:nvPr/>
        </p:nvPicPr>
        <p:blipFill rotWithShape="1">
          <a:blip r:embed="rId4"/>
          <a:srcRect r="20714"/>
          <a:stretch/>
        </p:blipFill>
        <p:spPr>
          <a:xfrm>
            <a:off x="619827" y="1397165"/>
            <a:ext cx="10952347" cy="5095710"/>
          </a:xfrm>
          <a:prstGeom prst="rect">
            <a:avLst/>
          </a:prstGeom>
        </p:spPr>
      </p:pic>
      <p:sp>
        <p:nvSpPr>
          <p:cNvPr id="9" name="Oval 8">
            <a:extLst>
              <a:ext uri="{FF2B5EF4-FFF2-40B4-BE49-F238E27FC236}">
                <a16:creationId xmlns:a16="http://schemas.microsoft.com/office/drawing/2014/main" id="{35E0C71B-58AB-4DC8-ADA3-213334A542C4}"/>
              </a:ext>
            </a:extLst>
          </p:cNvPr>
          <p:cNvSpPr/>
          <p:nvPr/>
        </p:nvSpPr>
        <p:spPr>
          <a:xfrm>
            <a:off x="3257797" y="3580409"/>
            <a:ext cx="1444832" cy="263237"/>
          </a:xfrm>
          <a:prstGeom prst="ellipse">
            <a:avLst/>
          </a:prstGeom>
          <a:noFill/>
          <a:ln w="28575">
            <a:solidFill>
              <a:srgbClr val="2321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FD8BB947-DB46-4117-8ABA-A82CBE720ADB}"/>
              </a:ext>
            </a:extLst>
          </p:cNvPr>
          <p:cNvPicPr>
            <a:picLocks noChangeAspect="1"/>
          </p:cNvPicPr>
          <p:nvPr/>
        </p:nvPicPr>
        <p:blipFill>
          <a:blip r:embed="rId5"/>
          <a:stretch>
            <a:fillRect/>
          </a:stretch>
        </p:blipFill>
        <p:spPr>
          <a:xfrm>
            <a:off x="619826" y="3029379"/>
            <a:ext cx="10952347" cy="1331286"/>
          </a:xfrm>
          <a:prstGeom prst="rect">
            <a:avLst/>
          </a:prstGeom>
        </p:spPr>
      </p:pic>
      <p:sp>
        <p:nvSpPr>
          <p:cNvPr id="12" name="Oval 11">
            <a:extLst>
              <a:ext uri="{FF2B5EF4-FFF2-40B4-BE49-F238E27FC236}">
                <a16:creationId xmlns:a16="http://schemas.microsoft.com/office/drawing/2014/main" id="{9F58EFB7-B3FF-43C0-B2C7-C017563CD411}"/>
              </a:ext>
            </a:extLst>
          </p:cNvPr>
          <p:cNvSpPr/>
          <p:nvPr/>
        </p:nvSpPr>
        <p:spPr>
          <a:xfrm>
            <a:off x="10885715" y="2985837"/>
            <a:ext cx="676232" cy="551030"/>
          </a:xfrm>
          <a:prstGeom prst="ellipse">
            <a:avLst/>
          </a:prstGeom>
          <a:noFill/>
          <a:ln w="28575">
            <a:solidFill>
              <a:srgbClr val="2321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FA8420E-7373-40D5-A8D7-751028646D39}"/>
              </a:ext>
            </a:extLst>
          </p:cNvPr>
          <p:cNvSpPr/>
          <p:nvPr/>
        </p:nvSpPr>
        <p:spPr>
          <a:xfrm>
            <a:off x="567551" y="3669505"/>
            <a:ext cx="568675" cy="532381"/>
          </a:xfrm>
          <a:prstGeom prst="ellipse">
            <a:avLst/>
          </a:prstGeom>
          <a:noFill/>
          <a:ln w="28575">
            <a:solidFill>
              <a:srgbClr val="2321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53B352E-CA42-4FBE-9C83-46891969E2B7}"/>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973570" y="1447893"/>
            <a:ext cx="10244861" cy="4980522"/>
          </a:xfrm>
          <a:prstGeom prst="rect">
            <a:avLst/>
          </a:prstGeom>
        </p:spPr>
      </p:pic>
      <p:sp>
        <p:nvSpPr>
          <p:cNvPr id="16" name="Oval 15">
            <a:extLst>
              <a:ext uri="{FF2B5EF4-FFF2-40B4-BE49-F238E27FC236}">
                <a16:creationId xmlns:a16="http://schemas.microsoft.com/office/drawing/2014/main" id="{83840A09-3AEB-4CF0-80F0-F93F3929FCAB}"/>
              </a:ext>
            </a:extLst>
          </p:cNvPr>
          <p:cNvSpPr/>
          <p:nvPr/>
        </p:nvSpPr>
        <p:spPr>
          <a:xfrm>
            <a:off x="7329267" y="5959682"/>
            <a:ext cx="942535" cy="496870"/>
          </a:xfrm>
          <a:prstGeom prst="ellipse">
            <a:avLst/>
          </a:prstGeom>
          <a:noFill/>
          <a:ln w="28575">
            <a:solidFill>
              <a:srgbClr val="2B8A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3643B9E5-2693-4E74-A48F-2D2A08CFFC1E}"/>
              </a:ext>
            </a:extLst>
          </p:cNvPr>
          <p:cNvSpPr/>
          <p:nvPr/>
        </p:nvSpPr>
        <p:spPr>
          <a:xfrm>
            <a:off x="7879633" y="5316742"/>
            <a:ext cx="1827075" cy="496870"/>
          </a:xfrm>
          <a:prstGeom prst="ellipse">
            <a:avLst/>
          </a:prstGeom>
          <a:noFill/>
          <a:ln w="28575">
            <a:solidFill>
              <a:srgbClr val="2B8A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127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xit" presetSubtype="0" fill="hold" nodeType="withEffect">
                                  <p:stCondLst>
                                    <p:cond delay="0"/>
                                  </p:stCondLst>
                                  <p:childTnLst>
                                    <p:animEffect transition="out" filter="fad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6"/>
                                        </p:tgtEl>
                                      </p:cBhvr>
                                    </p:animEffect>
                                    <p:set>
                                      <p:cBhvr>
                                        <p:cTn id="18" dur="1" fill="hold">
                                          <p:stCondLst>
                                            <p:cond delay="499"/>
                                          </p:stCondLst>
                                        </p:cTn>
                                        <p:tgtEl>
                                          <p:spTgt spid="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xit" presetSubtype="0" fill="hold" nodeType="withEffect">
                                  <p:stCondLst>
                                    <p:cond delay="0"/>
                                  </p:stCondLst>
                                  <p:childTnLst>
                                    <p:animEffect transition="out" filter="fade">
                                      <p:cBhvr>
                                        <p:cTn id="30" dur="500"/>
                                        <p:tgtEl>
                                          <p:spTgt spid="8"/>
                                        </p:tgtEl>
                                      </p:cBhvr>
                                    </p:animEffect>
                                    <p:set>
                                      <p:cBhvr>
                                        <p:cTn id="31" dur="1" fill="hold">
                                          <p:stCondLst>
                                            <p:cond delay="499"/>
                                          </p:stCondLst>
                                        </p:cTn>
                                        <p:tgtEl>
                                          <p:spTgt spid="8"/>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500"/>
                                        <p:tgtEl>
                                          <p:spTgt spid="9"/>
                                        </p:tgtEl>
                                      </p:cBhvr>
                                    </p:animEffect>
                                    <p:set>
                                      <p:cBhvr>
                                        <p:cTn id="34" dur="1" fill="hold">
                                          <p:stCondLst>
                                            <p:cond delay="499"/>
                                          </p:stCondLst>
                                        </p:cTn>
                                        <p:tgtEl>
                                          <p:spTgt spid="9"/>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500"/>
                                        <p:tgtEl>
                                          <p:spTgt spid="15"/>
                                        </p:tgtEl>
                                      </p:cBhvr>
                                    </p:animEffect>
                                  </p:childTnLst>
                                </p:cTn>
                              </p:par>
                              <p:par>
                                <p:cTn id="50" presetID="10" presetClass="exit" presetSubtype="0" fill="hold" nodeType="withEffect">
                                  <p:stCondLst>
                                    <p:cond delay="0"/>
                                  </p:stCondLst>
                                  <p:childTnLst>
                                    <p:animEffect transition="out" filter="fade">
                                      <p:cBhvr>
                                        <p:cTn id="51" dur="500"/>
                                        <p:tgtEl>
                                          <p:spTgt spid="11"/>
                                        </p:tgtEl>
                                      </p:cBhvr>
                                    </p:animEffect>
                                    <p:set>
                                      <p:cBhvr>
                                        <p:cTn id="52" dur="1" fill="hold">
                                          <p:stCondLst>
                                            <p:cond delay="499"/>
                                          </p:stCondLst>
                                        </p:cTn>
                                        <p:tgtEl>
                                          <p:spTgt spid="11"/>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12"/>
                                        </p:tgtEl>
                                      </p:cBhvr>
                                    </p:animEffect>
                                    <p:set>
                                      <p:cBhvr>
                                        <p:cTn id="55" dur="1" fill="hold">
                                          <p:stCondLst>
                                            <p:cond delay="499"/>
                                          </p:stCondLst>
                                        </p:cTn>
                                        <p:tgtEl>
                                          <p:spTgt spid="12"/>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500"/>
                                        <p:tgtEl>
                                          <p:spTgt spid="13"/>
                                        </p:tgtEl>
                                      </p:cBhvr>
                                    </p:animEffect>
                                    <p:set>
                                      <p:cBhvr>
                                        <p:cTn id="58" dur="1" fill="hold">
                                          <p:stCondLst>
                                            <p:cond delay="499"/>
                                          </p:stCondLst>
                                        </p:cTn>
                                        <p:tgtEl>
                                          <p:spTgt spid="13"/>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500"/>
                                        <p:tgtEl>
                                          <p:spTgt spid="16"/>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9" grpId="0" animBg="1"/>
      <p:bldP spid="9" grpId="1" animBg="1"/>
      <p:bldP spid="12" grpId="0" animBg="1"/>
      <p:bldP spid="12" grpId="1" animBg="1"/>
      <p:bldP spid="13" grpId="0" animBg="1"/>
      <p:bldP spid="13" grpId="1"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C26A1-CA9F-43FD-BD8B-E977F401F829}"/>
              </a:ext>
            </a:extLst>
          </p:cNvPr>
          <p:cNvSpPr>
            <a:spLocks noGrp="1"/>
          </p:cNvSpPr>
          <p:nvPr>
            <p:ph type="title"/>
          </p:nvPr>
        </p:nvSpPr>
        <p:spPr/>
        <p:txBody>
          <a:bodyPr/>
          <a:lstStyle/>
          <a:p>
            <a:r>
              <a:rPr lang="en-US" dirty="0"/>
              <a:t>Closed Captioning Tips</a:t>
            </a:r>
          </a:p>
        </p:txBody>
      </p:sp>
      <p:pic>
        <p:nvPicPr>
          <p:cNvPr id="5" name="Content Placeholder 4" descr="Monitor with solid fill">
            <a:extLst>
              <a:ext uri="{FF2B5EF4-FFF2-40B4-BE49-F238E27FC236}">
                <a16:creationId xmlns:a16="http://schemas.microsoft.com/office/drawing/2014/main" id="{C5C0A1D5-90EA-4539-AF22-CCF1452CFC2C}"/>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52800" y="1027906"/>
            <a:ext cx="5486400" cy="5486400"/>
          </a:xfrm>
        </p:spPr>
      </p:pic>
      <p:pic>
        <p:nvPicPr>
          <p:cNvPr id="7" name="Graphic 6" descr="Voice with solid fill">
            <a:extLst>
              <a:ext uri="{FF2B5EF4-FFF2-40B4-BE49-F238E27FC236}">
                <a16:creationId xmlns:a16="http://schemas.microsoft.com/office/drawing/2014/main" id="{677375E6-5436-456F-9353-43A21FA836F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8200" y="2286000"/>
            <a:ext cx="2286000" cy="2286000"/>
          </a:xfrm>
          <a:prstGeom prst="rect">
            <a:avLst/>
          </a:prstGeom>
        </p:spPr>
      </p:pic>
      <p:sp>
        <p:nvSpPr>
          <p:cNvPr id="9" name="Rectangle 8">
            <a:extLst>
              <a:ext uri="{FF2B5EF4-FFF2-40B4-BE49-F238E27FC236}">
                <a16:creationId xmlns:a16="http://schemas.microsoft.com/office/drawing/2014/main" id="{F7800951-41C4-4F4B-BB19-49297D44145A}"/>
              </a:ext>
            </a:extLst>
          </p:cNvPr>
          <p:cNvSpPr/>
          <p:nvPr/>
        </p:nvSpPr>
        <p:spPr>
          <a:xfrm>
            <a:off x="4045528" y="2119745"/>
            <a:ext cx="4087090" cy="2632364"/>
          </a:xfrm>
          <a:prstGeom prst="rect">
            <a:avLst/>
          </a:prstGeom>
          <a:solidFill>
            <a:srgbClr val="E1F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D7D89A2-391B-41D6-AED4-C579A7E1E0C9}"/>
              </a:ext>
            </a:extLst>
          </p:cNvPr>
          <p:cNvSpPr txBox="1"/>
          <p:nvPr/>
        </p:nvSpPr>
        <p:spPr>
          <a:xfrm>
            <a:off x="4558145" y="3167390"/>
            <a:ext cx="3075709" cy="523220"/>
          </a:xfrm>
          <a:prstGeom prst="rect">
            <a:avLst/>
          </a:prstGeom>
          <a:noFill/>
        </p:spPr>
        <p:txBody>
          <a:bodyPr wrap="square" rtlCol="0">
            <a:spAutoFit/>
          </a:bodyPr>
          <a:lstStyle/>
          <a:p>
            <a:r>
              <a:rPr lang="en-US" sz="2800" dirty="0">
                <a:latin typeface="Segoe UI" panose="020B0502040204020203" pitchFamily="34" charset="0"/>
                <a:cs typeface="Segoe UI" panose="020B0502040204020203" pitchFamily="34" charset="0"/>
              </a:rPr>
              <a:t>Closed Captioning</a:t>
            </a:r>
          </a:p>
        </p:txBody>
      </p:sp>
      <p:grpSp>
        <p:nvGrpSpPr>
          <p:cNvPr id="28" name="Group 27">
            <a:extLst>
              <a:ext uri="{FF2B5EF4-FFF2-40B4-BE49-F238E27FC236}">
                <a16:creationId xmlns:a16="http://schemas.microsoft.com/office/drawing/2014/main" id="{96D14134-1DA3-41D1-8FA6-4E8503D460D9}"/>
              </a:ext>
            </a:extLst>
          </p:cNvPr>
          <p:cNvGrpSpPr/>
          <p:nvPr/>
        </p:nvGrpSpPr>
        <p:grpSpPr>
          <a:xfrm>
            <a:off x="8920548" y="3128962"/>
            <a:ext cx="2095542" cy="600075"/>
            <a:chOff x="8920548" y="3128962"/>
            <a:chExt cx="2095542" cy="600075"/>
          </a:xfrm>
        </p:grpSpPr>
        <p:sp>
          <p:nvSpPr>
            <p:cNvPr id="24" name="Freeform: Shape 23">
              <a:extLst>
                <a:ext uri="{FF2B5EF4-FFF2-40B4-BE49-F238E27FC236}">
                  <a16:creationId xmlns:a16="http://schemas.microsoft.com/office/drawing/2014/main" id="{540FD6E7-85D9-4CE6-979D-F5FFF492B0AD}"/>
                </a:ext>
              </a:extLst>
            </p:cNvPr>
            <p:cNvSpPr/>
            <p:nvPr/>
          </p:nvSpPr>
          <p:spPr>
            <a:xfrm>
              <a:off x="8920548" y="3128962"/>
              <a:ext cx="1000167" cy="600075"/>
            </a:xfrm>
            <a:custGeom>
              <a:avLst/>
              <a:gdLst>
                <a:gd name="connsiteX0" fmla="*/ 279090 w 1000167"/>
                <a:gd name="connsiteY0" fmla="*/ 273656 h 600075"/>
                <a:gd name="connsiteX1" fmla="*/ 279090 w 1000167"/>
                <a:gd name="connsiteY1" fmla="*/ 285752 h 600075"/>
                <a:gd name="connsiteX2" fmla="*/ 278278 w 1000167"/>
                <a:gd name="connsiteY2" fmla="*/ 276295 h 600075"/>
                <a:gd name="connsiteX3" fmla="*/ 423024 w 1000167"/>
                <a:gd name="connsiteY3" fmla="*/ 112560 h 600075"/>
                <a:gd name="connsiteX4" fmla="*/ 380222 w 1000167"/>
                <a:gd name="connsiteY4" fmla="*/ 119031 h 600075"/>
                <a:gd name="connsiteX5" fmla="*/ 356899 w 1000167"/>
                <a:gd name="connsiteY5" fmla="*/ 130243 h 600075"/>
                <a:gd name="connsiteX6" fmla="*/ 359854 w 1000167"/>
                <a:gd name="connsiteY6" fmla="*/ 126682 h 600075"/>
                <a:gd name="connsiteX7" fmla="*/ 109823 w 1000167"/>
                <a:gd name="connsiteY7" fmla="*/ 313611 h 600075"/>
                <a:gd name="connsiteX8" fmla="*/ 299927 w 1000167"/>
                <a:gd name="connsiteY8" fmla="*/ 450512 h 600075"/>
                <a:gd name="connsiteX9" fmla="*/ 365411 w 1000167"/>
                <a:gd name="connsiteY9" fmla="*/ 479402 h 600075"/>
                <a:gd name="connsiteX10" fmla="*/ 380222 w 1000167"/>
                <a:gd name="connsiteY10" fmla="*/ 486522 h 600075"/>
                <a:gd name="connsiteX11" fmla="*/ 423024 w 1000167"/>
                <a:gd name="connsiteY11" fmla="*/ 492993 h 600075"/>
                <a:gd name="connsiteX12" fmla="*/ 577843 w 1000167"/>
                <a:gd name="connsiteY12" fmla="*/ 492993 h 600075"/>
                <a:gd name="connsiteX13" fmla="*/ 620645 w 1000167"/>
                <a:gd name="connsiteY13" fmla="*/ 486522 h 600075"/>
                <a:gd name="connsiteX14" fmla="*/ 642899 w 1000167"/>
                <a:gd name="connsiteY14" fmla="*/ 475824 h 600075"/>
                <a:gd name="connsiteX15" fmla="*/ 700274 w 1000167"/>
                <a:gd name="connsiteY15" fmla="*/ 450478 h 600075"/>
                <a:gd name="connsiteX16" fmla="*/ 890397 w 1000167"/>
                <a:gd name="connsiteY16" fmla="*/ 313611 h 600075"/>
                <a:gd name="connsiteX17" fmla="*/ 774581 w 1000167"/>
                <a:gd name="connsiteY17" fmla="*/ 207841 h 600075"/>
                <a:gd name="connsiteX18" fmla="*/ 659623 w 1000167"/>
                <a:gd name="connsiteY18" fmla="*/ 138328 h 600075"/>
                <a:gd name="connsiteX19" fmla="*/ 658318 w 1000167"/>
                <a:gd name="connsiteY19" fmla="*/ 137142 h 600075"/>
                <a:gd name="connsiteX20" fmla="*/ 655118 w 1000167"/>
                <a:gd name="connsiteY20" fmla="*/ 135603 h 600075"/>
                <a:gd name="connsiteX21" fmla="*/ 640365 w 1000167"/>
                <a:gd name="connsiteY21" fmla="*/ 126682 h 600075"/>
                <a:gd name="connsiteX22" fmla="*/ 643472 w 1000167"/>
                <a:gd name="connsiteY22" fmla="*/ 130005 h 600075"/>
                <a:gd name="connsiteX23" fmla="*/ 620645 w 1000167"/>
                <a:gd name="connsiteY23" fmla="*/ 119031 h 600075"/>
                <a:gd name="connsiteX24" fmla="*/ 577843 w 1000167"/>
                <a:gd name="connsiteY24" fmla="*/ 112560 h 600075"/>
                <a:gd name="connsiteX25" fmla="*/ 500110 w 1000167"/>
                <a:gd name="connsiteY25" fmla="*/ 0 h 600075"/>
                <a:gd name="connsiteX26" fmla="*/ 986837 w 1000167"/>
                <a:gd name="connsiteY26" fmla="*/ 278844 h 600075"/>
                <a:gd name="connsiteX27" fmla="*/ 984694 w 1000167"/>
                <a:gd name="connsiteY27" fmla="*/ 354092 h 600075"/>
                <a:gd name="connsiteX28" fmla="*/ 500110 w 1000167"/>
                <a:gd name="connsiteY28" fmla="*/ 600075 h 600075"/>
                <a:gd name="connsiteX29" fmla="*/ 15287 w 1000167"/>
                <a:gd name="connsiteY29" fmla="*/ 353854 h 600075"/>
                <a:gd name="connsiteX30" fmla="*/ 13144 w 1000167"/>
                <a:gd name="connsiteY30" fmla="*/ 278844 h 600075"/>
                <a:gd name="connsiteX31" fmla="*/ 500110 w 1000167"/>
                <a:gd name="connsiteY31" fmla="*/ 0 h 60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00167" h="600075">
                  <a:moveTo>
                    <a:pt x="279090" y="273656"/>
                  </a:moveTo>
                  <a:lnTo>
                    <a:pt x="279090" y="285752"/>
                  </a:lnTo>
                  <a:lnTo>
                    <a:pt x="278278" y="276295"/>
                  </a:lnTo>
                  <a:close/>
                  <a:moveTo>
                    <a:pt x="423024" y="112560"/>
                  </a:moveTo>
                  <a:cubicBezTo>
                    <a:pt x="408119" y="112560"/>
                    <a:pt x="393743" y="114826"/>
                    <a:pt x="380222" y="119031"/>
                  </a:cubicBezTo>
                  <a:lnTo>
                    <a:pt x="356899" y="130243"/>
                  </a:lnTo>
                  <a:lnTo>
                    <a:pt x="359854" y="126682"/>
                  </a:lnTo>
                  <a:cubicBezTo>
                    <a:pt x="265028" y="171943"/>
                    <a:pt x="180063" y="235465"/>
                    <a:pt x="109823" y="313611"/>
                  </a:cubicBezTo>
                  <a:cubicBezTo>
                    <a:pt x="165764" y="369009"/>
                    <a:pt x="229940" y="415162"/>
                    <a:pt x="299927" y="450512"/>
                  </a:cubicBezTo>
                  <a:lnTo>
                    <a:pt x="365411" y="479402"/>
                  </a:lnTo>
                  <a:lnTo>
                    <a:pt x="380222" y="486522"/>
                  </a:lnTo>
                  <a:cubicBezTo>
                    <a:pt x="393743" y="490728"/>
                    <a:pt x="408119" y="492993"/>
                    <a:pt x="423024" y="492993"/>
                  </a:cubicBezTo>
                  <a:lnTo>
                    <a:pt x="577843" y="492993"/>
                  </a:lnTo>
                  <a:cubicBezTo>
                    <a:pt x="592748" y="492993"/>
                    <a:pt x="607124" y="490728"/>
                    <a:pt x="620645" y="486522"/>
                  </a:cubicBezTo>
                  <a:lnTo>
                    <a:pt x="642899" y="475824"/>
                  </a:lnTo>
                  <a:lnTo>
                    <a:pt x="700274" y="450478"/>
                  </a:lnTo>
                  <a:cubicBezTo>
                    <a:pt x="770246" y="415106"/>
                    <a:pt x="834422" y="368968"/>
                    <a:pt x="890397" y="313611"/>
                  </a:cubicBezTo>
                  <a:cubicBezTo>
                    <a:pt x="855261" y="274555"/>
                    <a:pt x="816454" y="239147"/>
                    <a:pt x="774581" y="207841"/>
                  </a:cubicBezTo>
                  <a:lnTo>
                    <a:pt x="659623" y="138328"/>
                  </a:lnTo>
                  <a:lnTo>
                    <a:pt x="658318" y="137142"/>
                  </a:lnTo>
                  <a:lnTo>
                    <a:pt x="655118" y="135603"/>
                  </a:lnTo>
                  <a:lnTo>
                    <a:pt x="640365" y="126682"/>
                  </a:lnTo>
                  <a:lnTo>
                    <a:pt x="643472" y="130005"/>
                  </a:lnTo>
                  <a:lnTo>
                    <a:pt x="620645" y="119031"/>
                  </a:lnTo>
                  <a:cubicBezTo>
                    <a:pt x="607124" y="114826"/>
                    <a:pt x="592748" y="112560"/>
                    <a:pt x="577843" y="112560"/>
                  </a:cubicBezTo>
                  <a:close/>
                  <a:moveTo>
                    <a:pt x="500110" y="0"/>
                  </a:moveTo>
                  <a:cubicBezTo>
                    <a:pt x="723709" y="0"/>
                    <a:pt x="914447" y="194310"/>
                    <a:pt x="986837" y="278844"/>
                  </a:cubicBezTo>
                  <a:cubicBezTo>
                    <a:pt x="1005399" y="300809"/>
                    <a:pt x="1004475" y="333218"/>
                    <a:pt x="984694" y="354092"/>
                  </a:cubicBezTo>
                  <a:cubicBezTo>
                    <a:pt x="910637" y="430768"/>
                    <a:pt x="721804" y="600075"/>
                    <a:pt x="500110" y="600075"/>
                  </a:cubicBezTo>
                  <a:cubicBezTo>
                    <a:pt x="278415" y="600075"/>
                    <a:pt x="89344" y="430768"/>
                    <a:pt x="15287" y="353854"/>
                  </a:cubicBezTo>
                  <a:cubicBezTo>
                    <a:pt x="-4248" y="332973"/>
                    <a:pt x="-5167" y="300807"/>
                    <a:pt x="13144" y="278844"/>
                  </a:cubicBezTo>
                  <a:cubicBezTo>
                    <a:pt x="85772" y="194310"/>
                    <a:pt x="276272" y="0"/>
                    <a:pt x="500110" y="0"/>
                  </a:cubicBezTo>
                  <a:close/>
                </a:path>
              </a:pathLst>
            </a:custGeom>
            <a:solidFill>
              <a:srgbClr val="232127"/>
            </a:solidFill>
            <a:ln w="23813"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CEFF6296-2263-428D-912E-29747B019D09}"/>
                </a:ext>
              </a:extLst>
            </p:cNvPr>
            <p:cNvSpPr/>
            <p:nvPr/>
          </p:nvSpPr>
          <p:spPr>
            <a:xfrm>
              <a:off x="10015923" y="3128962"/>
              <a:ext cx="1000167" cy="600075"/>
            </a:xfrm>
            <a:custGeom>
              <a:avLst/>
              <a:gdLst>
                <a:gd name="connsiteX0" fmla="*/ 422371 w 1000167"/>
                <a:gd name="connsiteY0" fmla="*/ 112561 h 600075"/>
                <a:gd name="connsiteX1" fmla="*/ 379179 w 1000167"/>
                <a:gd name="connsiteY1" fmla="*/ 119021 h 600075"/>
                <a:gd name="connsiteX2" fmla="*/ 357759 w 1000167"/>
                <a:gd name="connsiteY2" fmla="*/ 129208 h 600075"/>
                <a:gd name="connsiteX3" fmla="*/ 359855 w 1000167"/>
                <a:gd name="connsiteY3" fmla="*/ 126682 h 600075"/>
                <a:gd name="connsiteX4" fmla="*/ 347988 w 1000167"/>
                <a:gd name="connsiteY4" fmla="*/ 133854 h 600075"/>
                <a:gd name="connsiteX5" fmla="*/ 341163 w 1000167"/>
                <a:gd name="connsiteY5" fmla="*/ 137100 h 600075"/>
                <a:gd name="connsiteX6" fmla="*/ 338177 w 1000167"/>
                <a:gd name="connsiteY6" fmla="*/ 139785 h 600075"/>
                <a:gd name="connsiteX7" fmla="*/ 225619 w 1000167"/>
                <a:gd name="connsiteY7" fmla="*/ 207815 h 600075"/>
                <a:gd name="connsiteX8" fmla="*/ 109823 w 1000167"/>
                <a:gd name="connsiteY8" fmla="*/ 313611 h 600075"/>
                <a:gd name="connsiteX9" fmla="*/ 299927 w 1000167"/>
                <a:gd name="connsiteY9" fmla="*/ 450512 h 600075"/>
                <a:gd name="connsiteX10" fmla="*/ 367392 w 1000167"/>
                <a:gd name="connsiteY10" fmla="*/ 480276 h 600075"/>
                <a:gd name="connsiteX11" fmla="*/ 379179 w 1000167"/>
                <a:gd name="connsiteY11" fmla="*/ 485881 h 600075"/>
                <a:gd name="connsiteX12" fmla="*/ 422371 w 1000167"/>
                <a:gd name="connsiteY12" fmla="*/ 492341 h 600075"/>
                <a:gd name="connsiteX13" fmla="*/ 578601 w 1000167"/>
                <a:gd name="connsiteY13" fmla="*/ 492341 h 600075"/>
                <a:gd name="connsiteX14" fmla="*/ 621793 w 1000167"/>
                <a:gd name="connsiteY14" fmla="*/ 485881 h 600075"/>
                <a:gd name="connsiteX15" fmla="*/ 643473 w 1000167"/>
                <a:gd name="connsiteY15" fmla="*/ 475571 h 600075"/>
                <a:gd name="connsiteX16" fmla="*/ 700274 w 1000167"/>
                <a:gd name="connsiteY16" fmla="*/ 450478 h 600075"/>
                <a:gd name="connsiteX17" fmla="*/ 890397 w 1000167"/>
                <a:gd name="connsiteY17" fmla="*/ 313611 h 600075"/>
                <a:gd name="connsiteX18" fmla="*/ 774581 w 1000167"/>
                <a:gd name="connsiteY18" fmla="*/ 207841 h 600075"/>
                <a:gd name="connsiteX19" fmla="*/ 664361 w 1000167"/>
                <a:gd name="connsiteY19" fmla="*/ 141192 h 600075"/>
                <a:gd name="connsiteX20" fmla="*/ 659809 w 1000167"/>
                <a:gd name="connsiteY20" fmla="*/ 137100 h 600075"/>
                <a:gd name="connsiteX21" fmla="*/ 649440 w 1000167"/>
                <a:gd name="connsiteY21" fmla="*/ 132169 h 600075"/>
                <a:gd name="connsiteX22" fmla="*/ 640366 w 1000167"/>
                <a:gd name="connsiteY22" fmla="*/ 126682 h 600075"/>
                <a:gd name="connsiteX23" fmla="*/ 642339 w 1000167"/>
                <a:gd name="connsiteY23" fmla="*/ 128792 h 600075"/>
                <a:gd name="connsiteX24" fmla="*/ 621793 w 1000167"/>
                <a:gd name="connsiteY24" fmla="*/ 119021 h 600075"/>
                <a:gd name="connsiteX25" fmla="*/ 578601 w 1000167"/>
                <a:gd name="connsiteY25" fmla="*/ 112561 h 600075"/>
                <a:gd name="connsiteX26" fmla="*/ 500110 w 1000167"/>
                <a:gd name="connsiteY26" fmla="*/ 0 h 600075"/>
                <a:gd name="connsiteX27" fmla="*/ 986838 w 1000167"/>
                <a:gd name="connsiteY27" fmla="*/ 278844 h 600075"/>
                <a:gd name="connsiteX28" fmla="*/ 984695 w 1000167"/>
                <a:gd name="connsiteY28" fmla="*/ 354092 h 600075"/>
                <a:gd name="connsiteX29" fmla="*/ 500110 w 1000167"/>
                <a:gd name="connsiteY29" fmla="*/ 600075 h 600075"/>
                <a:gd name="connsiteX30" fmla="*/ 15288 w 1000167"/>
                <a:gd name="connsiteY30" fmla="*/ 353854 h 600075"/>
                <a:gd name="connsiteX31" fmla="*/ 13145 w 1000167"/>
                <a:gd name="connsiteY31" fmla="*/ 278844 h 600075"/>
                <a:gd name="connsiteX32" fmla="*/ 500110 w 1000167"/>
                <a:gd name="connsiteY32" fmla="*/ 0 h 60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000167" h="600075">
                  <a:moveTo>
                    <a:pt x="422371" y="112561"/>
                  </a:moveTo>
                  <a:cubicBezTo>
                    <a:pt x="407330" y="112561"/>
                    <a:pt x="392824" y="114823"/>
                    <a:pt x="379179" y="119021"/>
                  </a:cubicBezTo>
                  <a:lnTo>
                    <a:pt x="357759" y="129208"/>
                  </a:lnTo>
                  <a:lnTo>
                    <a:pt x="359855" y="126682"/>
                  </a:lnTo>
                  <a:lnTo>
                    <a:pt x="347988" y="133854"/>
                  </a:lnTo>
                  <a:lnTo>
                    <a:pt x="341163" y="137100"/>
                  </a:lnTo>
                  <a:lnTo>
                    <a:pt x="338177" y="139785"/>
                  </a:lnTo>
                  <a:lnTo>
                    <a:pt x="225619" y="207815"/>
                  </a:lnTo>
                  <a:cubicBezTo>
                    <a:pt x="183744" y="239121"/>
                    <a:pt x="144943" y="274538"/>
                    <a:pt x="109823" y="313611"/>
                  </a:cubicBezTo>
                  <a:cubicBezTo>
                    <a:pt x="165764" y="369009"/>
                    <a:pt x="229940" y="415162"/>
                    <a:pt x="299927" y="450512"/>
                  </a:cubicBezTo>
                  <a:lnTo>
                    <a:pt x="367392" y="480276"/>
                  </a:lnTo>
                  <a:lnTo>
                    <a:pt x="379179" y="485881"/>
                  </a:lnTo>
                  <a:cubicBezTo>
                    <a:pt x="392824" y="490080"/>
                    <a:pt x="407330" y="492341"/>
                    <a:pt x="422371" y="492341"/>
                  </a:cubicBezTo>
                  <a:lnTo>
                    <a:pt x="578601" y="492341"/>
                  </a:lnTo>
                  <a:cubicBezTo>
                    <a:pt x="593642" y="492341"/>
                    <a:pt x="608148" y="490080"/>
                    <a:pt x="621793" y="485881"/>
                  </a:cubicBezTo>
                  <a:lnTo>
                    <a:pt x="643473" y="475571"/>
                  </a:lnTo>
                  <a:lnTo>
                    <a:pt x="700274" y="450478"/>
                  </a:lnTo>
                  <a:cubicBezTo>
                    <a:pt x="770246" y="415106"/>
                    <a:pt x="834422" y="368968"/>
                    <a:pt x="890397" y="313611"/>
                  </a:cubicBezTo>
                  <a:cubicBezTo>
                    <a:pt x="855262" y="274555"/>
                    <a:pt x="816454" y="239147"/>
                    <a:pt x="774581" y="207841"/>
                  </a:cubicBezTo>
                  <a:lnTo>
                    <a:pt x="664361" y="141192"/>
                  </a:lnTo>
                  <a:lnTo>
                    <a:pt x="659809" y="137100"/>
                  </a:lnTo>
                  <a:lnTo>
                    <a:pt x="649440" y="132169"/>
                  </a:lnTo>
                  <a:lnTo>
                    <a:pt x="640366" y="126682"/>
                  </a:lnTo>
                  <a:lnTo>
                    <a:pt x="642339" y="128792"/>
                  </a:lnTo>
                  <a:lnTo>
                    <a:pt x="621793" y="119021"/>
                  </a:lnTo>
                  <a:cubicBezTo>
                    <a:pt x="608148" y="114823"/>
                    <a:pt x="593642" y="112561"/>
                    <a:pt x="578601" y="112561"/>
                  </a:cubicBezTo>
                  <a:close/>
                  <a:moveTo>
                    <a:pt x="500110" y="0"/>
                  </a:moveTo>
                  <a:cubicBezTo>
                    <a:pt x="724900" y="0"/>
                    <a:pt x="915400" y="194310"/>
                    <a:pt x="986838" y="278844"/>
                  </a:cubicBezTo>
                  <a:cubicBezTo>
                    <a:pt x="1005399" y="300809"/>
                    <a:pt x="1004476" y="333218"/>
                    <a:pt x="984695" y="354092"/>
                  </a:cubicBezTo>
                  <a:cubicBezTo>
                    <a:pt x="910638" y="430768"/>
                    <a:pt x="721805" y="600075"/>
                    <a:pt x="500110" y="600075"/>
                  </a:cubicBezTo>
                  <a:cubicBezTo>
                    <a:pt x="278416" y="600075"/>
                    <a:pt x="89345" y="430768"/>
                    <a:pt x="15288" y="353854"/>
                  </a:cubicBezTo>
                  <a:cubicBezTo>
                    <a:pt x="-4248" y="332973"/>
                    <a:pt x="-5167" y="300807"/>
                    <a:pt x="13145" y="278844"/>
                  </a:cubicBezTo>
                  <a:cubicBezTo>
                    <a:pt x="85773" y="194310"/>
                    <a:pt x="275320" y="0"/>
                    <a:pt x="500110" y="0"/>
                  </a:cubicBezTo>
                  <a:close/>
                </a:path>
              </a:pathLst>
            </a:custGeom>
            <a:solidFill>
              <a:srgbClr val="232127"/>
            </a:solidFill>
            <a:ln w="23813" cap="flat">
              <a:noFill/>
              <a:prstDash val="solid"/>
              <a:miter/>
            </a:ln>
          </p:spPr>
          <p:txBody>
            <a:bodyPr rtlCol="0" anchor="ctr"/>
            <a:lstStyle/>
            <a:p>
              <a:endParaRPr lang="en-US"/>
            </a:p>
          </p:txBody>
        </p:sp>
        <p:sp>
          <p:nvSpPr>
            <p:cNvPr id="26" name="Oval 25">
              <a:extLst>
                <a:ext uri="{FF2B5EF4-FFF2-40B4-BE49-F238E27FC236}">
                  <a16:creationId xmlns:a16="http://schemas.microsoft.com/office/drawing/2014/main" id="{0085B8E3-B80B-447E-AE8F-D09D2E2D7275}"/>
                </a:ext>
              </a:extLst>
            </p:cNvPr>
            <p:cNvSpPr/>
            <p:nvPr/>
          </p:nvSpPr>
          <p:spPr>
            <a:xfrm>
              <a:off x="9120448" y="3223259"/>
              <a:ext cx="411480" cy="411480"/>
            </a:xfrm>
            <a:prstGeom prst="ellipse">
              <a:avLst/>
            </a:prstGeom>
            <a:solidFill>
              <a:srgbClr val="2321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CABC1164-08BE-44DB-8CF7-CCCD0A59423F}"/>
                </a:ext>
              </a:extLst>
            </p:cNvPr>
            <p:cNvSpPr/>
            <p:nvPr/>
          </p:nvSpPr>
          <p:spPr>
            <a:xfrm>
              <a:off x="10210192" y="3223259"/>
              <a:ext cx="411480" cy="411480"/>
            </a:xfrm>
            <a:prstGeom prst="ellipse">
              <a:avLst/>
            </a:prstGeom>
            <a:solidFill>
              <a:srgbClr val="2321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84927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0 0 L 0.25 0 E" pathEditMode="relative" ptsTypes="">
                                      <p:cBhvr>
                                        <p:cTn id="6" dur="2000" fill="hold"/>
                                        <p:tgtEl>
                                          <p:spTgt spid="7"/>
                                        </p:tgtEl>
                                        <p:attrNameLst>
                                          <p:attrName>ppt_x</p:attrName>
                                          <p:attrName>ppt_y</p:attrName>
                                        </p:attrNameLst>
                                      </p:cBhvr>
                                    </p:animMotion>
                                  </p:childTnLst>
                                </p:cTn>
                              </p:par>
                              <p:par>
                                <p:cTn id="7" presetID="22" presetClass="entr" presetSubtype="8" fill="hold" grpId="0" nodeType="withEffect">
                                  <p:stCondLst>
                                    <p:cond delay="1000"/>
                                  </p:stCondLst>
                                  <p:childTnLst>
                                    <p:set>
                                      <p:cBhvr>
                                        <p:cTn id="8" dur="1" fill="hold">
                                          <p:stCondLst>
                                            <p:cond delay="0"/>
                                          </p:stCondLst>
                                        </p:cTn>
                                        <p:tgtEl>
                                          <p:spTgt spid="8"/>
                                        </p:tgtEl>
                                        <p:attrNameLst>
                                          <p:attrName>style.visibility</p:attrName>
                                        </p:attrNameLst>
                                      </p:cBhvr>
                                      <p:to>
                                        <p:strVal val="visible"/>
                                      </p:to>
                                    </p:set>
                                    <p:animEffect transition="in" filter="wipe(left)">
                                      <p:cBhvr>
                                        <p:cTn id="9" dur="1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2CB6C-5183-4ED6-9E65-6C4E4C91FC06}"/>
              </a:ext>
            </a:extLst>
          </p:cNvPr>
          <p:cNvSpPr>
            <a:spLocks noGrp="1"/>
          </p:cNvSpPr>
          <p:nvPr>
            <p:ph type="title"/>
          </p:nvPr>
        </p:nvSpPr>
        <p:spPr/>
        <p:txBody>
          <a:bodyPr/>
          <a:lstStyle/>
          <a:p>
            <a:r>
              <a:rPr lang="en-US" dirty="0"/>
              <a:t>What is Accessibility?</a:t>
            </a:r>
          </a:p>
        </p:txBody>
      </p:sp>
      <p:sp>
        <p:nvSpPr>
          <p:cNvPr id="3" name="Content Placeholder 2">
            <a:extLst>
              <a:ext uri="{FF2B5EF4-FFF2-40B4-BE49-F238E27FC236}">
                <a16:creationId xmlns:a16="http://schemas.microsoft.com/office/drawing/2014/main" id="{091FA73D-D74D-40AC-97FC-A03DF4FFE022}"/>
              </a:ext>
            </a:extLst>
          </p:cNvPr>
          <p:cNvSpPr>
            <a:spLocks noGrp="1"/>
          </p:cNvSpPr>
          <p:nvPr>
            <p:ph idx="1"/>
          </p:nvPr>
        </p:nvSpPr>
        <p:spPr>
          <a:xfrm>
            <a:off x="838200" y="2326368"/>
            <a:ext cx="10515600" cy="3007632"/>
          </a:xfrm>
        </p:spPr>
        <p:txBody>
          <a:bodyPr/>
          <a:lstStyle/>
          <a:p>
            <a:pPr marL="0" indent="0">
              <a:buNone/>
            </a:pPr>
            <a:r>
              <a:rPr lang="en-US" sz="3200" i="1" dirty="0"/>
              <a:t>“…person with a disability is afforded the opportunity to acquire the same information, engage in the same interactions, and enjoy the same services as a person without a disability…”</a:t>
            </a:r>
          </a:p>
          <a:p>
            <a:pPr marL="0" indent="0">
              <a:buNone/>
            </a:pPr>
            <a:endParaRPr lang="en-US" sz="1200" i="1" dirty="0"/>
          </a:p>
          <a:p>
            <a:pPr marL="0" indent="0">
              <a:buNone/>
            </a:pPr>
            <a:r>
              <a:rPr lang="en-US" i="1" dirty="0"/>
              <a:t>         </a:t>
            </a:r>
            <a:r>
              <a:rPr lang="en-US" dirty="0"/>
              <a:t>- Office of Civil Rights and the U.S. Department of Education</a:t>
            </a:r>
            <a:endParaRPr lang="en-US" i="1" dirty="0"/>
          </a:p>
        </p:txBody>
      </p:sp>
    </p:spTree>
    <p:extLst>
      <p:ext uri="{BB962C8B-B14F-4D97-AF65-F5344CB8AC3E}">
        <p14:creationId xmlns:p14="http://schemas.microsoft.com/office/powerpoint/2010/main" val="2998258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0D316-98F4-4B3F-BF6C-DF8AAB3DA052}"/>
              </a:ext>
            </a:extLst>
          </p:cNvPr>
          <p:cNvSpPr>
            <a:spLocks noGrp="1"/>
          </p:cNvSpPr>
          <p:nvPr>
            <p:ph type="title"/>
          </p:nvPr>
        </p:nvSpPr>
        <p:spPr/>
        <p:txBody>
          <a:bodyPr/>
          <a:lstStyle/>
          <a:p>
            <a:r>
              <a:rPr lang="en-US" dirty="0"/>
              <a:t>Readability</a:t>
            </a:r>
          </a:p>
        </p:txBody>
      </p:sp>
      <p:sp>
        <p:nvSpPr>
          <p:cNvPr id="6" name="Rectangle 5">
            <a:extLst>
              <a:ext uri="{FF2B5EF4-FFF2-40B4-BE49-F238E27FC236}">
                <a16:creationId xmlns:a16="http://schemas.microsoft.com/office/drawing/2014/main" id="{EA824187-DE7B-4B3D-B999-129AD078FABF}"/>
              </a:ext>
            </a:extLst>
          </p:cNvPr>
          <p:cNvSpPr/>
          <p:nvPr/>
        </p:nvSpPr>
        <p:spPr>
          <a:xfrm>
            <a:off x="1024759" y="1545022"/>
            <a:ext cx="10329041" cy="14977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AE2804D-E496-4175-8A3F-41FCEB5C2FD9}"/>
              </a:ext>
            </a:extLst>
          </p:cNvPr>
          <p:cNvSpPr txBox="1"/>
          <p:nvPr/>
        </p:nvSpPr>
        <p:spPr>
          <a:xfrm>
            <a:off x="1161154" y="1697615"/>
            <a:ext cx="10006087" cy="1200329"/>
          </a:xfrm>
          <a:prstGeom prst="rect">
            <a:avLst/>
          </a:prstGeom>
          <a:noFill/>
        </p:spPr>
        <p:txBody>
          <a:bodyPr wrap="square" rtlCol="0">
            <a:spAutoFit/>
          </a:bodyPr>
          <a:lstStyle/>
          <a:p>
            <a:r>
              <a:rPr lang="en-US" sz="2400" dirty="0">
                <a:latin typeface="Segoe UI" panose="020B0502040204020203" pitchFamily="34" charset="0"/>
                <a:cs typeface="Segoe UI" panose="020B0502040204020203" pitchFamily="34" charset="0"/>
              </a:rPr>
              <a:t>If you had Irlen Syndrome the text may move on the screen because the contrast is too high. It could also cause various other distortions when attempting to read the information. </a:t>
            </a:r>
          </a:p>
        </p:txBody>
      </p:sp>
      <p:sp>
        <p:nvSpPr>
          <p:cNvPr id="8" name="TextBox 7">
            <a:extLst>
              <a:ext uri="{FF2B5EF4-FFF2-40B4-BE49-F238E27FC236}">
                <a16:creationId xmlns:a16="http://schemas.microsoft.com/office/drawing/2014/main" id="{C72E3F11-1262-4E4D-9F5D-5D60F54C5A00}"/>
              </a:ext>
            </a:extLst>
          </p:cNvPr>
          <p:cNvSpPr txBox="1"/>
          <p:nvPr/>
        </p:nvSpPr>
        <p:spPr>
          <a:xfrm>
            <a:off x="1024759" y="1808559"/>
            <a:ext cx="10329041" cy="830997"/>
          </a:xfrm>
          <a:prstGeom prst="rect">
            <a:avLst/>
          </a:prstGeom>
          <a:solidFill>
            <a:srgbClr val="339933"/>
          </a:solidFill>
        </p:spPr>
        <p:txBody>
          <a:bodyPr wrap="square" rtlCol="0">
            <a:spAutoFit/>
          </a:bodyPr>
          <a:lstStyle/>
          <a:p>
            <a:r>
              <a:rPr lang="en-US" sz="2400" dirty="0">
                <a:solidFill>
                  <a:srgbClr val="FF0000"/>
                </a:solidFill>
                <a:latin typeface="Segoe UI" panose="020B0502040204020203" pitchFamily="34" charset="0"/>
                <a:cs typeface="Segoe UI" panose="020B0502040204020203" pitchFamily="34" charset="0"/>
              </a:rPr>
              <a:t>This is a bit difficult for anyone to read, but impossible for someone who is color blind. </a:t>
            </a:r>
          </a:p>
        </p:txBody>
      </p:sp>
      <p:pic>
        <p:nvPicPr>
          <p:cNvPr id="3076" name="Picture 4">
            <a:extLst>
              <a:ext uri="{FF2B5EF4-FFF2-40B4-BE49-F238E27FC236}">
                <a16:creationId xmlns:a16="http://schemas.microsoft.com/office/drawing/2014/main" id="{08E1730D-D3BA-4BCF-9E48-BFE6660C7C4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528" t="9457" r="16518" b="83698"/>
          <a:stretch/>
        </p:blipFill>
        <p:spPr bwMode="auto">
          <a:xfrm>
            <a:off x="1024758" y="3091981"/>
            <a:ext cx="10329041" cy="868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4099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fade">
                                      <p:cBhvr>
                                        <p:cTn id="7" dur="500"/>
                                        <p:tgtEl>
                                          <p:spTgt spid="307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2" nodeType="clickEffect">
                                  <p:stCondLst>
                                    <p:cond delay="0"/>
                                  </p:stCondLst>
                                  <p:iterate type="lt">
                                    <p:tmPct val="0"/>
                                  </p:iterate>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xit" presetSubtype="0" fill="hold" nodeType="withEffect">
                                  <p:stCondLst>
                                    <p:cond delay="0"/>
                                  </p:stCondLst>
                                  <p:childTnLst>
                                    <p:animEffect transition="out" filter="fade">
                                      <p:cBhvr>
                                        <p:cTn id="17" dur="500"/>
                                        <p:tgtEl>
                                          <p:spTgt spid="3076"/>
                                        </p:tgtEl>
                                      </p:cBhvr>
                                    </p:animEffect>
                                    <p:set>
                                      <p:cBhvr>
                                        <p:cTn id="18" dur="1" fill="hold">
                                          <p:stCondLst>
                                            <p:cond delay="499"/>
                                          </p:stCondLst>
                                        </p:cTn>
                                        <p:tgtEl>
                                          <p:spTgt spid="3076"/>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500"/>
                                        <p:tgtEl>
                                          <p:spTgt spid="8"/>
                                        </p:tgtEl>
                                      </p:cBhvr>
                                    </p:animEffect>
                                    <p:set>
                                      <p:cBhvr>
                                        <p:cTn id="21" dur="1" fill="hold">
                                          <p:stCondLst>
                                            <p:cond delay="499"/>
                                          </p:stCondLst>
                                        </p:cTn>
                                        <p:tgtEl>
                                          <p:spTgt spid="8"/>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34" presetClass="emph" presetSubtype="0" repeatCount="indefinite" fill="hold" grpId="0" nodeType="clickEffect">
                                  <p:stCondLst>
                                    <p:cond delay="0"/>
                                  </p:stCondLst>
                                  <p:endCondLst>
                                    <p:cond evt="onNext" delay="0">
                                      <p:tgtEl>
                                        <p:sldTgt/>
                                      </p:tgtEl>
                                    </p:cond>
                                  </p:endCondLst>
                                  <p:iterate type="lt">
                                    <p:tmPct val="10000"/>
                                  </p:iterate>
                                  <p:childTnLst>
                                    <p:animMotion origin="layout" path="M -3.33333E-6 2.22222E-6 L 7.37257E-18 -0.00533 " pathEditMode="relative" rAng="0" ptsTypes="AA">
                                      <p:cBhvr>
                                        <p:cTn id="25" dur="250" accel="50000" decel="50000" autoRev="1" fill="hold">
                                          <p:stCondLst>
                                            <p:cond delay="0"/>
                                          </p:stCondLst>
                                        </p:cTn>
                                        <p:tgtEl>
                                          <p:spTgt spid="5">
                                            <p:txEl>
                                              <p:pRg st="0" end="0"/>
                                            </p:txEl>
                                          </p:spTgt>
                                        </p:tgtEl>
                                        <p:attrNameLst>
                                          <p:attrName>ppt_x</p:attrName>
                                          <p:attrName>ppt_y</p:attrName>
                                        </p:attrNameLst>
                                      </p:cBhvr>
                                      <p:rCtr x="-104" y="-1296"/>
                                    </p:animMotion>
                                    <p:animRot by="1500000">
                                      <p:cBhvr>
                                        <p:cTn id="26" dur="125" fill="hold">
                                          <p:stCondLst>
                                            <p:cond delay="0"/>
                                          </p:stCondLst>
                                        </p:cTn>
                                        <p:tgtEl>
                                          <p:spTgt spid="5">
                                            <p:txEl>
                                              <p:pRg st="0" end="0"/>
                                            </p:txEl>
                                          </p:spTgt>
                                        </p:tgtEl>
                                        <p:attrNameLst>
                                          <p:attrName>r</p:attrName>
                                        </p:attrNameLst>
                                      </p:cBhvr>
                                    </p:animRot>
                                    <p:animRot by="-1500000">
                                      <p:cBhvr>
                                        <p:cTn id="27" dur="125" fill="hold">
                                          <p:stCondLst>
                                            <p:cond delay="125"/>
                                          </p:stCondLst>
                                        </p:cTn>
                                        <p:tgtEl>
                                          <p:spTgt spid="5">
                                            <p:txEl>
                                              <p:pRg st="0" end="0"/>
                                            </p:txEl>
                                          </p:spTgt>
                                        </p:tgtEl>
                                        <p:attrNameLst>
                                          <p:attrName>r</p:attrName>
                                        </p:attrNameLst>
                                      </p:cBhvr>
                                    </p:animRot>
                                    <p:animRot by="-1500000">
                                      <p:cBhvr>
                                        <p:cTn id="28" dur="125" fill="hold">
                                          <p:stCondLst>
                                            <p:cond delay="250"/>
                                          </p:stCondLst>
                                        </p:cTn>
                                        <p:tgtEl>
                                          <p:spTgt spid="5">
                                            <p:txEl>
                                              <p:pRg st="0" end="0"/>
                                            </p:txEl>
                                          </p:spTgt>
                                        </p:tgtEl>
                                        <p:attrNameLst>
                                          <p:attrName>r</p:attrName>
                                        </p:attrNameLst>
                                      </p:cBhvr>
                                    </p:animRot>
                                    <p:animRot by="1500000">
                                      <p:cBhvr>
                                        <p:cTn id="29" dur="125" fill="hold">
                                          <p:stCondLst>
                                            <p:cond delay="375"/>
                                          </p:stCondLst>
                                        </p:cTn>
                                        <p:tgtEl>
                                          <p:spTgt spid="5">
                                            <p:txEl>
                                              <p:pRg st="0" end="0"/>
                                            </p:txEl>
                                          </p:spTgt>
                                        </p:tgtEl>
                                        <p:attrNameLst>
                                          <p:attrName>r</p:attrName>
                                        </p:attrNameLst>
                                      </p:cBhvr>
                                    </p:animRot>
                                  </p:childTnLst>
                                </p:cTn>
                              </p:par>
                              <p:par>
                                <p:cTn id="30" presetID="34" presetClass="emph" presetSubtype="0" repeatCount="indefinite" fill="hold" grpId="1" nodeType="withEffect">
                                  <p:stCondLst>
                                    <p:cond delay="2000"/>
                                  </p:stCondLst>
                                  <p:iterate type="lt">
                                    <p:tmPct val="10000"/>
                                  </p:iterate>
                                  <p:childTnLst>
                                    <p:animMotion origin="layout" path="M 3.33333E-6 -0.00532 L -0.00417 -0.01736 " pathEditMode="relative" rAng="0" ptsTypes="AA">
                                      <p:cBhvr>
                                        <p:cTn id="31" dur="250" accel="50000" decel="50000" autoRev="1" fill="hold">
                                          <p:stCondLst>
                                            <p:cond delay="0"/>
                                          </p:stCondLst>
                                        </p:cTn>
                                        <p:tgtEl>
                                          <p:spTgt spid="5">
                                            <p:txEl>
                                              <p:pRg st="0" end="0"/>
                                            </p:txEl>
                                          </p:spTgt>
                                        </p:tgtEl>
                                        <p:attrNameLst>
                                          <p:attrName>ppt_x</p:attrName>
                                          <p:attrName>ppt_y</p:attrName>
                                        </p:attrNameLst>
                                      </p:cBhvr>
                                      <p:rCtr x="-208" y="-602"/>
                                    </p:animMotion>
                                    <p:animRot by="1500000">
                                      <p:cBhvr>
                                        <p:cTn id="32" dur="125" fill="hold">
                                          <p:stCondLst>
                                            <p:cond delay="0"/>
                                          </p:stCondLst>
                                        </p:cTn>
                                        <p:tgtEl>
                                          <p:spTgt spid="5">
                                            <p:txEl>
                                              <p:pRg st="0" end="0"/>
                                            </p:txEl>
                                          </p:spTgt>
                                        </p:tgtEl>
                                        <p:attrNameLst>
                                          <p:attrName>r</p:attrName>
                                        </p:attrNameLst>
                                      </p:cBhvr>
                                    </p:animRot>
                                    <p:animRot by="-1500000">
                                      <p:cBhvr>
                                        <p:cTn id="33" dur="125" fill="hold">
                                          <p:stCondLst>
                                            <p:cond delay="125"/>
                                          </p:stCondLst>
                                        </p:cTn>
                                        <p:tgtEl>
                                          <p:spTgt spid="5">
                                            <p:txEl>
                                              <p:pRg st="0" end="0"/>
                                            </p:txEl>
                                          </p:spTgt>
                                        </p:tgtEl>
                                        <p:attrNameLst>
                                          <p:attrName>r</p:attrName>
                                        </p:attrNameLst>
                                      </p:cBhvr>
                                    </p:animRot>
                                    <p:animRot by="-1500000">
                                      <p:cBhvr>
                                        <p:cTn id="34" dur="125" fill="hold">
                                          <p:stCondLst>
                                            <p:cond delay="250"/>
                                          </p:stCondLst>
                                        </p:cTn>
                                        <p:tgtEl>
                                          <p:spTgt spid="5">
                                            <p:txEl>
                                              <p:pRg st="0" end="0"/>
                                            </p:txEl>
                                          </p:spTgt>
                                        </p:tgtEl>
                                        <p:attrNameLst>
                                          <p:attrName>r</p:attrName>
                                        </p:attrNameLst>
                                      </p:cBhvr>
                                    </p:animRot>
                                    <p:animRot by="1500000">
                                      <p:cBhvr>
                                        <p:cTn id="35" dur="125" fill="hold">
                                          <p:stCondLst>
                                            <p:cond delay="375"/>
                                          </p:stCondLst>
                                        </p:cTn>
                                        <p:tgtEl>
                                          <p:spTgt spid="5">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build="allAtOnce"/>
      <p:bldP spid="5" grpId="1" build="allAtOnce"/>
      <p:bldP spid="5" grpId="2" build="allAtOnce"/>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B9CA73EF-D6CA-49DD-A127-CF9861A83012}"/>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6B9E55E-9BDD-4BAC-8F79-4E8E7AB397F8}"/>
              </a:ext>
            </a:extLst>
          </p:cNvPr>
          <p:cNvSpPr>
            <a:spLocks noGrp="1"/>
          </p:cNvSpPr>
          <p:nvPr>
            <p:ph type="title"/>
          </p:nvPr>
        </p:nvSpPr>
        <p:spPr/>
        <p:txBody>
          <a:bodyPr/>
          <a:lstStyle/>
          <a:p>
            <a:r>
              <a:rPr lang="en-US" dirty="0"/>
              <a:t>Readability</a:t>
            </a:r>
          </a:p>
        </p:txBody>
      </p:sp>
      <p:sp>
        <p:nvSpPr>
          <p:cNvPr id="3" name="Content Placeholder 2">
            <a:extLst>
              <a:ext uri="{FF2B5EF4-FFF2-40B4-BE49-F238E27FC236}">
                <a16:creationId xmlns:a16="http://schemas.microsoft.com/office/drawing/2014/main" id="{58C3346C-C63F-4C09-ADBD-E232013983A2}"/>
              </a:ext>
            </a:extLst>
          </p:cNvPr>
          <p:cNvSpPr>
            <a:spLocks noGrp="1"/>
          </p:cNvSpPr>
          <p:nvPr>
            <p:ph idx="1"/>
          </p:nvPr>
        </p:nvSpPr>
        <p:spPr/>
        <p:txBody>
          <a:bodyPr/>
          <a:lstStyle/>
          <a:p>
            <a:pPr marL="0" indent="0">
              <a:buNone/>
            </a:pPr>
            <a:r>
              <a:rPr lang="en-US" dirty="0"/>
              <a:t>While this background is visually appealing, it makes it hard to read the content on the screen. </a:t>
            </a:r>
          </a:p>
          <a:p>
            <a:pPr marL="0" indent="0">
              <a:buNone/>
            </a:pPr>
            <a:endParaRPr lang="en-US" dirty="0"/>
          </a:p>
          <a:p>
            <a:pPr marL="0" indent="0">
              <a:buNone/>
            </a:pPr>
            <a:r>
              <a:rPr lang="en-US" dirty="0">
                <a:solidFill>
                  <a:srgbClr val="C0FBFF"/>
                </a:solidFill>
              </a:rPr>
              <a:t>Even changing the font color doesn’t help much. </a:t>
            </a:r>
          </a:p>
        </p:txBody>
      </p:sp>
      <p:sp>
        <p:nvSpPr>
          <p:cNvPr id="5" name="Semi-Transparent">
            <a:extLst>
              <a:ext uri="{FF2B5EF4-FFF2-40B4-BE49-F238E27FC236}">
                <a16:creationId xmlns:a16="http://schemas.microsoft.com/office/drawing/2014/main" id="{91223645-03E7-40F6-8363-742CB277508D}"/>
              </a:ext>
            </a:extLst>
          </p:cNvPr>
          <p:cNvSpPr txBox="1">
            <a:spLocks/>
          </p:cNvSpPr>
          <p:nvPr/>
        </p:nvSpPr>
        <p:spPr>
          <a:xfrm>
            <a:off x="838200" y="1825625"/>
            <a:ext cx="10515600" cy="2005396"/>
          </a:xfrm>
          <a:prstGeom prst="rect">
            <a:avLst/>
          </a:prstGeom>
          <a:solidFill>
            <a:srgbClr val="E1FDFF">
              <a:alpha val="80000"/>
            </a:srgb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32127"/>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32127"/>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32127"/>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32127"/>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32127"/>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Adding a semi-transparent shade to your text can help.</a:t>
            </a:r>
          </a:p>
        </p:txBody>
      </p:sp>
    </p:spTree>
    <p:extLst>
      <p:ext uri="{BB962C8B-B14F-4D97-AF65-F5344CB8AC3E}">
        <p14:creationId xmlns:p14="http://schemas.microsoft.com/office/powerpoint/2010/main" val="4291216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xit" presetSubtype="0" fill="hold" grpId="0" nodeType="withEffect">
                                  <p:stCondLst>
                                    <p:cond delay="0"/>
                                  </p:stCondLst>
                                  <p:childTnLst>
                                    <p:animEffect transition="out" filter="fade">
                                      <p:cBhvr>
                                        <p:cTn id="9" dur="500"/>
                                        <p:tgtEl>
                                          <p:spTgt spid="3">
                                            <p:txEl>
                                              <p:pRg st="0" end="0"/>
                                            </p:txEl>
                                          </p:spTgt>
                                        </p:tgtEl>
                                      </p:cBhvr>
                                    </p:animEffect>
                                    <p:set>
                                      <p:cBhvr>
                                        <p:cTn id="10" dur="1" fill="hold">
                                          <p:stCondLst>
                                            <p:cond delay="499"/>
                                          </p:stCondLst>
                                        </p:cTn>
                                        <p:tgtEl>
                                          <p:spTgt spid="3">
                                            <p:txEl>
                                              <p:pRg st="0" end="0"/>
                                            </p:txEl>
                                          </p:spTgt>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3">
                                            <p:txEl>
                                              <p:pRg st="2" end="2"/>
                                            </p:txEl>
                                          </p:spTgt>
                                        </p:tgtEl>
                                      </p:cBhvr>
                                    </p:animEffect>
                                    <p:set>
                                      <p:cBhvr>
                                        <p:cTn id="13"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CDFE5-2BB4-4020-A89D-DEBE61F99AD1}"/>
              </a:ext>
            </a:extLst>
          </p:cNvPr>
          <p:cNvSpPr>
            <a:spLocks noGrp="1"/>
          </p:cNvSpPr>
          <p:nvPr>
            <p:ph type="title"/>
          </p:nvPr>
        </p:nvSpPr>
        <p:spPr/>
        <p:txBody>
          <a:bodyPr/>
          <a:lstStyle/>
          <a:p>
            <a:r>
              <a:rPr lang="en-US" dirty="0"/>
              <a:t>Readability</a:t>
            </a:r>
          </a:p>
        </p:txBody>
      </p:sp>
      <p:pic>
        <p:nvPicPr>
          <p:cNvPr id="9" name="Content Placeholder 8">
            <a:extLst>
              <a:ext uri="{FF2B5EF4-FFF2-40B4-BE49-F238E27FC236}">
                <a16:creationId xmlns:a16="http://schemas.microsoft.com/office/drawing/2014/main" id="{A29FBD04-C619-4BCF-94B4-8EC6E92761E8}"/>
              </a:ext>
            </a:extLst>
          </p:cNvPr>
          <p:cNvPicPr>
            <a:picLocks noGrp="1" noChangeAspect="1"/>
          </p:cNvPicPr>
          <p:nvPr>
            <p:ph idx="1"/>
          </p:nvPr>
        </p:nvPicPr>
        <p:blipFill>
          <a:blip r:embed="rId3"/>
          <a:stretch>
            <a:fillRect/>
          </a:stretch>
        </p:blipFill>
        <p:spPr>
          <a:xfrm>
            <a:off x="5183554" y="1209822"/>
            <a:ext cx="6593999" cy="5178158"/>
          </a:xfrm>
        </p:spPr>
      </p:pic>
      <p:sp>
        <p:nvSpPr>
          <p:cNvPr id="11" name="TextBox 10">
            <a:extLst>
              <a:ext uri="{FF2B5EF4-FFF2-40B4-BE49-F238E27FC236}">
                <a16:creationId xmlns:a16="http://schemas.microsoft.com/office/drawing/2014/main" id="{CD8B0F36-ABB5-4B39-AFA7-9EDBC2C0EB90}"/>
              </a:ext>
            </a:extLst>
          </p:cNvPr>
          <p:cNvSpPr txBox="1"/>
          <p:nvPr/>
        </p:nvSpPr>
        <p:spPr>
          <a:xfrm>
            <a:off x="1048434" y="3568068"/>
            <a:ext cx="3924886" cy="461665"/>
          </a:xfrm>
          <a:prstGeom prst="rect">
            <a:avLst/>
          </a:prstGeom>
          <a:noFill/>
        </p:spPr>
        <p:txBody>
          <a:bodyPr wrap="square" rtlCol="0">
            <a:spAutoFit/>
          </a:bodyPr>
          <a:lstStyle/>
          <a:p>
            <a:r>
              <a:rPr lang="en-US" sz="2400" dirty="0">
                <a:latin typeface="Segoe UI" panose="020B0502040204020203" pitchFamily="34" charset="0"/>
                <a:cs typeface="Segoe UI" panose="020B0502040204020203" pitchFamily="34" charset="0"/>
              </a:rPr>
              <a:t>www.accessible-colors.com</a:t>
            </a:r>
          </a:p>
        </p:txBody>
      </p:sp>
    </p:spTree>
    <p:extLst>
      <p:ext uri="{BB962C8B-B14F-4D97-AF65-F5344CB8AC3E}">
        <p14:creationId xmlns:p14="http://schemas.microsoft.com/office/powerpoint/2010/main" val="28788055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9297D-1859-4280-AF52-E89007E888CD}"/>
              </a:ext>
            </a:extLst>
          </p:cNvPr>
          <p:cNvSpPr>
            <a:spLocks noGrp="1"/>
          </p:cNvSpPr>
          <p:nvPr>
            <p:ph type="title"/>
          </p:nvPr>
        </p:nvSpPr>
        <p:spPr/>
        <p:txBody>
          <a:bodyPr/>
          <a:lstStyle/>
          <a:p>
            <a:r>
              <a:rPr lang="en-US" dirty="0"/>
              <a:t>PowerPoint Accessibility Checker</a:t>
            </a:r>
          </a:p>
        </p:txBody>
      </p:sp>
      <p:pic>
        <p:nvPicPr>
          <p:cNvPr id="5" name="Content Placeholder 4" descr="PowerPoint Review tab. ">
            <a:extLst>
              <a:ext uri="{FF2B5EF4-FFF2-40B4-BE49-F238E27FC236}">
                <a16:creationId xmlns:a16="http://schemas.microsoft.com/office/drawing/2014/main" id="{87F687DE-18EC-475A-B939-B3BD2D9608CF}"/>
              </a:ext>
              <a:ext uri="{C183D7F6-B498-43B3-948B-1728B52AA6E4}">
                <adec:decorative xmlns:adec="http://schemas.microsoft.com/office/drawing/2017/decorative" val="0"/>
              </a:ext>
            </a:extLst>
          </p:cNvPr>
          <p:cNvPicPr>
            <a:picLocks noGrp="1" noChangeAspect="1"/>
          </p:cNvPicPr>
          <p:nvPr>
            <p:ph idx="1"/>
          </p:nvPr>
        </p:nvPicPr>
        <p:blipFill>
          <a:blip r:embed="rId3"/>
          <a:stretch>
            <a:fillRect/>
          </a:stretch>
        </p:blipFill>
        <p:spPr>
          <a:xfrm>
            <a:off x="108857" y="2119297"/>
            <a:ext cx="11974286" cy="3347279"/>
          </a:xfrm>
        </p:spPr>
      </p:pic>
      <p:sp>
        <p:nvSpPr>
          <p:cNvPr id="6" name="Oval 5" descr="Circle around the Check Accessibility button.&#10;">
            <a:extLst>
              <a:ext uri="{FF2B5EF4-FFF2-40B4-BE49-F238E27FC236}">
                <a16:creationId xmlns:a16="http://schemas.microsoft.com/office/drawing/2014/main" id="{2155F247-744D-494D-9FBA-84675FA66776}"/>
              </a:ext>
            </a:extLst>
          </p:cNvPr>
          <p:cNvSpPr/>
          <p:nvPr/>
        </p:nvSpPr>
        <p:spPr>
          <a:xfrm>
            <a:off x="2460171" y="3178629"/>
            <a:ext cx="1045029" cy="827314"/>
          </a:xfrm>
          <a:prstGeom prst="ellipse">
            <a:avLst/>
          </a:prstGeom>
          <a:noFill/>
          <a:ln w="28575">
            <a:solidFill>
              <a:srgbClr val="2321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2127"/>
              </a:solidFill>
            </a:endParaRPr>
          </a:p>
        </p:txBody>
      </p:sp>
    </p:spTree>
    <p:extLst>
      <p:ext uri="{BB962C8B-B14F-4D97-AF65-F5344CB8AC3E}">
        <p14:creationId xmlns:p14="http://schemas.microsoft.com/office/powerpoint/2010/main" val="118395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900F3-94AA-44AB-B8AC-B939BF56979A}"/>
              </a:ext>
            </a:extLst>
          </p:cNvPr>
          <p:cNvSpPr>
            <a:spLocks noGrp="1"/>
          </p:cNvSpPr>
          <p:nvPr>
            <p:ph type="title"/>
          </p:nvPr>
        </p:nvSpPr>
        <p:spPr/>
        <p:txBody>
          <a:bodyPr/>
          <a:lstStyle/>
          <a:p>
            <a:r>
              <a:rPr lang="en-US" dirty="0"/>
              <a:t>Accessibility Next Steps</a:t>
            </a:r>
          </a:p>
        </p:txBody>
      </p:sp>
      <p:sp>
        <p:nvSpPr>
          <p:cNvPr id="3" name="Content Placeholder 2">
            <a:extLst>
              <a:ext uri="{FF2B5EF4-FFF2-40B4-BE49-F238E27FC236}">
                <a16:creationId xmlns:a16="http://schemas.microsoft.com/office/drawing/2014/main" id="{2355B7CB-B4A6-4B81-A303-9F3DE848A1E7}"/>
              </a:ext>
            </a:extLst>
          </p:cNvPr>
          <p:cNvSpPr>
            <a:spLocks noGrp="1"/>
          </p:cNvSpPr>
          <p:nvPr>
            <p:ph idx="1"/>
          </p:nvPr>
        </p:nvSpPr>
        <p:spPr>
          <a:xfrm>
            <a:off x="838200" y="1825624"/>
            <a:ext cx="10515600" cy="4667251"/>
          </a:xfrm>
        </p:spPr>
        <p:txBody>
          <a:bodyPr>
            <a:normAutofit/>
          </a:bodyPr>
          <a:lstStyle/>
          <a:p>
            <a:pPr marL="0" indent="0">
              <a:lnSpc>
                <a:spcPct val="100000"/>
              </a:lnSpc>
              <a:spcBef>
                <a:spcPts val="0"/>
              </a:spcBef>
              <a:spcAft>
                <a:spcPts val="1800"/>
              </a:spcAft>
              <a:buNone/>
            </a:pPr>
            <a:r>
              <a:rPr lang="en-US" dirty="0"/>
              <a:t>1. What stood out to you about what we have covered so far?</a:t>
            </a:r>
          </a:p>
          <a:p>
            <a:pPr marL="0" indent="0">
              <a:lnSpc>
                <a:spcPct val="100000"/>
              </a:lnSpc>
              <a:spcBef>
                <a:spcPts val="0"/>
              </a:spcBef>
              <a:spcAft>
                <a:spcPts val="1800"/>
              </a:spcAft>
              <a:buNone/>
            </a:pPr>
            <a:r>
              <a:rPr lang="en-US" dirty="0"/>
              <a:t>2. What were you surprised to learn? </a:t>
            </a:r>
          </a:p>
          <a:p>
            <a:pPr marL="0" indent="0">
              <a:lnSpc>
                <a:spcPct val="100000"/>
              </a:lnSpc>
              <a:spcBef>
                <a:spcPts val="0"/>
              </a:spcBef>
              <a:spcAft>
                <a:spcPts val="1800"/>
              </a:spcAft>
              <a:buNone/>
            </a:pPr>
            <a:r>
              <a:rPr lang="en-US" dirty="0"/>
              <a:t>3. What did you see and/or experience that changed your thinking about accessibility? </a:t>
            </a:r>
          </a:p>
          <a:p>
            <a:pPr marL="0" indent="0">
              <a:lnSpc>
                <a:spcPct val="100000"/>
              </a:lnSpc>
              <a:spcBef>
                <a:spcPts val="0"/>
              </a:spcBef>
              <a:spcAft>
                <a:spcPts val="1800"/>
              </a:spcAft>
              <a:buNone/>
            </a:pPr>
            <a:r>
              <a:rPr lang="en-US" dirty="0"/>
              <a:t>4. How might you begin to make the courses you are working on more accessible? </a:t>
            </a:r>
          </a:p>
          <a:p>
            <a:pPr marL="0" indent="0">
              <a:lnSpc>
                <a:spcPct val="100000"/>
              </a:lnSpc>
              <a:spcBef>
                <a:spcPts val="0"/>
              </a:spcBef>
              <a:spcAft>
                <a:spcPts val="1800"/>
              </a:spcAft>
              <a:buNone/>
            </a:pPr>
            <a:r>
              <a:rPr lang="en-US" dirty="0"/>
              <a:t>5. What steps can we, as the Partner Training Team, take to ensure content is accessible for all learners? </a:t>
            </a:r>
          </a:p>
        </p:txBody>
      </p:sp>
    </p:spTree>
    <p:extLst>
      <p:ext uri="{BB962C8B-B14F-4D97-AF65-F5344CB8AC3E}">
        <p14:creationId xmlns:p14="http://schemas.microsoft.com/office/powerpoint/2010/main" val="4279670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FDF6D-78E5-40AC-87B2-A8A10E91C6B5}"/>
              </a:ext>
            </a:extLst>
          </p:cNvPr>
          <p:cNvSpPr>
            <a:spLocks noGrp="1"/>
          </p:cNvSpPr>
          <p:nvPr>
            <p:ph type="title"/>
          </p:nvPr>
        </p:nvSpPr>
        <p:spPr/>
        <p:txBody>
          <a:bodyPr/>
          <a:lstStyle/>
          <a:p>
            <a:r>
              <a:rPr lang="en-US" dirty="0"/>
              <a:t>Accessibility Next Steps</a:t>
            </a:r>
          </a:p>
        </p:txBody>
      </p:sp>
      <p:sp>
        <p:nvSpPr>
          <p:cNvPr id="4" name="Content Placeholder 3">
            <a:extLst>
              <a:ext uri="{FF2B5EF4-FFF2-40B4-BE49-F238E27FC236}">
                <a16:creationId xmlns:a16="http://schemas.microsoft.com/office/drawing/2014/main" id="{77947042-454F-4004-85DD-D0C75813C8EA}"/>
              </a:ext>
            </a:extLst>
          </p:cNvPr>
          <p:cNvSpPr>
            <a:spLocks noGrp="1"/>
          </p:cNvSpPr>
          <p:nvPr>
            <p:ph sz="half" idx="1"/>
          </p:nvPr>
        </p:nvSpPr>
        <p:spPr>
          <a:solidFill>
            <a:srgbClr val="C0FBFF"/>
          </a:solidFill>
        </p:spPr>
        <p:txBody>
          <a:bodyPr/>
          <a:lstStyle/>
          <a:p>
            <a:pPr marL="0" indent="0" algn="ctr">
              <a:buNone/>
            </a:pPr>
            <a:r>
              <a:rPr lang="en-US" dirty="0"/>
              <a:t>Individual Steps</a:t>
            </a:r>
          </a:p>
        </p:txBody>
      </p:sp>
      <p:sp>
        <p:nvSpPr>
          <p:cNvPr id="5" name="Content Placeholder 4">
            <a:extLst>
              <a:ext uri="{FF2B5EF4-FFF2-40B4-BE49-F238E27FC236}">
                <a16:creationId xmlns:a16="http://schemas.microsoft.com/office/drawing/2014/main" id="{97C388D1-402B-4FF9-ABA1-21C5F3E10E50}"/>
              </a:ext>
            </a:extLst>
          </p:cNvPr>
          <p:cNvSpPr>
            <a:spLocks noGrp="1"/>
          </p:cNvSpPr>
          <p:nvPr>
            <p:ph sz="half" idx="2"/>
          </p:nvPr>
        </p:nvSpPr>
        <p:spPr>
          <a:solidFill>
            <a:srgbClr val="C0FBFF"/>
          </a:solidFill>
        </p:spPr>
        <p:txBody>
          <a:bodyPr/>
          <a:lstStyle/>
          <a:p>
            <a:pPr marL="0" indent="0" algn="ctr">
              <a:buNone/>
            </a:pPr>
            <a:r>
              <a:rPr lang="en-US" dirty="0"/>
              <a:t>Partner Training Team Steps</a:t>
            </a:r>
          </a:p>
        </p:txBody>
      </p:sp>
    </p:spTree>
    <p:extLst>
      <p:ext uri="{BB962C8B-B14F-4D97-AF65-F5344CB8AC3E}">
        <p14:creationId xmlns:p14="http://schemas.microsoft.com/office/powerpoint/2010/main" val="33367336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09E8D-B54B-4361-A9C9-652397E8EEE0}"/>
              </a:ext>
            </a:extLst>
          </p:cNvPr>
          <p:cNvSpPr>
            <a:spLocks noGrp="1"/>
          </p:cNvSpPr>
          <p:nvPr>
            <p:ph type="title"/>
          </p:nvPr>
        </p:nvSpPr>
        <p:spPr/>
        <p:txBody>
          <a:bodyPr/>
          <a:lstStyle/>
          <a:p>
            <a:r>
              <a:rPr lang="en-US" dirty="0"/>
              <a:t>Accessibility Next Steps</a:t>
            </a:r>
          </a:p>
        </p:txBody>
      </p:sp>
      <p:pic>
        <p:nvPicPr>
          <p:cNvPr id="5" name="Content Placeholder 4" descr="Images with solid fill">
            <a:extLst>
              <a:ext uri="{FF2B5EF4-FFF2-40B4-BE49-F238E27FC236}">
                <a16:creationId xmlns:a16="http://schemas.microsoft.com/office/drawing/2014/main" id="{7541C6DE-EC99-4177-8E02-516F0F26E41D}"/>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53400" y="1433286"/>
            <a:ext cx="3200400" cy="3200400"/>
          </a:xfrm>
        </p:spPr>
      </p:pic>
      <p:pic>
        <p:nvPicPr>
          <p:cNvPr id="7" name="Graphic 6" descr="Checkmark with solid fill">
            <a:extLst>
              <a:ext uri="{FF2B5EF4-FFF2-40B4-BE49-F238E27FC236}">
                <a16:creationId xmlns:a16="http://schemas.microsoft.com/office/drawing/2014/main" id="{0869D950-C789-48E1-B626-072A408A75F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394200" y="3429000"/>
            <a:ext cx="3200400" cy="3200400"/>
          </a:xfrm>
          <a:prstGeom prst="rect">
            <a:avLst/>
          </a:prstGeom>
        </p:spPr>
      </p:pic>
      <p:pic>
        <p:nvPicPr>
          <p:cNvPr id="9" name="Graphic 8" descr="Palette with solid fill">
            <a:extLst>
              <a:ext uri="{FF2B5EF4-FFF2-40B4-BE49-F238E27FC236}">
                <a16:creationId xmlns:a16="http://schemas.microsoft.com/office/drawing/2014/main" id="{83541253-7C1F-41F2-81BD-40A8D4EDA92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38200" y="1433286"/>
            <a:ext cx="3200400" cy="3200400"/>
          </a:xfrm>
          <a:prstGeom prst="rect">
            <a:avLst/>
          </a:prstGeom>
        </p:spPr>
      </p:pic>
    </p:spTree>
    <p:extLst>
      <p:ext uri="{BB962C8B-B14F-4D97-AF65-F5344CB8AC3E}">
        <p14:creationId xmlns:p14="http://schemas.microsoft.com/office/powerpoint/2010/main" val="1902330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3B058-6045-4DDB-AB44-498DD95B5C91}"/>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9DF8219F-42A7-49C8-8C56-8DA930B73E80}"/>
              </a:ext>
            </a:extLst>
          </p:cNvPr>
          <p:cNvSpPr>
            <a:spLocks noGrp="1"/>
          </p:cNvSpPr>
          <p:nvPr>
            <p:ph idx="1"/>
          </p:nvPr>
        </p:nvSpPr>
        <p:spPr>
          <a:xfrm>
            <a:off x="838200" y="1825625"/>
            <a:ext cx="10515600" cy="4929738"/>
          </a:xfrm>
        </p:spPr>
        <p:txBody>
          <a:bodyPr>
            <a:normAutofit/>
          </a:bodyPr>
          <a:lstStyle/>
          <a:p>
            <a:pPr marL="0" indent="0">
              <a:buNone/>
            </a:pPr>
            <a:r>
              <a:rPr lang="en-US" sz="1800" dirty="0"/>
              <a:t>Alt Text. (n.d.). Retrieved March 16, 2021, from https://moz.com/learn/seo/alt-text</a:t>
            </a:r>
          </a:p>
          <a:p>
            <a:pPr marL="0" indent="0">
              <a:buNone/>
            </a:pPr>
            <a:r>
              <a:rPr lang="en-US" sz="1800" dirty="0" err="1"/>
              <a:t>Bigby</a:t>
            </a:r>
            <a:r>
              <a:rPr lang="en-US" sz="1800" dirty="0"/>
              <a:t>, G. (2019, August 09). What Is Section 508 And Who Needs to Be Compliant? Retrieved February 	02, 2021, from </a:t>
            </a:r>
            <a:r>
              <a:rPr lang="en-US" sz="1800" dirty="0">
                <a:hlinkClick r:id="rId2"/>
              </a:rPr>
              <a:t>https://dynomapper.com/blog/27-accessibility-testing/552-what-is-section-   	508-and-who-needs-to-be-compliant</a:t>
            </a:r>
            <a:r>
              <a:rPr lang="en-US" sz="1800" dirty="0"/>
              <a:t> </a:t>
            </a:r>
          </a:p>
          <a:p>
            <a:pPr marL="0" indent="0">
              <a:buNone/>
            </a:pPr>
            <a:r>
              <a:rPr lang="en-US" sz="1800" dirty="0" err="1"/>
              <a:t>Burgstahler</a:t>
            </a:r>
            <a:r>
              <a:rPr lang="en-US" sz="1800" dirty="0"/>
              <a:t>, S. (2017, January 30). ADA Compliance for Online Course Design. Retrieved February 02, 	2021, from </a:t>
            </a:r>
            <a:r>
              <a:rPr lang="en-US" sz="1800" dirty="0">
                <a:hlinkClick r:id="rId3"/>
              </a:rPr>
              <a:t>https://er.educause.edu/articles/2017/1/ada-compliance-for-online-course-design</a:t>
            </a:r>
            <a:r>
              <a:rPr lang="en-US" sz="1800" dirty="0"/>
              <a:t> </a:t>
            </a:r>
          </a:p>
          <a:p>
            <a:pPr marL="0" indent="0">
              <a:buNone/>
            </a:pPr>
            <a:r>
              <a:rPr lang="en-US" sz="1800" dirty="0"/>
              <a:t>Eggert, E., &amp; </a:t>
            </a:r>
            <a:r>
              <a:rPr lang="en-US" sz="1800" dirty="0" err="1"/>
              <a:t>Abou</a:t>
            </a:r>
            <a:r>
              <a:rPr lang="en-US" sz="1800" dirty="0"/>
              <a:t>-Zahra, S. (2019, October 04). How to Meet WCAG (Quick Reference). Retrieved 	February 02, 2021, from </a:t>
            </a:r>
            <a:r>
              <a:rPr lang="en-US" sz="1800" dirty="0">
                <a:hlinkClick r:id="rId4"/>
              </a:rPr>
              <a:t>https://www.w3.org/WAI/WCAG21/quickref/?versions=2.0</a:t>
            </a:r>
            <a:r>
              <a:rPr lang="en-US" sz="1800" dirty="0"/>
              <a:t> </a:t>
            </a:r>
          </a:p>
          <a:p>
            <a:pPr marL="0" indent="0">
              <a:buNone/>
            </a:pPr>
            <a:r>
              <a:rPr lang="en-US" sz="1800" dirty="0"/>
              <a:t>Hogan, </a:t>
            </a:r>
            <a:r>
              <a:rPr lang="en-US" sz="1800" dirty="0" err="1"/>
              <a:t>Stephy</a:t>
            </a:r>
            <a:r>
              <a:rPr lang="en-US" sz="1800" dirty="0"/>
              <a:t>. (2020, August 10-11). </a:t>
            </a:r>
            <a:r>
              <a:rPr lang="en-US" sz="1800" i="1" dirty="0"/>
              <a:t>Brainstorming: Accessibility </a:t>
            </a:r>
            <a:r>
              <a:rPr lang="en-US" sz="1800" dirty="0"/>
              <a:t>[Conference presentation]. 	Presentation Summit, United States. </a:t>
            </a:r>
          </a:p>
          <a:p>
            <a:pPr marL="0" indent="0">
              <a:buNone/>
            </a:pPr>
            <a:r>
              <a:rPr lang="en-US" sz="1800" dirty="0" err="1">
                <a:effectLst/>
              </a:rPr>
              <a:t>LaGrow</a:t>
            </a:r>
            <a:r>
              <a:rPr lang="en-US" sz="1800" dirty="0">
                <a:effectLst/>
              </a:rPr>
              <a:t>, M. (2017, December 04). The Section 508 Refresh and What It Means for Higher Education.     	Retrieved February 02, 2021, from </a:t>
            </a:r>
            <a:r>
              <a:rPr lang="en-US" sz="1800" dirty="0">
                <a:effectLst/>
                <a:hlinkClick r:id="rId5"/>
              </a:rPr>
              <a:t>https://er.educause.edu/articles/2017/12/the-section-508-	refresh-and-what-it-means-for-higher-education</a:t>
            </a:r>
            <a:r>
              <a:rPr lang="en-US" sz="1800" dirty="0">
                <a:effectLst/>
              </a:rPr>
              <a:t> </a:t>
            </a:r>
          </a:p>
          <a:p>
            <a:pPr marL="0" indent="0">
              <a:buNone/>
            </a:pPr>
            <a:r>
              <a:rPr lang="en-US" sz="1800" dirty="0">
                <a:effectLst/>
              </a:rPr>
              <a:t>Lawton Henry, S., &amp; Brewer, J. (Eds.). (2020, March 10). About W3C WAI. Retrieved February 02, 2021, 	from </a:t>
            </a:r>
            <a:r>
              <a:rPr lang="en-US" sz="1800" dirty="0">
                <a:effectLst/>
                <a:hlinkClick r:id="rId6"/>
              </a:rPr>
              <a:t>https://www.w3.org/WAI/about/</a:t>
            </a:r>
            <a:r>
              <a:rPr lang="en-US" sz="1800" dirty="0">
                <a:effectLst/>
              </a:rPr>
              <a:t> </a:t>
            </a:r>
          </a:p>
        </p:txBody>
      </p:sp>
    </p:spTree>
    <p:extLst>
      <p:ext uri="{BB962C8B-B14F-4D97-AF65-F5344CB8AC3E}">
        <p14:creationId xmlns:p14="http://schemas.microsoft.com/office/powerpoint/2010/main" val="1359853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2CB6C-5183-4ED6-9E65-6C4E4C91FC06}"/>
              </a:ext>
            </a:extLst>
          </p:cNvPr>
          <p:cNvSpPr>
            <a:spLocks noGrp="1"/>
          </p:cNvSpPr>
          <p:nvPr>
            <p:ph type="title"/>
          </p:nvPr>
        </p:nvSpPr>
        <p:spPr/>
        <p:txBody>
          <a:bodyPr/>
          <a:lstStyle/>
          <a:p>
            <a:r>
              <a:rPr lang="en-US" dirty="0"/>
              <a:t>What is Accessibility?</a:t>
            </a:r>
          </a:p>
        </p:txBody>
      </p:sp>
      <p:pic>
        <p:nvPicPr>
          <p:cNvPr id="9" name="Graphic 8" descr="Deaf with solid fill">
            <a:extLst>
              <a:ext uri="{FF2B5EF4-FFF2-40B4-BE49-F238E27FC236}">
                <a16:creationId xmlns:a16="http://schemas.microsoft.com/office/drawing/2014/main" id="{911E7155-D65F-4FC3-8860-59EA4034EA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90974" y="3858530"/>
            <a:ext cx="2743200" cy="2743200"/>
          </a:xfrm>
          <a:prstGeom prst="rect">
            <a:avLst/>
          </a:prstGeom>
        </p:spPr>
      </p:pic>
      <p:pic>
        <p:nvPicPr>
          <p:cNvPr id="11" name="Graphic 10" descr="Low Vision with solid fill">
            <a:extLst>
              <a:ext uri="{FF2B5EF4-FFF2-40B4-BE49-F238E27FC236}">
                <a16:creationId xmlns:a16="http://schemas.microsoft.com/office/drawing/2014/main" id="{0EB3C906-55BB-47BE-A86A-A1B65D73670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9345" y="1560000"/>
            <a:ext cx="2743200" cy="2743200"/>
          </a:xfrm>
          <a:prstGeom prst="rect">
            <a:avLst/>
          </a:prstGeom>
        </p:spPr>
      </p:pic>
      <p:pic>
        <p:nvPicPr>
          <p:cNvPr id="15" name="Graphic 14" descr="Palette with solid fill">
            <a:extLst>
              <a:ext uri="{FF2B5EF4-FFF2-40B4-BE49-F238E27FC236}">
                <a16:creationId xmlns:a16="http://schemas.microsoft.com/office/drawing/2014/main" id="{CC071DAE-D902-4325-8F9A-31FEBD0B2A1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052603" y="1560000"/>
            <a:ext cx="2743200" cy="2743200"/>
          </a:xfrm>
          <a:prstGeom prst="rect">
            <a:avLst/>
          </a:prstGeom>
        </p:spPr>
      </p:pic>
      <p:pic>
        <p:nvPicPr>
          <p:cNvPr id="13" name="Graphic 12" descr="Person in wheelchair with solid fill">
            <a:extLst>
              <a:ext uri="{FF2B5EF4-FFF2-40B4-BE49-F238E27FC236}">
                <a16:creationId xmlns:a16="http://schemas.microsoft.com/office/drawing/2014/main" id="{AF136ECF-3DB3-47E9-92EC-4500A5417F5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714232" y="3858530"/>
            <a:ext cx="2743200" cy="2743200"/>
          </a:xfrm>
          <a:prstGeom prst="rect">
            <a:avLst/>
          </a:prstGeom>
        </p:spPr>
      </p:pic>
    </p:spTree>
    <p:extLst>
      <p:ext uri="{BB962C8B-B14F-4D97-AF65-F5344CB8AC3E}">
        <p14:creationId xmlns:p14="http://schemas.microsoft.com/office/powerpoint/2010/main" val="3904269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2614C-2297-48B0-A006-7F990CE1037E}"/>
              </a:ext>
            </a:extLst>
          </p:cNvPr>
          <p:cNvSpPr>
            <a:spLocks noGrp="1"/>
          </p:cNvSpPr>
          <p:nvPr>
            <p:ph type="title"/>
          </p:nvPr>
        </p:nvSpPr>
        <p:spPr/>
        <p:txBody>
          <a:bodyPr/>
          <a:lstStyle/>
          <a:p>
            <a:r>
              <a:rPr lang="en-US" dirty="0"/>
              <a:t>Accessibility vs. Accommodations</a:t>
            </a:r>
          </a:p>
        </p:txBody>
      </p:sp>
      <p:grpSp>
        <p:nvGrpSpPr>
          <p:cNvPr id="17" name="Students" descr="Icons of students. ">
            <a:extLst>
              <a:ext uri="{FF2B5EF4-FFF2-40B4-BE49-F238E27FC236}">
                <a16:creationId xmlns:a16="http://schemas.microsoft.com/office/drawing/2014/main" id="{880873BE-CC27-463C-BD31-17FF3A9AFE04}"/>
              </a:ext>
            </a:extLst>
          </p:cNvPr>
          <p:cNvGrpSpPr/>
          <p:nvPr/>
        </p:nvGrpSpPr>
        <p:grpSpPr>
          <a:xfrm>
            <a:off x="5334000" y="4719638"/>
            <a:ext cx="2762250" cy="923924"/>
            <a:chOff x="5334000" y="4719638"/>
            <a:chExt cx="2762250" cy="923924"/>
          </a:xfrm>
          <a:solidFill>
            <a:srgbClr val="232127"/>
          </a:solidFill>
        </p:grpSpPr>
        <p:sp>
          <p:nvSpPr>
            <p:cNvPr id="7" name="Freeform: Shape 6">
              <a:extLst>
                <a:ext uri="{FF2B5EF4-FFF2-40B4-BE49-F238E27FC236}">
                  <a16:creationId xmlns:a16="http://schemas.microsoft.com/office/drawing/2014/main" id="{19E595EE-FBF3-460B-8E21-282F84C84030}"/>
                </a:ext>
              </a:extLst>
            </p:cNvPr>
            <p:cNvSpPr/>
            <p:nvPr/>
          </p:nvSpPr>
          <p:spPr>
            <a:xfrm>
              <a:off x="5549741" y="4719638"/>
              <a:ext cx="432434" cy="432435"/>
            </a:xfrm>
            <a:custGeom>
              <a:avLst/>
              <a:gdLst>
                <a:gd name="connsiteX0" fmla="*/ 432435 w 432434"/>
                <a:gd name="connsiteY0" fmla="*/ 216217 h 432435"/>
                <a:gd name="connsiteX1" fmla="*/ 216217 w 432434"/>
                <a:gd name="connsiteY1" fmla="*/ 432435 h 432435"/>
                <a:gd name="connsiteX2" fmla="*/ 0 w 432434"/>
                <a:gd name="connsiteY2" fmla="*/ 216217 h 432435"/>
                <a:gd name="connsiteX3" fmla="*/ 216217 w 432434"/>
                <a:gd name="connsiteY3" fmla="*/ 0 h 432435"/>
                <a:gd name="connsiteX4" fmla="*/ 432435 w 432434"/>
                <a:gd name="connsiteY4" fmla="*/ 216217 h 4324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434" h="432435">
                  <a:moveTo>
                    <a:pt x="432435" y="216217"/>
                  </a:moveTo>
                  <a:cubicBezTo>
                    <a:pt x="432435" y="335631"/>
                    <a:pt x="335631" y="432435"/>
                    <a:pt x="216217" y="432435"/>
                  </a:cubicBezTo>
                  <a:cubicBezTo>
                    <a:pt x="96804" y="432435"/>
                    <a:pt x="0" y="335631"/>
                    <a:pt x="0" y="216217"/>
                  </a:cubicBezTo>
                  <a:cubicBezTo>
                    <a:pt x="0" y="96804"/>
                    <a:pt x="96804" y="0"/>
                    <a:pt x="216217" y="0"/>
                  </a:cubicBezTo>
                  <a:cubicBezTo>
                    <a:pt x="335631" y="0"/>
                    <a:pt x="432435" y="96804"/>
                    <a:pt x="432435" y="216217"/>
                  </a:cubicBezTo>
                  <a:close/>
                </a:path>
              </a:pathLst>
            </a:custGeom>
            <a:grpFill/>
            <a:ln w="476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32F83020-E463-4E86-B257-8D5FB697095F}"/>
                </a:ext>
              </a:extLst>
            </p:cNvPr>
            <p:cNvSpPr/>
            <p:nvPr/>
          </p:nvSpPr>
          <p:spPr>
            <a:xfrm>
              <a:off x="5334000" y="5211604"/>
              <a:ext cx="857250" cy="431958"/>
            </a:xfrm>
            <a:custGeom>
              <a:avLst/>
              <a:gdLst>
                <a:gd name="connsiteX0" fmla="*/ 857250 w 857250"/>
                <a:gd name="connsiteY0" fmla="*/ 431959 h 431958"/>
                <a:gd name="connsiteX1" fmla="*/ 857250 w 857250"/>
                <a:gd name="connsiteY1" fmla="*/ 215741 h 431958"/>
                <a:gd name="connsiteX2" fmla="*/ 814387 w 857250"/>
                <a:gd name="connsiteY2" fmla="*/ 129540 h 431958"/>
                <a:gd name="connsiteX3" fmla="*/ 605314 w 857250"/>
                <a:gd name="connsiteY3" fmla="*/ 26670 h 431958"/>
                <a:gd name="connsiteX4" fmla="*/ 428625 w 857250"/>
                <a:gd name="connsiteY4" fmla="*/ 0 h 431958"/>
                <a:gd name="connsiteX5" fmla="*/ 251936 w 857250"/>
                <a:gd name="connsiteY5" fmla="*/ 26670 h 431958"/>
                <a:gd name="connsiteX6" fmla="*/ 42863 w 857250"/>
                <a:gd name="connsiteY6" fmla="*/ 129540 h 431958"/>
                <a:gd name="connsiteX7" fmla="*/ 0 w 857250"/>
                <a:gd name="connsiteY7" fmla="*/ 215741 h 431958"/>
                <a:gd name="connsiteX8" fmla="*/ 0 w 857250"/>
                <a:gd name="connsiteY8" fmla="*/ 431959 h 43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7250" h="431958">
                  <a:moveTo>
                    <a:pt x="857250" y="431959"/>
                  </a:moveTo>
                  <a:lnTo>
                    <a:pt x="857250" y="215741"/>
                  </a:lnTo>
                  <a:cubicBezTo>
                    <a:pt x="856545" y="182051"/>
                    <a:pt x="840829" y="150433"/>
                    <a:pt x="814387" y="129540"/>
                  </a:cubicBezTo>
                  <a:cubicBezTo>
                    <a:pt x="752256" y="81648"/>
                    <a:pt x="681166" y="46673"/>
                    <a:pt x="605314" y="26670"/>
                  </a:cubicBezTo>
                  <a:cubicBezTo>
                    <a:pt x="548059" y="9096"/>
                    <a:pt x="488513" y="105"/>
                    <a:pt x="428625" y="0"/>
                  </a:cubicBezTo>
                  <a:cubicBezTo>
                    <a:pt x="368799" y="924"/>
                    <a:pt x="309367" y="9892"/>
                    <a:pt x="251936" y="26670"/>
                  </a:cubicBezTo>
                  <a:cubicBezTo>
                    <a:pt x="176927" y="48877"/>
                    <a:pt x="106228" y="83663"/>
                    <a:pt x="42863" y="129540"/>
                  </a:cubicBezTo>
                  <a:cubicBezTo>
                    <a:pt x="16421" y="150433"/>
                    <a:pt x="705" y="182051"/>
                    <a:pt x="0" y="215741"/>
                  </a:cubicBezTo>
                  <a:lnTo>
                    <a:pt x="0" y="431959"/>
                  </a:lnTo>
                  <a:close/>
                </a:path>
              </a:pathLst>
            </a:custGeom>
            <a:grpFill/>
            <a:ln w="476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8F9E5738-A000-435C-9853-96799A275F83}"/>
                </a:ext>
              </a:extLst>
            </p:cNvPr>
            <p:cNvSpPr/>
            <p:nvPr/>
          </p:nvSpPr>
          <p:spPr>
            <a:xfrm>
              <a:off x="6495573" y="4719638"/>
              <a:ext cx="432434" cy="432435"/>
            </a:xfrm>
            <a:custGeom>
              <a:avLst/>
              <a:gdLst>
                <a:gd name="connsiteX0" fmla="*/ 432435 w 432434"/>
                <a:gd name="connsiteY0" fmla="*/ 216217 h 432435"/>
                <a:gd name="connsiteX1" fmla="*/ 216218 w 432434"/>
                <a:gd name="connsiteY1" fmla="*/ 432435 h 432435"/>
                <a:gd name="connsiteX2" fmla="*/ 0 w 432434"/>
                <a:gd name="connsiteY2" fmla="*/ 216217 h 432435"/>
                <a:gd name="connsiteX3" fmla="*/ 216218 w 432434"/>
                <a:gd name="connsiteY3" fmla="*/ 0 h 432435"/>
                <a:gd name="connsiteX4" fmla="*/ 432435 w 432434"/>
                <a:gd name="connsiteY4" fmla="*/ 216217 h 4324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434" h="432435">
                  <a:moveTo>
                    <a:pt x="432435" y="216217"/>
                  </a:moveTo>
                  <a:cubicBezTo>
                    <a:pt x="432435" y="335631"/>
                    <a:pt x="335631" y="432435"/>
                    <a:pt x="216218" y="432435"/>
                  </a:cubicBezTo>
                  <a:cubicBezTo>
                    <a:pt x="96804" y="432435"/>
                    <a:pt x="0" y="335631"/>
                    <a:pt x="0" y="216217"/>
                  </a:cubicBezTo>
                  <a:cubicBezTo>
                    <a:pt x="0" y="96804"/>
                    <a:pt x="96804" y="0"/>
                    <a:pt x="216218" y="0"/>
                  </a:cubicBezTo>
                  <a:cubicBezTo>
                    <a:pt x="335631" y="0"/>
                    <a:pt x="432435" y="96804"/>
                    <a:pt x="432435" y="216217"/>
                  </a:cubicBezTo>
                  <a:close/>
                </a:path>
              </a:pathLst>
            </a:custGeom>
            <a:grpFill/>
            <a:ln w="476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B1784FA8-6149-4057-8E42-E257DDF115F5}"/>
                </a:ext>
              </a:extLst>
            </p:cNvPr>
            <p:cNvSpPr/>
            <p:nvPr/>
          </p:nvSpPr>
          <p:spPr>
            <a:xfrm>
              <a:off x="6286500" y="5211604"/>
              <a:ext cx="857250" cy="431958"/>
            </a:xfrm>
            <a:custGeom>
              <a:avLst/>
              <a:gdLst>
                <a:gd name="connsiteX0" fmla="*/ 857250 w 857250"/>
                <a:gd name="connsiteY0" fmla="*/ 431959 h 431958"/>
                <a:gd name="connsiteX1" fmla="*/ 857250 w 857250"/>
                <a:gd name="connsiteY1" fmla="*/ 215741 h 431958"/>
                <a:gd name="connsiteX2" fmla="*/ 814387 w 857250"/>
                <a:gd name="connsiteY2" fmla="*/ 129540 h 431958"/>
                <a:gd name="connsiteX3" fmla="*/ 605314 w 857250"/>
                <a:gd name="connsiteY3" fmla="*/ 26670 h 431958"/>
                <a:gd name="connsiteX4" fmla="*/ 428625 w 857250"/>
                <a:gd name="connsiteY4" fmla="*/ 0 h 431958"/>
                <a:gd name="connsiteX5" fmla="*/ 251936 w 857250"/>
                <a:gd name="connsiteY5" fmla="*/ 26670 h 431958"/>
                <a:gd name="connsiteX6" fmla="*/ 42863 w 857250"/>
                <a:gd name="connsiteY6" fmla="*/ 129540 h 431958"/>
                <a:gd name="connsiteX7" fmla="*/ 0 w 857250"/>
                <a:gd name="connsiteY7" fmla="*/ 215741 h 431958"/>
                <a:gd name="connsiteX8" fmla="*/ 0 w 857250"/>
                <a:gd name="connsiteY8" fmla="*/ 431959 h 43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7250" h="431958">
                  <a:moveTo>
                    <a:pt x="857250" y="431959"/>
                  </a:moveTo>
                  <a:lnTo>
                    <a:pt x="857250" y="215741"/>
                  </a:lnTo>
                  <a:cubicBezTo>
                    <a:pt x="856545" y="182051"/>
                    <a:pt x="840829" y="150433"/>
                    <a:pt x="814387" y="129540"/>
                  </a:cubicBezTo>
                  <a:cubicBezTo>
                    <a:pt x="752256" y="81648"/>
                    <a:pt x="681166" y="46673"/>
                    <a:pt x="605314" y="26670"/>
                  </a:cubicBezTo>
                  <a:cubicBezTo>
                    <a:pt x="548059" y="9096"/>
                    <a:pt x="488513" y="105"/>
                    <a:pt x="428625" y="0"/>
                  </a:cubicBezTo>
                  <a:cubicBezTo>
                    <a:pt x="368799" y="924"/>
                    <a:pt x="309367" y="9892"/>
                    <a:pt x="251936" y="26670"/>
                  </a:cubicBezTo>
                  <a:cubicBezTo>
                    <a:pt x="176927" y="48877"/>
                    <a:pt x="106228" y="83663"/>
                    <a:pt x="42863" y="129540"/>
                  </a:cubicBezTo>
                  <a:cubicBezTo>
                    <a:pt x="16421" y="150433"/>
                    <a:pt x="705" y="182051"/>
                    <a:pt x="0" y="215741"/>
                  </a:cubicBezTo>
                  <a:lnTo>
                    <a:pt x="0" y="431959"/>
                  </a:lnTo>
                  <a:close/>
                </a:path>
              </a:pathLst>
            </a:custGeom>
            <a:grpFill/>
            <a:ln w="476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50116BA1-47B7-45FD-9AAA-0C02DF0CDDC0}"/>
                </a:ext>
              </a:extLst>
            </p:cNvPr>
            <p:cNvSpPr/>
            <p:nvPr/>
          </p:nvSpPr>
          <p:spPr>
            <a:xfrm>
              <a:off x="7448073" y="4719638"/>
              <a:ext cx="432435" cy="432435"/>
            </a:xfrm>
            <a:custGeom>
              <a:avLst/>
              <a:gdLst>
                <a:gd name="connsiteX0" fmla="*/ 432435 w 432435"/>
                <a:gd name="connsiteY0" fmla="*/ 216217 h 432435"/>
                <a:gd name="connsiteX1" fmla="*/ 216218 w 432435"/>
                <a:gd name="connsiteY1" fmla="*/ 432435 h 432435"/>
                <a:gd name="connsiteX2" fmla="*/ 0 w 432435"/>
                <a:gd name="connsiteY2" fmla="*/ 216217 h 432435"/>
                <a:gd name="connsiteX3" fmla="*/ 216218 w 432435"/>
                <a:gd name="connsiteY3" fmla="*/ 0 h 432435"/>
                <a:gd name="connsiteX4" fmla="*/ 432435 w 432435"/>
                <a:gd name="connsiteY4" fmla="*/ 216217 h 4324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435" h="432435">
                  <a:moveTo>
                    <a:pt x="432435" y="216217"/>
                  </a:moveTo>
                  <a:cubicBezTo>
                    <a:pt x="432435" y="335631"/>
                    <a:pt x="335631" y="432435"/>
                    <a:pt x="216218" y="432435"/>
                  </a:cubicBezTo>
                  <a:cubicBezTo>
                    <a:pt x="96804" y="432435"/>
                    <a:pt x="0" y="335631"/>
                    <a:pt x="0" y="216217"/>
                  </a:cubicBezTo>
                  <a:cubicBezTo>
                    <a:pt x="0" y="96804"/>
                    <a:pt x="96804" y="0"/>
                    <a:pt x="216218" y="0"/>
                  </a:cubicBezTo>
                  <a:cubicBezTo>
                    <a:pt x="335631" y="0"/>
                    <a:pt x="432435" y="96804"/>
                    <a:pt x="432435" y="216217"/>
                  </a:cubicBezTo>
                  <a:close/>
                </a:path>
              </a:pathLst>
            </a:custGeom>
            <a:grpFill/>
            <a:ln w="476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21EDBBA2-8C9F-4D15-937E-1E272ED02D0E}"/>
                </a:ext>
              </a:extLst>
            </p:cNvPr>
            <p:cNvSpPr/>
            <p:nvPr/>
          </p:nvSpPr>
          <p:spPr>
            <a:xfrm>
              <a:off x="7239000" y="5211604"/>
              <a:ext cx="857250" cy="431958"/>
            </a:xfrm>
            <a:custGeom>
              <a:avLst/>
              <a:gdLst>
                <a:gd name="connsiteX0" fmla="*/ 857250 w 857250"/>
                <a:gd name="connsiteY0" fmla="*/ 431959 h 431958"/>
                <a:gd name="connsiteX1" fmla="*/ 857250 w 857250"/>
                <a:gd name="connsiteY1" fmla="*/ 215741 h 431958"/>
                <a:gd name="connsiteX2" fmla="*/ 814387 w 857250"/>
                <a:gd name="connsiteY2" fmla="*/ 129540 h 431958"/>
                <a:gd name="connsiteX3" fmla="*/ 605314 w 857250"/>
                <a:gd name="connsiteY3" fmla="*/ 26670 h 431958"/>
                <a:gd name="connsiteX4" fmla="*/ 428625 w 857250"/>
                <a:gd name="connsiteY4" fmla="*/ 0 h 431958"/>
                <a:gd name="connsiteX5" fmla="*/ 251936 w 857250"/>
                <a:gd name="connsiteY5" fmla="*/ 26670 h 431958"/>
                <a:gd name="connsiteX6" fmla="*/ 42863 w 857250"/>
                <a:gd name="connsiteY6" fmla="*/ 129540 h 431958"/>
                <a:gd name="connsiteX7" fmla="*/ 0 w 857250"/>
                <a:gd name="connsiteY7" fmla="*/ 215741 h 431958"/>
                <a:gd name="connsiteX8" fmla="*/ 0 w 857250"/>
                <a:gd name="connsiteY8" fmla="*/ 431959 h 43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7250" h="431958">
                  <a:moveTo>
                    <a:pt x="857250" y="431959"/>
                  </a:moveTo>
                  <a:lnTo>
                    <a:pt x="857250" y="215741"/>
                  </a:lnTo>
                  <a:cubicBezTo>
                    <a:pt x="856545" y="182051"/>
                    <a:pt x="840829" y="150433"/>
                    <a:pt x="814387" y="129540"/>
                  </a:cubicBezTo>
                  <a:cubicBezTo>
                    <a:pt x="752256" y="81648"/>
                    <a:pt x="681166" y="46673"/>
                    <a:pt x="605314" y="26670"/>
                  </a:cubicBezTo>
                  <a:cubicBezTo>
                    <a:pt x="548059" y="9096"/>
                    <a:pt x="488513" y="105"/>
                    <a:pt x="428625" y="0"/>
                  </a:cubicBezTo>
                  <a:cubicBezTo>
                    <a:pt x="368798" y="924"/>
                    <a:pt x="309367" y="9892"/>
                    <a:pt x="251936" y="26670"/>
                  </a:cubicBezTo>
                  <a:cubicBezTo>
                    <a:pt x="176927" y="48877"/>
                    <a:pt x="106228" y="83663"/>
                    <a:pt x="42863" y="129540"/>
                  </a:cubicBezTo>
                  <a:cubicBezTo>
                    <a:pt x="16421" y="150433"/>
                    <a:pt x="705" y="182051"/>
                    <a:pt x="0" y="215741"/>
                  </a:cubicBezTo>
                  <a:lnTo>
                    <a:pt x="0" y="431959"/>
                  </a:lnTo>
                  <a:close/>
                </a:path>
              </a:pathLst>
            </a:custGeom>
            <a:grpFill/>
            <a:ln w="47625" cap="flat">
              <a:noFill/>
              <a:prstDash val="solid"/>
              <a:miter/>
            </a:ln>
          </p:spPr>
          <p:txBody>
            <a:bodyPr rtlCol="0" anchor="ctr"/>
            <a:lstStyle/>
            <a:p>
              <a:endParaRPr lang="en-US"/>
            </a:p>
          </p:txBody>
        </p:sp>
      </p:grpSp>
      <p:grpSp>
        <p:nvGrpSpPr>
          <p:cNvPr id="16" name="Teacher">
            <a:extLst>
              <a:ext uri="{FF2B5EF4-FFF2-40B4-BE49-F238E27FC236}">
                <a16:creationId xmlns:a16="http://schemas.microsoft.com/office/drawing/2014/main" id="{5962DD7A-C323-484A-9F77-6AF4DABBAE98}"/>
              </a:ext>
            </a:extLst>
          </p:cNvPr>
          <p:cNvGrpSpPr/>
          <p:nvPr/>
        </p:nvGrpSpPr>
        <p:grpSpPr>
          <a:xfrm>
            <a:off x="4055268" y="2653665"/>
            <a:ext cx="2466715" cy="3180397"/>
            <a:chOff x="4055268" y="2653665"/>
            <a:chExt cx="2466715" cy="3180397"/>
          </a:xfrm>
          <a:solidFill>
            <a:srgbClr val="232127"/>
          </a:solidFill>
        </p:grpSpPr>
        <p:sp>
          <p:nvSpPr>
            <p:cNvPr id="13" name="Freeform: Shape 12">
              <a:extLst>
                <a:ext uri="{FF2B5EF4-FFF2-40B4-BE49-F238E27FC236}">
                  <a16:creationId xmlns:a16="http://schemas.microsoft.com/office/drawing/2014/main" id="{9E058336-60F6-44FE-B119-DC37F80E367F}"/>
                </a:ext>
              </a:extLst>
            </p:cNvPr>
            <p:cNvSpPr/>
            <p:nvPr/>
          </p:nvSpPr>
          <p:spPr>
            <a:xfrm>
              <a:off x="4550092" y="2653665"/>
              <a:ext cx="565785" cy="565785"/>
            </a:xfrm>
            <a:custGeom>
              <a:avLst/>
              <a:gdLst>
                <a:gd name="connsiteX0" fmla="*/ 565785 w 565785"/>
                <a:gd name="connsiteY0" fmla="*/ 282893 h 565785"/>
                <a:gd name="connsiteX1" fmla="*/ 282892 w 565785"/>
                <a:gd name="connsiteY1" fmla="*/ 565785 h 565785"/>
                <a:gd name="connsiteX2" fmla="*/ 0 w 565785"/>
                <a:gd name="connsiteY2" fmla="*/ 282892 h 565785"/>
                <a:gd name="connsiteX3" fmla="*/ 282892 w 565785"/>
                <a:gd name="connsiteY3" fmla="*/ 0 h 565785"/>
                <a:gd name="connsiteX4" fmla="*/ 565785 w 565785"/>
                <a:gd name="connsiteY4" fmla="*/ 282893 h 565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5785" h="565785">
                  <a:moveTo>
                    <a:pt x="565785" y="282893"/>
                  </a:moveTo>
                  <a:cubicBezTo>
                    <a:pt x="565785" y="439130"/>
                    <a:pt x="439130" y="565785"/>
                    <a:pt x="282892" y="565785"/>
                  </a:cubicBezTo>
                  <a:cubicBezTo>
                    <a:pt x="126655" y="565785"/>
                    <a:pt x="0" y="439130"/>
                    <a:pt x="0" y="282892"/>
                  </a:cubicBezTo>
                  <a:cubicBezTo>
                    <a:pt x="0" y="126655"/>
                    <a:pt x="126655" y="0"/>
                    <a:pt x="282892" y="0"/>
                  </a:cubicBezTo>
                  <a:cubicBezTo>
                    <a:pt x="439130" y="0"/>
                    <a:pt x="565785" y="126655"/>
                    <a:pt x="565785" y="282893"/>
                  </a:cubicBezTo>
                  <a:close/>
                </a:path>
              </a:pathLst>
            </a:custGeom>
            <a:grpFill/>
            <a:ln w="476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848297C9-C35A-477C-972E-A78944A61FFE}"/>
                </a:ext>
              </a:extLst>
            </p:cNvPr>
            <p:cNvSpPr/>
            <p:nvPr/>
          </p:nvSpPr>
          <p:spPr>
            <a:xfrm>
              <a:off x="4055268" y="2806797"/>
              <a:ext cx="2466715" cy="3027265"/>
            </a:xfrm>
            <a:custGeom>
              <a:avLst/>
              <a:gdLst>
                <a:gd name="connsiteX0" fmla="*/ 2446020 w 2466715"/>
                <a:gd name="connsiteY0" fmla="*/ 20699 h 3027265"/>
                <a:gd name="connsiteX1" fmla="*/ 2345055 w 2466715"/>
                <a:gd name="connsiteY1" fmla="*/ 20699 h 3027265"/>
                <a:gd name="connsiteX2" fmla="*/ 1729740 w 2466715"/>
                <a:gd name="connsiteY2" fmla="*/ 636014 h 3027265"/>
                <a:gd name="connsiteX3" fmla="*/ 1591151 w 2466715"/>
                <a:gd name="connsiteY3" fmla="*/ 671256 h 3027265"/>
                <a:gd name="connsiteX4" fmla="*/ 1403509 w 2466715"/>
                <a:gd name="connsiteY4" fmla="*/ 971770 h 3027265"/>
                <a:gd name="connsiteX5" fmla="*/ 1350169 w 2466715"/>
                <a:gd name="connsiteY5" fmla="*/ 744599 h 3027265"/>
                <a:gd name="connsiteX6" fmla="*/ 1307783 w 2466715"/>
                <a:gd name="connsiteY6" fmla="*/ 666494 h 3027265"/>
                <a:gd name="connsiteX7" fmla="*/ 1010603 w 2466715"/>
                <a:gd name="connsiteY7" fmla="*/ 511236 h 3027265"/>
                <a:gd name="connsiteX8" fmla="*/ 777716 w 2466715"/>
                <a:gd name="connsiteY8" fmla="*/ 483138 h 3027265"/>
                <a:gd name="connsiteX9" fmla="*/ 544354 w 2466715"/>
                <a:gd name="connsiteY9" fmla="*/ 518380 h 3027265"/>
                <a:gd name="connsiteX10" fmla="*/ 247650 w 2466715"/>
                <a:gd name="connsiteY10" fmla="*/ 673638 h 3027265"/>
                <a:gd name="connsiteX11" fmla="*/ 205264 w 2466715"/>
                <a:gd name="connsiteY11" fmla="*/ 751743 h 3027265"/>
                <a:gd name="connsiteX12" fmla="*/ 0 w 2466715"/>
                <a:gd name="connsiteY12" fmla="*/ 1628043 h 3027265"/>
                <a:gd name="connsiteX13" fmla="*/ 142875 w 2466715"/>
                <a:gd name="connsiteY13" fmla="*/ 1770918 h 3027265"/>
                <a:gd name="connsiteX14" fmla="*/ 277178 w 2466715"/>
                <a:gd name="connsiteY14" fmla="*/ 1665190 h 3027265"/>
                <a:gd name="connsiteX15" fmla="*/ 425768 w 2466715"/>
                <a:gd name="connsiteY15" fmla="*/ 1050352 h 3027265"/>
                <a:gd name="connsiteX16" fmla="*/ 425768 w 2466715"/>
                <a:gd name="connsiteY16" fmla="*/ 3027265 h 3027265"/>
                <a:gd name="connsiteX17" fmla="*/ 707231 w 2466715"/>
                <a:gd name="connsiteY17" fmla="*/ 3027265 h 3027265"/>
                <a:gd name="connsiteX18" fmla="*/ 707231 w 2466715"/>
                <a:gd name="connsiteY18" fmla="*/ 1755202 h 3027265"/>
                <a:gd name="connsiteX19" fmla="*/ 850106 w 2466715"/>
                <a:gd name="connsiteY19" fmla="*/ 1755202 h 3027265"/>
                <a:gd name="connsiteX20" fmla="*/ 850106 w 2466715"/>
                <a:gd name="connsiteY20" fmla="*/ 3027265 h 3027265"/>
                <a:gd name="connsiteX21" fmla="*/ 1131094 w 2466715"/>
                <a:gd name="connsiteY21" fmla="*/ 3027265 h 3027265"/>
                <a:gd name="connsiteX22" fmla="*/ 1131094 w 2466715"/>
                <a:gd name="connsiteY22" fmla="*/ 1041303 h 3027265"/>
                <a:gd name="connsiteX23" fmla="*/ 1183481 w 2466715"/>
                <a:gd name="connsiteY23" fmla="*/ 1265140 h 3027265"/>
                <a:gd name="connsiteX24" fmla="*/ 1211580 w 2466715"/>
                <a:gd name="connsiteY24" fmla="*/ 1300859 h 3027265"/>
                <a:gd name="connsiteX25" fmla="*/ 1402080 w 2466715"/>
                <a:gd name="connsiteY25" fmla="*/ 1368010 h 3027265"/>
                <a:gd name="connsiteX26" fmla="*/ 1516380 w 2466715"/>
                <a:gd name="connsiteY26" fmla="*/ 1316099 h 3027265"/>
                <a:gd name="connsiteX27" fmla="*/ 1806893 w 2466715"/>
                <a:gd name="connsiteY27" fmla="*/ 839849 h 3027265"/>
                <a:gd name="connsiteX28" fmla="*/ 1826419 w 2466715"/>
                <a:gd name="connsiteY28" fmla="*/ 741265 h 3027265"/>
                <a:gd name="connsiteX29" fmla="*/ 2445544 w 2466715"/>
                <a:gd name="connsiteY29" fmla="*/ 122140 h 3027265"/>
                <a:gd name="connsiteX30" fmla="*/ 2446020 w 2466715"/>
                <a:gd name="connsiteY30" fmla="*/ 20699 h 3027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6715" h="3027265">
                  <a:moveTo>
                    <a:pt x="2446020" y="20699"/>
                  </a:moveTo>
                  <a:cubicBezTo>
                    <a:pt x="2418021" y="-6900"/>
                    <a:pt x="2373054" y="-6900"/>
                    <a:pt x="2345055" y="20699"/>
                  </a:cubicBezTo>
                  <a:lnTo>
                    <a:pt x="1729740" y="636014"/>
                  </a:lnTo>
                  <a:cubicBezTo>
                    <a:pt x="1680567" y="622136"/>
                    <a:pt x="1627723" y="635571"/>
                    <a:pt x="1591151" y="671256"/>
                  </a:cubicBezTo>
                  <a:cubicBezTo>
                    <a:pt x="1581150" y="681258"/>
                    <a:pt x="1403509" y="971770"/>
                    <a:pt x="1403509" y="971770"/>
                  </a:cubicBezTo>
                  <a:lnTo>
                    <a:pt x="1350169" y="744599"/>
                  </a:lnTo>
                  <a:cubicBezTo>
                    <a:pt x="1343106" y="715310"/>
                    <a:pt x="1328495" y="688378"/>
                    <a:pt x="1307783" y="666494"/>
                  </a:cubicBezTo>
                  <a:cubicBezTo>
                    <a:pt x="1220005" y="595538"/>
                    <a:pt x="1118983" y="542760"/>
                    <a:pt x="1010603" y="511236"/>
                  </a:cubicBezTo>
                  <a:cubicBezTo>
                    <a:pt x="933983" y="494849"/>
                    <a:pt x="856036" y="485443"/>
                    <a:pt x="777716" y="483138"/>
                  </a:cubicBezTo>
                  <a:cubicBezTo>
                    <a:pt x="698702" y="484357"/>
                    <a:pt x="620206" y="496211"/>
                    <a:pt x="544354" y="518380"/>
                  </a:cubicBezTo>
                  <a:cubicBezTo>
                    <a:pt x="434992" y="547051"/>
                    <a:pt x="333551" y="600133"/>
                    <a:pt x="247650" y="673638"/>
                  </a:cubicBezTo>
                  <a:cubicBezTo>
                    <a:pt x="226753" y="695388"/>
                    <a:pt x="212109" y="722368"/>
                    <a:pt x="205264" y="751743"/>
                  </a:cubicBezTo>
                  <a:cubicBezTo>
                    <a:pt x="205264" y="751743"/>
                    <a:pt x="0" y="1613755"/>
                    <a:pt x="0" y="1628043"/>
                  </a:cubicBezTo>
                  <a:cubicBezTo>
                    <a:pt x="0" y="1706953"/>
                    <a:pt x="63968" y="1770918"/>
                    <a:pt x="142875" y="1770918"/>
                  </a:cubicBezTo>
                  <a:cubicBezTo>
                    <a:pt x="206111" y="1769294"/>
                    <a:pt x="260752" y="1726279"/>
                    <a:pt x="277178" y="1665190"/>
                  </a:cubicBezTo>
                  <a:lnTo>
                    <a:pt x="425768" y="1050352"/>
                  </a:lnTo>
                  <a:lnTo>
                    <a:pt x="425768" y="3027265"/>
                  </a:lnTo>
                  <a:lnTo>
                    <a:pt x="707231" y="3027265"/>
                  </a:lnTo>
                  <a:lnTo>
                    <a:pt x="707231" y="1755202"/>
                  </a:lnTo>
                  <a:lnTo>
                    <a:pt x="850106" y="1755202"/>
                  </a:lnTo>
                  <a:lnTo>
                    <a:pt x="850106" y="3027265"/>
                  </a:lnTo>
                  <a:lnTo>
                    <a:pt x="1131094" y="3027265"/>
                  </a:lnTo>
                  <a:lnTo>
                    <a:pt x="1131094" y="1041303"/>
                  </a:lnTo>
                  <a:lnTo>
                    <a:pt x="1183481" y="1265140"/>
                  </a:lnTo>
                  <a:cubicBezTo>
                    <a:pt x="1187115" y="1280614"/>
                    <a:pt x="1197397" y="1293687"/>
                    <a:pt x="1211580" y="1300859"/>
                  </a:cubicBezTo>
                  <a:cubicBezTo>
                    <a:pt x="1266344" y="1342893"/>
                    <a:pt x="1333062" y="1366410"/>
                    <a:pt x="1402080" y="1368010"/>
                  </a:cubicBezTo>
                  <a:cubicBezTo>
                    <a:pt x="1447019" y="1374302"/>
                    <a:pt x="1491548" y="1354075"/>
                    <a:pt x="1516380" y="1316099"/>
                  </a:cubicBezTo>
                  <a:lnTo>
                    <a:pt x="1806893" y="839849"/>
                  </a:lnTo>
                  <a:cubicBezTo>
                    <a:pt x="1825462" y="810569"/>
                    <a:pt x="1832429" y="775412"/>
                    <a:pt x="1826419" y="741265"/>
                  </a:cubicBezTo>
                  <a:lnTo>
                    <a:pt x="2445544" y="122140"/>
                  </a:lnTo>
                  <a:cubicBezTo>
                    <a:pt x="2473585" y="94218"/>
                    <a:pt x="2473800" y="48883"/>
                    <a:pt x="2446020" y="20699"/>
                  </a:cubicBezTo>
                  <a:close/>
                </a:path>
              </a:pathLst>
            </a:custGeom>
            <a:grpFill/>
            <a:ln w="47625" cap="flat">
              <a:noFill/>
              <a:prstDash val="solid"/>
              <a:miter/>
            </a:ln>
          </p:spPr>
          <p:txBody>
            <a:bodyPr rtlCol="0" anchor="ctr"/>
            <a:lstStyle/>
            <a:p>
              <a:endParaRPr lang="en-US"/>
            </a:p>
          </p:txBody>
        </p:sp>
      </p:grpSp>
      <p:sp>
        <p:nvSpPr>
          <p:cNvPr id="15" name="Freeform: Shape 14">
            <a:extLst>
              <a:ext uri="{FF2B5EF4-FFF2-40B4-BE49-F238E27FC236}">
                <a16:creationId xmlns:a16="http://schemas.microsoft.com/office/drawing/2014/main" id="{DB9CD872-126E-4292-AB6A-2E4AAF831071}"/>
              </a:ext>
            </a:extLst>
          </p:cNvPr>
          <p:cNvSpPr/>
          <p:nvPr/>
        </p:nvSpPr>
        <p:spPr>
          <a:xfrm>
            <a:off x="4953000" y="2166938"/>
            <a:ext cx="2714625" cy="1952625"/>
          </a:xfrm>
          <a:custGeom>
            <a:avLst/>
            <a:gdLst>
              <a:gd name="connsiteX0" fmla="*/ 2524125 w 2714625"/>
              <a:gd name="connsiteY0" fmla="*/ 0 h 1952625"/>
              <a:gd name="connsiteX1" fmla="*/ 190500 w 2714625"/>
              <a:gd name="connsiteY1" fmla="*/ 0 h 1952625"/>
              <a:gd name="connsiteX2" fmla="*/ 0 w 2714625"/>
              <a:gd name="connsiteY2" fmla="*/ 190500 h 1952625"/>
              <a:gd name="connsiteX3" fmla="*/ 0 w 2714625"/>
              <a:gd name="connsiteY3" fmla="*/ 361950 h 1952625"/>
              <a:gd name="connsiteX4" fmla="*/ 190500 w 2714625"/>
              <a:gd name="connsiteY4" fmla="*/ 476250 h 1952625"/>
              <a:gd name="connsiteX5" fmla="*/ 190500 w 2714625"/>
              <a:gd name="connsiteY5" fmla="*/ 190500 h 1952625"/>
              <a:gd name="connsiteX6" fmla="*/ 2524125 w 2714625"/>
              <a:gd name="connsiteY6" fmla="*/ 190500 h 1952625"/>
              <a:gd name="connsiteX7" fmla="*/ 2524125 w 2714625"/>
              <a:gd name="connsiteY7" fmla="*/ 1762125 h 1952625"/>
              <a:gd name="connsiteX8" fmla="*/ 898684 w 2714625"/>
              <a:gd name="connsiteY8" fmla="*/ 1762125 h 1952625"/>
              <a:gd name="connsiteX9" fmla="*/ 782479 w 2714625"/>
              <a:gd name="connsiteY9" fmla="*/ 1952625 h 1952625"/>
              <a:gd name="connsiteX10" fmla="*/ 2524125 w 2714625"/>
              <a:gd name="connsiteY10" fmla="*/ 1952625 h 1952625"/>
              <a:gd name="connsiteX11" fmla="*/ 2714625 w 2714625"/>
              <a:gd name="connsiteY11" fmla="*/ 1762125 h 1952625"/>
              <a:gd name="connsiteX12" fmla="*/ 2714625 w 2714625"/>
              <a:gd name="connsiteY12" fmla="*/ 190500 h 1952625"/>
              <a:gd name="connsiteX13" fmla="*/ 2524125 w 2714625"/>
              <a:gd name="connsiteY13" fmla="*/ 0 h 195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14625" h="1952625">
                <a:moveTo>
                  <a:pt x="2524125" y="0"/>
                </a:moveTo>
                <a:lnTo>
                  <a:pt x="190500" y="0"/>
                </a:lnTo>
                <a:cubicBezTo>
                  <a:pt x="85292" y="0"/>
                  <a:pt x="0" y="85292"/>
                  <a:pt x="0" y="190500"/>
                </a:cubicBezTo>
                <a:lnTo>
                  <a:pt x="0" y="361950"/>
                </a:lnTo>
                <a:cubicBezTo>
                  <a:pt x="72819" y="381771"/>
                  <a:pt x="138741" y="421329"/>
                  <a:pt x="190500" y="476250"/>
                </a:cubicBezTo>
                <a:lnTo>
                  <a:pt x="190500" y="190500"/>
                </a:lnTo>
                <a:lnTo>
                  <a:pt x="2524125" y="190500"/>
                </a:lnTo>
                <a:lnTo>
                  <a:pt x="2524125" y="1762125"/>
                </a:lnTo>
                <a:lnTo>
                  <a:pt x="898684" y="1762125"/>
                </a:lnTo>
                <a:lnTo>
                  <a:pt x="782479" y="1952625"/>
                </a:lnTo>
                <a:lnTo>
                  <a:pt x="2524125" y="1952625"/>
                </a:lnTo>
                <a:cubicBezTo>
                  <a:pt x="2629333" y="1952625"/>
                  <a:pt x="2714625" y="1867333"/>
                  <a:pt x="2714625" y="1762125"/>
                </a:cubicBezTo>
                <a:lnTo>
                  <a:pt x="2714625" y="190500"/>
                </a:lnTo>
                <a:cubicBezTo>
                  <a:pt x="2714625" y="85292"/>
                  <a:pt x="2629333" y="0"/>
                  <a:pt x="2524125" y="0"/>
                </a:cubicBezTo>
                <a:close/>
              </a:path>
            </a:pathLst>
          </a:custGeom>
          <a:solidFill>
            <a:srgbClr val="232127"/>
          </a:solidFill>
          <a:ln w="47625" cap="flat">
            <a:noFill/>
            <a:prstDash val="solid"/>
            <a:miter/>
          </a:ln>
        </p:spPr>
        <p:txBody>
          <a:bodyPr rtlCol="0" anchor="ctr"/>
          <a:lstStyle/>
          <a:p>
            <a:endParaRPr lang="en-US"/>
          </a:p>
        </p:txBody>
      </p:sp>
      <p:grpSp>
        <p:nvGrpSpPr>
          <p:cNvPr id="18" name="Student 1">
            <a:extLst>
              <a:ext uri="{FF2B5EF4-FFF2-40B4-BE49-F238E27FC236}">
                <a16:creationId xmlns:a16="http://schemas.microsoft.com/office/drawing/2014/main" id="{7C891D61-6659-48D4-B77F-173F5AD895E3}"/>
              </a:ext>
            </a:extLst>
          </p:cNvPr>
          <p:cNvGrpSpPr/>
          <p:nvPr/>
        </p:nvGrpSpPr>
        <p:grpSpPr>
          <a:xfrm>
            <a:off x="1829629" y="7057141"/>
            <a:ext cx="2872863" cy="3096305"/>
            <a:chOff x="1467498" y="2612571"/>
            <a:chExt cx="2872863" cy="3096305"/>
          </a:xfrm>
          <a:solidFill>
            <a:srgbClr val="232127"/>
          </a:solidFill>
        </p:grpSpPr>
        <p:sp>
          <p:nvSpPr>
            <p:cNvPr id="19" name="Freeform: Shape 18">
              <a:extLst>
                <a:ext uri="{FF2B5EF4-FFF2-40B4-BE49-F238E27FC236}">
                  <a16:creationId xmlns:a16="http://schemas.microsoft.com/office/drawing/2014/main" id="{B853F1E2-0B5E-45E5-BD55-D4D504E16AB2}"/>
                </a:ext>
              </a:extLst>
            </p:cNvPr>
            <p:cNvSpPr/>
            <p:nvPr/>
          </p:nvSpPr>
          <p:spPr>
            <a:xfrm>
              <a:off x="2190501" y="2612571"/>
              <a:ext cx="1449197" cy="1449200"/>
            </a:xfrm>
            <a:custGeom>
              <a:avLst/>
              <a:gdLst>
                <a:gd name="connsiteX0" fmla="*/ 432435 w 432434"/>
                <a:gd name="connsiteY0" fmla="*/ 216217 h 432435"/>
                <a:gd name="connsiteX1" fmla="*/ 216217 w 432434"/>
                <a:gd name="connsiteY1" fmla="*/ 432435 h 432435"/>
                <a:gd name="connsiteX2" fmla="*/ 0 w 432434"/>
                <a:gd name="connsiteY2" fmla="*/ 216217 h 432435"/>
                <a:gd name="connsiteX3" fmla="*/ 216217 w 432434"/>
                <a:gd name="connsiteY3" fmla="*/ 0 h 432435"/>
                <a:gd name="connsiteX4" fmla="*/ 432435 w 432434"/>
                <a:gd name="connsiteY4" fmla="*/ 216217 h 4324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434" h="432435">
                  <a:moveTo>
                    <a:pt x="432435" y="216217"/>
                  </a:moveTo>
                  <a:cubicBezTo>
                    <a:pt x="432435" y="335631"/>
                    <a:pt x="335631" y="432435"/>
                    <a:pt x="216217" y="432435"/>
                  </a:cubicBezTo>
                  <a:cubicBezTo>
                    <a:pt x="96804" y="432435"/>
                    <a:pt x="0" y="335631"/>
                    <a:pt x="0" y="216217"/>
                  </a:cubicBezTo>
                  <a:cubicBezTo>
                    <a:pt x="0" y="96804"/>
                    <a:pt x="96804" y="0"/>
                    <a:pt x="216217" y="0"/>
                  </a:cubicBezTo>
                  <a:cubicBezTo>
                    <a:pt x="335631" y="0"/>
                    <a:pt x="432435" y="96804"/>
                    <a:pt x="432435" y="216217"/>
                  </a:cubicBezTo>
                  <a:close/>
                </a:path>
              </a:pathLst>
            </a:custGeom>
            <a:grpFill/>
            <a:ln w="476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1DC4BA05-3F3E-42D7-BB7D-422705D11666}"/>
                </a:ext>
              </a:extLst>
            </p:cNvPr>
            <p:cNvSpPr/>
            <p:nvPr/>
          </p:nvSpPr>
          <p:spPr>
            <a:xfrm>
              <a:off x="1467498" y="4261275"/>
              <a:ext cx="2872863" cy="1447601"/>
            </a:xfrm>
            <a:custGeom>
              <a:avLst/>
              <a:gdLst>
                <a:gd name="connsiteX0" fmla="*/ 857250 w 857250"/>
                <a:gd name="connsiteY0" fmla="*/ 431959 h 431958"/>
                <a:gd name="connsiteX1" fmla="*/ 857250 w 857250"/>
                <a:gd name="connsiteY1" fmla="*/ 215741 h 431958"/>
                <a:gd name="connsiteX2" fmla="*/ 814387 w 857250"/>
                <a:gd name="connsiteY2" fmla="*/ 129540 h 431958"/>
                <a:gd name="connsiteX3" fmla="*/ 605314 w 857250"/>
                <a:gd name="connsiteY3" fmla="*/ 26670 h 431958"/>
                <a:gd name="connsiteX4" fmla="*/ 428625 w 857250"/>
                <a:gd name="connsiteY4" fmla="*/ 0 h 431958"/>
                <a:gd name="connsiteX5" fmla="*/ 251936 w 857250"/>
                <a:gd name="connsiteY5" fmla="*/ 26670 h 431958"/>
                <a:gd name="connsiteX6" fmla="*/ 42863 w 857250"/>
                <a:gd name="connsiteY6" fmla="*/ 129540 h 431958"/>
                <a:gd name="connsiteX7" fmla="*/ 0 w 857250"/>
                <a:gd name="connsiteY7" fmla="*/ 215741 h 431958"/>
                <a:gd name="connsiteX8" fmla="*/ 0 w 857250"/>
                <a:gd name="connsiteY8" fmla="*/ 431959 h 43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7250" h="431958">
                  <a:moveTo>
                    <a:pt x="857250" y="431959"/>
                  </a:moveTo>
                  <a:lnTo>
                    <a:pt x="857250" y="215741"/>
                  </a:lnTo>
                  <a:cubicBezTo>
                    <a:pt x="856545" y="182051"/>
                    <a:pt x="840829" y="150433"/>
                    <a:pt x="814387" y="129540"/>
                  </a:cubicBezTo>
                  <a:cubicBezTo>
                    <a:pt x="752256" y="81648"/>
                    <a:pt x="681166" y="46673"/>
                    <a:pt x="605314" y="26670"/>
                  </a:cubicBezTo>
                  <a:cubicBezTo>
                    <a:pt x="548059" y="9096"/>
                    <a:pt x="488513" y="105"/>
                    <a:pt x="428625" y="0"/>
                  </a:cubicBezTo>
                  <a:cubicBezTo>
                    <a:pt x="368799" y="924"/>
                    <a:pt x="309367" y="9892"/>
                    <a:pt x="251936" y="26670"/>
                  </a:cubicBezTo>
                  <a:cubicBezTo>
                    <a:pt x="176927" y="48877"/>
                    <a:pt x="106228" y="83663"/>
                    <a:pt x="42863" y="129540"/>
                  </a:cubicBezTo>
                  <a:cubicBezTo>
                    <a:pt x="16421" y="150433"/>
                    <a:pt x="705" y="182051"/>
                    <a:pt x="0" y="215741"/>
                  </a:cubicBezTo>
                  <a:lnTo>
                    <a:pt x="0" y="431959"/>
                  </a:lnTo>
                  <a:close/>
                </a:path>
              </a:pathLst>
            </a:custGeom>
            <a:grpFill/>
            <a:ln w="47625" cap="flat">
              <a:noFill/>
              <a:prstDash val="solid"/>
              <a:miter/>
            </a:ln>
          </p:spPr>
          <p:txBody>
            <a:bodyPr rtlCol="0" anchor="ctr"/>
            <a:lstStyle/>
            <a:p>
              <a:endParaRPr lang="en-US"/>
            </a:p>
          </p:txBody>
        </p:sp>
      </p:grpSp>
      <p:grpSp>
        <p:nvGrpSpPr>
          <p:cNvPr id="21" name="Student 2">
            <a:extLst>
              <a:ext uri="{FF2B5EF4-FFF2-40B4-BE49-F238E27FC236}">
                <a16:creationId xmlns:a16="http://schemas.microsoft.com/office/drawing/2014/main" id="{14441571-0113-43B6-BEB4-C8A01683A1A6}"/>
              </a:ext>
            </a:extLst>
          </p:cNvPr>
          <p:cNvGrpSpPr/>
          <p:nvPr/>
        </p:nvGrpSpPr>
        <p:grpSpPr>
          <a:xfrm>
            <a:off x="5021699" y="7057141"/>
            <a:ext cx="2872863" cy="3096305"/>
            <a:chOff x="4659568" y="2612571"/>
            <a:chExt cx="2872863" cy="3096305"/>
          </a:xfrm>
          <a:solidFill>
            <a:srgbClr val="232127"/>
          </a:solidFill>
        </p:grpSpPr>
        <p:sp>
          <p:nvSpPr>
            <p:cNvPr id="22" name="Freeform: Shape 21">
              <a:extLst>
                <a:ext uri="{FF2B5EF4-FFF2-40B4-BE49-F238E27FC236}">
                  <a16:creationId xmlns:a16="http://schemas.microsoft.com/office/drawing/2014/main" id="{821EBF67-92EB-4715-B5C7-B5F16F208BE9}"/>
                </a:ext>
              </a:extLst>
            </p:cNvPr>
            <p:cNvSpPr/>
            <p:nvPr/>
          </p:nvSpPr>
          <p:spPr>
            <a:xfrm>
              <a:off x="5360225" y="2612571"/>
              <a:ext cx="1449197" cy="1449200"/>
            </a:xfrm>
            <a:custGeom>
              <a:avLst/>
              <a:gdLst>
                <a:gd name="connsiteX0" fmla="*/ 432435 w 432434"/>
                <a:gd name="connsiteY0" fmla="*/ 216217 h 432435"/>
                <a:gd name="connsiteX1" fmla="*/ 216218 w 432434"/>
                <a:gd name="connsiteY1" fmla="*/ 432435 h 432435"/>
                <a:gd name="connsiteX2" fmla="*/ 0 w 432434"/>
                <a:gd name="connsiteY2" fmla="*/ 216217 h 432435"/>
                <a:gd name="connsiteX3" fmla="*/ 216218 w 432434"/>
                <a:gd name="connsiteY3" fmla="*/ 0 h 432435"/>
                <a:gd name="connsiteX4" fmla="*/ 432435 w 432434"/>
                <a:gd name="connsiteY4" fmla="*/ 216217 h 4324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434" h="432435">
                  <a:moveTo>
                    <a:pt x="432435" y="216217"/>
                  </a:moveTo>
                  <a:cubicBezTo>
                    <a:pt x="432435" y="335631"/>
                    <a:pt x="335631" y="432435"/>
                    <a:pt x="216218" y="432435"/>
                  </a:cubicBezTo>
                  <a:cubicBezTo>
                    <a:pt x="96804" y="432435"/>
                    <a:pt x="0" y="335631"/>
                    <a:pt x="0" y="216217"/>
                  </a:cubicBezTo>
                  <a:cubicBezTo>
                    <a:pt x="0" y="96804"/>
                    <a:pt x="96804" y="0"/>
                    <a:pt x="216218" y="0"/>
                  </a:cubicBezTo>
                  <a:cubicBezTo>
                    <a:pt x="335631" y="0"/>
                    <a:pt x="432435" y="96804"/>
                    <a:pt x="432435" y="216217"/>
                  </a:cubicBezTo>
                  <a:close/>
                </a:path>
              </a:pathLst>
            </a:custGeom>
            <a:grpFill/>
            <a:ln w="476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E1A34EFE-7600-4DE7-94A4-E02BAF57C95A}"/>
                </a:ext>
              </a:extLst>
            </p:cNvPr>
            <p:cNvSpPr/>
            <p:nvPr/>
          </p:nvSpPr>
          <p:spPr>
            <a:xfrm>
              <a:off x="4659568" y="4261275"/>
              <a:ext cx="2872863" cy="1447601"/>
            </a:xfrm>
            <a:custGeom>
              <a:avLst/>
              <a:gdLst>
                <a:gd name="connsiteX0" fmla="*/ 857250 w 857250"/>
                <a:gd name="connsiteY0" fmla="*/ 431959 h 431958"/>
                <a:gd name="connsiteX1" fmla="*/ 857250 w 857250"/>
                <a:gd name="connsiteY1" fmla="*/ 215741 h 431958"/>
                <a:gd name="connsiteX2" fmla="*/ 814387 w 857250"/>
                <a:gd name="connsiteY2" fmla="*/ 129540 h 431958"/>
                <a:gd name="connsiteX3" fmla="*/ 605314 w 857250"/>
                <a:gd name="connsiteY3" fmla="*/ 26670 h 431958"/>
                <a:gd name="connsiteX4" fmla="*/ 428625 w 857250"/>
                <a:gd name="connsiteY4" fmla="*/ 0 h 431958"/>
                <a:gd name="connsiteX5" fmla="*/ 251936 w 857250"/>
                <a:gd name="connsiteY5" fmla="*/ 26670 h 431958"/>
                <a:gd name="connsiteX6" fmla="*/ 42863 w 857250"/>
                <a:gd name="connsiteY6" fmla="*/ 129540 h 431958"/>
                <a:gd name="connsiteX7" fmla="*/ 0 w 857250"/>
                <a:gd name="connsiteY7" fmla="*/ 215741 h 431958"/>
                <a:gd name="connsiteX8" fmla="*/ 0 w 857250"/>
                <a:gd name="connsiteY8" fmla="*/ 431959 h 43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7250" h="431958">
                  <a:moveTo>
                    <a:pt x="857250" y="431959"/>
                  </a:moveTo>
                  <a:lnTo>
                    <a:pt x="857250" y="215741"/>
                  </a:lnTo>
                  <a:cubicBezTo>
                    <a:pt x="856545" y="182051"/>
                    <a:pt x="840829" y="150433"/>
                    <a:pt x="814387" y="129540"/>
                  </a:cubicBezTo>
                  <a:cubicBezTo>
                    <a:pt x="752256" y="81648"/>
                    <a:pt x="681166" y="46673"/>
                    <a:pt x="605314" y="26670"/>
                  </a:cubicBezTo>
                  <a:cubicBezTo>
                    <a:pt x="548059" y="9096"/>
                    <a:pt x="488513" y="105"/>
                    <a:pt x="428625" y="0"/>
                  </a:cubicBezTo>
                  <a:cubicBezTo>
                    <a:pt x="368799" y="924"/>
                    <a:pt x="309367" y="9892"/>
                    <a:pt x="251936" y="26670"/>
                  </a:cubicBezTo>
                  <a:cubicBezTo>
                    <a:pt x="176927" y="48877"/>
                    <a:pt x="106228" y="83663"/>
                    <a:pt x="42863" y="129540"/>
                  </a:cubicBezTo>
                  <a:cubicBezTo>
                    <a:pt x="16421" y="150433"/>
                    <a:pt x="705" y="182051"/>
                    <a:pt x="0" y="215741"/>
                  </a:cubicBezTo>
                  <a:lnTo>
                    <a:pt x="0" y="431959"/>
                  </a:lnTo>
                  <a:close/>
                </a:path>
              </a:pathLst>
            </a:custGeom>
            <a:grpFill/>
            <a:ln w="47625" cap="flat">
              <a:noFill/>
              <a:prstDash val="solid"/>
              <a:miter/>
            </a:ln>
          </p:spPr>
          <p:txBody>
            <a:bodyPr rtlCol="0" anchor="ctr"/>
            <a:lstStyle/>
            <a:p>
              <a:endParaRPr lang="en-US"/>
            </a:p>
          </p:txBody>
        </p:sp>
      </p:grpSp>
      <p:grpSp>
        <p:nvGrpSpPr>
          <p:cNvPr id="24" name="Student 3">
            <a:extLst>
              <a:ext uri="{FF2B5EF4-FFF2-40B4-BE49-F238E27FC236}">
                <a16:creationId xmlns:a16="http://schemas.microsoft.com/office/drawing/2014/main" id="{D6912C1A-694D-4307-B0EB-E71C13085705}"/>
              </a:ext>
            </a:extLst>
          </p:cNvPr>
          <p:cNvGrpSpPr/>
          <p:nvPr/>
        </p:nvGrpSpPr>
        <p:grpSpPr>
          <a:xfrm>
            <a:off x="8213770" y="7057141"/>
            <a:ext cx="2872863" cy="3096305"/>
            <a:chOff x="7851639" y="2612571"/>
            <a:chExt cx="2872863" cy="3096305"/>
          </a:xfrm>
          <a:solidFill>
            <a:srgbClr val="232127"/>
          </a:solidFill>
        </p:grpSpPr>
        <p:sp>
          <p:nvSpPr>
            <p:cNvPr id="25" name="Freeform: Shape 24">
              <a:extLst>
                <a:ext uri="{FF2B5EF4-FFF2-40B4-BE49-F238E27FC236}">
                  <a16:creationId xmlns:a16="http://schemas.microsoft.com/office/drawing/2014/main" id="{AB31DC07-D7F3-490C-9FCE-DD2C5B5BB6B6}"/>
                </a:ext>
              </a:extLst>
            </p:cNvPr>
            <p:cNvSpPr/>
            <p:nvPr/>
          </p:nvSpPr>
          <p:spPr>
            <a:xfrm>
              <a:off x="8552296" y="2612571"/>
              <a:ext cx="1449200" cy="1449200"/>
            </a:xfrm>
            <a:custGeom>
              <a:avLst/>
              <a:gdLst>
                <a:gd name="connsiteX0" fmla="*/ 432435 w 432435"/>
                <a:gd name="connsiteY0" fmla="*/ 216217 h 432435"/>
                <a:gd name="connsiteX1" fmla="*/ 216218 w 432435"/>
                <a:gd name="connsiteY1" fmla="*/ 432435 h 432435"/>
                <a:gd name="connsiteX2" fmla="*/ 0 w 432435"/>
                <a:gd name="connsiteY2" fmla="*/ 216217 h 432435"/>
                <a:gd name="connsiteX3" fmla="*/ 216218 w 432435"/>
                <a:gd name="connsiteY3" fmla="*/ 0 h 432435"/>
                <a:gd name="connsiteX4" fmla="*/ 432435 w 432435"/>
                <a:gd name="connsiteY4" fmla="*/ 216217 h 4324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435" h="432435">
                  <a:moveTo>
                    <a:pt x="432435" y="216217"/>
                  </a:moveTo>
                  <a:cubicBezTo>
                    <a:pt x="432435" y="335631"/>
                    <a:pt x="335631" y="432435"/>
                    <a:pt x="216218" y="432435"/>
                  </a:cubicBezTo>
                  <a:cubicBezTo>
                    <a:pt x="96804" y="432435"/>
                    <a:pt x="0" y="335631"/>
                    <a:pt x="0" y="216217"/>
                  </a:cubicBezTo>
                  <a:cubicBezTo>
                    <a:pt x="0" y="96804"/>
                    <a:pt x="96804" y="0"/>
                    <a:pt x="216218" y="0"/>
                  </a:cubicBezTo>
                  <a:cubicBezTo>
                    <a:pt x="335631" y="0"/>
                    <a:pt x="432435" y="96804"/>
                    <a:pt x="432435" y="216217"/>
                  </a:cubicBezTo>
                  <a:close/>
                </a:path>
              </a:pathLst>
            </a:custGeom>
            <a:grpFill/>
            <a:ln w="476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4DB1394A-0776-4E51-A4EF-DA7296CE57D9}"/>
                </a:ext>
              </a:extLst>
            </p:cNvPr>
            <p:cNvSpPr/>
            <p:nvPr/>
          </p:nvSpPr>
          <p:spPr>
            <a:xfrm>
              <a:off x="7851639" y="4261275"/>
              <a:ext cx="2872863" cy="1447601"/>
            </a:xfrm>
            <a:custGeom>
              <a:avLst/>
              <a:gdLst>
                <a:gd name="connsiteX0" fmla="*/ 857250 w 857250"/>
                <a:gd name="connsiteY0" fmla="*/ 431959 h 431958"/>
                <a:gd name="connsiteX1" fmla="*/ 857250 w 857250"/>
                <a:gd name="connsiteY1" fmla="*/ 215741 h 431958"/>
                <a:gd name="connsiteX2" fmla="*/ 814387 w 857250"/>
                <a:gd name="connsiteY2" fmla="*/ 129540 h 431958"/>
                <a:gd name="connsiteX3" fmla="*/ 605314 w 857250"/>
                <a:gd name="connsiteY3" fmla="*/ 26670 h 431958"/>
                <a:gd name="connsiteX4" fmla="*/ 428625 w 857250"/>
                <a:gd name="connsiteY4" fmla="*/ 0 h 431958"/>
                <a:gd name="connsiteX5" fmla="*/ 251936 w 857250"/>
                <a:gd name="connsiteY5" fmla="*/ 26670 h 431958"/>
                <a:gd name="connsiteX6" fmla="*/ 42863 w 857250"/>
                <a:gd name="connsiteY6" fmla="*/ 129540 h 431958"/>
                <a:gd name="connsiteX7" fmla="*/ 0 w 857250"/>
                <a:gd name="connsiteY7" fmla="*/ 215741 h 431958"/>
                <a:gd name="connsiteX8" fmla="*/ 0 w 857250"/>
                <a:gd name="connsiteY8" fmla="*/ 431959 h 43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7250" h="431958">
                  <a:moveTo>
                    <a:pt x="857250" y="431959"/>
                  </a:moveTo>
                  <a:lnTo>
                    <a:pt x="857250" y="215741"/>
                  </a:lnTo>
                  <a:cubicBezTo>
                    <a:pt x="856545" y="182051"/>
                    <a:pt x="840829" y="150433"/>
                    <a:pt x="814387" y="129540"/>
                  </a:cubicBezTo>
                  <a:cubicBezTo>
                    <a:pt x="752256" y="81648"/>
                    <a:pt x="681166" y="46673"/>
                    <a:pt x="605314" y="26670"/>
                  </a:cubicBezTo>
                  <a:cubicBezTo>
                    <a:pt x="548059" y="9096"/>
                    <a:pt x="488513" y="105"/>
                    <a:pt x="428625" y="0"/>
                  </a:cubicBezTo>
                  <a:cubicBezTo>
                    <a:pt x="368798" y="924"/>
                    <a:pt x="309367" y="9892"/>
                    <a:pt x="251936" y="26670"/>
                  </a:cubicBezTo>
                  <a:cubicBezTo>
                    <a:pt x="176927" y="48877"/>
                    <a:pt x="106228" y="83663"/>
                    <a:pt x="42863" y="129540"/>
                  </a:cubicBezTo>
                  <a:cubicBezTo>
                    <a:pt x="16421" y="150433"/>
                    <a:pt x="705" y="182051"/>
                    <a:pt x="0" y="215741"/>
                  </a:cubicBezTo>
                  <a:lnTo>
                    <a:pt x="0" y="431959"/>
                  </a:lnTo>
                  <a:close/>
                </a:path>
              </a:pathLst>
            </a:custGeom>
            <a:grpFill/>
            <a:ln w="47625" cap="flat">
              <a:noFill/>
              <a:prstDash val="solid"/>
              <a:miter/>
            </a:ln>
          </p:spPr>
          <p:txBody>
            <a:bodyPr rtlCol="0" anchor="ctr"/>
            <a:lstStyle/>
            <a:p>
              <a:endParaRPr lang="en-US"/>
            </a:p>
          </p:txBody>
        </p:sp>
      </p:grpSp>
    </p:spTree>
    <p:extLst>
      <p:ext uri="{BB962C8B-B14F-4D97-AF65-F5344CB8AC3E}">
        <p14:creationId xmlns:p14="http://schemas.microsoft.com/office/powerpoint/2010/main" val="1946594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6"/>
                                        </p:tgtEl>
                                      </p:cBhvr>
                                    </p:animEffect>
                                    <p:animScale>
                                      <p:cBhvr>
                                        <p:cTn id="7" dur="250" autoRev="1" fill="hold"/>
                                        <p:tgtEl>
                                          <p:spTgt spid="16"/>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17"/>
                                        </p:tgtEl>
                                      </p:cBhvr>
                                    </p:animEffect>
                                    <p:animScale>
                                      <p:cBhvr>
                                        <p:cTn id="12" dur="250" autoRev="1" fill="hold"/>
                                        <p:tgtEl>
                                          <p:spTgt spid="1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2614C-2297-48B0-A006-7F990CE1037E}"/>
              </a:ext>
            </a:extLst>
          </p:cNvPr>
          <p:cNvSpPr>
            <a:spLocks noGrp="1"/>
          </p:cNvSpPr>
          <p:nvPr>
            <p:ph type="title"/>
          </p:nvPr>
        </p:nvSpPr>
        <p:spPr/>
        <p:txBody>
          <a:bodyPr/>
          <a:lstStyle/>
          <a:p>
            <a:r>
              <a:rPr lang="en-US" dirty="0"/>
              <a:t>Accessibility vs. Accommodations</a:t>
            </a:r>
          </a:p>
        </p:txBody>
      </p:sp>
      <p:grpSp>
        <p:nvGrpSpPr>
          <p:cNvPr id="3" name="Student 1">
            <a:extLst>
              <a:ext uri="{FF2B5EF4-FFF2-40B4-BE49-F238E27FC236}">
                <a16:creationId xmlns:a16="http://schemas.microsoft.com/office/drawing/2014/main" id="{907C577B-2417-4E85-91EE-3564A8A67217}"/>
              </a:ext>
            </a:extLst>
          </p:cNvPr>
          <p:cNvGrpSpPr/>
          <p:nvPr/>
        </p:nvGrpSpPr>
        <p:grpSpPr>
          <a:xfrm>
            <a:off x="1467498" y="2612571"/>
            <a:ext cx="2872863" cy="3096305"/>
            <a:chOff x="1467498" y="2612571"/>
            <a:chExt cx="2872863" cy="3096305"/>
          </a:xfrm>
          <a:solidFill>
            <a:srgbClr val="232127"/>
          </a:solidFill>
        </p:grpSpPr>
        <p:sp>
          <p:nvSpPr>
            <p:cNvPr id="7" name="Freeform: Shape 6">
              <a:extLst>
                <a:ext uri="{FF2B5EF4-FFF2-40B4-BE49-F238E27FC236}">
                  <a16:creationId xmlns:a16="http://schemas.microsoft.com/office/drawing/2014/main" id="{19E595EE-FBF3-460B-8E21-282F84C84030}"/>
                </a:ext>
              </a:extLst>
            </p:cNvPr>
            <p:cNvSpPr/>
            <p:nvPr/>
          </p:nvSpPr>
          <p:spPr>
            <a:xfrm>
              <a:off x="2190501" y="2612571"/>
              <a:ext cx="1449197" cy="1449200"/>
            </a:xfrm>
            <a:custGeom>
              <a:avLst/>
              <a:gdLst>
                <a:gd name="connsiteX0" fmla="*/ 432435 w 432434"/>
                <a:gd name="connsiteY0" fmla="*/ 216217 h 432435"/>
                <a:gd name="connsiteX1" fmla="*/ 216217 w 432434"/>
                <a:gd name="connsiteY1" fmla="*/ 432435 h 432435"/>
                <a:gd name="connsiteX2" fmla="*/ 0 w 432434"/>
                <a:gd name="connsiteY2" fmla="*/ 216217 h 432435"/>
                <a:gd name="connsiteX3" fmla="*/ 216217 w 432434"/>
                <a:gd name="connsiteY3" fmla="*/ 0 h 432435"/>
                <a:gd name="connsiteX4" fmla="*/ 432435 w 432434"/>
                <a:gd name="connsiteY4" fmla="*/ 216217 h 4324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434" h="432435">
                  <a:moveTo>
                    <a:pt x="432435" y="216217"/>
                  </a:moveTo>
                  <a:cubicBezTo>
                    <a:pt x="432435" y="335631"/>
                    <a:pt x="335631" y="432435"/>
                    <a:pt x="216217" y="432435"/>
                  </a:cubicBezTo>
                  <a:cubicBezTo>
                    <a:pt x="96804" y="432435"/>
                    <a:pt x="0" y="335631"/>
                    <a:pt x="0" y="216217"/>
                  </a:cubicBezTo>
                  <a:cubicBezTo>
                    <a:pt x="0" y="96804"/>
                    <a:pt x="96804" y="0"/>
                    <a:pt x="216217" y="0"/>
                  </a:cubicBezTo>
                  <a:cubicBezTo>
                    <a:pt x="335631" y="0"/>
                    <a:pt x="432435" y="96804"/>
                    <a:pt x="432435" y="216217"/>
                  </a:cubicBezTo>
                  <a:close/>
                </a:path>
              </a:pathLst>
            </a:custGeom>
            <a:grpFill/>
            <a:ln w="476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32F83020-E463-4E86-B257-8D5FB697095F}"/>
                </a:ext>
              </a:extLst>
            </p:cNvPr>
            <p:cNvSpPr/>
            <p:nvPr/>
          </p:nvSpPr>
          <p:spPr>
            <a:xfrm>
              <a:off x="1467498" y="4261275"/>
              <a:ext cx="2872863" cy="1447601"/>
            </a:xfrm>
            <a:custGeom>
              <a:avLst/>
              <a:gdLst>
                <a:gd name="connsiteX0" fmla="*/ 857250 w 857250"/>
                <a:gd name="connsiteY0" fmla="*/ 431959 h 431958"/>
                <a:gd name="connsiteX1" fmla="*/ 857250 w 857250"/>
                <a:gd name="connsiteY1" fmla="*/ 215741 h 431958"/>
                <a:gd name="connsiteX2" fmla="*/ 814387 w 857250"/>
                <a:gd name="connsiteY2" fmla="*/ 129540 h 431958"/>
                <a:gd name="connsiteX3" fmla="*/ 605314 w 857250"/>
                <a:gd name="connsiteY3" fmla="*/ 26670 h 431958"/>
                <a:gd name="connsiteX4" fmla="*/ 428625 w 857250"/>
                <a:gd name="connsiteY4" fmla="*/ 0 h 431958"/>
                <a:gd name="connsiteX5" fmla="*/ 251936 w 857250"/>
                <a:gd name="connsiteY5" fmla="*/ 26670 h 431958"/>
                <a:gd name="connsiteX6" fmla="*/ 42863 w 857250"/>
                <a:gd name="connsiteY6" fmla="*/ 129540 h 431958"/>
                <a:gd name="connsiteX7" fmla="*/ 0 w 857250"/>
                <a:gd name="connsiteY7" fmla="*/ 215741 h 431958"/>
                <a:gd name="connsiteX8" fmla="*/ 0 w 857250"/>
                <a:gd name="connsiteY8" fmla="*/ 431959 h 43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7250" h="431958">
                  <a:moveTo>
                    <a:pt x="857250" y="431959"/>
                  </a:moveTo>
                  <a:lnTo>
                    <a:pt x="857250" y="215741"/>
                  </a:lnTo>
                  <a:cubicBezTo>
                    <a:pt x="856545" y="182051"/>
                    <a:pt x="840829" y="150433"/>
                    <a:pt x="814387" y="129540"/>
                  </a:cubicBezTo>
                  <a:cubicBezTo>
                    <a:pt x="752256" y="81648"/>
                    <a:pt x="681166" y="46673"/>
                    <a:pt x="605314" y="26670"/>
                  </a:cubicBezTo>
                  <a:cubicBezTo>
                    <a:pt x="548059" y="9096"/>
                    <a:pt x="488513" y="105"/>
                    <a:pt x="428625" y="0"/>
                  </a:cubicBezTo>
                  <a:cubicBezTo>
                    <a:pt x="368799" y="924"/>
                    <a:pt x="309367" y="9892"/>
                    <a:pt x="251936" y="26670"/>
                  </a:cubicBezTo>
                  <a:cubicBezTo>
                    <a:pt x="176927" y="48877"/>
                    <a:pt x="106228" y="83663"/>
                    <a:pt x="42863" y="129540"/>
                  </a:cubicBezTo>
                  <a:cubicBezTo>
                    <a:pt x="16421" y="150433"/>
                    <a:pt x="705" y="182051"/>
                    <a:pt x="0" y="215741"/>
                  </a:cubicBezTo>
                  <a:lnTo>
                    <a:pt x="0" y="431959"/>
                  </a:lnTo>
                  <a:close/>
                </a:path>
              </a:pathLst>
            </a:custGeom>
            <a:grpFill/>
            <a:ln w="47625" cap="flat">
              <a:noFill/>
              <a:prstDash val="solid"/>
              <a:miter/>
            </a:ln>
          </p:spPr>
          <p:txBody>
            <a:bodyPr rtlCol="0" anchor="ctr"/>
            <a:lstStyle/>
            <a:p>
              <a:endParaRPr lang="en-US"/>
            </a:p>
          </p:txBody>
        </p:sp>
      </p:grpSp>
      <p:grpSp>
        <p:nvGrpSpPr>
          <p:cNvPr id="4" name="Student 2">
            <a:extLst>
              <a:ext uri="{FF2B5EF4-FFF2-40B4-BE49-F238E27FC236}">
                <a16:creationId xmlns:a16="http://schemas.microsoft.com/office/drawing/2014/main" id="{A20209CD-E3B8-4649-9F5A-F21B810913F5}"/>
              </a:ext>
            </a:extLst>
          </p:cNvPr>
          <p:cNvGrpSpPr/>
          <p:nvPr/>
        </p:nvGrpSpPr>
        <p:grpSpPr>
          <a:xfrm>
            <a:off x="4659568" y="2612571"/>
            <a:ext cx="2872863" cy="3096305"/>
            <a:chOff x="4659568" y="2612571"/>
            <a:chExt cx="2872863" cy="3096305"/>
          </a:xfrm>
          <a:solidFill>
            <a:srgbClr val="232127"/>
          </a:solidFill>
        </p:grpSpPr>
        <p:sp>
          <p:nvSpPr>
            <p:cNvPr id="9" name="Freeform: Shape 8">
              <a:extLst>
                <a:ext uri="{FF2B5EF4-FFF2-40B4-BE49-F238E27FC236}">
                  <a16:creationId xmlns:a16="http://schemas.microsoft.com/office/drawing/2014/main" id="{8F9E5738-A000-435C-9853-96799A275F83}"/>
                </a:ext>
              </a:extLst>
            </p:cNvPr>
            <p:cNvSpPr/>
            <p:nvPr/>
          </p:nvSpPr>
          <p:spPr>
            <a:xfrm>
              <a:off x="5360225" y="2612571"/>
              <a:ext cx="1449197" cy="1449200"/>
            </a:xfrm>
            <a:custGeom>
              <a:avLst/>
              <a:gdLst>
                <a:gd name="connsiteX0" fmla="*/ 432435 w 432434"/>
                <a:gd name="connsiteY0" fmla="*/ 216217 h 432435"/>
                <a:gd name="connsiteX1" fmla="*/ 216218 w 432434"/>
                <a:gd name="connsiteY1" fmla="*/ 432435 h 432435"/>
                <a:gd name="connsiteX2" fmla="*/ 0 w 432434"/>
                <a:gd name="connsiteY2" fmla="*/ 216217 h 432435"/>
                <a:gd name="connsiteX3" fmla="*/ 216218 w 432434"/>
                <a:gd name="connsiteY3" fmla="*/ 0 h 432435"/>
                <a:gd name="connsiteX4" fmla="*/ 432435 w 432434"/>
                <a:gd name="connsiteY4" fmla="*/ 216217 h 4324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434" h="432435">
                  <a:moveTo>
                    <a:pt x="432435" y="216217"/>
                  </a:moveTo>
                  <a:cubicBezTo>
                    <a:pt x="432435" y="335631"/>
                    <a:pt x="335631" y="432435"/>
                    <a:pt x="216218" y="432435"/>
                  </a:cubicBezTo>
                  <a:cubicBezTo>
                    <a:pt x="96804" y="432435"/>
                    <a:pt x="0" y="335631"/>
                    <a:pt x="0" y="216217"/>
                  </a:cubicBezTo>
                  <a:cubicBezTo>
                    <a:pt x="0" y="96804"/>
                    <a:pt x="96804" y="0"/>
                    <a:pt x="216218" y="0"/>
                  </a:cubicBezTo>
                  <a:cubicBezTo>
                    <a:pt x="335631" y="0"/>
                    <a:pt x="432435" y="96804"/>
                    <a:pt x="432435" y="216217"/>
                  </a:cubicBezTo>
                  <a:close/>
                </a:path>
              </a:pathLst>
            </a:custGeom>
            <a:grpFill/>
            <a:ln w="476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B1784FA8-6149-4057-8E42-E257DDF115F5}"/>
                </a:ext>
              </a:extLst>
            </p:cNvPr>
            <p:cNvSpPr/>
            <p:nvPr/>
          </p:nvSpPr>
          <p:spPr>
            <a:xfrm>
              <a:off x="4659568" y="4261275"/>
              <a:ext cx="2872863" cy="1447601"/>
            </a:xfrm>
            <a:custGeom>
              <a:avLst/>
              <a:gdLst>
                <a:gd name="connsiteX0" fmla="*/ 857250 w 857250"/>
                <a:gd name="connsiteY0" fmla="*/ 431959 h 431958"/>
                <a:gd name="connsiteX1" fmla="*/ 857250 w 857250"/>
                <a:gd name="connsiteY1" fmla="*/ 215741 h 431958"/>
                <a:gd name="connsiteX2" fmla="*/ 814387 w 857250"/>
                <a:gd name="connsiteY2" fmla="*/ 129540 h 431958"/>
                <a:gd name="connsiteX3" fmla="*/ 605314 w 857250"/>
                <a:gd name="connsiteY3" fmla="*/ 26670 h 431958"/>
                <a:gd name="connsiteX4" fmla="*/ 428625 w 857250"/>
                <a:gd name="connsiteY4" fmla="*/ 0 h 431958"/>
                <a:gd name="connsiteX5" fmla="*/ 251936 w 857250"/>
                <a:gd name="connsiteY5" fmla="*/ 26670 h 431958"/>
                <a:gd name="connsiteX6" fmla="*/ 42863 w 857250"/>
                <a:gd name="connsiteY6" fmla="*/ 129540 h 431958"/>
                <a:gd name="connsiteX7" fmla="*/ 0 w 857250"/>
                <a:gd name="connsiteY7" fmla="*/ 215741 h 431958"/>
                <a:gd name="connsiteX8" fmla="*/ 0 w 857250"/>
                <a:gd name="connsiteY8" fmla="*/ 431959 h 43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7250" h="431958">
                  <a:moveTo>
                    <a:pt x="857250" y="431959"/>
                  </a:moveTo>
                  <a:lnTo>
                    <a:pt x="857250" y="215741"/>
                  </a:lnTo>
                  <a:cubicBezTo>
                    <a:pt x="856545" y="182051"/>
                    <a:pt x="840829" y="150433"/>
                    <a:pt x="814387" y="129540"/>
                  </a:cubicBezTo>
                  <a:cubicBezTo>
                    <a:pt x="752256" y="81648"/>
                    <a:pt x="681166" y="46673"/>
                    <a:pt x="605314" y="26670"/>
                  </a:cubicBezTo>
                  <a:cubicBezTo>
                    <a:pt x="548059" y="9096"/>
                    <a:pt x="488513" y="105"/>
                    <a:pt x="428625" y="0"/>
                  </a:cubicBezTo>
                  <a:cubicBezTo>
                    <a:pt x="368799" y="924"/>
                    <a:pt x="309367" y="9892"/>
                    <a:pt x="251936" y="26670"/>
                  </a:cubicBezTo>
                  <a:cubicBezTo>
                    <a:pt x="176927" y="48877"/>
                    <a:pt x="106228" y="83663"/>
                    <a:pt x="42863" y="129540"/>
                  </a:cubicBezTo>
                  <a:cubicBezTo>
                    <a:pt x="16421" y="150433"/>
                    <a:pt x="705" y="182051"/>
                    <a:pt x="0" y="215741"/>
                  </a:cubicBezTo>
                  <a:lnTo>
                    <a:pt x="0" y="431959"/>
                  </a:lnTo>
                  <a:close/>
                </a:path>
              </a:pathLst>
            </a:custGeom>
            <a:grpFill/>
            <a:ln w="47625" cap="flat">
              <a:noFill/>
              <a:prstDash val="solid"/>
              <a:miter/>
            </a:ln>
          </p:spPr>
          <p:txBody>
            <a:bodyPr rtlCol="0" anchor="ctr"/>
            <a:lstStyle/>
            <a:p>
              <a:endParaRPr lang="en-US"/>
            </a:p>
          </p:txBody>
        </p:sp>
      </p:grpSp>
      <p:grpSp>
        <p:nvGrpSpPr>
          <p:cNvPr id="5" name="Student 3">
            <a:extLst>
              <a:ext uri="{FF2B5EF4-FFF2-40B4-BE49-F238E27FC236}">
                <a16:creationId xmlns:a16="http://schemas.microsoft.com/office/drawing/2014/main" id="{2CB66C42-21C2-4C8E-9C58-92FD7D28D0C6}"/>
              </a:ext>
            </a:extLst>
          </p:cNvPr>
          <p:cNvGrpSpPr/>
          <p:nvPr/>
        </p:nvGrpSpPr>
        <p:grpSpPr>
          <a:xfrm>
            <a:off x="7851639" y="2612571"/>
            <a:ext cx="2872863" cy="3096305"/>
            <a:chOff x="7851639" y="2612571"/>
            <a:chExt cx="2872863" cy="3096305"/>
          </a:xfrm>
          <a:solidFill>
            <a:srgbClr val="232127"/>
          </a:solidFill>
        </p:grpSpPr>
        <p:sp>
          <p:nvSpPr>
            <p:cNvPr id="11" name="Freeform: Shape 10">
              <a:extLst>
                <a:ext uri="{FF2B5EF4-FFF2-40B4-BE49-F238E27FC236}">
                  <a16:creationId xmlns:a16="http://schemas.microsoft.com/office/drawing/2014/main" id="{50116BA1-47B7-45FD-9AAA-0C02DF0CDDC0}"/>
                </a:ext>
              </a:extLst>
            </p:cNvPr>
            <p:cNvSpPr/>
            <p:nvPr/>
          </p:nvSpPr>
          <p:spPr>
            <a:xfrm>
              <a:off x="8552296" y="2612571"/>
              <a:ext cx="1449200" cy="1449200"/>
            </a:xfrm>
            <a:custGeom>
              <a:avLst/>
              <a:gdLst>
                <a:gd name="connsiteX0" fmla="*/ 432435 w 432435"/>
                <a:gd name="connsiteY0" fmla="*/ 216217 h 432435"/>
                <a:gd name="connsiteX1" fmla="*/ 216218 w 432435"/>
                <a:gd name="connsiteY1" fmla="*/ 432435 h 432435"/>
                <a:gd name="connsiteX2" fmla="*/ 0 w 432435"/>
                <a:gd name="connsiteY2" fmla="*/ 216217 h 432435"/>
                <a:gd name="connsiteX3" fmla="*/ 216218 w 432435"/>
                <a:gd name="connsiteY3" fmla="*/ 0 h 432435"/>
                <a:gd name="connsiteX4" fmla="*/ 432435 w 432435"/>
                <a:gd name="connsiteY4" fmla="*/ 216217 h 4324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435" h="432435">
                  <a:moveTo>
                    <a:pt x="432435" y="216217"/>
                  </a:moveTo>
                  <a:cubicBezTo>
                    <a:pt x="432435" y="335631"/>
                    <a:pt x="335631" y="432435"/>
                    <a:pt x="216218" y="432435"/>
                  </a:cubicBezTo>
                  <a:cubicBezTo>
                    <a:pt x="96804" y="432435"/>
                    <a:pt x="0" y="335631"/>
                    <a:pt x="0" y="216217"/>
                  </a:cubicBezTo>
                  <a:cubicBezTo>
                    <a:pt x="0" y="96804"/>
                    <a:pt x="96804" y="0"/>
                    <a:pt x="216218" y="0"/>
                  </a:cubicBezTo>
                  <a:cubicBezTo>
                    <a:pt x="335631" y="0"/>
                    <a:pt x="432435" y="96804"/>
                    <a:pt x="432435" y="216217"/>
                  </a:cubicBezTo>
                  <a:close/>
                </a:path>
              </a:pathLst>
            </a:custGeom>
            <a:grpFill/>
            <a:ln w="476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21EDBBA2-8C9F-4D15-937E-1E272ED02D0E}"/>
                </a:ext>
              </a:extLst>
            </p:cNvPr>
            <p:cNvSpPr/>
            <p:nvPr/>
          </p:nvSpPr>
          <p:spPr>
            <a:xfrm>
              <a:off x="7851639" y="4261275"/>
              <a:ext cx="2872863" cy="1447601"/>
            </a:xfrm>
            <a:custGeom>
              <a:avLst/>
              <a:gdLst>
                <a:gd name="connsiteX0" fmla="*/ 857250 w 857250"/>
                <a:gd name="connsiteY0" fmla="*/ 431959 h 431958"/>
                <a:gd name="connsiteX1" fmla="*/ 857250 w 857250"/>
                <a:gd name="connsiteY1" fmla="*/ 215741 h 431958"/>
                <a:gd name="connsiteX2" fmla="*/ 814387 w 857250"/>
                <a:gd name="connsiteY2" fmla="*/ 129540 h 431958"/>
                <a:gd name="connsiteX3" fmla="*/ 605314 w 857250"/>
                <a:gd name="connsiteY3" fmla="*/ 26670 h 431958"/>
                <a:gd name="connsiteX4" fmla="*/ 428625 w 857250"/>
                <a:gd name="connsiteY4" fmla="*/ 0 h 431958"/>
                <a:gd name="connsiteX5" fmla="*/ 251936 w 857250"/>
                <a:gd name="connsiteY5" fmla="*/ 26670 h 431958"/>
                <a:gd name="connsiteX6" fmla="*/ 42863 w 857250"/>
                <a:gd name="connsiteY6" fmla="*/ 129540 h 431958"/>
                <a:gd name="connsiteX7" fmla="*/ 0 w 857250"/>
                <a:gd name="connsiteY7" fmla="*/ 215741 h 431958"/>
                <a:gd name="connsiteX8" fmla="*/ 0 w 857250"/>
                <a:gd name="connsiteY8" fmla="*/ 431959 h 43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7250" h="431958">
                  <a:moveTo>
                    <a:pt x="857250" y="431959"/>
                  </a:moveTo>
                  <a:lnTo>
                    <a:pt x="857250" y="215741"/>
                  </a:lnTo>
                  <a:cubicBezTo>
                    <a:pt x="856545" y="182051"/>
                    <a:pt x="840829" y="150433"/>
                    <a:pt x="814387" y="129540"/>
                  </a:cubicBezTo>
                  <a:cubicBezTo>
                    <a:pt x="752256" y="81648"/>
                    <a:pt x="681166" y="46673"/>
                    <a:pt x="605314" y="26670"/>
                  </a:cubicBezTo>
                  <a:cubicBezTo>
                    <a:pt x="548059" y="9096"/>
                    <a:pt x="488513" y="105"/>
                    <a:pt x="428625" y="0"/>
                  </a:cubicBezTo>
                  <a:cubicBezTo>
                    <a:pt x="368798" y="924"/>
                    <a:pt x="309367" y="9892"/>
                    <a:pt x="251936" y="26670"/>
                  </a:cubicBezTo>
                  <a:cubicBezTo>
                    <a:pt x="176927" y="48877"/>
                    <a:pt x="106228" y="83663"/>
                    <a:pt x="42863" y="129540"/>
                  </a:cubicBezTo>
                  <a:cubicBezTo>
                    <a:pt x="16421" y="150433"/>
                    <a:pt x="705" y="182051"/>
                    <a:pt x="0" y="215741"/>
                  </a:cubicBezTo>
                  <a:lnTo>
                    <a:pt x="0" y="431959"/>
                  </a:lnTo>
                  <a:close/>
                </a:path>
              </a:pathLst>
            </a:custGeom>
            <a:grpFill/>
            <a:ln w="47625" cap="flat">
              <a:noFill/>
              <a:prstDash val="solid"/>
              <a:miter/>
            </a:ln>
          </p:spPr>
          <p:txBody>
            <a:bodyPr rtlCol="0" anchor="ctr"/>
            <a:lstStyle/>
            <a:p>
              <a:endParaRPr lang="en-US"/>
            </a:p>
          </p:txBody>
        </p:sp>
      </p:grpSp>
    </p:spTree>
    <p:extLst>
      <p:ext uri="{BB962C8B-B14F-4D97-AF65-F5344CB8AC3E}">
        <p14:creationId xmlns:p14="http://schemas.microsoft.com/office/powerpoint/2010/main" val="25499749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4"/>
                                        </p:tgtEl>
                                      </p:cBhvr>
                                    </p:animEffect>
                                    <p:animScale>
                                      <p:cBhvr>
                                        <p:cTn id="12" dur="250" autoRev="1" fill="hold"/>
                                        <p:tgtEl>
                                          <p:spTgt spid="4"/>
                                        </p:tgtEl>
                                      </p:cBhvr>
                                      <p:by x="105000" y="105000"/>
                                    </p:animScale>
                                  </p:childTnLst>
                                </p:cTn>
                              </p:par>
                              <p:par>
                                <p:cTn id="13" presetID="26" presetClass="emph" presetSubtype="0" fill="hold" nodeType="withEffect">
                                  <p:stCondLst>
                                    <p:cond delay="0"/>
                                  </p:stCondLst>
                                  <p:childTnLst>
                                    <p:animEffect transition="out" filter="fade">
                                      <p:cBhvr>
                                        <p:cTn id="14" dur="500" tmFilter="0, 0; .2, .5; .8, .5; 1, 0"/>
                                        <p:tgtEl>
                                          <p:spTgt spid="3"/>
                                        </p:tgtEl>
                                      </p:cBhvr>
                                    </p:animEffect>
                                    <p:animScale>
                                      <p:cBhvr>
                                        <p:cTn id="15" dur="250" autoRev="1" fill="hold"/>
                                        <p:tgtEl>
                                          <p:spTgt spid="3"/>
                                        </p:tgtEl>
                                      </p:cBhvr>
                                      <p:by x="105000" y="105000"/>
                                    </p:animScale>
                                  </p:childTnLst>
                                </p:cTn>
                              </p:par>
                              <p:par>
                                <p:cTn id="16" presetID="26" presetClass="emph" presetSubtype="0" fill="hold" nodeType="withEffect">
                                  <p:stCondLst>
                                    <p:cond delay="0"/>
                                  </p:stCondLst>
                                  <p:childTnLst>
                                    <p:animEffect transition="out" filter="fade">
                                      <p:cBhvr>
                                        <p:cTn id="17" dur="500" tmFilter="0, 0; .2, .5; .8, .5; 1, 0"/>
                                        <p:tgtEl>
                                          <p:spTgt spid="5"/>
                                        </p:tgtEl>
                                      </p:cBhvr>
                                    </p:animEffect>
                                    <p:animScale>
                                      <p:cBhvr>
                                        <p:cTn id="18"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55AA7-C197-4382-A8BB-DDF0D6B5D99C}"/>
              </a:ext>
            </a:extLst>
          </p:cNvPr>
          <p:cNvSpPr>
            <a:spLocks noGrp="1"/>
          </p:cNvSpPr>
          <p:nvPr>
            <p:ph type="title"/>
          </p:nvPr>
        </p:nvSpPr>
        <p:spPr/>
        <p:txBody>
          <a:bodyPr/>
          <a:lstStyle/>
          <a:p>
            <a:r>
              <a:rPr lang="en-US" dirty="0"/>
              <a:t>508 Compliance </a:t>
            </a:r>
          </a:p>
        </p:txBody>
      </p:sp>
      <p:pic>
        <p:nvPicPr>
          <p:cNvPr id="8" name="Graphic 7" descr="Court with solid fill">
            <a:extLst>
              <a:ext uri="{FF2B5EF4-FFF2-40B4-BE49-F238E27FC236}">
                <a16:creationId xmlns:a16="http://schemas.microsoft.com/office/drawing/2014/main" id="{0B4054A3-432C-4FD4-9689-76043BE4F83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77639" y="1777070"/>
            <a:ext cx="3657600" cy="3657600"/>
          </a:xfrm>
          <a:prstGeom prst="rect">
            <a:avLst/>
          </a:prstGeom>
        </p:spPr>
      </p:pic>
      <p:pic>
        <p:nvPicPr>
          <p:cNvPr id="5" name="Graphic 4" descr="Internet with solid fill">
            <a:extLst>
              <a:ext uri="{FF2B5EF4-FFF2-40B4-BE49-F238E27FC236}">
                <a16:creationId xmlns:a16="http://schemas.microsoft.com/office/drawing/2014/main" id="{817DC233-6F14-45E3-BC17-58EC3DB613A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56762" y="1777069"/>
            <a:ext cx="3657602" cy="3657602"/>
          </a:xfrm>
          <a:prstGeom prst="rect">
            <a:avLst/>
          </a:prstGeom>
        </p:spPr>
      </p:pic>
      <p:sp>
        <p:nvSpPr>
          <p:cNvPr id="9" name="TextBox 8">
            <a:extLst>
              <a:ext uri="{FF2B5EF4-FFF2-40B4-BE49-F238E27FC236}">
                <a16:creationId xmlns:a16="http://schemas.microsoft.com/office/drawing/2014/main" id="{A120E33D-08D7-438B-A739-4D8039DA573B}"/>
              </a:ext>
            </a:extLst>
          </p:cNvPr>
          <p:cNvSpPr txBox="1"/>
          <p:nvPr/>
        </p:nvSpPr>
        <p:spPr>
          <a:xfrm>
            <a:off x="1115294" y="5387195"/>
            <a:ext cx="3782290" cy="461665"/>
          </a:xfrm>
          <a:prstGeom prst="rect">
            <a:avLst/>
          </a:prstGeom>
          <a:noFill/>
        </p:spPr>
        <p:txBody>
          <a:bodyPr wrap="square" rtlCol="0">
            <a:spAutoFit/>
          </a:bodyPr>
          <a:lstStyle/>
          <a:p>
            <a:r>
              <a:rPr lang="en-US" sz="2400" dirty="0">
                <a:latin typeface="Segoe UI" panose="020B0502040204020203" pitchFamily="34" charset="0"/>
                <a:cs typeface="Segoe UI" panose="020B0502040204020203" pitchFamily="34" charset="0"/>
              </a:rPr>
              <a:t>Rehabilitation Act of 1973</a:t>
            </a:r>
          </a:p>
        </p:txBody>
      </p:sp>
      <p:sp>
        <p:nvSpPr>
          <p:cNvPr id="10" name="TextBox 9">
            <a:extLst>
              <a:ext uri="{FF2B5EF4-FFF2-40B4-BE49-F238E27FC236}">
                <a16:creationId xmlns:a16="http://schemas.microsoft.com/office/drawing/2014/main" id="{5738F8A1-9B28-472C-B193-EFA4F5525EFC}"/>
              </a:ext>
            </a:extLst>
          </p:cNvPr>
          <p:cNvSpPr txBox="1"/>
          <p:nvPr/>
        </p:nvSpPr>
        <p:spPr>
          <a:xfrm>
            <a:off x="7221680" y="5387195"/>
            <a:ext cx="3927766" cy="461665"/>
          </a:xfrm>
          <a:prstGeom prst="rect">
            <a:avLst/>
          </a:prstGeom>
          <a:noFill/>
        </p:spPr>
        <p:txBody>
          <a:bodyPr wrap="square" rtlCol="0">
            <a:spAutoFit/>
          </a:bodyPr>
          <a:lstStyle/>
          <a:p>
            <a:r>
              <a:rPr lang="en-US" sz="2400" dirty="0">
                <a:latin typeface="Segoe UI" panose="020B0502040204020203" pitchFamily="34" charset="0"/>
                <a:cs typeface="Segoe UI" panose="020B0502040204020203" pitchFamily="34" charset="0"/>
              </a:rPr>
              <a:t>Focused on digital material.</a:t>
            </a:r>
          </a:p>
        </p:txBody>
      </p:sp>
    </p:spTree>
    <p:extLst>
      <p:ext uri="{BB962C8B-B14F-4D97-AF65-F5344CB8AC3E}">
        <p14:creationId xmlns:p14="http://schemas.microsoft.com/office/powerpoint/2010/main" val="898424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578EE-BDFD-4AF3-8B80-2174DCCB2B67}"/>
              </a:ext>
            </a:extLst>
          </p:cNvPr>
          <p:cNvSpPr>
            <a:spLocks noGrp="1"/>
          </p:cNvSpPr>
          <p:nvPr>
            <p:ph type="title"/>
          </p:nvPr>
        </p:nvSpPr>
        <p:spPr/>
        <p:txBody>
          <a:bodyPr/>
          <a:lstStyle/>
          <a:p>
            <a:r>
              <a:rPr lang="en-US" dirty="0"/>
              <a:t>W3C Web Accessibility Initiative </a:t>
            </a:r>
          </a:p>
        </p:txBody>
      </p:sp>
      <p:pic>
        <p:nvPicPr>
          <p:cNvPr id="4" name="Online Media 3" title="Introduction to Web Accessibility and W3C Standards">
            <a:hlinkClick r:id="" action="ppaction://media"/>
            <a:extLst>
              <a:ext uri="{FF2B5EF4-FFF2-40B4-BE49-F238E27FC236}">
                <a16:creationId xmlns:a16="http://schemas.microsoft.com/office/drawing/2014/main" id="{510770E9-3D7E-44D0-9C56-43BE4EE6A9D4}"/>
              </a:ext>
            </a:extLst>
          </p:cNvPr>
          <p:cNvPicPr>
            <a:picLocks noGrp="1" noRot="1" noChangeAspect="1"/>
          </p:cNvPicPr>
          <p:nvPr>
            <p:ph idx="1"/>
            <a:videoFile r:link="rId1"/>
            <p:custDataLst>
              <p:tags r:id="rId2"/>
            </p:custDataLst>
          </p:nvPr>
        </p:nvPicPr>
        <p:blipFill>
          <a:blip r:embed="rId5"/>
          <a:stretch>
            <a:fillRect/>
          </a:stretch>
        </p:blipFill>
        <p:spPr>
          <a:xfrm>
            <a:off x="1642872" y="1573377"/>
            <a:ext cx="8906256" cy="5032375"/>
          </a:xfrm>
          <a:prstGeom prst="rect">
            <a:avLst/>
          </a:prstGeom>
        </p:spPr>
      </p:pic>
    </p:spTree>
    <p:extLst>
      <p:ext uri="{BB962C8B-B14F-4D97-AF65-F5344CB8AC3E}">
        <p14:creationId xmlns:p14="http://schemas.microsoft.com/office/powerpoint/2010/main" val="3054934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9A322-24DC-48B8-8863-D72393A60E47}"/>
              </a:ext>
            </a:extLst>
          </p:cNvPr>
          <p:cNvSpPr>
            <a:spLocks noGrp="1"/>
          </p:cNvSpPr>
          <p:nvPr>
            <p:ph type="title"/>
          </p:nvPr>
        </p:nvSpPr>
        <p:spPr/>
        <p:txBody>
          <a:bodyPr/>
          <a:lstStyle/>
          <a:p>
            <a:r>
              <a:rPr lang="en-US" dirty="0"/>
              <a:t>Meeting WCAG Guidelines</a:t>
            </a:r>
          </a:p>
        </p:txBody>
      </p:sp>
      <p:pic>
        <p:nvPicPr>
          <p:cNvPr id="7" name="Content Placeholder 6">
            <a:extLst>
              <a:ext uri="{FF2B5EF4-FFF2-40B4-BE49-F238E27FC236}">
                <a16:creationId xmlns:a16="http://schemas.microsoft.com/office/drawing/2014/main" id="{94AF0A48-1E6B-4136-B4F3-EBE8B3A93F1F}"/>
              </a:ext>
            </a:extLst>
          </p:cNvPr>
          <p:cNvPicPr>
            <a:picLocks noGrp="1" noChangeAspect="1"/>
          </p:cNvPicPr>
          <p:nvPr>
            <p:ph idx="1"/>
          </p:nvPr>
        </p:nvPicPr>
        <p:blipFill>
          <a:blip r:embed="rId3"/>
          <a:stretch>
            <a:fillRect/>
          </a:stretch>
        </p:blipFill>
        <p:spPr>
          <a:xfrm>
            <a:off x="1675152" y="1651456"/>
            <a:ext cx="8841696" cy="4813451"/>
          </a:xfrm>
        </p:spPr>
      </p:pic>
    </p:spTree>
    <p:extLst>
      <p:ext uri="{BB962C8B-B14F-4D97-AF65-F5344CB8AC3E}">
        <p14:creationId xmlns:p14="http://schemas.microsoft.com/office/powerpoint/2010/main" val="3754550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861A6-4FD0-423F-8F3A-AEDAA3C109FD}"/>
              </a:ext>
            </a:extLst>
          </p:cNvPr>
          <p:cNvSpPr>
            <a:spLocks noGrp="1"/>
          </p:cNvSpPr>
          <p:nvPr>
            <p:ph type="title"/>
          </p:nvPr>
        </p:nvSpPr>
        <p:spPr/>
        <p:txBody>
          <a:bodyPr/>
          <a:lstStyle/>
          <a:p>
            <a:r>
              <a:rPr lang="en-US" dirty="0"/>
              <a:t>Accessibility in our Digital Training</a:t>
            </a:r>
          </a:p>
        </p:txBody>
      </p:sp>
      <p:pic>
        <p:nvPicPr>
          <p:cNvPr id="5" name="Content Placeholder 4" descr="Eye with solid fill">
            <a:extLst>
              <a:ext uri="{FF2B5EF4-FFF2-40B4-BE49-F238E27FC236}">
                <a16:creationId xmlns:a16="http://schemas.microsoft.com/office/drawing/2014/main" id="{C9413AAD-45C7-4C12-8915-FB3F57077CB0}"/>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60685" y="1540036"/>
            <a:ext cx="3200400" cy="3200400"/>
          </a:xfrm>
        </p:spPr>
      </p:pic>
      <p:pic>
        <p:nvPicPr>
          <p:cNvPr id="7" name="Graphic 6" descr="Chat bubble with solid fill">
            <a:extLst>
              <a:ext uri="{FF2B5EF4-FFF2-40B4-BE49-F238E27FC236}">
                <a16:creationId xmlns:a16="http://schemas.microsoft.com/office/drawing/2014/main" id="{23B18E3F-4512-4B11-92F2-6596A9F332C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349442" y="3313906"/>
            <a:ext cx="3200400" cy="3200400"/>
          </a:xfrm>
          <a:prstGeom prst="rect">
            <a:avLst/>
          </a:prstGeom>
        </p:spPr>
      </p:pic>
      <p:pic>
        <p:nvPicPr>
          <p:cNvPr id="9" name="Graphic 8" descr="Document with solid fill">
            <a:extLst>
              <a:ext uri="{FF2B5EF4-FFF2-40B4-BE49-F238E27FC236}">
                <a16:creationId xmlns:a16="http://schemas.microsoft.com/office/drawing/2014/main" id="{AB0E856F-489E-4929-BC48-58288E14E6F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38200" y="1540036"/>
            <a:ext cx="3200400" cy="3200400"/>
          </a:xfrm>
          <a:prstGeom prst="rect">
            <a:avLst/>
          </a:prstGeom>
        </p:spPr>
      </p:pic>
    </p:spTree>
    <p:extLst>
      <p:ext uri="{BB962C8B-B14F-4D97-AF65-F5344CB8AC3E}">
        <p14:creationId xmlns:p14="http://schemas.microsoft.com/office/powerpoint/2010/main" val="2949586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CAPTIONID" val="ca798cdf-9288-4570-9dd2-1013d0b614f3"/>
  <p:tag name="MEDIACAPTIONSPROMPTED" val="False"/>
</p:tagLst>
</file>

<file path=ppt/tags/tag2.xml><?xml version="1.0" encoding="utf-8"?>
<p:tagLst xmlns:a="http://schemas.openxmlformats.org/drawingml/2006/main" xmlns:r="http://schemas.openxmlformats.org/officeDocument/2006/relationships" xmlns:p="http://schemas.openxmlformats.org/presentationml/2006/main">
  <p:tag name="CAPTIONID" val="faaedbbf-c619-4840-9980-251e236bcaff"/>
  <p:tag name="MEDIACAPTIONSPROMPTED" val="False"/>
</p:tagLst>
</file>

<file path=ppt/tags/tag3.xml><?xml version="1.0" encoding="utf-8"?>
<p:tagLst xmlns:a="http://schemas.openxmlformats.org/drawingml/2006/main" xmlns:r="http://schemas.openxmlformats.org/officeDocument/2006/relationships" xmlns:p="http://schemas.openxmlformats.org/presentationml/2006/main">
  <p:tag name="CAPTIONID" val="a1c75abd-0fa7-4967-83d3-5f211954edce"/>
  <p:tag name="MEDIACAPTIONSPROMPTED" val="False"/>
</p:tagLst>
</file>

<file path=ppt/tags/tag4.xml><?xml version="1.0" encoding="utf-8"?>
<p:tagLst xmlns:a="http://schemas.openxmlformats.org/drawingml/2006/main" xmlns:r="http://schemas.openxmlformats.org/officeDocument/2006/relationships" xmlns:p="http://schemas.openxmlformats.org/presentationml/2006/main">
  <p:tag name="CAPTIONID" val="a73e25c5-0527-4325-a4ee-d4eed512e949"/>
  <p:tag name="MEDIACAPTIONSPROMPTED" val="Fals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8">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6A410FE1-875E-4D35-B490-C563D937C1EE}">
  <we:reference id="wa104379997" version="2.0.0.0" store="en-US" storeType="OMEX"/>
  <we:alternateReferences>
    <we:reference id="wa104379997" version="2.0.0.0"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718</TotalTime>
  <Words>3116</Words>
  <Application>Microsoft Office PowerPoint</Application>
  <PresentationFormat>Widescreen</PresentationFormat>
  <Paragraphs>153</Paragraphs>
  <Slides>27</Slides>
  <Notes>25</Notes>
  <HiddenSlides>0</HiddenSlides>
  <MMClips>4</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Calibri Light</vt:lpstr>
      <vt:lpstr>Segoe UI</vt:lpstr>
      <vt:lpstr>Segoe UI Black</vt:lpstr>
      <vt:lpstr>Office Theme</vt:lpstr>
      <vt:lpstr>Accessibility 101:</vt:lpstr>
      <vt:lpstr>What is Accessibility?</vt:lpstr>
      <vt:lpstr>What is Accessibility?</vt:lpstr>
      <vt:lpstr>Accessibility vs. Accommodations</vt:lpstr>
      <vt:lpstr>Accessibility vs. Accommodations</vt:lpstr>
      <vt:lpstr>508 Compliance </vt:lpstr>
      <vt:lpstr>W3C Web Accessibility Initiative </vt:lpstr>
      <vt:lpstr>Meeting WCAG Guidelines</vt:lpstr>
      <vt:lpstr>Accessibility in our Digital Training</vt:lpstr>
      <vt:lpstr>Text Alternatives</vt:lpstr>
      <vt:lpstr>Text Alternatives</vt:lpstr>
      <vt:lpstr>Text Alternatives</vt:lpstr>
      <vt:lpstr>Text Alternatives</vt:lpstr>
      <vt:lpstr>Text Alternatives</vt:lpstr>
      <vt:lpstr>Alt Text Tips</vt:lpstr>
      <vt:lpstr>Captioning</vt:lpstr>
      <vt:lpstr>Closed Captioning in PowerPoint</vt:lpstr>
      <vt:lpstr>Closed Captioning in Zoom</vt:lpstr>
      <vt:lpstr>Closed Captioning Tips</vt:lpstr>
      <vt:lpstr>Readability</vt:lpstr>
      <vt:lpstr>Readability</vt:lpstr>
      <vt:lpstr>Readability</vt:lpstr>
      <vt:lpstr>PowerPoint Accessibility Checker</vt:lpstr>
      <vt:lpstr>Accessibility Next Steps</vt:lpstr>
      <vt:lpstr>Accessibility Next Steps</vt:lpstr>
      <vt:lpstr>Accessibility Next Steps</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Kelsey Chappa</dc:creator>
  <cp:lastModifiedBy>Kelsey Chappa</cp:lastModifiedBy>
  <cp:revision>56</cp:revision>
  <dcterms:created xsi:type="dcterms:W3CDTF">2021-02-01T15:29:40Z</dcterms:created>
  <dcterms:modified xsi:type="dcterms:W3CDTF">2021-07-09T13:49:52Z</dcterms:modified>
</cp:coreProperties>
</file>