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7"/>
  </p:notesMasterIdLst>
  <p:handoutMasterIdLst>
    <p:handoutMasterId r:id="rId28"/>
  </p:handoutMasterIdLst>
  <p:sldIdLst>
    <p:sldId id="256" r:id="rId2"/>
    <p:sldId id="257" r:id="rId3"/>
    <p:sldId id="268" r:id="rId4"/>
    <p:sldId id="269" r:id="rId5"/>
    <p:sldId id="270" r:id="rId6"/>
    <p:sldId id="271" r:id="rId7"/>
    <p:sldId id="272" r:id="rId8"/>
    <p:sldId id="273" r:id="rId9"/>
    <p:sldId id="274" r:id="rId10"/>
    <p:sldId id="259" r:id="rId11"/>
    <p:sldId id="277" r:id="rId12"/>
    <p:sldId id="260" r:id="rId13"/>
    <p:sldId id="261" r:id="rId14"/>
    <p:sldId id="262" r:id="rId15"/>
    <p:sldId id="283" r:id="rId16"/>
    <p:sldId id="264" r:id="rId17"/>
    <p:sldId id="279" r:id="rId18"/>
    <p:sldId id="278" r:id="rId19"/>
    <p:sldId id="284" r:id="rId20"/>
    <p:sldId id="285" r:id="rId21"/>
    <p:sldId id="266" r:id="rId22"/>
    <p:sldId id="267" r:id="rId23"/>
    <p:sldId id="275" r:id="rId24"/>
    <p:sldId id="281" r:id="rId25"/>
    <p:sldId id="27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ase, Rachel" initials="HR" lastIdx="5" clrIdx="0">
    <p:extLst>
      <p:ext uri="{19B8F6BF-5375-455C-9EA6-DF929625EA0E}">
        <p15:presenceInfo xmlns:p15="http://schemas.microsoft.com/office/powerpoint/2012/main" userId="S-1-5-21-2659354452-1902947517-270089953-125425" providerId="AD"/>
      </p:ext>
    </p:extLst>
  </p:cmAuthor>
  <p:cmAuthor id="2" name="Sarah Lemire" initials="SL" lastIdx="7" clrIdx="1">
    <p:extLst>
      <p:ext uri="{19B8F6BF-5375-455C-9EA6-DF929625EA0E}">
        <p15:presenceInfo xmlns:p15="http://schemas.microsoft.com/office/powerpoint/2012/main" userId="Sarah Lemire" providerId="None"/>
      </p:ext>
    </p:extLst>
  </p:cmAuthor>
  <p:cmAuthor id="3" name="Sommers, Heather" initials="SH" lastIdx="4" clrIdx="2">
    <p:extLst>
      <p:ext uri="{19B8F6BF-5375-455C-9EA6-DF929625EA0E}">
        <p15:presenceInfo xmlns:p15="http://schemas.microsoft.com/office/powerpoint/2012/main" userId="Sommers, Heath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780" y="66"/>
      </p:cViewPr>
      <p:guideLst/>
    </p:cSldViewPr>
  </p:slideViewPr>
  <p:notesTextViewPr>
    <p:cViewPr>
      <p:scale>
        <a:sx n="1" d="1"/>
        <a:sy n="1" d="1"/>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8B07E0-848C-4005-A23B-1FB080913BD8}" type="datetimeFigureOut">
              <a:rPr lang="en-US" smtClean="0"/>
              <a:t>12/3/2018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35E4D2-07BD-4AB2-8AC9-5B4F22BFD171}" type="slidenum">
              <a:rPr lang="en-US" smtClean="0"/>
              <a:t>‹#›</a:t>
            </a:fld>
            <a:endParaRPr lang="en-US"/>
          </a:p>
        </p:txBody>
      </p:sp>
    </p:spTree>
    <p:extLst>
      <p:ext uri="{BB962C8B-B14F-4D97-AF65-F5344CB8AC3E}">
        <p14:creationId xmlns:p14="http://schemas.microsoft.com/office/powerpoint/2010/main" val="3340954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E84CF-D37D-4CE2-BA7E-05ECE8586BF3}"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D453F8-CA63-4606-AFF7-46450128BB3F}" type="slidenum">
              <a:rPr lang="en-US" smtClean="0"/>
              <a:t>‹#›</a:t>
            </a:fld>
            <a:endParaRPr lang="en-US"/>
          </a:p>
        </p:txBody>
      </p:sp>
    </p:spTree>
    <p:extLst>
      <p:ext uri="{BB962C8B-B14F-4D97-AF65-F5344CB8AC3E}">
        <p14:creationId xmlns:p14="http://schemas.microsoft.com/office/powerpoint/2010/main" val="1220861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453F8-CA63-4606-AFF7-46450128BB3F}" type="slidenum">
              <a:rPr lang="en-US" smtClean="0"/>
              <a:t>10</a:t>
            </a:fld>
            <a:endParaRPr lang="en-US"/>
          </a:p>
        </p:txBody>
      </p:sp>
    </p:spTree>
    <p:extLst>
      <p:ext uri="{BB962C8B-B14F-4D97-AF65-F5344CB8AC3E}">
        <p14:creationId xmlns:p14="http://schemas.microsoft.com/office/powerpoint/2010/main" val="28499850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userDrawn="1"/>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smtClean="0"/>
              <a:t>12/3/2018</a:t>
            </a:r>
            <a:endParaRPr lang="en-US" dirty="0"/>
          </a:p>
        </p:txBody>
      </p:sp>
      <p:sp>
        <p:nvSpPr>
          <p:cNvPr id="5" name="Footer Placeholder 4"/>
          <p:cNvSpPr>
            <a:spLocks noGrp="1"/>
          </p:cNvSpPr>
          <p:nvPr>
            <p:ph type="ftr" sz="quarter" idx="11"/>
          </p:nvPr>
        </p:nvSpPr>
        <p:spPr/>
        <p:txBody>
          <a:bodyPr/>
          <a:lstStyle/>
          <a:p>
            <a:r>
              <a:rPr lang="en-US" smtClean="0"/>
              <a:t>DFES/BWF Partner Training Section</a:t>
            </a:r>
            <a:endParaRPr lang="en-US" dirty="0"/>
          </a:p>
        </p:txBody>
      </p:sp>
      <p:sp>
        <p:nvSpPr>
          <p:cNvPr id="6" name="Slide Number Placeholder 5"/>
          <p:cNvSpPr>
            <a:spLocks noGrp="1"/>
          </p:cNvSpPr>
          <p:nvPr>
            <p:ph type="sldNum" sz="quarter" idx="12"/>
          </p:nvPr>
        </p:nvSpPr>
        <p:spPr>
          <a:xfrm>
            <a:off x="4484042" y="5440528"/>
            <a:ext cx="1171888" cy="1356442"/>
          </a:xfrm>
        </p:spPr>
        <p:txBody>
          <a:bodyPr/>
          <a:lstStyle>
            <a:lvl1pPr algn="ctr">
              <a:defRPr sz="2000"/>
            </a:lvl1pPr>
          </a:lstStyle>
          <a:p>
            <a:fld id="{6D22F896-40B5-4ADD-8801-0D06FADFA09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smtClean="0"/>
              <a:t>12/3/2018</a:t>
            </a:r>
            <a:endParaRPr lang="en-US" dirty="0"/>
          </a:p>
        </p:txBody>
      </p:sp>
      <p:sp>
        <p:nvSpPr>
          <p:cNvPr id="6" name="Footer Placeholder 5"/>
          <p:cNvSpPr>
            <a:spLocks noGrp="1"/>
          </p:cNvSpPr>
          <p:nvPr>
            <p:ph type="ftr" sz="quarter" idx="11"/>
          </p:nvPr>
        </p:nvSpPr>
        <p:spPr/>
        <p:txBody>
          <a:bodyPr/>
          <a:lstStyle/>
          <a:p>
            <a:r>
              <a:rPr lang="en-US" smtClean="0"/>
              <a:t>DFES/BWF Partner Training Section</a:t>
            </a:r>
            <a:endParaRPr lang="en-US" dirty="0"/>
          </a:p>
        </p:txBody>
      </p:sp>
      <p:sp>
        <p:nvSpPr>
          <p:cNvPr id="12" name="Slide Number Placeholder 6"/>
          <p:cNvSpPr txBox="1">
            <a:spLocks/>
          </p:cNvSpPr>
          <p:nvPr userDrawn="1"/>
        </p:nvSpPr>
        <p:spPr>
          <a:xfrm>
            <a:off x="4807781" y="5573356"/>
            <a:ext cx="1154151" cy="1090789"/>
          </a:xfrm>
          <a:prstGeom prst="rect">
            <a:avLst/>
          </a:prstGeom>
        </p:spPr>
        <p:txBody>
          <a:bodyPr vert="horz" lIns="91440" tIns="45720" rIns="91440" bIns="45720" rtlCol="0" anchor="ctr"/>
          <a:lstStyle>
            <a:defPPr>
              <a:defRPr lang="en-US"/>
            </a:defPPr>
            <a:lvl1pPr marL="0" algn="l" defTabSz="457200" rtl="0" eaLnBrk="1" latinLnBrk="0" hangingPunct="1">
              <a:defRPr sz="2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D22F896-40B5-4ADD-8801-0D06FADFA095}" type="slidenum">
              <a:rPr lang="en-US" sz="2000" smtClean="0"/>
              <a:pPr algn="ctr"/>
              <a:t>‹#›</a:t>
            </a:fld>
            <a:endParaRPr lang="en-US" sz="200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smtClean="0"/>
              <a:t>12/3/2018</a:t>
            </a:r>
            <a:endParaRPr lang="en-US" dirty="0"/>
          </a:p>
        </p:txBody>
      </p:sp>
      <p:sp>
        <p:nvSpPr>
          <p:cNvPr id="6" name="Footer Placeholder 5"/>
          <p:cNvSpPr>
            <a:spLocks noGrp="1"/>
          </p:cNvSpPr>
          <p:nvPr>
            <p:ph type="ftr" sz="quarter" idx="11"/>
          </p:nvPr>
        </p:nvSpPr>
        <p:spPr/>
        <p:txBody>
          <a:bodyPr/>
          <a:lstStyle/>
          <a:p>
            <a:r>
              <a:rPr lang="en-US" smtClean="0"/>
              <a:t>DFES/BWF Partner Training Section</a:t>
            </a:r>
            <a:endParaRPr lang="en-US" dirty="0"/>
          </a:p>
        </p:txBody>
      </p:sp>
      <p:sp>
        <p:nvSpPr>
          <p:cNvPr id="12" name="Slide Number Placeholder 6"/>
          <p:cNvSpPr txBox="1">
            <a:spLocks/>
          </p:cNvSpPr>
          <p:nvPr userDrawn="1"/>
        </p:nvSpPr>
        <p:spPr>
          <a:xfrm>
            <a:off x="4807781" y="5573356"/>
            <a:ext cx="1154151" cy="1090789"/>
          </a:xfrm>
          <a:prstGeom prst="rect">
            <a:avLst/>
          </a:prstGeom>
        </p:spPr>
        <p:txBody>
          <a:bodyPr vert="horz" lIns="91440" tIns="45720" rIns="91440" bIns="45720" rtlCol="0" anchor="ctr"/>
          <a:lstStyle>
            <a:defPPr>
              <a:defRPr lang="en-US"/>
            </a:defPPr>
            <a:lvl1pPr marL="0" algn="l" defTabSz="457200" rtl="0" eaLnBrk="1" latinLnBrk="0" hangingPunct="1">
              <a:defRPr sz="2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D22F896-40B5-4ADD-8801-0D06FADFA095}" type="slidenum">
              <a:rPr lang="en-US" sz="2000" smtClean="0"/>
              <a:pPr algn="ctr"/>
              <a:t>‹#›</a:t>
            </a:fld>
            <a:endParaRPr lang="en-US" sz="200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userDrawn="1"/>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smtClean="0"/>
              <a:t>12/3/2018</a:t>
            </a:r>
            <a:endParaRPr lang="en-US" dirty="0"/>
          </a:p>
        </p:txBody>
      </p:sp>
      <p:sp>
        <p:nvSpPr>
          <p:cNvPr id="6" name="Footer Placeholder 5"/>
          <p:cNvSpPr>
            <a:spLocks noGrp="1"/>
          </p:cNvSpPr>
          <p:nvPr>
            <p:ph type="ftr" sz="quarter" idx="11"/>
          </p:nvPr>
        </p:nvSpPr>
        <p:spPr/>
        <p:txBody>
          <a:bodyPr/>
          <a:lstStyle/>
          <a:p>
            <a:r>
              <a:rPr lang="en-US" smtClean="0"/>
              <a:t>DFES/BWF Partner Training Section</a:t>
            </a:r>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
        <p:nvSpPr>
          <p:cNvPr id="18" name="Slide Number Placeholder 6"/>
          <p:cNvSpPr txBox="1">
            <a:spLocks/>
          </p:cNvSpPr>
          <p:nvPr userDrawn="1"/>
        </p:nvSpPr>
        <p:spPr>
          <a:xfrm>
            <a:off x="4807781" y="5573356"/>
            <a:ext cx="1154151" cy="1090789"/>
          </a:xfrm>
          <a:prstGeom prst="rect">
            <a:avLst/>
          </a:prstGeom>
        </p:spPr>
        <p:txBody>
          <a:bodyPr vert="horz" lIns="91440" tIns="45720" rIns="91440" bIns="45720" rtlCol="0" anchor="ctr"/>
          <a:lstStyle>
            <a:defPPr>
              <a:defRPr lang="en-US"/>
            </a:defPPr>
            <a:lvl1pPr marL="0" algn="l" defTabSz="457200" rtl="0" eaLnBrk="1" latinLnBrk="0" hangingPunct="1">
              <a:defRPr sz="2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D22F896-40B5-4ADD-8801-0D06FADFA095}" type="slidenum">
              <a:rPr lang="en-US" sz="2000" smtClean="0"/>
              <a:pPr algn="ctr"/>
              <a:t>‹#›</a:t>
            </a:fld>
            <a:endParaRPr lang="en-US" sz="200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userDrawn="1"/>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smtClean="0"/>
              <a:t>12/3/2018</a:t>
            </a:r>
            <a:endParaRPr lang="en-US" dirty="0"/>
          </a:p>
        </p:txBody>
      </p:sp>
      <p:sp>
        <p:nvSpPr>
          <p:cNvPr id="6" name="Footer Placeholder 5"/>
          <p:cNvSpPr>
            <a:spLocks noGrp="1"/>
          </p:cNvSpPr>
          <p:nvPr>
            <p:ph type="ftr" sz="quarter" idx="11"/>
          </p:nvPr>
        </p:nvSpPr>
        <p:spPr/>
        <p:txBody>
          <a:bodyPr/>
          <a:lstStyle/>
          <a:p>
            <a:r>
              <a:rPr lang="en-US" smtClean="0"/>
              <a:t>DFES/BWF Partner Training Section</a:t>
            </a:r>
            <a:endParaRPr lang="en-US" dirty="0"/>
          </a:p>
        </p:txBody>
      </p:sp>
      <p:sp>
        <p:nvSpPr>
          <p:cNvPr id="13" name="Slide Number Placeholder 6"/>
          <p:cNvSpPr txBox="1">
            <a:spLocks/>
          </p:cNvSpPr>
          <p:nvPr userDrawn="1"/>
        </p:nvSpPr>
        <p:spPr>
          <a:xfrm>
            <a:off x="4807781" y="5573356"/>
            <a:ext cx="1154151" cy="1090789"/>
          </a:xfrm>
          <a:prstGeom prst="rect">
            <a:avLst/>
          </a:prstGeom>
        </p:spPr>
        <p:txBody>
          <a:bodyPr vert="horz" lIns="91440" tIns="45720" rIns="91440" bIns="45720" rtlCol="0" anchor="ctr"/>
          <a:lstStyle>
            <a:defPPr>
              <a:defRPr lang="en-US"/>
            </a:defPPr>
            <a:lvl1pPr marL="0" algn="l" defTabSz="457200" rtl="0" eaLnBrk="1" latinLnBrk="0" hangingPunct="1">
              <a:defRPr sz="2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D22F896-40B5-4ADD-8801-0D06FADFA095}" type="slidenum">
              <a:rPr lang="en-US" sz="2000" smtClean="0"/>
              <a:pPr algn="ctr"/>
              <a:t>‹#›</a:t>
            </a:fld>
            <a:endParaRPr lang="en-US" sz="200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userDrawn="1"/>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r>
              <a:rPr lang="en-US" smtClean="0"/>
              <a:t>12/3/2018</a:t>
            </a:r>
            <a:endParaRPr lang="en-US" dirty="0"/>
          </a:p>
        </p:txBody>
      </p:sp>
      <p:sp>
        <p:nvSpPr>
          <p:cNvPr id="4" name="Footer Placeholder 3"/>
          <p:cNvSpPr>
            <a:spLocks noGrp="1"/>
          </p:cNvSpPr>
          <p:nvPr>
            <p:ph type="ftr" sz="quarter" idx="11"/>
          </p:nvPr>
        </p:nvSpPr>
        <p:spPr/>
        <p:txBody>
          <a:bodyPr/>
          <a:lstStyle/>
          <a:p>
            <a:r>
              <a:rPr lang="en-US" smtClean="0"/>
              <a:t>DFES/BWF Partner Training Section</a:t>
            </a:r>
            <a:endParaRPr lang="en-US" dirty="0"/>
          </a:p>
        </p:txBody>
      </p:sp>
      <p:sp>
        <p:nvSpPr>
          <p:cNvPr id="5" name="Slide Number Placeholder 4"/>
          <p:cNvSpPr>
            <a:spLocks noGrp="1"/>
          </p:cNvSpPr>
          <p:nvPr>
            <p:ph type="sldNum" sz="quarter" idx="12"/>
          </p:nvPr>
        </p:nvSpPr>
        <p:spPr/>
        <p:txBody>
          <a:bodyPr/>
          <a:lstStyle>
            <a:lvl1pPr algn="ctr">
              <a:defRPr/>
            </a:lvl1pPr>
          </a:lstStyle>
          <a:p>
            <a:fld id="{6D22F896-40B5-4ADD-8801-0D06FADFA095}"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r>
              <a:rPr lang="en-US" smtClean="0"/>
              <a:t>12/3/2018</a:t>
            </a:r>
            <a:endParaRPr lang="en-US" dirty="0"/>
          </a:p>
        </p:txBody>
      </p:sp>
      <p:sp>
        <p:nvSpPr>
          <p:cNvPr id="4" name="Footer Placeholder 3"/>
          <p:cNvSpPr>
            <a:spLocks noGrp="1"/>
          </p:cNvSpPr>
          <p:nvPr>
            <p:ph type="ftr" sz="quarter" idx="11"/>
          </p:nvPr>
        </p:nvSpPr>
        <p:spPr/>
        <p:txBody>
          <a:bodyPr/>
          <a:lstStyle/>
          <a:p>
            <a:r>
              <a:rPr lang="en-US" smtClean="0"/>
              <a:t>DFES/BWF Partner Training Section</a:t>
            </a:r>
            <a:endParaRPr lang="en-US" dirty="0"/>
          </a:p>
        </p:txBody>
      </p:sp>
      <p:sp>
        <p:nvSpPr>
          <p:cNvPr id="5" name="Slide Number Placeholder 4"/>
          <p:cNvSpPr>
            <a:spLocks noGrp="1"/>
          </p:cNvSpPr>
          <p:nvPr>
            <p:ph type="sldNum" sz="quarter" idx="12"/>
          </p:nvPr>
        </p:nvSpPr>
        <p:spPr/>
        <p:txBody>
          <a:bodyPr/>
          <a:lstStyle>
            <a:lvl1pPr algn="ctr">
              <a:defRPr/>
            </a:lvl1pPr>
          </a:lstStyle>
          <a:p>
            <a:fld id="{6D22F896-40B5-4ADD-8801-0D06FADFA095}" type="slidenum">
              <a:rPr lang="en-US" smtClean="0"/>
              <a:pPr/>
              <a:t>‹#›</a:t>
            </a:fld>
            <a:endParaRPr lang="en-US" dirty="0"/>
          </a:p>
        </p:txBody>
      </p:sp>
      <p:sp>
        <p:nvSpPr>
          <p:cNvPr id="28" name="Rectangle 27"/>
          <p:cNvSpPr/>
          <p:nvPr userDrawn="1"/>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smtClean="0"/>
              <a:t>12/3/2018</a:t>
            </a:r>
            <a:endParaRPr lang="en-US" dirty="0"/>
          </a:p>
        </p:txBody>
      </p:sp>
      <p:sp>
        <p:nvSpPr>
          <p:cNvPr id="5" name="Footer Placeholder 4"/>
          <p:cNvSpPr>
            <a:spLocks noGrp="1"/>
          </p:cNvSpPr>
          <p:nvPr>
            <p:ph type="ftr" sz="quarter" idx="11"/>
          </p:nvPr>
        </p:nvSpPr>
        <p:spPr/>
        <p:txBody>
          <a:bodyPr/>
          <a:lstStyle/>
          <a:p>
            <a:r>
              <a:rPr lang="en-US" smtClean="0"/>
              <a:t>DFES/BWF Partner Training Section</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11" name="Rectangle 10"/>
          <p:cNvSpPr/>
          <p:nvPr userDrawn="1"/>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r>
              <a:rPr lang="en-US" smtClean="0"/>
              <a:t>12/3/2018</a:t>
            </a:r>
            <a:endParaRPr lang="en-US" dirty="0"/>
          </a:p>
        </p:txBody>
      </p:sp>
      <p:sp>
        <p:nvSpPr>
          <p:cNvPr id="5" name="Footer Placeholder 4"/>
          <p:cNvSpPr>
            <a:spLocks noGrp="1"/>
          </p:cNvSpPr>
          <p:nvPr>
            <p:ph type="ftr" sz="quarter" idx="11"/>
          </p:nvPr>
        </p:nvSpPr>
        <p:spPr>
          <a:xfrm>
            <a:off x="680321" y="5936188"/>
            <a:ext cx="6126805" cy="365125"/>
          </a:xfrm>
        </p:spPr>
        <p:txBody>
          <a:bodyPr/>
          <a:lstStyle/>
          <a:p>
            <a:r>
              <a:rPr lang="en-US" smtClean="0"/>
              <a:t>DFES/BWF Partner Training Section</a:t>
            </a:r>
            <a:endParaRPr lang="en-US" dirty="0"/>
          </a:p>
        </p:txBody>
      </p:sp>
      <p:sp>
        <p:nvSpPr>
          <p:cNvPr id="9" name="Slide Number Placeholder 6"/>
          <p:cNvSpPr txBox="1">
            <a:spLocks/>
          </p:cNvSpPr>
          <p:nvPr userDrawn="1"/>
        </p:nvSpPr>
        <p:spPr>
          <a:xfrm>
            <a:off x="4807781" y="5573356"/>
            <a:ext cx="1154151" cy="1090789"/>
          </a:xfrm>
          <a:prstGeom prst="rect">
            <a:avLst/>
          </a:prstGeom>
        </p:spPr>
        <p:txBody>
          <a:bodyPr vert="horz" lIns="91440" tIns="45720" rIns="91440" bIns="45720" rtlCol="0" anchor="ctr"/>
          <a:lstStyle>
            <a:defPPr>
              <a:defRPr lang="en-US"/>
            </a:defPPr>
            <a:lvl1pPr marL="0" algn="l" defTabSz="457200" rtl="0" eaLnBrk="1" latinLnBrk="0" hangingPunct="1">
              <a:defRPr sz="2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D22F896-40B5-4ADD-8801-0D06FADFA095}" type="slidenum">
              <a:rPr lang="en-US" sz="2000" smtClean="0"/>
              <a:pPr algn="ctr"/>
              <a:t>‹#›</a:t>
            </a:fld>
            <a:endParaRPr lang="en-US" sz="2000" dirty="0"/>
          </a:p>
        </p:txBody>
      </p:sp>
      <p:sp>
        <p:nvSpPr>
          <p:cNvPr id="10" name="Rectangle 9"/>
          <p:cNvSpPr/>
          <p:nvPr userDrawn="1"/>
        </p:nvSpPr>
        <p:spPr>
          <a:xfrm>
            <a:off x="9985602" y="5144650"/>
            <a:ext cx="136819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userDrawn="1"/>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smtClean="0"/>
              <a:t>12/3/2018</a:t>
            </a:r>
            <a:endParaRPr lang="en-US" dirty="0"/>
          </a:p>
        </p:txBody>
      </p:sp>
      <p:sp>
        <p:nvSpPr>
          <p:cNvPr id="5" name="Footer Placeholder 4"/>
          <p:cNvSpPr>
            <a:spLocks noGrp="1"/>
          </p:cNvSpPr>
          <p:nvPr>
            <p:ph type="ftr" sz="quarter" idx="11"/>
          </p:nvPr>
        </p:nvSpPr>
        <p:spPr/>
        <p:txBody>
          <a:bodyPr/>
          <a:lstStyle/>
          <a:p>
            <a:r>
              <a:rPr lang="en-US" smtClean="0"/>
              <a:t>DFES/BWF Partner Training Section</a:t>
            </a:r>
            <a:endParaRPr lang="en-US" dirty="0"/>
          </a:p>
        </p:txBody>
      </p:sp>
      <p:sp>
        <p:nvSpPr>
          <p:cNvPr id="11" name="Slide Number Placeholder 5"/>
          <p:cNvSpPr txBox="1">
            <a:spLocks/>
          </p:cNvSpPr>
          <p:nvPr userDrawn="1"/>
        </p:nvSpPr>
        <p:spPr>
          <a:xfrm>
            <a:off x="4632962" y="5440528"/>
            <a:ext cx="1171888" cy="1356442"/>
          </a:xfrm>
          <a:prstGeom prst="rect">
            <a:avLst/>
          </a:prstGeom>
        </p:spPr>
        <p:txBody>
          <a:bodyPr vert="horz" lIns="91440" tIns="45720" rIns="91440" bIns="45720" rtlCol="0" anchor="ctr"/>
          <a:lstStyle>
            <a:defPPr>
              <a:defRPr lang="en-US"/>
            </a:defPPr>
            <a:lvl1pPr marL="0" algn="l" defTabSz="457200" rtl="0" eaLnBrk="1" latinLnBrk="0" hangingPunct="1">
              <a:defRPr sz="2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D22F896-40B5-4ADD-8801-0D06FADFA095}" type="slidenum">
              <a:rPr lang="en-US" sz="2000" smtClean="0"/>
              <a:pPr algn="ctr"/>
              <a:t>‹#›</a:t>
            </a:fld>
            <a:endParaRPr lang="en-US" sz="20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userDrawn="1"/>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smtClean="0"/>
              <a:t>12/3/2018</a:t>
            </a:r>
            <a:endParaRPr lang="en-US" dirty="0"/>
          </a:p>
        </p:txBody>
      </p:sp>
      <p:sp>
        <p:nvSpPr>
          <p:cNvPr id="5" name="Footer Placeholder 4"/>
          <p:cNvSpPr>
            <a:spLocks noGrp="1"/>
          </p:cNvSpPr>
          <p:nvPr>
            <p:ph type="ftr" sz="quarter" idx="11"/>
          </p:nvPr>
        </p:nvSpPr>
        <p:spPr/>
        <p:txBody>
          <a:bodyPr/>
          <a:lstStyle/>
          <a:p>
            <a:r>
              <a:rPr lang="en-US" smtClean="0"/>
              <a:t>DFES/BWF Partner Training Section</a:t>
            </a:r>
            <a:endParaRPr lang="en-US" dirty="0"/>
          </a:p>
        </p:txBody>
      </p:sp>
      <p:sp>
        <p:nvSpPr>
          <p:cNvPr id="11" name="Slide Number Placeholder 5"/>
          <p:cNvSpPr txBox="1">
            <a:spLocks/>
          </p:cNvSpPr>
          <p:nvPr userDrawn="1"/>
        </p:nvSpPr>
        <p:spPr>
          <a:xfrm>
            <a:off x="4484042" y="5440528"/>
            <a:ext cx="1171888" cy="1356442"/>
          </a:xfrm>
          <a:prstGeom prst="rect">
            <a:avLst/>
          </a:prstGeom>
        </p:spPr>
        <p:txBody>
          <a:bodyPr vert="horz" lIns="91440" tIns="45720" rIns="91440" bIns="45720" rtlCol="0" anchor="ctr"/>
          <a:lstStyle>
            <a:defPPr>
              <a:defRPr lang="en-US"/>
            </a:defPPr>
            <a:lvl1pPr marL="0" algn="l" defTabSz="457200" rtl="0" eaLnBrk="1" latinLnBrk="0" hangingPunct="1">
              <a:defRPr sz="2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D22F896-40B5-4ADD-8801-0D06FADFA095}" type="slidenum">
              <a:rPr lang="en-US" sz="2000" smtClean="0"/>
              <a:pPr algn="ctr"/>
              <a:t>‹#›</a:t>
            </a:fld>
            <a:endParaRPr lang="en-US" sz="20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smtClean="0"/>
              <a:t>12/3/2018</a:t>
            </a:r>
            <a:endParaRPr lang="en-US" dirty="0"/>
          </a:p>
        </p:txBody>
      </p:sp>
      <p:sp>
        <p:nvSpPr>
          <p:cNvPr id="6" name="Footer Placeholder 5"/>
          <p:cNvSpPr>
            <a:spLocks noGrp="1"/>
          </p:cNvSpPr>
          <p:nvPr>
            <p:ph type="ftr" sz="quarter" idx="11"/>
          </p:nvPr>
        </p:nvSpPr>
        <p:spPr/>
        <p:txBody>
          <a:bodyPr/>
          <a:lstStyle/>
          <a:p>
            <a:r>
              <a:rPr lang="en-US" smtClean="0"/>
              <a:t>DFES/BWF Partner Training Section</a:t>
            </a:r>
            <a:endParaRPr lang="en-US" dirty="0"/>
          </a:p>
        </p:txBody>
      </p:sp>
      <p:sp>
        <p:nvSpPr>
          <p:cNvPr id="7" name="Slide Number Placeholder 6"/>
          <p:cNvSpPr>
            <a:spLocks noGrp="1"/>
          </p:cNvSpPr>
          <p:nvPr>
            <p:ph type="sldNum" sz="quarter" idx="12"/>
          </p:nvPr>
        </p:nvSpPr>
        <p:spPr/>
        <p:txBody>
          <a:bodyPr/>
          <a:lstStyle>
            <a:lvl1pPr algn="ctr">
              <a:defRPr/>
            </a:lvl1pPr>
          </a:lstStyle>
          <a:p>
            <a:fld id="{6D22F896-40B5-4ADD-8801-0D06FADFA09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smtClean="0"/>
              <a:t>12/3/2018</a:t>
            </a:r>
            <a:endParaRPr lang="en-US" dirty="0"/>
          </a:p>
        </p:txBody>
      </p:sp>
      <p:sp>
        <p:nvSpPr>
          <p:cNvPr id="8" name="Footer Placeholder 7"/>
          <p:cNvSpPr>
            <a:spLocks noGrp="1"/>
          </p:cNvSpPr>
          <p:nvPr>
            <p:ph type="ftr" sz="quarter" idx="11"/>
          </p:nvPr>
        </p:nvSpPr>
        <p:spPr/>
        <p:txBody>
          <a:bodyPr/>
          <a:lstStyle/>
          <a:p>
            <a:r>
              <a:rPr lang="en-US" smtClean="0"/>
              <a:t>DFES/BWF Partner Training Section</a:t>
            </a:r>
            <a:endParaRPr lang="en-US" dirty="0"/>
          </a:p>
        </p:txBody>
      </p:sp>
      <p:sp>
        <p:nvSpPr>
          <p:cNvPr id="9" name="Slide Number Placeholder 8"/>
          <p:cNvSpPr>
            <a:spLocks noGrp="1"/>
          </p:cNvSpPr>
          <p:nvPr>
            <p:ph type="sldNum" sz="quarter" idx="12"/>
          </p:nvPr>
        </p:nvSpPr>
        <p:spPr/>
        <p:txBody>
          <a:bodyPr/>
          <a:lstStyle>
            <a:lvl1pPr algn="ctr">
              <a:defRPr/>
            </a:lvl1pPr>
          </a:lstStyle>
          <a:p>
            <a:fld id="{6D22F896-40B5-4ADD-8801-0D06FADFA09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userDrawn="1"/>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smtClean="0"/>
              <a:t>12/3/2018</a:t>
            </a:r>
            <a:endParaRPr lang="en-US" dirty="0"/>
          </a:p>
        </p:txBody>
      </p:sp>
      <p:sp>
        <p:nvSpPr>
          <p:cNvPr id="4" name="Footer Placeholder 3"/>
          <p:cNvSpPr>
            <a:spLocks noGrp="1"/>
          </p:cNvSpPr>
          <p:nvPr>
            <p:ph type="ftr" sz="quarter" idx="11"/>
          </p:nvPr>
        </p:nvSpPr>
        <p:spPr/>
        <p:txBody>
          <a:bodyPr/>
          <a:lstStyle/>
          <a:p>
            <a:r>
              <a:rPr lang="en-US" smtClean="0"/>
              <a:t>DFES/BWF Partner Training Section</a:t>
            </a:r>
            <a:endParaRPr lang="en-US" dirty="0"/>
          </a:p>
        </p:txBody>
      </p:sp>
      <p:sp>
        <p:nvSpPr>
          <p:cNvPr id="5" name="Slide Number Placeholder 4"/>
          <p:cNvSpPr>
            <a:spLocks noGrp="1"/>
          </p:cNvSpPr>
          <p:nvPr>
            <p:ph type="sldNum" sz="quarter" idx="12"/>
          </p:nvPr>
        </p:nvSpPr>
        <p:spPr/>
        <p:txBody>
          <a:bodyPr/>
          <a:lstStyle>
            <a:lvl1pPr algn="ctr">
              <a:defRPr/>
            </a:lvl1pPr>
          </a:lstStyle>
          <a:p>
            <a:fld id="{6D22F896-40B5-4ADD-8801-0D06FADFA0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userDrawn="1"/>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r>
              <a:rPr lang="en-US" smtClean="0"/>
              <a:t>12/3/2018</a:t>
            </a:r>
            <a:endParaRPr lang="en-US" dirty="0"/>
          </a:p>
        </p:txBody>
      </p:sp>
      <p:sp>
        <p:nvSpPr>
          <p:cNvPr id="3" name="Footer Placeholder 2"/>
          <p:cNvSpPr>
            <a:spLocks noGrp="1"/>
          </p:cNvSpPr>
          <p:nvPr>
            <p:ph type="ftr" sz="quarter" idx="11"/>
          </p:nvPr>
        </p:nvSpPr>
        <p:spPr/>
        <p:txBody>
          <a:bodyPr/>
          <a:lstStyle/>
          <a:p>
            <a:r>
              <a:rPr lang="en-US" smtClean="0"/>
              <a:t>DFES/BWF Partner Training Section</a:t>
            </a:r>
            <a:endParaRPr lang="en-US" dirty="0"/>
          </a:p>
        </p:txBody>
      </p:sp>
      <p:sp>
        <p:nvSpPr>
          <p:cNvPr id="4" name="Slide Number Placeholder 3"/>
          <p:cNvSpPr>
            <a:spLocks noGrp="1"/>
          </p:cNvSpPr>
          <p:nvPr>
            <p:ph type="sldNum" sz="quarter" idx="12"/>
          </p:nvPr>
        </p:nvSpPr>
        <p:spPr/>
        <p:txBody>
          <a:bodyPr/>
          <a:lstStyle>
            <a:lvl1pPr algn="ctr">
              <a:defRPr/>
            </a:lvl1pPr>
          </a:lstStyle>
          <a:p>
            <a:fld id="{6D22F896-40B5-4ADD-8801-0D06FADFA0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smtClean="0"/>
              <a:t>12/3/2018</a:t>
            </a:r>
            <a:endParaRPr lang="en-US" dirty="0"/>
          </a:p>
        </p:txBody>
      </p:sp>
      <p:sp>
        <p:nvSpPr>
          <p:cNvPr id="6" name="Footer Placeholder 5"/>
          <p:cNvSpPr>
            <a:spLocks noGrp="1"/>
          </p:cNvSpPr>
          <p:nvPr>
            <p:ph type="ftr" sz="quarter" idx="11"/>
          </p:nvPr>
        </p:nvSpPr>
        <p:spPr/>
        <p:txBody>
          <a:bodyPr/>
          <a:lstStyle/>
          <a:p>
            <a:r>
              <a:rPr lang="en-US" smtClean="0"/>
              <a:t>DFES/BWF Partner Training Section</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smtClean="0"/>
              <a:t>12/3/2018</a:t>
            </a:r>
            <a:endParaRPr lang="en-US" dirty="0"/>
          </a:p>
        </p:txBody>
      </p:sp>
      <p:sp>
        <p:nvSpPr>
          <p:cNvPr id="6" name="Footer Placeholder 5"/>
          <p:cNvSpPr>
            <a:spLocks noGrp="1"/>
          </p:cNvSpPr>
          <p:nvPr>
            <p:ph type="ftr" sz="quarter" idx="11"/>
          </p:nvPr>
        </p:nvSpPr>
        <p:spPr/>
        <p:txBody>
          <a:bodyPr/>
          <a:lstStyle/>
          <a:p>
            <a:r>
              <a:rPr lang="en-US" smtClean="0"/>
              <a:t>DFES/BWF Partner Training Section</a:t>
            </a:r>
            <a:endParaRPr lang="en-US" dirty="0"/>
          </a:p>
        </p:txBody>
      </p:sp>
      <p:sp>
        <p:nvSpPr>
          <p:cNvPr id="7" name="Slide Number Placeholder 6"/>
          <p:cNvSpPr>
            <a:spLocks noGrp="1"/>
          </p:cNvSpPr>
          <p:nvPr>
            <p:ph type="sldNum" sz="quarter" idx="12"/>
          </p:nvPr>
        </p:nvSpPr>
        <p:spPr/>
        <p:txBody>
          <a:bodyPr/>
          <a:lstStyle>
            <a:lvl1pPr algn="ctr">
              <a:defRPr/>
            </a:lvl1pPr>
          </a:lstStyle>
          <a:p>
            <a:fld id="{6D22F896-40B5-4ADD-8801-0D06FADFA09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n-US" smtClean="0"/>
              <a:t>12/3/2018</a:t>
            </a:r>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z="1050" dirty="0" smtClean="0"/>
              <a:t>DFES/BWF Partner Training Section</a:t>
            </a:r>
            <a:endParaRPr lang="en-US" dirty="0"/>
          </a:p>
        </p:txBody>
      </p:sp>
      <p:sp>
        <p:nvSpPr>
          <p:cNvPr id="6" name="Slide Number Placeholder 5"/>
          <p:cNvSpPr>
            <a:spLocks noGrp="1"/>
          </p:cNvSpPr>
          <p:nvPr>
            <p:ph type="sldNum" sz="quarter" idx="4"/>
          </p:nvPr>
        </p:nvSpPr>
        <p:spPr>
          <a:xfrm>
            <a:off x="4807781" y="5573356"/>
            <a:ext cx="1154151" cy="1090789"/>
          </a:xfrm>
          <a:prstGeom prst="rect">
            <a:avLst/>
          </a:prstGeom>
        </p:spPr>
        <p:txBody>
          <a:bodyPr vert="horz" lIns="91440" tIns="45720" rIns="91440" bIns="45720" rtlCol="0" anchor="ctr"/>
          <a:lstStyle>
            <a:lvl1pPr algn="l">
              <a:defRPr sz="2000">
                <a:solidFill>
                  <a:schemeClr val="tx1">
                    <a:tint val="75000"/>
                  </a:schemeClr>
                </a:solidFill>
              </a:defRPr>
            </a:lvl1pPr>
          </a:lstStyle>
          <a:p>
            <a:pPr algn="ctr"/>
            <a:fld id="{6D22F896-40B5-4ADD-8801-0D06FADFA095}" type="slidenum">
              <a:rPr lang="en-US" smtClean="0"/>
              <a:pPr algn="ct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mrhorans8geoclass.wikispaces.com/Topic+1+L3+-+Latitude+and+Longitude"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en.wikipedia.org/wiki/File:Wisconsin_outline.JPG"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hyperlink" Target="http://abrahams.wikispaces.com/Handouts+sent+home"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save.uscis.gov/web/media/resourcesContents/SAVEGuideCommonlyusedImmigrationDocs.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5" Type="http://schemas.openxmlformats.org/officeDocument/2006/relationships/hyperlink" Target="http://universdemaclasse.blogspot.com/2012/01/petites-astuces-pour-une-classe-sereine.html" TargetMode="External"/><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hyperlink" Target="http://www.sourcewatch.org/index.php?title=Systematic_Alien_Verification_for_Entitlements"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image" Target="../media/image2.png"/><Relationship Id="rId7" Type="http://schemas.openxmlformats.org/officeDocument/2006/relationships/hyperlink" Target="https://commons.wikimedia.org/wiki/File:Social_Security_card.jpg"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hyperlink" Target="http://news.biancolavoro.it/assegni-familiari-cosa-sono-e-come-si-calcola-limporto" TargetMode="External"/><Relationship Id="rId4" Type="http://schemas.openxmlformats.org/officeDocument/2006/relationships/image" Target="../media/image10.jpg"/><Relationship Id="rId9" Type="http://schemas.openxmlformats.org/officeDocument/2006/relationships/hyperlink" Target="https://creativecommons.org/licenses/by-nc/3.0/"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image" Target="../media/image2.png"/><Relationship Id="rId7" Type="http://schemas.openxmlformats.org/officeDocument/2006/relationships/hyperlink" Target="https://commons.wikimedia.org/wiki/File:Social_Security_card.jpg"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hyperlink" Target="http://news.biancolavoro.it/assegni-familiari-cosa-sono-e-come-si-calcola-limporto" TargetMode="External"/><Relationship Id="rId4" Type="http://schemas.openxmlformats.org/officeDocument/2006/relationships/image" Target="../media/image10.jpg"/><Relationship Id="rId9" Type="http://schemas.openxmlformats.org/officeDocument/2006/relationships/hyperlink" Target="https://creativecommons.org/licenses/by-nc/3.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Z3THtcucQfA"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pablodelarosa.blogspot.com/2013/04/evaluando-la-intervencion-social.html" TargetMode="Externa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25bwiSikRs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wtap.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xS-Q2sgNjl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835D1-D9AC-40B4-9976-827162902113}"/>
              </a:ext>
            </a:extLst>
          </p:cNvPr>
          <p:cNvSpPr>
            <a:spLocks noGrp="1"/>
          </p:cNvSpPr>
          <p:nvPr>
            <p:ph type="ctrTitle"/>
          </p:nvPr>
        </p:nvSpPr>
        <p:spPr>
          <a:xfrm>
            <a:off x="150125" y="2733709"/>
            <a:ext cx="8674331" cy="1373070"/>
          </a:xfrm>
        </p:spPr>
        <p:txBody>
          <a:bodyPr/>
          <a:lstStyle/>
          <a:p>
            <a:r>
              <a:rPr lang="en-US" dirty="0"/>
              <a:t>Refugee Cash Assistance/ Refugee Medical Assistance </a:t>
            </a:r>
          </a:p>
        </p:txBody>
      </p:sp>
      <p:sp>
        <p:nvSpPr>
          <p:cNvPr id="3" name="Subtitle 2">
            <a:extLst>
              <a:ext uri="{FF2B5EF4-FFF2-40B4-BE49-F238E27FC236}">
                <a16:creationId xmlns:a16="http://schemas.microsoft.com/office/drawing/2014/main" id="{F589B878-A17F-4762-86A2-2485EABDEFC7}"/>
              </a:ext>
            </a:extLst>
          </p:cNvPr>
          <p:cNvSpPr>
            <a:spLocks noGrp="1"/>
          </p:cNvSpPr>
          <p:nvPr>
            <p:ph type="subTitle" idx="1"/>
          </p:nvPr>
        </p:nvSpPr>
        <p:spPr>
          <a:xfrm>
            <a:off x="0" y="4283203"/>
            <a:ext cx="9890696" cy="1117687"/>
          </a:xfrm>
        </p:spPr>
        <p:txBody>
          <a:bodyPr>
            <a:normAutofit/>
          </a:bodyPr>
          <a:lstStyle/>
          <a:p>
            <a:pPr algn="ctr"/>
            <a:r>
              <a:rPr lang="en-US" sz="2800" dirty="0" smtClean="0"/>
              <a:t>Policy, Processes, and Case Management</a:t>
            </a:r>
            <a:endParaRPr lang="en-US" sz="2800" dirty="0"/>
          </a:p>
        </p:txBody>
      </p:sp>
    </p:spTree>
    <p:extLst>
      <p:ext uri="{BB962C8B-B14F-4D97-AF65-F5344CB8AC3E}">
        <p14:creationId xmlns:p14="http://schemas.microsoft.com/office/powerpoint/2010/main" val="3053521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1CDF4-2ADA-4FD1-94D1-E9A6E0AC3DF6}"/>
              </a:ext>
            </a:extLst>
          </p:cNvPr>
          <p:cNvSpPr>
            <a:spLocks noGrp="1"/>
          </p:cNvSpPr>
          <p:nvPr>
            <p:ph type="title"/>
          </p:nvPr>
        </p:nvSpPr>
        <p:spPr/>
        <p:txBody>
          <a:bodyPr/>
          <a:lstStyle/>
          <a:p>
            <a:r>
              <a:rPr lang="en-US" dirty="0"/>
              <a:t>Refugees in the United States</a:t>
            </a:r>
          </a:p>
        </p:txBody>
      </p:sp>
      <p:sp>
        <p:nvSpPr>
          <p:cNvPr id="3" name="Content Placeholder 2">
            <a:extLst>
              <a:ext uri="{FF2B5EF4-FFF2-40B4-BE49-F238E27FC236}">
                <a16:creationId xmlns:a16="http://schemas.microsoft.com/office/drawing/2014/main" id="{F0FEE3BC-E1E6-4284-A34D-DBECBD2D7552}"/>
              </a:ext>
            </a:extLst>
          </p:cNvPr>
          <p:cNvSpPr>
            <a:spLocks noGrp="1"/>
          </p:cNvSpPr>
          <p:nvPr>
            <p:ph idx="1"/>
          </p:nvPr>
        </p:nvSpPr>
        <p:spPr>
          <a:xfrm>
            <a:off x="680321" y="2336872"/>
            <a:ext cx="9613861" cy="4009337"/>
          </a:xfrm>
        </p:spPr>
        <p:txBody>
          <a:bodyPr>
            <a:normAutofit/>
          </a:bodyPr>
          <a:lstStyle/>
          <a:p>
            <a:pPr marL="0" indent="0">
              <a:buNone/>
            </a:pPr>
            <a:endParaRPr lang="en-US" dirty="0"/>
          </a:p>
          <a:p>
            <a:pPr marL="0" indent="0" algn="ctr">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smtClean="0"/>
          </a:p>
          <a:p>
            <a:pPr marL="0" indent="0">
              <a:buNone/>
            </a:pPr>
            <a:r>
              <a:rPr lang="en-US" sz="1400" dirty="0" smtClean="0">
                <a:latin typeface="Arial" panose="020B0604020202020204" pitchFamily="34" charset="0"/>
                <a:cs typeface="Arial" panose="020B0604020202020204" pitchFamily="34" charset="0"/>
              </a:rPr>
              <a:t>Source</a:t>
            </a:r>
            <a:r>
              <a:rPr lang="en-US" sz="1400" dirty="0">
                <a:latin typeface="Arial" panose="020B0604020202020204" pitchFamily="34" charset="0"/>
                <a:cs typeface="Arial" panose="020B0604020202020204" pitchFamily="34" charset="0"/>
              </a:rPr>
              <a:t>: Refugee Processing Center</a:t>
            </a:r>
          </a:p>
          <a:p>
            <a:pPr marL="0" indent="0">
              <a:buNone/>
            </a:pPr>
            <a:endParaRPr lang="en-US" sz="1400" dirty="0">
              <a:latin typeface="Arial" panose="020B0604020202020204" pitchFamily="34" charset="0"/>
              <a:cs typeface="Arial" panose="020B0604020202020204" pitchFamily="34" charset="0"/>
            </a:endParaRPr>
          </a:p>
        </p:txBody>
      </p:sp>
      <p:pic>
        <p:nvPicPr>
          <p:cNvPr id="4" name="Picture 3" descr="https://immigrationforum.org/wp-content/uploads/2018/04/Refugees_Nationality2018.png">
            <a:extLst>
              <a:ext uri="{FF2B5EF4-FFF2-40B4-BE49-F238E27FC236}">
                <a16:creationId xmlns:a16="http://schemas.microsoft.com/office/drawing/2014/main" id="{86D34009-93EB-4D0D-9D46-B5001DAE6BA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56968" y="2140135"/>
            <a:ext cx="6839102" cy="3293346"/>
          </a:xfrm>
          <a:prstGeom prst="rect">
            <a:avLst/>
          </a:prstGeom>
          <a:noFill/>
          <a:ln>
            <a:noFill/>
          </a:ln>
        </p:spPr>
      </p:pic>
      <p:sp>
        <p:nvSpPr>
          <p:cNvPr id="5" name="Date Placeholder 4"/>
          <p:cNvSpPr>
            <a:spLocks noGrp="1"/>
          </p:cNvSpPr>
          <p:nvPr>
            <p:ph type="dt" sz="half" idx="10"/>
          </p:nvPr>
        </p:nvSpPr>
        <p:spPr/>
        <p:txBody>
          <a:bodyPr/>
          <a:lstStyle/>
          <a:p>
            <a:r>
              <a:rPr lang="en-US" smtClean="0"/>
              <a:t>12/3/2018</a:t>
            </a:r>
            <a:endParaRPr lang="en-US" dirty="0"/>
          </a:p>
        </p:txBody>
      </p:sp>
      <p:sp>
        <p:nvSpPr>
          <p:cNvPr id="6" name="Footer Placeholder 5"/>
          <p:cNvSpPr>
            <a:spLocks noGrp="1"/>
          </p:cNvSpPr>
          <p:nvPr>
            <p:ph type="ftr" sz="quarter" idx="11"/>
          </p:nvPr>
        </p:nvSpPr>
        <p:spPr/>
        <p:txBody>
          <a:bodyPr/>
          <a:lstStyle/>
          <a:p>
            <a:r>
              <a:rPr lang="en-US" smtClean="0"/>
              <a:t>DFES/BWF Partner Training Section</a:t>
            </a:r>
            <a:endParaRPr lang="en-US" dirty="0"/>
          </a:p>
        </p:txBody>
      </p:sp>
    </p:spTree>
    <p:extLst>
      <p:ext uri="{BB962C8B-B14F-4D97-AF65-F5344CB8AC3E}">
        <p14:creationId xmlns:p14="http://schemas.microsoft.com/office/powerpoint/2010/main" val="330464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E579E-8F8B-4464-B672-883EAF5CA949}"/>
              </a:ext>
            </a:extLst>
          </p:cNvPr>
          <p:cNvSpPr>
            <a:spLocks noGrp="1"/>
          </p:cNvSpPr>
          <p:nvPr>
            <p:ph type="title"/>
          </p:nvPr>
        </p:nvSpPr>
        <p:spPr>
          <a:xfrm>
            <a:off x="680321" y="753228"/>
            <a:ext cx="9613861" cy="1080938"/>
          </a:xfrm>
        </p:spPr>
        <p:txBody>
          <a:bodyPr/>
          <a:lstStyle/>
          <a:p>
            <a:r>
              <a:rPr lang="en-US" dirty="0"/>
              <a:t>Where in the world?</a:t>
            </a:r>
          </a:p>
        </p:txBody>
      </p:sp>
      <p:pic>
        <p:nvPicPr>
          <p:cNvPr id="5" name="Content Placeholder 4" descr="A picture containing text, map&#10;&#10;Description generated with very high confidence">
            <a:extLst>
              <a:ext uri="{FF2B5EF4-FFF2-40B4-BE49-F238E27FC236}">
                <a16:creationId xmlns:a16="http://schemas.microsoft.com/office/drawing/2014/main" id="{E17ACF0A-ABEC-4672-AED0-DC2D8F7705B4}"/>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a:off x="2233352" y="2044717"/>
            <a:ext cx="6287194" cy="3758795"/>
          </a:xfrm>
        </p:spPr>
      </p:pic>
      <p:sp>
        <p:nvSpPr>
          <p:cNvPr id="6" name="TextBox 5">
            <a:extLst>
              <a:ext uri="{FF2B5EF4-FFF2-40B4-BE49-F238E27FC236}">
                <a16:creationId xmlns:a16="http://schemas.microsoft.com/office/drawing/2014/main" id="{776BDEEB-B206-4CC1-BCCA-6391CD2C5A58}"/>
              </a:ext>
            </a:extLst>
          </p:cNvPr>
          <p:cNvSpPr txBox="1"/>
          <p:nvPr/>
        </p:nvSpPr>
        <p:spPr>
          <a:xfrm>
            <a:off x="4006467" y="5774091"/>
            <a:ext cx="7089027" cy="230832"/>
          </a:xfrm>
          <a:prstGeom prst="rect">
            <a:avLst/>
          </a:prstGeom>
          <a:noFill/>
        </p:spPr>
        <p:txBody>
          <a:bodyPr wrap="square" rtlCol="0">
            <a:spAutoFit/>
          </a:bodyPr>
          <a:lstStyle/>
          <a:p>
            <a:r>
              <a:rPr lang="en-US" sz="900" dirty="0">
                <a:hlinkClick r:id="rId3" tooltip="http://mrhorans8geoclass.wikispaces.com/Topic+1+L3+-+Latitude+and+Longitude"/>
              </a:rPr>
              <a:t>This Photo</a:t>
            </a:r>
            <a:r>
              <a:rPr lang="en-US" sz="900" dirty="0"/>
              <a:t> by Unknown Author is licensed under </a:t>
            </a:r>
            <a:r>
              <a:rPr lang="en-US" sz="900" dirty="0">
                <a:hlinkClick r:id="rId4" tooltip="https://creativecommons.org/licenses/by-sa/3.0/"/>
              </a:rPr>
              <a:t>CC BY-SA</a:t>
            </a:r>
            <a:endParaRPr lang="en-US" sz="900" dirty="0"/>
          </a:p>
        </p:txBody>
      </p:sp>
      <p:sp>
        <p:nvSpPr>
          <p:cNvPr id="3" name="Date Placeholder 2"/>
          <p:cNvSpPr>
            <a:spLocks noGrp="1"/>
          </p:cNvSpPr>
          <p:nvPr>
            <p:ph type="dt" sz="half" idx="10"/>
          </p:nvPr>
        </p:nvSpPr>
        <p:spPr/>
        <p:txBody>
          <a:bodyPr/>
          <a:lstStyle/>
          <a:p>
            <a:r>
              <a:rPr lang="en-US" smtClean="0"/>
              <a:t>12/3/2018</a:t>
            </a:r>
            <a:endParaRPr lang="en-US" dirty="0"/>
          </a:p>
        </p:txBody>
      </p:sp>
      <p:sp>
        <p:nvSpPr>
          <p:cNvPr id="4" name="Footer Placeholder 3"/>
          <p:cNvSpPr>
            <a:spLocks noGrp="1"/>
          </p:cNvSpPr>
          <p:nvPr>
            <p:ph type="ftr" sz="quarter" idx="11"/>
          </p:nvPr>
        </p:nvSpPr>
        <p:spPr/>
        <p:txBody>
          <a:bodyPr/>
          <a:lstStyle/>
          <a:p>
            <a:r>
              <a:rPr lang="en-US" smtClean="0"/>
              <a:t>DFES/BWF Partner Training Section</a:t>
            </a:r>
            <a:endParaRPr lang="en-US" dirty="0"/>
          </a:p>
        </p:txBody>
      </p:sp>
    </p:spTree>
    <p:extLst>
      <p:ext uri="{BB962C8B-B14F-4D97-AF65-F5344CB8AC3E}">
        <p14:creationId xmlns:p14="http://schemas.microsoft.com/office/powerpoint/2010/main" val="3730647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8DF5C3E-BDAB-40E6-A40B-8C05D8CD3F5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13" name="Picture 12">
            <a:extLst>
              <a:ext uri="{FF2B5EF4-FFF2-40B4-BE49-F238E27FC236}">
                <a16:creationId xmlns:a16="http://schemas.microsoft.com/office/drawing/2014/main" id="{9D90C31A-86E3-472B-B929-496667598EF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9DD3589A-DB65-424B-ACF1-5C8155F1C3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F784D76-D302-4160-A2D4-C2F4AB76D4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12862"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9485FEA-5D46-446D-968C-AAA547D1FA6B}"/>
              </a:ext>
            </a:extLst>
          </p:cNvPr>
          <p:cNvSpPr>
            <a:spLocks noGrp="1"/>
          </p:cNvSpPr>
          <p:nvPr>
            <p:ph type="title"/>
          </p:nvPr>
        </p:nvSpPr>
        <p:spPr>
          <a:xfrm>
            <a:off x="680321" y="753228"/>
            <a:ext cx="5584677" cy="1080938"/>
          </a:xfrm>
        </p:spPr>
        <p:txBody>
          <a:bodyPr>
            <a:normAutofit/>
          </a:bodyPr>
          <a:lstStyle/>
          <a:p>
            <a:r>
              <a:rPr lang="en-US">
                <a:solidFill>
                  <a:srgbClr val="FFFFFF"/>
                </a:solidFill>
              </a:rPr>
              <a:t>Refugees in Wisconsin</a:t>
            </a:r>
          </a:p>
        </p:txBody>
      </p:sp>
      <p:pic>
        <p:nvPicPr>
          <p:cNvPr id="19" name="Picture 18">
            <a:extLst>
              <a:ext uri="{FF2B5EF4-FFF2-40B4-BE49-F238E27FC236}">
                <a16:creationId xmlns:a16="http://schemas.microsoft.com/office/drawing/2014/main" id="{608D9710-1A5F-4D24-B654-F2081DE6014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6409944" cy="258395"/>
          </a:xfrm>
          <a:prstGeom prst="rect">
            <a:avLst/>
          </a:prstGeom>
        </p:spPr>
      </p:pic>
      <p:sp>
        <p:nvSpPr>
          <p:cNvPr id="3" name="Content Placeholder 2">
            <a:extLst>
              <a:ext uri="{FF2B5EF4-FFF2-40B4-BE49-F238E27FC236}">
                <a16:creationId xmlns:a16="http://schemas.microsoft.com/office/drawing/2014/main" id="{F6AE57F1-D062-4ECE-94A4-400D54A79759}"/>
              </a:ext>
            </a:extLst>
          </p:cNvPr>
          <p:cNvSpPr>
            <a:spLocks noGrp="1"/>
          </p:cNvSpPr>
          <p:nvPr>
            <p:ph idx="1"/>
          </p:nvPr>
        </p:nvSpPr>
        <p:spPr>
          <a:xfrm>
            <a:off x="680321" y="2336873"/>
            <a:ext cx="5104843" cy="3599316"/>
          </a:xfrm>
        </p:spPr>
        <p:txBody>
          <a:bodyPr>
            <a:normAutofit/>
          </a:bodyPr>
          <a:lstStyle/>
          <a:p>
            <a:pPr marL="0" indent="0">
              <a:buNone/>
            </a:pPr>
            <a:r>
              <a:rPr lang="en-US" sz="2000" dirty="0">
                <a:solidFill>
                  <a:srgbClr val="FFFFFF"/>
                </a:solidFill>
              </a:rPr>
              <a:t>In Wisconsin, FFY 2017</a:t>
            </a:r>
          </a:p>
          <a:p>
            <a:pPr marL="0" indent="0">
              <a:buNone/>
            </a:pPr>
            <a:r>
              <a:rPr lang="en-US" sz="2000" dirty="0">
                <a:solidFill>
                  <a:srgbClr val="FFFFFF"/>
                </a:solidFill>
              </a:rPr>
              <a:t>10/1/17 -7/11/18</a:t>
            </a:r>
          </a:p>
          <a:p>
            <a:pPr marL="0" indent="0">
              <a:buNone/>
            </a:pPr>
            <a:r>
              <a:rPr lang="en-US" sz="2000" dirty="0">
                <a:solidFill>
                  <a:srgbClr val="FFFFFF"/>
                </a:solidFill>
              </a:rPr>
              <a:t>Total Refugees in WI—309</a:t>
            </a:r>
          </a:p>
          <a:p>
            <a:r>
              <a:rPr lang="en-US" sz="2000" dirty="0">
                <a:solidFill>
                  <a:srgbClr val="FFFFFF"/>
                </a:solidFill>
              </a:rPr>
              <a:t>Burma—221</a:t>
            </a:r>
          </a:p>
          <a:p>
            <a:r>
              <a:rPr lang="en-US" sz="2000" dirty="0">
                <a:solidFill>
                  <a:srgbClr val="FFFFFF"/>
                </a:solidFill>
              </a:rPr>
              <a:t>Democratic Republic of Congo—48</a:t>
            </a:r>
          </a:p>
          <a:p>
            <a:r>
              <a:rPr lang="en-US" sz="2000" dirty="0">
                <a:solidFill>
                  <a:srgbClr val="FFFFFF"/>
                </a:solidFill>
              </a:rPr>
              <a:t>Somalia—17</a:t>
            </a:r>
          </a:p>
          <a:p>
            <a:r>
              <a:rPr lang="en-US" sz="2000" dirty="0">
                <a:solidFill>
                  <a:srgbClr val="FFFFFF"/>
                </a:solidFill>
              </a:rPr>
              <a:t>Afghanistan—7</a:t>
            </a:r>
          </a:p>
          <a:p>
            <a:r>
              <a:rPr lang="en-US" sz="2000" dirty="0">
                <a:solidFill>
                  <a:srgbClr val="FFFFFF"/>
                </a:solidFill>
              </a:rPr>
              <a:t>Eritrea—1</a:t>
            </a:r>
          </a:p>
          <a:p>
            <a:endParaRPr lang="en-US" sz="2000" dirty="0">
              <a:solidFill>
                <a:srgbClr val="FFFFFF"/>
              </a:solidFill>
            </a:endParaRPr>
          </a:p>
          <a:p>
            <a:endParaRPr lang="en-US" sz="2000" dirty="0">
              <a:solidFill>
                <a:srgbClr val="FFFFFF"/>
              </a:solidFill>
            </a:endParaRPr>
          </a:p>
        </p:txBody>
      </p:sp>
      <p:sp useBgFill="1">
        <p:nvSpPr>
          <p:cNvPr id="21" name="Rectangle 20">
            <a:extLst>
              <a:ext uri="{FF2B5EF4-FFF2-40B4-BE49-F238E27FC236}">
                <a16:creationId xmlns:a16="http://schemas.microsoft.com/office/drawing/2014/main" id="{2B57E7D2-A94B-4A8D-B58F-D3E30C2353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163" y="642795"/>
            <a:ext cx="4812406" cy="5575125"/>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map&#10;&#10;Description generated with very high confidence">
            <a:extLst>
              <a:ext uri="{FF2B5EF4-FFF2-40B4-BE49-F238E27FC236}">
                <a16:creationId xmlns:a16="http://schemas.microsoft.com/office/drawing/2014/main" id="{3F505451-D89D-4313-91A0-20440C9DA877}"/>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7043933" y="1166998"/>
            <a:ext cx="4178419" cy="4517209"/>
          </a:xfrm>
          <a:prstGeom prst="rect">
            <a:avLst/>
          </a:prstGeom>
          <a:ln>
            <a:noFill/>
          </a:ln>
          <a:effectLst/>
        </p:spPr>
      </p:pic>
      <p:sp>
        <p:nvSpPr>
          <p:cNvPr id="6" name="TextBox 5">
            <a:extLst>
              <a:ext uri="{FF2B5EF4-FFF2-40B4-BE49-F238E27FC236}">
                <a16:creationId xmlns:a16="http://schemas.microsoft.com/office/drawing/2014/main" id="{00ADAECD-276B-48F9-97F2-1FBD7C4E6F82}"/>
              </a:ext>
            </a:extLst>
          </p:cNvPr>
          <p:cNvSpPr txBox="1"/>
          <p:nvPr/>
        </p:nvSpPr>
        <p:spPr>
          <a:xfrm>
            <a:off x="8695699" y="5484152"/>
            <a:ext cx="252665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en.wikipedia.org/wiki/File:Wisconsin_outline.JPG">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sa/3.0/">
                  <a:extLst>
                    <a:ext uri="{A12FA001-AC4F-418D-AE19-62706E023703}">
                      <ahyp:hlinkClr xmlns:ahyp="http://schemas.microsoft.com/office/drawing/2018/hyperlinkcolor" xmlns="" val="tx"/>
                    </a:ext>
                  </a:extLst>
                </a:hlinkClick>
              </a:rPr>
              <a:t>CC BY-SA</a:t>
            </a:r>
            <a:endParaRPr lang="en-US" sz="700">
              <a:solidFill>
                <a:srgbClr val="FFFFFF"/>
              </a:solidFill>
            </a:endParaRPr>
          </a:p>
        </p:txBody>
      </p:sp>
      <p:sp>
        <p:nvSpPr>
          <p:cNvPr id="4" name="Date Placeholder 3"/>
          <p:cNvSpPr>
            <a:spLocks noGrp="1"/>
          </p:cNvSpPr>
          <p:nvPr>
            <p:ph type="dt" sz="half" idx="10"/>
          </p:nvPr>
        </p:nvSpPr>
        <p:spPr/>
        <p:txBody>
          <a:bodyPr/>
          <a:lstStyle/>
          <a:p>
            <a:r>
              <a:rPr lang="en-US" smtClean="0"/>
              <a:t>12/3/2018</a:t>
            </a:r>
            <a:endParaRPr lang="en-US" dirty="0"/>
          </a:p>
        </p:txBody>
      </p:sp>
      <p:sp>
        <p:nvSpPr>
          <p:cNvPr id="7" name="Footer Placeholder 6"/>
          <p:cNvSpPr>
            <a:spLocks noGrp="1"/>
          </p:cNvSpPr>
          <p:nvPr>
            <p:ph type="ftr" sz="quarter" idx="11"/>
          </p:nvPr>
        </p:nvSpPr>
        <p:spPr/>
        <p:txBody>
          <a:bodyPr/>
          <a:lstStyle/>
          <a:p>
            <a:r>
              <a:rPr lang="en-US" smtClean="0"/>
              <a:t>DFES/BWF Partner Training Section</a:t>
            </a:r>
            <a:endParaRPr lang="en-US" dirty="0"/>
          </a:p>
        </p:txBody>
      </p:sp>
    </p:spTree>
    <p:extLst>
      <p:ext uri="{BB962C8B-B14F-4D97-AF65-F5344CB8AC3E}">
        <p14:creationId xmlns:p14="http://schemas.microsoft.com/office/powerpoint/2010/main" val="350289578"/>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05B35-9770-4EE0-A712-8CE01D736DBF}"/>
              </a:ext>
            </a:extLst>
          </p:cNvPr>
          <p:cNvSpPr>
            <a:spLocks noGrp="1"/>
          </p:cNvSpPr>
          <p:nvPr>
            <p:ph type="title"/>
          </p:nvPr>
        </p:nvSpPr>
        <p:spPr/>
        <p:txBody>
          <a:bodyPr/>
          <a:lstStyle/>
          <a:p>
            <a:r>
              <a:rPr lang="en-US" dirty="0"/>
              <a:t>How do you prepare?</a:t>
            </a:r>
          </a:p>
        </p:txBody>
      </p:sp>
      <p:pic>
        <p:nvPicPr>
          <p:cNvPr id="10" name="Content Placeholder 9" descr="A close up of a sign&#10;&#10;Description generated with very high confidence">
            <a:extLst>
              <a:ext uri="{FF2B5EF4-FFF2-40B4-BE49-F238E27FC236}">
                <a16:creationId xmlns:a16="http://schemas.microsoft.com/office/drawing/2014/main" id="{13345073-208F-4A6F-8E5B-C04B071D6C93}"/>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a:off x="3389507" y="2044869"/>
            <a:ext cx="4008820" cy="3892623"/>
          </a:xfrm>
        </p:spPr>
      </p:pic>
      <p:sp>
        <p:nvSpPr>
          <p:cNvPr id="3" name="Date Placeholder 2"/>
          <p:cNvSpPr>
            <a:spLocks noGrp="1"/>
          </p:cNvSpPr>
          <p:nvPr>
            <p:ph type="dt" sz="half" idx="10"/>
          </p:nvPr>
        </p:nvSpPr>
        <p:spPr/>
        <p:txBody>
          <a:bodyPr/>
          <a:lstStyle/>
          <a:p>
            <a:r>
              <a:rPr lang="en-US" smtClean="0"/>
              <a:t>12/3/2018</a:t>
            </a:r>
            <a:endParaRPr lang="en-US" dirty="0"/>
          </a:p>
        </p:txBody>
      </p:sp>
      <p:sp>
        <p:nvSpPr>
          <p:cNvPr id="4" name="Footer Placeholder 3"/>
          <p:cNvSpPr>
            <a:spLocks noGrp="1"/>
          </p:cNvSpPr>
          <p:nvPr>
            <p:ph type="ftr" sz="quarter" idx="11"/>
          </p:nvPr>
        </p:nvSpPr>
        <p:spPr/>
        <p:txBody>
          <a:bodyPr/>
          <a:lstStyle/>
          <a:p>
            <a:r>
              <a:rPr lang="en-US" smtClean="0"/>
              <a:t>DFES/BWF Partner Training Section</a:t>
            </a:r>
            <a:endParaRPr lang="en-US" dirty="0"/>
          </a:p>
        </p:txBody>
      </p:sp>
    </p:spTree>
    <p:extLst>
      <p:ext uri="{BB962C8B-B14F-4D97-AF65-F5344CB8AC3E}">
        <p14:creationId xmlns:p14="http://schemas.microsoft.com/office/powerpoint/2010/main" val="2453404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85FEC-2646-411B-9776-D05E133CAC3F}"/>
              </a:ext>
            </a:extLst>
          </p:cNvPr>
          <p:cNvSpPr>
            <a:spLocks noGrp="1"/>
          </p:cNvSpPr>
          <p:nvPr>
            <p:ph type="title"/>
          </p:nvPr>
        </p:nvSpPr>
        <p:spPr/>
        <p:txBody>
          <a:bodyPr/>
          <a:lstStyle/>
          <a:p>
            <a:r>
              <a:rPr lang="en-US" dirty="0"/>
              <a:t>Identification of Refugee Status</a:t>
            </a:r>
          </a:p>
        </p:txBody>
      </p:sp>
      <p:sp>
        <p:nvSpPr>
          <p:cNvPr id="3" name="Content Placeholder 2">
            <a:extLst>
              <a:ext uri="{FF2B5EF4-FFF2-40B4-BE49-F238E27FC236}">
                <a16:creationId xmlns:a16="http://schemas.microsoft.com/office/drawing/2014/main" id="{3D6B340D-14FD-4981-904C-CBAFBD15AE8A}"/>
              </a:ext>
            </a:extLst>
          </p:cNvPr>
          <p:cNvSpPr>
            <a:spLocks noGrp="1"/>
          </p:cNvSpPr>
          <p:nvPr>
            <p:ph idx="1"/>
          </p:nvPr>
        </p:nvSpPr>
        <p:spPr/>
        <p:txBody>
          <a:bodyPr>
            <a:normAutofit/>
          </a:bodyPr>
          <a:lstStyle/>
          <a:p>
            <a:pPr marL="0" indent="0" algn="ctr">
              <a:buNone/>
            </a:pPr>
            <a:r>
              <a:rPr lang="en-US" sz="4000" dirty="0">
                <a:hlinkClick r:id="rId2"/>
              </a:rPr>
              <a:t>SAVE: Systematic Alien Verification for Entitlements</a:t>
            </a:r>
          </a:p>
          <a:p>
            <a:pPr marL="0" indent="0" algn="ctr">
              <a:buNone/>
            </a:pPr>
            <a:endParaRPr lang="en-US" sz="2000" dirty="0">
              <a:hlinkClick r:id="rId2"/>
            </a:endParaRPr>
          </a:p>
          <a:p>
            <a:pPr marL="0" indent="0" algn="ctr">
              <a:buNone/>
            </a:pPr>
            <a:r>
              <a:rPr lang="en-US" sz="2000" dirty="0">
                <a:hlinkClick r:id="rId2"/>
              </a:rPr>
              <a:t>A Guide on Immigration Documents Commonly Used by Benefit Applicants</a:t>
            </a:r>
          </a:p>
          <a:p>
            <a:pPr marL="0" indent="0" algn="ctr">
              <a:buNone/>
            </a:pPr>
            <a:endParaRPr lang="en-US" sz="2000" dirty="0">
              <a:hlinkClick r:id="rId2"/>
            </a:endParaRPr>
          </a:p>
          <a:p>
            <a:pPr marL="0" indent="0">
              <a:buNone/>
            </a:pPr>
            <a:r>
              <a:rPr lang="en-US" sz="3200" dirty="0">
                <a:hlinkClick r:id="rId2"/>
              </a:rPr>
              <a:t>https://save.uscis.gov/web/media/resourcesContents/SAVEGuideCommonlyusedImmigrationDocs.pdf</a:t>
            </a:r>
            <a:endParaRPr lang="en-US" sz="3200" dirty="0"/>
          </a:p>
          <a:p>
            <a:pPr marL="0" indent="0">
              <a:buNone/>
            </a:pPr>
            <a:endParaRPr lang="en-US" sz="4000" dirty="0"/>
          </a:p>
        </p:txBody>
      </p:sp>
      <p:sp>
        <p:nvSpPr>
          <p:cNvPr id="4" name="Date Placeholder 3"/>
          <p:cNvSpPr>
            <a:spLocks noGrp="1"/>
          </p:cNvSpPr>
          <p:nvPr>
            <p:ph type="dt" sz="half" idx="10"/>
          </p:nvPr>
        </p:nvSpPr>
        <p:spPr/>
        <p:txBody>
          <a:bodyPr/>
          <a:lstStyle/>
          <a:p>
            <a:r>
              <a:rPr lang="en-US" smtClean="0"/>
              <a:t>12/3/2018</a:t>
            </a:r>
            <a:endParaRPr lang="en-US" dirty="0"/>
          </a:p>
        </p:txBody>
      </p:sp>
      <p:sp>
        <p:nvSpPr>
          <p:cNvPr id="5" name="Footer Placeholder 4"/>
          <p:cNvSpPr>
            <a:spLocks noGrp="1"/>
          </p:cNvSpPr>
          <p:nvPr>
            <p:ph type="ftr" sz="quarter" idx="11"/>
          </p:nvPr>
        </p:nvSpPr>
        <p:spPr/>
        <p:txBody>
          <a:bodyPr/>
          <a:lstStyle/>
          <a:p>
            <a:r>
              <a:rPr lang="en-US" smtClean="0"/>
              <a:t>DFES/BWF Partner Training Section</a:t>
            </a:r>
            <a:endParaRPr lang="en-US" dirty="0"/>
          </a:p>
        </p:txBody>
      </p:sp>
    </p:spTree>
    <p:extLst>
      <p:ext uri="{BB962C8B-B14F-4D97-AF65-F5344CB8AC3E}">
        <p14:creationId xmlns:p14="http://schemas.microsoft.com/office/powerpoint/2010/main" val="27316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B805A-3FE2-4E90-8AEB-64C901E29C2D}"/>
              </a:ext>
            </a:extLst>
          </p:cNvPr>
          <p:cNvSpPr>
            <a:spLocks noGrp="1"/>
          </p:cNvSpPr>
          <p:nvPr>
            <p:ph type="title"/>
          </p:nvPr>
        </p:nvSpPr>
        <p:spPr/>
        <p:txBody>
          <a:bodyPr/>
          <a:lstStyle/>
          <a:p>
            <a:r>
              <a:rPr lang="en-US" dirty="0"/>
              <a:t>Defining RCA/RMA</a:t>
            </a:r>
          </a:p>
        </p:txBody>
      </p:sp>
      <p:sp>
        <p:nvSpPr>
          <p:cNvPr id="3" name="Text Placeholder 2">
            <a:extLst>
              <a:ext uri="{FF2B5EF4-FFF2-40B4-BE49-F238E27FC236}">
                <a16:creationId xmlns:a16="http://schemas.microsoft.com/office/drawing/2014/main" id="{DC270E8D-4A3C-4B54-BBD4-AF1B968B5FE9}"/>
              </a:ext>
            </a:extLst>
          </p:cNvPr>
          <p:cNvSpPr>
            <a:spLocks noGrp="1"/>
          </p:cNvSpPr>
          <p:nvPr>
            <p:ph type="body" idx="1"/>
          </p:nvPr>
        </p:nvSpPr>
        <p:spPr/>
        <p:txBody>
          <a:bodyPr/>
          <a:lstStyle/>
          <a:p>
            <a:pPr algn="ctr"/>
            <a:r>
              <a:rPr lang="en-US" dirty="0"/>
              <a:t>RCA</a:t>
            </a:r>
          </a:p>
        </p:txBody>
      </p:sp>
      <p:sp>
        <p:nvSpPr>
          <p:cNvPr id="4" name="Content Placeholder 3">
            <a:extLst>
              <a:ext uri="{FF2B5EF4-FFF2-40B4-BE49-F238E27FC236}">
                <a16:creationId xmlns:a16="http://schemas.microsoft.com/office/drawing/2014/main" id="{7F635806-657D-47D7-B015-24F265D6C725}"/>
              </a:ext>
            </a:extLst>
          </p:cNvPr>
          <p:cNvSpPr>
            <a:spLocks noGrp="1"/>
          </p:cNvSpPr>
          <p:nvPr>
            <p:ph sz="half" idx="2"/>
          </p:nvPr>
        </p:nvSpPr>
        <p:spPr/>
        <p:txBody>
          <a:bodyPr/>
          <a:lstStyle/>
          <a:p>
            <a:r>
              <a:rPr lang="en-US" dirty="0"/>
              <a:t>RCA is a cash benefit, entirely federally funded. </a:t>
            </a:r>
          </a:p>
          <a:p>
            <a:r>
              <a:rPr lang="en-US" dirty="0"/>
              <a:t>Administered by the W-2 Agencies, not eligible for W-2.</a:t>
            </a:r>
          </a:p>
          <a:p>
            <a:endParaRPr lang="en-US" dirty="0"/>
          </a:p>
        </p:txBody>
      </p:sp>
      <p:sp>
        <p:nvSpPr>
          <p:cNvPr id="5" name="Text Placeholder 4">
            <a:extLst>
              <a:ext uri="{FF2B5EF4-FFF2-40B4-BE49-F238E27FC236}">
                <a16:creationId xmlns:a16="http://schemas.microsoft.com/office/drawing/2014/main" id="{F5F29DBA-DC8A-40B6-B8EB-CA17836FD6F9}"/>
              </a:ext>
            </a:extLst>
          </p:cNvPr>
          <p:cNvSpPr>
            <a:spLocks noGrp="1"/>
          </p:cNvSpPr>
          <p:nvPr>
            <p:ph type="body" sz="quarter" idx="3"/>
          </p:nvPr>
        </p:nvSpPr>
        <p:spPr/>
        <p:txBody>
          <a:bodyPr/>
          <a:lstStyle/>
          <a:p>
            <a:pPr algn="ctr"/>
            <a:r>
              <a:rPr lang="en-US" dirty="0"/>
              <a:t>RMA</a:t>
            </a:r>
          </a:p>
        </p:txBody>
      </p:sp>
      <p:sp>
        <p:nvSpPr>
          <p:cNvPr id="6" name="Content Placeholder 5">
            <a:extLst>
              <a:ext uri="{FF2B5EF4-FFF2-40B4-BE49-F238E27FC236}">
                <a16:creationId xmlns:a16="http://schemas.microsoft.com/office/drawing/2014/main" id="{2811A0AB-0A95-4D31-9718-9E4AC127C862}"/>
              </a:ext>
            </a:extLst>
          </p:cNvPr>
          <p:cNvSpPr>
            <a:spLocks noGrp="1"/>
          </p:cNvSpPr>
          <p:nvPr>
            <p:ph sz="quarter" idx="4"/>
          </p:nvPr>
        </p:nvSpPr>
        <p:spPr/>
        <p:txBody>
          <a:bodyPr/>
          <a:lstStyle/>
          <a:p>
            <a:r>
              <a:rPr lang="en-US" dirty="0"/>
              <a:t>RMA is federally funded.</a:t>
            </a:r>
          </a:p>
          <a:p>
            <a:r>
              <a:rPr lang="en-US" dirty="0"/>
              <a:t>In Wisconsin, RMA provides the same level of benefits as Medicaid/</a:t>
            </a:r>
            <a:r>
              <a:rPr lang="en-US" dirty="0" err="1"/>
              <a:t>BadgerCare</a:t>
            </a:r>
            <a:r>
              <a:rPr lang="en-US" dirty="0"/>
              <a:t> Plus, not eligible for Medicaid/</a:t>
            </a:r>
            <a:r>
              <a:rPr lang="en-US" dirty="0" err="1"/>
              <a:t>BadgerCare</a:t>
            </a:r>
            <a:r>
              <a:rPr lang="en-US" dirty="0"/>
              <a:t> Plus.</a:t>
            </a:r>
          </a:p>
          <a:p>
            <a:endParaRPr lang="en-US" dirty="0"/>
          </a:p>
        </p:txBody>
      </p:sp>
      <p:sp>
        <p:nvSpPr>
          <p:cNvPr id="7" name="Date Placeholder 6"/>
          <p:cNvSpPr>
            <a:spLocks noGrp="1"/>
          </p:cNvSpPr>
          <p:nvPr>
            <p:ph type="dt" sz="half" idx="10"/>
          </p:nvPr>
        </p:nvSpPr>
        <p:spPr/>
        <p:txBody>
          <a:bodyPr/>
          <a:lstStyle/>
          <a:p>
            <a:r>
              <a:rPr lang="en-US" smtClean="0"/>
              <a:t>12/3/2018</a:t>
            </a:r>
            <a:endParaRPr lang="en-US" dirty="0"/>
          </a:p>
        </p:txBody>
      </p:sp>
      <p:sp>
        <p:nvSpPr>
          <p:cNvPr id="8" name="Footer Placeholder 7"/>
          <p:cNvSpPr>
            <a:spLocks noGrp="1"/>
          </p:cNvSpPr>
          <p:nvPr>
            <p:ph type="ftr" sz="quarter" idx="11"/>
          </p:nvPr>
        </p:nvSpPr>
        <p:spPr/>
        <p:txBody>
          <a:bodyPr/>
          <a:lstStyle/>
          <a:p>
            <a:r>
              <a:rPr lang="en-US" smtClean="0"/>
              <a:t>DFES/BWF Partner Training Section</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4018633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FECAD23-900F-4F1B-A441-6A68749F88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7943801-CAEC-4F98-9332-2A4D9128463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8A233090-6C39-4F59-8A0F-86F011A7EE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4DCAA0-4BF1-4FB9-97BA-D6BA630419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73ED0F1-C22A-4FDB-ACD8-DA13C02331AD}"/>
              </a:ext>
            </a:extLst>
          </p:cNvPr>
          <p:cNvSpPr>
            <a:spLocks noGrp="1"/>
          </p:cNvSpPr>
          <p:nvPr>
            <p:ph type="title"/>
          </p:nvPr>
        </p:nvSpPr>
        <p:spPr>
          <a:xfrm>
            <a:off x="680321" y="753228"/>
            <a:ext cx="7087552" cy="1080938"/>
          </a:xfrm>
        </p:spPr>
        <p:txBody>
          <a:bodyPr>
            <a:normAutofit/>
          </a:bodyPr>
          <a:lstStyle/>
          <a:p>
            <a:r>
              <a:rPr lang="en-US" dirty="0"/>
              <a:t>RCA/RMA Program Time Limits	</a:t>
            </a:r>
          </a:p>
        </p:txBody>
      </p:sp>
      <p:pic>
        <p:nvPicPr>
          <p:cNvPr id="19" name="Picture 18">
            <a:extLst>
              <a:ext uri="{FF2B5EF4-FFF2-40B4-BE49-F238E27FC236}">
                <a16:creationId xmlns:a16="http://schemas.microsoft.com/office/drawing/2014/main" id="{9BC2FEA5-B399-458A-8393-E06CE40DB89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Content Placeholder 2">
            <a:extLst>
              <a:ext uri="{FF2B5EF4-FFF2-40B4-BE49-F238E27FC236}">
                <a16:creationId xmlns:a16="http://schemas.microsoft.com/office/drawing/2014/main" id="{693F36FF-B0B5-4777-87EF-49B9CC8EB04A}"/>
              </a:ext>
            </a:extLst>
          </p:cNvPr>
          <p:cNvSpPr>
            <a:spLocks noGrp="1"/>
          </p:cNvSpPr>
          <p:nvPr>
            <p:ph idx="1"/>
          </p:nvPr>
        </p:nvSpPr>
        <p:spPr>
          <a:xfrm>
            <a:off x="680321" y="2336873"/>
            <a:ext cx="6423211" cy="3599316"/>
          </a:xfrm>
        </p:spPr>
        <p:txBody>
          <a:bodyPr>
            <a:normAutofit lnSpcReduction="10000"/>
          </a:bodyPr>
          <a:lstStyle/>
          <a:p>
            <a:r>
              <a:rPr lang="en-US" sz="1900" dirty="0"/>
              <a:t>Only for eight consecutive months after their arrival date in the US.</a:t>
            </a:r>
          </a:p>
          <a:p>
            <a:r>
              <a:rPr lang="en-US" sz="1900" dirty="0"/>
              <a:t>Exceptions are asylees begin date of RCA/RMA eligibility is the date he or she is granted asylum; victim(s) of trafficking eligibility of RCA/RMA is the certification date found on letter issued by DHHS Office of Refugee Resettlement.</a:t>
            </a:r>
          </a:p>
          <a:p>
            <a:r>
              <a:rPr lang="en-US" sz="1900" dirty="0"/>
              <a:t>Reviews not required because they are only eight month programs.</a:t>
            </a:r>
          </a:p>
          <a:p>
            <a:endParaRPr lang="en-US" sz="1900" dirty="0"/>
          </a:p>
          <a:p>
            <a:pPr marL="0" indent="0">
              <a:buNone/>
            </a:pPr>
            <a:r>
              <a:rPr lang="en-US" sz="1900" b="1" dirty="0"/>
              <a:t>How does your agency track this eight month time limit?</a:t>
            </a:r>
          </a:p>
        </p:txBody>
      </p:sp>
      <p:pic>
        <p:nvPicPr>
          <p:cNvPr id="5" name="Picture 4" descr="A drawing of a face&#10;&#10;Description generated with high confidence">
            <a:extLst>
              <a:ext uri="{FF2B5EF4-FFF2-40B4-BE49-F238E27FC236}">
                <a16:creationId xmlns:a16="http://schemas.microsoft.com/office/drawing/2014/main" id="{72A6570C-761F-4B46-8F8E-0823181961A4}"/>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8187091" y="1997449"/>
            <a:ext cx="3358478" cy="2863102"/>
          </a:xfrm>
          <a:prstGeom prst="rect">
            <a:avLst/>
          </a:prstGeom>
          <a:ln>
            <a:noFill/>
          </a:ln>
          <a:effectLst>
            <a:outerShdw blurRad="76200" dist="63500" dir="5040000" algn="tl" rotWithShape="0">
              <a:srgbClr val="000000">
                <a:alpha val="41000"/>
              </a:srgbClr>
            </a:outerShdw>
          </a:effectLst>
        </p:spPr>
      </p:pic>
      <p:sp>
        <p:nvSpPr>
          <p:cNvPr id="6" name="TextBox 5">
            <a:extLst>
              <a:ext uri="{FF2B5EF4-FFF2-40B4-BE49-F238E27FC236}">
                <a16:creationId xmlns:a16="http://schemas.microsoft.com/office/drawing/2014/main" id="{7B2D6AD2-4DB6-47C1-A5BD-06B07059F50F}"/>
              </a:ext>
            </a:extLst>
          </p:cNvPr>
          <p:cNvSpPr txBox="1"/>
          <p:nvPr/>
        </p:nvSpPr>
        <p:spPr>
          <a:xfrm>
            <a:off x="8874645" y="4660496"/>
            <a:ext cx="267092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universdemaclasse.blogspot.com/2012/01/petites-astuces-pour-une-classe-sereine.html">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nc-sa/3.0/">
                  <a:extLst>
                    <a:ext uri="{A12FA001-AC4F-418D-AE19-62706E023703}">
                      <ahyp:hlinkClr xmlns:ahyp="http://schemas.microsoft.com/office/drawing/2018/hyperlinkcolor" xmlns="" val="tx"/>
                    </a:ext>
                  </a:extLst>
                </a:hlinkClick>
              </a:rPr>
              <a:t>CC BY-SA-NC</a:t>
            </a:r>
            <a:endParaRPr lang="en-US" sz="700">
              <a:solidFill>
                <a:srgbClr val="FFFFFF"/>
              </a:solidFill>
            </a:endParaRPr>
          </a:p>
        </p:txBody>
      </p:sp>
      <p:sp>
        <p:nvSpPr>
          <p:cNvPr id="4" name="Date Placeholder 3"/>
          <p:cNvSpPr>
            <a:spLocks noGrp="1"/>
          </p:cNvSpPr>
          <p:nvPr>
            <p:ph type="dt" sz="half" idx="10"/>
          </p:nvPr>
        </p:nvSpPr>
        <p:spPr/>
        <p:txBody>
          <a:bodyPr/>
          <a:lstStyle/>
          <a:p>
            <a:r>
              <a:rPr lang="en-US" smtClean="0"/>
              <a:t>12/3/2018</a:t>
            </a:r>
            <a:endParaRPr lang="en-US" dirty="0"/>
          </a:p>
        </p:txBody>
      </p:sp>
      <p:sp>
        <p:nvSpPr>
          <p:cNvPr id="7" name="Footer Placeholder 6"/>
          <p:cNvSpPr>
            <a:spLocks noGrp="1"/>
          </p:cNvSpPr>
          <p:nvPr>
            <p:ph type="ftr" sz="quarter" idx="11"/>
          </p:nvPr>
        </p:nvSpPr>
        <p:spPr/>
        <p:txBody>
          <a:bodyPr/>
          <a:lstStyle/>
          <a:p>
            <a:r>
              <a:rPr lang="en-US" smtClean="0"/>
              <a:t>DFES/BWF Partner Training Section</a:t>
            </a:r>
            <a:endParaRPr lang="en-US" dirty="0"/>
          </a:p>
        </p:txBody>
      </p:sp>
      <p:sp>
        <p:nvSpPr>
          <p:cNvPr id="14" name="Slide Number Placeholder 7"/>
          <p:cNvSpPr txBox="1">
            <a:spLocks/>
          </p:cNvSpPr>
          <p:nvPr/>
        </p:nvSpPr>
        <p:spPr>
          <a:xfrm>
            <a:off x="4807781" y="5731013"/>
            <a:ext cx="1154151" cy="1090789"/>
          </a:xfrm>
          <a:prstGeom prst="rect">
            <a:avLst/>
          </a:prstGeom>
        </p:spPr>
        <p:txBody>
          <a:bodyPr vert="horz" lIns="91440" tIns="45720" rIns="91440" bIns="45720" rtlCol="0" anchor="ctr"/>
          <a:lstStyle>
            <a:defPPr>
              <a:defRPr lang="en-US"/>
            </a:defPPr>
            <a:lvl1pPr marL="0" algn="l" defTabSz="457200" rtl="0" eaLnBrk="1" latinLnBrk="0" hangingPunct="1">
              <a:defRPr sz="2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smtClean="0"/>
              <a:t>16</a:t>
            </a:r>
            <a:endParaRPr lang="en-US" dirty="0"/>
          </a:p>
        </p:txBody>
      </p:sp>
    </p:spTree>
    <p:extLst>
      <p:ext uri="{BB962C8B-B14F-4D97-AF65-F5344CB8AC3E}">
        <p14:creationId xmlns:p14="http://schemas.microsoft.com/office/powerpoint/2010/main" val="1765728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402A6-89B4-46AC-BCB1-DE6BB8898D3A}"/>
              </a:ext>
            </a:extLst>
          </p:cNvPr>
          <p:cNvSpPr>
            <a:spLocks noGrp="1"/>
          </p:cNvSpPr>
          <p:nvPr>
            <p:ph type="title"/>
          </p:nvPr>
        </p:nvSpPr>
        <p:spPr/>
        <p:txBody>
          <a:bodyPr/>
          <a:lstStyle/>
          <a:p>
            <a:r>
              <a:rPr lang="en-US" dirty="0"/>
              <a:t>Verification Items needed for RCA/RMA</a:t>
            </a:r>
          </a:p>
        </p:txBody>
      </p:sp>
      <p:pic>
        <p:nvPicPr>
          <p:cNvPr id="5" name="Content Placeholder 4" descr="A drawing of a person&#10;&#10;Description generated with high confidence">
            <a:extLst>
              <a:ext uri="{FF2B5EF4-FFF2-40B4-BE49-F238E27FC236}">
                <a16:creationId xmlns:a16="http://schemas.microsoft.com/office/drawing/2014/main" id="{3C7AD367-2FC9-41DD-807B-74C1FF4CC590}"/>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a:off x="658890" y="2708032"/>
            <a:ext cx="10831510" cy="3203404"/>
          </a:xfrm>
        </p:spPr>
      </p:pic>
      <p:sp>
        <p:nvSpPr>
          <p:cNvPr id="6" name="TextBox 5">
            <a:extLst>
              <a:ext uri="{FF2B5EF4-FFF2-40B4-BE49-F238E27FC236}">
                <a16:creationId xmlns:a16="http://schemas.microsoft.com/office/drawing/2014/main" id="{683B6E05-204C-4234-9D16-895EB6D27AC2}"/>
              </a:ext>
            </a:extLst>
          </p:cNvPr>
          <p:cNvSpPr txBox="1"/>
          <p:nvPr/>
        </p:nvSpPr>
        <p:spPr>
          <a:xfrm>
            <a:off x="4254396" y="4387441"/>
            <a:ext cx="5381972" cy="230832"/>
          </a:xfrm>
          <a:prstGeom prst="rect">
            <a:avLst/>
          </a:prstGeom>
          <a:noFill/>
        </p:spPr>
        <p:txBody>
          <a:bodyPr wrap="square" rtlCol="0">
            <a:spAutoFit/>
          </a:bodyPr>
          <a:lstStyle/>
          <a:p>
            <a:r>
              <a:rPr lang="en-US" sz="900">
                <a:hlinkClick r:id="rId3" tooltip="http://www.sourcewatch.org/index.php?title=Systematic_Alien_Verification_for_Entitlements"/>
              </a:rPr>
              <a:t>This Photo</a:t>
            </a:r>
            <a:r>
              <a:rPr lang="en-US" sz="900"/>
              <a:t> by Unknown Author is licensed under </a:t>
            </a:r>
            <a:r>
              <a:rPr lang="en-US" sz="900">
                <a:hlinkClick r:id="rId4" tooltip="https://creativecommons.org/licenses/by-nc-sa/3.0/"/>
              </a:rPr>
              <a:t>CC BY-SA-NC</a:t>
            </a:r>
            <a:endParaRPr lang="en-US" sz="900"/>
          </a:p>
        </p:txBody>
      </p:sp>
      <p:sp>
        <p:nvSpPr>
          <p:cNvPr id="3" name="Date Placeholder 2"/>
          <p:cNvSpPr>
            <a:spLocks noGrp="1"/>
          </p:cNvSpPr>
          <p:nvPr>
            <p:ph type="dt" sz="half" idx="10"/>
          </p:nvPr>
        </p:nvSpPr>
        <p:spPr/>
        <p:txBody>
          <a:bodyPr/>
          <a:lstStyle/>
          <a:p>
            <a:r>
              <a:rPr lang="en-US" smtClean="0"/>
              <a:t>12/3/2018</a:t>
            </a:r>
            <a:endParaRPr lang="en-US" dirty="0"/>
          </a:p>
        </p:txBody>
      </p:sp>
      <p:sp>
        <p:nvSpPr>
          <p:cNvPr id="4" name="Footer Placeholder 3"/>
          <p:cNvSpPr>
            <a:spLocks noGrp="1"/>
          </p:cNvSpPr>
          <p:nvPr>
            <p:ph type="ftr" sz="quarter" idx="11"/>
          </p:nvPr>
        </p:nvSpPr>
        <p:spPr/>
        <p:txBody>
          <a:bodyPr/>
          <a:lstStyle/>
          <a:p>
            <a:r>
              <a:rPr lang="en-US" smtClean="0"/>
              <a:t>DFES/BWF Partner Training Section</a:t>
            </a:r>
            <a:endParaRPr lang="en-US" dirty="0"/>
          </a:p>
        </p:txBody>
      </p:sp>
    </p:spTree>
    <p:extLst>
      <p:ext uri="{BB962C8B-B14F-4D97-AF65-F5344CB8AC3E}">
        <p14:creationId xmlns:p14="http://schemas.microsoft.com/office/powerpoint/2010/main" val="970734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7D0669C1-CDCE-41C7-A9AB-65D9119F838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8" name="Rectangle 17">
              <a:extLst>
                <a:ext uri="{FF2B5EF4-FFF2-40B4-BE49-F238E27FC236}">
                  <a16:creationId xmlns:a16="http://schemas.microsoft.com/office/drawing/2014/main" id="{1F80B4EE-271C-45C6-9338-555D3B0C4A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6FCF3DCC-E585-4F88-8F8B-4EABFEF062C5}"/>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21" name="Rectangle 20">
            <a:extLst>
              <a:ext uri="{FF2B5EF4-FFF2-40B4-BE49-F238E27FC236}">
                <a16:creationId xmlns:a16="http://schemas.microsoft.com/office/drawing/2014/main" id="{F1AACF4D-AF22-463C-97CE-C34F0783C0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CBE78D1-E2E1-4602-88CB-7C240B2D0780}"/>
              </a:ext>
            </a:extLst>
          </p:cNvPr>
          <p:cNvSpPr>
            <a:spLocks noGrp="1"/>
          </p:cNvSpPr>
          <p:nvPr>
            <p:ph type="title"/>
          </p:nvPr>
        </p:nvSpPr>
        <p:spPr>
          <a:xfrm>
            <a:off x="680321" y="753228"/>
            <a:ext cx="5632247" cy="1080938"/>
          </a:xfrm>
        </p:spPr>
        <p:txBody>
          <a:bodyPr>
            <a:normAutofit/>
          </a:bodyPr>
          <a:lstStyle/>
          <a:p>
            <a:r>
              <a:rPr lang="en-US" dirty="0"/>
              <a:t>RCA Eligibility</a:t>
            </a:r>
          </a:p>
        </p:txBody>
      </p:sp>
      <p:pic>
        <p:nvPicPr>
          <p:cNvPr id="23" name="Picture 22">
            <a:extLst>
              <a:ext uri="{FF2B5EF4-FFF2-40B4-BE49-F238E27FC236}">
                <a16:creationId xmlns:a16="http://schemas.microsoft.com/office/drawing/2014/main" id="{6524329A-37E7-4025-B6E9-A97D4053689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
        <p:nvSpPr>
          <p:cNvPr id="3" name="Content Placeholder 2">
            <a:extLst>
              <a:ext uri="{FF2B5EF4-FFF2-40B4-BE49-F238E27FC236}">
                <a16:creationId xmlns:a16="http://schemas.microsoft.com/office/drawing/2014/main" id="{053A8E8E-3C69-4F80-8B8C-F124F86B3F5F}"/>
              </a:ext>
            </a:extLst>
          </p:cNvPr>
          <p:cNvSpPr>
            <a:spLocks noGrp="1"/>
          </p:cNvSpPr>
          <p:nvPr>
            <p:ph idx="1"/>
          </p:nvPr>
        </p:nvSpPr>
        <p:spPr>
          <a:xfrm>
            <a:off x="680322" y="2336873"/>
            <a:ext cx="5632246" cy="3599316"/>
          </a:xfrm>
        </p:spPr>
        <p:txBody>
          <a:bodyPr>
            <a:normAutofit/>
          </a:bodyPr>
          <a:lstStyle/>
          <a:p>
            <a:r>
              <a:rPr lang="en-US" sz="4000" dirty="0"/>
              <a:t>Non-Financial</a:t>
            </a:r>
          </a:p>
          <a:p>
            <a:r>
              <a:rPr lang="en-US" sz="4000" dirty="0"/>
              <a:t>Financial</a:t>
            </a:r>
          </a:p>
          <a:p>
            <a:endParaRPr lang="en-US" sz="4000" dirty="0"/>
          </a:p>
          <a:p>
            <a:r>
              <a:rPr lang="en-US" sz="4000" dirty="0"/>
              <a:t>Assistance Group</a:t>
            </a:r>
          </a:p>
        </p:txBody>
      </p:sp>
      <p:pic>
        <p:nvPicPr>
          <p:cNvPr id="11" name="Picture 10">
            <a:extLst>
              <a:ext uri="{FF2B5EF4-FFF2-40B4-BE49-F238E27FC236}">
                <a16:creationId xmlns:a16="http://schemas.microsoft.com/office/drawing/2014/main" id="{723C8D5A-2A73-4FD5-B868-8066DB18F712}"/>
              </a:ext>
            </a:extLst>
          </p:cNvPr>
          <p:cNvPicPr>
            <a:picLocks noChangeAspect="1"/>
          </p:cNvPicPr>
          <p:nvPr/>
        </p:nvPicPr>
        <p:blipFill rotWithShape="1">
          <a:blip r:embed="rId4">
            <a:extLst>
              <a:ext uri="{837473B0-CC2E-450A-ABE3-18F120FF3D39}">
                <a1611:picAttrSrcUrl xmlns:a1611="http://schemas.microsoft.com/office/drawing/2016/11/main" xmlns="" r:id="rId5"/>
              </a:ext>
            </a:extLst>
          </a:blip>
          <a:srcRect l="35085" r="7915" b="-2"/>
          <a:stretch/>
        </p:blipFill>
        <p:spPr>
          <a:xfrm>
            <a:off x="6984388" y="484632"/>
            <a:ext cx="4431758" cy="2662999"/>
          </a:xfrm>
          <a:prstGeom prst="rect">
            <a:avLst/>
          </a:prstGeom>
          <a:ln>
            <a:noFill/>
          </a:ln>
          <a:effectLst>
            <a:outerShdw blurRad="76200" dist="63500" dir="5040000" algn="tl" rotWithShape="0">
              <a:srgbClr val="000000">
                <a:alpha val="41000"/>
              </a:srgbClr>
            </a:outerShdw>
          </a:effectLst>
        </p:spPr>
      </p:pic>
      <p:pic>
        <p:nvPicPr>
          <p:cNvPr id="5" name="Picture 4" descr="A close up of a sign&#10;&#10;Description generated with high confidence">
            <a:extLst>
              <a:ext uri="{FF2B5EF4-FFF2-40B4-BE49-F238E27FC236}">
                <a16:creationId xmlns:a16="http://schemas.microsoft.com/office/drawing/2014/main" id="{B58C231F-91DD-4BD7-9991-D1F21FB15C29}"/>
              </a:ext>
            </a:extLst>
          </p:cNvPr>
          <p:cNvPicPr>
            <a:picLocks noChangeAspect="1"/>
          </p:cNvPicPr>
          <p:nvPr/>
        </p:nvPicPr>
        <p:blipFill rotWithShape="1">
          <a:blip r:embed="rId6">
            <a:extLst>
              <a:ext uri="{837473B0-CC2E-450A-ABE3-18F120FF3D39}">
                <a1611:picAttrSrcUrl xmlns:a1611="http://schemas.microsoft.com/office/drawing/2016/11/main" xmlns="" r:id="rId7"/>
              </a:ext>
            </a:extLst>
          </a:blip>
          <a:srcRect t="3009" r="4" b="2478"/>
          <a:stretch/>
        </p:blipFill>
        <p:spPr>
          <a:xfrm>
            <a:off x="6984388" y="3304675"/>
            <a:ext cx="4431758" cy="2576094"/>
          </a:xfrm>
          <a:prstGeom prst="rect">
            <a:avLst/>
          </a:prstGeom>
          <a:ln>
            <a:noFill/>
          </a:ln>
          <a:effectLst>
            <a:outerShdw blurRad="76200" dist="63500" dir="5040000" algn="tl" rotWithShape="0">
              <a:srgbClr val="000000">
                <a:alpha val="41000"/>
              </a:srgbClr>
            </a:outerShdw>
          </a:effectLst>
        </p:spPr>
      </p:pic>
      <p:sp>
        <p:nvSpPr>
          <p:cNvPr id="6" name="TextBox 5">
            <a:extLst>
              <a:ext uri="{FF2B5EF4-FFF2-40B4-BE49-F238E27FC236}">
                <a16:creationId xmlns:a16="http://schemas.microsoft.com/office/drawing/2014/main" id="{37349EC8-4939-4723-9EFA-3A455B4DF40A}"/>
              </a:ext>
            </a:extLst>
          </p:cNvPr>
          <p:cNvSpPr txBox="1"/>
          <p:nvPr/>
        </p:nvSpPr>
        <p:spPr>
          <a:xfrm>
            <a:off x="8860669" y="5677342"/>
            <a:ext cx="252665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7" tooltip="https://commons.wikimedia.org/wiki/File:Social_Security_card.jpg">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8" tooltip="https://creativecommons.org/licenses/by-sa/3.0/">
                  <a:extLst>
                    <a:ext uri="{A12FA001-AC4F-418D-AE19-62706E023703}">
                      <ahyp:hlinkClr xmlns:ahyp="http://schemas.microsoft.com/office/drawing/2018/hyperlinkcolor" xmlns="" val="tx"/>
                    </a:ext>
                  </a:extLst>
                </a:hlinkClick>
              </a:rPr>
              <a:t>CC BY-SA</a:t>
            </a:r>
            <a:endParaRPr lang="en-US" sz="700">
              <a:solidFill>
                <a:srgbClr val="FFFFFF"/>
              </a:solidFill>
            </a:endParaRPr>
          </a:p>
        </p:txBody>
      </p:sp>
      <p:sp>
        <p:nvSpPr>
          <p:cNvPr id="12" name="TextBox 11">
            <a:extLst>
              <a:ext uri="{FF2B5EF4-FFF2-40B4-BE49-F238E27FC236}">
                <a16:creationId xmlns:a16="http://schemas.microsoft.com/office/drawing/2014/main" id="{41DB1F53-FAF0-4363-AC7E-55C29BB470D9}"/>
              </a:ext>
            </a:extLst>
          </p:cNvPr>
          <p:cNvSpPr txBox="1"/>
          <p:nvPr/>
        </p:nvSpPr>
        <p:spPr>
          <a:xfrm>
            <a:off x="8875066" y="2947576"/>
            <a:ext cx="254108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news.biancolavoro.it/assegni-familiari-cosa-sono-e-come-si-calcola-limporto">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9" tooltip="https://creativecommons.org/licenses/by-nc/3.0/">
                  <a:extLst>
                    <a:ext uri="{A12FA001-AC4F-418D-AE19-62706E023703}">
                      <ahyp:hlinkClr xmlns:ahyp="http://schemas.microsoft.com/office/drawing/2018/hyperlinkcolor" xmlns="" val="tx"/>
                    </a:ext>
                  </a:extLst>
                </a:hlinkClick>
              </a:rPr>
              <a:t>CC BY-NC</a:t>
            </a:r>
            <a:endParaRPr lang="en-US" sz="700">
              <a:solidFill>
                <a:srgbClr val="FFFFFF"/>
              </a:solidFill>
            </a:endParaRPr>
          </a:p>
        </p:txBody>
      </p:sp>
      <p:sp>
        <p:nvSpPr>
          <p:cNvPr id="4" name="Date Placeholder 3"/>
          <p:cNvSpPr>
            <a:spLocks noGrp="1"/>
          </p:cNvSpPr>
          <p:nvPr>
            <p:ph type="dt" sz="half" idx="10"/>
          </p:nvPr>
        </p:nvSpPr>
        <p:spPr/>
        <p:txBody>
          <a:bodyPr/>
          <a:lstStyle/>
          <a:p>
            <a:r>
              <a:rPr lang="en-US" smtClean="0"/>
              <a:t>12/3/2018</a:t>
            </a:r>
            <a:endParaRPr lang="en-US" dirty="0"/>
          </a:p>
        </p:txBody>
      </p:sp>
      <p:sp>
        <p:nvSpPr>
          <p:cNvPr id="7" name="Footer Placeholder 6"/>
          <p:cNvSpPr>
            <a:spLocks noGrp="1"/>
          </p:cNvSpPr>
          <p:nvPr>
            <p:ph type="ftr" sz="quarter" idx="11"/>
          </p:nvPr>
        </p:nvSpPr>
        <p:spPr/>
        <p:txBody>
          <a:bodyPr/>
          <a:lstStyle/>
          <a:p>
            <a:r>
              <a:rPr lang="en-US" smtClean="0"/>
              <a:t>DFES/BWF Partner Training Section</a:t>
            </a:r>
            <a:endParaRPr lang="en-US" dirty="0"/>
          </a:p>
        </p:txBody>
      </p:sp>
      <p:sp>
        <p:nvSpPr>
          <p:cNvPr id="8" name="Slide Number Placeholder 7"/>
          <p:cNvSpPr>
            <a:spLocks noGrp="1"/>
          </p:cNvSpPr>
          <p:nvPr>
            <p:ph type="sldNum" sz="quarter" idx="4294967295"/>
          </p:nvPr>
        </p:nvSpPr>
        <p:spPr>
          <a:xfrm>
            <a:off x="4807781" y="5731013"/>
            <a:ext cx="1154151" cy="1090789"/>
          </a:xfrm>
        </p:spPr>
        <p:txBody>
          <a:bodyPr/>
          <a:lstStyle/>
          <a:p>
            <a:pPr algn="ctr"/>
            <a:fld id="{6D22F896-40B5-4ADD-8801-0D06FADFA095}" type="slidenum">
              <a:rPr lang="en-US" smtClean="0"/>
              <a:pPr algn="ctr"/>
              <a:t>18</a:t>
            </a:fld>
            <a:endParaRPr lang="en-US" dirty="0"/>
          </a:p>
        </p:txBody>
      </p:sp>
    </p:spTree>
    <p:extLst>
      <p:ext uri="{BB962C8B-B14F-4D97-AF65-F5344CB8AC3E}">
        <p14:creationId xmlns:p14="http://schemas.microsoft.com/office/powerpoint/2010/main" val="2176046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7D0669C1-CDCE-41C7-A9AB-65D9119F838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8" name="Rectangle 17">
              <a:extLst>
                <a:ext uri="{FF2B5EF4-FFF2-40B4-BE49-F238E27FC236}">
                  <a16:creationId xmlns:a16="http://schemas.microsoft.com/office/drawing/2014/main" id="{1F80B4EE-271C-45C6-9338-555D3B0C4A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6FCF3DCC-E585-4F88-8F8B-4EABFEF062C5}"/>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21" name="Rectangle 20">
            <a:extLst>
              <a:ext uri="{FF2B5EF4-FFF2-40B4-BE49-F238E27FC236}">
                <a16:creationId xmlns:a16="http://schemas.microsoft.com/office/drawing/2014/main" id="{F1AACF4D-AF22-463C-97CE-C34F0783C0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CBE78D1-E2E1-4602-88CB-7C240B2D0780}"/>
              </a:ext>
            </a:extLst>
          </p:cNvPr>
          <p:cNvSpPr>
            <a:spLocks noGrp="1"/>
          </p:cNvSpPr>
          <p:nvPr>
            <p:ph type="title"/>
          </p:nvPr>
        </p:nvSpPr>
        <p:spPr>
          <a:xfrm>
            <a:off x="680321" y="753228"/>
            <a:ext cx="5632247" cy="1080938"/>
          </a:xfrm>
        </p:spPr>
        <p:txBody>
          <a:bodyPr>
            <a:normAutofit/>
          </a:bodyPr>
          <a:lstStyle/>
          <a:p>
            <a:r>
              <a:rPr lang="en-US" dirty="0"/>
              <a:t>RMA Eligibility</a:t>
            </a:r>
          </a:p>
        </p:txBody>
      </p:sp>
      <p:pic>
        <p:nvPicPr>
          <p:cNvPr id="23" name="Picture 22">
            <a:extLst>
              <a:ext uri="{FF2B5EF4-FFF2-40B4-BE49-F238E27FC236}">
                <a16:creationId xmlns:a16="http://schemas.microsoft.com/office/drawing/2014/main" id="{6524329A-37E7-4025-B6E9-A97D4053689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
        <p:nvSpPr>
          <p:cNvPr id="3" name="Content Placeholder 2">
            <a:extLst>
              <a:ext uri="{FF2B5EF4-FFF2-40B4-BE49-F238E27FC236}">
                <a16:creationId xmlns:a16="http://schemas.microsoft.com/office/drawing/2014/main" id="{053A8E8E-3C69-4F80-8B8C-F124F86B3F5F}"/>
              </a:ext>
            </a:extLst>
          </p:cNvPr>
          <p:cNvSpPr>
            <a:spLocks noGrp="1"/>
          </p:cNvSpPr>
          <p:nvPr>
            <p:ph idx="1"/>
          </p:nvPr>
        </p:nvSpPr>
        <p:spPr>
          <a:xfrm>
            <a:off x="680322" y="2336873"/>
            <a:ext cx="5632246" cy="3599316"/>
          </a:xfrm>
        </p:spPr>
        <p:txBody>
          <a:bodyPr>
            <a:normAutofit/>
          </a:bodyPr>
          <a:lstStyle/>
          <a:p>
            <a:r>
              <a:rPr lang="en-US" sz="4000" dirty="0"/>
              <a:t>Non-Financial</a:t>
            </a:r>
          </a:p>
          <a:p>
            <a:r>
              <a:rPr lang="en-US" sz="4000" dirty="0"/>
              <a:t>Financial</a:t>
            </a:r>
          </a:p>
          <a:p>
            <a:endParaRPr lang="en-US" sz="2000" dirty="0"/>
          </a:p>
        </p:txBody>
      </p:sp>
      <p:pic>
        <p:nvPicPr>
          <p:cNvPr id="11" name="Picture 10">
            <a:extLst>
              <a:ext uri="{FF2B5EF4-FFF2-40B4-BE49-F238E27FC236}">
                <a16:creationId xmlns:a16="http://schemas.microsoft.com/office/drawing/2014/main" id="{723C8D5A-2A73-4FD5-B868-8066DB18F712}"/>
              </a:ext>
            </a:extLst>
          </p:cNvPr>
          <p:cNvPicPr>
            <a:picLocks noChangeAspect="1"/>
          </p:cNvPicPr>
          <p:nvPr/>
        </p:nvPicPr>
        <p:blipFill rotWithShape="1">
          <a:blip r:embed="rId4">
            <a:extLst>
              <a:ext uri="{837473B0-CC2E-450A-ABE3-18F120FF3D39}">
                <a1611:picAttrSrcUrl xmlns:a1611="http://schemas.microsoft.com/office/drawing/2016/11/main" xmlns="" r:id="rId5"/>
              </a:ext>
            </a:extLst>
          </a:blip>
          <a:srcRect l="35085" r="7915" b="-2"/>
          <a:stretch/>
        </p:blipFill>
        <p:spPr>
          <a:xfrm>
            <a:off x="6984387" y="484632"/>
            <a:ext cx="4262693" cy="2561410"/>
          </a:xfrm>
          <a:prstGeom prst="rect">
            <a:avLst/>
          </a:prstGeom>
          <a:ln>
            <a:noFill/>
          </a:ln>
          <a:effectLst>
            <a:outerShdw blurRad="76200" dist="63500" dir="5040000" algn="tl" rotWithShape="0">
              <a:srgbClr val="000000">
                <a:alpha val="41000"/>
              </a:srgbClr>
            </a:outerShdw>
          </a:effectLst>
        </p:spPr>
      </p:pic>
      <p:pic>
        <p:nvPicPr>
          <p:cNvPr id="5" name="Picture 4" descr="A close up of a sign&#10;&#10;Description generated with high confidence">
            <a:extLst>
              <a:ext uri="{FF2B5EF4-FFF2-40B4-BE49-F238E27FC236}">
                <a16:creationId xmlns:a16="http://schemas.microsoft.com/office/drawing/2014/main" id="{B58C231F-91DD-4BD7-9991-D1F21FB15C29}"/>
              </a:ext>
            </a:extLst>
          </p:cNvPr>
          <p:cNvPicPr>
            <a:picLocks noChangeAspect="1"/>
          </p:cNvPicPr>
          <p:nvPr/>
        </p:nvPicPr>
        <p:blipFill rotWithShape="1">
          <a:blip r:embed="rId6">
            <a:extLst>
              <a:ext uri="{837473B0-CC2E-450A-ABE3-18F120FF3D39}">
                <a1611:picAttrSrcUrl xmlns:a1611="http://schemas.microsoft.com/office/drawing/2016/11/main" xmlns="" r:id="rId7"/>
              </a:ext>
            </a:extLst>
          </a:blip>
          <a:srcRect t="3009" r="4" b="2478"/>
          <a:stretch/>
        </p:blipFill>
        <p:spPr>
          <a:xfrm>
            <a:off x="6984387" y="3166348"/>
            <a:ext cx="4262694" cy="2477820"/>
          </a:xfrm>
          <a:prstGeom prst="rect">
            <a:avLst/>
          </a:prstGeom>
          <a:ln>
            <a:noFill/>
          </a:ln>
          <a:effectLst>
            <a:outerShdw blurRad="76200" dist="63500" dir="5040000" algn="tl" rotWithShape="0">
              <a:srgbClr val="000000">
                <a:alpha val="41000"/>
              </a:srgbClr>
            </a:outerShdw>
          </a:effectLst>
        </p:spPr>
      </p:pic>
      <p:sp>
        <p:nvSpPr>
          <p:cNvPr id="6" name="TextBox 5">
            <a:extLst>
              <a:ext uri="{FF2B5EF4-FFF2-40B4-BE49-F238E27FC236}">
                <a16:creationId xmlns:a16="http://schemas.microsoft.com/office/drawing/2014/main" id="{37349EC8-4939-4723-9EFA-3A455B4DF40A}"/>
              </a:ext>
            </a:extLst>
          </p:cNvPr>
          <p:cNvSpPr txBox="1"/>
          <p:nvPr/>
        </p:nvSpPr>
        <p:spPr>
          <a:xfrm>
            <a:off x="8706000" y="5438562"/>
            <a:ext cx="2526654"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7" tooltip="https://commons.wikimedia.org/wiki/File:Social_Security_card.jpg">
                  <a:extLst>
                    <a:ext uri="{A12FA001-AC4F-418D-AE19-62706E023703}">
                      <ahyp:hlinkClr xmlns:ahyp="http://schemas.microsoft.com/office/drawing/2018/hyperlinkcolor" xmlns="" val="tx"/>
                    </a:ext>
                  </a:extLst>
                </a:hlinkClick>
              </a:rPr>
              <a:t>This Photo</a:t>
            </a:r>
            <a:r>
              <a:rPr lang="en-US" sz="700" dirty="0">
                <a:solidFill>
                  <a:srgbClr val="FFFFFF"/>
                </a:solidFill>
              </a:rPr>
              <a:t> by Unknown Author is licensed under </a:t>
            </a:r>
            <a:r>
              <a:rPr lang="en-US" sz="700" dirty="0">
                <a:solidFill>
                  <a:srgbClr val="FFFFFF"/>
                </a:solidFill>
                <a:hlinkClick r:id="rId8" tooltip="https://creativecommons.org/licenses/by-sa/3.0/">
                  <a:extLst>
                    <a:ext uri="{A12FA001-AC4F-418D-AE19-62706E023703}">
                      <ahyp:hlinkClr xmlns:ahyp="http://schemas.microsoft.com/office/drawing/2018/hyperlinkcolor" xmlns="" val="tx"/>
                    </a:ext>
                  </a:extLst>
                </a:hlinkClick>
              </a:rPr>
              <a:t>CC BY-SA</a:t>
            </a:r>
            <a:endParaRPr lang="en-US" sz="700" dirty="0">
              <a:solidFill>
                <a:srgbClr val="FFFFFF"/>
              </a:solidFill>
            </a:endParaRPr>
          </a:p>
        </p:txBody>
      </p:sp>
      <p:sp>
        <p:nvSpPr>
          <p:cNvPr id="12" name="TextBox 11">
            <a:extLst>
              <a:ext uri="{FF2B5EF4-FFF2-40B4-BE49-F238E27FC236}">
                <a16:creationId xmlns:a16="http://schemas.microsoft.com/office/drawing/2014/main" id="{41DB1F53-FAF0-4363-AC7E-55C29BB470D9}"/>
              </a:ext>
            </a:extLst>
          </p:cNvPr>
          <p:cNvSpPr txBox="1"/>
          <p:nvPr/>
        </p:nvSpPr>
        <p:spPr>
          <a:xfrm>
            <a:off x="8706000" y="2883296"/>
            <a:ext cx="254108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news.biancolavoro.it/assegni-familiari-cosa-sono-e-come-si-calcola-limporto">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9" tooltip="https://creativecommons.org/licenses/by-nc/3.0/">
                  <a:extLst>
                    <a:ext uri="{A12FA001-AC4F-418D-AE19-62706E023703}">
                      <ahyp:hlinkClr xmlns:ahyp="http://schemas.microsoft.com/office/drawing/2018/hyperlinkcolor" xmlns="" val="tx"/>
                    </a:ext>
                  </a:extLst>
                </a:hlinkClick>
              </a:rPr>
              <a:t>CC BY-NC</a:t>
            </a:r>
            <a:endParaRPr lang="en-US" sz="700">
              <a:solidFill>
                <a:srgbClr val="FFFFFF"/>
              </a:solidFill>
            </a:endParaRPr>
          </a:p>
        </p:txBody>
      </p:sp>
      <p:sp>
        <p:nvSpPr>
          <p:cNvPr id="4" name="Date Placeholder 3"/>
          <p:cNvSpPr>
            <a:spLocks noGrp="1"/>
          </p:cNvSpPr>
          <p:nvPr>
            <p:ph type="dt" sz="half" idx="10"/>
          </p:nvPr>
        </p:nvSpPr>
        <p:spPr/>
        <p:txBody>
          <a:bodyPr/>
          <a:lstStyle/>
          <a:p>
            <a:r>
              <a:rPr lang="en-US" smtClean="0"/>
              <a:t>12/3/2018</a:t>
            </a:r>
            <a:endParaRPr lang="en-US" dirty="0"/>
          </a:p>
        </p:txBody>
      </p:sp>
      <p:sp>
        <p:nvSpPr>
          <p:cNvPr id="7" name="Footer Placeholder 6"/>
          <p:cNvSpPr>
            <a:spLocks noGrp="1"/>
          </p:cNvSpPr>
          <p:nvPr>
            <p:ph type="ftr" sz="quarter" idx="11"/>
          </p:nvPr>
        </p:nvSpPr>
        <p:spPr/>
        <p:txBody>
          <a:bodyPr/>
          <a:lstStyle/>
          <a:p>
            <a:r>
              <a:rPr lang="en-US" smtClean="0"/>
              <a:t>DFES/BWF Partner Training Section</a:t>
            </a:r>
            <a:endParaRPr lang="en-US" dirty="0"/>
          </a:p>
        </p:txBody>
      </p:sp>
      <p:sp>
        <p:nvSpPr>
          <p:cNvPr id="8" name="Slide Number Placeholder 7"/>
          <p:cNvSpPr>
            <a:spLocks noGrp="1"/>
          </p:cNvSpPr>
          <p:nvPr>
            <p:ph type="sldNum" sz="quarter" idx="4294967295"/>
          </p:nvPr>
        </p:nvSpPr>
        <p:spPr>
          <a:xfrm>
            <a:off x="4581342" y="5638617"/>
            <a:ext cx="1154151" cy="1090789"/>
          </a:xfrm>
        </p:spPr>
        <p:txBody>
          <a:bodyPr/>
          <a:lstStyle/>
          <a:p>
            <a:pPr algn="ctr"/>
            <a:fld id="{6D22F896-40B5-4ADD-8801-0D06FADFA095}" type="slidenum">
              <a:rPr lang="en-US" smtClean="0"/>
              <a:pPr algn="ctr"/>
              <a:t>19</a:t>
            </a:fld>
            <a:endParaRPr lang="en-US" dirty="0"/>
          </a:p>
        </p:txBody>
      </p:sp>
    </p:spTree>
    <p:extLst>
      <p:ext uri="{BB962C8B-B14F-4D97-AF65-F5344CB8AC3E}">
        <p14:creationId xmlns:p14="http://schemas.microsoft.com/office/powerpoint/2010/main" val="3289989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E8FF5-3ACB-4CF2-80C9-33BBF8184BCF}"/>
              </a:ext>
            </a:extLst>
          </p:cNvPr>
          <p:cNvSpPr>
            <a:spLocks noGrp="1"/>
          </p:cNvSpPr>
          <p:nvPr>
            <p:ph type="title"/>
          </p:nvPr>
        </p:nvSpPr>
        <p:spPr/>
        <p:txBody>
          <a:bodyPr/>
          <a:lstStyle/>
          <a:p>
            <a:r>
              <a:rPr lang="en-US" dirty="0"/>
              <a:t>Introductions							</a:t>
            </a:r>
          </a:p>
        </p:txBody>
      </p:sp>
      <p:sp>
        <p:nvSpPr>
          <p:cNvPr id="3" name="Content Placeholder 2">
            <a:extLst>
              <a:ext uri="{FF2B5EF4-FFF2-40B4-BE49-F238E27FC236}">
                <a16:creationId xmlns:a16="http://schemas.microsoft.com/office/drawing/2014/main" id="{FE9A239D-21AF-42EF-B45B-7153FEA08E06}"/>
              </a:ext>
            </a:extLst>
          </p:cNvPr>
          <p:cNvSpPr>
            <a:spLocks noGrp="1"/>
          </p:cNvSpPr>
          <p:nvPr>
            <p:ph idx="1"/>
          </p:nvPr>
        </p:nvSpPr>
        <p:spPr/>
        <p:txBody>
          <a:bodyPr>
            <a:normAutofit/>
          </a:bodyPr>
          <a:lstStyle/>
          <a:p>
            <a:r>
              <a:rPr lang="en-US" sz="2800" dirty="0"/>
              <a:t>Name</a:t>
            </a:r>
          </a:p>
          <a:p>
            <a:r>
              <a:rPr lang="en-US" sz="2800" dirty="0"/>
              <a:t>Agency</a:t>
            </a:r>
          </a:p>
          <a:p>
            <a:r>
              <a:rPr lang="en-US" sz="2800" dirty="0"/>
              <a:t>Job Function</a:t>
            </a:r>
          </a:p>
          <a:p>
            <a:r>
              <a:rPr lang="en-US" sz="2800" dirty="0"/>
              <a:t>Length of time in current position with Refugees</a:t>
            </a:r>
          </a:p>
          <a:p>
            <a:r>
              <a:rPr lang="en-US" sz="2800" dirty="0"/>
              <a:t>Other experience with Refugees</a:t>
            </a:r>
          </a:p>
          <a:p>
            <a:r>
              <a:rPr lang="en-US" sz="2800" dirty="0"/>
              <a:t>The Learning Objective that piqued your interest </a:t>
            </a:r>
          </a:p>
        </p:txBody>
      </p:sp>
      <p:sp>
        <p:nvSpPr>
          <p:cNvPr id="4" name="Date Placeholder 3"/>
          <p:cNvSpPr>
            <a:spLocks noGrp="1"/>
          </p:cNvSpPr>
          <p:nvPr>
            <p:ph type="dt" sz="half" idx="10"/>
          </p:nvPr>
        </p:nvSpPr>
        <p:spPr/>
        <p:txBody>
          <a:bodyPr/>
          <a:lstStyle/>
          <a:p>
            <a:r>
              <a:rPr lang="en-US" smtClean="0"/>
              <a:t>12/3/2018</a:t>
            </a:r>
            <a:endParaRPr lang="en-US" dirty="0"/>
          </a:p>
        </p:txBody>
      </p:sp>
      <p:sp>
        <p:nvSpPr>
          <p:cNvPr id="5" name="Footer Placeholder 4"/>
          <p:cNvSpPr>
            <a:spLocks noGrp="1"/>
          </p:cNvSpPr>
          <p:nvPr>
            <p:ph type="ftr" sz="quarter" idx="11"/>
          </p:nvPr>
        </p:nvSpPr>
        <p:spPr/>
        <p:txBody>
          <a:bodyPr/>
          <a:lstStyle/>
          <a:p>
            <a:r>
              <a:rPr lang="en-US" smtClean="0"/>
              <a:t>DFES/BWF Partner Training Section</a:t>
            </a:r>
            <a:endParaRPr lang="en-US" dirty="0"/>
          </a:p>
        </p:txBody>
      </p:sp>
    </p:spTree>
    <p:extLst>
      <p:ext uri="{BB962C8B-B14F-4D97-AF65-F5344CB8AC3E}">
        <p14:creationId xmlns:p14="http://schemas.microsoft.com/office/powerpoint/2010/main" val="3828838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4FB49-B37F-4719-8F97-E86AF2F92638}"/>
              </a:ext>
            </a:extLst>
          </p:cNvPr>
          <p:cNvSpPr>
            <a:spLocks noGrp="1"/>
          </p:cNvSpPr>
          <p:nvPr>
            <p:ph type="title"/>
          </p:nvPr>
        </p:nvSpPr>
        <p:spPr/>
        <p:txBody>
          <a:bodyPr/>
          <a:lstStyle/>
          <a:p>
            <a:r>
              <a:rPr lang="en-US" dirty="0"/>
              <a:t>Knowledge Check – Fill in the blank</a:t>
            </a:r>
          </a:p>
        </p:txBody>
      </p:sp>
      <p:sp>
        <p:nvSpPr>
          <p:cNvPr id="3" name="Content Placeholder 2">
            <a:extLst>
              <a:ext uri="{FF2B5EF4-FFF2-40B4-BE49-F238E27FC236}">
                <a16:creationId xmlns:a16="http://schemas.microsoft.com/office/drawing/2014/main" id="{38F85F43-3246-4C33-9FEE-0E64F84FEFF2}"/>
              </a:ext>
            </a:extLst>
          </p:cNvPr>
          <p:cNvSpPr>
            <a:spLocks noGrp="1"/>
          </p:cNvSpPr>
          <p:nvPr>
            <p:ph idx="1"/>
          </p:nvPr>
        </p:nvSpPr>
        <p:spPr>
          <a:xfrm>
            <a:off x="680321" y="2336872"/>
            <a:ext cx="9613861" cy="3968393"/>
          </a:xfrm>
        </p:spPr>
        <p:txBody>
          <a:bodyPr>
            <a:normAutofit fontScale="92500" lnSpcReduction="20000"/>
          </a:bodyPr>
          <a:lstStyle/>
          <a:p>
            <a:pPr marL="514350" lvl="0" indent="-514350">
              <a:buFont typeface="+mj-lt"/>
              <a:buAutoNum type="arabicPeriod"/>
            </a:pPr>
            <a:r>
              <a:rPr lang="en-US" sz="2900" dirty="0"/>
              <a:t>A </a:t>
            </a:r>
            <a:r>
              <a:rPr lang="en-US" sz="2900" dirty="0" smtClean="0"/>
              <a:t>VOLAG </a:t>
            </a:r>
            <a:r>
              <a:rPr lang="en-US" sz="2900" dirty="0"/>
              <a:t>is a ________________ that assists in the resettlement of refugees.</a:t>
            </a:r>
          </a:p>
          <a:p>
            <a:pPr marL="514350" indent="-514350">
              <a:buFont typeface="+mj-lt"/>
              <a:buAutoNum type="arabicPeriod"/>
            </a:pPr>
            <a:endParaRPr lang="en-US" sz="2900" dirty="0"/>
          </a:p>
          <a:p>
            <a:pPr marL="514350" lvl="0" indent="-514350">
              <a:buFont typeface="+mj-lt"/>
              <a:buAutoNum type="arabicPeriod"/>
            </a:pPr>
            <a:r>
              <a:rPr lang="en-US" sz="2900" dirty="0"/>
              <a:t>On the date the agency received a __________________ , the RCA application process begins.</a:t>
            </a:r>
          </a:p>
          <a:p>
            <a:pPr marL="514350" indent="-514350">
              <a:buFont typeface="+mj-lt"/>
              <a:buAutoNum type="arabicPeriod"/>
            </a:pPr>
            <a:endParaRPr lang="en-US" sz="2900" dirty="0"/>
          </a:p>
          <a:p>
            <a:pPr marL="514350" lvl="0" indent="-514350">
              <a:buFont typeface="+mj-lt"/>
              <a:buAutoNum type="arabicPeriod"/>
            </a:pPr>
            <a:r>
              <a:rPr lang="en-US" sz="2900" dirty="0" err="1"/>
              <a:t>Foodshare</a:t>
            </a:r>
            <a:r>
              <a:rPr lang="en-US" sz="2900" dirty="0"/>
              <a:t> Employment and Training (FSET) is one of the programs in which an RCA client can participate in order to meet his/her RCA _________________________ requirements.</a:t>
            </a:r>
          </a:p>
          <a:p>
            <a:pPr marL="0" indent="0">
              <a:buNone/>
            </a:pPr>
            <a:r>
              <a:rPr lang="en-US" sz="2900" dirty="0"/>
              <a:t> </a:t>
            </a:r>
          </a:p>
          <a:p>
            <a:endParaRPr lang="en-US" dirty="0"/>
          </a:p>
        </p:txBody>
      </p:sp>
      <p:sp>
        <p:nvSpPr>
          <p:cNvPr id="4" name="Agency">
            <a:extLst>
              <a:ext uri="{FF2B5EF4-FFF2-40B4-BE49-F238E27FC236}">
                <a16:creationId xmlns:a16="http://schemas.microsoft.com/office/drawing/2014/main" id="{B28C32DD-9632-4FC3-AC20-B21EEFDF398D}"/>
              </a:ext>
            </a:extLst>
          </p:cNvPr>
          <p:cNvSpPr txBox="1"/>
          <p:nvPr/>
        </p:nvSpPr>
        <p:spPr>
          <a:xfrm>
            <a:off x="3253838" y="2275943"/>
            <a:ext cx="2660073" cy="493981"/>
          </a:xfrm>
          <a:prstGeom prst="rect">
            <a:avLst/>
          </a:prstGeom>
        </p:spPr>
        <p:txBody>
          <a:bodyPr vert="horz" lIns="91440" tIns="45720" rIns="91440" bIns="45720" rtlCol="0">
            <a:normAutofit/>
          </a:bodyPr>
          <a:lstStyle>
            <a:lvl1pPr marL="514350" lvl="0" indent="-514350" defTabSz="914400">
              <a:lnSpc>
                <a:spcPct val="90000"/>
              </a:lnSpc>
              <a:spcBef>
                <a:spcPts val="1000"/>
              </a:spcBef>
              <a:buFont typeface="+mj-lt"/>
              <a:buAutoNum type="arabicPeriod"/>
              <a:defRPr sz="2900"/>
            </a:lvl1pPr>
            <a:lvl2pPr marL="685800" indent="-228600" defTabSz="914400">
              <a:lnSpc>
                <a:spcPct val="90000"/>
              </a:lnSpc>
              <a:spcBef>
                <a:spcPts val="500"/>
              </a:spcBef>
              <a:buFont typeface="Arial" panose="020B0604020202020204" pitchFamily="34" charset="0"/>
              <a:buChar char="•"/>
              <a:defRPr sz="2000"/>
            </a:lvl2pPr>
            <a:lvl3pPr marL="1143000" indent="-228600" defTabSz="914400">
              <a:lnSpc>
                <a:spcPct val="90000"/>
              </a:lnSpc>
              <a:spcBef>
                <a:spcPts val="500"/>
              </a:spcBef>
              <a:buFont typeface="Arial" panose="020B0604020202020204" pitchFamily="34" charset="0"/>
              <a:buChar char="•"/>
            </a:lvl3pPr>
            <a:lvl4pPr marL="1600200" indent="-228600" defTabSz="914400">
              <a:lnSpc>
                <a:spcPct val="90000"/>
              </a:lnSpc>
              <a:spcBef>
                <a:spcPts val="500"/>
              </a:spcBef>
              <a:buFont typeface="Arial" panose="020B0604020202020204" pitchFamily="34" charset="0"/>
              <a:buChar char="•"/>
              <a:defRPr sz="1600"/>
            </a:lvl4pPr>
            <a:lvl5pPr marL="2057400" indent="-228600" defTabSz="914400">
              <a:lnSpc>
                <a:spcPct val="90000"/>
              </a:lnSpc>
              <a:spcBef>
                <a:spcPts val="500"/>
              </a:spcBef>
              <a:buFont typeface="Arial" panose="020B0604020202020204" pitchFamily="34" charset="0"/>
              <a:buChar char="•"/>
              <a:defRPr sz="1600"/>
            </a:lvl5pPr>
            <a:lvl6pPr marL="2514600" indent="-228600" defTabSz="914400">
              <a:lnSpc>
                <a:spcPct val="90000"/>
              </a:lnSpc>
              <a:spcBef>
                <a:spcPts val="500"/>
              </a:spcBef>
              <a:buFont typeface="Arial" panose="020B0604020202020204" pitchFamily="34" charset="0"/>
              <a:buChar char="•"/>
              <a:defRPr sz="1400"/>
            </a:lvl6pPr>
            <a:lvl7pPr marL="2971800" indent="-228600" defTabSz="914400">
              <a:lnSpc>
                <a:spcPct val="90000"/>
              </a:lnSpc>
              <a:spcBef>
                <a:spcPts val="500"/>
              </a:spcBef>
              <a:buFont typeface="Arial" panose="020B0604020202020204" pitchFamily="34" charset="0"/>
              <a:buChar char="•"/>
              <a:defRPr sz="1400"/>
            </a:lvl7pPr>
            <a:lvl8pPr marL="3429000" indent="-228600" defTabSz="914400">
              <a:lnSpc>
                <a:spcPct val="90000"/>
              </a:lnSpc>
              <a:spcBef>
                <a:spcPts val="500"/>
              </a:spcBef>
              <a:buFont typeface="Arial" panose="020B0604020202020204" pitchFamily="34" charset="0"/>
              <a:buChar char="•"/>
              <a:defRPr sz="1400"/>
            </a:lvl8pPr>
            <a:lvl9pPr marL="3886200" indent="-228600" defTabSz="914400">
              <a:lnSpc>
                <a:spcPct val="90000"/>
              </a:lnSpc>
              <a:spcBef>
                <a:spcPts val="500"/>
              </a:spcBef>
              <a:buFont typeface="Arial" panose="020B0604020202020204" pitchFamily="34" charset="0"/>
              <a:buChar char="•"/>
              <a:defRPr sz="1400"/>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en-US" sz="2400" b="1" i="0" u="none" strike="noStrike" kern="1200" cap="none" spc="0" normalizeH="0" baseline="0" noProof="0" dirty="0">
                <a:ln>
                  <a:noFill/>
                </a:ln>
                <a:solidFill>
                  <a:prstClr val="black"/>
                </a:solidFill>
                <a:effectLst/>
                <a:uLnTx/>
                <a:uFillTx/>
                <a:latin typeface="Trebuchet MS" panose="020B0603020202020204"/>
                <a:ea typeface="+mn-ea"/>
                <a:cs typeface="+mn-cs"/>
              </a:rPr>
              <a:t>Voluntary Agency</a:t>
            </a:r>
          </a:p>
        </p:txBody>
      </p:sp>
      <p:sp>
        <p:nvSpPr>
          <p:cNvPr id="5" name="Application">
            <a:extLst>
              <a:ext uri="{FF2B5EF4-FFF2-40B4-BE49-F238E27FC236}">
                <a16:creationId xmlns:a16="http://schemas.microsoft.com/office/drawing/2014/main" id="{AA821312-88F0-414F-A3B5-EB2A6E6A3B25}"/>
              </a:ext>
            </a:extLst>
          </p:cNvPr>
          <p:cNvSpPr txBox="1"/>
          <p:nvPr/>
        </p:nvSpPr>
        <p:spPr>
          <a:xfrm>
            <a:off x="6850337" y="3359961"/>
            <a:ext cx="3053683" cy="493981"/>
          </a:xfrm>
          <a:prstGeom prst="rect">
            <a:avLst/>
          </a:prstGeom>
        </p:spPr>
        <p:txBody>
          <a:bodyPr vert="horz" lIns="91440" tIns="45720" rIns="91440" bIns="45720" rtlCol="0">
            <a:normAutofit/>
          </a:bodyPr>
          <a:lstStyle>
            <a:lvl1pPr marL="514350" lvl="0" indent="-514350" defTabSz="914400">
              <a:lnSpc>
                <a:spcPct val="90000"/>
              </a:lnSpc>
              <a:spcBef>
                <a:spcPts val="1000"/>
              </a:spcBef>
              <a:buFont typeface="+mj-lt"/>
              <a:buAutoNum type="arabicPeriod"/>
              <a:defRPr sz="2900"/>
            </a:lvl1pPr>
            <a:lvl2pPr marL="685800" indent="-228600" defTabSz="914400">
              <a:lnSpc>
                <a:spcPct val="90000"/>
              </a:lnSpc>
              <a:spcBef>
                <a:spcPts val="500"/>
              </a:spcBef>
              <a:buFont typeface="Arial" panose="020B0604020202020204" pitchFamily="34" charset="0"/>
              <a:buChar char="•"/>
              <a:defRPr sz="2000"/>
            </a:lvl2pPr>
            <a:lvl3pPr marL="1143000" indent="-228600" defTabSz="914400">
              <a:lnSpc>
                <a:spcPct val="90000"/>
              </a:lnSpc>
              <a:spcBef>
                <a:spcPts val="500"/>
              </a:spcBef>
              <a:buFont typeface="Arial" panose="020B0604020202020204" pitchFamily="34" charset="0"/>
              <a:buChar char="•"/>
            </a:lvl3pPr>
            <a:lvl4pPr marL="1600200" indent="-228600" defTabSz="914400">
              <a:lnSpc>
                <a:spcPct val="90000"/>
              </a:lnSpc>
              <a:spcBef>
                <a:spcPts val="500"/>
              </a:spcBef>
              <a:buFont typeface="Arial" panose="020B0604020202020204" pitchFamily="34" charset="0"/>
              <a:buChar char="•"/>
              <a:defRPr sz="1600"/>
            </a:lvl4pPr>
            <a:lvl5pPr marL="2057400" indent="-228600" defTabSz="914400">
              <a:lnSpc>
                <a:spcPct val="90000"/>
              </a:lnSpc>
              <a:spcBef>
                <a:spcPts val="500"/>
              </a:spcBef>
              <a:buFont typeface="Arial" panose="020B0604020202020204" pitchFamily="34" charset="0"/>
              <a:buChar char="•"/>
              <a:defRPr sz="1600"/>
            </a:lvl5pPr>
            <a:lvl6pPr marL="2514600" indent="-228600" defTabSz="914400">
              <a:lnSpc>
                <a:spcPct val="90000"/>
              </a:lnSpc>
              <a:spcBef>
                <a:spcPts val="500"/>
              </a:spcBef>
              <a:buFont typeface="Arial" panose="020B0604020202020204" pitchFamily="34" charset="0"/>
              <a:buChar char="•"/>
              <a:defRPr sz="1400"/>
            </a:lvl6pPr>
            <a:lvl7pPr marL="2971800" indent="-228600" defTabSz="914400">
              <a:lnSpc>
                <a:spcPct val="90000"/>
              </a:lnSpc>
              <a:spcBef>
                <a:spcPts val="500"/>
              </a:spcBef>
              <a:buFont typeface="Arial" panose="020B0604020202020204" pitchFamily="34" charset="0"/>
              <a:buChar char="•"/>
              <a:defRPr sz="1400"/>
            </a:lvl7pPr>
            <a:lvl8pPr marL="3429000" indent="-228600" defTabSz="914400">
              <a:lnSpc>
                <a:spcPct val="90000"/>
              </a:lnSpc>
              <a:spcBef>
                <a:spcPts val="500"/>
              </a:spcBef>
              <a:buFont typeface="Arial" panose="020B0604020202020204" pitchFamily="34" charset="0"/>
              <a:buChar char="•"/>
              <a:defRPr sz="1400"/>
            </a:lvl8pPr>
            <a:lvl9pPr marL="3886200" indent="-228600" defTabSz="914400">
              <a:lnSpc>
                <a:spcPct val="90000"/>
              </a:lnSpc>
              <a:spcBef>
                <a:spcPts val="500"/>
              </a:spcBef>
              <a:buFont typeface="Arial" panose="020B0604020202020204" pitchFamily="34" charset="0"/>
              <a:buChar char="•"/>
              <a:defRPr sz="1400"/>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en-US" sz="2400" b="1" i="0" u="none" strike="noStrike" kern="1200" cap="none" spc="0" normalizeH="0" baseline="0" noProof="0" dirty="0">
                <a:ln>
                  <a:noFill/>
                </a:ln>
                <a:solidFill>
                  <a:prstClr val="black"/>
                </a:solidFill>
                <a:effectLst/>
                <a:uLnTx/>
                <a:uFillTx/>
                <a:latin typeface="Trebuchet MS" panose="020B0603020202020204"/>
                <a:ea typeface="+mn-ea"/>
                <a:cs typeface="+mn-cs"/>
              </a:rPr>
              <a:t>Signed Application</a:t>
            </a:r>
          </a:p>
        </p:txBody>
      </p:sp>
      <p:sp>
        <p:nvSpPr>
          <p:cNvPr id="6" name="E_T">
            <a:extLst>
              <a:ext uri="{FF2B5EF4-FFF2-40B4-BE49-F238E27FC236}">
                <a16:creationId xmlns:a16="http://schemas.microsoft.com/office/drawing/2014/main" id="{7DB45052-7541-49EF-B73C-027D99F79763}"/>
              </a:ext>
            </a:extLst>
          </p:cNvPr>
          <p:cNvSpPr txBox="1"/>
          <p:nvPr/>
        </p:nvSpPr>
        <p:spPr>
          <a:xfrm>
            <a:off x="4617519" y="5080455"/>
            <a:ext cx="4110842" cy="493981"/>
          </a:xfrm>
          <a:prstGeom prst="rect">
            <a:avLst/>
          </a:prstGeom>
        </p:spPr>
        <p:txBody>
          <a:bodyPr vert="horz" lIns="91440" tIns="45720" rIns="91440" bIns="45720" rtlCol="0">
            <a:normAutofit/>
          </a:bodyPr>
          <a:lstStyle>
            <a:lvl1pPr marL="514350" lvl="0" indent="-514350" defTabSz="914400">
              <a:lnSpc>
                <a:spcPct val="90000"/>
              </a:lnSpc>
              <a:spcBef>
                <a:spcPts val="1000"/>
              </a:spcBef>
              <a:buFont typeface="+mj-lt"/>
              <a:buAutoNum type="arabicPeriod"/>
              <a:defRPr sz="2900"/>
            </a:lvl1pPr>
            <a:lvl2pPr marL="685800" indent="-228600" defTabSz="914400">
              <a:lnSpc>
                <a:spcPct val="90000"/>
              </a:lnSpc>
              <a:spcBef>
                <a:spcPts val="500"/>
              </a:spcBef>
              <a:buFont typeface="Arial" panose="020B0604020202020204" pitchFamily="34" charset="0"/>
              <a:buChar char="•"/>
              <a:defRPr sz="2000"/>
            </a:lvl2pPr>
            <a:lvl3pPr marL="1143000" indent="-228600" defTabSz="914400">
              <a:lnSpc>
                <a:spcPct val="90000"/>
              </a:lnSpc>
              <a:spcBef>
                <a:spcPts val="500"/>
              </a:spcBef>
              <a:buFont typeface="Arial" panose="020B0604020202020204" pitchFamily="34" charset="0"/>
              <a:buChar char="•"/>
            </a:lvl3pPr>
            <a:lvl4pPr marL="1600200" indent="-228600" defTabSz="914400">
              <a:lnSpc>
                <a:spcPct val="90000"/>
              </a:lnSpc>
              <a:spcBef>
                <a:spcPts val="500"/>
              </a:spcBef>
              <a:buFont typeface="Arial" panose="020B0604020202020204" pitchFamily="34" charset="0"/>
              <a:buChar char="•"/>
              <a:defRPr sz="1600"/>
            </a:lvl4pPr>
            <a:lvl5pPr marL="2057400" indent="-228600" defTabSz="914400">
              <a:lnSpc>
                <a:spcPct val="90000"/>
              </a:lnSpc>
              <a:spcBef>
                <a:spcPts val="500"/>
              </a:spcBef>
              <a:buFont typeface="Arial" panose="020B0604020202020204" pitchFamily="34" charset="0"/>
              <a:buChar char="•"/>
              <a:defRPr sz="1600"/>
            </a:lvl5pPr>
            <a:lvl6pPr marL="2514600" indent="-228600" defTabSz="914400">
              <a:lnSpc>
                <a:spcPct val="90000"/>
              </a:lnSpc>
              <a:spcBef>
                <a:spcPts val="500"/>
              </a:spcBef>
              <a:buFont typeface="Arial" panose="020B0604020202020204" pitchFamily="34" charset="0"/>
              <a:buChar char="•"/>
              <a:defRPr sz="1400"/>
            </a:lvl6pPr>
            <a:lvl7pPr marL="2971800" indent="-228600" defTabSz="914400">
              <a:lnSpc>
                <a:spcPct val="90000"/>
              </a:lnSpc>
              <a:spcBef>
                <a:spcPts val="500"/>
              </a:spcBef>
              <a:buFont typeface="Arial" panose="020B0604020202020204" pitchFamily="34" charset="0"/>
              <a:buChar char="•"/>
              <a:defRPr sz="1400"/>
            </a:lvl7pPr>
            <a:lvl8pPr marL="3429000" indent="-228600" defTabSz="914400">
              <a:lnSpc>
                <a:spcPct val="90000"/>
              </a:lnSpc>
              <a:spcBef>
                <a:spcPts val="500"/>
              </a:spcBef>
              <a:buFont typeface="Arial" panose="020B0604020202020204" pitchFamily="34" charset="0"/>
              <a:buChar char="•"/>
              <a:defRPr sz="1400"/>
            </a:lvl8pPr>
            <a:lvl9pPr marL="3886200" indent="-228600" defTabSz="914400">
              <a:lnSpc>
                <a:spcPct val="90000"/>
              </a:lnSpc>
              <a:spcBef>
                <a:spcPts val="500"/>
              </a:spcBef>
              <a:buFont typeface="Arial" panose="020B0604020202020204" pitchFamily="34" charset="0"/>
              <a:buChar char="•"/>
              <a:defRPr sz="1400"/>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en-US" sz="2400" b="1" i="0" u="none" strike="noStrike" kern="1200" cap="none" spc="0" normalizeH="0" baseline="0" noProof="0" dirty="0">
                <a:ln>
                  <a:noFill/>
                </a:ln>
                <a:solidFill>
                  <a:prstClr val="black"/>
                </a:solidFill>
                <a:effectLst/>
                <a:uLnTx/>
                <a:uFillTx/>
                <a:latin typeface="Trebuchet MS" panose="020B0603020202020204"/>
                <a:ea typeface="+mn-ea"/>
                <a:cs typeface="+mn-cs"/>
              </a:rPr>
              <a:t>Employment and Training</a:t>
            </a:r>
          </a:p>
        </p:txBody>
      </p:sp>
      <p:sp>
        <p:nvSpPr>
          <p:cNvPr id="7" name="Date Placeholder 6"/>
          <p:cNvSpPr>
            <a:spLocks noGrp="1"/>
          </p:cNvSpPr>
          <p:nvPr>
            <p:ph type="dt" sz="half" idx="10"/>
          </p:nvPr>
        </p:nvSpPr>
        <p:spPr/>
        <p:txBody>
          <a:bodyPr/>
          <a:lstStyle/>
          <a:p>
            <a:r>
              <a:rPr lang="en-US" smtClean="0"/>
              <a:t>12/3/2018</a:t>
            </a:r>
            <a:endParaRPr lang="en-US" dirty="0"/>
          </a:p>
        </p:txBody>
      </p:sp>
      <p:sp>
        <p:nvSpPr>
          <p:cNvPr id="8" name="Footer Placeholder 7"/>
          <p:cNvSpPr>
            <a:spLocks noGrp="1"/>
          </p:cNvSpPr>
          <p:nvPr>
            <p:ph type="ftr" sz="quarter" idx="11"/>
          </p:nvPr>
        </p:nvSpPr>
        <p:spPr/>
        <p:txBody>
          <a:bodyPr/>
          <a:lstStyle/>
          <a:p>
            <a:r>
              <a:rPr lang="en-US" smtClean="0"/>
              <a:t>DFES/BWF Partner Training Section</a:t>
            </a:r>
            <a:endParaRPr lang="en-US" dirty="0"/>
          </a:p>
        </p:txBody>
      </p:sp>
    </p:spTree>
    <p:custDataLst>
      <p:tags r:id="rId1"/>
    </p:custDataLst>
    <p:extLst>
      <p:ext uri="{BB962C8B-B14F-4D97-AF65-F5344CB8AC3E}">
        <p14:creationId xmlns:p14="http://schemas.microsoft.com/office/powerpoint/2010/main" val="54857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AA137-9522-4DB1-9386-10913315B801}"/>
              </a:ext>
            </a:extLst>
          </p:cNvPr>
          <p:cNvSpPr>
            <a:spLocks noGrp="1"/>
          </p:cNvSpPr>
          <p:nvPr>
            <p:ph type="title"/>
          </p:nvPr>
        </p:nvSpPr>
        <p:spPr/>
        <p:txBody>
          <a:bodyPr/>
          <a:lstStyle/>
          <a:p>
            <a:r>
              <a:rPr lang="en-US" dirty="0"/>
              <a:t>Knowledge Check – cont.</a:t>
            </a:r>
          </a:p>
        </p:txBody>
      </p:sp>
      <p:sp>
        <p:nvSpPr>
          <p:cNvPr id="3" name="Content Placeholder 2">
            <a:extLst>
              <a:ext uri="{FF2B5EF4-FFF2-40B4-BE49-F238E27FC236}">
                <a16:creationId xmlns:a16="http://schemas.microsoft.com/office/drawing/2014/main" id="{71B71D6B-961B-4932-B06A-8528220F7246}"/>
              </a:ext>
            </a:extLst>
          </p:cNvPr>
          <p:cNvSpPr>
            <a:spLocks noGrp="1"/>
          </p:cNvSpPr>
          <p:nvPr>
            <p:ph idx="1"/>
          </p:nvPr>
        </p:nvSpPr>
        <p:spPr>
          <a:xfrm>
            <a:off x="680321" y="2243567"/>
            <a:ext cx="9613861" cy="3599316"/>
          </a:xfrm>
        </p:spPr>
        <p:txBody>
          <a:bodyPr>
            <a:normAutofit/>
          </a:bodyPr>
          <a:lstStyle/>
          <a:p>
            <a:pPr marL="457200" lvl="0" indent="-457200">
              <a:buFont typeface="+mj-lt"/>
              <a:buAutoNum type="arabicPeriod" startAt="4"/>
            </a:pPr>
            <a:endParaRPr lang="en-US" dirty="0"/>
          </a:p>
          <a:p>
            <a:pPr marL="457200" indent="-457200">
              <a:buFont typeface="+mj-lt"/>
              <a:buAutoNum type="arabicPeriod" startAt="4"/>
            </a:pPr>
            <a:r>
              <a:rPr lang="en-US" dirty="0"/>
              <a:t>Some refugee assistance groups may and do qualify for _____.</a:t>
            </a:r>
          </a:p>
          <a:p>
            <a:pPr marL="457200" indent="-457200">
              <a:buFont typeface="+mj-lt"/>
              <a:buAutoNum type="arabicPeriod" startAt="4"/>
            </a:pPr>
            <a:endParaRPr lang="en-US" dirty="0"/>
          </a:p>
          <a:p>
            <a:pPr marL="457200" lvl="0" indent="-457200">
              <a:buFont typeface="+mj-lt"/>
              <a:buAutoNum type="arabicPeriod" startAt="4"/>
            </a:pPr>
            <a:r>
              <a:rPr lang="en-US" dirty="0"/>
              <a:t>The ___________ time limit for RCA and RMA applies to each person, not to each case.</a:t>
            </a:r>
          </a:p>
          <a:p>
            <a:pPr marL="457200" indent="-457200">
              <a:buFont typeface="+mj-lt"/>
              <a:buAutoNum type="arabicPeriod" startAt="4"/>
            </a:pPr>
            <a:endParaRPr lang="en-US" dirty="0"/>
          </a:p>
          <a:p>
            <a:pPr marL="457200" lvl="0" indent="-457200">
              <a:buFont typeface="+mj-lt"/>
              <a:buAutoNum type="arabicPeriod" startAt="4"/>
            </a:pPr>
            <a:r>
              <a:rPr lang="en-US" dirty="0"/>
              <a:t>The initial RCA payment must be made within ______ working days of determining eligibility.</a:t>
            </a:r>
          </a:p>
          <a:p>
            <a:endParaRPr lang="en-US" dirty="0"/>
          </a:p>
        </p:txBody>
      </p:sp>
      <p:sp>
        <p:nvSpPr>
          <p:cNvPr id="4" name="TextBox 3">
            <a:extLst>
              <a:ext uri="{FF2B5EF4-FFF2-40B4-BE49-F238E27FC236}">
                <a16:creationId xmlns:a16="http://schemas.microsoft.com/office/drawing/2014/main" id="{F17082DE-6F19-48D3-B7F4-DC86020CC931}"/>
              </a:ext>
            </a:extLst>
          </p:cNvPr>
          <p:cNvSpPr txBox="1"/>
          <p:nvPr/>
        </p:nvSpPr>
        <p:spPr>
          <a:xfrm>
            <a:off x="8896738" y="2542591"/>
            <a:ext cx="841313" cy="461665"/>
          </a:xfrm>
          <a:prstGeom prst="rect">
            <a:avLst/>
          </a:prstGeom>
          <a:noFill/>
        </p:spPr>
        <p:txBody>
          <a:bodyPr wrap="square" rtlCol="0">
            <a:spAutoFit/>
          </a:bodyPr>
          <a:lstStyle/>
          <a:p>
            <a:r>
              <a:rPr lang="en-US" sz="2400" b="1" dirty="0">
                <a:solidFill>
                  <a:schemeClr val="bg1"/>
                </a:solidFill>
              </a:rPr>
              <a:t>W-2</a:t>
            </a:r>
          </a:p>
        </p:txBody>
      </p:sp>
      <p:sp>
        <p:nvSpPr>
          <p:cNvPr id="5" name="TextBox 4">
            <a:extLst>
              <a:ext uri="{FF2B5EF4-FFF2-40B4-BE49-F238E27FC236}">
                <a16:creationId xmlns:a16="http://schemas.microsoft.com/office/drawing/2014/main" id="{526D806F-00A8-47B7-A144-7BD93E8242A8}"/>
              </a:ext>
            </a:extLst>
          </p:cNvPr>
          <p:cNvSpPr txBox="1"/>
          <p:nvPr/>
        </p:nvSpPr>
        <p:spPr>
          <a:xfrm>
            <a:off x="2006082" y="3522306"/>
            <a:ext cx="1436914" cy="461665"/>
          </a:xfrm>
          <a:prstGeom prst="rect">
            <a:avLst/>
          </a:prstGeom>
          <a:noFill/>
        </p:spPr>
        <p:txBody>
          <a:bodyPr wrap="square" rtlCol="0">
            <a:spAutoFit/>
          </a:bodyPr>
          <a:lstStyle/>
          <a:p>
            <a:r>
              <a:rPr lang="en-US" sz="2400" b="1" dirty="0">
                <a:solidFill>
                  <a:schemeClr val="bg1"/>
                </a:solidFill>
              </a:rPr>
              <a:t>8 month</a:t>
            </a:r>
          </a:p>
        </p:txBody>
      </p:sp>
      <p:sp>
        <p:nvSpPr>
          <p:cNvPr id="6" name="TextBox 5">
            <a:extLst>
              <a:ext uri="{FF2B5EF4-FFF2-40B4-BE49-F238E27FC236}">
                <a16:creationId xmlns:a16="http://schemas.microsoft.com/office/drawing/2014/main" id="{9AED4436-EEDB-4459-B2A7-EAD5AEEF18EB}"/>
              </a:ext>
            </a:extLst>
          </p:cNvPr>
          <p:cNvSpPr txBox="1"/>
          <p:nvPr/>
        </p:nvSpPr>
        <p:spPr>
          <a:xfrm>
            <a:off x="7819053" y="4777274"/>
            <a:ext cx="345233" cy="461665"/>
          </a:xfrm>
          <a:prstGeom prst="rect">
            <a:avLst/>
          </a:prstGeom>
          <a:noFill/>
        </p:spPr>
        <p:txBody>
          <a:bodyPr wrap="square" rtlCol="0">
            <a:spAutoFit/>
          </a:bodyPr>
          <a:lstStyle/>
          <a:p>
            <a:r>
              <a:rPr lang="en-US" sz="2400" b="1" dirty="0">
                <a:solidFill>
                  <a:schemeClr val="bg1"/>
                </a:solidFill>
              </a:rPr>
              <a:t>5</a:t>
            </a:r>
          </a:p>
        </p:txBody>
      </p:sp>
      <p:sp>
        <p:nvSpPr>
          <p:cNvPr id="7" name="Date Placeholder 6"/>
          <p:cNvSpPr>
            <a:spLocks noGrp="1"/>
          </p:cNvSpPr>
          <p:nvPr>
            <p:ph type="dt" sz="half" idx="10"/>
          </p:nvPr>
        </p:nvSpPr>
        <p:spPr/>
        <p:txBody>
          <a:bodyPr/>
          <a:lstStyle/>
          <a:p>
            <a:r>
              <a:rPr lang="en-US" smtClean="0"/>
              <a:t>12/3/2018</a:t>
            </a:r>
            <a:endParaRPr lang="en-US" dirty="0"/>
          </a:p>
        </p:txBody>
      </p:sp>
      <p:sp>
        <p:nvSpPr>
          <p:cNvPr id="8" name="Footer Placeholder 7"/>
          <p:cNvSpPr>
            <a:spLocks noGrp="1"/>
          </p:cNvSpPr>
          <p:nvPr>
            <p:ph type="ftr" sz="quarter" idx="11"/>
          </p:nvPr>
        </p:nvSpPr>
        <p:spPr/>
        <p:txBody>
          <a:bodyPr/>
          <a:lstStyle/>
          <a:p>
            <a:r>
              <a:rPr lang="en-US" smtClean="0"/>
              <a:t>DFES/BWF Partner Training Section</a:t>
            </a:r>
            <a:endParaRPr lang="en-US" dirty="0"/>
          </a:p>
        </p:txBody>
      </p:sp>
    </p:spTree>
    <p:extLst>
      <p:ext uri="{BB962C8B-B14F-4D97-AF65-F5344CB8AC3E}">
        <p14:creationId xmlns:p14="http://schemas.microsoft.com/office/powerpoint/2010/main" val="258838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D5BE4-3C96-4095-B19F-551BF6D53FAC}"/>
              </a:ext>
            </a:extLst>
          </p:cNvPr>
          <p:cNvSpPr>
            <a:spLocks noGrp="1"/>
          </p:cNvSpPr>
          <p:nvPr>
            <p:ph type="title"/>
          </p:nvPr>
        </p:nvSpPr>
        <p:spPr/>
        <p:txBody>
          <a:bodyPr/>
          <a:lstStyle/>
          <a:p>
            <a:r>
              <a:rPr lang="en-US" dirty="0"/>
              <a:t>Knowledge check – cont.</a:t>
            </a:r>
          </a:p>
        </p:txBody>
      </p:sp>
      <p:sp>
        <p:nvSpPr>
          <p:cNvPr id="3" name="Content Placeholder 2">
            <a:extLst>
              <a:ext uri="{FF2B5EF4-FFF2-40B4-BE49-F238E27FC236}">
                <a16:creationId xmlns:a16="http://schemas.microsoft.com/office/drawing/2014/main" id="{FD60B6EE-17D9-480D-AB80-55272F1E5202}"/>
              </a:ext>
            </a:extLst>
          </p:cNvPr>
          <p:cNvSpPr>
            <a:spLocks noGrp="1"/>
          </p:cNvSpPr>
          <p:nvPr>
            <p:ph idx="1"/>
          </p:nvPr>
        </p:nvSpPr>
        <p:spPr/>
        <p:txBody>
          <a:bodyPr>
            <a:normAutofit fontScale="92500" lnSpcReduction="10000"/>
          </a:bodyPr>
          <a:lstStyle/>
          <a:p>
            <a:pPr marL="457200" lvl="0" indent="-457200">
              <a:buFont typeface="+mj-lt"/>
              <a:buAutoNum type="arabicPeriod" startAt="7"/>
            </a:pPr>
            <a:r>
              <a:rPr lang="en-US" dirty="0"/>
              <a:t>Changes within an assistance group receiving RCA must be reported within _______ calendar days.</a:t>
            </a:r>
          </a:p>
          <a:p>
            <a:pPr marL="457200" indent="-457200">
              <a:buFont typeface="+mj-lt"/>
              <a:buAutoNum type="arabicPeriod" startAt="7"/>
            </a:pPr>
            <a:endParaRPr lang="en-US" dirty="0"/>
          </a:p>
          <a:p>
            <a:pPr marL="457200" lvl="0" indent="-457200">
              <a:buFont typeface="+mj-lt"/>
              <a:buAutoNum type="arabicPeriod" startAt="7"/>
            </a:pPr>
            <a:r>
              <a:rPr lang="en-US" dirty="0"/>
              <a:t>____________ reviews are not required for RCA.</a:t>
            </a:r>
          </a:p>
          <a:p>
            <a:pPr marL="457200" indent="-457200">
              <a:buFont typeface="+mj-lt"/>
              <a:buAutoNum type="arabicPeriod" startAt="7"/>
            </a:pPr>
            <a:endParaRPr lang="en-US" dirty="0"/>
          </a:p>
          <a:p>
            <a:pPr marL="457200" lvl="0" indent="-457200">
              <a:buFont typeface="+mj-lt"/>
              <a:buAutoNum type="arabicPeriod" startAt="7"/>
            </a:pPr>
            <a:r>
              <a:rPr lang="en-US" dirty="0"/>
              <a:t>If a refugee received ____________ from a relative, you count the income from that relative in determining financial eligibility.</a:t>
            </a:r>
          </a:p>
          <a:p>
            <a:pPr marL="457200" indent="-457200">
              <a:buFont typeface="+mj-lt"/>
              <a:buAutoNum type="arabicPeriod" startAt="7"/>
            </a:pPr>
            <a:endParaRPr lang="en-US" dirty="0"/>
          </a:p>
          <a:p>
            <a:pPr marL="457200" lvl="0" indent="-457200">
              <a:buFont typeface="+mj-lt"/>
              <a:buAutoNum type="arabicPeriod" startAt="7"/>
            </a:pPr>
            <a:r>
              <a:rPr lang="en-US" dirty="0"/>
              <a:t> With limited exceptions, full-time students in higher education ___________ receive RCA.</a:t>
            </a:r>
          </a:p>
          <a:p>
            <a:endParaRPr lang="en-US" dirty="0"/>
          </a:p>
        </p:txBody>
      </p:sp>
      <p:sp>
        <p:nvSpPr>
          <p:cNvPr id="5" name="TextBox 4">
            <a:extLst>
              <a:ext uri="{FF2B5EF4-FFF2-40B4-BE49-F238E27FC236}">
                <a16:creationId xmlns:a16="http://schemas.microsoft.com/office/drawing/2014/main" id="{C42DD1A9-4EDC-48D3-A86C-C9DAFDEADE1D}"/>
              </a:ext>
            </a:extLst>
          </p:cNvPr>
          <p:cNvSpPr txBox="1"/>
          <p:nvPr/>
        </p:nvSpPr>
        <p:spPr>
          <a:xfrm>
            <a:off x="2296198" y="2455322"/>
            <a:ext cx="637591" cy="461665"/>
          </a:xfrm>
          <a:prstGeom prst="rect">
            <a:avLst/>
          </a:prstGeom>
          <a:noFill/>
        </p:spPr>
        <p:txBody>
          <a:bodyPr wrap="square" rtlCol="0">
            <a:spAutoFit/>
          </a:bodyPr>
          <a:lstStyle/>
          <a:p>
            <a:r>
              <a:rPr lang="en-US" sz="2400" b="1" dirty="0">
                <a:solidFill>
                  <a:schemeClr val="bg1"/>
                </a:solidFill>
              </a:rPr>
              <a:t>10</a:t>
            </a:r>
          </a:p>
        </p:txBody>
      </p:sp>
      <p:sp>
        <p:nvSpPr>
          <p:cNvPr id="6" name="TextBox 5">
            <a:extLst>
              <a:ext uri="{FF2B5EF4-FFF2-40B4-BE49-F238E27FC236}">
                <a16:creationId xmlns:a16="http://schemas.microsoft.com/office/drawing/2014/main" id="{56982179-BB78-47CB-86FE-BFAC4F71B2BA}"/>
              </a:ext>
            </a:extLst>
          </p:cNvPr>
          <p:cNvSpPr txBox="1"/>
          <p:nvPr/>
        </p:nvSpPr>
        <p:spPr>
          <a:xfrm>
            <a:off x="1339664" y="3198167"/>
            <a:ext cx="1558212" cy="461665"/>
          </a:xfrm>
          <a:prstGeom prst="rect">
            <a:avLst/>
          </a:prstGeom>
          <a:noFill/>
        </p:spPr>
        <p:txBody>
          <a:bodyPr wrap="square" rtlCol="0">
            <a:spAutoFit/>
          </a:bodyPr>
          <a:lstStyle/>
          <a:p>
            <a:r>
              <a:rPr lang="en-US" sz="2400" b="1" dirty="0">
                <a:solidFill>
                  <a:schemeClr val="bg1"/>
                </a:solidFill>
              </a:rPr>
              <a:t>Eligibility</a:t>
            </a:r>
          </a:p>
        </p:txBody>
      </p:sp>
      <p:sp>
        <p:nvSpPr>
          <p:cNvPr id="7" name="TextBox 6">
            <a:extLst>
              <a:ext uri="{FF2B5EF4-FFF2-40B4-BE49-F238E27FC236}">
                <a16:creationId xmlns:a16="http://schemas.microsoft.com/office/drawing/2014/main" id="{9EAC3758-93A5-451F-803D-075E82E2F69B}"/>
              </a:ext>
            </a:extLst>
          </p:cNvPr>
          <p:cNvSpPr txBox="1"/>
          <p:nvPr/>
        </p:nvSpPr>
        <p:spPr>
          <a:xfrm>
            <a:off x="4288267" y="4016610"/>
            <a:ext cx="1198984" cy="461665"/>
          </a:xfrm>
          <a:prstGeom prst="rect">
            <a:avLst/>
          </a:prstGeom>
          <a:noFill/>
        </p:spPr>
        <p:txBody>
          <a:bodyPr wrap="square" rtlCol="0">
            <a:spAutoFit/>
          </a:bodyPr>
          <a:lstStyle/>
          <a:p>
            <a:r>
              <a:rPr lang="en-US" sz="2400" b="1" dirty="0">
                <a:solidFill>
                  <a:schemeClr val="bg1"/>
                </a:solidFill>
              </a:rPr>
              <a:t>money</a:t>
            </a:r>
          </a:p>
        </p:txBody>
      </p:sp>
      <p:sp>
        <p:nvSpPr>
          <p:cNvPr id="8" name="TextBox 7">
            <a:extLst>
              <a:ext uri="{FF2B5EF4-FFF2-40B4-BE49-F238E27FC236}">
                <a16:creationId xmlns:a16="http://schemas.microsoft.com/office/drawing/2014/main" id="{9D30D2B6-66A7-4464-884A-04ED79A10C0F}"/>
              </a:ext>
            </a:extLst>
          </p:cNvPr>
          <p:cNvSpPr txBox="1"/>
          <p:nvPr/>
        </p:nvSpPr>
        <p:spPr>
          <a:xfrm>
            <a:off x="1408923" y="5366402"/>
            <a:ext cx="1240970" cy="461665"/>
          </a:xfrm>
          <a:prstGeom prst="rect">
            <a:avLst/>
          </a:prstGeom>
          <a:noFill/>
        </p:spPr>
        <p:txBody>
          <a:bodyPr wrap="square" rtlCol="0">
            <a:spAutoFit/>
          </a:bodyPr>
          <a:lstStyle/>
          <a:p>
            <a:r>
              <a:rPr lang="en-US" sz="2400" b="1" dirty="0">
                <a:solidFill>
                  <a:schemeClr val="bg1"/>
                </a:solidFill>
              </a:rPr>
              <a:t>cannot</a:t>
            </a:r>
          </a:p>
        </p:txBody>
      </p:sp>
      <p:sp>
        <p:nvSpPr>
          <p:cNvPr id="4" name="Date Placeholder 3"/>
          <p:cNvSpPr>
            <a:spLocks noGrp="1"/>
          </p:cNvSpPr>
          <p:nvPr>
            <p:ph type="dt" sz="half" idx="10"/>
          </p:nvPr>
        </p:nvSpPr>
        <p:spPr/>
        <p:txBody>
          <a:bodyPr/>
          <a:lstStyle/>
          <a:p>
            <a:r>
              <a:rPr lang="en-US" smtClean="0"/>
              <a:t>12/3/2018</a:t>
            </a:r>
            <a:endParaRPr lang="en-US" dirty="0"/>
          </a:p>
        </p:txBody>
      </p:sp>
      <p:sp>
        <p:nvSpPr>
          <p:cNvPr id="9" name="Footer Placeholder 8"/>
          <p:cNvSpPr>
            <a:spLocks noGrp="1"/>
          </p:cNvSpPr>
          <p:nvPr>
            <p:ph type="ftr" sz="quarter" idx="11"/>
          </p:nvPr>
        </p:nvSpPr>
        <p:spPr/>
        <p:txBody>
          <a:bodyPr/>
          <a:lstStyle/>
          <a:p>
            <a:r>
              <a:rPr lang="en-US" smtClean="0"/>
              <a:t>DFES/BWF Partner Training Section</a:t>
            </a:r>
            <a:endParaRPr lang="en-US" dirty="0"/>
          </a:p>
        </p:txBody>
      </p:sp>
    </p:spTree>
    <p:extLst>
      <p:ext uri="{BB962C8B-B14F-4D97-AF65-F5344CB8AC3E}">
        <p14:creationId xmlns:p14="http://schemas.microsoft.com/office/powerpoint/2010/main" val="30055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7C22B-13EB-4EEF-BDAF-CE1C0D4939D9}"/>
              </a:ext>
            </a:extLst>
          </p:cNvPr>
          <p:cNvSpPr>
            <a:spLocks noGrp="1"/>
          </p:cNvSpPr>
          <p:nvPr>
            <p:ph type="title"/>
          </p:nvPr>
        </p:nvSpPr>
        <p:spPr/>
        <p:txBody>
          <a:bodyPr/>
          <a:lstStyle/>
          <a:p>
            <a:r>
              <a:rPr lang="en-US" dirty="0"/>
              <a:t>Action Plan: What can you do?</a:t>
            </a:r>
          </a:p>
        </p:txBody>
      </p:sp>
      <p:sp>
        <p:nvSpPr>
          <p:cNvPr id="3" name="Content Placeholder 2">
            <a:extLst>
              <a:ext uri="{FF2B5EF4-FFF2-40B4-BE49-F238E27FC236}">
                <a16:creationId xmlns:a16="http://schemas.microsoft.com/office/drawing/2014/main" id="{5D174ADB-F261-4B7D-A98E-C4E155973024}"/>
              </a:ext>
            </a:extLst>
          </p:cNvPr>
          <p:cNvSpPr>
            <a:spLocks noGrp="1"/>
          </p:cNvSpPr>
          <p:nvPr>
            <p:ph idx="1"/>
          </p:nvPr>
        </p:nvSpPr>
        <p:spPr/>
        <p:txBody>
          <a:bodyPr/>
          <a:lstStyle/>
          <a:p>
            <a:pPr marL="457200" indent="-457200">
              <a:buFont typeface="+mj-lt"/>
              <a:buAutoNum type="arabicPeriod"/>
            </a:pPr>
            <a:r>
              <a:rPr lang="en-US" dirty="0"/>
              <a:t>What can you do to increase your knowledge/awareness of the refugees you serve?</a:t>
            </a:r>
          </a:p>
          <a:p>
            <a:pPr marL="457200" indent="-457200">
              <a:buFont typeface="+mj-lt"/>
              <a:buAutoNum type="arabicPeriod"/>
            </a:pPr>
            <a:endParaRPr lang="en-US" dirty="0"/>
          </a:p>
          <a:p>
            <a:pPr marL="457200" indent="-457200">
              <a:buFont typeface="+mj-lt"/>
              <a:buAutoNum type="arabicPeriod"/>
            </a:pPr>
            <a:r>
              <a:rPr lang="en-US" dirty="0"/>
              <a:t>Use the space in your participant guide to identify three things you can do.</a:t>
            </a:r>
          </a:p>
          <a:p>
            <a:pPr marL="457200" indent="-457200">
              <a:buFont typeface="+mj-lt"/>
              <a:buAutoNum type="arabicPeriod"/>
            </a:pPr>
            <a:endParaRPr lang="en-US" dirty="0"/>
          </a:p>
          <a:p>
            <a:pPr marL="457200" indent="-457200">
              <a:buFont typeface="+mj-lt"/>
              <a:buAutoNum type="arabicPeriod"/>
            </a:pPr>
            <a:r>
              <a:rPr lang="en-US" dirty="0"/>
              <a:t>Assign each item on your list a time frame.</a:t>
            </a:r>
          </a:p>
        </p:txBody>
      </p:sp>
      <p:sp>
        <p:nvSpPr>
          <p:cNvPr id="4" name="Date Placeholder 3"/>
          <p:cNvSpPr>
            <a:spLocks noGrp="1"/>
          </p:cNvSpPr>
          <p:nvPr>
            <p:ph type="dt" sz="half" idx="10"/>
          </p:nvPr>
        </p:nvSpPr>
        <p:spPr/>
        <p:txBody>
          <a:bodyPr/>
          <a:lstStyle/>
          <a:p>
            <a:r>
              <a:rPr lang="en-US" smtClean="0"/>
              <a:t>12/3/2018</a:t>
            </a:r>
            <a:endParaRPr lang="en-US" dirty="0"/>
          </a:p>
        </p:txBody>
      </p:sp>
      <p:sp>
        <p:nvSpPr>
          <p:cNvPr id="5" name="Footer Placeholder 4"/>
          <p:cNvSpPr>
            <a:spLocks noGrp="1"/>
          </p:cNvSpPr>
          <p:nvPr>
            <p:ph type="ftr" sz="quarter" idx="11"/>
          </p:nvPr>
        </p:nvSpPr>
        <p:spPr/>
        <p:txBody>
          <a:bodyPr/>
          <a:lstStyle/>
          <a:p>
            <a:r>
              <a:rPr lang="en-US" smtClean="0"/>
              <a:t>DFES/BWF Partner Training Section</a:t>
            </a:r>
            <a:endParaRPr lang="en-US" dirty="0"/>
          </a:p>
        </p:txBody>
      </p:sp>
    </p:spTree>
    <p:extLst>
      <p:ext uri="{BB962C8B-B14F-4D97-AF65-F5344CB8AC3E}">
        <p14:creationId xmlns:p14="http://schemas.microsoft.com/office/powerpoint/2010/main" val="3680684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22146-F866-4719-842F-9301787EB026}"/>
              </a:ext>
            </a:extLst>
          </p:cNvPr>
          <p:cNvSpPr>
            <a:spLocks noGrp="1"/>
          </p:cNvSpPr>
          <p:nvPr>
            <p:ph type="title"/>
          </p:nvPr>
        </p:nvSpPr>
        <p:spPr/>
        <p:txBody>
          <a:bodyPr/>
          <a:lstStyle/>
          <a:p>
            <a:r>
              <a:rPr lang="en-US" dirty="0"/>
              <a:t>Story of a Refugee</a:t>
            </a:r>
          </a:p>
        </p:txBody>
      </p:sp>
      <p:sp>
        <p:nvSpPr>
          <p:cNvPr id="3" name="Content Placeholder 2">
            <a:extLst>
              <a:ext uri="{FF2B5EF4-FFF2-40B4-BE49-F238E27FC236}">
                <a16:creationId xmlns:a16="http://schemas.microsoft.com/office/drawing/2014/main" id="{9F9DB53A-E246-4B82-B9DA-F4928CCAED12}"/>
              </a:ext>
            </a:extLst>
          </p:cNvPr>
          <p:cNvSpPr>
            <a:spLocks noGrp="1"/>
          </p:cNvSpPr>
          <p:nvPr>
            <p:ph idx="1"/>
          </p:nvPr>
        </p:nvSpPr>
        <p:spPr/>
        <p:txBody>
          <a:bodyPr/>
          <a:lstStyle/>
          <a:p>
            <a:endParaRPr lang="en-US" b="1" dirty="0"/>
          </a:p>
          <a:p>
            <a:pPr marL="0" indent="0">
              <a:buNone/>
            </a:pPr>
            <a:r>
              <a:rPr lang="en-US" sz="4800" b="1" dirty="0"/>
              <a:t>I Am A Refugee </a:t>
            </a:r>
            <a:r>
              <a:rPr lang="en-US" b="1" dirty="0"/>
              <a:t>(PBS)</a:t>
            </a:r>
          </a:p>
          <a:p>
            <a:pPr marL="0" indent="0">
              <a:buNone/>
            </a:pPr>
            <a:r>
              <a:rPr lang="en-US" sz="4000" b="1" dirty="0">
                <a:hlinkClick r:id="rId2"/>
              </a:rPr>
              <a:t>https://www.youtube.com/watch?v</a:t>
            </a:r>
            <a:r>
              <a:rPr lang="en-US" sz="4000" b="1">
                <a:hlinkClick r:id="rId2"/>
              </a:rPr>
              <a:t>=Z3THtcucQfA</a:t>
            </a:r>
            <a:r>
              <a:rPr lang="en-US" sz="4000" b="1"/>
              <a:t> </a:t>
            </a:r>
            <a:endParaRPr lang="en-US" dirty="0"/>
          </a:p>
        </p:txBody>
      </p:sp>
      <p:sp>
        <p:nvSpPr>
          <p:cNvPr id="4" name="Date Placeholder 3"/>
          <p:cNvSpPr>
            <a:spLocks noGrp="1"/>
          </p:cNvSpPr>
          <p:nvPr>
            <p:ph type="dt" sz="half" idx="10"/>
          </p:nvPr>
        </p:nvSpPr>
        <p:spPr/>
        <p:txBody>
          <a:bodyPr/>
          <a:lstStyle/>
          <a:p>
            <a:r>
              <a:rPr lang="en-US" smtClean="0"/>
              <a:t>12/3/2018</a:t>
            </a:r>
            <a:endParaRPr lang="en-US" dirty="0"/>
          </a:p>
        </p:txBody>
      </p:sp>
      <p:sp>
        <p:nvSpPr>
          <p:cNvPr id="5" name="Footer Placeholder 4"/>
          <p:cNvSpPr>
            <a:spLocks noGrp="1"/>
          </p:cNvSpPr>
          <p:nvPr>
            <p:ph type="ftr" sz="quarter" idx="11"/>
          </p:nvPr>
        </p:nvSpPr>
        <p:spPr/>
        <p:txBody>
          <a:bodyPr/>
          <a:lstStyle/>
          <a:p>
            <a:r>
              <a:rPr lang="en-US" smtClean="0"/>
              <a:t>DFES/BWF Partner Training Section</a:t>
            </a:r>
            <a:endParaRPr lang="en-US" dirty="0"/>
          </a:p>
        </p:txBody>
      </p:sp>
    </p:spTree>
    <p:extLst>
      <p:ext uri="{BB962C8B-B14F-4D97-AF65-F5344CB8AC3E}">
        <p14:creationId xmlns:p14="http://schemas.microsoft.com/office/powerpoint/2010/main" val="3497862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610D2AE-07EF-436A-9755-AA8DF4B933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6CACDD17-9043-46DF-882D-420365B79C1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Rectangle 20">
            <a:extLst>
              <a:ext uri="{FF2B5EF4-FFF2-40B4-BE49-F238E27FC236}">
                <a16:creationId xmlns:a16="http://schemas.microsoft.com/office/drawing/2014/main" id="{CF2D8AD5-434A-4C0E-9F5B-C1AFD645F3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9F016AD-979A-4C94-AB99-4A2877AA395B}"/>
              </a:ext>
            </a:extLst>
          </p:cNvPr>
          <p:cNvSpPr>
            <a:spLocks noGrp="1"/>
          </p:cNvSpPr>
          <p:nvPr>
            <p:ph type="title"/>
          </p:nvPr>
        </p:nvSpPr>
        <p:spPr>
          <a:xfrm>
            <a:off x="680321" y="753228"/>
            <a:ext cx="4136123" cy="1080938"/>
          </a:xfrm>
        </p:spPr>
        <p:txBody>
          <a:bodyPr>
            <a:normAutofit/>
          </a:bodyPr>
          <a:lstStyle/>
          <a:p>
            <a:r>
              <a:rPr lang="en-US" sz="2400" dirty="0"/>
              <a:t>The End								</a:t>
            </a:r>
          </a:p>
        </p:txBody>
      </p:sp>
      <p:pic>
        <p:nvPicPr>
          <p:cNvPr id="23" name="Picture 22">
            <a:extLst>
              <a:ext uri="{FF2B5EF4-FFF2-40B4-BE49-F238E27FC236}">
                <a16:creationId xmlns:a16="http://schemas.microsoft.com/office/drawing/2014/main" id="{E92B246D-47CC-40F8-8DE7-B65D409E945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3" name="Content Placeholder 2">
            <a:extLst>
              <a:ext uri="{FF2B5EF4-FFF2-40B4-BE49-F238E27FC236}">
                <a16:creationId xmlns:a16="http://schemas.microsoft.com/office/drawing/2014/main" id="{8EA5F6F0-A434-4CBD-A889-53BA8D8D2C19}"/>
              </a:ext>
            </a:extLst>
          </p:cNvPr>
          <p:cNvSpPr>
            <a:spLocks noGrp="1"/>
          </p:cNvSpPr>
          <p:nvPr>
            <p:ph idx="1"/>
          </p:nvPr>
        </p:nvSpPr>
        <p:spPr>
          <a:xfrm>
            <a:off x="680321" y="2336873"/>
            <a:ext cx="4136123" cy="3599316"/>
          </a:xfrm>
        </p:spPr>
        <p:txBody>
          <a:bodyPr>
            <a:normAutofit/>
          </a:bodyPr>
          <a:lstStyle/>
          <a:p>
            <a:pPr marL="0" indent="0">
              <a:buNone/>
            </a:pPr>
            <a:r>
              <a:rPr lang="en-US" sz="1800" dirty="0"/>
              <a:t>Please take some time to complete the evaluation.</a:t>
            </a:r>
          </a:p>
          <a:p>
            <a:pPr marL="0" indent="0">
              <a:buNone/>
            </a:pPr>
            <a:endParaRPr lang="en-US" sz="1800" dirty="0"/>
          </a:p>
          <a:p>
            <a:pPr marL="0" indent="0">
              <a:buNone/>
            </a:pPr>
            <a:r>
              <a:rPr lang="en-US" sz="1800" dirty="0"/>
              <a:t>Thank you for attending and participating.</a:t>
            </a:r>
          </a:p>
        </p:txBody>
      </p:sp>
      <p:pic>
        <p:nvPicPr>
          <p:cNvPr id="11" name="Picture 10">
            <a:extLst>
              <a:ext uri="{FF2B5EF4-FFF2-40B4-BE49-F238E27FC236}">
                <a16:creationId xmlns:a16="http://schemas.microsoft.com/office/drawing/2014/main" id="{BF1447B1-1AB0-45F8-BFE0-15EC2532368A}"/>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5276090" y="742807"/>
            <a:ext cx="6303134" cy="5341906"/>
          </a:xfrm>
          <a:prstGeom prst="rect">
            <a:avLst/>
          </a:prstGeom>
          <a:ln>
            <a:noFill/>
          </a:ln>
          <a:effectLst>
            <a:outerShdw blurRad="76200" dist="63500" dir="5040000" algn="tl" rotWithShape="0">
              <a:srgbClr val="000000">
                <a:alpha val="41000"/>
              </a:srgbClr>
            </a:outerShdw>
          </a:effectLst>
        </p:spPr>
      </p:pic>
      <p:sp>
        <p:nvSpPr>
          <p:cNvPr id="4" name="Date Placeholder 3"/>
          <p:cNvSpPr>
            <a:spLocks noGrp="1"/>
          </p:cNvSpPr>
          <p:nvPr>
            <p:ph type="dt" sz="half" idx="10"/>
          </p:nvPr>
        </p:nvSpPr>
        <p:spPr>
          <a:xfrm>
            <a:off x="7550981" y="6010451"/>
            <a:ext cx="2743200" cy="365125"/>
          </a:xfrm>
        </p:spPr>
        <p:txBody>
          <a:bodyPr/>
          <a:lstStyle/>
          <a:p>
            <a:r>
              <a:rPr lang="en-US" smtClean="0"/>
              <a:t>12/3/2018</a:t>
            </a:r>
            <a:endParaRPr lang="en-US" dirty="0"/>
          </a:p>
        </p:txBody>
      </p:sp>
      <p:sp>
        <p:nvSpPr>
          <p:cNvPr id="5" name="Footer Placeholder 4"/>
          <p:cNvSpPr>
            <a:spLocks noGrp="1"/>
          </p:cNvSpPr>
          <p:nvPr>
            <p:ph type="ftr" sz="quarter" idx="11"/>
          </p:nvPr>
        </p:nvSpPr>
        <p:spPr/>
        <p:txBody>
          <a:bodyPr/>
          <a:lstStyle/>
          <a:p>
            <a:r>
              <a:rPr lang="en-US" smtClean="0"/>
              <a:t>DFES/BWF Partner Training Section</a:t>
            </a:r>
            <a:endParaRPr lang="en-US" dirty="0"/>
          </a:p>
        </p:txBody>
      </p:sp>
      <p:sp>
        <p:nvSpPr>
          <p:cNvPr id="6" name="Slide Number Placeholder 5"/>
          <p:cNvSpPr>
            <a:spLocks noGrp="1"/>
          </p:cNvSpPr>
          <p:nvPr>
            <p:ph type="sldNum" sz="quarter" idx="4294967295"/>
          </p:nvPr>
        </p:nvSpPr>
        <p:spPr>
          <a:xfrm>
            <a:off x="4304814" y="5558408"/>
            <a:ext cx="1154151" cy="1090789"/>
          </a:xfrm>
        </p:spPr>
        <p:txBody>
          <a:bodyPr/>
          <a:lstStyle/>
          <a:p>
            <a:pPr algn="ctr"/>
            <a:fld id="{6D22F896-40B5-4ADD-8801-0D06FADFA095}" type="slidenum">
              <a:rPr lang="en-US" smtClean="0"/>
              <a:pPr algn="ctr"/>
              <a:t>25</a:t>
            </a:fld>
            <a:endParaRPr lang="en-US" dirty="0"/>
          </a:p>
        </p:txBody>
      </p:sp>
    </p:spTree>
    <p:extLst>
      <p:ext uri="{BB962C8B-B14F-4D97-AF65-F5344CB8AC3E}">
        <p14:creationId xmlns:p14="http://schemas.microsoft.com/office/powerpoint/2010/main" val="2109584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46C0A-AD1D-4F62-B513-66C63A849E87}"/>
              </a:ext>
            </a:extLst>
          </p:cNvPr>
          <p:cNvSpPr>
            <a:spLocks noGrp="1"/>
          </p:cNvSpPr>
          <p:nvPr>
            <p:ph type="title"/>
          </p:nvPr>
        </p:nvSpPr>
        <p:spPr/>
        <p:txBody>
          <a:bodyPr/>
          <a:lstStyle/>
          <a:p>
            <a:r>
              <a:rPr lang="en-US" dirty="0" err="1"/>
              <a:t>TEDTalk</a:t>
            </a:r>
            <a:r>
              <a:rPr lang="en-US" dirty="0"/>
              <a:t> Video</a:t>
            </a:r>
          </a:p>
        </p:txBody>
      </p:sp>
      <p:sp>
        <p:nvSpPr>
          <p:cNvPr id="3" name="Content Placeholder 2">
            <a:extLst>
              <a:ext uri="{FF2B5EF4-FFF2-40B4-BE49-F238E27FC236}">
                <a16:creationId xmlns:a16="http://schemas.microsoft.com/office/drawing/2014/main" id="{19A9D470-A96B-4DF6-A1A0-ED631A5C50B0}"/>
              </a:ext>
            </a:extLst>
          </p:cNvPr>
          <p:cNvSpPr>
            <a:spLocks noGrp="1"/>
          </p:cNvSpPr>
          <p:nvPr>
            <p:ph idx="1"/>
          </p:nvPr>
        </p:nvSpPr>
        <p:spPr>
          <a:xfrm>
            <a:off x="680321" y="2336873"/>
            <a:ext cx="10195497" cy="3599316"/>
          </a:xfrm>
        </p:spPr>
        <p:txBody>
          <a:bodyPr>
            <a:normAutofit/>
          </a:bodyPr>
          <a:lstStyle/>
          <a:p>
            <a:endParaRPr lang="en-US" b="1" dirty="0"/>
          </a:p>
          <a:p>
            <a:pPr marL="0" indent="0">
              <a:buNone/>
            </a:pPr>
            <a:r>
              <a:rPr lang="en-US" sz="4000" dirty="0"/>
              <a:t>What does it mean to be a refugee? </a:t>
            </a:r>
          </a:p>
          <a:p>
            <a:pPr marL="0" indent="0">
              <a:buNone/>
            </a:pPr>
            <a:r>
              <a:rPr lang="en-US" dirty="0" err="1"/>
              <a:t>Benedetta</a:t>
            </a:r>
            <a:r>
              <a:rPr lang="en-US" dirty="0"/>
              <a:t> </a:t>
            </a:r>
            <a:r>
              <a:rPr lang="en-US" dirty="0" err="1"/>
              <a:t>Berti</a:t>
            </a:r>
            <a:r>
              <a:rPr lang="en-US" dirty="0"/>
              <a:t> and Evelien </a:t>
            </a:r>
            <a:r>
              <a:rPr lang="en-US" dirty="0" err="1"/>
              <a:t>Borgman</a:t>
            </a:r>
            <a:r>
              <a:rPr lang="en-US" dirty="0"/>
              <a:t> (5:42) 6/16/16</a:t>
            </a:r>
          </a:p>
          <a:p>
            <a:endParaRPr lang="en-US" sz="3600" dirty="0"/>
          </a:p>
          <a:p>
            <a:pPr marL="0" indent="0" algn="ctr">
              <a:buNone/>
            </a:pPr>
            <a:r>
              <a:rPr lang="en-US" sz="3600" u="sng" dirty="0">
                <a:hlinkClick r:id="rId2"/>
              </a:rPr>
              <a:t>https://www.youtube.com/watch?v=25bwiSikRsI</a:t>
            </a:r>
            <a:endParaRPr lang="en-US" sz="3600" dirty="0"/>
          </a:p>
          <a:p>
            <a:endParaRPr lang="en-US" dirty="0"/>
          </a:p>
          <a:p>
            <a:endParaRPr lang="en-US" dirty="0"/>
          </a:p>
        </p:txBody>
      </p:sp>
      <p:sp>
        <p:nvSpPr>
          <p:cNvPr id="4" name="Date Placeholder 3"/>
          <p:cNvSpPr>
            <a:spLocks noGrp="1"/>
          </p:cNvSpPr>
          <p:nvPr>
            <p:ph type="dt" sz="half" idx="10"/>
          </p:nvPr>
        </p:nvSpPr>
        <p:spPr/>
        <p:txBody>
          <a:bodyPr/>
          <a:lstStyle/>
          <a:p>
            <a:r>
              <a:rPr lang="en-US" smtClean="0"/>
              <a:t>12/3/2018</a:t>
            </a:r>
            <a:endParaRPr lang="en-US" dirty="0"/>
          </a:p>
        </p:txBody>
      </p:sp>
      <p:sp>
        <p:nvSpPr>
          <p:cNvPr id="5" name="Footer Placeholder 4"/>
          <p:cNvSpPr>
            <a:spLocks noGrp="1"/>
          </p:cNvSpPr>
          <p:nvPr>
            <p:ph type="ftr" sz="quarter" idx="11"/>
          </p:nvPr>
        </p:nvSpPr>
        <p:spPr/>
        <p:txBody>
          <a:bodyPr/>
          <a:lstStyle/>
          <a:p>
            <a:r>
              <a:rPr lang="en-US" smtClean="0"/>
              <a:t>DFES/BWF Partner Training Section</a:t>
            </a:r>
            <a:endParaRPr lang="en-US" dirty="0"/>
          </a:p>
        </p:txBody>
      </p:sp>
    </p:spTree>
    <p:extLst>
      <p:ext uri="{BB962C8B-B14F-4D97-AF65-F5344CB8AC3E}">
        <p14:creationId xmlns:p14="http://schemas.microsoft.com/office/powerpoint/2010/main" val="421218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D290B-A74C-4B09-B81D-0898E5869310}"/>
              </a:ext>
            </a:extLst>
          </p:cNvPr>
          <p:cNvSpPr>
            <a:spLocks noGrp="1"/>
          </p:cNvSpPr>
          <p:nvPr>
            <p:ph type="title"/>
          </p:nvPr>
        </p:nvSpPr>
        <p:spPr/>
        <p:txBody>
          <a:bodyPr/>
          <a:lstStyle/>
          <a:p>
            <a:r>
              <a:rPr lang="en-US" dirty="0"/>
              <a:t>10 Minutes to Leave - WTAP</a:t>
            </a:r>
          </a:p>
        </p:txBody>
      </p:sp>
      <p:sp>
        <p:nvSpPr>
          <p:cNvPr id="3" name="Content Placeholder 2">
            <a:extLst>
              <a:ext uri="{FF2B5EF4-FFF2-40B4-BE49-F238E27FC236}">
                <a16:creationId xmlns:a16="http://schemas.microsoft.com/office/drawing/2014/main" id="{5CB2D162-FBE9-475C-B2F3-9674B0568DC7}"/>
              </a:ext>
            </a:extLst>
          </p:cNvPr>
          <p:cNvSpPr>
            <a:spLocks noGrp="1"/>
          </p:cNvSpPr>
          <p:nvPr>
            <p:ph idx="1"/>
          </p:nvPr>
        </p:nvSpPr>
        <p:spPr>
          <a:xfrm>
            <a:off x="457201" y="2336873"/>
            <a:ext cx="10001250" cy="3599316"/>
          </a:xfrm>
        </p:spPr>
        <p:txBody>
          <a:bodyPr/>
          <a:lstStyle/>
          <a:p>
            <a:pPr marL="0" indent="0">
              <a:buNone/>
            </a:pPr>
            <a:r>
              <a:rPr lang="en-US" sz="4000" dirty="0"/>
              <a:t>Check out the Welcome to America Project</a:t>
            </a:r>
          </a:p>
          <a:p>
            <a:pPr marL="457200" lvl="1" indent="0">
              <a:buNone/>
            </a:pPr>
            <a:endParaRPr lang="en-US" sz="4000" dirty="0">
              <a:hlinkClick r:id="rId2"/>
            </a:endParaRPr>
          </a:p>
          <a:p>
            <a:pPr marL="457200" lvl="1" indent="0" algn="ctr">
              <a:buNone/>
            </a:pPr>
            <a:r>
              <a:rPr lang="en-US" sz="4000" dirty="0">
                <a:hlinkClick r:id="rId2"/>
              </a:rPr>
              <a:t>www.wtap.org</a:t>
            </a:r>
            <a:endParaRPr lang="en-US" sz="4000" dirty="0"/>
          </a:p>
          <a:p>
            <a:pPr lvl="1"/>
            <a:endParaRPr lang="en-US" dirty="0"/>
          </a:p>
        </p:txBody>
      </p:sp>
      <p:sp>
        <p:nvSpPr>
          <p:cNvPr id="4" name="Date Placeholder 3"/>
          <p:cNvSpPr>
            <a:spLocks noGrp="1"/>
          </p:cNvSpPr>
          <p:nvPr>
            <p:ph type="dt" sz="half" idx="10"/>
          </p:nvPr>
        </p:nvSpPr>
        <p:spPr/>
        <p:txBody>
          <a:bodyPr/>
          <a:lstStyle/>
          <a:p>
            <a:r>
              <a:rPr lang="en-US" smtClean="0"/>
              <a:t>12/3/2018</a:t>
            </a:r>
            <a:endParaRPr lang="en-US" dirty="0"/>
          </a:p>
        </p:txBody>
      </p:sp>
      <p:sp>
        <p:nvSpPr>
          <p:cNvPr id="5" name="Footer Placeholder 4"/>
          <p:cNvSpPr>
            <a:spLocks noGrp="1"/>
          </p:cNvSpPr>
          <p:nvPr>
            <p:ph type="ftr" sz="quarter" idx="11"/>
          </p:nvPr>
        </p:nvSpPr>
        <p:spPr/>
        <p:txBody>
          <a:bodyPr/>
          <a:lstStyle/>
          <a:p>
            <a:r>
              <a:rPr lang="en-US" smtClean="0"/>
              <a:t>DFES/BWF Partner Training Section</a:t>
            </a:r>
            <a:endParaRPr lang="en-US" dirty="0"/>
          </a:p>
        </p:txBody>
      </p:sp>
    </p:spTree>
    <p:extLst>
      <p:ext uri="{BB962C8B-B14F-4D97-AF65-F5344CB8AC3E}">
        <p14:creationId xmlns:p14="http://schemas.microsoft.com/office/powerpoint/2010/main" val="2328707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F129A-F012-48D4-917F-9E2205DA9A9A}"/>
              </a:ext>
            </a:extLst>
          </p:cNvPr>
          <p:cNvSpPr>
            <a:spLocks noGrp="1"/>
          </p:cNvSpPr>
          <p:nvPr>
            <p:ph type="title"/>
          </p:nvPr>
        </p:nvSpPr>
        <p:spPr/>
        <p:txBody>
          <a:bodyPr/>
          <a:lstStyle/>
          <a:p>
            <a:r>
              <a:rPr lang="en-US" dirty="0"/>
              <a:t>10 Minutes to Leave - Activity</a:t>
            </a:r>
          </a:p>
        </p:txBody>
      </p:sp>
      <p:sp>
        <p:nvSpPr>
          <p:cNvPr id="3" name="Content Placeholder 2">
            <a:extLst>
              <a:ext uri="{FF2B5EF4-FFF2-40B4-BE49-F238E27FC236}">
                <a16:creationId xmlns:a16="http://schemas.microsoft.com/office/drawing/2014/main" id="{77ECBC36-FA9A-469B-BBDA-C849E2E521E2}"/>
              </a:ext>
            </a:extLst>
          </p:cNvPr>
          <p:cNvSpPr>
            <a:spLocks noGrp="1"/>
          </p:cNvSpPr>
          <p:nvPr>
            <p:ph idx="1"/>
          </p:nvPr>
        </p:nvSpPr>
        <p:spPr/>
        <p:txBody>
          <a:bodyPr>
            <a:normAutofit fontScale="92500"/>
          </a:bodyPr>
          <a:lstStyle/>
          <a:p>
            <a:pPr marL="514350" indent="-514350">
              <a:buFont typeface="+mj-lt"/>
              <a:buAutoNum type="arabicPeriod"/>
            </a:pPr>
            <a:r>
              <a:rPr lang="en-US" sz="3200" dirty="0"/>
              <a:t>Work independently and write down your list of what you would grab if you had 10 minutes to leave, with no realistic possibility to ever return.</a:t>
            </a:r>
          </a:p>
          <a:p>
            <a:pPr marL="514350" indent="-514350">
              <a:buFont typeface="+mj-lt"/>
              <a:buAutoNum type="arabicPeriod"/>
            </a:pPr>
            <a:r>
              <a:rPr lang="en-US" sz="3200" dirty="0"/>
              <a:t>Partner with someone at your table to compare your lists and share your reasons for your choices.</a:t>
            </a:r>
          </a:p>
          <a:p>
            <a:pPr marL="514350" indent="-514350">
              <a:buFont typeface="+mj-lt"/>
              <a:buAutoNum type="arabicPeriod"/>
            </a:pPr>
            <a:r>
              <a:rPr lang="en-US" sz="3200" dirty="0"/>
              <a:t>As a pair, pick another pair to share highlights of your pair share.</a:t>
            </a:r>
          </a:p>
          <a:p>
            <a:endParaRPr lang="en-US" dirty="0"/>
          </a:p>
          <a:p>
            <a:pPr marL="0" indent="0">
              <a:buNone/>
            </a:pPr>
            <a:endParaRPr lang="en-US" dirty="0"/>
          </a:p>
        </p:txBody>
      </p:sp>
      <p:sp>
        <p:nvSpPr>
          <p:cNvPr id="4" name="Date Placeholder 3"/>
          <p:cNvSpPr>
            <a:spLocks noGrp="1"/>
          </p:cNvSpPr>
          <p:nvPr>
            <p:ph type="dt" sz="half" idx="10"/>
          </p:nvPr>
        </p:nvSpPr>
        <p:spPr/>
        <p:txBody>
          <a:bodyPr/>
          <a:lstStyle/>
          <a:p>
            <a:r>
              <a:rPr lang="en-US" smtClean="0"/>
              <a:t>12/3/2018</a:t>
            </a:r>
            <a:endParaRPr lang="en-US" dirty="0"/>
          </a:p>
        </p:txBody>
      </p:sp>
      <p:sp>
        <p:nvSpPr>
          <p:cNvPr id="5" name="Footer Placeholder 4"/>
          <p:cNvSpPr>
            <a:spLocks noGrp="1"/>
          </p:cNvSpPr>
          <p:nvPr>
            <p:ph type="ftr" sz="quarter" idx="11"/>
          </p:nvPr>
        </p:nvSpPr>
        <p:spPr/>
        <p:txBody>
          <a:bodyPr/>
          <a:lstStyle/>
          <a:p>
            <a:r>
              <a:rPr lang="en-US" smtClean="0"/>
              <a:t>DFES/BWF Partner Training Section</a:t>
            </a:r>
            <a:endParaRPr lang="en-US" dirty="0"/>
          </a:p>
        </p:txBody>
      </p:sp>
    </p:spTree>
    <p:extLst>
      <p:ext uri="{BB962C8B-B14F-4D97-AF65-F5344CB8AC3E}">
        <p14:creationId xmlns:p14="http://schemas.microsoft.com/office/powerpoint/2010/main" val="202149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A70D3-E1BB-4FC1-89A3-5032A6D398C0}"/>
              </a:ext>
            </a:extLst>
          </p:cNvPr>
          <p:cNvSpPr>
            <a:spLocks noGrp="1"/>
          </p:cNvSpPr>
          <p:nvPr>
            <p:ph type="title"/>
          </p:nvPr>
        </p:nvSpPr>
        <p:spPr/>
        <p:txBody>
          <a:bodyPr/>
          <a:lstStyle/>
          <a:p>
            <a:r>
              <a:rPr lang="en-US" dirty="0"/>
              <a:t>10 Minutes to Leave – Group Debrief</a:t>
            </a:r>
          </a:p>
        </p:txBody>
      </p:sp>
      <p:sp>
        <p:nvSpPr>
          <p:cNvPr id="3" name="Content Placeholder 2">
            <a:extLst>
              <a:ext uri="{FF2B5EF4-FFF2-40B4-BE49-F238E27FC236}">
                <a16:creationId xmlns:a16="http://schemas.microsoft.com/office/drawing/2014/main" id="{5002FA5C-47A6-4D34-8DBC-8CF7ABE428CC}"/>
              </a:ext>
            </a:extLst>
          </p:cNvPr>
          <p:cNvSpPr>
            <a:spLocks noGrp="1"/>
          </p:cNvSpPr>
          <p:nvPr>
            <p:ph idx="1"/>
          </p:nvPr>
        </p:nvSpPr>
        <p:spPr/>
        <p:txBody>
          <a:bodyPr>
            <a:normAutofit fontScale="92500"/>
          </a:bodyPr>
          <a:lstStyle/>
          <a:p>
            <a:pPr marL="514350" indent="-514350">
              <a:buFont typeface="+mj-lt"/>
              <a:buAutoNum type="arabicPeriod"/>
            </a:pPr>
            <a:r>
              <a:rPr lang="en-US" sz="3200" dirty="0"/>
              <a:t>What surprised you about your own lists and why?</a:t>
            </a:r>
          </a:p>
          <a:p>
            <a:pPr marL="514350" indent="-514350">
              <a:buFont typeface="+mj-lt"/>
              <a:buAutoNum type="arabicPeriod"/>
            </a:pPr>
            <a:r>
              <a:rPr lang="en-US" sz="3200" dirty="0"/>
              <a:t>Did hearing other people’s lists and whys make you rethink your list?</a:t>
            </a:r>
          </a:p>
          <a:p>
            <a:pPr marL="514350" indent="-514350">
              <a:buFont typeface="+mj-lt"/>
              <a:buAutoNum type="arabicPeriod"/>
            </a:pPr>
            <a:r>
              <a:rPr lang="en-US" sz="3200" dirty="0"/>
              <a:t>What surprised you about other people’s lists and why (ask their permission before disclosing)?</a:t>
            </a:r>
          </a:p>
          <a:p>
            <a:pPr marL="514350" indent="-514350">
              <a:buFont typeface="+mj-lt"/>
              <a:buAutoNum type="arabicPeriod"/>
            </a:pPr>
            <a:r>
              <a:rPr lang="en-US" sz="3200" dirty="0"/>
              <a:t>How would you use what you chose to take with you as you resettled in a different country?</a:t>
            </a:r>
          </a:p>
        </p:txBody>
      </p:sp>
      <p:sp>
        <p:nvSpPr>
          <p:cNvPr id="4" name="Date Placeholder 3"/>
          <p:cNvSpPr>
            <a:spLocks noGrp="1"/>
          </p:cNvSpPr>
          <p:nvPr>
            <p:ph type="dt" sz="half" idx="10"/>
          </p:nvPr>
        </p:nvSpPr>
        <p:spPr/>
        <p:txBody>
          <a:bodyPr/>
          <a:lstStyle/>
          <a:p>
            <a:r>
              <a:rPr lang="en-US" smtClean="0"/>
              <a:t>12/3/2018</a:t>
            </a:r>
            <a:endParaRPr lang="en-US" dirty="0"/>
          </a:p>
        </p:txBody>
      </p:sp>
      <p:sp>
        <p:nvSpPr>
          <p:cNvPr id="5" name="Footer Placeholder 4"/>
          <p:cNvSpPr>
            <a:spLocks noGrp="1"/>
          </p:cNvSpPr>
          <p:nvPr>
            <p:ph type="ftr" sz="quarter" idx="11"/>
          </p:nvPr>
        </p:nvSpPr>
        <p:spPr/>
        <p:txBody>
          <a:bodyPr/>
          <a:lstStyle/>
          <a:p>
            <a:r>
              <a:rPr lang="en-US" smtClean="0"/>
              <a:t>DFES/BWF Partner Training Section</a:t>
            </a:r>
            <a:endParaRPr lang="en-US" dirty="0"/>
          </a:p>
        </p:txBody>
      </p:sp>
    </p:spTree>
    <p:extLst>
      <p:ext uri="{BB962C8B-B14F-4D97-AF65-F5344CB8AC3E}">
        <p14:creationId xmlns:p14="http://schemas.microsoft.com/office/powerpoint/2010/main" val="97089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9DF2F-0E18-41E9-958B-85552AD22542}"/>
              </a:ext>
            </a:extLst>
          </p:cNvPr>
          <p:cNvSpPr>
            <a:spLocks noGrp="1"/>
          </p:cNvSpPr>
          <p:nvPr>
            <p:ph type="title"/>
          </p:nvPr>
        </p:nvSpPr>
        <p:spPr/>
        <p:txBody>
          <a:bodyPr/>
          <a:lstStyle/>
          <a:p>
            <a:r>
              <a:rPr lang="en-US" dirty="0"/>
              <a:t>What they took with them</a:t>
            </a:r>
          </a:p>
        </p:txBody>
      </p:sp>
      <p:sp>
        <p:nvSpPr>
          <p:cNvPr id="3" name="Content Placeholder 2">
            <a:extLst>
              <a:ext uri="{FF2B5EF4-FFF2-40B4-BE49-F238E27FC236}">
                <a16:creationId xmlns:a16="http://schemas.microsoft.com/office/drawing/2014/main" id="{E1656666-D504-491E-A0C3-B0DD5B0FEF9E}"/>
              </a:ext>
            </a:extLst>
          </p:cNvPr>
          <p:cNvSpPr>
            <a:spLocks noGrp="1"/>
          </p:cNvSpPr>
          <p:nvPr>
            <p:ph idx="1"/>
          </p:nvPr>
        </p:nvSpPr>
        <p:spPr/>
        <p:txBody>
          <a:bodyPr/>
          <a:lstStyle/>
          <a:p>
            <a:pPr marL="0" indent="0">
              <a:buNone/>
            </a:pPr>
            <a:r>
              <a:rPr lang="en-US" sz="4000" dirty="0"/>
              <a:t>What they took with them</a:t>
            </a:r>
          </a:p>
          <a:p>
            <a:pPr marL="0" indent="0">
              <a:buNone/>
            </a:pPr>
            <a:r>
              <a:rPr lang="en-US" dirty="0"/>
              <a:t>UNHCR (5:24) 9/12/16</a:t>
            </a:r>
          </a:p>
          <a:p>
            <a:endParaRPr lang="en-US" sz="3200" dirty="0"/>
          </a:p>
          <a:p>
            <a:pPr marL="0" indent="0">
              <a:buNone/>
            </a:pPr>
            <a:r>
              <a:rPr lang="en-US" sz="3200" u="sng" dirty="0">
                <a:hlinkClick r:id="rId2"/>
              </a:rPr>
              <a:t>https://www.youtube.com/watch?v=xS-Q2sgNjl8</a:t>
            </a:r>
            <a:endParaRPr lang="en-US" sz="3200" u="sng" dirty="0"/>
          </a:p>
          <a:p>
            <a:endParaRPr lang="en-US" sz="3200" dirty="0"/>
          </a:p>
          <a:p>
            <a:pPr marL="0" indent="0">
              <a:buNone/>
            </a:pPr>
            <a:r>
              <a:rPr lang="en-US" sz="3200" dirty="0"/>
              <a:t>How does their list compare to yours?</a:t>
            </a:r>
          </a:p>
          <a:p>
            <a:endParaRPr lang="en-US" dirty="0"/>
          </a:p>
        </p:txBody>
      </p:sp>
      <p:sp>
        <p:nvSpPr>
          <p:cNvPr id="4" name="Date Placeholder 3"/>
          <p:cNvSpPr>
            <a:spLocks noGrp="1"/>
          </p:cNvSpPr>
          <p:nvPr>
            <p:ph type="dt" sz="half" idx="10"/>
          </p:nvPr>
        </p:nvSpPr>
        <p:spPr/>
        <p:txBody>
          <a:bodyPr/>
          <a:lstStyle/>
          <a:p>
            <a:r>
              <a:rPr lang="en-US" smtClean="0"/>
              <a:t>12/3/2018</a:t>
            </a:r>
            <a:endParaRPr lang="en-US" dirty="0"/>
          </a:p>
        </p:txBody>
      </p:sp>
      <p:sp>
        <p:nvSpPr>
          <p:cNvPr id="5" name="Footer Placeholder 4"/>
          <p:cNvSpPr>
            <a:spLocks noGrp="1"/>
          </p:cNvSpPr>
          <p:nvPr>
            <p:ph type="ftr" sz="quarter" idx="11"/>
          </p:nvPr>
        </p:nvSpPr>
        <p:spPr/>
        <p:txBody>
          <a:bodyPr/>
          <a:lstStyle/>
          <a:p>
            <a:r>
              <a:rPr lang="en-US" smtClean="0"/>
              <a:t>DFES/BWF Partner Training Section</a:t>
            </a:r>
            <a:endParaRPr lang="en-US" dirty="0"/>
          </a:p>
        </p:txBody>
      </p:sp>
    </p:spTree>
    <p:extLst>
      <p:ext uri="{BB962C8B-B14F-4D97-AF65-F5344CB8AC3E}">
        <p14:creationId xmlns:p14="http://schemas.microsoft.com/office/powerpoint/2010/main" val="3190430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52898-6C48-4DB9-BAEB-A2A7C998EB96}"/>
              </a:ext>
            </a:extLst>
          </p:cNvPr>
          <p:cNvSpPr>
            <a:spLocks noGrp="1"/>
          </p:cNvSpPr>
          <p:nvPr>
            <p:ph type="title"/>
          </p:nvPr>
        </p:nvSpPr>
        <p:spPr/>
        <p:txBody>
          <a:bodyPr/>
          <a:lstStyle/>
          <a:p>
            <a:r>
              <a:rPr lang="en-US" dirty="0"/>
              <a:t>United Nations Definition: Refugee</a:t>
            </a:r>
          </a:p>
        </p:txBody>
      </p:sp>
      <p:sp>
        <p:nvSpPr>
          <p:cNvPr id="3" name="Content Placeholder 2">
            <a:extLst>
              <a:ext uri="{FF2B5EF4-FFF2-40B4-BE49-F238E27FC236}">
                <a16:creationId xmlns:a16="http://schemas.microsoft.com/office/drawing/2014/main" id="{EE893750-BD42-4A45-AE44-AD9301982BBE}"/>
              </a:ext>
            </a:extLst>
          </p:cNvPr>
          <p:cNvSpPr>
            <a:spLocks noGrp="1"/>
          </p:cNvSpPr>
          <p:nvPr>
            <p:ph idx="1"/>
          </p:nvPr>
        </p:nvSpPr>
        <p:spPr/>
        <p:txBody>
          <a:bodyPr>
            <a:normAutofit/>
          </a:bodyPr>
          <a:lstStyle/>
          <a:p>
            <a:pPr marL="0" indent="0" algn="ctr">
              <a:buNone/>
            </a:pPr>
            <a:r>
              <a:rPr lang="en-US" sz="4000" dirty="0"/>
              <a:t>“Someone who has fled his or her country because he/she fears persecution based on race, religion, nationality, social group, or political opinion.”</a:t>
            </a:r>
          </a:p>
          <a:p>
            <a:endParaRPr lang="en-US" dirty="0"/>
          </a:p>
        </p:txBody>
      </p:sp>
      <p:sp>
        <p:nvSpPr>
          <p:cNvPr id="4" name="Date Placeholder 3"/>
          <p:cNvSpPr>
            <a:spLocks noGrp="1"/>
          </p:cNvSpPr>
          <p:nvPr>
            <p:ph type="dt" sz="half" idx="10"/>
          </p:nvPr>
        </p:nvSpPr>
        <p:spPr/>
        <p:txBody>
          <a:bodyPr/>
          <a:lstStyle/>
          <a:p>
            <a:r>
              <a:rPr lang="en-US" smtClean="0"/>
              <a:t>12/3/2018</a:t>
            </a:r>
            <a:endParaRPr lang="en-US" dirty="0"/>
          </a:p>
        </p:txBody>
      </p:sp>
      <p:sp>
        <p:nvSpPr>
          <p:cNvPr id="5" name="Footer Placeholder 4"/>
          <p:cNvSpPr>
            <a:spLocks noGrp="1"/>
          </p:cNvSpPr>
          <p:nvPr>
            <p:ph type="ftr" sz="quarter" idx="11"/>
          </p:nvPr>
        </p:nvSpPr>
        <p:spPr/>
        <p:txBody>
          <a:bodyPr/>
          <a:lstStyle/>
          <a:p>
            <a:r>
              <a:rPr lang="en-US" smtClean="0"/>
              <a:t>DFES/BWF Partner Training Section</a:t>
            </a:r>
            <a:endParaRPr lang="en-US" dirty="0"/>
          </a:p>
        </p:txBody>
      </p:sp>
    </p:spTree>
    <p:extLst>
      <p:ext uri="{BB962C8B-B14F-4D97-AF65-F5344CB8AC3E}">
        <p14:creationId xmlns:p14="http://schemas.microsoft.com/office/powerpoint/2010/main" val="838312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7BE98-8E81-4101-9DF5-DECCE8B7F042}"/>
              </a:ext>
            </a:extLst>
          </p:cNvPr>
          <p:cNvSpPr>
            <a:spLocks noGrp="1"/>
          </p:cNvSpPr>
          <p:nvPr>
            <p:ph type="title"/>
          </p:nvPr>
        </p:nvSpPr>
        <p:spPr/>
        <p:txBody>
          <a:bodyPr/>
          <a:lstStyle/>
          <a:p>
            <a:r>
              <a:rPr lang="en-US" dirty="0"/>
              <a:t>United Nations Definition: Refugee</a:t>
            </a:r>
          </a:p>
        </p:txBody>
      </p:sp>
      <p:sp>
        <p:nvSpPr>
          <p:cNvPr id="3" name="Content Placeholder 2">
            <a:extLst>
              <a:ext uri="{FF2B5EF4-FFF2-40B4-BE49-F238E27FC236}">
                <a16:creationId xmlns:a16="http://schemas.microsoft.com/office/drawing/2014/main" id="{7DCC77F5-3DA7-460C-A13C-069FCFFC0062}"/>
              </a:ext>
            </a:extLst>
          </p:cNvPr>
          <p:cNvSpPr>
            <a:spLocks noGrp="1"/>
          </p:cNvSpPr>
          <p:nvPr>
            <p:ph idx="1"/>
          </p:nvPr>
        </p:nvSpPr>
        <p:spPr/>
        <p:txBody>
          <a:bodyPr>
            <a:normAutofit/>
          </a:bodyPr>
          <a:lstStyle/>
          <a:p>
            <a:r>
              <a:rPr lang="en-US" sz="2800" dirty="0"/>
              <a:t>The definition is often expanded to include people fleeing war or other armed conflict. Refugees generally do not choose to leave their homes, but are forced to flee for their lives. Many refugees who are resettled in the United States or other countries desperately wait for their refugee spouses, parents and children who are still trapped in life-threatening situations overseas. We want them to know that the USA is a hopeful place of liberty and peace.</a:t>
            </a:r>
          </a:p>
          <a:p>
            <a:endParaRPr lang="en-US" dirty="0"/>
          </a:p>
        </p:txBody>
      </p:sp>
      <p:sp>
        <p:nvSpPr>
          <p:cNvPr id="4" name="Date Placeholder 3"/>
          <p:cNvSpPr>
            <a:spLocks noGrp="1"/>
          </p:cNvSpPr>
          <p:nvPr>
            <p:ph type="dt" sz="half" idx="10"/>
          </p:nvPr>
        </p:nvSpPr>
        <p:spPr/>
        <p:txBody>
          <a:bodyPr/>
          <a:lstStyle/>
          <a:p>
            <a:r>
              <a:rPr lang="en-US" smtClean="0"/>
              <a:t>12/3/2018</a:t>
            </a:r>
            <a:endParaRPr lang="en-US" dirty="0"/>
          </a:p>
        </p:txBody>
      </p:sp>
      <p:sp>
        <p:nvSpPr>
          <p:cNvPr id="5" name="Footer Placeholder 4"/>
          <p:cNvSpPr>
            <a:spLocks noGrp="1"/>
          </p:cNvSpPr>
          <p:nvPr>
            <p:ph type="ftr" sz="quarter" idx="11"/>
          </p:nvPr>
        </p:nvSpPr>
        <p:spPr/>
        <p:txBody>
          <a:bodyPr/>
          <a:lstStyle/>
          <a:p>
            <a:r>
              <a:rPr lang="en-US" smtClean="0"/>
              <a:t>DFES/BWF Partner Training Section</a:t>
            </a:r>
            <a:endParaRPr lang="en-US" dirty="0"/>
          </a:p>
        </p:txBody>
      </p:sp>
    </p:spTree>
    <p:extLst>
      <p:ext uri="{BB962C8B-B14F-4D97-AF65-F5344CB8AC3E}">
        <p14:creationId xmlns:p14="http://schemas.microsoft.com/office/powerpoint/2010/main" val="22027002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TotalTime>
  <Words>1038</Words>
  <Application>Microsoft Office PowerPoint</Application>
  <PresentationFormat>Widescreen</PresentationFormat>
  <Paragraphs>195</Paragraphs>
  <Slides>25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Trebuchet MS</vt:lpstr>
      <vt:lpstr>Berlin</vt:lpstr>
      <vt:lpstr>Refugee Cash Assistance/ Refugee Medical Assistance </vt:lpstr>
      <vt:lpstr>Introductions       </vt:lpstr>
      <vt:lpstr>TEDTalk Video</vt:lpstr>
      <vt:lpstr>10 Minutes to Leave - WTAP</vt:lpstr>
      <vt:lpstr>10 Minutes to Leave - Activity</vt:lpstr>
      <vt:lpstr>10 Minutes to Leave – Group Debrief</vt:lpstr>
      <vt:lpstr>What they took with them</vt:lpstr>
      <vt:lpstr>United Nations Definition: Refugee</vt:lpstr>
      <vt:lpstr>United Nations Definition: Refugee</vt:lpstr>
      <vt:lpstr>Refugees in the United States</vt:lpstr>
      <vt:lpstr>Where in the world?</vt:lpstr>
      <vt:lpstr>Refugees in Wisconsin</vt:lpstr>
      <vt:lpstr>How do you prepare?</vt:lpstr>
      <vt:lpstr>Identification of Refugee Status</vt:lpstr>
      <vt:lpstr>Defining RCA/RMA</vt:lpstr>
      <vt:lpstr>RCA/RMA Program Time Limits </vt:lpstr>
      <vt:lpstr>Verification Items needed for RCA/RMA</vt:lpstr>
      <vt:lpstr>RCA Eligibility</vt:lpstr>
      <vt:lpstr>RMA Eligibility</vt:lpstr>
      <vt:lpstr>Knowledge Check – Fill in the blank</vt:lpstr>
      <vt:lpstr>Knowledge Check – cont.</vt:lpstr>
      <vt:lpstr>Knowledge check – cont.</vt:lpstr>
      <vt:lpstr>Action Plan: What can you do?</vt:lpstr>
      <vt:lpstr>Story of a Refugee</vt:lpstr>
      <vt:lpstr>The End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Refugee Cash Assistance/ Refugee Medical Assistance</dc:title>
  <dc:creator>Paula Harvot</dc:creator>
  <cp:lastModifiedBy>Sommers, Heather</cp:lastModifiedBy>
  <cp:revision>37</cp:revision>
  <dcterms:created xsi:type="dcterms:W3CDTF">2018-09-25T04:00:20Z</dcterms:created>
  <dcterms:modified xsi:type="dcterms:W3CDTF">2018-12-03T18:38:46Z</dcterms:modified>
</cp:coreProperties>
</file>