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31"/>
  </p:notesMasterIdLst>
  <p:sldIdLst>
    <p:sldId id="348" r:id="rId5"/>
    <p:sldId id="349" r:id="rId6"/>
    <p:sldId id="352" r:id="rId7"/>
    <p:sldId id="353" r:id="rId8"/>
    <p:sldId id="280" r:id="rId9"/>
    <p:sldId id="281" r:id="rId10"/>
    <p:sldId id="354" r:id="rId11"/>
    <p:sldId id="355" r:id="rId12"/>
    <p:sldId id="356" r:id="rId13"/>
    <p:sldId id="357" r:id="rId14"/>
    <p:sldId id="294" r:id="rId15"/>
    <p:sldId id="295" r:id="rId16"/>
    <p:sldId id="296" r:id="rId17"/>
    <p:sldId id="297" r:id="rId18"/>
    <p:sldId id="298" r:id="rId19"/>
    <p:sldId id="358" r:id="rId20"/>
    <p:sldId id="360" r:id="rId21"/>
    <p:sldId id="361" r:id="rId22"/>
    <p:sldId id="362" r:id="rId23"/>
    <p:sldId id="363" r:id="rId24"/>
    <p:sldId id="342" r:id="rId25"/>
    <p:sldId id="343" r:id="rId26"/>
    <p:sldId id="299" r:id="rId27"/>
    <p:sldId id="301" r:id="rId28"/>
    <p:sldId id="359" r:id="rId29"/>
    <p:sldId id="37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Sommers" initials="HS" lastIdx="6" clrIdx="0">
    <p:extLst>
      <p:ext uri="{19B8F6BF-5375-455C-9EA6-DF929625EA0E}">
        <p15:presenceInfo xmlns:p15="http://schemas.microsoft.com/office/powerpoint/2012/main" userId="S-1-5-21-2659354452-1902947517-270089953-74484" providerId="AD"/>
      </p:ext>
    </p:extLst>
  </p:cmAuthor>
  <p:cmAuthor id="2" name="Haase, Rachel" initials="HR" lastIdx="1" clrIdx="1">
    <p:extLst>
      <p:ext uri="{19B8F6BF-5375-455C-9EA6-DF929625EA0E}">
        <p15:presenceInfo xmlns:p15="http://schemas.microsoft.com/office/powerpoint/2012/main" userId="S::haaser@uwosh.edu::30a5133b-a9f4-4827-9d46-97064bb5b3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B0D"/>
    <a:srgbClr val="000000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BF5D9-70A8-4253-97C5-4ECEFC3EF9CC}" v="2" dt="2023-08-17T13:44:21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F532B-9391-4FE2-9EC4-6C7CB8CBE8DC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7B506-3655-44B0-B844-D4E8502F7C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4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69377" y="6496047"/>
            <a:ext cx="2743200" cy="365125"/>
          </a:xfrm>
        </p:spPr>
        <p:txBody>
          <a:bodyPr/>
          <a:lstStyle>
            <a:lvl1pPr>
              <a:defRPr>
                <a:solidFill>
                  <a:srgbClr val="744A85"/>
                </a:solidFill>
              </a:defRPr>
            </a:lvl1pPr>
          </a:lstStyle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9061" y="6492875"/>
            <a:ext cx="4114800" cy="365125"/>
          </a:xfrm>
        </p:spPr>
        <p:txBody>
          <a:bodyPr/>
          <a:lstStyle>
            <a:lvl1pPr>
              <a:defRPr>
                <a:solidFill>
                  <a:srgbClr val="744A85"/>
                </a:solidFill>
              </a:defRPr>
            </a:lvl1pPr>
          </a:lstStyle>
          <a:p>
            <a:r>
              <a:rPr lang="en-US" dirty="0"/>
              <a:t>DFES/Partner Training Team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35019" y="6492874"/>
            <a:ext cx="2743200" cy="365125"/>
          </a:xfrm>
        </p:spPr>
        <p:txBody>
          <a:bodyPr/>
          <a:lstStyle>
            <a:lvl1pPr>
              <a:defRPr>
                <a:solidFill>
                  <a:srgbClr val="744A85"/>
                </a:solidFill>
              </a:defRPr>
            </a:lvl1pPr>
          </a:lstStyle>
          <a:p>
            <a:fld id="{B1D39269-FD91-4C9E-80E1-97C8313B7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6497" y="6527628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3" y="6524262"/>
            <a:ext cx="2623279" cy="28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3063" y="6527628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image" Target="../media/image22.png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2CD2-6458-47F6-B1ED-39A3F3119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F6B0D"/>
                </a:solidFill>
              </a:rPr>
              <a:t>Practical Applications in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487FD4-759E-47DD-8542-94EA7A0003A8}"/>
              </a:ext>
            </a:extLst>
          </p:cNvPr>
          <p:cNvSpPr txBox="1">
            <a:spLocks/>
          </p:cNvSpPr>
          <p:nvPr/>
        </p:nvSpPr>
        <p:spPr>
          <a:xfrm>
            <a:off x="2683933" y="3022337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2F6B0D"/>
                </a:solidFill>
              </a:rPr>
              <a:t>CWW</a:t>
            </a:r>
          </a:p>
        </p:txBody>
      </p:sp>
    </p:spTree>
    <p:extLst>
      <p:ext uri="{BB962C8B-B14F-4D97-AF65-F5344CB8AC3E}">
        <p14:creationId xmlns:p14="http://schemas.microsoft.com/office/powerpoint/2010/main" val="428992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F22D9-B59A-48DD-A88E-CD03411C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0EE55-E0A0-446C-A1DA-1B3C9CC7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FB7607-BA76-4A9A-91E7-74E6AED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7B1C0-B5B3-4511-8A3A-91C72EFF96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61872" y="804672"/>
            <a:ext cx="4561191" cy="2193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How many absent parent pages are needed for this family?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434B97-E90D-48B0-9A24-CF702CE7EC66}"/>
              </a:ext>
            </a:extLst>
          </p:cNvPr>
          <p:cNvGrpSpPr/>
          <p:nvPr/>
        </p:nvGrpSpPr>
        <p:grpSpPr>
          <a:xfrm>
            <a:off x="3118582" y="2572016"/>
            <a:ext cx="1211231" cy="3027324"/>
            <a:chOff x="7867297" y="2347122"/>
            <a:chExt cx="1448974" cy="362153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690413-E6F4-4B9D-89D3-DEB4F7B5B8FD}"/>
                </a:ext>
              </a:extLst>
            </p:cNvPr>
            <p:cNvSpPr/>
            <p:nvPr/>
          </p:nvSpPr>
          <p:spPr>
            <a:xfrm>
              <a:off x="7867297" y="2347122"/>
              <a:ext cx="1448972" cy="1448967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Child (18)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34273D-12A2-4ADA-9AD3-3C5EF881A995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8591783" y="3796089"/>
              <a:ext cx="2" cy="723595"/>
            </a:xfrm>
            <a:prstGeom prst="line">
              <a:avLst/>
            </a:prstGeom>
            <a:ln w="28575">
              <a:solidFill>
                <a:srgbClr val="2F6B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47669D-C540-4320-8B94-46912207C600}"/>
                </a:ext>
              </a:extLst>
            </p:cNvPr>
            <p:cNvSpPr/>
            <p:nvPr/>
          </p:nvSpPr>
          <p:spPr>
            <a:xfrm>
              <a:off x="7867299" y="4519684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Child (1)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4FED70D-0527-4EA2-9774-9ADBBA74CA12}"/>
              </a:ext>
            </a:extLst>
          </p:cNvPr>
          <p:cNvSpPr/>
          <p:nvPr/>
        </p:nvSpPr>
        <p:spPr>
          <a:xfrm>
            <a:off x="6094411" y="559149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FE8251-0E2A-4E86-B693-8A46EE5C732D}"/>
              </a:ext>
            </a:extLst>
          </p:cNvPr>
          <p:cNvSpPr/>
          <p:nvPr/>
        </p:nvSpPr>
        <p:spPr>
          <a:xfrm>
            <a:off x="8837611" y="1960412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9419ED-922C-4AAA-837B-157F028D659D}"/>
              </a:ext>
            </a:extLst>
          </p:cNvPr>
          <p:cNvSpPr/>
          <p:nvPr/>
        </p:nvSpPr>
        <p:spPr>
          <a:xfrm>
            <a:off x="6094411" y="3534377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041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B2BB-7FEB-4E1D-B4E0-24054E8E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F6B0D"/>
                </a:solidFill>
              </a:rPr>
              <a:t>Calculating Hours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070FE-2C8E-42D0-A004-7E3022A4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808433"/>
            <a:ext cx="2629486" cy="576262"/>
          </a:xfrm>
        </p:spPr>
        <p:txBody>
          <a:bodyPr/>
          <a:lstStyle/>
          <a:p>
            <a:r>
              <a:rPr lang="en-US" b="1"/>
              <a:t>Pay Frequency</a:t>
            </a:r>
            <a:r>
              <a:rPr lang="en-US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DCF37-3689-437F-9990-C1BD16CC3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393163"/>
            <a:ext cx="2390335" cy="2632604"/>
          </a:xfrm>
        </p:spPr>
        <p:txBody>
          <a:bodyPr>
            <a:normAutofit/>
          </a:bodyPr>
          <a:lstStyle/>
          <a:p>
            <a:r>
              <a:rPr lang="en-US"/>
              <a:t>Weekly</a:t>
            </a:r>
          </a:p>
          <a:p>
            <a:r>
              <a:rPr lang="en-US"/>
              <a:t>Bi-weekly</a:t>
            </a:r>
          </a:p>
          <a:p>
            <a:r>
              <a:rPr lang="en-US"/>
              <a:t>Semi-monthly</a:t>
            </a:r>
          </a:p>
          <a:p>
            <a:r>
              <a:rPr lang="en-US"/>
              <a:t>Monthly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54BAA-081A-4117-9765-FECD1164C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26788" y="2602514"/>
            <a:ext cx="4718304" cy="782181"/>
          </a:xfrm>
        </p:spPr>
        <p:txBody>
          <a:bodyPr/>
          <a:lstStyle/>
          <a:p>
            <a:r>
              <a:rPr lang="en-US" b="1"/>
              <a:t>Multiply Weekly </a:t>
            </a:r>
            <a:br>
              <a:rPr lang="en-US" b="1"/>
            </a:br>
            <a:r>
              <a:rPr lang="en-US" b="1"/>
              <a:t>Hours By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E6693-3997-4704-A029-C830F13EB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6788" y="3406456"/>
            <a:ext cx="3047735" cy="2632605"/>
          </a:xfrm>
        </p:spPr>
        <p:txBody>
          <a:bodyPr>
            <a:normAutofit/>
          </a:bodyPr>
          <a:lstStyle/>
          <a:p>
            <a:r>
              <a:rPr lang="en-US"/>
              <a:t>x1</a:t>
            </a:r>
          </a:p>
          <a:p>
            <a:r>
              <a:rPr lang="en-US"/>
              <a:t>x2</a:t>
            </a:r>
          </a:p>
          <a:p>
            <a:r>
              <a:rPr lang="en-US"/>
              <a:t>x2.15</a:t>
            </a:r>
          </a:p>
          <a:p>
            <a:r>
              <a:rPr lang="en-US"/>
              <a:t>x4.3</a:t>
            </a:r>
          </a:p>
          <a:p>
            <a:endParaRPr lang="en-US"/>
          </a:p>
        </p:txBody>
      </p:sp>
      <p:grpSp>
        <p:nvGrpSpPr>
          <p:cNvPr id="9" name="Graphic 7" descr="Flip calendar">
            <a:extLst>
              <a:ext uri="{FF2B5EF4-FFF2-40B4-BE49-F238E27FC236}">
                <a16:creationId xmlns:a16="http://schemas.microsoft.com/office/drawing/2014/main" id="{0A96158F-8208-4C4A-826F-D8307CD13203}"/>
              </a:ext>
            </a:extLst>
          </p:cNvPr>
          <p:cNvGrpSpPr/>
          <p:nvPr/>
        </p:nvGrpSpPr>
        <p:grpSpPr>
          <a:xfrm>
            <a:off x="7904388" y="2658533"/>
            <a:ext cx="2550794" cy="3431433"/>
            <a:chOff x="7337577" y="3014075"/>
            <a:chExt cx="2550794" cy="3431433"/>
          </a:xfrm>
          <a:solidFill>
            <a:srgbClr val="000000">
              <a:alpha val="70980"/>
            </a:srgb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E7309B-CC42-4D87-808B-800A99F6015E}"/>
                </a:ext>
              </a:extLst>
            </p:cNvPr>
            <p:cNvSpPr/>
            <p:nvPr/>
          </p:nvSpPr>
          <p:spPr>
            <a:xfrm>
              <a:off x="7783786" y="3014075"/>
              <a:ext cx="223104" cy="446209"/>
            </a:xfrm>
            <a:custGeom>
              <a:avLst/>
              <a:gdLst>
                <a:gd name="connsiteX0" fmla="*/ 111552 w 223104"/>
                <a:gd name="connsiteY0" fmla="*/ 446210 h 446209"/>
                <a:gd name="connsiteX1" fmla="*/ 223105 w 223104"/>
                <a:gd name="connsiteY1" fmla="*/ 334657 h 446209"/>
                <a:gd name="connsiteX2" fmla="*/ 223105 w 223104"/>
                <a:gd name="connsiteY2" fmla="*/ 111552 h 446209"/>
                <a:gd name="connsiteX3" fmla="*/ 111552 w 223104"/>
                <a:gd name="connsiteY3" fmla="*/ 0 h 446209"/>
                <a:gd name="connsiteX4" fmla="*/ 0 w 223104"/>
                <a:gd name="connsiteY4" fmla="*/ 111552 h 446209"/>
                <a:gd name="connsiteX5" fmla="*/ 0 w 223104"/>
                <a:gd name="connsiteY5" fmla="*/ 334657 h 446209"/>
                <a:gd name="connsiteX6" fmla="*/ 111552 w 223104"/>
                <a:gd name="connsiteY6" fmla="*/ 446210 h 44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104" h="446209">
                  <a:moveTo>
                    <a:pt x="111552" y="446210"/>
                  </a:moveTo>
                  <a:cubicBezTo>
                    <a:pt x="174766" y="446210"/>
                    <a:pt x="223105" y="397870"/>
                    <a:pt x="223105" y="334657"/>
                  </a:cubicBezTo>
                  <a:lnTo>
                    <a:pt x="223105" y="111552"/>
                  </a:lnTo>
                  <a:cubicBezTo>
                    <a:pt x="223105" y="48339"/>
                    <a:pt x="174766" y="0"/>
                    <a:pt x="111552" y="0"/>
                  </a:cubicBezTo>
                  <a:cubicBezTo>
                    <a:pt x="48339" y="0"/>
                    <a:pt x="0" y="48339"/>
                    <a:pt x="0" y="111552"/>
                  </a:cubicBezTo>
                  <a:lnTo>
                    <a:pt x="0" y="334657"/>
                  </a:lnTo>
                  <a:cubicBezTo>
                    <a:pt x="0" y="397870"/>
                    <a:pt x="48339" y="446210"/>
                    <a:pt x="111552" y="446210"/>
                  </a:cubicBezTo>
                  <a:close/>
                </a:path>
              </a:pathLst>
            </a:custGeom>
            <a:grpFill/>
            <a:ln w="37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6F5140-961F-4687-B0A9-9AA0A6C8F4C5}"/>
                </a:ext>
              </a:extLst>
            </p:cNvPr>
            <p:cNvSpPr/>
            <p:nvPr/>
          </p:nvSpPr>
          <p:spPr>
            <a:xfrm>
              <a:off x="7337577" y="3812904"/>
              <a:ext cx="2550794" cy="2632604"/>
            </a:xfrm>
            <a:custGeom>
              <a:avLst/>
              <a:gdLst>
                <a:gd name="connsiteX0" fmla="*/ 223105 w 2528521"/>
                <a:gd name="connsiteY0" fmla="*/ 223105 h 1636102"/>
                <a:gd name="connsiteX1" fmla="*/ 2305417 w 2528521"/>
                <a:gd name="connsiteY1" fmla="*/ 223105 h 1636102"/>
                <a:gd name="connsiteX2" fmla="*/ 2305417 w 2528521"/>
                <a:gd name="connsiteY2" fmla="*/ 1412998 h 1636102"/>
                <a:gd name="connsiteX3" fmla="*/ 223105 w 2528521"/>
                <a:gd name="connsiteY3" fmla="*/ 1412998 h 1636102"/>
                <a:gd name="connsiteX4" fmla="*/ 223105 w 2528521"/>
                <a:gd name="connsiteY4" fmla="*/ 223105 h 1636102"/>
                <a:gd name="connsiteX5" fmla="*/ 0 w 2528521"/>
                <a:gd name="connsiteY5" fmla="*/ 1636102 h 1636102"/>
                <a:gd name="connsiteX6" fmla="*/ 2528522 w 2528521"/>
                <a:gd name="connsiteY6" fmla="*/ 1636102 h 1636102"/>
                <a:gd name="connsiteX7" fmla="*/ 2528522 w 2528521"/>
                <a:gd name="connsiteY7" fmla="*/ 0 h 1636102"/>
                <a:gd name="connsiteX8" fmla="*/ 0 w 2528521"/>
                <a:gd name="connsiteY8" fmla="*/ 0 h 1636102"/>
                <a:gd name="connsiteX9" fmla="*/ 0 w 2528521"/>
                <a:gd name="connsiteY9" fmla="*/ 1636102 h 163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8521" h="1636102">
                  <a:moveTo>
                    <a:pt x="223105" y="223105"/>
                  </a:moveTo>
                  <a:lnTo>
                    <a:pt x="2305417" y="223105"/>
                  </a:lnTo>
                  <a:lnTo>
                    <a:pt x="2305417" y="1412998"/>
                  </a:lnTo>
                  <a:lnTo>
                    <a:pt x="223105" y="1412998"/>
                  </a:lnTo>
                  <a:lnTo>
                    <a:pt x="223105" y="223105"/>
                  </a:lnTo>
                  <a:close/>
                  <a:moveTo>
                    <a:pt x="0" y="1636102"/>
                  </a:moveTo>
                  <a:lnTo>
                    <a:pt x="2528522" y="1636102"/>
                  </a:lnTo>
                  <a:lnTo>
                    <a:pt x="2528522" y="0"/>
                  </a:lnTo>
                  <a:lnTo>
                    <a:pt x="0" y="0"/>
                  </a:lnTo>
                  <a:lnTo>
                    <a:pt x="0" y="1636102"/>
                  </a:lnTo>
                  <a:close/>
                </a:path>
              </a:pathLst>
            </a:custGeom>
            <a:grpFill/>
            <a:ln w="37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6FAF55-0F74-468C-894C-777C9EEC24D2}"/>
                </a:ext>
              </a:extLst>
            </p:cNvPr>
            <p:cNvSpPr/>
            <p:nvPr/>
          </p:nvSpPr>
          <p:spPr>
            <a:xfrm>
              <a:off x="9196784" y="3014075"/>
              <a:ext cx="223104" cy="446209"/>
            </a:xfrm>
            <a:custGeom>
              <a:avLst/>
              <a:gdLst>
                <a:gd name="connsiteX0" fmla="*/ 111552 w 223104"/>
                <a:gd name="connsiteY0" fmla="*/ 446210 h 446209"/>
                <a:gd name="connsiteX1" fmla="*/ 223105 w 223104"/>
                <a:gd name="connsiteY1" fmla="*/ 334657 h 446209"/>
                <a:gd name="connsiteX2" fmla="*/ 223105 w 223104"/>
                <a:gd name="connsiteY2" fmla="*/ 111552 h 446209"/>
                <a:gd name="connsiteX3" fmla="*/ 111552 w 223104"/>
                <a:gd name="connsiteY3" fmla="*/ 0 h 446209"/>
                <a:gd name="connsiteX4" fmla="*/ 0 w 223104"/>
                <a:gd name="connsiteY4" fmla="*/ 111552 h 446209"/>
                <a:gd name="connsiteX5" fmla="*/ 0 w 223104"/>
                <a:gd name="connsiteY5" fmla="*/ 334657 h 446209"/>
                <a:gd name="connsiteX6" fmla="*/ 111552 w 223104"/>
                <a:gd name="connsiteY6" fmla="*/ 446210 h 44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104" h="446209">
                  <a:moveTo>
                    <a:pt x="111552" y="446210"/>
                  </a:moveTo>
                  <a:cubicBezTo>
                    <a:pt x="174765" y="446210"/>
                    <a:pt x="223105" y="397870"/>
                    <a:pt x="223105" y="334657"/>
                  </a:cubicBezTo>
                  <a:lnTo>
                    <a:pt x="223105" y="111552"/>
                  </a:lnTo>
                  <a:cubicBezTo>
                    <a:pt x="223105" y="48339"/>
                    <a:pt x="174765" y="0"/>
                    <a:pt x="111552" y="0"/>
                  </a:cubicBezTo>
                  <a:cubicBezTo>
                    <a:pt x="48340" y="0"/>
                    <a:pt x="0" y="48339"/>
                    <a:pt x="0" y="111552"/>
                  </a:cubicBezTo>
                  <a:lnTo>
                    <a:pt x="0" y="334657"/>
                  </a:lnTo>
                  <a:cubicBezTo>
                    <a:pt x="0" y="397870"/>
                    <a:pt x="48340" y="446210"/>
                    <a:pt x="111552" y="446210"/>
                  </a:cubicBezTo>
                  <a:close/>
                </a:path>
              </a:pathLst>
            </a:custGeom>
            <a:grpFill/>
            <a:ln w="37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3E7F22-6F17-403D-B8B6-1483EB1221C5}"/>
                </a:ext>
              </a:extLst>
            </p:cNvPr>
            <p:cNvSpPr/>
            <p:nvPr/>
          </p:nvSpPr>
          <p:spPr>
            <a:xfrm>
              <a:off x="7337577" y="3153201"/>
              <a:ext cx="2528521" cy="520578"/>
            </a:xfrm>
            <a:custGeom>
              <a:avLst/>
              <a:gdLst>
                <a:gd name="connsiteX0" fmla="*/ 2231049 w 2528521"/>
                <a:gd name="connsiteY0" fmla="*/ 0 h 520578"/>
                <a:gd name="connsiteX1" fmla="*/ 2231049 w 2528521"/>
                <a:gd name="connsiteY1" fmla="*/ 111552 h 520578"/>
                <a:gd name="connsiteX2" fmla="*/ 1970760 w 2528521"/>
                <a:gd name="connsiteY2" fmla="*/ 371841 h 520578"/>
                <a:gd name="connsiteX3" fmla="*/ 1710471 w 2528521"/>
                <a:gd name="connsiteY3" fmla="*/ 111552 h 520578"/>
                <a:gd name="connsiteX4" fmla="*/ 1710471 w 2528521"/>
                <a:gd name="connsiteY4" fmla="*/ 0 h 520578"/>
                <a:gd name="connsiteX5" fmla="*/ 818051 w 2528521"/>
                <a:gd name="connsiteY5" fmla="*/ 0 h 520578"/>
                <a:gd name="connsiteX6" fmla="*/ 818051 w 2528521"/>
                <a:gd name="connsiteY6" fmla="*/ 111552 h 520578"/>
                <a:gd name="connsiteX7" fmla="*/ 557762 w 2528521"/>
                <a:gd name="connsiteY7" fmla="*/ 371841 h 520578"/>
                <a:gd name="connsiteX8" fmla="*/ 297473 w 2528521"/>
                <a:gd name="connsiteY8" fmla="*/ 111552 h 520578"/>
                <a:gd name="connsiteX9" fmla="*/ 297473 w 2528521"/>
                <a:gd name="connsiteY9" fmla="*/ 0 h 520578"/>
                <a:gd name="connsiteX10" fmla="*/ 0 w 2528521"/>
                <a:gd name="connsiteY10" fmla="*/ 0 h 520578"/>
                <a:gd name="connsiteX11" fmla="*/ 0 w 2528521"/>
                <a:gd name="connsiteY11" fmla="*/ 520578 h 520578"/>
                <a:gd name="connsiteX12" fmla="*/ 2528522 w 2528521"/>
                <a:gd name="connsiteY12" fmla="*/ 520578 h 520578"/>
                <a:gd name="connsiteX13" fmla="*/ 2528522 w 2528521"/>
                <a:gd name="connsiteY13" fmla="*/ 0 h 520578"/>
                <a:gd name="connsiteX14" fmla="*/ 2231049 w 2528521"/>
                <a:gd name="connsiteY14" fmla="*/ 0 h 52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8521" h="520578">
                  <a:moveTo>
                    <a:pt x="2231049" y="0"/>
                  </a:moveTo>
                  <a:lnTo>
                    <a:pt x="2231049" y="111552"/>
                  </a:lnTo>
                  <a:cubicBezTo>
                    <a:pt x="2231049" y="256571"/>
                    <a:pt x="2115778" y="371841"/>
                    <a:pt x="1970760" y="371841"/>
                  </a:cubicBezTo>
                  <a:cubicBezTo>
                    <a:pt x="1825742" y="371841"/>
                    <a:pt x="1710471" y="256571"/>
                    <a:pt x="1710471" y="111552"/>
                  </a:cubicBezTo>
                  <a:lnTo>
                    <a:pt x="1710471" y="0"/>
                  </a:lnTo>
                  <a:lnTo>
                    <a:pt x="818051" y="0"/>
                  </a:lnTo>
                  <a:lnTo>
                    <a:pt x="818051" y="111552"/>
                  </a:lnTo>
                  <a:cubicBezTo>
                    <a:pt x="818051" y="256571"/>
                    <a:pt x="702780" y="371841"/>
                    <a:pt x="557762" y="371841"/>
                  </a:cubicBezTo>
                  <a:cubicBezTo>
                    <a:pt x="412744" y="371841"/>
                    <a:pt x="297473" y="256571"/>
                    <a:pt x="297473" y="111552"/>
                  </a:cubicBezTo>
                  <a:lnTo>
                    <a:pt x="297473" y="0"/>
                  </a:lnTo>
                  <a:lnTo>
                    <a:pt x="0" y="0"/>
                  </a:lnTo>
                  <a:lnTo>
                    <a:pt x="0" y="520578"/>
                  </a:lnTo>
                  <a:lnTo>
                    <a:pt x="2528522" y="520578"/>
                  </a:lnTo>
                  <a:lnTo>
                    <a:pt x="2528522" y="0"/>
                  </a:lnTo>
                  <a:lnTo>
                    <a:pt x="2231049" y="0"/>
                  </a:lnTo>
                  <a:close/>
                </a:path>
              </a:pathLst>
            </a:custGeom>
            <a:grpFill/>
            <a:ln w="37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5E3CA8A-ECD4-4595-8F89-F777D18949C6}"/>
              </a:ext>
            </a:extLst>
          </p:cNvPr>
          <p:cNvSpPr/>
          <p:nvPr/>
        </p:nvSpPr>
        <p:spPr>
          <a:xfrm>
            <a:off x="9429183" y="5436459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B403C-B980-4AAC-B627-BACB6B666807}"/>
              </a:ext>
            </a:extLst>
          </p:cNvPr>
          <p:cNvSpPr/>
          <p:nvPr/>
        </p:nvSpPr>
        <p:spPr>
          <a:xfrm>
            <a:off x="9712141" y="5427386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3E56C6-4340-456E-A1C3-9E5A79766E60}"/>
              </a:ext>
            </a:extLst>
          </p:cNvPr>
          <p:cNvSpPr/>
          <p:nvPr/>
        </p:nvSpPr>
        <p:spPr>
          <a:xfrm>
            <a:off x="9122289" y="3903784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8F035-181D-4A36-A7F9-9CA441B49C81}"/>
              </a:ext>
            </a:extLst>
          </p:cNvPr>
          <p:cNvSpPr/>
          <p:nvPr/>
        </p:nvSpPr>
        <p:spPr>
          <a:xfrm>
            <a:off x="9429183" y="3903784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5097CD-858D-4134-954B-1C51917FDA88}"/>
              </a:ext>
            </a:extLst>
          </p:cNvPr>
          <p:cNvSpPr/>
          <p:nvPr/>
        </p:nvSpPr>
        <p:spPr>
          <a:xfrm>
            <a:off x="9707941" y="3903784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E97B2B-35CB-4895-AF84-71E6A642B8EB}"/>
              </a:ext>
            </a:extLst>
          </p:cNvPr>
          <p:cNvSpPr/>
          <p:nvPr/>
        </p:nvSpPr>
        <p:spPr>
          <a:xfrm>
            <a:off x="9986699" y="3903784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B78F87-4613-4121-8A97-30F4F6C1B506}"/>
              </a:ext>
            </a:extLst>
          </p:cNvPr>
          <p:cNvSpPr/>
          <p:nvPr/>
        </p:nvSpPr>
        <p:spPr>
          <a:xfrm>
            <a:off x="8188852" y="4300650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32F7FB-4133-49A1-84C7-7305A7E4CD7F}"/>
              </a:ext>
            </a:extLst>
          </p:cNvPr>
          <p:cNvSpPr/>
          <p:nvPr/>
        </p:nvSpPr>
        <p:spPr>
          <a:xfrm>
            <a:off x="8492356" y="4300650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F4B90C-E93F-45C9-A772-CF09B27FD60F}"/>
              </a:ext>
            </a:extLst>
          </p:cNvPr>
          <p:cNvSpPr/>
          <p:nvPr/>
        </p:nvSpPr>
        <p:spPr>
          <a:xfrm>
            <a:off x="8809900" y="4300650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73AC8D-394D-4C71-B105-86A23FC22897}"/>
              </a:ext>
            </a:extLst>
          </p:cNvPr>
          <p:cNvSpPr/>
          <p:nvPr/>
        </p:nvSpPr>
        <p:spPr>
          <a:xfrm>
            <a:off x="9122289" y="4300650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EFA95F-9F28-47E2-B7AC-8F2600AA4F30}"/>
              </a:ext>
            </a:extLst>
          </p:cNvPr>
          <p:cNvSpPr/>
          <p:nvPr/>
        </p:nvSpPr>
        <p:spPr>
          <a:xfrm>
            <a:off x="9429183" y="4300650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E2AFD-2DFD-4BDB-9F39-C4C112607BE0}"/>
              </a:ext>
            </a:extLst>
          </p:cNvPr>
          <p:cNvSpPr/>
          <p:nvPr/>
        </p:nvSpPr>
        <p:spPr>
          <a:xfrm>
            <a:off x="9707941" y="4300650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10B0E1-B253-4C65-A5E0-3F2B0A28C07A}"/>
              </a:ext>
            </a:extLst>
          </p:cNvPr>
          <p:cNvSpPr/>
          <p:nvPr/>
        </p:nvSpPr>
        <p:spPr>
          <a:xfrm>
            <a:off x="9986699" y="4300650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68BF53-C8E4-46B1-A2B2-B88D235493C7}"/>
              </a:ext>
            </a:extLst>
          </p:cNvPr>
          <p:cNvSpPr/>
          <p:nvPr/>
        </p:nvSpPr>
        <p:spPr>
          <a:xfrm>
            <a:off x="8188852" y="4697516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89E595-D233-4561-B5E4-AB8AA65C970C}"/>
              </a:ext>
            </a:extLst>
          </p:cNvPr>
          <p:cNvSpPr/>
          <p:nvPr/>
        </p:nvSpPr>
        <p:spPr>
          <a:xfrm>
            <a:off x="8492356" y="4697516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7C2F02-1745-4A08-B6EE-0C5E4997F9FB}"/>
              </a:ext>
            </a:extLst>
          </p:cNvPr>
          <p:cNvSpPr/>
          <p:nvPr/>
        </p:nvSpPr>
        <p:spPr>
          <a:xfrm>
            <a:off x="8809900" y="4697516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D94887-F02C-48C8-828B-B0624D646FA9}"/>
              </a:ext>
            </a:extLst>
          </p:cNvPr>
          <p:cNvSpPr/>
          <p:nvPr/>
        </p:nvSpPr>
        <p:spPr>
          <a:xfrm>
            <a:off x="9122289" y="4697516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FC3425-CD0A-4760-8FAE-6CB0F93399C4}"/>
              </a:ext>
            </a:extLst>
          </p:cNvPr>
          <p:cNvSpPr/>
          <p:nvPr/>
        </p:nvSpPr>
        <p:spPr>
          <a:xfrm>
            <a:off x="9429183" y="4697516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E549D7-A328-4585-AACA-E6B02CF28C89}"/>
              </a:ext>
            </a:extLst>
          </p:cNvPr>
          <p:cNvSpPr/>
          <p:nvPr/>
        </p:nvSpPr>
        <p:spPr>
          <a:xfrm>
            <a:off x="9707941" y="4697516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6BBE06-6FD8-4CEA-8AEA-DE5A7A27060B}"/>
              </a:ext>
            </a:extLst>
          </p:cNvPr>
          <p:cNvSpPr/>
          <p:nvPr/>
        </p:nvSpPr>
        <p:spPr>
          <a:xfrm>
            <a:off x="9986699" y="4697516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A7EBA0-058E-46D0-95A1-D93A0FD107F6}"/>
              </a:ext>
            </a:extLst>
          </p:cNvPr>
          <p:cNvSpPr/>
          <p:nvPr/>
        </p:nvSpPr>
        <p:spPr>
          <a:xfrm>
            <a:off x="8192681" y="5075147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B11483-DC17-4519-88B4-F2B2DE272B18}"/>
              </a:ext>
            </a:extLst>
          </p:cNvPr>
          <p:cNvSpPr/>
          <p:nvPr/>
        </p:nvSpPr>
        <p:spPr>
          <a:xfrm>
            <a:off x="8496185" y="5075147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06AA9D-EA97-45EA-8649-4F82D85F71AF}"/>
              </a:ext>
            </a:extLst>
          </p:cNvPr>
          <p:cNvSpPr/>
          <p:nvPr/>
        </p:nvSpPr>
        <p:spPr>
          <a:xfrm>
            <a:off x="8813729" y="5075147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69508A-9AB5-45BD-B1B6-0F16D67C22CC}"/>
              </a:ext>
            </a:extLst>
          </p:cNvPr>
          <p:cNvSpPr/>
          <p:nvPr/>
        </p:nvSpPr>
        <p:spPr>
          <a:xfrm>
            <a:off x="9126118" y="5075147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3DBF00-6842-4089-BBD7-D000851CFD7F}"/>
              </a:ext>
            </a:extLst>
          </p:cNvPr>
          <p:cNvSpPr/>
          <p:nvPr/>
        </p:nvSpPr>
        <p:spPr>
          <a:xfrm>
            <a:off x="9433012" y="5075147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562D53-051C-49FD-A8A9-F568B05E97E4}"/>
              </a:ext>
            </a:extLst>
          </p:cNvPr>
          <p:cNvSpPr/>
          <p:nvPr/>
        </p:nvSpPr>
        <p:spPr>
          <a:xfrm>
            <a:off x="9711770" y="5075147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BD2CB2-28DE-44D9-9E87-B2B52752D24C}"/>
              </a:ext>
            </a:extLst>
          </p:cNvPr>
          <p:cNvSpPr/>
          <p:nvPr/>
        </p:nvSpPr>
        <p:spPr>
          <a:xfrm>
            <a:off x="9990528" y="5075147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581CE1-BEBD-45CA-845C-D2EA8B065B47}"/>
              </a:ext>
            </a:extLst>
          </p:cNvPr>
          <p:cNvSpPr/>
          <p:nvPr/>
        </p:nvSpPr>
        <p:spPr>
          <a:xfrm>
            <a:off x="8188852" y="5425743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9757F8-5FE2-4FA6-A5D0-C284C4ECD93B}"/>
              </a:ext>
            </a:extLst>
          </p:cNvPr>
          <p:cNvSpPr/>
          <p:nvPr/>
        </p:nvSpPr>
        <p:spPr>
          <a:xfrm>
            <a:off x="8492356" y="5425743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5D8390-6084-4DDE-A55B-A5E7D0482052}"/>
              </a:ext>
            </a:extLst>
          </p:cNvPr>
          <p:cNvSpPr/>
          <p:nvPr/>
        </p:nvSpPr>
        <p:spPr>
          <a:xfrm>
            <a:off x="8809900" y="5425743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FE76743-81C9-4599-AD1B-1C0547A512EA}"/>
              </a:ext>
            </a:extLst>
          </p:cNvPr>
          <p:cNvSpPr/>
          <p:nvPr/>
        </p:nvSpPr>
        <p:spPr>
          <a:xfrm>
            <a:off x="9122289" y="5425743"/>
            <a:ext cx="198298" cy="211016"/>
          </a:xfrm>
          <a:prstGeom prst="rect">
            <a:avLst/>
          </a:prstGeom>
          <a:noFill/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06C59FF-A042-405D-A1F8-4111D0278C56}"/>
              </a:ext>
            </a:extLst>
          </p:cNvPr>
          <p:cNvSpPr/>
          <p:nvPr/>
        </p:nvSpPr>
        <p:spPr>
          <a:xfrm>
            <a:off x="9707941" y="5075147"/>
            <a:ext cx="198298" cy="211016"/>
          </a:xfrm>
          <a:prstGeom prst="rect">
            <a:avLst/>
          </a:prstGeom>
          <a:solidFill>
            <a:srgbClr val="2F6B0D"/>
          </a:solidFill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69822B-B174-4173-A0F0-970677E60D28}"/>
              </a:ext>
            </a:extLst>
          </p:cNvPr>
          <p:cNvSpPr/>
          <p:nvPr/>
        </p:nvSpPr>
        <p:spPr>
          <a:xfrm>
            <a:off x="9716514" y="4697516"/>
            <a:ext cx="198298" cy="211016"/>
          </a:xfrm>
          <a:prstGeom prst="rect">
            <a:avLst/>
          </a:prstGeom>
          <a:solidFill>
            <a:srgbClr val="2F6B0D"/>
          </a:solidFill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22B1F9E-38F2-44FA-9E51-E2FC7170EAD4}"/>
              </a:ext>
            </a:extLst>
          </p:cNvPr>
          <p:cNvSpPr/>
          <p:nvPr/>
        </p:nvSpPr>
        <p:spPr>
          <a:xfrm>
            <a:off x="9707941" y="3914954"/>
            <a:ext cx="198298" cy="211016"/>
          </a:xfrm>
          <a:prstGeom prst="rect">
            <a:avLst/>
          </a:prstGeom>
          <a:solidFill>
            <a:srgbClr val="2F6B0D"/>
          </a:solidFill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B3C04DD-3223-45F3-A0C9-C826FB6E6EA8}"/>
              </a:ext>
            </a:extLst>
          </p:cNvPr>
          <p:cNvSpPr/>
          <p:nvPr/>
        </p:nvSpPr>
        <p:spPr>
          <a:xfrm>
            <a:off x="9707941" y="4297261"/>
            <a:ext cx="198298" cy="211016"/>
          </a:xfrm>
          <a:prstGeom prst="rect">
            <a:avLst/>
          </a:prstGeom>
          <a:solidFill>
            <a:srgbClr val="2F6B0D"/>
          </a:solidFill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6C36CD-B4F7-4066-A9BE-503EAC04A4B9}"/>
              </a:ext>
            </a:extLst>
          </p:cNvPr>
          <p:cNvSpPr/>
          <p:nvPr/>
        </p:nvSpPr>
        <p:spPr>
          <a:xfrm>
            <a:off x="9712201" y="5436459"/>
            <a:ext cx="198298" cy="211016"/>
          </a:xfrm>
          <a:prstGeom prst="rect">
            <a:avLst/>
          </a:prstGeom>
          <a:solidFill>
            <a:srgbClr val="2F6B0D"/>
          </a:solidFill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DC60F8-C6F9-4A26-9F6F-B891D14D6B1A}"/>
              </a:ext>
            </a:extLst>
          </p:cNvPr>
          <p:cNvSpPr/>
          <p:nvPr/>
        </p:nvSpPr>
        <p:spPr>
          <a:xfrm>
            <a:off x="9122289" y="4687899"/>
            <a:ext cx="198298" cy="211016"/>
          </a:xfrm>
          <a:prstGeom prst="rect">
            <a:avLst/>
          </a:prstGeom>
          <a:solidFill>
            <a:srgbClr val="2F6B0D"/>
          </a:solidFill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33B288F-F8EC-4C79-8DB1-397A15E00A4F}"/>
              </a:ext>
            </a:extLst>
          </p:cNvPr>
          <p:cNvSpPr/>
          <p:nvPr/>
        </p:nvSpPr>
        <p:spPr>
          <a:xfrm>
            <a:off x="9131025" y="3893713"/>
            <a:ext cx="198298" cy="211016"/>
          </a:xfrm>
          <a:prstGeom prst="rect">
            <a:avLst/>
          </a:prstGeom>
          <a:solidFill>
            <a:srgbClr val="2F6B0D"/>
          </a:solidFill>
          <a:ln>
            <a:solidFill>
              <a:srgbClr val="2F6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te Placeholder 60">
            <a:extLst>
              <a:ext uri="{FF2B5EF4-FFF2-40B4-BE49-F238E27FC236}">
                <a16:creationId xmlns:a16="http://schemas.microsoft.com/office/drawing/2014/main" id="{95A8B747-22CF-4A84-985D-440D1C21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2BFCCAC2-5BD4-441B-A8F0-43B1F0D9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A783E-E488-422F-8FDD-27A69F99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E8DB-9FBB-4D98-857C-65148BC7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F6B0D"/>
                </a:solidFill>
              </a:rPr>
              <a:t>Calculating Hours/Pay Period (LaToya)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4762-98F9-4BFD-A580-4BC9FB7E2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8103" y="2560320"/>
            <a:ext cx="4718304" cy="2236763"/>
          </a:xfrm>
        </p:spPr>
        <p:txBody>
          <a:bodyPr/>
          <a:lstStyle/>
          <a:p>
            <a:r>
              <a:rPr lang="en-US"/>
              <a:t>Pay Frequency = semi-monthly</a:t>
            </a:r>
          </a:p>
          <a:p>
            <a:endParaRPr lang="en-US" sz="1200"/>
          </a:p>
          <a:p>
            <a:r>
              <a:rPr lang="en-US"/>
              <a:t>Hours/Week = 20</a:t>
            </a:r>
          </a:p>
          <a:p>
            <a:endParaRPr lang="en-US" sz="1200"/>
          </a:p>
          <a:p>
            <a:r>
              <a:rPr lang="en-US"/>
              <a:t>Average Hours/Pay Period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82EE7-F409-4449-B090-779EE0C63087}"/>
              </a:ext>
            </a:extLst>
          </p:cNvPr>
          <p:cNvSpPr txBox="1"/>
          <p:nvPr/>
        </p:nvSpPr>
        <p:spPr>
          <a:xfrm>
            <a:off x="2497016" y="4904668"/>
            <a:ext cx="403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2F6B0D"/>
                </a:solidFill>
              </a:rPr>
              <a:t>20 x 2.15 = </a:t>
            </a:r>
            <a:r>
              <a:rPr lang="en-US" sz="5400" b="1" u="sng">
                <a:solidFill>
                  <a:srgbClr val="2F6B0D"/>
                </a:solidFill>
              </a:rPr>
              <a:t>43</a:t>
            </a:r>
            <a:endParaRPr lang="en-US" sz="4800" b="1" u="sng">
              <a:solidFill>
                <a:srgbClr val="2F6B0D"/>
              </a:solidFill>
            </a:endParaRPr>
          </a:p>
        </p:txBody>
      </p:sp>
      <p:pic>
        <p:nvPicPr>
          <p:cNvPr id="1026" name="Picture 2" descr="Image result for woman working">
            <a:extLst>
              <a:ext uri="{FF2B5EF4-FFF2-40B4-BE49-F238E27FC236}">
                <a16:creationId xmlns:a16="http://schemas.microsoft.com/office/drawing/2014/main" id="{69360C0E-17B9-43E6-B297-B41F547820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16" y="2560638"/>
            <a:ext cx="2308468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FDB15-6858-419D-A3FB-542479DA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D77A7-0F95-483C-A09D-26EA7EEB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398807-0A67-4965-9D5C-DC747CF3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E8DB-9FBB-4D98-857C-65148BC7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F6B0D"/>
                </a:solidFill>
              </a:rPr>
              <a:t>Calculating Hours/Pay Period (Frank)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4762-98F9-4BFD-A580-4BC9FB7E2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5289" y="2560319"/>
            <a:ext cx="4718304" cy="2236763"/>
          </a:xfrm>
        </p:spPr>
        <p:txBody>
          <a:bodyPr/>
          <a:lstStyle/>
          <a:p>
            <a:r>
              <a:rPr lang="en-US"/>
              <a:t>Pay Frequency = weekly</a:t>
            </a:r>
          </a:p>
          <a:p>
            <a:endParaRPr lang="en-US" sz="1200"/>
          </a:p>
          <a:p>
            <a:r>
              <a:rPr lang="en-US"/>
              <a:t>Hours/Week = 32</a:t>
            </a:r>
          </a:p>
          <a:p>
            <a:endParaRPr lang="en-US" sz="1200"/>
          </a:p>
          <a:p>
            <a:r>
              <a:rPr lang="en-US"/>
              <a:t>Average Hours/Pay Period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82EE7-F409-4449-B090-779EE0C63087}"/>
              </a:ext>
            </a:extLst>
          </p:cNvPr>
          <p:cNvSpPr txBox="1"/>
          <p:nvPr/>
        </p:nvSpPr>
        <p:spPr>
          <a:xfrm>
            <a:off x="2180492" y="4856368"/>
            <a:ext cx="3111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2F6B0D"/>
                </a:solidFill>
              </a:rPr>
              <a:t>32 x 1 = </a:t>
            </a:r>
            <a:r>
              <a:rPr lang="en-US" sz="5400" b="1" u="sng">
                <a:solidFill>
                  <a:srgbClr val="2F6B0D"/>
                </a:solidFill>
              </a:rPr>
              <a:t>32</a:t>
            </a:r>
            <a:endParaRPr lang="en-US" sz="4800" b="1" u="sng">
              <a:solidFill>
                <a:srgbClr val="2F6B0D"/>
              </a:solidFill>
            </a:endParaRPr>
          </a:p>
        </p:txBody>
      </p:sp>
      <p:pic>
        <p:nvPicPr>
          <p:cNvPr id="4098" name="Picture 2" descr="Image result for mechanic">
            <a:extLst>
              <a:ext uri="{FF2B5EF4-FFF2-40B4-BE49-F238E27FC236}">
                <a16:creationId xmlns:a16="http://schemas.microsoft.com/office/drawing/2014/main" id="{D1BC5071-9C34-4FE4-9AB4-4F419321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55" y="2670047"/>
            <a:ext cx="4084906" cy="272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37506-77B5-4BC0-BA24-4E30AA58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CC196-0A4D-4714-9476-197EEF07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C06185-75B9-4D9F-9A80-FD226296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E8DB-9FBB-4D98-857C-65148BC7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F6B0D"/>
                </a:solidFill>
              </a:rPr>
              <a:t>Calculating Hours/Pay Period (Belle)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4762-98F9-4BFD-A580-4BC9FB7E2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7803" y="2560320"/>
            <a:ext cx="4718304" cy="2236763"/>
          </a:xfrm>
        </p:spPr>
        <p:txBody>
          <a:bodyPr/>
          <a:lstStyle/>
          <a:p>
            <a:r>
              <a:rPr lang="en-US"/>
              <a:t>Pay Frequency = bi-weekly</a:t>
            </a:r>
          </a:p>
          <a:p>
            <a:endParaRPr lang="en-US" sz="1200"/>
          </a:p>
          <a:p>
            <a:r>
              <a:rPr lang="en-US"/>
              <a:t>Hours/Week = 8</a:t>
            </a:r>
          </a:p>
          <a:p>
            <a:endParaRPr lang="en-US" sz="1200"/>
          </a:p>
          <a:p>
            <a:r>
              <a:rPr lang="en-US"/>
              <a:t>Average Hours/Pay Period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82EE7-F409-4449-B090-779EE0C63087}"/>
              </a:ext>
            </a:extLst>
          </p:cNvPr>
          <p:cNvSpPr txBox="1"/>
          <p:nvPr/>
        </p:nvSpPr>
        <p:spPr>
          <a:xfrm>
            <a:off x="2485292" y="4797083"/>
            <a:ext cx="2776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2F6B0D"/>
                </a:solidFill>
              </a:rPr>
              <a:t>8 x 2 = </a:t>
            </a:r>
            <a:r>
              <a:rPr lang="en-US" sz="5400" b="1" u="sng">
                <a:solidFill>
                  <a:srgbClr val="2F6B0D"/>
                </a:solidFill>
              </a:rPr>
              <a:t>16</a:t>
            </a:r>
            <a:endParaRPr lang="en-US" sz="4800" b="1" u="sng">
              <a:solidFill>
                <a:srgbClr val="2F6B0D"/>
              </a:solidFill>
            </a:endParaRPr>
          </a:p>
        </p:txBody>
      </p:sp>
      <p:pic>
        <p:nvPicPr>
          <p:cNvPr id="3074" name="Picture 2" descr="Image result for cashier">
            <a:extLst>
              <a:ext uri="{FF2B5EF4-FFF2-40B4-BE49-F238E27FC236}">
                <a16:creationId xmlns:a16="http://schemas.microsoft.com/office/drawing/2014/main" id="{09CE94CB-CC09-431F-9E01-77D8BE0ED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r="23196"/>
          <a:stretch/>
        </p:blipFill>
        <p:spPr bwMode="auto">
          <a:xfrm>
            <a:off x="6706795" y="2627643"/>
            <a:ext cx="3667402" cy="258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47D6D-FA2A-45F9-9F0E-FA3DECE6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FFBD8-F7BF-4448-8302-62B9ADC4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40DC78-2109-4757-81E2-81F2E362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E8DB-9FBB-4D98-857C-65148BC7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F6B0D"/>
                </a:solidFill>
              </a:rPr>
              <a:t>Calculating Hours/Pay Period (Kara)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4762-98F9-4BFD-A580-4BC9FB7E2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8103" y="2560320"/>
            <a:ext cx="4718304" cy="2236763"/>
          </a:xfrm>
        </p:spPr>
        <p:txBody>
          <a:bodyPr/>
          <a:lstStyle/>
          <a:p>
            <a:r>
              <a:rPr lang="en-US"/>
              <a:t>Pay Frequency = monthly</a:t>
            </a:r>
          </a:p>
          <a:p>
            <a:endParaRPr lang="en-US" sz="1200"/>
          </a:p>
          <a:p>
            <a:r>
              <a:rPr lang="en-US"/>
              <a:t>Hours/Week = 35</a:t>
            </a:r>
          </a:p>
          <a:p>
            <a:endParaRPr lang="en-US" sz="1200"/>
          </a:p>
          <a:p>
            <a:r>
              <a:rPr lang="en-US"/>
              <a:t>Average Hours/Pay Period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82EE7-F409-4449-B090-779EE0C63087}"/>
              </a:ext>
            </a:extLst>
          </p:cNvPr>
          <p:cNvSpPr txBox="1"/>
          <p:nvPr/>
        </p:nvSpPr>
        <p:spPr>
          <a:xfrm>
            <a:off x="2058103" y="4797083"/>
            <a:ext cx="4307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2F6B0D"/>
                </a:solidFill>
              </a:rPr>
              <a:t>35 x 4.3 = </a:t>
            </a:r>
            <a:r>
              <a:rPr lang="en-US" sz="5400" b="1" u="sng">
                <a:solidFill>
                  <a:srgbClr val="2F6B0D"/>
                </a:solidFill>
              </a:rPr>
              <a:t>150.5</a:t>
            </a:r>
            <a:endParaRPr lang="en-US" sz="4800" b="1" u="sng">
              <a:solidFill>
                <a:srgbClr val="2F6B0D"/>
              </a:solidFill>
            </a:endParaRPr>
          </a:p>
        </p:txBody>
      </p:sp>
      <p:pic>
        <p:nvPicPr>
          <p:cNvPr id="2050" name="Picture 2" descr="Image result for day care">
            <a:extLst>
              <a:ext uri="{FF2B5EF4-FFF2-40B4-BE49-F238E27FC236}">
                <a16:creationId xmlns:a16="http://schemas.microsoft.com/office/drawing/2014/main" id="{702B1263-4497-43DA-94C1-5C813A06C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3" b="10534"/>
          <a:stretch/>
        </p:blipFill>
        <p:spPr bwMode="auto">
          <a:xfrm>
            <a:off x="6897675" y="2560320"/>
            <a:ext cx="3236222" cy="3006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23003-2EC3-4BB4-9A18-F74780FA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C8FFA-2288-42C0-9279-8C0FE12F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006B30-7F36-4882-B0C6-FA0E8D0E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61FB41-5C2A-4D19-AF0A-F99889A6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0F432-40EF-4BA9-8A39-BE3EED7C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D6100-630C-416A-907C-3899E852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EB71C159-60C2-4273-8E9B-C409876F06CB}"/>
              </a:ext>
            </a:extLst>
          </p:cNvPr>
          <p:cNvGrpSpPr/>
          <p:nvPr/>
        </p:nvGrpSpPr>
        <p:grpSpPr>
          <a:xfrm>
            <a:off x="981574" y="885486"/>
            <a:ext cx="9114923" cy="5087027"/>
            <a:chOff x="981574" y="885486"/>
            <a:chExt cx="9114923" cy="508702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5CA4ADF-B1F7-4F6D-B5D4-60986E05F24F}"/>
                </a:ext>
              </a:extLst>
            </p:cNvPr>
            <p:cNvGrpSpPr/>
            <p:nvPr/>
          </p:nvGrpSpPr>
          <p:grpSpPr>
            <a:xfrm>
              <a:off x="981574" y="1247769"/>
              <a:ext cx="8378380" cy="365760"/>
              <a:chOff x="508605" y="3129994"/>
              <a:chExt cx="8378380" cy="36576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5B5D24-3582-4769-A5D9-0369FA78903B}"/>
                  </a:ext>
                </a:extLst>
              </p:cNvPr>
              <p:cNvSpPr/>
              <p:nvPr/>
            </p:nvSpPr>
            <p:spPr>
              <a:xfrm>
                <a:off x="508605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32A0657-94FD-4A18-9D7E-7060031483B1}"/>
                  </a:ext>
                </a:extLst>
              </p:cNvPr>
              <p:cNvSpPr/>
              <p:nvPr/>
            </p:nvSpPr>
            <p:spPr>
              <a:xfrm>
                <a:off x="1235694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39E2BC-84A2-45D8-960A-66D851CA77DC}"/>
                  </a:ext>
                </a:extLst>
              </p:cNvPr>
              <p:cNvSpPr/>
              <p:nvPr/>
            </p:nvSpPr>
            <p:spPr>
              <a:xfrm>
                <a:off x="1594082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28DB56E-BE11-41F5-A542-5AF35D468C2C}"/>
                  </a:ext>
                </a:extLst>
              </p:cNvPr>
              <p:cNvSpPr/>
              <p:nvPr/>
            </p:nvSpPr>
            <p:spPr>
              <a:xfrm>
                <a:off x="7434253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C16A1C7-E287-4C45-80ED-FA9E0D80D39F}"/>
                  </a:ext>
                </a:extLst>
              </p:cNvPr>
              <p:cNvSpPr/>
              <p:nvPr/>
            </p:nvSpPr>
            <p:spPr>
              <a:xfrm>
                <a:off x="7053812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3263811-8E69-42C2-B316-E7F88F2FD820}"/>
                  </a:ext>
                </a:extLst>
              </p:cNvPr>
              <p:cNvSpPr/>
              <p:nvPr/>
            </p:nvSpPr>
            <p:spPr>
              <a:xfrm>
                <a:off x="6688361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50BB3F-99D2-49E3-AC7F-C47CF971D00A}"/>
                  </a:ext>
                </a:extLst>
              </p:cNvPr>
              <p:cNvSpPr/>
              <p:nvPr/>
            </p:nvSpPr>
            <p:spPr>
              <a:xfrm>
                <a:off x="6320790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B5EF7E-4440-48AF-B6EC-30E59A12A251}"/>
                  </a:ext>
                </a:extLst>
              </p:cNvPr>
              <p:cNvSpPr/>
              <p:nvPr/>
            </p:nvSpPr>
            <p:spPr>
              <a:xfrm>
                <a:off x="5956097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6503EE1-8B06-48E5-8474-5CBFCADF6117}"/>
                  </a:ext>
                </a:extLst>
              </p:cNvPr>
              <p:cNvSpPr/>
              <p:nvPr/>
            </p:nvSpPr>
            <p:spPr>
              <a:xfrm>
                <a:off x="5585630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0484A4-7DD3-4393-85C8-11E55F487478}"/>
                  </a:ext>
                </a:extLst>
              </p:cNvPr>
              <p:cNvSpPr/>
              <p:nvPr/>
            </p:nvSpPr>
            <p:spPr>
              <a:xfrm>
                <a:off x="5218946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BC34C0-BE24-46D9-A50E-0721DF4F03FE}"/>
                  </a:ext>
                </a:extLst>
              </p:cNvPr>
              <p:cNvSpPr/>
              <p:nvPr/>
            </p:nvSpPr>
            <p:spPr>
              <a:xfrm>
                <a:off x="4865002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00FCC53-FD4F-4CD7-87C2-047660A4A873}"/>
                  </a:ext>
                </a:extLst>
              </p:cNvPr>
              <p:cNvSpPr/>
              <p:nvPr/>
            </p:nvSpPr>
            <p:spPr>
              <a:xfrm>
                <a:off x="4512645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D7D65ED-C535-4888-BF26-BCF6998D9E0D}"/>
                  </a:ext>
                </a:extLst>
              </p:cNvPr>
              <p:cNvSpPr/>
              <p:nvPr/>
            </p:nvSpPr>
            <p:spPr>
              <a:xfrm>
                <a:off x="4148298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111C63F-EB6E-4F02-9283-2CA473FC91BA}"/>
                  </a:ext>
                </a:extLst>
              </p:cNvPr>
              <p:cNvSpPr/>
              <p:nvPr/>
            </p:nvSpPr>
            <p:spPr>
              <a:xfrm>
                <a:off x="3780337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E40BB36-9972-4BE1-AEB0-A98CD46CAE37}"/>
                  </a:ext>
                </a:extLst>
              </p:cNvPr>
              <p:cNvSpPr/>
              <p:nvPr/>
            </p:nvSpPr>
            <p:spPr>
              <a:xfrm>
                <a:off x="3424582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09B8531-3EE1-4AA7-A2DD-CC5131257902}"/>
                  </a:ext>
                </a:extLst>
              </p:cNvPr>
              <p:cNvSpPr/>
              <p:nvPr/>
            </p:nvSpPr>
            <p:spPr>
              <a:xfrm>
                <a:off x="3058622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48C256B-CD8D-45E5-A00B-16A785C0E2FB}"/>
                  </a:ext>
                </a:extLst>
              </p:cNvPr>
              <p:cNvSpPr/>
              <p:nvPr/>
            </p:nvSpPr>
            <p:spPr>
              <a:xfrm>
                <a:off x="2693873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AF142F5-2C8D-424C-B0DD-F906F946A47C}"/>
                  </a:ext>
                </a:extLst>
              </p:cNvPr>
              <p:cNvSpPr/>
              <p:nvPr/>
            </p:nvSpPr>
            <p:spPr>
              <a:xfrm>
                <a:off x="1957723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B9EF63-FDF4-4B0D-8B34-0FAE0FD6E2BF}"/>
                  </a:ext>
                </a:extLst>
              </p:cNvPr>
              <p:cNvSpPr/>
              <p:nvPr/>
            </p:nvSpPr>
            <p:spPr>
              <a:xfrm>
                <a:off x="2328422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A63A770-DCA4-4CBE-8687-5B30652FD456}"/>
                  </a:ext>
                </a:extLst>
              </p:cNvPr>
              <p:cNvSpPr/>
              <p:nvPr/>
            </p:nvSpPr>
            <p:spPr>
              <a:xfrm>
                <a:off x="7788152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1271A86-7AED-495F-ADB2-EA5E31ACBC73}"/>
                  </a:ext>
                </a:extLst>
              </p:cNvPr>
              <p:cNvSpPr/>
              <p:nvPr/>
            </p:nvSpPr>
            <p:spPr>
              <a:xfrm>
                <a:off x="8150165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96C715A-E902-4357-960B-26F752B5084E}"/>
                  </a:ext>
                </a:extLst>
              </p:cNvPr>
              <p:cNvSpPr/>
              <p:nvPr/>
            </p:nvSpPr>
            <p:spPr>
              <a:xfrm>
                <a:off x="8521225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400079-8620-458C-B37D-B497C8E31206}"/>
                  </a:ext>
                </a:extLst>
              </p:cNvPr>
              <p:cNvSpPr/>
              <p:nvPr/>
            </p:nvSpPr>
            <p:spPr>
              <a:xfrm>
                <a:off x="876802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AC0BB3C-F6F7-4B3D-AEB7-533B6E0DED25}"/>
                </a:ext>
              </a:extLst>
            </p:cNvPr>
            <p:cNvGrpSpPr/>
            <p:nvPr/>
          </p:nvGrpSpPr>
          <p:grpSpPr>
            <a:xfrm>
              <a:off x="3897551" y="1606238"/>
              <a:ext cx="365760" cy="2179378"/>
              <a:chOff x="4827849" y="3417782"/>
              <a:chExt cx="365760" cy="2179378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947FF8-8549-4CDF-8EBB-AA75F19C16CA}"/>
                  </a:ext>
                </a:extLst>
              </p:cNvPr>
              <p:cNvSpPr/>
              <p:nvPr/>
            </p:nvSpPr>
            <p:spPr>
              <a:xfrm>
                <a:off x="4827849" y="341778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2316D69-654D-41C1-9A5D-19726DE53232}"/>
                  </a:ext>
                </a:extLst>
              </p:cNvPr>
              <p:cNvSpPr/>
              <p:nvPr/>
            </p:nvSpPr>
            <p:spPr>
              <a:xfrm>
                <a:off x="4827849" y="378354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1886EAD-AC04-4C0B-AECC-D7D71F3F62FE}"/>
                  </a:ext>
                </a:extLst>
              </p:cNvPr>
              <p:cNvSpPr/>
              <p:nvPr/>
            </p:nvSpPr>
            <p:spPr>
              <a:xfrm>
                <a:off x="4827849" y="414930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B5DE3AF-467E-4E4D-903A-FCC772001942}"/>
                  </a:ext>
                </a:extLst>
              </p:cNvPr>
              <p:cNvSpPr/>
              <p:nvPr/>
            </p:nvSpPr>
            <p:spPr>
              <a:xfrm>
                <a:off x="4827849" y="451506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97DA13-B270-4534-8CB4-B2499449FBAE}"/>
                  </a:ext>
                </a:extLst>
              </p:cNvPr>
              <p:cNvSpPr/>
              <p:nvPr/>
            </p:nvSpPr>
            <p:spPr>
              <a:xfrm>
                <a:off x="4827849" y="486583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0E024C-357C-4CDA-B680-4F3E70ABF71A}"/>
                  </a:ext>
                </a:extLst>
              </p:cNvPr>
              <p:cNvSpPr/>
              <p:nvPr/>
            </p:nvSpPr>
            <p:spPr>
              <a:xfrm>
                <a:off x="4827849" y="523140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14123B9-1EB4-43EE-89D9-492B53D368CC}"/>
                </a:ext>
              </a:extLst>
            </p:cNvPr>
            <p:cNvGrpSpPr/>
            <p:nvPr/>
          </p:nvGrpSpPr>
          <p:grpSpPr>
            <a:xfrm>
              <a:off x="3534784" y="3061579"/>
              <a:ext cx="6561713" cy="365916"/>
              <a:chOff x="507398" y="3129994"/>
              <a:chExt cx="6561713" cy="365916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43DF048-F56D-4515-96F8-8289C7A2D0C1}"/>
                  </a:ext>
                </a:extLst>
              </p:cNvPr>
              <p:cNvSpPr/>
              <p:nvPr/>
            </p:nvSpPr>
            <p:spPr>
              <a:xfrm>
                <a:off x="507398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3665E8-D8FD-4A96-84C7-A8C3C4B01ED6}"/>
                  </a:ext>
                </a:extLst>
              </p:cNvPr>
              <p:cNvSpPr/>
              <p:nvPr/>
            </p:nvSpPr>
            <p:spPr>
              <a:xfrm>
                <a:off x="1235694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BE3960B-A6D5-461F-BA44-E097594B0E2D}"/>
                  </a:ext>
                </a:extLst>
              </p:cNvPr>
              <p:cNvSpPr/>
              <p:nvPr/>
            </p:nvSpPr>
            <p:spPr>
              <a:xfrm>
                <a:off x="1594082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2E13192-F250-4377-9553-2E308F3EA7C4}"/>
                  </a:ext>
                </a:extLst>
              </p:cNvPr>
              <p:cNvSpPr/>
              <p:nvPr/>
            </p:nvSpPr>
            <p:spPr>
              <a:xfrm>
                <a:off x="6703351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315B5D1-B68D-4E1B-9ED2-226CC52666D8}"/>
                  </a:ext>
                </a:extLst>
              </p:cNvPr>
              <p:cNvSpPr/>
              <p:nvPr/>
            </p:nvSpPr>
            <p:spPr>
              <a:xfrm>
                <a:off x="6335780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62B8BA1-A2B3-4F09-9E7B-69EA95D08A7A}"/>
                  </a:ext>
                </a:extLst>
              </p:cNvPr>
              <p:cNvSpPr/>
              <p:nvPr/>
            </p:nvSpPr>
            <p:spPr>
              <a:xfrm>
                <a:off x="5971087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FDCA342-DA09-41FD-BBAD-C16B3E2BD6CE}"/>
                  </a:ext>
                </a:extLst>
              </p:cNvPr>
              <p:cNvSpPr/>
              <p:nvPr/>
            </p:nvSpPr>
            <p:spPr>
              <a:xfrm>
                <a:off x="5600620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506FCA3-2981-4641-B766-6D06402855B1}"/>
                  </a:ext>
                </a:extLst>
              </p:cNvPr>
              <p:cNvSpPr/>
              <p:nvPr/>
            </p:nvSpPr>
            <p:spPr>
              <a:xfrm>
                <a:off x="5233936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B0F38AD-F011-47AC-9E49-396BD8CCD2BF}"/>
                  </a:ext>
                </a:extLst>
              </p:cNvPr>
              <p:cNvSpPr/>
              <p:nvPr/>
            </p:nvSpPr>
            <p:spPr>
              <a:xfrm>
                <a:off x="4865002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2E6CA39-0171-4781-B5BD-D846C4E93D2B}"/>
                  </a:ext>
                </a:extLst>
              </p:cNvPr>
              <p:cNvSpPr/>
              <p:nvPr/>
            </p:nvSpPr>
            <p:spPr>
              <a:xfrm>
                <a:off x="4512645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9F33E1E-2FE0-400B-88A8-8BF6F166E584}"/>
                  </a:ext>
                </a:extLst>
              </p:cNvPr>
              <p:cNvSpPr/>
              <p:nvPr/>
            </p:nvSpPr>
            <p:spPr>
              <a:xfrm>
                <a:off x="4148298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E02261F-6207-4CBE-97F1-AC02150E987A}"/>
                  </a:ext>
                </a:extLst>
              </p:cNvPr>
              <p:cNvSpPr/>
              <p:nvPr/>
            </p:nvSpPr>
            <p:spPr>
              <a:xfrm>
                <a:off x="3780337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42853B7-6E5B-4C9C-9C83-863B2CB01ED6}"/>
                  </a:ext>
                </a:extLst>
              </p:cNvPr>
              <p:cNvSpPr/>
              <p:nvPr/>
            </p:nvSpPr>
            <p:spPr>
              <a:xfrm>
                <a:off x="3410990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F75735E-8673-4336-9FD1-4502B98F3493}"/>
                  </a:ext>
                </a:extLst>
              </p:cNvPr>
              <p:cNvSpPr/>
              <p:nvPr/>
            </p:nvSpPr>
            <p:spPr>
              <a:xfrm>
                <a:off x="3058622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BD14208-13D3-48C2-9153-3596C6A14445}"/>
                  </a:ext>
                </a:extLst>
              </p:cNvPr>
              <p:cNvSpPr/>
              <p:nvPr/>
            </p:nvSpPr>
            <p:spPr>
              <a:xfrm>
                <a:off x="2693873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FC14F6C-2DB1-4F69-BC82-82AFC7C8DD7B}"/>
                  </a:ext>
                </a:extLst>
              </p:cNvPr>
              <p:cNvSpPr/>
              <p:nvPr/>
            </p:nvSpPr>
            <p:spPr>
              <a:xfrm>
                <a:off x="1957723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D915189-3857-4D78-A96F-9B7F97EDCC33}"/>
                  </a:ext>
                </a:extLst>
              </p:cNvPr>
              <p:cNvSpPr/>
              <p:nvPr/>
            </p:nvSpPr>
            <p:spPr>
              <a:xfrm>
                <a:off x="2328422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94D05F0-AE84-498F-9504-B004382ACEA2}"/>
                </a:ext>
              </a:extLst>
            </p:cNvPr>
            <p:cNvGrpSpPr/>
            <p:nvPr/>
          </p:nvGrpSpPr>
          <p:grpSpPr>
            <a:xfrm>
              <a:off x="6082851" y="3427339"/>
              <a:ext cx="368917" cy="2545174"/>
              <a:chOff x="4819433" y="3417782"/>
              <a:chExt cx="368917" cy="2545174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7A45F41-9754-4A5D-BF33-DDFA700ED24F}"/>
                  </a:ext>
                </a:extLst>
              </p:cNvPr>
              <p:cNvSpPr/>
              <p:nvPr/>
            </p:nvSpPr>
            <p:spPr>
              <a:xfrm>
                <a:off x="4822590" y="341778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1EDB8E3-95BB-4DBB-87DB-602C8AB15B33}"/>
                  </a:ext>
                </a:extLst>
              </p:cNvPr>
              <p:cNvSpPr/>
              <p:nvPr/>
            </p:nvSpPr>
            <p:spPr>
              <a:xfrm>
                <a:off x="4822590" y="378354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85C09E5-35D7-4A75-85BD-F1D1442ECD45}"/>
                  </a:ext>
                </a:extLst>
              </p:cNvPr>
              <p:cNvSpPr/>
              <p:nvPr/>
            </p:nvSpPr>
            <p:spPr>
              <a:xfrm>
                <a:off x="4822590" y="414930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C94F485-6698-4B67-B698-9AD6C2F7C517}"/>
                  </a:ext>
                </a:extLst>
              </p:cNvPr>
              <p:cNvSpPr/>
              <p:nvPr/>
            </p:nvSpPr>
            <p:spPr>
              <a:xfrm>
                <a:off x="4819433" y="4514906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FC61244-7BB0-459B-9531-64786E791894}"/>
                  </a:ext>
                </a:extLst>
              </p:cNvPr>
              <p:cNvSpPr/>
              <p:nvPr/>
            </p:nvSpPr>
            <p:spPr>
              <a:xfrm>
                <a:off x="4819433" y="486583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3404FB6-6C04-4AAF-A3B2-DE2E918463ED}"/>
                  </a:ext>
                </a:extLst>
              </p:cNvPr>
              <p:cNvSpPr/>
              <p:nvPr/>
            </p:nvSpPr>
            <p:spPr>
              <a:xfrm>
                <a:off x="4819433" y="523159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A3EBD5C-CAF9-402F-9753-261633A4C9D0}"/>
                  </a:ext>
                </a:extLst>
              </p:cNvPr>
              <p:cNvSpPr/>
              <p:nvPr/>
            </p:nvSpPr>
            <p:spPr>
              <a:xfrm>
                <a:off x="4819433" y="5597196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8FA706C-3D49-430C-AE6A-710A5B55DF60}"/>
                </a:ext>
              </a:extLst>
            </p:cNvPr>
            <p:cNvGrpSpPr/>
            <p:nvPr/>
          </p:nvGrpSpPr>
          <p:grpSpPr>
            <a:xfrm>
              <a:off x="3170960" y="4154841"/>
              <a:ext cx="4364002" cy="365916"/>
              <a:chOff x="1235694" y="3129994"/>
              <a:chExt cx="4364002" cy="36591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9CB6E06-6CF7-4B40-9234-993FCB58D596}"/>
                  </a:ext>
                </a:extLst>
              </p:cNvPr>
              <p:cNvSpPr/>
              <p:nvPr/>
            </p:nvSpPr>
            <p:spPr>
              <a:xfrm>
                <a:off x="1235694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0762BE5-E72D-4745-8C79-7F12C31CBC01}"/>
                  </a:ext>
                </a:extLst>
              </p:cNvPr>
              <p:cNvSpPr/>
              <p:nvPr/>
            </p:nvSpPr>
            <p:spPr>
              <a:xfrm>
                <a:off x="1594082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175D21-DB88-401C-AB5D-9E42B7573CF2}"/>
                  </a:ext>
                </a:extLst>
              </p:cNvPr>
              <p:cNvSpPr/>
              <p:nvPr/>
            </p:nvSpPr>
            <p:spPr>
              <a:xfrm>
                <a:off x="5233936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B3663E-148D-4892-B5B6-78197C5F4A03}"/>
                  </a:ext>
                </a:extLst>
              </p:cNvPr>
              <p:cNvSpPr/>
              <p:nvPr/>
            </p:nvSpPr>
            <p:spPr>
              <a:xfrm>
                <a:off x="4865002" y="312999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80658D4-8F11-4A52-BC73-B243324D5883}"/>
                  </a:ext>
                </a:extLst>
              </p:cNvPr>
              <p:cNvSpPr/>
              <p:nvPr/>
            </p:nvSpPr>
            <p:spPr>
              <a:xfrm>
                <a:off x="4512645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0BC1D97-9647-447A-ABD0-EFFC9087DB8D}"/>
                  </a:ext>
                </a:extLst>
              </p:cNvPr>
              <p:cNvSpPr/>
              <p:nvPr/>
            </p:nvSpPr>
            <p:spPr>
              <a:xfrm>
                <a:off x="3780337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00E8B22-0544-4AF2-9878-22375232AC63}"/>
                  </a:ext>
                </a:extLst>
              </p:cNvPr>
              <p:cNvSpPr/>
              <p:nvPr/>
            </p:nvSpPr>
            <p:spPr>
              <a:xfrm>
                <a:off x="3410990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1F66E81-2DFC-40E0-8184-5CA329393F64}"/>
                  </a:ext>
                </a:extLst>
              </p:cNvPr>
              <p:cNvSpPr/>
              <p:nvPr/>
            </p:nvSpPr>
            <p:spPr>
              <a:xfrm>
                <a:off x="3058622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BF1E84B-6D6E-422C-95BC-ACC633CADD8D}"/>
                  </a:ext>
                </a:extLst>
              </p:cNvPr>
              <p:cNvSpPr/>
              <p:nvPr/>
            </p:nvSpPr>
            <p:spPr>
              <a:xfrm>
                <a:off x="2693873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5664995-C664-49F6-8BF3-6CDA84E947BE}"/>
                  </a:ext>
                </a:extLst>
              </p:cNvPr>
              <p:cNvSpPr/>
              <p:nvPr/>
            </p:nvSpPr>
            <p:spPr>
              <a:xfrm>
                <a:off x="1957723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9126901-23F5-4690-9B64-E4FB1A327A75}"/>
                  </a:ext>
                </a:extLst>
              </p:cNvPr>
              <p:cNvSpPr/>
              <p:nvPr/>
            </p:nvSpPr>
            <p:spPr>
              <a:xfrm>
                <a:off x="2328422" y="313015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BDF1E17-FA82-45E9-BFE6-34D91738F7CD}"/>
                </a:ext>
              </a:extLst>
            </p:cNvPr>
            <p:cNvGrpSpPr/>
            <p:nvPr/>
          </p:nvGrpSpPr>
          <p:grpSpPr>
            <a:xfrm>
              <a:off x="1353312" y="1618771"/>
              <a:ext cx="368918" cy="4007590"/>
              <a:chOff x="4819433" y="3417782"/>
              <a:chExt cx="368918" cy="4007590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AF0F957-54EA-4261-BD7A-A6170939C227}"/>
                  </a:ext>
                </a:extLst>
              </p:cNvPr>
              <p:cNvSpPr/>
              <p:nvPr/>
            </p:nvSpPr>
            <p:spPr>
              <a:xfrm>
                <a:off x="4822590" y="341778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60AEC9B-01CB-4DEA-8E58-19763B888D96}"/>
                  </a:ext>
                </a:extLst>
              </p:cNvPr>
              <p:cNvSpPr/>
              <p:nvPr/>
            </p:nvSpPr>
            <p:spPr>
              <a:xfrm>
                <a:off x="4822590" y="378354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EBCDB23-C7D7-4CB7-BCE5-1C8AAA82A5CC}"/>
                  </a:ext>
                </a:extLst>
              </p:cNvPr>
              <p:cNvSpPr/>
              <p:nvPr/>
            </p:nvSpPr>
            <p:spPr>
              <a:xfrm>
                <a:off x="4822590" y="414930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DBADC79-91A4-4724-9D79-9191B7FE66C0}"/>
                  </a:ext>
                </a:extLst>
              </p:cNvPr>
              <p:cNvSpPr/>
              <p:nvPr/>
            </p:nvSpPr>
            <p:spPr>
              <a:xfrm>
                <a:off x="4819433" y="4499916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54104A6-29AA-40EB-8EAF-42770D3486BF}"/>
                  </a:ext>
                </a:extLst>
              </p:cNvPr>
              <p:cNvSpPr/>
              <p:nvPr/>
            </p:nvSpPr>
            <p:spPr>
              <a:xfrm>
                <a:off x="4819433" y="486583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435BA8F-24E1-461C-A101-485FD3705971}"/>
                  </a:ext>
                </a:extLst>
              </p:cNvPr>
              <p:cNvSpPr/>
              <p:nvPr/>
            </p:nvSpPr>
            <p:spPr>
              <a:xfrm>
                <a:off x="4819433" y="523159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EE70A1E-2FD9-40FE-A9F8-777445CE1EC7}"/>
                  </a:ext>
                </a:extLst>
              </p:cNvPr>
              <p:cNvSpPr/>
              <p:nvPr/>
            </p:nvSpPr>
            <p:spPr>
              <a:xfrm>
                <a:off x="4819433" y="5597196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9E752A5-493E-43A1-A48E-95DB61FE975A}"/>
                  </a:ext>
                </a:extLst>
              </p:cNvPr>
              <p:cNvSpPr/>
              <p:nvPr/>
            </p:nvSpPr>
            <p:spPr>
              <a:xfrm>
                <a:off x="4821012" y="596280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78D8EE8-F650-4F16-80A4-83CE619ADF3A}"/>
                  </a:ext>
                </a:extLst>
              </p:cNvPr>
              <p:cNvSpPr/>
              <p:nvPr/>
            </p:nvSpPr>
            <p:spPr>
              <a:xfrm>
                <a:off x="4822591" y="6328404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32E3A2F-C6B2-46B2-AB5E-4F59607FAAEB}"/>
                  </a:ext>
                </a:extLst>
              </p:cNvPr>
              <p:cNvSpPr/>
              <p:nvPr/>
            </p:nvSpPr>
            <p:spPr>
              <a:xfrm>
                <a:off x="4819433" y="6694008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ED498B0-B1DE-464A-9A9B-BB1F361B18B6}"/>
                  </a:ext>
                </a:extLst>
              </p:cNvPr>
              <p:cNvSpPr/>
              <p:nvPr/>
            </p:nvSpPr>
            <p:spPr>
              <a:xfrm>
                <a:off x="4819433" y="705961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97634B1-0245-4D0D-A590-191D00D1B683}"/>
                </a:ext>
              </a:extLst>
            </p:cNvPr>
            <p:cNvGrpSpPr/>
            <p:nvPr/>
          </p:nvGrpSpPr>
          <p:grpSpPr>
            <a:xfrm>
              <a:off x="2070461" y="1975271"/>
              <a:ext cx="3658121" cy="365760"/>
              <a:chOff x="3410990" y="3141200"/>
              <a:chExt cx="3658121" cy="365760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AEC7EF2-40F7-48B4-9DDE-1892714C8D8A}"/>
                  </a:ext>
                </a:extLst>
              </p:cNvPr>
              <p:cNvSpPr/>
              <p:nvPr/>
            </p:nvSpPr>
            <p:spPr>
              <a:xfrm>
                <a:off x="6703351" y="314120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69A866F-0D3F-498A-B94B-EF5FC922B066}"/>
                  </a:ext>
                </a:extLst>
              </p:cNvPr>
              <p:cNvSpPr/>
              <p:nvPr/>
            </p:nvSpPr>
            <p:spPr>
              <a:xfrm>
                <a:off x="6335780" y="314120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941E585-3F19-4DEA-943F-2FD86A4BC911}"/>
                  </a:ext>
                </a:extLst>
              </p:cNvPr>
              <p:cNvSpPr/>
              <p:nvPr/>
            </p:nvSpPr>
            <p:spPr>
              <a:xfrm>
                <a:off x="5971087" y="314120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06206B5-4D30-4439-BF12-6917BEC5F4A4}"/>
                  </a:ext>
                </a:extLst>
              </p:cNvPr>
              <p:cNvSpPr/>
              <p:nvPr/>
            </p:nvSpPr>
            <p:spPr>
              <a:xfrm>
                <a:off x="5600620" y="314120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D90C726-FACA-47CE-9088-4C604A2B7C4F}"/>
                  </a:ext>
                </a:extLst>
              </p:cNvPr>
              <p:cNvSpPr/>
              <p:nvPr/>
            </p:nvSpPr>
            <p:spPr>
              <a:xfrm>
                <a:off x="4865002" y="314120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2435071-A30F-4B77-981F-BDCB4E7339F7}"/>
                  </a:ext>
                </a:extLst>
              </p:cNvPr>
              <p:cNvSpPr/>
              <p:nvPr/>
            </p:nvSpPr>
            <p:spPr>
              <a:xfrm>
                <a:off x="4512645" y="314120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A2181F7F-3451-4AAE-8E22-CA575AAEF0EE}"/>
                  </a:ext>
                </a:extLst>
              </p:cNvPr>
              <p:cNvSpPr/>
              <p:nvPr/>
            </p:nvSpPr>
            <p:spPr>
              <a:xfrm>
                <a:off x="4148298" y="314120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EC032C-AFD2-4D6E-AC37-AAE843E7C89E}"/>
                  </a:ext>
                </a:extLst>
              </p:cNvPr>
              <p:cNvSpPr/>
              <p:nvPr/>
            </p:nvSpPr>
            <p:spPr>
              <a:xfrm>
                <a:off x="3780337" y="314120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220E39-790C-4939-A4D7-4E188AB38FD4}"/>
                  </a:ext>
                </a:extLst>
              </p:cNvPr>
              <p:cNvSpPr/>
              <p:nvPr/>
            </p:nvSpPr>
            <p:spPr>
              <a:xfrm>
                <a:off x="3410990" y="3141200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9C8C7BB1-7522-45A9-AA4D-4E38015F40BA}"/>
                </a:ext>
              </a:extLst>
            </p:cNvPr>
            <p:cNvGrpSpPr/>
            <p:nvPr/>
          </p:nvGrpSpPr>
          <p:grpSpPr>
            <a:xfrm>
              <a:off x="6425179" y="885486"/>
              <a:ext cx="367513" cy="1463040"/>
              <a:chOff x="4822590" y="3402792"/>
              <a:chExt cx="367513" cy="1463040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98D1EE9-FE93-4B8D-9DCC-ACF52247884E}"/>
                  </a:ext>
                </a:extLst>
              </p:cNvPr>
              <p:cNvSpPr/>
              <p:nvPr/>
            </p:nvSpPr>
            <p:spPr>
              <a:xfrm>
                <a:off x="4822590" y="340279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B4E3ABD-5123-4D99-80A4-3A53BC8A2C9D}"/>
                  </a:ext>
                </a:extLst>
              </p:cNvPr>
              <p:cNvSpPr/>
              <p:nvPr/>
            </p:nvSpPr>
            <p:spPr>
              <a:xfrm>
                <a:off x="4822590" y="413431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CBF86D26-E101-4175-BDB5-EE8F31E17582}"/>
                  </a:ext>
                </a:extLst>
              </p:cNvPr>
              <p:cNvSpPr/>
              <p:nvPr/>
            </p:nvSpPr>
            <p:spPr>
              <a:xfrm>
                <a:off x="4824343" y="4500072"/>
                <a:ext cx="365760" cy="3657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1" name="Override clue">
            <a:extLst>
              <a:ext uri="{FF2B5EF4-FFF2-40B4-BE49-F238E27FC236}">
                <a16:creationId xmlns:a16="http://schemas.microsoft.com/office/drawing/2014/main" id="{7064F043-ECD1-454A-A06C-E7E2819C9BA5}"/>
              </a:ext>
            </a:extLst>
          </p:cNvPr>
          <p:cNvSpPr txBox="1">
            <a:spLocks/>
          </p:cNvSpPr>
          <p:nvPr/>
        </p:nvSpPr>
        <p:spPr>
          <a:xfrm>
            <a:off x="7614081" y="3975979"/>
            <a:ext cx="4009816" cy="184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1. Enter an amount in this field if the participant will not be receiving a full month’s pay</a:t>
            </a:r>
          </a:p>
        </p:txBody>
      </p:sp>
      <p:grpSp>
        <p:nvGrpSpPr>
          <p:cNvPr id="144" name="Override Converted Amount">
            <a:extLst>
              <a:ext uri="{FF2B5EF4-FFF2-40B4-BE49-F238E27FC236}">
                <a16:creationId xmlns:a16="http://schemas.microsoft.com/office/drawing/2014/main" id="{BA3A8697-20A4-46D0-825F-7FE4F3A061F2}"/>
              </a:ext>
            </a:extLst>
          </p:cNvPr>
          <p:cNvGrpSpPr/>
          <p:nvPr/>
        </p:nvGrpSpPr>
        <p:grpSpPr>
          <a:xfrm>
            <a:off x="963389" y="1247769"/>
            <a:ext cx="8378380" cy="365916"/>
            <a:chOff x="508605" y="3129994"/>
            <a:chExt cx="8378380" cy="365916"/>
          </a:xfrm>
          <a:noFill/>
        </p:grpSpPr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668F52AA-CD41-410A-8550-F8C3710DDF27}"/>
                </a:ext>
              </a:extLst>
            </p:cNvPr>
            <p:cNvSpPr/>
            <p:nvPr/>
          </p:nvSpPr>
          <p:spPr>
            <a:xfrm>
              <a:off x="508605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1DE6CCC-F7A7-48F4-A320-202735654E09}"/>
                </a:ext>
              </a:extLst>
            </p:cNvPr>
            <p:cNvSpPr/>
            <p:nvPr/>
          </p:nvSpPr>
          <p:spPr>
            <a:xfrm>
              <a:off x="1235694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04663D0F-8A30-4C61-86AF-B67B69D92E6C}"/>
                </a:ext>
              </a:extLst>
            </p:cNvPr>
            <p:cNvSpPr/>
            <p:nvPr/>
          </p:nvSpPr>
          <p:spPr>
            <a:xfrm>
              <a:off x="1594082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FE31CF7D-A580-41FB-AB57-AEA4D9E1B816}"/>
                </a:ext>
              </a:extLst>
            </p:cNvPr>
            <p:cNvSpPr/>
            <p:nvPr/>
          </p:nvSpPr>
          <p:spPr>
            <a:xfrm>
              <a:off x="7434253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741E4DF9-2D04-4C53-A57B-1DFE5131EE1A}"/>
                </a:ext>
              </a:extLst>
            </p:cNvPr>
            <p:cNvSpPr/>
            <p:nvPr/>
          </p:nvSpPr>
          <p:spPr>
            <a:xfrm>
              <a:off x="7053812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E812E921-0B45-4853-9021-A01FA5B2C0BF}"/>
                </a:ext>
              </a:extLst>
            </p:cNvPr>
            <p:cNvSpPr/>
            <p:nvPr/>
          </p:nvSpPr>
          <p:spPr>
            <a:xfrm>
              <a:off x="6688361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62562B1F-050A-4D43-AA48-A5514D639FFB}"/>
                </a:ext>
              </a:extLst>
            </p:cNvPr>
            <p:cNvSpPr/>
            <p:nvPr/>
          </p:nvSpPr>
          <p:spPr>
            <a:xfrm>
              <a:off x="6320790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D2EE761-95FA-4521-931F-3333552912D0}"/>
                </a:ext>
              </a:extLst>
            </p:cNvPr>
            <p:cNvSpPr/>
            <p:nvPr/>
          </p:nvSpPr>
          <p:spPr>
            <a:xfrm>
              <a:off x="5956097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6A8DADB-902E-426C-BF70-665F2FAE2DD4}"/>
                </a:ext>
              </a:extLst>
            </p:cNvPr>
            <p:cNvSpPr/>
            <p:nvPr/>
          </p:nvSpPr>
          <p:spPr>
            <a:xfrm>
              <a:off x="5585630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9A1645FF-042E-41C1-A4F1-E32BE8AAA647}"/>
                </a:ext>
              </a:extLst>
            </p:cNvPr>
            <p:cNvSpPr/>
            <p:nvPr/>
          </p:nvSpPr>
          <p:spPr>
            <a:xfrm>
              <a:off x="5218946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C7F3708-0B37-43D0-BA48-EDC3C0FF3CC1}"/>
                </a:ext>
              </a:extLst>
            </p:cNvPr>
            <p:cNvSpPr/>
            <p:nvPr/>
          </p:nvSpPr>
          <p:spPr>
            <a:xfrm>
              <a:off x="4865002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11EE2F4-AE16-401C-9B41-A75E1B8B573A}"/>
                </a:ext>
              </a:extLst>
            </p:cNvPr>
            <p:cNvSpPr/>
            <p:nvPr/>
          </p:nvSpPr>
          <p:spPr>
            <a:xfrm>
              <a:off x="4512645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2ADF4BD-A607-4F06-A896-7508D8A7B3A7}"/>
                </a:ext>
              </a:extLst>
            </p:cNvPr>
            <p:cNvSpPr/>
            <p:nvPr/>
          </p:nvSpPr>
          <p:spPr>
            <a:xfrm>
              <a:off x="4148298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6D7CE238-F841-4404-A91F-289B61E078E9}"/>
                </a:ext>
              </a:extLst>
            </p:cNvPr>
            <p:cNvSpPr/>
            <p:nvPr/>
          </p:nvSpPr>
          <p:spPr>
            <a:xfrm>
              <a:off x="3780337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A6E1B44-74D5-445D-A622-6A82956092B2}"/>
                </a:ext>
              </a:extLst>
            </p:cNvPr>
            <p:cNvSpPr/>
            <p:nvPr/>
          </p:nvSpPr>
          <p:spPr>
            <a:xfrm>
              <a:off x="3410990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A54E9A7A-719E-4A4A-B257-270D7DB8446C}"/>
                </a:ext>
              </a:extLst>
            </p:cNvPr>
            <p:cNvSpPr/>
            <p:nvPr/>
          </p:nvSpPr>
          <p:spPr>
            <a:xfrm>
              <a:off x="3058622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43218645-5A21-439F-8602-5CF2BB391774}"/>
                </a:ext>
              </a:extLst>
            </p:cNvPr>
            <p:cNvSpPr/>
            <p:nvPr/>
          </p:nvSpPr>
          <p:spPr>
            <a:xfrm>
              <a:off x="2693873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35E9E89E-4EEC-4376-9473-0EF4910AEE40}"/>
                </a:ext>
              </a:extLst>
            </p:cNvPr>
            <p:cNvSpPr/>
            <p:nvPr/>
          </p:nvSpPr>
          <p:spPr>
            <a:xfrm>
              <a:off x="1957723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F9C977B3-C916-4035-B15F-A78BD3C64D39}"/>
                </a:ext>
              </a:extLst>
            </p:cNvPr>
            <p:cNvSpPr/>
            <p:nvPr/>
          </p:nvSpPr>
          <p:spPr>
            <a:xfrm>
              <a:off x="2328422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EAC2FBC1-71BF-4D42-B060-6C2360BC3FE3}"/>
                </a:ext>
              </a:extLst>
            </p:cNvPr>
            <p:cNvSpPr/>
            <p:nvPr/>
          </p:nvSpPr>
          <p:spPr>
            <a:xfrm>
              <a:off x="7788152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89D7D9B-EE5A-47C1-9804-7531EA68A0F5}"/>
                </a:ext>
              </a:extLst>
            </p:cNvPr>
            <p:cNvSpPr/>
            <p:nvPr/>
          </p:nvSpPr>
          <p:spPr>
            <a:xfrm>
              <a:off x="8150165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367083D-F691-48E2-9B36-DAA7C3FCEA10}"/>
                </a:ext>
              </a:extLst>
            </p:cNvPr>
            <p:cNvSpPr/>
            <p:nvPr/>
          </p:nvSpPr>
          <p:spPr>
            <a:xfrm>
              <a:off x="8521225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A0EC30CC-7EDC-4822-B648-EE125DF4C3BC}"/>
                </a:ext>
              </a:extLst>
            </p:cNvPr>
            <p:cNvSpPr/>
            <p:nvPr/>
          </p:nvSpPr>
          <p:spPr>
            <a:xfrm>
              <a:off x="876802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</p:grpSp>
      <p:grpSp>
        <p:nvGrpSpPr>
          <p:cNvPr id="145" name="Comment">
            <a:extLst>
              <a:ext uri="{FF2B5EF4-FFF2-40B4-BE49-F238E27FC236}">
                <a16:creationId xmlns:a16="http://schemas.microsoft.com/office/drawing/2014/main" id="{9063C0A7-856B-4E9C-9D83-A0BCE03F463D}"/>
              </a:ext>
            </a:extLst>
          </p:cNvPr>
          <p:cNvGrpSpPr/>
          <p:nvPr/>
        </p:nvGrpSpPr>
        <p:grpSpPr>
          <a:xfrm>
            <a:off x="3874107" y="1606238"/>
            <a:ext cx="371019" cy="2179378"/>
            <a:chOff x="4822590" y="3417782"/>
            <a:chExt cx="371019" cy="2179378"/>
          </a:xfrm>
          <a:noFill/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0EE5B50A-1F81-4CD6-A618-D46B8C647B93}"/>
                </a:ext>
              </a:extLst>
            </p:cNvPr>
            <p:cNvSpPr/>
            <p:nvPr/>
          </p:nvSpPr>
          <p:spPr>
            <a:xfrm>
              <a:off x="4822590" y="341778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73A64D8-FE49-4D68-A5BE-6F12DD2C63A4}"/>
                </a:ext>
              </a:extLst>
            </p:cNvPr>
            <p:cNvSpPr/>
            <p:nvPr/>
          </p:nvSpPr>
          <p:spPr>
            <a:xfrm>
              <a:off x="4822590" y="378354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25A420A1-48AB-4A2E-BEFC-D871439314B1}"/>
                </a:ext>
              </a:extLst>
            </p:cNvPr>
            <p:cNvSpPr/>
            <p:nvPr/>
          </p:nvSpPr>
          <p:spPr>
            <a:xfrm>
              <a:off x="4822590" y="414930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DF57D141-DC50-4F85-BAAB-EACF9E468362}"/>
                </a:ext>
              </a:extLst>
            </p:cNvPr>
            <p:cNvSpPr/>
            <p:nvPr/>
          </p:nvSpPr>
          <p:spPr>
            <a:xfrm>
              <a:off x="4824343" y="451506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0CC94B2E-6B25-4347-A38A-118ACBC1A72E}"/>
                </a:ext>
              </a:extLst>
            </p:cNvPr>
            <p:cNvSpPr/>
            <p:nvPr/>
          </p:nvSpPr>
          <p:spPr>
            <a:xfrm>
              <a:off x="4826096" y="486583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F24C7BC7-BC08-4AE9-AE4A-64C075F3246E}"/>
                </a:ext>
              </a:extLst>
            </p:cNvPr>
            <p:cNvSpPr/>
            <p:nvPr/>
          </p:nvSpPr>
          <p:spPr>
            <a:xfrm>
              <a:off x="4827849" y="523140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146" name="Enter new begin month">
            <a:extLst>
              <a:ext uri="{FF2B5EF4-FFF2-40B4-BE49-F238E27FC236}">
                <a16:creationId xmlns:a16="http://schemas.microsoft.com/office/drawing/2014/main" id="{DFAF949D-E07F-4878-BBFE-58138DEB94BF}"/>
              </a:ext>
            </a:extLst>
          </p:cNvPr>
          <p:cNvGrpSpPr/>
          <p:nvPr/>
        </p:nvGrpSpPr>
        <p:grpSpPr>
          <a:xfrm>
            <a:off x="3516599" y="3061579"/>
            <a:ext cx="6561713" cy="365916"/>
            <a:chOff x="507398" y="3129994"/>
            <a:chExt cx="6561713" cy="365916"/>
          </a:xfrm>
          <a:noFill/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F8C0708D-8EA2-4322-9971-38BF03F32123}"/>
                </a:ext>
              </a:extLst>
            </p:cNvPr>
            <p:cNvSpPr/>
            <p:nvPr/>
          </p:nvSpPr>
          <p:spPr>
            <a:xfrm>
              <a:off x="507398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0356CB5-7F8B-4520-A977-FD44AB493B10}"/>
                </a:ext>
              </a:extLst>
            </p:cNvPr>
            <p:cNvSpPr/>
            <p:nvPr/>
          </p:nvSpPr>
          <p:spPr>
            <a:xfrm>
              <a:off x="1235694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2543714-F4C2-4F62-830E-4B0F5AD092CC}"/>
                </a:ext>
              </a:extLst>
            </p:cNvPr>
            <p:cNvSpPr/>
            <p:nvPr/>
          </p:nvSpPr>
          <p:spPr>
            <a:xfrm>
              <a:off x="1594082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9F3A36D-CA41-467B-8F34-04C7B8613D98}"/>
                </a:ext>
              </a:extLst>
            </p:cNvPr>
            <p:cNvSpPr/>
            <p:nvPr/>
          </p:nvSpPr>
          <p:spPr>
            <a:xfrm>
              <a:off x="6703351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C023A127-06AE-49E3-9903-9C5427FD93EA}"/>
                </a:ext>
              </a:extLst>
            </p:cNvPr>
            <p:cNvSpPr/>
            <p:nvPr/>
          </p:nvSpPr>
          <p:spPr>
            <a:xfrm>
              <a:off x="6335780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C75CB81-4B65-49B9-91C6-CB8C1C23D539}"/>
                </a:ext>
              </a:extLst>
            </p:cNvPr>
            <p:cNvSpPr/>
            <p:nvPr/>
          </p:nvSpPr>
          <p:spPr>
            <a:xfrm>
              <a:off x="5971087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DFFD69E-21F6-48A4-B313-E03146DAC616}"/>
                </a:ext>
              </a:extLst>
            </p:cNvPr>
            <p:cNvSpPr/>
            <p:nvPr/>
          </p:nvSpPr>
          <p:spPr>
            <a:xfrm>
              <a:off x="5600620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C44F9F0-C7CB-4FD4-BED7-D8BF5C398FB3}"/>
                </a:ext>
              </a:extLst>
            </p:cNvPr>
            <p:cNvSpPr/>
            <p:nvPr/>
          </p:nvSpPr>
          <p:spPr>
            <a:xfrm>
              <a:off x="5233936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C36F64E-A001-4722-A4F3-53BBF8D1BFAB}"/>
                </a:ext>
              </a:extLst>
            </p:cNvPr>
            <p:cNvSpPr/>
            <p:nvPr/>
          </p:nvSpPr>
          <p:spPr>
            <a:xfrm>
              <a:off x="4865002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E65D38F-7174-4962-BDD1-84B1BBC72746}"/>
                </a:ext>
              </a:extLst>
            </p:cNvPr>
            <p:cNvSpPr/>
            <p:nvPr/>
          </p:nvSpPr>
          <p:spPr>
            <a:xfrm>
              <a:off x="4512645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761F32B-C384-41C0-A488-9840AA7513FD}"/>
                </a:ext>
              </a:extLst>
            </p:cNvPr>
            <p:cNvSpPr/>
            <p:nvPr/>
          </p:nvSpPr>
          <p:spPr>
            <a:xfrm>
              <a:off x="4148298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87F0C44-8C4D-4383-9DE7-4CEF20F2504D}"/>
                </a:ext>
              </a:extLst>
            </p:cNvPr>
            <p:cNvSpPr/>
            <p:nvPr/>
          </p:nvSpPr>
          <p:spPr>
            <a:xfrm>
              <a:off x="3780337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A879336-52C2-401B-BC4A-3C4E54ADAF81}"/>
                </a:ext>
              </a:extLst>
            </p:cNvPr>
            <p:cNvSpPr/>
            <p:nvPr/>
          </p:nvSpPr>
          <p:spPr>
            <a:xfrm>
              <a:off x="3410990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0DF911F-CC6C-44D6-BF68-44811EABAD70}"/>
                </a:ext>
              </a:extLst>
            </p:cNvPr>
            <p:cNvSpPr/>
            <p:nvPr/>
          </p:nvSpPr>
          <p:spPr>
            <a:xfrm>
              <a:off x="3058622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49F2A46-C1D2-4825-A5C6-225C12AF9431}"/>
                </a:ext>
              </a:extLst>
            </p:cNvPr>
            <p:cNvSpPr/>
            <p:nvPr/>
          </p:nvSpPr>
          <p:spPr>
            <a:xfrm>
              <a:off x="2693873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C5ECA783-0CAC-4797-99B5-3F1136C2E556}"/>
                </a:ext>
              </a:extLst>
            </p:cNvPr>
            <p:cNvSpPr/>
            <p:nvPr/>
          </p:nvSpPr>
          <p:spPr>
            <a:xfrm>
              <a:off x="1957723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23AC9D3-7ED4-44E7-BF31-EDB3CC9BC713}"/>
                </a:ext>
              </a:extLst>
            </p:cNvPr>
            <p:cNvSpPr/>
            <p:nvPr/>
          </p:nvSpPr>
          <p:spPr>
            <a:xfrm>
              <a:off x="2328422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147" name="Wage Type">
            <a:extLst>
              <a:ext uri="{FF2B5EF4-FFF2-40B4-BE49-F238E27FC236}">
                <a16:creationId xmlns:a16="http://schemas.microsoft.com/office/drawing/2014/main" id="{ACAD94C7-1637-4A18-A7D8-CF871360C4B9}"/>
              </a:ext>
            </a:extLst>
          </p:cNvPr>
          <p:cNvGrpSpPr/>
          <p:nvPr/>
        </p:nvGrpSpPr>
        <p:grpSpPr>
          <a:xfrm>
            <a:off x="6064666" y="3427339"/>
            <a:ext cx="368917" cy="2545174"/>
            <a:chOff x="4819433" y="3417782"/>
            <a:chExt cx="368917" cy="2545174"/>
          </a:xfrm>
          <a:noFill/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0B45EFF-9C0A-48EE-89DB-00DBE0D56335}"/>
                </a:ext>
              </a:extLst>
            </p:cNvPr>
            <p:cNvSpPr/>
            <p:nvPr/>
          </p:nvSpPr>
          <p:spPr>
            <a:xfrm>
              <a:off x="4822590" y="341778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2F46B9D-C098-42C0-B8CE-7FFD9937CB97}"/>
                </a:ext>
              </a:extLst>
            </p:cNvPr>
            <p:cNvSpPr/>
            <p:nvPr/>
          </p:nvSpPr>
          <p:spPr>
            <a:xfrm>
              <a:off x="4822590" y="378354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4DE4280-3610-4C7C-A4A5-905C69A0101B}"/>
                </a:ext>
              </a:extLst>
            </p:cNvPr>
            <p:cNvSpPr/>
            <p:nvPr/>
          </p:nvSpPr>
          <p:spPr>
            <a:xfrm>
              <a:off x="4822590" y="414930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E897E3D-02FA-4D23-801C-F6226F254DCA}"/>
                </a:ext>
              </a:extLst>
            </p:cNvPr>
            <p:cNvSpPr/>
            <p:nvPr/>
          </p:nvSpPr>
          <p:spPr>
            <a:xfrm>
              <a:off x="4819433" y="4514906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CE72061-A89C-4260-AF9F-B0F4E7D8782A}"/>
                </a:ext>
              </a:extLst>
            </p:cNvPr>
            <p:cNvSpPr/>
            <p:nvPr/>
          </p:nvSpPr>
          <p:spPr>
            <a:xfrm>
              <a:off x="4819433" y="486583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F3CD97B-6E78-4241-960A-B062ADAF41E1}"/>
                </a:ext>
              </a:extLst>
            </p:cNvPr>
            <p:cNvSpPr/>
            <p:nvPr/>
          </p:nvSpPr>
          <p:spPr>
            <a:xfrm>
              <a:off x="4819433" y="523159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9D0AAA2-724E-48A7-9F51-5E45B8EB6940}"/>
                </a:ext>
              </a:extLst>
            </p:cNvPr>
            <p:cNvSpPr/>
            <p:nvPr/>
          </p:nvSpPr>
          <p:spPr>
            <a:xfrm>
              <a:off x="4819433" y="5597196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148" name="Pay Frequency">
            <a:extLst>
              <a:ext uri="{FF2B5EF4-FFF2-40B4-BE49-F238E27FC236}">
                <a16:creationId xmlns:a16="http://schemas.microsoft.com/office/drawing/2014/main" id="{9AFE6638-083B-48CB-9937-FBCF2FEC084A}"/>
              </a:ext>
            </a:extLst>
          </p:cNvPr>
          <p:cNvGrpSpPr/>
          <p:nvPr/>
        </p:nvGrpSpPr>
        <p:grpSpPr>
          <a:xfrm>
            <a:off x="3152775" y="4154841"/>
            <a:ext cx="4364002" cy="365916"/>
            <a:chOff x="1235694" y="3129994"/>
            <a:chExt cx="4364002" cy="365916"/>
          </a:xfrm>
          <a:noFill/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2541579-07C1-4149-BE5F-17ACDD74C56F}"/>
                </a:ext>
              </a:extLst>
            </p:cNvPr>
            <p:cNvSpPr/>
            <p:nvPr/>
          </p:nvSpPr>
          <p:spPr>
            <a:xfrm>
              <a:off x="1235694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282A2835-877D-4928-A36B-C539E7CF82A8}"/>
                </a:ext>
              </a:extLst>
            </p:cNvPr>
            <p:cNvSpPr/>
            <p:nvPr/>
          </p:nvSpPr>
          <p:spPr>
            <a:xfrm>
              <a:off x="1594082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CA8F22B-E636-4FB8-9C3C-F15A90ADF467}"/>
                </a:ext>
              </a:extLst>
            </p:cNvPr>
            <p:cNvSpPr/>
            <p:nvPr/>
          </p:nvSpPr>
          <p:spPr>
            <a:xfrm>
              <a:off x="5233936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AC2BD5F-B9C3-4537-8BE1-32980A7A419F}"/>
                </a:ext>
              </a:extLst>
            </p:cNvPr>
            <p:cNvSpPr/>
            <p:nvPr/>
          </p:nvSpPr>
          <p:spPr>
            <a:xfrm>
              <a:off x="4865002" y="312999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2B99F4FF-23B4-4C70-8578-5D66FD040048}"/>
                </a:ext>
              </a:extLst>
            </p:cNvPr>
            <p:cNvSpPr/>
            <p:nvPr/>
          </p:nvSpPr>
          <p:spPr>
            <a:xfrm>
              <a:off x="4512645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7B78DE-EA45-47ED-9AD6-F5FBACB1B653}"/>
                </a:ext>
              </a:extLst>
            </p:cNvPr>
            <p:cNvSpPr/>
            <p:nvPr/>
          </p:nvSpPr>
          <p:spPr>
            <a:xfrm>
              <a:off x="3780337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559CDDC-20B1-4AC3-A079-4B9D758B6BBE}"/>
                </a:ext>
              </a:extLst>
            </p:cNvPr>
            <p:cNvSpPr/>
            <p:nvPr/>
          </p:nvSpPr>
          <p:spPr>
            <a:xfrm>
              <a:off x="3410990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B2470E9-EDFC-4FBA-8ACA-971E219C76FF}"/>
                </a:ext>
              </a:extLst>
            </p:cNvPr>
            <p:cNvSpPr/>
            <p:nvPr/>
          </p:nvSpPr>
          <p:spPr>
            <a:xfrm>
              <a:off x="3058622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3323E00-0E3F-4941-ACBF-8FBD733D2A33}"/>
                </a:ext>
              </a:extLst>
            </p:cNvPr>
            <p:cNvSpPr/>
            <p:nvPr/>
          </p:nvSpPr>
          <p:spPr>
            <a:xfrm>
              <a:off x="2693873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9217D8EB-1073-4FDB-AA46-4CD09A8D5032}"/>
                </a:ext>
              </a:extLst>
            </p:cNvPr>
            <p:cNvSpPr/>
            <p:nvPr/>
          </p:nvSpPr>
          <p:spPr>
            <a:xfrm>
              <a:off x="1957723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928D076-A960-4E45-8AD1-EDC1D5DD2202}"/>
                </a:ext>
              </a:extLst>
            </p:cNvPr>
            <p:cNvSpPr/>
            <p:nvPr/>
          </p:nvSpPr>
          <p:spPr>
            <a:xfrm>
              <a:off x="2328422" y="313015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149" name="Verification">
            <a:extLst>
              <a:ext uri="{FF2B5EF4-FFF2-40B4-BE49-F238E27FC236}">
                <a16:creationId xmlns:a16="http://schemas.microsoft.com/office/drawing/2014/main" id="{EF105F0C-9A11-47BE-922B-A5D2CF13FA8C}"/>
              </a:ext>
            </a:extLst>
          </p:cNvPr>
          <p:cNvGrpSpPr/>
          <p:nvPr/>
        </p:nvGrpSpPr>
        <p:grpSpPr>
          <a:xfrm>
            <a:off x="1335127" y="1618771"/>
            <a:ext cx="368918" cy="4007590"/>
            <a:chOff x="4819433" y="3417782"/>
            <a:chExt cx="368918" cy="4007590"/>
          </a:xfrm>
          <a:noFill/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E3B7FBC-F0CA-4B11-857E-84B441F99E09}"/>
                </a:ext>
              </a:extLst>
            </p:cNvPr>
            <p:cNvSpPr/>
            <p:nvPr/>
          </p:nvSpPr>
          <p:spPr>
            <a:xfrm>
              <a:off x="4822590" y="341778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7F442A7-86D7-48B6-A3E4-9838E76A5352}"/>
                </a:ext>
              </a:extLst>
            </p:cNvPr>
            <p:cNvSpPr/>
            <p:nvPr/>
          </p:nvSpPr>
          <p:spPr>
            <a:xfrm>
              <a:off x="4822590" y="378354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07BC81A-AE1D-4BB9-A06C-6B233CF0FCB8}"/>
                </a:ext>
              </a:extLst>
            </p:cNvPr>
            <p:cNvSpPr/>
            <p:nvPr/>
          </p:nvSpPr>
          <p:spPr>
            <a:xfrm>
              <a:off x="4822590" y="414930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30AB76C-478C-45C7-8A65-9F774F8C61D8}"/>
                </a:ext>
              </a:extLst>
            </p:cNvPr>
            <p:cNvSpPr/>
            <p:nvPr/>
          </p:nvSpPr>
          <p:spPr>
            <a:xfrm>
              <a:off x="4819433" y="4499916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0848EDC-3C19-4D4E-ADE0-AC598E963CA2}"/>
                </a:ext>
              </a:extLst>
            </p:cNvPr>
            <p:cNvSpPr/>
            <p:nvPr/>
          </p:nvSpPr>
          <p:spPr>
            <a:xfrm>
              <a:off x="4819433" y="486583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17D0556-EEC0-4D1E-AF37-DC4DA293DCA6}"/>
                </a:ext>
              </a:extLst>
            </p:cNvPr>
            <p:cNvSpPr/>
            <p:nvPr/>
          </p:nvSpPr>
          <p:spPr>
            <a:xfrm>
              <a:off x="4819433" y="523159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44F45023-5B66-4190-A6B5-F05E1CC1030B}"/>
                </a:ext>
              </a:extLst>
            </p:cNvPr>
            <p:cNvSpPr/>
            <p:nvPr/>
          </p:nvSpPr>
          <p:spPr>
            <a:xfrm>
              <a:off x="4819433" y="5597196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C667EB0-3990-434C-A4A4-6B25DD0F33BF}"/>
                </a:ext>
              </a:extLst>
            </p:cNvPr>
            <p:cNvSpPr/>
            <p:nvPr/>
          </p:nvSpPr>
          <p:spPr>
            <a:xfrm>
              <a:off x="4821012" y="596280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2DB94BD-5FEA-443E-B81B-221FF2E1E19E}"/>
                </a:ext>
              </a:extLst>
            </p:cNvPr>
            <p:cNvSpPr/>
            <p:nvPr/>
          </p:nvSpPr>
          <p:spPr>
            <a:xfrm>
              <a:off x="4822591" y="6328404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4B6003A-630F-4FFB-9C4A-6F56B3AC647B}"/>
                </a:ext>
              </a:extLst>
            </p:cNvPr>
            <p:cNvSpPr/>
            <p:nvPr/>
          </p:nvSpPr>
          <p:spPr>
            <a:xfrm>
              <a:off x="4819433" y="6694008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E50EE15-D2BE-488D-B6A7-13D6A003F8E9}"/>
                </a:ext>
              </a:extLst>
            </p:cNvPr>
            <p:cNvSpPr/>
            <p:nvPr/>
          </p:nvSpPr>
          <p:spPr>
            <a:xfrm>
              <a:off x="4819433" y="705961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150" name="Begin Month">
            <a:extLst>
              <a:ext uri="{FF2B5EF4-FFF2-40B4-BE49-F238E27FC236}">
                <a16:creationId xmlns:a16="http://schemas.microsoft.com/office/drawing/2014/main" id="{0E07D1E5-0886-4E4A-A8E7-700AF9480E00}"/>
              </a:ext>
            </a:extLst>
          </p:cNvPr>
          <p:cNvGrpSpPr/>
          <p:nvPr/>
        </p:nvGrpSpPr>
        <p:grpSpPr>
          <a:xfrm>
            <a:off x="2052276" y="1975271"/>
            <a:ext cx="3658121" cy="365760"/>
            <a:chOff x="3410990" y="3141200"/>
            <a:chExt cx="3658121" cy="365760"/>
          </a:xfrm>
          <a:noFill/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E96E0AF-6E6F-44CB-8ADC-95E083DBCFAD}"/>
                </a:ext>
              </a:extLst>
            </p:cNvPr>
            <p:cNvSpPr/>
            <p:nvPr/>
          </p:nvSpPr>
          <p:spPr>
            <a:xfrm>
              <a:off x="6703351" y="314120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F540FA1-2A58-43A3-9C6D-AB99D53D9E31}"/>
                </a:ext>
              </a:extLst>
            </p:cNvPr>
            <p:cNvSpPr/>
            <p:nvPr/>
          </p:nvSpPr>
          <p:spPr>
            <a:xfrm>
              <a:off x="6335780" y="314120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08DF553F-FF54-436C-B876-C79CEBCB4BB4}"/>
                </a:ext>
              </a:extLst>
            </p:cNvPr>
            <p:cNvSpPr/>
            <p:nvPr/>
          </p:nvSpPr>
          <p:spPr>
            <a:xfrm>
              <a:off x="5971087" y="314120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FACAFF16-5A23-4D72-9228-90D7611943FF}"/>
                </a:ext>
              </a:extLst>
            </p:cNvPr>
            <p:cNvSpPr/>
            <p:nvPr/>
          </p:nvSpPr>
          <p:spPr>
            <a:xfrm>
              <a:off x="5600620" y="314120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4DF3D7C-9D36-4DCB-91B2-19613498E38A}"/>
                </a:ext>
              </a:extLst>
            </p:cNvPr>
            <p:cNvSpPr/>
            <p:nvPr/>
          </p:nvSpPr>
          <p:spPr>
            <a:xfrm>
              <a:off x="4865002" y="314120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C9E173D-2E70-46A6-8233-C8D675C99075}"/>
                </a:ext>
              </a:extLst>
            </p:cNvPr>
            <p:cNvSpPr/>
            <p:nvPr/>
          </p:nvSpPr>
          <p:spPr>
            <a:xfrm>
              <a:off x="4512645" y="314120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409C574-A70E-46D4-B153-4C4718768E5F}"/>
                </a:ext>
              </a:extLst>
            </p:cNvPr>
            <p:cNvSpPr/>
            <p:nvPr/>
          </p:nvSpPr>
          <p:spPr>
            <a:xfrm>
              <a:off x="4148298" y="314120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920E39C-381D-4756-81F5-677154FB92BF}"/>
                </a:ext>
              </a:extLst>
            </p:cNvPr>
            <p:cNvSpPr/>
            <p:nvPr/>
          </p:nvSpPr>
          <p:spPr>
            <a:xfrm>
              <a:off x="3780337" y="314120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E84B527-D1B4-4445-9BDA-D85E63A152B1}"/>
                </a:ext>
              </a:extLst>
            </p:cNvPr>
            <p:cNvSpPr/>
            <p:nvPr/>
          </p:nvSpPr>
          <p:spPr>
            <a:xfrm>
              <a:off x="3410990" y="3141200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151" name="FEIN">
            <a:extLst>
              <a:ext uri="{FF2B5EF4-FFF2-40B4-BE49-F238E27FC236}">
                <a16:creationId xmlns:a16="http://schemas.microsoft.com/office/drawing/2014/main" id="{20EF45F3-0E28-4648-95CD-225A52D4BEEC}"/>
              </a:ext>
            </a:extLst>
          </p:cNvPr>
          <p:cNvGrpSpPr/>
          <p:nvPr/>
        </p:nvGrpSpPr>
        <p:grpSpPr>
          <a:xfrm>
            <a:off x="6406994" y="885486"/>
            <a:ext cx="367513" cy="1463040"/>
            <a:chOff x="4822590" y="3402792"/>
            <a:chExt cx="367513" cy="1463040"/>
          </a:xfrm>
          <a:noFill/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11EB70-C67E-45D3-BB0B-9B971F206FD7}"/>
                </a:ext>
              </a:extLst>
            </p:cNvPr>
            <p:cNvSpPr/>
            <p:nvPr/>
          </p:nvSpPr>
          <p:spPr>
            <a:xfrm>
              <a:off x="4822590" y="340279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F92FCF9-7761-45E5-A87E-79943890E1F4}"/>
                </a:ext>
              </a:extLst>
            </p:cNvPr>
            <p:cNvSpPr/>
            <p:nvPr/>
          </p:nvSpPr>
          <p:spPr>
            <a:xfrm>
              <a:off x="4822590" y="413431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33638B6-7576-41C9-BBDF-4FCA60DE02D5}"/>
                </a:ext>
              </a:extLst>
            </p:cNvPr>
            <p:cNvSpPr/>
            <p:nvPr/>
          </p:nvSpPr>
          <p:spPr>
            <a:xfrm>
              <a:off x="4824343" y="4500072"/>
              <a:ext cx="36576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377DCFD-7D54-47FF-9F55-9635AAB87DCF}"/>
              </a:ext>
            </a:extLst>
          </p:cNvPr>
          <p:cNvSpPr/>
          <p:nvPr/>
        </p:nvSpPr>
        <p:spPr>
          <a:xfrm>
            <a:off x="666191" y="1240478"/>
            <a:ext cx="3657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BAC650C-D208-4C88-8D3D-46CF2941A9F9}"/>
              </a:ext>
            </a:extLst>
          </p:cNvPr>
          <p:cNvSpPr/>
          <p:nvPr/>
        </p:nvSpPr>
        <p:spPr>
          <a:xfrm>
            <a:off x="6406174" y="507842"/>
            <a:ext cx="3657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241" name="FEIN Clue">
            <a:extLst>
              <a:ext uri="{FF2B5EF4-FFF2-40B4-BE49-F238E27FC236}">
                <a16:creationId xmlns:a16="http://schemas.microsoft.com/office/drawing/2014/main" id="{11799982-BF5A-4548-90B0-CF40F2B2031B}"/>
              </a:ext>
            </a:extLst>
          </p:cNvPr>
          <p:cNvSpPr txBox="1">
            <a:spLocks/>
          </p:cNvSpPr>
          <p:nvPr/>
        </p:nvSpPr>
        <p:spPr>
          <a:xfrm>
            <a:off x="7697176" y="4124481"/>
            <a:ext cx="4009816" cy="184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2. Entering this field populates additional employer information</a:t>
            </a:r>
          </a:p>
        </p:txBody>
      </p:sp>
      <p:sp>
        <p:nvSpPr>
          <p:cNvPr id="242" name="Comment clue">
            <a:extLst>
              <a:ext uri="{FF2B5EF4-FFF2-40B4-BE49-F238E27FC236}">
                <a16:creationId xmlns:a16="http://schemas.microsoft.com/office/drawing/2014/main" id="{843FDF93-8FDD-4728-9302-E2388456F1B3}"/>
              </a:ext>
            </a:extLst>
          </p:cNvPr>
          <p:cNvSpPr txBox="1">
            <a:spLocks/>
          </p:cNvSpPr>
          <p:nvPr/>
        </p:nvSpPr>
        <p:spPr>
          <a:xfrm>
            <a:off x="7686057" y="4124481"/>
            <a:ext cx="4009816" cy="184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3. Use this section to explain how income was calculated.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45B0939-4772-4222-AB4D-5C803D340169}"/>
              </a:ext>
            </a:extLst>
          </p:cNvPr>
          <p:cNvSpPr/>
          <p:nvPr/>
        </p:nvSpPr>
        <p:spPr>
          <a:xfrm>
            <a:off x="3891686" y="897155"/>
            <a:ext cx="3657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E26A997-A0AF-4FBD-B24F-A69134E20869}"/>
              </a:ext>
            </a:extLst>
          </p:cNvPr>
          <p:cNvSpPr/>
          <p:nvPr/>
        </p:nvSpPr>
        <p:spPr>
          <a:xfrm>
            <a:off x="1758658" y="1971998"/>
            <a:ext cx="3657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245" name="Begin Month Clue">
            <a:extLst>
              <a:ext uri="{FF2B5EF4-FFF2-40B4-BE49-F238E27FC236}">
                <a16:creationId xmlns:a16="http://schemas.microsoft.com/office/drawing/2014/main" id="{380BBF3C-5E51-4537-8B04-97D948AEB6D4}"/>
              </a:ext>
            </a:extLst>
          </p:cNvPr>
          <p:cNvSpPr txBox="1">
            <a:spLocks/>
          </p:cNvSpPr>
          <p:nvPr/>
        </p:nvSpPr>
        <p:spPr>
          <a:xfrm>
            <a:off x="7678991" y="4134253"/>
            <a:ext cx="4009816" cy="184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4. CWW uses this field to determine when to count the employment information in eligibility determination.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098D734C-92C1-4E24-AFE9-162A607C6FA1}"/>
              </a:ext>
            </a:extLst>
          </p:cNvPr>
          <p:cNvSpPr/>
          <p:nvPr/>
        </p:nvSpPr>
        <p:spPr>
          <a:xfrm>
            <a:off x="1340402" y="889456"/>
            <a:ext cx="3657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5.</a:t>
            </a:r>
          </a:p>
        </p:txBody>
      </p:sp>
      <p:sp>
        <p:nvSpPr>
          <p:cNvPr id="247" name="Verification clue">
            <a:extLst>
              <a:ext uri="{FF2B5EF4-FFF2-40B4-BE49-F238E27FC236}">
                <a16:creationId xmlns:a16="http://schemas.microsoft.com/office/drawing/2014/main" id="{861C821E-3FFD-40F8-AE27-39813E71D543}"/>
              </a:ext>
            </a:extLst>
          </p:cNvPr>
          <p:cNvSpPr txBox="1">
            <a:spLocks/>
          </p:cNvSpPr>
          <p:nvPr/>
        </p:nvSpPr>
        <p:spPr>
          <a:xfrm>
            <a:off x="7674110" y="4124481"/>
            <a:ext cx="4009816" cy="184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5. AF – AGENCY FORM is one example of what you enter in this field. 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5605DB64-24A4-46EC-BE5B-BA8A295897B2}"/>
              </a:ext>
            </a:extLst>
          </p:cNvPr>
          <p:cNvSpPr/>
          <p:nvPr/>
        </p:nvSpPr>
        <p:spPr>
          <a:xfrm>
            <a:off x="3167918" y="3068870"/>
            <a:ext cx="3657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6.</a:t>
            </a:r>
          </a:p>
        </p:txBody>
      </p:sp>
      <p:sp>
        <p:nvSpPr>
          <p:cNvPr id="249" name="enter new begin clue">
            <a:extLst>
              <a:ext uri="{FF2B5EF4-FFF2-40B4-BE49-F238E27FC236}">
                <a16:creationId xmlns:a16="http://schemas.microsoft.com/office/drawing/2014/main" id="{97AD83CA-D0EF-4F21-A09C-836F95F3FEDF}"/>
              </a:ext>
            </a:extLst>
          </p:cNvPr>
          <p:cNvSpPr txBox="1">
            <a:spLocks/>
          </p:cNvSpPr>
          <p:nvPr/>
        </p:nvSpPr>
        <p:spPr>
          <a:xfrm>
            <a:off x="7691476" y="4124481"/>
            <a:ext cx="4009816" cy="184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6. This field must be used to enter new data for future months. 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11D32FCC-5554-4568-877E-4901C2E10A44}"/>
              </a:ext>
            </a:extLst>
          </p:cNvPr>
          <p:cNvSpPr/>
          <p:nvPr/>
        </p:nvSpPr>
        <p:spPr>
          <a:xfrm>
            <a:off x="6082851" y="2706713"/>
            <a:ext cx="3657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7.</a:t>
            </a:r>
          </a:p>
        </p:txBody>
      </p:sp>
      <p:sp>
        <p:nvSpPr>
          <p:cNvPr id="251" name="wage type clue">
            <a:extLst>
              <a:ext uri="{FF2B5EF4-FFF2-40B4-BE49-F238E27FC236}">
                <a16:creationId xmlns:a16="http://schemas.microsoft.com/office/drawing/2014/main" id="{F84C2200-31BF-447D-BE1F-B8D7EB4DDFB7}"/>
              </a:ext>
            </a:extLst>
          </p:cNvPr>
          <p:cNvSpPr txBox="1">
            <a:spLocks/>
          </p:cNvSpPr>
          <p:nvPr/>
        </p:nvSpPr>
        <p:spPr>
          <a:xfrm>
            <a:off x="7691476" y="4124325"/>
            <a:ext cx="4009816" cy="184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7. REG – REGULAR PAY is one example of what you enter in this field. 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2A08FA0-90A1-4A32-9336-8938D36C55B2}"/>
              </a:ext>
            </a:extLst>
          </p:cNvPr>
          <p:cNvSpPr/>
          <p:nvPr/>
        </p:nvSpPr>
        <p:spPr>
          <a:xfrm>
            <a:off x="2806177" y="4154841"/>
            <a:ext cx="3657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8.</a:t>
            </a:r>
          </a:p>
        </p:txBody>
      </p:sp>
      <p:sp>
        <p:nvSpPr>
          <p:cNvPr id="253" name="Pay Frequency clue">
            <a:extLst>
              <a:ext uri="{FF2B5EF4-FFF2-40B4-BE49-F238E27FC236}">
                <a16:creationId xmlns:a16="http://schemas.microsoft.com/office/drawing/2014/main" id="{A7585F2C-9E92-4B8E-BA88-8C034AD3E427}"/>
              </a:ext>
            </a:extLst>
          </p:cNvPr>
          <p:cNvSpPr txBox="1">
            <a:spLocks/>
          </p:cNvSpPr>
          <p:nvPr/>
        </p:nvSpPr>
        <p:spPr>
          <a:xfrm>
            <a:off x="7691476" y="4134253"/>
            <a:ext cx="4009816" cy="184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8. CWW uses this field to calculate the information entered in the Detailed Wage Information section. </a:t>
            </a:r>
          </a:p>
        </p:txBody>
      </p:sp>
    </p:spTree>
    <p:extLst>
      <p:ext uri="{BB962C8B-B14F-4D97-AF65-F5344CB8AC3E}">
        <p14:creationId xmlns:p14="http://schemas.microsoft.com/office/powerpoint/2010/main" val="29904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1" grpId="1"/>
      <p:bldP spid="241" grpId="0"/>
      <p:bldP spid="241" grpId="1"/>
      <p:bldP spid="242" grpId="0"/>
      <p:bldP spid="242" grpId="1"/>
      <p:bldP spid="245" grpId="0"/>
      <p:bldP spid="245" grpId="1"/>
      <p:bldP spid="247" grpId="0"/>
      <p:bldP spid="247" grpId="1"/>
      <p:bldP spid="249" grpId="0"/>
      <p:bldP spid="249" grpId="1"/>
      <p:bldP spid="251" grpId="0"/>
      <p:bldP spid="251" grpId="1"/>
      <p:bldP spid="2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F22D9-B59A-48DD-A88E-CD03411C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0EE55-E0A0-446C-A1DA-1B3C9CC7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FB7607-BA76-4A9A-91E7-74E6AED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7B1C0-B5B3-4511-8A3A-91C72EFF96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51585" y="1511991"/>
            <a:ext cx="4561191" cy="35807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Today is March 3. Barb is an ongoing participant and reports having a baby yesterday. She comes in and you add baby to the case right away.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How many times will you need to run eligibility?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FED70D-0527-4EA2-9774-9ADBBA74CA12}"/>
              </a:ext>
            </a:extLst>
          </p:cNvPr>
          <p:cNvSpPr/>
          <p:nvPr/>
        </p:nvSpPr>
        <p:spPr>
          <a:xfrm>
            <a:off x="6094411" y="559149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FE8251-0E2A-4E86-B693-8A46EE5C732D}"/>
              </a:ext>
            </a:extLst>
          </p:cNvPr>
          <p:cNvSpPr/>
          <p:nvPr/>
        </p:nvSpPr>
        <p:spPr>
          <a:xfrm>
            <a:off x="8837611" y="1960412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9419ED-922C-4AAA-837B-157F028D659D}"/>
              </a:ext>
            </a:extLst>
          </p:cNvPr>
          <p:cNvSpPr/>
          <p:nvPr/>
        </p:nvSpPr>
        <p:spPr>
          <a:xfrm>
            <a:off x="6094411" y="3534377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83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F22D9-B59A-48DD-A88E-CD03411C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0EE55-E0A0-446C-A1DA-1B3C9CC7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FB7607-BA76-4A9A-91E7-74E6AED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7B1C0-B5B3-4511-8A3A-91C72EFF96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51585" y="1511991"/>
            <a:ext cx="4561191" cy="35807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Today is March 19. Tamara reports she started a job two days ago and will receive her first paycheck next week.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How many times will you need to run eligibility?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FED70D-0527-4EA2-9774-9ADBBA74CA12}"/>
              </a:ext>
            </a:extLst>
          </p:cNvPr>
          <p:cNvSpPr/>
          <p:nvPr/>
        </p:nvSpPr>
        <p:spPr>
          <a:xfrm>
            <a:off x="6094411" y="559149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FE8251-0E2A-4E86-B693-8A46EE5C732D}"/>
              </a:ext>
            </a:extLst>
          </p:cNvPr>
          <p:cNvSpPr/>
          <p:nvPr/>
        </p:nvSpPr>
        <p:spPr>
          <a:xfrm>
            <a:off x="8837611" y="1960412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9419ED-922C-4AAA-837B-157F028D659D}"/>
              </a:ext>
            </a:extLst>
          </p:cNvPr>
          <p:cNvSpPr/>
          <p:nvPr/>
        </p:nvSpPr>
        <p:spPr>
          <a:xfrm>
            <a:off x="6094411" y="3534377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12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F22D9-B59A-48DD-A88E-CD03411C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0EE55-E0A0-446C-A1DA-1B3C9CC7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FB7607-BA76-4A9A-91E7-74E6AED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7B1C0-B5B3-4511-8A3A-91C72EFF96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51585" y="1511991"/>
            <a:ext cx="4561191" cy="35807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Today is March 10. Eve is in your office to complete </a:t>
            </a:r>
            <a:r>
              <a:rPr lang="en-US" sz="2800"/>
              <a:t>her initial eligibility </a:t>
            </a:r>
            <a:r>
              <a:rPr lang="en-US" sz="2800" dirty="0"/>
              <a:t>appointment.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How many times will you need to run eligibility?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FED70D-0527-4EA2-9774-9ADBBA74CA12}"/>
              </a:ext>
            </a:extLst>
          </p:cNvPr>
          <p:cNvSpPr/>
          <p:nvPr/>
        </p:nvSpPr>
        <p:spPr>
          <a:xfrm>
            <a:off x="6094411" y="559149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FE8251-0E2A-4E86-B693-8A46EE5C732D}"/>
              </a:ext>
            </a:extLst>
          </p:cNvPr>
          <p:cNvSpPr/>
          <p:nvPr/>
        </p:nvSpPr>
        <p:spPr>
          <a:xfrm>
            <a:off x="8837611" y="1960412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9419ED-922C-4AAA-837B-157F028D659D}"/>
              </a:ext>
            </a:extLst>
          </p:cNvPr>
          <p:cNvSpPr/>
          <p:nvPr/>
        </p:nvSpPr>
        <p:spPr>
          <a:xfrm>
            <a:off x="6094411" y="3534377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65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32402-45BA-49B1-B1FE-8E97ADA1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B85D8-883D-4E61-AF1A-699D1DE5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0C67B7-0B0F-43C4-9426-6B8A8AF6B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3475" r="2841" b="3886"/>
          <a:stretch/>
        </p:blipFill>
        <p:spPr bwMode="auto">
          <a:xfrm>
            <a:off x="1300393" y="599146"/>
            <a:ext cx="5376283" cy="5659708"/>
          </a:xfrm>
          <a:prstGeom prst="roundRect">
            <a:avLst>
              <a:gd name="adj" fmla="val 196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C315DE-9D37-4A7C-878D-DDA9E9FCF73B}"/>
              </a:ext>
            </a:extLst>
          </p:cNvPr>
          <p:cNvSpPr/>
          <p:nvPr/>
        </p:nvSpPr>
        <p:spPr>
          <a:xfrm>
            <a:off x="7009620" y="2551836"/>
            <a:ext cx="43906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Where is your </a:t>
            </a: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office?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7462F-B47F-4FC9-9AFA-76A2E99D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3063" y="6527628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F22D9-B59A-48DD-A88E-CD03411C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0EE55-E0A0-446C-A1DA-1B3C9CC7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FB7607-BA76-4A9A-91E7-74E6AED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7B1C0-B5B3-4511-8A3A-91C72EFF96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51585" y="1129004"/>
            <a:ext cx="4561191" cy="396370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Today is March 31. Jacqueline reports that her daughter’s father, Ronald, moved into the household 3 weeks ago. They both come in today to see if they are still eligible for W-2.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How many times will you need to run eligibility?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FED70D-0527-4EA2-9774-9ADBBA74CA12}"/>
              </a:ext>
            </a:extLst>
          </p:cNvPr>
          <p:cNvSpPr/>
          <p:nvPr/>
        </p:nvSpPr>
        <p:spPr>
          <a:xfrm>
            <a:off x="6094411" y="559149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FE8251-0E2A-4E86-B693-8A46EE5C732D}"/>
              </a:ext>
            </a:extLst>
          </p:cNvPr>
          <p:cNvSpPr/>
          <p:nvPr/>
        </p:nvSpPr>
        <p:spPr>
          <a:xfrm>
            <a:off x="8837611" y="1960412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9419ED-922C-4AAA-837B-157F028D659D}"/>
              </a:ext>
            </a:extLst>
          </p:cNvPr>
          <p:cNvSpPr/>
          <p:nvPr/>
        </p:nvSpPr>
        <p:spPr>
          <a:xfrm>
            <a:off x="6094411" y="3534377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4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0B379-8883-4D33-9855-8C46469D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86E29-F5D5-4D1E-A141-1BE12990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C01B-5FF0-4253-8716-AF791333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ED12D7-9FFD-45CF-8290-8332D61694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9727" y="405120"/>
            <a:ext cx="3500484" cy="69814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 did you…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9F7DFCC-8EF5-4089-AF58-77E7B4A73348}"/>
              </a:ext>
            </a:extLst>
          </p:cNvPr>
          <p:cNvSpPr/>
          <p:nvPr/>
        </p:nvSpPr>
        <p:spPr>
          <a:xfrm>
            <a:off x="2105888" y="1234307"/>
            <a:ext cx="1298713" cy="861391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L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5643AD3-9F9D-4493-B696-9DF4342A0354}"/>
              </a:ext>
            </a:extLst>
          </p:cNvPr>
          <p:cNvSpPr/>
          <p:nvPr/>
        </p:nvSpPr>
        <p:spPr>
          <a:xfrm>
            <a:off x="2105887" y="2138769"/>
            <a:ext cx="1298713" cy="861391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E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D0D18450-38B8-437D-BEF8-76375DDD1CCE}"/>
              </a:ext>
            </a:extLst>
          </p:cNvPr>
          <p:cNvSpPr/>
          <p:nvPr/>
        </p:nvSpPr>
        <p:spPr>
          <a:xfrm>
            <a:off x="2105886" y="3043232"/>
            <a:ext cx="1298713" cy="861391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A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B454DB3-2CE2-40F8-B4AF-B35CDF8741B8}"/>
              </a:ext>
            </a:extLst>
          </p:cNvPr>
          <p:cNvSpPr/>
          <p:nvPr/>
        </p:nvSpPr>
        <p:spPr>
          <a:xfrm>
            <a:off x="2105885" y="3947695"/>
            <a:ext cx="1298713" cy="861391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R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1177F12-8447-47B8-B711-0AD85DDCC04F}"/>
              </a:ext>
            </a:extLst>
          </p:cNvPr>
          <p:cNvSpPr/>
          <p:nvPr/>
        </p:nvSpPr>
        <p:spPr>
          <a:xfrm>
            <a:off x="2105884" y="4852158"/>
            <a:ext cx="1298713" cy="861391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5603F-988D-4E24-94EB-BF917503F95C}"/>
              </a:ext>
            </a:extLst>
          </p:cNvPr>
          <p:cNvSpPr txBox="1"/>
          <p:nvPr/>
        </p:nvSpPr>
        <p:spPr>
          <a:xfrm>
            <a:off x="3405558" y="1357091"/>
            <a:ext cx="129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A12A5-A24F-4547-9CA2-D639EE286009}"/>
              </a:ext>
            </a:extLst>
          </p:cNvPr>
          <p:cNvSpPr txBox="1"/>
          <p:nvPr/>
        </p:nvSpPr>
        <p:spPr>
          <a:xfrm>
            <a:off x="3404597" y="2284855"/>
            <a:ext cx="175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EXCITE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4D171-A420-4D10-BAFD-63D9DCC0EB0A}"/>
              </a:ext>
            </a:extLst>
          </p:cNvPr>
          <p:cNvSpPr txBox="1"/>
          <p:nvPr/>
        </p:nvSpPr>
        <p:spPr>
          <a:xfrm>
            <a:off x="3404597" y="3162483"/>
            <a:ext cx="205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ANXIETY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F79F54-19EF-4083-B77C-2E0FA902B7E3}"/>
              </a:ext>
            </a:extLst>
          </p:cNvPr>
          <p:cNvSpPr txBox="1"/>
          <p:nvPr/>
        </p:nvSpPr>
        <p:spPr>
          <a:xfrm>
            <a:off x="3404597" y="4057028"/>
            <a:ext cx="205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REWARD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32E2EB-D18D-4F6C-8491-E569979E5974}"/>
              </a:ext>
            </a:extLst>
          </p:cNvPr>
          <p:cNvSpPr txBox="1"/>
          <p:nvPr/>
        </p:nvSpPr>
        <p:spPr>
          <a:xfrm>
            <a:off x="3404597" y="4951573"/>
            <a:ext cx="205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110B0D-C5BA-48E8-A270-5F1118185848}"/>
              </a:ext>
            </a:extLst>
          </p:cNvPr>
          <p:cNvSpPr txBox="1"/>
          <p:nvPr/>
        </p:nvSpPr>
        <p:spPr>
          <a:xfrm>
            <a:off x="4659796" y="1385568"/>
            <a:ext cx="412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did you </a:t>
            </a:r>
            <a:r>
              <a:rPr lang="en-US" sz="2800" dirty="0">
                <a:solidFill>
                  <a:schemeClr val="accent3"/>
                </a:solidFill>
              </a:rPr>
              <a:t>like</a:t>
            </a:r>
            <a:r>
              <a:rPr lang="en-US" sz="2800" dirty="0"/>
              <a:t> most?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E53FF4-C7CA-48D9-BFA9-63F9686C8035}"/>
              </a:ext>
            </a:extLst>
          </p:cNvPr>
          <p:cNvSpPr txBox="1"/>
          <p:nvPr/>
        </p:nvSpPr>
        <p:spPr>
          <a:xfrm>
            <a:off x="5154843" y="2315632"/>
            <a:ext cx="412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</a:t>
            </a:r>
            <a:r>
              <a:rPr lang="en-US" sz="2800" dirty="0">
                <a:solidFill>
                  <a:schemeClr val="accent3"/>
                </a:solidFill>
              </a:rPr>
              <a:t>excited</a:t>
            </a:r>
            <a:r>
              <a:rPr lang="en-US" sz="2800" dirty="0"/>
              <a:t> you most?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25087-8BBF-40FB-867F-9C61BEA1C9FF}"/>
              </a:ext>
            </a:extLst>
          </p:cNvPr>
          <p:cNvSpPr txBox="1"/>
          <p:nvPr/>
        </p:nvSpPr>
        <p:spPr>
          <a:xfrm>
            <a:off x="5459641" y="3212317"/>
            <a:ext cx="510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created the greatest </a:t>
            </a:r>
            <a:r>
              <a:rPr lang="en-US" sz="2800" dirty="0">
                <a:solidFill>
                  <a:schemeClr val="accent3"/>
                </a:solidFill>
              </a:rPr>
              <a:t>anxiety</a:t>
            </a:r>
            <a:r>
              <a:rPr lang="en-US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4273DD-48A5-4A00-8A77-BF2054B586B6}"/>
              </a:ext>
            </a:extLst>
          </p:cNvPr>
          <p:cNvSpPr txBox="1"/>
          <p:nvPr/>
        </p:nvSpPr>
        <p:spPr>
          <a:xfrm>
            <a:off x="5386754" y="4090471"/>
            <a:ext cx="630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can we </a:t>
            </a:r>
            <a:r>
              <a:rPr lang="en-US" sz="2800" dirty="0">
                <a:solidFill>
                  <a:schemeClr val="accent3"/>
                </a:solidFill>
              </a:rPr>
              <a:t>celebrate</a:t>
            </a:r>
            <a:r>
              <a:rPr lang="en-US" sz="2800" dirty="0"/>
              <a:t> about this session?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8F3088-7C0D-4D7E-BC0F-191BE0AB22A0}"/>
              </a:ext>
            </a:extLst>
          </p:cNvPr>
          <p:cNvSpPr txBox="1"/>
          <p:nvPr/>
        </p:nvSpPr>
        <p:spPr>
          <a:xfrm>
            <a:off x="4857147" y="4985016"/>
            <a:ext cx="630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are the </a:t>
            </a:r>
            <a:r>
              <a:rPr lang="en-US" sz="2800" dirty="0">
                <a:solidFill>
                  <a:schemeClr val="accent3"/>
                </a:solidFill>
              </a:rPr>
              <a:t>next steps </a:t>
            </a:r>
            <a:r>
              <a:rPr lang="en-US" sz="2800" dirty="0"/>
              <a:t>to </a:t>
            </a:r>
            <a:r>
              <a:rPr lang="en-US" sz="2800" dirty="0">
                <a:solidFill>
                  <a:schemeClr val="accent3"/>
                </a:solidFill>
              </a:rPr>
              <a:t>stay on track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3904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2CD2-6458-47F6-B1ED-39A3F3119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F6B0D"/>
                </a:solidFill>
              </a:rPr>
              <a:t>Practical Applications in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487FD4-759E-47DD-8542-94EA7A0003A8}"/>
              </a:ext>
            </a:extLst>
          </p:cNvPr>
          <p:cNvSpPr txBox="1">
            <a:spLocks/>
          </p:cNvSpPr>
          <p:nvPr/>
        </p:nvSpPr>
        <p:spPr>
          <a:xfrm>
            <a:off x="2683933" y="3022337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2F6B0D"/>
                </a:solidFill>
              </a:rPr>
              <a:t>CWW</a:t>
            </a:r>
          </a:p>
        </p:txBody>
      </p:sp>
    </p:spTree>
    <p:extLst>
      <p:ext uri="{BB962C8B-B14F-4D97-AF65-F5344CB8AC3E}">
        <p14:creationId xmlns:p14="http://schemas.microsoft.com/office/powerpoint/2010/main" val="4243070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270D2A-713E-4C57-BEE8-C0A355190242}"/>
              </a:ext>
            </a:extLst>
          </p:cNvPr>
          <p:cNvSpPr/>
          <p:nvPr/>
        </p:nvSpPr>
        <p:spPr>
          <a:xfrm>
            <a:off x="5321508" y="1244184"/>
            <a:ext cx="5575089" cy="4631960"/>
          </a:xfrm>
          <a:prstGeom prst="rect">
            <a:avLst/>
          </a:prstGeom>
          <a:solidFill>
            <a:srgbClr val="212121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AA021-1A06-4876-94D6-465EA55F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>
                <a:solidFill>
                  <a:srgbClr val="2F6B0D"/>
                </a:solidFill>
              </a:rPr>
              <a:t>Ending Employment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B7D77A-C212-4727-A87E-04CFF908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131" y="2582271"/>
            <a:ext cx="5469466" cy="3115732"/>
          </a:xfrm>
        </p:spPr>
        <p:txBody>
          <a:bodyPr anchor="t"/>
          <a:lstStyle/>
          <a:p>
            <a:r>
              <a:rPr lang="en-US"/>
              <a:t>Job has ______</a:t>
            </a:r>
          </a:p>
          <a:p>
            <a:endParaRPr lang="en-US"/>
          </a:p>
          <a:p>
            <a:r>
              <a:rPr lang="en-US"/>
              <a:t>No additional _______ from job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2CBEE-A777-4C84-B4EE-BC46089F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66270-858F-4154-886D-827381B9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pic>
        <p:nvPicPr>
          <p:cNvPr id="1028" name="Picture 4" descr="Image result for worried">
            <a:extLst>
              <a:ext uri="{FF2B5EF4-FFF2-40B4-BE49-F238E27FC236}">
                <a16:creationId xmlns:a16="http://schemas.microsoft.com/office/drawing/2014/main" id="{0D7D9F39-861C-421F-8D80-0A4A06E6E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8541" y="3221628"/>
            <a:ext cx="2780081" cy="2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CB7C3AE-E8F5-4021-AE44-263F14326800}"/>
              </a:ext>
            </a:extLst>
          </p:cNvPr>
          <p:cNvSpPr txBox="1">
            <a:spLocks/>
          </p:cNvSpPr>
          <p:nvPr/>
        </p:nvSpPr>
        <p:spPr>
          <a:xfrm>
            <a:off x="5427131" y="1786203"/>
            <a:ext cx="5224348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accent1"/>
                </a:solidFill>
              </a:rPr>
              <a:t>Be Sure to Determine:</a:t>
            </a:r>
            <a:r>
              <a:rPr lang="en-US" sz="28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32E84-3526-4DA8-9AB5-B0FBC750802B}"/>
              </a:ext>
            </a:extLst>
          </p:cNvPr>
          <p:cNvSpPr txBox="1"/>
          <p:nvPr/>
        </p:nvSpPr>
        <p:spPr>
          <a:xfrm>
            <a:off x="6659516" y="2582271"/>
            <a:ext cx="168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F6B0D"/>
                </a:solidFill>
              </a:rPr>
              <a:t>ended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7D9C62-5627-4EA3-8D86-9C2202FDBC25}"/>
              </a:ext>
            </a:extLst>
          </p:cNvPr>
          <p:cNvSpPr txBox="1"/>
          <p:nvPr/>
        </p:nvSpPr>
        <p:spPr>
          <a:xfrm>
            <a:off x="7485833" y="3583232"/>
            <a:ext cx="168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F6B0D"/>
                </a:solidFill>
              </a:rPr>
              <a:t>income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FFF5E-B8EE-4A8C-98E8-9AE897C0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636132-6873-4070-90A7-89C923EFDA02}"/>
              </a:ext>
            </a:extLst>
          </p:cNvPr>
          <p:cNvSpPr/>
          <p:nvPr/>
        </p:nvSpPr>
        <p:spPr>
          <a:xfrm>
            <a:off x="5321508" y="1244184"/>
            <a:ext cx="5575089" cy="4631960"/>
          </a:xfrm>
          <a:prstGeom prst="rect">
            <a:avLst/>
          </a:prstGeom>
          <a:solidFill>
            <a:srgbClr val="212121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AA021-1A06-4876-94D6-465EA55F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>
                <a:solidFill>
                  <a:srgbClr val="2F6B0D"/>
                </a:solidFill>
              </a:rPr>
              <a:t>Ending Employment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B7D77A-C212-4727-A87E-04CFF908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131" y="2582271"/>
            <a:ext cx="5469466" cy="3115732"/>
          </a:xfrm>
        </p:spPr>
        <p:txBody>
          <a:bodyPr anchor="t"/>
          <a:lstStyle/>
          <a:p>
            <a:r>
              <a:rPr lang="en-US" dirty="0"/>
              <a:t>Employment has not been verified as ended</a:t>
            </a:r>
          </a:p>
          <a:p>
            <a:endParaRPr lang="en-US" dirty="0"/>
          </a:p>
          <a:p>
            <a:r>
              <a:rPr lang="en-US" dirty="0"/>
              <a:t>The last paycheck has not been received</a:t>
            </a:r>
          </a:p>
          <a:p>
            <a:endParaRPr lang="en-US" dirty="0"/>
          </a:p>
          <a:p>
            <a:r>
              <a:rPr lang="en-US" dirty="0"/>
              <a:t>Individual may go back to employer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2CBEE-A777-4C84-B4EE-BC46089F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66270-858F-4154-886D-827381B9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pic>
        <p:nvPicPr>
          <p:cNvPr id="1028" name="Picture 4" descr="Image result for worried">
            <a:extLst>
              <a:ext uri="{FF2B5EF4-FFF2-40B4-BE49-F238E27FC236}">
                <a16:creationId xmlns:a16="http://schemas.microsoft.com/office/drawing/2014/main" id="{0D7D9F39-861C-421F-8D80-0A4A06E6E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8541" y="3221628"/>
            <a:ext cx="2780081" cy="2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CB7C3AE-E8F5-4021-AE44-263F14326800}"/>
              </a:ext>
            </a:extLst>
          </p:cNvPr>
          <p:cNvSpPr txBox="1">
            <a:spLocks/>
          </p:cNvSpPr>
          <p:nvPr/>
        </p:nvSpPr>
        <p:spPr>
          <a:xfrm>
            <a:off x="5427131" y="1357175"/>
            <a:ext cx="522434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accent1"/>
                </a:solidFill>
              </a:rPr>
              <a:t>Enter an Employment End Date (not End Month) when:</a:t>
            </a:r>
            <a:r>
              <a:rPr lang="en-US" sz="280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C670F-44C9-47D2-94FC-51C3B3E1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abs clipart">
            <a:extLst>
              <a:ext uri="{FF2B5EF4-FFF2-40B4-BE49-F238E27FC236}">
                <a16:creationId xmlns:a16="http://schemas.microsoft.com/office/drawing/2014/main" id="{DB27C8FB-0AC9-4BA4-A82B-247B1E5704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0" y="344659"/>
            <a:ext cx="3451272" cy="360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send clipart">
            <a:extLst>
              <a:ext uri="{FF2B5EF4-FFF2-40B4-BE49-F238E27FC236}">
                <a16:creationId xmlns:a16="http://schemas.microsoft.com/office/drawing/2014/main" id="{194D4EE5-3EAB-45C4-9906-BCAD539C45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23" y="826477"/>
            <a:ext cx="283464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parent clipart">
            <a:extLst>
              <a:ext uri="{FF2B5EF4-FFF2-40B4-BE49-F238E27FC236}">
                <a16:creationId xmlns:a16="http://schemas.microsoft.com/office/drawing/2014/main" id="{46BE2DB3-A7A7-4CAB-9AF1-B38A6E49FE3C}"/>
              </a:ext>
            </a:extLst>
          </p:cNvPr>
          <p:cNvPicPr/>
          <p:nvPr/>
        </p:nvPicPr>
        <p:blipFill>
          <a:blip r:embed="rId4" cstate="print">
            <a:duotone>
              <a:srgbClr val="7B886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9" b="96262" l="9913" r="89796">
                        <a14:foregroundMark x1="55102" y1="9112" x2="49271" y2="9579"/>
                        <a14:foregroundMark x1="53936" y1="89720" x2="51895" y2="94860"/>
                        <a14:foregroundMark x1="44023" y1="94860" x2="42274" y2="95561"/>
                        <a14:foregroundMark x1="47813" y1="95093" x2="47813" y2="95093"/>
                        <a14:foregroundMark x1="54810" y1="96028" x2="54810" y2="96028"/>
                        <a14:foregroundMark x1="52770" y1="96262" x2="49271" y2="96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54" y="1013732"/>
            <a:ext cx="3495456" cy="43634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71E43937-AD34-4F02-AB05-A118D7161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812" y="1904796"/>
            <a:ext cx="6883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A956E-3946-4A1A-88DE-80BF9921FEB7}"/>
              </a:ext>
            </a:extLst>
          </p:cNvPr>
          <p:cNvSpPr txBox="1"/>
          <p:nvPr/>
        </p:nvSpPr>
        <p:spPr>
          <a:xfrm>
            <a:off x="2733329" y="4607777"/>
            <a:ext cx="3451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Absent Parent</a:t>
            </a:r>
          </a:p>
        </p:txBody>
      </p:sp>
      <p:pic>
        <p:nvPicPr>
          <p:cNvPr id="8" name="Picture 7" descr="Image result for house clipart">
            <a:extLst>
              <a:ext uri="{FF2B5EF4-FFF2-40B4-BE49-F238E27FC236}">
                <a16:creationId xmlns:a16="http://schemas.microsoft.com/office/drawing/2014/main" id="{890363C7-62CD-4068-9E0E-68F4F75A429C}"/>
              </a:ext>
            </a:extLst>
          </p:cNvPr>
          <p:cNvPicPr/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93" b="89928" l="9798" r="89914">
                        <a14:foregroundMark x1="75504" y1="29856" x2="75793" y2="46043"/>
                        <a14:foregroundMark x1="51873" y1="20863" x2="45533" y2="20863"/>
                        <a14:foregroundMark x1="34582" y1="23741" x2="36311" y2="22662"/>
                        <a14:foregroundMark x1="33718" y1="25180" x2="46686" y2="14029"/>
                        <a14:foregroundMark x1="46686" y1="14029" x2="67147" y2="23022"/>
                        <a14:foregroundMark x1="66571" y1="24101" x2="49568" y2="8993"/>
                        <a14:foregroundMark x1="49568" y1="8993" x2="53026" y2="10432"/>
                        <a14:foregroundMark x1="49280" y1="9712" x2="41499" y2="15468"/>
                        <a14:foregroundMark x1="46398" y1="12230" x2="34006" y2="24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69" y="937779"/>
            <a:ext cx="3112997" cy="249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hold clipart">
            <a:extLst>
              <a:ext uri="{FF2B5EF4-FFF2-40B4-BE49-F238E27FC236}">
                <a16:creationId xmlns:a16="http://schemas.microsoft.com/office/drawing/2014/main" id="{A186830F-E59F-4B42-82E8-49350558A2C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47" y="1134009"/>
            <a:ext cx="3591210" cy="20987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A0534B24-A3EF-4522-97F4-59D9AEB4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064" y="1798667"/>
            <a:ext cx="6883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F7EC6D87-DF0D-4ECE-B876-F16BF35D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259" y="3809795"/>
            <a:ext cx="17843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0124A5C4-96CB-4801-A261-C9701A312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346" y="3809795"/>
            <a:ext cx="6883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13" name="Picture 12" descr="C:\Users\kchappa\AppData\Local\Microsoft\Windows\INetCache\Content.MSO\8ED43876.tmp">
            <a:extLst>
              <a:ext uri="{FF2B5EF4-FFF2-40B4-BE49-F238E27FC236}">
                <a16:creationId xmlns:a16="http://schemas.microsoft.com/office/drawing/2014/main" id="{8B37D436-B07A-46F6-B97E-73AF24B7D1E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75" y="2874681"/>
            <a:ext cx="2056164" cy="2639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FB65C541-D80D-4762-AF83-BBDF9BD7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3285" y="3809796"/>
            <a:ext cx="17843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3860E-A72B-43C0-8C12-8CA027882054}"/>
              </a:ext>
            </a:extLst>
          </p:cNvPr>
          <p:cNvSpPr txBox="1"/>
          <p:nvPr/>
        </p:nvSpPr>
        <p:spPr>
          <a:xfrm>
            <a:off x="1066569" y="4469376"/>
            <a:ext cx="3451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Household Members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C56D96-D216-494A-884D-74C9E9D1A367}"/>
              </a:ext>
            </a:extLst>
          </p:cNvPr>
          <p:cNvPicPr/>
          <p:nvPr/>
        </p:nvPicPr>
        <p:blipFill>
          <a:blip r:embed="rId10"/>
          <a:srcRect/>
          <a:stretch/>
        </p:blipFill>
        <p:spPr bwMode="auto">
          <a:xfrm>
            <a:off x="1328006" y="1814382"/>
            <a:ext cx="9535988" cy="265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60C35C-C938-41D5-A52A-9CA11AE0046A}"/>
              </a:ext>
            </a:extLst>
          </p:cNvPr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772" b="96491" l="10000" r="90000">
                        <a14:foregroundMark x1="16000" y1="31579" x2="28000" y2="22807"/>
                        <a14:foregroundMark x1="28000" y1="98246" x2="58000" y2="96491"/>
                        <a14:foregroundMark x1="58000" y1="96491" x2="70000" y2="96491"/>
                        <a14:backgroundMark x1="14000" y1="21053" x2="22000" y2="701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6365760" y="4471355"/>
            <a:ext cx="1600201" cy="18242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B7ED5B-899D-40CF-AB43-7C4F4FDB6708}"/>
              </a:ext>
            </a:extLst>
          </p:cNvPr>
          <p:cNvSpPr txBox="1"/>
          <p:nvPr/>
        </p:nvSpPr>
        <p:spPr>
          <a:xfrm>
            <a:off x="4310444" y="763734"/>
            <a:ext cx="3451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/>
              <a:t>CS2</a:t>
            </a:r>
          </a:p>
        </p:txBody>
      </p:sp>
      <p:pic>
        <p:nvPicPr>
          <p:cNvPr id="21" name="Picture 20" descr="Image result for social clipart">
            <a:extLst>
              <a:ext uri="{FF2B5EF4-FFF2-40B4-BE49-F238E27FC236}">
                <a16:creationId xmlns:a16="http://schemas.microsoft.com/office/drawing/2014/main" id="{977C4CE7-33E8-4729-99E7-99E657826310}"/>
              </a:ext>
            </a:extLst>
          </p:cNvPr>
          <p:cNvPicPr/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67" y="770019"/>
            <a:ext cx="3484596" cy="347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kchappa\AppData\Local\Microsoft\Windows\INetCache\Content.MSO\5D529481.tmp">
            <a:extLst>
              <a:ext uri="{FF2B5EF4-FFF2-40B4-BE49-F238E27FC236}">
                <a16:creationId xmlns:a16="http://schemas.microsoft.com/office/drawing/2014/main" id="{CB50C382-847A-48AE-9501-ACFEC7E928BE}"/>
              </a:ext>
            </a:extLst>
          </p:cNvPr>
          <p:cNvPicPr/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91" b="99091" l="3057" r="96070">
                        <a14:foregroundMark x1="20961" y1="24091" x2="6550" y2="61364"/>
                        <a14:foregroundMark x1="6550" y1="61364" x2="3930" y2="92273"/>
                        <a14:foregroundMark x1="10044" y1="96364" x2="4367" y2="96818"/>
                        <a14:foregroundMark x1="28384" y1="57727" x2="41048" y2="59091"/>
                        <a14:foregroundMark x1="47598" y1="75000" x2="48472" y2="99545"/>
                        <a14:foregroundMark x1="22707" y1="71364" x2="21834" y2="99545"/>
                        <a14:foregroundMark x1="22707" y1="69545" x2="46725" y2="67273"/>
                        <a14:foregroundMark x1="32751" y1="45909" x2="20961" y2="25000"/>
                        <a14:foregroundMark x1="31004" y1="13636" x2="33624" y2="17273"/>
                        <a14:foregroundMark x1="46725" y1="11818" x2="36681" y2="4091"/>
                        <a14:foregroundMark x1="93450" y1="32727" x2="96070" y2="55455"/>
                        <a14:foregroundMark x1="96070" y1="95455" x2="91266" y2="76364"/>
                        <a14:foregroundMark x1="91266" y1="76364" x2="91703" y2="67727"/>
                        <a14:foregroundMark x1="88646" y1="13182" x2="87773" y2="1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73" y="3390117"/>
            <a:ext cx="2809927" cy="269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Image result for number clipart">
            <a:extLst>
              <a:ext uri="{FF2B5EF4-FFF2-40B4-BE49-F238E27FC236}">
                <a16:creationId xmlns:a16="http://schemas.microsoft.com/office/drawing/2014/main" id="{09DC6281-48C9-4151-A0E6-78AC4E326839}"/>
              </a:ext>
            </a:extLst>
          </p:cNvPr>
          <p:cNvPicPr/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0" y="965971"/>
            <a:ext cx="3087237" cy="308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EB492F-AFF9-4042-94A3-2101A63E4B29}"/>
              </a:ext>
            </a:extLst>
          </p:cNvPr>
          <p:cNvSpPr txBox="1"/>
          <p:nvPr/>
        </p:nvSpPr>
        <p:spPr>
          <a:xfrm>
            <a:off x="7780190" y="4641431"/>
            <a:ext cx="3451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/>
              <a:t>Social Security Numbers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8979AD-ACA1-4CB4-8EC2-319AA0EB802B}"/>
              </a:ext>
            </a:extLst>
          </p:cNvPr>
          <p:cNvPicPr/>
          <p:nvPr/>
        </p:nvPicPr>
        <p:blipFill>
          <a:blip r:embed="rId17"/>
          <a:srcRect/>
          <a:stretch/>
        </p:blipFill>
        <p:spPr bwMode="auto">
          <a:xfrm>
            <a:off x="1370469" y="1882458"/>
            <a:ext cx="9176022" cy="373415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2729DB-2AF0-4192-B18D-3B74A79E17C6}"/>
              </a:ext>
            </a:extLst>
          </p:cNvPr>
          <p:cNvSpPr txBox="1"/>
          <p:nvPr/>
        </p:nvSpPr>
        <p:spPr>
          <a:xfrm>
            <a:off x="4903844" y="1113017"/>
            <a:ext cx="2973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Driver Flow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FAC02-388C-4EF5-BE78-B8B0EF72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650C6413-2B69-49D7-A889-27FC05D9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211E5E3-A8A6-4732-9BD8-05FF68A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2CB858-23D6-4A30-8D9C-7B4849400EE4}"/>
              </a:ext>
            </a:extLst>
          </p:cNvPr>
          <p:cNvSpPr txBox="1"/>
          <p:nvPr/>
        </p:nvSpPr>
        <p:spPr>
          <a:xfrm>
            <a:off x="3946615" y="1054792"/>
            <a:ext cx="4777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Rebus Puzzles</a:t>
            </a:r>
          </a:p>
        </p:txBody>
      </p:sp>
      <p:pic>
        <p:nvPicPr>
          <p:cNvPr id="31" name="Picture 30" descr="Image result for palace clipart">
            <a:extLst>
              <a:ext uri="{FF2B5EF4-FFF2-40B4-BE49-F238E27FC236}">
                <a16:creationId xmlns:a16="http://schemas.microsoft.com/office/drawing/2014/main" id="{609E2A1B-CB9C-41B2-9621-D5BB52A4AC83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2127795"/>
            <a:ext cx="1861830" cy="263356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A5D601E-26BC-4676-8783-57DBE5AC95C1}"/>
              </a:ext>
            </a:extLst>
          </p:cNvPr>
          <p:cNvSpPr txBox="1"/>
          <p:nvPr/>
        </p:nvSpPr>
        <p:spPr>
          <a:xfrm>
            <a:off x="3277412" y="2617456"/>
            <a:ext cx="669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96F669-9545-4980-8FDF-CACF665934D1}"/>
              </a:ext>
            </a:extLst>
          </p:cNvPr>
          <p:cNvSpPr txBox="1"/>
          <p:nvPr/>
        </p:nvSpPr>
        <p:spPr>
          <a:xfrm>
            <a:off x="3980636" y="3059861"/>
            <a:ext cx="544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pic>
        <p:nvPicPr>
          <p:cNvPr id="35" name="Picture 34" descr="Image result for mint clipart">
            <a:extLst>
              <a:ext uri="{FF2B5EF4-FFF2-40B4-BE49-F238E27FC236}">
                <a16:creationId xmlns:a16="http://schemas.microsoft.com/office/drawing/2014/main" id="{FFD02088-51CF-4B08-A17F-57BA377A78FF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47" y="2513663"/>
            <a:ext cx="1861830" cy="186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9B7BAF9-AE76-4094-B50B-586B0AE28290}"/>
              </a:ext>
            </a:extLst>
          </p:cNvPr>
          <p:cNvSpPr txBox="1"/>
          <p:nvPr/>
        </p:nvSpPr>
        <p:spPr>
          <a:xfrm>
            <a:off x="6692279" y="2617455"/>
            <a:ext cx="1094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/>
              <a:t>i</a:t>
            </a:r>
            <a:r>
              <a:rPr lang="en-US" sz="4400"/>
              <a:t>=e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261C96-0A26-4488-A0E8-DBA9F14F5B4F}"/>
              </a:ext>
            </a:extLst>
          </p:cNvPr>
          <p:cNvSpPr txBox="1"/>
          <p:nvPr/>
        </p:nvSpPr>
        <p:spPr>
          <a:xfrm>
            <a:off x="7903420" y="3059861"/>
            <a:ext cx="669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8D91F0-59DE-44EB-8CEC-3B8D8EC78CD4}"/>
              </a:ext>
            </a:extLst>
          </p:cNvPr>
          <p:cNvSpPr txBox="1"/>
          <p:nvPr/>
        </p:nvSpPr>
        <p:spPr>
          <a:xfrm>
            <a:off x="8656663" y="3059861"/>
            <a:ext cx="248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Placement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686C24-1982-4043-BB68-6787CA8602AA}"/>
              </a:ext>
            </a:extLst>
          </p:cNvPr>
          <p:cNvSpPr txBox="1"/>
          <p:nvPr/>
        </p:nvSpPr>
        <p:spPr>
          <a:xfrm>
            <a:off x="1524748" y="4860768"/>
            <a:ext cx="545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(palace – a) + (mint (</a:t>
            </a:r>
            <a:r>
              <a:rPr lang="en-US" sz="4000" err="1"/>
              <a:t>i</a:t>
            </a:r>
            <a:r>
              <a:rPr lang="en-US" sz="4000"/>
              <a:t>=e))</a:t>
            </a:r>
          </a:p>
          <a:p>
            <a:r>
              <a:rPr lang="en-US" sz="4000"/>
              <a:t>     place     +       </a:t>
            </a:r>
            <a:r>
              <a:rPr lang="en-US" sz="4000" err="1"/>
              <a:t>ment</a:t>
            </a:r>
            <a:r>
              <a:rPr 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20" grpId="0"/>
      <p:bldP spid="20" grpId="1"/>
      <p:bldP spid="24" grpId="0"/>
      <p:bldP spid="24" grpId="1"/>
      <p:bldP spid="28" grpId="0"/>
      <p:bldP spid="19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24AB4-BC86-7A79-C9AA-5E026280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69D5C-063A-4D64-1E03-3A4C28C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1025-319E-0187-E847-C6AB240F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263FA1-40F5-7475-085F-B2AEFF99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1" y="-193964"/>
            <a:ext cx="9971806" cy="74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2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EC04EA-BBD0-47EB-869A-0B0C05BE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B2E4-7C21-4462-AEED-7C8DFF19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9078-0855-43DD-834C-E65D6F32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3404C-A285-475E-BBA9-A174A8AA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4AB883E4-F99D-4372-8509-368A3419C4BB}"/>
              </a:ext>
            </a:extLst>
          </p:cNvPr>
          <p:cNvSpPr txBox="1">
            <a:spLocks/>
          </p:cNvSpPr>
          <p:nvPr/>
        </p:nvSpPr>
        <p:spPr>
          <a:xfrm>
            <a:off x="1295401" y="3751514"/>
            <a:ext cx="9609666" cy="22436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7" name="Title 12">
            <a:extLst>
              <a:ext uri="{FF2B5EF4-FFF2-40B4-BE49-F238E27FC236}">
                <a16:creationId xmlns:a16="http://schemas.microsoft.com/office/drawing/2014/main" id="{4AE3E544-51FB-466E-9836-358E45249E75}"/>
              </a:ext>
            </a:extLst>
          </p:cNvPr>
          <p:cNvSpPr txBox="1">
            <a:spLocks/>
          </p:cNvSpPr>
          <p:nvPr/>
        </p:nvSpPr>
        <p:spPr>
          <a:xfrm>
            <a:off x="1295401" y="3632201"/>
            <a:ext cx="9609666" cy="22436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CWW</a:t>
            </a:r>
          </a:p>
        </p:txBody>
      </p:sp>
    </p:spTree>
    <p:extLst>
      <p:ext uri="{BB962C8B-B14F-4D97-AF65-F5344CB8AC3E}">
        <p14:creationId xmlns:p14="http://schemas.microsoft.com/office/powerpoint/2010/main" val="171424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C5829-73B2-4D17-9750-1A39D9DC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806C0-AE86-4B21-91DF-A68929B9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93F2E-DBA8-4B11-A791-5EAE47E7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AC92564-A03F-4CE1-900C-98739A92468D}"/>
              </a:ext>
            </a:extLst>
          </p:cNvPr>
          <p:cNvGraphicFramePr>
            <a:graphicFrameLocks noGrp="1"/>
          </p:cNvGraphicFramePr>
          <p:nvPr/>
        </p:nvGraphicFramePr>
        <p:xfrm>
          <a:off x="920829" y="647700"/>
          <a:ext cx="8668335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89">
                  <a:extLst>
                    <a:ext uri="{9D8B030D-6E8A-4147-A177-3AD203B41FA5}">
                      <a16:colId xmlns:a16="http://schemas.microsoft.com/office/drawing/2014/main" val="292954110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253948425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321968039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91817169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1309368976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1693232342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679298869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3840693311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3248086634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852302899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2856858358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222207368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40099909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4265943309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3260290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03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769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72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083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1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115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67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97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38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50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252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06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89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43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11101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BEC2B5C-044C-49CA-A704-2208992779D9}"/>
              </a:ext>
            </a:extLst>
          </p:cNvPr>
          <p:cNvSpPr/>
          <p:nvPr/>
        </p:nvSpPr>
        <p:spPr>
          <a:xfrm>
            <a:off x="2786929" y="5510463"/>
            <a:ext cx="5502830" cy="28875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E7381-4087-43EA-B559-D01A19EE6E3A}"/>
              </a:ext>
            </a:extLst>
          </p:cNvPr>
          <p:cNvSpPr/>
          <p:nvPr/>
        </p:nvSpPr>
        <p:spPr>
          <a:xfrm>
            <a:off x="1105297" y="3284621"/>
            <a:ext cx="1497540" cy="28875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424ABD-6A4E-408F-9544-0B5122924535}"/>
              </a:ext>
            </a:extLst>
          </p:cNvPr>
          <p:cNvSpPr txBox="1"/>
          <p:nvPr/>
        </p:nvSpPr>
        <p:spPr>
          <a:xfrm>
            <a:off x="9926053" y="1179095"/>
            <a:ext cx="1770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Absent Parent</a:t>
            </a:r>
          </a:p>
          <a:p>
            <a:r>
              <a:rPr lang="en-US" dirty="0"/>
              <a:t>Adverse Action</a:t>
            </a:r>
          </a:p>
          <a:p>
            <a:r>
              <a:rPr lang="en-US" dirty="0"/>
              <a:t>CWW Logic</a:t>
            </a:r>
          </a:p>
          <a:p>
            <a:r>
              <a:rPr lang="en-US" dirty="0"/>
              <a:t>Eligibility</a:t>
            </a:r>
          </a:p>
          <a:p>
            <a:r>
              <a:rPr lang="en-US" dirty="0"/>
              <a:t>Employment</a:t>
            </a:r>
          </a:p>
          <a:p>
            <a:r>
              <a:rPr lang="en-US" dirty="0"/>
              <a:t>Placement</a:t>
            </a:r>
          </a:p>
          <a:p>
            <a:r>
              <a:rPr lang="en-US" dirty="0"/>
              <a:t>SSN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2D2A5A-88F7-4099-BEA6-7F5CF938D5A4}"/>
              </a:ext>
            </a:extLst>
          </p:cNvPr>
          <p:cNvSpPr/>
          <p:nvPr/>
        </p:nvSpPr>
        <p:spPr>
          <a:xfrm rot="18139555">
            <a:off x="3352749" y="98096"/>
            <a:ext cx="298787" cy="585537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6BD2C8-92D5-47C0-B4E5-EF090EA086B0}"/>
              </a:ext>
            </a:extLst>
          </p:cNvPr>
          <p:cNvSpPr/>
          <p:nvPr/>
        </p:nvSpPr>
        <p:spPr>
          <a:xfrm rot="18178652">
            <a:off x="4511962" y="-1276629"/>
            <a:ext cx="298787" cy="865849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34485A-898B-4200-BAED-ED8976A5B776}"/>
              </a:ext>
            </a:extLst>
          </p:cNvPr>
          <p:cNvSpPr/>
          <p:nvPr/>
        </p:nvSpPr>
        <p:spPr>
          <a:xfrm>
            <a:off x="7990972" y="647700"/>
            <a:ext cx="298787" cy="445168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E72CD-6E05-4E32-BD6B-99FA48CEDBB8}"/>
              </a:ext>
            </a:extLst>
          </p:cNvPr>
          <p:cNvSpPr txBox="1"/>
          <p:nvPr/>
        </p:nvSpPr>
        <p:spPr>
          <a:xfrm>
            <a:off x="9670971" y="601024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Created by </a:t>
            </a:r>
            <a:r>
              <a:rPr lang="en-US" sz="1000" dirty="0" err="1"/>
              <a:t>Puzzlemaker</a:t>
            </a:r>
            <a:r>
              <a:rPr lang="en-US" sz="1000" dirty="0"/>
              <a:t> at DiscoveryEducation.com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98553B-F71B-4B36-80FE-7BDFE6200A18}"/>
              </a:ext>
            </a:extLst>
          </p:cNvPr>
          <p:cNvSpPr/>
          <p:nvPr/>
        </p:nvSpPr>
        <p:spPr>
          <a:xfrm rot="3410329">
            <a:off x="4484454" y="564948"/>
            <a:ext cx="336066" cy="713441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54BA72-735C-4E58-8E98-4F76643F4398}"/>
              </a:ext>
            </a:extLst>
          </p:cNvPr>
          <p:cNvSpPr/>
          <p:nvPr/>
        </p:nvSpPr>
        <p:spPr>
          <a:xfrm>
            <a:off x="8561905" y="1352892"/>
            <a:ext cx="281546" cy="300924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9EDA-0174-4F05-8541-056C2F934C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7918" y="735375"/>
            <a:ext cx="9936163" cy="1252537"/>
          </a:xfrm>
        </p:spPr>
        <p:txBody>
          <a:bodyPr>
            <a:normAutofit/>
          </a:bodyPr>
          <a:lstStyle/>
          <a:p>
            <a:r>
              <a:rPr lang="en-US" sz="3200"/>
              <a:t>According to the W-2 Policy Manual, you must send a referral to child support in the following instances: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DF314-2FB5-4469-ABFD-776382B0BF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53608" y="2352798"/>
            <a:ext cx="8443912" cy="367347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____________</a:t>
            </a:r>
            <a:r>
              <a:rPr lang="en-US" sz="2000" dirty="0"/>
              <a:t> pregnant women, including minors;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Families where the natural or adoptive parent is </a:t>
            </a:r>
            <a:r>
              <a:rPr lang="en-US" sz="2000" b="1" u="sng" dirty="0"/>
              <a:t>_________</a:t>
            </a:r>
            <a:r>
              <a:rPr lang="en-US" sz="2000" dirty="0"/>
              <a:t> from the home (but </a:t>
            </a:r>
            <a:r>
              <a:rPr lang="en-US" sz="2000" b="1" u="sng" dirty="0"/>
              <a:t>_____</a:t>
            </a:r>
            <a:r>
              <a:rPr lang="en-US" sz="2000" dirty="0"/>
              <a:t> when the absence is because of military service); and</a:t>
            </a:r>
          </a:p>
          <a:p>
            <a:endParaRPr lang="en-US" sz="2000" dirty="0"/>
          </a:p>
          <a:p>
            <a:r>
              <a:rPr lang="en-US" sz="2000" b="1" u="sng" dirty="0"/>
              <a:t>________________ </a:t>
            </a:r>
            <a:r>
              <a:rPr lang="en-US" sz="2000" dirty="0"/>
              <a:t>co-parent cases (families where the parents either are not married to each other or were not married to each other when the child was born), and where </a:t>
            </a:r>
            <a:r>
              <a:rPr lang="en-US" sz="2000" b="1" u="sng" dirty="0"/>
              <a:t>_____________ </a:t>
            </a:r>
            <a:r>
              <a:rPr lang="en-US" sz="2000" dirty="0"/>
              <a:t>has not been established.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7AF15-19D3-4AB6-A7B2-F8D36C29AA19}"/>
              </a:ext>
            </a:extLst>
          </p:cNvPr>
          <p:cNvSpPr txBox="1"/>
          <p:nvPr/>
        </p:nvSpPr>
        <p:spPr>
          <a:xfrm>
            <a:off x="1952605" y="2255403"/>
            <a:ext cx="168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F6B0D"/>
                </a:solidFill>
              </a:rPr>
              <a:t>Unmarried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A8A19-6917-44CF-BA61-44286ADD60A0}"/>
              </a:ext>
            </a:extLst>
          </p:cNvPr>
          <p:cNvSpPr txBox="1"/>
          <p:nvPr/>
        </p:nvSpPr>
        <p:spPr>
          <a:xfrm>
            <a:off x="6814459" y="3147537"/>
            <a:ext cx="168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F6B0D"/>
                </a:solidFill>
              </a:rPr>
              <a:t>absent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E66E9-1E95-4B8E-9647-81A345574827}"/>
              </a:ext>
            </a:extLst>
          </p:cNvPr>
          <p:cNvSpPr txBox="1"/>
          <p:nvPr/>
        </p:nvSpPr>
        <p:spPr>
          <a:xfrm>
            <a:off x="2038353" y="3447199"/>
            <a:ext cx="65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F6B0D"/>
                </a:solidFill>
              </a:rPr>
              <a:t>not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6AD8F-426E-42A9-81F8-E482CA17726C}"/>
              </a:ext>
            </a:extLst>
          </p:cNvPr>
          <p:cNvSpPr txBox="1"/>
          <p:nvPr/>
        </p:nvSpPr>
        <p:spPr>
          <a:xfrm>
            <a:off x="2094480" y="4317935"/>
            <a:ext cx="191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F6B0D"/>
                </a:solidFill>
              </a:rPr>
              <a:t>Non-marital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A12666-AE9C-4C06-923B-F03A7C4E47A2}"/>
              </a:ext>
            </a:extLst>
          </p:cNvPr>
          <p:cNvSpPr txBox="1"/>
          <p:nvPr/>
        </p:nvSpPr>
        <p:spPr>
          <a:xfrm>
            <a:off x="3955576" y="4962043"/>
            <a:ext cx="138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F6B0D"/>
                </a:solidFill>
              </a:rPr>
              <a:t>paternity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8DB0F-58C4-4943-9823-14ABF0E5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246BE52-4E9F-4729-8024-3EB8E6C3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6827D8-C56C-4AAD-8DA0-E96C295F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9EDA-0174-4F05-8541-056C2F934C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7918" y="735375"/>
            <a:ext cx="9936163" cy="1934346"/>
          </a:xfrm>
        </p:spPr>
        <p:txBody>
          <a:bodyPr>
            <a:normAutofit/>
          </a:bodyPr>
          <a:lstStyle/>
          <a:p>
            <a:r>
              <a:rPr lang="en-US" sz="3200" dirty="0"/>
              <a:t>Households with fathers in the home with children for whom paternity has been established should not be referred to the CSA. This includes: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DF314-2FB5-4469-ABFD-776382B0BF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84236" y="3235219"/>
            <a:ext cx="8443912" cy="2579074"/>
          </a:xfrm>
        </p:spPr>
        <p:txBody>
          <a:bodyPr>
            <a:normAutofit/>
          </a:bodyPr>
          <a:lstStyle/>
          <a:p>
            <a:r>
              <a:rPr lang="en-US" b="1" u="sng"/>
              <a:t>_______________</a:t>
            </a:r>
            <a:r>
              <a:rPr lang="en-US"/>
              <a:t> fathers, conclusive: voluntary acknowledgment with an effect of a judgment of paternity; or</a:t>
            </a:r>
          </a:p>
          <a:p>
            <a:pPr marL="0" indent="0">
              <a:buNone/>
            </a:pPr>
            <a:endParaRPr lang="en-US"/>
          </a:p>
          <a:p>
            <a:r>
              <a:rPr lang="en-US" b="1" u="sng"/>
              <a:t>______________ </a:t>
            </a:r>
            <a:r>
              <a:rPr lang="en-US"/>
              <a:t>fathers: paternity established through a court order.</a:t>
            </a:r>
          </a:p>
          <a:p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7AF15-19D3-4AB6-A7B2-F8D36C29AA19}"/>
              </a:ext>
            </a:extLst>
          </p:cNvPr>
          <p:cNvSpPr txBox="1"/>
          <p:nvPr/>
        </p:nvSpPr>
        <p:spPr>
          <a:xfrm>
            <a:off x="2196193" y="3199263"/>
            <a:ext cx="2144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F6B0D"/>
                </a:solidFill>
              </a:rPr>
              <a:t>Acknowledged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A8A19-6917-44CF-BA61-44286ADD60A0}"/>
              </a:ext>
            </a:extLst>
          </p:cNvPr>
          <p:cNvSpPr txBox="1"/>
          <p:nvPr/>
        </p:nvSpPr>
        <p:spPr>
          <a:xfrm>
            <a:off x="2340429" y="4598220"/>
            <a:ext cx="185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F6B0D"/>
                </a:solidFill>
              </a:rPr>
              <a:t>Adjudicated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72A2D-2840-444A-A2E6-1B8623CB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593B19-86D5-4E97-AF2E-665A4418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76D14-3467-4A40-A050-60188752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A8D24-2361-4ED7-B116-BA5FE5B6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282A2A2-93A8-4A26-9CE6-88B8E57E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429DE2B-F9B2-4409-A14D-D617A29B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7B1C0-B5B3-4511-8A3A-91C72EFF96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59619" y="808267"/>
            <a:ext cx="3717925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How many absent parent pages are needed for this family?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97B84E-8384-43BE-BD5D-87F156D0398B}"/>
              </a:ext>
            </a:extLst>
          </p:cNvPr>
          <p:cNvGrpSpPr/>
          <p:nvPr/>
        </p:nvGrpSpPr>
        <p:grpSpPr>
          <a:xfrm>
            <a:off x="909042" y="2810847"/>
            <a:ext cx="4419077" cy="3234834"/>
            <a:chOff x="5915465" y="1505243"/>
            <a:chExt cx="4955865" cy="36277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35529BC-4111-4517-9E31-F23AA2A034B6}"/>
                </a:ext>
              </a:extLst>
            </p:cNvPr>
            <p:cNvSpPr/>
            <p:nvPr/>
          </p:nvSpPr>
          <p:spPr>
            <a:xfrm>
              <a:off x="6639951" y="1505243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Mother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690413-E6F4-4B9D-89D3-DEB4F7B5B8FD}"/>
                </a:ext>
              </a:extLst>
            </p:cNvPr>
            <p:cNvSpPr/>
            <p:nvPr/>
          </p:nvSpPr>
          <p:spPr>
            <a:xfrm>
              <a:off x="5915465" y="3684042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Child (3)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D404E9-136C-48F6-8326-7A76708DA044}"/>
                </a:ext>
              </a:extLst>
            </p:cNvPr>
            <p:cNvSpPr/>
            <p:nvPr/>
          </p:nvSpPr>
          <p:spPr>
            <a:xfrm>
              <a:off x="8697872" y="1505243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Claimed Father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C73CC5-C97A-41A8-BFA5-C368D3E386E2}"/>
                </a:ext>
              </a:extLst>
            </p:cNvPr>
            <p:cNvSpPr/>
            <p:nvPr/>
          </p:nvSpPr>
          <p:spPr>
            <a:xfrm>
              <a:off x="9422358" y="3684042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Child (6)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34273D-12A2-4ADA-9AD3-3C5EF881A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7708" y="2957259"/>
              <a:ext cx="456729" cy="812883"/>
            </a:xfrm>
            <a:prstGeom prst="line">
              <a:avLst/>
            </a:prstGeom>
            <a:ln w="28575">
              <a:solidFill>
                <a:srgbClr val="2F6B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0C2166-2E64-4DE4-A149-A9CFB78154D7}"/>
                </a:ext>
              </a:extLst>
            </p:cNvPr>
            <p:cNvCxnSpPr>
              <a:cxnSpLocks/>
            </p:cNvCxnSpPr>
            <p:nvPr/>
          </p:nvCxnSpPr>
          <p:spPr>
            <a:xfrm>
              <a:off x="7364436" y="2963821"/>
              <a:ext cx="682425" cy="806321"/>
            </a:xfrm>
            <a:prstGeom prst="line">
              <a:avLst/>
            </a:prstGeom>
            <a:ln w="28575">
              <a:solidFill>
                <a:srgbClr val="2F6B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0B192E-9550-4FF1-9D30-7178B5BEB5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4172" y="2950698"/>
              <a:ext cx="621469" cy="854613"/>
            </a:xfrm>
            <a:prstGeom prst="line">
              <a:avLst/>
            </a:prstGeom>
            <a:ln w="28575">
              <a:solidFill>
                <a:srgbClr val="2F6B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BE2DA7-241E-4CC4-8F24-2C03A6BB9094}"/>
                </a:ext>
              </a:extLst>
            </p:cNvPr>
            <p:cNvCxnSpPr>
              <a:cxnSpLocks/>
              <a:stCxn id="8" idx="4"/>
            </p:cNvCxnSpPr>
            <p:nvPr/>
          </p:nvCxnSpPr>
          <p:spPr>
            <a:xfrm>
              <a:off x="9422358" y="2954215"/>
              <a:ext cx="524616" cy="763271"/>
            </a:xfrm>
            <a:prstGeom prst="line">
              <a:avLst/>
            </a:prstGeom>
            <a:ln w="28575">
              <a:solidFill>
                <a:srgbClr val="2F6B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47669D-C540-4320-8B94-46912207C600}"/>
                </a:ext>
              </a:extLst>
            </p:cNvPr>
            <p:cNvSpPr/>
            <p:nvPr/>
          </p:nvSpPr>
          <p:spPr>
            <a:xfrm>
              <a:off x="7668911" y="3684042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Child (1)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929D28B-929F-4325-83DF-265F9A220868}"/>
              </a:ext>
            </a:extLst>
          </p:cNvPr>
          <p:cNvSpPr/>
          <p:nvPr/>
        </p:nvSpPr>
        <p:spPr>
          <a:xfrm>
            <a:off x="6094411" y="559149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DE8E86-43C1-4C46-9099-B55CDC131A89}"/>
              </a:ext>
            </a:extLst>
          </p:cNvPr>
          <p:cNvSpPr/>
          <p:nvPr/>
        </p:nvSpPr>
        <p:spPr>
          <a:xfrm>
            <a:off x="8837611" y="1960412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1DC1E7E-44BE-44C2-84C0-B861E1A6AC7E}"/>
              </a:ext>
            </a:extLst>
          </p:cNvPr>
          <p:cNvSpPr/>
          <p:nvPr/>
        </p:nvSpPr>
        <p:spPr>
          <a:xfrm>
            <a:off x="6094411" y="3534377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55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4CD15-D42C-457B-8A04-40F89547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A274C1-1672-4888-A5EE-1E0A2A5B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44578A-52E5-4640-B98A-57C26938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7B1C0-B5B3-4511-8A3A-91C72EFF96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61872" y="804672"/>
            <a:ext cx="3719513" cy="2193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How many absent parent pages are needed for this family?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028882-DFFA-4B31-8D62-1313FA522639}"/>
              </a:ext>
            </a:extLst>
          </p:cNvPr>
          <p:cNvGrpSpPr/>
          <p:nvPr/>
        </p:nvGrpSpPr>
        <p:grpSpPr>
          <a:xfrm>
            <a:off x="905256" y="2807208"/>
            <a:ext cx="4416552" cy="3236976"/>
            <a:chOff x="5915465" y="1505243"/>
            <a:chExt cx="4955865" cy="36277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35529BC-4111-4517-9E31-F23AA2A034B6}"/>
                </a:ext>
              </a:extLst>
            </p:cNvPr>
            <p:cNvSpPr/>
            <p:nvPr/>
          </p:nvSpPr>
          <p:spPr>
            <a:xfrm>
              <a:off x="6639951" y="1505243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Mother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690413-E6F4-4B9D-89D3-DEB4F7B5B8FD}"/>
                </a:ext>
              </a:extLst>
            </p:cNvPr>
            <p:cNvSpPr/>
            <p:nvPr/>
          </p:nvSpPr>
          <p:spPr>
            <a:xfrm>
              <a:off x="5915465" y="3684042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Child (3)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D404E9-136C-48F6-8326-7A76708DA044}"/>
                </a:ext>
              </a:extLst>
            </p:cNvPr>
            <p:cNvSpPr/>
            <p:nvPr/>
          </p:nvSpPr>
          <p:spPr>
            <a:xfrm>
              <a:off x="8697870" y="1505243"/>
              <a:ext cx="1627105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Adjudicated </a:t>
              </a:r>
              <a:r>
                <a:rPr lang="en-US" dirty="0"/>
                <a:t>Father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C73CC5-C97A-41A8-BFA5-C368D3E386E2}"/>
                </a:ext>
              </a:extLst>
            </p:cNvPr>
            <p:cNvSpPr/>
            <p:nvPr/>
          </p:nvSpPr>
          <p:spPr>
            <a:xfrm>
              <a:off x="9422358" y="3684042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Child (6)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34273D-12A2-4ADA-9AD3-3C5EF881A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7708" y="2957259"/>
              <a:ext cx="456729" cy="812883"/>
            </a:xfrm>
            <a:prstGeom prst="line">
              <a:avLst/>
            </a:prstGeom>
            <a:ln w="28575">
              <a:solidFill>
                <a:srgbClr val="2F6B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0C2166-2E64-4DE4-A149-A9CFB78154D7}"/>
                </a:ext>
              </a:extLst>
            </p:cNvPr>
            <p:cNvCxnSpPr>
              <a:cxnSpLocks/>
            </p:cNvCxnSpPr>
            <p:nvPr/>
          </p:nvCxnSpPr>
          <p:spPr>
            <a:xfrm>
              <a:off x="7364436" y="2963821"/>
              <a:ext cx="682425" cy="806321"/>
            </a:xfrm>
            <a:prstGeom prst="line">
              <a:avLst/>
            </a:prstGeom>
            <a:ln w="28575">
              <a:solidFill>
                <a:srgbClr val="2F6B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0B192E-9550-4FF1-9D30-7178B5BEB5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4172" y="2950698"/>
              <a:ext cx="621469" cy="854613"/>
            </a:xfrm>
            <a:prstGeom prst="line">
              <a:avLst/>
            </a:prstGeom>
            <a:ln w="28575">
              <a:solidFill>
                <a:srgbClr val="2F6B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BE2DA7-241E-4CC4-8F24-2C03A6BB9094}"/>
                </a:ext>
              </a:extLst>
            </p:cNvPr>
            <p:cNvCxnSpPr>
              <a:cxnSpLocks/>
              <a:stCxn id="8" idx="4"/>
            </p:cNvCxnSpPr>
            <p:nvPr/>
          </p:nvCxnSpPr>
          <p:spPr>
            <a:xfrm>
              <a:off x="9511423" y="2954215"/>
              <a:ext cx="435552" cy="763271"/>
            </a:xfrm>
            <a:prstGeom prst="line">
              <a:avLst/>
            </a:prstGeom>
            <a:ln w="28575">
              <a:solidFill>
                <a:srgbClr val="2F6B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47669D-C540-4320-8B94-46912207C600}"/>
                </a:ext>
              </a:extLst>
            </p:cNvPr>
            <p:cNvSpPr/>
            <p:nvPr/>
          </p:nvSpPr>
          <p:spPr>
            <a:xfrm>
              <a:off x="7668911" y="3684042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Child (1)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9919527-DA47-4D8C-BA46-102DBAD15BFA}"/>
              </a:ext>
            </a:extLst>
          </p:cNvPr>
          <p:cNvSpPr/>
          <p:nvPr/>
        </p:nvSpPr>
        <p:spPr>
          <a:xfrm>
            <a:off x="6094411" y="559149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4367EC-19C2-4713-B95B-3387CF58EAB8}"/>
              </a:ext>
            </a:extLst>
          </p:cNvPr>
          <p:cNvSpPr/>
          <p:nvPr/>
        </p:nvSpPr>
        <p:spPr>
          <a:xfrm>
            <a:off x="8837611" y="1960412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DBCD8C-CC95-4B2C-A1EA-3E903D6ECD21}"/>
              </a:ext>
            </a:extLst>
          </p:cNvPr>
          <p:cNvSpPr/>
          <p:nvPr/>
        </p:nvSpPr>
        <p:spPr>
          <a:xfrm>
            <a:off x="6094411" y="3534377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377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C379CF0-9742-4E8B-9E59-457DC046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08/04/2023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13DCD5D-5761-4F75-AB70-E117E177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5752829-63A6-4F7B-9E2E-B3AB5596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7B1C0-B5B3-4511-8A3A-91C72EFF96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61872" y="804672"/>
            <a:ext cx="3719513" cy="2193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How many absent parent pages are needed for this family?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5D9527-0C1C-4CE2-A8F5-740DEF8ABABC}"/>
              </a:ext>
            </a:extLst>
          </p:cNvPr>
          <p:cNvGrpSpPr/>
          <p:nvPr/>
        </p:nvGrpSpPr>
        <p:grpSpPr>
          <a:xfrm>
            <a:off x="905256" y="2807208"/>
            <a:ext cx="4416552" cy="3236976"/>
            <a:chOff x="5915465" y="1505243"/>
            <a:chExt cx="4955865" cy="36277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35529BC-4111-4517-9E31-F23AA2A034B6}"/>
                </a:ext>
              </a:extLst>
            </p:cNvPr>
            <p:cNvSpPr/>
            <p:nvPr/>
          </p:nvSpPr>
          <p:spPr>
            <a:xfrm>
              <a:off x="6639951" y="1505243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Mother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690413-E6F4-4B9D-89D3-DEB4F7B5B8FD}"/>
                </a:ext>
              </a:extLst>
            </p:cNvPr>
            <p:cNvSpPr/>
            <p:nvPr/>
          </p:nvSpPr>
          <p:spPr>
            <a:xfrm>
              <a:off x="5915465" y="3684042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Child (3)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D404E9-136C-48F6-8326-7A76708DA044}"/>
                </a:ext>
              </a:extLst>
            </p:cNvPr>
            <p:cNvSpPr/>
            <p:nvPr/>
          </p:nvSpPr>
          <p:spPr>
            <a:xfrm>
              <a:off x="8697872" y="1505243"/>
              <a:ext cx="162544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Adjudicated </a:t>
              </a:r>
              <a:r>
                <a:rPr lang="en-US" dirty="0"/>
                <a:t>Father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C73CC5-C97A-41A8-BFA5-C368D3E386E2}"/>
                </a:ext>
              </a:extLst>
            </p:cNvPr>
            <p:cNvSpPr/>
            <p:nvPr/>
          </p:nvSpPr>
          <p:spPr>
            <a:xfrm>
              <a:off x="9422358" y="3684042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Child (6)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34273D-12A2-4ADA-9AD3-3C5EF881A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7708" y="2957259"/>
              <a:ext cx="456729" cy="812883"/>
            </a:xfrm>
            <a:prstGeom prst="line">
              <a:avLst/>
            </a:prstGeom>
            <a:ln w="28575">
              <a:solidFill>
                <a:srgbClr val="2F6B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0C2166-2E64-4DE4-A149-A9CFB78154D7}"/>
                </a:ext>
              </a:extLst>
            </p:cNvPr>
            <p:cNvCxnSpPr>
              <a:cxnSpLocks/>
            </p:cNvCxnSpPr>
            <p:nvPr/>
          </p:nvCxnSpPr>
          <p:spPr>
            <a:xfrm>
              <a:off x="7364436" y="2963821"/>
              <a:ext cx="682425" cy="806321"/>
            </a:xfrm>
            <a:prstGeom prst="line">
              <a:avLst/>
            </a:prstGeom>
            <a:ln w="28575">
              <a:solidFill>
                <a:srgbClr val="2F6B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0B192E-9550-4FF1-9D30-7178B5BEB5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4172" y="2950698"/>
              <a:ext cx="621469" cy="854613"/>
            </a:xfrm>
            <a:prstGeom prst="line">
              <a:avLst/>
            </a:prstGeom>
            <a:ln w="28575">
              <a:solidFill>
                <a:srgbClr val="2F6B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BE2DA7-241E-4CC4-8F24-2C03A6BB9094}"/>
                </a:ext>
              </a:extLst>
            </p:cNvPr>
            <p:cNvCxnSpPr>
              <a:cxnSpLocks/>
              <a:stCxn id="8" idx="4"/>
            </p:cNvCxnSpPr>
            <p:nvPr/>
          </p:nvCxnSpPr>
          <p:spPr>
            <a:xfrm>
              <a:off x="9510593" y="2954215"/>
              <a:ext cx="436381" cy="763271"/>
            </a:xfrm>
            <a:prstGeom prst="line">
              <a:avLst/>
            </a:prstGeom>
            <a:ln w="28575">
              <a:solidFill>
                <a:srgbClr val="2F6B0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47669D-C540-4320-8B94-46912207C600}"/>
                </a:ext>
              </a:extLst>
            </p:cNvPr>
            <p:cNvSpPr/>
            <p:nvPr/>
          </p:nvSpPr>
          <p:spPr>
            <a:xfrm>
              <a:off x="7668911" y="3684042"/>
              <a:ext cx="1448972" cy="1448972"/>
            </a:xfrm>
            <a:prstGeom prst="ellipse">
              <a:avLst/>
            </a:prstGeom>
            <a:solidFill>
              <a:srgbClr val="2F6B0D">
                <a:alpha val="69804"/>
              </a:srgbClr>
            </a:solidFill>
            <a:ln>
              <a:solidFill>
                <a:srgbClr val="2F6B0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Child (1)</a:t>
              </a:r>
            </a:p>
          </p:txBody>
        </p:sp>
        <p:sp>
          <p:nvSpPr>
            <p:cNvPr id="3" name="Chord 2">
              <a:extLst>
                <a:ext uri="{FF2B5EF4-FFF2-40B4-BE49-F238E27FC236}">
                  <a16:creationId xmlns:a16="http://schemas.microsoft.com/office/drawing/2014/main" id="{56051B7D-F7C1-4FBD-B101-4B627DE804C1}"/>
                </a:ext>
              </a:extLst>
            </p:cNvPr>
            <p:cNvSpPr/>
            <p:nvPr/>
          </p:nvSpPr>
          <p:spPr>
            <a:xfrm rot="207214">
              <a:off x="6354052" y="2194933"/>
              <a:ext cx="532424" cy="720969"/>
            </a:xfrm>
            <a:prstGeom prst="chord">
              <a:avLst>
                <a:gd name="adj1" fmla="val 2115803"/>
                <a:gd name="adj2" fmla="val 16200000"/>
              </a:avLst>
            </a:prstGeom>
            <a:solidFill>
              <a:srgbClr val="2F6B0D">
                <a:alpha val="69804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89139C7-97AE-418D-A96B-15984366FB19}"/>
              </a:ext>
            </a:extLst>
          </p:cNvPr>
          <p:cNvSpPr/>
          <p:nvPr/>
        </p:nvSpPr>
        <p:spPr>
          <a:xfrm>
            <a:off x="6094411" y="559149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22B2F07-47FF-44D6-8D1F-A8F5134EFAA1}"/>
              </a:ext>
            </a:extLst>
          </p:cNvPr>
          <p:cNvSpPr/>
          <p:nvPr/>
        </p:nvSpPr>
        <p:spPr>
          <a:xfrm>
            <a:off x="8837611" y="1960412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4BCBD0-F8B4-43C2-8775-2101F0837DC9}"/>
              </a:ext>
            </a:extLst>
          </p:cNvPr>
          <p:cNvSpPr/>
          <p:nvPr/>
        </p:nvSpPr>
        <p:spPr>
          <a:xfrm>
            <a:off x="6094411" y="3534377"/>
            <a:ext cx="27432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47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45D88C3-8DFE-491C-887F-827B2CB1B60C}">
  <we:reference id="wa104379997" version="2.0.0.0" store="en-US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B64EAB1F736848862DFEC3FEFD85AB" ma:contentTypeVersion="4" ma:contentTypeDescription="Create a new document." ma:contentTypeScope="" ma:versionID="2388c66a77537ec20f870a77f74b5d9a">
  <xsd:schema xmlns:xsd="http://www.w3.org/2001/XMLSchema" xmlns:xs="http://www.w3.org/2001/XMLSchema" xmlns:p="http://schemas.microsoft.com/office/2006/metadata/properties" xmlns:ns2="33b784ca-4993-499b-b41d-6fdecd0d757f" targetNamespace="http://schemas.microsoft.com/office/2006/metadata/properties" ma:root="true" ma:fieldsID="2e18a2ed7680ff6f7af4741c92829810" ns2:_="">
    <xsd:import namespace="33b784ca-4993-499b-b41d-6fdecd0d75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784ca-4993-499b-b41d-6fdecd0d75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C74CFD-2CF1-4A4E-A1D6-A61FB9DE1D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552E6C-F916-4171-8AA6-4086BFD2B1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784ca-4993-499b-b41d-6fdecd0d7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69B80F-1A76-4601-A845-20114837DF67}">
  <ds:schemaRefs>
    <ds:schemaRef ds:uri="http://purl.org/dc/terms/"/>
    <ds:schemaRef ds:uri="http://purl.org/dc/elements/1.1/"/>
    <ds:schemaRef ds:uri="33b784ca-4993-499b-b41d-6fdecd0d757f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5441</TotalTime>
  <Words>1343</Words>
  <Application>Microsoft Office PowerPoint</Application>
  <PresentationFormat>Widescreen</PresentationFormat>
  <Paragraphs>577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Garamond</vt:lpstr>
      <vt:lpstr>Organic</vt:lpstr>
      <vt:lpstr>Practical Applications in</vt:lpstr>
      <vt:lpstr>PowerPoint Presentation</vt:lpstr>
      <vt:lpstr>WWP</vt:lpstr>
      <vt:lpstr>PowerPoint Presentation</vt:lpstr>
      <vt:lpstr>According to the W-2 Policy Manual, you must send a referral to child support in the following instances:</vt:lpstr>
      <vt:lpstr>Households with fathers in the home with children for whom paternity has been established should not be referred to the CSA. This includes:</vt:lpstr>
      <vt:lpstr>PowerPoint Presentation</vt:lpstr>
      <vt:lpstr>PowerPoint Presentation</vt:lpstr>
      <vt:lpstr>PowerPoint Presentation</vt:lpstr>
      <vt:lpstr>PowerPoint Presentation</vt:lpstr>
      <vt:lpstr>Calculating Hours</vt:lpstr>
      <vt:lpstr>Calculating Hours/Pay Period (LaToya)</vt:lpstr>
      <vt:lpstr>Calculating Hours/Pay Period (Frank)</vt:lpstr>
      <vt:lpstr>Calculating Hours/Pay Period (Belle)</vt:lpstr>
      <vt:lpstr>Calculating Hours/Pay Period (Kara)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you… </vt:lpstr>
      <vt:lpstr>Practical Applications in</vt:lpstr>
      <vt:lpstr>Ending Employment</vt:lpstr>
      <vt:lpstr>Ending Employment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Applications in</dc:title>
  <dc:creator>Frankie Copsey</dc:creator>
  <cp:lastModifiedBy>Heather Sommers</cp:lastModifiedBy>
  <cp:revision>72</cp:revision>
  <dcterms:created xsi:type="dcterms:W3CDTF">2019-11-18T15:32:55Z</dcterms:created>
  <dcterms:modified xsi:type="dcterms:W3CDTF">2023-08-17T13:44:31Z</dcterms:modified>
</cp:coreProperties>
</file>