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63" r:id="rId7"/>
    <p:sldId id="266" r:id="rId8"/>
    <p:sldId id="267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0A6206-B08F-D554-0419-7058981E1A00}" name="Paula Harvot" initials="PH" userId="S::pharvot@dwfs.us::a4c351e2-bde8-467f-9f47-e498f22f04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968"/>
    <a:srgbClr val="FCF5F3"/>
    <a:srgbClr val="B34328"/>
    <a:srgbClr val="F46969"/>
    <a:srgbClr val="FCF6F5"/>
    <a:srgbClr val="FFF7B9"/>
    <a:srgbClr val="03598F"/>
    <a:srgbClr val="012A45"/>
    <a:srgbClr val="023C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D935B9-00DA-4759-895B-DD381CB747FE}" v="1" dt="2024-04-12T17:20:50.1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C8D9B-EA58-4C57-944D-6090661538D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6CA8D-C97E-4415-ADC7-C40B02CD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2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B834D-71B1-BEF1-A91B-D27D9EEE8CD3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833BDA-4E90-89FE-BD54-424F3B9201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3680" y="3602038"/>
            <a:ext cx="4114800" cy="1655762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012A4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DBF77-983F-BB02-85CC-E87A6AB98C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1122363"/>
            <a:ext cx="409448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012A45"/>
                </a:solidFill>
              </a:defRPr>
            </a:lvl1pPr>
          </a:lstStyle>
          <a:p>
            <a:r>
              <a:rPr lang="en-US" dirty="0"/>
              <a:t>How Do I… </a:t>
            </a:r>
          </a:p>
        </p:txBody>
      </p:sp>
      <p:pic>
        <p:nvPicPr>
          <p:cNvPr id="10" name="Picture 9" descr="A person sitting at a table with a computer and a cup&#10;&#10;Description automatically generated">
            <a:extLst>
              <a:ext uri="{FF2B5EF4-FFF2-40B4-BE49-F238E27FC236}">
                <a16:creationId xmlns:a16="http://schemas.microsoft.com/office/drawing/2014/main" id="{706B89BC-8E39-753E-C5F8-43A5F8958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7" t="7813" r="10179" b="7813"/>
          <a:stretch/>
        </p:blipFill>
        <p:spPr>
          <a:xfrm flipH="1">
            <a:off x="4561840" y="0"/>
            <a:ext cx="7630160" cy="68580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AAF615-9654-9D53-2A96-0D9CD15D5A20}"/>
              </a:ext>
            </a:extLst>
          </p:cNvPr>
          <p:cNvSpPr txBox="1"/>
          <p:nvPr userDrawn="1"/>
        </p:nvSpPr>
        <p:spPr>
          <a:xfrm>
            <a:off x="0" y="64578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12A45"/>
                </a:solidFill>
                <a:latin typeface="Avenir Next LT Pro Light" panose="020B0304020202020204" pitchFamily="34" charset="0"/>
              </a:rPr>
              <a:t>DFES/Partner Training Team</a:t>
            </a:r>
          </a:p>
          <a:p>
            <a:r>
              <a:rPr lang="en-US" sz="1000" dirty="0">
                <a:solidFill>
                  <a:srgbClr val="012A45"/>
                </a:solidFill>
                <a:latin typeface="Avenir Next LT Pro Light" panose="020B0304020202020204" pitchFamily="34" charset="0"/>
              </a:rPr>
              <a:t>Last Updated: 02/07/24</a:t>
            </a:r>
          </a:p>
        </p:txBody>
      </p:sp>
    </p:spTree>
    <p:extLst>
      <p:ext uri="{BB962C8B-B14F-4D97-AF65-F5344CB8AC3E}">
        <p14:creationId xmlns:p14="http://schemas.microsoft.com/office/powerpoint/2010/main" val="33969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53A396-6A70-F318-60AE-A813B539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02/05/24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9179B0-E2AE-FD77-FA7C-D149A0CBC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96A14-1043-45E6-E9BF-31A0ABCD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0" y="6356350"/>
            <a:ext cx="655320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0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6E003-540E-34F4-7E2B-EAF55D33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50043-BED3-92E0-FEF3-21A8993BA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2CCD3-3868-6E5E-8ECF-EA2E00697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3FDD0-3EC7-A110-2CA1-1EBAB476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02/05/24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52790-FB41-3498-C444-70E7CEEA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3E99F-C530-0419-8852-D97E2B2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0" y="6356350"/>
            <a:ext cx="655320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4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0EA9B-D1C6-CA46-989F-41C8008B2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B4E7E5-C50E-A35C-529B-E75D4FBA4A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D447E-E761-96DB-4CC1-B44E24381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36447-4323-45B3-57A1-DCE34737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02/05/24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E14A4-7658-EB96-417D-70CD0F4A5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8ECF6-0BDA-41B9-0529-4FE12F2B1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0" y="6356350"/>
            <a:ext cx="655320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44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A86E3-4B1E-C30E-CB03-8C1CFBBF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2AAA4-E7C4-5B30-052F-BD10F8BA1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80036-460F-C811-ABD5-E8CA2F3B7F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02/05/24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8F2E2-A123-59A9-0340-CC4D32E1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E4B0-D88B-2AFD-CEDD-A6F620DC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0" y="6356350"/>
            <a:ext cx="655320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34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936E0A-C93C-FC9E-DAE5-E8846615C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9BF20-80BE-45F6-33BD-F6EA1B6C2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20540-0BA7-B187-D7C3-530C24D0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02/05/24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BC0D4-336A-3F60-56DB-432CB8A6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13E38-ECEE-BEC2-E39A-1E7BB6676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0" y="6356350"/>
            <a:ext cx="655320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2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bg>
      <p:bgPr>
        <a:solidFill>
          <a:schemeClr val="bg2">
            <a:lumMod val="20000"/>
            <a:lumOff val="8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C9996-DD05-298D-9565-DFB9E3C9F29A}"/>
              </a:ext>
            </a:extLst>
          </p:cNvPr>
          <p:cNvSpPr/>
          <p:nvPr userDrawn="1"/>
        </p:nvSpPr>
        <p:spPr>
          <a:xfrm>
            <a:off x="0" y="0"/>
            <a:ext cx="1513840" cy="6858000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A5287-C395-0C43-05FD-EBF3A4298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65125"/>
            <a:ext cx="1002791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0F8AC-883F-52B4-59A0-8DA98EA30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799" y="1825625"/>
            <a:ext cx="1002791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05D87BF-B9CA-D8D9-4C8B-4215841B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080" y="6356350"/>
            <a:ext cx="548636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1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034A7-EB19-4969-5A8D-D27DF21BD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884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726EE8-DFF7-0DFF-065D-B991D6BA8A7A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CAAC5-699B-43B8-99A1-EB28AE459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2A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148306-6EEC-4144-CE92-3FA2E38EDA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4954" y="1825625"/>
            <a:ext cx="563176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080015D-B481-B719-4176-3B890F4C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080" y="6356350"/>
            <a:ext cx="548636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7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034A7-EB19-4969-5A8D-D27DF21BD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462088"/>
            <a:ext cx="11541756" cy="4714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726EE8-DFF7-0DFF-065D-B991D6BA8A7A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CAAC5-699B-43B8-99A1-EB28AE45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36525"/>
            <a:ext cx="11541756" cy="1102995"/>
          </a:xfrm>
        </p:spPr>
        <p:txBody>
          <a:bodyPr/>
          <a:lstStyle>
            <a:lvl1pPr>
              <a:defRPr>
                <a:solidFill>
                  <a:srgbClr val="012A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080015D-B481-B719-4176-3B890F4C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080" y="6356350"/>
            <a:ext cx="548636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1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2">
            <a:lumMod val="20000"/>
            <a:lumOff val="8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C9996-DD05-298D-9565-DFB9E3C9F29A}"/>
              </a:ext>
            </a:extLst>
          </p:cNvPr>
          <p:cNvSpPr/>
          <p:nvPr userDrawn="1"/>
        </p:nvSpPr>
        <p:spPr>
          <a:xfrm>
            <a:off x="0" y="0"/>
            <a:ext cx="4059936" cy="6858000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A5287-C395-0C43-05FD-EBF3A4298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2" y="365125"/>
            <a:ext cx="3434079" cy="1325563"/>
          </a:xfrm>
        </p:spPr>
        <p:txBody>
          <a:bodyPr/>
          <a:lstStyle>
            <a:lvl1pPr>
              <a:defRPr>
                <a:solidFill>
                  <a:srgbClr val="012A4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0F8AC-883F-52B4-59A0-8DA98EA3055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5281" y="1825625"/>
            <a:ext cx="3434079" cy="4351338"/>
          </a:xfrm>
        </p:spPr>
        <p:txBody>
          <a:bodyPr/>
          <a:lstStyle>
            <a:lvl1pPr>
              <a:defRPr>
                <a:solidFill>
                  <a:srgbClr val="012A45"/>
                </a:solidFill>
              </a:defRPr>
            </a:lvl1pPr>
            <a:lvl2pPr>
              <a:defRPr>
                <a:solidFill>
                  <a:srgbClr val="012A45"/>
                </a:solidFill>
              </a:defRPr>
            </a:lvl2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6283C-ABA0-99C3-2019-1E2EA3D3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080" y="6356350"/>
            <a:ext cx="548636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62B216-4696-1B33-1F84-E3F7602B62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8474" y="365125"/>
            <a:ext cx="7548243" cy="58118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2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ayout">
    <p:bg>
      <p:bgPr>
        <a:solidFill>
          <a:schemeClr val="bg2">
            <a:lumMod val="20000"/>
            <a:lumOff val="8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C9996-DD05-298D-9565-DFB9E3C9F29A}"/>
              </a:ext>
            </a:extLst>
          </p:cNvPr>
          <p:cNvSpPr/>
          <p:nvPr userDrawn="1"/>
        </p:nvSpPr>
        <p:spPr>
          <a:xfrm>
            <a:off x="0" y="0"/>
            <a:ext cx="2631440" cy="6858000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6283C-ABA0-99C3-2019-1E2EA3D3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080" y="6356350"/>
            <a:ext cx="548636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62B216-4696-1B33-1F84-E3F7602B62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53360" y="365125"/>
            <a:ext cx="9103357" cy="58118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5117E7-5D77-E96F-BF3D-9B0E8005FF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118" y="365124"/>
            <a:ext cx="2021205" cy="5893435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4400">
                <a:solidFill>
                  <a:srgbClr val="012A45"/>
                </a:solidFill>
                <a:latin typeface="+mj-lt"/>
              </a:defRPr>
            </a:lvl1pPr>
            <a:lvl3pPr marL="914400" indent="0">
              <a:buNone/>
              <a:defRPr/>
            </a:lvl3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0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1E2B8-E7F2-D263-9C01-6CB8CEE1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66F76-EA7C-80DC-F98F-0EB5F43A9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601E9-8874-73D2-86B9-B9BB18AE2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02/05/24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15249-AFB1-9EF7-7550-B7FB1BC8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FF5A9-56CC-F463-4404-6DADAD4F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0" y="6356350"/>
            <a:ext cx="655320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1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2AF3-3435-9E02-B222-410ED5F6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33D0D-45D5-FBD6-5CC6-77DEDD1F3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369D2-2633-80B3-E136-8730F7B15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048B7-01B0-D0F7-07E3-477FDCA56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5A0A0D-4972-97C4-35F6-65CC61B273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814CDB-FC6F-4F33-5B98-2BBDFA1D0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02/05/24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28CE7-D62C-AE09-B66E-DC9AD600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CDFD84-F9D6-7286-62CE-986F730F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0" y="6356350"/>
            <a:ext cx="655320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2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7F2C-014E-D720-334C-26DBF9B4B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308B9-7F79-2620-8C28-791FD13C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02/05/24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871D2-3FEB-6B87-AF60-87D77F77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B69D2-3652-CB96-EF8E-BE53D0C6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0" y="6356350"/>
            <a:ext cx="655320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4CB273-E920-7D25-965E-A83CFEF7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85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0C1C1-C42F-DE92-B515-CAC0BF18A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185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72463-062A-D489-1850-08B1F50DF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080" y="6356350"/>
            <a:ext cx="548636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FD2EBD1C-C7F4-4E8F-8D5C-A87189E2DD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8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61" r:id="rId4"/>
    <p:sldLayoutId id="2147483660" r:id="rId5"/>
    <p:sldLayoutId id="2147483662" r:id="rId6"/>
    <p:sldLayoutId id="2147483651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12A45"/>
          </a:solidFill>
          <a:latin typeface="Avenir Next LT Pro Demi" panose="020B07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>
              <a:lumMod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1pPr>
      <a:lvl2pPr marL="60325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C1668-91DF-814C-5608-1056F737E6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I…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6FA57-2DD2-18DF-4E66-692AE991D0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Assign Assessment Activity Codes?</a:t>
            </a:r>
          </a:p>
        </p:txBody>
      </p:sp>
    </p:spTree>
    <p:extLst>
      <p:ext uri="{BB962C8B-B14F-4D97-AF65-F5344CB8AC3E}">
        <p14:creationId xmlns:p14="http://schemas.microsoft.com/office/powerpoint/2010/main" val="299733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6E44C3B-BBC9-E863-EF8E-D47E4371C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>
              <a:spcBef>
                <a:spcPts val="1000"/>
              </a:spcBef>
            </a:pPr>
            <a:r>
              <a:rPr lang="en-US" sz="2800" dirty="0">
                <a:solidFill>
                  <a:srgbClr val="023C60"/>
                </a:solidFill>
                <a:latin typeface="Avenir Next LT Pro" panose="020B0504020202020204" pitchFamily="34" charset="0"/>
              </a:rPr>
              <a:t>Naia currently is staying at a domestic abuse shelter and is working with advocates.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6FADF-6D41-3915-59A2-DE4A044A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348C7-9AD4-5ED9-631E-53E5D8A9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10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3E6042-B916-3ED5-0739-443BB442966E}"/>
              </a:ext>
            </a:extLst>
          </p:cNvPr>
          <p:cNvSpPr txBox="1"/>
          <p:nvPr/>
        </p:nvSpPr>
        <p:spPr>
          <a:xfrm>
            <a:off x="1982938" y="2468880"/>
            <a:ext cx="1194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AA</a:t>
            </a:r>
            <a:endParaRPr lang="en-US" sz="2800" b="1" dirty="0">
              <a:solidFill>
                <a:srgbClr val="023C6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DE95E9-8AD8-63E1-DF91-A1AB53A9E515}"/>
              </a:ext>
            </a:extLst>
          </p:cNvPr>
          <p:cNvSpPr txBox="1"/>
          <p:nvPr/>
        </p:nvSpPr>
        <p:spPr>
          <a:xfrm>
            <a:off x="5497450" y="2468880"/>
            <a:ext cx="1194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8C860F-66B4-92EC-6E87-A079D1767F99}"/>
              </a:ext>
            </a:extLst>
          </p:cNvPr>
          <p:cNvSpPr txBox="1"/>
          <p:nvPr/>
        </p:nvSpPr>
        <p:spPr>
          <a:xfrm>
            <a:off x="8996736" y="2468880"/>
            <a:ext cx="1225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5AE000-D78E-24AE-47C9-55F8003F1D6A}"/>
              </a:ext>
            </a:extLst>
          </p:cNvPr>
          <p:cNvSpPr txBox="1"/>
          <p:nvPr/>
        </p:nvSpPr>
        <p:spPr>
          <a:xfrm>
            <a:off x="1596523" y="4526280"/>
            <a:ext cx="1088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F1A9B1-38D3-F3AD-9A29-49BEF2203E33}"/>
              </a:ext>
            </a:extLst>
          </p:cNvPr>
          <p:cNvSpPr txBox="1"/>
          <p:nvPr/>
        </p:nvSpPr>
        <p:spPr>
          <a:xfrm>
            <a:off x="4250041" y="4526280"/>
            <a:ext cx="1053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CAA90B-DD95-4029-C3A7-D8D013B23FBC}"/>
              </a:ext>
            </a:extLst>
          </p:cNvPr>
          <p:cNvSpPr txBox="1"/>
          <p:nvPr/>
        </p:nvSpPr>
        <p:spPr>
          <a:xfrm>
            <a:off x="6736846" y="4526280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2BCA2F-1BAD-0471-A5BE-3C2EB5EE4220}"/>
              </a:ext>
            </a:extLst>
          </p:cNvPr>
          <p:cNvSpPr txBox="1"/>
          <p:nvPr/>
        </p:nvSpPr>
        <p:spPr>
          <a:xfrm>
            <a:off x="9477632" y="4526280"/>
            <a:ext cx="1141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AV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259CEA-B150-1C73-02E1-A8C4CFCE02B0}"/>
              </a:ext>
            </a:extLst>
          </p:cNvPr>
          <p:cNvCxnSpPr>
            <a:cxnSpLocks/>
          </p:cNvCxnSpPr>
          <p:nvPr/>
        </p:nvCxnSpPr>
        <p:spPr>
          <a:xfrm>
            <a:off x="4337473" y="25146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9764BAC-41BD-4F5D-9321-D6F5306EF97B}"/>
              </a:ext>
            </a:extLst>
          </p:cNvPr>
          <p:cNvCxnSpPr>
            <a:cxnSpLocks/>
          </p:cNvCxnSpPr>
          <p:nvPr/>
        </p:nvCxnSpPr>
        <p:spPr>
          <a:xfrm>
            <a:off x="838200" y="4572000"/>
            <a:ext cx="10515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7E7CC8-C256-2E84-AAEC-2D3FBA5AC5BD}"/>
              </a:ext>
            </a:extLst>
          </p:cNvPr>
          <p:cNvCxnSpPr>
            <a:cxnSpLocks/>
          </p:cNvCxnSpPr>
          <p:nvPr/>
        </p:nvCxnSpPr>
        <p:spPr>
          <a:xfrm>
            <a:off x="7851986" y="2514600"/>
            <a:ext cx="1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0CBB6E4-208A-A1AA-35F4-83D48F54079D}"/>
              </a:ext>
            </a:extLst>
          </p:cNvPr>
          <p:cNvCxnSpPr>
            <a:cxnSpLocks/>
          </p:cNvCxnSpPr>
          <p:nvPr/>
        </p:nvCxnSpPr>
        <p:spPr>
          <a:xfrm>
            <a:off x="838200" y="2514600"/>
            <a:ext cx="10515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BA69615-D052-4CAD-A21B-34581F5B2D2E}"/>
              </a:ext>
            </a:extLst>
          </p:cNvPr>
          <p:cNvCxnSpPr>
            <a:cxnSpLocks/>
          </p:cNvCxnSpPr>
          <p:nvPr/>
        </p:nvCxnSpPr>
        <p:spPr>
          <a:xfrm>
            <a:off x="841248" y="6629400"/>
            <a:ext cx="10515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F4DCE75-F113-F4B3-C556-F042230E3C25}"/>
              </a:ext>
            </a:extLst>
          </p:cNvPr>
          <p:cNvCxnSpPr>
            <a:cxnSpLocks/>
          </p:cNvCxnSpPr>
          <p:nvPr/>
        </p:nvCxnSpPr>
        <p:spPr>
          <a:xfrm>
            <a:off x="3458845" y="45720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DD26254-F45E-0244-98F4-1D9AA3911DED}"/>
              </a:ext>
            </a:extLst>
          </p:cNvPr>
          <p:cNvCxnSpPr>
            <a:cxnSpLocks/>
          </p:cNvCxnSpPr>
          <p:nvPr/>
        </p:nvCxnSpPr>
        <p:spPr>
          <a:xfrm>
            <a:off x="8730615" y="45720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4B97EE4-C4AC-7229-3A58-A230BD9542AD}"/>
              </a:ext>
            </a:extLst>
          </p:cNvPr>
          <p:cNvCxnSpPr>
            <a:cxnSpLocks/>
          </p:cNvCxnSpPr>
          <p:nvPr/>
        </p:nvCxnSpPr>
        <p:spPr>
          <a:xfrm>
            <a:off x="6094730" y="45720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AA047C1-D92F-D26B-5F53-C74DC476B1A5}"/>
              </a:ext>
            </a:extLst>
          </p:cNvPr>
          <p:cNvCxnSpPr>
            <a:cxnSpLocks/>
          </p:cNvCxnSpPr>
          <p:nvPr/>
        </p:nvCxnSpPr>
        <p:spPr>
          <a:xfrm>
            <a:off x="11366500" y="2514600"/>
            <a:ext cx="0" cy="41148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214DB46-FA1A-14F7-DEC7-0351BD0B5B26}"/>
              </a:ext>
            </a:extLst>
          </p:cNvPr>
          <p:cNvCxnSpPr>
            <a:cxnSpLocks/>
          </p:cNvCxnSpPr>
          <p:nvPr/>
        </p:nvCxnSpPr>
        <p:spPr>
          <a:xfrm>
            <a:off x="822960" y="2514600"/>
            <a:ext cx="0" cy="41148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9B1D7C4C-C697-EF9C-E78C-F84A4F3CCE89}"/>
              </a:ext>
            </a:extLst>
          </p:cNvPr>
          <p:cNvSpPr/>
          <p:nvPr/>
        </p:nvSpPr>
        <p:spPr>
          <a:xfrm>
            <a:off x="9170125" y="4572000"/>
            <a:ext cx="1669822" cy="1052512"/>
          </a:xfrm>
          <a:prstGeom prst="ellipse">
            <a:avLst/>
          </a:prstGeom>
          <a:noFill/>
          <a:ln w="76200">
            <a:solidFill>
              <a:srgbClr val="B343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2219B14-C140-0161-BFCF-A48AA9349000}"/>
              </a:ext>
            </a:extLst>
          </p:cNvPr>
          <p:cNvSpPr/>
          <p:nvPr/>
        </p:nvSpPr>
        <p:spPr>
          <a:xfrm>
            <a:off x="1104261" y="2538691"/>
            <a:ext cx="3139358" cy="1804709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AE43C33-522D-3955-510B-57880EC1CB5C}"/>
              </a:ext>
            </a:extLst>
          </p:cNvPr>
          <p:cNvSpPr/>
          <p:nvPr/>
        </p:nvSpPr>
        <p:spPr>
          <a:xfrm>
            <a:off x="916625" y="4680269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688CD61-0A23-985A-993C-80FA1B95F77C}"/>
              </a:ext>
            </a:extLst>
          </p:cNvPr>
          <p:cNvSpPr/>
          <p:nvPr/>
        </p:nvSpPr>
        <p:spPr>
          <a:xfrm>
            <a:off x="3658076" y="4680269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9F8F474-6763-D6B2-473F-B9134AFB55AC}"/>
              </a:ext>
            </a:extLst>
          </p:cNvPr>
          <p:cNvSpPr/>
          <p:nvPr/>
        </p:nvSpPr>
        <p:spPr>
          <a:xfrm>
            <a:off x="6199796" y="4665139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B8352DF-3757-5210-2053-B7D457F1170A}"/>
              </a:ext>
            </a:extLst>
          </p:cNvPr>
          <p:cNvSpPr/>
          <p:nvPr/>
        </p:nvSpPr>
        <p:spPr>
          <a:xfrm>
            <a:off x="4864027" y="2586575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57B2EFF-9D1F-07EA-FB59-3FD94C902CC9}"/>
              </a:ext>
            </a:extLst>
          </p:cNvPr>
          <p:cNvSpPr/>
          <p:nvPr/>
        </p:nvSpPr>
        <p:spPr>
          <a:xfrm>
            <a:off x="8599004" y="2586576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6E44C3B-BBC9-E863-EF8E-D47E4371C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>
              <a:spcBef>
                <a:spcPts val="1000"/>
              </a:spcBef>
            </a:pPr>
            <a:r>
              <a:rPr lang="en-US" sz="2800" dirty="0">
                <a:solidFill>
                  <a:srgbClr val="023C60"/>
                </a:solidFill>
                <a:latin typeface="Avenir Next LT Pro" panose="020B0504020202020204" pitchFamily="34" charset="0"/>
              </a:rPr>
              <a:t>Jia’s partner was in a car accident, resulting in long-term disabilities. Jia is the caretaker and is worried about missing activities.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6FADF-6D41-3915-59A2-DE4A044A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348C7-9AD4-5ED9-631E-53E5D8A9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11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3E6042-B916-3ED5-0739-443BB442966E}"/>
              </a:ext>
            </a:extLst>
          </p:cNvPr>
          <p:cNvSpPr txBox="1"/>
          <p:nvPr/>
        </p:nvSpPr>
        <p:spPr>
          <a:xfrm>
            <a:off x="1982938" y="2468880"/>
            <a:ext cx="1194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AA</a:t>
            </a:r>
            <a:endParaRPr lang="en-US" sz="2800" b="1" dirty="0">
              <a:solidFill>
                <a:srgbClr val="023C6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DE95E9-8AD8-63E1-DF91-A1AB53A9E515}"/>
              </a:ext>
            </a:extLst>
          </p:cNvPr>
          <p:cNvSpPr txBox="1"/>
          <p:nvPr/>
        </p:nvSpPr>
        <p:spPr>
          <a:xfrm>
            <a:off x="5497450" y="2468880"/>
            <a:ext cx="1194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8C860F-66B4-92EC-6E87-A079D1767F99}"/>
              </a:ext>
            </a:extLst>
          </p:cNvPr>
          <p:cNvSpPr txBox="1"/>
          <p:nvPr/>
        </p:nvSpPr>
        <p:spPr>
          <a:xfrm>
            <a:off x="8996736" y="2468880"/>
            <a:ext cx="1225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5AE000-D78E-24AE-47C9-55F8003F1D6A}"/>
              </a:ext>
            </a:extLst>
          </p:cNvPr>
          <p:cNvSpPr txBox="1"/>
          <p:nvPr/>
        </p:nvSpPr>
        <p:spPr>
          <a:xfrm>
            <a:off x="1596523" y="4526280"/>
            <a:ext cx="1088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F1A9B1-38D3-F3AD-9A29-49BEF2203E33}"/>
              </a:ext>
            </a:extLst>
          </p:cNvPr>
          <p:cNvSpPr txBox="1"/>
          <p:nvPr/>
        </p:nvSpPr>
        <p:spPr>
          <a:xfrm>
            <a:off x="4250041" y="4526280"/>
            <a:ext cx="1053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CAA90B-DD95-4029-C3A7-D8D013B23FBC}"/>
              </a:ext>
            </a:extLst>
          </p:cNvPr>
          <p:cNvSpPr txBox="1"/>
          <p:nvPr/>
        </p:nvSpPr>
        <p:spPr>
          <a:xfrm>
            <a:off x="6736846" y="4526280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2BCA2F-1BAD-0471-A5BE-3C2EB5EE4220}"/>
              </a:ext>
            </a:extLst>
          </p:cNvPr>
          <p:cNvSpPr txBox="1"/>
          <p:nvPr/>
        </p:nvSpPr>
        <p:spPr>
          <a:xfrm>
            <a:off x="9477632" y="4526280"/>
            <a:ext cx="1141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AV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259CEA-B150-1C73-02E1-A8C4CFCE02B0}"/>
              </a:ext>
            </a:extLst>
          </p:cNvPr>
          <p:cNvCxnSpPr>
            <a:cxnSpLocks/>
          </p:cNvCxnSpPr>
          <p:nvPr/>
        </p:nvCxnSpPr>
        <p:spPr>
          <a:xfrm>
            <a:off x="4337473" y="25146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9764BAC-41BD-4F5D-9321-D6F5306EF97B}"/>
              </a:ext>
            </a:extLst>
          </p:cNvPr>
          <p:cNvCxnSpPr>
            <a:cxnSpLocks/>
          </p:cNvCxnSpPr>
          <p:nvPr/>
        </p:nvCxnSpPr>
        <p:spPr>
          <a:xfrm>
            <a:off x="838200" y="4572000"/>
            <a:ext cx="10515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7E7CC8-C256-2E84-AAEC-2D3FBA5AC5BD}"/>
              </a:ext>
            </a:extLst>
          </p:cNvPr>
          <p:cNvCxnSpPr>
            <a:cxnSpLocks/>
          </p:cNvCxnSpPr>
          <p:nvPr/>
        </p:nvCxnSpPr>
        <p:spPr>
          <a:xfrm>
            <a:off x="7851986" y="2514600"/>
            <a:ext cx="1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0CBB6E4-208A-A1AA-35F4-83D48F54079D}"/>
              </a:ext>
            </a:extLst>
          </p:cNvPr>
          <p:cNvCxnSpPr>
            <a:cxnSpLocks/>
          </p:cNvCxnSpPr>
          <p:nvPr/>
        </p:nvCxnSpPr>
        <p:spPr>
          <a:xfrm>
            <a:off x="838200" y="2514600"/>
            <a:ext cx="10515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BA69615-D052-4CAD-A21B-34581F5B2D2E}"/>
              </a:ext>
            </a:extLst>
          </p:cNvPr>
          <p:cNvCxnSpPr>
            <a:cxnSpLocks/>
          </p:cNvCxnSpPr>
          <p:nvPr/>
        </p:nvCxnSpPr>
        <p:spPr>
          <a:xfrm>
            <a:off x="841248" y="6629400"/>
            <a:ext cx="10515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F4DCE75-F113-F4B3-C556-F042230E3C25}"/>
              </a:ext>
            </a:extLst>
          </p:cNvPr>
          <p:cNvCxnSpPr>
            <a:cxnSpLocks/>
          </p:cNvCxnSpPr>
          <p:nvPr/>
        </p:nvCxnSpPr>
        <p:spPr>
          <a:xfrm>
            <a:off x="3458845" y="45720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DD26254-F45E-0244-98F4-1D9AA3911DED}"/>
              </a:ext>
            </a:extLst>
          </p:cNvPr>
          <p:cNvCxnSpPr>
            <a:cxnSpLocks/>
          </p:cNvCxnSpPr>
          <p:nvPr/>
        </p:nvCxnSpPr>
        <p:spPr>
          <a:xfrm>
            <a:off x="8730615" y="45720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4B97EE4-C4AC-7229-3A58-A230BD9542AD}"/>
              </a:ext>
            </a:extLst>
          </p:cNvPr>
          <p:cNvCxnSpPr>
            <a:cxnSpLocks/>
          </p:cNvCxnSpPr>
          <p:nvPr/>
        </p:nvCxnSpPr>
        <p:spPr>
          <a:xfrm>
            <a:off x="6094730" y="45720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AA047C1-D92F-D26B-5F53-C74DC476B1A5}"/>
              </a:ext>
            </a:extLst>
          </p:cNvPr>
          <p:cNvCxnSpPr>
            <a:cxnSpLocks/>
          </p:cNvCxnSpPr>
          <p:nvPr/>
        </p:nvCxnSpPr>
        <p:spPr>
          <a:xfrm>
            <a:off x="11366500" y="2514600"/>
            <a:ext cx="0" cy="41148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214DB46-FA1A-14F7-DEC7-0351BD0B5B26}"/>
              </a:ext>
            </a:extLst>
          </p:cNvPr>
          <p:cNvCxnSpPr>
            <a:cxnSpLocks/>
          </p:cNvCxnSpPr>
          <p:nvPr/>
        </p:nvCxnSpPr>
        <p:spPr>
          <a:xfrm>
            <a:off x="822960" y="2514600"/>
            <a:ext cx="0" cy="41148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9B1D7C4C-C697-EF9C-E78C-F84A4F3CCE89}"/>
              </a:ext>
            </a:extLst>
          </p:cNvPr>
          <p:cNvSpPr/>
          <p:nvPr/>
        </p:nvSpPr>
        <p:spPr>
          <a:xfrm>
            <a:off x="1276782" y="4572000"/>
            <a:ext cx="1669822" cy="1052512"/>
          </a:xfrm>
          <a:prstGeom prst="ellipse">
            <a:avLst/>
          </a:prstGeom>
          <a:noFill/>
          <a:ln w="76200">
            <a:solidFill>
              <a:srgbClr val="B343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2219B14-C140-0161-BFCF-A48AA9349000}"/>
              </a:ext>
            </a:extLst>
          </p:cNvPr>
          <p:cNvSpPr/>
          <p:nvPr/>
        </p:nvSpPr>
        <p:spPr>
          <a:xfrm>
            <a:off x="1104261" y="2538691"/>
            <a:ext cx="3139358" cy="1804709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AE43C33-522D-3955-510B-57880EC1CB5C}"/>
              </a:ext>
            </a:extLst>
          </p:cNvPr>
          <p:cNvSpPr/>
          <p:nvPr/>
        </p:nvSpPr>
        <p:spPr>
          <a:xfrm>
            <a:off x="4911373" y="2586575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688CD61-0A23-985A-993C-80FA1B95F77C}"/>
              </a:ext>
            </a:extLst>
          </p:cNvPr>
          <p:cNvSpPr/>
          <p:nvPr/>
        </p:nvSpPr>
        <p:spPr>
          <a:xfrm>
            <a:off x="3658076" y="4680269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9F8F474-6763-D6B2-473F-B9134AFB55AC}"/>
              </a:ext>
            </a:extLst>
          </p:cNvPr>
          <p:cNvSpPr/>
          <p:nvPr/>
        </p:nvSpPr>
        <p:spPr>
          <a:xfrm>
            <a:off x="6199796" y="4665139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B8352DF-3757-5210-2053-B7D457F1170A}"/>
              </a:ext>
            </a:extLst>
          </p:cNvPr>
          <p:cNvSpPr/>
          <p:nvPr/>
        </p:nvSpPr>
        <p:spPr>
          <a:xfrm>
            <a:off x="8844183" y="4655434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57B2EFF-9D1F-07EA-FB59-3FD94C902CC9}"/>
              </a:ext>
            </a:extLst>
          </p:cNvPr>
          <p:cNvSpPr/>
          <p:nvPr/>
        </p:nvSpPr>
        <p:spPr>
          <a:xfrm>
            <a:off x="8599004" y="2586576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5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6FED4-3D26-AC1E-E1D2-0E2A5A293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04CE96DA-3166-407C-8838-9D4778912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303461"/>
            <a:ext cx="11541756" cy="4714875"/>
          </a:xfrm>
        </p:spPr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23C60"/>
                </a:solidFill>
              </a:rPr>
              <a:t>Sasha did not finish high school and is very nervous about working toward an HSED. Sasha always needed a lot of extra help to get through schoolwork.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E73F0-580B-F426-F34E-4A1F7F7A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Sasha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C1CF0-308E-3583-455A-239826EF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12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A25F06-FA5D-2F26-F2AE-0FDBE96704CE}"/>
              </a:ext>
            </a:extLst>
          </p:cNvPr>
          <p:cNvSpPr txBox="1"/>
          <p:nvPr/>
        </p:nvSpPr>
        <p:spPr>
          <a:xfrm>
            <a:off x="1982938" y="2468880"/>
            <a:ext cx="1194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AA</a:t>
            </a:r>
            <a:endParaRPr lang="en-US" sz="2800" b="1" dirty="0">
              <a:solidFill>
                <a:srgbClr val="023C6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3D10A1-4F3F-7E95-280C-57710D7A3619}"/>
              </a:ext>
            </a:extLst>
          </p:cNvPr>
          <p:cNvSpPr txBox="1"/>
          <p:nvPr/>
        </p:nvSpPr>
        <p:spPr>
          <a:xfrm>
            <a:off x="5497450" y="2468880"/>
            <a:ext cx="1194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805C07-AFC2-7A3F-6F31-4609BE3765A2}"/>
              </a:ext>
            </a:extLst>
          </p:cNvPr>
          <p:cNvSpPr txBox="1"/>
          <p:nvPr/>
        </p:nvSpPr>
        <p:spPr>
          <a:xfrm>
            <a:off x="8996736" y="2468880"/>
            <a:ext cx="1225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109734-1C04-EBBE-5B20-F1EE3C0C0991}"/>
              </a:ext>
            </a:extLst>
          </p:cNvPr>
          <p:cNvSpPr txBox="1"/>
          <p:nvPr/>
        </p:nvSpPr>
        <p:spPr>
          <a:xfrm>
            <a:off x="1596523" y="4526280"/>
            <a:ext cx="1088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CF298B-E9B6-A64A-FAD6-A14D916D6422}"/>
              </a:ext>
            </a:extLst>
          </p:cNvPr>
          <p:cNvSpPr txBox="1"/>
          <p:nvPr/>
        </p:nvSpPr>
        <p:spPr>
          <a:xfrm>
            <a:off x="4250041" y="4526280"/>
            <a:ext cx="1053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FC2D0D-3A89-EF24-48F3-0DB790E1B417}"/>
              </a:ext>
            </a:extLst>
          </p:cNvPr>
          <p:cNvSpPr txBox="1"/>
          <p:nvPr/>
        </p:nvSpPr>
        <p:spPr>
          <a:xfrm>
            <a:off x="6736846" y="4526280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BC82E4-4582-FBA2-DE8A-6B143B93858D}"/>
              </a:ext>
            </a:extLst>
          </p:cNvPr>
          <p:cNvSpPr txBox="1"/>
          <p:nvPr/>
        </p:nvSpPr>
        <p:spPr>
          <a:xfrm>
            <a:off x="9477632" y="4526280"/>
            <a:ext cx="1141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AV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59497E-C5AD-1F61-9D88-2C7B5C1162E7}"/>
              </a:ext>
            </a:extLst>
          </p:cNvPr>
          <p:cNvCxnSpPr>
            <a:cxnSpLocks/>
          </p:cNvCxnSpPr>
          <p:nvPr/>
        </p:nvCxnSpPr>
        <p:spPr>
          <a:xfrm>
            <a:off x="4337473" y="25146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1EF60B3-2CD3-93EF-29FC-EBC91A4A45FD}"/>
              </a:ext>
            </a:extLst>
          </p:cNvPr>
          <p:cNvCxnSpPr>
            <a:cxnSpLocks/>
          </p:cNvCxnSpPr>
          <p:nvPr/>
        </p:nvCxnSpPr>
        <p:spPr>
          <a:xfrm>
            <a:off x="838200" y="4572000"/>
            <a:ext cx="10515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2A1D09-5447-4171-996C-BAFEF52979A5}"/>
              </a:ext>
            </a:extLst>
          </p:cNvPr>
          <p:cNvCxnSpPr>
            <a:cxnSpLocks/>
          </p:cNvCxnSpPr>
          <p:nvPr/>
        </p:nvCxnSpPr>
        <p:spPr>
          <a:xfrm>
            <a:off x="7851986" y="2514600"/>
            <a:ext cx="1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1513FD9-D98E-931F-35CB-3BCA5D920363}"/>
              </a:ext>
            </a:extLst>
          </p:cNvPr>
          <p:cNvCxnSpPr>
            <a:cxnSpLocks/>
          </p:cNvCxnSpPr>
          <p:nvPr/>
        </p:nvCxnSpPr>
        <p:spPr>
          <a:xfrm>
            <a:off x="838200" y="2514600"/>
            <a:ext cx="10515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A41234D-CCAA-2A6F-D3F4-401D30B10AED}"/>
              </a:ext>
            </a:extLst>
          </p:cNvPr>
          <p:cNvCxnSpPr>
            <a:cxnSpLocks/>
          </p:cNvCxnSpPr>
          <p:nvPr/>
        </p:nvCxnSpPr>
        <p:spPr>
          <a:xfrm>
            <a:off x="841248" y="6629400"/>
            <a:ext cx="10515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48DECA-8091-C29E-0E9E-320692D673AE}"/>
              </a:ext>
            </a:extLst>
          </p:cNvPr>
          <p:cNvCxnSpPr>
            <a:cxnSpLocks/>
          </p:cNvCxnSpPr>
          <p:nvPr/>
        </p:nvCxnSpPr>
        <p:spPr>
          <a:xfrm>
            <a:off x="3458845" y="45720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C78EE9-48CD-01BA-3AC3-B7E0709190D8}"/>
              </a:ext>
            </a:extLst>
          </p:cNvPr>
          <p:cNvCxnSpPr>
            <a:cxnSpLocks/>
          </p:cNvCxnSpPr>
          <p:nvPr/>
        </p:nvCxnSpPr>
        <p:spPr>
          <a:xfrm>
            <a:off x="8730615" y="45720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F0E5288-AFA9-1BCC-6262-1E5D3352414D}"/>
              </a:ext>
            </a:extLst>
          </p:cNvPr>
          <p:cNvCxnSpPr>
            <a:cxnSpLocks/>
          </p:cNvCxnSpPr>
          <p:nvPr/>
        </p:nvCxnSpPr>
        <p:spPr>
          <a:xfrm>
            <a:off x="6094730" y="45720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B066F23-025A-B097-8056-B2ADC9454AC7}"/>
              </a:ext>
            </a:extLst>
          </p:cNvPr>
          <p:cNvCxnSpPr>
            <a:cxnSpLocks/>
          </p:cNvCxnSpPr>
          <p:nvPr/>
        </p:nvCxnSpPr>
        <p:spPr>
          <a:xfrm>
            <a:off x="11366500" y="2514600"/>
            <a:ext cx="0" cy="41148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D275A99-57B9-4693-D173-B3980625EC00}"/>
              </a:ext>
            </a:extLst>
          </p:cNvPr>
          <p:cNvCxnSpPr>
            <a:cxnSpLocks/>
          </p:cNvCxnSpPr>
          <p:nvPr/>
        </p:nvCxnSpPr>
        <p:spPr>
          <a:xfrm>
            <a:off x="822960" y="2514600"/>
            <a:ext cx="0" cy="41148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5F246CAB-E945-6EA6-AE80-7080693981C6}"/>
              </a:ext>
            </a:extLst>
          </p:cNvPr>
          <p:cNvSpPr/>
          <p:nvPr/>
        </p:nvSpPr>
        <p:spPr>
          <a:xfrm>
            <a:off x="8774332" y="2468880"/>
            <a:ext cx="1669822" cy="1052512"/>
          </a:xfrm>
          <a:prstGeom prst="ellipse">
            <a:avLst/>
          </a:prstGeom>
          <a:noFill/>
          <a:ln w="76200">
            <a:solidFill>
              <a:srgbClr val="B343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D569645-276C-57B8-CB40-E92F153F3AAD}"/>
              </a:ext>
            </a:extLst>
          </p:cNvPr>
          <p:cNvSpPr/>
          <p:nvPr/>
        </p:nvSpPr>
        <p:spPr>
          <a:xfrm>
            <a:off x="1104261" y="2538691"/>
            <a:ext cx="3139358" cy="1804709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90C30FB-09F3-FDA5-2E50-68F269E1E58F}"/>
              </a:ext>
            </a:extLst>
          </p:cNvPr>
          <p:cNvSpPr/>
          <p:nvPr/>
        </p:nvSpPr>
        <p:spPr>
          <a:xfrm>
            <a:off x="4911373" y="2586575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087982C-01C0-9A37-1E29-754900E7B67B}"/>
              </a:ext>
            </a:extLst>
          </p:cNvPr>
          <p:cNvSpPr/>
          <p:nvPr/>
        </p:nvSpPr>
        <p:spPr>
          <a:xfrm>
            <a:off x="3658076" y="4680269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F09CE4F-FF27-E96D-8475-38CA246D587C}"/>
              </a:ext>
            </a:extLst>
          </p:cNvPr>
          <p:cNvSpPr/>
          <p:nvPr/>
        </p:nvSpPr>
        <p:spPr>
          <a:xfrm>
            <a:off x="6199796" y="4665139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0E9DF74-3A05-C31A-3EA7-94A6BC1E6A83}"/>
              </a:ext>
            </a:extLst>
          </p:cNvPr>
          <p:cNvSpPr/>
          <p:nvPr/>
        </p:nvSpPr>
        <p:spPr>
          <a:xfrm>
            <a:off x="8844183" y="4655434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36CE3A9-5CD4-4A47-A4DD-7CBAEA719A6E}"/>
              </a:ext>
            </a:extLst>
          </p:cNvPr>
          <p:cNvSpPr/>
          <p:nvPr/>
        </p:nvSpPr>
        <p:spPr>
          <a:xfrm>
            <a:off x="1022191" y="4623700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3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F76E4-AF65-690E-6D33-2471BF987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CB742ABF-A3D1-C2E0-584D-0EFB0EBF2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23C60"/>
                </a:solidFill>
              </a:rPr>
              <a:t>Alex discloses that he has been dealing with drug dependency and alcohol issues for a while now and would really like help with it.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ECD09-EE8B-C6EF-026E-DE959ADFA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1BBD5-FDAD-45C5-4DBE-B230A303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13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94EA79-2B0A-0EAC-307C-ADDB162DC28A}"/>
              </a:ext>
            </a:extLst>
          </p:cNvPr>
          <p:cNvSpPr txBox="1"/>
          <p:nvPr/>
        </p:nvSpPr>
        <p:spPr>
          <a:xfrm>
            <a:off x="1982938" y="2468880"/>
            <a:ext cx="1194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AA</a:t>
            </a:r>
            <a:endParaRPr lang="en-US" sz="2800" b="1" dirty="0">
              <a:solidFill>
                <a:srgbClr val="023C6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35CFBF-CF4D-43F2-B056-34D273BCFA18}"/>
              </a:ext>
            </a:extLst>
          </p:cNvPr>
          <p:cNvSpPr txBox="1"/>
          <p:nvPr/>
        </p:nvSpPr>
        <p:spPr>
          <a:xfrm>
            <a:off x="5497450" y="2468880"/>
            <a:ext cx="1194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FC6CAD-5B07-FA42-BACC-DC25FB7CABAC}"/>
              </a:ext>
            </a:extLst>
          </p:cNvPr>
          <p:cNvSpPr txBox="1"/>
          <p:nvPr/>
        </p:nvSpPr>
        <p:spPr>
          <a:xfrm>
            <a:off x="8996736" y="2468880"/>
            <a:ext cx="1225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89561D-0B6D-EF39-361A-0B72DC6A9C2B}"/>
              </a:ext>
            </a:extLst>
          </p:cNvPr>
          <p:cNvSpPr txBox="1"/>
          <p:nvPr/>
        </p:nvSpPr>
        <p:spPr>
          <a:xfrm>
            <a:off x="1596523" y="4526280"/>
            <a:ext cx="1088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805C04-244F-2641-D283-BE8B17E32752}"/>
              </a:ext>
            </a:extLst>
          </p:cNvPr>
          <p:cNvSpPr txBox="1"/>
          <p:nvPr/>
        </p:nvSpPr>
        <p:spPr>
          <a:xfrm>
            <a:off x="4250041" y="4526280"/>
            <a:ext cx="1053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DF7D84-D526-CA97-92A4-72DFA879DD0B}"/>
              </a:ext>
            </a:extLst>
          </p:cNvPr>
          <p:cNvSpPr txBox="1"/>
          <p:nvPr/>
        </p:nvSpPr>
        <p:spPr>
          <a:xfrm>
            <a:off x="6736846" y="4526280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15568D-D897-5D45-4D2C-9E2A8C843EC9}"/>
              </a:ext>
            </a:extLst>
          </p:cNvPr>
          <p:cNvSpPr txBox="1"/>
          <p:nvPr/>
        </p:nvSpPr>
        <p:spPr>
          <a:xfrm>
            <a:off x="9477632" y="4526280"/>
            <a:ext cx="1141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AV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16185F-576B-EB0A-9452-97ABC586BB67}"/>
              </a:ext>
            </a:extLst>
          </p:cNvPr>
          <p:cNvCxnSpPr>
            <a:cxnSpLocks/>
          </p:cNvCxnSpPr>
          <p:nvPr/>
        </p:nvCxnSpPr>
        <p:spPr>
          <a:xfrm>
            <a:off x="4337473" y="25146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FA363F5-4A0A-9D3F-29AB-DDEDC5F8296E}"/>
              </a:ext>
            </a:extLst>
          </p:cNvPr>
          <p:cNvCxnSpPr>
            <a:cxnSpLocks/>
          </p:cNvCxnSpPr>
          <p:nvPr/>
        </p:nvCxnSpPr>
        <p:spPr>
          <a:xfrm>
            <a:off x="838200" y="4572000"/>
            <a:ext cx="10515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C9CB017-1D8E-CA10-4D64-14555C1FB234}"/>
              </a:ext>
            </a:extLst>
          </p:cNvPr>
          <p:cNvCxnSpPr>
            <a:cxnSpLocks/>
          </p:cNvCxnSpPr>
          <p:nvPr/>
        </p:nvCxnSpPr>
        <p:spPr>
          <a:xfrm>
            <a:off x="7851986" y="2514600"/>
            <a:ext cx="1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F62C32C-2EF9-0CCC-9995-6E9A339CF18F}"/>
              </a:ext>
            </a:extLst>
          </p:cNvPr>
          <p:cNvCxnSpPr>
            <a:cxnSpLocks/>
          </p:cNvCxnSpPr>
          <p:nvPr/>
        </p:nvCxnSpPr>
        <p:spPr>
          <a:xfrm>
            <a:off x="838200" y="2514600"/>
            <a:ext cx="10515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F4EACFA-65BF-1B71-400B-F5F161ABDE5C}"/>
              </a:ext>
            </a:extLst>
          </p:cNvPr>
          <p:cNvCxnSpPr>
            <a:cxnSpLocks/>
          </p:cNvCxnSpPr>
          <p:nvPr/>
        </p:nvCxnSpPr>
        <p:spPr>
          <a:xfrm>
            <a:off x="841248" y="6629400"/>
            <a:ext cx="10515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10E129B-BC6C-C60F-DD00-35F1FFD23798}"/>
              </a:ext>
            </a:extLst>
          </p:cNvPr>
          <p:cNvCxnSpPr>
            <a:cxnSpLocks/>
          </p:cNvCxnSpPr>
          <p:nvPr/>
        </p:nvCxnSpPr>
        <p:spPr>
          <a:xfrm>
            <a:off x="3458845" y="45720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3904B94-9F1E-F78F-036C-EFC9ADC4A0A1}"/>
              </a:ext>
            </a:extLst>
          </p:cNvPr>
          <p:cNvCxnSpPr>
            <a:cxnSpLocks/>
          </p:cNvCxnSpPr>
          <p:nvPr/>
        </p:nvCxnSpPr>
        <p:spPr>
          <a:xfrm>
            <a:off x="8730615" y="45720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6F74EEA-245B-99B6-B070-904D86C27AE9}"/>
              </a:ext>
            </a:extLst>
          </p:cNvPr>
          <p:cNvCxnSpPr>
            <a:cxnSpLocks/>
          </p:cNvCxnSpPr>
          <p:nvPr/>
        </p:nvCxnSpPr>
        <p:spPr>
          <a:xfrm>
            <a:off x="6094730" y="45720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A4A27AD-DE6B-20EB-7E2C-415B0A01A3DB}"/>
              </a:ext>
            </a:extLst>
          </p:cNvPr>
          <p:cNvCxnSpPr>
            <a:cxnSpLocks/>
          </p:cNvCxnSpPr>
          <p:nvPr/>
        </p:nvCxnSpPr>
        <p:spPr>
          <a:xfrm>
            <a:off x="11366500" y="2514600"/>
            <a:ext cx="0" cy="41148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73280D8-AD8B-F066-C679-FCDBD8132A42}"/>
              </a:ext>
            </a:extLst>
          </p:cNvPr>
          <p:cNvCxnSpPr>
            <a:cxnSpLocks/>
          </p:cNvCxnSpPr>
          <p:nvPr/>
        </p:nvCxnSpPr>
        <p:spPr>
          <a:xfrm>
            <a:off x="822960" y="2514600"/>
            <a:ext cx="0" cy="41148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0E3019E4-3303-3E94-F652-AF9F2118A553}"/>
              </a:ext>
            </a:extLst>
          </p:cNvPr>
          <p:cNvSpPr/>
          <p:nvPr/>
        </p:nvSpPr>
        <p:spPr>
          <a:xfrm>
            <a:off x="1745306" y="2468880"/>
            <a:ext cx="1669822" cy="1052512"/>
          </a:xfrm>
          <a:prstGeom prst="ellipse">
            <a:avLst/>
          </a:prstGeom>
          <a:noFill/>
          <a:ln w="76200">
            <a:solidFill>
              <a:srgbClr val="B343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D060409-7959-B880-A8F9-D15DB0221A30}"/>
              </a:ext>
            </a:extLst>
          </p:cNvPr>
          <p:cNvSpPr/>
          <p:nvPr/>
        </p:nvSpPr>
        <p:spPr>
          <a:xfrm>
            <a:off x="1278577" y="4650443"/>
            <a:ext cx="1825472" cy="1804709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0702FC9-EAA1-3C0E-0136-96AE0634BFCF}"/>
              </a:ext>
            </a:extLst>
          </p:cNvPr>
          <p:cNvSpPr/>
          <p:nvPr/>
        </p:nvSpPr>
        <p:spPr>
          <a:xfrm>
            <a:off x="4911373" y="2586575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6D23031-DF4B-CECA-DA86-D319873ED51B}"/>
              </a:ext>
            </a:extLst>
          </p:cNvPr>
          <p:cNvSpPr/>
          <p:nvPr/>
        </p:nvSpPr>
        <p:spPr>
          <a:xfrm>
            <a:off x="3658076" y="4680269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26EDBD-D4FB-F5A4-CF05-336AF149F88A}"/>
              </a:ext>
            </a:extLst>
          </p:cNvPr>
          <p:cNvSpPr/>
          <p:nvPr/>
        </p:nvSpPr>
        <p:spPr>
          <a:xfrm>
            <a:off x="6199796" y="4665139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C189225-D60A-2D44-13B5-C2DFFB0896B6}"/>
              </a:ext>
            </a:extLst>
          </p:cNvPr>
          <p:cNvSpPr/>
          <p:nvPr/>
        </p:nvSpPr>
        <p:spPr>
          <a:xfrm>
            <a:off x="8844183" y="4655434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950F3F1-F1E2-2C46-F08C-6F06A7660AA9}"/>
              </a:ext>
            </a:extLst>
          </p:cNvPr>
          <p:cNvSpPr/>
          <p:nvPr/>
        </p:nvSpPr>
        <p:spPr>
          <a:xfrm>
            <a:off x="8599004" y="2586576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3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BA28F5-14A1-242E-2CCD-6337E17F6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Use Activity Codes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FB9A71-D159-CBEA-703A-3519678567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1">
              <a:spcBef>
                <a:spcPts val="1000"/>
              </a:spcBef>
            </a:pPr>
            <a:r>
              <a:rPr lang="en-US" sz="2800" dirty="0">
                <a:solidFill>
                  <a:srgbClr val="023C60"/>
                </a:solidFill>
                <a:latin typeface="Avenir Next LT Pro" panose="020B0504020202020204" pitchFamily="34" charset="0"/>
              </a:rPr>
              <a:t>Categorize Activities</a:t>
            </a:r>
          </a:p>
          <a:p>
            <a:pPr marL="0" lvl="1">
              <a:spcBef>
                <a:spcPts val="1000"/>
              </a:spcBef>
            </a:pPr>
            <a:endParaRPr lang="en-US" sz="2800" dirty="0">
              <a:solidFill>
                <a:srgbClr val="023C60"/>
              </a:solidFill>
              <a:latin typeface="Avenir Next LT Pro" panose="020B0504020202020204" pitchFamily="34" charset="0"/>
            </a:endParaRPr>
          </a:p>
          <a:p>
            <a:pPr marL="0" lvl="1">
              <a:spcBef>
                <a:spcPts val="1000"/>
              </a:spcBef>
            </a:pPr>
            <a:r>
              <a:rPr lang="en-US" sz="2800" dirty="0">
                <a:solidFill>
                  <a:srgbClr val="023C60"/>
                </a:solidFill>
                <a:latin typeface="Avenir Next LT Pro" panose="020B0504020202020204" pitchFamily="34" charset="0"/>
              </a:rPr>
              <a:t>Track TANF WPR</a:t>
            </a:r>
          </a:p>
          <a:p>
            <a:pPr marL="0" lvl="1">
              <a:spcBef>
                <a:spcPts val="1000"/>
              </a:spcBef>
            </a:pPr>
            <a:endParaRPr lang="en-US" sz="2800" dirty="0">
              <a:solidFill>
                <a:srgbClr val="023C6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12D4C-F9B7-71E3-9A5D-2F2C6DAE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0" y="6356350"/>
            <a:ext cx="655320" cy="365125"/>
          </a:xfrm>
        </p:spPr>
        <p:txBody>
          <a:bodyPr/>
          <a:lstStyle/>
          <a:p>
            <a:fld id="{FD2EBD1C-C7F4-4E8F-8D5C-A87189E2DD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0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59F9D9E-B0E6-BA6F-B619-F73C9C218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731" y="1831251"/>
            <a:ext cx="9688537" cy="45093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471BB2-8C47-EE15-14FA-0CA8E888C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18516" cy="4351338"/>
          </a:xfrm>
        </p:spPr>
        <p:txBody>
          <a:bodyPr anchor="ctr">
            <a:normAutofit/>
          </a:bodyPr>
          <a:lstStyle/>
          <a:p>
            <a:pPr algn="ctr"/>
            <a:r>
              <a:rPr lang="en-US" sz="19900" b="1">
                <a:solidFill>
                  <a:srgbClr val="023C60"/>
                </a:solidFill>
              </a:rPr>
              <a:t>40+</a:t>
            </a:r>
            <a:endParaRPr lang="en-US" sz="19900" b="1" dirty="0">
              <a:solidFill>
                <a:srgbClr val="023C6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EB1621-DA07-CE28-244E-2A44CC2CADD3}"/>
              </a:ext>
            </a:extLst>
          </p:cNvPr>
          <p:cNvSpPr/>
          <p:nvPr/>
        </p:nvSpPr>
        <p:spPr>
          <a:xfrm>
            <a:off x="0" y="0"/>
            <a:ext cx="12192000" cy="1689100"/>
          </a:xfrm>
          <a:prstGeom prst="rect">
            <a:avLst/>
          </a:prstGeom>
          <a:solidFill>
            <a:srgbClr val="F469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980380-D810-D7B0-4661-A58AF431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Codes List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255CD-26C2-2832-20DA-E5603FE4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3</a:t>
            </a:fld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0F675FA-6143-8075-B504-78284C2FFDD2}"/>
              </a:ext>
            </a:extLst>
          </p:cNvPr>
          <p:cNvSpPr/>
          <p:nvPr/>
        </p:nvSpPr>
        <p:spPr>
          <a:xfrm>
            <a:off x="1310780" y="5185569"/>
            <a:ext cx="1384300" cy="430212"/>
          </a:xfrm>
          <a:prstGeom prst="ellipse">
            <a:avLst/>
          </a:prstGeom>
          <a:noFill/>
          <a:ln w="76200">
            <a:solidFill>
              <a:srgbClr val="B343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CC7BF4-C7FE-3478-A8BA-741C6B6C5340}"/>
              </a:ext>
            </a:extLst>
          </p:cNvPr>
          <p:cNvSpPr/>
          <p:nvPr/>
        </p:nvSpPr>
        <p:spPr>
          <a:xfrm>
            <a:off x="3518263" y="4493623"/>
            <a:ext cx="287383" cy="226423"/>
          </a:xfrm>
          <a:prstGeom prst="rect">
            <a:avLst/>
          </a:prstGeom>
          <a:solidFill>
            <a:srgbClr val="F4696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CB8C04-CF4A-4D3D-AB02-013230790924}"/>
              </a:ext>
            </a:extLst>
          </p:cNvPr>
          <p:cNvSpPr/>
          <p:nvPr/>
        </p:nvSpPr>
        <p:spPr>
          <a:xfrm>
            <a:off x="3931794" y="4493623"/>
            <a:ext cx="1528480" cy="226423"/>
          </a:xfrm>
          <a:prstGeom prst="rect">
            <a:avLst/>
          </a:prstGeom>
          <a:solidFill>
            <a:srgbClr val="F4696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98A3B8-611D-86B9-3CB6-DC94BDA1D937}"/>
              </a:ext>
            </a:extLst>
          </p:cNvPr>
          <p:cNvSpPr/>
          <p:nvPr/>
        </p:nvSpPr>
        <p:spPr>
          <a:xfrm>
            <a:off x="3518262" y="4688673"/>
            <a:ext cx="3283131" cy="226423"/>
          </a:xfrm>
          <a:prstGeom prst="rect">
            <a:avLst/>
          </a:prstGeom>
          <a:solidFill>
            <a:srgbClr val="F4696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76FC81-5661-1BBF-41FE-BED6E17F4875}"/>
              </a:ext>
            </a:extLst>
          </p:cNvPr>
          <p:cNvSpPr/>
          <p:nvPr/>
        </p:nvSpPr>
        <p:spPr>
          <a:xfrm>
            <a:off x="3518261" y="4859474"/>
            <a:ext cx="6662059" cy="430212"/>
          </a:xfrm>
          <a:prstGeom prst="rect">
            <a:avLst/>
          </a:prstGeom>
          <a:solidFill>
            <a:srgbClr val="F4696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862C41-30A3-EB51-AB30-5F4324017171}"/>
              </a:ext>
            </a:extLst>
          </p:cNvPr>
          <p:cNvSpPr/>
          <p:nvPr/>
        </p:nvSpPr>
        <p:spPr>
          <a:xfrm>
            <a:off x="3553097" y="5418092"/>
            <a:ext cx="7328123" cy="820933"/>
          </a:xfrm>
          <a:prstGeom prst="rect">
            <a:avLst/>
          </a:prstGeom>
          <a:solidFill>
            <a:srgbClr val="F4696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9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8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3B6131A-0DAA-D802-B55E-A380AD2598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" t="1370"/>
          <a:stretch/>
        </p:blipFill>
        <p:spPr>
          <a:xfrm>
            <a:off x="1984377" y="2006752"/>
            <a:ext cx="6478167" cy="34604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596E674-2C03-82CB-5F28-268BB1314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223" y="5194142"/>
            <a:ext cx="6451176" cy="34599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FB4B48-7E2C-709B-DC9E-2E898CD5E7B3}"/>
              </a:ext>
            </a:extLst>
          </p:cNvPr>
          <p:cNvSpPr/>
          <p:nvPr/>
        </p:nvSpPr>
        <p:spPr>
          <a:xfrm>
            <a:off x="671514" y="1685099"/>
            <a:ext cx="10325100" cy="136928"/>
          </a:xfrm>
          <a:prstGeom prst="rect">
            <a:avLst/>
          </a:prstGeom>
          <a:solidFill>
            <a:srgbClr val="FCF6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F07A74E-894D-DC63-9F56-19F430D357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8498" y="1819738"/>
            <a:ext cx="7729729" cy="3657600"/>
          </a:xfrm>
          <a:custGeom>
            <a:avLst/>
            <a:gdLst>
              <a:gd name="connsiteX0" fmla="*/ 0 w 7729729"/>
              <a:gd name="connsiteY0" fmla="*/ 0 h 3657600"/>
              <a:gd name="connsiteX1" fmla="*/ 7729729 w 7729729"/>
              <a:gd name="connsiteY1" fmla="*/ 0 h 3657600"/>
              <a:gd name="connsiteX2" fmla="*/ 7729729 w 7729729"/>
              <a:gd name="connsiteY2" fmla="*/ 182091 h 3657600"/>
              <a:gd name="connsiteX3" fmla="*/ 1281687 w 7729729"/>
              <a:gd name="connsiteY3" fmla="*/ 182091 h 3657600"/>
              <a:gd name="connsiteX4" fmla="*/ 1281687 w 7729729"/>
              <a:gd name="connsiteY4" fmla="*/ 3657600 h 3657600"/>
              <a:gd name="connsiteX5" fmla="*/ 0 w 7729729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29729" h="3657600">
                <a:moveTo>
                  <a:pt x="0" y="0"/>
                </a:moveTo>
                <a:lnTo>
                  <a:pt x="7729729" y="0"/>
                </a:lnTo>
                <a:lnTo>
                  <a:pt x="7729729" y="182091"/>
                </a:lnTo>
                <a:lnTo>
                  <a:pt x="1281687" y="182091"/>
                </a:lnTo>
                <a:lnTo>
                  <a:pt x="1281687" y="3657600"/>
                </a:lnTo>
                <a:lnTo>
                  <a:pt x="0" y="3657600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2F79064-91AC-940F-0348-D6F374624E40}"/>
              </a:ext>
            </a:extLst>
          </p:cNvPr>
          <p:cNvSpPr/>
          <p:nvPr/>
        </p:nvSpPr>
        <p:spPr>
          <a:xfrm>
            <a:off x="1339338" y="5498774"/>
            <a:ext cx="7586948" cy="2951818"/>
          </a:xfrm>
          <a:prstGeom prst="rect">
            <a:avLst/>
          </a:prstGeom>
          <a:solidFill>
            <a:srgbClr val="FCF6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ED1F92-F935-B079-42CD-8830B3381EF2}"/>
              </a:ext>
            </a:extLst>
          </p:cNvPr>
          <p:cNvSpPr/>
          <p:nvPr/>
        </p:nvSpPr>
        <p:spPr>
          <a:xfrm>
            <a:off x="698499" y="1830456"/>
            <a:ext cx="7726680" cy="3657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FBD6D4C-1D58-594B-4672-6450E5363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8669" y="1935202"/>
            <a:ext cx="4028895" cy="45621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highlight 4">
            <a:extLst>
              <a:ext uri="{FF2B5EF4-FFF2-40B4-BE49-F238E27FC236}">
                <a16:creationId xmlns:a16="http://schemas.microsoft.com/office/drawing/2014/main" id="{86CB8C04-CF4A-4D3D-AB02-013230790924}"/>
              </a:ext>
            </a:extLst>
          </p:cNvPr>
          <p:cNvSpPr/>
          <p:nvPr/>
        </p:nvSpPr>
        <p:spPr>
          <a:xfrm>
            <a:off x="8497217" y="5849454"/>
            <a:ext cx="1800102" cy="492802"/>
          </a:xfrm>
          <a:prstGeom prst="rect">
            <a:avLst/>
          </a:prstGeom>
          <a:solidFill>
            <a:srgbClr val="F4696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ighlight 3">
            <a:extLst>
              <a:ext uri="{FF2B5EF4-FFF2-40B4-BE49-F238E27FC236}">
                <a16:creationId xmlns:a16="http://schemas.microsoft.com/office/drawing/2014/main" id="{CA98A3B8-611D-86B9-3CB6-DC94BDA1D937}"/>
              </a:ext>
            </a:extLst>
          </p:cNvPr>
          <p:cNvSpPr/>
          <p:nvPr/>
        </p:nvSpPr>
        <p:spPr>
          <a:xfrm>
            <a:off x="8497217" y="4660526"/>
            <a:ext cx="1944054" cy="486699"/>
          </a:xfrm>
          <a:prstGeom prst="rect">
            <a:avLst/>
          </a:prstGeom>
          <a:solidFill>
            <a:srgbClr val="F4696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ighlight 2">
            <a:extLst>
              <a:ext uri="{FF2B5EF4-FFF2-40B4-BE49-F238E27FC236}">
                <a16:creationId xmlns:a16="http://schemas.microsoft.com/office/drawing/2014/main" id="{9F76FC81-5661-1BBF-41FE-BED6E17F4875}"/>
              </a:ext>
            </a:extLst>
          </p:cNvPr>
          <p:cNvSpPr/>
          <p:nvPr/>
        </p:nvSpPr>
        <p:spPr>
          <a:xfrm>
            <a:off x="8497217" y="3463690"/>
            <a:ext cx="1526263" cy="551405"/>
          </a:xfrm>
          <a:prstGeom prst="rect">
            <a:avLst/>
          </a:prstGeom>
          <a:solidFill>
            <a:srgbClr val="F4696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ighlight 1">
            <a:extLst>
              <a:ext uri="{FF2B5EF4-FFF2-40B4-BE49-F238E27FC236}">
                <a16:creationId xmlns:a16="http://schemas.microsoft.com/office/drawing/2014/main" id="{44862C41-30A3-EB51-AB30-5F4324017171}"/>
              </a:ext>
            </a:extLst>
          </p:cNvPr>
          <p:cNvSpPr/>
          <p:nvPr/>
        </p:nvSpPr>
        <p:spPr>
          <a:xfrm>
            <a:off x="8497217" y="2438865"/>
            <a:ext cx="1221464" cy="379394"/>
          </a:xfrm>
          <a:prstGeom prst="rect">
            <a:avLst/>
          </a:prstGeom>
          <a:solidFill>
            <a:srgbClr val="F4696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255CD-26C2-2832-20DA-E5603FE4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A01748-F415-51C6-D919-1AADDB81389C}"/>
              </a:ext>
            </a:extLst>
          </p:cNvPr>
          <p:cNvSpPr/>
          <p:nvPr/>
        </p:nvSpPr>
        <p:spPr>
          <a:xfrm>
            <a:off x="165263" y="-1261822"/>
            <a:ext cx="11337602" cy="2951818"/>
          </a:xfrm>
          <a:prstGeom prst="rect">
            <a:avLst/>
          </a:prstGeom>
          <a:solidFill>
            <a:srgbClr val="F469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E8BE941-E6E1-9E1C-8689-AFF5B746D441}"/>
              </a:ext>
            </a:extLst>
          </p:cNvPr>
          <p:cNvSpPr txBox="1">
            <a:spLocks/>
          </p:cNvSpPr>
          <p:nvPr/>
        </p:nvSpPr>
        <p:spPr>
          <a:xfrm>
            <a:off x="841248" y="365760"/>
            <a:ext cx="110185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2A45"/>
                </a:solidFill>
                <a:latin typeface="Avenir Next LT Pro Demi" panose="020B07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Assessment Activity Codes</a:t>
            </a:r>
          </a:p>
        </p:txBody>
      </p:sp>
    </p:spTree>
    <p:extLst>
      <p:ext uri="{BB962C8B-B14F-4D97-AF65-F5344CB8AC3E}">
        <p14:creationId xmlns:p14="http://schemas.microsoft.com/office/powerpoint/2010/main" val="36343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2.59259E-6 L 4.58333E-6 -0.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-7.40741E-7 L -4.375E-6 -0.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BF0F4D-6FF8-CDE0-742B-375D5BF09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3" y="365125"/>
            <a:ext cx="3352798" cy="1797783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W-2 Group Member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3DC30-7BA4-FC18-D6A8-E0B9A250E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1626FB-9E8A-45B1-3C24-3E147FC56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931920"/>
            <a:ext cx="6400800" cy="20333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90B8EE-ED0E-0C77-98BB-287A67CD3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914400"/>
            <a:ext cx="6400800" cy="22502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highlight 1">
            <a:extLst>
              <a:ext uri="{FF2B5EF4-FFF2-40B4-BE49-F238E27FC236}">
                <a16:creationId xmlns:a16="http://schemas.microsoft.com/office/drawing/2014/main" id="{602418D1-B9CD-D2C4-F492-05E62373E277}"/>
              </a:ext>
            </a:extLst>
          </p:cNvPr>
          <p:cNvSpPr/>
          <p:nvPr/>
        </p:nvSpPr>
        <p:spPr>
          <a:xfrm>
            <a:off x="6987540" y="1499235"/>
            <a:ext cx="1143000" cy="180340"/>
          </a:xfrm>
          <a:prstGeom prst="rect">
            <a:avLst/>
          </a:prstGeom>
          <a:solidFill>
            <a:srgbClr val="F4696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ighlight 1">
            <a:extLst>
              <a:ext uri="{FF2B5EF4-FFF2-40B4-BE49-F238E27FC236}">
                <a16:creationId xmlns:a16="http://schemas.microsoft.com/office/drawing/2014/main" id="{1FED03C1-FC58-778D-2AE8-C9DBFFE65215}"/>
              </a:ext>
            </a:extLst>
          </p:cNvPr>
          <p:cNvSpPr/>
          <p:nvPr/>
        </p:nvSpPr>
        <p:spPr>
          <a:xfrm>
            <a:off x="7115175" y="4460486"/>
            <a:ext cx="1280160" cy="182880"/>
          </a:xfrm>
          <a:prstGeom prst="rect">
            <a:avLst/>
          </a:prstGeom>
          <a:solidFill>
            <a:srgbClr val="F4696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ighlight 1">
            <a:extLst>
              <a:ext uri="{FF2B5EF4-FFF2-40B4-BE49-F238E27FC236}">
                <a16:creationId xmlns:a16="http://schemas.microsoft.com/office/drawing/2014/main" id="{FC0B78A6-EE16-F073-FDD1-C56F92C5B73A}"/>
              </a:ext>
            </a:extLst>
          </p:cNvPr>
          <p:cNvSpPr/>
          <p:nvPr/>
        </p:nvSpPr>
        <p:spPr>
          <a:xfrm>
            <a:off x="6200775" y="4643366"/>
            <a:ext cx="1554480" cy="182880"/>
          </a:xfrm>
          <a:prstGeom prst="rect">
            <a:avLst/>
          </a:prstGeom>
          <a:solidFill>
            <a:srgbClr val="F4696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ighlight 1">
            <a:extLst>
              <a:ext uri="{FF2B5EF4-FFF2-40B4-BE49-F238E27FC236}">
                <a16:creationId xmlns:a16="http://schemas.microsoft.com/office/drawing/2014/main" id="{0A7C00E9-C771-26FD-F1BC-AD1667E384EB}"/>
              </a:ext>
            </a:extLst>
          </p:cNvPr>
          <p:cNvSpPr/>
          <p:nvPr/>
        </p:nvSpPr>
        <p:spPr>
          <a:xfrm>
            <a:off x="7745730" y="1818267"/>
            <a:ext cx="3200400" cy="180340"/>
          </a:xfrm>
          <a:prstGeom prst="rect">
            <a:avLst/>
          </a:prstGeom>
          <a:solidFill>
            <a:srgbClr val="F4696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ighlight 1">
            <a:extLst>
              <a:ext uri="{FF2B5EF4-FFF2-40B4-BE49-F238E27FC236}">
                <a16:creationId xmlns:a16="http://schemas.microsoft.com/office/drawing/2014/main" id="{61B0699A-3F49-68C8-D0BC-C0DDD956CC62}"/>
              </a:ext>
            </a:extLst>
          </p:cNvPr>
          <p:cNvSpPr/>
          <p:nvPr/>
        </p:nvSpPr>
        <p:spPr>
          <a:xfrm>
            <a:off x="7754112" y="4928481"/>
            <a:ext cx="3200400" cy="180340"/>
          </a:xfrm>
          <a:prstGeom prst="rect">
            <a:avLst/>
          </a:prstGeom>
          <a:solidFill>
            <a:srgbClr val="F4696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5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F37BCA61-1508-AF38-DA99-B0EF37785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to Participant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04659-7833-0DEB-F50A-9BE2D242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6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C2A3E1B-D725-1650-3F0B-F8C38BE97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645920"/>
            <a:ext cx="5029200" cy="13211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3060C5D-9070-25DB-B3FD-553F997C8C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6"/>
          <a:stretch/>
        </p:blipFill>
        <p:spPr>
          <a:xfrm>
            <a:off x="6583680" y="2194560"/>
            <a:ext cx="5029200" cy="15103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A3C0196-5942-DA08-F01D-086BB5977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3451312"/>
            <a:ext cx="5029200" cy="13473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3A6AF2A-5974-D1B4-DCDB-2344C2FA6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0" y="4480560"/>
            <a:ext cx="5029200" cy="13647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BFC73C7-11EA-3355-DB0D-3F7CF8349B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" y="5282848"/>
            <a:ext cx="5029200" cy="10870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DECD36A-804F-2B82-01BD-8DD3F17C3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4001294"/>
            <a:ext cx="7315200" cy="1581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6542FA07-B12C-9E5F-3CC3-90B9B4AE4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8846" cy="4351338"/>
          </a:xfrm>
        </p:spPr>
        <p:txBody>
          <a:bodyPr/>
          <a:lstStyle/>
          <a:p>
            <a:r>
              <a:rPr lang="en-US" dirty="0"/>
              <a:t>Qualified Professional</a:t>
            </a:r>
          </a:p>
          <a:p>
            <a:endParaRPr lang="en-US" dirty="0"/>
          </a:p>
          <a:p>
            <a:r>
              <a:rPr lang="en-US"/>
              <a:t>Exception: </a:t>
            </a:r>
            <a:r>
              <a:rPr lang="en-US" dirty="0"/>
              <a:t>AV</a:t>
            </a:r>
          </a:p>
        </p:txBody>
      </p:sp>
      <p:sp>
        <p:nvSpPr>
          <p:cNvPr id="38" name="highlight 3">
            <a:extLst>
              <a:ext uri="{FF2B5EF4-FFF2-40B4-BE49-F238E27FC236}">
                <a16:creationId xmlns:a16="http://schemas.microsoft.com/office/drawing/2014/main" id="{A7B3D006-015F-7903-3D89-62CDF9F457FA}"/>
              </a:ext>
            </a:extLst>
          </p:cNvPr>
          <p:cNvSpPr/>
          <p:nvPr/>
        </p:nvSpPr>
        <p:spPr>
          <a:xfrm>
            <a:off x="2468696" y="4637424"/>
            <a:ext cx="6949440" cy="182880"/>
          </a:xfrm>
          <a:prstGeom prst="rect">
            <a:avLst/>
          </a:prstGeom>
          <a:solidFill>
            <a:srgbClr val="F4696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9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6E44C3B-BBC9-E863-EF8E-D47E4371C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>
              <a:spcBef>
                <a:spcPts val="1000"/>
              </a:spcBef>
            </a:pPr>
            <a:r>
              <a:rPr lang="en-US" sz="2800" dirty="0">
                <a:solidFill>
                  <a:srgbClr val="023C60"/>
                </a:solidFill>
                <a:latin typeface="Avenir Next LT Pro" panose="020B0504020202020204" pitchFamily="34" charset="0"/>
              </a:rPr>
              <a:t>Penny’s 8-year-old son has special needs that requires her to care for him daily. She thinks his care will interfere with W-2 activities.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6FADF-6D41-3915-59A2-DE4A044A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348C7-9AD4-5ED9-631E-53E5D8A9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7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3E6042-B916-3ED5-0739-443BB442966E}"/>
              </a:ext>
            </a:extLst>
          </p:cNvPr>
          <p:cNvSpPr txBox="1"/>
          <p:nvPr/>
        </p:nvSpPr>
        <p:spPr>
          <a:xfrm>
            <a:off x="1982938" y="2468880"/>
            <a:ext cx="1194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AA</a:t>
            </a:r>
            <a:endParaRPr lang="en-US" sz="2800" b="1" dirty="0">
              <a:solidFill>
                <a:srgbClr val="023C6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DE95E9-8AD8-63E1-DF91-A1AB53A9E515}"/>
              </a:ext>
            </a:extLst>
          </p:cNvPr>
          <p:cNvSpPr txBox="1"/>
          <p:nvPr/>
        </p:nvSpPr>
        <p:spPr>
          <a:xfrm>
            <a:off x="5497450" y="2468880"/>
            <a:ext cx="1194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8C860F-66B4-92EC-6E87-A079D1767F99}"/>
              </a:ext>
            </a:extLst>
          </p:cNvPr>
          <p:cNvSpPr txBox="1"/>
          <p:nvPr/>
        </p:nvSpPr>
        <p:spPr>
          <a:xfrm>
            <a:off x="8996736" y="2468880"/>
            <a:ext cx="1225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5AE000-D78E-24AE-47C9-55F8003F1D6A}"/>
              </a:ext>
            </a:extLst>
          </p:cNvPr>
          <p:cNvSpPr txBox="1"/>
          <p:nvPr/>
        </p:nvSpPr>
        <p:spPr>
          <a:xfrm>
            <a:off x="1596523" y="4526280"/>
            <a:ext cx="1088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F1A9B1-38D3-F3AD-9A29-49BEF2203E33}"/>
              </a:ext>
            </a:extLst>
          </p:cNvPr>
          <p:cNvSpPr txBox="1"/>
          <p:nvPr/>
        </p:nvSpPr>
        <p:spPr>
          <a:xfrm>
            <a:off x="4250041" y="4526280"/>
            <a:ext cx="1053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CAA90B-DD95-4029-C3A7-D8D013B23FBC}"/>
              </a:ext>
            </a:extLst>
          </p:cNvPr>
          <p:cNvSpPr txBox="1"/>
          <p:nvPr/>
        </p:nvSpPr>
        <p:spPr>
          <a:xfrm>
            <a:off x="6736846" y="4526280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2BCA2F-1BAD-0471-A5BE-3C2EB5EE4220}"/>
              </a:ext>
            </a:extLst>
          </p:cNvPr>
          <p:cNvSpPr txBox="1"/>
          <p:nvPr/>
        </p:nvSpPr>
        <p:spPr>
          <a:xfrm>
            <a:off x="9477632" y="4526280"/>
            <a:ext cx="1141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AV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259CEA-B150-1C73-02E1-A8C4CFCE02B0}"/>
              </a:ext>
            </a:extLst>
          </p:cNvPr>
          <p:cNvCxnSpPr>
            <a:cxnSpLocks/>
          </p:cNvCxnSpPr>
          <p:nvPr/>
        </p:nvCxnSpPr>
        <p:spPr>
          <a:xfrm>
            <a:off x="4337473" y="25146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9764BAC-41BD-4F5D-9321-D6F5306EF97B}"/>
              </a:ext>
            </a:extLst>
          </p:cNvPr>
          <p:cNvCxnSpPr>
            <a:cxnSpLocks/>
          </p:cNvCxnSpPr>
          <p:nvPr/>
        </p:nvCxnSpPr>
        <p:spPr>
          <a:xfrm>
            <a:off x="838200" y="4572000"/>
            <a:ext cx="10515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7E7CC8-C256-2E84-AAEC-2D3FBA5AC5BD}"/>
              </a:ext>
            </a:extLst>
          </p:cNvPr>
          <p:cNvCxnSpPr>
            <a:cxnSpLocks/>
          </p:cNvCxnSpPr>
          <p:nvPr/>
        </p:nvCxnSpPr>
        <p:spPr>
          <a:xfrm>
            <a:off x="7851986" y="2514600"/>
            <a:ext cx="1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0CBB6E4-208A-A1AA-35F4-83D48F54079D}"/>
              </a:ext>
            </a:extLst>
          </p:cNvPr>
          <p:cNvCxnSpPr>
            <a:cxnSpLocks/>
          </p:cNvCxnSpPr>
          <p:nvPr/>
        </p:nvCxnSpPr>
        <p:spPr>
          <a:xfrm>
            <a:off x="838200" y="2514600"/>
            <a:ext cx="10515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BA69615-D052-4CAD-A21B-34581F5B2D2E}"/>
              </a:ext>
            </a:extLst>
          </p:cNvPr>
          <p:cNvCxnSpPr>
            <a:cxnSpLocks/>
          </p:cNvCxnSpPr>
          <p:nvPr/>
        </p:nvCxnSpPr>
        <p:spPr>
          <a:xfrm>
            <a:off x="841248" y="6629400"/>
            <a:ext cx="10515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F4DCE75-F113-F4B3-C556-F042230E3C25}"/>
              </a:ext>
            </a:extLst>
          </p:cNvPr>
          <p:cNvCxnSpPr>
            <a:cxnSpLocks/>
          </p:cNvCxnSpPr>
          <p:nvPr/>
        </p:nvCxnSpPr>
        <p:spPr>
          <a:xfrm>
            <a:off x="3458845" y="45720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DD26254-F45E-0244-98F4-1D9AA3911DED}"/>
              </a:ext>
            </a:extLst>
          </p:cNvPr>
          <p:cNvCxnSpPr>
            <a:cxnSpLocks/>
          </p:cNvCxnSpPr>
          <p:nvPr/>
        </p:nvCxnSpPr>
        <p:spPr>
          <a:xfrm>
            <a:off x="8730615" y="45720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4B97EE4-C4AC-7229-3A58-A230BD9542AD}"/>
              </a:ext>
            </a:extLst>
          </p:cNvPr>
          <p:cNvCxnSpPr>
            <a:cxnSpLocks/>
          </p:cNvCxnSpPr>
          <p:nvPr/>
        </p:nvCxnSpPr>
        <p:spPr>
          <a:xfrm>
            <a:off x="6094730" y="45720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AA047C1-D92F-D26B-5F53-C74DC476B1A5}"/>
              </a:ext>
            </a:extLst>
          </p:cNvPr>
          <p:cNvCxnSpPr>
            <a:cxnSpLocks/>
          </p:cNvCxnSpPr>
          <p:nvPr/>
        </p:nvCxnSpPr>
        <p:spPr>
          <a:xfrm>
            <a:off x="11366500" y="2514600"/>
            <a:ext cx="0" cy="41148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214DB46-FA1A-14F7-DEC7-0351BD0B5B26}"/>
              </a:ext>
            </a:extLst>
          </p:cNvPr>
          <p:cNvCxnSpPr>
            <a:cxnSpLocks/>
          </p:cNvCxnSpPr>
          <p:nvPr/>
        </p:nvCxnSpPr>
        <p:spPr>
          <a:xfrm>
            <a:off x="822960" y="2514600"/>
            <a:ext cx="0" cy="41148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9B1D7C4C-C697-EF9C-E78C-F84A4F3CCE89}"/>
              </a:ext>
            </a:extLst>
          </p:cNvPr>
          <p:cNvSpPr/>
          <p:nvPr/>
        </p:nvSpPr>
        <p:spPr>
          <a:xfrm>
            <a:off x="5251311" y="2468880"/>
            <a:ext cx="1669822" cy="1052512"/>
          </a:xfrm>
          <a:prstGeom prst="ellipse">
            <a:avLst/>
          </a:prstGeom>
          <a:noFill/>
          <a:ln w="76200">
            <a:solidFill>
              <a:srgbClr val="B343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2219B14-C140-0161-BFCF-A48AA9349000}"/>
              </a:ext>
            </a:extLst>
          </p:cNvPr>
          <p:cNvSpPr/>
          <p:nvPr/>
        </p:nvSpPr>
        <p:spPr>
          <a:xfrm>
            <a:off x="1104261" y="2538691"/>
            <a:ext cx="3139358" cy="1804709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AE43C33-522D-3955-510B-57880EC1CB5C}"/>
              </a:ext>
            </a:extLst>
          </p:cNvPr>
          <p:cNvSpPr/>
          <p:nvPr/>
        </p:nvSpPr>
        <p:spPr>
          <a:xfrm>
            <a:off x="916625" y="4680269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688CD61-0A23-985A-993C-80FA1B95F77C}"/>
              </a:ext>
            </a:extLst>
          </p:cNvPr>
          <p:cNvSpPr/>
          <p:nvPr/>
        </p:nvSpPr>
        <p:spPr>
          <a:xfrm>
            <a:off x="3658076" y="4680269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9F8F474-6763-D6B2-473F-B9134AFB55AC}"/>
              </a:ext>
            </a:extLst>
          </p:cNvPr>
          <p:cNvSpPr/>
          <p:nvPr/>
        </p:nvSpPr>
        <p:spPr>
          <a:xfrm>
            <a:off x="6199796" y="4665139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B8352DF-3757-5210-2053-B7D457F1170A}"/>
              </a:ext>
            </a:extLst>
          </p:cNvPr>
          <p:cNvSpPr/>
          <p:nvPr/>
        </p:nvSpPr>
        <p:spPr>
          <a:xfrm>
            <a:off x="8844183" y="4655434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57B2EFF-9D1F-07EA-FB59-3FD94C902CC9}"/>
              </a:ext>
            </a:extLst>
          </p:cNvPr>
          <p:cNvSpPr/>
          <p:nvPr/>
        </p:nvSpPr>
        <p:spPr>
          <a:xfrm>
            <a:off x="8599004" y="2586576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1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6E44C3B-BBC9-E863-EF8E-D47E4371C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322388"/>
            <a:ext cx="11541756" cy="4714875"/>
          </a:xfrm>
        </p:spPr>
        <p:txBody>
          <a:bodyPr>
            <a:normAutofit/>
          </a:bodyPr>
          <a:lstStyle/>
          <a:p>
            <a:pPr marL="0" lvl="1">
              <a:spcBef>
                <a:spcPts val="1000"/>
              </a:spcBef>
            </a:pPr>
            <a:r>
              <a:rPr lang="en-US" sz="2600" dirty="0">
                <a:solidFill>
                  <a:srgbClr val="023C60"/>
                </a:solidFill>
                <a:latin typeface="Avenir Next LT Pro" panose="020B0504020202020204" pitchFamily="34" charset="0"/>
              </a:rPr>
              <a:t>Rowan was recently released from the hospital for complications from diabetes. Rowan has a lot of medical appointments and restrictions that may affect participation in W-2 activities.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6FADF-6D41-3915-59A2-DE4A044A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348C7-9AD4-5ED9-631E-53E5D8A9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8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3E6042-B916-3ED5-0739-443BB442966E}"/>
              </a:ext>
            </a:extLst>
          </p:cNvPr>
          <p:cNvSpPr txBox="1"/>
          <p:nvPr/>
        </p:nvSpPr>
        <p:spPr>
          <a:xfrm>
            <a:off x="1982938" y="2468880"/>
            <a:ext cx="1194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AA</a:t>
            </a:r>
            <a:endParaRPr lang="en-US" sz="2800" b="1" dirty="0">
              <a:solidFill>
                <a:srgbClr val="023C6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DE95E9-8AD8-63E1-DF91-A1AB53A9E515}"/>
              </a:ext>
            </a:extLst>
          </p:cNvPr>
          <p:cNvSpPr txBox="1"/>
          <p:nvPr/>
        </p:nvSpPr>
        <p:spPr>
          <a:xfrm>
            <a:off x="5497450" y="2468880"/>
            <a:ext cx="1194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8C860F-66B4-92EC-6E87-A079D1767F99}"/>
              </a:ext>
            </a:extLst>
          </p:cNvPr>
          <p:cNvSpPr txBox="1"/>
          <p:nvPr/>
        </p:nvSpPr>
        <p:spPr>
          <a:xfrm>
            <a:off x="8996736" y="2468880"/>
            <a:ext cx="1225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5AE000-D78E-24AE-47C9-55F8003F1D6A}"/>
              </a:ext>
            </a:extLst>
          </p:cNvPr>
          <p:cNvSpPr txBox="1"/>
          <p:nvPr/>
        </p:nvSpPr>
        <p:spPr>
          <a:xfrm>
            <a:off x="1596523" y="4526280"/>
            <a:ext cx="1088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F1A9B1-38D3-F3AD-9A29-49BEF2203E33}"/>
              </a:ext>
            </a:extLst>
          </p:cNvPr>
          <p:cNvSpPr txBox="1"/>
          <p:nvPr/>
        </p:nvSpPr>
        <p:spPr>
          <a:xfrm>
            <a:off x="4250041" y="4526280"/>
            <a:ext cx="1053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CAA90B-DD95-4029-C3A7-D8D013B23FBC}"/>
              </a:ext>
            </a:extLst>
          </p:cNvPr>
          <p:cNvSpPr txBox="1"/>
          <p:nvPr/>
        </p:nvSpPr>
        <p:spPr>
          <a:xfrm>
            <a:off x="6736846" y="4526280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2BCA2F-1BAD-0471-A5BE-3C2EB5EE4220}"/>
              </a:ext>
            </a:extLst>
          </p:cNvPr>
          <p:cNvSpPr txBox="1"/>
          <p:nvPr/>
        </p:nvSpPr>
        <p:spPr>
          <a:xfrm>
            <a:off x="9477632" y="4526280"/>
            <a:ext cx="1141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AV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259CEA-B150-1C73-02E1-A8C4CFCE02B0}"/>
              </a:ext>
            </a:extLst>
          </p:cNvPr>
          <p:cNvCxnSpPr>
            <a:cxnSpLocks/>
          </p:cNvCxnSpPr>
          <p:nvPr/>
        </p:nvCxnSpPr>
        <p:spPr>
          <a:xfrm>
            <a:off x="4337473" y="25146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9764BAC-41BD-4F5D-9321-D6F5306EF97B}"/>
              </a:ext>
            </a:extLst>
          </p:cNvPr>
          <p:cNvCxnSpPr>
            <a:cxnSpLocks/>
          </p:cNvCxnSpPr>
          <p:nvPr/>
        </p:nvCxnSpPr>
        <p:spPr>
          <a:xfrm>
            <a:off x="838200" y="4572000"/>
            <a:ext cx="10515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7E7CC8-C256-2E84-AAEC-2D3FBA5AC5BD}"/>
              </a:ext>
            </a:extLst>
          </p:cNvPr>
          <p:cNvCxnSpPr>
            <a:cxnSpLocks/>
          </p:cNvCxnSpPr>
          <p:nvPr/>
        </p:nvCxnSpPr>
        <p:spPr>
          <a:xfrm>
            <a:off x="7851986" y="2514600"/>
            <a:ext cx="1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0CBB6E4-208A-A1AA-35F4-83D48F54079D}"/>
              </a:ext>
            </a:extLst>
          </p:cNvPr>
          <p:cNvCxnSpPr>
            <a:cxnSpLocks/>
          </p:cNvCxnSpPr>
          <p:nvPr/>
        </p:nvCxnSpPr>
        <p:spPr>
          <a:xfrm>
            <a:off x="838200" y="2514600"/>
            <a:ext cx="10515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BA69615-D052-4CAD-A21B-34581F5B2D2E}"/>
              </a:ext>
            </a:extLst>
          </p:cNvPr>
          <p:cNvCxnSpPr>
            <a:cxnSpLocks/>
          </p:cNvCxnSpPr>
          <p:nvPr/>
        </p:nvCxnSpPr>
        <p:spPr>
          <a:xfrm>
            <a:off x="841248" y="6629400"/>
            <a:ext cx="10515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F4DCE75-F113-F4B3-C556-F042230E3C25}"/>
              </a:ext>
            </a:extLst>
          </p:cNvPr>
          <p:cNvCxnSpPr>
            <a:cxnSpLocks/>
          </p:cNvCxnSpPr>
          <p:nvPr/>
        </p:nvCxnSpPr>
        <p:spPr>
          <a:xfrm>
            <a:off x="3458845" y="45720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DD26254-F45E-0244-98F4-1D9AA3911DED}"/>
              </a:ext>
            </a:extLst>
          </p:cNvPr>
          <p:cNvCxnSpPr>
            <a:cxnSpLocks/>
          </p:cNvCxnSpPr>
          <p:nvPr/>
        </p:nvCxnSpPr>
        <p:spPr>
          <a:xfrm>
            <a:off x="8730615" y="45720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4B97EE4-C4AC-7229-3A58-A230BD9542AD}"/>
              </a:ext>
            </a:extLst>
          </p:cNvPr>
          <p:cNvCxnSpPr>
            <a:cxnSpLocks/>
          </p:cNvCxnSpPr>
          <p:nvPr/>
        </p:nvCxnSpPr>
        <p:spPr>
          <a:xfrm>
            <a:off x="6094730" y="45720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AA047C1-D92F-D26B-5F53-C74DC476B1A5}"/>
              </a:ext>
            </a:extLst>
          </p:cNvPr>
          <p:cNvCxnSpPr>
            <a:cxnSpLocks/>
          </p:cNvCxnSpPr>
          <p:nvPr/>
        </p:nvCxnSpPr>
        <p:spPr>
          <a:xfrm>
            <a:off x="11366500" y="2514600"/>
            <a:ext cx="0" cy="41148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214DB46-FA1A-14F7-DEC7-0351BD0B5B26}"/>
              </a:ext>
            </a:extLst>
          </p:cNvPr>
          <p:cNvCxnSpPr>
            <a:cxnSpLocks/>
          </p:cNvCxnSpPr>
          <p:nvPr/>
        </p:nvCxnSpPr>
        <p:spPr>
          <a:xfrm>
            <a:off x="822960" y="2514600"/>
            <a:ext cx="0" cy="41148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9B1D7C4C-C697-EF9C-E78C-F84A4F3CCE89}"/>
              </a:ext>
            </a:extLst>
          </p:cNvPr>
          <p:cNvSpPr/>
          <p:nvPr/>
        </p:nvSpPr>
        <p:spPr>
          <a:xfrm>
            <a:off x="3941877" y="4572795"/>
            <a:ext cx="1669822" cy="1052512"/>
          </a:xfrm>
          <a:prstGeom prst="ellipse">
            <a:avLst/>
          </a:prstGeom>
          <a:noFill/>
          <a:ln w="76200">
            <a:solidFill>
              <a:srgbClr val="B343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2219B14-C140-0161-BFCF-A48AA9349000}"/>
              </a:ext>
            </a:extLst>
          </p:cNvPr>
          <p:cNvSpPr/>
          <p:nvPr/>
        </p:nvSpPr>
        <p:spPr>
          <a:xfrm>
            <a:off x="1104261" y="2538691"/>
            <a:ext cx="3139358" cy="1804709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AE43C33-522D-3955-510B-57880EC1CB5C}"/>
              </a:ext>
            </a:extLst>
          </p:cNvPr>
          <p:cNvSpPr/>
          <p:nvPr/>
        </p:nvSpPr>
        <p:spPr>
          <a:xfrm>
            <a:off x="916625" y="4680269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688CD61-0A23-985A-993C-80FA1B95F77C}"/>
              </a:ext>
            </a:extLst>
          </p:cNvPr>
          <p:cNvSpPr/>
          <p:nvPr/>
        </p:nvSpPr>
        <p:spPr>
          <a:xfrm>
            <a:off x="4926047" y="2560321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9F8F474-6763-D6B2-473F-B9134AFB55AC}"/>
              </a:ext>
            </a:extLst>
          </p:cNvPr>
          <p:cNvSpPr/>
          <p:nvPr/>
        </p:nvSpPr>
        <p:spPr>
          <a:xfrm>
            <a:off x="6199796" y="4665139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B8352DF-3757-5210-2053-B7D457F1170A}"/>
              </a:ext>
            </a:extLst>
          </p:cNvPr>
          <p:cNvSpPr/>
          <p:nvPr/>
        </p:nvSpPr>
        <p:spPr>
          <a:xfrm>
            <a:off x="8844183" y="4655434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57B2EFF-9D1F-07EA-FB59-3FD94C902CC9}"/>
              </a:ext>
            </a:extLst>
          </p:cNvPr>
          <p:cNvSpPr/>
          <p:nvPr/>
        </p:nvSpPr>
        <p:spPr>
          <a:xfrm>
            <a:off x="8599004" y="2586576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6E44C3B-BBC9-E863-EF8E-D47E4371C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>
              <a:spcBef>
                <a:spcPts val="1000"/>
              </a:spcBef>
            </a:pPr>
            <a:r>
              <a:rPr lang="en-US" sz="2800" dirty="0">
                <a:solidFill>
                  <a:srgbClr val="023C60"/>
                </a:solidFill>
                <a:latin typeface="Avenir Next LT Pro" panose="020B0504020202020204" pitchFamily="34" charset="0"/>
              </a:rPr>
              <a:t>Amari had a baby a couple months ago. She said she hasn’t been feeling like herself and is worried about Post Partum Depression.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6FADF-6D41-3915-59A2-DE4A044A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348C7-9AD4-5ED9-631E-53E5D8A9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9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3E6042-B916-3ED5-0739-443BB442966E}"/>
              </a:ext>
            </a:extLst>
          </p:cNvPr>
          <p:cNvSpPr txBox="1"/>
          <p:nvPr/>
        </p:nvSpPr>
        <p:spPr>
          <a:xfrm>
            <a:off x="1982938" y="2468880"/>
            <a:ext cx="1194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AA</a:t>
            </a:r>
            <a:endParaRPr lang="en-US" sz="2800" b="1" dirty="0">
              <a:solidFill>
                <a:srgbClr val="023C6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DE95E9-8AD8-63E1-DF91-A1AB53A9E515}"/>
              </a:ext>
            </a:extLst>
          </p:cNvPr>
          <p:cNvSpPr txBox="1"/>
          <p:nvPr/>
        </p:nvSpPr>
        <p:spPr>
          <a:xfrm>
            <a:off x="5497450" y="2468880"/>
            <a:ext cx="1194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8C860F-66B4-92EC-6E87-A079D1767F99}"/>
              </a:ext>
            </a:extLst>
          </p:cNvPr>
          <p:cNvSpPr txBox="1"/>
          <p:nvPr/>
        </p:nvSpPr>
        <p:spPr>
          <a:xfrm>
            <a:off x="8996736" y="2468880"/>
            <a:ext cx="1225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5AE000-D78E-24AE-47C9-55F8003F1D6A}"/>
              </a:ext>
            </a:extLst>
          </p:cNvPr>
          <p:cNvSpPr txBox="1"/>
          <p:nvPr/>
        </p:nvSpPr>
        <p:spPr>
          <a:xfrm>
            <a:off x="1596523" y="4526280"/>
            <a:ext cx="1088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F1A9B1-38D3-F3AD-9A29-49BEF2203E33}"/>
              </a:ext>
            </a:extLst>
          </p:cNvPr>
          <p:cNvSpPr txBox="1"/>
          <p:nvPr/>
        </p:nvSpPr>
        <p:spPr>
          <a:xfrm>
            <a:off x="4250041" y="4526280"/>
            <a:ext cx="1053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CAA90B-DD95-4029-C3A7-D8D013B23FBC}"/>
              </a:ext>
            </a:extLst>
          </p:cNvPr>
          <p:cNvSpPr txBox="1"/>
          <p:nvPr/>
        </p:nvSpPr>
        <p:spPr>
          <a:xfrm>
            <a:off x="6736846" y="4526280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2BCA2F-1BAD-0471-A5BE-3C2EB5EE4220}"/>
              </a:ext>
            </a:extLst>
          </p:cNvPr>
          <p:cNvSpPr txBox="1"/>
          <p:nvPr/>
        </p:nvSpPr>
        <p:spPr>
          <a:xfrm>
            <a:off x="9477632" y="4526280"/>
            <a:ext cx="1141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3C60"/>
                </a:solidFill>
                <a:latin typeface="Avenir Next LT Pro" panose="020B0504020202020204" pitchFamily="34" charset="0"/>
              </a:rPr>
              <a:t>AV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259CEA-B150-1C73-02E1-A8C4CFCE02B0}"/>
              </a:ext>
            </a:extLst>
          </p:cNvPr>
          <p:cNvCxnSpPr>
            <a:cxnSpLocks/>
          </p:cNvCxnSpPr>
          <p:nvPr/>
        </p:nvCxnSpPr>
        <p:spPr>
          <a:xfrm>
            <a:off x="4337473" y="25146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9764BAC-41BD-4F5D-9321-D6F5306EF97B}"/>
              </a:ext>
            </a:extLst>
          </p:cNvPr>
          <p:cNvCxnSpPr>
            <a:cxnSpLocks/>
          </p:cNvCxnSpPr>
          <p:nvPr/>
        </p:nvCxnSpPr>
        <p:spPr>
          <a:xfrm>
            <a:off x="838200" y="4572000"/>
            <a:ext cx="10515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7E7CC8-C256-2E84-AAEC-2D3FBA5AC5BD}"/>
              </a:ext>
            </a:extLst>
          </p:cNvPr>
          <p:cNvCxnSpPr>
            <a:cxnSpLocks/>
          </p:cNvCxnSpPr>
          <p:nvPr/>
        </p:nvCxnSpPr>
        <p:spPr>
          <a:xfrm>
            <a:off x="7851986" y="2514600"/>
            <a:ext cx="1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0CBB6E4-208A-A1AA-35F4-83D48F54079D}"/>
              </a:ext>
            </a:extLst>
          </p:cNvPr>
          <p:cNvCxnSpPr>
            <a:cxnSpLocks/>
          </p:cNvCxnSpPr>
          <p:nvPr/>
        </p:nvCxnSpPr>
        <p:spPr>
          <a:xfrm>
            <a:off x="838200" y="2514600"/>
            <a:ext cx="10515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BA69615-D052-4CAD-A21B-34581F5B2D2E}"/>
              </a:ext>
            </a:extLst>
          </p:cNvPr>
          <p:cNvCxnSpPr>
            <a:cxnSpLocks/>
          </p:cNvCxnSpPr>
          <p:nvPr/>
        </p:nvCxnSpPr>
        <p:spPr>
          <a:xfrm>
            <a:off x="841248" y="6629400"/>
            <a:ext cx="10515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F4DCE75-F113-F4B3-C556-F042230E3C25}"/>
              </a:ext>
            </a:extLst>
          </p:cNvPr>
          <p:cNvCxnSpPr>
            <a:cxnSpLocks/>
          </p:cNvCxnSpPr>
          <p:nvPr/>
        </p:nvCxnSpPr>
        <p:spPr>
          <a:xfrm>
            <a:off x="3458845" y="45720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DD26254-F45E-0244-98F4-1D9AA3911DED}"/>
              </a:ext>
            </a:extLst>
          </p:cNvPr>
          <p:cNvCxnSpPr>
            <a:cxnSpLocks/>
          </p:cNvCxnSpPr>
          <p:nvPr/>
        </p:nvCxnSpPr>
        <p:spPr>
          <a:xfrm>
            <a:off x="8730615" y="45720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4B97EE4-C4AC-7229-3A58-A230BD9542AD}"/>
              </a:ext>
            </a:extLst>
          </p:cNvPr>
          <p:cNvCxnSpPr>
            <a:cxnSpLocks/>
          </p:cNvCxnSpPr>
          <p:nvPr/>
        </p:nvCxnSpPr>
        <p:spPr>
          <a:xfrm>
            <a:off x="6094730" y="4572000"/>
            <a:ext cx="0" cy="2057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AA047C1-D92F-D26B-5F53-C74DC476B1A5}"/>
              </a:ext>
            </a:extLst>
          </p:cNvPr>
          <p:cNvCxnSpPr>
            <a:cxnSpLocks/>
          </p:cNvCxnSpPr>
          <p:nvPr/>
        </p:nvCxnSpPr>
        <p:spPr>
          <a:xfrm>
            <a:off x="11366500" y="2514600"/>
            <a:ext cx="0" cy="41148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214DB46-FA1A-14F7-DEC7-0351BD0B5B26}"/>
              </a:ext>
            </a:extLst>
          </p:cNvPr>
          <p:cNvCxnSpPr>
            <a:cxnSpLocks/>
          </p:cNvCxnSpPr>
          <p:nvPr/>
        </p:nvCxnSpPr>
        <p:spPr>
          <a:xfrm>
            <a:off x="822960" y="2514600"/>
            <a:ext cx="0" cy="41148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9B1D7C4C-C697-EF9C-E78C-F84A4F3CCE89}"/>
              </a:ext>
            </a:extLst>
          </p:cNvPr>
          <p:cNvSpPr/>
          <p:nvPr/>
        </p:nvSpPr>
        <p:spPr>
          <a:xfrm>
            <a:off x="6628267" y="4572000"/>
            <a:ext cx="1669822" cy="1052512"/>
          </a:xfrm>
          <a:prstGeom prst="ellipse">
            <a:avLst/>
          </a:prstGeom>
          <a:noFill/>
          <a:ln w="76200">
            <a:solidFill>
              <a:srgbClr val="B343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2219B14-C140-0161-BFCF-A48AA9349000}"/>
              </a:ext>
            </a:extLst>
          </p:cNvPr>
          <p:cNvSpPr/>
          <p:nvPr/>
        </p:nvSpPr>
        <p:spPr>
          <a:xfrm>
            <a:off x="1104261" y="2538691"/>
            <a:ext cx="3139358" cy="1804709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AE43C33-522D-3955-510B-57880EC1CB5C}"/>
              </a:ext>
            </a:extLst>
          </p:cNvPr>
          <p:cNvSpPr/>
          <p:nvPr/>
        </p:nvSpPr>
        <p:spPr>
          <a:xfrm>
            <a:off x="916625" y="4680269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688CD61-0A23-985A-993C-80FA1B95F77C}"/>
              </a:ext>
            </a:extLst>
          </p:cNvPr>
          <p:cNvSpPr/>
          <p:nvPr/>
        </p:nvSpPr>
        <p:spPr>
          <a:xfrm>
            <a:off x="3658076" y="4680269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9F8F474-6763-D6B2-473F-B9134AFB55AC}"/>
              </a:ext>
            </a:extLst>
          </p:cNvPr>
          <p:cNvSpPr/>
          <p:nvPr/>
        </p:nvSpPr>
        <p:spPr>
          <a:xfrm>
            <a:off x="4990636" y="2560098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B8352DF-3757-5210-2053-B7D457F1170A}"/>
              </a:ext>
            </a:extLst>
          </p:cNvPr>
          <p:cNvSpPr/>
          <p:nvPr/>
        </p:nvSpPr>
        <p:spPr>
          <a:xfrm>
            <a:off x="8844183" y="4655434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57B2EFF-9D1F-07EA-FB59-3FD94C902CC9}"/>
              </a:ext>
            </a:extLst>
          </p:cNvPr>
          <p:cNvSpPr/>
          <p:nvPr/>
        </p:nvSpPr>
        <p:spPr>
          <a:xfrm>
            <a:off x="8599004" y="2586576"/>
            <a:ext cx="2179004" cy="1158695"/>
          </a:xfrm>
          <a:prstGeom prst="rect">
            <a:avLst/>
          </a:prstGeom>
          <a:solidFill>
            <a:srgbClr val="FCF5F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0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2">
      <a:dk1>
        <a:sysClr val="windowText" lastClr="000000"/>
      </a:dk1>
      <a:lt1>
        <a:sysClr val="window" lastClr="FFFFFF"/>
      </a:lt1>
      <a:dk2>
        <a:srgbClr val="0477BF"/>
      </a:dk2>
      <a:lt2>
        <a:srgbClr val="F2CDC4"/>
      </a:lt2>
      <a:accent1>
        <a:srgbClr val="049DD9"/>
      </a:accent1>
      <a:accent2>
        <a:srgbClr val="D9965B"/>
      </a:accent2>
      <a:accent3>
        <a:srgbClr val="F25050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3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FBF7053406F8449151B76615B3AACF" ma:contentTypeVersion="4" ma:contentTypeDescription="Create a new document." ma:contentTypeScope="" ma:versionID="50b47d7e2d84579024f478ac718e9474">
  <xsd:schema xmlns:xsd="http://www.w3.org/2001/XMLSchema" xmlns:xs="http://www.w3.org/2001/XMLSchema" xmlns:p="http://schemas.microsoft.com/office/2006/metadata/properties" xmlns:ns2="880760c8-5c0f-46bb-a786-665a428111fe" targetNamespace="http://schemas.microsoft.com/office/2006/metadata/properties" ma:root="true" ma:fieldsID="949976df7adf933b8399ecf37df6b0d9" ns2:_="">
    <xsd:import namespace="880760c8-5c0f-46bb-a786-665a428111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760c8-5c0f-46bb-a786-665a428111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45CBE9-9426-4756-9370-B7F0D870CED5}">
  <ds:schemaRefs>
    <ds:schemaRef ds:uri="http://purl.org/dc/elements/1.1/"/>
    <ds:schemaRef ds:uri="http://purl.org/dc/dcmitype/"/>
    <ds:schemaRef ds:uri="http://purl.org/dc/terms/"/>
    <ds:schemaRef ds:uri="880760c8-5c0f-46bb-a786-665a428111fe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721B7D0-7BB1-4D72-802E-37962698F8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0760c8-5c0f-46bb-a786-665a428111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94D88B-AB3C-4627-86D1-7CDD438262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279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Avenir Next LT Pro</vt:lpstr>
      <vt:lpstr>Avenir Next LT Pro Demi</vt:lpstr>
      <vt:lpstr>Avenir Next LT Pro Light</vt:lpstr>
      <vt:lpstr>Calibri</vt:lpstr>
      <vt:lpstr>Office Theme</vt:lpstr>
      <vt:lpstr>How Do I… </vt:lpstr>
      <vt:lpstr>Why We Use Activity Codes </vt:lpstr>
      <vt:lpstr>Activity Codes List</vt:lpstr>
      <vt:lpstr>PowerPoint Presentation</vt:lpstr>
      <vt:lpstr>Other W-2 Group Member</vt:lpstr>
      <vt:lpstr>Specific to Participant</vt:lpstr>
      <vt:lpstr>Penny</vt:lpstr>
      <vt:lpstr>Rowan</vt:lpstr>
      <vt:lpstr>Amari</vt:lpstr>
      <vt:lpstr>Naia</vt:lpstr>
      <vt:lpstr>Jia</vt:lpstr>
      <vt:lpstr>Sasha</vt:lpstr>
      <vt:lpstr>Alex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I…</dc:title>
  <dc:creator>Kelsey Chappa</dc:creator>
  <cp:lastModifiedBy>Heather Sommers</cp:lastModifiedBy>
  <cp:revision>9</cp:revision>
  <dcterms:created xsi:type="dcterms:W3CDTF">2024-01-19T17:10:56Z</dcterms:created>
  <dcterms:modified xsi:type="dcterms:W3CDTF">2024-05-15T15:43:44Z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0x0101001FFBF7053406F8449151B76615B3AACF</vt:lpwstr>
  </property>
</Properties>
</file>