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0"/>
  </p:notesMasterIdLst>
  <p:sldIdLst>
    <p:sldId id="256" r:id="rId5"/>
    <p:sldId id="269" r:id="rId6"/>
    <p:sldId id="257" r:id="rId7"/>
    <p:sldId id="258" r:id="rId8"/>
    <p:sldId id="259" r:id="rId9"/>
    <p:sldId id="260" r:id="rId10"/>
    <p:sldId id="261" r:id="rId11"/>
    <p:sldId id="270" r:id="rId12"/>
    <p:sldId id="262" r:id="rId13"/>
    <p:sldId id="263" r:id="rId14"/>
    <p:sldId id="266" r:id="rId15"/>
    <p:sldId id="264" r:id="rId16"/>
    <p:sldId id="265" r:id="rId17"/>
    <p:sldId id="267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34328"/>
    <a:srgbClr val="0376A3"/>
    <a:srgbClr val="ECF0F1"/>
    <a:srgbClr val="012A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2727C4-0B55-44A8-90BB-5B4DDCAE8360}" v="3" dt="2024-03-26T13:08:05.2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96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sey Chappa" userId="820957df-ccea-48a7-8a0f-23ef2e5870b0" providerId="ADAL" clId="{9A2727C4-0B55-44A8-90BB-5B4DDCAE8360}"/>
    <pc:docChg chg="modSld modMainMaster">
      <pc:chgData name="Kelsey Chappa" userId="820957df-ccea-48a7-8a0f-23ef2e5870b0" providerId="ADAL" clId="{9A2727C4-0B55-44A8-90BB-5B4DDCAE8360}" dt="2024-03-26T13:09:38.427" v="10" actId="20577"/>
      <pc:docMkLst>
        <pc:docMk/>
      </pc:docMkLst>
      <pc:sldChg chg="modSp">
        <pc:chgData name="Kelsey Chappa" userId="820957df-ccea-48a7-8a0f-23ef2e5870b0" providerId="ADAL" clId="{9A2727C4-0B55-44A8-90BB-5B4DDCAE8360}" dt="2024-03-26T13:08:05.223" v="2" actId="20577"/>
        <pc:sldMkLst>
          <pc:docMk/>
          <pc:sldMk cId="2715605211" sldId="262"/>
        </pc:sldMkLst>
        <pc:spChg chg="mod">
          <ac:chgData name="Kelsey Chappa" userId="820957df-ccea-48a7-8a0f-23ef2e5870b0" providerId="ADAL" clId="{9A2727C4-0B55-44A8-90BB-5B4DDCAE8360}" dt="2024-03-26T13:08:05.223" v="2" actId="20577"/>
          <ac:spMkLst>
            <pc:docMk/>
            <pc:sldMk cId="2715605211" sldId="262"/>
            <ac:spMk id="21" creationId="{E4395CD8-B664-9F15-68BC-6550FB5723F6}"/>
          </ac:spMkLst>
        </pc:spChg>
      </pc:sldChg>
      <pc:sldMasterChg chg="modSldLayout">
        <pc:chgData name="Kelsey Chappa" userId="820957df-ccea-48a7-8a0f-23ef2e5870b0" providerId="ADAL" clId="{9A2727C4-0B55-44A8-90BB-5B4DDCAE8360}" dt="2024-03-26T13:09:38.427" v="10" actId="20577"/>
        <pc:sldMasterMkLst>
          <pc:docMk/>
          <pc:sldMasterMk cId="3066780951" sldId="2147483648"/>
        </pc:sldMasterMkLst>
        <pc:sldLayoutChg chg="modSp mod">
          <pc:chgData name="Kelsey Chappa" userId="820957df-ccea-48a7-8a0f-23ef2e5870b0" providerId="ADAL" clId="{9A2727C4-0B55-44A8-90BB-5B4DDCAE8360}" dt="2024-03-26T13:09:38.427" v="10" actId="20577"/>
          <pc:sldLayoutMkLst>
            <pc:docMk/>
            <pc:sldMasterMk cId="3066780951" sldId="2147483648"/>
            <pc:sldLayoutMk cId="339699207" sldId="2147483649"/>
          </pc:sldLayoutMkLst>
          <pc:spChg chg="mod">
            <ac:chgData name="Kelsey Chappa" userId="820957df-ccea-48a7-8a0f-23ef2e5870b0" providerId="ADAL" clId="{9A2727C4-0B55-44A8-90BB-5B4DDCAE8360}" dt="2024-03-26T13:09:38.427" v="10" actId="20577"/>
            <ac:spMkLst>
              <pc:docMk/>
              <pc:sldMasterMk cId="3066780951" sldId="2147483648"/>
              <pc:sldLayoutMk cId="339699207" sldId="2147483649"/>
              <ac:spMk id="11" creationId="{C8AAF615-9654-9D53-2A96-0D9CD15D5A2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C8D9B-EA58-4C57-944D-6090661538DB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6CA8D-C97E-4415-ADC7-C40B02CD9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28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33B834D-71B1-BEF1-A91B-D27D9EEE8CD3}"/>
              </a:ext>
            </a:extLst>
          </p:cNvPr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3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833BDA-4E90-89FE-BD54-424F3B92010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3680" y="3602038"/>
            <a:ext cx="4114800" cy="1655762"/>
          </a:xfr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rgbClr val="012A4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4DBF77-983F-BB02-85CC-E87A6AB98C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3680" y="1122363"/>
            <a:ext cx="409448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rgbClr val="012A45"/>
                </a:solidFill>
              </a:defRPr>
            </a:lvl1pPr>
          </a:lstStyle>
          <a:p>
            <a:r>
              <a:rPr lang="en-US" dirty="0"/>
              <a:t>How Do I… </a:t>
            </a:r>
          </a:p>
        </p:txBody>
      </p:sp>
      <p:pic>
        <p:nvPicPr>
          <p:cNvPr id="10" name="Picture 9" descr="A person sitting at a table with a computer and a cup&#10;&#10;Description automatically generated">
            <a:extLst>
              <a:ext uri="{FF2B5EF4-FFF2-40B4-BE49-F238E27FC236}">
                <a16:creationId xmlns:a16="http://schemas.microsoft.com/office/drawing/2014/main" id="{706B89BC-8E39-753E-C5F8-43A5F8958D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7" t="7813" r="10179" b="7813"/>
          <a:stretch/>
        </p:blipFill>
        <p:spPr>
          <a:xfrm flipH="1">
            <a:off x="4561840" y="0"/>
            <a:ext cx="7630160" cy="68580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AAF615-9654-9D53-2A96-0D9CD15D5A20}"/>
              </a:ext>
            </a:extLst>
          </p:cNvPr>
          <p:cNvSpPr txBox="1"/>
          <p:nvPr userDrawn="1"/>
        </p:nvSpPr>
        <p:spPr>
          <a:xfrm>
            <a:off x="0" y="645789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12A45"/>
                </a:solidFill>
                <a:latin typeface="Avenir Next LT Pro Light" panose="020B0304020202020204" pitchFamily="34" charset="0"/>
              </a:rPr>
              <a:t>DFES/Partner Training Team</a:t>
            </a:r>
          </a:p>
          <a:p>
            <a:r>
              <a:rPr lang="en-US" sz="1000" dirty="0">
                <a:solidFill>
                  <a:srgbClr val="012A45"/>
                </a:solidFill>
                <a:latin typeface="Avenir Next LT Pro Light" panose="020B0304020202020204" pitchFamily="34" charset="0"/>
              </a:rPr>
              <a:t>Last Updated: 03/26/24</a:t>
            </a:r>
          </a:p>
        </p:txBody>
      </p:sp>
    </p:spTree>
    <p:extLst>
      <p:ext uri="{BB962C8B-B14F-4D97-AF65-F5344CB8AC3E}">
        <p14:creationId xmlns:p14="http://schemas.microsoft.com/office/powerpoint/2010/main" val="339699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6E003-540E-34F4-7E2B-EAF55D333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50043-BED3-92E0-FEF3-21A8993BA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92CCD3-3868-6E5E-8ECF-EA2E00697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A3FDD0-3EC7-A110-2CA1-1EBAB476D9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02/05/24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052790-FB41-3498-C444-70E7CEEA4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300228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DFES/Partner Training Team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63E99F-C530-0419-8852-D97E2B282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8480" y="6356350"/>
            <a:ext cx="655320" cy="365125"/>
          </a:xfrm>
          <a:prstGeom prst="rect">
            <a:avLst/>
          </a:prstGeom>
        </p:spPr>
        <p:txBody>
          <a:bodyPr/>
          <a:lstStyle/>
          <a:p>
            <a:fld id="{FD2EBD1C-C7F4-4E8F-8D5C-A87189E2D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4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0EA9B-D1C6-CA46-989F-41C8008B2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B4E7E5-C50E-A35C-529B-E75D4FBA4A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7D447E-E761-96DB-4CC1-B44E24381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136447-4323-45B3-57A1-DCE34737B8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02/05/24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6E14A4-7658-EB96-417D-70CD0F4A5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300228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DFES/Partner Training Team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28ECF6-0BDA-41B9-0529-4FE12F2B1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8480" y="6356350"/>
            <a:ext cx="655320" cy="365125"/>
          </a:xfrm>
          <a:prstGeom prst="rect">
            <a:avLst/>
          </a:prstGeom>
        </p:spPr>
        <p:txBody>
          <a:bodyPr/>
          <a:lstStyle/>
          <a:p>
            <a:fld id="{FD2EBD1C-C7F4-4E8F-8D5C-A87189E2D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44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A86E3-4B1E-C30E-CB03-8C1CFBBF7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12AAA4-E7C4-5B30-052F-BD10F8BA1D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80036-460F-C811-ABD5-E8CA2F3B7F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02/05/24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8F2E2-A123-59A9-0340-CC4D32E10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300228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DFES/Partner Training Team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0E4B0-D88B-2AFD-CEDD-A6F620DC9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8480" y="6356350"/>
            <a:ext cx="655320" cy="365125"/>
          </a:xfrm>
          <a:prstGeom prst="rect">
            <a:avLst/>
          </a:prstGeom>
        </p:spPr>
        <p:txBody>
          <a:bodyPr/>
          <a:lstStyle/>
          <a:p>
            <a:fld id="{FD2EBD1C-C7F4-4E8F-8D5C-A87189E2D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34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936E0A-C93C-FC9E-DAE5-E8846615C5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99BF20-80BE-45F6-33BD-F6EA1B6C28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A20540-0BA7-B187-D7C3-530C24D05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02/05/24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BC0D4-336A-3F60-56DB-432CB8A60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300228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DFES/Partner Training Team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13E38-ECEE-BEC2-E39A-1E7BB6676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8480" y="6356350"/>
            <a:ext cx="655320" cy="365125"/>
          </a:xfrm>
          <a:prstGeom prst="rect">
            <a:avLst/>
          </a:prstGeom>
        </p:spPr>
        <p:txBody>
          <a:bodyPr/>
          <a:lstStyle/>
          <a:p>
            <a:fld id="{FD2EBD1C-C7F4-4E8F-8D5C-A87189E2D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24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">
    <p:bg>
      <p:bgPr>
        <a:solidFill>
          <a:schemeClr val="bg2">
            <a:lumMod val="20000"/>
            <a:lumOff val="80000"/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BC9996-DD05-298D-9565-DFB9E3C9F29A}"/>
              </a:ext>
            </a:extLst>
          </p:cNvPr>
          <p:cNvSpPr/>
          <p:nvPr userDrawn="1"/>
        </p:nvSpPr>
        <p:spPr>
          <a:xfrm>
            <a:off x="0" y="0"/>
            <a:ext cx="1513840" cy="6858000"/>
          </a:xfrm>
          <a:prstGeom prst="rect">
            <a:avLst/>
          </a:prstGeom>
          <a:solidFill>
            <a:schemeClr val="accent3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AA5287-C395-0C43-05FD-EBF3A4298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365125"/>
            <a:ext cx="10027916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0F8AC-883F-52B4-59A0-8DA98EA305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28799" y="1825625"/>
            <a:ext cx="10027917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905D87BF-B9CA-D8D9-4C8B-4215841B3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8080" y="6356350"/>
            <a:ext cx="548636" cy="365125"/>
          </a:xfrm>
          <a:prstGeom prst="rect">
            <a:avLst/>
          </a:prstGeom>
        </p:spPr>
        <p:txBody>
          <a:bodyPr/>
          <a:lstStyle/>
          <a:p>
            <a:fld id="{FD2EBD1C-C7F4-4E8F-8D5C-A87189E2D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318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034A7-EB19-4969-5A8D-D27DF21BD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28846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726EE8-DFF7-0DFF-065D-B991D6BA8A7A}"/>
              </a:ext>
            </a:extLst>
          </p:cNvPr>
          <p:cNvSpPr/>
          <p:nvPr userDrawn="1"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chemeClr val="accent3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6CAAC5-699B-43B8-99A1-EB28AE459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12A4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A148306-6EEC-4144-CE92-3FA2E38EDAD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24954" y="1825625"/>
            <a:ext cx="5631762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1080015D-B481-B719-4176-3B890F4CE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8080" y="6356350"/>
            <a:ext cx="548636" cy="365125"/>
          </a:xfrm>
          <a:prstGeom prst="rect">
            <a:avLst/>
          </a:prstGeom>
        </p:spPr>
        <p:txBody>
          <a:bodyPr/>
          <a:lstStyle/>
          <a:p>
            <a:fld id="{FD2EBD1C-C7F4-4E8F-8D5C-A87189E2D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177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034A7-EB19-4969-5A8D-D27DF21BD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462088"/>
            <a:ext cx="11541756" cy="47148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726EE8-DFF7-0DFF-065D-B991D6BA8A7A}"/>
              </a:ext>
            </a:extLst>
          </p:cNvPr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accent3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6CAAC5-699B-43B8-99A1-EB28AE459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36525"/>
            <a:ext cx="11541756" cy="1102995"/>
          </a:xfrm>
        </p:spPr>
        <p:txBody>
          <a:bodyPr/>
          <a:lstStyle>
            <a:lvl1pPr>
              <a:defRPr>
                <a:solidFill>
                  <a:srgbClr val="012A4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1080015D-B481-B719-4176-3B890F4CE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8080" y="6356350"/>
            <a:ext cx="548636" cy="365125"/>
          </a:xfrm>
          <a:prstGeom prst="rect">
            <a:avLst/>
          </a:prstGeom>
        </p:spPr>
        <p:txBody>
          <a:bodyPr/>
          <a:lstStyle/>
          <a:p>
            <a:fld id="{FD2EBD1C-C7F4-4E8F-8D5C-A87189E2D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01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ayout">
    <p:bg>
      <p:bgPr>
        <a:solidFill>
          <a:schemeClr val="bg2">
            <a:lumMod val="20000"/>
            <a:lumOff val="80000"/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BC9996-DD05-298D-9565-DFB9E3C9F29A}"/>
              </a:ext>
            </a:extLst>
          </p:cNvPr>
          <p:cNvSpPr/>
          <p:nvPr userDrawn="1"/>
        </p:nvSpPr>
        <p:spPr>
          <a:xfrm>
            <a:off x="0" y="0"/>
            <a:ext cx="2631440" cy="6858000"/>
          </a:xfrm>
          <a:prstGeom prst="rect">
            <a:avLst/>
          </a:prstGeom>
          <a:solidFill>
            <a:schemeClr val="accent3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F6283C-ABA0-99C3-2019-1E2EA3D3A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8080" y="6356350"/>
            <a:ext cx="548636" cy="365125"/>
          </a:xfrm>
          <a:prstGeom prst="rect">
            <a:avLst/>
          </a:prstGeom>
        </p:spPr>
        <p:txBody>
          <a:bodyPr/>
          <a:lstStyle/>
          <a:p>
            <a:fld id="{FD2EBD1C-C7F4-4E8F-8D5C-A87189E2DD3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C62B216-4696-1B33-1F84-E3F7602B62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53360" y="365125"/>
            <a:ext cx="9103357" cy="581183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5117E7-5D77-E96F-BF3D-9B0E8005FF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5118" y="640080"/>
            <a:ext cx="2021205" cy="5893435"/>
          </a:xfrm>
        </p:spPr>
        <p:txBody>
          <a:bodyPr>
            <a:normAutofit/>
          </a:bodyPr>
          <a:lstStyle>
            <a:lvl1pPr>
              <a:spcAft>
                <a:spcPts val="1800"/>
              </a:spcAft>
              <a:defRPr sz="4400">
                <a:solidFill>
                  <a:srgbClr val="012A45"/>
                </a:solidFill>
                <a:latin typeface="+mj-lt"/>
              </a:defRPr>
            </a:lvl1pPr>
            <a:lvl3pPr marL="914400" indent="0">
              <a:buNone/>
              <a:defRPr/>
            </a:lvl3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152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1E2B8-E7F2-D263-9C01-6CB8CEE14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866F76-EA7C-80DC-F98F-0EB5F43A9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601E9-8874-73D2-86B9-B9BB18AE20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02/05/24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15249-AFB1-9EF7-7550-B7FB1BC84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300228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DFES/Partner Training Team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FF5A9-56CC-F463-4404-6DADAD4FD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8480" y="6356350"/>
            <a:ext cx="655320" cy="365125"/>
          </a:xfrm>
          <a:prstGeom prst="rect">
            <a:avLst/>
          </a:prstGeom>
        </p:spPr>
        <p:txBody>
          <a:bodyPr/>
          <a:lstStyle/>
          <a:p>
            <a:fld id="{FD2EBD1C-C7F4-4E8F-8D5C-A87189E2D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618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52AF3-3435-9E02-B222-410ED5F6F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133D0D-45D5-FBD6-5CC6-77DEDD1F3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F369D2-2633-80B3-E136-8730F7B151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0048B7-01B0-D0F7-07E3-477FDCA562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5A0A0D-4972-97C4-35F6-65CC61B273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814CDB-FC6F-4F33-5B98-2BBDFA1D02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02/05/24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28CE7-D62C-AE09-B66E-DC9AD6008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300228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DFES/Partner Training Team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CDFD84-F9D6-7286-62CE-986F730F2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8480" y="6356350"/>
            <a:ext cx="655320" cy="365125"/>
          </a:xfrm>
          <a:prstGeom prst="rect">
            <a:avLst/>
          </a:prstGeom>
        </p:spPr>
        <p:txBody>
          <a:bodyPr/>
          <a:lstStyle/>
          <a:p>
            <a:fld id="{FD2EBD1C-C7F4-4E8F-8D5C-A87189E2D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25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27F2C-014E-D720-334C-26DBF9B4B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8308B9-7F79-2620-8C28-791FD13CD8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02/05/24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A871D2-3FEB-6B87-AF60-87D77F774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300228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DFES/Partner Training Team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6B69D2-3652-CB96-EF8E-BE53D0C60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8480" y="6356350"/>
            <a:ext cx="655320" cy="365125"/>
          </a:xfrm>
          <a:prstGeom prst="rect">
            <a:avLst/>
          </a:prstGeom>
        </p:spPr>
        <p:txBody>
          <a:bodyPr/>
          <a:lstStyle/>
          <a:p>
            <a:fld id="{FD2EBD1C-C7F4-4E8F-8D5C-A87189E2D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9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53A396-6A70-F318-60AE-A813B539A2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02/05/24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9179B0-E2AE-FD77-FA7C-D149A0CBC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300228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DFES/Partner Training Team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296A14-1043-45E6-E9BF-31A0ABCD5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8480" y="6356350"/>
            <a:ext cx="655320" cy="365125"/>
          </a:xfrm>
          <a:prstGeom prst="rect">
            <a:avLst/>
          </a:prstGeom>
        </p:spPr>
        <p:txBody>
          <a:bodyPr/>
          <a:lstStyle/>
          <a:p>
            <a:fld id="{FD2EBD1C-C7F4-4E8F-8D5C-A87189E2D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04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4CB273-E920-7D25-965E-A83CFEF74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185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20C1C1-C42F-DE92-B515-CAC0BF18A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101851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D72463-062A-D489-1850-08B1F50DFA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8080" y="6356350"/>
            <a:ext cx="548636" cy="36512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FD2EBD1C-C7F4-4E8F-8D5C-A87189E2DD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780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62" r:id="rId4"/>
    <p:sldLayoutId id="2147483661" r:id="rId5"/>
    <p:sldLayoutId id="2147483651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12A45"/>
          </a:solidFill>
          <a:latin typeface="Avenir Next LT Pro Demi" panose="020B07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2">
              <a:lumMod val="50000"/>
            </a:schemeClr>
          </a:solidFill>
          <a:latin typeface="Avenir Next LT Pro" panose="020B0504020202020204" pitchFamily="34" charset="0"/>
          <a:ea typeface="+mn-ea"/>
          <a:cs typeface="+mn-cs"/>
        </a:defRPr>
      </a:lvl1pPr>
      <a:lvl2pPr marL="60325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C1668-91DF-814C-5608-1056F737E6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Do I…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56FA57-2DD2-18DF-4E66-692AE991D0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Use the </a:t>
            </a:r>
            <a:r>
              <a:rPr lang="en-US" sz="2800" b="1" dirty="0"/>
              <a:t>Activity </a:t>
            </a:r>
            <a:r>
              <a:rPr lang="en-US" sz="2800" dirty="0"/>
              <a:t>page to my Advantage</a:t>
            </a:r>
          </a:p>
        </p:txBody>
      </p:sp>
    </p:spTree>
    <p:extLst>
      <p:ext uri="{BB962C8B-B14F-4D97-AF65-F5344CB8AC3E}">
        <p14:creationId xmlns:p14="http://schemas.microsoft.com/office/powerpoint/2010/main" val="2997330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FA05D7-0857-E540-6BF0-0E7B68816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F63BBA-8FDA-720B-58CA-03DD957E0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BD1C-C7F4-4E8F-8D5C-A87189E2DD39}" type="slidenum">
              <a:rPr lang="en-US" smtClean="0"/>
              <a:t>10</a:t>
            </a:fld>
            <a:endParaRPr lang="en-US"/>
          </a:p>
        </p:txBody>
      </p:sp>
      <p:pic>
        <p:nvPicPr>
          <p:cNvPr id="5" name="Content Placeholder 14" descr="A white rectangular object with a white line&#10;&#10;Description automatically generated">
            <a:extLst>
              <a:ext uri="{FF2B5EF4-FFF2-40B4-BE49-F238E27FC236}">
                <a16:creationId xmlns:a16="http://schemas.microsoft.com/office/drawing/2014/main" id="{D07AD919-D9DB-D119-B798-4429B30FE2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60"/>
          <a:stretch/>
        </p:blipFill>
        <p:spPr>
          <a:xfrm>
            <a:off x="365758" y="1462088"/>
            <a:ext cx="11553402" cy="1852612"/>
          </a:xfrm>
          <a:prstGeom prst="rect">
            <a:avLst/>
          </a:prstGeom>
        </p:spPr>
      </p:pic>
      <p:pic>
        <p:nvPicPr>
          <p:cNvPr id="11" name="Picture 10" descr="A white rectangular object with a white background&#10;&#10;Description automatically generated">
            <a:extLst>
              <a:ext uri="{FF2B5EF4-FFF2-40B4-BE49-F238E27FC236}">
                <a16:creationId xmlns:a16="http://schemas.microsoft.com/office/drawing/2014/main" id="{3FBEA832-27F1-52AC-DDA1-C9666756B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7" y="3293490"/>
            <a:ext cx="11558016" cy="1807569"/>
          </a:xfrm>
          <a:prstGeom prst="rect">
            <a:avLst/>
          </a:prstGeom>
        </p:spPr>
      </p:pic>
      <p:sp>
        <p:nvSpPr>
          <p:cNvPr id="12" name="Job Club">
            <a:extLst>
              <a:ext uri="{FF2B5EF4-FFF2-40B4-BE49-F238E27FC236}">
                <a16:creationId xmlns:a16="http://schemas.microsoft.com/office/drawing/2014/main" id="{3EFA497B-224A-EE0E-52AA-4CD733EF9FEC}"/>
              </a:ext>
            </a:extLst>
          </p:cNvPr>
          <p:cNvSpPr txBox="1"/>
          <p:nvPr/>
        </p:nvSpPr>
        <p:spPr>
          <a:xfrm>
            <a:off x="487995" y="1949530"/>
            <a:ext cx="11059839" cy="369332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/>
              <a:t>Job Club</a:t>
            </a:r>
          </a:p>
        </p:txBody>
      </p:sp>
      <p:sp>
        <p:nvSpPr>
          <p:cNvPr id="13" name="Better Description">
            <a:extLst>
              <a:ext uri="{FF2B5EF4-FFF2-40B4-BE49-F238E27FC236}">
                <a16:creationId xmlns:a16="http://schemas.microsoft.com/office/drawing/2014/main" id="{69C7AC71-A431-E4D9-4240-4F77CB9C453C}"/>
              </a:ext>
            </a:extLst>
          </p:cNvPr>
          <p:cNvSpPr txBox="1"/>
          <p:nvPr/>
        </p:nvSpPr>
        <p:spPr>
          <a:xfrm>
            <a:off x="487995" y="1949530"/>
            <a:ext cx="11059839" cy="738664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/>
              <a:t>Attend Job Club to obtain job search assistance, practice interview skills, and learn more about the labor market.</a:t>
            </a:r>
          </a:p>
        </p:txBody>
      </p:sp>
      <p:sp>
        <p:nvSpPr>
          <p:cNvPr id="14" name="What Highlight">
            <a:extLst>
              <a:ext uri="{FF2B5EF4-FFF2-40B4-BE49-F238E27FC236}">
                <a16:creationId xmlns:a16="http://schemas.microsoft.com/office/drawing/2014/main" id="{D768560C-8986-05F5-CA8A-EBCE420656C9}"/>
              </a:ext>
            </a:extLst>
          </p:cNvPr>
          <p:cNvSpPr/>
          <p:nvPr/>
        </p:nvSpPr>
        <p:spPr>
          <a:xfrm>
            <a:off x="447152" y="1943907"/>
            <a:ext cx="2371462" cy="393192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What text">
            <a:extLst>
              <a:ext uri="{FF2B5EF4-FFF2-40B4-BE49-F238E27FC236}">
                <a16:creationId xmlns:a16="http://schemas.microsoft.com/office/drawing/2014/main" id="{EDA40EF7-100E-E46D-7F1C-9B7505BA436B}"/>
              </a:ext>
            </a:extLst>
          </p:cNvPr>
          <p:cNvSpPr txBox="1"/>
          <p:nvPr/>
        </p:nvSpPr>
        <p:spPr>
          <a:xfrm>
            <a:off x="3494201" y="5586909"/>
            <a:ext cx="19419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376A3"/>
                </a:solidFill>
                <a:latin typeface="+mj-lt"/>
              </a:rPr>
              <a:t>What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?</a:t>
            </a:r>
          </a:p>
        </p:txBody>
      </p:sp>
      <p:sp>
        <p:nvSpPr>
          <p:cNvPr id="16" name="Why Text">
            <a:extLst>
              <a:ext uri="{FF2B5EF4-FFF2-40B4-BE49-F238E27FC236}">
                <a16:creationId xmlns:a16="http://schemas.microsoft.com/office/drawing/2014/main" id="{534E7D44-2190-657B-2B65-70CF4CCDEF21}"/>
              </a:ext>
            </a:extLst>
          </p:cNvPr>
          <p:cNvSpPr txBox="1"/>
          <p:nvPr/>
        </p:nvSpPr>
        <p:spPr>
          <a:xfrm>
            <a:off x="6267252" y="5586909"/>
            <a:ext cx="16575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B34328"/>
                </a:solidFill>
                <a:latin typeface="+mj-lt"/>
              </a:rPr>
              <a:t>Why</a:t>
            </a:r>
            <a:r>
              <a:rPr lang="en-US" sz="4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?</a:t>
            </a:r>
          </a:p>
        </p:txBody>
      </p:sp>
      <p:sp>
        <p:nvSpPr>
          <p:cNvPr id="17" name="Why Highlight">
            <a:extLst>
              <a:ext uri="{FF2B5EF4-FFF2-40B4-BE49-F238E27FC236}">
                <a16:creationId xmlns:a16="http://schemas.microsoft.com/office/drawing/2014/main" id="{25DE859D-A3DD-F163-B7F5-62DE2D97C82D}"/>
              </a:ext>
            </a:extLst>
          </p:cNvPr>
          <p:cNvSpPr/>
          <p:nvPr/>
        </p:nvSpPr>
        <p:spPr>
          <a:xfrm>
            <a:off x="4134603" y="1943907"/>
            <a:ext cx="3010915" cy="389590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Why Highlight">
            <a:extLst>
              <a:ext uri="{FF2B5EF4-FFF2-40B4-BE49-F238E27FC236}">
                <a16:creationId xmlns:a16="http://schemas.microsoft.com/office/drawing/2014/main" id="{E7E21EDA-82CC-7C45-1E03-B1012B7D6830}"/>
              </a:ext>
            </a:extLst>
          </p:cNvPr>
          <p:cNvSpPr/>
          <p:nvPr/>
        </p:nvSpPr>
        <p:spPr>
          <a:xfrm>
            <a:off x="7217125" y="1943907"/>
            <a:ext cx="3256054" cy="393192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Why Highlight">
            <a:extLst>
              <a:ext uri="{FF2B5EF4-FFF2-40B4-BE49-F238E27FC236}">
                <a16:creationId xmlns:a16="http://schemas.microsoft.com/office/drawing/2014/main" id="{A5943B56-E425-4808-BB1E-EFAAD2C2212B}"/>
              </a:ext>
            </a:extLst>
          </p:cNvPr>
          <p:cNvSpPr/>
          <p:nvPr/>
        </p:nvSpPr>
        <p:spPr>
          <a:xfrm>
            <a:off x="3474641" y="2333497"/>
            <a:ext cx="1832650" cy="393192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sume">
            <a:extLst>
              <a:ext uri="{FF2B5EF4-FFF2-40B4-BE49-F238E27FC236}">
                <a16:creationId xmlns:a16="http://schemas.microsoft.com/office/drawing/2014/main" id="{D73DD842-152D-417A-C65F-BEF3F4213597}"/>
              </a:ext>
            </a:extLst>
          </p:cNvPr>
          <p:cNvSpPr txBox="1"/>
          <p:nvPr/>
        </p:nvSpPr>
        <p:spPr>
          <a:xfrm>
            <a:off x="487994" y="3806910"/>
            <a:ext cx="11059839" cy="369332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/>
              <a:t>Bring an updated resume with you.</a:t>
            </a:r>
          </a:p>
        </p:txBody>
      </p:sp>
      <p:sp>
        <p:nvSpPr>
          <p:cNvPr id="22" name="Dress Professionally">
            <a:extLst>
              <a:ext uri="{FF2B5EF4-FFF2-40B4-BE49-F238E27FC236}">
                <a16:creationId xmlns:a16="http://schemas.microsoft.com/office/drawing/2014/main" id="{DCFB0678-8FCE-3736-EDF8-BEBFD517C7DE}"/>
              </a:ext>
            </a:extLst>
          </p:cNvPr>
          <p:cNvSpPr txBox="1"/>
          <p:nvPr/>
        </p:nvSpPr>
        <p:spPr>
          <a:xfrm>
            <a:off x="487994" y="3806910"/>
            <a:ext cx="11059839" cy="369332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/>
              <a:t>Dress professionally because </a:t>
            </a:r>
            <a:r>
              <a:rPr lang="en-US" sz="2400"/>
              <a:t>employers attend.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8472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4" grpId="1" animBg="1"/>
      <p:bldP spid="15" grpId="0"/>
      <p:bldP spid="15" grpId="1"/>
      <p:bldP spid="16" grpId="0"/>
      <p:bldP spid="16" grpId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A3979F-D4A2-4E6F-5EC0-365A6B7A4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C062817-7F93-637B-332A-5B7B3ABF4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C54FFB-0092-0A0B-D9BB-E2916F868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BD1C-C7F4-4E8F-8D5C-A87189E2DD39}" type="slidenum">
              <a:rPr lang="en-US" smtClean="0"/>
              <a:t>11</a:t>
            </a:fld>
            <a:endParaRPr lang="en-US"/>
          </a:p>
        </p:txBody>
      </p:sp>
      <p:grpSp>
        <p:nvGrpSpPr>
          <p:cNvPr id="29" name="Activity Contact">
            <a:extLst>
              <a:ext uri="{FF2B5EF4-FFF2-40B4-BE49-F238E27FC236}">
                <a16:creationId xmlns:a16="http://schemas.microsoft.com/office/drawing/2014/main" id="{6B92BF4A-4B16-71D8-46D0-A20FDA5533DF}"/>
              </a:ext>
            </a:extLst>
          </p:cNvPr>
          <p:cNvGrpSpPr/>
          <p:nvPr/>
        </p:nvGrpSpPr>
        <p:grpSpPr>
          <a:xfrm>
            <a:off x="368384" y="5185127"/>
            <a:ext cx="11558016" cy="1366390"/>
            <a:chOff x="368384" y="5269970"/>
            <a:chExt cx="11558016" cy="1366390"/>
          </a:xfrm>
        </p:grpSpPr>
        <p:pic>
          <p:nvPicPr>
            <p:cNvPr id="24" name="Activity Contact" descr="A screenshot of a contact box&#10;&#10;Description automatically generated">
              <a:extLst>
                <a:ext uri="{FF2B5EF4-FFF2-40B4-BE49-F238E27FC236}">
                  <a16:creationId xmlns:a16="http://schemas.microsoft.com/office/drawing/2014/main" id="{2244AE98-F4F7-07E0-A3DF-A9549078C4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662" b="49829"/>
            <a:stretch/>
          </p:blipFill>
          <p:spPr>
            <a:xfrm>
              <a:off x="368384" y="5807031"/>
              <a:ext cx="11558016" cy="829329"/>
            </a:xfrm>
            <a:prstGeom prst="rect">
              <a:avLst/>
            </a:prstGeom>
          </p:spPr>
        </p:pic>
        <p:pic>
          <p:nvPicPr>
            <p:cNvPr id="28" name="Activity Contact" descr="A screenshot of a contact box&#10;&#10;Description automatically generated">
              <a:extLst>
                <a:ext uri="{FF2B5EF4-FFF2-40B4-BE49-F238E27FC236}">
                  <a16:creationId xmlns:a16="http://schemas.microsoft.com/office/drawing/2014/main" id="{7C16054B-7389-DF10-1E39-87BBF3BEB5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" b="82452"/>
            <a:stretch/>
          </p:blipFill>
          <p:spPr>
            <a:xfrm>
              <a:off x="368384" y="5269970"/>
              <a:ext cx="11558016" cy="543840"/>
            </a:xfrm>
            <a:prstGeom prst="rect">
              <a:avLst/>
            </a:prstGeom>
          </p:spPr>
        </p:pic>
      </p:grpSp>
      <p:grpSp>
        <p:nvGrpSpPr>
          <p:cNvPr id="31" name="Activity Location">
            <a:extLst>
              <a:ext uri="{FF2B5EF4-FFF2-40B4-BE49-F238E27FC236}">
                <a16:creationId xmlns:a16="http://schemas.microsoft.com/office/drawing/2014/main" id="{95190244-52B3-176A-374E-37A6C91FB336}"/>
              </a:ext>
            </a:extLst>
          </p:cNvPr>
          <p:cNvGrpSpPr/>
          <p:nvPr/>
        </p:nvGrpSpPr>
        <p:grpSpPr>
          <a:xfrm>
            <a:off x="365758" y="1462089"/>
            <a:ext cx="11558016" cy="3826337"/>
            <a:chOff x="365758" y="1462089"/>
            <a:chExt cx="11558016" cy="3826337"/>
          </a:xfrm>
        </p:grpSpPr>
        <p:pic>
          <p:nvPicPr>
            <p:cNvPr id="25" name="Activity Location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5342E585-C94B-3DC7-A806-D28105C011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326" b="4150"/>
            <a:stretch/>
          </p:blipFill>
          <p:spPr>
            <a:xfrm>
              <a:off x="365758" y="4700795"/>
              <a:ext cx="11558016" cy="587631"/>
            </a:xfrm>
            <a:prstGeom prst="rect">
              <a:avLst/>
            </a:prstGeom>
          </p:spPr>
        </p:pic>
        <p:pic>
          <p:nvPicPr>
            <p:cNvPr id="30" name="Activity Location">
              <a:extLst>
                <a:ext uri="{FF2B5EF4-FFF2-40B4-BE49-F238E27FC236}">
                  <a16:creationId xmlns:a16="http://schemas.microsoft.com/office/drawing/2014/main" id="{717D9A38-80F0-36AC-15F6-8855FBC659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50" b="21606"/>
            <a:stretch/>
          </p:blipFill>
          <p:spPr>
            <a:xfrm>
              <a:off x="365758" y="1462089"/>
              <a:ext cx="11558016" cy="3260740"/>
            </a:xfrm>
            <a:prstGeom prst="rect">
              <a:avLst/>
            </a:prstGeom>
          </p:spPr>
        </p:pic>
      </p:grpSp>
      <p:sp>
        <p:nvSpPr>
          <p:cNvPr id="32" name="Location and Room">
            <a:extLst>
              <a:ext uri="{FF2B5EF4-FFF2-40B4-BE49-F238E27FC236}">
                <a16:creationId xmlns:a16="http://schemas.microsoft.com/office/drawing/2014/main" id="{16A89B3B-FFC4-2BED-1E0C-F031893248E8}"/>
              </a:ext>
            </a:extLst>
          </p:cNvPr>
          <p:cNvSpPr txBox="1"/>
          <p:nvPr/>
        </p:nvSpPr>
        <p:spPr>
          <a:xfrm>
            <a:off x="487994" y="3006807"/>
            <a:ext cx="8241227" cy="369332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/>
              <a:t>EQUUS, Room 304</a:t>
            </a:r>
          </a:p>
        </p:txBody>
      </p:sp>
      <p:sp>
        <p:nvSpPr>
          <p:cNvPr id="33" name="Virtual">
            <a:extLst>
              <a:ext uri="{FF2B5EF4-FFF2-40B4-BE49-F238E27FC236}">
                <a16:creationId xmlns:a16="http://schemas.microsoft.com/office/drawing/2014/main" id="{1D542D26-010F-4D92-45E9-E60AE3340184}"/>
              </a:ext>
            </a:extLst>
          </p:cNvPr>
          <p:cNvSpPr txBox="1"/>
          <p:nvPr/>
        </p:nvSpPr>
        <p:spPr>
          <a:xfrm>
            <a:off x="487994" y="3006807"/>
            <a:ext cx="8241227" cy="369332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/>
              <a:t>Zoom; https://us06web.zoom.us/j/82363496747</a:t>
            </a:r>
          </a:p>
        </p:txBody>
      </p:sp>
    </p:spTree>
    <p:extLst>
      <p:ext uri="{BB962C8B-B14F-4D97-AF65-F5344CB8AC3E}">
        <p14:creationId xmlns:p14="http://schemas.microsoft.com/office/powerpoint/2010/main" val="336424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88E8C7-38EF-FBC2-AFA1-198A9AD6B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Experience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54B3C1-9759-AEE1-6FC3-162A3BE07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BD1C-C7F4-4E8F-8D5C-A87189E2DD39}" type="slidenum">
              <a:rPr lang="en-US" smtClean="0"/>
              <a:t>12</a:t>
            </a:fld>
            <a:endParaRPr lang="en-US"/>
          </a:p>
        </p:txBody>
      </p:sp>
      <p:pic>
        <p:nvPicPr>
          <p:cNvPr id="11" name="Content Placeholder 10" descr="A screenshot of a contact box&#10;&#10;Description automatically generated">
            <a:extLst>
              <a:ext uri="{FF2B5EF4-FFF2-40B4-BE49-F238E27FC236}">
                <a16:creationId xmlns:a16="http://schemas.microsoft.com/office/drawing/2014/main" id="{C2F37BA3-9849-E8CF-C3A2-84E0BAFF4C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8" y="3050747"/>
            <a:ext cx="11558016" cy="3128486"/>
          </a:xfrm>
        </p:spPr>
      </p:pic>
      <p:pic>
        <p:nvPicPr>
          <p:cNvPr id="9" name="Activity Description" descr="A white rectangular object with a white line&#10;&#10;Description automatically generated">
            <a:extLst>
              <a:ext uri="{FF2B5EF4-FFF2-40B4-BE49-F238E27FC236}">
                <a16:creationId xmlns:a16="http://schemas.microsoft.com/office/drawing/2014/main" id="{7527D890-E267-CDF8-6DBB-A3EA296F1F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72"/>
          <a:stretch/>
        </p:blipFill>
        <p:spPr>
          <a:xfrm>
            <a:off x="365758" y="1462088"/>
            <a:ext cx="11553402" cy="1588659"/>
          </a:xfrm>
          <a:prstGeom prst="rect">
            <a:avLst/>
          </a:prstGeom>
        </p:spPr>
      </p:pic>
      <p:pic>
        <p:nvPicPr>
          <p:cNvPr id="13" name="Additional Information" descr="A white rectangular object with a white background&#10;&#10;Description automatically generated">
            <a:extLst>
              <a:ext uri="{FF2B5EF4-FFF2-40B4-BE49-F238E27FC236}">
                <a16:creationId xmlns:a16="http://schemas.microsoft.com/office/drawing/2014/main" id="{1BD55FE7-552E-6789-2F94-049D706352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4"/>
          <a:stretch/>
        </p:blipFill>
        <p:spPr>
          <a:xfrm>
            <a:off x="365758" y="4686423"/>
            <a:ext cx="11558016" cy="1669927"/>
          </a:xfrm>
          <a:prstGeom prst="rect">
            <a:avLst/>
          </a:prstGeom>
        </p:spPr>
      </p:pic>
      <p:sp>
        <p:nvSpPr>
          <p:cNvPr id="14" name="WE">
            <a:extLst>
              <a:ext uri="{FF2B5EF4-FFF2-40B4-BE49-F238E27FC236}">
                <a16:creationId xmlns:a16="http://schemas.microsoft.com/office/drawing/2014/main" id="{F83FBB85-CE57-B61A-9D35-C882EB358578}"/>
              </a:ext>
            </a:extLst>
          </p:cNvPr>
          <p:cNvSpPr txBox="1"/>
          <p:nvPr/>
        </p:nvSpPr>
        <p:spPr>
          <a:xfrm>
            <a:off x="487995" y="1949530"/>
            <a:ext cx="11059839" cy="369332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/>
              <a:t>Work experience</a:t>
            </a:r>
          </a:p>
        </p:txBody>
      </p:sp>
      <p:sp>
        <p:nvSpPr>
          <p:cNvPr id="15" name="Better Description">
            <a:extLst>
              <a:ext uri="{FF2B5EF4-FFF2-40B4-BE49-F238E27FC236}">
                <a16:creationId xmlns:a16="http://schemas.microsoft.com/office/drawing/2014/main" id="{8C1BF3C4-595D-2377-278F-8E28AA1E6F21}"/>
              </a:ext>
            </a:extLst>
          </p:cNvPr>
          <p:cNvSpPr txBox="1"/>
          <p:nvPr/>
        </p:nvSpPr>
        <p:spPr>
          <a:xfrm>
            <a:off x="487995" y="1949530"/>
            <a:ext cx="11059839" cy="369332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/>
              <a:t>Complete work experience at Our Neighbors to gain basic office skills. </a:t>
            </a:r>
          </a:p>
        </p:txBody>
      </p:sp>
      <p:sp>
        <p:nvSpPr>
          <p:cNvPr id="16" name="What to Wear">
            <a:extLst>
              <a:ext uri="{FF2B5EF4-FFF2-40B4-BE49-F238E27FC236}">
                <a16:creationId xmlns:a16="http://schemas.microsoft.com/office/drawing/2014/main" id="{66B31957-61E3-B419-49B7-1428EA407D5A}"/>
              </a:ext>
            </a:extLst>
          </p:cNvPr>
          <p:cNvSpPr txBox="1"/>
          <p:nvPr/>
        </p:nvSpPr>
        <p:spPr>
          <a:xfrm>
            <a:off x="487995" y="5211246"/>
            <a:ext cx="11059839" cy="369332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/>
              <a:t>Remember to wear business casual attire. </a:t>
            </a:r>
          </a:p>
        </p:txBody>
      </p:sp>
    </p:spTree>
    <p:extLst>
      <p:ext uri="{BB962C8B-B14F-4D97-AF65-F5344CB8AC3E}">
        <p14:creationId xmlns:p14="http://schemas.microsoft.com/office/powerpoint/2010/main" val="179724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8D0DFF-E7D8-F44B-5563-BB65B5BEB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Courses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71EF7-EEE5-7487-3E8B-A9E81A0FC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BD1C-C7F4-4E8F-8D5C-A87189E2DD39}" type="slidenum">
              <a:rPr lang="en-US" smtClean="0"/>
              <a:t>13</a:t>
            </a:fld>
            <a:endParaRPr lang="en-US"/>
          </a:p>
        </p:txBody>
      </p:sp>
      <p:pic>
        <p:nvPicPr>
          <p:cNvPr id="5" name="Activity Description" descr="A white rectangular object with a white line&#10;&#10;Description automatically generated">
            <a:extLst>
              <a:ext uri="{FF2B5EF4-FFF2-40B4-BE49-F238E27FC236}">
                <a16:creationId xmlns:a16="http://schemas.microsoft.com/office/drawing/2014/main" id="{6B03469B-4308-9517-F6CE-49F24B9AD0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47"/>
          <a:stretch/>
        </p:blipFill>
        <p:spPr>
          <a:xfrm>
            <a:off x="365758" y="1462088"/>
            <a:ext cx="11553402" cy="1811227"/>
          </a:xfrm>
          <a:prstGeom prst="rect">
            <a:avLst/>
          </a:prstGeom>
        </p:spPr>
      </p:pic>
      <p:sp>
        <p:nvSpPr>
          <p:cNvPr id="6" name="Personal Finance courses">
            <a:extLst>
              <a:ext uri="{FF2B5EF4-FFF2-40B4-BE49-F238E27FC236}">
                <a16:creationId xmlns:a16="http://schemas.microsoft.com/office/drawing/2014/main" id="{9FED3935-7470-E666-4CE3-246639EC2A99}"/>
              </a:ext>
            </a:extLst>
          </p:cNvPr>
          <p:cNvSpPr txBox="1"/>
          <p:nvPr/>
        </p:nvSpPr>
        <p:spPr>
          <a:xfrm>
            <a:off x="487995" y="1949530"/>
            <a:ext cx="10962787" cy="738664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/>
              <a:t>Complete personal finance related courses to improve your </a:t>
            </a:r>
            <a:br>
              <a:rPr lang="en-US" sz="2400" dirty="0"/>
            </a:br>
            <a:r>
              <a:rPr lang="en-US" sz="2400" dirty="0"/>
              <a:t>money management.</a:t>
            </a:r>
          </a:p>
        </p:txBody>
      </p:sp>
      <p:grpSp>
        <p:nvGrpSpPr>
          <p:cNvPr id="12" name="Additional Information">
            <a:extLst>
              <a:ext uri="{FF2B5EF4-FFF2-40B4-BE49-F238E27FC236}">
                <a16:creationId xmlns:a16="http://schemas.microsoft.com/office/drawing/2014/main" id="{6A503F99-77C7-E17D-00D3-B646BC35140E}"/>
              </a:ext>
            </a:extLst>
          </p:cNvPr>
          <p:cNvGrpSpPr/>
          <p:nvPr/>
        </p:nvGrpSpPr>
        <p:grpSpPr>
          <a:xfrm>
            <a:off x="365758" y="3273315"/>
            <a:ext cx="11558016" cy="2431691"/>
            <a:chOff x="365758" y="3273315"/>
            <a:chExt cx="11558016" cy="2431691"/>
          </a:xfrm>
        </p:grpSpPr>
        <p:pic>
          <p:nvPicPr>
            <p:cNvPr id="7" name="Additional Information" descr="A white rectangular object with a white background&#10;&#10;Description automatically generated">
              <a:extLst>
                <a:ext uri="{FF2B5EF4-FFF2-40B4-BE49-F238E27FC236}">
                  <a16:creationId xmlns:a16="http://schemas.microsoft.com/office/drawing/2014/main" id="{CFBA5B67-27DC-FA7E-CEF5-F187E5A1D6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14"/>
            <a:stretch/>
          </p:blipFill>
          <p:spPr>
            <a:xfrm>
              <a:off x="365758" y="3273315"/>
              <a:ext cx="11558016" cy="1669927"/>
            </a:xfrm>
            <a:prstGeom prst="rect">
              <a:avLst/>
            </a:prstGeom>
          </p:spPr>
        </p:pic>
        <p:pic>
          <p:nvPicPr>
            <p:cNvPr id="10" name="Additional Information" descr="A white rectangular object with a white background&#10;&#10;Description automatically generated">
              <a:extLst>
                <a:ext uri="{FF2B5EF4-FFF2-40B4-BE49-F238E27FC236}">
                  <a16:creationId xmlns:a16="http://schemas.microsoft.com/office/drawing/2014/main" id="{A24B054B-19F4-A933-E0FB-AF1F73CBF8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192" b="7193"/>
            <a:stretch/>
          </p:blipFill>
          <p:spPr>
            <a:xfrm>
              <a:off x="365758" y="4513633"/>
              <a:ext cx="11558016" cy="842582"/>
            </a:xfrm>
            <a:prstGeom prst="rect">
              <a:avLst/>
            </a:prstGeom>
          </p:spPr>
        </p:pic>
        <p:pic>
          <p:nvPicPr>
            <p:cNvPr id="11" name="Additional Information" descr="A white rectangular object with a white background&#10;&#10;Description automatically generated">
              <a:extLst>
                <a:ext uri="{FF2B5EF4-FFF2-40B4-BE49-F238E27FC236}">
                  <a16:creationId xmlns:a16="http://schemas.microsoft.com/office/drawing/2014/main" id="{EC5E913A-6CCE-393E-5797-A4D1541F1D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192" b="7193"/>
            <a:stretch/>
          </p:blipFill>
          <p:spPr>
            <a:xfrm>
              <a:off x="365758" y="4862424"/>
              <a:ext cx="11558016" cy="842582"/>
            </a:xfrm>
            <a:prstGeom prst="rect">
              <a:avLst/>
            </a:prstGeom>
          </p:spPr>
        </p:pic>
      </p:grpSp>
      <p:sp>
        <p:nvSpPr>
          <p:cNvPr id="8" name="Personal Finance courses">
            <a:extLst>
              <a:ext uri="{FF2B5EF4-FFF2-40B4-BE49-F238E27FC236}">
                <a16:creationId xmlns:a16="http://schemas.microsoft.com/office/drawing/2014/main" id="{E624BB26-173F-3621-6A6A-34BAB912F8A0}"/>
              </a:ext>
            </a:extLst>
          </p:cNvPr>
          <p:cNvSpPr txBox="1"/>
          <p:nvPr/>
        </p:nvSpPr>
        <p:spPr>
          <a:xfrm>
            <a:off x="487994" y="3760757"/>
            <a:ext cx="11059839" cy="147732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/>
              <a:t>Go to https://education.gale.com and sign in using your library login information. Complete the Personal Finance Course first. Then, complete </a:t>
            </a:r>
            <a:br>
              <a:rPr lang="en-US" sz="2400" dirty="0"/>
            </a:br>
            <a:r>
              <a:rPr lang="en-US" sz="2400" dirty="0"/>
              <a:t>the Keys to Successful Money Management and Where Does All My Money </a:t>
            </a:r>
            <a:br>
              <a:rPr lang="en-US" sz="2400" dirty="0"/>
            </a:br>
            <a:r>
              <a:rPr lang="en-US" sz="2400" dirty="0"/>
              <a:t>Go? courses. </a:t>
            </a:r>
          </a:p>
        </p:txBody>
      </p:sp>
    </p:spTree>
    <p:extLst>
      <p:ext uri="{BB962C8B-B14F-4D97-AF65-F5344CB8AC3E}">
        <p14:creationId xmlns:p14="http://schemas.microsoft.com/office/powerpoint/2010/main" val="313895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2B2C7D-C8A0-5BB9-467A-BBDEC7114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3C933B-E5E2-26F3-73B1-6F4B514E0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Courses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0AE7E-2985-25C6-E1D6-A38080BE4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BD1C-C7F4-4E8F-8D5C-A87189E2DD39}" type="slidenum">
              <a:rPr lang="en-US" smtClean="0"/>
              <a:t>14</a:t>
            </a:fld>
            <a:endParaRPr lang="en-US"/>
          </a:p>
        </p:txBody>
      </p:sp>
      <p:pic>
        <p:nvPicPr>
          <p:cNvPr id="14" name="Activity Location" descr="A screenshot of a computer&#10;&#10;Description automatically generated">
            <a:extLst>
              <a:ext uri="{FF2B5EF4-FFF2-40B4-BE49-F238E27FC236}">
                <a16:creationId xmlns:a16="http://schemas.microsoft.com/office/drawing/2014/main" id="{6AAE5438-B858-D279-A81C-921AF04C1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8" y="1462088"/>
            <a:ext cx="11558016" cy="4345119"/>
          </a:xfrm>
          <a:prstGeom prst="rect">
            <a:avLst/>
          </a:prstGeom>
        </p:spPr>
      </p:pic>
      <p:sp>
        <p:nvSpPr>
          <p:cNvPr id="15" name="Library JobCenter">
            <a:extLst>
              <a:ext uri="{FF2B5EF4-FFF2-40B4-BE49-F238E27FC236}">
                <a16:creationId xmlns:a16="http://schemas.microsoft.com/office/drawing/2014/main" id="{835F41D9-E50A-22D2-C601-670F28DAE7BB}"/>
              </a:ext>
            </a:extLst>
          </p:cNvPr>
          <p:cNvSpPr txBox="1"/>
          <p:nvPr/>
        </p:nvSpPr>
        <p:spPr>
          <a:xfrm>
            <a:off x="487994" y="3139750"/>
            <a:ext cx="8241227" cy="369332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/>
              <a:t>Library or Job Center</a:t>
            </a:r>
          </a:p>
        </p:txBody>
      </p:sp>
      <p:pic>
        <p:nvPicPr>
          <p:cNvPr id="17" name="Activity Contact" descr="A screenshot of a contact box&#10;&#10;Description automatically generated" hidden="1">
            <a:extLst>
              <a:ext uri="{FF2B5EF4-FFF2-40B4-BE49-F238E27FC236}">
                <a16:creationId xmlns:a16="http://schemas.microsoft.com/office/drawing/2014/main" id="{463587CA-C314-7B73-2F4A-91B8CD390B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8" y="1462088"/>
            <a:ext cx="11558016" cy="312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6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F02FDF-908A-DB78-D506-3EEF0B44F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EB13BF-4EBE-5DAB-2E09-584D9C146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Courses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CCB00E-103C-F9EB-E7A2-0131026B6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BD1C-C7F4-4E8F-8D5C-A87189E2DD39}" type="slidenum">
              <a:rPr lang="en-US" smtClean="0"/>
              <a:t>15</a:t>
            </a:fld>
            <a:endParaRPr lang="en-US"/>
          </a:p>
        </p:txBody>
      </p:sp>
      <p:pic>
        <p:nvPicPr>
          <p:cNvPr id="17" name="Activity Contact" descr="A screenshot of a contact box&#10;&#10;Description automatically generated">
            <a:extLst>
              <a:ext uri="{FF2B5EF4-FFF2-40B4-BE49-F238E27FC236}">
                <a16:creationId xmlns:a16="http://schemas.microsoft.com/office/drawing/2014/main" id="{08A159B6-E61A-71D6-D47D-EA40E185A7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8" y="1462088"/>
            <a:ext cx="11558016" cy="312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57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0B4146C-D1D1-8330-CD1E-24B252956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Fields/Sections for Participants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F3E3AB5-7D72-31DB-A895-39948AFCACB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Activity Description</a:t>
            </a:r>
          </a:p>
          <a:p>
            <a:pPr>
              <a:spcAft>
                <a:spcPts val="1800"/>
              </a:spcAft>
            </a:pPr>
            <a:r>
              <a:rPr lang="en-US" dirty="0"/>
              <a:t>Activity Location</a:t>
            </a:r>
          </a:p>
          <a:p>
            <a:pPr>
              <a:spcAft>
                <a:spcPts val="1800"/>
              </a:spcAft>
            </a:pPr>
            <a:r>
              <a:rPr lang="en-US" dirty="0"/>
              <a:t>Activity Contact</a:t>
            </a:r>
          </a:p>
          <a:p>
            <a:pPr>
              <a:spcAft>
                <a:spcPts val="1800"/>
              </a:spcAft>
            </a:pPr>
            <a:r>
              <a:rPr lang="en-US" dirty="0"/>
              <a:t>Additional Information</a:t>
            </a:r>
          </a:p>
          <a:p>
            <a:pPr>
              <a:spcAft>
                <a:spcPts val="1800"/>
              </a:spcAft>
            </a:pPr>
            <a:r>
              <a:rPr lang="en-US" dirty="0"/>
              <a:t>Activity Scheduler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F8B50D-7C3F-FABF-9ED7-43E3665AA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BD1C-C7F4-4E8F-8D5C-A87189E2DD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3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D8C33B-7072-5323-85E7-0D9056D47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BD1C-C7F4-4E8F-8D5C-A87189E2DD39}" type="slidenum">
              <a:rPr lang="en-US" smtClean="0"/>
              <a:t>3</a:t>
            </a:fld>
            <a:endParaRPr lang="en-US"/>
          </a:p>
        </p:txBody>
      </p:sp>
      <p:pic>
        <p:nvPicPr>
          <p:cNvPr id="9" name="Picture Placeholder 8" descr="A white and grey striped background&#10;&#10;Description automatically generated with medium confidence">
            <a:extLst>
              <a:ext uri="{FF2B5EF4-FFF2-40B4-BE49-F238E27FC236}">
                <a16:creationId xmlns:a16="http://schemas.microsoft.com/office/drawing/2014/main" id="{38C92180-AF1A-6F10-C88F-CF117C0E716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 r="62315"/>
          <a:stretch/>
        </p:blipFill>
        <p:spPr>
          <a:xfrm>
            <a:off x="2753360" y="365125"/>
            <a:ext cx="9103357" cy="5811838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B6B7C4F-9C39-A41D-52FC-752A38A4A1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What</a:t>
            </a:r>
          </a:p>
          <a:p>
            <a:r>
              <a:rPr lang="en-US" dirty="0"/>
              <a:t>Why</a:t>
            </a:r>
          </a:p>
        </p:txBody>
      </p:sp>
      <p:pic>
        <p:nvPicPr>
          <p:cNvPr id="10" name="Picture Placeholder 8" descr="A white and grey striped background&#10;&#10;Description automatically generated with medium confidence">
            <a:extLst>
              <a:ext uri="{FF2B5EF4-FFF2-40B4-BE49-F238E27FC236}">
                <a16:creationId xmlns:a16="http://schemas.microsoft.com/office/drawing/2014/main" id="{355B24BC-2890-0924-5A97-37691720F9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5"/>
          <a:stretch/>
        </p:blipFill>
        <p:spPr>
          <a:xfrm>
            <a:off x="10713027" y="365125"/>
            <a:ext cx="114369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98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D8C33B-7072-5323-85E7-0D9056D47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BD1C-C7F4-4E8F-8D5C-A87189E2DD39}" type="slidenum">
              <a:rPr lang="en-US" smtClean="0"/>
              <a:t>4</a:t>
            </a:fld>
            <a:endParaRPr lang="en-US"/>
          </a:p>
        </p:txBody>
      </p:sp>
      <p:pic>
        <p:nvPicPr>
          <p:cNvPr id="3" name="Picture Placeholder 2" descr="A screenshot of a computer&#10;&#10;Description automatically generated">
            <a:extLst>
              <a:ext uri="{FF2B5EF4-FFF2-40B4-BE49-F238E27FC236}">
                <a16:creationId xmlns:a16="http://schemas.microsoft.com/office/drawing/2014/main" id="{61B4DA59-6799-8956-E4DB-480847C3F36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" r="41163"/>
          <a:stretch/>
        </p:blipFill>
        <p:spPr>
          <a:xfrm>
            <a:off x="2753360" y="365125"/>
            <a:ext cx="9103357" cy="5811838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B6B7C4F-9C39-A41D-52FC-752A38A4A1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Where</a:t>
            </a:r>
          </a:p>
        </p:txBody>
      </p:sp>
      <p:pic>
        <p:nvPicPr>
          <p:cNvPr id="8" name="Picture Placeholder 2" descr="A screenshot of a computer&#10;&#10;Description automatically generated">
            <a:extLst>
              <a:ext uri="{FF2B5EF4-FFF2-40B4-BE49-F238E27FC236}">
                <a16:creationId xmlns:a16="http://schemas.microsoft.com/office/drawing/2014/main" id="{4F28FCEE-DCB5-3204-C851-3573B19D83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4" t="50393" r="68984"/>
          <a:stretch/>
        </p:blipFill>
        <p:spPr>
          <a:xfrm>
            <a:off x="5299365" y="3293917"/>
            <a:ext cx="477980" cy="2883045"/>
          </a:xfrm>
          <a:prstGeom prst="rect">
            <a:avLst/>
          </a:prstGeom>
        </p:spPr>
      </p:pic>
      <p:pic>
        <p:nvPicPr>
          <p:cNvPr id="9" name="Picture Placeholder 2" descr="A screenshot of a computer&#10;&#10;Description automatically generated">
            <a:extLst>
              <a:ext uri="{FF2B5EF4-FFF2-40B4-BE49-F238E27FC236}">
                <a16:creationId xmlns:a16="http://schemas.microsoft.com/office/drawing/2014/main" id="{F784E5BE-2596-C3CD-ABA8-9D3A403A9E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9" t="50393" r="53047"/>
          <a:stretch/>
        </p:blipFill>
        <p:spPr>
          <a:xfrm>
            <a:off x="5732316" y="3293917"/>
            <a:ext cx="2092036" cy="2883046"/>
          </a:xfrm>
          <a:prstGeom prst="rect">
            <a:avLst/>
          </a:prstGeom>
        </p:spPr>
      </p:pic>
      <p:pic>
        <p:nvPicPr>
          <p:cNvPr id="10" name="Picture Placeholder 2" descr="A screenshot of a computer&#10;&#10;Description automatically generated">
            <a:extLst>
              <a:ext uri="{FF2B5EF4-FFF2-40B4-BE49-F238E27FC236}">
                <a16:creationId xmlns:a16="http://schemas.microsoft.com/office/drawing/2014/main" id="{4008BF75-17AD-99E4-53B9-D32B82A9DB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43" t="50393" b="25470"/>
          <a:stretch/>
        </p:blipFill>
        <p:spPr>
          <a:xfrm>
            <a:off x="8756301" y="3293916"/>
            <a:ext cx="3100416" cy="1402776"/>
          </a:xfrm>
          <a:prstGeom prst="rect">
            <a:avLst/>
          </a:prstGeom>
        </p:spPr>
      </p:pic>
      <p:pic>
        <p:nvPicPr>
          <p:cNvPr id="11" name="Picture Placeholder 2" descr="A screenshot of a computer&#10;&#10;Description automatically generated">
            <a:extLst>
              <a:ext uri="{FF2B5EF4-FFF2-40B4-BE49-F238E27FC236}">
                <a16:creationId xmlns:a16="http://schemas.microsoft.com/office/drawing/2014/main" id="{5A5FCA68-522A-0A92-0920-C9A91906B4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36" t="50395" r="18365" b="25470"/>
          <a:stretch/>
        </p:blipFill>
        <p:spPr>
          <a:xfrm>
            <a:off x="7824352" y="3293916"/>
            <a:ext cx="1607362" cy="1402776"/>
          </a:xfrm>
          <a:prstGeom prst="rect">
            <a:avLst/>
          </a:prstGeom>
        </p:spPr>
      </p:pic>
      <p:pic>
        <p:nvPicPr>
          <p:cNvPr id="12" name="Picture Placeholder 2" descr="A screenshot of a computer&#10;&#10;Description automatically generated">
            <a:extLst>
              <a:ext uri="{FF2B5EF4-FFF2-40B4-BE49-F238E27FC236}">
                <a16:creationId xmlns:a16="http://schemas.microsoft.com/office/drawing/2014/main" id="{637FC23B-86C8-D19C-6666-17A84F5559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7" t="82397" r="26485"/>
          <a:stretch/>
        </p:blipFill>
        <p:spPr>
          <a:xfrm>
            <a:off x="6096000" y="5153891"/>
            <a:ext cx="5760717" cy="1023072"/>
          </a:xfrm>
          <a:prstGeom prst="rect">
            <a:avLst/>
          </a:prstGeom>
        </p:spPr>
      </p:pic>
      <p:pic>
        <p:nvPicPr>
          <p:cNvPr id="13" name="Picture Placeholder 2" descr="A screenshot of a computer&#10;&#10;Description automatically generated">
            <a:extLst>
              <a:ext uri="{FF2B5EF4-FFF2-40B4-BE49-F238E27FC236}">
                <a16:creationId xmlns:a16="http://schemas.microsoft.com/office/drawing/2014/main" id="{6AA588DD-9827-2F9E-7CD4-5B5BDF71BD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44" r="26588" b="50393"/>
          <a:stretch/>
        </p:blipFill>
        <p:spPr>
          <a:xfrm>
            <a:off x="6096000" y="365125"/>
            <a:ext cx="5760717" cy="288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67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D8C33B-7072-5323-85E7-0D9056D47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BD1C-C7F4-4E8F-8D5C-A87189E2DD39}" type="slidenum">
              <a:rPr lang="en-US" smtClean="0"/>
              <a:t>5</a:t>
            </a:fld>
            <a:endParaRPr lang="en-US"/>
          </a:p>
        </p:txBody>
      </p:sp>
      <p:pic>
        <p:nvPicPr>
          <p:cNvPr id="3" name="Picture Placeholder 2" descr="A screenshot of a contact box&#10;&#10;Description automatically generated">
            <a:extLst>
              <a:ext uri="{FF2B5EF4-FFF2-40B4-BE49-F238E27FC236}">
                <a16:creationId xmlns:a16="http://schemas.microsoft.com/office/drawing/2014/main" id="{B42F6B3D-79FD-C7F7-0CFE-EA56BD3D325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" r="57569"/>
          <a:stretch/>
        </p:blipFill>
        <p:spPr>
          <a:xfrm>
            <a:off x="2753360" y="365125"/>
            <a:ext cx="9103357" cy="5811838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B6B7C4F-9C39-A41D-52FC-752A38A4A1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Who</a:t>
            </a:r>
          </a:p>
        </p:txBody>
      </p:sp>
      <p:pic>
        <p:nvPicPr>
          <p:cNvPr id="4" name="Picture Placeholder 2" descr="A screenshot of a contact box&#10;&#10;Description automatically generated">
            <a:extLst>
              <a:ext uri="{FF2B5EF4-FFF2-40B4-BE49-F238E27FC236}">
                <a16:creationId xmlns:a16="http://schemas.microsoft.com/office/drawing/2014/main" id="{70AECA99-CC71-F4D6-BD58-4900F99258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0"/>
          <a:stretch/>
        </p:blipFill>
        <p:spPr>
          <a:xfrm>
            <a:off x="7096991" y="365125"/>
            <a:ext cx="4759726" cy="5811838"/>
          </a:xfrm>
          <a:prstGeom prst="rect">
            <a:avLst/>
          </a:prstGeom>
        </p:spPr>
      </p:pic>
      <p:pic>
        <p:nvPicPr>
          <p:cNvPr id="8" name="Picture Placeholder 2" descr="A screenshot of a contact box&#10;&#10;Description automatically generated">
            <a:extLst>
              <a:ext uri="{FF2B5EF4-FFF2-40B4-BE49-F238E27FC236}">
                <a16:creationId xmlns:a16="http://schemas.microsoft.com/office/drawing/2014/main" id="{A2983138-9935-6274-2FB0-9DCE7A8B50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1" t="22145" r="44599" b="20643"/>
          <a:stretch/>
        </p:blipFill>
        <p:spPr>
          <a:xfrm>
            <a:off x="4603167" y="1652155"/>
            <a:ext cx="3896591" cy="332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D8C33B-7072-5323-85E7-0D9056D47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BD1C-C7F4-4E8F-8D5C-A87189E2DD39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Placeholder 2" descr="A white rectangular object with a black background&#10;&#10;Description automatically generated">
            <a:extLst>
              <a:ext uri="{FF2B5EF4-FFF2-40B4-BE49-F238E27FC236}">
                <a16:creationId xmlns:a16="http://schemas.microsoft.com/office/drawing/2014/main" id="{2051B55C-FB06-945F-486D-94165CDB13B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235" r="71605"/>
          <a:stretch/>
        </p:blipFill>
        <p:spPr>
          <a:xfrm>
            <a:off x="2753360" y="927605"/>
            <a:ext cx="9103357" cy="5002790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B6B7C4F-9C39-A41D-52FC-752A38A4A1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What</a:t>
            </a:r>
          </a:p>
          <a:p>
            <a:r>
              <a:rPr lang="en-US" dirty="0"/>
              <a:t>How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7F470E-F961-628D-9941-0224DA46F682}"/>
              </a:ext>
            </a:extLst>
          </p:cNvPr>
          <p:cNvSpPr/>
          <p:nvPr/>
        </p:nvSpPr>
        <p:spPr>
          <a:xfrm>
            <a:off x="2753360" y="365124"/>
            <a:ext cx="9103356" cy="562482"/>
          </a:xfrm>
          <a:prstGeom prst="rect">
            <a:avLst/>
          </a:prstGeom>
          <a:solidFill>
            <a:srgbClr val="ECF0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68CCC1-6C26-4B20-7541-F13D74B0A5CF}"/>
              </a:ext>
            </a:extLst>
          </p:cNvPr>
          <p:cNvSpPr/>
          <p:nvPr/>
        </p:nvSpPr>
        <p:spPr>
          <a:xfrm>
            <a:off x="2752353" y="5623411"/>
            <a:ext cx="9103356" cy="562482"/>
          </a:xfrm>
          <a:prstGeom prst="rect">
            <a:avLst/>
          </a:prstGeom>
          <a:solidFill>
            <a:srgbClr val="ECF0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Placeholder 2" descr="A white rectangular object with a black background&#10;&#10;Description automatically generated">
            <a:extLst>
              <a:ext uri="{FF2B5EF4-FFF2-40B4-BE49-F238E27FC236}">
                <a16:creationId xmlns:a16="http://schemas.microsoft.com/office/drawing/2014/main" id="{89FE4CAB-3D50-54C4-761C-21434F1EC1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50" t="22351" r="1686" b="14617"/>
          <a:stretch/>
        </p:blipFill>
        <p:spPr>
          <a:xfrm>
            <a:off x="10681855" y="2036617"/>
            <a:ext cx="1174862" cy="316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48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D8C33B-7072-5323-85E7-0D9056D47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BD1C-C7F4-4E8F-8D5C-A87189E2DD39}" type="slidenum">
              <a:rPr lang="en-US" smtClean="0"/>
              <a:t>7</a:t>
            </a:fld>
            <a:endParaRPr lang="en-US"/>
          </a:p>
        </p:txBody>
      </p:sp>
      <p:pic>
        <p:nvPicPr>
          <p:cNvPr id="3" name="Picture Placeholder 2" descr="A screenshot of a computer&#10;&#10;Description automatically generated">
            <a:extLst>
              <a:ext uri="{FF2B5EF4-FFF2-40B4-BE49-F238E27FC236}">
                <a16:creationId xmlns:a16="http://schemas.microsoft.com/office/drawing/2014/main" id="{2CE95560-6A0B-CE4C-E769-267F659E67B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" r="24068"/>
          <a:stretch/>
        </p:blipFill>
        <p:spPr>
          <a:xfrm>
            <a:off x="2814698" y="281998"/>
            <a:ext cx="9103357" cy="5811838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B6B7C4F-9C39-A41D-52FC-752A38A4A1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When</a:t>
            </a:r>
          </a:p>
        </p:txBody>
      </p:sp>
      <p:pic>
        <p:nvPicPr>
          <p:cNvPr id="4" name="Picture Placeholder 2" descr="A screenshot of a computer&#10;&#10;Description automatically generated">
            <a:extLst>
              <a:ext uri="{FF2B5EF4-FFF2-40B4-BE49-F238E27FC236}">
                <a16:creationId xmlns:a16="http://schemas.microsoft.com/office/drawing/2014/main" id="{176DE139-E1FC-3D71-4B4E-A08A48514B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49" r="1415"/>
          <a:stretch/>
        </p:blipFill>
        <p:spPr>
          <a:xfrm>
            <a:off x="9289472" y="281998"/>
            <a:ext cx="2628583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8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114793D-C647-D0B2-15D0-7C38EB5ED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for Participants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8F0C-4679-4521-75D3-362F9AD5204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Need to know information</a:t>
            </a:r>
          </a:p>
          <a:p>
            <a:pPr>
              <a:spcAft>
                <a:spcPts val="1800"/>
              </a:spcAft>
            </a:pPr>
            <a:r>
              <a:rPr lang="en-US" dirty="0"/>
              <a:t>What they’ll gain </a:t>
            </a:r>
          </a:p>
          <a:p>
            <a:pPr>
              <a:spcAft>
                <a:spcPts val="1800"/>
              </a:spcAft>
            </a:pPr>
            <a:r>
              <a:rPr lang="en-US" dirty="0"/>
              <a:t>Which field/section it fits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D21777-F90D-1957-4BEF-E6BADBA06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BD1C-C7F4-4E8F-8D5C-A87189E2DD39}" type="slidenum">
              <a:rPr lang="en-US" smtClean="0"/>
              <a:t>8</a:t>
            </a:fld>
            <a:endParaRPr lang="en-US"/>
          </a:p>
        </p:txBody>
      </p:sp>
      <p:pic>
        <p:nvPicPr>
          <p:cNvPr id="9" name="Participant" descr="A person and a child smiling&#10;&#10;Description automatically generated" hidden="1">
            <a:extLst>
              <a:ext uri="{FF2B5EF4-FFF2-40B4-BE49-F238E27FC236}">
                <a16:creationId xmlns:a16="http://schemas.microsoft.com/office/drawing/2014/main" id="{A8341D3C-6442-B6E6-EAEF-674576A1E7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0" b="1083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27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2BAEA0-F7D6-7A31-1B83-AFB2566FA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Search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62E966-516B-4E92-6365-3A3835705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BD1C-C7F4-4E8F-8D5C-A87189E2DD39}" type="slidenum">
              <a:rPr lang="en-US" smtClean="0"/>
              <a:t>9</a:t>
            </a:fld>
            <a:endParaRPr lang="en-US"/>
          </a:p>
        </p:txBody>
      </p:sp>
      <p:pic>
        <p:nvPicPr>
          <p:cNvPr id="15" name="Content Placeholder 14" descr="A white rectangular object with a white line&#10;&#10;Description automatically generated">
            <a:extLst>
              <a:ext uri="{FF2B5EF4-FFF2-40B4-BE49-F238E27FC236}">
                <a16:creationId xmlns:a16="http://schemas.microsoft.com/office/drawing/2014/main" id="{C6E6514F-8539-59DB-37B3-70BFEDD61B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8" y="1462086"/>
            <a:ext cx="11558016" cy="3215388"/>
          </a:xfrm>
        </p:spPr>
      </p:pic>
      <p:pic>
        <p:nvPicPr>
          <p:cNvPr id="17" name="Picture 16" descr="A white rectangular object with a white background&#10;&#10;Description automatically generated">
            <a:extLst>
              <a:ext uri="{FF2B5EF4-FFF2-40B4-BE49-F238E27FC236}">
                <a16:creationId xmlns:a16="http://schemas.microsoft.com/office/drawing/2014/main" id="{295EDA79-4BB3-8C75-33F2-65CA3AB6F6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05"/>
          <a:stretch/>
        </p:blipFill>
        <p:spPr>
          <a:xfrm>
            <a:off x="362707" y="4625767"/>
            <a:ext cx="11558016" cy="1559833"/>
          </a:xfrm>
          <a:prstGeom prst="rect">
            <a:avLst/>
          </a:prstGeom>
        </p:spPr>
      </p:pic>
      <p:pic>
        <p:nvPicPr>
          <p:cNvPr id="18" name="Content Placeholder 14" descr="A white rectangular object with a white line&#10;&#10;Description automatically generated">
            <a:extLst>
              <a:ext uri="{FF2B5EF4-FFF2-40B4-BE49-F238E27FC236}">
                <a16:creationId xmlns:a16="http://schemas.microsoft.com/office/drawing/2014/main" id="{D4F6C6BB-F14B-73D4-8208-F4985B7F8A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12"/>
          <a:stretch/>
        </p:blipFill>
        <p:spPr>
          <a:xfrm>
            <a:off x="365758" y="3283526"/>
            <a:ext cx="11558016" cy="1237521"/>
          </a:xfrm>
          <a:prstGeom prst="rect">
            <a:avLst/>
          </a:prstGeom>
        </p:spPr>
      </p:pic>
      <p:sp>
        <p:nvSpPr>
          <p:cNvPr id="19" name="Job Search">
            <a:extLst>
              <a:ext uri="{FF2B5EF4-FFF2-40B4-BE49-F238E27FC236}">
                <a16:creationId xmlns:a16="http://schemas.microsoft.com/office/drawing/2014/main" id="{0AED998D-E232-E59A-B728-3C4A7D2BA56C}"/>
              </a:ext>
            </a:extLst>
          </p:cNvPr>
          <p:cNvSpPr txBox="1"/>
          <p:nvPr/>
        </p:nvSpPr>
        <p:spPr>
          <a:xfrm>
            <a:off x="487995" y="1949530"/>
            <a:ext cx="11059839" cy="369332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/>
              <a:t>Job Search</a:t>
            </a:r>
          </a:p>
        </p:txBody>
      </p:sp>
      <p:sp>
        <p:nvSpPr>
          <p:cNvPr id="20" name="Look for">
            <a:extLst>
              <a:ext uri="{FF2B5EF4-FFF2-40B4-BE49-F238E27FC236}">
                <a16:creationId xmlns:a16="http://schemas.microsoft.com/office/drawing/2014/main" id="{FA04A1AF-7869-57D6-4253-B63E620C0759}"/>
              </a:ext>
            </a:extLst>
          </p:cNvPr>
          <p:cNvSpPr txBox="1"/>
          <p:nvPr/>
        </p:nvSpPr>
        <p:spPr>
          <a:xfrm>
            <a:off x="487996" y="1949530"/>
            <a:ext cx="10820084" cy="369332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/>
              <a:t>Look for/apply to jobs</a:t>
            </a:r>
          </a:p>
        </p:txBody>
      </p:sp>
      <p:sp>
        <p:nvSpPr>
          <p:cNvPr id="21" name="BetterDescription">
            <a:extLst>
              <a:ext uri="{FF2B5EF4-FFF2-40B4-BE49-F238E27FC236}">
                <a16:creationId xmlns:a16="http://schemas.microsoft.com/office/drawing/2014/main" id="{E4395CD8-B664-9F15-68BC-6550FB5723F6}"/>
              </a:ext>
            </a:extLst>
          </p:cNvPr>
          <p:cNvSpPr txBox="1"/>
          <p:nvPr/>
        </p:nvSpPr>
        <p:spPr>
          <a:xfrm>
            <a:off x="487996" y="1930578"/>
            <a:ext cx="11216008" cy="738664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/>
              <a:t>Complete independent job search. Focus on positions in an office setting within a 10 mile radius. </a:t>
            </a:r>
          </a:p>
        </p:txBody>
      </p:sp>
      <p:sp>
        <p:nvSpPr>
          <p:cNvPr id="22" name="Open Lab Hours">
            <a:extLst>
              <a:ext uri="{FF2B5EF4-FFF2-40B4-BE49-F238E27FC236}">
                <a16:creationId xmlns:a16="http://schemas.microsoft.com/office/drawing/2014/main" id="{3806ED29-B531-0D55-66C1-0A8BB06E4428}"/>
              </a:ext>
            </a:extLst>
          </p:cNvPr>
          <p:cNvSpPr txBox="1"/>
          <p:nvPr/>
        </p:nvSpPr>
        <p:spPr>
          <a:xfrm>
            <a:off x="487996" y="5128159"/>
            <a:ext cx="10820084" cy="738664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/>
              <a:t>Agency’s computer lab is open everyday from 8am to 10am if you want application assistance. </a:t>
            </a:r>
          </a:p>
        </p:txBody>
      </p:sp>
      <p:sp>
        <p:nvSpPr>
          <p:cNvPr id="23" name="Update Time Counts">
            <a:extLst>
              <a:ext uri="{FF2B5EF4-FFF2-40B4-BE49-F238E27FC236}">
                <a16:creationId xmlns:a16="http://schemas.microsoft.com/office/drawing/2014/main" id="{730C3236-8646-02A0-6CF7-1A4B57388E97}"/>
              </a:ext>
            </a:extLst>
          </p:cNvPr>
          <p:cNvSpPr txBox="1"/>
          <p:nvPr/>
        </p:nvSpPr>
        <p:spPr>
          <a:xfrm>
            <a:off x="487996" y="5128159"/>
            <a:ext cx="10820084" cy="738664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/>
              <a:t>Any time you spend updating your resume and cover letter for a specific position counts toward your hours. </a:t>
            </a:r>
          </a:p>
        </p:txBody>
      </p:sp>
    </p:spTree>
    <p:extLst>
      <p:ext uri="{BB962C8B-B14F-4D97-AF65-F5344CB8AC3E}">
        <p14:creationId xmlns:p14="http://schemas.microsoft.com/office/powerpoint/2010/main" val="271560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  <p:bldP spid="22" grpId="1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12">
      <a:dk1>
        <a:sysClr val="windowText" lastClr="000000"/>
      </a:dk1>
      <a:lt1>
        <a:sysClr val="window" lastClr="FFFFFF"/>
      </a:lt1>
      <a:dk2>
        <a:srgbClr val="0477BF"/>
      </a:dk2>
      <a:lt2>
        <a:srgbClr val="F2CDC4"/>
      </a:lt2>
      <a:accent1>
        <a:srgbClr val="049DD9"/>
      </a:accent1>
      <a:accent2>
        <a:srgbClr val="D9965B"/>
      </a:accent2>
      <a:accent3>
        <a:srgbClr val="F25050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3">
      <a:majorFont>
        <a:latin typeface="Avenir Next LT Pro Dem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FBF7053406F8449151B76615B3AACF" ma:contentTypeVersion="4" ma:contentTypeDescription="Create a new document." ma:contentTypeScope="" ma:versionID="50b47d7e2d84579024f478ac718e9474">
  <xsd:schema xmlns:xsd="http://www.w3.org/2001/XMLSchema" xmlns:xs="http://www.w3.org/2001/XMLSchema" xmlns:p="http://schemas.microsoft.com/office/2006/metadata/properties" xmlns:ns2="880760c8-5c0f-46bb-a786-665a428111fe" targetNamespace="http://schemas.microsoft.com/office/2006/metadata/properties" ma:root="true" ma:fieldsID="949976df7adf933b8399ecf37df6b0d9" ns2:_="">
    <xsd:import namespace="880760c8-5c0f-46bb-a786-665a428111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0760c8-5c0f-46bb-a786-665a428111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2676925-E77C-4FC4-9C1D-EE9FB9449E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0760c8-5c0f-46bb-a786-665a428111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645CBE9-9426-4756-9370-B7F0D870CED5}">
  <ds:schemaRefs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880760c8-5c0f-46bb-a786-665a428111f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394D88B-AB3C-4627-86D1-7CDD438262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276</Words>
  <Application>Microsoft Office PowerPoint</Application>
  <PresentationFormat>Widescreen</PresentationFormat>
  <Paragraphs>59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Avenir Next LT Pro</vt:lpstr>
      <vt:lpstr>Avenir Next LT Pro Demi</vt:lpstr>
      <vt:lpstr>Avenir Next LT Pro Light</vt:lpstr>
      <vt:lpstr>Calibri</vt:lpstr>
      <vt:lpstr>Office Theme</vt:lpstr>
      <vt:lpstr>How Do I… </vt:lpstr>
      <vt:lpstr>Fields/Sections for Participants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Write for Participants</vt:lpstr>
      <vt:lpstr>Job Search</vt:lpstr>
      <vt:lpstr>Workshops</vt:lpstr>
      <vt:lpstr>Workshops</vt:lpstr>
      <vt:lpstr>Work Experience</vt:lpstr>
      <vt:lpstr>Online Courses</vt:lpstr>
      <vt:lpstr>Online Courses</vt:lpstr>
      <vt:lpstr>Online Courses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I…</dc:title>
  <dc:creator>Kelsey Chappa</dc:creator>
  <cp:lastModifiedBy>Kelsey Chappa</cp:lastModifiedBy>
  <cp:revision>7</cp:revision>
  <dcterms:created xsi:type="dcterms:W3CDTF">2024-01-19T17:10:56Z</dcterms:created>
  <dcterms:modified xsi:type="dcterms:W3CDTF">2024-03-26T13:09:44Z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0x0101001FFBF7053406F8449151B76615B3AACF</vt:lpwstr>
  </property>
</Properties>
</file>