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4" r:id="rId4"/>
  </p:sldMasterIdLst>
  <p:notesMasterIdLst>
    <p:notesMasterId r:id="rId41"/>
  </p:notesMasterIdLst>
  <p:sldIdLst>
    <p:sldId id="256" r:id="rId5"/>
    <p:sldId id="364" r:id="rId6"/>
    <p:sldId id="365" r:id="rId7"/>
    <p:sldId id="366" r:id="rId8"/>
    <p:sldId id="367" r:id="rId9"/>
    <p:sldId id="368" r:id="rId10"/>
    <p:sldId id="349" r:id="rId11"/>
    <p:sldId id="382" r:id="rId12"/>
    <p:sldId id="369" r:id="rId13"/>
    <p:sldId id="373" r:id="rId14"/>
    <p:sldId id="259" r:id="rId15"/>
    <p:sldId id="370" r:id="rId16"/>
    <p:sldId id="278" r:id="rId17"/>
    <p:sldId id="371" r:id="rId18"/>
    <p:sldId id="374" r:id="rId19"/>
    <p:sldId id="375" r:id="rId20"/>
    <p:sldId id="376" r:id="rId21"/>
    <p:sldId id="377" r:id="rId22"/>
    <p:sldId id="273" r:id="rId23"/>
    <p:sldId id="378" r:id="rId24"/>
    <p:sldId id="379" r:id="rId25"/>
    <p:sldId id="380" r:id="rId26"/>
    <p:sldId id="263" r:id="rId27"/>
    <p:sldId id="264" r:id="rId28"/>
    <p:sldId id="265" r:id="rId29"/>
    <p:sldId id="267" r:id="rId30"/>
    <p:sldId id="268" r:id="rId31"/>
    <p:sldId id="269" r:id="rId32"/>
    <p:sldId id="381" r:id="rId33"/>
    <p:sldId id="270" r:id="rId34"/>
    <p:sldId id="342" r:id="rId35"/>
    <p:sldId id="372" r:id="rId36"/>
    <p:sldId id="279" r:id="rId37"/>
    <p:sldId id="272" r:id="rId38"/>
    <p:sldId id="274" r:id="rId39"/>
    <p:sldId id="28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eather Sommers" initials="HS [2]" lastIdx="1" clrIdx="6">
    <p:extLst>
      <p:ext uri="{19B8F6BF-5375-455C-9EA6-DF929625EA0E}">
        <p15:presenceInfo xmlns:p15="http://schemas.microsoft.com/office/powerpoint/2012/main" userId="S::sommersh@uwosh.edu::7fd15e1b-f01d-4bd7-8473-a8ab663e3874" providerId="AD"/>
      </p:ext>
    </p:extLst>
  </p:cmAuthor>
  <p:cmAuthor id="1" name="Heather Sommers" initials="HS" lastIdx="4" clrIdx="0">
    <p:extLst>
      <p:ext uri="{19B8F6BF-5375-455C-9EA6-DF929625EA0E}">
        <p15:presenceInfo xmlns:p15="http://schemas.microsoft.com/office/powerpoint/2012/main" userId="S-1-5-21-2659354452-1902947517-270089953-74484" providerId="AD"/>
      </p:ext>
    </p:extLst>
  </p:cmAuthor>
  <p:cmAuthor id="2" name="Rachel Haase" initials="RH" lastIdx="1" clrIdx="1">
    <p:extLst>
      <p:ext uri="{19B8F6BF-5375-455C-9EA6-DF929625EA0E}">
        <p15:presenceInfo xmlns:p15="http://schemas.microsoft.com/office/powerpoint/2012/main" userId="Rachel Haase" providerId="None"/>
      </p:ext>
    </p:extLst>
  </p:cmAuthor>
  <p:cmAuthor id="3" name="Kelsey Chappa" initials="KC" lastIdx="6" clrIdx="2">
    <p:extLst>
      <p:ext uri="{19B8F6BF-5375-455C-9EA6-DF929625EA0E}">
        <p15:presenceInfo xmlns:p15="http://schemas.microsoft.com/office/powerpoint/2012/main" userId="S::kelsey.chappa@dwfs.us::820957df-ccea-48a7-8a0f-23ef2e5870b0" providerId="AD"/>
      </p:ext>
    </p:extLst>
  </p:cmAuthor>
  <p:cmAuthor id="4" name="Sarah Lemire" initials="SL" lastIdx="25" clrIdx="3">
    <p:extLst>
      <p:ext uri="{19B8F6BF-5375-455C-9EA6-DF929625EA0E}">
        <p15:presenceInfo xmlns:p15="http://schemas.microsoft.com/office/powerpoint/2012/main" userId="Sarah Lemire" providerId="None"/>
      </p:ext>
    </p:extLst>
  </p:cmAuthor>
  <p:cmAuthor id="5" name="David Turk" initials="DT" lastIdx="2" clrIdx="4">
    <p:extLst>
      <p:ext uri="{19B8F6BF-5375-455C-9EA6-DF929625EA0E}">
        <p15:presenceInfo xmlns:p15="http://schemas.microsoft.com/office/powerpoint/2012/main" userId="David Turk" providerId="None"/>
      </p:ext>
    </p:extLst>
  </p:cmAuthor>
  <p:cmAuthor id="6" name="Susan H" initials="O" lastIdx="2" clrIdx="5">
    <p:extLst>
      <p:ext uri="{19B8F6BF-5375-455C-9EA6-DF929625EA0E}">
        <p15:presenceInfo xmlns:p15="http://schemas.microsoft.com/office/powerpoint/2012/main" userId="Susan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6699"/>
    <a:srgbClr val="8CAEE0"/>
    <a:srgbClr val="F1D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2"/>
                </a:solidFill>
              </a:rPr>
              <a:t>Homelessness Statistics</a:t>
            </a:r>
          </a:p>
        </c:rich>
      </c:tx>
      <c:layout>
        <c:manualLayout>
          <c:xMode val="edge"/>
          <c:yMode val="edge"/>
          <c:x val="0.36739669765269661"/>
          <c:y val="1.6177760038385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795071773965305"/>
          <c:y val="0.14039599419978468"/>
          <c:w val="0.38671263872512812"/>
          <c:h val="0.82994477906317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CD-46D5-B78F-ACE2A6A8CA6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CD-46D5-B78F-ACE2A6A8CA6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CD-46D5-B78F-ACE2A6A8CA6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CD-46D5-B78F-ACE2A6A8CA6F}"/>
              </c:ext>
            </c:extLst>
          </c:dPt>
          <c:dLbls>
            <c:dLbl>
              <c:idx val="0"/>
              <c:layout>
                <c:manualLayout>
                  <c:x val="-0.12779741588202456"/>
                  <c:y val="-0.12501141147771735"/>
                </c:manualLayout>
              </c:layout>
              <c:tx>
                <c:rich>
                  <a:bodyPr/>
                  <a:lstStyle/>
                  <a:p>
                    <a:fld id="{BEF7660A-5510-407F-8BFF-8D310B27209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CD-46D5-B78F-ACE2A6A8CA6F}"/>
                </c:ext>
              </c:extLst>
            </c:dLbl>
            <c:dLbl>
              <c:idx val="1"/>
              <c:layout>
                <c:manualLayout>
                  <c:x val="7.8912731931517932E-2"/>
                  <c:y val="9.9552882380041438E-2"/>
                </c:manualLayout>
              </c:layout>
              <c:tx>
                <c:rich>
                  <a:bodyPr/>
                  <a:lstStyle/>
                  <a:p>
                    <a:fld id="{E8C5E210-0D91-4EE2-AAEC-DDE8E88D381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CD-46D5-B78F-ACE2A6A8CA6F}"/>
                </c:ext>
              </c:extLst>
            </c:dLbl>
            <c:dLbl>
              <c:idx val="2"/>
              <c:layout>
                <c:manualLayout>
                  <c:x val="3.8460149717833535E-2"/>
                  <c:y val="0.12842275331888234"/>
                </c:manualLayout>
              </c:layout>
              <c:tx>
                <c:rich>
                  <a:bodyPr/>
                  <a:lstStyle/>
                  <a:p>
                    <a:fld id="{70CDECD5-3E34-410E-A062-8451995D7B5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CD-46D5-B78F-ACE2A6A8CA6F}"/>
                </c:ext>
              </c:extLst>
            </c:dLbl>
            <c:dLbl>
              <c:idx val="3"/>
              <c:layout>
                <c:manualLayout>
                  <c:x val="1.0531669151148179E-2"/>
                  <c:y val="9.3199396200137147E-2"/>
                </c:manualLayout>
              </c:layout>
              <c:tx>
                <c:rich>
                  <a:bodyPr/>
                  <a:lstStyle/>
                  <a:p>
                    <a:fld id="{724640BF-579E-4CF6-9E64-0E9C46709AD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CD-46D5-B78F-ACE2A6A8C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9F9F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Sheet1!$A$1:$D$1</c:f>
              <c:strCache>
                <c:ptCount val="4"/>
                <c:pt idx="0">
                  <c:v>Homelessness</c:v>
                </c:pt>
                <c:pt idx="1">
                  <c:v>Family Household</c:v>
                </c:pt>
                <c:pt idx="2">
                  <c:v>Veterans</c:v>
                </c:pt>
                <c:pt idx="3">
                  <c:v>Unaccomanpanied Young Adult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 formatCode="#,##0">
                  <c:v>4538</c:v>
                </c:pt>
                <c:pt idx="1">
                  <c:v>592</c:v>
                </c:pt>
                <c:pt idx="2">
                  <c:v>359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CD-46D5-B78F-ACE2A6A8CA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2370920476905695E-2"/>
          <c:y val="0.20154792714488012"/>
          <c:w val="0.19251956893973726"/>
          <c:h val="0.63638913245169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4628-8B78-48E2-96E4-A8DCBF1DC906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360C-B547-4FE6-8C1D-AB5F1EDFA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ECE7-42EB-4C79-8A00-9FB8DCBAEA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4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ECE7-42EB-4C79-8A00-9FB8DCBAEA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7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ECE7-42EB-4C79-8A00-9FB8DCBAEA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ECE7-42EB-4C79-8A00-9FB8DCBAEA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ECE7-42EB-4C79-8A00-9FB8DCBAEA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6644" y="5029501"/>
            <a:ext cx="897467" cy="279400"/>
          </a:xfrm>
        </p:spPr>
        <p:txBody>
          <a:bodyPr/>
          <a:lstStyle/>
          <a:p>
            <a:r>
              <a:rPr lang="en-US" dirty="0"/>
              <a:t>09/15/22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9907" y="5037663"/>
            <a:ext cx="551167" cy="279400"/>
          </a:xfrm>
        </p:spPr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2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7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3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4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71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3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3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54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6397" y="5961149"/>
            <a:ext cx="1600200" cy="279400"/>
          </a:xfrm>
        </p:spPr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4039" y="5969000"/>
            <a:ext cx="542697" cy="279400"/>
          </a:xfrm>
        </p:spPr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2192" y="5969000"/>
            <a:ext cx="1600200" cy="279400"/>
          </a:xfrm>
        </p:spPr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5523" y="5969000"/>
            <a:ext cx="542697" cy="279400"/>
          </a:xfrm>
        </p:spPr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6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58943" y="5957916"/>
            <a:ext cx="1600200" cy="279400"/>
          </a:xfrm>
        </p:spPr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2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0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4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2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09313" y="5957916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6699"/>
                </a:solidFill>
                <a:effectLst/>
                <a:latin typeface="+mn-lt"/>
              </a:defRPr>
            </a:lvl1pPr>
          </a:lstStyle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6699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9719" y="595791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6699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52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54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6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Emergency Assistance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Policy and Processes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3AEAE-6FE8-4293-9BB4-52B548E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8B5C2-2292-4D62-BFE3-D3DCD430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AAB03-D03F-4762-A2BC-1D35B735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C52D0B9D-DC66-486D-A68A-8AAC3523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00" y="2034396"/>
            <a:ext cx="1743075" cy="2619375"/>
          </a:xfrm>
          <a:prstGeom prst="rect">
            <a:avLst/>
          </a:prstGeom>
        </p:spPr>
      </p:pic>
      <p:pic>
        <p:nvPicPr>
          <p:cNvPr id="14" name="Picture 13" descr="A picture containing person, conference room, crowd&#10;&#10;Description automatically generated">
            <a:extLst>
              <a:ext uri="{FF2B5EF4-FFF2-40B4-BE49-F238E27FC236}">
                <a16:creationId xmlns:a16="http://schemas.microsoft.com/office/drawing/2014/main" id="{A9516FA3-A14F-46AC-9B97-EE890F94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62" y="2421462"/>
            <a:ext cx="3233230" cy="2015076"/>
          </a:xfrm>
          <a:prstGeom prst="rect">
            <a:avLst/>
          </a:prstGeom>
        </p:spPr>
      </p:pic>
      <p:pic>
        <p:nvPicPr>
          <p:cNvPr id="16" name="Picture 15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BFFF5B6C-05EE-4F8B-B62A-294648BD9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001" y="2034396"/>
            <a:ext cx="3344561" cy="25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0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892E9CD-19EF-401C-9DEB-CB2A5B37E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"/>
          <a:stretch/>
        </p:blipFill>
        <p:spPr>
          <a:xfrm>
            <a:off x="2601812" y="1855408"/>
            <a:ext cx="6775814" cy="4042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2601812" y="4194928"/>
            <a:ext cx="6775814" cy="273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74614" y="5927958"/>
            <a:ext cx="7305900" cy="279400"/>
          </a:xfrm>
        </p:spPr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6452" y="771488"/>
            <a:ext cx="9601200" cy="1303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</a:rPr>
              <a:t>Resident</a:t>
            </a:r>
          </a:p>
        </p:txBody>
      </p:sp>
    </p:spTree>
    <p:extLst>
      <p:ext uri="{BB962C8B-B14F-4D97-AF65-F5344CB8AC3E}">
        <p14:creationId xmlns:p14="http://schemas.microsoft.com/office/powerpoint/2010/main" val="77929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15" y="2506078"/>
            <a:ext cx="9547873" cy="2847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9626" y="4978266"/>
            <a:ext cx="9407789" cy="409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295401" y="929093"/>
            <a:ext cx="9601200" cy="1303337"/>
          </a:xfrm>
        </p:spPr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Citizen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</a:rPr>
              <a:t>Qualified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</a:rPr>
              <a:t>Non-Citizen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CB15E-B0D0-4F9B-BEC8-A50C4A97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7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" y="2694837"/>
            <a:ext cx="5534433" cy="2540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8319" y="4845808"/>
            <a:ext cx="5336145" cy="168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76" y="2595856"/>
            <a:ext cx="4611113" cy="303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63032" y="5235676"/>
            <a:ext cx="4498257" cy="26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1295401" y="835907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006699"/>
                </a:solidFill>
              </a:rPr>
              <a:t>Household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334B1D6-1987-4D5D-818E-B826ABCC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8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10C1B5-0143-4F30-ABEE-C92C8751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12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</a:rPr>
              <a:t>Month Time Frame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402D8-01C8-4AA9-A2C3-C7887B1E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9CA7-A995-46BA-BADF-569F58DF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1A44FD-1DD0-48FE-95D7-D4A7F29E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34" y="2628687"/>
            <a:ext cx="10196569" cy="26728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84C9B8-0982-4778-957C-5E5418611C03}"/>
              </a:ext>
            </a:extLst>
          </p:cNvPr>
          <p:cNvSpPr/>
          <p:nvPr/>
        </p:nvSpPr>
        <p:spPr>
          <a:xfrm>
            <a:off x="1480008" y="3233394"/>
            <a:ext cx="9495677" cy="499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AF0D29-1A27-4A5F-BE74-AFC3577A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6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032C0-F222-4ECB-9D2C-C9DA43F9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34FCD-7866-491F-BDFE-40F7DB25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28F0-31AF-4411-86E1-D76B27CA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D379E-C83F-4EDD-936A-EB01FFD386E0}"/>
              </a:ext>
            </a:extLst>
          </p:cNvPr>
          <p:cNvSpPr txBox="1"/>
          <p:nvPr/>
        </p:nvSpPr>
        <p:spPr>
          <a:xfrm>
            <a:off x="989815" y="1141694"/>
            <a:ext cx="2658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minor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5B689-2CF2-475E-90D3-6B924E125584}"/>
              </a:ext>
            </a:extLst>
          </p:cNvPr>
          <p:cNvSpPr txBox="1"/>
          <p:nvPr/>
        </p:nvSpPr>
        <p:spPr>
          <a:xfrm>
            <a:off x="1811518" y="1896372"/>
            <a:ext cx="2658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relative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BD9C5-0D59-4014-9553-E9203CE68E8A}"/>
              </a:ext>
            </a:extLst>
          </p:cNvPr>
          <p:cNvSpPr txBox="1"/>
          <p:nvPr/>
        </p:nvSpPr>
        <p:spPr>
          <a:xfrm>
            <a:off x="2727490" y="2671355"/>
            <a:ext cx="125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live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84C9E-158B-4AAE-954C-2F401A4AEF99}"/>
              </a:ext>
            </a:extLst>
          </p:cNvPr>
          <p:cNvSpPr txBox="1"/>
          <p:nvPr/>
        </p:nvSpPr>
        <p:spPr>
          <a:xfrm>
            <a:off x="4103081" y="2688025"/>
            <a:ext cx="1475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home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E1466-0727-43E0-A0F2-ABE357E9E780}"/>
              </a:ext>
            </a:extLst>
          </p:cNvPr>
          <p:cNvSpPr txBox="1"/>
          <p:nvPr/>
        </p:nvSpPr>
        <p:spPr>
          <a:xfrm>
            <a:off x="3051142" y="3439024"/>
            <a:ext cx="199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DC4B7-8CF2-4A14-A5E4-887F505A2471}"/>
              </a:ext>
            </a:extLst>
          </p:cNvPr>
          <p:cNvSpPr txBox="1"/>
          <p:nvPr/>
        </p:nvSpPr>
        <p:spPr>
          <a:xfrm>
            <a:off x="5442408" y="3472208"/>
            <a:ext cx="280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emotional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58C2F-A598-4F97-87DD-FCD4035F63CB}"/>
              </a:ext>
            </a:extLst>
          </p:cNvPr>
          <p:cNvSpPr txBox="1"/>
          <p:nvPr/>
        </p:nvSpPr>
        <p:spPr>
          <a:xfrm>
            <a:off x="3731083" y="4304472"/>
            <a:ext cx="280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evidence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8115B-749F-4C18-A323-3BA42CF2B477}"/>
              </a:ext>
            </a:extLst>
          </p:cNvPr>
          <p:cNvSpPr txBox="1"/>
          <p:nvPr/>
        </p:nvSpPr>
        <p:spPr>
          <a:xfrm>
            <a:off x="4948351" y="5073913"/>
            <a:ext cx="280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3175" cmpd="sng">
                  <a:noFill/>
                </a:ln>
                <a:solidFill>
                  <a:srgbClr val="006699"/>
                </a:solidFill>
                <a:latin typeface="+mj-lt"/>
                <a:ea typeface="+mj-ea"/>
                <a:cs typeface="+mj-cs"/>
              </a:rPr>
              <a:t>guardian</a:t>
            </a:r>
          </a:p>
        </p:txBody>
      </p:sp>
    </p:spTree>
    <p:extLst>
      <p:ext uri="{BB962C8B-B14F-4D97-AF65-F5344CB8AC3E}">
        <p14:creationId xmlns:p14="http://schemas.microsoft.com/office/powerpoint/2010/main" val="1006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10C1B5-0143-4F30-ABEE-C92C8751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WWP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402D8-01C8-4AA9-A2C3-C7887B1E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9CA7-A995-46BA-BADF-569F58DF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1A44FD-1DD0-48FE-95D7-D4A7F29E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34" y="2628687"/>
            <a:ext cx="10196569" cy="26728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84C9B8-0982-4778-957C-5E5418611C03}"/>
              </a:ext>
            </a:extLst>
          </p:cNvPr>
          <p:cNvSpPr/>
          <p:nvPr/>
        </p:nvSpPr>
        <p:spPr>
          <a:xfrm>
            <a:off x="1480008" y="3233394"/>
            <a:ext cx="9495677" cy="499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AF0D29-1A27-4A5F-BE74-AFC3577A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6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aby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D7046AA-C336-4F7A-998E-090F2E19A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0" r="10542" b="-4"/>
          <a:stretch/>
        </p:blipFill>
        <p:spPr>
          <a:xfrm>
            <a:off x="97513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0" name="Picture 9" descr="A child wearing a purple hat&#10;&#10;Description automatically generated with low confidence">
            <a:extLst>
              <a:ext uri="{FF2B5EF4-FFF2-40B4-BE49-F238E27FC236}">
                <a16:creationId xmlns:a16="http://schemas.microsoft.com/office/drawing/2014/main" id="{2E83C1A2-F31F-4D9C-BAF1-BDCCE8292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1" r="17452" b="-4"/>
          <a:stretch/>
        </p:blipFill>
        <p:spPr>
          <a:xfrm>
            <a:off x="3585647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Picture 11" descr="A close up of a child&#10;&#10;Description automatically generated with medium confidence">
            <a:extLst>
              <a:ext uri="{FF2B5EF4-FFF2-40B4-BE49-F238E27FC236}">
                <a16:creationId xmlns:a16="http://schemas.microsoft.com/office/drawing/2014/main" id="{2DCFE936-4056-4C66-AFE6-72A3ACF09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9" r="26543" b="-4"/>
          <a:stretch/>
        </p:blipFill>
        <p:spPr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Picture 5" descr="A close-up of a baby&#10;&#10;Description automatically generated with medium confidence">
            <a:extLst>
              <a:ext uri="{FF2B5EF4-FFF2-40B4-BE49-F238E27FC236}">
                <a16:creationId xmlns:a16="http://schemas.microsoft.com/office/drawing/2014/main" id="{31D501AC-472C-4E99-A897-20FCB40B04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8806663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ED1B0-3510-4137-AA85-61DCC114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09/15/22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DB4B5-65CB-4358-BB2F-67A7E028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1938" y="5957916"/>
            <a:ext cx="73059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DFES/Partner Training Team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19B08-C312-4C91-9FBF-68BAADE3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CCF4F-306B-4971-9947-4C8C5F32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7961E-6001-4304-B7A3-E104D254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A28BA-722A-440B-BB55-9429FB90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1462DC-74F8-4209-9D14-CBCE9F820376}"/>
              </a:ext>
            </a:extLst>
          </p:cNvPr>
          <p:cNvSpPr/>
          <p:nvPr/>
        </p:nvSpPr>
        <p:spPr>
          <a:xfrm>
            <a:off x="3909074" y="1794506"/>
            <a:ext cx="3842426" cy="35095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E2EDF-34A6-4005-A25A-EE48818DCED2}"/>
              </a:ext>
            </a:extLst>
          </p:cNvPr>
          <p:cNvSpPr txBox="1"/>
          <p:nvPr/>
        </p:nvSpPr>
        <p:spPr>
          <a:xfrm>
            <a:off x="4232636" y="3297977"/>
            <a:ext cx="328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Case Management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BCA563-10F8-4591-AD0B-9DD49FC370C5}"/>
              </a:ext>
            </a:extLst>
          </p:cNvPr>
          <p:cNvSpPr/>
          <p:nvPr/>
        </p:nvSpPr>
        <p:spPr>
          <a:xfrm>
            <a:off x="5192139" y="4971962"/>
            <a:ext cx="1595160" cy="887826"/>
          </a:xfrm>
          <a:prstGeom prst="ellipse">
            <a:avLst/>
          </a:prstGeom>
          <a:noFill/>
          <a:ln w="3492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A3231-833E-4A61-A49D-FE231F4DF086}"/>
              </a:ext>
            </a:extLst>
          </p:cNvPr>
          <p:cNvSpPr txBox="1"/>
          <p:nvPr/>
        </p:nvSpPr>
        <p:spPr>
          <a:xfrm>
            <a:off x="5372236" y="5281610"/>
            <a:ext cx="123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Paperwork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5B01E5-EBA7-4250-AF42-DFD373B34888}"/>
              </a:ext>
            </a:extLst>
          </p:cNvPr>
          <p:cNvSpPr/>
          <p:nvPr/>
        </p:nvSpPr>
        <p:spPr>
          <a:xfrm>
            <a:off x="4848220" y="738842"/>
            <a:ext cx="1763872" cy="1223324"/>
          </a:xfrm>
          <a:prstGeom prst="ellipse">
            <a:avLst/>
          </a:prstGeom>
          <a:noFill/>
          <a:ln w="3492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92A4B1-9B26-48AB-BF3C-F4A36C8CFF14}"/>
              </a:ext>
            </a:extLst>
          </p:cNvPr>
          <p:cNvSpPr txBox="1"/>
          <p:nvPr/>
        </p:nvSpPr>
        <p:spPr>
          <a:xfrm>
            <a:off x="5048482" y="998212"/>
            <a:ext cx="156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Schedule appointments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DF5500-5AEC-4E8E-8510-987090AAD185}"/>
              </a:ext>
            </a:extLst>
          </p:cNvPr>
          <p:cNvSpPr/>
          <p:nvPr/>
        </p:nvSpPr>
        <p:spPr>
          <a:xfrm>
            <a:off x="7526191" y="3080483"/>
            <a:ext cx="1802636" cy="1223326"/>
          </a:xfrm>
          <a:prstGeom prst="ellipse">
            <a:avLst/>
          </a:prstGeom>
          <a:noFill/>
          <a:ln w="3492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B2554-1E8C-435D-9549-5315EACC0D86}"/>
              </a:ext>
            </a:extLst>
          </p:cNvPr>
          <p:cNvSpPr txBox="1"/>
          <p:nvPr/>
        </p:nvSpPr>
        <p:spPr>
          <a:xfrm>
            <a:off x="7890048" y="3266755"/>
            <a:ext cx="1319265" cy="93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Referrals to other agencies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EF687B-F7DE-4DFF-9456-36BE1CF0DB0A}"/>
              </a:ext>
            </a:extLst>
          </p:cNvPr>
          <p:cNvSpPr/>
          <p:nvPr/>
        </p:nvSpPr>
        <p:spPr>
          <a:xfrm>
            <a:off x="2614712" y="2993729"/>
            <a:ext cx="1452724" cy="1310080"/>
          </a:xfrm>
          <a:prstGeom prst="ellipse">
            <a:avLst/>
          </a:prstGeom>
          <a:noFill/>
          <a:ln w="3492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04B87-DFB3-4C72-BC2A-3F2B6BE12349}"/>
              </a:ext>
            </a:extLst>
          </p:cNvPr>
          <p:cNvSpPr txBox="1"/>
          <p:nvPr/>
        </p:nvSpPr>
        <p:spPr>
          <a:xfrm>
            <a:off x="2764455" y="3368980"/>
            <a:ext cx="114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04806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Non-Financial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5401" y="2647476"/>
            <a:ext cx="4718304" cy="305892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6699"/>
                </a:solidFill>
              </a:rPr>
              <a:t>EA group information</a:t>
            </a:r>
          </a:p>
          <a:p>
            <a:r>
              <a:rPr lang="en-US" sz="3800" dirty="0">
                <a:solidFill>
                  <a:srgbClr val="006699"/>
                </a:solidFill>
              </a:rPr>
              <a:t>No EA Payment in 12 months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0586" y="2742572"/>
            <a:ext cx="4718304" cy="263260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6699"/>
                </a:solidFill>
              </a:rPr>
              <a:t>Qualifying Emergency</a:t>
            </a:r>
          </a:p>
          <a:p>
            <a:r>
              <a:rPr lang="en-US" sz="3800" dirty="0">
                <a:solidFill>
                  <a:srgbClr val="006699"/>
                </a:solidFill>
              </a:rPr>
              <a:t>Financial eligibility</a:t>
            </a:r>
          </a:p>
          <a:p>
            <a:r>
              <a:rPr lang="en-US" sz="3800" dirty="0">
                <a:solidFill>
                  <a:srgbClr val="006699"/>
                </a:solidFill>
              </a:rPr>
              <a:t>Financial Crisis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1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A6A9C8-C1FF-45DD-BC1C-4EB861E7A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655" y="431373"/>
            <a:ext cx="10507663" cy="1304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</a:rPr>
              <a:t>Using Zoom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085EAF-B56C-430B-9283-06E9E8AF600F}"/>
              </a:ext>
            </a:extLst>
          </p:cNvPr>
          <p:cNvGrpSpPr/>
          <p:nvPr/>
        </p:nvGrpSpPr>
        <p:grpSpPr>
          <a:xfrm>
            <a:off x="2062437" y="1554706"/>
            <a:ext cx="8067126" cy="4529638"/>
            <a:chOff x="2062436" y="1690688"/>
            <a:chExt cx="8067126" cy="4529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0B30A724-5DD9-4E52-84A7-0BA66D4FB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37" y="1690688"/>
              <a:ext cx="8067125" cy="452963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E73880-5166-4B0D-83C4-FD46B4021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2436" y="1690688"/>
              <a:ext cx="8067125" cy="4219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673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4E11D-B81C-4970-B123-6A75990D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3BAB5-CE7C-40ED-9512-4CC0239A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F5F87-48FB-428B-AB2F-BF1C3858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4AD56A-E948-494B-AC74-B1596A97F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49534"/>
              </p:ext>
            </p:extLst>
          </p:nvPr>
        </p:nvGraphicFramePr>
        <p:xfrm>
          <a:off x="2073897" y="1178353"/>
          <a:ext cx="7135416" cy="4412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6184">
                  <a:extLst>
                    <a:ext uri="{9D8B030D-6E8A-4147-A177-3AD203B41FA5}">
                      <a16:colId xmlns:a16="http://schemas.microsoft.com/office/drawing/2014/main" val="155248276"/>
                    </a:ext>
                  </a:extLst>
                </a:gridCol>
                <a:gridCol w="3569232">
                  <a:extLst>
                    <a:ext uri="{9D8B030D-6E8A-4147-A177-3AD203B41FA5}">
                      <a16:colId xmlns:a16="http://schemas.microsoft.com/office/drawing/2014/main" val="4182575023"/>
                    </a:ext>
                  </a:extLst>
                </a:gridCol>
              </a:tblGrid>
              <a:tr h="302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9F9F9"/>
                          </a:solidFill>
                          <a:effectLst/>
                        </a:rPr>
                        <a:t>Income</a:t>
                      </a:r>
                      <a:endParaRPr lang="en-US" sz="2000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9F9F9"/>
                          </a:solidFill>
                          <a:effectLst/>
                        </a:rPr>
                        <a:t>Assets</a:t>
                      </a:r>
                      <a:endParaRPr lang="en-US" sz="2000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/>
                </a:tc>
                <a:extLst>
                  <a:ext uri="{0D108BD9-81ED-4DB2-BD59-A6C34878D82A}">
                    <a16:rowId xmlns:a16="http://schemas.microsoft.com/office/drawing/2014/main" val="2615011359"/>
                  </a:ext>
                </a:extLst>
              </a:tr>
              <a:tr h="2431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9F9F9"/>
                          </a:solidFill>
                          <a:effectLst/>
                        </a:rPr>
                        <a:t>Counted: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9F9F9"/>
                        </a:solidFill>
                        <a:effectLst/>
                      </a:endParaRPr>
                    </a:p>
                  </a:txBody>
                  <a:tcPr marL="70569" marR="705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Counted: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70569" marR="70569" marT="0" marB="0"/>
                </a:tc>
                <a:extLst>
                  <a:ext uri="{0D108BD9-81ED-4DB2-BD59-A6C34878D82A}">
                    <a16:rowId xmlns:a16="http://schemas.microsoft.com/office/drawing/2014/main" val="3510878124"/>
                  </a:ext>
                </a:extLst>
              </a:tr>
              <a:tr h="1668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9F9F9"/>
                          </a:solidFill>
                          <a:effectLst/>
                        </a:rPr>
                        <a:t>Disregarded: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9F9F9"/>
                        </a:solidFill>
                        <a:effectLst/>
                      </a:endParaRPr>
                    </a:p>
                  </a:txBody>
                  <a:tcPr marL="70569" marR="705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Disregarded: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/>
                </a:tc>
                <a:extLst>
                  <a:ext uri="{0D108BD9-81ED-4DB2-BD59-A6C34878D82A}">
                    <a16:rowId xmlns:a16="http://schemas.microsoft.com/office/drawing/2014/main" val="31292560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104E3B-19C4-46E5-AA68-B78381686A1D}"/>
              </a:ext>
            </a:extLst>
          </p:cNvPr>
          <p:cNvSpPr txBox="1"/>
          <p:nvPr/>
        </p:nvSpPr>
        <p:spPr>
          <a:xfrm>
            <a:off x="5794343" y="1791092"/>
            <a:ext cx="3233394" cy="2007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72945-A5F3-4C0E-92A8-24F36A7265B9}"/>
              </a:ext>
            </a:extLst>
          </p:cNvPr>
          <p:cNvSpPr txBox="1"/>
          <p:nvPr/>
        </p:nvSpPr>
        <p:spPr>
          <a:xfrm>
            <a:off x="2207443" y="1802090"/>
            <a:ext cx="3335518" cy="2007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98D8-CDA7-492B-81F0-E674726F9528}"/>
              </a:ext>
            </a:extLst>
          </p:cNvPr>
          <p:cNvSpPr txBox="1"/>
          <p:nvPr/>
        </p:nvSpPr>
        <p:spPr>
          <a:xfrm>
            <a:off x="2253075" y="4103933"/>
            <a:ext cx="3335518" cy="2007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CB597-AEA7-47F5-B14B-0B9B7906563C}"/>
              </a:ext>
            </a:extLst>
          </p:cNvPr>
          <p:cNvSpPr txBox="1"/>
          <p:nvPr/>
        </p:nvSpPr>
        <p:spPr>
          <a:xfrm>
            <a:off x="5794343" y="4196115"/>
            <a:ext cx="3335518" cy="2007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7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8" name="Picture 7" descr="A picture containing microscope, mirror&#10;&#10;Description automatically generated">
            <a:extLst>
              <a:ext uri="{FF2B5EF4-FFF2-40B4-BE49-F238E27FC236}">
                <a16:creationId xmlns:a16="http://schemas.microsoft.com/office/drawing/2014/main" id="{B16B2C31-DDDC-4F00-9677-AD13E7B4E6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 contrast="-40000"/>
                    </a14:imgEffect>
                  </a14:imgLayer>
                </a14:imgProps>
              </a:ext>
            </a:extLst>
          </a:blip>
          <a:srcRect t="16694" r="-1" b="34834"/>
          <a:stretch/>
        </p:blipFill>
        <p:spPr>
          <a:xfrm>
            <a:off x="294775" y="471931"/>
            <a:ext cx="11706120" cy="5967780"/>
          </a:xfrm>
          <a:prstGeom prst="rect">
            <a:avLst/>
          </a:prstGeom>
          <a:solidFill>
            <a:srgbClr val="F9F9F9"/>
          </a:solidFill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31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3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3E7F452-BA8E-433A-9E75-22B450DB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Verification of Eligibility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888EB-A530-49B8-AC4E-8DB4CFD5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8448" y="5971032"/>
            <a:ext cx="5943600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DFES/Partner Training</a:t>
            </a:r>
            <a:r>
              <a:rPr lang="en-US" b="0" i="0" kern="1200" dirty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Team</a:t>
            </a:r>
            <a:r>
              <a:rPr lang="en-US" b="0" i="0" kern="1200" dirty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413EF-1C29-42EE-8ADA-F7BF56E7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1431" y="5951474"/>
            <a:ext cx="2382076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09/15/22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AD3D-CD5B-4254-8E6C-20007FDA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97281" y="5953225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/>
              <a:pPr defTabSz="914400"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4FFEB8-1C67-4CF3-9B54-1E6328288B20}"/>
              </a:ext>
            </a:extLst>
          </p:cNvPr>
          <p:cNvGrpSpPr/>
          <p:nvPr/>
        </p:nvGrpSpPr>
        <p:grpSpPr>
          <a:xfrm>
            <a:off x="807490" y="918248"/>
            <a:ext cx="1624510" cy="1522480"/>
            <a:chOff x="807490" y="918248"/>
            <a:chExt cx="1624510" cy="1522480"/>
          </a:xfrm>
        </p:grpSpPr>
        <p:pic>
          <p:nvPicPr>
            <p:cNvPr id="12" name="Picture 11" descr="A picture containing microscope, mirror&#10;&#10;Description automatically generated">
              <a:extLst>
                <a:ext uri="{FF2B5EF4-FFF2-40B4-BE49-F238E27FC236}">
                  <a16:creationId xmlns:a16="http://schemas.microsoft.com/office/drawing/2014/main" id="{7AEE967F-AF8F-4336-A40F-544CACA75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917" t="9928" r="10834" b="27377"/>
            <a:stretch/>
          </p:blipFill>
          <p:spPr>
            <a:xfrm>
              <a:off x="807490" y="918248"/>
              <a:ext cx="1624510" cy="15224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13B288-DF25-4903-8E57-52939A27E9B0}"/>
                </a:ext>
              </a:extLst>
            </p:cNvPr>
            <p:cNvSpPr txBox="1"/>
            <p:nvPr/>
          </p:nvSpPr>
          <p:spPr>
            <a:xfrm>
              <a:off x="1030913" y="1321223"/>
              <a:ext cx="651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ABA6C1-EEFB-4452-8368-06331738D78A}"/>
              </a:ext>
            </a:extLst>
          </p:cNvPr>
          <p:cNvGrpSpPr/>
          <p:nvPr/>
        </p:nvGrpSpPr>
        <p:grpSpPr>
          <a:xfrm>
            <a:off x="860884" y="2492544"/>
            <a:ext cx="1470770" cy="1378396"/>
            <a:chOff x="860884" y="2492544"/>
            <a:chExt cx="1470770" cy="1378396"/>
          </a:xfrm>
        </p:grpSpPr>
        <p:pic>
          <p:nvPicPr>
            <p:cNvPr id="29" name="Picture 28" descr="A picture containing microscope, mirror&#10;&#10;Description automatically generated">
              <a:extLst>
                <a:ext uri="{FF2B5EF4-FFF2-40B4-BE49-F238E27FC236}">
                  <a16:creationId xmlns:a16="http://schemas.microsoft.com/office/drawing/2014/main" id="{97BAA8A3-A9FE-402D-9753-B046AEC93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917" t="9928" r="10834" b="27377"/>
            <a:stretch/>
          </p:blipFill>
          <p:spPr>
            <a:xfrm>
              <a:off x="860884" y="2492544"/>
              <a:ext cx="1470770" cy="137839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3C0E79-7E16-46C9-8316-0643B4A29399}"/>
                </a:ext>
              </a:extLst>
            </p:cNvPr>
            <p:cNvSpPr txBox="1"/>
            <p:nvPr/>
          </p:nvSpPr>
          <p:spPr>
            <a:xfrm>
              <a:off x="1119834" y="2850762"/>
              <a:ext cx="598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348F9A-C14D-4DAE-99B9-6147C3F2AF09}"/>
              </a:ext>
            </a:extLst>
          </p:cNvPr>
          <p:cNvGrpSpPr/>
          <p:nvPr/>
        </p:nvGrpSpPr>
        <p:grpSpPr>
          <a:xfrm>
            <a:off x="744052" y="3913853"/>
            <a:ext cx="1877228" cy="1759326"/>
            <a:chOff x="744052" y="3913853"/>
            <a:chExt cx="1877228" cy="1759326"/>
          </a:xfrm>
        </p:grpSpPr>
        <p:pic>
          <p:nvPicPr>
            <p:cNvPr id="37" name="Picture 36" descr="A picture containing microscope, mirror&#10;&#10;Description automatically generated">
              <a:extLst>
                <a:ext uri="{FF2B5EF4-FFF2-40B4-BE49-F238E27FC236}">
                  <a16:creationId xmlns:a16="http://schemas.microsoft.com/office/drawing/2014/main" id="{2346A570-544D-439D-90BF-8C4931F75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917" t="9928" r="10834" b="27377"/>
            <a:stretch/>
          </p:blipFill>
          <p:spPr>
            <a:xfrm>
              <a:off x="744052" y="3913853"/>
              <a:ext cx="1877228" cy="17593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C2D98-0A65-46C0-99C3-5C3B0D0A15D3}"/>
                </a:ext>
              </a:extLst>
            </p:cNvPr>
            <p:cNvSpPr txBox="1"/>
            <p:nvPr/>
          </p:nvSpPr>
          <p:spPr>
            <a:xfrm>
              <a:off x="836444" y="4389670"/>
              <a:ext cx="1483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eligibility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359E35-D4D0-4CA6-8350-C771773B13E2}"/>
              </a:ext>
            </a:extLst>
          </p:cNvPr>
          <p:cNvGrpSpPr/>
          <p:nvPr/>
        </p:nvGrpSpPr>
        <p:grpSpPr>
          <a:xfrm>
            <a:off x="9378551" y="900866"/>
            <a:ext cx="2090372" cy="1959084"/>
            <a:chOff x="9378551" y="900866"/>
            <a:chExt cx="2090372" cy="1959084"/>
          </a:xfrm>
        </p:grpSpPr>
        <p:pic>
          <p:nvPicPr>
            <p:cNvPr id="38" name="Picture 37" descr="A picture containing microscope, mirror&#10;&#10;Description automatically generated">
              <a:extLst>
                <a:ext uri="{FF2B5EF4-FFF2-40B4-BE49-F238E27FC236}">
                  <a16:creationId xmlns:a16="http://schemas.microsoft.com/office/drawing/2014/main" id="{AE16721A-2153-4D4A-8B9A-3A9118F2F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917" t="9928" r="10834" b="27377"/>
            <a:stretch/>
          </p:blipFill>
          <p:spPr>
            <a:xfrm>
              <a:off x="9378551" y="900866"/>
              <a:ext cx="2090372" cy="195908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809F0E-BB27-4EE9-8D00-B6204BDC063C}"/>
                </a:ext>
              </a:extLst>
            </p:cNvPr>
            <p:cNvSpPr txBox="1"/>
            <p:nvPr/>
          </p:nvSpPr>
          <p:spPr>
            <a:xfrm>
              <a:off x="9533617" y="1494822"/>
              <a:ext cx="1483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qualifying</a:t>
              </a:r>
            </a:p>
          </p:txBody>
        </p:sp>
      </p:grpSp>
      <p:pic>
        <p:nvPicPr>
          <p:cNvPr id="40" name="Picture 39" descr="A picture containing microscope, mirror&#10;&#10;Description automatically generated">
            <a:extLst>
              <a:ext uri="{FF2B5EF4-FFF2-40B4-BE49-F238E27FC236}">
                <a16:creationId xmlns:a16="http://schemas.microsoft.com/office/drawing/2014/main" id="{7529F1D5-6252-48B5-B561-463ADA7C42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17" t="9928" r="10834" b="27377"/>
          <a:stretch/>
        </p:blipFill>
        <p:spPr>
          <a:xfrm>
            <a:off x="9394162" y="2831132"/>
            <a:ext cx="1599014" cy="149858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498F228-532B-47EF-8483-12BA13ED07BA}"/>
              </a:ext>
            </a:extLst>
          </p:cNvPr>
          <p:cNvSpPr txBox="1"/>
          <p:nvPr/>
        </p:nvSpPr>
        <p:spPr>
          <a:xfrm>
            <a:off x="9490035" y="3211093"/>
            <a:ext cx="148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beyond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374585-21F8-4A40-BB75-B65236D7EEDD}"/>
              </a:ext>
            </a:extLst>
          </p:cNvPr>
          <p:cNvGrpSpPr/>
          <p:nvPr/>
        </p:nvGrpSpPr>
        <p:grpSpPr>
          <a:xfrm>
            <a:off x="9298727" y="4229792"/>
            <a:ext cx="2015210" cy="1888642"/>
            <a:chOff x="9298727" y="4229792"/>
            <a:chExt cx="2015210" cy="1888642"/>
          </a:xfrm>
        </p:grpSpPr>
        <p:pic>
          <p:nvPicPr>
            <p:cNvPr id="42" name="Picture 41" descr="A picture containing microscope, mirror&#10;&#10;Description automatically generated">
              <a:extLst>
                <a:ext uri="{FF2B5EF4-FFF2-40B4-BE49-F238E27FC236}">
                  <a16:creationId xmlns:a16="http://schemas.microsoft.com/office/drawing/2014/main" id="{749BB141-272F-4CBD-B517-21642726C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917" t="9928" r="10834" b="27377"/>
            <a:stretch/>
          </p:blipFill>
          <p:spPr>
            <a:xfrm>
              <a:off x="9298727" y="4229792"/>
              <a:ext cx="2015210" cy="188864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199A67-EBDD-4E53-9AF3-949C79A7A5D7}"/>
                </a:ext>
              </a:extLst>
            </p:cNvPr>
            <p:cNvSpPr txBox="1"/>
            <p:nvPr/>
          </p:nvSpPr>
          <p:spPr>
            <a:xfrm>
              <a:off x="9378551" y="4650365"/>
              <a:ext cx="110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caretaker</a:t>
              </a:r>
            </a:p>
            <a:p>
              <a:pPr algn="ctr"/>
              <a:r>
                <a:rPr lang="en-US" dirty="0"/>
                <a:t>relative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507F1B-415D-4098-BEEF-7306DB92D3FB}"/>
              </a:ext>
            </a:extLst>
          </p:cNvPr>
          <p:cNvGrpSpPr/>
          <p:nvPr/>
        </p:nvGrpSpPr>
        <p:grpSpPr>
          <a:xfrm>
            <a:off x="9419531" y="2824390"/>
            <a:ext cx="1599014" cy="1498586"/>
            <a:chOff x="9419531" y="2824390"/>
            <a:chExt cx="1599014" cy="1498586"/>
          </a:xfrm>
        </p:grpSpPr>
        <p:pic>
          <p:nvPicPr>
            <p:cNvPr id="44" name="Picture 43" descr="A picture containing microscope, mirror&#10;&#10;Description automatically generated">
              <a:extLst>
                <a:ext uri="{FF2B5EF4-FFF2-40B4-BE49-F238E27FC236}">
                  <a16:creationId xmlns:a16="http://schemas.microsoft.com/office/drawing/2014/main" id="{85E64331-9A20-4B30-9155-F874A9651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917" t="9928" r="10834" b="27377"/>
            <a:stretch/>
          </p:blipFill>
          <p:spPr>
            <a:xfrm>
              <a:off x="9419531" y="2824390"/>
              <a:ext cx="1599014" cy="149858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3458B2-24A9-4A68-AD67-22E052AA9316}"/>
                </a:ext>
              </a:extLst>
            </p:cNvPr>
            <p:cNvSpPr txBox="1"/>
            <p:nvPr/>
          </p:nvSpPr>
          <p:spPr>
            <a:xfrm>
              <a:off x="9515404" y="3204351"/>
              <a:ext cx="1483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beyond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5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67BE-102F-42C0-AF1A-9C3F3D3D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Emergencies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B6C03-4B22-4F00-9F71-E13800D1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737CE-3827-4273-8248-47A4949D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F1492-DBE8-433B-80F4-EE955AF9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2AA55CDA-2B12-4278-92FC-8140B9A1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83" y="2548265"/>
            <a:ext cx="2539682" cy="253968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680D60A1-FF38-47B9-8468-C29F9107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78" y="2762274"/>
            <a:ext cx="2539682" cy="2539682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AE17AEC7-45D7-4EC2-9BF6-D886572E1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273" y="2416326"/>
            <a:ext cx="2885628" cy="28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97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Verifying Fire, Flood, or Natural Disaster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78748" y="2929812"/>
            <a:ext cx="4718304" cy="2632605"/>
          </a:xfrm>
        </p:spPr>
        <p:txBody>
          <a:bodyPr>
            <a:normAutofit/>
          </a:bodyPr>
          <a:lstStyle/>
          <a:p>
            <a:pPr lvl="1"/>
            <a:r>
              <a:rPr lang="en-US" sz="3500" dirty="0">
                <a:solidFill>
                  <a:srgbClr val="006699"/>
                </a:solidFill>
              </a:rPr>
              <a:t>Reliable report  </a:t>
            </a:r>
          </a:p>
          <a:p>
            <a:pPr lvl="1"/>
            <a:r>
              <a:rPr lang="en-US" sz="3500" dirty="0">
                <a:solidFill>
                  <a:srgbClr val="006699"/>
                </a:solidFill>
              </a:rPr>
              <a:t>Visit the scene</a:t>
            </a:r>
          </a:p>
          <a:p>
            <a:pPr lvl="1"/>
            <a:r>
              <a:rPr lang="en-US" sz="3500" dirty="0">
                <a:solidFill>
                  <a:srgbClr val="006699"/>
                </a:solidFill>
              </a:rPr>
              <a:t>Newspaper article</a:t>
            </a:r>
          </a:p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0586" y="2692582"/>
            <a:ext cx="4718304" cy="2632605"/>
          </a:xfrm>
        </p:spPr>
        <p:txBody>
          <a:bodyPr>
            <a:noAutofit/>
          </a:bodyPr>
          <a:lstStyle/>
          <a:p>
            <a:pPr lvl="1"/>
            <a:r>
              <a:rPr lang="en-US" sz="3500" dirty="0">
                <a:solidFill>
                  <a:srgbClr val="006699"/>
                </a:solidFill>
              </a:rPr>
              <a:t>Emergency Management Agency</a:t>
            </a:r>
          </a:p>
          <a:p>
            <a:pPr lvl="1"/>
            <a:r>
              <a:rPr lang="en-US" sz="3500" dirty="0">
                <a:solidFill>
                  <a:srgbClr val="006699"/>
                </a:solidFill>
              </a:rPr>
              <a:t>Photos of damage</a:t>
            </a:r>
          </a:p>
          <a:p>
            <a:pPr lvl="1"/>
            <a:r>
              <a:rPr lang="en-US" sz="3500" dirty="0">
                <a:solidFill>
                  <a:srgbClr val="006699"/>
                </a:solidFill>
              </a:rPr>
              <a:t>Signed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E0B8C-764E-4DD1-8B62-3030A099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Homelessness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500" u="sng" dirty="0">
                <a:solidFill>
                  <a:srgbClr val="006699"/>
                </a:solidFill>
              </a:rPr>
              <a:t>Temporary</a:t>
            </a:r>
            <a:r>
              <a:rPr lang="en-US" sz="3500" dirty="0">
                <a:solidFill>
                  <a:srgbClr val="006699"/>
                </a:solidFill>
              </a:rPr>
              <a:t> Living Accommodations Including “</a:t>
            </a:r>
            <a:r>
              <a:rPr lang="en-US" sz="3500" u="sng" dirty="0">
                <a:solidFill>
                  <a:srgbClr val="006699"/>
                </a:solidFill>
              </a:rPr>
              <a:t>Doubled-Up</a:t>
            </a:r>
            <a:r>
              <a:rPr lang="en-US" sz="3500" dirty="0">
                <a:solidFill>
                  <a:srgbClr val="006699"/>
                </a:solidFill>
              </a:rPr>
              <a:t>” Housing.</a:t>
            </a:r>
          </a:p>
          <a:p>
            <a:pPr lvl="0"/>
            <a:r>
              <a:rPr lang="en-US" sz="3500" dirty="0">
                <a:solidFill>
                  <a:srgbClr val="006699"/>
                </a:solidFill>
              </a:rPr>
              <a:t>Homelessness due to </a:t>
            </a:r>
            <a:r>
              <a:rPr lang="en-US" sz="3500" u="sng" dirty="0">
                <a:solidFill>
                  <a:srgbClr val="006699"/>
                </a:solidFill>
              </a:rPr>
              <a:t>Uninhabitable</a:t>
            </a:r>
            <a:r>
              <a:rPr lang="en-US" sz="3500" dirty="0">
                <a:solidFill>
                  <a:srgbClr val="006699"/>
                </a:solidFill>
              </a:rPr>
              <a:t> Housing.</a:t>
            </a:r>
          </a:p>
          <a:p>
            <a:pPr lvl="0"/>
            <a:r>
              <a:rPr lang="en-US" sz="3500" dirty="0">
                <a:solidFill>
                  <a:srgbClr val="006699"/>
                </a:solidFill>
              </a:rPr>
              <a:t>Homelessness due to Domestic </a:t>
            </a:r>
            <a:r>
              <a:rPr lang="en-US" sz="3500" u="sng" dirty="0">
                <a:solidFill>
                  <a:srgbClr val="006699"/>
                </a:solidFill>
              </a:rPr>
              <a:t>Abuse.</a:t>
            </a:r>
            <a:endParaRPr lang="en-US" sz="3500" dirty="0">
              <a:solidFill>
                <a:srgbClr val="006699"/>
              </a:solidFill>
            </a:endParaRPr>
          </a:p>
          <a:p>
            <a:endParaRPr lang="en-US" sz="3500" dirty="0">
              <a:solidFill>
                <a:srgbClr val="0066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Verify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3689" y="3003564"/>
            <a:ext cx="4718304" cy="263260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Contact the Shelter		</a:t>
            </a:r>
          </a:p>
          <a:p>
            <a:r>
              <a:rPr lang="en-US" sz="3200" dirty="0">
                <a:solidFill>
                  <a:srgbClr val="006699"/>
                </a:solidFill>
              </a:rPr>
              <a:t>Contact Hotel/Motel</a:t>
            </a:r>
          </a:p>
          <a:p>
            <a:r>
              <a:rPr lang="en-US" sz="3200" dirty="0">
                <a:solidFill>
                  <a:srgbClr val="006699"/>
                </a:solidFill>
              </a:rPr>
              <a:t>Signed Statement</a:t>
            </a:r>
          </a:p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974C98-80C0-40D3-8D2A-DA77E65B7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1609" y="3003564"/>
            <a:ext cx="5246702" cy="263260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Lease (doubled up)</a:t>
            </a:r>
          </a:p>
          <a:p>
            <a:r>
              <a:rPr lang="en-US" sz="3200" dirty="0">
                <a:solidFill>
                  <a:srgbClr val="006699"/>
                </a:solidFill>
              </a:rPr>
              <a:t>Statement from applicant is residing (doubled up)</a:t>
            </a:r>
          </a:p>
          <a:p>
            <a:r>
              <a:rPr lang="en-US" sz="3200" dirty="0">
                <a:solidFill>
                  <a:srgbClr val="006699"/>
                </a:solidFill>
              </a:rPr>
              <a:t>Statement from inspector(uninhabitable)</a:t>
            </a:r>
          </a:p>
          <a:p>
            <a:r>
              <a:rPr lang="en-US" sz="3200" dirty="0">
                <a:solidFill>
                  <a:srgbClr val="006699"/>
                </a:solidFill>
              </a:rPr>
              <a:t>Available verification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Impending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400" dirty="0">
                <a:solidFill>
                  <a:srgbClr val="006699"/>
                </a:solidFill>
              </a:rPr>
              <a:t>Due to </a:t>
            </a:r>
            <a:r>
              <a:rPr lang="en-US" sz="3400" u="sng" dirty="0">
                <a:solidFill>
                  <a:srgbClr val="006699"/>
                </a:solidFill>
              </a:rPr>
              <a:t>Uninhabitable</a:t>
            </a:r>
            <a:r>
              <a:rPr lang="en-US" sz="3400" dirty="0">
                <a:solidFill>
                  <a:srgbClr val="006699"/>
                </a:solidFill>
              </a:rPr>
              <a:t> housing.</a:t>
            </a:r>
          </a:p>
          <a:p>
            <a:pPr lvl="0"/>
            <a:r>
              <a:rPr lang="en-US" sz="3400" dirty="0">
                <a:solidFill>
                  <a:srgbClr val="006699"/>
                </a:solidFill>
              </a:rPr>
              <a:t>Due to Domestic </a:t>
            </a:r>
            <a:r>
              <a:rPr lang="en-US" sz="3400" u="sng" dirty="0">
                <a:solidFill>
                  <a:srgbClr val="006699"/>
                </a:solidFill>
              </a:rPr>
              <a:t>Abuse.</a:t>
            </a:r>
            <a:endParaRPr lang="en-US" sz="3400" dirty="0">
              <a:solidFill>
                <a:srgbClr val="006699"/>
              </a:solidFill>
            </a:endParaRPr>
          </a:p>
          <a:p>
            <a:pPr lvl="0"/>
            <a:r>
              <a:rPr lang="en-US" sz="3400" dirty="0">
                <a:solidFill>
                  <a:srgbClr val="006699"/>
                </a:solidFill>
              </a:rPr>
              <a:t>Due to Foreclosure of </a:t>
            </a:r>
            <a:r>
              <a:rPr lang="en-US" sz="3400" u="sng" dirty="0">
                <a:solidFill>
                  <a:srgbClr val="006699"/>
                </a:solidFill>
              </a:rPr>
              <a:t>Rental </a:t>
            </a:r>
            <a:r>
              <a:rPr lang="en-US" sz="3400" dirty="0">
                <a:solidFill>
                  <a:srgbClr val="006699"/>
                </a:solidFill>
              </a:rPr>
              <a:t>housing.</a:t>
            </a:r>
          </a:p>
          <a:p>
            <a:pPr lvl="0"/>
            <a:r>
              <a:rPr lang="en-US" sz="3400" dirty="0">
                <a:solidFill>
                  <a:srgbClr val="006699"/>
                </a:solidFill>
              </a:rPr>
              <a:t>Notice to Terminate Tenancy: </a:t>
            </a:r>
            <a:r>
              <a:rPr lang="en-US" sz="3400" u="sng" dirty="0">
                <a:solidFill>
                  <a:srgbClr val="006699"/>
                </a:solidFill>
              </a:rPr>
              <a:t>Eviction</a:t>
            </a:r>
            <a:r>
              <a:rPr lang="en-US" sz="3400" dirty="0">
                <a:solidFill>
                  <a:srgbClr val="006699"/>
                </a:solidFill>
              </a:rPr>
              <a:t> Notice. </a:t>
            </a:r>
          </a:p>
          <a:p>
            <a:pPr lvl="0"/>
            <a:r>
              <a:rPr lang="en-US" sz="3400" dirty="0">
                <a:solidFill>
                  <a:srgbClr val="006699"/>
                </a:solidFill>
              </a:rPr>
              <a:t>Notice to Terminate Tenancy: </a:t>
            </a:r>
            <a:r>
              <a:rPr lang="en-US" sz="3400" u="sng" dirty="0">
                <a:solidFill>
                  <a:srgbClr val="006699"/>
                </a:solidFill>
              </a:rPr>
              <a:t>Home</a:t>
            </a:r>
            <a:r>
              <a:rPr lang="en-US" sz="3400" dirty="0">
                <a:solidFill>
                  <a:srgbClr val="006699"/>
                </a:solidFill>
              </a:rPr>
              <a:t> Foreclosure.</a:t>
            </a:r>
          </a:p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Verifying Impending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742460"/>
            <a:ext cx="10086832" cy="308849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006699"/>
                </a:solidFill>
              </a:rPr>
              <a:t>Same as Homelessness</a:t>
            </a:r>
          </a:p>
          <a:p>
            <a:r>
              <a:rPr lang="en-US" sz="3500" dirty="0">
                <a:solidFill>
                  <a:srgbClr val="006699"/>
                </a:solidFill>
              </a:rPr>
              <a:t>Online Foreclosure Notice</a:t>
            </a:r>
          </a:p>
          <a:p>
            <a:r>
              <a:rPr lang="en-US" sz="3500" dirty="0">
                <a:solidFill>
                  <a:srgbClr val="006699"/>
                </a:solidFill>
              </a:rPr>
              <a:t>Written, Dated, Failure to Pay Rent</a:t>
            </a:r>
          </a:p>
          <a:p>
            <a:r>
              <a:rPr lang="en-US" sz="3500" dirty="0">
                <a:solidFill>
                  <a:srgbClr val="006699"/>
                </a:solidFill>
              </a:rPr>
              <a:t>Foreclosure Notice</a:t>
            </a:r>
          </a:p>
          <a:p>
            <a:pPr marL="0" indent="0">
              <a:buNone/>
            </a:pP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Verifying a Financial Crisis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78748" y="2623830"/>
            <a:ext cx="4899546" cy="3217487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rgbClr val="006699"/>
                </a:solidFill>
              </a:rPr>
              <a:t>Employer Documentation</a:t>
            </a:r>
          </a:p>
          <a:p>
            <a:r>
              <a:rPr lang="en-US" sz="3500" dirty="0">
                <a:solidFill>
                  <a:srgbClr val="006699"/>
                </a:solidFill>
              </a:rPr>
              <a:t>Paystubs</a:t>
            </a:r>
          </a:p>
          <a:p>
            <a:r>
              <a:rPr lang="en-US" sz="3500" dirty="0">
                <a:solidFill>
                  <a:srgbClr val="006699"/>
                </a:solidFill>
              </a:rPr>
              <a:t>Reduced Child Support in KIDS</a:t>
            </a:r>
          </a:p>
          <a:p>
            <a:r>
              <a:rPr lang="en-US" sz="3500" dirty="0">
                <a:solidFill>
                  <a:srgbClr val="006699"/>
                </a:solidFill>
              </a:rPr>
              <a:t>Unemployment Insurance Reduction</a:t>
            </a:r>
          </a:p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8294" y="2621304"/>
            <a:ext cx="4718304" cy="2632605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rgbClr val="006699"/>
                </a:solidFill>
              </a:rPr>
              <a:t>Medical Receipts</a:t>
            </a:r>
          </a:p>
          <a:p>
            <a:r>
              <a:rPr lang="en-US" sz="3500" dirty="0">
                <a:solidFill>
                  <a:srgbClr val="006699"/>
                </a:solidFill>
              </a:rPr>
              <a:t>Mechanic Receipts</a:t>
            </a:r>
          </a:p>
          <a:p>
            <a:r>
              <a:rPr lang="en-US" sz="3500" dirty="0">
                <a:solidFill>
                  <a:srgbClr val="006699"/>
                </a:solidFill>
              </a:rPr>
              <a:t>WWP or CARES Screens</a:t>
            </a:r>
          </a:p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B5F9369-8DF4-44E4-98A8-FFD849B1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Energy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</a:rPr>
              <a:t>Crisis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C03293D-DD0C-49A3-BE90-435F7F1D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6699"/>
                </a:solidFill>
              </a:rPr>
              <a:t>Exhausted available </a:t>
            </a:r>
            <a:r>
              <a:rPr lang="en-US" sz="3200" u="sng" dirty="0">
                <a:solidFill>
                  <a:srgbClr val="006699"/>
                </a:solidFill>
              </a:rPr>
              <a:t>resources</a:t>
            </a:r>
            <a:r>
              <a:rPr lang="en-US" sz="3200" dirty="0">
                <a:solidFill>
                  <a:srgbClr val="006699"/>
                </a:solidFill>
              </a:rPr>
              <a:t> </a:t>
            </a:r>
          </a:p>
          <a:p>
            <a:r>
              <a:rPr lang="en-US" sz="3200" dirty="0">
                <a:solidFill>
                  <a:srgbClr val="006699"/>
                </a:solidFill>
              </a:rPr>
              <a:t>Need to obtain </a:t>
            </a:r>
            <a:r>
              <a:rPr lang="en-US" sz="3200" u="sng" dirty="0">
                <a:solidFill>
                  <a:srgbClr val="006699"/>
                </a:solidFill>
              </a:rPr>
              <a:t>heat</a:t>
            </a:r>
            <a:r>
              <a:rPr lang="en-US" sz="3200" dirty="0">
                <a:solidFill>
                  <a:srgbClr val="006699"/>
                </a:solidFill>
              </a:rPr>
              <a:t>, </a:t>
            </a:r>
            <a:r>
              <a:rPr lang="en-US" sz="3200" u="sng" dirty="0">
                <a:solidFill>
                  <a:srgbClr val="006699"/>
                </a:solidFill>
              </a:rPr>
              <a:t>electricity</a:t>
            </a:r>
            <a:r>
              <a:rPr lang="en-US" sz="3200" dirty="0">
                <a:solidFill>
                  <a:srgbClr val="006699"/>
                </a:solidFill>
              </a:rPr>
              <a:t>, </a:t>
            </a:r>
            <a:r>
              <a:rPr lang="en-US" sz="3200" u="sng" dirty="0">
                <a:solidFill>
                  <a:srgbClr val="006699"/>
                </a:solidFill>
              </a:rPr>
              <a:t>water</a:t>
            </a:r>
            <a:r>
              <a:rPr lang="en-US" sz="3200" dirty="0">
                <a:solidFill>
                  <a:srgbClr val="006699"/>
                </a:solidFill>
              </a:rPr>
              <a:t>, or </a:t>
            </a:r>
            <a:r>
              <a:rPr lang="en-US" sz="3200" u="sng" dirty="0">
                <a:solidFill>
                  <a:srgbClr val="006699"/>
                </a:solidFill>
              </a:rPr>
              <a:t>sewer</a:t>
            </a:r>
            <a:r>
              <a:rPr lang="en-US" sz="3200" dirty="0">
                <a:solidFill>
                  <a:srgbClr val="006699"/>
                </a:solidFill>
              </a:rPr>
              <a:t> service</a:t>
            </a:r>
          </a:p>
          <a:p>
            <a:r>
              <a:rPr lang="en-US" sz="3200" dirty="0">
                <a:solidFill>
                  <a:srgbClr val="006699"/>
                </a:solidFill>
              </a:rPr>
              <a:t>Lack of, </a:t>
            </a:r>
            <a:r>
              <a:rPr lang="en-US" sz="3200" u="sng" dirty="0">
                <a:solidFill>
                  <a:srgbClr val="006699"/>
                </a:solidFill>
              </a:rPr>
              <a:t>heat</a:t>
            </a:r>
            <a:r>
              <a:rPr lang="en-US" sz="3200" dirty="0">
                <a:solidFill>
                  <a:srgbClr val="006699"/>
                </a:solidFill>
              </a:rPr>
              <a:t>, </a:t>
            </a:r>
            <a:r>
              <a:rPr lang="en-US" sz="3200" u="sng" dirty="0">
                <a:solidFill>
                  <a:srgbClr val="006699"/>
                </a:solidFill>
              </a:rPr>
              <a:t>electricity</a:t>
            </a:r>
            <a:r>
              <a:rPr lang="en-US" sz="3200" dirty="0">
                <a:solidFill>
                  <a:srgbClr val="006699"/>
                </a:solidFill>
              </a:rPr>
              <a:t>, </a:t>
            </a:r>
            <a:r>
              <a:rPr lang="en-US" sz="3200" u="sng" dirty="0">
                <a:solidFill>
                  <a:srgbClr val="006699"/>
                </a:solidFill>
              </a:rPr>
              <a:t>water</a:t>
            </a:r>
            <a:r>
              <a:rPr lang="en-US" sz="3200" dirty="0">
                <a:solidFill>
                  <a:srgbClr val="006699"/>
                </a:solidFill>
              </a:rPr>
              <a:t>, or </a:t>
            </a:r>
            <a:r>
              <a:rPr lang="en-US" sz="3200" u="sng" dirty="0">
                <a:solidFill>
                  <a:srgbClr val="006699"/>
                </a:solidFill>
              </a:rPr>
              <a:t>sewer</a:t>
            </a:r>
            <a:r>
              <a:rPr lang="en-US" sz="3200" dirty="0">
                <a:solidFill>
                  <a:srgbClr val="006699"/>
                </a:solidFill>
              </a:rPr>
              <a:t> service </a:t>
            </a:r>
          </a:p>
          <a:p>
            <a:r>
              <a:rPr lang="en-US" sz="3200" dirty="0">
                <a:solidFill>
                  <a:srgbClr val="006699"/>
                </a:solidFill>
              </a:rPr>
              <a:t>Reasons beyond the caretaker’s </a:t>
            </a:r>
            <a:r>
              <a:rPr lang="en-US" sz="3200" u="sng" dirty="0">
                <a:solidFill>
                  <a:srgbClr val="006699"/>
                </a:solidFill>
              </a:rPr>
              <a:t>control </a:t>
            </a:r>
            <a:r>
              <a:rPr lang="en-US" sz="3200" dirty="0">
                <a:solidFill>
                  <a:srgbClr val="006699"/>
                </a:solidFill>
              </a:rPr>
              <a:t>or </a:t>
            </a:r>
            <a:r>
              <a:rPr lang="en-US" sz="3200" u="sng" dirty="0">
                <a:solidFill>
                  <a:srgbClr val="006699"/>
                </a:solidFill>
              </a:rPr>
              <a:t>good cause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5904D-3960-4ADD-9566-83594F1B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E0ECD-7979-43CF-888D-8BB5E6BF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0BDCA-866B-4682-9EDF-4B0AB1C8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4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A6A9C8-C1FF-45DD-BC1C-4EB861E7A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15" y="479686"/>
            <a:ext cx="10507663" cy="1304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</a:rPr>
              <a:t>Using Zoom: Chat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085EAF-B56C-430B-9283-06E9E8AF600F}"/>
              </a:ext>
            </a:extLst>
          </p:cNvPr>
          <p:cNvGrpSpPr/>
          <p:nvPr/>
        </p:nvGrpSpPr>
        <p:grpSpPr>
          <a:xfrm>
            <a:off x="2062437" y="1616512"/>
            <a:ext cx="8067126" cy="4529638"/>
            <a:chOff x="2062436" y="1690688"/>
            <a:chExt cx="8067126" cy="4529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0B30A724-5DD9-4E52-84A7-0BA66D4FB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37" y="1690688"/>
              <a:ext cx="8067125" cy="452963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E73880-5166-4B0D-83C4-FD46B4021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2436" y="1690688"/>
              <a:ext cx="8067125" cy="4219458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634AF4B-0BD2-4D4D-ABBE-5E66D6CC26BB}"/>
              </a:ext>
            </a:extLst>
          </p:cNvPr>
          <p:cNvSpPr/>
          <p:nvPr/>
        </p:nvSpPr>
        <p:spPr>
          <a:xfrm>
            <a:off x="5709425" y="5749921"/>
            <a:ext cx="512956" cy="479502"/>
          </a:xfrm>
          <a:prstGeom prst="ellipse">
            <a:avLst/>
          </a:prstGeom>
          <a:noFill/>
          <a:ln w="38100">
            <a:solidFill>
              <a:srgbClr val="FD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A4BD6A9-E703-4A03-BE3B-8D8F14EAA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0" t="22087" r="36914" b="28922"/>
          <a:stretch/>
        </p:blipFill>
        <p:spPr>
          <a:xfrm>
            <a:off x="4937202" y="2460958"/>
            <a:ext cx="2570357" cy="2706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6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Verifying Energy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756535"/>
            <a:ext cx="9601196" cy="287645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006699"/>
                </a:solidFill>
              </a:rPr>
              <a:t>Exhausted Resources</a:t>
            </a:r>
          </a:p>
          <a:p>
            <a:r>
              <a:rPr lang="en-US" sz="3500" dirty="0">
                <a:solidFill>
                  <a:srgbClr val="006699"/>
                </a:solidFill>
              </a:rPr>
              <a:t>Document in EA Comments</a:t>
            </a:r>
          </a:p>
          <a:p>
            <a:r>
              <a:rPr lang="en-US" sz="3500" dirty="0">
                <a:solidFill>
                  <a:srgbClr val="006699"/>
                </a:solidFill>
              </a:rPr>
              <a:t>Verify Financial Crisis</a:t>
            </a:r>
          </a:p>
          <a:p>
            <a:pPr marL="0" indent="0">
              <a:buNone/>
            </a:pPr>
            <a:endParaRPr lang="en-US" sz="3500" dirty="0">
              <a:solidFill>
                <a:srgbClr val="006699"/>
              </a:solidFill>
            </a:endParaRPr>
          </a:p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0B379-8883-4D33-9855-8C46469D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86E29-F5D5-4D1E-A141-1BE12990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C01B-5FF0-4253-8716-AF791333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ED12D7-9FFD-45CF-8290-8332D61694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054" y="931485"/>
            <a:ext cx="3500484" cy="698141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006699"/>
                </a:solidFill>
              </a:rPr>
              <a:t>What did you…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9F7DFCC-8EF5-4089-AF58-77E7B4A73348}"/>
              </a:ext>
            </a:extLst>
          </p:cNvPr>
          <p:cNvSpPr/>
          <p:nvPr/>
        </p:nvSpPr>
        <p:spPr>
          <a:xfrm>
            <a:off x="2105888" y="1234307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6699"/>
                </a:solidFill>
              </a:rPr>
              <a:t>L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5643AD3-9F9D-4493-B696-9DF4342A0354}"/>
              </a:ext>
            </a:extLst>
          </p:cNvPr>
          <p:cNvSpPr/>
          <p:nvPr/>
        </p:nvSpPr>
        <p:spPr>
          <a:xfrm>
            <a:off x="2105887" y="2138769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6699"/>
                </a:solidFill>
              </a:rPr>
              <a:t>E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0D18450-38B8-437D-BEF8-76375DDD1CCE}"/>
              </a:ext>
            </a:extLst>
          </p:cNvPr>
          <p:cNvSpPr/>
          <p:nvPr/>
        </p:nvSpPr>
        <p:spPr>
          <a:xfrm>
            <a:off x="2105886" y="3043232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6699"/>
                </a:solidFill>
              </a:rPr>
              <a:t>A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B454DB3-2CE2-40F8-B4AF-B35CDF8741B8}"/>
              </a:ext>
            </a:extLst>
          </p:cNvPr>
          <p:cNvSpPr/>
          <p:nvPr/>
        </p:nvSpPr>
        <p:spPr>
          <a:xfrm>
            <a:off x="2105885" y="3947695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6699"/>
                </a:solidFill>
              </a:rPr>
              <a:t>R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1177F12-8447-47B8-B711-0AD85DDCC04F}"/>
              </a:ext>
            </a:extLst>
          </p:cNvPr>
          <p:cNvSpPr/>
          <p:nvPr/>
        </p:nvSpPr>
        <p:spPr>
          <a:xfrm>
            <a:off x="2105884" y="4852158"/>
            <a:ext cx="1298713" cy="861391"/>
          </a:xfrm>
          <a:prstGeom prst="homeP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6699"/>
                </a:solidFill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5603F-988D-4E24-94EB-BF917503F95C}"/>
              </a:ext>
            </a:extLst>
          </p:cNvPr>
          <p:cNvSpPr txBox="1"/>
          <p:nvPr/>
        </p:nvSpPr>
        <p:spPr>
          <a:xfrm>
            <a:off x="3405558" y="1357091"/>
            <a:ext cx="12987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6699"/>
                </a:solidFill>
              </a:rPr>
              <a:t>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A12A5-A24F-4547-9CA2-D639EE286009}"/>
              </a:ext>
            </a:extLst>
          </p:cNvPr>
          <p:cNvSpPr txBox="1"/>
          <p:nvPr/>
        </p:nvSpPr>
        <p:spPr>
          <a:xfrm>
            <a:off x="3404597" y="2284855"/>
            <a:ext cx="175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EXCITE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4D171-A420-4D10-BAFD-63D9DCC0EB0A}"/>
              </a:ext>
            </a:extLst>
          </p:cNvPr>
          <p:cNvSpPr txBox="1"/>
          <p:nvPr/>
        </p:nvSpPr>
        <p:spPr>
          <a:xfrm>
            <a:off x="3404597" y="3162483"/>
            <a:ext cx="20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ANXIETY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F79F54-19EF-4083-B77C-2E0FA902B7E3}"/>
              </a:ext>
            </a:extLst>
          </p:cNvPr>
          <p:cNvSpPr txBox="1"/>
          <p:nvPr/>
        </p:nvSpPr>
        <p:spPr>
          <a:xfrm>
            <a:off x="3404597" y="4057028"/>
            <a:ext cx="20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REWARD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32E2EB-D18D-4F6C-8491-E569979E5974}"/>
              </a:ext>
            </a:extLst>
          </p:cNvPr>
          <p:cNvSpPr txBox="1"/>
          <p:nvPr/>
        </p:nvSpPr>
        <p:spPr>
          <a:xfrm>
            <a:off x="3404597" y="4951573"/>
            <a:ext cx="20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NEED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10B0D-C5BA-48E8-A270-5F1118185848}"/>
              </a:ext>
            </a:extLst>
          </p:cNvPr>
          <p:cNvSpPr txBox="1"/>
          <p:nvPr/>
        </p:nvSpPr>
        <p:spPr>
          <a:xfrm>
            <a:off x="5421139" y="1378844"/>
            <a:ext cx="581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What did you like most?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53FF4-C7CA-48D9-BFA9-63F9686C8035}"/>
              </a:ext>
            </a:extLst>
          </p:cNvPr>
          <p:cNvSpPr txBox="1"/>
          <p:nvPr/>
        </p:nvSpPr>
        <p:spPr>
          <a:xfrm>
            <a:off x="5409367" y="2315632"/>
            <a:ext cx="524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What excited you most?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25087-8BBF-40FB-867F-9C61BEA1C9FF}"/>
              </a:ext>
            </a:extLst>
          </p:cNvPr>
          <p:cNvSpPr txBox="1"/>
          <p:nvPr/>
        </p:nvSpPr>
        <p:spPr>
          <a:xfrm>
            <a:off x="5459640" y="3212317"/>
            <a:ext cx="623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What created the greatest anxiety?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4273DD-48A5-4A00-8A77-BF2054B586B6}"/>
              </a:ext>
            </a:extLst>
          </p:cNvPr>
          <p:cNvSpPr txBox="1"/>
          <p:nvPr/>
        </p:nvSpPr>
        <p:spPr>
          <a:xfrm>
            <a:off x="5409367" y="3986620"/>
            <a:ext cx="6547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What can we celebrate about this session?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8F3088-7C0D-4D7E-BC0F-191BE0AB22A0}"/>
              </a:ext>
            </a:extLst>
          </p:cNvPr>
          <p:cNvSpPr txBox="1"/>
          <p:nvPr/>
        </p:nvSpPr>
        <p:spPr>
          <a:xfrm>
            <a:off x="5319063" y="4985016"/>
            <a:ext cx="630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What are the next steps to stay on track? </a:t>
            </a:r>
          </a:p>
        </p:txBody>
      </p:sp>
    </p:spTree>
    <p:extLst>
      <p:ext uri="{BB962C8B-B14F-4D97-AF65-F5344CB8AC3E}">
        <p14:creationId xmlns:p14="http://schemas.microsoft.com/office/powerpoint/2010/main" val="3239045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54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6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Emergency Assistance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Policy and Processes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Steps</a:t>
            </a:r>
            <a:r>
              <a:rPr lang="en-US" dirty="0"/>
              <a:t> </a:t>
            </a:r>
            <a:r>
              <a:rPr lang="en-US" sz="3500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dirty="0"/>
              <a:t> </a:t>
            </a:r>
            <a:r>
              <a:rPr lang="en-US" sz="3500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Processing</a:t>
            </a:r>
            <a:r>
              <a:rPr lang="en-US" dirty="0"/>
              <a:t> </a:t>
            </a:r>
            <a:r>
              <a:rPr lang="en-US" sz="3500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Application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97" y="2544035"/>
            <a:ext cx="3426566" cy="3347380"/>
          </a:xfr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64" y="2285999"/>
            <a:ext cx="3605416" cy="36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8627B88-2E01-4AB6-8BFC-188356224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9"/>
          <a:stretch/>
        </p:blipFill>
        <p:spPr>
          <a:xfrm>
            <a:off x="2606584" y="811261"/>
            <a:ext cx="7237379" cy="51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13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Emergency Assistance Notice of Eligibility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35</a:t>
            </a:fld>
            <a:endParaRPr lang="en-US" dirty="0"/>
          </a:p>
        </p:txBody>
      </p:sp>
      <p:pic>
        <p:nvPicPr>
          <p:cNvPr id="10" name="Content Placeholder 9" descr="Text, letter&#10;&#10;Description automatically generated">
            <a:extLst>
              <a:ext uri="{FF2B5EF4-FFF2-40B4-BE49-F238E27FC236}">
                <a16:creationId xmlns:a16="http://schemas.microsoft.com/office/drawing/2014/main" id="{3A096D3A-F56C-478C-B1DB-A10D33B4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619" y="2530721"/>
            <a:ext cx="4851426" cy="3430428"/>
          </a:xfrm>
        </p:spPr>
      </p:pic>
    </p:spTree>
    <p:extLst>
      <p:ext uri="{BB962C8B-B14F-4D97-AF65-F5344CB8AC3E}">
        <p14:creationId xmlns:p14="http://schemas.microsoft.com/office/powerpoint/2010/main" val="706138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Payment</a:t>
            </a:r>
            <a:r>
              <a:rPr lang="en-US" dirty="0"/>
              <a:t> </a:t>
            </a:r>
            <a:r>
              <a:rPr lang="en-US" sz="3500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3383"/>
          </a:xfrm>
        </p:spPr>
        <p:txBody>
          <a:bodyPr>
            <a:noAutofit/>
          </a:bodyPr>
          <a:lstStyle/>
          <a:p>
            <a:r>
              <a:rPr lang="en-US" sz="3200" dirty="0">
                <a:ln w="3175" cmpd="sng">
                  <a:noFill/>
                </a:ln>
                <a:solidFill>
                  <a:srgbClr val="006699"/>
                </a:solidFill>
              </a:rPr>
              <a:t>Homelessness or impending homelessness with relocation to a new home, but no new permanent residence at the time of application.</a:t>
            </a:r>
          </a:p>
          <a:p>
            <a:r>
              <a:rPr lang="en-US" sz="3200" dirty="0">
                <a:ln w="3175" cmpd="sng">
                  <a:noFill/>
                </a:ln>
                <a:solidFill>
                  <a:srgbClr val="006699"/>
                </a:solidFill>
              </a:rPr>
              <a:t>Impending homeless, plan to remain in current housing, but confirmation agreeing to waive any right to proceed with an eviction or foreclosure not received.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8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FBAF7CD-746A-4141-9CED-ECF7349C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57F1E4F-1CFF-5643-939E-02111984F565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A6A9C8-C1FF-45DD-BC1C-4EB861E7A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2298" y="450749"/>
            <a:ext cx="1049655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</a:rPr>
              <a:t>Using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Zoom: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Participants/Reactions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085EAF-B56C-430B-9283-06E9E8AF600F}"/>
              </a:ext>
            </a:extLst>
          </p:cNvPr>
          <p:cNvGrpSpPr/>
          <p:nvPr/>
        </p:nvGrpSpPr>
        <p:grpSpPr>
          <a:xfrm>
            <a:off x="2062436" y="1690688"/>
            <a:ext cx="8067126" cy="4529638"/>
            <a:chOff x="2062436" y="1690688"/>
            <a:chExt cx="8067126" cy="4529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0B30A724-5DD9-4E52-84A7-0BA66D4FB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37" y="1690688"/>
              <a:ext cx="8067125" cy="452963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E73880-5166-4B0D-83C4-FD46B4021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2436" y="1690688"/>
              <a:ext cx="8067125" cy="4219458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CCBDABB-BA76-4786-95CE-4F3CF1609E30}"/>
              </a:ext>
            </a:extLst>
          </p:cNvPr>
          <p:cNvSpPr/>
          <p:nvPr/>
        </p:nvSpPr>
        <p:spPr>
          <a:xfrm>
            <a:off x="7205545" y="5834693"/>
            <a:ext cx="613316" cy="479502"/>
          </a:xfrm>
          <a:prstGeom prst="ellipse">
            <a:avLst/>
          </a:prstGeom>
          <a:noFill/>
          <a:ln w="38100">
            <a:solidFill>
              <a:srgbClr val="FD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BC7538-B3FB-4BCC-92B8-3646011B08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5009" r="10323" b="8244"/>
          <a:stretch/>
        </p:blipFill>
        <p:spPr>
          <a:xfrm>
            <a:off x="6591297" y="4170480"/>
            <a:ext cx="2240469" cy="13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51AD715-1D23-440A-907C-26FA873D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57F1E4F-1CFF-5643-939E-02111984F565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A6A9C8-C1FF-45DD-BC1C-4EB861E7A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0562" y="40350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</a:rPr>
              <a:t>Using Zoom: Annotations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D6ADB-297C-4F47-A707-5578FA73B1D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1690688"/>
            <a:ext cx="8046720" cy="452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EC6E22-A335-4857-9595-E4DC7A954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-2929" r="176" b="96816"/>
          <a:stretch/>
        </p:blipFill>
        <p:spPr>
          <a:xfrm>
            <a:off x="2071541" y="1576137"/>
            <a:ext cx="8046721" cy="276726"/>
          </a:xfrm>
          <a:prstGeom prst="rect">
            <a:avLst/>
          </a:prstGeom>
          <a:effectLst/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C557771-BFB0-401F-BB98-F33C3E0B8D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4" t="2990" r="27705" b="77175"/>
          <a:stretch/>
        </p:blipFill>
        <p:spPr>
          <a:xfrm>
            <a:off x="6514000" y="1860900"/>
            <a:ext cx="1379913" cy="897775"/>
          </a:xfrm>
          <a:prstGeom prst="rect">
            <a:avLst/>
          </a:prstGeom>
          <a:effectLst/>
        </p:spPr>
      </p:pic>
      <p:pic>
        <p:nvPicPr>
          <p:cNvPr id="7" name="Picture 6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FE8575A1-6CED-4A35-9FA1-754A1520D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4" y="1576137"/>
            <a:ext cx="8050648" cy="452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2F013EA7-2A6F-4EC1-8281-8B0E4FDF9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4" y="1604895"/>
            <a:ext cx="8050648" cy="452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D8C22B9-421E-471F-82A9-CA8E112BA78A}"/>
              </a:ext>
            </a:extLst>
          </p:cNvPr>
          <p:cNvSpPr/>
          <p:nvPr/>
        </p:nvSpPr>
        <p:spPr>
          <a:xfrm>
            <a:off x="4392096" y="2112894"/>
            <a:ext cx="613316" cy="393785"/>
          </a:xfrm>
          <a:prstGeom prst="ellipse">
            <a:avLst/>
          </a:prstGeom>
          <a:noFill/>
          <a:ln w="38100">
            <a:solidFill>
              <a:srgbClr val="FD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BF68B7-EA93-4E03-8EA3-E62F502EFFF4}"/>
              </a:ext>
            </a:extLst>
          </p:cNvPr>
          <p:cNvSpPr/>
          <p:nvPr/>
        </p:nvSpPr>
        <p:spPr>
          <a:xfrm>
            <a:off x="5008766" y="2112894"/>
            <a:ext cx="613316" cy="393785"/>
          </a:xfrm>
          <a:prstGeom prst="ellipse">
            <a:avLst/>
          </a:prstGeom>
          <a:noFill/>
          <a:ln w="38100">
            <a:solidFill>
              <a:srgbClr val="FD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19A125-E0B5-4247-92F5-561970F82701}"/>
              </a:ext>
            </a:extLst>
          </p:cNvPr>
          <p:cNvSpPr/>
          <p:nvPr/>
        </p:nvSpPr>
        <p:spPr>
          <a:xfrm>
            <a:off x="7772399" y="2116525"/>
            <a:ext cx="340469" cy="320928"/>
          </a:xfrm>
          <a:prstGeom prst="ellipse">
            <a:avLst/>
          </a:prstGeom>
          <a:noFill/>
          <a:ln w="38100">
            <a:solidFill>
              <a:srgbClr val="FD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AE4438D-6A98-48CF-81F8-BCC768F5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57F1E4F-1CFF-5643-939E-02111984F565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A6A9C8-C1FF-45DD-BC1C-4EB861E7A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6795" y="44361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</a:rPr>
              <a:t>Using Zoom: Breakout Rooms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D6ADB-297C-4F47-A707-5578FA73B1D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1690688"/>
            <a:ext cx="8046720" cy="452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AAF653-0B81-4944-BBDA-D97B80F7D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17157" r="11557" b="12056"/>
          <a:stretch/>
        </p:blipFill>
        <p:spPr>
          <a:xfrm>
            <a:off x="3880713" y="2709644"/>
            <a:ext cx="4438279" cy="24883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01BCDF-EC8D-4336-8A1C-4F88DC75A1D5}"/>
              </a:ext>
            </a:extLst>
          </p:cNvPr>
          <p:cNvGrpSpPr/>
          <p:nvPr/>
        </p:nvGrpSpPr>
        <p:grpSpPr>
          <a:xfrm>
            <a:off x="3016399" y="1847680"/>
            <a:ext cx="6159202" cy="4212293"/>
            <a:chOff x="3207714" y="1847681"/>
            <a:chExt cx="6159202" cy="4212293"/>
          </a:xfrm>
        </p:grpSpPr>
        <p:pic>
          <p:nvPicPr>
            <p:cNvPr id="11" name="Picture 10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904E4442-E181-4AE8-A9D3-9811303B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714" y="1847681"/>
              <a:ext cx="6159202" cy="421229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D1BFD7-295A-4A48-A936-A5B7588B2EA6}"/>
                </a:ext>
              </a:extLst>
            </p:cNvPr>
            <p:cNvSpPr/>
            <p:nvPr/>
          </p:nvSpPr>
          <p:spPr>
            <a:xfrm>
              <a:off x="4826833" y="3237875"/>
              <a:ext cx="2863121" cy="15923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9358524-2897-4EB0-BFB2-3916A550CF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t="38283" r="31721" b="37162"/>
          <a:stretch/>
        </p:blipFill>
        <p:spPr>
          <a:xfrm>
            <a:off x="4635518" y="3080879"/>
            <a:ext cx="3004989" cy="136410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F708D26-6F88-4A0C-9B83-C3BA122561F4}"/>
              </a:ext>
            </a:extLst>
          </p:cNvPr>
          <p:cNvSpPr/>
          <p:nvPr/>
        </p:nvSpPr>
        <p:spPr>
          <a:xfrm>
            <a:off x="6885323" y="5658969"/>
            <a:ext cx="613316" cy="479502"/>
          </a:xfrm>
          <a:prstGeom prst="ellipse">
            <a:avLst/>
          </a:prstGeom>
          <a:noFill/>
          <a:ln w="38100">
            <a:solidFill>
              <a:srgbClr val="FD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0C67B7-0B0F-43C4-9426-6B8A8AF6B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3475" r="2841" b="3886"/>
          <a:stretch/>
        </p:blipFill>
        <p:spPr bwMode="auto">
          <a:xfrm>
            <a:off x="1300393" y="599146"/>
            <a:ext cx="5376283" cy="5659708"/>
          </a:xfrm>
          <a:prstGeom prst="roundRect">
            <a:avLst>
              <a:gd name="adj" fmla="val 196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C315DE-9D37-4A7C-878D-DDA9E9FCF73B}"/>
              </a:ext>
            </a:extLst>
          </p:cNvPr>
          <p:cNvSpPr/>
          <p:nvPr/>
        </p:nvSpPr>
        <p:spPr>
          <a:xfrm>
            <a:off x="7009620" y="2551836"/>
            <a:ext cx="43906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6699"/>
                </a:solidFill>
              </a:rPr>
              <a:t>Where is your </a:t>
            </a:r>
          </a:p>
          <a:p>
            <a:pPr algn="ctr"/>
            <a:r>
              <a:rPr lang="en-US" sz="5400" b="1" dirty="0">
                <a:ln/>
                <a:solidFill>
                  <a:srgbClr val="006699"/>
                </a:solidFill>
              </a:rPr>
              <a:t>office?</a:t>
            </a:r>
          </a:p>
        </p:txBody>
      </p:sp>
    </p:spTree>
    <p:extLst>
      <p:ext uri="{BB962C8B-B14F-4D97-AF65-F5344CB8AC3E}">
        <p14:creationId xmlns:p14="http://schemas.microsoft.com/office/powerpoint/2010/main" val="3589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4C659-F2C0-4EF7-BA2B-82CF5E52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09/15/22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7882F-5351-492B-A942-55942074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DFES/Partner Training Team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45B6-3D52-4478-9D7E-14FBAF48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0F78D2-FF8F-4B76-A597-60F97276E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359001"/>
              </p:ext>
            </p:extLst>
          </p:nvPr>
        </p:nvGraphicFramePr>
        <p:xfrm>
          <a:off x="1041625" y="1073915"/>
          <a:ext cx="10108749" cy="471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357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0271-F57A-4A63-89B2-7F4DE6D6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EA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</a:rPr>
              <a:t>Payment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</a:rPr>
              <a:t>Amount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AF50-F05C-4E8E-A163-A5DA25141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>
                <a:solidFill>
                  <a:srgbClr val="006699"/>
                </a:solidFill>
              </a:rPr>
              <a:t>Group size: 2 – 4 $516</a:t>
            </a:r>
          </a:p>
          <a:p>
            <a:r>
              <a:rPr lang="en-US" sz="3500" dirty="0">
                <a:solidFill>
                  <a:srgbClr val="006699"/>
                </a:solidFill>
              </a:rPr>
              <a:t>Group size: 5 $645</a:t>
            </a:r>
          </a:p>
          <a:p>
            <a:r>
              <a:rPr lang="en-US" sz="3500" dirty="0">
                <a:solidFill>
                  <a:srgbClr val="006699"/>
                </a:solidFill>
              </a:rPr>
              <a:t>Group size: 6 or more $110 per group member</a:t>
            </a:r>
          </a:p>
          <a:p>
            <a:r>
              <a:rPr lang="en-US" sz="3500" dirty="0">
                <a:solidFill>
                  <a:srgbClr val="006699"/>
                </a:solidFill>
              </a:rPr>
              <a:t>$500 for Energy Crisis regardless of group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2BE60-0D24-4B05-B510-425B2AA0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09/15/22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05C1-2DC7-4F2A-9266-90C34BA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8528" y="5969000"/>
            <a:ext cx="542697" cy="279400"/>
          </a:xfrm>
        </p:spPr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2777AE-4BA3-4331-8FCF-FEE25E3E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53555"/>
            <a:ext cx="7305900" cy="279400"/>
          </a:xfrm>
        </p:spPr>
        <p:txBody>
          <a:bodyPr/>
          <a:lstStyle/>
          <a:p>
            <a:r>
              <a:rPr lang="en-US" dirty="0"/>
              <a:t>DFES/Partner Training Team </a:t>
            </a:r>
          </a:p>
        </p:txBody>
      </p:sp>
    </p:spTree>
    <p:extLst>
      <p:ext uri="{BB962C8B-B14F-4D97-AF65-F5344CB8AC3E}">
        <p14:creationId xmlns:p14="http://schemas.microsoft.com/office/powerpoint/2010/main" val="2391860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rgbClr val="498DF1"/>
      </a:lt1>
      <a:dk2>
        <a:srgbClr val="242852"/>
      </a:dk2>
      <a:lt2>
        <a:srgbClr val="A5A5A5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20DDC3B90B84CAFF4598EDA8AB4A0" ma:contentTypeVersion="4" ma:contentTypeDescription="Create a new document." ma:contentTypeScope="" ma:versionID="c994ce3d5e24e59a7a0d71fb7bce8516">
  <xsd:schema xmlns:xsd="http://www.w3.org/2001/XMLSchema" xmlns:xs="http://www.w3.org/2001/XMLSchema" xmlns:p="http://schemas.microsoft.com/office/2006/metadata/properties" xmlns:ns2="c94b0053-5adf-443d-a9c0-f78173e205b7" targetNamespace="http://schemas.microsoft.com/office/2006/metadata/properties" ma:root="true" ma:fieldsID="99040faf6bbb784e752dd8495ef40ccf" ns2:_="">
    <xsd:import namespace="c94b0053-5adf-443d-a9c0-f78173e20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b0053-5adf-443d-a9c0-f78173e20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FEF45-F82D-47DC-B547-6878E84F1C2C}">
  <ds:schemaRefs>
    <ds:schemaRef ds:uri="http://purl.org/dc/terms/"/>
    <ds:schemaRef ds:uri="http://schemas.microsoft.com/office/2006/metadata/properties"/>
    <ds:schemaRef ds:uri="http://www.w3.org/XML/1998/namespace"/>
    <ds:schemaRef ds:uri="c94b0053-5adf-443d-a9c0-f78173e205b7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4459CDF-3B37-4FF5-BCAA-C48791AC53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3C9F4-B13B-4D95-8384-BC7EAAD45224}">
  <ds:schemaRefs>
    <ds:schemaRef ds:uri="c94b0053-5adf-443d-a9c0-f78173e205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12191</TotalTime>
  <Words>672</Words>
  <Application>Microsoft Office PowerPoint</Application>
  <PresentationFormat>Widescreen</PresentationFormat>
  <Paragraphs>223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Garamond</vt:lpstr>
      <vt:lpstr>Organic</vt:lpstr>
      <vt:lpstr>Emergency Assistance</vt:lpstr>
      <vt:lpstr>Using Zoom</vt:lpstr>
      <vt:lpstr>Using Zoom: Chat</vt:lpstr>
      <vt:lpstr>Using Zoom: Participants/Reactions </vt:lpstr>
      <vt:lpstr>Using Zoom: Annotations</vt:lpstr>
      <vt:lpstr>Using Zoom: Breakout Rooms</vt:lpstr>
      <vt:lpstr>PowerPoint Presentation</vt:lpstr>
      <vt:lpstr>PowerPoint Presentation</vt:lpstr>
      <vt:lpstr>EA Payment Amount</vt:lpstr>
      <vt:lpstr>PowerPoint Presentation</vt:lpstr>
      <vt:lpstr>Resident</vt:lpstr>
      <vt:lpstr>Citizen or Qualified Non-Citizen</vt:lpstr>
      <vt:lpstr>PowerPoint Presentation</vt:lpstr>
      <vt:lpstr>12 Month Time Frame </vt:lpstr>
      <vt:lpstr>PowerPoint Presentation</vt:lpstr>
      <vt:lpstr>WWP</vt:lpstr>
      <vt:lpstr>PowerPoint Presentation</vt:lpstr>
      <vt:lpstr>PowerPoint Presentation</vt:lpstr>
      <vt:lpstr>Non-Financial Eligibility</vt:lpstr>
      <vt:lpstr>PowerPoint Presentation</vt:lpstr>
      <vt:lpstr>Verification of Eligibility</vt:lpstr>
      <vt:lpstr>Qualifying Emergencies</vt:lpstr>
      <vt:lpstr>Verifying Fire, Flood, or Natural Disaster</vt:lpstr>
      <vt:lpstr>Homelessness Definition</vt:lpstr>
      <vt:lpstr>Verify Homelessness</vt:lpstr>
      <vt:lpstr>Impending Homelessness</vt:lpstr>
      <vt:lpstr>Verifying Impending Homelessness</vt:lpstr>
      <vt:lpstr>Verifying a Financial Crisis</vt:lpstr>
      <vt:lpstr>Energy Crisis</vt:lpstr>
      <vt:lpstr>Verifying Energy Crisis</vt:lpstr>
      <vt:lpstr>What did you… </vt:lpstr>
      <vt:lpstr>Emergency Assistance</vt:lpstr>
      <vt:lpstr>Steps for Processing Application</vt:lpstr>
      <vt:lpstr>PowerPoint Presentation</vt:lpstr>
      <vt:lpstr>Emergency Assistance Notice of Eligibility)</vt:lpstr>
      <vt:lpstr>Payment Delays</vt:lpstr>
    </vt:vector>
  </TitlesOfParts>
  <Company>UW - Oshkosh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Assistance</dc:title>
  <dc:creator>Heather Sommers</dc:creator>
  <cp:lastModifiedBy>Heather Sommers</cp:lastModifiedBy>
  <cp:revision>94</cp:revision>
  <dcterms:created xsi:type="dcterms:W3CDTF">2020-03-09T13:36:28Z</dcterms:created>
  <dcterms:modified xsi:type="dcterms:W3CDTF">2022-09-15T19:18:44Z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0x01010094020DDC3B90B84CAFF4598EDA8AB4A0</vt:lpwstr>
  </property>
</Properties>
</file>