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5" r:id="rId4"/>
  </p:sldMasterIdLst>
  <p:notesMasterIdLst>
    <p:notesMasterId r:id="rId42"/>
  </p:notesMasterIdLst>
  <p:sldIdLst>
    <p:sldId id="536" r:id="rId5"/>
    <p:sldId id="545" r:id="rId6"/>
    <p:sldId id="555" r:id="rId7"/>
    <p:sldId id="583" r:id="rId8"/>
    <p:sldId id="540" r:id="rId9"/>
    <p:sldId id="557" r:id="rId10"/>
    <p:sldId id="559" r:id="rId11"/>
    <p:sldId id="547" r:id="rId12"/>
    <p:sldId id="584" r:id="rId13"/>
    <p:sldId id="588" r:id="rId14"/>
    <p:sldId id="549" r:id="rId15"/>
    <p:sldId id="560" r:id="rId16"/>
    <p:sldId id="561" r:id="rId17"/>
    <p:sldId id="552" r:id="rId18"/>
    <p:sldId id="586" r:id="rId19"/>
    <p:sldId id="571" r:id="rId20"/>
    <p:sldId id="576" r:id="rId21"/>
    <p:sldId id="577" r:id="rId22"/>
    <p:sldId id="578" r:id="rId23"/>
    <p:sldId id="579" r:id="rId24"/>
    <p:sldId id="257" r:id="rId25"/>
    <p:sldId id="551" r:id="rId26"/>
    <p:sldId id="542" r:id="rId27"/>
    <p:sldId id="553" r:id="rId28"/>
    <p:sldId id="564" r:id="rId29"/>
    <p:sldId id="565" r:id="rId30"/>
    <p:sldId id="566" r:id="rId31"/>
    <p:sldId id="567" r:id="rId32"/>
    <p:sldId id="589" r:id="rId33"/>
    <p:sldId id="569" r:id="rId34"/>
    <p:sldId id="590" r:id="rId35"/>
    <p:sldId id="591" r:id="rId36"/>
    <p:sldId id="575" r:id="rId37"/>
    <p:sldId id="587" r:id="rId38"/>
    <p:sldId id="580" r:id="rId39"/>
    <p:sldId id="582" r:id="rId40"/>
    <p:sldId id="59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53A4D77-877F-4EB6-9372-D05940499A81}">
          <p14:sldIdLst>
            <p14:sldId id="536"/>
            <p14:sldId id="545"/>
            <p14:sldId id="555"/>
            <p14:sldId id="583"/>
            <p14:sldId id="540"/>
            <p14:sldId id="557"/>
            <p14:sldId id="559"/>
            <p14:sldId id="547"/>
            <p14:sldId id="584"/>
            <p14:sldId id="588"/>
            <p14:sldId id="549"/>
            <p14:sldId id="560"/>
            <p14:sldId id="561"/>
            <p14:sldId id="552"/>
            <p14:sldId id="586"/>
            <p14:sldId id="571"/>
            <p14:sldId id="576"/>
            <p14:sldId id="577"/>
            <p14:sldId id="578"/>
            <p14:sldId id="579"/>
            <p14:sldId id="257"/>
            <p14:sldId id="551"/>
            <p14:sldId id="542"/>
            <p14:sldId id="553"/>
            <p14:sldId id="564"/>
            <p14:sldId id="565"/>
            <p14:sldId id="566"/>
            <p14:sldId id="567"/>
            <p14:sldId id="589"/>
            <p14:sldId id="569"/>
            <p14:sldId id="590"/>
            <p14:sldId id="591"/>
            <p14:sldId id="575"/>
            <p14:sldId id="587"/>
            <p14:sldId id="580"/>
            <p14:sldId id="582"/>
            <p14:sldId id="5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kie Copsey" initials="FC" lastIdx="6" clrIdx="0">
    <p:extLst>
      <p:ext uri="{19B8F6BF-5375-455C-9EA6-DF929625EA0E}">
        <p15:presenceInfo xmlns:p15="http://schemas.microsoft.com/office/powerpoint/2012/main" userId="S::fcopsey@dwfs.us::ffda780b-7416-4684-ac26-98bf7de89af9" providerId="AD"/>
      </p:ext>
    </p:extLst>
  </p:cmAuthor>
  <p:cmAuthor id="2" name="Kelsey Chappa" initials="KC" lastIdx="16" clrIdx="1">
    <p:extLst>
      <p:ext uri="{19B8F6BF-5375-455C-9EA6-DF929625EA0E}">
        <p15:presenceInfo xmlns:p15="http://schemas.microsoft.com/office/powerpoint/2012/main" userId="S::kelsey.chappa@dwfs.us::820957df-ccea-48a7-8a0f-23ef2e5870b0" providerId="AD"/>
      </p:ext>
    </p:extLst>
  </p:cmAuthor>
  <p:cmAuthor id="3" name="Heather Sommers" initials="HS" lastIdx="1" clrIdx="2">
    <p:extLst>
      <p:ext uri="{19B8F6BF-5375-455C-9EA6-DF929625EA0E}">
        <p15:presenceInfo xmlns:p15="http://schemas.microsoft.com/office/powerpoint/2012/main" userId="S-1-5-21-2659354452-1902947517-270089953-744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EF27DC-29E0-4F62-B323-E5741D192264}" v="2" dt="2021-09-20T15:47:04.1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888BC-0F43-464B-889C-84A07FE817C1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28BDB-C457-4CDB-99CA-6065DB73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20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9433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06348-7C24-42A1-A7B7-980A4552E1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895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E28BDB-C457-4CDB-99CA-6065DB7322E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8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1119" y="6350335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/>
            <a:r>
              <a:rPr lang="en-US" dirty="0"/>
              <a:t>05/20/20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3513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l"/>
            <a:r>
              <a:rPr lang="en-US"/>
              <a:t>DFES/Partner Training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20171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ctr"/>
            <a:fld id="{EB37DED6-D4C7-42EE-AB49-D2E39E64FDE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6933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DFES/Partner Training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B37DED6-D4C7-42EE-AB49-D2E39E64FDE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3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DFES/Partner Training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B37DED6-D4C7-42EE-AB49-D2E39E64FDE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0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DFES/Partner Training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B37DED6-D4C7-42EE-AB49-D2E39E64FDE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2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algn="r"/>
            <a:r>
              <a:rPr lang="en-US"/>
              <a:t>05/20/20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algn="l"/>
            <a:r>
              <a:rPr lang="en-US"/>
              <a:t>DFES/Partner Training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algn="ctr"/>
            <a:fld id="{EB37DED6-D4C7-42EE-AB49-D2E39E64FDE4}" type="slidenum">
              <a:rPr lang="en-US" smtClean="0"/>
              <a:pPr algn="ctr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70845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DFES/Partner Training Team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B37DED6-D4C7-42EE-AB49-D2E39E64FDE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112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05/20/20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7922-2E45-41D9-B5B3-E28758A12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18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DFES/Partner Training Team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B37DED6-D4C7-42EE-AB49-D2E39E64FDE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6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272556" y="6340619"/>
            <a:ext cx="2329722" cy="348462"/>
          </a:xfrm>
        </p:spPr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26435" y="6340619"/>
            <a:ext cx="4114800" cy="345796"/>
          </a:xfrm>
        </p:spPr>
        <p:txBody>
          <a:bodyPr/>
          <a:lstStyle/>
          <a:p>
            <a:pPr algn="l"/>
            <a:r>
              <a:rPr lang="en-US"/>
              <a:t>DFES/Partner Training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18270" y="6340619"/>
            <a:ext cx="2819399" cy="345796"/>
          </a:xfrm>
        </p:spPr>
        <p:txBody>
          <a:bodyPr/>
          <a:lstStyle/>
          <a:p>
            <a:pPr algn="ctr"/>
            <a:fld id="{EB37DED6-D4C7-42EE-AB49-D2E39E64FDE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1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716198" y="6373013"/>
            <a:ext cx="1233355" cy="348462"/>
          </a:xfrm>
        </p:spPr>
        <p:txBody>
          <a:bodyPr/>
          <a:lstStyle/>
          <a:p>
            <a:pPr algn="r"/>
            <a:r>
              <a:rPr lang="en-US" dirty="0"/>
              <a:t>05/20/20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6751" y="6375679"/>
            <a:ext cx="3482179" cy="345796"/>
          </a:xfrm>
        </p:spPr>
        <p:txBody>
          <a:bodyPr/>
          <a:lstStyle/>
          <a:p>
            <a:pPr algn="l"/>
            <a:r>
              <a:rPr lang="en-US"/>
              <a:t>DFES/Partner Training Team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pPr algn="ctr"/>
            <a:fld id="{EB37DED6-D4C7-42EE-AB49-D2E39E64FDE4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8861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267758" y="6400800"/>
            <a:ext cx="1232456" cy="348462"/>
          </a:xfrm>
        </p:spPr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078" y="6395557"/>
            <a:ext cx="3482178" cy="345796"/>
          </a:xfrm>
        </p:spPr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27324" y="6395557"/>
            <a:ext cx="1234440" cy="345796"/>
          </a:xfrm>
        </p:spPr>
        <p:txBody>
          <a:bodyPr/>
          <a:lstStyle/>
          <a:p>
            <a:pPr algn="ctr"/>
            <a:fld id="{EB37DED6-D4C7-42EE-AB49-D2E39E64FDE4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4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89137" y="6441580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05/20/20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6436" y="6444246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DFES/Partner Training Team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1847" y="6444246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AE17922-2E45-41D9-B5B3-E28758A127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5468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nature, outdoor, grass, mountain&#10;&#10;Description automatically generated">
            <a:extLst>
              <a:ext uri="{FF2B5EF4-FFF2-40B4-BE49-F238E27FC236}">
                <a16:creationId xmlns:a16="http://schemas.microsoft.com/office/drawing/2014/main" id="{3963251C-77C0-44E7-A2E8-0F44699FDC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7" r="-3" b="19848"/>
          <a:stretch/>
        </p:blipFill>
        <p:spPr>
          <a:xfrm>
            <a:off x="20" y="10"/>
            <a:ext cx="7215381" cy="2969294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</p:spPr>
      </p:pic>
      <p:pic>
        <p:nvPicPr>
          <p:cNvPr id="10" name="Picture 9" descr="A close up of a country road&#10;&#10;Description automatically generated">
            <a:extLst>
              <a:ext uri="{FF2B5EF4-FFF2-40B4-BE49-F238E27FC236}">
                <a16:creationId xmlns:a16="http://schemas.microsoft.com/office/drawing/2014/main" id="{17DDC472-5B1D-4107-AC5E-12428E203D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1" r="-2" b="42323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12" name="Picture 11" descr="A small boat in a body of water&#10;&#10;Description automatically generated">
            <a:extLst>
              <a:ext uri="{FF2B5EF4-FFF2-40B4-BE49-F238E27FC236}">
                <a16:creationId xmlns:a16="http://schemas.microsoft.com/office/drawing/2014/main" id="{98C1D534-E762-4A2A-AA17-D34DBC48C9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6" b="25804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14" name="Picture 13" descr="A castle on a cloudy day&#10;&#10;Description automatically generated">
            <a:extLst>
              <a:ext uri="{FF2B5EF4-FFF2-40B4-BE49-F238E27FC236}">
                <a16:creationId xmlns:a16="http://schemas.microsoft.com/office/drawing/2014/main" id="{D6A12357-4A74-406A-B6BA-0C15C6A0BA8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01" r="1" b="2"/>
          <a:stretch/>
        </p:blipFill>
        <p:spPr>
          <a:xfrm>
            <a:off x="78418" y="3037884"/>
            <a:ext cx="6209553" cy="375153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3ACF4-7AA5-4614-950A-F30848C4E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7959" y="6041362"/>
            <a:ext cx="683339" cy="365125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B37DED6-D4C7-42EE-AB49-D2E39E64FDE4}" type="slidenum">
              <a:rPr kumimoji="0" lang="en-US" b="0" i="0" u="none" strike="noStrike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b="0" i="0" u="none" strike="noStrike" cap="none" spc="0" normalizeH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FB52E1-6A58-48DA-8341-1B580C029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4C1D7E-370F-4956-8F01-290BE1095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DFES/Partner Training Team</a:t>
            </a:r>
          </a:p>
        </p:txBody>
      </p:sp>
    </p:spTree>
    <p:extLst>
      <p:ext uri="{BB962C8B-B14F-4D97-AF65-F5344CB8AC3E}">
        <p14:creationId xmlns:p14="http://schemas.microsoft.com/office/powerpoint/2010/main" val="354488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E606343-BADE-4565-AB89-E9EF7E253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2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9E183BD-2932-401F-8B53-E247764B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5B39E-4745-4414-8B6B-1FC5DAA2D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B37DED6-D4C7-42EE-AB49-D2E39E64FDE4}" type="slidenum">
              <a:rPr lang="en-US" smtClean="0"/>
              <a:pPr algn="ctr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E8BB27-0ECE-4999-A546-685A37796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68" y="480061"/>
            <a:ext cx="11116920" cy="57590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80134E-6AB7-44E2-B4C9-E30843B38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045479-B86F-41B7-806A-280D3C278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DFES/Partner Training Team</a:t>
            </a:r>
          </a:p>
        </p:txBody>
      </p:sp>
    </p:spTree>
    <p:extLst>
      <p:ext uri="{BB962C8B-B14F-4D97-AF65-F5344CB8AC3E}">
        <p14:creationId xmlns:p14="http://schemas.microsoft.com/office/powerpoint/2010/main" val="22826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DFEFC0-99B4-4D27-9168-1B2F659A3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2C20081-2005-4B05-BEA4-EB8D4C90A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8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EA5AC6-D827-489F-BB3E-D48BAC654871}"/>
              </a:ext>
            </a:extLst>
          </p:cNvPr>
          <p:cNvSpPr/>
          <p:nvPr/>
        </p:nvSpPr>
        <p:spPr>
          <a:xfrm>
            <a:off x="1078523" y="5835269"/>
            <a:ext cx="10318418" cy="5238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cap="all" spc="800">
                <a:solidFill>
                  <a:srgbClr val="2A1A00"/>
                </a:solidFill>
                <a:latin typeface="+mj-lt"/>
                <a:ea typeface="+mj-ea"/>
                <a:cs typeface="+mj-cs"/>
              </a:rPr>
              <a:t>PIN comments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6F9D4-01A1-4C31-848E-9C57A3D19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87" y="737206"/>
            <a:ext cx="11245090" cy="383458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2D3EB0-F911-4C5E-804C-E3D4C0B9E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B37DED6-D4C7-42EE-AB49-D2E39E64FDE4}" type="slidenum">
              <a:rPr lang="en-US" smtClean="0"/>
              <a:pPr algn="ctr"/>
              <a:t>11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3630-BBD0-4AC4-A00E-E4DF6FE71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E9334-F6EA-46A2-900A-C796258AC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DFES/Partner Training Team</a:t>
            </a:r>
          </a:p>
        </p:txBody>
      </p:sp>
    </p:spTree>
    <p:extLst>
      <p:ext uri="{BB962C8B-B14F-4D97-AF65-F5344CB8AC3E}">
        <p14:creationId xmlns:p14="http://schemas.microsoft.com/office/powerpoint/2010/main" val="274389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3B41FC-1ABA-482C-9886-73B81C19CE50}"/>
              </a:ext>
            </a:extLst>
          </p:cNvPr>
          <p:cNvSpPr txBox="1"/>
          <p:nvPr/>
        </p:nvSpPr>
        <p:spPr>
          <a:xfrm>
            <a:off x="-1" y="962950"/>
            <a:ext cx="4695445" cy="4374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cap="all" spc="800">
                <a:solidFill>
                  <a:srgbClr val="2A1A00"/>
                </a:solidFill>
                <a:latin typeface="+mj-lt"/>
                <a:ea typeface="+mj-ea"/>
                <a:cs typeface="+mj-cs"/>
              </a:rPr>
              <a:t>Justification for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cap="all" spc="800">
                <a:solidFill>
                  <a:srgbClr val="2A1A00"/>
                </a:solidFill>
                <a:latin typeface="+mj-lt"/>
                <a:ea typeface="+mj-ea"/>
                <a:cs typeface="+mj-cs"/>
              </a:rPr>
              <a:t> actions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85E752-8F36-4387-9AB3-E3C3195C6C42}"/>
              </a:ext>
            </a:extLst>
          </p:cNvPr>
          <p:cNvSpPr txBox="1"/>
          <p:nvPr/>
        </p:nvSpPr>
        <p:spPr>
          <a:xfrm>
            <a:off x="5691644" y="1351508"/>
            <a:ext cx="5504155" cy="41549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Placement</a:t>
            </a:r>
          </a:p>
          <a:p>
            <a:endParaRPr lang="en-US" sz="2400"/>
          </a:p>
          <a:p>
            <a:r>
              <a:rPr lang="en-US" sz="2400"/>
              <a:t>Change in Placement</a:t>
            </a:r>
          </a:p>
          <a:p>
            <a:endParaRPr lang="en-US" sz="2400"/>
          </a:p>
          <a:p>
            <a:r>
              <a:rPr lang="en-US" sz="2400"/>
              <a:t>Assigned Activities</a:t>
            </a:r>
          </a:p>
          <a:p>
            <a:endParaRPr lang="en-US" sz="2400"/>
          </a:p>
          <a:p>
            <a:r>
              <a:rPr lang="en-US" sz="2400"/>
              <a:t>Referrals</a:t>
            </a:r>
          </a:p>
          <a:p>
            <a:endParaRPr lang="en-US" sz="2400"/>
          </a:p>
          <a:p>
            <a:r>
              <a:rPr lang="en-US" sz="2400"/>
              <a:t>The Need for Accommodation</a:t>
            </a:r>
          </a:p>
          <a:p>
            <a:endParaRPr lang="en-US" sz="2400"/>
          </a:p>
          <a:p>
            <a:r>
              <a:rPr lang="en-US" sz="2400"/>
              <a:t>W-2 Extension Information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21EFAE-2010-4D66-8095-749C55362674}"/>
              </a:ext>
            </a:extLst>
          </p:cNvPr>
          <p:cNvCxnSpPr/>
          <p:nvPr/>
        </p:nvCxnSpPr>
        <p:spPr>
          <a:xfrm>
            <a:off x="5691643" y="1958659"/>
            <a:ext cx="550415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E508A7-1BFB-42FF-AF9E-A255C2D6DF9A}"/>
              </a:ext>
            </a:extLst>
          </p:cNvPr>
          <p:cNvCxnSpPr/>
          <p:nvPr/>
        </p:nvCxnSpPr>
        <p:spPr>
          <a:xfrm>
            <a:off x="5691644" y="2710774"/>
            <a:ext cx="550415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C94B46-6126-4DB4-A1E2-E78825DC3914}"/>
              </a:ext>
            </a:extLst>
          </p:cNvPr>
          <p:cNvCxnSpPr/>
          <p:nvPr/>
        </p:nvCxnSpPr>
        <p:spPr>
          <a:xfrm>
            <a:off x="5691643" y="3429000"/>
            <a:ext cx="550415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3E501E-A1FA-4A1A-ADF3-D5FD678003E9}"/>
              </a:ext>
            </a:extLst>
          </p:cNvPr>
          <p:cNvCxnSpPr/>
          <p:nvPr/>
        </p:nvCxnSpPr>
        <p:spPr>
          <a:xfrm>
            <a:off x="5691643" y="4101829"/>
            <a:ext cx="550415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326ECC-4C0D-4D19-921C-57DC12AD6A40}"/>
              </a:ext>
            </a:extLst>
          </p:cNvPr>
          <p:cNvCxnSpPr/>
          <p:nvPr/>
        </p:nvCxnSpPr>
        <p:spPr>
          <a:xfrm>
            <a:off x="5691643" y="4860587"/>
            <a:ext cx="550415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8C3AA2-1EF1-483F-9A71-A9AE5A1AA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B37DED6-D4C7-42EE-AB49-D2E39E64FDE4}" type="slidenum">
              <a:rPr lang="en-US" smtClean="0"/>
              <a:pPr algn="ctr"/>
              <a:t>12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04A35-5035-42A0-9375-E748CECEF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12F1F-B171-4DBD-9677-3890932B3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DFES/Partner Training Team</a:t>
            </a:r>
          </a:p>
        </p:txBody>
      </p:sp>
    </p:spTree>
    <p:extLst>
      <p:ext uri="{BB962C8B-B14F-4D97-AF65-F5344CB8AC3E}">
        <p14:creationId xmlns:p14="http://schemas.microsoft.com/office/powerpoint/2010/main" val="31042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FEF8384-2545-4ACD-9071-49DD1CFC4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Freeform 22">
            <a:extLst>
              <a:ext uri="{FF2B5EF4-FFF2-40B4-BE49-F238E27FC236}">
                <a16:creationId xmlns:a16="http://schemas.microsoft.com/office/drawing/2014/main" id="{F77DB8FA-61A7-4DE7-A777-6D258D172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4695443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3B41FC-1ABA-482C-9886-73B81C19CE50}"/>
              </a:ext>
            </a:extLst>
          </p:cNvPr>
          <p:cNvSpPr txBox="1"/>
          <p:nvPr/>
        </p:nvSpPr>
        <p:spPr>
          <a:xfrm>
            <a:off x="-1" y="962950"/>
            <a:ext cx="4695445" cy="4374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cap="all" spc="800">
                <a:solidFill>
                  <a:srgbClr val="2A1A00"/>
                </a:solidFill>
                <a:latin typeface="+mj-lt"/>
                <a:ea typeface="+mj-ea"/>
                <a:cs typeface="+mj-cs"/>
              </a:rPr>
              <a:t>Document information regarding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85E752-8F36-4387-9AB3-E3C3195C6C42}"/>
              </a:ext>
            </a:extLst>
          </p:cNvPr>
          <p:cNvSpPr txBox="1"/>
          <p:nvPr/>
        </p:nvSpPr>
        <p:spPr>
          <a:xfrm>
            <a:off x="5691644" y="1351508"/>
            <a:ext cx="5504155" cy="41549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Summary of Assessments</a:t>
            </a:r>
          </a:p>
          <a:p>
            <a:endParaRPr lang="en-US" sz="2400"/>
          </a:p>
          <a:p>
            <a:r>
              <a:rPr lang="en-US" sz="2400"/>
              <a:t>Day-to-Day Events</a:t>
            </a:r>
          </a:p>
          <a:p>
            <a:endParaRPr lang="en-US" sz="2400"/>
          </a:p>
          <a:p>
            <a:r>
              <a:rPr lang="en-US" sz="2400"/>
              <a:t>Appointments</a:t>
            </a:r>
          </a:p>
          <a:p>
            <a:endParaRPr lang="en-US" sz="2400"/>
          </a:p>
          <a:p>
            <a:r>
              <a:rPr lang="en-US" sz="2400"/>
              <a:t>Communication</a:t>
            </a:r>
          </a:p>
          <a:p>
            <a:endParaRPr lang="en-US" sz="2400"/>
          </a:p>
          <a:p>
            <a:r>
              <a:rPr lang="en-US" sz="2400"/>
              <a:t>Other Information </a:t>
            </a:r>
          </a:p>
          <a:p>
            <a:endParaRPr lang="en-US" sz="2400"/>
          </a:p>
          <a:p>
            <a:r>
              <a:rPr lang="en-US" sz="2400"/>
              <a:t>Good Cause Determination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21EFAE-2010-4D66-8095-749C55362674}"/>
              </a:ext>
            </a:extLst>
          </p:cNvPr>
          <p:cNvCxnSpPr/>
          <p:nvPr/>
        </p:nvCxnSpPr>
        <p:spPr>
          <a:xfrm>
            <a:off x="5691643" y="1958659"/>
            <a:ext cx="550415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E508A7-1BFB-42FF-AF9E-A255C2D6DF9A}"/>
              </a:ext>
            </a:extLst>
          </p:cNvPr>
          <p:cNvCxnSpPr/>
          <p:nvPr/>
        </p:nvCxnSpPr>
        <p:spPr>
          <a:xfrm>
            <a:off x="5691644" y="2710774"/>
            <a:ext cx="550415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C94B46-6126-4DB4-A1E2-E78825DC3914}"/>
              </a:ext>
            </a:extLst>
          </p:cNvPr>
          <p:cNvCxnSpPr/>
          <p:nvPr/>
        </p:nvCxnSpPr>
        <p:spPr>
          <a:xfrm>
            <a:off x="5691643" y="3429000"/>
            <a:ext cx="550415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3E501E-A1FA-4A1A-ADF3-D5FD678003E9}"/>
              </a:ext>
            </a:extLst>
          </p:cNvPr>
          <p:cNvCxnSpPr/>
          <p:nvPr/>
        </p:nvCxnSpPr>
        <p:spPr>
          <a:xfrm>
            <a:off x="5691643" y="4101829"/>
            <a:ext cx="550415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326ECC-4C0D-4D19-921C-57DC12AD6A40}"/>
              </a:ext>
            </a:extLst>
          </p:cNvPr>
          <p:cNvCxnSpPr/>
          <p:nvPr/>
        </p:nvCxnSpPr>
        <p:spPr>
          <a:xfrm>
            <a:off x="5691643" y="4860587"/>
            <a:ext cx="550415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A4BE82-2299-4028-B054-7067F3038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B37DED6-D4C7-42EE-AB49-D2E39E64FDE4}" type="slidenum">
              <a:rPr lang="en-US" smtClean="0"/>
              <a:pPr algn="ctr"/>
              <a:t>13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BDA78-A048-4220-9729-C5DAEE39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5183C-CB84-443A-AB15-168A7064A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DFES/Partner Training Team</a:t>
            </a:r>
          </a:p>
        </p:txBody>
      </p:sp>
    </p:spTree>
    <p:extLst>
      <p:ext uri="{BB962C8B-B14F-4D97-AF65-F5344CB8AC3E}">
        <p14:creationId xmlns:p14="http://schemas.microsoft.com/office/powerpoint/2010/main" val="313260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CE606343-BADE-4565-AB89-E9EF7E253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9E183BD-2932-401F-8B53-E247764B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C24AF4C-810A-4F30-8040-1C51FD6FD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35" y="1126256"/>
            <a:ext cx="10587330" cy="460548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15E657-AF81-45F6-9AA9-DD0E080BD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B37DED6-D4C7-42EE-AB49-D2E39E64FDE4}" type="slidenum">
              <a:rPr lang="en-US" smtClean="0"/>
              <a:pPr algn="ctr"/>
              <a:t>14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926F-AD84-4322-BB7D-04CD7178F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58947-0266-4A71-B185-2F1CBBE34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DFES/Partner Training Team</a:t>
            </a:r>
          </a:p>
        </p:txBody>
      </p:sp>
    </p:spTree>
    <p:extLst>
      <p:ext uri="{BB962C8B-B14F-4D97-AF65-F5344CB8AC3E}">
        <p14:creationId xmlns:p14="http://schemas.microsoft.com/office/powerpoint/2010/main" val="56462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16ABE4DE-06A2-44AD-BAF8-F7870E93AD73}"/>
              </a:ext>
            </a:extLst>
          </p:cNvPr>
          <p:cNvSpPr txBox="1"/>
          <p:nvPr/>
        </p:nvSpPr>
        <p:spPr>
          <a:xfrm rot="16200000">
            <a:off x="-1804850" y="2919005"/>
            <a:ext cx="4379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Comment Types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7C7773-9A68-4AB6-8C9F-1D7CD485E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B37DED6-D4C7-42EE-AB49-D2E39E64FDE4}" type="slidenum">
              <a:rPr lang="en-US" smtClean="0"/>
              <a:pPr algn="ctr"/>
              <a:t>15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21DD19-8AAF-4102-AB63-5BA3A2FAF80D}"/>
              </a:ext>
            </a:extLst>
          </p:cNvPr>
          <p:cNvSpPr/>
          <p:nvPr/>
        </p:nvSpPr>
        <p:spPr>
          <a:xfrm>
            <a:off x="5074074" y="6346587"/>
            <a:ext cx="3058209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Third Party Contacts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58106E-18DC-4914-B941-7863D3CC21DF}"/>
              </a:ext>
            </a:extLst>
          </p:cNvPr>
          <p:cNvSpPr/>
          <p:nvPr/>
        </p:nvSpPr>
        <p:spPr>
          <a:xfrm>
            <a:off x="8294862" y="1258810"/>
            <a:ext cx="2866490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Appointment-Other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43CC86-173D-46BD-A486-30860C2009EC}"/>
              </a:ext>
            </a:extLst>
          </p:cNvPr>
          <p:cNvSpPr/>
          <p:nvPr/>
        </p:nvSpPr>
        <p:spPr>
          <a:xfrm>
            <a:off x="8040386" y="6198076"/>
            <a:ext cx="3196708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Time-Limit/Extensions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05F0D2-8A78-4912-A1D3-26A1CE9A339C}"/>
              </a:ext>
            </a:extLst>
          </p:cNvPr>
          <p:cNvSpPr/>
          <p:nvPr/>
        </p:nvSpPr>
        <p:spPr>
          <a:xfrm>
            <a:off x="1470669" y="6252308"/>
            <a:ext cx="2902398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Missed Appointment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F40196-DE6C-4A5E-BEC0-99DD1EFF3417}"/>
              </a:ext>
            </a:extLst>
          </p:cNvPr>
          <p:cNvSpPr/>
          <p:nvPr/>
        </p:nvSpPr>
        <p:spPr>
          <a:xfrm>
            <a:off x="1470669" y="2213067"/>
            <a:ext cx="3922869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Good Cause Determination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4183BF-66B3-4EA2-B207-71EC77746397}"/>
              </a:ext>
            </a:extLst>
          </p:cNvPr>
          <p:cNvSpPr/>
          <p:nvPr/>
        </p:nvSpPr>
        <p:spPr>
          <a:xfrm>
            <a:off x="4586979" y="406135"/>
            <a:ext cx="3921586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Work with Partner Agencies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E2D26E-F3F1-49F7-9C5F-47E9A45FB027}"/>
              </a:ext>
            </a:extLst>
          </p:cNvPr>
          <p:cNvSpPr/>
          <p:nvPr/>
        </p:nvSpPr>
        <p:spPr>
          <a:xfrm>
            <a:off x="1112329" y="4431080"/>
            <a:ext cx="2930096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Informal Assessment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E7CB29-9A5D-42CD-AE8D-B4B8B0729503}"/>
              </a:ext>
            </a:extLst>
          </p:cNvPr>
          <p:cNvSpPr/>
          <p:nvPr/>
        </p:nvSpPr>
        <p:spPr>
          <a:xfrm>
            <a:off x="4424160" y="3013322"/>
            <a:ext cx="5351978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Employability Plan/Activity Assignment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2E07E82-F4D8-45AF-A6DC-4C52DE65C34A}"/>
              </a:ext>
            </a:extLst>
          </p:cNvPr>
          <p:cNvSpPr/>
          <p:nvPr/>
        </p:nvSpPr>
        <p:spPr>
          <a:xfrm>
            <a:off x="985627" y="1256480"/>
            <a:ext cx="5110373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Overpayments or Auxiliary Payments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40DBA33-7D26-4ACD-9DBA-B6EFDC3A4DE4}"/>
              </a:ext>
            </a:extLst>
          </p:cNvPr>
          <p:cNvSpPr/>
          <p:nvPr/>
        </p:nvSpPr>
        <p:spPr>
          <a:xfrm>
            <a:off x="5990667" y="4720885"/>
            <a:ext cx="2831673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Non-health Barriers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D1494A-D14A-4A8D-95FE-0102B83D27A0}"/>
              </a:ext>
            </a:extLst>
          </p:cNvPr>
          <p:cNvGrpSpPr/>
          <p:nvPr/>
        </p:nvGrpSpPr>
        <p:grpSpPr>
          <a:xfrm>
            <a:off x="1214594" y="269046"/>
            <a:ext cx="2170786" cy="776123"/>
            <a:chOff x="3292683" y="206489"/>
            <a:chExt cx="2170786" cy="77612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1098900-171F-4FAE-A73B-01B180F3DC0B}"/>
                </a:ext>
              </a:extLst>
            </p:cNvPr>
            <p:cNvSpPr/>
            <p:nvPr/>
          </p:nvSpPr>
          <p:spPr>
            <a:xfrm>
              <a:off x="3292683" y="206489"/>
              <a:ext cx="2170786" cy="7761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94FAF28-65B5-4820-9A5D-6621C5CB382D}"/>
                </a:ext>
              </a:extLst>
            </p:cNvPr>
            <p:cNvSpPr/>
            <p:nvPr/>
          </p:nvSpPr>
          <p:spPr>
            <a:xfrm>
              <a:off x="3463647" y="348820"/>
              <a:ext cx="1885131" cy="43088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200" b="1" dirty="0">
                  <a:ln w="12700">
                    <a:solidFill>
                      <a:schemeClr val="accent4">
                        <a:lumMod val="75000"/>
                      </a:schemeClr>
                    </a:solidFill>
                    <a:prstDash val="solid"/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Employment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5305A90-D386-4EA4-970C-763322831665}"/>
              </a:ext>
            </a:extLst>
          </p:cNvPr>
          <p:cNvGrpSpPr/>
          <p:nvPr/>
        </p:nvGrpSpPr>
        <p:grpSpPr>
          <a:xfrm>
            <a:off x="9570383" y="209416"/>
            <a:ext cx="2170786" cy="776123"/>
            <a:chOff x="3292683" y="206489"/>
            <a:chExt cx="2170786" cy="77612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F219DE1-4751-4E98-9089-DF685BAB446D}"/>
                </a:ext>
              </a:extLst>
            </p:cNvPr>
            <p:cNvSpPr/>
            <p:nvPr/>
          </p:nvSpPr>
          <p:spPr>
            <a:xfrm>
              <a:off x="3292683" y="206489"/>
              <a:ext cx="2170786" cy="7761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C97A20E-ABF4-43F6-B557-39F120E0A491}"/>
                </a:ext>
              </a:extLst>
            </p:cNvPr>
            <p:cNvSpPr/>
            <p:nvPr/>
          </p:nvSpPr>
          <p:spPr>
            <a:xfrm>
              <a:off x="3928774" y="348820"/>
              <a:ext cx="954878" cy="43088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200" b="1" dirty="0">
                  <a:ln w="12700">
                    <a:solidFill>
                      <a:schemeClr val="accent4">
                        <a:lumMod val="75000"/>
                      </a:schemeClr>
                    </a:solidFill>
                    <a:prstDash val="solid"/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Fraud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78D46FE-6392-4811-8AB9-13AA6E9A8E6F}"/>
              </a:ext>
            </a:extLst>
          </p:cNvPr>
          <p:cNvGrpSpPr/>
          <p:nvPr/>
        </p:nvGrpSpPr>
        <p:grpSpPr>
          <a:xfrm>
            <a:off x="8742159" y="5151772"/>
            <a:ext cx="2356694" cy="934561"/>
            <a:chOff x="3292683" y="206489"/>
            <a:chExt cx="2170787" cy="776123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2EE646E-6105-4B32-B015-CD787EFCCF70}"/>
                </a:ext>
              </a:extLst>
            </p:cNvPr>
            <p:cNvSpPr/>
            <p:nvPr/>
          </p:nvSpPr>
          <p:spPr>
            <a:xfrm>
              <a:off x="3292683" y="206489"/>
              <a:ext cx="2170786" cy="7761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D465C59-8727-4A9A-825F-41BA1C8FEC51}"/>
                </a:ext>
              </a:extLst>
            </p:cNvPr>
            <p:cNvSpPr/>
            <p:nvPr/>
          </p:nvSpPr>
          <p:spPr>
            <a:xfrm>
              <a:off x="3292683" y="397571"/>
              <a:ext cx="2170787" cy="43088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200" b="1" dirty="0">
                  <a:ln w="12700">
                    <a:solidFill>
                      <a:schemeClr val="accent4">
                        <a:lumMod val="75000"/>
                      </a:schemeClr>
                    </a:solidFill>
                    <a:prstDash val="solid"/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Phone Contact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7693424-7A83-412B-9C9C-0F7792F5958A}"/>
              </a:ext>
            </a:extLst>
          </p:cNvPr>
          <p:cNvGrpSpPr/>
          <p:nvPr/>
        </p:nvGrpSpPr>
        <p:grpSpPr>
          <a:xfrm>
            <a:off x="2921949" y="3427386"/>
            <a:ext cx="2511383" cy="1175727"/>
            <a:chOff x="3283845" y="138077"/>
            <a:chExt cx="2170786" cy="80733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D7522BB-5D4D-4AA9-8AAE-4D069C3CE143}"/>
                </a:ext>
              </a:extLst>
            </p:cNvPr>
            <p:cNvSpPr/>
            <p:nvPr/>
          </p:nvSpPr>
          <p:spPr>
            <a:xfrm>
              <a:off x="3283845" y="138077"/>
              <a:ext cx="2170786" cy="7761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9BA5134-CE5B-4EE9-9CE7-6C7F0BDA800C}"/>
                </a:ext>
              </a:extLst>
            </p:cNvPr>
            <p:cNvSpPr/>
            <p:nvPr/>
          </p:nvSpPr>
          <p:spPr>
            <a:xfrm>
              <a:off x="3698342" y="265277"/>
              <a:ext cx="1356062" cy="68013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200" b="1" dirty="0">
                  <a:ln w="12700">
                    <a:solidFill>
                      <a:schemeClr val="accent4">
                        <a:lumMod val="75000"/>
                      </a:schemeClr>
                    </a:solidFill>
                    <a:prstDash val="solid"/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Program</a:t>
              </a:r>
            </a:p>
            <a:p>
              <a:pPr algn="ctr"/>
              <a:r>
                <a:rPr lang="en-US" sz="2200" b="1" dirty="0">
                  <a:ln w="12700">
                    <a:solidFill>
                      <a:schemeClr val="accent4">
                        <a:lumMod val="75000"/>
                      </a:schemeClr>
                    </a:solidFill>
                    <a:prstDash val="solid"/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 Completion </a:t>
              </a:r>
            </a:p>
            <a:p>
              <a:pPr algn="ctr"/>
              <a:endParaRPr lang="en-US" sz="22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1B8828-EC7F-4527-8FF0-BD8F0CCA5858}"/>
              </a:ext>
            </a:extLst>
          </p:cNvPr>
          <p:cNvGrpSpPr/>
          <p:nvPr/>
        </p:nvGrpSpPr>
        <p:grpSpPr>
          <a:xfrm>
            <a:off x="5485070" y="1609491"/>
            <a:ext cx="3074691" cy="1264364"/>
            <a:chOff x="3292683" y="206489"/>
            <a:chExt cx="2170786" cy="776123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29F9C75-E0D5-470B-A836-19EDB35C3323}"/>
                </a:ext>
              </a:extLst>
            </p:cNvPr>
            <p:cNvSpPr/>
            <p:nvPr/>
          </p:nvSpPr>
          <p:spPr>
            <a:xfrm>
              <a:off x="3292683" y="206489"/>
              <a:ext cx="2170786" cy="7761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C8EA388-3ACE-482A-B79E-DBA684C8E00B}"/>
                </a:ext>
              </a:extLst>
            </p:cNvPr>
            <p:cNvSpPr/>
            <p:nvPr/>
          </p:nvSpPr>
          <p:spPr>
            <a:xfrm>
              <a:off x="3394703" y="445226"/>
              <a:ext cx="2032892" cy="47231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200" b="1" dirty="0">
                  <a:ln w="12700">
                    <a:solidFill>
                      <a:schemeClr val="accent4">
                        <a:lumMod val="75000"/>
                      </a:schemeClr>
                    </a:solidFill>
                    <a:prstDash val="solid"/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Performance Claims</a:t>
              </a:r>
            </a:p>
            <a:p>
              <a:pPr algn="ctr"/>
              <a:endParaRPr lang="en-US" sz="22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96A0D08-AB70-46A7-B9D9-85FE07C47E48}"/>
              </a:ext>
            </a:extLst>
          </p:cNvPr>
          <p:cNvGrpSpPr/>
          <p:nvPr/>
        </p:nvGrpSpPr>
        <p:grpSpPr>
          <a:xfrm>
            <a:off x="8688102" y="3498487"/>
            <a:ext cx="3114317" cy="1264364"/>
            <a:chOff x="3292683" y="206489"/>
            <a:chExt cx="2198763" cy="776123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B9137D1-0D7A-4875-823E-92C26BDB4F8E}"/>
                </a:ext>
              </a:extLst>
            </p:cNvPr>
            <p:cNvSpPr/>
            <p:nvPr/>
          </p:nvSpPr>
          <p:spPr>
            <a:xfrm>
              <a:off x="3292683" y="206489"/>
              <a:ext cx="2170786" cy="7761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4955647-46BE-4247-B9C2-20913B2FFEA6}"/>
                </a:ext>
              </a:extLst>
            </p:cNvPr>
            <p:cNvSpPr/>
            <p:nvPr/>
          </p:nvSpPr>
          <p:spPr>
            <a:xfrm>
              <a:off x="3330848" y="445226"/>
              <a:ext cx="2160598" cy="47231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200" b="1" dirty="0">
                  <a:ln w="12700">
                    <a:solidFill>
                      <a:schemeClr val="accent4">
                        <a:lumMod val="75000"/>
                      </a:schemeClr>
                    </a:solidFill>
                    <a:prstDash val="solid"/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Participation Tracking</a:t>
              </a:r>
            </a:p>
            <a:p>
              <a:pPr algn="ctr"/>
              <a:endParaRPr lang="en-US" sz="22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11DDF84-B9B4-44F3-9ADA-2D039DDDE3CF}"/>
              </a:ext>
            </a:extLst>
          </p:cNvPr>
          <p:cNvGrpSpPr/>
          <p:nvPr/>
        </p:nvGrpSpPr>
        <p:grpSpPr>
          <a:xfrm>
            <a:off x="2819166" y="4878116"/>
            <a:ext cx="3784012" cy="1481870"/>
            <a:chOff x="4316742" y="299034"/>
            <a:chExt cx="2422260" cy="776123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65CCC78-794E-4EFC-9F5F-38FB4E07D4D0}"/>
                </a:ext>
              </a:extLst>
            </p:cNvPr>
            <p:cNvSpPr/>
            <p:nvPr/>
          </p:nvSpPr>
          <p:spPr>
            <a:xfrm>
              <a:off x="4416571" y="299034"/>
              <a:ext cx="2170786" cy="7761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9BEA4F2-A7CE-4808-AD36-D88C221ACA1D}"/>
                </a:ext>
              </a:extLst>
            </p:cNvPr>
            <p:cNvSpPr/>
            <p:nvPr/>
          </p:nvSpPr>
          <p:spPr>
            <a:xfrm>
              <a:off x="4316742" y="525937"/>
              <a:ext cx="2422260" cy="47231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200" b="1" dirty="0">
                  <a:ln w="12700">
                    <a:solidFill>
                      <a:schemeClr val="accent4">
                        <a:lumMod val="75000"/>
                      </a:schemeClr>
                    </a:solidFill>
                    <a:prstDash val="solid"/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Appointment-EP Review</a:t>
              </a:r>
            </a:p>
            <a:p>
              <a:pPr algn="ctr"/>
              <a:endParaRPr lang="en-US" sz="22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2FDDA9B-9B75-4A59-972C-530776D971C4}"/>
              </a:ext>
            </a:extLst>
          </p:cNvPr>
          <p:cNvGrpSpPr/>
          <p:nvPr/>
        </p:nvGrpSpPr>
        <p:grpSpPr>
          <a:xfrm>
            <a:off x="5739686" y="3813622"/>
            <a:ext cx="2170786" cy="776123"/>
            <a:chOff x="3292683" y="206489"/>
            <a:chExt cx="2170786" cy="776123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2EC683B-4447-4AEB-B3FB-93E3DED942D3}"/>
                </a:ext>
              </a:extLst>
            </p:cNvPr>
            <p:cNvSpPr/>
            <p:nvPr/>
          </p:nvSpPr>
          <p:spPr>
            <a:xfrm>
              <a:off x="3292683" y="206489"/>
              <a:ext cx="2170786" cy="7761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6E72817-9644-41D6-9C5B-B1C0128E33FC}"/>
                </a:ext>
              </a:extLst>
            </p:cNvPr>
            <p:cNvSpPr/>
            <p:nvPr/>
          </p:nvSpPr>
          <p:spPr>
            <a:xfrm>
              <a:off x="3784889" y="348820"/>
              <a:ext cx="1242648" cy="43088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200" b="1" dirty="0">
                  <a:ln w="12700">
                    <a:solidFill>
                      <a:schemeClr val="accent4">
                        <a:lumMod val="75000"/>
                      </a:schemeClr>
                    </a:solidFill>
                    <a:prstDash val="solid"/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General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3015BD7-9623-4068-BDBA-8244306ECDFD}"/>
              </a:ext>
            </a:extLst>
          </p:cNvPr>
          <p:cNvGrpSpPr/>
          <p:nvPr/>
        </p:nvGrpSpPr>
        <p:grpSpPr>
          <a:xfrm>
            <a:off x="898859" y="2700970"/>
            <a:ext cx="2467610" cy="1119509"/>
            <a:chOff x="3231926" y="179805"/>
            <a:chExt cx="2266480" cy="737656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D20671C-5381-4733-92B1-8FF77F93C073}"/>
                </a:ext>
              </a:extLst>
            </p:cNvPr>
            <p:cNvSpPr/>
            <p:nvPr/>
          </p:nvSpPr>
          <p:spPr>
            <a:xfrm>
              <a:off x="3231926" y="179805"/>
              <a:ext cx="2266480" cy="7376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D94E5D7-751D-4F53-8517-9CC72DFC6D5F}"/>
                </a:ext>
              </a:extLst>
            </p:cNvPr>
            <p:cNvSpPr/>
            <p:nvPr/>
          </p:nvSpPr>
          <p:spPr>
            <a:xfrm>
              <a:off x="3723900" y="286890"/>
              <a:ext cx="1308364" cy="50699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200" b="1" dirty="0">
                  <a:ln w="12700">
                    <a:solidFill>
                      <a:schemeClr val="accent4">
                        <a:lumMod val="75000"/>
                      </a:schemeClr>
                    </a:solidFill>
                    <a:prstDash val="solid"/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Placement </a:t>
              </a:r>
            </a:p>
            <a:p>
              <a:pPr algn="ctr"/>
              <a:r>
                <a:rPr lang="en-US" sz="2200" b="1" dirty="0">
                  <a:ln w="12700">
                    <a:solidFill>
                      <a:schemeClr val="accent4">
                        <a:lumMod val="75000"/>
                      </a:schemeClr>
                    </a:solidFill>
                    <a:prstDash val="solid"/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Decision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73F4A76-7D9D-4978-BFDB-7F8E26203FE9}"/>
              </a:ext>
            </a:extLst>
          </p:cNvPr>
          <p:cNvGrpSpPr/>
          <p:nvPr/>
        </p:nvGrpSpPr>
        <p:grpSpPr>
          <a:xfrm>
            <a:off x="9151315" y="2017813"/>
            <a:ext cx="2611478" cy="1256596"/>
            <a:chOff x="3292683" y="206489"/>
            <a:chExt cx="2170786" cy="911772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6C1CA6E-DB4F-4A1E-AC1F-B3CE8FF22AB8}"/>
                </a:ext>
              </a:extLst>
            </p:cNvPr>
            <p:cNvSpPr/>
            <p:nvPr/>
          </p:nvSpPr>
          <p:spPr>
            <a:xfrm>
              <a:off x="3292683" y="206489"/>
              <a:ext cx="2170786" cy="7761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BB7E4F8-90C6-4733-876F-BE9D41D4CD33}"/>
                </a:ext>
              </a:extLst>
            </p:cNvPr>
            <p:cNvSpPr/>
            <p:nvPr/>
          </p:nvSpPr>
          <p:spPr>
            <a:xfrm>
              <a:off x="3538028" y="348820"/>
              <a:ext cx="1736373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200" b="1" dirty="0">
                  <a:ln w="12700">
                    <a:solidFill>
                      <a:schemeClr val="accent4">
                        <a:lumMod val="75000"/>
                      </a:schemeClr>
                    </a:solidFill>
                    <a:prstDash val="solid"/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Attempted </a:t>
              </a:r>
            </a:p>
            <a:p>
              <a:pPr algn="ctr"/>
              <a:r>
                <a:rPr lang="en-US" sz="2200" b="1" dirty="0">
                  <a:ln w="12700">
                    <a:solidFill>
                      <a:schemeClr val="accent4">
                        <a:lumMod val="75000"/>
                      </a:schemeClr>
                    </a:solidFill>
                    <a:prstDash val="solid"/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Contact</a:t>
              </a: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E6FB0-D899-4D09-8ED6-B19EE3F5B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BAC8B3-B363-4171-892D-697017559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DFES/Partner Training Team</a:t>
            </a:r>
          </a:p>
        </p:txBody>
      </p:sp>
    </p:spTree>
    <p:extLst>
      <p:ext uri="{BB962C8B-B14F-4D97-AF65-F5344CB8AC3E}">
        <p14:creationId xmlns:p14="http://schemas.microsoft.com/office/powerpoint/2010/main" val="150469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E508504-579A-4A36-A74B-C7F1C84FA333}"/>
              </a:ext>
            </a:extLst>
          </p:cNvPr>
          <p:cNvGrpSpPr/>
          <p:nvPr/>
        </p:nvGrpSpPr>
        <p:grpSpPr>
          <a:xfrm>
            <a:off x="1683873" y="-180941"/>
            <a:ext cx="8850777" cy="6076915"/>
            <a:chOff x="1683873" y="-180941"/>
            <a:chExt cx="8794173" cy="703894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F4E1808-6D88-4BCC-8A29-530000E100DB}"/>
                </a:ext>
              </a:extLst>
            </p:cNvPr>
            <p:cNvSpPr/>
            <p:nvPr/>
          </p:nvSpPr>
          <p:spPr>
            <a:xfrm>
              <a:off x="1683873" y="1496488"/>
              <a:ext cx="5872756" cy="5361512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66436D8-2AE5-4852-B331-6B9140F2083C}"/>
                </a:ext>
              </a:extLst>
            </p:cNvPr>
            <p:cNvGrpSpPr/>
            <p:nvPr/>
          </p:nvGrpSpPr>
          <p:grpSpPr>
            <a:xfrm>
              <a:off x="3267550" y="-180941"/>
              <a:ext cx="7210496" cy="7038941"/>
              <a:chOff x="1548491" y="-442201"/>
              <a:chExt cx="7674015" cy="74914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720F261-7A36-4207-B644-772221520536}"/>
                  </a:ext>
                </a:extLst>
              </p:cNvPr>
              <p:cNvSpPr/>
              <p:nvPr/>
            </p:nvSpPr>
            <p:spPr>
              <a:xfrm>
                <a:off x="2972227" y="1343059"/>
                <a:ext cx="6250279" cy="5706171"/>
              </a:xfrm>
              <a:prstGeom prst="ellipse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88"/>
              </a:p>
            </p:txBody>
          </p:sp>
          <p:pic>
            <p:nvPicPr>
              <p:cNvPr id="13" name="Graphic 12" descr="Computer">
                <a:extLst>
                  <a:ext uri="{FF2B5EF4-FFF2-40B4-BE49-F238E27FC236}">
                    <a16:creationId xmlns:a16="http://schemas.microsoft.com/office/drawing/2014/main" id="{098BEF6D-AEBD-4B28-9C33-923DE60B71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t="14937" r="31698" b="17409"/>
              <a:stretch/>
            </p:blipFill>
            <p:spPr>
              <a:xfrm>
                <a:off x="5144908" y="-442201"/>
                <a:ext cx="2424133" cy="2401138"/>
              </a:xfrm>
              <a:prstGeom prst="rect">
                <a:avLst/>
              </a:prstGeom>
            </p:spPr>
          </p:pic>
          <p:pic>
            <p:nvPicPr>
              <p:cNvPr id="9" name="Graphic 8" descr="Computer">
                <a:extLst>
                  <a:ext uri="{FF2B5EF4-FFF2-40B4-BE49-F238E27FC236}">
                    <a16:creationId xmlns:a16="http://schemas.microsoft.com/office/drawing/2014/main" id="{A831495A-C191-41E2-AEAB-74C70E2848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t="14937" r="31698" b="17409"/>
              <a:stretch/>
            </p:blipFill>
            <p:spPr>
              <a:xfrm>
                <a:off x="1548491" y="-428709"/>
                <a:ext cx="2424133" cy="2401138"/>
              </a:xfrm>
              <a:prstGeom prst="rect">
                <a:avLst/>
              </a:prstGeom>
            </p:spPr>
          </p:pic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4A7BC47-04D7-49AF-B99F-641C934FB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48" y="495484"/>
            <a:ext cx="1460841" cy="5946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023C7D1-1CAD-4886-82B0-755FC583F1B0}"/>
              </a:ext>
            </a:extLst>
          </p:cNvPr>
          <p:cNvSpPr txBox="1"/>
          <p:nvPr/>
        </p:nvSpPr>
        <p:spPr>
          <a:xfrm>
            <a:off x="3602966" y="190472"/>
            <a:ext cx="15634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/>
              <a:t>PIN COMMENTS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094A03-5D14-4E32-93D2-864767050707}"/>
              </a:ext>
            </a:extLst>
          </p:cNvPr>
          <p:cNvSpPr txBox="1"/>
          <p:nvPr/>
        </p:nvSpPr>
        <p:spPr>
          <a:xfrm>
            <a:off x="6938522" y="227652"/>
            <a:ext cx="19859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/>
              <a:t>CASE COMMENTS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ECBC9DC-03FF-405F-8E91-4AF96658DB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421" y="575802"/>
            <a:ext cx="1556896" cy="4561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C5E10E-3DB3-4CEF-B952-1DE58C815E1D}"/>
              </a:ext>
            </a:extLst>
          </p:cNvPr>
          <p:cNvSpPr txBox="1"/>
          <p:nvPr/>
        </p:nvSpPr>
        <p:spPr>
          <a:xfrm>
            <a:off x="2206488" y="5866712"/>
            <a:ext cx="94144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Caroline called this afternoon to let me know that the reason she missed Job Club this morning is because she had a car accident. There were no injuries.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9EE72C-534E-41C3-9D47-E7F20F8AB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B37DED6-D4C7-42EE-AB49-D2E39E64FDE4}" type="slidenum">
              <a:rPr lang="en-US" smtClean="0"/>
              <a:pPr algn="ctr"/>
              <a:t>16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BCC78D8-BC86-4DF4-97CB-07BD9C5CF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54A9E64-DFB0-4A15-947B-576C81F0A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DFES/Partner Training Team</a:t>
            </a:r>
          </a:p>
        </p:txBody>
      </p:sp>
    </p:spTree>
    <p:extLst>
      <p:ext uri="{BB962C8B-B14F-4D97-AF65-F5344CB8AC3E}">
        <p14:creationId xmlns:p14="http://schemas.microsoft.com/office/powerpoint/2010/main" val="168874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E508504-579A-4A36-A74B-C7F1C84FA333}"/>
              </a:ext>
            </a:extLst>
          </p:cNvPr>
          <p:cNvGrpSpPr/>
          <p:nvPr/>
        </p:nvGrpSpPr>
        <p:grpSpPr>
          <a:xfrm>
            <a:off x="1683873" y="-180941"/>
            <a:ext cx="8850777" cy="6076915"/>
            <a:chOff x="1683873" y="-180941"/>
            <a:chExt cx="8794173" cy="703894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F4E1808-6D88-4BCC-8A29-530000E100DB}"/>
                </a:ext>
              </a:extLst>
            </p:cNvPr>
            <p:cNvSpPr/>
            <p:nvPr/>
          </p:nvSpPr>
          <p:spPr>
            <a:xfrm>
              <a:off x="1683873" y="1496488"/>
              <a:ext cx="5872756" cy="5361512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66436D8-2AE5-4852-B331-6B9140F2083C}"/>
                </a:ext>
              </a:extLst>
            </p:cNvPr>
            <p:cNvGrpSpPr/>
            <p:nvPr/>
          </p:nvGrpSpPr>
          <p:grpSpPr>
            <a:xfrm>
              <a:off x="3267550" y="-180941"/>
              <a:ext cx="7210496" cy="7038941"/>
              <a:chOff x="1548491" y="-442201"/>
              <a:chExt cx="7674015" cy="74914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720F261-7A36-4207-B644-772221520536}"/>
                  </a:ext>
                </a:extLst>
              </p:cNvPr>
              <p:cNvSpPr/>
              <p:nvPr/>
            </p:nvSpPr>
            <p:spPr>
              <a:xfrm>
                <a:off x="2972227" y="1343059"/>
                <a:ext cx="6250279" cy="5706171"/>
              </a:xfrm>
              <a:prstGeom prst="ellipse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88"/>
              </a:p>
            </p:txBody>
          </p:sp>
          <p:pic>
            <p:nvPicPr>
              <p:cNvPr id="13" name="Graphic 12" descr="Computer">
                <a:extLst>
                  <a:ext uri="{FF2B5EF4-FFF2-40B4-BE49-F238E27FC236}">
                    <a16:creationId xmlns:a16="http://schemas.microsoft.com/office/drawing/2014/main" id="{098BEF6D-AEBD-4B28-9C33-923DE60B71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t="14937" r="31698" b="17409"/>
              <a:stretch/>
            </p:blipFill>
            <p:spPr>
              <a:xfrm>
                <a:off x="5144908" y="-442201"/>
                <a:ext cx="2424133" cy="2401138"/>
              </a:xfrm>
              <a:prstGeom prst="rect">
                <a:avLst/>
              </a:prstGeom>
            </p:spPr>
          </p:pic>
          <p:pic>
            <p:nvPicPr>
              <p:cNvPr id="9" name="Graphic 8" descr="Computer">
                <a:extLst>
                  <a:ext uri="{FF2B5EF4-FFF2-40B4-BE49-F238E27FC236}">
                    <a16:creationId xmlns:a16="http://schemas.microsoft.com/office/drawing/2014/main" id="{A831495A-C191-41E2-AEAB-74C70E2848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t="14937" r="31698" b="17409"/>
              <a:stretch/>
            </p:blipFill>
            <p:spPr>
              <a:xfrm>
                <a:off x="1548491" y="-428709"/>
                <a:ext cx="2424133" cy="2401138"/>
              </a:xfrm>
              <a:prstGeom prst="rect">
                <a:avLst/>
              </a:prstGeom>
            </p:spPr>
          </p:pic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4A7BC47-04D7-49AF-B99F-641C934FB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48" y="495484"/>
            <a:ext cx="1460841" cy="5946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023C7D1-1CAD-4886-82B0-755FC583F1B0}"/>
              </a:ext>
            </a:extLst>
          </p:cNvPr>
          <p:cNvSpPr txBox="1"/>
          <p:nvPr/>
        </p:nvSpPr>
        <p:spPr>
          <a:xfrm>
            <a:off x="3602966" y="190472"/>
            <a:ext cx="15634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/>
              <a:t>PIN COMMENTS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094A03-5D14-4E32-93D2-864767050707}"/>
              </a:ext>
            </a:extLst>
          </p:cNvPr>
          <p:cNvSpPr txBox="1"/>
          <p:nvPr/>
        </p:nvSpPr>
        <p:spPr>
          <a:xfrm>
            <a:off x="6938522" y="227652"/>
            <a:ext cx="19859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/>
              <a:t>CASE COMMENTS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ECBC9DC-03FF-405F-8E91-4AF96658DB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421" y="575802"/>
            <a:ext cx="1556896" cy="4561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C5E10E-3DB3-4CEF-B952-1DE58C815E1D}"/>
              </a:ext>
            </a:extLst>
          </p:cNvPr>
          <p:cNvSpPr txBox="1"/>
          <p:nvPr/>
        </p:nvSpPr>
        <p:spPr>
          <a:xfrm>
            <a:off x="2234597" y="5866712"/>
            <a:ext cx="8953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 change report was received from Jackson today stating that he had opened a savings account last month. He included a statement from the bank.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9DBAE1-167B-41AA-A7E1-AC9BDFD5A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B37DED6-D4C7-42EE-AB49-D2E39E64FDE4}" type="slidenum">
              <a:rPr lang="en-US" smtClean="0"/>
              <a:pPr algn="ctr"/>
              <a:t>17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8B84BAF-D45C-48DC-8E2A-F8C217B33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70BB801-94A3-4D3B-9A00-C5DBE88A2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DFES/Partner Training Team</a:t>
            </a:r>
          </a:p>
        </p:txBody>
      </p:sp>
    </p:spTree>
    <p:extLst>
      <p:ext uri="{BB962C8B-B14F-4D97-AF65-F5344CB8AC3E}">
        <p14:creationId xmlns:p14="http://schemas.microsoft.com/office/powerpoint/2010/main" val="302815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E508504-579A-4A36-A74B-C7F1C84FA333}"/>
              </a:ext>
            </a:extLst>
          </p:cNvPr>
          <p:cNvGrpSpPr/>
          <p:nvPr/>
        </p:nvGrpSpPr>
        <p:grpSpPr>
          <a:xfrm>
            <a:off x="1683873" y="-180941"/>
            <a:ext cx="8850777" cy="6076915"/>
            <a:chOff x="1683873" y="-180941"/>
            <a:chExt cx="8794173" cy="703894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F4E1808-6D88-4BCC-8A29-530000E100DB}"/>
                </a:ext>
              </a:extLst>
            </p:cNvPr>
            <p:cNvSpPr/>
            <p:nvPr/>
          </p:nvSpPr>
          <p:spPr>
            <a:xfrm>
              <a:off x="1683873" y="1496488"/>
              <a:ext cx="5872756" cy="5361512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66436D8-2AE5-4852-B331-6B9140F2083C}"/>
                </a:ext>
              </a:extLst>
            </p:cNvPr>
            <p:cNvGrpSpPr/>
            <p:nvPr/>
          </p:nvGrpSpPr>
          <p:grpSpPr>
            <a:xfrm>
              <a:off x="3267550" y="-180941"/>
              <a:ext cx="7210496" cy="7038941"/>
              <a:chOff x="1548491" y="-442201"/>
              <a:chExt cx="7674015" cy="74914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720F261-7A36-4207-B644-772221520536}"/>
                  </a:ext>
                </a:extLst>
              </p:cNvPr>
              <p:cNvSpPr/>
              <p:nvPr/>
            </p:nvSpPr>
            <p:spPr>
              <a:xfrm>
                <a:off x="2972227" y="1343059"/>
                <a:ext cx="6250279" cy="5706171"/>
              </a:xfrm>
              <a:prstGeom prst="ellipse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88"/>
              </a:p>
            </p:txBody>
          </p:sp>
          <p:pic>
            <p:nvPicPr>
              <p:cNvPr id="13" name="Graphic 12" descr="Computer">
                <a:extLst>
                  <a:ext uri="{FF2B5EF4-FFF2-40B4-BE49-F238E27FC236}">
                    <a16:creationId xmlns:a16="http://schemas.microsoft.com/office/drawing/2014/main" id="{098BEF6D-AEBD-4B28-9C33-923DE60B71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t="14937" r="31698" b="17409"/>
              <a:stretch/>
            </p:blipFill>
            <p:spPr>
              <a:xfrm>
                <a:off x="5144908" y="-442201"/>
                <a:ext cx="2424133" cy="2401138"/>
              </a:xfrm>
              <a:prstGeom prst="rect">
                <a:avLst/>
              </a:prstGeom>
            </p:spPr>
          </p:pic>
          <p:pic>
            <p:nvPicPr>
              <p:cNvPr id="9" name="Graphic 8" descr="Computer">
                <a:extLst>
                  <a:ext uri="{FF2B5EF4-FFF2-40B4-BE49-F238E27FC236}">
                    <a16:creationId xmlns:a16="http://schemas.microsoft.com/office/drawing/2014/main" id="{A831495A-C191-41E2-AEAB-74C70E2848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t="14937" r="31698" b="17409"/>
              <a:stretch/>
            </p:blipFill>
            <p:spPr>
              <a:xfrm>
                <a:off x="1548491" y="-428709"/>
                <a:ext cx="2424133" cy="2401138"/>
              </a:xfrm>
              <a:prstGeom prst="rect">
                <a:avLst/>
              </a:prstGeom>
            </p:spPr>
          </p:pic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4A7BC47-04D7-49AF-B99F-641C934FB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48" y="495484"/>
            <a:ext cx="1460841" cy="5946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023C7D1-1CAD-4886-82B0-755FC583F1B0}"/>
              </a:ext>
            </a:extLst>
          </p:cNvPr>
          <p:cNvSpPr txBox="1"/>
          <p:nvPr/>
        </p:nvSpPr>
        <p:spPr>
          <a:xfrm>
            <a:off x="3602966" y="190472"/>
            <a:ext cx="15634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/>
              <a:t>PIN COMMENTS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094A03-5D14-4E32-93D2-864767050707}"/>
              </a:ext>
            </a:extLst>
          </p:cNvPr>
          <p:cNvSpPr txBox="1"/>
          <p:nvPr/>
        </p:nvSpPr>
        <p:spPr>
          <a:xfrm>
            <a:off x="6938522" y="227652"/>
            <a:ext cx="19859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/>
              <a:t>CASE COMMENTS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ECBC9DC-03FF-405F-8E91-4AF96658DB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421" y="575802"/>
            <a:ext cx="1556896" cy="4561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C5E10E-3DB3-4CEF-B952-1DE58C815E1D}"/>
              </a:ext>
            </a:extLst>
          </p:cNvPr>
          <p:cNvSpPr txBox="1"/>
          <p:nvPr/>
        </p:nvSpPr>
        <p:spPr>
          <a:xfrm>
            <a:off x="2319544" y="5820533"/>
            <a:ext cx="8953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Chandra called today to inform us that she started work at National Bank yesterday. She will be working 35 hours a week and making $15.00/hour.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51CD46-2561-40D6-97FA-EDA6101E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B37DED6-D4C7-42EE-AB49-D2E39E64FDE4}" type="slidenum">
              <a:rPr lang="en-US" smtClean="0"/>
              <a:pPr algn="ctr"/>
              <a:t>18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A7DAA9-6672-4708-91F1-03073EA57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6B3F2F8-FAC6-4C64-9CC5-2F7547EBA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DFES/Partner Training Team</a:t>
            </a:r>
          </a:p>
        </p:txBody>
      </p:sp>
    </p:spTree>
    <p:extLst>
      <p:ext uri="{BB962C8B-B14F-4D97-AF65-F5344CB8AC3E}">
        <p14:creationId xmlns:p14="http://schemas.microsoft.com/office/powerpoint/2010/main" val="178756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E508504-579A-4A36-A74B-C7F1C84FA333}"/>
              </a:ext>
            </a:extLst>
          </p:cNvPr>
          <p:cNvGrpSpPr/>
          <p:nvPr/>
        </p:nvGrpSpPr>
        <p:grpSpPr>
          <a:xfrm>
            <a:off x="1683873" y="-180941"/>
            <a:ext cx="8850777" cy="6076915"/>
            <a:chOff x="1683873" y="-180941"/>
            <a:chExt cx="8794173" cy="703894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F4E1808-6D88-4BCC-8A29-530000E100DB}"/>
                </a:ext>
              </a:extLst>
            </p:cNvPr>
            <p:cNvSpPr/>
            <p:nvPr/>
          </p:nvSpPr>
          <p:spPr>
            <a:xfrm>
              <a:off x="1683873" y="1496488"/>
              <a:ext cx="5872756" cy="5361512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66436D8-2AE5-4852-B331-6B9140F2083C}"/>
                </a:ext>
              </a:extLst>
            </p:cNvPr>
            <p:cNvGrpSpPr/>
            <p:nvPr/>
          </p:nvGrpSpPr>
          <p:grpSpPr>
            <a:xfrm>
              <a:off x="3267550" y="-180941"/>
              <a:ext cx="7210496" cy="7038941"/>
              <a:chOff x="1548491" y="-442201"/>
              <a:chExt cx="7674015" cy="74914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720F261-7A36-4207-B644-772221520536}"/>
                  </a:ext>
                </a:extLst>
              </p:cNvPr>
              <p:cNvSpPr/>
              <p:nvPr/>
            </p:nvSpPr>
            <p:spPr>
              <a:xfrm>
                <a:off x="2972227" y="1343059"/>
                <a:ext cx="6250279" cy="5706171"/>
              </a:xfrm>
              <a:prstGeom prst="ellipse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88"/>
              </a:p>
            </p:txBody>
          </p:sp>
          <p:pic>
            <p:nvPicPr>
              <p:cNvPr id="13" name="Graphic 12" descr="Computer">
                <a:extLst>
                  <a:ext uri="{FF2B5EF4-FFF2-40B4-BE49-F238E27FC236}">
                    <a16:creationId xmlns:a16="http://schemas.microsoft.com/office/drawing/2014/main" id="{098BEF6D-AEBD-4B28-9C33-923DE60B71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t="14937" r="31698" b="17409"/>
              <a:stretch/>
            </p:blipFill>
            <p:spPr>
              <a:xfrm>
                <a:off x="5144908" y="-442201"/>
                <a:ext cx="2424133" cy="2401138"/>
              </a:xfrm>
              <a:prstGeom prst="rect">
                <a:avLst/>
              </a:prstGeom>
            </p:spPr>
          </p:pic>
          <p:pic>
            <p:nvPicPr>
              <p:cNvPr id="9" name="Graphic 8" descr="Computer">
                <a:extLst>
                  <a:ext uri="{FF2B5EF4-FFF2-40B4-BE49-F238E27FC236}">
                    <a16:creationId xmlns:a16="http://schemas.microsoft.com/office/drawing/2014/main" id="{A831495A-C191-41E2-AEAB-74C70E2848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t="14937" r="31698" b="17409"/>
              <a:stretch/>
            </p:blipFill>
            <p:spPr>
              <a:xfrm>
                <a:off x="1548491" y="-428709"/>
                <a:ext cx="2424133" cy="2401138"/>
              </a:xfrm>
              <a:prstGeom prst="rect">
                <a:avLst/>
              </a:prstGeom>
            </p:spPr>
          </p:pic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4A7BC47-04D7-49AF-B99F-641C934FB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48" y="495484"/>
            <a:ext cx="1460841" cy="5946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023C7D1-1CAD-4886-82B0-755FC583F1B0}"/>
              </a:ext>
            </a:extLst>
          </p:cNvPr>
          <p:cNvSpPr txBox="1"/>
          <p:nvPr/>
        </p:nvSpPr>
        <p:spPr>
          <a:xfrm>
            <a:off x="3602966" y="190472"/>
            <a:ext cx="15634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/>
              <a:t>PIN COMMENTS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094A03-5D14-4E32-93D2-864767050707}"/>
              </a:ext>
            </a:extLst>
          </p:cNvPr>
          <p:cNvSpPr txBox="1"/>
          <p:nvPr/>
        </p:nvSpPr>
        <p:spPr>
          <a:xfrm>
            <a:off x="6938522" y="227652"/>
            <a:ext cx="19859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/>
              <a:t>CASE COMMENTS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ECBC9DC-03FF-405F-8E91-4AF96658DB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421" y="575802"/>
            <a:ext cx="1556896" cy="4561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C5E10E-3DB3-4CEF-B952-1DE58C815E1D}"/>
              </a:ext>
            </a:extLst>
          </p:cNvPr>
          <p:cNvSpPr txBox="1"/>
          <p:nvPr/>
        </p:nvSpPr>
        <p:spPr>
          <a:xfrm>
            <a:off x="2245545" y="5900851"/>
            <a:ext cx="89534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James dropped off his career assessment results from Halfway Technical Institute today.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AC9627-A4A2-4D4E-8577-6626D7BB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B37DED6-D4C7-42EE-AB49-D2E39E64FDE4}" type="slidenum">
              <a:rPr lang="en-US" smtClean="0"/>
              <a:pPr algn="ctr"/>
              <a:t>19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18DF56A-6816-4AE9-BFB5-8AC2CB238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BAC4F0F-1639-412B-81B6-126C38DE8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DFES/Partner Training Team</a:t>
            </a:r>
          </a:p>
        </p:txBody>
      </p:sp>
    </p:spTree>
    <p:extLst>
      <p:ext uri="{BB962C8B-B14F-4D97-AF65-F5344CB8AC3E}">
        <p14:creationId xmlns:p14="http://schemas.microsoft.com/office/powerpoint/2010/main" val="28923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blackboard&#10;&#10;Description automatically generated">
            <a:extLst>
              <a:ext uri="{FF2B5EF4-FFF2-40B4-BE49-F238E27FC236}">
                <a16:creationId xmlns:a16="http://schemas.microsoft.com/office/drawing/2014/main" id="{55597432-D29E-4621-BE69-8F18521583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4"/>
          <a:stretch/>
        </p:blipFill>
        <p:spPr>
          <a:xfrm>
            <a:off x="378961" y="541702"/>
            <a:ext cx="11576122" cy="5774596"/>
          </a:xfrm>
          <a:prstGeom prst="rect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45E9D1-82AC-4E7E-9B2D-3C380D88E03D}"/>
              </a:ext>
            </a:extLst>
          </p:cNvPr>
          <p:cNvSpPr txBox="1"/>
          <p:nvPr/>
        </p:nvSpPr>
        <p:spPr>
          <a:xfrm>
            <a:off x="1547969" y="721482"/>
            <a:ext cx="9867863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cap="all" spc="8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Caseload Documentation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EF6933-9750-46EE-8FAF-EA2D9F4E9AFD}"/>
              </a:ext>
            </a:extLst>
          </p:cNvPr>
          <p:cNvSpPr txBox="1"/>
          <p:nvPr/>
        </p:nvSpPr>
        <p:spPr>
          <a:xfrm>
            <a:off x="3698754" y="1811448"/>
            <a:ext cx="3194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cap="all" spc="8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The What</a:t>
            </a:r>
            <a:endParaRPr lang="en-US" sz="4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407C1A-BF18-4FE8-90DD-000EEFAFB5EA}"/>
              </a:ext>
            </a:extLst>
          </p:cNvPr>
          <p:cNvSpPr txBox="1"/>
          <p:nvPr/>
        </p:nvSpPr>
        <p:spPr>
          <a:xfrm>
            <a:off x="3862084" y="3182349"/>
            <a:ext cx="2867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cap="all" spc="8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The why</a:t>
            </a:r>
            <a:endParaRPr lang="en-US" sz="40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4CE2A5-D41B-4021-BF03-A90CF7D1AF20}"/>
              </a:ext>
            </a:extLst>
          </p:cNvPr>
          <p:cNvSpPr txBox="1"/>
          <p:nvPr/>
        </p:nvSpPr>
        <p:spPr>
          <a:xfrm>
            <a:off x="3761411" y="4553250"/>
            <a:ext cx="331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cap="all" spc="8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The where</a:t>
            </a:r>
            <a:endParaRPr lang="en-US" sz="400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5F827740-9FC7-4B24-B221-356A73319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3605" y="1373193"/>
            <a:ext cx="1139513" cy="1139513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360CA777-0C8A-4820-84CA-B81BF0CFBC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53605" y="2665751"/>
            <a:ext cx="1273253" cy="1273253"/>
          </a:xfrm>
          <a:prstGeom prst="rect">
            <a:avLst/>
          </a:prstGeom>
        </p:spPr>
      </p:pic>
      <p:pic>
        <p:nvPicPr>
          <p:cNvPr id="15" name="Graphic 14" descr="Checkmark">
            <a:extLst>
              <a:ext uri="{FF2B5EF4-FFF2-40B4-BE49-F238E27FC236}">
                <a16:creationId xmlns:a16="http://schemas.microsoft.com/office/drawing/2014/main" id="{14C64E7F-4E7A-4773-84EC-C07077F38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6734" y="4055383"/>
            <a:ext cx="1273253" cy="12732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F15731-40F5-40E3-BFDA-295E84193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B37DED6-D4C7-42EE-AB49-D2E39E64FDE4}" type="slidenum">
              <a:rPr lang="en-US" smtClean="0"/>
              <a:pPr algn="ctr"/>
              <a:t>2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15F36-C9AF-4D10-AFA0-4ABFC27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0D776CA-7566-4707-A5EA-3BD5C4B7F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DFES/Partner Training Team</a:t>
            </a:r>
          </a:p>
        </p:txBody>
      </p:sp>
    </p:spTree>
    <p:extLst>
      <p:ext uri="{BB962C8B-B14F-4D97-AF65-F5344CB8AC3E}">
        <p14:creationId xmlns:p14="http://schemas.microsoft.com/office/powerpoint/2010/main" val="80086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E508504-579A-4A36-A74B-C7F1C84FA333}"/>
              </a:ext>
            </a:extLst>
          </p:cNvPr>
          <p:cNvGrpSpPr/>
          <p:nvPr/>
        </p:nvGrpSpPr>
        <p:grpSpPr>
          <a:xfrm>
            <a:off x="1683873" y="-180941"/>
            <a:ext cx="8850777" cy="6076915"/>
            <a:chOff x="1683873" y="-180941"/>
            <a:chExt cx="8794173" cy="703894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F4E1808-6D88-4BCC-8A29-530000E100DB}"/>
                </a:ext>
              </a:extLst>
            </p:cNvPr>
            <p:cNvSpPr/>
            <p:nvPr/>
          </p:nvSpPr>
          <p:spPr>
            <a:xfrm>
              <a:off x="1683873" y="1496488"/>
              <a:ext cx="5872756" cy="5361512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66436D8-2AE5-4852-B331-6B9140F2083C}"/>
                </a:ext>
              </a:extLst>
            </p:cNvPr>
            <p:cNvGrpSpPr/>
            <p:nvPr/>
          </p:nvGrpSpPr>
          <p:grpSpPr>
            <a:xfrm>
              <a:off x="3267550" y="-180941"/>
              <a:ext cx="7210496" cy="7038941"/>
              <a:chOff x="1548491" y="-442201"/>
              <a:chExt cx="7674015" cy="74914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720F261-7A36-4207-B644-772221520536}"/>
                  </a:ext>
                </a:extLst>
              </p:cNvPr>
              <p:cNvSpPr/>
              <p:nvPr/>
            </p:nvSpPr>
            <p:spPr>
              <a:xfrm>
                <a:off x="2972227" y="1343059"/>
                <a:ext cx="6250279" cy="5706171"/>
              </a:xfrm>
              <a:prstGeom prst="ellipse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88"/>
              </a:p>
            </p:txBody>
          </p:sp>
          <p:pic>
            <p:nvPicPr>
              <p:cNvPr id="13" name="Graphic 12" descr="Computer">
                <a:extLst>
                  <a:ext uri="{FF2B5EF4-FFF2-40B4-BE49-F238E27FC236}">
                    <a16:creationId xmlns:a16="http://schemas.microsoft.com/office/drawing/2014/main" id="{098BEF6D-AEBD-4B28-9C33-923DE60B71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t="14937" r="31698" b="17409"/>
              <a:stretch/>
            </p:blipFill>
            <p:spPr>
              <a:xfrm>
                <a:off x="5144908" y="-442201"/>
                <a:ext cx="2424133" cy="2401138"/>
              </a:xfrm>
              <a:prstGeom prst="rect">
                <a:avLst/>
              </a:prstGeom>
            </p:spPr>
          </p:pic>
          <p:pic>
            <p:nvPicPr>
              <p:cNvPr id="9" name="Graphic 8" descr="Computer">
                <a:extLst>
                  <a:ext uri="{FF2B5EF4-FFF2-40B4-BE49-F238E27FC236}">
                    <a16:creationId xmlns:a16="http://schemas.microsoft.com/office/drawing/2014/main" id="{A831495A-C191-41E2-AEAB-74C70E2848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t="14937" r="31698" b="17409"/>
              <a:stretch/>
            </p:blipFill>
            <p:spPr>
              <a:xfrm>
                <a:off x="1548491" y="-428709"/>
                <a:ext cx="2424133" cy="2401138"/>
              </a:xfrm>
              <a:prstGeom prst="rect">
                <a:avLst/>
              </a:prstGeom>
            </p:spPr>
          </p:pic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4A7BC47-04D7-49AF-B99F-641C934FB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48" y="495484"/>
            <a:ext cx="1460841" cy="5946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023C7D1-1CAD-4886-82B0-755FC583F1B0}"/>
              </a:ext>
            </a:extLst>
          </p:cNvPr>
          <p:cNvSpPr txBox="1"/>
          <p:nvPr/>
        </p:nvSpPr>
        <p:spPr>
          <a:xfrm>
            <a:off x="3602966" y="190472"/>
            <a:ext cx="15634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/>
              <a:t>PIN COMMENTS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094A03-5D14-4E32-93D2-864767050707}"/>
              </a:ext>
            </a:extLst>
          </p:cNvPr>
          <p:cNvSpPr txBox="1"/>
          <p:nvPr/>
        </p:nvSpPr>
        <p:spPr>
          <a:xfrm>
            <a:off x="6938522" y="227652"/>
            <a:ext cx="19859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/>
              <a:t>CASE COMMENTS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ECBC9DC-03FF-405F-8E91-4AF96658DB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421" y="575802"/>
            <a:ext cx="1556896" cy="4561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C5E10E-3DB3-4CEF-B952-1DE58C815E1D}"/>
              </a:ext>
            </a:extLst>
          </p:cNvPr>
          <p:cNvSpPr txBox="1"/>
          <p:nvPr/>
        </p:nvSpPr>
        <p:spPr>
          <a:xfrm>
            <a:off x="1981614" y="5895974"/>
            <a:ext cx="89534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Maria called to report that her boyfriend has moved back into the household. He is her minor son’s father.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ED5CF8-40F3-4A85-AD8B-752902D18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B37DED6-D4C7-42EE-AB49-D2E39E64FDE4}" type="slidenum">
              <a:rPr lang="en-US" smtClean="0"/>
              <a:pPr algn="ctr"/>
              <a:t>20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421267E-B59D-4D8E-A942-9E1A79BAF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E7155C3-AC4E-41D8-B7C7-EFF5DD0B8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DFES/Partner Training Team</a:t>
            </a:r>
          </a:p>
        </p:txBody>
      </p:sp>
    </p:spTree>
    <p:extLst>
      <p:ext uri="{BB962C8B-B14F-4D97-AF65-F5344CB8AC3E}">
        <p14:creationId xmlns:p14="http://schemas.microsoft.com/office/powerpoint/2010/main" val="174590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A7BC47-04D7-49AF-B99F-641C934FB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986" y="662482"/>
            <a:ext cx="1460841" cy="59461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958D466-124D-456C-9D38-8D2BBDE5E5B2}"/>
              </a:ext>
            </a:extLst>
          </p:cNvPr>
          <p:cNvGrpSpPr/>
          <p:nvPr/>
        </p:nvGrpSpPr>
        <p:grpSpPr>
          <a:xfrm>
            <a:off x="1739511" y="-180941"/>
            <a:ext cx="8794173" cy="7038941"/>
            <a:chOff x="1739511" y="-180941"/>
            <a:chExt cx="8794173" cy="703894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F4E1808-6D88-4BCC-8A29-530000E100DB}"/>
                </a:ext>
              </a:extLst>
            </p:cNvPr>
            <p:cNvSpPr/>
            <p:nvPr/>
          </p:nvSpPr>
          <p:spPr>
            <a:xfrm>
              <a:off x="1739511" y="1496488"/>
              <a:ext cx="5872756" cy="5361512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88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66436D8-2AE5-4852-B331-6B9140F2083C}"/>
                </a:ext>
              </a:extLst>
            </p:cNvPr>
            <p:cNvGrpSpPr/>
            <p:nvPr/>
          </p:nvGrpSpPr>
          <p:grpSpPr>
            <a:xfrm>
              <a:off x="3323188" y="-180941"/>
              <a:ext cx="7210496" cy="7038941"/>
              <a:chOff x="1548491" y="-442201"/>
              <a:chExt cx="7674015" cy="74914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720F261-7A36-4207-B644-772221520536}"/>
                  </a:ext>
                </a:extLst>
              </p:cNvPr>
              <p:cNvSpPr/>
              <p:nvPr/>
            </p:nvSpPr>
            <p:spPr>
              <a:xfrm>
                <a:off x="2972227" y="1343059"/>
                <a:ext cx="6250279" cy="5706171"/>
              </a:xfrm>
              <a:prstGeom prst="ellipse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88"/>
              </a:p>
            </p:txBody>
          </p:sp>
          <p:pic>
            <p:nvPicPr>
              <p:cNvPr id="13" name="Graphic 12" descr="Computer">
                <a:extLst>
                  <a:ext uri="{FF2B5EF4-FFF2-40B4-BE49-F238E27FC236}">
                    <a16:creationId xmlns:a16="http://schemas.microsoft.com/office/drawing/2014/main" id="{098BEF6D-AEBD-4B28-9C33-923DE60B71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t="14937" r="31698" b="17409"/>
              <a:stretch/>
            </p:blipFill>
            <p:spPr>
              <a:xfrm>
                <a:off x="5144908" y="-442201"/>
                <a:ext cx="2424133" cy="2401138"/>
              </a:xfrm>
              <a:prstGeom prst="rect">
                <a:avLst/>
              </a:prstGeom>
            </p:spPr>
          </p:pic>
          <p:pic>
            <p:nvPicPr>
              <p:cNvPr id="9" name="Graphic 8" descr="Computer">
                <a:extLst>
                  <a:ext uri="{FF2B5EF4-FFF2-40B4-BE49-F238E27FC236}">
                    <a16:creationId xmlns:a16="http://schemas.microsoft.com/office/drawing/2014/main" id="{A831495A-C191-41E2-AEAB-74C70E2848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t="14937" r="31698" b="17409"/>
              <a:stretch/>
            </p:blipFill>
            <p:spPr>
              <a:xfrm>
                <a:off x="1548491" y="-428709"/>
                <a:ext cx="2424133" cy="2401138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023C7D1-1CAD-4886-82B0-755FC583F1B0}"/>
                </a:ext>
              </a:extLst>
            </p:cNvPr>
            <p:cNvSpPr txBox="1"/>
            <p:nvPr/>
          </p:nvSpPr>
          <p:spPr>
            <a:xfrm>
              <a:off x="3628398" y="250391"/>
              <a:ext cx="156340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/>
                <a:t>PIN COMMENTS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B094A03-5D14-4E32-93D2-864767050707}"/>
                </a:ext>
              </a:extLst>
            </p:cNvPr>
            <p:cNvSpPr txBox="1"/>
            <p:nvPr/>
          </p:nvSpPr>
          <p:spPr>
            <a:xfrm>
              <a:off x="6938522" y="227652"/>
              <a:ext cx="198592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/>
                <a:t>CASE COMMENTS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ECBC9DC-03FF-405F-8E91-4AF96658D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0253" y="752222"/>
              <a:ext cx="1556896" cy="45616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C756E1E-F224-467E-9F4C-D1F3E04309C1}"/>
                </a:ext>
              </a:extLst>
            </p:cNvPr>
            <p:cNvSpPr txBox="1"/>
            <p:nvPr/>
          </p:nvSpPr>
          <p:spPr>
            <a:xfrm>
              <a:off x="2431887" y="2580853"/>
              <a:ext cx="1974519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88" dirty="0"/>
                <a:t>Informal Assessment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3FB74B8-58D8-4959-8CCF-9B96A9719929}"/>
                </a:ext>
              </a:extLst>
            </p:cNvPr>
            <p:cNvSpPr txBox="1"/>
            <p:nvPr/>
          </p:nvSpPr>
          <p:spPr>
            <a:xfrm>
              <a:off x="2431886" y="3172208"/>
              <a:ext cx="1974519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88" dirty="0"/>
                <a:t>Career Assessments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3FF5EC-A426-40D7-9EE8-CFBF16BE3EA1}"/>
                </a:ext>
              </a:extLst>
            </p:cNvPr>
            <p:cNvSpPr txBox="1"/>
            <p:nvPr/>
          </p:nvSpPr>
          <p:spPr>
            <a:xfrm>
              <a:off x="1930476" y="3640945"/>
              <a:ext cx="1551651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88" dirty="0"/>
                <a:t>Job Readiness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6F0D5B5-2980-4887-8C40-8CD332D4EF30}"/>
                </a:ext>
              </a:extLst>
            </p:cNvPr>
            <p:cNvSpPr txBox="1"/>
            <p:nvPr/>
          </p:nvSpPr>
          <p:spPr>
            <a:xfrm>
              <a:off x="2337639" y="4158637"/>
              <a:ext cx="2438839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88"/>
                <a:t>Employability Plan Review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B8A9E02-E5F3-4BE7-93A9-621C4F8BB598}"/>
                </a:ext>
              </a:extLst>
            </p:cNvPr>
            <p:cNvSpPr txBox="1"/>
            <p:nvPr/>
          </p:nvSpPr>
          <p:spPr>
            <a:xfrm>
              <a:off x="1950977" y="4663173"/>
              <a:ext cx="2025303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88"/>
                <a:t>Activity Assignment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2336557-CE3D-4F10-A8DC-1B1E6BC75062}"/>
                </a:ext>
              </a:extLst>
            </p:cNvPr>
            <p:cNvSpPr txBox="1"/>
            <p:nvPr/>
          </p:nvSpPr>
          <p:spPr>
            <a:xfrm>
              <a:off x="2337639" y="5467984"/>
              <a:ext cx="2516218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88" dirty="0"/>
                <a:t>Good Cause Determination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94EC536-D0A6-4BA3-B540-7E3F948E343C}"/>
                </a:ext>
              </a:extLst>
            </p:cNvPr>
            <p:cNvSpPr txBox="1"/>
            <p:nvPr/>
          </p:nvSpPr>
          <p:spPr>
            <a:xfrm>
              <a:off x="2943116" y="4969113"/>
              <a:ext cx="1974561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88" dirty="0"/>
                <a:t>Participation Tracking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3BD6CD0-EAD1-45D8-9105-0EA7A7D06CC2}"/>
                </a:ext>
              </a:extLst>
            </p:cNvPr>
            <p:cNvSpPr txBox="1"/>
            <p:nvPr/>
          </p:nvSpPr>
          <p:spPr>
            <a:xfrm>
              <a:off x="3965496" y="6257630"/>
              <a:ext cx="2122395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88"/>
                <a:t>Disenrollment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6EE0822-642D-4AA1-9917-9865066D7031}"/>
                </a:ext>
              </a:extLst>
            </p:cNvPr>
            <p:cNvSpPr txBox="1"/>
            <p:nvPr/>
          </p:nvSpPr>
          <p:spPr>
            <a:xfrm>
              <a:off x="5570819" y="2404279"/>
              <a:ext cx="1330271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88"/>
                <a:t>Placement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E95A2AA-A9D2-4EA2-92C7-07D1400F7A71}"/>
                </a:ext>
              </a:extLst>
            </p:cNvPr>
            <p:cNvSpPr txBox="1"/>
            <p:nvPr/>
          </p:nvSpPr>
          <p:spPr>
            <a:xfrm>
              <a:off x="5026695" y="3002666"/>
              <a:ext cx="2277713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88"/>
                <a:t>Placement Determination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0C507FB-38DB-477A-B669-7D255CF05511}"/>
                </a:ext>
              </a:extLst>
            </p:cNvPr>
            <p:cNvSpPr txBox="1"/>
            <p:nvPr/>
          </p:nvSpPr>
          <p:spPr>
            <a:xfrm>
              <a:off x="5362162" y="3571222"/>
              <a:ext cx="1734641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88"/>
                <a:t>Employment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17CE3EC-048F-411E-9515-E6C05DC08989}"/>
                </a:ext>
              </a:extLst>
            </p:cNvPr>
            <p:cNvSpPr txBox="1"/>
            <p:nvPr/>
          </p:nvSpPr>
          <p:spPr>
            <a:xfrm>
              <a:off x="4905486" y="4174351"/>
              <a:ext cx="2735522" cy="825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88"/>
                <a:t>Household Changes (person add, etc.)</a:t>
              </a:r>
            </a:p>
            <a:p>
              <a:endParaRPr lang="en-US" sz="1588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6C91D28-49FF-43F4-9568-5BEFD399A2B3}"/>
                </a:ext>
              </a:extLst>
            </p:cNvPr>
            <p:cNvSpPr txBox="1"/>
            <p:nvPr/>
          </p:nvSpPr>
          <p:spPr>
            <a:xfrm>
              <a:off x="4911008" y="5135575"/>
              <a:ext cx="2378611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88"/>
                <a:t>6-month Eligibility Review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BACE524-46E9-4F9A-8420-4F0FAD5572D1}"/>
                </a:ext>
              </a:extLst>
            </p:cNvPr>
            <p:cNvSpPr txBox="1"/>
            <p:nvPr/>
          </p:nvSpPr>
          <p:spPr>
            <a:xfrm>
              <a:off x="7546213" y="2775761"/>
              <a:ext cx="2593593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88"/>
                <a:t>Financial Eligibility (Income, Assets, etc.)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6D67F62-1A22-44C9-83A7-766BD2C67002}"/>
                </a:ext>
              </a:extLst>
            </p:cNvPr>
            <p:cNvSpPr txBox="1"/>
            <p:nvPr/>
          </p:nvSpPr>
          <p:spPr>
            <a:xfrm>
              <a:off x="7568785" y="3572166"/>
              <a:ext cx="2748378" cy="825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88"/>
                <a:t>Non-Financial Eligibility (Citizenship, Date of Birth, etc.)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89962ED-011B-4A57-852F-74C29D8C8AAD}"/>
                </a:ext>
              </a:extLst>
            </p:cNvPr>
            <p:cNvSpPr txBox="1"/>
            <p:nvPr/>
          </p:nvSpPr>
          <p:spPr>
            <a:xfrm>
              <a:off x="7692405" y="4359157"/>
              <a:ext cx="1958411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88"/>
                <a:t>Case Closure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9539643-E337-4411-99C5-030555EB6896}"/>
                </a:ext>
              </a:extLst>
            </p:cNvPr>
            <p:cNvSpPr txBox="1"/>
            <p:nvPr/>
          </p:nvSpPr>
          <p:spPr>
            <a:xfrm>
              <a:off x="7517204" y="4889118"/>
              <a:ext cx="2748378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88"/>
                <a:t>Discrepancy (Prisoner, SOLQ-I, SWICA, UIB)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BB134FA-DA16-4493-A54D-55E5A23FB601}"/>
                </a:ext>
              </a:extLst>
            </p:cNvPr>
            <p:cNvSpPr txBox="1"/>
            <p:nvPr/>
          </p:nvSpPr>
          <p:spPr>
            <a:xfrm>
              <a:off x="6985847" y="5792604"/>
              <a:ext cx="2748378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88"/>
                <a:t>Fraud (Overpayment, IPV, etc.)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3C95A1B-D7B8-4341-A9EA-FBD3086C5B79}"/>
                </a:ext>
              </a:extLst>
            </p:cNvPr>
            <p:cNvSpPr txBox="1"/>
            <p:nvPr/>
          </p:nvSpPr>
          <p:spPr>
            <a:xfrm>
              <a:off x="6886396" y="2147404"/>
              <a:ext cx="2593593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88"/>
                <a:t>Client Registration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C7BFE5B-D0CD-45DB-AAF5-64C1C6DA88F6}"/>
                </a:ext>
              </a:extLst>
            </p:cNvPr>
            <p:cNvSpPr txBox="1"/>
            <p:nvPr/>
          </p:nvSpPr>
          <p:spPr>
            <a:xfrm>
              <a:off x="4039435" y="2127224"/>
              <a:ext cx="1974519" cy="336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88" dirty="0"/>
                <a:t>Enrollment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5AB5BF-FB83-4204-B941-DCEF48EF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B37DED6-D4C7-42EE-AB49-D2E39E64FDE4}" type="slidenum">
              <a:rPr lang="en-US" smtClean="0"/>
              <a:pPr algn="ctr"/>
              <a:t>21</a:t>
            </a:fld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D5AD9E5-4082-4DCC-A55A-F5D6CBC3151F}"/>
              </a:ext>
            </a:extLst>
          </p:cNvPr>
          <p:cNvSpPr txBox="1"/>
          <p:nvPr/>
        </p:nvSpPr>
        <p:spPr>
          <a:xfrm>
            <a:off x="3260087" y="5804680"/>
            <a:ext cx="2144889" cy="337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90" dirty="0"/>
              <a:t>Supportive Services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16CC180-5343-413B-8260-EEDB628B5232}"/>
              </a:ext>
            </a:extLst>
          </p:cNvPr>
          <p:cNvSpPr txBox="1"/>
          <p:nvPr/>
        </p:nvSpPr>
        <p:spPr>
          <a:xfrm>
            <a:off x="3597041" y="3622692"/>
            <a:ext cx="768505" cy="337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90" dirty="0"/>
              <a:t>Goals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DA2DB1A-236A-4EC0-8346-02229028D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8B70342-37FB-48F4-883F-89421529C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DFES/Partner Training Team</a:t>
            </a:r>
          </a:p>
        </p:txBody>
      </p:sp>
    </p:spTree>
    <p:extLst>
      <p:ext uri="{BB962C8B-B14F-4D97-AF65-F5344CB8AC3E}">
        <p14:creationId xmlns:p14="http://schemas.microsoft.com/office/powerpoint/2010/main" val="179055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3BCC03E7-8E95-4D10-842D-D94297C5A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4BEB538-4E00-4FCF-9E0D-307F8B741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A46AD62-1110-43A9-AF7F-F0DF6D2A0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5619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3BD028F6-9C0D-4C7C-9196-364968E252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1" r="-1" b="12634"/>
          <a:stretch/>
        </p:blipFill>
        <p:spPr>
          <a:xfrm>
            <a:off x="420805" y="1960100"/>
            <a:ext cx="5570534" cy="29355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38EBA7-19CD-4B84-B6AD-7F92AFD051E6}"/>
              </a:ext>
            </a:extLst>
          </p:cNvPr>
          <p:cNvSpPr txBox="1"/>
          <p:nvPr/>
        </p:nvSpPr>
        <p:spPr>
          <a:xfrm>
            <a:off x="5638800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76E16B-9470-44D7-8360-B90942A37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5571" y="1232452"/>
            <a:ext cx="4976345" cy="417166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87DFEE-1E68-4D9C-9335-52F3BEA1B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B37DED6-D4C7-42EE-AB49-D2E39E64FDE4}" type="slidenum">
              <a:rPr lang="en-US" smtClean="0"/>
              <a:pPr algn="ctr"/>
              <a:t>22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E527C-7DCB-4955-BF81-C8A4432E6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0C46A-F951-4BD8-A228-8D01B9D0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DFES/Partner Training Team</a:t>
            </a:r>
          </a:p>
        </p:txBody>
      </p:sp>
    </p:spTree>
    <p:extLst>
      <p:ext uri="{BB962C8B-B14F-4D97-AF65-F5344CB8AC3E}">
        <p14:creationId xmlns:p14="http://schemas.microsoft.com/office/powerpoint/2010/main" val="36466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E56E3E-16D1-4CB6-ADC6-4880F619643C}"/>
              </a:ext>
            </a:extLst>
          </p:cNvPr>
          <p:cNvSpPr/>
          <p:nvPr/>
        </p:nvSpPr>
        <p:spPr>
          <a:xfrm>
            <a:off x="981831" y="0"/>
            <a:ext cx="10799295" cy="1492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cap="all" spc="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belongs in comments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0ACE19-DA43-47A8-8270-E6046E82CF5F}"/>
              </a:ext>
            </a:extLst>
          </p:cNvPr>
          <p:cNvSpPr txBox="1"/>
          <p:nvPr/>
        </p:nvSpPr>
        <p:spPr>
          <a:xfrm>
            <a:off x="1116753" y="2002692"/>
            <a:ext cx="1052944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Helena came into the appointment and stated she had to drive 150 miles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 of town to pick up her 16-year-old daughter and new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granddaughter. She almost ran out of gas. They will be living with her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now. Her granddaughter is only a few days old and she really is adorable.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Helena said her daughter is bi-polar and she’s not sure if she can take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volini" panose="0300050204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volini" panose="0300050204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care of the baby. The baby’s father is a bum with no job.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EAAD7B-2589-4B6D-86FE-AF6AC66E3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B37DED6-D4C7-42EE-AB49-D2E39E64FDE4}" type="slidenum">
              <a:rPr lang="en-US" smtClean="0"/>
              <a:pPr algn="ctr"/>
              <a:t>23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3C425-BD5E-4DF8-B0D0-735373103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1732C-10BB-4B04-9F69-582D33D5D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DFES/Partner Training Team</a:t>
            </a:r>
          </a:p>
        </p:txBody>
      </p:sp>
    </p:spTree>
    <p:extLst>
      <p:ext uri="{BB962C8B-B14F-4D97-AF65-F5344CB8AC3E}">
        <p14:creationId xmlns:p14="http://schemas.microsoft.com/office/powerpoint/2010/main" val="136920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053" name="Rectangle 72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4" name="Rectangle 74">
            <a:extLst>
              <a:ext uri="{FF2B5EF4-FFF2-40B4-BE49-F238E27FC236}">
                <a16:creationId xmlns:a16="http://schemas.microsoft.com/office/drawing/2014/main" id="{D9453AC2-8882-459A-8985-3E24DD42A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4543" y="0"/>
            <a:ext cx="11967714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uman Rock 'Em Sock 'Em Robots: Atheism and Free Will | Catholic ...">
            <a:extLst>
              <a:ext uri="{FF2B5EF4-FFF2-40B4-BE49-F238E27FC236}">
                <a16:creationId xmlns:a16="http://schemas.microsoft.com/office/drawing/2014/main" id="{B03EFDF9-5D29-4820-BA66-3FDA81D0AD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" r="-1" b="38243"/>
          <a:stretch/>
        </p:blipFill>
        <p:spPr bwMode="auto">
          <a:xfrm>
            <a:off x="58674" y="0"/>
            <a:ext cx="122322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3E3024-3449-45BF-B8C6-3D5257729681}"/>
              </a:ext>
            </a:extLst>
          </p:cNvPr>
          <p:cNvSpPr/>
          <p:nvPr/>
        </p:nvSpPr>
        <p:spPr>
          <a:xfrm>
            <a:off x="1078523" y="1098388"/>
            <a:ext cx="10318418" cy="4394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000" cap="all" spc="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Objective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000" cap="all" spc="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vs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0000" cap="all" spc="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Subjective comments</a:t>
            </a:r>
          </a:p>
        </p:txBody>
      </p:sp>
      <p:sp>
        <p:nvSpPr>
          <p:cNvPr id="2055" name="Rectangle 76">
            <a:extLst>
              <a:ext uri="{FF2B5EF4-FFF2-40B4-BE49-F238E27FC236}">
                <a16:creationId xmlns:a16="http://schemas.microsoft.com/office/drawing/2014/main" id="{D4A11FEA-6E98-401C-B708-DA2C95081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454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B788AD-AC9E-44F1-9CDC-18DE577B3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B37DED6-D4C7-42EE-AB49-D2E39E64FDE4}" type="slidenum">
              <a:rPr lang="en-US" smtClean="0"/>
              <a:pPr algn="ctr"/>
              <a:t>24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5AF9A-921D-4F2A-960E-C361E91C7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B374B-220A-4142-B010-2D2EA8C2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DFES/Partner Training Team</a:t>
            </a:r>
          </a:p>
        </p:txBody>
      </p:sp>
    </p:spTree>
    <p:extLst>
      <p:ext uri="{BB962C8B-B14F-4D97-AF65-F5344CB8AC3E}">
        <p14:creationId xmlns:p14="http://schemas.microsoft.com/office/powerpoint/2010/main" val="374763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7BD512F-4C79-42D5-A43F-6C63BCF06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CB879C6-5743-4A11-97B6-1507DF4D5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6">
            <a:extLst>
              <a:ext uri="{FF2B5EF4-FFF2-40B4-BE49-F238E27FC236}">
                <a16:creationId xmlns:a16="http://schemas.microsoft.com/office/drawing/2014/main" id="{FCCC6A4C-D0C4-4C23-8284-55DEB3331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940B2C-3D3F-40C8-8C88-A57A4B2CC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874870" y="762007"/>
            <a:ext cx="2398333" cy="4604800"/>
          </a:xfrm>
          <a:prstGeom prst="rect">
            <a:avLst/>
          </a:prstGeom>
        </p:spPr>
      </p:pic>
      <p:pic>
        <p:nvPicPr>
          <p:cNvPr id="4098" name="Picture 2" descr="Human Rock ‘Em Sock ‘Em Robots: Atheism and Free Will | Catholic Answers">
            <a:extLst>
              <a:ext uri="{FF2B5EF4-FFF2-40B4-BE49-F238E27FC236}">
                <a16:creationId xmlns:a16="http://schemas.microsoft.com/office/drawing/2014/main" id="{AF870926-CEDE-4F5D-BD09-FA28E52066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916234" y="1609732"/>
            <a:ext cx="2398333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3C3F4A-254B-4AD6-AE0B-A8FB8FF4C5C7}"/>
              </a:ext>
            </a:extLst>
          </p:cNvPr>
          <p:cNvSpPr txBox="1"/>
          <p:nvPr/>
        </p:nvSpPr>
        <p:spPr>
          <a:xfrm>
            <a:off x="2305263" y="3064407"/>
            <a:ext cx="1428537" cy="147732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/>
              <a:t>Subjective:</a:t>
            </a:r>
          </a:p>
          <a:p>
            <a:r>
              <a:rPr lang="en-US"/>
              <a:t>Bias</a:t>
            </a:r>
          </a:p>
          <a:p>
            <a:r>
              <a:rPr lang="en-US"/>
              <a:t>Opinion</a:t>
            </a:r>
          </a:p>
          <a:p>
            <a:r>
              <a:rPr lang="en-US"/>
              <a:t>Assumptions</a:t>
            </a:r>
          </a:p>
          <a:p>
            <a:r>
              <a:rPr lang="en-US"/>
              <a:t>Conclusions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84C005-6470-4B47-83CF-5F81273987AD}"/>
              </a:ext>
            </a:extLst>
          </p:cNvPr>
          <p:cNvSpPr txBox="1"/>
          <p:nvPr/>
        </p:nvSpPr>
        <p:spPr>
          <a:xfrm>
            <a:off x="8662562" y="4166478"/>
            <a:ext cx="1428537" cy="12003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/>
              <a:t>Objective:</a:t>
            </a:r>
          </a:p>
          <a:p>
            <a:r>
              <a:rPr lang="en-US"/>
              <a:t>Facts</a:t>
            </a:r>
          </a:p>
          <a:p>
            <a:r>
              <a:rPr lang="en-US"/>
              <a:t>Behaviors</a:t>
            </a:r>
          </a:p>
          <a:p>
            <a:r>
              <a:rPr lang="en-US"/>
              <a:t>Actions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7F35D9-E094-4919-B8BA-A2B3ABE4C888}"/>
              </a:ext>
            </a:extLst>
          </p:cNvPr>
          <p:cNvSpPr/>
          <p:nvPr/>
        </p:nvSpPr>
        <p:spPr>
          <a:xfrm>
            <a:off x="2586394" y="762005"/>
            <a:ext cx="8728173" cy="1151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cap="all" spc="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Make the subjective comment objective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8D2CCD-1E0B-4781-969C-9C8AA3D4B52A}"/>
              </a:ext>
            </a:extLst>
          </p:cNvPr>
          <p:cNvSpPr txBox="1"/>
          <p:nvPr/>
        </p:nvSpPr>
        <p:spPr>
          <a:xfrm>
            <a:off x="4377266" y="2057906"/>
            <a:ext cx="3362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“It looks like Melinda’s boyfriend gave her another black eye today.” </a:t>
            </a:r>
            <a:endParaRPr 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D3D95C-B996-4CFD-B26D-79A18B2566C3}"/>
              </a:ext>
            </a:extLst>
          </p:cNvPr>
          <p:cNvSpPr txBox="1"/>
          <p:nvPr/>
        </p:nvSpPr>
        <p:spPr>
          <a:xfrm>
            <a:off x="4413556" y="4057003"/>
            <a:ext cx="3362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“Melinda came to her appointment with a black eye.”</a:t>
            </a:r>
            <a:endParaRPr lang="en-US" sz="24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6BF99B-5322-4C18-8E1E-4A44ADFB4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B37DED6-D4C7-42EE-AB49-D2E39E64FDE4}" type="slidenum">
              <a:rPr lang="en-US" smtClean="0"/>
              <a:pPr algn="ctr"/>
              <a:t>25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92E4E0-7273-4C4C-A685-96BE07A3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73DA6E3-7751-4992-9F9B-434659698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DFES/Partner Training Team</a:t>
            </a:r>
          </a:p>
        </p:txBody>
      </p:sp>
    </p:spTree>
    <p:extLst>
      <p:ext uri="{BB962C8B-B14F-4D97-AF65-F5344CB8AC3E}">
        <p14:creationId xmlns:p14="http://schemas.microsoft.com/office/powerpoint/2010/main" val="91285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7BD512F-4C79-42D5-A43F-6C63BCF06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CB879C6-5743-4A11-97B6-1507DF4D5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6">
            <a:extLst>
              <a:ext uri="{FF2B5EF4-FFF2-40B4-BE49-F238E27FC236}">
                <a16:creationId xmlns:a16="http://schemas.microsoft.com/office/drawing/2014/main" id="{FCCC6A4C-D0C4-4C23-8284-55DEB3331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940B2C-3D3F-40C8-8C88-A57A4B2CC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874870" y="762007"/>
            <a:ext cx="2398333" cy="4604800"/>
          </a:xfrm>
          <a:prstGeom prst="rect">
            <a:avLst/>
          </a:prstGeom>
        </p:spPr>
      </p:pic>
      <p:pic>
        <p:nvPicPr>
          <p:cNvPr id="4098" name="Picture 2" descr="Human Rock ‘Em Sock ‘Em Robots: Atheism and Free Will | Catholic Answers">
            <a:extLst>
              <a:ext uri="{FF2B5EF4-FFF2-40B4-BE49-F238E27FC236}">
                <a16:creationId xmlns:a16="http://schemas.microsoft.com/office/drawing/2014/main" id="{AF870926-CEDE-4F5D-BD09-FA28E52066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916234" y="1609732"/>
            <a:ext cx="2398333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3C3F4A-254B-4AD6-AE0B-A8FB8FF4C5C7}"/>
              </a:ext>
            </a:extLst>
          </p:cNvPr>
          <p:cNvSpPr txBox="1"/>
          <p:nvPr/>
        </p:nvSpPr>
        <p:spPr>
          <a:xfrm>
            <a:off x="2305263" y="3064407"/>
            <a:ext cx="1428537" cy="147732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/>
              <a:t>Subjective:</a:t>
            </a:r>
          </a:p>
          <a:p>
            <a:r>
              <a:rPr lang="en-US"/>
              <a:t>Bias</a:t>
            </a:r>
          </a:p>
          <a:p>
            <a:r>
              <a:rPr lang="en-US"/>
              <a:t>Opinion</a:t>
            </a:r>
          </a:p>
          <a:p>
            <a:r>
              <a:rPr lang="en-US"/>
              <a:t>Assumptions</a:t>
            </a:r>
          </a:p>
          <a:p>
            <a:r>
              <a:rPr lang="en-US"/>
              <a:t>Conclusions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84C005-6470-4B47-83CF-5F81273987AD}"/>
              </a:ext>
            </a:extLst>
          </p:cNvPr>
          <p:cNvSpPr txBox="1"/>
          <p:nvPr/>
        </p:nvSpPr>
        <p:spPr>
          <a:xfrm>
            <a:off x="8662562" y="4166478"/>
            <a:ext cx="1428537" cy="12003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/>
              <a:t>Objective:</a:t>
            </a:r>
          </a:p>
          <a:p>
            <a:r>
              <a:rPr lang="en-US"/>
              <a:t>Facts</a:t>
            </a:r>
          </a:p>
          <a:p>
            <a:r>
              <a:rPr lang="en-US"/>
              <a:t>Behaviors</a:t>
            </a:r>
          </a:p>
          <a:p>
            <a:r>
              <a:rPr lang="en-US"/>
              <a:t>Actions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7F35D9-E094-4919-B8BA-A2B3ABE4C888}"/>
              </a:ext>
            </a:extLst>
          </p:cNvPr>
          <p:cNvSpPr/>
          <p:nvPr/>
        </p:nvSpPr>
        <p:spPr>
          <a:xfrm>
            <a:off x="2586394" y="762005"/>
            <a:ext cx="8728173" cy="1151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cap="all" spc="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Make the subjective comment objective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8D2CCD-1E0B-4781-969C-9C8AA3D4B52A}"/>
              </a:ext>
            </a:extLst>
          </p:cNvPr>
          <p:cNvSpPr txBox="1"/>
          <p:nvPr/>
        </p:nvSpPr>
        <p:spPr>
          <a:xfrm>
            <a:off x="4377266" y="2057906"/>
            <a:ext cx="3362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“Latrice doesn’t want that job at Menards because she didn’t show up for 2 interviews.”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D3D95C-B996-4CFD-B26D-79A18B2566C3}"/>
              </a:ext>
            </a:extLst>
          </p:cNvPr>
          <p:cNvSpPr txBox="1"/>
          <p:nvPr/>
        </p:nvSpPr>
        <p:spPr>
          <a:xfrm>
            <a:off x="4413556" y="4057003"/>
            <a:ext cx="3362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“Latrice missed 2 interview appointments for a job at Menards.”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86F301-3BD5-4082-89CD-689D6D107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B37DED6-D4C7-42EE-AB49-D2E39E64FDE4}" type="slidenum">
              <a:rPr lang="en-US" smtClean="0"/>
              <a:pPr algn="ctr"/>
              <a:t>26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471230-D659-494F-BBDD-D3FB4E1F2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46DE36C-3D44-4A1B-95B1-70563C5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DFES/Partner Training Team</a:t>
            </a:r>
          </a:p>
        </p:txBody>
      </p:sp>
    </p:spTree>
    <p:extLst>
      <p:ext uri="{BB962C8B-B14F-4D97-AF65-F5344CB8AC3E}">
        <p14:creationId xmlns:p14="http://schemas.microsoft.com/office/powerpoint/2010/main" val="64063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7BD512F-4C79-42D5-A43F-6C63BCF06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CB879C6-5743-4A11-97B6-1507DF4D5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Freeform 6">
            <a:extLst>
              <a:ext uri="{FF2B5EF4-FFF2-40B4-BE49-F238E27FC236}">
                <a16:creationId xmlns:a16="http://schemas.microsoft.com/office/drawing/2014/main" id="{FCCC6A4C-D0C4-4C23-8284-55DEB3331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940B2C-3D3F-40C8-8C88-A57A4B2CC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874870" y="762007"/>
            <a:ext cx="2398333" cy="4604800"/>
          </a:xfrm>
          <a:prstGeom prst="rect">
            <a:avLst/>
          </a:prstGeom>
        </p:spPr>
      </p:pic>
      <p:pic>
        <p:nvPicPr>
          <p:cNvPr id="4098" name="Picture 2" descr="Human Rock ‘Em Sock ‘Em Robots: Atheism and Free Will | Catholic Answers">
            <a:extLst>
              <a:ext uri="{FF2B5EF4-FFF2-40B4-BE49-F238E27FC236}">
                <a16:creationId xmlns:a16="http://schemas.microsoft.com/office/drawing/2014/main" id="{AF870926-CEDE-4F5D-BD09-FA28E52066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8916234" y="1609732"/>
            <a:ext cx="2398333" cy="46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3C3F4A-254B-4AD6-AE0B-A8FB8FF4C5C7}"/>
              </a:ext>
            </a:extLst>
          </p:cNvPr>
          <p:cNvSpPr txBox="1"/>
          <p:nvPr/>
        </p:nvSpPr>
        <p:spPr>
          <a:xfrm>
            <a:off x="2305263" y="3064407"/>
            <a:ext cx="1428537" cy="147732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/>
              <a:t>Subjective:</a:t>
            </a:r>
          </a:p>
          <a:p>
            <a:r>
              <a:rPr lang="en-US"/>
              <a:t>Bias</a:t>
            </a:r>
          </a:p>
          <a:p>
            <a:r>
              <a:rPr lang="en-US"/>
              <a:t>Opinion</a:t>
            </a:r>
          </a:p>
          <a:p>
            <a:r>
              <a:rPr lang="en-US"/>
              <a:t>Assumptions</a:t>
            </a:r>
          </a:p>
          <a:p>
            <a:r>
              <a:rPr lang="en-US"/>
              <a:t>Conclusions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84C005-6470-4B47-83CF-5F81273987AD}"/>
              </a:ext>
            </a:extLst>
          </p:cNvPr>
          <p:cNvSpPr txBox="1"/>
          <p:nvPr/>
        </p:nvSpPr>
        <p:spPr>
          <a:xfrm>
            <a:off x="8662562" y="4166478"/>
            <a:ext cx="1428537" cy="12003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/>
              <a:t>Objective:</a:t>
            </a:r>
          </a:p>
          <a:p>
            <a:r>
              <a:rPr lang="en-US"/>
              <a:t>Facts</a:t>
            </a:r>
          </a:p>
          <a:p>
            <a:r>
              <a:rPr lang="en-US"/>
              <a:t>Behaviors</a:t>
            </a:r>
          </a:p>
          <a:p>
            <a:r>
              <a:rPr lang="en-US"/>
              <a:t>Actions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7F35D9-E094-4919-B8BA-A2B3ABE4C888}"/>
              </a:ext>
            </a:extLst>
          </p:cNvPr>
          <p:cNvSpPr/>
          <p:nvPr/>
        </p:nvSpPr>
        <p:spPr>
          <a:xfrm>
            <a:off x="2586394" y="762005"/>
            <a:ext cx="8728173" cy="1151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cap="all" spc="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Make the subjective comment objective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8D2CCD-1E0B-4781-969C-9C8AA3D4B52A}"/>
              </a:ext>
            </a:extLst>
          </p:cNvPr>
          <p:cNvSpPr txBox="1"/>
          <p:nvPr/>
        </p:nvSpPr>
        <p:spPr>
          <a:xfrm>
            <a:off x="4286720" y="1701015"/>
            <a:ext cx="33623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“Maria says her back is still painful and can’t look for work right now, but she was carrying her chunky 3-year-old son and didn’t seem in pain.”</a:t>
            </a:r>
            <a:endParaRPr 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D3D95C-B996-4CFD-B26D-79A18B2566C3}"/>
              </a:ext>
            </a:extLst>
          </p:cNvPr>
          <p:cNvSpPr txBox="1"/>
          <p:nvPr/>
        </p:nvSpPr>
        <p:spPr>
          <a:xfrm>
            <a:off x="3765325" y="4549570"/>
            <a:ext cx="3362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40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“Maria says her back is still painful and can’t look for work right now.”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0F10B3-69B4-4977-AE62-976697568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B37DED6-D4C7-42EE-AB49-D2E39E64FDE4}" type="slidenum">
              <a:rPr lang="en-US" smtClean="0"/>
              <a:pPr algn="ctr"/>
              <a:t>27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E9EC037-4252-414A-A9A4-3E79219D2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DA608F9-DC56-42BD-B40A-A1CABBC3A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DFES/Partner Training Team</a:t>
            </a:r>
          </a:p>
        </p:txBody>
      </p:sp>
    </p:spTree>
    <p:extLst>
      <p:ext uri="{BB962C8B-B14F-4D97-AF65-F5344CB8AC3E}">
        <p14:creationId xmlns:p14="http://schemas.microsoft.com/office/powerpoint/2010/main" val="5327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3DFEFC0-99B4-4D27-9168-1B2F659A3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2C20081-2005-4B05-BEA4-EB8D4C90A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8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EA5AC6-D827-489F-BB3E-D48BAC654871}"/>
              </a:ext>
            </a:extLst>
          </p:cNvPr>
          <p:cNvSpPr/>
          <p:nvPr/>
        </p:nvSpPr>
        <p:spPr>
          <a:xfrm>
            <a:off x="1078523" y="5716631"/>
            <a:ext cx="10318418" cy="5238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cap="all" spc="800">
                <a:solidFill>
                  <a:srgbClr val="2A1A00"/>
                </a:solidFill>
                <a:latin typeface="+mj-lt"/>
                <a:ea typeface="+mj-ea"/>
                <a:cs typeface="+mj-cs"/>
              </a:rPr>
              <a:t>CWW Verification and ECF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4E864B-86AF-4814-884B-89CA340FF29E}"/>
              </a:ext>
            </a:extLst>
          </p:cNvPr>
          <p:cNvPicPr/>
          <p:nvPr/>
        </p:nvPicPr>
        <p:blipFill rotWithShape="1">
          <a:blip r:embed="rId2"/>
          <a:srcRect r="13850" b="3867"/>
          <a:stretch/>
        </p:blipFill>
        <p:spPr>
          <a:xfrm>
            <a:off x="1800225" y="514351"/>
            <a:ext cx="7598918" cy="409007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BFBC1B94-1210-4CA3-A80D-D41CFB305C05}"/>
              </a:ext>
            </a:extLst>
          </p:cNvPr>
          <p:cNvSpPr/>
          <p:nvPr/>
        </p:nvSpPr>
        <p:spPr>
          <a:xfrm>
            <a:off x="3291895" y="1466991"/>
            <a:ext cx="2310275" cy="71224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DC5669-C527-45E6-A84A-E9CDC804B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B37DED6-D4C7-42EE-AB49-D2E39E64FDE4}" type="slidenum">
              <a:rPr lang="en-US" smtClean="0"/>
              <a:pPr algn="ctr"/>
              <a:t>28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06BFD-8A8F-4AA8-9DAD-6821B5E70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1A954-B7FE-4F85-A114-C92F39914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DFES/Partner Training Team</a:t>
            </a:r>
          </a:p>
        </p:txBody>
      </p:sp>
    </p:spTree>
    <p:extLst>
      <p:ext uri="{BB962C8B-B14F-4D97-AF65-F5344CB8AC3E}">
        <p14:creationId xmlns:p14="http://schemas.microsoft.com/office/powerpoint/2010/main" val="388912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3DFEFC0-99B4-4D27-9168-1B2F659A3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2C20081-2005-4B05-BEA4-EB8D4C90A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8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EA5AC6-D827-489F-BB3E-D48BAC654871}"/>
              </a:ext>
            </a:extLst>
          </p:cNvPr>
          <p:cNvSpPr/>
          <p:nvPr/>
        </p:nvSpPr>
        <p:spPr>
          <a:xfrm>
            <a:off x="1078523" y="5716631"/>
            <a:ext cx="10318418" cy="5238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cap="all" spc="800">
                <a:solidFill>
                  <a:srgbClr val="2A1A00"/>
                </a:solidFill>
                <a:latin typeface="+mj-lt"/>
                <a:ea typeface="+mj-ea"/>
                <a:cs typeface="+mj-cs"/>
              </a:rPr>
              <a:t>CWW Verification and ECF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4E864B-86AF-4814-884B-89CA340FF29E}"/>
              </a:ext>
            </a:extLst>
          </p:cNvPr>
          <p:cNvPicPr/>
          <p:nvPr/>
        </p:nvPicPr>
        <p:blipFill rotWithShape="1">
          <a:blip r:embed="rId2"/>
          <a:srcRect r="13850" b="3867"/>
          <a:stretch/>
        </p:blipFill>
        <p:spPr>
          <a:xfrm>
            <a:off x="1800225" y="514351"/>
            <a:ext cx="7598918" cy="409007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DC5669-C527-45E6-A84A-E9CDC804B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B37DED6-D4C7-42EE-AB49-D2E39E64FDE4}" type="slidenum">
              <a:rPr lang="en-US" smtClean="0"/>
              <a:pPr algn="ctr"/>
              <a:t>29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68901D-E515-4971-A37F-2C55644A34A6}"/>
              </a:ext>
            </a:extLst>
          </p:cNvPr>
          <p:cNvSpPr/>
          <p:nvPr/>
        </p:nvSpPr>
        <p:spPr>
          <a:xfrm>
            <a:off x="3723861" y="2272937"/>
            <a:ext cx="2054087" cy="6822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0DBAD-9304-42A4-9B94-8BB5E41B1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A523D-E08A-4D88-9835-E831FC4DA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DFES/Partner Training Team</a:t>
            </a:r>
          </a:p>
        </p:txBody>
      </p:sp>
    </p:spTree>
    <p:extLst>
      <p:ext uri="{BB962C8B-B14F-4D97-AF65-F5344CB8AC3E}">
        <p14:creationId xmlns:p14="http://schemas.microsoft.com/office/powerpoint/2010/main" val="420809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5">
            <a:extLst>
              <a:ext uri="{FF2B5EF4-FFF2-40B4-BE49-F238E27FC236}">
                <a16:creationId xmlns:a16="http://schemas.microsoft.com/office/drawing/2014/main" id="{AB4FFECA-0832-4FE3-B587-054A0F2D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92AF39-FA80-4F07-9071-4BAA59455B21}"/>
              </a:ext>
            </a:extLst>
          </p:cNvPr>
          <p:cNvSpPr txBox="1"/>
          <p:nvPr/>
        </p:nvSpPr>
        <p:spPr>
          <a:xfrm>
            <a:off x="457200" y="-353844"/>
            <a:ext cx="11254902" cy="30257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cap="all" spc="8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How do I document so that anyone looking at my case will understand what I’m doing and why I am doing it </a:t>
            </a:r>
            <a:r>
              <a:rPr lang="en-US" sz="3000" b="1" cap="all" spc="8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and</a:t>
            </a:r>
            <a:r>
              <a:rPr lang="en-US" sz="3000" cap="all" spc="8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.. 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cap="all" spc="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C65858E6-5C0F-4AAE-A1AC-29BA07FF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95DA79-1287-4F92-A69F-FA85466B4238}"/>
              </a:ext>
            </a:extLst>
          </p:cNvPr>
          <p:cNvSpPr txBox="1"/>
          <p:nvPr/>
        </p:nvSpPr>
        <p:spPr>
          <a:xfrm>
            <a:off x="2059617" y="2164901"/>
            <a:ext cx="6613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it doesn’t take forever to do it </a:t>
            </a:r>
            <a:r>
              <a:rPr lang="en-US" sz="3200" b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D9624C-1312-41BA-86EF-A2B8E19EC4B3}"/>
              </a:ext>
            </a:extLst>
          </p:cNvPr>
          <p:cNvSpPr txBox="1"/>
          <p:nvPr/>
        </p:nvSpPr>
        <p:spPr>
          <a:xfrm>
            <a:off x="2059617" y="2994144"/>
            <a:ext cx="6994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it satisfies W-2 policy requirements </a:t>
            </a:r>
            <a:r>
              <a:rPr lang="en-US" sz="3200" b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3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BAB0C0-E1B6-448B-9FF9-D47D3D667879}"/>
              </a:ext>
            </a:extLst>
          </p:cNvPr>
          <p:cNvSpPr txBox="1"/>
          <p:nvPr/>
        </p:nvSpPr>
        <p:spPr>
          <a:xfrm>
            <a:off x="2059617" y="3823387"/>
            <a:ext cx="8676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/>
              <a:t>I’m serving my participants as best as I can.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96D89-A49F-4103-A327-EB3A8CFCE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B37DED6-D4C7-42EE-AB49-D2E39E64FDE4}" type="slidenum">
              <a:rPr lang="en-US" smtClean="0"/>
              <a:pPr algn="ctr"/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F9EC5B-0E94-46F7-9E8B-DE5C68444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59DCE4-3A40-4768-A53B-E77B2B5A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DFES/Partner Training Team</a:t>
            </a:r>
          </a:p>
        </p:txBody>
      </p:sp>
    </p:spTree>
    <p:extLst>
      <p:ext uri="{BB962C8B-B14F-4D97-AF65-F5344CB8AC3E}">
        <p14:creationId xmlns:p14="http://schemas.microsoft.com/office/powerpoint/2010/main" val="149305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E606343-BADE-4565-AB89-E9EF7E253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4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9E183BD-2932-401F-8B53-E247764B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E01714-9EC2-4B14-AD69-586EE4D2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B37DED6-D4C7-42EE-AB49-D2E39E64FDE4}" type="slidenum">
              <a:rPr lang="en-US" smtClean="0"/>
              <a:pPr algn="ctr"/>
              <a:t>30</a:t>
            </a:fld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DC76C1-9CA6-48D1-9ECE-E09C8AF4E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74" y="543056"/>
            <a:ext cx="9309339" cy="565542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78EFB1-8D0C-42FE-BCBB-2736D0DF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EBBB7-11C4-455F-9824-DE5B5270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DFES/Partner Training Team</a:t>
            </a:r>
          </a:p>
        </p:txBody>
      </p:sp>
    </p:spTree>
    <p:extLst>
      <p:ext uri="{BB962C8B-B14F-4D97-AF65-F5344CB8AC3E}">
        <p14:creationId xmlns:p14="http://schemas.microsoft.com/office/powerpoint/2010/main" val="84270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E606343-BADE-4565-AB89-E9EF7E253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4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9E183BD-2932-401F-8B53-E247764B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A7A27D-03DE-44E8-BF32-5731CB2F4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106448" y="-2230602"/>
            <a:ext cx="5979106" cy="1123797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E01714-9EC2-4B14-AD69-586EE4D2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B37DED6-D4C7-42EE-AB49-D2E39E64FDE4}" type="slidenum">
              <a:rPr lang="en-US" smtClean="0"/>
              <a:pPr algn="ctr"/>
              <a:t>31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62EE4-375C-437D-A2D7-05265CD5F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C69BA-7383-451A-A781-C4C1DEA9A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DFES/Partner Training Team</a:t>
            </a:r>
          </a:p>
        </p:txBody>
      </p:sp>
    </p:spTree>
    <p:extLst>
      <p:ext uri="{BB962C8B-B14F-4D97-AF65-F5344CB8AC3E}">
        <p14:creationId xmlns:p14="http://schemas.microsoft.com/office/powerpoint/2010/main" val="378284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E606343-BADE-4565-AB89-E9EF7E253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9E183BD-2932-401F-8B53-E247764B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F36890-B51B-4CC8-B80F-B19F69E52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3695" y="796343"/>
            <a:ext cx="8324610" cy="526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BF18FB-42B4-48D1-B59E-A9932CF23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B37DED6-D4C7-42EE-AB49-D2E39E64FDE4}" type="slidenum">
              <a:rPr lang="en-US" smtClean="0"/>
              <a:pPr algn="ctr"/>
              <a:t>32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498F96-D711-4FE7-B13C-2FDAC7532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8C2482-D859-4916-BE78-462405C66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DFES/Partner Training Team</a:t>
            </a:r>
          </a:p>
        </p:txBody>
      </p:sp>
    </p:spTree>
    <p:extLst>
      <p:ext uri="{BB962C8B-B14F-4D97-AF65-F5344CB8AC3E}">
        <p14:creationId xmlns:p14="http://schemas.microsoft.com/office/powerpoint/2010/main" val="166162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E079F42-5C7A-44DD-9E9F-A34795A4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09777E15-6D68-4808-AD20-82EA7377F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5" name="Freeform 6">
            <a:extLst>
              <a:ext uri="{FF2B5EF4-FFF2-40B4-BE49-F238E27FC236}">
                <a16:creationId xmlns:a16="http://schemas.microsoft.com/office/drawing/2014/main" id="{CE79CAD8-9F7F-4756-BD12-8463CA4C6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9923A21-5790-4667-B5C7-ADA793B4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AA3A4F9-B24C-4242-94B6-17415016B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6877" y="935677"/>
            <a:ext cx="8957335" cy="405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3DF2D9-EC02-4121-A8D4-6B0F16D2D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B37DED6-D4C7-42EE-AB49-D2E39E64FDE4}" type="slidenum">
              <a:rPr lang="en-US" smtClean="0"/>
              <a:pPr algn="ctr"/>
              <a:t>33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18ED14-752F-49EA-81CB-E87B3750A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50CF8B-4FD2-40D6-BCF0-F9FB90A16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DFES/Partner Training Team</a:t>
            </a:r>
          </a:p>
        </p:txBody>
      </p:sp>
    </p:spTree>
    <p:extLst>
      <p:ext uri="{BB962C8B-B14F-4D97-AF65-F5344CB8AC3E}">
        <p14:creationId xmlns:p14="http://schemas.microsoft.com/office/powerpoint/2010/main" val="372096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BCF39A7A-89EA-4D7E-870A-3C099F599C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668" y="160867"/>
            <a:ext cx="10950700" cy="65362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7B1200C0-8D6D-42B6-ADB7-E4795C0D0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9872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1AD880E1-1BBB-4E9C-ABD0-632428BBF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590317-6858-4CF2-9DE3-E880EFA16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75679"/>
            <a:ext cx="2819399" cy="3457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B37DED6-D4C7-42EE-AB49-D2E39E64FDE4}" type="slidenum">
              <a:rPr lang="en-US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E92B7D-47AE-4A59-8B04-31731220B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E101528-F97E-4E5F-94CA-8D4BE5147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805581"/>
              </p:ext>
            </p:extLst>
          </p:nvPr>
        </p:nvGraphicFramePr>
        <p:xfrm>
          <a:off x="1683493" y="541867"/>
          <a:ext cx="9052241" cy="5672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936">
                  <a:extLst>
                    <a:ext uri="{9D8B030D-6E8A-4147-A177-3AD203B41FA5}">
                      <a16:colId xmlns:a16="http://schemas.microsoft.com/office/drawing/2014/main" val="142851657"/>
                    </a:ext>
                  </a:extLst>
                </a:gridCol>
                <a:gridCol w="2216315">
                  <a:extLst>
                    <a:ext uri="{9D8B030D-6E8A-4147-A177-3AD203B41FA5}">
                      <a16:colId xmlns:a16="http://schemas.microsoft.com/office/drawing/2014/main" val="2283024228"/>
                    </a:ext>
                  </a:extLst>
                </a:gridCol>
                <a:gridCol w="2794194">
                  <a:extLst>
                    <a:ext uri="{9D8B030D-6E8A-4147-A177-3AD203B41FA5}">
                      <a16:colId xmlns:a16="http://schemas.microsoft.com/office/drawing/2014/main" val="3823617455"/>
                    </a:ext>
                  </a:extLst>
                </a:gridCol>
                <a:gridCol w="2296796">
                  <a:extLst>
                    <a:ext uri="{9D8B030D-6E8A-4147-A177-3AD203B41FA5}">
                      <a16:colId xmlns:a16="http://schemas.microsoft.com/office/drawing/2014/main" val="1338130003"/>
                    </a:ext>
                  </a:extLst>
                </a:gridCol>
              </a:tblGrid>
              <a:tr h="5672944"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solidFill>
                            <a:schemeClr val="tx2"/>
                          </a:solidFill>
                        </a:rPr>
                        <a:t>Identity</a:t>
                      </a:r>
                    </a:p>
                    <a:p>
                      <a:pPr algn="ctr"/>
                      <a:endParaRPr lang="en-US" sz="1500" dirty="0"/>
                    </a:p>
                    <a:p>
                      <a:pPr algn="ctr"/>
                      <a:endParaRPr lang="en-US" sz="1500" dirty="0"/>
                    </a:p>
                    <a:p>
                      <a:pPr algn="ctr"/>
                      <a:endParaRPr lang="en-US" sz="1500" dirty="0"/>
                    </a:p>
                    <a:p>
                      <a:pPr algn="ctr"/>
                      <a:endParaRPr lang="en-US" sz="1500" dirty="0"/>
                    </a:p>
                    <a:p>
                      <a:pPr algn="ctr"/>
                      <a:endParaRPr lang="en-US" sz="1500" dirty="0"/>
                    </a:p>
                    <a:p>
                      <a:pPr algn="ctr"/>
                      <a:endParaRPr lang="en-US" sz="1500" dirty="0"/>
                    </a:p>
                    <a:p>
                      <a:pPr algn="ctr"/>
                      <a:endParaRPr lang="en-US" sz="1500" dirty="0"/>
                    </a:p>
                    <a:p>
                      <a:pPr algn="ctr"/>
                      <a:endParaRPr lang="en-US" sz="1500" dirty="0"/>
                    </a:p>
                    <a:p>
                      <a:pPr algn="ctr"/>
                      <a:endParaRPr lang="en-US" sz="1500" dirty="0"/>
                    </a:p>
                    <a:p>
                      <a:pPr algn="ctr"/>
                      <a:endParaRPr lang="en-US" sz="1500" dirty="0"/>
                    </a:p>
                    <a:p>
                      <a:pPr algn="ctr"/>
                      <a:endParaRPr lang="en-US" sz="1500" dirty="0"/>
                    </a:p>
                    <a:p>
                      <a:pPr algn="ctr"/>
                      <a:endParaRPr lang="en-US" sz="1500" dirty="0"/>
                    </a:p>
                    <a:p>
                      <a:pPr algn="ctr"/>
                      <a:endParaRPr lang="en-US" sz="1500" dirty="0"/>
                    </a:p>
                    <a:p>
                      <a:pPr algn="ctr"/>
                      <a:endParaRPr lang="en-US" sz="1500" dirty="0"/>
                    </a:p>
                    <a:p>
                      <a:pPr algn="ctr"/>
                      <a:endParaRPr lang="en-US" sz="1500" dirty="0"/>
                    </a:p>
                    <a:p>
                      <a:pPr algn="ctr"/>
                      <a:endParaRPr lang="en-US" sz="1500" dirty="0"/>
                    </a:p>
                    <a:p>
                      <a:pPr algn="ctr"/>
                      <a:endParaRPr lang="en-US" sz="1500" dirty="0"/>
                    </a:p>
                    <a:p>
                      <a:pPr algn="ctr"/>
                      <a:endParaRPr lang="en-US" sz="1500" dirty="0"/>
                    </a:p>
                    <a:p>
                      <a:pPr algn="ctr"/>
                      <a:endParaRPr lang="en-US" sz="1500" dirty="0"/>
                    </a:p>
                    <a:p>
                      <a:pPr algn="ctr"/>
                      <a:endParaRPr lang="en-US" sz="1500" dirty="0"/>
                    </a:p>
                    <a:p>
                      <a:pPr algn="ctr"/>
                      <a:endParaRPr lang="en-US" sz="1500" dirty="0"/>
                    </a:p>
                  </a:txBody>
                  <a:tcPr marL="77883" marR="77883" marT="38942" marB="389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>
                          <a:solidFill>
                            <a:schemeClr val="tx2"/>
                          </a:solidFill>
                        </a:rPr>
                        <a:t>Birth Date</a:t>
                      </a:r>
                    </a:p>
                  </a:txBody>
                  <a:tcPr marL="77883" marR="77883" marT="38942" marB="389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>
                          <a:solidFill>
                            <a:schemeClr val="tx2"/>
                          </a:solidFill>
                        </a:rPr>
                        <a:t>Wisconsin </a:t>
                      </a:r>
                    </a:p>
                    <a:p>
                      <a:pPr algn="ctr"/>
                      <a:r>
                        <a:rPr lang="en-US" sz="2000" u="sng" dirty="0">
                          <a:solidFill>
                            <a:schemeClr val="tx2"/>
                          </a:solidFill>
                        </a:rPr>
                        <a:t>Residency</a:t>
                      </a:r>
                    </a:p>
                  </a:txBody>
                  <a:tcPr marL="77883" marR="77883" marT="38942" marB="389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>
                          <a:solidFill>
                            <a:schemeClr val="tx2"/>
                          </a:solidFill>
                        </a:rPr>
                        <a:t>US Citizenship</a:t>
                      </a:r>
                    </a:p>
                  </a:txBody>
                  <a:tcPr marL="77883" marR="77883" marT="38942" marB="38942"/>
                </a:tc>
                <a:extLst>
                  <a:ext uri="{0D108BD9-81ED-4DB2-BD59-A6C34878D82A}">
                    <a16:rowId xmlns:a16="http://schemas.microsoft.com/office/drawing/2014/main" val="118095404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4E87A-2814-4A5B-8D9A-466B04C1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62274-839A-4F57-A86F-71ADA7402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DFES/Partner Training Team</a:t>
            </a:r>
          </a:p>
        </p:txBody>
      </p:sp>
    </p:spTree>
    <p:extLst>
      <p:ext uri="{BB962C8B-B14F-4D97-AF65-F5344CB8AC3E}">
        <p14:creationId xmlns:p14="http://schemas.microsoft.com/office/powerpoint/2010/main" val="27265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E606343-BADE-4565-AB89-E9EF7E253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9E183BD-2932-401F-8B53-E247764B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BF18FB-42B4-48D1-B59E-A9932CF23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B37DED6-D4C7-42EE-AB49-D2E39E64FDE4}" type="slidenum">
              <a:rPr lang="en-US" smtClean="0"/>
              <a:pPr algn="ctr"/>
              <a:t>35</a:t>
            </a:fld>
            <a:endParaRPr lang="en-US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3DA504E2-D44F-4CC7-A5DC-866F8719D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335" y="901276"/>
            <a:ext cx="10587330" cy="505544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BE90FDA-7514-4C84-8C98-A3C294A49DF5}"/>
              </a:ext>
            </a:extLst>
          </p:cNvPr>
          <p:cNvSpPr/>
          <p:nvPr/>
        </p:nvSpPr>
        <p:spPr>
          <a:xfrm>
            <a:off x="9317896" y="3429000"/>
            <a:ext cx="2310275" cy="71224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0DDD92-1EB0-40B5-A9CC-75F4CF8B7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CEB2A0-A924-423C-A308-452B87D0B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DFES/Partner Training Team</a:t>
            </a:r>
          </a:p>
        </p:txBody>
      </p:sp>
    </p:spTree>
    <p:extLst>
      <p:ext uri="{BB962C8B-B14F-4D97-AF65-F5344CB8AC3E}">
        <p14:creationId xmlns:p14="http://schemas.microsoft.com/office/powerpoint/2010/main" val="11716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A42EE89-46A6-4616-987D-6468BC707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monitor, object, television, sitting&#10;&#10;Description automatically generated">
            <a:extLst>
              <a:ext uri="{FF2B5EF4-FFF2-40B4-BE49-F238E27FC236}">
                <a16:creationId xmlns:a16="http://schemas.microsoft.com/office/drawing/2014/main" id="{6B35B5E8-636E-44F9-9BBA-8C1F80951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382" y="-397632"/>
            <a:ext cx="10638577" cy="7074655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5A29992-9794-4D64-AB37-EA803ED6C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5653089" y="319086"/>
            <a:ext cx="885825" cy="12192000"/>
          </a:xfrm>
          <a:custGeom>
            <a:avLst/>
            <a:gdLst>
              <a:gd name="connsiteX0" fmla="*/ 885825 w 885825"/>
              <a:gd name="connsiteY0" fmla="*/ 6098626 h 12192000"/>
              <a:gd name="connsiteX1" fmla="*/ 882650 w 885825"/>
              <a:gd name="connsiteY1" fmla="*/ 6166889 h 12192000"/>
              <a:gd name="connsiteX2" fmla="*/ 876300 w 885825"/>
              <a:gd name="connsiteY2" fmla="*/ 6227214 h 12192000"/>
              <a:gd name="connsiteX3" fmla="*/ 865188 w 885825"/>
              <a:gd name="connsiteY3" fmla="*/ 6279601 h 12192000"/>
              <a:gd name="connsiteX4" fmla="*/ 849313 w 885825"/>
              <a:gd name="connsiteY4" fmla="*/ 6325639 h 12192000"/>
              <a:gd name="connsiteX5" fmla="*/ 833438 w 885825"/>
              <a:gd name="connsiteY5" fmla="*/ 6366914 h 12192000"/>
              <a:gd name="connsiteX6" fmla="*/ 817563 w 885825"/>
              <a:gd name="connsiteY6" fmla="*/ 6403426 h 12192000"/>
              <a:gd name="connsiteX7" fmla="*/ 798513 w 885825"/>
              <a:gd name="connsiteY7" fmla="*/ 6441526 h 12192000"/>
              <a:gd name="connsiteX8" fmla="*/ 779463 w 885825"/>
              <a:gd name="connsiteY8" fmla="*/ 6479626 h 12192000"/>
              <a:gd name="connsiteX9" fmla="*/ 760413 w 885825"/>
              <a:gd name="connsiteY9" fmla="*/ 6516139 h 12192000"/>
              <a:gd name="connsiteX10" fmla="*/ 744538 w 885825"/>
              <a:gd name="connsiteY10" fmla="*/ 6557414 h 12192000"/>
              <a:gd name="connsiteX11" fmla="*/ 730250 w 885825"/>
              <a:gd name="connsiteY11" fmla="*/ 6603451 h 12192000"/>
              <a:gd name="connsiteX12" fmla="*/ 719138 w 885825"/>
              <a:gd name="connsiteY12" fmla="*/ 6655839 h 12192000"/>
              <a:gd name="connsiteX13" fmla="*/ 711200 w 885825"/>
              <a:gd name="connsiteY13" fmla="*/ 6716164 h 12192000"/>
              <a:gd name="connsiteX14" fmla="*/ 709613 w 885825"/>
              <a:gd name="connsiteY14" fmla="*/ 6784426 h 12192000"/>
              <a:gd name="connsiteX15" fmla="*/ 711200 w 885825"/>
              <a:gd name="connsiteY15" fmla="*/ 6852689 h 12192000"/>
              <a:gd name="connsiteX16" fmla="*/ 719138 w 885825"/>
              <a:gd name="connsiteY16" fmla="*/ 6913014 h 12192000"/>
              <a:gd name="connsiteX17" fmla="*/ 730250 w 885825"/>
              <a:gd name="connsiteY17" fmla="*/ 6965401 h 12192000"/>
              <a:gd name="connsiteX18" fmla="*/ 744538 w 885825"/>
              <a:gd name="connsiteY18" fmla="*/ 7011439 h 12192000"/>
              <a:gd name="connsiteX19" fmla="*/ 760413 w 885825"/>
              <a:gd name="connsiteY19" fmla="*/ 7052714 h 12192000"/>
              <a:gd name="connsiteX20" fmla="*/ 779463 w 885825"/>
              <a:gd name="connsiteY20" fmla="*/ 7089226 h 12192000"/>
              <a:gd name="connsiteX21" fmla="*/ 798513 w 885825"/>
              <a:gd name="connsiteY21" fmla="*/ 7127326 h 12192000"/>
              <a:gd name="connsiteX22" fmla="*/ 817563 w 885825"/>
              <a:gd name="connsiteY22" fmla="*/ 7165426 h 12192000"/>
              <a:gd name="connsiteX23" fmla="*/ 833438 w 885825"/>
              <a:gd name="connsiteY23" fmla="*/ 7201939 h 12192000"/>
              <a:gd name="connsiteX24" fmla="*/ 849313 w 885825"/>
              <a:gd name="connsiteY24" fmla="*/ 7243214 h 12192000"/>
              <a:gd name="connsiteX25" fmla="*/ 865188 w 885825"/>
              <a:gd name="connsiteY25" fmla="*/ 7289251 h 12192000"/>
              <a:gd name="connsiteX26" fmla="*/ 876300 w 885825"/>
              <a:gd name="connsiteY26" fmla="*/ 7341639 h 12192000"/>
              <a:gd name="connsiteX27" fmla="*/ 882650 w 885825"/>
              <a:gd name="connsiteY27" fmla="*/ 7401964 h 12192000"/>
              <a:gd name="connsiteX28" fmla="*/ 885825 w 885825"/>
              <a:gd name="connsiteY28" fmla="*/ 7470226 h 12192000"/>
              <a:gd name="connsiteX29" fmla="*/ 882650 w 885825"/>
              <a:gd name="connsiteY29" fmla="*/ 7538489 h 12192000"/>
              <a:gd name="connsiteX30" fmla="*/ 876300 w 885825"/>
              <a:gd name="connsiteY30" fmla="*/ 7598814 h 12192000"/>
              <a:gd name="connsiteX31" fmla="*/ 865188 w 885825"/>
              <a:gd name="connsiteY31" fmla="*/ 7651201 h 12192000"/>
              <a:gd name="connsiteX32" fmla="*/ 849313 w 885825"/>
              <a:gd name="connsiteY32" fmla="*/ 7697239 h 12192000"/>
              <a:gd name="connsiteX33" fmla="*/ 833438 w 885825"/>
              <a:gd name="connsiteY33" fmla="*/ 7738514 h 12192000"/>
              <a:gd name="connsiteX34" fmla="*/ 817563 w 885825"/>
              <a:gd name="connsiteY34" fmla="*/ 7775026 h 12192000"/>
              <a:gd name="connsiteX35" fmla="*/ 798513 w 885825"/>
              <a:gd name="connsiteY35" fmla="*/ 7813126 h 12192000"/>
              <a:gd name="connsiteX36" fmla="*/ 779463 w 885825"/>
              <a:gd name="connsiteY36" fmla="*/ 7851226 h 12192000"/>
              <a:gd name="connsiteX37" fmla="*/ 760413 w 885825"/>
              <a:gd name="connsiteY37" fmla="*/ 7887739 h 12192000"/>
              <a:gd name="connsiteX38" fmla="*/ 744538 w 885825"/>
              <a:gd name="connsiteY38" fmla="*/ 7929014 h 12192000"/>
              <a:gd name="connsiteX39" fmla="*/ 730250 w 885825"/>
              <a:gd name="connsiteY39" fmla="*/ 7975051 h 12192000"/>
              <a:gd name="connsiteX40" fmla="*/ 719138 w 885825"/>
              <a:gd name="connsiteY40" fmla="*/ 8027439 h 12192000"/>
              <a:gd name="connsiteX41" fmla="*/ 711200 w 885825"/>
              <a:gd name="connsiteY41" fmla="*/ 8087764 h 12192000"/>
              <a:gd name="connsiteX42" fmla="*/ 709613 w 885825"/>
              <a:gd name="connsiteY42" fmla="*/ 8156026 h 12192000"/>
              <a:gd name="connsiteX43" fmla="*/ 711200 w 885825"/>
              <a:gd name="connsiteY43" fmla="*/ 8224289 h 12192000"/>
              <a:gd name="connsiteX44" fmla="*/ 719138 w 885825"/>
              <a:gd name="connsiteY44" fmla="*/ 8284614 h 12192000"/>
              <a:gd name="connsiteX45" fmla="*/ 730250 w 885825"/>
              <a:gd name="connsiteY45" fmla="*/ 8337001 h 12192000"/>
              <a:gd name="connsiteX46" fmla="*/ 744538 w 885825"/>
              <a:gd name="connsiteY46" fmla="*/ 8383039 h 12192000"/>
              <a:gd name="connsiteX47" fmla="*/ 760413 w 885825"/>
              <a:gd name="connsiteY47" fmla="*/ 8424314 h 12192000"/>
              <a:gd name="connsiteX48" fmla="*/ 779463 w 885825"/>
              <a:gd name="connsiteY48" fmla="*/ 8460826 h 12192000"/>
              <a:gd name="connsiteX49" fmla="*/ 798513 w 885825"/>
              <a:gd name="connsiteY49" fmla="*/ 8498926 h 12192000"/>
              <a:gd name="connsiteX50" fmla="*/ 817563 w 885825"/>
              <a:gd name="connsiteY50" fmla="*/ 8537026 h 12192000"/>
              <a:gd name="connsiteX51" fmla="*/ 833438 w 885825"/>
              <a:gd name="connsiteY51" fmla="*/ 8573540 h 12192000"/>
              <a:gd name="connsiteX52" fmla="*/ 849313 w 885825"/>
              <a:gd name="connsiteY52" fmla="*/ 8614814 h 12192000"/>
              <a:gd name="connsiteX53" fmla="*/ 865188 w 885825"/>
              <a:gd name="connsiteY53" fmla="*/ 8660852 h 12192000"/>
              <a:gd name="connsiteX54" fmla="*/ 876300 w 885825"/>
              <a:gd name="connsiteY54" fmla="*/ 8713240 h 12192000"/>
              <a:gd name="connsiteX55" fmla="*/ 882650 w 885825"/>
              <a:gd name="connsiteY55" fmla="*/ 8773564 h 12192000"/>
              <a:gd name="connsiteX56" fmla="*/ 885825 w 885825"/>
              <a:gd name="connsiteY56" fmla="*/ 8840240 h 12192000"/>
              <a:gd name="connsiteX57" fmla="*/ 882650 w 885825"/>
              <a:gd name="connsiteY57" fmla="*/ 8910090 h 12192000"/>
              <a:gd name="connsiteX58" fmla="*/ 876300 w 885825"/>
              <a:gd name="connsiteY58" fmla="*/ 8970414 h 12192000"/>
              <a:gd name="connsiteX59" fmla="*/ 865188 w 885825"/>
              <a:gd name="connsiteY59" fmla="*/ 9022802 h 12192000"/>
              <a:gd name="connsiteX60" fmla="*/ 849313 w 885825"/>
              <a:gd name="connsiteY60" fmla="*/ 9068840 h 12192000"/>
              <a:gd name="connsiteX61" fmla="*/ 833438 w 885825"/>
              <a:gd name="connsiteY61" fmla="*/ 9110114 h 12192000"/>
              <a:gd name="connsiteX62" fmla="*/ 817563 w 885825"/>
              <a:gd name="connsiteY62" fmla="*/ 9146628 h 12192000"/>
              <a:gd name="connsiteX63" fmla="*/ 798513 w 885825"/>
              <a:gd name="connsiteY63" fmla="*/ 9184728 h 12192000"/>
              <a:gd name="connsiteX64" fmla="*/ 779463 w 885825"/>
              <a:gd name="connsiteY64" fmla="*/ 9222828 h 12192000"/>
              <a:gd name="connsiteX65" fmla="*/ 760413 w 885825"/>
              <a:gd name="connsiteY65" fmla="*/ 9259340 h 12192000"/>
              <a:gd name="connsiteX66" fmla="*/ 744538 w 885825"/>
              <a:gd name="connsiteY66" fmla="*/ 9300614 h 12192000"/>
              <a:gd name="connsiteX67" fmla="*/ 730250 w 885825"/>
              <a:gd name="connsiteY67" fmla="*/ 9346652 h 12192000"/>
              <a:gd name="connsiteX68" fmla="*/ 719138 w 885825"/>
              <a:gd name="connsiteY68" fmla="*/ 9399040 h 12192000"/>
              <a:gd name="connsiteX69" fmla="*/ 711200 w 885825"/>
              <a:gd name="connsiteY69" fmla="*/ 9459364 h 12192000"/>
              <a:gd name="connsiteX70" fmla="*/ 709613 w 885825"/>
              <a:gd name="connsiteY70" fmla="*/ 9527628 h 12192000"/>
              <a:gd name="connsiteX71" fmla="*/ 711200 w 885825"/>
              <a:gd name="connsiteY71" fmla="*/ 9595890 h 12192000"/>
              <a:gd name="connsiteX72" fmla="*/ 719138 w 885825"/>
              <a:gd name="connsiteY72" fmla="*/ 9656214 h 12192000"/>
              <a:gd name="connsiteX73" fmla="*/ 730250 w 885825"/>
              <a:gd name="connsiteY73" fmla="*/ 9708602 h 12192000"/>
              <a:gd name="connsiteX74" fmla="*/ 744538 w 885825"/>
              <a:gd name="connsiteY74" fmla="*/ 9754640 h 12192000"/>
              <a:gd name="connsiteX75" fmla="*/ 760413 w 885825"/>
              <a:gd name="connsiteY75" fmla="*/ 9795914 h 12192000"/>
              <a:gd name="connsiteX76" fmla="*/ 779463 w 885825"/>
              <a:gd name="connsiteY76" fmla="*/ 9832428 h 12192000"/>
              <a:gd name="connsiteX77" fmla="*/ 817563 w 885825"/>
              <a:gd name="connsiteY77" fmla="*/ 9908628 h 12192000"/>
              <a:gd name="connsiteX78" fmla="*/ 833438 w 885825"/>
              <a:gd name="connsiteY78" fmla="*/ 9945140 h 12192000"/>
              <a:gd name="connsiteX79" fmla="*/ 849313 w 885825"/>
              <a:gd name="connsiteY79" fmla="*/ 9986414 h 12192000"/>
              <a:gd name="connsiteX80" fmla="*/ 865188 w 885825"/>
              <a:gd name="connsiteY80" fmla="*/ 10032452 h 12192000"/>
              <a:gd name="connsiteX81" fmla="*/ 876300 w 885825"/>
              <a:gd name="connsiteY81" fmla="*/ 10084840 h 12192000"/>
              <a:gd name="connsiteX82" fmla="*/ 882650 w 885825"/>
              <a:gd name="connsiteY82" fmla="*/ 10145164 h 12192000"/>
              <a:gd name="connsiteX83" fmla="*/ 885825 w 885825"/>
              <a:gd name="connsiteY83" fmla="*/ 10213428 h 12192000"/>
              <a:gd name="connsiteX84" fmla="*/ 882650 w 885825"/>
              <a:gd name="connsiteY84" fmla="*/ 10281690 h 12192000"/>
              <a:gd name="connsiteX85" fmla="*/ 876300 w 885825"/>
              <a:gd name="connsiteY85" fmla="*/ 10342014 h 12192000"/>
              <a:gd name="connsiteX86" fmla="*/ 865188 w 885825"/>
              <a:gd name="connsiteY86" fmla="*/ 10394402 h 12192000"/>
              <a:gd name="connsiteX87" fmla="*/ 849313 w 885825"/>
              <a:gd name="connsiteY87" fmla="*/ 10440440 h 12192000"/>
              <a:gd name="connsiteX88" fmla="*/ 833438 w 885825"/>
              <a:gd name="connsiteY88" fmla="*/ 10481714 h 12192000"/>
              <a:gd name="connsiteX89" fmla="*/ 817563 w 885825"/>
              <a:gd name="connsiteY89" fmla="*/ 10518228 h 12192000"/>
              <a:gd name="connsiteX90" fmla="*/ 798513 w 885825"/>
              <a:gd name="connsiteY90" fmla="*/ 10556328 h 12192000"/>
              <a:gd name="connsiteX91" fmla="*/ 779463 w 885825"/>
              <a:gd name="connsiteY91" fmla="*/ 10594428 h 12192000"/>
              <a:gd name="connsiteX92" fmla="*/ 760413 w 885825"/>
              <a:gd name="connsiteY92" fmla="*/ 10630940 h 12192000"/>
              <a:gd name="connsiteX93" fmla="*/ 744538 w 885825"/>
              <a:gd name="connsiteY93" fmla="*/ 10672214 h 12192000"/>
              <a:gd name="connsiteX94" fmla="*/ 730250 w 885825"/>
              <a:gd name="connsiteY94" fmla="*/ 10718252 h 12192000"/>
              <a:gd name="connsiteX95" fmla="*/ 719138 w 885825"/>
              <a:gd name="connsiteY95" fmla="*/ 10770640 h 12192000"/>
              <a:gd name="connsiteX96" fmla="*/ 711200 w 885825"/>
              <a:gd name="connsiteY96" fmla="*/ 10830964 h 12192000"/>
              <a:gd name="connsiteX97" fmla="*/ 709613 w 885825"/>
              <a:gd name="connsiteY97" fmla="*/ 10899228 h 12192000"/>
              <a:gd name="connsiteX98" fmla="*/ 711200 w 885825"/>
              <a:gd name="connsiteY98" fmla="*/ 10967490 h 12192000"/>
              <a:gd name="connsiteX99" fmla="*/ 719138 w 885825"/>
              <a:gd name="connsiteY99" fmla="*/ 11027814 h 12192000"/>
              <a:gd name="connsiteX100" fmla="*/ 730250 w 885825"/>
              <a:gd name="connsiteY100" fmla="*/ 11080202 h 12192000"/>
              <a:gd name="connsiteX101" fmla="*/ 744538 w 885825"/>
              <a:gd name="connsiteY101" fmla="*/ 11126240 h 12192000"/>
              <a:gd name="connsiteX102" fmla="*/ 760413 w 885825"/>
              <a:gd name="connsiteY102" fmla="*/ 11167514 h 12192000"/>
              <a:gd name="connsiteX103" fmla="*/ 779463 w 885825"/>
              <a:gd name="connsiteY103" fmla="*/ 11204028 h 12192000"/>
              <a:gd name="connsiteX104" fmla="*/ 798513 w 885825"/>
              <a:gd name="connsiteY104" fmla="*/ 11242128 h 12192000"/>
              <a:gd name="connsiteX105" fmla="*/ 817563 w 885825"/>
              <a:gd name="connsiteY105" fmla="*/ 11280228 h 12192000"/>
              <a:gd name="connsiteX106" fmla="*/ 833438 w 885825"/>
              <a:gd name="connsiteY106" fmla="*/ 11316740 h 12192000"/>
              <a:gd name="connsiteX107" fmla="*/ 849313 w 885825"/>
              <a:gd name="connsiteY107" fmla="*/ 11358014 h 12192000"/>
              <a:gd name="connsiteX108" fmla="*/ 865188 w 885825"/>
              <a:gd name="connsiteY108" fmla="*/ 11404052 h 12192000"/>
              <a:gd name="connsiteX109" fmla="*/ 876300 w 885825"/>
              <a:gd name="connsiteY109" fmla="*/ 11456440 h 12192000"/>
              <a:gd name="connsiteX110" fmla="*/ 882650 w 885825"/>
              <a:gd name="connsiteY110" fmla="*/ 11516764 h 12192000"/>
              <a:gd name="connsiteX111" fmla="*/ 885825 w 885825"/>
              <a:gd name="connsiteY111" fmla="*/ 11585028 h 12192000"/>
              <a:gd name="connsiteX112" fmla="*/ 882650 w 885825"/>
              <a:gd name="connsiteY112" fmla="*/ 11653290 h 12192000"/>
              <a:gd name="connsiteX113" fmla="*/ 876300 w 885825"/>
              <a:gd name="connsiteY113" fmla="*/ 11713614 h 12192000"/>
              <a:gd name="connsiteX114" fmla="*/ 865188 w 885825"/>
              <a:gd name="connsiteY114" fmla="*/ 11766002 h 12192000"/>
              <a:gd name="connsiteX115" fmla="*/ 849313 w 885825"/>
              <a:gd name="connsiteY115" fmla="*/ 11812040 h 12192000"/>
              <a:gd name="connsiteX116" fmla="*/ 833438 w 885825"/>
              <a:gd name="connsiteY116" fmla="*/ 11853314 h 12192000"/>
              <a:gd name="connsiteX117" fmla="*/ 817563 w 885825"/>
              <a:gd name="connsiteY117" fmla="*/ 11889828 h 12192000"/>
              <a:gd name="connsiteX118" fmla="*/ 798513 w 885825"/>
              <a:gd name="connsiteY118" fmla="*/ 11927928 h 12192000"/>
              <a:gd name="connsiteX119" fmla="*/ 779463 w 885825"/>
              <a:gd name="connsiteY119" fmla="*/ 11966028 h 12192000"/>
              <a:gd name="connsiteX120" fmla="*/ 760413 w 885825"/>
              <a:gd name="connsiteY120" fmla="*/ 12002540 h 12192000"/>
              <a:gd name="connsiteX121" fmla="*/ 744538 w 885825"/>
              <a:gd name="connsiteY121" fmla="*/ 12043814 h 12192000"/>
              <a:gd name="connsiteX122" fmla="*/ 730250 w 885825"/>
              <a:gd name="connsiteY122" fmla="*/ 12089852 h 12192000"/>
              <a:gd name="connsiteX123" fmla="*/ 719138 w 885825"/>
              <a:gd name="connsiteY123" fmla="*/ 12142240 h 12192000"/>
              <a:gd name="connsiteX124" fmla="*/ 712590 w 885825"/>
              <a:gd name="connsiteY124" fmla="*/ 12192000 h 12192000"/>
              <a:gd name="connsiteX125" fmla="*/ 0 w 885825"/>
              <a:gd name="connsiteY125" fmla="*/ 12192000 h 12192000"/>
              <a:gd name="connsiteX126" fmla="*/ 0 w 885825"/>
              <a:gd name="connsiteY126" fmla="*/ 6779170 h 12192000"/>
              <a:gd name="connsiteX127" fmla="*/ 0 w 885825"/>
              <a:gd name="connsiteY127" fmla="*/ 6779170 h 12192000"/>
              <a:gd name="connsiteX128" fmla="*/ 0 w 885825"/>
              <a:gd name="connsiteY128" fmla="*/ 0 h 12192000"/>
              <a:gd name="connsiteX129" fmla="*/ 712590 w 885825"/>
              <a:gd name="connsiteY129" fmla="*/ 0 h 12192000"/>
              <a:gd name="connsiteX130" fmla="*/ 719137 w 885825"/>
              <a:gd name="connsiteY130" fmla="*/ 49758 h 12192000"/>
              <a:gd name="connsiteX131" fmla="*/ 730249 w 885825"/>
              <a:gd name="connsiteY131" fmla="*/ 102145 h 12192000"/>
              <a:gd name="connsiteX132" fmla="*/ 744537 w 885825"/>
              <a:gd name="connsiteY132" fmla="*/ 148183 h 12192000"/>
              <a:gd name="connsiteX133" fmla="*/ 760412 w 885825"/>
              <a:gd name="connsiteY133" fmla="*/ 189458 h 12192000"/>
              <a:gd name="connsiteX134" fmla="*/ 779462 w 885825"/>
              <a:gd name="connsiteY134" fmla="*/ 225970 h 12192000"/>
              <a:gd name="connsiteX135" fmla="*/ 798512 w 885825"/>
              <a:gd name="connsiteY135" fmla="*/ 264070 h 12192000"/>
              <a:gd name="connsiteX136" fmla="*/ 817562 w 885825"/>
              <a:gd name="connsiteY136" fmla="*/ 302170 h 12192000"/>
              <a:gd name="connsiteX137" fmla="*/ 833437 w 885825"/>
              <a:gd name="connsiteY137" fmla="*/ 338683 h 12192000"/>
              <a:gd name="connsiteX138" fmla="*/ 849312 w 885825"/>
              <a:gd name="connsiteY138" fmla="*/ 379958 h 12192000"/>
              <a:gd name="connsiteX139" fmla="*/ 865187 w 885825"/>
              <a:gd name="connsiteY139" fmla="*/ 425995 h 12192000"/>
              <a:gd name="connsiteX140" fmla="*/ 876299 w 885825"/>
              <a:gd name="connsiteY140" fmla="*/ 478383 h 12192000"/>
              <a:gd name="connsiteX141" fmla="*/ 882649 w 885825"/>
              <a:gd name="connsiteY141" fmla="*/ 538708 h 12192000"/>
              <a:gd name="connsiteX142" fmla="*/ 885824 w 885825"/>
              <a:gd name="connsiteY142" fmla="*/ 606970 h 12192000"/>
              <a:gd name="connsiteX143" fmla="*/ 882649 w 885825"/>
              <a:gd name="connsiteY143" fmla="*/ 675233 h 12192000"/>
              <a:gd name="connsiteX144" fmla="*/ 876299 w 885825"/>
              <a:gd name="connsiteY144" fmla="*/ 735558 h 12192000"/>
              <a:gd name="connsiteX145" fmla="*/ 865187 w 885825"/>
              <a:gd name="connsiteY145" fmla="*/ 787945 h 12192000"/>
              <a:gd name="connsiteX146" fmla="*/ 849312 w 885825"/>
              <a:gd name="connsiteY146" fmla="*/ 833983 h 12192000"/>
              <a:gd name="connsiteX147" fmla="*/ 833437 w 885825"/>
              <a:gd name="connsiteY147" fmla="*/ 875258 h 12192000"/>
              <a:gd name="connsiteX148" fmla="*/ 817562 w 885825"/>
              <a:gd name="connsiteY148" fmla="*/ 911770 h 12192000"/>
              <a:gd name="connsiteX149" fmla="*/ 798512 w 885825"/>
              <a:gd name="connsiteY149" fmla="*/ 949870 h 12192000"/>
              <a:gd name="connsiteX150" fmla="*/ 779462 w 885825"/>
              <a:gd name="connsiteY150" fmla="*/ 987970 h 12192000"/>
              <a:gd name="connsiteX151" fmla="*/ 760412 w 885825"/>
              <a:gd name="connsiteY151" fmla="*/ 1024483 h 12192000"/>
              <a:gd name="connsiteX152" fmla="*/ 744537 w 885825"/>
              <a:gd name="connsiteY152" fmla="*/ 1065758 h 12192000"/>
              <a:gd name="connsiteX153" fmla="*/ 730249 w 885825"/>
              <a:gd name="connsiteY153" fmla="*/ 1111795 h 12192000"/>
              <a:gd name="connsiteX154" fmla="*/ 719137 w 885825"/>
              <a:gd name="connsiteY154" fmla="*/ 1164183 h 12192000"/>
              <a:gd name="connsiteX155" fmla="*/ 711199 w 885825"/>
              <a:gd name="connsiteY155" fmla="*/ 1224508 h 12192000"/>
              <a:gd name="connsiteX156" fmla="*/ 709612 w 885825"/>
              <a:gd name="connsiteY156" fmla="*/ 1292770 h 12192000"/>
              <a:gd name="connsiteX157" fmla="*/ 711199 w 885825"/>
              <a:gd name="connsiteY157" fmla="*/ 1361033 h 12192000"/>
              <a:gd name="connsiteX158" fmla="*/ 719137 w 885825"/>
              <a:gd name="connsiteY158" fmla="*/ 1421358 h 12192000"/>
              <a:gd name="connsiteX159" fmla="*/ 730249 w 885825"/>
              <a:gd name="connsiteY159" fmla="*/ 1473745 h 12192000"/>
              <a:gd name="connsiteX160" fmla="*/ 744537 w 885825"/>
              <a:gd name="connsiteY160" fmla="*/ 1519783 h 12192000"/>
              <a:gd name="connsiteX161" fmla="*/ 760412 w 885825"/>
              <a:gd name="connsiteY161" fmla="*/ 1561058 h 12192000"/>
              <a:gd name="connsiteX162" fmla="*/ 779462 w 885825"/>
              <a:gd name="connsiteY162" fmla="*/ 1597570 h 12192000"/>
              <a:gd name="connsiteX163" fmla="*/ 798512 w 885825"/>
              <a:gd name="connsiteY163" fmla="*/ 1635670 h 12192000"/>
              <a:gd name="connsiteX164" fmla="*/ 817562 w 885825"/>
              <a:gd name="connsiteY164" fmla="*/ 1673770 h 12192000"/>
              <a:gd name="connsiteX165" fmla="*/ 833437 w 885825"/>
              <a:gd name="connsiteY165" fmla="*/ 1710283 h 12192000"/>
              <a:gd name="connsiteX166" fmla="*/ 849312 w 885825"/>
              <a:gd name="connsiteY166" fmla="*/ 1751558 h 12192000"/>
              <a:gd name="connsiteX167" fmla="*/ 865187 w 885825"/>
              <a:gd name="connsiteY167" fmla="*/ 1797595 h 12192000"/>
              <a:gd name="connsiteX168" fmla="*/ 876299 w 885825"/>
              <a:gd name="connsiteY168" fmla="*/ 1849983 h 12192000"/>
              <a:gd name="connsiteX169" fmla="*/ 882649 w 885825"/>
              <a:gd name="connsiteY169" fmla="*/ 1910308 h 12192000"/>
              <a:gd name="connsiteX170" fmla="*/ 885824 w 885825"/>
              <a:gd name="connsiteY170" fmla="*/ 1978570 h 12192000"/>
              <a:gd name="connsiteX171" fmla="*/ 882649 w 885825"/>
              <a:gd name="connsiteY171" fmla="*/ 2046833 h 12192000"/>
              <a:gd name="connsiteX172" fmla="*/ 876299 w 885825"/>
              <a:gd name="connsiteY172" fmla="*/ 2107158 h 12192000"/>
              <a:gd name="connsiteX173" fmla="*/ 865187 w 885825"/>
              <a:gd name="connsiteY173" fmla="*/ 2159545 h 12192000"/>
              <a:gd name="connsiteX174" fmla="*/ 849312 w 885825"/>
              <a:gd name="connsiteY174" fmla="*/ 2205583 h 12192000"/>
              <a:gd name="connsiteX175" fmla="*/ 833437 w 885825"/>
              <a:gd name="connsiteY175" fmla="*/ 2246858 h 12192000"/>
              <a:gd name="connsiteX176" fmla="*/ 817562 w 885825"/>
              <a:gd name="connsiteY176" fmla="*/ 2283370 h 12192000"/>
              <a:gd name="connsiteX177" fmla="*/ 798512 w 885825"/>
              <a:gd name="connsiteY177" fmla="*/ 2321470 h 12192000"/>
              <a:gd name="connsiteX178" fmla="*/ 779462 w 885825"/>
              <a:gd name="connsiteY178" fmla="*/ 2359570 h 12192000"/>
              <a:gd name="connsiteX179" fmla="*/ 760412 w 885825"/>
              <a:gd name="connsiteY179" fmla="*/ 2396083 h 12192000"/>
              <a:gd name="connsiteX180" fmla="*/ 744537 w 885825"/>
              <a:gd name="connsiteY180" fmla="*/ 2437358 h 12192000"/>
              <a:gd name="connsiteX181" fmla="*/ 730249 w 885825"/>
              <a:gd name="connsiteY181" fmla="*/ 2483395 h 12192000"/>
              <a:gd name="connsiteX182" fmla="*/ 719137 w 885825"/>
              <a:gd name="connsiteY182" fmla="*/ 2535782 h 12192000"/>
              <a:gd name="connsiteX183" fmla="*/ 711199 w 885825"/>
              <a:gd name="connsiteY183" fmla="*/ 2596108 h 12192000"/>
              <a:gd name="connsiteX184" fmla="*/ 709612 w 885825"/>
              <a:gd name="connsiteY184" fmla="*/ 2664370 h 12192000"/>
              <a:gd name="connsiteX185" fmla="*/ 711199 w 885825"/>
              <a:gd name="connsiteY185" fmla="*/ 2732633 h 12192000"/>
              <a:gd name="connsiteX186" fmla="*/ 719137 w 885825"/>
              <a:gd name="connsiteY186" fmla="*/ 2792958 h 12192000"/>
              <a:gd name="connsiteX187" fmla="*/ 730249 w 885825"/>
              <a:gd name="connsiteY187" fmla="*/ 2845345 h 12192000"/>
              <a:gd name="connsiteX188" fmla="*/ 744537 w 885825"/>
              <a:gd name="connsiteY188" fmla="*/ 2891383 h 12192000"/>
              <a:gd name="connsiteX189" fmla="*/ 760412 w 885825"/>
              <a:gd name="connsiteY189" fmla="*/ 2932658 h 12192000"/>
              <a:gd name="connsiteX190" fmla="*/ 779462 w 885825"/>
              <a:gd name="connsiteY190" fmla="*/ 2969170 h 12192000"/>
              <a:gd name="connsiteX191" fmla="*/ 798512 w 885825"/>
              <a:gd name="connsiteY191" fmla="*/ 3007270 h 12192000"/>
              <a:gd name="connsiteX192" fmla="*/ 817562 w 885825"/>
              <a:gd name="connsiteY192" fmla="*/ 3045370 h 12192000"/>
              <a:gd name="connsiteX193" fmla="*/ 833437 w 885825"/>
              <a:gd name="connsiteY193" fmla="*/ 3081883 h 12192000"/>
              <a:gd name="connsiteX194" fmla="*/ 849312 w 885825"/>
              <a:gd name="connsiteY194" fmla="*/ 3123158 h 12192000"/>
              <a:gd name="connsiteX195" fmla="*/ 865187 w 885825"/>
              <a:gd name="connsiteY195" fmla="*/ 3169195 h 12192000"/>
              <a:gd name="connsiteX196" fmla="*/ 876299 w 885825"/>
              <a:gd name="connsiteY196" fmla="*/ 3221583 h 12192000"/>
              <a:gd name="connsiteX197" fmla="*/ 882649 w 885825"/>
              <a:gd name="connsiteY197" fmla="*/ 3281908 h 12192000"/>
              <a:gd name="connsiteX198" fmla="*/ 885824 w 885825"/>
              <a:gd name="connsiteY198" fmla="*/ 3348582 h 12192000"/>
              <a:gd name="connsiteX199" fmla="*/ 882649 w 885825"/>
              <a:gd name="connsiteY199" fmla="*/ 3418433 h 12192000"/>
              <a:gd name="connsiteX200" fmla="*/ 876299 w 885825"/>
              <a:gd name="connsiteY200" fmla="*/ 3478758 h 12192000"/>
              <a:gd name="connsiteX201" fmla="*/ 865187 w 885825"/>
              <a:gd name="connsiteY201" fmla="*/ 3531145 h 12192000"/>
              <a:gd name="connsiteX202" fmla="*/ 849312 w 885825"/>
              <a:gd name="connsiteY202" fmla="*/ 3577183 h 12192000"/>
              <a:gd name="connsiteX203" fmla="*/ 833437 w 885825"/>
              <a:gd name="connsiteY203" fmla="*/ 3618458 h 12192000"/>
              <a:gd name="connsiteX204" fmla="*/ 817562 w 885825"/>
              <a:gd name="connsiteY204" fmla="*/ 3654970 h 12192000"/>
              <a:gd name="connsiteX205" fmla="*/ 798512 w 885825"/>
              <a:gd name="connsiteY205" fmla="*/ 3693070 h 12192000"/>
              <a:gd name="connsiteX206" fmla="*/ 779462 w 885825"/>
              <a:gd name="connsiteY206" fmla="*/ 3731170 h 12192000"/>
              <a:gd name="connsiteX207" fmla="*/ 760412 w 885825"/>
              <a:gd name="connsiteY207" fmla="*/ 3767683 h 12192000"/>
              <a:gd name="connsiteX208" fmla="*/ 744537 w 885825"/>
              <a:gd name="connsiteY208" fmla="*/ 3808958 h 12192000"/>
              <a:gd name="connsiteX209" fmla="*/ 730249 w 885825"/>
              <a:gd name="connsiteY209" fmla="*/ 3854995 h 12192000"/>
              <a:gd name="connsiteX210" fmla="*/ 719137 w 885825"/>
              <a:gd name="connsiteY210" fmla="*/ 3907383 h 12192000"/>
              <a:gd name="connsiteX211" fmla="*/ 711199 w 885825"/>
              <a:gd name="connsiteY211" fmla="*/ 3967708 h 12192000"/>
              <a:gd name="connsiteX212" fmla="*/ 709612 w 885825"/>
              <a:gd name="connsiteY212" fmla="*/ 4035970 h 12192000"/>
              <a:gd name="connsiteX213" fmla="*/ 711199 w 885825"/>
              <a:gd name="connsiteY213" fmla="*/ 4104233 h 12192000"/>
              <a:gd name="connsiteX214" fmla="*/ 719137 w 885825"/>
              <a:gd name="connsiteY214" fmla="*/ 4164557 h 12192000"/>
              <a:gd name="connsiteX215" fmla="*/ 730249 w 885825"/>
              <a:gd name="connsiteY215" fmla="*/ 4216946 h 12192000"/>
              <a:gd name="connsiteX216" fmla="*/ 744537 w 885825"/>
              <a:gd name="connsiteY216" fmla="*/ 4262982 h 12192000"/>
              <a:gd name="connsiteX217" fmla="*/ 760412 w 885825"/>
              <a:gd name="connsiteY217" fmla="*/ 4304258 h 12192000"/>
              <a:gd name="connsiteX218" fmla="*/ 779462 w 885825"/>
              <a:gd name="connsiteY218" fmla="*/ 4340770 h 12192000"/>
              <a:gd name="connsiteX219" fmla="*/ 817562 w 885825"/>
              <a:gd name="connsiteY219" fmla="*/ 4416970 h 12192000"/>
              <a:gd name="connsiteX220" fmla="*/ 833437 w 885825"/>
              <a:gd name="connsiteY220" fmla="*/ 4453483 h 12192000"/>
              <a:gd name="connsiteX221" fmla="*/ 849312 w 885825"/>
              <a:gd name="connsiteY221" fmla="*/ 4494758 h 12192000"/>
              <a:gd name="connsiteX222" fmla="*/ 865187 w 885825"/>
              <a:gd name="connsiteY222" fmla="*/ 4540795 h 12192000"/>
              <a:gd name="connsiteX223" fmla="*/ 876299 w 885825"/>
              <a:gd name="connsiteY223" fmla="*/ 4593183 h 12192000"/>
              <a:gd name="connsiteX224" fmla="*/ 882649 w 885825"/>
              <a:gd name="connsiteY224" fmla="*/ 4653508 h 12192000"/>
              <a:gd name="connsiteX225" fmla="*/ 885824 w 885825"/>
              <a:gd name="connsiteY225" fmla="*/ 4721770 h 12192000"/>
              <a:gd name="connsiteX226" fmla="*/ 882649 w 885825"/>
              <a:gd name="connsiteY226" fmla="*/ 4790033 h 12192000"/>
              <a:gd name="connsiteX227" fmla="*/ 876299 w 885825"/>
              <a:gd name="connsiteY227" fmla="*/ 4850357 h 12192000"/>
              <a:gd name="connsiteX228" fmla="*/ 865187 w 885825"/>
              <a:gd name="connsiteY228" fmla="*/ 4902746 h 12192000"/>
              <a:gd name="connsiteX229" fmla="*/ 849312 w 885825"/>
              <a:gd name="connsiteY229" fmla="*/ 4948782 h 12192000"/>
              <a:gd name="connsiteX230" fmla="*/ 833437 w 885825"/>
              <a:gd name="connsiteY230" fmla="*/ 4990057 h 12192000"/>
              <a:gd name="connsiteX231" fmla="*/ 817562 w 885825"/>
              <a:gd name="connsiteY231" fmla="*/ 5026570 h 12192000"/>
              <a:gd name="connsiteX232" fmla="*/ 798512 w 885825"/>
              <a:gd name="connsiteY232" fmla="*/ 5064670 h 12192000"/>
              <a:gd name="connsiteX233" fmla="*/ 779462 w 885825"/>
              <a:gd name="connsiteY233" fmla="*/ 5102770 h 12192000"/>
              <a:gd name="connsiteX234" fmla="*/ 760412 w 885825"/>
              <a:gd name="connsiteY234" fmla="*/ 5139283 h 12192000"/>
              <a:gd name="connsiteX235" fmla="*/ 744537 w 885825"/>
              <a:gd name="connsiteY235" fmla="*/ 5180558 h 12192000"/>
              <a:gd name="connsiteX236" fmla="*/ 730249 w 885825"/>
              <a:gd name="connsiteY236" fmla="*/ 5226595 h 12192000"/>
              <a:gd name="connsiteX237" fmla="*/ 719137 w 885825"/>
              <a:gd name="connsiteY237" fmla="*/ 5278983 h 12192000"/>
              <a:gd name="connsiteX238" fmla="*/ 711199 w 885825"/>
              <a:gd name="connsiteY238" fmla="*/ 5339307 h 12192000"/>
              <a:gd name="connsiteX239" fmla="*/ 709612 w 885825"/>
              <a:gd name="connsiteY239" fmla="*/ 5407570 h 12192000"/>
              <a:gd name="connsiteX240" fmla="*/ 711199 w 885825"/>
              <a:gd name="connsiteY240" fmla="*/ 5475833 h 12192000"/>
              <a:gd name="connsiteX241" fmla="*/ 719137 w 885825"/>
              <a:gd name="connsiteY241" fmla="*/ 5536158 h 12192000"/>
              <a:gd name="connsiteX242" fmla="*/ 730249 w 885825"/>
              <a:gd name="connsiteY242" fmla="*/ 5588545 h 12192000"/>
              <a:gd name="connsiteX243" fmla="*/ 744537 w 885825"/>
              <a:gd name="connsiteY243" fmla="*/ 5634583 h 12192000"/>
              <a:gd name="connsiteX244" fmla="*/ 760412 w 885825"/>
              <a:gd name="connsiteY244" fmla="*/ 5675858 h 12192000"/>
              <a:gd name="connsiteX245" fmla="*/ 779462 w 885825"/>
              <a:gd name="connsiteY245" fmla="*/ 5712371 h 12192000"/>
              <a:gd name="connsiteX246" fmla="*/ 798512 w 885825"/>
              <a:gd name="connsiteY246" fmla="*/ 5750471 h 12192000"/>
              <a:gd name="connsiteX247" fmla="*/ 817562 w 885825"/>
              <a:gd name="connsiteY247" fmla="*/ 5788571 h 12192000"/>
              <a:gd name="connsiteX248" fmla="*/ 833437 w 885825"/>
              <a:gd name="connsiteY248" fmla="*/ 5825083 h 12192000"/>
              <a:gd name="connsiteX249" fmla="*/ 849312 w 885825"/>
              <a:gd name="connsiteY249" fmla="*/ 5866358 h 12192000"/>
              <a:gd name="connsiteX250" fmla="*/ 865187 w 885825"/>
              <a:gd name="connsiteY250" fmla="*/ 5912395 h 12192000"/>
              <a:gd name="connsiteX251" fmla="*/ 876299 w 885825"/>
              <a:gd name="connsiteY251" fmla="*/ 5964783 h 12192000"/>
              <a:gd name="connsiteX252" fmla="*/ 882649 w 885825"/>
              <a:gd name="connsiteY252" fmla="*/ 6025108 h 12192000"/>
              <a:gd name="connsiteX253" fmla="*/ 885824 w 885825"/>
              <a:gd name="connsiteY253" fmla="*/ 6093370 h 12192000"/>
              <a:gd name="connsiteX254" fmla="*/ 885703 w 885825"/>
              <a:gd name="connsiteY254" fmla="*/ 6095988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885825" h="12192000">
                <a:moveTo>
                  <a:pt x="885825" y="6098626"/>
                </a:moveTo>
                <a:lnTo>
                  <a:pt x="882650" y="6166889"/>
                </a:lnTo>
                <a:lnTo>
                  <a:pt x="876300" y="6227214"/>
                </a:lnTo>
                <a:lnTo>
                  <a:pt x="865188" y="6279601"/>
                </a:lnTo>
                <a:lnTo>
                  <a:pt x="849313" y="6325639"/>
                </a:lnTo>
                <a:lnTo>
                  <a:pt x="833438" y="6366914"/>
                </a:lnTo>
                <a:lnTo>
                  <a:pt x="817563" y="6403426"/>
                </a:lnTo>
                <a:lnTo>
                  <a:pt x="798513" y="6441526"/>
                </a:lnTo>
                <a:lnTo>
                  <a:pt x="779463" y="6479626"/>
                </a:lnTo>
                <a:lnTo>
                  <a:pt x="760413" y="6516139"/>
                </a:lnTo>
                <a:lnTo>
                  <a:pt x="744538" y="6557414"/>
                </a:lnTo>
                <a:lnTo>
                  <a:pt x="730250" y="6603451"/>
                </a:lnTo>
                <a:lnTo>
                  <a:pt x="719138" y="6655839"/>
                </a:lnTo>
                <a:lnTo>
                  <a:pt x="711200" y="6716164"/>
                </a:lnTo>
                <a:lnTo>
                  <a:pt x="709613" y="6784426"/>
                </a:lnTo>
                <a:lnTo>
                  <a:pt x="711200" y="6852689"/>
                </a:lnTo>
                <a:lnTo>
                  <a:pt x="719138" y="6913014"/>
                </a:lnTo>
                <a:lnTo>
                  <a:pt x="730250" y="6965401"/>
                </a:lnTo>
                <a:lnTo>
                  <a:pt x="744538" y="7011439"/>
                </a:lnTo>
                <a:lnTo>
                  <a:pt x="760413" y="7052714"/>
                </a:lnTo>
                <a:lnTo>
                  <a:pt x="779463" y="7089226"/>
                </a:lnTo>
                <a:lnTo>
                  <a:pt x="798513" y="7127326"/>
                </a:lnTo>
                <a:lnTo>
                  <a:pt x="817563" y="7165426"/>
                </a:lnTo>
                <a:lnTo>
                  <a:pt x="833438" y="7201939"/>
                </a:lnTo>
                <a:lnTo>
                  <a:pt x="849313" y="7243214"/>
                </a:lnTo>
                <a:lnTo>
                  <a:pt x="865188" y="7289251"/>
                </a:lnTo>
                <a:lnTo>
                  <a:pt x="876300" y="7341639"/>
                </a:lnTo>
                <a:lnTo>
                  <a:pt x="882650" y="7401964"/>
                </a:lnTo>
                <a:lnTo>
                  <a:pt x="885825" y="7470226"/>
                </a:lnTo>
                <a:lnTo>
                  <a:pt x="882650" y="7538489"/>
                </a:lnTo>
                <a:lnTo>
                  <a:pt x="876300" y="7598814"/>
                </a:lnTo>
                <a:lnTo>
                  <a:pt x="865188" y="7651201"/>
                </a:lnTo>
                <a:lnTo>
                  <a:pt x="849313" y="7697239"/>
                </a:lnTo>
                <a:lnTo>
                  <a:pt x="833438" y="7738514"/>
                </a:lnTo>
                <a:lnTo>
                  <a:pt x="817563" y="7775026"/>
                </a:lnTo>
                <a:lnTo>
                  <a:pt x="798513" y="7813126"/>
                </a:lnTo>
                <a:lnTo>
                  <a:pt x="779463" y="7851226"/>
                </a:lnTo>
                <a:lnTo>
                  <a:pt x="760413" y="7887739"/>
                </a:lnTo>
                <a:lnTo>
                  <a:pt x="744538" y="7929014"/>
                </a:lnTo>
                <a:lnTo>
                  <a:pt x="730250" y="7975051"/>
                </a:lnTo>
                <a:lnTo>
                  <a:pt x="719138" y="8027439"/>
                </a:lnTo>
                <a:lnTo>
                  <a:pt x="711200" y="8087764"/>
                </a:lnTo>
                <a:lnTo>
                  <a:pt x="709613" y="8156026"/>
                </a:lnTo>
                <a:lnTo>
                  <a:pt x="711200" y="8224289"/>
                </a:lnTo>
                <a:lnTo>
                  <a:pt x="719138" y="8284614"/>
                </a:lnTo>
                <a:lnTo>
                  <a:pt x="730250" y="8337001"/>
                </a:lnTo>
                <a:lnTo>
                  <a:pt x="744538" y="8383039"/>
                </a:lnTo>
                <a:lnTo>
                  <a:pt x="760413" y="8424314"/>
                </a:lnTo>
                <a:lnTo>
                  <a:pt x="779463" y="8460826"/>
                </a:lnTo>
                <a:lnTo>
                  <a:pt x="798513" y="8498926"/>
                </a:lnTo>
                <a:lnTo>
                  <a:pt x="817563" y="8537026"/>
                </a:lnTo>
                <a:lnTo>
                  <a:pt x="833438" y="8573540"/>
                </a:lnTo>
                <a:lnTo>
                  <a:pt x="849313" y="8614814"/>
                </a:lnTo>
                <a:lnTo>
                  <a:pt x="865188" y="8660852"/>
                </a:lnTo>
                <a:lnTo>
                  <a:pt x="876300" y="8713240"/>
                </a:lnTo>
                <a:lnTo>
                  <a:pt x="882650" y="8773564"/>
                </a:lnTo>
                <a:lnTo>
                  <a:pt x="885825" y="8840240"/>
                </a:lnTo>
                <a:lnTo>
                  <a:pt x="882650" y="8910090"/>
                </a:lnTo>
                <a:lnTo>
                  <a:pt x="876300" y="8970414"/>
                </a:lnTo>
                <a:lnTo>
                  <a:pt x="865188" y="9022802"/>
                </a:lnTo>
                <a:lnTo>
                  <a:pt x="849313" y="9068840"/>
                </a:lnTo>
                <a:lnTo>
                  <a:pt x="833438" y="9110114"/>
                </a:lnTo>
                <a:lnTo>
                  <a:pt x="817563" y="9146628"/>
                </a:lnTo>
                <a:lnTo>
                  <a:pt x="798513" y="9184728"/>
                </a:lnTo>
                <a:lnTo>
                  <a:pt x="779463" y="9222828"/>
                </a:lnTo>
                <a:lnTo>
                  <a:pt x="760413" y="9259340"/>
                </a:lnTo>
                <a:lnTo>
                  <a:pt x="744538" y="9300614"/>
                </a:lnTo>
                <a:lnTo>
                  <a:pt x="730250" y="9346652"/>
                </a:lnTo>
                <a:lnTo>
                  <a:pt x="719138" y="9399040"/>
                </a:lnTo>
                <a:lnTo>
                  <a:pt x="711200" y="9459364"/>
                </a:lnTo>
                <a:lnTo>
                  <a:pt x="709613" y="9527628"/>
                </a:lnTo>
                <a:lnTo>
                  <a:pt x="711200" y="9595890"/>
                </a:lnTo>
                <a:lnTo>
                  <a:pt x="719138" y="9656214"/>
                </a:lnTo>
                <a:lnTo>
                  <a:pt x="730250" y="9708602"/>
                </a:lnTo>
                <a:lnTo>
                  <a:pt x="744538" y="9754640"/>
                </a:lnTo>
                <a:lnTo>
                  <a:pt x="760413" y="9795914"/>
                </a:lnTo>
                <a:lnTo>
                  <a:pt x="779463" y="9832428"/>
                </a:lnTo>
                <a:lnTo>
                  <a:pt x="817563" y="9908628"/>
                </a:lnTo>
                <a:lnTo>
                  <a:pt x="833438" y="9945140"/>
                </a:lnTo>
                <a:lnTo>
                  <a:pt x="849313" y="9986414"/>
                </a:lnTo>
                <a:lnTo>
                  <a:pt x="865188" y="10032452"/>
                </a:lnTo>
                <a:lnTo>
                  <a:pt x="876300" y="10084840"/>
                </a:lnTo>
                <a:lnTo>
                  <a:pt x="882650" y="10145164"/>
                </a:lnTo>
                <a:lnTo>
                  <a:pt x="885825" y="10213428"/>
                </a:lnTo>
                <a:lnTo>
                  <a:pt x="882650" y="10281690"/>
                </a:lnTo>
                <a:lnTo>
                  <a:pt x="876300" y="10342014"/>
                </a:lnTo>
                <a:lnTo>
                  <a:pt x="865188" y="10394402"/>
                </a:lnTo>
                <a:lnTo>
                  <a:pt x="849313" y="10440440"/>
                </a:lnTo>
                <a:lnTo>
                  <a:pt x="833438" y="10481714"/>
                </a:lnTo>
                <a:lnTo>
                  <a:pt x="817563" y="10518228"/>
                </a:lnTo>
                <a:lnTo>
                  <a:pt x="798513" y="10556328"/>
                </a:lnTo>
                <a:lnTo>
                  <a:pt x="779463" y="10594428"/>
                </a:lnTo>
                <a:lnTo>
                  <a:pt x="760413" y="10630940"/>
                </a:lnTo>
                <a:lnTo>
                  <a:pt x="744538" y="10672214"/>
                </a:lnTo>
                <a:lnTo>
                  <a:pt x="730250" y="10718252"/>
                </a:lnTo>
                <a:lnTo>
                  <a:pt x="719138" y="10770640"/>
                </a:lnTo>
                <a:lnTo>
                  <a:pt x="711200" y="10830964"/>
                </a:lnTo>
                <a:lnTo>
                  <a:pt x="709613" y="10899228"/>
                </a:lnTo>
                <a:lnTo>
                  <a:pt x="711200" y="10967490"/>
                </a:lnTo>
                <a:lnTo>
                  <a:pt x="719138" y="11027814"/>
                </a:lnTo>
                <a:lnTo>
                  <a:pt x="730250" y="11080202"/>
                </a:lnTo>
                <a:lnTo>
                  <a:pt x="744538" y="11126240"/>
                </a:lnTo>
                <a:lnTo>
                  <a:pt x="760413" y="11167514"/>
                </a:lnTo>
                <a:lnTo>
                  <a:pt x="779463" y="11204028"/>
                </a:lnTo>
                <a:lnTo>
                  <a:pt x="798513" y="11242128"/>
                </a:lnTo>
                <a:lnTo>
                  <a:pt x="817563" y="11280228"/>
                </a:lnTo>
                <a:lnTo>
                  <a:pt x="833438" y="11316740"/>
                </a:lnTo>
                <a:lnTo>
                  <a:pt x="849313" y="11358014"/>
                </a:lnTo>
                <a:lnTo>
                  <a:pt x="865188" y="11404052"/>
                </a:lnTo>
                <a:lnTo>
                  <a:pt x="876300" y="11456440"/>
                </a:lnTo>
                <a:lnTo>
                  <a:pt x="882650" y="11516764"/>
                </a:lnTo>
                <a:lnTo>
                  <a:pt x="885825" y="11585028"/>
                </a:lnTo>
                <a:lnTo>
                  <a:pt x="882650" y="11653290"/>
                </a:lnTo>
                <a:lnTo>
                  <a:pt x="876300" y="11713614"/>
                </a:lnTo>
                <a:lnTo>
                  <a:pt x="865188" y="11766002"/>
                </a:lnTo>
                <a:lnTo>
                  <a:pt x="849313" y="11812040"/>
                </a:lnTo>
                <a:lnTo>
                  <a:pt x="833438" y="11853314"/>
                </a:lnTo>
                <a:lnTo>
                  <a:pt x="817563" y="11889828"/>
                </a:lnTo>
                <a:lnTo>
                  <a:pt x="798513" y="11927928"/>
                </a:lnTo>
                <a:lnTo>
                  <a:pt x="779463" y="11966028"/>
                </a:lnTo>
                <a:lnTo>
                  <a:pt x="760413" y="12002540"/>
                </a:lnTo>
                <a:lnTo>
                  <a:pt x="744538" y="12043814"/>
                </a:lnTo>
                <a:lnTo>
                  <a:pt x="730250" y="12089852"/>
                </a:lnTo>
                <a:lnTo>
                  <a:pt x="719138" y="12142240"/>
                </a:lnTo>
                <a:lnTo>
                  <a:pt x="712590" y="12192000"/>
                </a:lnTo>
                <a:lnTo>
                  <a:pt x="0" y="12192000"/>
                </a:lnTo>
                <a:lnTo>
                  <a:pt x="0" y="6779170"/>
                </a:lnTo>
                <a:lnTo>
                  <a:pt x="0" y="6779170"/>
                </a:lnTo>
                <a:lnTo>
                  <a:pt x="0" y="0"/>
                </a:lnTo>
                <a:lnTo>
                  <a:pt x="712590" y="0"/>
                </a:lnTo>
                <a:lnTo>
                  <a:pt x="719137" y="49758"/>
                </a:lnTo>
                <a:lnTo>
                  <a:pt x="730249" y="102145"/>
                </a:lnTo>
                <a:lnTo>
                  <a:pt x="744537" y="148183"/>
                </a:lnTo>
                <a:lnTo>
                  <a:pt x="760412" y="189458"/>
                </a:lnTo>
                <a:lnTo>
                  <a:pt x="779462" y="225970"/>
                </a:lnTo>
                <a:lnTo>
                  <a:pt x="798512" y="264070"/>
                </a:lnTo>
                <a:lnTo>
                  <a:pt x="817562" y="302170"/>
                </a:lnTo>
                <a:lnTo>
                  <a:pt x="833437" y="338683"/>
                </a:lnTo>
                <a:lnTo>
                  <a:pt x="849312" y="379958"/>
                </a:lnTo>
                <a:lnTo>
                  <a:pt x="865187" y="425995"/>
                </a:lnTo>
                <a:lnTo>
                  <a:pt x="876299" y="478383"/>
                </a:lnTo>
                <a:lnTo>
                  <a:pt x="882649" y="538708"/>
                </a:lnTo>
                <a:lnTo>
                  <a:pt x="885824" y="606970"/>
                </a:lnTo>
                <a:lnTo>
                  <a:pt x="882649" y="675233"/>
                </a:lnTo>
                <a:lnTo>
                  <a:pt x="876299" y="735558"/>
                </a:lnTo>
                <a:lnTo>
                  <a:pt x="865187" y="787945"/>
                </a:lnTo>
                <a:lnTo>
                  <a:pt x="849312" y="833983"/>
                </a:lnTo>
                <a:lnTo>
                  <a:pt x="833437" y="875258"/>
                </a:lnTo>
                <a:lnTo>
                  <a:pt x="817562" y="911770"/>
                </a:lnTo>
                <a:lnTo>
                  <a:pt x="798512" y="949870"/>
                </a:lnTo>
                <a:lnTo>
                  <a:pt x="779462" y="987970"/>
                </a:lnTo>
                <a:lnTo>
                  <a:pt x="760412" y="1024483"/>
                </a:lnTo>
                <a:lnTo>
                  <a:pt x="744537" y="1065758"/>
                </a:lnTo>
                <a:lnTo>
                  <a:pt x="730249" y="1111795"/>
                </a:lnTo>
                <a:lnTo>
                  <a:pt x="719137" y="1164183"/>
                </a:lnTo>
                <a:lnTo>
                  <a:pt x="711199" y="1224508"/>
                </a:lnTo>
                <a:lnTo>
                  <a:pt x="709612" y="1292770"/>
                </a:lnTo>
                <a:lnTo>
                  <a:pt x="711199" y="1361033"/>
                </a:lnTo>
                <a:lnTo>
                  <a:pt x="719137" y="1421358"/>
                </a:lnTo>
                <a:lnTo>
                  <a:pt x="730249" y="1473745"/>
                </a:lnTo>
                <a:lnTo>
                  <a:pt x="744537" y="1519783"/>
                </a:lnTo>
                <a:lnTo>
                  <a:pt x="760412" y="1561058"/>
                </a:lnTo>
                <a:lnTo>
                  <a:pt x="779462" y="1597570"/>
                </a:lnTo>
                <a:lnTo>
                  <a:pt x="798512" y="1635670"/>
                </a:lnTo>
                <a:lnTo>
                  <a:pt x="817562" y="1673770"/>
                </a:lnTo>
                <a:lnTo>
                  <a:pt x="833437" y="1710283"/>
                </a:lnTo>
                <a:lnTo>
                  <a:pt x="849312" y="1751558"/>
                </a:lnTo>
                <a:lnTo>
                  <a:pt x="865187" y="1797595"/>
                </a:lnTo>
                <a:lnTo>
                  <a:pt x="876299" y="1849983"/>
                </a:lnTo>
                <a:lnTo>
                  <a:pt x="882649" y="1910308"/>
                </a:lnTo>
                <a:lnTo>
                  <a:pt x="885824" y="1978570"/>
                </a:lnTo>
                <a:lnTo>
                  <a:pt x="882649" y="2046833"/>
                </a:lnTo>
                <a:lnTo>
                  <a:pt x="876299" y="2107158"/>
                </a:lnTo>
                <a:lnTo>
                  <a:pt x="865187" y="2159545"/>
                </a:lnTo>
                <a:lnTo>
                  <a:pt x="849312" y="2205583"/>
                </a:lnTo>
                <a:lnTo>
                  <a:pt x="833437" y="2246858"/>
                </a:lnTo>
                <a:lnTo>
                  <a:pt x="817562" y="2283370"/>
                </a:lnTo>
                <a:lnTo>
                  <a:pt x="798512" y="2321470"/>
                </a:lnTo>
                <a:lnTo>
                  <a:pt x="779462" y="2359570"/>
                </a:lnTo>
                <a:lnTo>
                  <a:pt x="760412" y="2396083"/>
                </a:lnTo>
                <a:lnTo>
                  <a:pt x="744537" y="2437358"/>
                </a:lnTo>
                <a:lnTo>
                  <a:pt x="730249" y="2483395"/>
                </a:lnTo>
                <a:lnTo>
                  <a:pt x="719137" y="2535782"/>
                </a:lnTo>
                <a:lnTo>
                  <a:pt x="711199" y="2596108"/>
                </a:lnTo>
                <a:lnTo>
                  <a:pt x="709612" y="2664370"/>
                </a:lnTo>
                <a:lnTo>
                  <a:pt x="711199" y="2732633"/>
                </a:lnTo>
                <a:lnTo>
                  <a:pt x="719137" y="2792958"/>
                </a:lnTo>
                <a:lnTo>
                  <a:pt x="730249" y="2845345"/>
                </a:lnTo>
                <a:lnTo>
                  <a:pt x="744537" y="2891383"/>
                </a:lnTo>
                <a:lnTo>
                  <a:pt x="760412" y="2932658"/>
                </a:lnTo>
                <a:lnTo>
                  <a:pt x="779462" y="2969170"/>
                </a:lnTo>
                <a:lnTo>
                  <a:pt x="798512" y="3007270"/>
                </a:lnTo>
                <a:lnTo>
                  <a:pt x="817562" y="3045370"/>
                </a:lnTo>
                <a:lnTo>
                  <a:pt x="833437" y="3081883"/>
                </a:lnTo>
                <a:lnTo>
                  <a:pt x="849312" y="3123158"/>
                </a:lnTo>
                <a:lnTo>
                  <a:pt x="865187" y="3169195"/>
                </a:lnTo>
                <a:lnTo>
                  <a:pt x="876299" y="3221583"/>
                </a:lnTo>
                <a:lnTo>
                  <a:pt x="882649" y="3281908"/>
                </a:lnTo>
                <a:lnTo>
                  <a:pt x="885824" y="3348582"/>
                </a:lnTo>
                <a:lnTo>
                  <a:pt x="882649" y="3418433"/>
                </a:lnTo>
                <a:lnTo>
                  <a:pt x="876299" y="3478758"/>
                </a:lnTo>
                <a:lnTo>
                  <a:pt x="865187" y="3531145"/>
                </a:lnTo>
                <a:lnTo>
                  <a:pt x="849312" y="3577183"/>
                </a:lnTo>
                <a:lnTo>
                  <a:pt x="833437" y="3618458"/>
                </a:lnTo>
                <a:lnTo>
                  <a:pt x="817562" y="3654970"/>
                </a:lnTo>
                <a:lnTo>
                  <a:pt x="798512" y="3693070"/>
                </a:lnTo>
                <a:lnTo>
                  <a:pt x="779462" y="3731170"/>
                </a:lnTo>
                <a:lnTo>
                  <a:pt x="760412" y="3767683"/>
                </a:lnTo>
                <a:lnTo>
                  <a:pt x="744537" y="3808958"/>
                </a:lnTo>
                <a:lnTo>
                  <a:pt x="730249" y="3854995"/>
                </a:lnTo>
                <a:lnTo>
                  <a:pt x="719137" y="3907383"/>
                </a:lnTo>
                <a:lnTo>
                  <a:pt x="711199" y="3967708"/>
                </a:lnTo>
                <a:lnTo>
                  <a:pt x="709612" y="4035970"/>
                </a:lnTo>
                <a:lnTo>
                  <a:pt x="711199" y="4104233"/>
                </a:lnTo>
                <a:lnTo>
                  <a:pt x="719137" y="4164557"/>
                </a:lnTo>
                <a:lnTo>
                  <a:pt x="730249" y="4216946"/>
                </a:lnTo>
                <a:lnTo>
                  <a:pt x="744537" y="4262982"/>
                </a:lnTo>
                <a:lnTo>
                  <a:pt x="760412" y="4304258"/>
                </a:lnTo>
                <a:lnTo>
                  <a:pt x="779462" y="4340770"/>
                </a:lnTo>
                <a:lnTo>
                  <a:pt x="817562" y="4416970"/>
                </a:lnTo>
                <a:lnTo>
                  <a:pt x="833437" y="4453483"/>
                </a:lnTo>
                <a:lnTo>
                  <a:pt x="849312" y="4494758"/>
                </a:lnTo>
                <a:lnTo>
                  <a:pt x="865187" y="4540795"/>
                </a:lnTo>
                <a:lnTo>
                  <a:pt x="876299" y="4593183"/>
                </a:lnTo>
                <a:lnTo>
                  <a:pt x="882649" y="4653508"/>
                </a:lnTo>
                <a:lnTo>
                  <a:pt x="885824" y="4721770"/>
                </a:lnTo>
                <a:lnTo>
                  <a:pt x="882649" y="4790033"/>
                </a:lnTo>
                <a:lnTo>
                  <a:pt x="876299" y="4850357"/>
                </a:lnTo>
                <a:lnTo>
                  <a:pt x="865187" y="4902746"/>
                </a:lnTo>
                <a:lnTo>
                  <a:pt x="849312" y="4948782"/>
                </a:lnTo>
                <a:lnTo>
                  <a:pt x="833437" y="4990057"/>
                </a:lnTo>
                <a:lnTo>
                  <a:pt x="817562" y="5026570"/>
                </a:lnTo>
                <a:lnTo>
                  <a:pt x="798512" y="5064670"/>
                </a:lnTo>
                <a:lnTo>
                  <a:pt x="779462" y="5102770"/>
                </a:lnTo>
                <a:lnTo>
                  <a:pt x="760412" y="5139283"/>
                </a:lnTo>
                <a:lnTo>
                  <a:pt x="744537" y="5180558"/>
                </a:lnTo>
                <a:lnTo>
                  <a:pt x="730249" y="5226595"/>
                </a:lnTo>
                <a:lnTo>
                  <a:pt x="719137" y="5278983"/>
                </a:lnTo>
                <a:lnTo>
                  <a:pt x="711199" y="5339307"/>
                </a:lnTo>
                <a:lnTo>
                  <a:pt x="709612" y="5407570"/>
                </a:lnTo>
                <a:lnTo>
                  <a:pt x="711199" y="5475833"/>
                </a:lnTo>
                <a:lnTo>
                  <a:pt x="719137" y="5536158"/>
                </a:lnTo>
                <a:lnTo>
                  <a:pt x="730249" y="5588545"/>
                </a:lnTo>
                <a:lnTo>
                  <a:pt x="744537" y="5634583"/>
                </a:lnTo>
                <a:lnTo>
                  <a:pt x="760412" y="5675858"/>
                </a:lnTo>
                <a:lnTo>
                  <a:pt x="779462" y="5712371"/>
                </a:lnTo>
                <a:lnTo>
                  <a:pt x="798512" y="5750471"/>
                </a:lnTo>
                <a:lnTo>
                  <a:pt x="817562" y="5788571"/>
                </a:lnTo>
                <a:lnTo>
                  <a:pt x="833437" y="5825083"/>
                </a:lnTo>
                <a:lnTo>
                  <a:pt x="849312" y="5866358"/>
                </a:lnTo>
                <a:lnTo>
                  <a:pt x="865187" y="5912395"/>
                </a:lnTo>
                <a:lnTo>
                  <a:pt x="876299" y="5964783"/>
                </a:lnTo>
                <a:lnTo>
                  <a:pt x="882649" y="6025108"/>
                </a:lnTo>
                <a:lnTo>
                  <a:pt x="885824" y="6093370"/>
                </a:lnTo>
                <a:lnTo>
                  <a:pt x="885703" y="609598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A15EAC-84CA-4B3D-B584-989A12C47DA8}"/>
              </a:ext>
            </a:extLst>
          </p:cNvPr>
          <p:cNvSpPr txBox="1"/>
          <p:nvPr/>
        </p:nvSpPr>
        <p:spPr>
          <a:xfrm rot="20604199">
            <a:off x="2548204" y="860702"/>
            <a:ext cx="485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Ink Free" panose="03080402000500000000" pitchFamily="66" charset="0"/>
              </a:rPr>
              <a:t>What’s In It For You?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8A8778-B0CE-4A14-A3E9-FDBA940D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B37DED6-D4C7-42EE-AB49-D2E39E64FDE4}" type="slidenum">
              <a:rPr lang="en-US" smtClean="0"/>
              <a:pPr algn="ctr"/>
              <a:t>36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F145E-DFF3-4A93-805E-3190C8147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58601-BEB0-49F1-89C5-53656E98F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DFES/Partner Training Team</a:t>
            </a:r>
          </a:p>
        </p:txBody>
      </p:sp>
    </p:spTree>
    <p:extLst>
      <p:ext uri="{BB962C8B-B14F-4D97-AF65-F5344CB8AC3E}">
        <p14:creationId xmlns:p14="http://schemas.microsoft.com/office/powerpoint/2010/main" val="227664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6">
            <a:extLst>
              <a:ext uri="{FF2B5EF4-FFF2-40B4-BE49-F238E27FC236}">
                <a16:creationId xmlns:a16="http://schemas.microsoft.com/office/drawing/2014/main" id="{841EFD0D-0D37-447B-B1EA-4F7197E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6DFF24-307B-44B0-93F0-893676F14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E4EBEE-7643-4C2B-8D09-9003C0D4C01C}"/>
              </a:ext>
            </a:extLst>
          </p:cNvPr>
          <p:cNvSpPr txBox="1"/>
          <p:nvPr/>
        </p:nvSpPr>
        <p:spPr>
          <a:xfrm>
            <a:off x="1281494" y="287296"/>
            <a:ext cx="4592532" cy="20158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cap="all" spc="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Share your Take-a-Way or Aha Moment from today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cap="all" spc="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4E55CA-EB10-4665-A7EE-8F120E85C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72015" y="6358149"/>
            <a:ext cx="2819399" cy="3457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B37DED6-D4C7-42EE-AB49-D2E39E64FDE4}" type="slidenum">
              <a:rPr lang="en-US" smtClean="0"/>
              <a:pPr>
                <a:spcAft>
                  <a:spcPts val="600"/>
                </a:spcAft>
              </a:pPr>
              <a:t>37</a:t>
            </a:fld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9D5EA2F-41A5-47A0-8BFA-2A788C028E59}"/>
              </a:ext>
            </a:extLst>
          </p:cNvPr>
          <p:cNvGrpSpPr/>
          <p:nvPr/>
        </p:nvGrpSpPr>
        <p:grpSpPr>
          <a:xfrm>
            <a:off x="4605115" y="1110364"/>
            <a:ext cx="7020420" cy="5265315"/>
            <a:chOff x="2585790" y="796342"/>
            <a:chExt cx="7020420" cy="526531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F0E092C-C09D-4048-965D-C01D9854577C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85790" y="796342"/>
              <a:ext cx="7020420" cy="5265315"/>
            </a:xfrm>
            <a:prstGeom prst="rect">
              <a:avLst/>
            </a:prstGeom>
            <a:noFill/>
            <a:extLst>
              <a:ext uri="{909E8E84-426E-40dd-AFC4-6F175D3DCCD1}">
                <a14:hiddenFill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12A4929-FDF1-4A3E-B2FE-70AB7C5A46D8}"/>
                </a:ext>
              </a:extLst>
            </p:cNvPr>
            <p:cNvSpPr txBox="1"/>
            <p:nvPr/>
          </p:nvSpPr>
          <p:spPr>
            <a:xfrm rot="20876644">
              <a:off x="6799634" y="2431916"/>
              <a:ext cx="8560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/>
                <a:t>CWW </a:t>
              </a:r>
            </a:p>
            <a:p>
              <a:r>
                <a:rPr lang="en-US" sz="1000" b="1"/>
                <a:t>Comments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78B4FFA-6C5D-40A7-8828-319D28ED44C3}"/>
                </a:ext>
              </a:extLst>
            </p:cNvPr>
            <p:cNvSpPr txBox="1"/>
            <p:nvPr/>
          </p:nvSpPr>
          <p:spPr>
            <a:xfrm rot="20876644">
              <a:off x="7165763" y="3315657"/>
              <a:ext cx="8811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PIN</a:t>
              </a:r>
            </a:p>
            <a:p>
              <a:r>
                <a:rPr lang="en-US" sz="1000" b="1" dirty="0"/>
                <a:t>Comments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2378C5B-9875-48BC-AA03-A40721BE8FB1}"/>
                </a:ext>
              </a:extLst>
            </p:cNvPr>
            <p:cNvSpPr txBox="1"/>
            <p:nvPr/>
          </p:nvSpPr>
          <p:spPr>
            <a:xfrm rot="20876644">
              <a:off x="5421957" y="3514914"/>
              <a:ext cx="88116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/>
                <a:t>CWW Verification </a:t>
              </a:r>
            </a:p>
            <a:p>
              <a:r>
                <a:rPr lang="en-US" sz="1000" b="1"/>
                <a:t>Codes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CC52B85-D6B3-4FBA-9FF4-32C9574FF4B0}"/>
                </a:ext>
              </a:extLst>
            </p:cNvPr>
            <p:cNvSpPr txBox="1"/>
            <p:nvPr/>
          </p:nvSpPr>
          <p:spPr>
            <a:xfrm rot="20876644">
              <a:off x="4865088" y="2429072"/>
              <a:ext cx="8811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/>
                <a:t>ECF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577C5A-DC19-4C66-A77C-2266012352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6593" y="6375679"/>
            <a:ext cx="2329722" cy="348462"/>
          </a:xfrm>
        </p:spPr>
        <p:txBody>
          <a:bodyPr/>
          <a:lstStyle/>
          <a:p>
            <a:pPr algn="r"/>
            <a:r>
              <a:rPr lang="en-US" dirty="0"/>
              <a:t>05/20/20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69A69A-7954-4D93-BA29-209179017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DFES/Partner Training Team</a:t>
            </a:r>
          </a:p>
        </p:txBody>
      </p:sp>
    </p:spTree>
    <p:extLst>
      <p:ext uri="{BB962C8B-B14F-4D97-AF65-F5344CB8AC3E}">
        <p14:creationId xmlns:p14="http://schemas.microsoft.com/office/powerpoint/2010/main" val="126951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7520F84D-966A-41CD-B818-16BF32EF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57510D23-E323-4577-A8EA-12C6C6019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5">
            <a:extLst>
              <a:ext uri="{FF2B5EF4-FFF2-40B4-BE49-F238E27FC236}">
                <a16:creationId xmlns:a16="http://schemas.microsoft.com/office/drawing/2014/main" id="{AB4FFECA-0832-4FE3-B587-054A0F2D8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C65858E6-5C0F-4AAE-A1AC-29BA07FFE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7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A4CCEC-5C13-4E64-BEE4-07AC5A06EEFF}"/>
              </a:ext>
            </a:extLst>
          </p:cNvPr>
          <p:cNvSpPr txBox="1"/>
          <p:nvPr/>
        </p:nvSpPr>
        <p:spPr>
          <a:xfrm>
            <a:off x="2290259" y="5774304"/>
            <a:ext cx="101442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>
                <a:latin typeface="+mj-lt"/>
              </a:rPr>
              <a:t>Benefits of Comments and Documentation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325AB4-A021-4505-A334-6DD0541E1247}"/>
              </a:ext>
            </a:extLst>
          </p:cNvPr>
          <p:cNvSpPr txBox="1"/>
          <p:nvPr/>
        </p:nvSpPr>
        <p:spPr>
          <a:xfrm>
            <a:off x="909042" y="948081"/>
            <a:ext cx="6382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FEP</a:t>
            </a:r>
          </a:p>
        </p:txBody>
      </p:sp>
      <p:pic>
        <p:nvPicPr>
          <p:cNvPr id="4" name="Graphic 3" descr="Blog">
            <a:extLst>
              <a:ext uri="{FF2B5EF4-FFF2-40B4-BE49-F238E27FC236}">
                <a16:creationId xmlns:a16="http://schemas.microsoft.com/office/drawing/2014/main" id="{3B24CA07-879D-4394-80EA-C11FA9F3A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99863" y="498921"/>
            <a:ext cx="3701392" cy="370139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D488ED-8C6D-4015-979C-6CCB4AD6A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B37DED6-D4C7-42EE-AB49-D2E39E64FDE4}" type="slidenum">
              <a:rPr lang="en-US" smtClean="0"/>
              <a:pPr algn="ctr"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F3F201-C8A9-42F8-BEDA-A941E66BD89E}"/>
              </a:ext>
            </a:extLst>
          </p:cNvPr>
          <p:cNvSpPr txBox="1"/>
          <p:nvPr/>
        </p:nvSpPr>
        <p:spPr>
          <a:xfrm>
            <a:off x="909042" y="1739953"/>
            <a:ext cx="346499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Participant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A20C6E-A383-4FF5-A0CC-7BF06A37A46A}"/>
              </a:ext>
            </a:extLst>
          </p:cNvPr>
          <p:cNvSpPr txBox="1"/>
          <p:nvPr/>
        </p:nvSpPr>
        <p:spPr>
          <a:xfrm>
            <a:off x="909043" y="2397782"/>
            <a:ext cx="621697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US" sz="18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Agency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DCD81D-3C5E-47E3-B393-96A0100AC2C0}"/>
              </a:ext>
            </a:extLst>
          </p:cNvPr>
          <p:cNvSpPr txBox="1"/>
          <p:nvPr/>
        </p:nvSpPr>
        <p:spPr>
          <a:xfrm>
            <a:off x="909043" y="3319723"/>
            <a:ext cx="621697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endParaRPr lang="en-US" sz="180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It’s Required by W-2 Policy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8DFA35-1C63-4CA9-8FDF-0CAB9475B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181FC4-50B7-4737-A22A-1432890A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DFES/Partner Training Team</a:t>
            </a:r>
          </a:p>
        </p:txBody>
      </p:sp>
    </p:spTree>
    <p:extLst>
      <p:ext uri="{BB962C8B-B14F-4D97-AF65-F5344CB8AC3E}">
        <p14:creationId xmlns:p14="http://schemas.microsoft.com/office/powerpoint/2010/main" val="238389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33DFEFC0-99B4-4D27-9168-1B2F659A3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2C20081-2005-4B05-BEA4-EB8D4C90A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8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EA5AC6-D827-489F-BB3E-D48BAC654871}"/>
              </a:ext>
            </a:extLst>
          </p:cNvPr>
          <p:cNvSpPr/>
          <p:nvPr/>
        </p:nvSpPr>
        <p:spPr>
          <a:xfrm>
            <a:off x="1078523" y="5860161"/>
            <a:ext cx="10318418" cy="5238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cap="all" spc="800">
                <a:solidFill>
                  <a:srgbClr val="2A1A00"/>
                </a:solidFill>
                <a:latin typeface="+mj-lt"/>
                <a:ea typeface="+mj-ea"/>
                <a:cs typeface="+mj-cs"/>
              </a:rPr>
              <a:t>Case comments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F3FBD5-A082-46EB-A556-5AE5BB6B4A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936"/>
          <a:stretch/>
        </p:blipFill>
        <p:spPr>
          <a:xfrm>
            <a:off x="1" y="997839"/>
            <a:ext cx="12192000" cy="303598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78CE6-BDED-4627-B6FF-A7275D9B2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B37DED6-D4C7-42EE-AB49-D2E39E64FDE4}" type="slidenum">
              <a:rPr lang="en-US" smtClean="0"/>
              <a:pPr algn="ctr"/>
              <a:t>5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FBBD7-E500-4CAC-A022-7BBB62068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1F0F7-CEF4-4DAE-B93C-A5C7E278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DFES/Partner Training Team</a:t>
            </a:r>
          </a:p>
        </p:txBody>
      </p:sp>
    </p:spTree>
    <p:extLst>
      <p:ext uri="{BB962C8B-B14F-4D97-AF65-F5344CB8AC3E}">
        <p14:creationId xmlns:p14="http://schemas.microsoft.com/office/powerpoint/2010/main" val="137461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606343-BADE-4565-AB89-E9EF7E253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E183BD-2932-401F-8B53-E247764B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F028FA-FFEE-422E-86CD-CCD2954B38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02335" y="1854135"/>
            <a:ext cx="10587330" cy="314972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E8B8956-7290-476D-8FA2-D77CFC935057}"/>
              </a:ext>
            </a:extLst>
          </p:cNvPr>
          <p:cNvSpPr/>
          <p:nvPr/>
        </p:nvSpPr>
        <p:spPr>
          <a:xfrm>
            <a:off x="5476672" y="2480553"/>
            <a:ext cx="3998069" cy="118191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3F2A8-978C-4A96-BC0E-3DC45E383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B37DED6-D4C7-42EE-AB49-D2E39E64FDE4}" type="slidenum">
              <a:rPr lang="en-US" smtClean="0"/>
              <a:pPr algn="ctr"/>
              <a:t>6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E31D7-AAF6-48AF-9884-0CC257826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C46DD-1565-469B-BAD0-0336952EB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DFES/Partner Training Team</a:t>
            </a:r>
          </a:p>
        </p:txBody>
      </p:sp>
    </p:spTree>
    <p:extLst>
      <p:ext uri="{BB962C8B-B14F-4D97-AF65-F5344CB8AC3E}">
        <p14:creationId xmlns:p14="http://schemas.microsoft.com/office/powerpoint/2010/main" val="9000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606343-BADE-4565-AB89-E9EF7E253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E183BD-2932-401F-8B53-E247764B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2C336F0-D2DE-4C15-8D68-EC81EDE24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8817" b="21211"/>
          <a:stretch/>
        </p:blipFill>
        <p:spPr bwMode="auto">
          <a:xfrm>
            <a:off x="477012" y="480060"/>
            <a:ext cx="11271969" cy="589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858D47A-D483-43D2-A932-A9C2A6E90C4F}"/>
              </a:ext>
            </a:extLst>
          </p:cNvPr>
          <p:cNvSpPr/>
          <p:nvPr/>
        </p:nvSpPr>
        <p:spPr>
          <a:xfrm>
            <a:off x="3930303" y="5670197"/>
            <a:ext cx="1663871" cy="63184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178FEA-3BDF-4DA5-8614-105EC3983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B37DED6-D4C7-42EE-AB49-D2E39E64FDE4}" type="slidenum">
              <a:rPr lang="en-US" smtClean="0"/>
              <a:pPr algn="ctr"/>
              <a:t>7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57C783-F567-4179-B714-91585EA23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CAF93-FBC0-4189-B5DB-EFE7FF46F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DFES/Partner Training Team</a:t>
            </a:r>
          </a:p>
        </p:txBody>
      </p:sp>
    </p:spTree>
    <p:extLst>
      <p:ext uri="{BB962C8B-B14F-4D97-AF65-F5344CB8AC3E}">
        <p14:creationId xmlns:p14="http://schemas.microsoft.com/office/powerpoint/2010/main" val="185996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E606343-BADE-4565-AB89-E9EF7E253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2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9E183BD-2932-401F-8B53-E247764B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7173B6-7B30-4DC6-8513-71589A8287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7012" y="1204383"/>
            <a:ext cx="11114766" cy="26521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7ABA14-7EB6-4A01-A276-B2A885A71037}"/>
              </a:ext>
            </a:extLst>
          </p:cNvPr>
          <p:cNvPicPr/>
          <p:nvPr/>
        </p:nvPicPr>
        <p:blipFill rotWithShape="1">
          <a:blip r:embed="rId3"/>
          <a:srcRect l="1013" t="16979" r="890"/>
          <a:stretch/>
        </p:blipFill>
        <p:spPr>
          <a:xfrm>
            <a:off x="600222" y="4096529"/>
            <a:ext cx="11114766" cy="131705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FF24A-9AB6-4C44-965D-7E643FF3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B37DED6-D4C7-42EE-AB49-D2E39E64FDE4}" type="slidenum">
              <a:rPr lang="en-US" smtClean="0"/>
              <a:pPr algn="ctr"/>
              <a:t>8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C00B0-8C66-4266-9EE1-66B1A0CFB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50030E-58AB-4EAB-8B54-D42044D85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DFES/Partner Training Team</a:t>
            </a:r>
          </a:p>
        </p:txBody>
      </p:sp>
    </p:spTree>
    <p:extLst>
      <p:ext uri="{BB962C8B-B14F-4D97-AF65-F5344CB8AC3E}">
        <p14:creationId xmlns:p14="http://schemas.microsoft.com/office/powerpoint/2010/main" val="367284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E606343-BADE-4565-AB89-E9EF7E253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2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9E183BD-2932-401F-8B53-E247764B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D91293-9717-4D92-9AAA-833006F378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7012" y="1117628"/>
            <a:ext cx="11092137" cy="2475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427715-6BF5-4E4F-AAC0-1BD0541A9DB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7011" y="3592803"/>
            <a:ext cx="11092137" cy="107196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5B39E-4745-4414-8B6B-1FC5DAA2D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EB37DED6-D4C7-42EE-AB49-D2E39E64FDE4}" type="slidenum">
              <a:rPr lang="en-US" smtClean="0"/>
              <a:pPr algn="ctr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BD29B8-3864-4C55-9B79-D351AD1EA3B1}"/>
              </a:ext>
            </a:extLst>
          </p:cNvPr>
          <p:cNvSpPr txBox="1"/>
          <p:nvPr/>
        </p:nvSpPr>
        <p:spPr>
          <a:xfrm>
            <a:off x="2163189" y="1898738"/>
            <a:ext cx="7857111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Tasha attended intake appointment, she has one child, provided all verification items. Open and passing for W-2.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2252CA-907E-47C8-ABFD-4E66BFC6027C}"/>
              </a:ext>
            </a:extLst>
          </p:cNvPr>
          <p:cNvSpPr txBox="1"/>
          <p:nvPr/>
        </p:nvSpPr>
        <p:spPr>
          <a:xfrm>
            <a:off x="5321029" y="4269790"/>
            <a:ext cx="5223754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Tasha attended intake appointment, she has one child, provided all verification items. Open and passing for W-2.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B21621C-B30D-4B84-A765-ECEF97DF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/>
              <a:t>05/20/20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5B6E491-FE97-41E2-BA7C-AF138EA2C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DFES/Partner Training Team</a:t>
            </a:r>
          </a:p>
        </p:txBody>
      </p:sp>
    </p:spTree>
    <p:extLst>
      <p:ext uri="{BB962C8B-B14F-4D97-AF65-F5344CB8AC3E}">
        <p14:creationId xmlns:p14="http://schemas.microsoft.com/office/powerpoint/2010/main" val="366761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dg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B486FFBEAE144DB0CB3F00E3914C9E" ma:contentTypeVersion="4" ma:contentTypeDescription="Create a new document." ma:contentTypeScope="" ma:versionID="64cddd4d135710b174d1d40c49966475">
  <xsd:schema xmlns:xsd="http://www.w3.org/2001/XMLSchema" xmlns:xs="http://www.w3.org/2001/XMLSchema" xmlns:p="http://schemas.microsoft.com/office/2006/metadata/properties" xmlns:ns2="6662ddb3-4e98-4a6e-aba1-9231f3268a2e" targetNamespace="http://schemas.microsoft.com/office/2006/metadata/properties" ma:root="true" ma:fieldsID="d2405141633fb8332eca670f33428544" ns2:_="">
    <xsd:import namespace="6662ddb3-4e98-4a6e-aba1-9231f3268a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62ddb3-4e98-4a6e-aba1-9231f3268a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6F4F23-3411-43EA-82FD-04C5BD8BDF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9D5894-E3C9-4768-A9BC-FB4B2131F617}">
  <ds:schemaRefs>
    <ds:schemaRef ds:uri="6662ddb3-4e98-4a6e-aba1-9231f3268a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082E635-713B-42DD-AE2A-15BDFB19EFFC}">
  <ds:schemaRefs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6662ddb3-4e98-4a6e-aba1-9231f3268a2e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959</Words>
  <Application>Microsoft Office PowerPoint</Application>
  <PresentationFormat>Widescreen</PresentationFormat>
  <Paragraphs>306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Cavolini</vt:lpstr>
      <vt:lpstr>Gill Sans MT</vt:lpstr>
      <vt:lpstr>Impact</vt:lpstr>
      <vt:lpstr>Ink Free</vt:lpstr>
      <vt:lpstr>Badge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Frankie Copsey</dc:creator>
  <cp:lastModifiedBy>Heather Sommers</cp:lastModifiedBy>
  <cp:revision>8</cp:revision>
  <dcterms:created xsi:type="dcterms:W3CDTF">2020-08-25T13:18:00Z</dcterms:created>
  <dcterms:modified xsi:type="dcterms:W3CDTF">2022-02-10T17:37:26Z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0x0101000CB486FFBEAE144DB0CB3F00E3914C9E</vt:lpwstr>
  </property>
</Properties>
</file>