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4.xml" ContentType="application/vnd.ms-office.activeX+xml"/>
  <Override PartName="/ppt/activeX/activeX5.xml" ContentType="application/vnd.ms-office.activeX+xml"/>
  <Override PartName="/ppt/activeX/activeX6.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7.xml" ContentType="application/vnd.ms-office.activeX+xml"/>
  <Override PartName="/ppt/activeX/activeX8.xml" ContentType="application/vnd.ms-office.activeX+xml"/>
  <Override PartName="/ppt/activeX/activeX9.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0.xml" ContentType="application/vnd.ms-office.activeX+xml"/>
  <Override PartName="/ppt/activeX/activeX11.xml" ContentType="application/vnd.ms-office.activeX+xml"/>
  <Override PartName="/ppt/activeX/activeX12.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13.xml" ContentType="application/vnd.ms-office.activeX+xml"/>
  <Override PartName="/ppt/activeX/activeX14.xml" ContentType="application/vnd.ms-office.activeX+xml"/>
  <Override PartName="/ppt/activeX/activeX15.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16.xml" ContentType="application/vnd.ms-office.activeX+xml"/>
  <Override PartName="/ppt/activeX/activeX17.xml" ContentType="application/vnd.ms-office.activeX+xml"/>
  <Override PartName="/ppt/activeX/activeX18.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ctiveX/activeX19.xml" ContentType="application/vnd.ms-office.activeX+xml"/>
  <Override PartName="/ppt/activeX/activeX20.xml" ContentType="application/vnd.ms-office.activeX+xml"/>
  <Override PartName="/ppt/activeX/activeX21.xml" ContentType="application/vnd.ms-office.activeX+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22.xml" ContentType="application/vnd.ms-office.activeX+xml"/>
  <Override PartName="/ppt/activeX/activeX23.xml" ContentType="application/vnd.ms-office.activeX+xml"/>
  <Override PartName="/ppt/activeX/activeX24.xml" ContentType="application/vnd.ms-office.activeX+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3"/>
  </p:notesMasterIdLst>
  <p:sldIdLst>
    <p:sldId id="287" r:id="rId5"/>
    <p:sldId id="296" r:id="rId6"/>
    <p:sldId id="262" r:id="rId7"/>
    <p:sldId id="331" r:id="rId8"/>
    <p:sldId id="265" r:id="rId9"/>
    <p:sldId id="326" r:id="rId10"/>
    <p:sldId id="321" r:id="rId11"/>
    <p:sldId id="325" r:id="rId12"/>
    <p:sldId id="318" r:id="rId13"/>
    <p:sldId id="388" r:id="rId14"/>
    <p:sldId id="425" r:id="rId15"/>
    <p:sldId id="313" r:id="rId16"/>
    <p:sldId id="289" r:id="rId17"/>
    <p:sldId id="327" r:id="rId18"/>
    <p:sldId id="303" r:id="rId19"/>
    <p:sldId id="330" r:id="rId20"/>
    <p:sldId id="329" r:id="rId21"/>
    <p:sldId id="307" r:id="rId22"/>
    <p:sldId id="310" r:id="rId23"/>
    <p:sldId id="311" r:id="rId24"/>
    <p:sldId id="312" r:id="rId25"/>
    <p:sldId id="333" r:id="rId26"/>
    <p:sldId id="317" r:id="rId27"/>
    <p:sldId id="298" r:id="rId28"/>
    <p:sldId id="426" r:id="rId29"/>
    <p:sldId id="332" r:id="rId30"/>
    <p:sldId id="290" r:id="rId31"/>
    <p:sldId id="328" r:id="rId32"/>
    <p:sldId id="308" r:id="rId33"/>
    <p:sldId id="309" r:id="rId34"/>
    <p:sldId id="300" r:id="rId35"/>
    <p:sldId id="301" r:id="rId36"/>
    <p:sldId id="302" r:id="rId37"/>
    <p:sldId id="334" r:id="rId38"/>
    <p:sldId id="316" r:id="rId39"/>
    <p:sldId id="367" r:id="rId40"/>
    <p:sldId id="427" r:id="rId41"/>
    <p:sldId id="336" r:id="rId42"/>
    <p:sldId id="291" r:id="rId43"/>
    <p:sldId id="299" r:id="rId44"/>
    <p:sldId id="338" r:id="rId45"/>
    <p:sldId id="357" r:id="rId46"/>
    <p:sldId id="359" r:id="rId47"/>
    <p:sldId id="360" r:id="rId48"/>
    <p:sldId id="368" r:id="rId49"/>
    <p:sldId id="412" r:id="rId50"/>
    <p:sldId id="361" r:id="rId51"/>
    <p:sldId id="363" r:id="rId52"/>
    <p:sldId id="362" r:id="rId53"/>
    <p:sldId id="364" r:id="rId54"/>
    <p:sldId id="337" r:id="rId55"/>
    <p:sldId id="365" r:id="rId56"/>
    <p:sldId id="358" r:id="rId57"/>
    <p:sldId id="428" r:id="rId58"/>
    <p:sldId id="342" r:id="rId59"/>
    <p:sldId id="292" r:id="rId60"/>
    <p:sldId id="339" r:id="rId61"/>
    <p:sldId id="394" r:id="rId62"/>
    <p:sldId id="343" r:id="rId63"/>
    <p:sldId id="355" r:id="rId64"/>
    <p:sldId id="390" r:id="rId65"/>
    <p:sldId id="429" r:id="rId66"/>
    <p:sldId id="345" r:id="rId67"/>
    <p:sldId id="293" r:id="rId68"/>
    <p:sldId id="340" r:id="rId69"/>
    <p:sldId id="398" r:id="rId70"/>
    <p:sldId id="403" r:id="rId71"/>
    <p:sldId id="395" r:id="rId72"/>
    <p:sldId id="405" r:id="rId73"/>
    <p:sldId id="402" r:id="rId74"/>
    <p:sldId id="406" r:id="rId75"/>
    <p:sldId id="401" r:id="rId76"/>
    <p:sldId id="404" r:id="rId77"/>
    <p:sldId id="397" r:id="rId78"/>
    <p:sldId id="407" r:id="rId79"/>
    <p:sldId id="408" r:id="rId80"/>
    <p:sldId id="346" r:id="rId81"/>
    <p:sldId id="356" r:id="rId82"/>
    <p:sldId id="391" r:id="rId83"/>
    <p:sldId id="430" r:id="rId84"/>
    <p:sldId id="348" r:id="rId85"/>
    <p:sldId id="294" r:id="rId86"/>
    <p:sldId id="353" r:id="rId87"/>
    <p:sldId id="411" r:id="rId88"/>
    <p:sldId id="370" r:id="rId89"/>
    <p:sldId id="371" r:id="rId90"/>
    <p:sldId id="372" r:id="rId91"/>
    <p:sldId id="393" r:id="rId92"/>
    <p:sldId id="349" r:id="rId93"/>
    <p:sldId id="373" r:id="rId94"/>
    <p:sldId id="375" r:id="rId95"/>
    <p:sldId id="376" r:id="rId96"/>
    <p:sldId id="431" r:id="rId97"/>
    <p:sldId id="351" r:id="rId98"/>
    <p:sldId id="295" r:id="rId99"/>
    <p:sldId id="354" r:id="rId100"/>
    <p:sldId id="414" r:id="rId101"/>
    <p:sldId id="415" r:id="rId102"/>
    <p:sldId id="416" r:id="rId103"/>
    <p:sldId id="424" r:id="rId104"/>
    <p:sldId id="417" r:id="rId105"/>
    <p:sldId id="418" r:id="rId106"/>
    <p:sldId id="419" r:id="rId107"/>
    <p:sldId id="420" r:id="rId108"/>
    <p:sldId id="421" r:id="rId109"/>
    <p:sldId id="423" r:id="rId110"/>
    <p:sldId id="352" r:id="rId111"/>
    <p:sldId id="366" r:id="rId112"/>
  </p:sldIdLst>
  <p:sldSz cx="9144000" cy="5143500" type="screen16x9"/>
  <p:notesSz cx="6858000" cy="9144000"/>
  <p:embeddedFontLst>
    <p:embeddedFont>
      <p:font typeface="Ink Free" panose="03080402000500000000" pitchFamily="66" charset="0"/>
      <p:regular r:id="rId114"/>
    </p:embeddedFont>
    <p:embeddedFont>
      <p:font typeface="Nixie One" panose="020B0604020202020204" charset="0"/>
      <p:regular r:id="rId115"/>
    </p:embeddedFont>
    <p:embeddedFont>
      <p:font typeface="Segoe UI Black" panose="020B0A02040204020203" pitchFamily="34" charset="0"/>
      <p:bold r:id="rId116"/>
      <p:boldItalic r:id="rId117"/>
    </p:embeddedFont>
    <p:embeddedFont>
      <p:font typeface="Tahoma" panose="020B0604030504040204" pitchFamily="34" charset="0"/>
      <p:regular r:id="rId118"/>
      <p:bold r:id="rId119"/>
    </p:embeddedFont>
    <p:embeddedFont>
      <p:font typeface="Varela Round" panose="020F0502020204030204" pitchFamily="2" charset="-79"/>
      <p:regular r:id="rId1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9F6ABB9-E8E6-485B-89D1-3FB7E3370431}">
          <p14:sldIdLst>
            <p14:sldId id="287"/>
          </p14:sldIdLst>
        </p14:section>
        <p14:section name="Desk Aids Session" id="{F1B03513-3ECB-461D-ABA0-4CD52A57D0BF}">
          <p14:sldIdLst>
            <p14:sldId id="296"/>
            <p14:sldId id="262"/>
            <p14:sldId id="331"/>
            <p14:sldId id="265"/>
            <p14:sldId id="326"/>
            <p14:sldId id="321"/>
            <p14:sldId id="325"/>
            <p14:sldId id="318"/>
          </p14:sldIdLst>
        </p14:section>
        <p14:section name="Comments Session" id="{63E6DDBA-C75D-4E6E-BB25-7F58173B682B}">
          <p14:sldIdLst>
            <p14:sldId id="388"/>
            <p14:sldId id="425"/>
            <p14:sldId id="313"/>
            <p14:sldId id="289"/>
            <p14:sldId id="327"/>
            <p14:sldId id="303"/>
            <p14:sldId id="330"/>
            <p14:sldId id="329"/>
            <p14:sldId id="307"/>
            <p14:sldId id="310"/>
            <p14:sldId id="311"/>
            <p14:sldId id="312"/>
            <p14:sldId id="333"/>
            <p14:sldId id="317"/>
          </p14:sldIdLst>
        </p14:section>
        <p14:section name="Matching Activities and Codes Session" id="{56B944B3-B5F7-4A23-AC68-E125FB20616F}">
          <p14:sldIdLst>
            <p14:sldId id="298"/>
            <p14:sldId id="426"/>
            <p14:sldId id="332"/>
            <p14:sldId id="290"/>
            <p14:sldId id="328"/>
            <p14:sldId id="308"/>
            <p14:sldId id="309"/>
            <p14:sldId id="300"/>
            <p14:sldId id="301"/>
            <p14:sldId id="302"/>
            <p14:sldId id="334"/>
            <p14:sldId id="316"/>
          </p14:sldIdLst>
        </p14:section>
        <p14:section name="Employment Page Session" id="{712A060B-8F80-4001-9E89-6340EAE1975A}">
          <p14:sldIdLst>
            <p14:sldId id="367"/>
            <p14:sldId id="427"/>
            <p14:sldId id="336"/>
            <p14:sldId id="291"/>
            <p14:sldId id="299"/>
            <p14:sldId id="338"/>
            <p14:sldId id="357"/>
            <p14:sldId id="359"/>
            <p14:sldId id="360"/>
            <p14:sldId id="368"/>
            <p14:sldId id="412"/>
            <p14:sldId id="361"/>
            <p14:sldId id="363"/>
            <p14:sldId id="362"/>
            <p14:sldId id="364"/>
            <p14:sldId id="337"/>
            <p14:sldId id="365"/>
          </p14:sldIdLst>
        </p14:section>
        <p14:section name="Navigating the W-2 Manual Section" id="{AF5AF046-A45F-4727-AD0F-793AA79DEB04}">
          <p14:sldIdLst>
            <p14:sldId id="358"/>
            <p14:sldId id="428"/>
            <p14:sldId id="342"/>
            <p14:sldId id="292"/>
            <p14:sldId id="339"/>
            <p14:sldId id="394"/>
            <p14:sldId id="343"/>
            <p14:sldId id="355"/>
          </p14:sldIdLst>
        </p14:section>
        <p14:section name="Income vs. Assets Section" id="{9FA06619-3E84-44E9-A8EB-69426D3160DF}">
          <p14:sldIdLst>
            <p14:sldId id="390"/>
            <p14:sldId id="429"/>
            <p14:sldId id="345"/>
            <p14:sldId id="293"/>
            <p14:sldId id="340"/>
            <p14:sldId id="398"/>
            <p14:sldId id="403"/>
            <p14:sldId id="395"/>
            <p14:sldId id="405"/>
            <p14:sldId id="402"/>
            <p14:sldId id="406"/>
            <p14:sldId id="401"/>
            <p14:sldId id="404"/>
            <p14:sldId id="397"/>
            <p14:sldId id="407"/>
            <p14:sldId id="408"/>
            <p14:sldId id="346"/>
            <p14:sldId id="356"/>
          </p14:sldIdLst>
        </p14:section>
        <p14:section name="Goal Setting Section" id="{8DA100E5-E7EE-4B8D-B594-DB13ED7B41B1}">
          <p14:sldIdLst>
            <p14:sldId id="391"/>
            <p14:sldId id="430"/>
            <p14:sldId id="348"/>
            <p14:sldId id="294"/>
            <p14:sldId id="353"/>
            <p14:sldId id="411"/>
            <p14:sldId id="370"/>
            <p14:sldId id="371"/>
            <p14:sldId id="372"/>
            <p14:sldId id="393"/>
            <p14:sldId id="349"/>
            <p14:sldId id="373"/>
          </p14:sldIdLst>
        </p14:section>
        <p14:section name="Participation Tracking Section" id="{95A0EB97-40AC-4EE5-80FC-E33E1BBB9D22}">
          <p14:sldIdLst>
            <p14:sldId id="375"/>
            <p14:sldId id="376"/>
            <p14:sldId id="431"/>
            <p14:sldId id="351"/>
            <p14:sldId id="295"/>
            <p14:sldId id="354"/>
            <p14:sldId id="414"/>
            <p14:sldId id="415"/>
            <p14:sldId id="416"/>
            <p14:sldId id="424"/>
            <p14:sldId id="417"/>
            <p14:sldId id="418"/>
            <p14:sldId id="419"/>
            <p14:sldId id="420"/>
            <p14:sldId id="421"/>
            <p14:sldId id="423"/>
            <p14:sldId id="352"/>
            <p14:sldId id="3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3602E4-DD4D-26FE-9567-07A5D9F0EB88}" name="Kim Satterfield" initials="KS" userId="S::ksatterfield@dwfs.us::8e40a5ff-2308-4eb4-bb30-0e8e3b467b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ni Grochowski" initials="DG" lastIdx="16" clrIdx="0">
    <p:extLst>
      <p:ext uri="{19B8F6BF-5375-455C-9EA6-DF929625EA0E}">
        <p15:presenceInfo xmlns:p15="http://schemas.microsoft.com/office/powerpoint/2012/main" userId="S::dgrochowski@dwfs.us::ab586487-9892-46f6-a267-bd25a2822b92" providerId="AD"/>
      </p:ext>
    </p:extLst>
  </p:cmAuthor>
  <p:cmAuthor id="2" name="Sarah Lemire" initials="SL" lastIdx="7" clrIdx="1">
    <p:extLst>
      <p:ext uri="{19B8F6BF-5375-455C-9EA6-DF929625EA0E}">
        <p15:presenceInfo xmlns:p15="http://schemas.microsoft.com/office/powerpoint/2012/main" userId="S::Slemire@dwfs.us::eeec1d7c-dca7-46cf-95f1-175e460f68e4" providerId="AD"/>
      </p:ext>
    </p:extLst>
  </p:cmAuthor>
  <p:cmAuthor id="3" name="Frankie Copsey" initials="FC" lastIdx="18" clrIdx="2">
    <p:extLst>
      <p:ext uri="{19B8F6BF-5375-455C-9EA6-DF929625EA0E}">
        <p15:presenceInfo xmlns:p15="http://schemas.microsoft.com/office/powerpoint/2012/main" userId="S::fcopsey@dwfs.us::ffda780b-7416-4684-ac26-98bf7de89af9" providerId="AD"/>
      </p:ext>
    </p:extLst>
  </p:cmAuthor>
  <p:cmAuthor id="4" name="Sally Hilsgen" initials="SH" lastIdx="3" clrIdx="3">
    <p:extLst>
      <p:ext uri="{19B8F6BF-5375-455C-9EA6-DF929625EA0E}">
        <p15:presenceInfo xmlns:p15="http://schemas.microsoft.com/office/powerpoint/2012/main" userId="S::hilsgens@uwosh.edu::fd0a1d1b-9cd9-439e-83a9-c00ea0777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DD"/>
    <a:srgbClr val="617A86"/>
    <a:srgbClr val="ECF0F1"/>
    <a:srgbClr val="FFCC00"/>
    <a:srgbClr val="66FF66"/>
    <a:srgbClr val="FF9900"/>
    <a:srgbClr val="FF0000"/>
    <a:srgbClr val="99FF99"/>
    <a:srgbClr val="6F4995"/>
    <a:srgbClr val="99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FC42A-3286-45A0-A718-6E199214628A}" v="2" dt="2025-06-04T14:53:10.517"/>
  </p1510:revLst>
</p1510:revInfo>
</file>

<file path=ppt/tableStyles.xml><?xml version="1.0" encoding="utf-8"?>
<a:tblStyleLst xmlns:a="http://schemas.openxmlformats.org/drawingml/2006/main" def="{309FDB13-954D-46C1-B1D2-A9295D05576B}">
  <a:tblStyle styleId="{309FDB13-954D-46C1-B1D2-A9295D05576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35" d="100"/>
          <a:sy n="135" d="100"/>
        </p:scale>
        <p:origin x="126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4.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openxmlformats.org/officeDocument/2006/relationships/font" Target="fonts/font5.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7.fntdata"/><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font" Target="fonts/font2.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21.xml><?xml version="1.0" encoding="utf-8"?>
<ax:ocx xmlns:ax="http://schemas.microsoft.com/office/2006/activeX" xmlns:r="http://schemas.openxmlformats.org/officeDocument/2006/relationships" ax:classid="{8BD21D10-EC42-11CE-9E0D-00AA006002F3}" ax:persistence="persistStorage" r:id="rId1"/>
</file>

<file path=ppt/activeX/activeX22.xml><?xml version="1.0" encoding="utf-8"?>
<ax:ocx xmlns:ax="http://schemas.microsoft.com/office/2006/activeX" xmlns:r="http://schemas.openxmlformats.org/officeDocument/2006/relationships" ax:classid="{8BD21D10-EC42-11CE-9E0D-00AA006002F3}"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7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43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119637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9C118B-EB50-4DA9-B3BD-BB5919CD0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86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025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57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025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165184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90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572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646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9C118B-EB50-4DA9-B3BD-BB5919CD0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2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887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08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19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155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35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9766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447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600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14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772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16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034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Opener idea</a:t>
            </a:r>
          </a:p>
          <a:p>
            <a:r>
              <a:rPr lang="en-US"/>
              <a:t>Aske learners to check an tactic they use or can use?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9C118B-EB50-4DA9-B3BD-BB5919CD0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27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91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reserve="1" userDrawn="1">
  <p:cSld name="1_Subtitle">
    <p:spTree>
      <p:nvGrpSpPr>
        <p:cNvPr id="1" name="Shape 26"/>
        <p:cNvGrpSpPr/>
        <p:nvPr/>
      </p:nvGrpSpPr>
      <p:grpSpPr>
        <a:xfrm>
          <a:off x="0" y="0"/>
          <a:ext cx="0" cy="0"/>
          <a:chOff x="0" y="0"/>
          <a:chExt cx="0" cy="0"/>
        </a:xfrm>
      </p:grpSpPr>
      <p:sp>
        <p:nvSpPr>
          <p:cNvPr id="27" name="Google Shape;27;p3"/>
          <p:cNvSpPr/>
          <p:nvPr/>
        </p:nvSpPr>
        <p:spPr>
          <a:xfrm>
            <a:off x="558042" y="174026"/>
            <a:ext cx="3822440" cy="38228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272505" y="3539531"/>
            <a:ext cx="1381990" cy="1381990"/>
          </a:xfrm>
          <a:prstGeom prst="donut">
            <a:avLst>
              <a:gd name="adj" fmla="val 29778"/>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709263" y="4937761"/>
            <a:ext cx="473508" cy="473508"/>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58961" y="-444118"/>
            <a:ext cx="1140017" cy="1140017"/>
          </a:xfrm>
          <a:prstGeom prst="donut">
            <a:avLst>
              <a:gd name="adj" fmla="val 11909"/>
            </a:avLst>
          </a:prstGeom>
          <a:solidFill>
            <a:schemeClr val="accent4">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9756" y="3307309"/>
            <a:ext cx="605694" cy="605694"/>
          </a:xfrm>
          <a:prstGeom prst="donut">
            <a:avLst>
              <a:gd name="adj" fmla="val 38587"/>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49838" y="4454026"/>
            <a:ext cx="816408" cy="816408"/>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599438" y="4828601"/>
            <a:ext cx="695675" cy="695465"/>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523926" y="659265"/>
            <a:ext cx="593387" cy="593387"/>
          </a:xfrm>
          <a:prstGeom prst="ellipse">
            <a:avLst/>
          </a:prstGeom>
          <a:noFill/>
          <a:ln w="952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973788" y="4792439"/>
            <a:ext cx="608455" cy="608455"/>
          </a:xfrm>
          <a:prstGeom prst="ellipse">
            <a:avLst/>
          </a:prstGeom>
          <a:noFill/>
          <a:ln w="12700">
            <a:solidFill>
              <a:schemeClr val="accent1"/>
            </a:solidFill>
            <a:prstDash val="sys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44198" y="-248891"/>
            <a:ext cx="773636" cy="773636"/>
          </a:xfrm>
          <a:prstGeom prst="ellipse">
            <a:avLst/>
          </a:prstGeom>
          <a:noFill/>
          <a:ln w="952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3">
            <a:extLst>
              <a:ext uri="{FF2B5EF4-FFF2-40B4-BE49-F238E27FC236}">
                <a16:creationId xmlns:a16="http://schemas.microsoft.com/office/drawing/2014/main" id="{C2215464-D18C-4F43-8E36-60E4AE191F8D}"/>
              </a:ext>
            </a:extLst>
          </p:cNvPr>
          <p:cNvSpPr/>
          <p:nvPr userDrawn="1"/>
        </p:nvSpPr>
        <p:spPr>
          <a:xfrm>
            <a:off x="4907588" y="1624319"/>
            <a:ext cx="204302" cy="205101"/>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p3">
            <a:extLst>
              <a:ext uri="{FF2B5EF4-FFF2-40B4-BE49-F238E27FC236}">
                <a16:creationId xmlns:a16="http://schemas.microsoft.com/office/drawing/2014/main" id="{C2F86281-9661-434B-9591-9D86D5D6F255}"/>
              </a:ext>
            </a:extLst>
          </p:cNvPr>
          <p:cNvSpPr/>
          <p:nvPr userDrawn="1"/>
        </p:nvSpPr>
        <p:spPr>
          <a:xfrm>
            <a:off x="3833600" y="2129955"/>
            <a:ext cx="3075986" cy="3113762"/>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7;p3">
            <a:extLst>
              <a:ext uri="{FF2B5EF4-FFF2-40B4-BE49-F238E27FC236}">
                <a16:creationId xmlns:a16="http://schemas.microsoft.com/office/drawing/2014/main" id="{E4A63457-5BBE-4796-BA96-DF1E3088CF46}"/>
              </a:ext>
            </a:extLst>
          </p:cNvPr>
          <p:cNvSpPr/>
          <p:nvPr userDrawn="1"/>
        </p:nvSpPr>
        <p:spPr>
          <a:xfrm>
            <a:off x="5948031" y="158313"/>
            <a:ext cx="2965537" cy="2965831"/>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p6">
            <a:extLst>
              <a:ext uri="{FF2B5EF4-FFF2-40B4-BE49-F238E27FC236}">
                <a16:creationId xmlns:a16="http://schemas.microsoft.com/office/drawing/2014/main" id="{97D4CAF2-DA4C-42E7-A98E-F22A1AED4AC1}"/>
              </a:ext>
            </a:extLst>
          </p:cNvPr>
          <p:cNvSpPr/>
          <p:nvPr userDrawn="1"/>
        </p:nvSpPr>
        <p:spPr>
          <a:xfrm>
            <a:off x="3380333" y="383679"/>
            <a:ext cx="538186" cy="538186"/>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1;p7">
            <a:extLst>
              <a:ext uri="{FF2B5EF4-FFF2-40B4-BE49-F238E27FC236}">
                <a16:creationId xmlns:a16="http://schemas.microsoft.com/office/drawing/2014/main" id="{3D9E1596-1731-4A52-B51F-ECDDC027E65E}"/>
              </a:ext>
            </a:extLst>
          </p:cNvPr>
          <p:cNvSpPr/>
          <p:nvPr userDrawn="1"/>
        </p:nvSpPr>
        <p:spPr>
          <a:xfrm>
            <a:off x="3417930" y="420694"/>
            <a:ext cx="458614" cy="458614"/>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4;p11">
            <a:extLst>
              <a:ext uri="{FF2B5EF4-FFF2-40B4-BE49-F238E27FC236}">
                <a16:creationId xmlns:a16="http://schemas.microsoft.com/office/drawing/2014/main" id="{71E472D6-A690-4A95-BA72-4ACC96621454}"/>
              </a:ext>
            </a:extLst>
          </p:cNvPr>
          <p:cNvSpPr/>
          <p:nvPr userDrawn="1"/>
        </p:nvSpPr>
        <p:spPr>
          <a:xfrm>
            <a:off x="7422491" y="3319509"/>
            <a:ext cx="345851" cy="345851"/>
          </a:xfrm>
          <a:prstGeom prst="donut">
            <a:avLst>
              <a:gd name="adj" fmla="val 4037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p11">
            <a:extLst>
              <a:ext uri="{FF2B5EF4-FFF2-40B4-BE49-F238E27FC236}">
                <a16:creationId xmlns:a16="http://schemas.microsoft.com/office/drawing/2014/main" id="{7C79AEAC-88A0-4699-88CD-CA6D40B12FAC}"/>
              </a:ext>
            </a:extLst>
          </p:cNvPr>
          <p:cNvSpPr/>
          <p:nvPr userDrawn="1"/>
        </p:nvSpPr>
        <p:spPr>
          <a:xfrm>
            <a:off x="-157602" y="971139"/>
            <a:ext cx="638125" cy="638125"/>
          </a:xfrm>
          <a:prstGeom prst="donut">
            <a:avLst>
              <a:gd name="adj" fmla="val 87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p11">
            <a:extLst>
              <a:ext uri="{FF2B5EF4-FFF2-40B4-BE49-F238E27FC236}">
                <a16:creationId xmlns:a16="http://schemas.microsoft.com/office/drawing/2014/main" id="{EC65FBD7-7C48-47E7-8D7D-CAE6DC6C076E}"/>
              </a:ext>
            </a:extLst>
          </p:cNvPr>
          <p:cNvSpPr/>
          <p:nvPr userDrawn="1"/>
        </p:nvSpPr>
        <p:spPr>
          <a:xfrm>
            <a:off x="1826467" y="4454026"/>
            <a:ext cx="287100" cy="28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p11">
            <a:extLst>
              <a:ext uri="{FF2B5EF4-FFF2-40B4-BE49-F238E27FC236}">
                <a16:creationId xmlns:a16="http://schemas.microsoft.com/office/drawing/2014/main" id="{0CC62D1F-FC62-4B6C-BEB9-A53BBD6293FB}"/>
              </a:ext>
            </a:extLst>
          </p:cNvPr>
          <p:cNvSpPr/>
          <p:nvPr userDrawn="1"/>
        </p:nvSpPr>
        <p:spPr>
          <a:xfrm>
            <a:off x="5720182" y="537628"/>
            <a:ext cx="304800" cy="304800"/>
          </a:xfrm>
          <a:prstGeom prst="donut">
            <a:avLst>
              <a:gd name="adj" fmla="val 30568"/>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p11">
            <a:extLst>
              <a:ext uri="{FF2B5EF4-FFF2-40B4-BE49-F238E27FC236}">
                <a16:creationId xmlns:a16="http://schemas.microsoft.com/office/drawing/2014/main" id="{EEB5D609-E974-4CDA-88A5-2411220325BE}"/>
              </a:ext>
            </a:extLst>
          </p:cNvPr>
          <p:cNvSpPr/>
          <p:nvPr userDrawn="1"/>
        </p:nvSpPr>
        <p:spPr>
          <a:xfrm>
            <a:off x="8438285" y="-59040"/>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p3">
            <a:extLst>
              <a:ext uri="{FF2B5EF4-FFF2-40B4-BE49-F238E27FC236}">
                <a16:creationId xmlns:a16="http://schemas.microsoft.com/office/drawing/2014/main" id="{16DB68BC-C485-431A-86DD-C940E21172AB}"/>
              </a:ext>
            </a:extLst>
          </p:cNvPr>
          <p:cNvSpPr/>
          <p:nvPr userDrawn="1"/>
        </p:nvSpPr>
        <p:spPr>
          <a:xfrm>
            <a:off x="8541177" y="47791"/>
            <a:ext cx="588615" cy="588615"/>
          </a:xfrm>
          <a:prstGeom prst="ellipse">
            <a:avLst/>
          </a:prstGeom>
          <a:solidFill>
            <a:schemeClr val="tx2">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2F1AA34F-5F6A-4ADA-8D09-3647ACE1DB51}"/>
              </a:ext>
            </a:extLst>
          </p:cNvPr>
          <p:cNvSpPr txBox="1"/>
          <p:nvPr userDrawn="1"/>
        </p:nvSpPr>
        <p:spPr>
          <a:xfrm>
            <a:off x="933174" y="616643"/>
            <a:ext cx="3072176" cy="954107"/>
          </a:xfrm>
          <a:prstGeom prst="rect">
            <a:avLst/>
          </a:prstGeom>
          <a:noFill/>
        </p:spPr>
        <p:txBody>
          <a:bodyPr wrap="square" rtlCol="0">
            <a:spAutoFit/>
          </a:bodyPr>
          <a:lstStyle/>
          <a:p>
            <a:pPr algn="ctr"/>
            <a:r>
              <a:rPr lang="en-US" sz="2800">
                <a:solidFill>
                  <a:srgbClr val="617A86"/>
                </a:solidFill>
                <a:latin typeface="Segoe UI Black" panose="020B0A02040204020203" pitchFamily="34" charset="0"/>
                <a:ea typeface="Segoe UI Black" panose="020B0A02040204020203" pitchFamily="34" charset="0"/>
              </a:rPr>
              <a:t>Topic </a:t>
            </a:r>
          </a:p>
          <a:p>
            <a:pPr algn="ctr"/>
            <a:r>
              <a:rPr lang="en-US" sz="2800">
                <a:solidFill>
                  <a:srgbClr val="617A86"/>
                </a:solidFill>
                <a:latin typeface="Segoe UI Black" panose="020B0A02040204020203" pitchFamily="34" charset="0"/>
                <a:ea typeface="Segoe UI Black" panose="020B0A02040204020203" pitchFamily="34" charset="0"/>
              </a:rPr>
              <a:t>of the Week:</a:t>
            </a:r>
          </a:p>
        </p:txBody>
      </p:sp>
      <p:sp>
        <p:nvSpPr>
          <p:cNvPr id="26" name="TextBox 25">
            <a:extLst>
              <a:ext uri="{FF2B5EF4-FFF2-40B4-BE49-F238E27FC236}">
                <a16:creationId xmlns:a16="http://schemas.microsoft.com/office/drawing/2014/main" id="{CDCB8C52-16CD-4F08-B893-2DFB05D0048C}"/>
              </a:ext>
            </a:extLst>
          </p:cNvPr>
          <p:cNvSpPr txBox="1"/>
          <p:nvPr userDrawn="1"/>
        </p:nvSpPr>
        <p:spPr>
          <a:xfrm>
            <a:off x="5886403" y="336085"/>
            <a:ext cx="3072176" cy="707886"/>
          </a:xfrm>
          <a:prstGeom prst="rect">
            <a:avLst/>
          </a:prstGeom>
          <a:noFill/>
        </p:spPr>
        <p:txBody>
          <a:bodyPr wrap="square" rtlCol="0">
            <a:spAutoFit/>
          </a:bodyPr>
          <a:lstStyle/>
          <a:p>
            <a:pPr algn="ctr"/>
            <a:r>
              <a:rPr lang="en-US" sz="2000">
                <a:solidFill>
                  <a:srgbClr val="617A86"/>
                </a:solidFill>
                <a:latin typeface="Segoe UI Black" panose="020B0A02040204020203" pitchFamily="34" charset="0"/>
                <a:ea typeface="Segoe UI Black" panose="020B0A02040204020203" pitchFamily="34" charset="0"/>
              </a:rPr>
              <a:t>Policy </a:t>
            </a:r>
          </a:p>
          <a:p>
            <a:pPr algn="ctr"/>
            <a:r>
              <a:rPr lang="en-US" sz="2000">
                <a:solidFill>
                  <a:srgbClr val="617A86"/>
                </a:solidFill>
                <a:latin typeface="Segoe UI Black" panose="020B0A02040204020203" pitchFamily="34" charset="0"/>
                <a:ea typeface="Segoe UI Black" panose="020B0A02040204020203" pitchFamily="34" charset="0"/>
              </a:rPr>
              <a:t>References:</a:t>
            </a:r>
          </a:p>
        </p:txBody>
      </p:sp>
      <p:sp>
        <p:nvSpPr>
          <p:cNvPr id="63" name="TextBox 62">
            <a:extLst>
              <a:ext uri="{FF2B5EF4-FFF2-40B4-BE49-F238E27FC236}">
                <a16:creationId xmlns:a16="http://schemas.microsoft.com/office/drawing/2014/main" id="{02F851C9-CB3F-4CB5-8084-7FF8AA9FF400}"/>
              </a:ext>
            </a:extLst>
          </p:cNvPr>
          <p:cNvSpPr txBox="1"/>
          <p:nvPr userDrawn="1"/>
        </p:nvSpPr>
        <p:spPr>
          <a:xfrm>
            <a:off x="3837410" y="2322132"/>
            <a:ext cx="3072176" cy="707886"/>
          </a:xfrm>
          <a:prstGeom prst="rect">
            <a:avLst/>
          </a:prstGeom>
          <a:noFill/>
        </p:spPr>
        <p:txBody>
          <a:bodyPr wrap="square" rtlCol="0">
            <a:spAutoFit/>
          </a:bodyPr>
          <a:lstStyle/>
          <a:p>
            <a:pPr algn="ctr"/>
            <a:r>
              <a:rPr lang="en-US" sz="2000">
                <a:solidFill>
                  <a:srgbClr val="617A86"/>
                </a:solidFill>
                <a:latin typeface="Segoe UI Black" panose="020B0A02040204020203" pitchFamily="34" charset="0"/>
                <a:ea typeface="Segoe UI Black" panose="020B0A02040204020203" pitchFamily="34" charset="0"/>
              </a:rPr>
              <a:t>Learning </a:t>
            </a:r>
          </a:p>
          <a:p>
            <a:pPr algn="ctr"/>
            <a:r>
              <a:rPr lang="en-US" sz="2000">
                <a:solidFill>
                  <a:srgbClr val="617A86"/>
                </a:solidFill>
                <a:latin typeface="Segoe UI Black" panose="020B0A02040204020203" pitchFamily="34" charset="0"/>
                <a:ea typeface="Segoe UI Black" panose="020B0A02040204020203" pitchFamily="34" charset="0"/>
              </a:rPr>
              <a:t>Center Resources:</a:t>
            </a:r>
          </a:p>
        </p:txBody>
      </p:sp>
      <p:sp>
        <p:nvSpPr>
          <p:cNvPr id="67" name="Google Shape;35;p3">
            <a:extLst>
              <a:ext uri="{FF2B5EF4-FFF2-40B4-BE49-F238E27FC236}">
                <a16:creationId xmlns:a16="http://schemas.microsoft.com/office/drawing/2014/main" id="{040775CD-CD9D-4034-97A0-3A8C0A7A466A}"/>
              </a:ext>
            </a:extLst>
          </p:cNvPr>
          <p:cNvSpPr/>
          <p:nvPr userDrawn="1"/>
        </p:nvSpPr>
        <p:spPr>
          <a:xfrm>
            <a:off x="8739982" y="2958367"/>
            <a:ext cx="359784" cy="359784"/>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3;p6">
            <a:extLst>
              <a:ext uri="{FF2B5EF4-FFF2-40B4-BE49-F238E27FC236}">
                <a16:creationId xmlns:a16="http://schemas.microsoft.com/office/drawing/2014/main" id="{C7E5C585-E0AF-4C4C-85BB-B6F496250721}"/>
              </a:ext>
            </a:extLst>
          </p:cNvPr>
          <p:cNvSpPr txBox="1">
            <a:spLocks noGrp="1"/>
          </p:cNvSpPr>
          <p:nvPr>
            <p:ph type="title"/>
          </p:nvPr>
        </p:nvSpPr>
        <p:spPr>
          <a:xfrm>
            <a:off x="897561" y="1647177"/>
            <a:ext cx="3270293" cy="1330973"/>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2" name="Google Shape;30;p3">
            <a:extLst>
              <a:ext uri="{FF2B5EF4-FFF2-40B4-BE49-F238E27FC236}">
                <a16:creationId xmlns:a16="http://schemas.microsoft.com/office/drawing/2014/main" id="{C6A0C8D5-87E3-475D-975E-D644A0B48D0C}"/>
              </a:ext>
            </a:extLst>
          </p:cNvPr>
          <p:cNvSpPr/>
          <p:nvPr userDrawn="1"/>
        </p:nvSpPr>
        <p:spPr>
          <a:xfrm>
            <a:off x="4872853" y="-110448"/>
            <a:ext cx="294307" cy="294307"/>
          </a:xfrm>
          <a:prstGeom prst="ellipse">
            <a:avLst/>
          </a:prstGeom>
          <a:solidFill>
            <a:schemeClr val="tx2">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p1">
            <a:extLst>
              <a:ext uri="{FF2B5EF4-FFF2-40B4-BE49-F238E27FC236}">
                <a16:creationId xmlns:a16="http://schemas.microsoft.com/office/drawing/2014/main" id="{C431914E-5B91-4B3B-ACDF-073BDE7BF0F7}"/>
              </a:ext>
            </a:extLst>
          </p:cNvPr>
          <p:cNvSpPr txBox="1">
            <a:spLocks noGrp="1"/>
          </p:cNvSpPr>
          <p:nvPr>
            <p:ph idx="1"/>
          </p:nvPr>
        </p:nvSpPr>
        <p:spPr>
          <a:xfrm>
            <a:off x="4158729" y="3156000"/>
            <a:ext cx="2560994" cy="1522475"/>
          </a:xfrm>
          <a:prstGeom prst="rect">
            <a:avLst/>
          </a:prstGeom>
          <a:noFill/>
          <a:ln>
            <a:noFill/>
          </a:ln>
        </p:spPr>
        <p:txBody>
          <a:bodyPr spcFirstLastPara="1" wrap="square" lIns="91425" tIns="91425" rIns="91425" bIns="91425" anchor="t" anchorCtr="0">
            <a:noAutofit/>
          </a:bodyPr>
          <a:lstStyle>
            <a:lvl1pPr marL="76200" lvl="0" indent="0">
              <a:spcBef>
                <a:spcPts val="600"/>
              </a:spcBef>
              <a:spcAft>
                <a:spcPts val="0"/>
              </a:spcAft>
              <a:buClr>
                <a:srgbClr val="A1BECC"/>
              </a:buClr>
              <a:buSzPts val="2400"/>
              <a:buFont typeface="Varela Round"/>
              <a:buNone/>
              <a:defRPr sz="1800" b="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47" name="Google Shape;7;p1">
            <a:extLst>
              <a:ext uri="{FF2B5EF4-FFF2-40B4-BE49-F238E27FC236}">
                <a16:creationId xmlns:a16="http://schemas.microsoft.com/office/drawing/2014/main" id="{100C0FEE-F750-4F54-8446-90634595C9B7}"/>
              </a:ext>
            </a:extLst>
          </p:cNvPr>
          <p:cNvSpPr txBox="1">
            <a:spLocks noGrp="1"/>
          </p:cNvSpPr>
          <p:nvPr>
            <p:ph idx="10"/>
          </p:nvPr>
        </p:nvSpPr>
        <p:spPr>
          <a:xfrm>
            <a:off x="6150302" y="1150747"/>
            <a:ext cx="2560994" cy="1522475"/>
          </a:xfrm>
          <a:prstGeom prst="rect">
            <a:avLst/>
          </a:prstGeom>
          <a:noFill/>
          <a:ln>
            <a:noFill/>
          </a:ln>
        </p:spPr>
        <p:txBody>
          <a:bodyPr spcFirstLastPara="1" wrap="square" lIns="91425" tIns="91425" rIns="91425" bIns="91425" anchor="t" anchorCtr="0">
            <a:noAutofit/>
          </a:bodyPr>
          <a:lstStyle>
            <a:lvl1pPr marL="76200" lvl="0" indent="0">
              <a:spcBef>
                <a:spcPts val="600"/>
              </a:spcBef>
              <a:spcAft>
                <a:spcPts val="0"/>
              </a:spcAft>
              <a:buClr>
                <a:srgbClr val="A1BECC"/>
              </a:buClr>
              <a:buSzPts val="2400"/>
              <a:buFont typeface="Varela Round"/>
              <a:buNone/>
              <a:defRPr sz="1800" b="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32" name="Slide Number Placeholder 5">
            <a:extLst>
              <a:ext uri="{FF2B5EF4-FFF2-40B4-BE49-F238E27FC236}">
                <a16:creationId xmlns:a16="http://schemas.microsoft.com/office/drawing/2014/main" id="{2371C403-0A08-448A-864C-03A7277035FD}"/>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extLst>
      <p:ext uri="{BB962C8B-B14F-4D97-AF65-F5344CB8AC3E}">
        <p14:creationId xmlns:p14="http://schemas.microsoft.com/office/powerpoint/2010/main" val="46061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lide Number Placeholder 5">
            <a:extLst>
              <a:ext uri="{FF2B5EF4-FFF2-40B4-BE49-F238E27FC236}">
                <a16:creationId xmlns:a16="http://schemas.microsoft.com/office/drawing/2014/main" id="{D3A668B9-5DAC-4769-83F3-B78369571718}"/>
              </a:ext>
            </a:extLst>
          </p:cNvPr>
          <p:cNvSpPr>
            <a:spLocks noGrp="1"/>
          </p:cNvSpPr>
          <p:nvPr>
            <p:ph type="sldNum" sz="quarter" idx="4"/>
          </p:nvPr>
        </p:nvSpPr>
        <p:spPr>
          <a:xfrm>
            <a:off x="8659584"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userDrawn="1">
  <p:cSld name="1_Subtitle">
    <p:spTree>
      <p:nvGrpSpPr>
        <p:cNvPr id="1" name="Shape 26"/>
        <p:cNvGrpSpPr/>
        <p:nvPr/>
      </p:nvGrpSpPr>
      <p:grpSpPr>
        <a:xfrm>
          <a:off x="0" y="0"/>
          <a:ext cx="0" cy="0"/>
          <a:chOff x="0" y="0"/>
          <a:chExt cx="0" cy="0"/>
        </a:xfrm>
      </p:grpSpPr>
      <p:sp>
        <p:nvSpPr>
          <p:cNvPr id="27" name="Google Shape;27;p3"/>
          <p:cNvSpPr/>
          <p:nvPr/>
        </p:nvSpPr>
        <p:spPr>
          <a:xfrm>
            <a:off x="558042" y="174026"/>
            <a:ext cx="3822440" cy="38228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272505" y="3539531"/>
            <a:ext cx="1381990" cy="1381990"/>
          </a:xfrm>
          <a:prstGeom prst="donut">
            <a:avLst>
              <a:gd name="adj" fmla="val 29778"/>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709263" y="4937761"/>
            <a:ext cx="473508" cy="473508"/>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58961" y="-444118"/>
            <a:ext cx="1140017" cy="1140017"/>
          </a:xfrm>
          <a:prstGeom prst="donut">
            <a:avLst>
              <a:gd name="adj" fmla="val 11909"/>
            </a:avLst>
          </a:prstGeom>
          <a:solidFill>
            <a:schemeClr val="accent4">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9756" y="3307309"/>
            <a:ext cx="605694" cy="605694"/>
          </a:xfrm>
          <a:prstGeom prst="donut">
            <a:avLst>
              <a:gd name="adj" fmla="val 38587"/>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49838" y="4454026"/>
            <a:ext cx="816408" cy="816408"/>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599438" y="4828601"/>
            <a:ext cx="695675" cy="695465"/>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523926" y="659265"/>
            <a:ext cx="593387" cy="593387"/>
          </a:xfrm>
          <a:prstGeom prst="ellipse">
            <a:avLst/>
          </a:prstGeom>
          <a:noFill/>
          <a:ln w="9525" cap="flat" cmpd="sng">
            <a:solidFill>
              <a:srgbClr val="6CC25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973788" y="4792439"/>
            <a:ext cx="608455" cy="608455"/>
          </a:xfrm>
          <a:prstGeom prst="ellipse">
            <a:avLst/>
          </a:prstGeom>
          <a:noFill/>
          <a:ln w="12700">
            <a:solidFill>
              <a:schemeClr val="accent1"/>
            </a:solidFill>
            <a:prstDash val="sys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44198" y="-248891"/>
            <a:ext cx="773636" cy="773636"/>
          </a:xfrm>
          <a:prstGeom prst="ellipse">
            <a:avLst/>
          </a:prstGeom>
          <a:noFill/>
          <a:ln w="952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3">
            <a:extLst>
              <a:ext uri="{FF2B5EF4-FFF2-40B4-BE49-F238E27FC236}">
                <a16:creationId xmlns:a16="http://schemas.microsoft.com/office/drawing/2014/main" id="{C2215464-D18C-4F43-8E36-60E4AE191F8D}"/>
              </a:ext>
            </a:extLst>
          </p:cNvPr>
          <p:cNvSpPr/>
          <p:nvPr userDrawn="1"/>
        </p:nvSpPr>
        <p:spPr>
          <a:xfrm>
            <a:off x="4866571" y="1462453"/>
            <a:ext cx="204302" cy="205101"/>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p3">
            <a:extLst>
              <a:ext uri="{FF2B5EF4-FFF2-40B4-BE49-F238E27FC236}">
                <a16:creationId xmlns:a16="http://schemas.microsoft.com/office/drawing/2014/main" id="{C2F86281-9661-434B-9591-9D86D5D6F255}"/>
              </a:ext>
            </a:extLst>
          </p:cNvPr>
          <p:cNvSpPr/>
          <p:nvPr userDrawn="1"/>
        </p:nvSpPr>
        <p:spPr>
          <a:xfrm>
            <a:off x="3370043" y="2710846"/>
            <a:ext cx="2297162" cy="2325373"/>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7;p3">
            <a:extLst>
              <a:ext uri="{FF2B5EF4-FFF2-40B4-BE49-F238E27FC236}">
                <a16:creationId xmlns:a16="http://schemas.microsoft.com/office/drawing/2014/main" id="{E4A63457-5BBE-4796-BA96-DF1E3088CF46}"/>
              </a:ext>
            </a:extLst>
          </p:cNvPr>
          <p:cNvSpPr/>
          <p:nvPr userDrawn="1"/>
        </p:nvSpPr>
        <p:spPr>
          <a:xfrm>
            <a:off x="5150172" y="880519"/>
            <a:ext cx="3506699" cy="350704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p6">
            <a:extLst>
              <a:ext uri="{FF2B5EF4-FFF2-40B4-BE49-F238E27FC236}">
                <a16:creationId xmlns:a16="http://schemas.microsoft.com/office/drawing/2014/main" id="{97D4CAF2-DA4C-42E7-A98E-F22A1AED4AC1}"/>
              </a:ext>
            </a:extLst>
          </p:cNvPr>
          <p:cNvSpPr/>
          <p:nvPr userDrawn="1"/>
        </p:nvSpPr>
        <p:spPr>
          <a:xfrm>
            <a:off x="3380333" y="383679"/>
            <a:ext cx="538186" cy="538186"/>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1;p7">
            <a:extLst>
              <a:ext uri="{FF2B5EF4-FFF2-40B4-BE49-F238E27FC236}">
                <a16:creationId xmlns:a16="http://schemas.microsoft.com/office/drawing/2014/main" id="{3D9E1596-1731-4A52-B51F-ECDDC027E65E}"/>
              </a:ext>
            </a:extLst>
          </p:cNvPr>
          <p:cNvSpPr/>
          <p:nvPr userDrawn="1"/>
        </p:nvSpPr>
        <p:spPr>
          <a:xfrm>
            <a:off x="3417930" y="420694"/>
            <a:ext cx="458614" cy="458614"/>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4;p11">
            <a:extLst>
              <a:ext uri="{FF2B5EF4-FFF2-40B4-BE49-F238E27FC236}">
                <a16:creationId xmlns:a16="http://schemas.microsoft.com/office/drawing/2014/main" id="{71E472D6-A690-4A95-BA72-4ACC96621454}"/>
              </a:ext>
            </a:extLst>
          </p:cNvPr>
          <p:cNvSpPr/>
          <p:nvPr userDrawn="1"/>
        </p:nvSpPr>
        <p:spPr>
          <a:xfrm>
            <a:off x="6519248" y="4484484"/>
            <a:ext cx="345851" cy="345851"/>
          </a:xfrm>
          <a:prstGeom prst="donut">
            <a:avLst>
              <a:gd name="adj" fmla="val 4037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p11">
            <a:extLst>
              <a:ext uri="{FF2B5EF4-FFF2-40B4-BE49-F238E27FC236}">
                <a16:creationId xmlns:a16="http://schemas.microsoft.com/office/drawing/2014/main" id="{7C79AEAC-88A0-4699-88CD-CA6D40B12FAC}"/>
              </a:ext>
            </a:extLst>
          </p:cNvPr>
          <p:cNvSpPr/>
          <p:nvPr userDrawn="1"/>
        </p:nvSpPr>
        <p:spPr>
          <a:xfrm>
            <a:off x="-157602" y="971139"/>
            <a:ext cx="638125" cy="638125"/>
          </a:xfrm>
          <a:prstGeom prst="donut">
            <a:avLst>
              <a:gd name="adj" fmla="val 87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p11">
            <a:extLst>
              <a:ext uri="{FF2B5EF4-FFF2-40B4-BE49-F238E27FC236}">
                <a16:creationId xmlns:a16="http://schemas.microsoft.com/office/drawing/2014/main" id="{EC65FBD7-7C48-47E7-8D7D-CAE6DC6C076E}"/>
              </a:ext>
            </a:extLst>
          </p:cNvPr>
          <p:cNvSpPr/>
          <p:nvPr userDrawn="1"/>
        </p:nvSpPr>
        <p:spPr>
          <a:xfrm>
            <a:off x="1826467" y="4454026"/>
            <a:ext cx="287100" cy="28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p11">
            <a:extLst>
              <a:ext uri="{FF2B5EF4-FFF2-40B4-BE49-F238E27FC236}">
                <a16:creationId xmlns:a16="http://schemas.microsoft.com/office/drawing/2014/main" id="{0CC62D1F-FC62-4B6C-BEB9-A53BBD6293FB}"/>
              </a:ext>
            </a:extLst>
          </p:cNvPr>
          <p:cNvSpPr/>
          <p:nvPr userDrawn="1"/>
        </p:nvSpPr>
        <p:spPr>
          <a:xfrm>
            <a:off x="6214448" y="224160"/>
            <a:ext cx="304800" cy="304800"/>
          </a:xfrm>
          <a:prstGeom prst="donut">
            <a:avLst>
              <a:gd name="adj" fmla="val 30568"/>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p11">
            <a:extLst>
              <a:ext uri="{FF2B5EF4-FFF2-40B4-BE49-F238E27FC236}">
                <a16:creationId xmlns:a16="http://schemas.microsoft.com/office/drawing/2014/main" id="{EEB5D609-E974-4CDA-88A5-2411220325BE}"/>
              </a:ext>
            </a:extLst>
          </p:cNvPr>
          <p:cNvSpPr/>
          <p:nvPr userDrawn="1"/>
        </p:nvSpPr>
        <p:spPr>
          <a:xfrm>
            <a:off x="8438285" y="-59040"/>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p3">
            <a:extLst>
              <a:ext uri="{FF2B5EF4-FFF2-40B4-BE49-F238E27FC236}">
                <a16:creationId xmlns:a16="http://schemas.microsoft.com/office/drawing/2014/main" id="{16DB68BC-C485-431A-86DD-C940E21172AB}"/>
              </a:ext>
            </a:extLst>
          </p:cNvPr>
          <p:cNvSpPr/>
          <p:nvPr userDrawn="1"/>
        </p:nvSpPr>
        <p:spPr>
          <a:xfrm>
            <a:off x="8541177" y="47791"/>
            <a:ext cx="588615" cy="588615"/>
          </a:xfrm>
          <a:prstGeom prst="ellipse">
            <a:avLst/>
          </a:prstGeom>
          <a:solidFill>
            <a:schemeClr val="tx2">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2F1AA34F-5F6A-4ADA-8D09-3647ACE1DB51}"/>
              </a:ext>
            </a:extLst>
          </p:cNvPr>
          <p:cNvSpPr txBox="1"/>
          <p:nvPr userDrawn="1"/>
        </p:nvSpPr>
        <p:spPr>
          <a:xfrm>
            <a:off x="933174" y="616643"/>
            <a:ext cx="3072176" cy="954107"/>
          </a:xfrm>
          <a:prstGeom prst="rect">
            <a:avLst/>
          </a:prstGeom>
          <a:noFill/>
        </p:spPr>
        <p:txBody>
          <a:bodyPr wrap="square" rtlCol="0">
            <a:spAutoFit/>
          </a:bodyPr>
          <a:lstStyle/>
          <a:p>
            <a:pPr algn="ctr"/>
            <a:r>
              <a:rPr lang="en-US" sz="2800">
                <a:solidFill>
                  <a:srgbClr val="617A86"/>
                </a:solidFill>
                <a:latin typeface="Segoe UI Black" panose="020B0A02040204020203" pitchFamily="34" charset="0"/>
                <a:ea typeface="Segoe UI Black" panose="020B0A02040204020203" pitchFamily="34" charset="0"/>
              </a:rPr>
              <a:t>Topic </a:t>
            </a:r>
          </a:p>
          <a:p>
            <a:pPr algn="ctr"/>
            <a:r>
              <a:rPr lang="en-US" sz="2800">
                <a:solidFill>
                  <a:srgbClr val="617A86"/>
                </a:solidFill>
                <a:latin typeface="Segoe UI Black" panose="020B0A02040204020203" pitchFamily="34" charset="0"/>
                <a:ea typeface="Segoe UI Black" panose="020B0A02040204020203" pitchFamily="34" charset="0"/>
              </a:rPr>
              <a:t>of the Week:</a:t>
            </a:r>
          </a:p>
        </p:txBody>
      </p:sp>
      <p:sp>
        <p:nvSpPr>
          <p:cNvPr id="26" name="TextBox 25">
            <a:extLst>
              <a:ext uri="{FF2B5EF4-FFF2-40B4-BE49-F238E27FC236}">
                <a16:creationId xmlns:a16="http://schemas.microsoft.com/office/drawing/2014/main" id="{CDCB8C52-16CD-4F08-B893-2DFB05D0048C}"/>
              </a:ext>
            </a:extLst>
          </p:cNvPr>
          <p:cNvSpPr txBox="1"/>
          <p:nvPr userDrawn="1"/>
        </p:nvSpPr>
        <p:spPr>
          <a:xfrm>
            <a:off x="5329011" y="1075829"/>
            <a:ext cx="3072176" cy="830997"/>
          </a:xfrm>
          <a:prstGeom prst="rect">
            <a:avLst/>
          </a:prstGeom>
          <a:noFill/>
        </p:spPr>
        <p:txBody>
          <a:bodyPr wrap="square" rtlCol="0">
            <a:spAutoFit/>
          </a:bodyPr>
          <a:lstStyle/>
          <a:p>
            <a:pPr algn="ctr"/>
            <a:r>
              <a:rPr lang="en-US" sz="2400">
                <a:solidFill>
                  <a:srgbClr val="617A86"/>
                </a:solidFill>
                <a:latin typeface="Segoe UI Black" panose="020B0A02040204020203" pitchFamily="34" charset="0"/>
                <a:ea typeface="Segoe UI Black" panose="020B0A02040204020203" pitchFamily="34" charset="0"/>
              </a:rPr>
              <a:t>Policy </a:t>
            </a:r>
          </a:p>
          <a:p>
            <a:pPr algn="ctr"/>
            <a:r>
              <a:rPr lang="en-US" sz="2400">
                <a:solidFill>
                  <a:srgbClr val="617A86"/>
                </a:solidFill>
                <a:latin typeface="Segoe UI Black" panose="020B0A02040204020203" pitchFamily="34" charset="0"/>
                <a:ea typeface="Segoe UI Black" panose="020B0A02040204020203" pitchFamily="34" charset="0"/>
              </a:rPr>
              <a:t>References:</a:t>
            </a:r>
          </a:p>
        </p:txBody>
      </p:sp>
      <p:sp>
        <p:nvSpPr>
          <p:cNvPr id="67" name="Google Shape;35;p3">
            <a:extLst>
              <a:ext uri="{FF2B5EF4-FFF2-40B4-BE49-F238E27FC236}">
                <a16:creationId xmlns:a16="http://schemas.microsoft.com/office/drawing/2014/main" id="{040775CD-CD9D-4034-97A0-3A8C0A7A466A}"/>
              </a:ext>
            </a:extLst>
          </p:cNvPr>
          <p:cNvSpPr/>
          <p:nvPr userDrawn="1"/>
        </p:nvSpPr>
        <p:spPr>
          <a:xfrm>
            <a:off x="8739982" y="2958367"/>
            <a:ext cx="359784" cy="359784"/>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3;p6">
            <a:extLst>
              <a:ext uri="{FF2B5EF4-FFF2-40B4-BE49-F238E27FC236}">
                <a16:creationId xmlns:a16="http://schemas.microsoft.com/office/drawing/2014/main" id="{C7E5C585-E0AF-4C4C-85BB-B6F496250721}"/>
              </a:ext>
            </a:extLst>
          </p:cNvPr>
          <p:cNvSpPr txBox="1">
            <a:spLocks noGrp="1"/>
          </p:cNvSpPr>
          <p:nvPr>
            <p:ph type="title"/>
          </p:nvPr>
        </p:nvSpPr>
        <p:spPr>
          <a:xfrm>
            <a:off x="897561" y="1647177"/>
            <a:ext cx="3270293" cy="1330973"/>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2" name="Google Shape;30;p3">
            <a:extLst>
              <a:ext uri="{FF2B5EF4-FFF2-40B4-BE49-F238E27FC236}">
                <a16:creationId xmlns:a16="http://schemas.microsoft.com/office/drawing/2014/main" id="{C6A0C8D5-87E3-475D-975E-D644A0B48D0C}"/>
              </a:ext>
            </a:extLst>
          </p:cNvPr>
          <p:cNvSpPr/>
          <p:nvPr userDrawn="1"/>
        </p:nvSpPr>
        <p:spPr>
          <a:xfrm>
            <a:off x="4872853" y="-110448"/>
            <a:ext cx="294307" cy="294307"/>
          </a:xfrm>
          <a:prstGeom prst="ellipse">
            <a:avLst/>
          </a:prstGeom>
          <a:solidFill>
            <a:schemeClr val="tx2">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p1">
            <a:extLst>
              <a:ext uri="{FF2B5EF4-FFF2-40B4-BE49-F238E27FC236}">
                <a16:creationId xmlns:a16="http://schemas.microsoft.com/office/drawing/2014/main" id="{100C0FEE-F750-4F54-8446-90634595C9B7}"/>
              </a:ext>
            </a:extLst>
          </p:cNvPr>
          <p:cNvSpPr txBox="1">
            <a:spLocks noGrp="1"/>
          </p:cNvSpPr>
          <p:nvPr>
            <p:ph idx="10"/>
          </p:nvPr>
        </p:nvSpPr>
        <p:spPr>
          <a:xfrm>
            <a:off x="5584603" y="1778948"/>
            <a:ext cx="2560994" cy="1522475"/>
          </a:xfrm>
          <a:prstGeom prst="rect">
            <a:avLst/>
          </a:prstGeom>
          <a:noFill/>
          <a:ln>
            <a:noFill/>
          </a:ln>
        </p:spPr>
        <p:txBody>
          <a:bodyPr spcFirstLastPara="1" wrap="square" lIns="91425" tIns="91425" rIns="91425" bIns="91425" anchor="t" anchorCtr="0">
            <a:noAutofit/>
          </a:bodyPr>
          <a:lstStyle>
            <a:lvl1pPr marL="76200" lvl="0" indent="0">
              <a:spcBef>
                <a:spcPts val="600"/>
              </a:spcBef>
              <a:spcAft>
                <a:spcPts val="0"/>
              </a:spcAft>
              <a:buClr>
                <a:srgbClr val="A1BECC"/>
              </a:buClr>
              <a:buSzPts val="2400"/>
              <a:buFont typeface="Varela Round"/>
              <a:buNone/>
              <a:defRPr sz="2000" b="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4" name="Google Shape;38;p3">
            <a:extLst>
              <a:ext uri="{FF2B5EF4-FFF2-40B4-BE49-F238E27FC236}">
                <a16:creationId xmlns:a16="http://schemas.microsoft.com/office/drawing/2014/main" id="{7D02DB7D-37E0-4AE6-A92B-EDF28515F764}"/>
              </a:ext>
            </a:extLst>
          </p:cNvPr>
          <p:cNvSpPr/>
          <p:nvPr userDrawn="1"/>
        </p:nvSpPr>
        <p:spPr>
          <a:xfrm>
            <a:off x="7608946" y="754706"/>
            <a:ext cx="423346" cy="423346"/>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Slide Number Placeholder 5">
            <a:extLst>
              <a:ext uri="{FF2B5EF4-FFF2-40B4-BE49-F238E27FC236}">
                <a16:creationId xmlns:a16="http://schemas.microsoft.com/office/drawing/2014/main" id="{D1D018E4-F085-4AE5-84F3-BA87DC9490BE}"/>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extLst>
      <p:ext uri="{BB962C8B-B14F-4D97-AF65-F5344CB8AC3E}">
        <p14:creationId xmlns:p14="http://schemas.microsoft.com/office/powerpoint/2010/main" val="381373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reserve="1" userDrawn="1">
  <p:cSld name="Subtitle">
    <p:spTree>
      <p:nvGrpSpPr>
        <p:cNvPr id="1" name="Shape 26"/>
        <p:cNvGrpSpPr/>
        <p:nvPr/>
      </p:nvGrpSpPr>
      <p:grpSpPr>
        <a:xfrm>
          <a:off x="0" y="0"/>
          <a:ext cx="0" cy="0"/>
          <a:chOff x="0" y="0"/>
          <a:chExt cx="0" cy="0"/>
        </a:xfrm>
      </p:grpSpPr>
      <p:sp>
        <p:nvSpPr>
          <p:cNvPr id="27" name="Google Shape;27;p3"/>
          <p:cNvSpPr/>
          <p:nvPr/>
        </p:nvSpPr>
        <p:spPr>
          <a:xfrm>
            <a:off x="558042" y="174026"/>
            <a:ext cx="3822440" cy="38228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272505" y="3539531"/>
            <a:ext cx="1381990" cy="1381990"/>
          </a:xfrm>
          <a:prstGeom prst="donut">
            <a:avLst>
              <a:gd name="adj" fmla="val 29778"/>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709263" y="4937761"/>
            <a:ext cx="473508" cy="473508"/>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58961" y="-444118"/>
            <a:ext cx="1140017" cy="1140017"/>
          </a:xfrm>
          <a:prstGeom prst="donut">
            <a:avLst>
              <a:gd name="adj" fmla="val 11909"/>
            </a:avLst>
          </a:prstGeom>
          <a:solidFill>
            <a:schemeClr val="accent4">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9756" y="3307309"/>
            <a:ext cx="605694" cy="605694"/>
          </a:xfrm>
          <a:prstGeom prst="donut">
            <a:avLst>
              <a:gd name="adj" fmla="val 38587"/>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49838" y="4454026"/>
            <a:ext cx="816408" cy="816408"/>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599438" y="4828601"/>
            <a:ext cx="695675" cy="695465"/>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973788" y="4792439"/>
            <a:ext cx="608455" cy="608455"/>
          </a:xfrm>
          <a:prstGeom prst="ellipse">
            <a:avLst/>
          </a:prstGeom>
          <a:noFill/>
          <a:ln w="12700">
            <a:solidFill>
              <a:schemeClr val="accent1"/>
            </a:solidFill>
            <a:prstDash val="sys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44198" y="-248891"/>
            <a:ext cx="773636" cy="773636"/>
          </a:xfrm>
          <a:prstGeom prst="ellipse">
            <a:avLst/>
          </a:prstGeom>
          <a:noFill/>
          <a:ln w="952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3">
            <a:extLst>
              <a:ext uri="{FF2B5EF4-FFF2-40B4-BE49-F238E27FC236}">
                <a16:creationId xmlns:a16="http://schemas.microsoft.com/office/drawing/2014/main" id="{C2215464-D18C-4F43-8E36-60E4AE191F8D}"/>
              </a:ext>
            </a:extLst>
          </p:cNvPr>
          <p:cNvSpPr/>
          <p:nvPr userDrawn="1"/>
        </p:nvSpPr>
        <p:spPr>
          <a:xfrm>
            <a:off x="3084778" y="4904440"/>
            <a:ext cx="364568" cy="365994"/>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p3">
            <a:extLst>
              <a:ext uri="{FF2B5EF4-FFF2-40B4-BE49-F238E27FC236}">
                <a16:creationId xmlns:a16="http://schemas.microsoft.com/office/drawing/2014/main" id="{C2F86281-9661-434B-9591-9D86D5D6F255}"/>
              </a:ext>
            </a:extLst>
          </p:cNvPr>
          <p:cNvSpPr/>
          <p:nvPr userDrawn="1"/>
        </p:nvSpPr>
        <p:spPr>
          <a:xfrm>
            <a:off x="3918519" y="1035363"/>
            <a:ext cx="3973277" cy="4022073"/>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7;p3">
            <a:extLst>
              <a:ext uri="{FF2B5EF4-FFF2-40B4-BE49-F238E27FC236}">
                <a16:creationId xmlns:a16="http://schemas.microsoft.com/office/drawing/2014/main" id="{E4A63457-5BBE-4796-BA96-DF1E3088CF46}"/>
              </a:ext>
            </a:extLst>
          </p:cNvPr>
          <p:cNvSpPr/>
          <p:nvPr userDrawn="1"/>
        </p:nvSpPr>
        <p:spPr>
          <a:xfrm>
            <a:off x="6817710" y="280515"/>
            <a:ext cx="1701718" cy="1701887"/>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p6">
            <a:extLst>
              <a:ext uri="{FF2B5EF4-FFF2-40B4-BE49-F238E27FC236}">
                <a16:creationId xmlns:a16="http://schemas.microsoft.com/office/drawing/2014/main" id="{97D4CAF2-DA4C-42E7-A98E-F22A1AED4AC1}"/>
              </a:ext>
            </a:extLst>
          </p:cNvPr>
          <p:cNvSpPr/>
          <p:nvPr userDrawn="1"/>
        </p:nvSpPr>
        <p:spPr>
          <a:xfrm>
            <a:off x="3380333" y="383679"/>
            <a:ext cx="538186" cy="538186"/>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1;p7">
            <a:extLst>
              <a:ext uri="{FF2B5EF4-FFF2-40B4-BE49-F238E27FC236}">
                <a16:creationId xmlns:a16="http://schemas.microsoft.com/office/drawing/2014/main" id="{3D9E1596-1731-4A52-B51F-ECDDC027E65E}"/>
              </a:ext>
            </a:extLst>
          </p:cNvPr>
          <p:cNvSpPr/>
          <p:nvPr userDrawn="1"/>
        </p:nvSpPr>
        <p:spPr>
          <a:xfrm>
            <a:off x="3417930" y="420694"/>
            <a:ext cx="458614" cy="458614"/>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4;p11">
            <a:extLst>
              <a:ext uri="{FF2B5EF4-FFF2-40B4-BE49-F238E27FC236}">
                <a16:creationId xmlns:a16="http://schemas.microsoft.com/office/drawing/2014/main" id="{71E472D6-A690-4A95-BA72-4ACC96621454}"/>
              </a:ext>
            </a:extLst>
          </p:cNvPr>
          <p:cNvSpPr/>
          <p:nvPr userDrawn="1"/>
        </p:nvSpPr>
        <p:spPr>
          <a:xfrm>
            <a:off x="7747603" y="3174067"/>
            <a:ext cx="345851" cy="345851"/>
          </a:xfrm>
          <a:prstGeom prst="donut">
            <a:avLst>
              <a:gd name="adj" fmla="val 4037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p11">
            <a:extLst>
              <a:ext uri="{FF2B5EF4-FFF2-40B4-BE49-F238E27FC236}">
                <a16:creationId xmlns:a16="http://schemas.microsoft.com/office/drawing/2014/main" id="{7C79AEAC-88A0-4699-88CD-CA6D40B12FAC}"/>
              </a:ext>
            </a:extLst>
          </p:cNvPr>
          <p:cNvSpPr/>
          <p:nvPr userDrawn="1"/>
        </p:nvSpPr>
        <p:spPr>
          <a:xfrm>
            <a:off x="-157602" y="971139"/>
            <a:ext cx="638125" cy="638125"/>
          </a:xfrm>
          <a:prstGeom prst="donut">
            <a:avLst>
              <a:gd name="adj" fmla="val 87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p11">
            <a:extLst>
              <a:ext uri="{FF2B5EF4-FFF2-40B4-BE49-F238E27FC236}">
                <a16:creationId xmlns:a16="http://schemas.microsoft.com/office/drawing/2014/main" id="{EC65FBD7-7C48-47E7-8D7D-CAE6DC6C076E}"/>
              </a:ext>
            </a:extLst>
          </p:cNvPr>
          <p:cNvSpPr/>
          <p:nvPr userDrawn="1"/>
        </p:nvSpPr>
        <p:spPr>
          <a:xfrm>
            <a:off x="1840380" y="4219092"/>
            <a:ext cx="287100" cy="28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p11">
            <a:extLst>
              <a:ext uri="{FF2B5EF4-FFF2-40B4-BE49-F238E27FC236}">
                <a16:creationId xmlns:a16="http://schemas.microsoft.com/office/drawing/2014/main" id="{0CC62D1F-FC62-4B6C-BEB9-A53BBD6293FB}"/>
              </a:ext>
            </a:extLst>
          </p:cNvPr>
          <p:cNvSpPr/>
          <p:nvPr userDrawn="1"/>
        </p:nvSpPr>
        <p:spPr>
          <a:xfrm>
            <a:off x="6139971" y="333953"/>
            <a:ext cx="451414" cy="451414"/>
          </a:xfrm>
          <a:prstGeom prst="donut">
            <a:avLst>
              <a:gd name="adj" fmla="val 42409"/>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p11">
            <a:extLst>
              <a:ext uri="{FF2B5EF4-FFF2-40B4-BE49-F238E27FC236}">
                <a16:creationId xmlns:a16="http://schemas.microsoft.com/office/drawing/2014/main" id="{EEB5D609-E974-4CDA-88A5-2411220325BE}"/>
              </a:ext>
            </a:extLst>
          </p:cNvPr>
          <p:cNvSpPr/>
          <p:nvPr userDrawn="1"/>
        </p:nvSpPr>
        <p:spPr>
          <a:xfrm>
            <a:off x="8438285" y="-59040"/>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p3">
            <a:extLst>
              <a:ext uri="{FF2B5EF4-FFF2-40B4-BE49-F238E27FC236}">
                <a16:creationId xmlns:a16="http://schemas.microsoft.com/office/drawing/2014/main" id="{16DB68BC-C485-431A-86DD-C940E21172AB}"/>
              </a:ext>
            </a:extLst>
          </p:cNvPr>
          <p:cNvSpPr/>
          <p:nvPr userDrawn="1"/>
        </p:nvSpPr>
        <p:spPr>
          <a:xfrm>
            <a:off x="8541177" y="47791"/>
            <a:ext cx="588615" cy="588615"/>
          </a:xfrm>
          <a:prstGeom prst="ellipse">
            <a:avLst/>
          </a:prstGeom>
          <a:solidFill>
            <a:schemeClr val="tx2">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2F1AA34F-5F6A-4ADA-8D09-3647ACE1DB51}"/>
              </a:ext>
            </a:extLst>
          </p:cNvPr>
          <p:cNvSpPr txBox="1"/>
          <p:nvPr userDrawn="1"/>
        </p:nvSpPr>
        <p:spPr>
          <a:xfrm>
            <a:off x="933174" y="616643"/>
            <a:ext cx="3072176" cy="954107"/>
          </a:xfrm>
          <a:prstGeom prst="rect">
            <a:avLst/>
          </a:prstGeom>
          <a:noFill/>
        </p:spPr>
        <p:txBody>
          <a:bodyPr wrap="square" rtlCol="0">
            <a:spAutoFit/>
          </a:bodyPr>
          <a:lstStyle/>
          <a:p>
            <a:pPr algn="ctr"/>
            <a:r>
              <a:rPr lang="en-US" sz="2800">
                <a:solidFill>
                  <a:srgbClr val="617A86"/>
                </a:solidFill>
                <a:latin typeface="Segoe UI Black" panose="020B0A02040204020203" pitchFamily="34" charset="0"/>
                <a:ea typeface="Segoe UI Black" panose="020B0A02040204020203" pitchFamily="34" charset="0"/>
              </a:rPr>
              <a:t>Topic </a:t>
            </a:r>
          </a:p>
          <a:p>
            <a:pPr algn="ctr"/>
            <a:r>
              <a:rPr lang="en-US" sz="2800">
                <a:solidFill>
                  <a:srgbClr val="617A86"/>
                </a:solidFill>
                <a:latin typeface="Segoe UI Black" panose="020B0A02040204020203" pitchFamily="34" charset="0"/>
                <a:ea typeface="Segoe UI Black" panose="020B0A02040204020203" pitchFamily="34" charset="0"/>
              </a:rPr>
              <a:t>of the Week:</a:t>
            </a:r>
          </a:p>
        </p:txBody>
      </p:sp>
      <p:sp>
        <p:nvSpPr>
          <p:cNvPr id="63" name="TextBox 62">
            <a:extLst>
              <a:ext uri="{FF2B5EF4-FFF2-40B4-BE49-F238E27FC236}">
                <a16:creationId xmlns:a16="http://schemas.microsoft.com/office/drawing/2014/main" id="{02F851C9-CB3F-4CB5-8084-7FF8AA9FF400}"/>
              </a:ext>
            </a:extLst>
          </p:cNvPr>
          <p:cNvSpPr txBox="1"/>
          <p:nvPr userDrawn="1"/>
        </p:nvSpPr>
        <p:spPr>
          <a:xfrm>
            <a:off x="4046198" y="1297980"/>
            <a:ext cx="3553948" cy="830997"/>
          </a:xfrm>
          <a:prstGeom prst="rect">
            <a:avLst/>
          </a:prstGeom>
          <a:noFill/>
        </p:spPr>
        <p:txBody>
          <a:bodyPr wrap="square" rtlCol="0">
            <a:spAutoFit/>
          </a:bodyPr>
          <a:lstStyle/>
          <a:p>
            <a:pPr algn="ctr"/>
            <a:r>
              <a:rPr lang="en-US" sz="2400">
                <a:solidFill>
                  <a:srgbClr val="617A86"/>
                </a:solidFill>
                <a:latin typeface="Segoe UI Black" panose="020B0A02040204020203" pitchFamily="34" charset="0"/>
                <a:ea typeface="Segoe UI Black" panose="020B0A02040204020203" pitchFamily="34" charset="0"/>
              </a:rPr>
              <a:t>Learning </a:t>
            </a:r>
          </a:p>
          <a:p>
            <a:pPr algn="ctr"/>
            <a:r>
              <a:rPr lang="en-US" sz="2400">
                <a:solidFill>
                  <a:srgbClr val="617A86"/>
                </a:solidFill>
                <a:latin typeface="Segoe UI Black" panose="020B0A02040204020203" pitchFamily="34" charset="0"/>
                <a:ea typeface="Segoe UI Black" panose="020B0A02040204020203" pitchFamily="34" charset="0"/>
              </a:rPr>
              <a:t>Center Resources:</a:t>
            </a:r>
          </a:p>
        </p:txBody>
      </p:sp>
      <p:sp>
        <p:nvSpPr>
          <p:cNvPr id="45" name="Google Shape;83;p6">
            <a:extLst>
              <a:ext uri="{FF2B5EF4-FFF2-40B4-BE49-F238E27FC236}">
                <a16:creationId xmlns:a16="http://schemas.microsoft.com/office/drawing/2014/main" id="{C7E5C585-E0AF-4C4C-85BB-B6F496250721}"/>
              </a:ext>
            </a:extLst>
          </p:cNvPr>
          <p:cNvSpPr txBox="1">
            <a:spLocks noGrp="1"/>
          </p:cNvSpPr>
          <p:nvPr>
            <p:ph type="title"/>
          </p:nvPr>
        </p:nvSpPr>
        <p:spPr>
          <a:xfrm>
            <a:off x="897561" y="1647177"/>
            <a:ext cx="3270293" cy="1330973"/>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2" name="Google Shape;30;p3">
            <a:extLst>
              <a:ext uri="{FF2B5EF4-FFF2-40B4-BE49-F238E27FC236}">
                <a16:creationId xmlns:a16="http://schemas.microsoft.com/office/drawing/2014/main" id="{C6A0C8D5-87E3-475D-975E-D644A0B48D0C}"/>
              </a:ext>
            </a:extLst>
          </p:cNvPr>
          <p:cNvSpPr/>
          <p:nvPr userDrawn="1"/>
        </p:nvSpPr>
        <p:spPr>
          <a:xfrm>
            <a:off x="4973563" y="-163222"/>
            <a:ext cx="531142" cy="531142"/>
          </a:xfrm>
          <a:prstGeom prst="ellipse">
            <a:avLst/>
          </a:prstGeom>
          <a:solidFill>
            <a:schemeClr val="tx2">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p1">
            <a:extLst>
              <a:ext uri="{FF2B5EF4-FFF2-40B4-BE49-F238E27FC236}">
                <a16:creationId xmlns:a16="http://schemas.microsoft.com/office/drawing/2014/main" id="{C431914E-5B91-4B3B-ACDF-073BDE7BF0F7}"/>
              </a:ext>
            </a:extLst>
          </p:cNvPr>
          <p:cNvSpPr txBox="1">
            <a:spLocks noGrp="1"/>
          </p:cNvSpPr>
          <p:nvPr>
            <p:ph idx="1"/>
          </p:nvPr>
        </p:nvSpPr>
        <p:spPr>
          <a:xfrm>
            <a:off x="4403224" y="2223236"/>
            <a:ext cx="2998216" cy="2057554"/>
          </a:xfrm>
          <a:prstGeom prst="rect">
            <a:avLst/>
          </a:prstGeom>
          <a:noFill/>
          <a:ln>
            <a:noFill/>
          </a:ln>
        </p:spPr>
        <p:txBody>
          <a:bodyPr spcFirstLastPara="1" wrap="square" lIns="91425" tIns="91425" rIns="91425" bIns="91425" anchor="t" anchorCtr="0">
            <a:noAutofit/>
          </a:bodyPr>
          <a:lstStyle>
            <a:lvl1pPr marL="76200" lvl="0" indent="0">
              <a:spcBef>
                <a:spcPts val="600"/>
              </a:spcBef>
              <a:spcAft>
                <a:spcPts val="0"/>
              </a:spcAft>
              <a:buClr>
                <a:srgbClr val="A1BECC"/>
              </a:buClr>
              <a:buSzPts val="2400"/>
              <a:buFont typeface="Varela Round"/>
              <a:buNone/>
              <a:defRPr sz="2000" b="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38;p3">
            <a:extLst>
              <a:ext uri="{FF2B5EF4-FFF2-40B4-BE49-F238E27FC236}">
                <a16:creationId xmlns:a16="http://schemas.microsoft.com/office/drawing/2014/main" id="{D9FAF537-4883-4123-867D-9490EA11FE9D}"/>
              </a:ext>
            </a:extLst>
          </p:cNvPr>
          <p:cNvSpPr/>
          <p:nvPr userDrawn="1"/>
        </p:nvSpPr>
        <p:spPr>
          <a:xfrm>
            <a:off x="8450062" y="2278792"/>
            <a:ext cx="423346" cy="423346"/>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1;p3">
            <a:extLst>
              <a:ext uri="{FF2B5EF4-FFF2-40B4-BE49-F238E27FC236}">
                <a16:creationId xmlns:a16="http://schemas.microsoft.com/office/drawing/2014/main" id="{1417EDBB-3BB9-44AD-BC31-9CCF7579E8D2}"/>
              </a:ext>
            </a:extLst>
          </p:cNvPr>
          <p:cNvSpPr/>
          <p:nvPr userDrawn="1"/>
        </p:nvSpPr>
        <p:spPr>
          <a:xfrm>
            <a:off x="8496132" y="2324312"/>
            <a:ext cx="328542" cy="328542"/>
          </a:xfrm>
          <a:prstGeom prst="ellipse">
            <a:avLst/>
          </a:prstGeom>
          <a:noFill/>
          <a:ln w="9525" cap="flat" cmpd="sng">
            <a:solidFill>
              <a:srgbClr val="6CC25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p3">
            <a:extLst>
              <a:ext uri="{FF2B5EF4-FFF2-40B4-BE49-F238E27FC236}">
                <a16:creationId xmlns:a16="http://schemas.microsoft.com/office/drawing/2014/main" id="{A75693AC-2D2F-49EF-A559-DABB1E8F177E}"/>
              </a:ext>
            </a:extLst>
          </p:cNvPr>
          <p:cNvSpPr/>
          <p:nvPr userDrawn="1"/>
        </p:nvSpPr>
        <p:spPr>
          <a:xfrm>
            <a:off x="4388707" y="986785"/>
            <a:ext cx="611181" cy="611181"/>
          </a:xfrm>
          <a:prstGeom prst="donut">
            <a:avLst>
              <a:gd name="adj" fmla="val 11909"/>
            </a:avLst>
          </a:prstGeom>
          <a:solidFill>
            <a:schemeClr val="accent4">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Slide Number Placeholder 5">
            <a:extLst>
              <a:ext uri="{FF2B5EF4-FFF2-40B4-BE49-F238E27FC236}">
                <a16:creationId xmlns:a16="http://schemas.microsoft.com/office/drawing/2014/main" id="{6D2F643C-E7DD-4681-8468-A36201413CD3}"/>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extLst>
      <p:ext uri="{BB962C8B-B14F-4D97-AF65-F5344CB8AC3E}">
        <p14:creationId xmlns:p14="http://schemas.microsoft.com/office/powerpoint/2010/main" val="349455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 image" userDrawn="1">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chemeClr val="tx1">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56225" y="3692750"/>
            <a:ext cx="1019400" cy="1019400"/>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chemeClr val="accent3">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p6">
            <a:extLst>
              <a:ext uri="{FF2B5EF4-FFF2-40B4-BE49-F238E27FC236}">
                <a16:creationId xmlns:a16="http://schemas.microsoft.com/office/drawing/2014/main" id="{8F807E3C-CCB7-4B32-AC05-8BD93B9D8DF4}"/>
              </a:ext>
            </a:extLst>
          </p:cNvPr>
          <p:cNvSpPr/>
          <p:nvPr userDrawn="1"/>
        </p:nvSpPr>
        <p:spPr>
          <a:xfrm>
            <a:off x="306075" y="3097779"/>
            <a:ext cx="274200" cy="273900"/>
          </a:xfrm>
          <a:prstGeom prst="ellipse">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p7">
            <a:extLst>
              <a:ext uri="{FF2B5EF4-FFF2-40B4-BE49-F238E27FC236}">
                <a16:creationId xmlns:a16="http://schemas.microsoft.com/office/drawing/2014/main" id="{F840CB4B-FACF-447A-9E77-5B4E775D9E05}"/>
              </a:ext>
            </a:extLst>
          </p:cNvPr>
          <p:cNvSpPr/>
          <p:nvPr userDrawn="1"/>
        </p:nvSpPr>
        <p:spPr>
          <a:xfrm>
            <a:off x="531585" y="3768110"/>
            <a:ext cx="868680" cy="86868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Slide Number Placeholder 5">
            <a:extLst>
              <a:ext uri="{FF2B5EF4-FFF2-40B4-BE49-F238E27FC236}">
                <a16:creationId xmlns:a16="http://schemas.microsoft.com/office/drawing/2014/main" id="{4DAA2DD9-8A66-42C2-9AE6-213586F7CA3A}"/>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umn + image" preserve="1" userDrawn="1">
  <p:cSld name="1_1 column + image">
    <p:spTree>
      <p:nvGrpSpPr>
        <p:cNvPr id="1" name="Shape 82"/>
        <p:cNvGrpSpPr/>
        <p:nvPr/>
      </p:nvGrpSpPr>
      <p:grpSpPr>
        <a:xfrm>
          <a:off x="0" y="0"/>
          <a:ext cx="0" cy="0"/>
          <a:chOff x="0" y="0"/>
          <a:chExt cx="0" cy="0"/>
        </a:xfrm>
      </p:grpSpPr>
      <p:sp>
        <p:nvSpPr>
          <p:cNvPr id="85" name="Google Shape;85;p6"/>
          <p:cNvSpPr/>
          <p:nvPr/>
        </p:nvSpPr>
        <p:spPr>
          <a:xfrm>
            <a:off x="685799" y="1171574"/>
            <a:ext cx="3200400" cy="3200400"/>
          </a:xfrm>
          <a:prstGeom prst="ellipse">
            <a:avLst/>
          </a:prstGeom>
          <a:solidFill>
            <a:schemeClr val="tx1">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56225" y="3692750"/>
            <a:ext cx="1019400" cy="1019400"/>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p6">
            <a:extLst>
              <a:ext uri="{FF2B5EF4-FFF2-40B4-BE49-F238E27FC236}">
                <a16:creationId xmlns:a16="http://schemas.microsoft.com/office/drawing/2014/main" id="{8F807E3C-CCB7-4B32-AC05-8BD93B9D8DF4}"/>
              </a:ext>
            </a:extLst>
          </p:cNvPr>
          <p:cNvSpPr/>
          <p:nvPr userDrawn="1"/>
        </p:nvSpPr>
        <p:spPr>
          <a:xfrm>
            <a:off x="306075" y="3097779"/>
            <a:ext cx="274200" cy="273900"/>
          </a:xfrm>
          <a:prstGeom prst="ellipse">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p7">
            <a:extLst>
              <a:ext uri="{FF2B5EF4-FFF2-40B4-BE49-F238E27FC236}">
                <a16:creationId xmlns:a16="http://schemas.microsoft.com/office/drawing/2014/main" id="{F840CB4B-FACF-447A-9E77-5B4E775D9E05}"/>
              </a:ext>
            </a:extLst>
          </p:cNvPr>
          <p:cNvSpPr/>
          <p:nvPr userDrawn="1"/>
        </p:nvSpPr>
        <p:spPr>
          <a:xfrm>
            <a:off x="531585" y="3768110"/>
            <a:ext cx="868680" cy="86868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Slide Number Placeholder 5">
            <a:extLst>
              <a:ext uri="{FF2B5EF4-FFF2-40B4-BE49-F238E27FC236}">
                <a16:creationId xmlns:a16="http://schemas.microsoft.com/office/drawing/2014/main" id="{4DAA2DD9-8A66-42C2-9AE6-213586F7CA3A}"/>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
        <p:nvSpPr>
          <p:cNvPr id="3" name="Google Shape;85;p6">
            <a:extLst>
              <a:ext uri="{FF2B5EF4-FFF2-40B4-BE49-F238E27FC236}">
                <a16:creationId xmlns:a16="http://schemas.microsoft.com/office/drawing/2014/main" id="{4E255ABD-24AB-2AAE-F678-B2572DA60E46}"/>
              </a:ext>
            </a:extLst>
          </p:cNvPr>
          <p:cNvSpPr/>
          <p:nvPr/>
        </p:nvSpPr>
        <p:spPr>
          <a:xfrm flipH="1">
            <a:off x="5257800" y="1171574"/>
            <a:ext cx="3200400" cy="3200400"/>
          </a:xfrm>
          <a:prstGeom prst="ellipse">
            <a:avLst/>
          </a:prstGeom>
          <a:solidFill>
            <a:schemeClr val="tx1">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6;p6">
            <a:extLst>
              <a:ext uri="{FF2B5EF4-FFF2-40B4-BE49-F238E27FC236}">
                <a16:creationId xmlns:a16="http://schemas.microsoft.com/office/drawing/2014/main" id="{3940B13C-C27B-239C-FF03-FFD1B01D3932}"/>
              </a:ext>
            </a:extLst>
          </p:cNvPr>
          <p:cNvSpPr/>
          <p:nvPr/>
        </p:nvSpPr>
        <p:spPr>
          <a:xfrm flipH="1">
            <a:off x="8442750" y="-356450"/>
            <a:ext cx="1057800" cy="1057800"/>
          </a:xfrm>
          <a:prstGeom prst="ellipse">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p6">
            <a:extLst>
              <a:ext uri="{FF2B5EF4-FFF2-40B4-BE49-F238E27FC236}">
                <a16:creationId xmlns:a16="http://schemas.microsoft.com/office/drawing/2014/main" id="{3D249B9F-013E-065F-5B1C-0F8BF4E80499}"/>
              </a:ext>
            </a:extLst>
          </p:cNvPr>
          <p:cNvSpPr/>
          <p:nvPr/>
        </p:nvSpPr>
        <p:spPr>
          <a:xfrm flipH="1">
            <a:off x="7729275" y="3692750"/>
            <a:ext cx="1019400" cy="1019400"/>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p6">
            <a:extLst>
              <a:ext uri="{FF2B5EF4-FFF2-40B4-BE49-F238E27FC236}">
                <a16:creationId xmlns:a16="http://schemas.microsoft.com/office/drawing/2014/main" id="{71F46661-3A58-4133-B2BC-5EB9196F2500}"/>
              </a:ext>
            </a:extLst>
          </p:cNvPr>
          <p:cNvSpPr/>
          <p:nvPr/>
        </p:nvSpPr>
        <p:spPr>
          <a:xfrm flipH="1">
            <a:off x="7358025" y="4559750"/>
            <a:ext cx="361500" cy="361500"/>
          </a:xfrm>
          <a:prstGeom prst="donut">
            <a:avLst>
              <a:gd name="adj" fmla="val 29951"/>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p6">
            <a:extLst>
              <a:ext uri="{FF2B5EF4-FFF2-40B4-BE49-F238E27FC236}">
                <a16:creationId xmlns:a16="http://schemas.microsoft.com/office/drawing/2014/main" id="{17B05DF1-FC0C-9AFD-B286-7A0B409FF36B}"/>
              </a:ext>
            </a:extLst>
          </p:cNvPr>
          <p:cNvSpPr/>
          <p:nvPr/>
        </p:nvSpPr>
        <p:spPr>
          <a:xfrm flipH="1">
            <a:off x="8265700" y="-533400"/>
            <a:ext cx="1411800" cy="1411800"/>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p6">
            <a:extLst>
              <a:ext uri="{FF2B5EF4-FFF2-40B4-BE49-F238E27FC236}">
                <a16:creationId xmlns:a16="http://schemas.microsoft.com/office/drawing/2014/main" id="{3E3B276A-DC63-111F-0210-68D3A48BED39}"/>
              </a:ext>
            </a:extLst>
          </p:cNvPr>
          <p:cNvSpPr/>
          <p:nvPr userDrawn="1"/>
        </p:nvSpPr>
        <p:spPr>
          <a:xfrm flipH="1">
            <a:off x="8624625" y="3097779"/>
            <a:ext cx="274200" cy="273900"/>
          </a:xfrm>
          <a:prstGeom prst="ellipse">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p7">
            <a:extLst>
              <a:ext uri="{FF2B5EF4-FFF2-40B4-BE49-F238E27FC236}">
                <a16:creationId xmlns:a16="http://schemas.microsoft.com/office/drawing/2014/main" id="{49E771D9-5708-B096-40F1-27372E99E262}"/>
              </a:ext>
            </a:extLst>
          </p:cNvPr>
          <p:cNvSpPr/>
          <p:nvPr userDrawn="1"/>
        </p:nvSpPr>
        <p:spPr>
          <a:xfrm flipH="1">
            <a:off x="7804635" y="3768110"/>
            <a:ext cx="868680" cy="86868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57181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9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umn + image" preserve="1" userDrawn="1">
  <p:cSld name="1_1 column + image">
    <p:spTree>
      <p:nvGrpSpPr>
        <p:cNvPr id="1" name="Shape 82"/>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4DAA2DD9-8A66-42C2-9AE6-213586F7CA3A}"/>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grpSp>
        <p:nvGrpSpPr>
          <p:cNvPr id="17" name="Group 16">
            <a:extLst>
              <a:ext uri="{FF2B5EF4-FFF2-40B4-BE49-F238E27FC236}">
                <a16:creationId xmlns:a16="http://schemas.microsoft.com/office/drawing/2014/main" id="{072068DD-CE74-4A7D-98B7-3C32C0EC1994}"/>
              </a:ext>
            </a:extLst>
          </p:cNvPr>
          <p:cNvGrpSpPr/>
          <p:nvPr userDrawn="1"/>
        </p:nvGrpSpPr>
        <p:grpSpPr>
          <a:xfrm flipH="1">
            <a:off x="4985025" y="-533400"/>
            <a:ext cx="4692475" cy="5454650"/>
            <a:chOff x="-472600" y="-533400"/>
            <a:chExt cx="4692475" cy="5454650"/>
          </a:xfrm>
        </p:grpSpPr>
        <p:sp>
          <p:nvSpPr>
            <p:cNvPr id="18" name="Google Shape;85;p6">
              <a:extLst>
                <a:ext uri="{FF2B5EF4-FFF2-40B4-BE49-F238E27FC236}">
                  <a16:creationId xmlns:a16="http://schemas.microsoft.com/office/drawing/2014/main" id="{28B460F4-47A1-4908-AE1E-D2358584BB36}"/>
                </a:ext>
              </a:extLst>
            </p:cNvPr>
            <p:cNvSpPr/>
            <p:nvPr/>
          </p:nvSpPr>
          <p:spPr>
            <a:xfrm>
              <a:off x="580275" y="751950"/>
              <a:ext cx="3639600" cy="3639600"/>
            </a:xfrm>
            <a:prstGeom prst="ellipse">
              <a:avLst/>
            </a:prstGeom>
            <a:solidFill>
              <a:schemeClr val="tx1">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p6">
              <a:extLst>
                <a:ext uri="{FF2B5EF4-FFF2-40B4-BE49-F238E27FC236}">
                  <a16:creationId xmlns:a16="http://schemas.microsoft.com/office/drawing/2014/main" id="{F6B2F7C8-D753-44C5-8BF6-270158DCF713}"/>
                </a:ext>
              </a:extLst>
            </p:cNvPr>
            <p:cNvSpPr/>
            <p:nvPr/>
          </p:nvSpPr>
          <p:spPr>
            <a:xfrm>
              <a:off x="-295650" y="-356450"/>
              <a:ext cx="1057800" cy="1057800"/>
            </a:xfrm>
            <a:prstGeom prst="ellipse">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p6">
              <a:extLst>
                <a:ext uri="{FF2B5EF4-FFF2-40B4-BE49-F238E27FC236}">
                  <a16:creationId xmlns:a16="http://schemas.microsoft.com/office/drawing/2014/main" id="{69D8A1F0-2985-4324-9EA1-D9BE2AADC768}"/>
                </a:ext>
              </a:extLst>
            </p:cNvPr>
            <p:cNvSpPr/>
            <p:nvPr/>
          </p:nvSpPr>
          <p:spPr>
            <a:xfrm>
              <a:off x="2836600" y="179825"/>
              <a:ext cx="978600" cy="978600"/>
            </a:xfrm>
            <a:prstGeom prst="donut">
              <a:avLst>
                <a:gd name="adj" fmla="val 39527"/>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p6">
              <a:extLst>
                <a:ext uri="{FF2B5EF4-FFF2-40B4-BE49-F238E27FC236}">
                  <a16:creationId xmlns:a16="http://schemas.microsoft.com/office/drawing/2014/main" id="{038934F4-06F4-4FB7-940F-13CFEC78613C}"/>
                </a:ext>
              </a:extLst>
            </p:cNvPr>
            <p:cNvSpPr/>
            <p:nvPr/>
          </p:nvSpPr>
          <p:spPr>
            <a:xfrm>
              <a:off x="456225" y="3692750"/>
              <a:ext cx="1019400" cy="1019400"/>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p6">
              <a:extLst>
                <a:ext uri="{FF2B5EF4-FFF2-40B4-BE49-F238E27FC236}">
                  <a16:creationId xmlns:a16="http://schemas.microsoft.com/office/drawing/2014/main" id="{C9D68744-DEEB-4AC4-840D-D7E1168A4CC5}"/>
                </a:ext>
              </a:extLst>
            </p:cNvPr>
            <p:cNvSpPr/>
            <p:nvPr/>
          </p:nvSpPr>
          <p:spPr>
            <a:xfrm>
              <a:off x="1485375" y="4559750"/>
              <a:ext cx="361500" cy="361500"/>
            </a:xfrm>
            <a:prstGeom prst="donut">
              <a:avLst>
                <a:gd name="adj" fmla="val 29951"/>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p6">
              <a:extLst>
                <a:ext uri="{FF2B5EF4-FFF2-40B4-BE49-F238E27FC236}">
                  <a16:creationId xmlns:a16="http://schemas.microsoft.com/office/drawing/2014/main" id="{5B8A76C4-0B23-4113-BD2C-58A2B7E30EA5}"/>
                </a:ext>
              </a:extLst>
            </p:cNvPr>
            <p:cNvSpPr/>
            <p:nvPr/>
          </p:nvSpPr>
          <p:spPr>
            <a:xfrm>
              <a:off x="2364800" y="346950"/>
              <a:ext cx="274200" cy="273900"/>
            </a:xfrm>
            <a:prstGeom prst="ellipse">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p6">
              <a:extLst>
                <a:ext uri="{FF2B5EF4-FFF2-40B4-BE49-F238E27FC236}">
                  <a16:creationId xmlns:a16="http://schemas.microsoft.com/office/drawing/2014/main" id="{13C131FB-9D48-4933-B092-13392E590BC3}"/>
                </a:ext>
              </a:extLst>
            </p:cNvPr>
            <p:cNvSpPr/>
            <p:nvPr/>
          </p:nvSpPr>
          <p:spPr>
            <a:xfrm>
              <a:off x="-472600" y="-533400"/>
              <a:ext cx="1411800" cy="1411800"/>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p6">
              <a:extLst>
                <a:ext uri="{FF2B5EF4-FFF2-40B4-BE49-F238E27FC236}">
                  <a16:creationId xmlns:a16="http://schemas.microsoft.com/office/drawing/2014/main" id="{BDF5A63C-747A-4076-98EE-B59ED4574AEC}"/>
                </a:ext>
              </a:extLst>
            </p:cNvPr>
            <p:cNvSpPr/>
            <p:nvPr/>
          </p:nvSpPr>
          <p:spPr>
            <a:xfrm>
              <a:off x="2899000" y="242225"/>
              <a:ext cx="853800" cy="853800"/>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p6">
              <a:extLst>
                <a:ext uri="{FF2B5EF4-FFF2-40B4-BE49-F238E27FC236}">
                  <a16:creationId xmlns:a16="http://schemas.microsoft.com/office/drawing/2014/main" id="{D4A9CDA5-ABF3-49BA-995E-801AA481CB29}"/>
                </a:ext>
              </a:extLst>
            </p:cNvPr>
            <p:cNvSpPr/>
            <p:nvPr/>
          </p:nvSpPr>
          <p:spPr>
            <a:xfrm>
              <a:off x="1061150" y="142950"/>
              <a:ext cx="538500" cy="538200"/>
            </a:xfrm>
            <a:prstGeom prst="ellipse">
              <a:avLst/>
            </a:prstGeom>
            <a:solidFill>
              <a:schemeClr val="accent3">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p6">
              <a:extLst>
                <a:ext uri="{FF2B5EF4-FFF2-40B4-BE49-F238E27FC236}">
                  <a16:creationId xmlns:a16="http://schemas.microsoft.com/office/drawing/2014/main" id="{7847E4BA-8473-46E1-9EFA-AD94B5F22985}"/>
                </a:ext>
              </a:extLst>
            </p:cNvPr>
            <p:cNvSpPr/>
            <p:nvPr userDrawn="1"/>
          </p:nvSpPr>
          <p:spPr>
            <a:xfrm>
              <a:off x="306075" y="3097779"/>
              <a:ext cx="274200" cy="273900"/>
            </a:xfrm>
            <a:prstGeom prst="ellipse">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1;p7">
              <a:extLst>
                <a:ext uri="{FF2B5EF4-FFF2-40B4-BE49-F238E27FC236}">
                  <a16:creationId xmlns:a16="http://schemas.microsoft.com/office/drawing/2014/main" id="{624ABDEF-B5BD-4AAF-9227-DE6C1952B292}"/>
                </a:ext>
              </a:extLst>
            </p:cNvPr>
            <p:cNvSpPr/>
            <p:nvPr userDrawn="1"/>
          </p:nvSpPr>
          <p:spPr>
            <a:xfrm>
              <a:off x="531585" y="3768110"/>
              <a:ext cx="868680" cy="86868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1332495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chemeClr val="tx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5">
            <a:extLst>
              <a:ext uri="{FF2B5EF4-FFF2-40B4-BE49-F238E27FC236}">
                <a16:creationId xmlns:a16="http://schemas.microsoft.com/office/drawing/2014/main" id="{20FEAFDD-AD04-40E5-BC49-E89A04732B45}"/>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extLst>
      <p:ext uri="{BB962C8B-B14F-4D97-AF65-F5344CB8AC3E}">
        <p14:creationId xmlns:p14="http://schemas.microsoft.com/office/powerpoint/2010/main" val="14378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7591725" y="4847250"/>
            <a:ext cx="447000" cy="447000"/>
          </a:xfrm>
          <a:prstGeom prst="donut">
            <a:avLst>
              <a:gd name="adj" fmla="val 1860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chemeClr val="tx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5">
            <a:extLst>
              <a:ext uri="{FF2B5EF4-FFF2-40B4-BE49-F238E27FC236}">
                <a16:creationId xmlns:a16="http://schemas.microsoft.com/office/drawing/2014/main" id="{4ECDC730-1374-4DF5-AE4F-A6197BF9470C}"/>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reserve="1">
  <p:cSld name="1_Completely blank">
    <p:spTree>
      <p:nvGrpSpPr>
        <p:cNvPr id="1" name="Shape 188"/>
        <p:cNvGrpSpPr/>
        <p:nvPr/>
      </p:nvGrpSpPr>
      <p:grpSpPr>
        <a:xfrm>
          <a:off x="0" y="0"/>
          <a:ext cx="0" cy="0"/>
          <a:chOff x="0" y="0"/>
          <a:chExt cx="0" cy="0"/>
        </a:xfrm>
      </p:grpSpPr>
      <p:sp>
        <p:nvSpPr>
          <p:cNvPr id="13" name="Google Shape;178;p11">
            <a:extLst>
              <a:ext uri="{FF2B5EF4-FFF2-40B4-BE49-F238E27FC236}">
                <a16:creationId xmlns:a16="http://schemas.microsoft.com/office/drawing/2014/main" id="{B440D812-797C-465F-951F-25D0C19A79D9}"/>
              </a:ext>
            </a:extLst>
          </p:cNvPr>
          <p:cNvSpPr/>
          <p:nvPr userDrawn="1"/>
        </p:nvSpPr>
        <p:spPr>
          <a:xfrm>
            <a:off x="653418" y="4665280"/>
            <a:ext cx="397500" cy="397500"/>
          </a:xfrm>
          <a:prstGeom prst="donut">
            <a:avLst>
              <a:gd name="adj" fmla="val 87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2"/>
          <p:cNvSpPr/>
          <p:nvPr/>
        </p:nvSpPr>
        <p:spPr>
          <a:xfrm>
            <a:off x="355682" y="-171450"/>
            <a:ext cx="5486400" cy="54864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2;p3">
            <a:extLst>
              <a:ext uri="{FF2B5EF4-FFF2-40B4-BE49-F238E27FC236}">
                <a16:creationId xmlns:a16="http://schemas.microsoft.com/office/drawing/2014/main" id="{305002FD-E585-43B1-A4E7-9750D65F4DAA}"/>
              </a:ext>
            </a:extLst>
          </p:cNvPr>
          <p:cNvSpPr/>
          <p:nvPr userDrawn="1"/>
        </p:nvSpPr>
        <p:spPr>
          <a:xfrm>
            <a:off x="297724" y="1333666"/>
            <a:ext cx="200850" cy="200850"/>
          </a:xfrm>
          <a:prstGeom prst="ellipse">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p3">
            <a:extLst>
              <a:ext uri="{FF2B5EF4-FFF2-40B4-BE49-F238E27FC236}">
                <a16:creationId xmlns:a16="http://schemas.microsoft.com/office/drawing/2014/main" id="{563CCFC2-E923-48CD-8C93-7EB20A00DC5E}"/>
              </a:ext>
            </a:extLst>
          </p:cNvPr>
          <p:cNvSpPr/>
          <p:nvPr userDrawn="1"/>
        </p:nvSpPr>
        <p:spPr>
          <a:xfrm>
            <a:off x="210400" y="-480578"/>
            <a:ext cx="1636418" cy="1636418"/>
          </a:xfrm>
          <a:prstGeom prst="donut">
            <a:avLst>
              <a:gd name="adj" fmla="val 11909"/>
            </a:avLst>
          </a:prstGeom>
          <a:solidFill>
            <a:schemeClr val="accent4">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p3">
            <a:extLst>
              <a:ext uri="{FF2B5EF4-FFF2-40B4-BE49-F238E27FC236}">
                <a16:creationId xmlns:a16="http://schemas.microsoft.com/office/drawing/2014/main" id="{324301F9-2025-4533-A223-322706042A18}"/>
              </a:ext>
            </a:extLst>
          </p:cNvPr>
          <p:cNvSpPr/>
          <p:nvPr userDrawn="1"/>
        </p:nvSpPr>
        <p:spPr>
          <a:xfrm>
            <a:off x="-98935" y="740482"/>
            <a:ext cx="398718" cy="398718"/>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4;p3">
            <a:extLst>
              <a:ext uri="{FF2B5EF4-FFF2-40B4-BE49-F238E27FC236}">
                <a16:creationId xmlns:a16="http://schemas.microsoft.com/office/drawing/2014/main" id="{F5DADEA0-130E-46AD-9EF0-96E6EBE68045}"/>
              </a:ext>
            </a:extLst>
          </p:cNvPr>
          <p:cNvSpPr/>
          <p:nvPr userDrawn="1"/>
        </p:nvSpPr>
        <p:spPr>
          <a:xfrm>
            <a:off x="473357" y="-217621"/>
            <a:ext cx="1110503" cy="1110503"/>
          </a:xfrm>
          <a:prstGeom prst="ellipse">
            <a:avLst/>
          </a:prstGeom>
          <a:noFill/>
          <a:ln w="952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0;p11">
            <a:extLst>
              <a:ext uri="{FF2B5EF4-FFF2-40B4-BE49-F238E27FC236}">
                <a16:creationId xmlns:a16="http://schemas.microsoft.com/office/drawing/2014/main" id="{6FA11B6B-A422-45BC-8514-FF1BE8F84DBD}"/>
              </a:ext>
            </a:extLst>
          </p:cNvPr>
          <p:cNvSpPr/>
          <p:nvPr userDrawn="1"/>
        </p:nvSpPr>
        <p:spPr>
          <a:xfrm>
            <a:off x="-164200" y="4277700"/>
            <a:ext cx="741600" cy="741600"/>
          </a:xfrm>
          <a:prstGeom prst="donut">
            <a:avLst>
              <a:gd name="adj" fmla="val 3916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6;p11">
            <a:extLst>
              <a:ext uri="{FF2B5EF4-FFF2-40B4-BE49-F238E27FC236}">
                <a16:creationId xmlns:a16="http://schemas.microsoft.com/office/drawing/2014/main" id="{F58D7797-7DDA-4C4E-A321-AF131435AFCE}"/>
              </a:ext>
            </a:extLst>
          </p:cNvPr>
          <p:cNvSpPr/>
          <p:nvPr userDrawn="1"/>
        </p:nvSpPr>
        <p:spPr>
          <a:xfrm>
            <a:off x="837632" y="4505810"/>
            <a:ext cx="304800" cy="3048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p6">
            <a:extLst>
              <a:ext uri="{FF2B5EF4-FFF2-40B4-BE49-F238E27FC236}">
                <a16:creationId xmlns:a16="http://schemas.microsoft.com/office/drawing/2014/main" id="{673CD5F2-0920-4AD6-9D26-F7970CCB6E93}"/>
              </a:ext>
            </a:extLst>
          </p:cNvPr>
          <p:cNvSpPr/>
          <p:nvPr userDrawn="1"/>
        </p:nvSpPr>
        <p:spPr>
          <a:xfrm>
            <a:off x="2170627" y="-211733"/>
            <a:ext cx="688686" cy="688686"/>
          </a:xfrm>
          <a:prstGeom prst="donut">
            <a:avLst>
              <a:gd name="adj" fmla="val 39527"/>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p6">
            <a:extLst>
              <a:ext uri="{FF2B5EF4-FFF2-40B4-BE49-F238E27FC236}">
                <a16:creationId xmlns:a16="http://schemas.microsoft.com/office/drawing/2014/main" id="{34480F72-B94A-4E14-AA33-2C962C53A33C}"/>
              </a:ext>
            </a:extLst>
          </p:cNvPr>
          <p:cNvSpPr/>
          <p:nvPr userDrawn="1"/>
        </p:nvSpPr>
        <p:spPr>
          <a:xfrm>
            <a:off x="180051" y="3475647"/>
            <a:ext cx="641057" cy="641057"/>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p6">
            <a:extLst>
              <a:ext uri="{FF2B5EF4-FFF2-40B4-BE49-F238E27FC236}">
                <a16:creationId xmlns:a16="http://schemas.microsoft.com/office/drawing/2014/main" id="{E7098AD9-CBD4-4E7C-A074-C5595B74827F}"/>
              </a:ext>
            </a:extLst>
          </p:cNvPr>
          <p:cNvSpPr/>
          <p:nvPr userDrawn="1"/>
        </p:nvSpPr>
        <p:spPr>
          <a:xfrm>
            <a:off x="2214541" y="-167819"/>
            <a:ext cx="600858" cy="600858"/>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p6">
            <a:extLst>
              <a:ext uri="{FF2B5EF4-FFF2-40B4-BE49-F238E27FC236}">
                <a16:creationId xmlns:a16="http://schemas.microsoft.com/office/drawing/2014/main" id="{477F3B2C-8DD3-4BE5-B4D6-0BD0D56B9A6A}"/>
              </a:ext>
            </a:extLst>
          </p:cNvPr>
          <p:cNvSpPr/>
          <p:nvPr userDrawn="1"/>
        </p:nvSpPr>
        <p:spPr>
          <a:xfrm>
            <a:off x="887005" y="-33617"/>
            <a:ext cx="510854" cy="510570"/>
          </a:xfrm>
          <a:prstGeom prst="ellipse">
            <a:avLst/>
          </a:prstGeom>
          <a:solidFill>
            <a:schemeClr val="accent3">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1;p7">
            <a:extLst>
              <a:ext uri="{FF2B5EF4-FFF2-40B4-BE49-F238E27FC236}">
                <a16:creationId xmlns:a16="http://schemas.microsoft.com/office/drawing/2014/main" id="{09DCD7E5-5B76-429A-81BA-16473834E59F}"/>
              </a:ext>
            </a:extLst>
          </p:cNvPr>
          <p:cNvSpPr/>
          <p:nvPr userDrawn="1"/>
        </p:nvSpPr>
        <p:spPr>
          <a:xfrm>
            <a:off x="225436" y="3529470"/>
            <a:ext cx="546276" cy="546276"/>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p5">
            <a:extLst>
              <a:ext uri="{FF2B5EF4-FFF2-40B4-BE49-F238E27FC236}">
                <a16:creationId xmlns:a16="http://schemas.microsoft.com/office/drawing/2014/main" id="{C709ADCE-D07B-4432-984F-6E2C64AEA5DF}"/>
              </a:ext>
            </a:extLst>
          </p:cNvPr>
          <p:cNvSpPr/>
          <p:nvPr userDrawn="1"/>
        </p:nvSpPr>
        <p:spPr>
          <a:xfrm>
            <a:off x="1417200" y="4805650"/>
            <a:ext cx="675700" cy="675700"/>
          </a:xfrm>
          <a:prstGeom prst="donut">
            <a:avLst>
              <a:gd name="adj" fmla="val 15796"/>
            </a:avLst>
          </a:prstGeom>
          <a:solidFill>
            <a:schemeClr val="tx1">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descr="Badge Question Mark">
            <a:extLst>
              <a:ext uri="{FF2B5EF4-FFF2-40B4-BE49-F238E27FC236}">
                <a16:creationId xmlns:a16="http://schemas.microsoft.com/office/drawing/2014/main" id="{63FA0F16-EC40-40FB-AF4A-4BF143E6473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2832" y="1252621"/>
            <a:ext cx="2638258" cy="2638258"/>
          </a:xfrm>
          <a:prstGeom prst="rect">
            <a:avLst/>
          </a:prstGeom>
        </p:spPr>
      </p:pic>
      <p:sp>
        <p:nvSpPr>
          <p:cNvPr id="5" name="Google Shape;75;p5">
            <a:extLst>
              <a:ext uri="{FF2B5EF4-FFF2-40B4-BE49-F238E27FC236}">
                <a16:creationId xmlns:a16="http://schemas.microsoft.com/office/drawing/2014/main" id="{5155A841-17E7-4577-B6FE-E93C9AA262AC}"/>
              </a:ext>
            </a:extLst>
          </p:cNvPr>
          <p:cNvSpPr/>
          <p:nvPr userDrawn="1"/>
        </p:nvSpPr>
        <p:spPr>
          <a:xfrm>
            <a:off x="7744850" y="420475"/>
            <a:ext cx="550500" cy="550500"/>
          </a:xfrm>
          <a:prstGeom prst="ellipse">
            <a:avLst/>
          </a:prstGeom>
          <a:solidFill>
            <a:schemeClr val="tx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p5">
            <a:extLst>
              <a:ext uri="{FF2B5EF4-FFF2-40B4-BE49-F238E27FC236}">
                <a16:creationId xmlns:a16="http://schemas.microsoft.com/office/drawing/2014/main" id="{4013D2D1-E1CA-417D-96D2-870133A3F407}"/>
              </a:ext>
            </a:extLst>
          </p:cNvPr>
          <p:cNvSpPr/>
          <p:nvPr userDrawn="1"/>
        </p:nvSpPr>
        <p:spPr>
          <a:xfrm>
            <a:off x="8839500" y="1019775"/>
            <a:ext cx="397500" cy="397500"/>
          </a:xfrm>
          <a:prstGeom prst="ellipse">
            <a:avLst/>
          </a:prstGeom>
          <a:solidFill>
            <a:schemeClr val="tx1">
              <a:alpha val="869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7;p5">
            <a:extLst>
              <a:ext uri="{FF2B5EF4-FFF2-40B4-BE49-F238E27FC236}">
                <a16:creationId xmlns:a16="http://schemas.microsoft.com/office/drawing/2014/main" id="{7BC75D27-8A80-4EB3-8365-298E89CAFCBD}"/>
              </a:ext>
            </a:extLst>
          </p:cNvPr>
          <p:cNvSpPr/>
          <p:nvPr userDrawn="1"/>
        </p:nvSpPr>
        <p:spPr>
          <a:xfrm>
            <a:off x="8295350" y="-321125"/>
            <a:ext cx="741600" cy="741600"/>
          </a:xfrm>
          <a:prstGeom prst="donut">
            <a:avLst>
              <a:gd name="adj" fmla="val 31897"/>
            </a:avLst>
          </a:prstGeom>
          <a:solidFill>
            <a:schemeClr val="bg2">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p5">
            <a:extLst>
              <a:ext uri="{FF2B5EF4-FFF2-40B4-BE49-F238E27FC236}">
                <a16:creationId xmlns:a16="http://schemas.microsoft.com/office/drawing/2014/main" id="{3958B99D-93F2-4F82-A17D-BF3E0EA37F03}"/>
              </a:ext>
            </a:extLst>
          </p:cNvPr>
          <p:cNvSpPr/>
          <p:nvPr userDrawn="1"/>
        </p:nvSpPr>
        <p:spPr>
          <a:xfrm>
            <a:off x="8651500" y="1616325"/>
            <a:ext cx="188100" cy="188100"/>
          </a:xfrm>
          <a:prstGeom prst="ellipse">
            <a:avLst/>
          </a:pr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p5">
            <a:extLst>
              <a:ext uri="{FF2B5EF4-FFF2-40B4-BE49-F238E27FC236}">
                <a16:creationId xmlns:a16="http://schemas.microsoft.com/office/drawing/2014/main" id="{FD25B353-FA9F-40C2-A87B-38BBD96719F9}"/>
              </a:ext>
            </a:extLst>
          </p:cNvPr>
          <p:cNvSpPr/>
          <p:nvPr userDrawn="1"/>
        </p:nvSpPr>
        <p:spPr>
          <a:xfrm>
            <a:off x="8062825" y="688875"/>
            <a:ext cx="449700" cy="449700"/>
          </a:xfrm>
          <a:prstGeom prst="ellipse">
            <a:avLst/>
          </a:prstGeom>
          <a:noFill/>
          <a:ln w="9525" cap="flat" cmpd="sng">
            <a:solidFill>
              <a:schemeClr val="bg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4;p11">
            <a:extLst>
              <a:ext uri="{FF2B5EF4-FFF2-40B4-BE49-F238E27FC236}">
                <a16:creationId xmlns:a16="http://schemas.microsoft.com/office/drawing/2014/main" id="{61FC8349-862E-4D50-AE34-4CF3139182A5}"/>
              </a:ext>
            </a:extLst>
          </p:cNvPr>
          <p:cNvSpPr/>
          <p:nvPr userDrawn="1"/>
        </p:nvSpPr>
        <p:spPr>
          <a:xfrm>
            <a:off x="8050966" y="4479585"/>
            <a:ext cx="447000" cy="447000"/>
          </a:xfrm>
          <a:prstGeom prst="donut">
            <a:avLst>
              <a:gd name="adj" fmla="val 1860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7;p11">
            <a:extLst>
              <a:ext uri="{FF2B5EF4-FFF2-40B4-BE49-F238E27FC236}">
                <a16:creationId xmlns:a16="http://schemas.microsoft.com/office/drawing/2014/main" id="{D0A20001-0E3E-4354-8C46-0040C6F69B65}"/>
              </a:ext>
            </a:extLst>
          </p:cNvPr>
          <p:cNvSpPr/>
          <p:nvPr userDrawn="1"/>
        </p:nvSpPr>
        <p:spPr>
          <a:xfrm>
            <a:off x="8333725" y="4482500"/>
            <a:ext cx="978600" cy="978600"/>
          </a:xfrm>
          <a:prstGeom prst="ellipse">
            <a:avLst/>
          </a:prstGeom>
          <a:noFill/>
          <a:ln w="952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9;p11">
            <a:extLst>
              <a:ext uri="{FF2B5EF4-FFF2-40B4-BE49-F238E27FC236}">
                <a16:creationId xmlns:a16="http://schemas.microsoft.com/office/drawing/2014/main" id="{E55CE5D1-1F17-487B-B15B-E7B03EF3DF4A}"/>
              </a:ext>
            </a:extLst>
          </p:cNvPr>
          <p:cNvSpPr/>
          <p:nvPr userDrawn="1"/>
        </p:nvSpPr>
        <p:spPr>
          <a:xfrm>
            <a:off x="8790125" y="4030067"/>
            <a:ext cx="287100" cy="28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1;p11">
            <a:extLst>
              <a:ext uri="{FF2B5EF4-FFF2-40B4-BE49-F238E27FC236}">
                <a16:creationId xmlns:a16="http://schemas.microsoft.com/office/drawing/2014/main" id="{1219B52B-FEBB-40A0-AC54-F8108E672E62}"/>
              </a:ext>
            </a:extLst>
          </p:cNvPr>
          <p:cNvSpPr/>
          <p:nvPr userDrawn="1"/>
        </p:nvSpPr>
        <p:spPr>
          <a:xfrm>
            <a:off x="8568725" y="4717500"/>
            <a:ext cx="508500" cy="50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Slide Number Placeholder 5">
            <a:extLst>
              <a:ext uri="{FF2B5EF4-FFF2-40B4-BE49-F238E27FC236}">
                <a16:creationId xmlns:a16="http://schemas.microsoft.com/office/drawing/2014/main" id="{F8A79918-2F57-493F-B824-5CA9DDCB0470}"/>
              </a:ext>
            </a:extLst>
          </p:cNvPr>
          <p:cNvSpPr>
            <a:spLocks noGrp="1"/>
          </p:cNvSpPr>
          <p:nvPr>
            <p:ph type="sldNum" sz="quarter" idx="4"/>
          </p:nvPr>
        </p:nvSpPr>
        <p:spPr>
          <a:xfrm>
            <a:off x="8659584" y="4869656"/>
            <a:ext cx="419100" cy="273844"/>
          </a:xfrm>
          <a:prstGeom prst="rect">
            <a:avLst/>
          </a:prstGeom>
        </p:spPr>
        <p:txBody>
          <a:bodyPr vert="horz" lIns="91440" tIns="45720" rIns="91440" bIns="45720" rtlCol="0" anchor="ctr"/>
          <a:lstStyle>
            <a:lvl1pPr algn="r">
              <a:defRPr sz="900">
                <a:solidFill>
                  <a:schemeClr val="accent6"/>
                </a:solidFill>
              </a:defRPr>
            </a:lvl1pPr>
          </a:lstStyle>
          <a:p>
            <a:fld id="{BC502912-88F4-4B0D-992B-24673595D95F}" type="slidenum">
              <a:rPr lang="en-US" smtClean="0"/>
              <a:pPr/>
              <a:t>‹#›</a:t>
            </a:fld>
            <a:endParaRPr lang="en-US"/>
          </a:p>
        </p:txBody>
      </p:sp>
    </p:spTree>
    <p:extLst>
      <p:ext uri="{BB962C8B-B14F-4D97-AF65-F5344CB8AC3E}">
        <p14:creationId xmlns:p14="http://schemas.microsoft.com/office/powerpoint/2010/main" val="131956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21C8F8A2-B0F7-41EA-9B12-D03AC7C72F94}"/>
              </a:ext>
            </a:extLst>
          </p:cNvPr>
          <p:cNvSpPr/>
          <p:nvPr userDrawn="1"/>
        </p:nvSpPr>
        <p:spPr>
          <a:xfrm>
            <a:off x="0" y="0"/>
            <a:ext cx="9144000" cy="5143500"/>
          </a:xfrm>
          <a:prstGeom prst="rect">
            <a:avLst/>
          </a:prstGeom>
          <a:blipFill>
            <a:blip r:embed="rId12">
              <a:extLst>
                <a:ext uri="{BEBA8EAE-BF5A-486C-A8C5-ECC9F3942E4B}">
                  <a14:imgProps xmlns:a14="http://schemas.microsoft.com/office/drawing/2010/main">
                    <a14:imgLayer r:embed="rId13">
                      <a14:imgEffect>
                        <a14:artisticCrisscrossEtching trans="40000"/>
                      </a14:imgEffect>
                    </a14:imgLayer>
                  </a14:imgProps>
                </a:ext>
                <a:ext uri="{28A0092B-C50C-407E-A947-70E740481C1C}">
                  <a14:useLocalDpi xmlns:a14="http://schemas.microsoft.com/office/drawing/2010/main"/>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5" name="Slide Number Placeholder 5">
            <a:extLst>
              <a:ext uri="{FF2B5EF4-FFF2-40B4-BE49-F238E27FC236}">
                <a16:creationId xmlns:a16="http://schemas.microsoft.com/office/drawing/2014/main" id="{B93F1036-4E4E-4BA6-8E0A-DAE0A1A9DB59}"/>
              </a:ext>
            </a:extLst>
          </p:cNvPr>
          <p:cNvSpPr>
            <a:spLocks noGrp="1"/>
          </p:cNvSpPr>
          <p:nvPr>
            <p:ph type="sldNum" sz="quarter" idx="4"/>
          </p:nvPr>
        </p:nvSpPr>
        <p:spPr>
          <a:xfrm>
            <a:off x="8661840" y="4869656"/>
            <a:ext cx="419100" cy="273844"/>
          </a:xfrm>
          <a:prstGeom prst="rect">
            <a:avLst/>
          </a:prstGeom>
        </p:spPr>
        <p:txBody>
          <a:bodyPr vert="horz" lIns="91440" tIns="45720" rIns="91440" bIns="45720" rtlCol="0" anchor="ctr"/>
          <a:lstStyle>
            <a:lvl1pPr algn="r">
              <a:defRPr sz="900" b="0">
                <a:solidFill>
                  <a:schemeClr val="accent6"/>
                </a:solidFill>
                <a:latin typeface="Tahoma" panose="020B0604030504040204" pitchFamily="34" charset="0"/>
                <a:ea typeface="Tahoma" panose="020B0604030504040204" pitchFamily="34" charset="0"/>
                <a:cs typeface="Tahoma" panose="020B0604030504040204" pitchFamily="34" charset="0"/>
              </a:defRPr>
            </a:lvl1pPr>
          </a:lstStyle>
          <a:p>
            <a:fld id="{BC502912-88F4-4B0D-992B-24673595D95F}"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52" r:id="rId4"/>
    <p:sldLayoutId id="2147483731" r:id="rId5"/>
    <p:sldLayoutId id="2147483730" r:id="rId6"/>
    <p:sldLayoutId id="2147483666" r:id="rId7"/>
    <p:sldLayoutId id="2147483657" r:id="rId8"/>
    <p:sldLayoutId id="2147483665"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svg"/><Relationship Id="rId18" Type="http://schemas.openxmlformats.org/officeDocument/2006/relationships/image" Target="../media/image10.svg"/><Relationship Id="rId26" Type="http://schemas.openxmlformats.org/officeDocument/2006/relationships/slide" Target="slide53.xml"/><Relationship Id="rId39" Type="http://schemas.openxmlformats.org/officeDocument/2006/relationships/image" Target="../media/image19.png"/><Relationship Id="rId21" Type="http://schemas.openxmlformats.org/officeDocument/2006/relationships/slide" Target="slide36.xml"/><Relationship Id="rId34" Type="http://schemas.openxmlformats.org/officeDocument/2006/relationships/image" Target="../media/image17.png"/><Relationship Id="rId42" Type="http://schemas.openxmlformats.org/officeDocument/2006/relationships/image" Target="../media/image190.png"/><Relationship Id="rId7" Type="http://schemas.openxmlformats.org/officeDocument/2006/relationships/image" Target="../media/image51.png"/><Relationship Id="rId2" Type="http://schemas.openxmlformats.org/officeDocument/2006/relationships/notesSlide" Target="../notesSlides/notesSlide1.xml"/><Relationship Id="rId16" Type="http://schemas.openxmlformats.org/officeDocument/2006/relationships/slide" Target="slide24.xml"/><Relationship Id="rId20" Type="http://schemas.openxmlformats.org/officeDocument/2006/relationships/image" Target="../media/image12.svg"/><Relationship Id="rId29" Type="http://schemas.openxmlformats.org/officeDocument/2006/relationships/image" Target="../media/image15.png"/><Relationship Id="rId41" Type="http://schemas.openxmlformats.org/officeDocument/2006/relationships/slide" Target="slide91.xml"/><Relationship Id="rId1" Type="http://schemas.openxmlformats.org/officeDocument/2006/relationships/slideLayout" Target="../slideLayouts/slideLayout8.xml"/><Relationship Id="rId6" Type="http://schemas.openxmlformats.org/officeDocument/2006/relationships/slide" Target="slide2.xml"/><Relationship Id="rId11" Type="http://schemas.openxmlformats.org/officeDocument/2006/relationships/slide" Target="slide10.xml"/><Relationship Id="rId24" Type="http://schemas.openxmlformats.org/officeDocument/2006/relationships/image" Target="../media/image13.png"/><Relationship Id="rId32" Type="http://schemas.openxmlformats.org/officeDocument/2006/relationships/image" Target="../media/image150.png"/><Relationship Id="rId37" Type="http://schemas.openxmlformats.org/officeDocument/2006/relationships/image" Target="../media/image170.png"/><Relationship Id="rId40" Type="http://schemas.openxmlformats.org/officeDocument/2006/relationships/image" Target="../media/image20.svg"/><Relationship Id="rId5" Type="http://schemas.openxmlformats.org/officeDocument/2006/relationships/image" Target="../media/image6.svg"/><Relationship Id="rId15" Type="http://schemas.openxmlformats.org/officeDocument/2006/relationships/image" Target="../media/image10.svg"/><Relationship Id="rId23" Type="http://schemas.openxmlformats.org/officeDocument/2006/relationships/image" Target="../media/image12.svg"/><Relationship Id="rId28" Type="http://schemas.openxmlformats.org/officeDocument/2006/relationships/image" Target="../media/image14.svg"/><Relationship Id="rId36" Type="http://schemas.openxmlformats.org/officeDocument/2006/relationships/slide" Target="slide79.xml"/><Relationship Id="rId10" Type="http://schemas.openxmlformats.org/officeDocument/2006/relationships/image" Target="../media/image8.svg"/><Relationship Id="rId19" Type="http://schemas.openxmlformats.org/officeDocument/2006/relationships/image" Target="../media/image11.png"/><Relationship Id="rId31" Type="http://schemas.openxmlformats.org/officeDocument/2006/relationships/slide" Target="slide61.xml"/><Relationship Id="rId4" Type="http://schemas.openxmlformats.org/officeDocument/2006/relationships/image" Target="../media/image5.png"/><Relationship Id="rId9" Type="http://schemas.openxmlformats.org/officeDocument/2006/relationships/image" Target="../media/image7.png"/><Relationship Id="rId14" Type="http://schemas.openxmlformats.org/officeDocument/2006/relationships/image" Target="../media/image9.png"/><Relationship Id="rId22" Type="http://schemas.openxmlformats.org/officeDocument/2006/relationships/image" Target="../media/image1110.png"/><Relationship Id="rId27" Type="http://schemas.openxmlformats.org/officeDocument/2006/relationships/image" Target="../media/image130.png"/><Relationship Id="rId30" Type="http://schemas.openxmlformats.org/officeDocument/2006/relationships/image" Target="../media/image16.svg"/><Relationship Id="rId35" Type="http://schemas.openxmlformats.org/officeDocument/2006/relationships/image" Target="../media/image18.svg"/><Relationship Id="rId43" Type="http://schemas.openxmlformats.org/officeDocument/2006/relationships/image" Target="../media/image20.svg"/><Relationship Id="rId8" Type="http://schemas.openxmlformats.org/officeDocument/2006/relationships/image" Target="../media/image6.svg"/><Relationship Id="rId3" Type="http://schemas.openxmlformats.org/officeDocument/2006/relationships/image" Target="../media/image4.jpeg"/><Relationship Id="rId12" Type="http://schemas.openxmlformats.org/officeDocument/2006/relationships/image" Target="../media/image72.png"/><Relationship Id="rId17" Type="http://schemas.openxmlformats.org/officeDocument/2006/relationships/image" Target="../media/image90.png"/><Relationship Id="rId25" Type="http://schemas.openxmlformats.org/officeDocument/2006/relationships/image" Target="../media/image14.svg"/><Relationship Id="rId33" Type="http://schemas.openxmlformats.org/officeDocument/2006/relationships/image" Target="../media/image16.svg"/><Relationship Id="rId38" Type="http://schemas.openxmlformats.org/officeDocument/2006/relationships/image" Target="../media/image18.sv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33.sv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10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10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125.sv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svg"/><Relationship Id="rId7" Type="http://schemas.openxmlformats.org/officeDocument/2006/relationships/image" Target="../media/image92.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11.xml.rels><?xml version="1.0" encoding="UTF-8" standalone="yes"?>
<Relationships xmlns="http://schemas.openxmlformats.org/package/2006/relationships"><Relationship Id="rId3" Type="http://schemas.openxmlformats.org/officeDocument/2006/relationships/control" Target="../activeX/activeX6.xml"/><Relationship Id="rId7" Type="http://schemas.openxmlformats.org/officeDocument/2006/relationships/image" Target="../media/image52.wmf"/><Relationship Id="rId2" Type="http://schemas.openxmlformats.org/officeDocument/2006/relationships/control" Target="../activeX/activeX5.xml"/><Relationship Id="rId1" Type="http://schemas.openxmlformats.org/officeDocument/2006/relationships/control" Target="../activeX/activeX4.xml"/><Relationship Id="rId6" Type="http://schemas.openxmlformats.org/officeDocument/2006/relationships/image" Target="../media/image22.wmf"/><Relationship Id="rId5" Type="http://schemas.openxmlformats.org/officeDocument/2006/relationships/notesSlide" Target="../notesSlides/notesSlide6.xml"/><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57.sv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ontrol" Target="../activeX/activeX9.xml"/><Relationship Id="rId7" Type="http://schemas.openxmlformats.org/officeDocument/2006/relationships/image" Target="../media/image52.wmf"/><Relationship Id="rId2" Type="http://schemas.openxmlformats.org/officeDocument/2006/relationships/control" Target="../activeX/activeX8.xml"/><Relationship Id="rId1" Type="http://schemas.openxmlformats.org/officeDocument/2006/relationships/control" Target="../activeX/activeX7.xml"/><Relationship Id="rId6" Type="http://schemas.openxmlformats.org/officeDocument/2006/relationships/image" Target="../media/image22.wmf"/><Relationship Id="rId5" Type="http://schemas.openxmlformats.org/officeDocument/2006/relationships/notesSlide" Target="../notesSlides/notesSlide9.xml"/><Relationship Id="rId4"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23.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22.wmf"/><Relationship Id="rId5" Type="http://schemas.openxmlformats.org/officeDocument/2006/relationships/notesSlide" Target="../notesSlides/notesSlide3.xml"/><Relationship Id="rId4"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ontrol" Target="../activeX/activeX12.xml"/><Relationship Id="rId7" Type="http://schemas.openxmlformats.org/officeDocument/2006/relationships/image" Target="../media/image52.wmf"/><Relationship Id="rId2" Type="http://schemas.openxmlformats.org/officeDocument/2006/relationships/control" Target="../activeX/activeX11.xml"/><Relationship Id="rId1" Type="http://schemas.openxmlformats.org/officeDocument/2006/relationships/control" Target="../activeX/activeX10.xml"/><Relationship Id="rId6" Type="http://schemas.openxmlformats.org/officeDocument/2006/relationships/image" Target="../media/image22.wmf"/><Relationship Id="rId5" Type="http://schemas.openxmlformats.org/officeDocument/2006/relationships/notesSlide" Target="../notesSlides/notesSlide13.xml"/><Relationship Id="rId4"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svg"/><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svg"/><Relationship Id="rId7" Type="http://schemas.openxmlformats.org/officeDocument/2006/relationships/image" Target="../media/image92.svg"/><Relationship Id="rId2"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ontrol" Target="../activeX/activeX15.xml"/><Relationship Id="rId7" Type="http://schemas.openxmlformats.org/officeDocument/2006/relationships/image" Target="../media/image52.wmf"/><Relationship Id="rId2" Type="http://schemas.openxmlformats.org/officeDocument/2006/relationships/control" Target="../activeX/activeX14.xml"/><Relationship Id="rId1" Type="http://schemas.openxmlformats.org/officeDocument/2006/relationships/control" Target="../activeX/activeX13.xml"/><Relationship Id="rId6" Type="http://schemas.openxmlformats.org/officeDocument/2006/relationships/image" Target="../media/image22.wmf"/><Relationship Id="rId5" Type="http://schemas.openxmlformats.org/officeDocument/2006/relationships/notesSlide" Target="../notesSlides/notesSlide17.xml"/><Relationship Id="rId4"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dcf.wisconsin.gov/manuals/w-2-manual/Production/default.htm"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ontrol" Target="../activeX/activeX18.xml"/><Relationship Id="rId7" Type="http://schemas.openxmlformats.org/officeDocument/2006/relationships/image" Target="../media/image52.wmf"/><Relationship Id="rId2" Type="http://schemas.openxmlformats.org/officeDocument/2006/relationships/control" Target="../activeX/activeX17.xml"/><Relationship Id="rId1" Type="http://schemas.openxmlformats.org/officeDocument/2006/relationships/control" Target="../activeX/activeX16.xml"/><Relationship Id="rId6" Type="http://schemas.openxmlformats.org/officeDocument/2006/relationships/image" Target="../media/image22.wmf"/><Relationship Id="rId5" Type="http://schemas.openxmlformats.org/officeDocument/2006/relationships/notesSlide" Target="../notesSlides/notesSlide20.xml"/><Relationship Id="rId4"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uwosh.edu/ccdet/ptt-learning/" TargetMode="External"/><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9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control" Target="../activeX/activeX21.xml"/><Relationship Id="rId7" Type="http://schemas.openxmlformats.org/officeDocument/2006/relationships/image" Target="../media/image52.wmf"/><Relationship Id="rId2" Type="http://schemas.openxmlformats.org/officeDocument/2006/relationships/control" Target="../activeX/activeX20.xml"/><Relationship Id="rId1" Type="http://schemas.openxmlformats.org/officeDocument/2006/relationships/control" Target="../activeX/activeX19.xml"/><Relationship Id="rId6" Type="http://schemas.openxmlformats.org/officeDocument/2006/relationships/image" Target="../media/image22.wmf"/><Relationship Id="rId5" Type="http://schemas.openxmlformats.org/officeDocument/2006/relationships/notesSlide" Target="../notesSlides/notesSlide23.xml"/><Relationship Id="rId4"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ontrol" Target="../activeX/activeX24.xml"/><Relationship Id="rId7" Type="http://schemas.openxmlformats.org/officeDocument/2006/relationships/image" Target="../media/image52.wmf"/><Relationship Id="rId2" Type="http://schemas.openxmlformats.org/officeDocument/2006/relationships/control" Target="../activeX/activeX23.xml"/><Relationship Id="rId1" Type="http://schemas.openxmlformats.org/officeDocument/2006/relationships/control" Target="../activeX/activeX22.xml"/><Relationship Id="rId6" Type="http://schemas.openxmlformats.org/officeDocument/2006/relationships/image" Target="../media/image22.wmf"/><Relationship Id="rId5" Type="http://schemas.openxmlformats.org/officeDocument/2006/relationships/notesSlide" Target="../notesSlides/notesSlide27.xml"/><Relationship Id="rId4"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9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78" name="Rectangle 77">
            <a:extLst>
              <a:ext uri="{FF2B5EF4-FFF2-40B4-BE49-F238E27FC236}">
                <a16:creationId xmlns:a16="http://schemas.microsoft.com/office/drawing/2014/main" id="{638FDA49-6994-4188-A09A-2E23FAC99CBB}"/>
              </a:ext>
            </a:extLst>
          </p:cNvPr>
          <p:cNvSpPr/>
          <p:nvPr/>
        </p:nvSpPr>
        <p:spPr>
          <a:xfrm rot="2711480">
            <a:off x="4763131" y="3050727"/>
            <a:ext cx="292359" cy="639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5891960-6BCB-47FD-A197-0D6ABBDE6873}"/>
              </a:ext>
            </a:extLst>
          </p:cNvPr>
          <p:cNvSpPr/>
          <p:nvPr/>
        </p:nvSpPr>
        <p:spPr>
          <a:xfrm rot="2711480">
            <a:off x="6512253" y="1499542"/>
            <a:ext cx="292359" cy="639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37EED62-D13A-417A-BD84-F8BB60E9AE76}"/>
              </a:ext>
            </a:extLst>
          </p:cNvPr>
          <p:cNvSpPr/>
          <p:nvPr/>
        </p:nvSpPr>
        <p:spPr>
          <a:xfrm rot="8100000">
            <a:off x="6465303" y="3013170"/>
            <a:ext cx="292359" cy="6390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0061157-DA62-4147-89FF-D6249314ED9E}"/>
              </a:ext>
            </a:extLst>
          </p:cNvPr>
          <p:cNvSpPr/>
          <p:nvPr/>
        </p:nvSpPr>
        <p:spPr>
          <a:xfrm rot="8100000">
            <a:off x="4805573" y="1458849"/>
            <a:ext cx="292359" cy="6390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803F1FD-1429-4DF3-AE57-47BCB829E733}"/>
              </a:ext>
            </a:extLst>
          </p:cNvPr>
          <p:cNvSpPr/>
          <p:nvPr/>
        </p:nvSpPr>
        <p:spPr>
          <a:xfrm rot="5400000">
            <a:off x="6784854" y="2252575"/>
            <a:ext cx="292359" cy="63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3B07F2E-EB4A-444E-8253-85136C8AE6AA}"/>
              </a:ext>
            </a:extLst>
          </p:cNvPr>
          <p:cNvSpPr/>
          <p:nvPr/>
        </p:nvSpPr>
        <p:spPr>
          <a:xfrm rot="5400000">
            <a:off x="4486025" y="2252575"/>
            <a:ext cx="292359" cy="63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0693119-B56B-47A5-841B-6CAA84A98341}"/>
              </a:ext>
            </a:extLst>
          </p:cNvPr>
          <p:cNvSpPr/>
          <p:nvPr/>
        </p:nvSpPr>
        <p:spPr>
          <a:xfrm>
            <a:off x="5650692" y="3332718"/>
            <a:ext cx="292359" cy="639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65BE6D0-2207-4C8D-971B-6697FA09E63E}"/>
              </a:ext>
            </a:extLst>
          </p:cNvPr>
          <p:cNvSpPr/>
          <p:nvPr/>
        </p:nvSpPr>
        <p:spPr>
          <a:xfrm>
            <a:off x="5652327" y="1213107"/>
            <a:ext cx="292359" cy="639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3" name="Google Shape;213;p15"/>
          <p:cNvSpPr txBox="1">
            <a:spLocks noGrp="1"/>
          </p:cNvSpPr>
          <p:nvPr>
            <p:ph type="sldNum" idx="4"/>
          </p:nvPr>
        </p:nvSpPr>
        <p:spPr>
          <a:xfrm>
            <a:off x="5798507" y="4752000"/>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a:t>
            </a:fld>
            <a:endParaRPr/>
          </a:p>
        </p:txBody>
      </p:sp>
      <p:sp>
        <p:nvSpPr>
          <p:cNvPr id="58" name="Oval 57">
            <a:extLst>
              <a:ext uri="{FF2B5EF4-FFF2-40B4-BE49-F238E27FC236}">
                <a16:creationId xmlns:a16="http://schemas.microsoft.com/office/drawing/2014/main" id="{54479430-3F37-4B80-8C58-D0398D307EFE}"/>
              </a:ext>
            </a:extLst>
          </p:cNvPr>
          <p:cNvSpPr/>
          <p:nvPr/>
        </p:nvSpPr>
        <p:spPr>
          <a:xfrm>
            <a:off x="5108063" y="3700674"/>
            <a:ext cx="1371600" cy="1371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631D319-F6B7-4563-A490-83B2CD1D692B}"/>
              </a:ext>
            </a:extLst>
          </p:cNvPr>
          <p:cNvSpPr/>
          <p:nvPr/>
        </p:nvSpPr>
        <p:spPr>
          <a:xfrm>
            <a:off x="3118310" y="1896549"/>
            <a:ext cx="1371600" cy="1371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A792735-BDB3-4ACC-8470-A515339D57AC}"/>
              </a:ext>
            </a:extLst>
          </p:cNvPr>
          <p:cNvSpPr/>
          <p:nvPr/>
        </p:nvSpPr>
        <p:spPr>
          <a:xfrm>
            <a:off x="7097816" y="1896549"/>
            <a:ext cx="1371600" cy="1371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3485038-BBE5-45A7-90D4-46CDCABBA341}"/>
              </a:ext>
            </a:extLst>
          </p:cNvPr>
          <p:cNvSpPr/>
          <p:nvPr/>
        </p:nvSpPr>
        <p:spPr>
          <a:xfrm>
            <a:off x="5108063" y="89424"/>
            <a:ext cx="1371600" cy="1371600"/>
          </a:xfrm>
          <a:prstGeom prst="ellipse">
            <a:avLst/>
          </a:prstGeom>
          <a:gradFill>
            <a:gsLst>
              <a:gs pos="0">
                <a:schemeClr val="accent4">
                  <a:tint val="100000"/>
                  <a:shade val="100000"/>
                  <a:satMod val="130000"/>
                </a:schemeClr>
              </a:gs>
              <a:gs pos="100000">
                <a:schemeClr val="accent4">
                  <a:tint val="50000"/>
                  <a:shade val="100000"/>
                  <a:satMod val="350000"/>
                </a:schemeClr>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D3AA7A2-8410-47E9-805D-9B89567A039C}"/>
              </a:ext>
            </a:extLst>
          </p:cNvPr>
          <p:cNvSpPr/>
          <p:nvPr/>
        </p:nvSpPr>
        <p:spPr>
          <a:xfrm>
            <a:off x="6526316" y="592937"/>
            <a:ext cx="1371600" cy="1371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673505F-26EB-456F-A70F-7EC51D068D61}"/>
              </a:ext>
            </a:extLst>
          </p:cNvPr>
          <p:cNvSpPr/>
          <p:nvPr/>
        </p:nvSpPr>
        <p:spPr>
          <a:xfrm>
            <a:off x="3689810" y="612475"/>
            <a:ext cx="1371600" cy="1371600"/>
          </a:xfrm>
          <a:prstGeom prst="ellipse">
            <a:avLst/>
          </a:prstGeom>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B47DF2B-3E35-47FC-8CFC-F201DF4A0299}"/>
              </a:ext>
            </a:extLst>
          </p:cNvPr>
          <p:cNvSpPr/>
          <p:nvPr/>
        </p:nvSpPr>
        <p:spPr>
          <a:xfrm>
            <a:off x="6526316" y="3200161"/>
            <a:ext cx="1371600" cy="1371600"/>
          </a:xfrm>
          <a:prstGeom prst="ellipse">
            <a:avLst/>
          </a:prstGeom>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E19927B-4DDA-42C6-86CA-455D72A98632}"/>
              </a:ext>
            </a:extLst>
          </p:cNvPr>
          <p:cNvSpPr/>
          <p:nvPr/>
        </p:nvSpPr>
        <p:spPr>
          <a:xfrm>
            <a:off x="3689810" y="3200161"/>
            <a:ext cx="1371600" cy="1371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0" name="Picture 29" descr="Female interior designers browsing fabric swatches">
            <a:extLst>
              <a:ext uri="{FF2B5EF4-FFF2-40B4-BE49-F238E27FC236}">
                <a16:creationId xmlns:a16="http://schemas.microsoft.com/office/drawing/2014/main" id="{AB1EB48C-FAB4-49E8-A48C-8605C099275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90223" y="1556740"/>
            <a:ext cx="2011680" cy="2011680"/>
          </a:xfrm>
          <a:custGeom>
            <a:avLst/>
            <a:gdLst>
              <a:gd name="connsiteX0" fmla="*/ 1679318 w 3358636"/>
              <a:gd name="connsiteY0" fmla="*/ 0 h 3358636"/>
              <a:gd name="connsiteX1" fmla="*/ 3358636 w 3358636"/>
              <a:gd name="connsiteY1" fmla="*/ 1679318 h 3358636"/>
              <a:gd name="connsiteX2" fmla="*/ 1679318 w 3358636"/>
              <a:gd name="connsiteY2" fmla="*/ 3358636 h 3358636"/>
              <a:gd name="connsiteX3" fmla="*/ 0 w 3358636"/>
              <a:gd name="connsiteY3" fmla="*/ 1679318 h 3358636"/>
              <a:gd name="connsiteX4" fmla="*/ 1679318 w 3358636"/>
              <a:gd name="connsiteY4" fmla="*/ 0 h 335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8636" h="3358636">
                <a:moveTo>
                  <a:pt x="1679318" y="0"/>
                </a:moveTo>
                <a:cubicBezTo>
                  <a:pt x="2606780" y="0"/>
                  <a:pt x="3358636" y="751856"/>
                  <a:pt x="3358636" y="1679318"/>
                </a:cubicBezTo>
                <a:cubicBezTo>
                  <a:pt x="3358636" y="2606780"/>
                  <a:pt x="2606780" y="3358636"/>
                  <a:pt x="1679318" y="3358636"/>
                </a:cubicBezTo>
                <a:cubicBezTo>
                  <a:pt x="751856" y="3358636"/>
                  <a:pt x="0" y="2606780"/>
                  <a:pt x="0" y="1679318"/>
                </a:cubicBezTo>
                <a:cubicBezTo>
                  <a:pt x="0" y="751856"/>
                  <a:pt x="751856" y="0"/>
                  <a:pt x="1679318" y="0"/>
                </a:cubicBezTo>
                <a:close/>
              </a:path>
            </a:pathLst>
          </a:custGeom>
          <a:effectLst>
            <a:softEdge rad="31750"/>
          </a:effectLst>
        </p:spPr>
      </p:pic>
      <p:sp>
        <p:nvSpPr>
          <p:cNvPr id="66" name="Title 3">
            <a:extLst>
              <a:ext uri="{FF2B5EF4-FFF2-40B4-BE49-F238E27FC236}">
                <a16:creationId xmlns:a16="http://schemas.microsoft.com/office/drawing/2014/main" id="{80C5C250-B3BF-4517-92B2-4DE7CCC8EEFC}"/>
              </a:ext>
            </a:extLst>
          </p:cNvPr>
          <p:cNvSpPr txBox="1">
            <a:spLocks/>
          </p:cNvSpPr>
          <p:nvPr/>
        </p:nvSpPr>
        <p:spPr>
          <a:xfrm>
            <a:off x="739264" y="1263524"/>
            <a:ext cx="2645728"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W-2 </a:t>
            </a:r>
            <a:br>
              <a:rPr lang="en-US" sz="2800" b="1">
                <a:solidFill>
                  <a:srgbClr val="617A86"/>
                </a:solidFill>
                <a:latin typeface="Segoe UI Black" panose="020B0A02040204020203" pitchFamily="34" charset="0"/>
                <a:ea typeface="Segoe UI Black" panose="020B0A02040204020203" pitchFamily="34" charset="0"/>
                <a:cs typeface="Tahoma" panose="020B0604030504040204" pitchFamily="34" charset="0"/>
              </a:rPr>
            </a:br>
            <a:r>
              <a:rPr lang="en-US" sz="28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New Worker Training (NWT) Hub</a:t>
            </a:r>
          </a:p>
        </p:txBody>
      </p:sp>
      <p:sp>
        <p:nvSpPr>
          <p:cNvPr id="40" name="Title 3">
            <a:extLst>
              <a:ext uri="{FF2B5EF4-FFF2-40B4-BE49-F238E27FC236}">
                <a16:creationId xmlns:a16="http://schemas.microsoft.com/office/drawing/2014/main" id="{C89B77E6-E16B-46E2-8409-02721A816A18}"/>
              </a:ext>
            </a:extLst>
          </p:cNvPr>
          <p:cNvSpPr txBox="1">
            <a:spLocks/>
          </p:cNvSpPr>
          <p:nvPr/>
        </p:nvSpPr>
        <p:spPr>
          <a:xfrm>
            <a:off x="825137" y="3310268"/>
            <a:ext cx="2473982" cy="7778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9pPr>
          </a:lstStyle>
          <a:p>
            <a:r>
              <a:rPr lang="en-US" sz="2400">
                <a:latin typeface="Tahoma" panose="020B0604030504040204" pitchFamily="34" charset="0"/>
                <a:ea typeface="Tahoma" panose="020B0604030504040204" pitchFamily="34" charset="0"/>
                <a:cs typeface="Tahoma" panose="020B0604030504040204" pitchFamily="34" charset="0"/>
              </a:rPr>
              <a:t>Where you go to be in the know!</a:t>
            </a:r>
          </a:p>
        </p:txBody>
      </p:sp>
      <mc:AlternateContent xmlns:mc="http://schemas.openxmlformats.org/markup-compatibility/2006" xmlns:psez="http://schemas.microsoft.com/office/powerpoint/2016/sectionzoom">
        <mc:Choice Requires="psez">
          <p:graphicFrame>
            <p:nvGraphicFramePr>
              <p:cNvPr id="3" name="Section Zoom 2">
                <a:extLst>
                  <a:ext uri="{FF2B5EF4-FFF2-40B4-BE49-F238E27FC236}">
                    <a16:creationId xmlns:a16="http://schemas.microsoft.com/office/drawing/2014/main" id="{C8E07FDA-973A-454B-98A8-1831438D93DD}"/>
                  </a:ext>
                </a:extLst>
              </p:cNvPr>
              <p:cNvGraphicFramePr>
                <a:graphicFrameLocks noChangeAspect="1"/>
              </p:cNvGraphicFramePr>
              <p:nvPr>
                <p:extLst>
                  <p:ext uri="{D42A27DB-BD31-4B8C-83A1-F6EECF244321}">
                    <p14:modId xmlns:p14="http://schemas.microsoft.com/office/powerpoint/2010/main" val="869128251"/>
                  </p:ext>
                </p:extLst>
              </p:nvPr>
            </p:nvGraphicFramePr>
            <p:xfrm>
              <a:off x="5336663" y="318024"/>
              <a:ext cx="914400" cy="914400"/>
            </p:xfrm>
            <a:graphic>
              <a:graphicData uri="http://schemas.microsoft.com/office/powerpoint/2016/sectionzoom">
                <psez:sectionZm>
                  <psez:sectionZmObj sectionId="{F1B03513-3ECB-461D-ABA0-4CD52A57D0BF}">
                    <psez:zmPr id="{5B1CF2B8-EF3F-4F1A-815B-C41E5B3C3BF6}" imageType="cover" transitionDur="1000">
                      <p166:blipFill xmlns:p166="http://schemas.microsoft.com/office/powerpoint/2016/6/main">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166:blipFill>
                      <p166:spPr xmlns:p166="http://schemas.microsoft.com/office/powerpoint/2016/6/main">
                        <a:xfrm>
                          <a:off x="0" y="0"/>
                          <a:ext cx="914400" cy="914400"/>
                        </a:xfrm>
                        <a:prstGeom prst="rect">
                          <a:avLst/>
                        </a:prstGeom>
                        <a:ln w="3175">
                          <a:noFill/>
                        </a:ln>
                      </p166:spPr>
                    </psez:zmPr>
                  </psez:sectionZmObj>
                </psez:sectionZm>
              </a:graphicData>
            </a:graphic>
          </p:graphicFrame>
        </mc:Choice>
        <mc:Fallback xmlns="">
          <p:pic>
            <p:nvPicPr>
              <p:cNvPr id="3" name="Section Zoom 2">
                <a:hlinkClick r:id="rId6" action="ppaction://hlinksldjump"/>
                <a:extLst>
                  <a:ext uri="{FF2B5EF4-FFF2-40B4-BE49-F238E27FC236}">
                    <a16:creationId xmlns:a16="http://schemas.microsoft.com/office/drawing/2014/main" id="{C8E07FDA-973A-454B-98A8-1831438D93DD}"/>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36663" y="318024"/>
                <a:ext cx="914400" cy="9144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1F3881A5-6379-47F1-BBE8-3B3988AEEDE1}"/>
                  </a:ext>
                </a:extLst>
              </p:cNvPr>
              <p:cNvGraphicFramePr>
                <a:graphicFrameLocks noChangeAspect="1"/>
              </p:cNvGraphicFramePr>
              <p:nvPr>
                <p:extLst>
                  <p:ext uri="{D42A27DB-BD31-4B8C-83A1-F6EECF244321}">
                    <p14:modId xmlns:p14="http://schemas.microsoft.com/office/powerpoint/2010/main" val="2771014839"/>
                  </p:ext>
                </p:extLst>
              </p:nvPr>
            </p:nvGraphicFramePr>
            <p:xfrm>
              <a:off x="6754916" y="883768"/>
              <a:ext cx="914400" cy="914400"/>
            </p:xfrm>
            <a:graphic>
              <a:graphicData uri="http://schemas.microsoft.com/office/powerpoint/2016/sectionzoom">
                <psez:sectionZm>
                  <psez:sectionZmObj sectionId="{63E6DDBA-C75D-4E6E-BB25-7F58173B682B}">
                    <psez:zmPr id="{897996C5-D8B8-4AC3-A1D8-0A9B3CE44E3C}" imageType="cover" transitionDur="1000">
                      <p166:blipFill xmlns:p166="http://schemas.microsoft.com/office/powerpoint/2016/6/main">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166:blipFill>
                      <p166:spPr xmlns:p166="http://schemas.microsoft.com/office/powerpoint/2016/6/main">
                        <a:xfrm>
                          <a:off x="0" y="0"/>
                          <a:ext cx="914400" cy="914400"/>
                        </a:xfrm>
                        <a:prstGeom prst="rect">
                          <a:avLst/>
                        </a:prstGeom>
                      </p166:spPr>
                    </psez:zmPr>
                  </psez:sectionZmObj>
                </psez:sectionZm>
              </a:graphicData>
            </a:graphic>
          </p:graphicFrame>
        </mc:Choice>
        <mc:Fallback xmlns="">
          <p:pic>
            <p:nvPicPr>
              <p:cNvPr id="6" name="Section Zoom 5">
                <a:hlinkClick r:id="rId11" action="ppaction://hlinksldjump"/>
                <a:extLst>
                  <a:ext uri="{FF2B5EF4-FFF2-40B4-BE49-F238E27FC236}">
                    <a16:creationId xmlns:a16="http://schemas.microsoft.com/office/drawing/2014/main" id="{1F3881A5-6379-47F1-BBE8-3B3988AEEDE1}"/>
                  </a:ext>
                </a:extLst>
              </p:cNvPr>
              <p:cNvPicPr>
                <a:picLocks noGrp="1" noRot="1" noChangeAspect="1" noMove="1" noResize="1" noEditPoints="1" noAdjustHandles="1" noChangeArrowheads="1" noChangeShapeType="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754916" y="883768"/>
                <a:ext cx="914400" cy="914400"/>
              </a:xfrm>
              <a:prstGeom prst="rect">
                <a:avLst/>
              </a:prstGeom>
            </p:spPr>
          </p:pic>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39AE7D71-64A7-469E-A5EE-D9A6D02A8089}"/>
                  </a:ext>
                </a:extLst>
              </p:cNvPr>
              <p:cNvGraphicFramePr>
                <a:graphicFrameLocks noChangeAspect="1"/>
              </p:cNvGraphicFramePr>
              <p:nvPr>
                <p:extLst>
                  <p:ext uri="{D42A27DB-BD31-4B8C-83A1-F6EECF244321}">
                    <p14:modId xmlns:p14="http://schemas.microsoft.com/office/powerpoint/2010/main" val="2898298515"/>
                  </p:ext>
                </p:extLst>
              </p:nvPr>
            </p:nvGraphicFramePr>
            <p:xfrm>
              <a:off x="7324821" y="2115039"/>
              <a:ext cx="914400" cy="914400"/>
            </p:xfrm>
            <a:graphic>
              <a:graphicData uri="http://schemas.microsoft.com/office/powerpoint/2016/sectionzoom">
                <psez:sectionZm>
                  <psez:sectionZmObj sectionId="{56B944B3-B5F7-4A23-AC68-E125FB20616F}">
                    <psez:zmPr id="{67969E36-5FC9-4E87-842C-B6FDD6626994}" imageType="cover" transitionDur="1000">
                      <p166:blipFill xmlns:p166="http://schemas.microsoft.com/office/powerpoint/2016/6/main">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166:blipFill>
                      <p166:spPr xmlns:p166="http://schemas.microsoft.com/office/powerpoint/2016/6/main">
                        <a:xfrm>
                          <a:off x="0" y="0"/>
                          <a:ext cx="914400" cy="914400"/>
                        </a:xfrm>
                        <a:prstGeom prst="rect">
                          <a:avLst/>
                        </a:prstGeom>
                        <a:ln w="3175">
                          <a:noFill/>
                        </a:ln>
                      </p166:spPr>
                    </psez:zmPr>
                  </psez:sectionZmObj>
                </psez:sectionZm>
              </a:graphicData>
            </a:graphic>
          </p:graphicFrame>
        </mc:Choice>
        <mc:Fallback xmlns="">
          <p:pic>
            <p:nvPicPr>
              <p:cNvPr id="10" name="Section Zoom 9">
                <a:hlinkClick r:id="rId16" action="ppaction://hlinksldjump"/>
                <a:extLst>
                  <a:ext uri="{FF2B5EF4-FFF2-40B4-BE49-F238E27FC236}">
                    <a16:creationId xmlns:a16="http://schemas.microsoft.com/office/drawing/2014/main" id="{39AE7D71-64A7-469E-A5EE-D9A6D02A8089}"/>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324821" y="2115039"/>
                <a:ext cx="914400" cy="9144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2" name="Section Zoom 11">
                <a:extLst>
                  <a:ext uri="{FF2B5EF4-FFF2-40B4-BE49-F238E27FC236}">
                    <a16:creationId xmlns:a16="http://schemas.microsoft.com/office/drawing/2014/main" id="{DCD00CE6-6F15-4F79-B8D8-962474DB0766}"/>
                  </a:ext>
                </a:extLst>
              </p:cNvPr>
              <p:cNvGraphicFramePr>
                <a:graphicFrameLocks noChangeAspect="1"/>
              </p:cNvGraphicFramePr>
              <p:nvPr>
                <p:extLst>
                  <p:ext uri="{D42A27DB-BD31-4B8C-83A1-F6EECF244321}">
                    <p14:modId xmlns:p14="http://schemas.microsoft.com/office/powerpoint/2010/main" val="60362782"/>
                  </p:ext>
                </p:extLst>
              </p:nvPr>
            </p:nvGraphicFramePr>
            <p:xfrm>
              <a:off x="6754916" y="3427087"/>
              <a:ext cx="914400" cy="914400"/>
            </p:xfrm>
            <a:graphic>
              <a:graphicData uri="http://schemas.microsoft.com/office/powerpoint/2016/sectionzoom">
                <psez:sectionZm>
                  <psez:sectionZmObj sectionId="{712A060B-8F80-4001-9E89-6340EAE1975A}">
                    <psez:zmPr id="{D38A54B1-1619-4B3A-80C3-744F0DD28269}" imageType="cover" transitionDur="1000">
                      <p166:blipFill xmlns:p166="http://schemas.microsoft.com/office/powerpoint/2016/6/main">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166:blipFill>
                      <p166:spPr xmlns:p166="http://schemas.microsoft.com/office/powerpoint/2016/6/main">
                        <a:xfrm>
                          <a:off x="0" y="0"/>
                          <a:ext cx="914400" cy="914400"/>
                        </a:xfrm>
                        <a:prstGeom prst="rect">
                          <a:avLst/>
                        </a:prstGeom>
                        <a:ln w="3175">
                          <a:noFill/>
                        </a:ln>
                      </p166:spPr>
                    </psez:zmPr>
                  </psez:sectionZmObj>
                </psez:sectionZm>
              </a:graphicData>
            </a:graphic>
          </p:graphicFrame>
        </mc:Choice>
        <mc:Fallback xmlns="">
          <p:pic>
            <p:nvPicPr>
              <p:cNvPr id="12" name="Section Zoom 11">
                <a:hlinkClick r:id="rId21" action="ppaction://hlinksldjump"/>
                <a:extLst>
                  <a:ext uri="{FF2B5EF4-FFF2-40B4-BE49-F238E27FC236}">
                    <a16:creationId xmlns:a16="http://schemas.microsoft.com/office/drawing/2014/main" id="{DCD00CE6-6F15-4F79-B8D8-962474DB0766}"/>
                  </a:ext>
                </a:extLst>
              </p:cNvPr>
              <p:cNvPicPr>
                <a:picLocks noGrp="1" noRot="1" noChangeAspect="1" noMove="1" noResize="1" noEditPoints="1" noAdjustHandles="1" noChangeArrowheads="1" noChangeShapeType="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754916" y="3427087"/>
                <a:ext cx="914400" cy="9144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4" name="Section Zoom 3">
                <a:extLst>
                  <a:ext uri="{FF2B5EF4-FFF2-40B4-BE49-F238E27FC236}">
                    <a16:creationId xmlns:a16="http://schemas.microsoft.com/office/drawing/2014/main" id="{0EFB1059-1326-4AF7-9EB3-812F4EEC7853}"/>
                  </a:ext>
                </a:extLst>
              </p:cNvPr>
              <p:cNvGraphicFramePr>
                <a:graphicFrameLocks noChangeAspect="1"/>
              </p:cNvGraphicFramePr>
              <p:nvPr>
                <p:extLst>
                  <p:ext uri="{D42A27DB-BD31-4B8C-83A1-F6EECF244321}">
                    <p14:modId xmlns:p14="http://schemas.microsoft.com/office/powerpoint/2010/main" val="278090366"/>
                  </p:ext>
                </p:extLst>
              </p:nvPr>
            </p:nvGraphicFramePr>
            <p:xfrm>
              <a:off x="5345433" y="3938044"/>
              <a:ext cx="896860" cy="896860"/>
            </p:xfrm>
            <a:graphic>
              <a:graphicData uri="http://schemas.microsoft.com/office/powerpoint/2016/sectionzoom">
                <psez:sectionZm>
                  <psez:sectionZmObj sectionId="{AF5AF046-A45F-4727-AD0F-793AA79DEB04}">
                    <psez:zmPr id="{906CDD38-4849-48AF-B7F7-C0B150E0F625}" imageType="cover" transitionDur="1000">
                      <p166:blipFill xmlns:p166="http://schemas.microsoft.com/office/powerpoint/2016/6/main">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166:blipFill>
                      <p166:spPr xmlns:p166="http://schemas.microsoft.com/office/powerpoint/2016/6/main">
                        <a:xfrm>
                          <a:off x="0" y="0"/>
                          <a:ext cx="896860" cy="896860"/>
                        </a:xfrm>
                        <a:prstGeom prst="rect">
                          <a:avLst/>
                        </a:prstGeom>
                        <a:ln w="3175">
                          <a:noFill/>
                        </a:ln>
                      </p166:spPr>
                    </psez:zmPr>
                  </psez:sectionZmObj>
                </psez:sectionZm>
              </a:graphicData>
            </a:graphic>
          </p:graphicFrame>
        </mc:Choice>
        <mc:Fallback xmlns="">
          <p:pic>
            <p:nvPicPr>
              <p:cNvPr id="4" name="Section Zoom 3">
                <a:hlinkClick r:id="rId26" action="ppaction://hlinksldjump"/>
                <a:extLst>
                  <a:ext uri="{FF2B5EF4-FFF2-40B4-BE49-F238E27FC236}">
                    <a16:creationId xmlns:a16="http://schemas.microsoft.com/office/drawing/2014/main" id="{0EFB1059-1326-4AF7-9EB3-812F4EEC7853}"/>
                  </a:ext>
                </a:extLst>
              </p:cNvPr>
              <p:cNvPicPr>
                <a:picLocks noGrp="1" noRot="1" noChangeAspect="1" noMove="1" noResize="1" noEditPoints="1" noAdjustHandles="1" noChangeArrowheads="1" noChangeShapeType="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345433" y="3938044"/>
                <a:ext cx="896860" cy="89686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7" name="Section Zoom 6">
                <a:extLst>
                  <a:ext uri="{FF2B5EF4-FFF2-40B4-BE49-F238E27FC236}">
                    <a16:creationId xmlns:a16="http://schemas.microsoft.com/office/drawing/2014/main" id="{B52D309F-59B6-456C-84C7-EFCC969A577F}"/>
                  </a:ext>
                </a:extLst>
              </p:cNvPr>
              <p:cNvGraphicFramePr>
                <a:graphicFrameLocks noChangeAspect="1"/>
              </p:cNvGraphicFramePr>
              <p:nvPr>
                <p:extLst>
                  <p:ext uri="{D42A27DB-BD31-4B8C-83A1-F6EECF244321}">
                    <p14:modId xmlns:p14="http://schemas.microsoft.com/office/powerpoint/2010/main" val="4102106015"/>
                  </p:ext>
                </p:extLst>
              </p:nvPr>
            </p:nvGraphicFramePr>
            <p:xfrm>
              <a:off x="3902292" y="3432332"/>
              <a:ext cx="914400" cy="914400"/>
            </p:xfrm>
            <a:graphic>
              <a:graphicData uri="http://schemas.microsoft.com/office/powerpoint/2016/sectionzoom">
                <psez:sectionZm>
                  <psez:sectionZmObj sectionId="{9FA06619-3E84-44E9-A8EB-69426D3160DF}">
                    <psez:zmPr id="{7B14512E-BE0F-4455-906B-9F08715DA005}" imageType="cover" transitionDur="1000">
                      <p166:blipFill xmlns:p166="http://schemas.microsoft.com/office/powerpoint/2016/6/main">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166:blipFill>
                      <p166:spPr xmlns:p166="http://schemas.microsoft.com/office/powerpoint/2016/6/main">
                        <a:xfrm>
                          <a:off x="0" y="0"/>
                          <a:ext cx="914400" cy="914400"/>
                        </a:xfrm>
                        <a:prstGeom prst="rect">
                          <a:avLst/>
                        </a:prstGeom>
                        <a:ln w="3175">
                          <a:noFill/>
                        </a:ln>
                      </p166:spPr>
                    </psez:zmPr>
                  </psez:sectionZmObj>
                </psez:sectionZm>
              </a:graphicData>
            </a:graphic>
          </p:graphicFrame>
        </mc:Choice>
        <mc:Fallback xmlns="">
          <p:pic>
            <p:nvPicPr>
              <p:cNvPr id="7" name="Section Zoom 6">
                <a:hlinkClick r:id="rId31" action="ppaction://hlinksldjump"/>
                <a:extLst>
                  <a:ext uri="{FF2B5EF4-FFF2-40B4-BE49-F238E27FC236}">
                    <a16:creationId xmlns:a16="http://schemas.microsoft.com/office/drawing/2014/main" id="{B52D309F-59B6-456C-84C7-EFCC969A577F}"/>
                  </a:ext>
                </a:extLst>
              </p:cNvPr>
              <p:cNvPicPr>
                <a:picLocks noGrp="1" noRot="1" noChangeAspect="1" noMove="1" noResize="1" noEditPoints="1" noAdjustHandles="1" noChangeArrowheads="1" noChangeShapeType="1"/>
              </p:cNvPicPr>
              <p:nvPr/>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3902292" y="3432332"/>
                <a:ext cx="914400" cy="9144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5" name="Section Zoom 14">
                <a:extLst>
                  <a:ext uri="{FF2B5EF4-FFF2-40B4-BE49-F238E27FC236}">
                    <a16:creationId xmlns:a16="http://schemas.microsoft.com/office/drawing/2014/main" id="{07E9B2EA-4DC0-4ADB-B76C-7861E42F68BA}"/>
                  </a:ext>
                </a:extLst>
              </p:cNvPr>
              <p:cNvGraphicFramePr>
                <a:graphicFrameLocks noChangeAspect="1"/>
              </p:cNvGraphicFramePr>
              <p:nvPr>
                <p:extLst>
                  <p:ext uri="{D42A27DB-BD31-4B8C-83A1-F6EECF244321}">
                    <p14:modId xmlns:p14="http://schemas.microsoft.com/office/powerpoint/2010/main" val="4063234156"/>
                  </p:ext>
                </p:extLst>
              </p:nvPr>
            </p:nvGraphicFramePr>
            <p:xfrm>
              <a:off x="3343428" y="2115039"/>
              <a:ext cx="914400" cy="914400"/>
            </p:xfrm>
            <a:graphic>
              <a:graphicData uri="http://schemas.microsoft.com/office/powerpoint/2016/sectionzoom">
                <psez:sectionZm>
                  <psez:sectionZmObj sectionId="{8DA100E5-E7EE-4B8D-B594-DB13ED7B41B1}">
                    <psez:zmPr id="{7E3298F7-BAF3-4822-9A35-1D2D16150780}" imageType="cover" transitionDur="1000">
                      <p166:blipFill xmlns:p166="http://schemas.microsoft.com/office/powerpoint/2016/6/main">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166:blipFill>
                      <p166:spPr xmlns:p166="http://schemas.microsoft.com/office/powerpoint/2016/6/main">
                        <a:xfrm>
                          <a:off x="0" y="0"/>
                          <a:ext cx="914400" cy="914400"/>
                        </a:xfrm>
                        <a:prstGeom prst="rect">
                          <a:avLst/>
                        </a:prstGeom>
                        <a:ln w="3175">
                          <a:noFill/>
                        </a:ln>
                      </p166:spPr>
                    </psez:zmPr>
                  </psez:sectionZmObj>
                </psez:sectionZm>
              </a:graphicData>
            </a:graphic>
          </p:graphicFrame>
        </mc:Choice>
        <mc:Fallback xmlns="">
          <p:pic>
            <p:nvPicPr>
              <p:cNvPr id="15" name="Section Zoom 14">
                <a:hlinkClick r:id="rId36" action="ppaction://hlinksldjump"/>
                <a:extLst>
                  <a:ext uri="{FF2B5EF4-FFF2-40B4-BE49-F238E27FC236}">
                    <a16:creationId xmlns:a16="http://schemas.microsoft.com/office/drawing/2014/main" id="{07E9B2EA-4DC0-4ADB-B76C-7861E42F68BA}"/>
                  </a:ext>
                </a:extLst>
              </p:cNvPr>
              <p:cNvPicPr>
                <a:picLocks noGrp="1" noRot="1" noChangeAspect="1" noMove="1" noResize="1" noEditPoints="1" noAdjustHandles="1" noChangeArrowheads="1" noChangeShapeType="1"/>
              </p:cNvPicPr>
              <p:nvPr/>
            </p:nvPicPr>
            <p:blipFill>
              <a:blip r:embed="rId37">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3343428" y="2115039"/>
                <a:ext cx="914400" cy="9144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8" name="Section Zoom 17">
                <a:extLst>
                  <a:ext uri="{FF2B5EF4-FFF2-40B4-BE49-F238E27FC236}">
                    <a16:creationId xmlns:a16="http://schemas.microsoft.com/office/drawing/2014/main" id="{80B7A300-DA79-476B-A828-6F18D6EA5A16}"/>
                  </a:ext>
                </a:extLst>
              </p:cNvPr>
              <p:cNvGraphicFramePr>
                <a:graphicFrameLocks noChangeAspect="1"/>
              </p:cNvGraphicFramePr>
              <p:nvPr>
                <p:extLst>
                  <p:ext uri="{D42A27DB-BD31-4B8C-83A1-F6EECF244321}">
                    <p14:modId xmlns:p14="http://schemas.microsoft.com/office/powerpoint/2010/main" val="2215446364"/>
                  </p:ext>
                </p:extLst>
              </p:nvPr>
            </p:nvGraphicFramePr>
            <p:xfrm>
              <a:off x="3918410" y="841075"/>
              <a:ext cx="914400" cy="914400"/>
            </p:xfrm>
            <a:graphic>
              <a:graphicData uri="http://schemas.microsoft.com/office/powerpoint/2016/sectionzoom">
                <psez:sectionZm>
                  <psez:sectionZmObj sectionId="{95A0EB97-40AC-4EE5-80FC-E33E1BBB9D22}">
                    <psez:zmPr id="{31EF1CAB-8E6B-41AC-9CB5-0B2FD16F0516}" imageType="cover" transitionDur="1000">
                      <p166:blipFill xmlns:p166="http://schemas.microsoft.com/office/powerpoint/2016/6/main">
                        <a:blip r:embed="rId39">
                          <a:extLst>
                            <a:ext uri="{96DAC541-7B7A-43D3-8B79-37D633B846F1}">
                              <asvg:svgBlip xmlns:asvg="http://schemas.microsoft.com/office/drawing/2016/SVG/main" r:embed="rId40"/>
                            </a:ext>
                          </a:extLst>
                        </a:blip>
                        <a:stretch>
                          <a:fillRect/>
                        </a:stretch>
                      </p166:blipFill>
                      <p166:spPr xmlns:p166="http://schemas.microsoft.com/office/powerpoint/2016/6/main">
                        <a:xfrm>
                          <a:off x="0" y="0"/>
                          <a:ext cx="914400" cy="914400"/>
                        </a:xfrm>
                        <a:prstGeom prst="rect">
                          <a:avLst/>
                        </a:prstGeom>
                        <a:ln w="3175">
                          <a:noFill/>
                        </a:ln>
                      </p166:spPr>
                    </psez:zmPr>
                  </psez:sectionZmObj>
                </psez:sectionZm>
              </a:graphicData>
            </a:graphic>
          </p:graphicFrame>
        </mc:Choice>
        <mc:Fallback xmlns="">
          <p:pic>
            <p:nvPicPr>
              <p:cNvPr id="18" name="Section Zoom 17">
                <a:hlinkClick r:id="rId41" action="ppaction://hlinksldjump"/>
                <a:extLst>
                  <a:ext uri="{FF2B5EF4-FFF2-40B4-BE49-F238E27FC236}">
                    <a16:creationId xmlns:a16="http://schemas.microsoft.com/office/drawing/2014/main" id="{80B7A300-DA79-476B-A828-6F18D6EA5A16}"/>
                  </a:ext>
                </a:extLst>
              </p:cNvPr>
              <p:cNvPicPr>
                <a:picLocks noGrp="1" noRot="1" noChangeAspect="1" noMove="1" noResize="1" noEditPoints="1" noAdjustHandles="1" noChangeArrowheads="1" noChangeShapeType="1"/>
              </p:cNvPicPr>
              <p:nvPr/>
            </p:nvPicPr>
            <p:blipFill>
              <a:blip r:embed="rId42">
                <a:extLst>
                  <a:ext uri="{96DAC541-7B7A-43D3-8B79-37D633B846F1}">
                    <asvg:svgBlip xmlns:asvg="http://schemas.microsoft.com/office/drawing/2016/SVG/main" r:embed="rId43"/>
                  </a:ext>
                </a:extLst>
              </a:blip>
              <a:stretch>
                <a:fillRect/>
              </a:stretch>
            </p:blipFill>
            <p:spPr>
              <a:xfrm>
                <a:off x="3918410" y="841075"/>
                <a:ext cx="914400" cy="914400"/>
              </a:xfrm>
              <a:prstGeom prst="rect">
                <a:avLst/>
              </a:prstGeom>
              <a:ln w="3175">
                <a:noFill/>
              </a:ln>
            </p:spPr>
          </p:pic>
        </mc:Fallback>
      </mc:AlternateContent>
      <p:sp>
        <p:nvSpPr>
          <p:cNvPr id="2" name="TextBox 1">
            <a:extLst>
              <a:ext uri="{FF2B5EF4-FFF2-40B4-BE49-F238E27FC236}">
                <a16:creationId xmlns:a16="http://schemas.microsoft.com/office/drawing/2014/main" id="{40231290-B646-87D9-35F4-7B19A084F819}"/>
              </a:ext>
            </a:extLst>
          </p:cNvPr>
          <p:cNvSpPr txBox="1"/>
          <p:nvPr/>
        </p:nvSpPr>
        <p:spPr>
          <a:xfrm>
            <a:off x="-1348446" y="252004"/>
            <a:ext cx="1425390" cy="523220"/>
          </a:xfrm>
          <a:prstGeom prst="rect">
            <a:avLst/>
          </a:prstGeom>
          <a:noFill/>
        </p:spPr>
        <p:txBody>
          <a:bodyPr wrap="none" rtlCol="0">
            <a:spAutoFit/>
          </a:bodyPr>
          <a:lstStyle/>
          <a:p>
            <a:r>
              <a:rPr lang="en-US" b="1" dirty="0">
                <a:solidFill>
                  <a:schemeClr val="accent6"/>
                </a:solidFill>
              </a:rPr>
              <a:t>Last Updated: </a:t>
            </a:r>
            <a:br>
              <a:rPr lang="en-US" b="1" dirty="0">
                <a:solidFill>
                  <a:schemeClr val="accent6"/>
                </a:solidFill>
              </a:rPr>
            </a:br>
            <a:r>
              <a:rPr lang="en-US" b="1" dirty="0">
                <a:solidFill>
                  <a:schemeClr val="accent6"/>
                </a:solidFill>
              </a:rPr>
              <a:t>07/01/25</a:t>
            </a:r>
          </a:p>
        </p:txBody>
      </p:sp>
    </p:spTree>
    <p:extLst>
      <p:ext uri="{BB962C8B-B14F-4D97-AF65-F5344CB8AC3E}">
        <p14:creationId xmlns:p14="http://schemas.microsoft.com/office/powerpoint/2010/main" val="113438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2420F6C-67DA-4F73-A846-C64CB7FFEAEA}"/>
              </a:ext>
            </a:extLst>
          </p:cNvPr>
          <p:cNvSpPr/>
          <p:nvPr/>
        </p:nvSpPr>
        <p:spPr>
          <a:xfrm>
            <a:off x="253778" y="1135336"/>
            <a:ext cx="1371600" cy="1828800"/>
          </a:xfrm>
          <a:custGeom>
            <a:avLst/>
            <a:gdLst>
              <a:gd name="connsiteX0" fmla="*/ 667274 w 1371600"/>
              <a:gd name="connsiteY0" fmla="*/ 0 h 1828800"/>
              <a:gd name="connsiteX1" fmla="*/ 1371600 w 1371600"/>
              <a:gd name="connsiteY1" fmla="*/ 0 h 1828800"/>
              <a:gd name="connsiteX2" fmla="*/ 1371600 w 1371600"/>
              <a:gd name="connsiteY2" fmla="*/ 1828800 h 1828800"/>
              <a:gd name="connsiteX3" fmla="*/ 667274 w 1371600"/>
              <a:gd name="connsiteY3" fmla="*/ 1828800 h 1828800"/>
              <a:gd name="connsiteX4" fmla="*/ 0 w 1371600"/>
              <a:gd name="connsiteY4" fmla="*/ 1161526 h 1828800"/>
              <a:gd name="connsiteX5" fmla="*/ 0 w 1371600"/>
              <a:gd name="connsiteY5" fmla="*/ 667274 h 1828800"/>
              <a:gd name="connsiteX6" fmla="*/ 667274 w 13716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00">
                <a:moveTo>
                  <a:pt x="667274" y="0"/>
                </a:moveTo>
                <a:lnTo>
                  <a:pt x="1371600" y="0"/>
                </a:lnTo>
                <a:lnTo>
                  <a:pt x="1371600" y="1828800"/>
                </a:lnTo>
                <a:lnTo>
                  <a:pt x="667274" y="1828800"/>
                </a:lnTo>
                <a:cubicBezTo>
                  <a:pt x="298749" y="1828800"/>
                  <a:pt x="0" y="1530051"/>
                  <a:pt x="0" y="1161526"/>
                </a:cubicBezTo>
                <a:lnTo>
                  <a:pt x="0" y="667274"/>
                </a:lnTo>
                <a:cubicBezTo>
                  <a:pt x="0" y="298749"/>
                  <a:pt x="298749" y="0"/>
                  <a:pt x="667274" y="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3" name="Freeform: Shape 12">
            <a:extLst>
              <a:ext uri="{FF2B5EF4-FFF2-40B4-BE49-F238E27FC236}">
                <a16:creationId xmlns:a16="http://schemas.microsoft.com/office/drawing/2014/main" id="{0C88B008-73E9-4FA2-BD4F-63E2421BFD15}"/>
              </a:ext>
            </a:extLst>
          </p:cNvPr>
          <p:cNvSpPr/>
          <p:nvPr/>
        </p:nvSpPr>
        <p:spPr>
          <a:xfrm>
            <a:off x="1625378" y="1135336"/>
            <a:ext cx="1371600" cy="1828800"/>
          </a:xfrm>
          <a:custGeom>
            <a:avLst/>
            <a:gdLst>
              <a:gd name="connsiteX0" fmla="*/ 0 w 1371600"/>
              <a:gd name="connsiteY0" fmla="*/ 0 h 1828800"/>
              <a:gd name="connsiteX1" fmla="*/ 704326 w 1371600"/>
              <a:gd name="connsiteY1" fmla="*/ 0 h 1828800"/>
              <a:gd name="connsiteX2" fmla="*/ 1371600 w 1371600"/>
              <a:gd name="connsiteY2" fmla="*/ 667274 h 1828800"/>
              <a:gd name="connsiteX3" fmla="*/ 1371600 w 1371600"/>
              <a:gd name="connsiteY3" fmla="*/ 1161526 h 1828800"/>
              <a:gd name="connsiteX4" fmla="*/ 704326 w 1371600"/>
              <a:gd name="connsiteY4" fmla="*/ 1828800 h 1828800"/>
              <a:gd name="connsiteX5" fmla="*/ 0 w 13716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1828800">
                <a:moveTo>
                  <a:pt x="0" y="0"/>
                </a:moveTo>
                <a:lnTo>
                  <a:pt x="704326" y="0"/>
                </a:lnTo>
                <a:cubicBezTo>
                  <a:pt x="1072851" y="0"/>
                  <a:pt x="1371600" y="298749"/>
                  <a:pt x="1371600" y="667274"/>
                </a:cubicBezTo>
                <a:lnTo>
                  <a:pt x="1371600" y="1161526"/>
                </a:lnTo>
                <a:cubicBezTo>
                  <a:pt x="1371600" y="1530051"/>
                  <a:pt x="1072851" y="1828800"/>
                  <a:pt x="704326" y="1828800"/>
                </a:cubicBezTo>
                <a:lnTo>
                  <a:pt x="0" y="1828800"/>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4" name="Freeform: Shape 13">
            <a:extLst>
              <a:ext uri="{FF2B5EF4-FFF2-40B4-BE49-F238E27FC236}">
                <a16:creationId xmlns:a16="http://schemas.microsoft.com/office/drawing/2014/main" id="{DAD3F930-B7BE-439A-BC25-A311C053272F}"/>
              </a:ext>
            </a:extLst>
          </p:cNvPr>
          <p:cNvSpPr/>
          <p:nvPr/>
        </p:nvSpPr>
        <p:spPr>
          <a:xfrm>
            <a:off x="3200400" y="1085551"/>
            <a:ext cx="1371600" cy="1828800"/>
          </a:xfrm>
          <a:custGeom>
            <a:avLst/>
            <a:gdLst>
              <a:gd name="connsiteX0" fmla="*/ 667274 w 1371600"/>
              <a:gd name="connsiteY0" fmla="*/ 0 h 1828800"/>
              <a:gd name="connsiteX1" fmla="*/ 1371600 w 1371600"/>
              <a:gd name="connsiteY1" fmla="*/ 0 h 1828800"/>
              <a:gd name="connsiteX2" fmla="*/ 1371600 w 1371600"/>
              <a:gd name="connsiteY2" fmla="*/ 1828800 h 1828800"/>
              <a:gd name="connsiteX3" fmla="*/ 667274 w 1371600"/>
              <a:gd name="connsiteY3" fmla="*/ 1828800 h 1828800"/>
              <a:gd name="connsiteX4" fmla="*/ 0 w 1371600"/>
              <a:gd name="connsiteY4" fmla="*/ 1161526 h 1828800"/>
              <a:gd name="connsiteX5" fmla="*/ 0 w 1371600"/>
              <a:gd name="connsiteY5" fmla="*/ 667274 h 1828800"/>
              <a:gd name="connsiteX6" fmla="*/ 667274 w 13716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00">
                <a:moveTo>
                  <a:pt x="667274" y="0"/>
                </a:moveTo>
                <a:lnTo>
                  <a:pt x="1371600" y="0"/>
                </a:lnTo>
                <a:lnTo>
                  <a:pt x="1371600" y="1828800"/>
                </a:lnTo>
                <a:lnTo>
                  <a:pt x="667274" y="1828800"/>
                </a:lnTo>
                <a:cubicBezTo>
                  <a:pt x="298749" y="1828800"/>
                  <a:pt x="0" y="1530051"/>
                  <a:pt x="0" y="1161526"/>
                </a:cubicBezTo>
                <a:lnTo>
                  <a:pt x="0" y="667274"/>
                </a:lnTo>
                <a:cubicBezTo>
                  <a:pt x="0" y="298749"/>
                  <a:pt x="298749" y="0"/>
                  <a:pt x="667274" y="0"/>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5" name="Freeform: Shape 14">
            <a:extLst>
              <a:ext uri="{FF2B5EF4-FFF2-40B4-BE49-F238E27FC236}">
                <a16:creationId xmlns:a16="http://schemas.microsoft.com/office/drawing/2014/main" id="{7EE73759-6726-4EE5-B40C-0CFE38EA6600}"/>
              </a:ext>
            </a:extLst>
          </p:cNvPr>
          <p:cNvSpPr/>
          <p:nvPr/>
        </p:nvSpPr>
        <p:spPr>
          <a:xfrm>
            <a:off x="4572000" y="1117370"/>
            <a:ext cx="1371600" cy="1828800"/>
          </a:xfrm>
          <a:custGeom>
            <a:avLst/>
            <a:gdLst>
              <a:gd name="connsiteX0" fmla="*/ 0 w 1371600"/>
              <a:gd name="connsiteY0" fmla="*/ 0 h 1828800"/>
              <a:gd name="connsiteX1" fmla="*/ 704326 w 1371600"/>
              <a:gd name="connsiteY1" fmla="*/ 0 h 1828800"/>
              <a:gd name="connsiteX2" fmla="*/ 1371600 w 1371600"/>
              <a:gd name="connsiteY2" fmla="*/ 667274 h 1828800"/>
              <a:gd name="connsiteX3" fmla="*/ 1371600 w 1371600"/>
              <a:gd name="connsiteY3" fmla="*/ 1161526 h 1828800"/>
              <a:gd name="connsiteX4" fmla="*/ 704326 w 1371600"/>
              <a:gd name="connsiteY4" fmla="*/ 1828800 h 1828800"/>
              <a:gd name="connsiteX5" fmla="*/ 0 w 13716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1828800">
                <a:moveTo>
                  <a:pt x="0" y="0"/>
                </a:moveTo>
                <a:lnTo>
                  <a:pt x="704326" y="0"/>
                </a:lnTo>
                <a:cubicBezTo>
                  <a:pt x="1072851" y="0"/>
                  <a:pt x="1371600" y="298749"/>
                  <a:pt x="1371600" y="667274"/>
                </a:cubicBezTo>
                <a:lnTo>
                  <a:pt x="1371600" y="1161526"/>
                </a:lnTo>
                <a:cubicBezTo>
                  <a:pt x="1371600" y="1530051"/>
                  <a:pt x="1072851" y="1828800"/>
                  <a:pt x="704326" y="1828800"/>
                </a:cubicBezTo>
                <a:lnTo>
                  <a:pt x="0" y="1828800"/>
                </a:ln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6" name="Freeform: Shape 15">
            <a:extLst>
              <a:ext uri="{FF2B5EF4-FFF2-40B4-BE49-F238E27FC236}">
                <a16:creationId xmlns:a16="http://schemas.microsoft.com/office/drawing/2014/main" id="{6425A2FD-1C01-4026-A55C-EFA6DE0C8386}"/>
              </a:ext>
            </a:extLst>
          </p:cNvPr>
          <p:cNvSpPr/>
          <p:nvPr/>
        </p:nvSpPr>
        <p:spPr>
          <a:xfrm>
            <a:off x="1625378" y="3093764"/>
            <a:ext cx="1371600" cy="1828800"/>
          </a:xfrm>
          <a:custGeom>
            <a:avLst/>
            <a:gdLst>
              <a:gd name="connsiteX0" fmla="*/ 667274 w 1371600"/>
              <a:gd name="connsiteY0" fmla="*/ 0 h 1828800"/>
              <a:gd name="connsiteX1" fmla="*/ 1371600 w 1371600"/>
              <a:gd name="connsiteY1" fmla="*/ 0 h 1828800"/>
              <a:gd name="connsiteX2" fmla="*/ 1371600 w 1371600"/>
              <a:gd name="connsiteY2" fmla="*/ 1828800 h 1828800"/>
              <a:gd name="connsiteX3" fmla="*/ 667274 w 1371600"/>
              <a:gd name="connsiteY3" fmla="*/ 1828800 h 1828800"/>
              <a:gd name="connsiteX4" fmla="*/ 0 w 1371600"/>
              <a:gd name="connsiteY4" fmla="*/ 1161526 h 1828800"/>
              <a:gd name="connsiteX5" fmla="*/ 0 w 1371600"/>
              <a:gd name="connsiteY5" fmla="*/ 667274 h 1828800"/>
              <a:gd name="connsiteX6" fmla="*/ 667274 w 13716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00">
                <a:moveTo>
                  <a:pt x="667274" y="0"/>
                </a:moveTo>
                <a:lnTo>
                  <a:pt x="1371600" y="0"/>
                </a:lnTo>
                <a:lnTo>
                  <a:pt x="1371600" y="1828800"/>
                </a:lnTo>
                <a:lnTo>
                  <a:pt x="667274" y="1828800"/>
                </a:lnTo>
                <a:cubicBezTo>
                  <a:pt x="298749" y="1828800"/>
                  <a:pt x="0" y="1530051"/>
                  <a:pt x="0" y="1161526"/>
                </a:cubicBezTo>
                <a:lnTo>
                  <a:pt x="0" y="667274"/>
                </a:lnTo>
                <a:cubicBezTo>
                  <a:pt x="0" y="298749"/>
                  <a:pt x="298749" y="0"/>
                  <a:pt x="667274" y="0"/>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7" name="Freeform: Shape 16">
            <a:extLst>
              <a:ext uri="{FF2B5EF4-FFF2-40B4-BE49-F238E27FC236}">
                <a16:creationId xmlns:a16="http://schemas.microsoft.com/office/drawing/2014/main" id="{B4E40C0A-CE14-4D50-A387-902D92EDB435}"/>
              </a:ext>
            </a:extLst>
          </p:cNvPr>
          <p:cNvSpPr/>
          <p:nvPr/>
        </p:nvSpPr>
        <p:spPr>
          <a:xfrm>
            <a:off x="2996978" y="3093764"/>
            <a:ext cx="1371600" cy="1828800"/>
          </a:xfrm>
          <a:custGeom>
            <a:avLst/>
            <a:gdLst>
              <a:gd name="connsiteX0" fmla="*/ 0 w 1371600"/>
              <a:gd name="connsiteY0" fmla="*/ 0 h 1828800"/>
              <a:gd name="connsiteX1" fmla="*/ 704326 w 1371600"/>
              <a:gd name="connsiteY1" fmla="*/ 0 h 1828800"/>
              <a:gd name="connsiteX2" fmla="*/ 1371600 w 1371600"/>
              <a:gd name="connsiteY2" fmla="*/ 667274 h 1828800"/>
              <a:gd name="connsiteX3" fmla="*/ 1371600 w 1371600"/>
              <a:gd name="connsiteY3" fmla="*/ 1161526 h 1828800"/>
              <a:gd name="connsiteX4" fmla="*/ 704326 w 1371600"/>
              <a:gd name="connsiteY4" fmla="*/ 1828800 h 1828800"/>
              <a:gd name="connsiteX5" fmla="*/ 0 w 13716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1828800">
                <a:moveTo>
                  <a:pt x="0" y="0"/>
                </a:moveTo>
                <a:lnTo>
                  <a:pt x="704326" y="0"/>
                </a:lnTo>
                <a:cubicBezTo>
                  <a:pt x="1072851" y="0"/>
                  <a:pt x="1371600" y="298749"/>
                  <a:pt x="1371600" y="667274"/>
                </a:cubicBezTo>
                <a:lnTo>
                  <a:pt x="1371600" y="1161526"/>
                </a:lnTo>
                <a:cubicBezTo>
                  <a:pt x="1371600" y="1530051"/>
                  <a:pt x="1072851" y="1828800"/>
                  <a:pt x="704326" y="1828800"/>
                </a:cubicBezTo>
                <a:lnTo>
                  <a:pt x="0" y="1828800"/>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8" name="Freeform: Shape 17">
            <a:extLst>
              <a:ext uri="{FF2B5EF4-FFF2-40B4-BE49-F238E27FC236}">
                <a16:creationId xmlns:a16="http://schemas.microsoft.com/office/drawing/2014/main" id="{9E4664AB-EC09-4E7C-8BBF-383A01AC025B}"/>
              </a:ext>
            </a:extLst>
          </p:cNvPr>
          <p:cNvSpPr/>
          <p:nvPr/>
        </p:nvSpPr>
        <p:spPr>
          <a:xfrm>
            <a:off x="6147022" y="1117370"/>
            <a:ext cx="1371600" cy="1828800"/>
          </a:xfrm>
          <a:custGeom>
            <a:avLst/>
            <a:gdLst>
              <a:gd name="connsiteX0" fmla="*/ 667274 w 1371600"/>
              <a:gd name="connsiteY0" fmla="*/ 0 h 1828800"/>
              <a:gd name="connsiteX1" fmla="*/ 1371600 w 1371600"/>
              <a:gd name="connsiteY1" fmla="*/ 0 h 1828800"/>
              <a:gd name="connsiteX2" fmla="*/ 1371600 w 1371600"/>
              <a:gd name="connsiteY2" fmla="*/ 1828800 h 1828800"/>
              <a:gd name="connsiteX3" fmla="*/ 667274 w 1371600"/>
              <a:gd name="connsiteY3" fmla="*/ 1828800 h 1828800"/>
              <a:gd name="connsiteX4" fmla="*/ 0 w 1371600"/>
              <a:gd name="connsiteY4" fmla="*/ 1161526 h 1828800"/>
              <a:gd name="connsiteX5" fmla="*/ 0 w 1371600"/>
              <a:gd name="connsiteY5" fmla="*/ 667274 h 1828800"/>
              <a:gd name="connsiteX6" fmla="*/ 667274 w 13716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00">
                <a:moveTo>
                  <a:pt x="667274" y="0"/>
                </a:moveTo>
                <a:lnTo>
                  <a:pt x="1371600" y="0"/>
                </a:lnTo>
                <a:lnTo>
                  <a:pt x="1371600" y="1828800"/>
                </a:lnTo>
                <a:lnTo>
                  <a:pt x="667274" y="1828800"/>
                </a:lnTo>
                <a:cubicBezTo>
                  <a:pt x="298749" y="1828800"/>
                  <a:pt x="0" y="1530051"/>
                  <a:pt x="0" y="1161526"/>
                </a:cubicBezTo>
                <a:lnTo>
                  <a:pt x="0" y="667274"/>
                </a:lnTo>
                <a:cubicBezTo>
                  <a:pt x="0" y="298749"/>
                  <a:pt x="298749" y="0"/>
                  <a:pt x="667274" y="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Shape 18">
            <a:extLst>
              <a:ext uri="{FF2B5EF4-FFF2-40B4-BE49-F238E27FC236}">
                <a16:creationId xmlns:a16="http://schemas.microsoft.com/office/drawing/2014/main" id="{600615A5-A2AE-4FF4-98CD-35FD934B2F25}"/>
              </a:ext>
            </a:extLst>
          </p:cNvPr>
          <p:cNvSpPr/>
          <p:nvPr/>
        </p:nvSpPr>
        <p:spPr>
          <a:xfrm>
            <a:off x="7518622" y="1117370"/>
            <a:ext cx="1371600" cy="1828800"/>
          </a:xfrm>
          <a:custGeom>
            <a:avLst/>
            <a:gdLst>
              <a:gd name="connsiteX0" fmla="*/ 0 w 1371600"/>
              <a:gd name="connsiteY0" fmla="*/ 0 h 1828800"/>
              <a:gd name="connsiteX1" fmla="*/ 704326 w 1371600"/>
              <a:gd name="connsiteY1" fmla="*/ 0 h 1828800"/>
              <a:gd name="connsiteX2" fmla="*/ 1371600 w 1371600"/>
              <a:gd name="connsiteY2" fmla="*/ 667274 h 1828800"/>
              <a:gd name="connsiteX3" fmla="*/ 1371600 w 1371600"/>
              <a:gd name="connsiteY3" fmla="*/ 1161526 h 1828800"/>
              <a:gd name="connsiteX4" fmla="*/ 704326 w 1371600"/>
              <a:gd name="connsiteY4" fmla="*/ 1828800 h 1828800"/>
              <a:gd name="connsiteX5" fmla="*/ 0 w 13716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1828800">
                <a:moveTo>
                  <a:pt x="0" y="0"/>
                </a:moveTo>
                <a:lnTo>
                  <a:pt x="704326" y="0"/>
                </a:lnTo>
                <a:cubicBezTo>
                  <a:pt x="1072851" y="0"/>
                  <a:pt x="1371600" y="298749"/>
                  <a:pt x="1371600" y="667274"/>
                </a:cubicBezTo>
                <a:lnTo>
                  <a:pt x="1371600" y="1161526"/>
                </a:lnTo>
                <a:cubicBezTo>
                  <a:pt x="1371600" y="1530051"/>
                  <a:pt x="1072851" y="1828800"/>
                  <a:pt x="704326" y="1828800"/>
                </a:cubicBezTo>
                <a:lnTo>
                  <a:pt x="0" y="1828800"/>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Shape 19">
            <a:extLst>
              <a:ext uri="{FF2B5EF4-FFF2-40B4-BE49-F238E27FC236}">
                <a16:creationId xmlns:a16="http://schemas.microsoft.com/office/drawing/2014/main" id="{1FE20381-E64F-4BE9-96E3-94D9277C07EA}"/>
              </a:ext>
            </a:extLst>
          </p:cNvPr>
          <p:cNvSpPr/>
          <p:nvPr/>
        </p:nvSpPr>
        <p:spPr>
          <a:xfrm>
            <a:off x="4775422" y="3093764"/>
            <a:ext cx="1371600" cy="1828800"/>
          </a:xfrm>
          <a:custGeom>
            <a:avLst/>
            <a:gdLst>
              <a:gd name="connsiteX0" fmla="*/ 667274 w 1371600"/>
              <a:gd name="connsiteY0" fmla="*/ 0 h 1828800"/>
              <a:gd name="connsiteX1" fmla="*/ 1371600 w 1371600"/>
              <a:gd name="connsiteY1" fmla="*/ 0 h 1828800"/>
              <a:gd name="connsiteX2" fmla="*/ 1371600 w 1371600"/>
              <a:gd name="connsiteY2" fmla="*/ 1828800 h 1828800"/>
              <a:gd name="connsiteX3" fmla="*/ 667274 w 1371600"/>
              <a:gd name="connsiteY3" fmla="*/ 1828800 h 1828800"/>
              <a:gd name="connsiteX4" fmla="*/ 0 w 1371600"/>
              <a:gd name="connsiteY4" fmla="*/ 1161526 h 1828800"/>
              <a:gd name="connsiteX5" fmla="*/ 0 w 1371600"/>
              <a:gd name="connsiteY5" fmla="*/ 667274 h 1828800"/>
              <a:gd name="connsiteX6" fmla="*/ 667274 w 13716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00">
                <a:moveTo>
                  <a:pt x="667274" y="0"/>
                </a:moveTo>
                <a:lnTo>
                  <a:pt x="1371600" y="0"/>
                </a:lnTo>
                <a:lnTo>
                  <a:pt x="1371600" y="1828800"/>
                </a:lnTo>
                <a:lnTo>
                  <a:pt x="667274" y="1828800"/>
                </a:lnTo>
                <a:cubicBezTo>
                  <a:pt x="298749" y="1828800"/>
                  <a:pt x="0" y="1530051"/>
                  <a:pt x="0" y="1161526"/>
                </a:cubicBezTo>
                <a:lnTo>
                  <a:pt x="0" y="667274"/>
                </a:lnTo>
                <a:cubicBezTo>
                  <a:pt x="0" y="298749"/>
                  <a:pt x="298749" y="0"/>
                  <a:pt x="667274"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Shape 20">
            <a:extLst>
              <a:ext uri="{FF2B5EF4-FFF2-40B4-BE49-F238E27FC236}">
                <a16:creationId xmlns:a16="http://schemas.microsoft.com/office/drawing/2014/main" id="{D428B604-AB79-4C25-BF4D-4B7542A4F08B}"/>
              </a:ext>
            </a:extLst>
          </p:cNvPr>
          <p:cNvSpPr/>
          <p:nvPr/>
        </p:nvSpPr>
        <p:spPr>
          <a:xfrm>
            <a:off x="6147022" y="3075798"/>
            <a:ext cx="1371600" cy="1828800"/>
          </a:xfrm>
          <a:custGeom>
            <a:avLst/>
            <a:gdLst>
              <a:gd name="connsiteX0" fmla="*/ 0 w 1371600"/>
              <a:gd name="connsiteY0" fmla="*/ 0 h 1828800"/>
              <a:gd name="connsiteX1" fmla="*/ 704326 w 1371600"/>
              <a:gd name="connsiteY1" fmla="*/ 0 h 1828800"/>
              <a:gd name="connsiteX2" fmla="*/ 1371600 w 1371600"/>
              <a:gd name="connsiteY2" fmla="*/ 667274 h 1828800"/>
              <a:gd name="connsiteX3" fmla="*/ 1371600 w 1371600"/>
              <a:gd name="connsiteY3" fmla="*/ 1161526 h 1828800"/>
              <a:gd name="connsiteX4" fmla="*/ 704326 w 1371600"/>
              <a:gd name="connsiteY4" fmla="*/ 1828800 h 1828800"/>
              <a:gd name="connsiteX5" fmla="*/ 0 w 13716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1828800">
                <a:moveTo>
                  <a:pt x="0" y="0"/>
                </a:moveTo>
                <a:lnTo>
                  <a:pt x="704326" y="0"/>
                </a:lnTo>
                <a:cubicBezTo>
                  <a:pt x="1072851" y="0"/>
                  <a:pt x="1371600" y="298749"/>
                  <a:pt x="1371600" y="667274"/>
                </a:cubicBezTo>
                <a:lnTo>
                  <a:pt x="1371600" y="1161526"/>
                </a:lnTo>
                <a:cubicBezTo>
                  <a:pt x="1371600" y="1530051"/>
                  <a:pt x="1072851" y="1828800"/>
                  <a:pt x="704326" y="1828800"/>
                </a:cubicBezTo>
                <a:lnTo>
                  <a:pt x="0" y="182880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273;p22">
            <a:extLst>
              <a:ext uri="{FF2B5EF4-FFF2-40B4-BE49-F238E27FC236}">
                <a16:creationId xmlns:a16="http://schemas.microsoft.com/office/drawing/2014/main" id="{8D479C94-9498-4DB3-B1F6-A094716A6F3D}"/>
              </a:ext>
            </a:extLst>
          </p:cNvPr>
          <p:cNvSpPr txBox="1">
            <a:spLocks/>
          </p:cNvSpPr>
          <p:nvPr/>
        </p:nvSpPr>
        <p:spPr>
          <a:xfrm>
            <a:off x="472797" y="2240063"/>
            <a:ext cx="1351061" cy="6746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Summer</a:t>
            </a:r>
          </a:p>
        </p:txBody>
      </p:sp>
      <p:sp>
        <p:nvSpPr>
          <p:cNvPr id="22" name="Title 2">
            <a:extLst>
              <a:ext uri="{FF2B5EF4-FFF2-40B4-BE49-F238E27FC236}">
                <a16:creationId xmlns:a16="http://schemas.microsoft.com/office/drawing/2014/main" id="{A7E31A95-F738-4C80-B2A3-15F35347C249}"/>
              </a:ext>
            </a:extLst>
          </p:cNvPr>
          <p:cNvSpPr txBox="1">
            <a:spLocks/>
          </p:cNvSpPr>
          <p:nvPr/>
        </p:nvSpPr>
        <p:spPr>
          <a:xfrm>
            <a:off x="3393551" y="99889"/>
            <a:ext cx="2763742"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rPr>
              <a:t>This or That? </a:t>
            </a:r>
          </a:p>
          <a:p>
            <a:endParaRPr lang="en-US" sz="2800" b="1">
              <a:solidFill>
                <a:srgbClr val="617A86"/>
              </a:solidFill>
              <a:latin typeface="Segoe UI Black" panose="020B0A02040204020203" pitchFamily="34" charset="0"/>
              <a:ea typeface="Segoe UI Black" panose="020B0A02040204020203" pitchFamily="34" charset="0"/>
            </a:endParaRPr>
          </a:p>
        </p:txBody>
      </p:sp>
      <p:sp>
        <p:nvSpPr>
          <p:cNvPr id="6" name="Google Shape;273;p22">
            <a:extLst>
              <a:ext uri="{FF2B5EF4-FFF2-40B4-BE49-F238E27FC236}">
                <a16:creationId xmlns:a16="http://schemas.microsoft.com/office/drawing/2014/main" id="{6E88BBBB-BF2C-4B6E-B60B-32921E58953A}"/>
              </a:ext>
            </a:extLst>
          </p:cNvPr>
          <p:cNvSpPr txBox="1">
            <a:spLocks/>
          </p:cNvSpPr>
          <p:nvPr/>
        </p:nvSpPr>
        <p:spPr>
          <a:xfrm>
            <a:off x="1945114" y="2241721"/>
            <a:ext cx="1129089" cy="672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Winter</a:t>
            </a:r>
          </a:p>
        </p:txBody>
      </p:sp>
      <p:sp>
        <p:nvSpPr>
          <p:cNvPr id="23" name="TextBox 22">
            <a:extLst>
              <a:ext uri="{FF2B5EF4-FFF2-40B4-BE49-F238E27FC236}">
                <a16:creationId xmlns:a16="http://schemas.microsoft.com/office/drawing/2014/main" id="{5B2A3A20-CE70-44C1-B6AF-F9777940DACC}"/>
              </a:ext>
            </a:extLst>
          </p:cNvPr>
          <p:cNvSpPr txBox="1"/>
          <p:nvPr/>
        </p:nvSpPr>
        <p:spPr>
          <a:xfrm>
            <a:off x="1670840" y="636376"/>
            <a:ext cx="6209163" cy="369332"/>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Use your stamp annotation tool to indicate your preference</a:t>
            </a:r>
          </a:p>
        </p:txBody>
      </p:sp>
      <p:sp>
        <p:nvSpPr>
          <p:cNvPr id="26" name="Google Shape;273;p22">
            <a:extLst>
              <a:ext uri="{FF2B5EF4-FFF2-40B4-BE49-F238E27FC236}">
                <a16:creationId xmlns:a16="http://schemas.microsoft.com/office/drawing/2014/main" id="{F2558BEC-291F-483F-993A-7C50BC6C4493}"/>
              </a:ext>
            </a:extLst>
          </p:cNvPr>
          <p:cNvSpPr txBox="1">
            <a:spLocks/>
          </p:cNvSpPr>
          <p:nvPr/>
        </p:nvSpPr>
        <p:spPr>
          <a:xfrm>
            <a:off x="3683469" y="2240063"/>
            <a:ext cx="1351061" cy="6746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Dogs</a:t>
            </a:r>
          </a:p>
        </p:txBody>
      </p:sp>
      <p:sp>
        <p:nvSpPr>
          <p:cNvPr id="27" name="Google Shape;273;p22">
            <a:extLst>
              <a:ext uri="{FF2B5EF4-FFF2-40B4-BE49-F238E27FC236}">
                <a16:creationId xmlns:a16="http://schemas.microsoft.com/office/drawing/2014/main" id="{8F15C0B8-D0B7-4612-9FE3-3A2FA3544FE8}"/>
              </a:ext>
            </a:extLst>
          </p:cNvPr>
          <p:cNvSpPr txBox="1">
            <a:spLocks/>
          </p:cNvSpPr>
          <p:nvPr/>
        </p:nvSpPr>
        <p:spPr>
          <a:xfrm>
            <a:off x="5075281" y="2241721"/>
            <a:ext cx="1129089" cy="672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Cats</a:t>
            </a:r>
          </a:p>
        </p:txBody>
      </p:sp>
      <p:sp>
        <p:nvSpPr>
          <p:cNvPr id="28" name="Google Shape;273;p22">
            <a:extLst>
              <a:ext uri="{FF2B5EF4-FFF2-40B4-BE49-F238E27FC236}">
                <a16:creationId xmlns:a16="http://schemas.microsoft.com/office/drawing/2014/main" id="{DFD7AB64-89A2-4D2C-BFA5-491161DB7467}"/>
              </a:ext>
            </a:extLst>
          </p:cNvPr>
          <p:cNvSpPr txBox="1">
            <a:spLocks/>
          </p:cNvSpPr>
          <p:nvPr/>
        </p:nvSpPr>
        <p:spPr>
          <a:xfrm>
            <a:off x="1912584" y="4279400"/>
            <a:ext cx="1096214" cy="6746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Coffee</a:t>
            </a:r>
          </a:p>
        </p:txBody>
      </p:sp>
      <p:sp>
        <p:nvSpPr>
          <p:cNvPr id="29" name="Google Shape;273;p22">
            <a:extLst>
              <a:ext uri="{FF2B5EF4-FFF2-40B4-BE49-F238E27FC236}">
                <a16:creationId xmlns:a16="http://schemas.microsoft.com/office/drawing/2014/main" id="{2ED23046-EAB6-47C4-8D89-510C175BF991}"/>
              </a:ext>
            </a:extLst>
          </p:cNvPr>
          <p:cNvSpPr txBox="1">
            <a:spLocks/>
          </p:cNvSpPr>
          <p:nvPr/>
        </p:nvSpPr>
        <p:spPr>
          <a:xfrm>
            <a:off x="3323977" y="4281058"/>
            <a:ext cx="971644" cy="672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Juice</a:t>
            </a:r>
          </a:p>
        </p:txBody>
      </p:sp>
      <p:sp>
        <p:nvSpPr>
          <p:cNvPr id="30" name="Google Shape;273;p22">
            <a:extLst>
              <a:ext uri="{FF2B5EF4-FFF2-40B4-BE49-F238E27FC236}">
                <a16:creationId xmlns:a16="http://schemas.microsoft.com/office/drawing/2014/main" id="{D9793351-33A0-449F-A8C0-79B6A3D9E272}"/>
              </a:ext>
            </a:extLst>
          </p:cNvPr>
          <p:cNvSpPr txBox="1">
            <a:spLocks/>
          </p:cNvSpPr>
          <p:nvPr/>
        </p:nvSpPr>
        <p:spPr>
          <a:xfrm>
            <a:off x="6630091" y="2240063"/>
            <a:ext cx="1351061" cy="6746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Pizza</a:t>
            </a:r>
          </a:p>
        </p:txBody>
      </p:sp>
      <p:sp>
        <p:nvSpPr>
          <p:cNvPr id="31" name="Google Shape;273;p22">
            <a:extLst>
              <a:ext uri="{FF2B5EF4-FFF2-40B4-BE49-F238E27FC236}">
                <a16:creationId xmlns:a16="http://schemas.microsoft.com/office/drawing/2014/main" id="{BA180E85-4521-4AD6-AF40-A98818BEA818}"/>
              </a:ext>
            </a:extLst>
          </p:cNvPr>
          <p:cNvSpPr txBox="1">
            <a:spLocks/>
          </p:cNvSpPr>
          <p:nvPr/>
        </p:nvSpPr>
        <p:spPr>
          <a:xfrm>
            <a:off x="7950344" y="2249672"/>
            <a:ext cx="1129089" cy="672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Tacos</a:t>
            </a:r>
          </a:p>
        </p:txBody>
      </p:sp>
      <p:sp>
        <p:nvSpPr>
          <p:cNvPr id="32" name="Google Shape;273;p22">
            <a:extLst>
              <a:ext uri="{FF2B5EF4-FFF2-40B4-BE49-F238E27FC236}">
                <a16:creationId xmlns:a16="http://schemas.microsoft.com/office/drawing/2014/main" id="{698F2807-6ECE-46BF-99AA-B653FC12787E}"/>
              </a:ext>
            </a:extLst>
          </p:cNvPr>
          <p:cNvSpPr txBox="1">
            <a:spLocks/>
          </p:cNvSpPr>
          <p:nvPr/>
        </p:nvSpPr>
        <p:spPr>
          <a:xfrm>
            <a:off x="5058514" y="4229972"/>
            <a:ext cx="1351061" cy="6746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Morning</a:t>
            </a:r>
          </a:p>
        </p:txBody>
      </p:sp>
      <p:sp>
        <p:nvSpPr>
          <p:cNvPr id="33" name="Google Shape;273;p22">
            <a:extLst>
              <a:ext uri="{FF2B5EF4-FFF2-40B4-BE49-F238E27FC236}">
                <a16:creationId xmlns:a16="http://schemas.microsoft.com/office/drawing/2014/main" id="{1AB1F637-CE5E-4F94-B0D5-171C6F824E7C}"/>
              </a:ext>
            </a:extLst>
          </p:cNvPr>
          <p:cNvSpPr txBox="1">
            <a:spLocks/>
          </p:cNvSpPr>
          <p:nvPr/>
        </p:nvSpPr>
        <p:spPr>
          <a:xfrm>
            <a:off x="6354260" y="4231630"/>
            <a:ext cx="1129089" cy="672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Night</a:t>
            </a:r>
          </a:p>
        </p:txBody>
      </p:sp>
      <p:pic>
        <p:nvPicPr>
          <p:cNvPr id="34" name="Graphic 33" descr="Owl with solid fill">
            <a:extLst>
              <a:ext uri="{FF2B5EF4-FFF2-40B4-BE49-F238E27FC236}">
                <a16:creationId xmlns:a16="http://schemas.microsoft.com/office/drawing/2014/main" id="{55D13150-31B2-4272-AC40-C67BD9B6F4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9153" y="3222978"/>
            <a:ext cx="1188720" cy="1188720"/>
          </a:xfrm>
          <a:prstGeom prst="rect">
            <a:avLst/>
          </a:prstGeom>
        </p:spPr>
      </p:pic>
      <p:pic>
        <p:nvPicPr>
          <p:cNvPr id="36" name="Graphic 35" descr="Rooster with solid fill">
            <a:extLst>
              <a:ext uri="{FF2B5EF4-FFF2-40B4-BE49-F238E27FC236}">
                <a16:creationId xmlns:a16="http://schemas.microsoft.com/office/drawing/2014/main" id="{27E62B10-6088-47CB-9439-28588E416A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0503" y="3222978"/>
            <a:ext cx="1188720" cy="1188720"/>
          </a:xfrm>
          <a:prstGeom prst="rect">
            <a:avLst/>
          </a:prstGeom>
        </p:spPr>
      </p:pic>
      <p:pic>
        <p:nvPicPr>
          <p:cNvPr id="38" name="Graphic 37" descr="Orange with solid fill">
            <a:extLst>
              <a:ext uri="{FF2B5EF4-FFF2-40B4-BE49-F238E27FC236}">
                <a16:creationId xmlns:a16="http://schemas.microsoft.com/office/drawing/2014/main" id="{38A4092B-903D-402B-879A-CA919F3C58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5004" y="3222978"/>
            <a:ext cx="1188720" cy="1188720"/>
          </a:xfrm>
          <a:prstGeom prst="rect">
            <a:avLst/>
          </a:prstGeom>
        </p:spPr>
      </p:pic>
      <p:pic>
        <p:nvPicPr>
          <p:cNvPr id="40" name="Graphic 39" descr="Coffee Beans with solid fill">
            <a:extLst>
              <a:ext uri="{FF2B5EF4-FFF2-40B4-BE49-F238E27FC236}">
                <a16:creationId xmlns:a16="http://schemas.microsoft.com/office/drawing/2014/main" id="{2D8762A6-1E35-47F5-B1D1-B633AEE9BA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31908" y="3205214"/>
            <a:ext cx="1188720" cy="1188720"/>
          </a:xfrm>
          <a:prstGeom prst="rect">
            <a:avLst/>
          </a:prstGeom>
        </p:spPr>
      </p:pic>
      <p:pic>
        <p:nvPicPr>
          <p:cNvPr id="42" name="Graphic 41" descr="Taco with solid fill">
            <a:extLst>
              <a:ext uri="{FF2B5EF4-FFF2-40B4-BE49-F238E27FC236}">
                <a16:creationId xmlns:a16="http://schemas.microsoft.com/office/drawing/2014/main" id="{10835C80-578F-423C-A6E1-69C9CB7727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63034" y="1272745"/>
            <a:ext cx="1097280" cy="1097280"/>
          </a:xfrm>
          <a:prstGeom prst="rect">
            <a:avLst/>
          </a:prstGeom>
        </p:spPr>
      </p:pic>
      <p:pic>
        <p:nvPicPr>
          <p:cNvPr id="44" name="Graphic 43" descr="Pizza with solid fill">
            <a:extLst>
              <a:ext uri="{FF2B5EF4-FFF2-40B4-BE49-F238E27FC236}">
                <a16:creationId xmlns:a16="http://schemas.microsoft.com/office/drawing/2014/main" id="{F9AE80A3-0136-49BB-AD40-ECE02070ED2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48782" y="1247874"/>
            <a:ext cx="1188720" cy="1188720"/>
          </a:xfrm>
          <a:prstGeom prst="rect">
            <a:avLst/>
          </a:prstGeom>
        </p:spPr>
      </p:pic>
      <p:pic>
        <p:nvPicPr>
          <p:cNvPr id="46" name="Graphic 45" descr="Kitten with solid fill">
            <a:extLst>
              <a:ext uri="{FF2B5EF4-FFF2-40B4-BE49-F238E27FC236}">
                <a16:creationId xmlns:a16="http://schemas.microsoft.com/office/drawing/2014/main" id="{D55266B7-FAB3-45BD-A2F6-758FC695429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579200" y="1166658"/>
            <a:ext cx="1371600" cy="1371600"/>
          </a:xfrm>
          <a:prstGeom prst="rect">
            <a:avLst/>
          </a:prstGeom>
        </p:spPr>
      </p:pic>
      <p:pic>
        <p:nvPicPr>
          <p:cNvPr id="48" name="Graphic 47" descr="Puppy 2 with solid fill">
            <a:extLst>
              <a:ext uri="{FF2B5EF4-FFF2-40B4-BE49-F238E27FC236}">
                <a16:creationId xmlns:a16="http://schemas.microsoft.com/office/drawing/2014/main" id="{F3F304C8-9C22-415E-A65C-3BA61AEAF6E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54222" y="1148692"/>
            <a:ext cx="1371600" cy="1371600"/>
          </a:xfrm>
          <a:prstGeom prst="rect">
            <a:avLst/>
          </a:prstGeom>
        </p:spPr>
      </p:pic>
      <p:pic>
        <p:nvPicPr>
          <p:cNvPr id="50" name="Graphic 49" descr="Snowflake with solid fill">
            <a:extLst>
              <a:ext uri="{FF2B5EF4-FFF2-40B4-BE49-F238E27FC236}">
                <a16:creationId xmlns:a16="http://schemas.microsoft.com/office/drawing/2014/main" id="{0A487685-9006-492A-8EAC-9D3C2597FAB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71556" y="1117370"/>
            <a:ext cx="1371600" cy="1371600"/>
          </a:xfrm>
          <a:prstGeom prst="rect">
            <a:avLst/>
          </a:prstGeom>
        </p:spPr>
      </p:pic>
      <p:pic>
        <p:nvPicPr>
          <p:cNvPr id="52" name="Graphic 51" descr="Sunset scene with solid fill">
            <a:extLst>
              <a:ext uri="{FF2B5EF4-FFF2-40B4-BE49-F238E27FC236}">
                <a16:creationId xmlns:a16="http://schemas.microsoft.com/office/drawing/2014/main" id="{1E808DF3-BE70-4F08-902F-52A65574BBC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7112" y="1120838"/>
            <a:ext cx="1371600" cy="1371600"/>
          </a:xfrm>
          <a:prstGeom prst="rect">
            <a:avLst/>
          </a:prstGeom>
        </p:spPr>
      </p:pic>
      <p:sp>
        <p:nvSpPr>
          <p:cNvPr id="2" name="Slide Number Placeholder 1">
            <a:extLst>
              <a:ext uri="{FF2B5EF4-FFF2-40B4-BE49-F238E27FC236}">
                <a16:creationId xmlns:a16="http://schemas.microsoft.com/office/drawing/2014/main" id="{73278CBA-A73C-490D-A5C0-7E7A922E0721}"/>
              </a:ext>
            </a:extLst>
          </p:cNvPr>
          <p:cNvSpPr>
            <a:spLocks noGrp="1"/>
          </p:cNvSpPr>
          <p:nvPr>
            <p:ph type="sldNum" sz="quarter" idx="4"/>
          </p:nvPr>
        </p:nvSpPr>
        <p:spPr/>
        <p:txBody>
          <a:bodyPr/>
          <a:lstStyle/>
          <a:p>
            <a:fld id="{BC502912-88F4-4B0D-992B-24673595D95F}" type="slidenum">
              <a:rPr lang="en-US" smtClean="0"/>
              <a:pPr/>
              <a:t>10</a:t>
            </a:fld>
            <a:endParaRPr lang="en-US"/>
          </a:p>
        </p:txBody>
      </p:sp>
    </p:spTree>
    <p:extLst>
      <p:ext uri="{BB962C8B-B14F-4D97-AF65-F5344CB8AC3E}">
        <p14:creationId xmlns:p14="http://schemas.microsoft.com/office/powerpoint/2010/main" val="7233005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5F0B42-162E-7DEE-C19D-A2ABFC9C93AB}"/>
              </a:ext>
            </a:extLst>
          </p:cNvPr>
          <p:cNvSpPr>
            <a:spLocks noGrp="1"/>
          </p:cNvSpPr>
          <p:nvPr>
            <p:ph type="sldNum" sz="quarter" idx="4"/>
          </p:nvPr>
        </p:nvSpPr>
        <p:spPr/>
        <p:txBody>
          <a:bodyPr/>
          <a:lstStyle/>
          <a:p>
            <a:fld id="{BC502912-88F4-4B0D-992B-24673595D95F}" type="slidenum">
              <a:rPr lang="en-US" smtClean="0"/>
              <a:pPr/>
              <a:t>100</a:t>
            </a:fld>
            <a:endParaRPr lang="en-US"/>
          </a:p>
        </p:txBody>
      </p:sp>
      <p:pic>
        <p:nvPicPr>
          <p:cNvPr id="4" name="Picture 3">
            <a:extLst>
              <a:ext uri="{FF2B5EF4-FFF2-40B4-BE49-F238E27FC236}">
                <a16:creationId xmlns:a16="http://schemas.microsoft.com/office/drawing/2014/main" id="{797DE4E6-A9CC-3B00-D5FF-CD6C88065FBA}"/>
              </a:ext>
            </a:extLst>
          </p:cNvPr>
          <p:cNvPicPr>
            <a:picLocks noChangeAspect="1"/>
          </p:cNvPicPr>
          <p:nvPr/>
        </p:nvPicPr>
        <p:blipFill>
          <a:blip r:embed="rId2"/>
          <a:stretch>
            <a:fillRect/>
          </a:stretch>
        </p:blipFill>
        <p:spPr>
          <a:xfrm>
            <a:off x="2445035" y="982782"/>
            <a:ext cx="4253930" cy="3177936"/>
          </a:xfrm>
          <a:prstGeom prst="rect">
            <a:avLst/>
          </a:prstGeom>
        </p:spPr>
      </p:pic>
      <p:sp>
        <p:nvSpPr>
          <p:cNvPr id="5" name="Rectangle 4">
            <a:extLst>
              <a:ext uri="{FF2B5EF4-FFF2-40B4-BE49-F238E27FC236}">
                <a16:creationId xmlns:a16="http://schemas.microsoft.com/office/drawing/2014/main" id="{0B746983-57FC-8EA0-3B3E-08C182D4C7A7}"/>
              </a:ext>
            </a:extLst>
          </p:cNvPr>
          <p:cNvSpPr/>
          <p:nvPr/>
        </p:nvSpPr>
        <p:spPr>
          <a:xfrm>
            <a:off x="3302726" y="2429691"/>
            <a:ext cx="896983" cy="10842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6" name="TextBox 5">
            <a:extLst>
              <a:ext uri="{FF2B5EF4-FFF2-40B4-BE49-F238E27FC236}">
                <a16:creationId xmlns:a16="http://schemas.microsoft.com/office/drawing/2014/main" id="{B3C73D78-FED7-38AC-74A0-66D085E31BF5}"/>
              </a:ext>
            </a:extLst>
          </p:cNvPr>
          <p:cNvSpPr txBox="1"/>
          <p:nvPr/>
        </p:nvSpPr>
        <p:spPr>
          <a:xfrm>
            <a:off x="871870" y="1660988"/>
            <a:ext cx="1629668" cy="830997"/>
          </a:xfrm>
          <a:prstGeom prst="rect">
            <a:avLst/>
          </a:prstGeom>
          <a:noFill/>
        </p:spPr>
        <p:txBody>
          <a:bodyPr wrap="square">
            <a:spAutoFit/>
          </a:bodyPr>
          <a:lstStyle/>
          <a:p>
            <a:pPr marR="0" lvl="0">
              <a:spcBef>
                <a:spcPts val="0"/>
              </a:spcBef>
              <a:spcAft>
                <a:spcPts val="0"/>
              </a:spcAft>
            </a:pPr>
            <a:r>
              <a:rPr lang="en-US" sz="2400">
                <a:solidFill>
                  <a:srgbClr val="617A86"/>
                </a:solidFill>
                <a:effectLst/>
                <a:latin typeface="Tahoma" panose="020B0604030504040204" pitchFamily="34" charset="0"/>
                <a:ea typeface="Tahoma" panose="020B0604030504040204" pitchFamily="34" charset="0"/>
                <a:cs typeface="Tahoma" panose="020B0604030504040204" pitchFamily="34" charset="0"/>
              </a:rPr>
              <a:t>Scheduled Hours</a:t>
            </a:r>
          </a:p>
        </p:txBody>
      </p:sp>
      <p:cxnSp>
        <p:nvCxnSpPr>
          <p:cNvPr id="8" name="Straight Arrow Connector 7">
            <a:extLst>
              <a:ext uri="{FF2B5EF4-FFF2-40B4-BE49-F238E27FC236}">
                <a16:creationId xmlns:a16="http://schemas.microsoft.com/office/drawing/2014/main" id="{117A40E4-6065-467B-8ADE-417DDA6301A2}"/>
              </a:ext>
            </a:extLst>
          </p:cNvPr>
          <p:cNvCxnSpPr>
            <a:cxnSpLocks/>
          </p:cNvCxnSpPr>
          <p:nvPr/>
        </p:nvCxnSpPr>
        <p:spPr>
          <a:xfrm>
            <a:off x="2367516" y="2013098"/>
            <a:ext cx="829340" cy="354418"/>
          </a:xfrm>
          <a:prstGeom prst="straightConnector1">
            <a:avLst/>
          </a:pr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BAE6D24F-94D8-F9CE-CA8B-F158C9AC51F7}"/>
              </a:ext>
            </a:extLst>
          </p:cNvPr>
          <p:cNvSpPr/>
          <p:nvPr/>
        </p:nvSpPr>
        <p:spPr>
          <a:xfrm>
            <a:off x="4180566" y="2429691"/>
            <a:ext cx="801188" cy="10842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5" name="TextBox 14">
            <a:extLst>
              <a:ext uri="{FF2B5EF4-FFF2-40B4-BE49-F238E27FC236}">
                <a16:creationId xmlns:a16="http://schemas.microsoft.com/office/drawing/2014/main" id="{64DD35B3-A0FC-C630-92AC-347AE9FE31F8}"/>
              </a:ext>
            </a:extLst>
          </p:cNvPr>
          <p:cNvSpPr txBox="1"/>
          <p:nvPr/>
        </p:nvSpPr>
        <p:spPr>
          <a:xfrm>
            <a:off x="3019198" y="1182101"/>
            <a:ext cx="1843087" cy="830997"/>
          </a:xfrm>
          <a:prstGeom prst="rect">
            <a:avLst/>
          </a:prstGeom>
          <a:noFill/>
        </p:spPr>
        <p:txBody>
          <a:bodyPr wrap="square">
            <a:spAutoFit/>
          </a:bodyPr>
          <a:lstStyle/>
          <a:p>
            <a:pPr marR="0" lvl="0">
              <a:spcBef>
                <a:spcPts val="0"/>
              </a:spcBef>
              <a:spcAft>
                <a:spcPts val="0"/>
              </a:spcAft>
            </a:pPr>
            <a:r>
              <a:rPr lang="en-US" sz="2400">
                <a:solidFill>
                  <a:srgbClr val="617A86"/>
                </a:solidFill>
                <a:latin typeface="Tahoma" panose="020B0604030504040204" pitchFamily="34" charset="0"/>
                <a:ea typeface="Tahoma" panose="020B0604030504040204" pitchFamily="34" charset="0"/>
                <a:cs typeface="Tahoma" panose="020B0604030504040204" pitchFamily="34" charset="0"/>
              </a:rPr>
              <a:t>Participation</a:t>
            </a:r>
            <a:r>
              <a:rPr lang="en-US" sz="2400">
                <a:solidFill>
                  <a:srgbClr val="617A86"/>
                </a:solidFill>
                <a:effectLst/>
                <a:latin typeface="Tahoma" panose="020B0604030504040204" pitchFamily="34" charset="0"/>
                <a:ea typeface="Tahoma" panose="020B0604030504040204" pitchFamily="34" charset="0"/>
                <a:cs typeface="Tahoma" panose="020B0604030504040204" pitchFamily="34" charset="0"/>
              </a:rPr>
              <a:t> Hours</a:t>
            </a:r>
          </a:p>
        </p:txBody>
      </p:sp>
      <p:cxnSp>
        <p:nvCxnSpPr>
          <p:cNvPr id="16" name="Straight Arrow Connector 15">
            <a:extLst>
              <a:ext uri="{FF2B5EF4-FFF2-40B4-BE49-F238E27FC236}">
                <a16:creationId xmlns:a16="http://schemas.microsoft.com/office/drawing/2014/main" id="{C351A157-EA3F-17AC-DC56-62B2F9A80906}"/>
              </a:ext>
            </a:extLst>
          </p:cNvPr>
          <p:cNvCxnSpPr>
            <a:cxnSpLocks/>
            <a:stCxn id="15" idx="2"/>
          </p:cNvCxnSpPr>
          <p:nvPr/>
        </p:nvCxnSpPr>
        <p:spPr>
          <a:xfrm>
            <a:off x="3940742" y="2013098"/>
            <a:ext cx="435315" cy="354418"/>
          </a:xfrm>
          <a:prstGeom prst="straightConnector1">
            <a:avLst/>
          </a:pr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 name="Rectangle 19">
            <a:extLst>
              <a:ext uri="{FF2B5EF4-FFF2-40B4-BE49-F238E27FC236}">
                <a16:creationId xmlns:a16="http://schemas.microsoft.com/office/drawing/2014/main" id="{B555D6E9-DBF8-6BF9-0450-F33A940AD674}"/>
              </a:ext>
            </a:extLst>
          </p:cNvPr>
          <p:cNvSpPr/>
          <p:nvPr/>
        </p:nvSpPr>
        <p:spPr>
          <a:xfrm>
            <a:off x="4974497" y="2429691"/>
            <a:ext cx="805818" cy="10842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1" name="TextBox 20">
            <a:extLst>
              <a:ext uri="{FF2B5EF4-FFF2-40B4-BE49-F238E27FC236}">
                <a16:creationId xmlns:a16="http://schemas.microsoft.com/office/drawing/2014/main" id="{E38ED33E-584C-09A1-5197-BBEE824371FA}"/>
              </a:ext>
            </a:extLst>
          </p:cNvPr>
          <p:cNvSpPr txBox="1"/>
          <p:nvPr/>
        </p:nvSpPr>
        <p:spPr>
          <a:xfrm>
            <a:off x="2751327" y="4160718"/>
            <a:ext cx="2538404" cy="830997"/>
          </a:xfrm>
          <a:prstGeom prst="rect">
            <a:avLst/>
          </a:prstGeom>
          <a:noFill/>
        </p:spPr>
        <p:txBody>
          <a:bodyPr wrap="square">
            <a:spAutoFit/>
          </a:bodyPr>
          <a:lstStyle/>
          <a:p>
            <a:pPr marR="0" lvl="0">
              <a:spcBef>
                <a:spcPts val="0"/>
              </a:spcBef>
              <a:spcAft>
                <a:spcPts val="0"/>
              </a:spcAft>
            </a:pPr>
            <a:r>
              <a:rPr lang="en-US" sz="2400">
                <a:solidFill>
                  <a:srgbClr val="617A86"/>
                </a:solidFill>
                <a:latin typeface="Tahoma" panose="020B0604030504040204" pitchFamily="34" charset="0"/>
                <a:ea typeface="Tahoma" panose="020B0604030504040204" pitchFamily="34" charset="0"/>
                <a:cs typeface="Tahoma" panose="020B0604030504040204" pitchFamily="34" charset="0"/>
              </a:rPr>
              <a:t>Non-Participation</a:t>
            </a:r>
            <a:r>
              <a:rPr lang="en-US" sz="2400">
                <a:solidFill>
                  <a:srgbClr val="617A86"/>
                </a:solidFill>
                <a:effectLst/>
                <a:latin typeface="Tahoma" panose="020B0604030504040204" pitchFamily="34" charset="0"/>
                <a:ea typeface="Tahoma" panose="020B0604030504040204" pitchFamily="34" charset="0"/>
                <a:cs typeface="Tahoma" panose="020B0604030504040204" pitchFamily="34" charset="0"/>
              </a:rPr>
              <a:t> Hours</a:t>
            </a:r>
          </a:p>
        </p:txBody>
      </p:sp>
      <p:cxnSp>
        <p:nvCxnSpPr>
          <p:cNvPr id="22" name="Straight Arrow Connector 21">
            <a:extLst>
              <a:ext uri="{FF2B5EF4-FFF2-40B4-BE49-F238E27FC236}">
                <a16:creationId xmlns:a16="http://schemas.microsoft.com/office/drawing/2014/main" id="{DC713F91-0F42-FFFD-F6F1-DEC79B81F25C}"/>
              </a:ext>
            </a:extLst>
          </p:cNvPr>
          <p:cNvCxnSpPr>
            <a:cxnSpLocks/>
            <a:stCxn id="4" idx="2"/>
          </p:cNvCxnSpPr>
          <p:nvPr/>
        </p:nvCxnSpPr>
        <p:spPr>
          <a:xfrm flipV="1">
            <a:off x="4572000" y="3576084"/>
            <a:ext cx="506417" cy="584634"/>
          </a:xfrm>
          <a:prstGeom prst="straightConnector1">
            <a:avLst/>
          </a:pr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7" name="Rectangle 26">
            <a:extLst>
              <a:ext uri="{FF2B5EF4-FFF2-40B4-BE49-F238E27FC236}">
                <a16:creationId xmlns:a16="http://schemas.microsoft.com/office/drawing/2014/main" id="{DD0FDAC8-DA21-6A00-FF48-E05874162DCD}"/>
              </a:ext>
            </a:extLst>
          </p:cNvPr>
          <p:cNvSpPr/>
          <p:nvPr/>
        </p:nvSpPr>
        <p:spPr>
          <a:xfrm>
            <a:off x="5967858" y="2429691"/>
            <a:ext cx="635415" cy="5239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8" name="TextBox 27">
            <a:extLst>
              <a:ext uri="{FF2B5EF4-FFF2-40B4-BE49-F238E27FC236}">
                <a16:creationId xmlns:a16="http://schemas.microsoft.com/office/drawing/2014/main" id="{967B1A9E-A4F0-CEC5-1BB5-A53C25191961}"/>
              </a:ext>
            </a:extLst>
          </p:cNvPr>
          <p:cNvSpPr txBox="1"/>
          <p:nvPr/>
        </p:nvSpPr>
        <p:spPr>
          <a:xfrm>
            <a:off x="6886509" y="2875512"/>
            <a:ext cx="1820921" cy="830997"/>
          </a:xfrm>
          <a:prstGeom prst="rect">
            <a:avLst/>
          </a:prstGeom>
          <a:noFill/>
        </p:spPr>
        <p:txBody>
          <a:bodyPr wrap="square">
            <a:spAutoFit/>
          </a:bodyPr>
          <a:lstStyle/>
          <a:p>
            <a:pPr marR="0" lvl="0">
              <a:spcBef>
                <a:spcPts val="0"/>
              </a:spcBef>
              <a:spcAft>
                <a:spcPts val="0"/>
              </a:spcAft>
            </a:pPr>
            <a:r>
              <a:rPr lang="en-US" sz="2400">
                <a:solidFill>
                  <a:srgbClr val="617A86"/>
                </a:solidFill>
                <a:latin typeface="Tahoma" panose="020B0604030504040204" pitchFamily="34" charset="0"/>
                <a:ea typeface="Tahoma" panose="020B0604030504040204" pitchFamily="34" charset="0"/>
                <a:cs typeface="Tahoma" panose="020B0604030504040204" pitchFamily="34" charset="0"/>
              </a:rPr>
              <a:t>Good Cause Hours</a:t>
            </a:r>
            <a:endParaRPr lang="en-US" sz="2400">
              <a:solidFill>
                <a:srgbClr val="617A86"/>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Arrow Connector 28">
            <a:extLst>
              <a:ext uri="{FF2B5EF4-FFF2-40B4-BE49-F238E27FC236}">
                <a16:creationId xmlns:a16="http://schemas.microsoft.com/office/drawing/2014/main" id="{D7D496C0-2B4E-CBCA-9FE1-521D888B7110}"/>
              </a:ext>
            </a:extLst>
          </p:cNvPr>
          <p:cNvCxnSpPr>
            <a:cxnSpLocks/>
            <a:endCxn id="27" idx="3"/>
          </p:cNvCxnSpPr>
          <p:nvPr/>
        </p:nvCxnSpPr>
        <p:spPr>
          <a:xfrm flipH="1" flipV="1">
            <a:off x="6603273" y="2691674"/>
            <a:ext cx="711927" cy="242441"/>
          </a:xfrm>
          <a:prstGeom prst="straightConnector1">
            <a:avLst/>
          </a:pr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73080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xit" presetSubtype="0" fill="hold" grpId="1"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14" grpId="0" animBg="1"/>
      <p:bldP spid="14" grpId="1" animBg="1"/>
      <p:bldP spid="15" grpId="0"/>
      <p:bldP spid="15" grpId="1"/>
      <p:bldP spid="20" grpId="0" animBg="1"/>
      <p:bldP spid="20" grpId="1" animBg="1"/>
      <p:bldP spid="21" grpId="0"/>
      <p:bldP spid="21" grpId="1"/>
      <p:bldP spid="27" grpId="0" animBg="1"/>
      <p:bldP spid="2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8B4CA-99C1-4534-EEFE-5D9C777D2085}"/>
              </a:ext>
            </a:extLst>
          </p:cNvPr>
          <p:cNvSpPr>
            <a:spLocks noGrp="1"/>
          </p:cNvSpPr>
          <p:nvPr>
            <p:ph type="sldNum" sz="quarter" idx="4"/>
          </p:nvPr>
        </p:nvSpPr>
        <p:spPr/>
        <p:txBody>
          <a:bodyPr/>
          <a:lstStyle/>
          <a:p>
            <a:fld id="{BC502912-88F4-4B0D-992B-24673595D95F}" type="slidenum">
              <a:rPr lang="en-US" smtClean="0"/>
              <a:pPr/>
              <a:t>101</a:t>
            </a:fld>
            <a:endParaRPr lang="en-US"/>
          </a:p>
        </p:txBody>
      </p:sp>
      <p:sp>
        <p:nvSpPr>
          <p:cNvPr id="5" name="Title 2">
            <a:extLst>
              <a:ext uri="{FF2B5EF4-FFF2-40B4-BE49-F238E27FC236}">
                <a16:creationId xmlns:a16="http://schemas.microsoft.com/office/drawing/2014/main" id="{F1B08779-16D8-C07D-2173-12F2279CE442}"/>
              </a:ext>
            </a:extLst>
          </p:cNvPr>
          <p:cNvSpPr txBox="1">
            <a:spLocks/>
          </p:cNvSpPr>
          <p:nvPr/>
        </p:nvSpPr>
        <p:spPr>
          <a:xfrm>
            <a:off x="1561918" y="206863"/>
            <a:ext cx="6020163"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sym typeface="Nixie One"/>
              </a:rPr>
              <a:t>Patterns of Participation #1</a:t>
            </a:r>
          </a:p>
        </p:txBody>
      </p:sp>
      <p:pic>
        <p:nvPicPr>
          <p:cNvPr id="3" name="Picture 2">
            <a:extLst>
              <a:ext uri="{FF2B5EF4-FFF2-40B4-BE49-F238E27FC236}">
                <a16:creationId xmlns:a16="http://schemas.microsoft.com/office/drawing/2014/main" id="{724C4B88-8C9D-1AF4-D02F-81FBA93033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8319" y="886884"/>
            <a:ext cx="6427361" cy="3787747"/>
          </a:xfrm>
          <a:prstGeom prst="rect">
            <a:avLst/>
          </a:prstGeom>
        </p:spPr>
      </p:pic>
    </p:spTree>
    <p:extLst>
      <p:ext uri="{BB962C8B-B14F-4D97-AF65-F5344CB8AC3E}">
        <p14:creationId xmlns:p14="http://schemas.microsoft.com/office/powerpoint/2010/main" val="931569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8B4CA-99C1-4534-EEFE-5D9C777D2085}"/>
              </a:ext>
            </a:extLst>
          </p:cNvPr>
          <p:cNvSpPr>
            <a:spLocks noGrp="1"/>
          </p:cNvSpPr>
          <p:nvPr>
            <p:ph type="sldNum" sz="quarter" idx="4"/>
          </p:nvPr>
        </p:nvSpPr>
        <p:spPr/>
        <p:txBody>
          <a:bodyPr/>
          <a:lstStyle/>
          <a:p>
            <a:fld id="{BC502912-88F4-4B0D-992B-24673595D95F}" type="slidenum">
              <a:rPr lang="en-US" smtClean="0"/>
              <a:pPr/>
              <a:t>102</a:t>
            </a:fld>
            <a:endParaRPr lang="en-US"/>
          </a:p>
        </p:txBody>
      </p:sp>
      <p:sp>
        <p:nvSpPr>
          <p:cNvPr id="5" name="Title 2">
            <a:extLst>
              <a:ext uri="{FF2B5EF4-FFF2-40B4-BE49-F238E27FC236}">
                <a16:creationId xmlns:a16="http://schemas.microsoft.com/office/drawing/2014/main" id="{F1B08779-16D8-C07D-2173-12F2279CE442}"/>
              </a:ext>
            </a:extLst>
          </p:cNvPr>
          <p:cNvSpPr txBox="1">
            <a:spLocks/>
          </p:cNvSpPr>
          <p:nvPr/>
        </p:nvSpPr>
        <p:spPr>
          <a:xfrm>
            <a:off x="1561918" y="206863"/>
            <a:ext cx="6020163"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sym typeface="Nixie One"/>
              </a:rPr>
              <a:t>Patterns of Participation #2</a:t>
            </a:r>
          </a:p>
        </p:txBody>
      </p:sp>
      <p:pic>
        <p:nvPicPr>
          <p:cNvPr id="4" name="Picture 3">
            <a:extLst>
              <a:ext uri="{FF2B5EF4-FFF2-40B4-BE49-F238E27FC236}">
                <a16:creationId xmlns:a16="http://schemas.microsoft.com/office/drawing/2014/main" id="{62DFCB05-BFBE-D67A-6C0B-7596FB1BB8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964" y="871436"/>
            <a:ext cx="6436070" cy="3795080"/>
          </a:xfrm>
          <a:prstGeom prst="rect">
            <a:avLst/>
          </a:prstGeom>
        </p:spPr>
      </p:pic>
    </p:spTree>
    <p:extLst>
      <p:ext uri="{BB962C8B-B14F-4D97-AF65-F5344CB8AC3E}">
        <p14:creationId xmlns:p14="http://schemas.microsoft.com/office/powerpoint/2010/main" val="40646316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8B4CA-99C1-4534-EEFE-5D9C777D2085}"/>
              </a:ext>
            </a:extLst>
          </p:cNvPr>
          <p:cNvSpPr>
            <a:spLocks noGrp="1"/>
          </p:cNvSpPr>
          <p:nvPr>
            <p:ph type="sldNum" sz="quarter" idx="4"/>
          </p:nvPr>
        </p:nvSpPr>
        <p:spPr/>
        <p:txBody>
          <a:bodyPr/>
          <a:lstStyle/>
          <a:p>
            <a:fld id="{BC502912-88F4-4B0D-992B-24673595D95F}" type="slidenum">
              <a:rPr lang="en-US" smtClean="0"/>
              <a:pPr/>
              <a:t>103</a:t>
            </a:fld>
            <a:endParaRPr lang="en-US"/>
          </a:p>
        </p:txBody>
      </p:sp>
      <p:sp>
        <p:nvSpPr>
          <p:cNvPr id="5" name="Title 2">
            <a:extLst>
              <a:ext uri="{FF2B5EF4-FFF2-40B4-BE49-F238E27FC236}">
                <a16:creationId xmlns:a16="http://schemas.microsoft.com/office/drawing/2014/main" id="{F1B08779-16D8-C07D-2173-12F2279CE442}"/>
              </a:ext>
            </a:extLst>
          </p:cNvPr>
          <p:cNvSpPr txBox="1">
            <a:spLocks/>
          </p:cNvSpPr>
          <p:nvPr/>
        </p:nvSpPr>
        <p:spPr>
          <a:xfrm>
            <a:off x="1561918" y="206863"/>
            <a:ext cx="6020163"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sym typeface="Nixie One"/>
              </a:rPr>
              <a:t>Patterns of Participation #3</a:t>
            </a:r>
          </a:p>
        </p:txBody>
      </p:sp>
      <p:pic>
        <p:nvPicPr>
          <p:cNvPr id="3" name="Picture 2">
            <a:extLst>
              <a:ext uri="{FF2B5EF4-FFF2-40B4-BE49-F238E27FC236}">
                <a16:creationId xmlns:a16="http://schemas.microsoft.com/office/drawing/2014/main" id="{CA672E74-B2FD-81A8-5683-1850CFF79F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63370" y="871436"/>
            <a:ext cx="6417258" cy="3813871"/>
          </a:xfrm>
          <a:prstGeom prst="rect">
            <a:avLst/>
          </a:prstGeom>
        </p:spPr>
      </p:pic>
    </p:spTree>
    <p:extLst>
      <p:ext uri="{BB962C8B-B14F-4D97-AF65-F5344CB8AC3E}">
        <p14:creationId xmlns:p14="http://schemas.microsoft.com/office/powerpoint/2010/main" val="13999674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8B4CA-99C1-4534-EEFE-5D9C777D2085}"/>
              </a:ext>
            </a:extLst>
          </p:cNvPr>
          <p:cNvSpPr>
            <a:spLocks noGrp="1"/>
          </p:cNvSpPr>
          <p:nvPr>
            <p:ph type="sldNum" sz="quarter" idx="4"/>
          </p:nvPr>
        </p:nvSpPr>
        <p:spPr/>
        <p:txBody>
          <a:bodyPr/>
          <a:lstStyle/>
          <a:p>
            <a:fld id="{BC502912-88F4-4B0D-992B-24673595D95F}" type="slidenum">
              <a:rPr lang="en-US" smtClean="0"/>
              <a:pPr/>
              <a:t>104</a:t>
            </a:fld>
            <a:endParaRPr lang="en-US"/>
          </a:p>
        </p:txBody>
      </p:sp>
      <p:sp>
        <p:nvSpPr>
          <p:cNvPr id="5" name="Title 2">
            <a:extLst>
              <a:ext uri="{FF2B5EF4-FFF2-40B4-BE49-F238E27FC236}">
                <a16:creationId xmlns:a16="http://schemas.microsoft.com/office/drawing/2014/main" id="{F1B08779-16D8-C07D-2173-12F2279CE442}"/>
              </a:ext>
            </a:extLst>
          </p:cNvPr>
          <p:cNvSpPr txBox="1">
            <a:spLocks/>
          </p:cNvSpPr>
          <p:nvPr/>
        </p:nvSpPr>
        <p:spPr>
          <a:xfrm>
            <a:off x="2435679" y="7259"/>
            <a:ext cx="4272642" cy="101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sym typeface="Nixie One"/>
              </a:rPr>
              <a:t>Participation and </a:t>
            </a:r>
            <a:br>
              <a:rPr lang="en-US" sz="3200" b="1">
                <a:solidFill>
                  <a:srgbClr val="617A86"/>
                </a:solidFill>
                <a:latin typeface="Segoe UI Black" panose="020B0A02040204020203" pitchFamily="34" charset="0"/>
                <a:ea typeface="Segoe UI Black" panose="020B0A02040204020203" pitchFamily="34" charset="0"/>
                <a:sym typeface="Nixie One"/>
              </a:rPr>
            </a:br>
            <a:r>
              <a:rPr lang="en-US" sz="3200" b="1">
                <a:solidFill>
                  <a:srgbClr val="617A86"/>
                </a:solidFill>
                <a:latin typeface="Segoe UI Black" panose="020B0A02040204020203" pitchFamily="34" charset="0"/>
                <a:ea typeface="Segoe UI Black" panose="020B0A02040204020203" pitchFamily="34" charset="0"/>
                <a:sym typeface="Nixie One"/>
              </a:rPr>
              <a:t>Good Cause Buttons</a:t>
            </a:r>
          </a:p>
        </p:txBody>
      </p:sp>
      <p:pic>
        <p:nvPicPr>
          <p:cNvPr id="6" name="Picture 5">
            <a:extLst>
              <a:ext uri="{FF2B5EF4-FFF2-40B4-BE49-F238E27FC236}">
                <a16:creationId xmlns:a16="http://schemas.microsoft.com/office/drawing/2014/main" id="{F9D5249D-3224-6EE5-F62D-FBC0A40FDBAA}"/>
              </a:ext>
            </a:extLst>
          </p:cNvPr>
          <p:cNvPicPr>
            <a:picLocks noChangeAspect="1"/>
          </p:cNvPicPr>
          <p:nvPr/>
        </p:nvPicPr>
        <p:blipFill>
          <a:blip r:embed="rId2"/>
          <a:stretch>
            <a:fillRect/>
          </a:stretch>
        </p:blipFill>
        <p:spPr>
          <a:xfrm>
            <a:off x="809102" y="1110706"/>
            <a:ext cx="7525796" cy="3873492"/>
          </a:xfrm>
          <a:prstGeom prst="rect">
            <a:avLst/>
          </a:prstGeom>
        </p:spPr>
      </p:pic>
      <p:sp>
        <p:nvSpPr>
          <p:cNvPr id="8" name="Rectangle 7">
            <a:extLst>
              <a:ext uri="{FF2B5EF4-FFF2-40B4-BE49-F238E27FC236}">
                <a16:creationId xmlns:a16="http://schemas.microsoft.com/office/drawing/2014/main" id="{011865BD-11B1-6E11-1C72-78910EE08073}"/>
              </a:ext>
            </a:extLst>
          </p:cNvPr>
          <p:cNvSpPr/>
          <p:nvPr/>
        </p:nvSpPr>
        <p:spPr>
          <a:xfrm>
            <a:off x="892629" y="1799771"/>
            <a:ext cx="950685" cy="306988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11787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EB59E8-9EF4-1C1D-40E8-8779FE47E753}"/>
              </a:ext>
            </a:extLst>
          </p:cNvPr>
          <p:cNvSpPr>
            <a:spLocks noGrp="1"/>
          </p:cNvSpPr>
          <p:nvPr>
            <p:ph type="sldNum" sz="quarter" idx="4"/>
          </p:nvPr>
        </p:nvSpPr>
        <p:spPr/>
        <p:txBody>
          <a:bodyPr/>
          <a:lstStyle/>
          <a:p>
            <a:fld id="{BC502912-88F4-4B0D-992B-24673595D95F}" type="slidenum">
              <a:rPr lang="en-US" smtClean="0"/>
              <a:pPr/>
              <a:t>105</a:t>
            </a:fld>
            <a:endParaRPr lang="en-US"/>
          </a:p>
        </p:txBody>
      </p:sp>
      <p:pic>
        <p:nvPicPr>
          <p:cNvPr id="3" name="Picture 2">
            <a:extLst>
              <a:ext uri="{FF2B5EF4-FFF2-40B4-BE49-F238E27FC236}">
                <a16:creationId xmlns:a16="http://schemas.microsoft.com/office/drawing/2014/main" id="{97D7CC82-853E-7FBA-E169-672A634580C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25443" y="2890435"/>
            <a:ext cx="2280102" cy="2175319"/>
          </a:xfrm>
          <a:custGeom>
            <a:avLst/>
            <a:gdLst>
              <a:gd name="connsiteX0" fmla="*/ 0 w 2280102"/>
              <a:gd name="connsiteY0" fmla="*/ 0 h 2175319"/>
              <a:gd name="connsiteX1" fmla="*/ 1508711 w 2280102"/>
              <a:gd name="connsiteY1" fmla="*/ 743086 h 2175319"/>
              <a:gd name="connsiteX2" fmla="*/ 2280102 w 2280102"/>
              <a:gd name="connsiteY2" fmla="*/ 211952 h 2175319"/>
              <a:gd name="connsiteX3" fmla="*/ 2280102 w 2280102"/>
              <a:gd name="connsiteY3" fmla="*/ 2175319 h 2175319"/>
              <a:gd name="connsiteX4" fmla="*/ 0 w 2280102"/>
              <a:gd name="connsiteY4" fmla="*/ 2175319 h 217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102" h="2175319">
                <a:moveTo>
                  <a:pt x="0" y="0"/>
                </a:moveTo>
                <a:lnTo>
                  <a:pt x="1508711" y="743086"/>
                </a:lnTo>
                <a:lnTo>
                  <a:pt x="2280102" y="211952"/>
                </a:lnTo>
                <a:lnTo>
                  <a:pt x="2280102" y="2175319"/>
                </a:lnTo>
                <a:lnTo>
                  <a:pt x="0" y="2175319"/>
                </a:lnTo>
                <a:close/>
              </a:path>
            </a:pathLst>
          </a:custGeom>
        </p:spPr>
      </p:pic>
      <p:pic>
        <p:nvPicPr>
          <p:cNvPr id="5" name="Picture 4">
            <a:extLst>
              <a:ext uri="{FF2B5EF4-FFF2-40B4-BE49-F238E27FC236}">
                <a16:creationId xmlns:a16="http://schemas.microsoft.com/office/drawing/2014/main" id="{5C1D3979-EBDB-3104-0E3C-179EE2CA524E}"/>
              </a:ext>
            </a:extLst>
          </p:cNvPr>
          <p:cNvPicPr>
            <a:picLocks noChangeAspect="1"/>
          </p:cNvPicPr>
          <p:nvPr/>
        </p:nvPicPr>
        <p:blipFill>
          <a:blip r:embed="rId3"/>
          <a:stretch>
            <a:fillRect/>
          </a:stretch>
        </p:blipFill>
        <p:spPr>
          <a:xfrm>
            <a:off x="2078105" y="531333"/>
            <a:ext cx="4894583" cy="3106177"/>
          </a:xfrm>
          <a:prstGeom prst="rect">
            <a:avLst/>
          </a:prstGeom>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09C76758-DDA0-0B94-1DD2-4C59D41F1BDD}"/>
              </a:ext>
            </a:extLst>
          </p:cNvPr>
          <p:cNvGrpSpPr/>
          <p:nvPr/>
        </p:nvGrpSpPr>
        <p:grpSpPr>
          <a:xfrm>
            <a:off x="2078105" y="1099013"/>
            <a:ext cx="4892040" cy="1087043"/>
            <a:chOff x="2078105" y="1099013"/>
            <a:chExt cx="4892040" cy="1087043"/>
          </a:xfrm>
        </p:grpSpPr>
        <p:pic>
          <p:nvPicPr>
            <p:cNvPr id="7" name="Picture 6">
              <a:extLst>
                <a:ext uri="{FF2B5EF4-FFF2-40B4-BE49-F238E27FC236}">
                  <a16:creationId xmlns:a16="http://schemas.microsoft.com/office/drawing/2014/main" id="{73D9248B-3C05-B27D-DA86-600BE48954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94007" y="1099013"/>
              <a:ext cx="4876138" cy="1024245"/>
            </a:xfrm>
            <a:prstGeom prst="rect">
              <a:avLst/>
            </a:prstGeom>
          </p:spPr>
        </p:pic>
        <p:pic>
          <p:nvPicPr>
            <p:cNvPr id="8" name="Picture 7">
              <a:extLst>
                <a:ext uri="{FF2B5EF4-FFF2-40B4-BE49-F238E27FC236}">
                  <a16:creationId xmlns:a16="http://schemas.microsoft.com/office/drawing/2014/main" id="{001D5FDF-D5F7-C7C4-F00C-2A69D5BB0E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8105" y="1880084"/>
              <a:ext cx="4892040" cy="305972"/>
            </a:xfrm>
            <a:prstGeom prst="rect">
              <a:avLst/>
            </a:prstGeom>
          </p:spPr>
        </p:pic>
      </p:grpSp>
    </p:spTree>
    <p:extLst>
      <p:ext uri="{BB962C8B-B14F-4D97-AF65-F5344CB8AC3E}">
        <p14:creationId xmlns:p14="http://schemas.microsoft.com/office/powerpoint/2010/main" val="179001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22"/>
          <p:cNvSpPr txBox="1">
            <a:spLocks noGrp="1"/>
          </p:cNvSpPr>
          <p:nvPr>
            <p:ph type="sldNum" sz="quarter" idx="4"/>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106</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idx="4294967295"/>
          </p:nvPr>
        </p:nvSpPr>
        <p:spPr>
          <a:xfrm>
            <a:off x="1794867" y="280991"/>
            <a:ext cx="5554266" cy="639762"/>
          </a:xfrm>
        </p:spPr>
        <p:txBody>
          <a:bodyPr/>
          <a:lstStyle/>
          <a:p>
            <a:r>
              <a:rPr lang="en-US" sz="3200" b="1">
                <a:latin typeface="Segoe UI Black" panose="020B0A02040204020203" pitchFamily="34" charset="0"/>
                <a:ea typeface="Segoe UI Black" panose="020B0A02040204020203" pitchFamily="34" charset="0"/>
              </a:rPr>
              <a:t>Good Cause Determination</a:t>
            </a:r>
          </a:p>
        </p:txBody>
      </p:sp>
      <p:pic>
        <p:nvPicPr>
          <p:cNvPr id="5" name="Graphic 4" descr="Thumbs up sign with solid fill">
            <a:extLst>
              <a:ext uri="{FF2B5EF4-FFF2-40B4-BE49-F238E27FC236}">
                <a16:creationId xmlns:a16="http://schemas.microsoft.com/office/drawing/2014/main" id="{EEB4E633-6300-E1E8-C3DE-8F6DF9439B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82621" y="2214248"/>
            <a:ext cx="1577340" cy="1577340"/>
          </a:xfrm>
          <a:prstGeom prst="rect">
            <a:avLst/>
          </a:prstGeom>
          <a:effectLst>
            <a:outerShdw blurRad="50800" dist="38100" dir="2700000" algn="tl" rotWithShape="0">
              <a:prstClr val="black">
                <a:alpha val="40000"/>
              </a:prstClr>
            </a:outerShdw>
          </a:effectLst>
        </p:spPr>
      </p:pic>
      <p:sp>
        <p:nvSpPr>
          <p:cNvPr id="6" name="Shadow Question">
            <a:extLst>
              <a:ext uri="{FF2B5EF4-FFF2-40B4-BE49-F238E27FC236}">
                <a16:creationId xmlns:a16="http://schemas.microsoft.com/office/drawing/2014/main" id="{A9FDBD55-52AE-F5D4-DA99-D31B1393E9B7}"/>
              </a:ext>
            </a:extLst>
          </p:cNvPr>
          <p:cNvSpPr txBox="1"/>
          <p:nvPr/>
        </p:nvSpPr>
        <p:spPr>
          <a:xfrm>
            <a:off x="1482621" y="1658691"/>
            <a:ext cx="1577340" cy="555557"/>
          </a:xfrm>
          <a:prstGeom prst="rect">
            <a:avLst/>
          </a:prstGeom>
          <a:noFill/>
          <a:ln>
            <a:noFill/>
          </a:ln>
        </p:spPr>
        <p:txBody>
          <a:bodyPr spcFirstLastPara="1" wrap="square" lIns="0" tIns="0" rIns="0" bIns="0" anchor="t" anchorCtr="1">
            <a:noAutofit/>
          </a:bodyPr>
          <a:lstStyle>
            <a:defPPr marR="0" lvl="0" algn="l" rtl="0">
              <a:lnSpc>
                <a:spcPct val="100000"/>
              </a:lnSpc>
              <a:spcBef>
                <a:spcPts val="0"/>
              </a:spcBef>
              <a:spcAft>
                <a:spcPts val="0"/>
              </a:spcAft>
              <a:defRPr/>
            </a:defPPr>
            <a:lvl1pPr>
              <a:buClr>
                <a:schemeClr val="lt1"/>
              </a:buClr>
              <a:buSzPts val="3600"/>
              <a:buFont typeface="Roboto Slab Regular"/>
              <a:buNone/>
              <a:defRPr sz="2800">
                <a:ln>
                  <a:solidFill>
                    <a:sysClr val="windowText" lastClr="000000"/>
                  </a:solidFill>
                </a:ln>
                <a:solidFill>
                  <a:schemeClr val="lt1"/>
                </a:solidFill>
                <a:effectLst>
                  <a:outerShdw blurRad="50800" dist="38100" dir="2700000" algn="tl" rotWithShape="0">
                    <a:prstClr val="black">
                      <a:alpha val="40000"/>
                    </a:prstClr>
                  </a:outerShdw>
                </a:effectLst>
                <a:latin typeface="Segoe UI Black" panose="020B0A02040204020203" pitchFamily="34" charset="0"/>
                <a:ea typeface="Segoe UI Black" panose="020B0A02040204020203" pitchFamily="34" charset="0"/>
                <a:cs typeface="Roboto Slab Regular"/>
              </a:defRPr>
            </a:lvl1pPr>
            <a:lvl2pPr algn="ctr">
              <a:buClr>
                <a:schemeClr val="lt1"/>
              </a:buClr>
              <a:buSzPts val="3600"/>
              <a:buFont typeface="Roboto Slab Regular"/>
              <a:buNone/>
              <a:defRPr sz="3600">
                <a:solidFill>
                  <a:schemeClr val="lt1"/>
                </a:solidFill>
                <a:latin typeface="Roboto Slab Regular"/>
                <a:ea typeface="Roboto Slab Regular"/>
                <a:cs typeface="Roboto Slab Regular"/>
              </a:defRPr>
            </a:lvl2pPr>
            <a:lvl3pPr algn="ctr">
              <a:buClr>
                <a:schemeClr val="lt1"/>
              </a:buClr>
              <a:buSzPts val="3600"/>
              <a:buFont typeface="Roboto Slab Regular"/>
              <a:buNone/>
              <a:defRPr sz="3600">
                <a:solidFill>
                  <a:schemeClr val="lt1"/>
                </a:solidFill>
                <a:latin typeface="Roboto Slab Regular"/>
                <a:ea typeface="Roboto Slab Regular"/>
                <a:cs typeface="Roboto Slab Regular"/>
              </a:defRPr>
            </a:lvl3pPr>
            <a:lvl4pPr algn="ctr">
              <a:buClr>
                <a:schemeClr val="lt1"/>
              </a:buClr>
              <a:buSzPts val="3600"/>
              <a:buFont typeface="Roboto Slab Regular"/>
              <a:buNone/>
              <a:defRPr sz="3600">
                <a:solidFill>
                  <a:schemeClr val="lt1"/>
                </a:solidFill>
                <a:latin typeface="Roboto Slab Regular"/>
                <a:ea typeface="Roboto Slab Regular"/>
                <a:cs typeface="Roboto Slab Regular"/>
              </a:defRPr>
            </a:lvl4pPr>
            <a:lvl5pPr algn="ctr">
              <a:buClr>
                <a:schemeClr val="lt1"/>
              </a:buClr>
              <a:buSzPts val="3600"/>
              <a:buFont typeface="Roboto Slab Regular"/>
              <a:buNone/>
              <a:defRPr sz="3600">
                <a:solidFill>
                  <a:schemeClr val="lt1"/>
                </a:solidFill>
                <a:latin typeface="Roboto Slab Regular"/>
                <a:ea typeface="Roboto Slab Regular"/>
                <a:cs typeface="Roboto Slab Regular"/>
              </a:defRPr>
            </a:lvl5pPr>
            <a:lvl6pPr algn="ctr">
              <a:buClr>
                <a:schemeClr val="lt1"/>
              </a:buClr>
              <a:buSzPts val="3600"/>
              <a:buFont typeface="Roboto Slab Regular"/>
              <a:buNone/>
              <a:defRPr sz="3600">
                <a:solidFill>
                  <a:schemeClr val="lt1"/>
                </a:solidFill>
                <a:latin typeface="Roboto Slab Regular"/>
                <a:ea typeface="Roboto Slab Regular"/>
                <a:cs typeface="Roboto Slab Regular"/>
              </a:defRPr>
            </a:lvl6pPr>
            <a:lvl7pPr algn="ctr">
              <a:buClr>
                <a:schemeClr val="lt1"/>
              </a:buClr>
              <a:buSzPts val="3600"/>
              <a:buFont typeface="Roboto Slab Regular"/>
              <a:buNone/>
              <a:defRPr sz="3600">
                <a:solidFill>
                  <a:schemeClr val="lt1"/>
                </a:solidFill>
                <a:latin typeface="Roboto Slab Regular"/>
                <a:ea typeface="Roboto Slab Regular"/>
                <a:cs typeface="Roboto Slab Regular"/>
              </a:defRPr>
            </a:lvl7pPr>
            <a:lvl8pPr algn="ctr">
              <a:buClr>
                <a:schemeClr val="lt1"/>
              </a:buClr>
              <a:buSzPts val="3600"/>
              <a:buFont typeface="Roboto Slab Regular"/>
              <a:buNone/>
              <a:defRPr sz="3600">
                <a:solidFill>
                  <a:schemeClr val="lt1"/>
                </a:solidFill>
                <a:latin typeface="Roboto Slab Regular"/>
                <a:ea typeface="Roboto Slab Regular"/>
                <a:cs typeface="Roboto Slab Regular"/>
              </a:defRPr>
            </a:lvl8pPr>
            <a:lvl9pPr algn="ctr">
              <a:buClr>
                <a:schemeClr val="lt1"/>
              </a:buClr>
              <a:buSzPts val="3600"/>
              <a:buFont typeface="Roboto Slab Regular"/>
              <a:buNone/>
              <a:defRPr sz="3600">
                <a:solidFill>
                  <a:schemeClr val="lt1"/>
                </a:solidFill>
                <a:latin typeface="Roboto Slab Regular"/>
                <a:ea typeface="Roboto Slab Regular"/>
                <a:cs typeface="Roboto Slab Regular"/>
              </a:defRPr>
            </a:lvl9pPr>
          </a:lstStyle>
          <a:p>
            <a:r>
              <a:rPr lang="en-US"/>
              <a:t>Approve</a:t>
            </a:r>
          </a:p>
        </p:txBody>
      </p:sp>
      <p:pic>
        <p:nvPicPr>
          <p:cNvPr id="7" name="Graphic 6" descr="Thumbs Down with solid fill">
            <a:extLst>
              <a:ext uri="{FF2B5EF4-FFF2-40B4-BE49-F238E27FC236}">
                <a16:creationId xmlns:a16="http://schemas.microsoft.com/office/drawing/2014/main" id="{C182D994-EF0C-C989-CB8C-FDE246365CC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84039" y="2214248"/>
            <a:ext cx="1577340" cy="1577340"/>
          </a:xfrm>
          <a:prstGeom prst="rect">
            <a:avLst/>
          </a:prstGeom>
          <a:effectLst>
            <a:outerShdw blurRad="50800" dist="38100" dir="2700000" algn="tl" rotWithShape="0">
              <a:prstClr val="black">
                <a:alpha val="40000"/>
              </a:prstClr>
            </a:outerShdw>
          </a:effectLst>
        </p:spPr>
      </p:pic>
      <p:sp>
        <p:nvSpPr>
          <p:cNvPr id="8" name="Shadow Question">
            <a:extLst>
              <a:ext uri="{FF2B5EF4-FFF2-40B4-BE49-F238E27FC236}">
                <a16:creationId xmlns:a16="http://schemas.microsoft.com/office/drawing/2014/main" id="{6366B484-018E-4300-839F-19A7116CF0FC}"/>
              </a:ext>
            </a:extLst>
          </p:cNvPr>
          <p:cNvSpPr txBox="1"/>
          <p:nvPr/>
        </p:nvSpPr>
        <p:spPr>
          <a:xfrm>
            <a:off x="6324860" y="1658691"/>
            <a:ext cx="1095697" cy="5555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115888" indent="0" algn="ctr">
              <a:spcBef>
                <a:spcPts val="600"/>
              </a:spcBef>
              <a:buClr>
                <a:schemeClr val="dk2"/>
              </a:buClr>
              <a:buSzPts val="2000"/>
              <a:buFont typeface="Lato Light"/>
              <a:buNone/>
              <a:defRPr lang="en-US" sz="1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sym typeface="Lato Light"/>
              </a:defRPr>
            </a:lvl1pPr>
            <a:lvl2pPr marL="914400" indent="-355600">
              <a:spcBef>
                <a:spcPts val="1000"/>
              </a:spcBef>
              <a:buClr>
                <a:schemeClr val="dk2"/>
              </a:buClr>
              <a:buSzPts val="2000"/>
              <a:buFont typeface="Lato Light"/>
              <a:buChar char="◦"/>
              <a:defRPr sz="2000">
                <a:solidFill>
                  <a:schemeClr val="dk1"/>
                </a:solidFill>
                <a:latin typeface="Lato Light"/>
                <a:ea typeface="Lato Light"/>
                <a:cs typeface="Lato Light"/>
                <a:sym typeface="Lato Light"/>
              </a:defRPr>
            </a:lvl2pPr>
            <a:lvl3pPr marL="1371600" indent="-355600">
              <a:spcBef>
                <a:spcPts val="1000"/>
              </a:spcBef>
              <a:buClr>
                <a:schemeClr val="dk2"/>
              </a:buClr>
              <a:buSzPts val="2000"/>
              <a:buFont typeface="Lato Light"/>
              <a:buChar char="◦"/>
              <a:defRPr sz="2000">
                <a:solidFill>
                  <a:schemeClr val="dk1"/>
                </a:solidFill>
                <a:latin typeface="Lato Light"/>
                <a:ea typeface="Lato Light"/>
                <a:cs typeface="Lato Light"/>
                <a:sym typeface="Lato Light"/>
              </a:defRPr>
            </a:lvl3pPr>
            <a:lvl4pPr marL="1828800" indent="-355600">
              <a:spcBef>
                <a:spcPts val="1000"/>
              </a:spcBef>
              <a:buClr>
                <a:schemeClr val="dk1"/>
              </a:buClr>
              <a:buSzPts val="2000"/>
              <a:buFont typeface="Lato Light"/>
              <a:buChar char="◦"/>
              <a:defRPr sz="2000">
                <a:solidFill>
                  <a:schemeClr val="dk1"/>
                </a:solidFill>
                <a:latin typeface="Lato Light"/>
                <a:ea typeface="Lato Light"/>
                <a:cs typeface="Lato Light"/>
                <a:sym typeface="Lato Light"/>
              </a:defRPr>
            </a:lvl4pPr>
            <a:lvl5pPr marL="2286000" indent="-355600">
              <a:spcBef>
                <a:spcPts val="1000"/>
              </a:spcBef>
              <a:buClr>
                <a:schemeClr val="dk1"/>
              </a:buClr>
              <a:buSzPts val="2000"/>
              <a:buFont typeface="Lato Light"/>
              <a:buChar char="◦"/>
              <a:defRPr sz="2000">
                <a:solidFill>
                  <a:schemeClr val="dk1"/>
                </a:solidFill>
                <a:latin typeface="Lato Light"/>
                <a:ea typeface="Lato Light"/>
                <a:cs typeface="Lato Light"/>
                <a:sym typeface="Lato Light"/>
              </a:defRPr>
            </a:lvl5pPr>
            <a:lvl6pPr marL="2743200" indent="-355600">
              <a:spcBef>
                <a:spcPts val="1000"/>
              </a:spcBef>
              <a:buClr>
                <a:schemeClr val="dk1"/>
              </a:buClr>
              <a:buSzPts val="2000"/>
              <a:buFont typeface="Lato Light"/>
              <a:buChar char="◦"/>
              <a:defRPr sz="2000">
                <a:solidFill>
                  <a:schemeClr val="dk1"/>
                </a:solidFill>
                <a:latin typeface="Lato Light"/>
                <a:ea typeface="Lato Light"/>
                <a:cs typeface="Lato Light"/>
                <a:sym typeface="Lato Light"/>
              </a:defRPr>
            </a:lvl6pPr>
            <a:lvl7pPr marL="3200400" indent="-355600">
              <a:spcBef>
                <a:spcPts val="1000"/>
              </a:spcBef>
              <a:buClr>
                <a:schemeClr val="dk1"/>
              </a:buClr>
              <a:buSzPts val="2000"/>
              <a:buFont typeface="Lato Light"/>
              <a:buChar char="◦"/>
              <a:defRPr sz="2000">
                <a:solidFill>
                  <a:schemeClr val="dk1"/>
                </a:solidFill>
                <a:latin typeface="Lato Light"/>
                <a:ea typeface="Lato Light"/>
                <a:cs typeface="Lato Light"/>
                <a:sym typeface="Lato Light"/>
              </a:defRPr>
            </a:lvl7pPr>
            <a:lvl8pPr marL="3657600" indent="-355600">
              <a:spcBef>
                <a:spcPts val="1000"/>
              </a:spcBef>
              <a:buClr>
                <a:schemeClr val="dk1"/>
              </a:buClr>
              <a:buSzPts val="2000"/>
              <a:buFont typeface="Lato Light"/>
              <a:buChar char="◦"/>
              <a:defRPr sz="2000">
                <a:solidFill>
                  <a:schemeClr val="dk1"/>
                </a:solidFill>
                <a:latin typeface="Lato Light"/>
                <a:ea typeface="Lato Light"/>
                <a:cs typeface="Lato Light"/>
                <a:sym typeface="Lato Light"/>
              </a:defRPr>
            </a:lvl8pPr>
            <a:lvl9pPr marL="4114800"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pPr algn="l">
              <a:spcBef>
                <a:spcPts val="0"/>
              </a:spcBef>
              <a:buClr>
                <a:schemeClr val="lt1"/>
              </a:buClr>
              <a:buSzPts val="3600"/>
            </a:pPr>
            <a:r>
              <a:rPr lang="en-US" sz="2800">
                <a:ln>
                  <a:solidFill>
                    <a:sysClr val="windowText" lastClr="000000"/>
                  </a:solidFill>
                </a:ln>
                <a:solidFill>
                  <a:schemeClr val="lt1"/>
                </a:solidFill>
                <a:effectLst>
                  <a:outerShdw blurRad="50800" dist="38100" dir="2700000" algn="tl" rotWithShape="0">
                    <a:prstClr val="black">
                      <a:alpha val="40000"/>
                    </a:prstClr>
                  </a:outerShdw>
                </a:effectLst>
                <a:latin typeface="Segoe UI Black" panose="020B0A02040204020203" pitchFamily="34" charset="0"/>
                <a:ea typeface="Segoe UI Black" panose="020B0A02040204020203" pitchFamily="34" charset="0"/>
                <a:sym typeface="Arial"/>
              </a:rPr>
              <a:t>Deny</a:t>
            </a:r>
          </a:p>
        </p:txBody>
      </p:sp>
    </p:spTree>
    <p:extLst>
      <p:ext uri="{BB962C8B-B14F-4D97-AF65-F5344CB8AC3E}">
        <p14:creationId xmlns:p14="http://schemas.microsoft.com/office/powerpoint/2010/main" val="18202829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734461EA-3B42-4284-B4CC-AC973F0A4215}"/>
              </a:ext>
            </a:extLst>
          </p:cNvPr>
          <p:cNvSpPr>
            <a:spLocks noGrp="1"/>
          </p:cNvSpPr>
          <p:nvPr>
            <p:ph type="sldNum" sz="quarter" idx="4"/>
          </p:nvPr>
        </p:nvSpPr>
        <p:spPr/>
        <p:txBody>
          <a:bodyPr/>
          <a:lstStyle/>
          <a:p>
            <a:fld id="{BC502912-88F4-4B0D-992B-24673595D95F}" type="slidenum">
              <a:rPr lang="en-US" smtClean="0"/>
              <a:pPr/>
              <a:t>107</a:t>
            </a:fld>
            <a:endParaRPr lang="en-US"/>
          </a:p>
        </p:txBody>
      </p:sp>
    </p:spTree>
    <p:extLst>
      <p:ext uri="{BB962C8B-B14F-4D97-AF65-F5344CB8AC3E}">
        <p14:creationId xmlns:p14="http://schemas.microsoft.com/office/powerpoint/2010/main" val="42469282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22B4820-D3AA-4C1A-B5AE-5B63EF8B6D8A}"/>
              </a:ext>
            </a:extLst>
          </p:cNvPr>
          <p:cNvGrpSpPr/>
          <p:nvPr/>
        </p:nvGrpSpPr>
        <p:grpSpPr>
          <a:xfrm>
            <a:off x="2254287" y="867650"/>
            <a:ext cx="4635455" cy="4008504"/>
            <a:chOff x="2254287" y="567489"/>
            <a:chExt cx="4635455" cy="4008504"/>
          </a:xfrm>
        </p:grpSpPr>
        <p:grpSp>
          <p:nvGrpSpPr>
            <p:cNvPr id="4" name="Google Shape;956;p41">
              <a:extLst>
                <a:ext uri="{FF2B5EF4-FFF2-40B4-BE49-F238E27FC236}">
                  <a16:creationId xmlns:a16="http://schemas.microsoft.com/office/drawing/2014/main" id="{9E5CB3DA-F6CB-4F3F-A679-AB31314DDD0A}"/>
                </a:ext>
              </a:extLst>
            </p:cNvPr>
            <p:cNvGrpSpPr/>
            <p:nvPr/>
          </p:nvGrpSpPr>
          <p:grpSpPr>
            <a:xfrm>
              <a:off x="2254287" y="567489"/>
              <a:ext cx="4635455" cy="4008504"/>
              <a:chOff x="9878975" y="4425243"/>
              <a:chExt cx="719918" cy="645501"/>
            </a:xfrm>
          </p:grpSpPr>
          <p:sp>
            <p:nvSpPr>
              <p:cNvPr id="5" name="Google Shape;957;p41">
                <a:extLst>
                  <a:ext uri="{FF2B5EF4-FFF2-40B4-BE49-F238E27FC236}">
                    <a16:creationId xmlns:a16="http://schemas.microsoft.com/office/drawing/2014/main" id="{DDCCBE0D-EFB7-4899-B36E-0A9209CB0973}"/>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 name="Google Shape;958;p41">
                <a:extLst>
                  <a:ext uri="{FF2B5EF4-FFF2-40B4-BE49-F238E27FC236}">
                    <a16:creationId xmlns:a16="http://schemas.microsoft.com/office/drawing/2014/main" id="{41DBEE30-EF75-4CE5-9E99-0312CB719F1A}"/>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959;p41">
                <a:extLst>
                  <a:ext uri="{FF2B5EF4-FFF2-40B4-BE49-F238E27FC236}">
                    <a16:creationId xmlns:a16="http://schemas.microsoft.com/office/drawing/2014/main" id="{11E79E50-56A0-42CF-A7A5-F730BD930702}"/>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13" name="Graphic 12" descr="Person with idea">
              <a:extLst>
                <a:ext uri="{FF2B5EF4-FFF2-40B4-BE49-F238E27FC236}">
                  <a16:creationId xmlns:a16="http://schemas.microsoft.com/office/drawing/2014/main" id="{8A8AD08E-E57E-4EC3-B74E-44B1BF3111C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60926" y="2856114"/>
              <a:ext cx="1188720" cy="1188720"/>
            </a:xfrm>
            <a:prstGeom prst="rect">
              <a:avLst/>
            </a:prstGeom>
          </p:spPr>
        </p:pic>
        <p:pic>
          <p:nvPicPr>
            <p:cNvPr id="15" name="Graphic 14" descr="Lightbulb and gear">
              <a:extLst>
                <a:ext uri="{FF2B5EF4-FFF2-40B4-BE49-F238E27FC236}">
                  <a16:creationId xmlns:a16="http://schemas.microsoft.com/office/drawing/2014/main" id="{C8830D43-D57F-4DF1-84F5-92A5C5EAB09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58750" y="938343"/>
              <a:ext cx="1371600" cy="1371600"/>
            </a:xfrm>
            <a:prstGeom prst="rect">
              <a:avLst/>
            </a:prstGeom>
          </p:spPr>
        </p:pic>
        <p:pic>
          <p:nvPicPr>
            <p:cNvPr id="19" name="Graphic 18" descr="Postit Notes">
              <a:extLst>
                <a:ext uri="{FF2B5EF4-FFF2-40B4-BE49-F238E27FC236}">
                  <a16:creationId xmlns:a16="http://schemas.microsoft.com/office/drawing/2014/main" id="{032FC5CF-5C73-46E9-BC90-77997B47333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93975" y="2767183"/>
              <a:ext cx="1371600" cy="1371600"/>
            </a:xfrm>
            <a:prstGeom prst="rect">
              <a:avLst/>
            </a:prstGeom>
          </p:spPr>
        </p:pic>
        <p:pic>
          <p:nvPicPr>
            <p:cNvPr id="21" name="Graphic 20" descr="Lightbulb and gear">
              <a:extLst>
                <a:ext uri="{FF2B5EF4-FFF2-40B4-BE49-F238E27FC236}">
                  <a16:creationId xmlns:a16="http://schemas.microsoft.com/office/drawing/2014/main" id="{E758683F-9EF7-4191-9000-7EF800B2CB9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64011" y="3428352"/>
              <a:ext cx="365760" cy="365760"/>
            </a:xfrm>
            <a:prstGeom prst="rect">
              <a:avLst/>
            </a:prstGeom>
          </p:spPr>
        </p:pic>
        <p:pic>
          <p:nvPicPr>
            <p:cNvPr id="23" name="Graphic 22" descr="Users">
              <a:extLst>
                <a:ext uri="{FF2B5EF4-FFF2-40B4-BE49-F238E27FC236}">
                  <a16:creationId xmlns:a16="http://schemas.microsoft.com/office/drawing/2014/main" id="{6C00A64F-6A92-4258-BD15-1A274C1ED2B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92446" y="3296750"/>
              <a:ext cx="914400" cy="914400"/>
            </a:xfrm>
            <a:prstGeom prst="rect">
              <a:avLst/>
            </a:prstGeom>
          </p:spPr>
        </p:pic>
      </p:grpSp>
      <p:sp>
        <p:nvSpPr>
          <p:cNvPr id="25" name="TextBox 24">
            <a:extLst>
              <a:ext uri="{FF2B5EF4-FFF2-40B4-BE49-F238E27FC236}">
                <a16:creationId xmlns:a16="http://schemas.microsoft.com/office/drawing/2014/main" id="{43122428-D8A9-4BBB-B62D-4383A292A66A}"/>
              </a:ext>
            </a:extLst>
          </p:cNvPr>
          <p:cNvSpPr txBox="1"/>
          <p:nvPr/>
        </p:nvSpPr>
        <p:spPr>
          <a:xfrm>
            <a:off x="1856130" y="124056"/>
            <a:ext cx="5552293" cy="707886"/>
          </a:xfrm>
          <a:prstGeom prst="rect">
            <a:avLst/>
          </a:prstGeom>
          <a:noFill/>
        </p:spPr>
        <p:txBody>
          <a:bodyPr wrap="square">
            <a:spAutoFit/>
          </a:bodyPr>
          <a:lstStyle/>
          <a:p>
            <a:pPr marR="0" lvl="0">
              <a:spcBef>
                <a:spcPts val="0"/>
              </a:spcBef>
              <a:spcAft>
                <a:spcPts val="0"/>
              </a:spcAft>
            </a:pPr>
            <a:r>
              <a:rPr lang="en-US" sz="2000">
                <a:solidFill>
                  <a:srgbClr val="617A86"/>
                </a:solidFill>
                <a:effectLst/>
                <a:latin typeface="Tahoma" panose="020B0604030504040204" pitchFamily="34" charset="0"/>
                <a:ea typeface="Tahoma" panose="020B0604030504040204" pitchFamily="34" charset="0"/>
                <a:cs typeface="Tahoma" panose="020B0604030504040204" pitchFamily="34" charset="0"/>
              </a:rPr>
              <a:t>What do you know today that you did not know yesterday, and that will help you tomorrow?</a:t>
            </a:r>
          </a:p>
        </p:txBody>
      </p:sp>
      <p:sp>
        <p:nvSpPr>
          <p:cNvPr id="27" name="TextBox 26">
            <a:extLst>
              <a:ext uri="{FF2B5EF4-FFF2-40B4-BE49-F238E27FC236}">
                <a16:creationId xmlns:a16="http://schemas.microsoft.com/office/drawing/2014/main" id="{B5C6FDDD-35D7-49EB-8638-C5C44A94DBB4}"/>
              </a:ext>
            </a:extLst>
          </p:cNvPr>
          <p:cNvSpPr txBox="1"/>
          <p:nvPr/>
        </p:nvSpPr>
        <p:spPr>
          <a:xfrm>
            <a:off x="763214" y="2303147"/>
            <a:ext cx="2093771" cy="1323439"/>
          </a:xfrm>
          <a:prstGeom prst="rect">
            <a:avLst/>
          </a:prstGeom>
          <a:noFill/>
        </p:spPr>
        <p:txBody>
          <a:bodyPr wrap="square">
            <a:spAutoFit/>
          </a:bodyPr>
          <a:lstStyle/>
          <a:p>
            <a:pPr marR="0" lvl="0">
              <a:spcBef>
                <a:spcPts val="0"/>
              </a:spcBef>
              <a:spcAft>
                <a:spcPts val="0"/>
              </a:spcAft>
            </a:pPr>
            <a:r>
              <a:rPr lang="en-US" sz="2000">
                <a:solidFill>
                  <a:srgbClr val="617A86"/>
                </a:solidFill>
                <a:effectLst/>
                <a:latin typeface="Tahoma" panose="020B0604030504040204" pitchFamily="34" charset="0"/>
                <a:ea typeface="Tahoma" panose="020B0604030504040204" pitchFamily="34" charset="0"/>
                <a:cs typeface="Tahoma" panose="020B0604030504040204" pitchFamily="34" charset="0"/>
              </a:rPr>
              <a:t>What will you do differently as a result of what you learned?</a:t>
            </a:r>
          </a:p>
        </p:txBody>
      </p:sp>
      <p:sp>
        <p:nvSpPr>
          <p:cNvPr id="29" name="TextBox 28">
            <a:extLst>
              <a:ext uri="{FF2B5EF4-FFF2-40B4-BE49-F238E27FC236}">
                <a16:creationId xmlns:a16="http://schemas.microsoft.com/office/drawing/2014/main" id="{D4DC1DAD-36F6-46E3-851D-9820C72F231C}"/>
              </a:ext>
            </a:extLst>
          </p:cNvPr>
          <p:cNvSpPr txBox="1"/>
          <p:nvPr/>
        </p:nvSpPr>
        <p:spPr>
          <a:xfrm>
            <a:off x="6130745" y="2303148"/>
            <a:ext cx="2481712" cy="1323439"/>
          </a:xfrm>
          <a:prstGeom prst="rect">
            <a:avLst/>
          </a:prstGeom>
          <a:noFill/>
        </p:spPr>
        <p:txBody>
          <a:bodyPr wrap="square">
            <a:spAutoFit/>
          </a:bodyPr>
          <a:lstStyle/>
          <a:p>
            <a:pPr marR="0" lvl="0" algn="r">
              <a:spcBef>
                <a:spcPts val="0"/>
              </a:spcBef>
              <a:spcAft>
                <a:spcPts val="0"/>
              </a:spcAft>
            </a:pPr>
            <a:r>
              <a:rPr lang="en-US" sz="2000">
                <a:solidFill>
                  <a:srgbClr val="617A86"/>
                </a:solidFill>
                <a:effectLst/>
                <a:latin typeface="Tahoma" panose="020B0604030504040204" pitchFamily="34" charset="0"/>
                <a:ea typeface="Tahoma" panose="020B0604030504040204" pitchFamily="34" charset="0"/>
                <a:cs typeface="Tahoma" panose="020B0604030504040204" pitchFamily="34" charset="0"/>
              </a:rPr>
              <a:t>What is a takeaway you plan to share with others you work with?</a:t>
            </a:r>
          </a:p>
        </p:txBody>
      </p:sp>
      <p:sp>
        <p:nvSpPr>
          <p:cNvPr id="2" name="Slide Number Placeholder 1">
            <a:extLst>
              <a:ext uri="{FF2B5EF4-FFF2-40B4-BE49-F238E27FC236}">
                <a16:creationId xmlns:a16="http://schemas.microsoft.com/office/drawing/2014/main" id="{1CA8EE74-231D-4A9C-B722-4361FB968C59}"/>
              </a:ext>
            </a:extLst>
          </p:cNvPr>
          <p:cNvSpPr>
            <a:spLocks noGrp="1"/>
          </p:cNvSpPr>
          <p:nvPr>
            <p:ph type="sldNum" sz="quarter" idx="4"/>
          </p:nvPr>
        </p:nvSpPr>
        <p:spPr/>
        <p:txBody>
          <a:bodyPr/>
          <a:lstStyle/>
          <a:p>
            <a:fld id="{BC502912-88F4-4B0D-992B-24673595D95F}" type="slidenum">
              <a:rPr lang="en-US" smtClean="0"/>
              <a:pPr/>
              <a:t>108</a:t>
            </a:fld>
            <a:endParaRPr lang="en-US"/>
          </a:p>
        </p:txBody>
      </p:sp>
    </p:spTree>
    <p:extLst>
      <p:ext uri="{BB962C8B-B14F-4D97-AF65-F5344CB8AC3E}">
        <p14:creationId xmlns:p14="http://schemas.microsoft.com/office/powerpoint/2010/main" val="194399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11</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extLst>
      <p:ext uri="{BB962C8B-B14F-4D97-AF65-F5344CB8AC3E}">
        <p14:creationId xmlns:p14="http://schemas.microsoft.com/office/powerpoint/2010/main" val="1519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2">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563290" y="4759715"/>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06636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571999" y="1615350"/>
            <a:ext cx="4063625"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Place one leg over other</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Flex foot</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Remain in upright position</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Hold for 5 breaths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Repeat on other side</a:t>
            </a:r>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394200" y="909050"/>
            <a:ext cx="4372610" cy="641100"/>
          </a:xfrm>
        </p:spPr>
        <p:txBody>
          <a:body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Chair Pigeon </a:t>
            </a:r>
          </a:p>
        </p:txBody>
      </p:sp>
      <p:pic>
        <p:nvPicPr>
          <p:cNvPr id="9" name="Picture 8">
            <a:extLst>
              <a:ext uri="{FF2B5EF4-FFF2-40B4-BE49-F238E27FC236}">
                <a16:creationId xmlns:a16="http://schemas.microsoft.com/office/drawing/2014/main" id="{4EF20A45-ABD7-4B7E-A6AC-F0DF2F19D2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3579"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4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DFF0814-F0F3-413D-962C-AE7C2C16AB0E}"/>
              </a:ext>
            </a:extLst>
          </p:cNvPr>
          <p:cNvSpPr txBox="1"/>
          <p:nvPr/>
        </p:nvSpPr>
        <p:spPr>
          <a:xfrm>
            <a:off x="6391837" y="1075893"/>
            <a:ext cx="2033850" cy="66172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W-2 Manual:</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sz="1600"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4.3.3 Comments</a:t>
            </a:r>
            <a:endParaRPr lang="en-US" sz="160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endParaRPr>
          </a:p>
        </p:txBody>
      </p:sp>
      <p:sp>
        <p:nvSpPr>
          <p:cNvPr id="2" name="Title 1">
            <a:extLst>
              <a:ext uri="{FF2B5EF4-FFF2-40B4-BE49-F238E27FC236}">
                <a16:creationId xmlns:a16="http://schemas.microsoft.com/office/drawing/2014/main" id="{AEFC7F24-B776-4488-A420-45DD8A300B85}"/>
              </a:ext>
            </a:extLst>
          </p:cNvPr>
          <p:cNvSpPr>
            <a:spLocks noGrp="1"/>
          </p:cNvSpPr>
          <p:nvPr>
            <p:ph type="title"/>
          </p:nvPr>
        </p:nvSpPr>
        <p:spPr>
          <a:xfrm>
            <a:off x="1006874" y="1508839"/>
            <a:ext cx="3270293" cy="1330973"/>
          </a:xfrm>
        </p:spPr>
        <p:txBody>
          <a:bodyPr/>
          <a:lstStyle/>
          <a:p>
            <a:r>
              <a:rPr lang="en-US" sz="3000"/>
              <a:t>Comments, </a:t>
            </a:r>
            <a:br>
              <a:rPr lang="en-US" sz="3000"/>
            </a:br>
            <a:r>
              <a:rPr lang="en-US" sz="3000"/>
              <a:t>Case Numbers, and PINs</a:t>
            </a:r>
          </a:p>
        </p:txBody>
      </p:sp>
      <p:sp>
        <p:nvSpPr>
          <p:cNvPr id="4" name="TextBox 3">
            <a:extLst>
              <a:ext uri="{FF2B5EF4-FFF2-40B4-BE49-F238E27FC236}">
                <a16:creationId xmlns:a16="http://schemas.microsoft.com/office/drawing/2014/main" id="{A93DF602-5AD1-47A7-9374-06E707786885}"/>
              </a:ext>
            </a:extLst>
          </p:cNvPr>
          <p:cNvSpPr txBox="1"/>
          <p:nvPr/>
        </p:nvSpPr>
        <p:spPr>
          <a:xfrm>
            <a:off x="4395685" y="3057165"/>
            <a:ext cx="2413415" cy="815608"/>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0" i="0" u="none" strike="noStrike" kern="0" cap="none" spc="0" normalizeH="0" baseline="0" noProof="0" dirty="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Desk Aids:</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dirty="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PIN and Case Comments</a:t>
            </a:r>
          </a:p>
        </p:txBody>
      </p:sp>
      <p:sp>
        <p:nvSpPr>
          <p:cNvPr id="3" name="Slide Number Placeholder 2">
            <a:extLst>
              <a:ext uri="{FF2B5EF4-FFF2-40B4-BE49-F238E27FC236}">
                <a16:creationId xmlns:a16="http://schemas.microsoft.com/office/drawing/2014/main" id="{D8C601CA-226C-43B1-99B6-1109551F48EB}"/>
              </a:ext>
            </a:extLst>
          </p:cNvPr>
          <p:cNvSpPr>
            <a:spLocks noGrp="1"/>
          </p:cNvSpPr>
          <p:nvPr>
            <p:ph type="sldNum" sz="quarter" idx="4"/>
          </p:nvPr>
        </p:nvSpPr>
        <p:spPr/>
        <p:txBody>
          <a:bodyPr/>
          <a:lstStyle/>
          <a:p>
            <a:fld id="{BC502912-88F4-4B0D-992B-24673595D95F}" type="slidenum">
              <a:rPr lang="en-US" smtClean="0"/>
              <a:pPr/>
              <a:t>14</a:t>
            </a:fld>
            <a:endParaRPr lang="en-US"/>
          </a:p>
        </p:txBody>
      </p:sp>
    </p:spTree>
    <p:extLst>
      <p:ext uri="{BB962C8B-B14F-4D97-AF65-F5344CB8AC3E}">
        <p14:creationId xmlns:p14="http://schemas.microsoft.com/office/powerpoint/2010/main" val="413391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294733F-A787-4FF2-BCB3-921967E73D33}"/>
              </a:ext>
            </a:extLst>
          </p:cNvPr>
          <p:cNvSpPr/>
          <p:nvPr/>
        </p:nvSpPr>
        <p:spPr>
          <a:xfrm>
            <a:off x="2286000" y="275251"/>
            <a:ext cx="4572000" cy="457200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C843DF-D30E-44BC-9F08-A40D9A82D656}"/>
              </a:ext>
            </a:extLst>
          </p:cNvPr>
          <p:cNvSpPr/>
          <p:nvPr/>
        </p:nvSpPr>
        <p:spPr>
          <a:xfrm>
            <a:off x="2286000" y="275252"/>
            <a:ext cx="4572000" cy="4572000"/>
          </a:xfrm>
          <a:prstGeom prst="ellipse">
            <a:avLst/>
          </a:prstGeom>
          <a:no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CA9E63-500F-4EE7-9681-76D7E26EDCAF}"/>
              </a:ext>
            </a:extLst>
          </p:cNvPr>
          <p:cNvSpPr txBox="1"/>
          <p:nvPr/>
        </p:nvSpPr>
        <p:spPr>
          <a:xfrm>
            <a:off x="3695992" y="788685"/>
            <a:ext cx="2306195" cy="461665"/>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400">
                <a:solidFill>
                  <a:srgbClr val="617A86"/>
                </a:solidFill>
                <a:latin typeface="Segoe UI Black" panose="020B0A02040204020203" pitchFamily="34" charset="0"/>
                <a:ea typeface="Segoe UI Black" panose="020B0A02040204020203" pitchFamily="34" charset="0"/>
                <a:cs typeface="Tahoma" panose="020B0604030504040204" pitchFamily="34" charset="0"/>
              </a:rPr>
              <a:t>Comments</a:t>
            </a:r>
          </a:p>
        </p:txBody>
      </p:sp>
      <p:grpSp>
        <p:nvGrpSpPr>
          <p:cNvPr id="29" name="Group 28">
            <a:extLst>
              <a:ext uri="{FF2B5EF4-FFF2-40B4-BE49-F238E27FC236}">
                <a16:creationId xmlns:a16="http://schemas.microsoft.com/office/drawing/2014/main" id="{2C8B01E9-363C-439D-9FDD-6C48758651F1}"/>
              </a:ext>
            </a:extLst>
          </p:cNvPr>
          <p:cNvGrpSpPr/>
          <p:nvPr/>
        </p:nvGrpSpPr>
        <p:grpSpPr>
          <a:xfrm>
            <a:off x="3510049" y="1250350"/>
            <a:ext cx="2123901" cy="914400"/>
            <a:chOff x="3657600" y="1249235"/>
            <a:chExt cx="2123901" cy="914400"/>
          </a:xfrm>
        </p:grpSpPr>
        <p:sp>
          <p:nvSpPr>
            <p:cNvPr id="5" name="TextBox 4">
              <a:extLst>
                <a:ext uri="{FF2B5EF4-FFF2-40B4-BE49-F238E27FC236}">
                  <a16:creationId xmlns:a16="http://schemas.microsoft.com/office/drawing/2014/main" id="{5AFB85DA-DA6D-4DC2-BBA7-9D5261A4406F}"/>
                </a:ext>
              </a:extLst>
            </p:cNvPr>
            <p:cNvSpPr txBox="1"/>
            <p:nvPr/>
          </p:nvSpPr>
          <p:spPr>
            <a:xfrm>
              <a:off x="4387841" y="1500093"/>
              <a:ext cx="1393660" cy="369332"/>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Required</a:t>
              </a:r>
            </a:p>
          </p:txBody>
        </p:sp>
        <p:pic>
          <p:nvPicPr>
            <p:cNvPr id="6" name="Graphic 5" descr="Checkbox Checked">
              <a:extLst>
                <a:ext uri="{FF2B5EF4-FFF2-40B4-BE49-F238E27FC236}">
                  <a16:creationId xmlns:a16="http://schemas.microsoft.com/office/drawing/2014/main" id="{19E8B00A-F8BA-4ED6-A81B-73D5CF042D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57600" y="1249235"/>
              <a:ext cx="914400" cy="914400"/>
            </a:xfrm>
            <a:prstGeom prst="rect">
              <a:avLst/>
            </a:prstGeom>
          </p:spPr>
        </p:pic>
      </p:grpSp>
      <p:grpSp>
        <p:nvGrpSpPr>
          <p:cNvPr id="30" name="Group 29">
            <a:extLst>
              <a:ext uri="{FF2B5EF4-FFF2-40B4-BE49-F238E27FC236}">
                <a16:creationId xmlns:a16="http://schemas.microsoft.com/office/drawing/2014/main" id="{F8BC079D-4198-41AD-99AD-9B78741E9CCD}"/>
              </a:ext>
            </a:extLst>
          </p:cNvPr>
          <p:cNvGrpSpPr/>
          <p:nvPr/>
        </p:nvGrpSpPr>
        <p:grpSpPr>
          <a:xfrm>
            <a:off x="2575558" y="2203216"/>
            <a:ext cx="3992880" cy="914400"/>
            <a:chOff x="2732117" y="2234316"/>
            <a:chExt cx="3992880" cy="914400"/>
          </a:xfrm>
        </p:grpSpPr>
        <p:sp>
          <p:nvSpPr>
            <p:cNvPr id="7" name="TextBox 6">
              <a:extLst>
                <a:ext uri="{FF2B5EF4-FFF2-40B4-BE49-F238E27FC236}">
                  <a16:creationId xmlns:a16="http://schemas.microsoft.com/office/drawing/2014/main" id="{7BA9B643-30CC-40C4-8787-2A85A1CD9A75}"/>
                </a:ext>
              </a:extLst>
            </p:cNvPr>
            <p:cNvSpPr txBox="1"/>
            <p:nvPr/>
          </p:nvSpPr>
          <p:spPr>
            <a:xfrm>
              <a:off x="2732117" y="2506851"/>
              <a:ext cx="3142608" cy="369332"/>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Detailed History of the Case</a:t>
              </a:r>
            </a:p>
          </p:txBody>
        </p:sp>
        <p:pic>
          <p:nvPicPr>
            <p:cNvPr id="13" name="Graphic 12" descr="History">
              <a:extLst>
                <a:ext uri="{FF2B5EF4-FFF2-40B4-BE49-F238E27FC236}">
                  <a16:creationId xmlns:a16="http://schemas.microsoft.com/office/drawing/2014/main" id="{AD63D84F-5289-4F38-A177-1AD26545DF8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10597" y="2234316"/>
              <a:ext cx="914400" cy="914400"/>
            </a:xfrm>
            <a:prstGeom prst="rect">
              <a:avLst/>
            </a:prstGeom>
          </p:spPr>
        </p:pic>
      </p:grpSp>
      <p:grpSp>
        <p:nvGrpSpPr>
          <p:cNvPr id="31" name="Group 30">
            <a:extLst>
              <a:ext uri="{FF2B5EF4-FFF2-40B4-BE49-F238E27FC236}">
                <a16:creationId xmlns:a16="http://schemas.microsoft.com/office/drawing/2014/main" id="{5FC80764-EDDC-4C42-8887-193B6DE121B0}"/>
              </a:ext>
            </a:extLst>
          </p:cNvPr>
          <p:cNvGrpSpPr/>
          <p:nvPr/>
        </p:nvGrpSpPr>
        <p:grpSpPr>
          <a:xfrm>
            <a:off x="3570594" y="3448035"/>
            <a:ext cx="2002807" cy="985204"/>
            <a:chOff x="3570594" y="3448035"/>
            <a:chExt cx="2002807" cy="985204"/>
          </a:xfrm>
        </p:grpSpPr>
        <p:sp>
          <p:nvSpPr>
            <p:cNvPr id="8" name="TextBox 7">
              <a:extLst>
                <a:ext uri="{FF2B5EF4-FFF2-40B4-BE49-F238E27FC236}">
                  <a16:creationId xmlns:a16="http://schemas.microsoft.com/office/drawing/2014/main" id="{BD1102D7-3A6E-4AA3-B71B-D3241382A583}"/>
                </a:ext>
              </a:extLst>
            </p:cNvPr>
            <p:cNvSpPr txBox="1"/>
            <p:nvPr/>
          </p:nvSpPr>
          <p:spPr>
            <a:xfrm>
              <a:off x="3570594" y="3448035"/>
              <a:ext cx="2002807" cy="369332"/>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Parent’s Story</a:t>
              </a:r>
            </a:p>
          </p:txBody>
        </p:sp>
        <p:sp>
          <p:nvSpPr>
            <p:cNvPr id="28" name="Freeform: Shape 27">
              <a:extLst>
                <a:ext uri="{FF2B5EF4-FFF2-40B4-BE49-F238E27FC236}">
                  <a16:creationId xmlns:a16="http://schemas.microsoft.com/office/drawing/2014/main" id="{CD4673B1-8AF7-4894-854C-6C58B703ED88}"/>
                </a:ext>
              </a:extLst>
            </p:cNvPr>
            <p:cNvSpPr/>
            <p:nvPr/>
          </p:nvSpPr>
          <p:spPr>
            <a:xfrm>
              <a:off x="4154657" y="3879205"/>
              <a:ext cx="834682" cy="554034"/>
            </a:xfrm>
            <a:custGeom>
              <a:avLst/>
              <a:gdLst>
                <a:gd name="connsiteX0" fmla="*/ 833730 w 834682"/>
                <a:gd name="connsiteY0" fmla="*/ 437829 h 554034"/>
                <a:gd name="connsiteX1" fmla="*/ 805155 w 834682"/>
                <a:gd name="connsiteY1" fmla="*/ 129219 h 554034"/>
                <a:gd name="connsiteX2" fmla="*/ 786105 w 834682"/>
                <a:gd name="connsiteY2" fmla="*/ 112074 h 554034"/>
                <a:gd name="connsiteX3" fmla="*/ 771818 w 834682"/>
                <a:gd name="connsiteY3" fmla="*/ 112074 h 554034"/>
                <a:gd name="connsiteX4" fmla="*/ 767055 w 834682"/>
                <a:gd name="connsiteY4" fmla="*/ 56829 h 554034"/>
                <a:gd name="connsiteX5" fmla="*/ 749910 w 834682"/>
                <a:gd name="connsiteY5" fmla="*/ 55877 h 554034"/>
                <a:gd name="connsiteX6" fmla="*/ 708000 w 834682"/>
                <a:gd name="connsiteY6" fmla="*/ 56829 h 554034"/>
                <a:gd name="connsiteX7" fmla="*/ 703238 w 834682"/>
                <a:gd name="connsiteY7" fmla="*/ 5394 h 554034"/>
                <a:gd name="connsiteX8" fmla="*/ 688950 w 834682"/>
                <a:gd name="connsiteY8" fmla="*/ 2537 h 554034"/>
                <a:gd name="connsiteX9" fmla="*/ 416535 w 834682"/>
                <a:gd name="connsiteY9" fmla="*/ 93977 h 554034"/>
                <a:gd name="connsiteX10" fmla="*/ 144120 w 834682"/>
                <a:gd name="connsiteY10" fmla="*/ 2537 h 554034"/>
                <a:gd name="connsiteX11" fmla="*/ 129833 w 834682"/>
                <a:gd name="connsiteY11" fmla="*/ 5394 h 554034"/>
                <a:gd name="connsiteX12" fmla="*/ 125070 w 834682"/>
                <a:gd name="connsiteY12" fmla="*/ 56829 h 554034"/>
                <a:gd name="connsiteX13" fmla="*/ 83160 w 834682"/>
                <a:gd name="connsiteY13" fmla="*/ 55877 h 554034"/>
                <a:gd name="connsiteX14" fmla="*/ 66968 w 834682"/>
                <a:gd name="connsiteY14" fmla="*/ 56829 h 554034"/>
                <a:gd name="connsiteX15" fmla="*/ 62205 w 834682"/>
                <a:gd name="connsiteY15" fmla="*/ 112074 h 554034"/>
                <a:gd name="connsiteX16" fmla="*/ 47918 w 834682"/>
                <a:gd name="connsiteY16" fmla="*/ 112074 h 554034"/>
                <a:gd name="connsiteX17" fmla="*/ 28868 w 834682"/>
                <a:gd name="connsiteY17" fmla="*/ 129219 h 554034"/>
                <a:gd name="connsiteX18" fmla="*/ 293 w 834682"/>
                <a:gd name="connsiteY18" fmla="*/ 437829 h 554034"/>
                <a:gd name="connsiteX19" fmla="*/ 16485 w 834682"/>
                <a:gd name="connsiteY19" fmla="*/ 458784 h 554034"/>
                <a:gd name="connsiteX20" fmla="*/ 19343 w 834682"/>
                <a:gd name="connsiteY20" fmla="*/ 458784 h 554034"/>
                <a:gd name="connsiteX21" fmla="*/ 372720 w 834682"/>
                <a:gd name="connsiteY21" fmla="*/ 547367 h 554034"/>
                <a:gd name="connsiteX22" fmla="*/ 393675 w 834682"/>
                <a:gd name="connsiteY22" fmla="*/ 554034 h 554034"/>
                <a:gd name="connsiteX23" fmla="*/ 441300 w 834682"/>
                <a:gd name="connsiteY23" fmla="*/ 554034 h 554034"/>
                <a:gd name="connsiteX24" fmla="*/ 461303 w 834682"/>
                <a:gd name="connsiteY24" fmla="*/ 548319 h 554034"/>
                <a:gd name="connsiteX25" fmla="*/ 814680 w 834682"/>
                <a:gd name="connsiteY25" fmla="*/ 459737 h 554034"/>
                <a:gd name="connsiteX26" fmla="*/ 834683 w 834682"/>
                <a:gd name="connsiteY26" fmla="*/ 441639 h 554034"/>
                <a:gd name="connsiteX27" fmla="*/ 833730 w 834682"/>
                <a:gd name="connsiteY27" fmla="*/ 437829 h 554034"/>
                <a:gd name="connsiteX28" fmla="*/ 435585 w 834682"/>
                <a:gd name="connsiteY28" fmla="*/ 128267 h 554034"/>
                <a:gd name="connsiteX29" fmla="*/ 667995 w 834682"/>
                <a:gd name="connsiteY29" fmla="*/ 37779 h 554034"/>
                <a:gd name="connsiteX30" fmla="*/ 693713 w 834682"/>
                <a:gd name="connsiteY30" fmla="*/ 333054 h 554034"/>
                <a:gd name="connsiteX31" fmla="*/ 435585 w 834682"/>
                <a:gd name="connsiteY31" fmla="*/ 454022 h 554034"/>
                <a:gd name="connsiteX32" fmla="*/ 435585 w 834682"/>
                <a:gd name="connsiteY32" fmla="*/ 128267 h 554034"/>
                <a:gd name="connsiteX33" fmla="*/ 165075 w 834682"/>
                <a:gd name="connsiteY33" fmla="*/ 38732 h 554034"/>
                <a:gd name="connsiteX34" fmla="*/ 397485 w 834682"/>
                <a:gd name="connsiteY34" fmla="*/ 129219 h 554034"/>
                <a:gd name="connsiteX35" fmla="*/ 397485 w 834682"/>
                <a:gd name="connsiteY35" fmla="*/ 454974 h 554034"/>
                <a:gd name="connsiteX36" fmla="*/ 139358 w 834682"/>
                <a:gd name="connsiteY36" fmla="*/ 334007 h 554034"/>
                <a:gd name="connsiteX37" fmla="*/ 165075 w 834682"/>
                <a:gd name="connsiteY37" fmla="*/ 38732 h 554034"/>
                <a:gd name="connsiteX38" fmla="*/ 73635 w 834682"/>
                <a:gd name="connsiteY38" fmla="*/ 391157 h 554034"/>
                <a:gd name="connsiteX39" fmla="*/ 102210 w 834682"/>
                <a:gd name="connsiteY39" fmla="*/ 93024 h 554034"/>
                <a:gd name="connsiteX40" fmla="*/ 122213 w 834682"/>
                <a:gd name="connsiteY40" fmla="*/ 93977 h 554034"/>
                <a:gd name="connsiteX41" fmla="*/ 98400 w 834682"/>
                <a:gd name="connsiteY41" fmla="*/ 366392 h 554034"/>
                <a:gd name="connsiteX42" fmla="*/ 116498 w 834682"/>
                <a:gd name="connsiteY42" fmla="*/ 368297 h 554034"/>
                <a:gd name="connsiteX43" fmla="*/ 391770 w 834682"/>
                <a:gd name="connsiteY43" fmla="*/ 500694 h 554034"/>
                <a:gd name="connsiteX44" fmla="*/ 391770 w 834682"/>
                <a:gd name="connsiteY44" fmla="*/ 500694 h 554034"/>
                <a:gd name="connsiteX45" fmla="*/ 73635 w 834682"/>
                <a:gd name="connsiteY45" fmla="*/ 391157 h 554034"/>
                <a:gd name="connsiteX46" fmla="*/ 441300 w 834682"/>
                <a:gd name="connsiteY46" fmla="*/ 502599 h 554034"/>
                <a:gd name="connsiteX47" fmla="*/ 441300 w 834682"/>
                <a:gd name="connsiteY47" fmla="*/ 502599 h 554034"/>
                <a:gd name="connsiteX48" fmla="*/ 716573 w 834682"/>
                <a:gd name="connsiteY48" fmla="*/ 368297 h 554034"/>
                <a:gd name="connsiteX49" fmla="*/ 734670 w 834682"/>
                <a:gd name="connsiteY49" fmla="*/ 366392 h 554034"/>
                <a:gd name="connsiteX50" fmla="*/ 710858 w 834682"/>
                <a:gd name="connsiteY50" fmla="*/ 93977 h 554034"/>
                <a:gd name="connsiteX51" fmla="*/ 730860 w 834682"/>
                <a:gd name="connsiteY51" fmla="*/ 93024 h 554034"/>
                <a:gd name="connsiteX52" fmla="*/ 759435 w 834682"/>
                <a:gd name="connsiteY52" fmla="*/ 391157 h 554034"/>
                <a:gd name="connsiteX53" fmla="*/ 441300 w 834682"/>
                <a:gd name="connsiteY53" fmla="*/ 502599 h 5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34682" h="554034">
                  <a:moveTo>
                    <a:pt x="833730" y="437829"/>
                  </a:moveTo>
                  <a:lnTo>
                    <a:pt x="805155" y="129219"/>
                  </a:lnTo>
                  <a:cubicBezTo>
                    <a:pt x="804203" y="119694"/>
                    <a:pt x="795630" y="112074"/>
                    <a:pt x="786105" y="112074"/>
                  </a:cubicBezTo>
                  <a:cubicBezTo>
                    <a:pt x="782295" y="112074"/>
                    <a:pt x="776580" y="112074"/>
                    <a:pt x="771818" y="112074"/>
                  </a:cubicBezTo>
                  <a:lnTo>
                    <a:pt x="767055" y="56829"/>
                  </a:lnTo>
                  <a:lnTo>
                    <a:pt x="749910" y="55877"/>
                  </a:lnTo>
                  <a:cubicBezTo>
                    <a:pt x="735623" y="54924"/>
                    <a:pt x="721335" y="55877"/>
                    <a:pt x="708000" y="56829"/>
                  </a:cubicBezTo>
                  <a:lnTo>
                    <a:pt x="703238" y="5394"/>
                  </a:lnTo>
                  <a:lnTo>
                    <a:pt x="688950" y="2537"/>
                  </a:lnTo>
                  <a:cubicBezTo>
                    <a:pt x="588938" y="-9846"/>
                    <a:pt x="488925" y="23492"/>
                    <a:pt x="416535" y="93977"/>
                  </a:cubicBezTo>
                  <a:cubicBezTo>
                    <a:pt x="344145" y="23492"/>
                    <a:pt x="244133" y="-9846"/>
                    <a:pt x="144120" y="2537"/>
                  </a:cubicBezTo>
                  <a:lnTo>
                    <a:pt x="129833" y="5394"/>
                  </a:lnTo>
                  <a:lnTo>
                    <a:pt x="125070" y="56829"/>
                  </a:lnTo>
                  <a:cubicBezTo>
                    <a:pt x="110783" y="55877"/>
                    <a:pt x="97448" y="54924"/>
                    <a:pt x="83160" y="55877"/>
                  </a:cubicBezTo>
                  <a:lnTo>
                    <a:pt x="66968" y="56829"/>
                  </a:lnTo>
                  <a:lnTo>
                    <a:pt x="62205" y="112074"/>
                  </a:lnTo>
                  <a:cubicBezTo>
                    <a:pt x="56490" y="112074"/>
                    <a:pt x="51728" y="112074"/>
                    <a:pt x="47918" y="112074"/>
                  </a:cubicBezTo>
                  <a:cubicBezTo>
                    <a:pt x="38393" y="112074"/>
                    <a:pt x="29820" y="119694"/>
                    <a:pt x="28868" y="129219"/>
                  </a:cubicBezTo>
                  <a:lnTo>
                    <a:pt x="293" y="437829"/>
                  </a:lnTo>
                  <a:cubicBezTo>
                    <a:pt x="-1612" y="448307"/>
                    <a:pt x="6008" y="457832"/>
                    <a:pt x="16485" y="458784"/>
                  </a:cubicBezTo>
                  <a:cubicBezTo>
                    <a:pt x="17438" y="458784"/>
                    <a:pt x="18390" y="458784"/>
                    <a:pt x="19343" y="458784"/>
                  </a:cubicBezTo>
                  <a:cubicBezTo>
                    <a:pt x="77445" y="456879"/>
                    <a:pt x="240323" y="460689"/>
                    <a:pt x="372720" y="547367"/>
                  </a:cubicBezTo>
                  <a:cubicBezTo>
                    <a:pt x="379388" y="551177"/>
                    <a:pt x="386055" y="554034"/>
                    <a:pt x="393675" y="554034"/>
                  </a:cubicBezTo>
                  <a:lnTo>
                    <a:pt x="441300" y="554034"/>
                  </a:lnTo>
                  <a:cubicBezTo>
                    <a:pt x="448920" y="554034"/>
                    <a:pt x="455588" y="552129"/>
                    <a:pt x="461303" y="548319"/>
                  </a:cubicBezTo>
                  <a:cubicBezTo>
                    <a:pt x="600368" y="461642"/>
                    <a:pt x="758483" y="457832"/>
                    <a:pt x="814680" y="459737"/>
                  </a:cubicBezTo>
                  <a:cubicBezTo>
                    <a:pt x="825158" y="459737"/>
                    <a:pt x="833730" y="452117"/>
                    <a:pt x="834683" y="441639"/>
                  </a:cubicBezTo>
                  <a:cubicBezTo>
                    <a:pt x="833730" y="438782"/>
                    <a:pt x="833730" y="438782"/>
                    <a:pt x="833730" y="437829"/>
                  </a:cubicBezTo>
                  <a:close/>
                  <a:moveTo>
                    <a:pt x="435585" y="128267"/>
                  </a:moveTo>
                  <a:cubicBezTo>
                    <a:pt x="496545" y="65402"/>
                    <a:pt x="581318" y="33017"/>
                    <a:pt x="667995" y="37779"/>
                  </a:cubicBezTo>
                  <a:lnTo>
                    <a:pt x="693713" y="333054"/>
                  </a:lnTo>
                  <a:cubicBezTo>
                    <a:pt x="648945" y="341627"/>
                    <a:pt x="532740" y="370202"/>
                    <a:pt x="435585" y="454022"/>
                  </a:cubicBezTo>
                  <a:lnTo>
                    <a:pt x="435585" y="128267"/>
                  </a:lnTo>
                  <a:close/>
                  <a:moveTo>
                    <a:pt x="165075" y="38732"/>
                  </a:moveTo>
                  <a:cubicBezTo>
                    <a:pt x="251753" y="33969"/>
                    <a:pt x="336525" y="66354"/>
                    <a:pt x="397485" y="129219"/>
                  </a:cubicBezTo>
                  <a:lnTo>
                    <a:pt x="397485" y="454974"/>
                  </a:lnTo>
                  <a:cubicBezTo>
                    <a:pt x="300330" y="371154"/>
                    <a:pt x="184125" y="342579"/>
                    <a:pt x="139358" y="334007"/>
                  </a:cubicBezTo>
                  <a:lnTo>
                    <a:pt x="165075" y="38732"/>
                  </a:lnTo>
                  <a:close/>
                  <a:moveTo>
                    <a:pt x="73635" y="391157"/>
                  </a:moveTo>
                  <a:lnTo>
                    <a:pt x="102210" y="93024"/>
                  </a:lnTo>
                  <a:cubicBezTo>
                    <a:pt x="107925" y="93024"/>
                    <a:pt x="114593" y="93977"/>
                    <a:pt x="122213" y="93977"/>
                  </a:cubicBezTo>
                  <a:lnTo>
                    <a:pt x="98400" y="366392"/>
                  </a:lnTo>
                  <a:lnTo>
                    <a:pt x="116498" y="368297"/>
                  </a:lnTo>
                  <a:cubicBezTo>
                    <a:pt x="118403" y="368297"/>
                    <a:pt x="279375" y="389252"/>
                    <a:pt x="391770" y="500694"/>
                  </a:cubicBezTo>
                  <a:lnTo>
                    <a:pt x="391770" y="500694"/>
                  </a:lnTo>
                  <a:cubicBezTo>
                    <a:pt x="266993" y="405444"/>
                    <a:pt x="127928" y="393062"/>
                    <a:pt x="73635" y="391157"/>
                  </a:cubicBezTo>
                  <a:close/>
                  <a:moveTo>
                    <a:pt x="441300" y="502599"/>
                  </a:moveTo>
                  <a:lnTo>
                    <a:pt x="441300" y="502599"/>
                  </a:lnTo>
                  <a:cubicBezTo>
                    <a:pt x="555600" y="390204"/>
                    <a:pt x="715620" y="368297"/>
                    <a:pt x="716573" y="368297"/>
                  </a:cubicBezTo>
                  <a:lnTo>
                    <a:pt x="734670" y="366392"/>
                  </a:lnTo>
                  <a:lnTo>
                    <a:pt x="710858" y="93977"/>
                  </a:lnTo>
                  <a:cubicBezTo>
                    <a:pt x="718478" y="93024"/>
                    <a:pt x="725145" y="93024"/>
                    <a:pt x="730860" y="93024"/>
                  </a:cubicBezTo>
                  <a:lnTo>
                    <a:pt x="759435" y="391157"/>
                  </a:lnTo>
                  <a:cubicBezTo>
                    <a:pt x="705143" y="393062"/>
                    <a:pt x="566078" y="406397"/>
                    <a:pt x="441300" y="502599"/>
                  </a:cubicBezTo>
                  <a:close/>
                </a:path>
              </a:pathLst>
            </a:custGeom>
            <a:solidFill>
              <a:srgbClr val="617A86"/>
            </a:solidFill>
            <a:ln w="9525" cap="flat">
              <a:noFill/>
              <a:prstDash val="solid"/>
              <a:miter/>
            </a:ln>
          </p:spPr>
          <p:txBody>
            <a:bodyPr rtlCol="0" anchor="ctr"/>
            <a:lstStyle/>
            <a:p>
              <a:endParaRPr lang="en-US"/>
            </a:p>
          </p:txBody>
        </p:sp>
      </p:grpSp>
      <p:sp>
        <p:nvSpPr>
          <p:cNvPr id="4" name="Slide Number Placeholder 3">
            <a:extLst>
              <a:ext uri="{FF2B5EF4-FFF2-40B4-BE49-F238E27FC236}">
                <a16:creationId xmlns:a16="http://schemas.microsoft.com/office/drawing/2014/main" id="{71554D46-7666-4AC8-AACB-AEC1CA497274}"/>
              </a:ext>
            </a:extLst>
          </p:cNvPr>
          <p:cNvSpPr>
            <a:spLocks noGrp="1"/>
          </p:cNvSpPr>
          <p:nvPr>
            <p:ph type="sldNum" sz="quarter" idx="4"/>
          </p:nvPr>
        </p:nvSpPr>
        <p:spPr/>
        <p:txBody>
          <a:bodyPr/>
          <a:lstStyle/>
          <a:p>
            <a:fld id="{BC502912-88F4-4B0D-992B-24673595D95F}" type="slidenum">
              <a:rPr lang="en-US" smtClean="0"/>
              <a:pPr/>
              <a:t>15</a:t>
            </a:fld>
            <a:endParaRPr lang="en-US"/>
          </a:p>
        </p:txBody>
      </p:sp>
    </p:spTree>
    <p:extLst>
      <p:ext uri="{BB962C8B-B14F-4D97-AF65-F5344CB8AC3E}">
        <p14:creationId xmlns:p14="http://schemas.microsoft.com/office/powerpoint/2010/main" val="283527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25D420-43A6-4ABE-ACD0-9E9795D8BC83}"/>
              </a:ext>
            </a:extLst>
          </p:cNvPr>
          <p:cNvSpPr/>
          <p:nvPr/>
        </p:nvSpPr>
        <p:spPr>
          <a:xfrm>
            <a:off x="4740237" y="742950"/>
            <a:ext cx="3657600" cy="36576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C843DF-D30E-44BC-9F08-A40D9A82D656}"/>
              </a:ext>
            </a:extLst>
          </p:cNvPr>
          <p:cNvSpPr/>
          <p:nvPr/>
        </p:nvSpPr>
        <p:spPr>
          <a:xfrm>
            <a:off x="746165" y="742950"/>
            <a:ext cx="3657600" cy="36576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6252BA-E709-44F5-B499-E910ED8B4FD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866999" y="4168378"/>
            <a:ext cx="1302029" cy="502290"/>
          </a:xfrm>
          <a:prstGeom prst="rect">
            <a:avLst/>
          </a:prstGeom>
        </p:spPr>
      </p:pic>
      <p:pic>
        <p:nvPicPr>
          <p:cNvPr id="6" name="Picture 5">
            <a:extLst>
              <a:ext uri="{FF2B5EF4-FFF2-40B4-BE49-F238E27FC236}">
                <a16:creationId xmlns:a16="http://schemas.microsoft.com/office/drawing/2014/main" id="{6844C585-30CC-4067-A39C-BEBED5BE8C9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732820" y="4184938"/>
            <a:ext cx="1744688" cy="431224"/>
          </a:xfrm>
          <a:prstGeom prst="rect">
            <a:avLst/>
          </a:prstGeom>
        </p:spPr>
      </p:pic>
      <p:sp>
        <p:nvSpPr>
          <p:cNvPr id="37" name="TextBox 36">
            <a:extLst>
              <a:ext uri="{FF2B5EF4-FFF2-40B4-BE49-F238E27FC236}">
                <a16:creationId xmlns:a16="http://schemas.microsoft.com/office/drawing/2014/main" id="{22C307CF-52D7-477C-A964-F5167A62D203}"/>
              </a:ext>
            </a:extLst>
          </p:cNvPr>
          <p:cNvSpPr txBox="1"/>
          <p:nvPr/>
        </p:nvSpPr>
        <p:spPr>
          <a:xfrm>
            <a:off x="1549221" y="1125323"/>
            <a:ext cx="2060872" cy="40011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PIN Comments</a:t>
            </a:r>
          </a:p>
        </p:txBody>
      </p:sp>
      <p:sp>
        <p:nvSpPr>
          <p:cNvPr id="35" name="TextBox 34">
            <a:extLst>
              <a:ext uri="{FF2B5EF4-FFF2-40B4-BE49-F238E27FC236}">
                <a16:creationId xmlns:a16="http://schemas.microsoft.com/office/drawing/2014/main" id="{9B199021-3134-4D5E-8AEB-24D902907603}"/>
              </a:ext>
            </a:extLst>
          </p:cNvPr>
          <p:cNvSpPr txBox="1"/>
          <p:nvPr/>
        </p:nvSpPr>
        <p:spPr>
          <a:xfrm>
            <a:off x="5540328" y="1125323"/>
            <a:ext cx="2165478" cy="40011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Case Comments</a:t>
            </a:r>
          </a:p>
        </p:txBody>
      </p:sp>
      <p:sp>
        <p:nvSpPr>
          <p:cNvPr id="4" name="TextBox 3">
            <a:extLst>
              <a:ext uri="{FF2B5EF4-FFF2-40B4-BE49-F238E27FC236}">
                <a16:creationId xmlns:a16="http://schemas.microsoft.com/office/drawing/2014/main" id="{37E6A084-FA7C-420E-B545-09879D656A48}"/>
              </a:ext>
            </a:extLst>
          </p:cNvPr>
          <p:cNvSpPr txBox="1"/>
          <p:nvPr/>
        </p:nvSpPr>
        <p:spPr>
          <a:xfrm>
            <a:off x="1015452" y="1565637"/>
            <a:ext cx="2306195" cy="738664"/>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Assessments – including informal, formal, career, and job readiness</a:t>
            </a:r>
          </a:p>
        </p:txBody>
      </p:sp>
      <p:sp>
        <p:nvSpPr>
          <p:cNvPr id="5" name="TextBox 4">
            <a:extLst>
              <a:ext uri="{FF2B5EF4-FFF2-40B4-BE49-F238E27FC236}">
                <a16:creationId xmlns:a16="http://schemas.microsoft.com/office/drawing/2014/main" id="{F9969644-50C1-4FC7-9755-17E0B811DF17}"/>
              </a:ext>
            </a:extLst>
          </p:cNvPr>
          <p:cNvSpPr txBox="1"/>
          <p:nvPr/>
        </p:nvSpPr>
        <p:spPr>
          <a:xfrm>
            <a:off x="2055731" y="2383590"/>
            <a:ext cx="2496139"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Employability Plan Review</a:t>
            </a:r>
          </a:p>
        </p:txBody>
      </p:sp>
      <p:sp>
        <p:nvSpPr>
          <p:cNvPr id="7" name="TextBox 6">
            <a:extLst>
              <a:ext uri="{FF2B5EF4-FFF2-40B4-BE49-F238E27FC236}">
                <a16:creationId xmlns:a16="http://schemas.microsoft.com/office/drawing/2014/main" id="{739A100D-99DE-42D5-A8FC-5CF8557F6045}"/>
              </a:ext>
            </a:extLst>
          </p:cNvPr>
          <p:cNvSpPr txBox="1"/>
          <p:nvPr/>
        </p:nvSpPr>
        <p:spPr>
          <a:xfrm>
            <a:off x="1015452" y="2844064"/>
            <a:ext cx="1815936"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Activity Assignment</a:t>
            </a:r>
          </a:p>
        </p:txBody>
      </p:sp>
      <p:sp>
        <p:nvSpPr>
          <p:cNvPr id="9" name="TextBox 8">
            <a:extLst>
              <a:ext uri="{FF2B5EF4-FFF2-40B4-BE49-F238E27FC236}">
                <a16:creationId xmlns:a16="http://schemas.microsoft.com/office/drawing/2014/main" id="{2D916826-E12D-4F87-8E74-69CE1B5732D0}"/>
              </a:ext>
            </a:extLst>
          </p:cNvPr>
          <p:cNvSpPr txBox="1"/>
          <p:nvPr/>
        </p:nvSpPr>
        <p:spPr>
          <a:xfrm>
            <a:off x="1750949" y="3304538"/>
            <a:ext cx="1996540" cy="52322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Participation and Good Cause Determination</a:t>
            </a:r>
          </a:p>
        </p:txBody>
      </p:sp>
      <p:sp>
        <p:nvSpPr>
          <p:cNvPr id="17" name="TextBox 16">
            <a:extLst>
              <a:ext uri="{FF2B5EF4-FFF2-40B4-BE49-F238E27FC236}">
                <a16:creationId xmlns:a16="http://schemas.microsoft.com/office/drawing/2014/main" id="{CFC5B739-A0A1-4736-BF6F-68C017E77C35}"/>
              </a:ext>
            </a:extLst>
          </p:cNvPr>
          <p:cNvSpPr txBox="1"/>
          <p:nvPr/>
        </p:nvSpPr>
        <p:spPr>
          <a:xfrm>
            <a:off x="4996535" y="2014308"/>
            <a:ext cx="1945194" cy="52322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Financial Eligibility (Income, Assets, etc.)</a:t>
            </a:r>
          </a:p>
        </p:txBody>
      </p:sp>
      <p:sp>
        <p:nvSpPr>
          <p:cNvPr id="19" name="TextBox 18">
            <a:extLst>
              <a:ext uri="{FF2B5EF4-FFF2-40B4-BE49-F238E27FC236}">
                <a16:creationId xmlns:a16="http://schemas.microsoft.com/office/drawing/2014/main" id="{46E1C9D3-6426-4F90-B039-27418157EBD6}"/>
              </a:ext>
            </a:extLst>
          </p:cNvPr>
          <p:cNvSpPr txBox="1"/>
          <p:nvPr/>
        </p:nvSpPr>
        <p:spPr>
          <a:xfrm>
            <a:off x="6221733" y="2652282"/>
            <a:ext cx="2003238" cy="738664"/>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rPr>
              <a:t>Non-Financial Eligibility (Citizenship, Date of Birth, etc.)</a:t>
            </a:r>
          </a:p>
        </p:txBody>
      </p:sp>
      <p:sp>
        <p:nvSpPr>
          <p:cNvPr id="21" name="TextBox 20">
            <a:extLst>
              <a:ext uri="{FF2B5EF4-FFF2-40B4-BE49-F238E27FC236}">
                <a16:creationId xmlns:a16="http://schemas.microsoft.com/office/drawing/2014/main" id="{CFF13023-BCD1-49E4-9BBA-8BC238A76564}"/>
              </a:ext>
            </a:extLst>
          </p:cNvPr>
          <p:cNvSpPr txBox="1"/>
          <p:nvPr/>
        </p:nvSpPr>
        <p:spPr>
          <a:xfrm>
            <a:off x="6304404" y="1627192"/>
            <a:ext cx="1945194"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Case Reviews</a:t>
            </a:r>
          </a:p>
        </p:txBody>
      </p:sp>
      <p:sp>
        <p:nvSpPr>
          <p:cNvPr id="23" name="TextBox 22">
            <a:extLst>
              <a:ext uri="{FF2B5EF4-FFF2-40B4-BE49-F238E27FC236}">
                <a16:creationId xmlns:a16="http://schemas.microsoft.com/office/drawing/2014/main" id="{018DB202-3385-417D-BE58-5080C0C592BA}"/>
              </a:ext>
            </a:extLst>
          </p:cNvPr>
          <p:cNvSpPr txBox="1"/>
          <p:nvPr/>
        </p:nvSpPr>
        <p:spPr>
          <a:xfrm>
            <a:off x="5447857" y="3505755"/>
            <a:ext cx="1945194"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Verification Items</a:t>
            </a:r>
          </a:p>
        </p:txBody>
      </p:sp>
      <p:sp>
        <p:nvSpPr>
          <p:cNvPr id="8" name="Slide Number Placeholder 7">
            <a:extLst>
              <a:ext uri="{FF2B5EF4-FFF2-40B4-BE49-F238E27FC236}">
                <a16:creationId xmlns:a16="http://schemas.microsoft.com/office/drawing/2014/main" id="{D6F1995A-4A6E-4D55-86B9-796CC76BEE7B}"/>
              </a:ext>
            </a:extLst>
          </p:cNvPr>
          <p:cNvSpPr>
            <a:spLocks noGrp="1"/>
          </p:cNvSpPr>
          <p:nvPr>
            <p:ph type="sldNum" sz="quarter" idx="4"/>
          </p:nvPr>
        </p:nvSpPr>
        <p:spPr/>
        <p:txBody>
          <a:bodyPr/>
          <a:lstStyle/>
          <a:p>
            <a:fld id="{BC502912-88F4-4B0D-992B-24673595D95F}" type="slidenum">
              <a:rPr lang="en-US" smtClean="0"/>
              <a:pPr/>
              <a:t>16</a:t>
            </a:fld>
            <a:endParaRPr lang="en-US"/>
          </a:p>
        </p:txBody>
      </p:sp>
    </p:spTree>
    <p:extLst>
      <p:ext uri="{BB962C8B-B14F-4D97-AF65-F5344CB8AC3E}">
        <p14:creationId xmlns:p14="http://schemas.microsoft.com/office/powerpoint/2010/main" val="995564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7" grpId="0"/>
      <p:bldP spid="19"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0C843DF-D30E-44BC-9F08-A40D9A82D656}"/>
              </a:ext>
            </a:extLst>
          </p:cNvPr>
          <p:cNvSpPr/>
          <p:nvPr/>
        </p:nvSpPr>
        <p:spPr>
          <a:xfrm>
            <a:off x="596103" y="196125"/>
            <a:ext cx="4937759" cy="45720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7CED1F0-BD8E-4AE5-8CA0-9C8718B28862}"/>
              </a:ext>
            </a:extLst>
          </p:cNvPr>
          <p:cNvSpPr/>
          <p:nvPr/>
        </p:nvSpPr>
        <p:spPr>
          <a:xfrm>
            <a:off x="3337559" y="196125"/>
            <a:ext cx="4937760" cy="45720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6252BA-E709-44F5-B499-E910ED8B4FD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46515" y="4307295"/>
            <a:ext cx="1659208" cy="640080"/>
          </a:xfrm>
          <a:prstGeom prst="rect">
            <a:avLst/>
          </a:prstGeom>
        </p:spPr>
      </p:pic>
      <p:pic>
        <p:nvPicPr>
          <p:cNvPr id="6" name="Picture 5">
            <a:extLst>
              <a:ext uri="{FF2B5EF4-FFF2-40B4-BE49-F238E27FC236}">
                <a16:creationId xmlns:a16="http://schemas.microsoft.com/office/drawing/2014/main" id="{6844C585-30CC-4067-A39C-BEBED5BE8C9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806900" y="4307295"/>
            <a:ext cx="2589703" cy="640080"/>
          </a:xfrm>
          <a:prstGeom prst="rect">
            <a:avLst/>
          </a:prstGeom>
        </p:spPr>
      </p:pic>
      <p:sp>
        <p:nvSpPr>
          <p:cNvPr id="15" name="TextBox 14">
            <a:extLst>
              <a:ext uri="{FF2B5EF4-FFF2-40B4-BE49-F238E27FC236}">
                <a16:creationId xmlns:a16="http://schemas.microsoft.com/office/drawing/2014/main" id="{69FB03F8-8FE7-46BC-B81D-89087FEC1A4B}"/>
              </a:ext>
            </a:extLst>
          </p:cNvPr>
          <p:cNvSpPr txBox="1"/>
          <p:nvPr/>
        </p:nvSpPr>
        <p:spPr>
          <a:xfrm>
            <a:off x="1416042" y="901859"/>
            <a:ext cx="2306195" cy="738664"/>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Assessments – including informal, formal, career, and job readiness</a:t>
            </a:r>
          </a:p>
        </p:txBody>
      </p:sp>
      <p:sp>
        <p:nvSpPr>
          <p:cNvPr id="17" name="TextBox 16">
            <a:extLst>
              <a:ext uri="{FF2B5EF4-FFF2-40B4-BE49-F238E27FC236}">
                <a16:creationId xmlns:a16="http://schemas.microsoft.com/office/drawing/2014/main" id="{20615557-7E61-4C2F-BA05-AD5D88B93D86}"/>
              </a:ext>
            </a:extLst>
          </p:cNvPr>
          <p:cNvSpPr txBox="1"/>
          <p:nvPr/>
        </p:nvSpPr>
        <p:spPr>
          <a:xfrm>
            <a:off x="1010995" y="1945143"/>
            <a:ext cx="2496139"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Employability Plan Review</a:t>
            </a:r>
          </a:p>
        </p:txBody>
      </p:sp>
      <p:sp>
        <p:nvSpPr>
          <p:cNvPr id="19" name="TextBox 18">
            <a:extLst>
              <a:ext uri="{FF2B5EF4-FFF2-40B4-BE49-F238E27FC236}">
                <a16:creationId xmlns:a16="http://schemas.microsoft.com/office/drawing/2014/main" id="{3378A401-84D5-4E7C-83FD-5C04CB0F1811}"/>
              </a:ext>
            </a:extLst>
          </p:cNvPr>
          <p:cNvSpPr txBox="1"/>
          <p:nvPr/>
        </p:nvSpPr>
        <p:spPr>
          <a:xfrm>
            <a:off x="1138547" y="2558960"/>
            <a:ext cx="1815936"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Activity Assignment</a:t>
            </a:r>
          </a:p>
        </p:txBody>
      </p:sp>
      <p:sp>
        <p:nvSpPr>
          <p:cNvPr id="21" name="TextBox 20">
            <a:extLst>
              <a:ext uri="{FF2B5EF4-FFF2-40B4-BE49-F238E27FC236}">
                <a16:creationId xmlns:a16="http://schemas.microsoft.com/office/drawing/2014/main" id="{7FF62838-E84D-46DD-97DF-D498FCDC9F49}"/>
              </a:ext>
            </a:extLst>
          </p:cNvPr>
          <p:cNvSpPr txBox="1"/>
          <p:nvPr/>
        </p:nvSpPr>
        <p:spPr>
          <a:xfrm>
            <a:off x="1496238" y="3172777"/>
            <a:ext cx="1996540" cy="52322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Participation and Good Cause Determination</a:t>
            </a:r>
          </a:p>
        </p:txBody>
      </p:sp>
      <p:sp>
        <p:nvSpPr>
          <p:cNvPr id="23" name="TextBox 22">
            <a:extLst>
              <a:ext uri="{FF2B5EF4-FFF2-40B4-BE49-F238E27FC236}">
                <a16:creationId xmlns:a16="http://schemas.microsoft.com/office/drawing/2014/main" id="{097BD0E9-D8D3-4A47-A080-6FED83A7CB47}"/>
              </a:ext>
            </a:extLst>
          </p:cNvPr>
          <p:cNvSpPr txBox="1"/>
          <p:nvPr/>
        </p:nvSpPr>
        <p:spPr>
          <a:xfrm>
            <a:off x="5981458" y="1617934"/>
            <a:ext cx="1945194" cy="52322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Financial Eligibility (Income, Assets, etc.)</a:t>
            </a:r>
          </a:p>
        </p:txBody>
      </p:sp>
      <p:sp>
        <p:nvSpPr>
          <p:cNvPr id="25" name="TextBox 24">
            <a:extLst>
              <a:ext uri="{FF2B5EF4-FFF2-40B4-BE49-F238E27FC236}">
                <a16:creationId xmlns:a16="http://schemas.microsoft.com/office/drawing/2014/main" id="{FD8A36F3-F803-40AF-8CC1-1B61B78C66B2}"/>
              </a:ext>
            </a:extLst>
          </p:cNvPr>
          <p:cNvSpPr txBox="1"/>
          <p:nvPr/>
        </p:nvSpPr>
        <p:spPr>
          <a:xfrm>
            <a:off x="5834124" y="2434113"/>
            <a:ext cx="2003238" cy="738664"/>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rPr>
              <a:t>Non-Financial Eligibility (Citizenship, Date of Birth, etc.)</a:t>
            </a:r>
          </a:p>
        </p:txBody>
      </p:sp>
      <p:sp>
        <p:nvSpPr>
          <p:cNvPr id="27" name="TextBox 26">
            <a:extLst>
              <a:ext uri="{FF2B5EF4-FFF2-40B4-BE49-F238E27FC236}">
                <a16:creationId xmlns:a16="http://schemas.microsoft.com/office/drawing/2014/main" id="{68002F6E-A3D0-471A-BDAE-48C0ED05B89E}"/>
              </a:ext>
            </a:extLst>
          </p:cNvPr>
          <p:cNvSpPr txBox="1"/>
          <p:nvPr/>
        </p:nvSpPr>
        <p:spPr>
          <a:xfrm>
            <a:off x="3923008" y="1278201"/>
            <a:ext cx="997704"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Placement</a:t>
            </a:r>
          </a:p>
        </p:txBody>
      </p:sp>
      <p:sp>
        <p:nvSpPr>
          <p:cNvPr id="29" name="TextBox 28">
            <a:extLst>
              <a:ext uri="{FF2B5EF4-FFF2-40B4-BE49-F238E27FC236}">
                <a16:creationId xmlns:a16="http://schemas.microsoft.com/office/drawing/2014/main" id="{A4D94C3B-0DFF-4A19-8D4E-18180474C072}"/>
              </a:ext>
            </a:extLst>
          </p:cNvPr>
          <p:cNvSpPr txBox="1"/>
          <p:nvPr/>
        </p:nvSpPr>
        <p:spPr>
          <a:xfrm>
            <a:off x="3838298" y="1815034"/>
            <a:ext cx="1300981"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p:txBody>
      </p:sp>
      <p:sp>
        <p:nvSpPr>
          <p:cNvPr id="31" name="TextBox 30">
            <a:extLst>
              <a:ext uri="{FF2B5EF4-FFF2-40B4-BE49-F238E27FC236}">
                <a16:creationId xmlns:a16="http://schemas.microsoft.com/office/drawing/2014/main" id="{D0331432-D031-44AA-BAAD-0F6C2B9D3900}"/>
              </a:ext>
            </a:extLst>
          </p:cNvPr>
          <p:cNvSpPr txBox="1"/>
          <p:nvPr/>
        </p:nvSpPr>
        <p:spPr>
          <a:xfrm>
            <a:off x="3526528" y="2351867"/>
            <a:ext cx="1924520" cy="738664"/>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Household Changes (person add, change of address, etc.)</a:t>
            </a:r>
          </a:p>
        </p:txBody>
      </p:sp>
      <p:sp>
        <p:nvSpPr>
          <p:cNvPr id="33" name="TextBox 32">
            <a:extLst>
              <a:ext uri="{FF2B5EF4-FFF2-40B4-BE49-F238E27FC236}">
                <a16:creationId xmlns:a16="http://schemas.microsoft.com/office/drawing/2014/main" id="{541BC68A-8764-4223-B787-8EBF84932196}"/>
              </a:ext>
            </a:extLst>
          </p:cNvPr>
          <p:cNvSpPr txBox="1"/>
          <p:nvPr/>
        </p:nvSpPr>
        <p:spPr>
          <a:xfrm>
            <a:off x="3838298" y="3320539"/>
            <a:ext cx="1468809"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Case Closure</a:t>
            </a:r>
          </a:p>
        </p:txBody>
      </p:sp>
      <p:sp>
        <p:nvSpPr>
          <p:cNvPr id="35" name="TextBox 34">
            <a:extLst>
              <a:ext uri="{FF2B5EF4-FFF2-40B4-BE49-F238E27FC236}">
                <a16:creationId xmlns:a16="http://schemas.microsoft.com/office/drawing/2014/main" id="{9B199021-3134-4D5E-8AEB-24D902907603}"/>
              </a:ext>
            </a:extLst>
          </p:cNvPr>
          <p:cNvSpPr txBox="1"/>
          <p:nvPr/>
        </p:nvSpPr>
        <p:spPr>
          <a:xfrm>
            <a:off x="4828361" y="427381"/>
            <a:ext cx="2306195" cy="40011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Case Comments</a:t>
            </a:r>
          </a:p>
        </p:txBody>
      </p:sp>
      <p:sp>
        <p:nvSpPr>
          <p:cNvPr id="37" name="TextBox 36">
            <a:extLst>
              <a:ext uri="{FF2B5EF4-FFF2-40B4-BE49-F238E27FC236}">
                <a16:creationId xmlns:a16="http://schemas.microsoft.com/office/drawing/2014/main" id="{22C307CF-52D7-477C-A964-F5167A62D203}"/>
              </a:ext>
            </a:extLst>
          </p:cNvPr>
          <p:cNvSpPr txBox="1"/>
          <p:nvPr/>
        </p:nvSpPr>
        <p:spPr>
          <a:xfrm>
            <a:off x="1993618" y="427381"/>
            <a:ext cx="2306195" cy="400110"/>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PIN Comments</a:t>
            </a:r>
          </a:p>
        </p:txBody>
      </p:sp>
      <p:sp>
        <p:nvSpPr>
          <p:cNvPr id="5" name="TextBox 4">
            <a:extLst>
              <a:ext uri="{FF2B5EF4-FFF2-40B4-BE49-F238E27FC236}">
                <a16:creationId xmlns:a16="http://schemas.microsoft.com/office/drawing/2014/main" id="{FE835FD9-9A12-4AEF-8CDE-41AACAE89E57}"/>
              </a:ext>
            </a:extLst>
          </p:cNvPr>
          <p:cNvSpPr txBox="1"/>
          <p:nvPr/>
        </p:nvSpPr>
        <p:spPr>
          <a:xfrm>
            <a:off x="5563558" y="1057157"/>
            <a:ext cx="1945194"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Case Reviews</a:t>
            </a:r>
          </a:p>
        </p:txBody>
      </p:sp>
      <p:sp>
        <p:nvSpPr>
          <p:cNvPr id="7" name="TextBox 6">
            <a:extLst>
              <a:ext uri="{FF2B5EF4-FFF2-40B4-BE49-F238E27FC236}">
                <a16:creationId xmlns:a16="http://schemas.microsoft.com/office/drawing/2014/main" id="{3E360969-16BC-4FD9-899D-F3962A04DA78}"/>
              </a:ext>
            </a:extLst>
          </p:cNvPr>
          <p:cNvSpPr txBox="1"/>
          <p:nvPr/>
        </p:nvSpPr>
        <p:spPr>
          <a:xfrm>
            <a:off x="5470906" y="3357918"/>
            <a:ext cx="1945194" cy="307777"/>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Verification Items</a:t>
            </a:r>
          </a:p>
        </p:txBody>
      </p:sp>
      <p:sp>
        <p:nvSpPr>
          <p:cNvPr id="2" name="Slide Number Placeholder 1">
            <a:extLst>
              <a:ext uri="{FF2B5EF4-FFF2-40B4-BE49-F238E27FC236}">
                <a16:creationId xmlns:a16="http://schemas.microsoft.com/office/drawing/2014/main" id="{41A6F9ED-E4EF-4DA6-B924-257FEE04715F}"/>
              </a:ext>
            </a:extLst>
          </p:cNvPr>
          <p:cNvSpPr>
            <a:spLocks noGrp="1"/>
          </p:cNvSpPr>
          <p:nvPr>
            <p:ph type="sldNum" sz="quarter" idx="4"/>
          </p:nvPr>
        </p:nvSpPr>
        <p:spPr/>
        <p:txBody>
          <a:bodyPr/>
          <a:lstStyle/>
          <a:p>
            <a:fld id="{BC502912-88F4-4B0D-992B-24673595D95F}" type="slidenum">
              <a:rPr lang="en-US" smtClean="0"/>
              <a:pPr/>
              <a:t>17</a:t>
            </a:fld>
            <a:endParaRPr lang="en-US"/>
          </a:p>
        </p:txBody>
      </p:sp>
    </p:spTree>
    <p:extLst>
      <p:ext uri="{BB962C8B-B14F-4D97-AF65-F5344CB8AC3E}">
        <p14:creationId xmlns:p14="http://schemas.microsoft.com/office/powerpoint/2010/main" val="3209524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8002F6E-A3D0-471A-BDAE-48C0ED05B89E}"/>
              </a:ext>
            </a:extLst>
          </p:cNvPr>
          <p:cNvSpPr txBox="1"/>
          <p:nvPr/>
        </p:nvSpPr>
        <p:spPr>
          <a:xfrm>
            <a:off x="4453128" y="246888"/>
            <a:ext cx="1753970" cy="461665"/>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400">
                <a:solidFill>
                  <a:srgbClr val="617A86"/>
                </a:solidFill>
                <a:latin typeface="Segoe UI Black" panose="020B0A02040204020203" pitchFamily="34" charset="0"/>
                <a:ea typeface="Segoe UI Black" panose="020B0A02040204020203" pitchFamily="34" charset="0"/>
                <a:cs typeface="Tahoma" panose="020B0604030504040204" pitchFamily="34" charset="0"/>
              </a:rPr>
              <a:t>Placement</a:t>
            </a:r>
          </a:p>
        </p:txBody>
      </p:sp>
      <p:sp>
        <p:nvSpPr>
          <p:cNvPr id="2" name="Oval 1">
            <a:extLst>
              <a:ext uri="{FF2B5EF4-FFF2-40B4-BE49-F238E27FC236}">
                <a16:creationId xmlns:a16="http://schemas.microsoft.com/office/drawing/2014/main" id="{FFC71F6A-607C-4B41-A192-686AE9572D24}"/>
              </a:ext>
            </a:extLst>
          </p:cNvPr>
          <p:cNvSpPr/>
          <p:nvPr/>
        </p:nvSpPr>
        <p:spPr>
          <a:xfrm>
            <a:off x="1097796" y="607919"/>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BFC2552-FFC1-455B-8A07-83707E96BC45}"/>
              </a:ext>
            </a:extLst>
          </p:cNvPr>
          <p:cNvSpPr/>
          <p:nvPr/>
        </p:nvSpPr>
        <p:spPr>
          <a:xfrm>
            <a:off x="1097796" y="2792312"/>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199021-3134-4D5E-8AEB-24D902907603}"/>
              </a:ext>
            </a:extLst>
          </p:cNvPr>
          <p:cNvSpPr txBox="1"/>
          <p:nvPr/>
        </p:nvSpPr>
        <p:spPr>
          <a:xfrm>
            <a:off x="1021571" y="3352769"/>
            <a:ext cx="1981250"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Case Comments</a:t>
            </a:r>
          </a:p>
        </p:txBody>
      </p:sp>
      <p:sp>
        <p:nvSpPr>
          <p:cNvPr id="37" name="TextBox 36">
            <a:extLst>
              <a:ext uri="{FF2B5EF4-FFF2-40B4-BE49-F238E27FC236}">
                <a16:creationId xmlns:a16="http://schemas.microsoft.com/office/drawing/2014/main" id="{22C307CF-52D7-477C-A964-F5167A62D203}"/>
              </a:ext>
            </a:extLst>
          </p:cNvPr>
          <p:cNvSpPr txBox="1"/>
          <p:nvPr/>
        </p:nvSpPr>
        <p:spPr>
          <a:xfrm>
            <a:off x="1217213" y="1168376"/>
            <a:ext cx="1589966"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PIN Comments</a:t>
            </a:r>
          </a:p>
        </p:txBody>
      </p:sp>
      <p:pic>
        <p:nvPicPr>
          <p:cNvPr id="3" name="Picture 2">
            <a:extLst>
              <a:ext uri="{FF2B5EF4-FFF2-40B4-BE49-F238E27FC236}">
                <a16:creationId xmlns:a16="http://schemas.microsoft.com/office/drawing/2014/main" id="{4D6252BA-E709-44F5-B499-E910ED8B4FD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42530" y="522388"/>
            <a:ext cx="948119" cy="365760"/>
          </a:xfrm>
          <a:prstGeom prst="rect">
            <a:avLst/>
          </a:prstGeom>
        </p:spPr>
      </p:pic>
      <p:pic>
        <p:nvPicPr>
          <p:cNvPr id="6" name="Picture 5">
            <a:extLst>
              <a:ext uri="{FF2B5EF4-FFF2-40B4-BE49-F238E27FC236}">
                <a16:creationId xmlns:a16="http://schemas.microsoft.com/office/drawing/2014/main" id="{6844C585-30CC-4067-A39C-BEBED5BE8C9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72281" y="2706781"/>
            <a:ext cx="1479830" cy="365760"/>
          </a:xfrm>
          <a:prstGeom prst="rect">
            <a:avLst/>
          </a:prstGeom>
        </p:spPr>
      </p:pic>
      <p:sp>
        <p:nvSpPr>
          <p:cNvPr id="7" name="TextBox 6">
            <a:extLst>
              <a:ext uri="{FF2B5EF4-FFF2-40B4-BE49-F238E27FC236}">
                <a16:creationId xmlns:a16="http://schemas.microsoft.com/office/drawing/2014/main" id="{2B9099A1-3CBB-4480-97F4-A890A5DA2CB0}"/>
              </a:ext>
            </a:extLst>
          </p:cNvPr>
          <p:cNvSpPr txBox="1"/>
          <p:nvPr/>
        </p:nvSpPr>
        <p:spPr>
          <a:xfrm>
            <a:off x="3563388" y="1522319"/>
            <a:ext cx="5029200" cy="830997"/>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Erin is placed as a CSJ and is eligible to earn up to $653 per month based on participation and cooperation with W-2. </a:t>
            </a:r>
          </a:p>
        </p:txBody>
      </p:sp>
      <p:sp>
        <p:nvSpPr>
          <p:cNvPr id="8" name="TextBox 7">
            <a:extLst>
              <a:ext uri="{FF2B5EF4-FFF2-40B4-BE49-F238E27FC236}">
                <a16:creationId xmlns:a16="http://schemas.microsoft.com/office/drawing/2014/main" id="{947FBDE3-8F27-4362-85D7-765AC3ED026F}"/>
              </a:ext>
            </a:extLst>
          </p:cNvPr>
          <p:cNvSpPr txBox="1"/>
          <p:nvPr/>
        </p:nvSpPr>
        <p:spPr>
          <a:xfrm>
            <a:off x="3563388" y="2706781"/>
            <a:ext cx="5029200" cy="1097280"/>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Based on Erin’s informal assessment, she is most appropriate for a CSJ placement at this time. She has recent work history and employment skills. Erin stated she is motivated to find new employment. </a:t>
            </a:r>
          </a:p>
        </p:txBody>
      </p:sp>
      <p:sp>
        <p:nvSpPr>
          <p:cNvPr id="4" name="Slide Number Placeholder 3">
            <a:extLst>
              <a:ext uri="{FF2B5EF4-FFF2-40B4-BE49-F238E27FC236}">
                <a16:creationId xmlns:a16="http://schemas.microsoft.com/office/drawing/2014/main" id="{2A78B9B7-7E2C-4A38-9794-A0ABEC86484A}"/>
              </a:ext>
            </a:extLst>
          </p:cNvPr>
          <p:cNvSpPr>
            <a:spLocks noGrp="1"/>
          </p:cNvSpPr>
          <p:nvPr>
            <p:ph type="sldNum" sz="quarter" idx="4"/>
          </p:nvPr>
        </p:nvSpPr>
        <p:spPr/>
        <p:txBody>
          <a:bodyPr/>
          <a:lstStyle/>
          <a:p>
            <a:fld id="{BC502912-88F4-4B0D-992B-24673595D95F}" type="slidenum">
              <a:rPr lang="en-US" smtClean="0"/>
              <a:pPr/>
              <a:t>18</a:t>
            </a:fld>
            <a:endParaRPr lang="en-US"/>
          </a:p>
        </p:txBody>
      </p:sp>
    </p:spTree>
    <p:extLst>
      <p:ext uri="{BB962C8B-B14F-4D97-AF65-F5344CB8AC3E}">
        <p14:creationId xmlns:p14="http://schemas.microsoft.com/office/powerpoint/2010/main" val="1063157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8002F6E-A3D0-471A-BDAE-48C0ED05B89E}"/>
              </a:ext>
            </a:extLst>
          </p:cNvPr>
          <p:cNvSpPr txBox="1"/>
          <p:nvPr/>
        </p:nvSpPr>
        <p:spPr>
          <a:xfrm>
            <a:off x="4453128" y="243603"/>
            <a:ext cx="2248585" cy="461665"/>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400">
                <a:solidFill>
                  <a:srgbClr val="617A86"/>
                </a:solidFill>
                <a:latin typeface="Segoe UI Black" panose="020B0A02040204020203" pitchFamily="34" charset="0"/>
                <a:ea typeface="Segoe UI Black" panose="020B0A02040204020203" pitchFamily="34" charset="0"/>
                <a:cs typeface="Tahoma" panose="020B0604030504040204" pitchFamily="34" charset="0"/>
              </a:rPr>
              <a:t>Employment</a:t>
            </a:r>
          </a:p>
        </p:txBody>
      </p:sp>
      <p:sp>
        <p:nvSpPr>
          <p:cNvPr id="7" name="TextBox 6">
            <a:extLst>
              <a:ext uri="{FF2B5EF4-FFF2-40B4-BE49-F238E27FC236}">
                <a16:creationId xmlns:a16="http://schemas.microsoft.com/office/drawing/2014/main" id="{2B9099A1-3CBB-4480-97F4-A890A5DA2CB0}"/>
              </a:ext>
            </a:extLst>
          </p:cNvPr>
          <p:cNvSpPr txBox="1"/>
          <p:nvPr/>
        </p:nvSpPr>
        <p:spPr>
          <a:xfrm>
            <a:off x="3567025" y="2889661"/>
            <a:ext cx="5029200" cy="1323439"/>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Kevin obtained full-time employment at Chili’s Grill and Bar as a line cook, earning $14.00 per hour, working 40 hours per week, and is paid bi-weekly. His prospective income is $2,408 </a:t>
            </a:r>
          </a:p>
          <a:p>
            <a:r>
              <a:rPr lang="en-US" sz="1600">
                <a:latin typeface="Tahoma" panose="020B0604030504040204" pitchFamily="34" charset="0"/>
                <a:ea typeface="Tahoma" panose="020B0604030504040204" pitchFamily="34" charset="0"/>
                <a:cs typeface="Tahoma" panose="020B0604030504040204" pitchFamily="34" charset="0"/>
              </a:rPr>
              <a:t>($14 x 40 = $560 x 4.3 = $2,408).  </a:t>
            </a:r>
          </a:p>
        </p:txBody>
      </p:sp>
      <p:sp>
        <p:nvSpPr>
          <p:cNvPr id="8" name="TextBox 7">
            <a:extLst>
              <a:ext uri="{FF2B5EF4-FFF2-40B4-BE49-F238E27FC236}">
                <a16:creationId xmlns:a16="http://schemas.microsoft.com/office/drawing/2014/main" id="{947FBDE3-8F27-4362-85D7-765AC3ED026F}"/>
              </a:ext>
            </a:extLst>
          </p:cNvPr>
          <p:cNvSpPr txBox="1"/>
          <p:nvPr/>
        </p:nvSpPr>
        <p:spPr>
          <a:xfrm>
            <a:off x="3567025" y="1190462"/>
            <a:ext cx="5029200" cy="1371600"/>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Kevin obtained full-time employment at Chili’s Grill and Bar as a line cook. His job duties include preparing food for customers, adhering to safety and sanitation policies and procedures, and maintaining cleanliness throughout the restaurant. </a:t>
            </a:r>
          </a:p>
        </p:txBody>
      </p:sp>
      <p:sp>
        <p:nvSpPr>
          <p:cNvPr id="4" name="Oval 3">
            <a:extLst>
              <a:ext uri="{FF2B5EF4-FFF2-40B4-BE49-F238E27FC236}">
                <a16:creationId xmlns:a16="http://schemas.microsoft.com/office/drawing/2014/main" id="{5051C6FD-5859-4F72-9D19-AD839062CB79}"/>
              </a:ext>
            </a:extLst>
          </p:cNvPr>
          <p:cNvSpPr/>
          <p:nvPr/>
        </p:nvSpPr>
        <p:spPr>
          <a:xfrm>
            <a:off x="1097796" y="607919"/>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035469-E57D-4607-9A51-0E5276FC30C1}"/>
              </a:ext>
            </a:extLst>
          </p:cNvPr>
          <p:cNvSpPr/>
          <p:nvPr/>
        </p:nvSpPr>
        <p:spPr>
          <a:xfrm>
            <a:off x="1097796" y="2792312"/>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907BF1-8ECD-4F69-BE07-04785B3B7BBB}"/>
              </a:ext>
            </a:extLst>
          </p:cNvPr>
          <p:cNvSpPr txBox="1"/>
          <p:nvPr/>
        </p:nvSpPr>
        <p:spPr>
          <a:xfrm>
            <a:off x="1021571" y="3352769"/>
            <a:ext cx="1981250"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Case Comments</a:t>
            </a:r>
          </a:p>
        </p:txBody>
      </p:sp>
      <p:sp>
        <p:nvSpPr>
          <p:cNvPr id="12" name="TextBox 11">
            <a:extLst>
              <a:ext uri="{FF2B5EF4-FFF2-40B4-BE49-F238E27FC236}">
                <a16:creationId xmlns:a16="http://schemas.microsoft.com/office/drawing/2014/main" id="{8D46C135-6C18-4E37-8DCE-7D757FF7D73D}"/>
              </a:ext>
            </a:extLst>
          </p:cNvPr>
          <p:cNvSpPr txBox="1"/>
          <p:nvPr/>
        </p:nvSpPr>
        <p:spPr>
          <a:xfrm>
            <a:off x="1217213" y="1168376"/>
            <a:ext cx="1589966"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PIN Comments</a:t>
            </a:r>
          </a:p>
        </p:txBody>
      </p:sp>
      <p:pic>
        <p:nvPicPr>
          <p:cNvPr id="14" name="Picture 13">
            <a:extLst>
              <a:ext uri="{FF2B5EF4-FFF2-40B4-BE49-F238E27FC236}">
                <a16:creationId xmlns:a16="http://schemas.microsoft.com/office/drawing/2014/main" id="{EBEFF735-4339-4635-9A58-D16B0AF46D1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42530" y="522388"/>
            <a:ext cx="948119" cy="365760"/>
          </a:xfrm>
          <a:prstGeom prst="rect">
            <a:avLst/>
          </a:prstGeom>
        </p:spPr>
      </p:pic>
      <p:pic>
        <p:nvPicPr>
          <p:cNvPr id="16" name="Picture 15">
            <a:extLst>
              <a:ext uri="{FF2B5EF4-FFF2-40B4-BE49-F238E27FC236}">
                <a16:creationId xmlns:a16="http://schemas.microsoft.com/office/drawing/2014/main" id="{A0906B7B-2706-4FA9-8CFC-1FCEDB3348C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72281" y="2706781"/>
            <a:ext cx="1479830" cy="365760"/>
          </a:xfrm>
          <a:prstGeom prst="rect">
            <a:avLst/>
          </a:prstGeom>
        </p:spPr>
      </p:pic>
      <p:sp>
        <p:nvSpPr>
          <p:cNvPr id="2" name="Slide Number Placeholder 1">
            <a:extLst>
              <a:ext uri="{FF2B5EF4-FFF2-40B4-BE49-F238E27FC236}">
                <a16:creationId xmlns:a16="http://schemas.microsoft.com/office/drawing/2014/main" id="{6F94612F-7CD0-43EE-8C41-B773BA63C150}"/>
              </a:ext>
            </a:extLst>
          </p:cNvPr>
          <p:cNvSpPr>
            <a:spLocks noGrp="1"/>
          </p:cNvSpPr>
          <p:nvPr>
            <p:ph type="sldNum" sz="quarter" idx="4"/>
          </p:nvPr>
        </p:nvSpPr>
        <p:spPr/>
        <p:txBody>
          <a:bodyPr/>
          <a:lstStyle/>
          <a:p>
            <a:fld id="{BC502912-88F4-4B0D-992B-24673595D95F}" type="slidenum">
              <a:rPr lang="en-US" smtClean="0"/>
              <a:pPr/>
              <a:t>19</a:t>
            </a:fld>
            <a:endParaRPr lang="en-US"/>
          </a:p>
        </p:txBody>
      </p:sp>
    </p:spTree>
    <p:extLst>
      <p:ext uri="{BB962C8B-B14F-4D97-AF65-F5344CB8AC3E}">
        <p14:creationId xmlns:p14="http://schemas.microsoft.com/office/powerpoint/2010/main" val="1788141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ap&#10;&#10;Description generated with very high confidence">
            <a:extLst>
              <a:ext uri="{FF2B5EF4-FFF2-40B4-BE49-F238E27FC236}">
                <a16:creationId xmlns:a16="http://schemas.microsoft.com/office/drawing/2014/main" id="{395A7F09-697C-4922-AF2D-2200B40730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0435" y="39291"/>
            <a:ext cx="7938643" cy="5064919"/>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16CD1F90-1ADE-4829-8805-5DC2B3D11BCF}"/>
              </a:ext>
            </a:extLst>
          </p:cNvPr>
          <p:cNvSpPr txBox="1"/>
          <p:nvPr/>
        </p:nvSpPr>
        <p:spPr>
          <a:xfrm>
            <a:off x="0" y="1663809"/>
            <a:ext cx="1189408" cy="181588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chemeClr val="accent1"/>
                </a:solidFill>
                <a:latin typeface="Tahoma" panose="020B0604030504040204" pitchFamily="34" charset="0"/>
                <a:ea typeface="Tahoma" panose="020B0604030504040204" pitchFamily="34" charset="0"/>
                <a:cs typeface="Tahoma" panose="020B0604030504040204" pitchFamily="34" charset="0"/>
              </a:rPr>
              <a:t>Use the annotation tools to mark your favorite way to take a break. </a:t>
            </a:r>
          </a:p>
        </p:txBody>
      </p:sp>
      <p:sp>
        <p:nvSpPr>
          <p:cNvPr id="4" name="Slide Number Placeholder 3">
            <a:extLst>
              <a:ext uri="{FF2B5EF4-FFF2-40B4-BE49-F238E27FC236}">
                <a16:creationId xmlns:a16="http://schemas.microsoft.com/office/drawing/2014/main" id="{EAC14F69-B159-421F-A252-C744D216F0B2}"/>
              </a:ext>
            </a:extLst>
          </p:cNvPr>
          <p:cNvSpPr>
            <a:spLocks noGrp="1"/>
          </p:cNvSpPr>
          <p:nvPr>
            <p:ph type="sldNum" sz="quarter" idx="4"/>
          </p:nvPr>
        </p:nvSpPr>
        <p:spPr/>
        <p:txBody>
          <a:bodyPr/>
          <a:lstStyle/>
          <a:p>
            <a:fld id="{BC502912-88F4-4B0D-992B-24673595D95F}" type="slidenum">
              <a:rPr lang="en-US" smtClean="0"/>
              <a:pPr/>
              <a:t>2</a:t>
            </a:fld>
            <a:endParaRPr lang="en-US"/>
          </a:p>
        </p:txBody>
      </p:sp>
    </p:spTree>
    <p:extLst>
      <p:ext uri="{BB962C8B-B14F-4D97-AF65-F5344CB8AC3E}">
        <p14:creationId xmlns:p14="http://schemas.microsoft.com/office/powerpoint/2010/main" val="316312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8002F6E-A3D0-471A-BDAE-48C0ED05B89E}"/>
              </a:ext>
            </a:extLst>
          </p:cNvPr>
          <p:cNvSpPr txBox="1"/>
          <p:nvPr/>
        </p:nvSpPr>
        <p:spPr>
          <a:xfrm>
            <a:off x="4448175" y="243603"/>
            <a:ext cx="3225800" cy="461665"/>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400">
                <a:solidFill>
                  <a:srgbClr val="617A86"/>
                </a:solidFill>
                <a:latin typeface="Segoe UI Black" panose="020B0A02040204020203" pitchFamily="34" charset="0"/>
                <a:ea typeface="Segoe UI Black" panose="020B0A02040204020203" pitchFamily="34" charset="0"/>
                <a:cs typeface="Tahoma" panose="020B0604030504040204" pitchFamily="34" charset="0"/>
              </a:rPr>
              <a:t>Household Changes</a:t>
            </a:r>
          </a:p>
        </p:txBody>
      </p:sp>
      <p:sp>
        <p:nvSpPr>
          <p:cNvPr id="7" name="TextBox 6">
            <a:extLst>
              <a:ext uri="{FF2B5EF4-FFF2-40B4-BE49-F238E27FC236}">
                <a16:creationId xmlns:a16="http://schemas.microsoft.com/office/drawing/2014/main" id="{2B9099A1-3CBB-4480-97F4-A890A5DA2CB0}"/>
              </a:ext>
            </a:extLst>
          </p:cNvPr>
          <p:cNvSpPr txBox="1"/>
          <p:nvPr/>
        </p:nvSpPr>
        <p:spPr>
          <a:xfrm>
            <a:off x="3548130" y="3179144"/>
            <a:ext cx="5025890" cy="1323439"/>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Kelly reported her boyfriend, Darryl, moved into her home.  He is the father of her minor child. Added Darryl to her case. Completed eligibility and informal assessment with Darryl. Based on the results, Kelly is more employable and remains the placed parent. </a:t>
            </a:r>
          </a:p>
        </p:txBody>
      </p:sp>
      <p:sp>
        <p:nvSpPr>
          <p:cNvPr id="8" name="TextBox 7">
            <a:extLst>
              <a:ext uri="{FF2B5EF4-FFF2-40B4-BE49-F238E27FC236}">
                <a16:creationId xmlns:a16="http://schemas.microsoft.com/office/drawing/2014/main" id="{947FBDE3-8F27-4362-85D7-765AC3ED026F}"/>
              </a:ext>
            </a:extLst>
          </p:cNvPr>
          <p:cNvSpPr txBox="1"/>
          <p:nvPr/>
        </p:nvSpPr>
        <p:spPr>
          <a:xfrm>
            <a:off x="3555038" y="888148"/>
            <a:ext cx="5025890" cy="2011680"/>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Kelly reported her boyfriend, Darryl, moved into the home. He is the father of her minor child. Initiated the Add Person driver flow. Darryl provided his birth certificate to verify US Citizenship and date of birth. Provided Driver’s License to verify identity and WI residency. Provided bank statement for checking account. Darryl has no other assets or income. Ran eligibility, case is open and passing. </a:t>
            </a:r>
          </a:p>
        </p:txBody>
      </p:sp>
      <p:sp>
        <p:nvSpPr>
          <p:cNvPr id="9" name="Oval 8">
            <a:extLst>
              <a:ext uri="{FF2B5EF4-FFF2-40B4-BE49-F238E27FC236}">
                <a16:creationId xmlns:a16="http://schemas.microsoft.com/office/drawing/2014/main" id="{6C955E7E-F1D3-418A-8E58-A9DDE4CF2FA0}"/>
              </a:ext>
            </a:extLst>
          </p:cNvPr>
          <p:cNvSpPr/>
          <p:nvPr/>
        </p:nvSpPr>
        <p:spPr>
          <a:xfrm>
            <a:off x="1097796" y="607919"/>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7FDBA4-D104-4F9B-80C6-8DD2859ED021}"/>
              </a:ext>
            </a:extLst>
          </p:cNvPr>
          <p:cNvSpPr/>
          <p:nvPr/>
        </p:nvSpPr>
        <p:spPr>
          <a:xfrm>
            <a:off x="1097796" y="2792312"/>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99729D-14E0-411D-997C-56EF8EF94E28}"/>
              </a:ext>
            </a:extLst>
          </p:cNvPr>
          <p:cNvSpPr txBox="1"/>
          <p:nvPr/>
        </p:nvSpPr>
        <p:spPr>
          <a:xfrm>
            <a:off x="1021571" y="3352769"/>
            <a:ext cx="1981250"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Case Comments</a:t>
            </a:r>
          </a:p>
        </p:txBody>
      </p:sp>
      <p:sp>
        <p:nvSpPr>
          <p:cNvPr id="13" name="TextBox 12">
            <a:extLst>
              <a:ext uri="{FF2B5EF4-FFF2-40B4-BE49-F238E27FC236}">
                <a16:creationId xmlns:a16="http://schemas.microsoft.com/office/drawing/2014/main" id="{011CDE16-3EC8-46C1-9BA6-5420D3356B31}"/>
              </a:ext>
            </a:extLst>
          </p:cNvPr>
          <p:cNvSpPr txBox="1"/>
          <p:nvPr/>
        </p:nvSpPr>
        <p:spPr>
          <a:xfrm>
            <a:off x="1217213" y="1168376"/>
            <a:ext cx="1589966"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PIN Comments</a:t>
            </a:r>
          </a:p>
        </p:txBody>
      </p:sp>
      <p:pic>
        <p:nvPicPr>
          <p:cNvPr id="15" name="Picture 14">
            <a:extLst>
              <a:ext uri="{FF2B5EF4-FFF2-40B4-BE49-F238E27FC236}">
                <a16:creationId xmlns:a16="http://schemas.microsoft.com/office/drawing/2014/main" id="{FC680FFB-1ED9-4988-855E-2080CF67A9E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42530" y="522388"/>
            <a:ext cx="948119" cy="365760"/>
          </a:xfrm>
          <a:prstGeom prst="rect">
            <a:avLst/>
          </a:prstGeom>
        </p:spPr>
      </p:pic>
      <p:pic>
        <p:nvPicPr>
          <p:cNvPr id="17" name="Picture 16">
            <a:extLst>
              <a:ext uri="{FF2B5EF4-FFF2-40B4-BE49-F238E27FC236}">
                <a16:creationId xmlns:a16="http://schemas.microsoft.com/office/drawing/2014/main" id="{FFE41DB5-8F43-4C69-AED2-3D9278EEC31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72281" y="2706781"/>
            <a:ext cx="1479830" cy="365760"/>
          </a:xfrm>
          <a:prstGeom prst="rect">
            <a:avLst/>
          </a:prstGeom>
        </p:spPr>
      </p:pic>
      <p:sp>
        <p:nvSpPr>
          <p:cNvPr id="2" name="Slide Number Placeholder 1">
            <a:extLst>
              <a:ext uri="{FF2B5EF4-FFF2-40B4-BE49-F238E27FC236}">
                <a16:creationId xmlns:a16="http://schemas.microsoft.com/office/drawing/2014/main" id="{CC81D823-140A-4A14-8117-1B30DBC5C3BF}"/>
              </a:ext>
            </a:extLst>
          </p:cNvPr>
          <p:cNvSpPr>
            <a:spLocks noGrp="1"/>
          </p:cNvSpPr>
          <p:nvPr>
            <p:ph type="sldNum" sz="quarter" idx="4"/>
          </p:nvPr>
        </p:nvSpPr>
        <p:spPr/>
        <p:txBody>
          <a:bodyPr/>
          <a:lstStyle/>
          <a:p>
            <a:fld id="{BC502912-88F4-4B0D-992B-24673595D95F}" type="slidenum">
              <a:rPr lang="en-US" smtClean="0"/>
              <a:pPr/>
              <a:t>20</a:t>
            </a:fld>
            <a:endParaRPr lang="en-US"/>
          </a:p>
        </p:txBody>
      </p:sp>
    </p:spTree>
    <p:extLst>
      <p:ext uri="{BB962C8B-B14F-4D97-AF65-F5344CB8AC3E}">
        <p14:creationId xmlns:p14="http://schemas.microsoft.com/office/powerpoint/2010/main" val="82036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8002F6E-A3D0-471A-BDAE-48C0ED05B89E}"/>
              </a:ext>
            </a:extLst>
          </p:cNvPr>
          <p:cNvSpPr txBox="1"/>
          <p:nvPr/>
        </p:nvSpPr>
        <p:spPr>
          <a:xfrm>
            <a:off x="4453128" y="246888"/>
            <a:ext cx="2248585" cy="461665"/>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2400">
                <a:solidFill>
                  <a:srgbClr val="617A86"/>
                </a:solidFill>
                <a:latin typeface="Segoe UI Black" panose="020B0A02040204020203" pitchFamily="34" charset="0"/>
                <a:ea typeface="Segoe UI Black" panose="020B0A02040204020203" pitchFamily="34" charset="0"/>
                <a:cs typeface="Tahoma" panose="020B0604030504040204" pitchFamily="34" charset="0"/>
              </a:rPr>
              <a:t>Case Closure</a:t>
            </a:r>
          </a:p>
        </p:txBody>
      </p:sp>
      <p:sp>
        <p:nvSpPr>
          <p:cNvPr id="7" name="TextBox 6">
            <a:extLst>
              <a:ext uri="{FF2B5EF4-FFF2-40B4-BE49-F238E27FC236}">
                <a16:creationId xmlns:a16="http://schemas.microsoft.com/office/drawing/2014/main" id="{2B9099A1-3CBB-4480-97F4-A890A5DA2CB0}"/>
              </a:ext>
            </a:extLst>
          </p:cNvPr>
          <p:cNvSpPr txBox="1"/>
          <p:nvPr/>
        </p:nvSpPr>
        <p:spPr>
          <a:xfrm>
            <a:off x="3470050" y="1021867"/>
            <a:ext cx="5029200" cy="1554480"/>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Jada’s had no contact with the W-2 agency for the last 30 days, despite multiple, varied attempts to contact her. Entered the work program end date using today’s date and indicated it is due to Loss of Contact with the Agency. Ran eligibility, case is failing for loss of contact. Confirmed fail. W-2 case is closed.</a:t>
            </a:r>
          </a:p>
        </p:txBody>
      </p:sp>
      <p:sp>
        <p:nvSpPr>
          <p:cNvPr id="8" name="TextBox 7">
            <a:extLst>
              <a:ext uri="{FF2B5EF4-FFF2-40B4-BE49-F238E27FC236}">
                <a16:creationId xmlns:a16="http://schemas.microsoft.com/office/drawing/2014/main" id="{947FBDE3-8F27-4362-85D7-765AC3ED026F}"/>
              </a:ext>
            </a:extLst>
          </p:cNvPr>
          <p:cNvSpPr txBox="1"/>
          <p:nvPr/>
        </p:nvSpPr>
        <p:spPr>
          <a:xfrm>
            <a:off x="3470050" y="2889661"/>
            <a:ext cx="5029200" cy="1569660"/>
          </a:xfrm>
          <a:prstGeom prst="rect">
            <a:avLst/>
          </a:prstGeom>
          <a:noFill/>
          <a:ln w="28575">
            <a:solidFill>
              <a:schemeClr val="tx2"/>
            </a:solidFill>
          </a:ln>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Jada had no contact with the W-2 agency for the last 30 days, despite multiple, varied attempts to contact her. Entered participation tracking information without good cause, ended activities and activity codes using today’s date, and disenrolled Jada from W-2. </a:t>
            </a:r>
          </a:p>
        </p:txBody>
      </p:sp>
      <p:sp>
        <p:nvSpPr>
          <p:cNvPr id="9" name="Oval 8">
            <a:extLst>
              <a:ext uri="{FF2B5EF4-FFF2-40B4-BE49-F238E27FC236}">
                <a16:creationId xmlns:a16="http://schemas.microsoft.com/office/drawing/2014/main" id="{57AF9B67-0BB4-44C7-A2E3-91FB28482BB2}"/>
              </a:ext>
            </a:extLst>
          </p:cNvPr>
          <p:cNvSpPr/>
          <p:nvPr/>
        </p:nvSpPr>
        <p:spPr>
          <a:xfrm>
            <a:off x="1097796" y="607919"/>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2F81961-0761-49D0-AF27-37096D90A4BE}"/>
              </a:ext>
            </a:extLst>
          </p:cNvPr>
          <p:cNvSpPr/>
          <p:nvPr/>
        </p:nvSpPr>
        <p:spPr>
          <a:xfrm>
            <a:off x="1097796" y="2792312"/>
            <a:ext cx="1828800" cy="1828800"/>
          </a:xfrm>
          <a:prstGeom prst="ellipse">
            <a:avLst/>
          </a:prstGeom>
          <a:solidFill>
            <a:schemeClr val="accent2">
              <a:alpha val="50000"/>
            </a:schemeClr>
          </a:solidFill>
          <a:ln w="38100">
            <a:solidFill>
              <a:schemeClr val="tx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61903C-2E1C-46F8-83C8-CC70BEB8BC27}"/>
              </a:ext>
            </a:extLst>
          </p:cNvPr>
          <p:cNvSpPr txBox="1"/>
          <p:nvPr/>
        </p:nvSpPr>
        <p:spPr>
          <a:xfrm>
            <a:off x="1021571" y="3352769"/>
            <a:ext cx="1981250"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Case Comments</a:t>
            </a:r>
          </a:p>
        </p:txBody>
      </p:sp>
      <p:sp>
        <p:nvSpPr>
          <p:cNvPr id="13" name="TextBox 12">
            <a:extLst>
              <a:ext uri="{FF2B5EF4-FFF2-40B4-BE49-F238E27FC236}">
                <a16:creationId xmlns:a16="http://schemas.microsoft.com/office/drawing/2014/main" id="{79836148-3900-457F-9377-B647A851F0B4}"/>
              </a:ext>
            </a:extLst>
          </p:cNvPr>
          <p:cNvSpPr txBox="1"/>
          <p:nvPr/>
        </p:nvSpPr>
        <p:spPr>
          <a:xfrm>
            <a:off x="1217213" y="1168376"/>
            <a:ext cx="1589966" cy="707886"/>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pPr algn="ctr"/>
            <a:r>
              <a:rPr lang="en-US" sz="2000">
                <a:solidFill>
                  <a:srgbClr val="617A86"/>
                </a:solidFill>
                <a:latin typeface="Segoe UI Black" panose="020B0A02040204020203" pitchFamily="34" charset="0"/>
                <a:ea typeface="Segoe UI Black" panose="020B0A02040204020203" pitchFamily="34" charset="0"/>
                <a:cs typeface="Tahoma" panose="020B0604030504040204" pitchFamily="34" charset="0"/>
              </a:rPr>
              <a:t>PIN Comments</a:t>
            </a:r>
          </a:p>
        </p:txBody>
      </p:sp>
      <p:pic>
        <p:nvPicPr>
          <p:cNvPr id="15" name="Picture 14">
            <a:extLst>
              <a:ext uri="{FF2B5EF4-FFF2-40B4-BE49-F238E27FC236}">
                <a16:creationId xmlns:a16="http://schemas.microsoft.com/office/drawing/2014/main" id="{E5183D90-BB88-4ACE-BA4F-FB4A47DCE5A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42530" y="522388"/>
            <a:ext cx="948119" cy="365760"/>
          </a:xfrm>
          <a:prstGeom prst="rect">
            <a:avLst/>
          </a:prstGeom>
        </p:spPr>
      </p:pic>
      <p:pic>
        <p:nvPicPr>
          <p:cNvPr id="17" name="Picture 16">
            <a:extLst>
              <a:ext uri="{FF2B5EF4-FFF2-40B4-BE49-F238E27FC236}">
                <a16:creationId xmlns:a16="http://schemas.microsoft.com/office/drawing/2014/main" id="{1A59640F-63EB-4F45-9ECB-833E0D64BF3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72281" y="2706781"/>
            <a:ext cx="1479830" cy="365760"/>
          </a:xfrm>
          <a:prstGeom prst="rect">
            <a:avLst/>
          </a:prstGeom>
        </p:spPr>
      </p:pic>
      <p:sp>
        <p:nvSpPr>
          <p:cNvPr id="2" name="Slide Number Placeholder 1">
            <a:extLst>
              <a:ext uri="{FF2B5EF4-FFF2-40B4-BE49-F238E27FC236}">
                <a16:creationId xmlns:a16="http://schemas.microsoft.com/office/drawing/2014/main" id="{15471F61-0777-466C-B165-AC918FB2357C}"/>
              </a:ext>
            </a:extLst>
          </p:cNvPr>
          <p:cNvSpPr>
            <a:spLocks noGrp="1"/>
          </p:cNvSpPr>
          <p:nvPr>
            <p:ph type="sldNum" sz="quarter" idx="4"/>
          </p:nvPr>
        </p:nvSpPr>
        <p:spPr/>
        <p:txBody>
          <a:bodyPr/>
          <a:lstStyle/>
          <a:p>
            <a:fld id="{BC502912-88F4-4B0D-992B-24673595D95F}" type="slidenum">
              <a:rPr lang="en-US" smtClean="0"/>
              <a:pPr/>
              <a:t>21</a:t>
            </a:fld>
            <a:endParaRPr lang="en-US"/>
          </a:p>
        </p:txBody>
      </p:sp>
    </p:spTree>
    <p:extLst>
      <p:ext uri="{BB962C8B-B14F-4D97-AF65-F5344CB8AC3E}">
        <p14:creationId xmlns:p14="http://schemas.microsoft.com/office/powerpoint/2010/main" val="1678773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1EF03BCB-D244-4090-8EE3-1576CD6E6B8E}"/>
              </a:ext>
            </a:extLst>
          </p:cNvPr>
          <p:cNvSpPr>
            <a:spLocks noGrp="1"/>
          </p:cNvSpPr>
          <p:nvPr>
            <p:ph type="sldNum" sz="quarter" idx="4"/>
          </p:nvPr>
        </p:nvSpPr>
        <p:spPr/>
        <p:txBody>
          <a:bodyPr/>
          <a:lstStyle/>
          <a:p>
            <a:fld id="{BC502912-88F4-4B0D-992B-24673595D95F}" type="slidenum">
              <a:rPr lang="en-US" smtClean="0"/>
              <a:pPr/>
              <a:t>22</a:t>
            </a:fld>
            <a:endParaRPr lang="en-US"/>
          </a:p>
        </p:txBody>
      </p:sp>
    </p:spTree>
    <p:extLst>
      <p:ext uri="{BB962C8B-B14F-4D97-AF65-F5344CB8AC3E}">
        <p14:creationId xmlns:p14="http://schemas.microsoft.com/office/powerpoint/2010/main" val="2584957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F15940B-9B38-4B44-982F-838702746976}"/>
              </a:ext>
            </a:extLst>
          </p:cNvPr>
          <p:cNvGrpSpPr/>
          <p:nvPr/>
        </p:nvGrpSpPr>
        <p:grpSpPr>
          <a:xfrm>
            <a:off x="728037" y="197642"/>
            <a:ext cx="4519275" cy="4713931"/>
            <a:chOff x="3991937" y="287583"/>
            <a:chExt cx="4519275" cy="4713931"/>
          </a:xfrm>
        </p:grpSpPr>
        <p:grpSp>
          <p:nvGrpSpPr>
            <p:cNvPr id="3" name="Google Shape;877;p41">
              <a:extLst>
                <a:ext uri="{FF2B5EF4-FFF2-40B4-BE49-F238E27FC236}">
                  <a16:creationId xmlns:a16="http://schemas.microsoft.com/office/drawing/2014/main" id="{21219560-FEE2-4098-BFD1-768377CC4269}"/>
                </a:ext>
              </a:extLst>
            </p:cNvPr>
            <p:cNvGrpSpPr/>
            <p:nvPr/>
          </p:nvGrpSpPr>
          <p:grpSpPr>
            <a:xfrm>
              <a:off x="3991937" y="287583"/>
              <a:ext cx="4519275" cy="4713931"/>
              <a:chOff x="6506504" y="937343"/>
              <a:chExt cx="744273" cy="793950"/>
            </a:xfrm>
          </p:grpSpPr>
          <p:sp>
            <p:nvSpPr>
              <p:cNvPr id="4" name="Google Shape;878;p41">
                <a:extLst>
                  <a:ext uri="{FF2B5EF4-FFF2-40B4-BE49-F238E27FC236}">
                    <a16:creationId xmlns:a16="http://schemas.microsoft.com/office/drawing/2014/main" id="{BCF2F639-3337-458C-89DD-8B2B84D0DDE3}"/>
                  </a:ext>
                </a:extLst>
              </p:cNvPr>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 name="Google Shape;879;p41">
                <a:extLst>
                  <a:ext uri="{FF2B5EF4-FFF2-40B4-BE49-F238E27FC236}">
                    <a16:creationId xmlns:a16="http://schemas.microsoft.com/office/drawing/2014/main" id="{1CE7B5D6-F1AF-4E55-9B19-636E351912EE}"/>
                  </a:ext>
                </a:extLst>
              </p:cNvPr>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 name="Google Shape;880;p41">
                <a:extLst>
                  <a:ext uri="{FF2B5EF4-FFF2-40B4-BE49-F238E27FC236}">
                    <a16:creationId xmlns:a16="http://schemas.microsoft.com/office/drawing/2014/main" id="{4940CE2E-A554-4912-BE61-46D123E64BA1}"/>
                  </a:ext>
                </a:extLst>
              </p:cNvPr>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 name="Google Shape;881;p41">
                <a:extLst>
                  <a:ext uri="{FF2B5EF4-FFF2-40B4-BE49-F238E27FC236}">
                    <a16:creationId xmlns:a16="http://schemas.microsoft.com/office/drawing/2014/main" id="{885D9CEF-1675-400C-96EB-7F98A4FE47A7}"/>
                  </a:ext>
                </a:extLst>
              </p:cNvPr>
              <p:cNvGrpSpPr/>
              <p:nvPr/>
            </p:nvGrpSpPr>
            <p:grpSpPr>
              <a:xfrm>
                <a:off x="6506504" y="937343"/>
                <a:ext cx="744273" cy="793950"/>
                <a:chOff x="6565437" y="1588001"/>
                <a:chExt cx="744273" cy="793950"/>
              </a:xfrm>
            </p:grpSpPr>
            <p:sp>
              <p:nvSpPr>
                <p:cNvPr id="8" name="Google Shape;882;p41">
                  <a:extLst>
                    <a:ext uri="{FF2B5EF4-FFF2-40B4-BE49-F238E27FC236}">
                      <a16:creationId xmlns:a16="http://schemas.microsoft.com/office/drawing/2014/main" id="{F936E815-F15B-4B16-BCDB-DC76126A2740}"/>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883;p41">
                  <a:extLst>
                    <a:ext uri="{FF2B5EF4-FFF2-40B4-BE49-F238E27FC236}">
                      <a16:creationId xmlns:a16="http://schemas.microsoft.com/office/drawing/2014/main" id="{ABE0669F-0D4B-4A99-81E2-CF2E46BE5502}"/>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884;p41">
                  <a:extLst>
                    <a:ext uri="{FF2B5EF4-FFF2-40B4-BE49-F238E27FC236}">
                      <a16:creationId xmlns:a16="http://schemas.microsoft.com/office/drawing/2014/main" id="{A0E3FFB2-4A50-4886-B6AF-EB61D0F16CD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885;p41">
                  <a:extLst>
                    <a:ext uri="{FF2B5EF4-FFF2-40B4-BE49-F238E27FC236}">
                      <a16:creationId xmlns:a16="http://schemas.microsoft.com/office/drawing/2014/main" id="{160F7407-50AE-4549-BEB8-FE65EB56B845}"/>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886;p41">
                  <a:extLst>
                    <a:ext uri="{FF2B5EF4-FFF2-40B4-BE49-F238E27FC236}">
                      <a16:creationId xmlns:a16="http://schemas.microsoft.com/office/drawing/2014/main" id="{AD2EFCBF-AF9B-4B50-A022-FE4AB01C95B2}"/>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887;p41">
                  <a:extLst>
                    <a:ext uri="{FF2B5EF4-FFF2-40B4-BE49-F238E27FC236}">
                      <a16:creationId xmlns:a16="http://schemas.microsoft.com/office/drawing/2014/main" id="{1713E7C5-18EA-4F91-8C89-5F4BAF6352B4}"/>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888;p41">
                  <a:extLst>
                    <a:ext uri="{FF2B5EF4-FFF2-40B4-BE49-F238E27FC236}">
                      <a16:creationId xmlns:a16="http://schemas.microsoft.com/office/drawing/2014/main" id="{1BD142BA-6866-47F1-AFF3-FC4EBC585108}"/>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889;p41">
                  <a:extLst>
                    <a:ext uri="{FF2B5EF4-FFF2-40B4-BE49-F238E27FC236}">
                      <a16:creationId xmlns:a16="http://schemas.microsoft.com/office/drawing/2014/main" id="{2132EB23-71E2-4FFA-B4D6-8901ABE62824}"/>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890;p41">
                  <a:extLst>
                    <a:ext uri="{FF2B5EF4-FFF2-40B4-BE49-F238E27FC236}">
                      <a16:creationId xmlns:a16="http://schemas.microsoft.com/office/drawing/2014/main" id="{0EB80475-CE28-407F-A56F-80115759EA8C}"/>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891;p41">
                  <a:extLst>
                    <a:ext uri="{FF2B5EF4-FFF2-40B4-BE49-F238E27FC236}">
                      <a16:creationId xmlns:a16="http://schemas.microsoft.com/office/drawing/2014/main" id="{9BD06804-AB67-4FB7-A494-A3FEC6756DBD}"/>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18" name="TextBox 17">
              <a:extLst>
                <a:ext uri="{FF2B5EF4-FFF2-40B4-BE49-F238E27FC236}">
                  <a16:creationId xmlns:a16="http://schemas.microsoft.com/office/drawing/2014/main" id="{2A8C8D09-D4BF-4EE7-8DC3-67F0B92E8321}"/>
                </a:ext>
              </a:extLst>
            </p:cNvPr>
            <p:cNvSpPr txBox="1"/>
            <p:nvPr/>
          </p:nvSpPr>
          <p:spPr>
            <a:xfrm>
              <a:off x="5594350" y="1409700"/>
              <a:ext cx="1314450" cy="523220"/>
            </a:xfrm>
            <a:prstGeom prst="rect">
              <a:avLst/>
            </a:prstGeom>
            <a:noFill/>
          </p:spPr>
          <p:txBody>
            <a:bodyPr wrap="square" rtlCol="0">
              <a:spAutoFit/>
            </a:bodyPr>
            <a:lstStyle/>
            <a:p>
              <a:pPr algn="ct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A</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pply</a:t>
              </a:r>
            </a:p>
          </p:txBody>
        </p:sp>
        <p:sp>
          <p:nvSpPr>
            <p:cNvPr id="20" name="TextBox 19">
              <a:extLst>
                <a:ext uri="{FF2B5EF4-FFF2-40B4-BE49-F238E27FC236}">
                  <a16:creationId xmlns:a16="http://schemas.microsoft.com/office/drawing/2014/main" id="{D53DECE6-DF5B-47D8-9EFF-725B7E8C74E0}"/>
                </a:ext>
              </a:extLst>
            </p:cNvPr>
            <p:cNvSpPr txBox="1"/>
            <p:nvPr/>
          </p:nvSpPr>
          <p:spPr>
            <a:xfrm>
              <a:off x="5426387" y="2360472"/>
              <a:ext cx="1640373" cy="523220"/>
            </a:xfrm>
            <a:prstGeom prst="rect">
              <a:avLst/>
            </a:prstGeom>
            <a:noFill/>
          </p:spPr>
          <p:txBody>
            <a:bodyPr wrap="square" rtlCol="0">
              <a:spAutoFit/>
            </a:bodyPr>
            <a:lstStyle/>
            <a:p>
              <a:pPr algn="ct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H</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appen</a:t>
              </a:r>
            </a:p>
          </p:txBody>
        </p:sp>
        <p:sp>
          <p:nvSpPr>
            <p:cNvPr id="22" name="TextBox 21">
              <a:extLst>
                <a:ext uri="{FF2B5EF4-FFF2-40B4-BE49-F238E27FC236}">
                  <a16:creationId xmlns:a16="http://schemas.microsoft.com/office/drawing/2014/main" id="{85D21083-6657-41BA-82FE-1D17AEFED4EB}"/>
                </a:ext>
              </a:extLst>
            </p:cNvPr>
            <p:cNvSpPr txBox="1"/>
            <p:nvPr/>
          </p:nvSpPr>
          <p:spPr>
            <a:xfrm>
              <a:off x="5479017" y="3363908"/>
              <a:ext cx="1535114" cy="523220"/>
            </a:xfrm>
            <a:prstGeom prst="rect">
              <a:avLst/>
            </a:prstGeom>
            <a:noFill/>
          </p:spPr>
          <p:txBody>
            <a:bodyPr wrap="square" rtlCol="0">
              <a:spAutoFit/>
            </a:bodyPr>
            <a:lstStyle/>
            <a:p>
              <a:pPr algn="ct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A</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ction</a:t>
              </a:r>
            </a:p>
          </p:txBody>
        </p:sp>
      </p:grpSp>
      <p:sp>
        <p:nvSpPr>
          <p:cNvPr id="19" name="Title 2">
            <a:extLst>
              <a:ext uri="{FF2B5EF4-FFF2-40B4-BE49-F238E27FC236}">
                <a16:creationId xmlns:a16="http://schemas.microsoft.com/office/drawing/2014/main" id="{D680CB6D-C7CC-45E5-B704-7A1AA369D5EA}"/>
              </a:ext>
            </a:extLst>
          </p:cNvPr>
          <p:cNvSpPr txBox="1">
            <a:spLocks/>
          </p:cNvSpPr>
          <p:nvPr/>
        </p:nvSpPr>
        <p:spPr>
          <a:xfrm>
            <a:off x="4943642" y="470942"/>
            <a:ext cx="4429760"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rPr>
              <a:t>AHA Moment</a:t>
            </a:r>
          </a:p>
        </p:txBody>
      </p:sp>
      <p:sp>
        <p:nvSpPr>
          <p:cNvPr id="25" name="TextBox 24">
            <a:extLst>
              <a:ext uri="{FF2B5EF4-FFF2-40B4-BE49-F238E27FC236}">
                <a16:creationId xmlns:a16="http://schemas.microsoft.com/office/drawing/2014/main" id="{F8C29296-A6DB-49B9-AFB7-B2D3ACEEF73B}"/>
              </a:ext>
            </a:extLst>
          </p:cNvPr>
          <p:cNvSpPr txBox="1"/>
          <p:nvPr/>
        </p:nvSpPr>
        <p:spPr>
          <a:xfrm>
            <a:off x="4602270" y="1281373"/>
            <a:ext cx="3943300" cy="646331"/>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What information from today do you plan to </a:t>
            </a: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apply</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 moving forward? </a:t>
            </a:r>
          </a:p>
        </p:txBody>
      </p:sp>
      <p:sp>
        <p:nvSpPr>
          <p:cNvPr id="27" name="TextBox 26">
            <a:extLst>
              <a:ext uri="{FF2B5EF4-FFF2-40B4-BE49-F238E27FC236}">
                <a16:creationId xmlns:a16="http://schemas.microsoft.com/office/drawing/2014/main" id="{48DD9A0C-FA2E-4379-BCF9-83B0D0550F21}"/>
              </a:ext>
            </a:extLst>
          </p:cNvPr>
          <p:cNvSpPr txBox="1"/>
          <p:nvPr/>
        </p:nvSpPr>
        <p:spPr>
          <a:xfrm>
            <a:off x="4572000" y="2488708"/>
            <a:ext cx="3839225" cy="646331"/>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How do you plan to make this </a:t>
            </a: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happen</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a:t>
            </a:r>
          </a:p>
        </p:txBody>
      </p:sp>
      <p:sp>
        <p:nvSpPr>
          <p:cNvPr id="29" name="TextBox 28">
            <a:extLst>
              <a:ext uri="{FF2B5EF4-FFF2-40B4-BE49-F238E27FC236}">
                <a16:creationId xmlns:a16="http://schemas.microsoft.com/office/drawing/2014/main" id="{B17AC253-14C2-4A2F-8C8F-6013BDA35142}"/>
              </a:ext>
            </a:extLst>
          </p:cNvPr>
          <p:cNvSpPr txBox="1"/>
          <p:nvPr/>
        </p:nvSpPr>
        <p:spPr>
          <a:xfrm>
            <a:off x="4602270" y="3480331"/>
            <a:ext cx="3839225" cy="646331"/>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What is the first </a:t>
            </a: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action</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 step you plan to take? </a:t>
            </a:r>
          </a:p>
        </p:txBody>
      </p:sp>
      <p:sp>
        <p:nvSpPr>
          <p:cNvPr id="2" name="Slide Number Placeholder 1">
            <a:extLst>
              <a:ext uri="{FF2B5EF4-FFF2-40B4-BE49-F238E27FC236}">
                <a16:creationId xmlns:a16="http://schemas.microsoft.com/office/drawing/2014/main" id="{34078B9A-2B35-4A21-815D-FAEE1C2FAE11}"/>
              </a:ext>
            </a:extLst>
          </p:cNvPr>
          <p:cNvSpPr>
            <a:spLocks noGrp="1"/>
          </p:cNvSpPr>
          <p:nvPr>
            <p:ph type="sldNum" sz="quarter" idx="4"/>
          </p:nvPr>
        </p:nvSpPr>
        <p:spPr/>
        <p:txBody>
          <a:bodyPr/>
          <a:lstStyle/>
          <a:p>
            <a:fld id="{BC502912-88F4-4B0D-992B-24673595D95F}" type="slidenum">
              <a:rPr lang="en-US" smtClean="0"/>
              <a:pPr/>
              <a:t>23</a:t>
            </a:fld>
            <a:endParaRPr lang="en-US"/>
          </a:p>
        </p:txBody>
      </p:sp>
    </p:spTree>
    <p:extLst>
      <p:ext uri="{BB962C8B-B14F-4D97-AF65-F5344CB8AC3E}">
        <p14:creationId xmlns:p14="http://schemas.microsoft.com/office/powerpoint/2010/main" val="845040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generated with high confidence">
            <a:extLst>
              <a:ext uri="{FF2B5EF4-FFF2-40B4-BE49-F238E27FC236}">
                <a16:creationId xmlns:a16="http://schemas.microsoft.com/office/drawing/2014/main" id="{17EB2C8B-C960-43D3-BBD3-7E997256A7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6687" y="146562"/>
            <a:ext cx="7890519" cy="4850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a:extLst>
              <a:ext uri="{FF2B5EF4-FFF2-40B4-BE49-F238E27FC236}">
                <a16:creationId xmlns:a16="http://schemas.microsoft.com/office/drawing/2014/main" id="{322C3935-2526-480B-9F05-AC87FC2824C9}"/>
              </a:ext>
            </a:extLst>
          </p:cNvPr>
          <p:cNvSpPr txBox="1"/>
          <p:nvPr/>
        </p:nvSpPr>
        <p:spPr>
          <a:xfrm>
            <a:off x="0" y="1232921"/>
            <a:ext cx="1233055" cy="267765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chemeClr val="accent1"/>
                </a:solidFill>
                <a:latin typeface="Tahoma" panose="020B0604030504040204" pitchFamily="34" charset="0"/>
                <a:ea typeface="Tahoma" panose="020B0604030504040204" pitchFamily="34" charset="0"/>
                <a:cs typeface="Tahoma" panose="020B0604030504040204" pitchFamily="34" charset="0"/>
              </a:rPr>
              <a:t>Use the annotation tools to mark a technique you use or plan to start using to deal with stressful days. </a:t>
            </a:r>
          </a:p>
        </p:txBody>
      </p:sp>
      <p:sp>
        <p:nvSpPr>
          <p:cNvPr id="2" name="Slide Number Placeholder 1">
            <a:extLst>
              <a:ext uri="{FF2B5EF4-FFF2-40B4-BE49-F238E27FC236}">
                <a16:creationId xmlns:a16="http://schemas.microsoft.com/office/drawing/2014/main" id="{09CEE492-3749-461E-A7CF-6C884F43343C}"/>
              </a:ext>
            </a:extLst>
          </p:cNvPr>
          <p:cNvSpPr>
            <a:spLocks noGrp="1"/>
          </p:cNvSpPr>
          <p:nvPr>
            <p:ph type="sldNum" sz="quarter" idx="4"/>
          </p:nvPr>
        </p:nvSpPr>
        <p:spPr/>
        <p:txBody>
          <a:bodyPr/>
          <a:lstStyle/>
          <a:p>
            <a:fld id="{BC502912-88F4-4B0D-992B-24673595D95F}" type="slidenum">
              <a:rPr lang="en-US" smtClean="0"/>
              <a:pPr/>
              <a:t>24</a:t>
            </a:fld>
            <a:endParaRPr lang="en-US"/>
          </a:p>
        </p:txBody>
      </p:sp>
    </p:spTree>
    <p:extLst>
      <p:ext uri="{BB962C8B-B14F-4D97-AF65-F5344CB8AC3E}">
        <p14:creationId xmlns:p14="http://schemas.microsoft.com/office/powerpoint/2010/main" val="86202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25</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extLst>
      <p:ext uri="{BB962C8B-B14F-4D97-AF65-F5344CB8AC3E}">
        <p14:creationId xmlns:p14="http://schemas.microsoft.com/office/powerpoint/2010/main" val="242071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2">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606466" y="4759715"/>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924760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571999" y="1615350"/>
            <a:ext cx="4063625"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Begin in seated position; feet flat on floor; knees at 90° angle</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Press down heels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Use legs and glutes only to stand</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Sit down slowly</a:t>
            </a:r>
          </a:p>
          <a:p>
            <a:pPr marL="342900" indent="-342900"/>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502150" y="909050"/>
            <a:ext cx="4641850" cy="641100"/>
          </a:xfrm>
        </p:spPr>
        <p:txBody>
          <a:body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Sit and Stand</a:t>
            </a:r>
          </a:p>
        </p:txBody>
      </p:sp>
      <p:pic>
        <p:nvPicPr>
          <p:cNvPr id="9" name="Picture 8">
            <a:extLst>
              <a:ext uri="{FF2B5EF4-FFF2-40B4-BE49-F238E27FC236}">
                <a16:creationId xmlns:a16="http://schemas.microsoft.com/office/drawing/2014/main" id="{E947E794-9F11-4F11-B71D-A32EC6EEC5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8649"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794A-6964-41BE-B760-9C6E612629D6}"/>
              </a:ext>
            </a:extLst>
          </p:cNvPr>
          <p:cNvSpPr>
            <a:spLocks noGrp="1"/>
          </p:cNvSpPr>
          <p:nvPr>
            <p:ph type="title"/>
          </p:nvPr>
        </p:nvSpPr>
        <p:spPr>
          <a:xfrm>
            <a:off x="1221770" y="1592584"/>
            <a:ext cx="3270293" cy="1330973"/>
          </a:xfrm>
        </p:spPr>
        <p:txBody>
          <a:bodyPr/>
          <a:lstStyle/>
          <a:p>
            <a:r>
              <a:rPr lang="en-US"/>
              <a:t>Matching Activities and Codes</a:t>
            </a:r>
          </a:p>
        </p:txBody>
      </p:sp>
      <p:sp>
        <p:nvSpPr>
          <p:cNvPr id="9" name="TextBox 8">
            <a:extLst>
              <a:ext uri="{FF2B5EF4-FFF2-40B4-BE49-F238E27FC236}">
                <a16:creationId xmlns:a16="http://schemas.microsoft.com/office/drawing/2014/main" id="{D73AF910-0127-425C-95C9-6689BF0863B2}"/>
              </a:ext>
            </a:extLst>
          </p:cNvPr>
          <p:cNvSpPr txBox="1"/>
          <p:nvPr/>
        </p:nvSpPr>
        <p:spPr>
          <a:xfrm>
            <a:off x="6393360" y="989468"/>
            <a:ext cx="2413415" cy="1323439"/>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W-2 Manual:</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6.1.1 Parts of the Employability Plan</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Appendix – Activity Codes</a:t>
            </a:r>
          </a:p>
        </p:txBody>
      </p:sp>
      <p:sp>
        <p:nvSpPr>
          <p:cNvPr id="2" name="Slide Number Placeholder 1">
            <a:extLst>
              <a:ext uri="{FF2B5EF4-FFF2-40B4-BE49-F238E27FC236}">
                <a16:creationId xmlns:a16="http://schemas.microsoft.com/office/drawing/2014/main" id="{9CC7ABE8-4A3D-4C9A-9470-4781D224C401}"/>
              </a:ext>
            </a:extLst>
          </p:cNvPr>
          <p:cNvSpPr>
            <a:spLocks noGrp="1"/>
          </p:cNvSpPr>
          <p:nvPr>
            <p:ph type="sldNum" sz="quarter" idx="4"/>
          </p:nvPr>
        </p:nvSpPr>
        <p:spPr/>
        <p:txBody>
          <a:bodyPr/>
          <a:lstStyle/>
          <a:p>
            <a:fld id="{BC502912-88F4-4B0D-992B-24673595D95F}" type="slidenum">
              <a:rPr lang="en-US" smtClean="0"/>
              <a:pPr/>
              <a:t>28</a:t>
            </a:fld>
            <a:endParaRPr lang="en-US"/>
          </a:p>
        </p:txBody>
      </p:sp>
    </p:spTree>
    <p:extLst>
      <p:ext uri="{BB962C8B-B14F-4D97-AF65-F5344CB8AC3E}">
        <p14:creationId xmlns:p14="http://schemas.microsoft.com/office/powerpoint/2010/main" val="2468368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9C2470-696F-4D11-B826-C5AAA8542882}"/>
              </a:ext>
            </a:extLst>
          </p:cNvPr>
          <p:cNvGrpSpPr/>
          <p:nvPr/>
        </p:nvGrpSpPr>
        <p:grpSpPr>
          <a:xfrm>
            <a:off x="1352099" y="980388"/>
            <a:ext cx="6439799" cy="8402222"/>
            <a:chOff x="1352100" y="23457"/>
            <a:chExt cx="6439799" cy="8402222"/>
          </a:xfrm>
        </p:grpSpPr>
        <p:pic>
          <p:nvPicPr>
            <p:cNvPr id="9" name="Picture 8" descr="Graphical user interface, text, application&#10;&#10;Description automatically generated">
              <a:extLst>
                <a:ext uri="{FF2B5EF4-FFF2-40B4-BE49-F238E27FC236}">
                  <a16:creationId xmlns:a16="http://schemas.microsoft.com/office/drawing/2014/main" id="{8A27E169-BE9A-42CC-9AAC-34AA300CB6E7}"/>
                </a:ext>
              </a:extLst>
            </p:cNvPr>
            <p:cNvPicPr>
              <a:picLocks noChangeAspect="1"/>
            </p:cNvPicPr>
            <p:nvPr/>
          </p:nvPicPr>
          <p:blipFill>
            <a:blip r:embed="rId2"/>
            <a:stretch>
              <a:fillRect/>
            </a:stretch>
          </p:blipFill>
          <p:spPr>
            <a:xfrm>
              <a:off x="1352100" y="23457"/>
              <a:ext cx="6439799" cy="5096586"/>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0E18AEF2-8483-4E07-B15D-4042A4A1BF1F}"/>
                </a:ext>
              </a:extLst>
            </p:cNvPr>
            <p:cNvPicPr>
              <a:picLocks noChangeAspect="1"/>
            </p:cNvPicPr>
            <p:nvPr/>
          </p:nvPicPr>
          <p:blipFill>
            <a:blip r:embed="rId3"/>
            <a:stretch>
              <a:fillRect/>
            </a:stretch>
          </p:blipFill>
          <p:spPr>
            <a:xfrm>
              <a:off x="1352100" y="5120043"/>
              <a:ext cx="6439799" cy="3305636"/>
            </a:xfrm>
            <a:prstGeom prst="rect">
              <a:avLst/>
            </a:prstGeom>
          </p:spPr>
        </p:pic>
      </p:grpSp>
      <p:pic>
        <p:nvPicPr>
          <p:cNvPr id="4" name="Picture 3">
            <a:extLst>
              <a:ext uri="{FF2B5EF4-FFF2-40B4-BE49-F238E27FC236}">
                <a16:creationId xmlns:a16="http://schemas.microsoft.com/office/drawing/2014/main" id="{31A49EBE-B60E-4CB2-A6B9-45CF49CBBDC9}"/>
              </a:ext>
            </a:extLst>
          </p:cNvPr>
          <p:cNvPicPr>
            <a:picLocks noChangeAspect="1"/>
          </p:cNvPicPr>
          <p:nvPr/>
        </p:nvPicPr>
        <p:blipFill>
          <a:blip r:embed="rId4"/>
          <a:stretch>
            <a:fillRect/>
          </a:stretch>
        </p:blipFill>
        <p:spPr>
          <a:xfrm>
            <a:off x="1334170" y="1"/>
            <a:ext cx="6475659" cy="980387"/>
          </a:xfrm>
          <a:prstGeom prst="rect">
            <a:avLst/>
          </a:prstGeom>
        </p:spPr>
      </p:pic>
      <p:sp>
        <p:nvSpPr>
          <p:cNvPr id="2" name="Slide Number Placeholder 1">
            <a:extLst>
              <a:ext uri="{FF2B5EF4-FFF2-40B4-BE49-F238E27FC236}">
                <a16:creationId xmlns:a16="http://schemas.microsoft.com/office/drawing/2014/main" id="{8CEA68AA-248D-49B7-AA26-F089FC7FDE5E}"/>
              </a:ext>
            </a:extLst>
          </p:cNvPr>
          <p:cNvSpPr>
            <a:spLocks noGrp="1"/>
          </p:cNvSpPr>
          <p:nvPr>
            <p:ph type="sldNum" sz="quarter" idx="4"/>
          </p:nvPr>
        </p:nvSpPr>
        <p:spPr/>
        <p:txBody>
          <a:bodyPr/>
          <a:lstStyle/>
          <a:p>
            <a:fld id="{BC502912-88F4-4B0D-992B-24673595D95F}" type="slidenum">
              <a:rPr lang="en-US" smtClean="0"/>
              <a:pPr/>
              <a:t>29</a:t>
            </a:fld>
            <a:endParaRPr lang="en-US"/>
          </a:p>
        </p:txBody>
      </p:sp>
      <p:pic>
        <p:nvPicPr>
          <p:cNvPr id="14" name="Picture 13" descr="Background pattern&#10;&#10;Description automatically generated">
            <a:extLst>
              <a:ext uri="{FF2B5EF4-FFF2-40B4-BE49-F238E27FC236}">
                <a16:creationId xmlns:a16="http://schemas.microsoft.com/office/drawing/2014/main" id="{84860858-1752-4924-8B22-4E11200D4858}"/>
              </a:ext>
            </a:extLst>
          </p:cNvPr>
          <p:cNvPicPr>
            <a:picLocks noChangeAspect="1"/>
          </p:cNvPicPr>
          <p:nvPr/>
        </p:nvPicPr>
        <p:blipFill>
          <a:blip r:embed="rId5"/>
          <a:stretch>
            <a:fillRect/>
          </a:stretch>
        </p:blipFill>
        <p:spPr>
          <a:xfrm>
            <a:off x="655554" y="3906559"/>
            <a:ext cx="7403716" cy="1236940"/>
          </a:xfrm>
          <a:prstGeom prst="rect">
            <a:avLst/>
          </a:prstGeom>
        </p:spPr>
      </p:pic>
    </p:spTree>
    <p:extLst>
      <p:ext uri="{BB962C8B-B14F-4D97-AF65-F5344CB8AC3E}">
        <p14:creationId xmlns:p14="http://schemas.microsoft.com/office/powerpoint/2010/main" val="3510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33333E-6 3.82716E-6 L -0.00295 -0.42686 " pathEditMode="relative" rAng="0" ptsTypes="AA">
                                      <p:cBhvr>
                                        <p:cTn id="6" dur="2500" fill="hold"/>
                                        <p:tgtEl>
                                          <p:spTgt spid="12"/>
                                        </p:tgtEl>
                                        <p:attrNameLst>
                                          <p:attrName>ppt_x</p:attrName>
                                          <p:attrName>ppt_y</p:attrName>
                                        </p:attrNameLst>
                                      </p:cBhvr>
                                      <p:rCtr x="-156" y="-213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3</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9A1E00-9161-49C8-8D67-FED46B7E2E18}"/>
              </a:ext>
            </a:extLst>
          </p:cNvPr>
          <p:cNvPicPr>
            <a:picLocks noChangeAspect="1"/>
          </p:cNvPicPr>
          <p:nvPr/>
        </p:nvPicPr>
        <p:blipFill>
          <a:blip r:embed="rId3"/>
          <a:stretch>
            <a:fillRect/>
          </a:stretch>
        </p:blipFill>
        <p:spPr>
          <a:xfrm>
            <a:off x="1616118" y="762090"/>
            <a:ext cx="5911764" cy="3619320"/>
          </a:xfrm>
          <a:prstGeom prst="rect">
            <a:avLst/>
          </a:prstGeom>
        </p:spPr>
      </p:pic>
      <p:sp>
        <p:nvSpPr>
          <p:cNvPr id="8" name="Oval 7">
            <a:extLst>
              <a:ext uri="{FF2B5EF4-FFF2-40B4-BE49-F238E27FC236}">
                <a16:creationId xmlns:a16="http://schemas.microsoft.com/office/drawing/2014/main" id="{F82A7A97-D258-4D7E-A68A-AE0509A1A0AD}"/>
              </a:ext>
            </a:extLst>
          </p:cNvPr>
          <p:cNvSpPr/>
          <p:nvPr/>
        </p:nvSpPr>
        <p:spPr>
          <a:xfrm>
            <a:off x="1429439" y="1264023"/>
            <a:ext cx="1062750" cy="42134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F4EE28-6508-487D-A6AC-F93E0DF3FFEB}"/>
              </a:ext>
            </a:extLst>
          </p:cNvPr>
          <p:cNvSpPr/>
          <p:nvPr/>
        </p:nvSpPr>
        <p:spPr>
          <a:xfrm>
            <a:off x="1494592" y="1810779"/>
            <a:ext cx="1356186" cy="4482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AB806C-1559-4B6B-B37F-FE702490F911}"/>
              </a:ext>
            </a:extLst>
          </p:cNvPr>
          <p:cNvPicPr>
            <a:picLocks noChangeAspect="1"/>
          </p:cNvPicPr>
          <p:nvPr/>
        </p:nvPicPr>
        <p:blipFill>
          <a:blip r:embed="rId4"/>
          <a:stretch>
            <a:fillRect/>
          </a:stretch>
        </p:blipFill>
        <p:spPr>
          <a:xfrm>
            <a:off x="1731524" y="1866108"/>
            <a:ext cx="5537304" cy="1212057"/>
          </a:xfrm>
          <a:prstGeom prst="rect">
            <a:avLst/>
          </a:prstGeom>
        </p:spPr>
      </p:pic>
      <p:sp>
        <p:nvSpPr>
          <p:cNvPr id="2" name="Slide Number Placeholder 1">
            <a:extLst>
              <a:ext uri="{FF2B5EF4-FFF2-40B4-BE49-F238E27FC236}">
                <a16:creationId xmlns:a16="http://schemas.microsoft.com/office/drawing/2014/main" id="{C400C838-938A-439A-9D7C-7E0A3F920FA1}"/>
              </a:ext>
            </a:extLst>
          </p:cNvPr>
          <p:cNvSpPr>
            <a:spLocks noGrp="1"/>
          </p:cNvSpPr>
          <p:nvPr>
            <p:ph type="sldNum" sz="quarter" idx="4"/>
          </p:nvPr>
        </p:nvSpPr>
        <p:spPr/>
        <p:txBody>
          <a:bodyPr/>
          <a:lstStyle/>
          <a:p>
            <a:fld id="{BC502912-88F4-4B0D-992B-24673595D95F}" type="slidenum">
              <a:rPr lang="en-US" smtClean="0"/>
              <a:pPr/>
              <a:t>30</a:t>
            </a:fld>
            <a:endParaRPr lang="en-US"/>
          </a:p>
        </p:txBody>
      </p:sp>
    </p:spTree>
    <p:extLst>
      <p:ext uri="{BB962C8B-B14F-4D97-AF65-F5344CB8AC3E}">
        <p14:creationId xmlns:p14="http://schemas.microsoft.com/office/powerpoint/2010/main" val="3888708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00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50"/>
                                        <p:tgtEl>
                                          <p:spTgt spid="5"/>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94EEF4-2767-4FBF-AB59-5304622FF0FE}"/>
              </a:ext>
            </a:extLst>
          </p:cNvPr>
          <p:cNvSpPr/>
          <p:nvPr/>
        </p:nvSpPr>
        <p:spPr>
          <a:xfrm>
            <a:off x="4628435" y="230320"/>
            <a:ext cx="1573272" cy="852524"/>
          </a:xfrm>
          <a:prstGeom prst="roundRect">
            <a:avLst>
              <a:gd name="adj" fmla="val 35289"/>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Employment Search </a:t>
            </a:r>
          </a:p>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(ES)</a:t>
            </a:r>
          </a:p>
        </p:txBody>
      </p:sp>
      <p:sp>
        <p:nvSpPr>
          <p:cNvPr id="7" name="Rectangle: Rounded Corners 6">
            <a:extLst>
              <a:ext uri="{FF2B5EF4-FFF2-40B4-BE49-F238E27FC236}">
                <a16:creationId xmlns:a16="http://schemas.microsoft.com/office/drawing/2014/main" id="{89016C7B-E7AF-4747-8A3A-2D60638E7AE1}"/>
              </a:ext>
            </a:extLst>
          </p:cNvPr>
          <p:cNvSpPr/>
          <p:nvPr/>
        </p:nvSpPr>
        <p:spPr>
          <a:xfrm>
            <a:off x="2827422" y="230320"/>
            <a:ext cx="1573272" cy="852524"/>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Job Readiness/ Motivation (MO)</a:t>
            </a:r>
          </a:p>
        </p:txBody>
      </p:sp>
      <p:sp>
        <p:nvSpPr>
          <p:cNvPr id="9" name="Rectangle: Rounded Corners 8">
            <a:extLst>
              <a:ext uri="{FF2B5EF4-FFF2-40B4-BE49-F238E27FC236}">
                <a16:creationId xmlns:a16="http://schemas.microsoft.com/office/drawing/2014/main" id="{A955984D-63E0-4FAB-BCEC-FC77087CAB5E}"/>
              </a:ext>
            </a:extLst>
          </p:cNvPr>
          <p:cNvSpPr/>
          <p:nvPr/>
        </p:nvSpPr>
        <p:spPr>
          <a:xfrm>
            <a:off x="6429448" y="230320"/>
            <a:ext cx="1573272" cy="852524"/>
          </a:xfrm>
          <a:prstGeom prst="roundRect">
            <a:avLst>
              <a:gd name="adj" fmla="val 32309"/>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Career Planning and Counseling (CE)</a:t>
            </a:r>
          </a:p>
        </p:txBody>
      </p:sp>
      <p:sp>
        <p:nvSpPr>
          <p:cNvPr id="11" name="Rectangle: Rounded Corners 10">
            <a:extLst>
              <a:ext uri="{FF2B5EF4-FFF2-40B4-BE49-F238E27FC236}">
                <a16:creationId xmlns:a16="http://schemas.microsoft.com/office/drawing/2014/main" id="{4F203C16-8CBE-4CAD-9245-6D50D7BCEEAD}"/>
              </a:ext>
            </a:extLst>
          </p:cNvPr>
          <p:cNvSpPr/>
          <p:nvPr/>
        </p:nvSpPr>
        <p:spPr>
          <a:xfrm>
            <a:off x="665890" y="1100890"/>
            <a:ext cx="2048661" cy="852524"/>
          </a:xfrm>
          <a:prstGeom prst="roundRect">
            <a:avLst>
              <a:gd name="adj" fmla="val 356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Weekly appointment with Job Developer, Gabe Michaels</a:t>
            </a:r>
          </a:p>
        </p:txBody>
      </p:sp>
      <p:sp>
        <p:nvSpPr>
          <p:cNvPr id="13" name="Rectangle: Rounded Corners 12">
            <a:extLst>
              <a:ext uri="{FF2B5EF4-FFF2-40B4-BE49-F238E27FC236}">
                <a16:creationId xmlns:a16="http://schemas.microsoft.com/office/drawing/2014/main" id="{08B47C35-BF45-4B7E-B322-8DC20B339C28}"/>
              </a:ext>
            </a:extLst>
          </p:cNvPr>
          <p:cNvSpPr/>
          <p:nvPr/>
        </p:nvSpPr>
        <p:spPr>
          <a:xfrm>
            <a:off x="665891" y="2085187"/>
            <a:ext cx="2048661" cy="852524"/>
          </a:xfrm>
          <a:prstGeom prst="roundRect">
            <a:avLst>
              <a:gd name="adj" fmla="val 3454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Job shadow various welders</a:t>
            </a:r>
          </a:p>
        </p:txBody>
      </p:sp>
      <p:sp>
        <p:nvSpPr>
          <p:cNvPr id="15" name="Rectangle: Rounded Corners 14">
            <a:extLst>
              <a:ext uri="{FF2B5EF4-FFF2-40B4-BE49-F238E27FC236}">
                <a16:creationId xmlns:a16="http://schemas.microsoft.com/office/drawing/2014/main" id="{3346B65B-39B5-4316-8707-176F362F6FBA}"/>
              </a:ext>
            </a:extLst>
          </p:cNvPr>
          <p:cNvSpPr/>
          <p:nvPr/>
        </p:nvSpPr>
        <p:spPr>
          <a:xfrm>
            <a:off x="665891" y="3069484"/>
            <a:ext cx="2048661" cy="852524"/>
          </a:xfrm>
          <a:prstGeom prst="roundRect">
            <a:avLst>
              <a:gd name="adj" fmla="val 3677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Apply for first shift customer service jobs</a:t>
            </a:r>
          </a:p>
        </p:txBody>
      </p:sp>
      <p:sp>
        <p:nvSpPr>
          <p:cNvPr id="17" name="Rectangle: Rounded Corners 16">
            <a:extLst>
              <a:ext uri="{FF2B5EF4-FFF2-40B4-BE49-F238E27FC236}">
                <a16:creationId xmlns:a16="http://schemas.microsoft.com/office/drawing/2014/main" id="{31BCBA20-E005-455D-B65F-5259ABE73A2E}"/>
              </a:ext>
            </a:extLst>
          </p:cNvPr>
          <p:cNvSpPr/>
          <p:nvPr/>
        </p:nvSpPr>
        <p:spPr>
          <a:xfrm>
            <a:off x="665891" y="4053781"/>
            <a:ext cx="2048661" cy="852524"/>
          </a:xfrm>
          <a:prstGeom prst="roundRect">
            <a:avLst>
              <a:gd name="adj" fmla="val 3677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Create resume on Job Center of WI website</a:t>
            </a:r>
          </a:p>
        </p:txBody>
      </p:sp>
      <p:cxnSp>
        <p:nvCxnSpPr>
          <p:cNvPr id="21" name="Straight Connector 20">
            <a:extLst>
              <a:ext uri="{FF2B5EF4-FFF2-40B4-BE49-F238E27FC236}">
                <a16:creationId xmlns:a16="http://schemas.microsoft.com/office/drawing/2014/main" id="{A0FB46A2-FA14-472C-B8E8-EB2E28D7C90C}"/>
              </a:ext>
            </a:extLst>
          </p:cNvPr>
          <p:cNvCxnSpPr>
            <a:cxnSpLocks/>
          </p:cNvCxnSpPr>
          <p:nvPr/>
        </p:nvCxnSpPr>
        <p:spPr>
          <a:xfrm flipH="1">
            <a:off x="2827422" y="2065935"/>
            <a:ext cx="517529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920FA394-44A7-44FB-AEC6-5E444E5C42D8}"/>
              </a:ext>
            </a:extLst>
          </p:cNvPr>
          <p:cNvCxnSpPr>
            <a:cxnSpLocks/>
          </p:cNvCxnSpPr>
          <p:nvPr/>
        </p:nvCxnSpPr>
        <p:spPr>
          <a:xfrm flipH="1">
            <a:off x="2827422" y="4060656"/>
            <a:ext cx="517529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15182463-FE72-4BAB-97F8-844100B63B08}"/>
              </a:ext>
            </a:extLst>
          </p:cNvPr>
          <p:cNvCxnSpPr>
            <a:cxnSpLocks/>
          </p:cNvCxnSpPr>
          <p:nvPr/>
        </p:nvCxnSpPr>
        <p:spPr>
          <a:xfrm flipH="1">
            <a:off x="2827422" y="3028552"/>
            <a:ext cx="517529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9BF3F694-1A72-498B-92B6-49A0068D78D7}"/>
              </a:ext>
            </a:extLst>
          </p:cNvPr>
          <p:cNvCxnSpPr>
            <a:cxnSpLocks/>
          </p:cNvCxnSpPr>
          <p:nvPr/>
        </p:nvCxnSpPr>
        <p:spPr>
          <a:xfrm>
            <a:off x="4503248" y="1082844"/>
            <a:ext cx="0" cy="3755856"/>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A6EDD040-BB22-41D5-B8BE-9167A4813813}"/>
              </a:ext>
            </a:extLst>
          </p:cNvPr>
          <p:cNvCxnSpPr>
            <a:cxnSpLocks/>
          </p:cNvCxnSpPr>
          <p:nvPr/>
        </p:nvCxnSpPr>
        <p:spPr>
          <a:xfrm>
            <a:off x="6338398" y="1107240"/>
            <a:ext cx="0" cy="3755856"/>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0DAE8A7B-B971-4C23-8179-71EF052CF87B}"/>
              </a:ext>
            </a:extLst>
          </p:cNvPr>
          <p:cNvSpPr>
            <a:spLocks noGrp="1"/>
          </p:cNvSpPr>
          <p:nvPr>
            <p:ph type="sldNum" sz="quarter" idx="4"/>
          </p:nvPr>
        </p:nvSpPr>
        <p:spPr/>
        <p:txBody>
          <a:bodyPr/>
          <a:lstStyle/>
          <a:p>
            <a:fld id="{BC502912-88F4-4B0D-992B-24673595D95F}" type="slidenum">
              <a:rPr lang="en-US" smtClean="0"/>
              <a:pPr/>
              <a:t>31</a:t>
            </a:fld>
            <a:endParaRPr lang="en-US"/>
          </a:p>
        </p:txBody>
      </p:sp>
    </p:spTree>
    <p:extLst>
      <p:ext uri="{BB962C8B-B14F-4D97-AF65-F5344CB8AC3E}">
        <p14:creationId xmlns:p14="http://schemas.microsoft.com/office/powerpoint/2010/main" val="2564357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94EEF4-2767-4FBF-AB59-5304622FF0FE}"/>
              </a:ext>
            </a:extLst>
          </p:cNvPr>
          <p:cNvSpPr/>
          <p:nvPr/>
        </p:nvSpPr>
        <p:spPr>
          <a:xfrm>
            <a:off x="4628435" y="230320"/>
            <a:ext cx="1573272" cy="852524"/>
          </a:xfrm>
          <a:prstGeom prst="roundRect">
            <a:avLst>
              <a:gd name="adj" fmla="val 3528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a:solidFill>
                  <a:srgbClr val="617A86"/>
                </a:solidFill>
                <a:latin typeface="Tahoma" panose="020B0604030504040204" pitchFamily="34" charset="0"/>
                <a:ea typeface="Tahoma" panose="020B0604030504040204" pitchFamily="34" charset="0"/>
                <a:cs typeface="Tahoma" panose="020B0604030504040204" pitchFamily="34" charset="0"/>
              </a:rPr>
              <a:t>Personal Development (PD)</a:t>
            </a:r>
          </a:p>
        </p:txBody>
      </p:sp>
      <p:sp>
        <p:nvSpPr>
          <p:cNvPr id="7" name="Rectangle: Rounded Corners 6">
            <a:extLst>
              <a:ext uri="{FF2B5EF4-FFF2-40B4-BE49-F238E27FC236}">
                <a16:creationId xmlns:a16="http://schemas.microsoft.com/office/drawing/2014/main" id="{89016C7B-E7AF-4747-8A3A-2D60638E7AE1}"/>
              </a:ext>
            </a:extLst>
          </p:cNvPr>
          <p:cNvSpPr/>
          <p:nvPr/>
        </p:nvSpPr>
        <p:spPr>
          <a:xfrm>
            <a:off x="2827422" y="230320"/>
            <a:ext cx="1573272" cy="852524"/>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a:solidFill>
                  <a:srgbClr val="617A86"/>
                </a:solidFill>
                <a:latin typeface="Tahoma" panose="020B0604030504040204" pitchFamily="34" charset="0"/>
                <a:ea typeface="Tahoma" panose="020B0604030504040204" pitchFamily="34" charset="0"/>
                <a:cs typeface="Tahoma" panose="020B0604030504040204" pitchFamily="34" charset="0"/>
              </a:rPr>
              <a:t>AODA Counseling (CA)</a:t>
            </a:r>
          </a:p>
        </p:txBody>
      </p:sp>
      <p:sp>
        <p:nvSpPr>
          <p:cNvPr id="9" name="Rectangle: Rounded Corners 8">
            <a:extLst>
              <a:ext uri="{FF2B5EF4-FFF2-40B4-BE49-F238E27FC236}">
                <a16:creationId xmlns:a16="http://schemas.microsoft.com/office/drawing/2014/main" id="{A955984D-63E0-4FAB-BCEC-FC77087CAB5E}"/>
              </a:ext>
            </a:extLst>
          </p:cNvPr>
          <p:cNvSpPr/>
          <p:nvPr/>
        </p:nvSpPr>
        <p:spPr>
          <a:xfrm>
            <a:off x="6429448" y="230320"/>
            <a:ext cx="1573272" cy="852524"/>
          </a:xfrm>
          <a:prstGeom prst="roundRect">
            <a:avLst>
              <a:gd name="adj" fmla="val 3528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a:solidFill>
                  <a:srgbClr val="617A86"/>
                </a:solidFill>
                <a:latin typeface="Tahoma" panose="020B0604030504040204" pitchFamily="34" charset="0"/>
                <a:ea typeface="Tahoma" panose="020B0604030504040204" pitchFamily="34" charset="0"/>
                <a:cs typeface="Tahoma" panose="020B0604030504040204" pitchFamily="34" charset="0"/>
              </a:rPr>
              <a:t>Life Skills </a:t>
            </a:r>
          </a:p>
          <a:p>
            <a:pPr algn="ctr"/>
            <a:r>
              <a:rPr lang="en-US" b="1">
                <a:solidFill>
                  <a:srgbClr val="617A86"/>
                </a:solidFill>
                <a:latin typeface="Tahoma" panose="020B0604030504040204" pitchFamily="34" charset="0"/>
                <a:ea typeface="Tahoma" panose="020B0604030504040204" pitchFamily="34" charset="0"/>
                <a:cs typeface="Tahoma" panose="020B0604030504040204" pitchFamily="34" charset="0"/>
              </a:rPr>
              <a:t>(LF)</a:t>
            </a:r>
          </a:p>
        </p:txBody>
      </p:sp>
      <p:sp>
        <p:nvSpPr>
          <p:cNvPr id="11" name="Rectangle: Rounded Corners 10">
            <a:extLst>
              <a:ext uri="{FF2B5EF4-FFF2-40B4-BE49-F238E27FC236}">
                <a16:creationId xmlns:a16="http://schemas.microsoft.com/office/drawing/2014/main" id="{4F203C16-8CBE-4CAD-9245-6D50D7BCEEAD}"/>
              </a:ext>
            </a:extLst>
          </p:cNvPr>
          <p:cNvSpPr/>
          <p:nvPr/>
        </p:nvSpPr>
        <p:spPr>
          <a:xfrm>
            <a:off x="665890" y="1100890"/>
            <a:ext cx="2048661" cy="852524"/>
          </a:xfrm>
          <a:prstGeom prst="roundRect">
            <a:avLst>
              <a:gd name="adj" fmla="val 375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Attend bi-weekly AA meetings</a:t>
            </a:r>
          </a:p>
        </p:txBody>
      </p:sp>
      <p:sp>
        <p:nvSpPr>
          <p:cNvPr id="13" name="Rectangle: Rounded Corners 12">
            <a:extLst>
              <a:ext uri="{FF2B5EF4-FFF2-40B4-BE49-F238E27FC236}">
                <a16:creationId xmlns:a16="http://schemas.microsoft.com/office/drawing/2014/main" id="{08B47C35-BF45-4B7E-B322-8DC20B339C28}"/>
              </a:ext>
            </a:extLst>
          </p:cNvPr>
          <p:cNvSpPr/>
          <p:nvPr/>
        </p:nvSpPr>
        <p:spPr>
          <a:xfrm>
            <a:off x="665891" y="2085187"/>
            <a:ext cx="2048661" cy="852524"/>
          </a:xfrm>
          <a:prstGeom prst="roundRect">
            <a:avLst>
              <a:gd name="adj" fmla="val 375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Attend time management workshop</a:t>
            </a:r>
          </a:p>
        </p:txBody>
      </p:sp>
      <p:sp>
        <p:nvSpPr>
          <p:cNvPr id="15" name="Rectangle: Rounded Corners 14">
            <a:extLst>
              <a:ext uri="{FF2B5EF4-FFF2-40B4-BE49-F238E27FC236}">
                <a16:creationId xmlns:a16="http://schemas.microsoft.com/office/drawing/2014/main" id="{3346B65B-39B5-4316-8707-176F362F6FBA}"/>
              </a:ext>
            </a:extLst>
          </p:cNvPr>
          <p:cNvSpPr/>
          <p:nvPr/>
        </p:nvSpPr>
        <p:spPr>
          <a:xfrm>
            <a:off x="665891" y="3069484"/>
            <a:ext cx="2048661" cy="852524"/>
          </a:xfrm>
          <a:prstGeom prst="roundRect">
            <a:avLst>
              <a:gd name="adj" fmla="val 3677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Read book: The Power of Positive Thinking</a:t>
            </a:r>
          </a:p>
        </p:txBody>
      </p:sp>
      <p:sp>
        <p:nvSpPr>
          <p:cNvPr id="17" name="Rectangle: Rounded Corners 16">
            <a:extLst>
              <a:ext uri="{FF2B5EF4-FFF2-40B4-BE49-F238E27FC236}">
                <a16:creationId xmlns:a16="http://schemas.microsoft.com/office/drawing/2014/main" id="{31BCBA20-E005-455D-B65F-5259ABE73A2E}"/>
              </a:ext>
            </a:extLst>
          </p:cNvPr>
          <p:cNvSpPr/>
          <p:nvPr/>
        </p:nvSpPr>
        <p:spPr>
          <a:xfrm>
            <a:off x="665891" y="4053781"/>
            <a:ext cx="2048661" cy="852524"/>
          </a:xfrm>
          <a:prstGeom prst="roundRect">
            <a:avLst>
              <a:gd name="adj" fmla="val 3677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AODA group therapy and individual counseling</a:t>
            </a:r>
          </a:p>
        </p:txBody>
      </p:sp>
      <p:cxnSp>
        <p:nvCxnSpPr>
          <p:cNvPr id="22" name="Straight Connector 21">
            <a:extLst>
              <a:ext uri="{FF2B5EF4-FFF2-40B4-BE49-F238E27FC236}">
                <a16:creationId xmlns:a16="http://schemas.microsoft.com/office/drawing/2014/main" id="{88C4BD47-1A90-4691-A991-58D2804B2945}"/>
              </a:ext>
            </a:extLst>
          </p:cNvPr>
          <p:cNvCxnSpPr>
            <a:cxnSpLocks/>
          </p:cNvCxnSpPr>
          <p:nvPr/>
        </p:nvCxnSpPr>
        <p:spPr>
          <a:xfrm>
            <a:off x="4503248" y="1082844"/>
            <a:ext cx="0" cy="3755856"/>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EE7B0938-EC43-4A74-A820-B1D2A8BF5500}"/>
              </a:ext>
            </a:extLst>
          </p:cNvPr>
          <p:cNvCxnSpPr/>
          <p:nvPr/>
        </p:nvCxnSpPr>
        <p:spPr>
          <a:xfrm>
            <a:off x="6346944" y="1103320"/>
            <a:ext cx="0" cy="3668781"/>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FADF6A12-9ACD-4460-8B90-DF5EFAE5B725}"/>
              </a:ext>
            </a:extLst>
          </p:cNvPr>
          <p:cNvCxnSpPr>
            <a:cxnSpLocks/>
          </p:cNvCxnSpPr>
          <p:nvPr/>
        </p:nvCxnSpPr>
        <p:spPr>
          <a:xfrm flipH="1">
            <a:off x="2827422" y="2065935"/>
            <a:ext cx="517529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2FFD7A96-10B0-497F-AEF2-4BE5142D919E}"/>
              </a:ext>
            </a:extLst>
          </p:cNvPr>
          <p:cNvCxnSpPr>
            <a:cxnSpLocks/>
          </p:cNvCxnSpPr>
          <p:nvPr/>
        </p:nvCxnSpPr>
        <p:spPr>
          <a:xfrm flipH="1">
            <a:off x="2827422" y="4060656"/>
            <a:ext cx="517529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3854416A-7F52-4353-A21C-BE0520C4D9B3}"/>
              </a:ext>
            </a:extLst>
          </p:cNvPr>
          <p:cNvCxnSpPr>
            <a:cxnSpLocks/>
          </p:cNvCxnSpPr>
          <p:nvPr/>
        </p:nvCxnSpPr>
        <p:spPr>
          <a:xfrm flipH="1">
            <a:off x="2827422" y="3028552"/>
            <a:ext cx="517529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805FCFCB-9FD6-4E58-8F1E-BE80070125BB}"/>
              </a:ext>
            </a:extLst>
          </p:cNvPr>
          <p:cNvSpPr>
            <a:spLocks noGrp="1"/>
          </p:cNvSpPr>
          <p:nvPr>
            <p:ph type="sldNum" sz="quarter" idx="4"/>
          </p:nvPr>
        </p:nvSpPr>
        <p:spPr/>
        <p:txBody>
          <a:bodyPr/>
          <a:lstStyle/>
          <a:p>
            <a:fld id="{BC502912-88F4-4B0D-992B-24673595D95F}" type="slidenum">
              <a:rPr lang="en-US" smtClean="0"/>
              <a:pPr/>
              <a:t>32</a:t>
            </a:fld>
            <a:endParaRPr lang="en-US"/>
          </a:p>
        </p:txBody>
      </p:sp>
    </p:spTree>
    <p:extLst>
      <p:ext uri="{BB962C8B-B14F-4D97-AF65-F5344CB8AC3E}">
        <p14:creationId xmlns:p14="http://schemas.microsoft.com/office/powerpoint/2010/main" val="419854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94EEF4-2767-4FBF-AB59-5304622FF0FE}"/>
              </a:ext>
            </a:extLst>
          </p:cNvPr>
          <p:cNvSpPr/>
          <p:nvPr/>
        </p:nvSpPr>
        <p:spPr>
          <a:xfrm>
            <a:off x="4097903" y="155411"/>
            <a:ext cx="1376753" cy="945478"/>
          </a:xfrm>
          <a:prstGeom prst="roundRect">
            <a:avLst>
              <a:gd name="adj" fmla="val 2942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Technical College Activities (TC)</a:t>
            </a:r>
          </a:p>
        </p:txBody>
      </p:sp>
      <p:sp>
        <p:nvSpPr>
          <p:cNvPr id="7" name="Rectangle: Rounded Corners 6">
            <a:extLst>
              <a:ext uri="{FF2B5EF4-FFF2-40B4-BE49-F238E27FC236}">
                <a16:creationId xmlns:a16="http://schemas.microsoft.com/office/drawing/2014/main" id="{89016C7B-E7AF-4747-8A3A-2D60638E7AE1}"/>
              </a:ext>
            </a:extLst>
          </p:cNvPr>
          <p:cNvSpPr/>
          <p:nvPr/>
        </p:nvSpPr>
        <p:spPr>
          <a:xfrm>
            <a:off x="2537239" y="155410"/>
            <a:ext cx="1376753" cy="945479"/>
          </a:xfrm>
          <a:prstGeom prst="roundRect">
            <a:avLst>
              <a:gd name="adj" fmla="val 3144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Career Planning and Counseling (CE)</a:t>
            </a:r>
          </a:p>
        </p:txBody>
      </p:sp>
      <p:sp>
        <p:nvSpPr>
          <p:cNvPr id="9" name="Rectangle: Rounded Corners 8">
            <a:extLst>
              <a:ext uri="{FF2B5EF4-FFF2-40B4-BE49-F238E27FC236}">
                <a16:creationId xmlns:a16="http://schemas.microsoft.com/office/drawing/2014/main" id="{A955984D-63E0-4FAB-BCEC-FC77087CAB5E}"/>
              </a:ext>
            </a:extLst>
          </p:cNvPr>
          <p:cNvSpPr/>
          <p:nvPr/>
        </p:nvSpPr>
        <p:spPr>
          <a:xfrm>
            <a:off x="5658567" y="155411"/>
            <a:ext cx="1376753" cy="945478"/>
          </a:xfrm>
          <a:prstGeom prst="roundRect">
            <a:avLst>
              <a:gd name="adj" fmla="val 3345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GED </a:t>
            </a:r>
          </a:p>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(GE)</a:t>
            </a:r>
          </a:p>
        </p:txBody>
      </p:sp>
      <p:sp>
        <p:nvSpPr>
          <p:cNvPr id="11" name="Rectangle: Rounded Corners 10">
            <a:extLst>
              <a:ext uri="{FF2B5EF4-FFF2-40B4-BE49-F238E27FC236}">
                <a16:creationId xmlns:a16="http://schemas.microsoft.com/office/drawing/2014/main" id="{4F203C16-8CBE-4CAD-9245-6D50D7BCEEAD}"/>
              </a:ext>
            </a:extLst>
          </p:cNvPr>
          <p:cNvSpPr/>
          <p:nvPr/>
        </p:nvSpPr>
        <p:spPr>
          <a:xfrm>
            <a:off x="515647" y="1100890"/>
            <a:ext cx="2021592" cy="852524"/>
          </a:xfrm>
          <a:prstGeom prst="roundRect">
            <a:avLst>
              <a:gd name="adj" fmla="val 360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Take the TABE test</a:t>
            </a:r>
          </a:p>
        </p:txBody>
      </p:sp>
      <p:sp>
        <p:nvSpPr>
          <p:cNvPr id="13" name="Rectangle: Rounded Corners 12">
            <a:extLst>
              <a:ext uri="{FF2B5EF4-FFF2-40B4-BE49-F238E27FC236}">
                <a16:creationId xmlns:a16="http://schemas.microsoft.com/office/drawing/2014/main" id="{08B47C35-BF45-4B7E-B322-8DC20B339C28}"/>
              </a:ext>
            </a:extLst>
          </p:cNvPr>
          <p:cNvSpPr/>
          <p:nvPr/>
        </p:nvSpPr>
        <p:spPr>
          <a:xfrm>
            <a:off x="515648" y="2085187"/>
            <a:ext cx="2021592" cy="852524"/>
          </a:xfrm>
          <a:prstGeom prst="roundRect">
            <a:avLst>
              <a:gd name="adj" fmla="val 337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Research requirements for the welding program at the technical college</a:t>
            </a:r>
          </a:p>
        </p:txBody>
      </p:sp>
      <p:sp>
        <p:nvSpPr>
          <p:cNvPr id="15" name="Rectangle: Rounded Corners 14">
            <a:extLst>
              <a:ext uri="{FF2B5EF4-FFF2-40B4-BE49-F238E27FC236}">
                <a16:creationId xmlns:a16="http://schemas.microsoft.com/office/drawing/2014/main" id="{3346B65B-39B5-4316-8707-176F362F6FBA}"/>
              </a:ext>
            </a:extLst>
          </p:cNvPr>
          <p:cNvSpPr/>
          <p:nvPr/>
        </p:nvSpPr>
        <p:spPr>
          <a:xfrm>
            <a:off x="515648" y="3069484"/>
            <a:ext cx="2021592" cy="852524"/>
          </a:xfrm>
          <a:prstGeom prst="roundRect">
            <a:avLst>
              <a:gd name="adj" fmla="val 337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Attend GED prep sessions at the technical college</a:t>
            </a:r>
          </a:p>
        </p:txBody>
      </p:sp>
      <p:sp>
        <p:nvSpPr>
          <p:cNvPr id="17" name="Rectangle: Rounded Corners 16">
            <a:extLst>
              <a:ext uri="{FF2B5EF4-FFF2-40B4-BE49-F238E27FC236}">
                <a16:creationId xmlns:a16="http://schemas.microsoft.com/office/drawing/2014/main" id="{31BCBA20-E005-455D-B65F-5259ABE73A2E}"/>
              </a:ext>
            </a:extLst>
          </p:cNvPr>
          <p:cNvSpPr/>
          <p:nvPr/>
        </p:nvSpPr>
        <p:spPr>
          <a:xfrm>
            <a:off x="515648" y="4053781"/>
            <a:ext cx="2021592" cy="852524"/>
          </a:xfrm>
          <a:prstGeom prst="roundRect">
            <a:avLst>
              <a:gd name="adj" fmla="val 337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solidFill>
                  <a:srgbClr val="617A86"/>
                </a:solidFill>
                <a:latin typeface="Tahoma" panose="020B0604030504040204" pitchFamily="34" charset="0"/>
                <a:ea typeface="Tahoma" panose="020B0604030504040204" pitchFamily="34" charset="0"/>
                <a:cs typeface="Tahoma" panose="020B0604030504040204" pitchFamily="34" charset="0"/>
              </a:rPr>
              <a:t>Attend full time classes as part of the Office Assistant Certificate</a:t>
            </a:r>
          </a:p>
        </p:txBody>
      </p:sp>
      <p:sp>
        <p:nvSpPr>
          <p:cNvPr id="3" name="Rectangle: Rounded Corners 2">
            <a:extLst>
              <a:ext uri="{FF2B5EF4-FFF2-40B4-BE49-F238E27FC236}">
                <a16:creationId xmlns:a16="http://schemas.microsoft.com/office/drawing/2014/main" id="{FB5F6959-C722-44C4-BA6E-28F09C3734D9}"/>
              </a:ext>
            </a:extLst>
          </p:cNvPr>
          <p:cNvSpPr/>
          <p:nvPr/>
        </p:nvSpPr>
        <p:spPr>
          <a:xfrm>
            <a:off x="7219231" y="173457"/>
            <a:ext cx="1376753" cy="945478"/>
          </a:xfrm>
          <a:prstGeom prst="roundRect">
            <a:avLst>
              <a:gd name="adj" fmla="val 3144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Job Skills Training </a:t>
            </a:r>
          </a:p>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(JS)</a:t>
            </a:r>
          </a:p>
        </p:txBody>
      </p:sp>
      <p:cxnSp>
        <p:nvCxnSpPr>
          <p:cNvPr id="16" name="Straight Connector 15">
            <a:extLst>
              <a:ext uri="{FF2B5EF4-FFF2-40B4-BE49-F238E27FC236}">
                <a16:creationId xmlns:a16="http://schemas.microsoft.com/office/drawing/2014/main" id="{C62016D4-EF41-47D3-8F1E-6424BFC30DF3}"/>
              </a:ext>
            </a:extLst>
          </p:cNvPr>
          <p:cNvCxnSpPr>
            <a:cxnSpLocks/>
          </p:cNvCxnSpPr>
          <p:nvPr/>
        </p:nvCxnSpPr>
        <p:spPr>
          <a:xfrm>
            <a:off x="4033348" y="1150449"/>
            <a:ext cx="0" cy="3755856"/>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DE959F2A-3203-48A8-9346-D5569587F26C}"/>
              </a:ext>
            </a:extLst>
          </p:cNvPr>
          <p:cNvCxnSpPr>
            <a:cxnSpLocks/>
          </p:cNvCxnSpPr>
          <p:nvPr/>
        </p:nvCxnSpPr>
        <p:spPr>
          <a:xfrm flipH="1">
            <a:off x="2542392" y="2049272"/>
            <a:ext cx="612535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B96F9B80-BF2D-4ACA-93F7-17AEEE5DE19B}"/>
              </a:ext>
            </a:extLst>
          </p:cNvPr>
          <p:cNvCxnSpPr>
            <a:cxnSpLocks/>
          </p:cNvCxnSpPr>
          <p:nvPr/>
        </p:nvCxnSpPr>
        <p:spPr>
          <a:xfrm flipH="1">
            <a:off x="2548742" y="4063043"/>
            <a:ext cx="6119008" cy="0"/>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571D6FA2-6F58-4EFC-B877-A49340245991}"/>
              </a:ext>
            </a:extLst>
          </p:cNvPr>
          <p:cNvCxnSpPr>
            <a:cxnSpLocks/>
          </p:cNvCxnSpPr>
          <p:nvPr/>
        </p:nvCxnSpPr>
        <p:spPr>
          <a:xfrm flipH="1">
            <a:off x="2529692" y="3069484"/>
            <a:ext cx="6138058" cy="5905"/>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89768703-2DD7-46EF-A8C6-A084C1C2AA9F}"/>
              </a:ext>
            </a:extLst>
          </p:cNvPr>
          <p:cNvCxnSpPr>
            <a:cxnSpLocks/>
          </p:cNvCxnSpPr>
          <p:nvPr/>
        </p:nvCxnSpPr>
        <p:spPr>
          <a:xfrm>
            <a:off x="5589818" y="1136031"/>
            <a:ext cx="0" cy="3755856"/>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A1E95E5F-7377-4F53-8E84-6CE3F121EC2E}"/>
              </a:ext>
            </a:extLst>
          </p:cNvPr>
          <p:cNvCxnSpPr>
            <a:cxnSpLocks/>
          </p:cNvCxnSpPr>
          <p:nvPr/>
        </p:nvCxnSpPr>
        <p:spPr>
          <a:xfrm>
            <a:off x="7139218" y="1160427"/>
            <a:ext cx="0" cy="3755856"/>
          </a:xfrm>
          <a:prstGeom prst="line">
            <a:avLst/>
          </a:prstGeom>
          <a:ln w="28575" cap="flat" cmpd="sng" algn="ctr">
            <a:solidFill>
              <a:srgbClr val="617A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416A16BC-F325-44A4-9F05-4417FDAC7589}"/>
              </a:ext>
            </a:extLst>
          </p:cNvPr>
          <p:cNvSpPr>
            <a:spLocks noGrp="1"/>
          </p:cNvSpPr>
          <p:nvPr>
            <p:ph type="sldNum" sz="quarter" idx="4"/>
          </p:nvPr>
        </p:nvSpPr>
        <p:spPr/>
        <p:txBody>
          <a:bodyPr/>
          <a:lstStyle/>
          <a:p>
            <a:fld id="{BC502912-88F4-4B0D-992B-24673595D95F}" type="slidenum">
              <a:rPr lang="en-US" smtClean="0"/>
              <a:pPr/>
              <a:t>33</a:t>
            </a:fld>
            <a:endParaRPr lang="en-US"/>
          </a:p>
        </p:txBody>
      </p:sp>
    </p:spTree>
    <p:extLst>
      <p:ext uri="{BB962C8B-B14F-4D97-AF65-F5344CB8AC3E}">
        <p14:creationId xmlns:p14="http://schemas.microsoft.com/office/powerpoint/2010/main" val="920153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DC886AAF-F168-4355-B950-B2F0A738143F}"/>
              </a:ext>
            </a:extLst>
          </p:cNvPr>
          <p:cNvSpPr>
            <a:spLocks noGrp="1"/>
          </p:cNvSpPr>
          <p:nvPr>
            <p:ph type="sldNum" sz="quarter" idx="4"/>
          </p:nvPr>
        </p:nvSpPr>
        <p:spPr/>
        <p:txBody>
          <a:bodyPr/>
          <a:lstStyle/>
          <a:p>
            <a:fld id="{BC502912-88F4-4B0D-992B-24673595D95F}" type="slidenum">
              <a:rPr lang="en-US" smtClean="0"/>
              <a:pPr/>
              <a:t>34</a:t>
            </a:fld>
            <a:endParaRPr lang="en-US"/>
          </a:p>
        </p:txBody>
      </p:sp>
    </p:spTree>
    <p:extLst>
      <p:ext uri="{BB962C8B-B14F-4D97-AF65-F5344CB8AC3E}">
        <p14:creationId xmlns:p14="http://schemas.microsoft.com/office/powerpoint/2010/main" val="4098788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4F2911-863D-4F8B-94EC-23E14F01FA1A}"/>
              </a:ext>
            </a:extLst>
          </p:cNvPr>
          <p:cNvGrpSpPr/>
          <p:nvPr/>
        </p:nvGrpSpPr>
        <p:grpSpPr>
          <a:xfrm>
            <a:off x="425400" y="524280"/>
            <a:ext cx="4381500" cy="4381500"/>
            <a:chOff x="425400" y="381000"/>
            <a:chExt cx="4381500" cy="4381500"/>
          </a:xfrm>
        </p:grpSpPr>
        <p:pic>
          <p:nvPicPr>
            <p:cNvPr id="4" name="Graphic 3" descr="Traffic light">
              <a:extLst>
                <a:ext uri="{FF2B5EF4-FFF2-40B4-BE49-F238E27FC236}">
                  <a16:creationId xmlns:a16="http://schemas.microsoft.com/office/drawing/2014/main" id="{B5770452-E053-4917-A066-6A212BD309A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5400" y="381000"/>
              <a:ext cx="4381500" cy="4381500"/>
            </a:xfrm>
            <a:prstGeom prst="rect">
              <a:avLst/>
            </a:prstGeom>
          </p:spPr>
        </p:pic>
        <p:sp>
          <p:nvSpPr>
            <p:cNvPr id="5" name="Oval 4">
              <a:extLst>
                <a:ext uri="{FF2B5EF4-FFF2-40B4-BE49-F238E27FC236}">
                  <a16:creationId xmlns:a16="http://schemas.microsoft.com/office/drawing/2014/main" id="{99EC5FAF-428C-4B88-9C21-0783B4FA1038}"/>
                </a:ext>
              </a:extLst>
            </p:cNvPr>
            <p:cNvSpPr/>
            <p:nvPr/>
          </p:nvSpPr>
          <p:spPr>
            <a:xfrm>
              <a:off x="2285950" y="1238250"/>
              <a:ext cx="660400" cy="660400"/>
            </a:xfrm>
            <a:prstGeom prst="ellipse">
              <a:avLst/>
            </a:prstGeom>
            <a:solidFill>
              <a:srgbClr val="FF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E8EDD85-F9D6-406F-8348-4BFEA4E2A7AA}"/>
                </a:ext>
              </a:extLst>
            </p:cNvPr>
            <p:cNvSpPr/>
            <p:nvPr/>
          </p:nvSpPr>
          <p:spPr>
            <a:xfrm>
              <a:off x="2285950" y="2241550"/>
              <a:ext cx="660400" cy="660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986E40D-4B7C-48B2-A987-9421AB420EAE}"/>
                </a:ext>
              </a:extLst>
            </p:cNvPr>
            <p:cNvSpPr/>
            <p:nvPr/>
          </p:nvSpPr>
          <p:spPr>
            <a:xfrm>
              <a:off x="2285950" y="3244851"/>
              <a:ext cx="660400" cy="660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D2863AE-E5BE-4620-B413-69D75611A261}"/>
              </a:ext>
            </a:extLst>
          </p:cNvPr>
          <p:cNvSpPr txBox="1"/>
          <p:nvPr/>
        </p:nvSpPr>
        <p:spPr>
          <a:xfrm>
            <a:off x="4171900" y="2401360"/>
            <a:ext cx="4445050" cy="523220"/>
          </a:xfrm>
          <a:prstGeom prst="rect">
            <a:avLst/>
          </a:prstGeom>
          <a:noFill/>
        </p:spPr>
        <p:txBody>
          <a:bodyPr wrap="square" rtlCol="0">
            <a:spAutoFit/>
          </a:bodyPr>
          <a:lstStyle/>
          <a:p>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Improve/Be Aware Of</a:t>
            </a:r>
            <a:endParaRPr lang="en-US" sz="2800">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7F02509B-4F77-4B4A-A038-B18598D09BA9}"/>
              </a:ext>
            </a:extLst>
          </p:cNvPr>
          <p:cNvSpPr txBox="1"/>
          <p:nvPr/>
        </p:nvSpPr>
        <p:spPr>
          <a:xfrm>
            <a:off x="4171900" y="1450120"/>
            <a:ext cx="2628900" cy="523220"/>
          </a:xfrm>
          <a:prstGeom prst="rect">
            <a:avLst/>
          </a:prstGeom>
          <a:noFill/>
        </p:spPr>
        <p:txBody>
          <a:bodyPr wrap="square" rtlCol="0">
            <a:spAutoFit/>
          </a:bodyPr>
          <a:lstStyle/>
          <a:p>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Stop Doing</a:t>
            </a:r>
            <a:endParaRPr lang="en-US" sz="2800">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F340CC4E-BDCA-41E1-B0F4-13B799064685}"/>
              </a:ext>
            </a:extLst>
          </p:cNvPr>
          <p:cNvSpPr txBox="1"/>
          <p:nvPr/>
        </p:nvSpPr>
        <p:spPr>
          <a:xfrm>
            <a:off x="4171900" y="3388131"/>
            <a:ext cx="3822750" cy="523220"/>
          </a:xfrm>
          <a:prstGeom prst="rect">
            <a:avLst/>
          </a:prstGeom>
          <a:noFill/>
        </p:spPr>
        <p:txBody>
          <a:bodyPr wrap="square" rtlCol="0">
            <a:spAutoFit/>
          </a:bodyPr>
          <a:lstStyle/>
          <a:p>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Start Doing</a:t>
            </a:r>
          </a:p>
        </p:txBody>
      </p:sp>
      <p:sp>
        <p:nvSpPr>
          <p:cNvPr id="17" name="Title 2">
            <a:extLst>
              <a:ext uri="{FF2B5EF4-FFF2-40B4-BE49-F238E27FC236}">
                <a16:creationId xmlns:a16="http://schemas.microsoft.com/office/drawing/2014/main" id="{6C703D0D-D58A-4B1D-8B7E-0A986E65DB8D}"/>
              </a:ext>
            </a:extLst>
          </p:cNvPr>
          <p:cNvSpPr txBox="1">
            <a:spLocks/>
          </p:cNvSpPr>
          <p:nvPr/>
        </p:nvSpPr>
        <p:spPr>
          <a:xfrm>
            <a:off x="3564890" y="237720"/>
            <a:ext cx="4429760"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rPr>
              <a:t>Traffic Light Review</a:t>
            </a:r>
          </a:p>
        </p:txBody>
      </p:sp>
      <p:sp>
        <p:nvSpPr>
          <p:cNvPr id="2" name="Slide Number Placeholder 1">
            <a:extLst>
              <a:ext uri="{FF2B5EF4-FFF2-40B4-BE49-F238E27FC236}">
                <a16:creationId xmlns:a16="http://schemas.microsoft.com/office/drawing/2014/main" id="{8654CE50-D6FA-4455-A192-A7EF98FF9E8F}"/>
              </a:ext>
            </a:extLst>
          </p:cNvPr>
          <p:cNvSpPr>
            <a:spLocks noGrp="1"/>
          </p:cNvSpPr>
          <p:nvPr>
            <p:ph type="sldNum" sz="quarter" idx="4"/>
          </p:nvPr>
        </p:nvSpPr>
        <p:spPr/>
        <p:txBody>
          <a:bodyPr/>
          <a:lstStyle/>
          <a:p>
            <a:fld id="{BC502912-88F4-4B0D-992B-24673595D95F}" type="slidenum">
              <a:rPr lang="en-US" smtClean="0"/>
              <a:pPr/>
              <a:t>35</a:t>
            </a:fld>
            <a:endParaRPr lang="en-US"/>
          </a:p>
        </p:txBody>
      </p:sp>
    </p:spTree>
    <p:extLst>
      <p:ext uri="{BB962C8B-B14F-4D97-AF65-F5344CB8AC3E}">
        <p14:creationId xmlns:p14="http://schemas.microsoft.com/office/powerpoint/2010/main" val="3369857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EB2C8B-C960-43D3-BBD3-7E997256A7A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46579" y="258725"/>
            <a:ext cx="6863644" cy="4626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a:extLst>
              <a:ext uri="{FF2B5EF4-FFF2-40B4-BE49-F238E27FC236}">
                <a16:creationId xmlns:a16="http://schemas.microsoft.com/office/drawing/2014/main" id="{322C3935-2526-480B-9F05-AC87FC2824C9}"/>
              </a:ext>
            </a:extLst>
          </p:cNvPr>
          <p:cNvSpPr txBox="1"/>
          <p:nvPr/>
        </p:nvSpPr>
        <p:spPr>
          <a:xfrm>
            <a:off x="112889" y="1663808"/>
            <a:ext cx="1233055" cy="181588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chemeClr val="accent1"/>
                </a:solidFill>
                <a:latin typeface="Tahoma" panose="020B0604030504040204" pitchFamily="34" charset="0"/>
                <a:ea typeface="Tahoma" panose="020B0604030504040204" pitchFamily="34" charset="0"/>
                <a:cs typeface="Tahoma" panose="020B0604030504040204" pitchFamily="34" charset="0"/>
              </a:rPr>
              <a:t>Use the annotation tools to mark  something that makes you feel happy. </a:t>
            </a:r>
          </a:p>
        </p:txBody>
      </p:sp>
      <p:sp>
        <p:nvSpPr>
          <p:cNvPr id="2" name="Slide Number Placeholder 1">
            <a:extLst>
              <a:ext uri="{FF2B5EF4-FFF2-40B4-BE49-F238E27FC236}">
                <a16:creationId xmlns:a16="http://schemas.microsoft.com/office/drawing/2014/main" id="{4E849412-732F-4CE2-8ACD-DA892BA37A5C}"/>
              </a:ext>
            </a:extLst>
          </p:cNvPr>
          <p:cNvSpPr>
            <a:spLocks noGrp="1"/>
          </p:cNvSpPr>
          <p:nvPr>
            <p:ph type="sldNum" sz="quarter" idx="4"/>
          </p:nvPr>
        </p:nvSpPr>
        <p:spPr/>
        <p:txBody>
          <a:bodyPr/>
          <a:lstStyle/>
          <a:p>
            <a:fld id="{BC502912-88F4-4B0D-992B-24673595D95F}" type="slidenum">
              <a:rPr lang="en-US" smtClean="0"/>
              <a:pPr/>
              <a:t>36</a:t>
            </a:fld>
            <a:endParaRPr lang="en-US"/>
          </a:p>
        </p:txBody>
      </p:sp>
    </p:spTree>
    <p:extLst>
      <p:ext uri="{BB962C8B-B14F-4D97-AF65-F5344CB8AC3E}">
        <p14:creationId xmlns:p14="http://schemas.microsoft.com/office/powerpoint/2010/main" val="1477860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37</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extLst>
      <p:ext uri="{BB962C8B-B14F-4D97-AF65-F5344CB8AC3E}">
        <p14:creationId xmlns:p14="http://schemas.microsoft.com/office/powerpoint/2010/main" val="337862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2">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606466" y="4759715"/>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097001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457699" y="2062753"/>
            <a:ext cx="4533426"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Extend arms overhead</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Draw 5-10 circles inwards and outwards using wrists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Quickly spread fingers and close fists</a:t>
            </a:r>
          </a:p>
          <a:p>
            <a:pPr marL="342900" indent="-342900"/>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070202" y="1286681"/>
            <a:ext cx="5308419" cy="641100"/>
          </a:xfrm>
        </p:spPr>
        <p:txBody>
          <a:body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Wrist &amp; Finger Stretches</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Part One</a:t>
            </a:r>
          </a:p>
        </p:txBody>
      </p:sp>
      <p:pic>
        <p:nvPicPr>
          <p:cNvPr id="9" name="Picture 8">
            <a:extLst>
              <a:ext uri="{FF2B5EF4-FFF2-40B4-BE49-F238E27FC236}">
                <a16:creationId xmlns:a16="http://schemas.microsoft.com/office/drawing/2014/main" id="{395E35FB-51DC-4E93-B75B-A23F33DEB0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2617"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3">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606466" y="4759715"/>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684348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571999" y="1874975"/>
            <a:ext cx="4533426"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Place arms in front of you, palms facing upward</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Apply downward pressure on each palm</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Switch the palms to face downward</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Hold for 5-10 breaths</a:t>
            </a:r>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pic>
        <p:nvPicPr>
          <p:cNvPr id="9" name="Picture 8">
            <a:extLst>
              <a:ext uri="{FF2B5EF4-FFF2-40B4-BE49-F238E27FC236}">
                <a16:creationId xmlns:a16="http://schemas.microsoft.com/office/drawing/2014/main" id="{395E35FB-51DC-4E93-B75B-A23F33DEB0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2617"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E148D0C2-E125-4F2E-8D8D-B9D3A5893B5A}"/>
              </a:ext>
            </a:extLst>
          </p:cNvPr>
          <p:cNvSpPr txBox="1">
            <a:spLocks/>
          </p:cNvSpPr>
          <p:nvPr/>
        </p:nvSpPr>
        <p:spPr>
          <a:xfrm>
            <a:off x="4070202" y="1286681"/>
            <a:ext cx="5308419" cy="641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Wrist &amp; Finger Stretches</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Part Two</a:t>
            </a:r>
          </a:p>
        </p:txBody>
      </p:sp>
    </p:spTree>
    <p:extLst>
      <p:ext uri="{BB962C8B-B14F-4D97-AF65-F5344CB8AC3E}">
        <p14:creationId xmlns:p14="http://schemas.microsoft.com/office/powerpoint/2010/main" val="131209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794A-6964-41BE-B760-9C6E612629D6}"/>
              </a:ext>
            </a:extLst>
          </p:cNvPr>
          <p:cNvSpPr>
            <a:spLocks noGrp="1"/>
          </p:cNvSpPr>
          <p:nvPr>
            <p:ph type="title"/>
          </p:nvPr>
        </p:nvSpPr>
        <p:spPr>
          <a:xfrm>
            <a:off x="1082912" y="1597750"/>
            <a:ext cx="2889785" cy="1330973"/>
          </a:xfrm>
        </p:spPr>
        <p:txBody>
          <a:bodyPr/>
          <a:lstStyle/>
          <a:p>
            <a:r>
              <a:rPr lang="en-US"/>
              <a:t>Employment Page in CWW</a:t>
            </a:r>
          </a:p>
        </p:txBody>
      </p:sp>
      <p:sp>
        <p:nvSpPr>
          <p:cNvPr id="2" name="TextBox 1">
            <a:extLst>
              <a:ext uri="{FF2B5EF4-FFF2-40B4-BE49-F238E27FC236}">
                <a16:creationId xmlns:a16="http://schemas.microsoft.com/office/drawing/2014/main" id="{72E7C08B-A6D7-422C-AE1F-3E182D0271DD}"/>
              </a:ext>
            </a:extLst>
          </p:cNvPr>
          <p:cNvSpPr txBox="1"/>
          <p:nvPr/>
        </p:nvSpPr>
        <p:spPr>
          <a:xfrm>
            <a:off x="4572000" y="2040047"/>
            <a:ext cx="3587942" cy="2677656"/>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617A86"/>
              </a:buClr>
              <a:buSzPts val="2000"/>
              <a:tabLst/>
              <a:defRPr/>
            </a:pPr>
            <a:r>
              <a:rPr lang="en-US" sz="1600" b="1">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Desk Aids:</a:t>
            </a:r>
          </a:p>
          <a:p>
            <a:pPr marL="285750" marR="0" lvl="0" indent="-28575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lang="en-US" sz="160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Employment Reporting</a:t>
            </a:r>
          </a:p>
          <a:p>
            <a:pPr marL="285750" marR="0" lvl="0" indent="-285750" algn="l" defTabSz="914400" rtl="0" eaLnBrk="1" fontAlgn="auto" latinLnBrk="0" hangingPunct="1">
              <a:lnSpc>
                <a:spcPct val="100000"/>
              </a:lnSpc>
              <a:spcBef>
                <a:spcPts val="600"/>
              </a:spcBef>
              <a:spcAft>
                <a:spcPts val="600"/>
              </a:spcAft>
              <a:buClr>
                <a:srgbClr val="617A86"/>
              </a:buClr>
              <a:buSzPts val="2000"/>
              <a:buFont typeface="Courier New" panose="02070309020205020404" pitchFamily="49" charset="0"/>
              <a:buChar char="o"/>
              <a:tabLst/>
              <a:defRPr/>
            </a:pPr>
            <a:r>
              <a:rPr lang="en-US" sz="160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Prospective Budgeting</a:t>
            </a:r>
          </a:p>
          <a:p>
            <a:pPr marR="0" lvl="0" algn="l" defTabSz="914400" rtl="0" eaLnBrk="1" fontAlgn="auto" latinLnBrk="0" hangingPunct="1">
              <a:lnSpc>
                <a:spcPct val="100000"/>
              </a:lnSpc>
              <a:spcBef>
                <a:spcPts val="600"/>
              </a:spcBef>
              <a:spcAft>
                <a:spcPts val="0"/>
              </a:spcAft>
              <a:buClr>
                <a:srgbClr val="617A86"/>
              </a:buClr>
              <a:buSzPts val="2000"/>
              <a:tabLst/>
              <a:defRPr/>
            </a:pPr>
            <a:r>
              <a:rPr lang="en-US" sz="1600" b="1">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Training on Demand Videos:</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lang="en-US" sz="160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Employment Page in CWW</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sz="1600"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Ending Employment in CWW</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lang="en-US" sz="160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Entering $0 Income</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sz="1600"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Multiple Rates of Pay</a:t>
            </a:r>
          </a:p>
        </p:txBody>
      </p:sp>
      <p:sp>
        <p:nvSpPr>
          <p:cNvPr id="3" name="Slide Number Placeholder 2">
            <a:extLst>
              <a:ext uri="{FF2B5EF4-FFF2-40B4-BE49-F238E27FC236}">
                <a16:creationId xmlns:a16="http://schemas.microsoft.com/office/drawing/2014/main" id="{466D30CE-138C-48AB-A426-E401CC793F98}"/>
              </a:ext>
            </a:extLst>
          </p:cNvPr>
          <p:cNvSpPr>
            <a:spLocks noGrp="1"/>
          </p:cNvSpPr>
          <p:nvPr>
            <p:ph type="sldNum" sz="quarter" idx="4"/>
          </p:nvPr>
        </p:nvSpPr>
        <p:spPr/>
        <p:txBody>
          <a:bodyPr/>
          <a:lstStyle/>
          <a:p>
            <a:fld id="{BC502912-88F4-4B0D-992B-24673595D95F}" type="slidenum">
              <a:rPr lang="en-US" smtClean="0"/>
              <a:pPr/>
              <a:t>41</a:t>
            </a:fld>
            <a:endParaRPr lang="en-US"/>
          </a:p>
        </p:txBody>
      </p:sp>
    </p:spTree>
    <p:extLst>
      <p:ext uri="{BB962C8B-B14F-4D97-AF65-F5344CB8AC3E}">
        <p14:creationId xmlns:p14="http://schemas.microsoft.com/office/powerpoint/2010/main" val="1453066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44E48-6FC4-41A0-9569-4AB7E4190B9C}"/>
              </a:ext>
            </a:extLst>
          </p:cNvPr>
          <p:cNvSpPr>
            <a:spLocks noGrp="1"/>
          </p:cNvSpPr>
          <p:nvPr>
            <p:ph type="sldNum" sz="quarter" idx="4"/>
          </p:nvPr>
        </p:nvSpPr>
        <p:spPr/>
        <p:txBody>
          <a:bodyPr/>
          <a:lstStyle/>
          <a:p>
            <a:fld id="{BC502912-88F4-4B0D-992B-24673595D95F}" type="slidenum">
              <a:rPr lang="en-US" smtClean="0"/>
              <a:pPr/>
              <a:t>42</a:t>
            </a:fld>
            <a:endParaRPr lang="en-US"/>
          </a:p>
        </p:txBody>
      </p:sp>
      <p:pic>
        <p:nvPicPr>
          <p:cNvPr id="6" name="Picture 5">
            <a:extLst>
              <a:ext uri="{FF2B5EF4-FFF2-40B4-BE49-F238E27FC236}">
                <a16:creationId xmlns:a16="http://schemas.microsoft.com/office/drawing/2014/main" id="{D4605B64-E3DE-FE93-F36B-686EDE450914}"/>
              </a:ext>
            </a:extLst>
          </p:cNvPr>
          <p:cNvPicPr>
            <a:picLocks noChangeAspect="1"/>
          </p:cNvPicPr>
          <p:nvPr/>
        </p:nvPicPr>
        <p:blipFill>
          <a:blip r:embed="rId3"/>
          <a:stretch>
            <a:fillRect/>
          </a:stretch>
        </p:blipFill>
        <p:spPr>
          <a:xfrm>
            <a:off x="685800" y="501387"/>
            <a:ext cx="7772400" cy="4140727"/>
          </a:xfrm>
          <a:prstGeom prst="rect">
            <a:avLst/>
          </a:prstGeom>
        </p:spPr>
      </p:pic>
      <p:sp>
        <p:nvSpPr>
          <p:cNvPr id="11" name="Oval 10">
            <a:extLst>
              <a:ext uri="{FF2B5EF4-FFF2-40B4-BE49-F238E27FC236}">
                <a16:creationId xmlns:a16="http://schemas.microsoft.com/office/drawing/2014/main" id="{5E55F250-B5E2-0623-8C9C-44C39F0809D7}"/>
              </a:ext>
            </a:extLst>
          </p:cNvPr>
          <p:cNvSpPr/>
          <p:nvPr/>
        </p:nvSpPr>
        <p:spPr>
          <a:xfrm>
            <a:off x="685799" y="2740082"/>
            <a:ext cx="1603745"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07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91D9BB1-7BC5-423C-A885-5799D7A2DB7E}"/>
              </a:ext>
            </a:extLst>
          </p:cNvPr>
          <p:cNvGrpSpPr/>
          <p:nvPr/>
        </p:nvGrpSpPr>
        <p:grpSpPr>
          <a:xfrm>
            <a:off x="2802085" y="194918"/>
            <a:ext cx="5943600" cy="4753663"/>
            <a:chOff x="1600200" y="67447"/>
            <a:chExt cx="5943600" cy="4753663"/>
          </a:xfrm>
          <a:effectLst>
            <a:outerShdw blurRad="63500" sx="102000" sy="102000" algn="ctr" rotWithShape="0">
              <a:prstClr val="black">
                <a:alpha val="40000"/>
              </a:prstClr>
            </a:outerShdw>
          </a:effectLst>
        </p:grpSpPr>
        <p:pic>
          <p:nvPicPr>
            <p:cNvPr id="2" name="Picture 1">
              <a:extLst>
                <a:ext uri="{FF2B5EF4-FFF2-40B4-BE49-F238E27FC236}">
                  <a16:creationId xmlns:a16="http://schemas.microsoft.com/office/drawing/2014/main" id="{DC868488-69D9-455E-8F11-F05B5DEDE37E}"/>
                </a:ext>
              </a:extLst>
            </p:cNvPr>
            <p:cNvPicPr/>
            <p:nvPr/>
          </p:nvPicPr>
          <p:blipFill>
            <a:blip r:embed="rId2">
              <a:extLst>
                <a:ext uri="{28A0092B-C50C-407E-A947-70E740481C1C}">
                  <a14:useLocalDpi xmlns:a14="http://schemas.microsoft.com/office/drawing/2010/main"/>
                </a:ext>
              </a:extLst>
            </a:blip>
            <a:stretch>
              <a:fillRect/>
            </a:stretch>
          </p:blipFill>
          <p:spPr>
            <a:xfrm>
              <a:off x="1600200" y="67447"/>
              <a:ext cx="5943600" cy="2441575"/>
            </a:xfrm>
            <a:prstGeom prst="rect">
              <a:avLst/>
            </a:prstGeom>
          </p:spPr>
        </p:pic>
        <p:pic>
          <p:nvPicPr>
            <p:cNvPr id="3" name="Picture 2">
              <a:extLst>
                <a:ext uri="{FF2B5EF4-FFF2-40B4-BE49-F238E27FC236}">
                  <a16:creationId xmlns:a16="http://schemas.microsoft.com/office/drawing/2014/main" id="{D7B9680D-E449-4A1C-A3D1-835F23A05B13}"/>
                </a:ext>
              </a:extLst>
            </p:cNvPr>
            <p:cNvPicPr/>
            <p:nvPr/>
          </p:nvPicPr>
          <p:blipFill rotWithShape="1">
            <a:blip r:embed="rId3">
              <a:extLst>
                <a:ext uri="{28A0092B-C50C-407E-A947-70E740481C1C}">
                  <a14:useLocalDpi xmlns:a14="http://schemas.microsoft.com/office/drawing/2010/main"/>
                </a:ext>
              </a:extLst>
            </a:blip>
            <a:srcRect/>
            <a:stretch/>
          </p:blipFill>
          <p:spPr>
            <a:xfrm>
              <a:off x="1600200" y="2379535"/>
              <a:ext cx="5943600" cy="2441575"/>
            </a:xfrm>
            <a:prstGeom prst="rect">
              <a:avLst/>
            </a:prstGeom>
          </p:spPr>
        </p:pic>
      </p:grpSp>
      <p:sp>
        <p:nvSpPr>
          <p:cNvPr id="5" name="White fill box">
            <a:extLst>
              <a:ext uri="{FF2B5EF4-FFF2-40B4-BE49-F238E27FC236}">
                <a16:creationId xmlns:a16="http://schemas.microsoft.com/office/drawing/2014/main" id="{DEC9EABA-EFAE-4465-B5E3-844C8C8F5A6B}"/>
              </a:ext>
            </a:extLst>
          </p:cNvPr>
          <p:cNvSpPr/>
          <p:nvPr/>
        </p:nvSpPr>
        <p:spPr>
          <a:xfrm>
            <a:off x="3787727" y="546754"/>
            <a:ext cx="207390" cy="12254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E96905-32D4-4D04-B2DF-794F654E4ACD}"/>
              </a:ext>
            </a:extLst>
          </p:cNvPr>
          <p:cNvSpPr txBox="1"/>
          <p:nvPr/>
        </p:nvSpPr>
        <p:spPr>
          <a:xfrm>
            <a:off x="3757483" y="505044"/>
            <a:ext cx="439270" cy="215444"/>
          </a:xfrm>
          <a:prstGeom prst="rect">
            <a:avLst/>
          </a:prstGeom>
          <a:noFill/>
        </p:spPr>
        <p:txBody>
          <a:bodyPr wrap="square" rtlCol="0">
            <a:spAutoFit/>
          </a:bodyPr>
          <a:lstStyle/>
          <a:p>
            <a:r>
              <a:rPr lang="en-US" sz="800" b="1">
                <a:solidFill>
                  <a:schemeClr val="tx1"/>
                </a:solidFill>
              </a:rPr>
              <a:t>06</a:t>
            </a:r>
          </a:p>
        </p:txBody>
      </p:sp>
      <p:sp>
        <p:nvSpPr>
          <p:cNvPr id="8" name="White fill box">
            <a:extLst>
              <a:ext uri="{FF2B5EF4-FFF2-40B4-BE49-F238E27FC236}">
                <a16:creationId xmlns:a16="http://schemas.microsoft.com/office/drawing/2014/main" id="{3B112CE7-7F9F-4458-8C68-F7A923D2CF12}"/>
              </a:ext>
            </a:extLst>
          </p:cNvPr>
          <p:cNvSpPr/>
          <p:nvPr/>
        </p:nvSpPr>
        <p:spPr>
          <a:xfrm>
            <a:off x="4107765" y="546754"/>
            <a:ext cx="300460" cy="12254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87395B7-A268-4F1E-A870-AD951894D118}"/>
              </a:ext>
            </a:extLst>
          </p:cNvPr>
          <p:cNvSpPr txBox="1"/>
          <p:nvPr/>
        </p:nvSpPr>
        <p:spPr>
          <a:xfrm>
            <a:off x="4020284" y="503643"/>
            <a:ext cx="590612" cy="215444"/>
          </a:xfrm>
          <a:prstGeom prst="rect">
            <a:avLst/>
          </a:prstGeom>
          <a:noFill/>
        </p:spPr>
        <p:txBody>
          <a:bodyPr wrap="square" rtlCol="0">
            <a:spAutoFit/>
          </a:bodyPr>
          <a:lstStyle/>
          <a:p>
            <a:r>
              <a:rPr lang="en-US" sz="800" b="1">
                <a:solidFill>
                  <a:schemeClr val="tx1"/>
                </a:solidFill>
              </a:rPr>
              <a:t>2020</a:t>
            </a:r>
          </a:p>
        </p:txBody>
      </p:sp>
      <p:sp>
        <p:nvSpPr>
          <p:cNvPr id="9" name="Text Placeholder 4">
            <a:extLst>
              <a:ext uri="{FF2B5EF4-FFF2-40B4-BE49-F238E27FC236}">
                <a16:creationId xmlns:a16="http://schemas.microsoft.com/office/drawing/2014/main" id="{EB3A98C4-F86D-4370-9102-26D2CDF6DCE3}"/>
              </a:ext>
            </a:extLst>
          </p:cNvPr>
          <p:cNvSpPr txBox="1">
            <a:spLocks/>
          </p:cNvSpPr>
          <p:nvPr/>
        </p:nvSpPr>
        <p:spPr>
          <a:xfrm>
            <a:off x="57070" y="1500138"/>
            <a:ext cx="2526336" cy="21432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Tisha’s New Job</a:t>
            </a:r>
          </a:p>
          <a:p>
            <a:pPr marL="444500" indent="-342900">
              <a:lnSpc>
                <a:spcPct val="150000"/>
              </a:lnSpc>
              <a:buClr>
                <a:srgbClr val="617A86"/>
              </a:buClr>
              <a:buSzPct val="115000"/>
              <a:buFont typeface="Arial" panose="020B0604020202020204" pitchFamily="34" charset="0"/>
              <a:buChar char="•"/>
            </a:pP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Starts 5/16 </a:t>
            </a:r>
          </a:p>
          <a:p>
            <a:pPr marL="444500" indent="-342900">
              <a:buClr>
                <a:srgbClr val="617A86"/>
              </a:buClr>
              <a:buSzPct val="115000"/>
              <a:buFont typeface="Arial" panose="020B0604020202020204" pitchFamily="34" charset="0"/>
              <a:buChar char="•"/>
            </a:pP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Paid semi-monthly on the 1</a:t>
            </a:r>
            <a:r>
              <a:rPr lang="en-US" sz="1800" baseline="30000">
                <a:solidFill>
                  <a:srgbClr val="617A86"/>
                </a:solidFill>
                <a:latin typeface="Tahoma" panose="020B0604030504040204" pitchFamily="34" charset="0"/>
                <a:ea typeface="Tahoma" panose="020B0604030504040204" pitchFamily="34" charset="0"/>
                <a:cs typeface="Tahoma" panose="020B0604030504040204" pitchFamily="34" charset="0"/>
              </a:rPr>
              <a:t>st</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 and 16</a:t>
            </a:r>
            <a:r>
              <a:rPr lang="en-US" sz="1800" baseline="30000">
                <a:solidFill>
                  <a:srgbClr val="617A86"/>
                </a:solidFill>
                <a:latin typeface="Tahoma" panose="020B0604030504040204" pitchFamily="34" charset="0"/>
                <a:ea typeface="Tahoma" panose="020B0604030504040204" pitchFamily="34" charset="0"/>
                <a:cs typeface="Tahoma" panose="020B0604030504040204" pitchFamily="34" charset="0"/>
              </a:rPr>
              <a:t>th</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 </a:t>
            </a:r>
          </a:p>
          <a:p>
            <a:pPr marL="444500" indent="-342900">
              <a:lnSpc>
                <a:spcPct val="150000"/>
              </a:lnSpc>
              <a:buClr>
                <a:srgbClr val="617A86"/>
              </a:buClr>
              <a:buSzPct val="115000"/>
              <a:buFont typeface="Arial" panose="020B0604020202020204" pitchFamily="34" charset="0"/>
              <a:buChar char="•"/>
            </a:pP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40 </a:t>
            </a:r>
            <a:r>
              <a:rPr lang="en-US" sz="1800" err="1">
                <a:solidFill>
                  <a:srgbClr val="617A86"/>
                </a:solidFill>
                <a:latin typeface="Tahoma" panose="020B0604030504040204" pitchFamily="34" charset="0"/>
                <a:ea typeface="Tahoma" panose="020B0604030504040204" pitchFamily="34" charset="0"/>
                <a:cs typeface="Tahoma" panose="020B0604030504040204" pitchFamily="34" charset="0"/>
              </a:rPr>
              <a:t>hrs</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a:t>
            </a:r>
            <a:r>
              <a:rPr lang="en-US" sz="1800" err="1">
                <a:solidFill>
                  <a:srgbClr val="617A86"/>
                </a:solidFill>
                <a:latin typeface="Tahoma" panose="020B0604030504040204" pitchFamily="34" charset="0"/>
                <a:ea typeface="Tahoma" panose="020B0604030504040204" pitchFamily="34" charset="0"/>
                <a:cs typeface="Tahoma" panose="020B0604030504040204" pitchFamily="34" charset="0"/>
              </a:rPr>
              <a:t>wk</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 $11/</a:t>
            </a:r>
            <a:r>
              <a:rPr lang="en-US" sz="1800" err="1">
                <a:solidFill>
                  <a:srgbClr val="617A86"/>
                </a:solidFill>
                <a:latin typeface="Tahoma" panose="020B0604030504040204" pitchFamily="34" charset="0"/>
                <a:ea typeface="Tahoma" panose="020B0604030504040204" pitchFamily="34" charset="0"/>
                <a:cs typeface="Tahoma" panose="020B0604030504040204" pitchFamily="34" charset="0"/>
              </a:rPr>
              <a:t>hr</a:t>
            </a:r>
            <a:endParaRPr lang="en-US" sz="1800">
              <a:solidFill>
                <a:srgbClr val="617A86"/>
              </a:solidFill>
              <a:latin typeface="Tahoma" panose="020B0604030504040204" pitchFamily="34" charset="0"/>
              <a:ea typeface="Tahoma" panose="020B0604030504040204" pitchFamily="34" charset="0"/>
              <a:cs typeface="Tahoma" panose="020B0604030504040204" pitchFamily="34" charset="0"/>
            </a:endParaRPr>
          </a:p>
          <a:p>
            <a:pPr marL="444500" indent="-342900">
              <a:lnSpc>
                <a:spcPct val="150000"/>
              </a:lnSpc>
              <a:buClr>
                <a:srgbClr val="617A86"/>
              </a:buClr>
              <a:buSzPct val="115000"/>
              <a:buFont typeface="Arial" panose="020B0604020202020204" pitchFamily="34" charset="0"/>
              <a:buChar char="•"/>
            </a:pP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First check on 6/1</a:t>
            </a:r>
          </a:p>
          <a:p>
            <a:pPr marL="101600"/>
            <a:endParaRPr lang="en-US" sz="1800">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0">
            <a:extLst>
              <a:ext uri="{FF2B5EF4-FFF2-40B4-BE49-F238E27FC236}">
                <a16:creationId xmlns:a16="http://schemas.microsoft.com/office/drawing/2014/main" id="{4C50A0B6-495F-4041-85AB-A35C1B2CACAD}"/>
              </a:ext>
            </a:extLst>
          </p:cNvPr>
          <p:cNvSpPr/>
          <p:nvPr/>
        </p:nvSpPr>
        <p:spPr>
          <a:xfrm>
            <a:off x="2524013" y="823753"/>
            <a:ext cx="3096272"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6B930E2-4894-49AD-B1AC-35B88BA5F81B}"/>
              </a:ext>
            </a:extLst>
          </p:cNvPr>
          <p:cNvSpPr/>
          <p:nvPr/>
        </p:nvSpPr>
        <p:spPr>
          <a:xfrm>
            <a:off x="2559629" y="2392753"/>
            <a:ext cx="3096272"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F56251E-92B4-4370-9E27-78D558F07255}"/>
              </a:ext>
            </a:extLst>
          </p:cNvPr>
          <p:cNvSpPr/>
          <p:nvPr/>
        </p:nvSpPr>
        <p:spPr>
          <a:xfrm>
            <a:off x="2559629" y="4131041"/>
            <a:ext cx="3096272"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2D544D5-B869-42FD-8903-32B90F81EDCB}"/>
              </a:ext>
            </a:extLst>
          </p:cNvPr>
          <p:cNvSpPr>
            <a:spLocks noGrp="1"/>
          </p:cNvSpPr>
          <p:nvPr>
            <p:ph type="sldNum" sz="quarter" idx="4"/>
          </p:nvPr>
        </p:nvSpPr>
        <p:spPr/>
        <p:txBody>
          <a:bodyPr/>
          <a:lstStyle/>
          <a:p>
            <a:fld id="{BC502912-88F4-4B0D-992B-24673595D95F}" type="slidenum">
              <a:rPr lang="en-US" smtClean="0"/>
              <a:pPr/>
              <a:t>43</a:t>
            </a:fld>
            <a:endParaRPr lang="en-US"/>
          </a:p>
        </p:txBody>
      </p:sp>
    </p:spTree>
    <p:extLst>
      <p:ext uri="{BB962C8B-B14F-4D97-AF65-F5344CB8AC3E}">
        <p14:creationId xmlns:p14="http://schemas.microsoft.com/office/powerpoint/2010/main" val="361249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6CA42B-77E4-49A3-A77F-5EEE8AC8DB69}"/>
              </a:ext>
            </a:extLst>
          </p:cNvPr>
          <p:cNvGrpSpPr/>
          <p:nvPr/>
        </p:nvGrpSpPr>
        <p:grpSpPr>
          <a:xfrm>
            <a:off x="2615411" y="733650"/>
            <a:ext cx="6390337" cy="3676199"/>
            <a:chOff x="2615411" y="865328"/>
            <a:chExt cx="6390337" cy="3676199"/>
          </a:xfrm>
        </p:grpSpPr>
        <p:pic>
          <p:nvPicPr>
            <p:cNvPr id="3" name="Picture 2">
              <a:extLst>
                <a:ext uri="{FF2B5EF4-FFF2-40B4-BE49-F238E27FC236}">
                  <a16:creationId xmlns:a16="http://schemas.microsoft.com/office/drawing/2014/main" id="{760806F9-693A-4DB9-9D3E-F0CEACEE9C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5411" y="865328"/>
              <a:ext cx="6390337" cy="3412844"/>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9B8119F0-72FA-4470-9617-7B61FCD73F2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15411" y="4262948"/>
              <a:ext cx="6390336" cy="278579"/>
            </a:xfrm>
            <a:prstGeom prst="rect">
              <a:avLst/>
            </a:prstGeom>
            <a:effectLst>
              <a:outerShdw blurRad="63500" sx="102000" sy="102000" algn="ctr" rotWithShape="0">
                <a:prstClr val="black">
                  <a:alpha val="40000"/>
                </a:prstClr>
              </a:outerShdw>
            </a:effectLst>
          </p:spPr>
        </p:pic>
      </p:grpSp>
      <p:pic>
        <p:nvPicPr>
          <p:cNvPr id="4" name="Picture 3">
            <a:extLst>
              <a:ext uri="{FF2B5EF4-FFF2-40B4-BE49-F238E27FC236}">
                <a16:creationId xmlns:a16="http://schemas.microsoft.com/office/drawing/2014/main" id="{A236124A-3610-4A43-9149-1181571A96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453037"/>
            <a:ext cx="2615411" cy="2237426"/>
          </a:xfrm>
          <a:prstGeom prst="rect">
            <a:avLst/>
          </a:prstGeom>
        </p:spPr>
      </p:pic>
      <p:sp>
        <p:nvSpPr>
          <p:cNvPr id="6" name="TextBox 5">
            <a:extLst>
              <a:ext uri="{FF2B5EF4-FFF2-40B4-BE49-F238E27FC236}">
                <a16:creationId xmlns:a16="http://schemas.microsoft.com/office/drawing/2014/main" id="{C91CA1AC-CF6B-4EC7-968B-107E4532DFF1}"/>
              </a:ext>
            </a:extLst>
          </p:cNvPr>
          <p:cNvSpPr txBox="1"/>
          <p:nvPr/>
        </p:nvSpPr>
        <p:spPr>
          <a:xfrm>
            <a:off x="3578471" y="1140828"/>
            <a:ext cx="1432520" cy="215444"/>
          </a:xfrm>
          <a:prstGeom prst="rect">
            <a:avLst/>
          </a:prstGeom>
          <a:noFill/>
        </p:spPr>
        <p:txBody>
          <a:bodyPr wrap="square" rtlCol="0">
            <a:spAutoFit/>
          </a:bodyPr>
          <a:lstStyle/>
          <a:p>
            <a:r>
              <a:rPr lang="en-US" sz="800" b="1">
                <a:solidFill>
                  <a:schemeClr val="tx1"/>
                </a:solidFill>
              </a:rPr>
              <a:t>SEMI-MONTHLY</a:t>
            </a:r>
          </a:p>
        </p:txBody>
      </p:sp>
      <p:sp>
        <p:nvSpPr>
          <p:cNvPr id="7" name="TextBox 6">
            <a:extLst>
              <a:ext uri="{FF2B5EF4-FFF2-40B4-BE49-F238E27FC236}">
                <a16:creationId xmlns:a16="http://schemas.microsoft.com/office/drawing/2014/main" id="{C3C9B465-2974-4438-B555-3317F07CD364}"/>
              </a:ext>
            </a:extLst>
          </p:cNvPr>
          <p:cNvSpPr txBox="1"/>
          <p:nvPr/>
        </p:nvSpPr>
        <p:spPr>
          <a:xfrm>
            <a:off x="4572000" y="1492809"/>
            <a:ext cx="400891" cy="215444"/>
          </a:xfrm>
          <a:prstGeom prst="rect">
            <a:avLst/>
          </a:prstGeom>
          <a:noFill/>
        </p:spPr>
        <p:txBody>
          <a:bodyPr wrap="square" rtlCol="0">
            <a:spAutoFit/>
          </a:bodyPr>
          <a:lstStyle/>
          <a:p>
            <a:r>
              <a:rPr lang="en-US" sz="800" b="1">
                <a:solidFill>
                  <a:schemeClr val="tx1"/>
                </a:solidFill>
              </a:rPr>
              <a:t>11</a:t>
            </a:r>
          </a:p>
        </p:txBody>
      </p:sp>
      <p:sp>
        <p:nvSpPr>
          <p:cNvPr id="8" name="TextBox 7">
            <a:extLst>
              <a:ext uri="{FF2B5EF4-FFF2-40B4-BE49-F238E27FC236}">
                <a16:creationId xmlns:a16="http://schemas.microsoft.com/office/drawing/2014/main" id="{2AFF26EB-054C-4BCA-B406-1A2369AC9725}"/>
              </a:ext>
            </a:extLst>
          </p:cNvPr>
          <p:cNvSpPr txBox="1"/>
          <p:nvPr/>
        </p:nvSpPr>
        <p:spPr>
          <a:xfrm>
            <a:off x="4829931" y="1492809"/>
            <a:ext cx="400891" cy="215444"/>
          </a:xfrm>
          <a:prstGeom prst="rect">
            <a:avLst/>
          </a:prstGeom>
          <a:noFill/>
        </p:spPr>
        <p:txBody>
          <a:bodyPr wrap="square" rtlCol="0">
            <a:spAutoFit/>
          </a:bodyPr>
          <a:lstStyle/>
          <a:p>
            <a:r>
              <a:rPr lang="en-US" sz="800" b="1">
                <a:solidFill>
                  <a:schemeClr val="tx1"/>
                </a:solidFill>
              </a:rPr>
              <a:t>00</a:t>
            </a:r>
          </a:p>
        </p:txBody>
      </p:sp>
      <p:sp>
        <p:nvSpPr>
          <p:cNvPr id="9" name="TextBox 8">
            <a:extLst>
              <a:ext uri="{FF2B5EF4-FFF2-40B4-BE49-F238E27FC236}">
                <a16:creationId xmlns:a16="http://schemas.microsoft.com/office/drawing/2014/main" id="{7D522A47-52AB-42E4-8CE5-FC3C1572F98C}"/>
              </a:ext>
            </a:extLst>
          </p:cNvPr>
          <p:cNvSpPr txBox="1"/>
          <p:nvPr/>
        </p:nvSpPr>
        <p:spPr>
          <a:xfrm>
            <a:off x="4371554" y="1690979"/>
            <a:ext cx="400891" cy="215444"/>
          </a:xfrm>
          <a:prstGeom prst="rect">
            <a:avLst/>
          </a:prstGeom>
          <a:noFill/>
        </p:spPr>
        <p:txBody>
          <a:bodyPr wrap="square" rtlCol="0">
            <a:spAutoFit/>
          </a:bodyPr>
          <a:lstStyle/>
          <a:p>
            <a:r>
              <a:rPr lang="en-US" sz="800" b="1">
                <a:solidFill>
                  <a:schemeClr val="tx1"/>
                </a:solidFill>
              </a:rPr>
              <a:t>86</a:t>
            </a:r>
          </a:p>
        </p:txBody>
      </p:sp>
      <p:sp>
        <p:nvSpPr>
          <p:cNvPr id="13" name="Oval 12">
            <a:extLst>
              <a:ext uri="{FF2B5EF4-FFF2-40B4-BE49-F238E27FC236}">
                <a16:creationId xmlns:a16="http://schemas.microsoft.com/office/drawing/2014/main" id="{55744F32-1320-43D7-ADDF-7093E0431571}"/>
              </a:ext>
            </a:extLst>
          </p:cNvPr>
          <p:cNvSpPr/>
          <p:nvPr/>
        </p:nvSpPr>
        <p:spPr>
          <a:xfrm>
            <a:off x="5404837" y="1494479"/>
            <a:ext cx="1123751" cy="2154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ADB916D-0A3D-404A-9BDD-78719AA7712B}"/>
              </a:ext>
            </a:extLst>
          </p:cNvPr>
          <p:cNvSpPr/>
          <p:nvPr/>
        </p:nvSpPr>
        <p:spPr>
          <a:xfrm>
            <a:off x="5404837" y="1642985"/>
            <a:ext cx="1123751" cy="2154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E7722C-863B-492C-8CDE-0786EEC31868}"/>
              </a:ext>
            </a:extLst>
          </p:cNvPr>
          <p:cNvSpPr/>
          <p:nvPr/>
        </p:nvSpPr>
        <p:spPr>
          <a:xfrm>
            <a:off x="8384923" y="2069572"/>
            <a:ext cx="667716" cy="27857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6554C9E-C23A-47CB-ABB2-3BE179B2BA6C}"/>
              </a:ext>
            </a:extLst>
          </p:cNvPr>
          <p:cNvSpPr>
            <a:spLocks noGrp="1"/>
          </p:cNvSpPr>
          <p:nvPr>
            <p:ph type="sldNum" sz="quarter" idx="4"/>
          </p:nvPr>
        </p:nvSpPr>
        <p:spPr/>
        <p:txBody>
          <a:bodyPr/>
          <a:lstStyle/>
          <a:p>
            <a:fld id="{BC502912-88F4-4B0D-992B-24673595D95F}" type="slidenum">
              <a:rPr lang="en-US" smtClean="0"/>
              <a:pPr/>
              <a:t>44</a:t>
            </a:fld>
            <a:endParaRPr lang="en-US"/>
          </a:p>
        </p:txBody>
      </p:sp>
      <p:sp>
        <p:nvSpPr>
          <p:cNvPr id="16" name="Oval 15">
            <a:extLst>
              <a:ext uri="{FF2B5EF4-FFF2-40B4-BE49-F238E27FC236}">
                <a16:creationId xmlns:a16="http://schemas.microsoft.com/office/drawing/2014/main" id="{435D284A-EB7C-432F-B9A7-2F60D4CAC532}"/>
              </a:ext>
            </a:extLst>
          </p:cNvPr>
          <p:cNvSpPr/>
          <p:nvPr/>
        </p:nvSpPr>
        <p:spPr>
          <a:xfrm>
            <a:off x="8384923" y="4115606"/>
            <a:ext cx="667716" cy="27857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8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500"/>
                                        <p:tgtEl>
                                          <p:spTgt spid="13"/>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animBg="1"/>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AF7567-56B6-4E0E-89D2-8425CC7D1C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2010" y="720046"/>
            <a:ext cx="6451600" cy="370340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D23DEF45-87C0-4739-8FC3-27FF48326C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01" y="1453037"/>
            <a:ext cx="2615411" cy="2237426"/>
          </a:xfrm>
          <a:prstGeom prst="rect">
            <a:avLst/>
          </a:prstGeom>
        </p:spPr>
      </p:pic>
      <p:sp>
        <p:nvSpPr>
          <p:cNvPr id="6" name="TextBox 5">
            <a:extLst>
              <a:ext uri="{FF2B5EF4-FFF2-40B4-BE49-F238E27FC236}">
                <a16:creationId xmlns:a16="http://schemas.microsoft.com/office/drawing/2014/main" id="{445443E8-2146-4346-82A7-9795165F6693}"/>
              </a:ext>
            </a:extLst>
          </p:cNvPr>
          <p:cNvSpPr txBox="1"/>
          <p:nvPr/>
        </p:nvSpPr>
        <p:spPr>
          <a:xfrm>
            <a:off x="4435054" y="2356305"/>
            <a:ext cx="543346" cy="215444"/>
          </a:xfrm>
          <a:prstGeom prst="rect">
            <a:avLst/>
          </a:prstGeom>
          <a:noFill/>
        </p:spPr>
        <p:txBody>
          <a:bodyPr wrap="square" rtlCol="0">
            <a:spAutoFit/>
          </a:bodyPr>
          <a:lstStyle/>
          <a:p>
            <a:r>
              <a:rPr lang="en-US" sz="800" b="1">
                <a:solidFill>
                  <a:schemeClr val="tx1"/>
                </a:solidFill>
              </a:rPr>
              <a:t>1892</a:t>
            </a:r>
          </a:p>
        </p:txBody>
      </p:sp>
      <p:sp>
        <p:nvSpPr>
          <p:cNvPr id="7" name="TextBox 6">
            <a:extLst>
              <a:ext uri="{FF2B5EF4-FFF2-40B4-BE49-F238E27FC236}">
                <a16:creationId xmlns:a16="http://schemas.microsoft.com/office/drawing/2014/main" id="{6C7ED62B-4869-40E8-B410-23946DF9C5AC}"/>
              </a:ext>
            </a:extLst>
          </p:cNvPr>
          <p:cNvSpPr txBox="1"/>
          <p:nvPr/>
        </p:nvSpPr>
        <p:spPr>
          <a:xfrm>
            <a:off x="4829230" y="2356305"/>
            <a:ext cx="400891" cy="215444"/>
          </a:xfrm>
          <a:prstGeom prst="rect">
            <a:avLst/>
          </a:prstGeom>
          <a:noFill/>
        </p:spPr>
        <p:txBody>
          <a:bodyPr wrap="square" rtlCol="0">
            <a:spAutoFit/>
          </a:bodyPr>
          <a:lstStyle/>
          <a:p>
            <a:r>
              <a:rPr lang="en-US" sz="800" b="1">
                <a:solidFill>
                  <a:schemeClr val="tx1"/>
                </a:solidFill>
              </a:rPr>
              <a:t>00</a:t>
            </a:r>
          </a:p>
        </p:txBody>
      </p:sp>
      <p:sp>
        <p:nvSpPr>
          <p:cNvPr id="8" name="TextBox 7">
            <a:extLst>
              <a:ext uri="{FF2B5EF4-FFF2-40B4-BE49-F238E27FC236}">
                <a16:creationId xmlns:a16="http://schemas.microsoft.com/office/drawing/2014/main" id="{7389DB45-246F-45E4-9D7C-1A67B667451F}"/>
              </a:ext>
            </a:extLst>
          </p:cNvPr>
          <p:cNvSpPr txBox="1"/>
          <p:nvPr/>
        </p:nvSpPr>
        <p:spPr>
          <a:xfrm>
            <a:off x="4217451" y="3408137"/>
            <a:ext cx="3284738" cy="600164"/>
          </a:xfrm>
          <a:prstGeom prst="rect">
            <a:avLst/>
          </a:prstGeom>
          <a:noFill/>
        </p:spPr>
        <p:txBody>
          <a:bodyPr wrap="square" rtlCol="0">
            <a:spAutoFit/>
          </a:bodyPr>
          <a:lstStyle>
            <a:defPPr marR="0" lvl="0" algn="l" rtl="0">
              <a:lnSpc>
                <a:spcPct val="100000"/>
              </a:lnSpc>
              <a:spcBef>
                <a:spcPts val="0"/>
              </a:spcBef>
              <a:spcAft>
                <a:spcPts val="0"/>
              </a:spcAft>
            </a:defPPr>
            <a:lvl1pPr>
              <a:defRPr sz="800" b="1">
                <a:solidFill>
                  <a:schemeClr val="tx1"/>
                </a:solidFill>
              </a:defRPr>
            </a:lvl1pPr>
          </a:lstStyle>
          <a:p>
            <a:r>
              <a:rPr lang="en-US" sz="1100"/>
              <a:t>Tisha will be earning a full month’s wages for June based on her pay periods and starting the job in May.</a:t>
            </a:r>
          </a:p>
        </p:txBody>
      </p:sp>
      <p:sp>
        <p:nvSpPr>
          <p:cNvPr id="2" name="Slide Number Placeholder 1">
            <a:extLst>
              <a:ext uri="{FF2B5EF4-FFF2-40B4-BE49-F238E27FC236}">
                <a16:creationId xmlns:a16="http://schemas.microsoft.com/office/drawing/2014/main" id="{5B0DF284-8F8F-43FB-BD52-12F43FE61CD2}"/>
              </a:ext>
            </a:extLst>
          </p:cNvPr>
          <p:cNvSpPr>
            <a:spLocks noGrp="1"/>
          </p:cNvSpPr>
          <p:nvPr>
            <p:ph type="sldNum" sz="quarter" idx="4"/>
          </p:nvPr>
        </p:nvSpPr>
        <p:spPr/>
        <p:txBody>
          <a:bodyPr/>
          <a:lstStyle/>
          <a:p>
            <a:fld id="{BC502912-88F4-4B0D-992B-24673595D95F}" type="slidenum">
              <a:rPr lang="en-US" smtClean="0"/>
              <a:pPr/>
              <a:t>45</a:t>
            </a:fld>
            <a:endParaRPr lang="en-US"/>
          </a:p>
        </p:txBody>
      </p:sp>
      <p:sp>
        <p:nvSpPr>
          <p:cNvPr id="9" name="Oval 8">
            <a:extLst>
              <a:ext uri="{FF2B5EF4-FFF2-40B4-BE49-F238E27FC236}">
                <a16:creationId xmlns:a16="http://schemas.microsoft.com/office/drawing/2014/main" id="{1B03DCAD-9735-4A23-9154-EECF78F4075B}"/>
              </a:ext>
            </a:extLst>
          </p:cNvPr>
          <p:cNvSpPr/>
          <p:nvPr/>
        </p:nvSpPr>
        <p:spPr>
          <a:xfrm>
            <a:off x="6133886" y="4008301"/>
            <a:ext cx="2800049" cy="45248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A0B1D4-9424-4AC3-B3CA-3F663F79E5A0}"/>
              </a:ext>
            </a:extLst>
          </p:cNvPr>
          <p:cNvSpPr/>
          <p:nvPr/>
        </p:nvSpPr>
        <p:spPr>
          <a:xfrm>
            <a:off x="2602010" y="2425991"/>
            <a:ext cx="2800049" cy="45248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247A6A-6247-4C12-95C1-5002BCB22000}"/>
              </a:ext>
            </a:extLst>
          </p:cNvPr>
          <p:cNvSpPr txBox="1"/>
          <p:nvPr/>
        </p:nvSpPr>
        <p:spPr>
          <a:xfrm>
            <a:off x="4501071" y="2563881"/>
            <a:ext cx="543346" cy="215444"/>
          </a:xfrm>
          <a:prstGeom prst="rect">
            <a:avLst/>
          </a:prstGeom>
          <a:noFill/>
        </p:spPr>
        <p:txBody>
          <a:bodyPr wrap="square" rtlCol="0">
            <a:spAutoFit/>
          </a:bodyPr>
          <a:lstStyle/>
          <a:p>
            <a:r>
              <a:rPr lang="en-US" sz="800" b="1">
                <a:solidFill>
                  <a:srgbClr val="FF9900"/>
                </a:solidFill>
              </a:rPr>
              <a:t>946</a:t>
            </a:r>
          </a:p>
        </p:txBody>
      </p:sp>
      <p:sp>
        <p:nvSpPr>
          <p:cNvPr id="15" name="TextBox 14">
            <a:extLst>
              <a:ext uri="{FF2B5EF4-FFF2-40B4-BE49-F238E27FC236}">
                <a16:creationId xmlns:a16="http://schemas.microsoft.com/office/drawing/2014/main" id="{F6554266-DBF4-489E-9B7D-1A0160140F0F}"/>
              </a:ext>
            </a:extLst>
          </p:cNvPr>
          <p:cNvSpPr txBox="1"/>
          <p:nvPr/>
        </p:nvSpPr>
        <p:spPr>
          <a:xfrm>
            <a:off x="4849108" y="2562167"/>
            <a:ext cx="400891" cy="215444"/>
          </a:xfrm>
          <a:prstGeom prst="rect">
            <a:avLst/>
          </a:prstGeom>
          <a:noFill/>
        </p:spPr>
        <p:txBody>
          <a:bodyPr wrap="square" rtlCol="0">
            <a:spAutoFit/>
          </a:bodyPr>
          <a:lstStyle/>
          <a:p>
            <a:r>
              <a:rPr lang="en-US" sz="800" b="1">
                <a:solidFill>
                  <a:srgbClr val="FF9900"/>
                </a:solidFill>
              </a:rPr>
              <a:t>00</a:t>
            </a:r>
          </a:p>
        </p:txBody>
      </p:sp>
      <p:sp>
        <p:nvSpPr>
          <p:cNvPr id="17" name="TextBox 16">
            <a:extLst>
              <a:ext uri="{FF2B5EF4-FFF2-40B4-BE49-F238E27FC236}">
                <a16:creationId xmlns:a16="http://schemas.microsoft.com/office/drawing/2014/main" id="{7D7F3F65-1DD4-44A2-B350-61D747C5FC92}"/>
              </a:ext>
            </a:extLst>
          </p:cNvPr>
          <p:cNvSpPr txBox="1"/>
          <p:nvPr/>
        </p:nvSpPr>
        <p:spPr>
          <a:xfrm>
            <a:off x="4217451" y="3408137"/>
            <a:ext cx="3284738" cy="600164"/>
          </a:xfrm>
          <a:prstGeom prst="rect">
            <a:avLst/>
          </a:prstGeom>
          <a:noFill/>
        </p:spPr>
        <p:txBody>
          <a:bodyPr wrap="square" rtlCol="0">
            <a:spAutoFit/>
          </a:bodyPr>
          <a:lstStyle>
            <a:defPPr marR="0" lvl="0" algn="l" rtl="0">
              <a:lnSpc>
                <a:spcPct val="100000"/>
              </a:lnSpc>
              <a:spcBef>
                <a:spcPts val="0"/>
              </a:spcBef>
              <a:spcAft>
                <a:spcPts val="0"/>
              </a:spcAft>
            </a:defPPr>
            <a:lvl1pPr>
              <a:defRPr sz="800" b="1">
                <a:solidFill>
                  <a:schemeClr val="tx1"/>
                </a:solidFill>
              </a:defRPr>
            </a:lvl1pPr>
          </a:lstStyle>
          <a:p>
            <a:r>
              <a:rPr lang="en-US" sz="1100">
                <a:solidFill>
                  <a:srgbClr val="FF9900"/>
                </a:solidFill>
              </a:rPr>
              <a:t>Tisha will receive one check this month. She is paid semi-monthly. Monthly income of $1892/2 = $946 override.</a:t>
            </a:r>
          </a:p>
        </p:txBody>
      </p:sp>
    </p:spTree>
    <p:extLst>
      <p:ext uri="{BB962C8B-B14F-4D97-AF65-F5344CB8AC3E}">
        <p14:creationId xmlns:p14="http://schemas.microsoft.com/office/powerpoint/2010/main" val="24912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500"/>
                            </p:stCondLst>
                            <p:childTnLst>
                              <p:par>
                                <p:cTn id="9" presetID="1" presetClass="exit" presetSubtype="0" fill="hold" grpId="1" nodeType="afterEffect">
                                  <p:stCondLst>
                                    <p:cond delay="300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3000"/>
                                  </p:stCondLst>
                                  <p:childTnLst>
                                    <p:set>
                                      <p:cBhvr>
                                        <p:cTn id="4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3" grpId="0" animBg="1"/>
      <p:bldP spid="13" grpId="1" animBg="1"/>
      <p:bldP spid="14" grpId="0"/>
      <p:bldP spid="14" grpId="1"/>
      <p:bldP spid="15" grpId="0"/>
      <p:bldP spid="15" grpId="1"/>
      <p:bldP spid="17" grpId="0"/>
      <p:bldP spid="17"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0DF284-8F8F-43FB-BD52-12F43FE61CD2}"/>
              </a:ext>
            </a:extLst>
          </p:cNvPr>
          <p:cNvSpPr>
            <a:spLocks noGrp="1"/>
          </p:cNvSpPr>
          <p:nvPr>
            <p:ph type="sldNum" sz="quarter" idx="4"/>
          </p:nvPr>
        </p:nvSpPr>
        <p:spPr/>
        <p:txBody>
          <a:bodyPr/>
          <a:lstStyle/>
          <a:p>
            <a:fld id="{BC502912-88F4-4B0D-992B-24673595D95F}" type="slidenum">
              <a:rPr lang="en-US" smtClean="0"/>
              <a:pPr/>
              <a:t>46</a:t>
            </a:fld>
            <a:endParaRPr lang="en-US"/>
          </a:p>
        </p:txBody>
      </p:sp>
      <p:pic>
        <p:nvPicPr>
          <p:cNvPr id="10" name="Picture 9" descr="Graphical user interface&#10;&#10;Description automatically generated">
            <a:extLst>
              <a:ext uri="{FF2B5EF4-FFF2-40B4-BE49-F238E27FC236}">
                <a16:creationId xmlns:a16="http://schemas.microsoft.com/office/drawing/2014/main" id="{831158D1-4A76-4BA6-BC98-44F91646EE33}"/>
              </a:ext>
            </a:extLst>
          </p:cNvPr>
          <p:cNvPicPr>
            <a:picLocks noChangeAspect="1"/>
          </p:cNvPicPr>
          <p:nvPr/>
        </p:nvPicPr>
        <p:blipFill rotWithShape="1">
          <a:blip r:embed="rId2"/>
          <a:srcRect l="1502" t="3125" r="2392" b="35454"/>
          <a:stretch/>
        </p:blipFill>
        <p:spPr>
          <a:xfrm>
            <a:off x="2104190" y="161367"/>
            <a:ext cx="6170234" cy="2335262"/>
          </a:xfrm>
          <a:prstGeom prst="rect">
            <a:avLst/>
          </a:prstGeom>
          <a:effectLst>
            <a:outerShdw blurRad="63500" sx="102000" sy="102000" algn="ctr" rotWithShape="0">
              <a:prstClr val="black">
                <a:alpha val="40000"/>
              </a:prstClr>
            </a:outerShdw>
          </a:effectLst>
        </p:spPr>
      </p:pic>
      <p:pic>
        <p:nvPicPr>
          <p:cNvPr id="16" name="Picture 15" descr="Graphical user interface&#10;&#10;Description automatically generated">
            <a:extLst>
              <a:ext uri="{FF2B5EF4-FFF2-40B4-BE49-F238E27FC236}">
                <a16:creationId xmlns:a16="http://schemas.microsoft.com/office/drawing/2014/main" id="{429D0ACC-A859-4DEF-991B-9577774A2533}"/>
              </a:ext>
            </a:extLst>
          </p:cNvPr>
          <p:cNvPicPr>
            <a:picLocks noChangeAspect="1"/>
          </p:cNvPicPr>
          <p:nvPr/>
        </p:nvPicPr>
        <p:blipFill rotWithShape="1">
          <a:blip r:embed="rId2"/>
          <a:srcRect l="1502" t="3125" r="2392" b="35454"/>
          <a:stretch/>
        </p:blipFill>
        <p:spPr>
          <a:xfrm>
            <a:off x="2104190" y="2671316"/>
            <a:ext cx="6170234" cy="2335262"/>
          </a:xfrm>
          <a:prstGeom prst="rect">
            <a:avLst/>
          </a:prstGeom>
          <a:effectLst>
            <a:outerShdw blurRad="63500" sx="102000" sy="102000" algn="ctr" rotWithShape="0">
              <a:prstClr val="black">
                <a:alpha val="40000"/>
              </a:prstClr>
            </a:outerShdw>
          </a:effectLst>
        </p:spPr>
      </p:pic>
      <p:sp>
        <p:nvSpPr>
          <p:cNvPr id="19" name="Title 3">
            <a:extLst>
              <a:ext uri="{FF2B5EF4-FFF2-40B4-BE49-F238E27FC236}">
                <a16:creationId xmlns:a16="http://schemas.microsoft.com/office/drawing/2014/main" id="{EBCF136B-AB34-4B6A-B266-57162EEAA986}"/>
              </a:ext>
            </a:extLst>
          </p:cNvPr>
          <p:cNvSpPr txBox="1">
            <a:spLocks/>
          </p:cNvSpPr>
          <p:nvPr/>
        </p:nvSpPr>
        <p:spPr>
          <a:xfrm>
            <a:off x="869576" y="1008448"/>
            <a:ext cx="1380565"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a:solidFill>
                  <a:srgbClr val="617A86"/>
                </a:solidFill>
                <a:latin typeface="Segoe UI Black" panose="020B0A02040204020203" pitchFamily="34" charset="0"/>
                <a:ea typeface="Segoe UI Black" panose="020B0A02040204020203" pitchFamily="34" charset="0"/>
              </a:rPr>
              <a:t>No Income</a:t>
            </a:r>
          </a:p>
        </p:txBody>
      </p:sp>
      <p:sp>
        <p:nvSpPr>
          <p:cNvPr id="20" name="Title 3">
            <a:extLst>
              <a:ext uri="{FF2B5EF4-FFF2-40B4-BE49-F238E27FC236}">
                <a16:creationId xmlns:a16="http://schemas.microsoft.com/office/drawing/2014/main" id="{3C7816D8-B45B-4D63-8185-360C7F9163E1}"/>
              </a:ext>
            </a:extLst>
          </p:cNvPr>
          <p:cNvSpPr txBox="1">
            <a:spLocks/>
          </p:cNvSpPr>
          <p:nvPr/>
        </p:nvSpPr>
        <p:spPr>
          <a:xfrm>
            <a:off x="869576" y="3343710"/>
            <a:ext cx="1380565"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a:solidFill>
                  <a:srgbClr val="617A86"/>
                </a:solidFill>
                <a:latin typeface="Segoe UI Black" panose="020B0A02040204020203" pitchFamily="34" charset="0"/>
                <a:ea typeface="Segoe UI Black" panose="020B0A02040204020203" pitchFamily="34" charset="0"/>
              </a:rPr>
              <a:t>Full Income</a:t>
            </a:r>
          </a:p>
        </p:txBody>
      </p:sp>
      <p:sp>
        <p:nvSpPr>
          <p:cNvPr id="21" name="TextBox 20">
            <a:extLst>
              <a:ext uri="{FF2B5EF4-FFF2-40B4-BE49-F238E27FC236}">
                <a16:creationId xmlns:a16="http://schemas.microsoft.com/office/drawing/2014/main" id="{4E399A39-65C4-4397-AA81-A040820250C1}"/>
              </a:ext>
            </a:extLst>
          </p:cNvPr>
          <p:cNvSpPr txBox="1"/>
          <p:nvPr/>
        </p:nvSpPr>
        <p:spPr>
          <a:xfrm>
            <a:off x="3865965" y="1681048"/>
            <a:ext cx="543346" cy="215444"/>
          </a:xfrm>
          <a:prstGeom prst="rect">
            <a:avLst/>
          </a:prstGeom>
          <a:noFill/>
        </p:spPr>
        <p:txBody>
          <a:bodyPr wrap="square" rtlCol="0">
            <a:spAutoFit/>
          </a:bodyPr>
          <a:lstStyle/>
          <a:p>
            <a:r>
              <a:rPr lang="en-US" sz="800" b="1">
                <a:solidFill>
                  <a:schemeClr val="tx1"/>
                </a:solidFill>
              </a:rPr>
              <a:t>1892</a:t>
            </a:r>
          </a:p>
        </p:txBody>
      </p:sp>
      <p:sp>
        <p:nvSpPr>
          <p:cNvPr id="22" name="TextBox 21">
            <a:extLst>
              <a:ext uri="{FF2B5EF4-FFF2-40B4-BE49-F238E27FC236}">
                <a16:creationId xmlns:a16="http://schemas.microsoft.com/office/drawing/2014/main" id="{6659A55E-39AE-4767-97F0-F2F966CB5389}"/>
              </a:ext>
            </a:extLst>
          </p:cNvPr>
          <p:cNvSpPr txBox="1"/>
          <p:nvPr/>
        </p:nvSpPr>
        <p:spPr>
          <a:xfrm>
            <a:off x="4223640" y="1690013"/>
            <a:ext cx="400891" cy="215444"/>
          </a:xfrm>
          <a:prstGeom prst="rect">
            <a:avLst/>
          </a:prstGeom>
          <a:noFill/>
        </p:spPr>
        <p:txBody>
          <a:bodyPr wrap="square" rtlCol="0">
            <a:spAutoFit/>
          </a:bodyPr>
          <a:lstStyle/>
          <a:p>
            <a:r>
              <a:rPr lang="en-US" sz="800" b="1">
                <a:solidFill>
                  <a:schemeClr val="tx1"/>
                </a:solidFill>
              </a:rPr>
              <a:t>00</a:t>
            </a:r>
          </a:p>
        </p:txBody>
      </p:sp>
      <p:sp>
        <p:nvSpPr>
          <p:cNvPr id="23" name="TextBox 22">
            <a:extLst>
              <a:ext uri="{FF2B5EF4-FFF2-40B4-BE49-F238E27FC236}">
                <a16:creationId xmlns:a16="http://schemas.microsoft.com/office/drawing/2014/main" id="{C5AA22B3-C588-4ADE-B90B-3A114A2D7D32}"/>
              </a:ext>
            </a:extLst>
          </p:cNvPr>
          <p:cNvSpPr txBox="1"/>
          <p:nvPr/>
        </p:nvSpPr>
        <p:spPr>
          <a:xfrm>
            <a:off x="3865965" y="4203035"/>
            <a:ext cx="543346" cy="215444"/>
          </a:xfrm>
          <a:prstGeom prst="rect">
            <a:avLst/>
          </a:prstGeom>
          <a:noFill/>
        </p:spPr>
        <p:txBody>
          <a:bodyPr wrap="square" rtlCol="0">
            <a:spAutoFit/>
          </a:bodyPr>
          <a:lstStyle/>
          <a:p>
            <a:r>
              <a:rPr lang="en-US" sz="800" b="1">
                <a:solidFill>
                  <a:schemeClr val="tx1"/>
                </a:solidFill>
              </a:rPr>
              <a:t>1892</a:t>
            </a:r>
          </a:p>
        </p:txBody>
      </p:sp>
      <p:sp>
        <p:nvSpPr>
          <p:cNvPr id="24" name="TextBox 23">
            <a:extLst>
              <a:ext uri="{FF2B5EF4-FFF2-40B4-BE49-F238E27FC236}">
                <a16:creationId xmlns:a16="http://schemas.microsoft.com/office/drawing/2014/main" id="{5CDD6DC9-20C2-4053-9598-50C737133047}"/>
              </a:ext>
            </a:extLst>
          </p:cNvPr>
          <p:cNvSpPr txBox="1"/>
          <p:nvPr/>
        </p:nvSpPr>
        <p:spPr>
          <a:xfrm>
            <a:off x="4242211" y="4203035"/>
            <a:ext cx="400891" cy="215444"/>
          </a:xfrm>
          <a:prstGeom prst="rect">
            <a:avLst/>
          </a:prstGeom>
          <a:noFill/>
        </p:spPr>
        <p:txBody>
          <a:bodyPr wrap="square" rtlCol="0">
            <a:spAutoFit/>
          </a:bodyPr>
          <a:lstStyle/>
          <a:p>
            <a:r>
              <a:rPr lang="en-US" sz="800" b="1">
                <a:solidFill>
                  <a:schemeClr val="tx1"/>
                </a:solidFill>
              </a:rPr>
              <a:t>00</a:t>
            </a:r>
          </a:p>
        </p:txBody>
      </p:sp>
      <p:sp>
        <p:nvSpPr>
          <p:cNvPr id="25" name="TextBox 24">
            <a:extLst>
              <a:ext uri="{FF2B5EF4-FFF2-40B4-BE49-F238E27FC236}">
                <a16:creationId xmlns:a16="http://schemas.microsoft.com/office/drawing/2014/main" id="{57803931-C6CC-42E3-B9F3-7DD34E978E4C}"/>
              </a:ext>
            </a:extLst>
          </p:cNvPr>
          <p:cNvSpPr txBox="1"/>
          <p:nvPr/>
        </p:nvSpPr>
        <p:spPr>
          <a:xfrm>
            <a:off x="3938358" y="1874251"/>
            <a:ext cx="543346" cy="215444"/>
          </a:xfrm>
          <a:prstGeom prst="rect">
            <a:avLst/>
          </a:prstGeom>
          <a:noFill/>
        </p:spPr>
        <p:txBody>
          <a:bodyPr wrap="square" rtlCol="0">
            <a:spAutoFit/>
          </a:bodyPr>
          <a:lstStyle/>
          <a:p>
            <a:r>
              <a:rPr lang="en-US" sz="800" b="1">
                <a:solidFill>
                  <a:srgbClr val="FF9900"/>
                </a:solidFill>
              </a:rPr>
              <a:t>00</a:t>
            </a:r>
          </a:p>
        </p:txBody>
      </p:sp>
      <p:sp>
        <p:nvSpPr>
          <p:cNvPr id="26" name="TextBox 25">
            <a:extLst>
              <a:ext uri="{FF2B5EF4-FFF2-40B4-BE49-F238E27FC236}">
                <a16:creationId xmlns:a16="http://schemas.microsoft.com/office/drawing/2014/main" id="{8E0DD8D5-9DEE-45EB-B282-5B51223302B8}"/>
              </a:ext>
            </a:extLst>
          </p:cNvPr>
          <p:cNvSpPr txBox="1"/>
          <p:nvPr/>
        </p:nvSpPr>
        <p:spPr>
          <a:xfrm>
            <a:off x="4223640" y="1872537"/>
            <a:ext cx="400891" cy="215444"/>
          </a:xfrm>
          <a:prstGeom prst="rect">
            <a:avLst/>
          </a:prstGeom>
          <a:noFill/>
        </p:spPr>
        <p:txBody>
          <a:bodyPr wrap="square" rtlCol="0">
            <a:spAutoFit/>
          </a:bodyPr>
          <a:lstStyle/>
          <a:p>
            <a:r>
              <a:rPr lang="en-US" sz="800" b="1">
                <a:solidFill>
                  <a:srgbClr val="FF9900"/>
                </a:solidFill>
              </a:rPr>
              <a:t>00</a:t>
            </a:r>
          </a:p>
        </p:txBody>
      </p:sp>
      <p:sp>
        <p:nvSpPr>
          <p:cNvPr id="27" name="TextBox 26">
            <a:extLst>
              <a:ext uri="{FF2B5EF4-FFF2-40B4-BE49-F238E27FC236}">
                <a16:creationId xmlns:a16="http://schemas.microsoft.com/office/drawing/2014/main" id="{991FE17A-B16B-4431-BA9E-2F521A67543F}"/>
              </a:ext>
            </a:extLst>
          </p:cNvPr>
          <p:cNvSpPr txBox="1"/>
          <p:nvPr/>
        </p:nvSpPr>
        <p:spPr>
          <a:xfrm>
            <a:off x="5793701" y="1872537"/>
            <a:ext cx="1404957" cy="215444"/>
          </a:xfrm>
          <a:prstGeom prst="rect">
            <a:avLst/>
          </a:prstGeom>
          <a:noFill/>
        </p:spPr>
        <p:txBody>
          <a:bodyPr wrap="square" rtlCol="0">
            <a:spAutoFit/>
          </a:bodyPr>
          <a:lstStyle/>
          <a:p>
            <a:r>
              <a:rPr lang="en-US" sz="800" b="1">
                <a:solidFill>
                  <a:srgbClr val="FF9900"/>
                </a:solidFill>
              </a:rPr>
              <a:t>AF – AGENCY FORM</a:t>
            </a:r>
          </a:p>
        </p:txBody>
      </p:sp>
      <p:sp>
        <p:nvSpPr>
          <p:cNvPr id="28" name="TextBox 27">
            <a:extLst>
              <a:ext uri="{FF2B5EF4-FFF2-40B4-BE49-F238E27FC236}">
                <a16:creationId xmlns:a16="http://schemas.microsoft.com/office/drawing/2014/main" id="{FFC6FBEE-2E50-409B-AB4E-1FA54ED64B2B}"/>
              </a:ext>
            </a:extLst>
          </p:cNvPr>
          <p:cNvSpPr txBox="1"/>
          <p:nvPr/>
        </p:nvSpPr>
        <p:spPr>
          <a:xfrm>
            <a:off x="3889348" y="4389362"/>
            <a:ext cx="543346" cy="215444"/>
          </a:xfrm>
          <a:prstGeom prst="rect">
            <a:avLst/>
          </a:prstGeom>
          <a:noFill/>
        </p:spPr>
        <p:txBody>
          <a:bodyPr wrap="square" rtlCol="0">
            <a:spAutoFit/>
          </a:bodyPr>
          <a:lstStyle/>
          <a:p>
            <a:r>
              <a:rPr lang="en-US" sz="800" b="1">
                <a:solidFill>
                  <a:srgbClr val="FF9900"/>
                </a:solidFill>
              </a:rPr>
              <a:t>946</a:t>
            </a:r>
          </a:p>
        </p:txBody>
      </p:sp>
      <p:sp>
        <p:nvSpPr>
          <p:cNvPr id="29" name="TextBox 28">
            <a:extLst>
              <a:ext uri="{FF2B5EF4-FFF2-40B4-BE49-F238E27FC236}">
                <a16:creationId xmlns:a16="http://schemas.microsoft.com/office/drawing/2014/main" id="{F422C631-E511-4AE8-AFA8-0400BA481257}"/>
              </a:ext>
            </a:extLst>
          </p:cNvPr>
          <p:cNvSpPr txBox="1"/>
          <p:nvPr/>
        </p:nvSpPr>
        <p:spPr>
          <a:xfrm>
            <a:off x="4223640" y="4389362"/>
            <a:ext cx="400891" cy="215444"/>
          </a:xfrm>
          <a:prstGeom prst="rect">
            <a:avLst/>
          </a:prstGeom>
          <a:noFill/>
        </p:spPr>
        <p:txBody>
          <a:bodyPr wrap="square" rtlCol="0">
            <a:spAutoFit/>
          </a:bodyPr>
          <a:lstStyle/>
          <a:p>
            <a:r>
              <a:rPr lang="en-US" sz="800" b="1">
                <a:solidFill>
                  <a:srgbClr val="FF9900"/>
                </a:solidFill>
              </a:rPr>
              <a:t>00</a:t>
            </a:r>
          </a:p>
        </p:txBody>
      </p:sp>
      <p:sp>
        <p:nvSpPr>
          <p:cNvPr id="32" name="TextBox 31">
            <a:extLst>
              <a:ext uri="{FF2B5EF4-FFF2-40B4-BE49-F238E27FC236}">
                <a16:creationId xmlns:a16="http://schemas.microsoft.com/office/drawing/2014/main" id="{5BD91DDF-6FC3-4A70-BAA3-9A246195103F}"/>
              </a:ext>
            </a:extLst>
          </p:cNvPr>
          <p:cNvSpPr txBox="1"/>
          <p:nvPr/>
        </p:nvSpPr>
        <p:spPr>
          <a:xfrm>
            <a:off x="5796322" y="4389362"/>
            <a:ext cx="1404957" cy="215444"/>
          </a:xfrm>
          <a:prstGeom prst="rect">
            <a:avLst/>
          </a:prstGeom>
          <a:noFill/>
        </p:spPr>
        <p:txBody>
          <a:bodyPr wrap="square" rtlCol="0">
            <a:spAutoFit/>
          </a:bodyPr>
          <a:lstStyle/>
          <a:p>
            <a:r>
              <a:rPr lang="en-US" sz="800" b="1">
                <a:solidFill>
                  <a:srgbClr val="FF9900"/>
                </a:solidFill>
              </a:rPr>
              <a:t>AF – AGENCY FORM</a:t>
            </a:r>
          </a:p>
        </p:txBody>
      </p:sp>
      <p:pic>
        <p:nvPicPr>
          <p:cNvPr id="12" name="Picture 11" descr="Text&#10;&#10;Description automatically generated">
            <a:extLst>
              <a:ext uri="{FF2B5EF4-FFF2-40B4-BE49-F238E27FC236}">
                <a16:creationId xmlns:a16="http://schemas.microsoft.com/office/drawing/2014/main" id="{377CFB17-42C3-461C-AAD3-9A97A6F95B59}"/>
              </a:ext>
            </a:extLst>
          </p:cNvPr>
          <p:cNvPicPr>
            <a:picLocks noChangeAspect="1"/>
          </p:cNvPicPr>
          <p:nvPr/>
        </p:nvPicPr>
        <p:blipFill rotWithShape="1">
          <a:blip r:embed="rId3"/>
          <a:srcRect l="2135" t="2489" b="77520"/>
          <a:stretch/>
        </p:blipFill>
        <p:spPr>
          <a:xfrm>
            <a:off x="5814893" y="4418479"/>
            <a:ext cx="2370588" cy="492407"/>
          </a:xfrm>
          <a:prstGeom prst="rect">
            <a:avLst/>
          </a:prstGeom>
        </p:spPr>
      </p:pic>
      <p:pic>
        <p:nvPicPr>
          <p:cNvPr id="33" name="Graphic 32" descr="Cursor with solid fill">
            <a:extLst>
              <a:ext uri="{FF2B5EF4-FFF2-40B4-BE49-F238E27FC236}">
                <a16:creationId xmlns:a16="http://schemas.microsoft.com/office/drawing/2014/main" id="{5E93A0E0-BDE6-4EC1-8210-DA42519FFBB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339098" y="4416669"/>
            <a:ext cx="361519" cy="361519"/>
          </a:xfrm>
          <a:prstGeom prst="rect">
            <a:avLst/>
          </a:prstGeom>
        </p:spPr>
      </p:pic>
    </p:spTree>
    <p:extLst>
      <p:ext uri="{BB962C8B-B14F-4D97-AF65-F5344CB8AC3E}">
        <p14:creationId xmlns:p14="http://schemas.microsoft.com/office/powerpoint/2010/main" val="277680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1"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22" presetClass="entr" presetSubtype="8"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8" fill="hold" grpId="0" nodeType="clickEffect">
                                  <p:stCondLst>
                                    <p:cond delay="0"/>
                                  </p:stCondLst>
                                  <p:childTnLst>
                                    <p:animEffect transition="out" filter="wipe(left)">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par>
                          <p:cTn id="40" fill="hold">
                            <p:stCondLst>
                              <p:cond delay="500"/>
                            </p:stCondLst>
                            <p:childTnLst>
                              <p:par>
                                <p:cTn id="41" presetID="22" presetClass="exit" presetSubtype="8" fill="hold" grpId="0" nodeType="afterEffect">
                                  <p:stCondLst>
                                    <p:cond delay="0"/>
                                  </p:stCondLst>
                                  <p:childTnLst>
                                    <p:animEffect transition="out" filter="wipe(left)">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par>
                          <p:cTn id="52" fill="hold">
                            <p:stCondLst>
                              <p:cond delay="500"/>
                            </p:stCondLst>
                            <p:childTnLst>
                              <p:par>
                                <p:cTn id="53" presetID="1" presetClass="exit" presetSubtype="0" fill="hold" nodeType="afterEffect">
                                  <p:stCondLst>
                                    <p:cond delay="100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100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100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P spid="26" grpId="0"/>
      <p:bldP spid="27" grpId="0"/>
      <p:bldP spid="28" grpId="0"/>
      <p:bldP spid="28" grpId="1"/>
      <p:bldP spid="29" grpId="0"/>
      <p:bldP spid="29" grpId="1"/>
      <p:bldP spid="32" grpId="0"/>
      <p:bldP spid="3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09294-AE92-44B9-9642-9CE1FD11383F}"/>
              </a:ext>
            </a:extLst>
          </p:cNvPr>
          <p:cNvSpPr>
            <a:spLocks noGrp="1"/>
          </p:cNvSpPr>
          <p:nvPr>
            <p:ph type="title"/>
          </p:nvPr>
        </p:nvSpPr>
        <p:spPr>
          <a:xfrm>
            <a:off x="4572000" y="704658"/>
            <a:ext cx="4285129" cy="641100"/>
          </a:xfrm>
        </p:spPr>
        <p:txBody>
          <a:bodyPr/>
          <a:lstStyle/>
          <a:p>
            <a:r>
              <a:rPr lang="en-US" sz="3200" b="1">
                <a:latin typeface="Segoe UI Black" panose="020B0A02040204020203" pitchFamily="34" charset="0"/>
                <a:ea typeface="Segoe UI Black" panose="020B0A02040204020203" pitchFamily="34" charset="0"/>
              </a:rPr>
              <a:t>How Many Months Do You Need?</a:t>
            </a:r>
          </a:p>
        </p:txBody>
      </p:sp>
      <p:sp>
        <p:nvSpPr>
          <p:cNvPr id="5" name="Text Placeholder 4">
            <a:extLst>
              <a:ext uri="{FF2B5EF4-FFF2-40B4-BE49-F238E27FC236}">
                <a16:creationId xmlns:a16="http://schemas.microsoft.com/office/drawing/2014/main" id="{CBCCD119-DF8A-439B-AC55-7392F770729E}"/>
              </a:ext>
            </a:extLst>
          </p:cNvPr>
          <p:cNvSpPr>
            <a:spLocks noGrp="1"/>
          </p:cNvSpPr>
          <p:nvPr>
            <p:ph type="body" idx="1"/>
          </p:nvPr>
        </p:nvSpPr>
        <p:spPr>
          <a:xfrm>
            <a:off x="4894764" y="1455476"/>
            <a:ext cx="3639600" cy="2786100"/>
          </a:xfrm>
        </p:spPr>
        <p:txBody>
          <a:bodyPr/>
          <a:lstStyle/>
          <a:p>
            <a:pPr marL="101600" indent="0">
              <a:buNone/>
            </a:pPr>
            <a:r>
              <a:rPr lang="en-US" sz="2400">
                <a:latin typeface="Tahoma" panose="020B0604030504040204" pitchFamily="34" charset="0"/>
                <a:ea typeface="Tahoma" panose="020B0604030504040204" pitchFamily="34" charset="0"/>
                <a:cs typeface="Tahoma" panose="020B0604030504040204" pitchFamily="34" charset="0"/>
              </a:rPr>
              <a:t>Patrice started her job on 3/1. She is paid </a:t>
            </a:r>
            <a:br>
              <a:rPr lang="en-US" sz="2400">
                <a:latin typeface="Tahoma" panose="020B0604030504040204" pitchFamily="34" charset="0"/>
                <a:ea typeface="Tahoma" panose="020B0604030504040204" pitchFamily="34" charset="0"/>
                <a:cs typeface="Tahoma" panose="020B0604030504040204" pitchFamily="34" charset="0"/>
              </a:rPr>
            </a:br>
            <a:r>
              <a:rPr lang="en-US" sz="2400">
                <a:latin typeface="Tahoma" panose="020B0604030504040204" pitchFamily="34" charset="0"/>
                <a:ea typeface="Tahoma" panose="020B0604030504040204" pitchFamily="34" charset="0"/>
                <a:cs typeface="Tahoma" panose="020B0604030504040204" pitchFamily="34" charset="0"/>
              </a:rPr>
              <a:t>bi-weekly and will receive her first check on 3/15.</a:t>
            </a:r>
          </a:p>
        </p:txBody>
      </p:sp>
      <p:pic>
        <p:nvPicPr>
          <p:cNvPr id="6" name="Picture 5">
            <a:extLst>
              <a:ext uri="{FF2B5EF4-FFF2-40B4-BE49-F238E27FC236}">
                <a16:creationId xmlns:a16="http://schemas.microsoft.com/office/drawing/2014/main" id="{19DB91AC-4540-4E5C-91B3-E5460081800E}"/>
              </a:ext>
            </a:extLst>
          </p:cNvPr>
          <p:cNvPicPr/>
          <p:nvPr/>
        </p:nvPicPr>
        <p:blipFill rotWithShape="1">
          <a:blip r:embed="rId2">
            <a:extLst>
              <a:ext uri="{28A0092B-C50C-407E-A947-70E740481C1C}">
                <a14:useLocalDpi xmlns:a14="http://schemas.microsoft.com/office/drawing/2010/main"/>
              </a:ext>
            </a:extLst>
          </a:blip>
          <a:srcRect/>
          <a:stretch/>
        </p:blipFill>
        <p:spPr>
          <a:xfrm>
            <a:off x="4536140" y="4003519"/>
            <a:ext cx="4356848" cy="357356"/>
          </a:xfrm>
          <a:prstGeom prst="rect">
            <a:avLst/>
          </a:prstGeom>
        </p:spPr>
      </p:pic>
      <p:cxnSp>
        <p:nvCxnSpPr>
          <p:cNvPr id="3" name="Straight Connector 2">
            <a:extLst>
              <a:ext uri="{FF2B5EF4-FFF2-40B4-BE49-F238E27FC236}">
                <a16:creationId xmlns:a16="http://schemas.microsoft.com/office/drawing/2014/main" id="{045C747B-33C5-4455-AB92-4EF16C303DD0}"/>
              </a:ext>
            </a:extLst>
          </p:cNvPr>
          <p:cNvCxnSpPr>
            <a:cxnSpLocks/>
          </p:cNvCxnSpPr>
          <p:nvPr/>
        </p:nvCxnSpPr>
        <p:spPr>
          <a:xfrm>
            <a:off x="2386568" y="760055"/>
            <a:ext cx="0" cy="1811695"/>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B426D5-91F7-4006-9932-8D0645359D1F}"/>
              </a:ext>
            </a:extLst>
          </p:cNvPr>
          <p:cNvCxnSpPr>
            <a:cxnSpLocks/>
          </p:cNvCxnSpPr>
          <p:nvPr/>
        </p:nvCxnSpPr>
        <p:spPr>
          <a:xfrm flipH="1">
            <a:off x="811369" y="2549180"/>
            <a:ext cx="1575201" cy="91195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3EBCAB-D6F6-46B2-83D3-899B1E4FB333}"/>
              </a:ext>
            </a:extLst>
          </p:cNvPr>
          <p:cNvCxnSpPr>
            <a:cxnSpLocks/>
          </p:cNvCxnSpPr>
          <p:nvPr/>
        </p:nvCxnSpPr>
        <p:spPr>
          <a:xfrm>
            <a:off x="2386568" y="2549180"/>
            <a:ext cx="1601912" cy="89736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CBEBD8D-466B-469D-BC5F-8896ED81693D}"/>
              </a:ext>
            </a:extLst>
          </p:cNvPr>
          <p:cNvSpPr txBox="1"/>
          <p:nvPr/>
        </p:nvSpPr>
        <p:spPr>
          <a:xfrm>
            <a:off x="1397750"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1</a:t>
            </a:r>
          </a:p>
        </p:txBody>
      </p:sp>
      <p:sp>
        <p:nvSpPr>
          <p:cNvPr id="25" name="TextBox 24">
            <a:extLst>
              <a:ext uri="{FF2B5EF4-FFF2-40B4-BE49-F238E27FC236}">
                <a16:creationId xmlns:a16="http://schemas.microsoft.com/office/drawing/2014/main" id="{F75D8E28-F5BE-453D-B8D1-40FC85B14AC1}"/>
              </a:ext>
            </a:extLst>
          </p:cNvPr>
          <p:cNvSpPr txBox="1"/>
          <p:nvPr/>
        </p:nvSpPr>
        <p:spPr>
          <a:xfrm>
            <a:off x="2923307"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2</a:t>
            </a:r>
          </a:p>
        </p:txBody>
      </p:sp>
      <p:sp>
        <p:nvSpPr>
          <p:cNvPr id="27" name="TextBox 26">
            <a:extLst>
              <a:ext uri="{FF2B5EF4-FFF2-40B4-BE49-F238E27FC236}">
                <a16:creationId xmlns:a16="http://schemas.microsoft.com/office/drawing/2014/main" id="{2891CC2F-8100-495E-A5BA-2931CE1D75C3}"/>
              </a:ext>
            </a:extLst>
          </p:cNvPr>
          <p:cNvSpPr txBox="1"/>
          <p:nvPr/>
        </p:nvSpPr>
        <p:spPr>
          <a:xfrm>
            <a:off x="2114997" y="3064678"/>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3</a:t>
            </a:r>
          </a:p>
        </p:txBody>
      </p:sp>
      <p:sp>
        <p:nvSpPr>
          <p:cNvPr id="2" name="Slide Number Placeholder 1">
            <a:extLst>
              <a:ext uri="{FF2B5EF4-FFF2-40B4-BE49-F238E27FC236}">
                <a16:creationId xmlns:a16="http://schemas.microsoft.com/office/drawing/2014/main" id="{D1A71D73-6C39-4D61-8CA9-D2E3399D20DC}"/>
              </a:ext>
            </a:extLst>
          </p:cNvPr>
          <p:cNvSpPr>
            <a:spLocks noGrp="1"/>
          </p:cNvSpPr>
          <p:nvPr>
            <p:ph type="sldNum" sz="quarter" idx="4"/>
          </p:nvPr>
        </p:nvSpPr>
        <p:spPr/>
        <p:txBody>
          <a:bodyPr/>
          <a:lstStyle/>
          <a:p>
            <a:fld id="{BC502912-88F4-4B0D-992B-24673595D95F}" type="slidenum">
              <a:rPr lang="en-US" smtClean="0"/>
              <a:pPr/>
              <a:t>47</a:t>
            </a:fld>
            <a:endParaRPr lang="en-US"/>
          </a:p>
        </p:txBody>
      </p:sp>
    </p:spTree>
    <p:extLst>
      <p:ext uri="{BB962C8B-B14F-4D97-AF65-F5344CB8AC3E}">
        <p14:creationId xmlns:p14="http://schemas.microsoft.com/office/powerpoint/2010/main" val="3346600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09294-AE92-44B9-9642-9CE1FD11383F}"/>
              </a:ext>
            </a:extLst>
          </p:cNvPr>
          <p:cNvSpPr>
            <a:spLocks noGrp="1"/>
          </p:cNvSpPr>
          <p:nvPr>
            <p:ph type="title"/>
          </p:nvPr>
        </p:nvSpPr>
        <p:spPr>
          <a:xfrm>
            <a:off x="4572000" y="704658"/>
            <a:ext cx="4285129" cy="641100"/>
          </a:xfrm>
        </p:spPr>
        <p:txBody>
          <a:bodyPr/>
          <a:lstStyle/>
          <a:p>
            <a:r>
              <a:rPr lang="en-US" sz="3200" b="1">
                <a:latin typeface="Segoe UI Black" panose="020B0A02040204020203" pitchFamily="34" charset="0"/>
                <a:ea typeface="Segoe UI Black" panose="020B0A02040204020203" pitchFamily="34" charset="0"/>
              </a:rPr>
              <a:t>How Many Months Do You Need?</a:t>
            </a:r>
          </a:p>
        </p:txBody>
      </p:sp>
      <p:sp>
        <p:nvSpPr>
          <p:cNvPr id="5" name="Text Placeholder 4">
            <a:extLst>
              <a:ext uri="{FF2B5EF4-FFF2-40B4-BE49-F238E27FC236}">
                <a16:creationId xmlns:a16="http://schemas.microsoft.com/office/drawing/2014/main" id="{CBCCD119-DF8A-439B-AC55-7392F770729E}"/>
              </a:ext>
            </a:extLst>
          </p:cNvPr>
          <p:cNvSpPr>
            <a:spLocks noGrp="1"/>
          </p:cNvSpPr>
          <p:nvPr>
            <p:ph type="body" idx="1"/>
          </p:nvPr>
        </p:nvSpPr>
        <p:spPr>
          <a:xfrm>
            <a:off x="4894764" y="1455476"/>
            <a:ext cx="3639600" cy="2786100"/>
          </a:xfrm>
        </p:spPr>
        <p:txBody>
          <a:bodyPr/>
          <a:lstStyle/>
          <a:p>
            <a:pPr marL="101600" indent="0">
              <a:buNone/>
            </a:pPr>
            <a:r>
              <a:rPr lang="en-US" sz="2400">
                <a:latin typeface="Tahoma" panose="020B0604030504040204" pitchFamily="34" charset="0"/>
                <a:ea typeface="Tahoma" panose="020B0604030504040204" pitchFamily="34" charset="0"/>
                <a:cs typeface="Tahoma" panose="020B0604030504040204" pitchFamily="34" charset="0"/>
              </a:rPr>
              <a:t>Autumn started her job on 10/15. She is paid </a:t>
            </a:r>
            <a:br>
              <a:rPr lang="en-US" sz="2400">
                <a:latin typeface="Tahoma" panose="020B0604030504040204" pitchFamily="34" charset="0"/>
                <a:ea typeface="Tahoma" panose="020B0604030504040204" pitchFamily="34" charset="0"/>
                <a:cs typeface="Tahoma" panose="020B0604030504040204" pitchFamily="34" charset="0"/>
              </a:rPr>
            </a:br>
            <a:r>
              <a:rPr lang="en-US" sz="2400">
                <a:latin typeface="Tahoma" panose="020B0604030504040204" pitchFamily="34" charset="0"/>
                <a:ea typeface="Tahoma" panose="020B0604030504040204" pitchFamily="34" charset="0"/>
                <a:cs typeface="Tahoma" panose="020B0604030504040204" pitchFamily="34" charset="0"/>
              </a:rPr>
              <a:t>bi-weekly and will receive her first check on 10/29.</a:t>
            </a:r>
          </a:p>
        </p:txBody>
      </p:sp>
      <p:pic>
        <p:nvPicPr>
          <p:cNvPr id="6" name="Picture 5">
            <a:extLst>
              <a:ext uri="{FF2B5EF4-FFF2-40B4-BE49-F238E27FC236}">
                <a16:creationId xmlns:a16="http://schemas.microsoft.com/office/drawing/2014/main" id="{19DB91AC-4540-4E5C-91B3-E5460081800E}"/>
              </a:ext>
            </a:extLst>
          </p:cNvPr>
          <p:cNvPicPr/>
          <p:nvPr/>
        </p:nvPicPr>
        <p:blipFill rotWithShape="1">
          <a:blip r:embed="rId2">
            <a:extLst>
              <a:ext uri="{28A0092B-C50C-407E-A947-70E740481C1C}">
                <a14:useLocalDpi xmlns:a14="http://schemas.microsoft.com/office/drawing/2010/main"/>
              </a:ext>
            </a:extLst>
          </a:blip>
          <a:srcRect/>
          <a:stretch/>
        </p:blipFill>
        <p:spPr>
          <a:xfrm>
            <a:off x="4536140" y="4003519"/>
            <a:ext cx="4356848" cy="357356"/>
          </a:xfrm>
          <a:prstGeom prst="rect">
            <a:avLst/>
          </a:prstGeom>
        </p:spPr>
      </p:pic>
      <p:cxnSp>
        <p:nvCxnSpPr>
          <p:cNvPr id="7" name="Straight Connector 6">
            <a:extLst>
              <a:ext uri="{FF2B5EF4-FFF2-40B4-BE49-F238E27FC236}">
                <a16:creationId xmlns:a16="http://schemas.microsoft.com/office/drawing/2014/main" id="{8D91D777-CB19-43E5-AAB3-0BDD5464969A}"/>
              </a:ext>
            </a:extLst>
          </p:cNvPr>
          <p:cNvCxnSpPr>
            <a:cxnSpLocks/>
          </p:cNvCxnSpPr>
          <p:nvPr/>
        </p:nvCxnSpPr>
        <p:spPr>
          <a:xfrm>
            <a:off x="2386568" y="760055"/>
            <a:ext cx="0" cy="1811695"/>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A32BFB-0D0E-4E14-B0B8-E4F675049CDE}"/>
              </a:ext>
            </a:extLst>
          </p:cNvPr>
          <p:cNvCxnSpPr>
            <a:cxnSpLocks/>
          </p:cNvCxnSpPr>
          <p:nvPr/>
        </p:nvCxnSpPr>
        <p:spPr>
          <a:xfrm flipH="1">
            <a:off x="811369" y="2549180"/>
            <a:ext cx="1575201" cy="91195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225FE0-62D5-4E99-8E79-53546CE11D77}"/>
              </a:ext>
            </a:extLst>
          </p:cNvPr>
          <p:cNvCxnSpPr>
            <a:cxnSpLocks/>
          </p:cNvCxnSpPr>
          <p:nvPr/>
        </p:nvCxnSpPr>
        <p:spPr>
          <a:xfrm>
            <a:off x="2386568" y="2549180"/>
            <a:ext cx="1601912" cy="89736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D613B1-FE5A-4AF0-A583-9136E0CF0841}"/>
              </a:ext>
            </a:extLst>
          </p:cNvPr>
          <p:cNvSpPr txBox="1"/>
          <p:nvPr/>
        </p:nvSpPr>
        <p:spPr>
          <a:xfrm>
            <a:off x="1397750"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1</a:t>
            </a:r>
          </a:p>
        </p:txBody>
      </p:sp>
      <p:sp>
        <p:nvSpPr>
          <p:cNvPr id="11" name="TextBox 10">
            <a:extLst>
              <a:ext uri="{FF2B5EF4-FFF2-40B4-BE49-F238E27FC236}">
                <a16:creationId xmlns:a16="http://schemas.microsoft.com/office/drawing/2014/main" id="{10C0BDA2-0BE3-4E09-B85F-E22A581A1034}"/>
              </a:ext>
            </a:extLst>
          </p:cNvPr>
          <p:cNvSpPr txBox="1"/>
          <p:nvPr/>
        </p:nvSpPr>
        <p:spPr>
          <a:xfrm>
            <a:off x="2923307"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2</a:t>
            </a:r>
          </a:p>
        </p:txBody>
      </p:sp>
      <p:sp>
        <p:nvSpPr>
          <p:cNvPr id="12" name="TextBox 11">
            <a:extLst>
              <a:ext uri="{FF2B5EF4-FFF2-40B4-BE49-F238E27FC236}">
                <a16:creationId xmlns:a16="http://schemas.microsoft.com/office/drawing/2014/main" id="{08C7EDE3-3F89-403B-B24C-2E2B35C11EEB}"/>
              </a:ext>
            </a:extLst>
          </p:cNvPr>
          <p:cNvSpPr txBox="1"/>
          <p:nvPr/>
        </p:nvSpPr>
        <p:spPr>
          <a:xfrm>
            <a:off x="2114997" y="3064678"/>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3</a:t>
            </a:r>
          </a:p>
        </p:txBody>
      </p:sp>
      <p:sp>
        <p:nvSpPr>
          <p:cNvPr id="2" name="Slide Number Placeholder 1">
            <a:extLst>
              <a:ext uri="{FF2B5EF4-FFF2-40B4-BE49-F238E27FC236}">
                <a16:creationId xmlns:a16="http://schemas.microsoft.com/office/drawing/2014/main" id="{D4C10206-288D-46CA-80A2-EC62DE3B028E}"/>
              </a:ext>
            </a:extLst>
          </p:cNvPr>
          <p:cNvSpPr>
            <a:spLocks noGrp="1"/>
          </p:cNvSpPr>
          <p:nvPr>
            <p:ph type="sldNum" sz="quarter" idx="4"/>
          </p:nvPr>
        </p:nvSpPr>
        <p:spPr/>
        <p:txBody>
          <a:bodyPr/>
          <a:lstStyle/>
          <a:p>
            <a:fld id="{BC502912-88F4-4B0D-992B-24673595D95F}" type="slidenum">
              <a:rPr lang="en-US" smtClean="0"/>
              <a:pPr/>
              <a:t>48</a:t>
            </a:fld>
            <a:endParaRPr lang="en-US"/>
          </a:p>
        </p:txBody>
      </p:sp>
    </p:spTree>
    <p:extLst>
      <p:ext uri="{BB962C8B-B14F-4D97-AF65-F5344CB8AC3E}">
        <p14:creationId xmlns:p14="http://schemas.microsoft.com/office/powerpoint/2010/main" val="236413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09294-AE92-44B9-9642-9CE1FD11383F}"/>
              </a:ext>
            </a:extLst>
          </p:cNvPr>
          <p:cNvSpPr>
            <a:spLocks noGrp="1"/>
          </p:cNvSpPr>
          <p:nvPr>
            <p:ph type="title"/>
          </p:nvPr>
        </p:nvSpPr>
        <p:spPr>
          <a:xfrm>
            <a:off x="4572000" y="704658"/>
            <a:ext cx="4285129" cy="641100"/>
          </a:xfrm>
        </p:spPr>
        <p:txBody>
          <a:bodyPr/>
          <a:lstStyle/>
          <a:p>
            <a:r>
              <a:rPr lang="en-US" sz="3200" b="1">
                <a:latin typeface="Segoe UI Black" panose="020B0A02040204020203" pitchFamily="34" charset="0"/>
                <a:ea typeface="Segoe UI Black" panose="020B0A02040204020203" pitchFamily="34" charset="0"/>
              </a:rPr>
              <a:t>How Many Months Do You Need?</a:t>
            </a:r>
          </a:p>
        </p:txBody>
      </p:sp>
      <p:sp>
        <p:nvSpPr>
          <p:cNvPr id="5" name="Text Placeholder 4">
            <a:extLst>
              <a:ext uri="{FF2B5EF4-FFF2-40B4-BE49-F238E27FC236}">
                <a16:creationId xmlns:a16="http://schemas.microsoft.com/office/drawing/2014/main" id="{CBCCD119-DF8A-439B-AC55-7392F770729E}"/>
              </a:ext>
            </a:extLst>
          </p:cNvPr>
          <p:cNvSpPr>
            <a:spLocks noGrp="1"/>
          </p:cNvSpPr>
          <p:nvPr>
            <p:ph type="body" idx="1"/>
          </p:nvPr>
        </p:nvSpPr>
        <p:spPr>
          <a:xfrm>
            <a:off x="4894764" y="1455476"/>
            <a:ext cx="3639600" cy="2786100"/>
          </a:xfrm>
        </p:spPr>
        <p:txBody>
          <a:bodyPr/>
          <a:lstStyle/>
          <a:p>
            <a:pPr marL="101600" indent="0">
              <a:buNone/>
            </a:pPr>
            <a:r>
              <a:rPr lang="en-US" sz="2400">
                <a:latin typeface="Tahoma" panose="020B0604030504040204" pitchFamily="34" charset="0"/>
                <a:ea typeface="Tahoma" panose="020B0604030504040204" pitchFamily="34" charset="0"/>
                <a:cs typeface="Tahoma" panose="020B0604030504040204" pitchFamily="34" charset="0"/>
              </a:rPr>
              <a:t>Jamal started his job on 6/25. He is paid weekly and will receive his first check on 7/2.</a:t>
            </a:r>
          </a:p>
        </p:txBody>
      </p:sp>
      <p:pic>
        <p:nvPicPr>
          <p:cNvPr id="6" name="Picture 5">
            <a:extLst>
              <a:ext uri="{FF2B5EF4-FFF2-40B4-BE49-F238E27FC236}">
                <a16:creationId xmlns:a16="http://schemas.microsoft.com/office/drawing/2014/main" id="{19DB91AC-4540-4E5C-91B3-E5460081800E}"/>
              </a:ext>
            </a:extLst>
          </p:cNvPr>
          <p:cNvPicPr/>
          <p:nvPr/>
        </p:nvPicPr>
        <p:blipFill rotWithShape="1">
          <a:blip r:embed="rId2">
            <a:extLst>
              <a:ext uri="{28A0092B-C50C-407E-A947-70E740481C1C}">
                <a14:useLocalDpi xmlns:a14="http://schemas.microsoft.com/office/drawing/2010/main"/>
              </a:ext>
            </a:extLst>
          </a:blip>
          <a:srcRect/>
          <a:stretch/>
        </p:blipFill>
        <p:spPr>
          <a:xfrm>
            <a:off x="4536140" y="4003519"/>
            <a:ext cx="4356848" cy="357356"/>
          </a:xfrm>
          <a:prstGeom prst="rect">
            <a:avLst/>
          </a:prstGeom>
        </p:spPr>
      </p:pic>
      <p:cxnSp>
        <p:nvCxnSpPr>
          <p:cNvPr id="7" name="Straight Connector 6">
            <a:extLst>
              <a:ext uri="{FF2B5EF4-FFF2-40B4-BE49-F238E27FC236}">
                <a16:creationId xmlns:a16="http://schemas.microsoft.com/office/drawing/2014/main" id="{109B9135-269D-4D54-8A57-212EE8D60576}"/>
              </a:ext>
            </a:extLst>
          </p:cNvPr>
          <p:cNvCxnSpPr>
            <a:cxnSpLocks/>
          </p:cNvCxnSpPr>
          <p:nvPr/>
        </p:nvCxnSpPr>
        <p:spPr>
          <a:xfrm>
            <a:off x="2386568" y="760055"/>
            <a:ext cx="0" cy="1811695"/>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17697D-DCAA-4B42-A534-BB0570AA57CC}"/>
              </a:ext>
            </a:extLst>
          </p:cNvPr>
          <p:cNvCxnSpPr>
            <a:cxnSpLocks/>
          </p:cNvCxnSpPr>
          <p:nvPr/>
        </p:nvCxnSpPr>
        <p:spPr>
          <a:xfrm flipH="1">
            <a:off x="811369" y="2549180"/>
            <a:ext cx="1575201" cy="91195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1206ED-D9D1-41B1-858D-63211B7596C3}"/>
              </a:ext>
            </a:extLst>
          </p:cNvPr>
          <p:cNvCxnSpPr>
            <a:cxnSpLocks/>
          </p:cNvCxnSpPr>
          <p:nvPr/>
        </p:nvCxnSpPr>
        <p:spPr>
          <a:xfrm>
            <a:off x="2386568" y="2549180"/>
            <a:ext cx="1601912" cy="89736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C4642B-0310-4668-8263-286A44D2CA1F}"/>
              </a:ext>
            </a:extLst>
          </p:cNvPr>
          <p:cNvSpPr txBox="1"/>
          <p:nvPr/>
        </p:nvSpPr>
        <p:spPr>
          <a:xfrm>
            <a:off x="1397750"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1</a:t>
            </a:r>
          </a:p>
        </p:txBody>
      </p:sp>
      <p:sp>
        <p:nvSpPr>
          <p:cNvPr id="11" name="TextBox 10">
            <a:extLst>
              <a:ext uri="{FF2B5EF4-FFF2-40B4-BE49-F238E27FC236}">
                <a16:creationId xmlns:a16="http://schemas.microsoft.com/office/drawing/2014/main" id="{66BF0383-CB1B-46B7-800B-D6139AC49E28}"/>
              </a:ext>
            </a:extLst>
          </p:cNvPr>
          <p:cNvSpPr txBox="1"/>
          <p:nvPr/>
        </p:nvSpPr>
        <p:spPr>
          <a:xfrm>
            <a:off x="2923307"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2</a:t>
            </a:r>
          </a:p>
        </p:txBody>
      </p:sp>
      <p:sp>
        <p:nvSpPr>
          <p:cNvPr id="12" name="TextBox 11">
            <a:extLst>
              <a:ext uri="{FF2B5EF4-FFF2-40B4-BE49-F238E27FC236}">
                <a16:creationId xmlns:a16="http://schemas.microsoft.com/office/drawing/2014/main" id="{27ACCB4A-0B9C-4DA9-814F-C49FA1DFA21C}"/>
              </a:ext>
            </a:extLst>
          </p:cNvPr>
          <p:cNvSpPr txBox="1"/>
          <p:nvPr/>
        </p:nvSpPr>
        <p:spPr>
          <a:xfrm>
            <a:off x="2114997" y="3064678"/>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3</a:t>
            </a:r>
          </a:p>
        </p:txBody>
      </p:sp>
      <p:sp>
        <p:nvSpPr>
          <p:cNvPr id="2" name="Slide Number Placeholder 1">
            <a:extLst>
              <a:ext uri="{FF2B5EF4-FFF2-40B4-BE49-F238E27FC236}">
                <a16:creationId xmlns:a16="http://schemas.microsoft.com/office/drawing/2014/main" id="{AD578875-D1E4-48D8-A732-AB3D9C49F821}"/>
              </a:ext>
            </a:extLst>
          </p:cNvPr>
          <p:cNvSpPr>
            <a:spLocks noGrp="1"/>
          </p:cNvSpPr>
          <p:nvPr>
            <p:ph type="sldNum" sz="quarter" idx="4"/>
          </p:nvPr>
        </p:nvSpPr>
        <p:spPr/>
        <p:txBody>
          <a:bodyPr/>
          <a:lstStyle/>
          <a:p>
            <a:fld id="{BC502912-88F4-4B0D-992B-24673595D95F}" type="slidenum">
              <a:rPr lang="en-US" smtClean="0"/>
              <a:pPr/>
              <a:t>49</a:t>
            </a:fld>
            <a:endParaRPr lang="en-US"/>
          </a:p>
        </p:txBody>
      </p:sp>
    </p:spTree>
    <p:extLst>
      <p:ext uri="{BB962C8B-B14F-4D97-AF65-F5344CB8AC3E}">
        <p14:creationId xmlns:p14="http://schemas.microsoft.com/office/powerpoint/2010/main" val="126745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571999" y="1615350"/>
            <a:ext cx="4063625"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Lift arms overhead</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Connect palms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Stretch fingers wide</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Lean to one side </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Take 2-3 deep breaths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Switch sides and repeat</a:t>
            </a:r>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169221" y="884557"/>
            <a:ext cx="4869180" cy="641100"/>
          </a:xfrm>
        </p:spPr>
        <p:txBody>
          <a:bodyPr/>
          <a:lstStyle/>
          <a:p>
            <a:r>
              <a:rPr lang="en-US" sz="3200" b="1">
                <a:latin typeface="Segoe UI Black" panose="020B0A02040204020203" pitchFamily="34" charset="0"/>
                <a:ea typeface="Segoe UI Black" panose="020B0A02040204020203" pitchFamily="34" charset="0"/>
                <a:cs typeface="Tahoma" panose="020B0604030504040204" pitchFamily="34" charset="0"/>
              </a:rPr>
              <a:t>Stretch At Your Desk</a:t>
            </a:r>
            <a:br>
              <a:rPr lang="en-US" sz="3200" b="1">
                <a:latin typeface="Segoe UI Black" panose="020B0A02040204020203" pitchFamily="34" charset="0"/>
                <a:ea typeface="Segoe UI Black" panose="020B0A02040204020203" pitchFamily="34" charset="0"/>
                <a:cs typeface="Tahoma" panose="020B0604030504040204" pitchFamily="34" charset="0"/>
              </a:rPr>
            </a:br>
            <a:r>
              <a:rPr lang="en-US" sz="3200" b="1">
                <a:latin typeface="Segoe UI Black" panose="020B0A02040204020203" pitchFamily="34" charset="0"/>
                <a:ea typeface="Segoe UI Black" panose="020B0A02040204020203" pitchFamily="34" charset="0"/>
                <a:cs typeface="Tahoma" panose="020B0604030504040204" pitchFamily="34" charset="0"/>
              </a:rPr>
              <a:t>Seated Crescent Moon</a:t>
            </a:r>
          </a:p>
        </p:txBody>
      </p:sp>
      <p:pic>
        <p:nvPicPr>
          <p:cNvPr id="23" name="Picture 22">
            <a:extLst>
              <a:ext uri="{FF2B5EF4-FFF2-40B4-BE49-F238E27FC236}">
                <a16:creationId xmlns:a16="http://schemas.microsoft.com/office/drawing/2014/main" id="{584C6126-2E5B-45C2-A7BF-EEF6A979A4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9627"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09294-AE92-44B9-9642-9CE1FD11383F}"/>
              </a:ext>
            </a:extLst>
          </p:cNvPr>
          <p:cNvSpPr>
            <a:spLocks noGrp="1"/>
          </p:cNvSpPr>
          <p:nvPr>
            <p:ph type="title"/>
          </p:nvPr>
        </p:nvSpPr>
        <p:spPr>
          <a:xfrm>
            <a:off x="4572000" y="704658"/>
            <a:ext cx="4285129" cy="641100"/>
          </a:xfrm>
        </p:spPr>
        <p:txBody>
          <a:bodyPr/>
          <a:lstStyle/>
          <a:p>
            <a:r>
              <a:rPr lang="en-US" sz="3200" b="1">
                <a:latin typeface="Segoe UI Black" panose="020B0A02040204020203" pitchFamily="34" charset="0"/>
                <a:ea typeface="Segoe UI Black" panose="020B0A02040204020203" pitchFamily="34" charset="0"/>
              </a:rPr>
              <a:t>How Many Months Do You Need?</a:t>
            </a:r>
          </a:p>
        </p:txBody>
      </p:sp>
      <p:sp>
        <p:nvSpPr>
          <p:cNvPr id="5" name="Text Placeholder 4">
            <a:extLst>
              <a:ext uri="{FF2B5EF4-FFF2-40B4-BE49-F238E27FC236}">
                <a16:creationId xmlns:a16="http://schemas.microsoft.com/office/drawing/2014/main" id="{CBCCD119-DF8A-439B-AC55-7392F770729E}"/>
              </a:ext>
            </a:extLst>
          </p:cNvPr>
          <p:cNvSpPr>
            <a:spLocks noGrp="1"/>
          </p:cNvSpPr>
          <p:nvPr>
            <p:ph type="body" idx="1"/>
          </p:nvPr>
        </p:nvSpPr>
        <p:spPr>
          <a:xfrm>
            <a:off x="4894764" y="1455476"/>
            <a:ext cx="3639600" cy="2786100"/>
          </a:xfrm>
        </p:spPr>
        <p:txBody>
          <a:bodyPr/>
          <a:lstStyle/>
          <a:p>
            <a:pPr marL="101600" indent="0">
              <a:buNone/>
            </a:pPr>
            <a:r>
              <a:rPr lang="en-US" sz="2400">
                <a:latin typeface="Tahoma" panose="020B0604030504040204" pitchFamily="34" charset="0"/>
                <a:ea typeface="Tahoma" panose="020B0604030504040204" pitchFamily="34" charset="0"/>
                <a:cs typeface="Tahoma" panose="020B0604030504040204" pitchFamily="34" charset="0"/>
              </a:rPr>
              <a:t>Tori started her job on 8/25. She is paid monthly on the 1</a:t>
            </a:r>
            <a:r>
              <a:rPr lang="en-US" sz="2400" baseline="30000">
                <a:latin typeface="Tahoma" panose="020B0604030504040204" pitchFamily="34" charset="0"/>
                <a:ea typeface="Tahoma" panose="020B0604030504040204" pitchFamily="34" charset="0"/>
                <a:cs typeface="Tahoma" panose="020B0604030504040204" pitchFamily="34" charset="0"/>
              </a:rPr>
              <a:t>st</a:t>
            </a:r>
            <a:r>
              <a:rPr lang="en-US" sz="2400">
                <a:latin typeface="Tahoma" panose="020B0604030504040204" pitchFamily="34" charset="0"/>
                <a:ea typeface="Tahoma" panose="020B0604030504040204" pitchFamily="34" charset="0"/>
                <a:cs typeface="Tahoma" panose="020B0604030504040204" pitchFamily="34" charset="0"/>
              </a:rPr>
              <a:t> of the month. She will receive a check for her first week of work on 9/1.</a:t>
            </a:r>
          </a:p>
        </p:txBody>
      </p:sp>
      <p:pic>
        <p:nvPicPr>
          <p:cNvPr id="6" name="Picture 5">
            <a:extLst>
              <a:ext uri="{FF2B5EF4-FFF2-40B4-BE49-F238E27FC236}">
                <a16:creationId xmlns:a16="http://schemas.microsoft.com/office/drawing/2014/main" id="{19DB91AC-4540-4E5C-91B3-E5460081800E}"/>
              </a:ext>
            </a:extLst>
          </p:cNvPr>
          <p:cNvPicPr/>
          <p:nvPr/>
        </p:nvPicPr>
        <p:blipFill rotWithShape="1">
          <a:blip r:embed="rId2">
            <a:extLst>
              <a:ext uri="{28A0092B-C50C-407E-A947-70E740481C1C}">
                <a14:useLocalDpi xmlns:a14="http://schemas.microsoft.com/office/drawing/2010/main"/>
              </a:ext>
            </a:extLst>
          </a:blip>
          <a:srcRect/>
          <a:stretch/>
        </p:blipFill>
        <p:spPr>
          <a:xfrm>
            <a:off x="4536140" y="4003519"/>
            <a:ext cx="4356848" cy="357356"/>
          </a:xfrm>
          <a:prstGeom prst="rect">
            <a:avLst/>
          </a:prstGeom>
        </p:spPr>
      </p:pic>
      <p:cxnSp>
        <p:nvCxnSpPr>
          <p:cNvPr id="7" name="Straight Connector 6">
            <a:extLst>
              <a:ext uri="{FF2B5EF4-FFF2-40B4-BE49-F238E27FC236}">
                <a16:creationId xmlns:a16="http://schemas.microsoft.com/office/drawing/2014/main" id="{5F76EED1-1E75-43FB-AFE4-B7893E272C6C}"/>
              </a:ext>
            </a:extLst>
          </p:cNvPr>
          <p:cNvCxnSpPr>
            <a:cxnSpLocks/>
          </p:cNvCxnSpPr>
          <p:nvPr/>
        </p:nvCxnSpPr>
        <p:spPr>
          <a:xfrm>
            <a:off x="2386568" y="760055"/>
            <a:ext cx="0" cy="1811695"/>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896D89-2657-4A07-8BE3-101BA08689E0}"/>
              </a:ext>
            </a:extLst>
          </p:cNvPr>
          <p:cNvCxnSpPr>
            <a:cxnSpLocks/>
          </p:cNvCxnSpPr>
          <p:nvPr/>
        </p:nvCxnSpPr>
        <p:spPr>
          <a:xfrm flipH="1">
            <a:off x="811369" y="2549180"/>
            <a:ext cx="1575201" cy="91195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5F25A0-E209-4F90-B498-C726B631B0A0}"/>
              </a:ext>
            </a:extLst>
          </p:cNvPr>
          <p:cNvCxnSpPr>
            <a:cxnSpLocks/>
          </p:cNvCxnSpPr>
          <p:nvPr/>
        </p:nvCxnSpPr>
        <p:spPr>
          <a:xfrm>
            <a:off x="2386568" y="2549180"/>
            <a:ext cx="1601912" cy="89736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5A99B1-1874-4465-A769-BDD970A4C204}"/>
              </a:ext>
            </a:extLst>
          </p:cNvPr>
          <p:cNvSpPr txBox="1"/>
          <p:nvPr/>
        </p:nvSpPr>
        <p:spPr>
          <a:xfrm>
            <a:off x="1397750"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1</a:t>
            </a:r>
          </a:p>
        </p:txBody>
      </p:sp>
      <p:sp>
        <p:nvSpPr>
          <p:cNvPr id="11" name="TextBox 10">
            <a:extLst>
              <a:ext uri="{FF2B5EF4-FFF2-40B4-BE49-F238E27FC236}">
                <a16:creationId xmlns:a16="http://schemas.microsoft.com/office/drawing/2014/main" id="{19EF4806-7E80-46E0-B512-9626545755E3}"/>
              </a:ext>
            </a:extLst>
          </p:cNvPr>
          <p:cNvSpPr txBox="1"/>
          <p:nvPr/>
        </p:nvSpPr>
        <p:spPr>
          <a:xfrm>
            <a:off x="2923307" y="1537292"/>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2</a:t>
            </a:r>
          </a:p>
        </p:txBody>
      </p:sp>
      <p:sp>
        <p:nvSpPr>
          <p:cNvPr id="12" name="TextBox 11">
            <a:extLst>
              <a:ext uri="{FF2B5EF4-FFF2-40B4-BE49-F238E27FC236}">
                <a16:creationId xmlns:a16="http://schemas.microsoft.com/office/drawing/2014/main" id="{3476C152-6214-4C27-8C11-6E5B7A6C53C6}"/>
              </a:ext>
            </a:extLst>
          </p:cNvPr>
          <p:cNvSpPr txBox="1"/>
          <p:nvPr/>
        </p:nvSpPr>
        <p:spPr>
          <a:xfrm>
            <a:off x="2114997" y="3064678"/>
            <a:ext cx="630194" cy="830997"/>
          </a:xfrm>
          <a:prstGeom prst="rect">
            <a:avLst/>
          </a:prstGeom>
          <a:noFill/>
        </p:spPr>
        <p:txBody>
          <a:bodyPr wrap="square" rtlCol="0">
            <a:spAutoFit/>
          </a:bodyPr>
          <a:lstStyle/>
          <a:p>
            <a:r>
              <a:rPr lang="en-US" sz="4800">
                <a:solidFill>
                  <a:schemeClr val="tx1">
                    <a:lumMod val="50000"/>
                  </a:schemeClr>
                </a:solidFill>
                <a:latin typeface="Segoe UI Black" panose="020B0A02040204020203" pitchFamily="34" charset="0"/>
                <a:ea typeface="Segoe UI Black" panose="020B0A02040204020203" pitchFamily="34" charset="0"/>
              </a:rPr>
              <a:t>3</a:t>
            </a:r>
          </a:p>
        </p:txBody>
      </p:sp>
      <p:sp>
        <p:nvSpPr>
          <p:cNvPr id="2" name="Slide Number Placeholder 1">
            <a:extLst>
              <a:ext uri="{FF2B5EF4-FFF2-40B4-BE49-F238E27FC236}">
                <a16:creationId xmlns:a16="http://schemas.microsoft.com/office/drawing/2014/main" id="{301B9AFA-ED6B-41F5-A2CE-24128434FF9E}"/>
              </a:ext>
            </a:extLst>
          </p:cNvPr>
          <p:cNvSpPr>
            <a:spLocks noGrp="1"/>
          </p:cNvSpPr>
          <p:nvPr>
            <p:ph type="sldNum" sz="quarter" idx="4"/>
          </p:nvPr>
        </p:nvSpPr>
        <p:spPr/>
        <p:txBody>
          <a:bodyPr/>
          <a:lstStyle/>
          <a:p>
            <a:fld id="{BC502912-88F4-4B0D-992B-24673595D95F}" type="slidenum">
              <a:rPr lang="en-US" smtClean="0"/>
              <a:pPr/>
              <a:t>50</a:t>
            </a:fld>
            <a:endParaRPr lang="en-US"/>
          </a:p>
        </p:txBody>
      </p:sp>
    </p:spTree>
    <p:extLst>
      <p:ext uri="{BB962C8B-B14F-4D97-AF65-F5344CB8AC3E}">
        <p14:creationId xmlns:p14="http://schemas.microsoft.com/office/powerpoint/2010/main" val="333474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1D8D8D02-C6CA-417D-BCC6-8AE8E3FFC006}"/>
              </a:ext>
            </a:extLst>
          </p:cNvPr>
          <p:cNvSpPr>
            <a:spLocks noGrp="1"/>
          </p:cNvSpPr>
          <p:nvPr>
            <p:ph type="sldNum" sz="quarter" idx="4"/>
          </p:nvPr>
        </p:nvSpPr>
        <p:spPr/>
        <p:txBody>
          <a:bodyPr/>
          <a:lstStyle/>
          <a:p>
            <a:fld id="{BC502912-88F4-4B0D-992B-24673595D95F}" type="slidenum">
              <a:rPr lang="en-US" smtClean="0"/>
              <a:pPr/>
              <a:t>51</a:t>
            </a:fld>
            <a:endParaRPr lang="en-US"/>
          </a:p>
        </p:txBody>
      </p:sp>
    </p:spTree>
    <p:extLst>
      <p:ext uri="{BB962C8B-B14F-4D97-AF65-F5344CB8AC3E}">
        <p14:creationId xmlns:p14="http://schemas.microsoft.com/office/powerpoint/2010/main" val="1212829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22B4820-D3AA-4C1A-B5AE-5B63EF8B6D8A}"/>
              </a:ext>
            </a:extLst>
          </p:cNvPr>
          <p:cNvGrpSpPr/>
          <p:nvPr/>
        </p:nvGrpSpPr>
        <p:grpSpPr>
          <a:xfrm>
            <a:off x="2254287" y="867650"/>
            <a:ext cx="4635455" cy="4008504"/>
            <a:chOff x="2254287" y="567489"/>
            <a:chExt cx="4635455" cy="4008504"/>
          </a:xfrm>
        </p:grpSpPr>
        <p:grpSp>
          <p:nvGrpSpPr>
            <p:cNvPr id="4" name="Google Shape;956;p41">
              <a:extLst>
                <a:ext uri="{FF2B5EF4-FFF2-40B4-BE49-F238E27FC236}">
                  <a16:creationId xmlns:a16="http://schemas.microsoft.com/office/drawing/2014/main" id="{9E5CB3DA-F6CB-4F3F-A679-AB31314DDD0A}"/>
                </a:ext>
              </a:extLst>
            </p:cNvPr>
            <p:cNvGrpSpPr/>
            <p:nvPr/>
          </p:nvGrpSpPr>
          <p:grpSpPr>
            <a:xfrm>
              <a:off x="2254287" y="567489"/>
              <a:ext cx="4635455" cy="4008504"/>
              <a:chOff x="9878975" y="4425243"/>
              <a:chExt cx="719918" cy="645501"/>
            </a:xfrm>
          </p:grpSpPr>
          <p:sp>
            <p:nvSpPr>
              <p:cNvPr id="5" name="Google Shape;957;p41">
                <a:extLst>
                  <a:ext uri="{FF2B5EF4-FFF2-40B4-BE49-F238E27FC236}">
                    <a16:creationId xmlns:a16="http://schemas.microsoft.com/office/drawing/2014/main" id="{DDCCBE0D-EFB7-4899-B36E-0A9209CB0973}"/>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 name="Google Shape;958;p41">
                <a:extLst>
                  <a:ext uri="{FF2B5EF4-FFF2-40B4-BE49-F238E27FC236}">
                    <a16:creationId xmlns:a16="http://schemas.microsoft.com/office/drawing/2014/main" id="{41DBEE30-EF75-4CE5-9E99-0312CB719F1A}"/>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959;p41">
                <a:extLst>
                  <a:ext uri="{FF2B5EF4-FFF2-40B4-BE49-F238E27FC236}">
                    <a16:creationId xmlns:a16="http://schemas.microsoft.com/office/drawing/2014/main" id="{11E79E50-56A0-42CF-A7A5-F730BD930702}"/>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13" name="Graphic 12" descr="Person with idea">
              <a:extLst>
                <a:ext uri="{FF2B5EF4-FFF2-40B4-BE49-F238E27FC236}">
                  <a16:creationId xmlns:a16="http://schemas.microsoft.com/office/drawing/2014/main" id="{8A8AD08E-E57E-4EC3-B74E-44B1BF3111C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60926" y="2856114"/>
              <a:ext cx="1188720" cy="1188720"/>
            </a:xfrm>
            <a:prstGeom prst="rect">
              <a:avLst/>
            </a:prstGeom>
          </p:spPr>
        </p:pic>
        <p:pic>
          <p:nvPicPr>
            <p:cNvPr id="15" name="Graphic 14" descr="Lightbulb and gear">
              <a:extLst>
                <a:ext uri="{FF2B5EF4-FFF2-40B4-BE49-F238E27FC236}">
                  <a16:creationId xmlns:a16="http://schemas.microsoft.com/office/drawing/2014/main" id="{C8830D43-D57F-4DF1-84F5-92A5C5EAB09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58750" y="938343"/>
              <a:ext cx="1371600" cy="1371600"/>
            </a:xfrm>
            <a:prstGeom prst="rect">
              <a:avLst/>
            </a:prstGeom>
          </p:spPr>
        </p:pic>
        <p:pic>
          <p:nvPicPr>
            <p:cNvPr id="19" name="Graphic 18" descr="Postit Notes">
              <a:extLst>
                <a:ext uri="{FF2B5EF4-FFF2-40B4-BE49-F238E27FC236}">
                  <a16:creationId xmlns:a16="http://schemas.microsoft.com/office/drawing/2014/main" id="{032FC5CF-5C73-46E9-BC90-77997B47333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93975" y="2767183"/>
              <a:ext cx="1371600" cy="1371600"/>
            </a:xfrm>
            <a:prstGeom prst="rect">
              <a:avLst/>
            </a:prstGeom>
          </p:spPr>
        </p:pic>
        <p:pic>
          <p:nvPicPr>
            <p:cNvPr id="21" name="Graphic 20" descr="Lightbulb and gear">
              <a:extLst>
                <a:ext uri="{FF2B5EF4-FFF2-40B4-BE49-F238E27FC236}">
                  <a16:creationId xmlns:a16="http://schemas.microsoft.com/office/drawing/2014/main" id="{E758683F-9EF7-4191-9000-7EF800B2CB9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64011" y="3428352"/>
              <a:ext cx="365760" cy="365760"/>
            </a:xfrm>
            <a:prstGeom prst="rect">
              <a:avLst/>
            </a:prstGeom>
          </p:spPr>
        </p:pic>
        <p:pic>
          <p:nvPicPr>
            <p:cNvPr id="23" name="Graphic 22" descr="Users">
              <a:extLst>
                <a:ext uri="{FF2B5EF4-FFF2-40B4-BE49-F238E27FC236}">
                  <a16:creationId xmlns:a16="http://schemas.microsoft.com/office/drawing/2014/main" id="{6C00A64F-6A92-4258-BD15-1A274C1ED2B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92446" y="3296750"/>
              <a:ext cx="914400" cy="914400"/>
            </a:xfrm>
            <a:prstGeom prst="rect">
              <a:avLst/>
            </a:prstGeom>
          </p:spPr>
        </p:pic>
      </p:grpSp>
      <p:sp>
        <p:nvSpPr>
          <p:cNvPr id="25" name="TextBox 24">
            <a:extLst>
              <a:ext uri="{FF2B5EF4-FFF2-40B4-BE49-F238E27FC236}">
                <a16:creationId xmlns:a16="http://schemas.microsoft.com/office/drawing/2014/main" id="{43122428-D8A9-4BBB-B62D-4383A292A66A}"/>
              </a:ext>
            </a:extLst>
          </p:cNvPr>
          <p:cNvSpPr txBox="1"/>
          <p:nvPr/>
        </p:nvSpPr>
        <p:spPr>
          <a:xfrm>
            <a:off x="1856130" y="124056"/>
            <a:ext cx="5552293" cy="707886"/>
          </a:xfrm>
          <a:prstGeom prst="rect">
            <a:avLst/>
          </a:prstGeom>
          <a:noFill/>
        </p:spPr>
        <p:txBody>
          <a:bodyPr wrap="square">
            <a:spAutoFit/>
          </a:bodyPr>
          <a:lstStyle/>
          <a:p>
            <a:pPr marR="0" lvl="0">
              <a:spcBef>
                <a:spcPts val="0"/>
              </a:spcBef>
              <a:spcAft>
                <a:spcPts val="0"/>
              </a:spcAft>
            </a:pPr>
            <a:r>
              <a:rPr lang="en-US" sz="2000">
                <a:solidFill>
                  <a:srgbClr val="617A86"/>
                </a:solidFill>
                <a:effectLst/>
                <a:latin typeface="Tahoma" panose="020B0604030504040204" pitchFamily="34" charset="0"/>
                <a:ea typeface="Tahoma" panose="020B0604030504040204" pitchFamily="34" charset="0"/>
                <a:cs typeface="Tahoma" panose="020B0604030504040204" pitchFamily="34" charset="0"/>
              </a:rPr>
              <a:t>What do you know today that you did not know yesterday, and that will help you tomorrow?</a:t>
            </a:r>
          </a:p>
        </p:txBody>
      </p:sp>
      <p:sp>
        <p:nvSpPr>
          <p:cNvPr id="27" name="TextBox 26">
            <a:extLst>
              <a:ext uri="{FF2B5EF4-FFF2-40B4-BE49-F238E27FC236}">
                <a16:creationId xmlns:a16="http://schemas.microsoft.com/office/drawing/2014/main" id="{B5C6FDDD-35D7-49EB-8638-C5C44A94DBB4}"/>
              </a:ext>
            </a:extLst>
          </p:cNvPr>
          <p:cNvSpPr txBox="1"/>
          <p:nvPr/>
        </p:nvSpPr>
        <p:spPr>
          <a:xfrm>
            <a:off x="763214" y="2303147"/>
            <a:ext cx="2093771" cy="1323439"/>
          </a:xfrm>
          <a:prstGeom prst="rect">
            <a:avLst/>
          </a:prstGeom>
          <a:noFill/>
        </p:spPr>
        <p:txBody>
          <a:bodyPr wrap="square">
            <a:spAutoFit/>
          </a:bodyPr>
          <a:lstStyle/>
          <a:p>
            <a:pPr marR="0" lvl="0">
              <a:spcBef>
                <a:spcPts val="0"/>
              </a:spcBef>
              <a:spcAft>
                <a:spcPts val="0"/>
              </a:spcAft>
            </a:pPr>
            <a:r>
              <a:rPr lang="en-US" sz="2000">
                <a:solidFill>
                  <a:srgbClr val="617A86"/>
                </a:solidFill>
                <a:effectLst/>
                <a:latin typeface="Tahoma" panose="020B0604030504040204" pitchFamily="34" charset="0"/>
                <a:ea typeface="Tahoma" panose="020B0604030504040204" pitchFamily="34" charset="0"/>
                <a:cs typeface="Tahoma" panose="020B0604030504040204" pitchFamily="34" charset="0"/>
              </a:rPr>
              <a:t>What will you do differently as a result of what you learned?</a:t>
            </a:r>
          </a:p>
        </p:txBody>
      </p:sp>
      <p:sp>
        <p:nvSpPr>
          <p:cNvPr id="29" name="TextBox 28">
            <a:extLst>
              <a:ext uri="{FF2B5EF4-FFF2-40B4-BE49-F238E27FC236}">
                <a16:creationId xmlns:a16="http://schemas.microsoft.com/office/drawing/2014/main" id="{D4DC1DAD-36F6-46E3-851D-9820C72F231C}"/>
              </a:ext>
            </a:extLst>
          </p:cNvPr>
          <p:cNvSpPr txBox="1"/>
          <p:nvPr/>
        </p:nvSpPr>
        <p:spPr>
          <a:xfrm>
            <a:off x="6130745" y="2303148"/>
            <a:ext cx="2481712" cy="1323439"/>
          </a:xfrm>
          <a:prstGeom prst="rect">
            <a:avLst/>
          </a:prstGeom>
          <a:noFill/>
        </p:spPr>
        <p:txBody>
          <a:bodyPr wrap="square">
            <a:spAutoFit/>
          </a:bodyPr>
          <a:lstStyle/>
          <a:p>
            <a:pPr marR="0" lvl="0" algn="r">
              <a:spcBef>
                <a:spcPts val="0"/>
              </a:spcBef>
              <a:spcAft>
                <a:spcPts val="0"/>
              </a:spcAft>
            </a:pPr>
            <a:r>
              <a:rPr lang="en-US" sz="2000">
                <a:solidFill>
                  <a:srgbClr val="617A86"/>
                </a:solidFill>
                <a:effectLst/>
                <a:latin typeface="Tahoma" panose="020B0604030504040204" pitchFamily="34" charset="0"/>
                <a:ea typeface="Tahoma" panose="020B0604030504040204" pitchFamily="34" charset="0"/>
                <a:cs typeface="Tahoma" panose="020B0604030504040204" pitchFamily="34" charset="0"/>
              </a:rPr>
              <a:t>What is a takeaway you plan to share with others you work with?</a:t>
            </a:r>
          </a:p>
        </p:txBody>
      </p:sp>
      <p:sp>
        <p:nvSpPr>
          <p:cNvPr id="2" name="Slide Number Placeholder 1">
            <a:extLst>
              <a:ext uri="{FF2B5EF4-FFF2-40B4-BE49-F238E27FC236}">
                <a16:creationId xmlns:a16="http://schemas.microsoft.com/office/drawing/2014/main" id="{DF243074-BD22-4B52-811D-836F8701B22F}"/>
              </a:ext>
            </a:extLst>
          </p:cNvPr>
          <p:cNvSpPr>
            <a:spLocks noGrp="1"/>
          </p:cNvSpPr>
          <p:nvPr>
            <p:ph type="sldNum" sz="quarter" idx="4"/>
          </p:nvPr>
        </p:nvSpPr>
        <p:spPr/>
        <p:txBody>
          <a:bodyPr/>
          <a:lstStyle/>
          <a:p>
            <a:fld id="{BC502912-88F4-4B0D-992B-24673595D95F}" type="slidenum">
              <a:rPr lang="en-US" smtClean="0"/>
              <a:pPr/>
              <a:t>52</a:t>
            </a:fld>
            <a:endParaRPr lang="en-US"/>
          </a:p>
        </p:txBody>
      </p:sp>
    </p:spTree>
    <p:extLst>
      <p:ext uri="{BB962C8B-B14F-4D97-AF65-F5344CB8AC3E}">
        <p14:creationId xmlns:p14="http://schemas.microsoft.com/office/powerpoint/2010/main" val="2998536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CF9EC1-2548-467F-8E17-FF523517DDB2}"/>
              </a:ext>
            </a:extLst>
          </p:cNvPr>
          <p:cNvSpPr txBox="1">
            <a:spLocks/>
          </p:cNvSpPr>
          <p:nvPr/>
        </p:nvSpPr>
        <p:spPr>
          <a:xfrm>
            <a:off x="854765" y="2700105"/>
            <a:ext cx="7434470" cy="994172"/>
          </a:xfrm>
          <a:prstGeom prst="rect">
            <a:avLst/>
          </a:prstGeom>
        </p:spPr>
        <p:txBody>
          <a:bodyPr>
            <a:normAutofit fontScale="77500" lnSpcReduction="20000"/>
          </a:bodyP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9pPr>
          </a:lstStyle>
          <a:p>
            <a:pPr algn="ctr"/>
            <a:r>
              <a:rPr lang="en-US" sz="2400" b="1">
                <a:ln w="3175">
                  <a:solidFill>
                    <a:schemeClr val="bg1"/>
                  </a:solidFill>
                </a:ln>
                <a:solidFill>
                  <a:srgbClr val="617A86"/>
                </a:solidFill>
                <a:latin typeface="Segoe UI Black" panose="020B0A02040204020203" pitchFamily="34" charset="0"/>
                <a:ea typeface="Segoe UI Black" panose="020B0A02040204020203" pitchFamily="34" charset="0"/>
                <a:cs typeface="Tahoma" panose="020B0604030504040204" pitchFamily="34" charset="0"/>
              </a:rPr>
              <a:t>Use your text annotation tool to share one word, that starts with the first letter of your first name, to describe a quality you have that helps you navigate learning a new job.</a:t>
            </a:r>
          </a:p>
        </p:txBody>
      </p:sp>
      <p:grpSp>
        <p:nvGrpSpPr>
          <p:cNvPr id="8" name="Group 7">
            <a:extLst>
              <a:ext uri="{FF2B5EF4-FFF2-40B4-BE49-F238E27FC236}">
                <a16:creationId xmlns:a16="http://schemas.microsoft.com/office/drawing/2014/main" id="{7FEEB674-7366-49D9-B071-981E176E3015}"/>
              </a:ext>
            </a:extLst>
          </p:cNvPr>
          <p:cNvGrpSpPr/>
          <p:nvPr/>
        </p:nvGrpSpPr>
        <p:grpSpPr>
          <a:xfrm>
            <a:off x="3340818" y="1022980"/>
            <a:ext cx="2407343" cy="1548770"/>
            <a:chOff x="1871838" y="1931579"/>
            <a:chExt cx="2407343" cy="1548770"/>
          </a:xfrm>
        </p:grpSpPr>
        <p:sp>
          <p:nvSpPr>
            <p:cNvPr id="7" name="Freeform: Shape 6">
              <a:extLst>
                <a:ext uri="{FF2B5EF4-FFF2-40B4-BE49-F238E27FC236}">
                  <a16:creationId xmlns:a16="http://schemas.microsoft.com/office/drawing/2014/main" id="{35E881EF-9C43-41C3-AE18-EF5463B8EC65}"/>
                </a:ext>
              </a:extLst>
            </p:cNvPr>
            <p:cNvSpPr/>
            <p:nvPr/>
          </p:nvSpPr>
          <p:spPr>
            <a:xfrm>
              <a:off x="2585156" y="2020710"/>
              <a:ext cx="767644" cy="745068"/>
            </a:xfrm>
            <a:custGeom>
              <a:avLst/>
              <a:gdLst>
                <a:gd name="connsiteX0" fmla="*/ 383822 w 767644"/>
                <a:gd name="connsiteY0" fmla="*/ 261762 h 745068"/>
                <a:gd name="connsiteX1" fmla="*/ 259644 w 767644"/>
                <a:gd name="connsiteY1" fmla="*/ 372534 h 745068"/>
                <a:gd name="connsiteX2" fmla="*/ 383822 w 767644"/>
                <a:gd name="connsiteY2" fmla="*/ 483306 h 745068"/>
                <a:gd name="connsiteX3" fmla="*/ 508000 w 767644"/>
                <a:gd name="connsiteY3" fmla="*/ 372534 h 745068"/>
                <a:gd name="connsiteX4" fmla="*/ 383822 w 767644"/>
                <a:gd name="connsiteY4" fmla="*/ 261762 h 745068"/>
                <a:gd name="connsiteX5" fmla="*/ 383822 w 767644"/>
                <a:gd name="connsiteY5" fmla="*/ 0 h 745068"/>
                <a:gd name="connsiteX6" fmla="*/ 767644 w 767644"/>
                <a:gd name="connsiteY6" fmla="*/ 372534 h 745068"/>
                <a:gd name="connsiteX7" fmla="*/ 383822 w 767644"/>
                <a:gd name="connsiteY7" fmla="*/ 745068 h 745068"/>
                <a:gd name="connsiteX8" fmla="*/ 0 w 767644"/>
                <a:gd name="connsiteY8" fmla="*/ 372534 h 745068"/>
                <a:gd name="connsiteX9" fmla="*/ 383822 w 767644"/>
                <a:gd name="connsiteY9" fmla="*/ 0 h 74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644" h="745068">
                  <a:moveTo>
                    <a:pt x="383822" y="261762"/>
                  </a:moveTo>
                  <a:cubicBezTo>
                    <a:pt x="315240" y="261762"/>
                    <a:pt x="259644" y="311356"/>
                    <a:pt x="259644" y="372534"/>
                  </a:cubicBezTo>
                  <a:cubicBezTo>
                    <a:pt x="259644" y="433712"/>
                    <a:pt x="315240" y="483306"/>
                    <a:pt x="383822" y="483306"/>
                  </a:cubicBezTo>
                  <a:cubicBezTo>
                    <a:pt x="452404" y="483306"/>
                    <a:pt x="508000" y="433712"/>
                    <a:pt x="508000" y="372534"/>
                  </a:cubicBezTo>
                  <a:cubicBezTo>
                    <a:pt x="508000" y="311356"/>
                    <a:pt x="452404" y="261762"/>
                    <a:pt x="383822" y="261762"/>
                  </a:cubicBezTo>
                  <a:close/>
                  <a:moveTo>
                    <a:pt x="383822" y="0"/>
                  </a:moveTo>
                  <a:cubicBezTo>
                    <a:pt x="595801" y="0"/>
                    <a:pt x="767644" y="166789"/>
                    <a:pt x="767644" y="372534"/>
                  </a:cubicBezTo>
                  <a:cubicBezTo>
                    <a:pt x="767644" y="578279"/>
                    <a:pt x="595801" y="745068"/>
                    <a:pt x="383822" y="745068"/>
                  </a:cubicBezTo>
                  <a:cubicBezTo>
                    <a:pt x="171843" y="745068"/>
                    <a:pt x="0" y="578279"/>
                    <a:pt x="0" y="372534"/>
                  </a:cubicBezTo>
                  <a:cubicBezTo>
                    <a:pt x="0" y="166789"/>
                    <a:pt x="171843" y="0"/>
                    <a:pt x="383822" y="0"/>
                  </a:cubicBezTo>
                  <a:close/>
                </a:path>
              </a:pathLst>
            </a:custGeom>
            <a:solidFill>
              <a:srgbClr val="9966CC">
                <a:alpha val="80000"/>
              </a:srgbClr>
            </a:solidFill>
            <a:ln>
              <a:solidFill>
                <a:srgbClr val="6F499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A0759C9-9F5C-4ABC-873B-18196200C42D}"/>
                </a:ext>
              </a:extLst>
            </p:cNvPr>
            <p:cNvSpPr txBox="1"/>
            <p:nvPr/>
          </p:nvSpPr>
          <p:spPr>
            <a:xfrm>
              <a:off x="3273778" y="1931579"/>
              <a:ext cx="1005403" cy="923330"/>
            </a:xfrm>
            <a:prstGeom prst="rect">
              <a:avLst/>
            </a:prstGeom>
            <a:noFill/>
          </p:spPr>
          <p:txBody>
            <a:bodyPr wrap="none" rtlCol="0">
              <a:spAutoFit/>
            </a:bodyPr>
            <a:lstStyle/>
            <a:p>
              <a:r>
                <a:rPr lang="en-US" sz="5400">
                  <a:ln>
                    <a:solidFill>
                      <a:srgbClr val="6F4995"/>
                    </a:solidFill>
                  </a:ln>
                  <a:solidFill>
                    <a:srgbClr val="875FAF"/>
                  </a:solidFill>
                  <a:latin typeface="Segoe UI Black" panose="020B0A02040204020203" pitchFamily="34" charset="0"/>
                  <a:ea typeface="Segoe UI Black" panose="020B0A02040204020203" pitchFamily="34" charset="0"/>
                </a:rPr>
                <a:t>ne</a:t>
              </a:r>
            </a:p>
          </p:txBody>
        </p:sp>
        <p:sp>
          <p:nvSpPr>
            <p:cNvPr id="9" name="Freeform: Shape 8">
              <a:extLst>
                <a:ext uri="{FF2B5EF4-FFF2-40B4-BE49-F238E27FC236}">
                  <a16:creationId xmlns:a16="http://schemas.microsoft.com/office/drawing/2014/main" id="{4A4961D4-847B-4D67-BB18-3AF384DFAF6B}"/>
                </a:ext>
              </a:extLst>
            </p:cNvPr>
            <p:cNvSpPr/>
            <p:nvPr/>
          </p:nvSpPr>
          <p:spPr>
            <a:xfrm>
              <a:off x="2585156" y="2651203"/>
              <a:ext cx="767644" cy="745068"/>
            </a:xfrm>
            <a:custGeom>
              <a:avLst/>
              <a:gdLst>
                <a:gd name="connsiteX0" fmla="*/ 383822 w 767644"/>
                <a:gd name="connsiteY0" fmla="*/ 261762 h 745068"/>
                <a:gd name="connsiteX1" fmla="*/ 259644 w 767644"/>
                <a:gd name="connsiteY1" fmla="*/ 372534 h 745068"/>
                <a:gd name="connsiteX2" fmla="*/ 383822 w 767644"/>
                <a:gd name="connsiteY2" fmla="*/ 483306 h 745068"/>
                <a:gd name="connsiteX3" fmla="*/ 508000 w 767644"/>
                <a:gd name="connsiteY3" fmla="*/ 372534 h 745068"/>
                <a:gd name="connsiteX4" fmla="*/ 383822 w 767644"/>
                <a:gd name="connsiteY4" fmla="*/ 261762 h 745068"/>
                <a:gd name="connsiteX5" fmla="*/ 383822 w 767644"/>
                <a:gd name="connsiteY5" fmla="*/ 0 h 745068"/>
                <a:gd name="connsiteX6" fmla="*/ 767644 w 767644"/>
                <a:gd name="connsiteY6" fmla="*/ 372534 h 745068"/>
                <a:gd name="connsiteX7" fmla="*/ 383822 w 767644"/>
                <a:gd name="connsiteY7" fmla="*/ 745068 h 745068"/>
                <a:gd name="connsiteX8" fmla="*/ 0 w 767644"/>
                <a:gd name="connsiteY8" fmla="*/ 372534 h 745068"/>
                <a:gd name="connsiteX9" fmla="*/ 383822 w 767644"/>
                <a:gd name="connsiteY9" fmla="*/ 0 h 74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644" h="745068">
                  <a:moveTo>
                    <a:pt x="383822" y="261762"/>
                  </a:moveTo>
                  <a:cubicBezTo>
                    <a:pt x="315240" y="261762"/>
                    <a:pt x="259644" y="311356"/>
                    <a:pt x="259644" y="372534"/>
                  </a:cubicBezTo>
                  <a:cubicBezTo>
                    <a:pt x="259644" y="433712"/>
                    <a:pt x="315240" y="483306"/>
                    <a:pt x="383822" y="483306"/>
                  </a:cubicBezTo>
                  <a:cubicBezTo>
                    <a:pt x="452404" y="483306"/>
                    <a:pt x="508000" y="433712"/>
                    <a:pt x="508000" y="372534"/>
                  </a:cubicBezTo>
                  <a:cubicBezTo>
                    <a:pt x="508000" y="311356"/>
                    <a:pt x="452404" y="261762"/>
                    <a:pt x="383822" y="261762"/>
                  </a:cubicBezTo>
                  <a:close/>
                  <a:moveTo>
                    <a:pt x="383822" y="0"/>
                  </a:moveTo>
                  <a:cubicBezTo>
                    <a:pt x="595801" y="0"/>
                    <a:pt x="767644" y="166789"/>
                    <a:pt x="767644" y="372534"/>
                  </a:cubicBezTo>
                  <a:cubicBezTo>
                    <a:pt x="767644" y="578279"/>
                    <a:pt x="595801" y="745068"/>
                    <a:pt x="383822" y="745068"/>
                  </a:cubicBezTo>
                  <a:cubicBezTo>
                    <a:pt x="171843" y="745068"/>
                    <a:pt x="0" y="578279"/>
                    <a:pt x="0" y="372534"/>
                  </a:cubicBezTo>
                  <a:cubicBezTo>
                    <a:pt x="0" y="166789"/>
                    <a:pt x="171843" y="0"/>
                    <a:pt x="383822" y="0"/>
                  </a:cubicBezTo>
                  <a:close/>
                </a:path>
              </a:pathLst>
            </a:custGeom>
            <a:solidFill>
              <a:srgbClr val="99FF99">
                <a:alpha val="80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9FF99"/>
                </a:solidFill>
              </a:endParaRPr>
            </a:p>
          </p:txBody>
        </p:sp>
        <p:sp>
          <p:nvSpPr>
            <p:cNvPr id="10" name="TextBox 9">
              <a:extLst>
                <a:ext uri="{FF2B5EF4-FFF2-40B4-BE49-F238E27FC236}">
                  <a16:creationId xmlns:a16="http://schemas.microsoft.com/office/drawing/2014/main" id="{89D01DDA-3664-4E3D-A1DC-6815B8FAE1A0}"/>
                </a:ext>
              </a:extLst>
            </p:cNvPr>
            <p:cNvSpPr txBox="1"/>
            <p:nvPr/>
          </p:nvSpPr>
          <p:spPr>
            <a:xfrm>
              <a:off x="3273778" y="2536462"/>
              <a:ext cx="930063" cy="923330"/>
            </a:xfrm>
            <a:prstGeom prst="rect">
              <a:avLst/>
            </a:prstGeom>
            <a:noFill/>
          </p:spPr>
          <p:txBody>
            <a:bodyPr wrap="none" rtlCol="0">
              <a:spAutoFit/>
            </a:bodyPr>
            <a:lstStyle/>
            <a:p>
              <a:r>
                <a:rPr lang="en-US" sz="5400" err="1">
                  <a:ln>
                    <a:solidFill>
                      <a:schemeClr val="accent3">
                        <a:lumMod val="50000"/>
                      </a:schemeClr>
                    </a:solidFill>
                  </a:ln>
                  <a:solidFill>
                    <a:srgbClr val="99FF99"/>
                  </a:solidFill>
                  <a:latin typeface="Segoe UI Black" panose="020B0A02040204020203" pitchFamily="34" charset="0"/>
                  <a:ea typeface="Segoe UI Black" panose="020B0A02040204020203" pitchFamily="34" charset="0"/>
                </a:rPr>
                <a:t>rd</a:t>
              </a:r>
              <a:endParaRPr lang="en-US" sz="5400">
                <a:ln>
                  <a:solidFill>
                    <a:schemeClr val="accent3">
                      <a:lumMod val="50000"/>
                    </a:schemeClr>
                  </a:solidFill>
                </a:ln>
                <a:solidFill>
                  <a:srgbClr val="99FF99"/>
                </a:soli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61A3792C-0CB5-4FB0-B02B-9E3AECCB15B9}"/>
                </a:ext>
              </a:extLst>
            </p:cNvPr>
            <p:cNvSpPr txBox="1"/>
            <p:nvPr/>
          </p:nvSpPr>
          <p:spPr>
            <a:xfrm>
              <a:off x="1871838" y="2557019"/>
              <a:ext cx="769763" cy="923330"/>
            </a:xfrm>
            <a:prstGeom prst="rect">
              <a:avLst/>
            </a:prstGeom>
            <a:noFill/>
          </p:spPr>
          <p:txBody>
            <a:bodyPr wrap="none" rtlCol="0">
              <a:spAutoFit/>
            </a:bodyPr>
            <a:lstStyle/>
            <a:p>
              <a:r>
                <a:rPr lang="en-US" sz="5400">
                  <a:ln>
                    <a:solidFill>
                      <a:schemeClr val="accent3">
                        <a:lumMod val="50000"/>
                      </a:schemeClr>
                    </a:solidFill>
                  </a:ln>
                  <a:solidFill>
                    <a:srgbClr val="99FF99"/>
                  </a:solidFill>
                  <a:latin typeface="Segoe UI Black" panose="020B0A02040204020203" pitchFamily="34" charset="0"/>
                  <a:ea typeface="Segoe UI Black" panose="020B0A02040204020203" pitchFamily="34" charset="0"/>
                </a:rPr>
                <a:t>w</a:t>
              </a:r>
            </a:p>
          </p:txBody>
        </p:sp>
      </p:grpSp>
      <p:sp>
        <p:nvSpPr>
          <p:cNvPr id="2" name="Slide Number Placeholder 1">
            <a:extLst>
              <a:ext uri="{FF2B5EF4-FFF2-40B4-BE49-F238E27FC236}">
                <a16:creationId xmlns:a16="http://schemas.microsoft.com/office/drawing/2014/main" id="{82B95602-348D-484C-9A99-E0EA7C4D0560}"/>
              </a:ext>
            </a:extLst>
          </p:cNvPr>
          <p:cNvSpPr>
            <a:spLocks noGrp="1"/>
          </p:cNvSpPr>
          <p:nvPr>
            <p:ph type="sldNum" sz="quarter" idx="4"/>
          </p:nvPr>
        </p:nvSpPr>
        <p:spPr/>
        <p:txBody>
          <a:bodyPr/>
          <a:lstStyle/>
          <a:p>
            <a:fld id="{BC502912-88F4-4B0D-992B-24673595D95F}" type="slidenum">
              <a:rPr lang="en-US" smtClean="0"/>
              <a:pPr/>
              <a:t>53</a:t>
            </a:fld>
            <a:endParaRPr lang="en-US"/>
          </a:p>
        </p:txBody>
      </p:sp>
    </p:spTree>
    <p:extLst>
      <p:ext uri="{BB962C8B-B14F-4D97-AF65-F5344CB8AC3E}">
        <p14:creationId xmlns:p14="http://schemas.microsoft.com/office/powerpoint/2010/main" val="1589990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54</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extLst>
      <p:ext uri="{BB962C8B-B14F-4D97-AF65-F5344CB8AC3E}">
        <p14:creationId xmlns:p14="http://schemas.microsoft.com/office/powerpoint/2010/main" val="708579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2">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606466" y="4759715"/>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3502108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571999" y="1615350"/>
            <a:ext cx="4533426"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Place hands shoulder-width apart on edge of sturdy desk</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Walk feet backward so chest is diagonal to the floor. </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Keep arms straight; lean hips toward desk</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Hold for 5-10 breaths</a:t>
            </a: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330700" y="909050"/>
            <a:ext cx="4436110" cy="641100"/>
          </a:xfrm>
        </p:spPr>
        <p:txBody>
          <a:body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Upward Dog</a:t>
            </a:r>
          </a:p>
        </p:txBody>
      </p:sp>
      <p:pic>
        <p:nvPicPr>
          <p:cNvPr id="9" name="Picture 8">
            <a:extLst>
              <a:ext uri="{FF2B5EF4-FFF2-40B4-BE49-F238E27FC236}">
                <a16:creationId xmlns:a16="http://schemas.microsoft.com/office/drawing/2014/main" id="{85048CC0-11CB-49A6-B75F-8CF1C64BB3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1748"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FDB421-0456-4713-A4F8-C9CEE5CF6264}"/>
              </a:ext>
            </a:extLst>
          </p:cNvPr>
          <p:cNvSpPr>
            <a:spLocks noGrp="1"/>
          </p:cNvSpPr>
          <p:nvPr>
            <p:ph type="sldNum" sz="quarter" idx="4"/>
          </p:nvPr>
        </p:nvSpPr>
        <p:spPr/>
        <p:txBody>
          <a:bodyPr/>
          <a:lstStyle/>
          <a:p>
            <a:fld id="{BC502912-88F4-4B0D-992B-24673595D95F}" type="slidenum">
              <a:rPr lang="en-US" smtClean="0"/>
              <a:pPr/>
              <a:t>56</a:t>
            </a:fld>
            <a:endParaRPr lang="en-US"/>
          </a:p>
        </p:txBody>
      </p:sp>
    </p:spTree>
    <p:extLst>
      <p:ext uri="{BB962C8B-B14F-4D97-AF65-F5344CB8AC3E}">
        <p14:creationId xmlns:p14="http://schemas.microsoft.com/office/powerpoint/2010/main" val="4530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794A-6964-41BE-B760-9C6E612629D6}"/>
              </a:ext>
            </a:extLst>
          </p:cNvPr>
          <p:cNvSpPr>
            <a:spLocks noGrp="1"/>
          </p:cNvSpPr>
          <p:nvPr>
            <p:ph type="title"/>
          </p:nvPr>
        </p:nvSpPr>
        <p:spPr>
          <a:xfrm>
            <a:off x="1045602" y="1592584"/>
            <a:ext cx="3270293" cy="1330973"/>
          </a:xfrm>
        </p:spPr>
        <p:txBody>
          <a:bodyPr/>
          <a:lstStyle/>
          <a:p>
            <a:r>
              <a:rPr lang="en-US"/>
              <a:t>Navigating the W-2 Manual</a:t>
            </a:r>
          </a:p>
        </p:txBody>
      </p:sp>
      <p:sp>
        <p:nvSpPr>
          <p:cNvPr id="9" name="TextBox 8">
            <a:extLst>
              <a:ext uri="{FF2B5EF4-FFF2-40B4-BE49-F238E27FC236}">
                <a16:creationId xmlns:a16="http://schemas.microsoft.com/office/drawing/2014/main" id="{D73AF910-0127-425C-95C9-6689BF0863B2}"/>
              </a:ext>
            </a:extLst>
          </p:cNvPr>
          <p:cNvSpPr txBox="1"/>
          <p:nvPr/>
        </p:nvSpPr>
        <p:spPr>
          <a:xfrm>
            <a:off x="6393360" y="989468"/>
            <a:ext cx="2413415" cy="600164"/>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W-2 Manual:</a:t>
            </a:r>
          </a:p>
          <a:p>
            <a:pPr marR="0" lvl="0" algn="l" defTabSz="914400" rtl="0" eaLnBrk="1" fontAlgn="auto" latinLnBrk="0" hangingPunct="1">
              <a:lnSpc>
                <a:spcPct val="100000"/>
              </a:lnSpc>
              <a:spcBef>
                <a:spcPts val="600"/>
              </a:spcBef>
              <a:spcAft>
                <a:spcPts val="0"/>
              </a:spcAft>
              <a:buClr>
                <a:srgbClr val="A1BECC"/>
              </a:buClr>
              <a:buSzPts val="2000"/>
              <a:tabLst/>
              <a:defRPr/>
            </a:pPr>
            <a:endPar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endParaRPr>
          </a:p>
        </p:txBody>
      </p:sp>
      <p:sp>
        <p:nvSpPr>
          <p:cNvPr id="5" name="TextBox 4">
            <a:hlinkClick r:id="rId2"/>
            <a:extLst>
              <a:ext uri="{FF2B5EF4-FFF2-40B4-BE49-F238E27FC236}">
                <a16:creationId xmlns:a16="http://schemas.microsoft.com/office/drawing/2014/main" id="{9E0100EC-256D-421E-8A45-B1E3D29FB863}"/>
              </a:ext>
            </a:extLst>
          </p:cNvPr>
          <p:cNvSpPr txBox="1"/>
          <p:nvPr/>
        </p:nvSpPr>
        <p:spPr>
          <a:xfrm>
            <a:off x="6393360" y="1289550"/>
            <a:ext cx="2144205" cy="1077218"/>
          </a:xfrm>
          <a:prstGeom prst="rect">
            <a:avLst/>
          </a:prstGeom>
          <a:noFill/>
        </p:spPr>
        <p:txBody>
          <a:bodyPr wrap="square">
            <a:spAutoFit/>
          </a:bodyPr>
          <a:lstStyle/>
          <a:p>
            <a:r>
              <a:rPr lang="en-US" sz="16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https://dcf.wisconsin.gov/manuals/w-2-manual/Production/default.htm</a:t>
            </a:r>
            <a:r>
              <a:rPr lang="en-US" sz="16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061BC866-A616-406F-BE47-96DF5CCDD8D6}"/>
              </a:ext>
            </a:extLst>
          </p:cNvPr>
          <p:cNvSpPr>
            <a:spLocks noGrp="1"/>
          </p:cNvSpPr>
          <p:nvPr>
            <p:ph type="sldNum" sz="quarter" idx="4"/>
          </p:nvPr>
        </p:nvSpPr>
        <p:spPr/>
        <p:txBody>
          <a:bodyPr/>
          <a:lstStyle/>
          <a:p>
            <a:fld id="{BC502912-88F4-4B0D-992B-24673595D95F}" type="slidenum">
              <a:rPr lang="en-US" smtClean="0"/>
              <a:pPr/>
              <a:t>57</a:t>
            </a:fld>
            <a:endParaRPr lang="en-US"/>
          </a:p>
        </p:txBody>
      </p:sp>
    </p:spTree>
    <p:extLst>
      <p:ext uri="{BB962C8B-B14F-4D97-AF65-F5344CB8AC3E}">
        <p14:creationId xmlns:p14="http://schemas.microsoft.com/office/powerpoint/2010/main" val="2184240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EF37F-896D-4486-B89A-539FBDE40C3F}"/>
              </a:ext>
            </a:extLst>
          </p:cNvPr>
          <p:cNvSpPr txBox="1"/>
          <p:nvPr/>
        </p:nvSpPr>
        <p:spPr>
          <a:xfrm>
            <a:off x="754603" y="964892"/>
            <a:ext cx="4252403" cy="32137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342900" indent="-342900">
              <a:spcBef>
                <a:spcPts val="600"/>
              </a:spcBef>
              <a:buClr>
                <a:srgbClr val="A1BECC"/>
              </a:buClr>
              <a:buSzPts val="2000"/>
              <a:buFont typeface="Varela Round"/>
              <a:buChar char="◎"/>
              <a:defRPr sz="240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defRPr>
            </a:lvl1pPr>
            <a:lvl2pPr marL="9144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2pPr>
            <a:lvl3pPr marL="13716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3pPr>
            <a:lvl4pPr marL="18288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4pPr>
            <a:lvl5pPr marL="22860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5pPr>
            <a:lvl6pPr marL="27432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6pPr>
            <a:lvl7pPr marL="32004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7pPr>
            <a:lvl8pPr marL="36576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8pPr>
            <a:lvl9pPr marL="41148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9pPr>
          </a:lstStyle>
          <a:p>
            <a:r>
              <a:rPr lang="en-US" sz="2000"/>
              <a:t>Reasonable Accommodations</a:t>
            </a:r>
          </a:p>
          <a:p>
            <a:r>
              <a:rPr lang="en-US" sz="2000"/>
              <a:t>Working with Confidential Cases</a:t>
            </a:r>
          </a:p>
          <a:p>
            <a:r>
              <a:rPr lang="en-US" sz="2000"/>
              <a:t>CMC Placement Payment Amount </a:t>
            </a:r>
          </a:p>
          <a:p>
            <a:r>
              <a:rPr lang="en-US" sz="2000"/>
              <a:t>W-2 Supportive Service Plans</a:t>
            </a:r>
          </a:p>
          <a:p>
            <a:r>
              <a:rPr lang="en-US" sz="2000"/>
              <a:t>Aggregating Education Hours</a:t>
            </a:r>
          </a:p>
          <a:p>
            <a:r>
              <a:rPr lang="en-US" sz="2000"/>
              <a:t>Two-Parent Household 2nd Parent Requirements</a:t>
            </a:r>
          </a:p>
          <a:p>
            <a:r>
              <a:rPr lang="en-US" sz="2000"/>
              <a:t>Pro-Rated CSJ Placement Hours</a:t>
            </a:r>
          </a:p>
          <a:p>
            <a:endParaRPr lang="en-US" sz="2000"/>
          </a:p>
        </p:txBody>
      </p:sp>
      <p:sp>
        <p:nvSpPr>
          <p:cNvPr id="5" name="TextBox 4">
            <a:extLst>
              <a:ext uri="{FF2B5EF4-FFF2-40B4-BE49-F238E27FC236}">
                <a16:creationId xmlns:a16="http://schemas.microsoft.com/office/drawing/2014/main" id="{5D1AFB1D-2D61-4D47-B7BA-74DA6B5703FC}"/>
              </a:ext>
            </a:extLst>
          </p:cNvPr>
          <p:cNvSpPr txBox="1"/>
          <p:nvPr/>
        </p:nvSpPr>
        <p:spPr>
          <a:xfrm>
            <a:off x="5344358" y="964892"/>
            <a:ext cx="4492101" cy="29536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342900" indent="-342900">
              <a:spcBef>
                <a:spcPts val="600"/>
              </a:spcBef>
              <a:buClr>
                <a:srgbClr val="A1BECC"/>
              </a:buClr>
              <a:buSzPts val="2000"/>
              <a:buFont typeface="Varela Round"/>
              <a:buChar char="◎"/>
              <a:defRPr sz="240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defRPr>
            </a:lvl1pPr>
            <a:lvl2pPr marL="9144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2pPr>
            <a:lvl3pPr marL="13716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3pPr>
            <a:lvl4pPr marL="18288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4pPr>
            <a:lvl5pPr marL="22860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5pPr>
            <a:lvl6pPr marL="27432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6pPr>
            <a:lvl7pPr marL="32004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7pPr>
            <a:lvl8pPr marL="36576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8pPr>
            <a:lvl9pPr marL="4114800" indent="-355600">
              <a:buClr>
                <a:srgbClr val="A1BECC"/>
              </a:buClr>
              <a:buSzPts val="2000"/>
              <a:buFont typeface="Varela Round"/>
              <a:buChar char="■"/>
              <a:defRPr sz="2000">
                <a:solidFill>
                  <a:srgbClr val="617A86"/>
                </a:solidFill>
                <a:latin typeface="Varela Round"/>
                <a:ea typeface="Varela Round"/>
                <a:cs typeface="Varela Round"/>
                <a:sym typeface="Varela Round"/>
              </a:defRPr>
            </a:lvl9pPr>
          </a:lstStyle>
          <a:p>
            <a:r>
              <a:rPr lang="en-US" sz="2000"/>
              <a:t>Job Access Loans</a:t>
            </a:r>
          </a:p>
          <a:p>
            <a:r>
              <a:rPr lang="en-US" sz="2000"/>
              <a:t>Activity Codes </a:t>
            </a:r>
          </a:p>
          <a:p>
            <a:r>
              <a:rPr lang="en-US" sz="2000"/>
              <a:t>Fact Finding </a:t>
            </a:r>
          </a:p>
          <a:p>
            <a:r>
              <a:rPr lang="en-US" sz="2000"/>
              <a:t>Storing Information</a:t>
            </a:r>
          </a:p>
          <a:p>
            <a:r>
              <a:rPr lang="en-US" sz="2000"/>
              <a:t>Reporting Changes</a:t>
            </a:r>
          </a:p>
          <a:p>
            <a:r>
              <a:rPr lang="en-US" sz="2000"/>
              <a:t>W-2 Time Limits</a:t>
            </a:r>
          </a:p>
          <a:p>
            <a:r>
              <a:rPr lang="en-US" sz="2000"/>
              <a:t>Career Assessment</a:t>
            </a:r>
          </a:p>
        </p:txBody>
      </p:sp>
      <p:sp>
        <p:nvSpPr>
          <p:cNvPr id="6" name="Title 2">
            <a:extLst>
              <a:ext uri="{FF2B5EF4-FFF2-40B4-BE49-F238E27FC236}">
                <a16:creationId xmlns:a16="http://schemas.microsoft.com/office/drawing/2014/main" id="{FA245849-386E-44D7-8967-2F5B65A03130}"/>
              </a:ext>
            </a:extLst>
          </p:cNvPr>
          <p:cNvSpPr txBox="1">
            <a:spLocks/>
          </p:cNvSpPr>
          <p:nvPr/>
        </p:nvSpPr>
        <p:spPr>
          <a:xfrm>
            <a:off x="1410748" y="308811"/>
            <a:ext cx="6322504"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rPr>
              <a:t>W-2 Manual Scavenger Hunt</a:t>
            </a:r>
          </a:p>
        </p:txBody>
      </p:sp>
      <p:sp>
        <p:nvSpPr>
          <p:cNvPr id="2" name="Slide Number Placeholder 1">
            <a:extLst>
              <a:ext uri="{FF2B5EF4-FFF2-40B4-BE49-F238E27FC236}">
                <a16:creationId xmlns:a16="http://schemas.microsoft.com/office/drawing/2014/main" id="{2E83A5A3-BFF2-4734-9318-E47BD82A3430}"/>
              </a:ext>
            </a:extLst>
          </p:cNvPr>
          <p:cNvSpPr>
            <a:spLocks noGrp="1"/>
          </p:cNvSpPr>
          <p:nvPr>
            <p:ph type="sldNum" sz="quarter" idx="4"/>
          </p:nvPr>
        </p:nvSpPr>
        <p:spPr/>
        <p:txBody>
          <a:bodyPr/>
          <a:lstStyle/>
          <a:p>
            <a:fld id="{BC502912-88F4-4B0D-992B-24673595D95F}" type="slidenum">
              <a:rPr lang="en-US" smtClean="0"/>
              <a:pPr/>
              <a:t>58</a:t>
            </a:fld>
            <a:endParaRPr lang="en-US"/>
          </a:p>
        </p:txBody>
      </p:sp>
    </p:spTree>
    <p:extLst>
      <p:ext uri="{BB962C8B-B14F-4D97-AF65-F5344CB8AC3E}">
        <p14:creationId xmlns:p14="http://schemas.microsoft.com/office/powerpoint/2010/main" val="402913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13AEB240-D098-45D1-9435-47180B4F48BA}"/>
              </a:ext>
            </a:extLst>
          </p:cNvPr>
          <p:cNvSpPr>
            <a:spLocks noGrp="1"/>
          </p:cNvSpPr>
          <p:nvPr>
            <p:ph type="sldNum" sz="quarter" idx="4"/>
          </p:nvPr>
        </p:nvSpPr>
        <p:spPr/>
        <p:txBody>
          <a:bodyPr/>
          <a:lstStyle/>
          <a:p>
            <a:fld id="{BC502912-88F4-4B0D-992B-24673595D95F}" type="slidenum">
              <a:rPr lang="en-US" smtClean="0"/>
              <a:pPr/>
              <a:t>59</a:t>
            </a:fld>
            <a:endParaRPr lang="en-US"/>
          </a:p>
        </p:txBody>
      </p:sp>
    </p:spTree>
    <p:extLst>
      <p:ext uri="{BB962C8B-B14F-4D97-AF65-F5344CB8AC3E}">
        <p14:creationId xmlns:p14="http://schemas.microsoft.com/office/powerpoint/2010/main" val="246139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962F57-F039-466E-941F-DCFBDC859F1B}"/>
              </a:ext>
            </a:extLst>
          </p:cNvPr>
          <p:cNvSpPr>
            <a:spLocks noGrp="1"/>
          </p:cNvSpPr>
          <p:nvPr>
            <p:ph type="title"/>
          </p:nvPr>
        </p:nvSpPr>
        <p:spPr>
          <a:xfrm>
            <a:off x="1241154" y="1674885"/>
            <a:ext cx="2460781" cy="1330973"/>
          </a:xfrm>
        </p:spPr>
        <p:txBody>
          <a:bodyPr/>
          <a:lstStyle/>
          <a:p>
            <a:r>
              <a:rPr lang="en-US" sz="3600" dirty="0"/>
              <a:t>Desk Aids</a:t>
            </a:r>
          </a:p>
        </p:txBody>
      </p:sp>
      <p:sp>
        <p:nvSpPr>
          <p:cNvPr id="2" name="Slide Number Placeholder 1">
            <a:extLst>
              <a:ext uri="{FF2B5EF4-FFF2-40B4-BE49-F238E27FC236}">
                <a16:creationId xmlns:a16="http://schemas.microsoft.com/office/drawing/2014/main" id="{330C0200-2441-4EB9-836D-D10953685B1D}"/>
              </a:ext>
            </a:extLst>
          </p:cNvPr>
          <p:cNvSpPr>
            <a:spLocks noGrp="1"/>
          </p:cNvSpPr>
          <p:nvPr>
            <p:ph type="sldNum" sz="quarter" idx="4"/>
          </p:nvPr>
        </p:nvSpPr>
        <p:spPr/>
        <p:txBody>
          <a:bodyPr/>
          <a:lstStyle/>
          <a:p>
            <a:fld id="{BC502912-88F4-4B0D-992B-24673595D95F}" type="slidenum">
              <a:rPr lang="en-US" smtClean="0"/>
              <a:pPr/>
              <a:t>6</a:t>
            </a:fld>
            <a:endParaRPr lang="en-US"/>
          </a:p>
        </p:txBody>
      </p:sp>
      <p:sp>
        <p:nvSpPr>
          <p:cNvPr id="3" name="TextBox 2">
            <a:extLst>
              <a:ext uri="{FF2B5EF4-FFF2-40B4-BE49-F238E27FC236}">
                <a16:creationId xmlns:a16="http://schemas.microsoft.com/office/drawing/2014/main" id="{B2672831-2CA8-96A6-1772-29422B485D4F}"/>
              </a:ext>
            </a:extLst>
          </p:cNvPr>
          <p:cNvSpPr txBox="1"/>
          <p:nvPr/>
        </p:nvSpPr>
        <p:spPr>
          <a:xfrm>
            <a:off x="4160553" y="3109416"/>
            <a:ext cx="2701801"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0"/>
              </a:spcAft>
              <a:buClr>
                <a:srgbClr val="A1BECC"/>
              </a:buClr>
              <a:buSzPts val="2000"/>
              <a:buFont typeface="Arial" panose="020B0604020202020204" pitchFamily="34" charset="0"/>
              <a:buChar char="•"/>
              <a:tabLst/>
              <a:defRPr/>
            </a:pPr>
            <a:r>
              <a:rPr kumimoji="0" lang="en-US" b="0" i="0" u="none" strike="noStrike" kern="0" cap="none" spc="0" normalizeH="0" baseline="0" noProof="0" dirty="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Desk Aids</a:t>
            </a:r>
          </a:p>
          <a:p>
            <a:pPr marL="285750" marR="0" lvl="0" indent="-285750" algn="l" defTabSz="914400" rtl="0" eaLnBrk="1" fontAlgn="auto" latinLnBrk="0" hangingPunct="1">
              <a:lnSpc>
                <a:spcPct val="100000"/>
              </a:lnSpc>
              <a:spcBef>
                <a:spcPts val="600"/>
              </a:spcBef>
              <a:spcAft>
                <a:spcPts val="0"/>
              </a:spcAft>
              <a:buClr>
                <a:srgbClr val="A1BECC"/>
              </a:buClr>
              <a:buSzPts val="2000"/>
              <a:buFont typeface="Arial" panose="020B0604020202020204" pitchFamily="34" charset="0"/>
              <a:buChar char="•"/>
              <a:tabLst/>
              <a:defRPr/>
            </a:pPr>
            <a:r>
              <a:rPr lang="en-US" dirty="0">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Podcasts</a:t>
            </a:r>
          </a:p>
          <a:p>
            <a:pPr marL="285750" marR="0" lvl="0" indent="-285750" algn="l" defTabSz="914400" rtl="0" eaLnBrk="1" fontAlgn="auto" latinLnBrk="0" hangingPunct="1">
              <a:lnSpc>
                <a:spcPct val="100000"/>
              </a:lnSpc>
              <a:spcBef>
                <a:spcPts val="600"/>
              </a:spcBef>
              <a:spcAft>
                <a:spcPts val="0"/>
              </a:spcAft>
              <a:buClr>
                <a:srgbClr val="A1BECC"/>
              </a:buClr>
              <a:buSzPts val="2000"/>
              <a:buFont typeface="Arial" panose="020B0604020202020204" pitchFamily="34" charset="0"/>
              <a:buChar char="•"/>
              <a:tabLst/>
              <a:defRPr/>
            </a:pPr>
            <a:r>
              <a:rPr kumimoji="0" lang="en-US" b="0" i="0" u="none" strike="noStrike" kern="0" cap="none" spc="0" normalizeH="0" baseline="0" noProof="0" dirty="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Reference Guides</a:t>
            </a:r>
          </a:p>
          <a:p>
            <a:pPr marL="285750" indent="-285750">
              <a:spcBef>
                <a:spcPts val="600"/>
              </a:spcBef>
              <a:buClr>
                <a:srgbClr val="A1BECC"/>
              </a:buClr>
              <a:buSzPts val="2000"/>
              <a:buFont typeface="Arial" panose="020B0604020202020204" pitchFamily="34" charset="0"/>
              <a:buChar char="•"/>
              <a:defRPr/>
            </a:pPr>
            <a:r>
              <a:rPr kumimoji="0" lang="en-US" b="0" i="0" u="none" strike="noStrike" kern="0" cap="none" spc="0" normalizeH="0" baseline="0" noProof="0" dirty="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Training on Demand Videos</a:t>
            </a:r>
          </a:p>
          <a:p>
            <a:pPr marL="285750" marR="0" lvl="0" indent="-285750" algn="l" defTabSz="914400" rtl="0" eaLnBrk="1" fontAlgn="auto" latinLnBrk="0" hangingPunct="1">
              <a:lnSpc>
                <a:spcPct val="100000"/>
              </a:lnSpc>
              <a:spcBef>
                <a:spcPts val="600"/>
              </a:spcBef>
              <a:spcAft>
                <a:spcPts val="0"/>
              </a:spcAft>
              <a:buClr>
                <a:srgbClr val="A1BECC"/>
              </a:buClr>
              <a:buSzPts val="2000"/>
              <a:buFont typeface="Arial" panose="020B0604020202020204" pitchFamily="34" charset="0"/>
              <a:buChar char="•"/>
              <a:tabLst/>
              <a:defRPr/>
            </a:pPr>
            <a:endParaRPr kumimoji="0" lang="en-US" b="0" i="0" u="none" strike="noStrike" kern="0" cap="none" spc="0" normalizeH="0" baseline="0" noProof="0" dirty="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endParaRPr>
          </a:p>
        </p:txBody>
      </p:sp>
    </p:spTree>
    <p:extLst>
      <p:ext uri="{BB962C8B-B14F-4D97-AF65-F5344CB8AC3E}">
        <p14:creationId xmlns:p14="http://schemas.microsoft.com/office/powerpoint/2010/main" val="222724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F211A31E-9DD9-4741-B7AA-B4B6C72D2B15}"/>
              </a:ext>
            </a:extLst>
          </p:cNvPr>
          <p:cNvSpPr/>
          <p:nvPr/>
        </p:nvSpPr>
        <p:spPr>
          <a:xfrm>
            <a:off x="3314700" y="685675"/>
            <a:ext cx="2279650" cy="958975"/>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0F5AD254-4384-4F25-906B-C9FD603C0C70}"/>
              </a:ext>
            </a:extLst>
          </p:cNvPr>
          <p:cNvSpPr txBox="1"/>
          <p:nvPr/>
        </p:nvSpPr>
        <p:spPr>
          <a:xfrm>
            <a:off x="3460750" y="749663"/>
            <a:ext cx="2228850" cy="830997"/>
          </a:xfrm>
          <a:prstGeom prst="rect">
            <a:avLst/>
          </a:prstGeom>
          <a:noFill/>
        </p:spPr>
        <p:txBody>
          <a:bodyPr wrap="square" rtlCol="0">
            <a:spAutoFit/>
          </a:bodyPr>
          <a:lstStyle/>
          <a:p>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T</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akeaway</a:t>
            </a:r>
          </a:p>
          <a:p>
            <a:r>
              <a:rPr lang="en-US" sz="2000">
                <a:solidFill>
                  <a:srgbClr val="617A86"/>
                </a:solidFill>
                <a:latin typeface="Tahoma" panose="020B0604030504040204" pitchFamily="34" charset="0"/>
                <a:ea typeface="Tahoma" panose="020B0604030504040204" pitchFamily="34" charset="0"/>
                <a:cs typeface="Tahoma" panose="020B0604030504040204" pitchFamily="34" charset="0"/>
              </a:rPr>
              <a:t>from today</a:t>
            </a:r>
          </a:p>
        </p:txBody>
      </p:sp>
      <p:sp>
        <p:nvSpPr>
          <p:cNvPr id="6" name="Arrow: Pentagon 5">
            <a:extLst>
              <a:ext uri="{FF2B5EF4-FFF2-40B4-BE49-F238E27FC236}">
                <a16:creationId xmlns:a16="http://schemas.microsoft.com/office/drawing/2014/main" id="{ECCE4CA4-5BD6-4658-B065-89DEB03A0B25}"/>
              </a:ext>
            </a:extLst>
          </p:cNvPr>
          <p:cNvSpPr/>
          <p:nvPr/>
        </p:nvSpPr>
        <p:spPr>
          <a:xfrm flipH="1">
            <a:off x="336550" y="1644525"/>
            <a:ext cx="2686050" cy="95897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D2ED401-8838-499B-A4A3-6AC4E31290C6}"/>
              </a:ext>
            </a:extLst>
          </p:cNvPr>
          <p:cNvSpPr txBox="1"/>
          <p:nvPr/>
        </p:nvSpPr>
        <p:spPr>
          <a:xfrm flipH="1">
            <a:off x="603250" y="1708513"/>
            <a:ext cx="2374900" cy="830997"/>
          </a:xfrm>
          <a:prstGeom prst="rect">
            <a:avLst/>
          </a:prstGeom>
          <a:noFill/>
        </p:spPr>
        <p:txBody>
          <a:bodyPr wrap="square" rtlCol="0">
            <a:spAutoFit/>
          </a:bodyPr>
          <a:lstStyle/>
          <a:p>
            <a:pPr algn="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I</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mprovement</a:t>
            </a:r>
          </a:p>
          <a:p>
            <a:pPr algn="r"/>
            <a:r>
              <a:rPr lang="en-US" sz="2000">
                <a:solidFill>
                  <a:srgbClr val="617A86"/>
                </a:solidFill>
                <a:latin typeface="Tahoma" panose="020B0604030504040204" pitchFamily="34" charset="0"/>
                <a:ea typeface="Tahoma" panose="020B0604030504040204" pitchFamily="34" charset="0"/>
                <a:cs typeface="Tahoma" panose="020B0604030504040204" pitchFamily="34" charset="0"/>
              </a:rPr>
              <a:t>I want to make</a:t>
            </a:r>
          </a:p>
        </p:txBody>
      </p:sp>
      <p:sp>
        <p:nvSpPr>
          <p:cNvPr id="10" name="Arrow: Pentagon 9">
            <a:extLst>
              <a:ext uri="{FF2B5EF4-FFF2-40B4-BE49-F238E27FC236}">
                <a16:creationId xmlns:a16="http://schemas.microsoft.com/office/drawing/2014/main" id="{52F14075-87C9-4314-BCE1-A8C30D09932F}"/>
              </a:ext>
            </a:extLst>
          </p:cNvPr>
          <p:cNvSpPr/>
          <p:nvPr/>
        </p:nvSpPr>
        <p:spPr>
          <a:xfrm>
            <a:off x="3319434" y="2603500"/>
            <a:ext cx="2279650" cy="958975"/>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DD67654D-FC0B-4E0B-871A-7D16932B23F6}"/>
              </a:ext>
            </a:extLst>
          </p:cNvPr>
          <p:cNvSpPr txBox="1"/>
          <p:nvPr/>
        </p:nvSpPr>
        <p:spPr>
          <a:xfrm>
            <a:off x="3454400" y="2667488"/>
            <a:ext cx="2228850" cy="830997"/>
          </a:xfrm>
          <a:prstGeom prst="rect">
            <a:avLst/>
          </a:prstGeom>
          <a:noFill/>
        </p:spPr>
        <p:txBody>
          <a:bodyPr wrap="square" rtlCol="0">
            <a:spAutoFit/>
          </a:bodyPr>
          <a:lstStyle/>
          <a:p>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P</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ractice</a:t>
            </a:r>
          </a:p>
          <a:p>
            <a:r>
              <a:rPr lang="en-US" sz="2000">
                <a:solidFill>
                  <a:srgbClr val="617A86"/>
                </a:solidFill>
                <a:latin typeface="Tahoma" panose="020B0604030504040204" pitchFamily="34" charset="0"/>
                <a:ea typeface="Tahoma" panose="020B0604030504040204" pitchFamily="34" charset="0"/>
                <a:cs typeface="Tahoma" panose="020B0604030504040204" pitchFamily="34" charset="0"/>
              </a:rPr>
              <a:t>I plan to add</a:t>
            </a:r>
          </a:p>
        </p:txBody>
      </p:sp>
      <p:sp>
        <p:nvSpPr>
          <p:cNvPr id="18" name="Title 2">
            <a:extLst>
              <a:ext uri="{FF2B5EF4-FFF2-40B4-BE49-F238E27FC236}">
                <a16:creationId xmlns:a16="http://schemas.microsoft.com/office/drawing/2014/main" id="{6ED60C0A-5757-461C-902D-4670288BCC6A}"/>
              </a:ext>
            </a:extLst>
          </p:cNvPr>
          <p:cNvSpPr txBox="1">
            <a:spLocks/>
          </p:cNvSpPr>
          <p:nvPr/>
        </p:nvSpPr>
        <p:spPr>
          <a:xfrm>
            <a:off x="5740400" y="1510810"/>
            <a:ext cx="2873375" cy="13466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a:solidFill>
                  <a:srgbClr val="617A86"/>
                </a:solidFill>
                <a:latin typeface="Segoe UI Black" panose="020B0A02040204020203" pitchFamily="34" charset="0"/>
                <a:ea typeface="Segoe UI Black" panose="020B0A02040204020203" pitchFamily="34" charset="0"/>
              </a:rPr>
              <a:t>What’s Your TIP?</a:t>
            </a:r>
          </a:p>
        </p:txBody>
      </p:sp>
      <p:sp>
        <p:nvSpPr>
          <p:cNvPr id="13" name="Rectangle: Top Corners Snipped 12">
            <a:extLst>
              <a:ext uri="{FF2B5EF4-FFF2-40B4-BE49-F238E27FC236}">
                <a16:creationId xmlns:a16="http://schemas.microsoft.com/office/drawing/2014/main" id="{E3E1682A-BC71-4089-93A4-A48D932C5A7E}"/>
              </a:ext>
            </a:extLst>
          </p:cNvPr>
          <p:cNvSpPr/>
          <p:nvPr/>
        </p:nvSpPr>
        <p:spPr>
          <a:xfrm>
            <a:off x="3022600" y="276224"/>
            <a:ext cx="292100" cy="4867275"/>
          </a:xfrm>
          <a:prstGeom prst="snip2SameRect">
            <a:avLst/>
          </a:prstGeom>
          <a:solidFill>
            <a:srgbClr val="617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4A3922D-8B96-4A3D-8315-388082A1630D}"/>
              </a:ext>
            </a:extLst>
          </p:cNvPr>
          <p:cNvSpPr>
            <a:spLocks noGrp="1"/>
          </p:cNvSpPr>
          <p:nvPr>
            <p:ph type="sldNum" sz="quarter" idx="4"/>
          </p:nvPr>
        </p:nvSpPr>
        <p:spPr/>
        <p:txBody>
          <a:bodyPr/>
          <a:lstStyle/>
          <a:p>
            <a:fld id="{BC502912-88F4-4B0D-992B-24673595D95F}" type="slidenum">
              <a:rPr lang="en-US" smtClean="0"/>
              <a:pPr/>
              <a:t>60</a:t>
            </a:fld>
            <a:endParaRPr lang="en-US"/>
          </a:p>
        </p:txBody>
      </p:sp>
    </p:spTree>
    <p:extLst>
      <p:ext uri="{BB962C8B-B14F-4D97-AF65-F5344CB8AC3E}">
        <p14:creationId xmlns:p14="http://schemas.microsoft.com/office/powerpoint/2010/main" val="2304112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4B5F94-167E-4BCA-8D3B-1453111B2608}"/>
              </a:ext>
            </a:extLst>
          </p:cNvPr>
          <p:cNvSpPr/>
          <p:nvPr/>
        </p:nvSpPr>
        <p:spPr>
          <a:xfrm>
            <a:off x="4428557" y="34333"/>
            <a:ext cx="1737360" cy="1143000"/>
          </a:xfrm>
          <a:prstGeom prst="ellipse">
            <a:avLst/>
          </a:prstGeom>
          <a:solidFill>
            <a:schemeClr val="accent3"/>
          </a:solid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D</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on’t give up &amp; don’t give in</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AFBF5BF9-465B-4134-9F24-051E5D0E6A16}"/>
              </a:ext>
            </a:extLst>
          </p:cNvPr>
          <p:cNvSpPr/>
          <p:nvPr/>
        </p:nvSpPr>
        <p:spPr>
          <a:xfrm>
            <a:off x="75028" y="31849"/>
            <a:ext cx="1737360" cy="1143000"/>
          </a:xfrm>
          <a:prstGeom prst="ellipse">
            <a:avLst/>
          </a:prstGeom>
          <a:solidFill>
            <a:schemeClr val="tx1"/>
          </a:solidFill>
          <a:ln>
            <a:solidFill>
              <a:srgbClr val="875F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void negative sources people, places, &amp; habits</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8">
            <a:extLst>
              <a:ext uri="{FF2B5EF4-FFF2-40B4-BE49-F238E27FC236}">
                <a16:creationId xmlns:a16="http://schemas.microsoft.com/office/drawing/2014/main" id="{11AE6798-45A4-4AE3-A201-0516EFC7E131}"/>
              </a:ext>
            </a:extLst>
          </p:cNvPr>
          <p:cNvSpPr/>
          <p:nvPr/>
        </p:nvSpPr>
        <p:spPr>
          <a:xfrm>
            <a:off x="2977975" y="38906"/>
            <a:ext cx="1737360" cy="1143000"/>
          </a:xfrm>
          <a:prstGeom prst="ellipse">
            <a:avLst/>
          </a:prstGeom>
          <a:solidFill>
            <a:schemeClr val="bg2"/>
          </a:solidFill>
          <a:ln>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onsider things from every angle</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Oval 9">
            <a:extLst>
              <a:ext uri="{FF2B5EF4-FFF2-40B4-BE49-F238E27FC236}">
                <a16:creationId xmlns:a16="http://schemas.microsoft.com/office/drawing/2014/main" id="{81E74CBE-4742-4BF7-B7A1-E86774D762B2}"/>
              </a:ext>
            </a:extLst>
          </p:cNvPr>
          <p:cNvSpPr/>
          <p:nvPr/>
        </p:nvSpPr>
        <p:spPr>
          <a:xfrm>
            <a:off x="1527393" y="31849"/>
            <a:ext cx="1737360" cy="1143000"/>
          </a:xfrm>
          <a:prstGeom prst="ellipse">
            <a:avLst/>
          </a:prstGeom>
          <a:solidFill>
            <a:srgbClr val="FFCC00"/>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B</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elieve in yourself</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2" name="Oval 11">
            <a:extLst>
              <a:ext uri="{FF2B5EF4-FFF2-40B4-BE49-F238E27FC236}">
                <a16:creationId xmlns:a16="http://schemas.microsoft.com/office/drawing/2014/main" id="{582CD169-F266-4822-B728-AE67276E2470}"/>
              </a:ext>
            </a:extLst>
          </p:cNvPr>
          <p:cNvSpPr/>
          <p:nvPr/>
        </p:nvSpPr>
        <p:spPr>
          <a:xfrm>
            <a:off x="1526263" y="1014285"/>
            <a:ext cx="1737360" cy="1143000"/>
          </a:xfrm>
          <a:prstGeom prst="ellipse">
            <a:avLst/>
          </a:prstGeom>
          <a:solidFill>
            <a:schemeClr val="accent3"/>
          </a:solid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H</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ang on to your dreams</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F7BDCA81-318A-4D32-8695-B808C8084461}"/>
              </a:ext>
            </a:extLst>
          </p:cNvPr>
          <p:cNvSpPr/>
          <p:nvPr/>
        </p:nvSpPr>
        <p:spPr>
          <a:xfrm>
            <a:off x="5874963" y="1993751"/>
            <a:ext cx="1737360" cy="1143000"/>
          </a:xfrm>
          <a:prstGeom prst="ellipse">
            <a:avLst/>
          </a:prstGeom>
          <a:solidFill>
            <a:schemeClr val="accent1"/>
          </a:solidFill>
          <a:ln>
            <a:solidFill>
              <a:srgbClr val="875F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Q</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uality not quantity in everything you do</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Oval 13">
            <a:extLst>
              <a:ext uri="{FF2B5EF4-FFF2-40B4-BE49-F238E27FC236}">
                <a16:creationId xmlns:a16="http://schemas.microsoft.com/office/drawing/2014/main" id="{C0E242E2-A236-40BC-A308-B3CEFDF3788A}"/>
              </a:ext>
            </a:extLst>
          </p:cNvPr>
          <p:cNvSpPr/>
          <p:nvPr/>
        </p:nvSpPr>
        <p:spPr>
          <a:xfrm>
            <a:off x="76408" y="1021343"/>
            <a:ext cx="1737360" cy="1143000"/>
          </a:xfrm>
          <a:prstGeom prst="ellipse">
            <a:avLst/>
          </a:prstGeom>
          <a:solidFill>
            <a:schemeClr val="bg2"/>
          </a:solidFill>
          <a:ln>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ive more than you planned to</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Oval 14">
            <a:extLst>
              <a:ext uri="{FF2B5EF4-FFF2-40B4-BE49-F238E27FC236}">
                <a16:creationId xmlns:a16="http://schemas.microsoft.com/office/drawing/2014/main" id="{4FC80468-6047-4983-BFBF-FFBF5EC836DC}"/>
              </a:ext>
            </a:extLst>
          </p:cNvPr>
          <p:cNvSpPr/>
          <p:nvPr/>
        </p:nvSpPr>
        <p:spPr>
          <a:xfrm>
            <a:off x="7329720" y="34333"/>
            <a:ext cx="1737360" cy="1143000"/>
          </a:xfrm>
          <a:prstGeom prst="ellipse">
            <a:avLst/>
          </a:prstGeom>
          <a:solidFill>
            <a:srgbClr val="FFCC00"/>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rgbClr val="617A86"/>
                </a:solidFill>
                <a:latin typeface="Tahoma" panose="020B0604030504040204" pitchFamily="34" charset="0"/>
                <a:ea typeface="Tahoma" panose="020B0604030504040204" pitchFamily="34" charset="0"/>
                <a:cs typeface="Tahoma" panose="020B0604030504040204" pitchFamily="34" charset="0"/>
              </a:rPr>
              <a:t>F</a:t>
            </a:r>
            <a:r>
              <a:rPr lang="en-US" sz="1100">
                <a:solidFill>
                  <a:srgbClr val="617A86"/>
                </a:solidFill>
                <a:latin typeface="Tahoma" panose="020B0604030504040204" pitchFamily="34" charset="0"/>
                <a:ea typeface="Tahoma" panose="020B0604030504040204" pitchFamily="34" charset="0"/>
                <a:cs typeface="Tahoma" panose="020B0604030504040204" pitchFamily="34" charset="0"/>
              </a:rPr>
              <a:t>amily &amp; Friends are hidden treasures, seek them &amp; enjoy their riches</a:t>
            </a:r>
            <a:endParaRPr lang="en-US" sz="11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0" name="Oval 19">
            <a:extLst>
              <a:ext uri="{FF2B5EF4-FFF2-40B4-BE49-F238E27FC236}">
                <a16:creationId xmlns:a16="http://schemas.microsoft.com/office/drawing/2014/main" id="{5A17258F-D527-456F-B4BF-C47751B8BAC8}"/>
              </a:ext>
            </a:extLst>
          </p:cNvPr>
          <p:cNvSpPr/>
          <p:nvPr/>
        </p:nvSpPr>
        <p:spPr>
          <a:xfrm>
            <a:off x="4426462" y="1992559"/>
            <a:ext cx="1737360" cy="1143000"/>
          </a:xfrm>
          <a:prstGeom prst="ellipse">
            <a:avLst/>
          </a:prstGeom>
          <a:solidFill>
            <a:schemeClr val="accent3"/>
          </a:solid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P</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ractice makes perfect</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1" name="Oval 20">
            <a:extLst>
              <a:ext uri="{FF2B5EF4-FFF2-40B4-BE49-F238E27FC236}">
                <a16:creationId xmlns:a16="http://schemas.microsoft.com/office/drawing/2014/main" id="{7CE851FC-5634-4928-924B-8504FD27C35E}"/>
              </a:ext>
            </a:extLst>
          </p:cNvPr>
          <p:cNvSpPr/>
          <p:nvPr/>
        </p:nvSpPr>
        <p:spPr>
          <a:xfrm>
            <a:off x="79176" y="1996722"/>
            <a:ext cx="1737360" cy="1143000"/>
          </a:xfrm>
          <a:prstGeom prst="ellipse">
            <a:avLst/>
          </a:prstGeom>
          <a:solidFill>
            <a:schemeClr val="accent1"/>
          </a:solidFill>
          <a:ln>
            <a:solidFill>
              <a:srgbClr val="875F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M</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ake it happen</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Oval 21">
            <a:extLst>
              <a:ext uri="{FF2B5EF4-FFF2-40B4-BE49-F238E27FC236}">
                <a16:creationId xmlns:a16="http://schemas.microsoft.com/office/drawing/2014/main" id="{D3E848F6-F9CA-4AB2-9936-74981ED424C5}"/>
              </a:ext>
            </a:extLst>
          </p:cNvPr>
          <p:cNvSpPr/>
          <p:nvPr/>
        </p:nvSpPr>
        <p:spPr>
          <a:xfrm>
            <a:off x="2977961" y="1994227"/>
            <a:ext cx="1737360" cy="1143000"/>
          </a:xfrm>
          <a:prstGeom prst="ellipse">
            <a:avLst/>
          </a:prstGeom>
          <a:solidFill>
            <a:schemeClr val="bg2"/>
          </a:solidFill>
          <a:ln>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O</a:t>
            </a:r>
            <a:r>
              <a:rPr lang="en-US" sz="115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pen your arms to change, but don’t let go of your values</a:t>
            </a:r>
            <a:endParaRPr lang="en-US" sz="115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Oval 22">
            <a:extLst>
              <a:ext uri="{FF2B5EF4-FFF2-40B4-BE49-F238E27FC236}">
                <a16:creationId xmlns:a16="http://schemas.microsoft.com/office/drawing/2014/main" id="{783F235A-433F-4AB1-87D2-C1F0E058BBEC}"/>
              </a:ext>
            </a:extLst>
          </p:cNvPr>
          <p:cNvSpPr/>
          <p:nvPr/>
        </p:nvSpPr>
        <p:spPr>
          <a:xfrm>
            <a:off x="1529460" y="1996721"/>
            <a:ext cx="1737360" cy="1143000"/>
          </a:xfrm>
          <a:prstGeom prst="ellipse">
            <a:avLst/>
          </a:prstGeom>
          <a:solidFill>
            <a:srgbClr val="FFCC00"/>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N</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ever lie, steal or cheat</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4" name="Oval 23">
            <a:extLst>
              <a:ext uri="{FF2B5EF4-FFF2-40B4-BE49-F238E27FC236}">
                <a16:creationId xmlns:a16="http://schemas.microsoft.com/office/drawing/2014/main" id="{5C5BC888-AD4E-4C5A-BDE8-4921240D6972}"/>
              </a:ext>
            </a:extLst>
          </p:cNvPr>
          <p:cNvSpPr/>
          <p:nvPr/>
        </p:nvSpPr>
        <p:spPr>
          <a:xfrm>
            <a:off x="1525795" y="2979157"/>
            <a:ext cx="1737360" cy="1143000"/>
          </a:xfrm>
          <a:prstGeom prst="ellipse">
            <a:avLst/>
          </a:prstGeom>
          <a:solidFill>
            <a:schemeClr val="accent3"/>
          </a:solid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T</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ake control of your own destiny</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24">
            <a:extLst>
              <a:ext uri="{FF2B5EF4-FFF2-40B4-BE49-F238E27FC236}">
                <a16:creationId xmlns:a16="http://schemas.microsoft.com/office/drawing/2014/main" id="{E4E11FBC-27D5-4DB4-A9E6-0FA5BFDE81C6}"/>
              </a:ext>
            </a:extLst>
          </p:cNvPr>
          <p:cNvSpPr/>
          <p:nvPr/>
        </p:nvSpPr>
        <p:spPr>
          <a:xfrm>
            <a:off x="5879139" y="30425"/>
            <a:ext cx="1737360" cy="1143000"/>
          </a:xfrm>
          <a:prstGeom prst="ellipse">
            <a:avLst/>
          </a:prstGeom>
          <a:solidFill>
            <a:schemeClr val="accent1"/>
          </a:solidFill>
          <a:ln>
            <a:solidFill>
              <a:srgbClr val="875F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a:t>
            </a:r>
            <a:r>
              <a:rPr lang="en-US" sz="115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verything you’re looking for lies behind the mask  you wear</a:t>
            </a:r>
            <a:endParaRPr lang="en-US" sz="115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Oval 25">
            <a:extLst>
              <a:ext uri="{FF2B5EF4-FFF2-40B4-BE49-F238E27FC236}">
                <a16:creationId xmlns:a16="http://schemas.microsoft.com/office/drawing/2014/main" id="{27D395BA-6578-4986-A75D-D721ADA43AD2}"/>
              </a:ext>
            </a:extLst>
          </p:cNvPr>
          <p:cNvSpPr/>
          <p:nvPr/>
        </p:nvSpPr>
        <p:spPr>
          <a:xfrm>
            <a:off x="76408" y="2986215"/>
            <a:ext cx="1737360" cy="1143000"/>
          </a:xfrm>
          <a:prstGeom prst="ellipse">
            <a:avLst/>
          </a:prstGeom>
          <a:solidFill>
            <a:schemeClr val="bg2"/>
          </a:solidFill>
          <a:ln>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top procrastinating</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7" name="Oval 26">
            <a:extLst>
              <a:ext uri="{FF2B5EF4-FFF2-40B4-BE49-F238E27FC236}">
                <a16:creationId xmlns:a16="http://schemas.microsoft.com/office/drawing/2014/main" id="{C9446BB4-1093-4399-B609-2D96A62756C3}"/>
              </a:ext>
            </a:extLst>
          </p:cNvPr>
          <p:cNvSpPr/>
          <p:nvPr/>
        </p:nvSpPr>
        <p:spPr>
          <a:xfrm>
            <a:off x="7323465" y="1997549"/>
            <a:ext cx="1737360" cy="1143000"/>
          </a:xfrm>
          <a:prstGeom prst="ellipse">
            <a:avLst/>
          </a:prstGeom>
          <a:solidFill>
            <a:srgbClr val="FFCC00"/>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R</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emember that silence is sometimes the best answer</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8" name="Oval 27">
            <a:extLst>
              <a:ext uri="{FF2B5EF4-FFF2-40B4-BE49-F238E27FC236}">
                <a16:creationId xmlns:a16="http://schemas.microsoft.com/office/drawing/2014/main" id="{4709C92C-76F7-4865-8733-B91E85F54887}"/>
              </a:ext>
            </a:extLst>
          </p:cNvPr>
          <p:cNvSpPr/>
          <p:nvPr/>
        </p:nvSpPr>
        <p:spPr>
          <a:xfrm>
            <a:off x="7325681" y="1015941"/>
            <a:ext cx="1737360" cy="1143000"/>
          </a:xfrm>
          <a:prstGeom prst="ellipse">
            <a:avLst/>
          </a:prstGeom>
          <a:solidFill>
            <a:schemeClr val="accent3"/>
          </a:solid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L</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ove yourself</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9" name="Oval 28">
            <a:extLst>
              <a:ext uri="{FF2B5EF4-FFF2-40B4-BE49-F238E27FC236}">
                <a16:creationId xmlns:a16="http://schemas.microsoft.com/office/drawing/2014/main" id="{3A52F773-C1FE-453F-9A06-80D264FC52F1}"/>
              </a:ext>
            </a:extLst>
          </p:cNvPr>
          <p:cNvSpPr/>
          <p:nvPr/>
        </p:nvSpPr>
        <p:spPr>
          <a:xfrm>
            <a:off x="2976118" y="1013038"/>
            <a:ext cx="1737360" cy="1143000"/>
          </a:xfrm>
          <a:prstGeom prst="ellipse">
            <a:avLst/>
          </a:prstGeom>
          <a:solidFill>
            <a:schemeClr val="accent1"/>
          </a:solidFill>
          <a:ln>
            <a:solidFill>
              <a:srgbClr val="875F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f opportunity doesn’t knock, build a door</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9255938-2613-44B6-B86E-D75B16832078}"/>
              </a:ext>
            </a:extLst>
          </p:cNvPr>
          <p:cNvSpPr/>
          <p:nvPr/>
        </p:nvSpPr>
        <p:spPr>
          <a:xfrm>
            <a:off x="5875828" y="1012088"/>
            <a:ext cx="1737360" cy="1143000"/>
          </a:xfrm>
          <a:prstGeom prst="ellipse">
            <a:avLst/>
          </a:prstGeom>
          <a:solidFill>
            <a:schemeClr val="bg2"/>
          </a:solidFill>
          <a:ln>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K</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eep trying no matter how hard it seems</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1" name="Oval 30">
            <a:extLst>
              <a:ext uri="{FF2B5EF4-FFF2-40B4-BE49-F238E27FC236}">
                <a16:creationId xmlns:a16="http://schemas.microsoft.com/office/drawing/2014/main" id="{927493C6-5C62-4276-B384-085EEA382BDA}"/>
              </a:ext>
            </a:extLst>
          </p:cNvPr>
          <p:cNvSpPr/>
          <p:nvPr/>
        </p:nvSpPr>
        <p:spPr>
          <a:xfrm>
            <a:off x="4425973" y="1013446"/>
            <a:ext cx="1737360" cy="1143000"/>
          </a:xfrm>
          <a:prstGeom prst="ellipse">
            <a:avLst/>
          </a:prstGeom>
          <a:solidFill>
            <a:srgbClr val="FFCC00"/>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b="1">
                <a:solidFill>
                  <a:srgbClr val="617A86"/>
                </a:solidFill>
                <a:latin typeface="Tahoma" panose="020B0604030504040204" pitchFamily="34" charset="0"/>
                <a:ea typeface="Tahoma" panose="020B0604030504040204" pitchFamily="34" charset="0"/>
                <a:cs typeface="Tahoma" panose="020B0604030504040204" pitchFamily="34" charset="0"/>
              </a:rPr>
              <a:t>J</a:t>
            </a:r>
            <a:r>
              <a:rPr lang="en-US" sz="1150">
                <a:solidFill>
                  <a:srgbClr val="617A86"/>
                </a:solidFill>
                <a:latin typeface="Tahoma" panose="020B0604030504040204" pitchFamily="34" charset="0"/>
                <a:ea typeface="Tahoma" panose="020B0604030504040204" pitchFamily="34" charset="0"/>
                <a:cs typeface="Tahoma" panose="020B0604030504040204" pitchFamily="34" charset="0"/>
              </a:rPr>
              <a:t>udge your success by what you had to give up in order to get it</a:t>
            </a:r>
            <a:endParaRPr lang="en-US" sz="115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36" name="Oval 35">
            <a:extLst>
              <a:ext uri="{FF2B5EF4-FFF2-40B4-BE49-F238E27FC236}">
                <a16:creationId xmlns:a16="http://schemas.microsoft.com/office/drawing/2014/main" id="{97902051-0AF6-4812-A9A6-296FFD49A93E}"/>
              </a:ext>
            </a:extLst>
          </p:cNvPr>
          <p:cNvSpPr/>
          <p:nvPr/>
        </p:nvSpPr>
        <p:spPr>
          <a:xfrm>
            <a:off x="7323465" y="2979157"/>
            <a:ext cx="1737360" cy="1143000"/>
          </a:xfrm>
          <a:prstGeom prst="ellipse">
            <a:avLst/>
          </a:prstGeom>
          <a:solidFill>
            <a:schemeClr val="accent3"/>
          </a:solid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solidFill>
                  <a:srgbClr val="617A86"/>
                </a:solidFill>
                <a:latin typeface="Tahoma" panose="020B0604030504040204" pitchFamily="34" charset="0"/>
                <a:ea typeface="Tahoma" panose="020B0604030504040204" pitchFamily="34" charset="0"/>
                <a:cs typeface="Tahoma" panose="020B0604030504040204" pitchFamily="34" charset="0"/>
              </a:rPr>
              <a:t>X</a:t>
            </a:r>
            <a:r>
              <a:rPr lang="en-US" sz="1200" err="1">
                <a:solidFill>
                  <a:srgbClr val="617A86"/>
                </a:solidFill>
                <a:latin typeface="Tahoma" panose="020B0604030504040204" pitchFamily="34" charset="0"/>
                <a:ea typeface="Tahoma" panose="020B0604030504040204" pitchFamily="34" charset="0"/>
                <a:cs typeface="Tahoma" panose="020B0604030504040204" pitchFamily="34" charset="0"/>
              </a:rPr>
              <a:t>cellence</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 in all your efforts</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37" name="Oval 36">
            <a:extLst>
              <a:ext uri="{FF2B5EF4-FFF2-40B4-BE49-F238E27FC236}">
                <a16:creationId xmlns:a16="http://schemas.microsoft.com/office/drawing/2014/main" id="{2768543A-8A9B-4974-80E9-9A6F85228978}"/>
              </a:ext>
            </a:extLst>
          </p:cNvPr>
          <p:cNvSpPr/>
          <p:nvPr/>
        </p:nvSpPr>
        <p:spPr>
          <a:xfrm>
            <a:off x="2976118" y="2975415"/>
            <a:ext cx="1737360" cy="1143000"/>
          </a:xfrm>
          <a:prstGeom prst="ellipse">
            <a:avLst/>
          </a:prstGeom>
          <a:solidFill>
            <a:schemeClr val="accent1"/>
          </a:solidFill>
          <a:ln>
            <a:solidFill>
              <a:srgbClr val="875F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U</a:t>
            </a:r>
            <a:r>
              <a:rPr lang="en-US" sz="115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nderstand  yourself in order to better understand others</a:t>
            </a:r>
            <a:endParaRPr lang="en-US" sz="115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F98B03FE-367F-43A3-A8F3-025F2C06EA60}"/>
              </a:ext>
            </a:extLst>
          </p:cNvPr>
          <p:cNvSpPr/>
          <p:nvPr/>
        </p:nvSpPr>
        <p:spPr>
          <a:xfrm>
            <a:off x="5879139" y="2975415"/>
            <a:ext cx="1737360" cy="1143000"/>
          </a:xfrm>
          <a:prstGeom prst="ellipse">
            <a:avLst/>
          </a:prstGeom>
          <a:solidFill>
            <a:schemeClr val="bg2"/>
          </a:solidFill>
          <a:ln>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hen you lose, don’t lose the lesson</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9" name="Oval 38">
            <a:extLst>
              <a:ext uri="{FF2B5EF4-FFF2-40B4-BE49-F238E27FC236}">
                <a16:creationId xmlns:a16="http://schemas.microsoft.com/office/drawing/2014/main" id="{FF6B1DBF-EF48-4FFE-A525-B9BD32ACC353}"/>
              </a:ext>
            </a:extLst>
          </p:cNvPr>
          <p:cNvSpPr/>
          <p:nvPr/>
        </p:nvSpPr>
        <p:spPr>
          <a:xfrm>
            <a:off x="4425505" y="2971673"/>
            <a:ext cx="1737360" cy="1143000"/>
          </a:xfrm>
          <a:prstGeom prst="ellipse">
            <a:avLst/>
          </a:prstGeom>
          <a:solidFill>
            <a:srgbClr val="FFCC00"/>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V</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isualize it</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40" name="Oval 39">
            <a:extLst>
              <a:ext uri="{FF2B5EF4-FFF2-40B4-BE49-F238E27FC236}">
                <a16:creationId xmlns:a16="http://schemas.microsoft.com/office/drawing/2014/main" id="{0977E404-9C67-4097-B4B5-F8546E9DE376}"/>
              </a:ext>
            </a:extLst>
          </p:cNvPr>
          <p:cNvSpPr/>
          <p:nvPr/>
        </p:nvSpPr>
        <p:spPr>
          <a:xfrm>
            <a:off x="74625" y="3961595"/>
            <a:ext cx="1737360" cy="1143000"/>
          </a:xfrm>
          <a:prstGeom prst="ellipse">
            <a:avLst/>
          </a:prstGeom>
          <a:solidFill>
            <a:schemeClr val="accent1"/>
          </a:solidFill>
          <a:ln>
            <a:solidFill>
              <a:srgbClr val="875F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Y</a:t>
            </a:r>
            <a:r>
              <a:rPr lang="en-US" sz="12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ou are unique, nothing can replace you</a:t>
            </a:r>
            <a:endParaRPr lang="en-US"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1" name="Oval 40">
            <a:extLst>
              <a:ext uri="{FF2B5EF4-FFF2-40B4-BE49-F238E27FC236}">
                <a16:creationId xmlns:a16="http://schemas.microsoft.com/office/drawing/2014/main" id="{2141D56E-AFDE-401A-B0D1-97F692D86672}"/>
              </a:ext>
            </a:extLst>
          </p:cNvPr>
          <p:cNvSpPr/>
          <p:nvPr/>
        </p:nvSpPr>
        <p:spPr>
          <a:xfrm>
            <a:off x="1529460" y="3961594"/>
            <a:ext cx="1737360" cy="1143000"/>
          </a:xfrm>
          <a:prstGeom prst="ellipse">
            <a:avLst/>
          </a:prstGeom>
          <a:solidFill>
            <a:srgbClr val="FFCC00"/>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617A86"/>
                </a:solidFill>
                <a:latin typeface="Tahoma" panose="020B0604030504040204" pitchFamily="34" charset="0"/>
                <a:ea typeface="Tahoma" panose="020B0604030504040204" pitchFamily="34" charset="0"/>
                <a:cs typeface="Tahoma" panose="020B0604030504040204" pitchFamily="34" charset="0"/>
              </a:rPr>
              <a:t>Z</a:t>
            </a:r>
            <a:r>
              <a:rPr lang="en-US" sz="1200">
                <a:solidFill>
                  <a:srgbClr val="617A86"/>
                </a:solidFill>
                <a:latin typeface="Tahoma" panose="020B0604030504040204" pitchFamily="34" charset="0"/>
                <a:ea typeface="Tahoma" panose="020B0604030504040204" pitchFamily="34" charset="0"/>
                <a:cs typeface="Tahoma" panose="020B0604030504040204" pitchFamily="34" charset="0"/>
              </a:rPr>
              <a:t>ero in on your target &amp; go for it</a:t>
            </a:r>
            <a:endParaRPr lang="en-US" sz="1200" b="1">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42" name="Title 2">
            <a:extLst>
              <a:ext uri="{FF2B5EF4-FFF2-40B4-BE49-F238E27FC236}">
                <a16:creationId xmlns:a16="http://schemas.microsoft.com/office/drawing/2014/main" id="{B7F63E94-7826-46F8-90EB-1B1505D8B023}"/>
              </a:ext>
            </a:extLst>
          </p:cNvPr>
          <p:cNvSpPr txBox="1">
            <a:spLocks/>
          </p:cNvSpPr>
          <p:nvPr/>
        </p:nvSpPr>
        <p:spPr>
          <a:xfrm>
            <a:off x="4958668" y="4034258"/>
            <a:ext cx="1963809"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rPr>
              <a:t>A to Zen</a:t>
            </a:r>
          </a:p>
          <a:p>
            <a:endParaRPr lang="en-US" sz="2800" b="1">
              <a:solidFill>
                <a:srgbClr val="617A86"/>
              </a:solidFill>
              <a:latin typeface="Segoe UI Black" panose="020B0A02040204020203" pitchFamily="34" charset="0"/>
              <a:ea typeface="Segoe UI Black" panose="020B0A02040204020203" pitchFamily="34" charset="0"/>
            </a:endParaRPr>
          </a:p>
        </p:txBody>
      </p:sp>
      <p:sp>
        <p:nvSpPr>
          <p:cNvPr id="43" name="TextBox 42">
            <a:extLst>
              <a:ext uri="{FF2B5EF4-FFF2-40B4-BE49-F238E27FC236}">
                <a16:creationId xmlns:a16="http://schemas.microsoft.com/office/drawing/2014/main" id="{EEA8ABA8-DC70-491F-9237-AB87420CE264}"/>
              </a:ext>
            </a:extLst>
          </p:cNvPr>
          <p:cNvSpPr txBox="1"/>
          <p:nvPr/>
        </p:nvSpPr>
        <p:spPr>
          <a:xfrm>
            <a:off x="3421416" y="4519819"/>
            <a:ext cx="5570183" cy="584775"/>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600">
                <a:solidFill>
                  <a:srgbClr val="617A86"/>
                </a:solidFill>
                <a:latin typeface="Tahoma" panose="020B0604030504040204" pitchFamily="34" charset="0"/>
                <a:ea typeface="Tahoma" panose="020B0604030504040204" pitchFamily="34" charset="0"/>
                <a:cs typeface="Tahoma" panose="020B0604030504040204" pitchFamily="34" charset="0"/>
              </a:rPr>
              <a:t>Use your stamp annotation tool to indicate which phrases resonate with you</a:t>
            </a:r>
          </a:p>
        </p:txBody>
      </p:sp>
      <p:sp>
        <p:nvSpPr>
          <p:cNvPr id="3" name="Slide Number Placeholder 2">
            <a:extLst>
              <a:ext uri="{FF2B5EF4-FFF2-40B4-BE49-F238E27FC236}">
                <a16:creationId xmlns:a16="http://schemas.microsoft.com/office/drawing/2014/main" id="{8AC035E2-4492-4490-B9D1-5436AD9B0461}"/>
              </a:ext>
            </a:extLst>
          </p:cNvPr>
          <p:cNvSpPr>
            <a:spLocks noGrp="1"/>
          </p:cNvSpPr>
          <p:nvPr>
            <p:ph type="sldNum" sz="quarter" idx="4"/>
          </p:nvPr>
        </p:nvSpPr>
        <p:spPr/>
        <p:txBody>
          <a:bodyPr/>
          <a:lstStyle/>
          <a:p>
            <a:fld id="{BC502912-88F4-4B0D-992B-24673595D95F}" type="slidenum">
              <a:rPr lang="en-US" smtClean="0"/>
              <a:pPr/>
              <a:t>61</a:t>
            </a:fld>
            <a:endParaRPr lang="en-US"/>
          </a:p>
        </p:txBody>
      </p:sp>
    </p:spTree>
    <p:extLst>
      <p:ext uri="{BB962C8B-B14F-4D97-AF65-F5344CB8AC3E}">
        <p14:creationId xmlns:p14="http://schemas.microsoft.com/office/powerpoint/2010/main" val="31414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62</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extLst>
      <p:ext uri="{BB962C8B-B14F-4D97-AF65-F5344CB8AC3E}">
        <p14:creationId xmlns:p14="http://schemas.microsoft.com/office/powerpoint/2010/main" val="1754343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2">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606466" y="4759715"/>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63</a:t>
            </a:fld>
            <a:endParaRPr lang="en"/>
          </a:p>
        </p:txBody>
      </p:sp>
    </p:spTree>
    <p:extLst>
      <p:ext uri="{BB962C8B-B14F-4D97-AF65-F5344CB8AC3E}">
        <p14:creationId xmlns:p14="http://schemas.microsoft.com/office/powerpoint/2010/main" val="3905578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424024" y="1468393"/>
            <a:ext cx="4681401"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Place arms at a 90° angle in front of you</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Cross one arm over the other, interlocking; palms together</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Lift elbows; Stretch fingers </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Hold for 3-5 breaths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Switch sides and repeat</a:t>
            </a:r>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64</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349750" y="909050"/>
            <a:ext cx="4417060" cy="641100"/>
          </a:xfrm>
        </p:spPr>
        <p:txBody>
          <a:body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Eagle Arms </a:t>
            </a:r>
          </a:p>
        </p:txBody>
      </p:sp>
      <p:pic>
        <p:nvPicPr>
          <p:cNvPr id="9" name="Picture 8">
            <a:extLst>
              <a:ext uri="{FF2B5EF4-FFF2-40B4-BE49-F238E27FC236}">
                <a16:creationId xmlns:a16="http://schemas.microsoft.com/office/drawing/2014/main" id="{BCB61792-B50D-4E2B-BACA-0447E54A5E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1603"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1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794A-6964-41BE-B760-9C6E612629D6}"/>
              </a:ext>
            </a:extLst>
          </p:cNvPr>
          <p:cNvSpPr>
            <a:spLocks noGrp="1"/>
          </p:cNvSpPr>
          <p:nvPr>
            <p:ph type="title"/>
          </p:nvPr>
        </p:nvSpPr>
        <p:spPr>
          <a:xfrm>
            <a:off x="1568472" y="1592584"/>
            <a:ext cx="2066714" cy="1330973"/>
          </a:xfrm>
        </p:spPr>
        <p:txBody>
          <a:bodyPr/>
          <a:lstStyle/>
          <a:p>
            <a:r>
              <a:rPr lang="en-US"/>
              <a:t>Income vs. Assets</a:t>
            </a:r>
          </a:p>
        </p:txBody>
      </p:sp>
      <p:sp>
        <p:nvSpPr>
          <p:cNvPr id="9" name="TextBox 8">
            <a:extLst>
              <a:ext uri="{FF2B5EF4-FFF2-40B4-BE49-F238E27FC236}">
                <a16:creationId xmlns:a16="http://schemas.microsoft.com/office/drawing/2014/main" id="{D73AF910-0127-425C-95C9-6689BF0863B2}"/>
              </a:ext>
            </a:extLst>
          </p:cNvPr>
          <p:cNvSpPr txBox="1"/>
          <p:nvPr/>
        </p:nvSpPr>
        <p:spPr>
          <a:xfrm>
            <a:off x="6368820" y="1057430"/>
            <a:ext cx="2413415" cy="892552"/>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1"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W-2 Manual:</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3.2 Income</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lang="en-US">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3.3 Assets</a:t>
            </a:r>
          </a:p>
        </p:txBody>
      </p:sp>
      <p:sp>
        <p:nvSpPr>
          <p:cNvPr id="2" name="TextBox 1">
            <a:extLst>
              <a:ext uri="{FF2B5EF4-FFF2-40B4-BE49-F238E27FC236}">
                <a16:creationId xmlns:a16="http://schemas.microsoft.com/office/drawing/2014/main" id="{FE72BA0E-3E56-47A2-B821-6BD115AD03C8}"/>
              </a:ext>
            </a:extLst>
          </p:cNvPr>
          <p:cNvSpPr txBox="1"/>
          <p:nvPr/>
        </p:nvSpPr>
        <p:spPr>
          <a:xfrm>
            <a:off x="4339888" y="3110796"/>
            <a:ext cx="2413415" cy="600164"/>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1"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Desk Aids:</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Income or Asset</a:t>
            </a:r>
          </a:p>
        </p:txBody>
      </p:sp>
      <p:sp>
        <p:nvSpPr>
          <p:cNvPr id="3" name="Slide Number Placeholder 2">
            <a:extLst>
              <a:ext uri="{FF2B5EF4-FFF2-40B4-BE49-F238E27FC236}">
                <a16:creationId xmlns:a16="http://schemas.microsoft.com/office/drawing/2014/main" id="{049930C1-92DE-4289-B6E0-F66803F75211}"/>
              </a:ext>
            </a:extLst>
          </p:cNvPr>
          <p:cNvSpPr>
            <a:spLocks noGrp="1"/>
          </p:cNvSpPr>
          <p:nvPr>
            <p:ph type="sldNum" sz="quarter" idx="4"/>
          </p:nvPr>
        </p:nvSpPr>
        <p:spPr/>
        <p:txBody>
          <a:bodyPr/>
          <a:lstStyle/>
          <a:p>
            <a:fld id="{BC502912-88F4-4B0D-992B-24673595D95F}" type="slidenum">
              <a:rPr lang="en-US" smtClean="0"/>
              <a:pPr/>
              <a:t>65</a:t>
            </a:fld>
            <a:endParaRPr lang="en-US"/>
          </a:p>
        </p:txBody>
      </p:sp>
    </p:spTree>
    <p:extLst>
      <p:ext uri="{BB962C8B-B14F-4D97-AF65-F5344CB8AC3E}">
        <p14:creationId xmlns:p14="http://schemas.microsoft.com/office/powerpoint/2010/main" val="3364381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33D1D87-1434-4DB6-8487-6422831B2336}"/>
              </a:ext>
            </a:extLst>
          </p:cNvPr>
          <p:cNvSpPr/>
          <p:nvPr/>
        </p:nvSpPr>
        <p:spPr>
          <a:xfrm>
            <a:off x="4790420" y="1074790"/>
            <a:ext cx="3824497" cy="3814261"/>
          </a:xfrm>
          <a:prstGeom prst="roundRect">
            <a:avLst/>
          </a:prstGeom>
          <a:solidFill>
            <a:srgbClr val="FF9900">
              <a:alpha val="50196"/>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a:solidFill>
                  <a:srgbClr val="617A86"/>
                </a:solidFill>
                <a:latin typeface="Segoe UI Black" panose="020B0A02040204020203" pitchFamily="34" charset="0"/>
                <a:ea typeface="Segoe UI Black" panose="020B0A02040204020203" pitchFamily="34" charset="0"/>
              </a:rPr>
              <a:t>Assets</a:t>
            </a:r>
          </a:p>
        </p:txBody>
      </p:sp>
      <p:sp>
        <p:nvSpPr>
          <p:cNvPr id="13" name="Rectangle: Rounded Corners 12">
            <a:extLst>
              <a:ext uri="{FF2B5EF4-FFF2-40B4-BE49-F238E27FC236}">
                <a16:creationId xmlns:a16="http://schemas.microsoft.com/office/drawing/2014/main" id="{50C9D3CE-80A4-45A1-994F-FD2D26AC6492}"/>
              </a:ext>
            </a:extLst>
          </p:cNvPr>
          <p:cNvSpPr/>
          <p:nvPr/>
        </p:nvSpPr>
        <p:spPr>
          <a:xfrm>
            <a:off x="699907" y="1074791"/>
            <a:ext cx="3824497" cy="3814261"/>
          </a:xfrm>
          <a:prstGeom prst="roundRect">
            <a:avLst/>
          </a:prstGeom>
          <a:solidFill>
            <a:srgbClr val="99FF99">
              <a:alpha val="50196"/>
            </a:srgbClr>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a:solidFill>
                  <a:srgbClr val="617A86"/>
                </a:solidFill>
                <a:latin typeface="Segoe UI Black" panose="020B0A02040204020203" pitchFamily="34" charset="0"/>
                <a:ea typeface="Segoe UI Black" panose="020B0A02040204020203" pitchFamily="34" charset="0"/>
              </a:rPr>
              <a:t>Income</a:t>
            </a:r>
          </a:p>
          <a:p>
            <a:pPr algn="ctr"/>
            <a:endParaRPr lang="en-US" sz="2800">
              <a:solidFill>
                <a:srgbClr val="617A86"/>
              </a:solidFill>
              <a:latin typeface="Segoe UI Black" panose="020B0A02040204020203" pitchFamily="34" charset="0"/>
              <a:ea typeface="Segoe UI Black" panose="020B0A02040204020203" pitchFamily="34" charset="0"/>
            </a:endParaRPr>
          </a:p>
        </p:txBody>
      </p:sp>
      <p:sp>
        <p:nvSpPr>
          <p:cNvPr id="7" name="TextBox 6">
            <a:extLst>
              <a:ext uri="{FF2B5EF4-FFF2-40B4-BE49-F238E27FC236}">
                <a16:creationId xmlns:a16="http://schemas.microsoft.com/office/drawing/2014/main" id="{8529AAB1-12B8-46A4-B33A-749F92B76485}"/>
              </a:ext>
            </a:extLst>
          </p:cNvPr>
          <p:cNvSpPr txBox="1"/>
          <p:nvPr/>
        </p:nvSpPr>
        <p:spPr>
          <a:xfrm>
            <a:off x="723706" y="1605008"/>
            <a:ext cx="4115669" cy="3139321"/>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Earnings from a minor</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Unemployment</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Adult SSI/SSDI</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Child SSI/SSDI</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Self-Employment</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Tax Returns</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Child Support</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Non-Regular Child Support (Arrears)</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Tax Returns</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JAL and W-2 Payments</a:t>
            </a:r>
          </a:p>
        </p:txBody>
      </p:sp>
      <p:sp>
        <p:nvSpPr>
          <p:cNvPr id="8" name="TextBox 7">
            <a:extLst>
              <a:ext uri="{FF2B5EF4-FFF2-40B4-BE49-F238E27FC236}">
                <a16:creationId xmlns:a16="http://schemas.microsoft.com/office/drawing/2014/main" id="{745397EE-0F8C-4641-9ABD-3A07CA8D26AF}"/>
              </a:ext>
            </a:extLst>
          </p:cNvPr>
          <p:cNvSpPr txBox="1"/>
          <p:nvPr/>
        </p:nvSpPr>
        <p:spPr>
          <a:xfrm>
            <a:off x="5105391" y="1694587"/>
            <a:ext cx="3042136" cy="1754326"/>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Checking</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Savings</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Autos</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Boat</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Camper</a:t>
            </a:r>
          </a:p>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Property</a:t>
            </a:r>
            <a:endParaRPr lang="en-US" sz="1600">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0" name="Property (House/Land)">
            <a:extLst>
              <a:ext uri="{FF2B5EF4-FFF2-40B4-BE49-F238E27FC236}">
                <a16:creationId xmlns:a16="http://schemas.microsoft.com/office/drawing/2014/main" id="{2B0646C7-2B76-4AEF-81FE-6F20FF5EE50D}"/>
              </a:ext>
            </a:extLst>
          </p:cNvPr>
          <p:cNvSpPr txBox="1"/>
          <p:nvPr/>
        </p:nvSpPr>
        <p:spPr>
          <a:xfrm>
            <a:off x="899903" y="246771"/>
            <a:ext cx="7440280"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Property (House, Land)</a:t>
            </a:r>
          </a:p>
        </p:txBody>
      </p:sp>
      <p:sp>
        <p:nvSpPr>
          <p:cNvPr id="21" name="JAL and W-2 Payments">
            <a:extLst>
              <a:ext uri="{FF2B5EF4-FFF2-40B4-BE49-F238E27FC236}">
                <a16:creationId xmlns:a16="http://schemas.microsoft.com/office/drawing/2014/main" id="{1081AC98-DE7F-4D97-9F71-0FC542AAE07B}"/>
              </a:ext>
            </a:extLst>
          </p:cNvPr>
          <p:cNvSpPr txBox="1"/>
          <p:nvPr/>
        </p:nvSpPr>
        <p:spPr>
          <a:xfrm>
            <a:off x="899903" y="246771"/>
            <a:ext cx="7440280"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JAL and W-2 Payments</a:t>
            </a:r>
          </a:p>
        </p:txBody>
      </p:sp>
      <p:sp>
        <p:nvSpPr>
          <p:cNvPr id="6" name="Camper">
            <a:extLst>
              <a:ext uri="{FF2B5EF4-FFF2-40B4-BE49-F238E27FC236}">
                <a16:creationId xmlns:a16="http://schemas.microsoft.com/office/drawing/2014/main" id="{DA2F29C5-E507-4D98-BE36-525428554B8F}"/>
              </a:ext>
            </a:extLst>
          </p:cNvPr>
          <p:cNvSpPr txBox="1"/>
          <p:nvPr/>
        </p:nvSpPr>
        <p:spPr>
          <a:xfrm>
            <a:off x="899903" y="246771"/>
            <a:ext cx="7440280"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Camper</a:t>
            </a:r>
          </a:p>
        </p:txBody>
      </p:sp>
      <p:sp>
        <p:nvSpPr>
          <p:cNvPr id="9" name="Tax Returns">
            <a:extLst>
              <a:ext uri="{FF2B5EF4-FFF2-40B4-BE49-F238E27FC236}">
                <a16:creationId xmlns:a16="http://schemas.microsoft.com/office/drawing/2014/main" id="{4B33D7CD-8C38-44B1-9CCD-38D486DE36CB}"/>
              </a:ext>
            </a:extLst>
          </p:cNvPr>
          <p:cNvSpPr txBox="1"/>
          <p:nvPr/>
        </p:nvSpPr>
        <p:spPr>
          <a:xfrm>
            <a:off x="747504" y="246771"/>
            <a:ext cx="7696589"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Tax Returns</a:t>
            </a:r>
          </a:p>
        </p:txBody>
      </p:sp>
      <p:sp>
        <p:nvSpPr>
          <p:cNvPr id="10" name="Self Employment">
            <a:extLst>
              <a:ext uri="{FF2B5EF4-FFF2-40B4-BE49-F238E27FC236}">
                <a16:creationId xmlns:a16="http://schemas.microsoft.com/office/drawing/2014/main" id="{E053846C-0F5F-45E1-8534-60604F105750}"/>
              </a:ext>
            </a:extLst>
          </p:cNvPr>
          <p:cNvSpPr txBox="1"/>
          <p:nvPr/>
        </p:nvSpPr>
        <p:spPr>
          <a:xfrm>
            <a:off x="747503" y="246771"/>
            <a:ext cx="7808270"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Self-Employment</a:t>
            </a:r>
          </a:p>
        </p:txBody>
      </p:sp>
      <p:sp>
        <p:nvSpPr>
          <p:cNvPr id="11" name="SSI/SSDI">
            <a:extLst>
              <a:ext uri="{FF2B5EF4-FFF2-40B4-BE49-F238E27FC236}">
                <a16:creationId xmlns:a16="http://schemas.microsoft.com/office/drawing/2014/main" id="{C6462D45-6DB3-4DD5-9648-647C8043956D}"/>
              </a:ext>
            </a:extLst>
          </p:cNvPr>
          <p:cNvSpPr txBox="1"/>
          <p:nvPr/>
        </p:nvSpPr>
        <p:spPr>
          <a:xfrm>
            <a:off x="747505" y="246771"/>
            <a:ext cx="7310915"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SSI/SSDI</a:t>
            </a:r>
          </a:p>
        </p:txBody>
      </p:sp>
      <p:sp>
        <p:nvSpPr>
          <p:cNvPr id="14" name="Boats">
            <a:extLst>
              <a:ext uri="{FF2B5EF4-FFF2-40B4-BE49-F238E27FC236}">
                <a16:creationId xmlns:a16="http://schemas.microsoft.com/office/drawing/2014/main" id="{549B7DB5-65F5-436C-875F-CA12945E228C}"/>
              </a:ext>
            </a:extLst>
          </p:cNvPr>
          <p:cNvSpPr txBox="1"/>
          <p:nvPr/>
        </p:nvSpPr>
        <p:spPr>
          <a:xfrm>
            <a:off x="723706" y="246771"/>
            <a:ext cx="7334714"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Boats</a:t>
            </a:r>
          </a:p>
        </p:txBody>
      </p:sp>
      <p:sp>
        <p:nvSpPr>
          <p:cNvPr id="15" name="Autos">
            <a:extLst>
              <a:ext uri="{FF2B5EF4-FFF2-40B4-BE49-F238E27FC236}">
                <a16:creationId xmlns:a16="http://schemas.microsoft.com/office/drawing/2014/main" id="{928D5DD4-C83F-4DCE-8AE8-B69E77E7B725}"/>
              </a:ext>
            </a:extLst>
          </p:cNvPr>
          <p:cNvSpPr txBox="1"/>
          <p:nvPr/>
        </p:nvSpPr>
        <p:spPr>
          <a:xfrm>
            <a:off x="699907" y="246771"/>
            <a:ext cx="7672791"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Autos</a:t>
            </a:r>
          </a:p>
        </p:txBody>
      </p:sp>
      <p:sp>
        <p:nvSpPr>
          <p:cNvPr id="16" name="Savings Account">
            <a:extLst>
              <a:ext uri="{FF2B5EF4-FFF2-40B4-BE49-F238E27FC236}">
                <a16:creationId xmlns:a16="http://schemas.microsoft.com/office/drawing/2014/main" id="{D621EBCD-2324-420A-BFC9-2773D057557B}"/>
              </a:ext>
            </a:extLst>
          </p:cNvPr>
          <p:cNvSpPr txBox="1"/>
          <p:nvPr/>
        </p:nvSpPr>
        <p:spPr>
          <a:xfrm>
            <a:off x="723706" y="246771"/>
            <a:ext cx="7696589"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Savings Account</a:t>
            </a:r>
          </a:p>
        </p:txBody>
      </p:sp>
      <p:sp>
        <p:nvSpPr>
          <p:cNvPr id="17" name="Unemployment">
            <a:extLst>
              <a:ext uri="{FF2B5EF4-FFF2-40B4-BE49-F238E27FC236}">
                <a16:creationId xmlns:a16="http://schemas.microsoft.com/office/drawing/2014/main" id="{C87877ED-86EF-4F2F-B286-CF9A5D011D2F}"/>
              </a:ext>
            </a:extLst>
          </p:cNvPr>
          <p:cNvSpPr txBox="1"/>
          <p:nvPr/>
        </p:nvSpPr>
        <p:spPr>
          <a:xfrm>
            <a:off x="723706" y="246771"/>
            <a:ext cx="7696589" cy="523220"/>
          </a:xfrm>
          <a:prstGeom prst="rect">
            <a:avLst/>
          </a:prstGeom>
          <a:noFill/>
        </p:spPr>
        <p:txBody>
          <a:bodyPr wrap="square">
            <a:spAutoFit/>
          </a:bodyPr>
          <a:lstStyle>
            <a:defPPr marR="0" lvl="0" algn="l" rtl="0">
              <a:lnSpc>
                <a:spcPct val="100000"/>
              </a:lnSpc>
              <a:spcBef>
                <a:spcPts val="0"/>
              </a:spcBef>
              <a:spcAft>
                <a:spcPts val="0"/>
              </a:spcAft>
              <a:defRPr/>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Unemployment</a:t>
            </a:r>
          </a:p>
        </p:txBody>
      </p:sp>
      <p:sp>
        <p:nvSpPr>
          <p:cNvPr id="18" name="Checking Account">
            <a:extLst>
              <a:ext uri="{FF2B5EF4-FFF2-40B4-BE49-F238E27FC236}">
                <a16:creationId xmlns:a16="http://schemas.microsoft.com/office/drawing/2014/main" id="{618E754F-43AF-4F6F-869F-3D1D7581F2E0}"/>
              </a:ext>
            </a:extLst>
          </p:cNvPr>
          <p:cNvSpPr txBox="1"/>
          <p:nvPr/>
        </p:nvSpPr>
        <p:spPr>
          <a:xfrm>
            <a:off x="747505" y="246771"/>
            <a:ext cx="8016062" cy="523220"/>
          </a:xfrm>
          <a:prstGeom prst="rect">
            <a:avLst/>
          </a:prstGeom>
          <a:noFill/>
        </p:spPr>
        <p:txBody>
          <a:bodyPr wrap="square">
            <a:spAutoFit/>
          </a:bodyPr>
          <a:lstStyle>
            <a:defPPr marR="0" lvl="0" algn="l" rtl="0">
              <a:lnSpc>
                <a:spcPct val="100000"/>
              </a:lnSpc>
              <a:spcBef>
                <a:spcPts val="0"/>
              </a:spcBef>
              <a:spcAft>
                <a:spcPts val="0"/>
              </a:spcAft>
            </a:defPPr>
            <a:lvl1pPr marL="0" algn="ctr" defTabSz="685800" eaLnBrk="1" latinLnBrk="0" hangingPunct="1">
              <a:defRPr sz="2800" kern="12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defRPr>
            </a:lvl1pPr>
            <a:lvl2pPr marL="342900" defTabSz="685800" eaLnBrk="1" latinLnBrk="0" hangingPunct="1">
              <a:defRPr sz="1350" kern="1200">
                <a:solidFill>
                  <a:schemeClr val="tx1"/>
                </a:solidFill>
                <a:latin typeface="+mn-lt"/>
                <a:ea typeface="+mn-ea"/>
                <a:cs typeface="+mn-cs"/>
              </a:defRPr>
            </a:lvl2pPr>
            <a:lvl3pPr marL="685800" defTabSz="685800" eaLnBrk="1" latinLnBrk="0" hangingPunct="1">
              <a:defRPr sz="1350" kern="1200">
                <a:solidFill>
                  <a:schemeClr val="tx1"/>
                </a:solidFill>
                <a:latin typeface="+mn-lt"/>
                <a:ea typeface="+mn-ea"/>
                <a:cs typeface="+mn-cs"/>
              </a:defRPr>
            </a:lvl3pPr>
            <a:lvl4pPr marL="1028700" defTabSz="685800" eaLnBrk="1" latinLnBrk="0" hangingPunct="1">
              <a:defRPr sz="1350" kern="1200">
                <a:solidFill>
                  <a:schemeClr val="tx1"/>
                </a:solidFill>
                <a:latin typeface="+mn-lt"/>
                <a:ea typeface="+mn-ea"/>
                <a:cs typeface="+mn-cs"/>
              </a:defRPr>
            </a:lvl4pPr>
            <a:lvl5pPr marL="1371600" defTabSz="685800" eaLnBrk="1" latinLnBrk="0" hangingPunct="1">
              <a:defRPr sz="1350" kern="1200">
                <a:solidFill>
                  <a:schemeClr val="tx1"/>
                </a:solidFill>
                <a:latin typeface="+mn-lt"/>
                <a:ea typeface="+mn-ea"/>
                <a:cs typeface="+mn-cs"/>
              </a:defRPr>
            </a:lvl5pPr>
            <a:lvl6pPr marL="1714500" defTabSz="685800" eaLnBrk="1" latinLnBrk="0" hangingPunct="1">
              <a:defRPr sz="1350" kern="1200">
                <a:solidFill>
                  <a:schemeClr val="tx1"/>
                </a:solidFill>
                <a:latin typeface="+mn-lt"/>
                <a:ea typeface="+mn-ea"/>
                <a:cs typeface="+mn-cs"/>
              </a:defRPr>
            </a:lvl6pPr>
            <a:lvl7pPr marL="2057400" defTabSz="685800" eaLnBrk="1" latinLnBrk="0" hangingPunct="1">
              <a:defRPr sz="1350" kern="1200">
                <a:solidFill>
                  <a:schemeClr val="tx1"/>
                </a:solidFill>
                <a:latin typeface="+mn-lt"/>
                <a:ea typeface="+mn-ea"/>
                <a:cs typeface="+mn-cs"/>
              </a:defRPr>
            </a:lvl7pPr>
            <a:lvl8pPr marL="2400300" defTabSz="685800" eaLnBrk="1" latinLnBrk="0" hangingPunct="1">
              <a:defRPr sz="1350" kern="1200">
                <a:solidFill>
                  <a:schemeClr val="tx1"/>
                </a:solidFill>
                <a:latin typeface="+mn-lt"/>
                <a:ea typeface="+mn-ea"/>
                <a:cs typeface="+mn-cs"/>
              </a:defRPr>
            </a:lvl8pPr>
            <a:lvl9pPr marL="2743200" defTabSz="685800" eaLnBrk="1" latinLnBrk="0" hangingPunct="1">
              <a:defRPr sz="135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Checking Account</a:t>
            </a:r>
          </a:p>
        </p:txBody>
      </p:sp>
      <p:sp>
        <p:nvSpPr>
          <p:cNvPr id="19" name="Child Support">
            <a:extLst>
              <a:ext uri="{FF2B5EF4-FFF2-40B4-BE49-F238E27FC236}">
                <a16:creationId xmlns:a16="http://schemas.microsoft.com/office/drawing/2014/main" id="{4CFCA01A-3D8C-4972-97F2-4372A853CE7D}"/>
              </a:ext>
            </a:extLst>
          </p:cNvPr>
          <p:cNvSpPr txBox="1"/>
          <p:nvPr/>
        </p:nvSpPr>
        <p:spPr>
          <a:xfrm>
            <a:off x="747505" y="246770"/>
            <a:ext cx="7672790"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a:spcBef>
                <a:spcPts val="0"/>
              </a:spcBef>
              <a:spcAft>
                <a:spcPts val="0"/>
              </a:spcAft>
            </a:pPr>
            <a:r>
              <a:rPr lang="en-US" sz="2800" b="1">
                <a:solidFill>
                  <a:srgbClr val="617A86"/>
                </a:solidFill>
                <a:effectLst/>
                <a:latin typeface="Tahoma" panose="020B0604030504040204" pitchFamily="34" charset="0"/>
                <a:ea typeface="Tahoma" panose="020B0604030504040204" pitchFamily="34" charset="0"/>
                <a:cs typeface="Tahoma" panose="020B0604030504040204" pitchFamily="34" charset="0"/>
              </a:rPr>
              <a:t>Child Support</a:t>
            </a:r>
          </a:p>
        </p:txBody>
      </p:sp>
      <p:sp>
        <p:nvSpPr>
          <p:cNvPr id="22" name="Employment">
            <a:extLst>
              <a:ext uri="{FF2B5EF4-FFF2-40B4-BE49-F238E27FC236}">
                <a16:creationId xmlns:a16="http://schemas.microsoft.com/office/drawing/2014/main" id="{BD51BAFE-F063-45F7-B03F-A4F72A1C75DA}"/>
              </a:ext>
            </a:extLst>
          </p:cNvPr>
          <p:cNvSpPr txBox="1"/>
          <p:nvPr/>
        </p:nvSpPr>
        <p:spPr>
          <a:xfrm>
            <a:off x="735605" y="246770"/>
            <a:ext cx="7672790"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a:spcBef>
                <a:spcPts val="0"/>
              </a:spcBef>
              <a:spcAft>
                <a:spcPts val="0"/>
              </a:spcAft>
            </a:pPr>
            <a:r>
              <a:rPr lang="en-US" sz="2800" b="1">
                <a:solidFill>
                  <a:srgbClr val="617A86"/>
                </a:solidFill>
                <a:effectLst/>
                <a:latin typeface="Tahoma" panose="020B0604030504040204" pitchFamily="34" charset="0"/>
                <a:ea typeface="Tahoma" panose="020B0604030504040204" pitchFamily="34" charset="0"/>
                <a:cs typeface="Tahoma" panose="020B0604030504040204" pitchFamily="34" charset="0"/>
              </a:rPr>
              <a:t>Employment</a:t>
            </a:r>
          </a:p>
        </p:txBody>
      </p:sp>
      <p:sp>
        <p:nvSpPr>
          <p:cNvPr id="2" name="Slide Number Placeholder 1">
            <a:extLst>
              <a:ext uri="{FF2B5EF4-FFF2-40B4-BE49-F238E27FC236}">
                <a16:creationId xmlns:a16="http://schemas.microsoft.com/office/drawing/2014/main" id="{A5E5271A-59BC-42D5-B4A1-87B1FFB2EE02}"/>
              </a:ext>
            </a:extLst>
          </p:cNvPr>
          <p:cNvSpPr>
            <a:spLocks noGrp="1"/>
          </p:cNvSpPr>
          <p:nvPr>
            <p:ph type="sldNum" sz="quarter" idx="4"/>
          </p:nvPr>
        </p:nvSpPr>
        <p:spPr/>
        <p:txBody>
          <a:bodyPr/>
          <a:lstStyle/>
          <a:p>
            <a:fld id="{BC502912-88F4-4B0D-992B-24673595D95F}" type="slidenum">
              <a:rPr lang="en-US" smtClean="0"/>
              <a:pPr/>
              <a:t>66</a:t>
            </a:fld>
            <a:endParaRPr lang="en-US"/>
          </a:p>
        </p:txBody>
      </p:sp>
    </p:spTree>
    <p:extLst>
      <p:ext uri="{BB962C8B-B14F-4D97-AF65-F5344CB8AC3E}">
        <p14:creationId xmlns:p14="http://schemas.microsoft.com/office/powerpoint/2010/main" val="19374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1"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1"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1"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1"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1"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1"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10"/>
                                        </p:tgtEl>
                                      </p:cBhvr>
                                    </p:animEffect>
                                    <p:set>
                                      <p:cBhvr>
                                        <p:cTn id="84" dur="1" fill="hold">
                                          <p:stCondLst>
                                            <p:cond delay="499"/>
                                          </p:stCondLst>
                                        </p:cTn>
                                        <p:tgtEl>
                                          <p:spTgt spid="10"/>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1"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500"/>
                                        <p:tgtEl>
                                          <p:spTgt spid="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21"/>
                                        </p:tgtEl>
                                      </p:cBhvr>
                                    </p:animEffect>
                                    <p:set>
                                      <p:cBhvr>
                                        <p:cTn id="120" dur="1" fill="hold">
                                          <p:stCondLst>
                                            <p:cond delay="499"/>
                                          </p:stCondLst>
                                        </p:cTn>
                                        <p:tgtEl>
                                          <p:spTgt spid="21"/>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fade">
                                      <p:cBhvr>
                                        <p:cTn id="124" dur="500"/>
                                        <p:tgtEl>
                                          <p:spTgt spid="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fade">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P spid="20" grpId="1"/>
      <p:bldP spid="21" grpId="0"/>
      <p:bldP spid="21" grpId="1"/>
      <p:bldP spid="6" grpId="0"/>
      <p:bldP spid="6" grpId="1"/>
      <p:bldP spid="9" grpId="0"/>
      <p:bldP spid="9" grpId="1"/>
      <p:bldP spid="10" grpId="0"/>
      <p:bldP spid="10" grpId="1"/>
      <p:bldP spid="11" grpId="0"/>
      <p:bldP spid="11" grpId="1"/>
      <p:bldP spid="14" grpId="0"/>
      <p:bldP spid="14" grpId="1"/>
      <p:bldP spid="15" grpId="0"/>
      <p:bldP spid="15" grpId="1"/>
      <p:bldP spid="16" grpId="0"/>
      <p:bldP spid="16" grpId="1"/>
      <p:bldP spid="17" grpId="0"/>
      <p:bldP spid="17" grpId="1"/>
      <p:bldP spid="18" grpId="0"/>
      <p:bldP spid="18" grpId="1"/>
      <p:bldP spid="19" grpId="0"/>
      <p:bldP spid="19" grpId="1"/>
      <p:bldP spid="22" grpId="0"/>
      <p:bldP spid="22"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31D195A6-D80E-40C6-A8DF-34213A216055}"/>
              </a:ext>
            </a:extLst>
          </p:cNvPr>
          <p:cNvPicPr>
            <a:picLocks noChangeAspect="1"/>
          </p:cNvPicPr>
          <p:nvPr/>
        </p:nvPicPr>
        <p:blipFill>
          <a:blip r:embed="rId2"/>
          <a:stretch>
            <a:fillRect/>
          </a:stretch>
        </p:blipFill>
        <p:spPr>
          <a:xfrm>
            <a:off x="1080473" y="601201"/>
            <a:ext cx="6983054" cy="3941098"/>
          </a:xfrm>
          <a:prstGeom prst="rect">
            <a:avLst/>
          </a:prstGeom>
          <a:effectLst>
            <a:outerShdw blurRad="63500" sx="102000" sy="102000" algn="ctr" rotWithShape="0">
              <a:prstClr val="black">
                <a:alpha val="40000"/>
              </a:prstClr>
            </a:outerShdw>
          </a:effectLst>
        </p:spPr>
      </p:pic>
      <p:sp>
        <p:nvSpPr>
          <p:cNvPr id="6" name="Oval 5">
            <a:extLst>
              <a:ext uri="{FF2B5EF4-FFF2-40B4-BE49-F238E27FC236}">
                <a16:creationId xmlns:a16="http://schemas.microsoft.com/office/drawing/2014/main" id="{3E566BC6-BCFD-41EC-BB39-34DEBDF08CB4}"/>
              </a:ext>
            </a:extLst>
          </p:cNvPr>
          <p:cNvSpPr/>
          <p:nvPr/>
        </p:nvSpPr>
        <p:spPr>
          <a:xfrm>
            <a:off x="2412980" y="1486979"/>
            <a:ext cx="1115224"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F820DD1-FBE4-444E-85E8-D911F2053C7E}"/>
              </a:ext>
            </a:extLst>
          </p:cNvPr>
          <p:cNvSpPr/>
          <p:nvPr/>
        </p:nvSpPr>
        <p:spPr>
          <a:xfrm>
            <a:off x="2432652" y="2182841"/>
            <a:ext cx="1308340"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B8612A9-E250-4286-A5B6-FEA08F309026}"/>
              </a:ext>
            </a:extLst>
          </p:cNvPr>
          <p:cNvSpPr/>
          <p:nvPr/>
        </p:nvSpPr>
        <p:spPr>
          <a:xfrm>
            <a:off x="4385554" y="2571750"/>
            <a:ext cx="2437940" cy="36985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141B9F-1E4C-4C71-BD70-AF94846D0968}"/>
              </a:ext>
            </a:extLst>
          </p:cNvPr>
          <p:cNvSpPr/>
          <p:nvPr/>
        </p:nvSpPr>
        <p:spPr>
          <a:xfrm>
            <a:off x="2625768" y="3361044"/>
            <a:ext cx="1946232"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F8942746-1B40-4BF6-A4C9-28D1F2F1132A}"/>
              </a:ext>
            </a:extLst>
          </p:cNvPr>
          <p:cNvPicPr>
            <a:picLocks noChangeAspect="1"/>
          </p:cNvPicPr>
          <p:nvPr/>
        </p:nvPicPr>
        <p:blipFill>
          <a:blip r:embed="rId3"/>
          <a:stretch>
            <a:fillRect/>
          </a:stretch>
        </p:blipFill>
        <p:spPr>
          <a:xfrm>
            <a:off x="1189460" y="296517"/>
            <a:ext cx="6765079" cy="4550465"/>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A9F3BD77-A83A-4C85-8DBA-EF2F41A16F7D}"/>
              </a:ext>
            </a:extLst>
          </p:cNvPr>
          <p:cNvSpPr>
            <a:spLocks noGrp="1"/>
          </p:cNvSpPr>
          <p:nvPr>
            <p:ph type="sldNum" sz="quarter" idx="4"/>
          </p:nvPr>
        </p:nvSpPr>
        <p:spPr/>
        <p:txBody>
          <a:bodyPr/>
          <a:lstStyle/>
          <a:p>
            <a:fld id="{BC502912-88F4-4B0D-992B-24673595D95F}" type="slidenum">
              <a:rPr lang="en-US" smtClean="0"/>
              <a:pPr/>
              <a:t>67</a:t>
            </a:fld>
            <a:endParaRPr lang="en-US"/>
          </a:p>
        </p:txBody>
      </p:sp>
    </p:spTree>
    <p:extLst>
      <p:ext uri="{BB962C8B-B14F-4D97-AF65-F5344CB8AC3E}">
        <p14:creationId xmlns:p14="http://schemas.microsoft.com/office/powerpoint/2010/main" val="14059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able&#10;&#10;Description automatically generated">
            <a:extLst>
              <a:ext uri="{FF2B5EF4-FFF2-40B4-BE49-F238E27FC236}">
                <a16:creationId xmlns:a16="http://schemas.microsoft.com/office/drawing/2014/main" id="{C3D8D3A1-2444-4EB1-9A62-7BB974347C59}"/>
              </a:ext>
            </a:extLst>
          </p:cNvPr>
          <p:cNvPicPr>
            <a:picLocks noChangeAspect="1"/>
          </p:cNvPicPr>
          <p:nvPr/>
        </p:nvPicPr>
        <p:blipFill>
          <a:blip r:embed="rId2"/>
          <a:stretch>
            <a:fillRect/>
          </a:stretch>
        </p:blipFill>
        <p:spPr>
          <a:xfrm>
            <a:off x="1715324" y="606494"/>
            <a:ext cx="5713352" cy="3930511"/>
          </a:xfrm>
          <a:prstGeom prst="rect">
            <a:avLst/>
          </a:prstGeom>
          <a:effectLst>
            <a:outerShdw blurRad="63500" sx="102000" sy="102000" algn="ctr" rotWithShape="0">
              <a:prstClr val="black">
                <a:alpha val="40000"/>
              </a:prstClr>
            </a:outerShdw>
          </a:effectLst>
        </p:spPr>
      </p:pic>
      <p:pic>
        <p:nvPicPr>
          <p:cNvPr id="5" name="Picture 4" descr="Graphical user interface&#10;&#10;Description automatically generated with medium confidence">
            <a:extLst>
              <a:ext uri="{FF2B5EF4-FFF2-40B4-BE49-F238E27FC236}">
                <a16:creationId xmlns:a16="http://schemas.microsoft.com/office/drawing/2014/main" id="{F4DB84A8-0E07-412C-9D26-67CDB4E05942}"/>
              </a:ext>
            </a:extLst>
          </p:cNvPr>
          <p:cNvPicPr>
            <a:picLocks noChangeAspect="1"/>
          </p:cNvPicPr>
          <p:nvPr/>
        </p:nvPicPr>
        <p:blipFill>
          <a:blip r:embed="rId3"/>
          <a:stretch>
            <a:fillRect/>
          </a:stretch>
        </p:blipFill>
        <p:spPr>
          <a:xfrm>
            <a:off x="1762635" y="1404658"/>
            <a:ext cx="5618730" cy="3572403"/>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CCDACB0D-661B-478A-BE65-237A83A39AAA}"/>
              </a:ext>
            </a:extLst>
          </p:cNvPr>
          <p:cNvSpPr>
            <a:spLocks noGrp="1"/>
          </p:cNvSpPr>
          <p:nvPr>
            <p:ph type="sldNum" sz="quarter" idx="4"/>
          </p:nvPr>
        </p:nvSpPr>
        <p:spPr/>
        <p:txBody>
          <a:bodyPr/>
          <a:lstStyle/>
          <a:p>
            <a:fld id="{BC502912-88F4-4B0D-992B-24673595D95F}" type="slidenum">
              <a:rPr lang="en-US" smtClean="0"/>
              <a:pPr/>
              <a:t>68</a:t>
            </a:fld>
            <a:endParaRPr lang="en-US"/>
          </a:p>
        </p:txBody>
      </p:sp>
    </p:spTree>
    <p:extLst>
      <p:ext uri="{BB962C8B-B14F-4D97-AF65-F5344CB8AC3E}">
        <p14:creationId xmlns:p14="http://schemas.microsoft.com/office/powerpoint/2010/main" val="5746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ECC3E3-CB58-4948-B30A-DA1B40E1F69B}"/>
              </a:ext>
            </a:extLst>
          </p:cNvPr>
          <p:cNvGraphicFramePr>
            <a:graphicFrameLocks noGrp="1"/>
          </p:cNvGraphicFramePr>
          <p:nvPr>
            <p:extLst>
              <p:ext uri="{D42A27DB-BD31-4B8C-83A1-F6EECF244321}">
                <p14:modId xmlns:p14="http://schemas.microsoft.com/office/powerpoint/2010/main" val="1834270035"/>
              </p:ext>
            </p:extLst>
          </p:nvPr>
        </p:nvGraphicFramePr>
        <p:xfrm>
          <a:off x="1104900" y="516219"/>
          <a:ext cx="7099678" cy="4526280"/>
        </p:xfrm>
        <a:graphic>
          <a:graphicData uri="http://schemas.openxmlformats.org/drawingml/2006/table">
            <a:tbl>
              <a:tblPr firstRow="1" bandRow="1">
                <a:tableStyleId>{309FDB13-954D-46C1-B1D2-A9295D05576B}</a:tableStyleId>
              </a:tblPr>
              <a:tblGrid>
                <a:gridCol w="3076388">
                  <a:extLst>
                    <a:ext uri="{9D8B030D-6E8A-4147-A177-3AD203B41FA5}">
                      <a16:colId xmlns:a16="http://schemas.microsoft.com/office/drawing/2014/main" val="1429495775"/>
                    </a:ext>
                  </a:extLst>
                </a:gridCol>
                <a:gridCol w="1999368">
                  <a:extLst>
                    <a:ext uri="{9D8B030D-6E8A-4147-A177-3AD203B41FA5}">
                      <a16:colId xmlns:a16="http://schemas.microsoft.com/office/drawing/2014/main" val="4205146160"/>
                    </a:ext>
                  </a:extLst>
                </a:gridCol>
                <a:gridCol w="2023922">
                  <a:extLst>
                    <a:ext uri="{9D8B030D-6E8A-4147-A177-3AD203B41FA5}">
                      <a16:colId xmlns:a16="http://schemas.microsoft.com/office/drawing/2014/main" val="2388365028"/>
                    </a:ext>
                  </a:extLst>
                </a:gridCol>
              </a:tblGrid>
              <a:tr h="411480">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53027997"/>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Employment</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94167545"/>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Earnings from a minor</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326397830"/>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Unemployment</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579608632"/>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Adult SSI/SSDI</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56130870"/>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Child SSI/SSDI</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54732449"/>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Self-Employment</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84640052"/>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Tax Returns</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7933316"/>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Child Support</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84119127"/>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Non-Regular Child Support (Arrears)</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98425616"/>
                  </a:ext>
                </a:extLst>
              </a:tr>
              <a:tr h="411480">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JAL and W-2 Payments</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no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no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noFill/>
                      <a:prstDash val="sysDash"/>
                      <a:round/>
                      <a:headEnd type="none" w="med" len="med"/>
                      <a:tailEnd type="none" w="med" len="med"/>
                    </a:lnB>
                  </a:tcPr>
                </a:tc>
                <a:extLst>
                  <a:ext uri="{0D108BD9-81ED-4DB2-BD59-A6C34878D82A}">
                    <a16:rowId xmlns:a16="http://schemas.microsoft.com/office/drawing/2014/main" val="592954676"/>
                  </a:ext>
                </a:extLst>
              </a:tr>
            </a:tbl>
          </a:graphicData>
        </a:graphic>
      </p:graphicFrame>
      <p:sp>
        <p:nvSpPr>
          <p:cNvPr id="13" name="Rectangle: Rounded Corners 12">
            <a:extLst>
              <a:ext uri="{FF2B5EF4-FFF2-40B4-BE49-F238E27FC236}">
                <a16:creationId xmlns:a16="http://schemas.microsoft.com/office/drawing/2014/main" id="{50C9D3CE-80A4-45A1-994F-FD2D26AC6492}"/>
              </a:ext>
            </a:extLst>
          </p:cNvPr>
          <p:cNvSpPr/>
          <p:nvPr/>
        </p:nvSpPr>
        <p:spPr>
          <a:xfrm>
            <a:off x="1233036" y="336926"/>
            <a:ext cx="2834640" cy="460188"/>
          </a:xfrm>
          <a:prstGeom prst="roundRect">
            <a:avLst/>
          </a:prstGeom>
          <a:solidFill>
            <a:srgbClr val="99FF99">
              <a:alpha val="50196"/>
            </a:srgbClr>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rgbClr val="617A86"/>
                </a:solidFill>
                <a:latin typeface="Segoe UI Black" panose="020B0A02040204020203" pitchFamily="34" charset="0"/>
                <a:ea typeface="Segoe UI Black" panose="020B0A02040204020203" pitchFamily="34" charset="0"/>
              </a:rPr>
              <a:t>Income Type</a:t>
            </a:r>
          </a:p>
          <a:p>
            <a:pPr algn="ctr"/>
            <a:endParaRPr lang="en-US" sz="2000">
              <a:solidFill>
                <a:srgbClr val="617A86"/>
              </a:solidFill>
              <a:latin typeface="Segoe UI Black" panose="020B0A02040204020203" pitchFamily="34" charset="0"/>
              <a:ea typeface="Segoe UI Black" panose="020B0A02040204020203" pitchFamily="34" charset="0"/>
            </a:endParaRPr>
          </a:p>
        </p:txBody>
      </p:sp>
      <p:sp>
        <p:nvSpPr>
          <p:cNvPr id="6" name="Rectangle: Rounded Corners 5">
            <a:extLst>
              <a:ext uri="{FF2B5EF4-FFF2-40B4-BE49-F238E27FC236}">
                <a16:creationId xmlns:a16="http://schemas.microsoft.com/office/drawing/2014/main" id="{08284193-2626-4410-85C2-57F53D2F9FA6}"/>
              </a:ext>
            </a:extLst>
          </p:cNvPr>
          <p:cNvSpPr/>
          <p:nvPr/>
        </p:nvSpPr>
        <p:spPr>
          <a:xfrm>
            <a:off x="4265701" y="336924"/>
            <a:ext cx="1828800" cy="460187"/>
          </a:xfrm>
          <a:prstGeom prst="roundRect">
            <a:avLst/>
          </a:prstGeom>
          <a:solidFill>
            <a:schemeClr val="accent2">
              <a:alpha val="50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t"/>
          <a:lstStyle/>
          <a:p>
            <a:pPr algn="ctr"/>
            <a:r>
              <a:rPr lang="en-US" sz="2000">
                <a:solidFill>
                  <a:srgbClr val="617A86"/>
                </a:solidFill>
                <a:latin typeface="Segoe UI Black" panose="020B0A02040204020203" pitchFamily="34" charset="0"/>
                <a:ea typeface="Segoe UI Black" panose="020B0A02040204020203" pitchFamily="34" charset="0"/>
              </a:rPr>
              <a:t>Counted</a:t>
            </a:r>
          </a:p>
        </p:txBody>
      </p:sp>
      <p:sp>
        <p:nvSpPr>
          <p:cNvPr id="9" name="Rectangle: Rounded Corners 8">
            <a:extLst>
              <a:ext uri="{FF2B5EF4-FFF2-40B4-BE49-F238E27FC236}">
                <a16:creationId xmlns:a16="http://schemas.microsoft.com/office/drawing/2014/main" id="{E67053E6-27D2-4C0E-B1C7-1860E1281383}"/>
              </a:ext>
            </a:extLst>
          </p:cNvPr>
          <p:cNvSpPr/>
          <p:nvPr/>
        </p:nvSpPr>
        <p:spPr>
          <a:xfrm>
            <a:off x="6292526" y="336925"/>
            <a:ext cx="1828800" cy="460187"/>
          </a:xfrm>
          <a:prstGeom prst="roundRect">
            <a:avLst/>
          </a:prstGeom>
          <a:solidFill>
            <a:srgbClr val="875FAF">
              <a:alpha val="50196"/>
            </a:srgbClr>
          </a:solidFill>
          <a:ln w="38100">
            <a:solidFill>
              <a:srgbClr val="875FA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rgbClr val="617A86"/>
                </a:solidFill>
                <a:latin typeface="Segoe UI Black" panose="020B0A02040204020203" pitchFamily="34" charset="0"/>
                <a:ea typeface="Segoe UI Black" panose="020B0A02040204020203" pitchFamily="34" charset="0"/>
              </a:rPr>
              <a:t>Disregarded</a:t>
            </a:r>
          </a:p>
        </p:txBody>
      </p:sp>
      <p:sp>
        <p:nvSpPr>
          <p:cNvPr id="3" name="Slide Number Placeholder 2">
            <a:extLst>
              <a:ext uri="{FF2B5EF4-FFF2-40B4-BE49-F238E27FC236}">
                <a16:creationId xmlns:a16="http://schemas.microsoft.com/office/drawing/2014/main" id="{BB0B4D95-19A1-4C6B-AED1-ABA01F076920}"/>
              </a:ext>
            </a:extLst>
          </p:cNvPr>
          <p:cNvSpPr>
            <a:spLocks noGrp="1"/>
          </p:cNvSpPr>
          <p:nvPr>
            <p:ph type="sldNum" sz="quarter" idx="4"/>
          </p:nvPr>
        </p:nvSpPr>
        <p:spPr/>
        <p:txBody>
          <a:bodyPr/>
          <a:lstStyle/>
          <a:p>
            <a:fld id="{BC502912-88F4-4B0D-992B-24673595D95F}" type="slidenum">
              <a:rPr lang="en-US" smtClean="0"/>
              <a:pPr/>
              <a:t>69</a:t>
            </a:fld>
            <a:endParaRPr lang="en-US"/>
          </a:p>
        </p:txBody>
      </p:sp>
    </p:spTree>
    <p:extLst>
      <p:ext uri="{BB962C8B-B14F-4D97-AF65-F5344CB8AC3E}">
        <p14:creationId xmlns:p14="http://schemas.microsoft.com/office/powerpoint/2010/main" val="287550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9494E-8093-445A-832A-A9D1AF340B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7902" y="187172"/>
            <a:ext cx="6808196" cy="4769155"/>
          </a:xfrm>
          <a:prstGeom prst="rect">
            <a:avLst/>
          </a:prstGeom>
        </p:spPr>
      </p:pic>
      <p:sp>
        <p:nvSpPr>
          <p:cNvPr id="8" name="Oval 7">
            <a:hlinkClick r:id="rId3"/>
            <a:extLst>
              <a:ext uri="{FF2B5EF4-FFF2-40B4-BE49-F238E27FC236}">
                <a16:creationId xmlns:a16="http://schemas.microsoft.com/office/drawing/2014/main" id="{0988A028-D59C-44B9-AADC-9C0A61DA883C}"/>
              </a:ext>
            </a:extLst>
          </p:cNvPr>
          <p:cNvSpPr/>
          <p:nvPr/>
        </p:nvSpPr>
        <p:spPr>
          <a:xfrm>
            <a:off x="1315988" y="3037800"/>
            <a:ext cx="1257300" cy="3746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2366415-0F64-4677-BF6F-11F97ABB305D}"/>
              </a:ext>
            </a:extLst>
          </p:cNvPr>
          <p:cNvSpPr>
            <a:spLocks noGrp="1"/>
          </p:cNvSpPr>
          <p:nvPr>
            <p:ph type="sldNum" sz="quarter" idx="4"/>
          </p:nvPr>
        </p:nvSpPr>
        <p:spPr/>
        <p:txBody>
          <a:bodyPr/>
          <a:lstStyle/>
          <a:p>
            <a:fld id="{BC502912-88F4-4B0D-992B-24673595D95F}" type="slidenum">
              <a:rPr lang="en-US" smtClean="0"/>
              <a:pPr/>
              <a:t>7</a:t>
            </a:fld>
            <a:endParaRPr lang="en-US"/>
          </a:p>
        </p:txBody>
      </p:sp>
    </p:spTree>
    <p:extLst>
      <p:ext uri="{BB962C8B-B14F-4D97-AF65-F5344CB8AC3E}">
        <p14:creationId xmlns:p14="http://schemas.microsoft.com/office/powerpoint/2010/main" val="7684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0C9D3CE-80A4-45A1-994F-FD2D26AC6492}"/>
              </a:ext>
            </a:extLst>
          </p:cNvPr>
          <p:cNvSpPr/>
          <p:nvPr/>
        </p:nvSpPr>
        <p:spPr>
          <a:xfrm>
            <a:off x="1083863" y="704875"/>
            <a:ext cx="3105757" cy="3401467"/>
          </a:xfrm>
          <a:prstGeom prst="roundRect">
            <a:avLst/>
          </a:prstGeom>
          <a:solidFill>
            <a:srgbClr val="99FF99">
              <a:alpha val="50196"/>
            </a:srgbClr>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a:solidFill>
                  <a:srgbClr val="617A86"/>
                </a:solidFill>
                <a:latin typeface="Segoe UI Black" panose="020B0A02040204020203" pitchFamily="34" charset="0"/>
                <a:ea typeface="Segoe UI Black" panose="020B0A02040204020203" pitchFamily="34" charset="0"/>
              </a:rPr>
              <a:t>Income</a:t>
            </a:r>
          </a:p>
          <a:p>
            <a:pPr algn="ctr"/>
            <a:endParaRPr lang="en-US" sz="2800">
              <a:solidFill>
                <a:srgbClr val="617A86"/>
              </a:solidFill>
              <a:latin typeface="Segoe UI Black" panose="020B0A02040204020203" pitchFamily="34" charset="0"/>
              <a:ea typeface="Segoe UI Black" panose="020B0A02040204020203" pitchFamily="34" charset="0"/>
            </a:endParaRPr>
          </a:p>
        </p:txBody>
      </p:sp>
      <p:sp>
        <p:nvSpPr>
          <p:cNvPr id="7" name="TextBox 6">
            <a:extLst>
              <a:ext uri="{FF2B5EF4-FFF2-40B4-BE49-F238E27FC236}">
                <a16:creationId xmlns:a16="http://schemas.microsoft.com/office/drawing/2014/main" id="{8529AAB1-12B8-46A4-B33A-749F92B76485}"/>
              </a:ext>
            </a:extLst>
          </p:cNvPr>
          <p:cNvSpPr txBox="1"/>
          <p:nvPr/>
        </p:nvSpPr>
        <p:spPr>
          <a:xfrm>
            <a:off x="1317814" y="1323948"/>
            <a:ext cx="3042136" cy="2677656"/>
          </a:xfrm>
          <a:prstGeom prst="rect">
            <a:avLst/>
          </a:prstGeom>
          <a:noFill/>
        </p:spPr>
        <p:txBody>
          <a:bodyPr wrap="square">
            <a:spAutoFit/>
          </a:bodyPr>
          <a:lstStyle/>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Earnings from a minor</a:t>
            </a:r>
            <a:endParaRPr lang="en-US" sz="1400">
              <a:solidFill>
                <a:srgbClr val="617A86"/>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Unemployment</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Adult SSI/SSDI</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Child SSI/SSDI</a:t>
            </a:r>
            <a:endParaRPr lang="en-US" sz="1400">
              <a:solidFill>
                <a:srgbClr val="617A86"/>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Self-Employment</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Tax Returns</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Child Support</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Non-Regular Child Support (Arrears)</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Tax Returns</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JAL and W-2 Payments</a:t>
            </a:r>
          </a:p>
        </p:txBody>
      </p:sp>
      <p:sp>
        <p:nvSpPr>
          <p:cNvPr id="6" name="Rectangle: Rounded Corners 5">
            <a:extLst>
              <a:ext uri="{FF2B5EF4-FFF2-40B4-BE49-F238E27FC236}">
                <a16:creationId xmlns:a16="http://schemas.microsoft.com/office/drawing/2014/main" id="{08284193-2626-4410-85C2-57F53D2F9FA6}"/>
              </a:ext>
            </a:extLst>
          </p:cNvPr>
          <p:cNvSpPr/>
          <p:nvPr/>
        </p:nvSpPr>
        <p:spPr>
          <a:xfrm>
            <a:off x="4688541" y="142805"/>
            <a:ext cx="3371596" cy="2252866"/>
          </a:xfrm>
          <a:prstGeom prst="roundRect">
            <a:avLst/>
          </a:prstGeom>
          <a:solidFill>
            <a:schemeClr val="accent2">
              <a:alpha val="50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t"/>
          <a:lstStyle/>
          <a:p>
            <a:pPr algn="ctr"/>
            <a:r>
              <a:rPr lang="en-US" sz="2400">
                <a:solidFill>
                  <a:srgbClr val="617A86"/>
                </a:solidFill>
                <a:latin typeface="Segoe UI Black" panose="020B0A02040204020203" pitchFamily="34" charset="0"/>
                <a:ea typeface="Segoe UI Black" panose="020B0A02040204020203" pitchFamily="34" charset="0"/>
              </a:rPr>
              <a:t>Counted Income</a:t>
            </a:r>
          </a:p>
        </p:txBody>
      </p:sp>
      <p:sp>
        <p:nvSpPr>
          <p:cNvPr id="9" name="Rectangle: Rounded Corners 8">
            <a:extLst>
              <a:ext uri="{FF2B5EF4-FFF2-40B4-BE49-F238E27FC236}">
                <a16:creationId xmlns:a16="http://schemas.microsoft.com/office/drawing/2014/main" id="{E67053E6-27D2-4C0E-B1C7-1860E1281383}"/>
              </a:ext>
            </a:extLst>
          </p:cNvPr>
          <p:cNvSpPr/>
          <p:nvPr/>
        </p:nvSpPr>
        <p:spPr>
          <a:xfrm>
            <a:off x="4688540" y="2747829"/>
            <a:ext cx="3371595" cy="2252866"/>
          </a:xfrm>
          <a:prstGeom prst="roundRect">
            <a:avLst/>
          </a:prstGeom>
          <a:solidFill>
            <a:srgbClr val="875FAF">
              <a:alpha val="50196"/>
            </a:srgbClr>
          </a:solidFill>
          <a:ln w="38100">
            <a:solidFill>
              <a:srgbClr val="875FA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a:solidFill>
                  <a:srgbClr val="617A86"/>
                </a:solidFill>
                <a:latin typeface="Segoe UI Black" panose="020B0A02040204020203" pitchFamily="34" charset="0"/>
                <a:ea typeface="Segoe UI Black" panose="020B0A02040204020203" pitchFamily="34" charset="0"/>
              </a:rPr>
              <a:t>Disregarded Income</a:t>
            </a:r>
          </a:p>
        </p:txBody>
      </p:sp>
      <p:sp>
        <p:nvSpPr>
          <p:cNvPr id="10" name="TextBox 9">
            <a:extLst>
              <a:ext uri="{FF2B5EF4-FFF2-40B4-BE49-F238E27FC236}">
                <a16:creationId xmlns:a16="http://schemas.microsoft.com/office/drawing/2014/main" id="{A31C14BF-D17B-4053-BEBF-2BC56E1B8D25}"/>
              </a:ext>
            </a:extLst>
          </p:cNvPr>
          <p:cNvSpPr txBox="1"/>
          <p:nvPr/>
        </p:nvSpPr>
        <p:spPr>
          <a:xfrm>
            <a:off x="5017999" y="3609441"/>
            <a:ext cx="3042136" cy="1169551"/>
          </a:xfrm>
          <a:prstGeom prst="rect">
            <a:avLst/>
          </a:prstGeom>
          <a:noFill/>
        </p:spPr>
        <p:txBody>
          <a:bodyPr wrap="square">
            <a:spAutoFit/>
          </a:bodyPr>
          <a:lstStyle/>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Earnings from a minor</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Child Support</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Child SSI/SSDI</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Tax Returns</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JAL and W-2 payments</a:t>
            </a:r>
          </a:p>
        </p:txBody>
      </p:sp>
      <p:sp>
        <p:nvSpPr>
          <p:cNvPr id="11" name="TextBox 10">
            <a:extLst>
              <a:ext uri="{FF2B5EF4-FFF2-40B4-BE49-F238E27FC236}">
                <a16:creationId xmlns:a16="http://schemas.microsoft.com/office/drawing/2014/main" id="{534AFACE-E23E-4480-8355-F0B62EEADDD3}"/>
              </a:ext>
            </a:extLst>
          </p:cNvPr>
          <p:cNvSpPr txBox="1"/>
          <p:nvPr/>
        </p:nvSpPr>
        <p:spPr>
          <a:xfrm>
            <a:off x="5179367" y="704875"/>
            <a:ext cx="3042136" cy="1384995"/>
          </a:xfrm>
          <a:prstGeom prst="rect">
            <a:avLst/>
          </a:prstGeom>
          <a:noFill/>
        </p:spPr>
        <p:txBody>
          <a:bodyPr wrap="square">
            <a:spAutoFit/>
          </a:bodyPr>
          <a:lstStyle/>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Unemployment</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Adult SSI/SSDI</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Self-Employment</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Non-Regular Child Support (Arrears)</a:t>
            </a:r>
          </a:p>
        </p:txBody>
      </p:sp>
      <p:sp>
        <p:nvSpPr>
          <p:cNvPr id="2" name="Slide Number Placeholder 1">
            <a:extLst>
              <a:ext uri="{FF2B5EF4-FFF2-40B4-BE49-F238E27FC236}">
                <a16:creationId xmlns:a16="http://schemas.microsoft.com/office/drawing/2014/main" id="{8C411FAB-8B35-4FC2-8A0C-90B17AB662B8}"/>
              </a:ext>
            </a:extLst>
          </p:cNvPr>
          <p:cNvSpPr>
            <a:spLocks noGrp="1"/>
          </p:cNvSpPr>
          <p:nvPr>
            <p:ph type="sldNum" sz="quarter" idx="4"/>
          </p:nvPr>
        </p:nvSpPr>
        <p:spPr/>
        <p:txBody>
          <a:bodyPr/>
          <a:lstStyle/>
          <a:p>
            <a:fld id="{BC502912-88F4-4B0D-992B-24673595D95F}" type="slidenum">
              <a:rPr lang="en-US" smtClean="0"/>
              <a:pPr/>
              <a:t>70</a:t>
            </a:fld>
            <a:endParaRPr lang="en-US"/>
          </a:p>
        </p:txBody>
      </p:sp>
    </p:spTree>
    <p:extLst>
      <p:ext uri="{BB962C8B-B14F-4D97-AF65-F5344CB8AC3E}">
        <p14:creationId xmlns:p14="http://schemas.microsoft.com/office/powerpoint/2010/main" val="2739976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ECC3E3-CB58-4948-B30A-DA1B40E1F69B}"/>
              </a:ext>
            </a:extLst>
          </p:cNvPr>
          <p:cNvGraphicFramePr>
            <a:graphicFrameLocks noGrp="1"/>
          </p:cNvGraphicFramePr>
          <p:nvPr>
            <p:extLst>
              <p:ext uri="{D42A27DB-BD31-4B8C-83A1-F6EECF244321}">
                <p14:modId xmlns:p14="http://schemas.microsoft.com/office/powerpoint/2010/main" val="2204801781"/>
              </p:ext>
            </p:extLst>
          </p:nvPr>
        </p:nvGraphicFramePr>
        <p:xfrm>
          <a:off x="1104900" y="480554"/>
          <a:ext cx="7099678" cy="4182394"/>
        </p:xfrm>
        <a:graphic>
          <a:graphicData uri="http://schemas.openxmlformats.org/drawingml/2006/table">
            <a:tbl>
              <a:tblPr firstRow="1" bandRow="1">
                <a:tableStyleId>{309FDB13-954D-46C1-B1D2-A9295D05576B}</a:tableStyleId>
              </a:tblPr>
              <a:tblGrid>
                <a:gridCol w="3076388">
                  <a:extLst>
                    <a:ext uri="{9D8B030D-6E8A-4147-A177-3AD203B41FA5}">
                      <a16:colId xmlns:a16="http://schemas.microsoft.com/office/drawing/2014/main" val="1429495775"/>
                    </a:ext>
                  </a:extLst>
                </a:gridCol>
                <a:gridCol w="1999368">
                  <a:extLst>
                    <a:ext uri="{9D8B030D-6E8A-4147-A177-3AD203B41FA5}">
                      <a16:colId xmlns:a16="http://schemas.microsoft.com/office/drawing/2014/main" val="4205146160"/>
                    </a:ext>
                  </a:extLst>
                </a:gridCol>
                <a:gridCol w="2023922">
                  <a:extLst>
                    <a:ext uri="{9D8B030D-6E8A-4147-A177-3AD203B41FA5}">
                      <a16:colId xmlns:a16="http://schemas.microsoft.com/office/drawing/2014/main" val="2388365028"/>
                    </a:ext>
                  </a:extLst>
                </a:gridCol>
              </a:tblGrid>
              <a:tr h="434884">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53027997"/>
                  </a:ext>
                </a:extLst>
              </a:tr>
              <a:tr h="624585">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Checking</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94167545"/>
                  </a:ext>
                </a:extLst>
              </a:tr>
              <a:tr h="624585">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Savings</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326397830"/>
                  </a:ext>
                </a:extLst>
              </a:tr>
              <a:tr h="624585">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Autos</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579608632"/>
                  </a:ext>
                </a:extLst>
              </a:tr>
              <a:tr h="624585">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Boat</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54732449"/>
                  </a:ext>
                </a:extLst>
              </a:tr>
              <a:tr h="624585">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Camper</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84640052"/>
                  </a:ext>
                </a:extLst>
              </a:tr>
              <a:tr h="624585">
                <a:tc>
                  <a:txBody>
                    <a:bodyPr/>
                    <a:lstStyle/>
                    <a:p>
                      <a:r>
                        <a:rPr lang="en-US">
                          <a:solidFill>
                            <a:srgbClr val="617A86"/>
                          </a:solidFill>
                          <a:latin typeface="Tahoma" panose="020B0604030504040204" pitchFamily="34" charset="0"/>
                          <a:ea typeface="Tahoma" panose="020B0604030504040204" pitchFamily="34" charset="0"/>
                          <a:cs typeface="Tahoma" panose="020B0604030504040204" pitchFamily="34" charset="0"/>
                        </a:rPr>
                        <a:t>Property</a:t>
                      </a:r>
                    </a:p>
                  </a:txBody>
                  <a:tcPr anchor="ctr">
                    <a:lnL w="28575" cap="flat" cmpd="sng" algn="ctr">
                      <a:no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tc>
                  <a:txBody>
                    <a:bodyPr/>
                    <a:lstStyle/>
                    <a:p>
                      <a:endParaRPr lang="en-US">
                        <a:solidFill>
                          <a:srgbClr val="617A86"/>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ysDash"/>
                      <a:round/>
                      <a:headEnd type="none" w="med" len="med"/>
                      <a:tailEnd type="none" w="med" len="med"/>
                    </a:lnL>
                    <a:lnR w="28575" cap="flat" cmpd="sng" algn="ctr">
                      <a:no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7933316"/>
                  </a:ext>
                </a:extLst>
              </a:tr>
            </a:tbl>
          </a:graphicData>
        </a:graphic>
      </p:graphicFrame>
      <p:sp>
        <p:nvSpPr>
          <p:cNvPr id="13" name="Rectangle: Rounded Corners 12">
            <a:extLst>
              <a:ext uri="{FF2B5EF4-FFF2-40B4-BE49-F238E27FC236}">
                <a16:creationId xmlns:a16="http://schemas.microsoft.com/office/drawing/2014/main" id="{50C9D3CE-80A4-45A1-994F-FD2D26AC6492}"/>
              </a:ext>
            </a:extLst>
          </p:cNvPr>
          <p:cNvSpPr/>
          <p:nvPr/>
        </p:nvSpPr>
        <p:spPr>
          <a:xfrm>
            <a:off x="1233036" y="336926"/>
            <a:ext cx="2834640" cy="460188"/>
          </a:xfrm>
          <a:prstGeom prst="roundRect">
            <a:avLst/>
          </a:prstGeom>
          <a:solidFill>
            <a:srgbClr val="99FF99">
              <a:alpha val="50196"/>
            </a:srgbClr>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rgbClr val="617A86"/>
                </a:solidFill>
                <a:latin typeface="Segoe UI Black" panose="020B0A02040204020203" pitchFamily="34" charset="0"/>
                <a:ea typeface="Segoe UI Black" panose="020B0A02040204020203" pitchFamily="34" charset="0"/>
              </a:rPr>
              <a:t>Asset Type</a:t>
            </a:r>
          </a:p>
          <a:p>
            <a:pPr algn="ctr"/>
            <a:endParaRPr lang="en-US" sz="2000">
              <a:solidFill>
                <a:srgbClr val="617A86"/>
              </a:solidFill>
              <a:latin typeface="Segoe UI Black" panose="020B0A02040204020203" pitchFamily="34" charset="0"/>
              <a:ea typeface="Segoe UI Black" panose="020B0A02040204020203" pitchFamily="34" charset="0"/>
            </a:endParaRPr>
          </a:p>
        </p:txBody>
      </p:sp>
      <p:sp>
        <p:nvSpPr>
          <p:cNvPr id="6" name="Rectangle: Rounded Corners 5">
            <a:extLst>
              <a:ext uri="{FF2B5EF4-FFF2-40B4-BE49-F238E27FC236}">
                <a16:creationId xmlns:a16="http://schemas.microsoft.com/office/drawing/2014/main" id="{08284193-2626-4410-85C2-57F53D2F9FA6}"/>
              </a:ext>
            </a:extLst>
          </p:cNvPr>
          <p:cNvSpPr/>
          <p:nvPr/>
        </p:nvSpPr>
        <p:spPr>
          <a:xfrm>
            <a:off x="4265701" y="336924"/>
            <a:ext cx="1828800" cy="460187"/>
          </a:xfrm>
          <a:prstGeom prst="roundRect">
            <a:avLst/>
          </a:prstGeom>
          <a:solidFill>
            <a:schemeClr val="accent2">
              <a:alpha val="50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t"/>
          <a:lstStyle/>
          <a:p>
            <a:pPr algn="ctr"/>
            <a:r>
              <a:rPr lang="en-US" sz="2000">
                <a:solidFill>
                  <a:srgbClr val="617A86"/>
                </a:solidFill>
                <a:latin typeface="Segoe UI Black" panose="020B0A02040204020203" pitchFamily="34" charset="0"/>
                <a:ea typeface="Segoe UI Black" panose="020B0A02040204020203" pitchFamily="34" charset="0"/>
              </a:rPr>
              <a:t>Counted</a:t>
            </a:r>
          </a:p>
        </p:txBody>
      </p:sp>
      <p:sp>
        <p:nvSpPr>
          <p:cNvPr id="9" name="Rectangle: Rounded Corners 8">
            <a:extLst>
              <a:ext uri="{FF2B5EF4-FFF2-40B4-BE49-F238E27FC236}">
                <a16:creationId xmlns:a16="http://schemas.microsoft.com/office/drawing/2014/main" id="{E67053E6-27D2-4C0E-B1C7-1860E1281383}"/>
              </a:ext>
            </a:extLst>
          </p:cNvPr>
          <p:cNvSpPr/>
          <p:nvPr/>
        </p:nvSpPr>
        <p:spPr>
          <a:xfrm>
            <a:off x="6292526" y="336925"/>
            <a:ext cx="1828800" cy="460187"/>
          </a:xfrm>
          <a:prstGeom prst="roundRect">
            <a:avLst/>
          </a:prstGeom>
          <a:solidFill>
            <a:srgbClr val="875FAF">
              <a:alpha val="50196"/>
            </a:srgbClr>
          </a:solidFill>
          <a:ln w="38100">
            <a:solidFill>
              <a:srgbClr val="875FA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rgbClr val="617A86"/>
                </a:solidFill>
                <a:latin typeface="Segoe UI Black" panose="020B0A02040204020203" pitchFamily="34" charset="0"/>
                <a:ea typeface="Segoe UI Black" panose="020B0A02040204020203" pitchFamily="34" charset="0"/>
              </a:rPr>
              <a:t>Disregarded</a:t>
            </a:r>
          </a:p>
        </p:txBody>
      </p:sp>
      <p:sp>
        <p:nvSpPr>
          <p:cNvPr id="3" name="Slide Number Placeholder 2">
            <a:extLst>
              <a:ext uri="{FF2B5EF4-FFF2-40B4-BE49-F238E27FC236}">
                <a16:creationId xmlns:a16="http://schemas.microsoft.com/office/drawing/2014/main" id="{BDB20D6B-7E02-4CCE-BC0B-1316675875E5}"/>
              </a:ext>
            </a:extLst>
          </p:cNvPr>
          <p:cNvSpPr>
            <a:spLocks noGrp="1"/>
          </p:cNvSpPr>
          <p:nvPr>
            <p:ph type="sldNum" sz="quarter" idx="4"/>
          </p:nvPr>
        </p:nvSpPr>
        <p:spPr/>
        <p:txBody>
          <a:bodyPr/>
          <a:lstStyle/>
          <a:p>
            <a:fld id="{BC502912-88F4-4B0D-992B-24673595D95F}" type="slidenum">
              <a:rPr lang="en-US" smtClean="0"/>
              <a:pPr/>
              <a:t>71</a:t>
            </a:fld>
            <a:endParaRPr lang="en-US"/>
          </a:p>
        </p:txBody>
      </p:sp>
    </p:spTree>
    <p:extLst>
      <p:ext uri="{BB962C8B-B14F-4D97-AF65-F5344CB8AC3E}">
        <p14:creationId xmlns:p14="http://schemas.microsoft.com/office/powerpoint/2010/main" val="3255725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0C9D3CE-80A4-45A1-994F-FD2D26AC6492}"/>
              </a:ext>
            </a:extLst>
          </p:cNvPr>
          <p:cNvSpPr/>
          <p:nvPr/>
        </p:nvSpPr>
        <p:spPr>
          <a:xfrm>
            <a:off x="994212" y="1341490"/>
            <a:ext cx="3105757" cy="2460519"/>
          </a:xfrm>
          <a:prstGeom prst="roundRect">
            <a:avLst/>
          </a:prstGeom>
          <a:solidFill>
            <a:schemeClr val="accent4">
              <a:alpha val="50000"/>
            </a:schemeClr>
          </a:solidFill>
          <a:ln w="38100">
            <a:solidFill>
              <a:srgbClr val="FF9900"/>
            </a:solidFill>
          </a:ln>
        </p:spPr>
        <p:style>
          <a:lnRef idx="0">
            <a:scrgbClr r="0" g="0" b="0"/>
          </a:lnRef>
          <a:fillRef idx="0">
            <a:scrgbClr r="0" g="0" b="0"/>
          </a:fillRef>
          <a:effectRef idx="0">
            <a:scrgbClr r="0" g="0" b="0"/>
          </a:effectRef>
          <a:fontRef idx="minor">
            <a:schemeClr val="lt1"/>
          </a:fontRef>
        </p:style>
        <p:txBody>
          <a:bodyPr rtlCol="0" anchor="t"/>
          <a:lstStyle/>
          <a:p>
            <a:pPr algn="ctr"/>
            <a:r>
              <a:rPr lang="en-US" sz="2800">
                <a:solidFill>
                  <a:srgbClr val="617A86"/>
                </a:solidFill>
                <a:latin typeface="Segoe UI Black" panose="020B0A02040204020203" pitchFamily="34" charset="0"/>
                <a:ea typeface="Segoe UI Black" panose="020B0A02040204020203" pitchFamily="34" charset="0"/>
              </a:rPr>
              <a:t>Assets</a:t>
            </a:r>
          </a:p>
          <a:p>
            <a:pPr algn="ctr"/>
            <a:endParaRPr lang="en-US" sz="2800">
              <a:solidFill>
                <a:srgbClr val="617A86"/>
              </a:solidFill>
              <a:latin typeface="Segoe UI Black" panose="020B0A02040204020203" pitchFamily="34" charset="0"/>
              <a:ea typeface="Segoe UI Black" panose="020B0A02040204020203" pitchFamily="34" charset="0"/>
            </a:endParaRPr>
          </a:p>
        </p:txBody>
      </p:sp>
      <p:sp>
        <p:nvSpPr>
          <p:cNvPr id="6" name="Rectangle: Rounded Corners 5">
            <a:extLst>
              <a:ext uri="{FF2B5EF4-FFF2-40B4-BE49-F238E27FC236}">
                <a16:creationId xmlns:a16="http://schemas.microsoft.com/office/drawing/2014/main" id="{BB82D109-3E59-4750-A1DC-C1CDC13C0D65}"/>
              </a:ext>
            </a:extLst>
          </p:cNvPr>
          <p:cNvSpPr/>
          <p:nvPr/>
        </p:nvSpPr>
        <p:spPr>
          <a:xfrm>
            <a:off x="4688541" y="142805"/>
            <a:ext cx="3371596" cy="2252866"/>
          </a:xfrm>
          <a:prstGeom prst="roundRect">
            <a:avLst/>
          </a:prstGeom>
          <a:solidFill>
            <a:schemeClr val="accent2">
              <a:alpha val="50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t"/>
          <a:lstStyle/>
          <a:p>
            <a:pPr algn="ctr"/>
            <a:r>
              <a:rPr lang="en-US" sz="2400">
                <a:solidFill>
                  <a:srgbClr val="617A86"/>
                </a:solidFill>
                <a:latin typeface="Segoe UI Black" panose="020B0A02040204020203" pitchFamily="34" charset="0"/>
                <a:ea typeface="Segoe UI Black" panose="020B0A02040204020203" pitchFamily="34" charset="0"/>
              </a:rPr>
              <a:t>Counted Assets</a:t>
            </a:r>
          </a:p>
        </p:txBody>
      </p:sp>
      <p:sp>
        <p:nvSpPr>
          <p:cNvPr id="9" name="Rectangle: Rounded Corners 8">
            <a:extLst>
              <a:ext uri="{FF2B5EF4-FFF2-40B4-BE49-F238E27FC236}">
                <a16:creationId xmlns:a16="http://schemas.microsoft.com/office/drawing/2014/main" id="{174E6245-4EFF-479F-8AC7-EE0BE3BC61A5}"/>
              </a:ext>
            </a:extLst>
          </p:cNvPr>
          <p:cNvSpPr/>
          <p:nvPr/>
        </p:nvSpPr>
        <p:spPr>
          <a:xfrm>
            <a:off x="4688540" y="2747829"/>
            <a:ext cx="3371595" cy="2252866"/>
          </a:xfrm>
          <a:prstGeom prst="roundRect">
            <a:avLst/>
          </a:prstGeom>
          <a:solidFill>
            <a:srgbClr val="875FAF">
              <a:alpha val="50196"/>
            </a:srgbClr>
          </a:solidFill>
          <a:ln w="38100">
            <a:solidFill>
              <a:srgbClr val="875FA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a:solidFill>
                  <a:srgbClr val="617A86"/>
                </a:solidFill>
                <a:latin typeface="Segoe UI Black" panose="020B0A02040204020203" pitchFamily="34" charset="0"/>
                <a:ea typeface="Segoe UI Black" panose="020B0A02040204020203" pitchFamily="34" charset="0"/>
              </a:rPr>
              <a:t>Disregarded Assets</a:t>
            </a:r>
          </a:p>
        </p:txBody>
      </p:sp>
      <p:sp>
        <p:nvSpPr>
          <p:cNvPr id="15" name="TextBox 14">
            <a:extLst>
              <a:ext uri="{FF2B5EF4-FFF2-40B4-BE49-F238E27FC236}">
                <a16:creationId xmlns:a16="http://schemas.microsoft.com/office/drawing/2014/main" id="{F4679396-8F7F-4AF0-BE03-C7325833D15B}"/>
              </a:ext>
            </a:extLst>
          </p:cNvPr>
          <p:cNvSpPr txBox="1"/>
          <p:nvPr/>
        </p:nvSpPr>
        <p:spPr>
          <a:xfrm>
            <a:off x="1485038" y="2018032"/>
            <a:ext cx="3042136" cy="1384995"/>
          </a:xfrm>
          <a:prstGeom prst="rect">
            <a:avLst/>
          </a:prstGeom>
          <a:noFill/>
        </p:spPr>
        <p:txBody>
          <a:bodyPr wrap="square">
            <a:spAutoFit/>
          </a:bodyPr>
          <a:lstStyle/>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Checking</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Savings</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Autos</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Boat</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Camper</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Property</a:t>
            </a:r>
            <a:endParaRPr lang="en-US" sz="1400">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4A25F72-1DB8-4AD7-8D94-410BDC7778D8}"/>
              </a:ext>
            </a:extLst>
          </p:cNvPr>
          <p:cNvSpPr txBox="1"/>
          <p:nvPr/>
        </p:nvSpPr>
        <p:spPr>
          <a:xfrm>
            <a:off x="5017999" y="3331535"/>
            <a:ext cx="3042136" cy="1169551"/>
          </a:xfrm>
          <a:prstGeom prst="rect">
            <a:avLst/>
          </a:prstGeom>
          <a:noFill/>
        </p:spPr>
        <p:txBody>
          <a:bodyPr wrap="square">
            <a:spAutoFit/>
          </a:bodyPr>
          <a:lstStyle/>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$10,000 combined vehicle equity</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Homestead (if primary residence and no more than 200% of median value)</a:t>
            </a:r>
            <a:endParaRPr lang="en-US" sz="1400">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49A23C2-B38E-489D-BFD9-AA3B8A2BA88B}"/>
              </a:ext>
            </a:extLst>
          </p:cNvPr>
          <p:cNvSpPr txBox="1"/>
          <p:nvPr/>
        </p:nvSpPr>
        <p:spPr>
          <a:xfrm>
            <a:off x="5179367" y="704875"/>
            <a:ext cx="3042136" cy="1384995"/>
          </a:xfrm>
          <a:prstGeom prst="rect">
            <a:avLst/>
          </a:prstGeom>
          <a:noFill/>
        </p:spPr>
        <p:txBody>
          <a:bodyPr wrap="square">
            <a:spAutoFit/>
          </a:bodyPr>
          <a:lstStyle/>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Checking</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Savings</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Autos</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Boat</a:t>
            </a:r>
          </a:p>
          <a:p>
            <a:pPr marL="342900" indent="-342900">
              <a:buFont typeface="Arial" panose="020B0604020202020204" pitchFamily="34" charset="0"/>
              <a:buChar char="•"/>
            </a:pPr>
            <a:r>
              <a:rPr lang="en-US" sz="1400">
                <a:solidFill>
                  <a:srgbClr val="617A86"/>
                </a:solidFill>
                <a:latin typeface="Tahoma" panose="020B0604030504040204" pitchFamily="34" charset="0"/>
                <a:ea typeface="Tahoma" panose="020B0604030504040204" pitchFamily="34" charset="0"/>
                <a:cs typeface="Tahoma" panose="020B0604030504040204" pitchFamily="34" charset="0"/>
              </a:rPr>
              <a:t>Camper</a:t>
            </a:r>
          </a:p>
          <a:p>
            <a:pPr marL="342900" indent="-342900">
              <a:buFont typeface="Arial" panose="020B0604020202020204" pitchFamily="34" charset="0"/>
              <a:buChar char="•"/>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Property</a:t>
            </a:r>
            <a:endParaRPr lang="en-US" sz="1400">
              <a:solidFill>
                <a:srgbClr val="617A86"/>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28FF2537-5FA7-48AA-916B-78B1B27B955D}"/>
              </a:ext>
            </a:extLst>
          </p:cNvPr>
          <p:cNvSpPr>
            <a:spLocks noGrp="1"/>
          </p:cNvSpPr>
          <p:nvPr>
            <p:ph type="sldNum" sz="quarter" idx="4"/>
          </p:nvPr>
        </p:nvSpPr>
        <p:spPr/>
        <p:txBody>
          <a:bodyPr/>
          <a:lstStyle/>
          <a:p>
            <a:fld id="{BC502912-88F4-4B0D-992B-24673595D95F}" type="slidenum">
              <a:rPr lang="en-US" smtClean="0"/>
              <a:pPr/>
              <a:t>72</a:t>
            </a:fld>
            <a:endParaRPr lang="en-US"/>
          </a:p>
        </p:txBody>
      </p:sp>
    </p:spTree>
    <p:extLst>
      <p:ext uri="{BB962C8B-B14F-4D97-AF65-F5344CB8AC3E}">
        <p14:creationId xmlns:p14="http://schemas.microsoft.com/office/powerpoint/2010/main" val="688529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31D195A6-D80E-40C6-A8DF-34213A216055}"/>
              </a:ext>
            </a:extLst>
          </p:cNvPr>
          <p:cNvPicPr>
            <a:picLocks noChangeAspect="1"/>
          </p:cNvPicPr>
          <p:nvPr/>
        </p:nvPicPr>
        <p:blipFill>
          <a:blip r:embed="rId2"/>
          <a:stretch>
            <a:fillRect/>
          </a:stretch>
        </p:blipFill>
        <p:spPr>
          <a:xfrm>
            <a:off x="673271" y="507303"/>
            <a:ext cx="3898729" cy="2200366"/>
          </a:xfrm>
          <a:prstGeom prst="rect">
            <a:avLst/>
          </a:prstGeom>
          <a:effectLst>
            <a:outerShdw blurRad="63500" sx="102000" sy="102000" algn="ctr" rotWithShape="0">
              <a:prstClr val="black">
                <a:alpha val="40000"/>
              </a:prstClr>
            </a:outerShdw>
          </a:effectLst>
        </p:spPr>
      </p:pic>
      <p:pic>
        <p:nvPicPr>
          <p:cNvPr id="9" name="Picture 8" descr="Graphical user interface, application&#10;&#10;Description automatically generated">
            <a:extLst>
              <a:ext uri="{FF2B5EF4-FFF2-40B4-BE49-F238E27FC236}">
                <a16:creationId xmlns:a16="http://schemas.microsoft.com/office/drawing/2014/main" id="{F8942746-1B40-4BF6-A4C9-28D1F2F1132A}"/>
              </a:ext>
            </a:extLst>
          </p:cNvPr>
          <p:cNvPicPr>
            <a:picLocks noChangeAspect="1"/>
          </p:cNvPicPr>
          <p:nvPr/>
        </p:nvPicPr>
        <p:blipFill>
          <a:blip r:embed="rId3"/>
          <a:stretch>
            <a:fillRect/>
          </a:stretch>
        </p:blipFill>
        <p:spPr>
          <a:xfrm>
            <a:off x="5082761" y="507303"/>
            <a:ext cx="3271237" cy="2200366"/>
          </a:xfrm>
          <a:prstGeom prst="rect">
            <a:avLst/>
          </a:prstGeom>
          <a:effectLst>
            <a:outerShdw blurRad="63500" sx="102000" sy="102000" algn="ctr" rotWithShape="0">
              <a:prstClr val="black">
                <a:alpha val="40000"/>
              </a:prstClr>
            </a:outerShdw>
          </a:effectLst>
        </p:spPr>
      </p:pic>
      <p:pic>
        <p:nvPicPr>
          <p:cNvPr id="12" name="Picture 11" descr="Graphical user interface, table&#10;&#10;Description automatically generated">
            <a:extLst>
              <a:ext uri="{FF2B5EF4-FFF2-40B4-BE49-F238E27FC236}">
                <a16:creationId xmlns:a16="http://schemas.microsoft.com/office/drawing/2014/main" id="{9872899F-8256-45CD-8D91-94F58D50938D}"/>
              </a:ext>
            </a:extLst>
          </p:cNvPr>
          <p:cNvPicPr>
            <a:picLocks noChangeAspect="1"/>
          </p:cNvPicPr>
          <p:nvPr/>
        </p:nvPicPr>
        <p:blipFill>
          <a:blip r:embed="rId4"/>
          <a:stretch>
            <a:fillRect/>
          </a:stretch>
        </p:blipFill>
        <p:spPr>
          <a:xfrm>
            <a:off x="2878554" y="2756309"/>
            <a:ext cx="3386891" cy="2330018"/>
          </a:xfrm>
          <a:prstGeom prst="rect">
            <a:avLst/>
          </a:prstGeom>
          <a:effectLst>
            <a:outerShdw blurRad="63500" sx="102000" sy="102000" algn="ctr" rotWithShape="0">
              <a:prstClr val="black">
                <a:alpha val="40000"/>
              </a:prstClr>
            </a:outerShdw>
          </a:effectLst>
        </p:spPr>
      </p:pic>
      <p:pic>
        <p:nvPicPr>
          <p:cNvPr id="3" name="Picture 2" descr="Graphical user interface, application&#10;&#10;Description automatically generated">
            <a:extLst>
              <a:ext uri="{FF2B5EF4-FFF2-40B4-BE49-F238E27FC236}">
                <a16:creationId xmlns:a16="http://schemas.microsoft.com/office/drawing/2014/main" id="{7540787D-FF02-4B87-9509-4285C5C395EE}"/>
              </a:ext>
            </a:extLst>
          </p:cNvPr>
          <p:cNvPicPr>
            <a:picLocks noChangeAspect="1"/>
          </p:cNvPicPr>
          <p:nvPr/>
        </p:nvPicPr>
        <p:blipFill>
          <a:blip r:embed="rId5"/>
          <a:stretch>
            <a:fillRect/>
          </a:stretch>
        </p:blipFill>
        <p:spPr>
          <a:xfrm>
            <a:off x="623335" y="1135824"/>
            <a:ext cx="7897327" cy="3143689"/>
          </a:xfrm>
          <a:prstGeom prst="rect">
            <a:avLst/>
          </a:prstGeom>
        </p:spPr>
      </p:pic>
      <p:sp>
        <p:nvSpPr>
          <p:cNvPr id="13" name="Oval 12">
            <a:extLst>
              <a:ext uri="{FF2B5EF4-FFF2-40B4-BE49-F238E27FC236}">
                <a16:creationId xmlns:a16="http://schemas.microsoft.com/office/drawing/2014/main" id="{6477DC46-C067-43DB-A6E2-D2A2725AAB63}"/>
              </a:ext>
            </a:extLst>
          </p:cNvPr>
          <p:cNvSpPr/>
          <p:nvPr/>
        </p:nvSpPr>
        <p:spPr>
          <a:xfrm>
            <a:off x="481205" y="2956237"/>
            <a:ext cx="3096272"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5D2BB81-3564-49A4-8A1B-41F0A8B3B527}"/>
              </a:ext>
            </a:extLst>
          </p:cNvPr>
          <p:cNvSpPr>
            <a:spLocks noGrp="1"/>
          </p:cNvSpPr>
          <p:nvPr>
            <p:ph type="sldNum" sz="quarter" idx="4"/>
          </p:nvPr>
        </p:nvSpPr>
        <p:spPr/>
        <p:txBody>
          <a:bodyPr/>
          <a:lstStyle/>
          <a:p>
            <a:fld id="{BC502912-88F4-4B0D-992B-24673595D95F}" type="slidenum">
              <a:rPr lang="en-US" smtClean="0"/>
              <a:pPr/>
              <a:t>73</a:t>
            </a:fld>
            <a:endParaRPr lang="en-US"/>
          </a:p>
        </p:txBody>
      </p:sp>
      <p:sp>
        <p:nvSpPr>
          <p:cNvPr id="8" name="Oval 7">
            <a:extLst>
              <a:ext uri="{FF2B5EF4-FFF2-40B4-BE49-F238E27FC236}">
                <a16:creationId xmlns:a16="http://schemas.microsoft.com/office/drawing/2014/main" id="{8EE82578-E802-438C-A8AE-8FA8B474E5EC}"/>
              </a:ext>
            </a:extLst>
          </p:cNvPr>
          <p:cNvSpPr/>
          <p:nvPr/>
        </p:nvSpPr>
        <p:spPr>
          <a:xfrm>
            <a:off x="3897310" y="2984372"/>
            <a:ext cx="3096272" cy="3096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8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21"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500"/>
                                        <p:tgtEl>
                                          <p:spTgt spid="13"/>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40F5DAF-2DF0-49ED-8499-C68427490F74}"/>
              </a:ext>
            </a:extLst>
          </p:cNvPr>
          <p:cNvSpPr/>
          <p:nvPr/>
        </p:nvSpPr>
        <p:spPr>
          <a:xfrm>
            <a:off x="5943600" y="2916630"/>
            <a:ext cx="1885950"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DFB8182-B174-4374-A6BD-2CA180C21F77}"/>
              </a:ext>
            </a:extLst>
          </p:cNvPr>
          <p:cNvSpPr/>
          <p:nvPr/>
        </p:nvSpPr>
        <p:spPr>
          <a:xfrm>
            <a:off x="4568970" y="2150170"/>
            <a:ext cx="2234453"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7A9FE7D-7AD7-445D-819E-CD3678ED3B53}"/>
              </a:ext>
            </a:extLst>
          </p:cNvPr>
          <p:cNvSpPr/>
          <p:nvPr/>
        </p:nvSpPr>
        <p:spPr>
          <a:xfrm>
            <a:off x="1583835" y="2899160"/>
            <a:ext cx="1508760"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33D1D87-1434-4DB6-8487-6422831B2336}"/>
              </a:ext>
            </a:extLst>
          </p:cNvPr>
          <p:cNvSpPr/>
          <p:nvPr/>
        </p:nvSpPr>
        <p:spPr>
          <a:xfrm>
            <a:off x="5796793" y="502845"/>
            <a:ext cx="1880964" cy="877754"/>
          </a:xfrm>
          <a:prstGeom prst="roundRect">
            <a:avLst/>
          </a:prstGeom>
          <a:solidFill>
            <a:srgbClr val="FF9900">
              <a:alpha val="50196"/>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617A86"/>
                </a:solidFill>
                <a:latin typeface="Segoe UI Black" panose="020B0A02040204020203" pitchFamily="34" charset="0"/>
                <a:ea typeface="Segoe UI Black" panose="020B0A02040204020203" pitchFamily="34" charset="0"/>
              </a:rPr>
              <a:t>Asset</a:t>
            </a:r>
          </a:p>
        </p:txBody>
      </p:sp>
      <p:sp>
        <p:nvSpPr>
          <p:cNvPr id="13" name="Rectangle: Rounded Corners 12">
            <a:extLst>
              <a:ext uri="{FF2B5EF4-FFF2-40B4-BE49-F238E27FC236}">
                <a16:creationId xmlns:a16="http://schemas.microsoft.com/office/drawing/2014/main" id="{50C9D3CE-80A4-45A1-994F-FD2D26AC6492}"/>
              </a:ext>
            </a:extLst>
          </p:cNvPr>
          <p:cNvSpPr/>
          <p:nvPr/>
        </p:nvSpPr>
        <p:spPr>
          <a:xfrm>
            <a:off x="1466243" y="526214"/>
            <a:ext cx="1880964" cy="877754"/>
          </a:xfrm>
          <a:prstGeom prst="roundRect">
            <a:avLst/>
          </a:prstGeom>
          <a:solidFill>
            <a:srgbClr val="99FF99">
              <a:alpha val="50196"/>
            </a:srgbClr>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617A86"/>
                </a:solidFill>
                <a:latin typeface="Segoe UI Black" panose="020B0A02040204020203" pitchFamily="34" charset="0"/>
                <a:ea typeface="Segoe UI Black" panose="020B0A02040204020203" pitchFamily="34" charset="0"/>
              </a:rPr>
              <a:t>Income</a:t>
            </a:r>
          </a:p>
        </p:txBody>
      </p:sp>
      <p:sp>
        <p:nvSpPr>
          <p:cNvPr id="2" name="TextBox 1">
            <a:extLst>
              <a:ext uri="{FF2B5EF4-FFF2-40B4-BE49-F238E27FC236}">
                <a16:creationId xmlns:a16="http://schemas.microsoft.com/office/drawing/2014/main" id="{75662500-6483-48F1-90FF-3CB7627CE9D9}"/>
              </a:ext>
            </a:extLst>
          </p:cNvPr>
          <p:cNvSpPr txBox="1"/>
          <p:nvPr/>
        </p:nvSpPr>
        <p:spPr>
          <a:xfrm>
            <a:off x="927846" y="1688260"/>
            <a:ext cx="7288306" cy="2741841"/>
          </a:xfrm>
          <a:prstGeom prst="rect">
            <a:avLst/>
          </a:prstGeom>
          <a:noFill/>
        </p:spPr>
        <p:txBody>
          <a:bodyPr wrap="square" rtlCol="0">
            <a:spAutoFit/>
          </a:bodyPr>
          <a:lstStyle>
            <a:defPPr marR="0" lvl="0" algn="l" rtl="0">
              <a:lnSpc>
                <a:spcPct val="100000"/>
              </a:lnSpc>
              <a:spcBef>
                <a:spcPts val="0"/>
              </a:spcBef>
              <a:spcAft>
                <a:spcPts val="0"/>
              </a:spcAft>
              <a:defRPr/>
            </a:defPPr>
            <a:lvl1pPr marL="0">
              <a:lnSpc>
                <a:spcPts val="3000"/>
              </a:lnSpc>
              <a:defRPr sz="2000">
                <a:solidFill>
                  <a:srgbClr val="617A86"/>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Katie is a 22-year-old single mother with an infant son, Josh, who is 4 months old. She has a pre-paid debit card and is not working at this time. Josh’s father helps her when he can and pays child support. Katie reports Josh has a savings account her parents started for him.  Katie says she borrows her mother’s car, and is living at her parents’ in the apartment they made for her above the garage. She doesn’t pay any rent.</a:t>
            </a:r>
          </a:p>
        </p:txBody>
      </p:sp>
      <p:sp>
        <p:nvSpPr>
          <p:cNvPr id="3" name="Slide Number Placeholder 2">
            <a:extLst>
              <a:ext uri="{FF2B5EF4-FFF2-40B4-BE49-F238E27FC236}">
                <a16:creationId xmlns:a16="http://schemas.microsoft.com/office/drawing/2014/main" id="{4C0EC72E-28A8-4D32-85D6-6019C65AE73E}"/>
              </a:ext>
            </a:extLst>
          </p:cNvPr>
          <p:cNvSpPr>
            <a:spLocks noGrp="1"/>
          </p:cNvSpPr>
          <p:nvPr>
            <p:ph type="sldNum" sz="quarter" idx="4"/>
          </p:nvPr>
        </p:nvSpPr>
        <p:spPr/>
        <p:txBody>
          <a:bodyPr/>
          <a:lstStyle/>
          <a:p>
            <a:fld id="{BC502912-88F4-4B0D-992B-24673595D95F}" type="slidenum">
              <a:rPr lang="en-US" smtClean="0"/>
              <a:pPr/>
              <a:t>74</a:t>
            </a:fld>
            <a:endParaRPr lang="en-US"/>
          </a:p>
        </p:txBody>
      </p:sp>
    </p:spTree>
    <p:extLst>
      <p:ext uri="{BB962C8B-B14F-4D97-AF65-F5344CB8AC3E}">
        <p14:creationId xmlns:p14="http://schemas.microsoft.com/office/powerpoint/2010/main" val="4808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BA8DA3A-C978-4E92-9A5E-6E27F7D1DA2E}"/>
              </a:ext>
            </a:extLst>
          </p:cNvPr>
          <p:cNvSpPr/>
          <p:nvPr/>
        </p:nvSpPr>
        <p:spPr>
          <a:xfrm>
            <a:off x="1686298" y="2898644"/>
            <a:ext cx="2018928"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DFB8182-B174-4374-A6BD-2CA180C21F77}"/>
              </a:ext>
            </a:extLst>
          </p:cNvPr>
          <p:cNvSpPr/>
          <p:nvPr/>
        </p:nvSpPr>
        <p:spPr>
          <a:xfrm>
            <a:off x="5739643" y="2499364"/>
            <a:ext cx="2223257"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702989D-3F6A-4A51-83BB-82269244EC22}"/>
              </a:ext>
            </a:extLst>
          </p:cNvPr>
          <p:cNvSpPr/>
          <p:nvPr/>
        </p:nvSpPr>
        <p:spPr>
          <a:xfrm>
            <a:off x="2280395" y="4030304"/>
            <a:ext cx="1537945"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7EBAD3B-389F-4DB4-A8F0-9F8ACA95D36E}"/>
              </a:ext>
            </a:extLst>
          </p:cNvPr>
          <p:cNvSpPr/>
          <p:nvPr/>
        </p:nvSpPr>
        <p:spPr>
          <a:xfrm>
            <a:off x="5491042" y="2899471"/>
            <a:ext cx="2177190"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7A9FE7D-7AD7-445D-819E-CD3678ED3B53}"/>
              </a:ext>
            </a:extLst>
          </p:cNvPr>
          <p:cNvSpPr/>
          <p:nvPr/>
        </p:nvSpPr>
        <p:spPr>
          <a:xfrm>
            <a:off x="2564772" y="2499364"/>
            <a:ext cx="1537945"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38DC105-661E-4661-8208-AA3CF4596B8F}"/>
              </a:ext>
            </a:extLst>
          </p:cNvPr>
          <p:cNvSpPr/>
          <p:nvPr/>
        </p:nvSpPr>
        <p:spPr>
          <a:xfrm>
            <a:off x="3933825" y="3661121"/>
            <a:ext cx="1729886"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33D1D87-1434-4DB6-8487-6422831B2336}"/>
              </a:ext>
            </a:extLst>
          </p:cNvPr>
          <p:cNvSpPr/>
          <p:nvPr/>
        </p:nvSpPr>
        <p:spPr>
          <a:xfrm>
            <a:off x="5796793" y="502845"/>
            <a:ext cx="1880964" cy="877754"/>
          </a:xfrm>
          <a:prstGeom prst="roundRect">
            <a:avLst/>
          </a:prstGeom>
          <a:solidFill>
            <a:srgbClr val="FF9900">
              <a:alpha val="50196"/>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617A86"/>
                </a:solidFill>
                <a:latin typeface="Segoe UI Black" panose="020B0A02040204020203" pitchFamily="34" charset="0"/>
                <a:ea typeface="Segoe UI Black" panose="020B0A02040204020203" pitchFamily="34" charset="0"/>
              </a:rPr>
              <a:t>Asset</a:t>
            </a:r>
          </a:p>
        </p:txBody>
      </p:sp>
      <p:sp>
        <p:nvSpPr>
          <p:cNvPr id="13" name="Rectangle: Rounded Corners 12">
            <a:extLst>
              <a:ext uri="{FF2B5EF4-FFF2-40B4-BE49-F238E27FC236}">
                <a16:creationId xmlns:a16="http://schemas.microsoft.com/office/drawing/2014/main" id="{50C9D3CE-80A4-45A1-994F-FD2D26AC6492}"/>
              </a:ext>
            </a:extLst>
          </p:cNvPr>
          <p:cNvSpPr/>
          <p:nvPr/>
        </p:nvSpPr>
        <p:spPr>
          <a:xfrm>
            <a:off x="1466243" y="526214"/>
            <a:ext cx="1880964" cy="877754"/>
          </a:xfrm>
          <a:prstGeom prst="roundRect">
            <a:avLst/>
          </a:prstGeom>
          <a:solidFill>
            <a:srgbClr val="99FF99">
              <a:alpha val="50196"/>
            </a:srgbClr>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617A86"/>
                </a:solidFill>
                <a:latin typeface="Segoe UI Black" panose="020B0A02040204020203" pitchFamily="34" charset="0"/>
                <a:ea typeface="Segoe UI Black" panose="020B0A02040204020203" pitchFamily="34" charset="0"/>
              </a:rPr>
              <a:t>Income</a:t>
            </a:r>
          </a:p>
        </p:txBody>
      </p:sp>
      <p:sp>
        <p:nvSpPr>
          <p:cNvPr id="2" name="TextBox 1">
            <a:extLst>
              <a:ext uri="{FF2B5EF4-FFF2-40B4-BE49-F238E27FC236}">
                <a16:creationId xmlns:a16="http://schemas.microsoft.com/office/drawing/2014/main" id="{75662500-6483-48F1-90FF-3CB7627CE9D9}"/>
              </a:ext>
            </a:extLst>
          </p:cNvPr>
          <p:cNvSpPr txBox="1"/>
          <p:nvPr/>
        </p:nvSpPr>
        <p:spPr>
          <a:xfrm>
            <a:off x="927846" y="1667172"/>
            <a:ext cx="7397003" cy="2741841"/>
          </a:xfrm>
          <a:prstGeom prst="rect">
            <a:avLst/>
          </a:prstGeom>
          <a:noFill/>
        </p:spPr>
        <p:txBody>
          <a:bodyPr wrap="square" rtlCol="0">
            <a:spAutoFit/>
          </a:bodyPr>
          <a:lstStyle>
            <a:defPPr marR="0" lvl="0" algn="l" rtl="0">
              <a:lnSpc>
                <a:spcPct val="100000"/>
              </a:lnSpc>
              <a:spcBef>
                <a:spcPts val="0"/>
              </a:spcBef>
              <a:spcAft>
                <a:spcPts val="0"/>
              </a:spcAft>
              <a:defRPr/>
            </a:defPPr>
            <a:lvl1pPr marL="0">
              <a:lnSpc>
                <a:spcPts val="3000"/>
              </a:lnSpc>
              <a:defRPr sz="2000">
                <a:solidFill>
                  <a:srgbClr val="617A86"/>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Celeste is single mother with two children: Sammy, age 10, and Johnny, age 7 months. Her brother, Ethan, age 20, lives with her. He has a part time job. Celeste has a pre-paid debit card and a checking account. She also has a 2015 Chevy Malibu that was a gift from her grandfather. She doesn’t owe anything on the car. Celeste is getting unemployment. Sammy and Johnny are getting child support from their father.</a:t>
            </a:r>
          </a:p>
        </p:txBody>
      </p:sp>
      <p:sp>
        <p:nvSpPr>
          <p:cNvPr id="4" name="Slide Number Placeholder 3">
            <a:extLst>
              <a:ext uri="{FF2B5EF4-FFF2-40B4-BE49-F238E27FC236}">
                <a16:creationId xmlns:a16="http://schemas.microsoft.com/office/drawing/2014/main" id="{388A89A8-CB38-48D0-926F-9B1690134F29}"/>
              </a:ext>
            </a:extLst>
          </p:cNvPr>
          <p:cNvSpPr>
            <a:spLocks noGrp="1"/>
          </p:cNvSpPr>
          <p:nvPr>
            <p:ph type="sldNum" sz="quarter" idx="4"/>
          </p:nvPr>
        </p:nvSpPr>
        <p:spPr/>
        <p:txBody>
          <a:bodyPr/>
          <a:lstStyle/>
          <a:p>
            <a:fld id="{BC502912-88F4-4B0D-992B-24673595D95F}" type="slidenum">
              <a:rPr lang="en-US" smtClean="0"/>
              <a:pPr/>
              <a:t>75</a:t>
            </a:fld>
            <a:endParaRPr lang="en-US"/>
          </a:p>
        </p:txBody>
      </p:sp>
    </p:spTree>
    <p:extLst>
      <p:ext uri="{BB962C8B-B14F-4D97-AF65-F5344CB8AC3E}">
        <p14:creationId xmlns:p14="http://schemas.microsoft.com/office/powerpoint/2010/main" val="28799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62500-6483-48F1-90FF-3CB7627CE9D9}"/>
              </a:ext>
            </a:extLst>
          </p:cNvPr>
          <p:cNvSpPr txBox="1"/>
          <p:nvPr/>
        </p:nvSpPr>
        <p:spPr>
          <a:xfrm>
            <a:off x="657225" y="1572186"/>
            <a:ext cx="7558928" cy="3126562"/>
          </a:xfrm>
          <a:prstGeom prst="rect">
            <a:avLst/>
          </a:prstGeom>
          <a:noFill/>
        </p:spPr>
        <p:txBody>
          <a:bodyPr wrap="square" rtlCol="0">
            <a:spAutoFit/>
          </a:bodyPr>
          <a:lstStyle>
            <a:defPPr marR="0" lvl="0" algn="l" rtl="0">
              <a:lnSpc>
                <a:spcPct val="100000"/>
              </a:lnSpc>
              <a:spcBef>
                <a:spcPts val="0"/>
              </a:spcBef>
              <a:spcAft>
                <a:spcPts val="0"/>
              </a:spcAft>
              <a:defRPr/>
            </a:defPPr>
            <a:lvl1pPr marL="0">
              <a:lnSpc>
                <a:spcPts val="3000"/>
              </a:lnSpc>
              <a:defRPr sz="2000">
                <a:solidFill>
                  <a:srgbClr val="617A86"/>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Hector and Maria have 4 children: Sava, 17, Jose, 12, Selena, 10, and Juan, 5. Hector lost his job due to an injury, and Maria is getting SSDI. Juan also gets SSI. Hector and Maria have a joint checking account and savings account. Hector exhausted his short-term disability from his job, and is not able to return. He is receiving unemployment.  They have two cars. Hector has a 401K. They own their home. Sava has a part time job and an </a:t>
            </a:r>
            <a:br>
              <a:rPr lang="en-US"/>
            </a:br>
            <a:r>
              <a:rPr lang="en-US"/>
              <a:t>X-Pro Moped scooter.  Maria said he saved and paid cash for it.</a:t>
            </a:r>
          </a:p>
        </p:txBody>
      </p:sp>
      <p:sp>
        <p:nvSpPr>
          <p:cNvPr id="3" name="Rectangle: Rounded Corners 2">
            <a:extLst>
              <a:ext uri="{FF2B5EF4-FFF2-40B4-BE49-F238E27FC236}">
                <a16:creationId xmlns:a16="http://schemas.microsoft.com/office/drawing/2014/main" id="{CBA8DA3A-C978-4E92-9A5E-6E27F7D1DA2E}"/>
              </a:ext>
            </a:extLst>
          </p:cNvPr>
          <p:cNvSpPr/>
          <p:nvPr/>
        </p:nvSpPr>
        <p:spPr>
          <a:xfrm>
            <a:off x="4924086" y="3548971"/>
            <a:ext cx="1048089"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40F5DAF-2DF0-49ED-8499-C68427490F74}"/>
              </a:ext>
            </a:extLst>
          </p:cNvPr>
          <p:cNvSpPr/>
          <p:nvPr/>
        </p:nvSpPr>
        <p:spPr>
          <a:xfrm>
            <a:off x="676275" y="2800018"/>
            <a:ext cx="2057399"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DFB8182-B174-4374-A6BD-2CA180C21F77}"/>
              </a:ext>
            </a:extLst>
          </p:cNvPr>
          <p:cNvSpPr/>
          <p:nvPr/>
        </p:nvSpPr>
        <p:spPr>
          <a:xfrm>
            <a:off x="3211479" y="2800018"/>
            <a:ext cx="1858429"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702989D-3F6A-4A51-83BB-82269244EC22}"/>
              </a:ext>
            </a:extLst>
          </p:cNvPr>
          <p:cNvSpPr/>
          <p:nvPr/>
        </p:nvSpPr>
        <p:spPr>
          <a:xfrm>
            <a:off x="1563667" y="2402399"/>
            <a:ext cx="623907"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7EBAD3B-389F-4DB4-A8F0-9F8ACA95D36E}"/>
              </a:ext>
            </a:extLst>
          </p:cNvPr>
          <p:cNvSpPr/>
          <p:nvPr/>
        </p:nvSpPr>
        <p:spPr>
          <a:xfrm>
            <a:off x="3211479" y="3930652"/>
            <a:ext cx="713768"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7A9FE7D-7AD7-445D-819E-CD3678ED3B53}"/>
              </a:ext>
            </a:extLst>
          </p:cNvPr>
          <p:cNvSpPr/>
          <p:nvPr/>
        </p:nvSpPr>
        <p:spPr>
          <a:xfrm>
            <a:off x="1781174" y="3548971"/>
            <a:ext cx="1733551"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38DC105-661E-4661-8208-AA3CF4596B8F}"/>
              </a:ext>
            </a:extLst>
          </p:cNvPr>
          <p:cNvSpPr/>
          <p:nvPr/>
        </p:nvSpPr>
        <p:spPr>
          <a:xfrm>
            <a:off x="3946370" y="2402399"/>
            <a:ext cx="472637"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33D1D87-1434-4DB6-8487-6422831B2336}"/>
              </a:ext>
            </a:extLst>
          </p:cNvPr>
          <p:cNvSpPr/>
          <p:nvPr/>
        </p:nvSpPr>
        <p:spPr>
          <a:xfrm>
            <a:off x="5796793" y="502845"/>
            <a:ext cx="1880964" cy="877754"/>
          </a:xfrm>
          <a:prstGeom prst="roundRect">
            <a:avLst/>
          </a:prstGeom>
          <a:solidFill>
            <a:srgbClr val="FF9900">
              <a:alpha val="50196"/>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617A86"/>
                </a:solidFill>
                <a:latin typeface="Segoe UI Black" panose="020B0A02040204020203" pitchFamily="34" charset="0"/>
                <a:ea typeface="Segoe UI Black" panose="020B0A02040204020203" pitchFamily="34" charset="0"/>
              </a:rPr>
              <a:t>Asset</a:t>
            </a:r>
          </a:p>
        </p:txBody>
      </p:sp>
      <p:sp>
        <p:nvSpPr>
          <p:cNvPr id="13" name="Rectangle: Rounded Corners 12">
            <a:extLst>
              <a:ext uri="{FF2B5EF4-FFF2-40B4-BE49-F238E27FC236}">
                <a16:creationId xmlns:a16="http://schemas.microsoft.com/office/drawing/2014/main" id="{50C9D3CE-80A4-45A1-994F-FD2D26AC6492}"/>
              </a:ext>
            </a:extLst>
          </p:cNvPr>
          <p:cNvSpPr/>
          <p:nvPr/>
        </p:nvSpPr>
        <p:spPr>
          <a:xfrm>
            <a:off x="1466243" y="526214"/>
            <a:ext cx="1880964" cy="877754"/>
          </a:xfrm>
          <a:prstGeom prst="roundRect">
            <a:avLst/>
          </a:prstGeom>
          <a:solidFill>
            <a:srgbClr val="99FF99">
              <a:alpha val="50196"/>
            </a:srgbClr>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617A86"/>
                </a:solidFill>
                <a:latin typeface="Segoe UI Black" panose="020B0A02040204020203" pitchFamily="34" charset="0"/>
                <a:ea typeface="Segoe UI Black" panose="020B0A02040204020203" pitchFamily="34" charset="0"/>
              </a:rPr>
              <a:t>Income</a:t>
            </a:r>
          </a:p>
        </p:txBody>
      </p:sp>
      <p:sp>
        <p:nvSpPr>
          <p:cNvPr id="14" name="Rectangle: Rounded Corners 13">
            <a:extLst>
              <a:ext uri="{FF2B5EF4-FFF2-40B4-BE49-F238E27FC236}">
                <a16:creationId xmlns:a16="http://schemas.microsoft.com/office/drawing/2014/main" id="{33D6756C-598A-4B4F-9AE3-FD4ECED05FE2}"/>
              </a:ext>
            </a:extLst>
          </p:cNvPr>
          <p:cNvSpPr/>
          <p:nvPr/>
        </p:nvSpPr>
        <p:spPr>
          <a:xfrm>
            <a:off x="5286407" y="3930652"/>
            <a:ext cx="1517651" cy="320040"/>
          </a:xfrm>
          <a:prstGeom prst="round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C9F2BEF-A51A-4C51-8CB1-11AC3FFD5C8A}"/>
              </a:ext>
            </a:extLst>
          </p:cNvPr>
          <p:cNvSpPr/>
          <p:nvPr/>
        </p:nvSpPr>
        <p:spPr>
          <a:xfrm>
            <a:off x="695325" y="3930652"/>
            <a:ext cx="713768"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372A54E-96FF-4BC4-9D2C-0C92185F12C1}"/>
              </a:ext>
            </a:extLst>
          </p:cNvPr>
          <p:cNvSpPr/>
          <p:nvPr/>
        </p:nvSpPr>
        <p:spPr>
          <a:xfrm>
            <a:off x="695325" y="4314575"/>
            <a:ext cx="2416799" cy="32004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CCD8D7E6-81FD-4612-A18E-C1446E2297AD}"/>
              </a:ext>
            </a:extLst>
          </p:cNvPr>
          <p:cNvSpPr>
            <a:spLocks noGrp="1"/>
          </p:cNvSpPr>
          <p:nvPr>
            <p:ph type="sldNum" sz="quarter" idx="4"/>
          </p:nvPr>
        </p:nvSpPr>
        <p:spPr/>
        <p:txBody>
          <a:bodyPr/>
          <a:lstStyle/>
          <a:p>
            <a:fld id="{BC502912-88F4-4B0D-992B-24673595D95F}" type="slidenum">
              <a:rPr lang="en-US" smtClean="0"/>
              <a:pPr/>
              <a:t>76</a:t>
            </a:fld>
            <a:endParaRPr lang="en-US"/>
          </a:p>
        </p:txBody>
      </p:sp>
    </p:spTree>
    <p:extLst>
      <p:ext uri="{BB962C8B-B14F-4D97-AF65-F5344CB8AC3E}">
        <p14:creationId xmlns:p14="http://schemas.microsoft.com/office/powerpoint/2010/main" val="41810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animBg="1"/>
      <p:bldP spid="15" grpId="0" animBg="1"/>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54E4CD92-BCA7-44D1-BC46-356E78817D5B}"/>
              </a:ext>
            </a:extLst>
          </p:cNvPr>
          <p:cNvSpPr>
            <a:spLocks noGrp="1"/>
          </p:cNvSpPr>
          <p:nvPr>
            <p:ph type="sldNum" sz="quarter" idx="4"/>
          </p:nvPr>
        </p:nvSpPr>
        <p:spPr/>
        <p:txBody>
          <a:bodyPr/>
          <a:lstStyle/>
          <a:p>
            <a:fld id="{BC502912-88F4-4B0D-992B-24673595D95F}" type="slidenum">
              <a:rPr lang="en-US" smtClean="0"/>
              <a:pPr/>
              <a:t>77</a:t>
            </a:fld>
            <a:endParaRPr lang="en-US"/>
          </a:p>
        </p:txBody>
      </p:sp>
    </p:spTree>
    <p:extLst>
      <p:ext uri="{BB962C8B-B14F-4D97-AF65-F5344CB8AC3E}">
        <p14:creationId xmlns:p14="http://schemas.microsoft.com/office/powerpoint/2010/main" val="175893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F15940B-9B38-4B44-982F-838702746976}"/>
              </a:ext>
            </a:extLst>
          </p:cNvPr>
          <p:cNvGrpSpPr/>
          <p:nvPr/>
        </p:nvGrpSpPr>
        <p:grpSpPr>
          <a:xfrm>
            <a:off x="728037" y="197642"/>
            <a:ext cx="4519275" cy="4713931"/>
            <a:chOff x="3991937" y="287583"/>
            <a:chExt cx="4519275" cy="4713931"/>
          </a:xfrm>
        </p:grpSpPr>
        <p:grpSp>
          <p:nvGrpSpPr>
            <p:cNvPr id="3" name="Google Shape;877;p41">
              <a:extLst>
                <a:ext uri="{FF2B5EF4-FFF2-40B4-BE49-F238E27FC236}">
                  <a16:creationId xmlns:a16="http://schemas.microsoft.com/office/drawing/2014/main" id="{21219560-FEE2-4098-BFD1-768377CC4269}"/>
                </a:ext>
              </a:extLst>
            </p:cNvPr>
            <p:cNvGrpSpPr/>
            <p:nvPr/>
          </p:nvGrpSpPr>
          <p:grpSpPr>
            <a:xfrm>
              <a:off x="3991937" y="287583"/>
              <a:ext cx="4519275" cy="4713931"/>
              <a:chOff x="6506504" y="937343"/>
              <a:chExt cx="744273" cy="793950"/>
            </a:xfrm>
          </p:grpSpPr>
          <p:sp>
            <p:nvSpPr>
              <p:cNvPr id="4" name="Google Shape;878;p41">
                <a:extLst>
                  <a:ext uri="{FF2B5EF4-FFF2-40B4-BE49-F238E27FC236}">
                    <a16:creationId xmlns:a16="http://schemas.microsoft.com/office/drawing/2014/main" id="{BCF2F639-3337-458C-89DD-8B2B84D0DDE3}"/>
                  </a:ext>
                </a:extLst>
              </p:cNvPr>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 name="Google Shape;879;p41">
                <a:extLst>
                  <a:ext uri="{FF2B5EF4-FFF2-40B4-BE49-F238E27FC236}">
                    <a16:creationId xmlns:a16="http://schemas.microsoft.com/office/drawing/2014/main" id="{1CE7B5D6-F1AF-4E55-9B19-636E351912EE}"/>
                  </a:ext>
                </a:extLst>
              </p:cNvPr>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 name="Google Shape;880;p41">
                <a:extLst>
                  <a:ext uri="{FF2B5EF4-FFF2-40B4-BE49-F238E27FC236}">
                    <a16:creationId xmlns:a16="http://schemas.microsoft.com/office/drawing/2014/main" id="{4940CE2E-A554-4912-BE61-46D123E64BA1}"/>
                  </a:ext>
                </a:extLst>
              </p:cNvPr>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 name="Google Shape;881;p41">
                <a:extLst>
                  <a:ext uri="{FF2B5EF4-FFF2-40B4-BE49-F238E27FC236}">
                    <a16:creationId xmlns:a16="http://schemas.microsoft.com/office/drawing/2014/main" id="{885D9CEF-1675-400C-96EB-7F98A4FE47A7}"/>
                  </a:ext>
                </a:extLst>
              </p:cNvPr>
              <p:cNvGrpSpPr/>
              <p:nvPr/>
            </p:nvGrpSpPr>
            <p:grpSpPr>
              <a:xfrm>
                <a:off x="6506504" y="937343"/>
                <a:ext cx="744273" cy="793950"/>
                <a:chOff x="6565437" y="1588001"/>
                <a:chExt cx="744273" cy="793950"/>
              </a:xfrm>
            </p:grpSpPr>
            <p:sp>
              <p:nvSpPr>
                <p:cNvPr id="8" name="Google Shape;882;p41">
                  <a:extLst>
                    <a:ext uri="{FF2B5EF4-FFF2-40B4-BE49-F238E27FC236}">
                      <a16:creationId xmlns:a16="http://schemas.microsoft.com/office/drawing/2014/main" id="{F936E815-F15B-4B16-BCDB-DC76126A2740}"/>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883;p41">
                  <a:extLst>
                    <a:ext uri="{FF2B5EF4-FFF2-40B4-BE49-F238E27FC236}">
                      <a16:creationId xmlns:a16="http://schemas.microsoft.com/office/drawing/2014/main" id="{ABE0669F-0D4B-4A99-81E2-CF2E46BE5502}"/>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884;p41">
                  <a:extLst>
                    <a:ext uri="{FF2B5EF4-FFF2-40B4-BE49-F238E27FC236}">
                      <a16:creationId xmlns:a16="http://schemas.microsoft.com/office/drawing/2014/main" id="{A0E3FFB2-4A50-4886-B6AF-EB61D0F16CD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885;p41">
                  <a:extLst>
                    <a:ext uri="{FF2B5EF4-FFF2-40B4-BE49-F238E27FC236}">
                      <a16:creationId xmlns:a16="http://schemas.microsoft.com/office/drawing/2014/main" id="{160F7407-50AE-4549-BEB8-FE65EB56B845}"/>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886;p41">
                  <a:extLst>
                    <a:ext uri="{FF2B5EF4-FFF2-40B4-BE49-F238E27FC236}">
                      <a16:creationId xmlns:a16="http://schemas.microsoft.com/office/drawing/2014/main" id="{AD2EFCBF-AF9B-4B50-A022-FE4AB01C95B2}"/>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887;p41">
                  <a:extLst>
                    <a:ext uri="{FF2B5EF4-FFF2-40B4-BE49-F238E27FC236}">
                      <a16:creationId xmlns:a16="http://schemas.microsoft.com/office/drawing/2014/main" id="{1713E7C5-18EA-4F91-8C89-5F4BAF6352B4}"/>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888;p41">
                  <a:extLst>
                    <a:ext uri="{FF2B5EF4-FFF2-40B4-BE49-F238E27FC236}">
                      <a16:creationId xmlns:a16="http://schemas.microsoft.com/office/drawing/2014/main" id="{1BD142BA-6866-47F1-AFF3-FC4EBC585108}"/>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889;p41">
                  <a:extLst>
                    <a:ext uri="{FF2B5EF4-FFF2-40B4-BE49-F238E27FC236}">
                      <a16:creationId xmlns:a16="http://schemas.microsoft.com/office/drawing/2014/main" id="{2132EB23-71E2-4FFA-B4D6-8901ABE62824}"/>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890;p41">
                  <a:extLst>
                    <a:ext uri="{FF2B5EF4-FFF2-40B4-BE49-F238E27FC236}">
                      <a16:creationId xmlns:a16="http://schemas.microsoft.com/office/drawing/2014/main" id="{0EB80475-CE28-407F-A56F-80115759EA8C}"/>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891;p41">
                  <a:extLst>
                    <a:ext uri="{FF2B5EF4-FFF2-40B4-BE49-F238E27FC236}">
                      <a16:creationId xmlns:a16="http://schemas.microsoft.com/office/drawing/2014/main" id="{9BD06804-AB67-4FB7-A494-A3FEC6756DBD}"/>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18" name="TextBox 17">
              <a:extLst>
                <a:ext uri="{FF2B5EF4-FFF2-40B4-BE49-F238E27FC236}">
                  <a16:creationId xmlns:a16="http://schemas.microsoft.com/office/drawing/2014/main" id="{2A8C8D09-D4BF-4EE7-8DC3-67F0B92E8321}"/>
                </a:ext>
              </a:extLst>
            </p:cNvPr>
            <p:cNvSpPr txBox="1"/>
            <p:nvPr/>
          </p:nvSpPr>
          <p:spPr>
            <a:xfrm>
              <a:off x="5594350" y="1409700"/>
              <a:ext cx="1314450" cy="523220"/>
            </a:xfrm>
            <a:prstGeom prst="rect">
              <a:avLst/>
            </a:prstGeom>
            <a:noFill/>
          </p:spPr>
          <p:txBody>
            <a:bodyPr wrap="square" rtlCol="0">
              <a:spAutoFit/>
            </a:bodyPr>
            <a:lstStyle/>
            <a:p>
              <a:pPr algn="ct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A</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pply</a:t>
              </a:r>
            </a:p>
          </p:txBody>
        </p:sp>
        <p:sp>
          <p:nvSpPr>
            <p:cNvPr id="20" name="TextBox 19">
              <a:extLst>
                <a:ext uri="{FF2B5EF4-FFF2-40B4-BE49-F238E27FC236}">
                  <a16:creationId xmlns:a16="http://schemas.microsoft.com/office/drawing/2014/main" id="{D53DECE6-DF5B-47D8-9EFF-725B7E8C74E0}"/>
                </a:ext>
              </a:extLst>
            </p:cNvPr>
            <p:cNvSpPr txBox="1"/>
            <p:nvPr/>
          </p:nvSpPr>
          <p:spPr>
            <a:xfrm>
              <a:off x="5426387" y="2360472"/>
              <a:ext cx="1640373" cy="523220"/>
            </a:xfrm>
            <a:prstGeom prst="rect">
              <a:avLst/>
            </a:prstGeom>
            <a:noFill/>
          </p:spPr>
          <p:txBody>
            <a:bodyPr wrap="square" rtlCol="0">
              <a:spAutoFit/>
            </a:bodyPr>
            <a:lstStyle/>
            <a:p>
              <a:pPr algn="ct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H</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appen</a:t>
              </a:r>
            </a:p>
          </p:txBody>
        </p:sp>
        <p:sp>
          <p:nvSpPr>
            <p:cNvPr id="22" name="TextBox 21">
              <a:extLst>
                <a:ext uri="{FF2B5EF4-FFF2-40B4-BE49-F238E27FC236}">
                  <a16:creationId xmlns:a16="http://schemas.microsoft.com/office/drawing/2014/main" id="{85D21083-6657-41BA-82FE-1D17AEFED4EB}"/>
                </a:ext>
              </a:extLst>
            </p:cNvPr>
            <p:cNvSpPr txBox="1"/>
            <p:nvPr/>
          </p:nvSpPr>
          <p:spPr>
            <a:xfrm>
              <a:off x="5479017" y="3363908"/>
              <a:ext cx="1535114" cy="523220"/>
            </a:xfrm>
            <a:prstGeom prst="rect">
              <a:avLst/>
            </a:prstGeom>
            <a:noFill/>
          </p:spPr>
          <p:txBody>
            <a:bodyPr wrap="square" rtlCol="0">
              <a:spAutoFit/>
            </a:bodyPr>
            <a:lstStyle/>
            <a:p>
              <a:pPr algn="ct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A</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ction</a:t>
              </a:r>
            </a:p>
          </p:txBody>
        </p:sp>
      </p:grpSp>
      <p:sp>
        <p:nvSpPr>
          <p:cNvPr id="19" name="Title 2">
            <a:extLst>
              <a:ext uri="{FF2B5EF4-FFF2-40B4-BE49-F238E27FC236}">
                <a16:creationId xmlns:a16="http://schemas.microsoft.com/office/drawing/2014/main" id="{D680CB6D-C7CC-45E5-B704-7A1AA369D5EA}"/>
              </a:ext>
            </a:extLst>
          </p:cNvPr>
          <p:cNvSpPr txBox="1">
            <a:spLocks/>
          </p:cNvSpPr>
          <p:nvPr/>
        </p:nvSpPr>
        <p:spPr>
          <a:xfrm>
            <a:off x="4943642" y="470942"/>
            <a:ext cx="4429760"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rPr>
              <a:t>AHA Moment</a:t>
            </a:r>
          </a:p>
        </p:txBody>
      </p:sp>
      <p:sp>
        <p:nvSpPr>
          <p:cNvPr id="25" name="TextBox 24">
            <a:extLst>
              <a:ext uri="{FF2B5EF4-FFF2-40B4-BE49-F238E27FC236}">
                <a16:creationId xmlns:a16="http://schemas.microsoft.com/office/drawing/2014/main" id="{F8C29296-A6DB-49B9-AFB7-B2D3ACEEF73B}"/>
              </a:ext>
            </a:extLst>
          </p:cNvPr>
          <p:cNvSpPr txBox="1"/>
          <p:nvPr/>
        </p:nvSpPr>
        <p:spPr>
          <a:xfrm>
            <a:off x="4602270" y="1281373"/>
            <a:ext cx="3943300" cy="646331"/>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What information from today do you plan to </a:t>
            </a: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apply</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 moving forward? </a:t>
            </a:r>
          </a:p>
        </p:txBody>
      </p:sp>
      <p:sp>
        <p:nvSpPr>
          <p:cNvPr id="27" name="TextBox 26">
            <a:extLst>
              <a:ext uri="{FF2B5EF4-FFF2-40B4-BE49-F238E27FC236}">
                <a16:creationId xmlns:a16="http://schemas.microsoft.com/office/drawing/2014/main" id="{48DD9A0C-FA2E-4379-BCF9-83B0D0550F21}"/>
              </a:ext>
            </a:extLst>
          </p:cNvPr>
          <p:cNvSpPr txBox="1"/>
          <p:nvPr/>
        </p:nvSpPr>
        <p:spPr>
          <a:xfrm>
            <a:off x="4572000" y="2488708"/>
            <a:ext cx="3839225" cy="646331"/>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How do you plan to make this </a:t>
            </a: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happen</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a:t>
            </a:r>
          </a:p>
        </p:txBody>
      </p:sp>
      <p:sp>
        <p:nvSpPr>
          <p:cNvPr id="29" name="TextBox 28">
            <a:extLst>
              <a:ext uri="{FF2B5EF4-FFF2-40B4-BE49-F238E27FC236}">
                <a16:creationId xmlns:a16="http://schemas.microsoft.com/office/drawing/2014/main" id="{B17AC253-14C2-4A2F-8C8F-6013BDA35142}"/>
              </a:ext>
            </a:extLst>
          </p:cNvPr>
          <p:cNvSpPr txBox="1"/>
          <p:nvPr/>
        </p:nvSpPr>
        <p:spPr>
          <a:xfrm>
            <a:off x="4602270" y="3480331"/>
            <a:ext cx="3839225" cy="646331"/>
          </a:xfrm>
          <a:prstGeom prst="rect">
            <a:avLst/>
          </a:prstGeom>
          <a:noFill/>
        </p:spPr>
        <p:txBody>
          <a:bodyPr wrap="square">
            <a:spAutoFit/>
          </a:body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What is the first </a:t>
            </a: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action</a:t>
            </a:r>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 step you plan to take? </a:t>
            </a:r>
          </a:p>
        </p:txBody>
      </p:sp>
      <p:sp>
        <p:nvSpPr>
          <p:cNvPr id="2" name="Slide Number Placeholder 1">
            <a:extLst>
              <a:ext uri="{FF2B5EF4-FFF2-40B4-BE49-F238E27FC236}">
                <a16:creationId xmlns:a16="http://schemas.microsoft.com/office/drawing/2014/main" id="{CE097D38-7D31-472D-B232-53DC0F6EB1FA}"/>
              </a:ext>
            </a:extLst>
          </p:cNvPr>
          <p:cNvSpPr>
            <a:spLocks noGrp="1"/>
          </p:cNvSpPr>
          <p:nvPr>
            <p:ph type="sldNum" sz="quarter" idx="4"/>
          </p:nvPr>
        </p:nvSpPr>
        <p:spPr/>
        <p:txBody>
          <a:bodyPr/>
          <a:lstStyle/>
          <a:p>
            <a:fld id="{BC502912-88F4-4B0D-992B-24673595D95F}" type="slidenum">
              <a:rPr lang="en-US" smtClean="0"/>
              <a:pPr/>
              <a:t>78</a:t>
            </a:fld>
            <a:endParaRPr lang="en-US"/>
          </a:p>
        </p:txBody>
      </p:sp>
    </p:spTree>
    <p:extLst>
      <p:ext uri="{BB962C8B-B14F-4D97-AF65-F5344CB8AC3E}">
        <p14:creationId xmlns:p14="http://schemas.microsoft.com/office/powerpoint/2010/main" val="1229968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7 Ways To Stay Motivated In Sales - SOCO Sales Training">
            <a:extLst>
              <a:ext uri="{FF2B5EF4-FFF2-40B4-BE49-F238E27FC236}">
                <a16:creationId xmlns:a16="http://schemas.microsoft.com/office/drawing/2014/main" id="{EDF0260B-96C1-43CF-871B-154E7CB11951}"/>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artisticPhotocopy/>
                    </a14:imgEffect>
                    <a14:imgEffect>
                      <a14:colorTemperature colorTemp="5900"/>
                    </a14:imgEffect>
                  </a14:imgLayer>
                </a14:imgProps>
              </a:ext>
              <a:ext uri="{28A0092B-C50C-407E-A947-70E740481C1C}">
                <a14:useLocalDpi xmlns:a14="http://schemas.microsoft.com/office/drawing/2010/main"/>
              </a:ext>
            </a:extLst>
          </a:blip>
          <a:srcRect l="1013" r="1013"/>
          <a:stretch>
            <a:fillRect/>
          </a:stretch>
        </p:blipFill>
        <p:spPr bwMode="auto">
          <a:xfrm>
            <a:off x="2328039" y="0"/>
            <a:ext cx="6169574" cy="5515708"/>
          </a:xfrm>
          <a:custGeom>
            <a:avLst/>
            <a:gdLst>
              <a:gd name="connsiteX0" fmla="*/ 1391404 w 6169574"/>
              <a:gd name="connsiteY0" fmla="*/ 0 h 5515708"/>
              <a:gd name="connsiteX1" fmla="*/ 4778170 w 6169574"/>
              <a:gd name="connsiteY1" fmla="*/ 0 h 5515708"/>
              <a:gd name="connsiteX2" fmla="*/ 4809521 w 6169574"/>
              <a:gd name="connsiteY2" fmla="*/ 19046 h 5515708"/>
              <a:gd name="connsiteX3" fmla="*/ 6169574 w 6169574"/>
              <a:gd name="connsiteY3" fmla="*/ 2577000 h 5515708"/>
              <a:gd name="connsiteX4" fmla="*/ 4285526 w 6169574"/>
              <a:gd name="connsiteY4" fmla="*/ 5419369 h 5515708"/>
              <a:gd name="connsiteX5" fmla="*/ 4022308 w 6169574"/>
              <a:gd name="connsiteY5" fmla="*/ 5515708 h 5515708"/>
              <a:gd name="connsiteX6" fmla="*/ 2147267 w 6169574"/>
              <a:gd name="connsiteY6" fmla="*/ 5515708 h 5515708"/>
              <a:gd name="connsiteX7" fmla="*/ 1884049 w 6169574"/>
              <a:gd name="connsiteY7" fmla="*/ 5419369 h 5515708"/>
              <a:gd name="connsiteX8" fmla="*/ 0 w 6169574"/>
              <a:gd name="connsiteY8" fmla="*/ 2577000 h 5515708"/>
              <a:gd name="connsiteX9" fmla="*/ 1360053 w 6169574"/>
              <a:gd name="connsiteY9" fmla="*/ 19046 h 551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9574" h="5515708">
                <a:moveTo>
                  <a:pt x="1391404" y="0"/>
                </a:moveTo>
                <a:lnTo>
                  <a:pt x="4778170" y="0"/>
                </a:lnTo>
                <a:lnTo>
                  <a:pt x="4809521" y="19046"/>
                </a:lnTo>
                <a:cubicBezTo>
                  <a:pt x="5630080" y="573405"/>
                  <a:pt x="6169574" y="1512199"/>
                  <a:pt x="6169574" y="2577000"/>
                </a:cubicBezTo>
                <a:cubicBezTo>
                  <a:pt x="6169574" y="3854761"/>
                  <a:pt x="5392702" y="4951073"/>
                  <a:pt x="4285526" y="5419369"/>
                </a:cubicBezTo>
                <a:lnTo>
                  <a:pt x="4022308" y="5515708"/>
                </a:lnTo>
                <a:lnTo>
                  <a:pt x="2147267" y="5515708"/>
                </a:lnTo>
                <a:lnTo>
                  <a:pt x="1884049" y="5419369"/>
                </a:lnTo>
                <a:cubicBezTo>
                  <a:pt x="776872" y="4951073"/>
                  <a:pt x="0" y="3854761"/>
                  <a:pt x="0" y="2577000"/>
                </a:cubicBezTo>
                <a:cubicBezTo>
                  <a:pt x="0" y="1512199"/>
                  <a:pt x="539495" y="573405"/>
                  <a:pt x="1360053" y="19046"/>
                </a:cubicBezTo>
                <a:close/>
              </a:path>
            </a:pathLst>
          </a:cu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F7F5EC10-B15C-4CA3-AA0D-7D5318CDAF1C}"/>
              </a:ext>
            </a:extLst>
          </p:cNvPr>
          <p:cNvSpPr/>
          <p:nvPr/>
        </p:nvSpPr>
        <p:spPr>
          <a:xfrm>
            <a:off x="2328039" y="0"/>
            <a:ext cx="6169574" cy="5143500"/>
          </a:xfrm>
          <a:custGeom>
            <a:avLst/>
            <a:gdLst>
              <a:gd name="connsiteX0" fmla="*/ 1382761 w 6169574"/>
              <a:gd name="connsiteY0" fmla="*/ 0 h 5143500"/>
              <a:gd name="connsiteX1" fmla="*/ 4786814 w 6169574"/>
              <a:gd name="connsiteY1" fmla="*/ 0 h 5143500"/>
              <a:gd name="connsiteX2" fmla="*/ 4809521 w 6169574"/>
              <a:gd name="connsiteY2" fmla="*/ 13795 h 5143500"/>
              <a:gd name="connsiteX3" fmla="*/ 6169574 w 6169574"/>
              <a:gd name="connsiteY3" fmla="*/ 2571749 h 5143500"/>
              <a:gd name="connsiteX4" fmla="*/ 4809521 w 6169574"/>
              <a:gd name="connsiteY4" fmla="*/ 5129703 h 5143500"/>
              <a:gd name="connsiteX5" fmla="*/ 4786810 w 6169574"/>
              <a:gd name="connsiteY5" fmla="*/ 5143500 h 5143500"/>
              <a:gd name="connsiteX6" fmla="*/ 1382764 w 6169574"/>
              <a:gd name="connsiteY6" fmla="*/ 5143500 h 5143500"/>
              <a:gd name="connsiteX7" fmla="*/ 1360053 w 6169574"/>
              <a:gd name="connsiteY7" fmla="*/ 5129703 h 5143500"/>
              <a:gd name="connsiteX8" fmla="*/ 0 w 6169574"/>
              <a:gd name="connsiteY8" fmla="*/ 2571749 h 5143500"/>
              <a:gd name="connsiteX9" fmla="*/ 1360053 w 6169574"/>
              <a:gd name="connsiteY9" fmla="*/ 1379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9574" h="5143500">
                <a:moveTo>
                  <a:pt x="1382761" y="0"/>
                </a:moveTo>
                <a:lnTo>
                  <a:pt x="4786814" y="0"/>
                </a:lnTo>
                <a:lnTo>
                  <a:pt x="4809521" y="13795"/>
                </a:lnTo>
                <a:cubicBezTo>
                  <a:pt x="5630080" y="568154"/>
                  <a:pt x="6169574" y="1506948"/>
                  <a:pt x="6169574" y="2571749"/>
                </a:cubicBezTo>
                <a:cubicBezTo>
                  <a:pt x="6169574" y="3636550"/>
                  <a:pt x="5630080" y="4575345"/>
                  <a:pt x="4809521" y="5129703"/>
                </a:cubicBezTo>
                <a:lnTo>
                  <a:pt x="4786810" y="5143500"/>
                </a:lnTo>
                <a:lnTo>
                  <a:pt x="1382764" y="5143500"/>
                </a:lnTo>
                <a:lnTo>
                  <a:pt x="1360053" y="5129703"/>
                </a:lnTo>
                <a:cubicBezTo>
                  <a:pt x="539495" y="4575345"/>
                  <a:pt x="0" y="3636550"/>
                  <a:pt x="0" y="2571749"/>
                </a:cubicBezTo>
                <a:cubicBezTo>
                  <a:pt x="0" y="1506948"/>
                  <a:pt x="539495" y="568154"/>
                  <a:pt x="1360053" y="13795"/>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B9C772-F44F-4CBE-B30D-949011D0F18F}"/>
              </a:ext>
            </a:extLst>
          </p:cNvPr>
          <p:cNvSpPr txBox="1"/>
          <p:nvPr/>
        </p:nvSpPr>
        <p:spPr>
          <a:xfrm>
            <a:off x="861545" y="1556087"/>
            <a:ext cx="1466494" cy="2031325"/>
          </a:xfrm>
          <a:prstGeom prst="rect">
            <a:avLst/>
          </a:prstGeom>
          <a:noFill/>
        </p:spPr>
        <p:txBody>
          <a:bodyPr wrap="square" rtlCol="0">
            <a:spAutoFit/>
          </a:bodyPr>
          <a:lstStyle>
            <a:defPPr>
              <a:defRPr lang="en-US"/>
            </a:defPPr>
            <a:lvl1pPr marL="0" algn="l" defTabSz="366309" rtl="0" eaLnBrk="1" latinLnBrk="0" hangingPunct="1">
              <a:defRPr sz="1442" kern="1200">
                <a:solidFill>
                  <a:schemeClr val="tx1"/>
                </a:solidFill>
                <a:latin typeface="+mn-lt"/>
                <a:ea typeface="+mn-ea"/>
                <a:cs typeface="+mn-cs"/>
              </a:defRPr>
            </a:lvl1pPr>
            <a:lvl2pPr marL="366309" algn="l" defTabSz="366309" rtl="0" eaLnBrk="1" latinLnBrk="0" hangingPunct="1">
              <a:defRPr sz="1442" kern="1200">
                <a:solidFill>
                  <a:schemeClr val="tx1"/>
                </a:solidFill>
                <a:latin typeface="+mn-lt"/>
                <a:ea typeface="+mn-ea"/>
                <a:cs typeface="+mn-cs"/>
              </a:defRPr>
            </a:lvl2pPr>
            <a:lvl3pPr marL="732617" algn="l" defTabSz="366309" rtl="0" eaLnBrk="1" latinLnBrk="0" hangingPunct="1">
              <a:defRPr sz="1442" kern="1200">
                <a:solidFill>
                  <a:schemeClr val="tx1"/>
                </a:solidFill>
                <a:latin typeface="+mn-lt"/>
                <a:ea typeface="+mn-ea"/>
                <a:cs typeface="+mn-cs"/>
              </a:defRPr>
            </a:lvl3pPr>
            <a:lvl4pPr marL="1098926" algn="l" defTabSz="366309" rtl="0" eaLnBrk="1" latinLnBrk="0" hangingPunct="1">
              <a:defRPr sz="1442" kern="1200">
                <a:solidFill>
                  <a:schemeClr val="tx1"/>
                </a:solidFill>
                <a:latin typeface="+mn-lt"/>
                <a:ea typeface="+mn-ea"/>
                <a:cs typeface="+mn-cs"/>
              </a:defRPr>
            </a:lvl4pPr>
            <a:lvl5pPr marL="1465235" algn="l" defTabSz="366309" rtl="0" eaLnBrk="1" latinLnBrk="0" hangingPunct="1">
              <a:defRPr sz="1442" kern="1200">
                <a:solidFill>
                  <a:schemeClr val="tx1"/>
                </a:solidFill>
                <a:latin typeface="+mn-lt"/>
                <a:ea typeface="+mn-ea"/>
                <a:cs typeface="+mn-cs"/>
              </a:defRPr>
            </a:lvl5pPr>
            <a:lvl6pPr marL="1831543" algn="l" defTabSz="366309" rtl="0" eaLnBrk="1" latinLnBrk="0" hangingPunct="1">
              <a:defRPr sz="1442" kern="1200">
                <a:solidFill>
                  <a:schemeClr val="tx1"/>
                </a:solidFill>
                <a:latin typeface="+mn-lt"/>
                <a:ea typeface="+mn-ea"/>
                <a:cs typeface="+mn-cs"/>
              </a:defRPr>
            </a:lvl6pPr>
            <a:lvl7pPr marL="2197852" algn="l" defTabSz="366309" rtl="0" eaLnBrk="1" latinLnBrk="0" hangingPunct="1">
              <a:defRPr sz="1442" kern="1200">
                <a:solidFill>
                  <a:schemeClr val="tx1"/>
                </a:solidFill>
                <a:latin typeface="+mn-lt"/>
                <a:ea typeface="+mn-ea"/>
                <a:cs typeface="+mn-cs"/>
              </a:defRPr>
            </a:lvl7pPr>
            <a:lvl8pPr marL="2564160" algn="l" defTabSz="366309" rtl="0" eaLnBrk="1" latinLnBrk="0" hangingPunct="1">
              <a:defRPr sz="1442" kern="1200">
                <a:solidFill>
                  <a:schemeClr val="tx1"/>
                </a:solidFill>
                <a:latin typeface="+mn-lt"/>
                <a:ea typeface="+mn-ea"/>
                <a:cs typeface="+mn-cs"/>
              </a:defRPr>
            </a:lvl8pPr>
            <a:lvl9pPr marL="2930469" algn="l" defTabSz="366309" rtl="0" eaLnBrk="1" latinLnBrk="0" hangingPunct="1">
              <a:defRPr sz="1442" kern="1200">
                <a:solidFill>
                  <a:schemeClr val="tx1"/>
                </a:solidFill>
                <a:latin typeface="+mn-lt"/>
                <a:ea typeface="+mn-ea"/>
                <a:cs typeface="+mn-cs"/>
              </a:defRPr>
            </a:lvl9pPr>
          </a:lstStyle>
          <a:p>
            <a:r>
              <a:rPr lang="en-US" sz="1800">
                <a:solidFill>
                  <a:srgbClr val="617A86"/>
                </a:solidFill>
                <a:latin typeface="Tahoma" panose="020B0604030504040204" pitchFamily="34" charset="0"/>
                <a:ea typeface="Tahoma" panose="020B0604030504040204" pitchFamily="34" charset="0"/>
                <a:cs typeface="Tahoma" panose="020B0604030504040204" pitchFamily="34" charset="0"/>
              </a:rPr>
              <a:t>Share additional ways you stay motivated by typing in the chat</a:t>
            </a:r>
          </a:p>
        </p:txBody>
      </p:sp>
      <p:sp>
        <p:nvSpPr>
          <p:cNvPr id="2" name="Slide Number Placeholder 1">
            <a:extLst>
              <a:ext uri="{FF2B5EF4-FFF2-40B4-BE49-F238E27FC236}">
                <a16:creationId xmlns:a16="http://schemas.microsoft.com/office/drawing/2014/main" id="{9976ADBB-E5D5-4036-BA6C-09D65AD60EED}"/>
              </a:ext>
            </a:extLst>
          </p:cNvPr>
          <p:cNvSpPr>
            <a:spLocks noGrp="1"/>
          </p:cNvSpPr>
          <p:nvPr>
            <p:ph type="sldNum" sz="quarter" idx="4"/>
          </p:nvPr>
        </p:nvSpPr>
        <p:spPr/>
        <p:txBody>
          <a:bodyPr/>
          <a:lstStyle/>
          <a:p>
            <a:fld id="{BC502912-88F4-4B0D-992B-24673595D95F}" type="slidenum">
              <a:rPr lang="en-US" smtClean="0"/>
              <a:pPr/>
              <a:t>79</a:t>
            </a:fld>
            <a:endParaRPr lang="en-US"/>
          </a:p>
        </p:txBody>
      </p:sp>
    </p:spTree>
    <p:extLst>
      <p:ext uri="{BB962C8B-B14F-4D97-AF65-F5344CB8AC3E}">
        <p14:creationId xmlns:p14="http://schemas.microsoft.com/office/powerpoint/2010/main" val="40498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CD798F52-13CB-410B-B232-5186129F6620}"/>
              </a:ext>
            </a:extLst>
          </p:cNvPr>
          <p:cNvSpPr>
            <a:spLocks noGrp="1"/>
          </p:cNvSpPr>
          <p:nvPr>
            <p:ph type="sldNum" sz="quarter" idx="4"/>
          </p:nvPr>
        </p:nvSpPr>
        <p:spPr/>
        <p:txBody>
          <a:bodyPr/>
          <a:lstStyle/>
          <a:p>
            <a:fld id="{BC502912-88F4-4B0D-992B-24673595D95F}" type="slidenum">
              <a:rPr lang="en-US" smtClean="0"/>
              <a:pPr/>
              <a:t>8</a:t>
            </a:fld>
            <a:endParaRPr lang="en-US"/>
          </a:p>
        </p:txBody>
      </p:sp>
    </p:spTree>
    <p:extLst>
      <p:ext uri="{BB962C8B-B14F-4D97-AF65-F5344CB8AC3E}">
        <p14:creationId xmlns:p14="http://schemas.microsoft.com/office/powerpoint/2010/main" val="1983155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80</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extLst>
      <p:ext uri="{BB962C8B-B14F-4D97-AF65-F5344CB8AC3E}">
        <p14:creationId xmlns:p14="http://schemas.microsoft.com/office/powerpoint/2010/main" val="12751876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2">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602959" y="4744800"/>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81</a:t>
            </a:fld>
            <a:endParaRPr lang="en"/>
          </a:p>
        </p:txBody>
      </p:sp>
    </p:spTree>
    <p:extLst>
      <p:ext uri="{BB962C8B-B14F-4D97-AF65-F5344CB8AC3E}">
        <p14:creationId xmlns:p14="http://schemas.microsoft.com/office/powerpoint/2010/main" val="38711641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571999" y="1615350"/>
            <a:ext cx="4063625"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Place hands on back of chair</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Gently twist your chest and abdomen to one side</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Hold for 4-5 breaths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Switch sides and repeat</a:t>
            </a:r>
            <a:endParaRPr sz="240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82</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292600" y="909050"/>
            <a:ext cx="4474210" cy="641100"/>
          </a:xfrm>
        </p:spPr>
        <p:txBody>
          <a:body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Seated Twist</a:t>
            </a:r>
          </a:p>
        </p:txBody>
      </p:sp>
      <p:pic>
        <p:nvPicPr>
          <p:cNvPr id="9" name="Picture 8">
            <a:extLst>
              <a:ext uri="{FF2B5EF4-FFF2-40B4-BE49-F238E27FC236}">
                <a16:creationId xmlns:a16="http://schemas.microsoft.com/office/drawing/2014/main" id="{A5DCD7FF-52FA-4241-A29B-319AB2D00B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1744" y="1062990"/>
            <a:ext cx="3017520" cy="3017520"/>
          </a:xfrm>
          <a:custGeom>
            <a:avLst/>
            <a:gdLst>
              <a:gd name="connsiteX0" fmla="*/ 1508760 w 3017520"/>
              <a:gd name="connsiteY0" fmla="*/ 0 h 3017520"/>
              <a:gd name="connsiteX1" fmla="*/ 3017520 w 3017520"/>
              <a:gd name="connsiteY1" fmla="*/ 1508760 h 3017520"/>
              <a:gd name="connsiteX2" fmla="*/ 1508760 w 3017520"/>
              <a:gd name="connsiteY2" fmla="*/ 3017520 h 3017520"/>
              <a:gd name="connsiteX3" fmla="*/ 0 w 3017520"/>
              <a:gd name="connsiteY3" fmla="*/ 1508760 h 3017520"/>
              <a:gd name="connsiteX4" fmla="*/ 1508760 w 3017520"/>
              <a:gd name="connsiteY4" fmla="*/ 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0" h="3017520">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794A-6964-41BE-B760-9C6E612629D6}"/>
              </a:ext>
            </a:extLst>
          </p:cNvPr>
          <p:cNvSpPr>
            <a:spLocks noGrp="1"/>
          </p:cNvSpPr>
          <p:nvPr>
            <p:ph type="title"/>
          </p:nvPr>
        </p:nvSpPr>
        <p:spPr>
          <a:xfrm>
            <a:off x="1288882" y="1592584"/>
            <a:ext cx="2413415" cy="1330973"/>
          </a:xfrm>
        </p:spPr>
        <p:txBody>
          <a:bodyPr/>
          <a:lstStyle/>
          <a:p>
            <a:r>
              <a:rPr lang="en-US"/>
              <a:t>Goal Setting</a:t>
            </a:r>
          </a:p>
        </p:txBody>
      </p:sp>
      <p:sp>
        <p:nvSpPr>
          <p:cNvPr id="9" name="TextBox 8">
            <a:extLst>
              <a:ext uri="{FF2B5EF4-FFF2-40B4-BE49-F238E27FC236}">
                <a16:creationId xmlns:a16="http://schemas.microsoft.com/office/drawing/2014/main" id="{D73AF910-0127-425C-95C9-6689BF0863B2}"/>
              </a:ext>
            </a:extLst>
          </p:cNvPr>
          <p:cNvSpPr txBox="1"/>
          <p:nvPr/>
        </p:nvSpPr>
        <p:spPr>
          <a:xfrm>
            <a:off x="6393360" y="989468"/>
            <a:ext cx="2413415" cy="815608"/>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W-2 Manual:</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6.1.1 Parts of the Employability Plan</a:t>
            </a:r>
          </a:p>
        </p:txBody>
      </p:sp>
      <p:sp>
        <p:nvSpPr>
          <p:cNvPr id="5" name="TextBox 4">
            <a:extLst>
              <a:ext uri="{FF2B5EF4-FFF2-40B4-BE49-F238E27FC236}">
                <a16:creationId xmlns:a16="http://schemas.microsoft.com/office/drawing/2014/main" id="{41FDE52F-4D67-4D36-A638-34ED7CA4B830}"/>
              </a:ext>
            </a:extLst>
          </p:cNvPr>
          <p:cNvSpPr txBox="1"/>
          <p:nvPr/>
        </p:nvSpPr>
        <p:spPr>
          <a:xfrm>
            <a:off x="4395685" y="3057165"/>
            <a:ext cx="2413415" cy="600164"/>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Desk Aids:</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SMART Goals</a:t>
            </a:r>
          </a:p>
        </p:txBody>
      </p:sp>
      <p:sp>
        <p:nvSpPr>
          <p:cNvPr id="2" name="Slide Number Placeholder 1">
            <a:extLst>
              <a:ext uri="{FF2B5EF4-FFF2-40B4-BE49-F238E27FC236}">
                <a16:creationId xmlns:a16="http://schemas.microsoft.com/office/drawing/2014/main" id="{FCBC8BCC-30AA-4E86-8EFC-3EDF9EA315F8}"/>
              </a:ext>
            </a:extLst>
          </p:cNvPr>
          <p:cNvSpPr>
            <a:spLocks noGrp="1"/>
          </p:cNvSpPr>
          <p:nvPr>
            <p:ph type="sldNum" sz="quarter" idx="4"/>
          </p:nvPr>
        </p:nvSpPr>
        <p:spPr/>
        <p:txBody>
          <a:bodyPr/>
          <a:lstStyle/>
          <a:p>
            <a:fld id="{BC502912-88F4-4B0D-992B-24673595D95F}" type="slidenum">
              <a:rPr lang="en-US" smtClean="0"/>
              <a:pPr/>
              <a:t>83</a:t>
            </a:fld>
            <a:endParaRPr lang="en-US"/>
          </a:p>
        </p:txBody>
      </p:sp>
    </p:spTree>
    <p:extLst>
      <p:ext uri="{BB962C8B-B14F-4D97-AF65-F5344CB8AC3E}">
        <p14:creationId xmlns:p14="http://schemas.microsoft.com/office/powerpoint/2010/main" val="463511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
            <a:extLst>
              <a:ext uri="{FF2B5EF4-FFF2-40B4-BE49-F238E27FC236}">
                <a16:creationId xmlns:a16="http://schemas.microsoft.com/office/drawing/2014/main" id="{039BCE82-1F26-4300-9635-F0A26FB5853C}"/>
              </a:ext>
            </a:extLst>
          </p:cNvPr>
          <p:cNvSpPr/>
          <p:nvPr/>
        </p:nvSpPr>
        <p:spPr>
          <a:xfrm>
            <a:off x="4741783" y="890147"/>
            <a:ext cx="877919" cy="553914"/>
          </a:xfrm>
          <a:prstGeom prst="flowChartOnlineStorage">
            <a:avLst/>
          </a:prstGeom>
          <a:solidFill>
            <a:srgbClr val="ECF0F1"/>
          </a:solidFill>
          <a:ln w="28575">
            <a:solidFill>
              <a:srgbClr val="61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solidFill>
                  <a:srgbClr val="617A86"/>
                </a:solidFill>
                <a:latin typeface="Segoe UI Black" panose="020B0A02040204020203" pitchFamily="34" charset="0"/>
                <a:ea typeface="Segoe UI Black" panose="020B0A02040204020203" pitchFamily="34" charset="0"/>
              </a:rPr>
              <a:t>S</a:t>
            </a:r>
          </a:p>
        </p:txBody>
      </p:sp>
      <p:sp>
        <p:nvSpPr>
          <p:cNvPr id="27" name="M">
            <a:extLst>
              <a:ext uri="{FF2B5EF4-FFF2-40B4-BE49-F238E27FC236}">
                <a16:creationId xmlns:a16="http://schemas.microsoft.com/office/drawing/2014/main" id="{443D71FA-3B2A-48C4-B8C0-F13C234B7A1C}"/>
              </a:ext>
            </a:extLst>
          </p:cNvPr>
          <p:cNvSpPr/>
          <p:nvPr/>
        </p:nvSpPr>
        <p:spPr>
          <a:xfrm>
            <a:off x="5510230" y="890147"/>
            <a:ext cx="877919" cy="553914"/>
          </a:xfrm>
          <a:prstGeom prst="flowChartOnlineStorage">
            <a:avLst/>
          </a:prstGeom>
          <a:solidFill>
            <a:srgbClr val="ECF0F1"/>
          </a:solidFill>
          <a:ln w="28575">
            <a:solidFill>
              <a:srgbClr val="61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solidFill>
                  <a:srgbClr val="617A86"/>
                </a:solidFill>
                <a:latin typeface="Segoe UI Black" panose="020B0A02040204020203" pitchFamily="34" charset="0"/>
                <a:ea typeface="Segoe UI Black" panose="020B0A02040204020203" pitchFamily="34" charset="0"/>
              </a:rPr>
              <a:t>M</a:t>
            </a:r>
          </a:p>
        </p:txBody>
      </p:sp>
      <p:sp>
        <p:nvSpPr>
          <p:cNvPr id="28" name="A">
            <a:extLst>
              <a:ext uri="{FF2B5EF4-FFF2-40B4-BE49-F238E27FC236}">
                <a16:creationId xmlns:a16="http://schemas.microsoft.com/office/drawing/2014/main" id="{7FF50635-7D77-4167-BCEB-2759AEE3608E}"/>
              </a:ext>
            </a:extLst>
          </p:cNvPr>
          <p:cNvSpPr/>
          <p:nvPr/>
        </p:nvSpPr>
        <p:spPr>
          <a:xfrm>
            <a:off x="6278678" y="890147"/>
            <a:ext cx="877919" cy="553914"/>
          </a:xfrm>
          <a:prstGeom prst="flowChartOnlineStorage">
            <a:avLst/>
          </a:prstGeom>
          <a:solidFill>
            <a:srgbClr val="ECF0F1"/>
          </a:solidFill>
          <a:ln w="28575">
            <a:solidFill>
              <a:srgbClr val="61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solidFill>
                  <a:srgbClr val="617A86"/>
                </a:solidFill>
                <a:latin typeface="Segoe UI Black" panose="020B0A02040204020203" pitchFamily="34" charset="0"/>
                <a:ea typeface="Segoe UI Black" panose="020B0A02040204020203" pitchFamily="34" charset="0"/>
              </a:rPr>
              <a:t>A</a:t>
            </a:r>
          </a:p>
        </p:txBody>
      </p:sp>
      <p:sp>
        <p:nvSpPr>
          <p:cNvPr id="29" name="R">
            <a:extLst>
              <a:ext uri="{FF2B5EF4-FFF2-40B4-BE49-F238E27FC236}">
                <a16:creationId xmlns:a16="http://schemas.microsoft.com/office/drawing/2014/main" id="{1A586CB0-E38A-48D2-AAC3-C790E2767EE0}"/>
              </a:ext>
            </a:extLst>
          </p:cNvPr>
          <p:cNvSpPr/>
          <p:nvPr/>
        </p:nvSpPr>
        <p:spPr>
          <a:xfrm>
            <a:off x="7047126" y="890147"/>
            <a:ext cx="877919" cy="553914"/>
          </a:xfrm>
          <a:prstGeom prst="flowChartOnlineStorage">
            <a:avLst/>
          </a:prstGeom>
          <a:solidFill>
            <a:srgbClr val="ECF0F1"/>
          </a:solidFill>
          <a:ln w="28575">
            <a:solidFill>
              <a:srgbClr val="61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solidFill>
                  <a:srgbClr val="617A86"/>
                </a:solidFill>
                <a:latin typeface="Segoe UI Black" panose="020B0A02040204020203" pitchFamily="34" charset="0"/>
                <a:ea typeface="Segoe UI Black" panose="020B0A02040204020203" pitchFamily="34" charset="0"/>
              </a:rPr>
              <a:t>R</a:t>
            </a:r>
          </a:p>
        </p:txBody>
      </p:sp>
      <p:sp>
        <p:nvSpPr>
          <p:cNvPr id="30" name="T">
            <a:extLst>
              <a:ext uri="{FF2B5EF4-FFF2-40B4-BE49-F238E27FC236}">
                <a16:creationId xmlns:a16="http://schemas.microsoft.com/office/drawing/2014/main" id="{D5C0BD3F-F65F-47BA-8923-CF158805A28B}"/>
              </a:ext>
            </a:extLst>
          </p:cNvPr>
          <p:cNvSpPr/>
          <p:nvPr/>
        </p:nvSpPr>
        <p:spPr>
          <a:xfrm>
            <a:off x="7826125" y="890147"/>
            <a:ext cx="877919" cy="553914"/>
          </a:xfrm>
          <a:prstGeom prst="flowChartOnlineStorage">
            <a:avLst/>
          </a:prstGeom>
          <a:solidFill>
            <a:srgbClr val="ECF0F1"/>
          </a:solidFill>
          <a:ln w="28575">
            <a:solidFill>
              <a:srgbClr val="61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solidFill>
                  <a:srgbClr val="617A86"/>
                </a:solidFill>
                <a:latin typeface="Segoe UI Black" panose="020B0A02040204020203" pitchFamily="34" charset="0"/>
                <a:ea typeface="Segoe UI Black" panose="020B0A02040204020203" pitchFamily="34" charset="0"/>
              </a:rPr>
              <a:t>T</a:t>
            </a:r>
          </a:p>
        </p:txBody>
      </p:sp>
      <p:sp>
        <p:nvSpPr>
          <p:cNvPr id="7" name="specific">
            <a:extLst>
              <a:ext uri="{FF2B5EF4-FFF2-40B4-BE49-F238E27FC236}">
                <a16:creationId xmlns:a16="http://schemas.microsoft.com/office/drawing/2014/main" id="{36100D11-A8DF-417A-9D97-13EF2B7612AB}"/>
              </a:ext>
            </a:extLst>
          </p:cNvPr>
          <p:cNvSpPr/>
          <p:nvPr/>
        </p:nvSpPr>
        <p:spPr>
          <a:xfrm>
            <a:off x="5619701" y="890147"/>
            <a:ext cx="2400300" cy="553914"/>
          </a:xfrm>
          <a:prstGeom prst="roundRect">
            <a:avLst>
              <a:gd name="adj" fmla="val 50000"/>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a:solidFill>
                  <a:srgbClr val="617A86"/>
                </a:solidFill>
                <a:effectLst/>
                <a:latin typeface="Segoe UI Black" panose="020B0A02040204020203" pitchFamily="34" charset="0"/>
                <a:ea typeface="Segoe UI Black" panose="020B0A02040204020203" pitchFamily="34" charset="0"/>
              </a:rPr>
              <a:t>Specific</a:t>
            </a:r>
          </a:p>
        </p:txBody>
      </p:sp>
      <p:sp>
        <p:nvSpPr>
          <p:cNvPr id="45" name="measurable">
            <a:extLst>
              <a:ext uri="{FF2B5EF4-FFF2-40B4-BE49-F238E27FC236}">
                <a16:creationId xmlns:a16="http://schemas.microsoft.com/office/drawing/2014/main" id="{810952EA-1987-48FE-887A-A1C713AAE016}"/>
              </a:ext>
            </a:extLst>
          </p:cNvPr>
          <p:cNvSpPr/>
          <p:nvPr/>
        </p:nvSpPr>
        <p:spPr>
          <a:xfrm>
            <a:off x="5621251" y="1586412"/>
            <a:ext cx="2400300" cy="553914"/>
          </a:xfrm>
          <a:prstGeom prst="roundRect">
            <a:avLst>
              <a:gd name="adj" fmla="val 50000"/>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a:solidFill>
                  <a:srgbClr val="617A86"/>
                </a:solidFill>
                <a:effectLst/>
                <a:latin typeface="Segoe UI Black" panose="020B0A02040204020203" pitchFamily="34" charset="0"/>
                <a:ea typeface="Segoe UI Black" panose="020B0A02040204020203" pitchFamily="34" charset="0"/>
              </a:rPr>
              <a:t>Measurable</a:t>
            </a:r>
          </a:p>
        </p:txBody>
      </p:sp>
      <p:sp>
        <p:nvSpPr>
          <p:cNvPr id="46" name="attainable">
            <a:extLst>
              <a:ext uri="{FF2B5EF4-FFF2-40B4-BE49-F238E27FC236}">
                <a16:creationId xmlns:a16="http://schemas.microsoft.com/office/drawing/2014/main" id="{8EC92360-D524-49DB-A238-6B2462BE647B}"/>
              </a:ext>
            </a:extLst>
          </p:cNvPr>
          <p:cNvSpPr/>
          <p:nvPr/>
        </p:nvSpPr>
        <p:spPr>
          <a:xfrm>
            <a:off x="5621251" y="2282678"/>
            <a:ext cx="2400300" cy="553914"/>
          </a:xfrm>
          <a:prstGeom prst="roundRect">
            <a:avLst>
              <a:gd name="adj" fmla="val 50000"/>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a:solidFill>
                  <a:srgbClr val="617A86"/>
                </a:solidFill>
                <a:effectLst/>
                <a:latin typeface="Segoe UI Black" panose="020B0A02040204020203" pitchFamily="34" charset="0"/>
                <a:ea typeface="Segoe UI Black" panose="020B0A02040204020203" pitchFamily="34" charset="0"/>
              </a:rPr>
              <a:t>Attainable</a:t>
            </a:r>
          </a:p>
        </p:txBody>
      </p:sp>
      <p:sp>
        <p:nvSpPr>
          <p:cNvPr id="47" name="relevant">
            <a:extLst>
              <a:ext uri="{FF2B5EF4-FFF2-40B4-BE49-F238E27FC236}">
                <a16:creationId xmlns:a16="http://schemas.microsoft.com/office/drawing/2014/main" id="{99672B98-2447-479D-BDBA-3602D23B4890}"/>
              </a:ext>
            </a:extLst>
          </p:cNvPr>
          <p:cNvSpPr/>
          <p:nvPr/>
        </p:nvSpPr>
        <p:spPr>
          <a:xfrm>
            <a:off x="5621251" y="3003965"/>
            <a:ext cx="2400300" cy="553914"/>
          </a:xfrm>
          <a:prstGeom prst="roundRect">
            <a:avLst>
              <a:gd name="adj" fmla="val 50000"/>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a:solidFill>
                  <a:srgbClr val="617A86"/>
                </a:solidFill>
                <a:effectLst/>
                <a:latin typeface="Segoe UI Black" panose="020B0A02040204020203" pitchFamily="34" charset="0"/>
                <a:ea typeface="Segoe UI Black" panose="020B0A02040204020203" pitchFamily="34" charset="0"/>
              </a:rPr>
              <a:t>Relevant</a:t>
            </a:r>
          </a:p>
        </p:txBody>
      </p:sp>
      <p:sp>
        <p:nvSpPr>
          <p:cNvPr id="48" name="time">
            <a:extLst>
              <a:ext uri="{FF2B5EF4-FFF2-40B4-BE49-F238E27FC236}">
                <a16:creationId xmlns:a16="http://schemas.microsoft.com/office/drawing/2014/main" id="{40F6DB48-A75C-4453-8BC3-FBC8A8888FE5}"/>
              </a:ext>
            </a:extLst>
          </p:cNvPr>
          <p:cNvSpPr/>
          <p:nvPr/>
        </p:nvSpPr>
        <p:spPr>
          <a:xfrm>
            <a:off x="5621251" y="3725252"/>
            <a:ext cx="2400300" cy="553914"/>
          </a:xfrm>
          <a:prstGeom prst="roundRect">
            <a:avLst>
              <a:gd name="adj" fmla="val 50000"/>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a:solidFill>
                  <a:srgbClr val="617A86"/>
                </a:solidFill>
                <a:effectLst/>
                <a:latin typeface="Segoe UI Black" panose="020B0A02040204020203" pitchFamily="34" charset="0"/>
                <a:ea typeface="Segoe UI Black" panose="020B0A02040204020203" pitchFamily="34" charset="0"/>
              </a:rPr>
              <a:t>Time-Based</a:t>
            </a:r>
          </a:p>
        </p:txBody>
      </p:sp>
      <p:sp>
        <p:nvSpPr>
          <p:cNvPr id="19" name="Slide Number Placeholder 1">
            <a:extLst>
              <a:ext uri="{FF2B5EF4-FFF2-40B4-BE49-F238E27FC236}">
                <a16:creationId xmlns:a16="http://schemas.microsoft.com/office/drawing/2014/main" id="{C71374EF-E24F-4C95-9855-0627A6C35576}"/>
              </a:ext>
            </a:extLst>
          </p:cNvPr>
          <p:cNvSpPr txBox="1">
            <a:spLocks/>
          </p:cNvSpPr>
          <p:nvPr/>
        </p:nvSpPr>
        <p:spPr>
          <a:xfrm>
            <a:off x="8661840" y="4869656"/>
            <a:ext cx="419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C502912-88F4-4B0D-992B-24673595D95F}" type="slidenum">
              <a:rPr lang="en-US" sz="900" smtClean="0">
                <a:latin typeface="Tahoma" panose="020B0604030504040204" pitchFamily="34" charset="0"/>
                <a:ea typeface="Tahoma" panose="020B0604030504040204" pitchFamily="34" charset="0"/>
                <a:cs typeface="Tahoma" panose="020B0604030504040204" pitchFamily="34" charset="0"/>
              </a:rPr>
              <a:pPr/>
              <a:t>84</a:t>
            </a:fld>
            <a:endParaRPr lang="en-US" sz="900">
              <a:latin typeface="Tahoma" panose="020B0604030504040204" pitchFamily="34" charset="0"/>
              <a:ea typeface="Tahoma" panose="020B0604030504040204" pitchFamily="34" charset="0"/>
              <a:cs typeface="Tahoma" panose="020B0604030504040204" pitchFamily="34" charset="0"/>
            </a:endParaRPr>
          </a:p>
        </p:txBody>
      </p:sp>
      <p:pic>
        <p:nvPicPr>
          <p:cNvPr id="26" name="Picture 25">
            <a:extLst>
              <a:ext uri="{FF2B5EF4-FFF2-40B4-BE49-F238E27FC236}">
                <a16:creationId xmlns:a16="http://schemas.microsoft.com/office/drawing/2014/main" id="{89240A50-61EF-445B-967F-FDE7193C6F36}"/>
              </a:ext>
            </a:extLst>
          </p:cNvPr>
          <p:cNvPicPr>
            <a:picLocks noChangeAspect="1"/>
          </p:cNvPicPr>
          <p:nvPr/>
        </p:nvPicPr>
        <p:blipFill>
          <a:blip r:embed="rId2"/>
          <a:srcRect l="1490" t="1489" r="44164" b="567"/>
          <a:stretch>
            <a:fillRect/>
          </a:stretch>
        </p:blipFill>
        <p:spPr>
          <a:xfrm>
            <a:off x="709802" y="916341"/>
            <a:ext cx="3397354" cy="3334386"/>
          </a:xfrm>
          <a:prstGeom prst="ellipse">
            <a:avLst/>
          </a:prstGeom>
          <a:ln>
            <a:noFill/>
          </a:ln>
          <a:effectLst>
            <a:softEdge rad="112500"/>
          </a:effectLst>
        </p:spPr>
      </p:pic>
    </p:spTree>
    <p:extLst>
      <p:ext uri="{BB962C8B-B14F-4D97-AF65-F5344CB8AC3E}">
        <p14:creationId xmlns:p14="http://schemas.microsoft.com/office/powerpoint/2010/main" val="11242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1.85185E-6 L -0.08385 0.13457 " pathEditMode="relative" rAng="0" ptsTypes="AA">
                                      <p:cBhvr>
                                        <p:cTn id="6" dur="2000" fill="hold"/>
                                        <p:tgtEl>
                                          <p:spTgt spid="27"/>
                                        </p:tgtEl>
                                        <p:attrNameLst>
                                          <p:attrName>ppt_x</p:attrName>
                                          <p:attrName>ppt_y</p:attrName>
                                        </p:attrNameLst>
                                      </p:cBhvr>
                                      <p:rCtr x="-4201" y="6728"/>
                                    </p:animMotion>
                                  </p:childTnLst>
                                </p:cTn>
                              </p:par>
                              <p:par>
                                <p:cTn id="7" presetID="42" presetClass="path" presetSubtype="0" accel="50000" decel="50000" fill="hold" grpId="0" nodeType="withEffect">
                                  <p:stCondLst>
                                    <p:cond delay="0"/>
                                  </p:stCondLst>
                                  <p:childTnLst>
                                    <p:animMotion origin="layout" path="M 1.38889E-6 -1.85185E-6 L -0.16684 0.27253 " pathEditMode="relative" rAng="0" ptsTypes="AA">
                                      <p:cBhvr>
                                        <p:cTn id="8" dur="2000" fill="hold"/>
                                        <p:tgtEl>
                                          <p:spTgt spid="28"/>
                                        </p:tgtEl>
                                        <p:attrNameLst>
                                          <p:attrName>ppt_x</p:attrName>
                                          <p:attrName>ppt_y</p:attrName>
                                        </p:attrNameLst>
                                      </p:cBhvr>
                                      <p:rCtr x="-8351" y="13611"/>
                                    </p:animMotion>
                                  </p:childTnLst>
                                </p:cTn>
                              </p:par>
                              <p:par>
                                <p:cTn id="9" presetID="42" presetClass="path" presetSubtype="0" accel="50000" decel="50000" fill="hold" grpId="0" nodeType="withEffect">
                                  <p:stCondLst>
                                    <p:cond delay="0"/>
                                  </p:stCondLst>
                                  <p:childTnLst>
                                    <p:animMotion origin="layout" path="M 3.61111E-6 -1.85185E-6 L -0.2507 0.4142 " pathEditMode="relative" rAng="0" ptsTypes="AA">
                                      <p:cBhvr>
                                        <p:cTn id="10" dur="2000" fill="hold"/>
                                        <p:tgtEl>
                                          <p:spTgt spid="29"/>
                                        </p:tgtEl>
                                        <p:attrNameLst>
                                          <p:attrName>ppt_x</p:attrName>
                                          <p:attrName>ppt_y</p:attrName>
                                        </p:attrNameLst>
                                      </p:cBhvr>
                                      <p:rCtr x="-12535" y="20710"/>
                                    </p:animMotion>
                                  </p:childTnLst>
                                </p:cTn>
                              </p:par>
                              <p:par>
                                <p:cTn id="11" presetID="42" presetClass="path" presetSubtype="0" accel="50000" decel="50000" fill="hold" grpId="0" nodeType="withEffect">
                                  <p:stCondLst>
                                    <p:cond delay="0"/>
                                  </p:stCondLst>
                                  <p:childTnLst>
                                    <p:animMotion origin="layout" path="M 5.55556E-7 -1.85185E-6 L -0.33611 0.55155 " pathEditMode="relative" rAng="0" ptsTypes="AA">
                                      <p:cBhvr>
                                        <p:cTn id="12" dur="2000" fill="hold"/>
                                        <p:tgtEl>
                                          <p:spTgt spid="30"/>
                                        </p:tgtEl>
                                        <p:attrNameLst>
                                          <p:attrName>ppt_x</p:attrName>
                                          <p:attrName>ppt_y</p:attrName>
                                        </p:attrNameLst>
                                      </p:cBhvr>
                                      <p:rCtr x="-16806" y="27562"/>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7" grpId="0" animBg="1"/>
      <p:bldP spid="45" grpId="0" animBg="1"/>
      <p:bldP spid="46" grpId="0" animBg="1"/>
      <p:bldP spid="47" grpId="0" animBg="1"/>
      <p:bldP spid="4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BCD2E0-757C-4715-ABF1-084D6922EE7C}"/>
              </a:ext>
            </a:extLst>
          </p:cNvPr>
          <p:cNvSpPr txBox="1"/>
          <p:nvPr/>
        </p:nvSpPr>
        <p:spPr>
          <a:xfrm>
            <a:off x="704102" y="339954"/>
            <a:ext cx="3474720" cy="1188720"/>
          </a:xfrm>
          <a:prstGeom prst="round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800" b="1">
                <a:solidFill>
                  <a:srgbClr val="617A86"/>
                </a:solidFill>
                <a:latin typeface="Segoe UI Black" panose="020B0A02040204020203" pitchFamily="34" charset="0"/>
                <a:ea typeface="Segoe UI Black" panose="020B0A02040204020203" pitchFamily="34" charset="0"/>
                <a:cs typeface="Courier New" panose="02070309020205020404" pitchFamily="49" charset="0"/>
              </a:rPr>
              <a:t>Why set </a:t>
            </a:r>
          </a:p>
          <a:p>
            <a:pPr algn="ctr"/>
            <a:r>
              <a:rPr lang="en-US" sz="2800" b="1">
                <a:solidFill>
                  <a:srgbClr val="617A86"/>
                </a:solidFill>
                <a:latin typeface="Segoe UI Black" panose="020B0A02040204020203" pitchFamily="34" charset="0"/>
                <a:ea typeface="Segoe UI Black" panose="020B0A02040204020203" pitchFamily="34" charset="0"/>
                <a:cs typeface="Courier New" panose="02070309020205020404" pitchFamily="49" charset="0"/>
              </a:rPr>
              <a:t>SMART goals? </a:t>
            </a:r>
          </a:p>
        </p:txBody>
      </p:sp>
      <p:sp>
        <p:nvSpPr>
          <p:cNvPr id="15" name="Buy-in">
            <a:extLst>
              <a:ext uri="{FF2B5EF4-FFF2-40B4-BE49-F238E27FC236}">
                <a16:creationId xmlns:a16="http://schemas.microsoft.com/office/drawing/2014/main" id="{0786523F-13E5-4F86-98DA-E08DF7F45C80}"/>
              </a:ext>
            </a:extLst>
          </p:cNvPr>
          <p:cNvSpPr/>
          <p:nvPr/>
        </p:nvSpPr>
        <p:spPr>
          <a:xfrm>
            <a:off x="1009945" y="1715457"/>
            <a:ext cx="3699086" cy="914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a:solidFill>
                  <a:srgbClr val="617A86"/>
                </a:solidFill>
                <a:latin typeface="Segoe UI Black" panose="020B0A02040204020203" pitchFamily="34" charset="0"/>
                <a:ea typeface="Segoe UI Black" panose="020B0A02040204020203" pitchFamily="34" charset="0"/>
              </a:rPr>
              <a:t>Gain     buy-in.</a:t>
            </a:r>
          </a:p>
        </p:txBody>
      </p:sp>
      <p:sp>
        <p:nvSpPr>
          <p:cNvPr id="16" name="get goals">
            <a:extLst>
              <a:ext uri="{FF2B5EF4-FFF2-40B4-BE49-F238E27FC236}">
                <a16:creationId xmlns:a16="http://schemas.microsoft.com/office/drawing/2014/main" id="{9B257860-A184-490E-AFFC-A1D2DF63D9FA}"/>
              </a:ext>
            </a:extLst>
          </p:cNvPr>
          <p:cNvSpPr/>
          <p:nvPr/>
        </p:nvSpPr>
        <p:spPr>
          <a:xfrm flipH="1">
            <a:off x="479736" y="2802302"/>
            <a:ext cx="3699086" cy="914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200" b="1">
                <a:solidFill>
                  <a:srgbClr val="617A86"/>
                </a:solidFill>
                <a:latin typeface="Segoe UI Black" panose="020B0A02040204020203" pitchFamily="34" charset="0"/>
                <a:ea typeface="Segoe UI Black" panose="020B0A02040204020203" pitchFamily="34" charset="0"/>
              </a:rPr>
              <a:t>s more likely to achieve their goals.</a:t>
            </a:r>
          </a:p>
        </p:txBody>
      </p:sp>
      <p:sp>
        <p:nvSpPr>
          <p:cNvPr id="17" name="on track">
            <a:extLst>
              <a:ext uri="{FF2B5EF4-FFF2-40B4-BE49-F238E27FC236}">
                <a16:creationId xmlns:a16="http://schemas.microsoft.com/office/drawing/2014/main" id="{74B7B8A5-1958-4DDA-8813-85A7989E138A}"/>
              </a:ext>
            </a:extLst>
          </p:cNvPr>
          <p:cNvSpPr/>
          <p:nvPr/>
        </p:nvSpPr>
        <p:spPr>
          <a:xfrm>
            <a:off x="953854" y="3889146"/>
            <a:ext cx="3699086" cy="914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200" b="1">
                <a:solidFill>
                  <a:srgbClr val="617A86"/>
                </a:solidFill>
                <a:latin typeface="Segoe UI Black" panose="020B0A02040204020203" pitchFamily="34" charset="0"/>
                <a:ea typeface="Segoe UI Black" panose="020B0A02040204020203" pitchFamily="34" charset="0"/>
              </a:rPr>
              <a:t>Help s stay on track.</a:t>
            </a:r>
          </a:p>
        </p:txBody>
      </p:sp>
      <p:sp>
        <p:nvSpPr>
          <p:cNvPr id="18" name="Slide Number Placeholder 1">
            <a:extLst>
              <a:ext uri="{FF2B5EF4-FFF2-40B4-BE49-F238E27FC236}">
                <a16:creationId xmlns:a16="http://schemas.microsoft.com/office/drawing/2014/main" id="{41A1F79F-57D4-4BA1-BA12-13569104CE19}"/>
              </a:ext>
            </a:extLst>
          </p:cNvPr>
          <p:cNvSpPr txBox="1">
            <a:spLocks/>
          </p:cNvSpPr>
          <p:nvPr/>
        </p:nvSpPr>
        <p:spPr>
          <a:xfrm>
            <a:off x="8661840" y="4869656"/>
            <a:ext cx="419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C502912-88F4-4B0D-992B-24673595D95F}" type="slidenum">
              <a:rPr lang="en-US" sz="900" smtClean="0">
                <a:latin typeface="Tahoma" panose="020B0604030504040204" pitchFamily="34" charset="0"/>
                <a:ea typeface="Tahoma" panose="020B0604030504040204" pitchFamily="34" charset="0"/>
                <a:cs typeface="Tahoma" panose="020B0604030504040204" pitchFamily="34" charset="0"/>
              </a:rPr>
              <a:pPr/>
              <a:t>85</a:t>
            </a:fld>
            <a:endParaRPr lang="en-US" sz="900">
              <a:latin typeface="Tahoma" panose="020B0604030504040204" pitchFamily="34"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248EF790-36B6-410D-BFCE-C16C2B12D37B}"/>
              </a:ext>
            </a:extLst>
          </p:cNvPr>
          <p:cNvPicPr>
            <a:picLocks noChangeAspect="1"/>
          </p:cNvPicPr>
          <p:nvPr/>
        </p:nvPicPr>
        <p:blipFill>
          <a:blip r:embed="rId2"/>
          <a:srcRect l="1490" t="1489" r="44164" b="567"/>
          <a:stretch>
            <a:fillRect/>
          </a:stretch>
        </p:blipFill>
        <p:spPr>
          <a:xfrm>
            <a:off x="5127057" y="934314"/>
            <a:ext cx="3397354" cy="3334386"/>
          </a:xfrm>
          <a:prstGeom prst="ellipse">
            <a:avLst/>
          </a:prstGeom>
          <a:ln>
            <a:noFill/>
          </a:ln>
          <a:effectLst>
            <a:softEdge rad="112500"/>
          </a:effectLst>
        </p:spPr>
      </p:pic>
    </p:spTree>
    <p:extLst>
      <p:ext uri="{BB962C8B-B14F-4D97-AF65-F5344CB8AC3E}">
        <p14:creationId xmlns:p14="http://schemas.microsoft.com/office/powerpoint/2010/main" val="1841549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AAC905C6-09D3-45F8-BFE9-CC014D68AF39}"/>
              </a:ext>
            </a:extLst>
          </p:cNvPr>
          <p:cNvSpPr/>
          <p:nvPr/>
        </p:nvSpPr>
        <p:spPr>
          <a:xfrm>
            <a:off x="212043" y="2957317"/>
            <a:ext cx="1665515" cy="2164898"/>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5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Primary Employment</a:t>
            </a:r>
          </a:p>
          <a:p>
            <a:pPr algn="ctr"/>
            <a:endParaRPr lang="en-US" sz="180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1800">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Chosen Field of Interest</a:t>
            </a:r>
          </a:p>
        </p:txBody>
      </p:sp>
      <p:sp>
        <p:nvSpPr>
          <p:cNvPr id="3" name="Rectangle: Top Corners Rounded 2">
            <a:extLst>
              <a:ext uri="{FF2B5EF4-FFF2-40B4-BE49-F238E27FC236}">
                <a16:creationId xmlns:a16="http://schemas.microsoft.com/office/drawing/2014/main" id="{171E462B-B11E-4E83-8BCA-42F77F4EEB24}"/>
              </a:ext>
            </a:extLst>
          </p:cNvPr>
          <p:cNvSpPr/>
          <p:nvPr/>
        </p:nvSpPr>
        <p:spPr>
          <a:xfrm>
            <a:off x="1975643" y="2957317"/>
            <a:ext cx="1665515" cy="2164898"/>
          </a:xfrm>
          <a:prstGeom prst="round2SameRect">
            <a:avLst/>
          </a:prstGeom>
          <a:solidFill>
            <a:schemeClr val="accent2">
              <a:alpha val="55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5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Secondary Employment</a:t>
            </a:r>
          </a:p>
          <a:p>
            <a:pPr algn="ctr"/>
            <a:endParaRPr lang="en-US" sz="180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1800">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Back-up Field of Interest</a:t>
            </a:r>
          </a:p>
        </p:txBody>
      </p:sp>
      <p:sp>
        <p:nvSpPr>
          <p:cNvPr id="7" name="Rectangle: Top Corners Rounded 6">
            <a:extLst>
              <a:ext uri="{FF2B5EF4-FFF2-40B4-BE49-F238E27FC236}">
                <a16:creationId xmlns:a16="http://schemas.microsoft.com/office/drawing/2014/main" id="{B488C689-CEB6-4F21-9C0C-7CCD70E08F1D}"/>
              </a:ext>
            </a:extLst>
          </p:cNvPr>
          <p:cNvSpPr/>
          <p:nvPr/>
        </p:nvSpPr>
        <p:spPr>
          <a:xfrm>
            <a:off x="5502843" y="2957317"/>
            <a:ext cx="1665515" cy="2164898"/>
          </a:xfrm>
          <a:prstGeom prst="round2SameRect">
            <a:avLst/>
          </a:prstGeom>
          <a:solidFill>
            <a:schemeClr val="accent4">
              <a:alpha val="55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5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Long Term Career</a:t>
            </a:r>
          </a:p>
          <a:p>
            <a:pPr algn="ctr"/>
            <a:endParaRPr lang="en-US" sz="180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1800">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Aligns with Career Assessment</a:t>
            </a:r>
          </a:p>
        </p:txBody>
      </p:sp>
      <p:sp>
        <p:nvSpPr>
          <p:cNvPr id="9" name="Rectangle: Top Corners Rounded 8">
            <a:extLst>
              <a:ext uri="{FF2B5EF4-FFF2-40B4-BE49-F238E27FC236}">
                <a16:creationId xmlns:a16="http://schemas.microsoft.com/office/drawing/2014/main" id="{E8E3E421-B1F0-46F4-9176-C1C3BE906BEB}"/>
              </a:ext>
            </a:extLst>
          </p:cNvPr>
          <p:cNvSpPr/>
          <p:nvPr/>
        </p:nvSpPr>
        <p:spPr>
          <a:xfrm>
            <a:off x="3739242" y="2957317"/>
            <a:ext cx="1665515" cy="2164898"/>
          </a:xfrm>
          <a:prstGeom prst="round2Same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5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Other Program</a:t>
            </a:r>
          </a:p>
          <a:p>
            <a:pPr algn="ctr"/>
            <a:endParaRPr lang="en-US" sz="180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1800">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Related to Education Skills or Training</a:t>
            </a:r>
          </a:p>
        </p:txBody>
      </p:sp>
      <p:sp>
        <p:nvSpPr>
          <p:cNvPr id="13" name="Rectangle: Top Corners Rounded 12">
            <a:extLst>
              <a:ext uri="{FF2B5EF4-FFF2-40B4-BE49-F238E27FC236}">
                <a16:creationId xmlns:a16="http://schemas.microsoft.com/office/drawing/2014/main" id="{EBFB4D3D-E00B-421A-9986-DAA6255B9FD4}"/>
              </a:ext>
            </a:extLst>
          </p:cNvPr>
          <p:cNvSpPr/>
          <p:nvPr/>
        </p:nvSpPr>
        <p:spPr>
          <a:xfrm>
            <a:off x="7266442" y="2957317"/>
            <a:ext cx="1665515" cy="2164898"/>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90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165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Personal </a:t>
            </a:r>
          </a:p>
          <a:p>
            <a:pPr algn="ctr"/>
            <a:endParaRPr lang="en-US" sz="180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1800">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rPr>
              <a:t>Non-Program Related</a:t>
            </a:r>
          </a:p>
        </p:txBody>
      </p:sp>
      <p:sp>
        <p:nvSpPr>
          <p:cNvPr id="17" name="Rectangle: Top Corners Rounded 16">
            <a:extLst>
              <a:ext uri="{FF2B5EF4-FFF2-40B4-BE49-F238E27FC236}">
                <a16:creationId xmlns:a16="http://schemas.microsoft.com/office/drawing/2014/main" id="{301A2404-ED6F-41F5-B4EE-E21A38FEB9FE}"/>
              </a:ext>
            </a:extLst>
          </p:cNvPr>
          <p:cNvSpPr/>
          <p:nvPr/>
        </p:nvSpPr>
        <p:spPr>
          <a:xfrm>
            <a:off x="1" y="3695506"/>
            <a:ext cx="9143999" cy="1426709"/>
          </a:xfrm>
          <a:prstGeom prst="round2SameRect">
            <a:avLst/>
          </a:prstGeom>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b="1">
              <a:solidFill>
                <a:srgbClr val="617A86"/>
              </a:solidFill>
              <a:effectLst>
                <a:outerShdw blurRad="50800" dist="38100" dir="2700000" algn="tl" rotWithShape="0">
                  <a:schemeClr val="tx1">
                    <a:lumMod val="20000"/>
                    <a:lumOff val="80000"/>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itle 2">
            <a:extLst>
              <a:ext uri="{FF2B5EF4-FFF2-40B4-BE49-F238E27FC236}">
                <a16:creationId xmlns:a16="http://schemas.microsoft.com/office/drawing/2014/main" id="{B30575AE-E04A-4FF0-9860-6BCAA2D5E94D}"/>
              </a:ext>
            </a:extLst>
          </p:cNvPr>
          <p:cNvSpPr txBox="1">
            <a:spLocks/>
          </p:cNvSpPr>
          <p:nvPr/>
        </p:nvSpPr>
        <p:spPr>
          <a:xfrm>
            <a:off x="865867" y="472843"/>
            <a:ext cx="5090090" cy="13466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a:solidFill>
                  <a:srgbClr val="617A86"/>
                </a:solidFill>
                <a:latin typeface="Segoe UI Black" panose="020B0A02040204020203" pitchFamily="34" charset="0"/>
                <a:ea typeface="Segoe UI Black" panose="020B0A02040204020203" pitchFamily="34" charset="0"/>
              </a:rPr>
              <a:t>Goal Types</a:t>
            </a:r>
          </a:p>
        </p:txBody>
      </p:sp>
      <p:sp>
        <p:nvSpPr>
          <p:cNvPr id="4" name="Slide Number Placeholder 3">
            <a:extLst>
              <a:ext uri="{FF2B5EF4-FFF2-40B4-BE49-F238E27FC236}">
                <a16:creationId xmlns:a16="http://schemas.microsoft.com/office/drawing/2014/main" id="{CA121C5A-362C-4108-8E70-430D74D18568}"/>
              </a:ext>
            </a:extLst>
          </p:cNvPr>
          <p:cNvSpPr>
            <a:spLocks noGrp="1"/>
          </p:cNvSpPr>
          <p:nvPr>
            <p:ph type="sldNum" sz="quarter" idx="4"/>
          </p:nvPr>
        </p:nvSpPr>
        <p:spPr/>
        <p:txBody>
          <a:bodyPr/>
          <a:lstStyle/>
          <a:p>
            <a:fld id="{BC502912-88F4-4B0D-992B-24673595D95F}" type="slidenum">
              <a:rPr lang="en-US" smtClean="0"/>
              <a:pPr/>
              <a:t>86</a:t>
            </a:fld>
            <a:endParaRPr lang="en-US"/>
          </a:p>
        </p:txBody>
      </p:sp>
    </p:spTree>
    <p:extLst>
      <p:ext uri="{BB962C8B-B14F-4D97-AF65-F5344CB8AC3E}">
        <p14:creationId xmlns:p14="http://schemas.microsoft.com/office/powerpoint/2010/main" val="1551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91667E-6 -7.40741E-7 L 2.91667E-6 -0.25 " pathEditMode="relative" rAng="0" ptsTypes="AA">
                                      <p:cBhvr>
                                        <p:cTn id="6" dur="2000" fill="hold"/>
                                        <p:tgtEl>
                                          <p:spTgt spid="13"/>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1.25E-6 -7.40741E-7 L -1.25E-6 -0.25 " pathEditMode="relative" rAng="0" ptsTypes="AA">
                                      <p:cBhvr>
                                        <p:cTn id="10" dur="2000" fill="hold"/>
                                        <p:tgtEl>
                                          <p:spTgt spid="3"/>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 -7.40741E-7 L 0 -0.25 " pathEditMode="relative" rAng="0" ptsTypes="AA">
                                      <p:cBhvr>
                                        <p:cTn id="14" dur="2000" fill="hold"/>
                                        <p:tgtEl>
                                          <p:spTgt spid="9"/>
                                        </p:tgtEl>
                                        <p:attrNameLst>
                                          <p:attrName>ppt_x</p:attrName>
                                          <p:attrName>ppt_y</p:attrName>
                                        </p:attrNameLst>
                                      </p:cBhvr>
                                      <p:rCtr x="0" y="-1250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2.70833E-6 -7.40741E-7 L -2.70833E-6 -0.25 " pathEditMode="relative" rAng="0" ptsTypes="AA">
                                      <p:cBhvr>
                                        <p:cTn id="18" dur="2000" fill="hold"/>
                                        <p:tgtEl>
                                          <p:spTgt spid="2"/>
                                        </p:tgtEl>
                                        <p:attrNameLst>
                                          <p:attrName>ppt_x</p:attrName>
                                          <p:attrName>ppt_y</p:attrName>
                                        </p:attrNameLst>
                                      </p:cBhvr>
                                      <p:rCtr x="0" y="-1250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1.45833E-6 -7.40741E-7 L 1.45833E-6 -0.25 " pathEditMode="relative" rAng="0" ptsTypes="AA">
                                      <p:cBhvr>
                                        <p:cTn id="22"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imary Employment">
            <a:extLst>
              <a:ext uri="{FF2B5EF4-FFF2-40B4-BE49-F238E27FC236}">
                <a16:creationId xmlns:a16="http://schemas.microsoft.com/office/drawing/2014/main" id="{CA04BD0A-35BB-410F-98B5-25C8220FFE6B}"/>
              </a:ext>
            </a:extLst>
          </p:cNvPr>
          <p:cNvSpPr/>
          <p:nvPr/>
        </p:nvSpPr>
        <p:spPr>
          <a:xfrm>
            <a:off x="328676" y="1585598"/>
            <a:ext cx="1645920" cy="3154680"/>
          </a:xfrm>
          <a:prstGeom prst="roundRect">
            <a:avLst/>
          </a:prstGeom>
          <a:solidFill>
            <a:schemeClr val="accent1">
              <a:alpha val="55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500" b="1">
                <a:ln w="22225">
                  <a:noFill/>
                  <a:prstDash val="solid"/>
                </a:ln>
                <a:solidFill>
                  <a:srgbClr val="617A86"/>
                </a:solidFill>
                <a:latin typeface="Tahoma" panose="020B0604030504040204" pitchFamily="34" charset="0"/>
                <a:ea typeface="Tahoma" panose="020B0604030504040204" pitchFamily="34" charset="0"/>
                <a:cs typeface="Tahoma" panose="020B0604030504040204" pitchFamily="34" charset="0"/>
              </a:rPr>
              <a:t>Primary Employment</a:t>
            </a:r>
          </a:p>
        </p:txBody>
      </p:sp>
      <p:sp>
        <p:nvSpPr>
          <p:cNvPr id="9" name="Secondary Employment">
            <a:extLst>
              <a:ext uri="{FF2B5EF4-FFF2-40B4-BE49-F238E27FC236}">
                <a16:creationId xmlns:a16="http://schemas.microsoft.com/office/drawing/2014/main" id="{02109059-FFBB-48D6-BDAF-265C3371D522}"/>
              </a:ext>
            </a:extLst>
          </p:cNvPr>
          <p:cNvSpPr/>
          <p:nvPr/>
        </p:nvSpPr>
        <p:spPr>
          <a:xfrm>
            <a:off x="2050757" y="1585598"/>
            <a:ext cx="1645920" cy="3154680"/>
          </a:xfrm>
          <a:prstGeom prst="roundRect">
            <a:avLst/>
          </a:prstGeom>
          <a:solidFill>
            <a:schemeClr val="accent2">
              <a:alpha val="55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500" b="1">
                <a:ln w="22225">
                  <a:noFill/>
                  <a:prstDash val="solid"/>
                </a:ln>
                <a:solidFill>
                  <a:srgbClr val="617A86"/>
                </a:solidFill>
                <a:latin typeface="Tahoma" panose="020B0604030504040204" pitchFamily="34" charset="0"/>
                <a:ea typeface="Tahoma" panose="020B0604030504040204" pitchFamily="34" charset="0"/>
                <a:cs typeface="Tahoma" panose="020B0604030504040204" pitchFamily="34" charset="0"/>
              </a:rPr>
              <a:t>Secondary Employment</a:t>
            </a:r>
          </a:p>
        </p:txBody>
      </p:sp>
      <p:sp>
        <p:nvSpPr>
          <p:cNvPr id="13" name="Other Program">
            <a:extLst>
              <a:ext uri="{FF2B5EF4-FFF2-40B4-BE49-F238E27FC236}">
                <a16:creationId xmlns:a16="http://schemas.microsoft.com/office/drawing/2014/main" id="{0F87053D-4F97-4DAA-8101-A88A39DCD3EC}"/>
              </a:ext>
            </a:extLst>
          </p:cNvPr>
          <p:cNvSpPr/>
          <p:nvPr/>
        </p:nvSpPr>
        <p:spPr>
          <a:xfrm>
            <a:off x="3772838" y="1585598"/>
            <a:ext cx="1645920" cy="3154680"/>
          </a:xfrm>
          <a:prstGeom prst="roundRect">
            <a:avLst/>
          </a:prstGeom>
          <a:solidFill>
            <a:schemeClr val="accent3">
              <a:alpha val="55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500" b="1">
                <a:ln w="22225">
                  <a:noFill/>
                  <a:prstDash val="solid"/>
                </a:ln>
                <a:solidFill>
                  <a:srgbClr val="617A86"/>
                </a:solidFill>
                <a:latin typeface="Tahoma" panose="020B0604030504040204" pitchFamily="34" charset="0"/>
                <a:ea typeface="Tahoma" panose="020B0604030504040204" pitchFamily="34" charset="0"/>
                <a:cs typeface="Tahoma" panose="020B0604030504040204" pitchFamily="34" charset="0"/>
              </a:rPr>
              <a:t>Other Program</a:t>
            </a:r>
          </a:p>
        </p:txBody>
      </p:sp>
      <p:sp>
        <p:nvSpPr>
          <p:cNvPr id="15" name="Long-Term Career Goal">
            <a:extLst>
              <a:ext uri="{FF2B5EF4-FFF2-40B4-BE49-F238E27FC236}">
                <a16:creationId xmlns:a16="http://schemas.microsoft.com/office/drawing/2014/main" id="{C24ADF1C-1AC3-4CA0-93AA-DCE1D2483B28}"/>
              </a:ext>
            </a:extLst>
          </p:cNvPr>
          <p:cNvSpPr/>
          <p:nvPr/>
        </p:nvSpPr>
        <p:spPr>
          <a:xfrm>
            <a:off x="5494919" y="1585598"/>
            <a:ext cx="1645920" cy="3154680"/>
          </a:xfrm>
          <a:prstGeom prst="roundRect">
            <a:avLst/>
          </a:prstGeom>
          <a:solidFill>
            <a:schemeClr val="accent4">
              <a:alpha val="55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500" b="1">
                <a:ln w="22225">
                  <a:noFill/>
                  <a:prstDash val="solid"/>
                </a:ln>
                <a:solidFill>
                  <a:srgbClr val="617A86"/>
                </a:solidFill>
                <a:latin typeface="Tahoma" panose="020B0604030504040204" pitchFamily="34" charset="0"/>
                <a:ea typeface="Tahoma" panose="020B0604030504040204" pitchFamily="34" charset="0"/>
                <a:cs typeface="Tahoma" panose="020B0604030504040204" pitchFamily="34" charset="0"/>
              </a:rPr>
              <a:t>Long Term Career</a:t>
            </a:r>
          </a:p>
        </p:txBody>
      </p:sp>
      <p:sp>
        <p:nvSpPr>
          <p:cNvPr id="17" name="Personal Goal">
            <a:extLst>
              <a:ext uri="{FF2B5EF4-FFF2-40B4-BE49-F238E27FC236}">
                <a16:creationId xmlns:a16="http://schemas.microsoft.com/office/drawing/2014/main" id="{3D1E1E02-5FCF-4339-B8D5-713D3C6A29D3}"/>
              </a:ext>
            </a:extLst>
          </p:cNvPr>
          <p:cNvSpPr/>
          <p:nvPr/>
        </p:nvSpPr>
        <p:spPr>
          <a:xfrm>
            <a:off x="7217001" y="1585598"/>
            <a:ext cx="1645920" cy="3154680"/>
          </a:xfrm>
          <a:prstGeom prst="roundRect">
            <a:avLst/>
          </a:prstGeom>
          <a:solidFill>
            <a:schemeClr val="accent1">
              <a:alpha val="55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500" b="1">
                <a:ln w="22225">
                  <a:noFill/>
                  <a:prstDash val="solid"/>
                </a:ln>
                <a:solidFill>
                  <a:srgbClr val="617A86"/>
                </a:solidFill>
                <a:latin typeface="Tahoma" panose="020B0604030504040204" pitchFamily="34" charset="0"/>
                <a:ea typeface="Tahoma" panose="020B0604030504040204" pitchFamily="34" charset="0"/>
                <a:cs typeface="Tahoma" panose="020B0604030504040204" pitchFamily="34" charset="0"/>
              </a:rPr>
              <a:t>Personal</a:t>
            </a:r>
          </a:p>
        </p:txBody>
      </p:sp>
      <p:sp>
        <p:nvSpPr>
          <p:cNvPr id="27" name="Bob Personal">
            <a:extLst>
              <a:ext uri="{FF2B5EF4-FFF2-40B4-BE49-F238E27FC236}">
                <a16:creationId xmlns:a16="http://schemas.microsoft.com/office/drawing/2014/main" id="{2EE4D66B-2E37-47FD-8F9D-1437A22FCB30}"/>
              </a:ext>
            </a:extLst>
          </p:cNvPr>
          <p:cNvSpPr txBox="1"/>
          <p:nvPr/>
        </p:nvSpPr>
        <p:spPr>
          <a:xfrm>
            <a:off x="747503" y="246771"/>
            <a:ext cx="7440280" cy="64633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spcBef>
                <a:spcPts val="0"/>
              </a:spcBef>
              <a:spcAft>
                <a:spcPts val="0"/>
              </a:spcAft>
            </a:pPr>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Spend quality time with kids– Bob wants to spend more quality time with his kids. He would like to take them on a trip to the zoo. </a:t>
            </a:r>
          </a:p>
        </p:txBody>
      </p:sp>
      <p:sp>
        <p:nvSpPr>
          <p:cNvPr id="21" name="Sue Primary Employment">
            <a:extLst>
              <a:ext uri="{FF2B5EF4-FFF2-40B4-BE49-F238E27FC236}">
                <a16:creationId xmlns:a16="http://schemas.microsoft.com/office/drawing/2014/main" id="{CAD0F211-8F72-4E9B-AFC9-6A03871C18F9}"/>
              </a:ext>
            </a:extLst>
          </p:cNvPr>
          <p:cNvSpPr txBox="1"/>
          <p:nvPr/>
        </p:nvSpPr>
        <p:spPr>
          <a:xfrm>
            <a:off x="747504" y="246771"/>
            <a:ext cx="7696589" cy="92333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Office Assistant - Sue has attention to detail and likes assisting others. She wants full-time, first shift work. Her career assessment results show her workstyles and interests are a good match for this type of work.</a:t>
            </a:r>
            <a:endParaRPr lang="en-US" sz="1800">
              <a:solidFill>
                <a:srgbClr val="617A86"/>
              </a:solidFill>
            </a:endParaRPr>
          </a:p>
        </p:txBody>
      </p:sp>
      <p:sp>
        <p:nvSpPr>
          <p:cNvPr id="23" name="Bob Long-term Career">
            <a:extLst>
              <a:ext uri="{FF2B5EF4-FFF2-40B4-BE49-F238E27FC236}">
                <a16:creationId xmlns:a16="http://schemas.microsoft.com/office/drawing/2014/main" id="{6969F856-EF7E-4ACE-AE5A-91B4DCB6EFCE}"/>
              </a:ext>
            </a:extLst>
          </p:cNvPr>
          <p:cNvSpPr txBox="1"/>
          <p:nvPr/>
        </p:nvSpPr>
        <p:spPr>
          <a:xfrm>
            <a:off x="747503" y="246771"/>
            <a:ext cx="7808270" cy="92333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Own a Business - Bob would like to own an auto repair shop someday. He thinks he would be a good and fair boss. He needs to learn more about being a small business owner and save money for business start-up. </a:t>
            </a:r>
            <a:endParaRPr lang="en-US" sz="1800">
              <a:solidFill>
                <a:srgbClr val="617A86"/>
              </a:solidFill>
            </a:endParaRPr>
          </a:p>
        </p:txBody>
      </p:sp>
      <p:sp>
        <p:nvSpPr>
          <p:cNvPr id="18" name="Sue Other Program">
            <a:extLst>
              <a:ext uri="{FF2B5EF4-FFF2-40B4-BE49-F238E27FC236}">
                <a16:creationId xmlns:a16="http://schemas.microsoft.com/office/drawing/2014/main" id="{DDF70CB4-D48A-4F95-84CF-F7CEA0E3F15A}"/>
              </a:ext>
            </a:extLst>
          </p:cNvPr>
          <p:cNvSpPr txBox="1"/>
          <p:nvPr/>
        </p:nvSpPr>
        <p:spPr>
          <a:xfrm>
            <a:off x="747505" y="246771"/>
            <a:ext cx="7310915" cy="92333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spcBef>
                <a:spcPts val="0"/>
              </a:spcBef>
              <a:spcAft>
                <a:spcPts val="0"/>
              </a:spcAft>
            </a:pPr>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Obtain Driver’s License – Sue has never had a DL and wants one because the bus takes too long. She would like to pass the temporary licensing test by the end of next month.</a:t>
            </a:r>
          </a:p>
        </p:txBody>
      </p:sp>
      <p:sp>
        <p:nvSpPr>
          <p:cNvPr id="16" name="Bob Secondary Employment">
            <a:extLst>
              <a:ext uri="{FF2B5EF4-FFF2-40B4-BE49-F238E27FC236}">
                <a16:creationId xmlns:a16="http://schemas.microsoft.com/office/drawing/2014/main" id="{337E7DD7-1239-4C68-A308-5F8EF73D5691}"/>
              </a:ext>
            </a:extLst>
          </p:cNvPr>
          <p:cNvSpPr txBox="1"/>
          <p:nvPr/>
        </p:nvSpPr>
        <p:spPr>
          <a:xfrm>
            <a:off x="723706" y="246771"/>
            <a:ext cx="7334714" cy="64633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spcBef>
                <a:spcPts val="0"/>
              </a:spcBef>
              <a:spcAft>
                <a:spcPts val="0"/>
              </a:spcAft>
            </a:pPr>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Factory Worker - Bob wouldn’t mind working in a factory if he can move around and doesn’t have to stay in the same place all the time. </a:t>
            </a:r>
          </a:p>
        </p:txBody>
      </p:sp>
      <p:sp>
        <p:nvSpPr>
          <p:cNvPr id="25" name="Sue Personal">
            <a:extLst>
              <a:ext uri="{FF2B5EF4-FFF2-40B4-BE49-F238E27FC236}">
                <a16:creationId xmlns:a16="http://schemas.microsoft.com/office/drawing/2014/main" id="{E383DE47-ACDB-464A-AF67-8CF0B08A2D6D}"/>
              </a:ext>
            </a:extLst>
          </p:cNvPr>
          <p:cNvSpPr txBox="1"/>
          <p:nvPr/>
        </p:nvSpPr>
        <p:spPr>
          <a:xfrm>
            <a:off x="699907" y="246771"/>
            <a:ext cx="7672791" cy="92333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Reduce stress – Sue knows she has a lot of stress in her life and needs to find ways to deal with it. She will try various coping strategies, such as drawing, journaling, yoga, and exercise to reduce her stress levels.</a:t>
            </a:r>
            <a:endParaRPr lang="en-US" sz="1800">
              <a:solidFill>
                <a:srgbClr val="617A86"/>
              </a:solidFill>
            </a:endParaRPr>
          </a:p>
        </p:txBody>
      </p:sp>
      <p:sp>
        <p:nvSpPr>
          <p:cNvPr id="11" name="Bob Primary Employment">
            <a:extLst>
              <a:ext uri="{FF2B5EF4-FFF2-40B4-BE49-F238E27FC236}">
                <a16:creationId xmlns:a16="http://schemas.microsoft.com/office/drawing/2014/main" id="{48CA9687-6C26-44D2-A8F5-656BA94B6157}"/>
              </a:ext>
            </a:extLst>
          </p:cNvPr>
          <p:cNvSpPr txBox="1"/>
          <p:nvPr/>
        </p:nvSpPr>
        <p:spPr>
          <a:xfrm>
            <a:off x="723706" y="246771"/>
            <a:ext cx="7696589" cy="64633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a:solidFill>
                  <a:srgbClr val="617A86"/>
                </a:solidFill>
                <a:latin typeface="Arial" panose="020B0604020202020204" pitchFamily="34" charset="0"/>
                <a:cs typeface="Arial" panose="020B0604020202020204" pitchFamily="34" charset="0"/>
              </a:rPr>
              <a:t>Mechanic - Bob likes working on vehicles. He has experience fixing cars and likes working with his hands. </a:t>
            </a:r>
          </a:p>
        </p:txBody>
      </p:sp>
      <p:sp>
        <p:nvSpPr>
          <p:cNvPr id="14" name="Sue Secondary Employment">
            <a:extLst>
              <a:ext uri="{FF2B5EF4-FFF2-40B4-BE49-F238E27FC236}">
                <a16:creationId xmlns:a16="http://schemas.microsoft.com/office/drawing/2014/main" id="{513A6EF5-ED67-4E96-B2A6-5553196FCD7A}"/>
              </a:ext>
            </a:extLst>
          </p:cNvPr>
          <p:cNvSpPr txBox="1"/>
          <p:nvPr/>
        </p:nvSpPr>
        <p:spPr>
          <a:xfrm>
            <a:off x="723706" y="246771"/>
            <a:ext cx="7696589" cy="92333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spcBef>
                <a:spcPts val="0"/>
              </a:spcBef>
              <a:spcAft>
                <a:spcPts val="0"/>
              </a:spcAft>
            </a:pPr>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Cashier/Customer Service - Sue is willing to take a job as a cashier or in the customer service field if needed. She likes to work with people and has good customer service skills.</a:t>
            </a:r>
          </a:p>
        </p:txBody>
      </p:sp>
      <p:sp>
        <p:nvSpPr>
          <p:cNvPr id="19" name="Bob Other Program">
            <a:extLst>
              <a:ext uri="{FF2B5EF4-FFF2-40B4-BE49-F238E27FC236}">
                <a16:creationId xmlns:a16="http://schemas.microsoft.com/office/drawing/2014/main" id="{6DED92C2-ECD7-479C-A410-C24C6D094CDD}"/>
              </a:ext>
            </a:extLst>
          </p:cNvPr>
          <p:cNvSpPr txBox="1"/>
          <p:nvPr/>
        </p:nvSpPr>
        <p:spPr>
          <a:xfrm>
            <a:off x="747505" y="246771"/>
            <a:ext cx="8016062" cy="92333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spcBef>
                <a:spcPts val="0"/>
              </a:spcBef>
              <a:spcAft>
                <a:spcPts val="0"/>
              </a:spcAft>
            </a:pPr>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Complete an automotive certificate course – Bob would like to complete the Automotive Quick Service Technician certificate offered by the local tech college, as he knows this is important for his future.</a:t>
            </a:r>
          </a:p>
        </p:txBody>
      </p:sp>
      <p:sp>
        <p:nvSpPr>
          <p:cNvPr id="22" name="Sue Long-term Career">
            <a:extLst>
              <a:ext uri="{FF2B5EF4-FFF2-40B4-BE49-F238E27FC236}">
                <a16:creationId xmlns:a16="http://schemas.microsoft.com/office/drawing/2014/main" id="{B7050229-CE12-455F-8C35-FFB309B9FA8E}"/>
              </a:ext>
            </a:extLst>
          </p:cNvPr>
          <p:cNvSpPr txBox="1"/>
          <p:nvPr/>
        </p:nvSpPr>
        <p:spPr>
          <a:xfrm>
            <a:off x="747505" y="246770"/>
            <a:ext cx="7672790" cy="1200329"/>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spcBef>
                <a:spcPts val="0"/>
              </a:spcBef>
              <a:spcAft>
                <a:spcPts val="0"/>
              </a:spcAft>
            </a:pPr>
            <a:r>
              <a:rPr lang="en-US" sz="1800">
                <a:solidFill>
                  <a:srgbClr val="617A86"/>
                </a:solidFill>
                <a:effectLst/>
                <a:latin typeface="Arial" panose="020B0604020202020204" pitchFamily="34" charset="0"/>
                <a:ea typeface="Times New Roman" panose="02020603050405020304" pitchFamily="18" charset="0"/>
                <a:cs typeface="Times New Roman" panose="02020603050405020304" pitchFamily="18" charset="0"/>
              </a:rPr>
              <a:t>Accountant - Sue likes working with numbers and would like to become an accountant in the future. She knows she will need to complete several other steps before this can happen, including going back to school to complete her degree.</a:t>
            </a:r>
          </a:p>
        </p:txBody>
      </p:sp>
      <p:sp>
        <p:nvSpPr>
          <p:cNvPr id="2" name="Slide Number Placeholder 1">
            <a:extLst>
              <a:ext uri="{FF2B5EF4-FFF2-40B4-BE49-F238E27FC236}">
                <a16:creationId xmlns:a16="http://schemas.microsoft.com/office/drawing/2014/main" id="{DE8BDAA3-E363-4B2C-9E11-1B08741B0DFA}"/>
              </a:ext>
            </a:extLst>
          </p:cNvPr>
          <p:cNvSpPr>
            <a:spLocks noGrp="1"/>
          </p:cNvSpPr>
          <p:nvPr>
            <p:ph type="sldNum" sz="quarter" idx="4"/>
          </p:nvPr>
        </p:nvSpPr>
        <p:spPr/>
        <p:txBody>
          <a:bodyPr/>
          <a:lstStyle/>
          <a:p>
            <a:fld id="{BC502912-88F4-4B0D-992B-24673595D95F}" type="slidenum">
              <a:rPr lang="en-US" smtClean="0"/>
              <a:pPr/>
              <a:t>87</a:t>
            </a:fld>
            <a:endParaRPr lang="en-US"/>
          </a:p>
        </p:txBody>
      </p:sp>
    </p:spTree>
    <p:extLst>
      <p:ext uri="{BB962C8B-B14F-4D97-AF65-F5344CB8AC3E}">
        <p14:creationId xmlns:p14="http://schemas.microsoft.com/office/powerpoint/2010/main" val="30317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1"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1"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1"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1"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1"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1"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p:bldP spid="21" grpId="1"/>
      <p:bldP spid="23" grpId="0"/>
      <p:bldP spid="23" grpId="1"/>
      <p:bldP spid="18" grpId="0"/>
      <p:bldP spid="18" grpId="1"/>
      <p:bldP spid="16" grpId="0"/>
      <p:bldP spid="16" grpId="1"/>
      <p:bldP spid="25" grpId="0"/>
      <p:bldP spid="25" grpId="1"/>
      <p:bldP spid="11" grpId="0"/>
      <p:bldP spid="11" grpId="1"/>
      <p:bldP spid="14" grpId="0"/>
      <p:bldP spid="14" grpId="1"/>
      <p:bldP spid="19" grpId="0"/>
      <p:bldP spid="19" grpId="1"/>
      <p:bldP spid="22" grpId="0"/>
      <p:bldP spid="22"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urple">
            <a:extLst>
              <a:ext uri="{FF2B5EF4-FFF2-40B4-BE49-F238E27FC236}">
                <a16:creationId xmlns:a16="http://schemas.microsoft.com/office/drawing/2014/main" id="{02109059-FFBB-48D6-BDAF-265C3371D522}"/>
              </a:ext>
            </a:extLst>
          </p:cNvPr>
          <p:cNvSpPr/>
          <p:nvPr/>
        </p:nvSpPr>
        <p:spPr>
          <a:xfrm>
            <a:off x="731698" y="2160304"/>
            <a:ext cx="5723375" cy="84064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Orange">
            <a:extLst>
              <a:ext uri="{FF2B5EF4-FFF2-40B4-BE49-F238E27FC236}">
                <a16:creationId xmlns:a16="http://schemas.microsoft.com/office/drawing/2014/main" id="{0F87053D-4F97-4DAA-8101-A88A39DCD3EC}"/>
              </a:ext>
            </a:extLst>
          </p:cNvPr>
          <p:cNvSpPr/>
          <p:nvPr/>
        </p:nvSpPr>
        <p:spPr>
          <a:xfrm>
            <a:off x="2430055" y="3052379"/>
            <a:ext cx="5723375" cy="84064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5" name="Yellow">
            <a:extLst>
              <a:ext uri="{FF2B5EF4-FFF2-40B4-BE49-F238E27FC236}">
                <a16:creationId xmlns:a16="http://schemas.microsoft.com/office/drawing/2014/main" id="{C24ADF1C-1AC3-4CA0-93AA-DCE1D2483B28}"/>
              </a:ext>
            </a:extLst>
          </p:cNvPr>
          <p:cNvSpPr/>
          <p:nvPr/>
        </p:nvSpPr>
        <p:spPr>
          <a:xfrm>
            <a:off x="2430055" y="1268230"/>
            <a:ext cx="5723375" cy="84064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Green">
            <a:extLst>
              <a:ext uri="{FF2B5EF4-FFF2-40B4-BE49-F238E27FC236}">
                <a16:creationId xmlns:a16="http://schemas.microsoft.com/office/drawing/2014/main" id="{3D1E1E02-5FCF-4339-B8D5-713D3C6A29D3}"/>
              </a:ext>
            </a:extLst>
          </p:cNvPr>
          <p:cNvSpPr/>
          <p:nvPr/>
        </p:nvSpPr>
        <p:spPr>
          <a:xfrm>
            <a:off x="1710312" y="3944454"/>
            <a:ext cx="5723375" cy="8406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Bob Personal Goal">
            <a:extLst>
              <a:ext uri="{FF2B5EF4-FFF2-40B4-BE49-F238E27FC236}">
                <a16:creationId xmlns:a16="http://schemas.microsoft.com/office/drawing/2014/main" id="{4C53F432-2060-4C9E-A4A0-5F2FD52F5C3E}"/>
              </a:ext>
            </a:extLst>
          </p:cNvPr>
          <p:cNvSpPr/>
          <p:nvPr/>
        </p:nvSpPr>
        <p:spPr>
          <a:xfrm>
            <a:off x="785977" y="355633"/>
            <a:ext cx="7572043" cy="1291384"/>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spcBef>
                <a:spcPts val="0"/>
              </a:spcBef>
              <a:spcAft>
                <a:spcPts val="0"/>
              </a:spcAft>
            </a:pPr>
            <a:r>
              <a:rPr lang="en-US" sz="2000">
                <a:solidFill>
                  <a:srgbClr val="617A86"/>
                </a:solidFill>
                <a:effectLst>
                  <a:outerShdw blurRad="50800" dist="38100" dir="2700000" algn="tl" rotWithShape="0">
                    <a:schemeClr val="bg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Spend quality time with kids– Bob wants to spend more quality time with his ki</a:t>
            </a:r>
            <a:r>
              <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rPr>
              <a:t>d</a:t>
            </a:r>
            <a:r>
              <a:rPr lang="en-US" sz="2000">
                <a:solidFill>
                  <a:srgbClr val="617A86"/>
                </a:solidFill>
                <a:effectLst>
                  <a:outerShdw blurRad="50800" dist="38100" dir="2700000" algn="tl" rotWithShape="0">
                    <a:schemeClr val="bg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s. He would like to take them on a trip to the zoo. </a:t>
            </a:r>
          </a:p>
        </p:txBody>
      </p:sp>
      <p:sp>
        <p:nvSpPr>
          <p:cNvPr id="4" name="Plan">
            <a:extLst>
              <a:ext uri="{FF2B5EF4-FFF2-40B4-BE49-F238E27FC236}">
                <a16:creationId xmlns:a16="http://schemas.microsoft.com/office/drawing/2014/main" id="{9BCF2631-7D5E-4078-8611-BC334AFA4CC6}"/>
              </a:ext>
            </a:extLst>
          </p:cNvPr>
          <p:cNvSpPr txBox="1"/>
          <p:nvPr/>
        </p:nvSpPr>
        <p:spPr>
          <a:xfrm>
            <a:off x="3097562" y="1237322"/>
            <a:ext cx="4388359" cy="1200329"/>
          </a:xfrm>
          <a:prstGeom prst="rect">
            <a:avLst/>
          </a:prstGeom>
          <a:noFill/>
        </p:spPr>
        <p:txBody>
          <a:bodyPr wrap="square" rtlCol="0">
            <a:spAutoFit/>
          </a:bodyPr>
          <a:lstStyle/>
          <a:p>
            <a:r>
              <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rPr>
              <a:t>Plan for the trip to the zoo. Figure out the schedule (travel, activities), what you will need to bring, etc.</a:t>
            </a:r>
          </a:p>
          <a:p>
            <a:endParaRPr lang="en-US" sz="1800"/>
          </a:p>
        </p:txBody>
      </p:sp>
      <p:sp>
        <p:nvSpPr>
          <p:cNvPr id="11" name="Look up">
            <a:extLst>
              <a:ext uri="{FF2B5EF4-FFF2-40B4-BE49-F238E27FC236}">
                <a16:creationId xmlns:a16="http://schemas.microsoft.com/office/drawing/2014/main" id="{5632BCA1-709C-4681-B431-66DD2B715E52}"/>
              </a:ext>
            </a:extLst>
          </p:cNvPr>
          <p:cNvSpPr txBox="1"/>
          <p:nvPr/>
        </p:nvSpPr>
        <p:spPr>
          <a:xfrm>
            <a:off x="2304887" y="4041784"/>
            <a:ext cx="4534222" cy="923330"/>
          </a:xfrm>
          <a:prstGeom prst="rect">
            <a:avLst/>
          </a:prstGeom>
          <a:noFill/>
        </p:spPr>
        <p:txBody>
          <a:bodyPr wrap="square" rtlCol="0">
            <a:spAutoFit/>
          </a:bodyPr>
          <a:lstStyle/>
          <a:p>
            <a:pPr algn="ctr"/>
            <a:r>
              <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rPr>
              <a:t>Look up information on the zoo, including hours, location, and cost.</a:t>
            </a:r>
          </a:p>
          <a:p>
            <a:endParaRPr lang="en-US" sz="1800"/>
          </a:p>
        </p:txBody>
      </p:sp>
      <p:sp>
        <p:nvSpPr>
          <p:cNvPr id="12" name="Determine">
            <a:extLst>
              <a:ext uri="{FF2B5EF4-FFF2-40B4-BE49-F238E27FC236}">
                <a16:creationId xmlns:a16="http://schemas.microsoft.com/office/drawing/2014/main" id="{2A5230D9-EF46-44DA-AB5B-5DB7C16BC802}"/>
              </a:ext>
            </a:extLst>
          </p:cNvPr>
          <p:cNvSpPr txBox="1"/>
          <p:nvPr/>
        </p:nvSpPr>
        <p:spPr>
          <a:xfrm>
            <a:off x="2901878" y="3011210"/>
            <a:ext cx="4779728" cy="1200329"/>
          </a:xfrm>
          <a:prstGeom prst="rect">
            <a:avLst/>
          </a:prstGeom>
          <a:noFill/>
        </p:spPr>
        <p:txBody>
          <a:bodyPr wrap="square" rtlCol="0">
            <a:spAutoFit/>
          </a:bodyPr>
          <a:lstStyle/>
          <a:p>
            <a:pPr algn="ctr"/>
            <a:r>
              <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rPr>
              <a:t>Determine how much it will cost to go to the zoo (transportation, parking, admission, food, souvenirs, special attractions, etc.)</a:t>
            </a:r>
          </a:p>
          <a:p>
            <a:endParaRPr lang="en-US" sz="1800"/>
          </a:p>
        </p:txBody>
      </p:sp>
      <p:sp>
        <p:nvSpPr>
          <p:cNvPr id="14" name="Choose">
            <a:extLst>
              <a:ext uri="{FF2B5EF4-FFF2-40B4-BE49-F238E27FC236}">
                <a16:creationId xmlns:a16="http://schemas.microsoft.com/office/drawing/2014/main" id="{E40F5EA2-A287-450F-AB6F-5F59A012217C}"/>
              </a:ext>
            </a:extLst>
          </p:cNvPr>
          <p:cNvSpPr txBox="1"/>
          <p:nvPr/>
        </p:nvSpPr>
        <p:spPr>
          <a:xfrm>
            <a:off x="1048582" y="2129397"/>
            <a:ext cx="5089605" cy="1200329"/>
          </a:xfrm>
          <a:prstGeom prst="rect">
            <a:avLst/>
          </a:prstGeom>
          <a:noFill/>
        </p:spPr>
        <p:txBody>
          <a:bodyPr wrap="square" rtlCol="0">
            <a:spAutoFit/>
          </a:bodyPr>
          <a:lstStyle/>
          <a:p>
            <a:pPr algn="ctr"/>
            <a:r>
              <a:rPr lang="en-US" sz="1800">
                <a:ln w="22225">
                  <a:noFill/>
                  <a:prstDash val="solid"/>
                </a:ln>
                <a:solidFill>
                  <a:srgbClr val="617A86"/>
                </a:solidFill>
                <a:effectLst>
                  <a:outerShdw blurRad="50800" dist="38100" dir="2700000" algn="tl" rotWithShape="0">
                    <a:schemeClr val="bg1">
                      <a:alpha val="40000"/>
                    </a:schemeClr>
                  </a:outerShdw>
                </a:effectLst>
                <a:latin typeface="Tahoma" panose="020B0604030504040204" pitchFamily="34" charset="0"/>
                <a:ea typeface="Tahoma" panose="020B0604030504040204" pitchFamily="34" charset="0"/>
                <a:cs typeface="Tahoma" panose="020B0604030504040204" pitchFamily="34" charset="0"/>
              </a:rPr>
              <a:t>Choose a day to go to the zoo. Consider how long it will take to save money, schedules (work/school), and weather.</a:t>
            </a:r>
          </a:p>
          <a:p>
            <a:endParaRPr lang="en-US" sz="1800"/>
          </a:p>
        </p:txBody>
      </p:sp>
      <p:sp>
        <p:nvSpPr>
          <p:cNvPr id="2" name="Slide Number Placeholder 1">
            <a:extLst>
              <a:ext uri="{FF2B5EF4-FFF2-40B4-BE49-F238E27FC236}">
                <a16:creationId xmlns:a16="http://schemas.microsoft.com/office/drawing/2014/main" id="{946F2799-D55F-4DE6-AA7A-F46642FCE710}"/>
              </a:ext>
            </a:extLst>
          </p:cNvPr>
          <p:cNvSpPr>
            <a:spLocks noGrp="1"/>
          </p:cNvSpPr>
          <p:nvPr>
            <p:ph type="sldNum" sz="quarter" idx="4"/>
          </p:nvPr>
        </p:nvSpPr>
        <p:spPr/>
        <p:txBody>
          <a:bodyPr/>
          <a:lstStyle/>
          <a:p>
            <a:fld id="{BC502912-88F4-4B0D-992B-24673595D95F}" type="slidenum">
              <a:rPr lang="en-US" smtClean="0"/>
              <a:pPr/>
              <a:t>88</a:t>
            </a:fld>
            <a:endParaRPr lang="en-US"/>
          </a:p>
        </p:txBody>
      </p:sp>
    </p:spTree>
    <p:extLst>
      <p:ext uri="{BB962C8B-B14F-4D97-AF65-F5344CB8AC3E}">
        <p14:creationId xmlns:p14="http://schemas.microsoft.com/office/powerpoint/2010/main" val="69075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nextCondLst>
                <p:cond evt="onClick" delay="0">
                  <p:tgtEl>
                    <p:spTgt spid="13"/>
                  </p:tgtEl>
                </p:cond>
              </p:nextCondLst>
            </p:seq>
          </p:childTnLst>
        </p:cTn>
      </p:par>
    </p:tnLst>
    <p:bldLst>
      <p:bldP spid="4" grpId="0"/>
      <p:bldP spid="11" grpId="0"/>
      <p:bldP spid="12" grpId="0"/>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ADACA82-38D2-41B1-9DFF-122F7BF53833}"/>
              </a:ext>
            </a:extLst>
          </p:cNvPr>
          <p:cNvSpPr txBox="1">
            <a:spLocks/>
          </p:cNvSpPr>
          <p:nvPr/>
        </p:nvSpPr>
        <p:spPr>
          <a:xfrm>
            <a:off x="1747875" y="1277730"/>
            <a:ext cx="3234219" cy="2588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Open </a:t>
            </a:r>
          </a:p>
          <a:p>
            <a:r>
              <a:rPr lang="en-US" sz="6600" b="1">
                <a:solidFill>
                  <a:srgbClr val="617A86"/>
                </a:solidFill>
                <a:latin typeface="Segoe UI Black" panose="020B0A02040204020203" pitchFamily="34" charset="0"/>
                <a:ea typeface="Segoe UI Black" panose="020B0A02040204020203" pitchFamily="34" charset="0"/>
                <a:cs typeface="Tahoma" panose="020B0604030504040204" pitchFamily="34" charset="0"/>
              </a:rPr>
              <a:t>Q &amp; A</a:t>
            </a:r>
          </a:p>
        </p:txBody>
      </p:sp>
      <p:sp>
        <p:nvSpPr>
          <p:cNvPr id="2" name="Slide Number Placeholder 1">
            <a:extLst>
              <a:ext uri="{FF2B5EF4-FFF2-40B4-BE49-F238E27FC236}">
                <a16:creationId xmlns:a16="http://schemas.microsoft.com/office/drawing/2014/main" id="{AE0DE02D-C2C8-4266-837B-FA5C8B3F1268}"/>
              </a:ext>
            </a:extLst>
          </p:cNvPr>
          <p:cNvSpPr>
            <a:spLocks noGrp="1"/>
          </p:cNvSpPr>
          <p:nvPr>
            <p:ph type="sldNum" sz="quarter" idx="4"/>
          </p:nvPr>
        </p:nvSpPr>
        <p:spPr/>
        <p:txBody>
          <a:bodyPr/>
          <a:lstStyle/>
          <a:p>
            <a:fld id="{BC502912-88F4-4B0D-992B-24673595D95F}" type="slidenum">
              <a:rPr lang="en-US" smtClean="0"/>
              <a:pPr/>
              <a:t>89</a:t>
            </a:fld>
            <a:endParaRPr lang="en-US"/>
          </a:p>
        </p:txBody>
      </p:sp>
    </p:spTree>
    <p:extLst>
      <p:ext uri="{BB962C8B-B14F-4D97-AF65-F5344CB8AC3E}">
        <p14:creationId xmlns:p14="http://schemas.microsoft.com/office/powerpoint/2010/main" val="315230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F211A31E-9DD9-4741-B7AA-B4B6C72D2B15}"/>
              </a:ext>
            </a:extLst>
          </p:cNvPr>
          <p:cNvSpPr/>
          <p:nvPr/>
        </p:nvSpPr>
        <p:spPr>
          <a:xfrm>
            <a:off x="3314700" y="685675"/>
            <a:ext cx="2279650" cy="958975"/>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0F5AD254-4384-4F25-906B-C9FD603C0C70}"/>
              </a:ext>
            </a:extLst>
          </p:cNvPr>
          <p:cNvSpPr txBox="1"/>
          <p:nvPr/>
        </p:nvSpPr>
        <p:spPr>
          <a:xfrm>
            <a:off x="3460750" y="749663"/>
            <a:ext cx="2228850" cy="830997"/>
          </a:xfrm>
          <a:prstGeom prst="rect">
            <a:avLst/>
          </a:prstGeom>
          <a:noFill/>
        </p:spPr>
        <p:txBody>
          <a:bodyPr wrap="square" rtlCol="0">
            <a:spAutoFit/>
          </a:bodyPr>
          <a:lstStyle/>
          <a:p>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T</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akeaway</a:t>
            </a:r>
          </a:p>
          <a:p>
            <a:r>
              <a:rPr lang="en-US" sz="2000">
                <a:solidFill>
                  <a:srgbClr val="617A86"/>
                </a:solidFill>
                <a:latin typeface="Tahoma" panose="020B0604030504040204" pitchFamily="34" charset="0"/>
                <a:ea typeface="Tahoma" panose="020B0604030504040204" pitchFamily="34" charset="0"/>
                <a:cs typeface="Tahoma" panose="020B0604030504040204" pitchFamily="34" charset="0"/>
              </a:rPr>
              <a:t>from today</a:t>
            </a:r>
          </a:p>
        </p:txBody>
      </p:sp>
      <p:sp>
        <p:nvSpPr>
          <p:cNvPr id="6" name="Arrow: Pentagon 5">
            <a:extLst>
              <a:ext uri="{FF2B5EF4-FFF2-40B4-BE49-F238E27FC236}">
                <a16:creationId xmlns:a16="http://schemas.microsoft.com/office/drawing/2014/main" id="{ECCE4CA4-5BD6-4658-B065-89DEB03A0B25}"/>
              </a:ext>
            </a:extLst>
          </p:cNvPr>
          <p:cNvSpPr/>
          <p:nvPr/>
        </p:nvSpPr>
        <p:spPr>
          <a:xfrm flipH="1">
            <a:off x="336550" y="1644525"/>
            <a:ext cx="2686050" cy="95897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D2ED401-8838-499B-A4A3-6AC4E31290C6}"/>
              </a:ext>
            </a:extLst>
          </p:cNvPr>
          <p:cNvSpPr txBox="1"/>
          <p:nvPr/>
        </p:nvSpPr>
        <p:spPr>
          <a:xfrm flipH="1">
            <a:off x="603250" y="1708513"/>
            <a:ext cx="2374900" cy="830997"/>
          </a:xfrm>
          <a:prstGeom prst="rect">
            <a:avLst/>
          </a:prstGeom>
          <a:noFill/>
        </p:spPr>
        <p:txBody>
          <a:bodyPr wrap="square" rtlCol="0">
            <a:spAutoFit/>
          </a:bodyPr>
          <a:lstStyle/>
          <a:p>
            <a:pPr algn="r"/>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I</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mprovement</a:t>
            </a:r>
          </a:p>
          <a:p>
            <a:pPr algn="r"/>
            <a:r>
              <a:rPr lang="en-US" sz="2000">
                <a:solidFill>
                  <a:srgbClr val="617A86"/>
                </a:solidFill>
                <a:latin typeface="Tahoma" panose="020B0604030504040204" pitchFamily="34" charset="0"/>
                <a:ea typeface="Tahoma" panose="020B0604030504040204" pitchFamily="34" charset="0"/>
                <a:cs typeface="Tahoma" panose="020B0604030504040204" pitchFamily="34" charset="0"/>
              </a:rPr>
              <a:t>I want to make</a:t>
            </a:r>
          </a:p>
        </p:txBody>
      </p:sp>
      <p:sp>
        <p:nvSpPr>
          <p:cNvPr id="10" name="Arrow: Pentagon 9">
            <a:extLst>
              <a:ext uri="{FF2B5EF4-FFF2-40B4-BE49-F238E27FC236}">
                <a16:creationId xmlns:a16="http://schemas.microsoft.com/office/drawing/2014/main" id="{52F14075-87C9-4314-BCE1-A8C30D09932F}"/>
              </a:ext>
            </a:extLst>
          </p:cNvPr>
          <p:cNvSpPr/>
          <p:nvPr/>
        </p:nvSpPr>
        <p:spPr>
          <a:xfrm>
            <a:off x="3319434" y="2603500"/>
            <a:ext cx="2279650" cy="958975"/>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DD67654D-FC0B-4E0B-871A-7D16932B23F6}"/>
              </a:ext>
            </a:extLst>
          </p:cNvPr>
          <p:cNvSpPr txBox="1"/>
          <p:nvPr/>
        </p:nvSpPr>
        <p:spPr>
          <a:xfrm>
            <a:off x="3454400" y="2667488"/>
            <a:ext cx="2228850" cy="830997"/>
          </a:xfrm>
          <a:prstGeom prst="rect">
            <a:avLst/>
          </a:prstGeom>
          <a:noFill/>
        </p:spPr>
        <p:txBody>
          <a:bodyPr wrap="square" rtlCol="0">
            <a:spAutoFit/>
          </a:bodyPr>
          <a:lstStyle/>
          <a:p>
            <a:r>
              <a:rPr lang="en-US" sz="2800" b="1">
                <a:solidFill>
                  <a:srgbClr val="617A86"/>
                </a:solidFill>
                <a:latin typeface="Tahoma" panose="020B0604030504040204" pitchFamily="34" charset="0"/>
                <a:ea typeface="Tahoma" panose="020B0604030504040204" pitchFamily="34" charset="0"/>
                <a:cs typeface="Tahoma" panose="020B0604030504040204" pitchFamily="34" charset="0"/>
              </a:rPr>
              <a:t>P</a:t>
            </a:r>
            <a:r>
              <a:rPr lang="en-US" sz="2800">
                <a:solidFill>
                  <a:srgbClr val="617A86"/>
                </a:solidFill>
                <a:latin typeface="Tahoma" panose="020B0604030504040204" pitchFamily="34" charset="0"/>
                <a:ea typeface="Tahoma" panose="020B0604030504040204" pitchFamily="34" charset="0"/>
                <a:cs typeface="Tahoma" panose="020B0604030504040204" pitchFamily="34" charset="0"/>
              </a:rPr>
              <a:t>ractice</a:t>
            </a:r>
          </a:p>
          <a:p>
            <a:r>
              <a:rPr lang="en-US" sz="2000">
                <a:solidFill>
                  <a:srgbClr val="617A86"/>
                </a:solidFill>
                <a:latin typeface="Tahoma" panose="020B0604030504040204" pitchFamily="34" charset="0"/>
                <a:ea typeface="Tahoma" panose="020B0604030504040204" pitchFamily="34" charset="0"/>
                <a:cs typeface="Tahoma" panose="020B0604030504040204" pitchFamily="34" charset="0"/>
              </a:rPr>
              <a:t>I plan to add</a:t>
            </a:r>
          </a:p>
        </p:txBody>
      </p:sp>
      <p:sp>
        <p:nvSpPr>
          <p:cNvPr id="18" name="Title 2">
            <a:extLst>
              <a:ext uri="{FF2B5EF4-FFF2-40B4-BE49-F238E27FC236}">
                <a16:creationId xmlns:a16="http://schemas.microsoft.com/office/drawing/2014/main" id="{6ED60C0A-5757-461C-902D-4670288BCC6A}"/>
              </a:ext>
            </a:extLst>
          </p:cNvPr>
          <p:cNvSpPr txBox="1">
            <a:spLocks/>
          </p:cNvSpPr>
          <p:nvPr/>
        </p:nvSpPr>
        <p:spPr>
          <a:xfrm>
            <a:off x="5740400" y="1510810"/>
            <a:ext cx="2873375" cy="13466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a:solidFill>
                  <a:srgbClr val="617A86"/>
                </a:solidFill>
                <a:latin typeface="Segoe UI Black" panose="020B0A02040204020203" pitchFamily="34" charset="0"/>
                <a:ea typeface="Segoe UI Black" panose="020B0A02040204020203" pitchFamily="34" charset="0"/>
              </a:rPr>
              <a:t>What’s Your TIP?</a:t>
            </a:r>
          </a:p>
        </p:txBody>
      </p:sp>
      <p:sp>
        <p:nvSpPr>
          <p:cNvPr id="13" name="Rectangle: Top Corners Snipped 12">
            <a:extLst>
              <a:ext uri="{FF2B5EF4-FFF2-40B4-BE49-F238E27FC236}">
                <a16:creationId xmlns:a16="http://schemas.microsoft.com/office/drawing/2014/main" id="{E3E1682A-BC71-4089-93A4-A48D932C5A7E}"/>
              </a:ext>
            </a:extLst>
          </p:cNvPr>
          <p:cNvSpPr/>
          <p:nvPr/>
        </p:nvSpPr>
        <p:spPr>
          <a:xfrm>
            <a:off x="3022600" y="276224"/>
            <a:ext cx="292100" cy="4867275"/>
          </a:xfrm>
          <a:prstGeom prst="snip2SameRect">
            <a:avLst/>
          </a:prstGeom>
          <a:solidFill>
            <a:srgbClr val="617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8127CA9-0118-411A-9862-D588245F9477}"/>
              </a:ext>
            </a:extLst>
          </p:cNvPr>
          <p:cNvSpPr>
            <a:spLocks noGrp="1"/>
          </p:cNvSpPr>
          <p:nvPr>
            <p:ph type="sldNum" sz="quarter" idx="4"/>
          </p:nvPr>
        </p:nvSpPr>
        <p:spPr/>
        <p:txBody>
          <a:bodyPr/>
          <a:lstStyle/>
          <a:p>
            <a:fld id="{BC502912-88F4-4B0D-992B-24673595D95F}" type="slidenum">
              <a:rPr lang="en-US" smtClean="0"/>
              <a:pPr/>
              <a:t>9</a:t>
            </a:fld>
            <a:endParaRPr lang="en-US"/>
          </a:p>
        </p:txBody>
      </p:sp>
    </p:spTree>
    <p:extLst>
      <p:ext uri="{BB962C8B-B14F-4D97-AF65-F5344CB8AC3E}">
        <p14:creationId xmlns:p14="http://schemas.microsoft.com/office/powerpoint/2010/main" val="18722689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D928679F-E59B-4887-975E-374C1D147A74}"/>
              </a:ext>
            </a:extLst>
          </p:cNvPr>
          <p:cNvSpPr/>
          <p:nvPr/>
        </p:nvSpPr>
        <p:spPr>
          <a:xfrm flipH="1">
            <a:off x="5363706" y="1337336"/>
            <a:ext cx="2360346" cy="2799542"/>
          </a:xfrm>
          <a:custGeom>
            <a:avLst/>
            <a:gdLst>
              <a:gd name="connsiteX0" fmla="*/ 410117 w 2360346"/>
              <a:gd name="connsiteY0" fmla="*/ 1921504 h 2799542"/>
              <a:gd name="connsiteX1" fmla="*/ 410117 w 2360346"/>
              <a:gd name="connsiteY1" fmla="*/ 2799543 h 2799542"/>
              <a:gd name="connsiteX2" fmla="*/ 1506494 w 2360346"/>
              <a:gd name="connsiteY2" fmla="*/ 2799543 h 2799542"/>
              <a:gd name="connsiteX3" fmla="*/ 1506494 w 2360346"/>
              <a:gd name="connsiteY3" fmla="*/ 2383197 h 2799542"/>
              <a:gd name="connsiteX4" fmla="*/ 1676502 w 2360346"/>
              <a:gd name="connsiteY4" fmla="*/ 2383197 h 2799542"/>
              <a:gd name="connsiteX5" fmla="*/ 2085908 w 2360346"/>
              <a:gd name="connsiteY5" fmla="*/ 1973791 h 2799542"/>
              <a:gd name="connsiteX6" fmla="*/ 2085908 w 2360346"/>
              <a:gd name="connsiteY6" fmla="*/ 1966852 h 2799542"/>
              <a:gd name="connsiteX7" fmla="*/ 2085908 w 2360346"/>
              <a:gd name="connsiteY7" fmla="*/ 1758679 h 2799542"/>
              <a:gd name="connsiteX8" fmla="*/ 2238568 w 2360346"/>
              <a:gd name="connsiteY8" fmla="*/ 1758679 h 2799542"/>
              <a:gd name="connsiteX9" fmla="*/ 2325307 w 2360346"/>
              <a:gd name="connsiteY9" fmla="*/ 1515810 h 2799542"/>
              <a:gd name="connsiteX10" fmla="*/ 2085908 w 2360346"/>
              <a:gd name="connsiteY10" fmla="*/ 1099465 h 2799542"/>
              <a:gd name="connsiteX11" fmla="*/ 2085908 w 2360346"/>
              <a:gd name="connsiteY11" fmla="*/ 1082117 h 2799542"/>
              <a:gd name="connsiteX12" fmla="*/ 1081748 w 2360346"/>
              <a:gd name="connsiteY12" fmla="*/ 706 h 2799542"/>
              <a:gd name="connsiteX13" fmla="*/ 1081405 w 2360346"/>
              <a:gd name="connsiteY13" fmla="*/ 694 h 2799542"/>
              <a:gd name="connsiteX14" fmla="*/ 1042685 w 2360346"/>
              <a:gd name="connsiteY14" fmla="*/ 0 h 2799542"/>
              <a:gd name="connsiteX15" fmla="*/ 710 w 2360346"/>
              <a:gd name="connsiteY15" fmla="*/ 1005544 h 2799542"/>
              <a:gd name="connsiteX16" fmla="*/ 710 w 2360346"/>
              <a:gd name="connsiteY16" fmla="*/ 1081631 h 2799542"/>
              <a:gd name="connsiteX17" fmla="*/ 410117 w 2360346"/>
              <a:gd name="connsiteY17" fmla="*/ 1921504 h 2799542"/>
              <a:gd name="connsiteX18" fmla="*/ 69893 w 2360346"/>
              <a:gd name="connsiteY18" fmla="*/ 1079099 h 2799542"/>
              <a:gd name="connsiteX19" fmla="*/ 69893 w 2360346"/>
              <a:gd name="connsiteY19" fmla="*/ 1008042 h 2799542"/>
              <a:gd name="connsiteX20" fmla="*/ 1042685 w 2360346"/>
              <a:gd name="connsiteY20" fmla="*/ 69391 h 2799542"/>
              <a:gd name="connsiteX21" fmla="*/ 1078872 w 2360346"/>
              <a:gd name="connsiteY21" fmla="*/ 70050 h 2799542"/>
              <a:gd name="connsiteX22" fmla="*/ 2016656 w 2360346"/>
              <a:gd name="connsiteY22" fmla="*/ 1079099 h 2799542"/>
              <a:gd name="connsiteX23" fmla="*/ 2016656 w 2360346"/>
              <a:gd name="connsiteY23" fmla="*/ 1117506 h 2799542"/>
              <a:gd name="connsiteX24" fmla="*/ 2025885 w 2360346"/>
              <a:gd name="connsiteY24" fmla="*/ 1133570 h 2799542"/>
              <a:gd name="connsiteX25" fmla="*/ 2265284 w 2360346"/>
              <a:gd name="connsiteY25" fmla="*/ 1549916 h 2799542"/>
              <a:gd name="connsiteX26" fmla="*/ 2266221 w 2360346"/>
              <a:gd name="connsiteY26" fmla="*/ 1551512 h 2799542"/>
              <a:gd name="connsiteX27" fmla="*/ 2267227 w 2360346"/>
              <a:gd name="connsiteY27" fmla="*/ 1553073 h 2799542"/>
              <a:gd name="connsiteX28" fmla="*/ 2284783 w 2360346"/>
              <a:gd name="connsiteY28" fmla="*/ 1650602 h 2799542"/>
              <a:gd name="connsiteX29" fmla="*/ 2233988 w 2360346"/>
              <a:gd name="connsiteY29" fmla="*/ 1688767 h 2799542"/>
              <a:gd name="connsiteX30" fmla="*/ 2016621 w 2360346"/>
              <a:gd name="connsiteY30" fmla="*/ 1688767 h 2799542"/>
              <a:gd name="connsiteX31" fmla="*/ 2016621 w 2360346"/>
              <a:gd name="connsiteY31" fmla="*/ 1973270 h 2799542"/>
              <a:gd name="connsiteX32" fmla="*/ 1676606 w 2360346"/>
              <a:gd name="connsiteY32" fmla="*/ 2313286 h 2799542"/>
              <a:gd name="connsiteX33" fmla="*/ 1437207 w 2360346"/>
              <a:gd name="connsiteY33" fmla="*/ 2313286 h 2799542"/>
              <a:gd name="connsiteX34" fmla="*/ 1437207 w 2360346"/>
              <a:gd name="connsiteY34" fmla="*/ 2729631 h 2799542"/>
              <a:gd name="connsiteX35" fmla="*/ 479612 w 2360346"/>
              <a:gd name="connsiteY35" fmla="*/ 2729631 h 2799542"/>
              <a:gd name="connsiteX36" fmla="*/ 479612 w 2360346"/>
              <a:gd name="connsiteY36" fmla="*/ 1887503 h 2799542"/>
              <a:gd name="connsiteX37" fmla="*/ 452758 w 2360346"/>
              <a:gd name="connsiteY37" fmla="*/ 1866686 h 2799542"/>
              <a:gd name="connsiteX38" fmla="*/ 70101 w 2360346"/>
              <a:gd name="connsiteY38" fmla="*/ 1081909 h 2799542"/>
              <a:gd name="connsiteX39" fmla="*/ 70101 w 2360346"/>
              <a:gd name="connsiteY39" fmla="*/ 1080521 h 27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60346" h="2799542">
                <a:moveTo>
                  <a:pt x="410117" y="1921504"/>
                </a:moveTo>
                <a:lnTo>
                  <a:pt x="410117" y="2799543"/>
                </a:lnTo>
                <a:lnTo>
                  <a:pt x="1506494" y="2799543"/>
                </a:lnTo>
                <a:lnTo>
                  <a:pt x="1506494" y="2383197"/>
                </a:lnTo>
                <a:lnTo>
                  <a:pt x="1676502" y="2383197"/>
                </a:lnTo>
                <a:cubicBezTo>
                  <a:pt x="1902612" y="2383197"/>
                  <a:pt x="2085908" y="2199901"/>
                  <a:pt x="2085908" y="1973791"/>
                </a:cubicBezTo>
                <a:cubicBezTo>
                  <a:pt x="2085908" y="1971466"/>
                  <a:pt x="2085908" y="1969141"/>
                  <a:pt x="2085908" y="1966852"/>
                </a:cubicBezTo>
                <a:lnTo>
                  <a:pt x="2085908" y="1758679"/>
                </a:lnTo>
                <a:lnTo>
                  <a:pt x="2238568" y="1758679"/>
                </a:lnTo>
                <a:cubicBezTo>
                  <a:pt x="2328777" y="1748270"/>
                  <a:pt x="2408576" y="1644184"/>
                  <a:pt x="2325307" y="1515810"/>
                </a:cubicBezTo>
                <a:lnTo>
                  <a:pt x="2085908" y="1099465"/>
                </a:lnTo>
                <a:lnTo>
                  <a:pt x="2085908" y="1082117"/>
                </a:lnTo>
                <a:cubicBezTo>
                  <a:pt x="2107239" y="506203"/>
                  <a:pt x="1657662" y="22038"/>
                  <a:pt x="1081748" y="706"/>
                </a:cubicBezTo>
                <a:cubicBezTo>
                  <a:pt x="1081634" y="702"/>
                  <a:pt x="1081519" y="698"/>
                  <a:pt x="1081405" y="694"/>
                </a:cubicBezTo>
                <a:cubicBezTo>
                  <a:pt x="1068463" y="208"/>
                  <a:pt x="1055522" y="0"/>
                  <a:pt x="1042685" y="0"/>
                </a:cubicBezTo>
                <a:cubicBezTo>
                  <a:pt x="481454" y="414"/>
                  <a:pt x="21087" y="444685"/>
                  <a:pt x="710" y="1005544"/>
                </a:cubicBezTo>
                <a:cubicBezTo>
                  <a:pt x="-237" y="1030986"/>
                  <a:pt x="-237" y="1056349"/>
                  <a:pt x="710" y="1081631"/>
                </a:cubicBezTo>
                <a:cubicBezTo>
                  <a:pt x="-660" y="1409979"/>
                  <a:pt x="150619" y="1720319"/>
                  <a:pt x="410117" y="1921504"/>
                </a:cubicBezTo>
                <a:close/>
                <a:moveTo>
                  <a:pt x="69893" y="1079099"/>
                </a:moveTo>
                <a:cubicBezTo>
                  <a:pt x="69060" y="1055540"/>
                  <a:pt x="69060" y="1031635"/>
                  <a:pt x="69893" y="1008042"/>
                </a:cubicBezTo>
                <a:cubicBezTo>
                  <a:pt x="87057" y="483613"/>
                  <a:pt x="517978" y="67816"/>
                  <a:pt x="1042685" y="69391"/>
                </a:cubicBezTo>
                <a:cubicBezTo>
                  <a:pt x="1054655" y="69391"/>
                  <a:pt x="1066763" y="69599"/>
                  <a:pt x="1078872" y="70050"/>
                </a:cubicBezTo>
                <a:cubicBezTo>
                  <a:pt x="1616197" y="90335"/>
                  <a:pt x="2035711" y="541728"/>
                  <a:pt x="2016656" y="1079099"/>
                </a:cubicBezTo>
                <a:lnTo>
                  <a:pt x="2016656" y="1117506"/>
                </a:lnTo>
                <a:lnTo>
                  <a:pt x="2025885" y="1133570"/>
                </a:lnTo>
                <a:lnTo>
                  <a:pt x="2265284" y="1549916"/>
                </a:lnTo>
                <a:lnTo>
                  <a:pt x="2266221" y="1551512"/>
                </a:lnTo>
                <a:lnTo>
                  <a:pt x="2267227" y="1553073"/>
                </a:lnTo>
                <a:cubicBezTo>
                  <a:pt x="2289754" y="1580264"/>
                  <a:pt x="2296413" y="1617260"/>
                  <a:pt x="2284783" y="1650602"/>
                </a:cubicBezTo>
                <a:cubicBezTo>
                  <a:pt x="2274936" y="1670719"/>
                  <a:pt x="2256051" y="1684909"/>
                  <a:pt x="2233988" y="1688767"/>
                </a:cubicBezTo>
                <a:lnTo>
                  <a:pt x="2016621" y="1688767"/>
                </a:lnTo>
                <a:lnTo>
                  <a:pt x="2016621" y="1973270"/>
                </a:lnTo>
                <a:cubicBezTo>
                  <a:pt x="2016371" y="2160952"/>
                  <a:pt x="1864287" y="2313036"/>
                  <a:pt x="1676606" y="2313286"/>
                </a:cubicBezTo>
                <a:lnTo>
                  <a:pt x="1437207" y="2313286"/>
                </a:lnTo>
                <a:lnTo>
                  <a:pt x="1437207" y="2729631"/>
                </a:lnTo>
                <a:lnTo>
                  <a:pt x="479612" y="2729631"/>
                </a:lnTo>
                <a:lnTo>
                  <a:pt x="479612" y="1887503"/>
                </a:lnTo>
                <a:lnTo>
                  <a:pt x="452758" y="1866686"/>
                </a:lnTo>
                <a:cubicBezTo>
                  <a:pt x="210968" y="1678133"/>
                  <a:pt x="69758" y="1388527"/>
                  <a:pt x="70101" y="1081909"/>
                </a:cubicBezTo>
                <a:lnTo>
                  <a:pt x="70101" y="1080521"/>
                </a:lnTo>
                <a:close/>
              </a:path>
            </a:pathLst>
          </a:custGeom>
          <a:solidFill>
            <a:srgbClr val="617A86"/>
          </a:solidFill>
          <a:ln w="34627" cap="flat">
            <a:noFill/>
            <a:prstDash val="solid"/>
            <a:miter/>
          </a:ln>
        </p:spPr>
        <p:txBody>
          <a:bodyPr rtlCol="0" anchor="ctr"/>
          <a:lstStyle/>
          <a:p>
            <a:endParaRPr lang="en-US"/>
          </a:p>
        </p:txBody>
      </p:sp>
      <p:grpSp>
        <p:nvGrpSpPr>
          <p:cNvPr id="51" name="Graphic 30" descr="Good Idea outline">
            <a:extLst>
              <a:ext uri="{FF2B5EF4-FFF2-40B4-BE49-F238E27FC236}">
                <a16:creationId xmlns:a16="http://schemas.microsoft.com/office/drawing/2014/main" id="{E2A74CF5-03BF-4134-93E0-03BBAB5F5C7E}"/>
              </a:ext>
            </a:extLst>
          </p:cNvPr>
          <p:cNvGrpSpPr/>
          <p:nvPr/>
        </p:nvGrpSpPr>
        <p:grpSpPr>
          <a:xfrm>
            <a:off x="1419948" y="1325705"/>
            <a:ext cx="2360346" cy="2799542"/>
            <a:chOff x="1419948" y="1325705"/>
            <a:chExt cx="2360346" cy="2799542"/>
          </a:xfrm>
          <a:solidFill>
            <a:srgbClr val="617A86"/>
          </a:solidFill>
        </p:grpSpPr>
        <p:sp>
          <p:nvSpPr>
            <p:cNvPr id="52" name="Freeform: Shape 51">
              <a:extLst>
                <a:ext uri="{FF2B5EF4-FFF2-40B4-BE49-F238E27FC236}">
                  <a16:creationId xmlns:a16="http://schemas.microsoft.com/office/drawing/2014/main" id="{90E54B78-6AAF-4D9E-B625-FFEF7B86B5BE}"/>
                </a:ext>
              </a:extLst>
            </p:cNvPr>
            <p:cNvSpPr/>
            <p:nvPr/>
          </p:nvSpPr>
          <p:spPr>
            <a:xfrm>
              <a:off x="1419948" y="1325705"/>
              <a:ext cx="2360346" cy="2799542"/>
            </a:xfrm>
            <a:custGeom>
              <a:avLst/>
              <a:gdLst>
                <a:gd name="connsiteX0" fmla="*/ 410117 w 2360346"/>
                <a:gd name="connsiteY0" fmla="*/ 1921504 h 2799542"/>
                <a:gd name="connsiteX1" fmla="*/ 410117 w 2360346"/>
                <a:gd name="connsiteY1" fmla="*/ 2799543 h 2799542"/>
                <a:gd name="connsiteX2" fmla="*/ 1506494 w 2360346"/>
                <a:gd name="connsiteY2" fmla="*/ 2799543 h 2799542"/>
                <a:gd name="connsiteX3" fmla="*/ 1506494 w 2360346"/>
                <a:gd name="connsiteY3" fmla="*/ 2383197 h 2799542"/>
                <a:gd name="connsiteX4" fmla="*/ 1676502 w 2360346"/>
                <a:gd name="connsiteY4" fmla="*/ 2383197 h 2799542"/>
                <a:gd name="connsiteX5" fmla="*/ 2085908 w 2360346"/>
                <a:gd name="connsiteY5" fmla="*/ 1973791 h 2799542"/>
                <a:gd name="connsiteX6" fmla="*/ 2085908 w 2360346"/>
                <a:gd name="connsiteY6" fmla="*/ 1966852 h 2799542"/>
                <a:gd name="connsiteX7" fmla="*/ 2085908 w 2360346"/>
                <a:gd name="connsiteY7" fmla="*/ 1758679 h 2799542"/>
                <a:gd name="connsiteX8" fmla="*/ 2238568 w 2360346"/>
                <a:gd name="connsiteY8" fmla="*/ 1758679 h 2799542"/>
                <a:gd name="connsiteX9" fmla="*/ 2325307 w 2360346"/>
                <a:gd name="connsiteY9" fmla="*/ 1515810 h 2799542"/>
                <a:gd name="connsiteX10" fmla="*/ 2085908 w 2360346"/>
                <a:gd name="connsiteY10" fmla="*/ 1099465 h 2799542"/>
                <a:gd name="connsiteX11" fmla="*/ 2085908 w 2360346"/>
                <a:gd name="connsiteY11" fmla="*/ 1082117 h 2799542"/>
                <a:gd name="connsiteX12" fmla="*/ 1081748 w 2360346"/>
                <a:gd name="connsiteY12" fmla="*/ 706 h 2799542"/>
                <a:gd name="connsiteX13" fmla="*/ 1081405 w 2360346"/>
                <a:gd name="connsiteY13" fmla="*/ 694 h 2799542"/>
                <a:gd name="connsiteX14" fmla="*/ 1042685 w 2360346"/>
                <a:gd name="connsiteY14" fmla="*/ 0 h 2799542"/>
                <a:gd name="connsiteX15" fmla="*/ 710 w 2360346"/>
                <a:gd name="connsiteY15" fmla="*/ 1005544 h 2799542"/>
                <a:gd name="connsiteX16" fmla="*/ 710 w 2360346"/>
                <a:gd name="connsiteY16" fmla="*/ 1081631 h 2799542"/>
                <a:gd name="connsiteX17" fmla="*/ 410117 w 2360346"/>
                <a:gd name="connsiteY17" fmla="*/ 1921504 h 2799542"/>
                <a:gd name="connsiteX18" fmla="*/ 69893 w 2360346"/>
                <a:gd name="connsiteY18" fmla="*/ 1079099 h 2799542"/>
                <a:gd name="connsiteX19" fmla="*/ 69893 w 2360346"/>
                <a:gd name="connsiteY19" fmla="*/ 1008042 h 2799542"/>
                <a:gd name="connsiteX20" fmla="*/ 1042685 w 2360346"/>
                <a:gd name="connsiteY20" fmla="*/ 69391 h 2799542"/>
                <a:gd name="connsiteX21" fmla="*/ 1078872 w 2360346"/>
                <a:gd name="connsiteY21" fmla="*/ 70050 h 2799542"/>
                <a:gd name="connsiteX22" fmla="*/ 2016656 w 2360346"/>
                <a:gd name="connsiteY22" fmla="*/ 1079099 h 2799542"/>
                <a:gd name="connsiteX23" fmla="*/ 2016656 w 2360346"/>
                <a:gd name="connsiteY23" fmla="*/ 1117506 h 2799542"/>
                <a:gd name="connsiteX24" fmla="*/ 2025885 w 2360346"/>
                <a:gd name="connsiteY24" fmla="*/ 1133570 h 2799542"/>
                <a:gd name="connsiteX25" fmla="*/ 2265284 w 2360346"/>
                <a:gd name="connsiteY25" fmla="*/ 1549916 h 2799542"/>
                <a:gd name="connsiteX26" fmla="*/ 2266221 w 2360346"/>
                <a:gd name="connsiteY26" fmla="*/ 1551512 h 2799542"/>
                <a:gd name="connsiteX27" fmla="*/ 2267227 w 2360346"/>
                <a:gd name="connsiteY27" fmla="*/ 1553073 h 2799542"/>
                <a:gd name="connsiteX28" fmla="*/ 2284783 w 2360346"/>
                <a:gd name="connsiteY28" fmla="*/ 1650602 h 2799542"/>
                <a:gd name="connsiteX29" fmla="*/ 2233988 w 2360346"/>
                <a:gd name="connsiteY29" fmla="*/ 1688767 h 2799542"/>
                <a:gd name="connsiteX30" fmla="*/ 2016621 w 2360346"/>
                <a:gd name="connsiteY30" fmla="*/ 1688767 h 2799542"/>
                <a:gd name="connsiteX31" fmla="*/ 2016621 w 2360346"/>
                <a:gd name="connsiteY31" fmla="*/ 1973270 h 2799542"/>
                <a:gd name="connsiteX32" fmla="*/ 1676606 w 2360346"/>
                <a:gd name="connsiteY32" fmla="*/ 2313286 h 2799542"/>
                <a:gd name="connsiteX33" fmla="*/ 1437207 w 2360346"/>
                <a:gd name="connsiteY33" fmla="*/ 2313286 h 2799542"/>
                <a:gd name="connsiteX34" fmla="*/ 1437207 w 2360346"/>
                <a:gd name="connsiteY34" fmla="*/ 2729631 h 2799542"/>
                <a:gd name="connsiteX35" fmla="*/ 479612 w 2360346"/>
                <a:gd name="connsiteY35" fmla="*/ 2729631 h 2799542"/>
                <a:gd name="connsiteX36" fmla="*/ 479612 w 2360346"/>
                <a:gd name="connsiteY36" fmla="*/ 1887503 h 2799542"/>
                <a:gd name="connsiteX37" fmla="*/ 452758 w 2360346"/>
                <a:gd name="connsiteY37" fmla="*/ 1866686 h 2799542"/>
                <a:gd name="connsiteX38" fmla="*/ 70101 w 2360346"/>
                <a:gd name="connsiteY38" fmla="*/ 1081909 h 2799542"/>
                <a:gd name="connsiteX39" fmla="*/ 70101 w 2360346"/>
                <a:gd name="connsiteY39" fmla="*/ 1080521 h 27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60346" h="2799542">
                  <a:moveTo>
                    <a:pt x="410117" y="1921504"/>
                  </a:moveTo>
                  <a:lnTo>
                    <a:pt x="410117" y="2799543"/>
                  </a:lnTo>
                  <a:lnTo>
                    <a:pt x="1506494" y="2799543"/>
                  </a:lnTo>
                  <a:lnTo>
                    <a:pt x="1506494" y="2383197"/>
                  </a:lnTo>
                  <a:lnTo>
                    <a:pt x="1676502" y="2383197"/>
                  </a:lnTo>
                  <a:cubicBezTo>
                    <a:pt x="1902612" y="2383197"/>
                    <a:pt x="2085908" y="2199901"/>
                    <a:pt x="2085908" y="1973791"/>
                  </a:cubicBezTo>
                  <a:cubicBezTo>
                    <a:pt x="2085908" y="1971466"/>
                    <a:pt x="2085908" y="1969141"/>
                    <a:pt x="2085908" y="1966852"/>
                  </a:cubicBezTo>
                  <a:lnTo>
                    <a:pt x="2085908" y="1758679"/>
                  </a:lnTo>
                  <a:lnTo>
                    <a:pt x="2238568" y="1758679"/>
                  </a:lnTo>
                  <a:cubicBezTo>
                    <a:pt x="2328777" y="1748270"/>
                    <a:pt x="2408576" y="1644184"/>
                    <a:pt x="2325307" y="1515810"/>
                  </a:cubicBezTo>
                  <a:lnTo>
                    <a:pt x="2085908" y="1099465"/>
                  </a:lnTo>
                  <a:lnTo>
                    <a:pt x="2085908" y="1082117"/>
                  </a:lnTo>
                  <a:cubicBezTo>
                    <a:pt x="2107239" y="506203"/>
                    <a:pt x="1657662" y="22038"/>
                    <a:pt x="1081748" y="706"/>
                  </a:cubicBezTo>
                  <a:cubicBezTo>
                    <a:pt x="1081634" y="702"/>
                    <a:pt x="1081519" y="698"/>
                    <a:pt x="1081405" y="694"/>
                  </a:cubicBezTo>
                  <a:cubicBezTo>
                    <a:pt x="1068463" y="208"/>
                    <a:pt x="1055522" y="0"/>
                    <a:pt x="1042685" y="0"/>
                  </a:cubicBezTo>
                  <a:cubicBezTo>
                    <a:pt x="481454" y="414"/>
                    <a:pt x="21087" y="444685"/>
                    <a:pt x="710" y="1005544"/>
                  </a:cubicBezTo>
                  <a:cubicBezTo>
                    <a:pt x="-237" y="1030986"/>
                    <a:pt x="-237" y="1056349"/>
                    <a:pt x="710" y="1081631"/>
                  </a:cubicBezTo>
                  <a:cubicBezTo>
                    <a:pt x="-660" y="1409979"/>
                    <a:pt x="150619" y="1720319"/>
                    <a:pt x="410117" y="1921504"/>
                  </a:cubicBezTo>
                  <a:close/>
                  <a:moveTo>
                    <a:pt x="69893" y="1079099"/>
                  </a:moveTo>
                  <a:cubicBezTo>
                    <a:pt x="69060" y="1055540"/>
                    <a:pt x="69060" y="1031635"/>
                    <a:pt x="69893" y="1008042"/>
                  </a:cubicBezTo>
                  <a:cubicBezTo>
                    <a:pt x="87057" y="483613"/>
                    <a:pt x="517978" y="67816"/>
                    <a:pt x="1042685" y="69391"/>
                  </a:cubicBezTo>
                  <a:cubicBezTo>
                    <a:pt x="1054655" y="69391"/>
                    <a:pt x="1066763" y="69599"/>
                    <a:pt x="1078872" y="70050"/>
                  </a:cubicBezTo>
                  <a:cubicBezTo>
                    <a:pt x="1616197" y="90335"/>
                    <a:pt x="2035711" y="541728"/>
                    <a:pt x="2016656" y="1079099"/>
                  </a:cubicBezTo>
                  <a:lnTo>
                    <a:pt x="2016656" y="1117506"/>
                  </a:lnTo>
                  <a:lnTo>
                    <a:pt x="2025885" y="1133570"/>
                  </a:lnTo>
                  <a:lnTo>
                    <a:pt x="2265284" y="1549916"/>
                  </a:lnTo>
                  <a:lnTo>
                    <a:pt x="2266221" y="1551512"/>
                  </a:lnTo>
                  <a:lnTo>
                    <a:pt x="2267227" y="1553073"/>
                  </a:lnTo>
                  <a:cubicBezTo>
                    <a:pt x="2289754" y="1580264"/>
                    <a:pt x="2296413" y="1617260"/>
                    <a:pt x="2284783" y="1650602"/>
                  </a:cubicBezTo>
                  <a:cubicBezTo>
                    <a:pt x="2274936" y="1670719"/>
                    <a:pt x="2256051" y="1684909"/>
                    <a:pt x="2233988" y="1688767"/>
                  </a:cubicBezTo>
                  <a:lnTo>
                    <a:pt x="2016621" y="1688767"/>
                  </a:lnTo>
                  <a:lnTo>
                    <a:pt x="2016621" y="1973270"/>
                  </a:lnTo>
                  <a:cubicBezTo>
                    <a:pt x="2016371" y="2160952"/>
                    <a:pt x="1864287" y="2313036"/>
                    <a:pt x="1676606" y="2313286"/>
                  </a:cubicBezTo>
                  <a:lnTo>
                    <a:pt x="1437207" y="2313286"/>
                  </a:lnTo>
                  <a:lnTo>
                    <a:pt x="1437207" y="2729631"/>
                  </a:lnTo>
                  <a:lnTo>
                    <a:pt x="479612" y="2729631"/>
                  </a:lnTo>
                  <a:lnTo>
                    <a:pt x="479612" y="1887503"/>
                  </a:lnTo>
                  <a:lnTo>
                    <a:pt x="452758" y="1866686"/>
                  </a:lnTo>
                  <a:cubicBezTo>
                    <a:pt x="210968" y="1678133"/>
                    <a:pt x="69758" y="1388527"/>
                    <a:pt x="70101" y="1081909"/>
                  </a:cubicBezTo>
                  <a:lnTo>
                    <a:pt x="70101" y="1080521"/>
                  </a:lnTo>
                  <a:close/>
                </a:path>
              </a:pathLst>
            </a:custGeom>
            <a:solidFill>
              <a:srgbClr val="617A86"/>
            </a:solidFill>
            <a:ln w="3462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82C63DB-C1CD-4CE3-B55C-A3E294B2E439}"/>
                </a:ext>
              </a:extLst>
            </p:cNvPr>
            <p:cNvSpPr/>
            <p:nvPr/>
          </p:nvSpPr>
          <p:spPr>
            <a:xfrm>
              <a:off x="2307509" y="2955143"/>
              <a:ext cx="222050" cy="102629"/>
            </a:xfrm>
            <a:custGeom>
              <a:avLst/>
              <a:gdLst>
                <a:gd name="connsiteX0" fmla="*/ 111025 w 222050"/>
                <a:gd name="connsiteY0" fmla="*/ 102629 h 102629"/>
                <a:gd name="connsiteX1" fmla="*/ 111025 w 222050"/>
                <a:gd name="connsiteY1" fmla="*/ 102629 h 102629"/>
                <a:gd name="connsiteX2" fmla="*/ 222051 w 222050"/>
                <a:gd name="connsiteY2" fmla="*/ 0 h 102629"/>
                <a:gd name="connsiteX3" fmla="*/ 0 w 222050"/>
                <a:gd name="connsiteY3" fmla="*/ 0 h 102629"/>
                <a:gd name="connsiteX4" fmla="*/ 111025 w 222050"/>
                <a:gd name="connsiteY4" fmla="*/ 102629 h 10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50" h="102629">
                  <a:moveTo>
                    <a:pt x="111025" y="102629"/>
                  </a:moveTo>
                  <a:lnTo>
                    <a:pt x="111025" y="102629"/>
                  </a:lnTo>
                  <a:cubicBezTo>
                    <a:pt x="169151" y="102643"/>
                    <a:pt x="217506" y="57945"/>
                    <a:pt x="222051" y="0"/>
                  </a:cubicBezTo>
                  <a:lnTo>
                    <a:pt x="0" y="0"/>
                  </a:lnTo>
                  <a:cubicBezTo>
                    <a:pt x="4531" y="57952"/>
                    <a:pt x="52897" y="102660"/>
                    <a:pt x="111025" y="102629"/>
                  </a:cubicBezTo>
                  <a:close/>
                </a:path>
              </a:pathLst>
            </a:custGeom>
            <a:solidFill>
              <a:schemeClr val="tx2"/>
            </a:solidFill>
            <a:ln w="3462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F0A0A0A-EA37-4F48-9577-ED2CA9083918}"/>
                </a:ext>
              </a:extLst>
            </p:cNvPr>
            <p:cNvSpPr/>
            <p:nvPr/>
          </p:nvSpPr>
          <p:spPr>
            <a:xfrm>
              <a:off x="1974467" y="1783026"/>
              <a:ext cx="888204" cy="927375"/>
            </a:xfrm>
            <a:custGeom>
              <a:avLst/>
              <a:gdLst>
                <a:gd name="connsiteX0" fmla="*/ 35 w 888204"/>
                <a:gd name="connsiteY0" fmla="*/ 459437 h 927375"/>
                <a:gd name="connsiteX1" fmla="*/ 30983 w 888204"/>
                <a:gd name="connsiteY1" fmla="*/ 613138 h 927375"/>
                <a:gd name="connsiteX2" fmla="*/ 108146 w 888204"/>
                <a:gd name="connsiteY2" fmla="*/ 739534 h 927375"/>
                <a:gd name="connsiteX3" fmla="*/ 212232 w 888204"/>
                <a:gd name="connsiteY3" fmla="*/ 908432 h 927375"/>
                <a:gd name="connsiteX4" fmla="*/ 242799 w 888204"/>
                <a:gd name="connsiteY4" fmla="*/ 927375 h 927375"/>
                <a:gd name="connsiteX5" fmla="*/ 645474 w 888204"/>
                <a:gd name="connsiteY5" fmla="*/ 927375 h 927375"/>
                <a:gd name="connsiteX6" fmla="*/ 676041 w 888204"/>
                <a:gd name="connsiteY6" fmla="*/ 908466 h 927375"/>
                <a:gd name="connsiteX7" fmla="*/ 780128 w 888204"/>
                <a:gd name="connsiteY7" fmla="*/ 739569 h 927375"/>
                <a:gd name="connsiteX8" fmla="*/ 857290 w 888204"/>
                <a:gd name="connsiteY8" fmla="*/ 613173 h 927375"/>
                <a:gd name="connsiteX9" fmla="*/ 888204 w 888204"/>
                <a:gd name="connsiteY9" fmla="*/ 459472 h 927375"/>
                <a:gd name="connsiteX10" fmla="*/ 888204 w 888204"/>
                <a:gd name="connsiteY10" fmla="*/ 444102 h 927375"/>
                <a:gd name="connsiteX11" fmla="*/ 444102 w 888204"/>
                <a:gd name="connsiteY11" fmla="*/ 0 h 927375"/>
                <a:gd name="connsiteX12" fmla="*/ 0 w 888204"/>
                <a:gd name="connsiteY12" fmla="*/ 444102 h 927375"/>
                <a:gd name="connsiteX13" fmla="*/ 444137 w 888204"/>
                <a:gd name="connsiteY13" fmla="*/ 74491 h 927375"/>
                <a:gd name="connsiteX14" fmla="*/ 818848 w 888204"/>
                <a:gd name="connsiteY14" fmla="*/ 444067 h 927375"/>
                <a:gd name="connsiteX15" fmla="*/ 818848 w 888204"/>
                <a:gd name="connsiteY15" fmla="*/ 458293 h 927375"/>
                <a:gd name="connsiteX16" fmla="*/ 792618 w 888204"/>
                <a:gd name="connsiteY16" fmla="*/ 588019 h 927375"/>
                <a:gd name="connsiteX17" fmla="*/ 728258 w 888204"/>
                <a:gd name="connsiteY17" fmla="*/ 693354 h 927375"/>
                <a:gd name="connsiteX18" fmla="*/ 726939 w 888204"/>
                <a:gd name="connsiteY18" fmla="*/ 694846 h 927375"/>
                <a:gd name="connsiteX19" fmla="*/ 725725 w 888204"/>
                <a:gd name="connsiteY19" fmla="*/ 696373 h 927375"/>
                <a:gd name="connsiteX20" fmla="*/ 623304 w 888204"/>
                <a:gd name="connsiteY20" fmla="*/ 857880 h 927375"/>
                <a:gd name="connsiteX21" fmla="*/ 264796 w 888204"/>
                <a:gd name="connsiteY21" fmla="*/ 857880 h 927375"/>
                <a:gd name="connsiteX22" fmla="*/ 162375 w 888204"/>
                <a:gd name="connsiteY22" fmla="*/ 696373 h 927375"/>
                <a:gd name="connsiteX23" fmla="*/ 161160 w 888204"/>
                <a:gd name="connsiteY23" fmla="*/ 694846 h 927375"/>
                <a:gd name="connsiteX24" fmla="*/ 160016 w 888204"/>
                <a:gd name="connsiteY24" fmla="*/ 693354 h 927375"/>
                <a:gd name="connsiteX25" fmla="*/ 95760 w 888204"/>
                <a:gd name="connsiteY25" fmla="*/ 588227 h 927375"/>
                <a:gd name="connsiteX26" fmla="*/ 69426 w 888204"/>
                <a:gd name="connsiteY26" fmla="*/ 458154 h 927375"/>
                <a:gd name="connsiteX27" fmla="*/ 69426 w 888204"/>
                <a:gd name="connsiteY27" fmla="*/ 445212 h 927375"/>
                <a:gd name="connsiteX28" fmla="*/ 444102 w 888204"/>
                <a:gd name="connsiteY28" fmla="*/ 74491 h 92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8204" h="927375">
                  <a:moveTo>
                    <a:pt x="35" y="459437"/>
                  </a:moveTo>
                  <a:cubicBezTo>
                    <a:pt x="1693" y="512039"/>
                    <a:pt x="12154" y="563992"/>
                    <a:pt x="30983" y="613138"/>
                  </a:cubicBezTo>
                  <a:cubicBezTo>
                    <a:pt x="48955" y="659537"/>
                    <a:pt x="75088" y="702344"/>
                    <a:pt x="108146" y="739534"/>
                  </a:cubicBezTo>
                  <a:cubicBezTo>
                    <a:pt x="149301" y="791588"/>
                    <a:pt x="184233" y="848270"/>
                    <a:pt x="212232" y="908432"/>
                  </a:cubicBezTo>
                  <a:cubicBezTo>
                    <a:pt x="217999" y="920037"/>
                    <a:pt x="229840" y="927372"/>
                    <a:pt x="242799" y="927375"/>
                  </a:cubicBezTo>
                  <a:lnTo>
                    <a:pt x="645474" y="927375"/>
                  </a:lnTo>
                  <a:cubicBezTo>
                    <a:pt x="658426" y="927379"/>
                    <a:pt x="670264" y="920058"/>
                    <a:pt x="676041" y="908466"/>
                  </a:cubicBezTo>
                  <a:cubicBezTo>
                    <a:pt x="704030" y="848297"/>
                    <a:pt x="738961" y="791615"/>
                    <a:pt x="780128" y="739569"/>
                  </a:cubicBezTo>
                  <a:cubicBezTo>
                    <a:pt x="813161" y="702361"/>
                    <a:pt x="839290" y="659557"/>
                    <a:pt x="857290" y="613173"/>
                  </a:cubicBezTo>
                  <a:cubicBezTo>
                    <a:pt x="876095" y="564020"/>
                    <a:pt x="886542" y="512070"/>
                    <a:pt x="888204" y="459472"/>
                  </a:cubicBezTo>
                  <a:lnTo>
                    <a:pt x="888204" y="444102"/>
                  </a:lnTo>
                  <a:cubicBezTo>
                    <a:pt x="888204" y="198833"/>
                    <a:pt x="689371" y="0"/>
                    <a:pt x="444102" y="0"/>
                  </a:cubicBezTo>
                  <a:cubicBezTo>
                    <a:pt x="198833" y="0"/>
                    <a:pt x="0" y="198833"/>
                    <a:pt x="0" y="444102"/>
                  </a:cubicBezTo>
                  <a:close/>
                  <a:moveTo>
                    <a:pt x="444137" y="74491"/>
                  </a:moveTo>
                  <a:cubicBezTo>
                    <a:pt x="648965" y="74790"/>
                    <a:pt x="815725" y="239263"/>
                    <a:pt x="818848" y="444067"/>
                  </a:cubicBezTo>
                  <a:lnTo>
                    <a:pt x="818848" y="458293"/>
                  </a:lnTo>
                  <a:cubicBezTo>
                    <a:pt x="817349" y="502689"/>
                    <a:pt x="808484" y="546527"/>
                    <a:pt x="792618" y="588019"/>
                  </a:cubicBezTo>
                  <a:cubicBezTo>
                    <a:pt x="777626" y="626694"/>
                    <a:pt x="755830" y="662368"/>
                    <a:pt x="728258" y="693354"/>
                  </a:cubicBezTo>
                  <a:lnTo>
                    <a:pt x="726939" y="694846"/>
                  </a:lnTo>
                  <a:lnTo>
                    <a:pt x="725725" y="696373"/>
                  </a:lnTo>
                  <a:cubicBezTo>
                    <a:pt x="686079" y="746515"/>
                    <a:pt x="651754" y="800640"/>
                    <a:pt x="623304" y="857880"/>
                  </a:cubicBezTo>
                  <a:lnTo>
                    <a:pt x="264796" y="857880"/>
                  </a:lnTo>
                  <a:cubicBezTo>
                    <a:pt x="236345" y="800640"/>
                    <a:pt x="202021" y="746515"/>
                    <a:pt x="162375" y="696373"/>
                  </a:cubicBezTo>
                  <a:lnTo>
                    <a:pt x="161160" y="694846"/>
                  </a:lnTo>
                  <a:lnTo>
                    <a:pt x="160016" y="693354"/>
                  </a:lnTo>
                  <a:cubicBezTo>
                    <a:pt x="132502" y="662423"/>
                    <a:pt x="110741" y="626819"/>
                    <a:pt x="95760" y="588227"/>
                  </a:cubicBezTo>
                  <a:cubicBezTo>
                    <a:pt x="79845" y="546624"/>
                    <a:pt x="70945" y="502671"/>
                    <a:pt x="69426" y="458154"/>
                  </a:cubicBezTo>
                  <a:lnTo>
                    <a:pt x="69426" y="445212"/>
                  </a:lnTo>
                  <a:cubicBezTo>
                    <a:pt x="72059" y="240027"/>
                    <a:pt x="238903" y="74949"/>
                    <a:pt x="444102" y="74491"/>
                  </a:cubicBezTo>
                  <a:close/>
                </a:path>
              </a:pathLst>
            </a:custGeom>
            <a:solidFill>
              <a:schemeClr val="tx2"/>
            </a:solidFill>
            <a:ln w="3462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1BE822B-2A59-4410-870B-83F24C8AFC25}"/>
                </a:ext>
              </a:extLst>
            </p:cNvPr>
            <p:cNvSpPr/>
            <p:nvPr/>
          </p:nvSpPr>
          <p:spPr>
            <a:xfrm>
              <a:off x="2221395" y="2798702"/>
              <a:ext cx="401322" cy="69390"/>
            </a:xfrm>
            <a:custGeom>
              <a:avLst/>
              <a:gdLst>
                <a:gd name="connsiteX0" fmla="*/ 366627 w 401322"/>
                <a:gd name="connsiteY0" fmla="*/ 0 h 69390"/>
                <a:gd name="connsiteX1" fmla="*/ 34695 w 401322"/>
                <a:gd name="connsiteY1" fmla="*/ 0 h 69390"/>
                <a:gd name="connsiteX2" fmla="*/ 0 w 401322"/>
                <a:gd name="connsiteY2" fmla="*/ 34695 h 69390"/>
                <a:gd name="connsiteX3" fmla="*/ 34695 w 401322"/>
                <a:gd name="connsiteY3" fmla="*/ 69391 h 69390"/>
                <a:gd name="connsiteX4" fmla="*/ 366627 w 401322"/>
                <a:gd name="connsiteY4" fmla="*/ 69391 h 69390"/>
                <a:gd name="connsiteX5" fmla="*/ 401323 w 401322"/>
                <a:gd name="connsiteY5" fmla="*/ 34695 h 69390"/>
                <a:gd name="connsiteX6" fmla="*/ 366627 w 401322"/>
                <a:gd name="connsiteY6" fmla="*/ 0 h 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322" h="69390">
                  <a:moveTo>
                    <a:pt x="366627" y="0"/>
                  </a:moveTo>
                  <a:lnTo>
                    <a:pt x="34695" y="0"/>
                  </a:lnTo>
                  <a:cubicBezTo>
                    <a:pt x="15533" y="0"/>
                    <a:pt x="0" y="15533"/>
                    <a:pt x="0" y="34695"/>
                  </a:cubicBezTo>
                  <a:cubicBezTo>
                    <a:pt x="0" y="53858"/>
                    <a:pt x="15533" y="69391"/>
                    <a:pt x="34695" y="69391"/>
                  </a:cubicBezTo>
                  <a:lnTo>
                    <a:pt x="366627" y="69391"/>
                  </a:lnTo>
                  <a:cubicBezTo>
                    <a:pt x="385789" y="69391"/>
                    <a:pt x="401323" y="53858"/>
                    <a:pt x="401323" y="34695"/>
                  </a:cubicBezTo>
                  <a:cubicBezTo>
                    <a:pt x="401323" y="15533"/>
                    <a:pt x="385789" y="0"/>
                    <a:pt x="366627" y="0"/>
                  </a:cubicBezTo>
                  <a:close/>
                </a:path>
              </a:pathLst>
            </a:custGeom>
            <a:solidFill>
              <a:schemeClr val="tx2"/>
            </a:solidFill>
            <a:ln w="3462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6052F06-BCAA-45FF-B7FA-739BE29E9345}"/>
                </a:ext>
              </a:extLst>
            </p:cNvPr>
            <p:cNvSpPr/>
            <p:nvPr/>
          </p:nvSpPr>
          <p:spPr>
            <a:xfrm>
              <a:off x="2927864" y="2189206"/>
              <a:ext cx="202795" cy="69390"/>
            </a:xfrm>
            <a:custGeom>
              <a:avLst/>
              <a:gdLst>
                <a:gd name="connsiteX0" fmla="*/ 34695 w 202795"/>
                <a:gd name="connsiteY0" fmla="*/ 69391 h 69390"/>
                <a:gd name="connsiteX1" fmla="*/ 168100 w 202795"/>
                <a:gd name="connsiteY1" fmla="*/ 69391 h 69390"/>
                <a:gd name="connsiteX2" fmla="*/ 202795 w 202795"/>
                <a:gd name="connsiteY2" fmla="*/ 34695 h 69390"/>
                <a:gd name="connsiteX3" fmla="*/ 168100 w 202795"/>
                <a:gd name="connsiteY3" fmla="*/ 0 h 69390"/>
                <a:gd name="connsiteX4" fmla="*/ 34695 w 202795"/>
                <a:gd name="connsiteY4" fmla="*/ 0 h 69390"/>
                <a:gd name="connsiteX5" fmla="*/ 0 w 202795"/>
                <a:gd name="connsiteY5" fmla="*/ 34695 h 69390"/>
                <a:gd name="connsiteX6" fmla="*/ 34695 w 202795"/>
                <a:gd name="connsiteY6" fmla="*/ 69391 h 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5" h="69390">
                  <a:moveTo>
                    <a:pt x="34695" y="69391"/>
                  </a:moveTo>
                  <a:lnTo>
                    <a:pt x="168100" y="69391"/>
                  </a:lnTo>
                  <a:cubicBezTo>
                    <a:pt x="187262" y="69391"/>
                    <a:pt x="202795" y="53858"/>
                    <a:pt x="202795" y="34695"/>
                  </a:cubicBezTo>
                  <a:cubicBezTo>
                    <a:pt x="202795" y="15533"/>
                    <a:pt x="187262" y="0"/>
                    <a:pt x="168100" y="0"/>
                  </a:cubicBezTo>
                  <a:lnTo>
                    <a:pt x="34695" y="0"/>
                  </a:lnTo>
                  <a:cubicBezTo>
                    <a:pt x="15533" y="0"/>
                    <a:pt x="0" y="15533"/>
                    <a:pt x="0" y="34695"/>
                  </a:cubicBezTo>
                  <a:cubicBezTo>
                    <a:pt x="0" y="53858"/>
                    <a:pt x="15533" y="69391"/>
                    <a:pt x="34695" y="69391"/>
                  </a:cubicBezTo>
                  <a:close/>
                </a:path>
              </a:pathLst>
            </a:custGeom>
            <a:solidFill>
              <a:schemeClr val="tx2"/>
            </a:solidFill>
            <a:ln w="3462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C11421D-6B4B-4CDF-A7FF-718555AFC7D8}"/>
                </a:ext>
              </a:extLst>
            </p:cNvPr>
            <p:cNvSpPr/>
            <p:nvPr/>
          </p:nvSpPr>
          <p:spPr>
            <a:xfrm>
              <a:off x="1706549" y="2189206"/>
              <a:ext cx="202794" cy="69390"/>
            </a:xfrm>
            <a:custGeom>
              <a:avLst/>
              <a:gdLst>
                <a:gd name="connsiteX0" fmla="*/ 34695 w 202794"/>
                <a:gd name="connsiteY0" fmla="*/ 69391 h 69390"/>
                <a:gd name="connsiteX1" fmla="*/ 168100 w 202794"/>
                <a:gd name="connsiteY1" fmla="*/ 69391 h 69390"/>
                <a:gd name="connsiteX2" fmla="*/ 202795 w 202794"/>
                <a:gd name="connsiteY2" fmla="*/ 34695 h 69390"/>
                <a:gd name="connsiteX3" fmla="*/ 168100 w 202794"/>
                <a:gd name="connsiteY3" fmla="*/ 0 h 69390"/>
                <a:gd name="connsiteX4" fmla="*/ 34695 w 202794"/>
                <a:gd name="connsiteY4" fmla="*/ 0 h 69390"/>
                <a:gd name="connsiteX5" fmla="*/ 0 w 202794"/>
                <a:gd name="connsiteY5" fmla="*/ 34695 h 69390"/>
                <a:gd name="connsiteX6" fmla="*/ 34695 w 202794"/>
                <a:gd name="connsiteY6" fmla="*/ 69391 h 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4" h="69390">
                  <a:moveTo>
                    <a:pt x="34695" y="69391"/>
                  </a:moveTo>
                  <a:lnTo>
                    <a:pt x="168100" y="69391"/>
                  </a:lnTo>
                  <a:cubicBezTo>
                    <a:pt x="187262" y="69391"/>
                    <a:pt x="202795" y="53858"/>
                    <a:pt x="202795" y="34695"/>
                  </a:cubicBezTo>
                  <a:cubicBezTo>
                    <a:pt x="202795" y="15533"/>
                    <a:pt x="187262" y="0"/>
                    <a:pt x="168100" y="0"/>
                  </a:cubicBezTo>
                  <a:lnTo>
                    <a:pt x="34695" y="0"/>
                  </a:lnTo>
                  <a:cubicBezTo>
                    <a:pt x="15533" y="0"/>
                    <a:pt x="0" y="15533"/>
                    <a:pt x="0" y="34695"/>
                  </a:cubicBezTo>
                  <a:cubicBezTo>
                    <a:pt x="0" y="53858"/>
                    <a:pt x="15533" y="69391"/>
                    <a:pt x="34695" y="69391"/>
                  </a:cubicBezTo>
                  <a:close/>
                </a:path>
              </a:pathLst>
            </a:custGeom>
            <a:solidFill>
              <a:schemeClr val="tx2"/>
            </a:solidFill>
            <a:ln w="3462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06A8D27-4824-4C40-9EB7-BEB6DB9F1384}"/>
                </a:ext>
              </a:extLst>
            </p:cNvPr>
            <p:cNvSpPr/>
            <p:nvPr/>
          </p:nvSpPr>
          <p:spPr>
            <a:xfrm>
              <a:off x="2768968" y="2574197"/>
              <a:ext cx="162876" cy="162910"/>
            </a:xfrm>
            <a:custGeom>
              <a:avLst/>
              <a:gdLst>
                <a:gd name="connsiteX0" fmla="*/ 58799 w 162876"/>
                <a:gd name="connsiteY0" fmla="*/ 9740 h 162910"/>
                <a:gd name="connsiteX1" fmla="*/ 9740 w 162876"/>
                <a:gd name="connsiteY1" fmla="*/ 10593 h 162910"/>
                <a:gd name="connsiteX2" fmla="*/ 9740 w 162876"/>
                <a:gd name="connsiteY2" fmla="*/ 58799 h 162910"/>
                <a:gd name="connsiteX3" fmla="*/ 104077 w 162876"/>
                <a:gd name="connsiteY3" fmla="*/ 153171 h 162910"/>
                <a:gd name="connsiteX4" fmla="*/ 153136 w 162876"/>
                <a:gd name="connsiteY4" fmla="*/ 152317 h 162910"/>
                <a:gd name="connsiteX5" fmla="*/ 153136 w 162876"/>
                <a:gd name="connsiteY5" fmla="*/ 104112 h 16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6" h="162910">
                  <a:moveTo>
                    <a:pt x="58799" y="9740"/>
                  </a:moveTo>
                  <a:cubicBezTo>
                    <a:pt x="45015" y="-3573"/>
                    <a:pt x="23053" y="-3191"/>
                    <a:pt x="9740" y="10593"/>
                  </a:cubicBezTo>
                  <a:cubicBezTo>
                    <a:pt x="-3247" y="24038"/>
                    <a:pt x="-3247" y="45355"/>
                    <a:pt x="9740" y="58799"/>
                  </a:cubicBezTo>
                  <a:lnTo>
                    <a:pt x="104077" y="153171"/>
                  </a:lnTo>
                  <a:cubicBezTo>
                    <a:pt x="117861" y="166484"/>
                    <a:pt x="139824" y="166102"/>
                    <a:pt x="153136" y="152317"/>
                  </a:cubicBezTo>
                  <a:cubicBezTo>
                    <a:pt x="166123" y="138873"/>
                    <a:pt x="166123" y="117556"/>
                    <a:pt x="153136" y="104112"/>
                  </a:cubicBezTo>
                  <a:close/>
                </a:path>
              </a:pathLst>
            </a:custGeom>
            <a:solidFill>
              <a:schemeClr val="tx2"/>
            </a:solidFill>
            <a:ln w="34627"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A4B7FAD-6785-4EDA-9054-89ACE653DC86}"/>
                </a:ext>
              </a:extLst>
            </p:cNvPr>
            <p:cNvSpPr/>
            <p:nvPr/>
          </p:nvSpPr>
          <p:spPr>
            <a:xfrm>
              <a:off x="1904510" y="1709808"/>
              <a:ext cx="164162" cy="164179"/>
            </a:xfrm>
            <a:custGeom>
              <a:avLst/>
              <a:gdLst>
                <a:gd name="connsiteX0" fmla="*/ 104930 w 164162"/>
                <a:gd name="connsiteY0" fmla="*/ 154025 h 164179"/>
                <a:gd name="connsiteX1" fmla="*/ 154007 w 164162"/>
                <a:gd name="connsiteY1" fmla="*/ 154007 h 164179"/>
                <a:gd name="connsiteX2" fmla="*/ 153990 w 164162"/>
                <a:gd name="connsiteY2" fmla="*/ 104930 h 164179"/>
                <a:gd name="connsiteX3" fmla="*/ 59653 w 164162"/>
                <a:gd name="connsiteY3" fmla="*/ 10593 h 164179"/>
                <a:gd name="connsiteX4" fmla="*/ 10593 w 164162"/>
                <a:gd name="connsiteY4" fmla="*/ 9740 h 164179"/>
                <a:gd name="connsiteX5" fmla="*/ 9740 w 164162"/>
                <a:gd name="connsiteY5" fmla="*/ 58799 h 164179"/>
                <a:gd name="connsiteX6" fmla="*/ 10593 w 164162"/>
                <a:gd name="connsiteY6" fmla="*/ 59653 h 16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62" h="164179">
                  <a:moveTo>
                    <a:pt x="104930" y="154025"/>
                  </a:moveTo>
                  <a:cubicBezTo>
                    <a:pt x="118486" y="167573"/>
                    <a:pt x="140459" y="167563"/>
                    <a:pt x="154007" y="154007"/>
                  </a:cubicBezTo>
                  <a:cubicBezTo>
                    <a:pt x="167556" y="140452"/>
                    <a:pt x="167545" y="118479"/>
                    <a:pt x="153990" y="104930"/>
                  </a:cubicBezTo>
                  <a:lnTo>
                    <a:pt x="59653" y="10593"/>
                  </a:lnTo>
                  <a:cubicBezTo>
                    <a:pt x="46340" y="-3191"/>
                    <a:pt x="24378" y="-3573"/>
                    <a:pt x="10593" y="9740"/>
                  </a:cubicBezTo>
                  <a:cubicBezTo>
                    <a:pt x="-3191" y="23053"/>
                    <a:pt x="-3573" y="45018"/>
                    <a:pt x="9740" y="58799"/>
                  </a:cubicBezTo>
                  <a:cubicBezTo>
                    <a:pt x="10021" y="59091"/>
                    <a:pt x="10305" y="59375"/>
                    <a:pt x="10593" y="59653"/>
                  </a:cubicBezTo>
                  <a:close/>
                </a:path>
              </a:pathLst>
            </a:custGeom>
            <a:solidFill>
              <a:schemeClr val="tx2"/>
            </a:solidFill>
            <a:ln w="3462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4F005BA-ED1B-4D0E-A8C7-703B0EDD0CA8}"/>
                </a:ext>
              </a:extLst>
            </p:cNvPr>
            <p:cNvSpPr/>
            <p:nvPr/>
          </p:nvSpPr>
          <p:spPr>
            <a:xfrm>
              <a:off x="1904510" y="2574197"/>
              <a:ext cx="163729" cy="163764"/>
            </a:xfrm>
            <a:custGeom>
              <a:avLst/>
              <a:gdLst>
                <a:gd name="connsiteX0" fmla="*/ 104930 w 163729"/>
                <a:gd name="connsiteY0" fmla="*/ 9740 h 163764"/>
                <a:gd name="connsiteX1" fmla="*/ 10593 w 163729"/>
                <a:gd name="connsiteY1" fmla="*/ 104112 h 163764"/>
                <a:gd name="connsiteX2" fmla="*/ 9740 w 163729"/>
                <a:gd name="connsiteY2" fmla="*/ 153171 h 163764"/>
                <a:gd name="connsiteX3" fmla="*/ 58799 w 163729"/>
                <a:gd name="connsiteY3" fmla="*/ 154025 h 163764"/>
                <a:gd name="connsiteX4" fmla="*/ 59653 w 163729"/>
                <a:gd name="connsiteY4" fmla="*/ 153171 h 163764"/>
                <a:gd name="connsiteX5" fmla="*/ 153990 w 163729"/>
                <a:gd name="connsiteY5" fmla="*/ 58799 h 163764"/>
                <a:gd name="connsiteX6" fmla="*/ 153136 w 163729"/>
                <a:gd name="connsiteY6" fmla="*/ 9740 h 163764"/>
                <a:gd name="connsiteX7" fmla="*/ 104930 w 163729"/>
                <a:gd name="connsiteY7" fmla="*/ 9740 h 16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29" h="163764">
                  <a:moveTo>
                    <a:pt x="104930" y="9740"/>
                  </a:moveTo>
                  <a:lnTo>
                    <a:pt x="10593" y="104112"/>
                  </a:lnTo>
                  <a:cubicBezTo>
                    <a:pt x="-3191" y="117424"/>
                    <a:pt x="-3573" y="139386"/>
                    <a:pt x="9740" y="153171"/>
                  </a:cubicBezTo>
                  <a:cubicBezTo>
                    <a:pt x="23053" y="166956"/>
                    <a:pt x="45018" y="167337"/>
                    <a:pt x="58799" y="154025"/>
                  </a:cubicBezTo>
                  <a:cubicBezTo>
                    <a:pt x="59091" y="153743"/>
                    <a:pt x="59375" y="153459"/>
                    <a:pt x="59653" y="153171"/>
                  </a:cubicBezTo>
                  <a:lnTo>
                    <a:pt x="153990" y="58799"/>
                  </a:lnTo>
                  <a:cubicBezTo>
                    <a:pt x="167303" y="45015"/>
                    <a:pt x="166921" y="23053"/>
                    <a:pt x="153136" y="9740"/>
                  </a:cubicBezTo>
                  <a:cubicBezTo>
                    <a:pt x="139692" y="-3247"/>
                    <a:pt x="118375" y="-3247"/>
                    <a:pt x="104930" y="9740"/>
                  </a:cubicBezTo>
                  <a:close/>
                </a:path>
              </a:pathLst>
            </a:custGeom>
            <a:solidFill>
              <a:schemeClr val="tx2"/>
            </a:solidFill>
            <a:ln w="3462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9C83742-1DF6-480A-843C-0BCDD9AED2F7}"/>
                </a:ext>
              </a:extLst>
            </p:cNvPr>
            <p:cNvSpPr/>
            <p:nvPr/>
          </p:nvSpPr>
          <p:spPr>
            <a:xfrm>
              <a:off x="2768516" y="1710661"/>
              <a:ext cx="163329" cy="163336"/>
            </a:xfrm>
            <a:custGeom>
              <a:avLst/>
              <a:gdLst>
                <a:gd name="connsiteX0" fmla="*/ 34722 w 163329"/>
                <a:gd name="connsiteY0" fmla="*/ 163337 h 163336"/>
                <a:gd name="connsiteX1" fmla="*/ 59252 w 163329"/>
                <a:gd name="connsiteY1" fmla="*/ 153171 h 163336"/>
                <a:gd name="connsiteX2" fmla="*/ 153589 w 163329"/>
                <a:gd name="connsiteY2" fmla="*/ 58799 h 163336"/>
                <a:gd name="connsiteX3" fmla="*/ 152736 w 163329"/>
                <a:gd name="connsiteY3" fmla="*/ 9740 h 163336"/>
                <a:gd name="connsiteX4" fmla="*/ 104530 w 163329"/>
                <a:gd name="connsiteY4" fmla="*/ 9740 h 163336"/>
                <a:gd name="connsiteX5" fmla="*/ 10193 w 163329"/>
                <a:gd name="connsiteY5" fmla="*/ 104077 h 163336"/>
                <a:gd name="connsiteX6" fmla="*/ 10130 w 163329"/>
                <a:gd name="connsiteY6" fmla="*/ 153143 h 163336"/>
                <a:gd name="connsiteX7" fmla="*/ 34722 w 163329"/>
                <a:gd name="connsiteY7" fmla="*/ 163337 h 1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29" h="163336">
                  <a:moveTo>
                    <a:pt x="34722" y="163337"/>
                  </a:moveTo>
                  <a:cubicBezTo>
                    <a:pt x="43924" y="163333"/>
                    <a:pt x="52747" y="159680"/>
                    <a:pt x="59252" y="153171"/>
                  </a:cubicBezTo>
                  <a:lnTo>
                    <a:pt x="153589" y="58799"/>
                  </a:lnTo>
                  <a:cubicBezTo>
                    <a:pt x="166902" y="45015"/>
                    <a:pt x="166520" y="23053"/>
                    <a:pt x="152736" y="9740"/>
                  </a:cubicBezTo>
                  <a:cubicBezTo>
                    <a:pt x="139291" y="-3247"/>
                    <a:pt x="117974" y="-3247"/>
                    <a:pt x="104530" y="9740"/>
                  </a:cubicBezTo>
                  <a:lnTo>
                    <a:pt x="10193" y="104077"/>
                  </a:lnTo>
                  <a:cubicBezTo>
                    <a:pt x="-3373" y="117608"/>
                    <a:pt x="-3401" y="139577"/>
                    <a:pt x="10130" y="153143"/>
                  </a:cubicBezTo>
                  <a:cubicBezTo>
                    <a:pt x="16646" y="159676"/>
                    <a:pt x="25497" y="163344"/>
                    <a:pt x="34722" y="163337"/>
                  </a:cubicBezTo>
                  <a:close/>
                </a:path>
              </a:pathLst>
            </a:custGeom>
            <a:solidFill>
              <a:schemeClr val="tx2"/>
            </a:solidFill>
            <a:ln w="3462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EC769AB-BB7D-432B-8743-3792E711AD67}"/>
                </a:ext>
              </a:extLst>
            </p:cNvPr>
            <p:cNvSpPr/>
            <p:nvPr/>
          </p:nvSpPr>
          <p:spPr>
            <a:xfrm>
              <a:off x="2383909" y="1511847"/>
              <a:ext cx="69390" cy="202829"/>
            </a:xfrm>
            <a:custGeom>
              <a:avLst/>
              <a:gdLst>
                <a:gd name="connsiteX0" fmla="*/ 34695 w 69390"/>
                <a:gd name="connsiteY0" fmla="*/ 202830 h 202829"/>
                <a:gd name="connsiteX1" fmla="*/ 69391 w 69390"/>
                <a:gd name="connsiteY1" fmla="*/ 168134 h 202829"/>
                <a:gd name="connsiteX2" fmla="*/ 69391 w 69390"/>
                <a:gd name="connsiteY2" fmla="*/ 34695 h 202829"/>
                <a:gd name="connsiteX3" fmla="*/ 34695 w 69390"/>
                <a:gd name="connsiteY3" fmla="*/ 0 h 202829"/>
                <a:gd name="connsiteX4" fmla="*/ 0 w 69390"/>
                <a:gd name="connsiteY4" fmla="*/ 34695 h 202829"/>
                <a:gd name="connsiteX5" fmla="*/ 0 w 69390"/>
                <a:gd name="connsiteY5" fmla="*/ 168134 h 202829"/>
                <a:gd name="connsiteX6" fmla="*/ 34695 w 69390"/>
                <a:gd name="connsiteY6" fmla="*/ 202830 h 20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90" h="202829">
                  <a:moveTo>
                    <a:pt x="34695" y="202830"/>
                  </a:moveTo>
                  <a:cubicBezTo>
                    <a:pt x="53858" y="202830"/>
                    <a:pt x="69391" y="187297"/>
                    <a:pt x="69391" y="168134"/>
                  </a:cubicBezTo>
                  <a:lnTo>
                    <a:pt x="69391" y="34695"/>
                  </a:lnTo>
                  <a:cubicBezTo>
                    <a:pt x="69391" y="15533"/>
                    <a:pt x="53858" y="0"/>
                    <a:pt x="34695" y="0"/>
                  </a:cubicBezTo>
                  <a:cubicBezTo>
                    <a:pt x="15533" y="0"/>
                    <a:pt x="0" y="15533"/>
                    <a:pt x="0" y="34695"/>
                  </a:cubicBezTo>
                  <a:lnTo>
                    <a:pt x="0" y="168134"/>
                  </a:lnTo>
                  <a:cubicBezTo>
                    <a:pt x="0" y="187297"/>
                    <a:pt x="15533" y="202830"/>
                    <a:pt x="34695" y="202830"/>
                  </a:cubicBezTo>
                  <a:close/>
                </a:path>
              </a:pathLst>
            </a:custGeom>
            <a:solidFill>
              <a:schemeClr val="tx2"/>
            </a:solidFill>
            <a:ln w="34627" cap="flat">
              <a:noFill/>
              <a:prstDash val="solid"/>
              <a:miter/>
            </a:ln>
          </p:spPr>
          <p:txBody>
            <a:bodyPr rtlCol="0" anchor="ctr"/>
            <a:lstStyle/>
            <a:p>
              <a:endParaRPr lang="en-US"/>
            </a:p>
          </p:txBody>
        </p:sp>
      </p:grpSp>
      <p:pic>
        <p:nvPicPr>
          <p:cNvPr id="45" name="Graphic 44" descr="Soccer Goal outline">
            <a:extLst>
              <a:ext uri="{FF2B5EF4-FFF2-40B4-BE49-F238E27FC236}">
                <a16:creationId xmlns:a16="http://schemas.microsoft.com/office/drawing/2014/main" id="{595FEC2E-73B6-4779-BC7E-9561345B57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9219" y="1643383"/>
            <a:ext cx="1587260" cy="1587260"/>
          </a:xfrm>
          <a:prstGeom prst="rect">
            <a:avLst/>
          </a:prstGeom>
        </p:spPr>
      </p:pic>
      <p:sp>
        <p:nvSpPr>
          <p:cNvPr id="48" name="Title 2">
            <a:extLst>
              <a:ext uri="{FF2B5EF4-FFF2-40B4-BE49-F238E27FC236}">
                <a16:creationId xmlns:a16="http://schemas.microsoft.com/office/drawing/2014/main" id="{150C0332-4869-463B-B581-74A4A123730A}"/>
              </a:ext>
            </a:extLst>
          </p:cNvPr>
          <p:cNvSpPr txBox="1">
            <a:spLocks/>
          </p:cNvSpPr>
          <p:nvPr/>
        </p:nvSpPr>
        <p:spPr>
          <a:xfrm>
            <a:off x="1772156" y="452996"/>
            <a:ext cx="5255718" cy="7769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a:solidFill>
                  <a:srgbClr val="617A86"/>
                </a:solidFill>
                <a:latin typeface="Segoe UI Black" panose="020B0A02040204020203" pitchFamily="34" charset="0"/>
                <a:ea typeface="Segoe UI Black" panose="020B0A02040204020203" pitchFamily="34" charset="0"/>
              </a:rPr>
              <a:t>One Meaningful…</a:t>
            </a:r>
          </a:p>
        </p:txBody>
      </p:sp>
      <p:sp>
        <p:nvSpPr>
          <p:cNvPr id="49" name="Title 2">
            <a:extLst>
              <a:ext uri="{FF2B5EF4-FFF2-40B4-BE49-F238E27FC236}">
                <a16:creationId xmlns:a16="http://schemas.microsoft.com/office/drawing/2014/main" id="{81CCE4B1-8199-4A0F-871A-34AE11EF00E1}"/>
              </a:ext>
            </a:extLst>
          </p:cNvPr>
          <p:cNvSpPr txBox="1">
            <a:spLocks/>
          </p:cNvSpPr>
          <p:nvPr/>
        </p:nvSpPr>
        <p:spPr>
          <a:xfrm>
            <a:off x="1695654" y="4195351"/>
            <a:ext cx="1427872" cy="7769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a:solidFill>
                  <a:srgbClr val="617A86"/>
                </a:solidFill>
                <a:latin typeface="Segoe UI Black" panose="020B0A02040204020203" pitchFamily="34" charset="0"/>
                <a:ea typeface="Segoe UI Black" panose="020B0A02040204020203" pitchFamily="34" charset="0"/>
              </a:rPr>
              <a:t>Idea</a:t>
            </a:r>
          </a:p>
        </p:txBody>
      </p:sp>
      <p:sp>
        <p:nvSpPr>
          <p:cNvPr id="50" name="Title 2">
            <a:extLst>
              <a:ext uri="{FF2B5EF4-FFF2-40B4-BE49-F238E27FC236}">
                <a16:creationId xmlns:a16="http://schemas.microsoft.com/office/drawing/2014/main" id="{528833C6-0FE2-498C-A1E1-17B234D5F7D6}"/>
              </a:ext>
            </a:extLst>
          </p:cNvPr>
          <p:cNvSpPr txBox="1">
            <a:spLocks/>
          </p:cNvSpPr>
          <p:nvPr/>
        </p:nvSpPr>
        <p:spPr>
          <a:xfrm>
            <a:off x="6090553" y="4195350"/>
            <a:ext cx="1427872" cy="7769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a:solidFill>
                  <a:srgbClr val="617A86"/>
                </a:solidFill>
                <a:latin typeface="Segoe UI Black" panose="020B0A02040204020203" pitchFamily="34" charset="0"/>
                <a:ea typeface="Segoe UI Black" panose="020B0A02040204020203" pitchFamily="34" charset="0"/>
              </a:rPr>
              <a:t>Goal</a:t>
            </a:r>
          </a:p>
        </p:txBody>
      </p:sp>
      <p:sp>
        <p:nvSpPr>
          <p:cNvPr id="2" name="Slide Number Placeholder 1">
            <a:extLst>
              <a:ext uri="{FF2B5EF4-FFF2-40B4-BE49-F238E27FC236}">
                <a16:creationId xmlns:a16="http://schemas.microsoft.com/office/drawing/2014/main" id="{D8228854-44FA-4C4A-977A-14F44ED4AED6}"/>
              </a:ext>
            </a:extLst>
          </p:cNvPr>
          <p:cNvSpPr>
            <a:spLocks noGrp="1"/>
          </p:cNvSpPr>
          <p:nvPr>
            <p:ph type="sldNum" sz="quarter" idx="4"/>
          </p:nvPr>
        </p:nvSpPr>
        <p:spPr/>
        <p:txBody>
          <a:bodyPr/>
          <a:lstStyle/>
          <a:p>
            <a:fld id="{BC502912-88F4-4B0D-992B-24673595D95F}" type="slidenum">
              <a:rPr lang="en-US" smtClean="0"/>
              <a:pPr/>
              <a:t>90</a:t>
            </a:fld>
            <a:endParaRPr lang="en-US"/>
          </a:p>
        </p:txBody>
      </p:sp>
    </p:spTree>
    <p:extLst>
      <p:ext uri="{BB962C8B-B14F-4D97-AF65-F5344CB8AC3E}">
        <p14:creationId xmlns:p14="http://schemas.microsoft.com/office/powerpoint/2010/main" val="1766611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596E0B1-0BB3-4BEB-BE44-E5BFEE2040F5}"/>
              </a:ext>
            </a:extLst>
          </p:cNvPr>
          <p:cNvGraphicFramePr>
            <a:graphicFrameLocks noGrp="1"/>
          </p:cNvGraphicFramePr>
          <p:nvPr>
            <p:extLst>
              <p:ext uri="{D42A27DB-BD31-4B8C-83A1-F6EECF244321}">
                <p14:modId xmlns:p14="http://schemas.microsoft.com/office/powerpoint/2010/main" val="2479446597"/>
              </p:ext>
            </p:extLst>
          </p:nvPr>
        </p:nvGraphicFramePr>
        <p:xfrm>
          <a:off x="1152700" y="140739"/>
          <a:ext cx="6838600" cy="3708400"/>
        </p:xfrm>
        <a:graphic>
          <a:graphicData uri="http://schemas.openxmlformats.org/drawingml/2006/table">
            <a:tbl>
              <a:tblPr firstRow="1" bandRow="1">
                <a:tableStyleId>{309FDB13-954D-46C1-B1D2-A9295D05576B}</a:tableStyleId>
              </a:tblPr>
              <a:tblGrid>
                <a:gridCol w="341930">
                  <a:extLst>
                    <a:ext uri="{9D8B030D-6E8A-4147-A177-3AD203B41FA5}">
                      <a16:colId xmlns:a16="http://schemas.microsoft.com/office/drawing/2014/main" val="161367709"/>
                    </a:ext>
                  </a:extLst>
                </a:gridCol>
                <a:gridCol w="341930">
                  <a:extLst>
                    <a:ext uri="{9D8B030D-6E8A-4147-A177-3AD203B41FA5}">
                      <a16:colId xmlns:a16="http://schemas.microsoft.com/office/drawing/2014/main" val="3564592222"/>
                    </a:ext>
                  </a:extLst>
                </a:gridCol>
                <a:gridCol w="341930">
                  <a:extLst>
                    <a:ext uri="{9D8B030D-6E8A-4147-A177-3AD203B41FA5}">
                      <a16:colId xmlns:a16="http://schemas.microsoft.com/office/drawing/2014/main" val="33745377"/>
                    </a:ext>
                  </a:extLst>
                </a:gridCol>
                <a:gridCol w="341930">
                  <a:extLst>
                    <a:ext uri="{9D8B030D-6E8A-4147-A177-3AD203B41FA5}">
                      <a16:colId xmlns:a16="http://schemas.microsoft.com/office/drawing/2014/main" val="901603415"/>
                    </a:ext>
                  </a:extLst>
                </a:gridCol>
                <a:gridCol w="341930">
                  <a:extLst>
                    <a:ext uri="{9D8B030D-6E8A-4147-A177-3AD203B41FA5}">
                      <a16:colId xmlns:a16="http://schemas.microsoft.com/office/drawing/2014/main" val="501374917"/>
                    </a:ext>
                  </a:extLst>
                </a:gridCol>
                <a:gridCol w="341930">
                  <a:extLst>
                    <a:ext uri="{9D8B030D-6E8A-4147-A177-3AD203B41FA5}">
                      <a16:colId xmlns:a16="http://schemas.microsoft.com/office/drawing/2014/main" val="1764424020"/>
                    </a:ext>
                  </a:extLst>
                </a:gridCol>
                <a:gridCol w="341930">
                  <a:extLst>
                    <a:ext uri="{9D8B030D-6E8A-4147-A177-3AD203B41FA5}">
                      <a16:colId xmlns:a16="http://schemas.microsoft.com/office/drawing/2014/main" val="877179970"/>
                    </a:ext>
                  </a:extLst>
                </a:gridCol>
                <a:gridCol w="341930">
                  <a:extLst>
                    <a:ext uri="{9D8B030D-6E8A-4147-A177-3AD203B41FA5}">
                      <a16:colId xmlns:a16="http://schemas.microsoft.com/office/drawing/2014/main" val="3107717731"/>
                    </a:ext>
                  </a:extLst>
                </a:gridCol>
                <a:gridCol w="341930">
                  <a:extLst>
                    <a:ext uri="{9D8B030D-6E8A-4147-A177-3AD203B41FA5}">
                      <a16:colId xmlns:a16="http://schemas.microsoft.com/office/drawing/2014/main" val="2648443140"/>
                    </a:ext>
                  </a:extLst>
                </a:gridCol>
                <a:gridCol w="341930">
                  <a:extLst>
                    <a:ext uri="{9D8B030D-6E8A-4147-A177-3AD203B41FA5}">
                      <a16:colId xmlns:a16="http://schemas.microsoft.com/office/drawing/2014/main" val="875743319"/>
                    </a:ext>
                  </a:extLst>
                </a:gridCol>
                <a:gridCol w="341930">
                  <a:extLst>
                    <a:ext uri="{9D8B030D-6E8A-4147-A177-3AD203B41FA5}">
                      <a16:colId xmlns:a16="http://schemas.microsoft.com/office/drawing/2014/main" val="3843537807"/>
                    </a:ext>
                  </a:extLst>
                </a:gridCol>
                <a:gridCol w="341930">
                  <a:extLst>
                    <a:ext uri="{9D8B030D-6E8A-4147-A177-3AD203B41FA5}">
                      <a16:colId xmlns:a16="http://schemas.microsoft.com/office/drawing/2014/main" val="2296854044"/>
                    </a:ext>
                  </a:extLst>
                </a:gridCol>
                <a:gridCol w="341930">
                  <a:extLst>
                    <a:ext uri="{9D8B030D-6E8A-4147-A177-3AD203B41FA5}">
                      <a16:colId xmlns:a16="http://schemas.microsoft.com/office/drawing/2014/main" val="4024126626"/>
                    </a:ext>
                  </a:extLst>
                </a:gridCol>
                <a:gridCol w="341930">
                  <a:extLst>
                    <a:ext uri="{9D8B030D-6E8A-4147-A177-3AD203B41FA5}">
                      <a16:colId xmlns:a16="http://schemas.microsoft.com/office/drawing/2014/main" val="4097677231"/>
                    </a:ext>
                  </a:extLst>
                </a:gridCol>
                <a:gridCol w="341930">
                  <a:extLst>
                    <a:ext uri="{9D8B030D-6E8A-4147-A177-3AD203B41FA5}">
                      <a16:colId xmlns:a16="http://schemas.microsoft.com/office/drawing/2014/main" val="3491361472"/>
                    </a:ext>
                  </a:extLst>
                </a:gridCol>
                <a:gridCol w="341930">
                  <a:extLst>
                    <a:ext uri="{9D8B030D-6E8A-4147-A177-3AD203B41FA5}">
                      <a16:colId xmlns:a16="http://schemas.microsoft.com/office/drawing/2014/main" val="274175269"/>
                    </a:ext>
                  </a:extLst>
                </a:gridCol>
                <a:gridCol w="341930">
                  <a:extLst>
                    <a:ext uri="{9D8B030D-6E8A-4147-A177-3AD203B41FA5}">
                      <a16:colId xmlns:a16="http://schemas.microsoft.com/office/drawing/2014/main" val="84784202"/>
                    </a:ext>
                  </a:extLst>
                </a:gridCol>
                <a:gridCol w="341930">
                  <a:extLst>
                    <a:ext uri="{9D8B030D-6E8A-4147-A177-3AD203B41FA5}">
                      <a16:colId xmlns:a16="http://schemas.microsoft.com/office/drawing/2014/main" val="4098455484"/>
                    </a:ext>
                  </a:extLst>
                </a:gridCol>
                <a:gridCol w="341930">
                  <a:extLst>
                    <a:ext uri="{9D8B030D-6E8A-4147-A177-3AD203B41FA5}">
                      <a16:colId xmlns:a16="http://schemas.microsoft.com/office/drawing/2014/main" val="4173350756"/>
                    </a:ext>
                  </a:extLst>
                </a:gridCol>
                <a:gridCol w="341930">
                  <a:extLst>
                    <a:ext uri="{9D8B030D-6E8A-4147-A177-3AD203B41FA5}">
                      <a16:colId xmlns:a16="http://schemas.microsoft.com/office/drawing/2014/main" val="631129735"/>
                    </a:ext>
                  </a:extLst>
                </a:gridCol>
              </a:tblGrid>
              <a:tr h="370840">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B</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61199427"/>
                  </a:ext>
                </a:extLst>
              </a:tr>
              <a:tr h="370840">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F</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0144318"/>
                  </a:ext>
                </a:extLst>
              </a:tr>
              <a:tr h="370840">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4957642"/>
                  </a:ext>
                </a:extLst>
              </a:tr>
              <a:tr h="370840">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J</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B</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766146847"/>
                  </a:ext>
                </a:extLst>
              </a:tr>
              <a:tr h="370840">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V</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88130574"/>
                  </a:ext>
                </a:extLst>
              </a:tr>
              <a:tr h="370840">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V</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X</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1280753"/>
                  </a:ext>
                </a:extLst>
              </a:tr>
              <a:tr h="370840">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Q</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J</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Q</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47047490"/>
                  </a:ext>
                </a:extLst>
              </a:tr>
              <a:tr h="370840">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B</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V</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X</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F</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75536621"/>
                  </a:ext>
                </a:extLst>
              </a:tr>
              <a:tr h="370840">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F</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X</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36243988"/>
                  </a:ext>
                </a:extLst>
              </a:tr>
              <a:tr h="370840">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62095965"/>
                  </a:ext>
                </a:extLst>
              </a:tr>
            </a:tbl>
          </a:graphicData>
        </a:graphic>
      </p:graphicFrame>
      <p:sp>
        <p:nvSpPr>
          <p:cNvPr id="4" name="TextBox 3">
            <a:extLst>
              <a:ext uri="{FF2B5EF4-FFF2-40B4-BE49-F238E27FC236}">
                <a16:creationId xmlns:a16="http://schemas.microsoft.com/office/drawing/2014/main" id="{25FDA25A-CE05-4E01-A9CF-435D34F28ABE}"/>
              </a:ext>
            </a:extLst>
          </p:cNvPr>
          <p:cNvSpPr txBox="1"/>
          <p:nvPr/>
        </p:nvSpPr>
        <p:spPr>
          <a:xfrm>
            <a:off x="1285703" y="3849139"/>
            <a:ext cx="1657002" cy="1169551"/>
          </a:xfrm>
          <a:prstGeom prst="rect">
            <a:avLst/>
          </a:prstGeom>
          <a:noFill/>
        </p:spPr>
        <p:txBody>
          <a:bodyPr wrap="square" rtlCol="0">
            <a:spAutoFit/>
          </a:bodyPr>
          <a:lstStyle/>
          <a:p>
            <a:r>
              <a:rPr lang="en-US" i="1"/>
              <a:t>Wisconsin Works</a:t>
            </a:r>
          </a:p>
          <a:p>
            <a:r>
              <a:rPr lang="en-US" i="1"/>
              <a:t>Learning Center</a:t>
            </a:r>
          </a:p>
          <a:p>
            <a:r>
              <a:rPr lang="en-US" i="1"/>
              <a:t>Gateway</a:t>
            </a:r>
          </a:p>
          <a:p>
            <a:r>
              <a:rPr lang="en-US" i="1"/>
              <a:t>Manual</a:t>
            </a:r>
          </a:p>
          <a:p>
            <a:r>
              <a:rPr lang="en-US" i="1"/>
              <a:t>Desk Aid</a:t>
            </a:r>
          </a:p>
        </p:txBody>
      </p:sp>
      <p:sp>
        <p:nvSpPr>
          <p:cNvPr id="5" name="TextBox 4">
            <a:extLst>
              <a:ext uri="{FF2B5EF4-FFF2-40B4-BE49-F238E27FC236}">
                <a16:creationId xmlns:a16="http://schemas.microsoft.com/office/drawing/2014/main" id="{DEE617BA-4383-4987-831B-B45CD252DEAC}"/>
              </a:ext>
            </a:extLst>
          </p:cNvPr>
          <p:cNvSpPr txBox="1"/>
          <p:nvPr/>
        </p:nvSpPr>
        <p:spPr>
          <a:xfrm>
            <a:off x="5105861" y="3849139"/>
            <a:ext cx="1657002" cy="1600438"/>
          </a:xfrm>
          <a:prstGeom prst="rect">
            <a:avLst/>
          </a:prstGeom>
          <a:noFill/>
        </p:spPr>
        <p:txBody>
          <a:bodyPr wrap="square" rtlCol="0">
            <a:spAutoFit/>
          </a:bodyPr>
          <a:lstStyle/>
          <a:p>
            <a:r>
              <a:rPr lang="en-US" i="1"/>
              <a:t>Accommodations</a:t>
            </a:r>
          </a:p>
          <a:p>
            <a:r>
              <a:rPr lang="en-US" i="1"/>
              <a:t>Eligibility</a:t>
            </a:r>
          </a:p>
          <a:p>
            <a:r>
              <a:rPr lang="en-US" i="1"/>
              <a:t>Placement</a:t>
            </a:r>
          </a:p>
          <a:p>
            <a:r>
              <a:rPr lang="en-US" i="1"/>
              <a:t>Participation</a:t>
            </a:r>
          </a:p>
          <a:p>
            <a:r>
              <a:rPr lang="en-US" i="1"/>
              <a:t>Good Cause</a:t>
            </a:r>
          </a:p>
          <a:p>
            <a:endParaRPr lang="en-US"/>
          </a:p>
          <a:p>
            <a:endParaRPr lang="en-US"/>
          </a:p>
        </p:txBody>
      </p:sp>
      <p:sp>
        <p:nvSpPr>
          <p:cNvPr id="6" name="TextBox 5">
            <a:extLst>
              <a:ext uri="{FF2B5EF4-FFF2-40B4-BE49-F238E27FC236}">
                <a16:creationId xmlns:a16="http://schemas.microsoft.com/office/drawing/2014/main" id="{9A41CFCD-16DE-419B-9E4E-2BDDEF140FCA}"/>
              </a:ext>
            </a:extLst>
          </p:cNvPr>
          <p:cNvSpPr txBox="1"/>
          <p:nvPr/>
        </p:nvSpPr>
        <p:spPr>
          <a:xfrm>
            <a:off x="3195782" y="3849139"/>
            <a:ext cx="1657002" cy="1600438"/>
          </a:xfrm>
          <a:prstGeom prst="rect">
            <a:avLst/>
          </a:prstGeom>
          <a:noFill/>
        </p:spPr>
        <p:txBody>
          <a:bodyPr wrap="square" rtlCol="0">
            <a:spAutoFit/>
          </a:bodyPr>
          <a:lstStyle/>
          <a:p>
            <a:r>
              <a:rPr lang="en-US" i="1"/>
              <a:t>Training</a:t>
            </a:r>
          </a:p>
          <a:p>
            <a:r>
              <a:rPr lang="en-US" i="1"/>
              <a:t>Comments</a:t>
            </a:r>
          </a:p>
          <a:p>
            <a:r>
              <a:rPr lang="en-US" i="1"/>
              <a:t>Goal</a:t>
            </a:r>
          </a:p>
          <a:p>
            <a:r>
              <a:rPr lang="en-US" i="1"/>
              <a:t>Activities</a:t>
            </a:r>
          </a:p>
          <a:p>
            <a:r>
              <a:rPr lang="en-US" i="1"/>
              <a:t>Employment</a:t>
            </a:r>
          </a:p>
          <a:p>
            <a:endParaRPr lang="en-US"/>
          </a:p>
          <a:p>
            <a:endParaRPr lang="en-US"/>
          </a:p>
        </p:txBody>
      </p:sp>
      <p:sp>
        <p:nvSpPr>
          <p:cNvPr id="7" name="TextBox 6">
            <a:extLst>
              <a:ext uri="{FF2B5EF4-FFF2-40B4-BE49-F238E27FC236}">
                <a16:creationId xmlns:a16="http://schemas.microsoft.com/office/drawing/2014/main" id="{AD391639-EFEE-421D-9F15-88E1F874AB73}"/>
              </a:ext>
            </a:extLst>
          </p:cNvPr>
          <p:cNvSpPr txBox="1"/>
          <p:nvPr/>
        </p:nvSpPr>
        <p:spPr>
          <a:xfrm>
            <a:off x="7015941" y="3849139"/>
            <a:ext cx="814647" cy="1600438"/>
          </a:xfrm>
          <a:prstGeom prst="rect">
            <a:avLst/>
          </a:prstGeom>
          <a:noFill/>
        </p:spPr>
        <p:txBody>
          <a:bodyPr wrap="square" rtlCol="0">
            <a:spAutoFit/>
          </a:bodyPr>
          <a:lstStyle/>
          <a:p>
            <a:r>
              <a:rPr lang="en-US" i="1"/>
              <a:t>CWW</a:t>
            </a:r>
          </a:p>
          <a:p>
            <a:r>
              <a:rPr lang="en-US" i="1"/>
              <a:t>WWP</a:t>
            </a:r>
          </a:p>
          <a:p>
            <a:r>
              <a:rPr lang="en-US" i="1"/>
              <a:t>Case</a:t>
            </a:r>
          </a:p>
          <a:p>
            <a:r>
              <a:rPr lang="en-US" i="1"/>
              <a:t>PIN</a:t>
            </a:r>
          </a:p>
          <a:p>
            <a:r>
              <a:rPr lang="en-US" i="1"/>
              <a:t>ECF</a:t>
            </a:r>
          </a:p>
          <a:p>
            <a:endParaRPr lang="en-US"/>
          </a:p>
          <a:p>
            <a:endParaRPr lang="en-US"/>
          </a:p>
        </p:txBody>
      </p:sp>
      <p:sp>
        <p:nvSpPr>
          <p:cNvPr id="2" name="Slide Number Placeholder 1">
            <a:extLst>
              <a:ext uri="{FF2B5EF4-FFF2-40B4-BE49-F238E27FC236}">
                <a16:creationId xmlns:a16="http://schemas.microsoft.com/office/drawing/2014/main" id="{FD542A61-3029-452F-BEA3-AD9684D48361}"/>
              </a:ext>
            </a:extLst>
          </p:cNvPr>
          <p:cNvSpPr>
            <a:spLocks noGrp="1"/>
          </p:cNvSpPr>
          <p:nvPr>
            <p:ph type="sldNum" sz="quarter" idx="4"/>
          </p:nvPr>
        </p:nvSpPr>
        <p:spPr/>
        <p:txBody>
          <a:bodyPr/>
          <a:lstStyle/>
          <a:p>
            <a:fld id="{BC502912-88F4-4B0D-992B-24673595D95F}" type="slidenum">
              <a:rPr lang="en-US" smtClean="0"/>
              <a:pPr/>
              <a:t>91</a:t>
            </a:fld>
            <a:endParaRPr lang="en-US"/>
          </a:p>
        </p:txBody>
      </p:sp>
    </p:spTree>
    <p:extLst>
      <p:ext uri="{BB962C8B-B14F-4D97-AF65-F5344CB8AC3E}">
        <p14:creationId xmlns:p14="http://schemas.microsoft.com/office/powerpoint/2010/main" val="15036866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FDA25A-CE05-4E01-A9CF-435D34F28ABE}"/>
              </a:ext>
            </a:extLst>
          </p:cNvPr>
          <p:cNvSpPr txBox="1"/>
          <p:nvPr/>
        </p:nvSpPr>
        <p:spPr>
          <a:xfrm>
            <a:off x="1285703" y="3849139"/>
            <a:ext cx="1657002" cy="1169551"/>
          </a:xfrm>
          <a:prstGeom prst="rect">
            <a:avLst/>
          </a:prstGeom>
          <a:noFill/>
        </p:spPr>
        <p:txBody>
          <a:bodyPr wrap="square" rtlCol="0">
            <a:spAutoFit/>
          </a:bodyPr>
          <a:lstStyle/>
          <a:p>
            <a:r>
              <a:rPr lang="en-US" i="1"/>
              <a:t>Wisconsin Works</a:t>
            </a:r>
          </a:p>
          <a:p>
            <a:r>
              <a:rPr lang="en-US" i="1"/>
              <a:t>Learning Center</a:t>
            </a:r>
          </a:p>
          <a:p>
            <a:r>
              <a:rPr lang="en-US" i="1"/>
              <a:t>Gateway</a:t>
            </a:r>
          </a:p>
          <a:p>
            <a:r>
              <a:rPr lang="en-US" i="1"/>
              <a:t>Manual</a:t>
            </a:r>
          </a:p>
          <a:p>
            <a:r>
              <a:rPr lang="en-US" i="1"/>
              <a:t>Desk Aid</a:t>
            </a:r>
          </a:p>
        </p:txBody>
      </p:sp>
      <p:sp>
        <p:nvSpPr>
          <p:cNvPr id="5" name="TextBox 4">
            <a:extLst>
              <a:ext uri="{FF2B5EF4-FFF2-40B4-BE49-F238E27FC236}">
                <a16:creationId xmlns:a16="http://schemas.microsoft.com/office/drawing/2014/main" id="{DEE617BA-4383-4987-831B-B45CD252DEAC}"/>
              </a:ext>
            </a:extLst>
          </p:cNvPr>
          <p:cNvSpPr txBox="1"/>
          <p:nvPr/>
        </p:nvSpPr>
        <p:spPr>
          <a:xfrm>
            <a:off x="5105861" y="3849139"/>
            <a:ext cx="1657002" cy="1600438"/>
          </a:xfrm>
          <a:prstGeom prst="rect">
            <a:avLst/>
          </a:prstGeom>
          <a:noFill/>
        </p:spPr>
        <p:txBody>
          <a:bodyPr wrap="square" rtlCol="0">
            <a:spAutoFit/>
          </a:bodyPr>
          <a:lstStyle/>
          <a:p>
            <a:r>
              <a:rPr lang="en-US" i="1"/>
              <a:t>Accommodations</a:t>
            </a:r>
          </a:p>
          <a:p>
            <a:r>
              <a:rPr lang="en-US" i="1"/>
              <a:t>Eligibility</a:t>
            </a:r>
          </a:p>
          <a:p>
            <a:r>
              <a:rPr lang="en-US" i="1"/>
              <a:t>Placement</a:t>
            </a:r>
          </a:p>
          <a:p>
            <a:r>
              <a:rPr lang="en-US" i="1"/>
              <a:t>Participation</a:t>
            </a:r>
          </a:p>
          <a:p>
            <a:r>
              <a:rPr lang="en-US" i="1"/>
              <a:t>Good Cause</a:t>
            </a:r>
          </a:p>
          <a:p>
            <a:endParaRPr lang="en-US"/>
          </a:p>
          <a:p>
            <a:endParaRPr lang="en-US"/>
          </a:p>
        </p:txBody>
      </p:sp>
      <p:sp>
        <p:nvSpPr>
          <p:cNvPr id="6" name="TextBox 5">
            <a:extLst>
              <a:ext uri="{FF2B5EF4-FFF2-40B4-BE49-F238E27FC236}">
                <a16:creationId xmlns:a16="http://schemas.microsoft.com/office/drawing/2014/main" id="{9A41CFCD-16DE-419B-9E4E-2BDDEF140FCA}"/>
              </a:ext>
            </a:extLst>
          </p:cNvPr>
          <p:cNvSpPr txBox="1"/>
          <p:nvPr/>
        </p:nvSpPr>
        <p:spPr>
          <a:xfrm>
            <a:off x="3195782" y="3849139"/>
            <a:ext cx="1657002" cy="1600438"/>
          </a:xfrm>
          <a:prstGeom prst="rect">
            <a:avLst/>
          </a:prstGeom>
          <a:noFill/>
        </p:spPr>
        <p:txBody>
          <a:bodyPr wrap="square" rtlCol="0">
            <a:spAutoFit/>
          </a:bodyPr>
          <a:lstStyle/>
          <a:p>
            <a:r>
              <a:rPr lang="en-US" i="1"/>
              <a:t>Training</a:t>
            </a:r>
          </a:p>
          <a:p>
            <a:r>
              <a:rPr lang="en-US" i="1"/>
              <a:t>Comments</a:t>
            </a:r>
          </a:p>
          <a:p>
            <a:r>
              <a:rPr lang="en-US" i="1"/>
              <a:t>Goal</a:t>
            </a:r>
          </a:p>
          <a:p>
            <a:r>
              <a:rPr lang="en-US" i="1"/>
              <a:t>Activities</a:t>
            </a:r>
          </a:p>
          <a:p>
            <a:r>
              <a:rPr lang="en-US" i="1"/>
              <a:t>Employment</a:t>
            </a:r>
          </a:p>
          <a:p>
            <a:endParaRPr lang="en-US"/>
          </a:p>
          <a:p>
            <a:endParaRPr lang="en-US"/>
          </a:p>
        </p:txBody>
      </p:sp>
      <p:sp>
        <p:nvSpPr>
          <p:cNvPr id="7" name="TextBox 6">
            <a:extLst>
              <a:ext uri="{FF2B5EF4-FFF2-40B4-BE49-F238E27FC236}">
                <a16:creationId xmlns:a16="http://schemas.microsoft.com/office/drawing/2014/main" id="{AD391639-EFEE-421D-9F15-88E1F874AB73}"/>
              </a:ext>
            </a:extLst>
          </p:cNvPr>
          <p:cNvSpPr txBox="1"/>
          <p:nvPr/>
        </p:nvSpPr>
        <p:spPr>
          <a:xfrm>
            <a:off x="7015941" y="3849139"/>
            <a:ext cx="814647" cy="1600438"/>
          </a:xfrm>
          <a:prstGeom prst="rect">
            <a:avLst/>
          </a:prstGeom>
          <a:noFill/>
        </p:spPr>
        <p:txBody>
          <a:bodyPr wrap="square" rtlCol="0">
            <a:spAutoFit/>
          </a:bodyPr>
          <a:lstStyle/>
          <a:p>
            <a:r>
              <a:rPr lang="en-US" i="1"/>
              <a:t>CWW</a:t>
            </a:r>
          </a:p>
          <a:p>
            <a:r>
              <a:rPr lang="en-US" i="1"/>
              <a:t>WWP</a:t>
            </a:r>
          </a:p>
          <a:p>
            <a:r>
              <a:rPr lang="en-US" i="1"/>
              <a:t>Case</a:t>
            </a:r>
          </a:p>
          <a:p>
            <a:r>
              <a:rPr lang="en-US" i="1"/>
              <a:t>PIN</a:t>
            </a:r>
          </a:p>
          <a:p>
            <a:r>
              <a:rPr lang="en-US" i="1"/>
              <a:t>ECF</a:t>
            </a:r>
          </a:p>
          <a:p>
            <a:endParaRPr lang="en-US"/>
          </a:p>
          <a:p>
            <a:endParaRPr lang="en-US"/>
          </a:p>
        </p:txBody>
      </p:sp>
      <p:sp>
        <p:nvSpPr>
          <p:cNvPr id="2" name="Rectangle: Rounded Corners 1">
            <a:extLst>
              <a:ext uri="{FF2B5EF4-FFF2-40B4-BE49-F238E27FC236}">
                <a16:creationId xmlns:a16="http://schemas.microsoft.com/office/drawing/2014/main" id="{2DE660A5-635B-46E1-ADD8-6D51E2ACA7E8}"/>
              </a:ext>
            </a:extLst>
          </p:cNvPr>
          <p:cNvSpPr/>
          <p:nvPr/>
        </p:nvSpPr>
        <p:spPr>
          <a:xfrm>
            <a:off x="1860437" y="172948"/>
            <a:ext cx="3036915" cy="282632"/>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6C28C2D-F5E4-43B0-90EC-3CAE7B5C5905}"/>
              </a:ext>
            </a:extLst>
          </p:cNvPr>
          <p:cNvSpPr/>
          <p:nvPr/>
        </p:nvSpPr>
        <p:spPr>
          <a:xfrm rot="7973234">
            <a:off x="3363402" y="2029004"/>
            <a:ext cx="1371248" cy="282632"/>
          </a:xfrm>
          <a:prstGeom prst="round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9608BE0-5EFB-4C95-87CE-84D70FFF358C}"/>
              </a:ext>
            </a:extLst>
          </p:cNvPr>
          <p:cNvSpPr/>
          <p:nvPr/>
        </p:nvSpPr>
        <p:spPr>
          <a:xfrm rot="5400000">
            <a:off x="5984702" y="1861936"/>
            <a:ext cx="3691773" cy="282632"/>
          </a:xfrm>
          <a:prstGeom prst="roundRect">
            <a:avLst>
              <a:gd name="adj"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E0A74F9-484A-4995-B03C-62C82F6F2FFC}"/>
              </a:ext>
            </a:extLst>
          </p:cNvPr>
          <p:cNvSpPr/>
          <p:nvPr/>
        </p:nvSpPr>
        <p:spPr>
          <a:xfrm>
            <a:off x="1501833" y="547831"/>
            <a:ext cx="4807526" cy="282632"/>
          </a:xfrm>
          <a:prstGeom prst="roundRect">
            <a:avLst>
              <a:gd name="adj" fmla="val 50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39F8922-F408-4A65-9B6A-DE78F4408917}"/>
              </a:ext>
            </a:extLst>
          </p:cNvPr>
          <p:cNvSpPr/>
          <p:nvPr/>
        </p:nvSpPr>
        <p:spPr>
          <a:xfrm rot="5400000">
            <a:off x="1111596" y="2032465"/>
            <a:ext cx="2502133" cy="282632"/>
          </a:xfrm>
          <a:prstGeom prst="roundRect">
            <a:avLst>
              <a:gd name="adj"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5F35DA1-E634-4F8A-95D1-E3B27D9AFFA9}"/>
              </a:ext>
            </a:extLst>
          </p:cNvPr>
          <p:cNvSpPr/>
          <p:nvPr/>
        </p:nvSpPr>
        <p:spPr>
          <a:xfrm rot="5400000">
            <a:off x="6415749" y="752019"/>
            <a:ext cx="1471934" cy="282632"/>
          </a:xfrm>
          <a:prstGeom prst="roundRect">
            <a:avLst>
              <a:gd name="adj"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E181CF9-CD7D-479F-90E6-8043B7793C4B}"/>
              </a:ext>
            </a:extLst>
          </p:cNvPr>
          <p:cNvSpPr/>
          <p:nvPr/>
        </p:nvSpPr>
        <p:spPr>
          <a:xfrm rot="5400000">
            <a:off x="5243022" y="1317571"/>
            <a:ext cx="1072342" cy="282632"/>
          </a:xfrm>
          <a:prstGeom prst="roundRect">
            <a:avLst>
              <a:gd name="adj"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5607CAA-82A8-4AB4-AC01-EA51C2564E16}"/>
              </a:ext>
            </a:extLst>
          </p:cNvPr>
          <p:cNvSpPr/>
          <p:nvPr/>
        </p:nvSpPr>
        <p:spPr>
          <a:xfrm rot="2861098">
            <a:off x="716815" y="1301905"/>
            <a:ext cx="3303569" cy="282632"/>
          </a:xfrm>
          <a:prstGeom prst="round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B57C7EE-5109-462A-9BC7-17CC935303E0}"/>
              </a:ext>
            </a:extLst>
          </p:cNvPr>
          <p:cNvSpPr/>
          <p:nvPr/>
        </p:nvSpPr>
        <p:spPr>
          <a:xfrm rot="5400000">
            <a:off x="-356580" y="1694467"/>
            <a:ext cx="3358921" cy="282632"/>
          </a:xfrm>
          <a:prstGeom prst="roundRect">
            <a:avLst>
              <a:gd name="adj"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7C23B34-A7E0-4514-AD61-6B39DFBBEBA9}"/>
              </a:ext>
            </a:extLst>
          </p:cNvPr>
          <p:cNvSpPr/>
          <p:nvPr/>
        </p:nvSpPr>
        <p:spPr>
          <a:xfrm>
            <a:off x="3205020" y="933279"/>
            <a:ext cx="4424213" cy="282632"/>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6351776-0E92-41D4-971E-7D4A0EE42830}"/>
              </a:ext>
            </a:extLst>
          </p:cNvPr>
          <p:cNvSpPr/>
          <p:nvPr/>
        </p:nvSpPr>
        <p:spPr>
          <a:xfrm>
            <a:off x="1524236" y="2780096"/>
            <a:ext cx="3754346" cy="282632"/>
          </a:xfrm>
          <a:prstGeom prst="roundRect">
            <a:avLst>
              <a:gd name="adj" fmla="val 50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E7665C8-4AAA-422F-B669-D550BB365FE7}"/>
              </a:ext>
            </a:extLst>
          </p:cNvPr>
          <p:cNvSpPr/>
          <p:nvPr/>
        </p:nvSpPr>
        <p:spPr>
          <a:xfrm>
            <a:off x="2873436" y="1664804"/>
            <a:ext cx="4807526" cy="282632"/>
          </a:xfrm>
          <a:prstGeom prst="roundRect">
            <a:avLst>
              <a:gd name="adj" fmla="val 50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D9905E0-37FD-45C1-842E-1ACCD4762DCE}"/>
              </a:ext>
            </a:extLst>
          </p:cNvPr>
          <p:cNvSpPr/>
          <p:nvPr/>
        </p:nvSpPr>
        <p:spPr>
          <a:xfrm>
            <a:off x="5278582" y="2405213"/>
            <a:ext cx="2693323" cy="282632"/>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F5FDC39-E684-457C-A46A-39940814C386}"/>
              </a:ext>
            </a:extLst>
          </p:cNvPr>
          <p:cNvSpPr/>
          <p:nvPr/>
        </p:nvSpPr>
        <p:spPr>
          <a:xfrm>
            <a:off x="4626492" y="3127176"/>
            <a:ext cx="2693323" cy="282632"/>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4A627EF-7FC8-41D6-864C-B61528F7AE3C}"/>
              </a:ext>
            </a:extLst>
          </p:cNvPr>
          <p:cNvSpPr/>
          <p:nvPr/>
        </p:nvSpPr>
        <p:spPr>
          <a:xfrm>
            <a:off x="1805137" y="3522186"/>
            <a:ext cx="4811793" cy="282632"/>
          </a:xfrm>
          <a:prstGeom prst="roundRect">
            <a:avLst>
              <a:gd name="adj" fmla="val 50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A6F4904-4F76-48C0-88A0-234E641BB4D7}"/>
              </a:ext>
            </a:extLst>
          </p:cNvPr>
          <p:cNvSpPr/>
          <p:nvPr/>
        </p:nvSpPr>
        <p:spPr>
          <a:xfrm rot="2861098">
            <a:off x="1809041" y="1848073"/>
            <a:ext cx="4857952" cy="282632"/>
          </a:xfrm>
          <a:prstGeom prst="round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26D10BD-2EC2-40B7-88F1-C1E2B1F9FD04}"/>
              </a:ext>
            </a:extLst>
          </p:cNvPr>
          <p:cNvSpPr/>
          <p:nvPr/>
        </p:nvSpPr>
        <p:spPr>
          <a:xfrm rot="5400000">
            <a:off x="529453" y="1142925"/>
            <a:ext cx="2241949" cy="282632"/>
          </a:xfrm>
          <a:prstGeom prst="roundRect">
            <a:avLst>
              <a:gd name="adj"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1DD5031F-AC4D-4FE9-B810-75E64F80D731}"/>
              </a:ext>
            </a:extLst>
          </p:cNvPr>
          <p:cNvSpPr/>
          <p:nvPr/>
        </p:nvSpPr>
        <p:spPr>
          <a:xfrm>
            <a:off x="5576798" y="172948"/>
            <a:ext cx="1368894" cy="282632"/>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A30E548-2293-402C-AA52-D679915D02D4}"/>
              </a:ext>
            </a:extLst>
          </p:cNvPr>
          <p:cNvSpPr/>
          <p:nvPr/>
        </p:nvSpPr>
        <p:spPr>
          <a:xfrm rot="7973234">
            <a:off x="6459163" y="3131006"/>
            <a:ext cx="1371248" cy="282632"/>
          </a:xfrm>
          <a:prstGeom prst="round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1CB6FD4-7716-4DFC-A0DD-1E5EF4695101}"/>
              </a:ext>
            </a:extLst>
          </p:cNvPr>
          <p:cNvSpPr/>
          <p:nvPr/>
        </p:nvSpPr>
        <p:spPr>
          <a:xfrm rot="7973234">
            <a:off x="2340874" y="1291533"/>
            <a:ext cx="1371248" cy="282632"/>
          </a:xfrm>
          <a:prstGeom prst="round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F596E0B1-0BB3-4BEB-BE44-E5BFEE2040F5}"/>
              </a:ext>
            </a:extLst>
          </p:cNvPr>
          <p:cNvGraphicFramePr>
            <a:graphicFrameLocks noGrp="1"/>
          </p:cNvGraphicFramePr>
          <p:nvPr/>
        </p:nvGraphicFramePr>
        <p:xfrm>
          <a:off x="1152700" y="140739"/>
          <a:ext cx="6838600" cy="3708400"/>
        </p:xfrm>
        <a:graphic>
          <a:graphicData uri="http://schemas.openxmlformats.org/drawingml/2006/table">
            <a:tbl>
              <a:tblPr firstRow="1" bandRow="1">
                <a:tableStyleId>{309FDB13-954D-46C1-B1D2-A9295D05576B}</a:tableStyleId>
              </a:tblPr>
              <a:tblGrid>
                <a:gridCol w="341930">
                  <a:extLst>
                    <a:ext uri="{9D8B030D-6E8A-4147-A177-3AD203B41FA5}">
                      <a16:colId xmlns:a16="http://schemas.microsoft.com/office/drawing/2014/main" val="161367709"/>
                    </a:ext>
                  </a:extLst>
                </a:gridCol>
                <a:gridCol w="341930">
                  <a:extLst>
                    <a:ext uri="{9D8B030D-6E8A-4147-A177-3AD203B41FA5}">
                      <a16:colId xmlns:a16="http://schemas.microsoft.com/office/drawing/2014/main" val="3564592222"/>
                    </a:ext>
                  </a:extLst>
                </a:gridCol>
                <a:gridCol w="341930">
                  <a:extLst>
                    <a:ext uri="{9D8B030D-6E8A-4147-A177-3AD203B41FA5}">
                      <a16:colId xmlns:a16="http://schemas.microsoft.com/office/drawing/2014/main" val="33745377"/>
                    </a:ext>
                  </a:extLst>
                </a:gridCol>
                <a:gridCol w="341930">
                  <a:extLst>
                    <a:ext uri="{9D8B030D-6E8A-4147-A177-3AD203B41FA5}">
                      <a16:colId xmlns:a16="http://schemas.microsoft.com/office/drawing/2014/main" val="901603415"/>
                    </a:ext>
                  </a:extLst>
                </a:gridCol>
                <a:gridCol w="341930">
                  <a:extLst>
                    <a:ext uri="{9D8B030D-6E8A-4147-A177-3AD203B41FA5}">
                      <a16:colId xmlns:a16="http://schemas.microsoft.com/office/drawing/2014/main" val="501374917"/>
                    </a:ext>
                  </a:extLst>
                </a:gridCol>
                <a:gridCol w="341930">
                  <a:extLst>
                    <a:ext uri="{9D8B030D-6E8A-4147-A177-3AD203B41FA5}">
                      <a16:colId xmlns:a16="http://schemas.microsoft.com/office/drawing/2014/main" val="1764424020"/>
                    </a:ext>
                  </a:extLst>
                </a:gridCol>
                <a:gridCol w="341930">
                  <a:extLst>
                    <a:ext uri="{9D8B030D-6E8A-4147-A177-3AD203B41FA5}">
                      <a16:colId xmlns:a16="http://schemas.microsoft.com/office/drawing/2014/main" val="877179970"/>
                    </a:ext>
                  </a:extLst>
                </a:gridCol>
                <a:gridCol w="341930">
                  <a:extLst>
                    <a:ext uri="{9D8B030D-6E8A-4147-A177-3AD203B41FA5}">
                      <a16:colId xmlns:a16="http://schemas.microsoft.com/office/drawing/2014/main" val="3107717731"/>
                    </a:ext>
                  </a:extLst>
                </a:gridCol>
                <a:gridCol w="341930">
                  <a:extLst>
                    <a:ext uri="{9D8B030D-6E8A-4147-A177-3AD203B41FA5}">
                      <a16:colId xmlns:a16="http://schemas.microsoft.com/office/drawing/2014/main" val="2648443140"/>
                    </a:ext>
                  </a:extLst>
                </a:gridCol>
                <a:gridCol w="341930">
                  <a:extLst>
                    <a:ext uri="{9D8B030D-6E8A-4147-A177-3AD203B41FA5}">
                      <a16:colId xmlns:a16="http://schemas.microsoft.com/office/drawing/2014/main" val="875743319"/>
                    </a:ext>
                  </a:extLst>
                </a:gridCol>
                <a:gridCol w="341930">
                  <a:extLst>
                    <a:ext uri="{9D8B030D-6E8A-4147-A177-3AD203B41FA5}">
                      <a16:colId xmlns:a16="http://schemas.microsoft.com/office/drawing/2014/main" val="3843537807"/>
                    </a:ext>
                  </a:extLst>
                </a:gridCol>
                <a:gridCol w="341930">
                  <a:extLst>
                    <a:ext uri="{9D8B030D-6E8A-4147-A177-3AD203B41FA5}">
                      <a16:colId xmlns:a16="http://schemas.microsoft.com/office/drawing/2014/main" val="2296854044"/>
                    </a:ext>
                  </a:extLst>
                </a:gridCol>
                <a:gridCol w="341930">
                  <a:extLst>
                    <a:ext uri="{9D8B030D-6E8A-4147-A177-3AD203B41FA5}">
                      <a16:colId xmlns:a16="http://schemas.microsoft.com/office/drawing/2014/main" val="4024126626"/>
                    </a:ext>
                  </a:extLst>
                </a:gridCol>
                <a:gridCol w="341930">
                  <a:extLst>
                    <a:ext uri="{9D8B030D-6E8A-4147-A177-3AD203B41FA5}">
                      <a16:colId xmlns:a16="http://schemas.microsoft.com/office/drawing/2014/main" val="4097677231"/>
                    </a:ext>
                  </a:extLst>
                </a:gridCol>
                <a:gridCol w="341930">
                  <a:extLst>
                    <a:ext uri="{9D8B030D-6E8A-4147-A177-3AD203B41FA5}">
                      <a16:colId xmlns:a16="http://schemas.microsoft.com/office/drawing/2014/main" val="3491361472"/>
                    </a:ext>
                  </a:extLst>
                </a:gridCol>
                <a:gridCol w="341930">
                  <a:extLst>
                    <a:ext uri="{9D8B030D-6E8A-4147-A177-3AD203B41FA5}">
                      <a16:colId xmlns:a16="http://schemas.microsoft.com/office/drawing/2014/main" val="274175269"/>
                    </a:ext>
                  </a:extLst>
                </a:gridCol>
                <a:gridCol w="341930">
                  <a:extLst>
                    <a:ext uri="{9D8B030D-6E8A-4147-A177-3AD203B41FA5}">
                      <a16:colId xmlns:a16="http://schemas.microsoft.com/office/drawing/2014/main" val="84784202"/>
                    </a:ext>
                  </a:extLst>
                </a:gridCol>
                <a:gridCol w="341930">
                  <a:extLst>
                    <a:ext uri="{9D8B030D-6E8A-4147-A177-3AD203B41FA5}">
                      <a16:colId xmlns:a16="http://schemas.microsoft.com/office/drawing/2014/main" val="4098455484"/>
                    </a:ext>
                  </a:extLst>
                </a:gridCol>
                <a:gridCol w="341930">
                  <a:extLst>
                    <a:ext uri="{9D8B030D-6E8A-4147-A177-3AD203B41FA5}">
                      <a16:colId xmlns:a16="http://schemas.microsoft.com/office/drawing/2014/main" val="4173350756"/>
                    </a:ext>
                  </a:extLst>
                </a:gridCol>
                <a:gridCol w="341930">
                  <a:extLst>
                    <a:ext uri="{9D8B030D-6E8A-4147-A177-3AD203B41FA5}">
                      <a16:colId xmlns:a16="http://schemas.microsoft.com/office/drawing/2014/main" val="631129735"/>
                    </a:ext>
                  </a:extLst>
                </a:gridCol>
              </a:tblGrid>
              <a:tr h="370840">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B</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61199427"/>
                  </a:ext>
                </a:extLst>
              </a:tr>
              <a:tr h="370840">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F</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0144318"/>
                  </a:ext>
                </a:extLst>
              </a:tr>
              <a:tr h="370840">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4957642"/>
                  </a:ext>
                </a:extLst>
              </a:tr>
              <a:tr h="370840">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J</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B</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766146847"/>
                  </a:ext>
                </a:extLst>
              </a:tr>
              <a:tr h="370840">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V</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88130574"/>
                  </a:ext>
                </a:extLst>
              </a:tr>
              <a:tr h="370840">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V</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X</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1280753"/>
                  </a:ext>
                </a:extLst>
              </a:tr>
              <a:tr h="370840">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Q</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J</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Q</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47047490"/>
                  </a:ext>
                </a:extLst>
              </a:tr>
              <a:tr h="370840">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B</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V</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X</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F</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75536621"/>
                  </a:ext>
                </a:extLst>
              </a:tr>
              <a:tr h="370840">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F</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X</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O</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36243988"/>
                  </a:ext>
                </a:extLst>
              </a:tr>
              <a:tr h="370840">
                <a:tc>
                  <a:txBody>
                    <a:bodyPr/>
                    <a:lstStyle/>
                    <a:p>
                      <a:pPr algn="ctr"/>
                      <a:r>
                        <a:rPr lang="en-US" sz="1600"/>
                        <a:t>U</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I</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D</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62095965"/>
                  </a:ext>
                </a:extLst>
              </a:tr>
            </a:tbl>
          </a:graphicData>
        </a:graphic>
      </p:graphicFrame>
      <p:sp>
        <p:nvSpPr>
          <p:cNvPr id="14" name="Slide Number Placeholder 13">
            <a:extLst>
              <a:ext uri="{FF2B5EF4-FFF2-40B4-BE49-F238E27FC236}">
                <a16:creationId xmlns:a16="http://schemas.microsoft.com/office/drawing/2014/main" id="{862E5134-1715-42B4-8701-8DDF6376DF08}"/>
              </a:ext>
            </a:extLst>
          </p:cNvPr>
          <p:cNvSpPr>
            <a:spLocks noGrp="1"/>
          </p:cNvSpPr>
          <p:nvPr>
            <p:ph type="sldNum" sz="quarter" idx="4"/>
          </p:nvPr>
        </p:nvSpPr>
        <p:spPr/>
        <p:txBody>
          <a:bodyPr/>
          <a:lstStyle/>
          <a:p>
            <a:fld id="{BC502912-88F4-4B0D-992B-24673595D95F}" type="slidenum">
              <a:rPr lang="en-US" smtClean="0"/>
              <a:pPr/>
              <a:t>92</a:t>
            </a:fld>
            <a:endParaRPr lang="en-US"/>
          </a:p>
        </p:txBody>
      </p:sp>
    </p:spTree>
    <p:extLst>
      <p:ext uri="{BB962C8B-B14F-4D97-AF65-F5344CB8AC3E}">
        <p14:creationId xmlns:p14="http://schemas.microsoft.com/office/powerpoint/2010/main" val="3569137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19" name="Group 18">
            <a:extLst>
              <a:ext uri="{FF2B5EF4-FFF2-40B4-BE49-F238E27FC236}">
                <a16:creationId xmlns:a16="http://schemas.microsoft.com/office/drawing/2014/main" id="{6E15EBA5-B056-4ECD-B1ED-8E7FD45D0DFB}"/>
              </a:ext>
            </a:extLst>
          </p:cNvPr>
          <p:cNvGrpSpPr/>
          <p:nvPr/>
        </p:nvGrpSpPr>
        <p:grpSpPr>
          <a:xfrm>
            <a:off x="224350" y="123562"/>
            <a:ext cx="2229707" cy="3164468"/>
            <a:chOff x="224351" y="134250"/>
            <a:chExt cx="2086230" cy="2856600"/>
          </a:xfrm>
        </p:grpSpPr>
        <p:grpSp>
          <p:nvGrpSpPr>
            <p:cNvPr id="15" name="Group 14">
              <a:extLst>
                <a:ext uri="{FF2B5EF4-FFF2-40B4-BE49-F238E27FC236}">
                  <a16:creationId xmlns:a16="http://schemas.microsoft.com/office/drawing/2014/main" id="{D6D773BA-207F-4AFF-B214-F890608AF062}"/>
                </a:ext>
              </a:extLst>
            </p:cNvPr>
            <p:cNvGrpSpPr/>
            <p:nvPr/>
          </p:nvGrpSpPr>
          <p:grpSpPr>
            <a:xfrm>
              <a:off x="440254" y="900272"/>
              <a:ext cx="1645920" cy="2090578"/>
              <a:chOff x="440026" y="1020292"/>
              <a:chExt cx="1645920" cy="2090578"/>
            </a:xfrm>
          </p:grpSpPr>
          <p:sp>
            <p:nvSpPr>
              <p:cNvPr id="5" name="Rectangle: Top Corners Rounded 4">
                <a:extLst>
                  <a:ext uri="{FF2B5EF4-FFF2-40B4-BE49-F238E27FC236}">
                    <a16:creationId xmlns:a16="http://schemas.microsoft.com/office/drawing/2014/main" id="{84954CBC-6F2B-4459-AD0C-EEBBE6118D41}"/>
                  </a:ext>
                </a:extLst>
              </p:cNvPr>
              <p:cNvSpPr/>
              <p:nvPr/>
            </p:nvSpPr>
            <p:spPr>
              <a:xfrm flipV="1">
                <a:off x="440026" y="1028070"/>
                <a:ext cx="1645920" cy="2082800"/>
              </a:xfrm>
              <a:prstGeom prst="round2Same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ED1754-C25A-493F-B5ED-32322F1D35F1}"/>
                  </a:ext>
                </a:extLst>
              </p:cNvPr>
              <p:cNvSpPr txBox="1"/>
              <p:nvPr/>
            </p:nvSpPr>
            <p:spPr>
              <a:xfrm>
                <a:off x="544809" y="1020292"/>
                <a:ext cx="1439158" cy="2085186"/>
              </a:xfrm>
              <a:prstGeom prst="rect">
                <a:avLst/>
              </a:prstGeom>
              <a:noFill/>
            </p:spPr>
            <p:txBody>
              <a:bodyPr wrap="square" rtlCol="0">
                <a:spAutoFit/>
              </a:bodyPr>
              <a:lstStyle/>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America Works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EQUUS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FSC</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Maximus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Ross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UMOS</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WCI</a:t>
                </a:r>
              </a:p>
              <a:p>
                <a:pPr>
                  <a:spcAft>
                    <a:spcPts val="300"/>
                  </a:spcAft>
                </a:pPr>
                <a:r>
                  <a:rPr lang="en-US">
                    <a:solidFill>
                      <a:srgbClr val="617A86"/>
                    </a:solidFill>
                    <a:latin typeface="Tahoma" panose="020B0604030504040204" pitchFamily="34" charset="0"/>
                    <a:ea typeface="Tahoma" panose="020B0604030504040204" pitchFamily="34" charset="0"/>
                    <a:cs typeface="Tahoma" panose="020B0604030504040204" pitchFamily="34" charset="0"/>
                  </a:rPr>
                  <a:t>WRI</a:t>
                </a:r>
              </a:p>
            </p:txBody>
          </p:sp>
        </p:grpSp>
        <p:sp>
          <p:nvSpPr>
            <p:cNvPr id="3" name="Rectangle: Rounded Corners 2">
              <a:extLst>
                <a:ext uri="{FF2B5EF4-FFF2-40B4-BE49-F238E27FC236}">
                  <a16:creationId xmlns:a16="http://schemas.microsoft.com/office/drawing/2014/main" id="{BC4A0DD2-23F9-4967-9051-6230C8EBBAB8}"/>
                </a:ext>
              </a:extLst>
            </p:cNvPr>
            <p:cNvSpPr/>
            <p:nvPr/>
          </p:nvSpPr>
          <p:spPr>
            <a:xfrm>
              <a:off x="224351" y="134250"/>
              <a:ext cx="2086230" cy="720460"/>
            </a:xfrm>
            <a:prstGeom prst="roundRect">
              <a:avLst>
                <a:gd name="adj" fmla="val 3454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Name &amp; Agency</a:t>
              </a:r>
            </a:p>
          </p:txBody>
        </p:sp>
      </p:grpSp>
      <p:grpSp>
        <p:nvGrpSpPr>
          <p:cNvPr id="17" name="Group 16">
            <a:extLst>
              <a:ext uri="{FF2B5EF4-FFF2-40B4-BE49-F238E27FC236}">
                <a16:creationId xmlns:a16="http://schemas.microsoft.com/office/drawing/2014/main" id="{9AB3E101-114A-47C7-91DF-7923E364DEEA}"/>
              </a:ext>
            </a:extLst>
          </p:cNvPr>
          <p:cNvGrpSpPr/>
          <p:nvPr/>
        </p:nvGrpSpPr>
        <p:grpSpPr>
          <a:xfrm>
            <a:off x="2493108" y="136742"/>
            <a:ext cx="2271780" cy="3151288"/>
            <a:chOff x="2734090" y="152822"/>
            <a:chExt cx="2271780" cy="2858109"/>
          </a:xfrm>
        </p:grpSpPr>
        <p:grpSp>
          <p:nvGrpSpPr>
            <p:cNvPr id="16" name="Group 15">
              <a:extLst>
                <a:ext uri="{FF2B5EF4-FFF2-40B4-BE49-F238E27FC236}">
                  <a16:creationId xmlns:a16="http://schemas.microsoft.com/office/drawing/2014/main" id="{8E695DB2-0332-4D06-B97F-87DBA7D212B7}"/>
                </a:ext>
              </a:extLst>
            </p:cNvPr>
            <p:cNvGrpSpPr/>
            <p:nvPr/>
          </p:nvGrpSpPr>
          <p:grpSpPr>
            <a:xfrm>
              <a:off x="2980505" y="856495"/>
              <a:ext cx="2025365" cy="2154436"/>
              <a:chOff x="3000906" y="1031289"/>
              <a:chExt cx="2025365" cy="2154436"/>
            </a:xfrm>
          </p:grpSpPr>
          <p:sp>
            <p:nvSpPr>
              <p:cNvPr id="7" name="Rectangle: Top Corners Rounded 6">
                <a:extLst>
                  <a:ext uri="{FF2B5EF4-FFF2-40B4-BE49-F238E27FC236}">
                    <a16:creationId xmlns:a16="http://schemas.microsoft.com/office/drawing/2014/main" id="{4E957264-29A3-425E-9132-6E782D5C3F65}"/>
                  </a:ext>
                </a:extLst>
              </p:cNvPr>
              <p:cNvSpPr/>
              <p:nvPr/>
            </p:nvSpPr>
            <p:spPr>
              <a:xfrm flipV="1">
                <a:off x="3000906" y="1082844"/>
                <a:ext cx="1759749" cy="2082800"/>
              </a:xfrm>
              <a:prstGeom prst="round2Same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93B5A5-7018-4B87-BEB5-2CD423185596}"/>
                  </a:ext>
                </a:extLst>
              </p:cNvPr>
              <p:cNvSpPr txBox="1"/>
              <p:nvPr/>
            </p:nvSpPr>
            <p:spPr>
              <a:xfrm>
                <a:off x="3077955" y="1031289"/>
                <a:ext cx="1948316" cy="2154436"/>
              </a:xfrm>
              <a:prstGeom prst="rect">
                <a:avLst/>
              </a:prstGeom>
              <a:noFill/>
            </p:spPr>
            <p:txBody>
              <a:bodyPr wrap="square" rtlCol="0">
                <a:spAutoFit/>
              </a:bodyPr>
              <a:lstStyle/>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Introduction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Requesting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Applying</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Assessments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Initial Placement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Employability Plan</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Ongoing </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Building on Assessment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Two-Parent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Review</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Employment changes</a:t>
                </a:r>
              </a:p>
              <a:p>
                <a:pPr>
                  <a:spcAft>
                    <a:spcPts val="300"/>
                  </a:spcAft>
                </a:pPr>
                <a:r>
                  <a:rPr lang="en-US" sz="900">
                    <a:solidFill>
                      <a:srgbClr val="617A86"/>
                    </a:solidFill>
                    <a:latin typeface="Tahoma" panose="020B0604030504040204" pitchFamily="34" charset="0"/>
                    <a:ea typeface="Tahoma" panose="020B0604030504040204" pitchFamily="34" charset="0"/>
                    <a:cs typeface="Tahoma" panose="020B0604030504040204" pitchFamily="34" charset="0"/>
                  </a:rPr>
                  <a:t>Closure</a:t>
                </a:r>
              </a:p>
            </p:txBody>
          </p:sp>
        </p:grpSp>
        <p:sp>
          <p:nvSpPr>
            <p:cNvPr id="4" name="Rectangle: Rounded Corners 3">
              <a:extLst>
                <a:ext uri="{FF2B5EF4-FFF2-40B4-BE49-F238E27FC236}">
                  <a16:creationId xmlns:a16="http://schemas.microsoft.com/office/drawing/2014/main" id="{CB86EFA1-2E6E-4476-904E-5404E885C1CC}"/>
                </a:ext>
              </a:extLst>
            </p:cNvPr>
            <p:cNvSpPr/>
            <p:nvPr/>
          </p:nvSpPr>
          <p:spPr>
            <a:xfrm>
              <a:off x="2734090" y="152822"/>
              <a:ext cx="2252578" cy="720460"/>
            </a:xfrm>
            <a:prstGeom prst="roundRect">
              <a:avLst>
                <a:gd name="adj" fmla="val 364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Where You Are At In NWT</a:t>
              </a:r>
            </a:p>
          </p:txBody>
        </p:sp>
      </p:grpSp>
      <p:sp>
        <p:nvSpPr>
          <p:cNvPr id="22" name="Rectangle: Rounded Corners 21">
            <a:extLst>
              <a:ext uri="{FF2B5EF4-FFF2-40B4-BE49-F238E27FC236}">
                <a16:creationId xmlns:a16="http://schemas.microsoft.com/office/drawing/2014/main" id="{F8550A3B-D274-4BF5-8423-DDD2FEE18752}"/>
              </a:ext>
            </a:extLst>
          </p:cNvPr>
          <p:cNvSpPr/>
          <p:nvPr/>
        </p:nvSpPr>
        <p:spPr>
          <a:xfrm>
            <a:off x="4928213" y="176902"/>
            <a:ext cx="3991435" cy="720460"/>
          </a:xfrm>
          <a:prstGeom prst="roundRect">
            <a:avLst>
              <a:gd name="adj" fmla="val 3454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23" name="Rectangle: Rounded Corners 22">
            <a:extLst>
              <a:ext uri="{FF2B5EF4-FFF2-40B4-BE49-F238E27FC236}">
                <a16:creationId xmlns:a16="http://schemas.microsoft.com/office/drawing/2014/main" id="{6CC83F42-7852-439E-B7A4-B7D3D75C30D5}"/>
              </a:ext>
            </a:extLst>
          </p:cNvPr>
          <p:cNvSpPr/>
          <p:nvPr/>
        </p:nvSpPr>
        <p:spPr>
          <a:xfrm rot="16200000">
            <a:off x="-384830" y="3745432"/>
            <a:ext cx="1905000" cy="644012"/>
          </a:xfrm>
          <a:prstGeom prst="roundRect">
            <a:avLst>
              <a:gd name="adj" fmla="val 36487"/>
            </a:avLst>
          </a:prstGeom>
          <a:gradFill>
            <a:gsLst>
              <a:gs pos="0">
                <a:schemeClr val="tx2"/>
              </a:gs>
              <a:gs pos="8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Successes</a:t>
            </a:r>
          </a:p>
        </p:txBody>
      </p:sp>
      <p:sp>
        <p:nvSpPr>
          <p:cNvPr id="27" name="Rectangle: Rounded Corners 26">
            <a:extLst>
              <a:ext uri="{FF2B5EF4-FFF2-40B4-BE49-F238E27FC236}">
                <a16:creationId xmlns:a16="http://schemas.microsoft.com/office/drawing/2014/main" id="{D518C012-5EFC-4277-B724-79141CA24E17}"/>
              </a:ext>
            </a:extLst>
          </p:cNvPr>
          <p:cNvSpPr/>
          <p:nvPr/>
        </p:nvSpPr>
        <p:spPr>
          <a:xfrm rot="16200000">
            <a:off x="4115192" y="3745432"/>
            <a:ext cx="1905000" cy="644012"/>
          </a:xfrm>
          <a:prstGeom prst="roundRect">
            <a:avLst>
              <a:gd name="adj" fmla="val 36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a:solidFill>
                  <a:srgbClr val="617A86"/>
                </a:solidFill>
                <a:latin typeface="Tahoma" panose="020B0604030504040204" pitchFamily="34" charset="0"/>
                <a:ea typeface="Tahoma" panose="020B0604030504040204" pitchFamily="34" charset="0"/>
                <a:cs typeface="Tahoma" panose="020B0604030504040204" pitchFamily="34" charset="0"/>
              </a:rPr>
              <a:t>Challenges</a:t>
            </a:r>
          </a:p>
        </p:txBody>
      </p:sp>
      <p:sp>
        <p:nvSpPr>
          <p:cNvPr id="6" name="Slide Number Placeholder 5">
            <a:extLst>
              <a:ext uri="{FF2B5EF4-FFF2-40B4-BE49-F238E27FC236}">
                <a16:creationId xmlns:a16="http://schemas.microsoft.com/office/drawing/2014/main" id="{2EF4BB21-6980-411E-BD4A-1F768DE1BCE0}"/>
              </a:ext>
            </a:extLst>
          </p:cNvPr>
          <p:cNvSpPr>
            <a:spLocks noGrp="1"/>
          </p:cNvSpPr>
          <p:nvPr>
            <p:ph type="sldNum" sz="quarter" idx="4"/>
          </p:nvPr>
        </p:nvSpPr>
        <p:spPr/>
        <p:txBody>
          <a:bodyPr/>
          <a:lstStyle/>
          <a:p>
            <a:fld id="{BC502912-88F4-4B0D-992B-24673595D95F}" type="slidenum">
              <a:rPr lang="en-US" smtClean="0"/>
              <a:pPr/>
              <a:t>93</a:t>
            </a:fld>
            <a:endParaRPr lang="en-US"/>
          </a:p>
        </p:txBody>
      </p:sp>
    </p:spTree>
    <p:controls>
      <mc:AlternateContent xmlns:mc="http://schemas.openxmlformats.org/markup-compatibility/2006">
        <mc:Choice xmlns:v="urn:schemas-microsoft-com:vml" Requires="v">
          <p:control name="TextBox1" r:id="rId1" imgW="3409920" imgH="1609560"/>
        </mc:Choice>
        <mc:Fallback>
          <p:control name="TextBox1" r:id="rId1" imgW="3409920" imgH="1609560">
            <p:pic>
              <p:nvPicPr>
                <p:cNvPr id="2" name="TextBox1">
                  <a:extLst>
                    <a:ext uri="{FF2B5EF4-FFF2-40B4-BE49-F238E27FC236}">
                      <a16:creationId xmlns:a16="http://schemas.microsoft.com/office/drawing/2014/main" id="{B63D1596-0D00-4C47-8422-A0E6CD8650D9}"/>
                    </a:ext>
                  </a:extLst>
                </p:cNvPr>
                <p:cNvPicPr>
                  <a:picLocks/>
                </p:cNvPicPr>
                <p:nvPr/>
              </p:nvPicPr>
              <p:blipFill>
                <a:blip r:embed="rId6"/>
                <a:stretch>
                  <a:fillRect/>
                </a:stretch>
              </p:blipFill>
              <p:spPr>
                <a:xfrm>
                  <a:off x="889676" y="3288030"/>
                  <a:ext cx="3409113" cy="1606550"/>
                </a:xfrm>
                <a:prstGeom prst="rect">
                  <a:avLst/>
                </a:prstGeom>
              </p:spPr>
            </p:pic>
          </p:control>
        </mc:Fallback>
      </mc:AlternateContent>
      <mc:AlternateContent xmlns:mc="http://schemas.openxmlformats.org/markup-compatibility/2006">
        <mc:Choice xmlns:v="urn:schemas-microsoft-com:vml" Requires="v">
          <p:control name="TextBox3" r:id="rId2" imgW="3591000" imgH="2085840"/>
        </mc:Choice>
        <mc:Fallback>
          <p:control name="TextBox3" r:id="rId2" imgW="3591000" imgH="2085840">
            <p:pic>
              <p:nvPicPr>
                <p:cNvPr id="21" name="TextBox3">
                  <a:extLst>
                    <a:ext uri="{FF2B5EF4-FFF2-40B4-BE49-F238E27FC236}">
                      <a16:creationId xmlns:a16="http://schemas.microsoft.com/office/drawing/2014/main" id="{126AD7DB-8A7B-4C15-BFF7-09C18192F52F}"/>
                    </a:ext>
                  </a:extLst>
                </p:cNvPr>
                <p:cNvPicPr>
                  <a:picLocks/>
                </p:cNvPicPr>
                <p:nvPr/>
              </p:nvPicPr>
              <p:blipFill>
                <a:blip r:embed="rId7"/>
                <a:stretch>
                  <a:fillRect/>
                </a:stretch>
              </p:blipFill>
              <p:spPr>
                <a:xfrm>
                  <a:off x="5127402" y="903712"/>
                  <a:ext cx="3593056" cy="2085186"/>
                </a:xfrm>
                <a:prstGeom prst="rect">
                  <a:avLst/>
                </a:prstGeom>
              </p:spPr>
            </p:pic>
          </p:control>
        </mc:Fallback>
      </mc:AlternateContent>
      <mc:AlternateContent xmlns:mc="http://schemas.openxmlformats.org/markup-compatibility/2006">
        <mc:Choice xmlns:v="urn:schemas-microsoft-com:vml" Requires="v">
          <p:control name="TextBox4" r:id="rId3" imgW="3409920" imgH="1609560"/>
        </mc:Choice>
        <mc:Fallback>
          <p:control name="TextBox4" r:id="rId3" imgW="3409920" imgH="1609560">
            <p:pic>
              <p:nvPicPr>
                <p:cNvPr id="20" name="TextBox4">
                  <a:extLst>
                    <a:ext uri="{FF2B5EF4-FFF2-40B4-BE49-F238E27FC236}">
                      <a16:creationId xmlns:a16="http://schemas.microsoft.com/office/drawing/2014/main" id="{A1C24B98-A174-4DB5-AB90-CA5004B68457}"/>
                    </a:ext>
                  </a:extLst>
                </p:cNvPr>
                <p:cNvPicPr>
                  <a:picLocks/>
                </p:cNvPicPr>
                <p:nvPr/>
              </p:nvPicPr>
              <p:blipFill>
                <a:blip r:embed="rId6"/>
                <a:stretch>
                  <a:fillRect/>
                </a:stretch>
              </p:blipFill>
              <p:spPr>
                <a:xfrm>
                  <a:off x="5389698" y="3288030"/>
                  <a:ext cx="3409113" cy="1606550"/>
                </a:xfrm>
                <a:prstGeom prst="rect">
                  <a:avLst/>
                </a:prstGeom>
              </p:spPr>
            </p:pic>
          </p:control>
        </mc:Fallback>
      </mc:AlternateContent>
    </p:controls>
    <p:extLst>
      <p:ext uri="{BB962C8B-B14F-4D97-AF65-F5344CB8AC3E}">
        <p14:creationId xmlns:p14="http://schemas.microsoft.com/office/powerpoint/2010/main" val="32386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4CF7C-9ECC-4BE1-9A09-0EFEDF399643}"/>
              </a:ext>
            </a:extLst>
          </p:cNvPr>
          <p:cNvSpPr/>
          <p:nvPr/>
        </p:nvSpPr>
        <p:spPr>
          <a:xfrm>
            <a:off x="0" y="7200"/>
            <a:ext cx="9144000" cy="5136300"/>
          </a:xfrm>
          <a:prstGeom prst="rect">
            <a:avLst/>
          </a:prstGeom>
          <a:blipFill>
            <a:blip r:embed="rId2">
              <a:extLst>
                <a:ext uri="{28A0092B-C50C-407E-A947-70E740481C1C}">
                  <a14:useLocalDpi xmlns:a14="http://schemas.microsoft.com/office/drawing/2010/main"/>
                </a:ext>
              </a:extLst>
            </a:blip>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BDEB8966-E0D5-47A3-A250-66F0484A115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646763" y="853147"/>
            <a:ext cx="2174209" cy="217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D1CC4A21-B64D-49FC-B46C-6CBA77E14B1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01" y="80311"/>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62C0C1FF-BBDC-4D06-80ED-DFCD944AACC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400048" y="14909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A67F767-6FF0-4E61-AB47-9998595796AD}"/>
              </a:ext>
            </a:extLst>
          </p:cNvPr>
          <p:cNvSpPr/>
          <p:nvPr/>
        </p:nvSpPr>
        <p:spPr>
          <a:xfrm>
            <a:off x="0" y="7200"/>
            <a:ext cx="9144000" cy="51431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B8E948-8866-4631-962E-E84C416B8BEC}"/>
              </a:ext>
            </a:extLst>
          </p:cNvPr>
          <p:cNvSpPr txBox="1"/>
          <p:nvPr/>
        </p:nvSpPr>
        <p:spPr>
          <a:xfrm>
            <a:off x="462947" y="1324336"/>
            <a:ext cx="2779308" cy="584775"/>
          </a:xfrm>
          <a:prstGeom prst="rect">
            <a:avLst/>
          </a:prstGeom>
          <a:noFill/>
        </p:spPr>
        <p:txBody>
          <a:bodyPr wrap="square" rtlCol="0">
            <a:spAutoFit/>
          </a:bodyPr>
          <a:lstStyle/>
          <a:p>
            <a:r>
              <a:rPr lang="en-US" sz="3200" b="1">
                <a:latin typeface="Ink Free" panose="03080402000500000000" pitchFamily="66" charset="0"/>
              </a:rPr>
              <a:t>Announcements</a:t>
            </a:r>
          </a:p>
        </p:txBody>
      </p:sp>
      <p:sp>
        <p:nvSpPr>
          <p:cNvPr id="20" name="TextBox 19">
            <a:extLst>
              <a:ext uri="{FF2B5EF4-FFF2-40B4-BE49-F238E27FC236}">
                <a16:creationId xmlns:a16="http://schemas.microsoft.com/office/drawing/2014/main" id="{3323D113-EA34-4E2E-B866-A1A752E91D08}"/>
              </a:ext>
            </a:extLst>
          </p:cNvPr>
          <p:cNvSpPr txBox="1"/>
          <p:nvPr/>
        </p:nvSpPr>
        <p:spPr>
          <a:xfrm>
            <a:off x="4383359" y="1647501"/>
            <a:ext cx="847082" cy="523220"/>
          </a:xfrm>
          <a:prstGeom prst="rect">
            <a:avLst/>
          </a:prstGeom>
          <a:noFill/>
        </p:spPr>
        <p:txBody>
          <a:bodyPr wrap="square" rtlCol="0">
            <a:spAutoFit/>
          </a:bodyPr>
          <a:lstStyle/>
          <a:p>
            <a:r>
              <a:rPr lang="en-US" sz="2800" b="1">
                <a:latin typeface="Ink Free" panose="03080402000500000000" pitchFamily="66" charset="0"/>
              </a:rPr>
              <a:t>and</a:t>
            </a:r>
          </a:p>
        </p:txBody>
      </p:sp>
      <p:sp>
        <p:nvSpPr>
          <p:cNvPr id="22" name="TextBox 21">
            <a:extLst>
              <a:ext uri="{FF2B5EF4-FFF2-40B4-BE49-F238E27FC236}">
                <a16:creationId xmlns:a16="http://schemas.microsoft.com/office/drawing/2014/main" id="{8F35897C-286E-45BC-AEC1-F194ED844834}"/>
              </a:ext>
            </a:extLst>
          </p:cNvPr>
          <p:cNvSpPr txBox="1"/>
          <p:nvPr/>
        </p:nvSpPr>
        <p:spPr>
          <a:xfrm>
            <a:off x="6389743" y="2822309"/>
            <a:ext cx="1678209" cy="584775"/>
          </a:xfrm>
          <a:prstGeom prst="rect">
            <a:avLst/>
          </a:prstGeom>
          <a:noFill/>
        </p:spPr>
        <p:txBody>
          <a:bodyPr wrap="square" rtlCol="0">
            <a:spAutoFit/>
          </a:bodyPr>
          <a:lstStyle/>
          <a:p>
            <a:r>
              <a:rPr lang="en-US" sz="3200" b="1">
                <a:latin typeface="Ink Free" panose="03080402000500000000" pitchFamily="66" charset="0"/>
              </a:rPr>
              <a:t>Updates</a:t>
            </a:r>
          </a:p>
        </p:txBody>
      </p:sp>
      <p:pic>
        <p:nvPicPr>
          <p:cNvPr id="24" name="Graphic 23" descr="Repeat">
            <a:extLst>
              <a:ext uri="{FF2B5EF4-FFF2-40B4-BE49-F238E27FC236}">
                <a16:creationId xmlns:a16="http://schemas.microsoft.com/office/drawing/2014/main" id="{F130E4D9-CD52-44D9-9722-0A2AEE71BC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1647" y="3407084"/>
            <a:ext cx="914400" cy="914400"/>
          </a:xfrm>
          <a:prstGeom prst="rect">
            <a:avLst/>
          </a:prstGeom>
        </p:spPr>
      </p:pic>
      <p:pic>
        <p:nvPicPr>
          <p:cNvPr id="26" name="Graphic 25" descr="Megaphone1">
            <a:extLst>
              <a:ext uri="{FF2B5EF4-FFF2-40B4-BE49-F238E27FC236}">
                <a16:creationId xmlns:a16="http://schemas.microsoft.com/office/drawing/2014/main" id="{34A9D959-44E6-46D4-BA33-FC3B5A374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5401" y="1940252"/>
            <a:ext cx="914400" cy="914400"/>
          </a:xfrm>
          <a:prstGeom prst="rect">
            <a:avLst/>
          </a:prstGeom>
        </p:spPr>
      </p:pic>
      <p:sp>
        <p:nvSpPr>
          <p:cNvPr id="4" name="Slide Number Placeholder 3">
            <a:extLst>
              <a:ext uri="{FF2B5EF4-FFF2-40B4-BE49-F238E27FC236}">
                <a16:creationId xmlns:a16="http://schemas.microsoft.com/office/drawing/2014/main" id="{DF3DCC8B-3BC6-4723-8D55-2535AFADC126}"/>
              </a:ext>
            </a:extLst>
          </p:cNvPr>
          <p:cNvSpPr>
            <a:spLocks noGrp="1"/>
          </p:cNvSpPr>
          <p:nvPr>
            <p:ph type="sldNum" idx="4"/>
          </p:nvPr>
        </p:nvSpPr>
        <p:spPr>
          <a:xfrm>
            <a:off x="8606466" y="4759715"/>
            <a:ext cx="469800" cy="391500"/>
          </a:xfrm>
          <a:prstGeom prst="rect">
            <a:avLst/>
          </a:prstGeom>
        </p:spPr>
        <p:txBody>
          <a:bodyPr/>
          <a:lstStyle/>
          <a:p>
            <a:pPr marL="0" lvl="0" indent="0" algn="r" rtl="0">
              <a:spcBef>
                <a:spcPts val="0"/>
              </a:spcBef>
              <a:spcAft>
                <a:spcPts val="0"/>
              </a:spcAft>
              <a:buNone/>
            </a:pPr>
            <a:fld id="{00000000-1234-1234-1234-123412341234}" type="slidenum">
              <a:rPr lang="en" smtClean="0"/>
              <a:t>94</a:t>
            </a:fld>
            <a:endParaRPr lang="en"/>
          </a:p>
        </p:txBody>
      </p:sp>
    </p:spTree>
    <p:extLst>
      <p:ext uri="{BB962C8B-B14F-4D97-AF65-F5344CB8AC3E}">
        <p14:creationId xmlns:p14="http://schemas.microsoft.com/office/powerpoint/2010/main" val="341579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2"/>
          <p:cNvSpPr txBox="1">
            <a:spLocks noGrp="1"/>
          </p:cNvSpPr>
          <p:nvPr>
            <p:ph type="body" idx="1"/>
          </p:nvPr>
        </p:nvSpPr>
        <p:spPr>
          <a:xfrm>
            <a:off x="4571999" y="1615350"/>
            <a:ext cx="4063625" cy="1912800"/>
          </a:xfrm>
          <a:prstGeom prst="rect">
            <a:avLst/>
          </a:prstGeom>
        </p:spPr>
        <p:txBody>
          <a:bodyPr spcFirstLastPara="1" wrap="square" lIns="91425" tIns="91425" rIns="91425" bIns="91425" anchor="t" anchorCtr="0">
            <a:noAutofit/>
          </a:bodyPr>
          <a:lstStyle/>
          <a:p>
            <a:pPr marL="342900" indent="-342900"/>
            <a:r>
              <a:rPr lang="en-US" sz="2400">
                <a:latin typeface="Tahoma" panose="020B0604030504040204" pitchFamily="34" charset="0"/>
                <a:ea typeface="Tahoma" panose="020B0604030504040204" pitchFamily="34" charset="0"/>
                <a:cs typeface="Tahoma" panose="020B0604030504040204" pitchFamily="34" charset="0"/>
              </a:rPr>
              <a:t>Place feet flat on the floor</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Cross your arms on your desk</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Lay forehead onto your arms</a:t>
            </a:r>
          </a:p>
          <a:p>
            <a:pPr marL="342900" indent="-342900"/>
            <a:r>
              <a:rPr lang="en-US" sz="2400">
                <a:latin typeface="Tahoma" panose="020B0604030504040204" pitchFamily="34" charset="0"/>
                <a:ea typeface="Tahoma" panose="020B0604030504040204" pitchFamily="34" charset="0"/>
                <a:cs typeface="Tahoma" panose="020B0604030504040204" pitchFamily="34" charset="0"/>
              </a:rPr>
              <a:t>Breathe deeply for up to five minutes</a:t>
            </a:r>
          </a:p>
        </p:txBody>
      </p:sp>
      <p:sp>
        <p:nvSpPr>
          <p:cNvPr id="275" name="Google Shape;275;p22"/>
          <p:cNvSpPr txBox="1">
            <a:spLocks noGrp="1"/>
          </p:cNvSpPr>
          <p:nvPr>
            <p:ph type="sldNum" idx="4"/>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95</a:t>
            </a:fld>
            <a:endParaRPr/>
          </a:p>
        </p:txBody>
      </p:sp>
      <p:sp>
        <p:nvSpPr>
          <p:cNvPr id="3" name="Title 2">
            <a:extLst>
              <a:ext uri="{FF2B5EF4-FFF2-40B4-BE49-F238E27FC236}">
                <a16:creationId xmlns:a16="http://schemas.microsoft.com/office/drawing/2014/main" id="{4CD286DF-4966-4A7C-8185-5F33F9BD0FD4}"/>
              </a:ext>
            </a:extLst>
          </p:cNvPr>
          <p:cNvSpPr>
            <a:spLocks noGrp="1"/>
          </p:cNvSpPr>
          <p:nvPr>
            <p:ph type="title"/>
          </p:nvPr>
        </p:nvSpPr>
        <p:spPr>
          <a:xfrm>
            <a:off x="4337050" y="909050"/>
            <a:ext cx="4429760" cy="641100"/>
          </a:xfrm>
        </p:spPr>
        <p:txBody>
          <a:bodyPr/>
          <a:lstStyle/>
          <a:p>
            <a:r>
              <a:rPr lang="en-US" sz="3200" b="1">
                <a:latin typeface="Segoe UI Black" panose="020B0A02040204020203" pitchFamily="34" charset="0"/>
                <a:ea typeface="Segoe UI Black" panose="020B0A02040204020203" pitchFamily="34" charset="0"/>
              </a:rPr>
              <a:t>Stretch At Your Desk</a:t>
            </a:r>
            <a:br>
              <a:rPr lang="en-US" sz="3200" b="1">
                <a:latin typeface="Segoe UI Black" panose="020B0A02040204020203" pitchFamily="34" charset="0"/>
                <a:ea typeface="Segoe UI Black" panose="020B0A02040204020203" pitchFamily="34" charset="0"/>
              </a:rPr>
            </a:br>
            <a:r>
              <a:rPr lang="en-US" sz="3200" b="1">
                <a:latin typeface="Segoe UI Black" panose="020B0A02040204020203" pitchFamily="34" charset="0"/>
                <a:ea typeface="Segoe UI Black" panose="020B0A02040204020203" pitchFamily="34" charset="0"/>
              </a:rPr>
              <a:t>Restorative Stretch</a:t>
            </a:r>
          </a:p>
        </p:txBody>
      </p:sp>
      <p:pic>
        <p:nvPicPr>
          <p:cNvPr id="10" name="Picture 9">
            <a:extLst>
              <a:ext uri="{FF2B5EF4-FFF2-40B4-BE49-F238E27FC236}">
                <a16:creationId xmlns:a16="http://schemas.microsoft.com/office/drawing/2014/main" id="{EC3B6A0D-D3D2-4F42-8FE2-3AB036D9CD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7051" y="1018117"/>
            <a:ext cx="3011814" cy="3107266"/>
          </a:xfrm>
          <a:custGeom>
            <a:avLst/>
            <a:gdLst>
              <a:gd name="connsiteX0" fmla="*/ 1505907 w 3011814"/>
              <a:gd name="connsiteY0" fmla="*/ 0 h 3107266"/>
              <a:gd name="connsiteX1" fmla="*/ 3011814 w 3011814"/>
              <a:gd name="connsiteY1" fmla="*/ 1553633 h 3107266"/>
              <a:gd name="connsiteX2" fmla="*/ 1505907 w 3011814"/>
              <a:gd name="connsiteY2" fmla="*/ 3107266 h 3107266"/>
              <a:gd name="connsiteX3" fmla="*/ 0 w 3011814"/>
              <a:gd name="connsiteY3" fmla="*/ 1553633 h 3107266"/>
              <a:gd name="connsiteX4" fmla="*/ 1505907 w 3011814"/>
              <a:gd name="connsiteY4" fmla="*/ 0 h 31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14" h="3107266">
                <a:moveTo>
                  <a:pt x="1505907" y="0"/>
                </a:moveTo>
                <a:cubicBezTo>
                  <a:pt x="2337596" y="0"/>
                  <a:pt x="3011814" y="695585"/>
                  <a:pt x="3011814" y="1553633"/>
                </a:cubicBezTo>
                <a:cubicBezTo>
                  <a:pt x="3011814" y="2411681"/>
                  <a:pt x="2337596" y="3107266"/>
                  <a:pt x="1505907" y="3107266"/>
                </a:cubicBezTo>
                <a:cubicBezTo>
                  <a:pt x="674218" y="3107266"/>
                  <a:pt x="0" y="2411681"/>
                  <a:pt x="0" y="1553633"/>
                </a:cubicBezTo>
                <a:cubicBezTo>
                  <a:pt x="0" y="695585"/>
                  <a:pt x="674218" y="0"/>
                  <a:pt x="150590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794A-6964-41BE-B760-9C6E612629D6}"/>
              </a:ext>
            </a:extLst>
          </p:cNvPr>
          <p:cNvSpPr>
            <a:spLocks noGrp="1"/>
          </p:cNvSpPr>
          <p:nvPr>
            <p:ph type="title"/>
          </p:nvPr>
        </p:nvSpPr>
        <p:spPr>
          <a:xfrm>
            <a:off x="1073727" y="1634529"/>
            <a:ext cx="2888673" cy="1475816"/>
          </a:xfrm>
        </p:spPr>
        <p:txBody>
          <a:bodyPr/>
          <a:lstStyle/>
          <a:p>
            <a:r>
              <a:rPr lang="en-US"/>
              <a:t>Participation Tracking and Good Cause </a:t>
            </a:r>
          </a:p>
        </p:txBody>
      </p:sp>
      <p:sp>
        <p:nvSpPr>
          <p:cNvPr id="9" name="TextBox 8">
            <a:extLst>
              <a:ext uri="{FF2B5EF4-FFF2-40B4-BE49-F238E27FC236}">
                <a16:creationId xmlns:a16="http://schemas.microsoft.com/office/drawing/2014/main" id="{D73AF910-0127-425C-95C9-6689BF0863B2}"/>
              </a:ext>
            </a:extLst>
          </p:cNvPr>
          <p:cNvSpPr txBox="1"/>
          <p:nvPr/>
        </p:nvSpPr>
        <p:spPr>
          <a:xfrm>
            <a:off x="6266329" y="989468"/>
            <a:ext cx="2413415" cy="307777"/>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W-2 Manual:</a:t>
            </a:r>
          </a:p>
        </p:txBody>
      </p:sp>
      <p:sp>
        <p:nvSpPr>
          <p:cNvPr id="5" name="TextBox 4">
            <a:extLst>
              <a:ext uri="{FF2B5EF4-FFF2-40B4-BE49-F238E27FC236}">
                <a16:creationId xmlns:a16="http://schemas.microsoft.com/office/drawing/2014/main" id="{14E3FFBB-AA63-46A9-87B7-31A407AABBAB}"/>
              </a:ext>
            </a:extLst>
          </p:cNvPr>
          <p:cNvSpPr txBox="1"/>
          <p:nvPr/>
        </p:nvSpPr>
        <p:spPr>
          <a:xfrm>
            <a:off x="6266329" y="1297245"/>
            <a:ext cx="2653553" cy="81560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11.2 Hourly Payment Reductions</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lang="en-US">
                <a:solidFill>
                  <a:srgbClr val="617A86"/>
                </a:solidFill>
                <a:latin typeface="Tahoma" panose="020B0604030504040204" pitchFamily="34" charset="0"/>
                <a:ea typeface="Tahoma" panose="020B0604030504040204" pitchFamily="34" charset="0"/>
                <a:cs typeface="Tahoma" panose="020B0604030504040204" pitchFamily="34" charset="0"/>
                <a:sym typeface="Varela Round"/>
              </a:rPr>
              <a:t>11.3 Good Cause</a:t>
            </a:r>
            <a:endPar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endParaRPr>
          </a:p>
        </p:txBody>
      </p:sp>
      <p:sp>
        <p:nvSpPr>
          <p:cNvPr id="6" name="TextBox 5">
            <a:extLst>
              <a:ext uri="{FF2B5EF4-FFF2-40B4-BE49-F238E27FC236}">
                <a16:creationId xmlns:a16="http://schemas.microsoft.com/office/drawing/2014/main" id="{2A19D020-0ADF-4B71-818E-B298DDB3D353}"/>
              </a:ext>
            </a:extLst>
          </p:cNvPr>
          <p:cNvSpPr txBox="1"/>
          <p:nvPr/>
        </p:nvSpPr>
        <p:spPr>
          <a:xfrm>
            <a:off x="4155549" y="3057165"/>
            <a:ext cx="2653552" cy="600164"/>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0"/>
              </a:spcAft>
              <a:buClr>
                <a:srgbClr val="A1BECC"/>
              </a:buClr>
              <a:buSzPts val="2000"/>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Desk Aids:</a:t>
            </a:r>
          </a:p>
          <a:p>
            <a:pPr marL="342900" marR="0" lvl="0" indent="-342900" algn="l" defTabSz="914400" rtl="0" eaLnBrk="1" fontAlgn="auto" latinLnBrk="0" hangingPunct="1">
              <a:lnSpc>
                <a:spcPct val="100000"/>
              </a:lnSpc>
              <a:spcBef>
                <a:spcPts val="600"/>
              </a:spcBef>
              <a:spcAft>
                <a:spcPts val="0"/>
              </a:spcAft>
              <a:buClr>
                <a:srgbClr val="617A86"/>
              </a:buClr>
              <a:buSzPts val="2000"/>
              <a:buFont typeface="Courier New" panose="02070309020205020404" pitchFamily="49" charset="0"/>
              <a:buChar char="o"/>
              <a:tabLst/>
              <a:defRPr/>
            </a:pPr>
            <a:r>
              <a:rPr kumimoji="0" lang="en-US" b="0" i="0" u="none" strike="noStrike" kern="0" cap="none" spc="0" normalizeH="0" baseline="0" noProof="0">
                <a:ln>
                  <a:noFill/>
                </a:ln>
                <a:solidFill>
                  <a:srgbClr val="617A86"/>
                </a:solidFill>
                <a:effectLst/>
                <a:uLnTx/>
                <a:uFillTx/>
                <a:latin typeface="Tahoma" panose="020B0604030504040204" pitchFamily="34" charset="0"/>
                <a:ea typeface="Tahoma" panose="020B0604030504040204" pitchFamily="34" charset="0"/>
                <a:cs typeface="Tahoma" panose="020B0604030504040204" pitchFamily="34" charset="0"/>
                <a:sym typeface="Varela Round"/>
              </a:rPr>
              <a:t>W-2 Participation Tracking</a:t>
            </a:r>
          </a:p>
        </p:txBody>
      </p:sp>
      <p:sp>
        <p:nvSpPr>
          <p:cNvPr id="2" name="Slide Number Placeholder 1">
            <a:extLst>
              <a:ext uri="{FF2B5EF4-FFF2-40B4-BE49-F238E27FC236}">
                <a16:creationId xmlns:a16="http://schemas.microsoft.com/office/drawing/2014/main" id="{A2B1EB15-73FD-4F73-972C-53DD13EB7262}"/>
              </a:ext>
            </a:extLst>
          </p:cNvPr>
          <p:cNvSpPr>
            <a:spLocks noGrp="1"/>
          </p:cNvSpPr>
          <p:nvPr>
            <p:ph type="sldNum" sz="quarter" idx="4"/>
          </p:nvPr>
        </p:nvSpPr>
        <p:spPr/>
        <p:txBody>
          <a:bodyPr/>
          <a:lstStyle/>
          <a:p>
            <a:fld id="{BC502912-88F4-4B0D-992B-24673595D95F}" type="slidenum">
              <a:rPr lang="en-US" smtClean="0"/>
              <a:pPr/>
              <a:t>96</a:t>
            </a:fld>
            <a:endParaRPr lang="en-US"/>
          </a:p>
        </p:txBody>
      </p:sp>
    </p:spTree>
    <p:extLst>
      <p:ext uri="{BB962C8B-B14F-4D97-AF65-F5344CB8AC3E}">
        <p14:creationId xmlns:p14="http://schemas.microsoft.com/office/powerpoint/2010/main" val="7215519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8B4CA-99C1-4534-EEFE-5D9C777D2085}"/>
              </a:ext>
            </a:extLst>
          </p:cNvPr>
          <p:cNvSpPr>
            <a:spLocks noGrp="1"/>
          </p:cNvSpPr>
          <p:nvPr>
            <p:ph type="sldNum" sz="quarter" idx="4"/>
          </p:nvPr>
        </p:nvSpPr>
        <p:spPr/>
        <p:txBody>
          <a:bodyPr/>
          <a:lstStyle/>
          <a:p>
            <a:fld id="{BC502912-88F4-4B0D-992B-24673595D95F}" type="slidenum">
              <a:rPr lang="en-US" smtClean="0"/>
              <a:pPr/>
              <a:t>97</a:t>
            </a:fld>
            <a:endParaRPr lang="en-US"/>
          </a:p>
        </p:txBody>
      </p:sp>
      <p:sp>
        <p:nvSpPr>
          <p:cNvPr id="5" name="Title 2">
            <a:extLst>
              <a:ext uri="{FF2B5EF4-FFF2-40B4-BE49-F238E27FC236}">
                <a16:creationId xmlns:a16="http://schemas.microsoft.com/office/drawing/2014/main" id="{F1B08779-16D8-C07D-2173-12F2279CE442}"/>
              </a:ext>
            </a:extLst>
          </p:cNvPr>
          <p:cNvSpPr txBox="1">
            <a:spLocks/>
          </p:cNvSpPr>
          <p:nvPr/>
        </p:nvSpPr>
        <p:spPr>
          <a:xfrm>
            <a:off x="2906123" y="206863"/>
            <a:ext cx="3331754"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sym typeface="Nixie One"/>
              </a:rPr>
              <a:t>Make-up Hours</a:t>
            </a:r>
          </a:p>
        </p:txBody>
      </p:sp>
      <p:pic>
        <p:nvPicPr>
          <p:cNvPr id="6" name="Picture 5">
            <a:extLst>
              <a:ext uri="{FF2B5EF4-FFF2-40B4-BE49-F238E27FC236}">
                <a16:creationId xmlns:a16="http://schemas.microsoft.com/office/drawing/2014/main" id="{0724C8EF-D3DA-8F1E-8D09-20407BE55D6A}"/>
              </a:ext>
            </a:extLst>
          </p:cNvPr>
          <p:cNvPicPr>
            <a:picLocks noChangeAspect="1"/>
          </p:cNvPicPr>
          <p:nvPr/>
        </p:nvPicPr>
        <p:blipFill rotWithShape="1">
          <a:blip r:embed="rId2"/>
          <a:srcRect b="51091"/>
          <a:stretch/>
        </p:blipFill>
        <p:spPr>
          <a:xfrm>
            <a:off x="809102" y="1344273"/>
            <a:ext cx="7525796" cy="1894475"/>
          </a:xfrm>
          <a:prstGeom prst="rect">
            <a:avLst/>
          </a:prstGeom>
        </p:spPr>
      </p:pic>
      <p:pic>
        <p:nvPicPr>
          <p:cNvPr id="10" name="Picture 9">
            <a:extLst>
              <a:ext uri="{FF2B5EF4-FFF2-40B4-BE49-F238E27FC236}">
                <a16:creationId xmlns:a16="http://schemas.microsoft.com/office/drawing/2014/main" id="{B3617EDA-F2F8-7C0F-C763-4B3C71E053D3}"/>
              </a:ext>
            </a:extLst>
          </p:cNvPr>
          <p:cNvPicPr>
            <a:picLocks noChangeAspect="1"/>
          </p:cNvPicPr>
          <p:nvPr/>
        </p:nvPicPr>
        <p:blipFill>
          <a:blip r:embed="rId3"/>
          <a:stretch>
            <a:fillRect/>
          </a:stretch>
        </p:blipFill>
        <p:spPr>
          <a:xfrm>
            <a:off x="803775" y="1210165"/>
            <a:ext cx="7536451" cy="2723170"/>
          </a:xfrm>
          <a:prstGeom prst="rect">
            <a:avLst/>
          </a:prstGeom>
        </p:spPr>
      </p:pic>
      <p:sp>
        <p:nvSpPr>
          <p:cNvPr id="11" name="Rectangle 10">
            <a:extLst>
              <a:ext uri="{FF2B5EF4-FFF2-40B4-BE49-F238E27FC236}">
                <a16:creationId xmlns:a16="http://schemas.microsoft.com/office/drawing/2014/main" id="{13F61534-5CCA-4BC8-CD8B-DEDF20026EDA}"/>
              </a:ext>
            </a:extLst>
          </p:cNvPr>
          <p:cNvSpPr/>
          <p:nvPr/>
        </p:nvSpPr>
        <p:spPr>
          <a:xfrm>
            <a:off x="7106194" y="2499904"/>
            <a:ext cx="1239360" cy="3408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36376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8B4CA-99C1-4534-EEFE-5D9C777D2085}"/>
              </a:ext>
            </a:extLst>
          </p:cNvPr>
          <p:cNvSpPr>
            <a:spLocks noGrp="1"/>
          </p:cNvSpPr>
          <p:nvPr>
            <p:ph type="sldNum" sz="quarter" idx="4"/>
          </p:nvPr>
        </p:nvSpPr>
        <p:spPr/>
        <p:txBody>
          <a:bodyPr/>
          <a:lstStyle/>
          <a:p>
            <a:fld id="{BC502912-88F4-4B0D-992B-24673595D95F}" type="slidenum">
              <a:rPr lang="en-US" smtClean="0"/>
              <a:pPr/>
              <a:t>98</a:t>
            </a:fld>
            <a:endParaRPr lang="en-US"/>
          </a:p>
        </p:txBody>
      </p:sp>
      <p:sp>
        <p:nvSpPr>
          <p:cNvPr id="5" name="Title 2">
            <a:extLst>
              <a:ext uri="{FF2B5EF4-FFF2-40B4-BE49-F238E27FC236}">
                <a16:creationId xmlns:a16="http://schemas.microsoft.com/office/drawing/2014/main" id="{F1B08779-16D8-C07D-2173-12F2279CE442}"/>
              </a:ext>
            </a:extLst>
          </p:cNvPr>
          <p:cNvSpPr txBox="1">
            <a:spLocks/>
          </p:cNvSpPr>
          <p:nvPr/>
        </p:nvSpPr>
        <p:spPr>
          <a:xfrm>
            <a:off x="1997347" y="206863"/>
            <a:ext cx="5149306" cy="64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617A86"/>
                </a:solidFill>
                <a:latin typeface="Segoe UI Black" panose="020B0A02040204020203" pitchFamily="34" charset="0"/>
                <a:ea typeface="Segoe UI Black" panose="020B0A02040204020203" pitchFamily="34" charset="0"/>
                <a:sym typeface="Nixie One"/>
              </a:rPr>
              <a:t>Entering Make-up Hours</a:t>
            </a:r>
          </a:p>
        </p:txBody>
      </p:sp>
      <p:pic>
        <p:nvPicPr>
          <p:cNvPr id="6" name="Picture 5">
            <a:extLst>
              <a:ext uri="{FF2B5EF4-FFF2-40B4-BE49-F238E27FC236}">
                <a16:creationId xmlns:a16="http://schemas.microsoft.com/office/drawing/2014/main" id="{0724C8EF-D3DA-8F1E-8D09-20407BE55D6A}"/>
              </a:ext>
            </a:extLst>
          </p:cNvPr>
          <p:cNvPicPr>
            <a:picLocks noChangeAspect="1"/>
          </p:cNvPicPr>
          <p:nvPr/>
        </p:nvPicPr>
        <p:blipFill rotWithShape="1">
          <a:blip r:embed="rId2"/>
          <a:srcRect b="51091"/>
          <a:stretch/>
        </p:blipFill>
        <p:spPr>
          <a:xfrm>
            <a:off x="809102" y="1344273"/>
            <a:ext cx="7525796" cy="1894475"/>
          </a:xfrm>
          <a:prstGeom prst="rect">
            <a:avLst/>
          </a:prstGeom>
        </p:spPr>
      </p:pic>
      <p:grpSp>
        <p:nvGrpSpPr>
          <p:cNvPr id="14" name="ES 1.0">
            <a:extLst>
              <a:ext uri="{FF2B5EF4-FFF2-40B4-BE49-F238E27FC236}">
                <a16:creationId xmlns:a16="http://schemas.microsoft.com/office/drawing/2014/main" id="{891C9EDE-B47D-F10E-F598-F8B701ED98CA}"/>
              </a:ext>
            </a:extLst>
          </p:cNvPr>
          <p:cNvGrpSpPr/>
          <p:nvPr/>
        </p:nvGrpSpPr>
        <p:grpSpPr>
          <a:xfrm>
            <a:off x="2735943" y="2831336"/>
            <a:ext cx="4097382" cy="146587"/>
            <a:chOff x="2735943" y="2831336"/>
            <a:chExt cx="4097382" cy="146587"/>
          </a:xfrm>
        </p:grpSpPr>
        <p:sp>
          <p:nvSpPr>
            <p:cNvPr id="7" name="Rectangle 6">
              <a:extLst>
                <a:ext uri="{FF2B5EF4-FFF2-40B4-BE49-F238E27FC236}">
                  <a16:creationId xmlns:a16="http://schemas.microsoft.com/office/drawing/2014/main" id="{96A810A2-9726-A911-7297-F18207292A08}"/>
                </a:ext>
              </a:extLst>
            </p:cNvPr>
            <p:cNvSpPr/>
            <p:nvPr/>
          </p:nvSpPr>
          <p:spPr>
            <a:xfrm>
              <a:off x="2735943" y="2831336"/>
              <a:ext cx="392870" cy="1465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ln w="28575">
                  <a:solidFill>
                    <a:schemeClr val="tx1"/>
                  </a:solidFill>
                </a:ln>
              </a:endParaRPr>
            </a:p>
          </p:txBody>
        </p:sp>
        <p:sp>
          <p:nvSpPr>
            <p:cNvPr id="8" name="Rectangle 7">
              <a:extLst>
                <a:ext uri="{FF2B5EF4-FFF2-40B4-BE49-F238E27FC236}">
                  <a16:creationId xmlns:a16="http://schemas.microsoft.com/office/drawing/2014/main" id="{50391817-E015-FE4B-EE11-BF6299F91BB1}"/>
                </a:ext>
              </a:extLst>
            </p:cNvPr>
            <p:cNvSpPr>
              <a:spLocks/>
            </p:cNvSpPr>
            <p:nvPr/>
          </p:nvSpPr>
          <p:spPr>
            <a:xfrm>
              <a:off x="3654226" y="2831336"/>
              <a:ext cx="392870" cy="1465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9" name="Rectangle 8">
              <a:extLst>
                <a:ext uri="{FF2B5EF4-FFF2-40B4-BE49-F238E27FC236}">
                  <a16:creationId xmlns:a16="http://schemas.microsoft.com/office/drawing/2014/main" id="{EFF8F485-197E-4A71-FD47-2FBC0A078F13}"/>
                </a:ext>
              </a:extLst>
            </p:cNvPr>
            <p:cNvSpPr>
              <a:spLocks/>
            </p:cNvSpPr>
            <p:nvPr/>
          </p:nvSpPr>
          <p:spPr>
            <a:xfrm>
              <a:off x="4582969" y="2831336"/>
              <a:ext cx="392870" cy="1465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2" name="Rectangle 11">
              <a:extLst>
                <a:ext uri="{FF2B5EF4-FFF2-40B4-BE49-F238E27FC236}">
                  <a16:creationId xmlns:a16="http://schemas.microsoft.com/office/drawing/2014/main" id="{AC52D241-9EE0-0547-E03E-5AF3F6BDC688}"/>
                </a:ext>
              </a:extLst>
            </p:cNvPr>
            <p:cNvSpPr>
              <a:spLocks/>
            </p:cNvSpPr>
            <p:nvPr/>
          </p:nvSpPr>
          <p:spPr>
            <a:xfrm>
              <a:off x="5511712" y="2831336"/>
              <a:ext cx="392870" cy="1465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3" name="Rectangle 12">
              <a:extLst>
                <a:ext uri="{FF2B5EF4-FFF2-40B4-BE49-F238E27FC236}">
                  <a16:creationId xmlns:a16="http://schemas.microsoft.com/office/drawing/2014/main" id="{7972D98A-7548-1C12-3D9D-FBD0A25EB11B}"/>
                </a:ext>
              </a:extLst>
            </p:cNvPr>
            <p:cNvSpPr>
              <a:spLocks/>
            </p:cNvSpPr>
            <p:nvPr/>
          </p:nvSpPr>
          <p:spPr>
            <a:xfrm>
              <a:off x="6440455" y="2831336"/>
              <a:ext cx="392870" cy="1465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pSp>
      <p:pic>
        <p:nvPicPr>
          <p:cNvPr id="35" name="Monday">
            <a:extLst>
              <a:ext uri="{FF2B5EF4-FFF2-40B4-BE49-F238E27FC236}">
                <a16:creationId xmlns:a16="http://schemas.microsoft.com/office/drawing/2014/main" id="{9B065AAE-69BB-775C-5F6C-4C867F0F32B9}"/>
              </a:ext>
            </a:extLst>
          </p:cNvPr>
          <p:cNvPicPr>
            <a:picLocks noChangeAspect="1"/>
          </p:cNvPicPr>
          <p:nvPr/>
        </p:nvPicPr>
        <p:blipFill>
          <a:blip r:embed="rId3"/>
          <a:stretch>
            <a:fillRect/>
          </a:stretch>
        </p:blipFill>
        <p:spPr>
          <a:xfrm>
            <a:off x="777240" y="952406"/>
            <a:ext cx="7589520" cy="3359628"/>
          </a:xfrm>
          <a:prstGeom prst="rect">
            <a:avLst/>
          </a:prstGeom>
        </p:spPr>
      </p:pic>
      <p:pic>
        <p:nvPicPr>
          <p:cNvPr id="32" name="Tuesday">
            <a:extLst>
              <a:ext uri="{FF2B5EF4-FFF2-40B4-BE49-F238E27FC236}">
                <a16:creationId xmlns:a16="http://schemas.microsoft.com/office/drawing/2014/main" id="{D35CD758-5619-97B3-9507-3B8BAB1AF6E5}"/>
              </a:ext>
            </a:extLst>
          </p:cNvPr>
          <p:cNvPicPr>
            <a:picLocks noChangeAspect="1"/>
          </p:cNvPicPr>
          <p:nvPr/>
        </p:nvPicPr>
        <p:blipFill>
          <a:blip r:embed="rId4"/>
          <a:stretch>
            <a:fillRect/>
          </a:stretch>
        </p:blipFill>
        <p:spPr>
          <a:xfrm>
            <a:off x="777240" y="952406"/>
            <a:ext cx="7589520" cy="3359628"/>
          </a:xfrm>
          <a:prstGeom prst="rect">
            <a:avLst/>
          </a:prstGeom>
        </p:spPr>
      </p:pic>
      <p:pic>
        <p:nvPicPr>
          <p:cNvPr id="31" name="Wednesday">
            <a:extLst>
              <a:ext uri="{FF2B5EF4-FFF2-40B4-BE49-F238E27FC236}">
                <a16:creationId xmlns:a16="http://schemas.microsoft.com/office/drawing/2014/main" id="{9EA38BBC-17C2-01A7-C146-1E1C3BC29AE7}"/>
              </a:ext>
            </a:extLst>
          </p:cNvPr>
          <p:cNvPicPr>
            <a:picLocks noChangeAspect="1"/>
          </p:cNvPicPr>
          <p:nvPr/>
        </p:nvPicPr>
        <p:blipFill>
          <a:blip r:embed="rId5"/>
          <a:stretch>
            <a:fillRect/>
          </a:stretch>
        </p:blipFill>
        <p:spPr>
          <a:xfrm>
            <a:off x="777240" y="952406"/>
            <a:ext cx="7589520" cy="3359628"/>
          </a:xfrm>
          <a:prstGeom prst="rect">
            <a:avLst/>
          </a:prstGeom>
        </p:spPr>
      </p:pic>
      <p:pic>
        <p:nvPicPr>
          <p:cNvPr id="30" name="Thursday">
            <a:extLst>
              <a:ext uri="{FF2B5EF4-FFF2-40B4-BE49-F238E27FC236}">
                <a16:creationId xmlns:a16="http://schemas.microsoft.com/office/drawing/2014/main" id="{E0CAE32D-3784-0C75-8972-6D265511ECB7}"/>
              </a:ext>
            </a:extLst>
          </p:cNvPr>
          <p:cNvPicPr>
            <a:picLocks noChangeAspect="1"/>
          </p:cNvPicPr>
          <p:nvPr/>
        </p:nvPicPr>
        <p:blipFill>
          <a:blip r:embed="rId6"/>
          <a:stretch>
            <a:fillRect/>
          </a:stretch>
        </p:blipFill>
        <p:spPr>
          <a:xfrm>
            <a:off x="777240" y="952406"/>
            <a:ext cx="7589520" cy="3359628"/>
          </a:xfrm>
          <a:prstGeom prst="rect">
            <a:avLst/>
          </a:prstGeom>
        </p:spPr>
      </p:pic>
    </p:spTree>
    <p:extLst>
      <p:ext uri="{BB962C8B-B14F-4D97-AF65-F5344CB8AC3E}">
        <p14:creationId xmlns:p14="http://schemas.microsoft.com/office/powerpoint/2010/main" val="27798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D254D-8141-7235-6F3E-3D41FDD64090}"/>
              </a:ext>
            </a:extLst>
          </p:cNvPr>
          <p:cNvSpPr>
            <a:spLocks noGrp="1"/>
          </p:cNvSpPr>
          <p:nvPr>
            <p:ph type="sldNum" sz="quarter" idx="4"/>
          </p:nvPr>
        </p:nvSpPr>
        <p:spPr/>
        <p:txBody>
          <a:bodyPr/>
          <a:lstStyle/>
          <a:p>
            <a:fld id="{BC502912-88F4-4B0D-992B-24673595D95F}" type="slidenum">
              <a:rPr lang="en-US" smtClean="0"/>
              <a:pPr/>
              <a:t>99</a:t>
            </a:fld>
            <a:endParaRPr lang="en-US"/>
          </a:p>
        </p:txBody>
      </p:sp>
      <p:pic>
        <p:nvPicPr>
          <p:cNvPr id="6" name="Picture 5">
            <a:extLst>
              <a:ext uri="{FF2B5EF4-FFF2-40B4-BE49-F238E27FC236}">
                <a16:creationId xmlns:a16="http://schemas.microsoft.com/office/drawing/2014/main" id="{FBFA1ECD-B530-C021-B384-D502EBA54444}"/>
              </a:ext>
            </a:extLst>
          </p:cNvPr>
          <p:cNvPicPr>
            <a:picLocks noChangeAspect="1"/>
          </p:cNvPicPr>
          <p:nvPr/>
        </p:nvPicPr>
        <p:blipFill>
          <a:blip r:embed="rId2"/>
          <a:stretch>
            <a:fillRect/>
          </a:stretch>
        </p:blipFill>
        <p:spPr>
          <a:xfrm>
            <a:off x="685463" y="1193934"/>
            <a:ext cx="7773074" cy="2755631"/>
          </a:xfrm>
          <a:prstGeom prst="rect">
            <a:avLst/>
          </a:prstGeom>
        </p:spPr>
      </p:pic>
      <p:pic>
        <p:nvPicPr>
          <p:cNvPr id="10" name="Picture 9">
            <a:extLst>
              <a:ext uri="{FF2B5EF4-FFF2-40B4-BE49-F238E27FC236}">
                <a16:creationId xmlns:a16="http://schemas.microsoft.com/office/drawing/2014/main" id="{3ADF158A-EB3E-D990-5236-A5042EE039C0}"/>
              </a:ext>
            </a:extLst>
          </p:cNvPr>
          <p:cNvPicPr>
            <a:picLocks noChangeAspect="1"/>
          </p:cNvPicPr>
          <p:nvPr/>
        </p:nvPicPr>
        <p:blipFill>
          <a:blip r:embed="rId3"/>
          <a:stretch>
            <a:fillRect/>
          </a:stretch>
        </p:blipFill>
        <p:spPr>
          <a:xfrm>
            <a:off x="685800" y="828142"/>
            <a:ext cx="7772400" cy="3487217"/>
          </a:xfrm>
          <a:prstGeom prst="rect">
            <a:avLst/>
          </a:prstGeom>
        </p:spPr>
      </p:pic>
      <p:sp>
        <p:nvSpPr>
          <p:cNvPr id="11" name="Rectangle 10">
            <a:extLst>
              <a:ext uri="{FF2B5EF4-FFF2-40B4-BE49-F238E27FC236}">
                <a16:creationId xmlns:a16="http://schemas.microsoft.com/office/drawing/2014/main" id="{5D2E99B9-0AB2-1272-A438-239A1EB28F95}"/>
              </a:ext>
            </a:extLst>
          </p:cNvPr>
          <p:cNvSpPr/>
          <p:nvPr/>
        </p:nvSpPr>
        <p:spPr>
          <a:xfrm>
            <a:off x="7199066" y="2499904"/>
            <a:ext cx="1239360" cy="3408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2" name="Rectangle 11">
            <a:extLst>
              <a:ext uri="{FF2B5EF4-FFF2-40B4-BE49-F238E27FC236}">
                <a16:creationId xmlns:a16="http://schemas.microsoft.com/office/drawing/2014/main" id="{28090455-439D-8B2F-F82B-E28209EFB663}"/>
              </a:ext>
            </a:extLst>
          </p:cNvPr>
          <p:cNvSpPr/>
          <p:nvPr/>
        </p:nvSpPr>
        <p:spPr>
          <a:xfrm>
            <a:off x="705574" y="2252352"/>
            <a:ext cx="3766414" cy="3408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3" name="TextBox 12">
            <a:extLst>
              <a:ext uri="{FF2B5EF4-FFF2-40B4-BE49-F238E27FC236}">
                <a16:creationId xmlns:a16="http://schemas.microsoft.com/office/drawing/2014/main" id="{3745CDB2-DA3A-66EE-FAE9-EDDEB7F035FD}"/>
              </a:ext>
            </a:extLst>
          </p:cNvPr>
          <p:cNvSpPr txBox="1"/>
          <p:nvPr/>
        </p:nvSpPr>
        <p:spPr>
          <a:xfrm>
            <a:off x="7365207" y="2140862"/>
            <a:ext cx="728574" cy="400110"/>
          </a:xfrm>
          <a:prstGeom prst="rect">
            <a:avLst/>
          </a:prstGeom>
          <a:noFill/>
        </p:spPr>
        <p:txBody>
          <a:bodyPr wrap="square" rtlCol="0">
            <a:spAutoFit/>
          </a:bodyPr>
          <a:lstStyle/>
          <a:p>
            <a:r>
              <a:rPr lang="en-US" sz="2000">
                <a:solidFill>
                  <a:schemeClr val="tx1"/>
                </a:solidFill>
                <a:latin typeface="Segoe UI Black" panose="020B0A02040204020203" pitchFamily="34" charset="0"/>
                <a:ea typeface="Segoe UI Black" panose="020B0A02040204020203" pitchFamily="34" charset="0"/>
              </a:rPr>
              <a:t>x2</a:t>
            </a:r>
            <a:endParaRPr lang="en-US" sz="2200">
              <a:solidFill>
                <a:schemeClr val="tx1"/>
              </a:solidFill>
              <a:latin typeface="Segoe UI Black" panose="020B0A02040204020203" pitchFamily="34" charset="0"/>
              <a:ea typeface="Segoe UI Black" panose="020B0A02040204020203" pitchFamily="34" charset="0"/>
            </a:endParaRPr>
          </a:p>
        </p:txBody>
      </p:sp>
      <p:sp>
        <p:nvSpPr>
          <p:cNvPr id="14" name="Rectangle 13">
            <a:extLst>
              <a:ext uri="{FF2B5EF4-FFF2-40B4-BE49-F238E27FC236}">
                <a16:creationId xmlns:a16="http://schemas.microsoft.com/office/drawing/2014/main" id="{7178983A-CB3F-C7F8-63D4-EA2C08447E79}"/>
              </a:ext>
            </a:extLst>
          </p:cNvPr>
          <p:cNvSpPr/>
          <p:nvPr/>
        </p:nvSpPr>
        <p:spPr>
          <a:xfrm>
            <a:off x="669288" y="2237362"/>
            <a:ext cx="7023283" cy="67953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6361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p:bldP spid="13" grpId="1"/>
      <p:bldP spid="14" grpId="0" animBg="1"/>
    </p:bldLst>
  </p:timing>
</p:sld>
</file>

<file path=ppt/theme/theme1.xml><?xml version="1.0" encoding="utf-8"?>
<a:theme xmlns:a="http://schemas.openxmlformats.org/drawingml/2006/main" name="Puck template">
  <a:themeElements>
    <a:clrScheme name="NWt 3">
      <a:dk1>
        <a:srgbClr val="9966CC"/>
      </a:dk1>
      <a:lt1>
        <a:srgbClr val="FFFFFF"/>
      </a:lt1>
      <a:dk2>
        <a:srgbClr val="FF9900"/>
      </a:dk2>
      <a:lt2>
        <a:srgbClr val="FFCC00"/>
      </a:lt2>
      <a:accent1>
        <a:srgbClr val="9966CC"/>
      </a:accent1>
      <a:accent2>
        <a:srgbClr val="FFCC00"/>
      </a:accent2>
      <a:accent3>
        <a:srgbClr val="99FF99"/>
      </a:accent3>
      <a:accent4>
        <a:srgbClr val="FF9900"/>
      </a:accent4>
      <a:accent5>
        <a:srgbClr val="FFFFFF"/>
      </a:accent5>
      <a:accent6>
        <a:srgbClr val="000000"/>
      </a:accent6>
      <a:hlink>
        <a:srgbClr val="9966CC"/>
      </a:hlink>
      <a:folHlink>
        <a:srgbClr val="99FF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 dockstate="right" visibility="0" width="350"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148AB12D-40C2-4B28-8AD8-F8BAFBBA324B}">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CDECB646-B2D1-45C2-9FAD-9BABC4867008}">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D9107E47B7543A5673DAC21F98575" ma:contentTypeVersion="21" ma:contentTypeDescription="Create a new document." ma:contentTypeScope="" ma:versionID="d476ecd42b74623f7bf67eeed73087c8">
  <xsd:schema xmlns:xsd="http://www.w3.org/2001/XMLSchema" xmlns:xs="http://www.w3.org/2001/XMLSchema" xmlns:p="http://schemas.microsoft.com/office/2006/metadata/properties" xmlns:ns2="9d9a1205-901d-4d9d-a0bf-2509ac019461" xmlns:ns3="728e1e76-2bbc-4ea0-ad67-1dd959d68748" targetNamespace="http://schemas.microsoft.com/office/2006/metadata/properties" ma:root="true" ma:fieldsID="b3fa039b1952f5236ece9e55e1b10b22" ns2:_="" ns3:_="">
    <xsd:import namespace="9d9a1205-901d-4d9d-a0bf-2509ac019461"/>
    <xsd:import namespace="728e1e76-2bbc-4ea0-ad67-1dd959d687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a1205-901d-4d9d-a0bf-2509ac019461"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SearchProperties" ma:index="7" nillable="true" ma:displayName="MediaServiceSearchProperties" ma:hidden="true" ma:internalName="MediaServiceSearchProperties" ma:readOnly="true">
      <xsd:simpleType>
        <xsd:restriction base="dms:Note"/>
      </xsd:simpleType>
    </xsd:element>
    <xsd:element name="MediaServiceObjectDetectorVersions" ma:index="8" nillable="true" ma:displayName="MediaServiceObjectDetectorVersions" ma:hidden="true" ma:indexed="true" ma:internalName="MediaServiceObjectDetectorVersion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e537eb2-d2b7-44a8-833a-5538858146a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8e1e76-2bbc-4ea0-ad67-1dd959d6874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83274a5-ab19-495d-9eee-fd8f27e63648}" ma:internalName="TaxCatchAll" ma:showField="CatchAllData" ma:web="728e1e76-2bbc-4ea0-ad67-1dd959d687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28e1e76-2bbc-4ea0-ad67-1dd959d68748" xsi:nil="true"/>
    <lcf76f155ced4ddcb4097134ff3c332f xmlns="9d9a1205-901d-4d9d-a0bf-2509ac01946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64FA92-BF50-49A3-8D3A-EE061362C964}">
  <ds:schemaRefs>
    <ds:schemaRef ds:uri="728e1e76-2bbc-4ea0-ad67-1dd959d68748"/>
    <ds:schemaRef ds:uri="9d9a1205-901d-4d9d-a0bf-2509ac0194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2E5F8A7-532B-4919-B77A-E02837A29BE1}">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 ds:uri="728e1e76-2bbc-4ea0-ad67-1dd959d68748"/>
    <ds:schemaRef ds:uri="9d9a1205-901d-4d9d-a0bf-2509ac019461"/>
    <ds:schemaRef ds:uri="http://www.w3.org/XML/1998/namespace"/>
  </ds:schemaRefs>
</ds:datastoreItem>
</file>

<file path=customXml/itemProps3.xml><?xml version="1.0" encoding="utf-8"?>
<ds:datastoreItem xmlns:ds="http://schemas.openxmlformats.org/officeDocument/2006/customXml" ds:itemID="{45547DB2-9C32-4DE1-961B-D9D2E2934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TotalTime>
  <Words>4025</Words>
  <Application>Microsoft Office PowerPoint</Application>
  <PresentationFormat>On-screen Show (16:9)</PresentationFormat>
  <Paragraphs>1293</Paragraphs>
  <Slides>108</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108</vt:i4>
      </vt:variant>
    </vt:vector>
  </HeadingPairs>
  <TitlesOfParts>
    <vt:vector size="117" baseType="lpstr">
      <vt:lpstr>Courier New</vt:lpstr>
      <vt:lpstr>Varela Round</vt:lpstr>
      <vt:lpstr>Segoe UI Black</vt:lpstr>
      <vt:lpstr>Ink Free</vt:lpstr>
      <vt:lpstr>Tahoma</vt:lpstr>
      <vt:lpstr>Arial</vt:lpstr>
      <vt:lpstr>Calibri</vt:lpstr>
      <vt:lpstr>Nixie One</vt:lpstr>
      <vt:lpstr>Puck template</vt:lpstr>
      <vt:lpstr>PowerPoint Presentation</vt:lpstr>
      <vt:lpstr>PowerPoint Presentation</vt:lpstr>
      <vt:lpstr>PowerPoint Presentation</vt:lpstr>
      <vt:lpstr>PowerPoint Presentation</vt:lpstr>
      <vt:lpstr>Stretch At Your Desk Seated Crescent Moon</vt:lpstr>
      <vt:lpstr>Desk Aids</vt:lpstr>
      <vt:lpstr>PowerPoint Presentation</vt:lpstr>
      <vt:lpstr>PowerPoint Presentation</vt:lpstr>
      <vt:lpstr>PowerPoint Presentation</vt:lpstr>
      <vt:lpstr>PowerPoint Presentation</vt:lpstr>
      <vt:lpstr>PowerPoint Presentation</vt:lpstr>
      <vt:lpstr>PowerPoint Presentation</vt:lpstr>
      <vt:lpstr>Stretch At Your Desk Chair Pigeon </vt:lpstr>
      <vt:lpstr>Comments,  Case Numbers, and PINs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Stretch At Your Desk Sit and Stand</vt:lpstr>
      <vt:lpstr>Matching Activities and Codes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Stretch At Your Desk Wrist &amp; Finger Stretches Part One</vt:lpstr>
      <vt:lpstr>PowerPoint Presentation</vt:lpstr>
      <vt:lpstr>Employment Page in CWW</vt:lpstr>
      <vt:lpstr>PowerPoint Presentation</vt:lpstr>
      <vt:lpstr>PowerPoint Presentation</vt:lpstr>
      <vt:lpstr>PowerPoint Presentation</vt:lpstr>
      <vt:lpstr>PowerPoint Presentation</vt:lpstr>
      <vt:lpstr>PowerPoint Presentation</vt:lpstr>
      <vt:lpstr>How Many Months Do You Need?</vt:lpstr>
      <vt:lpstr>How Many Months Do You Need?</vt:lpstr>
      <vt:lpstr>How Many Months Do You Need?</vt:lpstr>
      <vt:lpstr>How Many Months Do You Need?</vt:lpstr>
      <vt:lpstr>PowerPoint Presentation</vt:lpstr>
      <vt:lpstr>PowerPoint Presentation</vt:lpstr>
      <vt:lpstr>PowerPoint Presentation</vt:lpstr>
      <vt:lpstr>PowerPoint Presentation</vt:lpstr>
      <vt:lpstr>PowerPoint Presentation</vt:lpstr>
      <vt:lpstr>Stretch At Your Desk Upward Dog</vt:lpstr>
      <vt:lpstr>Navigating the W-2 Manual</vt:lpstr>
      <vt:lpstr>PowerPoint Presentation</vt:lpstr>
      <vt:lpstr>PowerPoint Presentation</vt:lpstr>
      <vt:lpstr>PowerPoint Presentation</vt:lpstr>
      <vt:lpstr>PowerPoint Presentation</vt:lpstr>
      <vt:lpstr>PowerPoint Presentation</vt:lpstr>
      <vt:lpstr>PowerPoint Presentation</vt:lpstr>
      <vt:lpstr>Stretch At Your Desk Eagle Arms </vt:lpstr>
      <vt:lpstr>Income vs. Assets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Stretch At Your Desk Seated Twist</vt:lpstr>
      <vt:lpstr>Goal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Stretch At Your Desk Restorative Stretch</vt:lpstr>
      <vt:lpstr>Participation Tracking and Good Cause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Cause Determination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Danni Grochowski</dc:creator>
  <cp:lastModifiedBy>Kelsey Chappa</cp:lastModifiedBy>
  <cp:revision>2</cp:revision>
  <dcterms:modified xsi:type="dcterms:W3CDTF">2025-07-01T18:56:55Z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0x0101007AED9107E47B7543A5673DAC21F98575</vt:lpwstr>
  </property>
  <property fmtid="{D5CDD505-2E9C-101B-9397-08002B2CF9AE}" pid="3" name="Order">
    <vt:r8>25900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