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ctiveX/activeX1.xml" ContentType="application/vnd.ms-office.activeX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56" r:id="rId4"/>
  </p:sldMasterIdLst>
  <p:notesMasterIdLst>
    <p:notesMasterId r:id="rId94"/>
  </p:notesMasterIdLst>
  <p:sldIdLst>
    <p:sldId id="351" r:id="rId5"/>
    <p:sldId id="360" r:id="rId6"/>
    <p:sldId id="361" r:id="rId7"/>
    <p:sldId id="362" r:id="rId8"/>
    <p:sldId id="363" r:id="rId9"/>
    <p:sldId id="364" r:id="rId10"/>
    <p:sldId id="260" r:id="rId11"/>
    <p:sldId id="320" r:id="rId12"/>
    <p:sldId id="321" r:id="rId13"/>
    <p:sldId id="322" r:id="rId14"/>
    <p:sldId id="378" r:id="rId15"/>
    <p:sldId id="324" r:id="rId16"/>
    <p:sldId id="384" r:id="rId17"/>
    <p:sldId id="332" r:id="rId18"/>
    <p:sldId id="326" r:id="rId19"/>
    <p:sldId id="333" r:id="rId20"/>
    <p:sldId id="335" r:id="rId21"/>
    <p:sldId id="339" r:id="rId22"/>
    <p:sldId id="390" r:id="rId23"/>
    <p:sldId id="387" r:id="rId24"/>
    <p:sldId id="350" r:id="rId25"/>
    <p:sldId id="370" r:id="rId26"/>
    <p:sldId id="345" r:id="rId27"/>
    <p:sldId id="371" r:id="rId28"/>
    <p:sldId id="372" r:id="rId29"/>
    <p:sldId id="375" r:id="rId30"/>
    <p:sldId id="368" r:id="rId31"/>
    <p:sldId id="369" r:id="rId32"/>
    <p:sldId id="277" r:id="rId33"/>
    <p:sldId id="276" r:id="rId34"/>
    <p:sldId id="278" r:id="rId35"/>
    <p:sldId id="388" r:id="rId36"/>
    <p:sldId id="294" r:id="rId37"/>
    <p:sldId id="296" r:id="rId38"/>
    <p:sldId id="297" r:id="rId39"/>
    <p:sldId id="298" r:id="rId40"/>
    <p:sldId id="389" r:id="rId41"/>
    <p:sldId id="366" r:id="rId42"/>
    <p:sldId id="344" r:id="rId43"/>
    <p:sldId id="305" r:id="rId44"/>
    <p:sldId id="306" r:id="rId45"/>
    <p:sldId id="301" r:id="rId46"/>
    <p:sldId id="373" r:id="rId47"/>
    <p:sldId id="376" r:id="rId48"/>
    <p:sldId id="385" r:id="rId49"/>
    <p:sldId id="303" r:id="rId50"/>
    <p:sldId id="341" r:id="rId51"/>
    <p:sldId id="308" r:id="rId52"/>
    <p:sldId id="367" r:id="rId53"/>
    <p:sldId id="330" r:id="rId54"/>
    <p:sldId id="310" r:id="rId55"/>
    <p:sldId id="379" r:id="rId56"/>
    <p:sldId id="380" r:id="rId57"/>
    <p:sldId id="391" r:id="rId58"/>
    <p:sldId id="340" r:id="rId59"/>
    <p:sldId id="398" r:id="rId60"/>
    <p:sldId id="393" r:id="rId61"/>
    <p:sldId id="400" r:id="rId62"/>
    <p:sldId id="401" r:id="rId63"/>
    <p:sldId id="404" r:id="rId64"/>
    <p:sldId id="402" r:id="rId65"/>
    <p:sldId id="405" r:id="rId66"/>
    <p:sldId id="403" r:id="rId67"/>
    <p:sldId id="406" r:id="rId68"/>
    <p:sldId id="399" r:id="rId69"/>
    <p:sldId id="407" r:id="rId70"/>
    <p:sldId id="408" r:id="rId71"/>
    <p:sldId id="412" r:id="rId72"/>
    <p:sldId id="409" r:id="rId73"/>
    <p:sldId id="413" r:id="rId74"/>
    <p:sldId id="411" r:id="rId75"/>
    <p:sldId id="414" r:id="rId76"/>
    <p:sldId id="410" r:id="rId77"/>
    <p:sldId id="397" r:id="rId78"/>
    <p:sldId id="386" r:id="rId79"/>
    <p:sldId id="381" r:id="rId80"/>
    <p:sldId id="374" r:id="rId81"/>
    <p:sldId id="377" r:id="rId82"/>
    <p:sldId id="329" r:id="rId83"/>
    <p:sldId id="279" r:id="rId84"/>
    <p:sldId id="382" r:id="rId85"/>
    <p:sldId id="280" r:id="rId86"/>
    <p:sldId id="346" r:id="rId87"/>
    <p:sldId id="355" r:id="rId88"/>
    <p:sldId id="357" r:id="rId89"/>
    <p:sldId id="358" r:id="rId90"/>
    <p:sldId id="331" r:id="rId91"/>
    <p:sldId id="284" r:id="rId92"/>
    <p:sldId id="383" r:id="rId93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sey Chappa" initials="KC" lastIdx="4" clrIdx="0"/>
  <p:cmAuthor id="2" name="Mezera, Frankie - DCF" initials="MF-D" lastIdx="14" clrIdx="1"/>
  <p:cmAuthor id="3" name="Hilsgen, Sally M." initials="HSM" lastIdx="19" clrIdx="2"/>
  <p:cmAuthor id="4" name="Danni Grochowski" initials="DG" lastIdx="17" clrIdx="3"/>
  <p:cmAuthor id="5" name="Raven C Major" initials="RCM" lastIdx="5" clrIdx="4"/>
  <p:cmAuthor id="6" name="Sally Hilsgen" initials="SH" lastIdx="8" clrIdx="5">
    <p:extLst>
      <p:ext uri="{19B8F6BF-5375-455C-9EA6-DF929625EA0E}">
        <p15:presenceInfo xmlns:p15="http://schemas.microsoft.com/office/powerpoint/2012/main" userId="S::hilsgens@uwosh.edu::fd0a1d1b-9cd9-439e-83a9-c00ea07778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CA8"/>
    <a:srgbClr val="5B93A8"/>
    <a:srgbClr val="55A5BB"/>
    <a:srgbClr val="ECF3EA"/>
    <a:srgbClr val="FAFABD"/>
    <a:srgbClr val="F0EEF5"/>
    <a:srgbClr val="E0EBEE"/>
    <a:srgbClr val="273754"/>
    <a:srgbClr val="FFFFAD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74A7C7-6273-4BB8-8D12-911FA5FA0BB3}" type="doc">
      <dgm:prSet loTypeId="urn:microsoft.com/office/officeart/2005/8/layout/default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C593348-2B2D-492A-82F3-52D365D412C7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Succeeded in forgiving; failed to forget. </a:t>
          </a: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-Denise Diaz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BB384DD-3CC0-4F09-950E-4142AC949161}" type="parTrans" cxnId="{BAAC6072-352C-4970-B45E-C498CC18F04F}">
      <dgm:prSet/>
      <dgm:spPr/>
      <dgm:t>
        <a:bodyPr/>
        <a:lstStyle/>
        <a:p>
          <a:endParaRPr lang="en-US"/>
        </a:p>
      </dgm:t>
    </dgm:pt>
    <dgm:pt modelId="{3F825704-BF43-4CFB-A386-C67AE868BC90}" type="sibTrans" cxnId="{BAAC6072-352C-4970-B45E-C498CC18F04F}">
      <dgm:prSet/>
      <dgm:spPr/>
      <dgm:t>
        <a:bodyPr/>
        <a:lstStyle/>
        <a:p>
          <a:endParaRPr lang="en-US"/>
        </a:p>
      </dgm:t>
    </dgm:pt>
    <dgm:pt modelId="{6A25081A-1E31-46B4-B38E-9211B905DD95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Only I define who I am. </a:t>
          </a: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-Montel Williams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D155457-F277-4D58-BFDF-C9E566692E9A}" type="parTrans" cxnId="{2F92C7DB-58F9-4282-B79F-0126C38120C6}">
      <dgm:prSet/>
      <dgm:spPr/>
      <dgm:t>
        <a:bodyPr/>
        <a:lstStyle/>
        <a:p>
          <a:endParaRPr lang="en-US"/>
        </a:p>
      </dgm:t>
    </dgm:pt>
    <dgm:pt modelId="{873DE751-CB44-4BF9-88D6-AFEDF7782A74}" type="sibTrans" cxnId="{2F92C7DB-58F9-4282-B79F-0126C38120C6}">
      <dgm:prSet/>
      <dgm:spPr/>
      <dgm:t>
        <a:bodyPr/>
        <a:lstStyle/>
        <a:p>
          <a:endParaRPr lang="en-US"/>
        </a:p>
      </dgm:t>
    </dgm:pt>
    <dgm:pt modelId="{B8006359-DE35-4D06-A5D0-8C1CA2D9463C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Wanted independence but have two dependents. </a:t>
          </a:r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-Tina Lazar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E50D581-E1C1-46F8-81F5-57F02A9DDC77}" type="parTrans" cxnId="{B10D8091-711C-4E36-8A9E-64E599565363}">
      <dgm:prSet/>
      <dgm:spPr/>
      <dgm:t>
        <a:bodyPr/>
        <a:lstStyle/>
        <a:p>
          <a:endParaRPr lang="en-US"/>
        </a:p>
      </dgm:t>
    </dgm:pt>
    <dgm:pt modelId="{0E0B1806-BB2C-40DA-B3A4-3C35A6EEF08A}" type="sibTrans" cxnId="{B10D8091-711C-4E36-8A9E-64E599565363}">
      <dgm:prSet/>
      <dgm:spPr/>
      <dgm:t>
        <a:bodyPr/>
        <a:lstStyle/>
        <a:p>
          <a:endParaRPr lang="en-US"/>
        </a:p>
      </dgm:t>
    </dgm:pt>
    <dgm:pt modelId="{46DBE03D-6E48-4929-A496-7880A361C3C9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We would have named him Xavier.</a:t>
          </a:r>
          <a:r>
            <a:rPr lang="en-US" sz="3300" b="0" i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-Jose A. </a:t>
          </a:r>
          <a:r>
            <a:rPr lang="en-US" sz="1800" b="0" i="0" err="1">
              <a:latin typeface="Segoe UI" panose="020B0502040204020203" pitchFamily="34" charset="0"/>
              <a:cs typeface="Segoe UI" panose="020B0502040204020203" pitchFamily="34" charset="0"/>
            </a:rPr>
            <a:t>Amayo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0FB60A6-196E-4A8E-ABF8-6B9EE49FEE40}" type="parTrans" cxnId="{6D855B72-30C2-4485-92DF-3D9E3FFDD0A3}">
      <dgm:prSet/>
      <dgm:spPr/>
      <dgm:t>
        <a:bodyPr/>
        <a:lstStyle/>
        <a:p>
          <a:endParaRPr lang="en-US"/>
        </a:p>
      </dgm:t>
    </dgm:pt>
    <dgm:pt modelId="{2CC288CA-75DD-442E-A69A-2DA482A66297}" type="sibTrans" cxnId="{6D855B72-30C2-4485-92DF-3D9E3FFDD0A3}">
      <dgm:prSet/>
      <dgm:spPr/>
      <dgm:t>
        <a:bodyPr/>
        <a:lstStyle/>
        <a:p>
          <a:endParaRPr lang="en-US"/>
        </a:p>
      </dgm:t>
    </dgm:pt>
    <dgm:pt modelId="{A8B48350-65A6-4DB1-A7D2-BD33A9D59827}" type="pres">
      <dgm:prSet presAssocID="{1874A7C7-6273-4BB8-8D12-911FA5FA0BB3}" presName="diagram" presStyleCnt="0">
        <dgm:presLayoutVars>
          <dgm:dir/>
          <dgm:resizeHandles val="exact"/>
        </dgm:presLayoutVars>
      </dgm:prSet>
      <dgm:spPr/>
    </dgm:pt>
    <dgm:pt modelId="{5179712B-67BB-404A-B7C3-6320C41F95A8}" type="pres">
      <dgm:prSet presAssocID="{0C593348-2B2D-492A-82F3-52D365D412C7}" presName="node" presStyleLbl="node1" presStyleIdx="0" presStyleCnt="4" custScaleX="1046682" custScaleY="633586" custLinFactY="-171774" custLinFactNeighborX="-1275" custLinFactNeighborY="-200000">
        <dgm:presLayoutVars>
          <dgm:bulletEnabled val="1"/>
        </dgm:presLayoutVars>
      </dgm:prSet>
      <dgm:spPr/>
    </dgm:pt>
    <dgm:pt modelId="{2991A94A-0F1A-4781-BE13-19F639DC7B7B}" type="pres">
      <dgm:prSet presAssocID="{3F825704-BF43-4CFB-A386-C67AE868BC90}" presName="sibTrans" presStyleCnt="0"/>
      <dgm:spPr/>
    </dgm:pt>
    <dgm:pt modelId="{027122E8-F373-44AE-B9CE-57151DAA0435}" type="pres">
      <dgm:prSet presAssocID="{6A25081A-1E31-46B4-B38E-9211B905DD95}" presName="node" presStyleLbl="node1" presStyleIdx="1" presStyleCnt="4" custScaleX="1046682" custScaleY="633586" custLinFactY="-177236" custLinFactNeighborX="4551" custLinFactNeighborY="-200000">
        <dgm:presLayoutVars>
          <dgm:bulletEnabled val="1"/>
        </dgm:presLayoutVars>
      </dgm:prSet>
      <dgm:spPr/>
    </dgm:pt>
    <dgm:pt modelId="{3DE2DD57-CB60-4CA3-9113-D0042BEEC03E}" type="pres">
      <dgm:prSet presAssocID="{873DE751-CB44-4BF9-88D6-AFEDF7782A74}" presName="sibTrans" presStyleCnt="0"/>
      <dgm:spPr/>
    </dgm:pt>
    <dgm:pt modelId="{CA1DF821-43FE-4EE8-9CE8-BC1BE37EE917}" type="pres">
      <dgm:prSet presAssocID="{B8006359-DE35-4D06-A5D0-8C1CA2D9463C}" presName="node" presStyleLbl="node1" presStyleIdx="2" presStyleCnt="4" custScaleX="1046682" custScaleY="633586" custLinFactY="-89166" custLinFactNeighborX="-1274" custLinFactNeighborY="-100000">
        <dgm:presLayoutVars>
          <dgm:bulletEnabled val="1"/>
        </dgm:presLayoutVars>
      </dgm:prSet>
      <dgm:spPr/>
    </dgm:pt>
    <dgm:pt modelId="{ABFC491F-4C08-4390-A533-6CC61BA4A598}" type="pres">
      <dgm:prSet presAssocID="{0E0B1806-BB2C-40DA-B3A4-3C35A6EEF08A}" presName="sibTrans" presStyleCnt="0"/>
      <dgm:spPr/>
    </dgm:pt>
    <dgm:pt modelId="{49B1D997-F46A-4173-9809-B6CDC7C331EE}" type="pres">
      <dgm:prSet presAssocID="{46DBE03D-6E48-4929-A496-7880A361C3C9}" presName="node" presStyleLbl="node1" presStyleIdx="3" presStyleCnt="4" custScaleX="1046682" custScaleY="633586" custLinFactY="-89166" custLinFactNeighborX="5500" custLinFactNeighborY="-100000">
        <dgm:presLayoutVars>
          <dgm:bulletEnabled val="1"/>
        </dgm:presLayoutVars>
      </dgm:prSet>
      <dgm:spPr/>
    </dgm:pt>
  </dgm:ptLst>
  <dgm:cxnLst>
    <dgm:cxn modelId="{5E405F2D-E190-4CBB-936E-C1D68DF6F36B}" type="presOf" srcId="{0C593348-2B2D-492A-82F3-52D365D412C7}" destId="{5179712B-67BB-404A-B7C3-6320C41F95A8}" srcOrd="0" destOrd="0" presId="urn:microsoft.com/office/officeart/2005/8/layout/default"/>
    <dgm:cxn modelId="{C1A3E65C-64D0-4DDD-9EAE-3B3E4EB629C4}" type="presOf" srcId="{6A25081A-1E31-46B4-B38E-9211B905DD95}" destId="{027122E8-F373-44AE-B9CE-57151DAA0435}" srcOrd="0" destOrd="0" presId="urn:microsoft.com/office/officeart/2005/8/layout/default"/>
    <dgm:cxn modelId="{6D855B72-30C2-4485-92DF-3D9E3FFDD0A3}" srcId="{1874A7C7-6273-4BB8-8D12-911FA5FA0BB3}" destId="{46DBE03D-6E48-4929-A496-7880A361C3C9}" srcOrd="3" destOrd="0" parTransId="{60FB60A6-196E-4A8E-ABF8-6B9EE49FEE40}" sibTransId="{2CC288CA-75DD-442E-A69A-2DA482A66297}"/>
    <dgm:cxn modelId="{BAAC6072-352C-4970-B45E-C498CC18F04F}" srcId="{1874A7C7-6273-4BB8-8D12-911FA5FA0BB3}" destId="{0C593348-2B2D-492A-82F3-52D365D412C7}" srcOrd="0" destOrd="0" parTransId="{ABB384DD-3CC0-4F09-950E-4142AC949161}" sibTransId="{3F825704-BF43-4CFB-A386-C67AE868BC90}"/>
    <dgm:cxn modelId="{4EEB7E80-7522-4845-9D15-84489609F3E0}" type="presOf" srcId="{B8006359-DE35-4D06-A5D0-8C1CA2D9463C}" destId="{CA1DF821-43FE-4EE8-9CE8-BC1BE37EE917}" srcOrd="0" destOrd="0" presId="urn:microsoft.com/office/officeart/2005/8/layout/default"/>
    <dgm:cxn modelId="{AD55DB8C-400C-4817-879C-91E8A11A4133}" type="presOf" srcId="{46DBE03D-6E48-4929-A496-7880A361C3C9}" destId="{49B1D997-F46A-4173-9809-B6CDC7C331EE}" srcOrd="0" destOrd="0" presId="urn:microsoft.com/office/officeart/2005/8/layout/default"/>
    <dgm:cxn modelId="{B10D8091-711C-4E36-8A9E-64E599565363}" srcId="{1874A7C7-6273-4BB8-8D12-911FA5FA0BB3}" destId="{B8006359-DE35-4D06-A5D0-8C1CA2D9463C}" srcOrd="2" destOrd="0" parTransId="{4E50D581-E1C1-46F8-81F5-57F02A9DDC77}" sibTransId="{0E0B1806-BB2C-40DA-B3A4-3C35A6EEF08A}"/>
    <dgm:cxn modelId="{2F92C7DB-58F9-4282-B79F-0126C38120C6}" srcId="{1874A7C7-6273-4BB8-8D12-911FA5FA0BB3}" destId="{6A25081A-1E31-46B4-B38E-9211B905DD95}" srcOrd="1" destOrd="0" parTransId="{DD155457-F277-4D58-BFDF-C9E566692E9A}" sibTransId="{873DE751-CB44-4BF9-88D6-AFEDF7782A74}"/>
    <dgm:cxn modelId="{68BA0EDF-39AB-4B4D-989E-DB81DF8FE83E}" type="presOf" srcId="{1874A7C7-6273-4BB8-8D12-911FA5FA0BB3}" destId="{A8B48350-65A6-4DB1-A7D2-BD33A9D59827}" srcOrd="0" destOrd="0" presId="urn:microsoft.com/office/officeart/2005/8/layout/default"/>
    <dgm:cxn modelId="{0B644536-2649-41CC-950F-F49DE3DCB7E6}" type="presParOf" srcId="{A8B48350-65A6-4DB1-A7D2-BD33A9D59827}" destId="{5179712B-67BB-404A-B7C3-6320C41F95A8}" srcOrd="0" destOrd="0" presId="urn:microsoft.com/office/officeart/2005/8/layout/default"/>
    <dgm:cxn modelId="{7B6E40A4-6668-4946-9309-27A1805FB173}" type="presParOf" srcId="{A8B48350-65A6-4DB1-A7D2-BD33A9D59827}" destId="{2991A94A-0F1A-4781-BE13-19F639DC7B7B}" srcOrd="1" destOrd="0" presId="urn:microsoft.com/office/officeart/2005/8/layout/default"/>
    <dgm:cxn modelId="{1EE98B51-4DCB-4671-A582-D5BD1BFAEBDD}" type="presParOf" srcId="{A8B48350-65A6-4DB1-A7D2-BD33A9D59827}" destId="{027122E8-F373-44AE-B9CE-57151DAA0435}" srcOrd="2" destOrd="0" presId="urn:microsoft.com/office/officeart/2005/8/layout/default"/>
    <dgm:cxn modelId="{087C5693-67B3-48F4-881E-AFB1A31F5A09}" type="presParOf" srcId="{A8B48350-65A6-4DB1-A7D2-BD33A9D59827}" destId="{3DE2DD57-CB60-4CA3-9113-D0042BEEC03E}" srcOrd="3" destOrd="0" presId="urn:microsoft.com/office/officeart/2005/8/layout/default"/>
    <dgm:cxn modelId="{06211B18-01EE-423B-BFC6-89FD78CED69C}" type="presParOf" srcId="{A8B48350-65A6-4DB1-A7D2-BD33A9D59827}" destId="{CA1DF821-43FE-4EE8-9CE8-BC1BE37EE917}" srcOrd="4" destOrd="0" presId="urn:microsoft.com/office/officeart/2005/8/layout/default"/>
    <dgm:cxn modelId="{81176BA4-19AD-4BBF-9354-013F65E89C94}" type="presParOf" srcId="{A8B48350-65A6-4DB1-A7D2-BD33A9D59827}" destId="{ABFC491F-4C08-4390-A533-6CC61BA4A598}" srcOrd="5" destOrd="0" presId="urn:microsoft.com/office/officeart/2005/8/layout/default"/>
    <dgm:cxn modelId="{20E0B30A-68AF-4092-B698-63EB21245DCD}" type="presParOf" srcId="{A8B48350-65A6-4DB1-A7D2-BD33A9D59827}" destId="{49B1D997-F46A-4173-9809-B6CDC7C331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74A7C7-6273-4BB8-8D12-911FA5FA0BB3}" type="doc">
      <dgm:prSet loTypeId="urn:microsoft.com/office/officeart/2005/8/layout/default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C593348-2B2D-492A-82F3-52D365D412C7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Having "senior moments" at age 28.</a:t>
          </a:r>
          <a:endParaRPr lang="en-US" sz="1800" b="0" i="0"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-Kimber Jones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BB384DD-3CC0-4F09-950E-4142AC949161}" type="parTrans" cxnId="{BAAC6072-352C-4970-B45E-C498CC18F04F}">
      <dgm:prSet/>
      <dgm:spPr/>
      <dgm:t>
        <a:bodyPr/>
        <a:lstStyle/>
        <a:p>
          <a:endParaRPr lang="en-US"/>
        </a:p>
      </dgm:t>
    </dgm:pt>
    <dgm:pt modelId="{3F825704-BF43-4CFB-A386-C67AE868BC90}" type="sibTrans" cxnId="{BAAC6072-352C-4970-B45E-C498CC18F04F}">
      <dgm:prSet/>
      <dgm:spPr/>
      <dgm:t>
        <a:bodyPr/>
        <a:lstStyle/>
        <a:p>
          <a:endParaRPr lang="en-US"/>
        </a:p>
      </dgm:t>
    </dgm:pt>
    <dgm:pt modelId="{6A25081A-1E31-46B4-B38E-9211B905DD95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Learned more from poverty than wealth.</a:t>
          </a:r>
          <a:endParaRPr lang="en-US" sz="1800" b="0" i="0"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-Michael </a:t>
          </a:r>
          <a:r>
            <a:rPr lang="en-US" sz="1800" b="0" i="0" err="1">
              <a:latin typeface="Segoe UI" panose="020B0502040204020203" pitchFamily="34" charset="0"/>
              <a:cs typeface="Segoe UI" panose="020B0502040204020203" pitchFamily="34" charset="0"/>
            </a:rPr>
            <a:t>Ragborn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D155457-F277-4D58-BFDF-C9E566692E9A}" type="parTrans" cxnId="{2F92C7DB-58F9-4282-B79F-0126C38120C6}">
      <dgm:prSet/>
      <dgm:spPr/>
      <dgm:t>
        <a:bodyPr/>
        <a:lstStyle/>
        <a:p>
          <a:endParaRPr lang="en-US"/>
        </a:p>
      </dgm:t>
    </dgm:pt>
    <dgm:pt modelId="{873DE751-CB44-4BF9-88D6-AFEDF7782A74}" type="sibTrans" cxnId="{2F92C7DB-58F9-4282-B79F-0126C38120C6}">
      <dgm:prSet/>
      <dgm:spPr/>
      <dgm:t>
        <a:bodyPr/>
        <a:lstStyle/>
        <a:p>
          <a:endParaRPr lang="en-US"/>
        </a:p>
      </dgm:t>
    </dgm:pt>
    <dgm:pt modelId="{B8006359-DE35-4D06-A5D0-8C1CA2D9463C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I'm so tired I'm awake again.</a:t>
          </a: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-Chelsea Handler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E50D581-E1C1-46F8-81F5-57F02A9DDC77}" type="parTrans" cxnId="{B10D8091-711C-4E36-8A9E-64E599565363}">
      <dgm:prSet/>
      <dgm:spPr/>
      <dgm:t>
        <a:bodyPr/>
        <a:lstStyle/>
        <a:p>
          <a:endParaRPr lang="en-US"/>
        </a:p>
      </dgm:t>
    </dgm:pt>
    <dgm:pt modelId="{0E0B1806-BB2C-40DA-B3A4-3C35A6EEF08A}" type="sibTrans" cxnId="{B10D8091-711C-4E36-8A9E-64E599565363}">
      <dgm:prSet/>
      <dgm:spPr/>
      <dgm:t>
        <a:bodyPr/>
        <a:lstStyle/>
        <a:p>
          <a:endParaRPr lang="en-US"/>
        </a:p>
      </dgm:t>
    </dgm:pt>
    <dgm:pt modelId="{46DBE03D-6E48-4929-A496-7880A361C3C9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Woman mistakes job for life.</a:t>
          </a: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-Betsy Rader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0FB60A6-196E-4A8E-ABF8-6B9EE49FEE40}" type="parTrans" cxnId="{6D855B72-30C2-4485-92DF-3D9E3FFDD0A3}">
      <dgm:prSet/>
      <dgm:spPr/>
      <dgm:t>
        <a:bodyPr/>
        <a:lstStyle/>
        <a:p>
          <a:endParaRPr lang="en-US"/>
        </a:p>
      </dgm:t>
    </dgm:pt>
    <dgm:pt modelId="{2CC288CA-75DD-442E-A69A-2DA482A66297}" type="sibTrans" cxnId="{6D855B72-30C2-4485-92DF-3D9E3FFDD0A3}">
      <dgm:prSet/>
      <dgm:spPr/>
      <dgm:t>
        <a:bodyPr/>
        <a:lstStyle/>
        <a:p>
          <a:endParaRPr lang="en-US"/>
        </a:p>
      </dgm:t>
    </dgm:pt>
    <dgm:pt modelId="{A8B48350-65A6-4DB1-A7D2-BD33A9D59827}" type="pres">
      <dgm:prSet presAssocID="{1874A7C7-6273-4BB8-8D12-911FA5FA0BB3}" presName="diagram" presStyleCnt="0">
        <dgm:presLayoutVars>
          <dgm:dir/>
          <dgm:resizeHandles val="exact"/>
        </dgm:presLayoutVars>
      </dgm:prSet>
      <dgm:spPr/>
    </dgm:pt>
    <dgm:pt modelId="{5179712B-67BB-404A-B7C3-6320C41F95A8}" type="pres">
      <dgm:prSet presAssocID="{0C593348-2B2D-492A-82F3-52D365D412C7}" presName="node" presStyleLbl="node1" presStyleIdx="0" presStyleCnt="4" custScaleX="1046682" custScaleY="633586" custLinFactY="-171774" custLinFactNeighborX="-1275" custLinFactNeighborY="-200000">
        <dgm:presLayoutVars>
          <dgm:bulletEnabled val="1"/>
        </dgm:presLayoutVars>
      </dgm:prSet>
      <dgm:spPr/>
    </dgm:pt>
    <dgm:pt modelId="{2991A94A-0F1A-4781-BE13-19F639DC7B7B}" type="pres">
      <dgm:prSet presAssocID="{3F825704-BF43-4CFB-A386-C67AE868BC90}" presName="sibTrans" presStyleCnt="0"/>
      <dgm:spPr/>
    </dgm:pt>
    <dgm:pt modelId="{027122E8-F373-44AE-B9CE-57151DAA0435}" type="pres">
      <dgm:prSet presAssocID="{6A25081A-1E31-46B4-B38E-9211B905DD95}" presName="node" presStyleLbl="node1" presStyleIdx="1" presStyleCnt="4" custScaleX="1046682" custScaleY="633586" custLinFactY="-177236" custLinFactNeighborX="4551" custLinFactNeighborY="-200000">
        <dgm:presLayoutVars>
          <dgm:bulletEnabled val="1"/>
        </dgm:presLayoutVars>
      </dgm:prSet>
      <dgm:spPr/>
    </dgm:pt>
    <dgm:pt modelId="{3DE2DD57-CB60-4CA3-9113-D0042BEEC03E}" type="pres">
      <dgm:prSet presAssocID="{873DE751-CB44-4BF9-88D6-AFEDF7782A74}" presName="sibTrans" presStyleCnt="0"/>
      <dgm:spPr/>
    </dgm:pt>
    <dgm:pt modelId="{CA1DF821-43FE-4EE8-9CE8-BC1BE37EE917}" type="pres">
      <dgm:prSet presAssocID="{B8006359-DE35-4D06-A5D0-8C1CA2D9463C}" presName="node" presStyleLbl="node1" presStyleIdx="2" presStyleCnt="4" custScaleX="1046682" custScaleY="633586" custLinFactY="-89166" custLinFactNeighborX="-1274" custLinFactNeighborY="-100000">
        <dgm:presLayoutVars>
          <dgm:bulletEnabled val="1"/>
        </dgm:presLayoutVars>
      </dgm:prSet>
      <dgm:spPr/>
    </dgm:pt>
    <dgm:pt modelId="{ABFC491F-4C08-4390-A533-6CC61BA4A598}" type="pres">
      <dgm:prSet presAssocID="{0E0B1806-BB2C-40DA-B3A4-3C35A6EEF08A}" presName="sibTrans" presStyleCnt="0"/>
      <dgm:spPr/>
    </dgm:pt>
    <dgm:pt modelId="{49B1D997-F46A-4173-9809-B6CDC7C331EE}" type="pres">
      <dgm:prSet presAssocID="{46DBE03D-6E48-4929-A496-7880A361C3C9}" presName="node" presStyleLbl="node1" presStyleIdx="3" presStyleCnt="4" custScaleX="1046682" custScaleY="633586" custLinFactY="-89166" custLinFactNeighborX="5500" custLinFactNeighborY="-100000">
        <dgm:presLayoutVars>
          <dgm:bulletEnabled val="1"/>
        </dgm:presLayoutVars>
      </dgm:prSet>
      <dgm:spPr/>
    </dgm:pt>
  </dgm:ptLst>
  <dgm:cxnLst>
    <dgm:cxn modelId="{5E405F2D-E190-4CBB-936E-C1D68DF6F36B}" type="presOf" srcId="{0C593348-2B2D-492A-82F3-52D365D412C7}" destId="{5179712B-67BB-404A-B7C3-6320C41F95A8}" srcOrd="0" destOrd="0" presId="urn:microsoft.com/office/officeart/2005/8/layout/default"/>
    <dgm:cxn modelId="{C1A3E65C-64D0-4DDD-9EAE-3B3E4EB629C4}" type="presOf" srcId="{6A25081A-1E31-46B4-B38E-9211B905DD95}" destId="{027122E8-F373-44AE-B9CE-57151DAA0435}" srcOrd="0" destOrd="0" presId="urn:microsoft.com/office/officeart/2005/8/layout/default"/>
    <dgm:cxn modelId="{6D855B72-30C2-4485-92DF-3D9E3FFDD0A3}" srcId="{1874A7C7-6273-4BB8-8D12-911FA5FA0BB3}" destId="{46DBE03D-6E48-4929-A496-7880A361C3C9}" srcOrd="3" destOrd="0" parTransId="{60FB60A6-196E-4A8E-ABF8-6B9EE49FEE40}" sibTransId="{2CC288CA-75DD-442E-A69A-2DA482A66297}"/>
    <dgm:cxn modelId="{BAAC6072-352C-4970-B45E-C498CC18F04F}" srcId="{1874A7C7-6273-4BB8-8D12-911FA5FA0BB3}" destId="{0C593348-2B2D-492A-82F3-52D365D412C7}" srcOrd="0" destOrd="0" parTransId="{ABB384DD-3CC0-4F09-950E-4142AC949161}" sibTransId="{3F825704-BF43-4CFB-A386-C67AE868BC90}"/>
    <dgm:cxn modelId="{4EEB7E80-7522-4845-9D15-84489609F3E0}" type="presOf" srcId="{B8006359-DE35-4D06-A5D0-8C1CA2D9463C}" destId="{CA1DF821-43FE-4EE8-9CE8-BC1BE37EE917}" srcOrd="0" destOrd="0" presId="urn:microsoft.com/office/officeart/2005/8/layout/default"/>
    <dgm:cxn modelId="{AD55DB8C-400C-4817-879C-91E8A11A4133}" type="presOf" srcId="{46DBE03D-6E48-4929-A496-7880A361C3C9}" destId="{49B1D997-F46A-4173-9809-B6CDC7C331EE}" srcOrd="0" destOrd="0" presId="urn:microsoft.com/office/officeart/2005/8/layout/default"/>
    <dgm:cxn modelId="{B10D8091-711C-4E36-8A9E-64E599565363}" srcId="{1874A7C7-6273-4BB8-8D12-911FA5FA0BB3}" destId="{B8006359-DE35-4D06-A5D0-8C1CA2D9463C}" srcOrd="2" destOrd="0" parTransId="{4E50D581-E1C1-46F8-81F5-57F02A9DDC77}" sibTransId="{0E0B1806-BB2C-40DA-B3A4-3C35A6EEF08A}"/>
    <dgm:cxn modelId="{2F92C7DB-58F9-4282-B79F-0126C38120C6}" srcId="{1874A7C7-6273-4BB8-8D12-911FA5FA0BB3}" destId="{6A25081A-1E31-46B4-B38E-9211B905DD95}" srcOrd="1" destOrd="0" parTransId="{DD155457-F277-4D58-BFDF-C9E566692E9A}" sibTransId="{873DE751-CB44-4BF9-88D6-AFEDF7782A74}"/>
    <dgm:cxn modelId="{68BA0EDF-39AB-4B4D-989E-DB81DF8FE83E}" type="presOf" srcId="{1874A7C7-6273-4BB8-8D12-911FA5FA0BB3}" destId="{A8B48350-65A6-4DB1-A7D2-BD33A9D59827}" srcOrd="0" destOrd="0" presId="urn:microsoft.com/office/officeart/2005/8/layout/default"/>
    <dgm:cxn modelId="{0B644536-2649-41CC-950F-F49DE3DCB7E6}" type="presParOf" srcId="{A8B48350-65A6-4DB1-A7D2-BD33A9D59827}" destId="{5179712B-67BB-404A-B7C3-6320C41F95A8}" srcOrd="0" destOrd="0" presId="urn:microsoft.com/office/officeart/2005/8/layout/default"/>
    <dgm:cxn modelId="{7B6E40A4-6668-4946-9309-27A1805FB173}" type="presParOf" srcId="{A8B48350-65A6-4DB1-A7D2-BD33A9D59827}" destId="{2991A94A-0F1A-4781-BE13-19F639DC7B7B}" srcOrd="1" destOrd="0" presId="urn:microsoft.com/office/officeart/2005/8/layout/default"/>
    <dgm:cxn modelId="{1EE98B51-4DCB-4671-A582-D5BD1BFAEBDD}" type="presParOf" srcId="{A8B48350-65A6-4DB1-A7D2-BD33A9D59827}" destId="{027122E8-F373-44AE-B9CE-57151DAA0435}" srcOrd="2" destOrd="0" presId="urn:microsoft.com/office/officeart/2005/8/layout/default"/>
    <dgm:cxn modelId="{087C5693-67B3-48F4-881E-AFB1A31F5A09}" type="presParOf" srcId="{A8B48350-65A6-4DB1-A7D2-BD33A9D59827}" destId="{3DE2DD57-CB60-4CA3-9113-D0042BEEC03E}" srcOrd="3" destOrd="0" presId="urn:microsoft.com/office/officeart/2005/8/layout/default"/>
    <dgm:cxn modelId="{06211B18-01EE-423B-BFC6-89FD78CED69C}" type="presParOf" srcId="{A8B48350-65A6-4DB1-A7D2-BD33A9D59827}" destId="{CA1DF821-43FE-4EE8-9CE8-BC1BE37EE917}" srcOrd="4" destOrd="0" presId="urn:microsoft.com/office/officeart/2005/8/layout/default"/>
    <dgm:cxn modelId="{81176BA4-19AD-4BBF-9354-013F65E89C94}" type="presParOf" srcId="{A8B48350-65A6-4DB1-A7D2-BD33A9D59827}" destId="{ABFC491F-4C08-4390-A533-6CC61BA4A598}" srcOrd="5" destOrd="0" presId="urn:microsoft.com/office/officeart/2005/8/layout/default"/>
    <dgm:cxn modelId="{20E0B30A-68AF-4092-B698-63EB21245DCD}" type="presParOf" srcId="{A8B48350-65A6-4DB1-A7D2-BD33A9D59827}" destId="{49B1D997-F46A-4173-9809-B6CDC7C331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74A7C7-6273-4BB8-8D12-911FA5FA0BB3}" type="doc">
      <dgm:prSet loTypeId="urn:microsoft.com/office/officeart/2005/8/layout/default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C593348-2B2D-492A-82F3-52D365D412C7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Last chapter hasn't been written yet.</a:t>
          </a:r>
          <a:endParaRPr lang="en-US" sz="1800" b="0" i="0"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-Angie Stahl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BB384DD-3CC0-4F09-950E-4142AC949161}" type="parTrans" cxnId="{BAAC6072-352C-4970-B45E-C498CC18F04F}">
      <dgm:prSet/>
      <dgm:spPr/>
      <dgm:t>
        <a:bodyPr/>
        <a:lstStyle/>
        <a:p>
          <a:endParaRPr lang="en-US"/>
        </a:p>
      </dgm:t>
    </dgm:pt>
    <dgm:pt modelId="{3F825704-BF43-4CFB-A386-C67AE868BC90}" type="sibTrans" cxnId="{BAAC6072-352C-4970-B45E-C498CC18F04F}">
      <dgm:prSet/>
      <dgm:spPr/>
      <dgm:t>
        <a:bodyPr/>
        <a:lstStyle/>
        <a:p>
          <a:endParaRPr lang="en-US"/>
        </a:p>
      </dgm:t>
    </dgm:pt>
    <dgm:pt modelId="{6A25081A-1E31-46B4-B38E-9211B905DD95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It all changed in an instant.</a:t>
          </a:r>
          <a:endParaRPr lang="en-US" sz="1800" b="0" i="0"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-book title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D155457-F277-4D58-BFDF-C9E566692E9A}" type="parTrans" cxnId="{2F92C7DB-58F9-4282-B79F-0126C38120C6}">
      <dgm:prSet/>
      <dgm:spPr/>
      <dgm:t>
        <a:bodyPr/>
        <a:lstStyle/>
        <a:p>
          <a:endParaRPr lang="en-US"/>
        </a:p>
      </dgm:t>
    </dgm:pt>
    <dgm:pt modelId="{873DE751-CB44-4BF9-88D6-AFEDF7782A74}" type="sibTrans" cxnId="{2F92C7DB-58F9-4282-B79F-0126C38120C6}">
      <dgm:prSet/>
      <dgm:spPr/>
      <dgm:t>
        <a:bodyPr/>
        <a:lstStyle/>
        <a:p>
          <a:endParaRPr lang="en-US"/>
        </a:p>
      </dgm:t>
    </dgm:pt>
    <dgm:pt modelId="{B8006359-DE35-4D06-A5D0-8C1CA2D9463C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Not quite what I was planning.</a:t>
          </a: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-book title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E50D581-E1C1-46F8-81F5-57F02A9DDC77}" type="parTrans" cxnId="{B10D8091-711C-4E36-8A9E-64E599565363}">
      <dgm:prSet/>
      <dgm:spPr/>
      <dgm:t>
        <a:bodyPr/>
        <a:lstStyle/>
        <a:p>
          <a:endParaRPr lang="en-US"/>
        </a:p>
      </dgm:t>
    </dgm:pt>
    <dgm:pt modelId="{0E0B1806-BB2C-40DA-B3A4-3C35A6EEF08A}" type="sibTrans" cxnId="{B10D8091-711C-4E36-8A9E-64E599565363}">
      <dgm:prSet/>
      <dgm:spPr/>
      <dgm:t>
        <a:bodyPr/>
        <a:lstStyle/>
        <a:p>
          <a:endParaRPr lang="en-US"/>
        </a:p>
      </dgm:t>
    </dgm:pt>
    <dgm:pt modelId="{46DBE03D-6E48-4929-A496-7880A361C3C9}">
      <dgm:prSet phldrT="[Text]" custT="1"/>
      <dgm:spPr/>
      <dgm:t>
        <a:bodyPr/>
        <a:lstStyle/>
        <a:p>
          <a:r>
            <a:rPr lang="en-US" sz="3200" b="0" i="0">
              <a:latin typeface="Segoe UI" panose="020B0502040204020203" pitchFamily="34" charset="0"/>
              <a:cs typeface="Segoe UI" panose="020B0502040204020203" pitchFamily="34" charset="0"/>
            </a:rPr>
            <a:t>I can't keep my own secrets.</a:t>
          </a:r>
        </a:p>
        <a:p>
          <a:r>
            <a:rPr lang="en-US" sz="1800" b="0" i="0">
              <a:latin typeface="Segoe UI" panose="020B0502040204020203" pitchFamily="34" charset="0"/>
              <a:cs typeface="Segoe UI" panose="020B0502040204020203" pitchFamily="34" charset="0"/>
            </a:rPr>
            <a:t>-book title</a:t>
          </a:r>
          <a:endParaRPr lang="en-US" sz="1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0FB60A6-196E-4A8E-ABF8-6B9EE49FEE40}" type="parTrans" cxnId="{6D855B72-30C2-4485-92DF-3D9E3FFDD0A3}">
      <dgm:prSet/>
      <dgm:spPr/>
      <dgm:t>
        <a:bodyPr/>
        <a:lstStyle/>
        <a:p>
          <a:endParaRPr lang="en-US"/>
        </a:p>
      </dgm:t>
    </dgm:pt>
    <dgm:pt modelId="{2CC288CA-75DD-442E-A69A-2DA482A66297}" type="sibTrans" cxnId="{6D855B72-30C2-4485-92DF-3D9E3FFDD0A3}">
      <dgm:prSet/>
      <dgm:spPr/>
      <dgm:t>
        <a:bodyPr/>
        <a:lstStyle/>
        <a:p>
          <a:endParaRPr lang="en-US"/>
        </a:p>
      </dgm:t>
    </dgm:pt>
    <dgm:pt modelId="{A8B48350-65A6-4DB1-A7D2-BD33A9D59827}" type="pres">
      <dgm:prSet presAssocID="{1874A7C7-6273-4BB8-8D12-911FA5FA0BB3}" presName="diagram" presStyleCnt="0">
        <dgm:presLayoutVars>
          <dgm:dir/>
          <dgm:resizeHandles val="exact"/>
        </dgm:presLayoutVars>
      </dgm:prSet>
      <dgm:spPr/>
    </dgm:pt>
    <dgm:pt modelId="{5179712B-67BB-404A-B7C3-6320C41F95A8}" type="pres">
      <dgm:prSet presAssocID="{0C593348-2B2D-492A-82F3-52D365D412C7}" presName="node" presStyleLbl="node1" presStyleIdx="0" presStyleCnt="4" custScaleX="1046682" custScaleY="633586" custLinFactY="-171774" custLinFactNeighborX="-1275" custLinFactNeighborY="-200000">
        <dgm:presLayoutVars>
          <dgm:bulletEnabled val="1"/>
        </dgm:presLayoutVars>
      </dgm:prSet>
      <dgm:spPr/>
    </dgm:pt>
    <dgm:pt modelId="{2991A94A-0F1A-4781-BE13-19F639DC7B7B}" type="pres">
      <dgm:prSet presAssocID="{3F825704-BF43-4CFB-A386-C67AE868BC90}" presName="sibTrans" presStyleCnt="0"/>
      <dgm:spPr/>
    </dgm:pt>
    <dgm:pt modelId="{027122E8-F373-44AE-B9CE-57151DAA0435}" type="pres">
      <dgm:prSet presAssocID="{6A25081A-1E31-46B4-B38E-9211B905DD95}" presName="node" presStyleLbl="node1" presStyleIdx="1" presStyleCnt="4" custScaleX="1046682" custScaleY="633586" custLinFactY="-177236" custLinFactNeighborX="4551" custLinFactNeighborY="-200000">
        <dgm:presLayoutVars>
          <dgm:bulletEnabled val="1"/>
        </dgm:presLayoutVars>
      </dgm:prSet>
      <dgm:spPr/>
    </dgm:pt>
    <dgm:pt modelId="{3DE2DD57-CB60-4CA3-9113-D0042BEEC03E}" type="pres">
      <dgm:prSet presAssocID="{873DE751-CB44-4BF9-88D6-AFEDF7782A74}" presName="sibTrans" presStyleCnt="0"/>
      <dgm:spPr/>
    </dgm:pt>
    <dgm:pt modelId="{CA1DF821-43FE-4EE8-9CE8-BC1BE37EE917}" type="pres">
      <dgm:prSet presAssocID="{B8006359-DE35-4D06-A5D0-8C1CA2D9463C}" presName="node" presStyleLbl="node1" presStyleIdx="2" presStyleCnt="4" custScaleX="1046682" custScaleY="633586" custLinFactY="-89166" custLinFactNeighborX="-1274" custLinFactNeighborY="-100000">
        <dgm:presLayoutVars>
          <dgm:bulletEnabled val="1"/>
        </dgm:presLayoutVars>
      </dgm:prSet>
      <dgm:spPr/>
    </dgm:pt>
    <dgm:pt modelId="{ABFC491F-4C08-4390-A533-6CC61BA4A598}" type="pres">
      <dgm:prSet presAssocID="{0E0B1806-BB2C-40DA-B3A4-3C35A6EEF08A}" presName="sibTrans" presStyleCnt="0"/>
      <dgm:spPr/>
    </dgm:pt>
    <dgm:pt modelId="{49B1D997-F46A-4173-9809-B6CDC7C331EE}" type="pres">
      <dgm:prSet presAssocID="{46DBE03D-6E48-4929-A496-7880A361C3C9}" presName="node" presStyleLbl="node1" presStyleIdx="3" presStyleCnt="4" custScaleX="1046682" custScaleY="633586" custLinFactY="-89166" custLinFactNeighborX="5500" custLinFactNeighborY="-100000">
        <dgm:presLayoutVars>
          <dgm:bulletEnabled val="1"/>
        </dgm:presLayoutVars>
      </dgm:prSet>
      <dgm:spPr/>
    </dgm:pt>
  </dgm:ptLst>
  <dgm:cxnLst>
    <dgm:cxn modelId="{5E405F2D-E190-4CBB-936E-C1D68DF6F36B}" type="presOf" srcId="{0C593348-2B2D-492A-82F3-52D365D412C7}" destId="{5179712B-67BB-404A-B7C3-6320C41F95A8}" srcOrd="0" destOrd="0" presId="urn:microsoft.com/office/officeart/2005/8/layout/default"/>
    <dgm:cxn modelId="{C1A3E65C-64D0-4DDD-9EAE-3B3E4EB629C4}" type="presOf" srcId="{6A25081A-1E31-46B4-B38E-9211B905DD95}" destId="{027122E8-F373-44AE-B9CE-57151DAA0435}" srcOrd="0" destOrd="0" presId="urn:microsoft.com/office/officeart/2005/8/layout/default"/>
    <dgm:cxn modelId="{6D855B72-30C2-4485-92DF-3D9E3FFDD0A3}" srcId="{1874A7C7-6273-4BB8-8D12-911FA5FA0BB3}" destId="{46DBE03D-6E48-4929-A496-7880A361C3C9}" srcOrd="3" destOrd="0" parTransId="{60FB60A6-196E-4A8E-ABF8-6B9EE49FEE40}" sibTransId="{2CC288CA-75DD-442E-A69A-2DA482A66297}"/>
    <dgm:cxn modelId="{BAAC6072-352C-4970-B45E-C498CC18F04F}" srcId="{1874A7C7-6273-4BB8-8D12-911FA5FA0BB3}" destId="{0C593348-2B2D-492A-82F3-52D365D412C7}" srcOrd="0" destOrd="0" parTransId="{ABB384DD-3CC0-4F09-950E-4142AC949161}" sibTransId="{3F825704-BF43-4CFB-A386-C67AE868BC90}"/>
    <dgm:cxn modelId="{4EEB7E80-7522-4845-9D15-84489609F3E0}" type="presOf" srcId="{B8006359-DE35-4D06-A5D0-8C1CA2D9463C}" destId="{CA1DF821-43FE-4EE8-9CE8-BC1BE37EE917}" srcOrd="0" destOrd="0" presId="urn:microsoft.com/office/officeart/2005/8/layout/default"/>
    <dgm:cxn modelId="{AD55DB8C-400C-4817-879C-91E8A11A4133}" type="presOf" srcId="{46DBE03D-6E48-4929-A496-7880A361C3C9}" destId="{49B1D997-F46A-4173-9809-B6CDC7C331EE}" srcOrd="0" destOrd="0" presId="urn:microsoft.com/office/officeart/2005/8/layout/default"/>
    <dgm:cxn modelId="{B10D8091-711C-4E36-8A9E-64E599565363}" srcId="{1874A7C7-6273-4BB8-8D12-911FA5FA0BB3}" destId="{B8006359-DE35-4D06-A5D0-8C1CA2D9463C}" srcOrd="2" destOrd="0" parTransId="{4E50D581-E1C1-46F8-81F5-57F02A9DDC77}" sibTransId="{0E0B1806-BB2C-40DA-B3A4-3C35A6EEF08A}"/>
    <dgm:cxn modelId="{2F92C7DB-58F9-4282-B79F-0126C38120C6}" srcId="{1874A7C7-6273-4BB8-8D12-911FA5FA0BB3}" destId="{6A25081A-1E31-46B4-B38E-9211B905DD95}" srcOrd="1" destOrd="0" parTransId="{DD155457-F277-4D58-BFDF-C9E566692E9A}" sibTransId="{873DE751-CB44-4BF9-88D6-AFEDF7782A74}"/>
    <dgm:cxn modelId="{68BA0EDF-39AB-4B4D-989E-DB81DF8FE83E}" type="presOf" srcId="{1874A7C7-6273-4BB8-8D12-911FA5FA0BB3}" destId="{A8B48350-65A6-4DB1-A7D2-BD33A9D59827}" srcOrd="0" destOrd="0" presId="urn:microsoft.com/office/officeart/2005/8/layout/default"/>
    <dgm:cxn modelId="{0B644536-2649-41CC-950F-F49DE3DCB7E6}" type="presParOf" srcId="{A8B48350-65A6-4DB1-A7D2-BD33A9D59827}" destId="{5179712B-67BB-404A-B7C3-6320C41F95A8}" srcOrd="0" destOrd="0" presId="urn:microsoft.com/office/officeart/2005/8/layout/default"/>
    <dgm:cxn modelId="{7B6E40A4-6668-4946-9309-27A1805FB173}" type="presParOf" srcId="{A8B48350-65A6-4DB1-A7D2-BD33A9D59827}" destId="{2991A94A-0F1A-4781-BE13-19F639DC7B7B}" srcOrd="1" destOrd="0" presId="urn:microsoft.com/office/officeart/2005/8/layout/default"/>
    <dgm:cxn modelId="{1EE98B51-4DCB-4671-A582-D5BD1BFAEBDD}" type="presParOf" srcId="{A8B48350-65A6-4DB1-A7D2-BD33A9D59827}" destId="{027122E8-F373-44AE-B9CE-57151DAA0435}" srcOrd="2" destOrd="0" presId="urn:microsoft.com/office/officeart/2005/8/layout/default"/>
    <dgm:cxn modelId="{087C5693-67B3-48F4-881E-AFB1A31F5A09}" type="presParOf" srcId="{A8B48350-65A6-4DB1-A7D2-BD33A9D59827}" destId="{3DE2DD57-CB60-4CA3-9113-D0042BEEC03E}" srcOrd="3" destOrd="0" presId="urn:microsoft.com/office/officeart/2005/8/layout/default"/>
    <dgm:cxn modelId="{06211B18-01EE-423B-BFC6-89FD78CED69C}" type="presParOf" srcId="{A8B48350-65A6-4DB1-A7D2-BD33A9D59827}" destId="{CA1DF821-43FE-4EE8-9CE8-BC1BE37EE917}" srcOrd="4" destOrd="0" presId="urn:microsoft.com/office/officeart/2005/8/layout/default"/>
    <dgm:cxn modelId="{81176BA4-19AD-4BBF-9354-013F65E89C94}" type="presParOf" srcId="{A8B48350-65A6-4DB1-A7D2-BD33A9D59827}" destId="{ABFC491F-4C08-4390-A533-6CC61BA4A598}" srcOrd="5" destOrd="0" presId="urn:microsoft.com/office/officeart/2005/8/layout/default"/>
    <dgm:cxn modelId="{20E0B30A-68AF-4092-B698-63EB21245DCD}" type="presParOf" srcId="{A8B48350-65A6-4DB1-A7D2-BD33A9D59827}" destId="{49B1D997-F46A-4173-9809-B6CDC7C331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2B3C3F-3843-4DB6-8965-A7E1278018C9}" type="doc">
      <dgm:prSet loTypeId="urn:microsoft.com/office/officeart/2005/8/layout/hList6" loCatId="list" qsTypeId="urn:microsoft.com/office/officeart/2005/8/quickstyle/simple2" qsCatId="simple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86232B8A-CC9B-425C-B398-987F9B373326}">
      <dgm:prSet/>
      <dgm:spPr/>
      <dgm:t>
        <a:bodyPr/>
        <a:lstStyle/>
        <a:p>
          <a:r>
            <a:rPr lang="en-US" b="0">
              <a:latin typeface="Segoe UI" panose="020B0502040204020203" pitchFamily="34" charset="0"/>
              <a:cs typeface="Segoe UI" panose="020B0502040204020203" pitchFamily="34" charset="0"/>
            </a:rPr>
            <a:t>Required (for most W-2 cases)</a:t>
          </a:r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4551E60-C624-4130-930A-A35DE858EA7D}" type="parTrans" cxnId="{F0F42EA2-9067-4FBE-BB53-3933C3A7A6B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B295ADD-A07E-4A56-901F-1544C1695EF3}" type="sibTrans" cxnId="{F0F42EA2-9067-4FBE-BB53-3933C3A7A6B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539664-FF45-4229-A506-C37E08AFFBB5}">
      <dgm:prSet/>
      <dgm:spPr/>
      <dgm:t>
        <a:bodyPr/>
        <a:lstStyle/>
        <a:p>
          <a:r>
            <a:rPr lang="en-US" b="0">
              <a:latin typeface="Segoe UI" panose="020B0502040204020203" pitchFamily="34" charset="0"/>
              <a:cs typeface="Segoe UI" panose="020B0502040204020203" pitchFamily="34" charset="0"/>
            </a:rPr>
            <a:t>For the participant</a:t>
          </a:r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9F5565E-EEBC-4677-B6FD-E074B7711B72}" type="parTrans" cxnId="{16F4A45E-4A86-4CB9-8A98-8C261E390C2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A34310F-30C8-4E31-8CC2-34C6A8FC32BD}" type="sibTrans" cxnId="{16F4A45E-4A86-4CB9-8A98-8C261E390C2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F95CDB8-F8C1-4469-AC24-D2BEB2EA9A30}">
      <dgm:prSet/>
      <dgm:spPr/>
      <dgm:t>
        <a:bodyPr/>
        <a:lstStyle/>
        <a:p>
          <a:r>
            <a:rPr lang="en-US" b="0">
              <a:latin typeface="Segoe UI" panose="020B0502040204020203" pitchFamily="34" charset="0"/>
              <a:cs typeface="Segoe UI" panose="020B0502040204020203" pitchFamily="34" charset="0"/>
            </a:rPr>
            <a:t>Updatable at any time</a:t>
          </a:r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0C2B286-1EE7-44A2-AE46-65795C93286E}" type="parTrans" cxnId="{B1B92B23-4A80-4E16-B175-54FCC99CCE4A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FEA2AD8-FF24-401F-8A2A-E34DF67B804D}" type="sibTrans" cxnId="{B1B92B23-4A80-4E16-B175-54FCC99CCE4A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6AABD25-216C-4010-AC31-A1A7C476D211}">
      <dgm:prSet/>
      <dgm:spPr/>
      <dgm:t>
        <a:bodyPr/>
        <a:lstStyle/>
        <a:p>
          <a:r>
            <a:rPr lang="en-US" b="0">
              <a:latin typeface="Segoe UI" panose="020B0502040204020203" pitchFamily="34" charset="0"/>
              <a:cs typeface="Segoe UI" panose="020B0502040204020203" pitchFamily="34" charset="0"/>
            </a:rPr>
            <a:t>Steps toward goals</a:t>
          </a:r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7F08D0D-9BBC-467E-9CC0-FB159C3BF8F9}" type="sibTrans" cxnId="{3A8DCED6-D1E1-4537-94B9-F50492F13CE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F78FBB3-2F48-4643-853B-A83BAF3B5131}" type="parTrans" cxnId="{3A8DCED6-D1E1-4537-94B9-F50492F13CE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1F45515-F2D7-47F2-A0FD-89137AC2F0CE}" type="pres">
      <dgm:prSet presAssocID="{702B3C3F-3843-4DB6-8965-A7E1278018C9}" presName="Name0" presStyleCnt="0">
        <dgm:presLayoutVars>
          <dgm:dir/>
          <dgm:resizeHandles val="exact"/>
        </dgm:presLayoutVars>
      </dgm:prSet>
      <dgm:spPr/>
    </dgm:pt>
    <dgm:pt modelId="{EE1314E6-A25B-43A5-B8E2-38AF5566BEB5}" type="pres">
      <dgm:prSet presAssocID="{86232B8A-CC9B-425C-B398-987F9B373326}" presName="node" presStyleLbl="node1" presStyleIdx="0" presStyleCnt="4">
        <dgm:presLayoutVars>
          <dgm:bulletEnabled val="1"/>
        </dgm:presLayoutVars>
      </dgm:prSet>
      <dgm:spPr/>
    </dgm:pt>
    <dgm:pt modelId="{F95FB7A2-DF9C-448C-984A-5F350DD5C262}" type="pres">
      <dgm:prSet presAssocID="{9B295ADD-A07E-4A56-901F-1544C1695EF3}" presName="sibTrans" presStyleCnt="0"/>
      <dgm:spPr/>
    </dgm:pt>
    <dgm:pt modelId="{3C86BB70-CCD8-4A06-B218-0C14EBDF6737}" type="pres">
      <dgm:prSet presAssocID="{E9539664-FF45-4229-A506-C37E08AFFBB5}" presName="node" presStyleLbl="node1" presStyleIdx="1" presStyleCnt="4">
        <dgm:presLayoutVars>
          <dgm:bulletEnabled val="1"/>
        </dgm:presLayoutVars>
      </dgm:prSet>
      <dgm:spPr/>
    </dgm:pt>
    <dgm:pt modelId="{EDEF942D-79B4-4368-8140-78D95A0FA988}" type="pres">
      <dgm:prSet presAssocID="{AA34310F-30C8-4E31-8CC2-34C6A8FC32BD}" presName="sibTrans" presStyleCnt="0"/>
      <dgm:spPr/>
    </dgm:pt>
    <dgm:pt modelId="{6C8DF6F4-A409-40FD-9EA7-CF4B3DC1CF7B}" type="pres">
      <dgm:prSet presAssocID="{2F95CDB8-F8C1-4469-AC24-D2BEB2EA9A30}" presName="node" presStyleLbl="node1" presStyleIdx="2" presStyleCnt="4">
        <dgm:presLayoutVars>
          <dgm:bulletEnabled val="1"/>
        </dgm:presLayoutVars>
      </dgm:prSet>
      <dgm:spPr/>
    </dgm:pt>
    <dgm:pt modelId="{E4FA3D04-D7C4-4878-B133-2F5E04DA79EE}" type="pres">
      <dgm:prSet presAssocID="{1FEA2AD8-FF24-401F-8A2A-E34DF67B804D}" presName="sibTrans" presStyleCnt="0"/>
      <dgm:spPr/>
    </dgm:pt>
    <dgm:pt modelId="{864480C2-4E5C-419F-9B87-996055D34A8C}" type="pres">
      <dgm:prSet presAssocID="{B6AABD25-216C-4010-AC31-A1A7C476D211}" presName="node" presStyleLbl="node1" presStyleIdx="3" presStyleCnt="4">
        <dgm:presLayoutVars>
          <dgm:bulletEnabled val="1"/>
        </dgm:presLayoutVars>
      </dgm:prSet>
      <dgm:spPr/>
    </dgm:pt>
  </dgm:ptLst>
  <dgm:cxnLst>
    <dgm:cxn modelId="{B1B92B23-4A80-4E16-B175-54FCC99CCE4A}" srcId="{702B3C3F-3843-4DB6-8965-A7E1278018C9}" destId="{2F95CDB8-F8C1-4469-AC24-D2BEB2EA9A30}" srcOrd="2" destOrd="0" parTransId="{B0C2B286-1EE7-44A2-AE46-65795C93286E}" sibTransId="{1FEA2AD8-FF24-401F-8A2A-E34DF67B804D}"/>
    <dgm:cxn modelId="{77AA602C-075A-4943-B471-4831E3ADAB01}" type="presOf" srcId="{86232B8A-CC9B-425C-B398-987F9B373326}" destId="{EE1314E6-A25B-43A5-B8E2-38AF5566BEB5}" srcOrd="0" destOrd="0" presId="urn:microsoft.com/office/officeart/2005/8/layout/hList6"/>
    <dgm:cxn modelId="{CDBB3230-CDE3-4642-BBAB-C5B7AF92CCC1}" type="presOf" srcId="{702B3C3F-3843-4DB6-8965-A7E1278018C9}" destId="{11F45515-F2D7-47F2-A0FD-89137AC2F0CE}" srcOrd="0" destOrd="0" presId="urn:microsoft.com/office/officeart/2005/8/layout/hList6"/>
    <dgm:cxn modelId="{16F4A45E-4A86-4CB9-8A98-8C261E390C2C}" srcId="{702B3C3F-3843-4DB6-8965-A7E1278018C9}" destId="{E9539664-FF45-4229-A506-C37E08AFFBB5}" srcOrd="1" destOrd="0" parTransId="{B9F5565E-EEBC-4677-B6FD-E074B7711B72}" sibTransId="{AA34310F-30C8-4E31-8CC2-34C6A8FC32BD}"/>
    <dgm:cxn modelId="{DFF57048-5E14-4365-A445-7FF808F847FA}" type="presOf" srcId="{E9539664-FF45-4229-A506-C37E08AFFBB5}" destId="{3C86BB70-CCD8-4A06-B218-0C14EBDF6737}" srcOrd="0" destOrd="0" presId="urn:microsoft.com/office/officeart/2005/8/layout/hList6"/>
    <dgm:cxn modelId="{A8325887-7691-4047-8AC0-522476D989B0}" type="presOf" srcId="{B6AABD25-216C-4010-AC31-A1A7C476D211}" destId="{864480C2-4E5C-419F-9B87-996055D34A8C}" srcOrd="0" destOrd="0" presId="urn:microsoft.com/office/officeart/2005/8/layout/hList6"/>
    <dgm:cxn modelId="{F0F42EA2-9067-4FBE-BB53-3933C3A7A6B7}" srcId="{702B3C3F-3843-4DB6-8965-A7E1278018C9}" destId="{86232B8A-CC9B-425C-B398-987F9B373326}" srcOrd="0" destOrd="0" parTransId="{24551E60-C624-4130-930A-A35DE858EA7D}" sibTransId="{9B295ADD-A07E-4A56-901F-1544C1695EF3}"/>
    <dgm:cxn modelId="{AA492AAC-FEC6-4917-8873-8405B78F8D3E}" type="presOf" srcId="{2F95CDB8-F8C1-4469-AC24-D2BEB2EA9A30}" destId="{6C8DF6F4-A409-40FD-9EA7-CF4B3DC1CF7B}" srcOrd="0" destOrd="0" presId="urn:microsoft.com/office/officeart/2005/8/layout/hList6"/>
    <dgm:cxn modelId="{3A8DCED6-D1E1-4537-94B9-F50492F13CE6}" srcId="{702B3C3F-3843-4DB6-8965-A7E1278018C9}" destId="{B6AABD25-216C-4010-AC31-A1A7C476D211}" srcOrd="3" destOrd="0" parTransId="{8F78FBB3-2F48-4643-853B-A83BAF3B5131}" sibTransId="{E7F08D0D-9BBC-467E-9CC0-FB159C3BF8F9}"/>
    <dgm:cxn modelId="{A1CBFFB7-9C08-4D15-B363-CB19094568B9}" type="presParOf" srcId="{11F45515-F2D7-47F2-A0FD-89137AC2F0CE}" destId="{EE1314E6-A25B-43A5-B8E2-38AF5566BEB5}" srcOrd="0" destOrd="0" presId="urn:microsoft.com/office/officeart/2005/8/layout/hList6"/>
    <dgm:cxn modelId="{35B11B99-5B6D-49F2-B33E-A90AB20F9AE4}" type="presParOf" srcId="{11F45515-F2D7-47F2-A0FD-89137AC2F0CE}" destId="{F95FB7A2-DF9C-448C-984A-5F350DD5C262}" srcOrd="1" destOrd="0" presId="urn:microsoft.com/office/officeart/2005/8/layout/hList6"/>
    <dgm:cxn modelId="{F479A852-14D7-433E-A4B1-427EC30881F6}" type="presParOf" srcId="{11F45515-F2D7-47F2-A0FD-89137AC2F0CE}" destId="{3C86BB70-CCD8-4A06-B218-0C14EBDF6737}" srcOrd="2" destOrd="0" presId="urn:microsoft.com/office/officeart/2005/8/layout/hList6"/>
    <dgm:cxn modelId="{B8BED7B2-6D81-446B-8168-2F6C5CE4A577}" type="presParOf" srcId="{11F45515-F2D7-47F2-A0FD-89137AC2F0CE}" destId="{EDEF942D-79B4-4368-8140-78D95A0FA988}" srcOrd="3" destOrd="0" presId="urn:microsoft.com/office/officeart/2005/8/layout/hList6"/>
    <dgm:cxn modelId="{2246FFF1-5E6A-4443-9DB0-8438C2F8A5CB}" type="presParOf" srcId="{11F45515-F2D7-47F2-A0FD-89137AC2F0CE}" destId="{6C8DF6F4-A409-40FD-9EA7-CF4B3DC1CF7B}" srcOrd="4" destOrd="0" presId="urn:microsoft.com/office/officeart/2005/8/layout/hList6"/>
    <dgm:cxn modelId="{A6C13787-2B98-4D8C-B455-3013A1B4A803}" type="presParOf" srcId="{11F45515-F2D7-47F2-A0FD-89137AC2F0CE}" destId="{E4FA3D04-D7C4-4878-B133-2F5E04DA79EE}" srcOrd="5" destOrd="0" presId="urn:microsoft.com/office/officeart/2005/8/layout/hList6"/>
    <dgm:cxn modelId="{0B50E55F-E910-41D5-A41F-EA135D439665}" type="presParOf" srcId="{11F45515-F2D7-47F2-A0FD-89137AC2F0CE}" destId="{864480C2-4E5C-419F-9B87-996055D34A8C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2B3C3F-3843-4DB6-8965-A7E1278018C9}" type="doc">
      <dgm:prSet loTypeId="urn:microsoft.com/office/officeart/2005/8/layout/hList6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6232B8A-CC9B-425C-B398-987F9B373326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Developed WITH participant</a:t>
          </a:r>
        </a:p>
      </dgm:t>
    </dgm:pt>
    <dgm:pt modelId="{24551E60-C624-4130-930A-A35DE858EA7D}" type="parTrans" cxnId="{F0F42EA2-9067-4FBE-BB53-3933C3A7A6B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B295ADD-A07E-4A56-901F-1544C1695EF3}" type="sibTrans" cxnId="{F0F42EA2-9067-4FBE-BB53-3933C3A7A6B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295DCA8-0B26-4566-B76A-D64016643FDD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Different for each participant</a:t>
          </a:r>
        </a:p>
      </dgm:t>
    </dgm:pt>
    <dgm:pt modelId="{783BE75B-9629-4ED2-A037-C1212326498D}" type="parTrans" cxnId="{78CC65D9-7572-4E3C-942D-C4C4666DF7BB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5C2ECDA-0FBD-4248-BDBB-320FA4881158}" type="sibTrans" cxnId="{78CC65D9-7572-4E3C-942D-C4C4666DF7BB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A91E58-9F3A-418A-BA15-70CFB869FD47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Reflection of assessment and goals</a:t>
          </a:r>
        </a:p>
      </dgm:t>
    </dgm:pt>
    <dgm:pt modelId="{8854FD2B-4B60-4484-9075-A5BB9FB78015}" type="parTrans" cxnId="{3D0AB2E3-6D1E-420E-A7B5-35D6D96EF932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0CD674A-7A6C-47F7-A215-09D64F7EBBD9}" type="sibTrans" cxnId="{3D0AB2E3-6D1E-420E-A7B5-35D6D96EF932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1F45515-F2D7-47F2-A0FD-89137AC2F0CE}" type="pres">
      <dgm:prSet presAssocID="{702B3C3F-3843-4DB6-8965-A7E1278018C9}" presName="Name0" presStyleCnt="0">
        <dgm:presLayoutVars>
          <dgm:dir/>
          <dgm:resizeHandles val="exact"/>
        </dgm:presLayoutVars>
      </dgm:prSet>
      <dgm:spPr/>
    </dgm:pt>
    <dgm:pt modelId="{EE1314E6-A25B-43A5-B8E2-38AF5566BEB5}" type="pres">
      <dgm:prSet presAssocID="{86232B8A-CC9B-425C-B398-987F9B373326}" presName="node" presStyleLbl="node1" presStyleIdx="0" presStyleCnt="3">
        <dgm:presLayoutVars>
          <dgm:bulletEnabled val="1"/>
        </dgm:presLayoutVars>
      </dgm:prSet>
      <dgm:spPr/>
    </dgm:pt>
    <dgm:pt modelId="{F95FB7A2-DF9C-448C-984A-5F350DD5C262}" type="pres">
      <dgm:prSet presAssocID="{9B295ADD-A07E-4A56-901F-1544C1695EF3}" presName="sibTrans" presStyleCnt="0"/>
      <dgm:spPr/>
    </dgm:pt>
    <dgm:pt modelId="{8699511B-8FFD-4ABF-86E8-036BB628430F}" type="pres">
      <dgm:prSet presAssocID="{B295DCA8-0B26-4566-B76A-D64016643FDD}" presName="node" presStyleLbl="node1" presStyleIdx="1" presStyleCnt="3">
        <dgm:presLayoutVars>
          <dgm:bulletEnabled val="1"/>
        </dgm:presLayoutVars>
      </dgm:prSet>
      <dgm:spPr/>
    </dgm:pt>
    <dgm:pt modelId="{E476787A-B366-4F83-99AF-EEF520497C5D}" type="pres">
      <dgm:prSet presAssocID="{E5C2ECDA-0FBD-4248-BDBB-320FA4881158}" presName="sibTrans" presStyleCnt="0"/>
      <dgm:spPr/>
    </dgm:pt>
    <dgm:pt modelId="{706A1C72-FECE-469A-B919-B01718EC174C}" type="pres">
      <dgm:prSet presAssocID="{66A91E58-9F3A-418A-BA15-70CFB869FD47}" presName="node" presStyleLbl="node1" presStyleIdx="2" presStyleCnt="3">
        <dgm:presLayoutVars>
          <dgm:bulletEnabled val="1"/>
        </dgm:presLayoutVars>
      </dgm:prSet>
      <dgm:spPr/>
    </dgm:pt>
  </dgm:ptLst>
  <dgm:cxnLst>
    <dgm:cxn modelId="{B366A82B-D624-402B-9116-D46A23570FD7}" type="presOf" srcId="{66A91E58-9F3A-418A-BA15-70CFB869FD47}" destId="{706A1C72-FECE-469A-B919-B01718EC174C}" srcOrd="0" destOrd="0" presId="urn:microsoft.com/office/officeart/2005/8/layout/hList6"/>
    <dgm:cxn modelId="{77AA602C-075A-4943-B471-4831E3ADAB01}" type="presOf" srcId="{86232B8A-CC9B-425C-B398-987F9B373326}" destId="{EE1314E6-A25B-43A5-B8E2-38AF5566BEB5}" srcOrd="0" destOrd="0" presId="urn:microsoft.com/office/officeart/2005/8/layout/hList6"/>
    <dgm:cxn modelId="{CDBB3230-CDE3-4642-BBAB-C5B7AF92CCC1}" type="presOf" srcId="{702B3C3F-3843-4DB6-8965-A7E1278018C9}" destId="{11F45515-F2D7-47F2-A0FD-89137AC2F0CE}" srcOrd="0" destOrd="0" presId="urn:microsoft.com/office/officeart/2005/8/layout/hList6"/>
    <dgm:cxn modelId="{F0F42EA2-9067-4FBE-BB53-3933C3A7A6B7}" srcId="{702B3C3F-3843-4DB6-8965-A7E1278018C9}" destId="{86232B8A-CC9B-425C-B398-987F9B373326}" srcOrd="0" destOrd="0" parTransId="{24551E60-C624-4130-930A-A35DE858EA7D}" sibTransId="{9B295ADD-A07E-4A56-901F-1544C1695EF3}"/>
    <dgm:cxn modelId="{78CC65D9-7572-4E3C-942D-C4C4666DF7BB}" srcId="{702B3C3F-3843-4DB6-8965-A7E1278018C9}" destId="{B295DCA8-0B26-4566-B76A-D64016643FDD}" srcOrd="1" destOrd="0" parTransId="{783BE75B-9629-4ED2-A037-C1212326498D}" sibTransId="{E5C2ECDA-0FBD-4248-BDBB-320FA4881158}"/>
    <dgm:cxn modelId="{3D0AB2E3-6D1E-420E-A7B5-35D6D96EF932}" srcId="{702B3C3F-3843-4DB6-8965-A7E1278018C9}" destId="{66A91E58-9F3A-418A-BA15-70CFB869FD47}" srcOrd="2" destOrd="0" parTransId="{8854FD2B-4B60-4484-9075-A5BB9FB78015}" sibTransId="{90CD674A-7A6C-47F7-A215-09D64F7EBBD9}"/>
    <dgm:cxn modelId="{2CDDAEF2-D62A-4C90-8BDC-BB936BED82C2}" type="presOf" srcId="{B295DCA8-0B26-4566-B76A-D64016643FDD}" destId="{8699511B-8FFD-4ABF-86E8-036BB628430F}" srcOrd="0" destOrd="0" presId="urn:microsoft.com/office/officeart/2005/8/layout/hList6"/>
    <dgm:cxn modelId="{A1CBFFB7-9C08-4D15-B363-CB19094568B9}" type="presParOf" srcId="{11F45515-F2D7-47F2-A0FD-89137AC2F0CE}" destId="{EE1314E6-A25B-43A5-B8E2-38AF5566BEB5}" srcOrd="0" destOrd="0" presId="urn:microsoft.com/office/officeart/2005/8/layout/hList6"/>
    <dgm:cxn modelId="{35B11B99-5B6D-49F2-B33E-A90AB20F9AE4}" type="presParOf" srcId="{11F45515-F2D7-47F2-A0FD-89137AC2F0CE}" destId="{F95FB7A2-DF9C-448C-984A-5F350DD5C262}" srcOrd="1" destOrd="0" presId="urn:microsoft.com/office/officeart/2005/8/layout/hList6"/>
    <dgm:cxn modelId="{2F1C1291-90C2-49A2-9272-097690505D86}" type="presParOf" srcId="{11F45515-F2D7-47F2-A0FD-89137AC2F0CE}" destId="{8699511B-8FFD-4ABF-86E8-036BB628430F}" srcOrd="2" destOrd="0" presId="urn:microsoft.com/office/officeart/2005/8/layout/hList6"/>
    <dgm:cxn modelId="{BAF7E123-D38E-442E-94BF-57487196E47F}" type="presParOf" srcId="{11F45515-F2D7-47F2-A0FD-89137AC2F0CE}" destId="{E476787A-B366-4F83-99AF-EEF520497C5D}" srcOrd="3" destOrd="0" presId="urn:microsoft.com/office/officeart/2005/8/layout/hList6"/>
    <dgm:cxn modelId="{AFE825F6-A75D-4B44-B71A-5D9454049948}" type="presParOf" srcId="{11F45515-F2D7-47F2-A0FD-89137AC2F0CE}" destId="{706A1C72-FECE-469A-B919-B01718EC174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2B3C3F-3843-4DB6-8965-A7E1278018C9}" type="doc">
      <dgm:prSet loTypeId="urn:microsoft.com/office/officeart/2005/8/layout/hList6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6232B8A-CC9B-425C-B398-987F9B373326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Reviewed frequently</a:t>
          </a:r>
        </a:p>
      </dgm:t>
    </dgm:pt>
    <dgm:pt modelId="{24551E60-C624-4130-930A-A35DE858EA7D}" type="parTrans" cxnId="{F0F42EA2-9067-4FBE-BB53-3933C3A7A6B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B295ADD-A07E-4A56-901F-1544C1695EF3}" type="sibTrans" cxnId="{F0F42EA2-9067-4FBE-BB53-3933C3A7A6B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BBEDFF-26CE-421B-871C-86BFC5B7E056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Coordinated with other plans</a:t>
          </a:r>
        </a:p>
      </dgm:t>
    </dgm:pt>
    <dgm:pt modelId="{448E23F5-5966-44E9-8BA6-0B72C7592E82}" type="parTrans" cxnId="{947A5184-108C-46A6-862F-1D6D1CF6E25A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5A3CEE-551E-4575-8F67-80844E26E603}" type="sibTrans" cxnId="{947A5184-108C-46A6-862F-1D6D1CF6E25A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74159D-A103-4BA5-A0B3-6889210D7877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Printed for the participant</a:t>
          </a:r>
        </a:p>
      </dgm:t>
    </dgm:pt>
    <dgm:pt modelId="{18E1CE27-5683-4152-8D3F-886D445B4608}" type="parTrans" cxnId="{BE7FDEF3-2AB6-4C62-BEB9-8C1E301108D1}">
      <dgm:prSet/>
      <dgm:spPr/>
      <dgm:t>
        <a:bodyPr/>
        <a:lstStyle/>
        <a:p>
          <a:endParaRPr lang="en-US"/>
        </a:p>
      </dgm:t>
    </dgm:pt>
    <dgm:pt modelId="{2405AFF6-B695-4E78-8AA8-74689EE0AC86}" type="sibTrans" cxnId="{BE7FDEF3-2AB6-4C62-BEB9-8C1E301108D1}">
      <dgm:prSet/>
      <dgm:spPr/>
      <dgm:t>
        <a:bodyPr/>
        <a:lstStyle/>
        <a:p>
          <a:endParaRPr lang="en-US"/>
        </a:p>
      </dgm:t>
    </dgm:pt>
    <dgm:pt modelId="{11F45515-F2D7-47F2-A0FD-89137AC2F0CE}" type="pres">
      <dgm:prSet presAssocID="{702B3C3F-3843-4DB6-8965-A7E1278018C9}" presName="Name0" presStyleCnt="0">
        <dgm:presLayoutVars>
          <dgm:dir/>
          <dgm:resizeHandles val="exact"/>
        </dgm:presLayoutVars>
      </dgm:prSet>
      <dgm:spPr/>
    </dgm:pt>
    <dgm:pt modelId="{EE1314E6-A25B-43A5-B8E2-38AF5566BEB5}" type="pres">
      <dgm:prSet presAssocID="{86232B8A-CC9B-425C-B398-987F9B373326}" presName="node" presStyleLbl="node1" presStyleIdx="0" presStyleCnt="3">
        <dgm:presLayoutVars>
          <dgm:bulletEnabled val="1"/>
        </dgm:presLayoutVars>
      </dgm:prSet>
      <dgm:spPr/>
    </dgm:pt>
    <dgm:pt modelId="{F95FB7A2-DF9C-448C-984A-5F350DD5C262}" type="pres">
      <dgm:prSet presAssocID="{9B295ADD-A07E-4A56-901F-1544C1695EF3}" presName="sibTrans" presStyleCnt="0"/>
      <dgm:spPr/>
    </dgm:pt>
    <dgm:pt modelId="{7E7D6F13-B307-4489-A988-F8E9E327905C}" type="pres">
      <dgm:prSet presAssocID="{9ABBEDFF-26CE-421B-871C-86BFC5B7E056}" presName="node" presStyleLbl="node1" presStyleIdx="1" presStyleCnt="3">
        <dgm:presLayoutVars>
          <dgm:bulletEnabled val="1"/>
        </dgm:presLayoutVars>
      </dgm:prSet>
      <dgm:spPr/>
    </dgm:pt>
    <dgm:pt modelId="{5F1CD01A-93B4-4736-9D72-C01ED7570682}" type="pres">
      <dgm:prSet presAssocID="{635A3CEE-551E-4575-8F67-80844E26E603}" presName="sibTrans" presStyleCnt="0"/>
      <dgm:spPr/>
    </dgm:pt>
    <dgm:pt modelId="{762E4AFA-B3C7-40AD-9603-A769788A5C72}" type="pres">
      <dgm:prSet presAssocID="{D874159D-A103-4BA5-A0B3-6889210D7877}" presName="node" presStyleLbl="node1" presStyleIdx="2" presStyleCnt="3">
        <dgm:presLayoutVars>
          <dgm:bulletEnabled val="1"/>
        </dgm:presLayoutVars>
      </dgm:prSet>
      <dgm:spPr/>
    </dgm:pt>
  </dgm:ptLst>
  <dgm:cxnLst>
    <dgm:cxn modelId="{77AA602C-075A-4943-B471-4831E3ADAB01}" type="presOf" srcId="{86232B8A-CC9B-425C-B398-987F9B373326}" destId="{EE1314E6-A25B-43A5-B8E2-38AF5566BEB5}" srcOrd="0" destOrd="0" presId="urn:microsoft.com/office/officeart/2005/8/layout/hList6"/>
    <dgm:cxn modelId="{CDBB3230-CDE3-4642-BBAB-C5B7AF92CCC1}" type="presOf" srcId="{702B3C3F-3843-4DB6-8965-A7E1278018C9}" destId="{11F45515-F2D7-47F2-A0FD-89137AC2F0CE}" srcOrd="0" destOrd="0" presId="urn:microsoft.com/office/officeart/2005/8/layout/hList6"/>
    <dgm:cxn modelId="{947A5184-108C-46A6-862F-1D6D1CF6E25A}" srcId="{702B3C3F-3843-4DB6-8965-A7E1278018C9}" destId="{9ABBEDFF-26CE-421B-871C-86BFC5B7E056}" srcOrd="1" destOrd="0" parTransId="{448E23F5-5966-44E9-8BA6-0B72C7592E82}" sibTransId="{635A3CEE-551E-4575-8F67-80844E26E603}"/>
    <dgm:cxn modelId="{29412888-F004-43BD-BF56-3CBE3B9721C8}" type="presOf" srcId="{D874159D-A103-4BA5-A0B3-6889210D7877}" destId="{762E4AFA-B3C7-40AD-9603-A769788A5C72}" srcOrd="0" destOrd="0" presId="urn:microsoft.com/office/officeart/2005/8/layout/hList6"/>
    <dgm:cxn modelId="{F0F42EA2-9067-4FBE-BB53-3933C3A7A6B7}" srcId="{702B3C3F-3843-4DB6-8965-A7E1278018C9}" destId="{86232B8A-CC9B-425C-B398-987F9B373326}" srcOrd="0" destOrd="0" parTransId="{24551E60-C624-4130-930A-A35DE858EA7D}" sibTransId="{9B295ADD-A07E-4A56-901F-1544C1695EF3}"/>
    <dgm:cxn modelId="{AFE17BD9-4333-4F4A-A186-41860B0F6C39}" type="presOf" srcId="{9ABBEDFF-26CE-421B-871C-86BFC5B7E056}" destId="{7E7D6F13-B307-4489-A988-F8E9E327905C}" srcOrd="0" destOrd="0" presId="urn:microsoft.com/office/officeart/2005/8/layout/hList6"/>
    <dgm:cxn modelId="{BE7FDEF3-2AB6-4C62-BEB9-8C1E301108D1}" srcId="{702B3C3F-3843-4DB6-8965-A7E1278018C9}" destId="{D874159D-A103-4BA5-A0B3-6889210D7877}" srcOrd="2" destOrd="0" parTransId="{18E1CE27-5683-4152-8D3F-886D445B4608}" sibTransId="{2405AFF6-B695-4E78-8AA8-74689EE0AC86}"/>
    <dgm:cxn modelId="{A1CBFFB7-9C08-4D15-B363-CB19094568B9}" type="presParOf" srcId="{11F45515-F2D7-47F2-A0FD-89137AC2F0CE}" destId="{EE1314E6-A25B-43A5-B8E2-38AF5566BEB5}" srcOrd="0" destOrd="0" presId="urn:microsoft.com/office/officeart/2005/8/layout/hList6"/>
    <dgm:cxn modelId="{35B11B99-5B6D-49F2-B33E-A90AB20F9AE4}" type="presParOf" srcId="{11F45515-F2D7-47F2-A0FD-89137AC2F0CE}" destId="{F95FB7A2-DF9C-448C-984A-5F350DD5C262}" srcOrd="1" destOrd="0" presId="urn:microsoft.com/office/officeart/2005/8/layout/hList6"/>
    <dgm:cxn modelId="{DFC03216-3424-442E-B477-92913AA6274B}" type="presParOf" srcId="{11F45515-F2D7-47F2-A0FD-89137AC2F0CE}" destId="{7E7D6F13-B307-4489-A988-F8E9E327905C}" srcOrd="2" destOrd="0" presId="urn:microsoft.com/office/officeart/2005/8/layout/hList6"/>
    <dgm:cxn modelId="{00EFC90D-CAF2-4A48-84CE-B868911A4F18}" type="presParOf" srcId="{11F45515-F2D7-47F2-A0FD-89137AC2F0CE}" destId="{5F1CD01A-93B4-4736-9D72-C01ED7570682}" srcOrd="3" destOrd="0" presId="urn:microsoft.com/office/officeart/2005/8/layout/hList6"/>
    <dgm:cxn modelId="{A4C4642A-7E7E-44F8-B139-2456B675DCF8}" type="presParOf" srcId="{11F45515-F2D7-47F2-A0FD-89137AC2F0CE}" destId="{762E4AFA-B3C7-40AD-9603-A769788A5C7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EB5B8F-07A3-4193-A2F0-A1E889C8AFC8}" type="doc">
      <dgm:prSet loTypeId="urn:microsoft.com/office/officeart/2005/8/layout/vList2" loCatId="list" qsTypeId="urn:microsoft.com/office/officeart/2005/8/quickstyle/3d1" qsCatId="3D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16965144-09C9-448E-9F78-973B7ECA8BB3}">
      <dgm:prSet/>
      <dgm:spPr/>
      <dgm:t>
        <a:bodyPr/>
        <a:lstStyle/>
        <a:p>
          <a:r>
            <a:rPr lang="en-US" b="0">
              <a:latin typeface="Segoe UI" panose="020B0502040204020203" pitchFamily="34" charset="0"/>
              <a:cs typeface="Segoe UI" panose="020B0502040204020203" pitchFamily="34" charset="0"/>
            </a:rPr>
            <a:t>Assessment begins at application.</a:t>
          </a:r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36C6364-DF08-4192-9037-91B381324428}" type="parTrans" cxnId="{F7DB4FC0-FC3A-47C2-95D4-EAA6CDC1B793}">
      <dgm:prSet/>
      <dgm:spPr/>
      <dgm:t>
        <a:bodyPr/>
        <a:lstStyle/>
        <a:p>
          <a:endParaRPr lang="en-US"/>
        </a:p>
      </dgm:t>
    </dgm:pt>
    <dgm:pt modelId="{11AA3CC0-CBDA-4D48-9DC0-E57F5057BB40}" type="sibTrans" cxnId="{F7DB4FC0-FC3A-47C2-95D4-EAA6CDC1B793}">
      <dgm:prSet/>
      <dgm:spPr/>
      <dgm:t>
        <a:bodyPr/>
        <a:lstStyle/>
        <a:p>
          <a:endParaRPr lang="en-US"/>
        </a:p>
      </dgm:t>
    </dgm:pt>
    <dgm:pt modelId="{EC33F1F5-9E70-4E6D-82D8-2F59CF0DC886}">
      <dgm:prSet/>
      <dgm:spPr/>
      <dgm:t>
        <a:bodyPr/>
        <a:lstStyle/>
        <a:p>
          <a:r>
            <a:rPr lang="en-US" b="0">
              <a:latin typeface="Segoe UI" panose="020B0502040204020203" pitchFamily="34" charset="0"/>
              <a:cs typeface="Segoe UI" panose="020B0502040204020203" pitchFamily="34" charset="0"/>
            </a:rPr>
            <a:t>Use assessment information when setting goals and developing Employability Plans.  </a:t>
          </a:r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6EEF077-616A-4040-851D-DBC0F67D8FF7}" type="parTrans" cxnId="{24920CCC-258B-4DF2-9AE5-4FF31FE72734}">
      <dgm:prSet/>
      <dgm:spPr/>
      <dgm:t>
        <a:bodyPr/>
        <a:lstStyle/>
        <a:p>
          <a:endParaRPr lang="en-US"/>
        </a:p>
      </dgm:t>
    </dgm:pt>
    <dgm:pt modelId="{4D2574E7-4FB6-4408-AEB5-A0AE0F4F063F}" type="sibTrans" cxnId="{24920CCC-258B-4DF2-9AE5-4FF31FE72734}">
      <dgm:prSet/>
      <dgm:spPr/>
      <dgm:t>
        <a:bodyPr/>
        <a:lstStyle/>
        <a:p>
          <a:endParaRPr lang="en-US"/>
        </a:p>
      </dgm:t>
    </dgm:pt>
    <dgm:pt modelId="{F9937D72-C7DC-4BB0-A7ED-725A9E050CB8}">
      <dgm:prSet/>
      <dgm:spPr/>
      <dgm:t>
        <a:bodyPr/>
        <a:lstStyle/>
        <a:p>
          <a:r>
            <a:rPr lang="en-US" b="0">
              <a:latin typeface="Segoe UI" panose="020B0502040204020203" pitchFamily="34" charset="0"/>
              <a:cs typeface="Segoe UI" panose="020B0502040204020203" pitchFamily="34" charset="0"/>
            </a:rPr>
            <a:t>Documentation of case management actions is critical to evaluating success. </a:t>
          </a:r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F5826B2-3CB7-4C23-A375-992DCFBE9E3A}" type="parTrans" cxnId="{76CF743B-0128-4958-AF62-E747DBBA9771}">
      <dgm:prSet/>
      <dgm:spPr/>
      <dgm:t>
        <a:bodyPr/>
        <a:lstStyle/>
        <a:p>
          <a:endParaRPr lang="en-US"/>
        </a:p>
      </dgm:t>
    </dgm:pt>
    <dgm:pt modelId="{53F76769-9D58-4EB6-94E5-0447EF165F9D}" type="sibTrans" cxnId="{76CF743B-0128-4958-AF62-E747DBBA9771}">
      <dgm:prSet/>
      <dgm:spPr/>
      <dgm:t>
        <a:bodyPr/>
        <a:lstStyle/>
        <a:p>
          <a:endParaRPr lang="en-US"/>
        </a:p>
      </dgm:t>
    </dgm:pt>
    <dgm:pt modelId="{B690E223-B0D4-49A2-9958-74CAEE4DB9B4}">
      <dgm:prSet/>
      <dgm:spPr/>
      <dgm:t>
        <a:bodyPr/>
        <a:lstStyle/>
        <a:p>
          <a:r>
            <a:rPr lang="en-US" b="0">
              <a:latin typeface="Segoe UI" panose="020B0502040204020203" pitchFamily="34" charset="0"/>
              <a:cs typeface="Segoe UI" panose="020B0502040204020203" pitchFamily="34" charset="0"/>
            </a:rPr>
            <a:t>Re-evaluate goals and activities as appropriate.</a:t>
          </a:r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E49B30A-2CD3-4EBA-BC36-97BE7CC10752}" type="parTrans" cxnId="{B9EED3F3-939D-4C51-B4EB-F0EF9ED1E490}">
      <dgm:prSet/>
      <dgm:spPr/>
      <dgm:t>
        <a:bodyPr/>
        <a:lstStyle/>
        <a:p>
          <a:endParaRPr lang="en-US"/>
        </a:p>
      </dgm:t>
    </dgm:pt>
    <dgm:pt modelId="{496216D4-74B7-4991-934C-1F4046D70169}" type="sibTrans" cxnId="{B9EED3F3-939D-4C51-B4EB-F0EF9ED1E490}">
      <dgm:prSet/>
      <dgm:spPr/>
      <dgm:t>
        <a:bodyPr/>
        <a:lstStyle/>
        <a:p>
          <a:endParaRPr lang="en-US"/>
        </a:p>
      </dgm:t>
    </dgm:pt>
    <dgm:pt modelId="{3A6516C7-60CC-422C-A600-07C20863F7FD}" type="pres">
      <dgm:prSet presAssocID="{89EB5B8F-07A3-4193-A2F0-A1E889C8AFC8}" presName="linear" presStyleCnt="0">
        <dgm:presLayoutVars>
          <dgm:animLvl val="lvl"/>
          <dgm:resizeHandles val="exact"/>
        </dgm:presLayoutVars>
      </dgm:prSet>
      <dgm:spPr/>
    </dgm:pt>
    <dgm:pt modelId="{DFB0BF39-4027-4B51-A15C-E769F9B9FCEE}" type="pres">
      <dgm:prSet presAssocID="{16965144-09C9-448E-9F78-973B7ECA8BB3}" presName="parentText" presStyleLbl="node1" presStyleIdx="0" presStyleCnt="4" custLinFactY="-8096" custLinFactNeighborX="-38411" custLinFactNeighborY="-100000">
        <dgm:presLayoutVars>
          <dgm:chMax val="0"/>
          <dgm:bulletEnabled val="1"/>
        </dgm:presLayoutVars>
      </dgm:prSet>
      <dgm:spPr/>
    </dgm:pt>
    <dgm:pt modelId="{4500B37D-7279-4661-A476-0942A38FDA3C}" type="pres">
      <dgm:prSet presAssocID="{11AA3CC0-CBDA-4D48-9DC0-E57F5057BB40}" presName="spacer" presStyleCnt="0"/>
      <dgm:spPr/>
    </dgm:pt>
    <dgm:pt modelId="{0AC95115-F013-4CE6-872B-CFB47D663372}" type="pres">
      <dgm:prSet presAssocID="{EC33F1F5-9E70-4E6D-82D8-2F59CF0DC88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2CC8FC4-9875-46B6-9333-C1300CD4760C}" type="pres">
      <dgm:prSet presAssocID="{4D2574E7-4FB6-4408-AEB5-A0AE0F4F063F}" presName="spacer" presStyleCnt="0"/>
      <dgm:spPr/>
    </dgm:pt>
    <dgm:pt modelId="{1E31E862-D64F-4893-B0E4-7CD203826281}" type="pres">
      <dgm:prSet presAssocID="{F9937D72-C7DC-4BB0-A7ED-725A9E050CB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70EFC19-241D-4FB8-B7B7-B889C344B1CE}" type="pres">
      <dgm:prSet presAssocID="{53F76769-9D58-4EB6-94E5-0447EF165F9D}" presName="spacer" presStyleCnt="0"/>
      <dgm:spPr/>
    </dgm:pt>
    <dgm:pt modelId="{BFE13FCB-5790-4C2E-9584-BDDC8CAF138E}" type="pres">
      <dgm:prSet presAssocID="{B690E223-B0D4-49A2-9958-74CAEE4DB9B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F4D961A-6490-4A17-BF94-0ADCB32203C0}" type="presOf" srcId="{EC33F1F5-9E70-4E6D-82D8-2F59CF0DC886}" destId="{0AC95115-F013-4CE6-872B-CFB47D663372}" srcOrd="0" destOrd="0" presId="urn:microsoft.com/office/officeart/2005/8/layout/vList2"/>
    <dgm:cxn modelId="{6CC10B38-734A-4D62-9A4E-D2865B581223}" type="presOf" srcId="{16965144-09C9-448E-9F78-973B7ECA8BB3}" destId="{DFB0BF39-4027-4B51-A15C-E769F9B9FCEE}" srcOrd="0" destOrd="0" presId="urn:microsoft.com/office/officeart/2005/8/layout/vList2"/>
    <dgm:cxn modelId="{76CF743B-0128-4958-AF62-E747DBBA9771}" srcId="{89EB5B8F-07A3-4193-A2F0-A1E889C8AFC8}" destId="{F9937D72-C7DC-4BB0-A7ED-725A9E050CB8}" srcOrd="2" destOrd="0" parTransId="{8F5826B2-3CB7-4C23-A375-992DCFBE9E3A}" sibTransId="{53F76769-9D58-4EB6-94E5-0447EF165F9D}"/>
    <dgm:cxn modelId="{D06AD6A6-16D4-4CE8-8308-BBFC7E8489E0}" type="presOf" srcId="{B690E223-B0D4-49A2-9958-74CAEE4DB9B4}" destId="{BFE13FCB-5790-4C2E-9584-BDDC8CAF138E}" srcOrd="0" destOrd="0" presId="urn:microsoft.com/office/officeart/2005/8/layout/vList2"/>
    <dgm:cxn modelId="{F7DB4FC0-FC3A-47C2-95D4-EAA6CDC1B793}" srcId="{89EB5B8F-07A3-4193-A2F0-A1E889C8AFC8}" destId="{16965144-09C9-448E-9F78-973B7ECA8BB3}" srcOrd="0" destOrd="0" parTransId="{736C6364-DF08-4192-9037-91B381324428}" sibTransId="{11AA3CC0-CBDA-4D48-9DC0-E57F5057BB40}"/>
    <dgm:cxn modelId="{24920CCC-258B-4DF2-9AE5-4FF31FE72734}" srcId="{89EB5B8F-07A3-4193-A2F0-A1E889C8AFC8}" destId="{EC33F1F5-9E70-4E6D-82D8-2F59CF0DC886}" srcOrd="1" destOrd="0" parTransId="{06EEF077-616A-4040-851D-DBC0F67D8FF7}" sibTransId="{4D2574E7-4FB6-4408-AEB5-A0AE0F4F063F}"/>
    <dgm:cxn modelId="{8DB9F8CC-5743-4324-AE85-62540700E069}" type="presOf" srcId="{F9937D72-C7DC-4BB0-A7ED-725A9E050CB8}" destId="{1E31E862-D64F-4893-B0E4-7CD203826281}" srcOrd="0" destOrd="0" presId="urn:microsoft.com/office/officeart/2005/8/layout/vList2"/>
    <dgm:cxn modelId="{934911F2-9AD2-4048-94B1-2146CFAB28BE}" type="presOf" srcId="{89EB5B8F-07A3-4193-A2F0-A1E889C8AFC8}" destId="{3A6516C7-60CC-422C-A600-07C20863F7FD}" srcOrd="0" destOrd="0" presId="urn:microsoft.com/office/officeart/2005/8/layout/vList2"/>
    <dgm:cxn modelId="{B9EED3F3-939D-4C51-B4EB-F0EF9ED1E490}" srcId="{89EB5B8F-07A3-4193-A2F0-A1E889C8AFC8}" destId="{B690E223-B0D4-49A2-9958-74CAEE4DB9B4}" srcOrd="3" destOrd="0" parTransId="{5E49B30A-2CD3-4EBA-BC36-97BE7CC10752}" sibTransId="{496216D4-74B7-4991-934C-1F4046D70169}"/>
    <dgm:cxn modelId="{EAC092DB-39EB-441D-8B31-6B4C78C2729F}" type="presParOf" srcId="{3A6516C7-60CC-422C-A600-07C20863F7FD}" destId="{DFB0BF39-4027-4B51-A15C-E769F9B9FCEE}" srcOrd="0" destOrd="0" presId="urn:microsoft.com/office/officeart/2005/8/layout/vList2"/>
    <dgm:cxn modelId="{8A2C1B7A-0164-4C9F-BB5F-4D27C3332177}" type="presParOf" srcId="{3A6516C7-60CC-422C-A600-07C20863F7FD}" destId="{4500B37D-7279-4661-A476-0942A38FDA3C}" srcOrd="1" destOrd="0" presId="urn:microsoft.com/office/officeart/2005/8/layout/vList2"/>
    <dgm:cxn modelId="{7D3FBF01-85B4-4725-BB24-64D37F854E6D}" type="presParOf" srcId="{3A6516C7-60CC-422C-A600-07C20863F7FD}" destId="{0AC95115-F013-4CE6-872B-CFB47D663372}" srcOrd="2" destOrd="0" presId="urn:microsoft.com/office/officeart/2005/8/layout/vList2"/>
    <dgm:cxn modelId="{7640E762-12C7-4D3D-BD86-1834AE93BD87}" type="presParOf" srcId="{3A6516C7-60CC-422C-A600-07C20863F7FD}" destId="{12CC8FC4-9875-46B6-9333-C1300CD4760C}" srcOrd="3" destOrd="0" presId="urn:microsoft.com/office/officeart/2005/8/layout/vList2"/>
    <dgm:cxn modelId="{4669ADA2-2799-4FAA-B618-AAF1049B708F}" type="presParOf" srcId="{3A6516C7-60CC-422C-A600-07C20863F7FD}" destId="{1E31E862-D64F-4893-B0E4-7CD203826281}" srcOrd="4" destOrd="0" presId="urn:microsoft.com/office/officeart/2005/8/layout/vList2"/>
    <dgm:cxn modelId="{B2776578-5EA1-4EA8-B1B1-AD440E3170C1}" type="presParOf" srcId="{3A6516C7-60CC-422C-A600-07C20863F7FD}" destId="{170EFC19-241D-4FB8-B7B7-B889C344B1CE}" srcOrd="5" destOrd="0" presId="urn:microsoft.com/office/officeart/2005/8/layout/vList2"/>
    <dgm:cxn modelId="{71F6AAE8-ECEC-4654-9A27-4786514462AA}" type="presParOf" srcId="{3A6516C7-60CC-422C-A600-07C20863F7FD}" destId="{BFE13FCB-5790-4C2E-9584-BDDC8CAF138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9712B-67BB-404A-B7C3-6320C41F95A8}">
      <dsp:nvSpPr>
        <dsp:cNvPr id="0" name=""/>
        <dsp:cNvSpPr/>
      </dsp:nvSpPr>
      <dsp:spPr>
        <a:xfrm>
          <a:off x="0" y="193432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Succeeded in forgiving; failed to forget.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-Denise Diaz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193432"/>
        <a:ext cx="5035282" cy="1828798"/>
      </dsp:txXfrm>
    </dsp:sp>
    <dsp:sp modelId="{027122E8-F373-44AE-B9CE-57151DAA0435}">
      <dsp:nvSpPr>
        <dsp:cNvPr id="0" name=""/>
        <dsp:cNvSpPr/>
      </dsp:nvSpPr>
      <dsp:spPr>
        <a:xfrm>
          <a:off x="5095649" y="177666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Only I define who I am.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-Montel Williams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095649" y="177666"/>
        <a:ext cx="5035282" cy="1828798"/>
      </dsp:txXfrm>
    </dsp:sp>
    <dsp:sp modelId="{CA1DF821-43FE-4EE8-9CE8-BC1BE37EE917}">
      <dsp:nvSpPr>
        <dsp:cNvPr id="0" name=""/>
        <dsp:cNvSpPr/>
      </dsp:nvSpPr>
      <dsp:spPr>
        <a:xfrm>
          <a:off x="1" y="2597422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Wanted independence but have two dependents. </a:t>
          </a: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-Tina Lazar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" y="2597422"/>
        <a:ext cx="5035282" cy="1828798"/>
      </dsp:txXfrm>
    </dsp:sp>
    <dsp:sp modelId="{49B1D997-F46A-4173-9809-B6CDC7C331EE}">
      <dsp:nvSpPr>
        <dsp:cNvPr id="0" name=""/>
        <dsp:cNvSpPr/>
      </dsp:nvSpPr>
      <dsp:spPr>
        <a:xfrm>
          <a:off x="5095649" y="2597422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We would have named him Xavier.</a:t>
          </a:r>
          <a:r>
            <a:rPr lang="en-US" sz="3300" b="0" i="0" kern="120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-Jose A. </a:t>
          </a:r>
          <a:r>
            <a:rPr lang="en-US" sz="1800" b="0" i="0" kern="1200" err="1">
              <a:latin typeface="Segoe UI" panose="020B0502040204020203" pitchFamily="34" charset="0"/>
              <a:cs typeface="Segoe UI" panose="020B0502040204020203" pitchFamily="34" charset="0"/>
            </a:rPr>
            <a:t>Amayo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095649" y="2597422"/>
        <a:ext cx="5035282" cy="1828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9712B-67BB-404A-B7C3-6320C41F95A8}">
      <dsp:nvSpPr>
        <dsp:cNvPr id="0" name=""/>
        <dsp:cNvSpPr/>
      </dsp:nvSpPr>
      <dsp:spPr>
        <a:xfrm>
          <a:off x="0" y="193432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Having "senior moments" at age 28.</a:t>
          </a:r>
          <a:endParaRPr lang="en-US" sz="1800" b="0" i="0" kern="120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-Kimber Jones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193432"/>
        <a:ext cx="5035282" cy="1828798"/>
      </dsp:txXfrm>
    </dsp:sp>
    <dsp:sp modelId="{027122E8-F373-44AE-B9CE-57151DAA0435}">
      <dsp:nvSpPr>
        <dsp:cNvPr id="0" name=""/>
        <dsp:cNvSpPr/>
      </dsp:nvSpPr>
      <dsp:spPr>
        <a:xfrm>
          <a:off x="5095649" y="177666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Learned more from poverty than wealth.</a:t>
          </a:r>
          <a:endParaRPr lang="en-US" sz="1800" b="0" i="0" kern="120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-Michael </a:t>
          </a:r>
          <a:r>
            <a:rPr lang="en-US" sz="1800" b="0" i="0" kern="1200" err="1">
              <a:latin typeface="Segoe UI" panose="020B0502040204020203" pitchFamily="34" charset="0"/>
              <a:cs typeface="Segoe UI" panose="020B0502040204020203" pitchFamily="34" charset="0"/>
            </a:rPr>
            <a:t>Ragborn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095649" y="177666"/>
        <a:ext cx="5035282" cy="1828798"/>
      </dsp:txXfrm>
    </dsp:sp>
    <dsp:sp modelId="{CA1DF821-43FE-4EE8-9CE8-BC1BE37EE917}">
      <dsp:nvSpPr>
        <dsp:cNvPr id="0" name=""/>
        <dsp:cNvSpPr/>
      </dsp:nvSpPr>
      <dsp:spPr>
        <a:xfrm>
          <a:off x="1" y="2597422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I'm so tired I'm awake again.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-Chelsea Handler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" y="2597422"/>
        <a:ext cx="5035282" cy="1828798"/>
      </dsp:txXfrm>
    </dsp:sp>
    <dsp:sp modelId="{49B1D997-F46A-4173-9809-B6CDC7C331EE}">
      <dsp:nvSpPr>
        <dsp:cNvPr id="0" name=""/>
        <dsp:cNvSpPr/>
      </dsp:nvSpPr>
      <dsp:spPr>
        <a:xfrm>
          <a:off x="5095649" y="2597422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Woman mistakes job for life.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-Betsy Rader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095649" y="2597422"/>
        <a:ext cx="5035282" cy="18287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9712B-67BB-404A-B7C3-6320C41F95A8}">
      <dsp:nvSpPr>
        <dsp:cNvPr id="0" name=""/>
        <dsp:cNvSpPr/>
      </dsp:nvSpPr>
      <dsp:spPr>
        <a:xfrm>
          <a:off x="0" y="193432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Last chapter hasn't been written yet.</a:t>
          </a:r>
          <a:endParaRPr lang="en-US" sz="1800" b="0" i="0" kern="120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-Angie Stahl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193432"/>
        <a:ext cx="5035282" cy="1828798"/>
      </dsp:txXfrm>
    </dsp:sp>
    <dsp:sp modelId="{027122E8-F373-44AE-B9CE-57151DAA0435}">
      <dsp:nvSpPr>
        <dsp:cNvPr id="0" name=""/>
        <dsp:cNvSpPr/>
      </dsp:nvSpPr>
      <dsp:spPr>
        <a:xfrm>
          <a:off x="5095649" y="177666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It all changed in an instant.</a:t>
          </a:r>
          <a:endParaRPr lang="en-US" sz="1800" b="0" i="0" kern="120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-book title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095649" y="177666"/>
        <a:ext cx="5035282" cy="1828798"/>
      </dsp:txXfrm>
    </dsp:sp>
    <dsp:sp modelId="{CA1DF821-43FE-4EE8-9CE8-BC1BE37EE917}">
      <dsp:nvSpPr>
        <dsp:cNvPr id="0" name=""/>
        <dsp:cNvSpPr/>
      </dsp:nvSpPr>
      <dsp:spPr>
        <a:xfrm>
          <a:off x="1" y="2597422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Not quite what I was planning.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-book title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" y="2597422"/>
        <a:ext cx="5035282" cy="1828798"/>
      </dsp:txXfrm>
    </dsp:sp>
    <dsp:sp modelId="{49B1D997-F46A-4173-9809-B6CDC7C331EE}">
      <dsp:nvSpPr>
        <dsp:cNvPr id="0" name=""/>
        <dsp:cNvSpPr/>
      </dsp:nvSpPr>
      <dsp:spPr>
        <a:xfrm>
          <a:off x="5095649" y="2597422"/>
          <a:ext cx="5035282" cy="18287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Segoe UI" panose="020B0502040204020203" pitchFamily="34" charset="0"/>
              <a:cs typeface="Segoe UI" panose="020B0502040204020203" pitchFamily="34" charset="0"/>
            </a:rPr>
            <a:t>I can't keep my own secrets.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Segoe UI" panose="020B0502040204020203" pitchFamily="34" charset="0"/>
              <a:cs typeface="Segoe UI" panose="020B0502040204020203" pitchFamily="34" charset="0"/>
            </a:rPr>
            <a:t>-book title</a:t>
          </a:r>
          <a:endParaRPr lang="en-US" sz="18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095649" y="2597422"/>
        <a:ext cx="5035282" cy="18287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314E6-A25B-43A5-B8E2-38AF5566BEB5}">
      <dsp:nvSpPr>
        <dsp:cNvPr id="0" name=""/>
        <dsp:cNvSpPr/>
      </dsp:nvSpPr>
      <dsp:spPr>
        <a:xfrm rot="16200000">
          <a:off x="-625863" y="628267"/>
          <a:ext cx="3615267" cy="2358731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4391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>
              <a:latin typeface="Segoe UI" panose="020B0502040204020203" pitchFamily="34" charset="0"/>
              <a:cs typeface="Segoe UI" panose="020B0502040204020203" pitchFamily="34" charset="0"/>
            </a:rPr>
            <a:t>Required (for most W-2 cases)</a:t>
          </a:r>
          <a:endParaRPr lang="en-US" sz="32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5400000">
        <a:off x="2405" y="723052"/>
        <a:ext cx="2358731" cy="2169161"/>
      </dsp:txXfrm>
    </dsp:sp>
    <dsp:sp modelId="{3C86BB70-CCD8-4A06-B218-0C14EBDF6737}">
      <dsp:nvSpPr>
        <dsp:cNvPr id="0" name=""/>
        <dsp:cNvSpPr/>
      </dsp:nvSpPr>
      <dsp:spPr>
        <a:xfrm rot="16200000">
          <a:off x="1909772" y="628267"/>
          <a:ext cx="3615267" cy="2358731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4391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>
              <a:latin typeface="Segoe UI" panose="020B0502040204020203" pitchFamily="34" charset="0"/>
              <a:cs typeface="Segoe UI" panose="020B0502040204020203" pitchFamily="34" charset="0"/>
            </a:rPr>
            <a:t>For the participant</a:t>
          </a:r>
          <a:endParaRPr lang="en-US" sz="32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5400000">
        <a:off x="2538040" y="723052"/>
        <a:ext cx="2358731" cy="2169161"/>
      </dsp:txXfrm>
    </dsp:sp>
    <dsp:sp modelId="{6C8DF6F4-A409-40FD-9EA7-CF4B3DC1CF7B}">
      <dsp:nvSpPr>
        <dsp:cNvPr id="0" name=""/>
        <dsp:cNvSpPr/>
      </dsp:nvSpPr>
      <dsp:spPr>
        <a:xfrm rot="16200000">
          <a:off x="4445409" y="628267"/>
          <a:ext cx="3615267" cy="2358731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4391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>
              <a:latin typeface="Segoe UI" panose="020B0502040204020203" pitchFamily="34" charset="0"/>
              <a:cs typeface="Segoe UI" panose="020B0502040204020203" pitchFamily="34" charset="0"/>
            </a:rPr>
            <a:t>Updatable at any time</a:t>
          </a:r>
          <a:endParaRPr lang="en-US" sz="32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5400000">
        <a:off x="5073677" y="723052"/>
        <a:ext cx="2358731" cy="2169161"/>
      </dsp:txXfrm>
    </dsp:sp>
    <dsp:sp modelId="{864480C2-4E5C-419F-9B87-996055D34A8C}">
      <dsp:nvSpPr>
        <dsp:cNvPr id="0" name=""/>
        <dsp:cNvSpPr/>
      </dsp:nvSpPr>
      <dsp:spPr>
        <a:xfrm rot="16200000">
          <a:off x="6981045" y="628267"/>
          <a:ext cx="3615267" cy="2358731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4391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>
              <a:latin typeface="Segoe UI" panose="020B0502040204020203" pitchFamily="34" charset="0"/>
              <a:cs typeface="Segoe UI" panose="020B0502040204020203" pitchFamily="34" charset="0"/>
            </a:rPr>
            <a:t>Steps toward goals</a:t>
          </a:r>
          <a:endParaRPr lang="en-US" sz="32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5400000">
        <a:off x="7609313" y="723052"/>
        <a:ext cx="2358731" cy="21691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314E6-A25B-43A5-B8E2-38AF5566BEB5}">
      <dsp:nvSpPr>
        <dsp:cNvPr id="0" name=""/>
        <dsp:cNvSpPr/>
      </dsp:nvSpPr>
      <dsp:spPr>
        <a:xfrm rot="16200000">
          <a:off x="-224191" y="225408"/>
          <a:ext cx="3615267" cy="3164449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1505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latin typeface="Segoe UI" panose="020B0502040204020203" pitchFamily="34" charset="0"/>
              <a:cs typeface="Segoe UI" panose="020B0502040204020203" pitchFamily="34" charset="0"/>
            </a:rPr>
            <a:t>Developed WITH participant</a:t>
          </a:r>
        </a:p>
      </dsp:txBody>
      <dsp:txXfrm rot="5400000">
        <a:off x="1218" y="723052"/>
        <a:ext cx="3164449" cy="2169161"/>
      </dsp:txXfrm>
    </dsp:sp>
    <dsp:sp modelId="{8699511B-8FFD-4ABF-86E8-036BB628430F}">
      <dsp:nvSpPr>
        <dsp:cNvPr id="0" name=""/>
        <dsp:cNvSpPr/>
      </dsp:nvSpPr>
      <dsp:spPr>
        <a:xfrm rot="16200000">
          <a:off x="3177590" y="225408"/>
          <a:ext cx="3615267" cy="3164449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1505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latin typeface="Segoe UI" panose="020B0502040204020203" pitchFamily="34" charset="0"/>
              <a:cs typeface="Segoe UI" panose="020B0502040204020203" pitchFamily="34" charset="0"/>
            </a:rPr>
            <a:t>Different for each participant</a:t>
          </a:r>
        </a:p>
      </dsp:txBody>
      <dsp:txXfrm rot="5400000">
        <a:off x="3402999" y="723052"/>
        <a:ext cx="3164449" cy="2169161"/>
      </dsp:txXfrm>
    </dsp:sp>
    <dsp:sp modelId="{706A1C72-FECE-469A-B919-B01718EC174C}">
      <dsp:nvSpPr>
        <dsp:cNvPr id="0" name=""/>
        <dsp:cNvSpPr/>
      </dsp:nvSpPr>
      <dsp:spPr>
        <a:xfrm rot="16200000">
          <a:off x="6579373" y="225408"/>
          <a:ext cx="3615267" cy="3164449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1505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latin typeface="Segoe UI" panose="020B0502040204020203" pitchFamily="34" charset="0"/>
              <a:cs typeface="Segoe UI" panose="020B0502040204020203" pitchFamily="34" charset="0"/>
            </a:rPr>
            <a:t>Reflection of assessment and goals</a:t>
          </a:r>
        </a:p>
      </dsp:txBody>
      <dsp:txXfrm rot="5400000">
        <a:off x="6804782" y="723052"/>
        <a:ext cx="3164449" cy="21691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314E6-A25B-43A5-B8E2-38AF5566BEB5}">
      <dsp:nvSpPr>
        <dsp:cNvPr id="0" name=""/>
        <dsp:cNvSpPr/>
      </dsp:nvSpPr>
      <dsp:spPr>
        <a:xfrm rot="16200000">
          <a:off x="-224191" y="225408"/>
          <a:ext cx="3615267" cy="3164449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3737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latin typeface="Segoe UI" panose="020B0502040204020203" pitchFamily="34" charset="0"/>
              <a:cs typeface="Segoe UI" panose="020B0502040204020203" pitchFamily="34" charset="0"/>
            </a:rPr>
            <a:t>Reviewed frequently</a:t>
          </a:r>
        </a:p>
      </dsp:txBody>
      <dsp:txXfrm rot="5400000">
        <a:off x="1218" y="723052"/>
        <a:ext cx="3164449" cy="2169161"/>
      </dsp:txXfrm>
    </dsp:sp>
    <dsp:sp modelId="{7E7D6F13-B307-4489-A988-F8E9E327905C}">
      <dsp:nvSpPr>
        <dsp:cNvPr id="0" name=""/>
        <dsp:cNvSpPr/>
      </dsp:nvSpPr>
      <dsp:spPr>
        <a:xfrm rot="16200000">
          <a:off x="3177590" y="225408"/>
          <a:ext cx="3615267" cy="3164449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3737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latin typeface="Segoe UI" panose="020B0502040204020203" pitchFamily="34" charset="0"/>
              <a:cs typeface="Segoe UI" panose="020B0502040204020203" pitchFamily="34" charset="0"/>
            </a:rPr>
            <a:t>Coordinated with other plans</a:t>
          </a:r>
        </a:p>
      </dsp:txBody>
      <dsp:txXfrm rot="5400000">
        <a:off x="3402999" y="723052"/>
        <a:ext cx="3164449" cy="2169161"/>
      </dsp:txXfrm>
    </dsp:sp>
    <dsp:sp modelId="{762E4AFA-B3C7-40AD-9603-A769788A5C72}">
      <dsp:nvSpPr>
        <dsp:cNvPr id="0" name=""/>
        <dsp:cNvSpPr/>
      </dsp:nvSpPr>
      <dsp:spPr>
        <a:xfrm rot="16200000">
          <a:off x="6579373" y="225408"/>
          <a:ext cx="3615267" cy="3164449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3737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latin typeface="Segoe UI" panose="020B0502040204020203" pitchFamily="34" charset="0"/>
              <a:cs typeface="Segoe UI" panose="020B0502040204020203" pitchFamily="34" charset="0"/>
            </a:rPr>
            <a:t>Printed for the participant</a:t>
          </a:r>
        </a:p>
      </dsp:txBody>
      <dsp:txXfrm rot="5400000">
        <a:off x="6804782" y="723052"/>
        <a:ext cx="3164449" cy="21691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0BF39-4027-4B51-A15C-E769F9B9FCEE}">
      <dsp:nvSpPr>
        <dsp:cNvPr id="0" name=""/>
        <dsp:cNvSpPr/>
      </dsp:nvSpPr>
      <dsp:spPr>
        <a:xfrm>
          <a:off x="0" y="0"/>
          <a:ext cx="9212715" cy="110842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Segoe UI" panose="020B0502040204020203" pitchFamily="34" charset="0"/>
              <a:cs typeface="Segoe UI" panose="020B0502040204020203" pitchFamily="34" charset="0"/>
            </a:rPr>
            <a:t>Assessment begins at application.</a:t>
          </a:r>
          <a:endParaRPr lang="en-US" sz="26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4109" y="54109"/>
        <a:ext cx="9104497" cy="1000210"/>
      </dsp:txXfrm>
    </dsp:sp>
    <dsp:sp modelId="{0AC95115-F013-4CE6-872B-CFB47D663372}">
      <dsp:nvSpPr>
        <dsp:cNvPr id="0" name=""/>
        <dsp:cNvSpPr/>
      </dsp:nvSpPr>
      <dsp:spPr>
        <a:xfrm>
          <a:off x="0" y="1215083"/>
          <a:ext cx="9212715" cy="110842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Segoe UI" panose="020B0502040204020203" pitchFamily="34" charset="0"/>
              <a:cs typeface="Segoe UI" panose="020B0502040204020203" pitchFamily="34" charset="0"/>
            </a:rPr>
            <a:t>Use assessment information when setting goals and developing Employability Plans.  </a:t>
          </a:r>
          <a:endParaRPr lang="en-US" sz="26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4109" y="1269192"/>
        <a:ext cx="9104497" cy="1000210"/>
      </dsp:txXfrm>
    </dsp:sp>
    <dsp:sp modelId="{1E31E862-D64F-4893-B0E4-7CD203826281}">
      <dsp:nvSpPr>
        <dsp:cNvPr id="0" name=""/>
        <dsp:cNvSpPr/>
      </dsp:nvSpPr>
      <dsp:spPr>
        <a:xfrm>
          <a:off x="0" y="2398392"/>
          <a:ext cx="9212715" cy="110842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Segoe UI" panose="020B0502040204020203" pitchFamily="34" charset="0"/>
              <a:cs typeface="Segoe UI" panose="020B0502040204020203" pitchFamily="34" charset="0"/>
            </a:rPr>
            <a:t>Documentation of case management actions is critical to evaluating success. </a:t>
          </a:r>
          <a:endParaRPr lang="en-US" sz="26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4109" y="2452501"/>
        <a:ext cx="9104497" cy="1000210"/>
      </dsp:txXfrm>
    </dsp:sp>
    <dsp:sp modelId="{BFE13FCB-5790-4C2E-9584-BDDC8CAF138E}">
      <dsp:nvSpPr>
        <dsp:cNvPr id="0" name=""/>
        <dsp:cNvSpPr/>
      </dsp:nvSpPr>
      <dsp:spPr>
        <a:xfrm>
          <a:off x="0" y="3581701"/>
          <a:ext cx="9212715" cy="110842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Segoe UI" panose="020B0502040204020203" pitchFamily="34" charset="0"/>
              <a:cs typeface="Segoe UI" panose="020B0502040204020203" pitchFamily="34" charset="0"/>
            </a:rPr>
            <a:t>Re-evaluate goals and activities as appropriate.</a:t>
          </a:r>
          <a:endParaRPr lang="en-US" sz="26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4109" y="3635810"/>
        <a:ext cx="9104497" cy="1000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B97D376-09B6-4CEE-B7D9-78B11A507F38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C7D3011-5D76-4C56-BE37-78803FFF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8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Throughout this class, we will be using several different features in Zoom.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ECE7-42EB-4C79-8A00-9FB8DCBAEA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0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07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55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b="1"/>
              <a:t>Heading: Assessment Process Model</a:t>
            </a:r>
            <a:endParaRPr lang="en-US"/>
          </a:p>
          <a:p>
            <a:pPr>
              <a:buNone/>
            </a:pPr>
            <a:r>
              <a:rPr lang="en-US" b="1"/>
              <a:t>Narration_#</a:t>
            </a:r>
            <a:r>
              <a:rPr lang="en-US"/>
              <a:t>: </a:t>
            </a:r>
          </a:p>
          <a:p>
            <a:pPr marL="139700" indent="0">
              <a:buNone/>
            </a:pPr>
            <a:r>
              <a:rPr lang="en-US" i="0" strike="sngStrike"/>
              <a:t>Earlier in W-2 New Worker Trainer, you were introduced to the Assessment Process Model (from the two-day assessment course).</a:t>
            </a:r>
            <a:r>
              <a:rPr lang="en-US" i="0" strike="noStrike"/>
              <a:t> </a:t>
            </a:r>
            <a:r>
              <a:rPr lang="en-US" b="1" i="1" strike="noStrike"/>
              <a:t>We can think about assessment as a process. In W-2, the Assessment Process looks like this.</a:t>
            </a:r>
            <a:endParaRPr lang="en-US" b="1" i="1" strike="sngStrike"/>
          </a:p>
          <a:p>
            <a:pPr marL="171450" indent="-171450">
              <a:buFont typeface="Arial,Sans-Serif"/>
              <a:buChar char="•"/>
            </a:pPr>
            <a:r>
              <a:rPr lang="en-US" b="1" i="0"/>
              <a:t>Collection</a:t>
            </a:r>
            <a:r>
              <a:rPr lang="en-US" i="0"/>
              <a:t> is gathering information to help you help participants reach their goals.  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i="0"/>
              <a:t>Evaluation</a:t>
            </a:r>
            <a:r>
              <a:rPr lang="en-US" i="0"/>
              <a:t> is critically looking at each piece of information collected, both individually and collectively, and determining with the participant how to use this information.  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i="0"/>
              <a:t>Action</a:t>
            </a:r>
            <a:r>
              <a:rPr lang="en-US" i="0"/>
              <a:t> is using the information you collect</a:t>
            </a:r>
            <a:r>
              <a:rPr lang="en-US" i="0" strike="sngStrike"/>
              <a:t>ed</a:t>
            </a:r>
            <a:r>
              <a:rPr lang="en-US" i="0"/>
              <a:t> and evaluate</a:t>
            </a:r>
            <a:r>
              <a:rPr lang="en-US" i="0" strike="sngStrike"/>
              <a:t>d</a:t>
            </a:r>
            <a:r>
              <a:rPr lang="en-US" i="0"/>
              <a:t>. Action must be taken based on the information, even if that action is only to reinforce a current case management approach. Each of the three steps, Collection, Evaluation and </a:t>
            </a:r>
            <a:r>
              <a:rPr lang="en-US" b="1" i="0"/>
              <a:t>Action</a:t>
            </a:r>
            <a:r>
              <a:rPr lang="en-US" i="0"/>
              <a:t>, must be documented in the case record.  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i="0"/>
              <a:t>Documentation</a:t>
            </a:r>
            <a:r>
              <a:rPr lang="en-US" i="0"/>
              <a:t> </a:t>
            </a:r>
            <a:r>
              <a:rPr lang="en-US" i="0" strike="sngStrike"/>
              <a:t>is done to </a:t>
            </a:r>
            <a:r>
              <a:rPr lang="en-US" i="0"/>
              <a:t>track</a:t>
            </a:r>
            <a:r>
              <a:rPr lang="en-US" b="1" i="0"/>
              <a:t>s</a:t>
            </a:r>
            <a:r>
              <a:rPr lang="en-US" i="0"/>
              <a:t> where you are, how you got here, what worked/what didn’t work, and what is next. It tells the story of the time you spend working with a participant.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b="1"/>
              <a:t>Text</a:t>
            </a:r>
            <a:r>
              <a:rPr lang="en-US"/>
              <a:t>: </a:t>
            </a:r>
          </a:p>
          <a:p>
            <a:pPr marL="139700" indent="0">
              <a:buNone/>
            </a:pPr>
            <a:r>
              <a:rPr lang="en-US"/>
              <a:t>Assessment Process Model (&amp; its image)  </a:t>
            </a:r>
          </a:p>
          <a:p>
            <a:pPr marL="171450" indent="-171450"/>
            <a:r>
              <a:rPr lang="en-US"/>
              <a:t>Collection </a:t>
            </a:r>
          </a:p>
          <a:p>
            <a:pPr marL="171450" indent="-171450"/>
            <a:r>
              <a:rPr lang="en-US"/>
              <a:t>Evaluation </a:t>
            </a:r>
          </a:p>
          <a:p>
            <a:pPr marL="171450" indent="-171450"/>
            <a:r>
              <a:rPr lang="en-US"/>
              <a:t>Action </a:t>
            </a:r>
          </a:p>
          <a:p>
            <a:pPr marL="171450" indent="-171450"/>
            <a:r>
              <a:rPr lang="en-US"/>
              <a:t>Documentation 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b="1"/>
              <a:t>Graphics</a:t>
            </a:r>
            <a:r>
              <a:rPr lang="en-US"/>
              <a:t>: Assessment Process Model (from two day assessment class)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b="1"/>
              <a:t>Animation</a:t>
            </a:r>
            <a:r>
              <a:rPr lang="en-US"/>
              <a:t>: </a:t>
            </a:r>
          </a:p>
          <a:p>
            <a:pPr>
              <a:buNone/>
            </a:pPr>
            <a:r>
              <a:rPr lang="en-US"/>
              <a:t>Use animated image of the Assessment Process Model from CM within the W-2 program and the Two-day assessment class; as the narration is read the part of the model being introduced is filled in and bolded and then becomes </a:t>
            </a:r>
            <a:r>
              <a:rPr lang="en-US" err="1"/>
              <a:t>unbolded</a:t>
            </a:r>
            <a:r>
              <a:rPr lang="en-US"/>
              <a:t> when the next part of the model is discussed. The arrows connecting the parts of the model can be animated/moving 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b="1"/>
              <a:t>Interaction/Activities</a:t>
            </a:r>
            <a:r>
              <a:rPr lang="en-US"/>
              <a:t>: </a:t>
            </a:r>
          </a:p>
          <a:p>
            <a:pPr>
              <a:buNone/>
            </a:pPr>
            <a:r>
              <a:rPr lang="en-US" b="1"/>
              <a:t>Sound Effects</a:t>
            </a:r>
            <a:r>
              <a:rPr lang="en-US"/>
              <a:t>: </a:t>
            </a:r>
          </a:p>
          <a:p>
            <a:pPr>
              <a:buNone/>
            </a:pPr>
            <a:endParaRPr lang="en-US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776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08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34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Trainer will need to click to bring up employment pictures when covering the first two bullets, then click again for the second two bullets (placement, career assessment). Two clicks total.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0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30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74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96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 the chat feature by **clicking on the Chat button at the bottom of your screen. **This opens a conversation pane in your window. **Everybody say ‘hello’ in the chat so we know that you found it.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ECE7-42EB-4C79-8A00-9FB8DCBAEA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47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19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5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14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92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5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04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48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79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85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5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Depending on your version of Zoom, you can access additional features by **clicking on Participants or Reactions at the bottom of your screen. **From here, you can use **various buttons to provide us feedback. If at any point you need us to slow down, please use the **gray “go slower” button. Click the Yes button so we know you found it.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ECE7-42EB-4C79-8A00-9FB8DCBAEA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93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40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855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28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249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451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450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454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After the initial introduction for this activity, click for directions to appear on the screen for the learners to follow as they complete this activity.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03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4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Sometimes, we’ll ask you to mark on the screen using annotations. To access annotations, **click the View Options at the top of your screen. **Select Annotate to open the annotation tool bar.  The **stamp annotation is one we plan to use.  Go ahead and pick one of the stamp options and put a stamp on the screen. Another annotation we plan to use, is **text. Use this to type text on the screen. After selecting the text annotation, use the format button to change the color or size of your text.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ECE7-42EB-4C79-8A00-9FB8DCBAEA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877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489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After the initial introduction for this activity, click for directions to appear on the screen for the learners to follow as they complete this activity.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321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282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9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58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96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85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29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You’ll have a chance for some discussion in small groups during this class. When we send you to a breakout room, **you’ll see this window pop up. Then, you and other learners will **join the room.  Feel free to turn on your **webcams during this time if you have them. If you need help from a trainer, click the **ask for help button to invite the host. </a:t>
            </a: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your time is up in the breakout room, Zoom automatically brings you back to the main session.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ECE7-42EB-4C79-8A00-9FB8DCBAEA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1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76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3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D3011-5D76-4C56-BE37-78803FFF16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6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8F1F9-6E02-4198-B20F-011BF2C25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92" y="601737"/>
            <a:ext cx="10772392" cy="4457026"/>
          </a:xfrm>
        </p:spPr>
        <p:txBody>
          <a:bodyPr/>
          <a:lstStyle>
            <a:lvl1pPr>
              <a:defRPr>
                <a:solidFill>
                  <a:srgbClr val="ECF3E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ECF3E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ECF3E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ECF3E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ECF3E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68F18064-002E-461C-9B68-93462C27F572}"/>
              </a:ext>
            </a:extLst>
          </p:cNvPr>
          <p:cNvSpPr/>
          <p:nvPr userDrawn="1"/>
        </p:nvSpPr>
        <p:spPr>
          <a:xfrm rot="14831306" flipV="1">
            <a:off x="-1742338" y="5241590"/>
            <a:ext cx="2928305" cy="2124246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AE690526-DFEE-4C59-84F7-50E0502E8F55}"/>
              </a:ext>
            </a:extLst>
          </p:cNvPr>
          <p:cNvSpPr/>
          <p:nvPr userDrawn="1"/>
        </p:nvSpPr>
        <p:spPr>
          <a:xfrm rot="878007" flipV="1">
            <a:off x="-109280" y="6045630"/>
            <a:ext cx="2239728" cy="162474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01D72D9-5F4D-4532-8B81-B37FA57C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92" y="5058763"/>
            <a:ext cx="10772392" cy="1325563"/>
          </a:xfrm>
        </p:spPr>
        <p:txBody>
          <a:bodyPr/>
          <a:lstStyle>
            <a:lvl1pPr>
              <a:defRPr>
                <a:solidFill>
                  <a:srgbClr val="ECF3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823BF48-7BA0-4ED8-BBA6-A87E794A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18369" y="6492875"/>
            <a:ext cx="848321" cy="365125"/>
          </a:xfrm>
        </p:spPr>
        <p:txBody>
          <a:bodyPr anchor="b"/>
          <a:lstStyle>
            <a:lvl1pPr algn="r"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n-US"/>
              <a:t>08/18/22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59AAB7F-EF48-4FCB-A8BD-55D0184D6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76804" y="6275777"/>
            <a:ext cx="2057400" cy="365125"/>
          </a:xfrm>
        </p:spPr>
        <p:txBody>
          <a:bodyPr anchor="b"/>
          <a:lstStyle>
            <a:lvl1pPr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11CEE34-A106-41F5-9679-4D89F459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5503" y="6492875"/>
            <a:ext cx="406497" cy="365125"/>
          </a:xfrm>
        </p:spPr>
        <p:txBody>
          <a:bodyPr anchor="b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fld id="{1B57E7D2-04F0-4C41-8DD7-102304F36DE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61481FC9-EBD4-4AFB-B50C-C94320AC1515}"/>
              </a:ext>
            </a:extLst>
          </p:cNvPr>
          <p:cNvSpPr/>
          <p:nvPr userDrawn="1"/>
        </p:nvSpPr>
        <p:spPr>
          <a:xfrm rot="14831306" flipH="1">
            <a:off x="10855602" y="-367593"/>
            <a:ext cx="2928305" cy="2124246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855F6390-30D0-4CC4-8F30-09E8BEB0153A}"/>
              </a:ext>
            </a:extLst>
          </p:cNvPr>
          <p:cNvSpPr/>
          <p:nvPr userDrawn="1"/>
        </p:nvSpPr>
        <p:spPr>
          <a:xfrm rot="878007" flipH="1">
            <a:off x="9806887" y="-456525"/>
            <a:ext cx="2239728" cy="162474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2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3">
            <a:extLst>
              <a:ext uri="{FF2B5EF4-FFF2-40B4-BE49-F238E27FC236}">
                <a16:creationId xmlns:a16="http://schemas.microsoft.com/office/drawing/2014/main" id="{19239A16-440A-4BBC-8B89-CD8439C25BCE}"/>
              </a:ext>
            </a:extLst>
          </p:cNvPr>
          <p:cNvSpPr/>
          <p:nvPr userDrawn="1"/>
        </p:nvSpPr>
        <p:spPr>
          <a:xfrm rot="14831306" flipH="1">
            <a:off x="10855602" y="-367593"/>
            <a:ext cx="2928305" cy="2124246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53705379-AE14-4CB0-8138-7E1CAE1492EC}"/>
              </a:ext>
            </a:extLst>
          </p:cNvPr>
          <p:cNvSpPr/>
          <p:nvPr userDrawn="1"/>
        </p:nvSpPr>
        <p:spPr>
          <a:xfrm rot="878007" flipH="1">
            <a:off x="9806887" y="-456525"/>
            <a:ext cx="2239728" cy="162474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50DF0E2-8329-4011-BF0E-D061006D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18369" y="6492875"/>
            <a:ext cx="848321" cy="365125"/>
          </a:xfrm>
        </p:spPr>
        <p:txBody>
          <a:bodyPr anchor="b"/>
          <a:lstStyle>
            <a:lvl1pPr algn="r"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n-US"/>
              <a:t>08/18/22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CD8393B-5500-47D7-B182-6EAA31DF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76804" y="6275777"/>
            <a:ext cx="2057400" cy="365125"/>
          </a:xfrm>
        </p:spPr>
        <p:txBody>
          <a:bodyPr anchor="b"/>
          <a:lstStyle>
            <a:lvl1pPr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A688727-1FE4-4D01-8458-70CD854F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5503" y="6492875"/>
            <a:ext cx="406497" cy="365125"/>
          </a:xfrm>
        </p:spPr>
        <p:txBody>
          <a:bodyPr anchor="b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fld id="{1B57E7D2-04F0-4C41-8DD7-102304F36DE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2" name="Oval 13">
            <a:extLst>
              <a:ext uri="{FF2B5EF4-FFF2-40B4-BE49-F238E27FC236}">
                <a16:creationId xmlns:a16="http://schemas.microsoft.com/office/drawing/2014/main" id="{FB634F4E-E48C-47C2-8131-43138B681170}"/>
              </a:ext>
            </a:extLst>
          </p:cNvPr>
          <p:cNvSpPr/>
          <p:nvPr userDrawn="1"/>
        </p:nvSpPr>
        <p:spPr>
          <a:xfrm rot="14831306" flipV="1">
            <a:off x="-1742338" y="5241590"/>
            <a:ext cx="2928305" cy="2124246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1C2676BA-A9F7-4617-9366-B021BF272808}"/>
              </a:ext>
            </a:extLst>
          </p:cNvPr>
          <p:cNvSpPr/>
          <p:nvPr userDrawn="1"/>
        </p:nvSpPr>
        <p:spPr>
          <a:xfrm rot="878007" flipV="1">
            <a:off x="-109280" y="6045630"/>
            <a:ext cx="2239728" cy="162474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D7A0C4B-6ECB-4CD9-A2EB-CF860D63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92" y="5058763"/>
            <a:ext cx="10772392" cy="1325563"/>
          </a:xfrm>
        </p:spPr>
        <p:txBody>
          <a:bodyPr/>
          <a:lstStyle>
            <a:lvl1pPr>
              <a:defRPr>
                <a:solidFill>
                  <a:srgbClr val="ECF3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27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202C9E-1C9A-4FFB-8947-550B556A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18369" y="6492875"/>
            <a:ext cx="848321" cy="365125"/>
          </a:xfrm>
        </p:spPr>
        <p:txBody>
          <a:bodyPr anchor="b"/>
          <a:lstStyle>
            <a:lvl1pPr algn="r"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n-US"/>
              <a:t>08/18/22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6D5800-D546-4F18-92EC-B2282E76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76804" y="6275777"/>
            <a:ext cx="2057400" cy="365125"/>
          </a:xfrm>
        </p:spPr>
        <p:txBody>
          <a:bodyPr anchor="b"/>
          <a:lstStyle>
            <a:lvl1pPr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n-US"/>
              <a:t>DFES Partner Training Team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2D9FF6-CB4D-4083-B262-A05F8ECB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5503" y="6492875"/>
            <a:ext cx="406497" cy="365125"/>
          </a:xfrm>
        </p:spPr>
        <p:txBody>
          <a:bodyPr anchor="b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fld id="{1B57E7D2-04F0-4C41-8DD7-102304F36DE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BAF57129-38A0-468C-8397-BB4308709FA1}"/>
              </a:ext>
            </a:extLst>
          </p:cNvPr>
          <p:cNvSpPr/>
          <p:nvPr userDrawn="1"/>
        </p:nvSpPr>
        <p:spPr>
          <a:xfrm rot="14831306" flipV="1">
            <a:off x="-1742338" y="5241590"/>
            <a:ext cx="2928305" cy="2124246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CD9F9A2E-B187-4F1A-B3A7-F19DCDD16F00}"/>
              </a:ext>
            </a:extLst>
          </p:cNvPr>
          <p:cNvSpPr/>
          <p:nvPr userDrawn="1"/>
        </p:nvSpPr>
        <p:spPr>
          <a:xfrm rot="878007" flipV="1">
            <a:off x="-109280" y="6045630"/>
            <a:ext cx="2239728" cy="162474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EEA9ECA5-B5AB-4001-BFC2-84E087A525A8}"/>
              </a:ext>
            </a:extLst>
          </p:cNvPr>
          <p:cNvSpPr/>
          <p:nvPr userDrawn="1"/>
        </p:nvSpPr>
        <p:spPr>
          <a:xfrm rot="14831306" flipH="1">
            <a:off x="10855602" y="-367593"/>
            <a:ext cx="2928305" cy="2124246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BD7022F3-8B72-4A58-BF7F-2F463E934BCD}"/>
              </a:ext>
            </a:extLst>
          </p:cNvPr>
          <p:cNvSpPr/>
          <p:nvPr userDrawn="1"/>
        </p:nvSpPr>
        <p:spPr>
          <a:xfrm rot="878007" flipH="1">
            <a:off x="9806887" y="-456525"/>
            <a:ext cx="2239728" cy="162474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2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BBE573-63B7-486E-B68D-E70B0FB942A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5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15C5-4C6E-47B5-8A0E-FF3CFFA0A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29" y="2605185"/>
            <a:ext cx="7690338" cy="1812070"/>
          </a:xfrm>
        </p:spPr>
        <p:txBody>
          <a:bodyPr anchor="b"/>
          <a:lstStyle>
            <a:lvl1pPr algn="l">
              <a:defRPr sz="6000">
                <a:solidFill>
                  <a:srgbClr val="ECF3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0C0B6-B4FA-4E2C-8C92-9AC2A0E2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29" y="4417254"/>
            <a:ext cx="7690338" cy="95660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ECF3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0AA78D-F457-4395-B2B9-E0ADE9F2DF2C}"/>
              </a:ext>
            </a:extLst>
          </p:cNvPr>
          <p:cNvCxnSpPr>
            <a:cxnSpLocks/>
          </p:cNvCxnSpPr>
          <p:nvPr userDrawn="1"/>
        </p:nvCxnSpPr>
        <p:spPr>
          <a:xfrm>
            <a:off x="553329" y="5655212"/>
            <a:ext cx="769033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5DDF387-42FC-4C23-ADDC-381ED4D856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06022" y="-287182"/>
            <a:ext cx="7319352" cy="4434240"/>
          </a:xfrm>
          <a:custGeom>
            <a:avLst/>
            <a:gdLst>
              <a:gd name="connsiteX0" fmla="*/ 4776372 w 7319352"/>
              <a:gd name="connsiteY0" fmla="*/ 1 h 4434240"/>
              <a:gd name="connsiteX1" fmla="*/ 7319115 w 7319352"/>
              <a:gd name="connsiteY1" fmla="*/ 1546718 h 4434240"/>
              <a:gd name="connsiteX2" fmla="*/ 4651869 w 7319352"/>
              <a:gd name="connsiteY2" fmla="*/ 4434240 h 4434240"/>
              <a:gd name="connsiteX3" fmla="*/ 0 w 7319352"/>
              <a:gd name="connsiteY3" fmla="*/ 1545486 h 4434240"/>
              <a:gd name="connsiteX4" fmla="*/ 4776372 w 7319352"/>
              <a:gd name="connsiteY4" fmla="*/ 1 h 443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9352" h="4434240">
                <a:moveTo>
                  <a:pt x="4776372" y="1"/>
                </a:moveTo>
                <a:cubicBezTo>
                  <a:pt x="5996225" y="206"/>
                  <a:pt x="7339866" y="807678"/>
                  <a:pt x="7319115" y="1546718"/>
                </a:cubicBezTo>
                <a:cubicBezTo>
                  <a:pt x="7298365" y="2285757"/>
                  <a:pt x="5871721" y="4434445"/>
                  <a:pt x="4651869" y="4434240"/>
                </a:cubicBezTo>
                <a:cubicBezTo>
                  <a:pt x="3432017" y="4434035"/>
                  <a:pt x="0" y="2865175"/>
                  <a:pt x="0" y="1545486"/>
                </a:cubicBezTo>
                <a:cubicBezTo>
                  <a:pt x="0" y="225797"/>
                  <a:pt x="3556520" y="-204"/>
                  <a:pt x="4776372" y="1"/>
                </a:cubicBezTo>
                <a:close/>
              </a:path>
            </a:pathLst>
          </a:cu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A999E3E-B548-4BC3-B17F-F6D70995AAEE}"/>
              </a:ext>
            </a:extLst>
          </p:cNvPr>
          <p:cNvSpPr/>
          <p:nvPr userDrawn="1"/>
        </p:nvSpPr>
        <p:spPr>
          <a:xfrm rot="14831306" flipH="1">
            <a:off x="7896145" y="2723940"/>
            <a:ext cx="5191639" cy="376611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2A83F-2A02-455C-AB15-55F183B6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B330B-5FEA-4475-B572-7C1F01BE3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6BDD2-1FE4-4F0C-99DF-3522C1F5A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08/18/22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ED853-AC4F-429E-A24F-07B163BFF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chemeClr val="bg2"/>
                </a:solidFill>
              </a:rPr>
              <a:t>DFES Partner Training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BDF82-D657-46B6-B9D8-8BA17D80B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1B57E7D2-04F0-4C41-8DD7-102304F36DE0}" type="slidenum">
              <a:rPr lang="en-US" smtClean="0"/>
              <a:pPr/>
              <a:t>‹#›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23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5" r:id="rId3"/>
    <p:sldLayoutId id="2147483661" r:id="rId4"/>
    <p:sldLayoutId id="2147483649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CF3EA"/>
          </a:solidFill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CF3E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ECF3EA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ECF3EA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CF3EA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CF3EA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activity-icon-training-education-1803710/" TargetMode="Externa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opencollaborarchy.wordpress.com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3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hyperlink" Target="https://pixabay.com/en/activity-icon-training-education-1803710/" TargetMode="External"/><Relationship Id="rId10" Type="http://schemas.openxmlformats.org/officeDocument/2006/relationships/image" Target="../media/image70.jpeg"/><Relationship Id="rId4" Type="http://schemas.microsoft.com/office/2007/relationships/hdphoto" Target="../media/hdphoto2.wdp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hyperlink" Target="http://www.gbcnv.edu/assessment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kjan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image" Target="../media/image96.png"/><Relationship Id="rId39" Type="http://schemas.openxmlformats.org/officeDocument/2006/relationships/image" Target="../media/image109.png"/><Relationship Id="rId3" Type="http://schemas.microsoft.com/office/2007/relationships/media" Target="../media/media2.m4a"/><Relationship Id="rId21" Type="http://schemas.openxmlformats.org/officeDocument/2006/relationships/slideLayout" Target="../slideLayouts/slideLayout3.xml"/><Relationship Id="rId34" Type="http://schemas.openxmlformats.org/officeDocument/2006/relationships/image" Target="../media/image104.png"/><Relationship Id="rId42" Type="http://schemas.openxmlformats.org/officeDocument/2006/relationships/image" Target="../media/image112.png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openxmlformats.org/officeDocument/2006/relationships/image" Target="../media/image95.png"/><Relationship Id="rId33" Type="http://schemas.openxmlformats.org/officeDocument/2006/relationships/image" Target="../media/image103.png"/><Relationship Id="rId38" Type="http://schemas.openxmlformats.org/officeDocument/2006/relationships/image" Target="../media/image108.png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openxmlformats.org/officeDocument/2006/relationships/image" Target="../media/image99.png"/><Relationship Id="rId41" Type="http://schemas.openxmlformats.org/officeDocument/2006/relationships/image" Target="../media/image111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37" Type="http://schemas.openxmlformats.org/officeDocument/2006/relationships/image" Target="../media/image107.png"/><Relationship Id="rId40" Type="http://schemas.openxmlformats.org/officeDocument/2006/relationships/image" Target="../media/image110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36" Type="http://schemas.openxmlformats.org/officeDocument/2006/relationships/image" Target="../media/image106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openxmlformats.org/officeDocument/2006/relationships/image" Target="../media/image101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notesSlide" Target="../notesSlides/notesSlide28.xml"/><Relationship Id="rId27" Type="http://schemas.openxmlformats.org/officeDocument/2006/relationships/image" Target="../media/image97.png"/><Relationship Id="rId30" Type="http://schemas.openxmlformats.org/officeDocument/2006/relationships/image" Target="../media/image100.png"/><Relationship Id="rId35" Type="http://schemas.openxmlformats.org/officeDocument/2006/relationships/image" Target="../media/image105.png"/><Relationship Id="rId43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nternetmarketingblog101.com/setting-blogging-goals-is-very-important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hyperlink" Target="https://en.wikipedia.org/wiki/SMART_criteria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activity-icon-training-education-1803710/" TargetMode="Externa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nveernaseer.com/what-fortune-500-leaders-are-doing-to-create-employee-engagement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cf.wisconsin.gov/manuals/w-2-manual/Production/default.htm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activity-icon-training-education-1803710/" TargetMode="Externa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dcf.wisconsin.gov/manuals/w-2-manual/Production/default.ht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activity-icon-training-education-1803710/" TargetMode="Externa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activity-icon-training-education-1803710/" TargetMode="Externa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1.wmf"/><Relationship Id="rId4" Type="http://schemas.openxmlformats.org/officeDocument/2006/relationships/notesSlide" Target="../notesSlides/notesSlide43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44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activity-icon-training-education-1803710/" TargetMode="External"/><Relationship Id="rId4" Type="http://schemas.microsoft.com/office/2007/relationships/hdphoto" Target="../media/hdphoto2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control" Target="../activeX/activeX13.xml"/><Relationship Id="rId18" Type="http://schemas.openxmlformats.org/officeDocument/2006/relationships/control" Target="../activeX/activeX18.xml"/><Relationship Id="rId3" Type="http://schemas.openxmlformats.org/officeDocument/2006/relationships/control" Target="../activeX/activeX3.xml"/><Relationship Id="rId21" Type="http://schemas.openxmlformats.org/officeDocument/2006/relationships/control" Target="../activeX/activeX21.xml"/><Relationship Id="rId7" Type="http://schemas.openxmlformats.org/officeDocument/2006/relationships/control" Target="../activeX/activeX7.xml"/><Relationship Id="rId12" Type="http://schemas.openxmlformats.org/officeDocument/2006/relationships/control" Target="../activeX/activeX12.xml"/><Relationship Id="rId17" Type="http://schemas.openxmlformats.org/officeDocument/2006/relationships/control" Target="../activeX/activeX17.xml"/><Relationship Id="rId25" Type="http://schemas.openxmlformats.org/officeDocument/2006/relationships/image" Target="../media/image135.wmf"/><Relationship Id="rId2" Type="http://schemas.openxmlformats.org/officeDocument/2006/relationships/control" Target="../activeX/activeX2.xml"/><Relationship Id="rId16" Type="http://schemas.openxmlformats.org/officeDocument/2006/relationships/control" Target="../activeX/activeX16.xml"/><Relationship Id="rId20" Type="http://schemas.openxmlformats.org/officeDocument/2006/relationships/control" Target="../activeX/activeX2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6.xml"/><Relationship Id="rId11" Type="http://schemas.openxmlformats.org/officeDocument/2006/relationships/control" Target="../activeX/activeX11.xml"/><Relationship Id="rId24" Type="http://schemas.openxmlformats.org/officeDocument/2006/relationships/image" Target="../media/image134.wmf"/><Relationship Id="rId5" Type="http://schemas.openxmlformats.org/officeDocument/2006/relationships/control" Target="../activeX/activeX5.xml"/><Relationship Id="rId15" Type="http://schemas.openxmlformats.org/officeDocument/2006/relationships/control" Target="../activeX/activeX15.xml"/><Relationship Id="rId23" Type="http://schemas.openxmlformats.org/officeDocument/2006/relationships/image" Target="../media/image133.wmf"/><Relationship Id="rId10" Type="http://schemas.openxmlformats.org/officeDocument/2006/relationships/control" Target="../activeX/activeX10.xml"/><Relationship Id="rId19" Type="http://schemas.openxmlformats.org/officeDocument/2006/relationships/control" Target="../activeX/activeX19.xml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control" Target="../activeX/activeX14.xml"/><Relationship Id="rId2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82512E3-8592-49FE-A8B1-857773FE8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W-2 Case Management: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CD4EFE25-6616-483B-ACFB-DF144E52F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29" y="4417254"/>
            <a:ext cx="7690338" cy="1197734"/>
          </a:xfrm>
        </p:spPr>
        <p:txBody>
          <a:bodyPr>
            <a:noAutofit/>
          </a:bodyPr>
          <a:lstStyle/>
          <a:p>
            <a:r>
              <a:rPr lang="en-US" sz="4000"/>
              <a:t>Assessment and Employability Plans</a:t>
            </a:r>
          </a:p>
        </p:txBody>
      </p:sp>
    </p:spTree>
    <p:extLst>
      <p:ext uri="{BB962C8B-B14F-4D97-AF65-F5344CB8AC3E}">
        <p14:creationId xmlns:p14="http://schemas.microsoft.com/office/powerpoint/2010/main" val="3112420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B0A2-E3D2-4CD0-8B98-B6A9DA9F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9C837-743C-42A1-B183-EBDC9032D49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6000" y="1638091"/>
            <a:ext cx="4933950" cy="3019425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“The process of estimating or determining the significance, importance, or value of; evaluating.”</a:t>
            </a:r>
          </a:p>
          <a:p>
            <a:pPr marL="0" indent="0" algn="r">
              <a:buNone/>
            </a:pPr>
            <a:endParaRPr lang="en-US" sz="1800" b="1" i="1">
              <a:solidFill>
                <a:schemeClr val="bg2">
                  <a:lumMod val="75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None/>
            </a:pPr>
            <a:r>
              <a:rPr lang="en-US" sz="1800" b="1" i="1">
                <a:solidFill>
                  <a:schemeClr val="bg2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-Webster’s New World Dictionary of American English</a:t>
            </a:r>
            <a:endParaRPr lang="en-US" sz="1800" b="1">
              <a:solidFill>
                <a:schemeClr val="bg2">
                  <a:lumMod val="75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9" name="Content Placeholder 8" descr="MPj01749660000[1]">
            <a:extLst>
              <a:ext uri="{FF2B5EF4-FFF2-40B4-BE49-F238E27FC236}">
                <a16:creationId xmlns:a16="http://schemas.microsoft.com/office/drawing/2014/main" id="{0D4FB776-DA14-4AA5-A34C-C0714BBDDB9C}"/>
              </a:ext>
            </a:extLst>
          </p:cNvPr>
          <p:cNvPicPr>
            <a:picLocks noGrp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792" y="1066800"/>
            <a:ext cx="4918075" cy="3070225"/>
          </a:xfrm>
          <a:custGeom>
            <a:avLst/>
            <a:gdLst>
              <a:gd name="connsiteX0" fmla="*/ 1476076 w 4917686"/>
              <a:gd name="connsiteY0" fmla="*/ 655 h 3069924"/>
              <a:gd name="connsiteX1" fmla="*/ 3562818 w 4917686"/>
              <a:gd name="connsiteY1" fmla="*/ 410658 h 3069924"/>
              <a:gd name="connsiteX2" fmla="*/ 4773656 w 4917686"/>
              <a:gd name="connsiteY2" fmla="*/ 2551916 h 3069924"/>
              <a:gd name="connsiteX3" fmla="*/ 1720640 w 4917686"/>
              <a:gd name="connsiteY3" fmla="*/ 2810725 h 3069924"/>
              <a:gd name="connsiteX4" fmla="*/ 112295 w 4917686"/>
              <a:gd name="connsiteY4" fmla="*/ 380524 h 3069924"/>
              <a:gd name="connsiteX5" fmla="*/ 1476076 w 4917686"/>
              <a:gd name="connsiteY5" fmla="*/ 655 h 306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7686" h="3069924">
                <a:moveTo>
                  <a:pt x="1476076" y="655"/>
                </a:moveTo>
                <a:cubicBezTo>
                  <a:pt x="2249631" y="13300"/>
                  <a:pt x="3125816" y="207090"/>
                  <a:pt x="3562818" y="410658"/>
                </a:cubicBezTo>
                <a:cubicBezTo>
                  <a:pt x="4339712" y="772556"/>
                  <a:pt x="5282359" y="1889156"/>
                  <a:pt x="4773656" y="2551916"/>
                </a:cubicBezTo>
                <a:cubicBezTo>
                  <a:pt x="4264952" y="3214676"/>
                  <a:pt x="2497533" y="3172623"/>
                  <a:pt x="1720640" y="2810725"/>
                </a:cubicBezTo>
                <a:cubicBezTo>
                  <a:pt x="943746" y="2448826"/>
                  <a:pt x="-396409" y="1043284"/>
                  <a:pt x="112295" y="380524"/>
                </a:cubicBezTo>
                <a:cubicBezTo>
                  <a:pt x="334853" y="90566"/>
                  <a:pt x="874422" y="-9180"/>
                  <a:pt x="1476076" y="655"/>
                </a:cubicBezTo>
                <a:close/>
              </a:path>
            </a:pathLst>
          </a:custGeom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731A8-0ADD-4227-B428-738D37B9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3F6F48-FBF7-45DA-96A0-F2A939AA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87B85D-D671-4D26-8CC3-92362623C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01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B0A2-E3D2-4CD0-8B98-B6A9DA9F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92" y="5058763"/>
            <a:ext cx="11247708" cy="1325563"/>
          </a:xfrm>
        </p:spPr>
        <p:txBody>
          <a:bodyPr/>
          <a:lstStyle/>
          <a:p>
            <a:r>
              <a:rPr lang="en-US"/>
              <a:t>How would you define assessment?</a:t>
            </a:r>
          </a:p>
        </p:txBody>
      </p:sp>
      <p:pic>
        <p:nvPicPr>
          <p:cNvPr id="9" name="Content Placeholder 8" descr="MPj01749660000[1]">
            <a:extLst>
              <a:ext uri="{FF2B5EF4-FFF2-40B4-BE49-F238E27FC236}">
                <a16:creationId xmlns:a16="http://schemas.microsoft.com/office/drawing/2014/main" id="{0D4FB776-DA14-4AA5-A34C-C0714BBDDB9C}"/>
              </a:ext>
            </a:extLst>
          </p:cNvPr>
          <p:cNvPicPr>
            <a:picLocks noGrp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792" y="1066800"/>
            <a:ext cx="4918075" cy="3070225"/>
          </a:xfrm>
          <a:custGeom>
            <a:avLst/>
            <a:gdLst>
              <a:gd name="connsiteX0" fmla="*/ 1476076 w 4917686"/>
              <a:gd name="connsiteY0" fmla="*/ 655 h 3069924"/>
              <a:gd name="connsiteX1" fmla="*/ 3562818 w 4917686"/>
              <a:gd name="connsiteY1" fmla="*/ 410658 h 3069924"/>
              <a:gd name="connsiteX2" fmla="*/ 4773656 w 4917686"/>
              <a:gd name="connsiteY2" fmla="*/ 2551916 h 3069924"/>
              <a:gd name="connsiteX3" fmla="*/ 1720640 w 4917686"/>
              <a:gd name="connsiteY3" fmla="*/ 2810725 h 3069924"/>
              <a:gd name="connsiteX4" fmla="*/ 112295 w 4917686"/>
              <a:gd name="connsiteY4" fmla="*/ 380524 h 3069924"/>
              <a:gd name="connsiteX5" fmla="*/ 1476076 w 4917686"/>
              <a:gd name="connsiteY5" fmla="*/ 655 h 306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7686" h="3069924">
                <a:moveTo>
                  <a:pt x="1476076" y="655"/>
                </a:moveTo>
                <a:cubicBezTo>
                  <a:pt x="2249631" y="13300"/>
                  <a:pt x="3125816" y="207090"/>
                  <a:pt x="3562818" y="410658"/>
                </a:cubicBezTo>
                <a:cubicBezTo>
                  <a:pt x="4339712" y="772556"/>
                  <a:pt x="5282359" y="1889156"/>
                  <a:pt x="4773656" y="2551916"/>
                </a:cubicBezTo>
                <a:cubicBezTo>
                  <a:pt x="4264952" y="3214676"/>
                  <a:pt x="2497533" y="3172623"/>
                  <a:pt x="1720640" y="2810725"/>
                </a:cubicBezTo>
                <a:cubicBezTo>
                  <a:pt x="943746" y="2448826"/>
                  <a:pt x="-396409" y="1043284"/>
                  <a:pt x="112295" y="380524"/>
                </a:cubicBezTo>
                <a:cubicBezTo>
                  <a:pt x="334853" y="90566"/>
                  <a:pt x="874422" y="-9180"/>
                  <a:pt x="1476076" y="655"/>
                </a:cubicBezTo>
                <a:close/>
              </a:path>
            </a:pathLst>
          </a:custGeom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5F1D8-C611-40DE-BA9C-BFCC2B31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44F170-4758-41AA-929D-E31C0A456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BEBA01-616D-4739-B24B-6C11765C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4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DE90-74E5-4E6D-A3A0-20E1F81A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Assessment – W-2 Manual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7221C-2F27-4AD2-AADB-FD6E439961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3792" y="1533781"/>
            <a:ext cx="8534400" cy="3030537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“…process of gathering needed information to develop an Employability Plan customized for the participant…”</a:t>
            </a:r>
          </a:p>
          <a:p>
            <a:pPr marL="0" indent="0" algn="ctr">
              <a:buNone/>
            </a:pPr>
            <a:endParaRPr lang="en-US" sz="1800" b="1" i="1">
              <a:solidFill>
                <a:schemeClr val="bg2">
                  <a:lumMod val="75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None/>
            </a:pPr>
            <a:r>
              <a:rPr lang="en-US" sz="1800" b="1" i="1">
                <a:solidFill>
                  <a:schemeClr val="bg2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-W-2 Manual, Chapter 5.1</a:t>
            </a:r>
            <a:endParaRPr lang="en-US" sz="1800" b="1">
              <a:solidFill>
                <a:schemeClr val="bg2">
                  <a:lumMod val="75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97441-304D-479E-8FC8-64866F6F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B8FD9-8325-4EBE-8143-ABBF67472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B95F0-B86E-4857-BE64-EA48452E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95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4B5230-C083-44E3-8187-EDBA7C14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5E9B1-C81C-4B87-BF7F-71116FC9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29DE6-B7B5-4196-A41F-F7AD6274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13</a:t>
            </a:fld>
            <a:endParaRPr lang="en-US"/>
          </a:p>
        </p:txBody>
      </p:sp>
      <p:grpSp>
        <p:nvGrpSpPr>
          <p:cNvPr id="19" name="Google Shape;417;p39">
            <a:extLst>
              <a:ext uri="{FF2B5EF4-FFF2-40B4-BE49-F238E27FC236}">
                <a16:creationId xmlns:a16="http://schemas.microsoft.com/office/drawing/2014/main" id="{65579523-F300-4137-9294-A97AE3F28CA7}"/>
              </a:ext>
            </a:extLst>
          </p:cNvPr>
          <p:cNvGrpSpPr/>
          <p:nvPr/>
        </p:nvGrpSpPr>
        <p:grpSpPr>
          <a:xfrm>
            <a:off x="3467100" y="800100"/>
            <a:ext cx="5257800" cy="5257800"/>
            <a:chOff x="1649412" y="927100"/>
            <a:chExt cx="5011737" cy="5016500"/>
          </a:xfrm>
        </p:grpSpPr>
        <p:sp>
          <p:nvSpPr>
            <p:cNvPr id="20" name="Google Shape;418;p39">
              <a:extLst>
                <a:ext uri="{FF2B5EF4-FFF2-40B4-BE49-F238E27FC236}">
                  <a16:creationId xmlns:a16="http://schemas.microsoft.com/office/drawing/2014/main" id="{47780F2A-B5BD-4D31-A5BB-122139B33400}"/>
                </a:ext>
              </a:extLst>
            </p:cNvPr>
            <p:cNvSpPr/>
            <p:nvPr/>
          </p:nvSpPr>
          <p:spPr>
            <a:xfrm>
              <a:off x="2008187" y="4025900"/>
              <a:ext cx="4252913" cy="1917700"/>
            </a:xfrm>
            <a:custGeom>
              <a:avLst/>
              <a:gdLst/>
              <a:ahLst/>
              <a:cxnLst/>
              <a:rect l="l" t="t" r="r" b="b"/>
              <a:pathLst>
                <a:path w="999" h="450" extrusionOk="0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419;p39">
              <a:extLst>
                <a:ext uri="{FF2B5EF4-FFF2-40B4-BE49-F238E27FC236}">
                  <a16:creationId xmlns:a16="http://schemas.microsoft.com/office/drawing/2014/main" id="{9E24A9E8-2946-4A24-89D3-F076E475F73A}"/>
                </a:ext>
              </a:extLst>
            </p:cNvPr>
            <p:cNvSpPr/>
            <p:nvPr/>
          </p:nvSpPr>
          <p:spPr>
            <a:xfrm>
              <a:off x="4271962" y="931862"/>
              <a:ext cx="2389187" cy="3724276"/>
            </a:xfrm>
            <a:custGeom>
              <a:avLst/>
              <a:gdLst/>
              <a:ahLst/>
              <a:cxnLst/>
              <a:rect l="l" t="t" r="r" b="b"/>
              <a:pathLst>
                <a:path w="561" h="874" extrusionOk="0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20;p39">
              <a:extLst>
                <a:ext uri="{FF2B5EF4-FFF2-40B4-BE49-F238E27FC236}">
                  <a16:creationId xmlns:a16="http://schemas.microsoft.com/office/drawing/2014/main" id="{E8AD0B68-BBA0-41F8-B997-24BA3D3FBC00}"/>
                </a:ext>
              </a:extLst>
            </p:cNvPr>
            <p:cNvSpPr/>
            <p:nvPr/>
          </p:nvSpPr>
          <p:spPr>
            <a:xfrm>
              <a:off x="1649412" y="927100"/>
              <a:ext cx="2870200" cy="3652836"/>
            </a:xfrm>
            <a:custGeom>
              <a:avLst/>
              <a:gdLst/>
              <a:ahLst/>
              <a:cxnLst/>
              <a:rect l="l" t="t" r="r" b="b"/>
              <a:pathLst>
                <a:path w="674" h="857" extrusionOk="0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18757474-A026-4083-A4F9-2BBE881DFD53}"/>
              </a:ext>
            </a:extLst>
          </p:cNvPr>
          <p:cNvSpPr/>
          <p:nvPr/>
        </p:nvSpPr>
        <p:spPr>
          <a:xfrm>
            <a:off x="3009900" y="342900"/>
            <a:ext cx="6172200" cy="6172200"/>
          </a:xfrm>
          <a:prstGeom prst="ellipse">
            <a:avLst/>
          </a:prstGeom>
          <a:noFill/>
          <a:ln w="571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AB061A-F07A-469C-80DD-AC7F90B9C2A0}"/>
              </a:ext>
            </a:extLst>
          </p:cNvPr>
          <p:cNvSpPr txBox="1"/>
          <p:nvPr/>
        </p:nvSpPr>
        <p:spPr>
          <a:xfrm>
            <a:off x="4174074" y="2030615"/>
            <a:ext cx="101254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27432" tIns="0" rIns="27432" bIns="0" rtlCol="0">
            <a:spAutoFit/>
          </a:bodyPr>
          <a:lstStyle>
            <a:defPPr>
              <a:defRPr lang="en-US"/>
            </a:defPPr>
            <a:lvl1pPr algn="ctr"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Action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9FEDF0-3E4E-4845-9CC9-D9933C8318CC}"/>
              </a:ext>
            </a:extLst>
          </p:cNvPr>
          <p:cNvSpPr txBox="1"/>
          <p:nvPr/>
        </p:nvSpPr>
        <p:spPr>
          <a:xfrm>
            <a:off x="6789786" y="2030615"/>
            <a:ext cx="146304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27432" tIns="0" rIns="27432" bIns="0" rtlCol="0">
            <a:spAutoFit/>
          </a:bodyPr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Collection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5EA165-AEDB-4AB2-AC98-DB7B99A8B2EC}"/>
              </a:ext>
            </a:extLst>
          </p:cNvPr>
          <p:cNvSpPr txBox="1"/>
          <p:nvPr/>
        </p:nvSpPr>
        <p:spPr>
          <a:xfrm>
            <a:off x="5274927" y="5052928"/>
            <a:ext cx="146304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27432" tIns="0" rIns="27432" bIns="0" rtlCol="0">
            <a:spAutoFit/>
          </a:bodyPr>
          <a:lstStyle>
            <a:defPPr>
              <a:defRPr lang="en-US"/>
            </a:defPPr>
            <a:lvl1pPr algn="ctr"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Evaluation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69F023-0679-443A-A739-C92186877CFD}"/>
              </a:ext>
            </a:extLst>
          </p:cNvPr>
          <p:cNvSpPr txBox="1"/>
          <p:nvPr/>
        </p:nvSpPr>
        <p:spPr>
          <a:xfrm>
            <a:off x="5044888" y="240850"/>
            <a:ext cx="210312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27432" tIns="0" rIns="27432" bIns="0" rtlCol="0" anchor="ctr" anchorCtr="0">
            <a:spAutoFit/>
          </a:bodyPr>
          <a:lstStyle>
            <a:defPPr>
              <a:defRPr lang="en-US"/>
            </a:defPPr>
            <a:lvl1pPr algn="ctr"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pc="-3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220380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9" grpId="0" animBg="1"/>
      <p:bldP spid="33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F39064-B505-4A47-8ED3-94515F09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Service Announcement (PSA)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146C0500-A5BA-4860-BB83-3EDB0084B7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733" b="10733"/>
          <a:stretch>
            <a:fillRect/>
          </a:stretch>
        </p:blipFill>
        <p:spPr>
          <a:xfrm>
            <a:off x="-743319" y="0"/>
            <a:ext cx="13640536" cy="42672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B1F7F-B73B-473D-8222-C33F775F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8B36F-6ECF-4A60-9161-EEA6D61F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BD233-B75E-4E96-9AED-5E301F98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25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9AD869A-A0EE-4A34-80F2-055A44D63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340234" y="264434"/>
            <a:ext cx="4965039" cy="622844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81B2EA-D0D4-431B-874F-99FF9E649F8C}"/>
              </a:ext>
            </a:extLst>
          </p:cNvPr>
          <p:cNvSpPr txBox="1">
            <a:spLocks/>
          </p:cNvSpPr>
          <p:nvPr/>
        </p:nvSpPr>
        <p:spPr>
          <a:xfrm>
            <a:off x="342901" y="2171587"/>
            <a:ext cx="4125242" cy="15070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Informal </a:t>
            </a:r>
            <a:br>
              <a:rPr lang="en-US" sz="4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4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Assessment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0C3758-918E-491E-A7D7-89B9BC92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2D125-600E-47F3-B72D-41E621D4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CB1E40-D96A-4E25-87B8-05CCE96AF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1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A1BA-16D8-4950-918A-1BE73F3B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050" y="1508465"/>
            <a:ext cx="4766493" cy="1623218"/>
          </a:xfrm>
        </p:spPr>
        <p:txBody>
          <a:bodyPr>
            <a:normAutofit fontScale="90000"/>
          </a:bodyPr>
          <a:lstStyle/>
          <a:p>
            <a:r>
              <a:rPr lang="en-US"/>
              <a:t>Defining Informal Assessment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7D866-6FC6-4711-87A2-3750B778357E}"/>
              </a:ext>
            </a:extLst>
          </p:cNvPr>
          <p:cNvSpPr/>
          <p:nvPr/>
        </p:nvSpPr>
        <p:spPr>
          <a:xfrm>
            <a:off x="204952" y="283779"/>
            <a:ext cx="2932386" cy="376795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2B0B8F-F0AA-45E3-8FCB-E43C6E9719ED}"/>
              </a:ext>
            </a:extLst>
          </p:cNvPr>
          <p:cNvSpPr/>
          <p:nvPr/>
        </p:nvSpPr>
        <p:spPr>
          <a:xfrm>
            <a:off x="3195146" y="283779"/>
            <a:ext cx="2932385" cy="376795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886451-378C-49B1-8F9B-06ED8F476BAD}"/>
              </a:ext>
            </a:extLst>
          </p:cNvPr>
          <p:cNvSpPr/>
          <p:nvPr/>
        </p:nvSpPr>
        <p:spPr>
          <a:xfrm>
            <a:off x="8248761" y="3059668"/>
            <a:ext cx="3246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tx1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-W-2 Manual, Chapter 5.2.1</a:t>
            </a:r>
            <a:endParaRPr lang="en-US" b="1">
              <a:solidFill>
                <a:schemeClr val="tx1">
                  <a:lumMod val="9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hiring" descr="Image result for employment">
            <a:extLst>
              <a:ext uri="{FF2B5EF4-FFF2-40B4-BE49-F238E27FC236}">
                <a16:creationId xmlns:a16="http://schemas.microsoft.com/office/drawing/2014/main" id="{C55C4BF3-5F77-49E4-B127-235BC0D02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103" y="381000"/>
            <a:ext cx="2699012" cy="35746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mechanic" descr="Image result for factory worker">
            <a:extLst>
              <a:ext uri="{FF2B5EF4-FFF2-40B4-BE49-F238E27FC236}">
                <a16:creationId xmlns:a16="http://schemas.microsoft.com/office/drawing/2014/main" id="{C75D2B2A-B364-42F7-996A-2DA78E84E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1"/>
          <a:stretch/>
        </p:blipFill>
        <p:spPr bwMode="auto">
          <a:xfrm flipH="1">
            <a:off x="3323173" y="381000"/>
            <a:ext cx="2676330" cy="35746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Ladder" descr="A picture containing paper clip, stationary&#10;&#10;Description generated with very high confidence">
            <a:extLst>
              <a:ext uri="{FF2B5EF4-FFF2-40B4-BE49-F238E27FC236}">
                <a16:creationId xmlns:a16="http://schemas.microsoft.com/office/drawing/2014/main" id="{7F804C6B-1CCD-40A6-B666-B9644622BB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88" b="95729" l="6510" r="90000">
                        <a14:foregroundMark x1="48854" y1="34844" x2="52812" y2="16146"/>
                        <a14:foregroundMark x1="27552" y1="95885" x2="30156" y2="81667"/>
                        <a14:foregroundMark x1="30156" y1="81667" x2="30573" y2="80677"/>
                        <a14:foregroundMark x1="48125" y1="5156" x2="53021" y2="5625"/>
                        <a14:foregroundMark x1="25885" y1="5365" x2="30365" y2="4688"/>
                        <a14:foregroundMark x1="6510" y1="94479" x2="8125" y2="87708"/>
                        <a14:backgroundMark x1="27552" y1="88906" x2="28698" y2="84896"/>
                        <a14:backgroundMark x1="29167" y1="83281" x2="29427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2896">
            <a:off x="3688298" y="655897"/>
            <a:ext cx="3429000" cy="3429000"/>
          </a:xfrm>
          <a:prstGeom prst="rect">
            <a:avLst/>
          </a:prstGeom>
          <a:effectLst>
            <a:glow rad="101600">
              <a:schemeClr val="bg2">
                <a:lumMod val="75000"/>
                <a:alpha val="60000"/>
              </a:schemeClr>
            </a:glow>
          </a:effectLst>
        </p:spPr>
      </p:pic>
      <p:pic>
        <p:nvPicPr>
          <p:cNvPr id="1030" name="briefcase dude" descr="Image result for career ladder">
            <a:extLst>
              <a:ext uri="{FF2B5EF4-FFF2-40B4-BE49-F238E27FC236}">
                <a16:creationId xmlns:a16="http://schemas.microsoft.com/office/drawing/2014/main" id="{7407AB05-6EE5-4DE0-82B5-6DE19C889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452" y="438597"/>
            <a:ext cx="2744758" cy="34891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5">
            <a:extLst>
              <a:ext uri="{FF2B5EF4-FFF2-40B4-BE49-F238E27FC236}">
                <a16:creationId xmlns:a16="http://schemas.microsoft.com/office/drawing/2014/main" id="{762E20E0-0CED-4886-B4B9-FC221272C1BB}"/>
              </a:ext>
            </a:extLst>
          </p:cNvPr>
          <p:cNvSpPr/>
          <p:nvPr/>
        </p:nvSpPr>
        <p:spPr>
          <a:xfrm flipV="1">
            <a:off x="648207" y="4066485"/>
            <a:ext cx="6649629" cy="2768767"/>
          </a:xfrm>
          <a:custGeom>
            <a:avLst/>
            <a:gdLst>
              <a:gd name="connsiteX0" fmla="*/ 0 w 5251550"/>
              <a:gd name="connsiteY0" fmla="*/ 1763209 h 3526418"/>
              <a:gd name="connsiteX1" fmla="*/ 2625775 w 5251550"/>
              <a:gd name="connsiteY1" fmla="*/ 0 h 3526418"/>
              <a:gd name="connsiteX2" fmla="*/ 5251550 w 5251550"/>
              <a:gd name="connsiteY2" fmla="*/ 1763209 h 3526418"/>
              <a:gd name="connsiteX3" fmla="*/ 2625775 w 5251550"/>
              <a:gd name="connsiteY3" fmla="*/ 3526418 h 3526418"/>
              <a:gd name="connsiteX4" fmla="*/ 0 w 5251550"/>
              <a:gd name="connsiteY4" fmla="*/ 1763209 h 3526418"/>
              <a:gd name="connsiteX0" fmla="*/ 0 w 5340041"/>
              <a:gd name="connsiteY0" fmla="*/ 2769997 h 3634426"/>
              <a:gd name="connsiteX1" fmla="*/ 2714266 w 5340041"/>
              <a:gd name="connsiteY1" fmla="*/ 18646 h 3634426"/>
              <a:gd name="connsiteX2" fmla="*/ 5340041 w 5340041"/>
              <a:gd name="connsiteY2" fmla="*/ 1781855 h 3634426"/>
              <a:gd name="connsiteX3" fmla="*/ 2714266 w 5340041"/>
              <a:gd name="connsiteY3" fmla="*/ 3545064 h 3634426"/>
              <a:gd name="connsiteX4" fmla="*/ 0 w 5340041"/>
              <a:gd name="connsiteY4" fmla="*/ 2769997 h 3634426"/>
              <a:gd name="connsiteX0" fmla="*/ 0 w 5576016"/>
              <a:gd name="connsiteY0" fmla="*/ 2775637 h 3647685"/>
              <a:gd name="connsiteX1" fmla="*/ 2714266 w 5576016"/>
              <a:gd name="connsiteY1" fmla="*/ 24286 h 3647685"/>
              <a:gd name="connsiteX2" fmla="*/ 5576016 w 5576016"/>
              <a:gd name="connsiteY2" fmla="*/ 1684256 h 3647685"/>
              <a:gd name="connsiteX3" fmla="*/ 2714266 w 5576016"/>
              <a:gd name="connsiteY3" fmla="*/ 3550704 h 3647685"/>
              <a:gd name="connsiteX4" fmla="*/ 0 w 5576016"/>
              <a:gd name="connsiteY4" fmla="*/ 2775637 h 364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6016" h="3647685">
                <a:moveTo>
                  <a:pt x="0" y="2775637"/>
                </a:moveTo>
                <a:cubicBezTo>
                  <a:pt x="0" y="1801844"/>
                  <a:pt x="1784930" y="206183"/>
                  <a:pt x="2714266" y="24286"/>
                </a:cubicBezTo>
                <a:cubicBezTo>
                  <a:pt x="3643602" y="-157611"/>
                  <a:pt x="5576016" y="710463"/>
                  <a:pt x="5576016" y="1684256"/>
                </a:cubicBezTo>
                <a:cubicBezTo>
                  <a:pt x="5576016" y="2658049"/>
                  <a:pt x="3643602" y="3368807"/>
                  <a:pt x="2714266" y="3550704"/>
                </a:cubicBezTo>
                <a:cubicBezTo>
                  <a:pt x="1784930" y="3732601"/>
                  <a:pt x="0" y="3749430"/>
                  <a:pt x="0" y="2775637"/>
                </a:cubicBezTo>
                <a:close/>
              </a:path>
            </a:pathLst>
          </a:custGeom>
          <a:solidFill>
            <a:schemeClr val="accent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CD0A98-98C4-4A65-973B-146DE94778AA}"/>
              </a:ext>
            </a:extLst>
          </p:cNvPr>
          <p:cNvSpPr/>
          <p:nvPr/>
        </p:nvSpPr>
        <p:spPr>
          <a:xfrm>
            <a:off x="870156" y="4455662"/>
            <a:ext cx="6619262" cy="168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“To gather information about an     	individual and his or her family to 				determine…”</a:t>
            </a:r>
          </a:p>
        </p:txBody>
      </p:sp>
      <p:pic>
        <p:nvPicPr>
          <p:cNvPr id="15" name="typing" descr="Image result for typing">
            <a:extLst>
              <a:ext uri="{FF2B5EF4-FFF2-40B4-BE49-F238E27FC236}">
                <a16:creationId xmlns:a16="http://schemas.microsoft.com/office/drawing/2014/main" id="{3AA3AEA6-156D-4DE4-8571-7DA1FC9CA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34"/>
          <a:stretch/>
        </p:blipFill>
        <p:spPr bwMode="auto">
          <a:xfrm>
            <a:off x="299542" y="362607"/>
            <a:ext cx="2774731" cy="361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woman clipboard" descr="Image result for counseling">
            <a:extLst>
              <a:ext uri="{FF2B5EF4-FFF2-40B4-BE49-F238E27FC236}">
                <a16:creationId xmlns:a16="http://schemas.microsoft.com/office/drawing/2014/main" id="{136D05B3-5DF0-47FE-885A-A52419DAE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5564" y="362607"/>
            <a:ext cx="2783137" cy="35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F0BD7F5-7462-4EE2-BDA0-ED2E9735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38BD598-2269-43D9-AC3D-7C20B82C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237649C-8EE2-4518-B1A7-446606BA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3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A1BA-16D8-4950-918A-1BE73F3B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480" y="4311144"/>
            <a:ext cx="6143023" cy="1325563"/>
          </a:xfrm>
        </p:spPr>
        <p:txBody>
          <a:bodyPr>
            <a:normAutofit/>
          </a:bodyPr>
          <a:lstStyle/>
          <a:p>
            <a:r>
              <a:rPr lang="en-US"/>
              <a:t>Conducting an Informal Assessment</a:t>
            </a:r>
          </a:p>
        </p:txBody>
      </p:sp>
      <p:pic>
        <p:nvPicPr>
          <p:cNvPr id="13" name="Graphic 12" descr="Boardroom">
            <a:extLst>
              <a:ext uri="{FF2B5EF4-FFF2-40B4-BE49-F238E27FC236}">
                <a16:creationId xmlns:a16="http://schemas.microsoft.com/office/drawing/2014/main" id="{F6DDAFC5-4191-4884-AAA5-7E64EA9BF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8958" y="2997648"/>
            <a:ext cx="2286000" cy="228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1F4E129-3D30-48F7-AEB1-33D38532B919}"/>
              </a:ext>
            </a:extLst>
          </p:cNvPr>
          <p:cNvGrpSpPr>
            <a:grpSpLocks/>
          </p:cNvGrpSpPr>
          <p:nvPr/>
        </p:nvGrpSpPr>
        <p:grpSpPr>
          <a:xfrm>
            <a:off x="1052461" y="1049105"/>
            <a:ext cx="2286000" cy="2286000"/>
            <a:chOff x="2824131" y="1360797"/>
            <a:chExt cx="1136276" cy="914400"/>
          </a:xfrm>
          <a:solidFill>
            <a:schemeClr val="accent1"/>
          </a:solidFill>
        </p:grpSpPr>
        <p:pic>
          <p:nvPicPr>
            <p:cNvPr id="15" name="Graphic 14" descr="Pencil">
              <a:extLst>
                <a:ext uri="{FF2B5EF4-FFF2-40B4-BE49-F238E27FC236}">
                  <a16:creationId xmlns:a16="http://schemas.microsoft.com/office/drawing/2014/main" id="{D93CEBD2-ABEB-46D9-85D9-70B8B1B76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6007" y="1360797"/>
              <a:ext cx="914400" cy="914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7" name="Graphic 16" descr="Paper">
              <a:extLst>
                <a:ext uri="{FF2B5EF4-FFF2-40B4-BE49-F238E27FC236}">
                  <a16:creationId xmlns:a16="http://schemas.microsoft.com/office/drawing/2014/main" id="{EF04EFF1-2C06-459A-8C67-576FA3BF2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24131" y="1360797"/>
              <a:ext cx="914400" cy="914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22" name="Graphic 21" descr="Computer">
            <a:extLst>
              <a:ext uri="{FF2B5EF4-FFF2-40B4-BE49-F238E27FC236}">
                <a16:creationId xmlns:a16="http://schemas.microsoft.com/office/drawing/2014/main" id="{D5D07572-FBD3-4B6E-ABA9-F83E71410E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85455" y="1049105"/>
            <a:ext cx="2286000" cy="228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4B4218-4D83-4CBF-B4BB-88D1D033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8C848B-7232-4F59-9061-C7DEA482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FD99AD-BBCB-4024-91E4-09352EFE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19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A1BA-16D8-4950-918A-1BE73F3B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90" y="4617720"/>
            <a:ext cx="6408493" cy="1325563"/>
          </a:xfrm>
        </p:spPr>
        <p:txBody>
          <a:bodyPr>
            <a:normAutofit/>
          </a:bodyPr>
          <a:lstStyle/>
          <a:p>
            <a:r>
              <a:rPr lang="en-US"/>
              <a:t>Informal Assessment </a:t>
            </a:r>
            <a:br>
              <a:rPr lang="en-US"/>
            </a:br>
            <a:r>
              <a:rPr lang="en-US"/>
              <a:t>Driver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E569A-D3E2-48E4-842C-D4A9CF9F8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157" y="317201"/>
            <a:ext cx="2847264" cy="562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: Languages">
            <a:extLst>
              <a:ext uri="{FF2B5EF4-FFF2-40B4-BE49-F238E27FC236}">
                <a16:creationId xmlns:a16="http://schemas.microsoft.com/office/drawing/2014/main" id="{47332C21-1209-4DC6-8CE4-98C9C0DF5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37" b="461"/>
          <a:stretch/>
        </p:blipFill>
        <p:spPr bwMode="auto">
          <a:xfrm>
            <a:off x="1188720" y="914400"/>
            <a:ext cx="3931920" cy="39164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: Work History" descr="Image result for resume">
            <a:extLst>
              <a:ext uri="{FF2B5EF4-FFF2-40B4-BE49-F238E27FC236}">
                <a16:creationId xmlns:a16="http://schemas.microsoft.com/office/drawing/2014/main" id="{2F93A8CA-A502-45E2-875E-298665399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914400"/>
            <a:ext cx="3931920" cy="391643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: Work Programs" descr="Image result for apprenticeship">
            <a:extLst>
              <a:ext uri="{FF2B5EF4-FFF2-40B4-BE49-F238E27FC236}">
                <a16:creationId xmlns:a16="http://schemas.microsoft.com/office/drawing/2014/main" id="{A47195F8-447E-4B38-A965-EA69FC6E1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2333195"/>
            <a:ext cx="3931920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: Education" descr="Image result for high school">
            <a:extLst>
              <a:ext uri="{FF2B5EF4-FFF2-40B4-BE49-F238E27FC236}">
                <a16:creationId xmlns:a16="http://schemas.microsoft.com/office/drawing/2014/main" id="{2C93D10C-1129-4534-AB8B-1F06339F7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20" y="2331720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: Post Secondary" descr="Image result for tech college">
            <a:extLst>
              <a:ext uri="{FF2B5EF4-FFF2-40B4-BE49-F238E27FC236}">
                <a16:creationId xmlns:a16="http://schemas.microsoft.com/office/drawing/2014/main" id="{ED5DF044-C088-4144-B79A-E9984CBD0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20" y="906659"/>
            <a:ext cx="3931920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: Military" descr="Image result for military person">
            <a:extLst>
              <a:ext uri="{FF2B5EF4-FFF2-40B4-BE49-F238E27FC236}">
                <a16:creationId xmlns:a16="http://schemas.microsoft.com/office/drawing/2014/main" id="{D02E5D2C-3845-49A0-A126-3FB71C5AC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906659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: Housing">
            <a:extLst>
              <a:ext uri="{FF2B5EF4-FFF2-40B4-BE49-F238E27FC236}">
                <a16:creationId xmlns:a16="http://schemas.microsoft.com/office/drawing/2014/main" id="{E244DAF5-CD98-41F2-8853-7CE9B7F11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2333195"/>
            <a:ext cx="3931920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: Transportation" descr="Image result for transportation">
            <a:extLst>
              <a:ext uri="{FF2B5EF4-FFF2-40B4-BE49-F238E27FC236}">
                <a16:creationId xmlns:a16="http://schemas.microsoft.com/office/drawing/2014/main" id="{C54CD82B-D0E1-4016-800E-AF652F420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19" y="2331720"/>
            <a:ext cx="3931921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: Legal">
            <a:extLst>
              <a:ext uri="{FF2B5EF4-FFF2-40B4-BE49-F238E27FC236}">
                <a16:creationId xmlns:a16="http://schemas.microsoft.com/office/drawing/2014/main" id="{BD676FA4-DCC9-4852-957F-467012874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19" y="906659"/>
            <a:ext cx="3931921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: Part Barriers" descr="Image result for hurdles">
            <a:extLst>
              <a:ext uri="{FF2B5EF4-FFF2-40B4-BE49-F238E27FC236}">
                <a16:creationId xmlns:a16="http://schemas.microsoft.com/office/drawing/2014/main" id="{0ABA1F1B-ABDB-485A-B5A1-CF8DD92C7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906659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: Child and Youth" descr="Image result for child and youth">
            <a:extLst>
              <a:ext uri="{FF2B5EF4-FFF2-40B4-BE49-F238E27FC236}">
                <a16:creationId xmlns:a16="http://schemas.microsoft.com/office/drawing/2014/main" id="{9A93158F-726A-434B-8128-9931D5E82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39" y="2333195"/>
            <a:ext cx="3931921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: Family Barriers" descr="Image result for caring for disabled child">
            <a:extLst>
              <a:ext uri="{FF2B5EF4-FFF2-40B4-BE49-F238E27FC236}">
                <a16:creationId xmlns:a16="http://schemas.microsoft.com/office/drawing/2014/main" id="{55168903-AB07-4C92-A537-4CC4ECFEA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19" y="2331720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: Non-Custodial" descr="Image result for mother">
            <a:extLst>
              <a:ext uri="{FF2B5EF4-FFF2-40B4-BE49-F238E27FC236}">
                <a16:creationId xmlns:a16="http://schemas.microsoft.com/office/drawing/2014/main" id="{3A9BFFB4-61B5-46EB-A554-ACEDA501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19" y="906659"/>
            <a:ext cx="3931920" cy="3931921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: NCP" descr="Image result for father">
            <a:extLst>
              <a:ext uri="{FF2B5EF4-FFF2-40B4-BE49-F238E27FC236}">
                <a16:creationId xmlns:a16="http://schemas.microsoft.com/office/drawing/2014/main" id="{263203FA-AB24-428E-AEBE-4E2DEA02C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906659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anguages">
            <a:extLst>
              <a:ext uri="{FF2B5EF4-FFF2-40B4-BE49-F238E27FC236}">
                <a16:creationId xmlns:a16="http://schemas.microsoft.com/office/drawing/2014/main" id="{151747D9-65C6-4CD0-8A39-47E5428B62DE}"/>
              </a:ext>
            </a:extLst>
          </p:cNvPr>
          <p:cNvSpPr txBox="1">
            <a:spLocks/>
          </p:cNvSpPr>
          <p:nvPr/>
        </p:nvSpPr>
        <p:spPr>
          <a:xfrm>
            <a:off x="6949440" y="4206240"/>
            <a:ext cx="3685397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Languages</a:t>
            </a:r>
          </a:p>
        </p:txBody>
      </p:sp>
      <p:sp>
        <p:nvSpPr>
          <p:cNvPr id="14" name="Work History">
            <a:extLst>
              <a:ext uri="{FF2B5EF4-FFF2-40B4-BE49-F238E27FC236}">
                <a16:creationId xmlns:a16="http://schemas.microsoft.com/office/drawing/2014/main" id="{52138E5C-1B8E-459E-B837-0F19B2853D94}"/>
              </a:ext>
            </a:extLst>
          </p:cNvPr>
          <p:cNvSpPr txBox="1">
            <a:spLocks/>
          </p:cNvSpPr>
          <p:nvPr/>
        </p:nvSpPr>
        <p:spPr>
          <a:xfrm>
            <a:off x="1188720" y="4206240"/>
            <a:ext cx="4265498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 history</a:t>
            </a:r>
          </a:p>
        </p:txBody>
      </p:sp>
      <p:sp>
        <p:nvSpPr>
          <p:cNvPr id="15" name="Work Programs">
            <a:extLst>
              <a:ext uri="{FF2B5EF4-FFF2-40B4-BE49-F238E27FC236}">
                <a16:creationId xmlns:a16="http://schemas.microsoft.com/office/drawing/2014/main" id="{21BFA8CC-0185-4260-83DD-C1BB55CBC08A}"/>
              </a:ext>
            </a:extLst>
          </p:cNvPr>
          <p:cNvSpPr txBox="1">
            <a:spLocks/>
          </p:cNvSpPr>
          <p:nvPr/>
        </p:nvSpPr>
        <p:spPr>
          <a:xfrm>
            <a:off x="1188720" y="914400"/>
            <a:ext cx="495022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 Programs</a:t>
            </a:r>
          </a:p>
        </p:txBody>
      </p:sp>
      <p:sp>
        <p:nvSpPr>
          <p:cNvPr id="16" name="Education">
            <a:extLst>
              <a:ext uri="{FF2B5EF4-FFF2-40B4-BE49-F238E27FC236}">
                <a16:creationId xmlns:a16="http://schemas.microsoft.com/office/drawing/2014/main" id="{F0FA8B0C-170A-4FA0-998E-11214A9E566D}"/>
              </a:ext>
            </a:extLst>
          </p:cNvPr>
          <p:cNvSpPr txBox="1">
            <a:spLocks/>
          </p:cNvSpPr>
          <p:nvPr/>
        </p:nvSpPr>
        <p:spPr>
          <a:xfrm>
            <a:off x="6949441" y="914400"/>
            <a:ext cx="474242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 History</a:t>
            </a:r>
          </a:p>
        </p:txBody>
      </p:sp>
      <p:sp>
        <p:nvSpPr>
          <p:cNvPr id="17" name="Post Secondary">
            <a:extLst>
              <a:ext uri="{FF2B5EF4-FFF2-40B4-BE49-F238E27FC236}">
                <a16:creationId xmlns:a16="http://schemas.microsoft.com/office/drawing/2014/main" id="{71720700-043E-4F4E-BC7F-EDF6D3903811}"/>
              </a:ext>
            </a:extLst>
          </p:cNvPr>
          <p:cNvSpPr txBox="1">
            <a:spLocks/>
          </p:cNvSpPr>
          <p:nvPr/>
        </p:nvSpPr>
        <p:spPr>
          <a:xfrm>
            <a:off x="6949440" y="4206240"/>
            <a:ext cx="4832308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Post-Secondary Education</a:t>
            </a:r>
          </a:p>
        </p:txBody>
      </p:sp>
      <p:sp>
        <p:nvSpPr>
          <p:cNvPr id="18" name="Military">
            <a:extLst>
              <a:ext uri="{FF2B5EF4-FFF2-40B4-BE49-F238E27FC236}">
                <a16:creationId xmlns:a16="http://schemas.microsoft.com/office/drawing/2014/main" id="{2CE5F0AE-ECBB-4589-9841-A606D8243A98}"/>
              </a:ext>
            </a:extLst>
          </p:cNvPr>
          <p:cNvSpPr txBox="1">
            <a:spLocks/>
          </p:cNvSpPr>
          <p:nvPr/>
        </p:nvSpPr>
        <p:spPr>
          <a:xfrm>
            <a:off x="1188720" y="4206240"/>
            <a:ext cx="4863238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Military service</a:t>
            </a:r>
          </a:p>
        </p:txBody>
      </p:sp>
      <p:sp>
        <p:nvSpPr>
          <p:cNvPr id="19" name="Housing">
            <a:extLst>
              <a:ext uri="{FF2B5EF4-FFF2-40B4-BE49-F238E27FC236}">
                <a16:creationId xmlns:a16="http://schemas.microsoft.com/office/drawing/2014/main" id="{E5C96DE1-30C9-45CF-BAA0-041FF6DE7456}"/>
              </a:ext>
            </a:extLst>
          </p:cNvPr>
          <p:cNvSpPr txBox="1">
            <a:spLocks/>
          </p:cNvSpPr>
          <p:nvPr/>
        </p:nvSpPr>
        <p:spPr>
          <a:xfrm>
            <a:off x="1188720" y="914400"/>
            <a:ext cx="3140907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Housing</a:t>
            </a:r>
          </a:p>
        </p:txBody>
      </p:sp>
      <p:sp>
        <p:nvSpPr>
          <p:cNvPr id="20" name="Transportation">
            <a:extLst>
              <a:ext uri="{FF2B5EF4-FFF2-40B4-BE49-F238E27FC236}">
                <a16:creationId xmlns:a16="http://schemas.microsoft.com/office/drawing/2014/main" id="{B907EF53-1767-4991-950C-566AB2518D24}"/>
              </a:ext>
            </a:extLst>
          </p:cNvPr>
          <p:cNvSpPr txBox="1">
            <a:spLocks/>
          </p:cNvSpPr>
          <p:nvPr/>
        </p:nvSpPr>
        <p:spPr>
          <a:xfrm>
            <a:off x="6949440" y="914400"/>
            <a:ext cx="480547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transportation</a:t>
            </a:r>
          </a:p>
        </p:txBody>
      </p:sp>
      <p:sp>
        <p:nvSpPr>
          <p:cNvPr id="21" name="Legal Issues">
            <a:extLst>
              <a:ext uri="{FF2B5EF4-FFF2-40B4-BE49-F238E27FC236}">
                <a16:creationId xmlns:a16="http://schemas.microsoft.com/office/drawing/2014/main" id="{2E9DD24A-D31D-4C87-AE37-BDB12A5BF612}"/>
              </a:ext>
            </a:extLst>
          </p:cNvPr>
          <p:cNvSpPr txBox="1">
            <a:spLocks/>
          </p:cNvSpPr>
          <p:nvPr/>
        </p:nvSpPr>
        <p:spPr>
          <a:xfrm>
            <a:off x="6949440" y="4206240"/>
            <a:ext cx="3714894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Legal issues</a:t>
            </a:r>
          </a:p>
        </p:txBody>
      </p:sp>
      <p:sp>
        <p:nvSpPr>
          <p:cNvPr id="22" name="Part Barriers">
            <a:extLst>
              <a:ext uri="{FF2B5EF4-FFF2-40B4-BE49-F238E27FC236}">
                <a16:creationId xmlns:a16="http://schemas.microsoft.com/office/drawing/2014/main" id="{A530AC73-7D6C-4859-845D-ADD91173E92E}"/>
              </a:ext>
            </a:extLst>
          </p:cNvPr>
          <p:cNvSpPr txBox="1">
            <a:spLocks/>
          </p:cNvSpPr>
          <p:nvPr/>
        </p:nvSpPr>
        <p:spPr>
          <a:xfrm>
            <a:off x="1188720" y="4206240"/>
            <a:ext cx="4360928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Participant barriers</a:t>
            </a:r>
          </a:p>
        </p:txBody>
      </p:sp>
      <p:sp>
        <p:nvSpPr>
          <p:cNvPr id="23" name="Child and Youth">
            <a:extLst>
              <a:ext uri="{FF2B5EF4-FFF2-40B4-BE49-F238E27FC236}">
                <a16:creationId xmlns:a16="http://schemas.microsoft.com/office/drawing/2014/main" id="{0F35E053-7203-4FA3-AD53-04F231361BCC}"/>
              </a:ext>
            </a:extLst>
          </p:cNvPr>
          <p:cNvSpPr txBox="1">
            <a:spLocks/>
          </p:cNvSpPr>
          <p:nvPr/>
        </p:nvSpPr>
        <p:spPr>
          <a:xfrm>
            <a:off x="1191734" y="914400"/>
            <a:ext cx="474242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and youth supports</a:t>
            </a:r>
          </a:p>
        </p:txBody>
      </p:sp>
      <p:sp>
        <p:nvSpPr>
          <p:cNvPr id="24" name="Family Barriers">
            <a:extLst>
              <a:ext uri="{FF2B5EF4-FFF2-40B4-BE49-F238E27FC236}">
                <a16:creationId xmlns:a16="http://schemas.microsoft.com/office/drawing/2014/main" id="{479BDAEF-55DE-491A-9B2A-8BAFD4EE55CD}"/>
              </a:ext>
            </a:extLst>
          </p:cNvPr>
          <p:cNvSpPr txBox="1">
            <a:spLocks/>
          </p:cNvSpPr>
          <p:nvPr/>
        </p:nvSpPr>
        <p:spPr>
          <a:xfrm>
            <a:off x="6949439" y="914400"/>
            <a:ext cx="4579952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Family barriers</a:t>
            </a:r>
          </a:p>
        </p:txBody>
      </p:sp>
      <p:sp>
        <p:nvSpPr>
          <p:cNvPr id="25" name="Non-Custodial">
            <a:extLst>
              <a:ext uri="{FF2B5EF4-FFF2-40B4-BE49-F238E27FC236}">
                <a16:creationId xmlns:a16="http://schemas.microsoft.com/office/drawing/2014/main" id="{58A41AC4-12BA-4A2F-97AD-25A93E5526DC}"/>
              </a:ext>
            </a:extLst>
          </p:cNvPr>
          <p:cNvSpPr txBox="1">
            <a:spLocks/>
          </p:cNvSpPr>
          <p:nvPr/>
        </p:nvSpPr>
        <p:spPr>
          <a:xfrm>
            <a:off x="6949439" y="4206240"/>
            <a:ext cx="4579952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Non-custodial parents</a:t>
            </a:r>
          </a:p>
        </p:txBody>
      </p:sp>
      <p:sp>
        <p:nvSpPr>
          <p:cNvPr id="26" name="NCP">
            <a:extLst>
              <a:ext uri="{FF2B5EF4-FFF2-40B4-BE49-F238E27FC236}">
                <a16:creationId xmlns:a16="http://schemas.microsoft.com/office/drawing/2014/main" id="{EB3200A4-1713-4C8C-9E32-273E5D095CD4}"/>
              </a:ext>
            </a:extLst>
          </p:cNvPr>
          <p:cNvSpPr txBox="1">
            <a:spLocks/>
          </p:cNvSpPr>
          <p:nvPr/>
        </p:nvSpPr>
        <p:spPr>
          <a:xfrm>
            <a:off x="1184053" y="4206240"/>
            <a:ext cx="418884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Ncp</a:t>
            </a:r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referral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F44A74-0DCE-4FAB-9C89-61F1B622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2B0AB-68C4-4B3B-A3EA-16ED8CF6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69681-B8D1-4C8D-982F-A363C27E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A1BA-16D8-4950-918A-1BE73F3B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90" y="4617720"/>
            <a:ext cx="6408493" cy="1325563"/>
          </a:xfrm>
        </p:spPr>
        <p:txBody>
          <a:bodyPr>
            <a:normAutofit/>
          </a:bodyPr>
          <a:lstStyle/>
          <a:p>
            <a:r>
              <a:rPr lang="en-US"/>
              <a:t>Informal Assessment </a:t>
            </a:r>
            <a:br>
              <a:rPr lang="en-US"/>
            </a:br>
            <a:r>
              <a:rPr lang="en-US"/>
              <a:t>Driver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E569A-D3E2-48E4-842C-D4A9CF9F8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157" y="317201"/>
            <a:ext cx="2847264" cy="562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: Languages">
            <a:extLst>
              <a:ext uri="{FF2B5EF4-FFF2-40B4-BE49-F238E27FC236}">
                <a16:creationId xmlns:a16="http://schemas.microsoft.com/office/drawing/2014/main" id="{47332C21-1209-4DC6-8CE4-98C9C0DF5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37" b="461"/>
          <a:stretch/>
        </p:blipFill>
        <p:spPr bwMode="auto">
          <a:xfrm>
            <a:off x="1188720" y="914400"/>
            <a:ext cx="3931920" cy="39164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: Work History" descr="Image result for resume">
            <a:extLst>
              <a:ext uri="{FF2B5EF4-FFF2-40B4-BE49-F238E27FC236}">
                <a16:creationId xmlns:a16="http://schemas.microsoft.com/office/drawing/2014/main" id="{2F93A8CA-A502-45E2-875E-298665399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914400"/>
            <a:ext cx="3931920" cy="391643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: Work Programs" descr="Image result for apprenticeship">
            <a:extLst>
              <a:ext uri="{FF2B5EF4-FFF2-40B4-BE49-F238E27FC236}">
                <a16:creationId xmlns:a16="http://schemas.microsoft.com/office/drawing/2014/main" id="{A47195F8-447E-4B38-A965-EA69FC6E1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2333195"/>
            <a:ext cx="3931920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: Education" descr="Image result for high school">
            <a:extLst>
              <a:ext uri="{FF2B5EF4-FFF2-40B4-BE49-F238E27FC236}">
                <a16:creationId xmlns:a16="http://schemas.microsoft.com/office/drawing/2014/main" id="{2C93D10C-1129-4534-AB8B-1F06339F7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20" y="2331720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: Post Secondary" descr="Image result for tech college">
            <a:extLst>
              <a:ext uri="{FF2B5EF4-FFF2-40B4-BE49-F238E27FC236}">
                <a16:creationId xmlns:a16="http://schemas.microsoft.com/office/drawing/2014/main" id="{ED5DF044-C088-4144-B79A-E9984CBD0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20" y="906659"/>
            <a:ext cx="3931920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: Military" descr="Image result for military person">
            <a:extLst>
              <a:ext uri="{FF2B5EF4-FFF2-40B4-BE49-F238E27FC236}">
                <a16:creationId xmlns:a16="http://schemas.microsoft.com/office/drawing/2014/main" id="{D02E5D2C-3845-49A0-A126-3FB71C5AC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906659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: Housing">
            <a:extLst>
              <a:ext uri="{FF2B5EF4-FFF2-40B4-BE49-F238E27FC236}">
                <a16:creationId xmlns:a16="http://schemas.microsoft.com/office/drawing/2014/main" id="{E244DAF5-CD98-41F2-8853-7CE9B7F11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2333195"/>
            <a:ext cx="3931920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: Transportation" descr="Image result for transportation">
            <a:extLst>
              <a:ext uri="{FF2B5EF4-FFF2-40B4-BE49-F238E27FC236}">
                <a16:creationId xmlns:a16="http://schemas.microsoft.com/office/drawing/2014/main" id="{C54CD82B-D0E1-4016-800E-AF652F420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19" y="2331720"/>
            <a:ext cx="3931921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: Legal">
            <a:extLst>
              <a:ext uri="{FF2B5EF4-FFF2-40B4-BE49-F238E27FC236}">
                <a16:creationId xmlns:a16="http://schemas.microsoft.com/office/drawing/2014/main" id="{BD676FA4-DCC9-4852-957F-467012874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19" y="906659"/>
            <a:ext cx="3931921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: Part Barriers" descr="Image result for hurdles">
            <a:extLst>
              <a:ext uri="{FF2B5EF4-FFF2-40B4-BE49-F238E27FC236}">
                <a16:creationId xmlns:a16="http://schemas.microsoft.com/office/drawing/2014/main" id="{0ABA1F1B-ABDB-485A-B5A1-CF8DD92C7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906659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: Child and Youth" descr="Image result for child and youth">
            <a:extLst>
              <a:ext uri="{FF2B5EF4-FFF2-40B4-BE49-F238E27FC236}">
                <a16:creationId xmlns:a16="http://schemas.microsoft.com/office/drawing/2014/main" id="{9A93158F-726A-434B-8128-9931D5E82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39" y="2333195"/>
            <a:ext cx="3931921" cy="3931920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: Family Barriers" descr="Image result for caring for disabled child">
            <a:extLst>
              <a:ext uri="{FF2B5EF4-FFF2-40B4-BE49-F238E27FC236}">
                <a16:creationId xmlns:a16="http://schemas.microsoft.com/office/drawing/2014/main" id="{55168903-AB07-4C92-A537-4CC4ECFEA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19" y="2331720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: Non-Custodial" descr="Image result for mother">
            <a:extLst>
              <a:ext uri="{FF2B5EF4-FFF2-40B4-BE49-F238E27FC236}">
                <a16:creationId xmlns:a16="http://schemas.microsoft.com/office/drawing/2014/main" id="{3A9BFFB4-61B5-46EB-A554-ACEDA501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19" y="906659"/>
            <a:ext cx="3931920" cy="3931921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: NCP" descr="Image result for father">
            <a:extLst>
              <a:ext uri="{FF2B5EF4-FFF2-40B4-BE49-F238E27FC236}">
                <a16:creationId xmlns:a16="http://schemas.microsoft.com/office/drawing/2014/main" id="{263203FA-AB24-428E-AEBE-4E2DEA02C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906659"/>
            <a:ext cx="3931920" cy="39319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anguages">
            <a:extLst>
              <a:ext uri="{FF2B5EF4-FFF2-40B4-BE49-F238E27FC236}">
                <a16:creationId xmlns:a16="http://schemas.microsoft.com/office/drawing/2014/main" id="{151747D9-65C6-4CD0-8A39-47E5428B62DE}"/>
              </a:ext>
            </a:extLst>
          </p:cNvPr>
          <p:cNvSpPr txBox="1">
            <a:spLocks/>
          </p:cNvSpPr>
          <p:nvPr/>
        </p:nvSpPr>
        <p:spPr>
          <a:xfrm>
            <a:off x="6949440" y="4206240"/>
            <a:ext cx="3685397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Languages</a:t>
            </a:r>
          </a:p>
        </p:txBody>
      </p:sp>
      <p:sp>
        <p:nvSpPr>
          <p:cNvPr id="14" name="Work History">
            <a:extLst>
              <a:ext uri="{FF2B5EF4-FFF2-40B4-BE49-F238E27FC236}">
                <a16:creationId xmlns:a16="http://schemas.microsoft.com/office/drawing/2014/main" id="{52138E5C-1B8E-459E-B837-0F19B2853D94}"/>
              </a:ext>
            </a:extLst>
          </p:cNvPr>
          <p:cNvSpPr txBox="1">
            <a:spLocks/>
          </p:cNvSpPr>
          <p:nvPr/>
        </p:nvSpPr>
        <p:spPr>
          <a:xfrm>
            <a:off x="1188720" y="4206240"/>
            <a:ext cx="4265498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 history</a:t>
            </a:r>
          </a:p>
        </p:txBody>
      </p:sp>
      <p:sp>
        <p:nvSpPr>
          <p:cNvPr id="15" name="Work Programs">
            <a:extLst>
              <a:ext uri="{FF2B5EF4-FFF2-40B4-BE49-F238E27FC236}">
                <a16:creationId xmlns:a16="http://schemas.microsoft.com/office/drawing/2014/main" id="{21BFA8CC-0185-4260-83DD-C1BB55CBC08A}"/>
              </a:ext>
            </a:extLst>
          </p:cNvPr>
          <p:cNvSpPr txBox="1">
            <a:spLocks/>
          </p:cNvSpPr>
          <p:nvPr/>
        </p:nvSpPr>
        <p:spPr>
          <a:xfrm>
            <a:off x="1188720" y="914400"/>
            <a:ext cx="495022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 Programs</a:t>
            </a:r>
          </a:p>
        </p:txBody>
      </p:sp>
      <p:sp>
        <p:nvSpPr>
          <p:cNvPr id="16" name="Education">
            <a:extLst>
              <a:ext uri="{FF2B5EF4-FFF2-40B4-BE49-F238E27FC236}">
                <a16:creationId xmlns:a16="http://schemas.microsoft.com/office/drawing/2014/main" id="{F0FA8B0C-170A-4FA0-998E-11214A9E566D}"/>
              </a:ext>
            </a:extLst>
          </p:cNvPr>
          <p:cNvSpPr txBox="1">
            <a:spLocks/>
          </p:cNvSpPr>
          <p:nvPr/>
        </p:nvSpPr>
        <p:spPr>
          <a:xfrm>
            <a:off x="6949441" y="914400"/>
            <a:ext cx="474242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 History</a:t>
            </a:r>
          </a:p>
        </p:txBody>
      </p:sp>
      <p:sp>
        <p:nvSpPr>
          <p:cNvPr id="17" name="Post Secondary">
            <a:extLst>
              <a:ext uri="{FF2B5EF4-FFF2-40B4-BE49-F238E27FC236}">
                <a16:creationId xmlns:a16="http://schemas.microsoft.com/office/drawing/2014/main" id="{71720700-043E-4F4E-BC7F-EDF6D3903811}"/>
              </a:ext>
            </a:extLst>
          </p:cNvPr>
          <p:cNvSpPr txBox="1">
            <a:spLocks/>
          </p:cNvSpPr>
          <p:nvPr/>
        </p:nvSpPr>
        <p:spPr>
          <a:xfrm>
            <a:off x="6949440" y="4206240"/>
            <a:ext cx="4832308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Post-Secondary Education</a:t>
            </a:r>
          </a:p>
        </p:txBody>
      </p:sp>
      <p:sp>
        <p:nvSpPr>
          <p:cNvPr id="18" name="Military">
            <a:extLst>
              <a:ext uri="{FF2B5EF4-FFF2-40B4-BE49-F238E27FC236}">
                <a16:creationId xmlns:a16="http://schemas.microsoft.com/office/drawing/2014/main" id="{2CE5F0AE-ECBB-4589-9841-A606D8243A98}"/>
              </a:ext>
            </a:extLst>
          </p:cNvPr>
          <p:cNvSpPr txBox="1">
            <a:spLocks/>
          </p:cNvSpPr>
          <p:nvPr/>
        </p:nvSpPr>
        <p:spPr>
          <a:xfrm>
            <a:off x="1188720" y="4206240"/>
            <a:ext cx="4863238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Military service</a:t>
            </a:r>
          </a:p>
        </p:txBody>
      </p:sp>
      <p:sp>
        <p:nvSpPr>
          <p:cNvPr id="19" name="Housing">
            <a:extLst>
              <a:ext uri="{FF2B5EF4-FFF2-40B4-BE49-F238E27FC236}">
                <a16:creationId xmlns:a16="http://schemas.microsoft.com/office/drawing/2014/main" id="{E5C96DE1-30C9-45CF-BAA0-041FF6DE7456}"/>
              </a:ext>
            </a:extLst>
          </p:cNvPr>
          <p:cNvSpPr txBox="1">
            <a:spLocks/>
          </p:cNvSpPr>
          <p:nvPr/>
        </p:nvSpPr>
        <p:spPr>
          <a:xfrm>
            <a:off x="1188720" y="914400"/>
            <a:ext cx="3140907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Housing</a:t>
            </a:r>
          </a:p>
        </p:txBody>
      </p:sp>
      <p:sp>
        <p:nvSpPr>
          <p:cNvPr id="20" name="Transportation">
            <a:extLst>
              <a:ext uri="{FF2B5EF4-FFF2-40B4-BE49-F238E27FC236}">
                <a16:creationId xmlns:a16="http://schemas.microsoft.com/office/drawing/2014/main" id="{B907EF53-1767-4991-950C-566AB2518D24}"/>
              </a:ext>
            </a:extLst>
          </p:cNvPr>
          <p:cNvSpPr txBox="1">
            <a:spLocks/>
          </p:cNvSpPr>
          <p:nvPr/>
        </p:nvSpPr>
        <p:spPr>
          <a:xfrm>
            <a:off x="6949440" y="914400"/>
            <a:ext cx="480547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transportation</a:t>
            </a:r>
          </a:p>
        </p:txBody>
      </p:sp>
      <p:sp>
        <p:nvSpPr>
          <p:cNvPr id="21" name="Legal Issues">
            <a:extLst>
              <a:ext uri="{FF2B5EF4-FFF2-40B4-BE49-F238E27FC236}">
                <a16:creationId xmlns:a16="http://schemas.microsoft.com/office/drawing/2014/main" id="{2E9DD24A-D31D-4C87-AE37-BDB12A5BF612}"/>
              </a:ext>
            </a:extLst>
          </p:cNvPr>
          <p:cNvSpPr txBox="1">
            <a:spLocks/>
          </p:cNvSpPr>
          <p:nvPr/>
        </p:nvSpPr>
        <p:spPr>
          <a:xfrm>
            <a:off x="6949440" y="4206240"/>
            <a:ext cx="3714894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Legal issues</a:t>
            </a:r>
          </a:p>
        </p:txBody>
      </p:sp>
      <p:sp>
        <p:nvSpPr>
          <p:cNvPr id="22" name="Part Barriers">
            <a:extLst>
              <a:ext uri="{FF2B5EF4-FFF2-40B4-BE49-F238E27FC236}">
                <a16:creationId xmlns:a16="http://schemas.microsoft.com/office/drawing/2014/main" id="{A530AC73-7D6C-4859-845D-ADD91173E92E}"/>
              </a:ext>
            </a:extLst>
          </p:cNvPr>
          <p:cNvSpPr txBox="1">
            <a:spLocks/>
          </p:cNvSpPr>
          <p:nvPr/>
        </p:nvSpPr>
        <p:spPr>
          <a:xfrm>
            <a:off x="1188720" y="4206240"/>
            <a:ext cx="4360928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Participant barriers</a:t>
            </a:r>
          </a:p>
        </p:txBody>
      </p:sp>
      <p:sp>
        <p:nvSpPr>
          <p:cNvPr id="23" name="Child and Youth">
            <a:extLst>
              <a:ext uri="{FF2B5EF4-FFF2-40B4-BE49-F238E27FC236}">
                <a16:creationId xmlns:a16="http://schemas.microsoft.com/office/drawing/2014/main" id="{0F35E053-7203-4FA3-AD53-04F231361BCC}"/>
              </a:ext>
            </a:extLst>
          </p:cNvPr>
          <p:cNvSpPr txBox="1">
            <a:spLocks/>
          </p:cNvSpPr>
          <p:nvPr/>
        </p:nvSpPr>
        <p:spPr>
          <a:xfrm>
            <a:off x="1191734" y="914400"/>
            <a:ext cx="474242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and youth supports</a:t>
            </a:r>
          </a:p>
        </p:txBody>
      </p:sp>
      <p:sp>
        <p:nvSpPr>
          <p:cNvPr id="24" name="Family Barriers">
            <a:extLst>
              <a:ext uri="{FF2B5EF4-FFF2-40B4-BE49-F238E27FC236}">
                <a16:creationId xmlns:a16="http://schemas.microsoft.com/office/drawing/2014/main" id="{479BDAEF-55DE-491A-9B2A-8BAFD4EE55CD}"/>
              </a:ext>
            </a:extLst>
          </p:cNvPr>
          <p:cNvSpPr txBox="1">
            <a:spLocks/>
          </p:cNvSpPr>
          <p:nvPr/>
        </p:nvSpPr>
        <p:spPr>
          <a:xfrm>
            <a:off x="6949439" y="914400"/>
            <a:ext cx="4579952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Family barriers</a:t>
            </a:r>
          </a:p>
        </p:txBody>
      </p:sp>
      <p:sp>
        <p:nvSpPr>
          <p:cNvPr id="25" name="Non-Custodial">
            <a:extLst>
              <a:ext uri="{FF2B5EF4-FFF2-40B4-BE49-F238E27FC236}">
                <a16:creationId xmlns:a16="http://schemas.microsoft.com/office/drawing/2014/main" id="{58A41AC4-12BA-4A2F-97AD-25A93E5526DC}"/>
              </a:ext>
            </a:extLst>
          </p:cNvPr>
          <p:cNvSpPr txBox="1">
            <a:spLocks/>
          </p:cNvSpPr>
          <p:nvPr/>
        </p:nvSpPr>
        <p:spPr>
          <a:xfrm>
            <a:off x="6949439" y="4206240"/>
            <a:ext cx="4579952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Non-custodial parents</a:t>
            </a:r>
          </a:p>
        </p:txBody>
      </p:sp>
      <p:sp>
        <p:nvSpPr>
          <p:cNvPr id="26" name="NCP">
            <a:extLst>
              <a:ext uri="{FF2B5EF4-FFF2-40B4-BE49-F238E27FC236}">
                <a16:creationId xmlns:a16="http://schemas.microsoft.com/office/drawing/2014/main" id="{EB3200A4-1713-4C8C-9E32-273E5D095CD4}"/>
              </a:ext>
            </a:extLst>
          </p:cNvPr>
          <p:cNvSpPr txBox="1">
            <a:spLocks/>
          </p:cNvSpPr>
          <p:nvPr/>
        </p:nvSpPr>
        <p:spPr>
          <a:xfrm>
            <a:off x="1184053" y="4206240"/>
            <a:ext cx="4188840" cy="23076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Ncp</a:t>
            </a:r>
            <a:r>
              <a:rPr lang="en-US" sz="4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referral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F44A74-0DCE-4FAB-9C89-61F1B622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2B0AB-68C4-4B3B-A3EA-16ED8CF6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69681-B8D1-4C8D-982F-A363C27E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A6A9C8-C1FF-45DD-BC1C-4EB861E7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rPr>
              <a:t>Using</a:t>
            </a: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rPr>
              <a:t>Zoom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085EAF-B56C-430B-9283-06E9E8AF600F}"/>
              </a:ext>
            </a:extLst>
          </p:cNvPr>
          <p:cNvGrpSpPr/>
          <p:nvPr/>
        </p:nvGrpSpPr>
        <p:grpSpPr>
          <a:xfrm>
            <a:off x="1801368" y="529125"/>
            <a:ext cx="8067126" cy="4529638"/>
            <a:chOff x="2062436" y="1690688"/>
            <a:chExt cx="8067126" cy="45296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0B30A724-5DD9-4E52-84A7-0BA66D4FB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2437" y="1690688"/>
              <a:ext cx="8067125" cy="452963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E73880-5166-4B0D-83C4-FD46B4021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2436" y="1690688"/>
              <a:ext cx="8067125" cy="4219458"/>
            </a:xfrm>
            <a:prstGeom prst="rect">
              <a:avLst/>
            </a:prstGeom>
          </p:spPr>
        </p:pic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01374F-EF81-487A-88C4-816E4DAB8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D426B5-40AD-4A25-91B5-955CD80D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D446B-322F-4558-A1F2-31538CE8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1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790F9-E111-4588-ADB5-7D21E206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A68696-2F04-4174-9222-AF732E07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F1C8F-756B-4360-8D86-07140113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310A5E-7D34-47EE-8F29-10B07BF8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Informal Assessment Inventory</a:t>
            </a:r>
          </a:p>
        </p:txBody>
      </p:sp>
      <p:pic>
        <p:nvPicPr>
          <p:cNvPr id="9" name="Graphic 8" descr="Folder Search with solid fill">
            <a:extLst>
              <a:ext uri="{FF2B5EF4-FFF2-40B4-BE49-F238E27FC236}">
                <a16:creationId xmlns:a16="http://schemas.microsoft.com/office/drawing/2014/main" id="{83102321-C444-4D89-BB17-EFC27F46A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7577" y="473674"/>
            <a:ext cx="4874559" cy="48745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7060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FA808B-8B1B-4415-9FFE-59E47300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0593DC0-90FD-4DE9-96F1-5AD9A602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5447B00-CA61-4B6C-B26A-00C9E219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21</a:t>
            </a:fld>
            <a:endParaRPr lang="en-US"/>
          </a:p>
        </p:txBody>
      </p:sp>
      <p:sp>
        <p:nvSpPr>
          <p:cNvPr id="45" name="Write that Down">
            <a:extLst>
              <a:ext uri="{FF2B5EF4-FFF2-40B4-BE49-F238E27FC236}">
                <a16:creationId xmlns:a16="http://schemas.microsoft.com/office/drawing/2014/main" id="{E449C1A8-604D-43E5-A622-5B3235E3C803}"/>
              </a:ext>
            </a:extLst>
          </p:cNvPr>
          <p:cNvSpPr>
            <a:spLocks/>
          </p:cNvSpPr>
          <p:nvPr/>
        </p:nvSpPr>
        <p:spPr>
          <a:xfrm>
            <a:off x="8154924" y="961693"/>
            <a:ext cx="4032504" cy="105156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Write that down</a:t>
            </a:r>
          </a:p>
        </p:txBody>
      </p:sp>
      <p:sp>
        <p:nvSpPr>
          <p:cNvPr id="41" name="Q &amp; A">
            <a:extLst>
              <a:ext uri="{FF2B5EF4-FFF2-40B4-BE49-F238E27FC236}">
                <a16:creationId xmlns:a16="http://schemas.microsoft.com/office/drawing/2014/main" id="{B0610FF5-2BA9-41A7-AC29-EBD120B4604F}"/>
              </a:ext>
            </a:extLst>
          </p:cNvPr>
          <p:cNvSpPr>
            <a:spLocks/>
          </p:cNvSpPr>
          <p:nvPr/>
        </p:nvSpPr>
        <p:spPr>
          <a:xfrm>
            <a:off x="4079748" y="953304"/>
            <a:ext cx="4032504" cy="105156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 &amp; A</a:t>
            </a:r>
          </a:p>
        </p:txBody>
      </p:sp>
      <p:sp>
        <p:nvSpPr>
          <p:cNvPr id="38" name="How do I get that?">
            <a:extLst>
              <a:ext uri="{FF2B5EF4-FFF2-40B4-BE49-F238E27FC236}">
                <a16:creationId xmlns:a16="http://schemas.microsoft.com/office/drawing/2014/main" id="{47501C1F-D97B-4610-9CDF-BCFB4CB9CA02}"/>
              </a:ext>
            </a:extLst>
          </p:cNvPr>
          <p:cNvSpPr>
            <a:spLocks/>
          </p:cNvSpPr>
          <p:nvPr/>
        </p:nvSpPr>
        <p:spPr>
          <a:xfrm>
            <a:off x="-4572" y="961693"/>
            <a:ext cx="4032504" cy="105156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do I get that?</a:t>
            </a:r>
          </a:p>
        </p:txBody>
      </p:sp>
      <p:sp>
        <p:nvSpPr>
          <p:cNvPr id="39" name="How_200">
            <a:extLst>
              <a:ext uri="{FF2B5EF4-FFF2-40B4-BE49-F238E27FC236}">
                <a16:creationId xmlns:a16="http://schemas.microsoft.com/office/drawing/2014/main" id="{10998482-4FB8-4FD3-9E29-4604FCD04CFE}"/>
              </a:ext>
            </a:extLst>
          </p:cNvPr>
          <p:cNvSpPr>
            <a:spLocks/>
          </p:cNvSpPr>
          <p:nvPr/>
        </p:nvSpPr>
        <p:spPr>
          <a:xfrm>
            <a:off x="-3817" y="2056705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</a:t>
            </a:r>
          </a:p>
        </p:txBody>
      </p:sp>
      <p:sp>
        <p:nvSpPr>
          <p:cNvPr id="40" name="How_400">
            <a:extLst>
              <a:ext uri="{FF2B5EF4-FFF2-40B4-BE49-F238E27FC236}">
                <a16:creationId xmlns:a16="http://schemas.microsoft.com/office/drawing/2014/main" id="{6BC698FF-B14E-41CC-9F42-1B5A3DFFFC9B}"/>
              </a:ext>
            </a:extLst>
          </p:cNvPr>
          <p:cNvSpPr>
            <a:spLocks/>
          </p:cNvSpPr>
          <p:nvPr/>
        </p:nvSpPr>
        <p:spPr>
          <a:xfrm>
            <a:off x="-4572" y="3019471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</a:t>
            </a:r>
          </a:p>
        </p:txBody>
      </p:sp>
      <p:sp>
        <p:nvSpPr>
          <p:cNvPr id="24" name="How_600">
            <a:extLst>
              <a:ext uri="{FF2B5EF4-FFF2-40B4-BE49-F238E27FC236}">
                <a16:creationId xmlns:a16="http://schemas.microsoft.com/office/drawing/2014/main" id="{3E682509-B943-4928-BB10-C979C76B88F9}"/>
              </a:ext>
            </a:extLst>
          </p:cNvPr>
          <p:cNvSpPr>
            <a:spLocks/>
          </p:cNvSpPr>
          <p:nvPr/>
        </p:nvSpPr>
        <p:spPr>
          <a:xfrm>
            <a:off x="0" y="3982235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600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How_800">
            <a:extLst>
              <a:ext uri="{FF2B5EF4-FFF2-40B4-BE49-F238E27FC236}">
                <a16:creationId xmlns:a16="http://schemas.microsoft.com/office/drawing/2014/main" id="{92E34051-275D-41E8-B991-EA1004667B83}"/>
              </a:ext>
            </a:extLst>
          </p:cNvPr>
          <p:cNvSpPr>
            <a:spLocks/>
          </p:cNvSpPr>
          <p:nvPr/>
        </p:nvSpPr>
        <p:spPr>
          <a:xfrm>
            <a:off x="-4572" y="4945002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800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How_1000">
            <a:extLst>
              <a:ext uri="{FF2B5EF4-FFF2-40B4-BE49-F238E27FC236}">
                <a16:creationId xmlns:a16="http://schemas.microsoft.com/office/drawing/2014/main" id="{698D30CC-0EAF-46CA-8DC7-31673E1603E8}"/>
              </a:ext>
            </a:extLst>
          </p:cNvPr>
          <p:cNvSpPr>
            <a:spLocks/>
          </p:cNvSpPr>
          <p:nvPr/>
        </p:nvSpPr>
        <p:spPr>
          <a:xfrm>
            <a:off x="-9144" y="5907768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1,000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QA_200">
            <a:extLst>
              <a:ext uri="{FF2B5EF4-FFF2-40B4-BE49-F238E27FC236}">
                <a16:creationId xmlns:a16="http://schemas.microsoft.com/office/drawing/2014/main" id="{8115E3C4-9D35-42D9-992C-44E430EB5F73}"/>
              </a:ext>
            </a:extLst>
          </p:cNvPr>
          <p:cNvSpPr>
            <a:spLocks/>
          </p:cNvSpPr>
          <p:nvPr/>
        </p:nvSpPr>
        <p:spPr>
          <a:xfrm>
            <a:off x="4075931" y="2056705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</a:t>
            </a:r>
          </a:p>
        </p:txBody>
      </p:sp>
      <p:sp>
        <p:nvSpPr>
          <p:cNvPr id="53" name="QA_400">
            <a:extLst>
              <a:ext uri="{FF2B5EF4-FFF2-40B4-BE49-F238E27FC236}">
                <a16:creationId xmlns:a16="http://schemas.microsoft.com/office/drawing/2014/main" id="{874EA864-9984-4829-B36A-986F6D1FE943}"/>
              </a:ext>
            </a:extLst>
          </p:cNvPr>
          <p:cNvSpPr>
            <a:spLocks/>
          </p:cNvSpPr>
          <p:nvPr/>
        </p:nvSpPr>
        <p:spPr>
          <a:xfrm>
            <a:off x="4075176" y="3019471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</a:t>
            </a:r>
          </a:p>
        </p:txBody>
      </p:sp>
      <p:sp>
        <p:nvSpPr>
          <p:cNvPr id="51" name="QA_600">
            <a:extLst>
              <a:ext uri="{FF2B5EF4-FFF2-40B4-BE49-F238E27FC236}">
                <a16:creationId xmlns:a16="http://schemas.microsoft.com/office/drawing/2014/main" id="{08663E51-8F2D-462E-AD68-D2E3A97145F3}"/>
              </a:ext>
            </a:extLst>
          </p:cNvPr>
          <p:cNvSpPr>
            <a:spLocks/>
          </p:cNvSpPr>
          <p:nvPr/>
        </p:nvSpPr>
        <p:spPr>
          <a:xfrm>
            <a:off x="4079748" y="3982235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600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QA_800">
            <a:extLst>
              <a:ext uri="{FF2B5EF4-FFF2-40B4-BE49-F238E27FC236}">
                <a16:creationId xmlns:a16="http://schemas.microsoft.com/office/drawing/2014/main" id="{582716D7-BD98-4974-8821-1B383156BC62}"/>
              </a:ext>
            </a:extLst>
          </p:cNvPr>
          <p:cNvSpPr>
            <a:spLocks/>
          </p:cNvSpPr>
          <p:nvPr/>
        </p:nvSpPr>
        <p:spPr>
          <a:xfrm>
            <a:off x="4075176" y="4945002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800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QA_1000">
            <a:extLst>
              <a:ext uri="{FF2B5EF4-FFF2-40B4-BE49-F238E27FC236}">
                <a16:creationId xmlns:a16="http://schemas.microsoft.com/office/drawing/2014/main" id="{D0A78C21-DCFE-4AD1-8C88-304DE689DD3A}"/>
              </a:ext>
            </a:extLst>
          </p:cNvPr>
          <p:cNvSpPr>
            <a:spLocks/>
          </p:cNvSpPr>
          <p:nvPr/>
        </p:nvSpPr>
        <p:spPr>
          <a:xfrm>
            <a:off x="4070604" y="5907768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1,000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Write_200">
            <a:extLst>
              <a:ext uri="{FF2B5EF4-FFF2-40B4-BE49-F238E27FC236}">
                <a16:creationId xmlns:a16="http://schemas.microsoft.com/office/drawing/2014/main" id="{044D0E3C-F4DC-4F17-8F57-98E0B8738F29}"/>
              </a:ext>
            </a:extLst>
          </p:cNvPr>
          <p:cNvSpPr>
            <a:spLocks/>
          </p:cNvSpPr>
          <p:nvPr/>
        </p:nvSpPr>
        <p:spPr>
          <a:xfrm>
            <a:off x="8155679" y="2056705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</a:t>
            </a:r>
          </a:p>
        </p:txBody>
      </p:sp>
      <p:sp>
        <p:nvSpPr>
          <p:cNvPr id="58" name="Write_400">
            <a:extLst>
              <a:ext uri="{FF2B5EF4-FFF2-40B4-BE49-F238E27FC236}">
                <a16:creationId xmlns:a16="http://schemas.microsoft.com/office/drawing/2014/main" id="{9444A107-5175-440F-A939-0554375C4E1E}"/>
              </a:ext>
            </a:extLst>
          </p:cNvPr>
          <p:cNvSpPr>
            <a:spLocks/>
          </p:cNvSpPr>
          <p:nvPr/>
        </p:nvSpPr>
        <p:spPr>
          <a:xfrm>
            <a:off x="8154924" y="3019471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</a:t>
            </a:r>
          </a:p>
        </p:txBody>
      </p:sp>
      <p:sp>
        <p:nvSpPr>
          <p:cNvPr id="56" name="Write_600">
            <a:extLst>
              <a:ext uri="{FF2B5EF4-FFF2-40B4-BE49-F238E27FC236}">
                <a16:creationId xmlns:a16="http://schemas.microsoft.com/office/drawing/2014/main" id="{30DFC610-95A2-4CD6-B9C3-28A0A592AAEA}"/>
              </a:ext>
            </a:extLst>
          </p:cNvPr>
          <p:cNvSpPr>
            <a:spLocks/>
          </p:cNvSpPr>
          <p:nvPr/>
        </p:nvSpPr>
        <p:spPr>
          <a:xfrm>
            <a:off x="8159496" y="3982235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600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Write_800">
            <a:extLst>
              <a:ext uri="{FF2B5EF4-FFF2-40B4-BE49-F238E27FC236}">
                <a16:creationId xmlns:a16="http://schemas.microsoft.com/office/drawing/2014/main" id="{5A2EEDE3-B7B7-42D5-9906-67C171E6A144}"/>
              </a:ext>
            </a:extLst>
          </p:cNvPr>
          <p:cNvSpPr>
            <a:spLocks/>
          </p:cNvSpPr>
          <p:nvPr/>
        </p:nvSpPr>
        <p:spPr>
          <a:xfrm>
            <a:off x="8154924" y="4945002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800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Write_1000">
            <a:extLst>
              <a:ext uri="{FF2B5EF4-FFF2-40B4-BE49-F238E27FC236}">
                <a16:creationId xmlns:a16="http://schemas.microsoft.com/office/drawing/2014/main" id="{69147D1C-C1DD-4812-9E5B-8B3032E638E8}"/>
              </a:ext>
            </a:extLst>
          </p:cNvPr>
          <p:cNvSpPr>
            <a:spLocks/>
          </p:cNvSpPr>
          <p:nvPr/>
        </p:nvSpPr>
        <p:spPr>
          <a:xfrm>
            <a:off x="8150352" y="5907768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1,000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Write_1000_Used">
            <a:extLst>
              <a:ext uri="{FF2B5EF4-FFF2-40B4-BE49-F238E27FC236}">
                <a16:creationId xmlns:a16="http://schemas.microsoft.com/office/drawing/2014/main" id="{BC5EC49D-A2AE-4028-805A-849BF62D4F3F}"/>
              </a:ext>
            </a:extLst>
          </p:cNvPr>
          <p:cNvSpPr>
            <a:spLocks/>
          </p:cNvSpPr>
          <p:nvPr/>
        </p:nvSpPr>
        <p:spPr>
          <a:xfrm>
            <a:off x="8150352" y="5888313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42" name="Write_800_Used">
            <a:extLst>
              <a:ext uri="{FF2B5EF4-FFF2-40B4-BE49-F238E27FC236}">
                <a16:creationId xmlns:a16="http://schemas.microsoft.com/office/drawing/2014/main" id="{C88B1103-44CE-4E7E-A744-AA5A174C3B52}"/>
              </a:ext>
            </a:extLst>
          </p:cNvPr>
          <p:cNvSpPr>
            <a:spLocks/>
          </p:cNvSpPr>
          <p:nvPr/>
        </p:nvSpPr>
        <p:spPr>
          <a:xfrm>
            <a:off x="8154924" y="4925550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44" name="Write_600_Used">
            <a:extLst>
              <a:ext uri="{FF2B5EF4-FFF2-40B4-BE49-F238E27FC236}">
                <a16:creationId xmlns:a16="http://schemas.microsoft.com/office/drawing/2014/main" id="{F837BACC-848E-405F-8E3F-0F927D4E8D6A}"/>
              </a:ext>
            </a:extLst>
          </p:cNvPr>
          <p:cNvSpPr>
            <a:spLocks/>
          </p:cNvSpPr>
          <p:nvPr/>
        </p:nvSpPr>
        <p:spPr>
          <a:xfrm>
            <a:off x="8159496" y="3943332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46" name="Write_400_Used">
            <a:extLst>
              <a:ext uri="{FF2B5EF4-FFF2-40B4-BE49-F238E27FC236}">
                <a16:creationId xmlns:a16="http://schemas.microsoft.com/office/drawing/2014/main" id="{793BC97D-AF67-4F32-BB3C-E16B78CC6448}"/>
              </a:ext>
            </a:extLst>
          </p:cNvPr>
          <p:cNvSpPr>
            <a:spLocks/>
          </p:cNvSpPr>
          <p:nvPr/>
        </p:nvSpPr>
        <p:spPr>
          <a:xfrm>
            <a:off x="8154924" y="3000021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47" name="Write_200_Used">
            <a:extLst>
              <a:ext uri="{FF2B5EF4-FFF2-40B4-BE49-F238E27FC236}">
                <a16:creationId xmlns:a16="http://schemas.microsoft.com/office/drawing/2014/main" id="{D18A1F39-38F4-4633-8121-29FA9C18BA06}"/>
              </a:ext>
            </a:extLst>
          </p:cNvPr>
          <p:cNvSpPr>
            <a:spLocks/>
          </p:cNvSpPr>
          <p:nvPr/>
        </p:nvSpPr>
        <p:spPr>
          <a:xfrm>
            <a:off x="8155679" y="2037255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48" name="QA_1000_Used">
            <a:extLst>
              <a:ext uri="{FF2B5EF4-FFF2-40B4-BE49-F238E27FC236}">
                <a16:creationId xmlns:a16="http://schemas.microsoft.com/office/drawing/2014/main" id="{AEAB1C3A-DAB8-4C09-963C-FC4BDD107CC2}"/>
              </a:ext>
            </a:extLst>
          </p:cNvPr>
          <p:cNvSpPr>
            <a:spLocks/>
          </p:cNvSpPr>
          <p:nvPr/>
        </p:nvSpPr>
        <p:spPr>
          <a:xfrm>
            <a:off x="4070604" y="5888313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1" name="QA_800_Used">
            <a:extLst>
              <a:ext uri="{FF2B5EF4-FFF2-40B4-BE49-F238E27FC236}">
                <a16:creationId xmlns:a16="http://schemas.microsoft.com/office/drawing/2014/main" id="{FCF9AD7F-C323-41D0-A573-033697721A69}"/>
              </a:ext>
            </a:extLst>
          </p:cNvPr>
          <p:cNvSpPr>
            <a:spLocks/>
          </p:cNvSpPr>
          <p:nvPr/>
        </p:nvSpPr>
        <p:spPr>
          <a:xfrm>
            <a:off x="4075176" y="4925550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2" name="QA_600_Used">
            <a:extLst>
              <a:ext uri="{FF2B5EF4-FFF2-40B4-BE49-F238E27FC236}">
                <a16:creationId xmlns:a16="http://schemas.microsoft.com/office/drawing/2014/main" id="{4A3FCD21-ED88-49B2-BE0A-A4E8181574C0}"/>
              </a:ext>
            </a:extLst>
          </p:cNvPr>
          <p:cNvSpPr>
            <a:spLocks/>
          </p:cNvSpPr>
          <p:nvPr/>
        </p:nvSpPr>
        <p:spPr>
          <a:xfrm>
            <a:off x="4079748" y="3943332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3" name="QA_400_Used">
            <a:extLst>
              <a:ext uri="{FF2B5EF4-FFF2-40B4-BE49-F238E27FC236}">
                <a16:creationId xmlns:a16="http://schemas.microsoft.com/office/drawing/2014/main" id="{42851738-03EB-481F-B0D3-6B1F8285E51F}"/>
              </a:ext>
            </a:extLst>
          </p:cNvPr>
          <p:cNvSpPr>
            <a:spLocks/>
          </p:cNvSpPr>
          <p:nvPr/>
        </p:nvSpPr>
        <p:spPr>
          <a:xfrm>
            <a:off x="4075176" y="3000021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5" name="QA_200_Used">
            <a:extLst>
              <a:ext uri="{FF2B5EF4-FFF2-40B4-BE49-F238E27FC236}">
                <a16:creationId xmlns:a16="http://schemas.microsoft.com/office/drawing/2014/main" id="{45C02F19-620D-450F-9283-140492C5E8DD}"/>
              </a:ext>
            </a:extLst>
          </p:cNvPr>
          <p:cNvSpPr>
            <a:spLocks/>
          </p:cNvSpPr>
          <p:nvPr/>
        </p:nvSpPr>
        <p:spPr>
          <a:xfrm>
            <a:off x="4075931" y="2028202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6" name="How_1000_Used">
            <a:extLst>
              <a:ext uri="{FF2B5EF4-FFF2-40B4-BE49-F238E27FC236}">
                <a16:creationId xmlns:a16="http://schemas.microsoft.com/office/drawing/2014/main" id="{CEE874DD-1E0E-4B0A-B88C-2C9578963173}"/>
              </a:ext>
            </a:extLst>
          </p:cNvPr>
          <p:cNvSpPr>
            <a:spLocks/>
          </p:cNvSpPr>
          <p:nvPr/>
        </p:nvSpPr>
        <p:spPr>
          <a:xfrm>
            <a:off x="-9144" y="5888313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7" name="How_800_Used">
            <a:extLst>
              <a:ext uri="{FF2B5EF4-FFF2-40B4-BE49-F238E27FC236}">
                <a16:creationId xmlns:a16="http://schemas.microsoft.com/office/drawing/2014/main" id="{AC0D0A5A-63D7-475C-A522-4C09680AF887}"/>
              </a:ext>
            </a:extLst>
          </p:cNvPr>
          <p:cNvSpPr>
            <a:spLocks/>
          </p:cNvSpPr>
          <p:nvPr/>
        </p:nvSpPr>
        <p:spPr>
          <a:xfrm>
            <a:off x="-4572" y="4925550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8" name="How_600_Used">
            <a:extLst>
              <a:ext uri="{FF2B5EF4-FFF2-40B4-BE49-F238E27FC236}">
                <a16:creationId xmlns:a16="http://schemas.microsoft.com/office/drawing/2014/main" id="{16F6FF95-3C34-45D9-841C-BD29EE0017A4}"/>
              </a:ext>
            </a:extLst>
          </p:cNvPr>
          <p:cNvSpPr>
            <a:spLocks/>
          </p:cNvSpPr>
          <p:nvPr/>
        </p:nvSpPr>
        <p:spPr>
          <a:xfrm>
            <a:off x="0" y="3943332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9" name="How_400_Used">
            <a:extLst>
              <a:ext uri="{FF2B5EF4-FFF2-40B4-BE49-F238E27FC236}">
                <a16:creationId xmlns:a16="http://schemas.microsoft.com/office/drawing/2014/main" id="{F8FF45DF-28CA-48C7-A4C4-8DF2F7A1D349}"/>
              </a:ext>
            </a:extLst>
          </p:cNvPr>
          <p:cNvSpPr>
            <a:spLocks/>
          </p:cNvSpPr>
          <p:nvPr/>
        </p:nvSpPr>
        <p:spPr>
          <a:xfrm>
            <a:off x="-4572" y="3000021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70" name="How_200_Used">
            <a:extLst>
              <a:ext uri="{FF2B5EF4-FFF2-40B4-BE49-F238E27FC236}">
                <a16:creationId xmlns:a16="http://schemas.microsoft.com/office/drawing/2014/main" id="{392161C9-3AC2-42AA-8614-6C16255DCC03}"/>
              </a:ext>
            </a:extLst>
          </p:cNvPr>
          <p:cNvSpPr>
            <a:spLocks/>
          </p:cNvSpPr>
          <p:nvPr/>
        </p:nvSpPr>
        <p:spPr>
          <a:xfrm>
            <a:off x="-3817" y="2037255"/>
            <a:ext cx="4032504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76" name="IA Inventory Jeopardy">
            <a:extLst>
              <a:ext uri="{FF2B5EF4-FFF2-40B4-BE49-F238E27FC236}">
                <a16:creationId xmlns:a16="http://schemas.microsoft.com/office/drawing/2014/main" id="{F1721262-CA6D-4668-8CBE-FDFD645807CE}"/>
              </a:ext>
            </a:extLst>
          </p:cNvPr>
          <p:cNvSpPr>
            <a:spLocks/>
          </p:cNvSpPr>
          <p:nvPr/>
        </p:nvSpPr>
        <p:spPr>
          <a:xfrm>
            <a:off x="-9144" y="2868"/>
            <a:ext cx="12192000" cy="914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Informal Assessment Inventory Jeopardy</a:t>
            </a:r>
          </a:p>
        </p:txBody>
      </p:sp>
      <p:sp>
        <p:nvSpPr>
          <p:cNvPr id="5" name="How_200_Clue">
            <a:extLst>
              <a:ext uri="{FF2B5EF4-FFF2-40B4-BE49-F238E27FC236}">
                <a16:creationId xmlns:a16="http://schemas.microsoft.com/office/drawing/2014/main" id="{35D61036-1745-433D-8BAC-DF03CFCD086D}"/>
              </a:ext>
            </a:extLst>
          </p:cNvPr>
          <p:cNvSpPr>
            <a:spLocks/>
          </p:cNvSpPr>
          <p:nvPr/>
        </p:nvSpPr>
        <p:spPr>
          <a:xfrm>
            <a:off x="4572" y="16812"/>
            <a:ext cx="12182856" cy="6824376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using agency specific tools such as ONET, Career Locker, </a:t>
            </a:r>
            <a:r>
              <a:rPr lang="en-US" sz="6000" b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Xello</a:t>
            </a:r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6000" b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WisCareers</a:t>
            </a:r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6000" b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Traitify</a:t>
            </a:r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JIST</a:t>
            </a:r>
          </a:p>
        </p:txBody>
      </p:sp>
      <p:sp>
        <p:nvSpPr>
          <p:cNvPr id="71" name="How_200_Answer">
            <a:extLst>
              <a:ext uri="{FF2B5EF4-FFF2-40B4-BE49-F238E27FC236}">
                <a16:creationId xmlns:a16="http://schemas.microsoft.com/office/drawing/2014/main" id="{BBF968FB-AD8E-485A-9318-B9F1E98FF57D}"/>
              </a:ext>
            </a:extLst>
          </p:cNvPr>
          <p:cNvSpPr>
            <a:spLocks/>
          </p:cNvSpPr>
          <p:nvPr/>
        </p:nvSpPr>
        <p:spPr>
          <a:xfrm>
            <a:off x="-4572" y="8389"/>
            <a:ext cx="12182856" cy="68243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using agency specific tools such as ONET, Career Locker, </a:t>
            </a:r>
            <a:r>
              <a:rPr lang="en-US" sz="6000" b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Xello</a:t>
            </a:r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6000" b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WisCareers</a:t>
            </a:r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6000" b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Traitify</a:t>
            </a:r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JIST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Results from Career Assessment that evaluate work styles, skills, and interests </a:t>
            </a:r>
          </a:p>
        </p:txBody>
      </p:sp>
      <p:sp>
        <p:nvSpPr>
          <p:cNvPr id="6" name="How_400_Clue">
            <a:extLst>
              <a:ext uri="{FF2B5EF4-FFF2-40B4-BE49-F238E27FC236}">
                <a16:creationId xmlns:a16="http://schemas.microsoft.com/office/drawing/2014/main" id="{8DC1941A-3FA8-4CE0-9836-5F6B258631F6}"/>
              </a:ext>
            </a:extLst>
          </p:cNvPr>
          <p:cNvSpPr>
            <a:spLocks/>
          </p:cNvSpPr>
          <p:nvPr/>
        </p:nvSpPr>
        <p:spPr>
          <a:xfrm>
            <a:off x="0" y="5788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Prompts regarding preferred shifts, travel distance, required documents, social media, and more</a:t>
            </a:r>
          </a:p>
        </p:txBody>
      </p:sp>
      <p:sp>
        <p:nvSpPr>
          <p:cNvPr id="72" name="How_400_Answer">
            <a:extLst>
              <a:ext uri="{FF2B5EF4-FFF2-40B4-BE49-F238E27FC236}">
                <a16:creationId xmlns:a16="http://schemas.microsoft.com/office/drawing/2014/main" id="{B15BC9CF-9741-4D72-9770-64A8F46F1B7F}"/>
              </a:ext>
            </a:extLst>
          </p:cNvPr>
          <p:cNvSpPr>
            <a:spLocks/>
          </p:cNvSpPr>
          <p:nvPr/>
        </p:nvSpPr>
        <p:spPr>
          <a:xfrm>
            <a:off x="-4572" y="9717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Prompts regarding preferred shifts, travel distance, required documents, social media, and more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readiness (including work preferences, history, applications, interviews, and contacts)</a:t>
            </a:r>
          </a:p>
        </p:txBody>
      </p:sp>
      <p:sp>
        <p:nvSpPr>
          <p:cNvPr id="8" name="How_600_Clue">
            <a:extLst>
              <a:ext uri="{FF2B5EF4-FFF2-40B4-BE49-F238E27FC236}">
                <a16:creationId xmlns:a16="http://schemas.microsoft.com/office/drawing/2014/main" id="{F1C6F6B3-7395-47A0-A543-A8CA16815980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Reviewing participants’ resume, and past employment responsibilities </a:t>
            </a:r>
          </a:p>
        </p:txBody>
      </p:sp>
      <p:sp>
        <p:nvSpPr>
          <p:cNvPr id="73" name="How_600_Answer">
            <a:extLst>
              <a:ext uri="{FF2B5EF4-FFF2-40B4-BE49-F238E27FC236}">
                <a16:creationId xmlns:a16="http://schemas.microsoft.com/office/drawing/2014/main" id="{15502236-19FB-4EE4-9D22-BC252EC65A33}"/>
              </a:ext>
            </a:extLst>
          </p:cNvPr>
          <p:cNvSpPr>
            <a:spLocks/>
          </p:cNvSpPr>
          <p:nvPr/>
        </p:nvSpPr>
        <p:spPr>
          <a:xfrm>
            <a:off x="4572" y="8389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Reviewing participants’ resume, and past employment responsibilities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skills (including transferable skills)</a:t>
            </a:r>
          </a:p>
        </p:txBody>
      </p:sp>
      <p:sp>
        <p:nvSpPr>
          <p:cNvPr id="9" name="How_800_Clue">
            <a:extLst>
              <a:ext uri="{FF2B5EF4-FFF2-40B4-BE49-F238E27FC236}">
                <a16:creationId xmlns:a16="http://schemas.microsoft.com/office/drawing/2014/main" id="{BC877A90-AB2F-4E68-AEC5-72EAF1DD02E8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Reviewing logs for W-2 or other work programs (FSET, Unemployment), asking about recent applications/interviews</a:t>
            </a:r>
          </a:p>
        </p:txBody>
      </p:sp>
      <p:sp>
        <p:nvSpPr>
          <p:cNvPr id="74" name="How_800_Answer">
            <a:extLst>
              <a:ext uri="{FF2B5EF4-FFF2-40B4-BE49-F238E27FC236}">
                <a16:creationId xmlns:a16="http://schemas.microsoft.com/office/drawing/2014/main" id="{9DC6A82B-B3D0-472B-9612-59B6F2103218}"/>
              </a:ext>
            </a:extLst>
          </p:cNvPr>
          <p:cNvSpPr>
            <a:spLocks/>
          </p:cNvSpPr>
          <p:nvPr/>
        </p:nvSpPr>
        <p:spPr>
          <a:xfrm>
            <a:off x="-4572" y="8389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Reviewing logs for W-2 or other work programs (FSET, Unemployment), asking about recent applications/interviews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Recent job search efforts</a:t>
            </a:r>
          </a:p>
        </p:txBody>
      </p:sp>
      <p:sp>
        <p:nvSpPr>
          <p:cNvPr id="10" name="How_1000_Clue">
            <a:extLst>
              <a:ext uri="{FF2B5EF4-FFF2-40B4-BE49-F238E27FC236}">
                <a16:creationId xmlns:a16="http://schemas.microsoft.com/office/drawing/2014/main" id="{6DC5C781-7015-49CF-B59E-C76FA0936CF0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conversations with participants and reviewing formal assessment results</a:t>
            </a:r>
          </a:p>
        </p:txBody>
      </p:sp>
      <p:sp>
        <p:nvSpPr>
          <p:cNvPr id="75" name="How_1000_Answer">
            <a:extLst>
              <a:ext uri="{FF2B5EF4-FFF2-40B4-BE49-F238E27FC236}">
                <a16:creationId xmlns:a16="http://schemas.microsoft.com/office/drawing/2014/main" id="{1DA9132E-339B-4478-ABF7-617D06DC31BA}"/>
              </a:ext>
            </a:extLst>
          </p:cNvPr>
          <p:cNvSpPr>
            <a:spLocks/>
          </p:cNvSpPr>
          <p:nvPr/>
        </p:nvSpPr>
        <p:spPr>
          <a:xfrm>
            <a:off x="4572" y="-2803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conversations with participants and reviewing formal assessment results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 needs or barriers identified by the participant that impedes his or her ability to participation in W-2 activities or find and retain a job</a:t>
            </a:r>
          </a:p>
        </p:txBody>
      </p:sp>
      <p:sp>
        <p:nvSpPr>
          <p:cNvPr id="11" name="QA_200_Clue">
            <a:extLst>
              <a:ext uri="{FF2B5EF4-FFF2-40B4-BE49-F238E27FC236}">
                <a16:creationId xmlns:a16="http://schemas.microsoft.com/office/drawing/2014/main" id="{B3609836-EB7B-455E-A775-B7DF8B5F91C9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 know the total amount of your monthly income and expenses?</a:t>
            </a:r>
          </a:p>
        </p:txBody>
      </p:sp>
      <p:sp>
        <p:nvSpPr>
          <p:cNvPr id="77" name="QA_200_Answer">
            <a:extLst>
              <a:ext uri="{FF2B5EF4-FFF2-40B4-BE49-F238E27FC236}">
                <a16:creationId xmlns:a16="http://schemas.microsoft.com/office/drawing/2014/main" id="{1173C77D-1B11-40F5-8D88-9A311B1EACD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 know the total amount of your monthly income and expenses?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Household budgeting/money management strategies</a:t>
            </a:r>
          </a:p>
        </p:txBody>
      </p:sp>
      <p:sp>
        <p:nvSpPr>
          <p:cNvPr id="12" name="QA_400_Clue">
            <a:extLst>
              <a:ext uri="{FF2B5EF4-FFF2-40B4-BE49-F238E27FC236}">
                <a16:creationId xmlns:a16="http://schemas.microsoft.com/office/drawing/2014/main" id="{274BC85D-2218-468C-B2FD-ADC862AA9D67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you have a problem, who is the first person you call?</a:t>
            </a:r>
          </a:p>
          <a:p>
            <a:pPr algn="ctr"/>
            <a:endParaRPr lang="en-US" sz="6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has been supportive when you’ve needed help in the past?</a:t>
            </a:r>
          </a:p>
        </p:txBody>
      </p:sp>
      <p:sp>
        <p:nvSpPr>
          <p:cNvPr id="78" name="QA_400_Answer">
            <a:extLst>
              <a:ext uri="{FF2B5EF4-FFF2-40B4-BE49-F238E27FC236}">
                <a16:creationId xmlns:a16="http://schemas.microsoft.com/office/drawing/2014/main" id="{1C0A58A7-170E-48C4-928F-7248F244C4AB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you have a problem, who is the first person you call?</a:t>
            </a:r>
          </a:p>
          <a:p>
            <a:pPr algn="ctr"/>
            <a:endParaRPr lang="en-US" sz="6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has been supportive when you’ve needed help in the past?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 to social supports</a:t>
            </a:r>
          </a:p>
        </p:txBody>
      </p:sp>
      <p:sp>
        <p:nvSpPr>
          <p:cNvPr id="13" name="QA_600_Clue">
            <a:extLst>
              <a:ext uri="{FF2B5EF4-FFF2-40B4-BE49-F238E27FC236}">
                <a16:creationId xmlns:a16="http://schemas.microsoft.com/office/drawing/2014/main" id="{881BB9AB-F61D-41C6-B67C-23CCE5BA8232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 feel safe where you are living?</a:t>
            </a:r>
          </a:p>
          <a:p>
            <a:pPr algn="ctr"/>
            <a:endParaRPr lang="en-US" sz="6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your kids like their school? </a:t>
            </a:r>
          </a:p>
        </p:txBody>
      </p:sp>
      <p:sp>
        <p:nvSpPr>
          <p:cNvPr id="79" name="QA_600_Answer">
            <a:extLst>
              <a:ext uri="{FF2B5EF4-FFF2-40B4-BE49-F238E27FC236}">
                <a16:creationId xmlns:a16="http://schemas.microsoft.com/office/drawing/2014/main" id="{55AF5716-F79F-4729-BEAE-6810342735FE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 feel safe where you are living?</a:t>
            </a:r>
          </a:p>
          <a:p>
            <a:pPr algn="ctr"/>
            <a:endParaRPr lang="en-US" sz="6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your kids like their school?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Current neighborhood environment and schools</a:t>
            </a:r>
          </a:p>
        </p:txBody>
      </p:sp>
      <p:sp>
        <p:nvSpPr>
          <p:cNvPr id="14" name="QA_800_Clue">
            <a:extLst>
              <a:ext uri="{FF2B5EF4-FFF2-40B4-BE49-F238E27FC236}">
                <a16:creationId xmlns:a16="http://schemas.microsoft.com/office/drawing/2014/main" id="{2F8AF9B6-136B-473F-806F-6D45FEFD9DE4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steps have you taken to get to where you want to be?</a:t>
            </a:r>
          </a:p>
          <a:p>
            <a:pPr algn="ctr"/>
            <a:endParaRPr lang="en-US" sz="6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Hint: Think SMART</a:t>
            </a:r>
          </a:p>
        </p:txBody>
      </p:sp>
      <p:sp>
        <p:nvSpPr>
          <p:cNvPr id="80" name="QA_800_Answer">
            <a:extLst>
              <a:ext uri="{FF2B5EF4-FFF2-40B4-BE49-F238E27FC236}">
                <a16:creationId xmlns:a16="http://schemas.microsoft.com/office/drawing/2014/main" id="{8E222589-FE7F-4B2F-AD13-2894A952D67F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steps have you taken to get to where you want to be?</a:t>
            </a:r>
          </a:p>
          <a:p>
            <a:pPr algn="ctr"/>
            <a:endParaRPr lang="en-US" sz="6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Hint: Think SMART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 strengths, interests, and goals</a:t>
            </a:r>
          </a:p>
        </p:txBody>
      </p:sp>
      <p:sp>
        <p:nvSpPr>
          <p:cNvPr id="15" name="QA_1000_Clue">
            <a:extLst>
              <a:ext uri="{FF2B5EF4-FFF2-40B4-BE49-F238E27FC236}">
                <a16:creationId xmlns:a16="http://schemas.microsoft.com/office/drawing/2014/main" id="{AD655187-EC15-470D-A5B1-4447973DA1EA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of your previous job duties did you enjoy most? Why?</a:t>
            </a:r>
          </a:p>
          <a:p>
            <a:pPr algn="ctr"/>
            <a:endParaRPr lang="en-US" sz="4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of your previous job duties did you enjoy least? Why?</a:t>
            </a:r>
          </a:p>
        </p:txBody>
      </p:sp>
      <p:sp>
        <p:nvSpPr>
          <p:cNvPr id="81" name="QA_1000_Answer">
            <a:extLst>
              <a:ext uri="{FF2B5EF4-FFF2-40B4-BE49-F238E27FC236}">
                <a16:creationId xmlns:a16="http://schemas.microsoft.com/office/drawing/2014/main" id="{232EB8BF-860A-405F-BD29-E329F75C72F3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of your previous job duties did you enjoy most? Why?</a:t>
            </a:r>
          </a:p>
          <a:p>
            <a:pPr algn="ctr"/>
            <a:endParaRPr lang="en-US" sz="4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of your previous job duties did you enjoy least? Why?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skills</a:t>
            </a:r>
          </a:p>
        </p:txBody>
      </p:sp>
      <p:sp>
        <p:nvSpPr>
          <p:cNvPr id="16" name="Write_200_Clue">
            <a:extLst>
              <a:ext uri="{FF2B5EF4-FFF2-40B4-BE49-F238E27FC236}">
                <a16:creationId xmlns:a16="http://schemas.microsoft.com/office/drawing/2014/main" id="{3E235A36-2A0F-4AB3-9AD3-AA1F1B303F9E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Readiness Page</a:t>
            </a:r>
          </a:p>
        </p:txBody>
      </p:sp>
      <p:sp>
        <p:nvSpPr>
          <p:cNvPr id="82" name="Write_200_Answer">
            <a:extLst>
              <a:ext uri="{FF2B5EF4-FFF2-40B4-BE49-F238E27FC236}">
                <a16:creationId xmlns:a16="http://schemas.microsoft.com/office/drawing/2014/main" id="{D5006BF9-2126-4F3B-8B16-6879593EB28F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Readiness Page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readiness</a:t>
            </a:r>
          </a:p>
        </p:txBody>
      </p:sp>
      <p:sp>
        <p:nvSpPr>
          <p:cNvPr id="17" name="Write_400_Clue">
            <a:extLst>
              <a:ext uri="{FF2B5EF4-FFF2-40B4-BE49-F238E27FC236}">
                <a16:creationId xmlns:a16="http://schemas.microsoft.com/office/drawing/2014/main" id="{2F02C999-13A6-4588-8460-560CFF95F477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Used to create Employability Plan, results scanned into ECF, Career Assessment page in WWP</a:t>
            </a:r>
          </a:p>
        </p:txBody>
      </p:sp>
      <p:sp>
        <p:nvSpPr>
          <p:cNvPr id="83" name="Write_400_Answer">
            <a:extLst>
              <a:ext uri="{FF2B5EF4-FFF2-40B4-BE49-F238E27FC236}">
                <a16:creationId xmlns:a16="http://schemas.microsoft.com/office/drawing/2014/main" id="{7FDBFEDE-B4E0-44F1-8869-AFCA797C8F3E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Used to create Employability Plan, results scanned into ECF, Career Assessment page in WWP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Results from career assessments</a:t>
            </a:r>
          </a:p>
        </p:txBody>
      </p:sp>
      <p:sp>
        <p:nvSpPr>
          <p:cNvPr id="18" name="Write_600_Clue">
            <a:extLst>
              <a:ext uri="{FF2B5EF4-FFF2-40B4-BE49-F238E27FC236}">
                <a16:creationId xmlns:a16="http://schemas.microsoft.com/office/drawing/2014/main" id="{999EA855-4DE8-4551-9BD1-5A64DC98371F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Logs scanned into ECF</a:t>
            </a:r>
          </a:p>
        </p:txBody>
      </p:sp>
      <p:sp>
        <p:nvSpPr>
          <p:cNvPr id="84" name="Write_600_Answer">
            <a:extLst>
              <a:ext uri="{FF2B5EF4-FFF2-40B4-BE49-F238E27FC236}">
                <a16:creationId xmlns:a16="http://schemas.microsoft.com/office/drawing/2014/main" id="{E67FC63A-2AFF-46CF-9AFE-601D44F2C22E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Logs scanned into ECF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Recent job search efforts</a:t>
            </a:r>
          </a:p>
        </p:txBody>
      </p:sp>
      <p:sp>
        <p:nvSpPr>
          <p:cNvPr id="19" name="Write_800_Clue">
            <a:extLst>
              <a:ext uri="{FF2B5EF4-FFF2-40B4-BE49-F238E27FC236}">
                <a16:creationId xmlns:a16="http://schemas.microsoft.com/office/drawing/2014/main" id="{E776EBE1-1C03-4013-95EB-139EA999D8A0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PIN Comments for non-confidential information, Notes/Details on confidential pages in WWP</a:t>
            </a:r>
          </a:p>
        </p:txBody>
      </p:sp>
      <p:sp>
        <p:nvSpPr>
          <p:cNvPr id="85" name="Write_800_Answer">
            <a:extLst>
              <a:ext uri="{FF2B5EF4-FFF2-40B4-BE49-F238E27FC236}">
                <a16:creationId xmlns:a16="http://schemas.microsoft.com/office/drawing/2014/main" id="{6ACE8B21-6591-4492-AA99-405E72B688A0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PIN Comments for non-confidential information, Notes/Details on confidential pages in WWP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 needs or barriers</a:t>
            </a:r>
          </a:p>
        </p:txBody>
      </p:sp>
      <p:sp>
        <p:nvSpPr>
          <p:cNvPr id="20" name="Write_1000_Clue">
            <a:extLst>
              <a:ext uri="{FF2B5EF4-FFF2-40B4-BE49-F238E27FC236}">
                <a16:creationId xmlns:a16="http://schemas.microsoft.com/office/drawing/2014/main" id="{01FC5652-0B1D-4075-85D7-09D1A13FE7EE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 page of the EP driver flow, various Informal Assessments pages</a:t>
            </a:r>
          </a:p>
        </p:txBody>
      </p:sp>
      <p:sp>
        <p:nvSpPr>
          <p:cNvPr id="86" name="Write_1000_Answer">
            <a:extLst>
              <a:ext uri="{FF2B5EF4-FFF2-40B4-BE49-F238E27FC236}">
                <a16:creationId xmlns:a16="http://schemas.microsoft.com/office/drawing/2014/main" id="{3BBC9F50-CA48-4946-A928-486CA3BB2B80}"/>
              </a:ext>
            </a:extLst>
          </p:cNvPr>
          <p:cNvSpPr>
            <a:spLocks/>
          </p:cNvSpPr>
          <p:nvPr/>
        </p:nvSpPr>
        <p:spPr>
          <a:xfrm>
            <a:off x="0" y="2894"/>
            <a:ext cx="12192000" cy="685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 page of the EP driver flow, various Informal Assessments pages</a:t>
            </a:r>
          </a:p>
          <a:p>
            <a:pPr algn="ctr"/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4800" b="1">
                <a:solidFill>
                  <a:schemeClr val="tx1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 strengths, interests, and goals</a:t>
            </a:r>
          </a:p>
        </p:txBody>
      </p:sp>
    </p:spTree>
    <p:extLst>
      <p:ext uri="{BB962C8B-B14F-4D97-AF65-F5344CB8AC3E}">
        <p14:creationId xmlns:p14="http://schemas.microsoft.com/office/powerpoint/2010/main" val="35598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64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61" grpId="0" animBg="1"/>
      <p:bldP spid="62" grpId="0" animBg="1"/>
      <p:bldP spid="63" grpId="0" animBg="1"/>
      <p:bldP spid="65" grpId="0" animBg="1"/>
      <p:bldP spid="5" grpId="0" animBg="1"/>
      <p:bldP spid="5" grpId="1" animBg="1"/>
      <p:bldP spid="71" grpId="0" animBg="1"/>
      <p:bldP spid="71" grpId="1" animBg="1"/>
      <p:bldP spid="6" grpId="0" animBg="1"/>
      <p:bldP spid="6" grpId="1" animBg="1"/>
      <p:bldP spid="72" grpId="0" animBg="1"/>
      <p:bldP spid="72" grpId="1" animBg="1"/>
      <p:bldP spid="8" grpId="0" animBg="1"/>
      <p:bldP spid="8" grpId="1" animBg="1"/>
      <p:bldP spid="73" grpId="0" animBg="1"/>
      <p:bldP spid="73" grpId="1" animBg="1"/>
      <p:bldP spid="9" grpId="0" animBg="1"/>
      <p:bldP spid="9" grpId="1" animBg="1"/>
      <p:bldP spid="74" grpId="0" animBg="1"/>
      <p:bldP spid="74" grpId="1" animBg="1"/>
      <p:bldP spid="10" grpId="0" animBg="1"/>
      <p:bldP spid="10" grpId="1" animBg="1"/>
      <p:bldP spid="75" grpId="0" animBg="1"/>
      <p:bldP spid="75" grpId="1" animBg="1"/>
      <p:bldP spid="11" grpId="0" animBg="1"/>
      <p:bldP spid="11" grpId="1" animBg="1"/>
      <p:bldP spid="77" grpId="0" animBg="1"/>
      <p:bldP spid="77" grpId="1" animBg="1"/>
      <p:bldP spid="12" grpId="0" animBg="1"/>
      <p:bldP spid="12" grpId="1" animBg="1"/>
      <p:bldP spid="78" grpId="0" animBg="1"/>
      <p:bldP spid="78" grpId="1" animBg="1"/>
      <p:bldP spid="13" grpId="0" animBg="1"/>
      <p:bldP spid="13" grpId="1" animBg="1"/>
      <p:bldP spid="79" grpId="0" animBg="1"/>
      <p:bldP spid="79" grpId="1" animBg="1"/>
      <p:bldP spid="14" grpId="0" animBg="1"/>
      <p:bldP spid="14" grpId="1" animBg="1"/>
      <p:bldP spid="80" grpId="0" animBg="1"/>
      <p:bldP spid="80" grpId="1" animBg="1"/>
      <p:bldP spid="15" grpId="0" animBg="1"/>
      <p:bldP spid="15" grpId="1" animBg="1"/>
      <p:bldP spid="81" grpId="0" animBg="1"/>
      <p:bldP spid="81" grpId="1" animBg="1"/>
      <p:bldP spid="16" grpId="0" animBg="1"/>
      <p:bldP spid="16" grpId="1" animBg="1"/>
      <p:bldP spid="82" grpId="0" animBg="1"/>
      <p:bldP spid="82" grpId="1" animBg="1"/>
      <p:bldP spid="17" grpId="0" animBg="1"/>
      <p:bldP spid="17" grpId="1" animBg="1"/>
      <p:bldP spid="83" grpId="0" animBg="1"/>
      <p:bldP spid="83" grpId="1" animBg="1"/>
      <p:bldP spid="18" grpId="0" animBg="1"/>
      <p:bldP spid="18" grpId="1" animBg="1"/>
      <p:bldP spid="84" grpId="0" animBg="1"/>
      <p:bldP spid="84" grpId="1" animBg="1"/>
      <p:bldP spid="19" grpId="0" animBg="1"/>
      <p:bldP spid="19" grpId="1" animBg="1"/>
      <p:bldP spid="85" grpId="0" animBg="1"/>
      <p:bldP spid="85" grpId="1" animBg="1"/>
      <p:bldP spid="20" grpId="0" animBg="1"/>
      <p:bldP spid="20" grpId="1" animBg="1"/>
      <p:bldP spid="86" grpId="0" animBg="1"/>
      <p:bldP spid="8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3A85D2-5C98-4B4E-AB5F-7D2BBBCC7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92" y="5058763"/>
            <a:ext cx="11438208" cy="1325563"/>
          </a:xfrm>
        </p:spPr>
        <p:txBody>
          <a:bodyPr/>
          <a:lstStyle/>
          <a:p>
            <a:r>
              <a:rPr lang="en-US" spc="-70"/>
              <a:t>Career Assessment &amp; Job Readiness Pages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220E30-8CD7-41F0-85E4-BE05A7165F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774" y="958937"/>
            <a:ext cx="5637961" cy="3680295"/>
          </a:xfrm>
          <a:custGeom>
            <a:avLst/>
            <a:gdLst>
              <a:gd name="connsiteX0" fmla="*/ 3737316 w 5637961"/>
              <a:gd name="connsiteY0" fmla="*/ 719 h 3680295"/>
              <a:gd name="connsiteX1" fmla="*/ 5636714 w 5637961"/>
              <a:gd name="connsiteY1" fmla="*/ 1073009 h 3680295"/>
              <a:gd name="connsiteX2" fmla="*/ 3633854 w 5637961"/>
              <a:gd name="connsiteY2" fmla="*/ 3661764 h 3680295"/>
              <a:gd name="connsiteX3" fmla="*/ 3403 w 5637961"/>
              <a:gd name="connsiteY3" fmla="*/ 1966222 h 3680295"/>
              <a:gd name="connsiteX4" fmla="*/ 3372240 w 5637961"/>
              <a:gd name="connsiteY4" fmla="*/ 23225 h 3680295"/>
              <a:gd name="connsiteX5" fmla="*/ 3737316 w 5637961"/>
              <a:gd name="connsiteY5" fmla="*/ 719 h 368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7961" h="3680295">
                <a:moveTo>
                  <a:pt x="3737316" y="719"/>
                </a:moveTo>
                <a:cubicBezTo>
                  <a:pt x="4612272" y="22636"/>
                  <a:pt x="5598562" y="542389"/>
                  <a:pt x="5636714" y="1073009"/>
                </a:cubicBezTo>
                <a:cubicBezTo>
                  <a:pt x="5680316" y="1679432"/>
                  <a:pt x="4572739" y="3512895"/>
                  <a:pt x="3633854" y="3661764"/>
                </a:cubicBezTo>
                <a:cubicBezTo>
                  <a:pt x="2694970" y="3810633"/>
                  <a:pt x="112400" y="3045957"/>
                  <a:pt x="3403" y="1966222"/>
                </a:cubicBezTo>
                <a:cubicBezTo>
                  <a:pt x="-105594" y="886487"/>
                  <a:pt x="2433356" y="172094"/>
                  <a:pt x="3372240" y="23225"/>
                </a:cubicBezTo>
                <a:cubicBezTo>
                  <a:pt x="3489601" y="4616"/>
                  <a:pt x="3612322" y="-2412"/>
                  <a:pt x="3737316" y="719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B3560C-0334-4EA8-B453-7EBE84942D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7735" y="1078238"/>
            <a:ext cx="5289904" cy="3980525"/>
          </a:xfrm>
          <a:custGeom>
            <a:avLst/>
            <a:gdLst>
              <a:gd name="connsiteX0" fmla="*/ 3874990 w 5289904"/>
              <a:gd name="connsiteY0" fmla="*/ 0 h 3980525"/>
              <a:gd name="connsiteX1" fmla="*/ 4310686 w 5289904"/>
              <a:gd name="connsiteY1" fmla="*/ 0 h 3980525"/>
              <a:gd name="connsiteX2" fmla="*/ 4490210 w 5289904"/>
              <a:gd name="connsiteY2" fmla="*/ 18343 h 3980525"/>
              <a:gd name="connsiteX3" fmla="*/ 5192216 w 5289904"/>
              <a:gd name="connsiteY3" fmla="*/ 441725 h 3980525"/>
              <a:gd name="connsiteX4" fmla="*/ 3174187 w 5289904"/>
              <a:gd name="connsiteY4" fmla="*/ 3882910 h 3980525"/>
              <a:gd name="connsiteX5" fmla="*/ 72193 w 5289904"/>
              <a:gd name="connsiteY5" fmla="*/ 2833361 h 3980525"/>
              <a:gd name="connsiteX6" fmla="*/ 1335327 w 5289904"/>
              <a:gd name="connsiteY6" fmla="*/ 693466 h 3980525"/>
              <a:gd name="connsiteX7" fmla="*/ 3683158 w 5289904"/>
              <a:gd name="connsiteY7" fmla="*/ 15060 h 398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9904" h="3980525">
                <a:moveTo>
                  <a:pt x="3874990" y="0"/>
                </a:moveTo>
                <a:lnTo>
                  <a:pt x="4310686" y="0"/>
                </a:lnTo>
                <a:lnTo>
                  <a:pt x="4490210" y="18343"/>
                </a:lnTo>
                <a:cubicBezTo>
                  <a:pt x="4809501" y="71068"/>
                  <a:pt x="5062220" y="200740"/>
                  <a:pt x="5192216" y="441725"/>
                </a:cubicBezTo>
                <a:cubicBezTo>
                  <a:pt x="5712197" y="1405667"/>
                  <a:pt x="4027524" y="3484304"/>
                  <a:pt x="3174187" y="3882910"/>
                </a:cubicBezTo>
                <a:cubicBezTo>
                  <a:pt x="2320850" y="4281516"/>
                  <a:pt x="378669" y="3364935"/>
                  <a:pt x="72193" y="2833361"/>
                </a:cubicBezTo>
                <a:cubicBezTo>
                  <a:pt x="-234285" y="2301787"/>
                  <a:pt x="481991" y="1092072"/>
                  <a:pt x="1335327" y="693466"/>
                </a:cubicBezTo>
                <a:cubicBezTo>
                  <a:pt x="1815329" y="469251"/>
                  <a:pt x="2811147" y="112628"/>
                  <a:pt x="3683158" y="15060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029CB0-577E-45BC-8334-1FD871BA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E80A5F-D09B-46B1-B526-3F1C1313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B3D387-D2C7-4C61-8694-10A17605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6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E8D3E5-C70E-4ACE-A822-6F2AD6747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92" y="601737"/>
            <a:ext cx="5342208" cy="4457026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Work Preferences Questions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History Questions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Application Questions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Interview Questions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Contact Questions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5F39064-B505-4A47-8ED3-94515F09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Job Readiness Page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146C0500-A5BA-4860-BB83-3EDB0084B7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733" b="10733"/>
          <a:stretch>
            <a:fillRect/>
          </a:stretch>
        </p:blipFill>
        <p:spPr>
          <a:xfrm>
            <a:off x="-743319" y="0"/>
            <a:ext cx="13640536" cy="4267200"/>
          </a:xfrm>
          <a:prstGeom prst="rect">
            <a:avLst/>
          </a:prstGeom>
          <a:ln>
            <a:noFill/>
          </a:ln>
        </p:spPr>
      </p:pic>
      <p:pic>
        <p:nvPicPr>
          <p:cNvPr id="12" name="WP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78033EF3-BA00-4C58-AE57-E489CD46B0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825" y="1042648"/>
            <a:ext cx="7037865" cy="4772704"/>
          </a:xfrm>
          <a:custGeom>
            <a:avLst/>
            <a:gdLst>
              <a:gd name="connsiteX0" fmla="*/ 3737316 w 5637961"/>
              <a:gd name="connsiteY0" fmla="*/ 719 h 3680295"/>
              <a:gd name="connsiteX1" fmla="*/ 5636714 w 5637961"/>
              <a:gd name="connsiteY1" fmla="*/ 1073009 h 3680295"/>
              <a:gd name="connsiteX2" fmla="*/ 3633854 w 5637961"/>
              <a:gd name="connsiteY2" fmla="*/ 3661764 h 3680295"/>
              <a:gd name="connsiteX3" fmla="*/ 3403 w 5637961"/>
              <a:gd name="connsiteY3" fmla="*/ 1966222 h 3680295"/>
              <a:gd name="connsiteX4" fmla="*/ 3372240 w 5637961"/>
              <a:gd name="connsiteY4" fmla="*/ 23225 h 3680295"/>
              <a:gd name="connsiteX5" fmla="*/ 3737316 w 5637961"/>
              <a:gd name="connsiteY5" fmla="*/ 719 h 368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7961" h="3680295">
                <a:moveTo>
                  <a:pt x="3737316" y="719"/>
                </a:moveTo>
                <a:cubicBezTo>
                  <a:pt x="4612272" y="22636"/>
                  <a:pt x="5598562" y="542389"/>
                  <a:pt x="5636714" y="1073009"/>
                </a:cubicBezTo>
                <a:cubicBezTo>
                  <a:pt x="5680316" y="1679432"/>
                  <a:pt x="4572739" y="3512895"/>
                  <a:pt x="3633854" y="3661764"/>
                </a:cubicBezTo>
                <a:cubicBezTo>
                  <a:pt x="2694970" y="3810633"/>
                  <a:pt x="112400" y="3045957"/>
                  <a:pt x="3403" y="1966222"/>
                </a:cubicBezTo>
                <a:cubicBezTo>
                  <a:pt x="-105594" y="886487"/>
                  <a:pt x="2433356" y="172094"/>
                  <a:pt x="3372240" y="23225"/>
                </a:cubicBezTo>
                <a:cubicBezTo>
                  <a:pt x="3489601" y="4616"/>
                  <a:pt x="3612322" y="-2412"/>
                  <a:pt x="3737316" y="719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History">
            <a:extLst>
              <a:ext uri="{FF2B5EF4-FFF2-40B4-BE49-F238E27FC236}">
                <a16:creationId xmlns:a16="http://schemas.microsoft.com/office/drawing/2014/main" id="{15F72A3F-ADCA-4A2B-B633-662029895B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825" y="1042648"/>
            <a:ext cx="7037865" cy="4772704"/>
          </a:xfrm>
          <a:custGeom>
            <a:avLst/>
            <a:gdLst>
              <a:gd name="connsiteX0" fmla="*/ 3737316 w 5637961"/>
              <a:gd name="connsiteY0" fmla="*/ 719 h 3680295"/>
              <a:gd name="connsiteX1" fmla="*/ 5636714 w 5637961"/>
              <a:gd name="connsiteY1" fmla="*/ 1073009 h 3680295"/>
              <a:gd name="connsiteX2" fmla="*/ 3633854 w 5637961"/>
              <a:gd name="connsiteY2" fmla="*/ 3661764 h 3680295"/>
              <a:gd name="connsiteX3" fmla="*/ 3403 w 5637961"/>
              <a:gd name="connsiteY3" fmla="*/ 1966222 h 3680295"/>
              <a:gd name="connsiteX4" fmla="*/ 3372240 w 5637961"/>
              <a:gd name="connsiteY4" fmla="*/ 23225 h 3680295"/>
              <a:gd name="connsiteX5" fmla="*/ 3737316 w 5637961"/>
              <a:gd name="connsiteY5" fmla="*/ 719 h 368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7961" h="3680295">
                <a:moveTo>
                  <a:pt x="3737316" y="719"/>
                </a:moveTo>
                <a:cubicBezTo>
                  <a:pt x="4612272" y="22636"/>
                  <a:pt x="5598562" y="542389"/>
                  <a:pt x="5636714" y="1073009"/>
                </a:cubicBezTo>
                <a:cubicBezTo>
                  <a:pt x="5680316" y="1679432"/>
                  <a:pt x="4572739" y="3512895"/>
                  <a:pt x="3633854" y="3661764"/>
                </a:cubicBezTo>
                <a:cubicBezTo>
                  <a:pt x="2694970" y="3810633"/>
                  <a:pt x="112400" y="3045957"/>
                  <a:pt x="3403" y="1966222"/>
                </a:cubicBezTo>
                <a:cubicBezTo>
                  <a:pt x="-105594" y="886487"/>
                  <a:pt x="2433356" y="172094"/>
                  <a:pt x="3372240" y="23225"/>
                </a:cubicBezTo>
                <a:cubicBezTo>
                  <a:pt x="3489601" y="4616"/>
                  <a:pt x="3612322" y="-2412"/>
                  <a:pt x="3737316" y="719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Application">
            <a:extLst>
              <a:ext uri="{FF2B5EF4-FFF2-40B4-BE49-F238E27FC236}">
                <a16:creationId xmlns:a16="http://schemas.microsoft.com/office/drawing/2014/main" id="{10BEA5CF-247B-4D55-B6FB-05B0A1740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825" y="1042648"/>
            <a:ext cx="7037865" cy="4772704"/>
          </a:xfrm>
          <a:custGeom>
            <a:avLst/>
            <a:gdLst>
              <a:gd name="connsiteX0" fmla="*/ 3737316 w 5637961"/>
              <a:gd name="connsiteY0" fmla="*/ 719 h 3680295"/>
              <a:gd name="connsiteX1" fmla="*/ 5636714 w 5637961"/>
              <a:gd name="connsiteY1" fmla="*/ 1073009 h 3680295"/>
              <a:gd name="connsiteX2" fmla="*/ 3633854 w 5637961"/>
              <a:gd name="connsiteY2" fmla="*/ 3661764 h 3680295"/>
              <a:gd name="connsiteX3" fmla="*/ 3403 w 5637961"/>
              <a:gd name="connsiteY3" fmla="*/ 1966222 h 3680295"/>
              <a:gd name="connsiteX4" fmla="*/ 3372240 w 5637961"/>
              <a:gd name="connsiteY4" fmla="*/ 23225 h 3680295"/>
              <a:gd name="connsiteX5" fmla="*/ 3737316 w 5637961"/>
              <a:gd name="connsiteY5" fmla="*/ 719 h 368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7961" h="3680295">
                <a:moveTo>
                  <a:pt x="3737316" y="719"/>
                </a:moveTo>
                <a:cubicBezTo>
                  <a:pt x="4612272" y="22636"/>
                  <a:pt x="5598562" y="542389"/>
                  <a:pt x="5636714" y="1073009"/>
                </a:cubicBezTo>
                <a:cubicBezTo>
                  <a:pt x="5680316" y="1679432"/>
                  <a:pt x="4572739" y="3512895"/>
                  <a:pt x="3633854" y="3661764"/>
                </a:cubicBezTo>
                <a:cubicBezTo>
                  <a:pt x="2694970" y="3810633"/>
                  <a:pt x="112400" y="3045957"/>
                  <a:pt x="3403" y="1966222"/>
                </a:cubicBezTo>
                <a:cubicBezTo>
                  <a:pt x="-105594" y="886487"/>
                  <a:pt x="2433356" y="172094"/>
                  <a:pt x="3372240" y="23225"/>
                </a:cubicBezTo>
                <a:cubicBezTo>
                  <a:pt x="3489601" y="4616"/>
                  <a:pt x="3612322" y="-2412"/>
                  <a:pt x="3737316" y="719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5" name="Interview">
            <a:extLst>
              <a:ext uri="{FF2B5EF4-FFF2-40B4-BE49-F238E27FC236}">
                <a16:creationId xmlns:a16="http://schemas.microsoft.com/office/drawing/2014/main" id="{85B7B818-739B-4AFE-BE94-766942C6C0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825" y="1042648"/>
            <a:ext cx="7037865" cy="4772704"/>
          </a:xfrm>
          <a:custGeom>
            <a:avLst/>
            <a:gdLst>
              <a:gd name="connsiteX0" fmla="*/ 3737316 w 5637961"/>
              <a:gd name="connsiteY0" fmla="*/ 719 h 3680295"/>
              <a:gd name="connsiteX1" fmla="*/ 5636714 w 5637961"/>
              <a:gd name="connsiteY1" fmla="*/ 1073009 h 3680295"/>
              <a:gd name="connsiteX2" fmla="*/ 3633854 w 5637961"/>
              <a:gd name="connsiteY2" fmla="*/ 3661764 h 3680295"/>
              <a:gd name="connsiteX3" fmla="*/ 3403 w 5637961"/>
              <a:gd name="connsiteY3" fmla="*/ 1966222 h 3680295"/>
              <a:gd name="connsiteX4" fmla="*/ 3372240 w 5637961"/>
              <a:gd name="connsiteY4" fmla="*/ 23225 h 3680295"/>
              <a:gd name="connsiteX5" fmla="*/ 3737316 w 5637961"/>
              <a:gd name="connsiteY5" fmla="*/ 719 h 368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7961" h="3680295">
                <a:moveTo>
                  <a:pt x="3737316" y="719"/>
                </a:moveTo>
                <a:cubicBezTo>
                  <a:pt x="4612272" y="22636"/>
                  <a:pt x="5598562" y="542389"/>
                  <a:pt x="5636714" y="1073009"/>
                </a:cubicBezTo>
                <a:cubicBezTo>
                  <a:pt x="5680316" y="1679432"/>
                  <a:pt x="4572739" y="3512895"/>
                  <a:pt x="3633854" y="3661764"/>
                </a:cubicBezTo>
                <a:cubicBezTo>
                  <a:pt x="2694970" y="3810633"/>
                  <a:pt x="112400" y="3045957"/>
                  <a:pt x="3403" y="1966222"/>
                </a:cubicBezTo>
                <a:cubicBezTo>
                  <a:pt x="-105594" y="886487"/>
                  <a:pt x="2433356" y="172094"/>
                  <a:pt x="3372240" y="23225"/>
                </a:cubicBezTo>
                <a:cubicBezTo>
                  <a:pt x="3489601" y="4616"/>
                  <a:pt x="3612322" y="-2412"/>
                  <a:pt x="3737316" y="719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6" name="Contact">
            <a:extLst>
              <a:ext uri="{FF2B5EF4-FFF2-40B4-BE49-F238E27FC236}">
                <a16:creationId xmlns:a16="http://schemas.microsoft.com/office/drawing/2014/main" id="{3395242B-E317-4CFD-8F11-45D6461D7F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825" y="1042648"/>
            <a:ext cx="7037865" cy="4772704"/>
          </a:xfrm>
          <a:custGeom>
            <a:avLst/>
            <a:gdLst>
              <a:gd name="connsiteX0" fmla="*/ 3737316 w 5637961"/>
              <a:gd name="connsiteY0" fmla="*/ 719 h 3680295"/>
              <a:gd name="connsiteX1" fmla="*/ 5636714 w 5637961"/>
              <a:gd name="connsiteY1" fmla="*/ 1073009 h 3680295"/>
              <a:gd name="connsiteX2" fmla="*/ 3633854 w 5637961"/>
              <a:gd name="connsiteY2" fmla="*/ 3661764 h 3680295"/>
              <a:gd name="connsiteX3" fmla="*/ 3403 w 5637961"/>
              <a:gd name="connsiteY3" fmla="*/ 1966222 h 3680295"/>
              <a:gd name="connsiteX4" fmla="*/ 3372240 w 5637961"/>
              <a:gd name="connsiteY4" fmla="*/ 23225 h 3680295"/>
              <a:gd name="connsiteX5" fmla="*/ 3737316 w 5637961"/>
              <a:gd name="connsiteY5" fmla="*/ 719 h 368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7961" h="3680295">
                <a:moveTo>
                  <a:pt x="3737316" y="719"/>
                </a:moveTo>
                <a:cubicBezTo>
                  <a:pt x="4612272" y="22636"/>
                  <a:pt x="5598562" y="542389"/>
                  <a:pt x="5636714" y="1073009"/>
                </a:cubicBezTo>
                <a:cubicBezTo>
                  <a:pt x="5680316" y="1679432"/>
                  <a:pt x="4572739" y="3512895"/>
                  <a:pt x="3633854" y="3661764"/>
                </a:cubicBezTo>
                <a:cubicBezTo>
                  <a:pt x="2694970" y="3810633"/>
                  <a:pt x="112400" y="3045957"/>
                  <a:pt x="3403" y="1966222"/>
                </a:cubicBezTo>
                <a:cubicBezTo>
                  <a:pt x="-105594" y="886487"/>
                  <a:pt x="2433356" y="172094"/>
                  <a:pt x="3372240" y="23225"/>
                </a:cubicBezTo>
                <a:cubicBezTo>
                  <a:pt x="3489601" y="4616"/>
                  <a:pt x="3612322" y="-2412"/>
                  <a:pt x="3737316" y="719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96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F3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F3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F3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F3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F07B-8C48-4781-A5D2-AAEC7FFFF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3 Takeaways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333ACD-090C-4B51-A8BB-E6D4B75C35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4241" y="167340"/>
            <a:ext cx="5655408" cy="6216986"/>
          </a:xfrm>
          <a:custGeom>
            <a:avLst/>
            <a:gdLst>
              <a:gd name="connsiteX0" fmla="*/ 1414386 w 6063381"/>
              <a:gd name="connsiteY0" fmla="*/ 973 h 6665471"/>
              <a:gd name="connsiteX1" fmla="*/ 5406980 w 6063381"/>
              <a:gd name="connsiteY1" fmla="*/ 2877954 h 6665471"/>
              <a:gd name="connsiteX2" fmla="*/ 5550789 w 6063381"/>
              <a:gd name="connsiteY2" fmla="*/ 6363192 h 6665471"/>
              <a:gd name="connsiteX3" fmla="*/ 935287 w 6063381"/>
              <a:gd name="connsiteY3" fmla="*/ 5785180 h 6665471"/>
              <a:gd name="connsiteX4" fmla="*/ 720686 w 6063381"/>
              <a:gd name="connsiteY4" fmla="*/ 188668 h 6665471"/>
              <a:gd name="connsiteX5" fmla="*/ 1414386 w 6063381"/>
              <a:gd name="connsiteY5" fmla="*/ 973 h 666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3381" h="6665471">
                <a:moveTo>
                  <a:pt x="1414386" y="973"/>
                </a:moveTo>
                <a:cubicBezTo>
                  <a:pt x="2788546" y="50897"/>
                  <a:pt x="4727747" y="2009662"/>
                  <a:pt x="5406980" y="2877954"/>
                </a:cubicBezTo>
                <a:cubicBezTo>
                  <a:pt x="6211996" y="3907042"/>
                  <a:pt x="6296071" y="5878655"/>
                  <a:pt x="5550789" y="6363192"/>
                </a:cubicBezTo>
                <a:cubicBezTo>
                  <a:pt x="4805507" y="6847730"/>
                  <a:pt x="1740303" y="6814267"/>
                  <a:pt x="935287" y="5785180"/>
                </a:cubicBezTo>
                <a:cubicBezTo>
                  <a:pt x="130270" y="4756093"/>
                  <a:pt x="-585742" y="1089304"/>
                  <a:pt x="720686" y="188668"/>
                </a:cubicBezTo>
                <a:cubicBezTo>
                  <a:pt x="924816" y="47944"/>
                  <a:pt x="1159912" y="-8272"/>
                  <a:pt x="1414386" y="973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BA976-D6E4-4A5A-8607-8D7735BF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C492A-557A-4A04-ADED-20B8F1F4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76D48-B23C-46CA-8CFC-56484BD9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38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6116C1F-74FD-49A4-950A-4E5DA3B53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90441"/>
              </p:ext>
            </p:extLst>
          </p:nvPr>
        </p:nvGraphicFramePr>
        <p:xfrm>
          <a:off x="838200" y="127804"/>
          <a:ext cx="10515600" cy="6252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67788939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56417417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590661306"/>
                    </a:ext>
                  </a:extLst>
                </a:gridCol>
              </a:tblGrid>
              <a:tr h="29772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Agency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There are now 25 hours in a day! How do you spend your extra hour?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63158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64712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4435229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667484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953313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76902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09363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96841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798007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4811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9538977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55279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292842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80959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2705791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93535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230723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89087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362418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96433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301961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C9B64-7C7E-46C4-A497-ACCB6CC9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36167-89EF-4130-B7E6-B1D5A3F9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21BA8E-491D-4835-9A3E-A55C03061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37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82512E3-8592-49FE-A8B1-857773FE8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W-2 Case Management: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CD4EFE25-6616-483B-ACFB-DF144E52F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29" y="4417254"/>
            <a:ext cx="7690338" cy="1197734"/>
          </a:xfrm>
        </p:spPr>
        <p:txBody>
          <a:bodyPr>
            <a:noAutofit/>
          </a:bodyPr>
          <a:lstStyle/>
          <a:p>
            <a:r>
              <a:rPr lang="en-US" sz="4000"/>
              <a:t>Assessment and Employability Plans</a:t>
            </a:r>
          </a:p>
        </p:txBody>
      </p:sp>
    </p:spTree>
    <p:extLst>
      <p:ext uri="{BB962C8B-B14F-4D97-AF65-F5344CB8AC3E}">
        <p14:creationId xmlns:p14="http://schemas.microsoft.com/office/powerpoint/2010/main" val="2852708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E6E3-4B3D-4FDA-BD3C-FCC8DA43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Management Process Model</a:t>
            </a:r>
          </a:p>
        </p:txBody>
      </p:sp>
      <p:grpSp>
        <p:nvGrpSpPr>
          <p:cNvPr id="107" name="FollowUp Slot">
            <a:extLst>
              <a:ext uri="{FF2B5EF4-FFF2-40B4-BE49-F238E27FC236}">
                <a16:creationId xmlns:a16="http://schemas.microsoft.com/office/drawing/2014/main" id="{596143E1-CC15-4C61-B782-D263302E69CE}"/>
              </a:ext>
            </a:extLst>
          </p:cNvPr>
          <p:cNvGrpSpPr/>
          <p:nvPr/>
        </p:nvGrpSpPr>
        <p:grpSpPr>
          <a:xfrm>
            <a:off x="833122" y="651264"/>
            <a:ext cx="4153711" cy="584775"/>
            <a:chOff x="833122" y="651264"/>
            <a:chExt cx="4153711" cy="5847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8B5710-931B-4299-8C30-2BD3FFC8BBB1}"/>
                </a:ext>
              </a:extLst>
            </p:cNvPr>
            <p:cNvSpPr/>
            <p:nvPr/>
          </p:nvSpPr>
          <p:spPr>
            <a:xfrm>
              <a:off x="894835" y="7495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EE6E16-A8C4-4FD2-BA13-44EB8E387DE2}"/>
                </a:ext>
              </a:extLst>
            </p:cNvPr>
            <p:cNvSpPr/>
            <p:nvPr/>
          </p:nvSpPr>
          <p:spPr>
            <a:xfrm>
              <a:off x="1324372" y="7495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8259F8-7215-49DE-A329-46CA1AF51F58}"/>
                </a:ext>
              </a:extLst>
            </p:cNvPr>
            <p:cNvSpPr/>
            <p:nvPr/>
          </p:nvSpPr>
          <p:spPr>
            <a:xfrm>
              <a:off x="1753909" y="7495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0EBF7F-0166-431F-8296-3E4637CE8EEE}"/>
                </a:ext>
              </a:extLst>
            </p:cNvPr>
            <p:cNvSpPr/>
            <p:nvPr/>
          </p:nvSpPr>
          <p:spPr>
            <a:xfrm>
              <a:off x="2183446" y="7495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4AA9A1-00E7-41D4-8B71-2FB712626266}"/>
                </a:ext>
              </a:extLst>
            </p:cNvPr>
            <p:cNvSpPr/>
            <p:nvPr/>
          </p:nvSpPr>
          <p:spPr>
            <a:xfrm>
              <a:off x="2612983" y="7495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BD5963-1D0B-4C16-A470-51CD71EC1838}"/>
                </a:ext>
              </a:extLst>
            </p:cNvPr>
            <p:cNvSpPr/>
            <p:nvPr/>
          </p:nvSpPr>
          <p:spPr>
            <a:xfrm>
              <a:off x="3042520" y="7495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0995C8-08B3-48B0-81AD-3B7DFE04B1D6}"/>
                </a:ext>
              </a:extLst>
            </p:cNvPr>
            <p:cNvSpPr/>
            <p:nvPr/>
          </p:nvSpPr>
          <p:spPr>
            <a:xfrm>
              <a:off x="3758010" y="7495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1EBACF-1D05-43F1-8593-112CF167BB07}"/>
                </a:ext>
              </a:extLst>
            </p:cNvPr>
            <p:cNvSpPr/>
            <p:nvPr/>
          </p:nvSpPr>
          <p:spPr>
            <a:xfrm>
              <a:off x="4187547" y="7495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E0B50E-3DF7-4175-A6E2-BC21133A72C0}"/>
                </a:ext>
              </a:extLst>
            </p:cNvPr>
            <p:cNvSpPr txBox="1"/>
            <p:nvPr/>
          </p:nvSpPr>
          <p:spPr>
            <a:xfrm>
              <a:off x="833122" y="712472"/>
              <a:ext cx="4153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8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106" name="U">
              <a:extLst>
                <a:ext uri="{FF2B5EF4-FFF2-40B4-BE49-F238E27FC236}">
                  <a16:creationId xmlns:a16="http://schemas.microsoft.com/office/drawing/2014/main" id="{59E98C0C-E7E6-4292-B741-BDF045061D2F}"/>
                </a:ext>
              </a:extLst>
            </p:cNvPr>
            <p:cNvSpPr txBox="1"/>
            <p:nvPr/>
          </p:nvSpPr>
          <p:spPr>
            <a:xfrm>
              <a:off x="3704763" y="651264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U</a:t>
              </a:r>
            </a:p>
          </p:txBody>
        </p:sp>
      </p:grpSp>
      <p:sp>
        <p:nvSpPr>
          <p:cNvPr id="10" name="FollowUp Answer">
            <a:extLst>
              <a:ext uri="{FF2B5EF4-FFF2-40B4-BE49-F238E27FC236}">
                <a16:creationId xmlns:a16="http://schemas.microsoft.com/office/drawing/2014/main" id="{9143CF16-152D-40D9-9AAE-2D64D9DFDFEA}"/>
              </a:ext>
            </a:extLst>
          </p:cNvPr>
          <p:cNvSpPr txBox="1"/>
          <p:nvPr/>
        </p:nvSpPr>
        <p:spPr>
          <a:xfrm>
            <a:off x="894835" y="650917"/>
            <a:ext cx="4153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10">
                <a:latin typeface="Segoe UI" panose="020B0502040204020203" pitchFamily="34" charset="0"/>
                <a:cs typeface="Segoe UI" panose="020B0502040204020203" pitchFamily="34" charset="0"/>
              </a:rPr>
              <a:t>F O </a:t>
            </a:r>
            <a:r>
              <a:rPr lang="en-US" sz="3200" spc="530">
                <a:latin typeface="Segoe UI" panose="020B0502040204020203" pitchFamily="34" charset="0"/>
                <a:cs typeface="Segoe UI" panose="020B0502040204020203" pitchFamily="34" charset="0"/>
              </a:rPr>
              <a:t>L </a:t>
            </a:r>
            <a:r>
              <a:rPr lang="en-US" sz="3200" spc="320">
                <a:latin typeface="Segoe UI" panose="020B0502040204020203" pitchFamily="34" charset="0"/>
                <a:cs typeface="Segoe UI" panose="020B0502040204020203" pitchFamily="34" charset="0"/>
              </a:rPr>
              <a:t>L </a:t>
            </a:r>
            <a:r>
              <a:rPr lang="en-US" sz="3200" spc="-80"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en-US" sz="3200" spc="90">
                <a:latin typeface="Segoe UI" panose="020B0502040204020203" pitchFamily="34" charset="0"/>
                <a:cs typeface="Segoe UI" panose="020B0502040204020203" pitchFamily="34" charset="0"/>
              </a:rPr>
              <a:t>W   </a:t>
            </a:r>
            <a:r>
              <a:rPr lang="en-US" sz="3200" spc="310">
                <a:latin typeface="Segoe UI" panose="020B0502040204020203" pitchFamily="34" charset="0"/>
                <a:cs typeface="Segoe UI" panose="020B0502040204020203" pitchFamily="34" charset="0"/>
              </a:rPr>
              <a:t>U P</a:t>
            </a:r>
            <a:r>
              <a:rPr lang="en-US" sz="3200" spc="9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114" name="Planning Slot">
            <a:extLst>
              <a:ext uri="{FF2B5EF4-FFF2-40B4-BE49-F238E27FC236}">
                <a16:creationId xmlns:a16="http://schemas.microsoft.com/office/drawing/2014/main" id="{3A7CB594-06AB-42CA-A82F-019DE728982F}"/>
              </a:ext>
            </a:extLst>
          </p:cNvPr>
          <p:cNvGrpSpPr/>
          <p:nvPr/>
        </p:nvGrpSpPr>
        <p:grpSpPr>
          <a:xfrm>
            <a:off x="661383" y="4406379"/>
            <a:ext cx="3621112" cy="584775"/>
            <a:chOff x="661383" y="4406379"/>
            <a:chExt cx="3621112" cy="5847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6D9B21E-E196-4F64-92DD-74F1BB3009BD}"/>
                </a:ext>
              </a:extLst>
            </p:cNvPr>
            <p:cNvSpPr/>
            <p:nvPr/>
          </p:nvSpPr>
          <p:spPr>
            <a:xfrm>
              <a:off x="718332" y="4491742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B7102BD-7DE9-43CA-88D0-0BBEE2E1B433}"/>
                </a:ext>
              </a:extLst>
            </p:cNvPr>
            <p:cNvSpPr/>
            <p:nvPr/>
          </p:nvSpPr>
          <p:spPr>
            <a:xfrm>
              <a:off x="1147869" y="4491742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A61612-0E2D-41F7-B035-FDA3E40E4AC7}"/>
                </a:ext>
              </a:extLst>
            </p:cNvPr>
            <p:cNvSpPr/>
            <p:nvPr/>
          </p:nvSpPr>
          <p:spPr>
            <a:xfrm>
              <a:off x="1577406" y="4491742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60E62DD-3F5B-4BFD-BFC6-C95A8A88024C}"/>
                </a:ext>
              </a:extLst>
            </p:cNvPr>
            <p:cNvSpPr/>
            <p:nvPr/>
          </p:nvSpPr>
          <p:spPr>
            <a:xfrm>
              <a:off x="2006943" y="4491742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0B0A35A-514F-4FE2-B002-35251A5363CF}"/>
                </a:ext>
              </a:extLst>
            </p:cNvPr>
            <p:cNvSpPr/>
            <p:nvPr/>
          </p:nvSpPr>
          <p:spPr>
            <a:xfrm>
              <a:off x="2436480" y="4491742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F98903-21EA-471C-BABB-F39FEABE752E}"/>
                </a:ext>
              </a:extLst>
            </p:cNvPr>
            <p:cNvSpPr/>
            <p:nvPr/>
          </p:nvSpPr>
          <p:spPr>
            <a:xfrm>
              <a:off x="2866017" y="4491742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31CDD2-FB23-4BA0-B6B2-D9207C6BCD11}"/>
                </a:ext>
              </a:extLst>
            </p:cNvPr>
            <p:cNvSpPr/>
            <p:nvPr/>
          </p:nvSpPr>
          <p:spPr>
            <a:xfrm>
              <a:off x="3294215" y="4491742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F38CC9-A8D0-4699-902E-EBC2A0761E00}"/>
                </a:ext>
              </a:extLst>
            </p:cNvPr>
            <p:cNvSpPr/>
            <p:nvPr/>
          </p:nvSpPr>
          <p:spPr>
            <a:xfrm>
              <a:off x="3723983" y="4491742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2E2708-8D61-40B7-B1A0-E9AF1B321AC6}"/>
                </a:ext>
              </a:extLst>
            </p:cNvPr>
            <p:cNvSpPr txBox="1"/>
            <p:nvPr/>
          </p:nvSpPr>
          <p:spPr>
            <a:xfrm>
              <a:off x="661383" y="4458732"/>
              <a:ext cx="3621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en-US" sz="2800" u="sng" spc="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L">
              <a:extLst>
                <a:ext uri="{FF2B5EF4-FFF2-40B4-BE49-F238E27FC236}">
                  <a16:creationId xmlns:a16="http://schemas.microsoft.com/office/drawing/2014/main" id="{C9030EEA-FD81-4AF4-B9D9-E17E7039FA11}"/>
                </a:ext>
              </a:extLst>
            </p:cNvPr>
            <p:cNvSpPr txBox="1"/>
            <p:nvPr/>
          </p:nvSpPr>
          <p:spPr>
            <a:xfrm>
              <a:off x="1141303" y="4406379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L</a:t>
              </a:r>
            </a:p>
          </p:txBody>
        </p:sp>
      </p:grpSp>
      <p:sp>
        <p:nvSpPr>
          <p:cNvPr id="6" name="Planning Answer">
            <a:extLst>
              <a:ext uri="{FF2B5EF4-FFF2-40B4-BE49-F238E27FC236}">
                <a16:creationId xmlns:a16="http://schemas.microsoft.com/office/drawing/2014/main" id="{2C316749-E920-43EF-B509-6386374367F9}"/>
              </a:ext>
            </a:extLst>
          </p:cNvPr>
          <p:cNvSpPr txBox="1"/>
          <p:nvPr/>
        </p:nvSpPr>
        <p:spPr>
          <a:xfrm>
            <a:off x="698327" y="4407675"/>
            <a:ext cx="3621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410">
                <a:latin typeface="Segoe UI" panose="020B0502040204020203" pitchFamily="34" charset="0"/>
                <a:cs typeface="Segoe UI" panose="020B0502040204020203" pitchFamily="34" charset="0"/>
              </a:rPr>
              <a:t>P </a:t>
            </a:r>
            <a:r>
              <a:rPr lang="en-US" sz="3200" spc="390">
                <a:latin typeface="Segoe UI" panose="020B0502040204020203" pitchFamily="34" charset="0"/>
                <a:cs typeface="Segoe UI" panose="020B0502040204020203" pitchFamily="34" charset="0"/>
              </a:rPr>
              <a:t>L </a:t>
            </a:r>
            <a:r>
              <a:rPr lang="en-US" sz="3200" spc="16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sz="3200" spc="2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3200" spc="41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3200" spc="47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sz="3200" spc="110">
                <a:latin typeface="Segoe UI" panose="020B0502040204020203" pitchFamily="34" charset="0"/>
                <a:cs typeface="Segoe UI" panose="020B0502040204020203" pitchFamily="34" charset="0"/>
              </a:rPr>
              <a:t>N G</a:t>
            </a:r>
          </a:p>
        </p:txBody>
      </p:sp>
      <p:grpSp>
        <p:nvGrpSpPr>
          <p:cNvPr id="116" name="Connecting Slot">
            <a:extLst>
              <a:ext uri="{FF2B5EF4-FFF2-40B4-BE49-F238E27FC236}">
                <a16:creationId xmlns:a16="http://schemas.microsoft.com/office/drawing/2014/main" id="{B0921F77-7F0B-4210-AEC4-C6FAB5AB3720}"/>
              </a:ext>
            </a:extLst>
          </p:cNvPr>
          <p:cNvGrpSpPr/>
          <p:nvPr/>
        </p:nvGrpSpPr>
        <p:grpSpPr>
          <a:xfrm>
            <a:off x="627130" y="2853212"/>
            <a:ext cx="10597774" cy="588305"/>
            <a:chOff x="627130" y="2853212"/>
            <a:chExt cx="10597774" cy="58830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5E1AD84-2341-469D-8428-97FF7D102B89}"/>
                </a:ext>
              </a:extLst>
            </p:cNvPr>
            <p:cNvSpPr/>
            <p:nvPr/>
          </p:nvSpPr>
          <p:spPr>
            <a:xfrm>
              <a:off x="684080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47E1E1-EE29-4301-A662-2FDFB467837A}"/>
                </a:ext>
              </a:extLst>
            </p:cNvPr>
            <p:cNvSpPr/>
            <p:nvPr/>
          </p:nvSpPr>
          <p:spPr>
            <a:xfrm>
              <a:off x="1113617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6A9F7CE-BC19-47F4-97E6-24E0F74A9A62}"/>
                </a:ext>
              </a:extLst>
            </p:cNvPr>
            <p:cNvSpPr/>
            <p:nvPr/>
          </p:nvSpPr>
          <p:spPr>
            <a:xfrm>
              <a:off x="1543154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750BEF2-E836-45BE-A8D2-3598D0A97952}"/>
                </a:ext>
              </a:extLst>
            </p:cNvPr>
            <p:cNvSpPr/>
            <p:nvPr/>
          </p:nvSpPr>
          <p:spPr>
            <a:xfrm>
              <a:off x="1972691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2B324B9-0E85-424C-BE67-565D190B4C63}"/>
                </a:ext>
              </a:extLst>
            </p:cNvPr>
            <p:cNvSpPr/>
            <p:nvPr/>
          </p:nvSpPr>
          <p:spPr>
            <a:xfrm>
              <a:off x="2402228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8EF422A-5D2C-4A9D-93AD-3CA8B2EB1BD8}"/>
                </a:ext>
              </a:extLst>
            </p:cNvPr>
            <p:cNvSpPr/>
            <p:nvPr/>
          </p:nvSpPr>
          <p:spPr>
            <a:xfrm>
              <a:off x="2831765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2811A19-1DD6-47C6-B23C-29ACFC8F09DE}"/>
                </a:ext>
              </a:extLst>
            </p:cNvPr>
            <p:cNvSpPr/>
            <p:nvPr/>
          </p:nvSpPr>
          <p:spPr>
            <a:xfrm>
              <a:off x="3259963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C3C1A64-C3AF-46CC-AC62-85E715ECB21D}"/>
                </a:ext>
              </a:extLst>
            </p:cNvPr>
            <p:cNvSpPr/>
            <p:nvPr/>
          </p:nvSpPr>
          <p:spPr>
            <a:xfrm>
              <a:off x="3689731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04FCA92-CAA2-4D83-AA03-1D8FCFC725BB}"/>
                </a:ext>
              </a:extLst>
            </p:cNvPr>
            <p:cNvSpPr/>
            <p:nvPr/>
          </p:nvSpPr>
          <p:spPr>
            <a:xfrm>
              <a:off x="4119499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A158FB5-5A95-49B2-950B-E15918132BA5}"/>
                </a:ext>
              </a:extLst>
            </p:cNvPr>
            <p:cNvSpPr/>
            <p:nvPr/>
          </p:nvSpPr>
          <p:spPr>
            <a:xfrm>
              <a:off x="4549267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3ECA9F1-2FF6-4BED-8309-5D0B2ACC9D40}"/>
                </a:ext>
              </a:extLst>
            </p:cNvPr>
            <p:cNvSpPr txBox="1"/>
            <p:nvPr/>
          </p:nvSpPr>
          <p:spPr>
            <a:xfrm>
              <a:off x="627130" y="2890024"/>
              <a:ext cx="43597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03E8080-7CC5-46E0-BEA2-B93898DD519E}"/>
                </a:ext>
              </a:extLst>
            </p:cNvPr>
            <p:cNvSpPr/>
            <p:nvPr/>
          </p:nvSpPr>
          <p:spPr>
            <a:xfrm>
              <a:off x="5296039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06E9560-32DA-4DB7-838B-B81AAD2325E1}"/>
                </a:ext>
              </a:extLst>
            </p:cNvPr>
            <p:cNvSpPr/>
            <p:nvPr/>
          </p:nvSpPr>
          <p:spPr>
            <a:xfrm>
              <a:off x="5725576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5C97688-B5F9-4887-87F6-ECC619054CD5}"/>
                </a:ext>
              </a:extLst>
            </p:cNvPr>
            <p:cNvSpPr/>
            <p:nvPr/>
          </p:nvSpPr>
          <p:spPr>
            <a:xfrm>
              <a:off x="6155113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6D9FA10-C034-49E1-BD6A-2AB85F9085BC}"/>
                </a:ext>
              </a:extLst>
            </p:cNvPr>
            <p:cNvSpPr/>
            <p:nvPr/>
          </p:nvSpPr>
          <p:spPr>
            <a:xfrm>
              <a:off x="6584650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A3FFB19-905B-4423-98B3-4DE9AA49D23E}"/>
                </a:ext>
              </a:extLst>
            </p:cNvPr>
            <p:cNvSpPr txBox="1"/>
            <p:nvPr/>
          </p:nvSpPr>
          <p:spPr>
            <a:xfrm>
              <a:off x="5239089" y="2890024"/>
              <a:ext cx="1875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0540C5B-3DB9-4236-A52C-241FB3E72F3E}"/>
                </a:ext>
              </a:extLst>
            </p:cNvPr>
            <p:cNvSpPr/>
            <p:nvPr/>
          </p:nvSpPr>
          <p:spPr>
            <a:xfrm>
              <a:off x="7323705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CDEF735-6D46-4192-90EE-CD206568FC88}"/>
                </a:ext>
              </a:extLst>
            </p:cNvPr>
            <p:cNvSpPr/>
            <p:nvPr/>
          </p:nvSpPr>
          <p:spPr>
            <a:xfrm>
              <a:off x="7753242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3D9CB6B-088E-431F-A755-0B27ECB5E1AA}"/>
                </a:ext>
              </a:extLst>
            </p:cNvPr>
            <p:cNvSpPr/>
            <p:nvPr/>
          </p:nvSpPr>
          <p:spPr>
            <a:xfrm>
              <a:off x="8182779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EC83B88-6B32-4830-9825-FEA9448F5E0E}"/>
                </a:ext>
              </a:extLst>
            </p:cNvPr>
            <p:cNvSpPr/>
            <p:nvPr/>
          </p:nvSpPr>
          <p:spPr>
            <a:xfrm>
              <a:off x="8612316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0A94335-5AA3-4AF7-AD33-D0079DFA8227}"/>
                </a:ext>
              </a:extLst>
            </p:cNvPr>
            <p:cNvSpPr/>
            <p:nvPr/>
          </p:nvSpPr>
          <p:spPr>
            <a:xfrm>
              <a:off x="9041853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C190C1B-B795-4BA4-993D-AA63E47BA014}"/>
                </a:ext>
              </a:extLst>
            </p:cNvPr>
            <p:cNvSpPr/>
            <p:nvPr/>
          </p:nvSpPr>
          <p:spPr>
            <a:xfrm>
              <a:off x="9471390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1B8CB69-F91C-40EB-914F-CFF57DFF2708}"/>
                </a:ext>
              </a:extLst>
            </p:cNvPr>
            <p:cNvSpPr/>
            <p:nvPr/>
          </p:nvSpPr>
          <p:spPr>
            <a:xfrm>
              <a:off x="9899588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9E15129-1FD5-4B61-AEEE-6B3B4CDF53E5}"/>
                </a:ext>
              </a:extLst>
            </p:cNvPr>
            <p:cNvSpPr/>
            <p:nvPr/>
          </p:nvSpPr>
          <p:spPr>
            <a:xfrm>
              <a:off x="10329356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76FBFB6-CFF7-40B4-B730-91F80D933086}"/>
                </a:ext>
              </a:extLst>
            </p:cNvPr>
            <p:cNvSpPr/>
            <p:nvPr/>
          </p:nvSpPr>
          <p:spPr>
            <a:xfrm>
              <a:off x="10759124" y="2923034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58FDA76-4B2E-40BB-A2C2-E9336A14A548}"/>
                </a:ext>
              </a:extLst>
            </p:cNvPr>
            <p:cNvSpPr txBox="1"/>
            <p:nvPr/>
          </p:nvSpPr>
          <p:spPr>
            <a:xfrm>
              <a:off x="7266756" y="2890024"/>
              <a:ext cx="3958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109" name="T">
              <a:extLst>
                <a:ext uri="{FF2B5EF4-FFF2-40B4-BE49-F238E27FC236}">
                  <a16:creationId xmlns:a16="http://schemas.microsoft.com/office/drawing/2014/main" id="{E9604480-9222-4083-975B-3F5BC7581A1A}"/>
                </a:ext>
              </a:extLst>
            </p:cNvPr>
            <p:cNvSpPr txBox="1"/>
            <p:nvPr/>
          </p:nvSpPr>
          <p:spPr>
            <a:xfrm>
              <a:off x="3249168" y="2856742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T</a:t>
              </a:r>
            </a:p>
          </p:txBody>
        </p:sp>
        <p:sp>
          <p:nvSpPr>
            <p:cNvPr id="110" name="H">
              <a:extLst>
                <a:ext uri="{FF2B5EF4-FFF2-40B4-BE49-F238E27FC236}">
                  <a16:creationId xmlns:a16="http://schemas.microsoft.com/office/drawing/2014/main" id="{5F660870-0CC9-4EC6-B4BE-3E719A1CA572}"/>
                </a:ext>
              </a:extLst>
            </p:cNvPr>
            <p:cNvSpPr txBox="1"/>
            <p:nvPr/>
          </p:nvSpPr>
          <p:spPr>
            <a:xfrm>
              <a:off x="6536593" y="2853212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H</a:t>
              </a:r>
            </a:p>
          </p:txBody>
        </p:sp>
        <p:sp>
          <p:nvSpPr>
            <p:cNvPr id="111" name="O">
              <a:extLst>
                <a:ext uri="{FF2B5EF4-FFF2-40B4-BE49-F238E27FC236}">
                  <a16:creationId xmlns:a16="http://schemas.microsoft.com/office/drawing/2014/main" id="{0718F965-A403-4CF4-8FC8-3014BEE36682}"/>
                </a:ext>
              </a:extLst>
            </p:cNvPr>
            <p:cNvSpPr txBox="1"/>
            <p:nvPr/>
          </p:nvSpPr>
          <p:spPr>
            <a:xfrm>
              <a:off x="8548308" y="2856724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O</a:t>
              </a:r>
            </a:p>
          </p:txBody>
        </p:sp>
      </p:grpSp>
      <p:sp>
        <p:nvSpPr>
          <p:cNvPr id="8" name="Connecting Answer">
            <a:extLst>
              <a:ext uri="{FF2B5EF4-FFF2-40B4-BE49-F238E27FC236}">
                <a16:creationId xmlns:a16="http://schemas.microsoft.com/office/drawing/2014/main" id="{8CDE7AAA-6D10-4C43-86CC-61CA5A9FE950}"/>
              </a:ext>
            </a:extLst>
          </p:cNvPr>
          <p:cNvSpPr txBox="1"/>
          <p:nvPr/>
        </p:nvSpPr>
        <p:spPr>
          <a:xfrm>
            <a:off x="639830" y="2854840"/>
            <a:ext cx="1067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10">
                <a:latin typeface="Segoe UI" panose="020B0502040204020203" pitchFamily="34" charset="0"/>
                <a:cs typeface="Segoe UI" panose="020B0502040204020203" pitchFamily="34" charset="0"/>
              </a:rPr>
              <a:t>C </a:t>
            </a:r>
            <a:r>
              <a:rPr lang="en-US" sz="3200" spc="60"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en-US" sz="3200" spc="5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3200" spc="22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3200" spc="340"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en-US" sz="3200" spc="370">
                <a:latin typeface="Segoe UI" panose="020B0502040204020203" pitchFamily="34" charset="0"/>
                <a:cs typeface="Segoe UI" panose="020B0502040204020203" pitchFamily="34" charset="0"/>
              </a:rPr>
              <a:t>C </a:t>
            </a:r>
            <a:r>
              <a:rPr lang="en-US" sz="3200" spc="610">
                <a:latin typeface="Segoe UI" panose="020B0502040204020203" pitchFamily="34" charset="0"/>
                <a:cs typeface="Segoe UI" panose="020B0502040204020203" pitchFamily="34" charset="0"/>
              </a:rPr>
              <a:t>T </a:t>
            </a:r>
            <a:r>
              <a:rPr lang="en-US" sz="3200" spc="45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sz="3200" spc="9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3200" spc="510">
                <a:latin typeface="Segoe UI" panose="020B0502040204020203" pitchFamily="34" charset="0"/>
                <a:cs typeface="Segoe UI" panose="020B0502040204020203" pitchFamily="34" charset="0"/>
              </a:rPr>
              <a:t>G  </a:t>
            </a:r>
            <a:r>
              <a:rPr lang="en-US" sz="3200" spc="340">
                <a:latin typeface="Segoe UI" panose="020B0502040204020203" pitchFamily="34" charset="0"/>
                <a:cs typeface="Segoe UI" panose="020B0502040204020203" pitchFamily="34" charset="0"/>
              </a:rPr>
              <a:t>W </a:t>
            </a:r>
            <a:r>
              <a:rPr lang="en-US" sz="3200" spc="57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sz="3200" spc="290">
                <a:latin typeface="Segoe UI" panose="020B0502040204020203" pitchFamily="34" charset="0"/>
                <a:cs typeface="Segoe UI" panose="020B0502040204020203" pitchFamily="34" charset="0"/>
              </a:rPr>
              <a:t>T </a:t>
            </a:r>
            <a:r>
              <a:rPr lang="en-US" sz="3200" spc="640">
                <a:latin typeface="Segoe UI" panose="020B0502040204020203" pitchFamily="34" charset="0"/>
                <a:cs typeface="Segoe UI" panose="020B0502040204020203" pitchFamily="34" charset="0"/>
              </a:rPr>
              <a:t>H  </a:t>
            </a:r>
            <a:r>
              <a:rPr lang="en-US" sz="3200" spc="390">
                <a:latin typeface="Segoe UI" panose="020B0502040204020203" pitchFamily="34" charset="0"/>
                <a:cs typeface="Segoe UI" panose="020B0502040204020203" pitchFamily="34" charset="0"/>
              </a:rPr>
              <a:t>R </a:t>
            </a:r>
            <a:r>
              <a:rPr lang="en-US" sz="3200" spc="420"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en-US" sz="3200" spc="210">
                <a:latin typeface="Segoe UI" panose="020B0502040204020203" pitchFamily="34" charset="0"/>
                <a:cs typeface="Segoe UI" panose="020B0502040204020203" pitchFamily="34" charset="0"/>
              </a:rPr>
              <a:t>S </a:t>
            </a:r>
            <a:r>
              <a:rPr lang="en-US" sz="3200" spc="90"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en-US" sz="3200" spc="210">
                <a:latin typeface="Segoe UI" panose="020B0502040204020203" pitchFamily="34" charset="0"/>
                <a:cs typeface="Segoe UI" panose="020B0502040204020203" pitchFamily="34" charset="0"/>
              </a:rPr>
              <a:t>U </a:t>
            </a:r>
            <a:r>
              <a:rPr lang="en-US" sz="3200" spc="270">
                <a:latin typeface="Segoe UI" panose="020B0502040204020203" pitchFamily="34" charset="0"/>
                <a:cs typeface="Segoe UI" panose="020B0502040204020203" pitchFamily="34" charset="0"/>
              </a:rPr>
              <a:t>R </a:t>
            </a:r>
            <a:r>
              <a:rPr lang="en-US" sz="3200" spc="390">
                <a:latin typeface="Segoe UI" panose="020B0502040204020203" pitchFamily="34" charset="0"/>
                <a:cs typeface="Segoe UI" panose="020B0502040204020203" pitchFamily="34" charset="0"/>
              </a:rPr>
              <a:t>C </a:t>
            </a:r>
            <a:r>
              <a:rPr lang="en-US" sz="3200" spc="480">
                <a:latin typeface="Segoe UI" panose="020B0502040204020203" pitchFamily="34" charset="0"/>
                <a:cs typeface="Segoe UI" panose="020B0502040204020203" pitchFamily="34" charset="0"/>
              </a:rPr>
              <a:t>E S</a:t>
            </a:r>
          </a:p>
        </p:txBody>
      </p:sp>
      <p:grpSp>
        <p:nvGrpSpPr>
          <p:cNvPr id="118" name="Documenting Slot">
            <a:extLst>
              <a:ext uri="{FF2B5EF4-FFF2-40B4-BE49-F238E27FC236}">
                <a16:creationId xmlns:a16="http://schemas.microsoft.com/office/drawing/2014/main" id="{DE0ABC93-A022-40DC-BF41-5A4E915956AF}"/>
              </a:ext>
            </a:extLst>
          </p:cNvPr>
          <p:cNvGrpSpPr/>
          <p:nvPr/>
        </p:nvGrpSpPr>
        <p:grpSpPr>
          <a:xfrm>
            <a:off x="6331576" y="4084098"/>
            <a:ext cx="4893328" cy="584775"/>
            <a:chOff x="6331576" y="4084098"/>
            <a:chExt cx="4893328" cy="58477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F63FF62-2F4E-4515-82C6-0A0A9F528B43}"/>
                </a:ext>
              </a:extLst>
            </p:cNvPr>
            <p:cNvSpPr/>
            <p:nvPr/>
          </p:nvSpPr>
          <p:spPr>
            <a:xfrm>
              <a:off x="6388526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BDAD7D9-5A44-4EAD-81CB-F707E546E75E}"/>
                </a:ext>
              </a:extLst>
            </p:cNvPr>
            <p:cNvSpPr/>
            <p:nvPr/>
          </p:nvSpPr>
          <p:spPr>
            <a:xfrm>
              <a:off x="6818063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A811668-E230-4928-91D8-359E4EA1585A}"/>
                </a:ext>
              </a:extLst>
            </p:cNvPr>
            <p:cNvSpPr/>
            <p:nvPr/>
          </p:nvSpPr>
          <p:spPr>
            <a:xfrm>
              <a:off x="7247600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1458808-1FDB-4DA0-AC95-59C30EE6C88D}"/>
                </a:ext>
              </a:extLst>
            </p:cNvPr>
            <p:cNvSpPr/>
            <p:nvPr/>
          </p:nvSpPr>
          <p:spPr>
            <a:xfrm>
              <a:off x="7677137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B6C6CAA-F346-46AF-A426-131E74FE8E9B}"/>
                </a:ext>
              </a:extLst>
            </p:cNvPr>
            <p:cNvSpPr/>
            <p:nvPr/>
          </p:nvSpPr>
          <p:spPr>
            <a:xfrm>
              <a:off x="8106674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1F1AA7F-E33F-40C8-AE2F-3D6528A1D620}"/>
                </a:ext>
              </a:extLst>
            </p:cNvPr>
            <p:cNvSpPr/>
            <p:nvPr/>
          </p:nvSpPr>
          <p:spPr>
            <a:xfrm>
              <a:off x="8536211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3C786DC-CEA6-41DD-B527-7B14AF51F565}"/>
                </a:ext>
              </a:extLst>
            </p:cNvPr>
            <p:cNvSpPr/>
            <p:nvPr/>
          </p:nvSpPr>
          <p:spPr>
            <a:xfrm>
              <a:off x="8964409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8418CDF-209A-48BB-99AE-20FF047E6437}"/>
                </a:ext>
              </a:extLst>
            </p:cNvPr>
            <p:cNvSpPr/>
            <p:nvPr/>
          </p:nvSpPr>
          <p:spPr>
            <a:xfrm>
              <a:off x="9394177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04DEC08-C3AA-4464-ABD5-0D3AC0869E7A}"/>
                </a:ext>
              </a:extLst>
            </p:cNvPr>
            <p:cNvSpPr/>
            <p:nvPr/>
          </p:nvSpPr>
          <p:spPr>
            <a:xfrm>
              <a:off x="9823945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8BC45FE-C621-407D-8E6D-6908939FFE20}"/>
                </a:ext>
              </a:extLst>
            </p:cNvPr>
            <p:cNvSpPr/>
            <p:nvPr/>
          </p:nvSpPr>
          <p:spPr>
            <a:xfrm>
              <a:off x="10253713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9DB0824-74A5-4842-B25C-395AA6CADCD6}"/>
                </a:ext>
              </a:extLst>
            </p:cNvPr>
            <p:cNvSpPr/>
            <p:nvPr/>
          </p:nvSpPr>
          <p:spPr>
            <a:xfrm>
              <a:off x="10682683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74B02E2-A3BA-4A6F-A59E-B6FB05B547FF}"/>
                </a:ext>
              </a:extLst>
            </p:cNvPr>
            <p:cNvSpPr txBox="1"/>
            <p:nvPr/>
          </p:nvSpPr>
          <p:spPr>
            <a:xfrm>
              <a:off x="6331576" y="4129759"/>
              <a:ext cx="4893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112" name="C">
              <a:extLst>
                <a:ext uri="{FF2B5EF4-FFF2-40B4-BE49-F238E27FC236}">
                  <a16:creationId xmlns:a16="http://schemas.microsoft.com/office/drawing/2014/main" id="{171DBB1C-D80A-4267-9C4D-DDA9CEE28C18}"/>
                </a:ext>
              </a:extLst>
            </p:cNvPr>
            <p:cNvSpPr txBox="1"/>
            <p:nvPr/>
          </p:nvSpPr>
          <p:spPr>
            <a:xfrm>
              <a:off x="7203256" y="4084098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C</a:t>
              </a:r>
            </a:p>
          </p:txBody>
        </p:sp>
      </p:grpSp>
      <p:sp>
        <p:nvSpPr>
          <p:cNvPr id="12" name="Documenting Answer">
            <a:extLst>
              <a:ext uri="{FF2B5EF4-FFF2-40B4-BE49-F238E27FC236}">
                <a16:creationId xmlns:a16="http://schemas.microsoft.com/office/drawing/2014/main" id="{C5663E13-7F97-41F0-B7A1-591811066177}"/>
              </a:ext>
            </a:extLst>
          </p:cNvPr>
          <p:cNvSpPr txBox="1"/>
          <p:nvPr/>
        </p:nvSpPr>
        <p:spPr>
          <a:xfrm>
            <a:off x="6346816" y="4083444"/>
            <a:ext cx="503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80">
                <a:latin typeface="Segoe UI" panose="020B0502040204020203" pitchFamily="34" charset="0"/>
                <a:cs typeface="Segoe UI" panose="020B0502040204020203" pitchFamily="34" charset="0"/>
              </a:rPr>
              <a:t>D O</a:t>
            </a:r>
            <a:r>
              <a:rPr lang="en-US" sz="3200" spc="1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spc="260">
                <a:latin typeface="Segoe UI" panose="020B0502040204020203" pitchFamily="34" charset="0"/>
                <a:cs typeface="Segoe UI" panose="020B0502040204020203" pitchFamily="34" charset="0"/>
              </a:rPr>
              <a:t>C </a:t>
            </a:r>
            <a:r>
              <a:rPr lang="en-US" sz="3200" spc="-10">
                <a:latin typeface="Segoe UI" panose="020B0502040204020203" pitchFamily="34" charset="0"/>
                <a:cs typeface="Segoe UI" panose="020B0502040204020203" pitchFamily="34" charset="0"/>
              </a:rPr>
              <a:t>U </a:t>
            </a:r>
            <a:r>
              <a:rPr lang="en-US" sz="3200" spc="90">
                <a:latin typeface="Segoe UI" panose="020B0502040204020203" pitchFamily="34" charset="0"/>
                <a:cs typeface="Segoe UI" panose="020B0502040204020203" pitchFamily="34" charset="0"/>
              </a:rPr>
              <a:t>M </a:t>
            </a:r>
            <a:r>
              <a:rPr lang="en-US" sz="3200" spc="290"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en-US" sz="3200" spc="21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3200" spc="610">
                <a:latin typeface="Segoe UI" panose="020B0502040204020203" pitchFamily="34" charset="0"/>
                <a:cs typeface="Segoe UI" panose="020B0502040204020203" pitchFamily="34" charset="0"/>
              </a:rPr>
              <a:t>T </a:t>
            </a:r>
            <a:r>
              <a:rPr lang="en-US" sz="3200" spc="46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sz="3200" spc="100">
                <a:latin typeface="Segoe UI" panose="020B0502040204020203" pitchFamily="34" charset="0"/>
                <a:cs typeface="Segoe UI" panose="020B0502040204020203" pitchFamily="34" charset="0"/>
              </a:rPr>
              <a:t>N G</a:t>
            </a:r>
          </a:p>
        </p:txBody>
      </p:sp>
      <p:grpSp>
        <p:nvGrpSpPr>
          <p:cNvPr id="117" name="Assessment Slot">
            <a:extLst>
              <a:ext uri="{FF2B5EF4-FFF2-40B4-BE49-F238E27FC236}">
                <a16:creationId xmlns:a16="http://schemas.microsoft.com/office/drawing/2014/main" id="{3BB99C92-D139-439A-8AA2-40F632611757}"/>
              </a:ext>
            </a:extLst>
          </p:cNvPr>
          <p:cNvGrpSpPr/>
          <p:nvPr/>
        </p:nvGrpSpPr>
        <p:grpSpPr>
          <a:xfrm>
            <a:off x="4964037" y="1578293"/>
            <a:ext cx="4507353" cy="584775"/>
            <a:chOff x="5789220" y="1550218"/>
            <a:chExt cx="4507353" cy="5847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2C4CA0-052F-4BC6-ADA5-EA1C34097D02}"/>
                </a:ext>
              </a:extLst>
            </p:cNvPr>
            <p:cNvSpPr/>
            <p:nvPr/>
          </p:nvSpPr>
          <p:spPr>
            <a:xfrm>
              <a:off x="5846170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86E87C-28BD-41D1-A795-65A39137ADD3}"/>
                </a:ext>
              </a:extLst>
            </p:cNvPr>
            <p:cNvSpPr/>
            <p:nvPr/>
          </p:nvSpPr>
          <p:spPr>
            <a:xfrm>
              <a:off x="6275707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62B90E-47D7-4436-ACB2-748F319224B7}"/>
                </a:ext>
              </a:extLst>
            </p:cNvPr>
            <p:cNvSpPr/>
            <p:nvPr/>
          </p:nvSpPr>
          <p:spPr>
            <a:xfrm>
              <a:off x="6705244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84B994-635F-47FF-93A7-FA84337BAB31}"/>
                </a:ext>
              </a:extLst>
            </p:cNvPr>
            <p:cNvSpPr/>
            <p:nvPr/>
          </p:nvSpPr>
          <p:spPr>
            <a:xfrm>
              <a:off x="7134781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78B412-7DC0-4173-8362-B2D9FD46A963}"/>
                </a:ext>
              </a:extLst>
            </p:cNvPr>
            <p:cNvSpPr/>
            <p:nvPr/>
          </p:nvSpPr>
          <p:spPr>
            <a:xfrm>
              <a:off x="7564318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C374699-8155-4A14-AF8B-228EE2ED73CE}"/>
                </a:ext>
              </a:extLst>
            </p:cNvPr>
            <p:cNvSpPr/>
            <p:nvPr/>
          </p:nvSpPr>
          <p:spPr>
            <a:xfrm>
              <a:off x="7993855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153AAC7-B87D-4EBF-8CA8-F9800D4D73D5}"/>
                </a:ext>
              </a:extLst>
            </p:cNvPr>
            <p:cNvSpPr/>
            <p:nvPr/>
          </p:nvSpPr>
          <p:spPr>
            <a:xfrm>
              <a:off x="8422053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41E532D-2903-4105-AC6E-DE63B849354F}"/>
                </a:ext>
              </a:extLst>
            </p:cNvPr>
            <p:cNvSpPr/>
            <p:nvPr/>
          </p:nvSpPr>
          <p:spPr>
            <a:xfrm>
              <a:off x="8851821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0F556F1-0F4C-4FB0-A39D-9410F0E416CD}"/>
                </a:ext>
              </a:extLst>
            </p:cNvPr>
            <p:cNvSpPr/>
            <p:nvPr/>
          </p:nvSpPr>
          <p:spPr>
            <a:xfrm>
              <a:off x="9281589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6E467A-C8A4-4981-B056-16EFAA7B95A6}"/>
                </a:ext>
              </a:extLst>
            </p:cNvPr>
            <p:cNvSpPr/>
            <p:nvPr/>
          </p:nvSpPr>
          <p:spPr>
            <a:xfrm>
              <a:off x="9711357" y="1620603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29F9AF-0487-407B-83B5-A210C13EFAF5}"/>
                </a:ext>
              </a:extLst>
            </p:cNvPr>
            <p:cNvSpPr txBox="1"/>
            <p:nvPr/>
          </p:nvSpPr>
          <p:spPr>
            <a:xfrm>
              <a:off x="5789220" y="1587593"/>
              <a:ext cx="45073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113" name="S">
              <a:extLst>
                <a:ext uri="{FF2B5EF4-FFF2-40B4-BE49-F238E27FC236}">
                  <a16:creationId xmlns:a16="http://schemas.microsoft.com/office/drawing/2014/main" id="{85792C91-D25F-4BB1-9B0E-8F594C1BBA0E}"/>
                </a:ext>
              </a:extLst>
            </p:cNvPr>
            <p:cNvSpPr txBox="1"/>
            <p:nvPr/>
          </p:nvSpPr>
          <p:spPr>
            <a:xfrm>
              <a:off x="6269357" y="1550218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S</a:t>
              </a:r>
            </a:p>
          </p:txBody>
        </p:sp>
      </p:grpSp>
      <p:sp>
        <p:nvSpPr>
          <p:cNvPr id="4" name="Assessment Answer">
            <a:extLst>
              <a:ext uri="{FF2B5EF4-FFF2-40B4-BE49-F238E27FC236}">
                <a16:creationId xmlns:a16="http://schemas.microsoft.com/office/drawing/2014/main" id="{D1652DF0-A6AA-427D-B136-1DF3129CFD3D}"/>
              </a:ext>
            </a:extLst>
          </p:cNvPr>
          <p:cNvSpPr txBox="1"/>
          <p:nvPr/>
        </p:nvSpPr>
        <p:spPr>
          <a:xfrm>
            <a:off x="4992409" y="1575364"/>
            <a:ext cx="4507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1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sz="3200" spc="440">
                <a:latin typeface="Segoe UI" panose="020B0502040204020203" pitchFamily="34" charset="0"/>
                <a:cs typeface="Segoe UI" panose="020B0502040204020203" pitchFamily="34" charset="0"/>
              </a:rPr>
              <a:t>S </a:t>
            </a:r>
            <a:r>
              <a:rPr lang="en-US" sz="3200" spc="380">
                <a:latin typeface="Segoe UI" panose="020B0502040204020203" pitchFamily="34" charset="0"/>
                <a:cs typeface="Segoe UI" panose="020B0502040204020203" pitchFamily="34" charset="0"/>
              </a:rPr>
              <a:t>S </a:t>
            </a:r>
            <a:r>
              <a:rPr lang="en-US" sz="3200" spc="400"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en-US" sz="3200" spc="410">
                <a:latin typeface="Segoe UI" panose="020B0502040204020203" pitchFamily="34" charset="0"/>
                <a:cs typeface="Segoe UI" panose="020B0502040204020203" pitchFamily="34" charset="0"/>
              </a:rPr>
              <a:t>S </a:t>
            </a:r>
            <a:r>
              <a:rPr lang="en-US" sz="3200" spc="130">
                <a:latin typeface="Segoe UI" panose="020B0502040204020203" pitchFamily="34" charset="0"/>
                <a:cs typeface="Segoe UI" panose="020B0502040204020203" pitchFamily="34" charset="0"/>
              </a:rPr>
              <a:t>S </a:t>
            </a:r>
            <a:r>
              <a:rPr lang="en-US" sz="3200" spc="60">
                <a:latin typeface="Segoe UI" panose="020B0502040204020203" pitchFamily="34" charset="0"/>
                <a:cs typeface="Segoe UI" panose="020B0502040204020203" pitchFamily="34" charset="0"/>
              </a:rPr>
              <a:t>M </a:t>
            </a:r>
            <a:r>
              <a:rPr lang="en-US" sz="3200" spc="270"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en-US" sz="3200" spc="320">
                <a:latin typeface="Segoe UI" panose="020B0502040204020203" pitchFamily="34" charset="0"/>
                <a:cs typeface="Segoe UI" panose="020B0502040204020203" pitchFamily="34" charset="0"/>
              </a:rPr>
              <a:t>N T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D1120FE-5804-48B9-BE85-F1172BC9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62505D-BFA0-4398-BF5F-39A0BADB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5B2915C-42C3-4A2A-A19F-5F283122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  <p:bldP spid="1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E6E3-4B3D-4FDA-BD3C-FCC8DA43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Informal Assessment Driver Flow</a:t>
            </a:r>
          </a:p>
        </p:txBody>
      </p:sp>
      <p:grpSp>
        <p:nvGrpSpPr>
          <p:cNvPr id="5" name="Housing Slot">
            <a:extLst>
              <a:ext uri="{FF2B5EF4-FFF2-40B4-BE49-F238E27FC236}">
                <a16:creationId xmlns:a16="http://schemas.microsoft.com/office/drawing/2014/main" id="{818A827F-EDD2-4CA9-B864-70BD3B8E606D}"/>
              </a:ext>
            </a:extLst>
          </p:cNvPr>
          <p:cNvGrpSpPr/>
          <p:nvPr/>
        </p:nvGrpSpPr>
        <p:grpSpPr>
          <a:xfrm>
            <a:off x="7015060" y="1645811"/>
            <a:ext cx="3080506" cy="584775"/>
            <a:chOff x="4964038" y="1569581"/>
            <a:chExt cx="3080506" cy="5847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2C4CA0-052F-4BC6-ADA5-EA1C34097D02}"/>
                </a:ext>
              </a:extLst>
            </p:cNvPr>
            <p:cNvSpPr/>
            <p:nvPr/>
          </p:nvSpPr>
          <p:spPr>
            <a:xfrm>
              <a:off x="5020987" y="164867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86E87C-28BD-41D1-A795-65A39137ADD3}"/>
                </a:ext>
              </a:extLst>
            </p:cNvPr>
            <p:cNvSpPr/>
            <p:nvPr/>
          </p:nvSpPr>
          <p:spPr>
            <a:xfrm>
              <a:off x="5450524" y="164867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62B90E-47D7-4436-ACB2-748F319224B7}"/>
                </a:ext>
              </a:extLst>
            </p:cNvPr>
            <p:cNvSpPr/>
            <p:nvPr/>
          </p:nvSpPr>
          <p:spPr>
            <a:xfrm>
              <a:off x="5880061" y="164867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84B994-635F-47FF-93A7-FA84337BAB31}"/>
                </a:ext>
              </a:extLst>
            </p:cNvPr>
            <p:cNvSpPr/>
            <p:nvPr/>
          </p:nvSpPr>
          <p:spPr>
            <a:xfrm>
              <a:off x="6309598" y="164867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78B412-7DC0-4173-8362-B2D9FD46A963}"/>
                </a:ext>
              </a:extLst>
            </p:cNvPr>
            <p:cNvSpPr/>
            <p:nvPr/>
          </p:nvSpPr>
          <p:spPr>
            <a:xfrm>
              <a:off x="6739135" y="164867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C374699-8155-4A14-AF8B-228EE2ED73CE}"/>
                </a:ext>
              </a:extLst>
            </p:cNvPr>
            <p:cNvSpPr/>
            <p:nvPr/>
          </p:nvSpPr>
          <p:spPr>
            <a:xfrm>
              <a:off x="7168672" y="164867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153AAC7-B87D-4EBF-8CA8-F9800D4D73D5}"/>
                </a:ext>
              </a:extLst>
            </p:cNvPr>
            <p:cNvSpPr/>
            <p:nvPr/>
          </p:nvSpPr>
          <p:spPr>
            <a:xfrm>
              <a:off x="7596870" y="164867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29F9AF-0487-407B-83B5-A210C13EFAF5}"/>
                </a:ext>
              </a:extLst>
            </p:cNvPr>
            <p:cNvSpPr txBox="1"/>
            <p:nvPr/>
          </p:nvSpPr>
          <p:spPr>
            <a:xfrm>
              <a:off x="4964038" y="1615668"/>
              <a:ext cx="308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endParaRPr lang="en-US" sz="2800" u="sng" spc="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N">
              <a:extLst>
                <a:ext uri="{FF2B5EF4-FFF2-40B4-BE49-F238E27FC236}">
                  <a16:creationId xmlns:a16="http://schemas.microsoft.com/office/drawing/2014/main" id="{85792C91-D25F-4BB1-9B0E-8F594C1BBA0E}"/>
                </a:ext>
              </a:extLst>
            </p:cNvPr>
            <p:cNvSpPr txBox="1"/>
            <p:nvPr/>
          </p:nvSpPr>
          <p:spPr>
            <a:xfrm>
              <a:off x="7111494" y="1569581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N</a:t>
              </a:r>
            </a:p>
          </p:txBody>
        </p:sp>
      </p:grpSp>
      <p:sp>
        <p:nvSpPr>
          <p:cNvPr id="4" name="Housing Answer">
            <a:extLst>
              <a:ext uri="{FF2B5EF4-FFF2-40B4-BE49-F238E27FC236}">
                <a16:creationId xmlns:a16="http://schemas.microsoft.com/office/drawing/2014/main" id="{D1652DF0-A6AA-427D-B136-1DF3129CFD3D}"/>
              </a:ext>
            </a:extLst>
          </p:cNvPr>
          <p:cNvSpPr txBox="1"/>
          <p:nvPr/>
        </p:nvSpPr>
        <p:spPr>
          <a:xfrm>
            <a:off x="7021659" y="1651594"/>
            <a:ext cx="3073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90">
                <a:latin typeface="Segoe UI" panose="020B0502040204020203" pitchFamily="34" charset="0"/>
                <a:cs typeface="Segoe UI" panose="020B0502040204020203" pitchFamily="34" charset="0"/>
              </a:rPr>
              <a:t>H O </a:t>
            </a:r>
            <a:r>
              <a:rPr lang="en-US" sz="3200" spc="270">
                <a:latin typeface="Segoe UI" panose="020B0502040204020203" pitchFamily="34" charset="0"/>
                <a:cs typeface="Segoe UI" panose="020B0502040204020203" pitchFamily="34" charset="0"/>
              </a:rPr>
              <a:t>U </a:t>
            </a:r>
            <a:r>
              <a:rPr lang="en-US" sz="3200" spc="580">
                <a:latin typeface="Segoe UI" panose="020B0502040204020203" pitchFamily="34" charset="0"/>
                <a:cs typeface="Segoe UI" panose="020B0502040204020203" pitchFamily="34" charset="0"/>
              </a:rPr>
              <a:t>S </a:t>
            </a:r>
            <a:r>
              <a:rPr lang="en-US" sz="3200" spc="50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sz="3200" spc="50">
                <a:latin typeface="Segoe UI" panose="020B0502040204020203" pitchFamily="34" charset="0"/>
                <a:cs typeface="Segoe UI" panose="020B0502040204020203" pitchFamily="34" charset="0"/>
              </a:rPr>
              <a:t>N G</a:t>
            </a:r>
          </a:p>
        </p:txBody>
      </p:sp>
      <p:grpSp>
        <p:nvGrpSpPr>
          <p:cNvPr id="7" name="Transportation Slot">
            <a:extLst>
              <a:ext uri="{FF2B5EF4-FFF2-40B4-BE49-F238E27FC236}">
                <a16:creationId xmlns:a16="http://schemas.microsoft.com/office/drawing/2014/main" id="{2F86056D-8C18-4811-95D4-BF5313974425}"/>
              </a:ext>
            </a:extLst>
          </p:cNvPr>
          <p:cNvGrpSpPr/>
          <p:nvPr/>
        </p:nvGrpSpPr>
        <p:grpSpPr>
          <a:xfrm>
            <a:off x="227501" y="2593687"/>
            <a:ext cx="6082097" cy="584775"/>
            <a:chOff x="6331575" y="4084557"/>
            <a:chExt cx="6082097" cy="5847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5ABE2DF-BA35-4B12-A699-C453D648CE60}"/>
                </a:ext>
              </a:extLst>
            </p:cNvPr>
            <p:cNvSpPr/>
            <p:nvPr/>
          </p:nvSpPr>
          <p:spPr>
            <a:xfrm>
              <a:off x="6388526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30AC873-1E8F-40A5-8127-85755F3789C9}"/>
                </a:ext>
              </a:extLst>
            </p:cNvPr>
            <p:cNvSpPr/>
            <p:nvPr/>
          </p:nvSpPr>
          <p:spPr>
            <a:xfrm>
              <a:off x="6818063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A369635-C1EE-4113-98EE-FBAD86FB63B6}"/>
                </a:ext>
              </a:extLst>
            </p:cNvPr>
            <p:cNvSpPr/>
            <p:nvPr/>
          </p:nvSpPr>
          <p:spPr>
            <a:xfrm>
              <a:off x="7247600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DD9BA4E-6D56-4CC3-91AF-50C736BE6108}"/>
                </a:ext>
              </a:extLst>
            </p:cNvPr>
            <p:cNvSpPr/>
            <p:nvPr/>
          </p:nvSpPr>
          <p:spPr>
            <a:xfrm>
              <a:off x="7677137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15EA65A-A2AB-40F4-ABCC-2FC2E469402A}"/>
                </a:ext>
              </a:extLst>
            </p:cNvPr>
            <p:cNvSpPr/>
            <p:nvPr/>
          </p:nvSpPr>
          <p:spPr>
            <a:xfrm>
              <a:off x="8106674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9ACC48A-3ED0-4BD3-839F-933718366369}"/>
                </a:ext>
              </a:extLst>
            </p:cNvPr>
            <p:cNvSpPr/>
            <p:nvPr/>
          </p:nvSpPr>
          <p:spPr>
            <a:xfrm>
              <a:off x="8536211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A2C6CCF-9546-47D9-9FD0-533BB6D36706}"/>
                </a:ext>
              </a:extLst>
            </p:cNvPr>
            <p:cNvSpPr/>
            <p:nvPr/>
          </p:nvSpPr>
          <p:spPr>
            <a:xfrm>
              <a:off x="8964409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E095C68-993F-426F-A3AE-2B66FDDC62F0}"/>
                </a:ext>
              </a:extLst>
            </p:cNvPr>
            <p:cNvSpPr/>
            <p:nvPr/>
          </p:nvSpPr>
          <p:spPr>
            <a:xfrm>
              <a:off x="9394177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E200422-4DC9-4B09-9620-43F7551958AF}"/>
                </a:ext>
              </a:extLst>
            </p:cNvPr>
            <p:cNvSpPr/>
            <p:nvPr/>
          </p:nvSpPr>
          <p:spPr>
            <a:xfrm>
              <a:off x="9823945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38E0843-EDF3-43F7-B988-4E8AFD6DE2EF}"/>
                </a:ext>
              </a:extLst>
            </p:cNvPr>
            <p:cNvSpPr/>
            <p:nvPr/>
          </p:nvSpPr>
          <p:spPr>
            <a:xfrm>
              <a:off x="10253713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85FE180-012A-45D4-883D-AC936DE67C2F}"/>
                </a:ext>
              </a:extLst>
            </p:cNvPr>
            <p:cNvSpPr/>
            <p:nvPr/>
          </p:nvSpPr>
          <p:spPr>
            <a:xfrm>
              <a:off x="10682683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6030786-7924-43EC-9354-A1060E4B1EA8}"/>
                </a:ext>
              </a:extLst>
            </p:cNvPr>
            <p:cNvSpPr/>
            <p:nvPr/>
          </p:nvSpPr>
          <p:spPr>
            <a:xfrm>
              <a:off x="11105008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03D4CFE-3F26-4B51-AC0B-00FA0F5F70C5}"/>
                </a:ext>
              </a:extLst>
            </p:cNvPr>
            <p:cNvSpPr/>
            <p:nvPr/>
          </p:nvSpPr>
          <p:spPr>
            <a:xfrm>
              <a:off x="11534776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566CF83-2136-415B-A9B6-EEEEC68AD0BC}"/>
                </a:ext>
              </a:extLst>
            </p:cNvPr>
            <p:cNvSpPr/>
            <p:nvPr/>
          </p:nvSpPr>
          <p:spPr>
            <a:xfrm>
              <a:off x="11963746" y="4162769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50435C4-936A-4DDB-9AA5-21F6BA3CD8D8}"/>
                </a:ext>
              </a:extLst>
            </p:cNvPr>
            <p:cNvSpPr txBox="1"/>
            <p:nvPr/>
          </p:nvSpPr>
          <p:spPr>
            <a:xfrm>
              <a:off x="6331575" y="4129759"/>
              <a:ext cx="6082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124" name="P">
              <a:extLst>
                <a:ext uri="{FF2B5EF4-FFF2-40B4-BE49-F238E27FC236}">
                  <a16:creationId xmlns:a16="http://schemas.microsoft.com/office/drawing/2014/main" id="{085D6337-51C4-4D1E-BE4D-570359488D67}"/>
                </a:ext>
              </a:extLst>
            </p:cNvPr>
            <p:cNvSpPr txBox="1"/>
            <p:nvPr/>
          </p:nvSpPr>
          <p:spPr>
            <a:xfrm>
              <a:off x="8507069" y="4084557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P</a:t>
              </a:r>
            </a:p>
          </p:txBody>
        </p:sp>
      </p:grpSp>
      <p:sp>
        <p:nvSpPr>
          <p:cNvPr id="128" name="Transportation Answer">
            <a:extLst>
              <a:ext uri="{FF2B5EF4-FFF2-40B4-BE49-F238E27FC236}">
                <a16:creationId xmlns:a16="http://schemas.microsoft.com/office/drawing/2014/main" id="{BA091310-973D-4E95-9CF3-7AC0AC3D3D82}"/>
              </a:ext>
            </a:extLst>
          </p:cNvPr>
          <p:cNvSpPr txBox="1"/>
          <p:nvPr/>
        </p:nvSpPr>
        <p:spPr>
          <a:xfrm>
            <a:off x="269063" y="2591555"/>
            <a:ext cx="608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>
                <a:latin typeface="Segoe UI" panose="020B0502040204020203" pitchFamily="34" charset="0"/>
                <a:cs typeface="Segoe UI" panose="020B0502040204020203" pitchFamily="34" charset="0"/>
              </a:rPr>
              <a:t>T R </a:t>
            </a:r>
            <a:r>
              <a:rPr lang="en-US" sz="3200" spc="190">
                <a:latin typeface="Segoe UI" panose="020B0502040204020203" pitchFamily="34" charset="0"/>
                <a:cs typeface="Segoe UI" panose="020B0502040204020203" pitchFamily="34" charset="0"/>
              </a:rPr>
              <a:t>A N </a:t>
            </a:r>
            <a:r>
              <a:rPr lang="en-US" sz="3200" spc="360">
                <a:latin typeface="Segoe UI" panose="020B0502040204020203" pitchFamily="34" charset="0"/>
                <a:cs typeface="Segoe UI" panose="020B0502040204020203" pitchFamily="34" charset="0"/>
              </a:rPr>
              <a:t>S </a:t>
            </a:r>
            <a:r>
              <a:rPr lang="en-US" sz="3200" spc="220">
                <a:latin typeface="Segoe UI" panose="020B0502040204020203" pitchFamily="34" charset="0"/>
                <a:cs typeface="Segoe UI" panose="020B0502040204020203" pitchFamily="34" charset="0"/>
              </a:rPr>
              <a:t>P </a:t>
            </a:r>
            <a:r>
              <a:rPr lang="en-US" sz="3200" spc="140"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en-US" sz="3200" spc="350">
                <a:latin typeface="Segoe UI" panose="020B0502040204020203" pitchFamily="34" charset="0"/>
                <a:cs typeface="Segoe UI" panose="020B0502040204020203" pitchFamily="34" charset="0"/>
              </a:rPr>
              <a:t>R T </a:t>
            </a:r>
            <a:r>
              <a:rPr lang="en-US" sz="3200" spc="34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sz="3200" spc="580">
                <a:latin typeface="Segoe UI" panose="020B0502040204020203" pitchFamily="34" charset="0"/>
                <a:cs typeface="Segoe UI" panose="020B0502040204020203" pitchFamily="34" charset="0"/>
              </a:rPr>
              <a:t>T </a:t>
            </a:r>
            <a:r>
              <a:rPr lang="en-US" sz="3200" spc="46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sz="3200" spc="10">
                <a:latin typeface="Segoe UI" panose="020B0502040204020203" pitchFamily="34" charset="0"/>
                <a:cs typeface="Segoe UI" panose="020B0502040204020203" pitchFamily="34" charset="0"/>
              </a:rPr>
              <a:t>O N</a:t>
            </a:r>
          </a:p>
        </p:txBody>
      </p:sp>
      <p:grpSp>
        <p:nvGrpSpPr>
          <p:cNvPr id="11" name="Work History Slot">
            <a:extLst>
              <a:ext uri="{FF2B5EF4-FFF2-40B4-BE49-F238E27FC236}">
                <a16:creationId xmlns:a16="http://schemas.microsoft.com/office/drawing/2014/main" id="{5865A15C-9FBC-4733-B6D0-F18462EBA364}"/>
              </a:ext>
            </a:extLst>
          </p:cNvPr>
          <p:cNvGrpSpPr/>
          <p:nvPr/>
        </p:nvGrpSpPr>
        <p:grpSpPr>
          <a:xfrm>
            <a:off x="6470697" y="3528521"/>
            <a:ext cx="5108173" cy="589025"/>
            <a:chOff x="5691708" y="3811445"/>
            <a:chExt cx="5108173" cy="589025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C916F05-FC48-4D69-842E-595B4DFEA77D}"/>
                </a:ext>
              </a:extLst>
            </p:cNvPr>
            <p:cNvSpPr/>
            <p:nvPr/>
          </p:nvSpPr>
          <p:spPr>
            <a:xfrm>
              <a:off x="5748658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5AD9A5AE-CD0A-4F5D-A66A-FE0AA043A3F7}"/>
                </a:ext>
              </a:extLst>
            </p:cNvPr>
            <p:cNvSpPr/>
            <p:nvPr/>
          </p:nvSpPr>
          <p:spPr>
            <a:xfrm>
              <a:off x="6178195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611CF445-24CB-4E5C-B11B-7E2D973AE3E9}"/>
                </a:ext>
              </a:extLst>
            </p:cNvPr>
            <p:cNvSpPr/>
            <p:nvPr/>
          </p:nvSpPr>
          <p:spPr>
            <a:xfrm>
              <a:off x="6607732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30A7B623-65F6-42E1-B563-D8229D878563}"/>
                </a:ext>
              </a:extLst>
            </p:cNvPr>
            <p:cNvSpPr/>
            <p:nvPr/>
          </p:nvSpPr>
          <p:spPr>
            <a:xfrm>
              <a:off x="7037269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B52C4544-DB3F-47FE-91E6-A19C9DDC98D4}"/>
                </a:ext>
              </a:extLst>
            </p:cNvPr>
            <p:cNvSpPr txBox="1"/>
            <p:nvPr/>
          </p:nvSpPr>
          <p:spPr>
            <a:xfrm>
              <a:off x="5691708" y="3859140"/>
              <a:ext cx="1875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9992714B-6697-43F9-9BEE-011587920663}"/>
                </a:ext>
              </a:extLst>
            </p:cNvPr>
            <p:cNvSpPr/>
            <p:nvPr/>
          </p:nvSpPr>
          <p:spPr>
            <a:xfrm>
              <a:off x="7776324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9D3FFF3-5A77-4580-BEC4-071A2B48FAE9}"/>
                </a:ext>
              </a:extLst>
            </p:cNvPr>
            <p:cNvSpPr/>
            <p:nvPr/>
          </p:nvSpPr>
          <p:spPr>
            <a:xfrm>
              <a:off x="8205861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81D0EB7-27CB-41FE-9D06-0EE2FFDB0C43}"/>
                </a:ext>
              </a:extLst>
            </p:cNvPr>
            <p:cNvSpPr/>
            <p:nvPr/>
          </p:nvSpPr>
          <p:spPr>
            <a:xfrm>
              <a:off x="8635398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BFF326F-6DE8-41DA-8276-CE9A1FACC5C5}"/>
                </a:ext>
              </a:extLst>
            </p:cNvPr>
            <p:cNvSpPr/>
            <p:nvPr/>
          </p:nvSpPr>
          <p:spPr>
            <a:xfrm>
              <a:off x="9064935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8FA48DB-3488-4694-BBDB-A8BD3262E08B}"/>
                </a:ext>
              </a:extLst>
            </p:cNvPr>
            <p:cNvSpPr/>
            <p:nvPr/>
          </p:nvSpPr>
          <p:spPr>
            <a:xfrm>
              <a:off x="9494472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25ABCE8F-BD5B-4E3C-8CCC-31CE7A8070A3}"/>
                </a:ext>
              </a:extLst>
            </p:cNvPr>
            <p:cNvSpPr/>
            <p:nvPr/>
          </p:nvSpPr>
          <p:spPr>
            <a:xfrm>
              <a:off x="9924009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EB74043-AF69-4699-870B-6CD6C9877FF6}"/>
                </a:ext>
              </a:extLst>
            </p:cNvPr>
            <p:cNvSpPr/>
            <p:nvPr/>
          </p:nvSpPr>
          <p:spPr>
            <a:xfrm>
              <a:off x="10352207" y="3892150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88BE6DAF-5F40-4840-8DEE-4890380824BA}"/>
                </a:ext>
              </a:extLst>
            </p:cNvPr>
            <p:cNvSpPr txBox="1"/>
            <p:nvPr/>
          </p:nvSpPr>
          <p:spPr>
            <a:xfrm>
              <a:off x="7719375" y="3859140"/>
              <a:ext cx="308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endParaRPr lang="en-US" sz="2800" u="sng" spc="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K">
              <a:extLst>
                <a:ext uri="{FF2B5EF4-FFF2-40B4-BE49-F238E27FC236}">
                  <a16:creationId xmlns:a16="http://schemas.microsoft.com/office/drawing/2014/main" id="{81FF3813-81A6-4EC7-9A27-123C327D489D}"/>
                </a:ext>
              </a:extLst>
            </p:cNvPr>
            <p:cNvSpPr txBox="1"/>
            <p:nvPr/>
          </p:nvSpPr>
          <p:spPr>
            <a:xfrm>
              <a:off x="7000098" y="3811445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K</a:t>
              </a:r>
            </a:p>
          </p:txBody>
        </p:sp>
        <p:sp>
          <p:nvSpPr>
            <p:cNvPr id="158" name="Y">
              <a:extLst>
                <a:ext uri="{FF2B5EF4-FFF2-40B4-BE49-F238E27FC236}">
                  <a16:creationId xmlns:a16="http://schemas.microsoft.com/office/drawing/2014/main" id="{7E3C4C8B-BC89-41CF-9F4F-0AF9F4C54AE4}"/>
                </a:ext>
              </a:extLst>
            </p:cNvPr>
            <p:cNvSpPr txBox="1"/>
            <p:nvPr/>
          </p:nvSpPr>
          <p:spPr>
            <a:xfrm>
              <a:off x="10330435" y="3815695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Y</a:t>
              </a:r>
            </a:p>
          </p:txBody>
        </p:sp>
      </p:grpSp>
      <p:sp>
        <p:nvSpPr>
          <p:cNvPr id="159" name="Work History Answer">
            <a:extLst>
              <a:ext uri="{FF2B5EF4-FFF2-40B4-BE49-F238E27FC236}">
                <a16:creationId xmlns:a16="http://schemas.microsoft.com/office/drawing/2014/main" id="{6F69B244-FEEC-4CE7-B3C6-B24F78CC5237}"/>
              </a:ext>
            </a:extLst>
          </p:cNvPr>
          <p:cNvSpPr txBox="1"/>
          <p:nvPr/>
        </p:nvSpPr>
        <p:spPr>
          <a:xfrm>
            <a:off x="6432596" y="3530990"/>
            <a:ext cx="514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20">
                <a:latin typeface="Segoe UI" panose="020B0502040204020203" pitchFamily="34" charset="0"/>
                <a:cs typeface="Segoe UI" panose="020B0502040204020203" pitchFamily="34" charset="0"/>
              </a:rPr>
              <a:t>W </a:t>
            </a:r>
            <a:r>
              <a:rPr lang="en-US" sz="3200" spc="150"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en-US" sz="3200" spc="310">
                <a:latin typeface="Segoe UI" panose="020B0502040204020203" pitchFamily="34" charset="0"/>
                <a:cs typeface="Segoe UI" panose="020B0502040204020203" pitchFamily="34" charset="0"/>
              </a:rPr>
              <a:t>R </a:t>
            </a:r>
            <a:r>
              <a:rPr lang="en-US" sz="3200" spc="700">
                <a:latin typeface="Segoe UI" panose="020B0502040204020203" pitchFamily="34" charset="0"/>
                <a:cs typeface="Segoe UI" panose="020B0502040204020203" pitchFamily="34" charset="0"/>
              </a:rPr>
              <a:t>K  </a:t>
            </a:r>
            <a:r>
              <a:rPr lang="en-US" sz="3200" spc="500">
                <a:latin typeface="Segoe UI" panose="020B0502040204020203" pitchFamily="34" charset="0"/>
                <a:cs typeface="Segoe UI" panose="020B0502040204020203" pitchFamily="34" charset="0"/>
              </a:rPr>
              <a:t>H </a:t>
            </a:r>
            <a:r>
              <a:rPr lang="en-US" sz="3200" spc="59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sz="3200" spc="380">
                <a:latin typeface="Segoe UI" panose="020B0502040204020203" pitchFamily="34" charset="0"/>
                <a:cs typeface="Segoe UI" panose="020B0502040204020203" pitchFamily="34" charset="0"/>
              </a:rPr>
              <a:t>S </a:t>
            </a:r>
            <a:r>
              <a:rPr lang="en-US" sz="3200" spc="240">
                <a:latin typeface="Segoe UI" panose="020B0502040204020203" pitchFamily="34" charset="0"/>
                <a:cs typeface="Segoe UI" panose="020B0502040204020203" pitchFamily="34" charset="0"/>
              </a:rPr>
              <a:t>T </a:t>
            </a:r>
            <a:r>
              <a:rPr lang="en-US" sz="3200" spc="160"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en-US" sz="3200" spc="340">
                <a:latin typeface="Segoe UI" panose="020B0502040204020203" pitchFamily="34" charset="0"/>
                <a:cs typeface="Segoe UI" panose="020B0502040204020203" pitchFamily="34" charset="0"/>
              </a:rPr>
              <a:t>R Y</a:t>
            </a:r>
          </a:p>
        </p:txBody>
      </p:sp>
      <p:grpSp>
        <p:nvGrpSpPr>
          <p:cNvPr id="19" name="NCP Slot">
            <a:extLst>
              <a:ext uri="{FF2B5EF4-FFF2-40B4-BE49-F238E27FC236}">
                <a16:creationId xmlns:a16="http://schemas.microsoft.com/office/drawing/2014/main" id="{8AA3D182-40D5-4720-820F-E2BB2378D9C1}"/>
              </a:ext>
            </a:extLst>
          </p:cNvPr>
          <p:cNvGrpSpPr/>
          <p:nvPr/>
        </p:nvGrpSpPr>
        <p:grpSpPr>
          <a:xfrm>
            <a:off x="650212" y="1106114"/>
            <a:ext cx="5127448" cy="590802"/>
            <a:chOff x="5511773" y="4473251"/>
            <a:chExt cx="5127448" cy="590802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08EBDAF9-B1E2-4DDA-8274-91DEA9F839D6}"/>
                </a:ext>
              </a:extLst>
            </p:cNvPr>
            <p:cNvSpPr/>
            <p:nvPr/>
          </p:nvSpPr>
          <p:spPr>
            <a:xfrm>
              <a:off x="5569430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3D5A9EAB-2997-4638-AC0E-32801CE11092}"/>
                </a:ext>
              </a:extLst>
            </p:cNvPr>
            <p:cNvSpPr/>
            <p:nvPr/>
          </p:nvSpPr>
          <p:spPr>
            <a:xfrm>
              <a:off x="5998967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DB98D7FE-1A75-4DCE-9A91-BA3F1E8F37FF}"/>
                </a:ext>
              </a:extLst>
            </p:cNvPr>
            <p:cNvSpPr/>
            <p:nvPr/>
          </p:nvSpPr>
          <p:spPr>
            <a:xfrm>
              <a:off x="6428504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CA457B2A-CCCA-46F6-9CAB-63AC34D34BF5}"/>
                </a:ext>
              </a:extLst>
            </p:cNvPr>
            <p:cNvSpPr txBox="1"/>
            <p:nvPr/>
          </p:nvSpPr>
          <p:spPr>
            <a:xfrm>
              <a:off x="5511773" y="4522738"/>
              <a:ext cx="1444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E637FAF-7834-4CA1-BE08-BE670E86BC39}"/>
                </a:ext>
              </a:extLst>
            </p:cNvPr>
            <p:cNvSpPr/>
            <p:nvPr/>
          </p:nvSpPr>
          <p:spPr>
            <a:xfrm>
              <a:off x="7167559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A2AA8928-B45D-4ACF-838A-26B20BF62E37}"/>
                </a:ext>
              </a:extLst>
            </p:cNvPr>
            <p:cNvSpPr/>
            <p:nvPr/>
          </p:nvSpPr>
          <p:spPr>
            <a:xfrm>
              <a:off x="7597096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64068D54-0178-4E63-9FBB-8FBC527BCDD4}"/>
                </a:ext>
              </a:extLst>
            </p:cNvPr>
            <p:cNvSpPr/>
            <p:nvPr/>
          </p:nvSpPr>
          <p:spPr>
            <a:xfrm>
              <a:off x="8026633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73BAA556-D621-459C-8636-FFE08A930B53}"/>
                </a:ext>
              </a:extLst>
            </p:cNvPr>
            <p:cNvSpPr/>
            <p:nvPr/>
          </p:nvSpPr>
          <p:spPr>
            <a:xfrm>
              <a:off x="8456170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76056B97-6E07-4450-961F-3C43E7215233}"/>
                </a:ext>
              </a:extLst>
            </p:cNvPr>
            <p:cNvSpPr/>
            <p:nvPr/>
          </p:nvSpPr>
          <p:spPr>
            <a:xfrm>
              <a:off x="8885707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A6A2F25-DC8B-4CC6-A061-2A144FA68D20}"/>
                </a:ext>
              </a:extLst>
            </p:cNvPr>
            <p:cNvSpPr/>
            <p:nvPr/>
          </p:nvSpPr>
          <p:spPr>
            <a:xfrm>
              <a:off x="9315244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324E8CD4-8465-4B15-895A-EB43A7DB26B3}"/>
                </a:ext>
              </a:extLst>
            </p:cNvPr>
            <p:cNvSpPr/>
            <p:nvPr/>
          </p:nvSpPr>
          <p:spPr>
            <a:xfrm>
              <a:off x="9743442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83C1FB3-A0B3-4D9F-BF83-525FE5B1330C}"/>
                </a:ext>
              </a:extLst>
            </p:cNvPr>
            <p:cNvSpPr/>
            <p:nvPr/>
          </p:nvSpPr>
          <p:spPr>
            <a:xfrm>
              <a:off x="10173210" y="4555748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1CCDBD84-6AC2-465C-9720-CE60A40AB19C}"/>
                </a:ext>
              </a:extLst>
            </p:cNvPr>
            <p:cNvSpPr txBox="1"/>
            <p:nvPr/>
          </p:nvSpPr>
          <p:spPr>
            <a:xfrm>
              <a:off x="7110610" y="4522738"/>
              <a:ext cx="3528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endParaRPr lang="en-US" sz="2800" u="sng" spc="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N">
              <a:extLst>
                <a:ext uri="{FF2B5EF4-FFF2-40B4-BE49-F238E27FC236}">
                  <a16:creationId xmlns:a16="http://schemas.microsoft.com/office/drawing/2014/main" id="{579C7832-12F5-43F0-A62A-B727A380FEC9}"/>
                </a:ext>
              </a:extLst>
            </p:cNvPr>
            <p:cNvSpPr txBox="1"/>
            <p:nvPr/>
          </p:nvSpPr>
          <p:spPr>
            <a:xfrm>
              <a:off x="5512551" y="4473251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N</a:t>
              </a:r>
            </a:p>
          </p:txBody>
        </p:sp>
        <p:sp>
          <p:nvSpPr>
            <p:cNvPr id="189" name="R">
              <a:extLst>
                <a:ext uri="{FF2B5EF4-FFF2-40B4-BE49-F238E27FC236}">
                  <a16:creationId xmlns:a16="http://schemas.microsoft.com/office/drawing/2014/main" id="{BFF9374E-97B9-4529-B78E-23D042D9D74A}"/>
                </a:ext>
              </a:extLst>
            </p:cNvPr>
            <p:cNvSpPr txBox="1"/>
            <p:nvPr/>
          </p:nvSpPr>
          <p:spPr>
            <a:xfrm>
              <a:off x="8849362" y="4479278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R</a:t>
              </a:r>
            </a:p>
          </p:txBody>
        </p:sp>
      </p:grpSp>
      <p:sp>
        <p:nvSpPr>
          <p:cNvPr id="190" name="NCP Answer">
            <a:extLst>
              <a:ext uri="{FF2B5EF4-FFF2-40B4-BE49-F238E27FC236}">
                <a16:creationId xmlns:a16="http://schemas.microsoft.com/office/drawing/2014/main" id="{E73D8532-2358-416B-9772-4DE5D70CDE68}"/>
              </a:ext>
            </a:extLst>
          </p:cNvPr>
          <p:cNvSpPr txBox="1"/>
          <p:nvPr/>
        </p:nvSpPr>
        <p:spPr>
          <a:xfrm>
            <a:off x="655293" y="1113655"/>
            <a:ext cx="512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10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3200" spc="330">
                <a:latin typeface="Segoe UI" panose="020B0502040204020203" pitchFamily="34" charset="0"/>
                <a:cs typeface="Segoe UI" panose="020B0502040204020203" pitchFamily="34" charset="0"/>
              </a:rPr>
              <a:t>C </a:t>
            </a:r>
            <a:r>
              <a:rPr lang="en-US" sz="3200" spc="720">
                <a:latin typeface="Segoe UI" panose="020B0502040204020203" pitchFamily="34" charset="0"/>
                <a:cs typeface="Segoe UI" panose="020B0502040204020203" pitchFamily="34" charset="0"/>
              </a:rPr>
              <a:t>P  </a:t>
            </a:r>
            <a:r>
              <a:rPr lang="en-US" sz="3200" spc="400">
                <a:latin typeface="Segoe UI" panose="020B0502040204020203" pitchFamily="34" charset="0"/>
                <a:cs typeface="Segoe UI" panose="020B0502040204020203" pitchFamily="34" charset="0"/>
              </a:rPr>
              <a:t>R </a:t>
            </a:r>
            <a:r>
              <a:rPr lang="en-US" sz="3200" spc="490"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en-US" sz="3200" spc="460">
                <a:latin typeface="Segoe UI" panose="020B0502040204020203" pitchFamily="34" charset="0"/>
                <a:cs typeface="Segoe UI" panose="020B0502040204020203" pitchFamily="34" charset="0"/>
              </a:rPr>
              <a:t>F </a:t>
            </a:r>
            <a:r>
              <a:rPr lang="en-US" sz="3200" spc="300">
                <a:latin typeface="Segoe UI" panose="020B0502040204020203" pitchFamily="34" charset="0"/>
                <a:cs typeface="Segoe UI" panose="020B0502040204020203" pitchFamily="34" charset="0"/>
              </a:rPr>
              <a:t>E R R A L</a:t>
            </a:r>
          </a:p>
        </p:txBody>
      </p:sp>
      <p:grpSp>
        <p:nvGrpSpPr>
          <p:cNvPr id="20" name="PB Slot">
            <a:extLst>
              <a:ext uri="{FF2B5EF4-FFF2-40B4-BE49-F238E27FC236}">
                <a16:creationId xmlns:a16="http://schemas.microsoft.com/office/drawing/2014/main" id="{CE7A6674-4D46-4C21-AFF5-A69221D73031}"/>
              </a:ext>
            </a:extLst>
          </p:cNvPr>
          <p:cNvGrpSpPr/>
          <p:nvPr/>
        </p:nvGrpSpPr>
        <p:grpSpPr>
          <a:xfrm>
            <a:off x="689759" y="4527909"/>
            <a:ext cx="8585200" cy="586392"/>
            <a:chOff x="1737360" y="4407860"/>
            <a:chExt cx="8585200" cy="586392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6FEBE0A-A097-431A-B824-A969B05B0D9E}"/>
                </a:ext>
              </a:extLst>
            </p:cNvPr>
            <p:cNvSpPr/>
            <p:nvPr/>
          </p:nvSpPr>
          <p:spPr>
            <a:xfrm>
              <a:off x="2654431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297D7E27-D4C3-414D-A8A3-A6B4D276D19C}"/>
                </a:ext>
              </a:extLst>
            </p:cNvPr>
            <p:cNvSpPr/>
            <p:nvPr/>
          </p:nvSpPr>
          <p:spPr>
            <a:xfrm>
              <a:off x="3083968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352F3C9-A3EC-4918-9236-83D39E9DD734}"/>
                </a:ext>
              </a:extLst>
            </p:cNvPr>
            <p:cNvSpPr/>
            <p:nvPr/>
          </p:nvSpPr>
          <p:spPr>
            <a:xfrm>
              <a:off x="3513505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E8078EE8-C1BD-49D4-9E2A-23A50698CF2A}"/>
                </a:ext>
              </a:extLst>
            </p:cNvPr>
            <p:cNvSpPr/>
            <p:nvPr/>
          </p:nvSpPr>
          <p:spPr>
            <a:xfrm>
              <a:off x="2224894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D911B65-D2CB-434C-9D73-3F535A164802}"/>
                </a:ext>
              </a:extLst>
            </p:cNvPr>
            <p:cNvSpPr/>
            <p:nvPr/>
          </p:nvSpPr>
          <p:spPr>
            <a:xfrm>
              <a:off x="1795126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E70FA066-F7C5-4BB8-9F27-1FC0629B6C7E}"/>
                </a:ext>
              </a:extLst>
            </p:cNvPr>
            <p:cNvSpPr/>
            <p:nvPr/>
          </p:nvSpPr>
          <p:spPr>
            <a:xfrm>
              <a:off x="3943042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43057B9-9999-4090-91C1-0A354E8FF89A}"/>
                </a:ext>
              </a:extLst>
            </p:cNvPr>
            <p:cNvSpPr/>
            <p:nvPr/>
          </p:nvSpPr>
          <p:spPr>
            <a:xfrm>
              <a:off x="4372579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D8B6B414-39FF-4EF8-A4A2-9862DFF1ACD9}"/>
                </a:ext>
              </a:extLst>
            </p:cNvPr>
            <p:cNvSpPr/>
            <p:nvPr/>
          </p:nvSpPr>
          <p:spPr>
            <a:xfrm>
              <a:off x="4800777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F0F01BD3-EAB9-447E-91B7-9E03761D22A4}"/>
                </a:ext>
              </a:extLst>
            </p:cNvPr>
            <p:cNvSpPr/>
            <p:nvPr/>
          </p:nvSpPr>
          <p:spPr>
            <a:xfrm>
              <a:off x="5230545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DF0B17F1-D37E-45D1-A83E-41A5EAC253BB}"/>
                </a:ext>
              </a:extLst>
            </p:cNvPr>
            <p:cNvSpPr/>
            <p:nvPr/>
          </p:nvSpPr>
          <p:spPr>
            <a:xfrm>
              <a:off x="5660313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2D1B4D63-BF43-46DC-8734-B19E9F344AE8}"/>
                </a:ext>
              </a:extLst>
            </p:cNvPr>
            <p:cNvSpPr/>
            <p:nvPr/>
          </p:nvSpPr>
          <p:spPr>
            <a:xfrm>
              <a:off x="6090081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D5EC170-3592-48D2-B54F-7EB8566AD489}"/>
                </a:ext>
              </a:extLst>
            </p:cNvPr>
            <p:cNvSpPr txBox="1"/>
            <p:nvPr/>
          </p:nvSpPr>
          <p:spPr>
            <a:xfrm>
              <a:off x="1737360" y="4454261"/>
              <a:ext cx="4790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185C380-7861-4FC4-A865-9E886F63ADE4}"/>
                </a:ext>
              </a:extLst>
            </p:cNvPr>
            <p:cNvSpPr/>
            <p:nvPr/>
          </p:nvSpPr>
          <p:spPr>
            <a:xfrm>
              <a:off x="6832329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8EDA92F-6865-485F-9424-541BDE88003B}"/>
                </a:ext>
              </a:extLst>
            </p:cNvPr>
            <p:cNvSpPr/>
            <p:nvPr/>
          </p:nvSpPr>
          <p:spPr>
            <a:xfrm>
              <a:off x="7261866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B1923918-3FC8-42A7-B598-80619A851731}"/>
                </a:ext>
              </a:extLst>
            </p:cNvPr>
            <p:cNvSpPr/>
            <p:nvPr/>
          </p:nvSpPr>
          <p:spPr>
            <a:xfrm>
              <a:off x="7691403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E4DEAD30-1847-4C22-9FE1-AE40BD1B5B1F}"/>
                </a:ext>
              </a:extLst>
            </p:cNvPr>
            <p:cNvSpPr/>
            <p:nvPr/>
          </p:nvSpPr>
          <p:spPr>
            <a:xfrm>
              <a:off x="8120940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62844037-53A3-4761-A811-C9979589B93F}"/>
                </a:ext>
              </a:extLst>
            </p:cNvPr>
            <p:cNvSpPr/>
            <p:nvPr/>
          </p:nvSpPr>
          <p:spPr>
            <a:xfrm>
              <a:off x="8550477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267B933-041C-4637-9FE3-A956EF9A16A0}"/>
                </a:ext>
              </a:extLst>
            </p:cNvPr>
            <p:cNvSpPr/>
            <p:nvPr/>
          </p:nvSpPr>
          <p:spPr>
            <a:xfrm>
              <a:off x="8980014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8F089A8E-C13D-418D-9A7D-5EE5EA41CCA8}"/>
                </a:ext>
              </a:extLst>
            </p:cNvPr>
            <p:cNvSpPr/>
            <p:nvPr/>
          </p:nvSpPr>
          <p:spPr>
            <a:xfrm>
              <a:off x="9408212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DF51D67-30CF-4410-B0B3-B4D4FD971987}"/>
                </a:ext>
              </a:extLst>
            </p:cNvPr>
            <p:cNvSpPr/>
            <p:nvPr/>
          </p:nvSpPr>
          <p:spPr>
            <a:xfrm>
              <a:off x="9837980" y="4487271"/>
              <a:ext cx="36576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383BF49D-6C7E-4B90-9330-EF597B8FD192}"/>
                </a:ext>
              </a:extLst>
            </p:cNvPr>
            <p:cNvSpPr txBox="1"/>
            <p:nvPr/>
          </p:nvSpPr>
          <p:spPr>
            <a:xfrm>
              <a:off x="6775380" y="4454261"/>
              <a:ext cx="35471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10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10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r>
                <a:rPr lang="en-US" sz="2800" spc="9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800" u="sng" spc="90">
                  <a:latin typeface="Segoe UI" panose="020B0502040204020203" pitchFamily="34" charset="0"/>
                  <a:cs typeface="Segoe UI" panose="020B0502040204020203" pitchFamily="34" charset="0"/>
                </a:rPr>
                <a:t>__</a:t>
              </a:r>
              <a:endParaRPr lang="en-US" sz="2800" u="sng" spc="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T">
              <a:extLst>
                <a:ext uri="{FF2B5EF4-FFF2-40B4-BE49-F238E27FC236}">
                  <a16:creationId xmlns:a16="http://schemas.microsoft.com/office/drawing/2014/main" id="{F0C7110D-B1ED-4B2F-8BF1-8EB7ECEFD83D}"/>
                </a:ext>
              </a:extLst>
            </p:cNvPr>
            <p:cNvSpPr txBox="1"/>
            <p:nvPr/>
          </p:nvSpPr>
          <p:spPr>
            <a:xfrm>
              <a:off x="3064904" y="4407860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T</a:t>
              </a:r>
            </a:p>
          </p:txBody>
        </p:sp>
        <p:sp>
          <p:nvSpPr>
            <p:cNvPr id="219" name="A">
              <a:extLst>
                <a:ext uri="{FF2B5EF4-FFF2-40B4-BE49-F238E27FC236}">
                  <a16:creationId xmlns:a16="http://schemas.microsoft.com/office/drawing/2014/main" id="{3C4332F9-6C97-46D6-93CA-8EF88658B697}"/>
                </a:ext>
              </a:extLst>
            </p:cNvPr>
            <p:cNvSpPr txBox="1"/>
            <p:nvPr/>
          </p:nvSpPr>
          <p:spPr>
            <a:xfrm>
              <a:off x="7233873" y="4409477"/>
              <a:ext cx="429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</a:p>
          </p:txBody>
        </p:sp>
      </p:grpSp>
      <p:sp>
        <p:nvSpPr>
          <p:cNvPr id="221" name="PB Answer">
            <a:extLst>
              <a:ext uri="{FF2B5EF4-FFF2-40B4-BE49-F238E27FC236}">
                <a16:creationId xmlns:a16="http://schemas.microsoft.com/office/drawing/2014/main" id="{1C9ACB83-DC07-4CE0-9FDF-C27B9718A25B}"/>
              </a:ext>
            </a:extLst>
          </p:cNvPr>
          <p:cNvSpPr txBox="1"/>
          <p:nvPr/>
        </p:nvSpPr>
        <p:spPr>
          <a:xfrm>
            <a:off x="732320" y="4527995"/>
            <a:ext cx="854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70">
                <a:latin typeface="Segoe UI" panose="020B0502040204020203" pitchFamily="34" charset="0"/>
                <a:cs typeface="Segoe UI" panose="020B0502040204020203" pitchFamily="34" charset="0"/>
              </a:rPr>
              <a:t>P A </a:t>
            </a:r>
            <a:r>
              <a:rPr lang="en-US" sz="3200" spc="320">
                <a:latin typeface="Segoe UI" panose="020B0502040204020203" pitchFamily="34" charset="0"/>
                <a:cs typeface="Segoe UI" panose="020B0502040204020203" pitchFamily="34" charset="0"/>
              </a:rPr>
              <a:t>R </a:t>
            </a:r>
            <a:r>
              <a:rPr lang="en-US" sz="3200" spc="660">
                <a:latin typeface="Segoe UI" panose="020B0502040204020203" pitchFamily="34" charset="0"/>
                <a:cs typeface="Segoe UI" panose="020B0502040204020203" pitchFamily="34" charset="0"/>
              </a:rPr>
              <a:t>T </a:t>
            </a:r>
            <a:r>
              <a:rPr lang="en-US" sz="3200" spc="48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sz="3200" spc="590">
                <a:latin typeface="Segoe UI" panose="020B0502040204020203" pitchFamily="34" charset="0"/>
                <a:cs typeface="Segoe UI" panose="020B0502040204020203" pitchFamily="34" charset="0"/>
              </a:rPr>
              <a:t>C I </a:t>
            </a:r>
            <a:r>
              <a:rPr lang="en-US" sz="3200" spc="300">
                <a:latin typeface="Segoe UI" panose="020B0502040204020203" pitchFamily="34" charset="0"/>
                <a:cs typeface="Segoe UI" panose="020B0502040204020203" pitchFamily="34" charset="0"/>
              </a:rPr>
              <a:t>P </a:t>
            </a:r>
            <a:r>
              <a:rPr lang="en-US" sz="3200" spc="13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sz="3200" spc="22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3200" spc="400">
                <a:latin typeface="Segoe UI" panose="020B0502040204020203" pitchFamily="34" charset="0"/>
                <a:cs typeface="Segoe UI" panose="020B0502040204020203" pitchFamily="34" charset="0"/>
              </a:rPr>
              <a:t>T   </a:t>
            </a:r>
            <a:r>
              <a:rPr lang="en-US" sz="3200" spc="270">
                <a:latin typeface="Segoe UI" panose="020B0502040204020203" pitchFamily="34" charset="0"/>
                <a:cs typeface="Segoe UI" panose="020B0502040204020203" pitchFamily="34" charset="0"/>
              </a:rPr>
              <a:t>B </a:t>
            </a:r>
            <a:r>
              <a:rPr lang="en-US" sz="3200" spc="18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sz="3200" spc="290">
                <a:latin typeface="Segoe UI" panose="020B0502040204020203" pitchFamily="34" charset="0"/>
                <a:cs typeface="Segoe UI" panose="020B0502040204020203" pitchFamily="34" charset="0"/>
              </a:rPr>
              <a:t>R </a:t>
            </a:r>
            <a:r>
              <a:rPr lang="en-US" sz="3200" spc="600">
                <a:latin typeface="Segoe UI" panose="020B0502040204020203" pitchFamily="34" charset="0"/>
                <a:cs typeface="Segoe UI" panose="020B0502040204020203" pitchFamily="34" charset="0"/>
              </a:rPr>
              <a:t>R </a:t>
            </a:r>
            <a:r>
              <a:rPr lang="en-US" sz="3200" spc="63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sz="3200" spc="360"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en-US" sz="3200" spc="380">
                <a:latin typeface="Segoe UI" panose="020B0502040204020203" pitchFamily="34" charset="0"/>
                <a:cs typeface="Segoe UI" panose="020B0502040204020203" pitchFamily="34" charset="0"/>
              </a:rPr>
              <a:t>R 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60A5496-3344-4196-B38B-35D9F8FC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0F6611D-7480-4C99-A6EA-D8FAACDDF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91BE7D-EC87-420B-AD70-3338C073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128" grpId="0"/>
      <p:bldP spid="159" grpId="0"/>
      <p:bldP spid="190" grpId="0"/>
      <p:bldP spid="2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E4955-14F1-4F48-B3D6-172115DD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597" y="5304099"/>
            <a:ext cx="10515600" cy="1325563"/>
          </a:xfrm>
        </p:spPr>
        <p:txBody>
          <a:bodyPr/>
          <a:lstStyle/>
          <a:p>
            <a:r>
              <a:rPr lang="en-US"/>
              <a:t>The BEST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BF68F-E645-4D9F-95B2-3A2D1B0718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18290" y="1013934"/>
            <a:ext cx="3122613" cy="906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err="1">
                <a:latin typeface="Segoe UI" panose="020B0502040204020203" pitchFamily="34" charset="0"/>
                <a:cs typeface="Segoe UI" panose="020B0502040204020203" pitchFamily="34" charset="0"/>
              </a:rPr>
              <a:t>alance</a:t>
            </a:r>
            <a:endParaRPr lang="en-US" sz="3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653352-95E1-4C34-A13B-1CF8F4D00D05}"/>
              </a:ext>
            </a:extLst>
          </p:cNvPr>
          <p:cNvSpPr/>
          <p:nvPr/>
        </p:nvSpPr>
        <p:spPr>
          <a:xfrm>
            <a:off x="830315" y="790047"/>
            <a:ext cx="956444" cy="90593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066728-6E28-4FD8-9175-EC4BAA8E6F12}"/>
              </a:ext>
            </a:extLst>
          </p:cNvPr>
          <p:cNvSpPr/>
          <p:nvPr/>
        </p:nvSpPr>
        <p:spPr>
          <a:xfrm>
            <a:off x="830315" y="1914948"/>
            <a:ext cx="956444" cy="90593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43F8AC-7F14-4029-92EE-D489BEBF9B8D}"/>
              </a:ext>
            </a:extLst>
          </p:cNvPr>
          <p:cNvSpPr/>
          <p:nvPr/>
        </p:nvSpPr>
        <p:spPr>
          <a:xfrm>
            <a:off x="861846" y="3039849"/>
            <a:ext cx="956444" cy="90593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F1ADC0-468B-407A-9294-D5F04D85BAA8}"/>
              </a:ext>
            </a:extLst>
          </p:cNvPr>
          <p:cNvSpPr/>
          <p:nvPr/>
        </p:nvSpPr>
        <p:spPr>
          <a:xfrm>
            <a:off x="861846" y="4164750"/>
            <a:ext cx="956444" cy="90593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762539-22C3-466D-8192-842740833BD7}"/>
              </a:ext>
            </a:extLst>
          </p:cNvPr>
          <p:cNvSpPr txBox="1">
            <a:spLocks/>
          </p:cNvSpPr>
          <p:nvPr/>
        </p:nvSpPr>
        <p:spPr>
          <a:xfrm>
            <a:off x="1755228" y="1963162"/>
            <a:ext cx="3122613" cy="969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8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4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z="3600" err="1">
                <a:latin typeface="Segoe UI" panose="020B0502040204020203" pitchFamily="34" charset="0"/>
                <a:cs typeface="Segoe UI" panose="020B0502040204020203" pitchFamily="34" charset="0"/>
              </a:rPr>
              <a:t>xploration</a:t>
            </a:r>
            <a:endParaRPr lang="en-US" sz="3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6D27223-47E0-4973-B3BB-191481321108}"/>
              </a:ext>
            </a:extLst>
          </p:cNvPr>
          <p:cNvSpPr txBox="1">
            <a:spLocks/>
          </p:cNvSpPr>
          <p:nvPr/>
        </p:nvSpPr>
        <p:spPr>
          <a:xfrm>
            <a:off x="1786759" y="2971988"/>
            <a:ext cx="3122613" cy="1047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8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4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z="3600" err="1">
                <a:latin typeface="Segoe UI" panose="020B0502040204020203" pitchFamily="34" charset="0"/>
                <a:cs typeface="Segoe UI" panose="020B0502040204020203" pitchFamily="34" charset="0"/>
              </a:rPr>
              <a:t>ensitivity</a:t>
            </a:r>
            <a:endParaRPr lang="en-US" sz="3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2A85B36-4B9A-4814-8CA0-94C6B131B470}"/>
              </a:ext>
            </a:extLst>
          </p:cNvPr>
          <p:cNvSpPr txBox="1">
            <a:spLocks/>
          </p:cNvSpPr>
          <p:nvPr/>
        </p:nvSpPr>
        <p:spPr>
          <a:xfrm>
            <a:off x="1786758" y="4217198"/>
            <a:ext cx="3122613" cy="746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8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4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b="0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z="3600">
                <a:latin typeface="Segoe UI" panose="020B0502040204020203" pitchFamily="34" charset="0"/>
                <a:cs typeface="Segoe UI" panose="020B0502040204020203" pitchFamily="34" charset="0"/>
              </a:rPr>
              <a:t>rust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86FB26-8765-4B43-B9D1-C4AB2EDC9879}"/>
              </a:ext>
            </a:extLst>
          </p:cNvPr>
          <p:cNvGrpSpPr/>
          <p:nvPr/>
        </p:nvGrpSpPr>
        <p:grpSpPr>
          <a:xfrm>
            <a:off x="5243593" y="1695979"/>
            <a:ext cx="5194982" cy="3640484"/>
            <a:chOff x="5550203" y="1695979"/>
            <a:chExt cx="4855038" cy="3271838"/>
          </a:xfrm>
        </p:grpSpPr>
        <p:pic>
          <p:nvPicPr>
            <p:cNvPr id="1030" name="Picture 6" descr="Image result for thinking silhouette">
              <a:extLst>
                <a:ext uri="{FF2B5EF4-FFF2-40B4-BE49-F238E27FC236}">
                  <a16:creationId xmlns:a16="http://schemas.microsoft.com/office/drawing/2014/main" id="{1D344330-C055-4D2D-96D6-492E4C0604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39211" y="1695979"/>
              <a:ext cx="2366030" cy="15889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mage result for thinking silhouette">
              <a:extLst>
                <a:ext uri="{FF2B5EF4-FFF2-40B4-BE49-F238E27FC236}">
                  <a16:creationId xmlns:a16="http://schemas.microsoft.com/office/drawing/2014/main" id="{90319D01-A525-4A9C-AAF6-5E6ADA4244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50203" y="3378821"/>
              <a:ext cx="2401124" cy="15889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Image result for thinking silhouette">
              <a:extLst>
                <a:ext uri="{FF2B5EF4-FFF2-40B4-BE49-F238E27FC236}">
                  <a16:creationId xmlns:a16="http://schemas.microsoft.com/office/drawing/2014/main" id="{57551968-C1D3-41EE-AE74-8F6B5E451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39211" y="3378821"/>
              <a:ext cx="2366030" cy="15889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thinking silhouette">
              <a:extLst>
                <a:ext uri="{FF2B5EF4-FFF2-40B4-BE49-F238E27FC236}">
                  <a16:creationId xmlns:a16="http://schemas.microsoft.com/office/drawing/2014/main" id="{72470556-5B7F-4295-BA9B-33A720F4BA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50203" y="1695979"/>
              <a:ext cx="2401123" cy="15910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8A2AE65-EB67-410F-BAEB-27E2E4F0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701B02-19E1-47CD-B637-75EEA239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6A14552-A882-407E-82A2-7358897B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5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2" grpId="0" build="p"/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A6A9C8-C1FF-45DD-BC1C-4EB861E7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Zoom: Chat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085EAF-B56C-430B-9283-06E9E8AF600F}"/>
              </a:ext>
            </a:extLst>
          </p:cNvPr>
          <p:cNvGrpSpPr/>
          <p:nvPr/>
        </p:nvGrpSpPr>
        <p:grpSpPr>
          <a:xfrm>
            <a:off x="1801368" y="529125"/>
            <a:ext cx="8067126" cy="4529638"/>
            <a:chOff x="2062436" y="1690688"/>
            <a:chExt cx="8067126" cy="45296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0B30A724-5DD9-4E52-84A7-0BA66D4FB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2437" y="1690688"/>
              <a:ext cx="8067125" cy="452963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E73880-5166-4B0D-83C4-FD46B4021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2436" y="1690688"/>
              <a:ext cx="8067125" cy="421945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4634AF4B-0BD2-4D4D-ABBE-5E66D6CC26BB}"/>
              </a:ext>
            </a:extLst>
          </p:cNvPr>
          <p:cNvSpPr/>
          <p:nvPr/>
        </p:nvSpPr>
        <p:spPr>
          <a:xfrm>
            <a:off x="5464267" y="4647607"/>
            <a:ext cx="512956" cy="47950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A4BD6A9-E703-4A03-BE3B-8D8F14EAAE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532" y="1289071"/>
            <a:ext cx="2570357" cy="27063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3AA1018-867C-4790-976A-D19082C47009}"/>
              </a:ext>
            </a:extLst>
          </p:cNvPr>
          <p:cNvSpPr/>
          <p:nvPr/>
        </p:nvSpPr>
        <p:spPr>
          <a:xfrm>
            <a:off x="4463384" y="3011552"/>
            <a:ext cx="2868652" cy="75930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BE1F6-DA73-4139-A749-95C7E345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F59D95-DA1B-42C5-8546-82026571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929CB-3510-4F05-98E1-0DEEA94C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0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20B3-8767-48C5-A62A-FF38B0F7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Conversational Interview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79B47-C76D-4FA9-AB15-477B717AE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529" y="446478"/>
            <a:ext cx="7768322" cy="4271352"/>
          </a:xfrm>
          <a:custGeom>
            <a:avLst/>
            <a:gdLst>
              <a:gd name="connsiteX0" fmla="*/ 3644293 w 7768322"/>
              <a:gd name="connsiteY0" fmla="*/ 0 h 4271352"/>
              <a:gd name="connsiteX1" fmla="*/ 4073449 w 7768322"/>
              <a:gd name="connsiteY1" fmla="*/ 0 h 4271352"/>
              <a:gd name="connsiteX2" fmla="*/ 4129162 w 7768322"/>
              <a:gd name="connsiteY2" fmla="*/ 1596 h 4271352"/>
              <a:gd name="connsiteX3" fmla="*/ 7768322 w 7768322"/>
              <a:gd name="connsiteY3" fmla="*/ 1568389 h 4271352"/>
              <a:gd name="connsiteX4" fmla="*/ 4657982 w 7768322"/>
              <a:gd name="connsiteY4" fmla="*/ 4271255 h 4271352"/>
              <a:gd name="connsiteX5" fmla="*/ 4591 w 7768322"/>
              <a:gd name="connsiteY5" fmla="*/ 1482664 h 4271352"/>
              <a:gd name="connsiteX6" fmla="*/ 3614058 w 7768322"/>
              <a:gd name="connsiteY6" fmla="*/ 765 h 42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68322" h="4271352">
                <a:moveTo>
                  <a:pt x="3644293" y="0"/>
                </a:moveTo>
                <a:lnTo>
                  <a:pt x="4073449" y="0"/>
                </a:lnTo>
                <a:lnTo>
                  <a:pt x="4129162" y="1596"/>
                </a:lnTo>
                <a:cubicBezTo>
                  <a:pt x="5481234" y="62242"/>
                  <a:pt x="7768322" y="487031"/>
                  <a:pt x="7768322" y="1568389"/>
                </a:cubicBezTo>
                <a:cubicBezTo>
                  <a:pt x="7768322" y="2721838"/>
                  <a:pt x="5951937" y="4285542"/>
                  <a:pt x="4657982" y="4271255"/>
                </a:cubicBezTo>
                <a:cubicBezTo>
                  <a:pt x="3364027" y="4256968"/>
                  <a:pt x="135560" y="2195501"/>
                  <a:pt x="4591" y="1482664"/>
                </a:cubicBezTo>
                <a:cubicBezTo>
                  <a:pt x="-118192" y="814379"/>
                  <a:pt x="2251217" y="78382"/>
                  <a:pt x="3614058" y="765"/>
                </a:cubicBezTo>
                <a:close/>
              </a:path>
            </a:pathLst>
          </a:custGeom>
          <a:effectLst>
            <a:outerShdw blurRad="292100" dist="139700" dir="2700000" algn="ctr" rotWithShape="0">
              <a:schemeClr val="accent5">
                <a:alpha val="65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F23CC-992D-43EA-9481-96E45F6EA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4247FA-6AFF-41ED-AAC0-3766CC36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3DCDC7-F0FA-40A3-9A33-4533533F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9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AB6D3-BD18-407A-8ED2-44DBBEB47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388" y="601737"/>
            <a:ext cx="7282796" cy="4025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latin typeface="Segoe UI" panose="020B0502040204020203" pitchFamily="34" charset="0"/>
                <a:cs typeface="Segoe UI" panose="020B0502040204020203" pitchFamily="34" charset="0"/>
              </a:rPr>
              <a:t>What to Include:</a:t>
            </a:r>
          </a:p>
          <a:p>
            <a:pPr lvl="0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Paid Employment</a:t>
            </a:r>
          </a:p>
          <a:p>
            <a:pPr lvl="0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Volunteer employment/activities</a:t>
            </a:r>
          </a:p>
          <a:p>
            <a:pPr lvl="0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Education - Post HS, certificate programs, trainings, etc.</a:t>
            </a:r>
          </a:p>
          <a:p>
            <a:pPr lvl="0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Life happenings - marriage, divorce, children, births, deaths</a:t>
            </a:r>
          </a:p>
          <a:p>
            <a:pPr lvl="0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Assessments completed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3423E4-8850-45E2-8AB9-351D7F15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388" y="4617720"/>
            <a:ext cx="7282796" cy="1325563"/>
          </a:xfrm>
        </p:spPr>
        <p:txBody>
          <a:bodyPr/>
          <a:lstStyle/>
          <a:p>
            <a:r>
              <a:rPr lang="en-US"/>
              <a:t>Activity – River of Jobs</a:t>
            </a:r>
          </a:p>
        </p:txBody>
      </p:sp>
      <p:pic>
        <p:nvPicPr>
          <p:cNvPr id="4098" name="Picture 2" descr="Image result for winding river">
            <a:extLst>
              <a:ext uri="{FF2B5EF4-FFF2-40B4-BE49-F238E27FC236}">
                <a16:creationId xmlns:a16="http://schemas.microsoft.com/office/drawing/2014/main" id="{6E452E66-810D-4358-8AC2-FA090326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22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74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DBC01-9AC8-4A93-8C82-F73A180388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344275" y="6492875"/>
            <a:ext cx="847725" cy="365125"/>
          </a:xfrm>
        </p:spPr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066BC-069D-4BD2-9398-D4002AE14E0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0134600" y="6275388"/>
            <a:ext cx="2057400" cy="365125"/>
          </a:xfrm>
        </p:spPr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59C02-A59E-4E1E-9258-FF13F1141E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5600" y="6492875"/>
            <a:ext cx="406400" cy="365125"/>
          </a:xfrm>
        </p:spPr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32</a:t>
            </a:fld>
            <a:endParaRPr lang="en-US"/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F0DEFE4D-4E9B-4263-A540-F358425E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22" b="90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Graphic 10" descr="Canoe with solid fill">
            <a:extLst>
              <a:ext uri="{FF2B5EF4-FFF2-40B4-BE49-F238E27FC236}">
                <a16:creationId xmlns:a16="http://schemas.microsoft.com/office/drawing/2014/main" id="{4E6E3A19-BD06-4BE9-9F3F-936878EF8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228" y="-5468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AA1991-6DD6-4EA8-A20F-04A5925FE9A9}"/>
              </a:ext>
            </a:extLst>
          </p:cNvPr>
          <p:cNvSpPr txBox="1"/>
          <p:nvPr/>
        </p:nvSpPr>
        <p:spPr>
          <a:xfrm>
            <a:off x="1819142" y="99561"/>
            <a:ext cx="7499029" cy="562630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effectLst>
            <a:softEdge rad="31750"/>
          </a:effectLst>
        </p:spPr>
        <p:txBody>
          <a:bodyPr wrap="square" lIns="45720" tIns="0" rIns="45720" bIns="0" rtlCol="0">
            <a:spAutoFit/>
          </a:bodyPr>
          <a:lstStyle/>
          <a:p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2000-2003: </a:t>
            </a:r>
            <a:r>
              <a:rPr 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Waitressed at my parents' restaurant.</a:t>
            </a:r>
          </a:p>
        </p:txBody>
      </p:sp>
      <p:pic>
        <p:nvPicPr>
          <p:cNvPr id="18" name="Graphic 17" descr="Canoe with solid fill">
            <a:extLst>
              <a:ext uri="{FF2B5EF4-FFF2-40B4-BE49-F238E27FC236}">
                <a16:creationId xmlns:a16="http://schemas.microsoft.com/office/drawing/2014/main" id="{2408E54C-9B75-4FEF-9A0F-F0ADD67A1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9709" y="58603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689858-B1D8-4826-B4F1-F4CA1EA49FA4}"/>
              </a:ext>
            </a:extLst>
          </p:cNvPr>
          <p:cNvSpPr txBox="1"/>
          <p:nvPr/>
        </p:nvSpPr>
        <p:spPr>
          <a:xfrm>
            <a:off x="2415624" y="740285"/>
            <a:ext cx="8416668" cy="562630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effectLst>
            <a:softEdge rad="31750"/>
          </a:effectLst>
        </p:spPr>
        <p:txBody>
          <a:bodyPr wrap="square" lIns="45720" tIns="0" rIns="45720" bIns="0" rtlCol="0">
            <a:spAutoFit/>
          </a:bodyPr>
          <a:lstStyle/>
          <a:p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2004: </a:t>
            </a:r>
            <a:r>
              <a:rPr 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Graduated High School. Started college at UWSP.</a:t>
            </a:r>
          </a:p>
        </p:txBody>
      </p:sp>
      <p:pic>
        <p:nvPicPr>
          <p:cNvPr id="20" name="Graphic 19" descr="Canoe with solid fill">
            <a:extLst>
              <a:ext uri="{FF2B5EF4-FFF2-40B4-BE49-F238E27FC236}">
                <a16:creationId xmlns:a16="http://schemas.microsoft.com/office/drawing/2014/main" id="{31993757-0A18-438A-BEB5-1814F49AD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4053" y="1424556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328EE1-BD3E-437D-853C-ABF74396DAFB}"/>
              </a:ext>
            </a:extLst>
          </p:cNvPr>
          <p:cNvSpPr txBox="1"/>
          <p:nvPr/>
        </p:nvSpPr>
        <p:spPr>
          <a:xfrm>
            <a:off x="5049968" y="1373821"/>
            <a:ext cx="6488889" cy="1125260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effectLst>
            <a:softEdge rad="31750"/>
          </a:effectLst>
        </p:spPr>
        <p:txBody>
          <a:bodyPr wrap="square" lIns="45720" tIns="0" rIns="45720" bIns="0" rtlCol="0">
            <a:spAutoFit/>
          </a:bodyPr>
          <a:lstStyle/>
          <a:p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2006: </a:t>
            </a:r>
            <a:r>
              <a:rPr 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Graduated college. Receptionist at Dental Office. </a:t>
            </a:r>
          </a:p>
        </p:txBody>
      </p:sp>
      <p:pic>
        <p:nvPicPr>
          <p:cNvPr id="22" name="Graphic 21" descr="Canoe with solid fill">
            <a:extLst>
              <a:ext uri="{FF2B5EF4-FFF2-40B4-BE49-F238E27FC236}">
                <a16:creationId xmlns:a16="http://schemas.microsoft.com/office/drawing/2014/main" id="{B57BD190-D3CD-439C-8199-EF6FB81E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563" y="248888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B0FC23-1C92-48FA-B04B-8BDCAB95F4D9}"/>
              </a:ext>
            </a:extLst>
          </p:cNvPr>
          <p:cNvSpPr txBox="1"/>
          <p:nvPr/>
        </p:nvSpPr>
        <p:spPr>
          <a:xfrm>
            <a:off x="500743" y="2340173"/>
            <a:ext cx="5040087" cy="1125260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effectLst>
            <a:softEdge rad="31750"/>
          </a:effectLst>
        </p:spPr>
        <p:txBody>
          <a:bodyPr wrap="square" lIns="27432" tIns="0" rIns="27432" bIns="0" rtlCol="0">
            <a:spAutoFit/>
          </a:bodyPr>
          <a:lstStyle/>
          <a:p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2008: </a:t>
            </a:r>
            <a:r>
              <a:rPr 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Got married. Assistant at High School.</a:t>
            </a:r>
          </a:p>
        </p:txBody>
      </p:sp>
      <p:pic>
        <p:nvPicPr>
          <p:cNvPr id="26" name="Graphic 25" descr="Canoe with solid fill">
            <a:extLst>
              <a:ext uri="{FF2B5EF4-FFF2-40B4-BE49-F238E27FC236}">
                <a16:creationId xmlns:a16="http://schemas.microsoft.com/office/drawing/2014/main" id="{A8DE8E7C-780A-404E-AB86-55B37FA13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1253" y="326266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764D1B-FA06-46B3-B540-8B48B691BAD6}"/>
              </a:ext>
            </a:extLst>
          </p:cNvPr>
          <p:cNvSpPr txBox="1"/>
          <p:nvPr/>
        </p:nvSpPr>
        <p:spPr>
          <a:xfrm>
            <a:off x="5507168" y="3416909"/>
            <a:ext cx="2657118" cy="562630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effectLst>
            <a:softEdge rad="31750"/>
          </a:effectLst>
        </p:spPr>
        <p:txBody>
          <a:bodyPr wrap="square" lIns="45720" tIns="0" rIns="45720" bIns="0" rtlCol="0">
            <a:spAutoFit/>
          </a:bodyPr>
          <a:lstStyle/>
          <a:p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2009: </a:t>
            </a:r>
            <a:r>
              <a:rPr 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Had baby.</a:t>
            </a:r>
          </a:p>
        </p:txBody>
      </p:sp>
      <p:pic>
        <p:nvPicPr>
          <p:cNvPr id="28" name="Graphic 27" descr="Canoe with solid fill">
            <a:extLst>
              <a:ext uri="{FF2B5EF4-FFF2-40B4-BE49-F238E27FC236}">
                <a16:creationId xmlns:a16="http://schemas.microsoft.com/office/drawing/2014/main" id="{4450C22B-0F03-4CE5-ABC8-3C455498E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1662" y="387230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221457-C6A9-41D5-8186-1B3C693263D4}"/>
              </a:ext>
            </a:extLst>
          </p:cNvPr>
          <p:cNvSpPr txBox="1"/>
          <p:nvPr/>
        </p:nvSpPr>
        <p:spPr>
          <a:xfrm>
            <a:off x="0" y="3484107"/>
            <a:ext cx="3651662" cy="1687890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effectLst>
            <a:softEdge rad="31750"/>
          </a:effectLst>
        </p:spPr>
        <p:txBody>
          <a:bodyPr wrap="square" lIns="27432" tIns="0" rIns="27432" bIns="0" rtlCol="0">
            <a:spAutoFit/>
          </a:bodyPr>
          <a:lstStyle/>
          <a:p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2010: </a:t>
            </a:r>
            <a:r>
              <a:rPr 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Economic Support Specialist at county.</a:t>
            </a:r>
          </a:p>
        </p:txBody>
      </p:sp>
      <p:pic>
        <p:nvPicPr>
          <p:cNvPr id="34" name="Graphic 33" descr="Canoe with solid fill">
            <a:extLst>
              <a:ext uri="{FF2B5EF4-FFF2-40B4-BE49-F238E27FC236}">
                <a16:creationId xmlns:a16="http://schemas.microsoft.com/office/drawing/2014/main" id="{AB4D95FA-440B-4D4B-847E-699EB6C5DA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5653" y="4547217"/>
            <a:ext cx="813157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428797-35BD-4E18-82CC-26F49FF46623}"/>
              </a:ext>
            </a:extLst>
          </p:cNvPr>
          <p:cNvSpPr txBox="1"/>
          <p:nvPr/>
        </p:nvSpPr>
        <p:spPr>
          <a:xfrm>
            <a:off x="6421569" y="4496482"/>
            <a:ext cx="5770432" cy="1125260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effectLst>
            <a:softEdge rad="31750"/>
          </a:effectLst>
        </p:spPr>
        <p:txBody>
          <a:bodyPr wrap="square" lIns="45720" tIns="0" rIns="45720" bIns="0" rtlCol="0">
            <a:spAutoFit/>
          </a:bodyPr>
          <a:lstStyle/>
          <a:p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2012: </a:t>
            </a:r>
            <a:r>
              <a:rPr 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Left employer to care for child with chronic disease.</a:t>
            </a:r>
          </a:p>
        </p:txBody>
      </p:sp>
      <p:pic>
        <p:nvPicPr>
          <p:cNvPr id="36" name="Graphic 35" descr="Canoe with solid fill">
            <a:extLst>
              <a:ext uri="{FF2B5EF4-FFF2-40B4-BE49-F238E27FC236}">
                <a16:creationId xmlns:a16="http://schemas.microsoft.com/office/drawing/2014/main" id="{01EBDF27-22F9-4181-A04E-0D8E570E5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5092" y="577167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04DF17-44A7-45A4-8100-678D246A5681}"/>
              </a:ext>
            </a:extLst>
          </p:cNvPr>
          <p:cNvSpPr txBox="1"/>
          <p:nvPr/>
        </p:nvSpPr>
        <p:spPr>
          <a:xfrm>
            <a:off x="5049968" y="5947558"/>
            <a:ext cx="5325124" cy="562630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effectLst>
            <a:softEdge rad="31750"/>
          </a:effectLst>
        </p:spPr>
        <p:txBody>
          <a:bodyPr wrap="square" lIns="27432" tIns="0" rIns="27432" bIns="0" rtlCol="0">
            <a:spAutoFit/>
          </a:bodyPr>
          <a:lstStyle/>
          <a:p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2015: </a:t>
            </a:r>
            <a:r>
              <a:rPr 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W-2 Case Manager for WRI. </a:t>
            </a:r>
          </a:p>
        </p:txBody>
      </p:sp>
    </p:spTree>
    <p:extLst>
      <p:ext uri="{BB962C8B-B14F-4D97-AF65-F5344CB8AC3E}">
        <p14:creationId xmlns:p14="http://schemas.microsoft.com/office/powerpoint/2010/main" val="3932891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0BBF8-B300-4DDF-B8F9-B0A5D2376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What is the purpose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When to offer 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How to use 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Where to document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04262-26C2-45F7-B790-6DC67F943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Formal Assessment</a:t>
            </a:r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07A226CF-9EBE-4AC1-B23C-62F0886BD2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 rot="21274104">
            <a:off x="5974481" y="288311"/>
            <a:ext cx="4298090" cy="6014645"/>
          </a:xfrm>
          <a:custGeom>
            <a:avLst/>
            <a:gdLst>
              <a:gd name="connsiteX0" fmla="*/ 1165293 w 3381207"/>
              <a:gd name="connsiteY0" fmla="*/ 0 h 4731581"/>
              <a:gd name="connsiteX1" fmla="*/ 1697747 w 3381207"/>
              <a:gd name="connsiteY1" fmla="*/ 0 h 4731581"/>
              <a:gd name="connsiteX2" fmla="*/ 3381207 w 3381207"/>
              <a:gd name="connsiteY2" fmla="*/ 2137191 h 4731581"/>
              <a:gd name="connsiteX3" fmla="*/ 1932563 w 3381207"/>
              <a:gd name="connsiteY3" fmla="*/ 4706512 h 4731581"/>
              <a:gd name="connsiteX4" fmla="*/ 1826991 w 3381207"/>
              <a:gd name="connsiteY4" fmla="*/ 4731581 h 4731581"/>
              <a:gd name="connsiteX5" fmla="*/ 1697745 w 3381207"/>
              <a:gd name="connsiteY5" fmla="*/ 4731581 h 4731581"/>
              <a:gd name="connsiteX6" fmla="*/ 1585260 w 3381207"/>
              <a:gd name="connsiteY6" fmla="*/ 4690263 h 4731581"/>
              <a:gd name="connsiteX7" fmla="*/ 36065 w 3381207"/>
              <a:gd name="connsiteY7" fmla="*/ 1962783 h 4731581"/>
              <a:gd name="connsiteX8" fmla="*/ 0 w 3381207"/>
              <a:gd name="connsiteY8" fmla="*/ 1711210 h 4731581"/>
              <a:gd name="connsiteX9" fmla="*/ 0 w 3381207"/>
              <a:gd name="connsiteY9" fmla="*/ 1211351 h 4731581"/>
              <a:gd name="connsiteX10" fmla="*/ 36065 w 3381207"/>
              <a:gd name="connsiteY10" fmla="*/ 1009204 h 4731581"/>
              <a:gd name="connsiteX11" fmla="*/ 1049903 w 3381207"/>
              <a:gd name="connsiteY11" fmla="*/ 22810 h 473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81207" h="4731581">
                <a:moveTo>
                  <a:pt x="1165293" y="0"/>
                </a:moveTo>
                <a:lnTo>
                  <a:pt x="1697747" y="0"/>
                </a:lnTo>
                <a:cubicBezTo>
                  <a:pt x="2263663" y="114300"/>
                  <a:pt x="3381207" y="830601"/>
                  <a:pt x="3381207" y="2137191"/>
                </a:cubicBezTo>
                <a:cubicBezTo>
                  <a:pt x="3381207" y="3280458"/>
                  <a:pt x="2525587" y="4496849"/>
                  <a:pt x="1932563" y="4706512"/>
                </a:cubicBezTo>
                <a:lnTo>
                  <a:pt x="1826991" y="4731581"/>
                </a:lnTo>
                <a:lnTo>
                  <a:pt x="1697745" y="4731581"/>
                </a:lnTo>
                <a:lnTo>
                  <a:pt x="1585260" y="4690263"/>
                </a:lnTo>
                <a:cubicBezTo>
                  <a:pt x="1072006" y="4427460"/>
                  <a:pt x="246954" y="3107487"/>
                  <a:pt x="36065" y="1962783"/>
                </a:cubicBezTo>
                <a:lnTo>
                  <a:pt x="0" y="1711210"/>
                </a:lnTo>
                <a:lnTo>
                  <a:pt x="0" y="1211351"/>
                </a:lnTo>
                <a:lnTo>
                  <a:pt x="36065" y="1009204"/>
                </a:lnTo>
                <a:cubicBezTo>
                  <a:pt x="182065" y="415626"/>
                  <a:pt x="622427" y="126819"/>
                  <a:pt x="1049903" y="22810"/>
                </a:cubicBez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14" name="Purpose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020C0836-7A19-4000-8599-2DA85E0B34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699451" y="98381"/>
            <a:ext cx="4848151" cy="6394504"/>
          </a:xfrm>
          <a:custGeom>
            <a:avLst/>
            <a:gdLst>
              <a:gd name="connsiteX0" fmla="*/ 2401090 w 4403768"/>
              <a:gd name="connsiteY0" fmla="*/ 0 h 5987639"/>
              <a:gd name="connsiteX1" fmla="*/ 13575 w 4403768"/>
              <a:gd name="connsiteY1" fmla="*/ 2501971 h 5987639"/>
              <a:gd name="connsiteX2" fmla="*/ 1537624 w 4403768"/>
              <a:gd name="connsiteY2" fmla="*/ 5927660 h 5987639"/>
              <a:gd name="connsiteX3" fmla="*/ 1668205 w 4403768"/>
              <a:gd name="connsiteY3" fmla="*/ 5972087 h 5987639"/>
              <a:gd name="connsiteX4" fmla="*/ 1831762 w 4403768"/>
              <a:gd name="connsiteY4" fmla="*/ 5987639 h 5987639"/>
              <a:gd name="connsiteX5" fmla="*/ 1979079 w 4403768"/>
              <a:gd name="connsiteY5" fmla="*/ 5948887 h 5987639"/>
              <a:gd name="connsiteX6" fmla="*/ 4267713 w 4403768"/>
              <a:gd name="connsiteY6" fmla="*/ 2683771 h 5987639"/>
              <a:gd name="connsiteX7" fmla="*/ 4343622 w 4403768"/>
              <a:gd name="connsiteY7" fmla="*/ 2369754 h 5987639"/>
              <a:gd name="connsiteX8" fmla="*/ 4403768 w 4403768"/>
              <a:gd name="connsiteY8" fmla="*/ 1737202 h 5987639"/>
              <a:gd name="connsiteX9" fmla="*/ 4382453 w 4403768"/>
              <a:gd name="connsiteY9" fmla="*/ 1477053 h 5987639"/>
              <a:gd name="connsiteX10" fmla="*/ 3218167 w 4403768"/>
              <a:gd name="connsiteY10" fmla="*/ 106817 h 5987639"/>
              <a:gd name="connsiteX11" fmla="*/ 3074890 w 4403768"/>
              <a:gd name="connsiteY11" fmla="*/ 64068 h 598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3768" h="5987639">
                <a:moveTo>
                  <a:pt x="2401090" y="0"/>
                </a:moveTo>
                <a:cubicBezTo>
                  <a:pt x="1671191" y="76548"/>
                  <a:pt x="170791" y="848531"/>
                  <a:pt x="13575" y="2501971"/>
                </a:cubicBezTo>
                <a:cubicBezTo>
                  <a:pt x="-123990" y="3948733"/>
                  <a:pt x="812403" y="5590983"/>
                  <a:pt x="1537624" y="5927660"/>
                </a:cubicBezTo>
                <a:lnTo>
                  <a:pt x="1668205" y="5972087"/>
                </a:lnTo>
                <a:lnTo>
                  <a:pt x="1831762" y="5987639"/>
                </a:lnTo>
                <a:lnTo>
                  <a:pt x="1979079" y="5948887"/>
                </a:lnTo>
                <a:cubicBezTo>
                  <a:pt x="2660204" y="5678078"/>
                  <a:pt x="3863103" y="4106976"/>
                  <a:pt x="4267713" y="2683771"/>
                </a:cubicBezTo>
                <a:lnTo>
                  <a:pt x="4343622" y="2369754"/>
                </a:lnTo>
                <a:lnTo>
                  <a:pt x="4403768" y="1737202"/>
                </a:lnTo>
                <a:lnTo>
                  <a:pt x="4382453" y="1477053"/>
                </a:lnTo>
                <a:cubicBezTo>
                  <a:pt x="4269118" y="708334"/>
                  <a:pt x="3746607" y="289873"/>
                  <a:pt x="3218167" y="106817"/>
                </a:cubicBezTo>
                <a:lnTo>
                  <a:pt x="3074890" y="64068"/>
                </a:lnTo>
                <a:close/>
              </a:path>
            </a:pathLst>
          </a:custGeom>
        </p:spPr>
      </p:pic>
      <p:pic>
        <p:nvPicPr>
          <p:cNvPr id="15" name="Offer">
            <a:extLst>
              <a:ext uri="{FF2B5EF4-FFF2-40B4-BE49-F238E27FC236}">
                <a16:creationId xmlns:a16="http://schemas.microsoft.com/office/drawing/2014/main" id="{653ABA2D-B12C-4A18-9B28-98B696704C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99451" y="98381"/>
            <a:ext cx="4848151" cy="6394504"/>
          </a:xfrm>
          <a:custGeom>
            <a:avLst/>
            <a:gdLst>
              <a:gd name="connsiteX0" fmla="*/ 2401090 w 4403768"/>
              <a:gd name="connsiteY0" fmla="*/ 0 h 5987639"/>
              <a:gd name="connsiteX1" fmla="*/ 13575 w 4403768"/>
              <a:gd name="connsiteY1" fmla="*/ 2501971 h 5987639"/>
              <a:gd name="connsiteX2" fmla="*/ 1537624 w 4403768"/>
              <a:gd name="connsiteY2" fmla="*/ 5927660 h 5987639"/>
              <a:gd name="connsiteX3" fmla="*/ 1668205 w 4403768"/>
              <a:gd name="connsiteY3" fmla="*/ 5972087 h 5987639"/>
              <a:gd name="connsiteX4" fmla="*/ 1831762 w 4403768"/>
              <a:gd name="connsiteY4" fmla="*/ 5987639 h 5987639"/>
              <a:gd name="connsiteX5" fmla="*/ 1979079 w 4403768"/>
              <a:gd name="connsiteY5" fmla="*/ 5948887 h 5987639"/>
              <a:gd name="connsiteX6" fmla="*/ 4267713 w 4403768"/>
              <a:gd name="connsiteY6" fmla="*/ 2683771 h 5987639"/>
              <a:gd name="connsiteX7" fmla="*/ 4343622 w 4403768"/>
              <a:gd name="connsiteY7" fmla="*/ 2369754 h 5987639"/>
              <a:gd name="connsiteX8" fmla="*/ 4403768 w 4403768"/>
              <a:gd name="connsiteY8" fmla="*/ 1737202 h 5987639"/>
              <a:gd name="connsiteX9" fmla="*/ 4382453 w 4403768"/>
              <a:gd name="connsiteY9" fmla="*/ 1477053 h 5987639"/>
              <a:gd name="connsiteX10" fmla="*/ 3218167 w 4403768"/>
              <a:gd name="connsiteY10" fmla="*/ 106817 h 5987639"/>
              <a:gd name="connsiteX11" fmla="*/ 3074890 w 4403768"/>
              <a:gd name="connsiteY11" fmla="*/ 64068 h 598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3768" h="5987639">
                <a:moveTo>
                  <a:pt x="2401090" y="0"/>
                </a:moveTo>
                <a:cubicBezTo>
                  <a:pt x="1671191" y="76548"/>
                  <a:pt x="170791" y="848531"/>
                  <a:pt x="13575" y="2501971"/>
                </a:cubicBezTo>
                <a:cubicBezTo>
                  <a:pt x="-123990" y="3948733"/>
                  <a:pt x="812403" y="5590983"/>
                  <a:pt x="1537624" y="5927660"/>
                </a:cubicBezTo>
                <a:lnTo>
                  <a:pt x="1668205" y="5972087"/>
                </a:lnTo>
                <a:lnTo>
                  <a:pt x="1831762" y="5987639"/>
                </a:lnTo>
                <a:lnTo>
                  <a:pt x="1979079" y="5948887"/>
                </a:lnTo>
                <a:cubicBezTo>
                  <a:pt x="2660204" y="5678078"/>
                  <a:pt x="3863103" y="4106976"/>
                  <a:pt x="4267713" y="2683771"/>
                </a:cubicBezTo>
                <a:lnTo>
                  <a:pt x="4343622" y="2369754"/>
                </a:lnTo>
                <a:lnTo>
                  <a:pt x="4403768" y="1737202"/>
                </a:lnTo>
                <a:lnTo>
                  <a:pt x="4382453" y="1477053"/>
                </a:lnTo>
                <a:cubicBezTo>
                  <a:pt x="4269118" y="708334"/>
                  <a:pt x="3746607" y="289873"/>
                  <a:pt x="3218167" y="106817"/>
                </a:cubicBezTo>
                <a:lnTo>
                  <a:pt x="3074890" y="64068"/>
                </a:lnTo>
                <a:close/>
              </a:path>
            </a:pathLst>
          </a:custGeom>
        </p:spPr>
      </p:pic>
      <p:pic>
        <p:nvPicPr>
          <p:cNvPr id="16" name="Use">
            <a:extLst>
              <a:ext uri="{FF2B5EF4-FFF2-40B4-BE49-F238E27FC236}">
                <a16:creationId xmlns:a16="http://schemas.microsoft.com/office/drawing/2014/main" id="{A26350E3-A36E-4E63-954C-C43BA29946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99451" y="98381"/>
            <a:ext cx="4848151" cy="6394504"/>
          </a:xfrm>
          <a:custGeom>
            <a:avLst/>
            <a:gdLst>
              <a:gd name="connsiteX0" fmla="*/ 2401090 w 4403768"/>
              <a:gd name="connsiteY0" fmla="*/ 0 h 5987639"/>
              <a:gd name="connsiteX1" fmla="*/ 13575 w 4403768"/>
              <a:gd name="connsiteY1" fmla="*/ 2501971 h 5987639"/>
              <a:gd name="connsiteX2" fmla="*/ 1537624 w 4403768"/>
              <a:gd name="connsiteY2" fmla="*/ 5927660 h 5987639"/>
              <a:gd name="connsiteX3" fmla="*/ 1668205 w 4403768"/>
              <a:gd name="connsiteY3" fmla="*/ 5972087 h 5987639"/>
              <a:gd name="connsiteX4" fmla="*/ 1831762 w 4403768"/>
              <a:gd name="connsiteY4" fmla="*/ 5987639 h 5987639"/>
              <a:gd name="connsiteX5" fmla="*/ 1979079 w 4403768"/>
              <a:gd name="connsiteY5" fmla="*/ 5948887 h 5987639"/>
              <a:gd name="connsiteX6" fmla="*/ 4267713 w 4403768"/>
              <a:gd name="connsiteY6" fmla="*/ 2683771 h 5987639"/>
              <a:gd name="connsiteX7" fmla="*/ 4343622 w 4403768"/>
              <a:gd name="connsiteY7" fmla="*/ 2369754 h 5987639"/>
              <a:gd name="connsiteX8" fmla="*/ 4403768 w 4403768"/>
              <a:gd name="connsiteY8" fmla="*/ 1737202 h 5987639"/>
              <a:gd name="connsiteX9" fmla="*/ 4382453 w 4403768"/>
              <a:gd name="connsiteY9" fmla="*/ 1477053 h 5987639"/>
              <a:gd name="connsiteX10" fmla="*/ 3218167 w 4403768"/>
              <a:gd name="connsiteY10" fmla="*/ 106817 h 5987639"/>
              <a:gd name="connsiteX11" fmla="*/ 3074890 w 4403768"/>
              <a:gd name="connsiteY11" fmla="*/ 64068 h 598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3768" h="5987639">
                <a:moveTo>
                  <a:pt x="2401090" y="0"/>
                </a:moveTo>
                <a:cubicBezTo>
                  <a:pt x="1671191" y="76548"/>
                  <a:pt x="170791" y="848531"/>
                  <a:pt x="13575" y="2501971"/>
                </a:cubicBezTo>
                <a:cubicBezTo>
                  <a:pt x="-123990" y="3948733"/>
                  <a:pt x="812403" y="5590983"/>
                  <a:pt x="1537624" y="5927660"/>
                </a:cubicBezTo>
                <a:lnTo>
                  <a:pt x="1668205" y="5972087"/>
                </a:lnTo>
                <a:lnTo>
                  <a:pt x="1831762" y="5987639"/>
                </a:lnTo>
                <a:lnTo>
                  <a:pt x="1979079" y="5948887"/>
                </a:lnTo>
                <a:cubicBezTo>
                  <a:pt x="2660204" y="5678078"/>
                  <a:pt x="3863103" y="4106976"/>
                  <a:pt x="4267713" y="2683771"/>
                </a:cubicBezTo>
                <a:lnTo>
                  <a:pt x="4343622" y="2369754"/>
                </a:lnTo>
                <a:lnTo>
                  <a:pt x="4403768" y="1737202"/>
                </a:lnTo>
                <a:lnTo>
                  <a:pt x="4382453" y="1477053"/>
                </a:lnTo>
                <a:cubicBezTo>
                  <a:pt x="4269118" y="708334"/>
                  <a:pt x="3746607" y="289873"/>
                  <a:pt x="3218167" y="106817"/>
                </a:cubicBezTo>
                <a:lnTo>
                  <a:pt x="3074890" y="64068"/>
                </a:lnTo>
                <a:close/>
              </a:path>
            </a:pathLst>
          </a:custGeom>
        </p:spPr>
      </p:pic>
      <p:pic>
        <p:nvPicPr>
          <p:cNvPr id="17" name="Document">
            <a:extLst>
              <a:ext uri="{FF2B5EF4-FFF2-40B4-BE49-F238E27FC236}">
                <a16:creationId xmlns:a16="http://schemas.microsoft.com/office/drawing/2014/main" id="{AB677983-323B-4929-ABB0-3C0A272DA1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99451" y="98381"/>
            <a:ext cx="4848151" cy="6394504"/>
          </a:xfrm>
          <a:custGeom>
            <a:avLst/>
            <a:gdLst>
              <a:gd name="connsiteX0" fmla="*/ 2401090 w 4403768"/>
              <a:gd name="connsiteY0" fmla="*/ 0 h 5987639"/>
              <a:gd name="connsiteX1" fmla="*/ 13575 w 4403768"/>
              <a:gd name="connsiteY1" fmla="*/ 2501971 h 5987639"/>
              <a:gd name="connsiteX2" fmla="*/ 1537624 w 4403768"/>
              <a:gd name="connsiteY2" fmla="*/ 5927660 h 5987639"/>
              <a:gd name="connsiteX3" fmla="*/ 1668205 w 4403768"/>
              <a:gd name="connsiteY3" fmla="*/ 5972087 h 5987639"/>
              <a:gd name="connsiteX4" fmla="*/ 1831762 w 4403768"/>
              <a:gd name="connsiteY4" fmla="*/ 5987639 h 5987639"/>
              <a:gd name="connsiteX5" fmla="*/ 1979079 w 4403768"/>
              <a:gd name="connsiteY5" fmla="*/ 5948887 h 5987639"/>
              <a:gd name="connsiteX6" fmla="*/ 4267713 w 4403768"/>
              <a:gd name="connsiteY6" fmla="*/ 2683771 h 5987639"/>
              <a:gd name="connsiteX7" fmla="*/ 4343622 w 4403768"/>
              <a:gd name="connsiteY7" fmla="*/ 2369754 h 5987639"/>
              <a:gd name="connsiteX8" fmla="*/ 4403768 w 4403768"/>
              <a:gd name="connsiteY8" fmla="*/ 1737202 h 5987639"/>
              <a:gd name="connsiteX9" fmla="*/ 4382453 w 4403768"/>
              <a:gd name="connsiteY9" fmla="*/ 1477053 h 5987639"/>
              <a:gd name="connsiteX10" fmla="*/ 3218167 w 4403768"/>
              <a:gd name="connsiteY10" fmla="*/ 106817 h 5987639"/>
              <a:gd name="connsiteX11" fmla="*/ 3074890 w 4403768"/>
              <a:gd name="connsiteY11" fmla="*/ 64068 h 598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3768" h="5987639">
                <a:moveTo>
                  <a:pt x="2401090" y="0"/>
                </a:moveTo>
                <a:cubicBezTo>
                  <a:pt x="1671191" y="76548"/>
                  <a:pt x="170791" y="848531"/>
                  <a:pt x="13575" y="2501971"/>
                </a:cubicBezTo>
                <a:cubicBezTo>
                  <a:pt x="-123990" y="3948733"/>
                  <a:pt x="812403" y="5590983"/>
                  <a:pt x="1537624" y="5927660"/>
                </a:cubicBezTo>
                <a:lnTo>
                  <a:pt x="1668205" y="5972087"/>
                </a:lnTo>
                <a:lnTo>
                  <a:pt x="1831762" y="5987639"/>
                </a:lnTo>
                <a:lnTo>
                  <a:pt x="1979079" y="5948887"/>
                </a:lnTo>
                <a:cubicBezTo>
                  <a:pt x="2660204" y="5678078"/>
                  <a:pt x="3863103" y="4106976"/>
                  <a:pt x="4267713" y="2683771"/>
                </a:cubicBezTo>
                <a:lnTo>
                  <a:pt x="4343622" y="2369754"/>
                </a:lnTo>
                <a:lnTo>
                  <a:pt x="4403768" y="1737202"/>
                </a:lnTo>
                <a:lnTo>
                  <a:pt x="4382453" y="1477053"/>
                </a:lnTo>
                <a:cubicBezTo>
                  <a:pt x="4269118" y="708334"/>
                  <a:pt x="3746607" y="289873"/>
                  <a:pt x="3218167" y="106817"/>
                </a:cubicBezTo>
                <a:lnTo>
                  <a:pt x="3074890" y="6406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F3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F3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F3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6768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088A98-B697-4A0C-B09D-DD0DAFBA4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Accommodations</a:t>
            </a:r>
          </a:p>
        </p:txBody>
      </p:sp>
      <p:pic>
        <p:nvPicPr>
          <p:cNvPr id="12" name="Picture 11" descr="Image result for noise cancelling headphones">
            <a:extLst>
              <a:ext uri="{FF2B5EF4-FFF2-40B4-BE49-F238E27FC236}">
                <a16:creationId xmlns:a16="http://schemas.microsoft.com/office/drawing/2014/main" id="{E24D1A36-5D90-43C5-8E89-35007B145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3284" y="708271"/>
            <a:ext cx="6711836" cy="4062094"/>
          </a:xfrm>
          <a:custGeom>
            <a:avLst/>
            <a:gdLst>
              <a:gd name="connsiteX0" fmla="*/ 2717102 w 6711836"/>
              <a:gd name="connsiteY0" fmla="*/ 0 h 4062094"/>
              <a:gd name="connsiteX1" fmla="*/ 3260357 w 6711836"/>
              <a:gd name="connsiteY1" fmla="*/ 0 h 4062094"/>
              <a:gd name="connsiteX2" fmla="*/ 3334487 w 6711836"/>
              <a:gd name="connsiteY2" fmla="*/ 4037 h 4062094"/>
              <a:gd name="connsiteX3" fmla="*/ 6711836 w 6711836"/>
              <a:gd name="connsiteY3" fmla="*/ 2029813 h 4062094"/>
              <a:gd name="connsiteX4" fmla="*/ 3334487 w 6711836"/>
              <a:gd name="connsiteY4" fmla="*/ 4055590 h 4062094"/>
              <a:gd name="connsiteX5" fmla="*/ 0 w 6711836"/>
              <a:gd name="connsiteY5" fmla="*/ 1447429 h 4062094"/>
              <a:gd name="connsiteX6" fmla="*/ 2611371 w 6711836"/>
              <a:gd name="connsiteY6" fmla="*/ 5323 h 406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11836" h="4062094">
                <a:moveTo>
                  <a:pt x="2717102" y="0"/>
                </a:moveTo>
                <a:lnTo>
                  <a:pt x="3260357" y="0"/>
                </a:lnTo>
                <a:lnTo>
                  <a:pt x="3334487" y="4037"/>
                </a:lnTo>
                <a:cubicBezTo>
                  <a:pt x="4453126" y="101100"/>
                  <a:pt x="6711836" y="911007"/>
                  <a:pt x="6711836" y="2029813"/>
                </a:cubicBezTo>
                <a:cubicBezTo>
                  <a:pt x="6711836" y="3148619"/>
                  <a:pt x="4453126" y="4152653"/>
                  <a:pt x="3334487" y="4055590"/>
                </a:cubicBezTo>
                <a:cubicBezTo>
                  <a:pt x="2215848" y="3958526"/>
                  <a:pt x="0" y="2566235"/>
                  <a:pt x="0" y="1447429"/>
                </a:cubicBezTo>
                <a:cubicBezTo>
                  <a:pt x="0" y="538400"/>
                  <a:pt x="1462806" y="89601"/>
                  <a:pt x="2611371" y="5323"/>
                </a:cubicBezTo>
                <a:close/>
              </a:path>
            </a:pathLst>
          </a:custGeom>
          <a:ln>
            <a:noFill/>
          </a:ln>
          <a:effectLst>
            <a:outerShdw blurRad="292100" dist="139700" dir="2700000" algn="ctr" rotWithShape="0">
              <a:schemeClr val="accent5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DDA96C-26CA-4FFE-987D-42498D1C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8FFEB8-2BB1-4370-A321-B559D71F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2DE791F-488F-4AA0-B3BF-3743168E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37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539442D-0D65-4ADB-8091-12FA85126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Askjan.org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56193B0-7DB5-4A50-8F09-A54E7B3963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02" y="526016"/>
            <a:ext cx="10496550" cy="376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DB2C4-9DE3-4887-A785-2B9C3272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1E1141-C5F3-4D6A-A785-209CEBA4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8B8F4B-CFD6-49CA-91B4-2852A71F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62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2B9E-7724-48F3-AB3A-D7A38834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380" y="4617720"/>
            <a:ext cx="5862803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Documenting Accommodations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79B711-D4EF-416D-A646-0C4232AA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56142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DCA26C-6042-4240-8674-AFC67EAB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41C15D-BDBA-4A7C-A00D-DF6B3144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540EB31-3988-477E-80D9-C67B2AF98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36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8BC6F7-2340-43A9-B928-BB9C85D33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27" y="0"/>
            <a:ext cx="1096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7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C05CD-2FDD-42D5-9050-F7D8198D9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95EA2-B7D5-4FE9-9AAA-99816311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83559-7874-4FA7-9577-5CEC1CE4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37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95DA17-94BE-4A62-A640-DDB0AC99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Documenting Accommodations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41D589-5848-4DA8-9159-466A200C7A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860" y="321094"/>
            <a:ext cx="4691740" cy="2948278"/>
          </a:xfrm>
          <a:custGeom>
            <a:avLst/>
            <a:gdLst>
              <a:gd name="connsiteX0" fmla="*/ 2017102 w 4691740"/>
              <a:gd name="connsiteY0" fmla="*/ 364 h 2948278"/>
              <a:gd name="connsiteX1" fmla="*/ 2330543 w 4691740"/>
              <a:gd name="connsiteY1" fmla="*/ 8133 h 2948278"/>
              <a:gd name="connsiteX2" fmla="*/ 4686650 w 4691740"/>
              <a:gd name="connsiteY2" fmla="*/ 1221963 h 2948278"/>
              <a:gd name="connsiteX3" fmla="*/ 1573345 w 4691740"/>
              <a:gd name="connsiteY3" fmla="*/ 2851003 h 2948278"/>
              <a:gd name="connsiteX4" fmla="*/ 26283 w 4691740"/>
              <a:gd name="connsiteY4" fmla="*/ 916669 h 2948278"/>
              <a:gd name="connsiteX5" fmla="*/ 2017102 w 4691740"/>
              <a:gd name="connsiteY5" fmla="*/ 364 h 294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1740" h="2948278">
                <a:moveTo>
                  <a:pt x="2017102" y="364"/>
                </a:moveTo>
                <a:cubicBezTo>
                  <a:pt x="2127897" y="-1068"/>
                  <a:pt x="2233452" y="1773"/>
                  <a:pt x="2330543" y="8133"/>
                </a:cubicBezTo>
                <a:cubicBezTo>
                  <a:pt x="3107271" y="59016"/>
                  <a:pt x="4551920" y="376206"/>
                  <a:pt x="4686650" y="1221963"/>
                </a:cubicBezTo>
                <a:cubicBezTo>
                  <a:pt x="4821381" y="2067720"/>
                  <a:pt x="2242633" y="3305267"/>
                  <a:pt x="1573345" y="2851003"/>
                </a:cubicBezTo>
                <a:cubicBezTo>
                  <a:pt x="904058" y="2396740"/>
                  <a:pt x="-182811" y="1701706"/>
                  <a:pt x="26283" y="916669"/>
                </a:cubicBezTo>
                <a:cubicBezTo>
                  <a:pt x="209241" y="229762"/>
                  <a:pt x="1241539" y="10387"/>
                  <a:pt x="2017102" y="364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758553-186E-4ECA-91B8-BB23A75E0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9332" y="2394323"/>
            <a:ext cx="4685137" cy="2979730"/>
          </a:xfrm>
          <a:custGeom>
            <a:avLst/>
            <a:gdLst>
              <a:gd name="connsiteX0" fmla="*/ 2653328 w 4685137"/>
              <a:gd name="connsiteY0" fmla="*/ 359 h 2979730"/>
              <a:gd name="connsiteX1" fmla="*/ 2897013 w 4685137"/>
              <a:gd name="connsiteY1" fmla="*/ 54580 h 2979730"/>
              <a:gd name="connsiteX2" fmla="*/ 4678235 w 4685137"/>
              <a:gd name="connsiteY2" fmla="*/ 1775713 h 2979730"/>
              <a:gd name="connsiteX3" fmla="*/ 2508729 w 4685137"/>
              <a:gd name="connsiteY3" fmla="*/ 2970827 h 2979730"/>
              <a:gd name="connsiteX4" fmla="*/ 17005 w 4685137"/>
              <a:gd name="connsiteY4" fmla="*/ 2067536 h 2979730"/>
              <a:gd name="connsiteX5" fmla="*/ 2653328 w 4685137"/>
              <a:gd name="connsiteY5" fmla="*/ 359 h 297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5137" h="2979730">
                <a:moveTo>
                  <a:pt x="2653328" y="359"/>
                </a:moveTo>
                <a:cubicBezTo>
                  <a:pt x="2746932" y="3003"/>
                  <a:pt x="2829347" y="20347"/>
                  <a:pt x="2897013" y="54580"/>
                </a:cubicBezTo>
                <a:cubicBezTo>
                  <a:pt x="3618791" y="419736"/>
                  <a:pt x="4785457" y="970414"/>
                  <a:pt x="4678235" y="1775713"/>
                </a:cubicBezTo>
                <a:cubicBezTo>
                  <a:pt x="4571013" y="2581013"/>
                  <a:pt x="3285601" y="2922190"/>
                  <a:pt x="2508729" y="2970827"/>
                </a:cubicBezTo>
                <a:cubicBezTo>
                  <a:pt x="1731857" y="3019463"/>
                  <a:pt x="258546" y="2889190"/>
                  <a:pt x="17005" y="2067536"/>
                </a:cubicBezTo>
                <a:cubicBezTo>
                  <a:pt x="-201891" y="1322912"/>
                  <a:pt x="1748493" y="-25198"/>
                  <a:pt x="2653328" y="359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0794FB-8A46-4932-99B4-7C77E4AF04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6629" y="480722"/>
            <a:ext cx="4691740" cy="2948278"/>
          </a:xfrm>
          <a:custGeom>
            <a:avLst/>
            <a:gdLst>
              <a:gd name="connsiteX0" fmla="*/ 2017102 w 4691740"/>
              <a:gd name="connsiteY0" fmla="*/ 364 h 2948278"/>
              <a:gd name="connsiteX1" fmla="*/ 2330543 w 4691740"/>
              <a:gd name="connsiteY1" fmla="*/ 8133 h 2948278"/>
              <a:gd name="connsiteX2" fmla="*/ 4686650 w 4691740"/>
              <a:gd name="connsiteY2" fmla="*/ 1221963 h 2948278"/>
              <a:gd name="connsiteX3" fmla="*/ 1573345 w 4691740"/>
              <a:gd name="connsiteY3" fmla="*/ 2851003 h 2948278"/>
              <a:gd name="connsiteX4" fmla="*/ 26283 w 4691740"/>
              <a:gd name="connsiteY4" fmla="*/ 916669 h 2948278"/>
              <a:gd name="connsiteX5" fmla="*/ 2017102 w 4691740"/>
              <a:gd name="connsiteY5" fmla="*/ 364 h 294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1740" h="2948278">
                <a:moveTo>
                  <a:pt x="2017102" y="364"/>
                </a:moveTo>
                <a:cubicBezTo>
                  <a:pt x="2127897" y="-1068"/>
                  <a:pt x="2233452" y="1773"/>
                  <a:pt x="2330543" y="8133"/>
                </a:cubicBezTo>
                <a:cubicBezTo>
                  <a:pt x="3107271" y="59016"/>
                  <a:pt x="4551920" y="376206"/>
                  <a:pt x="4686650" y="1221963"/>
                </a:cubicBezTo>
                <a:cubicBezTo>
                  <a:pt x="4821381" y="2067720"/>
                  <a:pt x="2242633" y="3305267"/>
                  <a:pt x="1573345" y="2851003"/>
                </a:cubicBezTo>
                <a:cubicBezTo>
                  <a:pt x="904058" y="2396740"/>
                  <a:pt x="-182811" y="1701706"/>
                  <a:pt x="26283" y="916669"/>
                </a:cubicBezTo>
                <a:cubicBezTo>
                  <a:pt x="209241" y="229762"/>
                  <a:pt x="1241539" y="10387"/>
                  <a:pt x="2017102" y="3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1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EBF4-F181-438C-B596-182913DE7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Participation Statuses</a:t>
            </a: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11C22A9C-3E4B-4AAE-AAAA-5D8E2439C9BE}"/>
              </a:ext>
            </a:extLst>
          </p:cNvPr>
          <p:cNvSpPr/>
          <p:nvPr/>
        </p:nvSpPr>
        <p:spPr>
          <a:xfrm rot="6768694">
            <a:off x="-462425" y="343320"/>
            <a:ext cx="3108960" cy="219456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66309520-0854-48C9-8A92-C1692BB1756B}"/>
              </a:ext>
            </a:extLst>
          </p:cNvPr>
          <p:cNvSpPr/>
          <p:nvPr/>
        </p:nvSpPr>
        <p:spPr>
          <a:xfrm rot="6768694">
            <a:off x="7180259" y="343320"/>
            <a:ext cx="3108960" cy="219456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89F88481-20BB-46BA-921C-048119169355}"/>
              </a:ext>
            </a:extLst>
          </p:cNvPr>
          <p:cNvSpPr/>
          <p:nvPr/>
        </p:nvSpPr>
        <p:spPr>
          <a:xfrm rot="6768694">
            <a:off x="3358917" y="343320"/>
            <a:ext cx="3108960" cy="219456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52DF08-AD21-4B06-B14F-4FD911B7D009}"/>
              </a:ext>
            </a:extLst>
          </p:cNvPr>
          <p:cNvSpPr txBox="1"/>
          <p:nvPr/>
        </p:nvSpPr>
        <p:spPr>
          <a:xfrm>
            <a:off x="471471" y="2420643"/>
            <a:ext cx="71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CA422B-C90C-4B0D-8AB2-7E06EF26C376}"/>
              </a:ext>
            </a:extLst>
          </p:cNvPr>
          <p:cNvSpPr txBox="1"/>
          <p:nvPr/>
        </p:nvSpPr>
        <p:spPr>
          <a:xfrm>
            <a:off x="4298603" y="2420643"/>
            <a:ext cx="71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CD1419-9650-4B86-9E2E-5B88E27E453A}"/>
              </a:ext>
            </a:extLst>
          </p:cNvPr>
          <p:cNvSpPr txBox="1"/>
          <p:nvPr/>
        </p:nvSpPr>
        <p:spPr>
          <a:xfrm>
            <a:off x="8114951" y="2420643"/>
            <a:ext cx="71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EC</a:t>
            </a:r>
          </a:p>
        </p:txBody>
      </p:sp>
      <p:sp>
        <p:nvSpPr>
          <p:cNvPr id="33" name="Billie">
            <a:extLst>
              <a:ext uri="{FF2B5EF4-FFF2-40B4-BE49-F238E27FC236}">
                <a16:creationId xmlns:a16="http://schemas.microsoft.com/office/drawing/2014/main" id="{E4BCC3BA-9C40-4F89-9C56-8767452E5A2F}"/>
              </a:ext>
            </a:extLst>
          </p:cNvPr>
          <p:cNvSpPr txBox="1"/>
          <p:nvPr/>
        </p:nvSpPr>
        <p:spPr>
          <a:xfrm>
            <a:off x="753792" y="5336823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Segoe UI" panose="020B0502040204020203" pitchFamily="34" charset="0"/>
                <a:cs typeface="Segoe UI" panose="020B0502040204020203" pitchFamily="34" charset="0"/>
              </a:rPr>
              <a:t>Billie</a:t>
            </a:r>
          </a:p>
        </p:txBody>
      </p:sp>
      <p:sp>
        <p:nvSpPr>
          <p:cNvPr id="34" name="Oval 13">
            <a:extLst>
              <a:ext uri="{FF2B5EF4-FFF2-40B4-BE49-F238E27FC236}">
                <a16:creationId xmlns:a16="http://schemas.microsoft.com/office/drawing/2014/main" id="{345E5CA9-0022-4706-974C-5F28E2ABECFF}"/>
              </a:ext>
            </a:extLst>
          </p:cNvPr>
          <p:cNvSpPr/>
          <p:nvPr/>
        </p:nvSpPr>
        <p:spPr>
          <a:xfrm rot="6768694">
            <a:off x="1151705" y="2522085"/>
            <a:ext cx="3108960" cy="219456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13">
            <a:extLst>
              <a:ext uri="{FF2B5EF4-FFF2-40B4-BE49-F238E27FC236}">
                <a16:creationId xmlns:a16="http://schemas.microsoft.com/office/drawing/2014/main" id="{A76D96EF-F79C-4A46-89A2-B8161C3782D6}"/>
              </a:ext>
            </a:extLst>
          </p:cNvPr>
          <p:cNvSpPr/>
          <p:nvPr/>
        </p:nvSpPr>
        <p:spPr>
          <a:xfrm rot="6768694">
            <a:off x="8794389" y="2522085"/>
            <a:ext cx="3108960" cy="219456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13">
            <a:extLst>
              <a:ext uri="{FF2B5EF4-FFF2-40B4-BE49-F238E27FC236}">
                <a16:creationId xmlns:a16="http://schemas.microsoft.com/office/drawing/2014/main" id="{114FF896-E0A9-44AA-A924-3093A2EEA561}"/>
              </a:ext>
            </a:extLst>
          </p:cNvPr>
          <p:cNvSpPr/>
          <p:nvPr/>
        </p:nvSpPr>
        <p:spPr>
          <a:xfrm rot="6768694">
            <a:off x="4973047" y="2522085"/>
            <a:ext cx="3108960" cy="219456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CB20CB-285A-402C-BF7E-5E802D5C4DC6}"/>
              </a:ext>
            </a:extLst>
          </p:cNvPr>
          <p:cNvSpPr txBox="1"/>
          <p:nvPr/>
        </p:nvSpPr>
        <p:spPr>
          <a:xfrm>
            <a:off x="2165146" y="4599408"/>
            <a:ext cx="71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1FDA94-E6CF-4830-B8AF-ADDB1907ED2E}"/>
              </a:ext>
            </a:extLst>
          </p:cNvPr>
          <p:cNvSpPr txBox="1"/>
          <p:nvPr/>
        </p:nvSpPr>
        <p:spPr>
          <a:xfrm>
            <a:off x="5929710" y="4599408"/>
            <a:ext cx="71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E9CDEE-49FF-4BC7-84DF-215171F43256}"/>
              </a:ext>
            </a:extLst>
          </p:cNvPr>
          <p:cNvSpPr txBox="1"/>
          <p:nvPr/>
        </p:nvSpPr>
        <p:spPr>
          <a:xfrm>
            <a:off x="9736959" y="4599408"/>
            <a:ext cx="71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4E258-9204-4F08-8A3A-62BFEB06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229A6-807E-4BE2-AB8F-703A466B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D2654-F11B-407C-B1F3-B8EC7044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38</a:t>
            </a:fld>
            <a:endParaRPr lang="en-US"/>
          </a:p>
        </p:txBody>
      </p:sp>
      <p:sp>
        <p:nvSpPr>
          <p:cNvPr id="23" name="Shana">
            <a:extLst>
              <a:ext uri="{FF2B5EF4-FFF2-40B4-BE49-F238E27FC236}">
                <a16:creationId xmlns:a16="http://schemas.microsoft.com/office/drawing/2014/main" id="{1FB17628-CE2C-4633-B7F9-EF0482042C53}"/>
              </a:ext>
            </a:extLst>
          </p:cNvPr>
          <p:cNvSpPr txBox="1"/>
          <p:nvPr/>
        </p:nvSpPr>
        <p:spPr>
          <a:xfrm>
            <a:off x="753792" y="5336823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Segoe UI" panose="020B0502040204020203" pitchFamily="34" charset="0"/>
                <a:cs typeface="Segoe UI" panose="020B0502040204020203" pitchFamily="34" charset="0"/>
              </a:rPr>
              <a:t>Shana</a:t>
            </a:r>
          </a:p>
        </p:txBody>
      </p:sp>
      <p:sp>
        <p:nvSpPr>
          <p:cNvPr id="24" name="Teena">
            <a:extLst>
              <a:ext uri="{FF2B5EF4-FFF2-40B4-BE49-F238E27FC236}">
                <a16:creationId xmlns:a16="http://schemas.microsoft.com/office/drawing/2014/main" id="{12E6C6DF-60EA-4733-AF4A-F7C435747529}"/>
              </a:ext>
            </a:extLst>
          </p:cNvPr>
          <p:cNvSpPr txBox="1"/>
          <p:nvPr/>
        </p:nvSpPr>
        <p:spPr>
          <a:xfrm>
            <a:off x="753792" y="5336823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Segoe UI" panose="020B0502040204020203" pitchFamily="34" charset="0"/>
                <a:cs typeface="Segoe UI" panose="020B0502040204020203" pitchFamily="34" charset="0"/>
              </a:rPr>
              <a:t>Teena</a:t>
            </a:r>
          </a:p>
        </p:txBody>
      </p:sp>
      <p:sp>
        <p:nvSpPr>
          <p:cNvPr id="25" name="Marigold">
            <a:extLst>
              <a:ext uri="{FF2B5EF4-FFF2-40B4-BE49-F238E27FC236}">
                <a16:creationId xmlns:a16="http://schemas.microsoft.com/office/drawing/2014/main" id="{3371289A-7962-4FF0-ADEE-10E93A9B7A4E}"/>
              </a:ext>
            </a:extLst>
          </p:cNvPr>
          <p:cNvSpPr txBox="1"/>
          <p:nvPr/>
        </p:nvSpPr>
        <p:spPr>
          <a:xfrm>
            <a:off x="753792" y="5336822"/>
            <a:ext cx="2764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Segoe UI" panose="020B0502040204020203" pitchFamily="34" charset="0"/>
                <a:cs typeface="Segoe UI" panose="020B0502040204020203" pitchFamily="34" charset="0"/>
              </a:rPr>
              <a:t>Marigold</a:t>
            </a:r>
          </a:p>
        </p:txBody>
      </p:sp>
    </p:spTree>
    <p:extLst>
      <p:ext uri="{BB962C8B-B14F-4D97-AF65-F5344CB8AC3E}">
        <p14:creationId xmlns:p14="http://schemas.microsoft.com/office/powerpoint/2010/main" val="88257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8" grpId="0"/>
      <p:bldP spid="29" grpId="0"/>
      <p:bldP spid="33" grpId="0"/>
      <p:bldP spid="33" grpId="1"/>
      <p:bldP spid="30" grpId="0"/>
      <p:bldP spid="31" grpId="0"/>
      <p:bldP spid="32" grpId="0"/>
      <p:bldP spid="23" grpId="0"/>
      <p:bldP spid="23" grpId="1"/>
      <p:bldP spid="24" grpId="0"/>
      <p:bldP spid="24" grpId="1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2CM_Assessment_EPs_A1">
            <a:hlinkClick r:id="" action="ppaction://media"/>
            <a:extLst>
              <a:ext uri="{FF2B5EF4-FFF2-40B4-BE49-F238E27FC236}">
                <a16:creationId xmlns:a16="http://schemas.microsoft.com/office/drawing/2014/main" id="{3961CF7E-D863-42C7-B521-0AB5122C1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34204" y="-26583"/>
            <a:ext cx="487362" cy="487362"/>
          </a:xfrm>
          <a:prstGeom prst="rect">
            <a:avLst/>
          </a:prstGeom>
        </p:spPr>
      </p:pic>
      <p:pic>
        <p:nvPicPr>
          <p:cNvPr id="4" name="W2CM_Assessment_EPs_A2">
            <a:hlinkClick r:id="" action="ppaction://media"/>
            <a:extLst>
              <a:ext uri="{FF2B5EF4-FFF2-40B4-BE49-F238E27FC236}">
                <a16:creationId xmlns:a16="http://schemas.microsoft.com/office/drawing/2014/main" id="{10DF2EA0-D24C-4B1E-A88D-927A2624B0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34204" y="482379"/>
            <a:ext cx="487362" cy="487362"/>
          </a:xfrm>
          <a:prstGeom prst="rect">
            <a:avLst/>
          </a:prstGeom>
        </p:spPr>
      </p:pic>
      <p:pic>
        <p:nvPicPr>
          <p:cNvPr id="6" name="W2CM_Assessment_EPs_A3">
            <a:hlinkClick r:id="" action="ppaction://media"/>
            <a:extLst>
              <a:ext uri="{FF2B5EF4-FFF2-40B4-BE49-F238E27FC236}">
                <a16:creationId xmlns:a16="http://schemas.microsoft.com/office/drawing/2014/main" id="{427804E1-A0A2-4404-B914-A2FA22D4FF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28750" y="1070786"/>
            <a:ext cx="487363" cy="487363"/>
          </a:xfrm>
          <a:prstGeom prst="rect">
            <a:avLst/>
          </a:prstGeom>
        </p:spPr>
      </p:pic>
      <p:pic>
        <p:nvPicPr>
          <p:cNvPr id="8" name="W2CM_Assessment_EPs_A4">
            <a:hlinkClick r:id="" action="ppaction://media"/>
            <a:extLst>
              <a:ext uri="{FF2B5EF4-FFF2-40B4-BE49-F238E27FC236}">
                <a16:creationId xmlns:a16="http://schemas.microsoft.com/office/drawing/2014/main" id="{464EEBA9-E08E-448F-B4FA-A10588671B7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28751" y="1579748"/>
            <a:ext cx="487362" cy="487363"/>
          </a:xfrm>
          <a:prstGeom prst="rect">
            <a:avLst/>
          </a:prstGeom>
        </p:spPr>
      </p:pic>
      <p:pic>
        <p:nvPicPr>
          <p:cNvPr id="10" name="W2CM_Assessment_EPs_A5">
            <a:hlinkClick r:id="" action="ppaction://media"/>
            <a:extLst>
              <a:ext uri="{FF2B5EF4-FFF2-40B4-BE49-F238E27FC236}">
                <a16:creationId xmlns:a16="http://schemas.microsoft.com/office/drawing/2014/main" id="{85374663-A147-499A-BF16-B75AE3901CC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28750" y="2168156"/>
            <a:ext cx="487363" cy="487363"/>
          </a:xfrm>
          <a:prstGeom prst="rect">
            <a:avLst/>
          </a:prstGeom>
        </p:spPr>
      </p:pic>
      <p:pic>
        <p:nvPicPr>
          <p:cNvPr id="11" name="W2CM_Assessment_EPs_A6">
            <a:hlinkClick r:id="" action="ppaction://media"/>
            <a:extLst>
              <a:ext uri="{FF2B5EF4-FFF2-40B4-BE49-F238E27FC236}">
                <a16:creationId xmlns:a16="http://schemas.microsoft.com/office/drawing/2014/main" id="{2F45FF71-9C0F-42E7-8B14-A6E604ACB63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28750" y="2756564"/>
            <a:ext cx="487362" cy="487363"/>
          </a:xfrm>
          <a:prstGeom prst="rect">
            <a:avLst/>
          </a:prstGeom>
        </p:spPr>
      </p:pic>
      <p:pic>
        <p:nvPicPr>
          <p:cNvPr id="12" name="W2CM_Assessment_EPs_A7">
            <a:hlinkClick r:id="" action="ppaction://media"/>
            <a:extLst>
              <a:ext uri="{FF2B5EF4-FFF2-40B4-BE49-F238E27FC236}">
                <a16:creationId xmlns:a16="http://schemas.microsoft.com/office/drawing/2014/main" id="{C7AA79E0-78BE-436E-B209-C8C30876A57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23244" y="3339355"/>
            <a:ext cx="487363" cy="487362"/>
          </a:xfrm>
          <a:prstGeom prst="rect">
            <a:avLst/>
          </a:prstGeom>
        </p:spPr>
      </p:pic>
      <p:pic>
        <p:nvPicPr>
          <p:cNvPr id="13" name="W2CM_Assessment_EPs_A8">
            <a:hlinkClick r:id="" action="ppaction://media"/>
            <a:extLst>
              <a:ext uri="{FF2B5EF4-FFF2-40B4-BE49-F238E27FC236}">
                <a16:creationId xmlns:a16="http://schemas.microsoft.com/office/drawing/2014/main" id="{3C2778E3-F736-444A-A76C-A4DAB3C4E32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34204" y="3900991"/>
            <a:ext cx="487362" cy="487363"/>
          </a:xfrm>
          <a:prstGeom prst="rect">
            <a:avLst/>
          </a:prstGeom>
        </p:spPr>
      </p:pic>
      <p:pic>
        <p:nvPicPr>
          <p:cNvPr id="14" name="W2CM_Assessment_EPs_A9">
            <a:hlinkClick r:id="" action="ppaction://media"/>
            <a:extLst>
              <a:ext uri="{FF2B5EF4-FFF2-40B4-BE49-F238E27FC236}">
                <a16:creationId xmlns:a16="http://schemas.microsoft.com/office/drawing/2014/main" id="{10414632-CACF-45D9-8289-214501D080D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23244" y="4436725"/>
            <a:ext cx="487362" cy="487363"/>
          </a:xfrm>
          <a:prstGeom prst="rect">
            <a:avLst/>
          </a:prstGeom>
        </p:spPr>
      </p:pic>
      <p:pic>
        <p:nvPicPr>
          <p:cNvPr id="15" name="W2CM_Assessment_EPs_A10">
            <a:hlinkClick r:id="" action="ppaction://media"/>
            <a:extLst>
              <a:ext uri="{FF2B5EF4-FFF2-40B4-BE49-F238E27FC236}">
                <a16:creationId xmlns:a16="http://schemas.microsoft.com/office/drawing/2014/main" id="{2264EC8A-3120-4AA1-99E5-18117FCAD34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23244" y="4998361"/>
            <a:ext cx="487362" cy="487362"/>
          </a:xfrm>
          <a:prstGeom prst="rect">
            <a:avLst/>
          </a:prstGeom>
        </p:spPr>
      </p:pic>
      <p:pic>
        <p:nvPicPr>
          <p:cNvPr id="16" name="A1_Pose1" descr="Athletic woman standing and smiling">
            <a:extLst>
              <a:ext uri="{FF2B5EF4-FFF2-40B4-BE49-F238E27FC236}">
                <a16:creationId xmlns:a16="http://schemas.microsoft.com/office/drawing/2014/main" id="{7FB9347B-8D5B-44B6-83C1-6875F09D61AD}"/>
              </a:ext>
            </a:extLst>
          </p:cNvPr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222" y="32295"/>
            <a:ext cx="1953555" cy="6793411"/>
          </a:xfrm>
          <a:prstGeom prst="rect">
            <a:avLst/>
          </a:prstGeom>
        </p:spPr>
      </p:pic>
      <p:pic>
        <p:nvPicPr>
          <p:cNvPr id="17" name="A1_Pose2" descr="Athletic woman communicating">
            <a:extLst>
              <a:ext uri="{FF2B5EF4-FFF2-40B4-BE49-F238E27FC236}">
                <a16:creationId xmlns:a16="http://schemas.microsoft.com/office/drawing/2014/main" id="{7477DFA7-BEA6-4D28-85AF-04C79C4165B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296" y="32294"/>
            <a:ext cx="1839590" cy="6793992"/>
          </a:xfrm>
          <a:prstGeom prst="rect">
            <a:avLst/>
          </a:prstGeom>
        </p:spPr>
      </p:pic>
      <p:pic>
        <p:nvPicPr>
          <p:cNvPr id="18" name="A1_Pose3" descr="Athletic woman communicating with excitement">
            <a:extLst>
              <a:ext uri="{FF2B5EF4-FFF2-40B4-BE49-F238E27FC236}">
                <a16:creationId xmlns:a16="http://schemas.microsoft.com/office/drawing/2014/main" id="{083BEEE2-CEF9-489C-A697-AFD394A27A9F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343" y="64008"/>
            <a:ext cx="2088523" cy="6793992"/>
          </a:xfrm>
          <a:prstGeom prst="rect">
            <a:avLst/>
          </a:prstGeom>
        </p:spPr>
      </p:pic>
      <p:pic>
        <p:nvPicPr>
          <p:cNvPr id="19" name="A1_Pose4" descr="Athletic woman unhappy">
            <a:extLst>
              <a:ext uri="{FF2B5EF4-FFF2-40B4-BE49-F238E27FC236}">
                <a16:creationId xmlns:a16="http://schemas.microsoft.com/office/drawing/2014/main" id="{2362A408-DA90-4315-B9EA-C1B25D47E5CF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694" y="47861"/>
            <a:ext cx="2648399" cy="6793992"/>
          </a:xfrm>
          <a:prstGeom prst="rect">
            <a:avLst/>
          </a:prstGeom>
        </p:spPr>
      </p:pic>
      <p:pic>
        <p:nvPicPr>
          <p:cNvPr id="20" name="A1_Pose5" descr="Athletic woman standing slanted with hands to her side">
            <a:extLst>
              <a:ext uri="{FF2B5EF4-FFF2-40B4-BE49-F238E27FC236}">
                <a16:creationId xmlns:a16="http://schemas.microsoft.com/office/drawing/2014/main" id="{2349973F-B916-441F-9A5F-3FAEC0C02C9E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102" y="32004"/>
            <a:ext cx="2186479" cy="6793992"/>
          </a:xfrm>
          <a:prstGeom prst="rect">
            <a:avLst/>
          </a:prstGeom>
        </p:spPr>
      </p:pic>
      <p:pic>
        <p:nvPicPr>
          <p:cNvPr id="21" name="A1_Pose6" descr="Athletic woman questioning">
            <a:extLst>
              <a:ext uri="{FF2B5EF4-FFF2-40B4-BE49-F238E27FC236}">
                <a16:creationId xmlns:a16="http://schemas.microsoft.com/office/drawing/2014/main" id="{B0AB73AB-0F96-432F-8E39-1028FB600629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812" y="79865"/>
            <a:ext cx="3415868" cy="6793992"/>
          </a:xfrm>
          <a:prstGeom prst="rect">
            <a:avLst/>
          </a:prstGeom>
        </p:spPr>
      </p:pic>
      <p:pic>
        <p:nvPicPr>
          <p:cNvPr id="22" name="A1_Pose7" descr="Athletic woman shrugging">
            <a:extLst>
              <a:ext uri="{FF2B5EF4-FFF2-40B4-BE49-F238E27FC236}">
                <a16:creationId xmlns:a16="http://schemas.microsoft.com/office/drawing/2014/main" id="{B6B3E122-3202-429F-9D08-6564EFBBBDE8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31022" y="8432"/>
            <a:ext cx="2750848" cy="6793992"/>
          </a:xfrm>
          <a:prstGeom prst="rect">
            <a:avLst/>
          </a:prstGeom>
        </p:spPr>
      </p:pic>
      <p:pic>
        <p:nvPicPr>
          <p:cNvPr id="23" name="A1_Pose8" descr="Athletic woman standing and smiling with her hand to her hip">
            <a:extLst>
              <a:ext uri="{FF2B5EF4-FFF2-40B4-BE49-F238E27FC236}">
                <a16:creationId xmlns:a16="http://schemas.microsoft.com/office/drawing/2014/main" id="{CD6E039B-FB1E-4876-8219-94D8CFBAD131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83" y="-2300"/>
            <a:ext cx="2458778" cy="6793992"/>
          </a:xfrm>
          <a:prstGeom prst="rect">
            <a:avLst/>
          </a:prstGeom>
        </p:spPr>
      </p:pic>
      <p:pic>
        <p:nvPicPr>
          <p:cNvPr id="24" name="A2_Pose1" descr="Athletic woman communicating with excitement">
            <a:extLst>
              <a:ext uri="{FF2B5EF4-FFF2-40B4-BE49-F238E27FC236}">
                <a16:creationId xmlns:a16="http://schemas.microsoft.com/office/drawing/2014/main" id="{083BEEE2-CEF9-489C-A697-AFD394A27A9F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77" y="0"/>
            <a:ext cx="2088523" cy="6793992"/>
          </a:xfrm>
          <a:prstGeom prst="rect">
            <a:avLst/>
          </a:prstGeom>
        </p:spPr>
      </p:pic>
      <p:pic>
        <p:nvPicPr>
          <p:cNvPr id="25" name="A2_Pose2" descr="Athletic woman unhappy">
            <a:extLst>
              <a:ext uri="{FF2B5EF4-FFF2-40B4-BE49-F238E27FC236}">
                <a16:creationId xmlns:a16="http://schemas.microsoft.com/office/drawing/2014/main" id="{2362A408-DA90-4315-B9EA-C1B25D47E5CF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001" y="33051"/>
            <a:ext cx="2648399" cy="6793992"/>
          </a:xfrm>
          <a:prstGeom prst="rect">
            <a:avLst/>
          </a:prstGeom>
        </p:spPr>
      </p:pic>
      <p:pic>
        <p:nvPicPr>
          <p:cNvPr id="26" name="A2_Pose3" descr="Athletic woman shrugging">
            <a:extLst>
              <a:ext uri="{FF2B5EF4-FFF2-40B4-BE49-F238E27FC236}">
                <a16:creationId xmlns:a16="http://schemas.microsoft.com/office/drawing/2014/main" id="{B6B3E122-3202-429F-9D08-6564EFBBBDE8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219" y="64008"/>
            <a:ext cx="2750848" cy="6793992"/>
          </a:xfrm>
          <a:prstGeom prst="rect">
            <a:avLst/>
          </a:prstGeom>
        </p:spPr>
      </p:pic>
      <p:pic>
        <p:nvPicPr>
          <p:cNvPr id="27" name="A2_Pose4" descr="Athletic woman with her arms out in doubt">
            <a:extLst>
              <a:ext uri="{FF2B5EF4-FFF2-40B4-BE49-F238E27FC236}">
                <a16:creationId xmlns:a16="http://schemas.microsoft.com/office/drawing/2014/main" id="{6098811D-CD3F-4A8E-B3FD-52F7805DBE3E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258" y="41132"/>
            <a:ext cx="3209173" cy="6793992"/>
          </a:xfrm>
          <a:prstGeom prst="rect">
            <a:avLst/>
          </a:prstGeom>
        </p:spPr>
      </p:pic>
      <p:pic>
        <p:nvPicPr>
          <p:cNvPr id="28" name="A2_Pose5" descr="Athletic woman communicating">
            <a:extLst>
              <a:ext uri="{FF2B5EF4-FFF2-40B4-BE49-F238E27FC236}">
                <a16:creationId xmlns:a16="http://schemas.microsoft.com/office/drawing/2014/main" id="{7477DFA7-BEA6-4D28-85AF-04C79C4165B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089" y="23166"/>
            <a:ext cx="1839590" cy="6793992"/>
          </a:xfrm>
          <a:prstGeom prst="rect">
            <a:avLst/>
          </a:prstGeom>
        </p:spPr>
      </p:pic>
      <p:pic>
        <p:nvPicPr>
          <p:cNvPr id="29" name="A3_Pose1" descr="Athletic woman standing slanted with hands to her side">
            <a:extLst>
              <a:ext uri="{FF2B5EF4-FFF2-40B4-BE49-F238E27FC236}">
                <a16:creationId xmlns:a16="http://schemas.microsoft.com/office/drawing/2014/main" id="{2349973F-B916-441F-9A5F-3FAEC0C02C9E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47368" y="64008"/>
            <a:ext cx="2186479" cy="6793992"/>
          </a:xfrm>
          <a:prstGeom prst="rect">
            <a:avLst/>
          </a:prstGeom>
        </p:spPr>
      </p:pic>
      <p:pic>
        <p:nvPicPr>
          <p:cNvPr id="30" name="A3_Pose2" descr="Athletic woman standing holding her arm">
            <a:extLst>
              <a:ext uri="{FF2B5EF4-FFF2-40B4-BE49-F238E27FC236}">
                <a16:creationId xmlns:a16="http://schemas.microsoft.com/office/drawing/2014/main" id="{6E35DB00-1E44-4B15-AAD4-39719A5A4F20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642" y="64008"/>
            <a:ext cx="1868348" cy="6793992"/>
          </a:xfrm>
          <a:prstGeom prst="rect">
            <a:avLst/>
          </a:prstGeom>
        </p:spPr>
      </p:pic>
      <p:pic>
        <p:nvPicPr>
          <p:cNvPr id="31" name="A3_Pose3">
            <a:extLst>
              <a:ext uri="{FF2B5EF4-FFF2-40B4-BE49-F238E27FC236}">
                <a16:creationId xmlns:a16="http://schemas.microsoft.com/office/drawing/2014/main" id="{25C84F9F-D21E-4C02-88AA-C57EF9E08673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49460" y="55908"/>
            <a:ext cx="2097763" cy="6793992"/>
          </a:xfrm>
          <a:prstGeom prst="rect">
            <a:avLst/>
          </a:prstGeom>
        </p:spPr>
      </p:pic>
      <p:pic>
        <p:nvPicPr>
          <p:cNvPr id="32" name="A3_Pose4" descr="Athletic woman shrugging">
            <a:extLst>
              <a:ext uri="{FF2B5EF4-FFF2-40B4-BE49-F238E27FC236}">
                <a16:creationId xmlns:a16="http://schemas.microsoft.com/office/drawing/2014/main" id="{B6B3E122-3202-429F-9D08-6564EFBBBDE8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183" y="42818"/>
            <a:ext cx="2750848" cy="6793992"/>
          </a:xfrm>
          <a:prstGeom prst="rect">
            <a:avLst/>
          </a:prstGeom>
        </p:spPr>
      </p:pic>
      <p:pic>
        <p:nvPicPr>
          <p:cNvPr id="33" name="A3_Pose5" descr="Athletic woman in disbelief">
            <a:extLst>
              <a:ext uri="{FF2B5EF4-FFF2-40B4-BE49-F238E27FC236}">
                <a16:creationId xmlns:a16="http://schemas.microsoft.com/office/drawing/2014/main" id="{D2158EB4-FD3C-4CAC-A29D-03C6D27D015F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33578" y="66532"/>
            <a:ext cx="3594705" cy="6793992"/>
          </a:xfrm>
          <a:prstGeom prst="rect">
            <a:avLst/>
          </a:prstGeom>
        </p:spPr>
      </p:pic>
      <p:pic>
        <p:nvPicPr>
          <p:cNvPr id="34" name="A3_Pose6" descr="Athletic woman unhappy">
            <a:extLst>
              <a:ext uri="{FF2B5EF4-FFF2-40B4-BE49-F238E27FC236}">
                <a16:creationId xmlns:a16="http://schemas.microsoft.com/office/drawing/2014/main" id="{2362A408-DA90-4315-B9EA-C1B25D47E5CF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36572" y="69650"/>
            <a:ext cx="2648399" cy="6793992"/>
          </a:xfrm>
          <a:prstGeom prst="rect">
            <a:avLst/>
          </a:prstGeom>
        </p:spPr>
      </p:pic>
      <p:pic>
        <p:nvPicPr>
          <p:cNvPr id="35" name="A3_Pose7" descr="Athletic woman crossing her arms">
            <a:extLst>
              <a:ext uri="{FF2B5EF4-FFF2-40B4-BE49-F238E27FC236}">
                <a16:creationId xmlns:a16="http://schemas.microsoft.com/office/drawing/2014/main" id="{2D5C911F-3854-4EAA-B2EA-972D87613C59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0464" y="76403"/>
            <a:ext cx="1930356" cy="6793992"/>
          </a:xfrm>
          <a:prstGeom prst="rect">
            <a:avLst/>
          </a:prstGeom>
        </p:spPr>
      </p:pic>
      <p:pic>
        <p:nvPicPr>
          <p:cNvPr id="36" name="A3_Pose8" descr="Athletic woman clapping">
            <a:extLst>
              <a:ext uri="{FF2B5EF4-FFF2-40B4-BE49-F238E27FC236}">
                <a16:creationId xmlns:a16="http://schemas.microsoft.com/office/drawing/2014/main" id="{D2FFBCDC-0509-4F47-9A59-8BBF948660B6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245" y="57642"/>
            <a:ext cx="2199959" cy="6793992"/>
          </a:xfrm>
          <a:prstGeom prst="rect">
            <a:avLst/>
          </a:prstGeom>
        </p:spPr>
      </p:pic>
      <p:pic>
        <p:nvPicPr>
          <p:cNvPr id="37" name="A4_Pose1" descr="Athletic woman standing with her hands together in front">
            <a:extLst>
              <a:ext uri="{FF2B5EF4-FFF2-40B4-BE49-F238E27FC236}">
                <a16:creationId xmlns:a16="http://schemas.microsoft.com/office/drawing/2014/main" id="{1D7DF0E1-28CD-4374-BCAB-0357472570D2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609" y="64008"/>
            <a:ext cx="1772189" cy="6793992"/>
          </a:xfrm>
          <a:prstGeom prst="rect">
            <a:avLst/>
          </a:prstGeom>
        </p:spPr>
      </p:pic>
      <p:pic>
        <p:nvPicPr>
          <p:cNvPr id="38" name="A4_Pose2" descr="Athletic woman frustrated">
            <a:extLst>
              <a:ext uri="{FF2B5EF4-FFF2-40B4-BE49-F238E27FC236}">
                <a16:creationId xmlns:a16="http://schemas.microsoft.com/office/drawing/2014/main" id="{9C3C7EEC-2118-4B1A-B797-F2D9CF67D1BB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813" y="46894"/>
            <a:ext cx="2377897" cy="6793992"/>
          </a:xfrm>
          <a:prstGeom prst="rect">
            <a:avLst/>
          </a:prstGeom>
        </p:spPr>
      </p:pic>
      <p:pic>
        <p:nvPicPr>
          <p:cNvPr id="39" name="A4_Pose3" descr="Athletic woman questioning with her arms out">
            <a:extLst>
              <a:ext uri="{FF2B5EF4-FFF2-40B4-BE49-F238E27FC236}">
                <a16:creationId xmlns:a16="http://schemas.microsoft.com/office/drawing/2014/main" id="{8895022D-7960-446A-9C0B-1C35654C562E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93426" y="54069"/>
            <a:ext cx="3334089" cy="6793992"/>
          </a:xfrm>
          <a:prstGeom prst="rect">
            <a:avLst/>
          </a:prstGeom>
        </p:spPr>
      </p:pic>
      <p:pic>
        <p:nvPicPr>
          <p:cNvPr id="40" name="A4_Pose4" descr="Athletic woman crossing her arms">
            <a:extLst>
              <a:ext uri="{FF2B5EF4-FFF2-40B4-BE49-F238E27FC236}">
                <a16:creationId xmlns:a16="http://schemas.microsoft.com/office/drawing/2014/main" id="{2D5C911F-3854-4EAA-B2EA-972D87613C59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61209" y="24252"/>
            <a:ext cx="1930356" cy="6793992"/>
          </a:xfrm>
          <a:prstGeom prst="rect">
            <a:avLst/>
          </a:prstGeom>
        </p:spPr>
      </p:pic>
      <p:pic>
        <p:nvPicPr>
          <p:cNvPr id="41" name="A4_Pose5" descr="Athletic woman standing holding her arm">
            <a:extLst>
              <a:ext uri="{FF2B5EF4-FFF2-40B4-BE49-F238E27FC236}">
                <a16:creationId xmlns:a16="http://schemas.microsoft.com/office/drawing/2014/main" id="{6E35DB00-1E44-4B15-AAD4-39719A5A4F20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136" y="17077"/>
            <a:ext cx="1868348" cy="6793992"/>
          </a:xfrm>
          <a:prstGeom prst="rect">
            <a:avLst/>
          </a:prstGeom>
        </p:spPr>
      </p:pic>
      <p:pic>
        <p:nvPicPr>
          <p:cNvPr id="42" name="A5_Pose1" descr="Athletic woman standing slanted with hands to her side">
            <a:extLst>
              <a:ext uri="{FF2B5EF4-FFF2-40B4-BE49-F238E27FC236}">
                <a16:creationId xmlns:a16="http://schemas.microsoft.com/office/drawing/2014/main" id="{2349973F-B916-441F-9A5F-3FAEC0C02C9E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26005" y="64008"/>
            <a:ext cx="2186479" cy="6793992"/>
          </a:xfrm>
          <a:prstGeom prst="rect">
            <a:avLst/>
          </a:prstGeom>
        </p:spPr>
      </p:pic>
      <p:pic>
        <p:nvPicPr>
          <p:cNvPr id="43" name="A5_Pose2" descr="Athletic woman standing and smiling">
            <a:extLst>
              <a:ext uri="{FF2B5EF4-FFF2-40B4-BE49-F238E27FC236}">
                <a16:creationId xmlns:a16="http://schemas.microsoft.com/office/drawing/2014/main" id="{7FB9347B-8D5B-44B6-83C1-6875F09D61AD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42383" y="64008"/>
            <a:ext cx="1953722" cy="6793992"/>
          </a:xfrm>
          <a:prstGeom prst="rect">
            <a:avLst/>
          </a:prstGeom>
        </p:spPr>
      </p:pic>
      <p:pic>
        <p:nvPicPr>
          <p:cNvPr id="45" name="A5_Pose3" descr="Athletic woman thinking">
            <a:extLst>
              <a:ext uri="{FF2B5EF4-FFF2-40B4-BE49-F238E27FC236}">
                <a16:creationId xmlns:a16="http://schemas.microsoft.com/office/drawing/2014/main" id="{718B389E-049E-4868-8DC8-7CCB0E9D868B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439" y="46931"/>
            <a:ext cx="1659855" cy="6793992"/>
          </a:xfrm>
          <a:prstGeom prst="rect">
            <a:avLst/>
          </a:prstGeom>
        </p:spPr>
      </p:pic>
      <p:pic>
        <p:nvPicPr>
          <p:cNvPr id="46" name="A5_Pose4" descr="Athletic woman unhappy">
            <a:extLst>
              <a:ext uri="{FF2B5EF4-FFF2-40B4-BE49-F238E27FC236}">
                <a16:creationId xmlns:a16="http://schemas.microsoft.com/office/drawing/2014/main" id="{2362A408-DA90-4315-B9EA-C1B25D47E5CF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83" y="55470"/>
            <a:ext cx="2648399" cy="6793992"/>
          </a:xfrm>
          <a:prstGeom prst="rect">
            <a:avLst/>
          </a:prstGeom>
        </p:spPr>
      </p:pic>
      <p:pic>
        <p:nvPicPr>
          <p:cNvPr id="47" name="A6_Pose1" descr="Athletic woman communicating with excitement">
            <a:extLst>
              <a:ext uri="{FF2B5EF4-FFF2-40B4-BE49-F238E27FC236}">
                <a16:creationId xmlns:a16="http://schemas.microsoft.com/office/drawing/2014/main" id="{083BEEE2-CEF9-489C-A697-AFD394A27A9F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439" y="39042"/>
            <a:ext cx="2088523" cy="6793992"/>
          </a:xfrm>
          <a:prstGeom prst="rect">
            <a:avLst/>
          </a:prstGeom>
        </p:spPr>
      </p:pic>
      <p:pic>
        <p:nvPicPr>
          <p:cNvPr id="48" name="A7_Pose1" descr="Athletic woman perturbed">
            <a:extLst>
              <a:ext uri="{FF2B5EF4-FFF2-40B4-BE49-F238E27FC236}">
                <a16:creationId xmlns:a16="http://schemas.microsoft.com/office/drawing/2014/main" id="{3D1D3B50-A176-47F1-B372-6773B992244B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479" y="8538"/>
            <a:ext cx="2044488" cy="6793992"/>
          </a:xfrm>
          <a:prstGeom prst="rect">
            <a:avLst/>
          </a:prstGeom>
        </p:spPr>
      </p:pic>
      <p:pic>
        <p:nvPicPr>
          <p:cNvPr id="50" name="A7_Pose2" descr="Athletic woman frustrated">
            <a:extLst>
              <a:ext uri="{FF2B5EF4-FFF2-40B4-BE49-F238E27FC236}">
                <a16:creationId xmlns:a16="http://schemas.microsoft.com/office/drawing/2014/main" id="{9C3C7EEC-2118-4B1A-B797-F2D9CF67D1BB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070" y="33268"/>
            <a:ext cx="2377897" cy="6793992"/>
          </a:xfrm>
          <a:prstGeom prst="rect">
            <a:avLst/>
          </a:prstGeom>
        </p:spPr>
      </p:pic>
      <p:pic>
        <p:nvPicPr>
          <p:cNvPr id="51" name="A7_Pose3" descr="Athletic woman crossing her arms">
            <a:extLst>
              <a:ext uri="{FF2B5EF4-FFF2-40B4-BE49-F238E27FC236}">
                <a16:creationId xmlns:a16="http://schemas.microsoft.com/office/drawing/2014/main" id="{2D5C911F-3854-4EAA-B2EA-972D87613C59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020" y="34960"/>
            <a:ext cx="1930356" cy="6793992"/>
          </a:xfrm>
          <a:prstGeom prst="rect">
            <a:avLst/>
          </a:prstGeom>
        </p:spPr>
      </p:pic>
      <p:pic>
        <p:nvPicPr>
          <p:cNvPr id="52" name="A7_Pose4" descr="Athletic woman shrugging">
            <a:extLst>
              <a:ext uri="{FF2B5EF4-FFF2-40B4-BE49-F238E27FC236}">
                <a16:creationId xmlns:a16="http://schemas.microsoft.com/office/drawing/2014/main" id="{B6B3E122-3202-429F-9D08-6564EFBBBDE8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59479" y="64008"/>
            <a:ext cx="2750848" cy="6793992"/>
          </a:xfrm>
          <a:prstGeom prst="rect">
            <a:avLst/>
          </a:prstGeom>
        </p:spPr>
      </p:pic>
      <p:pic>
        <p:nvPicPr>
          <p:cNvPr id="53" name="A7_Pose5" descr="Athletic woman in disbelief">
            <a:extLst>
              <a:ext uri="{FF2B5EF4-FFF2-40B4-BE49-F238E27FC236}">
                <a16:creationId xmlns:a16="http://schemas.microsoft.com/office/drawing/2014/main" id="{D2158EB4-FD3C-4CAC-A29D-03C6D27D015F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733" y="24966"/>
            <a:ext cx="3594705" cy="6793992"/>
          </a:xfrm>
          <a:prstGeom prst="rect">
            <a:avLst/>
          </a:prstGeom>
        </p:spPr>
      </p:pic>
      <p:pic>
        <p:nvPicPr>
          <p:cNvPr id="54" name="A7_Pose6" descr="Athletic woman crossing her arms">
            <a:extLst>
              <a:ext uri="{FF2B5EF4-FFF2-40B4-BE49-F238E27FC236}">
                <a16:creationId xmlns:a16="http://schemas.microsoft.com/office/drawing/2014/main" id="{2D5C911F-3854-4EAA-B2EA-972D87613C59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404" y="5912"/>
            <a:ext cx="1930356" cy="6793992"/>
          </a:xfrm>
          <a:prstGeom prst="rect">
            <a:avLst/>
          </a:prstGeom>
        </p:spPr>
      </p:pic>
      <p:pic>
        <p:nvPicPr>
          <p:cNvPr id="55" name="A7_Pose7" descr="Athletic woman questioning">
            <a:extLst>
              <a:ext uri="{FF2B5EF4-FFF2-40B4-BE49-F238E27FC236}">
                <a16:creationId xmlns:a16="http://schemas.microsoft.com/office/drawing/2014/main" id="{B0AB73AB-0F96-432F-8E39-1028FB600629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733" y="14214"/>
            <a:ext cx="3415868" cy="6793992"/>
          </a:xfrm>
          <a:prstGeom prst="rect">
            <a:avLst/>
          </a:prstGeom>
        </p:spPr>
      </p:pic>
      <p:pic>
        <p:nvPicPr>
          <p:cNvPr id="56" name="A8_Pose1" descr="Athletic woman staning slanted">
            <a:extLst>
              <a:ext uri="{FF2B5EF4-FFF2-40B4-BE49-F238E27FC236}">
                <a16:creationId xmlns:a16="http://schemas.microsoft.com/office/drawing/2014/main" id="{23A63778-EF07-4D4F-B8C9-5259D9616BEF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186" y="27565"/>
            <a:ext cx="2090321" cy="6793992"/>
          </a:xfrm>
          <a:prstGeom prst="rect">
            <a:avLst/>
          </a:prstGeom>
        </p:spPr>
      </p:pic>
      <p:pic>
        <p:nvPicPr>
          <p:cNvPr id="57" name="A8_Pose2" descr="Athletic woman standing slanted with hands to her side">
            <a:extLst>
              <a:ext uri="{FF2B5EF4-FFF2-40B4-BE49-F238E27FC236}">
                <a16:creationId xmlns:a16="http://schemas.microsoft.com/office/drawing/2014/main" id="{2349973F-B916-441F-9A5F-3FAEC0C02C9E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028" y="36443"/>
            <a:ext cx="2186479" cy="6793992"/>
          </a:xfrm>
          <a:prstGeom prst="rect">
            <a:avLst/>
          </a:prstGeom>
        </p:spPr>
      </p:pic>
      <p:pic>
        <p:nvPicPr>
          <p:cNvPr id="58" name="A8_Pose3" descr="Athletic woman standing and smiling">
            <a:extLst>
              <a:ext uri="{FF2B5EF4-FFF2-40B4-BE49-F238E27FC236}">
                <a16:creationId xmlns:a16="http://schemas.microsoft.com/office/drawing/2014/main" id="{7FB9347B-8D5B-44B6-83C1-6875F09D61AD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485" y="20890"/>
            <a:ext cx="1953722" cy="6793992"/>
          </a:xfrm>
          <a:prstGeom prst="rect">
            <a:avLst/>
          </a:prstGeom>
        </p:spPr>
      </p:pic>
      <p:pic>
        <p:nvPicPr>
          <p:cNvPr id="59" name="A8_Pose4" descr="Athletic woman communicating">
            <a:extLst>
              <a:ext uri="{FF2B5EF4-FFF2-40B4-BE49-F238E27FC236}">
                <a16:creationId xmlns:a16="http://schemas.microsoft.com/office/drawing/2014/main" id="{7477DFA7-BEA6-4D28-85AF-04C79C4165B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019" y="34240"/>
            <a:ext cx="1839590" cy="6793992"/>
          </a:xfrm>
          <a:prstGeom prst="rect">
            <a:avLst/>
          </a:prstGeom>
        </p:spPr>
      </p:pic>
      <p:pic>
        <p:nvPicPr>
          <p:cNvPr id="60" name="A9_Pose1" descr="Athletic woman shrugging">
            <a:extLst>
              <a:ext uri="{FF2B5EF4-FFF2-40B4-BE49-F238E27FC236}">
                <a16:creationId xmlns:a16="http://schemas.microsoft.com/office/drawing/2014/main" id="{B6B3E122-3202-429F-9D08-6564EFBBBDE8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576" y="0"/>
            <a:ext cx="2750848" cy="6793992"/>
          </a:xfrm>
          <a:prstGeom prst="rect">
            <a:avLst/>
          </a:prstGeom>
        </p:spPr>
      </p:pic>
      <p:pic>
        <p:nvPicPr>
          <p:cNvPr id="61" name="A9_Pose2" descr="Athletic woman thinking">
            <a:extLst>
              <a:ext uri="{FF2B5EF4-FFF2-40B4-BE49-F238E27FC236}">
                <a16:creationId xmlns:a16="http://schemas.microsoft.com/office/drawing/2014/main" id="{718B389E-049E-4868-8DC8-7CCB0E9D868B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886" y="29768"/>
            <a:ext cx="1659855" cy="6793992"/>
          </a:xfrm>
          <a:prstGeom prst="rect">
            <a:avLst/>
          </a:prstGeom>
        </p:spPr>
      </p:pic>
      <p:pic>
        <p:nvPicPr>
          <p:cNvPr id="62" name="A10_Pose1" descr="Athletic woman questioning">
            <a:extLst>
              <a:ext uri="{FF2B5EF4-FFF2-40B4-BE49-F238E27FC236}">
                <a16:creationId xmlns:a16="http://schemas.microsoft.com/office/drawing/2014/main" id="{B0AB73AB-0F96-432F-8E39-1028FB600629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205" y="9939"/>
            <a:ext cx="3415868" cy="6793992"/>
          </a:xfrm>
          <a:prstGeom prst="rect">
            <a:avLst/>
          </a:prstGeom>
        </p:spPr>
      </p:pic>
      <p:pic>
        <p:nvPicPr>
          <p:cNvPr id="63" name="A10_Pose2" descr="Athletic woman unhappy">
            <a:extLst>
              <a:ext uri="{FF2B5EF4-FFF2-40B4-BE49-F238E27FC236}">
                <a16:creationId xmlns:a16="http://schemas.microsoft.com/office/drawing/2014/main" id="{2362A408-DA90-4315-B9EA-C1B25D47E5CF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31118" y="4901"/>
            <a:ext cx="2648399" cy="6793992"/>
          </a:xfrm>
          <a:prstGeom prst="rect">
            <a:avLst/>
          </a:prstGeom>
        </p:spPr>
      </p:pic>
      <p:pic>
        <p:nvPicPr>
          <p:cNvPr id="64" name="A10_Pose3" descr="Athletic woman shrugging">
            <a:extLst>
              <a:ext uri="{FF2B5EF4-FFF2-40B4-BE49-F238E27FC236}">
                <a16:creationId xmlns:a16="http://schemas.microsoft.com/office/drawing/2014/main" id="{B6B3E122-3202-429F-9D08-6564EFBBBDE8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893" y="14884"/>
            <a:ext cx="2750848" cy="6793992"/>
          </a:xfrm>
          <a:prstGeom prst="rect">
            <a:avLst/>
          </a:prstGeom>
        </p:spPr>
      </p:pic>
      <p:pic>
        <p:nvPicPr>
          <p:cNvPr id="65" name="A10_Pose4" descr="Athletic woman standing and smiling">
            <a:extLst>
              <a:ext uri="{FF2B5EF4-FFF2-40B4-BE49-F238E27FC236}">
                <a16:creationId xmlns:a16="http://schemas.microsoft.com/office/drawing/2014/main" id="{7FB9347B-8D5B-44B6-83C1-6875F09D61AD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886" y="24823"/>
            <a:ext cx="1953722" cy="679399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8F43D9E-B8C0-4D48-92C0-798C6944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27E5E9FF-5D11-42E9-8665-95E476F4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FEB0B7D8-E302-45C1-A4D6-D358DBC4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.12773 0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Motion origin="layout" path="M 1.875E-6 -4.81481E-6 L 0.04023 -4.81481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Motion origin="layout" path="M -3.75E-6 2.22222E-6 L -0.11276 2.22222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0.11706 2.59259E-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5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-0.10664 -1.11111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2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26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2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28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31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8906 -3.7037E-6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220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286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9492 4.07407E-6 " pathEditMode="relative" rAng="0" ptsTypes="AA">
                                      <p:cBhvr>
                                        <p:cTn id="22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0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24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124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4" dur="169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A6A9C8-C1FF-45DD-BC1C-4EB861E7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Zoom: Participants/Reactions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BEA829-AED2-4382-8DA3-AFBF876A0F75}"/>
              </a:ext>
            </a:extLst>
          </p:cNvPr>
          <p:cNvGrpSpPr/>
          <p:nvPr/>
        </p:nvGrpSpPr>
        <p:grpSpPr>
          <a:xfrm>
            <a:off x="1801368" y="529125"/>
            <a:ext cx="8067126" cy="4529638"/>
            <a:chOff x="2062436" y="1690688"/>
            <a:chExt cx="8067126" cy="45296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6E9B99FB-C2E3-4951-93E7-DAD190C2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2437" y="1690688"/>
              <a:ext cx="8067125" cy="45296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0ECA8B-4A04-4660-A1A9-BF1B40196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2436" y="1690688"/>
              <a:ext cx="8067125" cy="4219458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D4BB43F-772C-42B8-B8DA-817273BA6B49}"/>
              </a:ext>
            </a:extLst>
          </p:cNvPr>
          <p:cNvSpPr/>
          <p:nvPr/>
        </p:nvSpPr>
        <p:spPr>
          <a:xfrm>
            <a:off x="4787680" y="4635649"/>
            <a:ext cx="613316" cy="479502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BA228C9-18F9-4348-A332-31DD60FB41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8922" y="1152255"/>
            <a:ext cx="3445727" cy="3093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71CC0CD-FBF3-46D2-AEA6-ABFB1E2AA930}"/>
              </a:ext>
            </a:extLst>
          </p:cNvPr>
          <p:cNvSpPr/>
          <p:nvPr/>
        </p:nvSpPr>
        <p:spPr>
          <a:xfrm>
            <a:off x="6940510" y="4647607"/>
            <a:ext cx="613316" cy="479502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491533-C95A-45EE-AAA6-6528473694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6018" y="2913821"/>
            <a:ext cx="2240469" cy="130851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FAF1E75-7187-47BF-81D3-4BC146FB91A5}"/>
              </a:ext>
            </a:extLst>
          </p:cNvPr>
          <p:cNvSpPr/>
          <p:nvPr/>
        </p:nvSpPr>
        <p:spPr>
          <a:xfrm>
            <a:off x="4054573" y="3221787"/>
            <a:ext cx="728560" cy="677994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DB1E49-B1FB-4D5A-8207-60151222F3DD}"/>
              </a:ext>
            </a:extLst>
          </p:cNvPr>
          <p:cNvSpPr/>
          <p:nvPr/>
        </p:nvSpPr>
        <p:spPr>
          <a:xfrm>
            <a:off x="7349554" y="3221787"/>
            <a:ext cx="728560" cy="677994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DECD-732F-4910-BDC4-D40A2382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203D91-A9C1-4E7B-B99D-65B20498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120F8A-3408-4D46-A27A-3A99E692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9334A770-A47F-4E49-BA50-D2FA90668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91" y="512235"/>
            <a:ext cx="7366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Assessment is a ____________ not a ___________. </a:t>
            </a:r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4EA0C55D-F4FC-4273-A942-C593EEA29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Assessment: Putting it Together</a:t>
            </a:r>
          </a:p>
        </p:txBody>
      </p:sp>
      <p:sp>
        <p:nvSpPr>
          <p:cNvPr id="7172" name="Rectangle 9">
            <a:extLst>
              <a:ext uri="{FF2B5EF4-FFF2-40B4-BE49-F238E27FC236}">
                <a16:creationId xmlns:a16="http://schemas.microsoft.com/office/drawing/2014/main" id="{B0709099-429E-4F35-8481-1FB94BE71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90" y="1126597"/>
            <a:ext cx="8864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Assessment should impact ___________  ________________. </a:t>
            </a:r>
          </a:p>
        </p:txBody>
      </p:sp>
      <p:sp>
        <p:nvSpPr>
          <p:cNvPr id="7173" name="Rectangle 11">
            <a:extLst>
              <a:ext uri="{FF2B5EF4-FFF2-40B4-BE49-F238E27FC236}">
                <a16:creationId xmlns:a16="http://schemas.microsoft.com/office/drawing/2014/main" id="{00B2C08E-30F4-416D-BA4F-8D814DF81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90" y="3028422"/>
            <a:ext cx="10560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Good informal assessment ____________ the participant.</a:t>
            </a:r>
          </a:p>
        </p:txBody>
      </p:sp>
      <p:sp>
        <p:nvSpPr>
          <p:cNvPr id="68622" name="Text Box 14">
            <a:extLst>
              <a:ext uri="{FF2B5EF4-FFF2-40B4-BE49-F238E27FC236}">
                <a16:creationId xmlns:a16="http://schemas.microsoft.com/office/drawing/2014/main" id="{FA3810E8-E4A8-4183-BF43-27A9D3CB4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840" y="476106"/>
            <a:ext cx="1861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</a:t>
            </a:r>
          </a:p>
        </p:txBody>
      </p:sp>
      <p:sp>
        <p:nvSpPr>
          <p:cNvPr id="68623" name="Rectangle 15">
            <a:extLst>
              <a:ext uri="{FF2B5EF4-FFF2-40B4-BE49-F238E27FC236}">
                <a16:creationId xmlns:a16="http://schemas.microsoft.com/office/drawing/2014/main" id="{A07EAEE6-9B73-4A89-A3D6-FC29FAF64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6565" y="495156"/>
            <a:ext cx="156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</a:t>
            </a:r>
          </a:p>
        </p:txBody>
      </p:sp>
      <p:sp>
        <p:nvSpPr>
          <p:cNvPr id="68626" name="Text Box 18">
            <a:extLst>
              <a:ext uri="{FF2B5EF4-FFF2-40B4-BE49-F238E27FC236}">
                <a16:creationId xmlns:a16="http://schemas.microsoft.com/office/drawing/2014/main" id="{1AA5BFE2-57DB-4597-8E6B-71A3D27EF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250" y="1105761"/>
            <a:ext cx="1053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case</a:t>
            </a:r>
          </a:p>
        </p:txBody>
      </p:sp>
      <p:sp>
        <p:nvSpPr>
          <p:cNvPr id="68627" name="Text Box 19">
            <a:extLst>
              <a:ext uri="{FF2B5EF4-FFF2-40B4-BE49-F238E27FC236}">
                <a16:creationId xmlns:a16="http://schemas.microsoft.com/office/drawing/2014/main" id="{6A04E066-E8C8-49C8-BDEB-1C73CDBBA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0860" y="1086236"/>
            <a:ext cx="28454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68629" name="Text Box 21">
            <a:extLst>
              <a:ext uri="{FF2B5EF4-FFF2-40B4-BE49-F238E27FC236}">
                <a16:creationId xmlns:a16="http://schemas.microsoft.com/office/drawing/2014/main" id="{A78424C2-F1EA-423F-8116-57909112B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652" y="2990428"/>
            <a:ext cx="1834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engages</a:t>
            </a:r>
          </a:p>
        </p:txBody>
      </p:sp>
      <p:sp>
        <p:nvSpPr>
          <p:cNvPr id="7179" name="Rectangle 27">
            <a:extLst>
              <a:ext uri="{FF2B5EF4-FFF2-40B4-BE49-F238E27FC236}">
                <a16:creationId xmlns:a16="http://schemas.microsoft.com/office/drawing/2014/main" id="{616104B9-F1C6-46FA-8F3C-ED01F82D7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91" y="1780647"/>
            <a:ext cx="10349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W-2 policy requires  ___________ and _______________ assessments. </a:t>
            </a:r>
          </a:p>
        </p:txBody>
      </p:sp>
      <p:sp>
        <p:nvSpPr>
          <p:cNvPr id="68636" name="Text Box 28">
            <a:extLst>
              <a:ext uri="{FF2B5EF4-FFF2-40B4-BE49-F238E27FC236}">
                <a16:creationId xmlns:a16="http://schemas.microsoft.com/office/drawing/2014/main" id="{3532D976-9571-4408-A979-59A1BDB0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981" y="1737387"/>
            <a:ext cx="14679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formal</a:t>
            </a:r>
          </a:p>
        </p:txBody>
      </p:sp>
      <p:sp>
        <p:nvSpPr>
          <p:cNvPr id="68637" name="Text Box 29">
            <a:extLst>
              <a:ext uri="{FF2B5EF4-FFF2-40B4-BE49-F238E27FC236}">
                <a16:creationId xmlns:a16="http://schemas.microsoft.com/office/drawing/2014/main" id="{0C6564BD-61A3-4DD4-9986-BBA43F8ED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129" y="1735466"/>
            <a:ext cx="18690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informal</a:t>
            </a:r>
          </a:p>
        </p:txBody>
      </p:sp>
      <p:sp>
        <p:nvSpPr>
          <p:cNvPr id="7182" name="Rectangle 30">
            <a:extLst>
              <a:ext uri="{FF2B5EF4-FFF2-40B4-BE49-F238E27FC236}">
                <a16:creationId xmlns:a16="http://schemas.microsoft.com/office/drawing/2014/main" id="{051D4EF5-8647-4FA9-A741-C25653A49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78" y="4295247"/>
            <a:ext cx="7417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Assessment is more than what is on a _______. </a:t>
            </a:r>
          </a:p>
        </p:txBody>
      </p:sp>
      <p:sp>
        <p:nvSpPr>
          <p:cNvPr id="68639" name="Text Box 31">
            <a:extLst>
              <a:ext uri="{FF2B5EF4-FFF2-40B4-BE49-F238E27FC236}">
                <a16:creationId xmlns:a16="http://schemas.microsoft.com/office/drawing/2014/main" id="{C3636035-F3B4-4F00-9F05-B5C6A3D79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748" y="4268259"/>
            <a:ext cx="11750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</a:t>
            </a:r>
          </a:p>
        </p:txBody>
      </p:sp>
      <p:sp>
        <p:nvSpPr>
          <p:cNvPr id="7184" name="Rectangle 32">
            <a:extLst>
              <a:ext uri="{FF2B5EF4-FFF2-40B4-BE49-F238E27FC236}">
                <a16:creationId xmlns:a16="http://schemas.microsoft.com/office/drawing/2014/main" id="{53A243C6-3B1C-4C75-AB9D-0864CD4B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79" y="2390247"/>
            <a:ext cx="7620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Informal assessment is not an  ________________. </a:t>
            </a:r>
          </a:p>
        </p:txBody>
      </p:sp>
      <p:sp>
        <p:nvSpPr>
          <p:cNvPr id="68641" name="Text Box 33">
            <a:extLst>
              <a:ext uri="{FF2B5EF4-FFF2-40B4-BE49-F238E27FC236}">
                <a16:creationId xmlns:a16="http://schemas.microsoft.com/office/drawing/2014/main" id="{59F16AE6-5AD9-46A6-814D-0FD02029F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010" y="2356544"/>
            <a:ext cx="2703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interrogation</a:t>
            </a:r>
          </a:p>
        </p:txBody>
      </p:sp>
      <p:sp>
        <p:nvSpPr>
          <p:cNvPr id="7186" name="Rectangle 34">
            <a:extLst>
              <a:ext uri="{FF2B5EF4-FFF2-40B4-BE49-F238E27FC236}">
                <a16:creationId xmlns:a16="http://schemas.microsoft.com/office/drawing/2014/main" id="{B2C280CA-2DD0-4D2F-B497-A15AD9C5D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78" y="3685647"/>
            <a:ext cx="7816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The end product of assessment is ______________. </a:t>
            </a:r>
          </a:p>
        </p:txBody>
      </p:sp>
      <p:sp>
        <p:nvSpPr>
          <p:cNvPr id="68643" name="Text Box 35">
            <a:extLst>
              <a:ext uri="{FF2B5EF4-FFF2-40B4-BE49-F238E27FC236}">
                <a16:creationId xmlns:a16="http://schemas.microsoft.com/office/drawing/2014/main" id="{011C6970-9CE9-4789-8B64-E76815A93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66" y="3655505"/>
            <a:ext cx="22088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  <p:bldP spid="68626" grpId="0"/>
      <p:bldP spid="68627" grpId="0"/>
      <p:bldP spid="68629" grpId="0"/>
      <p:bldP spid="68636" grpId="0"/>
      <p:bldP spid="68637" grpId="0"/>
      <p:bldP spid="68639" grpId="0"/>
      <p:bldP spid="68641" grpId="0"/>
      <p:bldP spid="686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EDA8562A-F104-4DC2-B949-688E87317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79413"/>
            <a:ext cx="91154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Assessment should be done when there is a _______ for ______________. 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851E7A96-4804-45C6-9C58-8D9BB4147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376" y="354602"/>
            <a:ext cx="13124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</a:t>
            </a:r>
          </a:p>
        </p:txBody>
      </p:sp>
      <p:sp>
        <p:nvSpPr>
          <p:cNvPr id="89094" name="Text Box 6">
            <a:extLst>
              <a:ext uri="{FF2B5EF4-FFF2-40B4-BE49-F238E27FC236}">
                <a16:creationId xmlns:a16="http://schemas.microsoft.com/office/drawing/2014/main" id="{736F7449-BF12-442C-B19C-0AEDAF149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778677"/>
            <a:ext cx="226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information</a:t>
            </a:r>
          </a:p>
        </p:txBody>
      </p:sp>
      <p:sp>
        <p:nvSpPr>
          <p:cNvPr id="8197" name="Rectangle 7">
            <a:extLst>
              <a:ext uri="{FF2B5EF4-FFF2-40B4-BE49-F238E27FC236}">
                <a16:creationId xmlns:a16="http://schemas.microsoft.com/office/drawing/2014/main" id="{150C2F85-FFCB-492A-87F5-C8F8E33A6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95" y="2376169"/>
            <a:ext cx="4187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Assessment is ___________.</a:t>
            </a:r>
          </a:p>
        </p:txBody>
      </p:sp>
      <p:sp>
        <p:nvSpPr>
          <p:cNvPr id="89096" name="Text Box 8">
            <a:extLst>
              <a:ext uri="{FF2B5EF4-FFF2-40B4-BE49-F238E27FC236}">
                <a16:creationId xmlns:a16="http://schemas.microsoft.com/office/drawing/2014/main" id="{2A1BA2B4-99F0-48FB-A24D-215CF8CE4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705" y="2379742"/>
            <a:ext cx="19090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ongoing</a:t>
            </a:r>
          </a:p>
        </p:txBody>
      </p:sp>
      <p:sp>
        <p:nvSpPr>
          <p:cNvPr id="8199" name="Rectangle 9">
            <a:extLst>
              <a:ext uri="{FF2B5EF4-FFF2-40B4-BE49-F238E27FC236}">
                <a16:creationId xmlns:a16="http://schemas.microsoft.com/office/drawing/2014/main" id="{2A3024B2-6F3A-494A-92F8-6C590E237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" y="3942036"/>
            <a:ext cx="10477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The success of assessment is not just getting the information, but what you ________ with the information.</a:t>
            </a:r>
          </a:p>
        </p:txBody>
      </p:sp>
      <p:sp>
        <p:nvSpPr>
          <p:cNvPr id="89098" name="Text Box 10">
            <a:extLst>
              <a:ext uri="{FF2B5EF4-FFF2-40B4-BE49-F238E27FC236}">
                <a16:creationId xmlns:a16="http://schemas.microsoft.com/office/drawing/2014/main" id="{011519EF-DB9F-485E-BE29-78A8931CC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109" y="4356110"/>
            <a:ext cx="835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2DEC00-FAB3-45FA-AB5E-9B9AE899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Assessment: Putting it Together</a:t>
            </a:r>
            <a:endParaRPr lang="en-US"/>
          </a:p>
        </p:txBody>
      </p:sp>
      <p:sp>
        <p:nvSpPr>
          <p:cNvPr id="8202" name="Rectangle 12">
            <a:extLst>
              <a:ext uri="{FF2B5EF4-FFF2-40B4-BE49-F238E27FC236}">
                <a16:creationId xmlns:a16="http://schemas.microsoft.com/office/drawing/2014/main" id="{4447071D-ADC3-4C0A-9DB9-3F700883E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" y="1377791"/>
            <a:ext cx="101727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Always ____________ the difference that assessment results make in case management.</a:t>
            </a:r>
          </a:p>
        </p:txBody>
      </p:sp>
      <p:sp>
        <p:nvSpPr>
          <p:cNvPr id="89101" name="Text Box 13">
            <a:extLst>
              <a:ext uri="{FF2B5EF4-FFF2-40B4-BE49-F238E27FC236}">
                <a16:creationId xmlns:a16="http://schemas.microsoft.com/office/drawing/2014/main" id="{6060CA7B-B5DE-442C-8DEA-73328E23E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230" y="1374166"/>
            <a:ext cx="226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document</a:t>
            </a:r>
          </a:p>
        </p:txBody>
      </p:sp>
      <p:sp>
        <p:nvSpPr>
          <p:cNvPr id="8204" name="Rectangle 14">
            <a:extLst>
              <a:ext uri="{FF2B5EF4-FFF2-40B4-BE49-F238E27FC236}">
                <a16:creationId xmlns:a16="http://schemas.microsoft.com/office/drawing/2014/main" id="{13EF2DD6-2572-4F8C-BC5E-CD2A00A9F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" y="2943660"/>
            <a:ext cx="1066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The participant cannot be _____________ for failing to cooperate with a formal assessment.</a:t>
            </a:r>
          </a:p>
        </p:txBody>
      </p:sp>
      <p:sp>
        <p:nvSpPr>
          <p:cNvPr id="89103" name="Text Box 15">
            <a:extLst>
              <a:ext uri="{FF2B5EF4-FFF2-40B4-BE49-F238E27FC236}">
                <a16:creationId xmlns:a16="http://schemas.microsoft.com/office/drawing/2014/main" id="{CA0CC9E3-07C0-4B38-B7BD-51E1A9656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760" y="2902962"/>
            <a:ext cx="2386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sanctioned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29A69-BCB3-4876-B250-D088637FE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5EC28-5226-40A6-A7CC-21B7C07E3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98CD94-5D27-4B72-8EE9-0C77296A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/>
      <p:bldP spid="89094" grpId="0"/>
      <p:bldP spid="89096" grpId="0"/>
      <p:bldP spid="89098" grpId="0"/>
      <p:bldP spid="89101" grpId="0"/>
      <p:bldP spid="8910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DBCF-CA4F-4336-9AF2-3132AC8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 10 List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21AE1B-EB78-4455-8101-48044AA9A65A}"/>
              </a:ext>
            </a:extLst>
          </p:cNvPr>
          <p:cNvGrpSpPr/>
          <p:nvPr/>
        </p:nvGrpSpPr>
        <p:grpSpPr>
          <a:xfrm rot="758760">
            <a:off x="4400393" y="173452"/>
            <a:ext cx="5902313" cy="5892839"/>
            <a:chOff x="2908570" y="102715"/>
            <a:chExt cx="4964016" cy="4956048"/>
          </a:xfrm>
        </p:grpSpPr>
        <p:pic>
          <p:nvPicPr>
            <p:cNvPr id="20" name="Picture 2" descr="assessment">
              <a:extLst>
                <a:ext uri="{FF2B5EF4-FFF2-40B4-BE49-F238E27FC236}">
                  <a16:creationId xmlns:a16="http://schemas.microsoft.com/office/drawing/2014/main" id="{25A80F12-BD1A-4A28-9423-E1D1A908C7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67" b="94667" l="2736" r="90578">
                          <a14:foregroundMark x1="15805" y1="50667" x2="5167" y2="38333"/>
                          <a14:foregroundMark x1="5167" y1="38333" x2="11550" y2="35667"/>
                          <a14:foregroundMark x1="30091" y1="87667" x2="31003" y2="94667"/>
                          <a14:foregroundMark x1="85410" y1="66667" x2="87234" y2="65667"/>
                          <a14:foregroundMark x1="68085" y1="9667" x2="66869" y2="9667"/>
                          <a14:foregroundMark x1="89970" y1="63000" x2="90578" y2="62667"/>
                          <a14:foregroundMark x1="3647" y1="34333" x2="2736" y2="34333"/>
                          <a14:backgroundMark x1="53799" y1="89000" x2="58055" y2="88333"/>
                          <a14:backgroundMark x1="16413" y1="67333" x2="17629" y2="71000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07" t="1" r="6560" b="-2"/>
            <a:stretch/>
          </p:blipFill>
          <p:spPr bwMode="auto">
            <a:xfrm>
              <a:off x="2908570" y="102715"/>
              <a:ext cx="4964016" cy="4956048"/>
            </a:xfrm>
            <a:custGeom>
              <a:avLst/>
              <a:gdLst>
                <a:gd name="connsiteX0" fmla="*/ 478762 w 4809744"/>
                <a:gd name="connsiteY0" fmla="*/ 0 h 4956048"/>
                <a:gd name="connsiteX1" fmla="*/ 4809744 w 4809744"/>
                <a:gd name="connsiteY1" fmla="*/ 0 h 4956048"/>
                <a:gd name="connsiteX2" fmla="*/ 4809744 w 4809744"/>
                <a:gd name="connsiteY2" fmla="*/ 4477286 h 4956048"/>
                <a:gd name="connsiteX3" fmla="*/ 4330982 w 4809744"/>
                <a:gd name="connsiteY3" fmla="*/ 4956048 h 4956048"/>
                <a:gd name="connsiteX4" fmla="*/ 0 w 4809744"/>
                <a:gd name="connsiteY4" fmla="*/ 4956048 h 4956048"/>
                <a:gd name="connsiteX5" fmla="*/ 0 w 4809744"/>
                <a:gd name="connsiteY5" fmla="*/ 478762 h 495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9744" h="4956048">
                  <a:moveTo>
                    <a:pt x="478762" y="0"/>
                  </a:moveTo>
                  <a:lnTo>
                    <a:pt x="4809744" y="0"/>
                  </a:lnTo>
                  <a:lnTo>
                    <a:pt x="4809744" y="4477286"/>
                  </a:lnTo>
                  <a:lnTo>
                    <a:pt x="4330982" y="4956048"/>
                  </a:lnTo>
                  <a:lnTo>
                    <a:pt x="0" y="4956048"/>
                  </a:lnTo>
                  <a:lnTo>
                    <a:pt x="0" y="478762"/>
                  </a:lnTo>
                  <a:close/>
                </a:path>
              </a:pathLst>
            </a:custGeom>
            <a:noFill/>
            <a:scene3d>
              <a:camera prst="obliqueTopRigh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938ACB-11EF-4939-A4AD-DB358F2719A3}"/>
                </a:ext>
              </a:extLst>
            </p:cNvPr>
            <p:cNvSpPr/>
            <p:nvPr/>
          </p:nvSpPr>
          <p:spPr>
            <a:xfrm rot="20160000">
              <a:off x="3569100" y="1755628"/>
              <a:ext cx="3570422" cy="1624179"/>
            </a:xfrm>
            <a:prstGeom prst="rect">
              <a:avLst/>
            </a:prstGeom>
            <a:solidFill>
              <a:srgbClr val="FAF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5129E1-473E-49DA-B959-E6B07EB872AA}"/>
              </a:ext>
            </a:extLst>
          </p:cNvPr>
          <p:cNvSpPr txBox="1"/>
          <p:nvPr/>
        </p:nvSpPr>
        <p:spPr>
          <a:xfrm rot="21093558">
            <a:off x="5183507" y="2574661"/>
            <a:ext cx="4443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Remember!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BBB30CA-CD86-4F16-880D-0F2B34AE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6728909-062F-4120-AE89-60F07F0C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E661CAE-3FCC-45D7-B9CB-B213B513B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52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6116C1F-74FD-49A4-950A-4E5DA3B53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682618"/>
              </p:ext>
            </p:extLst>
          </p:nvPr>
        </p:nvGraphicFramePr>
        <p:xfrm>
          <a:off x="838200" y="127804"/>
          <a:ext cx="10515600" cy="6252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67788939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56417417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590661306"/>
                    </a:ext>
                  </a:extLst>
                </a:gridCol>
              </a:tblGrid>
              <a:tr h="29772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Agency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You just won the lottery! What is the first thing you would buy?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63158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64712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4435229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667484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953313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76902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09363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96841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798007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4811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9538977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55279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292842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80959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2705791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93535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230723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89087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362418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96433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301961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BCE37-067E-472C-A6DA-C9646EBE9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1BBB0-FED6-4F7A-B9CB-16046E4C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989329-D97C-4F44-977A-D72FCEAF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5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82512E3-8592-49FE-A8B1-857773FE8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W-2 Case Management: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CD4EFE25-6616-483B-ACFB-DF144E52F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29" y="4417254"/>
            <a:ext cx="7690338" cy="1197734"/>
          </a:xfrm>
        </p:spPr>
        <p:txBody>
          <a:bodyPr>
            <a:noAutofit/>
          </a:bodyPr>
          <a:lstStyle/>
          <a:p>
            <a:r>
              <a:rPr lang="en-US" sz="4000"/>
              <a:t>Assessment and Employability Plans</a:t>
            </a:r>
          </a:p>
        </p:txBody>
      </p:sp>
    </p:spTree>
    <p:extLst>
      <p:ext uri="{BB962C8B-B14F-4D97-AF65-F5344CB8AC3E}">
        <p14:creationId xmlns:p14="http://schemas.microsoft.com/office/powerpoint/2010/main" val="1837642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A3C89F-F31A-407F-A024-EE7FA376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Reviewing Assessments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391D1-8B12-4728-8016-39BCF63C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70383-888B-4B75-AC7C-0603BFAB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2EDB7-423B-464A-A5B2-35913DE1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45</a:t>
            </a:fld>
            <a:endParaRPr lang="en-US"/>
          </a:p>
        </p:txBody>
      </p:sp>
      <p:pic>
        <p:nvPicPr>
          <p:cNvPr id="9" name="Picture 8" descr="Child sitting on the maze">
            <a:extLst>
              <a:ext uri="{FF2B5EF4-FFF2-40B4-BE49-F238E27FC236}">
                <a16:creationId xmlns:a16="http://schemas.microsoft.com/office/drawing/2014/main" id="{393317C3-9BDB-4BF3-867B-CD35AFE38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260" y="629317"/>
            <a:ext cx="8075578" cy="4516615"/>
          </a:xfrm>
          <a:custGeom>
            <a:avLst/>
            <a:gdLst>
              <a:gd name="connsiteX0" fmla="*/ 2885012 w 8871626"/>
              <a:gd name="connsiteY0" fmla="*/ 821 h 5390413"/>
              <a:gd name="connsiteX1" fmla="*/ 4158575 w 8871626"/>
              <a:gd name="connsiteY1" fmla="*/ 104856 h 5390413"/>
              <a:gd name="connsiteX2" fmla="*/ 8871626 w 8871626"/>
              <a:gd name="connsiteY2" fmla="*/ 2735362 h 5390413"/>
              <a:gd name="connsiteX3" fmla="*/ 4158575 w 8871626"/>
              <a:gd name="connsiteY3" fmla="*/ 5365868 h 5390413"/>
              <a:gd name="connsiteX4" fmla="*/ 0 w 8871626"/>
              <a:gd name="connsiteY4" fmla="*/ 1363762 h 5390413"/>
              <a:gd name="connsiteX5" fmla="*/ 2885012 w 8871626"/>
              <a:gd name="connsiteY5" fmla="*/ 821 h 539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71626" h="5390413">
                <a:moveTo>
                  <a:pt x="2885012" y="821"/>
                </a:moveTo>
                <a:cubicBezTo>
                  <a:pt x="3344188" y="7014"/>
                  <a:pt x="3788924" y="47706"/>
                  <a:pt x="4158575" y="104856"/>
                </a:cubicBezTo>
                <a:cubicBezTo>
                  <a:pt x="5637179" y="333456"/>
                  <a:pt x="8871626" y="1282574"/>
                  <a:pt x="8871626" y="2735362"/>
                </a:cubicBezTo>
                <a:cubicBezTo>
                  <a:pt x="8871626" y="4188150"/>
                  <a:pt x="5637179" y="5594468"/>
                  <a:pt x="4158575" y="5365868"/>
                </a:cubicBezTo>
                <a:cubicBezTo>
                  <a:pt x="2679971" y="5137268"/>
                  <a:pt x="0" y="2816550"/>
                  <a:pt x="0" y="1363762"/>
                </a:cubicBezTo>
                <a:cubicBezTo>
                  <a:pt x="0" y="274171"/>
                  <a:pt x="1507484" y="-17755"/>
                  <a:pt x="2885012" y="821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069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9BA7-CE1F-4644-9CEF-61BBF1142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Goal Setting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6AD8F9D-5C0C-40D9-A6AF-C89EE21206F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0" y="973138"/>
            <a:ext cx="10318750" cy="3644900"/>
          </a:xfrm>
          <a:custGeom>
            <a:avLst/>
            <a:gdLst>
              <a:gd name="connsiteX0" fmla="*/ 3001247 w 9061450"/>
              <a:gd name="connsiteY0" fmla="*/ 0 h 3200619"/>
              <a:gd name="connsiteX1" fmla="*/ 9047164 w 9061450"/>
              <a:gd name="connsiteY1" fmla="*/ 1563477 h 3200619"/>
              <a:gd name="connsiteX2" fmla="*/ 9061450 w 9061450"/>
              <a:gd name="connsiteY2" fmla="*/ 1628660 h 3200619"/>
              <a:gd name="connsiteX3" fmla="*/ 9061450 w 9061450"/>
              <a:gd name="connsiteY3" fmla="*/ 1888013 h 3200619"/>
              <a:gd name="connsiteX4" fmla="*/ 9015649 w 9061450"/>
              <a:gd name="connsiteY4" fmla="*/ 2012765 h 3200619"/>
              <a:gd name="connsiteX5" fmla="*/ 5209486 w 9061450"/>
              <a:gd name="connsiteY5" fmla="*/ 3198123 h 3200619"/>
              <a:gd name="connsiteX6" fmla="*/ 69510 w 9061450"/>
              <a:gd name="connsiteY6" fmla="*/ 1563477 h 3200619"/>
              <a:gd name="connsiteX7" fmla="*/ 14547 w 9061450"/>
              <a:gd name="connsiteY7" fmla="*/ 1458079 h 3200619"/>
              <a:gd name="connsiteX8" fmla="*/ 0 w 9061450"/>
              <a:gd name="connsiteY8" fmla="*/ 1394845 h 3200619"/>
              <a:gd name="connsiteX9" fmla="*/ 0 w 9061450"/>
              <a:gd name="connsiteY9" fmla="*/ 1186198 h 3200619"/>
              <a:gd name="connsiteX10" fmla="*/ 23702 w 9061450"/>
              <a:gd name="connsiteY10" fmla="*/ 1094316 h 3200619"/>
              <a:gd name="connsiteX11" fmla="*/ 3001247 w 9061450"/>
              <a:gd name="connsiteY11" fmla="*/ 0 h 320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61450" h="3200619">
                <a:moveTo>
                  <a:pt x="3001247" y="0"/>
                </a:moveTo>
                <a:cubicBezTo>
                  <a:pt x="5480357" y="0"/>
                  <a:pt x="9047164" y="645134"/>
                  <a:pt x="9047164" y="1563477"/>
                </a:cubicBezTo>
                <a:lnTo>
                  <a:pt x="9061450" y="1628660"/>
                </a:lnTo>
                <a:lnTo>
                  <a:pt x="9061450" y="1888013"/>
                </a:lnTo>
                <a:lnTo>
                  <a:pt x="9015649" y="2012765"/>
                </a:lnTo>
                <a:cubicBezTo>
                  <a:pt x="8692066" y="2639874"/>
                  <a:pt x="7212261" y="3146512"/>
                  <a:pt x="5209486" y="3198123"/>
                </a:cubicBezTo>
                <a:cubicBezTo>
                  <a:pt x="2744531" y="3261646"/>
                  <a:pt x="437550" y="2096498"/>
                  <a:pt x="69510" y="1563477"/>
                </a:cubicBezTo>
                <a:cubicBezTo>
                  <a:pt x="46508" y="1530163"/>
                  <a:pt x="28148" y="1494906"/>
                  <a:pt x="14547" y="1458079"/>
                </a:cubicBezTo>
                <a:lnTo>
                  <a:pt x="0" y="1394845"/>
                </a:lnTo>
                <a:lnTo>
                  <a:pt x="0" y="1186198"/>
                </a:lnTo>
                <a:lnTo>
                  <a:pt x="23702" y="1094316"/>
                </a:lnTo>
                <a:cubicBezTo>
                  <a:pt x="215456" y="579632"/>
                  <a:pt x="1141914" y="0"/>
                  <a:pt x="3001247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344D8-F8AF-4A31-B4DB-098F85BE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CC91F6-B4AA-4D03-B747-84E2911D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BAD7E6-2548-4F07-B60B-5048C04A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6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FF9C-2DB0-4F3C-9FA5-28DBB43C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SMART Goals</a:t>
            </a:r>
          </a:p>
        </p:txBody>
      </p:sp>
      <p:pic>
        <p:nvPicPr>
          <p:cNvPr id="6" name="Picture Placeholder 5" descr="A close up of a sign&#10;&#10;Description generated with high confidence">
            <a:extLst>
              <a:ext uri="{FF2B5EF4-FFF2-40B4-BE49-F238E27FC236}">
                <a16:creationId xmlns:a16="http://schemas.microsoft.com/office/drawing/2014/main" id="{13A64A76-F603-44A5-830E-044B1171C19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000144" y="1336675"/>
            <a:ext cx="9290050" cy="32813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9E6B68-EDA4-4D35-975C-6C90087AF653}"/>
              </a:ext>
            </a:extLst>
          </p:cNvPr>
          <p:cNvSpPr/>
          <p:nvPr/>
        </p:nvSpPr>
        <p:spPr>
          <a:xfrm>
            <a:off x="1191953" y="3895727"/>
            <a:ext cx="1231828" cy="389499"/>
          </a:xfrm>
          <a:prstGeom prst="rect">
            <a:avLst/>
          </a:prstGeom>
          <a:solidFill>
            <a:srgbClr val="447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rgbClr val="2C2C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C8E20-AEAB-4FBC-AB61-2A228205E2FA}"/>
              </a:ext>
            </a:extLst>
          </p:cNvPr>
          <p:cNvSpPr/>
          <p:nvPr/>
        </p:nvSpPr>
        <p:spPr>
          <a:xfrm>
            <a:off x="3144000" y="3897204"/>
            <a:ext cx="1231828" cy="389499"/>
          </a:xfrm>
          <a:prstGeom prst="rect">
            <a:avLst/>
          </a:prstGeom>
          <a:solidFill>
            <a:srgbClr val="009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spc="-20">
                <a:solidFill>
                  <a:srgbClr val="2C2C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Measurable</a:t>
            </a:r>
            <a:endParaRPr lang="en-US" sz="1400" b="1" spc="-20">
              <a:solidFill>
                <a:srgbClr val="2C2C2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0C57CF-AB85-460A-9C5D-AB7EFC80B436}"/>
              </a:ext>
            </a:extLst>
          </p:cNvPr>
          <p:cNvSpPr/>
          <p:nvPr/>
        </p:nvSpPr>
        <p:spPr>
          <a:xfrm>
            <a:off x="5036556" y="3895727"/>
            <a:ext cx="1231828" cy="389499"/>
          </a:xfrm>
          <a:prstGeom prst="rect">
            <a:avLst/>
          </a:prstGeom>
          <a:solidFill>
            <a:srgbClr val="76A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rgbClr val="2C2C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Attainable</a:t>
            </a:r>
            <a:endParaRPr lang="en-US" sz="1600" b="1">
              <a:solidFill>
                <a:srgbClr val="2C2C2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7DCFF6-E8BD-4435-8E8A-F188CC039189}"/>
              </a:ext>
            </a:extLst>
          </p:cNvPr>
          <p:cNvSpPr/>
          <p:nvPr/>
        </p:nvSpPr>
        <p:spPr>
          <a:xfrm>
            <a:off x="6988603" y="3895727"/>
            <a:ext cx="1231828" cy="389499"/>
          </a:xfrm>
          <a:prstGeom prst="rect">
            <a:avLst/>
          </a:prstGeom>
          <a:solidFill>
            <a:srgbClr val="DDB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rgbClr val="2C2C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Relevant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BDB66-2654-4B59-BBF5-E0739A935663}"/>
              </a:ext>
            </a:extLst>
          </p:cNvPr>
          <p:cNvSpPr/>
          <p:nvPr/>
        </p:nvSpPr>
        <p:spPr>
          <a:xfrm>
            <a:off x="8907586" y="3841434"/>
            <a:ext cx="1167286" cy="541899"/>
          </a:xfrm>
          <a:prstGeom prst="rect">
            <a:avLst/>
          </a:prstGeom>
          <a:solidFill>
            <a:srgbClr val="E78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rgbClr val="2C2C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Time Based</a:t>
            </a:r>
          </a:p>
        </p:txBody>
      </p:sp>
      <p:pic>
        <p:nvPicPr>
          <p:cNvPr id="12" name="Picture Placeholder 5" descr="A close up of a sign&#10;&#10;Description generated with high confidence">
            <a:extLst>
              <a:ext uri="{FF2B5EF4-FFF2-40B4-BE49-F238E27FC236}">
                <a16:creationId xmlns:a16="http://schemas.microsoft.com/office/drawing/2014/main" id="{F0AE7EDD-1430-4080-8CFD-089CBF518F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008355" y="1335747"/>
            <a:ext cx="9290050" cy="13255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3BDAD69-2AA3-48AC-91D0-2AC319EA8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1557BEC-6508-4B5E-878E-85F13407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8F2D32-7532-4204-BF60-CBD52D5A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09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176D5-0D8D-4940-BBBD-BD4B4DDD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in the W-2 Program</a:t>
            </a:r>
          </a:p>
        </p:txBody>
      </p:sp>
      <p:sp>
        <p:nvSpPr>
          <p:cNvPr id="7" name="Employment Goals">
            <a:extLst>
              <a:ext uri="{FF2B5EF4-FFF2-40B4-BE49-F238E27FC236}">
                <a16:creationId xmlns:a16="http://schemas.microsoft.com/office/drawing/2014/main" id="{3B5E9775-8DD0-4E8A-9627-E22E3C58CB39}"/>
              </a:ext>
            </a:extLst>
          </p:cNvPr>
          <p:cNvSpPr/>
          <p:nvPr/>
        </p:nvSpPr>
        <p:spPr>
          <a:xfrm rot="20828641">
            <a:off x="261377" y="597428"/>
            <a:ext cx="4078607" cy="1867812"/>
          </a:xfrm>
          <a:prstGeom prst="flowChartTerminator">
            <a:avLst/>
          </a:prstGeom>
          <a:solidFill>
            <a:srgbClr val="8F83BB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Segoe UI" panose="020B0502040204020203" pitchFamily="34" charset="0"/>
                <a:cs typeface="Segoe UI" panose="020B0502040204020203" pitchFamily="34" charset="0"/>
              </a:rPr>
              <a:t>Primary &amp; Secondary Employment</a:t>
            </a:r>
          </a:p>
        </p:txBody>
      </p:sp>
      <p:sp>
        <p:nvSpPr>
          <p:cNvPr id="10" name="EG: Example 1">
            <a:extLst>
              <a:ext uri="{FF2B5EF4-FFF2-40B4-BE49-F238E27FC236}">
                <a16:creationId xmlns:a16="http://schemas.microsoft.com/office/drawing/2014/main" id="{191FBE65-E227-4DF9-873D-3DCE0A44BE10}"/>
              </a:ext>
            </a:extLst>
          </p:cNvPr>
          <p:cNvSpPr txBox="1"/>
          <p:nvPr/>
        </p:nvSpPr>
        <p:spPr>
          <a:xfrm rot="20922316">
            <a:off x="2261328" y="262168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Bank Teller</a:t>
            </a:r>
          </a:p>
        </p:txBody>
      </p:sp>
      <p:sp>
        <p:nvSpPr>
          <p:cNvPr id="25" name="EG: Example 2">
            <a:extLst>
              <a:ext uri="{FF2B5EF4-FFF2-40B4-BE49-F238E27FC236}">
                <a16:creationId xmlns:a16="http://schemas.microsoft.com/office/drawing/2014/main" id="{ED8D7555-8A56-4AC5-B1B9-116375B68C01}"/>
              </a:ext>
            </a:extLst>
          </p:cNvPr>
          <p:cNvSpPr txBox="1"/>
          <p:nvPr/>
        </p:nvSpPr>
        <p:spPr>
          <a:xfrm rot="20922316">
            <a:off x="4499196" y="3116498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Apartment Manager</a:t>
            </a:r>
          </a:p>
        </p:txBody>
      </p:sp>
      <p:sp>
        <p:nvSpPr>
          <p:cNvPr id="26" name="EG: Example 3">
            <a:extLst>
              <a:ext uri="{FF2B5EF4-FFF2-40B4-BE49-F238E27FC236}">
                <a16:creationId xmlns:a16="http://schemas.microsoft.com/office/drawing/2014/main" id="{E30348D6-8B27-4272-A262-A768F7C4757A}"/>
              </a:ext>
            </a:extLst>
          </p:cNvPr>
          <p:cNvSpPr txBox="1"/>
          <p:nvPr/>
        </p:nvSpPr>
        <p:spPr>
          <a:xfrm rot="20922316">
            <a:off x="7292508" y="3533901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Welder</a:t>
            </a:r>
          </a:p>
        </p:txBody>
      </p:sp>
      <p:sp>
        <p:nvSpPr>
          <p:cNvPr id="27" name="Other Program Goal">
            <a:extLst>
              <a:ext uri="{FF2B5EF4-FFF2-40B4-BE49-F238E27FC236}">
                <a16:creationId xmlns:a16="http://schemas.microsoft.com/office/drawing/2014/main" id="{17700BC7-61EA-4AC3-B771-C9B4F3DCC216}"/>
              </a:ext>
            </a:extLst>
          </p:cNvPr>
          <p:cNvSpPr/>
          <p:nvPr/>
        </p:nvSpPr>
        <p:spPr>
          <a:xfrm rot="20828641">
            <a:off x="261378" y="597429"/>
            <a:ext cx="4078607" cy="1867812"/>
          </a:xfrm>
          <a:prstGeom prst="flowChartTerminator">
            <a:avLst/>
          </a:prstGeom>
          <a:solidFill>
            <a:srgbClr val="8F83BB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 Program</a:t>
            </a:r>
          </a:p>
        </p:txBody>
      </p:sp>
      <p:sp>
        <p:nvSpPr>
          <p:cNvPr id="28" name="OP: Example 1">
            <a:extLst>
              <a:ext uri="{FF2B5EF4-FFF2-40B4-BE49-F238E27FC236}">
                <a16:creationId xmlns:a16="http://schemas.microsoft.com/office/drawing/2014/main" id="{EEAEDBF1-1D15-45F1-ADE3-00FD7DFBB1B8}"/>
              </a:ext>
            </a:extLst>
          </p:cNvPr>
          <p:cNvSpPr txBox="1"/>
          <p:nvPr/>
        </p:nvSpPr>
        <p:spPr>
          <a:xfrm rot="20922316">
            <a:off x="1824522" y="2602791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LPN Certification</a:t>
            </a:r>
          </a:p>
        </p:txBody>
      </p:sp>
      <p:sp>
        <p:nvSpPr>
          <p:cNvPr id="29" name="OP: Example 2">
            <a:extLst>
              <a:ext uri="{FF2B5EF4-FFF2-40B4-BE49-F238E27FC236}">
                <a16:creationId xmlns:a16="http://schemas.microsoft.com/office/drawing/2014/main" id="{C63285D2-0798-4DC5-97EC-72BAAAFAAAE3}"/>
              </a:ext>
            </a:extLst>
          </p:cNvPr>
          <p:cNvSpPr txBox="1"/>
          <p:nvPr/>
        </p:nvSpPr>
        <p:spPr>
          <a:xfrm rot="20922316">
            <a:off x="3628343" y="2962646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Obtain HSED</a:t>
            </a:r>
          </a:p>
        </p:txBody>
      </p:sp>
      <p:sp>
        <p:nvSpPr>
          <p:cNvPr id="30" name="OP: Example 3">
            <a:extLst>
              <a:ext uri="{FF2B5EF4-FFF2-40B4-BE49-F238E27FC236}">
                <a16:creationId xmlns:a16="http://schemas.microsoft.com/office/drawing/2014/main" id="{9A25EC5C-42ED-4B39-BB33-E3C30F8BFBD2}"/>
              </a:ext>
            </a:extLst>
          </p:cNvPr>
          <p:cNvSpPr txBox="1"/>
          <p:nvPr/>
        </p:nvSpPr>
        <p:spPr>
          <a:xfrm rot="20922316">
            <a:off x="5063286" y="3606374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Forklift Certification</a:t>
            </a:r>
          </a:p>
        </p:txBody>
      </p:sp>
      <p:sp>
        <p:nvSpPr>
          <p:cNvPr id="31" name="OP: Example 4">
            <a:extLst>
              <a:ext uri="{FF2B5EF4-FFF2-40B4-BE49-F238E27FC236}">
                <a16:creationId xmlns:a16="http://schemas.microsoft.com/office/drawing/2014/main" id="{D779D8BB-EDA6-4E7F-B047-169FFAAAD956}"/>
              </a:ext>
            </a:extLst>
          </p:cNvPr>
          <p:cNvSpPr txBox="1"/>
          <p:nvPr/>
        </p:nvSpPr>
        <p:spPr>
          <a:xfrm rot="20922316">
            <a:off x="7376812" y="3986867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Complete sleep study </a:t>
            </a:r>
          </a:p>
        </p:txBody>
      </p:sp>
      <p:sp>
        <p:nvSpPr>
          <p:cNvPr id="22" name="Long Term Career">
            <a:extLst>
              <a:ext uri="{FF2B5EF4-FFF2-40B4-BE49-F238E27FC236}">
                <a16:creationId xmlns:a16="http://schemas.microsoft.com/office/drawing/2014/main" id="{1BD77851-1647-4906-925F-74FA2DAAE69C}"/>
              </a:ext>
            </a:extLst>
          </p:cNvPr>
          <p:cNvSpPr/>
          <p:nvPr/>
        </p:nvSpPr>
        <p:spPr>
          <a:xfrm rot="20828641">
            <a:off x="261379" y="603333"/>
            <a:ext cx="4078607" cy="1867812"/>
          </a:xfrm>
          <a:prstGeom prst="flowChartTerminator">
            <a:avLst/>
          </a:prstGeom>
          <a:solidFill>
            <a:srgbClr val="8F83BB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Term Career</a:t>
            </a:r>
          </a:p>
        </p:txBody>
      </p:sp>
      <p:sp>
        <p:nvSpPr>
          <p:cNvPr id="23" name="LTC: Example 1">
            <a:extLst>
              <a:ext uri="{FF2B5EF4-FFF2-40B4-BE49-F238E27FC236}">
                <a16:creationId xmlns:a16="http://schemas.microsoft.com/office/drawing/2014/main" id="{0B45A17E-A748-4849-895C-567601D834E0}"/>
              </a:ext>
            </a:extLst>
          </p:cNvPr>
          <p:cNvSpPr txBox="1"/>
          <p:nvPr/>
        </p:nvSpPr>
        <p:spPr>
          <a:xfrm rot="20922316">
            <a:off x="1824523" y="2608695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Become an RN</a:t>
            </a:r>
          </a:p>
        </p:txBody>
      </p:sp>
      <p:sp>
        <p:nvSpPr>
          <p:cNvPr id="24" name="LTC: Example 2">
            <a:extLst>
              <a:ext uri="{FF2B5EF4-FFF2-40B4-BE49-F238E27FC236}">
                <a16:creationId xmlns:a16="http://schemas.microsoft.com/office/drawing/2014/main" id="{859C4B50-E606-40D8-9E65-110B332D2DB1}"/>
              </a:ext>
            </a:extLst>
          </p:cNvPr>
          <p:cNvSpPr txBox="1"/>
          <p:nvPr/>
        </p:nvSpPr>
        <p:spPr>
          <a:xfrm rot="20922316">
            <a:off x="3628344" y="296855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Accountant</a:t>
            </a:r>
          </a:p>
        </p:txBody>
      </p:sp>
      <p:sp>
        <p:nvSpPr>
          <p:cNvPr id="33" name="LTC: Example 3">
            <a:extLst>
              <a:ext uri="{FF2B5EF4-FFF2-40B4-BE49-F238E27FC236}">
                <a16:creationId xmlns:a16="http://schemas.microsoft.com/office/drawing/2014/main" id="{760738F3-3E94-4814-9D20-A58DBAAEDD10}"/>
              </a:ext>
            </a:extLst>
          </p:cNvPr>
          <p:cNvSpPr txBox="1"/>
          <p:nvPr/>
        </p:nvSpPr>
        <p:spPr>
          <a:xfrm rot="20922316">
            <a:off x="5063287" y="3612278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Own an auto repair business</a:t>
            </a:r>
          </a:p>
        </p:txBody>
      </p:sp>
      <p:sp>
        <p:nvSpPr>
          <p:cNvPr id="32" name="Personal Goal">
            <a:extLst>
              <a:ext uri="{FF2B5EF4-FFF2-40B4-BE49-F238E27FC236}">
                <a16:creationId xmlns:a16="http://schemas.microsoft.com/office/drawing/2014/main" id="{03C7B31E-10A3-4F2D-98DE-148E32D8BDCB}"/>
              </a:ext>
            </a:extLst>
          </p:cNvPr>
          <p:cNvSpPr/>
          <p:nvPr/>
        </p:nvSpPr>
        <p:spPr>
          <a:xfrm rot="20828641">
            <a:off x="261377" y="597428"/>
            <a:ext cx="4078607" cy="1867812"/>
          </a:xfrm>
          <a:prstGeom prst="flowChartTerminator">
            <a:avLst/>
          </a:prstGeom>
          <a:solidFill>
            <a:srgbClr val="8F83BB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</a:t>
            </a:r>
          </a:p>
        </p:txBody>
      </p:sp>
      <p:sp>
        <p:nvSpPr>
          <p:cNvPr id="34" name="P: Example 1">
            <a:extLst>
              <a:ext uri="{FF2B5EF4-FFF2-40B4-BE49-F238E27FC236}">
                <a16:creationId xmlns:a16="http://schemas.microsoft.com/office/drawing/2014/main" id="{7F2E4AF2-D307-4EBB-99CF-5AF55E87F504}"/>
              </a:ext>
            </a:extLst>
          </p:cNvPr>
          <p:cNvSpPr txBox="1"/>
          <p:nvPr/>
        </p:nvSpPr>
        <p:spPr>
          <a:xfrm rot="20922316">
            <a:off x="1218236" y="2473934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Walk 30 minutes 3 times/</a:t>
            </a:r>
            <a:r>
              <a:rPr lang="en-US" sz="28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wk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P: Example 2">
            <a:extLst>
              <a:ext uri="{FF2B5EF4-FFF2-40B4-BE49-F238E27FC236}">
                <a16:creationId xmlns:a16="http://schemas.microsoft.com/office/drawing/2014/main" id="{4B58B76E-91FC-480E-AA24-8AB68D09E130}"/>
              </a:ext>
            </a:extLst>
          </p:cNvPr>
          <p:cNvSpPr txBox="1"/>
          <p:nvPr/>
        </p:nvSpPr>
        <p:spPr>
          <a:xfrm rot="20922316">
            <a:off x="3022057" y="2833789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Save $10/</a:t>
            </a:r>
            <a:r>
              <a:rPr lang="en-US" sz="28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wk</a:t>
            </a: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toward a car</a:t>
            </a:r>
          </a:p>
        </p:txBody>
      </p:sp>
      <p:sp>
        <p:nvSpPr>
          <p:cNvPr id="36" name="P: Example 3">
            <a:extLst>
              <a:ext uri="{FF2B5EF4-FFF2-40B4-BE49-F238E27FC236}">
                <a16:creationId xmlns:a16="http://schemas.microsoft.com/office/drawing/2014/main" id="{6596FED0-9327-40AA-A9F9-EE5A0700F5C4}"/>
              </a:ext>
            </a:extLst>
          </p:cNvPr>
          <p:cNvSpPr txBox="1"/>
          <p:nvPr/>
        </p:nvSpPr>
        <p:spPr>
          <a:xfrm rot="20922316">
            <a:off x="4423134" y="330341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Read 20 minutes each night</a:t>
            </a:r>
          </a:p>
        </p:txBody>
      </p:sp>
      <p:sp>
        <p:nvSpPr>
          <p:cNvPr id="37" name="P: Example 4">
            <a:extLst>
              <a:ext uri="{FF2B5EF4-FFF2-40B4-BE49-F238E27FC236}">
                <a16:creationId xmlns:a16="http://schemas.microsoft.com/office/drawing/2014/main" id="{8F1023B8-D41A-48D8-B316-7901BE4204C2}"/>
              </a:ext>
            </a:extLst>
          </p:cNvPr>
          <p:cNvSpPr txBox="1"/>
          <p:nvPr/>
        </p:nvSpPr>
        <p:spPr>
          <a:xfrm rot="20922316">
            <a:off x="6728325" y="3530826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Cook a vegan meal one night weekly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B5D71-42FC-499A-A8B3-F0253AF3B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4CAD9F-B2FE-407D-949F-7A98C5EC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3D285A-5246-4B8E-8E33-61E9B765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5" grpId="0"/>
      <p:bldP spid="25" grpId="1"/>
      <p:bldP spid="26" grpId="0"/>
      <p:bldP spid="26" grpId="1"/>
      <p:bldP spid="27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22" grpId="0" animBg="1"/>
      <p:bldP spid="23" grpId="0"/>
      <p:bldP spid="23" grpId="1"/>
      <p:bldP spid="24" grpId="0"/>
      <p:bldP spid="24" grpId="1"/>
      <p:bldP spid="33" grpId="0"/>
      <p:bldP spid="33" grpId="1"/>
      <p:bldP spid="32" grpId="0" animBg="1"/>
      <p:bldP spid="34" grpId="0"/>
      <p:bldP spid="35" grpId="0"/>
      <p:bldP spid="36" grpId="0"/>
      <p:bldP spid="3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199FB-15F0-449C-ACCF-8A3850DE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Steps</a:t>
            </a:r>
          </a:p>
        </p:txBody>
      </p:sp>
      <p:pic>
        <p:nvPicPr>
          <p:cNvPr id="3" name="Picture Placeholder 8" descr="Person walking up a blue metal staircase.&#10;">
            <a:extLst>
              <a:ext uri="{FF2B5EF4-FFF2-40B4-BE49-F238E27FC236}">
                <a16:creationId xmlns:a16="http://schemas.microsoft.com/office/drawing/2014/main" id="{30721457-25BD-4AA6-8067-121CDDD0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64" y="1119053"/>
            <a:ext cx="10301591" cy="3644900"/>
          </a:xfrm>
          <a:custGeom>
            <a:avLst/>
            <a:gdLst>
              <a:gd name="connsiteX0" fmla="*/ 3001247 w 9061450"/>
              <a:gd name="connsiteY0" fmla="*/ 0 h 3200619"/>
              <a:gd name="connsiteX1" fmla="*/ 9047164 w 9061450"/>
              <a:gd name="connsiteY1" fmla="*/ 1563477 h 3200619"/>
              <a:gd name="connsiteX2" fmla="*/ 9061450 w 9061450"/>
              <a:gd name="connsiteY2" fmla="*/ 1628660 h 3200619"/>
              <a:gd name="connsiteX3" fmla="*/ 9061450 w 9061450"/>
              <a:gd name="connsiteY3" fmla="*/ 1888013 h 3200619"/>
              <a:gd name="connsiteX4" fmla="*/ 9015649 w 9061450"/>
              <a:gd name="connsiteY4" fmla="*/ 2012765 h 3200619"/>
              <a:gd name="connsiteX5" fmla="*/ 5209486 w 9061450"/>
              <a:gd name="connsiteY5" fmla="*/ 3198123 h 3200619"/>
              <a:gd name="connsiteX6" fmla="*/ 69510 w 9061450"/>
              <a:gd name="connsiteY6" fmla="*/ 1563477 h 3200619"/>
              <a:gd name="connsiteX7" fmla="*/ 14547 w 9061450"/>
              <a:gd name="connsiteY7" fmla="*/ 1458079 h 3200619"/>
              <a:gd name="connsiteX8" fmla="*/ 0 w 9061450"/>
              <a:gd name="connsiteY8" fmla="*/ 1394845 h 3200619"/>
              <a:gd name="connsiteX9" fmla="*/ 0 w 9061450"/>
              <a:gd name="connsiteY9" fmla="*/ 1186198 h 3200619"/>
              <a:gd name="connsiteX10" fmla="*/ 23702 w 9061450"/>
              <a:gd name="connsiteY10" fmla="*/ 1094316 h 3200619"/>
              <a:gd name="connsiteX11" fmla="*/ 3001247 w 9061450"/>
              <a:gd name="connsiteY11" fmla="*/ 0 h 320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61450" h="3200619">
                <a:moveTo>
                  <a:pt x="3001247" y="0"/>
                </a:moveTo>
                <a:cubicBezTo>
                  <a:pt x="5480357" y="0"/>
                  <a:pt x="9047164" y="645134"/>
                  <a:pt x="9047164" y="1563477"/>
                </a:cubicBezTo>
                <a:lnTo>
                  <a:pt x="9061450" y="1628660"/>
                </a:lnTo>
                <a:lnTo>
                  <a:pt x="9061450" y="1888013"/>
                </a:lnTo>
                <a:lnTo>
                  <a:pt x="9015649" y="2012765"/>
                </a:lnTo>
                <a:cubicBezTo>
                  <a:pt x="8692066" y="2639874"/>
                  <a:pt x="7212261" y="3146512"/>
                  <a:pt x="5209486" y="3198123"/>
                </a:cubicBezTo>
                <a:cubicBezTo>
                  <a:pt x="2744531" y="3261646"/>
                  <a:pt x="437550" y="2096498"/>
                  <a:pt x="69510" y="1563477"/>
                </a:cubicBezTo>
                <a:cubicBezTo>
                  <a:pt x="46508" y="1530163"/>
                  <a:pt x="28148" y="1494906"/>
                  <a:pt x="14547" y="1458079"/>
                </a:cubicBezTo>
                <a:lnTo>
                  <a:pt x="0" y="1394845"/>
                </a:lnTo>
                <a:lnTo>
                  <a:pt x="0" y="1186198"/>
                </a:lnTo>
                <a:lnTo>
                  <a:pt x="23702" y="1094316"/>
                </a:lnTo>
                <a:cubicBezTo>
                  <a:pt x="215456" y="579632"/>
                  <a:pt x="1141914" y="0"/>
                  <a:pt x="3001247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6A173-945A-459A-8498-024E6A557D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3793" y="1555219"/>
            <a:ext cx="5342208" cy="644077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Goal Name: 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Activities Assistant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4F3BE5-C632-429F-BFD0-A3A3C380D3D9}"/>
              </a:ext>
            </a:extLst>
          </p:cNvPr>
          <p:cNvSpPr txBox="1">
            <a:spLocks/>
          </p:cNvSpPr>
          <p:nvPr/>
        </p:nvSpPr>
        <p:spPr>
          <a:xfrm>
            <a:off x="753792" y="2188828"/>
            <a:ext cx="9741930" cy="227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CF3E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CF3E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ECF3E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CF3E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CF3E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Goal Description: 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Participant enjoys doing activities with her current client and would like to explore other part-time opportunities in this field. She thinks working as an Activities Assistant in an Assisted Living or Nursing Home Facility would be a good fit.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EF33D20-D788-48CA-BFC7-D83DEDFDB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F663BA-94DF-4841-80A3-84DD58A9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1C6FD1-7C53-4E5B-B661-536388A0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A6A9C8-C1FF-45DD-BC1C-4EB861E7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Zoom: Annotations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4D6ADB-297C-4F47-A707-5578FA73B1D7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212" y="532483"/>
            <a:ext cx="8046720" cy="4526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EC6E22-A335-4857-9595-E4DC7A9549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" t="-91991"/>
          <a:stretch/>
        </p:blipFill>
        <p:spPr>
          <a:xfrm>
            <a:off x="1779123" y="475805"/>
            <a:ext cx="8046721" cy="276726"/>
          </a:xfrm>
          <a:prstGeom prst="rect">
            <a:avLst/>
          </a:prstGeom>
          <a:effectLst/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C557771-BFB0-401F-BB98-F33C3E0B8D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582" y="760568"/>
            <a:ext cx="1379913" cy="897775"/>
          </a:xfrm>
          <a:prstGeom prst="rect">
            <a:avLst/>
          </a:prstGeom>
          <a:effectLst/>
        </p:spPr>
      </p:pic>
      <p:pic>
        <p:nvPicPr>
          <p:cNvPr id="7" name="Picture 6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FE8575A1-6CED-4A35-9FA1-754A1520D0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368" y="475805"/>
            <a:ext cx="8050648" cy="4526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2F013EA7-2A6F-4EC1-8281-8B0E4FDF9E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368" y="532483"/>
            <a:ext cx="8050648" cy="4526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D8C22B9-421E-471F-82A9-CA8E112BA78A}"/>
              </a:ext>
            </a:extLst>
          </p:cNvPr>
          <p:cNvSpPr/>
          <p:nvPr/>
        </p:nvSpPr>
        <p:spPr>
          <a:xfrm>
            <a:off x="4099678" y="1012562"/>
            <a:ext cx="613316" cy="39378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BF68B7-EA93-4E03-8EA3-E62F502EFFF4}"/>
              </a:ext>
            </a:extLst>
          </p:cNvPr>
          <p:cNvSpPr/>
          <p:nvPr/>
        </p:nvSpPr>
        <p:spPr>
          <a:xfrm>
            <a:off x="4739255" y="933607"/>
            <a:ext cx="613316" cy="39378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FBFF025-38E8-48E7-A539-1B0B7F95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2FAE868-A4CB-4C01-A9F6-2A9E758D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1E391D6-DFD1-43C5-84D8-0082C9D44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F39064-B505-4A47-8ED3-94515F09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Goals with Arya 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146C0500-A5BA-4860-BB83-3EDB0084B7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733" b="10733"/>
          <a:stretch>
            <a:fillRect/>
          </a:stretch>
        </p:blipFill>
        <p:spPr>
          <a:xfrm>
            <a:off x="-743319" y="0"/>
            <a:ext cx="13640536" cy="42672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1E6363-081C-49DC-A4B9-6341BDF6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B0F5B-2160-4CBE-BA30-84DB22BFF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5F716-61D1-4C90-BA32-6E5839DB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DD7E5-2A75-40E1-81A7-C5109942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Employments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757B0A-5ED8-44D8-A162-A7D10212FC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353" y="473674"/>
            <a:ext cx="6541294" cy="4360863"/>
          </a:xfrm>
          <a:custGeom>
            <a:avLst/>
            <a:gdLst>
              <a:gd name="connsiteX0" fmla="*/ 2325789 w 5422900"/>
              <a:gd name="connsiteY0" fmla="*/ 0 h 3614738"/>
              <a:gd name="connsiteX1" fmla="*/ 2393747 w 5422900"/>
              <a:gd name="connsiteY1" fmla="*/ 0 h 3614738"/>
              <a:gd name="connsiteX2" fmla="*/ 2531032 w 5422900"/>
              <a:gd name="connsiteY2" fmla="*/ 657 h 3614738"/>
              <a:gd name="connsiteX3" fmla="*/ 2711451 w 5422900"/>
              <a:gd name="connsiteY3" fmla="*/ 11505 h 3614738"/>
              <a:gd name="connsiteX4" fmla="*/ 5409195 w 5422900"/>
              <a:gd name="connsiteY4" fmla="*/ 1455386 h 3614738"/>
              <a:gd name="connsiteX5" fmla="*/ 5422900 w 5422900"/>
              <a:gd name="connsiteY5" fmla="*/ 1511376 h 3614738"/>
              <a:gd name="connsiteX6" fmla="*/ 5422900 w 5422900"/>
              <a:gd name="connsiteY6" fmla="*/ 1810416 h 3614738"/>
              <a:gd name="connsiteX7" fmla="*/ 5402406 w 5422900"/>
              <a:gd name="connsiteY7" fmla="*/ 1995250 h 3614738"/>
              <a:gd name="connsiteX8" fmla="*/ 2711451 w 5422900"/>
              <a:gd name="connsiteY8" fmla="*/ 3609309 h 3614738"/>
              <a:gd name="connsiteX9" fmla="*/ 13433 w 5422900"/>
              <a:gd name="connsiteY9" fmla="*/ 1510745 h 3614738"/>
              <a:gd name="connsiteX10" fmla="*/ 0 w 5422900"/>
              <a:gd name="connsiteY10" fmla="*/ 1413628 h 3614738"/>
              <a:gd name="connsiteX11" fmla="*/ 0 w 5422900"/>
              <a:gd name="connsiteY11" fmla="*/ 1117112 h 3614738"/>
              <a:gd name="connsiteX12" fmla="*/ 53361 w 5422900"/>
              <a:gd name="connsiteY12" fmla="*/ 945362 h 3614738"/>
              <a:gd name="connsiteX13" fmla="*/ 2119728 w 5422900"/>
              <a:gd name="connsiteY13" fmla="*/ 9161 h 361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2900" h="3614738">
                <a:moveTo>
                  <a:pt x="2325789" y="0"/>
                </a:moveTo>
                <a:lnTo>
                  <a:pt x="2393747" y="0"/>
                </a:lnTo>
                <a:lnTo>
                  <a:pt x="2531032" y="657"/>
                </a:lnTo>
                <a:cubicBezTo>
                  <a:pt x="2594441" y="2652"/>
                  <a:pt x="2654814" y="6296"/>
                  <a:pt x="2711451" y="11505"/>
                </a:cubicBezTo>
                <a:cubicBezTo>
                  <a:pt x="3504375" y="84431"/>
                  <a:pt x="5160658" y="657307"/>
                  <a:pt x="5409195" y="1455386"/>
                </a:cubicBezTo>
                <a:lnTo>
                  <a:pt x="5422900" y="1511376"/>
                </a:lnTo>
                <a:lnTo>
                  <a:pt x="5422900" y="1810416"/>
                </a:lnTo>
                <a:lnTo>
                  <a:pt x="5402406" y="1995250"/>
                </a:lnTo>
                <a:cubicBezTo>
                  <a:pt x="5200757" y="2911208"/>
                  <a:pt x="3561012" y="3687444"/>
                  <a:pt x="2711451" y="3609309"/>
                </a:cubicBezTo>
                <a:cubicBezTo>
                  <a:pt x="1861891" y="3531174"/>
                  <a:pt x="247261" y="2514954"/>
                  <a:pt x="13433" y="1510745"/>
                </a:cubicBezTo>
                <a:lnTo>
                  <a:pt x="0" y="1413628"/>
                </a:lnTo>
                <a:lnTo>
                  <a:pt x="0" y="1117112"/>
                </a:lnTo>
                <a:lnTo>
                  <a:pt x="53361" y="945362"/>
                </a:lnTo>
                <a:cubicBezTo>
                  <a:pt x="320622" y="337996"/>
                  <a:pt x="1319356" y="63528"/>
                  <a:pt x="2119728" y="9161"/>
                </a:cubicBez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CE58A3-D364-4A07-9CB5-F517EDE9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9818F1-C21A-43B8-B379-217C50B1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B68EA-B0E2-4D72-BC9B-CF1D4504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26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DD7E5-2A75-40E1-81A7-C5109942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Engagement in Activities</a:t>
            </a:r>
          </a:p>
        </p:txBody>
      </p:sp>
      <p:pic>
        <p:nvPicPr>
          <p:cNvPr id="8" name="Content Placeholder 7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3B757B0A-5ED8-44D8-A162-A7D10212FC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824163" y="473674"/>
            <a:ext cx="6543675" cy="4360863"/>
          </a:xfrm>
          <a:custGeom>
            <a:avLst/>
            <a:gdLst>
              <a:gd name="connsiteX0" fmla="*/ 2325789 w 5422900"/>
              <a:gd name="connsiteY0" fmla="*/ 0 h 3614738"/>
              <a:gd name="connsiteX1" fmla="*/ 2393747 w 5422900"/>
              <a:gd name="connsiteY1" fmla="*/ 0 h 3614738"/>
              <a:gd name="connsiteX2" fmla="*/ 2531032 w 5422900"/>
              <a:gd name="connsiteY2" fmla="*/ 657 h 3614738"/>
              <a:gd name="connsiteX3" fmla="*/ 2711451 w 5422900"/>
              <a:gd name="connsiteY3" fmla="*/ 11505 h 3614738"/>
              <a:gd name="connsiteX4" fmla="*/ 5409195 w 5422900"/>
              <a:gd name="connsiteY4" fmla="*/ 1455386 h 3614738"/>
              <a:gd name="connsiteX5" fmla="*/ 5422900 w 5422900"/>
              <a:gd name="connsiteY5" fmla="*/ 1511376 h 3614738"/>
              <a:gd name="connsiteX6" fmla="*/ 5422900 w 5422900"/>
              <a:gd name="connsiteY6" fmla="*/ 1810416 h 3614738"/>
              <a:gd name="connsiteX7" fmla="*/ 5402406 w 5422900"/>
              <a:gd name="connsiteY7" fmla="*/ 1995250 h 3614738"/>
              <a:gd name="connsiteX8" fmla="*/ 2711451 w 5422900"/>
              <a:gd name="connsiteY8" fmla="*/ 3609309 h 3614738"/>
              <a:gd name="connsiteX9" fmla="*/ 13433 w 5422900"/>
              <a:gd name="connsiteY9" fmla="*/ 1510745 h 3614738"/>
              <a:gd name="connsiteX10" fmla="*/ 0 w 5422900"/>
              <a:gd name="connsiteY10" fmla="*/ 1413628 h 3614738"/>
              <a:gd name="connsiteX11" fmla="*/ 0 w 5422900"/>
              <a:gd name="connsiteY11" fmla="*/ 1117112 h 3614738"/>
              <a:gd name="connsiteX12" fmla="*/ 53361 w 5422900"/>
              <a:gd name="connsiteY12" fmla="*/ 945362 h 3614738"/>
              <a:gd name="connsiteX13" fmla="*/ 2119728 w 5422900"/>
              <a:gd name="connsiteY13" fmla="*/ 9161 h 361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2900" h="3614738">
                <a:moveTo>
                  <a:pt x="2325789" y="0"/>
                </a:moveTo>
                <a:lnTo>
                  <a:pt x="2393747" y="0"/>
                </a:lnTo>
                <a:lnTo>
                  <a:pt x="2531032" y="657"/>
                </a:lnTo>
                <a:cubicBezTo>
                  <a:pt x="2594441" y="2652"/>
                  <a:pt x="2654814" y="6296"/>
                  <a:pt x="2711451" y="11505"/>
                </a:cubicBezTo>
                <a:cubicBezTo>
                  <a:pt x="3504375" y="84431"/>
                  <a:pt x="5160658" y="657307"/>
                  <a:pt x="5409195" y="1455386"/>
                </a:cubicBezTo>
                <a:lnTo>
                  <a:pt x="5422900" y="1511376"/>
                </a:lnTo>
                <a:lnTo>
                  <a:pt x="5422900" y="1810416"/>
                </a:lnTo>
                <a:lnTo>
                  <a:pt x="5402406" y="1995250"/>
                </a:lnTo>
                <a:cubicBezTo>
                  <a:pt x="5200757" y="2911208"/>
                  <a:pt x="3561012" y="3687444"/>
                  <a:pt x="2711451" y="3609309"/>
                </a:cubicBezTo>
                <a:cubicBezTo>
                  <a:pt x="1861891" y="3531174"/>
                  <a:pt x="247261" y="2514954"/>
                  <a:pt x="13433" y="1510745"/>
                </a:cubicBezTo>
                <a:lnTo>
                  <a:pt x="0" y="1413628"/>
                </a:lnTo>
                <a:lnTo>
                  <a:pt x="0" y="1117112"/>
                </a:lnTo>
                <a:lnTo>
                  <a:pt x="53361" y="945362"/>
                </a:lnTo>
                <a:cubicBezTo>
                  <a:pt x="320622" y="337996"/>
                  <a:pt x="1319356" y="63528"/>
                  <a:pt x="2119728" y="9161"/>
                </a:cubicBez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98581E-33D1-42F7-88F5-29C0AA55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DC0F86-3499-4937-93A9-8FD61DBA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CC0CD-8DCE-4568-AEF0-66917039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17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369A71-106C-4449-85BF-B479F95AB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Activities</a:t>
            </a:r>
          </a:p>
        </p:txBody>
      </p:sp>
      <p:pic>
        <p:nvPicPr>
          <p:cNvPr id="6" name="Picture 5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56AD7EAD-B0F2-48F8-8527-5D6E38E0C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229255" y="899888"/>
            <a:ext cx="7733489" cy="4474220"/>
          </a:xfrm>
          <a:custGeom>
            <a:avLst/>
            <a:gdLst>
              <a:gd name="connsiteX0" fmla="*/ 4144979 w 6867930"/>
              <a:gd name="connsiteY0" fmla="*/ 567 h 3973450"/>
              <a:gd name="connsiteX1" fmla="*/ 6867930 w 6867930"/>
              <a:gd name="connsiteY1" fmla="*/ 633599 h 3973450"/>
              <a:gd name="connsiteX2" fmla="*/ 3315901 w 6867930"/>
              <a:gd name="connsiteY2" fmla="*/ 3644311 h 3973450"/>
              <a:gd name="connsiteX3" fmla="*/ 123796 w 6867930"/>
              <a:gd name="connsiteY3" fmla="*/ 3697812 h 3973450"/>
              <a:gd name="connsiteX4" fmla="*/ 1584378 w 6867930"/>
              <a:gd name="connsiteY4" fmla="*/ 317451 h 3973450"/>
              <a:gd name="connsiteX5" fmla="*/ 4144979 w 6867930"/>
              <a:gd name="connsiteY5" fmla="*/ 567 h 39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67930" h="3973450">
                <a:moveTo>
                  <a:pt x="4144979" y="567"/>
                </a:moveTo>
                <a:cubicBezTo>
                  <a:pt x="5452311" y="-11360"/>
                  <a:pt x="6736607" y="163840"/>
                  <a:pt x="6867930" y="633599"/>
                </a:cubicBezTo>
                <a:cubicBezTo>
                  <a:pt x="6867930" y="1517365"/>
                  <a:pt x="4439923" y="3133609"/>
                  <a:pt x="3315901" y="3644311"/>
                </a:cubicBezTo>
                <a:cubicBezTo>
                  <a:pt x="2191879" y="4155013"/>
                  <a:pt x="548571" y="3989642"/>
                  <a:pt x="123796" y="3697812"/>
                </a:cubicBezTo>
                <a:cubicBezTo>
                  <a:pt x="-300979" y="3405982"/>
                  <a:pt x="411717" y="740605"/>
                  <a:pt x="1584378" y="317451"/>
                </a:cubicBezTo>
                <a:cubicBezTo>
                  <a:pt x="2097417" y="132321"/>
                  <a:pt x="3128166" y="9844"/>
                  <a:pt x="4144979" y="567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F916B1-8E18-4D90-94BE-01E5A2E4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0231D0-1BBD-40CB-AD96-37265C78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9DA319-3045-4537-B59C-6670EC58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53</a:t>
            </a:fld>
            <a:endParaRPr lang="en-US"/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E50ED017-1B42-4C91-ABFD-2D8E7053AF0E}"/>
              </a:ext>
            </a:extLst>
          </p:cNvPr>
          <p:cNvSpPr/>
          <p:nvPr/>
        </p:nvSpPr>
        <p:spPr>
          <a:xfrm rot="14831306" flipH="1">
            <a:off x="466709" y="771069"/>
            <a:ext cx="5346278" cy="4124976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A72AB018-EFAF-4229-BED0-37559209012F}"/>
              </a:ext>
            </a:extLst>
          </p:cNvPr>
          <p:cNvSpPr>
            <a:spLocks/>
          </p:cNvSpPr>
          <p:nvPr/>
        </p:nvSpPr>
        <p:spPr>
          <a:xfrm rot="14831306" flipH="1">
            <a:off x="6377533" y="879336"/>
            <a:ext cx="5349240" cy="4123944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D Bad">
            <a:extLst>
              <a:ext uri="{FF2B5EF4-FFF2-40B4-BE49-F238E27FC236}">
                <a16:creationId xmlns:a16="http://schemas.microsoft.com/office/drawing/2014/main" id="{059C2E79-3B6E-4680-9204-92C0713D94F0}"/>
              </a:ext>
            </a:extLst>
          </p:cNvPr>
          <p:cNvSpPr txBox="1"/>
          <p:nvPr/>
        </p:nvSpPr>
        <p:spPr>
          <a:xfrm>
            <a:off x="933362" y="1448562"/>
            <a:ext cx="410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Apply for 5 jobs a week.</a:t>
            </a:r>
          </a:p>
        </p:txBody>
      </p:sp>
      <p:sp>
        <p:nvSpPr>
          <p:cNvPr id="13" name="AD Good">
            <a:extLst>
              <a:ext uri="{FF2B5EF4-FFF2-40B4-BE49-F238E27FC236}">
                <a16:creationId xmlns:a16="http://schemas.microsoft.com/office/drawing/2014/main" id="{82EA4FF0-B236-47DC-91B1-92F7E09393BA}"/>
              </a:ext>
            </a:extLst>
          </p:cNvPr>
          <p:cNvSpPr txBox="1"/>
          <p:nvPr/>
        </p:nvSpPr>
        <p:spPr>
          <a:xfrm>
            <a:off x="6908175" y="1448562"/>
            <a:ext cx="41081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Complete independent job search. Focus search on positions in an office setting within a 10-mile 	radius. </a:t>
            </a:r>
          </a:p>
        </p:txBody>
      </p:sp>
      <p:sp>
        <p:nvSpPr>
          <p:cNvPr id="14" name="Provider/Location Bad">
            <a:extLst>
              <a:ext uri="{FF2B5EF4-FFF2-40B4-BE49-F238E27FC236}">
                <a16:creationId xmlns:a16="http://schemas.microsoft.com/office/drawing/2014/main" id="{2C9BBAD8-5D01-4821-8B64-8E23B5EE9352}"/>
              </a:ext>
            </a:extLst>
          </p:cNvPr>
          <p:cNvSpPr txBox="1"/>
          <p:nvPr/>
        </p:nvSpPr>
        <p:spPr>
          <a:xfrm>
            <a:off x="6908175" y="1448562"/>
            <a:ext cx="410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Food Pantry</a:t>
            </a:r>
          </a:p>
        </p:txBody>
      </p:sp>
      <p:sp>
        <p:nvSpPr>
          <p:cNvPr id="15" name="Provider/Location Good">
            <a:extLst>
              <a:ext uri="{FF2B5EF4-FFF2-40B4-BE49-F238E27FC236}">
                <a16:creationId xmlns:a16="http://schemas.microsoft.com/office/drawing/2014/main" id="{1FEE0BD3-02B4-413E-B845-85CE147C99A1}"/>
              </a:ext>
            </a:extLst>
          </p:cNvPr>
          <p:cNvSpPr txBox="1"/>
          <p:nvPr/>
        </p:nvSpPr>
        <p:spPr>
          <a:xfrm>
            <a:off x="933362" y="1448562"/>
            <a:ext cx="410816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NWSCA Food Shelf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422 3</a:t>
            </a:r>
            <a:r>
              <a:rPr lang="en-US" sz="2800" baseline="30000"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 St West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Ashland, WI 54806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	715-685-9493</a:t>
            </a:r>
          </a:p>
        </p:txBody>
      </p:sp>
      <p:sp>
        <p:nvSpPr>
          <p:cNvPr id="16" name="Schedule Good">
            <a:extLst>
              <a:ext uri="{FF2B5EF4-FFF2-40B4-BE49-F238E27FC236}">
                <a16:creationId xmlns:a16="http://schemas.microsoft.com/office/drawing/2014/main" id="{27FDF78D-6E46-4CAC-9041-F6B35D5CEAF2}"/>
              </a:ext>
            </a:extLst>
          </p:cNvPr>
          <p:cNvSpPr txBox="1"/>
          <p:nvPr/>
        </p:nvSpPr>
        <p:spPr>
          <a:xfrm>
            <a:off x="933362" y="1448562"/>
            <a:ext cx="410816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Tuesday, Thursday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3.5 Hours Per Day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Begin Time 8:30am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	End Time 12:00pm</a:t>
            </a:r>
          </a:p>
        </p:txBody>
      </p:sp>
      <p:sp>
        <p:nvSpPr>
          <p:cNvPr id="17" name="Schedule Bad">
            <a:extLst>
              <a:ext uri="{FF2B5EF4-FFF2-40B4-BE49-F238E27FC236}">
                <a16:creationId xmlns:a16="http://schemas.microsoft.com/office/drawing/2014/main" id="{FCAC1E2F-FFD0-482A-8858-798170DBF924}"/>
              </a:ext>
            </a:extLst>
          </p:cNvPr>
          <p:cNvSpPr txBox="1"/>
          <p:nvPr/>
        </p:nvSpPr>
        <p:spPr>
          <a:xfrm>
            <a:off x="6908175" y="1448562"/>
            <a:ext cx="410816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Tuesday, Thursday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3.5 Hours Per Day</a:t>
            </a:r>
          </a:p>
        </p:txBody>
      </p:sp>
      <p:sp>
        <p:nvSpPr>
          <p:cNvPr id="18" name="Additional Info Good">
            <a:extLst>
              <a:ext uri="{FF2B5EF4-FFF2-40B4-BE49-F238E27FC236}">
                <a16:creationId xmlns:a16="http://schemas.microsoft.com/office/drawing/2014/main" id="{932296FC-EC12-4E2D-9ED4-CA8A1B29649F}"/>
              </a:ext>
            </a:extLst>
          </p:cNvPr>
          <p:cNvSpPr txBox="1"/>
          <p:nvPr/>
        </p:nvSpPr>
        <p:spPr>
          <a:xfrm>
            <a:off x="6868885" y="1448562"/>
            <a:ext cx="4103913" cy="22467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Remember to bring updated resume with you and dress professionally, 	because employers do 	attend.</a:t>
            </a:r>
          </a:p>
        </p:txBody>
      </p:sp>
      <p:sp>
        <p:nvSpPr>
          <p:cNvPr id="19" name="Additional Info Bad">
            <a:extLst>
              <a:ext uri="{FF2B5EF4-FFF2-40B4-BE49-F238E27FC236}">
                <a16:creationId xmlns:a16="http://schemas.microsoft.com/office/drawing/2014/main" id="{B6C4D280-400E-4228-889F-14AFEC2F9DB3}"/>
              </a:ext>
            </a:extLst>
          </p:cNvPr>
          <p:cNvSpPr txBox="1"/>
          <p:nvPr/>
        </p:nvSpPr>
        <p:spPr>
          <a:xfrm>
            <a:off x="933362" y="1448562"/>
            <a:ext cx="4108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Remember to sign in to get credit for attending. </a:t>
            </a:r>
          </a:p>
        </p:txBody>
      </p:sp>
    </p:spTree>
    <p:extLst>
      <p:ext uri="{BB962C8B-B14F-4D97-AF65-F5344CB8AC3E}">
        <p14:creationId xmlns:p14="http://schemas.microsoft.com/office/powerpoint/2010/main" val="26855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/>
      <p:bldP spid="4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0CCCEEAE-C437-7AA3-6EDC-98C733696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4" t="-230" r="-284" b="1622"/>
          <a:stretch/>
        </p:blipFill>
        <p:spPr>
          <a:xfrm>
            <a:off x="2824162" y="1646800"/>
            <a:ext cx="6543675" cy="2996089"/>
          </a:xfrm>
          <a:custGeom>
            <a:avLst/>
            <a:gdLst>
              <a:gd name="connsiteX0" fmla="*/ 2325789 w 5422900"/>
              <a:gd name="connsiteY0" fmla="*/ 0 h 3614738"/>
              <a:gd name="connsiteX1" fmla="*/ 2393747 w 5422900"/>
              <a:gd name="connsiteY1" fmla="*/ 0 h 3614738"/>
              <a:gd name="connsiteX2" fmla="*/ 2531032 w 5422900"/>
              <a:gd name="connsiteY2" fmla="*/ 657 h 3614738"/>
              <a:gd name="connsiteX3" fmla="*/ 2711451 w 5422900"/>
              <a:gd name="connsiteY3" fmla="*/ 11505 h 3614738"/>
              <a:gd name="connsiteX4" fmla="*/ 5409195 w 5422900"/>
              <a:gd name="connsiteY4" fmla="*/ 1455386 h 3614738"/>
              <a:gd name="connsiteX5" fmla="*/ 5422900 w 5422900"/>
              <a:gd name="connsiteY5" fmla="*/ 1511376 h 3614738"/>
              <a:gd name="connsiteX6" fmla="*/ 5422900 w 5422900"/>
              <a:gd name="connsiteY6" fmla="*/ 1810416 h 3614738"/>
              <a:gd name="connsiteX7" fmla="*/ 5402406 w 5422900"/>
              <a:gd name="connsiteY7" fmla="*/ 1995250 h 3614738"/>
              <a:gd name="connsiteX8" fmla="*/ 2711451 w 5422900"/>
              <a:gd name="connsiteY8" fmla="*/ 3609309 h 3614738"/>
              <a:gd name="connsiteX9" fmla="*/ 13433 w 5422900"/>
              <a:gd name="connsiteY9" fmla="*/ 1510745 h 3614738"/>
              <a:gd name="connsiteX10" fmla="*/ 0 w 5422900"/>
              <a:gd name="connsiteY10" fmla="*/ 1413628 h 3614738"/>
              <a:gd name="connsiteX11" fmla="*/ 0 w 5422900"/>
              <a:gd name="connsiteY11" fmla="*/ 1117112 h 3614738"/>
              <a:gd name="connsiteX12" fmla="*/ 53361 w 5422900"/>
              <a:gd name="connsiteY12" fmla="*/ 945362 h 3614738"/>
              <a:gd name="connsiteX13" fmla="*/ 2119728 w 5422900"/>
              <a:gd name="connsiteY13" fmla="*/ 9161 h 361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2900" h="3614738">
                <a:moveTo>
                  <a:pt x="2325789" y="0"/>
                </a:moveTo>
                <a:lnTo>
                  <a:pt x="2393747" y="0"/>
                </a:lnTo>
                <a:lnTo>
                  <a:pt x="2531032" y="657"/>
                </a:lnTo>
                <a:cubicBezTo>
                  <a:pt x="2594441" y="2652"/>
                  <a:pt x="2654814" y="6296"/>
                  <a:pt x="2711451" y="11505"/>
                </a:cubicBezTo>
                <a:cubicBezTo>
                  <a:pt x="3504375" y="84431"/>
                  <a:pt x="5160658" y="657307"/>
                  <a:pt x="5409195" y="1455386"/>
                </a:cubicBezTo>
                <a:lnTo>
                  <a:pt x="5422900" y="1511376"/>
                </a:lnTo>
                <a:lnTo>
                  <a:pt x="5422900" y="1810416"/>
                </a:lnTo>
                <a:lnTo>
                  <a:pt x="5402406" y="1995250"/>
                </a:lnTo>
                <a:cubicBezTo>
                  <a:pt x="5200757" y="2911208"/>
                  <a:pt x="3561012" y="3687444"/>
                  <a:pt x="2711451" y="3609309"/>
                </a:cubicBezTo>
                <a:cubicBezTo>
                  <a:pt x="1861891" y="3531174"/>
                  <a:pt x="247261" y="2514954"/>
                  <a:pt x="13433" y="1510745"/>
                </a:cubicBezTo>
                <a:lnTo>
                  <a:pt x="0" y="1413628"/>
                </a:lnTo>
                <a:lnTo>
                  <a:pt x="0" y="1117112"/>
                </a:lnTo>
                <a:lnTo>
                  <a:pt x="53361" y="945362"/>
                </a:lnTo>
                <a:cubicBezTo>
                  <a:pt x="320622" y="337996"/>
                  <a:pt x="1319356" y="63528"/>
                  <a:pt x="2119728" y="9161"/>
                </a:cubicBez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369A71-106C-4449-85BF-B479F95AB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Activity Codes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F916B1-8E18-4D90-94BE-01E5A2E4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0231D0-1BBD-40CB-AD96-37265C78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9DA319-3045-4537-B59C-6670EC58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54</a:t>
            </a:fld>
            <a:endParaRPr lang="en-US"/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E50ED017-1B42-4C91-ABFD-2D8E7053AF0E}"/>
              </a:ext>
            </a:extLst>
          </p:cNvPr>
          <p:cNvSpPr/>
          <p:nvPr/>
        </p:nvSpPr>
        <p:spPr>
          <a:xfrm rot="14831306" flipH="1">
            <a:off x="-75416" y="890283"/>
            <a:ext cx="3657600" cy="283464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A72AB018-EFAF-4229-BED0-37559209012F}"/>
              </a:ext>
            </a:extLst>
          </p:cNvPr>
          <p:cNvSpPr>
            <a:spLocks/>
          </p:cNvSpPr>
          <p:nvPr/>
        </p:nvSpPr>
        <p:spPr>
          <a:xfrm rot="14831306" flipH="1">
            <a:off x="8516518" y="2731747"/>
            <a:ext cx="3657600" cy="283464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D Bad">
            <a:extLst>
              <a:ext uri="{FF2B5EF4-FFF2-40B4-BE49-F238E27FC236}">
                <a16:creationId xmlns:a16="http://schemas.microsoft.com/office/drawing/2014/main" id="{059C2E79-3B6E-4680-9204-92C0713D94F0}"/>
              </a:ext>
            </a:extLst>
          </p:cNvPr>
          <p:cNvSpPr txBox="1"/>
          <p:nvPr/>
        </p:nvSpPr>
        <p:spPr>
          <a:xfrm>
            <a:off x="1291064" y="1030330"/>
            <a:ext cx="1268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AA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AD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AL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AM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</a:p>
        </p:txBody>
      </p:sp>
      <p:sp>
        <p:nvSpPr>
          <p:cNvPr id="22" name="AD Bad">
            <a:extLst>
              <a:ext uri="{FF2B5EF4-FFF2-40B4-BE49-F238E27FC236}">
                <a16:creationId xmlns:a16="http://schemas.microsoft.com/office/drawing/2014/main" id="{31BB1940-6C4F-6B66-F2BF-2470C788FFC6}"/>
              </a:ext>
            </a:extLst>
          </p:cNvPr>
          <p:cNvSpPr txBox="1"/>
          <p:nvPr/>
        </p:nvSpPr>
        <p:spPr>
          <a:xfrm>
            <a:off x="9936858" y="3611838"/>
            <a:ext cx="126864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AC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</a:p>
        </p:txBody>
      </p:sp>
    </p:spTree>
    <p:extLst>
      <p:ext uri="{BB962C8B-B14F-4D97-AF65-F5344CB8AC3E}">
        <p14:creationId xmlns:p14="http://schemas.microsoft.com/office/powerpoint/2010/main" val="37577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F39064-B505-4A47-8ED3-94515F09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Analyzing Activities</a:t>
            </a:r>
          </a:p>
        </p:txBody>
      </p:sp>
      <p:pic>
        <p:nvPicPr>
          <p:cNvPr id="10" name="Picture Placeholder 5">
            <a:hlinkClick r:id="rId3"/>
            <a:extLst>
              <a:ext uri="{FF2B5EF4-FFF2-40B4-BE49-F238E27FC236}">
                <a16:creationId xmlns:a16="http://schemas.microsoft.com/office/drawing/2014/main" id="{146C0500-A5BA-4860-BB83-3EDB0084B7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0733" b="10733"/>
          <a:stretch>
            <a:fillRect/>
          </a:stretch>
        </p:blipFill>
        <p:spPr>
          <a:xfrm>
            <a:off x="-743319" y="0"/>
            <a:ext cx="13640536" cy="42672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32C01-0333-46F6-AEE6-9BAC98CB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1004E-1D18-42FC-8A16-80C9FF3A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EA01B-F065-4920-B6CC-894AD420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585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>
            <a:extLst>
              <a:ext uri="{FF2B5EF4-FFF2-40B4-BE49-F238E27FC236}">
                <a16:creationId xmlns:a16="http://schemas.microsoft.com/office/drawing/2014/main" id="{802C83DA-21DE-42B3-ACD1-271732751C4C}"/>
              </a:ext>
            </a:extLst>
          </p:cNvPr>
          <p:cNvSpPr txBox="1">
            <a:spLocks/>
          </p:cNvSpPr>
          <p:nvPr/>
        </p:nvSpPr>
        <p:spPr>
          <a:xfrm>
            <a:off x="10062895" y="3088274"/>
            <a:ext cx="1280160" cy="208281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LF</a:t>
            </a:r>
          </a:p>
          <a:p>
            <a:r>
              <a:rPr lang="en-US" sz="6000"/>
              <a:t>PA</a:t>
            </a:r>
          </a:p>
          <a:p>
            <a:r>
              <a:rPr lang="en-US" sz="6000"/>
              <a:t>PD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7108B78-0374-4779-B596-2F1655DA78B4}"/>
              </a:ext>
            </a:extLst>
          </p:cNvPr>
          <p:cNvSpPr txBox="1">
            <a:spLocks/>
          </p:cNvSpPr>
          <p:nvPr/>
        </p:nvSpPr>
        <p:spPr>
          <a:xfrm>
            <a:off x="7072274" y="1229703"/>
            <a:ext cx="1371600" cy="220439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ES</a:t>
            </a:r>
          </a:p>
          <a:p>
            <a:r>
              <a:rPr lang="en-US" sz="6000"/>
              <a:t>JS</a:t>
            </a:r>
          </a:p>
          <a:p>
            <a:r>
              <a:rPr lang="en-US" sz="6000"/>
              <a:t>WE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89F7505A-8608-4432-BC1B-5C14EBB00055}"/>
              </a:ext>
            </a:extLst>
          </p:cNvPr>
          <p:cNvSpPr txBox="1">
            <a:spLocks/>
          </p:cNvSpPr>
          <p:nvPr/>
        </p:nvSpPr>
        <p:spPr>
          <a:xfrm>
            <a:off x="4084402" y="3246274"/>
            <a:ext cx="1371600" cy="220439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CA</a:t>
            </a:r>
          </a:p>
          <a:p>
            <a:r>
              <a:rPr lang="en-US" sz="6000"/>
              <a:t>CM</a:t>
            </a:r>
          </a:p>
          <a:p>
            <a:r>
              <a:rPr lang="en-US" sz="6000"/>
              <a:t>FC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100FFA8-B35F-4151-A6F0-505F5FE802EB}"/>
              </a:ext>
            </a:extLst>
          </p:cNvPr>
          <p:cNvSpPr txBox="1">
            <a:spLocks/>
          </p:cNvSpPr>
          <p:nvPr/>
        </p:nvSpPr>
        <p:spPr>
          <a:xfrm>
            <a:off x="1113389" y="1308533"/>
            <a:ext cx="1188720" cy="220439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BE</a:t>
            </a:r>
          </a:p>
          <a:p>
            <a:r>
              <a:rPr lang="en-US" sz="6000"/>
              <a:t>GE</a:t>
            </a:r>
          </a:p>
          <a:p>
            <a:r>
              <a:rPr lang="en-US" sz="6000"/>
              <a:t>HE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98581E-33D1-42F7-88F5-29C0AA55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DC0F86-3499-4937-93A9-8FD61DBA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CC0CD-8DCE-4568-AEF0-66917039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56</a:t>
            </a:fld>
            <a:endParaRPr lang="en-US"/>
          </a:p>
        </p:txBody>
      </p:sp>
      <p:pic>
        <p:nvPicPr>
          <p:cNvPr id="46" name="Gift A">
            <a:extLst>
              <a:ext uri="{FF2B5EF4-FFF2-40B4-BE49-F238E27FC236}">
                <a16:creationId xmlns:a16="http://schemas.microsoft.com/office/drawing/2014/main" id="{9436A19E-AC6D-4B01-8549-744DDE1F3C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71" y="-188084"/>
            <a:ext cx="3145809" cy="3895682"/>
          </a:xfrm>
          <a:prstGeom prst="rect">
            <a:avLst/>
          </a:prstGeom>
        </p:spPr>
      </p:pic>
      <p:pic>
        <p:nvPicPr>
          <p:cNvPr id="47" name="Gift D">
            <a:extLst>
              <a:ext uri="{FF2B5EF4-FFF2-40B4-BE49-F238E27FC236}">
                <a16:creationId xmlns:a16="http://schemas.microsoft.com/office/drawing/2014/main" id="{B1F02205-1CAD-4BEE-87C7-038F820F8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5053" y="2843543"/>
            <a:ext cx="2664184" cy="2926334"/>
          </a:xfrm>
          <a:prstGeom prst="rect">
            <a:avLst/>
          </a:prstGeom>
        </p:spPr>
      </p:pic>
      <p:pic>
        <p:nvPicPr>
          <p:cNvPr id="49" name="Gift C">
            <a:extLst>
              <a:ext uri="{FF2B5EF4-FFF2-40B4-BE49-F238E27FC236}">
                <a16:creationId xmlns:a16="http://schemas.microsoft.com/office/drawing/2014/main" id="{87044B42-1496-4573-ADDA-96B7B1BD3D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503" y="1043414"/>
            <a:ext cx="2664183" cy="2664183"/>
          </a:xfrm>
          <a:prstGeom prst="rect">
            <a:avLst/>
          </a:prstGeom>
        </p:spPr>
      </p:pic>
      <p:pic>
        <p:nvPicPr>
          <p:cNvPr id="50" name="Gift B">
            <a:extLst>
              <a:ext uri="{FF2B5EF4-FFF2-40B4-BE49-F238E27FC236}">
                <a16:creationId xmlns:a16="http://schemas.microsoft.com/office/drawing/2014/main" id="{1D171916-210F-477E-9A18-87B854AADF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052" y="1646970"/>
            <a:ext cx="3017782" cy="4121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DD7E5-2A75-40E1-81A7-C5109942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279" y="3676065"/>
            <a:ext cx="894424" cy="11008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/>
              <a:t>A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4E06D8C2-B00A-4FEA-8CF3-1696D41B0A00}"/>
              </a:ext>
            </a:extLst>
          </p:cNvPr>
          <p:cNvSpPr txBox="1">
            <a:spLocks/>
          </p:cNvSpPr>
          <p:nvPr/>
        </p:nvSpPr>
        <p:spPr>
          <a:xfrm>
            <a:off x="7302979" y="3670584"/>
            <a:ext cx="91019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600"/>
              <a:t>C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CF3AFFF-998B-40CD-92A4-1D1F3D1F411D}"/>
              </a:ext>
            </a:extLst>
          </p:cNvPr>
          <p:cNvSpPr txBox="1">
            <a:spLocks/>
          </p:cNvSpPr>
          <p:nvPr/>
        </p:nvSpPr>
        <p:spPr>
          <a:xfrm>
            <a:off x="4355744" y="1200604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600"/>
              <a:t>B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A691012D-FD8A-4B2D-9691-B0F6E72CD4A1}"/>
              </a:ext>
            </a:extLst>
          </p:cNvPr>
          <p:cNvSpPr txBox="1">
            <a:spLocks/>
          </p:cNvSpPr>
          <p:nvPr/>
        </p:nvSpPr>
        <p:spPr>
          <a:xfrm>
            <a:off x="10240883" y="2015674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60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1532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6D06E-92A7-3751-3B99-51FE107F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A5D2-1769-CE65-7920-30FB547E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CBDA-4808-FB74-BBC5-046622AB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57</a:t>
            </a:fld>
            <a:endParaRPr lang="en-US"/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6E788173-89BF-CCCE-83B1-CF8BBF098EBE}"/>
              </a:ext>
            </a:extLst>
          </p:cNvPr>
          <p:cNvSpPr/>
          <p:nvPr/>
        </p:nvSpPr>
        <p:spPr>
          <a:xfrm rot="6768694">
            <a:off x="424997" y="821129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807CA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EA63848-2BF5-C5AD-2416-4355E51B56C0}"/>
              </a:ext>
            </a:extLst>
          </p:cNvPr>
          <p:cNvSpPr/>
          <p:nvPr/>
        </p:nvSpPr>
        <p:spPr>
          <a:xfrm rot="6768694">
            <a:off x="5526779" y="800351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DD16CDD3-F456-E22C-5EE0-D662024903F1}"/>
              </a:ext>
            </a:extLst>
          </p:cNvPr>
          <p:cNvSpPr/>
          <p:nvPr/>
        </p:nvSpPr>
        <p:spPr>
          <a:xfrm rot="6768694">
            <a:off x="2679821" y="2947273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09137F4D-8516-48D9-091D-E8E5F36C28D7}"/>
              </a:ext>
            </a:extLst>
          </p:cNvPr>
          <p:cNvSpPr/>
          <p:nvPr/>
        </p:nvSpPr>
        <p:spPr>
          <a:xfrm rot="6768694">
            <a:off x="7783434" y="2831857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D100AD-F566-8A00-9692-5B75B6CBBBD4}"/>
              </a:ext>
            </a:extLst>
          </p:cNvPr>
          <p:cNvSpPr txBox="1">
            <a:spLocks/>
          </p:cNvSpPr>
          <p:nvPr/>
        </p:nvSpPr>
        <p:spPr>
          <a:xfrm>
            <a:off x="9264865" y="3165140"/>
            <a:ext cx="1280160" cy="20828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LF</a:t>
            </a:r>
          </a:p>
          <a:p>
            <a:r>
              <a:rPr lang="en-US" sz="6000"/>
              <a:t>PA</a:t>
            </a:r>
          </a:p>
          <a:p>
            <a:r>
              <a:rPr lang="en-US" sz="6000"/>
              <a:t>PD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F8D395-EB8D-2B19-5E15-64A8789C9943}"/>
              </a:ext>
            </a:extLst>
          </p:cNvPr>
          <p:cNvSpPr txBox="1">
            <a:spLocks/>
          </p:cNvSpPr>
          <p:nvPr/>
        </p:nvSpPr>
        <p:spPr>
          <a:xfrm>
            <a:off x="6852706" y="999145"/>
            <a:ext cx="137160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ES</a:t>
            </a:r>
          </a:p>
          <a:p>
            <a:r>
              <a:rPr lang="en-US" sz="6000"/>
              <a:t>JS</a:t>
            </a:r>
          </a:p>
          <a:p>
            <a:r>
              <a:rPr lang="en-US" sz="6000"/>
              <a:t>WE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E40E53-97F7-9D06-BF7E-7F18798E1920}"/>
              </a:ext>
            </a:extLst>
          </p:cNvPr>
          <p:cNvSpPr txBox="1">
            <a:spLocks/>
          </p:cNvSpPr>
          <p:nvPr/>
        </p:nvSpPr>
        <p:spPr>
          <a:xfrm>
            <a:off x="4052782" y="3274147"/>
            <a:ext cx="1371600" cy="22043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CA</a:t>
            </a:r>
          </a:p>
          <a:p>
            <a:r>
              <a:rPr lang="en-US" sz="6000"/>
              <a:t>CM</a:t>
            </a:r>
          </a:p>
          <a:p>
            <a:r>
              <a:rPr lang="en-US" sz="6000"/>
              <a:t>FC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0B9DA0-D013-26A9-FAC7-CCCA6481B2A4}"/>
              </a:ext>
            </a:extLst>
          </p:cNvPr>
          <p:cNvSpPr txBox="1">
            <a:spLocks/>
          </p:cNvSpPr>
          <p:nvPr/>
        </p:nvSpPr>
        <p:spPr>
          <a:xfrm>
            <a:off x="1703629" y="1069755"/>
            <a:ext cx="118872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BE</a:t>
            </a:r>
          </a:p>
          <a:p>
            <a:r>
              <a:rPr lang="en-US" sz="6000"/>
              <a:t>GE</a:t>
            </a:r>
          </a:p>
          <a:p>
            <a:r>
              <a:rPr lang="en-US" sz="6000"/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34737168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0CBB99-EE28-20E1-7CB9-CFEBB413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849369"/>
              </p:ext>
            </p:extLst>
          </p:nvPr>
        </p:nvGraphicFramePr>
        <p:xfrm>
          <a:off x="759372" y="773932"/>
          <a:ext cx="10673255" cy="5310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59013">
                  <a:extLst>
                    <a:ext uri="{9D8B030D-6E8A-4147-A177-3AD203B41FA5}">
                      <a16:colId xmlns:a16="http://schemas.microsoft.com/office/drawing/2014/main" val="152048701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64599849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2134231100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945908726"/>
                    </a:ext>
                  </a:extLst>
                </a:gridCol>
              </a:tblGrid>
              <a:tr h="6466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BE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GE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HE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011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Complete classes and study time to increase math skills in preparation for tech school placement exam.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035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Complete classes and study time to prepare for high school equivalency exams.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3279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Complete classes and study time to prepare for a general education certificate.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03107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D516645-3F58-823E-9B4C-A88A336FD58D}"/>
              </a:ext>
            </a:extLst>
          </p:cNvPr>
          <p:cNvSpPr txBox="1">
            <a:spLocks/>
          </p:cNvSpPr>
          <p:nvPr/>
        </p:nvSpPr>
        <p:spPr>
          <a:xfrm>
            <a:off x="9969789" y="3248360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1D900E-C85E-154D-473D-09264E5B7675}"/>
              </a:ext>
            </a:extLst>
          </p:cNvPr>
          <p:cNvSpPr txBox="1">
            <a:spLocks/>
          </p:cNvSpPr>
          <p:nvPr/>
        </p:nvSpPr>
        <p:spPr>
          <a:xfrm>
            <a:off x="5804968" y="1767032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DD0CC0-063C-A252-2714-F90422D8A06C}"/>
              </a:ext>
            </a:extLst>
          </p:cNvPr>
          <p:cNvSpPr txBox="1">
            <a:spLocks/>
          </p:cNvSpPr>
          <p:nvPr/>
        </p:nvSpPr>
        <p:spPr>
          <a:xfrm>
            <a:off x="7905038" y="4830798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E2F298-549E-358E-FFD0-96310383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112FA-B75D-B224-53D6-EB7A8944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F5168-3D08-AF07-4A7F-E95E8D95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6D06E-92A7-3751-3B99-51FE107F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A5D2-1769-CE65-7920-30FB547E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CBDA-4808-FB74-BBC5-046622AB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59</a:t>
            </a:fld>
            <a:endParaRPr lang="en-US"/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6E788173-89BF-CCCE-83B1-CF8BBF098EBE}"/>
              </a:ext>
            </a:extLst>
          </p:cNvPr>
          <p:cNvSpPr/>
          <p:nvPr/>
        </p:nvSpPr>
        <p:spPr>
          <a:xfrm rot="6768694">
            <a:off x="424997" y="821129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5B93A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EA63848-2BF5-C5AD-2416-4355E51B56C0}"/>
              </a:ext>
            </a:extLst>
          </p:cNvPr>
          <p:cNvSpPr/>
          <p:nvPr/>
        </p:nvSpPr>
        <p:spPr>
          <a:xfrm rot="6768694">
            <a:off x="5526779" y="800351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DD16CDD3-F456-E22C-5EE0-D662024903F1}"/>
              </a:ext>
            </a:extLst>
          </p:cNvPr>
          <p:cNvSpPr/>
          <p:nvPr/>
        </p:nvSpPr>
        <p:spPr>
          <a:xfrm rot="6768694">
            <a:off x="2679821" y="2947273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807CA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09137F4D-8516-48D9-091D-E8E5F36C28D7}"/>
              </a:ext>
            </a:extLst>
          </p:cNvPr>
          <p:cNvSpPr/>
          <p:nvPr/>
        </p:nvSpPr>
        <p:spPr>
          <a:xfrm rot="6768694">
            <a:off x="7783434" y="2831857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D100AD-F566-8A00-9692-5B75B6CBBBD4}"/>
              </a:ext>
            </a:extLst>
          </p:cNvPr>
          <p:cNvSpPr txBox="1">
            <a:spLocks/>
          </p:cNvSpPr>
          <p:nvPr/>
        </p:nvSpPr>
        <p:spPr>
          <a:xfrm>
            <a:off x="9264865" y="3165140"/>
            <a:ext cx="1280160" cy="20828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LF</a:t>
            </a:r>
          </a:p>
          <a:p>
            <a:r>
              <a:rPr lang="en-US" sz="6000"/>
              <a:t>PA</a:t>
            </a:r>
          </a:p>
          <a:p>
            <a:r>
              <a:rPr lang="en-US" sz="6000"/>
              <a:t>PD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F8D395-EB8D-2B19-5E15-64A8789C9943}"/>
              </a:ext>
            </a:extLst>
          </p:cNvPr>
          <p:cNvSpPr txBox="1">
            <a:spLocks/>
          </p:cNvSpPr>
          <p:nvPr/>
        </p:nvSpPr>
        <p:spPr>
          <a:xfrm>
            <a:off x="6852706" y="999145"/>
            <a:ext cx="137160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ES</a:t>
            </a:r>
          </a:p>
          <a:p>
            <a:r>
              <a:rPr lang="en-US" sz="6000"/>
              <a:t>JS</a:t>
            </a:r>
          </a:p>
          <a:p>
            <a:r>
              <a:rPr lang="en-US" sz="6000"/>
              <a:t>WE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E40E53-97F7-9D06-BF7E-7F18798E1920}"/>
              </a:ext>
            </a:extLst>
          </p:cNvPr>
          <p:cNvSpPr txBox="1">
            <a:spLocks/>
          </p:cNvSpPr>
          <p:nvPr/>
        </p:nvSpPr>
        <p:spPr>
          <a:xfrm>
            <a:off x="4052782" y="3274147"/>
            <a:ext cx="1371600" cy="22043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CA</a:t>
            </a:r>
          </a:p>
          <a:p>
            <a:r>
              <a:rPr lang="en-US" sz="6000"/>
              <a:t>CM</a:t>
            </a:r>
          </a:p>
          <a:p>
            <a:r>
              <a:rPr lang="en-US" sz="6000"/>
              <a:t>FC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0B9DA0-D013-26A9-FAC7-CCCA6481B2A4}"/>
              </a:ext>
            </a:extLst>
          </p:cNvPr>
          <p:cNvSpPr txBox="1">
            <a:spLocks/>
          </p:cNvSpPr>
          <p:nvPr/>
        </p:nvSpPr>
        <p:spPr>
          <a:xfrm>
            <a:off x="1703629" y="1069755"/>
            <a:ext cx="118872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BE</a:t>
            </a:r>
          </a:p>
          <a:p>
            <a:r>
              <a:rPr lang="en-US" sz="6000"/>
              <a:t>GE</a:t>
            </a:r>
          </a:p>
          <a:p>
            <a:r>
              <a:rPr lang="en-US" sz="6000"/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89254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A6A9C8-C1FF-45DD-BC1C-4EB861E7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Zoom: Breakout Rooms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4D6ADB-297C-4F47-A707-5578FA73B1D7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379" y="532483"/>
            <a:ext cx="8046720" cy="4526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AAF653-0B81-4944-BBDA-D97B80F7D2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2452" y="1551439"/>
            <a:ext cx="4438279" cy="24883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01BCDF-EC8D-4336-8A1C-4F88DC75A1D5}"/>
              </a:ext>
            </a:extLst>
          </p:cNvPr>
          <p:cNvGrpSpPr/>
          <p:nvPr/>
        </p:nvGrpSpPr>
        <p:grpSpPr>
          <a:xfrm>
            <a:off x="2748138" y="689475"/>
            <a:ext cx="6159202" cy="4212293"/>
            <a:chOff x="3207714" y="1847681"/>
            <a:chExt cx="6159202" cy="4212293"/>
          </a:xfrm>
        </p:grpSpPr>
        <p:pic>
          <p:nvPicPr>
            <p:cNvPr id="11" name="Picture 10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904E4442-E181-4AE8-A9D3-9811303B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7714" y="1847681"/>
              <a:ext cx="6159202" cy="42122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D1BFD7-295A-4A48-A936-A5B7588B2EA6}"/>
                </a:ext>
              </a:extLst>
            </p:cNvPr>
            <p:cNvSpPr/>
            <p:nvPr/>
          </p:nvSpPr>
          <p:spPr>
            <a:xfrm>
              <a:off x="4826833" y="3237875"/>
              <a:ext cx="2863121" cy="1592300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9358524-2897-4EB0-BFB2-3916A550CF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257" y="1922674"/>
            <a:ext cx="3004989" cy="136410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E0A8247-91F2-43BB-BCDA-916905224A02}"/>
              </a:ext>
            </a:extLst>
          </p:cNvPr>
          <p:cNvSpPr/>
          <p:nvPr/>
        </p:nvSpPr>
        <p:spPr>
          <a:xfrm>
            <a:off x="3265396" y="4500764"/>
            <a:ext cx="613316" cy="479502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708D26-6F88-4A0C-9B83-C3BA122561F4}"/>
              </a:ext>
            </a:extLst>
          </p:cNvPr>
          <p:cNvSpPr/>
          <p:nvPr/>
        </p:nvSpPr>
        <p:spPr>
          <a:xfrm>
            <a:off x="6617062" y="4500764"/>
            <a:ext cx="613316" cy="479502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F8B5711-2B11-4193-9DF7-F04B972F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5B99ACC-8C77-478A-A162-13955175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F68EF65-54B7-4DAB-9A2F-0F873545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0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0CBB99-EE28-20E1-7CB9-CFEBB413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341562"/>
              </p:ext>
            </p:extLst>
          </p:nvPr>
        </p:nvGraphicFramePr>
        <p:xfrm>
          <a:off x="759372" y="773932"/>
          <a:ext cx="10673255" cy="5310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59013">
                  <a:extLst>
                    <a:ext uri="{9D8B030D-6E8A-4147-A177-3AD203B41FA5}">
                      <a16:colId xmlns:a16="http://schemas.microsoft.com/office/drawing/2014/main" val="152048701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64599849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2134231100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945908726"/>
                    </a:ext>
                  </a:extLst>
                </a:gridCol>
              </a:tblGrid>
              <a:tr h="6466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CA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CM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FC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011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Attend joint counseling sessions with your daughter.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035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Attend counseling appointments for continued addiction recovery.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3279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Attend counseling appointments to work on coping strategies for general life challenges.</a:t>
                      </a:r>
                      <a:endParaRPr lang="en-US" sz="2400" b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03107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D516645-3F58-823E-9B4C-A88A336FD58D}"/>
              </a:ext>
            </a:extLst>
          </p:cNvPr>
          <p:cNvSpPr txBox="1">
            <a:spLocks/>
          </p:cNvSpPr>
          <p:nvPr/>
        </p:nvSpPr>
        <p:spPr>
          <a:xfrm>
            <a:off x="9969789" y="1767032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1D900E-C85E-154D-473D-09264E5B7675}"/>
              </a:ext>
            </a:extLst>
          </p:cNvPr>
          <p:cNvSpPr txBox="1">
            <a:spLocks/>
          </p:cNvSpPr>
          <p:nvPr/>
        </p:nvSpPr>
        <p:spPr>
          <a:xfrm>
            <a:off x="5804968" y="3303511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DD0CC0-063C-A252-2714-F90422D8A06C}"/>
              </a:ext>
            </a:extLst>
          </p:cNvPr>
          <p:cNvSpPr txBox="1">
            <a:spLocks/>
          </p:cNvSpPr>
          <p:nvPr/>
        </p:nvSpPr>
        <p:spPr>
          <a:xfrm>
            <a:off x="7905038" y="4830798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4C8E00-BFCD-3D21-7FD5-3648F662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ED09E-2709-952B-BD36-337BFD18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1D3B9-D937-E034-D113-811BE8C6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2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6D06E-92A7-3751-3B99-51FE107F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A5D2-1769-CE65-7920-30FB547E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CBDA-4808-FB74-BBC5-046622AB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61</a:t>
            </a:fld>
            <a:endParaRPr lang="en-US"/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6E788173-89BF-CCCE-83B1-CF8BBF098EBE}"/>
              </a:ext>
            </a:extLst>
          </p:cNvPr>
          <p:cNvSpPr/>
          <p:nvPr/>
        </p:nvSpPr>
        <p:spPr>
          <a:xfrm rot="6768694">
            <a:off x="424997" y="821129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5B93A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EA63848-2BF5-C5AD-2416-4355E51B56C0}"/>
              </a:ext>
            </a:extLst>
          </p:cNvPr>
          <p:cNvSpPr/>
          <p:nvPr/>
        </p:nvSpPr>
        <p:spPr>
          <a:xfrm rot="6768694">
            <a:off x="5526779" y="800351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807CA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DD16CDD3-F456-E22C-5EE0-D662024903F1}"/>
              </a:ext>
            </a:extLst>
          </p:cNvPr>
          <p:cNvSpPr/>
          <p:nvPr/>
        </p:nvSpPr>
        <p:spPr>
          <a:xfrm rot="6768694">
            <a:off x="2679821" y="2947273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09137F4D-8516-48D9-091D-E8E5F36C28D7}"/>
              </a:ext>
            </a:extLst>
          </p:cNvPr>
          <p:cNvSpPr/>
          <p:nvPr/>
        </p:nvSpPr>
        <p:spPr>
          <a:xfrm rot="6768694">
            <a:off x="7783434" y="2831857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D100AD-F566-8A00-9692-5B75B6CBBBD4}"/>
              </a:ext>
            </a:extLst>
          </p:cNvPr>
          <p:cNvSpPr txBox="1">
            <a:spLocks/>
          </p:cNvSpPr>
          <p:nvPr/>
        </p:nvSpPr>
        <p:spPr>
          <a:xfrm>
            <a:off x="9264865" y="3165140"/>
            <a:ext cx="1280160" cy="20828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LF</a:t>
            </a:r>
          </a:p>
          <a:p>
            <a:r>
              <a:rPr lang="en-US" sz="6000"/>
              <a:t>PA</a:t>
            </a:r>
          </a:p>
          <a:p>
            <a:r>
              <a:rPr lang="en-US" sz="6000"/>
              <a:t>PD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E40E53-97F7-9D06-BF7E-7F18798E1920}"/>
              </a:ext>
            </a:extLst>
          </p:cNvPr>
          <p:cNvSpPr txBox="1">
            <a:spLocks/>
          </p:cNvSpPr>
          <p:nvPr/>
        </p:nvSpPr>
        <p:spPr>
          <a:xfrm>
            <a:off x="4052782" y="3274147"/>
            <a:ext cx="1371600" cy="22043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CA</a:t>
            </a:r>
          </a:p>
          <a:p>
            <a:r>
              <a:rPr lang="en-US" sz="6000"/>
              <a:t>CM</a:t>
            </a:r>
          </a:p>
          <a:p>
            <a:r>
              <a:rPr lang="en-US" sz="6000"/>
              <a:t>FC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0B9DA0-D013-26A9-FAC7-CCCA6481B2A4}"/>
              </a:ext>
            </a:extLst>
          </p:cNvPr>
          <p:cNvSpPr txBox="1">
            <a:spLocks/>
          </p:cNvSpPr>
          <p:nvPr/>
        </p:nvSpPr>
        <p:spPr>
          <a:xfrm>
            <a:off x="1703629" y="1069755"/>
            <a:ext cx="118872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BE</a:t>
            </a:r>
          </a:p>
          <a:p>
            <a:r>
              <a:rPr lang="en-US" sz="6000"/>
              <a:t>GE</a:t>
            </a:r>
          </a:p>
          <a:p>
            <a:r>
              <a:rPr lang="en-US" sz="6000"/>
              <a:t>HE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3E69F3-839C-A8B8-0CE4-DEF82ADE8375}"/>
              </a:ext>
            </a:extLst>
          </p:cNvPr>
          <p:cNvSpPr txBox="1">
            <a:spLocks/>
          </p:cNvSpPr>
          <p:nvPr/>
        </p:nvSpPr>
        <p:spPr>
          <a:xfrm>
            <a:off x="6852706" y="999145"/>
            <a:ext cx="137160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ES</a:t>
            </a:r>
          </a:p>
          <a:p>
            <a:r>
              <a:rPr lang="en-US" sz="6000"/>
              <a:t>JS</a:t>
            </a:r>
          </a:p>
          <a:p>
            <a:r>
              <a:rPr lang="en-US" sz="6000"/>
              <a:t>WE</a:t>
            </a:r>
          </a:p>
        </p:txBody>
      </p:sp>
    </p:spTree>
    <p:extLst>
      <p:ext uri="{BB962C8B-B14F-4D97-AF65-F5344CB8AC3E}">
        <p14:creationId xmlns:p14="http://schemas.microsoft.com/office/powerpoint/2010/main" val="40218571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0CBB99-EE28-20E1-7CB9-CFEBB413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665735"/>
              </p:ext>
            </p:extLst>
          </p:nvPr>
        </p:nvGraphicFramePr>
        <p:xfrm>
          <a:off x="759372" y="773932"/>
          <a:ext cx="10673255" cy="5310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59013">
                  <a:extLst>
                    <a:ext uri="{9D8B030D-6E8A-4147-A177-3AD203B41FA5}">
                      <a16:colId xmlns:a16="http://schemas.microsoft.com/office/drawing/2014/main" val="152048701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64599849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2134231100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945908726"/>
                    </a:ext>
                  </a:extLst>
                </a:gridCol>
              </a:tblGrid>
              <a:tr h="6466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ES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JS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WE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011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Gain data entry skills by participating in work training at a local business.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035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Gain data entry skills by completing the training certification program.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3279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Connect with local employers in the data entry field to learn about and apply for job openings.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03107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D516645-3F58-823E-9B4C-A88A336FD58D}"/>
              </a:ext>
            </a:extLst>
          </p:cNvPr>
          <p:cNvSpPr txBox="1">
            <a:spLocks/>
          </p:cNvSpPr>
          <p:nvPr/>
        </p:nvSpPr>
        <p:spPr>
          <a:xfrm>
            <a:off x="9969789" y="1767032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1D900E-C85E-154D-473D-09264E5B7675}"/>
              </a:ext>
            </a:extLst>
          </p:cNvPr>
          <p:cNvSpPr txBox="1">
            <a:spLocks/>
          </p:cNvSpPr>
          <p:nvPr/>
        </p:nvSpPr>
        <p:spPr>
          <a:xfrm>
            <a:off x="5804968" y="4894567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DD0CC0-063C-A252-2714-F90422D8A06C}"/>
              </a:ext>
            </a:extLst>
          </p:cNvPr>
          <p:cNvSpPr txBox="1">
            <a:spLocks/>
          </p:cNvSpPr>
          <p:nvPr/>
        </p:nvSpPr>
        <p:spPr>
          <a:xfrm>
            <a:off x="7905038" y="3367758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A69803-9148-290F-6B13-0B4DE85B7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FFFFC3-3FEA-12B0-32D2-0B9505B7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42B0E-7D71-218B-F48E-BD60DBDB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7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6D06E-92A7-3751-3B99-51FE107F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A5D2-1769-CE65-7920-30FB547E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CBDA-4808-FB74-BBC5-046622AB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63</a:t>
            </a:fld>
            <a:endParaRPr lang="en-US"/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6E788173-89BF-CCCE-83B1-CF8BBF098EBE}"/>
              </a:ext>
            </a:extLst>
          </p:cNvPr>
          <p:cNvSpPr/>
          <p:nvPr/>
        </p:nvSpPr>
        <p:spPr>
          <a:xfrm rot="6768694">
            <a:off x="424997" y="821129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5B93A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EA63848-2BF5-C5AD-2416-4355E51B56C0}"/>
              </a:ext>
            </a:extLst>
          </p:cNvPr>
          <p:cNvSpPr/>
          <p:nvPr/>
        </p:nvSpPr>
        <p:spPr>
          <a:xfrm rot="6768694">
            <a:off x="5526779" y="800351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DD16CDD3-F456-E22C-5EE0-D662024903F1}"/>
              </a:ext>
            </a:extLst>
          </p:cNvPr>
          <p:cNvSpPr/>
          <p:nvPr/>
        </p:nvSpPr>
        <p:spPr>
          <a:xfrm rot="6768694">
            <a:off x="2679821" y="2947273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09137F4D-8516-48D9-091D-E8E5F36C28D7}"/>
              </a:ext>
            </a:extLst>
          </p:cNvPr>
          <p:cNvSpPr/>
          <p:nvPr/>
        </p:nvSpPr>
        <p:spPr>
          <a:xfrm rot="6768694">
            <a:off x="7783434" y="2831857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807CA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D100AD-F566-8A00-9692-5B75B6CBBBD4}"/>
              </a:ext>
            </a:extLst>
          </p:cNvPr>
          <p:cNvSpPr txBox="1">
            <a:spLocks/>
          </p:cNvSpPr>
          <p:nvPr/>
        </p:nvSpPr>
        <p:spPr>
          <a:xfrm>
            <a:off x="9264865" y="3165140"/>
            <a:ext cx="1280160" cy="20828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LF</a:t>
            </a:r>
          </a:p>
          <a:p>
            <a:r>
              <a:rPr lang="en-US" sz="6000"/>
              <a:t>PA</a:t>
            </a:r>
          </a:p>
          <a:p>
            <a:r>
              <a:rPr lang="en-US" sz="6000"/>
              <a:t>PD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F8D395-EB8D-2B19-5E15-64A8789C9943}"/>
              </a:ext>
            </a:extLst>
          </p:cNvPr>
          <p:cNvSpPr txBox="1">
            <a:spLocks/>
          </p:cNvSpPr>
          <p:nvPr/>
        </p:nvSpPr>
        <p:spPr>
          <a:xfrm>
            <a:off x="6852706" y="999145"/>
            <a:ext cx="137160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ES</a:t>
            </a:r>
          </a:p>
          <a:p>
            <a:r>
              <a:rPr lang="en-US" sz="6000"/>
              <a:t>JS</a:t>
            </a:r>
          </a:p>
          <a:p>
            <a:r>
              <a:rPr lang="en-US" sz="6000"/>
              <a:t>WE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E40E53-97F7-9D06-BF7E-7F18798E1920}"/>
              </a:ext>
            </a:extLst>
          </p:cNvPr>
          <p:cNvSpPr txBox="1">
            <a:spLocks/>
          </p:cNvSpPr>
          <p:nvPr/>
        </p:nvSpPr>
        <p:spPr>
          <a:xfrm>
            <a:off x="4052782" y="3274147"/>
            <a:ext cx="1371600" cy="22043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CA</a:t>
            </a:r>
          </a:p>
          <a:p>
            <a:r>
              <a:rPr lang="en-US" sz="6000"/>
              <a:t>CM</a:t>
            </a:r>
          </a:p>
          <a:p>
            <a:r>
              <a:rPr lang="en-US" sz="6000"/>
              <a:t>FC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0B9DA0-D013-26A9-FAC7-CCCA6481B2A4}"/>
              </a:ext>
            </a:extLst>
          </p:cNvPr>
          <p:cNvSpPr txBox="1">
            <a:spLocks/>
          </p:cNvSpPr>
          <p:nvPr/>
        </p:nvSpPr>
        <p:spPr>
          <a:xfrm>
            <a:off x="1703629" y="1069755"/>
            <a:ext cx="118872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BE</a:t>
            </a:r>
          </a:p>
          <a:p>
            <a:r>
              <a:rPr lang="en-US" sz="6000"/>
              <a:t>GE</a:t>
            </a:r>
          </a:p>
          <a:p>
            <a:r>
              <a:rPr lang="en-US" sz="6000"/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26308542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0CBB99-EE28-20E1-7CB9-CFEBB413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07121"/>
              </p:ext>
            </p:extLst>
          </p:nvPr>
        </p:nvGraphicFramePr>
        <p:xfrm>
          <a:off x="759372" y="773932"/>
          <a:ext cx="10673255" cy="5310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59013">
                  <a:extLst>
                    <a:ext uri="{9D8B030D-6E8A-4147-A177-3AD203B41FA5}">
                      <a16:colId xmlns:a16="http://schemas.microsoft.com/office/drawing/2014/main" val="152048701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64599849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2134231100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945908726"/>
                    </a:ext>
                  </a:extLst>
                </a:gridCol>
              </a:tblGrid>
              <a:tr h="6466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LF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PA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PD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011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Use the tools on myplate.gov to complete a weekly meal plan that focuses on nutritious dinners for the whole family.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035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Use the tools on myplate.gov to create a personalized food plan to help you lose weight.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3279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Attend the Establishing Healthy Eating Routines by Using MyPlate workshop.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03107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D516645-3F58-823E-9B4C-A88A336FD58D}"/>
              </a:ext>
            </a:extLst>
          </p:cNvPr>
          <p:cNvSpPr txBox="1">
            <a:spLocks/>
          </p:cNvSpPr>
          <p:nvPr/>
        </p:nvSpPr>
        <p:spPr>
          <a:xfrm>
            <a:off x="9969789" y="3303224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DD0CC0-063C-A252-2714-F90422D8A06C}"/>
              </a:ext>
            </a:extLst>
          </p:cNvPr>
          <p:cNvSpPr txBox="1">
            <a:spLocks/>
          </p:cNvSpPr>
          <p:nvPr/>
        </p:nvSpPr>
        <p:spPr>
          <a:xfrm>
            <a:off x="7905038" y="1721838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048542-2FF4-C7C4-C9C1-9073559FC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1F646-2DE8-26D3-E477-8F10BC45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76257-9522-0674-ECEA-B0627B7C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0F625C-3F0A-E065-AF8A-67CC7194FE37}"/>
              </a:ext>
            </a:extLst>
          </p:cNvPr>
          <p:cNvSpPr txBox="1">
            <a:spLocks/>
          </p:cNvSpPr>
          <p:nvPr/>
        </p:nvSpPr>
        <p:spPr>
          <a:xfrm>
            <a:off x="5793538" y="4830798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4738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98581E-33D1-42F7-88F5-29C0AA55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DC0F86-3499-4937-93A9-8FD61DBA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CC0CD-8DCE-4568-AEF0-66917039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65</a:t>
            </a:fld>
            <a:endParaRPr lang="en-US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02C83DA-21DE-42B3-ACD1-271732751C4C}"/>
              </a:ext>
            </a:extLst>
          </p:cNvPr>
          <p:cNvSpPr txBox="1">
            <a:spLocks/>
          </p:cNvSpPr>
          <p:nvPr/>
        </p:nvSpPr>
        <p:spPr>
          <a:xfrm>
            <a:off x="10062896" y="3300663"/>
            <a:ext cx="1455336" cy="225686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60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/>
              <a:t>MP</a:t>
            </a:r>
          </a:p>
          <a:p>
            <a:r>
              <a:rPr lang="en-US"/>
              <a:t>PD</a:t>
            </a:r>
          </a:p>
          <a:p>
            <a:r>
              <a:rPr lang="en-US"/>
              <a:t>PR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100FFA8-B35F-4151-A6F0-505F5FE802EB}"/>
              </a:ext>
            </a:extLst>
          </p:cNvPr>
          <p:cNvSpPr txBox="1">
            <a:spLocks/>
          </p:cNvSpPr>
          <p:nvPr/>
        </p:nvSpPr>
        <p:spPr>
          <a:xfrm>
            <a:off x="1127763" y="1216370"/>
            <a:ext cx="1583354" cy="232492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60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5600"/>
              <a:t>CE</a:t>
            </a:r>
          </a:p>
          <a:p>
            <a:r>
              <a:rPr lang="en-US" sz="5600"/>
              <a:t>JR</a:t>
            </a:r>
          </a:p>
          <a:p>
            <a:r>
              <a:rPr lang="en-US" sz="5600"/>
              <a:t>MO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436A19E-AC6D-4B01-8549-744DDE1F3C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71" y="-188084"/>
            <a:ext cx="3145809" cy="38956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1F02205-1CAD-4BEE-87C7-038F820F8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5053" y="2843543"/>
            <a:ext cx="2664184" cy="2926334"/>
          </a:xfrm>
          <a:prstGeom prst="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67108B78-0374-4779-B596-2F1655DA78B4}"/>
              </a:ext>
            </a:extLst>
          </p:cNvPr>
          <p:cNvSpPr txBox="1">
            <a:spLocks/>
          </p:cNvSpPr>
          <p:nvPr/>
        </p:nvSpPr>
        <p:spPr>
          <a:xfrm>
            <a:off x="7072275" y="1216369"/>
            <a:ext cx="1317746" cy="232492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60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/>
              <a:t>JS</a:t>
            </a:r>
          </a:p>
          <a:p>
            <a:r>
              <a:rPr lang="en-US"/>
              <a:t>TC TT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7044B42-1496-4573-ADDA-96B7B1BD3D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503" y="1043414"/>
            <a:ext cx="2664183" cy="2664183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89F7505A-8608-4432-BC1B-5C14EBB00055}"/>
              </a:ext>
            </a:extLst>
          </p:cNvPr>
          <p:cNvSpPr txBox="1">
            <a:spLocks/>
          </p:cNvSpPr>
          <p:nvPr/>
        </p:nvSpPr>
        <p:spPr>
          <a:xfrm>
            <a:off x="4060811" y="3364709"/>
            <a:ext cx="1301180" cy="225686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6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/>
              <a:t>CC DR HR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D171916-210F-477E-9A18-87B854AADF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052" y="1646970"/>
            <a:ext cx="3017782" cy="4121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DD7E5-2A75-40E1-81A7-C5109942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279" y="3707597"/>
            <a:ext cx="910190" cy="10867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/>
              <a:t>E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4E06D8C2-B00A-4FEA-8CF3-1696D41B0A00}"/>
              </a:ext>
            </a:extLst>
          </p:cNvPr>
          <p:cNvSpPr txBox="1">
            <a:spLocks/>
          </p:cNvSpPr>
          <p:nvPr/>
        </p:nvSpPr>
        <p:spPr>
          <a:xfrm>
            <a:off x="7257348" y="3633573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600"/>
              <a:t>G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CF3AFFF-998B-40CD-92A4-1D1F3D1F411D}"/>
              </a:ext>
            </a:extLst>
          </p:cNvPr>
          <p:cNvSpPr txBox="1">
            <a:spLocks/>
          </p:cNvSpPr>
          <p:nvPr/>
        </p:nvSpPr>
        <p:spPr>
          <a:xfrm>
            <a:off x="4355744" y="1216370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600"/>
              <a:t>F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A691012D-FD8A-4B2D-9691-B0F6E72CD4A1}"/>
              </a:ext>
            </a:extLst>
          </p:cNvPr>
          <p:cNvSpPr txBox="1">
            <a:spLocks/>
          </p:cNvSpPr>
          <p:nvPr/>
        </p:nvSpPr>
        <p:spPr>
          <a:xfrm>
            <a:off x="10240883" y="2047206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60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885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6D06E-92A7-3751-3B99-51FE107F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A5D2-1769-CE65-7920-30FB547E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CBDA-4808-FB74-BBC5-046622AB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66</a:t>
            </a:fld>
            <a:endParaRPr lang="en-US"/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6E788173-89BF-CCCE-83B1-CF8BBF098EBE}"/>
              </a:ext>
            </a:extLst>
          </p:cNvPr>
          <p:cNvSpPr/>
          <p:nvPr/>
        </p:nvSpPr>
        <p:spPr>
          <a:xfrm rot="6768694">
            <a:off x="424997" y="821129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807CA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EA63848-2BF5-C5AD-2416-4355E51B56C0}"/>
              </a:ext>
            </a:extLst>
          </p:cNvPr>
          <p:cNvSpPr/>
          <p:nvPr/>
        </p:nvSpPr>
        <p:spPr>
          <a:xfrm rot="6768694">
            <a:off x="5526779" y="800351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DD16CDD3-F456-E22C-5EE0-D662024903F1}"/>
              </a:ext>
            </a:extLst>
          </p:cNvPr>
          <p:cNvSpPr/>
          <p:nvPr/>
        </p:nvSpPr>
        <p:spPr>
          <a:xfrm rot="6768694">
            <a:off x="2679821" y="2947273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09137F4D-8516-48D9-091D-E8E5F36C28D7}"/>
              </a:ext>
            </a:extLst>
          </p:cNvPr>
          <p:cNvSpPr/>
          <p:nvPr/>
        </p:nvSpPr>
        <p:spPr>
          <a:xfrm rot="6768694">
            <a:off x="7783434" y="2831857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D100AD-F566-8A00-9692-5B75B6CBBBD4}"/>
              </a:ext>
            </a:extLst>
          </p:cNvPr>
          <p:cNvSpPr txBox="1">
            <a:spLocks/>
          </p:cNvSpPr>
          <p:nvPr/>
        </p:nvSpPr>
        <p:spPr>
          <a:xfrm>
            <a:off x="9264865" y="3165140"/>
            <a:ext cx="1280160" cy="20828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CC DR HR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F8D395-EB8D-2B19-5E15-64A8789C9943}"/>
              </a:ext>
            </a:extLst>
          </p:cNvPr>
          <p:cNvSpPr txBox="1">
            <a:spLocks/>
          </p:cNvSpPr>
          <p:nvPr/>
        </p:nvSpPr>
        <p:spPr>
          <a:xfrm>
            <a:off x="6885544" y="964655"/>
            <a:ext cx="1503018" cy="2273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CE JR MO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E40E53-97F7-9D06-BF7E-7F18798E1920}"/>
              </a:ext>
            </a:extLst>
          </p:cNvPr>
          <p:cNvSpPr txBox="1">
            <a:spLocks/>
          </p:cNvSpPr>
          <p:nvPr/>
        </p:nvSpPr>
        <p:spPr>
          <a:xfrm>
            <a:off x="4052782" y="3274147"/>
            <a:ext cx="1371600" cy="22043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MP PDPR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0B9DA0-D013-26A9-FAC7-CCCA6481B2A4}"/>
              </a:ext>
            </a:extLst>
          </p:cNvPr>
          <p:cNvSpPr txBox="1">
            <a:spLocks/>
          </p:cNvSpPr>
          <p:nvPr/>
        </p:nvSpPr>
        <p:spPr>
          <a:xfrm>
            <a:off x="1703629" y="1069755"/>
            <a:ext cx="118872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JS TC TT</a:t>
            </a:r>
          </a:p>
        </p:txBody>
      </p:sp>
    </p:spTree>
    <p:extLst>
      <p:ext uri="{BB962C8B-B14F-4D97-AF65-F5344CB8AC3E}">
        <p14:creationId xmlns:p14="http://schemas.microsoft.com/office/powerpoint/2010/main" val="1430934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0CBB99-EE28-20E1-7CB9-CFEBB413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97461"/>
              </p:ext>
            </p:extLst>
          </p:nvPr>
        </p:nvGraphicFramePr>
        <p:xfrm>
          <a:off x="759372" y="773932"/>
          <a:ext cx="10673255" cy="5310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59013">
                  <a:extLst>
                    <a:ext uri="{9D8B030D-6E8A-4147-A177-3AD203B41FA5}">
                      <a16:colId xmlns:a16="http://schemas.microsoft.com/office/drawing/2014/main" val="152048701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64599849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2134231100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945908726"/>
                    </a:ext>
                  </a:extLst>
                </a:gridCol>
              </a:tblGrid>
              <a:tr h="6466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JS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TC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TT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011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Attend administrative professional classes at the local technical college.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035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Complete study time for assigned classes.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3279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Attend CNA classes at the local technical college. 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03107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D516645-3F58-823E-9B4C-A88A336FD58D}"/>
              </a:ext>
            </a:extLst>
          </p:cNvPr>
          <p:cNvSpPr txBox="1">
            <a:spLocks/>
          </p:cNvSpPr>
          <p:nvPr/>
        </p:nvSpPr>
        <p:spPr>
          <a:xfrm>
            <a:off x="9969789" y="3339800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1D900E-C85E-154D-473D-09264E5B7675}"/>
              </a:ext>
            </a:extLst>
          </p:cNvPr>
          <p:cNvSpPr txBox="1">
            <a:spLocks/>
          </p:cNvSpPr>
          <p:nvPr/>
        </p:nvSpPr>
        <p:spPr>
          <a:xfrm>
            <a:off x="5804968" y="4894567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DD0CC0-063C-A252-2714-F90422D8A06C}"/>
              </a:ext>
            </a:extLst>
          </p:cNvPr>
          <p:cNvSpPr txBox="1">
            <a:spLocks/>
          </p:cNvSpPr>
          <p:nvPr/>
        </p:nvSpPr>
        <p:spPr>
          <a:xfrm>
            <a:off x="7905038" y="1794990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4245A-FF40-1C34-C2D3-E923924A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384A6-DCCF-177F-7595-13EDB0EE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3B1CA-FDF0-68A6-745E-7F44CD3E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5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6D06E-92A7-3751-3B99-51FE107F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A5D2-1769-CE65-7920-30FB547E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CBDA-4808-FB74-BBC5-046622AB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68</a:t>
            </a:fld>
            <a:endParaRPr lang="en-US"/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6E788173-89BF-CCCE-83B1-CF8BBF098EBE}"/>
              </a:ext>
            </a:extLst>
          </p:cNvPr>
          <p:cNvSpPr/>
          <p:nvPr/>
        </p:nvSpPr>
        <p:spPr>
          <a:xfrm rot="6768694">
            <a:off x="424997" y="821129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5B93A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EA63848-2BF5-C5AD-2416-4355E51B56C0}"/>
              </a:ext>
            </a:extLst>
          </p:cNvPr>
          <p:cNvSpPr/>
          <p:nvPr/>
        </p:nvSpPr>
        <p:spPr>
          <a:xfrm rot="6768694">
            <a:off x="5526779" y="800351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DD16CDD3-F456-E22C-5EE0-D662024903F1}"/>
              </a:ext>
            </a:extLst>
          </p:cNvPr>
          <p:cNvSpPr/>
          <p:nvPr/>
        </p:nvSpPr>
        <p:spPr>
          <a:xfrm rot="6768694">
            <a:off x="2679821" y="2947273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807CA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09137F4D-8516-48D9-091D-E8E5F36C28D7}"/>
              </a:ext>
            </a:extLst>
          </p:cNvPr>
          <p:cNvSpPr/>
          <p:nvPr/>
        </p:nvSpPr>
        <p:spPr>
          <a:xfrm rot="6768694">
            <a:off x="7783434" y="2831857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3D7A77-E70B-B9D4-38E3-E91601F2C8D1}"/>
              </a:ext>
            </a:extLst>
          </p:cNvPr>
          <p:cNvSpPr txBox="1">
            <a:spLocks/>
          </p:cNvSpPr>
          <p:nvPr/>
        </p:nvSpPr>
        <p:spPr>
          <a:xfrm>
            <a:off x="9264865" y="3165140"/>
            <a:ext cx="1280160" cy="20828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CC DR HR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35C3-EFA2-4697-3599-6BEBDAC50CE0}"/>
              </a:ext>
            </a:extLst>
          </p:cNvPr>
          <p:cNvSpPr txBox="1">
            <a:spLocks/>
          </p:cNvSpPr>
          <p:nvPr/>
        </p:nvSpPr>
        <p:spPr>
          <a:xfrm>
            <a:off x="6885544" y="964655"/>
            <a:ext cx="1503018" cy="2273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CE JR MO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5E2D5F2-E9F4-73A7-31E4-F3CA5D01F34B}"/>
              </a:ext>
            </a:extLst>
          </p:cNvPr>
          <p:cNvSpPr txBox="1">
            <a:spLocks/>
          </p:cNvSpPr>
          <p:nvPr/>
        </p:nvSpPr>
        <p:spPr>
          <a:xfrm>
            <a:off x="4052782" y="3274147"/>
            <a:ext cx="1371600" cy="22043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MP PDPR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BE7B92-618C-5EFB-F3BD-A78A43436B86}"/>
              </a:ext>
            </a:extLst>
          </p:cNvPr>
          <p:cNvSpPr txBox="1">
            <a:spLocks/>
          </p:cNvSpPr>
          <p:nvPr/>
        </p:nvSpPr>
        <p:spPr>
          <a:xfrm>
            <a:off x="1703629" y="1069755"/>
            <a:ext cx="118872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JS TC TT</a:t>
            </a:r>
          </a:p>
        </p:txBody>
      </p:sp>
    </p:spTree>
    <p:extLst>
      <p:ext uri="{BB962C8B-B14F-4D97-AF65-F5344CB8AC3E}">
        <p14:creationId xmlns:p14="http://schemas.microsoft.com/office/powerpoint/2010/main" val="39288684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0CBB99-EE28-20E1-7CB9-CFEBB413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088693"/>
              </p:ext>
            </p:extLst>
          </p:nvPr>
        </p:nvGraphicFramePr>
        <p:xfrm>
          <a:off x="759372" y="773932"/>
          <a:ext cx="10673255" cy="5310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59013">
                  <a:extLst>
                    <a:ext uri="{9D8B030D-6E8A-4147-A177-3AD203B41FA5}">
                      <a16:colId xmlns:a16="http://schemas.microsoft.com/office/drawing/2014/main" val="152048701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64599849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2134231100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945908726"/>
                    </a:ext>
                  </a:extLst>
                </a:gridCol>
              </a:tblGrid>
              <a:tr h="6466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MP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PD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PR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011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Go to the YMCA three times a week to partake in fitness classes of your choosing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035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Attend monthly appointments with doctor to manage chronic pain. 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3279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Complete aquatic therapy at the YMCA two times per week with physical therapist. 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03107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D516645-3F58-823E-9B4C-A88A336FD58D}"/>
              </a:ext>
            </a:extLst>
          </p:cNvPr>
          <p:cNvSpPr txBox="1">
            <a:spLocks/>
          </p:cNvSpPr>
          <p:nvPr/>
        </p:nvSpPr>
        <p:spPr>
          <a:xfrm>
            <a:off x="9969789" y="4894280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1D900E-C85E-154D-473D-09264E5B7675}"/>
              </a:ext>
            </a:extLst>
          </p:cNvPr>
          <p:cNvSpPr txBox="1">
            <a:spLocks/>
          </p:cNvSpPr>
          <p:nvPr/>
        </p:nvSpPr>
        <p:spPr>
          <a:xfrm>
            <a:off x="5804968" y="3303511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DD0CC0-063C-A252-2714-F90422D8A06C}"/>
              </a:ext>
            </a:extLst>
          </p:cNvPr>
          <p:cNvSpPr txBox="1">
            <a:spLocks/>
          </p:cNvSpPr>
          <p:nvPr/>
        </p:nvSpPr>
        <p:spPr>
          <a:xfrm>
            <a:off x="7905038" y="1794990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8B09F-3E8C-7F6B-65DB-BEA0EF0C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6FD36-1311-67B3-DDD7-5E4EFCE6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38536-30B8-77CF-6EE2-4744C51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E3D56C9-CE93-44A2-80AB-9E0CBD410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464" y="4617720"/>
            <a:ext cx="10515600" cy="1325563"/>
          </a:xfrm>
        </p:spPr>
        <p:txBody>
          <a:bodyPr/>
          <a:lstStyle/>
          <a:p>
            <a:r>
              <a:rPr lang="en-US"/>
              <a:t>Six word memoir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CCDFC28-3B5B-45C4-B955-912377CAE73C}"/>
              </a:ext>
            </a:extLst>
          </p:cNvPr>
          <p:cNvPicPr>
            <a:picLocks noGrp="1"/>
          </p:cNvPicPr>
          <p:nvPr>
            <p:ph type="pic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1802">
            <a:off x="560274" y="682622"/>
            <a:ext cx="8632977" cy="3639864"/>
          </a:xfrm>
          <a:custGeom>
            <a:avLst/>
            <a:gdLst>
              <a:gd name="connsiteX0" fmla="*/ 1217904 w 8677501"/>
              <a:gd name="connsiteY0" fmla="*/ 901957 h 3637183"/>
              <a:gd name="connsiteX1" fmla="*/ 4347421 w 8677501"/>
              <a:gd name="connsiteY1" fmla="*/ 16951 h 3637183"/>
              <a:gd name="connsiteX2" fmla="*/ 4555324 w 8677501"/>
              <a:gd name="connsiteY2" fmla="*/ 0 h 3637183"/>
              <a:gd name="connsiteX3" fmla="*/ 5652549 w 8677501"/>
              <a:gd name="connsiteY3" fmla="*/ 0 h 3637183"/>
              <a:gd name="connsiteX4" fmla="*/ 5943071 w 8677501"/>
              <a:gd name="connsiteY4" fmla="*/ 21471 h 3637183"/>
              <a:gd name="connsiteX5" fmla="*/ 8662860 w 8677501"/>
              <a:gd name="connsiteY5" fmla="*/ 1194080 h 3637183"/>
              <a:gd name="connsiteX6" fmla="*/ 5142211 w 8677501"/>
              <a:gd name="connsiteY6" fmla="*/ 3614694 h 3637183"/>
              <a:gd name="connsiteX7" fmla="*/ 11024 w 8677501"/>
              <a:gd name="connsiteY7" fmla="*/ 2120126 h 3637183"/>
              <a:gd name="connsiteX8" fmla="*/ 1217904 w 8677501"/>
              <a:gd name="connsiteY8" fmla="*/ 901957 h 363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7501" h="3637183">
                <a:moveTo>
                  <a:pt x="1217904" y="901957"/>
                </a:moveTo>
                <a:cubicBezTo>
                  <a:pt x="2196194" y="444027"/>
                  <a:pt x="3536312" y="103768"/>
                  <a:pt x="4347421" y="16951"/>
                </a:cubicBezTo>
                <a:lnTo>
                  <a:pt x="4555324" y="0"/>
                </a:lnTo>
                <a:lnTo>
                  <a:pt x="5652549" y="0"/>
                </a:lnTo>
                <a:lnTo>
                  <a:pt x="5943071" y="21471"/>
                </a:lnTo>
                <a:cubicBezTo>
                  <a:pt x="7210393" y="137862"/>
                  <a:pt x="8511971" y="511057"/>
                  <a:pt x="8662860" y="1194080"/>
                </a:cubicBezTo>
                <a:cubicBezTo>
                  <a:pt x="8882334" y="2187570"/>
                  <a:pt x="6584183" y="3460353"/>
                  <a:pt x="5142211" y="3614694"/>
                </a:cubicBezTo>
                <a:cubicBezTo>
                  <a:pt x="3700238" y="3769035"/>
                  <a:pt x="230499" y="3113615"/>
                  <a:pt x="11024" y="2120126"/>
                </a:cubicBezTo>
                <a:cubicBezTo>
                  <a:pt x="-84996" y="1685474"/>
                  <a:pt x="457012" y="1258124"/>
                  <a:pt x="1217904" y="901957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15A8E7-D7D1-4476-B144-5EFD6B2E372C}"/>
              </a:ext>
            </a:extLst>
          </p:cNvPr>
          <p:cNvSpPr/>
          <p:nvPr/>
        </p:nvSpPr>
        <p:spPr>
          <a:xfrm>
            <a:off x="5855110" y="2605531"/>
            <a:ext cx="6392736" cy="4024378"/>
          </a:xfrm>
          <a:custGeom>
            <a:avLst/>
            <a:gdLst>
              <a:gd name="connsiteX0" fmla="*/ 0 w 5251550"/>
              <a:gd name="connsiteY0" fmla="*/ 1763209 h 3526418"/>
              <a:gd name="connsiteX1" fmla="*/ 2625775 w 5251550"/>
              <a:gd name="connsiteY1" fmla="*/ 0 h 3526418"/>
              <a:gd name="connsiteX2" fmla="*/ 5251550 w 5251550"/>
              <a:gd name="connsiteY2" fmla="*/ 1763209 h 3526418"/>
              <a:gd name="connsiteX3" fmla="*/ 2625775 w 5251550"/>
              <a:gd name="connsiteY3" fmla="*/ 3526418 h 3526418"/>
              <a:gd name="connsiteX4" fmla="*/ 0 w 5251550"/>
              <a:gd name="connsiteY4" fmla="*/ 1763209 h 3526418"/>
              <a:gd name="connsiteX0" fmla="*/ 0 w 5340041"/>
              <a:gd name="connsiteY0" fmla="*/ 2769997 h 3634426"/>
              <a:gd name="connsiteX1" fmla="*/ 2714266 w 5340041"/>
              <a:gd name="connsiteY1" fmla="*/ 18646 h 3634426"/>
              <a:gd name="connsiteX2" fmla="*/ 5340041 w 5340041"/>
              <a:gd name="connsiteY2" fmla="*/ 1781855 h 3634426"/>
              <a:gd name="connsiteX3" fmla="*/ 2714266 w 5340041"/>
              <a:gd name="connsiteY3" fmla="*/ 3545064 h 3634426"/>
              <a:gd name="connsiteX4" fmla="*/ 0 w 5340041"/>
              <a:gd name="connsiteY4" fmla="*/ 2769997 h 3634426"/>
              <a:gd name="connsiteX0" fmla="*/ 0 w 5576016"/>
              <a:gd name="connsiteY0" fmla="*/ 2775637 h 3647685"/>
              <a:gd name="connsiteX1" fmla="*/ 2714266 w 5576016"/>
              <a:gd name="connsiteY1" fmla="*/ 24286 h 3647685"/>
              <a:gd name="connsiteX2" fmla="*/ 5576016 w 5576016"/>
              <a:gd name="connsiteY2" fmla="*/ 1684256 h 3647685"/>
              <a:gd name="connsiteX3" fmla="*/ 2714266 w 5576016"/>
              <a:gd name="connsiteY3" fmla="*/ 3550704 h 3647685"/>
              <a:gd name="connsiteX4" fmla="*/ 0 w 5576016"/>
              <a:gd name="connsiteY4" fmla="*/ 2775637 h 364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6016" h="3647685">
                <a:moveTo>
                  <a:pt x="0" y="2775637"/>
                </a:moveTo>
                <a:cubicBezTo>
                  <a:pt x="0" y="1801844"/>
                  <a:pt x="1784930" y="206183"/>
                  <a:pt x="2714266" y="24286"/>
                </a:cubicBezTo>
                <a:cubicBezTo>
                  <a:pt x="3643602" y="-157611"/>
                  <a:pt x="5576016" y="710463"/>
                  <a:pt x="5576016" y="1684256"/>
                </a:cubicBezTo>
                <a:cubicBezTo>
                  <a:pt x="5576016" y="2658049"/>
                  <a:pt x="3643602" y="3368807"/>
                  <a:pt x="2714266" y="3550704"/>
                </a:cubicBezTo>
                <a:cubicBezTo>
                  <a:pt x="1784930" y="3732601"/>
                  <a:pt x="0" y="3749430"/>
                  <a:pt x="0" y="2775637"/>
                </a:cubicBezTo>
                <a:close/>
              </a:path>
            </a:pathLst>
          </a:custGeom>
          <a:solidFill>
            <a:schemeClr val="accent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rections">
            <a:extLst>
              <a:ext uri="{FF2B5EF4-FFF2-40B4-BE49-F238E27FC236}">
                <a16:creationId xmlns:a16="http://schemas.microsoft.com/office/drawing/2014/main" id="{8B22076B-C53E-486B-A6BA-20FB5EE6C628}"/>
              </a:ext>
            </a:extLst>
          </p:cNvPr>
          <p:cNvSpPr txBox="1"/>
          <p:nvPr/>
        </p:nvSpPr>
        <p:spPr>
          <a:xfrm>
            <a:off x="6830468" y="3877125"/>
            <a:ext cx="5083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80000"/>
              <a:buFont typeface="Century Gothic" panose="020B0502020202020204" pitchFamily="34" charset="0"/>
              <a:buChar char="►"/>
            </a:pPr>
            <a:r>
              <a:rPr lang="en-US" sz="24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Brainstorm words or phrase to describe yourself</a:t>
            </a:r>
          </a:p>
          <a:p>
            <a:pPr marL="457200" indent="-457200">
              <a:buSzPct val="80000"/>
              <a:buFont typeface="Century Gothic" panose="020B0502020202020204" pitchFamily="34" charset="0"/>
              <a:buChar char="►"/>
            </a:pPr>
            <a:endParaRPr lang="en-US" sz="2400" b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SzPct val="80000"/>
              <a:buFont typeface="Century Gothic" panose="020B0502020202020204" pitchFamily="34" charset="0"/>
              <a:buChar char="►"/>
            </a:pPr>
            <a:r>
              <a:rPr lang="en-US" sz="24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Create a life memoir using six words</a:t>
            </a:r>
          </a:p>
        </p:txBody>
      </p:sp>
      <p:graphicFrame>
        <p:nvGraphicFramePr>
          <p:cNvPr id="8" name="Example Memoirs1">
            <a:extLst>
              <a:ext uri="{FF2B5EF4-FFF2-40B4-BE49-F238E27FC236}">
                <a16:creationId xmlns:a16="http://schemas.microsoft.com/office/drawing/2014/main" id="{8558643B-5CC7-415F-B30E-701A41D84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575064"/>
              </p:ext>
            </p:extLst>
          </p:nvPr>
        </p:nvGraphicFramePr>
        <p:xfrm>
          <a:off x="274310" y="304456"/>
          <a:ext cx="10130932" cy="62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Example Memoirs2">
            <a:extLst>
              <a:ext uri="{FF2B5EF4-FFF2-40B4-BE49-F238E27FC236}">
                <a16:creationId xmlns:a16="http://schemas.microsoft.com/office/drawing/2014/main" id="{1A448450-4B0B-4848-AA40-37DC6AEE1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7569618"/>
              </p:ext>
            </p:extLst>
          </p:nvPr>
        </p:nvGraphicFramePr>
        <p:xfrm>
          <a:off x="274310" y="314780"/>
          <a:ext cx="10130932" cy="62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Example Memoirs3">
            <a:extLst>
              <a:ext uri="{FF2B5EF4-FFF2-40B4-BE49-F238E27FC236}">
                <a16:creationId xmlns:a16="http://schemas.microsoft.com/office/drawing/2014/main" id="{57B5FEFC-8462-496F-8D1C-61314D568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7222390"/>
              </p:ext>
            </p:extLst>
          </p:nvPr>
        </p:nvGraphicFramePr>
        <p:xfrm>
          <a:off x="274310" y="314780"/>
          <a:ext cx="10130932" cy="62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10464-517D-4F16-B84A-FCCC37D2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07A75C-0DF3-4290-A95C-C07491FC5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7DAB11-A806-4CC7-8A47-24590E26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179712B-67BB-404A-B7C3-6320C41F9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>
                                            <p:graphicEl>
                                              <a:dgm id="{027122E8-F373-44AE-B9CE-57151DAA0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>
                                            <p:graphicEl>
                                              <a:dgm id="{CA1DF821-43FE-4EE8-9CE8-BC1BE37EE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">
                                            <p:graphicEl>
                                              <a:dgm id="{49B1D997-F46A-4173-9809-B6CDC7C33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7" grpId="1" uiExpand="1" build="p"/>
      <p:bldGraphic spid="8" grpId="0" uiExpand="1">
        <p:bldSub>
          <a:bldDgm bld="one"/>
        </p:bldSub>
      </p:bldGraphic>
      <p:bldGraphic spid="8" grpId="1" uiExpand="1">
        <p:bldSub>
          <a:bldDgm bld="one"/>
        </p:bldSub>
      </p:bldGraphic>
      <p:bldGraphic spid="8" grpId="2">
        <p:bldSub>
          <a:bldDgm bld="one"/>
        </p:bldSub>
      </p:bldGraphic>
      <p:bldGraphic spid="8" grpId="3">
        <p:bldSub>
          <a:bldDgm bld="one"/>
        </p:bldSub>
      </p:bldGraphic>
      <p:bldGraphic spid="8" grpId="4">
        <p:bldSub>
          <a:bldDgm bld="one"/>
        </p:bldSub>
      </p:bldGraphic>
      <p:bldGraphic spid="14" grpId="0" uiExpand="1">
        <p:bldSub>
          <a:bldDgm bld="one"/>
        </p:bldSub>
      </p:bldGraphic>
      <p:bldGraphic spid="14" grpId="1">
        <p:bldSub>
          <a:bldDgm bld="one"/>
        </p:bldSub>
      </p:bldGraphic>
      <p:bldGraphic spid="15" grpId="0" uiExpand="1">
        <p:bldSub>
          <a:bldDgm bld="one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6D06E-92A7-3751-3B99-51FE107F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A5D2-1769-CE65-7920-30FB547E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CBDA-4808-FB74-BBC5-046622AB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70</a:t>
            </a:fld>
            <a:endParaRPr lang="en-US"/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6E788173-89BF-CCCE-83B1-CF8BBF098EBE}"/>
              </a:ext>
            </a:extLst>
          </p:cNvPr>
          <p:cNvSpPr/>
          <p:nvPr/>
        </p:nvSpPr>
        <p:spPr>
          <a:xfrm rot="6768694">
            <a:off x="424997" y="821129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5B93A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EA63848-2BF5-C5AD-2416-4355E51B56C0}"/>
              </a:ext>
            </a:extLst>
          </p:cNvPr>
          <p:cNvSpPr/>
          <p:nvPr/>
        </p:nvSpPr>
        <p:spPr>
          <a:xfrm rot="6768694">
            <a:off x="5526779" y="800351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807CA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DD16CDD3-F456-E22C-5EE0-D662024903F1}"/>
              </a:ext>
            </a:extLst>
          </p:cNvPr>
          <p:cNvSpPr/>
          <p:nvPr/>
        </p:nvSpPr>
        <p:spPr>
          <a:xfrm rot="6768694">
            <a:off x="2679821" y="2947273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09137F4D-8516-48D9-091D-E8E5F36C28D7}"/>
              </a:ext>
            </a:extLst>
          </p:cNvPr>
          <p:cNvSpPr/>
          <p:nvPr/>
        </p:nvSpPr>
        <p:spPr>
          <a:xfrm rot="6768694">
            <a:off x="7783434" y="2831857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23CCFC-A210-F5C5-CBE4-96C9AE967E20}"/>
              </a:ext>
            </a:extLst>
          </p:cNvPr>
          <p:cNvSpPr txBox="1">
            <a:spLocks/>
          </p:cNvSpPr>
          <p:nvPr/>
        </p:nvSpPr>
        <p:spPr>
          <a:xfrm>
            <a:off x="9264865" y="3165140"/>
            <a:ext cx="1280160" cy="20828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CC DR HR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C24CE77-D8C9-B8E1-0DF1-EA5DAA4BFA9C}"/>
              </a:ext>
            </a:extLst>
          </p:cNvPr>
          <p:cNvSpPr txBox="1">
            <a:spLocks/>
          </p:cNvSpPr>
          <p:nvPr/>
        </p:nvSpPr>
        <p:spPr>
          <a:xfrm>
            <a:off x="6885544" y="964655"/>
            <a:ext cx="1503018" cy="2273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CE JR MO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14F406A-7444-C7E9-D5A2-AAFB1C143B5F}"/>
              </a:ext>
            </a:extLst>
          </p:cNvPr>
          <p:cNvSpPr txBox="1">
            <a:spLocks/>
          </p:cNvSpPr>
          <p:nvPr/>
        </p:nvSpPr>
        <p:spPr>
          <a:xfrm>
            <a:off x="4052782" y="3274147"/>
            <a:ext cx="1371600" cy="22043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MP PDPR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277AFD5-C7B5-B157-ADC6-89E1A324E1E8}"/>
              </a:ext>
            </a:extLst>
          </p:cNvPr>
          <p:cNvSpPr txBox="1">
            <a:spLocks/>
          </p:cNvSpPr>
          <p:nvPr/>
        </p:nvSpPr>
        <p:spPr>
          <a:xfrm>
            <a:off x="1703629" y="1069755"/>
            <a:ext cx="118872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JS TC TT</a:t>
            </a:r>
          </a:p>
        </p:txBody>
      </p:sp>
    </p:spTree>
    <p:extLst>
      <p:ext uri="{BB962C8B-B14F-4D97-AF65-F5344CB8AC3E}">
        <p14:creationId xmlns:p14="http://schemas.microsoft.com/office/powerpoint/2010/main" val="23199036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0CBB99-EE28-20E1-7CB9-CFEBB413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14729"/>
              </p:ext>
            </p:extLst>
          </p:nvPr>
        </p:nvGraphicFramePr>
        <p:xfrm>
          <a:off x="759372" y="773932"/>
          <a:ext cx="10673255" cy="5310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59013">
                  <a:extLst>
                    <a:ext uri="{9D8B030D-6E8A-4147-A177-3AD203B41FA5}">
                      <a16:colId xmlns:a16="http://schemas.microsoft.com/office/drawing/2014/main" val="152048701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64599849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2134231100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945908726"/>
                    </a:ext>
                  </a:extLst>
                </a:gridCol>
              </a:tblGrid>
              <a:tr h="6466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CE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JR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MO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011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Meet with the HR Director at Kohler to complete an informational interview. 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035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Attend weekly appointment with Job Developer to create resume and develop interview skills.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3279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Touchbase with W-2 Case Manager on Wednesdays at 4pm to discuss employment.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03107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D516645-3F58-823E-9B4C-A88A336FD58D}"/>
              </a:ext>
            </a:extLst>
          </p:cNvPr>
          <p:cNvSpPr txBox="1">
            <a:spLocks/>
          </p:cNvSpPr>
          <p:nvPr/>
        </p:nvSpPr>
        <p:spPr>
          <a:xfrm>
            <a:off x="9969789" y="3339800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1D900E-C85E-154D-473D-09264E5B7675}"/>
              </a:ext>
            </a:extLst>
          </p:cNvPr>
          <p:cNvSpPr txBox="1">
            <a:spLocks/>
          </p:cNvSpPr>
          <p:nvPr/>
        </p:nvSpPr>
        <p:spPr>
          <a:xfrm>
            <a:off x="5804968" y="1822183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DD0CC0-063C-A252-2714-F90422D8A06C}"/>
              </a:ext>
            </a:extLst>
          </p:cNvPr>
          <p:cNvSpPr txBox="1">
            <a:spLocks/>
          </p:cNvSpPr>
          <p:nvPr/>
        </p:nvSpPr>
        <p:spPr>
          <a:xfrm>
            <a:off x="7905038" y="4830798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E0B02-B397-F618-D8F4-0731A5A7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73919-D731-06FC-CFDE-A438BF88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5225E-7DC4-88D3-8FEB-A2A92970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6D06E-92A7-3751-3B99-51FE107F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A5D2-1769-CE65-7920-30FB547E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CBDA-4808-FB74-BBC5-046622AB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72</a:t>
            </a:fld>
            <a:endParaRPr lang="en-US"/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6E788173-89BF-CCCE-83B1-CF8BBF098EBE}"/>
              </a:ext>
            </a:extLst>
          </p:cNvPr>
          <p:cNvSpPr/>
          <p:nvPr/>
        </p:nvSpPr>
        <p:spPr>
          <a:xfrm rot="6768694">
            <a:off x="424997" y="821129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5B93A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EA63848-2BF5-C5AD-2416-4355E51B56C0}"/>
              </a:ext>
            </a:extLst>
          </p:cNvPr>
          <p:cNvSpPr/>
          <p:nvPr/>
        </p:nvSpPr>
        <p:spPr>
          <a:xfrm rot="6768694">
            <a:off x="5526779" y="800351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DD16CDD3-F456-E22C-5EE0-D662024903F1}"/>
              </a:ext>
            </a:extLst>
          </p:cNvPr>
          <p:cNvSpPr/>
          <p:nvPr/>
        </p:nvSpPr>
        <p:spPr>
          <a:xfrm rot="6768694">
            <a:off x="2679821" y="2947273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09137F4D-8516-48D9-091D-E8E5F36C28D7}"/>
              </a:ext>
            </a:extLst>
          </p:cNvPr>
          <p:cNvSpPr/>
          <p:nvPr/>
        </p:nvSpPr>
        <p:spPr>
          <a:xfrm rot="6768694">
            <a:off x="7783434" y="2831857"/>
            <a:ext cx="3657600" cy="2743200"/>
          </a:xfrm>
          <a:custGeom>
            <a:avLst/>
            <a:gdLst>
              <a:gd name="connsiteX0" fmla="*/ 0 w 7019780"/>
              <a:gd name="connsiteY0" fmla="*/ 3509890 h 7019780"/>
              <a:gd name="connsiteX1" fmla="*/ 3509890 w 7019780"/>
              <a:gd name="connsiteY1" fmla="*/ 0 h 7019780"/>
              <a:gd name="connsiteX2" fmla="*/ 7019780 w 7019780"/>
              <a:gd name="connsiteY2" fmla="*/ 3509890 h 7019780"/>
              <a:gd name="connsiteX3" fmla="*/ 3509890 w 7019780"/>
              <a:gd name="connsiteY3" fmla="*/ 7019780 h 7019780"/>
              <a:gd name="connsiteX4" fmla="*/ 0 w 7019780"/>
              <a:gd name="connsiteY4" fmla="*/ 3509890 h 7019780"/>
              <a:gd name="connsiteX0" fmla="*/ 0 w 9678574"/>
              <a:gd name="connsiteY0" fmla="*/ 3517969 h 7032987"/>
              <a:gd name="connsiteX1" fmla="*/ 3509890 w 9678574"/>
              <a:gd name="connsiteY1" fmla="*/ 8079 h 7032987"/>
              <a:gd name="connsiteX2" fmla="*/ 9678574 w 9678574"/>
              <a:gd name="connsiteY2" fmla="*/ 2856787 h 7032987"/>
              <a:gd name="connsiteX3" fmla="*/ 3509890 w 9678574"/>
              <a:gd name="connsiteY3" fmla="*/ 7027859 h 7032987"/>
              <a:gd name="connsiteX4" fmla="*/ 0 w 9678574"/>
              <a:gd name="connsiteY4" fmla="*/ 3517969 h 7032987"/>
              <a:gd name="connsiteX0" fmla="*/ 356 w 9678930"/>
              <a:gd name="connsiteY0" fmla="*/ 3517969 h 6525735"/>
              <a:gd name="connsiteX1" fmla="*/ 3510246 w 9678930"/>
              <a:gd name="connsiteY1" fmla="*/ 8079 h 6525735"/>
              <a:gd name="connsiteX2" fmla="*/ 9678930 w 9678930"/>
              <a:gd name="connsiteY2" fmla="*/ 2856787 h 6525735"/>
              <a:gd name="connsiteX3" fmla="*/ 3693126 w 9678930"/>
              <a:gd name="connsiteY3" fmla="*/ 6521422 h 6525735"/>
              <a:gd name="connsiteX4" fmla="*/ 356 w 9678930"/>
              <a:gd name="connsiteY4" fmla="*/ 3517969 h 6525735"/>
              <a:gd name="connsiteX0" fmla="*/ 325 w 9903982"/>
              <a:gd name="connsiteY0" fmla="*/ 2277029 h 6522080"/>
              <a:gd name="connsiteX1" fmla="*/ 3735298 w 9903982"/>
              <a:gd name="connsiteY1" fmla="*/ 5096 h 6522080"/>
              <a:gd name="connsiteX2" fmla="*/ 9903982 w 9903982"/>
              <a:gd name="connsiteY2" fmla="*/ 2853804 h 6522080"/>
              <a:gd name="connsiteX3" fmla="*/ 3918178 w 9903982"/>
              <a:gd name="connsiteY3" fmla="*/ 6518439 h 6522080"/>
              <a:gd name="connsiteX4" fmla="*/ 325 w 9903982"/>
              <a:gd name="connsiteY4" fmla="*/ 2277029 h 65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3982" h="6522080">
                <a:moveTo>
                  <a:pt x="325" y="2277029"/>
                </a:moveTo>
                <a:cubicBezTo>
                  <a:pt x="-30155" y="1191472"/>
                  <a:pt x="2084689" y="-91033"/>
                  <a:pt x="3735298" y="5096"/>
                </a:cubicBezTo>
                <a:cubicBezTo>
                  <a:pt x="5385907" y="101225"/>
                  <a:pt x="9903982" y="915345"/>
                  <a:pt x="9903982" y="2853804"/>
                </a:cubicBezTo>
                <a:cubicBezTo>
                  <a:pt x="9903982" y="4792263"/>
                  <a:pt x="5568787" y="6614568"/>
                  <a:pt x="3918178" y="6518439"/>
                </a:cubicBezTo>
                <a:cubicBezTo>
                  <a:pt x="2267569" y="6422310"/>
                  <a:pt x="30805" y="3362586"/>
                  <a:pt x="325" y="2277029"/>
                </a:cubicBezTo>
                <a:close/>
              </a:path>
            </a:pathLst>
          </a:custGeom>
          <a:solidFill>
            <a:srgbClr val="807CA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BF3E32C-54D8-DAC7-DCC3-4B5F16B61277}"/>
              </a:ext>
            </a:extLst>
          </p:cNvPr>
          <p:cNvSpPr txBox="1">
            <a:spLocks/>
          </p:cNvSpPr>
          <p:nvPr/>
        </p:nvSpPr>
        <p:spPr>
          <a:xfrm>
            <a:off x="9264865" y="3165140"/>
            <a:ext cx="1280160" cy="20828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CC DR HR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E8D376-C341-3A57-9D98-C8750077EAA2}"/>
              </a:ext>
            </a:extLst>
          </p:cNvPr>
          <p:cNvSpPr txBox="1">
            <a:spLocks/>
          </p:cNvSpPr>
          <p:nvPr/>
        </p:nvSpPr>
        <p:spPr>
          <a:xfrm>
            <a:off x="6885544" y="964655"/>
            <a:ext cx="1503018" cy="2273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CE JR MO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A86567-CB50-1C79-6545-BC2E19CD89C2}"/>
              </a:ext>
            </a:extLst>
          </p:cNvPr>
          <p:cNvSpPr txBox="1">
            <a:spLocks/>
          </p:cNvSpPr>
          <p:nvPr/>
        </p:nvSpPr>
        <p:spPr>
          <a:xfrm>
            <a:off x="4052782" y="3274147"/>
            <a:ext cx="1371600" cy="22043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MP PDPR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C0DDDF9-97B7-1F13-5EA4-8435A981BBDD}"/>
              </a:ext>
            </a:extLst>
          </p:cNvPr>
          <p:cNvSpPr txBox="1">
            <a:spLocks/>
          </p:cNvSpPr>
          <p:nvPr/>
        </p:nvSpPr>
        <p:spPr>
          <a:xfrm>
            <a:off x="1703629" y="1069755"/>
            <a:ext cx="1188720" cy="2204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6000"/>
              <a:t>JS TC TT</a:t>
            </a:r>
          </a:p>
        </p:txBody>
      </p:sp>
    </p:spTree>
    <p:extLst>
      <p:ext uri="{BB962C8B-B14F-4D97-AF65-F5344CB8AC3E}">
        <p14:creationId xmlns:p14="http://schemas.microsoft.com/office/powerpoint/2010/main" val="13909127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0CBB99-EE28-20E1-7CB9-CFEBB413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532255"/>
              </p:ext>
            </p:extLst>
          </p:nvPr>
        </p:nvGraphicFramePr>
        <p:xfrm>
          <a:off x="759372" y="773932"/>
          <a:ext cx="10673255" cy="5310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59013">
                  <a:extLst>
                    <a:ext uri="{9D8B030D-6E8A-4147-A177-3AD203B41FA5}">
                      <a16:colId xmlns:a16="http://schemas.microsoft.com/office/drawing/2014/main" val="152048701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645998491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2134231100"/>
                    </a:ext>
                  </a:extLst>
                </a:gridCol>
                <a:gridCol w="2071414">
                  <a:extLst>
                    <a:ext uri="{9D8B030D-6E8A-4147-A177-3AD203B41FA5}">
                      <a16:colId xmlns:a16="http://schemas.microsoft.com/office/drawing/2014/main" val="1945908726"/>
                    </a:ext>
                  </a:extLst>
                </a:gridCol>
              </a:tblGrid>
              <a:tr h="6466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CC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DR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HR</a:t>
                      </a:r>
                    </a:p>
                  </a:txBody>
                  <a:tcPr>
                    <a:solidFill>
                      <a:srgbClr val="5B93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011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Use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YoungStar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to research childcare facilities near your home.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035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Complete online driver’s education class through justdrivewi.com.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3279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Apply for housing assistance to help get a place of your own.</a:t>
                      </a:r>
                    </a:p>
                  </a:txBody>
                  <a:tcPr anchor="ctr">
                    <a:solidFill>
                      <a:srgbClr val="5B93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03107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D516645-3F58-823E-9B4C-A88A336FD58D}"/>
              </a:ext>
            </a:extLst>
          </p:cNvPr>
          <p:cNvSpPr txBox="1">
            <a:spLocks/>
          </p:cNvSpPr>
          <p:nvPr/>
        </p:nvSpPr>
        <p:spPr>
          <a:xfrm>
            <a:off x="9969789" y="4894280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1D900E-C85E-154D-473D-09264E5B7675}"/>
              </a:ext>
            </a:extLst>
          </p:cNvPr>
          <p:cNvSpPr txBox="1">
            <a:spLocks/>
          </p:cNvSpPr>
          <p:nvPr/>
        </p:nvSpPr>
        <p:spPr>
          <a:xfrm>
            <a:off x="5804968" y="1803895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DD0CC0-063C-A252-2714-F90422D8A06C}"/>
              </a:ext>
            </a:extLst>
          </p:cNvPr>
          <p:cNvSpPr txBox="1">
            <a:spLocks/>
          </p:cNvSpPr>
          <p:nvPr/>
        </p:nvSpPr>
        <p:spPr>
          <a:xfrm>
            <a:off x="7905038" y="3331182"/>
            <a:ext cx="910190" cy="1086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sz="8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8AF8C-CCD7-9ED7-5AC9-1F7B9314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E7B0D-AFEC-2FAD-9CD0-A1D6C4AB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9141E-1672-945C-4E99-64D55A4A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F39064-B505-4A47-8ED3-94515F09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Analyzing Activities</a:t>
            </a:r>
          </a:p>
        </p:txBody>
      </p:sp>
      <p:pic>
        <p:nvPicPr>
          <p:cNvPr id="10" name="Picture Placeholder 5">
            <a:hlinkClick r:id="rId3"/>
            <a:extLst>
              <a:ext uri="{FF2B5EF4-FFF2-40B4-BE49-F238E27FC236}">
                <a16:creationId xmlns:a16="http://schemas.microsoft.com/office/drawing/2014/main" id="{146C0500-A5BA-4860-BB83-3EDB0084B7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0733" b="10733"/>
          <a:stretch>
            <a:fillRect/>
          </a:stretch>
        </p:blipFill>
        <p:spPr>
          <a:xfrm>
            <a:off x="-743319" y="0"/>
            <a:ext cx="13640536" cy="42672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32C01-0333-46F6-AEE6-9BAC98CB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1004E-1D18-42FC-8A16-80C9FF3A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EA01B-F065-4920-B6CC-894AD420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779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A49BE-3F86-4CA3-8545-219E0CF79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4CC2F-C8DD-42F9-AAE4-88EAFEA3B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821C9-94B5-4ECB-A595-84C40391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2D3D6D-B3E6-47E3-B5E6-77FFD246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Supportive Services</a:t>
            </a:r>
          </a:p>
        </p:txBody>
      </p:sp>
      <p:pic>
        <p:nvPicPr>
          <p:cNvPr id="7" name="Picture 6" descr="Interior of empty bus">
            <a:extLst>
              <a:ext uri="{FF2B5EF4-FFF2-40B4-BE49-F238E27FC236}">
                <a16:creationId xmlns:a16="http://schemas.microsoft.com/office/drawing/2014/main" id="{ABC3147B-E6B7-4CFE-BF15-D804FC346D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501" y="473674"/>
            <a:ext cx="7334997" cy="4895967"/>
          </a:xfrm>
          <a:custGeom>
            <a:avLst/>
            <a:gdLst>
              <a:gd name="connsiteX0" fmla="*/ 3236249 w 7939305"/>
              <a:gd name="connsiteY0" fmla="*/ 144 h 4083430"/>
              <a:gd name="connsiteX1" fmla="*/ 3648426 w 7939305"/>
              <a:gd name="connsiteY1" fmla="*/ 50772 h 4083430"/>
              <a:gd name="connsiteX2" fmla="*/ 7930924 w 7939305"/>
              <a:gd name="connsiteY2" fmla="*/ 1733783 h 4083430"/>
              <a:gd name="connsiteX3" fmla="*/ 7939305 w 7939305"/>
              <a:gd name="connsiteY3" fmla="*/ 1837442 h 4083430"/>
              <a:gd name="connsiteX4" fmla="*/ 7939305 w 7939305"/>
              <a:gd name="connsiteY4" fmla="*/ 1837456 h 4083430"/>
              <a:gd name="connsiteX5" fmla="*/ 7904943 w 7939305"/>
              <a:gd name="connsiteY5" fmla="*/ 1942329 h 4083430"/>
              <a:gd name="connsiteX6" fmla="*/ 4268624 w 7939305"/>
              <a:gd name="connsiteY6" fmla="*/ 4079857 h 4083430"/>
              <a:gd name="connsiteX7" fmla="*/ 3280 w 7939305"/>
              <a:gd name="connsiteY7" fmla="*/ 2299456 h 4083430"/>
              <a:gd name="connsiteX8" fmla="*/ 3236249 w 7939305"/>
              <a:gd name="connsiteY8" fmla="*/ 144 h 408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9305" h="4083430">
                <a:moveTo>
                  <a:pt x="3236249" y="144"/>
                </a:moveTo>
                <a:cubicBezTo>
                  <a:pt x="3380371" y="-1697"/>
                  <a:pt x="3518711" y="14176"/>
                  <a:pt x="3648426" y="50772"/>
                </a:cubicBezTo>
                <a:cubicBezTo>
                  <a:pt x="4988820" y="428932"/>
                  <a:pt x="7759091" y="688202"/>
                  <a:pt x="7930924" y="1733783"/>
                </a:cubicBezTo>
                <a:lnTo>
                  <a:pt x="7939305" y="1837442"/>
                </a:lnTo>
                <a:lnTo>
                  <a:pt x="7939305" y="1837456"/>
                </a:lnTo>
                <a:lnTo>
                  <a:pt x="7904943" y="1942329"/>
                </a:lnTo>
                <a:cubicBezTo>
                  <a:pt x="7499299" y="3023141"/>
                  <a:pt x="5549962" y="4005262"/>
                  <a:pt x="4268624" y="4079857"/>
                </a:cubicBezTo>
                <a:cubicBezTo>
                  <a:pt x="2945952" y="4156858"/>
                  <a:pt x="106646" y="2970970"/>
                  <a:pt x="3280" y="2299456"/>
                </a:cubicBezTo>
                <a:cubicBezTo>
                  <a:pt x="-90396" y="1690896"/>
                  <a:pt x="1843073" y="17934"/>
                  <a:pt x="3236249" y="144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5527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TT">
            <a:extLst>
              <a:ext uri="{FF2B5EF4-FFF2-40B4-BE49-F238E27FC236}">
                <a16:creationId xmlns:a16="http://schemas.microsoft.com/office/drawing/2014/main" id="{46369A71-106C-4449-85BF-B479F95A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688" y="2766219"/>
            <a:ext cx="2132624" cy="1325563"/>
          </a:xfrm>
        </p:spPr>
        <p:txBody>
          <a:bodyPr>
            <a:noAutofit/>
          </a:bodyPr>
          <a:lstStyle/>
          <a:p>
            <a:pPr algn="ctr"/>
            <a:r>
              <a:rPr lang="en-US" sz="7200"/>
              <a:t>PTT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9671230-330B-4DBF-AC61-034020807FBD}"/>
              </a:ext>
            </a:extLst>
          </p:cNvPr>
          <p:cNvSpPr txBox="1">
            <a:spLocks noChangeArrowheads="1"/>
          </p:cNvSpPr>
          <p:nvPr/>
        </p:nvSpPr>
        <p:spPr bwMode="auto">
          <a:xfrm rot="21184078">
            <a:off x="2325121" y="2016655"/>
            <a:ext cx="19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Training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653A4A2-1E34-40EC-AC53-DB3A09397361}"/>
              </a:ext>
            </a:extLst>
          </p:cNvPr>
          <p:cNvSpPr txBox="1">
            <a:spLocks noChangeArrowheads="1"/>
          </p:cNvSpPr>
          <p:nvPr/>
        </p:nvSpPr>
        <p:spPr bwMode="auto">
          <a:xfrm rot="200415">
            <a:off x="8704701" y="2681729"/>
            <a:ext cx="13725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Team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D6047C6-7657-4518-A2CF-ABE4B7163FBA}"/>
              </a:ext>
            </a:extLst>
          </p:cNvPr>
          <p:cNvSpPr txBox="1">
            <a:spLocks noChangeArrowheads="1"/>
          </p:cNvSpPr>
          <p:nvPr/>
        </p:nvSpPr>
        <p:spPr bwMode="auto">
          <a:xfrm rot="247029">
            <a:off x="4275841" y="4444001"/>
            <a:ext cx="19309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Trainers</a:t>
            </a:r>
          </a:p>
        </p:txBody>
      </p:sp>
      <p:pic>
        <p:nvPicPr>
          <p:cNvPr id="12" name="Picture 11" descr="A person holding a snake&#10;&#10;Description automatically generated with low confidence">
            <a:extLst>
              <a:ext uri="{FF2B5EF4-FFF2-40B4-BE49-F238E27FC236}">
                <a16:creationId xmlns:a16="http://schemas.microsoft.com/office/drawing/2014/main" id="{D543C2B7-C210-4E44-AB81-6C3E0C59B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347" y="1387285"/>
            <a:ext cx="7939305" cy="4083430"/>
          </a:xfrm>
          <a:custGeom>
            <a:avLst/>
            <a:gdLst>
              <a:gd name="connsiteX0" fmla="*/ 3236249 w 7939305"/>
              <a:gd name="connsiteY0" fmla="*/ 144 h 4083430"/>
              <a:gd name="connsiteX1" fmla="*/ 3648426 w 7939305"/>
              <a:gd name="connsiteY1" fmla="*/ 50772 h 4083430"/>
              <a:gd name="connsiteX2" fmla="*/ 7930924 w 7939305"/>
              <a:gd name="connsiteY2" fmla="*/ 1733783 h 4083430"/>
              <a:gd name="connsiteX3" fmla="*/ 7939305 w 7939305"/>
              <a:gd name="connsiteY3" fmla="*/ 1837442 h 4083430"/>
              <a:gd name="connsiteX4" fmla="*/ 7939305 w 7939305"/>
              <a:gd name="connsiteY4" fmla="*/ 1837456 h 4083430"/>
              <a:gd name="connsiteX5" fmla="*/ 7904943 w 7939305"/>
              <a:gd name="connsiteY5" fmla="*/ 1942329 h 4083430"/>
              <a:gd name="connsiteX6" fmla="*/ 4268624 w 7939305"/>
              <a:gd name="connsiteY6" fmla="*/ 4079857 h 4083430"/>
              <a:gd name="connsiteX7" fmla="*/ 3280 w 7939305"/>
              <a:gd name="connsiteY7" fmla="*/ 2299456 h 4083430"/>
              <a:gd name="connsiteX8" fmla="*/ 3236249 w 7939305"/>
              <a:gd name="connsiteY8" fmla="*/ 144 h 408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9305" h="4083430">
                <a:moveTo>
                  <a:pt x="3236249" y="144"/>
                </a:moveTo>
                <a:cubicBezTo>
                  <a:pt x="3380371" y="-1697"/>
                  <a:pt x="3518711" y="14176"/>
                  <a:pt x="3648426" y="50772"/>
                </a:cubicBezTo>
                <a:cubicBezTo>
                  <a:pt x="4988820" y="428932"/>
                  <a:pt x="7759091" y="688202"/>
                  <a:pt x="7930924" y="1733783"/>
                </a:cubicBezTo>
                <a:lnTo>
                  <a:pt x="7939305" y="1837442"/>
                </a:lnTo>
                <a:lnTo>
                  <a:pt x="7939305" y="1837456"/>
                </a:lnTo>
                <a:lnTo>
                  <a:pt x="7904943" y="1942329"/>
                </a:lnTo>
                <a:cubicBezTo>
                  <a:pt x="7499299" y="3023141"/>
                  <a:pt x="5549962" y="4005262"/>
                  <a:pt x="4268624" y="4079857"/>
                </a:cubicBezTo>
                <a:cubicBezTo>
                  <a:pt x="2945952" y="4156858"/>
                  <a:pt x="106646" y="2970970"/>
                  <a:pt x="3280" y="2299456"/>
                </a:cubicBezTo>
                <a:cubicBezTo>
                  <a:pt x="-90396" y="1690896"/>
                  <a:pt x="1843073" y="17934"/>
                  <a:pt x="3236249" y="144"/>
                </a:cubicBezTo>
                <a:close/>
              </a:path>
            </a:pathLst>
          </a:cu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3" name="EPs">
            <a:extLst>
              <a:ext uri="{FF2B5EF4-FFF2-40B4-BE49-F238E27FC236}">
                <a16:creationId xmlns:a16="http://schemas.microsoft.com/office/drawing/2014/main" id="{C9A12168-7DEB-41F4-A80C-C57D46CE43D9}"/>
              </a:ext>
            </a:extLst>
          </p:cNvPr>
          <p:cNvSpPr txBox="1">
            <a:spLocks/>
          </p:cNvSpPr>
          <p:nvPr/>
        </p:nvSpPr>
        <p:spPr>
          <a:xfrm>
            <a:off x="2718093" y="2253966"/>
            <a:ext cx="6755815" cy="2350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pPr algn="ctr"/>
            <a:r>
              <a:rPr lang="en-US" sz="7200"/>
              <a:t>Employability Plans</a:t>
            </a:r>
          </a:p>
        </p:txBody>
      </p:sp>
      <p:sp>
        <p:nvSpPr>
          <p:cNvPr id="14" name="Goal Setting">
            <a:extLst>
              <a:ext uri="{FF2B5EF4-FFF2-40B4-BE49-F238E27FC236}">
                <a16:creationId xmlns:a16="http://schemas.microsoft.com/office/drawing/2014/main" id="{F5DADA26-E77F-4926-8D38-A905A53CBD88}"/>
              </a:ext>
            </a:extLst>
          </p:cNvPr>
          <p:cNvSpPr txBox="1">
            <a:spLocks/>
          </p:cNvSpPr>
          <p:nvPr/>
        </p:nvSpPr>
        <p:spPr>
          <a:xfrm>
            <a:off x="2718093" y="2253966"/>
            <a:ext cx="6755815" cy="2350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pPr algn="ctr"/>
            <a:r>
              <a:rPr lang="en-US" sz="7200"/>
              <a:t>Goal Setting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72042E8-3809-44F5-B3E2-A2933482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F50B958-2A10-4B38-8D46-BE86210F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4AB45E3-D4D0-4A58-9F48-459BC671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76</a:t>
            </a:fld>
            <a:endParaRPr lang="en-US"/>
          </a:p>
        </p:txBody>
      </p:sp>
      <p:sp>
        <p:nvSpPr>
          <p:cNvPr id="15" name="WWP">
            <a:extLst>
              <a:ext uri="{FF2B5EF4-FFF2-40B4-BE49-F238E27FC236}">
                <a16:creationId xmlns:a16="http://schemas.microsoft.com/office/drawing/2014/main" id="{8ABA93C6-BD97-4194-B883-83C9F228D67C}"/>
              </a:ext>
            </a:extLst>
          </p:cNvPr>
          <p:cNvSpPr txBox="1">
            <a:spLocks/>
          </p:cNvSpPr>
          <p:nvPr/>
        </p:nvSpPr>
        <p:spPr>
          <a:xfrm>
            <a:off x="2718093" y="2253966"/>
            <a:ext cx="6755815" cy="2350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CF3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pPr algn="ctr"/>
            <a:r>
              <a:rPr lang="en-US" sz="7200"/>
              <a:t>WWP</a:t>
            </a:r>
          </a:p>
        </p:txBody>
      </p:sp>
    </p:spTree>
    <p:extLst>
      <p:ext uri="{BB962C8B-B14F-4D97-AF65-F5344CB8AC3E}">
        <p14:creationId xmlns:p14="http://schemas.microsoft.com/office/powerpoint/2010/main" val="177725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  <p:bldP spid="13" grpId="0"/>
      <p:bldP spid="13" grpId="1"/>
      <p:bldP spid="14" grpId="0"/>
      <p:bldP spid="14" grpId="1"/>
      <p:bldP spid="1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6116C1F-74FD-49A4-950A-4E5DA3B53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566586"/>
              </p:ext>
            </p:extLst>
          </p:nvPr>
        </p:nvGraphicFramePr>
        <p:xfrm>
          <a:off x="838200" y="127804"/>
          <a:ext cx="10515600" cy="6252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67788939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56417417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590661306"/>
                    </a:ext>
                  </a:extLst>
                </a:gridCol>
              </a:tblGrid>
              <a:tr h="29772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Agency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You just won a cruise to go anywhere in the world! Where would you go?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63158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64712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4435229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667484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953313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76902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09363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96841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798007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4811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9538977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55279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292842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80959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2705791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93535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230723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89087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362418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96433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301961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05E6C-A4A4-4D1F-B917-946495F6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8CECC-2575-43AE-B6F6-ED44209D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0983D4-50C4-4321-BD33-7FF74858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382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82512E3-8592-49FE-A8B1-857773FE8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W-2 Case Management: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CD4EFE25-6616-483B-ACFB-DF144E52F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29" y="4417254"/>
            <a:ext cx="7690338" cy="1197734"/>
          </a:xfrm>
        </p:spPr>
        <p:txBody>
          <a:bodyPr>
            <a:noAutofit/>
          </a:bodyPr>
          <a:lstStyle/>
          <a:p>
            <a:r>
              <a:rPr lang="en-US" sz="4000"/>
              <a:t>Assessment and Employability Plans</a:t>
            </a:r>
          </a:p>
        </p:txBody>
      </p:sp>
    </p:spTree>
    <p:extLst>
      <p:ext uri="{BB962C8B-B14F-4D97-AF65-F5344CB8AC3E}">
        <p14:creationId xmlns:p14="http://schemas.microsoft.com/office/powerpoint/2010/main" val="11985707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F39064-B505-4A47-8ED3-94515F09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Arya’s Activities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146C0500-A5BA-4860-BB83-3EDB0084B7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733" b="10733"/>
          <a:stretch>
            <a:fillRect/>
          </a:stretch>
        </p:blipFill>
        <p:spPr>
          <a:xfrm>
            <a:off x="-743319" y="0"/>
            <a:ext cx="13640536" cy="42672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D10AA0-04E6-4747-B4A6-BA68B1E5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40024-0B75-40C6-A3F8-8EC30C00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C6E1D-7357-4749-A203-B44B2533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83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60069-5DF8-40A1-9F0C-C736BD40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B3888DE-90E9-4D8C-8B99-5587E90C374D}"/>
              </a:ext>
            </a:extLst>
          </p:cNvPr>
          <p:cNvGrpSpPr/>
          <p:nvPr/>
        </p:nvGrpSpPr>
        <p:grpSpPr>
          <a:xfrm>
            <a:off x="3997470" y="527771"/>
            <a:ext cx="1869032" cy="1624740"/>
            <a:chOff x="5681294" y="2074381"/>
            <a:chExt cx="1869032" cy="1624740"/>
          </a:xfrm>
        </p:grpSpPr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EC231378-E19E-48E1-8F72-5C63B5F3AA31}"/>
                </a:ext>
              </a:extLst>
            </p:cNvPr>
            <p:cNvSpPr/>
            <p:nvPr/>
          </p:nvSpPr>
          <p:spPr>
            <a:xfrm rot="878007" flipH="1">
              <a:off x="5681294" y="2074381"/>
              <a:ext cx="1869032" cy="1624740"/>
            </a:xfrm>
            <a:custGeom>
              <a:avLst/>
              <a:gdLst>
                <a:gd name="connsiteX0" fmla="*/ 0 w 7019780"/>
                <a:gd name="connsiteY0" fmla="*/ 3509890 h 7019780"/>
                <a:gd name="connsiteX1" fmla="*/ 3509890 w 7019780"/>
                <a:gd name="connsiteY1" fmla="*/ 0 h 7019780"/>
                <a:gd name="connsiteX2" fmla="*/ 7019780 w 7019780"/>
                <a:gd name="connsiteY2" fmla="*/ 3509890 h 7019780"/>
                <a:gd name="connsiteX3" fmla="*/ 3509890 w 7019780"/>
                <a:gd name="connsiteY3" fmla="*/ 7019780 h 7019780"/>
                <a:gd name="connsiteX4" fmla="*/ 0 w 7019780"/>
                <a:gd name="connsiteY4" fmla="*/ 3509890 h 7019780"/>
                <a:gd name="connsiteX0" fmla="*/ 0 w 9678574"/>
                <a:gd name="connsiteY0" fmla="*/ 3517969 h 7032987"/>
                <a:gd name="connsiteX1" fmla="*/ 3509890 w 9678574"/>
                <a:gd name="connsiteY1" fmla="*/ 8079 h 7032987"/>
                <a:gd name="connsiteX2" fmla="*/ 9678574 w 9678574"/>
                <a:gd name="connsiteY2" fmla="*/ 2856787 h 7032987"/>
                <a:gd name="connsiteX3" fmla="*/ 3509890 w 9678574"/>
                <a:gd name="connsiteY3" fmla="*/ 7027859 h 7032987"/>
                <a:gd name="connsiteX4" fmla="*/ 0 w 9678574"/>
                <a:gd name="connsiteY4" fmla="*/ 3517969 h 7032987"/>
                <a:gd name="connsiteX0" fmla="*/ 356 w 9678930"/>
                <a:gd name="connsiteY0" fmla="*/ 3517969 h 6525735"/>
                <a:gd name="connsiteX1" fmla="*/ 3510246 w 9678930"/>
                <a:gd name="connsiteY1" fmla="*/ 8079 h 6525735"/>
                <a:gd name="connsiteX2" fmla="*/ 9678930 w 9678930"/>
                <a:gd name="connsiteY2" fmla="*/ 2856787 h 6525735"/>
                <a:gd name="connsiteX3" fmla="*/ 3693126 w 9678930"/>
                <a:gd name="connsiteY3" fmla="*/ 6521422 h 6525735"/>
                <a:gd name="connsiteX4" fmla="*/ 356 w 9678930"/>
                <a:gd name="connsiteY4" fmla="*/ 3517969 h 6525735"/>
                <a:gd name="connsiteX0" fmla="*/ 325 w 9903982"/>
                <a:gd name="connsiteY0" fmla="*/ 2277029 h 6522080"/>
                <a:gd name="connsiteX1" fmla="*/ 3735298 w 9903982"/>
                <a:gd name="connsiteY1" fmla="*/ 5096 h 6522080"/>
                <a:gd name="connsiteX2" fmla="*/ 9903982 w 9903982"/>
                <a:gd name="connsiteY2" fmla="*/ 2853804 h 6522080"/>
                <a:gd name="connsiteX3" fmla="*/ 3918178 w 9903982"/>
                <a:gd name="connsiteY3" fmla="*/ 6518439 h 6522080"/>
                <a:gd name="connsiteX4" fmla="*/ 325 w 9903982"/>
                <a:gd name="connsiteY4" fmla="*/ 2277029 h 652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3982" h="6522080">
                  <a:moveTo>
                    <a:pt x="325" y="2277029"/>
                  </a:moveTo>
                  <a:cubicBezTo>
                    <a:pt x="-30155" y="1191472"/>
                    <a:pt x="2084689" y="-91033"/>
                    <a:pt x="3735298" y="5096"/>
                  </a:cubicBezTo>
                  <a:cubicBezTo>
                    <a:pt x="5385907" y="101225"/>
                    <a:pt x="9903982" y="915345"/>
                    <a:pt x="9903982" y="2853804"/>
                  </a:cubicBezTo>
                  <a:cubicBezTo>
                    <a:pt x="9903982" y="4792263"/>
                    <a:pt x="5568787" y="6614568"/>
                    <a:pt x="3918178" y="6518439"/>
                  </a:cubicBezTo>
                  <a:cubicBezTo>
                    <a:pt x="2267569" y="6422310"/>
                    <a:pt x="30805" y="3362586"/>
                    <a:pt x="325" y="2277029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Megaphone1">
              <a:extLst>
                <a:ext uri="{FF2B5EF4-FFF2-40B4-BE49-F238E27FC236}">
                  <a16:creationId xmlns:a16="http://schemas.microsoft.com/office/drawing/2014/main" id="{7928D020-9B4C-43B5-965B-60F577513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72874" y="2172375"/>
              <a:ext cx="1371600" cy="1371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9FD5F8-BA60-4965-ABD9-5851B8350EBC}"/>
              </a:ext>
            </a:extLst>
          </p:cNvPr>
          <p:cNvGrpSpPr/>
          <p:nvPr/>
        </p:nvGrpSpPr>
        <p:grpSpPr>
          <a:xfrm>
            <a:off x="9571163" y="2992980"/>
            <a:ext cx="1869032" cy="1624740"/>
            <a:chOff x="8773089" y="5291595"/>
            <a:chExt cx="1869032" cy="1624740"/>
          </a:xfrm>
        </p:grpSpPr>
        <p:sp>
          <p:nvSpPr>
            <p:cNvPr id="31" name="Oval 13">
              <a:extLst>
                <a:ext uri="{FF2B5EF4-FFF2-40B4-BE49-F238E27FC236}">
                  <a16:creationId xmlns:a16="http://schemas.microsoft.com/office/drawing/2014/main" id="{60B59D42-E8C2-45A1-A0C0-E12DE55EDA1E}"/>
                </a:ext>
              </a:extLst>
            </p:cNvPr>
            <p:cNvSpPr/>
            <p:nvPr/>
          </p:nvSpPr>
          <p:spPr>
            <a:xfrm rot="878007" flipH="1">
              <a:off x="8773089" y="5291595"/>
              <a:ext cx="1869032" cy="1624740"/>
            </a:xfrm>
            <a:custGeom>
              <a:avLst/>
              <a:gdLst>
                <a:gd name="connsiteX0" fmla="*/ 0 w 7019780"/>
                <a:gd name="connsiteY0" fmla="*/ 3509890 h 7019780"/>
                <a:gd name="connsiteX1" fmla="*/ 3509890 w 7019780"/>
                <a:gd name="connsiteY1" fmla="*/ 0 h 7019780"/>
                <a:gd name="connsiteX2" fmla="*/ 7019780 w 7019780"/>
                <a:gd name="connsiteY2" fmla="*/ 3509890 h 7019780"/>
                <a:gd name="connsiteX3" fmla="*/ 3509890 w 7019780"/>
                <a:gd name="connsiteY3" fmla="*/ 7019780 h 7019780"/>
                <a:gd name="connsiteX4" fmla="*/ 0 w 7019780"/>
                <a:gd name="connsiteY4" fmla="*/ 3509890 h 7019780"/>
                <a:gd name="connsiteX0" fmla="*/ 0 w 9678574"/>
                <a:gd name="connsiteY0" fmla="*/ 3517969 h 7032987"/>
                <a:gd name="connsiteX1" fmla="*/ 3509890 w 9678574"/>
                <a:gd name="connsiteY1" fmla="*/ 8079 h 7032987"/>
                <a:gd name="connsiteX2" fmla="*/ 9678574 w 9678574"/>
                <a:gd name="connsiteY2" fmla="*/ 2856787 h 7032987"/>
                <a:gd name="connsiteX3" fmla="*/ 3509890 w 9678574"/>
                <a:gd name="connsiteY3" fmla="*/ 7027859 h 7032987"/>
                <a:gd name="connsiteX4" fmla="*/ 0 w 9678574"/>
                <a:gd name="connsiteY4" fmla="*/ 3517969 h 7032987"/>
                <a:gd name="connsiteX0" fmla="*/ 356 w 9678930"/>
                <a:gd name="connsiteY0" fmla="*/ 3517969 h 6525735"/>
                <a:gd name="connsiteX1" fmla="*/ 3510246 w 9678930"/>
                <a:gd name="connsiteY1" fmla="*/ 8079 h 6525735"/>
                <a:gd name="connsiteX2" fmla="*/ 9678930 w 9678930"/>
                <a:gd name="connsiteY2" fmla="*/ 2856787 h 6525735"/>
                <a:gd name="connsiteX3" fmla="*/ 3693126 w 9678930"/>
                <a:gd name="connsiteY3" fmla="*/ 6521422 h 6525735"/>
                <a:gd name="connsiteX4" fmla="*/ 356 w 9678930"/>
                <a:gd name="connsiteY4" fmla="*/ 3517969 h 6525735"/>
                <a:gd name="connsiteX0" fmla="*/ 325 w 9903982"/>
                <a:gd name="connsiteY0" fmla="*/ 2277029 h 6522080"/>
                <a:gd name="connsiteX1" fmla="*/ 3735298 w 9903982"/>
                <a:gd name="connsiteY1" fmla="*/ 5096 h 6522080"/>
                <a:gd name="connsiteX2" fmla="*/ 9903982 w 9903982"/>
                <a:gd name="connsiteY2" fmla="*/ 2853804 h 6522080"/>
                <a:gd name="connsiteX3" fmla="*/ 3918178 w 9903982"/>
                <a:gd name="connsiteY3" fmla="*/ 6518439 h 6522080"/>
                <a:gd name="connsiteX4" fmla="*/ 325 w 9903982"/>
                <a:gd name="connsiteY4" fmla="*/ 2277029 h 652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3982" h="6522080">
                  <a:moveTo>
                    <a:pt x="325" y="2277029"/>
                  </a:moveTo>
                  <a:cubicBezTo>
                    <a:pt x="-30155" y="1191472"/>
                    <a:pt x="2084689" y="-91033"/>
                    <a:pt x="3735298" y="5096"/>
                  </a:cubicBezTo>
                  <a:cubicBezTo>
                    <a:pt x="5385907" y="101225"/>
                    <a:pt x="9903982" y="915345"/>
                    <a:pt x="9903982" y="2853804"/>
                  </a:cubicBezTo>
                  <a:cubicBezTo>
                    <a:pt x="9903982" y="4792263"/>
                    <a:pt x="5568787" y="6614568"/>
                    <a:pt x="3918178" y="6518439"/>
                  </a:cubicBezTo>
                  <a:cubicBezTo>
                    <a:pt x="2267569" y="6422310"/>
                    <a:pt x="30805" y="3362586"/>
                    <a:pt x="325" y="2277029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 descr="Chat">
              <a:extLst>
                <a:ext uri="{FF2B5EF4-FFF2-40B4-BE49-F238E27FC236}">
                  <a16:creationId xmlns:a16="http://schemas.microsoft.com/office/drawing/2014/main" id="{AE8D6A17-A0D3-4726-8F7B-F6BEEA03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21805" y="5418165"/>
              <a:ext cx="1371600" cy="13716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B6C90B-EB71-448F-8CBA-7D89C7A3BCE6}"/>
              </a:ext>
            </a:extLst>
          </p:cNvPr>
          <p:cNvGrpSpPr/>
          <p:nvPr/>
        </p:nvGrpSpPr>
        <p:grpSpPr>
          <a:xfrm>
            <a:off x="5935851" y="2992980"/>
            <a:ext cx="1869032" cy="1624740"/>
            <a:chOff x="10270988" y="4332749"/>
            <a:chExt cx="1869032" cy="1624740"/>
          </a:xfrm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411490DF-F78F-4C06-B729-B66951C178D9}"/>
                </a:ext>
              </a:extLst>
            </p:cNvPr>
            <p:cNvSpPr/>
            <p:nvPr/>
          </p:nvSpPr>
          <p:spPr>
            <a:xfrm rot="878007" flipH="1">
              <a:off x="10270988" y="4332749"/>
              <a:ext cx="1869032" cy="1624740"/>
            </a:xfrm>
            <a:custGeom>
              <a:avLst/>
              <a:gdLst>
                <a:gd name="connsiteX0" fmla="*/ 0 w 7019780"/>
                <a:gd name="connsiteY0" fmla="*/ 3509890 h 7019780"/>
                <a:gd name="connsiteX1" fmla="*/ 3509890 w 7019780"/>
                <a:gd name="connsiteY1" fmla="*/ 0 h 7019780"/>
                <a:gd name="connsiteX2" fmla="*/ 7019780 w 7019780"/>
                <a:gd name="connsiteY2" fmla="*/ 3509890 h 7019780"/>
                <a:gd name="connsiteX3" fmla="*/ 3509890 w 7019780"/>
                <a:gd name="connsiteY3" fmla="*/ 7019780 h 7019780"/>
                <a:gd name="connsiteX4" fmla="*/ 0 w 7019780"/>
                <a:gd name="connsiteY4" fmla="*/ 3509890 h 7019780"/>
                <a:gd name="connsiteX0" fmla="*/ 0 w 9678574"/>
                <a:gd name="connsiteY0" fmla="*/ 3517969 h 7032987"/>
                <a:gd name="connsiteX1" fmla="*/ 3509890 w 9678574"/>
                <a:gd name="connsiteY1" fmla="*/ 8079 h 7032987"/>
                <a:gd name="connsiteX2" fmla="*/ 9678574 w 9678574"/>
                <a:gd name="connsiteY2" fmla="*/ 2856787 h 7032987"/>
                <a:gd name="connsiteX3" fmla="*/ 3509890 w 9678574"/>
                <a:gd name="connsiteY3" fmla="*/ 7027859 h 7032987"/>
                <a:gd name="connsiteX4" fmla="*/ 0 w 9678574"/>
                <a:gd name="connsiteY4" fmla="*/ 3517969 h 7032987"/>
                <a:gd name="connsiteX0" fmla="*/ 356 w 9678930"/>
                <a:gd name="connsiteY0" fmla="*/ 3517969 h 6525735"/>
                <a:gd name="connsiteX1" fmla="*/ 3510246 w 9678930"/>
                <a:gd name="connsiteY1" fmla="*/ 8079 h 6525735"/>
                <a:gd name="connsiteX2" fmla="*/ 9678930 w 9678930"/>
                <a:gd name="connsiteY2" fmla="*/ 2856787 h 6525735"/>
                <a:gd name="connsiteX3" fmla="*/ 3693126 w 9678930"/>
                <a:gd name="connsiteY3" fmla="*/ 6521422 h 6525735"/>
                <a:gd name="connsiteX4" fmla="*/ 356 w 9678930"/>
                <a:gd name="connsiteY4" fmla="*/ 3517969 h 6525735"/>
                <a:gd name="connsiteX0" fmla="*/ 325 w 9903982"/>
                <a:gd name="connsiteY0" fmla="*/ 2277029 h 6522080"/>
                <a:gd name="connsiteX1" fmla="*/ 3735298 w 9903982"/>
                <a:gd name="connsiteY1" fmla="*/ 5096 h 6522080"/>
                <a:gd name="connsiteX2" fmla="*/ 9903982 w 9903982"/>
                <a:gd name="connsiteY2" fmla="*/ 2853804 h 6522080"/>
                <a:gd name="connsiteX3" fmla="*/ 3918178 w 9903982"/>
                <a:gd name="connsiteY3" fmla="*/ 6518439 h 6522080"/>
                <a:gd name="connsiteX4" fmla="*/ 325 w 9903982"/>
                <a:gd name="connsiteY4" fmla="*/ 2277029 h 652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3982" h="6522080">
                  <a:moveTo>
                    <a:pt x="325" y="2277029"/>
                  </a:moveTo>
                  <a:cubicBezTo>
                    <a:pt x="-30155" y="1191472"/>
                    <a:pt x="2084689" y="-91033"/>
                    <a:pt x="3735298" y="5096"/>
                  </a:cubicBezTo>
                  <a:cubicBezTo>
                    <a:pt x="5385907" y="101225"/>
                    <a:pt x="9903982" y="915345"/>
                    <a:pt x="9903982" y="2853804"/>
                  </a:cubicBezTo>
                  <a:cubicBezTo>
                    <a:pt x="9903982" y="4792263"/>
                    <a:pt x="5568787" y="6614568"/>
                    <a:pt x="3918178" y="6518439"/>
                  </a:cubicBezTo>
                  <a:cubicBezTo>
                    <a:pt x="2267569" y="6422310"/>
                    <a:pt x="30805" y="3362586"/>
                    <a:pt x="325" y="2277029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Teacher">
              <a:extLst>
                <a:ext uri="{FF2B5EF4-FFF2-40B4-BE49-F238E27FC236}">
                  <a16:creationId xmlns:a16="http://schemas.microsoft.com/office/drawing/2014/main" id="{8B367BFE-DBE6-424D-875C-F445CA5D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91144" y="4402167"/>
              <a:ext cx="1371600" cy="13716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5ED8627-753D-4C4E-94D6-0149FDCCB2FC}"/>
              </a:ext>
            </a:extLst>
          </p:cNvPr>
          <p:cNvGrpSpPr/>
          <p:nvPr/>
        </p:nvGrpSpPr>
        <p:grpSpPr>
          <a:xfrm>
            <a:off x="7357581" y="527771"/>
            <a:ext cx="1869032" cy="1624740"/>
            <a:chOff x="7309167" y="3968011"/>
            <a:chExt cx="1869032" cy="1624740"/>
          </a:xfrm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F7520A5B-FE80-4798-9A8E-9FFE7A27B396}"/>
                </a:ext>
              </a:extLst>
            </p:cNvPr>
            <p:cNvSpPr/>
            <p:nvPr/>
          </p:nvSpPr>
          <p:spPr>
            <a:xfrm rot="878007" flipH="1">
              <a:off x="7309167" y="3968011"/>
              <a:ext cx="1869032" cy="1624740"/>
            </a:xfrm>
            <a:custGeom>
              <a:avLst/>
              <a:gdLst>
                <a:gd name="connsiteX0" fmla="*/ 0 w 7019780"/>
                <a:gd name="connsiteY0" fmla="*/ 3509890 h 7019780"/>
                <a:gd name="connsiteX1" fmla="*/ 3509890 w 7019780"/>
                <a:gd name="connsiteY1" fmla="*/ 0 h 7019780"/>
                <a:gd name="connsiteX2" fmla="*/ 7019780 w 7019780"/>
                <a:gd name="connsiteY2" fmla="*/ 3509890 h 7019780"/>
                <a:gd name="connsiteX3" fmla="*/ 3509890 w 7019780"/>
                <a:gd name="connsiteY3" fmla="*/ 7019780 h 7019780"/>
                <a:gd name="connsiteX4" fmla="*/ 0 w 7019780"/>
                <a:gd name="connsiteY4" fmla="*/ 3509890 h 7019780"/>
                <a:gd name="connsiteX0" fmla="*/ 0 w 9678574"/>
                <a:gd name="connsiteY0" fmla="*/ 3517969 h 7032987"/>
                <a:gd name="connsiteX1" fmla="*/ 3509890 w 9678574"/>
                <a:gd name="connsiteY1" fmla="*/ 8079 h 7032987"/>
                <a:gd name="connsiteX2" fmla="*/ 9678574 w 9678574"/>
                <a:gd name="connsiteY2" fmla="*/ 2856787 h 7032987"/>
                <a:gd name="connsiteX3" fmla="*/ 3509890 w 9678574"/>
                <a:gd name="connsiteY3" fmla="*/ 7027859 h 7032987"/>
                <a:gd name="connsiteX4" fmla="*/ 0 w 9678574"/>
                <a:gd name="connsiteY4" fmla="*/ 3517969 h 7032987"/>
                <a:gd name="connsiteX0" fmla="*/ 356 w 9678930"/>
                <a:gd name="connsiteY0" fmla="*/ 3517969 h 6525735"/>
                <a:gd name="connsiteX1" fmla="*/ 3510246 w 9678930"/>
                <a:gd name="connsiteY1" fmla="*/ 8079 h 6525735"/>
                <a:gd name="connsiteX2" fmla="*/ 9678930 w 9678930"/>
                <a:gd name="connsiteY2" fmla="*/ 2856787 h 6525735"/>
                <a:gd name="connsiteX3" fmla="*/ 3693126 w 9678930"/>
                <a:gd name="connsiteY3" fmla="*/ 6521422 h 6525735"/>
                <a:gd name="connsiteX4" fmla="*/ 356 w 9678930"/>
                <a:gd name="connsiteY4" fmla="*/ 3517969 h 6525735"/>
                <a:gd name="connsiteX0" fmla="*/ 325 w 9903982"/>
                <a:gd name="connsiteY0" fmla="*/ 2277029 h 6522080"/>
                <a:gd name="connsiteX1" fmla="*/ 3735298 w 9903982"/>
                <a:gd name="connsiteY1" fmla="*/ 5096 h 6522080"/>
                <a:gd name="connsiteX2" fmla="*/ 9903982 w 9903982"/>
                <a:gd name="connsiteY2" fmla="*/ 2853804 h 6522080"/>
                <a:gd name="connsiteX3" fmla="*/ 3918178 w 9903982"/>
                <a:gd name="connsiteY3" fmla="*/ 6518439 h 6522080"/>
                <a:gd name="connsiteX4" fmla="*/ 325 w 9903982"/>
                <a:gd name="connsiteY4" fmla="*/ 2277029 h 652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3982" h="6522080">
                  <a:moveTo>
                    <a:pt x="325" y="2277029"/>
                  </a:moveTo>
                  <a:cubicBezTo>
                    <a:pt x="-30155" y="1191472"/>
                    <a:pt x="2084689" y="-91033"/>
                    <a:pt x="3735298" y="5096"/>
                  </a:cubicBezTo>
                  <a:cubicBezTo>
                    <a:pt x="5385907" y="101225"/>
                    <a:pt x="9903982" y="915345"/>
                    <a:pt x="9903982" y="2853804"/>
                  </a:cubicBezTo>
                  <a:cubicBezTo>
                    <a:pt x="9903982" y="4792263"/>
                    <a:pt x="5568787" y="6614568"/>
                    <a:pt x="3918178" y="6518439"/>
                  </a:cubicBezTo>
                  <a:cubicBezTo>
                    <a:pt x="2267569" y="6422310"/>
                    <a:pt x="30805" y="3362586"/>
                    <a:pt x="325" y="2277029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Head with gears">
              <a:extLst>
                <a:ext uri="{FF2B5EF4-FFF2-40B4-BE49-F238E27FC236}">
                  <a16:creationId xmlns:a16="http://schemas.microsoft.com/office/drawing/2014/main" id="{56FDC9BD-BE1B-4547-8065-A81A25E0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43611" y="4094581"/>
              <a:ext cx="1371600" cy="1371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A42CA4-75C6-4732-934C-BC8DB2295368}"/>
              </a:ext>
            </a:extLst>
          </p:cNvPr>
          <p:cNvGrpSpPr/>
          <p:nvPr/>
        </p:nvGrpSpPr>
        <p:grpSpPr>
          <a:xfrm>
            <a:off x="2300539" y="2992980"/>
            <a:ext cx="1869032" cy="1624740"/>
            <a:chOff x="7408596" y="746955"/>
            <a:chExt cx="1869032" cy="1624740"/>
          </a:xfrm>
        </p:grpSpPr>
        <p:sp>
          <p:nvSpPr>
            <p:cNvPr id="3" name="Oval 13">
              <a:extLst>
                <a:ext uri="{FF2B5EF4-FFF2-40B4-BE49-F238E27FC236}">
                  <a16:creationId xmlns:a16="http://schemas.microsoft.com/office/drawing/2014/main" id="{1CC761DC-6368-4C99-9A15-A60AF365E5BF}"/>
                </a:ext>
              </a:extLst>
            </p:cNvPr>
            <p:cNvSpPr/>
            <p:nvPr/>
          </p:nvSpPr>
          <p:spPr>
            <a:xfrm rot="878007" flipH="1">
              <a:off x="7408596" y="746955"/>
              <a:ext cx="1869032" cy="1624740"/>
            </a:xfrm>
            <a:custGeom>
              <a:avLst/>
              <a:gdLst>
                <a:gd name="connsiteX0" fmla="*/ 0 w 7019780"/>
                <a:gd name="connsiteY0" fmla="*/ 3509890 h 7019780"/>
                <a:gd name="connsiteX1" fmla="*/ 3509890 w 7019780"/>
                <a:gd name="connsiteY1" fmla="*/ 0 h 7019780"/>
                <a:gd name="connsiteX2" fmla="*/ 7019780 w 7019780"/>
                <a:gd name="connsiteY2" fmla="*/ 3509890 h 7019780"/>
                <a:gd name="connsiteX3" fmla="*/ 3509890 w 7019780"/>
                <a:gd name="connsiteY3" fmla="*/ 7019780 h 7019780"/>
                <a:gd name="connsiteX4" fmla="*/ 0 w 7019780"/>
                <a:gd name="connsiteY4" fmla="*/ 3509890 h 7019780"/>
                <a:gd name="connsiteX0" fmla="*/ 0 w 9678574"/>
                <a:gd name="connsiteY0" fmla="*/ 3517969 h 7032987"/>
                <a:gd name="connsiteX1" fmla="*/ 3509890 w 9678574"/>
                <a:gd name="connsiteY1" fmla="*/ 8079 h 7032987"/>
                <a:gd name="connsiteX2" fmla="*/ 9678574 w 9678574"/>
                <a:gd name="connsiteY2" fmla="*/ 2856787 h 7032987"/>
                <a:gd name="connsiteX3" fmla="*/ 3509890 w 9678574"/>
                <a:gd name="connsiteY3" fmla="*/ 7027859 h 7032987"/>
                <a:gd name="connsiteX4" fmla="*/ 0 w 9678574"/>
                <a:gd name="connsiteY4" fmla="*/ 3517969 h 7032987"/>
                <a:gd name="connsiteX0" fmla="*/ 356 w 9678930"/>
                <a:gd name="connsiteY0" fmla="*/ 3517969 h 6525735"/>
                <a:gd name="connsiteX1" fmla="*/ 3510246 w 9678930"/>
                <a:gd name="connsiteY1" fmla="*/ 8079 h 6525735"/>
                <a:gd name="connsiteX2" fmla="*/ 9678930 w 9678930"/>
                <a:gd name="connsiteY2" fmla="*/ 2856787 h 6525735"/>
                <a:gd name="connsiteX3" fmla="*/ 3693126 w 9678930"/>
                <a:gd name="connsiteY3" fmla="*/ 6521422 h 6525735"/>
                <a:gd name="connsiteX4" fmla="*/ 356 w 9678930"/>
                <a:gd name="connsiteY4" fmla="*/ 3517969 h 6525735"/>
                <a:gd name="connsiteX0" fmla="*/ 325 w 9903982"/>
                <a:gd name="connsiteY0" fmla="*/ 2277029 h 6522080"/>
                <a:gd name="connsiteX1" fmla="*/ 3735298 w 9903982"/>
                <a:gd name="connsiteY1" fmla="*/ 5096 h 6522080"/>
                <a:gd name="connsiteX2" fmla="*/ 9903982 w 9903982"/>
                <a:gd name="connsiteY2" fmla="*/ 2853804 h 6522080"/>
                <a:gd name="connsiteX3" fmla="*/ 3918178 w 9903982"/>
                <a:gd name="connsiteY3" fmla="*/ 6518439 h 6522080"/>
                <a:gd name="connsiteX4" fmla="*/ 325 w 9903982"/>
                <a:gd name="connsiteY4" fmla="*/ 2277029 h 652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3982" h="6522080">
                  <a:moveTo>
                    <a:pt x="325" y="2277029"/>
                  </a:moveTo>
                  <a:cubicBezTo>
                    <a:pt x="-30155" y="1191472"/>
                    <a:pt x="2084689" y="-91033"/>
                    <a:pt x="3735298" y="5096"/>
                  </a:cubicBezTo>
                  <a:cubicBezTo>
                    <a:pt x="5385907" y="101225"/>
                    <a:pt x="9903982" y="915345"/>
                    <a:pt x="9903982" y="2853804"/>
                  </a:cubicBezTo>
                  <a:cubicBezTo>
                    <a:pt x="9903982" y="4792263"/>
                    <a:pt x="5568787" y="6614568"/>
                    <a:pt x="3918178" y="6518439"/>
                  </a:cubicBezTo>
                  <a:cubicBezTo>
                    <a:pt x="2267569" y="6422310"/>
                    <a:pt x="30805" y="3362586"/>
                    <a:pt x="325" y="2277029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Lightbulb and gear">
              <a:extLst>
                <a:ext uri="{FF2B5EF4-FFF2-40B4-BE49-F238E27FC236}">
                  <a16:creationId xmlns:a16="http://schemas.microsoft.com/office/drawing/2014/main" id="{C11C1570-2539-4575-83D5-64B021B1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28894" y="892215"/>
              <a:ext cx="1371600" cy="13716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921DF4-9EDE-4584-AB1F-7AE7FA8A3282}"/>
              </a:ext>
            </a:extLst>
          </p:cNvPr>
          <p:cNvGrpSpPr/>
          <p:nvPr/>
        </p:nvGrpSpPr>
        <p:grpSpPr>
          <a:xfrm>
            <a:off x="637359" y="527771"/>
            <a:ext cx="1869032" cy="1624740"/>
            <a:chOff x="9132472" y="2546858"/>
            <a:chExt cx="1869032" cy="1624740"/>
          </a:xfrm>
        </p:grpSpPr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9A869180-9E9F-4F78-94D1-210DC3937F9C}"/>
                </a:ext>
              </a:extLst>
            </p:cNvPr>
            <p:cNvSpPr/>
            <p:nvPr/>
          </p:nvSpPr>
          <p:spPr>
            <a:xfrm rot="878007" flipH="1">
              <a:off x="9132472" y="2546858"/>
              <a:ext cx="1869032" cy="1624740"/>
            </a:xfrm>
            <a:custGeom>
              <a:avLst/>
              <a:gdLst>
                <a:gd name="connsiteX0" fmla="*/ 0 w 7019780"/>
                <a:gd name="connsiteY0" fmla="*/ 3509890 h 7019780"/>
                <a:gd name="connsiteX1" fmla="*/ 3509890 w 7019780"/>
                <a:gd name="connsiteY1" fmla="*/ 0 h 7019780"/>
                <a:gd name="connsiteX2" fmla="*/ 7019780 w 7019780"/>
                <a:gd name="connsiteY2" fmla="*/ 3509890 h 7019780"/>
                <a:gd name="connsiteX3" fmla="*/ 3509890 w 7019780"/>
                <a:gd name="connsiteY3" fmla="*/ 7019780 h 7019780"/>
                <a:gd name="connsiteX4" fmla="*/ 0 w 7019780"/>
                <a:gd name="connsiteY4" fmla="*/ 3509890 h 7019780"/>
                <a:gd name="connsiteX0" fmla="*/ 0 w 9678574"/>
                <a:gd name="connsiteY0" fmla="*/ 3517969 h 7032987"/>
                <a:gd name="connsiteX1" fmla="*/ 3509890 w 9678574"/>
                <a:gd name="connsiteY1" fmla="*/ 8079 h 7032987"/>
                <a:gd name="connsiteX2" fmla="*/ 9678574 w 9678574"/>
                <a:gd name="connsiteY2" fmla="*/ 2856787 h 7032987"/>
                <a:gd name="connsiteX3" fmla="*/ 3509890 w 9678574"/>
                <a:gd name="connsiteY3" fmla="*/ 7027859 h 7032987"/>
                <a:gd name="connsiteX4" fmla="*/ 0 w 9678574"/>
                <a:gd name="connsiteY4" fmla="*/ 3517969 h 7032987"/>
                <a:gd name="connsiteX0" fmla="*/ 356 w 9678930"/>
                <a:gd name="connsiteY0" fmla="*/ 3517969 h 6525735"/>
                <a:gd name="connsiteX1" fmla="*/ 3510246 w 9678930"/>
                <a:gd name="connsiteY1" fmla="*/ 8079 h 6525735"/>
                <a:gd name="connsiteX2" fmla="*/ 9678930 w 9678930"/>
                <a:gd name="connsiteY2" fmla="*/ 2856787 h 6525735"/>
                <a:gd name="connsiteX3" fmla="*/ 3693126 w 9678930"/>
                <a:gd name="connsiteY3" fmla="*/ 6521422 h 6525735"/>
                <a:gd name="connsiteX4" fmla="*/ 356 w 9678930"/>
                <a:gd name="connsiteY4" fmla="*/ 3517969 h 6525735"/>
                <a:gd name="connsiteX0" fmla="*/ 325 w 9903982"/>
                <a:gd name="connsiteY0" fmla="*/ 2277029 h 6522080"/>
                <a:gd name="connsiteX1" fmla="*/ 3735298 w 9903982"/>
                <a:gd name="connsiteY1" fmla="*/ 5096 h 6522080"/>
                <a:gd name="connsiteX2" fmla="*/ 9903982 w 9903982"/>
                <a:gd name="connsiteY2" fmla="*/ 2853804 h 6522080"/>
                <a:gd name="connsiteX3" fmla="*/ 3918178 w 9903982"/>
                <a:gd name="connsiteY3" fmla="*/ 6518439 h 6522080"/>
                <a:gd name="connsiteX4" fmla="*/ 325 w 9903982"/>
                <a:gd name="connsiteY4" fmla="*/ 2277029 h 652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3982" h="6522080">
                  <a:moveTo>
                    <a:pt x="325" y="2277029"/>
                  </a:moveTo>
                  <a:cubicBezTo>
                    <a:pt x="-30155" y="1191472"/>
                    <a:pt x="2084689" y="-91033"/>
                    <a:pt x="3735298" y="5096"/>
                  </a:cubicBezTo>
                  <a:cubicBezTo>
                    <a:pt x="5385907" y="101225"/>
                    <a:pt x="9903982" y="915345"/>
                    <a:pt x="9903982" y="2853804"/>
                  </a:cubicBezTo>
                  <a:cubicBezTo>
                    <a:pt x="9903982" y="4792263"/>
                    <a:pt x="5568787" y="6614568"/>
                    <a:pt x="3918178" y="6518439"/>
                  </a:cubicBezTo>
                  <a:cubicBezTo>
                    <a:pt x="2267569" y="6422310"/>
                    <a:pt x="30805" y="3362586"/>
                    <a:pt x="325" y="2277029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Magnifying glass">
              <a:extLst>
                <a:ext uri="{FF2B5EF4-FFF2-40B4-BE49-F238E27FC236}">
                  <a16:creationId xmlns:a16="http://schemas.microsoft.com/office/drawing/2014/main" id="{F30D4E33-D1A2-47DC-BE49-A67A74DA6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381188" y="2616276"/>
              <a:ext cx="1371600" cy="13716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B85C561-4E7E-46DF-B25D-02F4C78C2278}"/>
              </a:ext>
            </a:extLst>
          </p:cNvPr>
          <p:cNvSpPr txBox="1"/>
          <p:nvPr/>
        </p:nvSpPr>
        <p:spPr>
          <a:xfrm>
            <a:off x="362668" y="2259615"/>
            <a:ext cx="250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Identify Purpose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0B3FFF-D3AC-4913-8FAE-7B4270A791F8}"/>
              </a:ext>
            </a:extLst>
          </p:cNvPr>
          <p:cNvSpPr txBox="1"/>
          <p:nvPr/>
        </p:nvSpPr>
        <p:spPr>
          <a:xfrm>
            <a:off x="3809028" y="2256040"/>
            <a:ext cx="232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ECF3E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Discuss Benefits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0D18B7-9E58-4C75-9950-94101AC9BC57}"/>
              </a:ext>
            </a:extLst>
          </p:cNvPr>
          <p:cNvSpPr txBox="1"/>
          <p:nvPr/>
        </p:nvSpPr>
        <p:spPr>
          <a:xfrm>
            <a:off x="7125754" y="2258766"/>
            <a:ext cx="250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Interpret Results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114E1D-C317-41AA-9C78-B27C19C335B9}"/>
              </a:ext>
            </a:extLst>
          </p:cNvPr>
          <p:cNvSpPr txBox="1"/>
          <p:nvPr/>
        </p:nvSpPr>
        <p:spPr>
          <a:xfrm>
            <a:off x="448043" y="4279006"/>
            <a:ext cx="250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Formulate Goals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549501-C1C0-4C6E-AF8A-574FF21481F6}"/>
              </a:ext>
            </a:extLst>
          </p:cNvPr>
          <p:cNvSpPr txBox="1"/>
          <p:nvPr/>
        </p:nvSpPr>
        <p:spPr>
          <a:xfrm>
            <a:off x="4661379" y="4050736"/>
            <a:ext cx="1998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Facilitate Identification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1BD772-7975-4D15-8B72-49252CC6D966}"/>
              </a:ext>
            </a:extLst>
          </p:cNvPr>
          <p:cNvSpPr txBox="1"/>
          <p:nvPr/>
        </p:nvSpPr>
        <p:spPr>
          <a:xfrm>
            <a:off x="8064354" y="4094341"/>
            <a:ext cx="1998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Demonstrate Relationships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EE279-D066-43FF-87BB-4C55F936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BDD3EA-2369-4F25-BD5D-23CAD6C3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A34BE-153F-43DC-A51E-5A52644C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643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F717-4639-47ED-B778-26855FA5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Employability Plan Truths: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E2538-56BF-4BFB-BE57-71B5DF16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079EE4-F63A-40E9-B1BB-A0A909A61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7732F-323E-4177-82D9-5885E02E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80</a:t>
            </a:fld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32104" name="TextBox1" r:id="rId2" imgW="10572840" imgH="4400640"/>
        </mc:Choice>
        <mc:Fallback>
          <p:control name="TextBox1" r:id="rId2" imgW="10572840" imgH="4400640">
            <p:pic>
              <p:nvPicPr>
                <p:cNvPr id="8" name="TextBox1">
                  <a:extLst>
                    <a:ext uri="{FF2B5EF4-FFF2-40B4-BE49-F238E27FC236}">
                      <a16:creationId xmlns:a16="http://schemas.microsoft.com/office/drawing/2014/main" id="{9BB1B380-86AC-4F0A-86D6-C64C1696F8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66116" y="789753"/>
                  <a:ext cx="10572092" cy="43973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267119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F717-4639-47ED-B778-26855FA5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Employability Plans ARE: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B53ABC6-D4F4-4CF9-8B4D-301296CB18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655260"/>
              </p:ext>
            </p:extLst>
          </p:nvPr>
        </p:nvGraphicFramePr>
        <p:xfrm>
          <a:off x="418741" y="914717"/>
          <a:ext cx="9970449" cy="36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6B0F44D-A3E8-4CD7-8E55-546AE9100A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0248676"/>
              </p:ext>
            </p:extLst>
          </p:nvPr>
        </p:nvGraphicFramePr>
        <p:xfrm>
          <a:off x="418741" y="914717"/>
          <a:ext cx="9970449" cy="36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F75A473-254E-4BF6-B7D5-46D9BCAB13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0601585"/>
              </p:ext>
            </p:extLst>
          </p:nvPr>
        </p:nvGraphicFramePr>
        <p:xfrm>
          <a:off x="418741" y="914716"/>
          <a:ext cx="9970449" cy="36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B6423-9F83-4ABF-A898-B2EA5CC74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95AB2A-3A3E-45EA-8492-889527B5C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8510AF-C6BA-4F9A-963A-9C4B2DE1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1314E6-A25B-43A5-B8E2-38AF5566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EE1314E6-A25B-43A5-B8E2-38AF5566B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86BB70-CCD8-4A06-B218-0C14EBDF6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3C86BB70-CCD8-4A06-B218-0C14EBDF6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8DF6F4-A409-40FD-9EA7-CF4B3DC1C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dgm id="{6C8DF6F4-A409-40FD-9EA7-CF4B3DC1CF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64480C2-4E5C-419F-9B87-996055D34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dgm id="{864480C2-4E5C-419F-9B87-996055D34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1314E6-A25B-43A5-B8E2-38AF5566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86BB70-CCD8-4A06-B218-0C14EBDF6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8DF6F4-A409-40FD-9EA7-CF4B3DC1C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64480C2-4E5C-419F-9B87-996055D34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E1314E6-A25B-43A5-B8E2-38AF5566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EE1314E6-A25B-43A5-B8E2-38AF5566B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699511B-8FFD-4ABF-86E8-036BB6284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graphicEl>
                                              <a:dgm id="{8699511B-8FFD-4ABF-86E8-036BB6284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06A1C72-FECE-469A-B919-B01718EC17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graphicEl>
                                              <a:dgm id="{706A1C72-FECE-469A-B919-B01718EC17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E1314E6-A25B-43A5-B8E2-38AF5566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699511B-8FFD-4ABF-86E8-036BB6284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06A1C72-FECE-469A-B919-B01718EC17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E1314E6-A25B-43A5-B8E2-38AF5566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>
                                            <p:graphicEl>
                                              <a:dgm id="{EE1314E6-A25B-43A5-B8E2-38AF5566B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E7D6F13-B307-4489-A988-F8E9E3279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>
                                            <p:graphicEl>
                                              <a:dgm id="{7E7D6F13-B307-4489-A988-F8E9E32790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62E4AFA-B3C7-40AD-9603-A769788A5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>
                                            <p:graphicEl>
                                              <a:dgm id="{762E4AFA-B3C7-40AD-9603-A769788A5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  <p:bldGraphic spid="9" grpId="1" uiExpand="1">
        <p:bldSub>
          <a:bldDgm bld="one"/>
        </p:bldSub>
      </p:bldGraphic>
      <p:bldGraphic spid="10" grpId="0" uiExpand="1">
        <p:bldSub>
          <a:bldDgm bld="one"/>
        </p:bldSub>
      </p:bldGraphic>
      <p:bldGraphic spid="10" grpId="1" uiExpand="1">
        <p:bldSub>
          <a:bldDgm bld="one"/>
        </p:bldSub>
      </p:bldGraphic>
      <p:bldGraphic spid="12" grpId="0" uiExpand="1">
        <p:bldSub>
          <a:bldDgm bld="one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A33B-9207-4FC8-AAA0-78740A13D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Keys with 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57631-3795-432C-9EDB-C80194D5DCB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435838" y="928688"/>
            <a:ext cx="3127375" cy="4669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Purpose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Be a partner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Personalize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Outcome Based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AFF1A8-EBB0-47DA-955E-06910CA3B8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06200" y="928688"/>
            <a:ext cx="3397880" cy="4303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Consider Other Case Plans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Keep it Current/Keep it Fresh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Print &amp; Give to Participant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146" name="Picture 2" descr="Image result for keys">
            <a:extLst>
              <a:ext uri="{FF2B5EF4-FFF2-40B4-BE49-F238E27FC236}">
                <a16:creationId xmlns:a16="http://schemas.microsoft.com/office/drawing/2014/main" id="{D86DD66F-0637-4862-BC15-952B19C36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3" b="89919" l="9582" r="89681">
                        <a14:foregroundMark x1="47420" y1="4390" x2="47420" y2="4390"/>
                        <a14:foregroundMark x1="36118" y1="1463" x2="36118" y2="1463"/>
                        <a14:backgroundMark x1="28256" y1="46341" x2="28256" y2="46341"/>
                        <a14:backgroundMark x1="44472" y1="47317" x2="44472" y2="47317"/>
                        <a14:backgroundMark x1="47420" y1="48618" x2="43489" y2="48618"/>
                        <a14:backgroundMark x1="38084" y1="50894" x2="38084" y2="50894"/>
                        <a14:backgroundMark x1="33170" y1="55122" x2="33170" y2="55122"/>
                        <a14:backgroundMark x1="58231" y1="70732" x2="58231" y2="70732"/>
                        <a14:backgroundMark x1="64128" y1="50569" x2="64128" y2="50569"/>
                        <a14:backgroundMark x1="61179" y1="52520" x2="61179" y2="52520"/>
                        <a14:backgroundMark x1="57248" y1="53496" x2="57248" y2="53496"/>
                        <a14:backgroundMark x1="49386" y1="53171" x2="49386" y2="53171"/>
                        <a14:backgroundMark x1="36118" y1="46667" x2="36118" y2="46667"/>
                        <a14:backgroundMark x1="39558" y1="46667" x2="39558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875" y="0"/>
            <a:ext cx="3876675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94D180-378F-44C4-837A-07E7C310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D15C6AF-0F51-41D5-90C2-D4BD9C69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F423A3-0D65-40B6-8FA3-159B5C1A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F49C8-4189-4B29-A988-D4791037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 Comments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D95124D-2718-48A7-9FE2-35A9750DECBC}"/>
              </a:ext>
            </a:extLst>
          </p:cNvPr>
          <p:cNvSpPr>
            <a:spLocks/>
          </p:cNvSpPr>
          <p:nvPr/>
        </p:nvSpPr>
        <p:spPr>
          <a:xfrm>
            <a:off x="5438170" y="-457500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Appointment – EP Review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28D4819-8A7B-4FED-A9B3-0A6808E310DB}"/>
              </a:ext>
            </a:extLst>
          </p:cNvPr>
          <p:cNvSpPr>
            <a:spLocks/>
          </p:cNvSpPr>
          <p:nvPr/>
        </p:nvSpPr>
        <p:spPr>
          <a:xfrm>
            <a:off x="3625854" y="2084473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Appointment – Other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10DA0036-F8D1-4871-88D0-BAAAB3C3C93A}"/>
              </a:ext>
            </a:extLst>
          </p:cNvPr>
          <p:cNvSpPr>
            <a:spLocks/>
          </p:cNvSpPr>
          <p:nvPr/>
        </p:nvSpPr>
        <p:spPr>
          <a:xfrm>
            <a:off x="5438170" y="2927311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Attempted Contact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4205229E-7F9E-4515-8046-F3751509A26E}"/>
              </a:ext>
            </a:extLst>
          </p:cNvPr>
          <p:cNvSpPr>
            <a:spLocks/>
          </p:cNvSpPr>
          <p:nvPr/>
        </p:nvSpPr>
        <p:spPr>
          <a:xfrm>
            <a:off x="7243584" y="2086928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Employability Plan/Activity Assignment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F15C2D8C-F7FA-48B9-A97B-F0886B80EFB9}"/>
              </a:ext>
            </a:extLst>
          </p:cNvPr>
          <p:cNvSpPr>
            <a:spLocks/>
          </p:cNvSpPr>
          <p:nvPr/>
        </p:nvSpPr>
        <p:spPr>
          <a:xfrm>
            <a:off x="7243584" y="3778568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spc="-20">
                <a:latin typeface="Segoe UI" panose="020B0502040204020203" pitchFamily="34" charset="0"/>
                <a:cs typeface="Segoe UI" panose="020B0502040204020203" pitchFamily="34" charset="0"/>
              </a:rPr>
              <a:t>Employment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E0705F80-30D8-47C3-AF38-8122A1CD8718}"/>
              </a:ext>
            </a:extLst>
          </p:cNvPr>
          <p:cNvSpPr>
            <a:spLocks/>
          </p:cNvSpPr>
          <p:nvPr/>
        </p:nvSpPr>
        <p:spPr>
          <a:xfrm>
            <a:off x="8124" y="390024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General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C53F6296-D9BD-435E-AF97-4CE28ACDDEB0}"/>
              </a:ext>
            </a:extLst>
          </p:cNvPr>
          <p:cNvSpPr>
            <a:spLocks/>
          </p:cNvSpPr>
          <p:nvPr/>
        </p:nvSpPr>
        <p:spPr>
          <a:xfrm>
            <a:off x="1816989" y="-457500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Third Party Contacts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E4A96E93-A4ED-4B1A-9E3B-ED1FA8E55124}"/>
              </a:ext>
            </a:extLst>
          </p:cNvPr>
          <p:cNvSpPr>
            <a:spLocks/>
          </p:cNvSpPr>
          <p:nvPr/>
        </p:nvSpPr>
        <p:spPr>
          <a:xfrm>
            <a:off x="7257552" y="395650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Good Cause </a:t>
            </a:r>
            <a:r>
              <a:rPr lang="en-US" b="1" spc="-30">
                <a:latin typeface="Segoe UI" panose="020B0502040204020203" pitchFamily="34" charset="0"/>
                <a:cs typeface="Segoe UI" panose="020B0502040204020203" pitchFamily="34" charset="0"/>
              </a:rPr>
              <a:t>Determination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A5398FFB-7BCE-449D-8442-5DE2D5F56ACB}"/>
              </a:ext>
            </a:extLst>
          </p:cNvPr>
          <p:cNvSpPr>
            <a:spLocks/>
          </p:cNvSpPr>
          <p:nvPr/>
        </p:nvSpPr>
        <p:spPr>
          <a:xfrm>
            <a:off x="8124" y="2084473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Informal Assessment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80BC9C6-B06F-4E73-954B-E5CAEB8079F6}"/>
              </a:ext>
            </a:extLst>
          </p:cNvPr>
          <p:cNvSpPr>
            <a:spLocks/>
          </p:cNvSpPr>
          <p:nvPr/>
        </p:nvSpPr>
        <p:spPr>
          <a:xfrm>
            <a:off x="5438962" y="1235671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Non-Health Barrier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5BCD8FE-961B-4F9C-8921-3C30600BCA79}"/>
              </a:ext>
            </a:extLst>
          </p:cNvPr>
          <p:cNvSpPr>
            <a:spLocks/>
          </p:cNvSpPr>
          <p:nvPr/>
        </p:nvSpPr>
        <p:spPr>
          <a:xfrm>
            <a:off x="3625854" y="390024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Missed Appointment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3313A0AC-4EFB-4EC8-968A-8D41BA3D3D92}"/>
              </a:ext>
            </a:extLst>
          </p:cNvPr>
          <p:cNvSpPr>
            <a:spLocks/>
          </p:cNvSpPr>
          <p:nvPr/>
        </p:nvSpPr>
        <p:spPr>
          <a:xfrm>
            <a:off x="1812636" y="2921347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spc="-60">
                <a:latin typeface="Segoe UI" panose="020B0502040204020203" pitchFamily="34" charset="0"/>
                <a:cs typeface="Segoe UI" panose="020B0502040204020203" pitchFamily="34" charset="0"/>
              </a:rPr>
              <a:t>Overpayments/ </a:t>
            </a: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Auxiliary Payments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A5F038E-DA67-43C5-8FE8-41E84B145597}"/>
              </a:ext>
            </a:extLst>
          </p:cNvPr>
          <p:cNvSpPr>
            <a:spLocks/>
          </p:cNvSpPr>
          <p:nvPr/>
        </p:nvSpPr>
        <p:spPr>
          <a:xfrm>
            <a:off x="1819426" y="1235671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Participation Tracking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A2F19E69-A54C-4A20-AF97-2DAE65A12408}"/>
              </a:ext>
            </a:extLst>
          </p:cNvPr>
          <p:cNvSpPr>
            <a:spLocks/>
          </p:cNvSpPr>
          <p:nvPr/>
        </p:nvSpPr>
        <p:spPr>
          <a:xfrm>
            <a:off x="9048096" y="2928842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Participation Tracking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A8521789-0359-4331-86D4-13856B2D4CD6}"/>
              </a:ext>
            </a:extLst>
          </p:cNvPr>
          <p:cNvSpPr>
            <a:spLocks/>
          </p:cNvSpPr>
          <p:nvPr/>
        </p:nvSpPr>
        <p:spPr>
          <a:xfrm>
            <a:off x="7243584" y="5469845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Performance Claims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671AF7A8-FCB5-49B9-A65A-6856646822FF}"/>
              </a:ext>
            </a:extLst>
          </p:cNvPr>
          <p:cNvSpPr>
            <a:spLocks/>
          </p:cNvSpPr>
          <p:nvPr/>
        </p:nvSpPr>
        <p:spPr>
          <a:xfrm>
            <a:off x="5438170" y="4617720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Phone Contact</a:t>
            </a: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FD4E5DEA-8704-41C2-8A81-B6E9B799BD2B}"/>
              </a:ext>
            </a:extLst>
          </p:cNvPr>
          <p:cNvSpPr/>
          <p:nvPr/>
        </p:nvSpPr>
        <p:spPr>
          <a:xfrm>
            <a:off x="9048096" y="4614227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Placement Decision</a:t>
            </a: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9346ECAD-64DC-4E31-86AA-6966A4D0A196}"/>
              </a:ext>
            </a:extLst>
          </p:cNvPr>
          <p:cNvSpPr>
            <a:spLocks/>
          </p:cNvSpPr>
          <p:nvPr/>
        </p:nvSpPr>
        <p:spPr>
          <a:xfrm>
            <a:off x="3632427" y="3770149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Fraud</a:t>
            </a: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3179C423-062F-408F-A531-714228606572}"/>
              </a:ext>
            </a:extLst>
          </p:cNvPr>
          <p:cNvSpPr>
            <a:spLocks/>
          </p:cNvSpPr>
          <p:nvPr/>
        </p:nvSpPr>
        <p:spPr>
          <a:xfrm>
            <a:off x="9048096" y="1235671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Time-Limits/ Extensions</a:t>
            </a: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1493D024-E7EE-4454-A1A6-31C15FF7DA6B}"/>
              </a:ext>
            </a:extLst>
          </p:cNvPr>
          <p:cNvSpPr>
            <a:spLocks/>
          </p:cNvSpPr>
          <p:nvPr/>
        </p:nvSpPr>
        <p:spPr>
          <a:xfrm>
            <a:off x="8124" y="3776472"/>
            <a:ext cx="2286000" cy="1645920"/>
          </a:xfrm>
          <a:prstGeom prst="hexagon">
            <a:avLst>
              <a:gd name="adj" fmla="val 31557"/>
              <a:gd name="vf" fmla="val 115470"/>
            </a:avLst>
          </a:prstGeom>
          <a:solidFill>
            <a:srgbClr val="8F83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Working with Partner Agencies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F4D1D3-DFE1-407D-A71D-E32A71CC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91434A-04D8-4EA4-9390-3DA96F4D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502A32-6672-4430-9EE4-4369041A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F69FFE-5217-4736-8D5A-A4B93676DC5D}"/>
              </a:ext>
            </a:extLst>
          </p:cNvPr>
          <p:cNvSpPr txBox="1"/>
          <p:nvPr/>
        </p:nvSpPr>
        <p:spPr>
          <a:xfrm>
            <a:off x="4775473" y="5081801"/>
            <a:ext cx="2641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>
                <a:solidFill>
                  <a:srgbClr val="ECF3E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Marques</a:t>
            </a:r>
            <a:endParaRPr lang="en-US" sz="4400" b="1">
              <a:solidFill>
                <a:srgbClr val="ECF3E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7A1A55-E4E6-4153-8ECF-31066F65E018}"/>
              </a:ext>
            </a:extLst>
          </p:cNvPr>
          <p:cNvSpPr txBox="1">
            <a:spLocks/>
          </p:cNvSpPr>
          <p:nvPr/>
        </p:nvSpPr>
        <p:spPr>
          <a:xfrm>
            <a:off x="341657" y="2605488"/>
            <a:ext cx="11508686" cy="1234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0EBD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>
                <a:solidFill>
                  <a:srgbClr val="ECF3EA"/>
                </a:solidFill>
              </a:rPr>
              <a:t>Comment</a:t>
            </a:r>
            <a:r>
              <a:rPr lang="en-US"/>
              <a:t> Type: </a:t>
            </a:r>
            <a:r>
              <a:rPr lang="en-US" sz="35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Placement Decision, Informal Assessment, Non-Health Barriers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FCF15-75F7-4B88-A6FB-C4B45E61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254E0C-C078-41E4-BD57-A02E7E89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544B2-2DAA-4311-ABA2-B0FF15113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F69FFE-5217-4736-8D5A-A4B93676DC5D}"/>
              </a:ext>
            </a:extLst>
          </p:cNvPr>
          <p:cNvSpPr txBox="1"/>
          <p:nvPr/>
        </p:nvSpPr>
        <p:spPr>
          <a:xfrm>
            <a:off x="4903577" y="5084064"/>
            <a:ext cx="23848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Charity</a:t>
            </a:r>
          </a:p>
          <a:p>
            <a:pPr algn="ctr"/>
            <a:endParaRPr lang="en-US" sz="4400"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7A1A55-E4E6-4153-8ECF-31066F65E018}"/>
              </a:ext>
            </a:extLst>
          </p:cNvPr>
          <p:cNvSpPr txBox="1">
            <a:spLocks/>
          </p:cNvSpPr>
          <p:nvPr/>
        </p:nvSpPr>
        <p:spPr>
          <a:xfrm>
            <a:off x="338328" y="2606040"/>
            <a:ext cx="11508686" cy="1234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0EBD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/>
              <a:t>Comment Type: </a:t>
            </a:r>
            <a:r>
              <a:rPr lang="en-US" sz="35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Working with Partner Agencies, Employability Plan/Activity Assignment – EP Review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BDCBCB-A14A-468F-899C-BFC803DA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A7EF1-684D-49EB-BF6E-F117500AD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1C344-08E3-4B63-990C-A2C458D1B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F69FFE-5217-4736-8D5A-A4B93676DC5D}"/>
              </a:ext>
            </a:extLst>
          </p:cNvPr>
          <p:cNvSpPr txBox="1"/>
          <p:nvPr/>
        </p:nvSpPr>
        <p:spPr>
          <a:xfrm>
            <a:off x="5113127" y="5084064"/>
            <a:ext cx="196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Jema</a:t>
            </a:r>
            <a:endParaRPr lang="en-US" sz="4400" b="1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ctr"/>
            <a:endParaRPr lang="en-US" sz="4400"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7A1A55-E4E6-4153-8ECF-31066F65E018}"/>
              </a:ext>
            </a:extLst>
          </p:cNvPr>
          <p:cNvSpPr txBox="1">
            <a:spLocks/>
          </p:cNvSpPr>
          <p:nvPr/>
        </p:nvSpPr>
        <p:spPr>
          <a:xfrm>
            <a:off x="341657" y="2606040"/>
            <a:ext cx="11508686" cy="1234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0EBD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/>
              <a:t>Comment Type: </a:t>
            </a:r>
            <a:r>
              <a:rPr lang="en-US" sz="35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Phone Contact, Good Cause Determination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3B9A4-4BB5-4445-ABE0-7CC09A52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CBE74B-5BC3-44AD-8F13-D39F2BCF8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255D5-6CB4-4188-A988-8BD2858E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F39064-B505-4A47-8ED3-94515F09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Arya Updates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146C0500-A5BA-4860-BB83-3EDB0084B7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733" b="10733"/>
          <a:stretch>
            <a:fillRect/>
          </a:stretch>
        </p:blipFill>
        <p:spPr>
          <a:xfrm>
            <a:off x="-743319" y="0"/>
            <a:ext cx="13640536" cy="42672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0ADFFA-3A0E-4DDA-8C0E-4C0BA2E1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07E58-7388-4F61-88E1-DF983B76C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E8235-921E-42BC-B44D-3BD5F0413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433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B7C0-EFBD-4311-ABE8-B7A1B066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 summary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2279FC9-E84A-4F3D-AC63-ED134446B84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78555551"/>
              </p:ext>
            </p:extLst>
          </p:nvPr>
        </p:nvGraphicFramePr>
        <p:xfrm>
          <a:off x="671514" y="427037"/>
          <a:ext cx="9212715" cy="4721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740D6-045B-4A40-83F5-33C5394A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DF4287-918A-4DB8-82E0-F0AEED9E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0CE9D6-C955-4242-8BDC-916EF01D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278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6116C1F-74FD-49A4-950A-4E5DA3B53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43133"/>
              </p:ext>
            </p:extLst>
          </p:nvPr>
        </p:nvGraphicFramePr>
        <p:xfrm>
          <a:off x="838200" y="127804"/>
          <a:ext cx="10240108" cy="6252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777">
                  <a:extLst>
                    <a:ext uri="{9D8B030D-6E8A-4147-A177-3AD203B41FA5}">
                      <a16:colId xmlns:a16="http://schemas.microsoft.com/office/drawing/2014/main" val="1677889394"/>
                    </a:ext>
                  </a:extLst>
                </a:gridCol>
                <a:gridCol w="7394331">
                  <a:extLst>
                    <a:ext uri="{9D8B030D-6E8A-4147-A177-3AD203B41FA5}">
                      <a16:colId xmlns:a16="http://schemas.microsoft.com/office/drawing/2014/main" val="1590661306"/>
                    </a:ext>
                  </a:extLst>
                </a:gridCol>
              </a:tblGrid>
              <a:tr h="29772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Takeaway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63158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64712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0EEF5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4435229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667484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953313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76902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09363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96841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798007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4811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9538977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55279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292842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80959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2705791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93535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230723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890876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362418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964330"/>
                  </a:ext>
                </a:extLst>
              </a:tr>
              <a:tr h="297723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301961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0F61BC-CB88-4A55-A42B-F1504CDE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C8A723A8-203D-4FF6-90B9-FF54F6D3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D079EEEF-2BAF-48DE-B5C6-C928A96A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89</a:t>
            </a:fld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48621" name="TextBox1" r:id="rId2" imgW="7381800" imgH="295200"/>
        </mc:Choice>
        <mc:Fallback>
          <p:control name="TextBox1" r:id="rId2" imgW="7381800" imgH="29520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6DB04E78-76F8-4D18-90C2-F08A2FE233A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426720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22" name="TextBox2" r:id="rId3" imgW="7381800" imgH="295200"/>
        </mc:Choice>
        <mc:Fallback>
          <p:control name="TextBox2" r:id="rId3" imgW="7381800" imgH="295200">
            <p:pic>
              <p:nvPicPr>
                <p:cNvPr id="8" name="TextBox2">
                  <a:extLst>
                    <a:ext uri="{FF2B5EF4-FFF2-40B4-BE49-F238E27FC236}">
                      <a16:creationId xmlns:a16="http://schemas.microsoft.com/office/drawing/2014/main" id="{51037A2F-34F7-45B3-A29C-A5BEB907CB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1023324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23" name="TextBox3" r:id="rId4" imgW="7381800" imgH="295200"/>
        </mc:Choice>
        <mc:Fallback>
          <p:control name="TextBox3" r:id="rId4" imgW="7381800" imgH="29520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CB0F50D6-D1FA-4DA9-8ABE-03A98E0904B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1619928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24" name="TextBox4" r:id="rId5" imgW="7381800" imgH="295200"/>
        </mc:Choice>
        <mc:Fallback>
          <p:control name="TextBox4" r:id="rId5" imgW="7381800" imgH="295200">
            <p:pic>
              <p:nvPicPr>
                <p:cNvPr id="10" name="TextBox4">
                  <a:extLst>
                    <a:ext uri="{FF2B5EF4-FFF2-40B4-BE49-F238E27FC236}">
                      <a16:creationId xmlns:a16="http://schemas.microsoft.com/office/drawing/2014/main" id="{B91DFC2D-3ED3-4D93-A5BA-546938AF002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2211452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25" name="TextBox5" r:id="rId6" imgW="7381800" imgH="295200"/>
        </mc:Choice>
        <mc:Fallback>
          <p:control name="TextBox5" r:id="rId6" imgW="7381800" imgH="295200">
            <p:pic>
              <p:nvPicPr>
                <p:cNvPr id="11" name="TextBox5">
                  <a:extLst>
                    <a:ext uri="{FF2B5EF4-FFF2-40B4-BE49-F238E27FC236}">
                      <a16:creationId xmlns:a16="http://schemas.microsoft.com/office/drawing/2014/main" id="{E6B297B0-AC4C-40A5-ADE2-CDABC2B737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2808056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26" name="TextBox6" r:id="rId7" imgW="7381800" imgH="295200"/>
        </mc:Choice>
        <mc:Fallback>
          <p:control name="TextBox6" r:id="rId7" imgW="7381800" imgH="295200">
            <p:pic>
              <p:nvPicPr>
                <p:cNvPr id="12" name="TextBox6">
                  <a:extLst>
                    <a:ext uri="{FF2B5EF4-FFF2-40B4-BE49-F238E27FC236}">
                      <a16:creationId xmlns:a16="http://schemas.microsoft.com/office/drawing/2014/main" id="{038C3637-F514-456E-BF4E-B6D62DB295A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3404660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27" name="TextBox7" r:id="rId8" imgW="7381800" imgH="295200"/>
        </mc:Choice>
        <mc:Fallback>
          <p:control name="TextBox7" r:id="rId8" imgW="7381800" imgH="295200">
            <p:pic>
              <p:nvPicPr>
                <p:cNvPr id="13" name="TextBox7">
                  <a:extLst>
                    <a:ext uri="{FF2B5EF4-FFF2-40B4-BE49-F238E27FC236}">
                      <a16:creationId xmlns:a16="http://schemas.microsoft.com/office/drawing/2014/main" id="{13DE3A00-579E-482A-9295-E9205D7C8E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3996184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28" name="TextBox8" r:id="rId9" imgW="7381800" imgH="295200"/>
        </mc:Choice>
        <mc:Fallback>
          <p:control name="TextBox8" r:id="rId9" imgW="7381800" imgH="295200">
            <p:pic>
              <p:nvPicPr>
                <p:cNvPr id="14" name="TextBox8">
                  <a:extLst>
                    <a:ext uri="{FF2B5EF4-FFF2-40B4-BE49-F238E27FC236}">
                      <a16:creationId xmlns:a16="http://schemas.microsoft.com/office/drawing/2014/main" id="{26F036D7-CB59-462F-8C41-B496D3F781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4592788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29" name="TextBox9" r:id="rId10" imgW="7381800" imgH="295200"/>
        </mc:Choice>
        <mc:Fallback>
          <p:control name="TextBox9" r:id="rId10" imgW="7381800" imgH="295200">
            <p:pic>
              <p:nvPicPr>
                <p:cNvPr id="15" name="TextBox9">
                  <a:extLst>
                    <a:ext uri="{FF2B5EF4-FFF2-40B4-BE49-F238E27FC236}">
                      <a16:creationId xmlns:a16="http://schemas.microsoft.com/office/drawing/2014/main" id="{D293BCE4-6360-43FB-9B11-F291D76BCA9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5189392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0" name="TextBox10" r:id="rId11" imgW="7381800" imgH="295200"/>
        </mc:Choice>
        <mc:Fallback>
          <p:control name="TextBox10" r:id="rId11" imgW="7381800" imgH="295200">
            <p:pic>
              <p:nvPicPr>
                <p:cNvPr id="16" name="TextBox10">
                  <a:extLst>
                    <a:ext uri="{FF2B5EF4-FFF2-40B4-BE49-F238E27FC236}">
                      <a16:creationId xmlns:a16="http://schemas.microsoft.com/office/drawing/2014/main" id="{F25975D1-1DD5-4779-B76A-78217B2650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83000" y="5792923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1" name="TextBox11" r:id="rId12" imgW="7381800" imgH="295200"/>
        </mc:Choice>
        <mc:Fallback>
          <p:control name="TextBox11" r:id="rId12" imgW="7381800" imgH="295200">
            <p:pic>
              <p:nvPicPr>
                <p:cNvPr id="17" name="TextBox11">
                  <a:extLst>
                    <a:ext uri="{FF2B5EF4-FFF2-40B4-BE49-F238E27FC236}">
                      <a16:creationId xmlns:a16="http://schemas.microsoft.com/office/drawing/2014/main" id="{07277677-A3C5-4F2F-A0A2-7150B9D7BE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3000" y="723851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2" name="TextBox12" r:id="rId13" imgW="7381800" imgH="295200"/>
        </mc:Choice>
        <mc:Fallback>
          <p:control name="TextBox12" r:id="rId13" imgW="7381800" imgH="295200">
            <p:pic>
              <p:nvPicPr>
                <p:cNvPr id="18" name="TextBox12">
                  <a:extLst>
                    <a:ext uri="{FF2B5EF4-FFF2-40B4-BE49-F238E27FC236}">
                      <a16:creationId xmlns:a16="http://schemas.microsoft.com/office/drawing/2014/main" id="{24CCFBB3-B32A-47DC-84FB-66275CF6F6E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3000" y="1321061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3" name="TextBox13" r:id="rId14" imgW="7381800" imgH="295200"/>
        </mc:Choice>
        <mc:Fallback>
          <p:control name="TextBox13" r:id="rId14" imgW="7381800" imgH="295200">
            <p:pic>
              <p:nvPicPr>
                <p:cNvPr id="19" name="TextBox13">
                  <a:extLst>
                    <a:ext uri="{FF2B5EF4-FFF2-40B4-BE49-F238E27FC236}">
                      <a16:creationId xmlns:a16="http://schemas.microsoft.com/office/drawing/2014/main" id="{6C5A49A5-40C6-428D-B7EC-48EE10BBFB3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3000" y="1910610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4" name="TextBox14" r:id="rId15" imgW="7381800" imgH="295200"/>
        </mc:Choice>
        <mc:Fallback>
          <p:control name="TextBox14" r:id="rId15" imgW="7381800" imgH="295200">
            <p:pic>
              <p:nvPicPr>
                <p:cNvPr id="20" name="TextBox14">
                  <a:extLst>
                    <a:ext uri="{FF2B5EF4-FFF2-40B4-BE49-F238E27FC236}">
                      <a16:creationId xmlns:a16="http://schemas.microsoft.com/office/drawing/2014/main" id="{9E868275-5526-4906-8F95-290E1A96DC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3000" y="2510319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5" name="TextBox15" r:id="rId16" imgW="7381800" imgH="295200"/>
        </mc:Choice>
        <mc:Fallback>
          <p:control name="TextBox15" r:id="rId16" imgW="7381800" imgH="295200">
            <p:pic>
              <p:nvPicPr>
                <p:cNvPr id="21" name="TextBox15">
                  <a:extLst>
                    <a:ext uri="{FF2B5EF4-FFF2-40B4-BE49-F238E27FC236}">
                      <a16:creationId xmlns:a16="http://schemas.microsoft.com/office/drawing/2014/main" id="{C805F22C-366A-4222-A539-CE55C02182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3000" y="3104948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6" name="TextBox16" r:id="rId17" imgW="7381800" imgH="295200"/>
        </mc:Choice>
        <mc:Fallback>
          <p:control name="TextBox16" r:id="rId17" imgW="7381800" imgH="295200">
            <p:pic>
              <p:nvPicPr>
                <p:cNvPr id="22" name="TextBox16">
                  <a:extLst>
                    <a:ext uri="{FF2B5EF4-FFF2-40B4-BE49-F238E27FC236}">
                      <a16:creationId xmlns:a16="http://schemas.microsoft.com/office/drawing/2014/main" id="{151BD775-38CC-4D6C-AADF-901163599D6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3000" y="3699577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7" name="TextBox17" r:id="rId18" imgW="7381800" imgH="295200"/>
        </mc:Choice>
        <mc:Fallback>
          <p:control name="TextBox17" r:id="rId18" imgW="7381800" imgH="295200">
            <p:pic>
              <p:nvPicPr>
                <p:cNvPr id="23" name="TextBox17">
                  <a:extLst>
                    <a:ext uri="{FF2B5EF4-FFF2-40B4-BE49-F238E27FC236}">
                      <a16:creationId xmlns:a16="http://schemas.microsoft.com/office/drawing/2014/main" id="{7424D670-F8BF-4114-A1F9-77988E6CDDB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3000" y="4294206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8" name="TextBox18" r:id="rId19" imgW="7381800" imgH="295200"/>
        </mc:Choice>
        <mc:Fallback>
          <p:control name="TextBox18" r:id="rId19" imgW="7381800" imgH="295200">
            <p:pic>
              <p:nvPicPr>
                <p:cNvPr id="24" name="TextBox18">
                  <a:extLst>
                    <a:ext uri="{FF2B5EF4-FFF2-40B4-BE49-F238E27FC236}">
                      <a16:creationId xmlns:a16="http://schemas.microsoft.com/office/drawing/2014/main" id="{AD469C12-F217-44F8-AEAC-7D131F06B0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8080" y="4893915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39" name="TextBox19" r:id="rId20" imgW="7381800" imgH="295200"/>
        </mc:Choice>
        <mc:Fallback>
          <p:control name="TextBox19" r:id="rId20" imgW="7381800" imgH="295200">
            <p:pic>
              <p:nvPicPr>
                <p:cNvPr id="25" name="TextBox19">
                  <a:extLst>
                    <a:ext uri="{FF2B5EF4-FFF2-40B4-BE49-F238E27FC236}">
                      <a16:creationId xmlns:a16="http://schemas.microsoft.com/office/drawing/2014/main" id="{EE65E2FA-D860-482B-A8F6-36484EC4F0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3000" y="5488544"/>
                  <a:ext cx="7385148" cy="2926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40" name="TextBox20" r:id="rId21" imgW="7381800" imgH="285840"/>
        </mc:Choice>
        <mc:Fallback>
          <p:control name="TextBox20" r:id="rId21" imgW="7381800" imgH="285840">
            <p:pic>
              <p:nvPicPr>
                <p:cNvPr id="26" name="TextBox20">
                  <a:extLst>
                    <a:ext uri="{FF2B5EF4-FFF2-40B4-BE49-F238E27FC236}">
                      <a16:creationId xmlns:a16="http://schemas.microsoft.com/office/drawing/2014/main" id="{40F452C7-E0A1-4D2E-89EF-0FB5BBA22E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83000" y="6090100"/>
                  <a:ext cx="7385148" cy="28346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4675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3D7AEEF-12C8-4D4A-9F7F-1E39391A771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82" b="89905" l="8092" r="90459">
                        <a14:foregroundMark x1="8092" y1="35748" x2="8092" y2="35748"/>
                        <a14:foregroundMark x1="49275" y1="5582" x2="49275" y2="5582"/>
                        <a14:foregroundMark x1="32246" y1="25059" x2="32246" y2="25059"/>
                        <a14:foregroundMark x1="67150" y1="24703" x2="67150" y2="24703"/>
                        <a14:foregroundMark x1="78623" y1="57007" x2="78623" y2="57007"/>
                        <a14:foregroundMark x1="51087" y1="73515" x2="51087" y2="73515"/>
                        <a14:foregroundMark x1="90459" y1="35748" x2="90459" y2="35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01975" y="384175"/>
            <a:ext cx="5988050" cy="608965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BE873B-295F-4514-AC28-606D8592E4B3}"/>
              </a:ext>
            </a:extLst>
          </p:cNvPr>
          <p:cNvSpPr txBox="1"/>
          <p:nvPr/>
        </p:nvSpPr>
        <p:spPr>
          <a:xfrm rot="15097395">
            <a:off x="2626617" y="3774211"/>
            <a:ext cx="185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Follow-Up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A20E4-C6A7-4832-9FB8-DED9A34CB0D9}"/>
              </a:ext>
            </a:extLst>
          </p:cNvPr>
          <p:cNvSpPr txBox="1"/>
          <p:nvPr/>
        </p:nvSpPr>
        <p:spPr>
          <a:xfrm rot="19505527">
            <a:off x="3369954" y="994262"/>
            <a:ext cx="202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Documenting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F6C4F-07D6-4E0A-B534-E83A208443FD}"/>
              </a:ext>
            </a:extLst>
          </p:cNvPr>
          <p:cNvSpPr txBox="1"/>
          <p:nvPr/>
        </p:nvSpPr>
        <p:spPr>
          <a:xfrm>
            <a:off x="4953000" y="544478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Connecting with Resources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B9DF50-12DD-48E0-9904-3E1DA9E74F4C}"/>
              </a:ext>
            </a:extLst>
          </p:cNvPr>
          <p:cNvSpPr txBox="1"/>
          <p:nvPr/>
        </p:nvSpPr>
        <p:spPr>
          <a:xfrm rot="17334450">
            <a:off x="7715027" y="3555474"/>
            <a:ext cx="185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Planning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A97A4-9B17-4930-B6B7-E30D1CDE4C13}"/>
              </a:ext>
            </a:extLst>
          </p:cNvPr>
          <p:cNvSpPr txBox="1"/>
          <p:nvPr/>
        </p:nvSpPr>
        <p:spPr>
          <a:xfrm rot="2210332">
            <a:off x="6848910" y="1038312"/>
            <a:ext cx="2040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Assessment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FDC87-4C8F-4217-9F21-304CCF61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08/18/22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7BAEE-A21F-42D4-9CB5-0CA583E6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DFES 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CBD2CB-EE99-479C-BA09-256A9611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B57E7D2-04F0-4C41-8DD7-102304F36DE0}" type="slidenum">
              <a:rPr lang="en-US" smtClean="0"/>
              <a:pPr algn="ctr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4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273754"/>
      </a:dk1>
      <a:lt1>
        <a:srgbClr val="ECF3EA"/>
      </a:lt1>
      <a:dk2>
        <a:srgbClr val="629BAC"/>
      </a:dk2>
      <a:lt2>
        <a:srgbClr val="DBCFF2"/>
      </a:lt2>
      <a:accent1>
        <a:srgbClr val="9D93C4"/>
      </a:accent1>
      <a:accent2>
        <a:srgbClr val="B4D8E1"/>
      </a:accent2>
      <a:accent3>
        <a:srgbClr val="273754"/>
      </a:accent3>
      <a:accent4>
        <a:srgbClr val="ECF3EA"/>
      </a:accent4>
      <a:accent5>
        <a:srgbClr val="000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38A5D026DCBB46865AAD7CC960F148" ma:contentTypeVersion="6" ma:contentTypeDescription="Create a new document." ma:contentTypeScope="" ma:versionID="0ebefe3927011424fadd1e8aa3a9101a">
  <xsd:schema xmlns:xsd="http://www.w3.org/2001/XMLSchema" xmlns:xs="http://www.w3.org/2001/XMLSchema" xmlns:p="http://schemas.microsoft.com/office/2006/metadata/properties" xmlns:ns2="e1b18923-612f-43c9-b0ef-7f391f8b5f09" targetNamespace="http://schemas.microsoft.com/office/2006/metadata/properties" ma:root="true" ma:fieldsID="96a12e42b2ea64287d1a3ab004782166" ns2:_="">
    <xsd:import namespace="e1b18923-612f-43c9-b0ef-7f391f8b5f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b18923-612f-43c9-b0ef-7f391f8b5f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ED3388-67DD-4865-ACE9-B79938205794}">
  <ds:schemaRefs>
    <ds:schemaRef ds:uri="e1b18923-612f-43c9-b0ef-7f391f8b5f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EE6EBE-F515-4885-A7CE-D8346958D38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1b18923-612f-43c9-b0ef-7f391f8b5f0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18C4D58-EB27-4CD2-A643-C5D60EADD6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</TotalTime>
  <Words>3800</Words>
  <Application>Microsoft Office PowerPoint</Application>
  <PresentationFormat>Widescreen</PresentationFormat>
  <Paragraphs>946</Paragraphs>
  <Slides>89</Slides>
  <Notes>47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Arial</vt:lpstr>
      <vt:lpstr>Arial,Sans-Serif</vt:lpstr>
      <vt:lpstr>Calibri</vt:lpstr>
      <vt:lpstr>Century Gothic</vt:lpstr>
      <vt:lpstr>Segoe UI</vt:lpstr>
      <vt:lpstr>Segoe UI Black</vt:lpstr>
      <vt:lpstr>Wingdings 3</vt:lpstr>
      <vt:lpstr>Office Theme</vt:lpstr>
      <vt:lpstr>W-2 Case Management:</vt:lpstr>
      <vt:lpstr>Using Zoom</vt:lpstr>
      <vt:lpstr>Using Zoom: Chat</vt:lpstr>
      <vt:lpstr>Using Zoom: Participants/Reactions</vt:lpstr>
      <vt:lpstr>Using Zoom: Annotations</vt:lpstr>
      <vt:lpstr>Using Zoom: Breakout Rooms</vt:lpstr>
      <vt:lpstr>Six word memoir</vt:lpstr>
      <vt:lpstr>Learning Objectives</vt:lpstr>
      <vt:lpstr>PowerPoint Presentation</vt:lpstr>
      <vt:lpstr>Defining Assessment</vt:lpstr>
      <vt:lpstr>How would you define assessment?</vt:lpstr>
      <vt:lpstr>Defining Assessment – W-2 Manual</vt:lpstr>
      <vt:lpstr>PowerPoint Presentation</vt:lpstr>
      <vt:lpstr>Public Service Announcement (PSA)</vt:lpstr>
      <vt:lpstr>PowerPoint Presentation</vt:lpstr>
      <vt:lpstr>Defining Informal Assessment</vt:lpstr>
      <vt:lpstr>Conducting an Informal Assessment</vt:lpstr>
      <vt:lpstr>Informal Assessment  Driver Flow</vt:lpstr>
      <vt:lpstr>Informal Assessment  Driver Flow</vt:lpstr>
      <vt:lpstr>Informal Assessment Inventory</vt:lpstr>
      <vt:lpstr>PowerPoint Presentation</vt:lpstr>
      <vt:lpstr>Career Assessment &amp; Job Readiness Pages</vt:lpstr>
      <vt:lpstr>Job Readiness Page</vt:lpstr>
      <vt:lpstr>Top 3 Takeaways</vt:lpstr>
      <vt:lpstr>PowerPoint Presentation</vt:lpstr>
      <vt:lpstr>W-2 Case Management:</vt:lpstr>
      <vt:lpstr>Case Management Process Model</vt:lpstr>
      <vt:lpstr>Informal Assessment Driver Flow</vt:lpstr>
      <vt:lpstr>The BEST Approach</vt:lpstr>
      <vt:lpstr>Conversational Interview</vt:lpstr>
      <vt:lpstr>Activity – River of Jobs</vt:lpstr>
      <vt:lpstr>PowerPoint Presentation</vt:lpstr>
      <vt:lpstr>Formal Assessment</vt:lpstr>
      <vt:lpstr>Accommodations</vt:lpstr>
      <vt:lpstr>Askjan.org</vt:lpstr>
      <vt:lpstr>Documenting Accommodations</vt:lpstr>
      <vt:lpstr>Documenting Accommodations</vt:lpstr>
      <vt:lpstr>Participation Statuses</vt:lpstr>
      <vt:lpstr>PowerPoint Presentation</vt:lpstr>
      <vt:lpstr>Assessment: Putting it Together</vt:lpstr>
      <vt:lpstr>Assessment: Putting it Together</vt:lpstr>
      <vt:lpstr>Top 10 List</vt:lpstr>
      <vt:lpstr>PowerPoint Presentation</vt:lpstr>
      <vt:lpstr>W-2 Case Management:</vt:lpstr>
      <vt:lpstr>Reviewing Assessments</vt:lpstr>
      <vt:lpstr>Goal Setting</vt:lpstr>
      <vt:lpstr>SMART Goals</vt:lpstr>
      <vt:lpstr>Goals in the W-2 Program</vt:lpstr>
      <vt:lpstr>Goal Steps</vt:lpstr>
      <vt:lpstr>Setting Goals with Arya </vt:lpstr>
      <vt:lpstr>Employments</vt:lpstr>
      <vt:lpstr>Engagement in Activities</vt:lpstr>
      <vt:lpstr>Activities</vt:lpstr>
      <vt:lpstr>Activity Codes</vt:lpstr>
      <vt:lpstr>Analyzing Activities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Analyzing Activities</vt:lpstr>
      <vt:lpstr>Supportive Services</vt:lpstr>
      <vt:lpstr>PTT</vt:lpstr>
      <vt:lpstr>PowerPoint Presentation</vt:lpstr>
      <vt:lpstr>W-2 Case Management:</vt:lpstr>
      <vt:lpstr>Arya’s Activities</vt:lpstr>
      <vt:lpstr>Employability Plan Truths: </vt:lpstr>
      <vt:lpstr>Employability Plans ARE:</vt:lpstr>
      <vt:lpstr>Keys with EPs</vt:lpstr>
      <vt:lpstr>PIN Comments</vt:lpstr>
      <vt:lpstr>PowerPoint Presentation</vt:lpstr>
      <vt:lpstr>PowerPoint Presentation</vt:lpstr>
      <vt:lpstr>PowerPoint Presentation</vt:lpstr>
      <vt:lpstr>Arya Updates</vt:lpstr>
      <vt:lpstr>Wrap up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W-2 Case Management:</dc:title>
  <dc:creator>Paula Harvot</dc:creator>
  <cp:lastModifiedBy>Grochowski, Danielle M - DCF [Dynamic Workforce]</cp:lastModifiedBy>
  <cp:revision>8</cp:revision>
  <cp:lastPrinted>2019-05-31T18:06:57Z</cp:lastPrinted>
  <dcterms:created xsi:type="dcterms:W3CDTF">2019-03-29T05:54:09Z</dcterms:created>
  <dcterms:modified xsi:type="dcterms:W3CDTF">2022-08-18T21:07:26Z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0x0101001C38A5D026DCBB46865AAD7CC960F148</vt:lpwstr>
  </property>
</Properties>
</file>