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handoutMasterIdLst>
    <p:handoutMasterId r:id="rId27"/>
  </p:handoutMasterIdLst>
  <p:sldIdLst>
    <p:sldId id="258" r:id="rId5"/>
    <p:sldId id="279" r:id="rId6"/>
    <p:sldId id="280" r:id="rId7"/>
    <p:sldId id="259" r:id="rId8"/>
    <p:sldId id="261" r:id="rId9"/>
    <p:sldId id="262" r:id="rId10"/>
    <p:sldId id="260" r:id="rId11"/>
    <p:sldId id="263" r:id="rId12"/>
    <p:sldId id="264" r:id="rId13"/>
    <p:sldId id="265" r:id="rId14"/>
    <p:sldId id="266" r:id="rId15"/>
    <p:sldId id="267" r:id="rId16"/>
    <p:sldId id="268" r:id="rId17"/>
    <p:sldId id="269" r:id="rId18"/>
    <p:sldId id="270" r:id="rId19"/>
    <p:sldId id="271" r:id="rId20"/>
    <p:sldId id="278" r:id="rId21"/>
    <p:sldId id="277" r:id="rId22"/>
    <p:sldId id="274" r:id="rId23"/>
    <p:sldId id="276" r:id="rId24"/>
    <p:sldId id="275" r:id="rId25"/>
  </p:sldIdLst>
  <p:sldSz cx="12192000" cy="6858000"/>
  <p:notesSz cx="6858000" cy="3800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lly Hilsgen" initials="SH" lastIdx="22" clrIdx="6">
    <p:extLst>
      <p:ext uri="{19B8F6BF-5375-455C-9EA6-DF929625EA0E}">
        <p15:presenceInfo xmlns:p15="http://schemas.microsoft.com/office/powerpoint/2012/main" userId="S::hilsgens@uwosh.edu::fd0a1d1b-9cd9-439e-83a9-c00ea07778f9" providerId="AD"/>
      </p:ext>
    </p:extLst>
  </p:cmAuthor>
  <p:cmAuthor id="1" name="Kelsey Chappa" initials="KC" lastIdx="4" clrIdx="0">
    <p:extLst>
      <p:ext uri="{19B8F6BF-5375-455C-9EA6-DF929625EA0E}">
        <p15:presenceInfo xmlns:p15="http://schemas.microsoft.com/office/powerpoint/2012/main" userId="S::kelsey.chappa@dwfs.us::820957df-ccea-48a7-8a0f-23ef2e5870b0" providerId="AD"/>
      </p:ext>
    </p:extLst>
  </p:cmAuthor>
  <p:cmAuthor id="8" name="Susan Hegedus" initials="SH" lastIdx="6" clrIdx="7">
    <p:extLst>
      <p:ext uri="{19B8F6BF-5375-455C-9EA6-DF929625EA0E}">
        <p15:presenceInfo xmlns:p15="http://schemas.microsoft.com/office/powerpoint/2012/main" userId="9198e9b81fc3ff9c" providerId="Windows Live"/>
      </p:ext>
    </p:extLst>
  </p:cmAuthor>
  <p:cmAuthor id="2" name="Frankie Copsey" initials="FC" lastIdx="21" clrIdx="1">
    <p:extLst>
      <p:ext uri="{19B8F6BF-5375-455C-9EA6-DF929625EA0E}">
        <p15:presenceInfo xmlns:p15="http://schemas.microsoft.com/office/powerpoint/2012/main" userId="S::fcopsey@dwfs.us::ffda780b-7416-4684-ac26-98bf7de89af9" providerId="AD"/>
      </p:ext>
    </p:extLst>
  </p:cmAuthor>
  <p:cmAuthor id="3" name="kim satterfield" initials="ks" lastIdx="11" clrIdx="2">
    <p:extLst>
      <p:ext uri="{19B8F6BF-5375-455C-9EA6-DF929625EA0E}">
        <p15:presenceInfo xmlns:p15="http://schemas.microsoft.com/office/powerpoint/2012/main" userId="S::ksatterfield@dwfs.us::b4e4eb91-857b-4cb3-a088-284f4a686032" providerId="AD"/>
      </p:ext>
    </p:extLst>
  </p:cmAuthor>
  <p:cmAuthor id="4" name="Sarah Lemire" initials="SL" lastIdx="20" clrIdx="3">
    <p:extLst>
      <p:ext uri="{19B8F6BF-5375-455C-9EA6-DF929625EA0E}">
        <p15:presenceInfo xmlns:p15="http://schemas.microsoft.com/office/powerpoint/2012/main" userId="Sarah Lemire" providerId="None"/>
      </p:ext>
    </p:extLst>
  </p:cmAuthor>
  <p:cmAuthor id="5" name="Susan H" initials="O" lastIdx="50" clrIdx="4">
    <p:extLst>
      <p:ext uri="{19B8F6BF-5375-455C-9EA6-DF929625EA0E}">
        <p15:presenceInfo xmlns:p15="http://schemas.microsoft.com/office/powerpoint/2012/main" userId="Susan H" providerId="None"/>
      </p:ext>
    </p:extLst>
  </p:cmAuthor>
  <p:cmAuthor id="6" name="Danni Grochowski" initials="DG" lastIdx="27" clrIdx="5">
    <p:extLst>
      <p:ext uri="{19B8F6BF-5375-455C-9EA6-DF929625EA0E}">
        <p15:presenceInfo xmlns:p15="http://schemas.microsoft.com/office/powerpoint/2012/main" userId="S::dgrochowski@dwfs.us::ab586487-9892-46f6-a267-bd25a2822b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EDE9FB"/>
    <a:srgbClr val="CDB9AC"/>
    <a:srgbClr val="1A1A1A"/>
    <a:srgbClr val="D0AADE"/>
    <a:srgbClr val="FF3300"/>
    <a:srgbClr val="0E1052"/>
    <a:srgbClr val="0F1153"/>
    <a:srgbClr val="5A55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63636" autoAdjust="0"/>
  </p:normalViewPr>
  <p:slideViewPr>
    <p:cSldViewPr snapToGrid="0">
      <p:cViewPr varScale="1">
        <p:scale>
          <a:sx n="78" d="100"/>
          <a:sy n="78" d="100"/>
        </p:scale>
        <p:origin x="120" y="91"/>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B4FAB9-6EDD-48C3-8D50-3F8CEFAB4307}"/>
              </a:ext>
            </a:extLst>
          </p:cNvPr>
          <p:cNvSpPr>
            <a:spLocks noGrp="1"/>
          </p:cNvSpPr>
          <p:nvPr>
            <p:ph type="hdr" sz="quarter"/>
          </p:nvPr>
        </p:nvSpPr>
        <p:spPr>
          <a:xfrm>
            <a:off x="0" y="0"/>
            <a:ext cx="2971800" cy="1905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F450FA-B429-41C0-8327-E3588ED7DBB4}"/>
              </a:ext>
            </a:extLst>
          </p:cNvPr>
          <p:cNvSpPr>
            <a:spLocks noGrp="1"/>
          </p:cNvSpPr>
          <p:nvPr>
            <p:ph type="dt" sz="quarter" idx="1"/>
          </p:nvPr>
        </p:nvSpPr>
        <p:spPr>
          <a:xfrm>
            <a:off x="3884613" y="0"/>
            <a:ext cx="2971800" cy="190500"/>
          </a:xfrm>
          <a:prstGeom prst="rect">
            <a:avLst/>
          </a:prstGeom>
        </p:spPr>
        <p:txBody>
          <a:bodyPr vert="horz" lIns="91440" tIns="45720" rIns="91440" bIns="45720" rtlCol="0"/>
          <a:lstStyle>
            <a:lvl1pPr algn="r">
              <a:defRPr sz="1200"/>
            </a:lvl1pPr>
          </a:lstStyle>
          <a:p>
            <a:fld id="{F9F8AF90-8507-4554-AC4D-2BEEC6ABC830}" type="datetimeFigureOut">
              <a:rPr lang="en-US" smtClean="0"/>
              <a:t>10/14/2021</a:t>
            </a:fld>
            <a:endParaRPr lang="en-US"/>
          </a:p>
        </p:txBody>
      </p:sp>
      <p:sp>
        <p:nvSpPr>
          <p:cNvPr id="4" name="Footer Placeholder 3">
            <a:extLst>
              <a:ext uri="{FF2B5EF4-FFF2-40B4-BE49-F238E27FC236}">
                <a16:creationId xmlns:a16="http://schemas.microsoft.com/office/drawing/2014/main" id="{9299E536-09F6-4E03-9BEA-41129A35872C}"/>
              </a:ext>
            </a:extLst>
          </p:cNvPr>
          <p:cNvSpPr>
            <a:spLocks noGrp="1"/>
          </p:cNvSpPr>
          <p:nvPr>
            <p:ph type="ftr" sz="quarter" idx="2"/>
          </p:nvPr>
        </p:nvSpPr>
        <p:spPr>
          <a:xfrm>
            <a:off x="0" y="3609975"/>
            <a:ext cx="2971800" cy="1905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87FF306-4526-4C5D-9D36-23758E757421}"/>
              </a:ext>
            </a:extLst>
          </p:cNvPr>
          <p:cNvSpPr>
            <a:spLocks noGrp="1"/>
          </p:cNvSpPr>
          <p:nvPr>
            <p:ph type="sldNum" sz="quarter" idx="3"/>
          </p:nvPr>
        </p:nvSpPr>
        <p:spPr>
          <a:xfrm>
            <a:off x="3884613" y="3609975"/>
            <a:ext cx="2971800" cy="190500"/>
          </a:xfrm>
          <a:prstGeom prst="rect">
            <a:avLst/>
          </a:prstGeom>
        </p:spPr>
        <p:txBody>
          <a:bodyPr vert="horz" lIns="91440" tIns="45720" rIns="91440" bIns="45720" rtlCol="0" anchor="b"/>
          <a:lstStyle>
            <a:lvl1pPr algn="r">
              <a:defRPr sz="1200"/>
            </a:lvl1pPr>
          </a:lstStyle>
          <a:p>
            <a:fld id="{5328C254-C3E2-4ED5-9624-BEA31E35D6F7}" type="slidenum">
              <a:rPr lang="en-US" smtClean="0"/>
              <a:t>‹#›</a:t>
            </a:fld>
            <a:endParaRPr lang="en-US"/>
          </a:p>
        </p:txBody>
      </p:sp>
    </p:spTree>
    <p:extLst>
      <p:ext uri="{BB962C8B-B14F-4D97-AF65-F5344CB8AC3E}">
        <p14:creationId xmlns:p14="http://schemas.microsoft.com/office/powerpoint/2010/main" val="34271898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56C297-B6CC-4DC8-BD39-CAA5BA821084}" type="datetimeFigureOut">
              <a:rPr lang="en-US" smtClean="0"/>
              <a:t>10/14/2021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601C47-1B40-4BEF-85E9-CF88B159E1BD}" type="slidenum">
              <a:rPr lang="en-US" smtClean="0"/>
              <a:t>‹#›</a:t>
            </a:fld>
            <a:endParaRPr lang="en-US"/>
          </a:p>
        </p:txBody>
      </p:sp>
    </p:spTree>
    <p:extLst>
      <p:ext uri="{BB962C8B-B14F-4D97-AF65-F5344CB8AC3E}">
        <p14:creationId xmlns:p14="http://schemas.microsoft.com/office/powerpoint/2010/main" val="63250740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latin typeface="Arial" panose="020B0604020202020204" pitchFamily="34" charset="0"/>
              </a:rPr>
              <a:t>Heading: </a:t>
            </a:r>
            <a:r>
              <a:rPr lang="en-US" altLang="en-US" sz="1200" b="0" dirty="0">
                <a:latin typeface="Arial" panose="020B0604020202020204" pitchFamily="34" charset="0"/>
              </a:rPr>
              <a:t>Introduction to Human Trafficking</a:t>
            </a:r>
            <a:endParaRPr lang="en-US" altLang="en-US" sz="1200" b="1" dirty="0">
              <a:latin typeface="Arial" panose="020B0604020202020204" pitchFamily="34" charset="0"/>
            </a:endParaRPr>
          </a:p>
          <a:p>
            <a:pPr eaLnBrk="1" hangingPunct="1"/>
            <a:endParaRPr lang="en-US" altLang="en-US" sz="1200" b="1" dirty="0">
              <a:latin typeface="Arial" panose="020B0604020202020204" pitchFamily="34" charset="0"/>
            </a:endParaRPr>
          </a:p>
          <a:p>
            <a:pPr eaLnBrk="1" hangingPunct="1"/>
            <a:r>
              <a:rPr lang="en-US" altLang="en-US" sz="1200" b="1" dirty="0">
                <a:latin typeface="Arial" panose="020B0604020202020204" pitchFamily="34" charset="0"/>
              </a:rPr>
              <a:t>Narration_1</a:t>
            </a:r>
            <a:r>
              <a:rPr lang="en-US" altLang="en-US" sz="1200" dirty="0">
                <a:latin typeface="Arial" panose="020B0604020202020204" pitchFamily="34" charset="0"/>
              </a:rPr>
              <a:t>: </a:t>
            </a:r>
            <a:r>
              <a:rPr lang="en-US" sz="1200" kern="1200" dirty="0">
                <a:solidFill>
                  <a:schemeClr val="tx1"/>
                </a:solidFill>
                <a:effectLst/>
                <a:latin typeface="+mn-lt"/>
                <a:ea typeface="+mn-ea"/>
                <a:cs typeface="+mn-cs"/>
              </a:rPr>
              <a:t>Welcome to Introduction to Human Trafficking. My name is Frankie. This course introduces you to human trafficking and the different types of human trafficking that occur. </a:t>
            </a:r>
          </a:p>
          <a:p>
            <a:pPr eaLnBrk="1" hangingPunct="1"/>
            <a:endParaRPr lang="en-US" altLang="en-US" sz="1200" b="1" kern="1200" dirty="0">
              <a:solidFill>
                <a:schemeClr val="tx1"/>
              </a:solidFill>
              <a:effectLst/>
              <a:latin typeface="+mn-lt"/>
              <a:ea typeface="+mn-ea"/>
              <a:cs typeface="+mn-cs"/>
            </a:endParaRPr>
          </a:p>
          <a:p>
            <a:pPr eaLnBrk="1" hangingPunct="1"/>
            <a:r>
              <a:rPr lang="en-US" altLang="en-US" sz="1200" b="1" dirty="0">
                <a:latin typeface="Arial" panose="020B0604020202020204" pitchFamily="34" charset="0"/>
              </a:rPr>
              <a:t>Text</a:t>
            </a:r>
            <a:r>
              <a:rPr lang="en-US" altLang="en-US" sz="1200" dirty="0">
                <a:latin typeface="Arial" panose="020B0604020202020204" pitchFamily="34" charset="0"/>
              </a:rPr>
              <a:t>: </a:t>
            </a:r>
            <a:r>
              <a:rPr lang="en-US" altLang="en-US" sz="1200" b="0" dirty="0">
                <a:latin typeface="Arial" panose="020B0604020202020204" pitchFamily="34" charset="0"/>
              </a:rPr>
              <a:t>N/A</a:t>
            </a:r>
            <a:endParaRPr lang="en-US" altLang="en-US" sz="1200" dirty="0">
              <a:latin typeface="Arial" panose="020B0604020202020204" pitchFamily="34" charset="0"/>
            </a:endParaRPr>
          </a:p>
          <a:p>
            <a:pPr eaLnBrk="1" hangingPunct="1"/>
            <a:endParaRPr lang="en-US" altLang="en-US" sz="1200" dirty="0">
              <a:latin typeface="Arial" panose="020B0604020202020204" pitchFamily="34" charset="0"/>
            </a:endParaRPr>
          </a:p>
          <a:p>
            <a:pPr eaLnBrk="1" hangingPunct="1"/>
            <a:r>
              <a:rPr lang="en-US" altLang="en-US" sz="1200" b="1" dirty="0">
                <a:latin typeface="Arial" panose="020B0604020202020204" pitchFamily="34" charset="0"/>
              </a:rPr>
              <a:t>Graphics</a:t>
            </a:r>
            <a:r>
              <a:rPr lang="en-US" altLang="en-US" sz="1200" dirty="0">
                <a:latin typeface="Arial" panose="020B0604020202020204" pitchFamily="34" charset="0"/>
              </a:rPr>
              <a:t>: </a:t>
            </a:r>
            <a:r>
              <a:rPr lang="en-US" altLang="en-US" sz="1200" b="0" dirty="0">
                <a:latin typeface="Arial" panose="020B0604020202020204" pitchFamily="34" charset="0"/>
              </a:rPr>
              <a:t>N/A</a:t>
            </a:r>
            <a:endParaRPr lang="en-US" altLang="en-US" sz="1200" dirty="0">
              <a:latin typeface="Arial" panose="020B0604020202020204" pitchFamily="34" charset="0"/>
            </a:endParaRPr>
          </a:p>
          <a:p>
            <a:pPr eaLnBrk="1" hangingPunct="1"/>
            <a:endParaRPr lang="en-US" altLang="en-US" sz="1200" dirty="0">
              <a:latin typeface="Arial" panose="020B0604020202020204" pitchFamily="34" charset="0"/>
            </a:endParaRPr>
          </a:p>
          <a:p>
            <a:pPr eaLnBrk="1" hangingPunct="1"/>
            <a:r>
              <a:rPr lang="en-US" altLang="en-US" sz="1200" b="1" dirty="0">
                <a:latin typeface="Arial" panose="020B0604020202020204" pitchFamily="34" charset="0"/>
              </a:rPr>
              <a:t>Animation</a:t>
            </a:r>
            <a:r>
              <a:rPr lang="en-US" altLang="en-US" sz="1200" dirty="0">
                <a:latin typeface="Arial" panose="020B0604020202020204" pitchFamily="34" charset="0"/>
              </a:rPr>
              <a:t>: </a:t>
            </a:r>
            <a:r>
              <a:rPr lang="en-US" altLang="en-US" sz="1200" b="0" dirty="0">
                <a:latin typeface="Arial" panose="020B0604020202020204" pitchFamily="34" charset="0"/>
              </a:rPr>
              <a:t>N/A</a:t>
            </a:r>
            <a:endParaRPr lang="en-US" altLang="en-US" sz="1200" dirty="0">
              <a:latin typeface="Arial" panose="020B0604020202020204" pitchFamily="34" charset="0"/>
            </a:endParaRPr>
          </a:p>
          <a:p>
            <a:pPr eaLnBrk="1" hangingPunct="1"/>
            <a:endParaRPr lang="en-US" altLang="en-US" sz="1200" dirty="0">
              <a:latin typeface="Arial" panose="020B0604020202020204" pitchFamily="34" charset="0"/>
            </a:endParaRPr>
          </a:p>
          <a:p>
            <a:pPr eaLnBrk="1" hangingPunct="1"/>
            <a:r>
              <a:rPr lang="en-US" altLang="en-US" sz="1200" b="1" dirty="0">
                <a:latin typeface="Arial" panose="020B0604020202020204" pitchFamily="34" charset="0"/>
              </a:rPr>
              <a:t>Interaction/Activities</a:t>
            </a:r>
            <a:r>
              <a:rPr lang="en-US" altLang="en-US" sz="1200" dirty="0">
                <a:latin typeface="Arial" panose="020B0604020202020204" pitchFamily="34" charset="0"/>
              </a:rPr>
              <a:t>: </a:t>
            </a:r>
            <a:r>
              <a:rPr lang="en-US" altLang="en-US" sz="1200" b="0" dirty="0">
                <a:latin typeface="Arial" panose="020B0604020202020204" pitchFamily="34" charset="0"/>
              </a:rPr>
              <a:t>N/A</a:t>
            </a:r>
            <a:endParaRPr lang="en-US" altLang="en-US" sz="1200" dirty="0">
              <a:latin typeface="Arial" panose="020B0604020202020204" pitchFamily="34" charset="0"/>
            </a:endParaRPr>
          </a:p>
          <a:p>
            <a:pPr eaLnBrk="1" hangingPunct="1"/>
            <a:endParaRPr lang="en-US" altLang="en-US" sz="1200" dirty="0">
              <a:latin typeface="Arial" panose="020B0604020202020204" pitchFamily="34" charset="0"/>
            </a:endParaRPr>
          </a:p>
          <a:p>
            <a:pPr eaLnBrk="1" hangingPunct="1"/>
            <a:r>
              <a:rPr lang="en-US" altLang="en-US" sz="1200" b="1" dirty="0">
                <a:latin typeface="Arial" panose="020B0604020202020204" pitchFamily="34" charset="0"/>
              </a:rPr>
              <a:t>Sound Effects</a:t>
            </a:r>
            <a:r>
              <a:rPr lang="en-US" altLang="en-US" sz="1200" dirty="0">
                <a:latin typeface="Arial" panose="020B0604020202020204" pitchFamily="34" charset="0"/>
              </a:rPr>
              <a:t>: </a:t>
            </a:r>
            <a:r>
              <a:rPr lang="en-US" altLang="en-US" sz="1200" b="0" dirty="0">
                <a:latin typeface="Arial" panose="020B0604020202020204" pitchFamily="34" charset="0"/>
              </a:rPr>
              <a:t>N/A</a:t>
            </a:r>
            <a:endParaRPr lang="en-US" altLang="en-US" sz="1200" dirty="0">
              <a:latin typeface="Arial" panose="020B0604020202020204" pitchFamily="34" charset="0"/>
            </a:endParaRPr>
          </a:p>
        </p:txBody>
      </p:sp>
    </p:spTree>
    <p:extLst>
      <p:ext uri="{BB962C8B-B14F-4D97-AF65-F5344CB8AC3E}">
        <p14:creationId xmlns:p14="http://schemas.microsoft.com/office/powerpoint/2010/main" val="1612894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Heading: </a:t>
            </a:r>
            <a:r>
              <a:rPr lang="en-US" b="0" dirty="0"/>
              <a:t>Human Trafficking </a:t>
            </a:r>
            <a:endParaRPr lang="en-US" b="1" dirty="0"/>
          </a:p>
          <a:p>
            <a:endParaRPr lang="en-US" dirty="0"/>
          </a:p>
          <a:p>
            <a:r>
              <a:rPr lang="en-US" b="1" dirty="0"/>
              <a:t>Narration_31</a:t>
            </a:r>
            <a:r>
              <a:rPr lang="en-US" dirty="0"/>
              <a:t>: </a:t>
            </a:r>
            <a:r>
              <a:rPr lang="en-US" sz="1200" kern="1200" dirty="0">
                <a:solidFill>
                  <a:schemeClr val="tx1"/>
                </a:solidFill>
                <a:effectLst/>
                <a:latin typeface="+mn-lt"/>
                <a:ea typeface="+mn-ea"/>
                <a:cs typeface="+mn-cs"/>
              </a:rPr>
              <a:t>This course is an introductory overview to the complex issue of human trafficking. Knowing what human trafficking is, the difference between trafficking and smuggling, and the different types of human trafficking serves as a foundation to build from.  The next part in our human trafficking series are webinars that dive deeper into the risk factors, why victims are hesitant to seek help, and finally helping victims of human trafficking. Each webinar builds on this foundation and provides you with case management strategies. </a:t>
            </a:r>
          </a:p>
          <a:p>
            <a:endParaRPr lang="en-US" dirty="0"/>
          </a:p>
          <a:p>
            <a:r>
              <a:rPr lang="en-US" b="1" dirty="0"/>
              <a:t>Text</a:t>
            </a:r>
            <a:r>
              <a:rPr lang="en-US" dirty="0"/>
              <a:t>: What it is, Trafficking vs. Smuggling, Types of Trafficking, Risk Factors, Seeking Help, Helping Victims </a:t>
            </a:r>
          </a:p>
          <a:p>
            <a:endParaRPr lang="en-US" dirty="0"/>
          </a:p>
          <a:p>
            <a:r>
              <a:rPr lang="en-US" b="1" dirty="0"/>
              <a:t>Graphics</a:t>
            </a:r>
            <a:r>
              <a:rPr lang="en-US" dirty="0"/>
              <a:t>: “building blocks” labeled what it is, trafficking vs. smuggling, types of trafficking, risk factors, seeking help, helping victims </a:t>
            </a:r>
          </a:p>
          <a:p>
            <a:endParaRPr lang="en-US" dirty="0"/>
          </a:p>
          <a:p>
            <a:r>
              <a:rPr lang="en-US" b="1" dirty="0"/>
              <a:t>Animation</a:t>
            </a:r>
            <a:r>
              <a:rPr lang="en-US" dirty="0"/>
              <a:t>: Each block appears as it is said in the narration. </a:t>
            </a:r>
          </a:p>
          <a:p>
            <a:endParaRPr lang="en-US" dirty="0"/>
          </a:p>
          <a:p>
            <a:r>
              <a:rPr lang="en-US" b="1" dirty="0"/>
              <a:t>Interaction/Activities</a:t>
            </a:r>
            <a:r>
              <a:rPr lang="en-US" dirty="0"/>
              <a:t>: N/A</a:t>
            </a:r>
          </a:p>
          <a:p>
            <a:endParaRPr lang="en-US" dirty="0"/>
          </a:p>
          <a:p>
            <a:r>
              <a:rPr lang="en-US" b="1" dirty="0"/>
              <a:t>Sound Effects</a:t>
            </a:r>
            <a:r>
              <a:rPr lang="en-US" dirty="0"/>
              <a:t>: N/A</a:t>
            </a:r>
          </a:p>
          <a:p>
            <a:endParaRPr lang="en-US" dirty="0"/>
          </a:p>
        </p:txBody>
      </p:sp>
    </p:spTree>
    <p:extLst>
      <p:ext uri="{BB962C8B-B14F-4D97-AF65-F5344CB8AC3E}">
        <p14:creationId xmlns:p14="http://schemas.microsoft.com/office/powerpoint/2010/main" val="1203287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Heading: </a:t>
            </a:r>
            <a:r>
              <a:rPr lang="en-US" dirty="0"/>
              <a:t>Additional Training </a:t>
            </a:r>
          </a:p>
          <a:p>
            <a:endParaRPr lang="en-US" dirty="0"/>
          </a:p>
          <a:p>
            <a:r>
              <a:rPr lang="en-US" b="1" dirty="0"/>
              <a:t>Narration_32</a:t>
            </a:r>
            <a:r>
              <a:rPr lang="en-US" dirty="0"/>
              <a:t>: </a:t>
            </a:r>
            <a:r>
              <a:rPr lang="en-US" sz="1200" kern="1200" dirty="0">
                <a:solidFill>
                  <a:schemeClr val="tx1"/>
                </a:solidFill>
                <a:effectLst/>
                <a:latin typeface="+mn-lt"/>
                <a:ea typeface="+mn-ea"/>
                <a:cs typeface="+mn-cs"/>
              </a:rPr>
              <a:t>You don’t have to wait to start building on this foundation. Throughout Wisconsin, there are a variety of additional trainings available on human trafficking and how to help victims. Click on each link for more information. These additional trainings also are in your Participant Guide. You can also start collaborating with the resources available in your community. </a:t>
            </a:r>
          </a:p>
          <a:p>
            <a:endParaRPr lang="en-US" dirty="0"/>
          </a:p>
          <a:p>
            <a:r>
              <a:rPr lang="en-US" b="1" dirty="0"/>
              <a:t>Text</a:t>
            </a:r>
            <a:r>
              <a:rPr lang="en-US" dirty="0"/>
              <a:t>: Damascus Road, Ending the Game (Sowers Education Group), Exploit No More, UMOS, University of Wisconsin – Madison Continuing Studies, Wisconsin Department of Children and Families (DCF), 5 Stones </a:t>
            </a:r>
          </a:p>
          <a:p>
            <a:endParaRPr lang="en-US" dirty="0"/>
          </a:p>
          <a:p>
            <a:r>
              <a:rPr lang="en-US" b="1" dirty="0"/>
              <a:t>Graphics</a:t>
            </a:r>
            <a:r>
              <a:rPr lang="en-US" dirty="0"/>
              <a:t>: N/A </a:t>
            </a:r>
          </a:p>
          <a:p>
            <a:endParaRPr lang="en-US" dirty="0"/>
          </a:p>
          <a:p>
            <a:r>
              <a:rPr lang="en-US" b="1" dirty="0"/>
              <a:t>Animation</a:t>
            </a:r>
            <a:r>
              <a:rPr lang="en-US" dirty="0"/>
              <a:t>: N/A</a:t>
            </a:r>
          </a:p>
          <a:p>
            <a:endParaRPr lang="en-US" dirty="0"/>
          </a:p>
          <a:p>
            <a:r>
              <a:rPr lang="en-US" b="1" dirty="0"/>
              <a:t>Interaction/Activities</a:t>
            </a:r>
            <a:r>
              <a:rPr lang="en-US" dirty="0"/>
              <a:t>: Each resource will be hyperlinked to navigate to that resource’s page. </a:t>
            </a:r>
          </a:p>
          <a:p>
            <a:endParaRPr lang="en-US" dirty="0"/>
          </a:p>
          <a:p>
            <a:r>
              <a:rPr lang="en-US" b="1" dirty="0"/>
              <a:t>Sound Effects</a:t>
            </a:r>
            <a:r>
              <a:rPr lang="en-US" dirty="0"/>
              <a:t>: N/A</a:t>
            </a:r>
          </a:p>
          <a:p>
            <a:endParaRPr lang="en-US" dirty="0"/>
          </a:p>
        </p:txBody>
      </p:sp>
    </p:spTree>
    <p:extLst>
      <p:ext uri="{BB962C8B-B14F-4D97-AF65-F5344CB8AC3E}">
        <p14:creationId xmlns:p14="http://schemas.microsoft.com/office/powerpoint/2010/main" val="1787983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flip="none" rotWithShape="1">
          <a:gsLst>
            <a:gs pos="0">
              <a:schemeClr val="bg2"/>
            </a:gs>
            <a:gs pos="100000">
              <a:schemeClr val="tx1"/>
            </a:gs>
          </a:gsLst>
          <a:lin ang="2700000" scaled="1"/>
          <a:tileRect/>
        </a:gradFill>
        <a:effectLst/>
      </p:bgPr>
    </p:bg>
    <p:spTree>
      <p:nvGrpSpPr>
        <p:cNvPr id="1" name="Shape 9"/>
        <p:cNvGrpSpPr/>
        <p:nvPr/>
      </p:nvGrpSpPr>
      <p:grpSpPr>
        <a:xfrm>
          <a:off x="0" y="0"/>
          <a:ext cx="0" cy="0"/>
          <a:chOff x="0" y="0"/>
          <a:chExt cx="0" cy="0"/>
        </a:xfrm>
      </p:grpSpPr>
      <p:pic>
        <p:nvPicPr>
          <p:cNvPr id="10" name="Brushstroke"/>
          <p:cNvPicPr preferRelativeResize="0"/>
          <p:nvPr/>
        </p:nvPicPr>
        <p:blipFill rotWithShape="1">
          <a:blip r:embed="rId2" cstate="screen">
            <a:alphaModFix/>
            <a:duotone>
              <a:prstClr val="black"/>
              <a:srgbClr val="EDE9FB">
                <a:tint val="45000"/>
                <a:satMod val="400000"/>
              </a:srgbClr>
            </a:duotone>
            <a:extLst>
              <a:ext uri="{28A0092B-C50C-407E-A947-70E740481C1C}">
                <a14:useLocalDpi xmlns:a14="http://schemas.microsoft.com/office/drawing/2010/main"/>
              </a:ext>
            </a:extLst>
          </a:blip>
          <a:srcRect l="4843"/>
          <a:stretch/>
        </p:blipFill>
        <p:spPr>
          <a:xfrm>
            <a:off x="0" y="1883367"/>
            <a:ext cx="9924803" cy="3091267"/>
          </a:xfrm>
          <a:prstGeom prst="rect">
            <a:avLst/>
          </a:prstGeom>
          <a:noFill/>
          <a:ln>
            <a:noFill/>
          </a:ln>
        </p:spPr>
      </p:pic>
      <p:pic>
        <p:nvPicPr>
          <p:cNvPr id="11" name="Splotch effect"/>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12" name="Google Shape;12;p2"/>
          <p:cNvSpPr txBox="1">
            <a:spLocks noGrp="1"/>
          </p:cNvSpPr>
          <p:nvPr>
            <p:ph type="ctrTitle"/>
          </p:nvPr>
        </p:nvSpPr>
        <p:spPr>
          <a:xfrm>
            <a:off x="914400" y="2195033"/>
            <a:ext cx="7269200" cy="2468000"/>
          </a:xfrm>
          <a:prstGeom prst="rect">
            <a:avLst/>
          </a:prstGeom>
        </p:spPr>
        <p:txBody>
          <a:bodyPr spcFirstLastPara="1" wrap="square" lIns="0" tIns="0" rIns="0" bIns="0" anchor="ctr" anchorCtr="0">
            <a:noAutofit/>
          </a:bodyPr>
          <a:lstStyle>
            <a:lvl1pPr lvl="0" rtl="0">
              <a:spcBef>
                <a:spcPts val="0"/>
              </a:spcBef>
              <a:spcAft>
                <a:spcPts val="0"/>
              </a:spcAft>
              <a:buSzPts val="4800"/>
              <a:buNone/>
              <a:defRPr sz="6400">
                <a:latin typeface="Georgia" panose="02040502050405020303" pitchFamily="18" charset="0"/>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rPr lang="en-US" dirty="0"/>
              <a:t>Click to edit Master title style</a:t>
            </a:r>
            <a:endParaRPr dirty="0"/>
          </a:p>
        </p:txBody>
      </p:sp>
    </p:spTree>
    <p:extLst>
      <p:ext uri="{BB962C8B-B14F-4D97-AF65-F5344CB8AC3E}">
        <p14:creationId xmlns:p14="http://schemas.microsoft.com/office/powerpoint/2010/main" val="2573630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spTree>
      <p:nvGrpSpPr>
        <p:cNvPr id="1" name="Shape 46"/>
        <p:cNvGrpSpPr/>
        <p:nvPr/>
      </p:nvGrpSpPr>
      <p:grpSpPr>
        <a:xfrm>
          <a:off x="0" y="0"/>
          <a:ext cx="0" cy="0"/>
          <a:chOff x="0" y="0"/>
          <a:chExt cx="0" cy="0"/>
        </a:xfrm>
      </p:grpSpPr>
      <p:sp>
        <p:nvSpPr>
          <p:cNvPr id="13" name="Rectangle 12">
            <a:extLst>
              <a:ext uri="{FF2B5EF4-FFF2-40B4-BE49-F238E27FC236}">
                <a16:creationId xmlns:a16="http://schemas.microsoft.com/office/drawing/2014/main" id="{B6947BBC-6082-4DD7-B86B-596A36EE0680}"/>
              </a:ext>
            </a:extLst>
          </p:cNvPr>
          <p:cNvSpPr/>
          <p:nvPr userDrawn="1"/>
        </p:nvSpPr>
        <p:spPr>
          <a:xfrm>
            <a:off x="0" y="6497053"/>
            <a:ext cx="12192000" cy="3609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oogle Shape;47;p8">
            <a:extLst>
              <a:ext uri="{FF2B5EF4-FFF2-40B4-BE49-F238E27FC236}">
                <a16:creationId xmlns:a16="http://schemas.microsoft.com/office/drawing/2014/main" id="{912D6453-4CA3-474F-A3E6-2CD07523B9BB}"/>
              </a:ext>
            </a:extLst>
          </p:cNvPr>
          <p:cNvPicPr preferRelativeResize="0"/>
          <p:nvPr userDrawn="1"/>
        </p:nvPicPr>
        <p:blipFill rotWithShape="1">
          <a:blip r:embed="rId2"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49" name="Google Shape;49;p8"/>
          <p:cNvSpPr txBox="1">
            <a:spLocks noGrp="1"/>
          </p:cNvSpPr>
          <p:nvPr>
            <p:ph type="title"/>
          </p:nvPr>
        </p:nvSpPr>
        <p:spPr>
          <a:xfrm>
            <a:off x="113209" y="620333"/>
            <a:ext cx="7824800" cy="10024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atin typeface="Georgia" panose="02040502050405020303" pitchFamily="18"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r>
              <a:rPr lang="en-US" dirty="0"/>
              <a:t>Click to edit Master title style</a:t>
            </a:r>
            <a:endParaRPr dirty="0"/>
          </a:p>
        </p:txBody>
      </p:sp>
      <p:sp>
        <p:nvSpPr>
          <p:cNvPr id="50" name="Google Shape;50;p8"/>
          <p:cNvSpPr txBox="1">
            <a:spLocks noGrp="1"/>
          </p:cNvSpPr>
          <p:nvPr>
            <p:ph type="body" idx="1"/>
          </p:nvPr>
        </p:nvSpPr>
        <p:spPr>
          <a:xfrm>
            <a:off x="609599" y="1999333"/>
            <a:ext cx="11149013" cy="4169200"/>
          </a:xfrm>
          <a:prstGeom prst="rect">
            <a:avLst/>
          </a:prstGeom>
        </p:spPr>
        <p:txBody>
          <a:bodyPr spcFirstLastPara="1" wrap="square" lIns="0" tIns="0" rIns="0" bIns="0" anchor="t" anchorCtr="0">
            <a:noAutofit/>
          </a:bodyPr>
          <a:lstStyle>
            <a:lvl1pPr marL="609585" lvl="0" indent="-491054" rtl="0">
              <a:spcBef>
                <a:spcPts val="800"/>
              </a:spcBef>
              <a:spcAft>
                <a:spcPts val="0"/>
              </a:spcAft>
              <a:buSzPts val="2200"/>
              <a:buChar char="✔"/>
              <a:defRPr sz="2933">
                <a:solidFill>
                  <a:schemeClr val="tx1"/>
                </a:solidFill>
                <a:latin typeface="Georgia" panose="02040502050405020303" pitchFamily="18" charset="0"/>
              </a:defRPr>
            </a:lvl1pPr>
            <a:lvl2pPr marL="1219170" lvl="1" indent="-491054" rtl="0">
              <a:spcBef>
                <a:spcPts val="0"/>
              </a:spcBef>
              <a:spcAft>
                <a:spcPts val="0"/>
              </a:spcAft>
              <a:buSzPts val="2200"/>
              <a:buChar char="○"/>
              <a:defRPr sz="2933"/>
            </a:lvl2pPr>
            <a:lvl3pPr marL="1828754" lvl="2" indent="-491054" rtl="0">
              <a:spcBef>
                <a:spcPts val="0"/>
              </a:spcBef>
              <a:spcAft>
                <a:spcPts val="0"/>
              </a:spcAft>
              <a:buSzPts val="2200"/>
              <a:buChar char="■"/>
              <a:defRPr sz="2933"/>
            </a:lvl3pPr>
            <a:lvl4pPr marL="2438339" lvl="3" indent="-491054" rtl="0">
              <a:spcBef>
                <a:spcPts val="0"/>
              </a:spcBef>
              <a:spcAft>
                <a:spcPts val="0"/>
              </a:spcAft>
              <a:buSzPts val="2200"/>
              <a:buChar char="●"/>
              <a:defRPr sz="2933"/>
            </a:lvl4pPr>
            <a:lvl5pPr marL="3047924" lvl="4" indent="-491054" rtl="0">
              <a:spcBef>
                <a:spcPts val="0"/>
              </a:spcBef>
              <a:spcAft>
                <a:spcPts val="0"/>
              </a:spcAft>
              <a:buSzPts val="2200"/>
              <a:buChar char="○"/>
              <a:defRPr sz="2933"/>
            </a:lvl5pPr>
            <a:lvl6pPr marL="3657509" lvl="5" indent="-491054" rtl="0">
              <a:spcBef>
                <a:spcPts val="0"/>
              </a:spcBef>
              <a:spcAft>
                <a:spcPts val="0"/>
              </a:spcAft>
              <a:buSzPts val="2200"/>
              <a:buChar char="■"/>
              <a:defRPr sz="2933"/>
            </a:lvl6pPr>
            <a:lvl7pPr marL="4267093" lvl="6" indent="-491054" rtl="0">
              <a:spcBef>
                <a:spcPts val="0"/>
              </a:spcBef>
              <a:spcAft>
                <a:spcPts val="0"/>
              </a:spcAft>
              <a:buSzPts val="2200"/>
              <a:buChar char="●"/>
              <a:defRPr sz="2933"/>
            </a:lvl7pPr>
            <a:lvl8pPr marL="4876678" lvl="7" indent="-491054" rtl="0">
              <a:spcBef>
                <a:spcPts val="0"/>
              </a:spcBef>
              <a:spcAft>
                <a:spcPts val="0"/>
              </a:spcAft>
              <a:buSzPts val="2200"/>
              <a:buChar char="○"/>
              <a:defRPr sz="2933"/>
            </a:lvl8pPr>
            <a:lvl9pPr marL="5486263" lvl="8" indent="-491054" rtl="0">
              <a:spcBef>
                <a:spcPts val="0"/>
              </a:spcBef>
              <a:spcAft>
                <a:spcPts val="0"/>
              </a:spcAft>
              <a:buSzPts val="2200"/>
              <a:buChar char="■"/>
              <a:defRPr sz="2933"/>
            </a:lvl9pPr>
          </a:lstStyle>
          <a:p>
            <a:pPr lvl="0"/>
            <a:r>
              <a:rPr lang="en-US" dirty="0"/>
              <a:t>Click to edit Master text styles</a:t>
            </a:r>
          </a:p>
        </p:txBody>
      </p:sp>
      <p:sp>
        <p:nvSpPr>
          <p:cNvPr id="14" name="TextBox 13">
            <a:extLst>
              <a:ext uri="{FF2B5EF4-FFF2-40B4-BE49-F238E27FC236}">
                <a16:creationId xmlns:a16="http://schemas.microsoft.com/office/drawing/2014/main" id="{10420E81-1986-4100-8C52-544EC457811A}"/>
              </a:ext>
            </a:extLst>
          </p:cNvPr>
          <p:cNvSpPr txBox="1"/>
          <p:nvPr userDrawn="1"/>
        </p:nvSpPr>
        <p:spPr>
          <a:xfrm>
            <a:off x="0" y="6550223"/>
            <a:ext cx="2598821" cy="307777"/>
          </a:xfrm>
          <a:prstGeom prst="rect">
            <a:avLst/>
          </a:prstGeom>
          <a:solidFill>
            <a:schemeClr val="accent3"/>
          </a:solidFill>
        </p:spPr>
        <p:txBody>
          <a:bodyPr wrap="square" rtlCol="0">
            <a:spAutoFit/>
          </a:bodyPr>
          <a:lstStyle/>
          <a:p>
            <a:r>
              <a:rPr lang="en-US" dirty="0">
                <a:solidFill>
                  <a:schemeClr val="tx1">
                    <a:lumMod val="50000"/>
                  </a:schemeClr>
                </a:solidFill>
                <a:latin typeface="Georgia" panose="02040502050405020303" pitchFamily="18" charset="0"/>
              </a:rPr>
              <a:t>DFES/Partner Training Team</a:t>
            </a:r>
          </a:p>
        </p:txBody>
      </p:sp>
      <p:sp>
        <p:nvSpPr>
          <p:cNvPr id="15" name="TextBox 14">
            <a:extLst>
              <a:ext uri="{FF2B5EF4-FFF2-40B4-BE49-F238E27FC236}">
                <a16:creationId xmlns:a16="http://schemas.microsoft.com/office/drawing/2014/main" id="{99EB3D80-2DEB-4B33-9891-DDFD4FD2D1B4}"/>
              </a:ext>
            </a:extLst>
          </p:cNvPr>
          <p:cNvSpPr txBox="1"/>
          <p:nvPr userDrawn="1"/>
        </p:nvSpPr>
        <p:spPr>
          <a:xfrm>
            <a:off x="9593179" y="6550223"/>
            <a:ext cx="2598821" cy="307777"/>
          </a:xfrm>
          <a:prstGeom prst="rect">
            <a:avLst/>
          </a:prstGeom>
          <a:solidFill>
            <a:schemeClr val="accent3"/>
          </a:solidFill>
        </p:spPr>
        <p:txBody>
          <a:bodyPr wrap="square" rtlCol="0">
            <a:spAutoFit/>
          </a:bodyPr>
          <a:lstStyle/>
          <a:p>
            <a:pPr algn="r"/>
            <a:r>
              <a:rPr lang="en-US" dirty="0">
                <a:solidFill>
                  <a:schemeClr val="tx1">
                    <a:lumMod val="50000"/>
                  </a:schemeClr>
                </a:solidFill>
                <a:latin typeface="Georgia" panose="02040502050405020303" pitchFamily="18" charset="0"/>
              </a:rPr>
              <a:t>10/14/2021</a:t>
            </a:r>
          </a:p>
        </p:txBody>
      </p:sp>
      <p:sp>
        <p:nvSpPr>
          <p:cNvPr id="2" name="Slide Number Placeholder 1">
            <a:extLst>
              <a:ext uri="{FF2B5EF4-FFF2-40B4-BE49-F238E27FC236}">
                <a16:creationId xmlns:a16="http://schemas.microsoft.com/office/drawing/2014/main" id="{81B5FED8-50C8-4A63-AEB8-26417640BD77}"/>
              </a:ext>
            </a:extLst>
          </p:cNvPr>
          <p:cNvSpPr>
            <a:spLocks noGrp="1"/>
          </p:cNvSpPr>
          <p:nvPr>
            <p:ph type="sldNum" sz="quarter" idx="10"/>
          </p:nvPr>
        </p:nvSpPr>
        <p:spPr>
          <a:xfrm>
            <a:off x="4724400" y="6497053"/>
            <a:ext cx="2743200" cy="365125"/>
          </a:xfrm>
        </p:spPr>
        <p:txBody>
          <a:bodyPr/>
          <a:lstStyle>
            <a:lvl1pPr>
              <a:defRPr sz="1400">
                <a:solidFill>
                  <a:schemeClr val="accent1"/>
                </a:solidFill>
                <a:latin typeface="Georgia" panose="02040502050405020303" pitchFamily="18" charset="0"/>
              </a:defRPr>
            </a:lvl1pPr>
          </a:lstStyle>
          <a:p>
            <a:fld id="{DC7BBA9F-DE71-443C-8AAE-5AD50151E65F}" type="slidenum">
              <a:rPr lang="en-US" smtClean="0"/>
              <a:pPr/>
              <a:t>‹#›</a:t>
            </a:fld>
            <a:endParaRPr lang="en-US" dirty="0"/>
          </a:p>
        </p:txBody>
      </p:sp>
    </p:spTree>
    <p:extLst>
      <p:ext uri="{BB962C8B-B14F-4D97-AF65-F5344CB8AC3E}">
        <p14:creationId xmlns:p14="http://schemas.microsoft.com/office/powerpoint/2010/main" val="3100575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59"/>
        <p:cNvGrpSpPr/>
        <p:nvPr/>
      </p:nvGrpSpPr>
      <p:grpSpPr>
        <a:xfrm>
          <a:off x="0" y="0"/>
          <a:ext cx="0" cy="0"/>
          <a:chOff x="0" y="0"/>
          <a:chExt cx="0" cy="0"/>
        </a:xfrm>
      </p:grpSpPr>
      <p:sp>
        <p:nvSpPr>
          <p:cNvPr id="12" name="Rectangle 11">
            <a:extLst>
              <a:ext uri="{FF2B5EF4-FFF2-40B4-BE49-F238E27FC236}">
                <a16:creationId xmlns:a16="http://schemas.microsoft.com/office/drawing/2014/main" id="{9CEB4BBB-B026-4B5A-AD56-29EEF3C29CC6}"/>
              </a:ext>
            </a:extLst>
          </p:cNvPr>
          <p:cNvSpPr/>
          <p:nvPr userDrawn="1"/>
        </p:nvSpPr>
        <p:spPr>
          <a:xfrm>
            <a:off x="0" y="6497053"/>
            <a:ext cx="12192000" cy="3609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4E22068-D978-4F51-8253-174EC07FC470}"/>
              </a:ext>
            </a:extLst>
          </p:cNvPr>
          <p:cNvSpPr txBox="1"/>
          <p:nvPr userDrawn="1"/>
        </p:nvSpPr>
        <p:spPr>
          <a:xfrm>
            <a:off x="0" y="6550223"/>
            <a:ext cx="2598821" cy="307777"/>
          </a:xfrm>
          <a:prstGeom prst="rect">
            <a:avLst/>
          </a:prstGeom>
          <a:solidFill>
            <a:schemeClr val="accent3"/>
          </a:solidFill>
        </p:spPr>
        <p:txBody>
          <a:bodyPr wrap="square" rtlCol="0">
            <a:spAutoFit/>
          </a:bodyPr>
          <a:lstStyle/>
          <a:p>
            <a:r>
              <a:rPr lang="en-US" dirty="0">
                <a:solidFill>
                  <a:schemeClr val="tx1">
                    <a:lumMod val="50000"/>
                  </a:schemeClr>
                </a:solidFill>
                <a:latin typeface="Georgia" panose="02040502050405020303" pitchFamily="18" charset="0"/>
              </a:rPr>
              <a:t>DFES/Partner Training Team</a:t>
            </a:r>
          </a:p>
        </p:txBody>
      </p:sp>
      <p:sp>
        <p:nvSpPr>
          <p:cNvPr id="14" name="TextBox 13">
            <a:extLst>
              <a:ext uri="{FF2B5EF4-FFF2-40B4-BE49-F238E27FC236}">
                <a16:creationId xmlns:a16="http://schemas.microsoft.com/office/drawing/2014/main" id="{75A7EA2B-285D-4CDC-A87E-554790196C7C}"/>
              </a:ext>
            </a:extLst>
          </p:cNvPr>
          <p:cNvSpPr txBox="1"/>
          <p:nvPr userDrawn="1"/>
        </p:nvSpPr>
        <p:spPr>
          <a:xfrm>
            <a:off x="9593179" y="6550223"/>
            <a:ext cx="2598821" cy="307777"/>
          </a:xfrm>
          <a:prstGeom prst="rect">
            <a:avLst/>
          </a:prstGeom>
          <a:solidFill>
            <a:schemeClr val="accent3"/>
          </a:solidFill>
        </p:spPr>
        <p:txBody>
          <a:bodyPr wrap="square" rtlCol="0">
            <a:spAutoFit/>
          </a:bodyPr>
          <a:lstStyle/>
          <a:p>
            <a:pPr algn="r"/>
            <a:r>
              <a:rPr lang="en-US" dirty="0">
                <a:solidFill>
                  <a:schemeClr val="tx1">
                    <a:lumMod val="50000"/>
                  </a:schemeClr>
                </a:solidFill>
                <a:latin typeface="Georgia" panose="02040502050405020303" pitchFamily="18" charset="0"/>
              </a:rPr>
              <a:t>10/14/2021</a:t>
            </a:r>
          </a:p>
        </p:txBody>
      </p:sp>
      <p:sp>
        <p:nvSpPr>
          <p:cNvPr id="3" name="Slide Number Placeholder 2">
            <a:extLst>
              <a:ext uri="{FF2B5EF4-FFF2-40B4-BE49-F238E27FC236}">
                <a16:creationId xmlns:a16="http://schemas.microsoft.com/office/drawing/2014/main" id="{998A3F22-A4D7-44F2-ABAE-D94047A97C49}"/>
              </a:ext>
            </a:extLst>
          </p:cNvPr>
          <p:cNvSpPr>
            <a:spLocks noGrp="1"/>
          </p:cNvSpPr>
          <p:nvPr>
            <p:ph type="sldNum" sz="quarter" idx="10"/>
          </p:nvPr>
        </p:nvSpPr>
        <p:spPr>
          <a:xfrm>
            <a:off x="4724400" y="6484124"/>
            <a:ext cx="2743200" cy="365125"/>
          </a:xfrm>
        </p:spPr>
        <p:txBody>
          <a:bodyPr/>
          <a:lstStyle>
            <a:lvl1pPr>
              <a:defRPr sz="1400">
                <a:solidFill>
                  <a:schemeClr val="accent1"/>
                </a:solidFill>
                <a:latin typeface="Georgia" panose="02040502050405020303" pitchFamily="18" charset="0"/>
              </a:defRPr>
            </a:lvl1pPr>
          </a:lstStyle>
          <a:p>
            <a:fld id="{DC7BBA9F-DE71-443C-8AAE-5AD50151E65F}" type="slidenum">
              <a:rPr lang="en-US" smtClean="0"/>
              <a:pPr/>
              <a:t>‹#›</a:t>
            </a:fld>
            <a:endParaRPr lang="en-US" dirty="0"/>
          </a:p>
        </p:txBody>
      </p:sp>
    </p:spTree>
    <p:extLst>
      <p:ext uri="{BB962C8B-B14F-4D97-AF65-F5344CB8AC3E}">
        <p14:creationId xmlns:p14="http://schemas.microsoft.com/office/powerpoint/2010/main" val="23847808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20000"/>
                <a:lumOff val="80000"/>
              </a:schemeClr>
            </a:gs>
            <a:gs pos="100000">
              <a:schemeClr val="bg2">
                <a:lumMod val="40000"/>
                <a:lumOff val="60000"/>
              </a:schemeClr>
            </a:gs>
          </a:gsLst>
          <a:lin ang="27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620333"/>
            <a:ext cx="7824800" cy="1002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1pPr>
            <a:lvl2pPr lvl="1"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2pPr>
            <a:lvl3pPr lvl="2"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3pPr>
            <a:lvl4pPr lvl="3"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4pPr>
            <a:lvl5pPr lvl="4"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5pPr>
            <a:lvl6pPr lvl="5"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6pPr>
            <a:lvl7pPr lvl="6"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7pPr>
            <a:lvl8pPr lvl="7"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8pPr>
            <a:lvl9pPr lvl="8"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609600" y="1999333"/>
            <a:ext cx="10972800" cy="4169200"/>
          </a:xfrm>
          <a:prstGeom prst="rect">
            <a:avLst/>
          </a:prstGeom>
          <a:noFill/>
          <a:ln>
            <a:noFill/>
          </a:ln>
          <a:effectLst>
            <a:outerShdw blurRad="42863" dist="9525" dir="5400000" algn="bl" rotWithShape="0">
              <a:schemeClr val="dk1">
                <a:alpha val="20000"/>
              </a:schemeClr>
            </a:outerShdw>
          </a:effectLst>
        </p:spPr>
        <p:txBody>
          <a:bodyPr spcFirstLastPara="1" wrap="square" lIns="0" tIns="0" rIns="0" bIns="0" anchor="t" anchorCtr="0">
            <a:noAutofit/>
          </a:bodyPr>
          <a:lstStyle>
            <a:lvl1pPr marL="457200" lvl="0" indent="-342900" rtl="0">
              <a:lnSpc>
                <a:spcPct val="115000"/>
              </a:lnSpc>
              <a:spcBef>
                <a:spcPts val="600"/>
              </a:spcBef>
              <a:spcAft>
                <a:spcPts val="0"/>
              </a:spcAft>
              <a:buClr>
                <a:schemeClr val="dk1"/>
              </a:buClr>
              <a:buSzPts val="1800"/>
              <a:buFont typeface="Patrick Hand"/>
              <a:buChar char="✔"/>
              <a:defRPr sz="2600">
                <a:solidFill>
                  <a:schemeClr val="lt1"/>
                </a:solidFill>
                <a:latin typeface="Patrick Hand"/>
                <a:ea typeface="Patrick Hand"/>
                <a:cs typeface="Patrick Hand"/>
                <a:sym typeface="Patrick Hand"/>
              </a:defRPr>
            </a:lvl1pPr>
            <a:lvl2pPr marL="914400" lvl="1"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2pPr>
            <a:lvl3pPr marL="1371600" lvl="2"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3pPr>
            <a:lvl4pPr marL="1828800" lvl="3"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4pPr>
            <a:lvl5pPr marL="2286000" lvl="4"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5pPr>
            <a:lvl6pPr marL="2743200" lvl="5"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6pPr>
            <a:lvl7pPr marL="3200400" lvl="6"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7pPr>
            <a:lvl8pPr marL="3657600" lvl="7"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8pPr>
            <a:lvl9pPr marL="4114800" lvl="8"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9pPr>
          </a:lstStyle>
          <a:p>
            <a:endParaRPr/>
          </a:p>
        </p:txBody>
      </p:sp>
      <p:sp>
        <p:nvSpPr>
          <p:cNvPr id="2" name="Slide Number Placeholder 1">
            <a:extLst>
              <a:ext uri="{FF2B5EF4-FFF2-40B4-BE49-F238E27FC236}">
                <a16:creationId xmlns:a16="http://schemas.microsoft.com/office/drawing/2014/main" id="{B6B74211-46E8-46E5-8891-A0E82CD1EE83}"/>
              </a:ext>
            </a:extLst>
          </p:cNvPr>
          <p:cNvSpPr>
            <a:spLocks noGrp="1"/>
          </p:cNvSpPr>
          <p:nvPr>
            <p:ph type="sldNum" sz="quarter" idx="4"/>
          </p:nvPr>
        </p:nvSpPr>
        <p:spPr>
          <a:xfrm>
            <a:off x="4522000" y="636257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DC7BBA9F-DE71-443C-8AAE-5AD50151E65F}" type="slidenum">
              <a:rPr lang="en-US" smtClean="0"/>
              <a:pPr/>
              <a:t>‹#›</a:t>
            </a:fld>
            <a:endParaRPr lang="en-US"/>
          </a:p>
        </p:txBody>
      </p:sp>
    </p:spTree>
    <p:extLst>
      <p:ext uri="{BB962C8B-B14F-4D97-AF65-F5344CB8AC3E}">
        <p14:creationId xmlns:p14="http://schemas.microsoft.com/office/powerpoint/2010/main" val="1872047600"/>
      </p:ext>
    </p:extLst>
  </p:cSld>
  <p:clrMap bg1="lt1" tx1="dk1" bg2="dk2" tx2="lt2" accent1="accent1" accent2="accent2" accent3="accent3" accent4="accent4" accent5="accent5" accent6="accent6" hlink="hlink" folHlink="folHlink"/>
  <p:sldLayoutIdLst>
    <p:sldLayoutId id="2147483661" r:id="rId1"/>
    <p:sldLayoutId id="2147483667" r:id="rId2"/>
    <p:sldLayoutId id="2147483669" r:id="rId3"/>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Georgia Pro" panose="02040502050405020303" pitchFamily="18" charset="0"/>
          <a:ea typeface="Georgia Pro" panose="02040502050405020303" pitchFamily="18" charset="0"/>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tx2"/>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21A20-0C9F-43CE-81CE-C20D0860759B}"/>
              </a:ext>
            </a:extLst>
          </p:cNvPr>
          <p:cNvSpPr>
            <a:spLocks noGrp="1"/>
          </p:cNvSpPr>
          <p:nvPr>
            <p:ph type="ctrTitle"/>
          </p:nvPr>
        </p:nvSpPr>
        <p:spPr>
          <a:xfrm>
            <a:off x="506436" y="2195000"/>
            <a:ext cx="7554351" cy="2468000"/>
          </a:xfrm>
        </p:spPr>
        <p:txBody>
          <a:bodyPr/>
          <a:lstStyle/>
          <a:p>
            <a:r>
              <a:rPr lang="en-US" dirty="0"/>
              <a:t>Human Trafficking: Risk Factors</a:t>
            </a:r>
          </a:p>
        </p:txBody>
      </p:sp>
    </p:spTree>
    <p:extLst>
      <p:ext uri="{BB962C8B-B14F-4D97-AF65-F5344CB8AC3E}">
        <p14:creationId xmlns:p14="http://schemas.microsoft.com/office/powerpoint/2010/main" val="4195416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C9544-B631-4B96-A9F4-3910F06D07E7}"/>
              </a:ext>
            </a:extLst>
          </p:cNvPr>
          <p:cNvSpPr>
            <a:spLocks noGrp="1"/>
          </p:cNvSpPr>
          <p:nvPr>
            <p:ph type="title"/>
          </p:nvPr>
        </p:nvSpPr>
        <p:spPr/>
        <p:txBody>
          <a:bodyPr/>
          <a:lstStyle/>
          <a:p>
            <a:r>
              <a:rPr lang="en-US" dirty="0"/>
              <a:t>Risk Factor: </a:t>
            </a:r>
          </a:p>
        </p:txBody>
      </p:sp>
      <p:sp>
        <p:nvSpPr>
          <p:cNvPr id="4" name="Rectangle: Rounded Corners 3">
            <a:extLst>
              <a:ext uri="{FF2B5EF4-FFF2-40B4-BE49-F238E27FC236}">
                <a16:creationId xmlns:a16="http://schemas.microsoft.com/office/drawing/2014/main" id="{EB4A2CB7-E57B-4558-BA3B-E479544C2B06}"/>
              </a:ext>
            </a:extLst>
          </p:cNvPr>
          <p:cNvSpPr/>
          <p:nvPr/>
        </p:nvSpPr>
        <p:spPr>
          <a:xfrm>
            <a:off x="4331208" y="1961320"/>
            <a:ext cx="3529584" cy="4276345"/>
          </a:xfrm>
          <a:custGeom>
            <a:avLst/>
            <a:gdLst>
              <a:gd name="connsiteX0" fmla="*/ 0 w 3529584"/>
              <a:gd name="connsiteY0" fmla="*/ 588276 h 4276345"/>
              <a:gd name="connsiteX1" fmla="*/ 588276 w 3529584"/>
              <a:gd name="connsiteY1" fmla="*/ 0 h 4276345"/>
              <a:gd name="connsiteX2" fmla="*/ 2941308 w 3529584"/>
              <a:gd name="connsiteY2" fmla="*/ 0 h 4276345"/>
              <a:gd name="connsiteX3" fmla="*/ 3529584 w 3529584"/>
              <a:gd name="connsiteY3" fmla="*/ 588276 h 4276345"/>
              <a:gd name="connsiteX4" fmla="*/ 3529584 w 3529584"/>
              <a:gd name="connsiteY4" fmla="*/ 3688069 h 4276345"/>
              <a:gd name="connsiteX5" fmla="*/ 2941308 w 3529584"/>
              <a:gd name="connsiteY5" fmla="*/ 4276345 h 4276345"/>
              <a:gd name="connsiteX6" fmla="*/ 588276 w 3529584"/>
              <a:gd name="connsiteY6" fmla="*/ 4276345 h 4276345"/>
              <a:gd name="connsiteX7" fmla="*/ 0 w 3529584"/>
              <a:gd name="connsiteY7" fmla="*/ 3688069 h 4276345"/>
              <a:gd name="connsiteX8" fmla="*/ 0 w 3529584"/>
              <a:gd name="connsiteY8" fmla="*/ 588276 h 427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9584" h="4276345" fill="none" extrusionOk="0">
                <a:moveTo>
                  <a:pt x="0" y="588276"/>
                </a:moveTo>
                <a:cubicBezTo>
                  <a:pt x="-25962" y="292068"/>
                  <a:pt x="211400" y="11708"/>
                  <a:pt x="588276" y="0"/>
                </a:cubicBezTo>
                <a:cubicBezTo>
                  <a:pt x="1442189" y="-72896"/>
                  <a:pt x="2360402" y="-40434"/>
                  <a:pt x="2941308" y="0"/>
                </a:cubicBezTo>
                <a:cubicBezTo>
                  <a:pt x="3246901" y="-60628"/>
                  <a:pt x="3504366" y="262596"/>
                  <a:pt x="3529584" y="588276"/>
                </a:cubicBezTo>
                <a:cubicBezTo>
                  <a:pt x="3364097" y="1786105"/>
                  <a:pt x="3515664" y="2755473"/>
                  <a:pt x="3529584" y="3688069"/>
                </a:cubicBezTo>
                <a:cubicBezTo>
                  <a:pt x="3580791" y="4046516"/>
                  <a:pt x="3295649" y="4219126"/>
                  <a:pt x="2941308" y="4276345"/>
                </a:cubicBezTo>
                <a:cubicBezTo>
                  <a:pt x="2670088" y="4421943"/>
                  <a:pt x="1079228" y="4151868"/>
                  <a:pt x="588276" y="4276345"/>
                </a:cubicBezTo>
                <a:cubicBezTo>
                  <a:pt x="245129" y="4293221"/>
                  <a:pt x="-34275" y="4064029"/>
                  <a:pt x="0" y="3688069"/>
                </a:cubicBezTo>
                <a:cubicBezTo>
                  <a:pt x="-162593" y="2871553"/>
                  <a:pt x="18" y="1821842"/>
                  <a:pt x="0" y="588276"/>
                </a:cubicBezTo>
                <a:close/>
              </a:path>
              <a:path w="3529584" h="4276345" stroke="0" extrusionOk="0">
                <a:moveTo>
                  <a:pt x="0" y="588276"/>
                </a:moveTo>
                <a:cubicBezTo>
                  <a:pt x="-36325" y="228180"/>
                  <a:pt x="216215" y="-31892"/>
                  <a:pt x="588276" y="0"/>
                </a:cubicBezTo>
                <a:cubicBezTo>
                  <a:pt x="1680379" y="-162424"/>
                  <a:pt x="2560801" y="32332"/>
                  <a:pt x="2941308" y="0"/>
                </a:cubicBezTo>
                <a:cubicBezTo>
                  <a:pt x="3263838" y="-22269"/>
                  <a:pt x="3475811" y="264806"/>
                  <a:pt x="3529584" y="588276"/>
                </a:cubicBezTo>
                <a:cubicBezTo>
                  <a:pt x="3688145" y="1601046"/>
                  <a:pt x="3443383" y="3285865"/>
                  <a:pt x="3529584" y="3688069"/>
                </a:cubicBezTo>
                <a:cubicBezTo>
                  <a:pt x="3524687" y="4004408"/>
                  <a:pt x="3264422" y="4270808"/>
                  <a:pt x="2941308" y="4276345"/>
                </a:cubicBezTo>
                <a:cubicBezTo>
                  <a:pt x="2623366" y="4123930"/>
                  <a:pt x="1701188" y="4123000"/>
                  <a:pt x="588276" y="4276345"/>
                </a:cubicBezTo>
                <a:cubicBezTo>
                  <a:pt x="237236" y="4260947"/>
                  <a:pt x="-29384" y="3990471"/>
                  <a:pt x="0" y="3688069"/>
                </a:cubicBezTo>
                <a:cubicBezTo>
                  <a:pt x="9826" y="3178428"/>
                  <a:pt x="123293" y="1829298"/>
                  <a:pt x="0" y="588276"/>
                </a:cubicBezTo>
                <a:close/>
              </a:path>
            </a:pathLst>
          </a:custGeom>
          <a:solidFill>
            <a:schemeClr val="tx2"/>
          </a:solidFill>
          <a:ln>
            <a:extLst>
              <a:ext uri="{C807C97D-BFC1-408E-A445-0C87EB9F89A2}">
                <ask:lineSketchStyleProps xmlns:ask="http://schemas.microsoft.com/office/drawing/2018/sketchyshapes" sd="4126763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86B09C3-71D4-4115-B62A-1F5C3611A0D4}"/>
              </a:ext>
            </a:extLst>
          </p:cNvPr>
          <p:cNvSpPr txBox="1"/>
          <p:nvPr/>
        </p:nvSpPr>
        <p:spPr>
          <a:xfrm>
            <a:off x="5360504" y="1975105"/>
            <a:ext cx="1470991"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Social</a:t>
            </a:r>
          </a:p>
        </p:txBody>
      </p:sp>
      <p:sp>
        <p:nvSpPr>
          <p:cNvPr id="6" name="Rectangle: Rounded Corners 5">
            <a:extLst>
              <a:ext uri="{FF2B5EF4-FFF2-40B4-BE49-F238E27FC236}">
                <a16:creationId xmlns:a16="http://schemas.microsoft.com/office/drawing/2014/main" id="{C4599730-AB3E-4D7F-9E6B-9BCBD5170379}"/>
              </a:ext>
            </a:extLst>
          </p:cNvPr>
          <p:cNvSpPr/>
          <p:nvPr/>
        </p:nvSpPr>
        <p:spPr>
          <a:xfrm>
            <a:off x="206337" y="1961321"/>
            <a:ext cx="3529584" cy="4276345"/>
          </a:xfrm>
          <a:custGeom>
            <a:avLst/>
            <a:gdLst>
              <a:gd name="connsiteX0" fmla="*/ 0 w 3529584"/>
              <a:gd name="connsiteY0" fmla="*/ 588276 h 4276345"/>
              <a:gd name="connsiteX1" fmla="*/ 588276 w 3529584"/>
              <a:gd name="connsiteY1" fmla="*/ 0 h 4276345"/>
              <a:gd name="connsiteX2" fmla="*/ 2941308 w 3529584"/>
              <a:gd name="connsiteY2" fmla="*/ 0 h 4276345"/>
              <a:gd name="connsiteX3" fmla="*/ 3529584 w 3529584"/>
              <a:gd name="connsiteY3" fmla="*/ 588276 h 4276345"/>
              <a:gd name="connsiteX4" fmla="*/ 3529584 w 3529584"/>
              <a:gd name="connsiteY4" fmla="*/ 3688069 h 4276345"/>
              <a:gd name="connsiteX5" fmla="*/ 2941308 w 3529584"/>
              <a:gd name="connsiteY5" fmla="*/ 4276345 h 4276345"/>
              <a:gd name="connsiteX6" fmla="*/ 588276 w 3529584"/>
              <a:gd name="connsiteY6" fmla="*/ 4276345 h 4276345"/>
              <a:gd name="connsiteX7" fmla="*/ 0 w 3529584"/>
              <a:gd name="connsiteY7" fmla="*/ 3688069 h 4276345"/>
              <a:gd name="connsiteX8" fmla="*/ 0 w 3529584"/>
              <a:gd name="connsiteY8" fmla="*/ 588276 h 427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9584" h="4276345" fill="none" extrusionOk="0">
                <a:moveTo>
                  <a:pt x="0" y="588276"/>
                </a:moveTo>
                <a:cubicBezTo>
                  <a:pt x="-25962" y="292068"/>
                  <a:pt x="211400" y="11708"/>
                  <a:pt x="588276" y="0"/>
                </a:cubicBezTo>
                <a:cubicBezTo>
                  <a:pt x="1442189" y="-72896"/>
                  <a:pt x="2360402" y="-40434"/>
                  <a:pt x="2941308" y="0"/>
                </a:cubicBezTo>
                <a:cubicBezTo>
                  <a:pt x="3246901" y="-60628"/>
                  <a:pt x="3504366" y="262596"/>
                  <a:pt x="3529584" y="588276"/>
                </a:cubicBezTo>
                <a:cubicBezTo>
                  <a:pt x="3364097" y="1786105"/>
                  <a:pt x="3515664" y="2755473"/>
                  <a:pt x="3529584" y="3688069"/>
                </a:cubicBezTo>
                <a:cubicBezTo>
                  <a:pt x="3580791" y="4046516"/>
                  <a:pt x="3295649" y="4219126"/>
                  <a:pt x="2941308" y="4276345"/>
                </a:cubicBezTo>
                <a:cubicBezTo>
                  <a:pt x="2670088" y="4421943"/>
                  <a:pt x="1079228" y="4151868"/>
                  <a:pt x="588276" y="4276345"/>
                </a:cubicBezTo>
                <a:cubicBezTo>
                  <a:pt x="245129" y="4293221"/>
                  <a:pt x="-34275" y="4064029"/>
                  <a:pt x="0" y="3688069"/>
                </a:cubicBezTo>
                <a:cubicBezTo>
                  <a:pt x="-162593" y="2871553"/>
                  <a:pt x="18" y="1821842"/>
                  <a:pt x="0" y="588276"/>
                </a:cubicBezTo>
                <a:close/>
              </a:path>
              <a:path w="3529584" h="4276345" stroke="0" extrusionOk="0">
                <a:moveTo>
                  <a:pt x="0" y="588276"/>
                </a:moveTo>
                <a:cubicBezTo>
                  <a:pt x="-36325" y="228180"/>
                  <a:pt x="216215" y="-31892"/>
                  <a:pt x="588276" y="0"/>
                </a:cubicBezTo>
                <a:cubicBezTo>
                  <a:pt x="1680379" y="-162424"/>
                  <a:pt x="2560801" y="32332"/>
                  <a:pt x="2941308" y="0"/>
                </a:cubicBezTo>
                <a:cubicBezTo>
                  <a:pt x="3263838" y="-22269"/>
                  <a:pt x="3475811" y="264806"/>
                  <a:pt x="3529584" y="588276"/>
                </a:cubicBezTo>
                <a:cubicBezTo>
                  <a:pt x="3688145" y="1601046"/>
                  <a:pt x="3443383" y="3285865"/>
                  <a:pt x="3529584" y="3688069"/>
                </a:cubicBezTo>
                <a:cubicBezTo>
                  <a:pt x="3524687" y="4004408"/>
                  <a:pt x="3264422" y="4270808"/>
                  <a:pt x="2941308" y="4276345"/>
                </a:cubicBezTo>
                <a:cubicBezTo>
                  <a:pt x="2623366" y="4123930"/>
                  <a:pt x="1701188" y="4123000"/>
                  <a:pt x="588276" y="4276345"/>
                </a:cubicBezTo>
                <a:cubicBezTo>
                  <a:pt x="237236" y="4260947"/>
                  <a:pt x="-29384" y="3990471"/>
                  <a:pt x="0" y="3688069"/>
                </a:cubicBezTo>
                <a:cubicBezTo>
                  <a:pt x="9826" y="3178428"/>
                  <a:pt x="123293" y="1829298"/>
                  <a:pt x="0" y="588276"/>
                </a:cubicBezTo>
                <a:close/>
              </a:path>
            </a:pathLst>
          </a:custGeom>
          <a:solidFill>
            <a:schemeClr val="tx2"/>
          </a:solidFill>
          <a:ln>
            <a:extLst>
              <a:ext uri="{C807C97D-BFC1-408E-A445-0C87EB9F89A2}">
                <ask:lineSketchStyleProps xmlns:ask="http://schemas.microsoft.com/office/drawing/2018/sketchyshapes" sd="4126763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E65C18B-86E7-4F21-851B-7A551F086BE2}"/>
              </a:ext>
            </a:extLst>
          </p:cNvPr>
          <p:cNvSpPr txBox="1"/>
          <p:nvPr/>
        </p:nvSpPr>
        <p:spPr>
          <a:xfrm>
            <a:off x="915007" y="1961321"/>
            <a:ext cx="2339009"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Economic</a:t>
            </a:r>
          </a:p>
        </p:txBody>
      </p:sp>
      <p:sp>
        <p:nvSpPr>
          <p:cNvPr id="8" name="Rectangle: Rounded Corners 7">
            <a:extLst>
              <a:ext uri="{FF2B5EF4-FFF2-40B4-BE49-F238E27FC236}">
                <a16:creationId xmlns:a16="http://schemas.microsoft.com/office/drawing/2014/main" id="{375BD4AC-F13F-4CAA-BCED-ED9B89448044}"/>
              </a:ext>
            </a:extLst>
          </p:cNvPr>
          <p:cNvSpPr/>
          <p:nvPr/>
        </p:nvSpPr>
        <p:spPr>
          <a:xfrm>
            <a:off x="8456079" y="1961320"/>
            <a:ext cx="3531704" cy="4276345"/>
          </a:xfrm>
          <a:custGeom>
            <a:avLst/>
            <a:gdLst>
              <a:gd name="connsiteX0" fmla="*/ 0 w 3531704"/>
              <a:gd name="connsiteY0" fmla="*/ 588629 h 4276345"/>
              <a:gd name="connsiteX1" fmla="*/ 588629 w 3531704"/>
              <a:gd name="connsiteY1" fmla="*/ 0 h 4276345"/>
              <a:gd name="connsiteX2" fmla="*/ 2943075 w 3531704"/>
              <a:gd name="connsiteY2" fmla="*/ 0 h 4276345"/>
              <a:gd name="connsiteX3" fmla="*/ 3531704 w 3531704"/>
              <a:gd name="connsiteY3" fmla="*/ 588629 h 4276345"/>
              <a:gd name="connsiteX4" fmla="*/ 3531704 w 3531704"/>
              <a:gd name="connsiteY4" fmla="*/ 3687716 h 4276345"/>
              <a:gd name="connsiteX5" fmla="*/ 2943075 w 3531704"/>
              <a:gd name="connsiteY5" fmla="*/ 4276345 h 4276345"/>
              <a:gd name="connsiteX6" fmla="*/ 588629 w 3531704"/>
              <a:gd name="connsiteY6" fmla="*/ 4276345 h 4276345"/>
              <a:gd name="connsiteX7" fmla="*/ 0 w 3531704"/>
              <a:gd name="connsiteY7" fmla="*/ 3687716 h 4276345"/>
              <a:gd name="connsiteX8" fmla="*/ 0 w 3531704"/>
              <a:gd name="connsiteY8" fmla="*/ 588629 h 427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704" h="4276345" fill="none" extrusionOk="0">
                <a:moveTo>
                  <a:pt x="0" y="588629"/>
                </a:moveTo>
                <a:cubicBezTo>
                  <a:pt x="-21741" y="287562"/>
                  <a:pt x="221367" y="9498"/>
                  <a:pt x="588629" y="0"/>
                </a:cubicBezTo>
                <a:cubicBezTo>
                  <a:pt x="1541209" y="-72896"/>
                  <a:pt x="2444716" y="-40434"/>
                  <a:pt x="2943075" y="0"/>
                </a:cubicBezTo>
                <a:cubicBezTo>
                  <a:pt x="3260141" y="-25207"/>
                  <a:pt x="3471975" y="261680"/>
                  <a:pt x="3531704" y="588629"/>
                </a:cubicBezTo>
                <a:cubicBezTo>
                  <a:pt x="3366217" y="1020336"/>
                  <a:pt x="3517784" y="3224540"/>
                  <a:pt x="3531704" y="3687716"/>
                </a:cubicBezTo>
                <a:cubicBezTo>
                  <a:pt x="3540074" y="4018291"/>
                  <a:pt x="3281229" y="4250961"/>
                  <a:pt x="2943075" y="4276345"/>
                </a:cubicBezTo>
                <a:cubicBezTo>
                  <a:pt x="2333319" y="4421943"/>
                  <a:pt x="1535031" y="4151868"/>
                  <a:pt x="588629" y="4276345"/>
                </a:cubicBezTo>
                <a:cubicBezTo>
                  <a:pt x="228277" y="4308948"/>
                  <a:pt x="-13881" y="4033488"/>
                  <a:pt x="0" y="3687716"/>
                </a:cubicBezTo>
                <a:cubicBezTo>
                  <a:pt x="-162593" y="3258341"/>
                  <a:pt x="18" y="2119109"/>
                  <a:pt x="0" y="588629"/>
                </a:cubicBezTo>
                <a:close/>
              </a:path>
              <a:path w="3531704" h="4276345" stroke="0" extrusionOk="0">
                <a:moveTo>
                  <a:pt x="0" y="588629"/>
                </a:moveTo>
                <a:cubicBezTo>
                  <a:pt x="-22220" y="242006"/>
                  <a:pt x="211645" y="-35089"/>
                  <a:pt x="588629" y="0"/>
                </a:cubicBezTo>
                <a:cubicBezTo>
                  <a:pt x="1264081" y="-162424"/>
                  <a:pt x="1923409" y="32332"/>
                  <a:pt x="2943075" y="0"/>
                </a:cubicBezTo>
                <a:cubicBezTo>
                  <a:pt x="3264762" y="-32028"/>
                  <a:pt x="3495663" y="264494"/>
                  <a:pt x="3531704" y="588629"/>
                </a:cubicBezTo>
                <a:cubicBezTo>
                  <a:pt x="3690265" y="967441"/>
                  <a:pt x="3445503" y="2593802"/>
                  <a:pt x="3531704" y="3687716"/>
                </a:cubicBezTo>
                <a:cubicBezTo>
                  <a:pt x="3529247" y="4008514"/>
                  <a:pt x="3255655" y="4237471"/>
                  <a:pt x="2943075" y="4276345"/>
                </a:cubicBezTo>
                <a:cubicBezTo>
                  <a:pt x="2088692" y="4123930"/>
                  <a:pt x="1259327" y="4123000"/>
                  <a:pt x="588629" y="4276345"/>
                </a:cubicBezTo>
                <a:cubicBezTo>
                  <a:pt x="257156" y="4272586"/>
                  <a:pt x="-34775" y="3986186"/>
                  <a:pt x="0" y="3687716"/>
                </a:cubicBezTo>
                <a:cubicBezTo>
                  <a:pt x="9826" y="2870329"/>
                  <a:pt x="123293" y="1624559"/>
                  <a:pt x="0" y="588629"/>
                </a:cubicBezTo>
                <a:close/>
              </a:path>
            </a:pathLst>
          </a:custGeom>
          <a:solidFill>
            <a:schemeClr val="tx2"/>
          </a:solidFill>
          <a:ln>
            <a:extLst>
              <a:ext uri="{C807C97D-BFC1-408E-A445-0C87EB9F89A2}">
                <ask:lineSketchStyleProps xmlns:ask="http://schemas.microsoft.com/office/drawing/2018/sketchyshapes" sd="4126763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6798213-03F9-4E4E-8EDC-22B3F39A01A5}"/>
              </a:ext>
            </a:extLst>
          </p:cNvPr>
          <p:cNvSpPr txBox="1"/>
          <p:nvPr/>
        </p:nvSpPr>
        <p:spPr>
          <a:xfrm>
            <a:off x="8674718" y="1961320"/>
            <a:ext cx="3094425"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Psychological</a:t>
            </a:r>
          </a:p>
        </p:txBody>
      </p:sp>
      <p:sp>
        <p:nvSpPr>
          <p:cNvPr id="10" name="Social Inequality">
            <a:extLst>
              <a:ext uri="{FF2B5EF4-FFF2-40B4-BE49-F238E27FC236}">
                <a16:creationId xmlns:a16="http://schemas.microsoft.com/office/drawing/2014/main" id="{FEA43F07-9968-4EAC-85D5-D4AAA3D80C33}"/>
              </a:ext>
            </a:extLst>
          </p:cNvPr>
          <p:cNvSpPr txBox="1"/>
          <p:nvPr/>
        </p:nvSpPr>
        <p:spPr>
          <a:xfrm>
            <a:off x="2478396" y="859923"/>
            <a:ext cx="3094425" cy="523220"/>
          </a:xfrm>
          <a:prstGeom prst="rect">
            <a:avLst/>
          </a:prstGeom>
          <a:noFill/>
        </p:spPr>
        <p:txBody>
          <a:bodyPr wrap="square" rtlCol="0">
            <a:spAutoFit/>
          </a:bodyPr>
          <a:lstStyle/>
          <a:p>
            <a:pPr algn="ctr"/>
            <a:r>
              <a:rPr lang="en-US" sz="2800" dirty="0">
                <a:solidFill>
                  <a:schemeClr val="tx1"/>
                </a:solidFill>
                <a:latin typeface="Georgia" panose="02040502050405020303" pitchFamily="18" charset="0"/>
              </a:rPr>
              <a:t>Social Inequality</a:t>
            </a:r>
          </a:p>
        </p:txBody>
      </p:sp>
      <p:sp>
        <p:nvSpPr>
          <p:cNvPr id="11" name="Unemployment">
            <a:extLst>
              <a:ext uri="{FF2B5EF4-FFF2-40B4-BE49-F238E27FC236}">
                <a16:creationId xmlns:a16="http://schemas.microsoft.com/office/drawing/2014/main" id="{E1F3CF2A-E530-42FB-B399-E8070452A150}"/>
              </a:ext>
            </a:extLst>
          </p:cNvPr>
          <p:cNvSpPr txBox="1"/>
          <p:nvPr/>
        </p:nvSpPr>
        <p:spPr>
          <a:xfrm>
            <a:off x="2478396" y="851828"/>
            <a:ext cx="3094425" cy="523220"/>
          </a:xfrm>
          <a:prstGeom prst="rect">
            <a:avLst/>
          </a:prstGeom>
          <a:noFill/>
        </p:spPr>
        <p:txBody>
          <a:bodyPr wrap="square" rtlCol="0">
            <a:spAutoFit/>
          </a:bodyPr>
          <a:lstStyle/>
          <a:p>
            <a:pPr algn="ctr"/>
            <a:r>
              <a:rPr lang="en-US" sz="2800" dirty="0">
                <a:solidFill>
                  <a:schemeClr val="tx1"/>
                </a:solidFill>
                <a:latin typeface="Georgia" panose="02040502050405020303" pitchFamily="18" charset="0"/>
              </a:rPr>
              <a:t>Unemployment</a:t>
            </a:r>
          </a:p>
        </p:txBody>
      </p:sp>
      <p:sp>
        <p:nvSpPr>
          <p:cNvPr id="13" name="Substance Use/Abuse">
            <a:extLst>
              <a:ext uri="{FF2B5EF4-FFF2-40B4-BE49-F238E27FC236}">
                <a16:creationId xmlns:a16="http://schemas.microsoft.com/office/drawing/2014/main" id="{E50109BF-5446-4BC3-B3F6-427F8A39607F}"/>
              </a:ext>
            </a:extLst>
          </p:cNvPr>
          <p:cNvSpPr txBox="1"/>
          <p:nvPr/>
        </p:nvSpPr>
        <p:spPr>
          <a:xfrm>
            <a:off x="2478396" y="668626"/>
            <a:ext cx="3094425" cy="954107"/>
          </a:xfrm>
          <a:prstGeom prst="rect">
            <a:avLst/>
          </a:prstGeom>
          <a:noFill/>
        </p:spPr>
        <p:txBody>
          <a:bodyPr wrap="square" rtlCol="0">
            <a:spAutoFit/>
          </a:bodyPr>
          <a:lstStyle/>
          <a:p>
            <a:pPr algn="ctr"/>
            <a:r>
              <a:rPr lang="en-US" sz="2800" dirty="0">
                <a:solidFill>
                  <a:schemeClr val="tx1"/>
                </a:solidFill>
                <a:latin typeface="Georgia" panose="02040502050405020303" pitchFamily="18" charset="0"/>
              </a:rPr>
              <a:t>Substance Use/</a:t>
            </a:r>
          </a:p>
          <a:p>
            <a:pPr algn="ctr"/>
            <a:r>
              <a:rPr lang="en-US" sz="2800" dirty="0">
                <a:solidFill>
                  <a:schemeClr val="tx1"/>
                </a:solidFill>
                <a:latin typeface="Georgia" panose="02040502050405020303" pitchFamily="18" charset="0"/>
              </a:rPr>
              <a:t>Abuse</a:t>
            </a:r>
          </a:p>
        </p:txBody>
      </p:sp>
      <p:sp>
        <p:nvSpPr>
          <p:cNvPr id="14" name="Sexual Abuse">
            <a:extLst>
              <a:ext uri="{FF2B5EF4-FFF2-40B4-BE49-F238E27FC236}">
                <a16:creationId xmlns:a16="http://schemas.microsoft.com/office/drawing/2014/main" id="{E1439443-0711-44EB-87F9-812C2BA59A28}"/>
              </a:ext>
            </a:extLst>
          </p:cNvPr>
          <p:cNvSpPr txBox="1"/>
          <p:nvPr/>
        </p:nvSpPr>
        <p:spPr>
          <a:xfrm>
            <a:off x="2478396" y="859923"/>
            <a:ext cx="3094425" cy="523220"/>
          </a:xfrm>
          <a:prstGeom prst="rect">
            <a:avLst/>
          </a:prstGeom>
          <a:noFill/>
        </p:spPr>
        <p:txBody>
          <a:bodyPr wrap="square" rtlCol="0">
            <a:spAutoFit/>
          </a:bodyPr>
          <a:lstStyle/>
          <a:p>
            <a:pPr algn="ctr"/>
            <a:r>
              <a:rPr lang="en-US" sz="2800" dirty="0">
                <a:solidFill>
                  <a:schemeClr val="tx1"/>
                </a:solidFill>
                <a:latin typeface="Georgia" panose="02040502050405020303" pitchFamily="18" charset="0"/>
              </a:rPr>
              <a:t>Sexual Abuse</a:t>
            </a:r>
          </a:p>
        </p:txBody>
      </p:sp>
      <p:sp>
        <p:nvSpPr>
          <p:cNvPr id="15" name="Lack of Social Safety Net">
            <a:extLst>
              <a:ext uri="{FF2B5EF4-FFF2-40B4-BE49-F238E27FC236}">
                <a16:creationId xmlns:a16="http://schemas.microsoft.com/office/drawing/2014/main" id="{430FBF40-E24C-4D4F-B108-6C71A9F4B139}"/>
              </a:ext>
            </a:extLst>
          </p:cNvPr>
          <p:cNvSpPr txBox="1"/>
          <p:nvPr/>
        </p:nvSpPr>
        <p:spPr>
          <a:xfrm>
            <a:off x="2478396" y="668626"/>
            <a:ext cx="3094425" cy="954107"/>
          </a:xfrm>
          <a:prstGeom prst="rect">
            <a:avLst/>
          </a:prstGeom>
          <a:noFill/>
        </p:spPr>
        <p:txBody>
          <a:bodyPr wrap="square" rtlCol="0">
            <a:spAutoFit/>
          </a:bodyPr>
          <a:lstStyle/>
          <a:p>
            <a:pPr algn="ctr"/>
            <a:r>
              <a:rPr lang="en-US" sz="2800" dirty="0">
                <a:solidFill>
                  <a:schemeClr val="tx1"/>
                </a:solidFill>
                <a:latin typeface="Georgia" panose="02040502050405020303" pitchFamily="18" charset="0"/>
              </a:rPr>
              <a:t>Lack of Social Safety Net</a:t>
            </a:r>
          </a:p>
        </p:txBody>
      </p:sp>
      <p:sp>
        <p:nvSpPr>
          <p:cNvPr id="16" name="Homelessness">
            <a:extLst>
              <a:ext uri="{FF2B5EF4-FFF2-40B4-BE49-F238E27FC236}">
                <a16:creationId xmlns:a16="http://schemas.microsoft.com/office/drawing/2014/main" id="{F7875BC2-6C66-457C-A695-D8DBECF815A9}"/>
              </a:ext>
            </a:extLst>
          </p:cNvPr>
          <p:cNvSpPr txBox="1"/>
          <p:nvPr/>
        </p:nvSpPr>
        <p:spPr>
          <a:xfrm>
            <a:off x="2478396" y="859923"/>
            <a:ext cx="3094425" cy="523220"/>
          </a:xfrm>
          <a:prstGeom prst="rect">
            <a:avLst/>
          </a:prstGeom>
          <a:noFill/>
        </p:spPr>
        <p:txBody>
          <a:bodyPr wrap="square" rtlCol="0">
            <a:spAutoFit/>
          </a:bodyPr>
          <a:lstStyle/>
          <a:p>
            <a:pPr algn="ctr"/>
            <a:r>
              <a:rPr lang="en-US" sz="2800" dirty="0">
                <a:solidFill>
                  <a:schemeClr val="tx1"/>
                </a:solidFill>
                <a:latin typeface="Georgia" panose="02040502050405020303" pitchFamily="18" charset="0"/>
              </a:rPr>
              <a:t>Homelessness</a:t>
            </a:r>
          </a:p>
        </p:txBody>
      </p:sp>
      <p:sp>
        <p:nvSpPr>
          <p:cNvPr id="31" name="Mental Health">
            <a:extLst>
              <a:ext uri="{FF2B5EF4-FFF2-40B4-BE49-F238E27FC236}">
                <a16:creationId xmlns:a16="http://schemas.microsoft.com/office/drawing/2014/main" id="{D291B5F6-580C-46B7-86BF-12A0C6544195}"/>
              </a:ext>
            </a:extLst>
          </p:cNvPr>
          <p:cNvSpPr txBox="1"/>
          <p:nvPr/>
        </p:nvSpPr>
        <p:spPr>
          <a:xfrm>
            <a:off x="2619388" y="644479"/>
            <a:ext cx="3423640" cy="954107"/>
          </a:xfrm>
          <a:prstGeom prst="rect">
            <a:avLst/>
          </a:prstGeom>
          <a:noFill/>
        </p:spPr>
        <p:txBody>
          <a:bodyPr wrap="square" rtlCol="0">
            <a:spAutoFit/>
          </a:bodyPr>
          <a:lstStyle/>
          <a:p>
            <a:pPr algn="ctr"/>
            <a:r>
              <a:rPr lang="en-US" sz="2800" dirty="0">
                <a:solidFill>
                  <a:schemeClr val="tx1"/>
                </a:solidFill>
                <a:latin typeface="Georgia" panose="02040502050405020303" pitchFamily="18" charset="0"/>
              </a:rPr>
              <a:t>Mental Health Disorders/Concerns</a:t>
            </a:r>
          </a:p>
        </p:txBody>
      </p:sp>
      <p:sp>
        <p:nvSpPr>
          <p:cNvPr id="32" name="High Crime">
            <a:extLst>
              <a:ext uri="{FF2B5EF4-FFF2-40B4-BE49-F238E27FC236}">
                <a16:creationId xmlns:a16="http://schemas.microsoft.com/office/drawing/2014/main" id="{FC7E103B-1FA1-457A-A36C-4021B52AF400}"/>
              </a:ext>
            </a:extLst>
          </p:cNvPr>
          <p:cNvSpPr txBox="1"/>
          <p:nvPr/>
        </p:nvSpPr>
        <p:spPr>
          <a:xfrm>
            <a:off x="2619388" y="859923"/>
            <a:ext cx="3423640" cy="523220"/>
          </a:xfrm>
          <a:prstGeom prst="rect">
            <a:avLst/>
          </a:prstGeom>
          <a:noFill/>
        </p:spPr>
        <p:txBody>
          <a:bodyPr wrap="square" rtlCol="0">
            <a:spAutoFit/>
          </a:bodyPr>
          <a:lstStyle/>
          <a:p>
            <a:pPr algn="ctr"/>
            <a:r>
              <a:rPr lang="en-US" sz="2800" dirty="0">
                <a:solidFill>
                  <a:schemeClr val="tx1"/>
                </a:solidFill>
                <a:latin typeface="Georgia" panose="02040502050405020303" pitchFamily="18" charset="0"/>
              </a:rPr>
              <a:t>High Crime Areas</a:t>
            </a:r>
          </a:p>
        </p:txBody>
      </p:sp>
      <p:sp>
        <p:nvSpPr>
          <p:cNvPr id="33" name="Domestic Abuse">
            <a:extLst>
              <a:ext uri="{FF2B5EF4-FFF2-40B4-BE49-F238E27FC236}">
                <a16:creationId xmlns:a16="http://schemas.microsoft.com/office/drawing/2014/main" id="{517FA36A-9250-43E0-B41E-1C8D550A14A6}"/>
              </a:ext>
            </a:extLst>
          </p:cNvPr>
          <p:cNvSpPr txBox="1"/>
          <p:nvPr/>
        </p:nvSpPr>
        <p:spPr>
          <a:xfrm>
            <a:off x="2619388" y="859923"/>
            <a:ext cx="3423640" cy="523220"/>
          </a:xfrm>
          <a:prstGeom prst="rect">
            <a:avLst/>
          </a:prstGeom>
          <a:noFill/>
        </p:spPr>
        <p:txBody>
          <a:bodyPr wrap="square" rtlCol="0">
            <a:spAutoFit/>
          </a:bodyPr>
          <a:lstStyle/>
          <a:p>
            <a:pPr algn="ctr"/>
            <a:r>
              <a:rPr lang="en-US" sz="2800" dirty="0">
                <a:solidFill>
                  <a:schemeClr val="tx1"/>
                </a:solidFill>
                <a:latin typeface="Georgia" panose="02040502050405020303" pitchFamily="18" charset="0"/>
              </a:rPr>
              <a:t>Domestic Abuse</a:t>
            </a:r>
          </a:p>
        </p:txBody>
      </p:sp>
      <p:sp>
        <p:nvSpPr>
          <p:cNvPr id="34" name="Recent Migration">
            <a:extLst>
              <a:ext uri="{FF2B5EF4-FFF2-40B4-BE49-F238E27FC236}">
                <a16:creationId xmlns:a16="http://schemas.microsoft.com/office/drawing/2014/main" id="{8082B09A-F5F6-4568-BD47-8F45EE4FA96D}"/>
              </a:ext>
            </a:extLst>
          </p:cNvPr>
          <p:cNvSpPr txBox="1"/>
          <p:nvPr/>
        </p:nvSpPr>
        <p:spPr>
          <a:xfrm>
            <a:off x="2619388" y="682411"/>
            <a:ext cx="3423640" cy="954107"/>
          </a:xfrm>
          <a:prstGeom prst="rect">
            <a:avLst/>
          </a:prstGeom>
          <a:noFill/>
        </p:spPr>
        <p:txBody>
          <a:bodyPr wrap="square" rtlCol="0">
            <a:spAutoFit/>
          </a:bodyPr>
          <a:lstStyle/>
          <a:p>
            <a:pPr algn="ctr"/>
            <a:r>
              <a:rPr lang="en-US" sz="2800" dirty="0">
                <a:solidFill>
                  <a:schemeClr val="tx1"/>
                </a:solidFill>
                <a:latin typeface="Georgia" panose="02040502050405020303" pitchFamily="18" charset="0"/>
              </a:rPr>
              <a:t>Recent Migration/ Relocation</a:t>
            </a:r>
          </a:p>
        </p:txBody>
      </p:sp>
      <p:sp>
        <p:nvSpPr>
          <p:cNvPr id="3" name="Slide Number Placeholder 2">
            <a:extLst>
              <a:ext uri="{FF2B5EF4-FFF2-40B4-BE49-F238E27FC236}">
                <a16:creationId xmlns:a16="http://schemas.microsoft.com/office/drawing/2014/main" id="{D6532B64-424C-49B6-980D-CD658868697E}"/>
              </a:ext>
            </a:extLst>
          </p:cNvPr>
          <p:cNvSpPr>
            <a:spLocks noGrp="1"/>
          </p:cNvSpPr>
          <p:nvPr>
            <p:ph type="sldNum" sz="quarter" idx="10"/>
          </p:nvPr>
        </p:nvSpPr>
        <p:spPr/>
        <p:txBody>
          <a:bodyPr/>
          <a:lstStyle/>
          <a:p>
            <a:fld id="{DC7BBA9F-DE71-443C-8AAE-5AD50151E65F}" type="slidenum">
              <a:rPr lang="en-US" smtClean="0"/>
              <a:pPr/>
              <a:t>10</a:t>
            </a:fld>
            <a:endParaRPr lang="en-US" dirty="0"/>
          </a:p>
        </p:txBody>
      </p:sp>
    </p:spTree>
    <p:extLst>
      <p:ext uri="{BB962C8B-B14F-4D97-AF65-F5344CB8AC3E}">
        <p14:creationId xmlns:p14="http://schemas.microsoft.com/office/powerpoint/2010/main" val="179237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1.875E-6 4.07407E-6 L 0.17578 0.24467 " pathEditMode="relative" rAng="0" ptsTypes="AA">
                                      <p:cBhvr>
                                        <p:cTn id="10" dur="2000" fill="hold"/>
                                        <p:tgtEl>
                                          <p:spTgt spid="10"/>
                                        </p:tgtEl>
                                        <p:attrNameLst>
                                          <p:attrName>ppt_x</p:attrName>
                                          <p:attrName>ppt_y</p:attrName>
                                        </p:attrNameLst>
                                      </p:cBhvr>
                                      <p:rCtr x="8789" y="12222"/>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1.875E-6 1.48148E-6 L -0.16888 0.24977 " pathEditMode="relative" rAng="0" ptsTypes="AA">
                                      <p:cBhvr>
                                        <p:cTn id="18" dur="2000" fill="hold"/>
                                        <p:tgtEl>
                                          <p:spTgt spid="11"/>
                                        </p:tgtEl>
                                        <p:attrNameLst>
                                          <p:attrName>ppt_x</p:attrName>
                                          <p:attrName>ppt_y</p:attrName>
                                        </p:attrNameLst>
                                      </p:cBhvr>
                                      <p:rCtr x="-8451" y="12477"/>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1.875E-6 1.85185E-6 L 0.50521 0.27315 " pathEditMode="relative" rAng="0" ptsTypes="AA">
                                      <p:cBhvr>
                                        <p:cTn id="26" dur="2000" fill="hold"/>
                                        <p:tgtEl>
                                          <p:spTgt spid="13"/>
                                        </p:tgtEl>
                                        <p:attrNameLst>
                                          <p:attrName>ppt_x</p:attrName>
                                          <p:attrName>ppt_y</p:attrName>
                                        </p:attrNameLst>
                                      </p:cBhvr>
                                      <p:rCtr x="25260" y="13657"/>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875E-6 4.07407E-6 L 0.50625 0.39236 " pathEditMode="relative" rAng="0" ptsTypes="AA">
                                      <p:cBhvr>
                                        <p:cTn id="34" dur="2000" fill="hold"/>
                                        <p:tgtEl>
                                          <p:spTgt spid="14"/>
                                        </p:tgtEl>
                                        <p:attrNameLst>
                                          <p:attrName>ppt_x</p:attrName>
                                          <p:attrName>ppt_y</p:attrName>
                                        </p:attrNameLst>
                                      </p:cBhvr>
                                      <p:rCtr x="25313" y="19606"/>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1.875E-6 1.85185E-6 L 0.16914 0.38055 " pathEditMode="relative" rAng="0" ptsTypes="AA">
                                      <p:cBhvr>
                                        <p:cTn id="42" dur="2000" fill="hold"/>
                                        <p:tgtEl>
                                          <p:spTgt spid="15"/>
                                        </p:tgtEl>
                                        <p:attrNameLst>
                                          <p:attrName>ppt_x</p:attrName>
                                          <p:attrName>ppt_y</p:attrName>
                                        </p:attrNameLst>
                                      </p:cBhvr>
                                      <p:rCtr x="8451" y="19028"/>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1.875E-6 4.07407E-6 L -0.17669 0.34699 " pathEditMode="relative" rAng="0" ptsTypes="AA">
                                      <p:cBhvr>
                                        <p:cTn id="50" dur="2000" fill="hold"/>
                                        <p:tgtEl>
                                          <p:spTgt spid="16"/>
                                        </p:tgtEl>
                                        <p:attrNameLst>
                                          <p:attrName>ppt_x</p:attrName>
                                          <p:attrName>ppt_y</p:attrName>
                                        </p:attrNameLst>
                                      </p:cBhvr>
                                      <p:rCtr x="-8841" y="17338"/>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1.66667E-6 4.07407E-6 L 0.4845 0.50486 " pathEditMode="relative" rAng="0" ptsTypes="AA">
                                      <p:cBhvr>
                                        <p:cTn id="58" dur="2000" fill="hold"/>
                                        <p:tgtEl>
                                          <p:spTgt spid="31"/>
                                        </p:tgtEl>
                                        <p:attrNameLst>
                                          <p:attrName>ppt_x</p:attrName>
                                          <p:attrName>ppt_y</p:attrName>
                                        </p:attrNameLst>
                                      </p:cBhvr>
                                      <p:rCtr x="24219" y="25231"/>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1.66667E-6 4.07407E-6 L 0.14479 0.52338 " pathEditMode="relative" rAng="0" ptsTypes="AA">
                                      <p:cBhvr>
                                        <p:cTn id="66" dur="2000" fill="hold"/>
                                        <p:tgtEl>
                                          <p:spTgt spid="32"/>
                                        </p:tgtEl>
                                        <p:attrNameLst>
                                          <p:attrName>ppt_x</p:attrName>
                                          <p:attrName>ppt_y</p:attrName>
                                        </p:attrNameLst>
                                      </p:cBhvr>
                                      <p:rCtr x="7240" y="26157"/>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1.66667E-6 4.07407E-6 L 0.4789 0.62361 " pathEditMode="relative" rAng="0" ptsTypes="AA">
                                      <p:cBhvr>
                                        <p:cTn id="74" dur="2000" fill="hold"/>
                                        <p:tgtEl>
                                          <p:spTgt spid="33"/>
                                        </p:tgtEl>
                                        <p:attrNameLst>
                                          <p:attrName>ppt_x</p:attrName>
                                          <p:attrName>ppt_y</p:attrName>
                                        </p:attrNameLst>
                                      </p:cBhvr>
                                      <p:rCtr x="23945" y="31181"/>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1.66667E-6 -1.48148E-6 L 0.14479 0.65208 " pathEditMode="relative" rAng="0" ptsTypes="AA">
                                      <p:cBhvr>
                                        <p:cTn id="82" dur="2000" fill="hold"/>
                                        <p:tgtEl>
                                          <p:spTgt spid="34"/>
                                        </p:tgtEl>
                                        <p:attrNameLst>
                                          <p:attrName>ppt_x</p:attrName>
                                          <p:attrName>ppt_y</p:attrName>
                                        </p:attrNameLst>
                                      </p:cBhvr>
                                      <p:rCtr x="7240" y="3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14" grpId="0"/>
      <p:bldP spid="14" grpId="1"/>
      <p:bldP spid="15" grpId="0"/>
      <p:bldP spid="15" grpId="1"/>
      <p:bldP spid="16" grpId="0"/>
      <p:bldP spid="16" grpId="1"/>
      <p:bldP spid="31" grpId="0"/>
      <p:bldP spid="31" grpId="1"/>
      <p:bldP spid="32" grpId="0"/>
      <p:bldP spid="32" grpId="1"/>
      <p:bldP spid="33" grpId="0"/>
      <p:bldP spid="33" grpId="1"/>
      <p:bldP spid="34" grpId="0"/>
      <p:bldP spid="3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Therapist Comforting Patient">
            <a:extLst>
              <a:ext uri="{FF2B5EF4-FFF2-40B4-BE49-F238E27FC236}">
                <a16:creationId xmlns:a16="http://schemas.microsoft.com/office/drawing/2014/main" id="{E3573BF1-C1A5-4E25-BB62-C2558F7A4F5B}"/>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330705" y="0"/>
            <a:ext cx="9861295" cy="6497053"/>
          </a:xfrm>
          <a:prstGeom prst="rect">
            <a:avLst/>
          </a:prstGeom>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BFF4F16-FB16-4D23-97B8-C5D4115D6ECA}"/>
              </a:ext>
            </a:extLst>
          </p:cNvPr>
          <p:cNvSpPr/>
          <p:nvPr/>
        </p:nvSpPr>
        <p:spPr>
          <a:xfrm>
            <a:off x="0" y="0"/>
            <a:ext cx="9474200" cy="6497053"/>
          </a:xfrm>
          <a:prstGeom prst="rect">
            <a:avLst/>
          </a:prstGeom>
          <a:gradFill flip="none" rotWithShape="1">
            <a:gsLst>
              <a:gs pos="57000">
                <a:schemeClr val="accent1">
                  <a:lumMod val="5000"/>
                  <a:lumOff val="95000"/>
                </a:schemeClr>
              </a:gs>
              <a:gs pos="0">
                <a:srgbClr val="EDE9F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oogle Shape;47;p8">
            <a:extLst>
              <a:ext uri="{FF2B5EF4-FFF2-40B4-BE49-F238E27FC236}">
                <a16:creationId xmlns:a16="http://schemas.microsoft.com/office/drawing/2014/main" id="{10CE18DF-8A28-43AF-A179-E0319BA18FC5}"/>
              </a:ext>
            </a:extLst>
          </p:cNvPr>
          <p:cNvPicPr preferRelativeResize="0"/>
          <p:nvPr/>
        </p:nvPicPr>
        <p:blipFill rotWithShape="1">
          <a:blip r:embed="rId3"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9A6FCF83-1F5B-4E99-BD10-2C68A63961D2}"/>
              </a:ext>
            </a:extLst>
          </p:cNvPr>
          <p:cNvSpPr>
            <a:spLocks noGrp="1"/>
          </p:cNvSpPr>
          <p:nvPr>
            <p:ph type="title"/>
          </p:nvPr>
        </p:nvSpPr>
        <p:spPr/>
        <p:txBody>
          <a:bodyPr/>
          <a:lstStyle/>
          <a:p>
            <a:r>
              <a:rPr lang="en-US" dirty="0"/>
              <a:t>Luring Victims</a:t>
            </a:r>
          </a:p>
        </p:txBody>
      </p:sp>
      <p:sp>
        <p:nvSpPr>
          <p:cNvPr id="8" name="Text Placeholder 2">
            <a:extLst>
              <a:ext uri="{FF2B5EF4-FFF2-40B4-BE49-F238E27FC236}">
                <a16:creationId xmlns:a16="http://schemas.microsoft.com/office/drawing/2014/main" id="{ECCA5ECD-69F9-4CC2-8F4F-E3A7467D5DE3}"/>
              </a:ext>
            </a:extLst>
          </p:cNvPr>
          <p:cNvSpPr>
            <a:spLocks noGrp="1"/>
          </p:cNvSpPr>
          <p:nvPr>
            <p:ph type="body" idx="1"/>
          </p:nvPr>
        </p:nvSpPr>
        <p:spPr>
          <a:xfrm>
            <a:off x="609600" y="1999333"/>
            <a:ext cx="4969566" cy="4169200"/>
          </a:xfrm>
          <a:effectLst/>
        </p:spPr>
        <p:txBody>
          <a:bodyPr/>
          <a:lstStyle/>
          <a:p>
            <a:pPr marL="632881" indent="-514350">
              <a:buFont typeface="+mj-lt"/>
              <a:buAutoNum type="arabicPeriod"/>
            </a:pPr>
            <a:r>
              <a:rPr lang="en-US" dirty="0"/>
              <a:t>Pretender</a:t>
            </a:r>
          </a:p>
          <a:p>
            <a:pPr marL="632881" indent="-514350">
              <a:buFont typeface="+mj-lt"/>
              <a:buAutoNum type="arabicPeriod"/>
            </a:pPr>
            <a:r>
              <a:rPr lang="en-US" dirty="0"/>
              <a:t>Provider</a:t>
            </a:r>
          </a:p>
          <a:p>
            <a:pPr marL="632881" indent="-514350">
              <a:buFont typeface="+mj-lt"/>
              <a:buAutoNum type="arabicPeriod"/>
            </a:pPr>
            <a:r>
              <a:rPr lang="en-US" dirty="0"/>
              <a:t>Promiser</a:t>
            </a:r>
          </a:p>
          <a:p>
            <a:pPr marL="632881" indent="-514350">
              <a:buFont typeface="+mj-lt"/>
              <a:buAutoNum type="arabicPeriod"/>
            </a:pPr>
            <a:r>
              <a:rPr lang="en-US" dirty="0"/>
              <a:t>Protector </a:t>
            </a:r>
          </a:p>
          <a:p>
            <a:pPr marL="632881" indent="-514350">
              <a:buFont typeface="+mj-lt"/>
              <a:buAutoNum type="arabicPeriod"/>
            </a:pPr>
            <a:r>
              <a:rPr lang="en-US" dirty="0"/>
              <a:t>Punisher</a:t>
            </a:r>
          </a:p>
          <a:p>
            <a:pPr marL="118531" indent="0">
              <a:buNone/>
            </a:pPr>
            <a:endParaRPr lang="en-US" dirty="0"/>
          </a:p>
        </p:txBody>
      </p:sp>
      <p:sp>
        <p:nvSpPr>
          <p:cNvPr id="3" name="Slide Number Placeholder 2">
            <a:extLst>
              <a:ext uri="{FF2B5EF4-FFF2-40B4-BE49-F238E27FC236}">
                <a16:creationId xmlns:a16="http://schemas.microsoft.com/office/drawing/2014/main" id="{778C3657-EBC5-404B-8D18-B565BB6B39F2}"/>
              </a:ext>
            </a:extLst>
          </p:cNvPr>
          <p:cNvSpPr>
            <a:spLocks noGrp="1"/>
          </p:cNvSpPr>
          <p:nvPr>
            <p:ph type="sldNum" sz="quarter" idx="10"/>
          </p:nvPr>
        </p:nvSpPr>
        <p:spPr/>
        <p:txBody>
          <a:bodyPr/>
          <a:lstStyle/>
          <a:p>
            <a:fld id="{DC7BBA9F-DE71-443C-8AAE-5AD50151E65F}" type="slidenum">
              <a:rPr lang="en-US" smtClean="0"/>
              <a:pPr/>
              <a:t>11</a:t>
            </a:fld>
            <a:endParaRPr lang="en-US" dirty="0"/>
          </a:p>
        </p:txBody>
      </p:sp>
    </p:spTree>
    <p:extLst>
      <p:ext uri="{BB962C8B-B14F-4D97-AF65-F5344CB8AC3E}">
        <p14:creationId xmlns:p14="http://schemas.microsoft.com/office/powerpoint/2010/main" val="331256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B94E259-24B9-4326-BABC-45B04D98CF38}"/>
              </a:ext>
            </a:extLst>
          </p:cNvPr>
          <p:cNvGrpSpPr/>
          <p:nvPr/>
        </p:nvGrpSpPr>
        <p:grpSpPr>
          <a:xfrm>
            <a:off x="3559170" y="0"/>
            <a:ext cx="8632830" cy="6497053"/>
            <a:chOff x="3559170" y="0"/>
            <a:chExt cx="8632830" cy="6497053"/>
          </a:xfrm>
        </p:grpSpPr>
        <p:pic>
          <p:nvPicPr>
            <p:cNvPr id="2050" name="Picture 2" descr="person holding Guy Fawkes mask, human, people, face, vendetta, HD wallpaper">
              <a:extLst>
                <a:ext uri="{FF2B5EF4-FFF2-40B4-BE49-F238E27FC236}">
                  <a16:creationId xmlns:a16="http://schemas.microsoft.com/office/drawing/2014/main" id="{DA92354B-43D8-4A9A-B299-37541C5DEFD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978135" y="0"/>
              <a:ext cx="7213865" cy="6497053"/>
            </a:xfrm>
            <a:prstGeom prst="rect">
              <a:avLst/>
            </a:prstGeom>
            <a:extLst>
              <a:ext uri="{909E8E84-426E-40DD-AFC4-6F175D3DCCD1}">
                <a14:hiddenFill xmlns:a14="http://schemas.microsoft.com/office/drawing/2010/main">
                  <a:solidFill>
                    <a:srgbClr val="FFFFFF"/>
                  </a:solidFill>
                </a14:hiddenFill>
              </a:ext>
            </a:extLst>
          </p:spPr>
        </p:pic>
        <p:pic>
          <p:nvPicPr>
            <p:cNvPr id="14" name="Picture 2" descr="person holding Guy Fawkes mask, human, people, face, vendetta, HD wallpaper">
              <a:extLst>
                <a:ext uri="{FF2B5EF4-FFF2-40B4-BE49-F238E27FC236}">
                  <a16:creationId xmlns:a16="http://schemas.microsoft.com/office/drawing/2014/main" id="{5302E5BC-5818-41CD-8D3A-2AA1A77AB74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2"/>
            <a:stretch/>
          </p:blipFill>
          <p:spPr bwMode="auto">
            <a:xfrm>
              <a:off x="3559170" y="0"/>
              <a:ext cx="2093237" cy="6497053"/>
            </a:xfrm>
            <a:prstGeom prst="rect">
              <a:avLst/>
            </a:prstGeom>
            <a:extLst>
              <a:ext uri="{909E8E84-426E-40DD-AFC4-6F175D3DCCD1}">
                <a14:hiddenFill xmlns:a14="http://schemas.microsoft.com/office/drawing/2010/main">
                  <a:solidFill>
                    <a:srgbClr val="FFFFFF"/>
                  </a:solidFill>
                </a14:hiddenFill>
              </a:ext>
            </a:extLst>
          </p:spPr>
        </p:pic>
      </p:grpSp>
      <p:sp>
        <p:nvSpPr>
          <p:cNvPr id="16" name="Rectangle 15">
            <a:extLst>
              <a:ext uri="{FF2B5EF4-FFF2-40B4-BE49-F238E27FC236}">
                <a16:creationId xmlns:a16="http://schemas.microsoft.com/office/drawing/2014/main" id="{58BDB072-3823-4973-9D98-068E1A52693C}"/>
              </a:ext>
            </a:extLst>
          </p:cNvPr>
          <p:cNvSpPr/>
          <p:nvPr/>
        </p:nvSpPr>
        <p:spPr>
          <a:xfrm>
            <a:off x="0" y="0"/>
            <a:ext cx="12192000" cy="6497053"/>
          </a:xfrm>
          <a:prstGeom prst="rect">
            <a:avLst/>
          </a:prstGeom>
          <a:gradFill flip="none" rotWithShape="1">
            <a:gsLst>
              <a:gs pos="57000">
                <a:schemeClr val="accent1">
                  <a:lumMod val="5000"/>
                  <a:lumOff val="95000"/>
                </a:schemeClr>
              </a:gs>
              <a:gs pos="0">
                <a:srgbClr val="EDE9F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oogle Shape;47;p8">
            <a:extLst>
              <a:ext uri="{FF2B5EF4-FFF2-40B4-BE49-F238E27FC236}">
                <a16:creationId xmlns:a16="http://schemas.microsoft.com/office/drawing/2014/main" id="{7FDA9E58-F9A4-4209-94CD-E359678F410D}"/>
              </a:ext>
            </a:extLst>
          </p:cNvPr>
          <p:cNvPicPr preferRelativeResize="0"/>
          <p:nvPr/>
        </p:nvPicPr>
        <p:blipFill rotWithShape="1">
          <a:blip r:embed="rId4"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FE5A95C-D3A6-4D18-B4BD-025DBC8BD650}"/>
              </a:ext>
            </a:extLst>
          </p:cNvPr>
          <p:cNvSpPr>
            <a:spLocks noGrp="1"/>
          </p:cNvSpPr>
          <p:nvPr>
            <p:ph type="title"/>
          </p:nvPr>
        </p:nvSpPr>
        <p:spPr/>
        <p:txBody>
          <a:bodyPr/>
          <a:lstStyle/>
          <a:p>
            <a:r>
              <a:rPr lang="en-US" dirty="0"/>
              <a:t>The Pretender  </a:t>
            </a:r>
          </a:p>
        </p:txBody>
      </p:sp>
      <p:sp>
        <p:nvSpPr>
          <p:cNvPr id="3" name="Text Placeholder 2">
            <a:extLst>
              <a:ext uri="{FF2B5EF4-FFF2-40B4-BE49-F238E27FC236}">
                <a16:creationId xmlns:a16="http://schemas.microsoft.com/office/drawing/2014/main" id="{9A6C8307-D78E-4728-BBA5-71E340DB6E6F}"/>
              </a:ext>
            </a:extLst>
          </p:cNvPr>
          <p:cNvSpPr>
            <a:spLocks noGrp="1"/>
          </p:cNvSpPr>
          <p:nvPr>
            <p:ph type="body" idx="1"/>
          </p:nvPr>
        </p:nvSpPr>
        <p:spPr>
          <a:xfrm>
            <a:off x="609599" y="1999333"/>
            <a:ext cx="6268279" cy="4169200"/>
          </a:xfrm>
        </p:spPr>
        <p:txBody>
          <a:bodyPr/>
          <a:lstStyle/>
          <a:p>
            <a:pPr marL="118531" indent="0">
              <a:buNone/>
            </a:pPr>
            <a:r>
              <a:rPr lang="en-US" dirty="0"/>
              <a:t>A trafficker who ________ to </a:t>
            </a:r>
            <a:br>
              <a:rPr lang="en-US" dirty="0"/>
            </a:br>
            <a:r>
              <a:rPr lang="en-US" dirty="0"/>
              <a:t>be someone ____ ___ ___. </a:t>
            </a:r>
          </a:p>
          <a:p>
            <a:pPr marL="118531" indent="0">
              <a:buNone/>
            </a:pPr>
            <a:endParaRPr lang="en-US" dirty="0"/>
          </a:p>
          <a:p>
            <a:pPr marL="118531" indent="0">
              <a:buNone/>
            </a:pPr>
            <a:r>
              <a:rPr lang="en-US" dirty="0"/>
              <a:t>Lures victims by being a </a:t>
            </a:r>
            <a:br>
              <a:rPr lang="en-US" dirty="0"/>
            </a:br>
            <a:r>
              <a:rPr lang="en-US" dirty="0"/>
              <a:t>______ _________. </a:t>
            </a:r>
          </a:p>
        </p:txBody>
      </p:sp>
      <p:sp>
        <p:nvSpPr>
          <p:cNvPr id="5" name="TextBox 4">
            <a:extLst>
              <a:ext uri="{FF2B5EF4-FFF2-40B4-BE49-F238E27FC236}">
                <a16:creationId xmlns:a16="http://schemas.microsoft.com/office/drawing/2014/main" id="{BF879420-A71A-4DDE-99D8-B5EA0F20CA8D}"/>
              </a:ext>
            </a:extLst>
          </p:cNvPr>
          <p:cNvSpPr txBox="1"/>
          <p:nvPr/>
        </p:nvSpPr>
        <p:spPr>
          <a:xfrm>
            <a:off x="3326902" y="2092099"/>
            <a:ext cx="2093237" cy="541687"/>
          </a:xfrm>
          <a:prstGeom prst="rect">
            <a:avLst/>
          </a:prstGeom>
          <a:noFill/>
        </p:spPr>
        <p:txBody>
          <a:bodyPr wrap="square" rtlCol="0">
            <a:spAutoFit/>
          </a:bodyPr>
          <a:lstStyle/>
          <a:p>
            <a:pPr algn="ctr"/>
            <a:r>
              <a:rPr lang="en-US" sz="2920" dirty="0">
                <a:solidFill>
                  <a:schemeClr val="tx2">
                    <a:lumMod val="50000"/>
                  </a:schemeClr>
                </a:solidFill>
                <a:latin typeface="Georgia" panose="02040502050405020303" pitchFamily="18" charset="0"/>
              </a:rPr>
              <a:t>pretends</a:t>
            </a:r>
          </a:p>
        </p:txBody>
      </p:sp>
      <p:sp>
        <p:nvSpPr>
          <p:cNvPr id="6" name="TextBox 5">
            <a:extLst>
              <a:ext uri="{FF2B5EF4-FFF2-40B4-BE49-F238E27FC236}">
                <a16:creationId xmlns:a16="http://schemas.microsoft.com/office/drawing/2014/main" id="{FAAFA727-3434-4487-8ED6-31D08AE2D3A0}"/>
              </a:ext>
            </a:extLst>
          </p:cNvPr>
          <p:cNvSpPr txBox="1"/>
          <p:nvPr/>
        </p:nvSpPr>
        <p:spPr>
          <a:xfrm>
            <a:off x="2588580" y="2584202"/>
            <a:ext cx="2926537" cy="541687"/>
          </a:xfrm>
          <a:prstGeom prst="rect">
            <a:avLst/>
          </a:prstGeom>
          <a:noFill/>
        </p:spPr>
        <p:txBody>
          <a:bodyPr wrap="square" rtlCol="0">
            <a:spAutoFit/>
          </a:bodyPr>
          <a:lstStyle/>
          <a:p>
            <a:pPr algn="ctr"/>
            <a:r>
              <a:rPr lang="en-US" sz="2920" dirty="0">
                <a:solidFill>
                  <a:schemeClr val="tx2">
                    <a:lumMod val="50000"/>
                  </a:schemeClr>
                </a:solidFill>
                <a:latin typeface="Georgia" panose="02040502050405020303" pitchFamily="18" charset="0"/>
              </a:rPr>
              <a:t>they   are   not</a:t>
            </a:r>
          </a:p>
        </p:txBody>
      </p:sp>
      <p:sp>
        <p:nvSpPr>
          <p:cNvPr id="7" name="TextBox 6">
            <a:extLst>
              <a:ext uri="{FF2B5EF4-FFF2-40B4-BE49-F238E27FC236}">
                <a16:creationId xmlns:a16="http://schemas.microsoft.com/office/drawing/2014/main" id="{B512B6C5-2757-4D47-962B-1FC6E8BB034E}"/>
              </a:ext>
            </a:extLst>
          </p:cNvPr>
          <p:cNvSpPr txBox="1"/>
          <p:nvPr/>
        </p:nvSpPr>
        <p:spPr>
          <a:xfrm>
            <a:off x="648927" y="4269278"/>
            <a:ext cx="1615177" cy="541687"/>
          </a:xfrm>
          <a:prstGeom prst="rect">
            <a:avLst/>
          </a:prstGeom>
          <a:noFill/>
        </p:spPr>
        <p:txBody>
          <a:bodyPr wrap="square" rtlCol="0">
            <a:spAutoFit/>
          </a:bodyPr>
          <a:lstStyle/>
          <a:p>
            <a:pPr algn="ctr"/>
            <a:r>
              <a:rPr lang="en-US" sz="2920" dirty="0">
                <a:solidFill>
                  <a:schemeClr val="tx2">
                    <a:lumMod val="50000"/>
                  </a:schemeClr>
                </a:solidFill>
                <a:latin typeface="Georgia" panose="02040502050405020303" pitchFamily="18" charset="0"/>
              </a:rPr>
              <a:t>trusted</a:t>
            </a:r>
          </a:p>
        </p:txBody>
      </p:sp>
      <p:sp>
        <p:nvSpPr>
          <p:cNvPr id="8" name="TextBox 7">
            <a:extLst>
              <a:ext uri="{FF2B5EF4-FFF2-40B4-BE49-F238E27FC236}">
                <a16:creationId xmlns:a16="http://schemas.microsoft.com/office/drawing/2014/main" id="{5496BF4D-1CB5-4639-A6A3-A0AF00DEE088}"/>
              </a:ext>
            </a:extLst>
          </p:cNvPr>
          <p:cNvSpPr txBox="1"/>
          <p:nvPr/>
        </p:nvSpPr>
        <p:spPr>
          <a:xfrm>
            <a:off x="2257404" y="4269278"/>
            <a:ext cx="2118268" cy="541687"/>
          </a:xfrm>
          <a:prstGeom prst="rect">
            <a:avLst/>
          </a:prstGeom>
          <a:noFill/>
        </p:spPr>
        <p:txBody>
          <a:bodyPr wrap="square" rtlCol="0">
            <a:spAutoFit/>
          </a:bodyPr>
          <a:lstStyle/>
          <a:p>
            <a:pPr algn="ctr"/>
            <a:r>
              <a:rPr lang="en-US" sz="2920" dirty="0">
                <a:solidFill>
                  <a:schemeClr val="tx2">
                    <a:lumMod val="50000"/>
                  </a:schemeClr>
                </a:solidFill>
                <a:latin typeface="Georgia" panose="02040502050405020303" pitchFamily="18" charset="0"/>
              </a:rPr>
              <a:t>companion</a:t>
            </a:r>
          </a:p>
        </p:txBody>
      </p:sp>
      <p:sp>
        <p:nvSpPr>
          <p:cNvPr id="4" name="Slide Number Placeholder 3">
            <a:extLst>
              <a:ext uri="{FF2B5EF4-FFF2-40B4-BE49-F238E27FC236}">
                <a16:creationId xmlns:a16="http://schemas.microsoft.com/office/drawing/2014/main" id="{4FC2EB7A-86F2-4FEC-BE94-BF4E852AEACD}"/>
              </a:ext>
            </a:extLst>
          </p:cNvPr>
          <p:cNvSpPr>
            <a:spLocks noGrp="1"/>
          </p:cNvSpPr>
          <p:nvPr>
            <p:ph type="sldNum" sz="quarter" idx="10"/>
          </p:nvPr>
        </p:nvSpPr>
        <p:spPr/>
        <p:txBody>
          <a:bodyPr/>
          <a:lstStyle/>
          <a:p>
            <a:fld id="{DC7BBA9F-DE71-443C-8AAE-5AD50151E65F}" type="slidenum">
              <a:rPr lang="en-US" smtClean="0"/>
              <a:pPr/>
              <a:t>12</a:t>
            </a:fld>
            <a:endParaRPr lang="en-US" dirty="0"/>
          </a:p>
        </p:txBody>
      </p:sp>
    </p:spTree>
    <p:extLst>
      <p:ext uri="{BB962C8B-B14F-4D97-AF65-F5344CB8AC3E}">
        <p14:creationId xmlns:p14="http://schemas.microsoft.com/office/powerpoint/2010/main" val="3415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CD3BF5-5B52-468E-A1EF-B47F64DC3C99}"/>
              </a:ext>
            </a:extLst>
          </p:cNvPr>
          <p:cNvSpPr>
            <a:spLocks noGrp="1"/>
          </p:cNvSpPr>
          <p:nvPr>
            <p:ph type="sldNum" sz="quarter" idx="10"/>
          </p:nvPr>
        </p:nvSpPr>
        <p:spPr/>
        <p:txBody>
          <a:bodyPr/>
          <a:lstStyle/>
          <a:p>
            <a:fld id="{DC7BBA9F-DE71-443C-8AAE-5AD50151E65F}" type="slidenum">
              <a:rPr lang="en-US" smtClean="0"/>
              <a:pPr/>
              <a:t>13</a:t>
            </a:fld>
            <a:endParaRPr lang="en-US" dirty="0"/>
          </a:p>
        </p:txBody>
      </p:sp>
      <p:pic>
        <p:nvPicPr>
          <p:cNvPr id="10" name="Picture 9" descr="A picture containing text&#10;&#10;Description automatically generated">
            <a:extLst>
              <a:ext uri="{FF2B5EF4-FFF2-40B4-BE49-F238E27FC236}">
                <a16:creationId xmlns:a16="http://schemas.microsoft.com/office/drawing/2014/main" id="{CF722F90-3EF0-4824-91CA-CB7C533CAE3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19151" y="0"/>
            <a:ext cx="11372850" cy="6497053"/>
          </a:xfrm>
          <a:prstGeom prst="rect">
            <a:avLst/>
          </a:prstGeom>
        </p:spPr>
      </p:pic>
      <p:sp>
        <p:nvSpPr>
          <p:cNvPr id="12" name="Rectangle 11">
            <a:extLst>
              <a:ext uri="{FF2B5EF4-FFF2-40B4-BE49-F238E27FC236}">
                <a16:creationId xmlns:a16="http://schemas.microsoft.com/office/drawing/2014/main" id="{122770D1-BB3A-4FEE-A313-48732548B190}"/>
              </a:ext>
            </a:extLst>
          </p:cNvPr>
          <p:cNvSpPr/>
          <p:nvPr/>
        </p:nvSpPr>
        <p:spPr>
          <a:xfrm>
            <a:off x="0" y="0"/>
            <a:ext cx="12192000" cy="6497053"/>
          </a:xfrm>
          <a:prstGeom prst="rect">
            <a:avLst/>
          </a:prstGeom>
          <a:gradFill flip="none" rotWithShape="1">
            <a:gsLst>
              <a:gs pos="57000">
                <a:schemeClr val="accent1">
                  <a:lumMod val="5000"/>
                  <a:lumOff val="95000"/>
                </a:schemeClr>
              </a:gs>
              <a:gs pos="0">
                <a:srgbClr val="EDE9F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A6C8307-D78E-4728-BBA5-71E340DB6E6F}"/>
              </a:ext>
            </a:extLst>
          </p:cNvPr>
          <p:cNvSpPr>
            <a:spLocks noGrp="1"/>
          </p:cNvSpPr>
          <p:nvPr>
            <p:ph type="body" idx="1"/>
          </p:nvPr>
        </p:nvSpPr>
        <p:spPr>
          <a:xfrm>
            <a:off x="609599" y="1999333"/>
            <a:ext cx="5486401" cy="4169200"/>
          </a:xfrm>
        </p:spPr>
        <p:txBody>
          <a:bodyPr/>
          <a:lstStyle/>
          <a:p>
            <a:pPr marL="118531" indent="0">
              <a:buNone/>
            </a:pPr>
            <a:r>
              <a:rPr lang="en-US" dirty="0"/>
              <a:t>A trafficker who offers to ____ ____ of a victims’ _____.</a:t>
            </a:r>
          </a:p>
          <a:p>
            <a:pPr marL="118531" indent="0">
              <a:buNone/>
            </a:pPr>
            <a:endParaRPr lang="en-US" dirty="0"/>
          </a:p>
          <a:p>
            <a:pPr marL="118531" indent="0">
              <a:buNone/>
            </a:pPr>
            <a:r>
              <a:rPr lang="en-US" dirty="0"/>
              <a:t>Providers can ________ victims who are in dire need. </a:t>
            </a:r>
          </a:p>
        </p:txBody>
      </p:sp>
      <p:pic>
        <p:nvPicPr>
          <p:cNvPr id="15" name="Google Shape;47;p8">
            <a:extLst>
              <a:ext uri="{FF2B5EF4-FFF2-40B4-BE49-F238E27FC236}">
                <a16:creationId xmlns:a16="http://schemas.microsoft.com/office/drawing/2014/main" id="{99BFEBB9-DCE9-40AB-AD6A-E8DE4F068EAE}"/>
              </a:ext>
            </a:extLst>
          </p:cNvPr>
          <p:cNvPicPr preferRelativeResize="0"/>
          <p:nvPr/>
        </p:nvPicPr>
        <p:blipFill rotWithShape="1">
          <a:blip r:embed="rId3"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BF879420-A71A-4DDE-99D8-B5EA0F20CA8D}"/>
              </a:ext>
            </a:extLst>
          </p:cNvPr>
          <p:cNvSpPr txBox="1"/>
          <p:nvPr/>
        </p:nvSpPr>
        <p:spPr>
          <a:xfrm>
            <a:off x="4783819" y="2070153"/>
            <a:ext cx="1216869" cy="541687"/>
          </a:xfrm>
          <a:prstGeom prst="rect">
            <a:avLst/>
          </a:prstGeom>
          <a:noFill/>
        </p:spPr>
        <p:txBody>
          <a:bodyPr wrap="square" rtlCol="0">
            <a:spAutoFit/>
          </a:bodyPr>
          <a:lstStyle/>
          <a:p>
            <a:pPr algn="ctr"/>
            <a:r>
              <a:rPr lang="en-US" sz="2920" dirty="0">
                <a:solidFill>
                  <a:schemeClr val="tx2">
                    <a:lumMod val="50000"/>
                  </a:schemeClr>
                </a:solidFill>
                <a:latin typeface="Georgia" panose="02040502050405020303" pitchFamily="18" charset="0"/>
              </a:rPr>
              <a:t>take</a:t>
            </a:r>
          </a:p>
        </p:txBody>
      </p:sp>
      <p:sp>
        <p:nvSpPr>
          <p:cNvPr id="6" name="TextBox 5">
            <a:extLst>
              <a:ext uri="{FF2B5EF4-FFF2-40B4-BE49-F238E27FC236}">
                <a16:creationId xmlns:a16="http://schemas.microsoft.com/office/drawing/2014/main" id="{FAAFA727-3434-4487-8ED6-31D08AE2D3A0}"/>
              </a:ext>
            </a:extLst>
          </p:cNvPr>
          <p:cNvSpPr txBox="1"/>
          <p:nvPr/>
        </p:nvSpPr>
        <p:spPr>
          <a:xfrm>
            <a:off x="662609" y="2576784"/>
            <a:ext cx="1099931" cy="541687"/>
          </a:xfrm>
          <a:prstGeom prst="rect">
            <a:avLst/>
          </a:prstGeom>
          <a:noFill/>
        </p:spPr>
        <p:txBody>
          <a:bodyPr wrap="square" rtlCol="0">
            <a:spAutoFit/>
          </a:bodyPr>
          <a:lstStyle/>
          <a:p>
            <a:pPr algn="ctr"/>
            <a:r>
              <a:rPr lang="en-US" sz="2920" dirty="0">
                <a:solidFill>
                  <a:schemeClr val="tx2">
                    <a:lumMod val="50000"/>
                  </a:schemeClr>
                </a:solidFill>
                <a:latin typeface="Georgia" panose="02040502050405020303" pitchFamily="18" charset="0"/>
              </a:rPr>
              <a:t>care</a:t>
            </a:r>
          </a:p>
        </p:txBody>
      </p:sp>
      <p:sp>
        <p:nvSpPr>
          <p:cNvPr id="7" name="TextBox 6">
            <a:extLst>
              <a:ext uri="{FF2B5EF4-FFF2-40B4-BE49-F238E27FC236}">
                <a16:creationId xmlns:a16="http://schemas.microsoft.com/office/drawing/2014/main" id="{B512B6C5-2757-4D47-962B-1FC6E8BB034E}"/>
              </a:ext>
            </a:extLst>
          </p:cNvPr>
          <p:cNvSpPr txBox="1"/>
          <p:nvPr/>
        </p:nvSpPr>
        <p:spPr>
          <a:xfrm>
            <a:off x="3638096" y="2576784"/>
            <a:ext cx="1615177" cy="541687"/>
          </a:xfrm>
          <a:prstGeom prst="rect">
            <a:avLst/>
          </a:prstGeom>
          <a:noFill/>
        </p:spPr>
        <p:txBody>
          <a:bodyPr wrap="square" rtlCol="0">
            <a:spAutoFit/>
          </a:bodyPr>
          <a:lstStyle/>
          <a:p>
            <a:pPr algn="ctr"/>
            <a:r>
              <a:rPr lang="en-US" sz="2920" dirty="0">
                <a:solidFill>
                  <a:schemeClr val="tx2">
                    <a:lumMod val="50000"/>
                  </a:schemeClr>
                </a:solidFill>
                <a:latin typeface="Georgia" panose="02040502050405020303" pitchFamily="18" charset="0"/>
              </a:rPr>
              <a:t>needs</a:t>
            </a:r>
          </a:p>
        </p:txBody>
      </p:sp>
      <p:sp>
        <p:nvSpPr>
          <p:cNvPr id="8" name="TextBox 7">
            <a:extLst>
              <a:ext uri="{FF2B5EF4-FFF2-40B4-BE49-F238E27FC236}">
                <a16:creationId xmlns:a16="http://schemas.microsoft.com/office/drawing/2014/main" id="{5496BF4D-1CB5-4639-A6A3-A0AF00DEE088}"/>
              </a:ext>
            </a:extLst>
          </p:cNvPr>
          <p:cNvSpPr txBox="1"/>
          <p:nvPr/>
        </p:nvSpPr>
        <p:spPr>
          <a:xfrm>
            <a:off x="2966475" y="3813089"/>
            <a:ext cx="2118268" cy="541687"/>
          </a:xfrm>
          <a:prstGeom prst="rect">
            <a:avLst/>
          </a:prstGeom>
          <a:noFill/>
        </p:spPr>
        <p:txBody>
          <a:bodyPr wrap="square" rtlCol="0">
            <a:spAutoFit/>
          </a:bodyPr>
          <a:lstStyle/>
          <a:p>
            <a:pPr algn="ctr"/>
            <a:r>
              <a:rPr lang="en-US" sz="2920" dirty="0">
                <a:solidFill>
                  <a:schemeClr val="tx2">
                    <a:lumMod val="50000"/>
                  </a:schemeClr>
                </a:solidFill>
                <a:latin typeface="Georgia" panose="02040502050405020303" pitchFamily="18" charset="0"/>
              </a:rPr>
              <a:t>recognize</a:t>
            </a:r>
          </a:p>
        </p:txBody>
      </p:sp>
      <p:sp>
        <p:nvSpPr>
          <p:cNvPr id="2" name="Title 1">
            <a:extLst>
              <a:ext uri="{FF2B5EF4-FFF2-40B4-BE49-F238E27FC236}">
                <a16:creationId xmlns:a16="http://schemas.microsoft.com/office/drawing/2014/main" id="{0FE5A95C-D3A6-4D18-B4BD-025DBC8BD650}"/>
              </a:ext>
            </a:extLst>
          </p:cNvPr>
          <p:cNvSpPr>
            <a:spLocks noGrp="1"/>
          </p:cNvSpPr>
          <p:nvPr>
            <p:ph type="title"/>
          </p:nvPr>
        </p:nvSpPr>
        <p:spPr/>
        <p:txBody>
          <a:bodyPr/>
          <a:lstStyle/>
          <a:p>
            <a:r>
              <a:rPr lang="en-US" dirty="0"/>
              <a:t>The Provider</a:t>
            </a:r>
          </a:p>
        </p:txBody>
      </p:sp>
    </p:spTree>
    <p:extLst>
      <p:ext uri="{BB962C8B-B14F-4D97-AF65-F5344CB8AC3E}">
        <p14:creationId xmlns:p14="http://schemas.microsoft.com/office/powerpoint/2010/main" val="427052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7E9031-CD00-4638-B6EB-674F821CEED0}"/>
              </a:ext>
            </a:extLst>
          </p:cNvPr>
          <p:cNvSpPr>
            <a:spLocks noGrp="1"/>
          </p:cNvSpPr>
          <p:nvPr>
            <p:ph type="sldNum" sz="quarter" idx="10"/>
          </p:nvPr>
        </p:nvSpPr>
        <p:spPr/>
        <p:txBody>
          <a:bodyPr/>
          <a:lstStyle/>
          <a:p>
            <a:fld id="{DC7BBA9F-DE71-443C-8AAE-5AD50151E65F}" type="slidenum">
              <a:rPr lang="en-US" smtClean="0"/>
              <a:pPr/>
              <a:t>14</a:t>
            </a:fld>
            <a:endParaRPr lang="en-US" dirty="0"/>
          </a:p>
        </p:txBody>
      </p:sp>
      <p:grpSp>
        <p:nvGrpSpPr>
          <p:cNvPr id="10" name="Group 9">
            <a:extLst>
              <a:ext uri="{FF2B5EF4-FFF2-40B4-BE49-F238E27FC236}">
                <a16:creationId xmlns:a16="http://schemas.microsoft.com/office/drawing/2014/main" id="{125964DF-EBE2-4397-BC27-3ABB8924672D}"/>
              </a:ext>
            </a:extLst>
          </p:cNvPr>
          <p:cNvGrpSpPr/>
          <p:nvPr/>
        </p:nvGrpSpPr>
        <p:grpSpPr>
          <a:xfrm>
            <a:off x="-1" y="0"/>
            <a:ext cx="12192001" cy="6497053"/>
            <a:chOff x="-1" y="0"/>
            <a:chExt cx="12192001" cy="6497053"/>
          </a:xfrm>
        </p:grpSpPr>
        <p:pic>
          <p:nvPicPr>
            <p:cNvPr id="7" name="Picture 6" descr="A person pulling a suitcase&#10;&#10;Description automatically generated with medium confidence">
              <a:extLst>
                <a:ext uri="{FF2B5EF4-FFF2-40B4-BE49-F238E27FC236}">
                  <a16:creationId xmlns:a16="http://schemas.microsoft.com/office/drawing/2014/main" id="{E77A5BAC-85C5-4554-98F9-E68365CDE27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429358" y="0"/>
              <a:ext cx="11762642" cy="6497053"/>
            </a:xfrm>
            <a:prstGeom prst="rect">
              <a:avLst/>
            </a:prstGeom>
          </p:spPr>
        </p:pic>
        <p:pic>
          <p:nvPicPr>
            <p:cNvPr id="13" name="Picture 12" descr="A person pulling a suitcase&#10;&#10;Description automatically generated with medium confidence">
              <a:extLst>
                <a:ext uri="{FF2B5EF4-FFF2-40B4-BE49-F238E27FC236}">
                  <a16:creationId xmlns:a16="http://schemas.microsoft.com/office/drawing/2014/main" id="{AAFEEDFB-AF5C-434A-B7DF-09A26B07AD9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 y="0"/>
              <a:ext cx="695738" cy="6497053"/>
            </a:xfrm>
            <a:prstGeom prst="rect">
              <a:avLst/>
            </a:prstGeom>
          </p:spPr>
        </p:pic>
      </p:grpSp>
      <p:sp>
        <p:nvSpPr>
          <p:cNvPr id="9" name="Rectangle 8">
            <a:extLst>
              <a:ext uri="{FF2B5EF4-FFF2-40B4-BE49-F238E27FC236}">
                <a16:creationId xmlns:a16="http://schemas.microsoft.com/office/drawing/2014/main" id="{C12E0DDF-4FB5-4822-95E8-C52973D94EF3}"/>
              </a:ext>
            </a:extLst>
          </p:cNvPr>
          <p:cNvSpPr/>
          <p:nvPr/>
        </p:nvSpPr>
        <p:spPr>
          <a:xfrm>
            <a:off x="0" y="-68094"/>
            <a:ext cx="12192000" cy="6565147"/>
          </a:xfrm>
          <a:prstGeom prst="rect">
            <a:avLst/>
          </a:prstGeom>
          <a:gradFill flip="none" rotWithShape="1">
            <a:gsLst>
              <a:gs pos="57000">
                <a:schemeClr val="accent1">
                  <a:lumMod val="5000"/>
                  <a:lumOff val="95000"/>
                </a:schemeClr>
              </a:gs>
              <a:gs pos="0">
                <a:srgbClr val="EDE9F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A6C8307-D78E-4728-BBA5-71E340DB6E6F}"/>
              </a:ext>
            </a:extLst>
          </p:cNvPr>
          <p:cNvSpPr>
            <a:spLocks noGrp="1"/>
          </p:cNvSpPr>
          <p:nvPr>
            <p:ph type="body" idx="1"/>
          </p:nvPr>
        </p:nvSpPr>
        <p:spPr>
          <a:xfrm>
            <a:off x="609600" y="1999333"/>
            <a:ext cx="5791200" cy="4169200"/>
          </a:xfrm>
        </p:spPr>
        <p:txBody>
          <a:bodyPr/>
          <a:lstStyle/>
          <a:p>
            <a:pPr marL="118531" indent="0">
              <a:buNone/>
            </a:pPr>
            <a:r>
              <a:rPr lang="en-US" dirty="0"/>
              <a:t>A trafficker who _______ victims vast and extravagant things. </a:t>
            </a:r>
          </a:p>
          <a:p>
            <a:pPr marL="118531" indent="0">
              <a:buNone/>
            </a:pPr>
            <a:endParaRPr lang="en-US" dirty="0"/>
          </a:p>
          <a:p>
            <a:pPr marL="118531" indent="0">
              <a:buNone/>
            </a:pPr>
            <a:r>
              <a:rPr lang="en-US" dirty="0"/>
              <a:t>Promisers lure victims by giving __________ they never thought they would have. </a:t>
            </a:r>
          </a:p>
        </p:txBody>
      </p:sp>
      <p:sp>
        <p:nvSpPr>
          <p:cNvPr id="8" name="TextBox 7">
            <a:extLst>
              <a:ext uri="{FF2B5EF4-FFF2-40B4-BE49-F238E27FC236}">
                <a16:creationId xmlns:a16="http://schemas.microsoft.com/office/drawing/2014/main" id="{5496BF4D-1CB5-4639-A6A3-A0AF00DEE088}"/>
              </a:ext>
            </a:extLst>
          </p:cNvPr>
          <p:cNvSpPr txBox="1"/>
          <p:nvPr/>
        </p:nvSpPr>
        <p:spPr>
          <a:xfrm>
            <a:off x="501570" y="4784609"/>
            <a:ext cx="2837977" cy="541687"/>
          </a:xfrm>
          <a:prstGeom prst="rect">
            <a:avLst/>
          </a:prstGeom>
          <a:noFill/>
        </p:spPr>
        <p:txBody>
          <a:bodyPr wrap="square" rtlCol="0">
            <a:spAutoFit/>
          </a:bodyPr>
          <a:lstStyle/>
          <a:p>
            <a:pPr algn="ctr"/>
            <a:r>
              <a:rPr lang="en-US" sz="2920" dirty="0">
                <a:solidFill>
                  <a:schemeClr val="tx2">
                    <a:lumMod val="50000"/>
                  </a:schemeClr>
                </a:solidFill>
                <a:latin typeface="Georgia" panose="02040502050405020303" pitchFamily="18" charset="0"/>
              </a:rPr>
              <a:t>opportunities</a:t>
            </a:r>
          </a:p>
        </p:txBody>
      </p:sp>
      <p:sp>
        <p:nvSpPr>
          <p:cNvPr id="5" name="TextBox 4">
            <a:extLst>
              <a:ext uri="{FF2B5EF4-FFF2-40B4-BE49-F238E27FC236}">
                <a16:creationId xmlns:a16="http://schemas.microsoft.com/office/drawing/2014/main" id="{BF879420-A71A-4DDE-99D8-B5EA0F20CA8D}"/>
              </a:ext>
            </a:extLst>
          </p:cNvPr>
          <p:cNvSpPr txBox="1"/>
          <p:nvPr/>
        </p:nvSpPr>
        <p:spPr>
          <a:xfrm>
            <a:off x="3462423" y="2056971"/>
            <a:ext cx="1733488" cy="541687"/>
          </a:xfrm>
          <a:prstGeom prst="rect">
            <a:avLst/>
          </a:prstGeom>
          <a:noFill/>
        </p:spPr>
        <p:txBody>
          <a:bodyPr wrap="square" rtlCol="0">
            <a:spAutoFit/>
          </a:bodyPr>
          <a:lstStyle/>
          <a:p>
            <a:pPr algn="ctr"/>
            <a:r>
              <a:rPr lang="en-US" sz="2920" dirty="0">
                <a:solidFill>
                  <a:schemeClr val="tx2">
                    <a:lumMod val="50000"/>
                  </a:schemeClr>
                </a:solidFill>
                <a:latin typeface="Georgia" panose="02040502050405020303" pitchFamily="18" charset="0"/>
              </a:rPr>
              <a:t>promises</a:t>
            </a:r>
          </a:p>
        </p:txBody>
      </p:sp>
      <p:pic>
        <p:nvPicPr>
          <p:cNvPr id="15" name="Google Shape;47;p8">
            <a:extLst>
              <a:ext uri="{FF2B5EF4-FFF2-40B4-BE49-F238E27FC236}">
                <a16:creationId xmlns:a16="http://schemas.microsoft.com/office/drawing/2014/main" id="{B956F7DD-BE29-40F3-83B3-0F19BC494AF6}"/>
              </a:ext>
            </a:extLst>
          </p:cNvPr>
          <p:cNvPicPr preferRelativeResize="0"/>
          <p:nvPr/>
        </p:nvPicPr>
        <p:blipFill rotWithShape="1">
          <a:blip r:embed="rId4"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FE5A95C-D3A6-4D18-B4BD-025DBC8BD650}"/>
              </a:ext>
            </a:extLst>
          </p:cNvPr>
          <p:cNvSpPr>
            <a:spLocks noGrp="1"/>
          </p:cNvSpPr>
          <p:nvPr>
            <p:ph type="title"/>
          </p:nvPr>
        </p:nvSpPr>
        <p:spPr/>
        <p:txBody>
          <a:bodyPr/>
          <a:lstStyle/>
          <a:p>
            <a:r>
              <a:rPr lang="en-US" dirty="0"/>
              <a:t>The Promiser</a:t>
            </a:r>
          </a:p>
        </p:txBody>
      </p:sp>
    </p:spTree>
    <p:extLst>
      <p:ext uri="{BB962C8B-B14F-4D97-AF65-F5344CB8AC3E}">
        <p14:creationId xmlns:p14="http://schemas.microsoft.com/office/powerpoint/2010/main" val="383978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65D8B9A-82EB-43C2-9166-F056E2F2B494}"/>
              </a:ext>
            </a:extLst>
          </p:cNvPr>
          <p:cNvGrpSpPr/>
          <p:nvPr/>
        </p:nvGrpSpPr>
        <p:grpSpPr>
          <a:xfrm>
            <a:off x="4142606" y="0"/>
            <a:ext cx="8049394" cy="6497053"/>
            <a:chOff x="4142606" y="0"/>
            <a:chExt cx="8049394" cy="6497053"/>
          </a:xfrm>
        </p:grpSpPr>
        <p:pic>
          <p:nvPicPr>
            <p:cNvPr id="13" name="Picture 12" descr="A picture containing ground, outdoor&#10;&#10;Description automatically generated">
              <a:extLst>
                <a:ext uri="{FF2B5EF4-FFF2-40B4-BE49-F238E27FC236}">
                  <a16:creationId xmlns:a16="http://schemas.microsoft.com/office/drawing/2014/main" id="{43DE93F3-8080-4BC0-8708-991BC75D9B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23609" y="0"/>
              <a:ext cx="7268391" cy="6497053"/>
            </a:xfrm>
            <a:prstGeom prst="rect">
              <a:avLst/>
            </a:prstGeom>
          </p:spPr>
        </p:pic>
        <p:pic>
          <p:nvPicPr>
            <p:cNvPr id="16" name="Picture 15" descr="A picture containing ground, outdoor&#10;&#10;Description automatically generated">
              <a:extLst>
                <a:ext uri="{FF2B5EF4-FFF2-40B4-BE49-F238E27FC236}">
                  <a16:creationId xmlns:a16="http://schemas.microsoft.com/office/drawing/2014/main" id="{CAE544C5-40FC-47D2-B0D6-325EBDB5BA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42606" y="0"/>
              <a:ext cx="1353734" cy="6497053"/>
            </a:xfrm>
            <a:prstGeom prst="rect">
              <a:avLst/>
            </a:prstGeom>
          </p:spPr>
        </p:pic>
      </p:grpSp>
      <p:sp>
        <p:nvSpPr>
          <p:cNvPr id="11" name="Rectangle 10">
            <a:extLst>
              <a:ext uri="{FF2B5EF4-FFF2-40B4-BE49-F238E27FC236}">
                <a16:creationId xmlns:a16="http://schemas.microsoft.com/office/drawing/2014/main" id="{CAFAA339-A44B-407C-BE46-B0BECD2B00CB}"/>
              </a:ext>
            </a:extLst>
          </p:cNvPr>
          <p:cNvSpPr/>
          <p:nvPr/>
        </p:nvSpPr>
        <p:spPr>
          <a:xfrm>
            <a:off x="0" y="0"/>
            <a:ext cx="12192000" cy="6497053"/>
          </a:xfrm>
          <a:prstGeom prst="rect">
            <a:avLst/>
          </a:prstGeom>
          <a:gradFill flip="none" rotWithShape="1">
            <a:gsLst>
              <a:gs pos="57000">
                <a:schemeClr val="accent1">
                  <a:lumMod val="5000"/>
                  <a:lumOff val="95000"/>
                </a:schemeClr>
              </a:gs>
              <a:gs pos="0">
                <a:srgbClr val="EDE9F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oogle Shape;47;p8">
            <a:extLst>
              <a:ext uri="{FF2B5EF4-FFF2-40B4-BE49-F238E27FC236}">
                <a16:creationId xmlns:a16="http://schemas.microsoft.com/office/drawing/2014/main" id="{D0AC17AB-F289-45EC-B7BD-089687F9EC19}"/>
              </a:ext>
            </a:extLst>
          </p:cNvPr>
          <p:cNvPicPr preferRelativeResize="0"/>
          <p:nvPr/>
        </p:nvPicPr>
        <p:blipFill rotWithShape="1">
          <a:blip r:embed="rId4"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FE5A95C-D3A6-4D18-B4BD-025DBC8BD650}"/>
              </a:ext>
            </a:extLst>
          </p:cNvPr>
          <p:cNvSpPr>
            <a:spLocks noGrp="1"/>
          </p:cNvSpPr>
          <p:nvPr>
            <p:ph type="title"/>
          </p:nvPr>
        </p:nvSpPr>
        <p:spPr/>
        <p:txBody>
          <a:bodyPr/>
          <a:lstStyle/>
          <a:p>
            <a:r>
              <a:rPr lang="en-US" dirty="0"/>
              <a:t>The Protector </a:t>
            </a:r>
          </a:p>
        </p:txBody>
      </p:sp>
      <p:sp>
        <p:nvSpPr>
          <p:cNvPr id="3" name="Text Placeholder 2">
            <a:extLst>
              <a:ext uri="{FF2B5EF4-FFF2-40B4-BE49-F238E27FC236}">
                <a16:creationId xmlns:a16="http://schemas.microsoft.com/office/drawing/2014/main" id="{9A6C8307-D78E-4728-BBA5-71E340DB6E6F}"/>
              </a:ext>
            </a:extLst>
          </p:cNvPr>
          <p:cNvSpPr>
            <a:spLocks noGrp="1"/>
          </p:cNvSpPr>
          <p:nvPr>
            <p:ph type="body" idx="1"/>
          </p:nvPr>
        </p:nvSpPr>
        <p:spPr>
          <a:xfrm>
            <a:off x="609599" y="1999333"/>
            <a:ext cx="5963479" cy="4169200"/>
          </a:xfrm>
        </p:spPr>
        <p:txBody>
          <a:bodyPr/>
          <a:lstStyle/>
          <a:p>
            <a:pPr marL="118531" indent="0">
              <a:buNone/>
            </a:pPr>
            <a:r>
              <a:rPr lang="en-US" dirty="0"/>
              <a:t>A trafficker who uses physical _____ and intimidation to ______ a victim. </a:t>
            </a:r>
          </a:p>
          <a:p>
            <a:pPr marL="118531" indent="0">
              <a:buNone/>
            </a:pPr>
            <a:endParaRPr lang="en-US" dirty="0"/>
          </a:p>
          <a:p>
            <a:pPr marL="118531" indent="0">
              <a:buNone/>
            </a:pPr>
            <a:r>
              <a:rPr lang="en-US" dirty="0"/>
              <a:t>Protectors lure victims with a _____ of ______. </a:t>
            </a:r>
          </a:p>
        </p:txBody>
      </p:sp>
      <p:sp>
        <p:nvSpPr>
          <p:cNvPr id="5" name="TextBox 4">
            <a:extLst>
              <a:ext uri="{FF2B5EF4-FFF2-40B4-BE49-F238E27FC236}">
                <a16:creationId xmlns:a16="http://schemas.microsoft.com/office/drawing/2014/main" id="{BF879420-A71A-4DDE-99D8-B5EA0F20CA8D}"/>
              </a:ext>
            </a:extLst>
          </p:cNvPr>
          <p:cNvSpPr txBox="1"/>
          <p:nvPr/>
        </p:nvSpPr>
        <p:spPr>
          <a:xfrm>
            <a:off x="647342" y="2597331"/>
            <a:ext cx="1353734" cy="541687"/>
          </a:xfrm>
          <a:prstGeom prst="rect">
            <a:avLst/>
          </a:prstGeom>
          <a:noFill/>
        </p:spPr>
        <p:txBody>
          <a:bodyPr wrap="square" rtlCol="0">
            <a:spAutoFit/>
          </a:bodyPr>
          <a:lstStyle/>
          <a:p>
            <a:pPr algn="ctr"/>
            <a:r>
              <a:rPr lang="en-US" sz="2920" dirty="0">
                <a:solidFill>
                  <a:schemeClr val="tx2">
                    <a:lumMod val="50000"/>
                  </a:schemeClr>
                </a:solidFill>
                <a:latin typeface="Georgia" panose="02040502050405020303" pitchFamily="18" charset="0"/>
              </a:rPr>
              <a:t>power</a:t>
            </a:r>
          </a:p>
        </p:txBody>
      </p:sp>
      <p:sp>
        <p:nvSpPr>
          <p:cNvPr id="8" name="TextBox 7">
            <a:extLst>
              <a:ext uri="{FF2B5EF4-FFF2-40B4-BE49-F238E27FC236}">
                <a16:creationId xmlns:a16="http://schemas.microsoft.com/office/drawing/2014/main" id="{5496BF4D-1CB5-4639-A6A3-A0AF00DEE088}"/>
              </a:ext>
            </a:extLst>
          </p:cNvPr>
          <p:cNvSpPr txBox="1"/>
          <p:nvPr/>
        </p:nvSpPr>
        <p:spPr>
          <a:xfrm>
            <a:off x="708837" y="3088815"/>
            <a:ext cx="1499506" cy="541687"/>
          </a:xfrm>
          <a:prstGeom prst="rect">
            <a:avLst/>
          </a:prstGeom>
          <a:noFill/>
        </p:spPr>
        <p:txBody>
          <a:bodyPr wrap="square" rtlCol="0">
            <a:spAutoFit/>
          </a:bodyPr>
          <a:lstStyle/>
          <a:p>
            <a:pPr algn="ctr"/>
            <a:r>
              <a:rPr lang="en-US" sz="2920" dirty="0">
                <a:solidFill>
                  <a:schemeClr val="tx2">
                    <a:lumMod val="50000"/>
                  </a:schemeClr>
                </a:solidFill>
                <a:latin typeface="Georgia" panose="02040502050405020303" pitchFamily="18" charset="0"/>
              </a:rPr>
              <a:t>protect</a:t>
            </a:r>
          </a:p>
        </p:txBody>
      </p:sp>
      <p:sp>
        <p:nvSpPr>
          <p:cNvPr id="7" name="TextBox 6">
            <a:extLst>
              <a:ext uri="{FF2B5EF4-FFF2-40B4-BE49-F238E27FC236}">
                <a16:creationId xmlns:a16="http://schemas.microsoft.com/office/drawing/2014/main" id="{D7400D1F-3919-4C87-81EB-1757DF02B7A3}"/>
              </a:ext>
            </a:extLst>
          </p:cNvPr>
          <p:cNvSpPr txBox="1"/>
          <p:nvPr/>
        </p:nvSpPr>
        <p:spPr>
          <a:xfrm>
            <a:off x="-304795" y="4824882"/>
            <a:ext cx="5340625" cy="541687"/>
          </a:xfrm>
          <a:prstGeom prst="rect">
            <a:avLst/>
          </a:prstGeom>
          <a:noFill/>
        </p:spPr>
        <p:txBody>
          <a:bodyPr wrap="square" rtlCol="0">
            <a:spAutoFit/>
          </a:bodyPr>
          <a:lstStyle/>
          <a:p>
            <a:pPr algn="ctr"/>
            <a:r>
              <a:rPr lang="en-US" sz="2920" dirty="0">
                <a:solidFill>
                  <a:schemeClr val="tx2">
                    <a:lumMod val="50000"/>
                  </a:schemeClr>
                </a:solidFill>
                <a:latin typeface="Georgia" panose="02040502050405020303" pitchFamily="18" charset="0"/>
              </a:rPr>
              <a:t>sense         security</a:t>
            </a:r>
          </a:p>
        </p:txBody>
      </p:sp>
      <p:sp>
        <p:nvSpPr>
          <p:cNvPr id="4" name="Slide Number Placeholder 3">
            <a:extLst>
              <a:ext uri="{FF2B5EF4-FFF2-40B4-BE49-F238E27FC236}">
                <a16:creationId xmlns:a16="http://schemas.microsoft.com/office/drawing/2014/main" id="{B3229575-7D85-4A74-9908-27A8679F749D}"/>
              </a:ext>
            </a:extLst>
          </p:cNvPr>
          <p:cNvSpPr>
            <a:spLocks noGrp="1"/>
          </p:cNvSpPr>
          <p:nvPr>
            <p:ph type="sldNum" sz="quarter" idx="10"/>
          </p:nvPr>
        </p:nvSpPr>
        <p:spPr/>
        <p:txBody>
          <a:bodyPr/>
          <a:lstStyle/>
          <a:p>
            <a:fld id="{DC7BBA9F-DE71-443C-8AAE-5AD50151E65F}" type="slidenum">
              <a:rPr lang="en-US" smtClean="0"/>
              <a:pPr/>
              <a:t>15</a:t>
            </a:fld>
            <a:endParaRPr lang="en-US" dirty="0"/>
          </a:p>
        </p:txBody>
      </p:sp>
    </p:spTree>
    <p:extLst>
      <p:ext uri="{BB962C8B-B14F-4D97-AF65-F5344CB8AC3E}">
        <p14:creationId xmlns:p14="http://schemas.microsoft.com/office/powerpoint/2010/main" val="283101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wall, person, indoor&#10;&#10;Description automatically generated">
            <a:extLst>
              <a:ext uri="{FF2B5EF4-FFF2-40B4-BE49-F238E27FC236}">
                <a16:creationId xmlns:a16="http://schemas.microsoft.com/office/drawing/2014/main" id="{CE45779C-E7EA-4DB1-8241-919C00125A4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46300" y="0"/>
            <a:ext cx="10045700" cy="6497053"/>
          </a:xfrm>
          <a:prstGeom prst="rect">
            <a:avLst/>
          </a:prstGeom>
        </p:spPr>
      </p:pic>
      <p:sp>
        <p:nvSpPr>
          <p:cNvPr id="10" name="Rectangle 9">
            <a:extLst>
              <a:ext uri="{FF2B5EF4-FFF2-40B4-BE49-F238E27FC236}">
                <a16:creationId xmlns:a16="http://schemas.microsoft.com/office/drawing/2014/main" id="{0A815942-739F-486D-B688-4576F09806EC}"/>
              </a:ext>
            </a:extLst>
          </p:cNvPr>
          <p:cNvSpPr/>
          <p:nvPr/>
        </p:nvSpPr>
        <p:spPr>
          <a:xfrm>
            <a:off x="0" y="0"/>
            <a:ext cx="12192000" cy="6497053"/>
          </a:xfrm>
          <a:prstGeom prst="rect">
            <a:avLst/>
          </a:prstGeom>
          <a:gradFill flip="none" rotWithShape="1">
            <a:gsLst>
              <a:gs pos="57000">
                <a:schemeClr val="accent1">
                  <a:lumMod val="5000"/>
                  <a:lumOff val="95000"/>
                </a:schemeClr>
              </a:gs>
              <a:gs pos="0">
                <a:srgbClr val="EDE9F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oogle Shape;47;p8">
            <a:extLst>
              <a:ext uri="{FF2B5EF4-FFF2-40B4-BE49-F238E27FC236}">
                <a16:creationId xmlns:a16="http://schemas.microsoft.com/office/drawing/2014/main" id="{A4C38141-3D3F-4F67-8FAD-0C6908BB85A0}"/>
              </a:ext>
            </a:extLst>
          </p:cNvPr>
          <p:cNvPicPr preferRelativeResize="0"/>
          <p:nvPr/>
        </p:nvPicPr>
        <p:blipFill rotWithShape="1">
          <a:blip r:embed="rId3"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FE5A95C-D3A6-4D18-B4BD-025DBC8BD650}"/>
              </a:ext>
            </a:extLst>
          </p:cNvPr>
          <p:cNvSpPr>
            <a:spLocks noGrp="1"/>
          </p:cNvSpPr>
          <p:nvPr>
            <p:ph type="title"/>
          </p:nvPr>
        </p:nvSpPr>
        <p:spPr/>
        <p:txBody>
          <a:bodyPr/>
          <a:lstStyle/>
          <a:p>
            <a:r>
              <a:rPr lang="en-US" dirty="0"/>
              <a:t>The Punisher  </a:t>
            </a:r>
          </a:p>
        </p:txBody>
      </p:sp>
      <p:sp>
        <p:nvSpPr>
          <p:cNvPr id="3" name="Text Placeholder 2">
            <a:extLst>
              <a:ext uri="{FF2B5EF4-FFF2-40B4-BE49-F238E27FC236}">
                <a16:creationId xmlns:a16="http://schemas.microsoft.com/office/drawing/2014/main" id="{9A6C8307-D78E-4728-BBA5-71E340DB6E6F}"/>
              </a:ext>
            </a:extLst>
          </p:cNvPr>
          <p:cNvSpPr>
            <a:spLocks noGrp="1"/>
          </p:cNvSpPr>
          <p:nvPr>
            <p:ph type="body" idx="1"/>
          </p:nvPr>
        </p:nvSpPr>
        <p:spPr>
          <a:xfrm>
            <a:off x="609599" y="1999333"/>
            <a:ext cx="5963479" cy="4169200"/>
          </a:xfrm>
        </p:spPr>
        <p:txBody>
          <a:bodyPr/>
          <a:lstStyle/>
          <a:p>
            <a:pPr marL="118531" indent="0">
              <a:buNone/>
            </a:pPr>
            <a:r>
              <a:rPr lang="en-US" dirty="0"/>
              <a:t>A trafficker who uses threats and ______ to ______ a victim. </a:t>
            </a:r>
          </a:p>
          <a:p>
            <a:pPr marL="118531" indent="0">
              <a:buNone/>
            </a:pPr>
            <a:endParaRPr lang="en-US" dirty="0"/>
          </a:p>
          <a:p>
            <a:pPr marL="118531" indent="0">
              <a:buNone/>
            </a:pPr>
            <a:r>
              <a:rPr lang="en-US" dirty="0"/>
              <a:t>This is a ___ resort for traffickers. </a:t>
            </a:r>
          </a:p>
        </p:txBody>
      </p:sp>
      <p:sp>
        <p:nvSpPr>
          <p:cNvPr id="5" name="TextBox 4">
            <a:extLst>
              <a:ext uri="{FF2B5EF4-FFF2-40B4-BE49-F238E27FC236}">
                <a16:creationId xmlns:a16="http://schemas.microsoft.com/office/drawing/2014/main" id="{BF879420-A71A-4DDE-99D8-B5EA0F20CA8D}"/>
              </a:ext>
            </a:extLst>
          </p:cNvPr>
          <p:cNvSpPr txBox="1"/>
          <p:nvPr/>
        </p:nvSpPr>
        <p:spPr>
          <a:xfrm>
            <a:off x="620837" y="2597331"/>
            <a:ext cx="1671789" cy="541687"/>
          </a:xfrm>
          <a:prstGeom prst="rect">
            <a:avLst/>
          </a:prstGeom>
          <a:noFill/>
        </p:spPr>
        <p:txBody>
          <a:bodyPr wrap="square" rtlCol="0">
            <a:spAutoFit/>
          </a:bodyPr>
          <a:lstStyle/>
          <a:p>
            <a:pPr algn="ctr"/>
            <a:r>
              <a:rPr lang="en-US" sz="2920" dirty="0">
                <a:solidFill>
                  <a:schemeClr val="tx2">
                    <a:lumMod val="50000"/>
                  </a:schemeClr>
                </a:solidFill>
                <a:latin typeface="Georgia" panose="02040502050405020303" pitchFamily="18" charset="0"/>
              </a:rPr>
              <a:t>violence</a:t>
            </a:r>
          </a:p>
        </p:txBody>
      </p:sp>
      <p:sp>
        <p:nvSpPr>
          <p:cNvPr id="8" name="TextBox 7">
            <a:extLst>
              <a:ext uri="{FF2B5EF4-FFF2-40B4-BE49-F238E27FC236}">
                <a16:creationId xmlns:a16="http://schemas.microsoft.com/office/drawing/2014/main" id="{5496BF4D-1CB5-4639-A6A3-A0AF00DEE088}"/>
              </a:ext>
            </a:extLst>
          </p:cNvPr>
          <p:cNvSpPr txBox="1"/>
          <p:nvPr/>
        </p:nvSpPr>
        <p:spPr>
          <a:xfrm>
            <a:off x="2672169" y="2597235"/>
            <a:ext cx="1461489" cy="541687"/>
          </a:xfrm>
          <a:prstGeom prst="rect">
            <a:avLst/>
          </a:prstGeom>
          <a:noFill/>
        </p:spPr>
        <p:txBody>
          <a:bodyPr wrap="square" rtlCol="0">
            <a:spAutoFit/>
          </a:bodyPr>
          <a:lstStyle/>
          <a:p>
            <a:pPr algn="ctr"/>
            <a:r>
              <a:rPr lang="en-US" sz="2920" dirty="0">
                <a:solidFill>
                  <a:schemeClr val="tx2">
                    <a:lumMod val="50000"/>
                  </a:schemeClr>
                </a:solidFill>
                <a:latin typeface="Georgia" panose="02040502050405020303" pitchFamily="18" charset="0"/>
              </a:rPr>
              <a:t>control</a:t>
            </a:r>
          </a:p>
        </p:txBody>
      </p:sp>
      <p:sp>
        <p:nvSpPr>
          <p:cNvPr id="7" name="TextBox 6">
            <a:extLst>
              <a:ext uri="{FF2B5EF4-FFF2-40B4-BE49-F238E27FC236}">
                <a16:creationId xmlns:a16="http://schemas.microsoft.com/office/drawing/2014/main" id="{D7400D1F-3919-4C87-81EB-1757DF02B7A3}"/>
              </a:ext>
            </a:extLst>
          </p:cNvPr>
          <p:cNvSpPr txBox="1"/>
          <p:nvPr/>
        </p:nvSpPr>
        <p:spPr>
          <a:xfrm>
            <a:off x="2081617" y="3827993"/>
            <a:ext cx="914394" cy="541687"/>
          </a:xfrm>
          <a:prstGeom prst="rect">
            <a:avLst/>
          </a:prstGeom>
          <a:noFill/>
        </p:spPr>
        <p:txBody>
          <a:bodyPr wrap="square" rtlCol="0">
            <a:spAutoFit/>
          </a:bodyPr>
          <a:lstStyle/>
          <a:p>
            <a:pPr algn="ctr"/>
            <a:r>
              <a:rPr lang="en-US" sz="2920" dirty="0">
                <a:solidFill>
                  <a:schemeClr val="tx2">
                    <a:lumMod val="50000"/>
                  </a:schemeClr>
                </a:solidFill>
                <a:latin typeface="Georgia" panose="02040502050405020303" pitchFamily="18" charset="0"/>
              </a:rPr>
              <a:t>last</a:t>
            </a:r>
          </a:p>
        </p:txBody>
      </p:sp>
      <p:sp>
        <p:nvSpPr>
          <p:cNvPr id="4" name="Slide Number Placeholder 3">
            <a:extLst>
              <a:ext uri="{FF2B5EF4-FFF2-40B4-BE49-F238E27FC236}">
                <a16:creationId xmlns:a16="http://schemas.microsoft.com/office/drawing/2014/main" id="{CCF3CF3C-59EA-47F2-938D-B86253AAEC6F}"/>
              </a:ext>
            </a:extLst>
          </p:cNvPr>
          <p:cNvSpPr>
            <a:spLocks noGrp="1"/>
          </p:cNvSpPr>
          <p:nvPr>
            <p:ph type="sldNum" sz="quarter" idx="10"/>
          </p:nvPr>
        </p:nvSpPr>
        <p:spPr/>
        <p:txBody>
          <a:bodyPr/>
          <a:lstStyle/>
          <a:p>
            <a:fld id="{DC7BBA9F-DE71-443C-8AAE-5AD50151E65F}" type="slidenum">
              <a:rPr lang="en-US" smtClean="0"/>
              <a:pPr/>
              <a:t>16</a:t>
            </a:fld>
            <a:endParaRPr lang="en-US" dirty="0"/>
          </a:p>
        </p:txBody>
      </p:sp>
    </p:spTree>
    <p:extLst>
      <p:ext uri="{BB962C8B-B14F-4D97-AF65-F5344CB8AC3E}">
        <p14:creationId xmlns:p14="http://schemas.microsoft.com/office/powerpoint/2010/main" val="276495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FC313-0578-4C57-8D1A-F921A1E20871}"/>
              </a:ext>
            </a:extLst>
          </p:cNvPr>
          <p:cNvSpPr>
            <a:spLocks noGrp="1"/>
          </p:cNvSpPr>
          <p:nvPr>
            <p:ph type="title"/>
          </p:nvPr>
        </p:nvSpPr>
        <p:spPr/>
        <p:txBody>
          <a:bodyPr/>
          <a:lstStyle/>
          <a:p>
            <a:r>
              <a:rPr lang="en-US" dirty="0"/>
              <a:t>Identifying the Persona</a:t>
            </a:r>
          </a:p>
        </p:txBody>
      </p:sp>
      <p:sp>
        <p:nvSpPr>
          <p:cNvPr id="4" name="Slide Number Placeholder 3">
            <a:extLst>
              <a:ext uri="{FF2B5EF4-FFF2-40B4-BE49-F238E27FC236}">
                <a16:creationId xmlns:a16="http://schemas.microsoft.com/office/drawing/2014/main" id="{338D5C51-076E-48B4-95B1-476396611D47}"/>
              </a:ext>
            </a:extLst>
          </p:cNvPr>
          <p:cNvSpPr>
            <a:spLocks noGrp="1"/>
          </p:cNvSpPr>
          <p:nvPr>
            <p:ph type="sldNum" sz="quarter" idx="10"/>
          </p:nvPr>
        </p:nvSpPr>
        <p:spPr/>
        <p:txBody>
          <a:bodyPr/>
          <a:lstStyle/>
          <a:p>
            <a:fld id="{DC7BBA9F-DE71-443C-8AAE-5AD50151E65F}" type="slidenum">
              <a:rPr lang="en-US" smtClean="0"/>
              <a:pPr/>
              <a:t>17</a:t>
            </a:fld>
            <a:endParaRPr lang="en-US" dirty="0"/>
          </a:p>
        </p:txBody>
      </p:sp>
      <p:grpSp>
        <p:nvGrpSpPr>
          <p:cNvPr id="11" name="Group 10">
            <a:extLst>
              <a:ext uri="{FF2B5EF4-FFF2-40B4-BE49-F238E27FC236}">
                <a16:creationId xmlns:a16="http://schemas.microsoft.com/office/drawing/2014/main" id="{5EEF2F9D-A041-4A72-AFF1-CEB9CF565BC2}"/>
              </a:ext>
            </a:extLst>
          </p:cNvPr>
          <p:cNvGrpSpPr/>
          <p:nvPr/>
        </p:nvGrpSpPr>
        <p:grpSpPr>
          <a:xfrm>
            <a:off x="1708448" y="2137573"/>
            <a:ext cx="3106490" cy="3486480"/>
            <a:chOff x="1859791" y="1996173"/>
            <a:chExt cx="3677590" cy="4127438"/>
          </a:xfrm>
        </p:grpSpPr>
        <p:pic>
          <p:nvPicPr>
            <p:cNvPr id="8" name="Picture 7" descr="A picture containing person&#10;&#10;Description automatically generated">
              <a:extLst>
                <a:ext uri="{FF2B5EF4-FFF2-40B4-BE49-F238E27FC236}">
                  <a16:creationId xmlns:a16="http://schemas.microsoft.com/office/drawing/2014/main" id="{7FC87262-11D0-4E92-A697-E9E6669D903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59791" y="1996174"/>
              <a:ext cx="3677590" cy="4127437"/>
            </a:xfrm>
            <a:prstGeom prst="roundRect">
              <a:avLst/>
            </a:prstGeom>
            <a:ln>
              <a:noFill/>
            </a:ln>
            <a:effectLst>
              <a:outerShdw blurRad="292100" dist="139700" dir="2700000" algn="tl" rotWithShape="0">
                <a:srgbClr val="333333">
                  <a:alpha val="65000"/>
                </a:srgbClr>
              </a:outerShdw>
            </a:effectLst>
          </p:spPr>
        </p:pic>
        <p:sp>
          <p:nvSpPr>
            <p:cNvPr id="3" name="Rectangle: Rounded Corners 2">
              <a:extLst>
                <a:ext uri="{FF2B5EF4-FFF2-40B4-BE49-F238E27FC236}">
                  <a16:creationId xmlns:a16="http://schemas.microsoft.com/office/drawing/2014/main" id="{4300C65C-4AB9-43E8-86D5-29C9B662FC3E}"/>
                </a:ext>
              </a:extLst>
            </p:cNvPr>
            <p:cNvSpPr/>
            <p:nvPr/>
          </p:nvSpPr>
          <p:spPr>
            <a:xfrm>
              <a:off x="1859791" y="1996173"/>
              <a:ext cx="3677590" cy="4127437"/>
            </a:xfrm>
            <a:prstGeom prst="roundRect">
              <a:avLst/>
            </a:prstGeom>
            <a:gradFill flip="none" rotWithShape="1">
              <a:gsLst>
                <a:gs pos="100000">
                  <a:schemeClr val="tx1"/>
                </a:gs>
                <a:gs pos="59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8E7DF23-0D6B-4E14-B453-F7BB92C08355}"/>
              </a:ext>
            </a:extLst>
          </p:cNvPr>
          <p:cNvGrpSpPr>
            <a:grpSpLocks/>
          </p:cNvGrpSpPr>
          <p:nvPr/>
        </p:nvGrpSpPr>
        <p:grpSpPr>
          <a:xfrm>
            <a:off x="7377062" y="2137571"/>
            <a:ext cx="3106490" cy="3486480"/>
            <a:chOff x="6984639" y="2325064"/>
            <a:chExt cx="3677590" cy="4151827"/>
          </a:xfrm>
        </p:grpSpPr>
        <p:pic>
          <p:nvPicPr>
            <p:cNvPr id="6" name="Picture 5">
              <a:extLst>
                <a:ext uri="{FF2B5EF4-FFF2-40B4-BE49-F238E27FC236}">
                  <a16:creationId xmlns:a16="http://schemas.microsoft.com/office/drawing/2014/main" id="{7FB7577E-1DE9-415C-B15F-2E0DA5B3CFE9}"/>
                </a:ext>
              </a:extLst>
            </p:cNvPr>
            <p:cNvPicPr/>
            <p:nvPr/>
          </p:nvPicPr>
          <p:blipFill>
            <a:blip r:embed="rId3" cstate="print">
              <a:extLst>
                <a:ext uri="{28A0092B-C50C-407E-A947-70E740481C1C}">
                  <a14:useLocalDpi xmlns:a14="http://schemas.microsoft.com/office/drawing/2010/main"/>
                </a:ext>
              </a:extLst>
            </a:blip>
            <a:srcRect/>
            <a:stretch/>
          </p:blipFill>
          <p:spPr>
            <a:xfrm>
              <a:off x="6984639" y="2325064"/>
              <a:ext cx="3677590" cy="4149713"/>
            </a:xfrm>
            <a:prstGeom prst="roundRect">
              <a:avLst/>
            </a:prstGeom>
            <a:ln>
              <a:noFill/>
            </a:ln>
            <a:effectLst>
              <a:outerShdw blurRad="292100" dist="139700" dir="2700000" algn="tl" rotWithShape="0">
                <a:srgbClr val="333333">
                  <a:alpha val="65000"/>
                </a:srgbClr>
              </a:outerShdw>
            </a:effectLst>
          </p:spPr>
        </p:pic>
        <p:sp>
          <p:nvSpPr>
            <p:cNvPr id="9" name="Rectangle: Rounded Corners 8">
              <a:extLst>
                <a:ext uri="{FF2B5EF4-FFF2-40B4-BE49-F238E27FC236}">
                  <a16:creationId xmlns:a16="http://schemas.microsoft.com/office/drawing/2014/main" id="{1A70C7A1-A0EA-43C8-B875-4E37C477A959}"/>
                </a:ext>
              </a:extLst>
            </p:cNvPr>
            <p:cNvSpPr/>
            <p:nvPr/>
          </p:nvSpPr>
          <p:spPr>
            <a:xfrm>
              <a:off x="6984639" y="2349454"/>
              <a:ext cx="3677590" cy="4127437"/>
            </a:xfrm>
            <a:prstGeom prst="roundRect">
              <a:avLst/>
            </a:prstGeom>
            <a:gradFill flip="none" rotWithShape="1">
              <a:gsLst>
                <a:gs pos="100000">
                  <a:schemeClr val="tx1"/>
                </a:gs>
                <a:gs pos="59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7335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eople sitting at a bar&#10;&#10;Description automatically generated with medium confidence">
            <a:extLst>
              <a:ext uri="{FF2B5EF4-FFF2-40B4-BE49-F238E27FC236}">
                <a16:creationId xmlns:a16="http://schemas.microsoft.com/office/drawing/2014/main" id="{C7F63510-D340-4396-B38B-C3AADFD3FC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6989378" cy="6497053"/>
          </a:xfrm>
          <a:prstGeom prst="rect">
            <a:avLst/>
          </a:prstGeom>
        </p:spPr>
      </p:pic>
      <p:pic>
        <p:nvPicPr>
          <p:cNvPr id="16" name="Picture 15">
            <a:extLst>
              <a:ext uri="{FF2B5EF4-FFF2-40B4-BE49-F238E27FC236}">
                <a16:creationId xmlns:a16="http://schemas.microsoft.com/office/drawing/2014/main" id="{C4572BF3-B481-41A9-89D1-BC6DD32090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09208" y="-5347"/>
            <a:ext cx="5982792" cy="6502400"/>
          </a:xfrm>
          <a:prstGeom prst="rect">
            <a:avLst/>
          </a:prstGeom>
        </p:spPr>
      </p:pic>
      <p:pic>
        <p:nvPicPr>
          <p:cNvPr id="12" name="Google Shape;47;p8">
            <a:extLst>
              <a:ext uri="{FF2B5EF4-FFF2-40B4-BE49-F238E27FC236}">
                <a16:creationId xmlns:a16="http://schemas.microsoft.com/office/drawing/2014/main" id="{F11A91FD-3D84-462E-A532-1391205C8E6F}"/>
              </a:ext>
            </a:extLst>
          </p:cNvPr>
          <p:cNvPicPr preferRelativeResize="0"/>
          <p:nvPr/>
        </p:nvPicPr>
        <p:blipFill rotWithShape="1">
          <a:blip r:embed="rId4"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3D4BC74-EDFF-471D-A5A1-D524A91CEA29}"/>
              </a:ext>
            </a:extLst>
          </p:cNvPr>
          <p:cNvSpPr>
            <a:spLocks noGrp="1"/>
          </p:cNvSpPr>
          <p:nvPr>
            <p:ph type="title"/>
          </p:nvPr>
        </p:nvSpPr>
        <p:spPr/>
        <p:txBody>
          <a:bodyPr/>
          <a:lstStyle/>
          <a:p>
            <a:r>
              <a:rPr lang="en-US" dirty="0"/>
              <a:t>Targeting Individuals</a:t>
            </a:r>
          </a:p>
        </p:txBody>
      </p:sp>
      <p:sp>
        <p:nvSpPr>
          <p:cNvPr id="4" name="Slide Number Placeholder 3">
            <a:extLst>
              <a:ext uri="{FF2B5EF4-FFF2-40B4-BE49-F238E27FC236}">
                <a16:creationId xmlns:a16="http://schemas.microsoft.com/office/drawing/2014/main" id="{D9F17240-0041-4614-B7E9-45B071276B89}"/>
              </a:ext>
            </a:extLst>
          </p:cNvPr>
          <p:cNvSpPr>
            <a:spLocks noGrp="1"/>
          </p:cNvSpPr>
          <p:nvPr>
            <p:ph type="sldNum" sz="quarter" idx="10"/>
          </p:nvPr>
        </p:nvSpPr>
        <p:spPr/>
        <p:txBody>
          <a:bodyPr/>
          <a:lstStyle/>
          <a:p>
            <a:fld id="{DC7BBA9F-DE71-443C-8AAE-5AD50151E65F}" type="slidenum">
              <a:rPr lang="en-US" smtClean="0"/>
              <a:pPr/>
              <a:t>18</a:t>
            </a:fld>
            <a:endParaRPr lang="en-US" dirty="0"/>
          </a:p>
        </p:txBody>
      </p:sp>
    </p:spTree>
    <p:extLst>
      <p:ext uri="{BB962C8B-B14F-4D97-AF65-F5344CB8AC3E}">
        <p14:creationId xmlns:p14="http://schemas.microsoft.com/office/powerpoint/2010/main" val="93940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8AE86-C229-44F5-8F56-84E335F72076}"/>
              </a:ext>
            </a:extLst>
          </p:cNvPr>
          <p:cNvSpPr>
            <a:spLocks noGrp="1"/>
          </p:cNvSpPr>
          <p:nvPr>
            <p:ph type="title"/>
          </p:nvPr>
        </p:nvSpPr>
        <p:spPr/>
        <p:txBody>
          <a:bodyPr/>
          <a:lstStyle/>
          <a:p>
            <a:r>
              <a:rPr lang="en-US" dirty="0"/>
              <a:t>What would you do? </a:t>
            </a:r>
          </a:p>
        </p:txBody>
      </p:sp>
      <p:sp>
        <p:nvSpPr>
          <p:cNvPr id="6" name="Rectangle: Rounded Corners 5">
            <a:extLst>
              <a:ext uri="{FF2B5EF4-FFF2-40B4-BE49-F238E27FC236}">
                <a16:creationId xmlns:a16="http://schemas.microsoft.com/office/drawing/2014/main" id="{59EDC519-E66D-4B85-8260-5883C43FF085}"/>
              </a:ext>
            </a:extLst>
          </p:cNvPr>
          <p:cNvSpPr/>
          <p:nvPr/>
        </p:nvSpPr>
        <p:spPr>
          <a:xfrm>
            <a:off x="4646650" y="1915086"/>
            <a:ext cx="7340049" cy="4276345"/>
          </a:xfrm>
          <a:custGeom>
            <a:avLst/>
            <a:gdLst>
              <a:gd name="connsiteX0" fmla="*/ 0 w 7340049"/>
              <a:gd name="connsiteY0" fmla="*/ 712738 h 4276345"/>
              <a:gd name="connsiteX1" fmla="*/ 712738 w 7340049"/>
              <a:gd name="connsiteY1" fmla="*/ 0 h 4276345"/>
              <a:gd name="connsiteX2" fmla="*/ 6627311 w 7340049"/>
              <a:gd name="connsiteY2" fmla="*/ 0 h 4276345"/>
              <a:gd name="connsiteX3" fmla="*/ 7340049 w 7340049"/>
              <a:gd name="connsiteY3" fmla="*/ 712738 h 4276345"/>
              <a:gd name="connsiteX4" fmla="*/ 7340049 w 7340049"/>
              <a:gd name="connsiteY4" fmla="*/ 3563607 h 4276345"/>
              <a:gd name="connsiteX5" fmla="*/ 6627311 w 7340049"/>
              <a:gd name="connsiteY5" fmla="*/ 4276345 h 4276345"/>
              <a:gd name="connsiteX6" fmla="*/ 712738 w 7340049"/>
              <a:gd name="connsiteY6" fmla="*/ 4276345 h 4276345"/>
              <a:gd name="connsiteX7" fmla="*/ 0 w 7340049"/>
              <a:gd name="connsiteY7" fmla="*/ 3563607 h 4276345"/>
              <a:gd name="connsiteX8" fmla="*/ 0 w 7340049"/>
              <a:gd name="connsiteY8" fmla="*/ 712738 h 427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0049" h="4276345" fill="none" extrusionOk="0">
                <a:moveTo>
                  <a:pt x="0" y="712738"/>
                </a:moveTo>
                <a:cubicBezTo>
                  <a:pt x="-48931" y="373174"/>
                  <a:pt x="246402" y="16375"/>
                  <a:pt x="712738" y="0"/>
                </a:cubicBezTo>
                <a:cubicBezTo>
                  <a:pt x="3276657" y="-72896"/>
                  <a:pt x="5008126" y="-40434"/>
                  <a:pt x="6627311" y="0"/>
                </a:cubicBezTo>
                <a:cubicBezTo>
                  <a:pt x="6997121" y="-74829"/>
                  <a:pt x="7330408" y="318804"/>
                  <a:pt x="7340049" y="712738"/>
                </a:cubicBezTo>
                <a:cubicBezTo>
                  <a:pt x="7174562" y="1232649"/>
                  <a:pt x="7326129" y="2790032"/>
                  <a:pt x="7340049" y="3563607"/>
                </a:cubicBezTo>
                <a:cubicBezTo>
                  <a:pt x="7391076" y="3990674"/>
                  <a:pt x="7023843" y="4270713"/>
                  <a:pt x="6627311" y="4276345"/>
                </a:cubicBezTo>
                <a:cubicBezTo>
                  <a:pt x="5319879" y="4421943"/>
                  <a:pt x="3314230" y="4151868"/>
                  <a:pt x="712738" y="4276345"/>
                </a:cubicBezTo>
                <a:cubicBezTo>
                  <a:pt x="293091" y="4300398"/>
                  <a:pt x="-35219" y="4009711"/>
                  <a:pt x="0" y="3563607"/>
                </a:cubicBezTo>
                <a:cubicBezTo>
                  <a:pt x="-162593" y="3223392"/>
                  <a:pt x="18" y="1399529"/>
                  <a:pt x="0" y="712738"/>
                </a:cubicBezTo>
                <a:close/>
              </a:path>
              <a:path w="7340049" h="4276345" stroke="0" extrusionOk="0">
                <a:moveTo>
                  <a:pt x="0" y="712738"/>
                </a:moveTo>
                <a:cubicBezTo>
                  <a:pt x="-36056" y="284164"/>
                  <a:pt x="294540" y="-16609"/>
                  <a:pt x="712738" y="0"/>
                </a:cubicBezTo>
                <a:cubicBezTo>
                  <a:pt x="3588701" y="-162424"/>
                  <a:pt x="4355593" y="32332"/>
                  <a:pt x="6627311" y="0"/>
                </a:cubicBezTo>
                <a:cubicBezTo>
                  <a:pt x="7019110" y="-17272"/>
                  <a:pt x="7292701" y="320360"/>
                  <a:pt x="7340049" y="712738"/>
                </a:cubicBezTo>
                <a:cubicBezTo>
                  <a:pt x="7498610" y="2032220"/>
                  <a:pt x="7253848" y="2492057"/>
                  <a:pt x="7340049" y="3563607"/>
                </a:cubicBezTo>
                <a:cubicBezTo>
                  <a:pt x="7330536" y="3940618"/>
                  <a:pt x="7016910" y="4263809"/>
                  <a:pt x="6627311" y="4276345"/>
                </a:cubicBezTo>
                <a:cubicBezTo>
                  <a:pt x="4423143" y="4123930"/>
                  <a:pt x="1496419" y="4123000"/>
                  <a:pt x="712738" y="4276345"/>
                </a:cubicBezTo>
                <a:cubicBezTo>
                  <a:pt x="260546" y="4241856"/>
                  <a:pt x="-38447" y="3927809"/>
                  <a:pt x="0" y="3563607"/>
                </a:cubicBezTo>
                <a:cubicBezTo>
                  <a:pt x="9826" y="2881111"/>
                  <a:pt x="123293" y="1483300"/>
                  <a:pt x="0" y="712738"/>
                </a:cubicBezTo>
                <a:close/>
              </a:path>
            </a:pathLst>
          </a:custGeom>
          <a:solidFill>
            <a:schemeClr val="tx2"/>
          </a:solidFill>
          <a:ln>
            <a:extLst>
              <a:ext uri="{C807C97D-BFC1-408E-A445-0C87EB9F89A2}">
                <ask:lineSketchStyleProps xmlns:ask="http://schemas.microsoft.com/office/drawing/2018/sketchyshapes" sd="4126763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7985732-114D-461C-B830-B51481593A17}"/>
              </a:ext>
            </a:extLst>
          </p:cNvPr>
          <p:cNvSpPr txBox="1"/>
          <p:nvPr/>
        </p:nvSpPr>
        <p:spPr>
          <a:xfrm>
            <a:off x="6191823" y="1915086"/>
            <a:ext cx="4249701"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Asia’s Risk Factors</a:t>
            </a:r>
          </a:p>
        </p:txBody>
      </p:sp>
      <p:sp>
        <p:nvSpPr>
          <p:cNvPr id="7" name="Slide Number Placeholder 6">
            <a:extLst>
              <a:ext uri="{FF2B5EF4-FFF2-40B4-BE49-F238E27FC236}">
                <a16:creationId xmlns:a16="http://schemas.microsoft.com/office/drawing/2014/main" id="{3C0B294A-AE0B-4F98-AA10-E10A0525440A}"/>
              </a:ext>
            </a:extLst>
          </p:cNvPr>
          <p:cNvSpPr>
            <a:spLocks noGrp="1"/>
          </p:cNvSpPr>
          <p:nvPr>
            <p:ph type="sldNum" sz="quarter" idx="10"/>
          </p:nvPr>
        </p:nvSpPr>
        <p:spPr/>
        <p:txBody>
          <a:bodyPr/>
          <a:lstStyle/>
          <a:p>
            <a:fld id="{DC7BBA9F-DE71-443C-8AAE-5AD50151E65F}" type="slidenum">
              <a:rPr lang="en-US" smtClean="0"/>
              <a:pPr/>
              <a:t>19</a:t>
            </a:fld>
            <a:endParaRPr lang="en-US" dirty="0"/>
          </a:p>
        </p:txBody>
      </p:sp>
      <p:grpSp>
        <p:nvGrpSpPr>
          <p:cNvPr id="2" name="Group 1">
            <a:extLst>
              <a:ext uri="{FF2B5EF4-FFF2-40B4-BE49-F238E27FC236}">
                <a16:creationId xmlns:a16="http://schemas.microsoft.com/office/drawing/2014/main" id="{9636F390-8649-4E52-AF53-37BEF2AC94AD}"/>
              </a:ext>
            </a:extLst>
          </p:cNvPr>
          <p:cNvGrpSpPr/>
          <p:nvPr/>
        </p:nvGrpSpPr>
        <p:grpSpPr>
          <a:xfrm>
            <a:off x="592821" y="1999333"/>
            <a:ext cx="3585253" cy="4107852"/>
            <a:chOff x="592821" y="1999333"/>
            <a:chExt cx="3585253" cy="4107852"/>
          </a:xfrm>
        </p:grpSpPr>
        <p:pic>
          <p:nvPicPr>
            <p:cNvPr id="1026" name="Picture 2" descr="Woman Wearing White Shirt ">
              <a:extLst>
                <a:ext uri="{FF2B5EF4-FFF2-40B4-BE49-F238E27FC236}">
                  <a16:creationId xmlns:a16="http://schemas.microsoft.com/office/drawing/2014/main" id="{D0DB38CA-DD0F-47D0-AABD-BE39C88653A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92821" y="1999333"/>
              <a:ext cx="3585253" cy="4107852"/>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220FB630-CFDC-4C73-BB72-DAB365C229D3}"/>
                </a:ext>
              </a:extLst>
            </p:cNvPr>
            <p:cNvSpPr>
              <a:spLocks/>
            </p:cNvSpPr>
            <p:nvPr/>
          </p:nvSpPr>
          <p:spPr>
            <a:xfrm>
              <a:off x="592821" y="1999333"/>
              <a:ext cx="3585253" cy="4107852"/>
            </a:xfrm>
            <a:prstGeom prst="roundRect">
              <a:avLst/>
            </a:prstGeom>
            <a:gradFill flip="none" rotWithShape="1">
              <a:gsLst>
                <a:gs pos="100000">
                  <a:schemeClr val="tx1"/>
                </a:gs>
                <a:gs pos="59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4225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7EC1F-0000-488F-881D-DC2C4DA3C7FA}"/>
              </a:ext>
            </a:extLst>
          </p:cNvPr>
          <p:cNvSpPr>
            <a:spLocks noGrp="1"/>
          </p:cNvSpPr>
          <p:nvPr>
            <p:ph type="title"/>
          </p:nvPr>
        </p:nvSpPr>
        <p:spPr/>
        <p:txBody>
          <a:bodyPr/>
          <a:lstStyle/>
          <a:p>
            <a:r>
              <a:rPr lang="en-US"/>
              <a:t>Using Zoom: Chat</a:t>
            </a:r>
          </a:p>
        </p:txBody>
      </p:sp>
      <p:sp>
        <p:nvSpPr>
          <p:cNvPr id="6" name="Slide Number Placeholder 5">
            <a:extLst>
              <a:ext uri="{FF2B5EF4-FFF2-40B4-BE49-F238E27FC236}">
                <a16:creationId xmlns:a16="http://schemas.microsoft.com/office/drawing/2014/main" id="{1825244B-2905-48A3-A259-69AE98C7F9E7}"/>
              </a:ext>
            </a:extLst>
          </p:cNvPr>
          <p:cNvSpPr>
            <a:spLocks noGrp="1"/>
          </p:cNvSpPr>
          <p:nvPr>
            <p:ph type="sldNum" sz="quarter" idx="10"/>
          </p:nvPr>
        </p:nvSpPr>
        <p:spPr/>
        <p:txBody>
          <a:bodyPr/>
          <a:lstStyle/>
          <a:p>
            <a:fld id="{38FEC776-A357-4368-B3C6-73C933B482B7}" type="slidenum">
              <a:rPr lang="en-US" smtClean="0"/>
              <a:pPr/>
              <a:t>2</a:t>
            </a:fld>
            <a:endParaRPr lang="en-US"/>
          </a:p>
        </p:txBody>
      </p:sp>
      <p:grpSp>
        <p:nvGrpSpPr>
          <p:cNvPr id="10" name="Group 9">
            <a:extLst>
              <a:ext uri="{FF2B5EF4-FFF2-40B4-BE49-F238E27FC236}">
                <a16:creationId xmlns:a16="http://schemas.microsoft.com/office/drawing/2014/main" id="{9E408C47-2194-413F-929B-FB5F30765A36}"/>
              </a:ext>
            </a:extLst>
          </p:cNvPr>
          <p:cNvGrpSpPr/>
          <p:nvPr/>
        </p:nvGrpSpPr>
        <p:grpSpPr>
          <a:xfrm>
            <a:off x="2062436" y="1851370"/>
            <a:ext cx="8067126" cy="4529638"/>
            <a:chOff x="2062436" y="1690688"/>
            <a:chExt cx="8067126" cy="4529638"/>
          </a:xfrm>
          <a:effectLst>
            <a:outerShdw blurRad="63500" sx="102000" sy="102000" algn="ctr" rotWithShape="0">
              <a:prstClr val="black">
                <a:alpha val="40000"/>
              </a:prstClr>
            </a:outerShdw>
          </a:effectLst>
        </p:grpSpPr>
        <p:pic>
          <p:nvPicPr>
            <p:cNvPr id="11" name="Picture 10" descr="Graphical user interface, text&#10;&#10;Description automatically generated">
              <a:extLst>
                <a:ext uri="{FF2B5EF4-FFF2-40B4-BE49-F238E27FC236}">
                  <a16:creationId xmlns:a16="http://schemas.microsoft.com/office/drawing/2014/main" id="{D72CB76B-6F02-4220-A1D4-2D385D127DA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62437" y="1690688"/>
              <a:ext cx="8067125" cy="4529638"/>
            </a:xfrm>
            <a:prstGeom prst="rect">
              <a:avLst/>
            </a:prstGeom>
          </p:spPr>
        </p:pic>
        <p:pic>
          <p:nvPicPr>
            <p:cNvPr id="12" name="Picture 11">
              <a:extLst>
                <a:ext uri="{FF2B5EF4-FFF2-40B4-BE49-F238E27FC236}">
                  <a16:creationId xmlns:a16="http://schemas.microsoft.com/office/drawing/2014/main" id="{CC3D0A65-B857-4347-A299-F21B8EB0B0BC}"/>
                </a:ext>
              </a:extLst>
            </p:cNvPr>
            <p:cNvPicPr>
              <a:picLocks noChangeAspect="1"/>
            </p:cNvPicPr>
            <p:nvPr/>
          </p:nvPicPr>
          <p:blipFill>
            <a:blip r:embed="rId3"/>
            <a:stretch>
              <a:fillRect/>
            </a:stretch>
          </p:blipFill>
          <p:spPr>
            <a:xfrm>
              <a:off x="2062436" y="1690688"/>
              <a:ext cx="8067125" cy="4219458"/>
            </a:xfrm>
            <a:prstGeom prst="rect">
              <a:avLst/>
            </a:prstGeom>
          </p:spPr>
        </p:pic>
      </p:grpSp>
      <p:sp>
        <p:nvSpPr>
          <p:cNvPr id="13" name="Oval 12">
            <a:extLst>
              <a:ext uri="{FF2B5EF4-FFF2-40B4-BE49-F238E27FC236}">
                <a16:creationId xmlns:a16="http://schemas.microsoft.com/office/drawing/2014/main" id="{71C9E1A9-6220-4070-8A89-65BA6A7C806F}"/>
              </a:ext>
            </a:extLst>
          </p:cNvPr>
          <p:cNvSpPr/>
          <p:nvPr/>
        </p:nvSpPr>
        <p:spPr>
          <a:xfrm>
            <a:off x="5709425" y="5973659"/>
            <a:ext cx="512956" cy="4795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Graphical user interface, text&#10;&#10;Description automatically generated">
            <a:extLst>
              <a:ext uri="{FF2B5EF4-FFF2-40B4-BE49-F238E27FC236}">
                <a16:creationId xmlns:a16="http://schemas.microsoft.com/office/drawing/2014/main" id="{4C5EFA67-D256-4769-BC2D-23BD669D44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37202" y="2616600"/>
            <a:ext cx="2570357" cy="2706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9357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anim calcmode="lin" valueType="num">
                                      <p:cBhvr>
                                        <p:cTn id="11" dur="500" fill="hold"/>
                                        <p:tgtEl>
                                          <p:spTgt spid="14"/>
                                        </p:tgtEl>
                                        <p:attrNameLst>
                                          <p:attrName>ppt_x</p:attrName>
                                        </p:attrNameLst>
                                      </p:cBhvr>
                                      <p:tavLst>
                                        <p:tav tm="0">
                                          <p:val>
                                            <p:strVal val="#ppt_x"/>
                                          </p:val>
                                        </p:tav>
                                        <p:tav tm="100000">
                                          <p:val>
                                            <p:strVal val="#ppt_x"/>
                                          </p:val>
                                        </p:tav>
                                      </p:tavLst>
                                    </p:anim>
                                    <p:anim calcmode="lin" valueType="num">
                                      <p:cBhvr>
                                        <p:cTn id="1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92AD-5689-4423-9880-0A25158AF05D}"/>
              </a:ext>
            </a:extLst>
          </p:cNvPr>
          <p:cNvSpPr>
            <a:spLocks noGrp="1"/>
          </p:cNvSpPr>
          <p:nvPr>
            <p:ph type="title"/>
          </p:nvPr>
        </p:nvSpPr>
        <p:spPr/>
        <p:txBody>
          <a:bodyPr/>
          <a:lstStyle/>
          <a:p>
            <a:r>
              <a:rPr lang="en-US" dirty="0"/>
              <a:t>Human Trafficking Series</a:t>
            </a:r>
          </a:p>
        </p:txBody>
      </p:sp>
      <p:sp>
        <p:nvSpPr>
          <p:cNvPr id="5" name="Rectangle: Rounded Corners 4">
            <a:extLst>
              <a:ext uri="{FF2B5EF4-FFF2-40B4-BE49-F238E27FC236}">
                <a16:creationId xmlns:a16="http://schemas.microsoft.com/office/drawing/2014/main" id="{45E302F7-D5B7-444E-BD3A-F1C06E1B49A3}"/>
              </a:ext>
            </a:extLst>
          </p:cNvPr>
          <p:cNvSpPr/>
          <p:nvPr/>
        </p:nvSpPr>
        <p:spPr>
          <a:xfrm>
            <a:off x="476250" y="4952998"/>
            <a:ext cx="3657600" cy="1371600"/>
          </a:xfrm>
          <a:custGeom>
            <a:avLst/>
            <a:gdLst>
              <a:gd name="connsiteX0" fmla="*/ 0 w 3657600"/>
              <a:gd name="connsiteY0" fmla="*/ 228605 h 1371600"/>
              <a:gd name="connsiteX1" fmla="*/ 228605 w 3657600"/>
              <a:gd name="connsiteY1" fmla="*/ 0 h 1371600"/>
              <a:gd name="connsiteX2" fmla="*/ 3428995 w 3657600"/>
              <a:gd name="connsiteY2" fmla="*/ 0 h 1371600"/>
              <a:gd name="connsiteX3" fmla="*/ 3657600 w 3657600"/>
              <a:gd name="connsiteY3" fmla="*/ 228605 h 1371600"/>
              <a:gd name="connsiteX4" fmla="*/ 3657600 w 3657600"/>
              <a:gd name="connsiteY4" fmla="*/ 1142995 h 1371600"/>
              <a:gd name="connsiteX5" fmla="*/ 3428995 w 3657600"/>
              <a:gd name="connsiteY5" fmla="*/ 1371600 h 1371600"/>
              <a:gd name="connsiteX6" fmla="*/ 228605 w 3657600"/>
              <a:gd name="connsiteY6" fmla="*/ 1371600 h 1371600"/>
              <a:gd name="connsiteX7" fmla="*/ 0 w 3657600"/>
              <a:gd name="connsiteY7" fmla="*/ 1142995 h 1371600"/>
              <a:gd name="connsiteX8" fmla="*/ 0 w 3657600"/>
              <a:gd name="connsiteY8" fmla="*/ 22860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0" h="1371600" fill="none" extrusionOk="0">
                <a:moveTo>
                  <a:pt x="0" y="228605"/>
                </a:moveTo>
                <a:cubicBezTo>
                  <a:pt x="305" y="110610"/>
                  <a:pt x="106021" y="6161"/>
                  <a:pt x="228605" y="0"/>
                </a:cubicBezTo>
                <a:cubicBezTo>
                  <a:pt x="1069380" y="72427"/>
                  <a:pt x="2675174" y="61419"/>
                  <a:pt x="3428995" y="0"/>
                </a:cubicBezTo>
                <a:cubicBezTo>
                  <a:pt x="3552906" y="-16134"/>
                  <a:pt x="3647335" y="99245"/>
                  <a:pt x="3657600" y="228605"/>
                </a:cubicBezTo>
                <a:cubicBezTo>
                  <a:pt x="3611294" y="373324"/>
                  <a:pt x="3643470" y="780011"/>
                  <a:pt x="3657600" y="1142995"/>
                </a:cubicBezTo>
                <a:cubicBezTo>
                  <a:pt x="3658315" y="1265622"/>
                  <a:pt x="3541534" y="1356225"/>
                  <a:pt x="3428995" y="1371600"/>
                </a:cubicBezTo>
                <a:cubicBezTo>
                  <a:pt x="2655627" y="1401427"/>
                  <a:pt x="813533" y="1292294"/>
                  <a:pt x="228605" y="1371600"/>
                </a:cubicBezTo>
                <a:cubicBezTo>
                  <a:pt x="125547" y="1368978"/>
                  <a:pt x="-9221" y="1271073"/>
                  <a:pt x="0" y="1142995"/>
                </a:cubicBezTo>
                <a:cubicBezTo>
                  <a:pt x="73760" y="833976"/>
                  <a:pt x="-26298" y="344595"/>
                  <a:pt x="0" y="228605"/>
                </a:cubicBezTo>
                <a:close/>
              </a:path>
              <a:path w="3657600" h="1371600" stroke="0" extrusionOk="0">
                <a:moveTo>
                  <a:pt x="0" y="228605"/>
                </a:moveTo>
                <a:cubicBezTo>
                  <a:pt x="6085" y="104009"/>
                  <a:pt x="109324" y="14531"/>
                  <a:pt x="228605" y="0"/>
                </a:cubicBezTo>
                <a:cubicBezTo>
                  <a:pt x="1716120" y="123000"/>
                  <a:pt x="2388944" y="-96860"/>
                  <a:pt x="3428995" y="0"/>
                </a:cubicBezTo>
                <a:cubicBezTo>
                  <a:pt x="3543751" y="-8764"/>
                  <a:pt x="3666627" y="84151"/>
                  <a:pt x="3657600" y="228605"/>
                </a:cubicBezTo>
                <a:cubicBezTo>
                  <a:pt x="3690236" y="657476"/>
                  <a:pt x="3626287" y="1028431"/>
                  <a:pt x="3657600" y="1142995"/>
                </a:cubicBezTo>
                <a:cubicBezTo>
                  <a:pt x="3653453" y="1270752"/>
                  <a:pt x="3534888" y="1368268"/>
                  <a:pt x="3428995" y="1371600"/>
                </a:cubicBezTo>
                <a:cubicBezTo>
                  <a:pt x="3108752" y="1210893"/>
                  <a:pt x="1640759" y="1411267"/>
                  <a:pt x="228605" y="1371600"/>
                </a:cubicBezTo>
                <a:cubicBezTo>
                  <a:pt x="98189" y="1370760"/>
                  <a:pt x="-2834" y="1267966"/>
                  <a:pt x="0" y="1142995"/>
                </a:cubicBezTo>
                <a:cubicBezTo>
                  <a:pt x="-51332" y="739992"/>
                  <a:pt x="21715" y="404674"/>
                  <a:pt x="0" y="228605"/>
                </a:cubicBezTo>
                <a:close/>
              </a:path>
            </a:pathLst>
          </a:custGeom>
          <a:solidFill>
            <a:schemeClr val="tx2"/>
          </a:solidFill>
          <a:ln>
            <a:solidFill>
              <a:schemeClr val="accent1"/>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latin typeface="Georgia" panose="02040502050405020303" pitchFamily="18" charset="0"/>
              </a:rPr>
              <a:t>What It Is</a:t>
            </a:r>
          </a:p>
        </p:txBody>
      </p:sp>
      <p:sp>
        <p:nvSpPr>
          <p:cNvPr id="6" name="Rectangle: Rounded Corners 5">
            <a:extLst>
              <a:ext uri="{FF2B5EF4-FFF2-40B4-BE49-F238E27FC236}">
                <a16:creationId xmlns:a16="http://schemas.microsoft.com/office/drawing/2014/main" id="{15F97C42-A5FD-4046-9326-7BA3E2FB4E54}"/>
              </a:ext>
            </a:extLst>
          </p:cNvPr>
          <p:cNvSpPr/>
          <p:nvPr/>
        </p:nvSpPr>
        <p:spPr>
          <a:xfrm>
            <a:off x="4267201" y="4952998"/>
            <a:ext cx="3657600" cy="1371600"/>
          </a:xfrm>
          <a:custGeom>
            <a:avLst/>
            <a:gdLst>
              <a:gd name="connsiteX0" fmla="*/ 0 w 3657600"/>
              <a:gd name="connsiteY0" fmla="*/ 228605 h 1371600"/>
              <a:gd name="connsiteX1" fmla="*/ 228605 w 3657600"/>
              <a:gd name="connsiteY1" fmla="*/ 0 h 1371600"/>
              <a:gd name="connsiteX2" fmla="*/ 3428995 w 3657600"/>
              <a:gd name="connsiteY2" fmla="*/ 0 h 1371600"/>
              <a:gd name="connsiteX3" fmla="*/ 3657600 w 3657600"/>
              <a:gd name="connsiteY3" fmla="*/ 228605 h 1371600"/>
              <a:gd name="connsiteX4" fmla="*/ 3657600 w 3657600"/>
              <a:gd name="connsiteY4" fmla="*/ 1142995 h 1371600"/>
              <a:gd name="connsiteX5" fmla="*/ 3428995 w 3657600"/>
              <a:gd name="connsiteY5" fmla="*/ 1371600 h 1371600"/>
              <a:gd name="connsiteX6" fmla="*/ 228605 w 3657600"/>
              <a:gd name="connsiteY6" fmla="*/ 1371600 h 1371600"/>
              <a:gd name="connsiteX7" fmla="*/ 0 w 3657600"/>
              <a:gd name="connsiteY7" fmla="*/ 1142995 h 1371600"/>
              <a:gd name="connsiteX8" fmla="*/ 0 w 3657600"/>
              <a:gd name="connsiteY8" fmla="*/ 22860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0" h="1371600" fill="none" extrusionOk="0">
                <a:moveTo>
                  <a:pt x="0" y="228605"/>
                </a:moveTo>
                <a:cubicBezTo>
                  <a:pt x="5557" y="95596"/>
                  <a:pt x="90285" y="-2989"/>
                  <a:pt x="228605" y="0"/>
                </a:cubicBezTo>
                <a:cubicBezTo>
                  <a:pt x="955494" y="18744"/>
                  <a:pt x="2411905" y="-35776"/>
                  <a:pt x="3428995" y="0"/>
                </a:cubicBezTo>
                <a:cubicBezTo>
                  <a:pt x="3565946" y="-2070"/>
                  <a:pt x="3656764" y="86396"/>
                  <a:pt x="3657600" y="228605"/>
                </a:cubicBezTo>
                <a:cubicBezTo>
                  <a:pt x="3583661" y="633260"/>
                  <a:pt x="3719230" y="932033"/>
                  <a:pt x="3657600" y="1142995"/>
                </a:cubicBezTo>
                <a:cubicBezTo>
                  <a:pt x="3660011" y="1244634"/>
                  <a:pt x="3549196" y="1356531"/>
                  <a:pt x="3428995" y="1371600"/>
                </a:cubicBezTo>
                <a:cubicBezTo>
                  <a:pt x="2532102" y="1320572"/>
                  <a:pt x="1046147" y="1334521"/>
                  <a:pt x="228605" y="1371600"/>
                </a:cubicBezTo>
                <a:cubicBezTo>
                  <a:pt x="87036" y="1382649"/>
                  <a:pt x="16060" y="1277939"/>
                  <a:pt x="0" y="1142995"/>
                </a:cubicBezTo>
                <a:cubicBezTo>
                  <a:pt x="28846" y="745999"/>
                  <a:pt x="15367" y="615506"/>
                  <a:pt x="0" y="228605"/>
                </a:cubicBezTo>
                <a:close/>
              </a:path>
              <a:path w="3657600" h="1371600" stroke="0" extrusionOk="0">
                <a:moveTo>
                  <a:pt x="0" y="228605"/>
                </a:moveTo>
                <a:cubicBezTo>
                  <a:pt x="-8084" y="99383"/>
                  <a:pt x="102367" y="-8233"/>
                  <a:pt x="228605" y="0"/>
                </a:cubicBezTo>
                <a:cubicBezTo>
                  <a:pt x="585879" y="-88310"/>
                  <a:pt x="1954030" y="-77351"/>
                  <a:pt x="3428995" y="0"/>
                </a:cubicBezTo>
                <a:cubicBezTo>
                  <a:pt x="3575472" y="5353"/>
                  <a:pt x="3641615" y="111452"/>
                  <a:pt x="3657600" y="228605"/>
                </a:cubicBezTo>
                <a:cubicBezTo>
                  <a:pt x="3726962" y="374999"/>
                  <a:pt x="3583171" y="926079"/>
                  <a:pt x="3657600" y="1142995"/>
                </a:cubicBezTo>
                <a:cubicBezTo>
                  <a:pt x="3644290" y="1254841"/>
                  <a:pt x="3555658" y="1378031"/>
                  <a:pt x="3428995" y="1371600"/>
                </a:cubicBezTo>
                <a:cubicBezTo>
                  <a:pt x="2710132" y="1492999"/>
                  <a:pt x="1675642" y="1507145"/>
                  <a:pt x="228605" y="1371600"/>
                </a:cubicBezTo>
                <a:cubicBezTo>
                  <a:pt x="118476" y="1367674"/>
                  <a:pt x="829" y="1279851"/>
                  <a:pt x="0" y="1142995"/>
                </a:cubicBezTo>
                <a:cubicBezTo>
                  <a:pt x="70071" y="1050568"/>
                  <a:pt x="-74276" y="433850"/>
                  <a:pt x="0" y="228605"/>
                </a:cubicBezTo>
                <a:close/>
              </a:path>
            </a:pathLst>
          </a:custGeom>
          <a:solidFill>
            <a:schemeClr val="tx2"/>
          </a:solidFill>
          <a:ln>
            <a:solidFill>
              <a:schemeClr val="accent1"/>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latin typeface="Georgia" panose="02040502050405020303" pitchFamily="18" charset="0"/>
              </a:rPr>
              <a:t>Trafficking vs. Smuggling</a:t>
            </a:r>
          </a:p>
        </p:txBody>
      </p:sp>
      <p:sp>
        <p:nvSpPr>
          <p:cNvPr id="7" name="Rectangle: Rounded Corners 6">
            <a:extLst>
              <a:ext uri="{FF2B5EF4-FFF2-40B4-BE49-F238E27FC236}">
                <a16:creationId xmlns:a16="http://schemas.microsoft.com/office/drawing/2014/main" id="{0A581E41-AFF4-440B-862C-1BDCCE55DB97}"/>
              </a:ext>
            </a:extLst>
          </p:cNvPr>
          <p:cNvSpPr/>
          <p:nvPr/>
        </p:nvSpPr>
        <p:spPr>
          <a:xfrm>
            <a:off x="8058152" y="4952998"/>
            <a:ext cx="3657600" cy="1371600"/>
          </a:xfrm>
          <a:custGeom>
            <a:avLst/>
            <a:gdLst>
              <a:gd name="connsiteX0" fmla="*/ 0 w 3657600"/>
              <a:gd name="connsiteY0" fmla="*/ 228605 h 1371600"/>
              <a:gd name="connsiteX1" fmla="*/ 228605 w 3657600"/>
              <a:gd name="connsiteY1" fmla="*/ 0 h 1371600"/>
              <a:gd name="connsiteX2" fmla="*/ 3428995 w 3657600"/>
              <a:gd name="connsiteY2" fmla="*/ 0 h 1371600"/>
              <a:gd name="connsiteX3" fmla="*/ 3657600 w 3657600"/>
              <a:gd name="connsiteY3" fmla="*/ 228605 h 1371600"/>
              <a:gd name="connsiteX4" fmla="*/ 3657600 w 3657600"/>
              <a:gd name="connsiteY4" fmla="*/ 1142995 h 1371600"/>
              <a:gd name="connsiteX5" fmla="*/ 3428995 w 3657600"/>
              <a:gd name="connsiteY5" fmla="*/ 1371600 h 1371600"/>
              <a:gd name="connsiteX6" fmla="*/ 228605 w 3657600"/>
              <a:gd name="connsiteY6" fmla="*/ 1371600 h 1371600"/>
              <a:gd name="connsiteX7" fmla="*/ 0 w 3657600"/>
              <a:gd name="connsiteY7" fmla="*/ 1142995 h 1371600"/>
              <a:gd name="connsiteX8" fmla="*/ 0 w 3657600"/>
              <a:gd name="connsiteY8" fmla="*/ 22860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0" h="1371600" fill="none" extrusionOk="0">
                <a:moveTo>
                  <a:pt x="0" y="228605"/>
                </a:moveTo>
                <a:cubicBezTo>
                  <a:pt x="2799" y="108640"/>
                  <a:pt x="110457" y="-21073"/>
                  <a:pt x="228605" y="0"/>
                </a:cubicBezTo>
                <a:cubicBezTo>
                  <a:pt x="1636644" y="157920"/>
                  <a:pt x="2370364" y="18023"/>
                  <a:pt x="3428995" y="0"/>
                </a:cubicBezTo>
                <a:cubicBezTo>
                  <a:pt x="3546384" y="-4783"/>
                  <a:pt x="3656178" y="103585"/>
                  <a:pt x="3657600" y="228605"/>
                </a:cubicBezTo>
                <a:cubicBezTo>
                  <a:pt x="3613548" y="531342"/>
                  <a:pt x="3663844" y="895790"/>
                  <a:pt x="3657600" y="1142995"/>
                </a:cubicBezTo>
                <a:cubicBezTo>
                  <a:pt x="3662769" y="1255057"/>
                  <a:pt x="3544716" y="1391001"/>
                  <a:pt x="3428995" y="1371600"/>
                </a:cubicBezTo>
                <a:cubicBezTo>
                  <a:pt x="2030600" y="1346634"/>
                  <a:pt x="1752582" y="1380873"/>
                  <a:pt x="228605" y="1371600"/>
                </a:cubicBezTo>
                <a:cubicBezTo>
                  <a:pt x="88706" y="1385644"/>
                  <a:pt x="-6087" y="1265904"/>
                  <a:pt x="0" y="1142995"/>
                </a:cubicBezTo>
                <a:cubicBezTo>
                  <a:pt x="32546" y="900345"/>
                  <a:pt x="-8303" y="516559"/>
                  <a:pt x="0" y="228605"/>
                </a:cubicBezTo>
                <a:close/>
              </a:path>
              <a:path w="3657600" h="1371600" stroke="0" extrusionOk="0">
                <a:moveTo>
                  <a:pt x="0" y="228605"/>
                </a:moveTo>
                <a:cubicBezTo>
                  <a:pt x="-12328" y="114762"/>
                  <a:pt x="117528" y="-478"/>
                  <a:pt x="228605" y="0"/>
                </a:cubicBezTo>
                <a:cubicBezTo>
                  <a:pt x="808517" y="116959"/>
                  <a:pt x="2268008" y="-89117"/>
                  <a:pt x="3428995" y="0"/>
                </a:cubicBezTo>
                <a:cubicBezTo>
                  <a:pt x="3556305" y="-1647"/>
                  <a:pt x="3664096" y="107963"/>
                  <a:pt x="3657600" y="228605"/>
                </a:cubicBezTo>
                <a:cubicBezTo>
                  <a:pt x="3697878" y="447034"/>
                  <a:pt x="3723440" y="963272"/>
                  <a:pt x="3657600" y="1142995"/>
                </a:cubicBezTo>
                <a:cubicBezTo>
                  <a:pt x="3659358" y="1253931"/>
                  <a:pt x="3557484" y="1378007"/>
                  <a:pt x="3428995" y="1371600"/>
                </a:cubicBezTo>
                <a:cubicBezTo>
                  <a:pt x="1901337" y="1265912"/>
                  <a:pt x="1507857" y="1300902"/>
                  <a:pt x="228605" y="1371600"/>
                </a:cubicBezTo>
                <a:cubicBezTo>
                  <a:pt x="122243" y="1380453"/>
                  <a:pt x="4808" y="1287074"/>
                  <a:pt x="0" y="1142995"/>
                </a:cubicBezTo>
                <a:cubicBezTo>
                  <a:pt x="56558" y="949538"/>
                  <a:pt x="-22380" y="372128"/>
                  <a:pt x="0" y="228605"/>
                </a:cubicBezTo>
                <a:close/>
              </a:path>
            </a:pathLst>
          </a:custGeom>
          <a:solidFill>
            <a:schemeClr val="tx2"/>
          </a:solidFill>
          <a:ln>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latin typeface="Georgia" panose="02040502050405020303" pitchFamily="18" charset="0"/>
              </a:rPr>
              <a:t>Types of Trafficking</a:t>
            </a:r>
          </a:p>
        </p:txBody>
      </p:sp>
      <p:sp>
        <p:nvSpPr>
          <p:cNvPr id="8" name="Rectangle: Rounded Corners 7">
            <a:extLst>
              <a:ext uri="{FF2B5EF4-FFF2-40B4-BE49-F238E27FC236}">
                <a16:creationId xmlns:a16="http://schemas.microsoft.com/office/drawing/2014/main" id="{682F0967-6509-410C-81B6-75E13158CFF4}"/>
              </a:ext>
            </a:extLst>
          </p:cNvPr>
          <p:cNvSpPr/>
          <p:nvPr/>
        </p:nvSpPr>
        <p:spPr>
          <a:xfrm>
            <a:off x="2438401" y="3429000"/>
            <a:ext cx="3657600" cy="1371600"/>
          </a:xfrm>
          <a:custGeom>
            <a:avLst/>
            <a:gdLst>
              <a:gd name="connsiteX0" fmla="*/ 0 w 3657600"/>
              <a:gd name="connsiteY0" fmla="*/ 228605 h 1371600"/>
              <a:gd name="connsiteX1" fmla="*/ 228605 w 3657600"/>
              <a:gd name="connsiteY1" fmla="*/ 0 h 1371600"/>
              <a:gd name="connsiteX2" fmla="*/ 3428995 w 3657600"/>
              <a:gd name="connsiteY2" fmla="*/ 0 h 1371600"/>
              <a:gd name="connsiteX3" fmla="*/ 3657600 w 3657600"/>
              <a:gd name="connsiteY3" fmla="*/ 228605 h 1371600"/>
              <a:gd name="connsiteX4" fmla="*/ 3657600 w 3657600"/>
              <a:gd name="connsiteY4" fmla="*/ 1142995 h 1371600"/>
              <a:gd name="connsiteX5" fmla="*/ 3428995 w 3657600"/>
              <a:gd name="connsiteY5" fmla="*/ 1371600 h 1371600"/>
              <a:gd name="connsiteX6" fmla="*/ 228605 w 3657600"/>
              <a:gd name="connsiteY6" fmla="*/ 1371600 h 1371600"/>
              <a:gd name="connsiteX7" fmla="*/ 0 w 3657600"/>
              <a:gd name="connsiteY7" fmla="*/ 1142995 h 1371600"/>
              <a:gd name="connsiteX8" fmla="*/ 0 w 3657600"/>
              <a:gd name="connsiteY8" fmla="*/ 22860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0" h="1371600" fill="none" extrusionOk="0">
                <a:moveTo>
                  <a:pt x="0" y="228605"/>
                </a:moveTo>
                <a:cubicBezTo>
                  <a:pt x="-14368" y="95018"/>
                  <a:pt x="107858" y="-13474"/>
                  <a:pt x="228605" y="0"/>
                </a:cubicBezTo>
                <a:cubicBezTo>
                  <a:pt x="1823035" y="-65955"/>
                  <a:pt x="1991871" y="-32936"/>
                  <a:pt x="3428995" y="0"/>
                </a:cubicBezTo>
                <a:cubicBezTo>
                  <a:pt x="3559409" y="3692"/>
                  <a:pt x="3652771" y="98616"/>
                  <a:pt x="3657600" y="228605"/>
                </a:cubicBezTo>
                <a:cubicBezTo>
                  <a:pt x="3617818" y="323684"/>
                  <a:pt x="3674502" y="1043348"/>
                  <a:pt x="3657600" y="1142995"/>
                </a:cubicBezTo>
                <a:cubicBezTo>
                  <a:pt x="3643945" y="1257700"/>
                  <a:pt x="3556219" y="1377597"/>
                  <a:pt x="3428995" y="1371600"/>
                </a:cubicBezTo>
                <a:cubicBezTo>
                  <a:pt x="1996598" y="1282517"/>
                  <a:pt x="921006" y="1216741"/>
                  <a:pt x="228605" y="1371600"/>
                </a:cubicBezTo>
                <a:cubicBezTo>
                  <a:pt x="106868" y="1372460"/>
                  <a:pt x="-415" y="1270717"/>
                  <a:pt x="0" y="1142995"/>
                </a:cubicBezTo>
                <a:cubicBezTo>
                  <a:pt x="-13438" y="718325"/>
                  <a:pt x="69005" y="616690"/>
                  <a:pt x="0" y="228605"/>
                </a:cubicBezTo>
                <a:close/>
              </a:path>
              <a:path w="3657600" h="1371600" stroke="0" extrusionOk="0">
                <a:moveTo>
                  <a:pt x="0" y="228605"/>
                </a:moveTo>
                <a:cubicBezTo>
                  <a:pt x="-6722" y="110531"/>
                  <a:pt x="88363" y="3782"/>
                  <a:pt x="228605" y="0"/>
                </a:cubicBezTo>
                <a:cubicBezTo>
                  <a:pt x="1372597" y="-57727"/>
                  <a:pt x="2742871" y="-41622"/>
                  <a:pt x="3428995" y="0"/>
                </a:cubicBezTo>
                <a:cubicBezTo>
                  <a:pt x="3552746" y="-18617"/>
                  <a:pt x="3673198" y="108616"/>
                  <a:pt x="3657600" y="228605"/>
                </a:cubicBezTo>
                <a:cubicBezTo>
                  <a:pt x="3736295" y="351725"/>
                  <a:pt x="3622635" y="825204"/>
                  <a:pt x="3657600" y="1142995"/>
                </a:cubicBezTo>
                <a:cubicBezTo>
                  <a:pt x="3662446" y="1266744"/>
                  <a:pt x="3551843" y="1368074"/>
                  <a:pt x="3428995" y="1371600"/>
                </a:cubicBezTo>
                <a:cubicBezTo>
                  <a:pt x="2742116" y="1495099"/>
                  <a:pt x="740917" y="1335466"/>
                  <a:pt x="228605" y="1371600"/>
                </a:cubicBezTo>
                <a:cubicBezTo>
                  <a:pt x="96685" y="1375064"/>
                  <a:pt x="17449" y="1257076"/>
                  <a:pt x="0" y="1142995"/>
                </a:cubicBezTo>
                <a:cubicBezTo>
                  <a:pt x="-25271" y="703398"/>
                  <a:pt x="16546" y="321609"/>
                  <a:pt x="0" y="228605"/>
                </a:cubicBezTo>
                <a:close/>
              </a:path>
            </a:pathLst>
          </a:custGeom>
          <a:solidFill>
            <a:schemeClr val="tx2"/>
          </a:solidFill>
          <a:ln>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latin typeface="Georgia" panose="02040502050405020303" pitchFamily="18" charset="0"/>
              </a:rPr>
              <a:t>Risk Factors</a:t>
            </a:r>
          </a:p>
        </p:txBody>
      </p:sp>
      <p:sp>
        <p:nvSpPr>
          <p:cNvPr id="9" name="Rectangle: Rounded Corners 8">
            <a:extLst>
              <a:ext uri="{FF2B5EF4-FFF2-40B4-BE49-F238E27FC236}">
                <a16:creationId xmlns:a16="http://schemas.microsoft.com/office/drawing/2014/main" id="{EE857F24-12CE-4ADD-9552-69F35AF39A8C}"/>
              </a:ext>
            </a:extLst>
          </p:cNvPr>
          <p:cNvSpPr/>
          <p:nvPr/>
        </p:nvSpPr>
        <p:spPr>
          <a:xfrm>
            <a:off x="6229352" y="3429000"/>
            <a:ext cx="3657600" cy="1371600"/>
          </a:xfrm>
          <a:custGeom>
            <a:avLst/>
            <a:gdLst>
              <a:gd name="connsiteX0" fmla="*/ 0 w 3657600"/>
              <a:gd name="connsiteY0" fmla="*/ 228605 h 1371600"/>
              <a:gd name="connsiteX1" fmla="*/ 228605 w 3657600"/>
              <a:gd name="connsiteY1" fmla="*/ 0 h 1371600"/>
              <a:gd name="connsiteX2" fmla="*/ 3428995 w 3657600"/>
              <a:gd name="connsiteY2" fmla="*/ 0 h 1371600"/>
              <a:gd name="connsiteX3" fmla="*/ 3657600 w 3657600"/>
              <a:gd name="connsiteY3" fmla="*/ 228605 h 1371600"/>
              <a:gd name="connsiteX4" fmla="*/ 3657600 w 3657600"/>
              <a:gd name="connsiteY4" fmla="*/ 1142995 h 1371600"/>
              <a:gd name="connsiteX5" fmla="*/ 3428995 w 3657600"/>
              <a:gd name="connsiteY5" fmla="*/ 1371600 h 1371600"/>
              <a:gd name="connsiteX6" fmla="*/ 228605 w 3657600"/>
              <a:gd name="connsiteY6" fmla="*/ 1371600 h 1371600"/>
              <a:gd name="connsiteX7" fmla="*/ 0 w 3657600"/>
              <a:gd name="connsiteY7" fmla="*/ 1142995 h 1371600"/>
              <a:gd name="connsiteX8" fmla="*/ 0 w 3657600"/>
              <a:gd name="connsiteY8" fmla="*/ 22860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0" h="1371600" fill="none" extrusionOk="0">
                <a:moveTo>
                  <a:pt x="0" y="228605"/>
                </a:moveTo>
                <a:cubicBezTo>
                  <a:pt x="9614" y="93218"/>
                  <a:pt x="87817" y="-3274"/>
                  <a:pt x="228605" y="0"/>
                </a:cubicBezTo>
                <a:cubicBezTo>
                  <a:pt x="1539286" y="-92123"/>
                  <a:pt x="1867835" y="-34668"/>
                  <a:pt x="3428995" y="0"/>
                </a:cubicBezTo>
                <a:cubicBezTo>
                  <a:pt x="3562131" y="220"/>
                  <a:pt x="3651258" y="121258"/>
                  <a:pt x="3657600" y="228605"/>
                </a:cubicBezTo>
                <a:cubicBezTo>
                  <a:pt x="3621713" y="612426"/>
                  <a:pt x="3726588" y="937310"/>
                  <a:pt x="3657600" y="1142995"/>
                </a:cubicBezTo>
                <a:cubicBezTo>
                  <a:pt x="3667745" y="1269636"/>
                  <a:pt x="3576164" y="1358371"/>
                  <a:pt x="3428995" y="1371600"/>
                </a:cubicBezTo>
                <a:cubicBezTo>
                  <a:pt x="2571779" y="1260844"/>
                  <a:pt x="1715676" y="1369635"/>
                  <a:pt x="228605" y="1371600"/>
                </a:cubicBezTo>
                <a:cubicBezTo>
                  <a:pt x="102384" y="1369401"/>
                  <a:pt x="-5396" y="1291475"/>
                  <a:pt x="0" y="1142995"/>
                </a:cubicBezTo>
                <a:cubicBezTo>
                  <a:pt x="14634" y="830385"/>
                  <a:pt x="76421" y="599719"/>
                  <a:pt x="0" y="228605"/>
                </a:cubicBezTo>
                <a:close/>
              </a:path>
              <a:path w="3657600" h="1371600" stroke="0" extrusionOk="0">
                <a:moveTo>
                  <a:pt x="0" y="228605"/>
                </a:moveTo>
                <a:cubicBezTo>
                  <a:pt x="5380" y="79758"/>
                  <a:pt x="86941" y="3691"/>
                  <a:pt x="228605" y="0"/>
                </a:cubicBezTo>
                <a:cubicBezTo>
                  <a:pt x="1674372" y="18468"/>
                  <a:pt x="2754407" y="159843"/>
                  <a:pt x="3428995" y="0"/>
                </a:cubicBezTo>
                <a:cubicBezTo>
                  <a:pt x="3556813" y="-899"/>
                  <a:pt x="3662909" y="88091"/>
                  <a:pt x="3657600" y="228605"/>
                </a:cubicBezTo>
                <a:cubicBezTo>
                  <a:pt x="3655587" y="653043"/>
                  <a:pt x="3585700" y="779946"/>
                  <a:pt x="3657600" y="1142995"/>
                </a:cubicBezTo>
                <a:cubicBezTo>
                  <a:pt x="3659686" y="1267017"/>
                  <a:pt x="3549774" y="1373252"/>
                  <a:pt x="3428995" y="1371600"/>
                </a:cubicBezTo>
                <a:cubicBezTo>
                  <a:pt x="2955372" y="1345054"/>
                  <a:pt x="980727" y="1373324"/>
                  <a:pt x="228605" y="1371600"/>
                </a:cubicBezTo>
                <a:cubicBezTo>
                  <a:pt x="107843" y="1373842"/>
                  <a:pt x="-5250" y="1255549"/>
                  <a:pt x="0" y="1142995"/>
                </a:cubicBezTo>
                <a:cubicBezTo>
                  <a:pt x="-72512" y="691115"/>
                  <a:pt x="-30862" y="599403"/>
                  <a:pt x="0" y="228605"/>
                </a:cubicBezTo>
                <a:close/>
              </a:path>
            </a:pathLst>
          </a:custGeom>
          <a:solidFill>
            <a:schemeClr val="bg1"/>
          </a:solidFill>
          <a:ln>
            <a:extLst>
              <a:ext uri="{C807C97D-BFC1-408E-A445-0C87EB9F89A2}">
                <ask:lineSketchStyleProps xmlns:ask="http://schemas.microsoft.com/office/drawing/2018/sketchyshapes" sd="80742076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latin typeface="Georgia" panose="02040502050405020303" pitchFamily="18" charset="0"/>
              </a:rPr>
              <a:t>Seeking Help</a:t>
            </a:r>
          </a:p>
        </p:txBody>
      </p:sp>
      <p:sp>
        <p:nvSpPr>
          <p:cNvPr id="10" name="Rectangle: Rounded Corners 9">
            <a:extLst>
              <a:ext uri="{FF2B5EF4-FFF2-40B4-BE49-F238E27FC236}">
                <a16:creationId xmlns:a16="http://schemas.microsoft.com/office/drawing/2014/main" id="{56F2D37D-4A25-4A1B-BD48-F13262EB67D1}"/>
              </a:ext>
            </a:extLst>
          </p:cNvPr>
          <p:cNvSpPr/>
          <p:nvPr/>
        </p:nvSpPr>
        <p:spPr>
          <a:xfrm>
            <a:off x="4267201" y="1905002"/>
            <a:ext cx="3657600" cy="1371600"/>
          </a:xfrm>
          <a:custGeom>
            <a:avLst/>
            <a:gdLst>
              <a:gd name="connsiteX0" fmla="*/ 0 w 3657600"/>
              <a:gd name="connsiteY0" fmla="*/ 228605 h 1371600"/>
              <a:gd name="connsiteX1" fmla="*/ 228605 w 3657600"/>
              <a:gd name="connsiteY1" fmla="*/ 0 h 1371600"/>
              <a:gd name="connsiteX2" fmla="*/ 3428995 w 3657600"/>
              <a:gd name="connsiteY2" fmla="*/ 0 h 1371600"/>
              <a:gd name="connsiteX3" fmla="*/ 3657600 w 3657600"/>
              <a:gd name="connsiteY3" fmla="*/ 228605 h 1371600"/>
              <a:gd name="connsiteX4" fmla="*/ 3657600 w 3657600"/>
              <a:gd name="connsiteY4" fmla="*/ 1142995 h 1371600"/>
              <a:gd name="connsiteX5" fmla="*/ 3428995 w 3657600"/>
              <a:gd name="connsiteY5" fmla="*/ 1371600 h 1371600"/>
              <a:gd name="connsiteX6" fmla="*/ 228605 w 3657600"/>
              <a:gd name="connsiteY6" fmla="*/ 1371600 h 1371600"/>
              <a:gd name="connsiteX7" fmla="*/ 0 w 3657600"/>
              <a:gd name="connsiteY7" fmla="*/ 1142995 h 1371600"/>
              <a:gd name="connsiteX8" fmla="*/ 0 w 3657600"/>
              <a:gd name="connsiteY8" fmla="*/ 22860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0" h="1371600" fill="none" extrusionOk="0">
                <a:moveTo>
                  <a:pt x="0" y="228605"/>
                </a:moveTo>
                <a:cubicBezTo>
                  <a:pt x="-2077" y="107164"/>
                  <a:pt x="87735" y="5523"/>
                  <a:pt x="228605" y="0"/>
                </a:cubicBezTo>
                <a:cubicBezTo>
                  <a:pt x="627582" y="111312"/>
                  <a:pt x="2333336" y="-69301"/>
                  <a:pt x="3428995" y="0"/>
                </a:cubicBezTo>
                <a:cubicBezTo>
                  <a:pt x="3537465" y="-1608"/>
                  <a:pt x="3655715" y="118179"/>
                  <a:pt x="3657600" y="228605"/>
                </a:cubicBezTo>
                <a:cubicBezTo>
                  <a:pt x="3581782" y="608225"/>
                  <a:pt x="3639549" y="962929"/>
                  <a:pt x="3657600" y="1142995"/>
                </a:cubicBezTo>
                <a:cubicBezTo>
                  <a:pt x="3657526" y="1272386"/>
                  <a:pt x="3553036" y="1371997"/>
                  <a:pt x="3428995" y="1371600"/>
                </a:cubicBezTo>
                <a:cubicBezTo>
                  <a:pt x="2780863" y="1250429"/>
                  <a:pt x="1144987" y="1236539"/>
                  <a:pt x="228605" y="1371600"/>
                </a:cubicBezTo>
                <a:cubicBezTo>
                  <a:pt x="118513" y="1382530"/>
                  <a:pt x="-14592" y="1270931"/>
                  <a:pt x="0" y="1142995"/>
                </a:cubicBezTo>
                <a:cubicBezTo>
                  <a:pt x="71529" y="820146"/>
                  <a:pt x="77024" y="502766"/>
                  <a:pt x="0" y="228605"/>
                </a:cubicBezTo>
                <a:close/>
              </a:path>
              <a:path w="3657600" h="1371600" stroke="0" extrusionOk="0">
                <a:moveTo>
                  <a:pt x="0" y="228605"/>
                </a:moveTo>
                <a:cubicBezTo>
                  <a:pt x="13524" y="88919"/>
                  <a:pt x="99352" y="-8575"/>
                  <a:pt x="228605" y="0"/>
                </a:cubicBezTo>
                <a:cubicBezTo>
                  <a:pt x="1707584" y="-12494"/>
                  <a:pt x="2094950" y="-127433"/>
                  <a:pt x="3428995" y="0"/>
                </a:cubicBezTo>
                <a:cubicBezTo>
                  <a:pt x="3538757" y="13969"/>
                  <a:pt x="3661927" y="110739"/>
                  <a:pt x="3657600" y="228605"/>
                </a:cubicBezTo>
                <a:cubicBezTo>
                  <a:pt x="3607142" y="523288"/>
                  <a:pt x="3603184" y="837091"/>
                  <a:pt x="3657600" y="1142995"/>
                </a:cubicBezTo>
                <a:cubicBezTo>
                  <a:pt x="3658147" y="1266600"/>
                  <a:pt x="3562930" y="1363004"/>
                  <a:pt x="3428995" y="1371600"/>
                </a:cubicBezTo>
                <a:cubicBezTo>
                  <a:pt x="2518147" y="1296282"/>
                  <a:pt x="1765274" y="1459208"/>
                  <a:pt x="228605" y="1371600"/>
                </a:cubicBezTo>
                <a:cubicBezTo>
                  <a:pt x="90271" y="1352408"/>
                  <a:pt x="1308" y="1276737"/>
                  <a:pt x="0" y="1142995"/>
                </a:cubicBezTo>
                <a:cubicBezTo>
                  <a:pt x="73405" y="1014870"/>
                  <a:pt x="15666" y="569316"/>
                  <a:pt x="0" y="228605"/>
                </a:cubicBezTo>
                <a:close/>
              </a:path>
            </a:pathLst>
          </a:custGeom>
          <a:solidFill>
            <a:schemeClr val="bg1"/>
          </a:solidFill>
          <a:ln>
            <a:extLst>
              <a:ext uri="{C807C97D-BFC1-408E-A445-0C87EB9F89A2}">
                <ask:lineSketchStyleProps xmlns:ask="http://schemas.microsoft.com/office/drawing/2018/sketchyshapes" sd="246897578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latin typeface="Georgia" panose="02040502050405020303" pitchFamily="18" charset="0"/>
              </a:rPr>
              <a:t>Helping Victims</a:t>
            </a:r>
          </a:p>
        </p:txBody>
      </p:sp>
      <p:sp>
        <p:nvSpPr>
          <p:cNvPr id="4" name="Slide Number Placeholder 3">
            <a:extLst>
              <a:ext uri="{FF2B5EF4-FFF2-40B4-BE49-F238E27FC236}">
                <a16:creationId xmlns:a16="http://schemas.microsoft.com/office/drawing/2014/main" id="{0F7EE779-738A-4C84-8B39-0AAAA4FAE6E4}"/>
              </a:ext>
            </a:extLst>
          </p:cNvPr>
          <p:cNvSpPr>
            <a:spLocks noGrp="1"/>
          </p:cNvSpPr>
          <p:nvPr>
            <p:ph type="sldNum" sz="quarter" idx="10"/>
          </p:nvPr>
        </p:nvSpPr>
        <p:spPr/>
        <p:txBody>
          <a:bodyPr/>
          <a:lstStyle/>
          <a:p>
            <a:fld id="{DC7BBA9F-DE71-443C-8AAE-5AD50151E65F}" type="slidenum">
              <a:rPr lang="en-US" smtClean="0"/>
              <a:pPr/>
              <a:t>20</a:t>
            </a:fld>
            <a:endParaRPr lang="en-US" dirty="0"/>
          </a:p>
        </p:txBody>
      </p:sp>
    </p:spTree>
    <p:extLst>
      <p:ext uri="{BB962C8B-B14F-4D97-AF65-F5344CB8AC3E}">
        <p14:creationId xmlns:p14="http://schemas.microsoft.com/office/powerpoint/2010/main" val="3649054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49E38-8C5A-444C-9666-AC03BC80D221}"/>
              </a:ext>
            </a:extLst>
          </p:cNvPr>
          <p:cNvSpPr>
            <a:spLocks noGrp="1"/>
          </p:cNvSpPr>
          <p:nvPr>
            <p:ph type="title"/>
          </p:nvPr>
        </p:nvSpPr>
        <p:spPr/>
        <p:txBody>
          <a:bodyPr/>
          <a:lstStyle/>
          <a:p>
            <a:r>
              <a:rPr lang="en-US"/>
              <a:t>Additional Training</a:t>
            </a:r>
          </a:p>
        </p:txBody>
      </p:sp>
      <p:sp>
        <p:nvSpPr>
          <p:cNvPr id="3" name="Text Placeholder 2">
            <a:extLst>
              <a:ext uri="{FF2B5EF4-FFF2-40B4-BE49-F238E27FC236}">
                <a16:creationId xmlns:a16="http://schemas.microsoft.com/office/drawing/2014/main" id="{F917A931-9A29-4860-AAFE-FF1DEA1CD4E3}"/>
              </a:ext>
            </a:extLst>
          </p:cNvPr>
          <p:cNvSpPr>
            <a:spLocks noGrp="1"/>
          </p:cNvSpPr>
          <p:nvPr>
            <p:ph type="body" idx="1"/>
          </p:nvPr>
        </p:nvSpPr>
        <p:spPr>
          <a:xfrm>
            <a:off x="609599" y="1999333"/>
            <a:ext cx="5734051" cy="4169200"/>
          </a:xfrm>
        </p:spPr>
        <p:txBody>
          <a:bodyPr/>
          <a:lstStyle/>
          <a:p>
            <a:pPr marL="101598" indent="0">
              <a:buNone/>
            </a:pPr>
            <a:r>
              <a:rPr lang="en-US" sz="2800" dirty="0"/>
              <a:t>Damascus Road</a:t>
            </a:r>
          </a:p>
          <a:p>
            <a:pPr marL="101598" indent="0">
              <a:buNone/>
            </a:pPr>
            <a:endParaRPr lang="en-US" sz="2000" dirty="0"/>
          </a:p>
          <a:p>
            <a:pPr marL="101598" indent="0">
              <a:buNone/>
            </a:pPr>
            <a:r>
              <a:rPr lang="en-US" sz="2800" dirty="0"/>
              <a:t>Ending the Game (Sowers Education Group)</a:t>
            </a:r>
          </a:p>
          <a:p>
            <a:pPr marL="101598" indent="0">
              <a:buNone/>
            </a:pPr>
            <a:endParaRPr lang="en-US" sz="2000" dirty="0"/>
          </a:p>
          <a:p>
            <a:pPr marL="101598" indent="0">
              <a:buNone/>
            </a:pPr>
            <a:r>
              <a:rPr lang="en-US" sz="2800" dirty="0"/>
              <a:t>Exploit No More</a:t>
            </a:r>
          </a:p>
          <a:p>
            <a:pPr marL="101598" indent="0">
              <a:buNone/>
            </a:pPr>
            <a:endParaRPr lang="en-US" sz="2000" dirty="0"/>
          </a:p>
          <a:p>
            <a:pPr marL="101598" indent="0">
              <a:buNone/>
            </a:pPr>
            <a:r>
              <a:rPr lang="en-US" sz="2800" dirty="0"/>
              <a:t>UMOS</a:t>
            </a:r>
          </a:p>
        </p:txBody>
      </p:sp>
      <p:sp>
        <p:nvSpPr>
          <p:cNvPr id="4" name="Text Placeholder 3">
            <a:extLst>
              <a:ext uri="{FF2B5EF4-FFF2-40B4-BE49-F238E27FC236}">
                <a16:creationId xmlns:a16="http://schemas.microsoft.com/office/drawing/2014/main" id="{0F023460-3FED-4DED-9CD2-73BBBBF6B9D8}"/>
              </a:ext>
            </a:extLst>
          </p:cNvPr>
          <p:cNvSpPr>
            <a:spLocks noGrp="1"/>
          </p:cNvSpPr>
          <p:nvPr>
            <p:ph type="body" idx="4294967295"/>
          </p:nvPr>
        </p:nvSpPr>
        <p:spPr>
          <a:xfrm>
            <a:off x="6342064" y="2060417"/>
            <a:ext cx="5240337" cy="4170362"/>
          </a:xfrm>
        </p:spPr>
        <p:txBody>
          <a:bodyPr/>
          <a:lstStyle/>
          <a:p>
            <a:pPr marL="101598" indent="0">
              <a:buNone/>
            </a:pPr>
            <a:r>
              <a:rPr lang="en-US" sz="2800" dirty="0">
                <a:solidFill>
                  <a:schemeClr val="accent1"/>
                </a:solidFill>
                <a:latin typeface="Georgia" panose="02040502050405020303" pitchFamily="18" charset="0"/>
              </a:rPr>
              <a:t>University of Wisconsin – Madison Continuing Studies</a:t>
            </a:r>
          </a:p>
          <a:p>
            <a:pPr marL="101598" indent="0">
              <a:buNone/>
            </a:pPr>
            <a:endParaRPr lang="en-US" sz="2800" dirty="0">
              <a:solidFill>
                <a:schemeClr val="accent1"/>
              </a:solidFill>
              <a:latin typeface="Georgia" panose="02040502050405020303" pitchFamily="18" charset="0"/>
            </a:endParaRPr>
          </a:p>
          <a:p>
            <a:pPr marL="101598" indent="0">
              <a:buNone/>
            </a:pPr>
            <a:r>
              <a:rPr lang="en-US" sz="2800" dirty="0">
                <a:solidFill>
                  <a:schemeClr val="accent1"/>
                </a:solidFill>
                <a:latin typeface="Georgia" panose="02040502050405020303" pitchFamily="18" charset="0"/>
              </a:rPr>
              <a:t>Wisconsin Department of Children and Families (DCF)</a:t>
            </a:r>
          </a:p>
          <a:p>
            <a:pPr marL="101598" indent="0">
              <a:buNone/>
            </a:pPr>
            <a:endParaRPr lang="en-US" sz="2800" dirty="0">
              <a:solidFill>
                <a:schemeClr val="accent1"/>
              </a:solidFill>
              <a:latin typeface="Georgia" panose="02040502050405020303" pitchFamily="18" charset="0"/>
            </a:endParaRPr>
          </a:p>
          <a:p>
            <a:pPr marL="101598" indent="0">
              <a:buNone/>
            </a:pPr>
            <a:r>
              <a:rPr lang="en-US" sz="2800" dirty="0">
                <a:solidFill>
                  <a:schemeClr val="accent1"/>
                </a:solidFill>
                <a:latin typeface="Georgia" panose="02040502050405020303" pitchFamily="18" charset="0"/>
              </a:rPr>
              <a:t>5 Stones</a:t>
            </a:r>
          </a:p>
        </p:txBody>
      </p:sp>
      <p:sp>
        <p:nvSpPr>
          <p:cNvPr id="7" name="Slide Number Placeholder 6">
            <a:extLst>
              <a:ext uri="{FF2B5EF4-FFF2-40B4-BE49-F238E27FC236}">
                <a16:creationId xmlns:a16="http://schemas.microsoft.com/office/drawing/2014/main" id="{24BB1A28-EBE5-4B20-92FB-2A20462685DB}"/>
              </a:ext>
            </a:extLst>
          </p:cNvPr>
          <p:cNvSpPr>
            <a:spLocks noGrp="1"/>
          </p:cNvSpPr>
          <p:nvPr>
            <p:ph type="sldNum" sz="quarter" idx="10"/>
          </p:nvPr>
        </p:nvSpPr>
        <p:spPr/>
        <p:txBody>
          <a:bodyPr/>
          <a:lstStyle/>
          <a:p>
            <a:fld id="{DC7BBA9F-DE71-443C-8AAE-5AD50151E65F}" type="slidenum">
              <a:rPr lang="en-US" smtClean="0"/>
              <a:pPr/>
              <a:t>21</a:t>
            </a:fld>
            <a:endParaRPr lang="en-US" dirty="0"/>
          </a:p>
        </p:txBody>
      </p:sp>
    </p:spTree>
    <p:extLst>
      <p:ext uri="{BB962C8B-B14F-4D97-AF65-F5344CB8AC3E}">
        <p14:creationId xmlns:p14="http://schemas.microsoft.com/office/powerpoint/2010/main" val="2958114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7EC1F-0000-488F-881D-DC2C4DA3C7FA}"/>
              </a:ext>
            </a:extLst>
          </p:cNvPr>
          <p:cNvSpPr>
            <a:spLocks noGrp="1"/>
          </p:cNvSpPr>
          <p:nvPr>
            <p:ph type="title"/>
          </p:nvPr>
        </p:nvSpPr>
        <p:spPr/>
        <p:txBody>
          <a:bodyPr/>
          <a:lstStyle/>
          <a:p>
            <a:r>
              <a:rPr lang="en-US"/>
              <a:t>Using Zoom: Annotations </a:t>
            </a:r>
          </a:p>
        </p:txBody>
      </p:sp>
      <p:sp>
        <p:nvSpPr>
          <p:cNvPr id="6" name="Slide Number Placeholder 5">
            <a:extLst>
              <a:ext uri="{FF2B5EF4-FFF2-40B4-BE49-F238E27FC236}">
                <a16:creationId xmlns:a16="http://schemas.microsoft.com/office/drawing/2014/main" id="{1825244B-2905-48A3-A259-69AE98C7F9E7}"/>
              </a:ext>
            </a:extLst>
          </p:cNvPr>
          <p:cNvSpPr>
            <a:spLocks noGrp="1"/>
          </p:cNvSpPr>
          <p:nvPr>
            <p:ph type="sldNum" sz="quarter" idx="10"/>
          </p:nvPr>
        </p:nvSpPr>
        <p:spPr/>
        <p:txBody>
          <a:bodyPr/>
          <a:lstStyle/>
          <a:p>
            <a:fld id="{38FEC776-A357-4368-B3C6-73C933B482B7}" type="slidenum">
              <a:rPr lang="en-US" smtClean="0"/>
              <a:pPr/>
              <a:t>3</a:t>
            </a:fld>
            <a:endParaRPr lang="en-US"/>
          </a:p>
        </p:txBody>
      </p:sp>
      <p:pic>
        <p:nvPicPr>
          <p:cNvPr id="12" name="Picture 11">
            <a:extLst>
              <a:ext uri="{FF2B5EF4-FFF2-40B4-BE49-F238E27FC236}">
                <a16:creationId xmlns:a16="http://schemas.microsoft.com/office/drawing/2014/main" id="{562BF0C4-A81E-4BC8-ADDD-D9186FA5AB33}"/>
              </a:ext>
            </a:extLst>
          </p:cNvPr>
          <p:cNvPicPr>
            <a:picLocks/>
          </p:cNvPicPr>
          <p:nvPr/>
        </p:nvPicPr>
        <p:blipFill>
          <a:blip r:embed="rId2"/>
          <a:stretch>
            <a:fillRect/>
          </a:stretch>
        </p:blipFill>
        <p:spPr>
          <a:xfrm>
            <a:off x="2072640" y="1841641"/>
            <a:ext cx="8046720" cy="4526280"/>
          </a:xfrm>
          <a:prstGeom prst="rect">
            <a:avLst/>
          </a:prstGeom>
          <a:effectLst>
            <a:outerShdw blurRad="63500" sx="102000" sy="102000" algn="ctr" rotWithShape="0">
              <a:prstClr val="black">
                <a:alpha val="40000"/>
              </a:prstClr>
            </a:outerShdw>
          </a:effectLst>
        </p:spPr>
      </p:pic>
      <p:pic>
        <p:nvPicPr>
          <p:cNvPr id="13" name="Picture 12" descr="A picture containing graphical user interface&#10;&#10;Description automatically generated">
            <a:extLst>
              <a:ext uri="{FF2B5EF4-FFF2-40B4-BE49-F238E27FC236}">
                <a16:creationId xmlns:a16="http://schemas.microsoft.com/office/drawing/2014/main" id="{1CE3D897-DB4B-4B83-9CF7-415EE46461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 t="-91991"/>
          <a:stretch/>
        </p:blipFill>
        <p:spPr>
          <a:xfrm>
            <a:off x="2071541" y="1790146"/>
            <a:ext cx="8046721" cy="276726"/>
          </a:xfrm>
          <a:prstGeom prst="rect">
            <a:avLst/>
          </a:prstGeom>
          <a:effectLst/>
        </p:spPr>
      </p:pic>
      <p:pic>
        <p:nvPicPr>
          <p:cNvPr id="14" name="Picture 13" descr="A picture containing graphical user interface&#10;&#10;Description automatically generated">
            <a:extLst>
              <a:ext uri="{FF2B5EF4-FFF2-40B4-BE49-F238E27FC236}">
                <a16:creationId xmlns:a16="http://schemas.microsoft.com/office/drawing/2014/main" id="{61835EFE-556C-40C2-AEAF-CAE4ED737DF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4000" y="2016541"/>
            <a:ext cx="1379913" cy="897775"/>
          </a:xfrm>
          <a:prstGeom prst="rect">
            <a:avLst/>
          </a:prstGeom>
          <a:effectLst/>
        </p:spPr>
      </p:pic>
    </p:spTree>
    <p:extLst>
      <p:ext uri="{BB962C8B-B14F-4D97-AF65-F5344CB8AC3E}">
        <p14:creationId xmlns:p14="http://schemas.microsoft.com/office/powerpoint/2010/main" val="163647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F831AE5-6B1E-4B05-A2C8-F2E7BD7B6EE9}"/>
              </a:ext>
            </a:extLst>
          </p:cNvPr>
          <p:cNvGrpSpPr/>
          <p:nvPr/>
        </p:nvGrpSpPr>
        <p:grpSpPr>
          <a:xfrm>
            <a:off x="138751" y="109568"/>
            <a:ext cx="8295565" cy="2115017"/>
            <a:chOff x="1528547" y="1133151"/>
            <a:chExt cx="8475262" cy="2295849"/>
          </a:xfrm>
          <a:effectLst>
            <a:outerShdw blurRad="50800" dist="38100" dir="2700000" algn="tl" rotWithShape="0">
              <a:prstClr val="black">
                <a:alpha val="40000"/>
              </a:prstClr>
            </a:outerShdw>
          </a:effectLst>
        </p:grpSpPr>
        <p:pic>
          <p:nvPicPr>
            <p:cNvPr id="4" name="Google Shape;47;p8">
              <a:extLst>
                <a:ext uri="{FF2B5EF4-FFF2-40B4-BE49-F238E27FC236}">
                  <a16:creationId xmlns:a16="http://schemas.microsoft.com/office/drawing/2014/main" id="{9FFA5BC6-5343-4095-A8EC-1101CC2B060D}"/>
                </a:ext>
              </a:extLst>
            </p:cNvPr>
            <p:cNvPicPr preferRelativeResize="0"/>
            <p:nvPr/>
          </p:nvPicPr>
          <p:blipFill rotWithShape="1">
            <a:blip r:embed="rId2"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3750365" y="1133151"/>
              <a:ext cx="6253444" cy="2295849"/>
            </a:xfrm>
            <a:prstGeom prst="rect">
              <a:avLst/>
            </a:prstGeom>
            <a:noFill/>
            <a:ln>
              <a:noFill/>
            </a:ln>
            <a:effectLst/>
          </p:spPr>
        </p:pic>
        <p:pic>
          <p:nvPicPr>
            <p:cNvPr id="5" name="Google Shape;47;p8">
              <a:extLst>
                <a:ext uri="{FF2B5EF4-FFF2-40B4-BE49-F238E27FC236}">
                  <a16:creationId xmlns:a16="http://schemas.microsoft.com/office/drawing/2014/main" id="{6074810F-EFEC-4326-8E91-E6928C9962BE}"/>
                </a:ext>
              </a:extLst>
            </p:cNvPr>
            <p:cNvPicPr preferRelativeResize="0"/>
            <p:nvPr/>
          </p:nvPicPr>
          <p:blipFill rotWithShape="1">
            <a:blip r:embed="rId2"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flipH="1">
              <a:off x="1528547" y="1133151"/>
              <a:ext cx="5059851" cy="2295849"/>
            </a:xfrm>
            <a:prstGeom prst="rect">
              <a:avLst/>
            </a:prstGeom>
            <a:noFill/>
            <a:ln>
              <a:noFill/>
            </a:ln>
            <a:effectLst/>
          </p:spPr>
        </p:pic>
      </p:grpSp>
      <p:sp>
        <p:nvSpPr>
          <p:cNvPr id="9" name="Text Placeholder 2">
            <a:extLst>
              <a:ext uri="{FF2B5EF4-FFF2-40B4-BE49-F238E27FC236}">
                <a16:creationId xmlns:a16="http://schemas.microsoft.com/office/drawing/2014/main" id="{F085DC50-D206-48A7-8CF2-4829D99F3F58}"/>
              </a:ext>
            </a:extLst>
          </p:cNvPr>
          <p:cNvSpPr txBox="1">
            <a:spLocks/>
          </p:cNvSpPr>
          <p:nvPr/>
        </p:nvSpPr>
        <p:spPr>
          <a:xfrm>
            <a:off x="1124250" y="633075"/>
            <a:ext cx="5954973" cy="124883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tx2"/>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18531" algn="ctr"/>
            <a:r>
              <a:rPr lang="en-US" sz="2800" b="1" dirty="0">
                <a:solidFill>
                  <a:schemeClr val="tx1"/>
                </a:solidFill>
                <a:latin typeface="Georgia" panose="02040502050405020303" pitchFamily="18" charset="0"/>
              </a:rPr>
              <a:t>All human trafficking involves a commercial sex act. </a:t>
            </a:r>
          </a:p>
        </p:txBody>
      </p:sp>
      <p:sp>
        <p:nvSpPr>
          <p:cNvPr id="10" name="Star: 5 Points 9">
            <a:extLst>
              <a:ext uri="{FF2B5EF4-FFF2-40B4-BE49-F238E27FC236}">
                <a16:creationId xmlns:a16="http://schemas.microsoft.com/office/drawing/2014/main" id="{CA30A117-9869-4E33-B673-D3C154CAEDC6}"/>
              </a:ext>
            </a:extLst>
          </p:cNvPr>
          <p:cNvSpPr/>
          <p:nvPr/>
        </p:nvSpPr>
        <p:spPr>
          <a:xfrm>
            <a:off x="1124250" y="2224585"/>
            <a:ext cx="4572000" cy="3657600"/>
          </a:xfrm>
          <a:custGeom>
            <a:avLst/>
            <a:gdLst>
              <a:gd name="connsiteX0" fmla="*/ 5 w 4572000"/>
              <a:gd name="connsiteY0" fmla="*/ 1397075 h 3657600"/>
              <a:gd name="connsiteX1" fmla="*/ 1544325 w 4572000"/>
              <a:gd name="connsiteY1" fmla="*/ 1163177 h 3657600"/>
              <a:gd name="connsiteX2" fmla="*/ 2286000 w 4572000"/>
              <a:gd name="connsiteY2" fmla="*/ 0 h 3657600"/>
              <a:gd name="connsiteX3" fmla="*/ 3027675 w 4572000"/>
              <a:gd name="connsiteY3" fmla="*/ 1163177 h 3657600"/>
              <a:gd name="connsiteX4" fmla="*/ 4571995 w 4572000"/>
              <a:gd name="connsiteY4" fmla="*/ 1397075 h 3657600"/>
              <a:gd name="connsiteX5" fmla="*/ 3486056 w 4572000"/>
              <a:gd name="connsiteY5" fmla="*/ 2349857 h 3657600"/>
              <a:gd name="connsiteX6" fmla="*/ 3698823 w 4572000"/>
              <a:gd name="connsiteY6" fmla="*/ 3657591 h 3657600"/>
              <a:gd name="connsiteX7" fmla="*/ 2286000 w 4572000"/>
              <a:gd name="connsiteY7" fmla="*/ 3083265 h 3657600"/>
              <a:gd name="connsiteX8" fmla="*/ 873177 w 4572000"/>
              <a:gd name="connsiteY8" fmla="*/ 3657591 h 3657600"/>
              <a:gd name="connsiteX9" fmla="*/ 1085944 w 4572000"/>
              <a:gd name="connsiteY9" fmla="*/ 2349857 h 3657600"/>
              <a:gd name="connsiteX10" fmla="*/ 5 w 4572000"/>
              <a:gd name="connsiteY10" fmla="*/ 1397075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0" h="3657600" fill="none" extrusionOk="0">
                <a:moveTo>
                  <a:pt x="5" y="1397075"/>
                </a:moveTo>
                <a:cubicBezTo>
                  <a:pt x="225061" y="1471489"/>
                  <a:pt x="1095844" y="1227345"/>
                  <a:pt x="1544325" y="1163177"/>
                </a:cubicBezTo>
                <a:cubicBezTo>
                  <a:pt x="1776271" y="861034"/>
                  <a:pt x="2173547" y="233685"/>
                  <a:pt x="2286000" y="0"/>
                </a:cubicBezTo>
                <a:cubicBezTo>
                  <a:pt x="2599075" y="421709"/>
                  <a:pt x="2750210" y="742914"/>
                  <a:pt x="3027675" y="1163177"/>
                </a:cubicBezTo>
                <a:cubicBezTo>
                  <a:pt x="3572922" y="1279754"/>
                  <a:pt x="3997129" y="1306896"/>
                  <a:pt x="4571995" y="1397075"/>
                </a:cubicBezTo>
                <a:cubicBezTo>
                  <a:pt x="4200907" y="1659293"/>
                  <a:pt x="3844246" y="1882821"/>
                  <a:pt x="3486056" y="2349857"/>
                </a:cubicBezTo>
                <a:cubicBezTo>
                  <a:pt x="3568993" y="2562873"/>
                  <a:pt x="3667937" y="3268001"/>
                  <a:pt x="3698823" y="3657591"/>
                </a:cubicBezTo>
                <a:cubicBezTo>
                  <a:pt x="3540274" y="3506881"/>
                  <a:pt x="2588603" y="3205475"/>
                  <a:pt x="2286000" y="3083265"/>
                </a:cubicBezTo>
                <a:cubicBezTo>
                  <a:pt x="2188884" y="3264580"/>
                  <a:pt x="1217001" y="3485657"/>
                  <a:pt x="873177" y="3657591"/>
                </a:cubicBezTo>
                <a:cubicBezTo>
                  <a:pt x="1010575" y="3300419"/>
                  <a:pt x="1082985" y="2985547"/>
                  <a:pt x="1085944" y="2349857"/>
                </a:cubicBezTo>
                <a:cubicBezTo>
                  <a:pt x="876682" y="2270456"/>
                  <a:pt x="392923" y="1780798"/>
                  <a:pt x="5" y="1397075"/>
                </a:cubicBezTo>
                <a:close/>
              </a:path>
              <a:path w="4572000" h="3657600" stroke="0" extrusionOk="0">
                <a:moveTo>
                  <a:pt x="5" y="1397075"/>
                </a:moveTo>
                <a:cubicBezTo>
                  <a:pt x="328189" y="1287761"/>
                  <a:pt x="1408378" y="1322552"/>
                  <a:pt x="1544325" y="1163177"/>
                </a:cubicBezTo>
                <a:cubicBezTo>
                  <a:pt x="1946828" y="762782"/>
                  <a:pt x="1994405" y="504629"/>
                  <a:pt x="2286000" y="0"/>
                </a:cubicBezTo>
                <a:cubicBezTo>
                  <a:pt x="2590757" y="279771"/>
                  <a:pt x="2972479" y="855709"/>
                  <a:pt x="3027675" y="1163177"/>
                </a:cubicBezTo>
                <a:cubicBezTo>
                  <a:pt x="3365180" y="1338742"/>
                  <a:pt x="4038566" y="1438958"/>
                  <a:pt x="4571995" y="1397075"/>
                </a:cubicBezTo>
                <a:cubicBezTo>
                  <a:pt x="4107833" y="1834900"/>
                  <a:pt x="3686409" y="2240333"/>
                  <a:pt x="3486056" y="2349857"/>
                </a:cubicBezTo>
                <a:cubicBezTo>
                  <a:pt x="3559864" y="2999410"/>
                  <a:pt x="3559699" y="3253189"/>
                  <a:pt x="3698823" y="3657591"/>
                </a:cubicBezTo>
                <a:cubicBezTo>
                  <a:pt x="2988502" y="3495167"/>
                  <a:pt x="2876146" y="3301572"/>
                  <a:pt x="2286000" y="3083265"/>
                </a:cubicBezTo>
                <a:cubicBezTo>
                  <a:pt x="1918986" y="3161972"/>
                  <a:pt x="1121136" y="3429722"/>
                  <a:pt x="873177" y="3657591"/>
                </a:cubicBezTo>
                <a:cubicBezTo>
                  <a:pt x="950095" y="3068322"/>
                  <a:pt x="1029907" y="2697272"/>
                  <a:pt x="1085944" y="2349857"/>
                </a:cubicBezTo>
                <a:cubicBezTo>
                  <a:pt x="634120" y="1995234"/>
                  <a:pt x="339282" y="1609778"/>
                  <a:pt x="5" y="1397075"/>
                </a:cubicBezTo>
                <a:close/>
              </a:path>
            </a:pathLst>
          </a:custGeom>
          <a:solidFill>
            <a:schemeClr val="tx2"/>
          </a:solidFill>
          <a:ln>
            <a:extLst>
              <a:ext uri="{C807C97D-BFC1-408E-A445-0C87EB9F89A2}">
                <ask:lineSketchStyleProps xmlns:ask="http://schemas.microsoft.com/office/drawing/2018/sketchyshapes" sd="3507143784">
                  <a:prstGeom prst="star5">
                    <a:avLst>
                      <a:gd name="adj" fmla="val 26248"/>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Georgia" panose="02040502050405020303" pitchFamily="18" charset="0"/>
            </a:endParaRPr>
          </a:p>
        </p:txBody>
      </p:sp>
      <p:sp>
        <p:nvSpPr>
          <p:cNvPr id="11" name="&quot;Not Allowed&quot; Symbol 10">
            <a:extLst>
              <a:ext uri="{FF2B5EF4-FFF2-40B4-BE49-F238E27FC236}">
                <a16:creationId xmlns:a16="http://schemas.microsoft.com/office/drawing/2014/main" id="{4E0CE5DA-69F6-4234-9D75-BAEEC13D993D}"/>
              </a:ext>
            </a:extLst>
          </p:cNvPr>
          <p:cNvSpPr/>
          <p:nvPr/>
        </p:nvSpPr>
        <p:spPr>
          <a:xfrm>
            <a:off x="7100681" y="2224585"/>
            <a:ext cx="3657600" cy="3657600"/>
          </a:xfrm>
          <a:custGeom>
            <a:avLst/>
            <a:gdLst>
              <a:gd name="connsiteX0" fmla="*/ 0 w 3657600"/>
              <a:gd name="connsiteY0" fmla="*/ 1828800 h 3657600"/>
              <a:gd name="connsiteX1" fmla="*/ 1828800 w 3657600"/>
              <a:gd name="connsiteY1" fmla="*/ 0 h 3657600"/>
              <a:gd name="connsiteX2" fmla="*/ 3657600 w 3657600"/>
              <a:gd name="connsiteY2" fmla="*/ 1828800 h 3657600"/>
              <a:gd name="connsiteX3" fmla="*/ 1828800 w 3657600"/>
              <a:gd name="connsiteY3" fmla="*/ 3657600 h 3657600"/>
              <a:gd name="connsiteX4" fmla="*/ 0 w 3657600"/>
              <a:gd name="connsiteY4" fmla="*/ 1828800 h 3657600"/>
              <a:gd name="connsiteX5" fmla="*/ 2835178 w 3657600"/>
              <a:gd name="connsiteY5" fmla="*/ 2370696 h 3657600"/>
              <a:gd name="connsiteX6" fmla="*/ 2637022 w 3657600"/>
              <a:gd name="connsiteY6" fmla="*/ 1020577 h 3657600"/>
              <a:gd name="connsiteX7" fmla="*/ 1286903 w 3657600"/>
              <a:gd name="connsiteY7" fmla="*/ 822422 h 3657600"/>
              <a:gd name="connsiteX8" fmla="*/ 2835178 w 3657600"/>
              <a:gd name="connsiteY8" fmla="*/ 2370696 h 3657600"/>
              <a:gd name="connsiteX9" fmla="*/ 822422 w 3657600"/>
              <a:gd name="connsiteY9" fmla="*/ 1286904 h 3657600"/>
              <a:gd name="connsiteX10" fmla="*/ 1020578 w 3657600"/>
              <a:gd name="connsiteY10" fmla="*/ 2637023 h 3657600"/>
              <a:gd name="connsiteX11" fmla="*/ 2370697 w 3657600"/>
              <a:gd name="connsiteY11" fmla="*/ 2835178 h 3657600"/>
              <a:gd name="connsiteX12" fmla="*/ 822422 w 3657600"/>
              <a:gd name="connsiteY12" fmla="*/ 1286904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7600" h="3657600" fill="none" extrusionOk="0">
                <a:moveTo>
                  <a:pt x="0" y="1828800"/>
                </a:moveTo>
                <a:cubicBezTo>
                  <a:pt x="104627" y="979942"/>
                  <a:pt x="831517" y="15600"/>
                  <a:pt x="1828800" y="0"/>
                </a:cubicBezTo>
                <a:cubicBezTo>
                  <a:pt x="2960748" y="-106756"/>
                  <a:pt x="3670273" y="759172"/>
                  <a:pt x="3657600" y="1828800"/>
                </a:cubicBezTo>
                <a:cubicBezTo>
                  <a:pt x="3510086" y="2863042"/>
                  <a:pt x="2732484" y="3584231"/>
                  <a:pt x="1828800" y="3657600"/>
                </a:cubicBezTo>
                <a:cubicBezTo>
                  <a:pt x="639997" y="3644909"/>
                  <a:pt x="-66236" y="2703800"/>
                  <a:pt x="0" y="1828800"/>
                </a:cubicBezTo>
                <a:close/>
                <a:moveTo>
                  <a:pt x="2835178" y="2370696"/>
                </a:moveTo>
                <a:cubicBezTo>
                  <a:pt x="3078606" y="1870514"/>
                  <a:pt x="2917656" y="1422038"/>
                  <a:pt x="2637022" y="1020577"/>
                </a:cubicBezTo>
                <a:cubicBezTo>
                  <a:pt x="2269566" y="682501"/>
                  <a:pt x="1793878" y="629596"/>
                  <a:pt x="1286903" y="822422"/>
                </a:cubicBezTo>
                <a:cubicBezTo>
                  <a:pt x="1971067" y="1388334"/>
                  <a:pt x="2136041" y="1698551"/>
                  <a:pt x="2835178" y="2370696"/>
                </a:cubicBezTo>
                <a:close/>
                <a:moveTo>
                  <a:pt x="822422" y="1286904"/>
                </a:moveTo>
                <a:cubicBezTo>
                  <a:pt x="564175" y="1761398"/>
                  <a:pt x="609429" y="2282997"/>
                  <a:pt x="1020578" y="2637023"/>
                </a:cubicBezTo>
                <a:cubicBezTo>
                  <a:pt x="1416461" y="3071091"/>
                  <a:pt x="1867981" y="3105224"/>
                  <a:pt x="2370697" y="2835178"/>
                </a:cubicBezTo>
                <a:cubicBezTo>
                  <a:pt x="2157431" y="2495320"/>
                  <a:pt x="1116231" y="1596344"/>
                  <a:pt x="822422" y="1286904"/>
                </a:cubicBezTo>
                <a:close/>
              </a:path>
              <a:path w="3657600" h="3657600" stroke="0" extrusionOk="0">
                <a:moveTo>
                  <a:pt x="0" y="1828800"/>
                </a:moveTo>
                <a:cubicBezTo>
                  <a:pt x="-59578" y="782033"/>
                  <a:pt x="760556" y="21853"/>
                  <a:pt x="1828800" y="0"/>
                </a:cubicBezTo>
                <a:cubicBezTo>
                  <a:pt x="2985778" y="30939"/>
                  <a:pt x="3472196" y="824677"/>
                  <a:pt x="3657600" y="1828800"/>
                </a:cubicBezTo>
                <a:cubicBezTo>
                  <a:pt x="3518665" y="2974495"/>
                  <a:pt x="2833350" y="3687822"/>
                  <a:pt x="1828800" y="3657600"/>
                </a:cubicBezTo>
                <a:cubicBezTo>
                  <a:pt x="669967" y="3576180"/>
                  <a:pt x="20053" y="2848399"/>
                  <a:pt x="0" y="1828800"/>
                </a:cubicBezTo>
                <a:close/>
                <a:moveTo>
                  <a:pt x="2835178" y="2370696"/>
                </a:moveTo>
                <a:cubicBezTo>
                  <a:pt x="3150486" y="1935287"/>
                  <a:pt x="3010193" y="1344047"/>
                  <a:pt x="2637022" y="1020577"/>
                </a:cubicBezTo>
                <a:cubicBezTo>
                  <a:pt x="2180903" y="648468"/>
                  <a:pt x="1721292" y="592565"/>
                  <a:pt x="1286903" y="822422"/>
                </a:cubicBezTo>
                <a:cubicBezTo>
                  <a:pt x="1525010" y="1128738"/>
                  <a:pt x="2626503" y="2042584"/>
                  <a:pt x="2835178" y="2370696"/>
                </a:cubicBezTo>
                <a:close/>
                <a:moveTo>
                  <a:pt x="822422" y="1286904"/>
                </a:moveTo>
                <a:cubicBezTo>
                  <a:pt x="592668" y="1736677"/>
                  <a:pt x="673220" y="2282403"/>
                  <a:pt x="1020578" y="2637023"/>
                </a:cubicBezTo>
                <a:cubicBezTo>
                  <a:pt x="1300683" y="2981517"/>
                  <a:pt x="1939343" y="3085174"/>
                  <a:pt x="2370697" y="2835178"/>
                </a:cubicBezTo>
                <a:cubicBezTo>
                  <a:pt x="2245340" y="2524625"/>
                  <a:pt x="1129607" y="1532466"/>
                  <a:pt x="822422" y="1286904"/>
                </a:cubicBezTo>
                <a:close/>
              </a:path>
            </a:pathLst>
          </a:custGeom>
          <a:solidFill>
            <a:schemeClr val="tx2"/>
          </a:solidFill>
          <a:ln>
            <a:extLst>
              <a:ext uri="{C807C97D-BFC1-408E-A445-0C87EB9F89A2}">
                <ask:lineSketchStyleProps xmlns:ask="http://schemas.microsoft.com/office/drawing/2018/sketchyshapes" sd="1219033472">
                  <a:prstGeom prst="noSmoking">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Georgia" panose="02040502050405020303" pitchFamily="18" charset="0"/>
            </a:endParaRPr>
          </a:p>
        </p:txBody>
      </p:sp>
      <p:sp>
        <p:nvSpPr>
          <p:cNvPr id="2" name="TextBox 1">
            <a:extLst>
              <a:ext uri="{FF2B5EF4-FFF2-40B4-BE49-F238E27FC236}">
                <a16:creationId xmlns:a16="http://schemas.microsoft.com/office/drawing/2014/main" id="{6583FF89-DC23-4506-9684-B7CF09D97B0E}"/>
              </a:ext>
            </a:extLst>
          </p:cNvPr>
          <p:cNvSpPr txBox="1"/>
          <p:nvPr/>
        </p:nvSpPr>
        <p:spPr>
          <a:xfrm>
            <a:off x="2630745" y="5899349"/>
            <a:ext cx="1470991"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Fact</a:t>
            </a:r>
          </a:p>
        </p:txBody>
      </p:sp>
      <p:sp>
        <p:nvSpPr>
          <p:cNvPr id="12" name="TextBox 11">
            <a:extLst>
              <a:ext uri="{FF2B5EF4-FFF2-40B4-BE49-F238E27FC236}">
                <a16:creationId xmlns:a16="http://schemas.microsoft.com/office/drawing/2014/main" id="{5D11627C-08CB-4C9A-883F-AF20C10D38BF}"/>
              </a:ext>
            </a:extLst>
          </p:cNvPr>
          <p:cNvSpPr txBox="1"/>
          <p:nvPr/>
        </p:nvSpPr>
        <p:spPr>
          <a:xfrm>
            <a:off x="8193986" y="5899349"/>
            <a:ext cx="1470991"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Myth</a:t>
            </a:r>
          </a:p>
        </p:txBody>
      </p:sp>
      <p:sp>
        <p:nvSpPr>
          <p:cNvPr id="13" name="Text Placeholder 2">
            <a:extLst>
              <a:ext uri="{FF2B5EF4-FFF2-40B4-BE49-F238E27FC236}">
                <a16:creationId xmlns:a16="http://schemas.microsoft.com/office/drawing/2014/main" id="{D9BBB6D6-7EB1-41DB-9E2E-581F1EC55518}"/>
              </a:ext>
            </a:extLst>
          </p:cNvPr>
          <p:cNvSpPr txBox="1">
            <a:spLocks/>
          </p:cNvSpPr>
          <p:nvPr/>
        </p:nvSpPr>
        <p:spPr>
          <a:xfrm>
            <a:off x="1311057" y="473164"/>
            <a:ext cx="5954973" cy="124883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tx2"/>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18531" algn="ctr"/>
            <a:r>
              <a:rPr lang="en-US" sz="2800" b="1" dirty="0">
                <a:solidFill>
                  <a:schemeClr val="tx1"/>
                </a:solidFill>
                <a:latin typeface="Georgia" panose="02040502050405020303" pitchFamily="18" charset="0"/>
              </a:rPr>
              <a:t>Two categories of Human Trafficking: sex trafficking and labor trafficking</a:t>
            </a:r>
          </a:p>
        </p:txBody>
      </p:sp>
      <p:sp>
        <p:nvSpPr>
          <p:cNvPr id="3" name="Slide Number Placeholder 2">
            <a:extLst>
              <a:ext uri="{FF2B5EF4-FFF2-40B4-BE49-F238E27FC236}">
                <a16:creationId xmlns:a16="http://schemas.microsoft.com/office/drawing/2014/main" id="{360FAFAC-9BA0-4ADA-B47E-5B1FB471ED52}"/>
              </a:ext>
            </a:extLst>
          </p:cNvPr>
          <p:cNvSpPr>
            <a:spLocks noGrp="1"/>
          </p:cNvSpPr>
          <p:nvPr>
            <p:ph type="sldNum" sz="quarter" idx="10"/>
          </p:nvPr>
        </p:nvSpPr>
        <p:spPr/>
        <p:txBody>
          <a:bodyPr/>
          <a:lstStyle/>
          <a:p>
            <a:fld id="{DC7BBA9F-DE71-443C-8AAE-5AD50151E65F}" type="slidenum">
              <a:rPr lang="en-US" smtClean="0"/>
              <a:pPr/>
              <a:t>4</a:t>
            </a:fld>
            <a:endParaRPr lang="en-US" dirty="0"/>
          </a:p>
        </p:txBody>
      </p:sp>
    </p:spTree>
    <p:extLst>
      <p:ext uri="{BB962C8B-B14F-4D97-AF65-F5344CB8AC3E}">
        <p14:creationId xmlns:p14="http://schemas.microsoft.com/office/powerpoint/2010/main" val="81802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1.875E-6 -2.22222E-6 L -0.28659 0.05949 " pathEditMode="relative" rAng="0" ptsTypes="AA">
                                      <p:cBhvr>
                                        <p:cTn id="9" dur="2000" fill="hold"/>
                                        <p:tgtEl>
                                          <p:spTgt spid="11"/>
                                        </p:tgtEl>
                                        <p:attrNameLst>
                                          <p:attrName>ppt_x</p:attrName>
                                          <p:attrName>ppt_y</p:attrName>
                                        </p:attrNameLst>
                                      </p:cBhvr>
                                      <p:rCtr x="-14336" y="2963"/>
                                    </p:animMotion>
                                  </p:childTnLst>
                                </p:cTn>
                              </p:par>
                              <p:par>
                                <p:cTn id="10" presetID="10" presetClass="exit" presetSubtype="0" fill="hold" grpId="0" nodeType="with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grpId="0" nodeType="withEffect">
                                  <p:stCondLst>
                                    <p:cond delay="1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2"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F831AE5-6B1E-4B05-A2C8-F2E7BD7B6EE9}"/>
              </a:ext>
            </a:extLst>
          </p:cNvPr>
          <p:cNvGrpSpPr/>
          <p:nvPr/>
        </p:nvGrpSpPr>
        <p:grpSpPr>
          <a:xfrm>
            <a:off x="138751" y="109568"/>
            <a:ext cx="8295565" cy="2115017"/>
            <a:chOff x="1528547" y="1133151"/>
            <a:chExt cx="8475262" cy="2295849"/>
          </a:xfrm>
          <a:effectLst>
            <a:outerShdw blurRad="50800" dist="38100" dir="2700000" algn="tl" rotWithShape="0">
              <a:prstClr val="black">
                <a:alpha val="40000"/>
              </a:prstClr>
            </a:outerShdw>
          </a:effectLst>
        </p:grpSpPr>
        <p:pic>
          <p:nvPicPr>
            <p:cNvPr id="4" name="Google Shape;47;p8">
              <a:extLst>
                <a:ext uri="{FF2B5EF4-FFF2-40B4-BE49-F238E27FC236}">
                  <a16:creationId xmlns:a16="http://schemas.microsoft.com/office/drawing/2014/main" id="{9FFA5BC6-5343-4095-A8EC-1101CC2B060D}"/>
                </a:ext>
              </a:extLst>
            </p:cNvPr>
            <p:cNvPicPr preferRelativeResize="0"/>
            <p:nvPr/>
          </p:nvPicPr>
          <p:blipFill rotWithShape="1">
            <a:blip r:embed="rId2"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3750365" y="1133151"/>
              <a:ext cx="6253444" cy="2295849"/>
            </a:xfrm>
            <a:prstGeom prst="rect">
              <a:avLst/>
            </a:prstGeom>
            <a:noFill/>
            <a:ln>
              <a:noFill/>
            </a:ln>
            <a:effectLst/>
          </p:spPr>
        </p:pic>
        <p:pic>
          <p:nvPicPr>
            <p:cNvPr id="5" name="Google Shape;47;p8">
              <a:extLst>
                <a:ext uri="{FF2B5EF4-FFF2-40B4-BE49-F238E27FC236}">
                  <a16:creationId xmlns:a16="http://schemas.microsoft.com/office/drawing/2014/main" id="{6074810F-EFEC-4326-8E91-E6928C9962BE}"/>
                </a:ext>
              </a:extLst>
            </p:cNvPr>
            <p:cNvPicPr preferRelativeResize="0"/>
            <p:nvPr/>
          </p:nvPicPr>
          <p:blipFill rotWithShape="1">
            <a:blip r:embed="rId2"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flipH="1">
              <a:off x="1528547" y="1133151"/>
              <a:ext cx="5059851" cy="2295849"/>
            </a:xfrm>
            <a:prstGeom prst="rect">
              <a:avLst/>
            </a:prstGeom>
            <a:noFill/>
            <a:ln>
              <a:noFill/>
            </a:ln>
            <a:effectLst/>
          </p:spPr>
        </p:pic>
      </p:grpSp>
      <p:sp>
        <p:nvSpPr>
          <p:cNvPr id="9" name="Text Placeholder 2">
            <a:extLst>
              <a:ext uri="{FF2B5EF4-FFF2-40B4-BE49-F238E27FC236}">
                <a16:creationId xmlns:a16="http://schemas.microsoft.com/office/drawing/2014/main" id="{F085DC50-D206-48A7-8CF2-4829D99F3F58}"/>
              </a:ext>
            </a:extLst>
          </p:cNvPr>
          <p:cNvSpPr txBox="1">
            <a:spLocks/>
          </p:cNvSpPr>
          <p:nvPr/>
        </p:nvSpPr>
        <p:spPr>
          <a:xfrm>
            <a:off x="1124250" y="633075"/>
            <a:ext cx="5954973" cy="124883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tx2"/>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18531" algn="ctr"/>
            <a:r>
              <a:rPr lang="en-US" sz="2800" b="1" dirty="0">
                <a:solidFill>
                  <a:schemeClr val="tx1"/>
                </a:solidFill>
                <a:latin typeface="Georgia" panose="02040502050405020303" pitchFamily="18" charset="0"/>
              </a:rPr>
              <a:t>Traffickers only target victims they don’t know. </a:t>
            </a:r>
          </a:p>
        </p:txBody>
      </p:sp>
      <p:sp>
        <p:nvSpPr>
          <p:cNvPr id="10" name="Star: 5 Points 9">
            <a:extLst>
              <a:ext uri="{FF2B5EF4-FFF2-40B4-BE49-F238E27FC236}">
                <a16:creationId xmlns:a16="http://schemas.microsoft.com/office/drawing/2014/main" id="{CA30A117-9869-4E33-B673-D3C154CAEDC6}"/>
              </a:ext>
            </a:extLst>
          </p:cNvPr>
          <p:cNvSpPr/>
          <p:nvPr/>
        </p:nvSpPr>
        <p:spPr>
          <a:xfrm>
            <a:off x="1124250" y="2221992"/>
            <a:ext cx="4572000" cy="3657600"/>
          </a:xfrm>
          <a:custGeom>
            <a:avLst/>
            <a:gdLst>
              <a:gd name="connsiteX0" fmla="*/ 5 w 4572000"/>
              <a:gd name="connsiteY0" fmla="*/ 1397075 h 3657600"/>
              <a:gd name="connsiteX1" fmla="*/ 1544325 w 4572000"/>
              <a:gd name="connsiteY1" fmla="*/ 1163177 h 3657600"/>
              <a:gd name="connsiteX2" fmla="*/ 2286000 w 4572000"/>
              <a:gd name="connsiteY2" fmla="*/ 0 h 3657600"/>
              <a:gd name="connsiteX3" fmla="*/ 3027675 w 4572000"/>
              <a:gd name="connsiteY3" fmla="*/ 1163177 h 3657600"/>
              <a:gd name="connsiteX4" fmla="*/ 4571995 w 4572000"/>
              <a:gd name="connsiteY4" fmla="*/ 1397075 h 3657600"/>
              <a:gd name="connsiteX5" fmla="*/ 3486056 w 4572000"/>
              <a:gd name="connsiteY5" fmla="*/ 2349857 h 3657600"/>
              <a:gd name="connsiteX6" fmla="*/ 3698823 w 4572000"/>
              <a:gd name="connsiteY6" fmla="*/ 3657591 h 3657600"/>
              <a:gd name="connsiteX7" fmla="*/ 2286000 w 4572000"/>
              <a:gd name="connsiteY7" fmla="*/ 3083265 h 3657600"/>
              <a:gd name="connsiteX8" fmla="*/ 873177 w 4572000"/>
              <a:gd name="connsiteY8" fmla="*/ 3657591 h 3657600"/>
              <a:gd name="connsiteX9" fmla="*/ 1085944 w 4572000"/>
              <a:gd name="connsiteY9" fmla="*/ 2349857 h 3657600"/>
              <a:gd name="connsiteX10" fmla="*/ 5 w 4572000"/>
              <a:gd name="connsiteY10" fmla="*/ 1397075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0" h="3657600" fill="none" extrusionOk="0">
                <a:moveTo>
                  <a:pt x="5" y="1397075"/>
                </a:moveTo>
                <a:cubicBezTo>
                  <a:pt x="225061" y="1471489"/>
                  <a:pt x="1095844" y="1227345"/>
                  <a:pt x="1544325" y="1163177"/>
                </a:cubicBezTo>
                <a:cubicBezTo>
                  <a:pt x="1776271" y="861034"/>
                  <a:pt x="2173547" y="233685"/>
                  <a:pt x="2286000" y="0"/>
                </a:cubicBezTo>
                <a:cubicBezTo>
                  <a:pt x="2599075" y="421709"/>
                  <a:pt x="2750210" y="742914"/>
                  <a:pt x="3027675" y="1163177"/>
                </a:cubicBezTo>
                <a:cubicBezTo>
                  <a:pt x="3572922" y="1279754"/>
                  <a:pt x="3997129" y="1306896"/>
                  <a:pt x="4571995" y="1397075"/>
                </a:cubicBezTo>
                <a:cubicBezTo>
                  <a:pt x="4200907" y="1659293"/>
                  <a:pt x="3844246" y="1882821"/>
                  <a:pt x="3486056" y="2349857"/>
                </a:cubicBezTo>
                <a:cubicBezTo>
                  <a:pt x="3568993" y="2562873"/>
                  <a:pt x="3667937" y="3268001"/>
                  <a:pt x="3698823" y="3657591"/>
                </a:cubicBezTo>
                <a:cubicBezTo>
                  <a:pt x="3540274" y="3506881"/>
                  <a:pt x="2588603" y="3205475"/>
                  <a:pt x="2286000" y="3083265"/>
                </a:cubicBezTo>
                <a:cubicBezTo>
                  <a:pt x="2188884" y="3264580"/>
                  <a:pt x="1217001" y="3485657"/>
                  <a:pt x="873177" y="3657591"/>
                </a:cubicBezTo>
                <a:cubicBezTo>
                  <a:pt x="1010575" y="3300419"/>
                  <a:pt x="1082985" y="2985547"/>
                  <a:pt x="1085944" y="2349857"/>
                </a:cubicBezTo>
                <a:cubicBezTo>
                  <a:pt x="876682" y="2270456"/>
                  <a:pt x="392923" y="1780798"/>
                  <a:pt x="5" y="1397075"/>
                </a:cubicBezTo>
                <a:close/>
              </a:path>
              <a:path w="4572000" h="3657600" stroke="0" extrusionOk="0">
                <a:moveTo>
                  <a:pt x="5" y="1397075"/>
                </a:moveTo>
                <a:cubicBezTo>
                  <a:pt x="328189" y="1287761"/>
                  <a:pt x="1408378" y="1322552"/>
                  <a:pt x="1544325" y="1163177"/>
                </a:cubicBezTo>
                <a:cubicBezTo>
                  <a:pt x="1946828" y="762782"/>
                  <a:pt x="1994405" y="504629"/>
                  <a:pt x="2286000" y="0"/>
                </a:cubicBezTo>
                <a:cubicBezTo>
                  <a:pt x="2590757" y="279771"/>
                  <a:pt x="2972479" y="855709"/>
                  <a:pt x="3027675" y="1163177"/>
                </a:cubicBezTo>
                <a:cubicBezTo>
                  <a:pt x="3365180" y="1338742"/>
                  <a:pt x="4038566" y="1438958"/>
                  <a:pt x="4571995" y="1397075"/>
                </a:cubicBezTo>
                <a:cubicBezTo>
                  <a:pt x="4107833" y="1834900"/>
                  <a:pt x="3686409" y="2240333"/>
                  <a:pt x="3486056" y="2349857"/>
                </a:cubicBezTo>
                <a:cubicBezTo>
                  <a:pt x="3559864" y="2999410"/>
                  <a:pt x="3559699" y="3253189"/>
                  <a:pt x="3698823" y="3657591"/>
                </a:cubicBezTo>
                <a:cubicBezTo>
                  <a:pt x="2988502" y="3495167"/>
                  <a:pt x="2876146" y="3301572"/>
                  <a:pt x="2286000" y="3083265"/>
                </a:cubicBezTo>
                <a:cubicBezTo>
                  <a:pt x="1918986" y="3161972"/>
                  <a:pt x="1121136" y="3429722"/>
                  <a:pt x="873177" y="3657591"/>
                </a:cubicBezTo>
                <a:cubicBezTo>
                  <a:pt x="950095" y="3068322"/>
                  <a:pt x="1029907" y="2697272"/>
                  <a:pt x="1085944" y="2349857"/>
                </a:cubicBezTo>
                <a:cubicBezTo>
                  <a:pt x="634120" y="1995234"/>
                  <a:pt x="339282" y="1609778"/>
                  <a:pt x="5" y="1397075"/>
                </a:cubicBezTo>
                <a:close/>
              </a:path>
            </a:pathLst>
          </a:custGeom>
          <a:solidFill>
            <a:schemeClr val="tx2"/>
          </a:solidFill>
          <a:ln>
            <a:extLst>
              <a:ext uri="{C807C97D-BFC1-408E-A445-0C87EB9F89A2}">
                <ask:lineSketchStyleProps xmlns:ask="http://schemas.microsoft.com/office/drawing/2018/sketchyshapes" sd="3507143784">
                  <a:prstGeom prst="star5">
                    <a:avLst>
                      <a:gd name="adj" fmla="val 26248"/>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Georgia" panose="02040502050405020303" pitchFamily="18" charset="0"/>
            </a:endParaRPr>
          </a:p>
        </p:txBody>
      </p:sp>
      <p:sp>
        <p:nvSpPr>
          <p:cNvPr id="11" name="&quot;Not Allowed&quot; Symbol 10">
            <a:extLst>
              <a:ext uri="{FF2B5EF4-FFF2-40B4-BE49-F238E27FC236}">
                <a16:creationId xmlns:a16="http://schemas.microsoft.com/office/drawing/2014/main" id="{4E0CE5DA-69F6-4234-9D75-BAEEC13D993D}"/>
              </a:ext>
            </a:extLst>
          </p:cNvPr>
          <p:cNvSpPr/>
          <p:nvPr/>
        </p:nvSpPr>
        <p:spPr>
          <a:xfrm>
            <a:off x="7100682" y="2221992"/>
            <a:ext cx="3657600" cy="3657600"/>
          </a:xfrm>
          <a:custGeom>
            <a:avLst/>
            <a:gdLst>
              <a:gd name="connsiteX0" fmla="*/ 0 w 3657600"/>
              <a:gd name="connsiteY0" fmla="*/ 1828800 h 3657600"/>
              <a:gd name="connsiteX1" fmla="*/ 1828800 w 3657600"/>
              <a:gd name="connsiteY1" fmla="*/ 0 h 3657600"/>
              <a:gd name="connsiteX2" fmla="*/ 3657600 w 3657600"/>
              <a:gd name="connsiteY2" fmla="*/ 1828800 h 3657600"/>
              <a:gd name="connsiteX3" fmla="*/ 1828800 w 3657600"/>
              <a:gd name="connsiteY3" fmla="*/ 3657600 h 3657600"/>
              <a:gd name="connsiteX4" fmla="*/ 0 w 3657600"/>
              <a:gd name="connsiteY4" fmla="*/ 1828800 h 3657600"/>
              <a:gd name="connsiteX5" fmla="*/ 2835178 w 3657600"/>
              <a:gd name="connsiteY5" fmla="*/ 2370696 h 3657600"/>
              <a:gd name="connsiteX6" fmla="*/ 2637022 w 3657600"/>
              <a:gd name="connsiteY6" fmla="*/ 1020577 h 3657600"/>
              <a:gd name="connsiteX7" fmla="*/ 1286903 w 3657600"/>
              <a:gd name="connsiteY7" fmla="*/ 822422 h 3657600"/>
              <a:gd name="connsiteX8" fmla="*/ 2835178 w 3657600"/>
              <a:gd name="connsiteY8" fmla="*/ 2370696 h 3657600"/>
              <a:gd name="connsiteX9" fmla="*/ 822422 w 3657600"/>
              <a:gd name="connsiteY9" fmla="*/ 1286904 h 3657600"/>
              <a:gd name="connsiteX10" fmla="*/ 1020578 w 3657600"/>
              <a:gd name="connsiteY10" fmla="*/ 2637023 h 3657600"/>
              <a:gd name="connsiteX11" fmla="*/ 2370697 w 3657600"/>
              <a:gd name="connsiteY11" fmla="*/ 2835178 h 3657600"/>
              <a:gd name="connsiteX12" fmla="*/ 822422 w 3657600"/>
              <a:gd name="connsiteY12" fmla="*/ 1286904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7600" h="3657600" fill="none" extrusionOk="0">
                <a:moveTo>
                  <a:pt x="0" y="1828800"/>
                </a:moveTo>
                <a:cubicBezTo>
                  <a:pt x="104627" y="979942"/>
                  <a:pt x="831517" y="15600"/>
                  <a:pt x="1828800" y="0"/>
                </a:cubicBezTo>
                <a:cubicBezTo>
                  <a:pt x="2960748" y="-106756"/>
                  <a:pt x="3670273" y="759172"/>
                  <a:pt x="3657600" y="1828800"/>
                </a:cubicBezTo>
                <a:cubicBezTo>
                  <a:pt x="3510086" y="2863042"/>
                  <a:pt x="2732484" y="3584231"/>
                  <a:pt x="1828800" y="3657600"/>
                </a:cubicBezTo>
                <a:cubicBezTo>
                  <a:pt x="639997" y="3644909"/>
                  <a:pt x="-66236" y="2703800"/>
                  <a:pt x="0" y="1828800"/>
                </a:cubicBezTo>
                <a:close/>
                <a:moveTo>
                  <a:pt x="2835178" y="2370696"/>
                </a:moveTo>
                <a:cubicBezTo>
                  <a:pt x="3078606" y="1870514"/>
                  <a:pt x="2917656" y="1422038"/>
                  <a:pt x="2637022" y="1020577"/>
                </a:cubicBezTo>
                <a:cubicBezTo>
                  <a:pt x="2269566" y="682501"/>
                  <a:pt x="1793878" y="629596"/>
                  <a:pt x="1286903" y="822422"/>
                </a:cubicBezTo>
                <a:cubicBezTo>
                  <a:pt x="1971067" y="1388334"/>
                  <a:pt x="2136041" y="1698551"/>
                  <a:pt x="2835178" y="2370696"/>
                </a:cubicBezTo>
                <a:close/>
                <a:moveTo>
                  <a:pt x="822422" y="1286904"/>
                </a:moveTo>
                <a:cubicBezTo>
                  <a:pt x="564175" y="1761398"/>
                  <a:pt x="609429" y="2282997"/>
                  <a:pt x="1020578" y="2637023"/>
                </a:cubicBezTo>
                <a:cubicBezTo>
                  <a:pt x="1416461" y="3071091"/>
                  <a:pt x="1867981" y="3105224"/>
                  <a:pt x="2370697" y="2835178"/>
                </a:cubicBezTo>
                <a:cubicBezTo>
                  <a:pt x="2157431" y="2495320"/>
                  <a:pt x="1116231" y="1596344"/>
                  <a:pt x="822422" y="1286904"/>
                </a:cubicBezTo>
                <a:close/>
              </a:path>
              <a:path w="3657600" h="3657600" stroke="0" extrusionOk="0">
                <a:moveTo>
                  <a:pt x="0" y="1828800"/>
                </a:moveTo>
                <a:cubicBezTo>
                  <a:pt x="-59578" y="782033"/>
                  <a:pt x="760556" y="21853"/>
                  <a:pt x="1828800" y="0"/>
                </a:cubicBezTo>
                <a:cubicBezTo>
                  <a:pt x="2985778" y="30939"/>
                  <a:pt x="3472196" y="824677"/>
                  <a:pt x="3657600" y="1828800"/>
                </a:cubicBezTo>
                <a:cubicBezTo>
                  <a:pt x="3518665" y="2974495"/>
                  <a:pt x="2833350" y="3687822"/>
                  <a:pt x="1828800" y="3657600"/>
                </a:cubicBezTo>
                <a:cubicBezTo>
                  <a:pt x="669967" y="3576180"/>
                  <a:pt x="20053" y="2848399"/>
                  <a:pt x="0" y="1828800"/>
                </a:cubicBezTo>
                <a:close/>
                <a:moveTo>
                  <a:pt x="2835178" y="2370696"/>
                </a:moveTo>
                <a:cubicBezTo>
                  <a:pt x="3150486" y="1935287"/>
                  <a:pt x="3010193" y="1344047"/>
                  <a:pt x="2637022" y="1020577"/>
                </a:cubicBezTo>
                <a:cubicBezTo>
                  <a:pt x="2180903" y="648468"/>
                  <a:pt x="1721292" y="592565"/>
                  <a:pt x="1286903" y="822422"/>
                </a:cubicBezTo>
                <a:cubicBezTo>
                  <a:pt x="1525010" y="1128738"/>
                  <a:pt x="2626503" y="2042584"/>
                  <a:pt x="2835178" y="2370696"/>
                </a:cubicBezTo>
                <a:close/>
                <a:moveTo>
                  <a:pt x="822422" y="1286904"/>
                </a:moveTo>
                <a:cubicBezTo>
                  <a:pt x="592668" y="1736677"/>
                  <a:pt x="673220" y="2282403"/>
                  <a:pt x="1020578" y="2637023"/>
                </a:cubicBezTo>
                <a:cubicBezTo>
                  <a:pt x="1300683" y="2981517"/>
                  <a:pt x="1939343" y="3085174"/>
                  <a:pt x="2370697" y="2835178"/>
                </a:cubicBezTo>
                <a:cubicBezTo>
                  <a:pt x="2245340" y="2524625"/>
                  <a:pt x="1129607" y="1532466"/>
                  <a:pt x="822422" y="1286904"/>
                </a:cubicBezTo>
                <a:close/>
              </a:path>
            </a:pathLst>
          </a:custGeom>
          <a:solidFill>
            <a:schemeClr val="tx2"/>
          </a:solidFill>
          <a:ln>
            <a:extLst>
              <a:ext uri="{C807C97D-BFC1-408E-A445-0C87EB9F89A2}">
                <ask:lineSketchStyleProps xmlns:ask="http://schemas.microsoft.com/office/drawing/2018/sketchyshapes" sd="1219033472">
                  <a:prstGeom prst="noSmoking">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Georgia" panose="02040502050405020303" pitchFamily="18" charset="0"/>
            </a:endParaRPr>
          </a:p>
        </p:txBody>
      </p:sp>
      <p:sp>
        <p:nvSpPr>
          <p:cNvPr id="8" name="TextBox 7">
            <a:extLst>
              <a:ext uri="{FF2B5EF4-FFF2-40B4-BE49-F238E27FC236}">
                <a16:creationId xmlns:a16="http://schemas.microsoft.com/office/drawing/2014/main" id="{F50AEBD1-B04A-4C1A-9A3B-63A1865B39AF}"/>
              </a:ext>
            </a:extLst>
          </p:cNvPr>
          <p:cNvSpPr txBox="1"/>
          <p:nvPr/>
        </p:nvSpPr>
        <p:spPr>
          <a:xfrm>
            <a:off x="2633472" y="5897880"/>
            <a:ext cx="1470991"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Fact</a:t>
            </a:r>
          </a:p>
        </p:txBody>
      </p:sp>
      <p:sp>
        <p:nvSpPr>
          <p:cNvPr id="12" name="TextBox 11">
            <a:extLst>
              <a:ext uri="{FF2B5EF4-FFF2-40B4-BE49-F238E27FC236}">
                <a16:creationId xmlns:a16="http://schemas.microsoft.com/office/drawing/2014/main" id="{D1EA8602-2709-4659-A1F2-5F8F71229754}"/>
              </a:ext>
            </a:extLst>
          </p:cNvPr>
          <p:cNvSpPr txBox="1"/>
          <p:nvPr/>
        </p:nvSpPr>
        <p:spPr>
          <a:xfrm>
            <a:off x="8193986" y="5897880"/>
            <a:ext cx="1470991"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Myth</a:t>
            </a:r>
          </a:p>
        </p:txBody>
      </p:sp>
      <p:sp>
        <p:nvSpPr>
          <p:cNvPr id="13" name="Text Placeholder 2">
            <a:extLst>
              <a:ext uri="{FF2B5EF4-FFF2-40B4-BE49-F238E27FC236}">
                <a16:creationId xmlns:a16="http://schemas.microsoft.com/office/drawing/2014/main" id="{E6B6A2FC-8EF1-4F18-A729-B5563EB92805}"/>
              </a:ext>
            </a:extLst>
          </p:cNvPr>
          <p:cNvSpPr txBox="1">
            <a:spLocks/>
          </p:cNvSpPr>
          <p:nvPr/>
        </p:nvSpPr>
        <p:spPr>
          <a:xfrm>
            <a:off x="1124249" y="646845"/>
            <a:ext cx="5954973" cy="124883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tx2"/>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18531" algn="ctr"/>
            <a:r>
              <a:rPr lang="en-US" sz="2800" b="1" dirty="0">
                <a:solidFill>
                  <a:schemeClr val="tx1"/>
                </a:solidFill>
                <a:latin typeface="Georgia" panose="02040502050405020303" pitchFamily="18" charset="0"/>
              </a:rPr>
              <a:t>Victims’ partners and family could be traffickers.</a:t>
            </a:r>
          </a:p>
        </p:txBody>
      </p:sp>
      <p:sp>
        <p:nvSpPr>
          <p:cNvPr id="2" name="Slide Number Placeholder 1">
            <a:extLst>
              <a:ext uri="{FF2B5EF4-FFF2-40B4-BE49-F238E27FC236}">
                <a16:creationId xmlns:a16="http://schemas.microsoft.com/office/drawing/2014/main" id="{01AD2F94-7846-4A3B-8643-C84D1E6B9AC2}"/>
              </a:ext>
            </a:extLst>
          </p:cNvPr>
          <p:cNvSpPr>
            <a:spLocks noGrp="1"/>
          </p:cNvSpPr>
          <p:nvPr>
            <p:ph type="sldNum" sz="quarter" idx="10"/>
          </p:nvPr>
        </p:nvSpPr>
        <p:spPr/>
        <p:txBody>
          <a:bodyPr/>
          <a:lstStyle/>
          <a:p>
            <a:fld id="{DC7BBA9F-DE71-443C-8AAE-5AD50151E65F}" type="slidenum">
              <a:rPr lang="en-US" smtClean="0"/>
              <a:pPr/>
              <a:t>5</a:t>
            </a:fld>
            <a:endParaRPr lang="en-US" dirty="0"/>
          </a:p>
        </p:txBody>
      </p:sp>
    </p:spTree>
    <p:extLst>
      <p:ext uri="{BB962C8B-B14F-4D97-AF65-F5344CB8AC3E}">
        <p14:creationId xmlns:p14="http://schemas.microsoft.com/office/powerpoint/2010/main" val="296305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1.875E-6 -7.40741E-7 L -0.26523 0.05949 " pathEditMode="relative" rAng="0" ptsTypes="AA">
                                      <p:cBhvr>
                                        <p:cTn id="9" dur="2000" fill="hold"/>
                                        <p:tgtEl>
                                          <p:spTgt spid="11"/>
                                        </p:tgtEl>
                                        <p:attrNameLst>
                                          <p:attrName>ppt_x</p:attrName>
                                          <p:attrName>ppt_y</p:attrName>
                                        </p:attrNameLst>
                                      </p:cBhvr>
                                      <p:rCtr x="-13268" y="2963"/>
                                    </p:animMotion>
                                  </p:childTnLst>
                                </p:cTn>
                              </p:par>
                              <p:par>
                                <p:cTn id="10" presetID="10" presetClass="exit" presetSubtype="0" fill="hold" grpId="0" nodeType="with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grpId="0" nodeType="withEffect">
                                  <p:stCondLst>
                                    <p:cond delay="1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8"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F831AE5-6B1E-4B05-A2C8-F2E7BD7B6EE9}"/>
              </a:ext>
            </a:extLst>
          </p:cNvPr>
          <p:cNvGrpSpPr/>
          <p:nvPr/>
        </p:nvGrpSpPr>
        <p:grpSpPr>
          <a:xfrm>
            <a:off x="138751" y="109568"/>
            <a:ext cx="8295565" cy="2115017"/>
            <a:chOff x="1528547" y="1133151"/>
            <a:chExt cx="8475262" cy="2295849"/>
          </a:xfrm>
          <a:effectLst>
            <a:outerShdw blurRad="50800" dist="38100" dir="2700000" algn="tl" rotWithShape="0">
              <a:prstClr val="black">
                <a:alpha val="40000"/>
              </a:prstClr>
            </a:outerShdw>
          </a:effectLst>
        </p:grpSpPr>
        <p:pic>
          <p:nvPicPr>
            <p:cNvPr id="4" name="Google Shape;47;p8">
              <a:extLst>
                <a:ext uri="{FF2B5EF4-FFF2-40B4-BE49-F238E27FC236}">
                  <a16:creationId xmlns:a16="http://schemas.microsoft.com/office/drawing/2014/main" id="{9FFA5BC6-5343-4095-A8EC-1101CC2B060D}"/>
                </a:ext>
              </a:extLst>
            </p:cNvPr>
            <p:cNvPicPr preferRelativeResize="0"/>
            <p:nvPr/>
          </p:nvPicPr>
          <p:blipFill rotWithShape="1">
            <a:blip r:embed="rId2"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3750365" y="1133151"/>
              <a:ext cx="6253444" cy="2295849"/>
            </a:xfrm>
            <a:prstGeom prst="rect">
              <a:avLst/>
            </a:prstGeom>
            <a:noFill/>
            <a:ln>
              <a:noFill/>
            </a:ln>
            <a:effectLst/>
          </p:spPr>
        </p:pic>
        <p:pic>
          <p:nvPicPr>
            <p:cNvPr id="5" name="Google Shape;47;p8">
              <a:extLst>
                <a:ext uri="{FF2B5EF4-FFF2-40B4-BE49-F238E27FC236}">
                  <a16:creationId xmlns:a16="http://schemas.microsoft.com/office/drawing/2014/main" id="{6074810F-EFEC-4326-8E91-E6928C9962BE}"/>
                </a:ext>
              </a:extLst>
            </p:cNvPr>
            <p:cNvPicPr preferRelativeResize="0"/>
            <p:nvPr/>
          </p:nvPicPr>
          <p:blipFill rotWithShape="1">
            <a:blip r:embed="rId2"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flipH="1">
              <a:off x="1528547" y="1133151"/>
              <a:ext cx="5059851" cy="2295849"/>
            </a:xfrm>
            <a:prstGeom prst="rect">
              <a:avLst/>
            </a:prstGeom>
            <a:noFill/>
            <a:ln>
              <a:noFill/>
            </a:ln>
            <a:effectLst/>
          </p:spPr>
        </p:pic>
      </p:grpSp>
      <p:sp>
        <p:nvSpPr>
          <p:cNvPr id="9" name="Text Placeholder 2">
            <a:extLst>
              <a:ext uri="{FF2B5EF4-FFF2-40B4-BE49-F238E27FC236}">
                <a16:creationId xmlns:a16="http://schemas.microsoft.com/office/drawing/2014/main" id="{F085DC50-D206-48A7-8CF2-4829D99F3F58}"/>
              </a:ext>
            </a:extLst>
          </p:cNvPr>
          <p:cNvSpPr txBox="1">
            <a:spLocks/>
          </p:cNvSpPr>
          <p:nvPr/>
        </p:nvSpPr>
        <p:spPr>
          <a:xfrm>
            <a:off x="1124250" y="542659"/>
            <a:ext cx="5954973" cy="124883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tx2"/>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18531" algn="ctr"/>
            <a:r>
              <a:rPr lang="en-US" sz="2800" b="1" dirty="0">
                <a:solidFill>
                  <a:schemeClr val="tx1"/>
                </a:solidFill>
                <a:latin typeface="Georgia" panose="02040502050405020303" pitchFamily="18" charset="0"/>
              </a:rPr>
              <a:t>Trafficking victims always come from poverty or small rural communities. </a:t>
            </a:r>
          </a:p>
        </p:txBody>
      </p:sp>
      <p:sp>
        <p:nvSpPr>
          <p:cNvPr id="10" name="Star: 5 Points 9">
            <a:extLst>
              <a:ext uri="{FF2B5EF4-FFF2-40B4-BE49-F238E27FC236}">
                <a16:creationId xmlns:a16="http://schemas.microsoft.com/office/drawing/2014/main" id="{CA30A117-9869-4E33-B673-D3C154CAEDC6}"/>
              </a:ext>
            </a:extLst>
          </p:cNvPr>
          <p:cNvSpPr/>
          <p:nvPr/>
        </p:nvSpPr>
        <p:spPr>
          <a:xfrm>
            <a:off x="1124250" y="2221992"/>
            <a:ext cx="4572000" cy="3657600"/>
          </a:xfrm>
          <a:custGeom>
            <a:avLst/>
            <a:gdLst>
              <a:gd name="connsiteX0" fmla="*/ 5 w 4572000"/>
              <a:gd name="connsiteY0" fmla="*/ 1397075 h 3657600"/>
              <a:gd name="connsiteX1" fmla="*/ 1544325 w 4572000"/>
              <a:gd name="connsiteY1" fmla="*/ 1163177 h 3657600"/>
              <a:gd name="connsiteX2" fmla="*/ 2286000 w 4572000"/>
              <a:gd name="connsiteY2" fmla="*/ 0 h 3657600"/>
              <a:gd name="connsiteX3" fmla="*/ 3027675 w 4572000"/>
              <a:gd name="connsiteY3" fmla="*/ 1163177 h 3657600"/>
              <a:gd name="connsiteX4" fmla="*/ 4571995 w 4572000"/>
              <a:gd name="connsiteY4" fmla="*/ 1397075 h 3657600"/>
              <a:gd name="connsiteX5" fmla="*/ 3486056 w 4572000"/>
              <a:gd name="connsiteY5" fmla="*/ 2349857 h 3657600"/>
              <a:gd name="connsiteX6" fmla="*/ 3698823 w 4572000"/>
              <a:gd name="connsiteY6" fmla="*/ 3657591 h 3657600"/>
              <a:gd name="connsiteX7" fmla="*/ 2286000 w 4572000"/>
              <a:gd name="connsiteY7" fmla="*/ 3083265 h 3657600"/>
              <a:gd name="connsiteX8" fmla="*/ 873177 w 4572000"/>
              <a:gd name="connsiteY8" fmla="*/ 3657591 h 3657600"/>
              <a:gd name="connsiteX9" fmla="*/ 1085944 w 4572000"/>
              <a:gd name="connsiteY9" fmla="*/ 2349857 h 3657600"/>
              <a:gd name="connsiteX10" fmla="*/ 5 w 4572000"/>
              <a:gd name="connsiteY10" fmla="*/ 1397075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0" h="3657600" fill="none" extrusionOk="0">
                <a:moveTo>
                  <a:pt x="5" y="1397075"/>
                </a:moveTo>
                <a:cubicBezTo>
                  <a:pt x="225061" y="1471489"/>
                  <a:pt x="1095844" y="1227345"/>
                  <a:pt x="1544325" y="1163177"/>
                </a:cubicBezTo>
                <a:cubicBezTo>
                  <a:pt x="1776271" y="861034"/>
                  <a:pt x="2173547" y="233685"/>
                  <a:pt x="2286000" y="0"/>
                </a:cubicBezTo>
                <a:cubicBezTo>
                  <a:pt x="2599075" y="421709"/>
                  <a:pt x="2750210" y="742914"/>
                  <a:pt x="3027675" y="1163177"/>
                </a:cubicBezTo>
                <a:cubicBezTo>
                  <a:pt x="3572922" y="1279754"/>
                  <a:pt x="3997129" y="1306896"/>
                  <a:pt x="4571995" y="1397075"/>
                </a:cubicBezTo>
                <a:cubicBezTo>
                  <a:pt x="4200907" y="1659293"/>
                  <a:pt x="3844246" y="1882821"/>
                  <a:pt x="3486056" y="2349857"/>
                </a:cubicBezTo>
                <a:cubicBezTo>
                  <a:pt x="3568993" y="2562873"/>
                  <a:pt x="3667937" y="3268001"/>
                  <a:pt x="3698823" y="3657591"/>
                </a:cubicBezTo>
                <a:cubicBezTo>
                  <a:pt x="3540274" y="3506881"/>
                  <a:pt x="2588603" y="3205475"/>
                  <a:pt x="2286000" y="3083265"/>
                </a:cubicBezTo>
                <a:cubicBezTo>
                  <a:pt x="2188884" y="3264580"/>
                  <a:pt x="1217001" y="3485657"/>
                  <a:pt x="873177" y="3657591"/>
                </a:cubicBezTo>
                <a:cubicBezTo>
                  <a:pt x="1010575" y="3300419"/>
                  <a:pt x="1082985" y="2985547"/>
                  <a:pt x="1085944" y="2349857"/>
                </a:cubicBezTo>
                <a:cubicBezTo>
                  <a:pt x="876682" y="2270456"/>
                  <a:pt x="392923" y="1780798"/>
                  <a:pt x="5" y="1397075"/>
                </a:cubicBezTo>
                <a:close/>
              </a:path>
              <a:path w="4572000" h="3657600" stroke="0" extrusionOk="0">
                <a:moveTo>
                  <a:pt x="5" y="1397075"/>
                </a:moveTo>
                <a:cubicBezTo>
                  <a:pt x="328189" y="1287761"/>
                  <a:pt x="1408378" y="1322552"/>
                  <a:pt x="1544325" y="1163177"/>
                </a:cubicBezTo>
                <a:cubicBezTo>
                  <a:pt x="1946828" y="762782"/>
                  <a:pt x="1994405" y="504629"/>
                  <a:pt x="2286000" y="0"/>
                </a:cubicBezTo>
                <a:cubicBezTo>
                  <a:pt x="2590757" y="279771"/>
                  <a:pt x="2972479" y="855709"/>
                  <a:pt x="3027675" y="1163177"/>
                </a:cubicBezTo>
                <a:cubicBezTo>
                  <a:pt x="3365180" y="1338742"/>
                  <a:pt x="4038566" y="1438958"/>
                  <a:pt x="4571995" y="1397075"/>
                </a:cubicBezTo>
                <a:cubicBezTo>
                  <a:pt x="4107833" y="1834900"/>
                  <a:pt x="3686409" y="2240333"/>
                  <a:pt x="3486056" y="2349857"/>
                </a:cubicBezTo>
                <a:cubicBezTo>
                  <a:pt x="3559864" y="2999410"/>
                  <a:pt x="3559699" y="3253189"/>
                  <a:pt x="3698823" y="3657591"/>
                </a:cubicBezTo>
                <a:cubicBezTo>
                  <a:pt x="2988502" y="3495167"/>
                  <a:pt x="2876146" y="3301572"/>
                  <a:pt x="2286000" y="3083265"/>
                </a:cubicBezTo>
                <a:cubicBezTo>
                  <a:pt x="1918986" y="3161972"/>
                  <a:pt x="1121136" y="3429722"/>
                  <a:pt x="873177" y="3657591"/>
                </a:cubicBezTo>
                <a:cubicBezTo>
                  <a:pt x="950095" y="3068322"/>
                  <a:pt x="1029907" y="2697272"/>
                  <a:pt x="1085944" y="2349857"/>
                </a:cubicBezTo>
                <a:cubicBezTo>
                  <a:pt x="634120" y="1995234"/>
                  <a:pt x="339282" y="1609778"/>
                  <a:pt x="5" y="1397075"/>
                </a:cubicBezTo>
                <a:close/>
              </a:path>
            </a:pathLst>
          </a:custGeom>
          <a:solidFill>
            <a:schemeClr val="tx2"/>
          </a:solidFill>
          <a:ln>
            <a:extLst>
              <a:ext uri="{C807C97D-BFC1-408E-A445-0C87EB9F89A2}">
                <ask:lineSketchStyleProps xmlns:ask="http://schemas.microsoft.com/office/drawing/2018/sketchyshapes" sd="3507143784">
                  <a:prstGeom prst="star5">
                    <a:avLst>
                      <a:gd name="adj" fmla="val 26248"/>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Georgia" panose="02040502050405020303" pitchFamily="18" charset="0"/>
            </a:endParaRPr>
          </a:p>
        </p:txBody>
      </p:sp>
      <p:sp>
        <p:nvSpPr>
          <p:cNvPr id="11" name="&quot;Not Allowed&quot; Symbol 10">
            <a:extLst>
              <a:ext uri="{FF2B5EF4-FFF2-40B4-BE49-F238E27FC236}">
                <a16:creationId xmlns:a16="http://schemas.microsoft.com/office/drawing/2014/main" id="{4E0CE5DA-69F6-4234-9D75-BAEEC13D993D}"/>
              </a:ext>
            </a:extLst>
          </p:cNvPr>
          <p:cNvSpPr/>
          <p:nvPr/>
        </p:nvSpPr>
        <p:spPr>
          <a:xfrm>
            <a:off x="7100682" y="2221992"/>
            <a:ext cx="3657600" cy="3657600"/>
          </a:xfrm>
          <a:custGeom>
            <a:avLst/>
            <a:gdLst>
              <a:gd name="connsiteX0" fmla="*/ 0 w 3657600"/>
              <a:gd name="connsiteY0" fmla="*/ 1828800 h 3657600"/>
              <a:gd name="connsiteX1" fmla="*/ 1828800 w 3657600"/>
              <a:gd name="connsiteY1" fmla="*/ 0 h 3657600"/>
              <a:gd name="connsiteX2" fmla="*/ 3657600 w 3657600"/>
              <a:gd name="connsiteY2" fmla="*/ 1828800 h 3657600"/>
              <a:gd name="connsiteX3" fmla="*/ 1828800 w 3657600"/>
              <a:gd name="connsiteY3" fmla="*/ 3657600 h 3657600"/>
              <a:gd name="connsiteX4" fmla="*/ 0 w 3657600"/>
              <a:gd name="connsiteY4" fmla="*/ 1828800 h 3657600"/>
              <a:gd name="connsiteX5" fmla="*/ 2835178 w 3657600"/>
              <a:gd name="connsiteY5" fmla="*/ 2370696 h 3657600"/>
              <a:gd name="connsiteX6" fmla="*/ 2637022 w 3657600"/>
              <a:gd name="connsiteY6" fmla="*/ 1020577 h 3657600"/>
              <a:gd name="connsiteX7" fmla="*/ 1286903 w 3657600"/>
              <a:gd name="connsiteY7" fmla="*/ 822422 h 3657600"/>
              <a:gd name="connsiteX8" fmla="*/ 2835178 w 3657600"/>
              <a:gd name="connsiteY8" fmla="*/ 2370696 h 3657600"/>
              <a:gd name="connsiteX9" fmla="*/ 822422 w 3657600"/>
              <a:gd name="connsiteY9" fmla="*/ 1286904 h 3657600"/>
              <a:gd name="connsiteX10" fmla="*/ 1020578 w 3657600"/>
              <a:gd name="connsiteY10" fmla="*/ 2637023 h 3657600"/>
              <a:gd name="connsiteX11" fmla="*/ 2370697 w 3657600"/>
              <a:gd name="connsiteY11" fmla="*/ 2835178 h 3657600"/>
              <a:gd name="connsiteX12" fmla="*/ 822422 w 3657600"/>
              <a:gd name="connsiteY12" fmla="*/ 1286904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7600" h="3657600" fill="none" extrusionOk="0">
                <a:moveTo>
                  <a:pt x="0" y="1828800"/>
                </a:moveTo>
                <a:cubicBezTo>
                  <a:pt x="104627" y="979942"/>
                  <a:pt x="831517" y="15600"/>
                  <a:pt x="1828800" y="0"/>
                </a:cubicBezTo>
                <a:cubicBezTo>
                  <a:pt x="2960748" y="-106756"/>
                  <a:pt x="3670273" y="759172"/>
                  <a:pt x="3657600" y="1828800"/>
                </a:cubicBezTo>
                <a:cubicBezTo>
                  <a:pt x="3510086" y="2863042"/>
                  <a:pt x="2732484" y="3584231"/>
                  <a:pt x="1828800" y="3657600"/>
                </a:cubicBezTo>
                <a:cubicBezTo>
                  <a:pt x="639997" y="3644909"/>
                  <a:pt x="-66236" y="2703800"/>
                  <a:pt x="0" y="1828800"/>
                </a:cubicBezTo>
                <a:close/>
                <a:moveTo>
                  <a:pt x="2835178" y="2370696"/>
                </a:moveTo>
                <a:cubicBezTo>
                  <a:pt x="3078606" y="1870514"/>
                  <a:pt x="2917656" y="1422038"/>
                  <a:pt x="2637022" y="1020577"/>
                </a:cubicBezTo>
                <a:cubicBezTo>
                  <a:pt x="2269566" y="682501"/>
                  <a:pt x="1793878" y="629596"/>
                  <a:pt x="1286903" y="822422"/>
                </a:cubicBezTo>
                <a:cubicBezTo>
                  <a:pt x="1971067" y="1388334"/>
                  <a:pt x="2136041" y="1698551"/>
                  <a:pt x="2835178" y="2370696"/>
                </a:cubicBezTo>
                <a:close/>
                <a:moveTo>
                  <a:pt x="822422" y="1286904"/>
                </a:moveTo>
                <a:cubicBezTo>
                  <a:pt x="564175" y="1761398"/>
                  <a:pt x="609429" y="2282997"/>
                  <a:pt x="1020578" y="2637023"/>
                </a:cubicBezTo>
                <a:cubicBezTo>
                  <a:pt x="1416461" y="3071091"/>
                  <a:pt x="1867981" y="3105224"/>
                  <a:pt x="2370697" y="2835178"/>
                </a:cubicBezTo>
                <a:cubicBezTo>
                  <a:pt x="2157431" y="2495320"/>
                  <a:pt x="1116231" y="1596344"/>
                  <a:pt x="822422" y="1286904"/>
                </a:cubicBezTo>
                <a:close/>
              </a:path>
              <a:path w="3657600" h="3657600" stroke="0" extrusionOk="0">
                <a:moveTo>
                  <a:pt x="0" y="1828800"/>
                </a:moveTo>
                <a:cubicBezTo>
                  <a:pt x="-59578" y="782033"/>
                  <a:pt x="760556" y="21853"/>
                  <a:pt x="1828800" y="0"/>
                </a:cubicBezTo>
                <a:cubicBezTo>
                  <a:pt x="2985778" y="30939"/>
                  <a:pt x="3472196" y="824677"/>
                  <a:pt x="3657600" y="1828800"/>
                </a:cubicBezTo>
                <a:cubicBezTo>
                  <a:pt x="3518665" y="2974495"/>
                  <a:pt x="2833350" y="3687822"/>
                  <a:pt x="1828800" y="3657600"/>
                </a:cubicBezTo>
                <a:cubicBezTo>
                  <a:pt x="669967" y="3576180"/>
                  <a:pt x="20053" y="2848399"/>
                  <a:pt x="0" y="1828800"/>
                </a:cubicBezTo>
                <a:close/>
                <a:moveTo>
                  <a:pt x="2835178" y="2370696"/>
                </a:moveTo>
                <a:cubicBezTo>
                  <a:pt x="3150486" y="1935287"/>
                  <a:pt x="3010193" y="1344047"/>
                  <a:pt x="2637022" y="1020577"/>
                </a:cubicBezTo>
                <a:cubicBezTo>
                  <a:pt x="2180903" y="648468"/>
                  <a:pt x="1721292" y="592565"/>
                  <a:pt x="1286903" y="822422"/>
                </a:cubicBezTo>
                <a:cubicBezTo>
                  <a:pt x="1525010" y="1128738"/>
                  <a:pt x="2626503" y="2042584"/>
                  <a:pt x="2835178" y="2370696"/>
                </a:cubicBezTo>
                <a:close/>
                <a:moveTo>
                  <a:pt x="822422" y="1286904"/>
                </a:moveTo>
                <a:cubicBezTo>
                  <a:pt x="592668" y="1736677"/>
                  <a:pt x="673220" y="2282403"/>
                  <a:pt x="1020578" y="2637023"/>
                </a:cubicBezTo>
                <a:cubicBezTo>
                  <a:pt x="1300683" y="2981517"/>
                  <a:pt x="1939343" y="3085174"/>
                  <a:pt x="2370697" y="2835178"/>
                </a:cubicBezTo>
                <a:cubicBezTo>
                  <a:pt x="2245340" y="2524625"/>
                  <a:pt x="1129607" y="1532466"/>
                  <a:pt x="822422" y="1286904"/>
                </a:cubicBezTo>
                <a:close/>
              </a:path>
            </a:pathLst>
          </a:custGeom>
          <a:solidFill>
            <a:schemeClr val="tx2"/>
          </a:solidFill>
          <a:ln>
            <a:extLst>
              <a:ext uri="{C807C97D-BFC1-408E-A445-0C87EB9F89A2}">
                <ask:lineSketchStyleProps xmlns:ask="http://schemas.microsoft.com/office/drawing/2018/sketchyshapes" sd="1219033472">
                  <a:prstGeom prst="noSmoking">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Georgia" panose="02040502050405020303" pitchFamily="18" charset="0"/>
            </a:endParaRPr>
          </a:p>
        </p:txBody>
      </p:sp>
      <p:sp>
        <p:nvSpPr>
          <p:cNvPr id="8" name="TextBox 7">
            <a:extLst>
              <a:ext uri="{FF2B5EF4-FFF2-40B4-BE49-F238E27FC236}">
                <a16:creationId xmlns:a16="http://schemas.microsoft.com/office/drawing/2014/main" id="{43259E51-CEF1-4A1F-B841-C009B15AE75C}"/>
              </a:ext>
            </a:extLst>
          </p:cNvPr>
          <p:cNvSpPr txBox="1"/>
          <p:nvPr/>
        </p:nvSpPr>
        <p:spPr>
          <a:xfrm>
            <a:off x="2633472" y="5897880"/>
            <a:ext cx="1470991"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Fact</a:t>
            </a:r>
          </a:p>
        </p:txBody>
      </p:sp>
      <p:sp>
        <p:nvSpPr>
          <p:cNvPr id="12" name="TextBox 11">
            <a:extLst>
              <a:ext uri="{FF2B5EF4-FFF2-40B4-BE49-F238E27FC236}">
                <a16:creationId xmlns:a16="http://schemas.microsoft.com/office/drawing/2014/main" id="{E81C0525-3EB1-462F-AA06-90A086ADF5B9}"/>
              </a:ext>
            </a:extLst>
          </p:cNvPr>
          <p:cNvSpPr txBox="1"/>
          <p:nvPr/>
        </p:nvSpPr>
        <p:spPr>
          <a:xfrm>
            <a:off x="8193986" y="5897880"/>
            <a:ext cx="1470991"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Myth</a:t>
            </a:r>
          </a:p>
        </p:txBody>
      </p:sp>
      <p:sp>
        <p:nvSpPr>
          <p:cNvPr id="13" name="Text Placeholder 2">
            <a:extLst>
              <a:ext uri="{FF2B5EF4-FFF2-40B4-BE49-F238E27FC236}">
                <a16:creationId xmlns:a16="http://schemas.microsoft.com/office/drawing/2014/main" id="{5D5E7801-A57B-4527-B109-689440742687}"/>
              </a:ext>
            </a:extLst>
          </p:cNvPr>
          <p:cNvSpPr txBox="1">
            <a:spLocks/>
          </p:cNvSpPr>
          <p:nvPr/>
        </p:nvSpPr>
        <p:spPr>
          <a:xfrm>
            <a:off x="1143939" y="697213"/>
            <a:ext cx="5954973" cy="124883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tx2"/>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18531" algn="ctr"/>
            <a:r>
              <a:rPr lang="en-US" sz="2800" b="1" dirty="0">
                <a:solidFill>
                  <a:schemeClr val="tx1"/>
                </a:solidFill>
                <a:latin typeface="Georgia" panose="02040502050405020303" pitchFamily="18" charset="0"/>
              </a:rPr>
              <a:t>Come from all income and socioeconomic levels</a:t>
            </a:r>
          </a:p>
        </p:txBody>
      </p:sp>
      <p:sp>
        <p:nvSpPr>
          <p:cNvPr id="2" name="Slide Number Placeholder 1">
            <a:extLst>
              <a:ext uri="{FF2B5EF4-FFF2-40B4-BE49-F238E27FC236}">
                <a16:creationId xmlns:a16="http://schemas.microsoft.com/office/drawing/2014/main" id="{EC6364C9-6DF9-4C8B-B653-404AA78F7AD4}"/>
              </a:ext>
            </a:extLst>
          </p:cNvPr>
          <p:cNvSpPr>
            <a:spLocks noGrp="1"/>
          </p:cNvSpPr>
          <p:nvPr>
            <p:ph type="sldNum" sz="quarter" idx="10"/>
          </p:nvPr>
        </p:nvSpPr>
        <p:spPr/>
        <p:txBody>
          <a:bodyPr/>
          <a:lstStyle/>
          <a:p>
            <a:fld id="{DC7BBA9F-DE71-443C-8AAE-5AD50151E65F}" type="slidenum">
              <a:rPr lang="en-US" smtClean="0"/>
              <a:pPr/>
              <a:t>6</a:t>
            </a:fld>
            <a:endParaRPr lang="en-US" dirty="0"/>
          </a:p>
        </p:txBody>
      </p:sp>
    </p:spTree>
    <p:extLst>
      <p:ext uri="{BB962C8B-B14F-4D97-AF65-F5344CB8AC3E}">
        <p14:creationId xmlns:p14="http://schemas.microsoft.com/office/powerpoint/2010/main" val="203728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1.875E-6 -7.40741E-7 L -0.26523 0.05463 " pathEditMode="relative" rAng="0" ptsTypes="AA">
                                      <p:cBhvr>
                                        <p:cTn id="9" dur="2000" fill="hold"/>
                                        <p:tgtEl>
                                          <p:spTgt spid="11"/>
                                        </p:tgtEl>
                                        <p:attrNameLst>
                                          <p:attrName>ppt_x</p:attrName>
                                          <p:attrName>ppt_y</p:attrName>
                                        </p:attrNameLst>
                                      </p:cBhvr>
                                      <p:rCtr x="-13268" y="2731"/>
                                    </p:animMotion>
                                  </p:childTnLst>
                                </p:cTn>
                              </p:par>
                              <p:par>
                                <p:cTn id="10" presetID="10" presetClass="exit" presetSubtype="0" fill="hold" grpId="0" nodeType="with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grpId="0" nodeType="withEffect">
                                  <p:stCondLst>
                                    <p:cond delay="1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8"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D4653F4C-B205-4B18-829E-9F2AEA5F7F0C}"/>
              </a:ext>
            </a:extLst>
          </p:cNvPr>
          <p:cNvSpPr/>
          <p:nvPr/>
        </p:nvSpPr>
        <p:spPr>
          <a:xfrm>
            <a:off x="451581" y="1659269"/>
            <a:ext cx="7988735" cy="437221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7983757 w 5973737"/>
              <a:gd name="connsiteY0" fmla="*/ -433479 h 3818523"/>
              <a:gd name="connsiteX1" fmla="*/ 7877687 w 5973737"/>
              <a:gd name="connsiteY1" fmla="*/ -327409 h 3818523"/>
              <a:gd name="connsiteX2" fmla="*/ 7771617 w 5973737"/>
              <a:gd name="connsiteY2" fmla="*/ -433479 h 3818523"/>
              <a:gd name="connsiteX3" fmla="*/ 7877687 w 5973737"/>
              <a:gd name="connsiteY3" fmla="*/ -539549 h 3818523"/>
              <a:gd name="connsiteX4" fmla="*/ 7983757 w 5973737"/>
              <a:gd name="connsiteY4" fmla="*/ -433479 h 3818523"/>
              <a:gd name="connsiteX0" fmla="*/ 7320069 w 5973737"/>
              <a:gd name="connsiteY0" fmla="*/ -64759 h 3818523"/>
              <a:gd name="connsiteX1" fmla="*/ 7107929 w 5973737"/>
              <a:gd name="connsiteY1" fmla="*/ 147381 h 3818523"/>
              <a:gd name="connsiteX2" fmla="*/ 6895789 w 5973737"/>
              <a:gd name="connsiteY2" fmla="*/ -64759 h 3818523"/>
              <a:gd name="connsiteX3" fmla="*/ 7107929 w 5973737"/>
              <a:gd name="connsiteY3" fmla="*/ -276899 h 3818523"/>
              <a:gd name="connsiteX4" fmla="*/ 7320069 w 5973737"/>
              <a:gd name="connsiteY4" fmla="*/ -64759 h 3818523"/>
              <a:gd name="connsiteX0" fmla="*/ 6465059 w 5973737"/>
              <a:gd name="connsiteY0" fmla="*/ 395606 h 3818523"/>
              <a:gd name="connsiteX1" fmla="*/ 6146849 w 5973737"/>
              <a:gd name="connsiteY1" fmla="*/ 713816 h 3818523"/>
              <a:gd name="connsiteX2" fmla="*/ 5828639 w 5973737"/>
              <a:gd name="connsiteY2" fmla="*/ 395606 h 3818523"/>
              <a:gd name="connsiteX3" fmla="*/ 6146849 w 5973737"/>
              <a:gd name="connsiteY3" fmla="*/ 77396 h 3818523"/>
              <a:gd name="connsiteX4" fmla="*/ 6465059 w 5973737"/>
              <a:gd name="connsiteY4" fmla="*/ 395606 h 381852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7772"/>
              <a:gd name="connsiteY0" fmla="*/ 20474 h 49464"/>
              <a:gd name="connsiteX1" fmla="*/ 5659 w 57772"/>
              <a:gd name="connsiteY1" fmla="*/ 13011 h 49464"/>
              <a:gd name="connsiteX2" fmla="*/ 14041 w 57772"/>
              <a:gd name="connsiteY2" fmla="*/ 11306 h 49464"/>
              <a:gd name="connsiteX3" fmla="*/ 22492 w 57772"/>
              <a:gd name="connsiteY3" fmla="*/ 9536 h 49464"/>
              <a:gd name="connsiteX4" fmla="*/ 25785 w 57772"/>
              <a:gd name="connsiteY4" fmla="*/ 6304 h 49464"/>
              <a:gd name="connsiteX5" fmla="*/ 29869 w 57772"/>
              <a:gd name="connsiteY5" fmla="*/ 8585 h 49464"/>
              <a:gd name="connsiteX6" fmla="*/ 35499 w 57772"/>
              <a:gd name="connsiteY6" fmla="*/ 6794 h 49464"/>
              <a:gd name="connsiteX7" fmla="*/ 38354 w 57772"/>
              <a:gd name="connsiteY7" fmla="*/ 11680 h 49464"/>
              <a:gd name="connsiteX8" fmla="*/ 42018 w 57772"/>
              <a:gd name="connsiteY8" fmla="*/ 16422 h 49464"/>
              <a:gd name="connsiteX9" fmla="*/ 41854 w 57772"/>
              <a:gd name="connsiteY9" fmla="*/ 21564 h 49464"/>
              <a:gd name="connsiteX10" fmla="*/ 43052 w 57772"/>
              <a:gd name="connsiteY10" fmla="*/ 29426 h 49464"/>
              <a:gd name="connsiteX11" fmla="*/ 37440 w 57772"/>
              <a:gd name="connsiteY11" fmla="*/ 36308 h 49464"/>
              <a:gd name="connsiteX12" fmla="*/ 35431 w 57772"/>
              <a:gd name="connsiteY12" fmla="*/ 42205 h 49464"/>
              <a:gd name="connsiteX13" fmla="*/ 28591 w 57772"/>
              <a:gd name="connsiteY13" fmla="*/ 42919 h 49464"/>
              <a:gd name="connsiteX14" fmla="*/ 23703 w 57772"/>
              <a:gd name="connsiteY14" fmla="*/ 49210 h 49464"/>
              <a:gd name="connsiteX15" fmla="*/ 16516 w 57772"/>
              <a:gd name="connsiteY15" fmla="*/ 45370 h 49464"/>
              <a:gd name="connsiteX16" fmla="*/ 5840 w 57772"/>
              <a:gd name="connsiteY16" fmla="*/ 41576 h 49464"/>
              <a:gd name="connsiteX17" fmla="*/ 1146 w 57772"/>
              <a:gd name="connsiteY17" fmla="*/ 37354 h 49464"/>
              <a:gd name="connsiteX18" fmla="*/ 2149 w 57772"/>
              <a:gd name="connsiteY18" fmla="*/ 31655 h 49464"/>
              <a:gd name="connsiteX19" fmla="*/ 31 w 57772"/>
              <a:gd name="connsiteY19" fmla="*/ 25808 h 49464"/>
              <a:gd name="connsiteX20" fmla="*/ 3899 w 57772"/>
              <a:gd name="connsiteY20" fmla="*/ 20611 h 49464"/>
              <a:gd name="connsiteX21" fmla="*/ 3936 w 57772"/>
              <a:gd name="connsiteY21" fmla="*/ 20474 h 49464"/>
              <a:gd name="connsiteX0" fmla="*/ 7988735 w 7988735"/>
              <a:gd name="connsiteY0" fmla="*/ 106070 h 4372215"/>
              <a:gd name="connsiteX1" fmla="*/ 7882665 w 7988735"/>
              <a:gd name="connsiteY1" fmla="*/ 212140 h 4372215"/>
              <a:gd name="connsiteX2" fmla="*/ 7776595 w 7988735"/>
              <a:gd name="connsiteY2" fmla="*/ 106070 h 4372215"/>
              <a:gd name="connsiteX3" fmla="*/ 7882665 w 7988735"/>
              <a:gd name="connsiteY3" fmla="*/ 0 h 4372215"/>
              <a:gd name="connsiteX4" fmla="*/ 7988735 w 7988735"/>
              <a:gd name="connsiteY4" fmla="*/ 106070 h 4372215"/>
              <a:gd name="connsiteX0" fmla="*/ 7325047 w 7988735"/>
              <a:gd name="connsiteY0" fmla="*/ 474790 h 4372215"/>
              <a:gd name="connsiteX1" fmla="*/ 7112907 w 7988735"/>
              <a:gd name="connsiteY1" fmla="*/ 686930 h 4372215"/>
              <a:gd name="connsiteX2" fmla="*/ 6900767 w 7988735"/>
              <a:gd name="connsiteY2" fmla="*/ 474790 h 4372215"/>
              <a:gd name="connsiteX3" fmla="*/ 7112907 w 7988735"/>
              <a:gd name="connsiteY3" fmla="*/ 262650 h 4372215"/>
              <a:gd name="connsiteX4" fmla="*/ 7325047 w 7988735"/>
              <a:gd name="connsiteY4" fmla="*/ 474790 h 4372215"/>
              <a:gd name="connsiteX0" fmla="*/ 6470037 w 7988735"/>
              <a:gd name="connsiteY0" fmla="*/ 935155 h 4372215"/>
              <a:gd name="connsiteX1" fmla="*/ 6151827 w 7988735"/>
              <a:gd name="connsiteY1" fmla="*/ 1253365 h 4372215"/>
              <a:gd name="connsiteX2" fmla="*/ 5833617 w 7988735"/>
              <a:gd name="connsiteY2" fmla="*/ 935155 h 4372215"/>
              <a:gd name="connsiteX3" fmla="*/ 6151827 w 7988735"/>
              <a:gd name="connsiteY3" fmla="*/ 616945 h 4372215"/>
              <a:gd name="connsiteX4" fmla="*/ 6470037 w 7988735"/>
              <a:gd name="connsiteY4" fmla="*/ 935155 h 4372215"/>
              <a:gd name="connsiteX0" fmla="*/ 4729 w 57772"/>
              <a:gd name="connsiteY0" fmla="*/ 32281 h 49464"/>
              <a:gd name="connsiteX1" fmla="*/ 2196 w 57772"/>
              <a:gd name="connsiteY1" fmla="*/ 31484 h 49464"/>
              <a:gd name="connsiteX2" fmla="*/ 6964 w 57772"/>
              <a:gd name="connsiteY2" fmla="*/ 41003 h 49464"/>
              <a:gd name="connsiteX3" fmla="*/ 5856 w 57772"/>
              <a:gd name="connsiteY3" fmla="*/ 41384 h 49464"/>
              <a:gd name="connsiteX4" fmla="*/ 16514 w 57772"/>
              <a:gd name="connsiteY4" fmla="*/ 45194 h 49464"/>
              <a:gd name="connsiteX5" fmla="*/ 15846 w 57772"/>
              <a:gd name="connsiteY5" fmla="*/ 43454 h 49464"/>
              <a:gd name="connsiteX6" fmla="*/ 28863 w 57772"/>
              <a:gd name="connsiteY6" fmla="*/ 40855 h 49464"/>
              <a:gd name="connsiteX7" fmla="*/ 28596 w 57772"/>
              <a:gd name="connsiteY7" fmla="*/ 42764 h 49464"/>
              <a:gd name="connsiteX8" fmla="*/ 35685 w 57772"/>
              <a:gd name="connsiteY8" fmla="*/ 30604 h 49464"/>
              <a:gd name="connsiteX9" fmla="*/ 37416 w 57772"/>
              <a:gd name="connsiteY9" fmla="*/ 36194 h 49464"/>
              <a:gd name="connsiteX10" fmla="*/ 41834 w 57772"/>
              <a:gd name="connsiteY10" fmla="*/ 21458 h 49464"/>
              <a:gd name="connsiteX11" fmla="*/ 40386 w 57772"/>
              <a:gd name="connsiteY11" fmla="*/ 24134 h 49464"/>
              <a:gd name="connsiteX12" fmla="*/ 38360 w 57772"/>
              <a:gd name="connsiteY12" fmla="*/ 11530 h 49464"/>
              <a:gd name="connsiteX13" fmla="*/ 38436 w 57772"/>
              <a:gd name="connsiteY13" fmla="*/ 12794 h 49464"/>
              <a:gd name="connsiteX14" fmla="*/ 29114 w 57772"/>
              <a:gd name="connsiteY14" fmla="*/ 10056 h 49464"/>
              <a:gd name="connsiteX15" fmla="*/ 29856 w 57772"/>
              <a:gd name="connsiteY15" fmla="*/ 8444 h 49464"/>
              <a:gd name="connsiteX16" fmla="*/ 22177 w 57772"/>
              <a:gd name="connsiteY16" fmla="*/ 10824 h 49464"/>
              <a:gd name="connsiteX17" fmla="*/ 22536 w 57772"/>
              <a:gd name="connsiteY17" fmla="*/ 9434 h 49464"/>
              <a:gd name="connsiteX18" fmla="*/ 14036 w 57772"/>
              <a:gd name="connsiteY18" fmla="*/ 11296 h 49464"/>
              <a:gd name="connsiteX19" fmla="*/ 15336 w 57772"/>
              <a:gd name="connsiteY19" fmla="*/ 12644 h 49464"/>
              <a:gd name="connsiteX20" fmla="*/ 4163 w 57772"/>
              <a:gd name="connsiteY20" fmla="*/ 21893 h 49464"/>
              <a:gd name="connsiteX21" fmla="*/ 3936 w 57772"/>
              <a:gd name="connsiteY21" fmla="*/ 20474 h 49464"/>
              <a:gd name="connsiteX0" fmla="*/ 3936 w 57772"/>
              <a:gd name="connsiteY0" fmla="*/ 20474 h 49464"/>
              <a:gd name="connsiteX1" fmla="*/ 5659 w 57772"/>
              <a:gd name="connsiteY1" fmla="*/ 13011 h 49464"/>
              <a:gd name="connsiteX2" fmla="*/ 14041 w 57772"/>
              <a:gd name="connsiteY2" fmla="*/ 11306 h 49464"/>
              <a:gd name="connsiteX3" fmla="*/ 22492 w 57772"/>
              <a:gd name="connsiteY3" fmla="*/ 9536 h 49464"/>
              <a:gd name="connsiteX4" fmla="*/ 25785 w 57772"/>
              <a:gd name="connsiteY4" fmla="*/ 6304 h 49464"/>
              <a:gd name="connsiteX5" fmla="*/ 29869 w 57772"/>
              <a:gd name="connsiteY5" fmla="*/ 8585 h 49464"/>
              <a:gd name="connsiteX6" fmla="*/ 35499 w 57772"/>
              <a:gd name="connsiteY6" fmla="*/ 6794 h 49464"/>
              <a:gd name="connsiteX7" fmla="*/ 38354 w 57772"/>
              <a:gd name="connsiteY7" fmla="*/ 11680 h 49464"/>
              <a:gd name="connsiteX8" fmla="*/ 42018 w 57772"/>
              <a:gd name="connsiteY8" fmla="*/ 16422 h 49464"/>
              <a:gd name="connsiteX9" fmla="*/ 41854 w 57772"/>
              <a:gd name="connsiteY9" fmla="*/ 21564 h 49464"/>
              <a:gd name="connsiteX10" fmla="*/ 43052 w 57772"/>
              <a:gd name="connsiteY10" fmla="*/ 29426 h 49464"/>
              <a:gd name="connsiteX11" fmla="*/ 37440 w 57772"/>
              <a:gd name="connsiteY11" fmla="*/ 36308 h 49464"/>
              <a:gd name="connsiteX12" fmla="*/ 35431 w 57772"/>
              <a:gd name="connsiteY12" fmla="*/ 42205 h 49464"/>
              <a:gd name="connsiteX13" fmla="*/ 28591 w 57772"/>
              <a:gd name="connsiteY13" fmla="*/ 42919 h 49464"/>
              <a:gd name="connsiteX14" fmla="*/ 23703 w 57772"/>
              <a:gd name="connsiteY14" fmla="*/ 49210 h 49464"/>
              <a:gd name="connsiteX15" fmla="*/ 16516 w 57772"/>
              <a:gd name="connsiteY15" fmla="*/ 45370 h 49464"/>
              <a:gd name="connsiteX16" fmla="*/ 5840 w 57772"/>
              <a:gd name="connsiteY16" fmla="*/ 41576 h 49464"/>
              <a:gd name="connsiteX17" fmla="*/ 1146 w 57772"/>
              <a:gd name="connsiteY17" fmla="*/ 37354 h 49464"/>
              <a:gd name="connsiteX18" fmla="*/ 2149 w 57772"/>
              <a:gd name="connsiteY18" fmla="*/ 31655 h 49464"/>
              <a:gd name="connsiteX19" fmla="*/ 31 w 57772"/>
              <a:gd name="connsiteY19" fmla="*/ 25808 h 49464"/>
              <a:gd name="connsiteX20" fmla="*/ 3899 w 57772"/>
              <a:gd name="connsiteY20" fmla="*/ 20611 h 49464"/>
              <a:gd name="connsiteX21" fmla="*/ 3936 w 57772"/>
              <a:gd name="connsiteY21" fmla="*/ 20474 h 49464"/>
              <a:gd name="connsiteX0" fmla="*/ 7988735 w 7988735"/>
              <a:gd name="connsiteY0" fmla="*/ 106070 h 4372215"/>
              <a:gd name="connsiteX1" fmla="*/ 7882665 w 7988735"/>
              <a:gd name="connsiteY1" fmla="*/ 212140 h 4372215"/>
              <a:gd name="connsiteX2" fmla="*/ 7776595 w 7988735"/>
              <a:gd name="connsiteY2" fmla="*/ 106070 h 4372215"/>
              <a:gd name="connsiteX3" fmla="*/ 7882665 w 7988735"/>
              <a:gd name="connsiteY3" fmla="*/ 0 h 4372215"/>
              <a:gd name="connsiteX4" fmla="*/ 7988735 w 7988735"/>
              <a:gd name="connsiteY4" fmla="*/ 106070 h 4372215"/>
              <a:gd name="connsiteX0" fmla="*/ 7325047 w 7988735"/>
              <a:gd name="connsiteY0" fmla="*/ 474790 h 4372215"/>
              <a:gd name="connsiteX1" fmla="*/ 7112907 w 7988735"/>
              <a:gd name="connsiteY1" fmla="*/ 686930 h 4372215"/>
              <a:gd name="connsiteX2" fmla="*/ 6900767 w 7988735"/>
              <a:gd name="connsiteY2" fmla="*/ 474790 h 4372215"/>
              <a:gd name="connsiteX3" fmla="*/ 7112907 w 7988735"/>
              <a:gd name="connsiteY3" fmla="*/ 262650 h 4372215"/>
              <a:gd name="connsiteX4" fmla="*/ 7325047 w 7988735"/>
              <a:gd name="connsiteY4" fmla="*/ 474790 h 4372215"/>
              <a:gd name="connsiteX0" fmla="*/ 6470037 w 7988735"/>
              <a:gd name="connsiteY0" fmla="*/ 935155 h 4372215"/>
              <a:gd name="connsiteX1" fmla="*/ 6151827 w 7988735"/>
              <a:gd name="connsiteY1" fmla="*/ 1253365 h 4372215"/>
              <a:gd name="connsiteX2" fmla="*/ 5833617 w 7988735"/>
              <a:gd name="connsiteY2" fmla="*/ 935155 h 4372215"/>
              <a:gd name="connsiteX3" fmla="*/ 6151827 w 7988735"/>
              <a:gd name="connsiteY3" fmla="*/ 616945 h 4372215"/>
              <a:gd name="connsiteX4" fmla="*/ 6470037 w 7988735"/>
              <a:gd name="connsiteY4" fmla="*/ 935155 h 4372215"/>
              <a:gd name="connsiteX0" fmla="*/ 4729 w 57772"/>
              <a:gd name="connsiteY0" fmla="*/ 32281 h 49464"/>
              <a:gd name="connsiteX1" fmla="*/ 2196 w 57772"/>
              <a:gd name="connsiteY1" fmla="*/ 31484 h 49464"/>
              <a:gd name="connsiteX2" fmla="*/ 6964 w 57772"/>
              <a:gd name="connsiteY2" fmla="*/ 41003 h 49464"/>
              <a:gd name="connsiteX3" fmla="*/ 5856 w 57772"/>
              <a:gd name="connsiteY3" fmla="*/ 41384 h 49464"/>
              <a:gd name="connsiteX4" fmla="*/ 16514 w 57772"/>
              <a:gd name="connsiteY4" fmla="*/ 45194 h 49464"/>
              <a:gd name="connsiteX5" fmla="*/ 15846 w 57772"/>
              <a:gd name="connsiteY5" fmla="*/ 43454 h 49464"/>
              <a:gd name="connsiteX6" fmla="*/ 28863 w 57772"/>
              <a:gd name="connsiteY6" fmla="*/ 40855 h 49464"/>
              <a:gd name="connsiteX7" fmla="*/ 28596 w 57772"/>
              <a:gd name="connsiteY7" fmla="*/ 42764 h 49464"/>
              <a:gd name="connsiteX8" fmla="*/ 35685 w 57772"/>
              <a:gd name="connsiteY8" fmla="*/ 30604 h 49464"/>
              <a:gd name="connsiteX9" fmla="*/ 37416 w 57772"/>
              <a:gd name="connsiteY9" fmla="*/ 36194 h 49464"/>
              <a:gd name="connsiteX10" fmla="*/ 41834 w 57772"/>
              <a:gd name="connsiteY10" fmla="*/ 21458 h 49464"/>
              <a:gd name="connsiteX11" fmla="*/ 40386 w 57772"/>
              <a:gd name="connsiteY11" fmla="*/ 24134 h 49464"/>
              <a:gd name="connsiteX12" fmla="*/ 38360 w 57772"/>
              <a:gd name="connsiteY12" fmla="*/ 11530 h 49464"/>
              <a:gd name="connsiteX13" fmla="*/ 38436 w 57772"/>
              <a:gd name="connsiteY13" fmla="*/ 12794 h 49464"/>
              <a:gd name="connsiteX14" fmla="*/ 29114 w 57772"/>
              <a:gd name="connsiteY14" fmla="*/ 10056 h 49464"/>
              <a:gd name="connsiteX15" fmla="*/ 29856 w 57772"/>
              <a:gd name="connsiteY15" fmla="*/ 8444 h 49464"/>
              <a:gd name="connsiteX16" fmla="*/ 22177 w 57772"/>
              <a:gd name="connsiteY16" fmla="*/ 10824 h 49464"/>
              <a:gd name="connsiteX17" fmla="*/ 22536 w 57772"/>
              <a:gd name="connsiteY17" fmla="*/ 9434 h 49464"/>
              <a:gd name="connsiteX18" fmla="*/ 14036 w 57772"/>
              <a:gd name="connsiteY18" fmla="*/ 11296 h 49464"/>
              <a:gd name="connsiteX19" fmla="*/ 15336 w 57772"/>
              <a:gd name="connsiteY19" fmla="*/ 12644 h 49464"/>
              <a:gd name="connsiteX20" fmla="*/ 4163 w 57772"/>
              <a:gd name="connsiteY20" fmla="*/ 21893 h 49464"/>
              <a:gd name="connsiteX21" fmla="*/ 3936 w 57772"/>
              <a:gd name="connsiteY21" fmla="*/ 20474 h 49464"/>
              <a:gd name="connsiteX0" fmla="*/ 3936 w 57772"/>
              <a:gd name="connsiteY0" fmla="*/ 20474 h 49464"/>
              <a:gd name="connsiteX1" fmla="*/ 5659 w 57772"/>
              <a:gd name="connsiteY1" fmla="*/ 13011 h 49464"/>
              <a:gd name="connsiteX2" fmla="*/ 14041 w 57772"/>
              <a:gd name="connsiteY2" fmla="*/ 11306 h 49464"/>
              <a:gd name="connsiteX3" fmla="*/ 22492 w 57772"/>
              <a:gd name="connsiteY3" fmla="*/ 9536 h 49464"/>
              <a:gd name="connsiteX4" fmla="*/ 25785 w 57772"/>
              <a:gd name="connsiteY4" fmla="*/ 6304 h 49464"/>
              <a:gd name="connsiteX5" fmla="*/ 29869 w 57772"/>
              <a:gd name="connsiteY5" fmla="*/ 8585 h 49464"/>
              <a:gd name="connsiteX6" fmla="*/ 35499 w 57772"/>
              <a:gd name="connsiteY6" fmla="*/ 6794 h 49464"/>
              <a:gd name="connsiteX7" fmla="*/ 38354 w 57772"/>
              <a:gd name="connsiteY7" fmla="*/ 11680 h 49464"/>
              <a:gd name="connsiteX8" fmla="*/ 42018 w 57772"/>
              <a:gd name="connsiteY8" fmla="*/ 16422 h 49464"/>
              <a:gd name="connsiteX9" fmla="*/ 41854 w 57772"/>
              <a:gd name="connsiteY9" fmla="*/ 21564 h 49464"/>
              <a:gd name="connsiteX10" fmla="*/ 43052 w 57772"/>
              <a:gd name="connsiteY10" fmla="*/ 29426 h 49464"/>
              <a:gd name="connsiteX11" fmla="*/ 37440 w 57772"/>
              <a:gd name="connsiteY11" fmla="*/ 36308 h 49464"/>
              <a:gd name="connsiteX12" fmla="*/ 35431 w 57772"/>
              <a:gd name="connsiteY12" fmla="*/ 42205 h 49464"/>
              <a:gd name="connsiteX13" fmla="*/ 28591 w 57772"/>
              <a:gd name="connsiteY13" fmla="*/ 42919 h 49464"/>
              <a:gd name="connsiteX14" fmla="*/ 23703 w 57772"/>
              <a:gd name="connsiteY14" fmla="*/ 49210 h 49464"/>
              <a:gd name="connsiteX15" fmla="*/ 16516 w 57772"/>
              <a:gd name="connsiteY15" fmla="*/ 45370 h 49464"/>
              <a:gd name="connsiteX16" fmla="*/ 5840 w 57772"/>
              <a:gd name="connsiteY16" fmla="*/ 41576 h 49464"/>
              <a:gd name="connsiteX17" fmla="*/ 1146 w 57772"/>
              <a:gd name="connsiteY17" fmla="*/ 37354 h 49464"/>
              <a:gd name="connsiteX18" fmla="*/ 2149 w 57772"/>
              <a:gd name="connsiteY18" fmla="*/ 31655 h 49464"/>
              <a:gd name="connsiteX19" fmla="*/ 31 w 57772"/>
              <a:gd name="connsiteY19" fmla="*/ 25808 h 49464"/>
              <a:gd name="connsiteX20" fmla="*/ 3899 w 57772"/>
              <a:gd name="connsiteY20" fmla="*/ 20611 h 49464"/>
              <a:gd name="connsiteX21" fmla="*/ 3936 w 57772"/>
              <a:gd name="connsiteY21" fmla="*/ 20474 h 49464"/>
              <a:gd name="connsiteX0" fmla="*/ 7988735 w 7988735"/>
              <a:gd name="connsiteY0" fmla="*/ 106070 h 4372215"/>
              <a:gd name="connsiteX1" fmla="*/ 7882665 w 7988735"/>
              <a:gd name="connsiteY1" fmla="*/ 212140 h 4372215"/>
              <a:gd name="connsiteX2" fmla="*/ 7776595 w 7988735"/>
              <a:gd name="connsiteY2" fmla="*/ 106070 h 4372215"/>
              <a:gd name="connsiteX3" fmla="*/ 7882665 w 7988735"/>
              <a:gd name="connsiteY3" fmla="*/ 0 h 4372215"/>
              <a:gd name="connsiteX4" fmla="*/ 7988735 w 7988735"/>
              <a:gd name="connsiteY4" fmla="*/ 106070 h 4372215"/>
              <a:gd name="connsiteX0" fmla="*/ 7325047 w 7988735"/>
              <a:gd name="connsiteY0" fmla="*/ 474790 h 4372215"/>
              <a:gd name="connsiteX1" fmla="*/ 7112907 w 7988735"/>
              <a:gd name="connsiteY1" fmla="*/ 686930 h 4372215"/>
              <a:gd name="connsiteX2" fmla="*/ 6900767 w 7988735"/>
              <a:gd name="connsiteY2" fmla="*/ 474790 h 4372215"/>
              <a:gd name="connsiteX3" fmla="*/ 7112907 w 7988735"/>
              <a:gd name="connsiteY3" fmla="*/ 262650 h 4372215"/>
              <a:gd name="connsiteX4" fmla="*/ 7325047 w 7988735"/>
              <a:gd name="connsiteY4" fmla="*/ 474790 h 4372215"/>
              <a:gd name="connsiteX0" fmla="*/ 6470037 w 7988735"/>
              <a:gd name="connsiteY0" fmla="*/ 935155 h 4372215"/>
              <a:gd name="connsiteX1" fmla="*/ 6151827 w 7988735"/>
              <a:gd name="connsiteY1" fmla="*/ 1253365 h 4372215"/>
              <a:gd name="connsiteX2" fmla="*/ 5833617 w 7988735"/>
              <a:gd name="connsiteY2" fmla="*/ 935155 h 4372215"/>
              <a:gd name="connsiteX3" fmla="*/ 6151827 w 7988735"/>
              <a:gd name="connsiteY3" fmla="*/ 616945 h 4372215"/>
              <a:gd name="connsiteX4" fmla="*/ 6470037 w 7988735"/>
              <a:gd name="connsiteY4" fmla="*/ 935155 h 4372215"/>
              <a:gd name="connsiteX0" fmla="*/ 4729 w 57772"/>
              <a:gd name="connsiteY0" fmla="*/ 32281 h 49464"/>
              <a:gd name="connsiteX1" fmla="*/ 2196 w 57772"/>
              <a:gd name="connsiteY1" fmla="*/ 31484 h 49464"/>
              <a:gd name="connsiteX2" fmla="*/ 6964 w 57772"/>
              <a:gd name="connsiteY2" fmla="*/ 41003 h 49464"/>
              <a:gd name="connsiteX3" fmla="*/ 5856 w 57772"/>
              <a:gd name="connsiteY3" fmla="*/ 41384 h 49464"/>
              <a:gd name="connsiteX4" fmla="*/ 16514 w 57772"/>
              <a:gd name="connsiteY4" fmla="*/ 45194 h 49464"/>
              <a:gd name="connsiteX5" fmla="*/ 15846 w 57772"/>
              <a:gd name="connsiteY5" fmla="*/ 43454 h 49464"/>
              <a:gd name="connsiteX6" fmla="*/ 28863 w 57772"/>
              <a:gd name="connsiteY6" fmla="*/ 40855 h 49464"/>
              <a:gd name="connsiteX7" fmla="*/ 28596 w 57772"/>
              <a:gd name="connsiteY7" fmla="*/ 42764 h 49464"/>
              <a:gd name="connsiteX8" fmla="*/ 37053 w 57772"/>
              <a:gd name="connsiteY8" fmla="*/ 33101 h 49464"/>
              <a:gd name="connsiteX9" fmla="*/ 37416 w 57772"/>
              <a:gd name="connsiteY9" fmla="*/ 36194 h 49464"/>
              <a:gd name="connsiteX10" fmla="*/ 41834 w 57772"/>
              <a:gd name="connsiteY10" fmla="*/ 21458 h 49464"/>
              <a:gd name="connsiteX11" fmla="*/ 40386 w 57772"/>
              <a:gd name="connsiteY11" fmla="*/ 24134 h 49464"/>
              <a:gd name="connsiteX12" fmla="*/ 38360 w 57772"/>
              <a:gd name="connsiteY12" fmla="*/ 11530 h 49464"/>
              <a:gd name="connsiteX13" fmla="*/ 38436 w 57772"/>
              <a:gd name="connsiteY13" fmla="*/ 12794 h 49464"/>
              <a:gd name="connsiteX14" fmla="*/ 29114 w 57772"/>
              <a:gd name="connsiteY14" fmla="*/ 10056 h 49464"/>
              <a:gd name="connsiteX15" fmla="*/ 29856 w 57772"/>
              <a:gd name="connsiteY15" fmla="*/ 8444 h 49464"/>
              <a:gd name="connsiteX16" fmla="*/ 22177 w 57772"/>
              <a:gd name="connsiteY16" fmla="*/ 10824 h 49464"/>
              <a:gd name="connsiteX17" fmla="*/ 22536 w 57772"/>
              <a:gd name="connsiteY17" fmla="*/ 9434 h 49464"/>
              <a:gd name="connsiteX18" fmla="*/ 14036 w 57772"/>
              <a:gd name="connsiteY18" fmla="*/ 11296 h 49464"/>
              <a:gd name="connsiteX19" fmla="*/ 15336 w 57772"/>
              <a:gd name="connsiteY19" fmla="*/ 12644 h 49464"/>
              <a:gd name="connsiteX20" fmla="*/ 4163 w 57772"/>
              <a:gd name="connsiteY20" fmla="*/ 21893 h 49464"/>
              <a:gd name="connsiteX21" fmla="*/ 3936 w 57772"/>
              <a:gd name="connsiteY21" fmla="*/ 20474 h 49464"/>
              <a:gd name="connsiteX0" fmla="*/ 3936 w 57772"/>
              <a:gd name="connsiteY0" fmla="*/ 20474 h 49464"/>
              <a:gd name="connsiteX1" fmla="*/ 5659 w 57772"/>
              <a:gd name="connsiteY1" fmla="*/ 13011 h 49464"/>
              <a:gd name="connsiteX2" fmla="*/ 14041 w 57772"/>
              <a:gd name="connsiteY2" fmla="*/ 11306 h 49464"/>
              <a:gd name="connsiteX3" fmla="*/ 22492 w 57772"/>
              <a:gd name="connsiteY3" fmla="*/ 9536 h 49464"/>
              <a:gd name="connsiteX4" fmla="*/ 25785 w 57772"/>
              <a:gd name="connsiteY4" fmla="*/ 6304 h 49464"/>
              <a:gd name="connsiteX5" fmla="*/ 29869 w 57772"/>
              <a:gd name="connsiteY5" fmla="*/ 8585 h 49464"/>
              <a:gd name="connsiteX6" fmla="*/ 35499 w 57772"/>
              <a:gd name="connsiteY6" fmla="*/ 6794 h 49464"/>
              <a:gd name="connsiteX7" fmla="*/ 38354 w 57772"/>
              <a:gd name="connsiteY7" fmla="*/ 11680 h 49464"/>
              <a:gd name="connsiteX8" fmla="*/ 42018 w 57772"/>
              <a:gd name="connsiteY8" fmla="*/ 16422 h 49464"/>
              <a:gd name="connsiteX9" fmla="*/ 41854 w 57772"/>
              <a:gd name="connsiteY9" fmla="*/ 21564 h 49464"/>
              <a:gd name="connsiteX10" fmla="*/ 43052 w 57772"/>
              <a:gd name="connsiteY10" fmla="*/ 29426 h 49464"/>
              <a:gd name="connsiteX11" fmla="*/ 37440 w 57772"/>
              <a:gd name="connsiteY11" fmla="*/ 36308 h 49464"/>
              <a:gd name="connsiteX12" fmla="*/ 35431 w 57772"/>
              <a:gd name="connsiteY12" fmla="*/ 42205 h 49464"/>
              <a:gd name="connsiteX13" fmla="*/ 28591 w 57772"/>
              <a:gd name="connsiteY13" fmla="*/ 42919 h 49464"/>
              <a:gd name="connsiteX14" fmla="*/ 23703 w 57772"/>
              <a:gd name="connsiteY14" fmla="*/ 49210 h 49464"/>
              <a:gd name="connsiteX15" fmla="*/ 16516 w 57772"/>
              <a:gd name="connsiteY15" fmla="*/ 45370 h 49464"/>
              <a:gd name="connsiteX16" fmla="*/ 5840 w 57772"/>
              <a:gd name="connsiteY16" fmla="*/ 41576 h 49464"/>
              <a:gd name="connsiteX17" fmla="*/ 1146 w 57772"/>
              <a:gd name="connsiteY17" fmla="*/ 37354 h 49464"/>
              <a:gd name="connsiteX18" fmla="*/ 2149 w 57772"/>
              <a:gd name="connsiteY18" fmla="*/ 31655 h 49464"/>
              <a:gd name="connsiteX19" fmla="*/ 31 w 57772"/>
              <a:gd name="connsiteY19" fmla="*/ 25808 h 49464"/>
              <a:gd name="connsiteX20" fmla="*/ 3899 w 57772"/>
              <a:gd name="connsiteY20" fmla="*/ 20611 h 49464"/>
              <a:gd name="connsiteX21" fmla="*/ 3936 w 57772"/>
              <a:gd name="connsiteY21" fmla="*/ 20474 h 49464"/>
              <a:gd name="connsiteX0" fmla="*/ 7988735 w 7988735"/>
              <a:gd name="connsiteY0" fmla="*/ 106070 h 4372215"/>
              <a:gd name="connsiteX1" fmla="*/ 7882665 w 7988735"/>
              <a:gd name="connsiteY1" fmla="*/ 212140 h 4372215"/>
              <a:gd name="connsiteX2" fmla="*/ 7776595 w 7988735"/>
              <a:gd name="connsiteY2" fmla="*/ 106070 h 4372215"/>
              <a:gd name="connsiteX3" fmla="*/ 7882665 w 7988735"/>
              <a:gd name="connsiteY3" fmla="*/ 0 h 4372215"/>
              <a:gd name="connsiteX4" fmla="*/ 7988735 w 7988735"/>
              <a:gd name="connsiteY4" fmla="*/ 106070 h 4372215"/>
              <a:gd name="connsiteX0" fmla="*/ 7325047 w 7988735"/>
              <a:gd name="connsiteY0" fmla="*/ 474790 h 4372215"/>
              <a:gd name="connsiteX1" fmla="*/ 7112907 w 7988735"/>
              <a:gd name="connsiteY1" fmla="*/ 686930 h 4372215"/>
              <a:gd name="connsiteX2" fmla="*/ 6900767 w 7988735"/>
              <a:gd name="connsiteY2" fmla="*/ 474790 h 4372215"/>
              <a:gd name="connsiteX3" fmla="*/ 7112907 w 7988735"/>
              <a:gd name="connsiteY3" fmla="*/ 262650 h 4372215"/>
              <a:gd name="connsiteX4" fmla="*/ 7325047 w 7988735"/>
              <a:gd name="connsiteY4" fmla="*/ 474790 h 4372215"/>
              <a:gd name="connsiteX0" fmla="*/ 6470037 w 7988735"/>
              <a:gd name="connsiteY0" fmla="*/ 935155 h 4372215"/>
              <a:gd name="connsiteX1" fmla="*/ 6151827 w 7988735"/>
              <a:gd name="connsiteY1" fmla="*/ 1253365 h 4372215"/>
              <a:gd name="connsiteX2" fmla="*/ 5833617 w 7988735"/>
              <a:gd name="connsiteY2" fmla="*/ 935155 h 4372215"/>
              <a:gd name="connsiteX3" fmla="*/ 6151827 w 7988735"/>
              <a:gd name="connsiteY3" fmla="*/ 616945 h 4372215"/>
              <a:gd name="connsiteX4" fmla="*/ 6470037 w 7988735"/>
              <a:gd name="connsiteY4" fmla="*/ 935155 h 4372215"/>
              <a:gd name="connsiteX0" fmla="*/ 4729 w 57772"/>
              <a:gd name="connsiteY0" fmla="*/ 32281 h 49464"/>
              <a:gd name="connsiteX1" fmla="*/ 2196 w 57772"/>
              <a:gd name="connsiteY1" fmla="*/ 31484 h 49464"/>
              <a:gd name="connsiteX2" fmla="*/ 6964 w 57772"/>
              <a:gd name="connsiteY2" fmla="*/ 41003 h 49464"/>
              <a:gd name="connsiteX3" fmla="*/ 5856 w 57772"/>
              <a:gd name="connsiteY3" fmla="*/ 41384 h 49464"/>
              <a:gd name="connsiteX4" fmla="*/ 16514 w 57772"/>
              <a:gd name="connsiteY4" fmla="*/ 45194 h 49464"/>
              <a:gd name="connsiteX5" fmla="*/ 15846 w 57772"/>
              <a:gd name="connsiteY5" fmla="*/ 43454 h 49464"/>
              <a:gd name="connsiteX6" fmla="*/ 28863 w 57772"/>
              <a:gd name="connsiteY6" fmla="*/ 40855 h 49464"/>
              <a:gd name="connsiteX7" fmla="*/ 28596 w 57772"/>
              <a:gd name="connsiteY7" fmla="*/ 42764 h 49464"/>
              <a:gd name="connsiteX8" fmla="*/ 37053 w 57772"/>
              <a:gd name="connsiteY8" fmla="*/ 33101 h 49464"/>
              <a:gd name="connsiteX9" fmla="*/ 37416 w 57772"/>
              <a:gd name="connsiteY9" fmla="*/ 36194 h 49464"/>
              <a:gd name="connsiteX10" fmla="*/ 41834 w 57772"/>
              <a:gd name="connsiteY10" fmla="*/ 21458 h 49464"/>
              <a:gd name="connsiteX11" fmla="*/ 40386 w 57772"/>
              <a:gd name="connsiteY11" fmla="*/ 24134 h 49464"/>
              <a:gd name="connsiteX12" fmla="*/ 38360 w 57772"/>
              <a:gd name="connsiteY12" fmla="*/ 11530 h 49464"/>
              <a:gd name="connsiteX13" fmla="*/ 38436 w 57772"/>
              <a:gd name="connsiteY13" fmla="*/ 12794 h 49464"/>
              <a:gd name="connsiteX14" fmla="*/ 29114 w 57772"/>
              <a:gd name="connsiteY14" fmla="*/ 10056 h 49464"/>
              <a:gd name="connsiteX15" fmla="*/ 29856 w 57772"/>
              <a:gd name="connsiteY15" fmla="*/ 8444 h 49464"/>
              <a:gd name="connsiteX16" fmla="*/ 22177 w 57772"/>
              <a:gd name="connsiteY16" fmla="*/ 10824 h 49464"/>
              <a:gd name="connsiteX17" fmla="*/ 22536 w 57772"/>
              <a:gd name="connsiteY17" fmla="*/ 9434 h 49464"/>
              <a:gd name="connsiteX18" fmla="*/ 14036 w 57772"/>
              <a:gd name="connsiteY18" fmla="*/ 11296 h 49464"/>
              <a:gd name="connsiteX19" fmla="*/ 15336 w 57772"/>
              <a:gd name="connsiteY19" fmla="*/ 12644 h 49464"/>
              <a:gd name="connsiteX20" fmla="*/ 4163 w 57772"/>
              <a:gd name="connsiteY20" fmla="*/ 21893 h 49464"/>
              <a:gd name="connsiteX21" fmla="*/ 3936 w 57772"/>
              <a:gd name="connsiteY21" fmla="*/ 20474 h 49464"/>
              <a:gd name="connsiteX0" fmla="*/ 3936 w 57772"/>
              <a:gd name="connsiteY0" fmla="*/ 20474 h 49464"/>
              <a:gd name="connsiteX1" fmla="*/ 5659 w 57772"/>
              <a:gd name="connsiteY1" fmla="*/ 13011 h 49464"/>
              <a:gd name="connsiteX2" fmla="*/ 14041 w 57772"/>
              <a:gd name="connsiteY2" fmla="*/ 11306 h 49464"/>
              <a:gd name="connsiteX3" fmla="*/ 22492 w 57772"/>
              <a:gd name="connsiteY3" fmla="*/ 9536 h 49464"/>
              <a:gd name="connsiteX4" fmla="*/ 25785 w 57772"/>
              <a:gd name="connsiteY4" fmla="*/ 6304 h 49464"/>
              <a:gd name="connsiteX5" fmla="*/ 29869 w 57772"/>
              <a:gd name="connsiteY5" fmla="*/ 8585 h 49464"/>
              <a:gd name="connsiteX6" fmla="*/ 35499 w 57772"/>
              <a:gd name="connsiteY6" fmla="*/ 6794 h 49464"/>
              <a:gd name="connsiteX7" fmla="*/ 38354 w 57772"/>
              <a:gd name="connsiteY7" fmla="*/ 11680 h 49464"/>
              <a:gd name="connsiteX8" fmla="*/ 42018 w 57772"/>
              <a:gd name="connsiteY8" fmla="*/ 16422 h 49464"/>
              <a:gd name="connsiteX9" fmla="*/ 41854 w 57772"/>
              <a:gd name="connsiteY9" fmla="*/ 21564 h 49464"/>
              <a:gd name="connsiteX10" fmla="*/ 43052 w 57772"/>
              <a:gd name="connsiteY10" fmla="*/ 29426 h 49464"/>
              <a:gd name="connsiteX11" fmla="*/ 37440 w 57772"/>
              <a:gd name="connsiteY11" fmla="*/ 36308 h 49464"/>
              <a:gd name="connsiteX12" fmla="*/ 35431 w 57772"/>
              <a:gd name="connsiteY12" fmla="*/ 42205 h 49464"/>
              <a:gd name="connsiteX13" fmla="*/ 28591 w 57772"/>
              <a:gd name="connsiteY13" fmla="*/ 42919 h 49464"/>
              <a:gd name="connsiteX14" fmla="*/ 23703 w 57772"/>
              <a:gd name="connsiteY14" fmla="*/ 49210 h 49464"/>
              <a:gd name="connsiteX15" fmla="*/ 16516 w 57772"/>
              <a:gd name="connsiteY15" fmla="*/ 45370 h 49464"/>
              <a:gd name="connsiteX16" fmla="*/ 5840 w 57772"/>
              <a:gd name="connsiteY16" fmla="*/ 41576 h 49464"/>
              <a:gd name="connsiteX17" fmla="*/ 1146 w 57772"/>
              <a:gd name="connsiteY17" fmla="*/ 37354 h 49464"/>
              <a:gd name="connsiteX18" fmla="*/ 2149 w 57772"/>
              <a:gd name="connsiteY18" fmla="*/ 31655 h 49464"/>
              <a:gd name="connsiteX19" fmla="*/ 31 w 57772"/>
              <a:gd name="connsiteY19" fmla="*/ 25808 h 49464"/>
              <a:gd name="connsiteX20" fmla="*/ 3899 w 57772"/>
              <a:gd name="connsiteY20" fmla="*/ 20611 h 49464"/>
              <a:gd name="connsiteX21" fmla="*/ 3936 w 57772"/>
              <a:gd name="connsiteY21" fmla="*/ 20474 h 49464"/>
              <a:gd name="connsiteX0" fmla="*/ 7988735 w 7988735"/>
              <a:gd name="connsiteY0" fmla="*/ 106070 h 4372215"/>
              <a:gd name="connsiteX1" fmla="*/ 7882665 w 7988735"/>
              <a:gd name="connsiteY1" fmla="*/ 212140 h 4372215"/>
              <a:gd name="connsiteX2" fmla="*/ 7776595 w 7988735"/>
              <a:gd name="connsiteY2" fmla="*/ 106070 h 4372215"/>
              <a:gd name="connsiteX3" fmla="*/ 7882665 w 7988735"/>
              <a:gd name="connsiteY3" fmla="*/ 0 h 4372215"/>
              <a:gd name="connsiteX4" fmla="*/ 7988735 w 7988735"/>
              <a:gd name="connsiteY4" fmla="*/ 106070 h 4372215"/>
              <a:gd name="connsiteX0" fmla="*/ 7325047 w 7988735"/>
              <a:gd name="connsiteY0" fmla="*/ 474790 h 4372215"/>
              <a:gd name="connsiteX1" fmla="*/ 7112907 w 7988735"/>
              <a:gd name="connsiteY1" fmla="*/ 686930 h 4372215"/>
              <a:gd name="connsiteX2" fmla="*/ 6900767 w 7988735"/>
              <a:gd name="connsiteY2" fmla="*/ 474790 h 4372215"/>
              <a:gd name="connsiteX3" fmla="*/ 7112907 w 7988735"/>
              <a:gd name="connsiteY3" fmla="*/ 262650 h 4372215"/>
              <a:gd name="connsiteX4" fmla="*/ 7325047 w 7988735"/>
              <a:gd name="connsiteY4" fmla="*/ 474790 h 4372215"/>
              <a:gd name="connsiteX0" fmla="*/ 6470037 w 7988735"/>
              <a:gd name="connsiteY0" fmla="*/ 935155 h 4372215"/>
              <a:gd name="connsiteX1" fmla="*/ 6151827 w 7988735"/>
              <a:gd name="connsiteY1" fmla="*/ 1253365 h 4372215"/>
              <a:gd name="connsiteX2" fmla="*/ 5833617 w 7988735"/>
              <a:gd name="connsiteY2" fmla="*/ 935155 h 4372215"/>
              <a:gd name="connsiteX3" fmla="*/ 6151827 w 7988735"/>
              <a:gd name="connsiteY3" fmla="*/ 616945 h 4372215"/>
              <a:gd name="connsiteX4" fmla="*/ 6470037 w 7988735"/>
              <a:gd name="connsiteY4" fmla="*/ 935155 h 4372215"/>
              <a:gd name="connsiteX0" fmla="*/ 4729 w 57772"/>
              <a:gd name="connsiteY0" fmla="*/ 32281 h 49464"/>
              <a:gd name="connsiteX1" fmla="*/ 2196 w 57772"/>
              <a:gd name="connsiteY1" fmla="*/ 31484 h 49464"/>
              <a:gd name="connsiteX2" fmla="*/ 6964 w 57772"/>
              <a:gd name="connsiteY2" fmla="*/ 41003 h 49464"/>
              <a:gd name="connsiteX3" fmla="*/ 5856 w 57772"/>
              <a:gd name="connsiteY3" fmla="*/ 41384 h 49464"/>
              <a:gd name="connsiteX4" fmla="*/ 16514 w 57772"/>
              <a:gd name="connsiteY4" fmla="*/ 45194 h 49464"/>
              <a:gd name="connsiteX5" fmla="*/ 15846 w 57772"/>
              <a:gd name="connsiteY5" fmla="*/ 43454 h 49464"/>
              <a:gd name="connsiteX6" fmla="*/ 28863 w 57772"/>
              <a:gd name="connsiteY6" fmla="*/ 40855 h 49464"/>
              <a:gd name="connsiteX7" fmla="*/ 28596 w 57772"/>
              <a:gd name="connsiteY7" fmla="*/ 42764 h 49464"/>
              <a:gd name="connsiteX8" fmla="*/ 37053 w 57772"/>
              <a:gd name="connsiteY8" fmla="*/ 33101 h 49464"/>
              <a:gd name="connsiteX9" fmla="*/ 37416 w 57772"/>
              <a:gd name="connsiteY9" fmla="*/ 36194 h 49464"/>
              <a:gd name="connsiteX10" fmla="*/ 41834 w 57772"/>
              <a:gd name="connsiteY10" fmla="*/ 21458 h 49464"/>
              <a:gd name="connsiteX11" fmla="*/ 40386 w 57772"/>
              <a:gd name="connsiteY11" fmla="*/ 24134 h 49464"/>
              <a:gd name="connsiteX12" fmla="*/ 38360 w 57772"/>
              <a:gd name="connsiteY12" fmla="*/ 11530 h 49464"/>
              <a:gd name="connsiteX13" fmla="*/ 38436 w 57772"/>
              <a:gd name="connsiteY13" fmla="*/ 12794 h 49464"/>
              <a:gd name="connsiteX14" fmla="*/ 29114 w 57772"/>
              <a:gd name="connsiteY14" fmla="*/ 10056 h 49464"/>
              <a:gd name="connsiteX15" fmla="*/ 29856 w 57772"/>
              <a:gd name="connsiteY15" fmla="*/ 8444 h 49464"/>
              <a:gd name="connsiteX16" fmla="*/ 22177 w 57772"/>
              <a:gd name="connsiteY16" fmla="*/ 10824 h 49464"/>
              <a:gd name="connsiteX17" fmla="*/ 22536 w 57772"/>
              <a:gd name="connsiteY17" fmla="*/ 9434 h 49464"/>
              <a:gd name="connsiteX18" fmla="*/ 14036 w 57772"/>
              <a:gd name="connsiteY18" fmla="*/ 11296 h 49464"/>
              <a:gd name="connsiteX19" fmla="*/ 15336 w 57772"/>
              <a:gd name="connsiteY19" fmla="*/ 12644 h 49464"/>
              <a:gd name="connsiteX20" fmla="*/ 4163 w 57772"/>
              <a:gd name="connsiteY20" fmla="*/ 21893 h 49464"/>
              <a:gd name="connsiteX21" fmla="*/ 3936 w 57772"/>
              <a:gd name="connsiteY21" fmla="*/ 20474 h 4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772" h="49464">
                <a:moveTo>
                  <a:pt x="3936" y="20474"/>
                </a:moveTo>
                <a:cubicBezTo>
                  <a:pt x="3665" y="17761"/>
                  <a:pt x="4297" y="15025"/>
                  <a:pt x="5659" y="13011"/>
                </a:cubicBezTo>
                <a:cubicBezTo>
                  <a:pt x="7811" y="9830"/>
                  <a:pt x="11300" y="9121"/>
                  <a:pt x="14041" y="11306"/>
                </a:cubicBezTo>
                <a:cubicBezTo>
                  <a:pt x="15714" y="7013"/>
                  <a:pt x="19950" y="6126"/>
                  <a:pt x="22492" y="9536"/>
                </a:cubicBezTo>
                <a:cubicBezTo>
                  <a:pt x="23133" y="7787"/>
                  <a:pt x="24364" y="6578"/>
                  <a:pt x="25785" y="6304"/>
                </a:cubicBezTo>
                <a:cubicBezTo>
                  <a:pt x="27349" y="6002"/>
                  <a:pt x="28911" y="6874"/>
                  <a:pt x="29869" y="8585"/>
                </a:cubicBezTo>
                <a:cubicBezTo>
                  <a:pt x="31251" y="6371"/>
                  <a:pt x="33537" y="5644"/>
                  <a:pt x="35499" y="6794"/>
                </a:cubicBezTo>
                <a:cubicBezTo>
                  <a:pt x="36994" y="7670"/>
                  <a:pt x="38066" y="9504"/>
                  <a:pt x="38354" y="11680"/>
                </a:cubicBezTo>
                <a:cubicBezTo>
                  <a:pt x="40082" y="12322"/>
                  <a:pt x="41458" y="14102"/>
                  <a:pt x="42018" y="16422"/>
                </a:cubicBezTo>
                <a:cubicBezTo>
                  <a:pt x="42425" y="18106"/>
                  <a:pt x="42367" y="19935"/>
                  <a:pt x="41854" y="21564"/>
                </a:cubicBezTo>
                <a:cubicBezTo>
                  <a:pt x="43115" y="23798"/>
                  <a:pt x="43556" y="26694"/>
                  <a:pt x="43052" y="29426"/>
                </a:cubicBezTo>
                <a:cubicBezTo>
                  <a:pt x="42382" y="33058"/>
                  <a:pt x="40164" y="35778"/>
                  <a:pt x="37440" y="36308"/>
                </a:cubicBezTo>
                <a:cubicBezTo>
                  <a:pt x="37427" y="38575"/>
                  <a:pt x="36694" y="40725"/>
                  <a:pt x="35431" y="42205"/>
                </a:cubicBezTo>
                <a:cubicBezTo>
                  <a:pt x="33512" y="44454"/>
                  <a:pt x="30740" y="44743"/>
                  <a:pt x="28591" y="42919"/>
                </a:cubicBezTo>
                <a:cubicBezTo>
                  <a:pt x="27896" y="46052"/>
                  <a:pt x="26035" y="48447"/>
                  <a:pt x="23703" y="49210"/>
                </a:cubicBezTo>
                <a:cubicBezTo>
                  <a:pt x="20955" y="50109"/>
                  <a:pt x="18087" y="48577"/>
                  <a:pt x="16516" y="45370"/>
                </a:cubicBezTo>
                <a:cubicBezTo>
                  <a:pt x="12808" y="48414"/>
                  <a:pt x="7992" y="46703"/>
                  <a:pt x="5840" y="41576"/>
                </a:cubicBezTo>
                <a:cubicBezTo>
                  <a:pt x="3726" y="41913"/>
                  <a:pt x="1741" y="40128"/>
                  <a:pt x="1146" y="37354"/>
                </a:cubicBezTo>
                <a:cubicBezTo>
                  <a:pt x="715" y="35347"/>
                  <a:pt x="1096" y="33181"/>
                  <a:pt x="2149" y="31655"/>
                </a:cubicBezTo>
                <a:cubicBezTo>
                  <a:pt x="655" y="30458"/>
                  <a:pt x="-177" y="28161"/>
                  <a:pt x="31" y="25808"/>
                </a:cubicBezTo>
                <a:cubicBezTo>
                  <a:pt x="275" y="23053"/>
                  <a:pt x="1881" y="20895"/>
                  <a:pt x="3899" y="20611"/>
                </a:cubicBezTo>
                <a:cubicBezTo>
                  <a:pt x="3911" y="20565"/>
                  <a:pt x="3924" y="20520"/>
                  <a:pt x="3936" y="20474"/>
                </a:cubicBezTo>
                <a:close/>
              </a:path>
              <a:path w="7988735" h="4372215">
                <a:moveTo>
                  <a:pt x="7988735" y="106070"/>
                </a:moveTo>
                <a:cubicBezTo>
                  <a:pt x="7988735" y="164651"/>
                  <a:pt x="7941246" y="212140"/>
                  <a:pt x="7882665" y="212140"/>
                </a:cubicBezTo>
                <a:cubicBezTo>
                  <a:pt x="7824084" y="212140"/>
                  <a:pt x="7776595" y="164651"/>
                  <a:pt x="7776595" y="106070"/>
                </a:cubicBezTo>
                <a:cubicBezTo>
                  <a:pt x="7776595" y="47489"/>
                  <a:pt x="7824084" y="0"/>
                  <a:pt x="7882665" y="0"/>
                </a:cubicBezTo>
                <a:cubicBezTo>
                  <a:pt x="7941246" y="0"/>
                  <a:pt x="7988735" y="47489"/>
                  <a:pt x="7988735" y="106070"/>
                </a:cubicBezTo>
                <a:close/>
              </a:path>
              <a:path w="7988735" h="4372215">
                <a:moveTo>
                  <a:pt x="7325047" y="474790"/>
                </a:moveTo>
                <a:cubicBezTo>
                  <a:pt x="7325047" y="591952"/>
                  <a:pt x="7230069" y="686930"/>
                  <a:pt x="7112907" y="686930"/>
                </a:cubicBezTo>
                <a:cubicBezTo>
                  <a:pt x="6995745" y="686930"/>
                  <a:pt x="6900767" y="591952"/>
                  <a:pt x="6900767" y="474790"/>
                </a:cubicBezTo>
                <a:cubicBezTo>
                  <a:pt x="6900767" y="357628"/>
                  <a:pt x="6995745" y="262650"/>
                  <a:pt x="7112907" y="262650"/>
                </a:cubicBezTo>
                <a:cubicBezTo>
                  <a:pt x="7230069" y="262650"/>
                  <a:pt x="7325047" y="357628"/>
                  <a:pt x="7325047" y="474790"/>
                </a:cubicBezTo>
                <a:close/>
              </a:path>
              <a:path w="7988735" h="4372215">
                <a:moveTo>
                  <a:pt x="6470037" y="935155"/>
                </a:moveTo>
                <a:cubicBezTo>
                  <a:pt x="6470037" y="1110898"/>
                  <a:pt x="6327570" y="1253365"/>
                  <a:pt x="6151827" y="1253365"/>
                </a:cubicBezTo>
                <a:cubicBezTo>
                  <a:pt x="5976084" y="1253365"/>
                  <a:pt x="5833617" y="1110898"/>
                  <a:pt x="5833617" y="935155"/>
                </a:cubicBezTo>
                <a:cubicBezTo>
                  <a:pt x="5833617" y="759412"/>
                  <a:pt x="5976084" y="616945"/>
                  <a:pt x="6151827" y="616945"/>
                </a:cubicBezTo>
                <a:cubicBezTo>
                  <a:pt x="6327570" y="616945"/>
                  <a:pt x="6470037" y="759412"/>
                  <a:pt x="6470037" y="935155"/>
                </a:cubicBezTo>
                <a:close/>
              </a:path>
              <a:path w="57772" h="49464" fill="none" extrusionOk="0">
                <a:moveTo>
                  <a:pt x="4729" y="32281"/>
                </a:moveTo>
                <a:cubicBezTo>
                  <a:pt x="3845" y="32375"/>
                  <a:pt x="2961" y="32097"/>
                  <a:pt x="2196" y="31484"/>
                </a:cubicBezTo>
                <a:moveTo>
                  <a:pt x="6964" y="41003"/>
                </a:moveTo>
                <a:cubicBezTo>
                  <a:pt x="6609" y="41196"/>
                  <a:pt x="6236" y="41324"/>
                  <a:pt x="5856" y="41384"/>
                </a:cubicBezTo>
                <a:moveTo>
                  <a:pt x="16514" y="45194"/>
                </a:moveTo>
                <a:cubicBezTo>
                  <a:pt x="16247" y="44648"/>
                  <a:pt x="16023" y="44065"/>
                  <a:pt x="15846" y="43454"/>
                </a:cubicBezTo>
                <a:moveTo>
                  <a:pt x="28863" y="40855"/>
                </a:moveTo>
                <a:cubicBezTo>
                  <a:pt x="28824" y="41502"/>
                  <a:pt x="28734" y="42142"/>
                  <a:pt x="28596" y="42764"/>
                </a:cubicBezTo>
                <a:moveTo>
                  <a:pt x="37053" y="33101"/>
                </a:moveTo>
                <a:cubicBezTo>
                  <a:pt x="37461" y="35856"/>
                  <a:pt x="37434" y="34946"/>
                  <a:pt x="37416" y="36194"/>
                </a:cubicBezTo>
                <a:moveTo>
                  <a:pt x="41834" y="21458"/>
                </a:moveTo>
                <a:cubicBezTo>
                  <a:pt x="41509" y="22490"/>
                  <a:pt x="41014" y="23406"/>
                  <a:pt x="40386" y="24134"/>
                </a:cubicBezTo>
                <a:moveTo>
                  <a:pt x="38360" y="11530"/>
                </a:moveTo>
                <a:cubicBezTo>
                  <a:pt x="38415" y="11947"/>
                  <a:pt x="38441" y="12370"/>
                  <a:pt x="38436" y="12794"/>
                </a:cubicBezTo>
                <a:moveTo>
                  <a:pt x="29114" y="10056"/>
                </a:moveTo>
                <a:cubicBezTo>
                  <a:pt x="29303" y="9473"/>
                  <a:pt x="29552" y="8930"/>
                  <a:pt x="29856" y="8444"/>
                </a:cubicBezTo>
                <a:moveTo>
                  <a:pt x="22177" y="10824"/>
                </a:moveTo>
                <a:cubicBezTo>
                  <a:pt x="22254" y="10342"/>
                  <a:pt x="22375" y="9875"/>
                  <a:pt x="22536" y="9434"/>
                </a:cubicBezTo>
                <a:moveTo>
                  <a:pt x="14036" y="11296"/>
                </a:moveTo>
                <a:cubicBezTo>
                  <a:pt x="14508" y="11672"/>
                  <a:pt x="14944" y="12125"/>
                  <a:pt x="15336" y="12644"/>
                </a:cubicBezTo>
                <a:moveTo>
                  <a:pt x="4163" y="21893"/>
                </a:moveTo>
                <a:cubicBezTo>
                  <a:pt x="4060" y="21429"/>
                  <a:pt x="3984" y="20955"/>
                  <a:pt x="3936" y="20474"/>
                </a:cubicBezTo>
              </a:path>
            </a:pathLst>
          </a:custGeom>
          <a:gradFill flip="none" rotWithShape="1">
            <a:gsLst>
              <a:gs pos="0">
                <a:schemeClr val="accent5">
                  <a:alpha val="0"/>
                </a:schemeClr>
              </a:gs>
              <a:gs pos="100000">
                <a:srgbClr val="FCFCFC"/>
              </a:gs>
            </a:gsLst>
            <a:path path="rect">
              <a:fillToRect l="100000" b="100000"/>
            </a:path>
            <a:tileRect t="-100000" r="-100000"/>
          </a:gra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CDCA8CF-5AC4-4BAE-AB2C-EC328509F75C}"/>
              </a:ext>
            </a:extLst>
          </p:cNvPr>
          <p:cNvSpPr>
            <a:spLocks noGrp="1"/>
          </p:cNvSpPr>
          <p:nvPr>
            <p:ph type="body" idx="1"/>
          </p:nvPr>
        </p:nvSpPr>
        <p:spPr>
          <a:xfrm>
            <a:off x="1210518" y="3411258"/>
            <a:ext cx="4822422" cy="1782892"/>
          </a:xfrm>
          <a:effectLst/>
        </p:spPr>
        <p:txBody>
          <a:bodyPr/>
          <a:lstStyle/>
          <a:p>
            <a:pPr marL="118531" indent="0">
              <a:buNone/>
            </a:pPr>
            <a:r>
              <a:rPr lang="en-US" dirty="0"/>
              <a:t>What factors do you believe </a:t>
            </a:r>
            <a:br>
              <a:rPr lang="en-US" dirty="0"/>
            </a:br>
            <a:r>
              <a:rPr lang="en-US" dirty="0"/>
              <a:t>puts individuals at risk? </a:t>
            </a:r>
          </a:p>
        </p:txBody>
      </p:sp>
      <p:pic>
        <p:nvPicPr>
          <p:cNvPr id="7" name="Picture 6" descr="Casual woman">
            <a:extLst>
              <a:ext uri="{FF2B5EF4-FFF2-40B4-BE49-F238E27FC236}">
                <a16:creationId xmlns:a16="http://schemas.microsoft.com/office/drawing/2014/main" id="{C86B5C8A-64C9-4B72-89DA-60869D9C88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7467600" y="44247"/>
            <a:ext cx="4611190" cy="6452808"/>
          </a:xfrm>
          <a:prstGeom prst="rect">
            <a:avLst/>
          </a:prstGeom>
        </p:spPr>
      </p:pic>
      <p:pic>
        <p:nvPicPr>
          <p:cNvPr id="8" name="Picture 7" descr="A picture containing text, outdoor, person, way&#10;&#10;Description automatically generated">
            <a:extLst>
              <a:ext uri="{FF2B5EF4-FFF2-40B4-BE49-F238E27FC236}">
                <a16:creationId xmlns:a16="http://schemas.microsoft.com/office/drawing/2014/main" id="{0A837D2A-5182-4396-B00E-388BC17361D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flipH="1">
            <a:off x="0" y="0"/>
            <a:ext cx="12192000" cy="6497053"/>
          </a:xfrm>
          <a:prstGeom prst="rect">
            <a:avLst/>
          </a:prstGeom>
        </p:spPr>
      </p:pic>
      <p:pic>
        <p:nvPicPr>
          <p:cNvPr id="15" name="Picture 14" descr="A picture containing text, outdoor, person, way&#10;&#10;Description automatically generated">
            <a:extLst>
              <a:ext uri="{FF2B5EF4-FFF2-40B4-BE49-F238E27FC236}">
                <a16:creationId xmlns:a16="http://schemas.microsoft.com/office/drawing/2014/main" id="{7C63A5CC-A3F4-4F85-94A5-8A1D1D250E44}"/>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flipH="1">
            <a:off x="0" y="0"/>
            <a:ext cx="12192000" cy="6497053"/>
          </a:xfrm>
          <a:custGeom>
            <a:avLst/>
            <a:gdLst>
              <a:gd name="connsiteX0" fmla="*/ 4886325 w 12192000"/>
              <a:gd name="connsiteY0" fmla="*/ 1647825 h 6497053"/>
              <a:gd name="connsiteX1" fmla="*/ 5067300 w 12192000"/>
              <a:gd name="connsiteY1" fmla="*/ 1685925 h 6497053"/>
              <a:gd name="connsiteX2" fmla="*/ 5238750 w 12192000"/>
              <a:gd name="connsiteY2" fmla="*/ 1781175 h 6497053"/>
              <a:gd name="connsiteX3" fmla="*/ 5314950 w 12192000"/>
              <a:gd name="connsiteY3" fmla="*/ 2009775 h 6497053"/>
              <a:gd name="connsiteX4" fmla="*/ 5276850 w 12192000"/>
              <a:gd name="connsiteY4" fmla="*/ 2286000 h 6497053"/>
              <a:gd name="connsiteX5" fmla="*/ 5353050 w 12192000"/>
              <a:gd name="connsiteY5" fmla="*/ 2314575 h 6497053"/>
              <a:gd name="connsiteX6" fmla="*/ 5514975 w 12192000"/>
              <a:gd name="connsiteY6" fmla="*/ 2324100 h 6497053"/>
              <a:gd name="connsiteX7" fmla="*/ 5553075 w 12192000"/>
              <a:gd name="connsiteY7" fmla="*/ 2514600 h 6497053"/>
              <a:gd name="connsiteX8" fmla="*/ 5619750 w 12192000"/>
              <a:gd name="connsiteY8" fmla="*/ 2676525 h 6497053"/>
              <a:gd name="connsiteX9" fmla="*/ 5657850 w 12192000"/>
              <a:gd name="connsiteY9" fmla="*/ 2914650 h 6497053"/>
              <a:gd name="connsiteX10" fmla="*/ 5667375 w 12192000"/>
              <a:gd name="connsiteY10" fmla="*/ 3133725 h 6497053"/>
              <a:gd name="connsiteX11" fmla="*/ 5762625 w 12192000"/>
              <a:gd name="connsiteY11" fmla="*/ 3419475 h 6497053"/>
              <a:gd name="connsiteX12" fmla="*/ 5753100 w 12192000"/>
              <a:gd name="connsiteY12" fmla="*/ 3714750 h 6497053"/>
              <a:gd name="connsiteX13" fmla="*/ 5734050 w 12192000"/>
              <a:gd name="connsiteY13" fmla="*/ 4143375 h 6497053"/>
              <a:gd name="connsiteX14" fmla="*/ 5762625 w 12192000"/>
              <a:gd name="connsiteY14" fmla="*/ 4391025 h 6497053"/>
              <a:gd name="connsiteX15" fmla="*/ 5753100 w 12192000"/>
              <a:gd name="connsiteY15" fmla="*/ 4552950 h 6497053"/>
              <a:gd name="connsiteX16" fmla="*/ 5600700 w 12192000"/>
              <a:gd name="connsiteY16" fmla="*/ 4581525 h 6497053"/>
              <a:gd name="connsiteX17" fmla="*/ 5543550 w 12192000"/>
              <a:gd name="connsiteY17" fmla="*/ 4657725 h 6497053"/>
              <a:gd name="connsiteX18" fmla="*/ 5495925 w 12192000"/>
              <a:gd name="connsiteY18" fmla="*/ 4857750 h 6497053"/>
              <a:gd name="connsiteX19" fmla="*/ 5562600 w 12192000"/>
              <a:gd name="connsiteY19" fmla="*/ 5019675 h 6497053"/>
              <a:gd name="connsiteX20" fmla="*/ 5629275 w 12192000"/>
              <a:gd name="connsiteY20" fmla="*/ 5200650 h 6497053"/>
              <a:gd name="connsiteX21" fmla="*/ 5600700 w 12192000"/>
              <a:gd name="connsiteY21" fmla="*/ 5324475 h 6497053"/>
              <a:gd name="connsiteX22" fmla="*/ 5543550 w 12192000"/>
              <a:gd name="connsiteY22" fmla="*/ 5600700 h 6497053"/>
              <a:gd name="connsiteX23" fmla="*/ 5514975 w 12192000"/>
              <a:gd name="connsiteY23" fmla="*/ 5876925 h 6497053"/>
              <a:gd name="connsiteX24" fmla="*/ 5419725 w 12192000"/>
              <a:gd name="connsiteY24" fmla="*/ 6115050 h 6497053"/>
              <a:gd name="connsiteX25" fmla="*/ 5381625 w 12192000"/>
              <a:gd name="connsiteY25" fmla="*/ 6019800 h 6497053"/>
              <a:gd name="connsiteX26" fmla="*/ 5324475 w 12192000"/>
              <a:gd name="connsiteY26" fmla="*/ 5734050 h 6497053"/>
              <a:gd name="connsiteX27" fmla="*/ 5267325 w 12192000"/>
              <a:gd name="connsiteY27" fmla="*/ 5305425 h 6497053"/>
              <a:gd name="connsiteX28" fmla="*/ 5181600 w 12192000"/>
              <a:gd name="connsiteY28" fmla="*/ 4895850 h 6497053"/>
              <a:gd name="connsiteX29" fmla="*/ 5114925 w 12192000"/>
              <a:gd name="connsiteY29" fmla="*/ 4676775 h 6497053"/>
              <a:gd name="connsiteX30" fmla="*/ 5086350 w 12192000"/>
              <a:gd name="connsiteY30" fmla="*/ 4743450 h 6497053"/>
              <a:gd name="connsiteX31" fmla="*/ 5124450 w 12192000"/>
              <a:gd name="connsiteY31" fmla="*/ 4953000 h 6497053"/>
              <a:gd name="connsiteX32" fmla="*/ 5124450 w 12192000"/>
              <a:gd name="connsiteY32" fmla="*/ 5105400 h 6497053"/>
              <a:gd name="connsiteX33" fmla="*/ 5133975 w 12192000"/>
              <a:gd name="connsiteY33" fmla="*/ 5295900 h 6497053"/>
              <a:gd name="connsiteX34" fmla="*/ 5181600 w 12192000"/>
              <a:gd name="connsiteY34" fmla="*/ 5514975 h 6497053"/>
              <a:gd name="connsiteX35" fmla="*/ 5210175 w 12192000"/>
              <a:gd name="connsiteY35" fmla="*/ 5810250 h 6497053"/>
              <a:gd name="connsiteX36" fmla="*/ 5219700 w 12192000"/>
              <a:gd name="connsiteY36" fmla="*/ 5981700 h 6497053"/>
              <a:gd name="connsiteX37" fmla="*/ 5267325 w 12192000"/>
              <a:gd name="connsiteY37" fmla="*/ 6143625 h 6497053"/>
              <a:gd name="connsiteX38" fmla="*/ 5248275 w 12192000"/>
              <a:gd name="connsiteY38" fmla="*/ 6343650 h 6497053"/>
              <a:gd name="connsiteX39" fmla="*/ 5172075 w 12192000"/>
              <a:gd name="connsiteY39" fmla="*/ 6391275 h 6497053"/>
              <a:gd name="connsiteX40" fmla="*/ 4943475 w 12192000"/>
              <a:gd name="connsiteY40" fmla="*/ 6315075 h 6497053"/>
              <a:gd name="connsiteX41" fmla="*/ 4810125 w 12192000"/>
              <a:gd name="connsiteY41" fmla="*/ 6143625 h 6497053"/>
              <a:gd name="connsiteX42" fmla="*/ 4933950 w 12192000"/>
              <a:gd name="connsiteY42" fmla="*/ 6096000 h 6497053"/>
              <a:gd name="connsiteX43" fmla="*/ 4943475 w 12192000"/>
              <a:gd name="connsiteY43" fmla="*/ 6029325 h 6497053"/>
              <a:gd name="connsiteX44" fmla="*/ 4876800 w 12192000"/>
              <a:gd name="connsiteY44" fmla="*/ 5886450 h 6497053"/>
              <a:gd name="connsiteX45" fmla="*/ 4857750 w 12192000"/>
              <a:gd name="connsiteY45" fmla="*/ 5638800 h 6497053"/>
              <a:gd name="connsiteX46" fmla="*/ 4733925 w 12192000"/>
              <a:gd name="connsiteY46" fmla="*/ 5286375 h 6497053"/>
              <a:gd name="connsiteX47" fmla="*/ 4657725 w 12192000"/>
              <a:gd name="connsiteY47" fmla="*/ 5172075 h 6497053"/>
              <a:gd name="connsiteX48" fmla="*/ 4714875 w 12192000"/>
              <a:gd name="connsiteY48" fmla="*/ 5057775 h 6497053"/>
              <a:gd name="connsiteX49" fmla="*/ 4667250 w 12192000"/>
              <a:gd name="connsiteY49" fmla="*/ 4829175 h 6497053"/>
              <a:gd name="connsiteX50" fmla="*/ 4581525 w 12192000"/>
              <a:gd name="connsiteY50" fmla="*/ 4467225 h 6497053"/>
              <a:gd name="connsiteX51" fmla="*/ 4524375 w 12192000"/>
              <a:gd name="connsiteY51" fmla="*/ 4248150 h 6497053"/>
              <a:gd name="connsiteX52" fmla="*/ 4429125 w 12192000"/>
              <a:gd name="connsiteY52" fmla="*/ 4086225 h 6497053"/>
              <a:gd name="connsiteX53" fmla="*/ 4438650 w 12192000"/>
              <a:gd name="connsiteY53" fmla="*/ 3848100 h 6497053"/>
              <a:gd name="connsiteX54" fmla="*/ 4505325 w 12192000"/>
              <a:gd name="connsiteY54" fmla="*/ 3743325 h 6497053"/>
              <a:gd name="connsiteX55" fmla="*/ 4581525 w 12192000"/>
              <a:gd name="connsiteY55" fmla="*/ 3543300 h 6497053"/>
              <a:gd name="connsiteX56" fmla="*/ 4514850 w 12192000"/>
              <a:gd name="connsiteY56" fmla="*/ 3352800 h 6497053"/>
              <a:gd name="connsiteX57" fmla="*/ 4476750 w 12192000"/>
              <a:gd name="connsiteY57" fmla="*/ 3162300 h 6497053"/>
              <a:gd name="connsiteX58" fmla="*/ 4505325 w 12192000"/>
              <a:gd name="connsiteY58" fmla="*/ 2924175 h 6497053"/>
              <a:gd name="connsiteX59" fmla="*/ 4429125 w 12192000"/>
              <a:gd name="connsiteY59" fmla="*/ 2733675 h 6497053"/>
              <a:gd name="connsiteX60" fmla="*/ 4486275 w 12192000"/>
              <a:gd name="connsiteY60" fmla="*/ 2486025 h 6497053"/>
              <a:gd name="connsiteX61" fmla="*/ 4629150 w 12192000"/>
              <a:gd name="connsiteY61" fmla="*/ 2409825 h 6497053"/>
              <a:gd name="connsiteX62" fmla="*/ 4695825 w 12192000"/>
              <a:gd name="connsiteY62" fmla="*/ 2333625 h 6497053"/>
              <a:gd name="connsiteX63" fmla="*/ 4591050 w 12192000"/>
              <a:gd name="connsiteY63" fmla="*/ 2209800 h 6497053"/>
              <a:gd name="connsiteX64" fmla="*/ 4648200 w 12192000"/>
              <a:gd name="connsiteY64" fmla="*/ 1943100 h 6497053"/>
              <a:gd name="connsiteX65" fmla="*/ 4733925 w 12192000"/>
              <a:gd name="connsiteY65" fmla="*/ 1733550 h 6497053"/>
              <a:gd name="connsiteX66" fmla="*/ 12192000 w 12192000"/>
              <a:gd name="connsiteY66" fmla="*/ 0 h 6497053"/>
              <a:gd name="connsiteX67" fmla="*/ 0 w 12192000"/>
              <a:gd name="connsiteY67" fmla="*/ 0 h 6497053"/>
              <a:gd name="connsiteX68" fmla="*/ 0 w 12192000"/>
              <a:gd name="connsiteY68" fmla="*/ 6497053 h 6497053"/>
              <a:gd name="connsiteX69" fmla="*/ 12192000 w 12192000"/>
              <a:gd name="connsiteY69" fmla="*/ 6497053 h 64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192000" h="6497053">
                <a:moveTo>
                  <a:pt x="4886325" y="1647825"/>
                </a:moveTo>
                <a:lnTo>
                  <a:pt x="5067300" y="1685925"/>
                </a:lnTo>
                <a:lnTo>
                  <a:pt x="5238750" y="1781175"/>
                </a:lnTo>
                <a:lnTo>
                  <a:pt x="5314950" y="2009775"/>
                </a:lnTo>
                <a:lnTo>
                  <a:pt x="5276850" y="2286000"/>
                </a:lnTo>
                <a:lnTo>
                  <a:pt x="5353050" y="2314575"/>
                </a:lnTo>
                <a:lnTo>
                  <a:pt x="5514975" y="2324100"/>
                </a:lnTo>
                <a:lnTo>
                  <a:pt x="5553075" y="2514600"/>
                </a:lnTo>
                <a:lnTo>
                  <a:pt x="5619750" y="2676525"/>
                </a:lnTo>
                <a:lnTo>
                  <a:pt x="5657850" y="2914650"/>
                </a:lnTo>
                <a:lnTo>
                  <a:pt x="5667375" y="3133725"/>
                </a:lnTo>
                <a:lnTo>
                  <a:pt x="5762625" y="3419475"/>
                </a:lnTo>
                <a:lnTo>
                  <a:pt x="5753100" y="3714750"/>
                </a:lnTo>
                <a:lnTo>
                  <a:pt x="5734050" y="4143375"/>
                </a:lnTo>
                <a:lnTo>
                  <a:pt x="5762625" y="4391025"/>
                </a:lnTo>
                <a:lnTo>
                  <a:pt x="5753100" y="4552950"/>
                </a:lnTo>
                <a:lnTo>
                  <a:pt x="5600700" y="4581525"/>
                </a:lnTo>
                <a:lnTo>
                  <a:pt x="5543550" y="4657725"/>
                </a:lnTo>
                <a:lnTo>
                  <a:pt x="5495925" y="4857750"/>
                </a:lnTo>
                <a:lnTo>
                  <a:pt x="5562600" y="5019675"/>
                </a:lnTo>
                <a:lnTo>
                  <a:pt x="5629275" y="5200650"/>
                </a:lnTo>
                <a:lnTo>
                  <a:pt x="5600700" y="5324475"/>
                </a:lnTo>
                <a:lnTo>
                  <a:pt x="5543550" y="5600700"/>
                </a:lnTo>
                <a:lnTo>
                  <a:pt x="5514975" y="5876925"/>
                </a:lnTo>
                <a:lnTo>
                  <a:pt x="5419725" y="6115050"/>
                </a:lnTo>
                <a:lnTo>
                  <a:pt x="5381625" y="6019800"/>
                </a:lnTo>
                <a:lnTo>
                  <a:pt x="5324475" y="5734050"/>
                </a:lnTo>
                <a:lnTo>
                  <a:pt x="5267325" y="5305425"/>
                </a:lnTo>
                <a:lnTo>
                  <a:pt x="5181600" y="4895850"/>
                </a:lnTo>
                <a:lnTo>
                  <a:pt x="5114925" y="4676775"/>
                </a:lnTo>
                <a:lnTo>
                  <a:pt x="5086350" y="4743450"/>
                </a:lnTo>
                <a:lnTo>
                  <a:pt x="5124450" y="4953000"/>
                </a:lnTo>
                <a:lnTo>
                  <a:pt x="5124450" y="5105400"/>
                </a:lnTo>
                <a:lnTo>
                  <a:pt x="5133975" y="5295900"/>
                </a:lnTo>
                <a:lnTo>
                  <a:pt x="5181600" y="5514975"/>
                </a:lnTo>
                <a:lnTo>
                  <a:pt x="5210175" y="5810250"/>
                </a:lnTo>
                <a:lnTo>
                  <a:pt x="5219700" y="5981700"/>
                </a:lnTo>
                <a:lnTo>
                  <a:pt x="5267325" y="6143625"/>
                </a:lnTo>
                <a:lnTo>
                  <a:pt x="5248275" y="6343650"/>
                </a:lnTo>
                <a:lnTo>
                  <a:pt x="5172075" y="6391275"/>
                </a:lnTo>
                <a:lnTo>
                  <a:pt x="4943475" y="6315075"/>
                </a:lnTo>
                <a:lnTo>
                  <a:pt x="4810125" y="6143625"/>
                </a:lnTo>
                <a:lnTo>
                  <a:pt x="4933950" y="6096000"/>
                </a:lnTo>
                <a:lnTo>
                  <a:pt x="4943475" y="6029325"/>
                </a:lnTo>
                <a:lnTo>
                  <a:pt x="4876800" y="5886450"/>
                </a:lnTo>
                <a:lnTo>
                  <a:pt x="4857750" y="5638800"/>
                </a:lnTo>
                <a:lnTo>
                  <a:pt x="4733925" y="5286375"/>
                </a:lnTo>
                <a:lnTo>
                  <a:pt x="4657725" y="5172075"/>
                </a:lnTo>
                <a:lnTo>
                  <a:pt x="4714875" y="5057775"/>
                </a:lnTo>
                <a:lnTo>
                  <a:pt x="4667250" y="4829175"/>
                </a:lnTo>
                <a:lnTo>
                  <a:pt x="4581525" y="4467225"/>
                </a:lnTo>
                <a:lnTo>
                  <a:pt x="4524375" y="4248150"/>
                </a:lnTo>
                <a:lnTo>
                  <a:pt x="4429125" y="4086225"/>
                </a:lnTo>
                <a:lnTo>
                  <a:pt x="4438650" y="3848100"/>
                </a:lnTo>
                <a:lnTo>
                  <a:pt x="4505325" y="3743325"/>
                </a:lnTo>
                <a:lnTo>
                  <a:pt x="4581525" y="3543300"/>
                </a:lnTo>
                <a:lnTo>
                  <a:pt x="4514850" y="3352800"/>
                </a:lnTo>
                <a:lnTo>
                  <a:pt x="4476750" y="3162300"/>
                </a:lnTo>
                <a:lnTo>
                  <a:pt x="4505325" y="2924175"/>
                </a:lnTo>
                <a:lnTo>
                  <a:pt x="4429125" y="2733675"/>
                </a:lnTo>
                <a:lnTo>
                  <a:pt x="4486275" y="2486025"/>
                </a:lnTo>
                <a:lnTo>
                  <a:pt x="4629150" y="2409825"/>
                </a:lnTo>
                <a:lnTo>
                  <a:pt x="4695825" y="2333625"/>
                </a:lnTo>
                <a:lnTo>
                  <a:pt x="4591050" y="2209800"/>
                </a:lnTo>
                <a:lnTo>
                  <a:pt x="4648200" y="1943100"/>
                </a:lnTo>
                <a:lnTo>
                  <a:pt x="4733925" y="1733550"/>
                </a:lnTo>
                <a:close/>
                <a:moveTo>
                  <a:pt x="12192000" y="0"/>
                </a:moveTo>
                <a:lnTo>
                  <a:pt x="0" y="0"/>
                </a:lnTo>
                <a:lnTo>
                  <a:pt x="0" y="6497053"/>
                </a:lnTo>
                <a:lnTo>
                  <a:pt x="12192000" y="6497053"/>
                </a:lnTo>
                <a:close/>
              </a:path>
            </a:pathLst>
          </a:custGeom>
        </p:spPr>
      </p:pic>
      <p:pic>
        <p:nvPicPr>
          <p:cNvPr id="16" name="Google Shape;47;p8">
            <a:extLst>
              <a:ext uri="{FF2B5EF4-FFF2-40B4-BE49-F238E27FC236}">
                <a16:creationId xmlns:a16="http://schemas.microsoft.com/office/drawing/2014/main" id="{9EF35102-FFE5-4257-9590-CF8A0274ABC0}"/>
              </a:ext>
            </a:extLst>
          </p:cNvPr>
          <p:cNvPicPr preferRelativeResize="0"/>
          <p:nvPr/>
        </p:nvPicPr>
        <p:blipFill rotWithShape="1">
          <a:blip r:embed="rId6"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C1B9F0C-F6B3-4EEE-B03D-EEECCB894513}"/>
              </a:ext>
            </a:extLst>
          </p:cNvPr>
          <p:cNvSpPr>
            <a:spLocks noGrp="1"/>
          </p:cNvSpPr>
          <p:nvPr>
            <p:ph type="title"/>
          </p:nvPr>
        </p:nvSpPr>
        <p:spPr/>
        <p:txBody>
          <a:bodyPr/>
          <a:lstStyle/>
          <a:p>
            <a:r>
              <a:rPr lang="en-US" dirty="0"/>
              <a:t>Risk Factors</a:t>
            </a:r>
          </a:p>
        </p:txBody>
      </p:sp>
      <p:sp>
        <p:nvSpPr>
          <p:cNvPr id="4" name="Slide Number Placeholder 3">
            <a:extLst>
              <a:ext uri="{FF2B5EF4-FFF2-40B4-BE49-F238E27FC236}">
                <a16:creationId xmlns:a16="http://schemas.microsoft.com/office/drawing/2014/main" id="{7C52315A-C045-4155-97FB-EA918C3C13BE}"/>
              </a:ext>
            </a:extLst>
          </p:cNvPr>
          <p:cNvSpPr>
            <a:spLocks noGrp="1"/>
          </p:cNvSpPr>
          <p:nvPr>
            <p:ph type="sldNum" sz="quarter" idx="10"/>
          </p:nvPr>
        </p:nvSpPr>
        <p:spPr/>
        <p:txBody>
          <a:bodyPr/>
          <a:lstStyle/>
          <a:p>
            <a:fld id="{DC7BBA9F-DE71-443C-8AAE-5AD50151E65F}" type="slidenum">
              <a:rPr lang="en-US" smtClean="0"/>
              <a:pPr/>
              <a:t>7</a:t>
            </a:fld>
            <a:endParaRPr lang="en-US" dirty="0"/>
          </a:p>
        </p:txBody>
      </p:sp>
    </p:spTree>
    <p:extLst>
      <p:ext uri="{BB962C8B-B14F-4D97-AF65-F5344CB8AC3E}">
        <p14:creationId xmlns:p14="http://schemas.microsoft.com/office/powerpoint/2010/main" val="6248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1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merica's Poorest Metro Areas – Page 6 – 24/7 Wall St.">
            <a:extLst>
              <a:ext uri="{FF2B5EF4-FFF2-40B4-BE49-F238E27FC236}">
                <a16:creationId xmlns:a16="http://schemas.microsoft.com/office/drawing/2014/main" id="{4591F154-BAA6-4920-8337-9CD05138C98C}"/>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12191999" cy="6497053"/>
          </a:xfrm>
          <a:prstGeom prst="rect">
            <a:avLst/>
          </a:prstGeom>
          <a:extLst>
            <a:ext uri="{909E8E84-426E-40DD-AFC4-6F175D3DCCD1}">
              <a14:hiddenFill xmlns:a14="http://schemas.microsoft.com/office/drawing/2010/main">
                <a:solidFill>
                  <a:srgbClr val="FFFFFF"/>
                </a:solidFill>
              </a14:hiddenFill>
            </a:ext>
          </a:extLst>
        </p:spPr>
      </p:pic>
      <p:pic>
        <p:nvPicPr>
          <p:cNvPr id="7" name="Google Shape;47;p8">
            <a:extLst>
              <a:ext uri="{FF2B5EF4-FFF2-40B4-BE49-F238E27FC236}">
                <a16:creationId xmlns:a16="http://schemas.microsoft.com/office/drawing/2014/main" id="{4A2E3CDF-BB5F-472B-A31C-CB34C40AEC6C}"/>
              </a:ext>
            </a:extLst>
          </p:cNvPr>
          <p:cNvPicPr preferRelativeResize="0"/>
          <p:nvPr/>
        </p:nvPicPr>
        <p:blipFill rotWithShape="1">
          <a:blip r:embed="rId3"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C1B9F0C-F6B3-4EEE-B03D-EEECCB894513}"/>
              </a:ext>
            </a:extLst>
          </p:cNvPr>
          <p:cNvSpPr>
            <a:spLocks noGrp="1"/>
          </p:cNvSpPr>
          <p:nvPr>
            <p:ph type="title"/>
          </p:nvPr>
        </p:nvSpPr>
        <p:spPr/>
        <p:txBody>
          <a:bodyPr/>
          <a:lstStyle/>
          <a:p>
            <a:r>
              <a:rPr lang="en-US" dirty="0"/>
              <a:t>Risk Factor</a:t>
            </a:r>
            <a:r>
              <a:rPr lang="en-US" spc="-40" dirty="0"/>
              <a:t>: Poor Neighborhoods</a:t>
            </a:r>
          </a:p>
        </p:txBody>
      </p:sp>
      <p:sp>
        <p:nvSpPr>
          <p:cNvPr id="3" name="Slide Number Placeholder 2">
            <a:extLst>
              <a:ext uri="{FF2B5EF4-FFF2-40B4-BE49-F238E27FC236}">
                <a16:creationId xmlns:a16="http://schemas.microsoft.com/office/drawing/2014/main" id="{45E55AF0-85A8-4FD6-917B-6BFE3ABD0FED}"/>
              </a:ext>
            </a:extLst>
          </p:cNvPr>
          <p:cNvSpPr>
            <a:spLocks noGrp="1"/>
          </p:cNvSpPr>
          <p:nvPr>
            <p:ph type="sldNum" sz="quarter" idx="10"/>
          </p:nvPr>
        </p:nvSpPr>
        <p:spPr/>
        <p:txBody>
          <a:bodyPr/>
          <a:lstStyle/>
          <a:p>
            <a:fld id="{DC7BBA9F-DE71-443C-8AAE-5AD50151E65F}" type="slidenum">
              <a:rPr lang="en-US" smtClean="0"/>
              <a:pPr/>
              <a:t>8</a:t>
            </a:fld>
            <a:endParaRPr lang="en-US" dirty="0"/>
          </a:p>
        </p:txBody>
      </p:sp>
    </p:spTree>
    <p:extLst>
      <p:ext uri="{BB962C8B-B14F-4D97-AF65-F5344CB8AC3E}">
        <p14:creationId xmlns:p14="http://schemas.microsoft.com/office/powerpoint/2010/main" val="2987950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automatically generated with medium confidence">
            <a:extLst>
              <a:ext uri="{FF2B5EF4-FFF2-40B4-BE49-F238E27FC236}">
                <a16:creationId xmlns:a16="http://schemas.microsoft.com/office/drawing/2014/main" id="{EEDCBF90-13EA-40BB-A614-7F275C98F91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54984" y="0"/>
            <a:ext cx="5837016" cy="6497053"/>
          </a:xfrm>
          <a:prstGeom prst="rect">
            <a:avLst/>
          </a:prstGeom>
        </p:spPr>
      </p:pic>
      <p:sp>
        <p:nvSpPr>
          <p:cNvPr id="3" name="Slide Number Placeholder 2">
            <a:extLst>
              <a:ext uri="{FF2B5EF4-FFF2-40B4-BE49-F238E27FC236}">
                <a16:creationId xmlns:a16="http://schemas.microsoft.com/office/drawing/2014/main" id="{BBE13E26-BD76-47AA-9140-95C9510597C5}"/>
              </a:ext>
            </a:extLst>
          </p:cNvPr>
          <p:cNvSpPr>
            <a:spLocks noGrp="1"/>
          </p:cNvSpPr>
          <p:nvPr>
            <p:ph type="sldNum" sz="quarter" idx="10"/>
          </p:nvPr>
        </p:nvSpPr>
        <p:spPr/>
        <p:txBody>
          <a:bodyPr/>
          <a:lstStyle/>
          <a:p>
            <a:fld id="{DC7BBA9F-DE71-443C-8AAE-5AD50151E65F}" type="slidenum">
              <a:rPr lang="en-US" smtClean="0"/>
              <a:pPr/>
              <a:t>9</a:t>
            </a:fld>
            <a:endParaRPr lang="en-US" dirty="0"/>
          </a:p>
        </p:txBody>
      </p:sp>
      <p:pic>
        <p:nvPicPr>
          <p:cNvPr id="4" name="Picture 3">
            <a:extLst>
              <a:ext uri="{FF2B5EF4-FFF2-40B4-BE49-F238E27FC236}">
                <a16:creationId xmlns:a16="http://schemas.microsoft.com/office/drawing/2014/main" id="{40180E5F-6213-410B-ABE1-8AB10FC354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467600" cy="6497053"/>
          </a:xfrm>
          <a:prstGeom prst="rect">
            <a:avLst/>
          </a:prstGeom>
        </p:spPr>
      </p:pic>
      <p:pic>
        <p:nvPicPr>
          <p:cNvPr id="15" name="Google Shape;47;p8">
            <a:extLst>
              <a:ext uri="{FF2B5EF4-FFF2-40B4-BE49-F238E27FC236}">
                <a16:creationId xmlns:a16="http://schemas.microsoft.com/office/drawing/2014/main" id="{08E28BD3-FDE5-4321-9C55-F2DC33A7E109}"/>
              </a:ext>
            </a:extLst>
          </p:cNvPr>
          <p:cNvPicPr preferRelativeResize="0"/>
          <p:nvPr/>
        </p:nvPicPr>
        <p:blipFill rotWithShape="1">
          <a:blip r:embed="rId4"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C1B9F0C-F6B3-4EEE-B03D-EEECCB894513}"/>
              </a:ext>
            </a:extLst>
          </p:cNvPr>
          <p:cNvSpPr>
            <a:spLocks noGrp="1"/>
          </p:cNvSpPr>
          <p:nvPr>
            <p:ph type="title"/>
          </p:nvPr>
        </p:nvSpPr>
        <p:spPr/>
        <p:txBody>
          <a:bodyPr/>
          <a:lstStyle/>
          <a:p>
            <a:r>
              <a:rPr lang="en-US" dirty="0"/>
              <a:t>Risk Factor: Abusive Homes</a:t>
            </a:r>
          </a:p>
        </p:txBody>
      </p:sp>
    </p:spTree>
    <p:extLst>
      <p:ext uri="{BB962C8B-B14F-4D97-AF65-F5344CB8AC3E}">
        <p14:creationId xmlns:p14="http://schemas.microsoft.com/office/powerpoint/2010/main" val="3844823989"/>
      </p:ext>
    </p:extLst>
  </p:cSld>
  <p:clrMapOvr>
    <a:masterClrMapping/>
  </p:clrMapOvr>
</p:sld>
</file>

<file path=ppt/theme/theme1.xml><?xml version="1.0" encoding="utf-8"?>
<a:theme xmlns:a="http://schemas.openxmlformats.org/drawingml/2006/main" name="Tybalt template">
  <a:themeElements>
    <a:clrScheme name="Cool Colors Option 3">
      <a:dk1>
        <a:srgbClr val="27296D"/>
      </a:dk1>
      <a:lt1>
        <a:srgbClr val="A393EB"/>
      </a:lt1>
      <a:dk2>
        <a:srgbClr val="5E63B6"/>
      </a:dk2>
      <a:lt2>
        <a:srgbClr val="F5C7F7"/>
      </a:lt2>
      <a:accent1>
        <a:srgbClr val="27296D"/>
      </a:accent1>
      <a:accent2>
        <a:srgbClr val="5E63B6"/>
      </a:accent2>
      <a:accent3>
        <a:srgbClr val="A393EB"/>
      </a:accent3>
      <a:accent4>
        <a:srgbClr val="F5C7F7"/>
      </a:accent4>
      <a:accent5>
        <a:srgbClr val="FFFFFF"/>
      </a:accent5>
      <a:accent6>
        <a:srgbClr val="00000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 dockstate="right" visibility="0" width="438" row="2">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1D7B8305-4E50-4CBA-9CB9-D124540EBFD2}">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9B0391BD-0A8E-4534-8726-1C6BDE55DC63}">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8504F481011C4EBD5AC60863546422" ma:contentTypeVersion="8" ma:contentTypeDescription="Create a new document." ma:contentTypeScope="" ma:versionID="8343661214200e76ab37010cad982cdb">
  <xsd:schema xmlns:xsd="http://www.w3.org/2001/XMLSchema" xmlns:xs="http://www.w3.org/2001/XMLSchema" xmlns:p="http://schemas.microsoft.com/office/2006/metadata/properties" xmlns:ns2="aa61787e-5653-4ad6-be33-0782b9c2e5ad" targetNamespace="http://schemas.microsoft.com/office/2006/metadata/properties" ma:root="true" ma:fieldsID="1ffcb69183f718431b8e781b661da57c" ns2:_="">
    <xsd:import namespace="aa61787e-5653-4ad6-be33-0782b9c2e5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787e-5653-4ad6-be33-0782b9c2e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761266-09C3-4919-8590-C836034BB4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787e-5653-4ad6-be33-0782b9c2e5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1B32AD-780B-48E5-BCC9-6AB4831CB0D9}">
  <ds:schemaRefs>
    <ds:schemaRef ds:uri="http://schemas.microsoft.com/sharepoint/v3/contenttype/forms"/>
  </ds:schemaRefs>
</ds:datastoreItem>
</file>

<file path=customXml/itemProps3.xml><?xml version="1.0" encoding="utf-8"?>
<ds:datastoreItem xmlns:ds="http://schemas.openxmlformats.org/officeDocument/2006/customXml" ds:itemID="{E9BC281C-C9F5-43A3-A093-2FBB36F01251}">
  <ds:schemaRefs>
    <ds:schemaRef ds:uri="http://schemas.microsoft.com/office/infopath/2007/PartnerControls"/>
    <ds:schemaRef ds:uri="http://www.w3.org/XML/1998/namespace"/>
    <ds:schemaRef ds:uri="aa61787e-5653-4ad6-be33-0782b9c2e5ad"/>
    <ds:schemaRef ds:uri="http://purl.org/dc/dcmitype/"/>
    <ds:schemaRef ds:uri="http://purl.org/dc/terms/"/>
    <ds:schemaRef ds:uri="http://purl.org/dc/elements/1.1/"/>
    <ds:schemaRef ds:uri="http://schemas.openxmlformats.org/package/2006/metadata/core-properties"/>
    <ds:schemaRef ds:uri="http://schemas.microsoft.com/office/2006/documentManagement/typ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4512</TotalTime>
  <Words>742</Words>
  <Application>Microsoft Office PowerPoint</Application>
  <PresentationFormat>Widescreen</PresentationFormat>
  <Paragraphs>159</Paragraphs>
  <Slides>21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Caveat Brush</vt:lpstr>
      <vt:lpstr>Georgia</vt:lpstr>
      <vt:lpstr>Georgia Pro</vt:lpstr>
      <vt:lpstr>Patrick Hand</vt:lpstr>
      <vt:lpstr>Tybalt template</vt:lpstr>
      <vt:lpstr>Human Trafficking: Risk Factors</vt:lpstr>
      <vt:lpstr>Using Zoom: Chat</vt:lpstr>
      <vt:lpstr>Using Zoom: Annotations </vt:lpstr>
      <vt:lpstr>PowerPoint Presentation</vt:lpstr>
      <vt:lpstr>PowerPoint Presentation</vt:lpstr>
      <vt:lpstr>PowerPoint Presentation</vt:lpstr>
      <vt:lpstr>Risk Factors</vt:lpstr>
      <vt:lpstr>Risk Factor: Poor Neighborhoods</vt:lpstr>
      <vt:lpstr>Risk Factor: Abusive Homes</vt:lpstr>
      <vt:lpstr>Risk Factor: </vt:lpstr>
      <vt:lpstr>Luring Victims</vt:lpstr>
      <vt:lpstr>The Pretender  </vt:lpstr>
      <vt:lpstr>The Provider</vt:lpstr>
      <vt:lpstr>The Promiser</vt:lpstr>
      <vt:lpstr>The Protector </vt:lpstr>
      <vt:lpstr>The Punisher  </vt:lpstr>
      <vt:lpstr>Identifying the Persona</vt:lpstr>
      <vt:lpstr>Targeting Individuals</vt:lpstr>
      <vt:lpstr>What would you do? </vt:lpstr>
      <vt:lpstr>Human Trafficking Series</vt:lpstr>
      <vt:lpstr>Additional Training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Kelsey Chappa</dc:creator>
  <cp:lastModifiedBy>Kelsey Chappa</cp:lastModifiedBy>
  <cp:revision>320</cp:revision>
  <dcterms:created xsi:type="dcterms:W3CDTF">2020-04-06T15:42:22Z</dcterms:created>
  <dcterms:modified xsi:type="dcterms:W3CDTF">2021-10-14T18:42:30Z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0x0101004A8504F481011C4EBD5AC60863546422</vt:lpwstr>
  </property>
</Properties>
</file>