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57" r:id="rId5"/>
    <p:sldId id="258" r:id="rId6"/>
    <p:sldId id="271" r:id="rId7"/>
    <p:sldId id="262" r:id="rId8"/>
    <p:sldId id="296" r:id="rId9"/>
    <p:sldId id="283" r:id="rId10"/>
    <p:sldId id="261" r:id="rId11"/>
    <p:sldId id="280" r:id="rId12"/>
    <p:sldId id="292" r:id="rId13"/>
    <p:sldId id="291" r:id="rId14"/>
    <p:sldId id="263" r:id="rId15"/>
    <p:sldId id="265" r:id="rId16"/>
    <p:sldId id="266" r:id="rId17"/>
    <p:sldId id="293" r:id="rId18"/>
    <p:sldId id="294" r:id="rId19"/>
    <p:sldId id="268" r:id="rId20"/>
    <p:sldId id="277" r:id="rId21"/>
    <p:sldId id="284" r:id="rId22"/>
    <p:sldId id="264" r:id="rId23"/>
    <p:sldId id="272" r:id="rId24"/>
    <p:sldId id="288" r:id="rId25"/>
    <p:sldId id="279" r:id="rId26"/>
    <p:sldId id="285" r:id="rId27"/>
    <p:sldId id="267" r:id="rId28"/>
    <p:sldId id="273" r:id="rId29"/>
    <p:sldId id="278" r:id="rId30"/>
    <p:sldId id="295" r:id="rId31"/>
    <p:sldId id="274" r:id="rId32"/>
    <p:sldId id="275" r:id="rId33"/>
    <p:sldId id="287" r:id="rId34"/>
    <p:sldId id="286" r:id="rId35"/>
    <p:sldId id="269" r:id="rId36"/>
    <p:sldId id="281" r:id="rId37"/>
    <p:sldId id="276" r:id="rId38"/>
    <p:sldId id="282" r:id="rId39"/>
  </p:sldIdLst>
  <p:sldSz cx="12188825"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happa" initials="KC" lastIdx="2" clrIdx="0">
    <p:extLst>
      <p:ext uri="{19B8F6BF-5375-455C-9EA6-DF929625EA0E}">
        <p15:presenceInfo xmlns:p15="http://schemas.microsoft.com/office/powerpoint/2012/main" userId="S::kelsey.chappa@dwfs.us::820957df-ccea-48a7-8a0f-23ef2e5870b0" providerId="AD"/>
      </p:ext>
    </p:extLst>
  </p:cmAuthor>
  <p:cmAuthor id="2" name="Haase, Rachel" initials="HR" lastIdx="1" clrIdx="1">
    <p:extLst>
      <p:ext uri="{19B8F6BF-5375-455C-9EA6-DF929625EA0E}">
        <p15:presenceInfo xmlns:p15="http://schemas.microsoft.com/office/powerpoint/2012/main" userId="S::haaser@uwosh.edu::30a5133b-a9f4-4827-9d46-97064bb5b3d6" providerId="AD"/>
      </p:ext>
    </p:extLst>
  </p:cmAuthor>
  <p:cmAuthor id="3" name="Sally Hilsgen" initials="SH" lastIdx="3" clrIdx="2">
    <p:extLst>
      <p:ext uri="{19B8F6BF-5375-455C-9EA6-DF929625EA0E}">
        <p15:presenceInfo xmlns:p15="http://schemas.microsoft.com/office/powerpoint/2012/main" userId="S-1-5-21-2659354452-1902947517-270089953-42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7A6"/>
    <a:srgbClr val="BDF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A735C-3738-449A-85DA-8CB3C38A2BB1}" v="8" dt="2019-10-31T17:05:29.63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9" d="100"/>
          <a:sy n="79" d="100"/>
        </p:scale>
        <p:origin x="744"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6/24/2021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6/24/2021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How do you collect assessment information?
https://www.polleverywhere.com/free_text_polls/l3T9JtYJ25u5MHUq713i7</a:t>
            </a:r>
          </a:p>
        </p:txBody>
      </p:sp>
      <p:sp>
        <p:nvSpPr>
          <p:cNvPr id="4" name="Slide Number Placeholder 3"/>
          <p:cNvSpPr>
            <a:spLocks noGrp="1"/>
          </p:cNvSpPr>
          <p:nvPr>
            <p:ph type="sldNum" sz="quarter" idx="10"/>
          </p:nvPr>
        </p:nvSpPr>
        <p:spPr/>
        <p:txBody>
          <a:bodyPr/>
          <a:lstStyle/>
          <a:p>
            <a:fld id="{1C4BCB7D-BF4E-1446-AA25-7CBBEE977063}" type="slidenum">
              <a:rPr lang="en-US" smtClean="0"/>
              <a:t>5</a:t>
            </a:fld>
            <a:endParaRPr lang="en-US"/>
          </a:p>
        </p:txBody>
      </p:sp>
    </p:spTree>
    <p:extLst>
      <p:ext uri="{BB962C8B-B14F-4D97-AF65-F5344CB8AC3E}">
        <p14:creationId xmlns:p14="http://schemas.microsoft.com/office/powerpoint/2010/main" val="155687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Slide Number Placeholder 5">
            <a:extLst>
              <a:ext uri="{FF2B5EF4-FFF2-40B4-BE49-F238E27FC236}">
                <a16:creationId xmlns:a16="http://schemas.microsoft.com/office/drawing/2014/main" id="{AB2D40DE-1813-41A7-BBEC-F1DEE4978B14}"/>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9" name="Footer Placeholder 3">
            <a:extLst>
              <a:ext uri="{FF2B5EF4-FFF2-40B4-BE49-F238E27FC236}">
                <a16:creationId xmlns:a16="http://schemas.microsoft.com/office/drawing/2014/main" id="{78739105-880F-4A6D-B10C-EA191D8BADF8}"/>
              </a:ext>
            </a:extLst>
          </p:cNvPr>
          <p:cNvSpPr>
            <a:spLocks noGrp="1"/>
          </p:cNvSpPr>
          <p:nvPr>
            <p:ph type="ftr" sz="quarter" idx="3"/>
          </p:nvPr>
        </p:nvSpPr>
        <p:spPr>
          <a:xfrm>
            <a:off x="1500044" y="6571097"/>
            <a:ext cx="2366662" cy="273049"/>
          </a:xfrm>
          <a:prstGeom prst="rect">
            <a:avLst/>
          </a:prstGeom>
        </p:spPr>
        <p:txBody>
          <a:bodyPr vert="horz" lIns="91440" tIns="45720" rIns="91440" bIns="45720" rtlCol="0" anchor="ctr"/>
          <a:lstStyle>
            <a:lvl1pPr algn="l">
              <a:defRPr sz="1100">
                <a:solidFill>
                  <a:schemeClr val="tx1"/>
                </a:solidFill>
              </a:defRPr>
            </a:lvl1pPr>
          </a:lstStyle>
          <a:p>
            <a:r>
              <a:rPr lang="en-US"/>
              <a:t>DFES Partner Training Team</a:t>
            </a:r>
          </a:p>
        </p:txBody>
      </p:sp>
      <p:sp>
        <p:nvSpPr>
          <p:cNvPr id="10" name="Date Placeholder 4">
            <a:extLst>
              <a:ext uri="{FF2B5EF4-FFF2-40B4-BE49-F238E27FC236}">
                <a16:creationId xmlns:a16="http://schemas.microsoft.com/office/drawing/2014/main" id="{6C81E9A2-79A1-44A2-B09C-C29D13479521}"/>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4">
            <a:extLst>
              <a:ext uri="{FF2B5EF4-FFF2-40B4-BE49-F238E27FC236}">
                <a16:creationId xmlns:a16="http://schemas.microsoft.com/office/drawing/2014/main" id="{0D28DE33-04D2-4B85-8AF4-E855299A27E0}"/>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8" name="Slide Number Placeholder 5">
            <a:extLst>
              <a:ext uri="{FF2B5EF4-FFF2-40B4-BE49-F238E27FC236}">
                <a16:creationId xmlns:a16="http://schemas.microsoft.com/office/drawing/2014/main" id="{C9A99651-7775-4BE0-A6A1-8BBF7491AE48}"/>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9" name="Date Placeholder 4">
            <a:extLst>
              <a:ext uri="{FF2B5EF4-FFF2-40B4-BE49-F238E27FC236}">
                <a16:creationId xmlns:a16="http://schemas.microsoft.com/office/drawing/2014/main" id="{70799EE9-4215-4166-9075-06EF7C4DCB5E}"/>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10" name="Oval 9">
            <a:extLst>
              <a:ext uri="{FF2B5EF4-FFF2-40B4-BE49-F238E27FC236}">
                <a16:creationId xmlns:a16="http://schemas.microsoft.com/office/drawing/2014/main" id="{7D99EC37-6784-4BB5-968E-86A50F72395A}"/>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4">
            <a:extLst>
              <a:ext uri="{FF2B5EF4-FFF2-40B4-BE49-F238E27FC236}">
                <a16:creationId xmlns:a16="http://schemas.microsoft.com/office/drawing/2014/main" id="{37BD4E9E-8BC7-4351-AFC9-4BF272D10E94}"/>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8" name="Slide Number Placeholder 5">
            <a:extLst>
              <a:ext uri="{FF2B5EF4-FFF2-40B4-BE49-F238E27FC236}">
                <a16:creationId xmlns:a16="http://schemas.microsoft.com/office/drawing/2014/main" id="{1F8CA813-DC60-47FB-9A27-FB8E72F84CD4}"/>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9" name="Date Placeholder 4">
            <a:extLst>
              <a:ext uri="{FF2B5EF4-FFF2-40B4-BE49-F238E27FC236}">
                <a16:creationId xmlns:a16="http://schemas.microsoft.com/office/drawing/2014/main" id="{9ECD656D-942A-45D8-83F0-A00E839DAB1C}"/>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10" name="Oval 9">
            <a:extLst>
              <a:ext uri="{FF2B5EF4-FFF2-40B4-BE49-F238E27FC236}">
                <a16:creationId xmlns:a16="http://schemas.microsoft.com/office/drawing/2014/main" id="{FF04D33B-857D-4825-8387-A8DB58D343EB}"/>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a:xfrm>
            <a:off x="1522414" y="6546273"/>
            <a:ext cx="2366662" cy="304800"/>
          </a:xfrm>
          <a:prstGeom prst="rect">
            <a:avLst/>
          </a:prstGeom>
        </p:spPr>
        <p:txBody>
          <a:bodyPr/>
          <a:lstStyle/>
          <a:p>
            <a:r>
              <a:rPr lang="en-US"/>
              <a:t>DFES Partner Training Team</a:t>
            </a:r>
            <a:endParaRPr/>
          </a:p>
        </p:txBody>
      </p:sp>
      <p:sp>
        <p:nvSpPr>
          <p:cNvPr id="7" name="Slide Number Placeholder 5">
            <a:extLst>
              <a:ext uri="{FF2B5EF4-FFF2-40B4-BE49-F238E27FC236}">
                <a16:creationId xmlns:a16="http://schemas.microsoft.com/office/drawing/2014/main" id="{9EF7F1E3-4957-456D-8B41-0D8A41C9A1B9}"/>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8" name="Date Placeholder 4">
            <a:extLst>
              <a:ext uri="{FF2B5EF4-FFF2-40B4-BE49-F238E27FC236}">
                <a16:creationId xmlns:a16="http://schemas.microsoft.com/office/drawing/2014/main" id="{31C27BA6-DE50-4241-9810-A7424FDC856C}"/>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9" name="Oval 8">
            <a:extLst>
              <a:ext uri="{FF2B5EF4-FFF2-40B4-BE49-F238E27FC236}">
                <a16:creationId xmlns:a16="http://schemas.microsoft.com/office/drawing/2014/main" id="{B044A6D3-3384-4737-A968-A146EEA4F762}"/>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a:xfrm>
            <a:off x="1522413" y="6546273"/>
            <a:ext cx="3128662" cy="304800"/>
          </a:xfrm>
          <a:prstGeom prst="rect">
            <a:avLst/>
          </a:prstGeom>
        </p:spPr>
        <p:txBody>
          <a:bodyPr/>
          <a:lstStyle/>
          <a:p>
            <a:r>
              <a:rPr lang="en-US"/>
              <a:t>DFES Partner Training Team</a:t>
            </a:r>
            <a:endParaRPr/>
          </a:p>
        </p:txBody>
      </p:sp>
      <p:sp>
        <p:nvSpPr>
          <p:cNvPr id="7" name="Slide Number Placeholder 5">
            <a:extLst>
              <a:ext uri="{FF2B5EF4-FFF2-40B4-BE49-F238E27FC236}">
                <a16:creationId xmlns:a16="http://schemas.microsoft.com/office/drawing/2014/main" id="{133F12B1-039B-4337-B378-3461D27C9378}"/>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8" name="Date Placeholder 4">
            <a:extLst>
              <a:ext uri="{FF2B5EF4-FFF2-40B4-BE49-F238E27FC236}">
                <a16:creationId xmlns:a16="http://schemas.microsoft.com/office/drawing/2014/main" id="{DAEC2AEC-215C-4FA6-B035-EEB8D665B7D9}"/>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8" name="Slide Number Placeholder 5">
            <a:extLst>
              <a:ext uri="{FF2B5EF4-FFF2-40B4-BE49-F238E27FC236}">
                <a16:creationId xmlns:a16="http://schemas.microsoft.com/office/drawing/2014/main" id="{9905AB90-C116-41CC-BFAD-91606F7F522E}"/>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9" name="Date Placeholder 4">
            <a:extLst>
              <a:ext uri="{FF2B5EF4-FFF2-40B4-BE49-F238E27FC236}">
                <a16:creationId xmlns:a16="http://schemas.microsoft.com/office/drawing/2014/main" id="{57A7ACFB-12A2-451A-87EB-38FAF9D3CA18}"/>
              </a:ext>
            </a:extLst>
          </p:cNvPr>
          <p:cNvSpPr>
            <a:spLocks noGrp="1"/>
          </p:cNvSpPr>
          <p:nvPr>
            <p:ph type="dt" sz="half" idx="1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10" name="Oval 9">
            <a:extLst>
              <a:ext uri="{FF2B5EF4-FFF2-40B4-BE49-F238E27FC236}">
                <a16:creationId xmlns:a16="http://schemas.microsoft.com/office/drawing/2014/main" id="{DEB86558-24A8-4533-BA93-C702E090A973}"/>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Footer Placeholder 4">
            <a:extLst>
              <a:ext uri="{FF2B5EF4-FFF2-40B4-BE49-F238E27FC236}">
                <a16:creationId xmlns:a16="http://schemas.microsoft.com/office/drawing/2014/main" id="{A6651E48-049E-4A9E-B438-4289783A86D4}"/>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11" name="Slide Number Placeholder 5">
            <a:extLst>
              <a:ext uri="{FF2B5EF4-FFF2-40B4-BE49-F238E27FC236}">
                <a16:creationId xmlns:a16="http://schemas.microsoft.com/office/drawing/2014/main" id="{2E644360-26CD-4FA9-842D-7518D9F28355}"/>
              </a:ext>
            </a:extLst>
          </p:cNvPr>
          <p:cNvSpPr>
            <a:spLocks noGrp="1"/>
          </p:cNvSpPr>
          <p:nvPr>
            <p:ph type="sldNum" sz="quarter" idx="12"/>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12" name="Date Placeholder 4">
            <a:extLst>
              <a:ext uri="{FF2B5EF4-FFF2-40B4-BE49-F238E27FC236}">
                <a16:creationId xmlns:a16="http://schemas.microsoft.com/office/drawing/2014/main" id="{2C23F870-2C12-43B4-A7BA-E15ECC159E20}"/>
              </a:ext>
            </a:extLst>
          </p:cNvPr>
          <p:cNvSpPr>
            <a:spLocks noGrp="1"/>
          </p:cNvSpPr>
          <p:nvPr>
            <p:ph type="dt" sz="half" idx="13"/>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13" name="Oval 12">
            <a:extLst>
              <a:ext uri="{FF2B5EF4-FFF2-40B4-BE49-F238E27FC236}">
                <a16:creationId xmlns:a16="http://schemas.microsoft.com/office/drawing/2014/main" id="{5D79D6E7-AA1E-42F1-8ED5-C380B9BDEF0E}"/>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6" name="Footer Placeholder 4">
            <a:extLst>
              <a:ext uri="{FF2B5EF4-FFF2-40B4-BE49-F238E27FC236}">
                <a16:creationId xmlns:a16="http://schemas.microsoft.com/office/drawing/2014/main" id="{074D0D10-CF9F-4215-AB6D-7836A377F363}"/>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7" name="Slide Number Placeholder 5">
            <a:extLst>
              <a:ext uri="{FF2B5EF4-FFF2-40B4-BE49-F238E27FC236}">
                <a16:creationId xmlns:a16="http://schemas.microsoft.com/office/drawing/2014/main" id="{9EF11614-13B3-485C-82EF-D70ED1C96FE0}"/>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8" name="Date Placeholder 4">
            <a:extLst>
              <a:ext uri="{FF2B5EF4-FFF2-40B4-BE49-F238E27FC236}">
                <a16:creationId xmlns:a16="http://schemas.microsoft.com/office/drawing/2014/main" id="{BB241FE7-FC3A-442F-8763-F69D736B2036}"/>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9" name="Oval 8">
            <a:extLst>
              <a:ext uri="{FF2B5EF4-FFF2-40B4-BE49-F238E27FC236}">
                <a16:creationId xmlns:a16="http://schemas.microsoft.com/office/drawing/2014/main" id="{644ED350-D272-475C-A594-B0C59E7138D1}"/>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7F93D2D-1726-4A98-818F-49E69B7EC79F}"/>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6" name="Slide Number Placeholder 5">
            <a:extLst>
              <a:ext uri="{FF2B5EF4-FFF2-40B4-BE49-F238E27FC236}">
                <a16:creationId xmlns:a16="http://schemas.microsoft.com/office/drawing/2014/main" id="{C63E5603-D958-42A4-B8B7-4501B2AE045F}"/>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7" name="Date Placeholder 4">
            <a:extLst>
              <a:ext uri="{FF2B5EF4-FFF2-40B4-BE49-F238E27FC236}">
                <a16:creationId xmlns:a16="http://schemas.microsoft.com/office/drawing/2014/main" id="{E7D0D874-8323-4A8F-9B17-4D111C912C75}"/>
              </a:ext>
            </a:extLst>
          </p:cNvPr>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8" name="Oval 7">
            <a:extLst>
              <a:ext uri="{FF2B5EF4-FFF2-40B4-BE49-F238E27FC236}">
                <a16:creationId xmlns:a16="http://schemas.microsoft.com/office/drawing/2014/main" id="{6C60801B-6CF9-4FA8-AE51-A48ACBDD6079}"/>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Footer Placeholder 4">
            <a:extLst>
              <a:ext uri="{FF2B5EF4-FFF2-40B4-BE49-F238E27FC236}">
                <a16:creationId xmlns:a16="http://schemas.microsoft.com/office/drawing/2014/main" id="{618E2C8E-6311-4C19-9829-918DDD9350DA}"/>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12" name="Slide Number Placeholder 5">
            <a:extLst>
              <a:ext uri="{FF2B5EF4-FFF2-40B4-BE49-F238E27FC236}">
                <a16:creationId xmlns:a16="http://schemas.microsoft.com/office/drawing/2014/main" id="{025DD487-C4B8-4F1A-99A7-5B95F5EDB1BD}"/>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13" name="Date Placeholder 4">
            <a:extLst>
              <a:ext uri="{FF2B5EF4-FFF2-40B4-BE49-F238E27FC236}">
                <a16:creationId xmlns:a16="http://schemas.microsoft.com/office/drawing/2014/main" id="{CA45E4BF-F620-458D-BFDE-A7E3D6D010A5}"/>
              </a:ext>
            </a:extLst>
          </p:cNvPr>
          <p:cNvSpPr>
            <a:spLocks noGrp="1"/>
          </p:cNvSpPr>
          <p:nvPr>
            <p:ph type="dt" sz="half" idx="1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8" name="Oval 7">
            <a:extLst>
              <a:ext uri="{FF2B5EF4-FFF2-40B4-BE49-F238E27FC236}">
                <a16:creationId xmlns:a16="http://schemas.microsoft.com/office/drawing/2014/main" id="{878BBDED-7F9D-41D0-AB01-E29263E90987}"/>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2729AE0F-8DE3-4A90-9599-1A478DAAA0B9}"/>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
        <p:nvSpPr>
          <p:cNvPr id="7" name="Footer Placeholder 4">
            <a:extLst>
              <a:ext uri="{FF2B5EF4-FFF2-40B4-BE49-F238E27FC236}">
                <a16:creationId xmlns:a16="http://schemas.microsoft.com/office/drawing/2014/main" id="{63F08FE0-28A5-4F03-A64D-D24E1AFB99BE}"/>
              </a:ext>
            </a:extLst>
          </p:cNvPr>
          <p:cNvSpPr>
            <a:spLocks noGrp="1"/>
          </p:cNvSpPr>
          <p:nvPr>
            <p:ph type="ftr" sz="quarter" idx="11"/>
          </p:nvPr>
        </p:nvSpPr>
        <p:spPr>
          <a:xfrm>
            <a:off x="1522414" y="6584951"/>
            <a:ext cx="2595262" cy="273049"/>
          </a:xfrm>
          <a:prstGeom prst="rect">
            <a:avLst/>
          </a:prstGeom>
        </p:spPr>
        <p:txBody>
          <a:bodyPr/>
          <a:lstStyle/>
          <a:p>
            <a:r>
              <a:rPr lang="en-US"/>
              <a:t>DFES Partner Training Team</a:t>
            </a:r>
            <a:endParaRPr/>
          </a:p>
        </p:txBody>
      </p:sp>
      <p:sp>
        <p:nvSpPr>
          <p:cNvPr id="10" name="Date Placeholder 4">
            <a:extLst>
              <a:ext uri="{FF2B5EF4-FFF2-40B4-BE49-F238E27FC236}">
                <a16:creationId xmlns:a16="http://schemas.microsoft.com/office/drawing/2014/main" id="{AD57F742-AD1A-42B7-831B-6A019521EA95}"/>
              </a:ext>
            </a:extLst>
          </p:cNvPr>
          <p:cNvSpPr>
            <a:spLocks noGrp="1"/>
          </p:cNvSpPr>
          <p:nvPr>
            <p:ph type="dt" sz="half" idx="1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11" name="Oval 10">
            <a:extLst>
              <a:ext uri="{FF2B5EF4-FFF2-40B4-BE49-F238E27FC236}">
                <a16:creationId xmlns:a16="http://schemas.microsoft.com/office/drawing/2014/main" id="{F83A4E46-5B9D-4C11-B548-9EE14173ADEC}"/>
              </a:ext>
            </a:extLst>
          </p:cNvPr>
          <p:cNvSpPr/>
          <p:nvPr userDrawn="1"/>
        </p:nvSpPr>
        <p:spPr>
          <a:xfrm>
            <a:off x="11536006" y="90985"/>
            <a:ext cx="457200" cy="457200"/>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3"/>
          </p:nvPr>
        </p:nvSpPr>
        <p:spPr>
          <a:xfrm>
            <a:off x="1500044" y="6571097"/>
            <a:ext cx="2366662" cy="273049"/>
          </a:xfrm>
          <a:prstGeom prst="rect">
            <a:avLst/>
          </a:prstGeom>
        </p:spPr>
        <p:txBody>
          <a:bodyPr vert="horz" lIns="91440" tIns="45720" rIns="91440" bIns="45720" rtlCol="0" anchor="ctr"/>
          <a:lstStyle>
            <a:lvl1pPr algn="l">
              <a:defRPr sz="1100">
                <a:solidFill>
                  <a:schemeClr val="tx1"/>
                </a:solidFill>
              </a:defRPr>
            </a:lvl1pPr>
          </a:lstStyle>
          <a:p>
            <a:r>
              <a:rPr lang="en-US"/>
              <a:t>DFES Partner Training Team</a:t>
            </a:r>
          </a:p>
        </p:txBody>
      </p:sp>
      <p:sp>
        <p:nvSpPr>
          <p:cNvPr id="4" name="Date Placeholder 4"/>
          <p:cNvSpPr>
            <a:spLocks noGrp="1"/>
          </p:cNvSpPr>
          <p:nvPr>
            <p:ph type="dt" sz="half" idx="2"/>
          </p:nvPr>
        </p:nvSpPr>
        <p:spPr>
          <a:xfrm>
            <a:off x="9803555" y="6571096"/>
            <a:ext cx="1320059" cy="273049"/>
          </a:xfrm>
          <a:prstGeom prst="rect">
            <a:avLst/>
          </a:prstGeom>
        </p:spPr>
        <p:txBody>
          <a:bodyPr vert="horz" lIns="91440" tIns="45720" rIns="91440" bIns="45720" rtlCol="0" anchor="ctr"/>
          <a:lstStyle>
            <a:lvl1pPr algn="r">
              <a:defRPr sz="1100">
                <a:solidFill>
                  <a:schemeClr val="tx1"/>
                </a:solidFill>
              </a:defRPr>
            </a:lvl1pPr>
          </a:lstStyle>
          <a:p>
            <a:r>
              <a:rPr lang="en-US"/>
              <a:t>06/24/2021</a:t>
            </a:r>
          </a:p>
        </p:txBody>
      </p:sp>
      <p:sp>
        <p:nvSpPr>
          <p:cNvPr id="6" name="Slide Number Placeholder 5"/>
          <p:cNvSpPr>
            <a:spLocks noGrp="1"/>
          </p:cNvSpPr>
          <p:nvPr>
            <p:ph type="sldNum" sz="quarter" idx="4"/>
          </p:nvPr>
        </p:nvSpPr>
        <p:spPr>
          <a:xfrm>
            <a:off x="5827713" y="6584950"/>
            <a:ext cx="990601" cy="273049"/>
          </a:xfrm>
          <a:prstGeom prst="rect">
            <a:avLst/>
          </a:prstGeom>
        </p:spPr>
        <p:txBody>
          <a:bodyPr vert="horz" lIns="91440" tIns="45720" rIns="91440" bIns="45720" rtlCol="0" anchor="ctr"/>
          <a:lstStyle>
            <a:lvl1pPr algn="ct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3.wdp"/><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s://www.polleverywhere.com/free_text_polls/l3T9JtYJ25u5MHUq713i7" TargetMode="External"/><Relationship Id="rId5" Type="http://schemas.openxmlformats.org/officeDocument/2006/relationships/hyperlink" Target="https://www.liveslides.com/download"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Case Management Strategies for Success:</a:t>
            </a:r>
            <a:br>
              <a:rPr lang="en-US"/>
            </a:br>
            <a:r>
              <a:rPr lang="en-US"/>
              <a:t>Utilizing Assessment</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18A4D-0791-494C-94D1-289425607E10}"/>
              </a:ext>
            </a:extLst>
          </p:cNvPr>
          <p:cNvSpPr>
            <a:spLocks noGrp="1"/>
          </p:cNvSpPr>
          <p:nvPr>
            <p:ph idx="1"/>
          </p:nvPr>
        </p:nvSpPr>
        <p:spPr>
          <a:xfrm>
            <a:off x="1903412" y="4495800"/>
            <a:ext cx="9601200" cy="1371600"/>
          </a:xfrm>
        </p:spPr>
        <p:txBody>
          <a:bodyPr/>
          <a:lstStyle/>
          <a:p>
            <a:pPr marL="0" indent="0" algn="r">
              <a:buNone/>
            </a:pPr>
            <a:r>
              <a:rPr lang="en-US"/>
              <a:t>Go to the flipchart paper with your assigned assessment. Record what you gather/gain from that assessment. When time is called, rotate and repeat.</a:t>
            </a:r>
          </a:p>
        </p:txBody>
      </p:sp>
      <p:sp>
        <p:nvSpPr>
          <p:cNvPr id="4" name="Footer Placeholder 3">
            <a:extLst>
              <a:ext uri="{FF2B5EF4-FFF2-40B4-BE49-F238E27FC236}">
                <a16:creationId xmlns:a16="http://schemas.microsoft.com/office/drawing/2014/main" id="{7F900FFB-A81F-4E09-ACA8-D1B854012708}"/>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941F3A63-95B8-4B47-A3A5-37DFA4ACEC08}"/>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FC552529-D191-425F-845E-C309E301B47A}"/>
              </a:ext>
            </a:extLst>
          </p:cNvPr>
          <p:cNvSpPr>
            <a:spLocks noGrp="1"/>
          </p:cNvSpPr>
          <p:nvPr>
            <p:ph type="sldNum" sz="quarter" idx="4"/>
          </p:nvPr>
        </p:nvSpPr>
        <p:spPr/>
        <p:txBody>
          <a:bodyPr/>
          <a:lstStyle/>
          <a:p>
            <a:fld id="{E5137D0E-4A4F-4307-8994-C1891D747D59}" type="slidenum">
              <a:rPr lang="en-US" smtClean="0"/>
              <a:pPr/>
              <a:t>10</a:t>
            </a:fld>
            <a:endParaRPr lang="en-US"/>
          </a:p>
        </p:txBody>
      </p:sp>
      <p:pic>
        <p:nvPicPr>
          <p:cNvPr id="12" name="Picture 11">
            <a:extLst>
              <a:ext uri="{FF2B5EF4-FFF2-40B4-BE49-F238E27FC236}">
                <a16:creationId xmlns:a16="http://schemas.microsoft.com/office/drawing/2014/main" id="{E17CB198-164A-4781-80D9-600B9D6D666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8" name="TextBox 7">
            <a:extLst>
              <a:ext uri="{FF2B5EF4-FFF2-40B4-BE49-F238E27FC236}">
                <a16:creationId xmlns:a16="http://schemas.microsoft.com/office/drawing/2014/main" id="{D5B8123F-F224-447D-88B7-6E3752CFC693}"/>
              </a:ext>
            </a:extLst>
          </p:cNvPr>
          <p:cNvSpPr txBox="1"/>
          <p:nvPr/>
        </p:nvSpPr>
        <p:spPr>
          <a:xfrm>
            <a:off x="11536697" y="87869"/>
            <a:ext cx="457200" cy="457200"/>
          </a:xfrm>
          <a:prstGeom prst="rect">
            <a:avLst/>
          </a:prstGeom>
          <a:noFill/>
        </p:spPr>
        <p:txBody>
          <a:bodyPr wrap="square" rtlCol="0">
            <a:noAutofit/>
          </a:bodyPr>
          <a:lstStyle/>
          <a:p>
            <a:pPr algn="ctr"/>
            <a:r>
              <a:rPr lang="en-US" sz="2600"/>
              <a:t>8</a:t>
            </a:r>
          </a:p>
        </p:txBody>
      </p:sp>
    </p:spTree>
    <p:extLst>
      <p:ext uri="{BB962C8B-B14F-4D97-AF65-F5344CB8AC3E}">
        <p14:creationId xmlns:p14="http://schemas.microsoft.com/office/powerpoint/2010/main" val="393351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EC00-1129-4A20-9325-3075C0E43694}"/>
              </a:ext>
            </a:extLst>
          </p:cNvPr>
          <p:cNvSpPr>
            <a:spLocks noGrp="1"/>
          </p:cNvSpPr>
          <p:nvPr>
            <p:ph type="title"/>
          </p:nvPr>
        </p:nvSpPr>
        <p:spPr>
          <a:xfrm>
            <a:off x="840743" y="375897"/>
            <a:ext cx="9601200" cy="1143000"/>
          </a:xfrm>
        </p:spPr>
        <p:txBody>
          <a:bodyPr/>
          <a:lstStyle/>
          <a:p>
            <a:r>
              <a:rPr lang="en-US"/>
              <a:t>Information gathered from...</a:t>
            </a:r>
          </a:p>
        </p:txBody>
      </p:sp>
      <p:sp>
        <p:nvSpPr>
          <p:cNvPr id="4" name="Footer Placeholder 3">
            <a:extLst>
              <a:ext uri="{FF2B5EF4-FFF2-40B4-BE49-F238E27FC236}">
                <a16:creationId xmlns:a16="http://schemas.microsoft.com/office/drawing/2014/main" id="{78476523-ECC7-460F-995B-675C655EBFC6}"/>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F1EC3F24-F1F7-4E73-827B-F1901988964A}"/>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6F2EE5F0-6993-4A75-B319-C8ADA649C604}"/>
              </a:ext>
            </a:extLst>
          </p:cNvPr>
          <p:cNvSpPr>
            <a:spLocks noGrp="1"/>
          </p:cNvSpPr>
          <p:nvPr>
            <p:ph type="sldNum" sz="quarter" idx="4"/>
          </p:nvPr>
        </p:nvSpPr>
        <p:spPr/>
        <p:txBody>
          <a:bodyPr/>
          <a:lstStyle/>
          <a:p>
            <a:fld id="{E5137D0E-4A4F-4307-8994-C1891D747D59}" type="slidenum">
              <a:rPr lang="en-US" smtClean="0"/>
              <a:pPr/>
              <a:t>11</a:t>
            </a:fld>
            <a:endParaRPr lang="en-US"/>
          </a:p>
        </p:txBody>
      </p:sp>
      <p:pic>
        <p:nvPicPr>
          <p:cNvPr id="9" name="Picture 8">
            <a:extLst>
              <a:ext uri="{FF2B5EF4-FFF2-40B4-BE49-F238E27FC236}">
                <a16:creationId xmlns:a16="http://schemas.microsoft.com/office/drawing/2014/main" id="{E28D1EC2-CFCC-40C6-A78A-EE48B53D73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056" y1="22361" x2="50833" y2="23333"/>
                        <a14:foregroundMark x1="24444" y1="84861" x2="26535" y2="83950"/>
                        <a14:foregroundMark x1="50417" y1="53611" x2="49028" y2="68611"/>
                        <a14:backgroundMark x1="30278" y1="83194" x2="31667" y2="83194"/>
                        <a14:backgroundMark x1="33056" y1="82500" x2="28611" y2="82500"/>
                        <a14:backgroundMark x1="28611" y1="82500" x2="30000" y2="82083"/>
                        <a14:backgroundMark x1="32083" y1="81806" x2="33750" y2="81806"/>
                        <a14:backgroundMark x1="26806" y1="83472" x2="30278" y2="82778"/>
                      </a14:backgroundRemoval>
                    </a14:imgEffect>
                  </a14:imgLayer>
                </a14:imgProps>
              </a:ext>
              <a:ext uri="{28A0092B-C50C-407E-A947-70E740481C1C}">
                <a14:useLocalDpi xmlns:a14="http://schemas.microsoft.com/office/drawing/2010/main" val="0"/>
              </a:ext>
            </a:extLst>
          </a:blip>
          <a:stretch>
            <a:fillRect/>
          </a:stretch>
        </p:blipFill>
        <p:spPr>
          <a:xfrm>
            <a:off x="5290111" y="3196406"/>
            <a:ext cx="3200400" cy="3200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49FD4FF5-C459-400D-BBDF-06D1ABBEC490}"/>
              </a:ext>
            </a:extLst>
          </p:cNvPr>
          <p:cNvPicPr>
            <a:picLocks noChangeAspect="1"/>
          </p:cNvPicPr>
          <p:nvPr/>
        </p:nvPicPr>
        <p:blipFill rotWithShape="1">
          <a:blip r:embed="rId4">
            <a:extLst>
              <a:ext uri="{28A0092B-C50C-407E-A947-70E740481C1C}">
                <a14:useLocalDpi xmlns:a14="http://schemas.microsoft.com/office/drawing/2010/main" val="0"/>
              </a:ext>
            </a:extLst>
          </a:blip>
          <a:srcRect l="27529" t="23219" r="17839" b="23179"/>
          <a:stretch/>
        </p:blipFill>
        <p:spPr>
          <a:xfrm>
            <a:off x="3524961" y="1428164"/>
            <a:ext cx="2306169" cy="3200400"/>
          </a:xfrm>
          <a:prstGeom prst="rect">
            <a:avLst/>
          </a:prstGeom>
        </p:spPr>
      </p:pic>
      <p:pic>
        <p:nvPicPr>
          <p:cNvPr id="19" name="Picture 18">
            <a:extLst>
              <a:ext uri="{FF2B5EF4-FFF2-40B4-BE49-F238E27FC236}">
                <a16:creationId xmlns:a16="http://schemas.microsoft.com/office/drawing/2014/main" id="{4143D8B0-DC8A-4F87-A68A-3790BF4BCD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3611" l="3056" r="96667">
                        <a14:foregroundMark x1="9583" y1="31111" x2="10278" y2="39861"/>
                        <a14:foregroundMark x1="89444" y1="42361" x2="93194" y2="46667"/>
                        <a14:foregroundMark x1="5556" y1="33889" x2="3333" y2="35139"/>
                        <a14:foregroundMark x1="96667" y1="40833" x2="96667" y2="41667"/>
                        <a14:foregroundMark x1="11111" y1="88056" x2="21389" y2="93611"/>
                      </a14:backgroundRemoval>
                    </a14:imgEffect>
                  </a14:imgLayer>
                </a14:imgProps>
              </a:ext>
              <a:ext uri="{28A0092B-C50C-407E-A947-70E740481C1C}">
                <a14:useLocalDpi xmlns:a14="http://schemas.microsoft.com/office/drawing/2010/main" val="0"/>
              </a:ext>
            </a:extLst>
          </a:blip>
          <a:stretch>
            <a:fillRect/>
          </a:stretch>
        </p:blipFill>
        <p:spPr>
          <a:xfrm>
            <a:off x="437195" y="3018552"/>
            <a:ext cx="3200400" cy="3200400"/>
          </a:xfrm>
          <a:prstGeom prst="rect">
            <a:avLst/>
          </a:prstGeom>
        </p:spPr>
      </p:pic>
      <p:pic>
        <p:nvPicPr>
          <p:cNvPr id="21" name="Picture 20" descr="A close up of a logo&#10;&#10;Description automatically generated">
            <a:extLst>
              <a:ext uri="{FF2B5EF4-FFF2-40B4-BE49-F238E27FC236}">
                <a16:creationId xmlns:a16="http://schemas.microsoft.com/office/drawing/2014/main" id="{15880D45-29B5-4221-BA71-307CEA2A8B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2699" y="1119812"/>
            <a:ext cx="2662555" cy="3200400"/>
          </a:xfrm>
          <a:prstGeom prst="rect">
            <a:avLst/>
          </a:prstGeom>
        </p:spPr>
      </p:pic>
      <p:sp>
        <p:nvSpPr>
          <p:cNvPr id="24" name="TextBox 23">
            <a:extLst>
              <a:ext uri="{FF2B5EF4-FFF2-40B4-BE49-F238E27FC236}">
                <a16:creationId xmlns:a16="http://schemas.microsoft.com/office/drawing/2014/main" id="{517A2207-B40D-4264-AC3E-0B6A1901CB57}"/>
              </a:ext>
            </a:extLst>
          </p:cNvPr>
          <p:cNvSpPr txBox="1"/>
          <p:nvPr/>
        </p:nvSpPr>
        <p:spPr>
          <a:xfrm>
            <a:off x="3907818" y="4519751"/>
            <a:ext cx="1302618"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Formal</a:t>
            </a:r>
          </a:p>
        </p:txBody>
      </p:sp>
      <p:sp>
        <p:nvSpPr>
          <p:cNvPr id="25" name="TextBox 24">
            <a:extLst>
              <a:ext uri="{FF2B5EF4-FFF2-40B4-BE49-F238E27FC236}">
                <a16:creationId xmlns:a16="http://schemas.microsoft.com/office/drawing/2014/main" id="{66A7904D-EBC5-45AD-8BD6-E087A09D93BE}"/>
              </a:ext>
            </a:extLst>
          </p:cNvPr>
          <p:cNvSpPr txBox="1"/>
          <p:nvPr/>
        </p:nvSpPr>
        <p:spPr>
          <a:xfrm>
            <a:off x="740376" y="2697361"/>
            <a:ext cx="1211744"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Career</a:t>
            </a:r>
          </a:p>
        </p:txBody>
      </p:sp>
      <p:sp>
        <p:nvSpPr>
          <p:cNvPr id="26" name="TextBox 25">
            <a:extLst>
              <a:ext uri="{FF2B5EF4-FFF2-40B4-BE49-F238E27FC236}">
                <a16:creationId xmlns:a16="http://schemas.microsoft.com/office/drawing/2014/main" id="{9EA77D3B-CCAF-4117-A05B-0899FAD64C75}"/>
              </a:ext>
            </a:extLst>
          </p:cNvPr>
          <p:cNvSpPr txBox="1"/>
          <p:nvPr/>
        </p:nvSpPr>
        <p:spPr>
          <a:xfrm>
            <a:off x="6103890" y="2950184"/>
            <a:ext cx="1572841"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600">
                <a:solidFill>
                  <a:sysClr val="windowText" lastClr="000000"/>
                </a:solidFill>
              </a:rPr>
              <a:t> Informal</a:t>
            </a:r>
          </a:p>
        </p:txBody>
      </p:sp>
      <p:sp>
        <p:nvSpPr>
          <p:cNvPr id="27" name="TextBox 26">
            <a:extLst>
              <a:ext uri="{FF2B5EF4-FFF2-40B4-BE49-F238E27FC236}">
                <a16:creationId xmlns:a16="http://schemas.microsoft.com/office/drawing/2014/main" id="{8B046385-FE9A-4BC7-B31E-5B438267EB28}"/>
              </a:ext>
            </a:extLst>
          </p:cNvPr>
          <p:cNvSpPr txBox="1"/>
          <p:nvPr/>
        </p:nvSpPr>
        <p:spPr>
          <a:xfrm>
            <a:off x="9199032" y="4508909"/>
            <a:ext cx="1770912"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Vocational</a:t>
            </a:r>
          </a:p>
        </p:txBody>
      </p:sp>
      <p:sp>
        <p:nvSpPr>
          <p:cNvPr id="3" name="Title 1">
            <a:extLst>
              <a:ext uri="{FF2B5EF4-FFF2-40B4-BE49-F238E27FC236}">
                <a16:creationId xmlns:a16="http://schemas.microsoft.com/office/drawing/2014/main" id="{5B81728C-1493-4760-B07F-C214BE6F6703}"/>
              </a:ext>
            </a:extLst>
          </p:cNvPr>
          <p:cNvSpPr txBox="1">
            <a:spLocks/>
          </p:cNvSpPr>
          <p:nvPr/>
        </p:nvSpPr>
        <p:spPr>
          <a:xfrm>
            <a:off x="8758847" y="5182625"/>
            <a:ext cx="3190568" cy="11286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t>...assessment</a:t>
            </a:r>
          </a:p>
        </p:txBody>
      </p:sp>
      <p:sp>
        <p:nvSpPr>
          <p:cNvPr id="16" name="TextBox 15">
            <a:extLst>
              <a:ext uri="{FF2B5EF4-FFF2-40B4-BE49-F238E27FC236}">
                <a16:creationId xmlns:a16="http://schemas.microsoft.com/office/drawing/2014/main" id="{707D38E5-FADB-4CE2-BCF1-B01E55A17F10}"/>
              </a:ext>
            </a:extLst>
          </p:cNvPr>
          <p:cNvSpPr txBox="1"/>
          <p:nvPr/>
        </p:nvSpPr>
        <p:spPr>
          <a:xfrm>
            <a:off x="11536697" y="87869"/>
            <a:ext cx="457200" cy="457200"/>
          </a:xfrm>
          <a:prstGeom prst="rect">
            <a:avLst/>
          </a:prstGeom>
          <a:noFill/>
        </p:spPr>
        <p:txBody>
          <a:bodyPr wrap="square" rtlCol="0">
            <a:noAutofit/>
          </a:bodyPr>
          <a:lstStyle/>
          <a:p>
            <a:pPr algn="ctr"/>
            <a:r>
              <a:rPr lang="en-US" sz="2600"/>
              <a:t>8</a:t>
            </a:r>
          </a:p>
        </p:txBody>
      </p:sp>
    </p:spTree>
    <p:extLst>
      <p:ext uri="{BB962C8B-B14F-4D97-AF65-F5344CB8AC3E}">
        <p14:creationId xmlns:p14="http://schemas.microsoft.com/office/powerpoint/2010/main" val="64354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C2E2-C12F-4711-8CF3-8634B2C97191}"/>
              </a:ext>
            </a:extLst>
          </p:cNvPr>
          <p:cNvSpPr>
            <a:spLocks noGrp="1"/>
          </p:cNvSpPr>
          <p:nvPr>
            <p:ph type="title"/>
          </p:nvPr>
        </p:nvSpPr>
        <p:spPr>
          <a:xfrm>
            <a:off x="841248" y="374904"/>
            <a:ext cx="9601200" cy="1143000"/>
          </a:xfrm>
        </p:spPr>
        <p:txBody>
          <a:bodyPr/>
          <a:lstStyle/>
          <a:p>
            <a:r>
              <a:rPr lang="en-US"/>
              <a:t>Utilizing Assessment Results</a:t>
            </a:r>
          </a:p>
        </p:txBody>
      </p:sp>
      <p:sp>
        <p:nvSpPr>
          <p:cNvPr id="4" name="Footer Placeholder 3">
            <a:extLst>
              <a:ext uri="{FF2B5EF4-FFF2-40B4-BE49-F238E27FC236}">
                <a16:creationId xmlns:a16="http://schemas.microsoft.com/office/drawing/2014/main" id="{5721C4F7-596F-4F1A-A1E3-E78280CBB811}"/>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C002423D-9D7A-4496-A0E8-F6D88045D9B4}"/>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882336DA-B264-42B6-917C-D73ED86F2A8C}"/>
              </a:ext>
            </a:extLst>
          </p:cNvPr>
          <p:cNvSpPr>
            <a:spLocks noGrp="1"/>
          </p:cNvSpPr>
          <p:nvPr>
            <p:ph type="sldNum" sz="quarter" idx="4"/>
          </p:nvPr>
        </p:nvSpPr>
        <p:spPr/>
        <p:txBody>
          <a:bodyPr/>
          <a:lstStyle/>
          <a:p>
            <a:fld id="{E5137D0E-4A4F-4307-8994-C1891D747D59}" type="slidenum">
              <a:rPr lang="en-US" smtClean="0"/>
              <a:pPr/>
              <a:t>12</a:t>
            </a:fld>
            <a:endParaRPr lang="en-US"/>
          </a:p>
        </p:txBody>
      </p:sp>
      <p:pic>
        <p:nvPicPr>
          <p:cNvPr id="10" name="Picture 9">
            <a:extLst>
              <a:ext uri="{FF2B5EF4-FFF2-40B4-BE49-F238E27FC236}">
                <a16:creationId xmlns:a16="http://schemas.microsoft.com/office/drawing/2014/main" id="{9F0D2D48-FEF8-4300-9C5A-537468CDA5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88" b="98438" l="3422" r="96578">
                        <a14:foregroundMark x1="31559" y1="14063" x2="39924" y2="5208"/>
                        <a14:foregroundMark x1="39924" y1="5208" x2="49430" y2="14583"/>
                        <a14:foregroundMark x1="68061" y1="9375" x2="68821" y2="10938"/>
                        <a14:foregroundMark x1="68441" y1="35938" x2="77567" y2="45313"/>
                        <a14:foregroundMark x1="77567" y1="45313" x2="81749" y2="40104"/>
                        <a14:foregroundMark x1="51331" y1="94271" x2="54116" y2="94748"/>
                        <a14:foregroundMark x1="96958" y1="89583" x2="93916" y2="90104"/>
                        <a14:foregroundMark x1="9886" y1="88021" x2="7985" y2="88542"/>
                        <a14:foregroundMark x1="7224" y1="90625" x2="7224" y2="90625"/>
                        <a14:foregroundMark x1="6844" y1="98438" x2="3422" y2="97917"/>
                        <a14:backgroundMark x1="53612" y1="95833" x2="55513" y2="95833"/>
                        <a14:backgroundMark x1="7605" y1="88542" x2="7605" y2="88542"/>
                        <a14:backgroundMark x1="7224" y1="92188" x2="7224" y2="92188"/>
                        <a14:backgroundMark x1="7224" y1="91667" x2="7224" y2="91667"/>
                      </a14:backgroundRemoval>
                    </a14:imgEffect>
                  </a14:imgLayer>
                </a14:imgProps>
              </a:ext>
              <a:ext uri="{28A0092B-C50C-407E-A947-70E740481C1C}">
                <a14:useLocalDpi xmlns:a14="http://schemas.microsoft.com/office/drawing/2010/main" val="0"/>
              </a:ext>
            </a:extLst>
          </a:blip>
          <a:stretch>
            <a:fillRect/>
          </a:stretch>
        </p:blipFill>
        <p:spPr>
          <a:xfrm>
            <a:off x="7338300" y="2161706"/>
            <a:ext cx="3471856" cy="2534587"/>
          </a:xfrm>
          <a:prstGeom prst="rect">
            <a:avLst/>
          </a:prstGeom>
        </p:spPr>
      </p:pic>
      <p:sp>
        <p:nvSpPr>
          <p:cNvPr id="13" name="Content Placeholder 2">
            <a:extLst>
              <a:ext uri="{FF2B5EF4-FFF2-40B4-BE49-F238E27FC236}">
                <a16:creationId xmlns:a16="http://schemas.microsoft.com/office/drawing/2014/main" id="{45E5FA32-93D0-46B9-9D35-E9E3B4E0D213}"/>
              </a:ext>
            </a:extLst>
          </p:cNvPr>
          <p:cNvSpPr>
            <a:spLocks noGrp="1"/>
          </p:cNvSpPr>
          <p:nvPr>
            <p:ph idx="1"/>
          </p:nvPr>
        </p:nvSpPr>
        <p:spPr>
          <a:xfrm>
            <a:off x="841248" y="2057398"/>
            <a:ext cx="5977066" cy="1143001"/>
          </a:xfrm>
        </p:spPr>
        <p:txBody>
          <a:bodyPr>
            <a:normAutofit/>
          </a:bodyPr>
          <a:lstStyle/>
          <a:p>
            <a:pPr marL="0" indent="0">
              <a:buNone/>
            </a:pPr>
            <a:r>
              <a:rPr lang="en-US"/>
              <a:t>Why did we ask you to complete the Adult Learning Assessment? </a:t>
            </a:r>
          </a:p>
          <a:p>
            <a:pPr marL="0" indent="0">
              <a:buNone/>
            </a:pPr>
            <a:endParaRPr lang="en-US"/>
          </a:p>
          <a:p>
            <a:pPr marL="0" indent="0">
              <a:buNone/>
            </a:pPr>
            <a:endParaRPr lang="en-US"/>
          </a:p>
        </p:txBody>
      </p:sp>
      <p:sp>
        <p:nvSpPr>
          <p:cNvPr id="14" name="Content Placeholder 2">
            <a:extLst>
              <a:ext uri="{FF2B5EF4-FFF2-40B4-BE49-F238E27FC236}">
                <a16:creationId xmlns:a16="http://schemas.microsoft.com/office/drawing/2014/main" id="{E1517BB5-F81A-443B-B326-C51A2FC26C75}"/>
              </a:ext>
            </a:extLst>
          </p:cNvPr>
          <p:cNvSpPr txBox="1">
            <a:spLocks/>
          </p:cNvSpPr>
          <p:nvPr/>
        </p:nvSpPr>
        <p:spPr>
          <a:xfrm>
            <a:off x="841248" y="3669632"/>
            <a:ext cx="5977066" cy="11430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a:t>As a W-2 worker, where/how can you utilize assessment results? </a:t>
            </a:r>
          </a:p>
          <a:p>
            <a:pPr marL="0" indent="0">
              <a:buFont typeface="Arial" pitchFamily="34" charset="0"/>
              <a:buNone/>
            </a:pPr>
            <a:endParaRPr lang="en-US"/>
          </a:p>
          <a:p>
            <a:pPr marL="0" indent="0">
              <a:buFont typeface="Arial" pitchFamily="34" charset="0"/>
              <a:buNone/>
            </a:pPr>
            <a:endParaRPr lang="en-US"/>
          </a:p>
        </p:txBody>
      </p:sp>
      <p:sp>
        <p:nvSpPr>
          <p:cNvPr id="11" name="TextBox 10">
            <a:extLst>
              <a:ext uri="{FF2B5EF4-FFF2-40B4-BE49-F238E27FC236}">
                <a16:creationId xmlns:a16="http://schemas.microsoft.com/office/drawing/2014/main" id="{AA872731-3ECB-458C-AE49-BCF01D6C9E95}"/>
              </a:ext>
            </a:extLst>
          </p:cNvPr>
          <p:cNvSpPr txBox="1"/>
          <p:nvPr/>
        </p:nvSpPr>
        <p:spPr>
          <a:xfrm>
            <a:off x="11536697" y="72878"/>
            <a:ext cx="457200" cy="457200"/>
          </a:xfrm>
          <a:prstGeom prst="rect">
            <a:avLst/>
          </a:prstGeom>
          <a:noFill/>
        </p:spPr>
        <p:txBody>
          <a:bodyPr wrap="square" rtlCol="0">
            <a:noAutofit/>
          </a:bodyPr>
          <a:lstStyle/>
          <a:p>
            <a:pPr algn="ctr"/>
            <a:r>
              <a:rPr lang="en-US" sz="2600"/>
              <a:t>9</a:t>
            </a:r>
          </a:p>
        </p:txBody>
      </p:sp>
    </p:spTree>
    <p:extLst>
      <p:ext uri="{BB962C8B-B14F-4D97-AF65-F5344CB8AC3E}">
        <p14:creationId xmlns:p14="http://schemas.microsoft.com/office/powerpoint/2010/main" val="261536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18A4D-0791-494C-94D1-289425607E10}"/>
              </a:ext>
            </a:extLst>
          </p:cNvPr>
          <p:cNvSpPr>
            <a:spLocks noGrp="1"/>
          </p:cNvSpPr>
          <p:nvPr>
            <p:ph idx="1"/>
          </p:nvPr>
        </p:nvSpPr>
        <p:spPr>
          <a:xfrm>
            <a:off x="1903412" y="4495800"/>
            <a:ext cx="9601200" cy="1371600"/>
          </a:xfrm>
        </p:spPr>
        <p:txBody>
          <a:bodyPr/>
          <a:lstStyle/>
          <a:p>
            <a:pPr marL="0" indent="0" algn="r">
              <a:buNone/>
            </a:pPr>
            <a:r>
              <a:rPr lang="en-US"/>
              <a:t>Review the scenario and assessment at your station. Answer the questions in your Participant Guide regarding that station. When time is called, rotate and repeat. </a:t>
            </a:r>
          </a:p>
        </p:txBody>
      </p:sp>
      <p:sp>
        <p:nvSpPr>
          <p:cNvPr id="4" name="Footer Placeholder 3">
            <a:extLst>
              <a:ext uri="{FF2B5EF4-FFF2-40B4-BE49-F238E27FC236}">
                <a16:creationId xmlns:a16="http://schemas.microsoft.com/office/drawing/2014/main" id="{7F900FFB-A81F-4E09-ACA8-D1B854012708}"/>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941F3A63-95B8-4B47-A3A5-37DFA4ACEC08}"/>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FC552529-D191-425F-845E-C309E301B47A}"/>
              </a:ext>
            </a:extLst>
          </p:cNvPr>
          <p:cNvSpPr>
            <a:spLocks noGrp="1"/>
          </p:cNvSpPr>
          <p:nvPr>
            <p:ph type="sldNum" sz="quarter" idx="4"/>
          </p:nvPr>
        </p:nvSpPr>
        <p:spPr/>
        <p:txBody>
          <a:bodyPr/>
          <a:lstStyle/>
          <a:p>
            <a:fld id="{E5137D0E-4A4F-4307-8994-C1891D747D59}" type="slidenum">
              <a:rPr lang="en-US" smtClean="0"/>
              <a:pPr/>
              <a:t>13</a:t>
            </a:fld>
            <a:endParaRPr lang="en-US"/>
          </a:p>
        </p:txBody>
      </p:sp>
      <p:pic>
        <p:nvPicPr>
          <p:cNvPr id="12" name="Picture 11">
            <a:extLst>
              <a:ext uri="{FF2B5EF4-FFF2-40B4-BE49-F238E27FC236}">
                <a16:creationId xmlns:a16="http://schemas.microsoft.com/office/drawing/2014/main" id="{E17CB198-164A-4781-80D9-600B9D6D666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8" name="TextBox 7">
            <a:extLst>
              <a:ext uri="{FF2B5EF4-FFF2-40B4-BE49-F238E27FC236}">
                <a16:creationId xmlns:a16="http://schemas.microsoft.com/office/drawing/2014/main" id="{D2621DCF-CF45-4A83-AFFE-C6C4BA3FF0F3}"/>
              </a:ext>
            </a:extLst>
          </p:cNvPr>
          <p:cNvSpPr txBox="1"/>
          <p:nvPr/>
        </p:nvSpPr>
        <p:spPr>
          <a:xfrm>
            <a:off x="11536696" y="72879"/>
            <a:ext cx="515395" cy="457200"/>
          </a:xfrm>
          <a:prstGeom prst="rect">
            <a:avLst/>
          </a:prstGeom>
          <a:noFill/>
        </p:spPr>
        <p:txBody>
          <a:bodyPr wrap="square" rtlCol="0">
            <a:noAutofit/>
          </a:bodyPr>
          <a:lstStyle/>
          <a:p>
            <a:pPr algn="ctr"/>
            <a:r>
              <a:rPr lang="en-US" sz="2600"/>
              <a:t>10</a:t>
            </a:r>
          </a:p>
        </p:txBody>
      </p:sp>
    </p:spTree>
    <p:extLst>
      <p:ext uri="{BB962C8B-B14F-4D97-AF65-F5344CB8AC3E}">
        <p14:creationId xmlns:p14="http://schemas.microsoft.com/office/powerpoint/2010/main" val="42254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9298A0-0270-4F14-8AE4-BFC87E431C5A}"/>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5DA1A0AF-650E-4DB9-8116-836A5E88C2CB}"/>
              </a:ext>
            </a:extLst>
          </p:cNvPr>
          <p:cNvSpPr>
            <a:spLocks noGrp="1"/>
          </p:cNvSpPr>
          <p:nvPr>
            <p:ph type="sldNum" sz="quarter" idx="4"/>
          </p:nvPr>
        </p:nvSpPr>
        <p:spPr/>
        <p:txBody>
          <a:bodyPr/>
          <a:lstStyle/>
          <a:p>
            <a:fld id="{E5137D0E-4A4F-4307-8994-C1891D747D59}" type="slidenum">
              <a:rPr lang="en-US" smtClean="0"/>
              <a:pPr/>
              <a:t>14</a:t>
            </a:fld>
            <a:endParaRPr lang="en-US"/>
          </a:p>
        </p:txBody>
      </p:sp>
      <p:sp>
        <p:nvSpPr>
          <p:cNvPr id="6" name="Date Placeholder 5">
            <a:extLst>
              <a:ext uri="{FF2B5EF4-FFF2-40B4-BE49-F238E27FC236}">
                <a16:creationId xmlns:a16="http://schemas.microsoft.com/office/drawing/2014/main" id="{364D7C27-C3E3-46E1-AA0D-C43CC2E7126F}"/>
              </a:ext>
            </a:extLst>
          </p:cNvPr>
          <p:cNvSpPr>
            <a:spLocks noGrp="1"/>
          </p:cNvSpPr>
          <p:nvPr>
            <p:ph type="dt" sz="half" idx="2"/>
          </p:nvPr>
        </p:nvSpPr>
        <p:spPr/>
        <p:txBody>
          <a:bodyPr/>
          <a:lstStyle/>
          <a:p>
            <a:r>
              <a:rPr lang="en-US"/>
              <a:t>06/24/2021</a:t>
            </a:r>
          </a:p>
        </p:txBody>
      </p:sp>
      <p:sp>
        <p:nvSpPr>
          <p:cNvPr id="7" name="TextBox 6">
            <a:extLst>
              <a:ext uri="{FF2B5EF4-FFF2-40B4-BE49-F238E27FC236}">
                <a16:creationId xmlns:a16="http://schemas.microsoft.com/office/drawing/2014/main" id="{76804DA6-3D20-44EC-A52B-4DF63E5BD4AB}"/>
              </a:ext>
            </a:extLst>
          </p:cNvPr>
          <p:cNvSpPr txBox="1"/>
          <p:nvPr/>
        </p:nvSpPr>
        <p:spPr>
          <a:xfrm>
            <a:off x="11536696" y="72879"/>
            <a:ext cx="515395" cy="457200"/>
          </a:xfrm>
          <a:prstGeom prst="rect">
            <a:avLst/>
          </a:prstGeom>
          <a:noFill/>
        </p:spPr>
        <p:txBody>
          <a:bodyPr wrap="square" rtlCol="0">
            <a:noAutofit/>
          </a:bodyPr>
          <a:lstStyle/>
          <a:p>
            <a:pPr algn="ctr"/>
            <a:r>
              <a:rPr lang="en-US" sz="2600"/>
              <a:t>10</a:t>
            </a:r>
          </a:p>
        </p:txBody>
      </p:sp>
      <p:pic>
        <p:nvPicPr>
          <p:cNvPr id="9" name="Picture 8" descr="A person smiling for the camera&#10;&#10;Description automatically generated">
            <a:extLst>
              <a:ext uri="{FF2B5EF4-FFF2-40B4-BE49-F238E27FC236}">
                <a16:creationId xmlns:a16="http://schemas.microsoft.com/office/drawing/2014/main" id="{EE479F4A-795C-4724-ACD4-8B2397B6E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64" y="301479"/>
            <a:ext cx="3429000" cy="2286000"/>
          </a:xfrm>
          <a:prstGeom prst="roundRect">
            <a:avLst>
              <a:gd name="adj" fmla="val 8594"/>
            </a:avLst>
          </a:prstGeom>
          <a:solidFill>
            <a:srgbClr val="FFFFFF">
              <a:shade val="85000"/>
            </a:srgbClr>
          </a:solidFill>
          <a:ln>
            <a:noFill/>
          </a:ln>
          <a:effectLst/>
        </p:spPr>
      </p:pic>
      <p:sp>
        <p:nvSpPr>
          <p:cNvPr id="10" name="Content Placeholder 2">
            <a:extLst>
              <a:ext uri="{FF2B5EF4-FFF2-40B4-BE49-F238E27FC236}">
                <a16:creationId xmlns:a16="http://schemas.microsoft.com/office/drawing/2014/main" id="{8076E318-0E31-43D1-A8A1-E54DAF36CBF1}"/>
              </a:ext>
            </a:extLst>
          </p:cNvPr>
          <p:cNvSpPr>
            <a:spLocks noGrp="1"/>
          </p:cNvSpPr>
          <p:nvPr>
            <p:ph idx="1"/>
          </p:nvPr>
        </p:nvSpPr>
        <p:spPr>
          <a:xfrm>
            <a:off x="1558941" y="2587479"/>
            <a:ext cx="883246" cy="475939"/>
          </a:xfrm>
        </p:spPr>
        <p:txBody>
          <a:bodyPr>
            <a:normAutofit/>
          </a:bodyPr>
          <a:lstStyle/>
          <a:p>
            <a:pPr marL="0" indent="0">
              <a:buNone/>
            </a:pPr>
            <a:r>
              <a:rPr lang="en-US"/>
              <a:t>Fred</a:t>
            </a:r>
          </a:p>
          <a:p>
            <a:pPr marL="0" indent="0">
              <a:buNone/>
            </a:pPr>
            <a:endParaRPr lang="en-US"/>
          </a:p>
          <a:p>
            <a:pPr marL="0" indent="0">
              <a:buNone/>
            </a:pPr>
            <a:endParaRPr lang="en-US"/>
          </a:p>
        </p:txBody>
      </p:sp>
      <p:pic>
        <p:nvPicPr>
          <p:cNvPr id="12" name="Picture 11">
            <a:extLst>
              <a:ext uri="{FF2B5EF4-FFF2-40B4-BE49-F238E27FC236}">
                <a16:creationId xmlns:a16="http://schemas.microsoft.com/office/drawing/2014/main" id="{C982A362-9089-4B99-B27F-BAEB3695C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63751" y="343980"/>
            <a:ext cx="2286000" cy="3435245"/>
          </a:xfrm>
          <a:prstGeom prst="roundRect">
            <a:avLst>
              <a:gd name="adj" fmla="val 8594"/>
            </a:avLst>
          </a:prstGeom>
          <a:solidFill>
            <a:srgbClr val="FFFFFF">
              <a:shade val="85000"/>
            </a:srgbClr>
          </a:solidFill>
          <a:ln>
            <a:noFill/>
          </a:ln>
          <a:effectLst/>
        </p:spPr>
      </p:pic>
      <p:sp>
        <p:nvSpPr>
          <p:cNvPr id="14" name="Content Placeholder 2">
            <a:extLst>
              <a:ext uri="{FF2B5EF4-FFF2-40B4-BE49-F238E27FC236}">
                <a16:creationId xmlns:a16="http://schemas.microsoft.com/office/drawing/2014/main" id="{B8E116F8-3A71-4BA3-BD97-ADC053A7537A}"/>
              </a:ext>
            </a:extLst>
          </p:cNvPr>
          <p:cNvSpPr txBox="1">
            <a:spLocks/>
          </p:cNvSpPr>
          <p:nvPr/>
        </p:nvSpPr>
        <p:spPr>
          <a:xfrm>
            <a:off x="7576523" y="3332712"/>
            <a:ext cx="1320058" cy="47593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a:t>Darrin</a:t>
            </a:r>
          </a:p>
          <a:p>
            <a:pPr marL="0" indent="0">
              <a:buFont typeface="Arial" pitchFamily="34" charset="0"/>
              <a:buNone/>
            </a:pPr>
            <a:endParaRPr lang="en-US"/>
          </a:p>
          <a:p>
            <a:pPr marL="0" indent="0">
              <a:buFont typeface="Arial" pitchFamily="34" charset="0"/>
              <a:buNone/>
            </a:pPr>
            <a:endParaRPr lang="en-US"/>
          </a:p>
        </p:txBody>
      </p:sp>
      <p:pic>
        <p:nvPicPr>
          <p:cNvPr id="16" name="Picture 15" descr="A close up of a person&#10;&#10;Description automatically generated">
            <a:extLst>
              <a:ext uri="{FF2B5EF4-FFF2-40B4-BE49-F238E27FC236}">
                <a16:creationId xmlns:a16="http://schemas.microsoft.com/office/drawing/2014/main" id="{9C644D12-A04E-4D9E-8D66-6762E75CA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64" y="3063418"/>
            <a:ext cx="2286000" cy="3435246"/>
          </a:xfrm>
          <a:prstGeom prst="roundRect">
            <a:avLst>
              <a:gd name="adj" fmla="val 8594"/>
            </a:avLst>
          </a:prstGeom>
          <a:solidFill>
            <a:srgbClr val="FFFFFF">
              <a:shade val="85000"/>
            </a:srgbClr>
          </a:solidFill>
          <a:ln>
            <a:noFill/>
          </a:ln>
          <a:effectLst/>
        </p:spPr>
      </p:pic>
      <p:sp>
        <p:nvSpPr>
          <p:cNvPr id="17" name="Content Placeholder 2">
            <a:extLst>
              <a:ext uri="{FF2B5EF4-FFF2-40B4-BE49-F238E27FC236}">
                <a16:creationId xmlns:a16="http://schemas.microsoft.com/office/drawing/2014/main" id="{B51126AB-1FDE-4B3C-8E51-0FE2846E9869}"/>
              </a:ext>
            </a:extLst>
          </p:cNvPr>
          <p:cNvSpPr txBox="1">
            <a:spLocks/>
          </p:cNvSpPr>
          <p:nvPr/>
        </p:nvSpPr>
        <p:spPr>
          <a:xfrm>
            <a:off x="3143564" y="6022725"/>
            <a:ext cx="1320058" cy="47593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a:t>Nicole</a:t>
            </a:r>
          </a:p>
          <a:p>
            <a:pPr marL="0" indent="0">
              <a:buFont typeface="Arial" pitchFamily="34" charset="0"/>
              <a:buNone/>
            </a:pPr>
            <a:endParaRPr lang="en-US"/>
          </a:p>
          <a:p>
            <a:pPr marL="0" indent="0">
              <a:buFont typeface="Arial" pitchFamily="34" charset="0"/>
              <a:buNone/>
            </a:pPr>
            <a:endParaRPr lang="en-US"/>
          </a:p>
        </p:txBody>
      </p:sp>
      <p:pic>
        <p:nvPicPr>
          <p:cNvPr id="19" name="Picture 18" descr="A person in a blue shirt&#10;&#10;Description automatically generated">
            <a:extLst>
              <a:ext uri="{FF2B5EF4-FFF2-40B4-BE49-F238E27FC236}">
                <a16:creationId xmlns:a16="http://schemas.microsoft.com/office/drawing/2014/main" id="{62BE5298-A312-4CD5-9EC6-CE43DB934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013" y="530079"/>
            <a:ext cx="2286000" cy="3432432"/>
          </a:xfrm>
          <a:prstGeom prst="roundRect">
            <a:avLst>
              <a:gd name="adj" fmla="val 8594"/>
            </a:avLst>
          </a:prstGeom>
          <a:solidFill>
            <a:srgbClr val="FFFFFF">
              <a:shade val="85000"/>
            </a:srgbClr>
          </a:solidFill>
          <a:ln>
            <a:noFill/>
          </a:ln>
          <a:effectLst/>
        </p:spPr>
      </p:pic>
      <p:sp>
        <p:nvSpPr>
          <p:cNvPr id="20" name="Content Placeholder 2">
            <a:extLst>
              <a:ext uri="{FF2B5EF4-FFF2-40B4-BE49-F238E27FC236}">
                <a16:creationId xmlns:a16="http://schemas.microsoft.com/office/drawing/2014/main" id="{BCEBE3D7-546A-4C09-8259-89C3162D1E82}"/>
              </a:ext>
            </a:extLst>
          </p:cNvPr>
          <p:cNvSpPr txBox="1">
            <a:spLocks/>
          </p:cNvSpPr>
          <p:nvPr/>
        </p:nvSpPr>
        <p:spPr>
          <a:xfrm>
            <a:off x="6323013" y="793656"/>
            <a:ext cx="1320058" cy="47593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a:t>Cory</a:t>
            </a:r>
          </a:p>
          <a:p>
            <a:pPr marL="0" indent="0">
              <a:buFont typeface="Arial" pitchFamily="34" charset="0"/>
              <a:buNone/>
            </a:pPr>
            <a:endParaRPr lang="en-US"/>
          </a:p>
          <a:p>
            <a:pPr marL="0" indent="0">
              <a:buFont typeface="Arial" pitchFamily="34" charset="0"/>
              <a:buNone/>
            </a:pPr>
            <a:endParaRPr lang="en-US"/>
          </a:p>
        </p:txBody>
      </p:sp>
      <p:pic>
        <p:nvPicPr>
          <p:cNvPr id="22" name="Picture 21" descr="A person smiling for the camera&#10;&#10;Description automatically generated">
            <a:extLst>
              <a:ext uri="{FF2B5EF4-FFF2-40B4-BE49-F238E27FC236}">
                <a16:creationId xmlns:a16="http://schemas.microsoft.com/office/drawing/2014/main" id="{94A76E13-FF7B-480C-BFCE-A3F3A03ADE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7713" y="4100294"/>
            <a:ext cx="3456000" cy="2286000"/>
          </a:xfrm>
          <a:prstGeom prst="roundRect">
            <a:avLst>
              <a:gd name="adj" fmla="val 8594"/>
            </a:avLst>
          </a:prstGeom>
          <a:solidFill>
            <a:srgbClr val="FFFFFF">
              <a:shade val="85000"/>
            </a:srgbClr>
          </a:solidFill>
          <a:ln>
            <a:noFill/>
          </a:ln>
          <a:effectLst/>
        </p:spPr>
      </p:pic>
      <p:sp>
        <p:nvSpPr>
          <p:cNvPr id="23" name="Content Placeholder 2">
            <a:extLst>
              <a:ext uri="{FF2B5EF4-FFF2-40B4-BE49-F238E27FC236}">
                <a16:creationId xmlns:a16="http://schemas.microsoft.com/office/drawing/2014/main" id="{9478E646-DEE0-4398-83E7-EF9CB69A7F78}"/>
              </a:ext>
            </a:extLst>
          </p:cNvPr>
          <p:cNvSpPr txBox="1">
            <a:spLocks/>
          </p:cNvSpPr>
          <p:nvPr/>
        </p:nvSpPr>
        <p:spPr>
          <a:xfrm>
            <a:off x="9296329" y="5693991"/>
            <a:ext cx="1320058" cy="47593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a:t>Gail</a:t>
            </a:r>
          </a:p>
          <a:p>
            <a:pPr marL="0" indent="0">
              <a:buFont typeface="Arial" pitchFamily="34" charset="0"/>
              <a:buNone/>
            </a:pPr>
            <a:endParaRPr lang="en-US"/>
          </a:p>
          <a:p>
            <a:pPr marL="0" indent="0">
              <a:buFont typeface="Arial" pitchFamily="34" charset="0"/>
              <a:buNone/>
            </a:pPr>
            <a:endParaRPr lang="en-US"/>
          </a:p>
        </p:txBody>
      </p:sp>
      <p:sp>
        <p:nvSpPr>
          <p:cNvPr id="24" name="TextBox 23">
            <a:extLst>
              <a:ext uri="{FF2B5EF4-FFF2-40B4-BE49-F238E27FC236}">
                <a16:creationId xmlns:a16="http://schemas.microsoft.com/office/drawing/2014/main" id="{38451C38-DBB6-450A-BBA9-F44F991B26FD}"/>
              </a:ext>
            </a:extLst>
          </p:cNvPr>
          <p:cNvSpPr txBox="1"/>
          <p:nvPr/>
        </p:nvSpPr>
        <p:spPr>
          <a:xfrm>
            <a:off x="11536696" y="72879"/>
            <a:ext cx="515395" cy="457200"/>
          </a:xfrm>
          <a:prstGeom prst="rect">
            <a:avLst/>
          </a:prstGeom>
          <a:noFill/>
        </p:spPr>
        <p:txBody>
          <a:bodyPr wrap="square" rtlCol="0">
            <a:noAutofit/>
          </a:bodyPr>
          <a:lstStyle/>
          <a:p>
            <a:pPr algn="ctr"/>
            <a:r>
              <a:rPr lang="en-US" sz="2600"/>
              <a:t>11</a:t>
            </a:r>
          </a:p>
        </p:txBody>
      </p:sp>
      <p:sp>
        <p:nvSpPr>
          <p:cNvPr id="25" name="TextBox 24">
            <a:extLst>
              <a:ext uri="{FF2B5EF4-FFF2-40B4-BE49-F238E27FC236}">
                <a16:creationId xmlns:a16="http://schemas.microsoft.com/office/drawing/2014/main" id="{DBEB8CE1-67EA-4645-99A3-C5FD023D0387}"/>
              </a:ext>
            </a:extLst>
          </p:cNvPr>
          <p:cNvSpPr txBox="1"/>
          <p:nvPr/>
        </p:nvSpPr>
        <p:spPr>
          <a:xfrm>
            <a:off x="11536696" y="73152"/>
            <a:ext cx="515395" cy="457200"/>
          </a:xfrm>
          <a:prstGeom prst="rect">
            <a:avLst/>
          </a:prstGeom>
          <a:noFill/>
        </p:spPr>
        <p:txBody>
          <a:bodyPr wrap="square" rtlCol="0">
            <a:noAutofit/>
          </a:bodyPr>
          <a:lstStyle/>
          <a:p>
            <a:pPr algn="ctr"/>
            <a:r>
              <a:rPr lang="en-US" sz="2600"/>
              <a:t>12</a:t>
            </a:r>
          </a:p>
        </p:txBody>
      </p:sp>
    </p:spTree>
    <p:extLst>
      <p:ext uri="{BB962C8B-B14F-4D97-AF65-F5344CB8AC3E}">
        <p14:creationId xmlns:p14="http://schemas.microsoft.com/office/powerpoint/2010/main" val="5313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P spid="14" grpId="0"/>
      <p:bldP spid="17" grpId="0"/>
      <p:bldP spid="20" grpId="0"/>
      <p:bldP spid="23" grpId="0"/>
      <p:bldP spid="24" grpId="0"/>
      <p:bldP spid="24" grpId="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18A4D-0791-494C-94D1-289425607E10}"/>
              </a:ext>
            </a:extLst>
          </p:cNvPr>
          <p:cNvSpPr>
            <a:spLocks noGrp="1"/>
          </p:cNvSpPr>
          <p:nvPr>
            <p:ph idx="1"/>
          </p:nvPr>
        </p:nvSpPr>
        <p:spPr>
          <a:xfrm>
            <a:off x="1903412" y="4495800"/>
            <a:ext cx="9601200" cy="1245433"/>
          </a:xfrm>
        </p:spPr>
        <p:txBody>
          <a:bodyPr/>
          <a:lstStyle/>
          <a:p>
            <a:pPr marL="0" indent="0" algn="r">
              <a:buNone/>
            </a:pPr>
            <a:r>
              <a:rPr lang="en-US"/>
              <a:t>Assess your comfort level with each type of assessment. Develop an action plan to become more comfortable with the assessments you are not comfortable with.</a:t>
            </a:r>
          </a:p>
        </p:txBody>
      </p:sp>
      <p:sp>
        <p:nvSpPr>
          <p:cNvPr id="4" name="Footer Placeholder 3">
            <a:extLst>
              <a:ext uri="{FF2B5EF4-FFF2-40B4-BE49-F238E27FC236}">
                <a16:creationId xmlns:a16="http://schemas.microsoft.com/office/drawing/2014/main" id="{7F900FFB-A81F-4E09-ACA8-D1B854012708}"/>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941F3A63-95B8-4B47-A3A5-37DFA4ACEC08}"/>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FC552529-D191-425F-845E-C309E301B47A}"/>
              </a:ext>
            </a:extLst>
          </p:cNvPr>
          <p:cNvSpPr>
            <a:spLocks noGrp="1"/>
          </p:cNvSpPr>
          <p:nvPr>
            <p:ph type="sldNum" sz="quarter" idx="4"/>
          </p:nvPr>
        </p:nvSpPr>
        <p:spPr/>
        <p:txBody>
          <a:bodyPr/>
          <a:lstStyle/>
          <a:p>
            <a:fld id="{E5137D0E-4A4F-4307-8994-C1891D747D59}" type="slidenum">
              <a:rPr lang="en-US" smtClean="0"/>
              <a:pPr/>
              <a:t>15</a:t>
            </a:fld>
            <a:endParaRPr lang="en-US"/>
          </a:p>
        </p:txBody>
      </p:sp>
      <p:pic>
        <p:nvPicPr>
          <p:cNvPr id="12" name="Picture 11">
            <a:extLst>
              <a:ext uri="{FF2B5EF4-FFF2-40B4-BE49-F238E27FC236}">
                <a16:creationId xmlns:a16="http://schemas.microsoft.com/office/drawing/2014/main" id="{E17CB198-164A-4781-80D9-600B9D6D666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8" name="TextBox 7">
            <a:extLst>
              <a:ext uri="{FF2B5EF4-FFF2-40B4-BE49-F238E27FC236}">
                <a16:creationId xmlns:a16="http://schemas.microsoft.com/office/drawing/2014/main" id="{D2621DCF-CF45-4A83-AFFE-C6C4BA3FF0F3}"/>
              </a:ext>
            </a:extLst>
          </p:cNvPr>
          <p:cNvSpPr txBox="1"/>
          <p:nvPr/>
        </p:nvSpPr>
        <p:spPr>
          <a:xfrm>
            <a:off x="11536696" y="72879"/>
            <a:ext cx="515395" cy="457200"/>
          </a:xfrm>
          <a:prstGeom prst="rect">
            <a:avLst/>
          </a:prstGeom>
          <a:noFill/>
        </p:spPr>
        <p:txBody>
          <a:bodyPr wrap="square" rtlCol="0">
            <a:noAutofit/>
          </a:bodyPr>
          <a:lstStyle/>
          <a:p>
            <a:pPr algn="ctr"/>
            <a:r>
              <a:rPr lang="en-US" sz="2600"/>
              <a:t>13</a:t>
            </a:r>
          </a:p>
        </p:txBody>
      </p:sp>
    </p:spTree>
    <p:extLst>
      <p:ext uri="{BB962C8B-B14F-4D97-AF65-F5344CB8AC3E}">
        <p14:creationId xmlns:p14="http://schemas.microsoft.com/office/powerpoint/2010/main" val="402515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16</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pic>
        <p:nvPicPr>
          <p:cNvPr id="13" name="Picture 12">
            <a:extLst>
              <a:ext uri="{FF2B5EF4-FFF2-40B4-BE49-F238E27FC236}">
                <a16:creationId xmlns:a16="http://schemas.microsoft.com/office/drawing/2014/main" id="{EDC7E913-E686-4530-9536-CF39CD78452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929" b="89286" l="5752" r="97647">
                        <a14:foregroundMark x1="9804" y1="77679" x2="8889" y2="47321"/>
                        <a14:foregroundMark x1="8889" y1="47321" x2="5752" y2="23214"/>
                        <a14:foregroundMark x1="5752" y1="23214" x2="5752" y2="22321"/>
                        <a14:foregroundMark x1="26013" y1="30357" x2="28235" y2="59821"/>
                        <a14:foregroundMark x1="28235" y1="59821" x2="30065" y2="45536"/>
                        <a14:foregroundMark x1="49020" y1="40179" x2="47843" y2="71429"/>
                        <a14:foregroundMark x1="47843" y1="71429" x2="47843" y2="71429"/>
                        <a14:foregroundMark x1="69020" y1="45536" x2="69804" y2="79464"/>
                        <a14:foregroundMark x1="76601" y1="82143" x2="75163" y2="78571"/>
                        <a14:foregroundMark x1="92810" y1="22321" x2="93203" y2="75893"/>
                        <a14:foregroundMark x1="96993" y1="14286" x2="97647" y2="32143"/>
                      </a14:backgroundRemoval>
                    </a14:imgEffect>
                  </a14:imgLayer>
                </a14:imgProps>
              </a:ext>
              <a:ext uri="{28A0092B-C50C-407E-A947-70E740481C1C}">
                <a14:useLocalDpi xmlns:a14="http://schemas.microsoft.com/office/drawing/2010/main" val="0"/>
              </a:ext>
            </a:extLst>
          </a:blip>
          <a:stretch>
            <a:fillRect/>
          </a:stretch>
        </p:blipFill>
        <p:spPr>
          <a:xfrm>
            <a:off x="836613" y="844538"/>
            <a:ext cx="9982200" cy="1461447"/>
          </a:xfrm>
          <a:prstGeom prst="rect">
            <a:avLst/>
          </a:prstGeom>
        </p:spPr>
      </p:pic>
      <p:pic>
        <p:nvPicPr>
          <p:cNvPr id="15" name="Picture 14" descr="A close up of a sign&#10;&#10;Description automatically generated">
            <a:extLst>
              <a:ext uri="{FF2B5EF4-FFF2-40B4-BE49-F238E27FC236}">
                <a16:creationId xmlns:a16="http://schemas.microsoft.com/office/drawing/2014/main" id="{4322152F-E89C-4213-AF26-69132A7EC0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369" b="96117" l="3361" r="92437">
                        <a14:foregroundMark x1="28571" y1="39320" x2="31933" y2="60194"/>
                        <a14:foregroundMark x1="31933" y1="60194" x2="60504" y2="71845"/>
                        <a14:foregroundMark x1="60504" y1="71845" x2="72269" y2="51942"/>
                        <a14:foregroundMark x1="72269" y1="51942" x2="64706" y2="43204"/>
                        <a14:foregroundMark x1="70588" y1="40291" x2="82353" y2="84951"/>
                        <a14:foregroundMark x1="79832" y1="87379" x2="49580" y2="80583"/>
                        <a14:foregroundMark x1="49580" y1="80583" x2="20168" y2="89806"/>
                        <a14:foregroundMark x1="17647" y1="84951" x2="17647" y2="49029"/>
                        <a14:foregroundMark x1="16807" y1="27670" x2="14286" y2="56796"/>
                        <a14:foregroundMark x1="14286" y1="56796" x2="39496" y2="73786"/>
                        <a14:foregroundMark x1="39496" y1="73786" x2="72269" y2="60680"/>
                        <a14:foregroundMark x1="72269" y1="60680" x2="39496" y2="51942"/>
                        <a14:foregroundMark x1="39496" y1="51942" x2="24370" y2="58738"/>
                        <a14:foregroundMark x1="28571" y1="58738" x2="70588" y2="53883"/>
                        <a14:foregroundMark x1="68908" y1="15049" x2="50420" y2="33981"/>
                        <a14:foregroundMark x1="50420" y1="33981" x2="36975" y2="37864"/>
                        <a14:foregroundMark x1="15966" y1="25243" x2="39496" y2="11650"/>
                        <a14:foregroundMark x1="39496" y1="11650" x2="72269" y2="12621"/>
                        <a14:foregroundMark x1="72269" y1="12621" x2="81513" y2="36893"/>
                        <a14:foregroundMark x1="81513" y1="36893" x2="82353" y2="79126"/>
                        <a14:foregroundMark x1="88235" y1="88835" x2="89076" y2="64563"/>
                        <a14:foregroundMark x1="87395" y1="56311" x2="86555" y2="15534"/>
                        <a14:foregroundMark x1="86555" y1="13107" x2="51261" y2="7282"/>
                        <a14:foregroundMark x1="51261" y1="7282" x2="21849" y2="10680"/>
                        <a14:foregroundMark x1="27731" y1="8738" x2="10084" y2="25243"/>
                        <a14:foregroundMark x1="10084" y1="25243" x2="9244" y2="88350"/>
                        <a14:foregroundMark x1="10084" y1="92233" x2="15966" y2="89806"/>
                        <a14:foregroundMark x1="59664" y1="25243" x2="52101" y2="18932"/>
                        <a14:foregroundMark x1="48739" y1="19417" x2="43697" y2="18932"/>
                        <a14:foregroundMark x1="32773" y1="17961" x2="55462" y2="28155"/>
                        <a14:foregroundMark x1="52941" y1="27670" x2="34454" y2="26214"/>
                        <a14:foregroundMark x1="31933" y1="54854" x2="31933" y2="54854"/>
                        <a14:foregroundMark x1="8403" y1="24757" x2="17647" y2="9709"/>
                        <a14:foregroundMark x1="18487" y1="4369" x2="35294" y2="4369"/>
                        <a14:foregroundMark x1="92437" y1="95146" x2="92437" y2="95146"/>
                        <a14:foregroundMark x1="3361" y1="96117" x2="3361" y2="96117"/>
                      </a14:backgroundRemoval>
                    </a14:imgEffect>
                  </a14:imgLayer>
                </a14:imgProps>
              </a:ext>
              <a:ext uri="{28A0092B-C50C-407E-A947-70E740481C1C}">
                <a14:useLocalDpi xmlns:a14="http://schemas.microsoft.com/office/drawing/2010/main" val="0"/>
              </a:ext>
            </a:extLst>
          </a:blip>
          <a:stretch>
            <a:fillRect/>
          </a:stretch>
        </p:blipFill>
        <p:spPr>
          <a:xfrm>
            <a:off x="646114" y="2687691"/>
            <a:ext cx="1743130" cy="3017520"/>
          </a:xfrm>
          <a:prstGeom prst="rect">
            <a:avLst/>
          </a:prstGeom>
        </p:spPr>
      </p:pic>
      <p:pic>
        <p:nvPicPr>
          <p:cNvPr id="19" name="Picture 18" descr="A close up of a sign&#10;&#10;Description automatically generated">
            <a:extLst>
              <a:ext uri="{FF2B5EF4-FFF2-40B4-BE49-F238E27FC236}">
                <a16:creationId xmlns:a16="http://schemas.microsoft.com/office/drawing/2014/main" id="{DFA31AC6-0CDC-4BC1-BEA5-03051948CC3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280" b="94686" l="7087" r="89764">
                        <a14:foregroundMark x1="54331" y1="38647" x2="37795" y2="51691"/>
                        <a14:foregroundMark x1="37795" y1="51691" x2="32283" y2="70048"/>
                        <a14:foregroundMark x1="32283" y1="70048" x2="55118" y2="77778"/>
                        <a14:foregroundMark x1="55118" y1="77778" x2="65354" y2="58454"/>
                        <a14:foregroundMark x1="65354" y1="58454" x2="55118" y2="43478"/>
                        <a14:foregroundMark x1="55118" y1="43478" x2="51969" y2="42029"/>
                        <a14:foregroundMark x1="17323" y1="69082" x2="18110" y2="85990"/>
                        <a14:foregroundMark x1="18110" y1="85990" x2="55118" y2="76329"/>
                        <a14:foregroundMark x1="55118" y1="76329" x2="72441" y2="88406"/>
                        <a14:foregroundMark x1="72441" y1="88406" x2="80315" y2="72947"/>
                        <a14:foregroundMark x1="80315" y1="72947" x2="74803" y2="31884"/>
                        <a14:foregroundMark x1="11811" y1="92754" x2="19685" y2="92754"/>
                        <a14:foregroundMark x1="70866" y1="87923" x2="88189" y2="72947"/>
                        <a14:foregroundMark x1="88189" y1="72947" x2="80315" y2="36715"/>
                        <a14:foregroundMark x1="80315" y1="36715" x2="74016" y2="33816"/>
                        <a14:foregroundMark x1="11811" y1="95169" x2="8661" y2="96135"/>
                        <a14:foregroundMark x1="34646" y1="57488" x2="16535" y2="58454"/>
                        <a14:foregroundMark x1="40945" y1="58454" x2="75591" y2="58454"/>
                        <a14:foregroundMark x1="58268" y1="25121" x2="33071" y2="25121"/>
                        <a14:foregroundMark x1="33071" y1="25121" x2="66142" y2="9179"/>
                        <a14:foregroundMark x1="71654" y1="9179" x2="44882" y2="14493"/>
                        <a14:foregroundMark x1="44882" y1="14493" x2="31496" y2="28019"/>
                        <a14:foregroundMark x1="31496" y1="28019" x2="58268" y2="23671"/>
                        <a14:foregroundMark x1="58268" y1="23671" x2="53543" y2="14976"/>
                        <a14:foregroundMark x1="69291" y1="27536" x2="29134" y2="29469"/>
                        <a14:foregroundMark x1="31496" y1="27053" x2="72441" y2="19324"/>
                        <a14:foregroundMark x1="85827" y1="7729" x2="22835" y2="9179"/>
                        <a14:foregroundMark x1="20472" y1="7246" x2="74016" y2="6280"/>
                        <a14:foregroundMark x1="74016" y1="6280" x2="77165" y2="6280"/>
                        <a14:foregroundMark x1="34646" y1="11111" x2="32283" y2="23188"/>
                        <a14:foregroundMark x1="48031" y1="31401" x2="73228" y2="28502"/>
                      </a14:backgroundRemoval>
                    </a14:imgEffect>
                  </a14:imgLayer>
                </a14:imgProps>
              </a:ext>
              <a:ext uri="{28A0092B-C50C-407E-A947-70E740481C1C}">
                <a14:useLocalDpi xmlns:a14="http://schemas.microsoft.com/office/drawing/2010/main" val="0"/>
              </a:ext>
            </a:extLst>
          </a:blip>
          <a:stretch>
            <a:fillRect/>
          </a:stretch>
        </p:blipFill>
        <p:spPr>
          <a:xfrm>
            <a:off x="2817812" y="2687691"/>
            <a:ext cx="1851329" cy="3017520"/>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09036B55-6B16-4FAE-953E-79267E8EE26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25" b="96117" l="9023" r="89474">
                        <a14:foregroundMark x1="36842" y1="21359" x2="56391" y2="8252"/>
                        <a14:foregroundMark x1="56391" y1="8252" x2="79699" y2="16505"/>
                        <a14:foregroundMark x1="79699" y1="16505" x2="91729" y2="88350"/>
                        <a14:foregroundMark x1="91729" y1="88350" x2="42857" y2="86893"/>
                        <a14:foregroundMark x1="42857" y1="86893" x2="20301" y2="92233"/>
                        <a14:foregroundMark x1="43609" y1="64078" x2="64662" y2="55825"/>
                        <a14:foregroundMark x1="64662" y1="55825" x2="81203" y2="59709"/>
                        <a14:foregroundMark x1="78947" y1="58738" x2="31579" y2="60680"/>
                        <a14:foregroundMark x1="31579" y1="60680" x2="30827" y2="60194"/>
                        <a14:foregroundMark x1="18045" y1="94660" x2="12782" y2="96117"/>
                        <a14:foregroundMark x1="65414" y1="20388" x2="50376" y2="33495"/>
                        <a14:foregroundMark x1="50376" y1="33495" x2="30827" y2="21845"/>
                        <a14:foregroundMark x1="30827" y1="21845" x2="54135" y2="29126"/>
                        <a14:foregroundMark x1="54135" y1="29126" x2="51880" y2="33981"/>
                        <a14:foregroundMark x1="69925" y1="29126" x2="45865" y2="39806"/>
                        <a14:foregroundMark x1="45865" y1="39806" x2="30827" y2="25728"/>
                        <a14:foregroundMark x1="30827" y1="25728" x2="32331" y2="22816"/>
                        <a14:foregroundMark x1="33835" y1="50000" x2="24060" y2="63107"/>
                        <a14:foregroundMark x1="28571" y1="21359" x2="42857" y2="8252"/>
                        <a14:foregroundMark x1="42857" y1="8252" x2="67669" y2="7767"/>
                        <a14:foregroundMark x1="67669" y1="7767" x2="81203" y2="7767"/>
                        <a14:foregroundMark x1="87218" y1="7282" x2="36842" y2="9223"/>
                        <a14:foregroundMark x1="36842" y1="9223" x2="27068" y2="11650"/>
                        <a14:foregroundMark x1="27820" y1="8738" x2="54887" y2="5825"/>
                        <a14:foregroundMark x1="54887" y1="5825" x2="81203" y2="5825"/>
                        <a14:foregroundMark x1="67669" y1="13592" x2="47368" y2="24272"/>
                        <a14:foregroundMark x1="47368" y1="24272" x2="47368" y2="24272"/>
                      </a14:backgroundRemoval>
                    </a14:imgEffect>
                  </a14:imgLayer>
                </a14:imgProps>
              </a:ext>
              <a:ext uri="{28A0092B-C50C-407E-A947-70E740481C1C}">
                <a14:useLocalDpi xmlns:a14="http://schemas.microsoft.com/office/drawing/2010/main" val="0"/>
              </a:ext>
            </a:extLst>
          </a:blip>
          <a:stretch>
            <a:fillRect/>
          </a:stretch>
        </p:blipFill>
        <p:spPr>
          <a:xfrm>
            <a:off x="4853610" y="2687691"/>
            <a:ext cx="1948205" cy="3017520"/>
          </a:xfrm>
          <a:prstGeom prst="rect">
            <a:avLst/>
          </a:prstGeom>
        </p:spPr>
      </p:pic>
      <p:pic>
        <p:nvPicPr>
          <p:cNvPr id="23" name="Picture 22">
            <a:extLst>
              <a:ext uri="{FF2B5EF4-FFF2-40B4-BE49-F238E27FC236}">
                <a16:creationId xmlns:a16="http://schemas.microsoft.com/office/drawing/2014/main" id="{C7AA4F03-CDD4-4ECF-95C4-CC80912AD2F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212" b="99038" l="9924" r="94656">
                        <a14:foregroundMark x1="29771" y1="82212" x2="39695" y2="88942"/>
                        <a14:foregroundMark x1="64885" y1="86538" x2="87786" y2="93750"/>
                        <a14:foregroundMark x1="87786" y1="93750" x2="88550" y2="79327"/>
                        <a14:foregroundMark x1="20611" y1="94712" x2="14504" y2="94712"/>
                        <a14:foregroundMark x1="83206" y1="60577" x2="29771" y2="62981"/>
                        <a14:foregroundMark x1="29771" y1="62981" x2="77863" y2="59135"/>
                        <a14:foregroundMark x1="90076" y1="36538" x2="87786" y2="19712"/>
                        <a14:foregroundMark x1="87786" y1="19712" x2="67176" y2="9135"/>
                        <a14:foregroundMark x1="67176" y1="9135" x2="20611" y2="15865"/>
                        <a14:foregroundMark x1="21374" y1="17308" x2="63359" y2="17788"/>
                        <a14:foregroundMark x1="63359" y1="17788" x2="74809" y2="21635"/>
                        <a14:foregroundMark x1="76336" y1="19231" x2="55725" y2="29808"/>
                        <a14:foregroundMark x1="55725" y1="29808" x2="54962" y2="29808"/>
                        <a14:foregroundMark x1="31298" y1="29808" x2="67176" y2="25962"/>
                        <a14:foregroundMark x1="37405" y1="58173" x2="29008" y2="60096"/>
                        <a14:foregroundMark x1="25191" y1="12019" x2="50382" y2="7692"/>
                        <a14:foregroundMark x1="50382" y1="7692" x2="76336" y2="7212"/>
                        <a14:foregroundMark x1="76336" y1="7212" x2="77099" y2="7212"/>
                        <a14:foregroundMark x1="78626" y1="14423" x2="67176" y2="29327"/>
                        <a14:foregroundMark x1="67176" y1="29327" x2="64122" y2="31250"/>
                        <a14:foregroundMark x1="12977" y1="97115" x2="9924" y2="98558"/>
                        <a14:foregroundMark x1="93893" y1="97115" x2="94656" y2="99038"/>
                      </a14:backgroundRemoval>
                    </a14:imgEffect>
                  </a14:imgLayer>
                </a14:imgProps>
              </a:ext>
              <a:ext uri="{28A0092B-C50C-407E-A947-70E740481C1C}">
                <a14:useLocalDpi xmlns:a14="http://schemas.microsoft.com/office/drawing/2010/main" val="0"/>
              </a:ext>
            </a:extLst>
          </a:blip>
          <a:stretch>
            <a:fillRect/>
          </a:stretch>
        </p:blipFill>
        <p:spPr>
          <a:xfrm>
            <a:off x="7014822" y="2687691"/>
            <a:ext cx="1900457" cy="3017520"/>
          </a:xfrm>
          <a:prstGeom prst="rect">
            <a:avLst/>
          </a:prstGeom>
        </p:spPr>
      </p:pic>
      <p:pic>
        <p:nvPicPr>
          <p:cNvPr id="25" name="Picture 24">
            <a:extLst>
              <a:ext uri="{FF2B5EF4-FFF2-40B4-BE49-F238E27FC236}">
                <a16:creationId xmlns:a16="http://schemas.microsoft.com/office/drawing/2014/main" id="{95680DD5-EEC9-410C-812C-AA6EA83BC73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302" b="95349" l="9449" r="91339">
                        <a14:foregroundMark x1="70866" y1="56744" x2="33071" y2="83256"/>
                        <a14:foregroundMark x1="33071" y1="83256" x2="25984" y2="66512"/>
                        <a14:foregroundMark x1="25984" y1="66512" x2="37008" y2="29767"/>
                        <a14:foregroundMark x1="37008" y1="29767" x2="66929" y2="46047"/>
                        <a14:foregroundMark x1="66929" y1="46047" x2="85039" y2="81395"/>
                        <a14:foregroundMark x1="16535" y1="92558" x2="10236" y2="95349"/>
                        <a14:foregroundMark x1="92126" y1="92558" x2="82677" y2="77674"/>
                        <a14:foregroundMark x1="82677" y1="77674" x2="91339" y2="44186"/>
                        <a14:foregroundMark x1="91339" y1="44186" x2="76378" y2="29767"/>
                        <a14:foregroundMark x1="76378" y1="29767" x2="72441" y2="29302"/>
                        <a14:foregroundMark x1="69291" y1="33023" x2="44882" y2="24186"/>
                        <a14:foregroundMark x1="44882" y1="24186" x2="70866" y2="19070"/>
                        <a14:foregroundMark x1="70866" y1="19070" x2="70866" y2="19070"/>
                        <a14:foregroundMark x1="79528" y1="19070" x2="48031" y2="21395"/>
                        <a14:foregroundMark x1="48031" y1="21395" x2="25197" y2="29767"/>
                        <a14:foregroundMark x1="25197" y1="29767" x2="25197" y2="35349"/>
                        <a14:foregroundMark x1="44882" y1="25581" x2="27559" y2="26047"/>
                        <a14:foregroundMark x1="17323" y1="25581" x2="36220" y2="13023"/>
                        <a14:foregroundMark x1="36220" y1="13023" x2="65354" y2="10233"/>
                        <a14:foregroundMark x1="65354" y1="10233" x2="82677" y2="14419"/>
                        <a14:foregroundMark x1="69291" y1="20465" x2="52756" y2="30233"/>
                        <a14:foregroundMark x1="39370" y1="27442" x2="58268" y2="14884"/>
                        <a14:foregroundMark x1="58268" y1="14884" x2="63780" y2="16744"/>
                        <a14:foregroundMark x1="67717" y1="15814" x2="34646" y2="18140"/>
                      </a14:backgroundRemoval>
                    </a14:imgEffect>
                  </a14:imgLayer>
                </a14:imgProps>
              </a:ext>
              <a:ext uri="{28A0092B-C50C-407E-A947-70E740481C1C}">
                <a14:useLocalDpi xmlns:a14="http://schemas.microsoft.com/office/drawing/2010/main" val="0"/>
              </a:ext>
            </a:extLst>
          </a:blip>
          <a:stretch>
            <a:fillRect/>
          </a:stretch>
        </p:blipFill>
        <p:spPr>
          <a:xfrm>
            <a:off x="9341172" y="2687691"/>
            <a:ext cx="1782442" cy="3017520"/>
          </a:xfrm>
          <a:prstGeom prst="rect">
            <a:avLst/>
          </a:prstGeom>
        </p:spPr>
      </p:pic>
      <p:sp>
        <p:nvSpPr>
          <p:cNvPr id="12" name="TextBox 11">
            <a:extLst>
              <a:ext uri="{FF2B5EF4-FFF2-40B4-BE49-F238E27FC236}">
                <a16:creationId xmlns:a16="http://schemas.microsoft.com/office/drawing/2014/main" id="{E4F0F20B-C7EF-41BA-8BEF-E42BE1612C61}"/>
              </a:ext>
            </a:extLst>
          </p:cNvPr>
          <p:cNvSpPr txBox="1"/>
          <p:nvPr/>
        </p:nvSpPr>
        <p:spPr>
          <a:xfrm>
            <a:off x="11484864" y="100584"/>
            <a:ext cx="545375" cy="457200"/>
          </a:xfrm>
          <a:prstGeom prst="rect">
            <a:avLst/>
          </a:prstGeom>
          <a:noFill/>
        </p:spPr>
        <p:txBody>
          <a:bodyPr wrap="square" rtlCol="0">
            <a:noAutofit/>
          </a:bodyPr>
          <a:lstStyle/>
          <a:p>
            <a:pPr algn="ctr"/>
            <a:r>
              <a:rPr lang="en-US" sz="2600"/>
              <a:t>14</a:t>
            </a:r>
          </a:p>
        </p:txBody>
      </p:sp>
    </p:spTree>
    <p:extLst>
      <p:ext uri="{BB962C8B-B14F-4D97-AF65-F5344CB8AC3E}">
        <p14:creationId xmlns:p14="http://schemas.microsoft.com/office/powerpoint/2010/main" val="18760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578A52-9AB2-411D-ADAC-DC8AD03F386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4DA2CBB3-6CC4-4D2F-BC26-DD50C058748E}"/>
              </a:ext>
            </a:extLst>
          </p:cNvPr>
          <p:cNvSpPr>
            <a:spLocks noGrp="1"/>
          </p:cNvSpPr>
          <p:nvPr>
            <p:ph type="sldNum" sz="quarter" idx="4"/>
          </p:nvPr>
        </p:nvSpPr>
        <p:spPr/>
        <p:txBody>
          <a:bodyPr/>
          <a:lstStyle/>
          <a:p>
            <a:fld id="{E5137D0E-4A4F-4307-8994-C1891D747D59}" type="slidenum">
              <a:rPr lang="en-US" smtClean="0"/>
              <a:pPr/>
              <a:t>17</a:t>
            </a:fld>
            <a:endParaRPr lang="en-US"/>
          </a:p>
        </p:txBody>
      </p:sp>
      <p:sp>
        <p:nvSpPr>
          <p:cNvPr id="6" name="Date Placeholder 5">
            <a:extLst>
              <a:ext uri="{FF2B5EF4-FFF2-40B4-BE49-F238E27FC236}">
                <a16:creationId xmlns:a16="http://schemas.microsoft.com/office/drawing/2014/main" id="{6A4CD2C9-4A48-49AE-9547-9B8B587E728C}"/>
              </a:ext>
            </a:extLst>
          </p:cNvPr>
          <p:cNvSpPr>
            <a:spLocks noGrp="1"/>
          </p:cNvSpPr>
          <p:nvPr>
            <p:ph type="dt" sz="half" idx="2"/>
          </p:nvPr>
        </p:nvSpPr>
        <p:spPr/>
        <p:txBody>
          <a:bodyPr/>
          <a:lstStyle/>
          <a:p>
            <a:r>
              <a:rPr lang="en-US"/>
              <a:t>06/24/2021</a:t>
            </a:r>
            <a:endParaRPr lang="en-US" dirty="0"/>
          </a:p>
        </p:txBody>
      </p:sp>
      <p:pic>
        <p:nvPicPr>
          <p:cNvPr id="9" name="Picture 8" descr="A close up of a logo&#10;&#10;Description automatically generated">
            <a:extLst>
              <a:ext uri="{FF2B5EF4-FFF2-40B4-BE49-F238E27FC236}">
                <a16:creationId xmlns:a16="http://schemas.microsoft.com/office/drawing/2014/main" id="{CDCFDB3E-CCA7-4C5A-AF12-CE1CAF67A12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222" b="96000" l="9778" r="89778">
                        <a14:foregroundMark x1="40444" y1="10667" x2="56000" y2="8889"/>
                        <a14:foregroundMark x1="56000" y1="8889" x2="57333" y2="9333"/>
                        <a14:foregroundMark x1="57333" y1="96889" x2="57333" y2="97333"/>
                        <a14:foregroundMark x1="57333" y1="96444" x2="57333" y2="96889"/>
                        <a14:foregroundMark x1="57333" y1="96000" x2="57333" y2="96444"/>
                        <a14:foregroundMark x1="57333" y1="95556" x2="57333" y2="96000"/>
                        <a14:foregroundMark x1="57333" y1="95111" x2="57333" y2="95556"/>
                        <a14:foregroundMark x1="57333" y1="82667" x2="57333" y2="95111"/>
                        <a14:foregroundMark x1="68334" y1="96000" x2="69086" y2="95909"/>
                        <a14:foregroundMark x1="67227" y1="96134" x2="68334" y2="96000"/>
                        <a14:foregroundMark x1="64673" y1="96444" x2="66746" y2="96193"/>
                        <a14:foregroundMark x1="60999" y1="96889" x2="64673" y2="96444"/>
                        <a14:foregroundMark x1="57333" y1="97333" x2="60999" y2="96889"/>
                        <a14:foregroundMark x1="68377" y1="75111" x2="65778" y2="60444"/>
                        <a14:foregroundMark x1="68613" y1="76444" x2="68377" y2="75111"/>
                        <a14:foregroundMark x1="68692" y1="76889" x2="68613" y2="76444"/>
                        <a14:foregroundMark x1="68771" y1="77333" x2="68692" y2="76889"/>
                        <a14:foregroundMark x1="68850" y1="77778" x2="68771" y2="77333"/>
                        <a14:foregroundMark x1="68929" y1="78222" x2="68850" y2="77778"/>
                        <a14:foregroundMark x1="69008" y1="78667" x2="68929" y2="78222"/>
                        <a14:foregroundMark x1="69084" y1="79097" x2="69008" y2="78667"/>
                        <a14:foregroundMark x1="69322" y1="80444" x2="69165" y2="79556"/>
                        <a14:foregroundMark x1="69401" y1="80889" x2="69322" y2="80444"/>
                        <a14:foregroundMark x1="69479" y1="81333" x2="69401" y2="80889"/>
                        <a14:foregroundMark x1="69558" y1="81778" x2="69479" y2="81333"/>
                        <a14:foregroundMark x1="69637" y1="82222" x2="69558" y2="81778"/>
                        <a14:foregroundMark x1="69716" y1="82667" x2="69637" y2="82222"/>
                        <a14:foregroundMark x1="69795" y1="83111" x2="69716" y2="82667"/>
                        <a14:foregroundMark x1="69874" y1="83556" x2="69795" y2="83111"/>
                        <a14:foregroundMark x1="70160" y1="85170" x2="69874" y2="83556"/>
                        <a14:foregroundMark x1="68222" y1="40889" x2="68282" y2="40412"/>
                        <a14:foregroundMark x1="68111" y1="41778" x2="68222" y2="40889"/>
                        <a14:foregroundMark x1="68055" y1="42222" x2="68111" y2="41778"/>
                        <a14:foregroundMark x1="65778" y1="60444" x2="68055" y2="42222"/>
                        <a14:foregroundMark x1="37240" y1="94222" x2="32000" y2="93778"/>
                        <a14:foregroundMark x1="58222" y1="96000" x2="37240" y2="94222"/>
                        <a14:foregroundMark x1="52000" y1="88444" x2="51111" y2="80000"/>
                        <a14:foregroundMark x1="51111" y1="80000" x2="55111" y2="57778"/>
                        <a14:foregroundMark x1="55111" y1="57778" x2="54222" y2="44000"/>
                        <a14:foregroundMark x1="54222" y1="44000" x2="61333" y2="42667"/>
                        <a14:foregroundMark x1="68000" y1="67556" x2="73778" y2="55556"/>
                        <a14:foregroundMark x1="73778" y1="55556" x2="68444" y2="44444"/>
                        <a14:foregroundMark x1="68444" y1="44444" x2="73778" y2="53778"/>
                        <a14:foregroundMark x1="73333" y1="49333" x2="70667" y2="45778"/>
                        <a14:foregroundMark x1="72889" y1="49778" x2="72889" y2="52000"/>
                        <a14:foregroundMark x1="64000" y1="41778" x2="62222" y2="40889"/>
                        <a14:foregroundMark x1="64888" y1="42222" x2="64000" y2="41778"/>
                        <a14:foregroundMark x1="68444" y1="44000" x2="64888" y2="42222"/>
                        <a14:foregroundMark x1="61436" y1="40000" x2="57333" y2="34667"/>
                        <a14:foregroundMark x1="61778" y1="40444" x2="61436" y2="40000"/>
                        <a14:foregroundMark x1="63111" y1="39556" x2="54667" y2="32444"/>
                        <a14:foregroundMark x1="58456" y1="24889" x2="58667" y2="24444"/>
                        <a14:foregroundMark x1="58035" y1="25778" x2="58456" y2="24889"/>
                        <a14:foregroundMark x1="57404" y1="27111" x2="58035" y2="25778"/>
                        <a14:foregroundMark x1="56772" y1="28444" x2="57404" y2="27111"/>
                        <a14:foregroundMark x1="56561" y1="28889" x2="56772" y2="28444"/>
                        <a14:foregroundMark x1="56351" y1="29333" x2="56561" y2="28889"/>
                        <a14:foregroundMark x1="56140" y1="29778" x2="56351" y2="29333"/>
                        <a14:foregroundMark x1="55930" y1="30222" x2="56140" y2="29778"/>
                        <a14:foregroundMark x1="54667" y1="32889" x2="55930" y2="30222"/>
                        <a14:foregroundMark x1="58279" y1="23556" x2="59111" y2="10667"/>
                        <a14:foregroundMark x1="58222" y1="24444" x2="58279" y2="23556"/>
                        <a14:foregroundMark x1="59111" y1="22667" x2="60000" y2="14222"/>
                        <a14:foregroundMark x1="56444" y1="9333" x2="45333" y2="6222"/>
                        <a14:foregroundMark x1="48444" y1="6222" x2="56000" y2="8889"/>
                        <a14:foregroundMark x1="46222" y1="6222" x2="36444" y2="13333"/>
                        <a14:foregroundMark x1="43556" y1="7556" x2="34667" y2="19556"/>
                        <a14:foregroundMark x1="34667" y1="19556" x2="35556" y2="23556"/>
                        <a14:foregroundMark x1="35111" y1="22222" x2="36000" y2="11556"/>
                        <a14:foregroundMark x1="37333" y1="11111" x2="44444" y2="7556"/>
                        <a14:foregroundMark x1="35556" y1="13333" x2="34222" y2="19111"/>
                        <a14:foregroundMark x1="34222" y1="23556" x2="39111" y2="36444"/>
                        <a14:foregroundMark x1="39111" y1="36000" x2="34222" y2="25333"/>
                        <a14:foregroundMark x1="33333" y1="24889" x2="32444" y2="27556"/>
                        <a14:foregroundMark x1="32444" y1="25333" x2="30667" y2="29333"/>
                        <a14:foregroundMark x1="31556" y1="27556" x2="31556" y2="32889"/>
                        <a14:foregroundMark x1="31111" y1="30222" x2="35556" y2="33778"/>
                        <a14:foregroundMark x1="37778" y1="36889" x2="33333" y2="34222"/>
                        <a14:foregroundMark x1="40000" y1="24000" x2="37778" y2="28444"/>
                        <a14:foregroundMark x1="39111" y1="37778" x2="35556" y2="54667"/>
                        <a14:foregroundMark x1="37778" y1="47111" x2="35111" y2="69333"/>
                        <a14:foregroundMark x1="35556" y1="65778" x2="35556" y2="53333"/>
                        <a14:foregroundMark x1="35111" y1="53333" x2="34667" y2="64000"/>
                        <a14:foregroundMark x1="36000" y1="69778" x2="34667" y2="84000"/>
                        <a14:foregroundMark x1="35556" y1="80444" x2="35556" y2="93778"/>
                        <a14:foregroundMark x1="35964" y1="93778" x2="35111" y2="83111"/>
                        <a14:foregroundMark x1="36000" y1="94222" x2="35964" y2="93778"/>
                        <a14:foregroundMark x1="35111" y1="83556" x2="34667" y2="92889"/>
                        <a14:foregroundMark x1="33778" y1="84444" x2="34222" y2="92000"/>
                        <a14:foregroundMark x1="55556" y1="75111" x2="60000" y2="66222"/>
                        <a14:foregroundMark x1="54667" y1="28000" x2="54667" y2="28000"/>
                        <a14:foregroundMark x1="53333" y1="28444" x2="53333" y2="28444"/>
                        <a14:foregroundMark x1="60889" y1="78667" x2="58222" y2="87111"/>
                        <a14:foregroundMark x1="60889" y1="95556" x2="60889" y2="96000"/>
                        <a14:foregroundMark x1="60889" y1="95111" x2="60889" y2="95556"/>
                        <a14:foregroundMark x1="60889" y1="87111" x2="60889" y2="95111"/>
                        <a14:foregroundMark x1="62667" y1="94667" x2="62667" y2="87556"/>
                        <a14:foregroundMark x1="60444" y1="77333" x2="60444" y2="77333"/>
                        <a14:foregroundMark x1="61778" y1="77333" x2="61778" y2="77333"/>
                        <a14:foregroundMark x1="61778" y1="94667" x2="61778" y2="94667"/>
                        <a14:foregroundMark x1="61778" y1="94222" x2="61778" y2="94222"/>
                        <a14:foregroundMark x1="38222" y1="94667" x2="38222" y2="94667"/>
                        <a14:foregroundMark x1="36444" y1="94667" x2="36444" y2="94667"/>
                        <a14:backgroundMark x1="68000" y1="35111" x2="71556" y2="36444"/>
                        <a14:backgroundMark x1="68444" y1="40000" x2="68444" y2="40000"/>
                        <a14:backgroundMark x1="68444" y1="40889" x2="68444" y2="40889"/>
                        <a14:backgroundMark x1="68889" y1="42222" x2="68889" y2="42222"/>
                        <a14:backgroundMark x1="68000" y1="41778" x2="68000" y2="41778"/>
                        <a14:backgroundMark x1="57778" y1="29333" x2="57778" y2="29333"/>
                        <a14:backgroundMark x1="56889" y1="28889" x2="56889" y2="28889"/>
                        <a14:backgroundMark x1="56444" y1="28889" x2="56444" y2="28889"/>
                        <a14:backgroundMark x1="56000" y1="28889" x2="56000" y2="28889"/>
                        <a14:backgroundMark x1="56444" y1="30222" x2="56444" y2="30222"/>
                        <a14:backgroundMark x1="56889" y1="28444" x2="56889" y2="28444"/>
                        <a14:backgroundMark x1="57778" y1="27111" x2="57778" y2="27111"/>
                        <a14:backgroundMark x1="59111" y1="25778" x2="59111" y2="25778"/>
                        <a14:backgroundMark x1="59556" y1="24889" x2="59556" y2="24889"/>
                        <a14:backgroundMark x1="60000" y1="23556" x2="60000" y2="23556"/>
                        <a14:backgroundMark x1="59556" y1="23556" x2="59556" y2="23556"/>
                        <a14:backgroundMark x1="59111" y1="24889" x2="59111" y2="24889"/>
                        <a14:backgroundMark x1="56000" y1="29778" x2="56000" y2="29778"/>
                        <a14:backgroundMark x1="55111" y1="29778" x2="55111" y2="29778"/>
                        <a14:backgroundMark x1="69778" y1="77333" x2="69778" y2="77333"/>
                        <a14:backgroundMark x1="70222" y1="86222" x2="70222" y2="86222"/>
                        <a14:backgroundMark x1="71111" y1="91556" x2="71111" y2="91556"/>
                        <a14:backgroundMark x1="70222" y1="94222" x2="70222" y2="94222"/>
                        <a14:backgroundMark x1="72444" y1="92000" x2="72444" y2="92000"/>
                        <a14:backgroundMark x1="71111" y1="94667" x2="71111" y2="94667"/>
                        <a14:backgroundMark x1="72000" y1="95556" x2="72000" y2="95556"/>
                        <a14:backgroundMark x1="72000" y1="96000" x2="72000" y2="96000"/>
                        <a14:backgroundMark x1="72889" y1="93778" x2="72444" y2="93778"/>
                        <a14:backgroundMark x1="71556" y1="93778" x2="71556" y2="93778"/>
                        <a14:backgroundMark x1="70222" y1="92000" x2="70222" y2="92000"/>
                        <a14:backgroundMark x1="72000" y1="92889" x2="72000" y2="92889"/>
                        <a14:backgroundMark x1="71556" y1="93333" x2="71556" y2="95556"/>
                        <a14:backgroundMark x1="70667" y1="96889" x2="71556" y2="87556"/>
                        <a14:backgroundMark x1="71111" y1="85333" x2="69333" y2="95556"/>
                        <a14:backgroundMark x1="69778" y1="80444" x2="69778" y2="80444"/>
                        <a14:backgroundMark x1="68000" y1="82667" x2="68000" y2="82667"/>
                        <a14:backgroundMark x1="69778" y1="83556" x2="69778" y2="83556"/>
                        <a14:backgroundMark x1="69778" y1="85333" x2="69778" y2="85333"/>
                        <a14:backgroundMark x1="69778" y1="82667" x2="69778" y2="82667"/>
                        <a14:backgroundMark x1="69333" y1="82222" x2="69333" y2="82222"/>
                        <a14:backgroundMark x1="69333" y1="83111" x2="69333" y2="83111"/>
                        <a14:backgroundMark x1="69778" y1="80889" x2="69778" y2="80889"/>
                        <a14:backgroundMark x1="70222" y1="81778" x2="70222" y2="81778"/>
                        <a14:backgroundMark x1="69333" y1="80444" x2="69333" y2="80444"/>
                        <a14:backgroundMark x1="69333" y1="79556" x2="69333" y2="79556"/>
                        <a14:backgroundMark x1="69778" y1="80889" x2="69778" y2="80889"/>
                        <a14:backgroundMark x1="68889" y1="81333" x2="68889" y2="81333"/>
                        <a14:backgroundMark x1="68889" y1="79556" x2="69333" y2="79111"/>
                        <a14:backgroundMark x1="70222" y1="78222" x2="70222" y2="78222"/>
                        <a14:backgroundMark x1="68889" y1="77333" x2="68889" y2="77333"/>
                        <a14:backgroundMark x1="68889" y1="76444" x2="68889" y2="76444"/>
                        <a14:backgroundMark x1="68889" y1="77778" x2="68889" y2="77778"/>
                        <a14:backgroundMark x1="69333" y1="75111" x2="69333" y2="75111"/>
                        <a14:backgroundMark x1="68444" y1="78667" x2="68444" y2="78667"/>
                        <a14:backgroundMark x1="68000" y1="78222" x2="68000" y2="78222"/>
                        <a14:backgroundMark x1="68444" y1="76889" x2="68444" y2="76889"/>
                        <a14:backgroundMark x1="69333" y1="96000" x2="69333" y2="96000"/>
                        <a14:backgroundMark x1="68000" y1="96889" x2="68000" y2="96889"/>
                        <a14:backgroundMark x1="68444" y1="96000" x2="68444" y2="96000"/>
                        <a14:backgroundMark x1="67556" y1="96000" x2="67556" y2="96000"/>
                        <a14:backgroundMark x1="66667" y1="96444" x2="66667" y2="96444"/>
                        <a14:backgroundMark x1="65778" y1="96444" x2="65778" y2="96444"/>
                        <a14:backgroundMark x1="59556" y1="97778" x2="59556" y2="97778"/>
                        <a14:backgroundMark x1="61778" y1="97778" x2="61778" y2="97778"/>
                        <a14:backgroundMark x1="61778" y1="97778" x2="61778" y2="97778"/>
                        <a14:backgroundMark x1="60444" y1="97778" x2="60444" y2="97778"/>
                        <a14:backgroundMark x1="62222" y1="97778" x2="62222" y2="97778"/>
                        <a14:backgroundMark x1="61778" y1="97778" x2="61778" y2="97778"/>
                        <a14:backgroundMark x1="60889" y1="97778" x2="60889" y2="97778"/>
                        <a14:backgroundMark x1="61333" y1="97778" x2="61333" y2="97778"/>
                        <a14:backgroundMark x1="62667" y1="97333" x2="62667" y2="97333"/>
                        <a14:backgroundMark x1="64444" y1="97333" x2="64444" y2="97333"/>
                        <a14:backgroundMark x1="64000" y1="97333" x2="64000" y2="97333"/>
                        <a14:backgroundMark x1="64889" y1="96889" x2="64889" y2="96889"/>
                        <a14:backgroundMark x1="64889" y1="96000" x2="64889" y2="96000"/>
                        <a14:backgroundMark x1="64889" y1="95556" x2="64889" y2="95556"/>
                        <a14:backgroundMark x1="64444" y1="96000" x2="64444" y2="96000"/>
                        <a14:backgroundMark x1="58222" y1="97778" x2="58222" y2="97778"/>
                        <a14:backgroundMark x1="56889" y1="97778" x2="56889" y2="97778"/>
                        <a14:backgroundMark x1="58667" y1="97778" x2="58667" y2="97778"/>
                        <a14:backgroundMark x1="60000" y1="97333" x2="60000" y2="97333"/>
                        <a14:backgroundMark x1="61778" y1="97333" x2="61778" y2="97333"/>
                        <a14:backgroundMark x1="61333" y1="96889" x2="61333" y2="96889"/>
                        <a14:backgroundMark x1="63556" y1="96000" x2="63556" y2="96000"/>
                        <a14:backgroundMark x1="64000" y1="95556" x2="64000" y2="95556"/>
                        <a14:backgroundMark x1="63556" y1="95556" x2="63556" y2="95556"/>
                        <a14:backgroundMark x1="63111" y1="96444" x2="63111" y2="96444"/>
                        <a14:backgroundMark x1="63111" y1="96000" x2="63111" y2="96000"/>
                        <a14:backgroundMark x1="63111" y1="95111" x2="63111" y2="95111"/>
                        <a14:backgroundMark x1="32000" y1="93778" x2="32000" y2="93778"/>
                        <a14:backgroundMark x1="33333" y1="94222" x2="33333" y2="94222"/>
                      </a14:backgroundRemoval>
                    </a14:imgEffect>
                  </a14:imgLayer>
                </a14:imgProps>
              </a:ext>
              <a:ext uri="{28A0092B-C50C-407E-A947-70E740481C1C}">
                <a14:useLocalDpi xmlns:a14="http://schemas.microsoft.com/office/drawing/2010/main" val="0"/>
              </a:ext>
            </a:extLst>
          </a:blip>
          <a:stretch>
            <a:fillRect/>
          </a:stretch>
        </p:blipFill>
        <p:spPr>
          <a:xfrm>
            <a:off x="983224" y="1706479"/>
            <a:ext cx="3445042" cy="3445042"/>
          </a:xfrm>
          <a:prstGeom prst="rect">
            <a:avLst/>
          </a:prstGeom>
        </p:spPr>
      </p:pic>
      <p:sp>
        <p:nvSpPr>
          <p:cNvPr id="11" name="Title 1">
            <a:extLst>
              <a:ext uri="{FF2B5EF4-FFF2-40B4-BE49-F238E27FC236}">
                <a16:creationId xmlns:a16="http://schemas.microsoft.com/office/drawing/2014/main" id="{F12D64AA-FC59-46B4-BC8B-20C21908D78D}"/>
              </a:ext>
            </a:extLst>
          </p:cNvPr>
          <p:cNvSpPr>
            <a:spLocks noGrp="1"/>
          </p:cNvSpPr>
          <p:nvPr>
            <p:ph type="title"/>
          </p:nvPr>
        </p:nvSpPr>
        <p:spPr>
          <a:xfrm>
            <a:off x="989012" y="595183"/>
            <a:ext cx="4571998" cy="1143000"/>
          </a:xfrm>
        </p:spPr>
        <p:txBody>
          <a:bodyPr/>
          <a:lstStyle/>
          <a:p>
            <a:r>
              <a:rPr lang="en-US"/>
              <a:t>Accommodations</a:t>
            </a:r>
          </a:p>
        </p:txBody>
      </p:sp>
      <p:sp>
        <p:nvSpPr>
          <p:cNvPr id="12" name="Content Placeholder 2">
            <a:extLst>
              <a:ext uri="{FF2B5EF4-FFF2-40B4-BE49-F238E27FC236}">
                <a16:creationId xmlns:a16="http://schemas.microsoft.com/office/drawing/2014/main" id="{56C948BD-D845-4CAF-912B-45D6F46EFEA4}"/>
              </a:ext>
            </a:extLst>
          </p:cNvPr>
          <p:cNvSpPr>
            <a:spLocks noGrp="1"/>
          </p:cNvSpPr>
          <p:nvPr>
            <p:ph idx="1"/>
          </p:nvPr>
        </p:nvSpPr>
        <p:spPr>
          <a:xfrm>
            <a:off x="5561010" y="2055014"/>
            <a:ext cx="5975687" cy="1373986"/>
          </a:xfrm>
        </p:spPr>
        <p:txBody>
          <a:bodyPr>
            <a:normAutofit/>
          </a:bodyPr>
          <a:lstStyle/>
          <a:p>
            <a:pPr marL="0" indent="0">
              <a:buNone/>
            </a:pPr>
            <a:r>
              <a:rPr lang="en-US"/>
              <a:t>Other than assessments, how else do you identify accommodations? </a:t>
            </a:r>
          </a:p>
        </p:txBody>
      </p:sp>
      <p:sp>
        <p:nvSpPr>
          <p:cNvPr id="15" name="Content Placeholder 2">
            <a:extLst>
              <a:ext uri="{FF2B5EF4-FFF2-40B4-BE49-F238E27FC236}">
                <a16:creationId xmlns:a16="http://schemas.microsoft.com/office/drawing/2014/main" id="{BA1C1744-463D-4B53-86E0-7A659DD0DB26}"/>
              </a:ext>
            </a:extLst>
          </p:cNvPr>
          <p:cNvSpPr txBox="1">
            <a:spLocks/>
          </p:cNvSpPr>
          <p:nvPr/>
        </p:nvSpPr>
        <p:spPr>
          <a:xfrm>
            <a:off x="5561009" y="3836085"/>
            <a:ext cx="5644591" cy="1044194"/>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a:t>Where do you document accommodations?</a:t>
            </a:r>
          </a:p>
        </p:txBody>
      </p:sp>
      <p:sp>
        <p:nvSpPr>
          <p:cNvPr id="10" name="TextBox 9">
            <a:extLst>
              <a:ext uri="{FF2B5EF4-FFF2-40B4-BE49-F238E27FC236}">
                <a16:creationId xmlns:a16="http://schemas.microsoft.com/office/drawing/2014/main" id="{A4353384-0B08-499B-89B9-D7A328657170}"/>
              </a:ext>
            </a:extLst>
          </p:cNvPr>
          <p:cNvSpPr txBox="1"/>
          <p:nvPr/>
        </p:nvSpPr>
        <p:spPr>
          <a:xfrm>
            <a:off x="11484864" y="100584"/>
            <a:ext cx="530385" cy="457200"/>
          </a:xfrm>
          <a:prstGeom prst="rect">
            <a:avLst/>
          </a:prstGeom>
          <a:noFill/>
        </p:spPr>
        <p:txBody>
          <a:bodyPr wrap="square" rtlCol="0">
            <a:noAutofit/>
          </a:bodyPr>
          <a:lstStyle/>
          <a:p>
            <a:pPr algn="ctr"/>
            <a:r>
              <a:rPr lang="en-US" sz="2600"/>
              <a:t>15</a:t>
            </a:r>
          </a:p>
        </p:txBody>
      </p:sp>
    </p:spTree>
    <p:extLst>
      <p:ext uri="{BB962C8B-B14F-4D97-AF65-F5344CB8AC3E}">
        <p14:creationId xmlns:p14="http://schemas.microsoft.com/office/powerpoint/2010/main" val="61957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4A2C7-1FC0-4B8B-9EF3-7237844C6B69}"/>
              </a:ext>
            </a:extLst>
          </p:cNvPr>
          <p:cNvSpPr>
            <a:spLocks noGrp="1"/>
          </p:cNvSpPr>
          <p:nvPr>
            <p:ph type="ftr" sz="quarter" idx="11"/>
          </p:nvPr>
        </p:nvSpPr>
        <p:spPr/>
        <p:txBody>
          <a:bodyPr/>
          <a:lstStyle/>
          <a:p>
            <a:r>
              <a:rPr lang="en-US"/>
              <a:t>DFES Partner Training Team</a:t>
            </a:r>
          </a:p>
        </p:txBody>
      </p:sp>
      <p:sp>
        <p:nvSpPr>
          <p:cNvPr id="3" name="Slide Number Placeholder 2">
            <a:extLst>
              <a:ext uri="{FF2B5EF4-FFF2-40B4-BE49-F238E27FC236}">
                <a16:creationId xmlns:a16="http://schemas.microsoft.com/office/drawing/2014/main" id="{BEC2C686-C7DF-467D-8072-2F67AEE3D338}"/>
              </a:ext>
            </a:extLst>
          </p:cNvPr>
          <p:cNvSpPr>
            <a:spLocks noGrp="1"/>
          </p:cNvSpPr>
          <p:nvPr>
            <p:ph type="sldNum" sz="quarter" idx="4"/>
          </p:nvPr>
        </p:nvSpPr>
        <p:spPr/>
        <p:txBody>
          <a:bodyPr/>
          <a:lstStyle/>
          <a:p>
            <a:fld id="{E5137D0E-4A4F-4307-8994-C1891D747D59}" type="slidenum">
              <a:rPr lang="en-US" smtClean="0"/>
              <a:pPr/>
              <a:t>18</a:t>
            </a:fld>
            <a:endParaRPr lang="en-US"/>
          </a:p>
        </p:txBody>
      </p:sp>
      <p:sp>
        <p:nvSpPr>
          <p:cNvPr id="4" name="Date Placeholder 3">
            <a:extLst>
              <a:ext uri="{FF2B5EF4-FFF2-40B4-BE49-F238E27FC236}">
                <a16:creationId xmlns:a16="http://schemas.microsoft.com/office/drawing/2014/main" id="{38B1F00A-BEAF-4EA2-8EEA-4739E633124F}"/>
              </a:ext>
            </a:extLst>
          </p:cNvPr>
          <p:cNvSpPr>
            <a:spLocks noGrp="1"/>
          </p:cNvSpPr>
          <p:nvPr>
            <p:ph type="dt" sz="half" idx="2"/>
          </p:nvPr>
        </p:nvSpPr>
        <p:spPr/>
        <p:txBody>
          <a:bodyPr/>
          <a:lstStyle/>
          <a:p>
            <a:r>
              <a:rPr lang="en-US"/>
              <a:t>06/24/2021</a:t>
            </a:r>
          </a:p>
        </p:txBody>
      </p:sp>
      <p:sp>
        <p:nvSpPr>
          <p:cNvPr id="5" name="Rectangle 4">
            <a:extLst>
              <a:ext uri="{FF2B5EF4-FFF2-40B4-BE49-F238E27FC236}">
                <a16:creationId xmlns:a16="http://schemas.microsoft.com/office/drawing/2014/main" id="{F6311826-9F96-4CD8-9C5D-7575C14D7EB2}"/>
              </a:ext>
            </a:extLst>
          </p:cNvPr>
          <p:cNvSpPr/>
          <p:nvPr/>
        </p:nvSpPr>
        <p:spPr>
          <a:xfrm>
            <a:off x="0" y="0"/>
            <a:ext cx="12188825" cy="68580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23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Placeholder 8" descr="A picture containing outdoor object&#10;&#10;Description automatically generated">
            <a:extLst>
              <a:ext uri="{FF2B5EF4-FFF2-40B4-BE49-F238E27FC236}">
                <a16:creationId xmlns:a16="http://schemas.microsoft.com/office/drawing/2014/main" id="{C1E507E8-8703-4204-8ADF-0AC6E6CC4C1E}"/>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8063" y="838200"/>
            <a:ext cx="3769613" cy="5181600"/>
          </a:xfrm>
          <a:prstGeom prst="rect">
            <a:avLst/>
          </a:prstGeom>
          <a:noFill/>
        </p:spPr>
      </p:pic>
      <p:sp>
        <p:nvSpPr>
          <p:cNvPr id="7" name="Date Placeholder 6">
            <a:extLst>
              <a:ext uri="{FF2B5EF4-FFF2-40B4-BE49-F238E27FC236}">
                <a16:creationId xmlns:a16="http://schemas.microsoft.com/office/drawing/2014/main" id="{4ED418EB-7540-4AA6-9E3E-7E9D13CD8102}"/>
              </a:ext>
            </a:extLst>
          </p:cNvPr>
          <p:cNvSpPr>
            <a:spLocks noGrp="1"/>
          </p:cNvSpPr>
          <p:nvPr>
            <p:ph type="dt" sz="half" idx="12"/>
          </p:nvPr>
        </p:nvSpPr>
        <p:spPr>
          <a:xfrm>
            <a:off x="9829675" y="6584951"/>
            <a:ext cx="1320059" cy="273049"/>
          </a:xfrm>
          <a:prstGeom prst="rect">
            <a:avLst/>
          </a:prstGeom>
        </p:spPr>
        <p:txBody>
          <a:bodyPr anchor="ctr">
            <a:normAutofit/>
          </a:bodyPr>
          <a:lstStyle/>
          <a:p>
            <a:pPr>
              <a:spcAft>
                <a:spcPts val="600"/>
              </a:spcAft>
            </a:pPr>
            <a:r>
              <a:rPr lang="en-US"/>
              <a:t>06/24/2021</a:t>
            </a:r>
            <a:endParaRPr lang="en-US" dirty="0"/>
          </a:p>
        </p:txBody>
      </p:sp>
      <p:sp>
        <p:nvSpPr>
          <p:cNvPr id="6" name="Footer Placeholder 5">
            <a:extLst>
              <a:ext uri="{FF2B5EF4-FFF2-40B4-BE49-F238E27FC236}">
                <a16:creationId xmlns:a16="http://schemas.microsoft.com/office/drawing/2014/main" id="{8A2A1769-453C-4C7C-8ED5-F0E853AB9E5C}"/>
              </a:ext>
            </a:extLst>
          </p:cNvPr>
          <p:cNvSpPr>
            <a:spLocks noGrp="1"/>
          </p:cNvSpPr>
          <p:nvPr>
            <p:ph type="ftr" sz="quarter" idx="11"/>
          </p:nvPr>
        </p:nvSpPr>
        <p:spPr>
          <a:xfrm>
            <a:off x="1522414" y="6584951"/>
            <a:ext cx="2595262" cy="273049"/>
          </a:xfrm>
          <a:prstGeom prst="rect">
            <a:avLst/>
          </a:prstGeom>
        </p:spPr>
        <p:txBody>
          <a:bodyPr anchor="ctr">
            <a:normAutofit/>
          </a:bodyPr>
          <a:lstStyle/>
          <a:p>
            <a:pPr>
              <a:spcAft>
                <a:spcPts val="600"/>
              </a:spcAft>
            </a:pPr>
            <a:r>
              <a:rPr lang="en-US"/>
              <a:t>DFES Partner Training Team</a:t>
            </a:r>
          </a:p>
        </p:txBody>
      </p:sp>
      <p:sp>
        <p:nvSpPr>
          <p:cNvPr id="5" name="Slide Number Placeholder 4">
            <a:extLst>
              <a:ext uri="{FF2B5EF4-FFF2-40B4-BE49-F238E27FC236}">
                <a16:creationId xmlns:a16="http://schemas.microsoft.com/office/drawing/2014/main" id="{4FFA9052-5473-4930-A1B2-BCCCD4A86423}"/>
              </a:ext>
            </a:extLst>
          </p:cNvPr>
          <p:cNvSpPr>
            <a:spLocks noGrp="1"/>
          </p:cNvSpPr>
          <p:nvPr>
            <p:ph type="sldNum" sz="quarter" idx="4"/>
          </p:nvPr>
        </p:nvSpPr>
        <p:spPr>
          <a:xfrm>
            <a:off x="5827713" y="6584950"/>
            <a:ext cx="990601" cy="273049"/>
          </a:xfrm>
          <a:prstGeom prst="rect">
            <a:avLst/>
          </a:prstGeom>
        </p:spPr>
        <p:txBody>
          <a:bodyPr anchor="ctr">
            <a:normAutofit/>
          </a:bodyPr>
          <a:lstStyle/>
          <a:p>
            <a:pPr>
              <a:spcAft>
                <a:spcPts val="600"/>
              </a:spcAft>
            </a:pPr>
            <a:fld id="{E5137D0E-4A4F-4307-8994-C1891D747D59}" type="slidenum">
              <a:rPr lang="en-US" smtClean="0"/>
              <a:pPr>
                <a:spcAft>
                  <a:spcPts val="600"/>
                </a:spcAft>
              </a:pPr>
              <a:t>19</a:t>
            </a:fld>
            <a:endParaRPr lang="en-US"/>
          </a:p>
        </p:txBody>
      </p:sp>
      <p:sp>
        <p:nvSpPr>
          <p:cNvPr id="12" name="TextBox 11">
            <a:extLst>
              <a:ext uri="{FF2B5EF4-FFF2-40B4-BE49-F238E27FC236}">
                <a16:creationId xmlns:a16="http://schemas.microsoft.com/office/drawing/2014/main" id="{6566ADBE-46CC-41BD-857A-0D227463193D}"/>
              </a:ext>
            </a:extLst>
          </p:cNvPr>
          <p:cNvSpPr txBox="1"/>
          <p:nvPr/>
        </p:nvSpPr>
        <p:spPr>
          <a:xfrm>
            <a:off x="4693922" y="1351507"/>
            <a:ext cx="6836898" cy="4154984"/>
          </a:xfrm>
          <a:prstGeom prst="rect">
            <a:avLst/>
          </a:prstGeom>
          <a:noFill/>
        </p:spPr>
        <p:txBody>
          <a:bodyPr wrap="square" rtlCol="0">
            <a:spAutoFit/>
          </a:bodyPr>
          <a:lstStyle/>
          <a:p>
            <a:r>
              <a:rPr lang="en-US" sz="6600">
                <a:latin typeface="OCR A Extended" panose="02010509020102010303" pitchFamily="50" charset="0"/>
                <a:ea typeface="MS Gothic" panose="020B0609070205080204" pitchFamily="49" charset="-128"/>
              </a:rPr>
              <a:t>We interrupt this training for a message from WII-FM…</a:t>
            </a:r>
          </a:p>
        </p:txBody>
      </p:sp>
      <p:sp>
        <p:nvSpPr>
          <p:cNvPr id="8" name="TextBox 7">
            <a:extLst>
              <a:ext uri="{FF2B5EF4-FFF2-40B4-BE49-F238E27FC236}">
                <a16:creationId xmlns:a16="http://schemas.microsoft.com/office/drawing/2014/main" id="{BFDA85EB-04C5-4DFD-8721-D26E19EAD342}"/>
              </a:ext>
            </a:extLst>
          </p:cNvPr>
          <p:cNvSpPr txBox="1"/>
          <p:nvPr/>
        </p:nvSpPr>
        <p:spPr>
          <a:xfrm>
            <a:off x="-62070358" y="6172200"/>
            <a:ext cx="61960006" cy="461665"/>
          </a:xfrm>
          <a:prstGeom prst="rect">
            <a:avLst/>
          </a:prstGeom>
          <a:solidFill>
            <a:schemeClr val="accent4">
              <a:lumMod val="40000"/>
              <a:lumOff val="60000"/>
            </a:schemeClr>
          </a:solidFill>
        </p:spPr>
        <p:txBody>
          <a:bodyPr wrap="square" rtlCol="0">
            <a:spAutoFit/>
          </a:bodyPr>
          <a:lstStyle/>
          <a:p>
            <a:r>
              <a:rPr lang="en-US" sz="2400"/>
              <a:t>“Why do we need to evaluate assessment results? We need to incorporate them no matter what, so what’s the point?” There are many things that could’ve affected those results like having a bad day or didn’t sleep well. Taking them at face value, you could miss out. Time is precious, don’t waste it. It is crucial that you understand the results. If you don’t, having an expert help you evaluate them will allow you to gain more knowledge and knowledge is key.</a:t>
            </a:r>
          </a:p>
        </p:txBody>
      </p:sp>
      <p:pic>
        <p:nvPicPr>
          <p:cNvPr id="3" name="Get to the Point">
            <a:hlinkClick r:id="" action="ppaction://media"/>
            <a:extLst>
              <a:ext uri="{FF2B5EF4-FFF2-40B4-BE49-F238E27FC236}">
                <a16:creationId xmlns:a16="http://schemas.microsoft.com/office/drawing/2014/main" id="{7057C0EE-E1E0-4DE1-BC4B-B8559E9CA6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8410" y="628920"/>
            <a:ext cx="609600" cy="609600"/>
          </a:xfrm>
          <a:prstGeom prst="rect">
            <a:avLst/>
          </a:prstGeom>
        </p:spPr>
      </p:pic>
      <p:sp>
        <p:nvSpPr>
          <p:cNvPr id="11" name="TextBox 10">
            <a:extLst>
              <a:ext uri="{FF2B5EF4-FFF2-40B4-BE49-F238E27FC236}">
                <a16:creationId xmlns:a16="http://schemas.microsoft.com/office/drawing/2014/main" id="{5961AA1B-A573-433C-B3D0-BF7D00B9C40E}"/>
              </a:ext>
            </a:extLst>
          </p:cNvPr>
          <p:cNvSpPr txBox="1"/>
          <p:nvPr/>
        </p:nvSpPr>
        <p:spPr>
          <a:xfrm>
            <a:off x="11484864" y="100584"/>
            <a:ext cx="526861" cy="457200"/>
          </a:xfrm>
          <a:prstGeom prst="rect">
            <a:avLst/>
          </a:prstGeom>
          <a:noFill/>
        </p:spPr>
        <p:txBody>
          <a:bodyPr wrap="square" rtlCol="0">
            <a:noAutofit/>
          </a:bodyPr>
          <a:lstStyle/>
          <a:p>
            <a:pPr algn="ctr"/>
            <a:r>
              <a:rPr lang="en-US" sz="2600"/>
              <a:t>16</a:t>
            </a:r>
          </a:p>
        </p:txBody>
      </p:sp>
    </p:spTree>
    <p:extLst>
      <p:ext uri="{BB962C8B-B14F-4D97-AF65-F5344CB8AC3E}">
        <p14:creationId xmlns:p14="http://schemas.microsoft.com/office/powerpoint/2010/main" val="38728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80" fill="hold"/>
                                        <p:tgtEl>
                                          <p:spTgt spid="3"/>
                                        </p:tgtEl>
                                      </p:cBhvr>
                                    </p:cmd>
                                  </p:childTnLst>
                                </p:cTn>
                              </p:par>
                              <p:par>
                                <p:cTn id="7" presetID="26" presetClass="emph" presetSubtype="0" fill="hold" nodeType="withEffect">
                                  <p:stCondLst>
                                    <p:cond delay="0"/>
                                  </p:stCondLst>
                                  <p:childTnLst>
                                    <p:animEffect transition="out" filter="fade">
                                      <p:cBhvr>
                                        <p:cTn id="8" dur="1000" tmFilter="0, 0; .2, .5; .8, .5; 1, 0"/>
                                        <p:tgtEl>
                                          <p:spTgt spid="9"/>
                                        </p:tgtEl>
                                      </p:cBhvr>
                                    </p:animEffect>
                                    <p:animScale>
                                      <p:cBhvr>
                                        <p:cTn id="9" dur="500" autoRev="1" fill="hold"/>
                                        <p:tgtEl>
                                          <p:spTgt spid="9"/>
                                        </p:tgtEl>
                                      </p:cBhvr>
                                      <p:by x="105000" y="105000"/>
                                    </p:animScale>
                                  </p:childTnLst>
                                </p:cTn>
                              </p:par>
                              <p:par>
                                <p:cTn id="10" presetID="26" presetClass="emph" presetSubtype="0" fill="hold" nodeType="withEffect">
                                  <p:stCondLst>
                                    <p:cond delay="100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par>
                                <p:cTn id="13" presetID="26" presetClass="emph" presetSubtype="0" fill="hold" nodeType="withEffect">
                                  <p:stCondLst>
                                    <p:cond delay="200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par>
                                <p:cTn id="16" presetID="26" presetClass="emph" presetSubtype="0" fill="hold" nodeType="withEffect">
                                  <p:stCondLst>
                                    <p:cond delay="3000"/>
                                  </p:stCondLst>
                                  <p:childTnLst>
                                    <p:animEffect transition="out" filter="fade">
                                      <p:cBhvr>
                                        <p:cTn id="17" dur="1000" tmFilter="0, 0; .2, .5; .8, .5; 1, 0"/>
                                        <p:tgtEl>
                                          <p:spTgt spid="9"/>
                                        </p:tgtEl>
                                      </p:cBhvr>
                                    </p:animEffect>
                                    <p:animScale>
                                      <p:cBhvr>
                                        <p:cTn id="18" dur="500" autoRev="1" fill="hold"/>
                                        <p:tgtEl>
                                          <p:spTgt spid="9"/>
                                        </p:tgtEl>
                                      </p:cBhvr>
                                      <p:by x="105000" y="105000"/>
                                    </p:animScale>
                                  </p:childTnLst>
                                </p:cTn>
                              </p:par>
                              <p:par>
                                <p:cTn id="19" presetID="2" presetClass="entr" presetSubtype="2" fill="hold" grpId="0" nodeType="withEffect">
                                  <p:stCondLst>
                                    <p:cond delay="16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60000" fill="hold"/>
                                        <p:tgtEl>
                                          <p:spTgt spid="8"/>
                                        </p:tgtEl>
                                        <p:attrNameLst>
                                          <p:attrName>ppt_x</p:attrName>
                                        </p:attrNameLst>
                                      </p:cBhvr>
                                      <p:tavLst>
                                        <p:tav tm="0">
                                          <p:val>
                                            <p:strVal val="1+#ppt_w/2"/>
                                          </p:val>
                                        </p:tav>
                                        <p:tav tm="100000">
                                          <p:val>
                                            <p:strVal val="#ppt_x"/>
                                          </p:val>
                                        </p:tav>
                                      </p:tavLst>
                                    </p:anim>
                                    <p:anim calcmode="lin" valueType="num">
                                      <p:cBhvr additive="base">
                                        <p:cTn id="22" dur="6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4F5F-F478-4579-A99E-35A973BAD2FE}"/>
              </a:ext>
            </a:extLst>
          </p:cNvPr>
          <p:cNvSpPr>
            <a:spLocks noGrp="1"/>
          </p:cNvSpPr>
          <p:nvPr>
            <p:ph type="title"/>
          </p:nvPr>
        </p:nvSpPr>
        <p:spPr>
          <a:xfrm>
            <a:off x="989012" y="537411"/>
            <a:ext cx="9601200" cy="1143000"/>
          </a:xfrm>
        </p:spPr>
        <p:txBody>
          <a:bodyPr>
            <a:normAutofit/>
          </a:bodyPr>
          <a:lstStyle/>
          <a:p>
            <a:r>
              <a:rPr lang="en-US" sz="4000"/>
              <a:t>Learning Objectives </a:t>
            </a:r>
          </a:p>
        </p:txBody>
      </p:sp>
      <p:pic>
        <p:nvPicPr>
          <p:cNvPr id="8" name="Content Placeholder 7">
            <a:extLst>
              <a:ext uri="{FF2B5EF4-FFF2-40B4-BE49-F238E27FC236}">
                <a16:creationId xmlns:a16="http://schemas.microsoft.com/office/drawing/2014/main" id="{8FA1FEE7-584E-404F-96D9-3F81E06AA8B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7375" l="6500" r="96417">
                        <a14:foregroundMark x1="6500" y1="52750" x2="13833" y2="53375"/>
                        <a14:foregroundMark x1="82583" y1="86625" x2="87167" y2="97000"/>
                        <a14:foregroundMark x1="87167" y1="97000" x2="91333" y2="87375"/>
                        <a14:foregroundMark x1="91333" y1="87375" x2="91083" y2="75250"/>
                        <a14:foregroundMark x1="91083" y1="75250" x2="92667" y2="70125"/>
                        <a14:foregroundMark x1="85250" y1="95000" x2="91333" y2="97375"/>
                        <a14:foregroundMark x1="89250" y1="52375" x2="89250" y2="50625"/>
                        <a14:foregroundMark x1="88833" y1="48625" x2="89083" y2="50625"/>
                        <a14:foregroundMark x1="88417" y1="48000" x2="88167" y2="49375"/>
                        <a14:foregroundMark x1="95750" y1="59750" x2="96417" y2="71625"/>
                        <a14:foregroundMark x1="96417" y1="71625" x2="96250" y2="72500"/>
                        <a14:foregroundMark x1="18333" y1="12375" x2="21667" y2="13375"/>
                        <a14:foregroundMark x1="31750" y1="36250" x2="30667" y2="37250"/>
                        <a14:foregroundMark x1="37167" y1="27875" x2="42500" y2="26500"/>
                        <a14:foregroundMark x1="9583" y1="16125" x2="8250" y2="17750"/>
                        <a14:foregroundMark x1="45000" y1="22875" x2="45167" y2="25875"/>
                        <a14:foregroundMark x1="62833" y1="17125" x2="58417" y2="17125"/>
                        <a14:foregroundMark x1="65583" y1="25500" x2="65583" y2="25500"/>
                        <a14:foregroundMark x1="69333" y1="26875" x2="70500" y2="32250"/>
                        <a14:foregroundMark x1="79667" y1="27500" x2="80750" y2="26875"/>
                        <a14:foregroundMark x1="92667" y1="26875" x2="90833" y2="26125"/>
                      </a14:backgroundRemoval>
                    </a14:imgEffect>
                  </a14:imgLayer>
                </a14:imgProps>
              </a:ext>
              <a:ext uri="{28A0092B-C50C-407E-A947-70E740481C1C}">
                <a14:useLocalDpi xmlns:a14="http://schemas.microsoft.com/office/drawing/2010/main" val="0"/>
              </a:ext>
            </a:extLst>
          </a:blip>
          <a:stretch>
            <a:fillRect/>
          </a:stretch>
        </p:blipFill>
        <p:spPr>
          <a:xfrm>
            <a:off x="6323013" y="1981200"/>
            <a:ext cx="5124449" cy="3416299"/>
          </a:xfrm>
          <a:prstGeom prst="snip2DiagRect">
            <a:avLst/>
          </a:prstGeom>
          <a:solidFill>
            <a:srgbClr val="FFFFFF">
              <a:shade val="85000"/>
            </a:srgbClr>
          </a:solidFill>
          <a:ln w="88900" cap="sq">
            <a:solidFill>
              <a:srgbClr val="BDF4E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4F0F789D-A1E4-415F-B1D3-60C4B3A55642}"/>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1DD39236-0507-4E86-ACD3-982536F0FA5A}"/>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CCF963E0-1824-4CD3-866D-E1E2FA93F88E}"/>
              </a:ext>
            </a:extLst>
          </p:cNvPr>
          <p:cNvSpPr>
            <a:spLocks noGrp="1"/>
          </p:cNvSpPr>
          <p:nvPr>
            <p:ph type="sldNum" sz="quarter" idx="4"/>
          </p:nvPr>
        </p:nvSpPr>
        <p:spPr/>
        <p:txBody>
          <a:bodyPr/>
          <a:lstStyle/>
          <a:p>
            <a:fld id="{E5137D0E-4A4F-4307-8994-C1891D747D59}" type="slidenum">
              <a:rPr lang="en-US" smtClean="0"/>
              <a:pPr/>
              <a:t>2</a:t>
            </a:fld>
            <a:endParaRPr lang="en-US"/>
          </a:p>
        </p:txBody>
      </p:sp>
      <p:sp>
        <p:nvSpPr>
          <p:cNvPr id="9" name="TextBox 8">
            <a:extLst>
              <a:ext uri="{FF2B5EF4-FFF2-40B4-BE49-F238E27FC236}">
                <a16:creationId xmlns:a16="http://schemas.microsoft.com/office/drawing/2014/main" id="{F1B1BDEA-2808-4528-A8EE-E17255F9A663}"/>
              </a:ext>
            </a:extLst>
          </p:cNvPr>
          <p:cNvSpPr txBox="1"/>
          <p:nvPr/>
        </p:nvSpPr>
        <p:spPr>
          <a:xfrm>
            <a:off x="989012" y="2021305"/>
            <a:ext cx="4571998" cy="2492990"/>
          </a:xfrm>
          <a:prstGeom prst="rect">
            <a:avLst/>
          </a:prstGeom>
          <a:noFill/>
        </p:spPr>
        <p:txBody>
          <a:bodyPr wrap="square" rtlCol="0">
            <a:spAutoFit/>
          </a:bodyPr>
          <a:lstStyle/>
          <a:p>
            <a:pPr marL="285750" indent="-285750">
              <a:buFont typeface="Arial" panose="020B0604020202020204" pitchFamily="34" charset="0"/>
              <a:buChar char="•"/>
            </a:pPr>
            <a:r>
              <a:rPr lang="en-US" sz="2600"/>
              <a:t>Use assessments </a:t>
            </a:r>
          </a:p>
          <a:p>
            <a:pPr marL="285750" indent="-285750">
              <a:buFont typeface="Arial" panose="020B0604020202020204" pitchFamily="34" charset="0"/>
              <a:buChar char="•"/>
            </a:pPr>
            <a:endParaRPr lang="en-US" sz="2600"/>
          </a:p>
          <a:p>
            <a:pPr marL="285750" indent="-285750">
              <a:buFont typeface="Arial" panose="020B0604020202020204" pitchFamily="34" charset="0"/>
              <a:buChar char="•"/>
            </a:pPr>
            <a:r>
              <a:rPr lang="en-US" sz="2600"/>
              <a:t>Appraise progress</a:t>
            </a:r>
          </a:p>
          <a:p>
            <a:pPr marL="285750" indent="-285750">
              <a:buFont typeface="Arial" panose="020B0604020202020204" pitchFamily="34" charset="0"/>
              <a:buChar char="•"/>
            </a:pPr>
            <a:endParaRPr lang="en-US" sz="2600"/>
          </a:p>
          <a:p>
            <a:pPr marL="285750" indent="-285750">
              <a:buFont typeface="Arial" panose="020B0604020202020204" pitchFamily="34" charset="0"/>
              <a:buChar char="•"/>
            </a:pPr>
            <a:r>
              <a:rPr lang="en-US" sz="2600"/>
              <a:t>Support utilization through documentation</a:t>
            </a:r>
          </a:p>
        </p:txBody>
      </p:sp>
      <p:sp>
        <p:nvSpPr>
          <p:cNvPr id="3" name="TextBox 2">
            <a:extLst>
              <a:ext uri="{FF2B5EF4-FFF2-40B4-BE49-F238E27FC236}">
                <a16:creationId xmlns:a16="http://schemas.microsoft.com/office/drawing/2014/main" id="{55ABCF4D-3BE1-4946-88F1-C222DB01BBBA}"/>
              </a:ext>
            </a:extLst>
          </p:cNvPr>
          <p:cNvSpPr txBox="1"/>
          <p:nvPr/>
        </p:nvSpPr>
        <p:spPr>
          <a:xfrm>
            <a:off x="11536697" y="87869"/>
            <a:ext cx="457200" cy="457200"/>
          </a:xfrm>
          <a:prstGeom prst="rect">
            <a:avLst/>
          </a:prstGeom>
          <a:noFill/>
        </p:spPr>
        <p:txBody>
          <a:bodyPr wrap="square" rtlCol="0">
            <a:noAutofit/>
          </a:bodyPr>
          <a:lstStyle/>
          <a:p>
            <a:pPr algn="ctr"/>
            <a:r>
              <a:rPr lang="en-US" sz="2600"/>
              <a:t>1</a:t>
            </a:r>
          </a:p>
        </p:txBody>
      </p:sp>
    </p:spTree>
    <p:extLst>
      <p:ext uri="{BB962C8B-B14F-4D97-AF65-F5344CB8AC3E}">
        <p14:creationId xmlns:p14="http://schemas.microsoft.com/office/powerpoint/2010/main" val="19488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20</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sp>
        <p:nvSpPr>
          <p:cNvPr id="13" name="Title 1">
            <a:extLst>
              <a:ext uri="{FF2B5EF4-FFF2-40B4-BE49-F238E27FC236}">
                <a16:creationId xmlns:a16="http://schemas.microsoft.com/office/drawing/2014/main" id="{CA820BEF-BE15-4A57-B379-C58F0430189E}"/>
              </a:ext>
            </a:extLst>
          </p:cNvPr>
          <p:cNvSpPr>
            <a:spLocks noGrp="1"/>
          </p:cNvSpPr>
          <p:nvPr>
            <p:ph type="title"/>
          </p:nvPr>
        </p:nvSpPr>
        <p:spPr>
          <a:xfrm>
            <a:off x="841248" y="374904"/>
            <a:ext cx="6329509" cy="1143000"/>
          </a:xfrm>
        </p:spPr>
        <p:txBody>
          <a:bodyPr>
            <a:normAutofit/>
          </a:bodyPr>
          <a:lstStyle/>
          <a:p>
            <a:r>
              <a:rPr lang="en-US"/>
              <a:t>Evaluation of Assessment</a:t>
            </a:r>
          </a:p>
        </p:txBody>
      </p:sp>
      <p:sp>
        <p:nvSpPr>
          <p:cNvPr id="14" name="TextBox 13">
            <a:extLst>
              <a:ext uri="{FF2B5EF4-FFF2-40B4-BE49-F238E27FC236}">
                <a16:creationId xmlns:a16="http://schemas.microsoft.com/office/drawing/2014/main" id="{4EF08818-C4AF-47EE-A402-2D22BC78FA7D}"/>
              </a:ext>
            </a:extLst>
          </p:cNvPr>
          <p:cNvSpPr txBox="1"/>
          <p:nvPr/>
        </p:nvSpPr>
        <p:spPr>
          <a:xfrm>
            <a:off x="11488571" y="103911"/>
            <a:ext cx="548640" cy="457200"/>
          </a:xfrm>
          <a:prstGeom prst="rect">
            <a:avLst/>
          </a:prstGeom>
          <a:noFill/>
        </p:spPr>
        <p:txBody>
          <a:bodyPr wrap="square" rtlCol="0">
            <a:noAutofit/>
          </a:bodyPr>
          <a:lstStyle/>
          <a:p>
            <a:pPr algn="ctr"/>
            <a:r>
              <a:rPr lang="en-US" sz="2600"/>
              <a:t>16</a:t>
            </a:r>
          </a:p>
        </p:txBody>
      </p:sp>
      <p:pic>
        <p:nvPicPr>
          <p:cNvPr id="15" name="Picture 2" descr="Image result for assessment evaluation">
            <a:extLst>
              <a:ext uri="{FF2B5EF4-FFF2-40B4-BE49-F238E27FC236}">
                <a16:creationId xmlns:a16="http://schemas.microsoft.com/office/drawing/2014/main" id="{BEA1F264-8AF3-4BF8-8907-F0B1E07DC5D9}"/>
              </a:ext>
            </a:extLst>
          </p:cNvPr>
          <p:cNvPicPr>
            <a:picLocks noGrp="1" noChangeAspect="1" noChangeArrowheads="1"/>
          </p:cNvPicPr>
          <p:nvPr>
            <p:ph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229091" y="2347209"/>
            <a:ext cx="4865321" cy="29293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FA92BA9-7C94-482D-8882-E6358C516E6A}"/>
              </a:ext>
            </a:extLst>
          </p:cNvPr>
          <p:cNvSpPr txBox="1">
            <a:spLocks/>
          </p:cNvSpPr>
          <p:nvPr/>
        </p:nvSpPr>
        <p:spPr>
          <a:xfrm>
            <a:off x="6490740" y="1999706"/>
            <a:ext cx="5013871" cy="41910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dirty="0"/>
              <a:t>Evaluating results involves both the _____ and the ___________. </a:t>
            </a:r>
          </a:p>
          <a:p>
            <a:pPr marL="0" indent="0">
              <a:buFont typeface="Arial" pitchFamily="34" charset="0"/>
              <a:buNone/>
            </a:pPr>
            <a:endParaRPr lang="en-US" dirty="0"/>
          </a:p>
          <a:p>
            <a:pPr marL="0" indent="0">
              <a:buFont typeface="Arial" pitchFamily="34" charset="0"/>
              <a:buNone/>
            </a:pPr>
            <a:r>
              <a:rPr lang="en-US" dirty="0"/>
              <a:t>Understanding assessment results allows participants to _______ __________, not _______ __________. </a:t>
            </a:r>
          </a:p>
          <a:p>
            <a:pPr marL="0" indent="0">
              <a:buFont typeface="Arial" pitchFamily="34" charset="0"/>
              <a:buNone/>
            </a:pPr>
            <a:endParaRPr lang="en-US" dirty="0"/>
          </a:p>
        </p:txBody>
      </p:sp>
      <p:sp>
        <p:nvSpPr>
          <p:cNvPr id="9" name="TextBox 8">
            <a:extLst>
              <a:ext uri="{FF2B5EF4-FFF2-40B4-BE49-F238E27FC236}">
                <a16:creationId xmlns:a16="http://schemas.microsoft.com/office/drawing/2014/main" id="{1B39CBFC-8EFC-47C4-8ED6-D5437FDB6B1A}"/>
              </a:ext>
            </a:extLst>
          </p:cNvPr>
          <p:cNvSpPr txBox="1"/>
          <p:nvPr/>
        </p:nvSpPr>
        <p:spPr>
          <a:xfrm>
            <a:off x="7155767" y="2287249"/>
            <a:ext cx="822462" cy="492443"/>
          </a:xfrm>
          <a:prstGeom prst="rect">
            <a:avLst/>
          </a:prstGeom>
          <a:noFill/>
        </p:spPr>
        <p:txBody>
          <a:bodyPr wrap="square" rtlCol="0">
            <a:spAutoFit/>
          </a:bodyPr>
          <a:lstStyle/>
          <a:p>
            <a:r>
              <a:rPr lang="en-US" sz="2600" b="1" dirty="0">
                <a:solidFill>
                  <a:schemeClr val="accent3">
                    <a:lumMod val="75000"/>
                  </a:schemeClr>
                </a:solidFill>
              </a:rPr>
              <a:t>FEP</a:t>
            </a:r>
          </a:p>
        </p:txBody>
      </p:sp>
      <p:sp>
        <p:nvSpPr>
          <p:cNvPr id="10" name="TextBox 9">
            <a:extLst>
              <a:ext uri="{FF2B5EF4-FFF2-40B4-BE49-F238E27FC236}">
                <a16:creationId xmlns:a16="http://schemas.microsoft.com/office/drawing/2014/main" id="{755185C1-466E-4CB8-A146-747F9B98FDFD}"/>
              </a:ext>
            </a:extLst>
          </p:cNvPr>
          <p:cNvSpPr txBox="1"/>
          <p:nvPr/>
        </p:nvSpPr>
        <p:spPr>
          <a:xfrm>
            <a:off x="9177555" y="2287249"/>
            <a:ext cx="1946059" cy="492443"/>
          </a:xfrm>
          <a:prstGeom prst="rect">
            <a:avLst/>
          </a:prstGeom>
          <a:noFill/>
        </p:spPr>
        <p:txBody>
          <a:bodyPr wrap="square" rtlCol="0">
            <a:spAutoFit/>
          </a:bodyPr>
          <a:lstStyle/>
          <a:p>
            <a:r>
              <a:rPr lang="en-US" sz="2600" b="1" dirty="0">
                <a:solidFill>
                  <a:schemeClr val="accent3">
                    <a:lumMod val="75000"/>
                  </a:schemeClr>
                </a:solidFill>
              </a:rPr>
              <a:t>participant</a:t>
            </a:r>
          </a:p>
        </p:txBody>
      </p:sp>
      <p:sp>
        <p:nvSpPr>
          <p:cNvPr id="11" name="TextBox 10">
            <a:extLst>
              <a:ext uri="{FF2B5EF4-FFF2-40B4-BE49-F238E27FC236}">
                <a16:creationId xmlns:a16="http://schemas.microsoft.com/office/drawing/2014/main" id="{924B5084-CA0A-47D1-BC02-5D9CDC39B04E}"/>
              </a:ext>
            </a:extLst>
          </p:cNvPr>
          <p:cNvSpPr txBox="1"/>
          <p:nvPr/>
        </p:nvSpPr>
        <p:spPr>
          <a:xfrm>
            <a:off x="6779967" y="4189317"/>
            <a:ext cx="2648846" cy="492443"/>
          </a:xfrm>
          <a:prstGeom prst="rect">
            <a:avLst/>
          </a:prstGeom>
          <a:noFill/>
        </p:spPr>
        <p:txBody>
          <a:bodyPr wrap="square" rtlCol="0">
            <a:spAutoFit/>
          </a:bodyPr>
          <a:lstStyle/>
          <a:p>
            <a:r>
              <a:rPr lang="en-US" sz="2600" b="1" dirty="0">
                <a:solidFill>
                  <a:schemeClr val="accent3">
                    <a:lumMod val="75000"/>
                  </a:schemeClr>
                </a:solidFill>
              </a:rPr>
              <a:t>make     choices</a:t>
            </a:r>
          </a:p>
        </p:txBody>
      </p:sp>
      <p:sp>
        <p:nvSpPr>
          <p:cNvPr id="12" name="TextBox 11">
            <a:extLst>
              <a:ext uri="{FF2B5EF4-FFF2-40B4-BE49-F238E27FC236}">
                <a16:creationId xmlns:a16="http://schemas.microsoft.com/office/drawing/2014/main" id="{257AB42D-F019-4634-B7F8-769F11BA433A}"/>
              </a:ext>
            </a:extLst>
          </p:cNvPr>
          <p:cNvSpPr txBox="1"/>
          <p:nvPr/>
        </p:nvSpPr>
        <p:spPr>
          <a:xfrm>
            <a:off x="10301152" y="4161180"/>
            <a:ext cx="953002" cy="492443"/>
          </a:xfrm>
          <a:prstGeom prst="rect">
            <a:avLst/>
          </a:prstGeom>
          <a:noFill/>
        </p:spPr>
        <p:txBody>
          <a:bodyPr wrap="square" rtlCol="0">
            <a:spAutoFit/>
          </a:bodyPr>
          <a:lstStyle/>
          <a:p>
            <a:r>
              <a:rPr lang="en-US" sz="2600" b="1" dirty="0">
                <a:solidFill>
                  <a:schemeClr val="accent3">
                    <a:lumMod val="75000"/>
                  </a:schemeClr>
                </a:solidFill>
              </a:rPr>
              <a:t>take</a:t>
            </a:r>
          </a:p>
        </p:txBody>
      </p:sp>
      <p:sp>
        <p:nvSpPr>
          <p:cNvPr id="16" name="TextBox 15">
            <a:extLst>
              <a:ext uri="{FF2B5EF4-FFF2-40B4-BE49-F238E27FC236}">
                <a16:creationId xmlns:a16="http://schemas.microsoft.com/office/drawing/2014/main" id="{242DEFA1-3EE1-4C34-9913-9D0C4FF10F63}"/>
              </a:ext>
            </a:extLst>
          </p:cNvPr>
          <p:cNvSpPr txBox="1"/>
          <p:nvPr/>
        </p:nvSpPr>
        <p:spPr>
          <a:xfrm>
            <a:off x="6723359" y="4547582"/>
            <a:ext cx="1732547" cy="492443"/>
          </a:xfrm>
          <a:prstGeom prst="rect">
            <a:avLst/>
          </a:prstGeom>
          <a:noFill/>
        </p:spPr>
        <p:txBody>
          <a:bodyPr wrap="square" rtlCol="0">
            <a:spAutoFit/>
          </a:bodyPr>
          <a:lstStyle/>
          <a:p>
            <a:r>
              <a:rPr lang="en-US" sz="2600" b="1" dirty="0">
                <a:solidFill>
                  <a:schemeClr val="accent3">
                    <a:lumMod val="75000"/>
                  </a:schemeClr>
                </a:solidFill>
              </a:rPr>
              <a:t>chances</a:t>
            </a:r>
          </a:p>
        </p:txBody>
      </p:sp>
    </p:spTree>
    <p:extLst>
      <p:ext uri="{BB962C8B-B14F-4D97-AF65-F5344CB8AC3E}">
        <p14:creationId xmlns:p14="http://schemas.microsoft.com/office/powerpoint/2010/main" val="298237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21</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sp>
        <p:nvSpPr>
          <p:cNvPr id="13" name="Title 1">
            <a:extLst>
              <a:ext uri="{FF2B5EF4-FFF2-40B4-BE49-F238E27FC236}">
                <a16:creationId xmlns:a16="http://schemas.microsoft.com/office/drawing/2014/main" id="{CA820BEF-BE15-4A57-B379-C58F0430189E}"/>
              </a:ext>
            </a:extLst>
          </p:cNvPr>
          <p:cNvSpPr>
            <a:spLocks noGrp="1"/>
          </p:cNvSpPr>
          <p:nvPr>
            <p:ph type="title"/>
          </p:nvPr>
        </p:nvSpPr>
        <p:spPr>
          <a:xfrm>
            <a:off x="841248" y="374904"/>
            <a:ext cx="5343549" cy="1143000"/>
          </a:xfrm>
        </p:spPr>
        <p:txBody>
          <a:bodyPr>
            <a:normAutofit/>
          </a:bodyPr>
          <a:lstStyle/>
          <a:p>
            <a:r>
              <a:rPr lang="en-US"/>
              <a:t>Documenting</a:t>
            </a:r>
          </a:p>
        </p:txBody>
      </p:sp>
      <p:pic>
        <p:nvPicPr>
          <p:cNvPr id="31" name="Picture 30">
            <a:extLst>
              <a:ext uri="{FF2B5EF4-FFF2-40B4-BE49-F238E27FC236}">
                <a16:creationId xmlns:a16="http://schemas.microsoft.com/office/drawing/2014/main" id="{02E9D45C-7030-4B22-8236-06FA53224C1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48" b="97452" l="311" r="98758">
                        <a14:foregroundMark x1="18944" y1="20382" x2="14596" y2="33758"/>
                        <a14:foregroundMark x1="14596" y1="33758" x2="14907" y2="53503"/>
                        <a14:foregroundMark x1="14907" y1="53503" x2="22981" y2="58599"/>
                        <a14:foregroundMark x1="22981" y1="58599" x2="24534" y2="42675"/>
                        <a14:foregroundMark x1="24534" y1="42675" x2="20497" y2="24841"/>
                        <a14:foregroundMark x1="20497" y1="24841" x2="14596" y2="15924"/>
                        <a14:foregroundMark x1="14596" y1="15924" x2="14596" y2="15924"/>
                        <a14:foregroundMark x1="79193" y1="27389" x2="78571" y2="51592"/>
                        <a14:foregroundMark x1="78571" y1="51592" x2="83851" y2="64968"/>
                        <a14:foregroundMark x1="83851" y1="64968" x2="91304" y2="51592"/>
                        <a14:foregroundMark x1="91304" y1="51592" x2="86957" y2="30573"/>
                        <a14:foregroundMark x1="86957" y1="30573" x2="80435" y2="22930"/>
                        <a14:foregroundMark x1="80435" y1="22930" x2="77640" y2="25478"/>
                        <a14:foregroundMark x1="7764" y1="17834" x2="2174" y2="27389"/>
                        <a14:foregroundMark x1="2174" y1="27389" x2="4658" y2="61783"/>
                        <a14:foregroundMark x1="4658" y1="61783" x2="4348" y2="71338"/>
                        <a14:foregroundMark x1="8385" y1="62420" x2="16770" y2="89809"/>
                        <a14:foregroundMark x1="16770" y1="89809" x2="16460" y2="89809"/>
                        <a14:foregroundMark x1="17081" y1="96178" x2="18634" y2="77707"/>
                        <a14:foregroundMark x1="18634" y1="77707" x2="26087" y2="70701"/>
                        <a14:foregroundMark x1="26087" y1="70701" x2="26087" y2="70701"/>
                        <a14:foregroundMark x1="26708" y1="74522" x2="29814" y2="59236"/>
                        <a14:foregroundMark x1="29814" y1="59236" x2="28261" y2="42675"/>
                        <a14:foregroundMark x1="28261" y1="42675" x2="26398" y2="34395"/>
                        <a14:foregroundMark x1="28261" y1="36943" x2="26398" y2="18471"/>
                        <a14:foregroundMark x1="26398" y1="18471" x2="20186" y2="10191"/>
                        <a14:foregroundMark x1="20186" y1="10191" x2="13665" y2="11465"/>
                        <a14:foregroundMark x1="1553" y1="22930" x2="1553" y2="37580"/>
                        <a14:foregroundMark x1="49379" y1="40127" x2="51553" y2="40127"/>
                        <a14:foregroundMark x1="37267" y1="40127" x2="40373" y2="40764"/>
                        <a14:foregroundMark x1="51242" y1="40764" x2="57453" y2="40764"/>
                        <a14:foregroundMark x1="61801" y1="40127" x2="58696" y2="40127"/>
                        <a14:foregroundMark x1="73913" y1="24841" x2="72050" y2="41401"/>
                        <a14:foregroundMark x1="72050" y1="41401" x2="72981" y2="59236"/>
                        <a14:foregroundMark x1="71429" y1="49045" x2="67702" y2="50318"/>
                        <a14:foregroundMark x1="69255" y1="49682" x2="70807" y2="64968"/>
                        <a14:foregroundMark x1="70807" y1="64968" x2="77329" y2="73248"/>
                        <a14:foregroundMark x1="77329" y1="73248" x2="81056" y2="84076"/>
                        <a14:foregroundMark x1="81056" y1="87898" x2="86957" y2="78344"/>
                        <a14:foregroundMark x1="86957" y1="78344" x2="88199" y2="73885"/>
                        <a14:foregroundMark x1="89441" y1="70701" x2="93478" y2="54777"/>
                        <a14:foregroundMark x1="93478" y1="54777" x2="93478" y2="37580"/>
                        <a14:foregroundMark x1="93478" y1="37580" x2="89752" y2="22930"/>
                        <a14:foregroundMark x1="89752" y1="22930" x2="89441" y2="22293"/>
                        <a14:foregroundMark x1="11180" y1="5732" x2="19255" y2="6369"/>
                        <a14:foregroundMark x1="19255" y1="6369" x2="23602" y2="5732"/>
                        <a14:foregroundMark x1="1553" y1="73885" x2="1242" y2="74522"/>
                        <a14:foregroundMark x1="621" y1="27389" x2="621" y2="33121"/>
                        <a14:foregroundMark x1="70807" y1="21656" x2="86335" y2="11465"/>
                        <a14:foregroundMark x1="86335" y1="11465" x2="93478" y2="17834"/>
                        <a14:foregroundMark x1="93478" y1="17834" x2="95652" y2="40764"/>
                        <a14:foregroundMark x1="99068" y1="49682" x2="99068" y2="47771"/>
                        <a14:foregroundMark x1="81056" y1="94268" x2="79814" y2="98089"/>
                        <a14:foregroundMark x1="79503" y1="5732" x2="87267" y2="2548"/>
                        <a14:foregroundMark x1="87267" y1="2548" x2="87578" y2="2548"/>
                      </a14:backgroundRemoval>
                    </a14:imgEffect>
                  </a14:imgLayer>
                </a14:imgProps>
              </a:ext>
              <a:ext uri="{28A0092B-C50C-407E-A947-70E740481C1C}">
                <a14:useLocalDpi xmlns:a14="http://schemas.microsoft.com/office/drawing/2010/main" val="0"/>
              </a:ext>
            </a:extLst>
          </a:blip>
          <a:stretch>
            <a:fillRect/>
          </a:stretch>
        </p:blipFill>
        <p:spPr>
          <a:xfrm>
            <a:off x="989011" y="3012061"/>
            <a:ext cx="3267246" cy="1593036"/>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B08BB25D-CDAA-41A4-9076-627F02C932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969" b="93789" l="1603" r="97436">
                        <a14:foregroundMark x1="18269" y1="40373" x2="18590" y2="68323"/>
                        <a14:foregroundMark x1="7051" y1="55901" x2="5769" y2="50311"/>
                        <a14:foregroundMark x1="1603" y1="49689" x2="1603" y2="49689"/>
                        <a14:foregroundMark x1="33013" y1="13665" x2="42949" y2="8696"/>
                        <a14:foregroundMark x1="29808" y1="80124" x2="37179" y2="91304"/>
                        <a14:foregroundMark x1="84615" y1="40994" x2="82372" y2="57764"/>
                        <a14:foregroundMark x1="81410" y1="54658" x2="76603" y2="25466"/>
                        <a14:foregroundMark x1="76603" y1="25466" x2="76603" y2="24845"/>
                        <a14:foregroundMark x1="75000" y1="24224" x2="65385" y2="9317"/>
                        <a14:foregroundMark x1="65385" y1="9317" x2="58333" y2="5590"/>
                        <a14:foregroundMark x1="92308" y1="40994" x2="92628" y2="56522"/>
                        <a14:foregroundMark x1="96154" y1="51553" x2="97436" y2="50932"/>
                        <a14:foregroundMark x1="63141" y1="91925" x2="57692" y2="93789"/>
                        <a14:foregroundMark x1="52885" y1="42236" x2="50962" y2="42857"/>
                      </a14:backgroundRemoval>
                    </a14:imgEffect>
                  </a14:imgLayer>
                </a14:imgProps>
              </a:ext>
              <a:ext uri="{28A0092B-C50C-407E-A947-70E740481C1C}">
                <a14:useLocalDpi xmlns:a14="http://schemas.microsoft.com/office/drawing/2010/main" val="0"/>
              </a:ext>
            </a:extLst>
          </a:blip>
          <a:stretch>
            <a:fillRect/>
          </a:stretch>
        </p:blipFill>
        <p:spPr>
          <a:xfrm>
            <a:off x="4722811" y="3608706"/>
            <a:ext cx="2743200" cy="1415561"/>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1584EC3C-1DB4-42BE-85B1-7C7A27DB146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89778" l="7556" r="95111">
                        <a14:foregroundMark x1="8889" y1="15556" x2="7556" y2="15556"/>
                        <a14:foregroundMark x1="19556" y1="23111" x2="21778" y2="31111"/>
                        <a14:foregroundMark x1="18222" y1="43111" x2="24889" y2="43111"/>
                        <a14:foregroundMark x1="17778" y1="51111" x2="22667" y2="51111"/>
                        <a14:foregroundMark x1="89333" y1="68000" x2="88000" y2="81778"/>
                        <a14:foregroundMark x1="95111" y1="78222" x2="91556" y2="74667"/>
                      </a14:backgroundRemoval>
                    </a14:imgEffect>
                  </a14:imgLayer>
                </a14:imgProps>
              </a:ext>
              <a:ext uri="{28A0092B-C50C-407E-A947-70E740481C1C}">
                <a14:useLocalDpi xmlns:a14="http://schemas.microsoft.com/office/drawing/2010/main" val="0"/>
              </a:ext>
            </a:extLst>
          </a:blip>
          <a:stretch>
            <a:fillRect/>
          </a:stretch>
        </p:blipFill>
        <p:spPr>
          <a:xfrm>
            <a:off x="8296194" y="2276125"/>
            <a:ext cx="2743200" cy="2743200"/>
          </a:xfrm>
          <a:prstGeom prst="rect">
            <a:avLst/>
          </a:prstGeom>
        </p:spPr>
      </p:pic>
      <p:sp>
        <p:nvSpPr>
          <p:cNvPr id="43" name="TextBox 42">
            <a:extLst>
              <a:ext uri="{FF2B5EF4-FFF2-40B4-BE49-F238E27FC236}">
                <a16:creationId xmlns:a16="http://schemas.microsoft.com/office/drawing/2014/main" id="{847985B8-34CC-447F-9B34-70369C6EDC62}"/>
              </a:ext>
            </a:extLst>
          </p:cNvPr>
          <p:cNvSpPr txBox="1"/>
          <p:nvPr/>
        </p:nvSpPr>
        <p:spPr>
          <a:xfrm>
            <a:off x="1095834" y="2201089"/>
            <a:ext cx="3053599"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Collateral Contacts</a:t>
            </a:r>
          </a:p>
        </p:txBody>
      </p:sp>
      <p:sp>
        <p:nvSpPr>
          <p:cNvPr id="44" name="TextBox 43">
            <a:extLst>
              <a:ext uri="{FF2B5EF4-FFF2-40B4-BE49-F238E27FC236}">
                <a16:creationId xmlns:a16="http://schemas.microsoft.com/office/drawing/2014/main" id="{B888B88B-9E2B-4146-BCD2-789A350279B5}"/>
              </a:ext>
            </a:extLst>
          </p:cNvPr>
          <p:cNvSpPr txBox="1"/>
          <p:nvPr/>
        </p:nvSpPr>
        <p:spPr>
          <a:xfrm>
            <a:off x="5018065" y="5312165"/>
            <a:ext cx="2152692"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Observations</a:t>
            </a:r>
          </a:p>
        </p:txBody>
      </p:sp>
      <p:sp>
        <p:nvSpPr>
          <p:cNvPr id="45" name="TextBox 44">
            <a:extLst>
              <a:ext uri="{FF2B5EF4-FFF2-40B4-BE49-F238E27FC236}">
                <a16:creationId xmlns:a16="http://schemas.microsoft.com/office/drawing/2014/main" id="{8564B29E-BD9C-4701-977A-68D4DF583B07}"/>
              </a:ext>
            </a:extLst>
          </p:cNvPr>
          <p:cNvSpPr txBox="1"/>
          <p:nvPr/>
        </p:nvSpPr>
        <p:spPr>
          <a:xfrm>
            <a:off x="8439106" y="1954867"/>
            <a:ext cx="2024478"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Explanation</a:t>
            </a:r>
          </a:p>
        </p:txBody>
      </p:sp>
      <p:sp>
        <p:nvSpPr>
          <p:cNvPr id="14" name="TextBox 13">
            <a:extLst>
              <a:ext uri="{FF2B5EF4-FFF2-40B4-BE49-F238E27FC236}">
                <a16:creationId xmlns:a16="http://schemas.microsoft.com/office/drawing/2014/main" id="{4EF08818-C4AF-47EE-A402-2D22BC78FA7D}"/>
              </a:ext>
            </a:extLst>
          </p:cNvPr>
          <p:cNvSpPr txBox="1"/>
          <p:nvPr/>
        </p:nvSpPr>
        <p:spPr>
          <a:xfrm>
            <a:off x="11488571" y="103911"/>
            <a:ext cx="548640" cy="457200"/>
          </a:xfrm>
          <a:prstGeom prst="rect">
            <a:avLst/>
          </a:prstGeom>
          <a:noFill/>
        </p:spPr>
        <p:txBody>
          <a:bodyPr wrap="square" rtlCol="0">
            <a:noAutofit/>
          </a:bodyPr>
          <a:lstStyle/>
          <a:p>
            <a:pPr algn="ctr"/>
            <a:r>
              <a:rPr lang="en-US" sz="2600"/>
              <a:t>17</a:t>
            </a:r>
          </a:p>
        </p:txBody>
      </p:sp>
    </p:spTree>
    <p:extLst>
      <p:ext uri="{BB962C8B-B14F-4D97-AF65-F5344CB8AC3E}">
        <p14:creationId xmlns:p14="http://schemas.microsoft.com/office/powerpoint/2010/main" val="1009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744F-0F89-4788-9DAE-AC5175A50D66}"/>
              </a:ext>
            </a:extLst>
          </p:cNvPr>
          <p:cNvSpPr>
            <a:spLocks noGrp="1"/>
          </p:cNvSpPr>
          <p:nvPr>
            <p:ph type="title"/>
          </p:nvPr>
        </p:nvSpPr>
        <p:spPr>
          <a:xfrm>
            <a:off x="841248" y="374904"/>
            <a:ext cx="9601200" cy="1143000"/>
          </a:xfrm>
        </p:spPr>
        <p:txBody>
          <a:bodyPr/>
          <a:lstStyle/>
          <a:p>
            <a:r>
              <a:rPr lang="en-US"/>
              <a:t>Documentation</a:t>
            </a:r>
          </a:p>
        </p:txBody>
      </p:sp>
      <p:sp>
        <p:nvSpPr>
          <p:cNvPr id="4" name="Footer Placeholder 3">
            <a:extLst>
              <a:ext uri="{FF2B5EF4-FFF2-40B4-BE49-F238E27FC236}">
                <a16:creationId xmlns:a16="http://schemas.microsoft.com/office/drawing/2014/main" id="{4D1CBF50-2B40-41F1-90BA-F4DAA22E35F4}"/>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613FCDBA-DE85-4E6C-B91A-07D86DC792FC}"/>
              </a:ext>
            </a:extLst>
          </p:cNvPr>
          <p:cNvSpPr>
            <a:spLocks noGrp="1"/>
          </p:cNvSpPr>
          <p:nvPr>
            <p:ph type="sldNum" sz="quarter" idx="4"/>
          </p:nvPr>
        </p:nvSpPr>
        <p:spPr/>
        <p:txBody>
          <a:bodyPr/>
          <a:lstStyle/>
          <a:p>
            <a:fld id="{E5137D0E-4A4F-4307-8994-C1891D747D59}" type="slidenum">
              <a:rPr lang="en-US" smtClean="0"/>
              <a:pPr/>
              <a:t>22</a:t>
            </a:fld>
            <a:endParaRPr lang="en-US"/>
          </a:p>
        </p:txBody>
      </p:sp>
      <p:sp>
        <p:nvSpPr>
          <p:cNvPr id="6" name="Date Placeholder 5">
            <a:extLst>
              <a:ext uri="{FF2B5EF4-FFF2-40B4-BE49-F238E27FC236}">
                <a16:creationId xmlns:a16="http://schemas.microsoft.com/office/drawing/2014/main" id="{9432F544-9C1C-499E-B401-1D9015FB4FF4}"/>
              </a:ext>
            </a:extLst>
          </p:cNvPr>
          <p:cNvSpPr>
            <a:spLocks noGrp="1"/>
          </p:cNvSpPr>
          <p:nvPr>
            <p:ph type="dt" sz="half" idx="2"/>
          </p:nvPr>
        </p:nvSpPr>
        <p:spPr/>
        <p:txBody>
          <a:bodyPr/>
          <a:lstStyle/>
          <a:p>
            <a:r>
              <a:rPr lang="en-US"/>
              <a:t>06/24/2021</a:t>
            </a:r>
            <a:endParaRPr lang="en-US" dirty="0"/>
          </a:p>
        </p:txBody>
      </p:sp>
      <p:pic>
        <p:nvPicPr>
          <p:cNvPr id="8" name="Picture 7">
            <a:extLst>
              <a:ext uri="{FF2B5EF4-FFF2-40B4-BE49-F238E27FC236}">
                <a16:creationId xmlns:a16="http://schemas.microsoft.com/office/drawing/2014/main" id="{F0A60168-DBA5-468D-ACF3-CF0E38BD7CD5}"/>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63769"/>
          <a:stretch/>
        </p:blipFill>
        <p:spPr>
          <a:xfrm>
            <a:off x="546559" y="1992493"/>
            <a:ext cx="2461781" cy="2860177"/>
          </a:xfrm>
          <a:prstGeom prst="rect">
            <a:avLst/>
          </a:prstGeom>
        </p:spPr>
      </p:pic>
      <p:pic>
        <p:nvPicPr>
          <p:cNvPr id="11" name="Picture 10" descr="A picture containing black, indoor&#10;&#10;Description automatically generated">
            <a:extLst>
              <a:ext uri="{FF2B5EF4-FFF2-40B4-BE49-F238E27FC236}">
                <a16:creationId xmlns:a16="http://schemas.microsoft.com/office/drawing/2014/main" id="{EA34DDB9-2C91-4260-B848-0FE11FBC9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861" y="5001423"/>
            <a:ext cx="3176982" cy="1583527"/>
          </a:xfrm>
          <a:prstGeom prst="rect">
            <a:avLst/>
          </a:prstGeom>
        </p:spPr>
      </p:pic>
      <p:pic>
        <p:nvPicPr>
          <p:cNvPr id="14" name="Picture 13" descr="A close up of a logo&#10;&#10;Description automatically generated">
            <a:extLst>
              <a:ext uri="{FF2B5EF4-FFF2-40B4-BE49-F238E27FC236}">
                <a16:creationId xmlns:a16="http://schemas.microsoft.com/office/drawing/2014/main" id="{E13CF43F-56AE-4483-8DBC-F1045F21F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445" y="1217927"/>
            <a:ext cx="2472512" cy="2862072"/>
          </a:xfrm>
          <a:prstGeom prst="rect">
            <a:avLst/>
          </a:prstGeom>
        </p:spPr>
      </p:pic>
      <p:pic>
        <p:nvPicPr>
          <p:cNvPr id="17" name="Picture 16" descr="A close up of a logo&#10;&#10;Description automatically generated">
            <a:extLst>
              <a:ext uri="{FF2B5EF4-FFF2-40B4-BE49-F238E27FC236}">
                <a16:creationId xmlns:a16="http://schemas.microsoft.com/office/drawing/2014/main" id="{7F0635A5-9CFE-46D1-B1C7-D38F150B51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3287" y="3223730"/>
            <a:ext cx="1721218" cy="2862072"/>
          </a:xfrm>
          <a:prstGeom prst="rect">
            <a:avLst/>
          </a:prstGeom>
        </p:spPr>
      </p:pic>
      <p:sp>
        <p:nvSpPr>
          <p:cNvPr id="19" name="TextBox 18">
            <a:extLst>
              <a:ext uri="{FF2B5EF4-FFF2-40B4-BE49-F238E27FC236}">
                <a16:creationId xmlns:a16="http://schemas.microsoft.com/office/drawing/2014/main" id="{2132EBB0-51CD-413E-9D1B-36309F575D46}"/>
              </a:ext>
            </a:extLst>
          </p:cNvPr>
          <p:cNvSpPr txBox="1"/>
          <p:nvPr/>
        </p:nvSpPr>
        <p:spPr>
          <a:xfrm>
            <a:off x="2339421" y="2112933"/>
            <a:ext cx="1423110" cy="892552"/>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Reduces errors</a:t>
            </a:r>
          </a:p>
        </p:txBody>
      </p:sp>
      <p:sp>
        <p:nvSpPr>
          <p:cNvPr id="20" name="TextBox 19">
            <a:extLst>
              <a:ext uri="{FF2B5EF4-FFF2-40B4-BE49-F238E27FC236}">
                <a16:creationId xmlns:a16="http://schemas.microsoft.com/office/drawing/2014/main" id="{C3C170B8-E6AF-4CDD-AB01-ED6E8B389D12}"/>
              </a:ext>
            </a:extLst>
          </p:cNvPr>
          <p:cNvSpPr txBox="1"/>
          <p:nvPr/>
        </p:nvSpPr>
        <p:spPr>
          <a:xfrm>
            <a:off x="3306816" y="4346122"/>
            <a:ext cx="2461781" cy="892552"/>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Supports determinations</a:t>
            </a:r>
          </a:p>
        </p:txBody>
      </p:sp>
      <p:sp>
        <p:nvSpPr>
          <p:cNvPr id="21" name="TextBox 20">
            <a:extLst>
              <a:ext uri="{FF2B5EF4-FFF2-40B4-BE49-F238E27FC236}">
                <a16:creationId xmlns:a16="http://schemas.microsoft.com/office/drawing/2014/main" id="{7E896182-F8D9-4EAB-9CD9-A7CA9C8C0EC4}"/>
              </a:ext>
            </a:extLst>
          </p:cNvPr>
          <p:cNvSpPr txBox="1"/>
          <p:nvPr/>
        </p:nvSpPr>
        <p:spPr>
          <a:xfrm>
            <a:off x="7526957" y="1685358"/>
            <a:ext cx="2206794" cy="892552"/>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Helps in case transfers</a:t>
            </a:r>
          </a:p>
        </p:txBody>
      </p:sp>
      <p:sp>
        <p:nvSpPr>
          <p:cNvPr id="22" name="TextBox 21">
            <a:extLst>
              <a:ext uri="{FF2B5EF4-FFF2-40B4-BE49-F238E27FC236}">
                <a16:creationId xmlns:a16="http://schemas.microsoft.com/office/drawing/2014/main" id="{B97D5DCA-8C24-4B1E-ADE0-2AE7AC65DF73}"/>
              </a:ext>
            </a:extLst>
          </p:cNvPr>
          <p:cNvSpPr txBox="1"/>
          <p:nvPr/>
        </p:nvSpPr>
        <p:spPr>
          <a:xfrm>
            <a:off x="9795259" y="4654766"/>
            <a:ext cx="2132115" cy="892552"/>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Removes the mystery</a:t>
            </a:r>
          </a:p>
        </p:txBody>
      </p:sp>
      <p:sp>
        <p:nvSpPr>
          <p:cNvPr id="15" name="TextBox 14">
            <a:extLst>
              <a:ext uri="{FF2B5EF4-FFF2-40B4-BE49-F238E27FC236}">
                <a16:creationId xmlns:a16="http://schemas.microsoft.com/office/drawing/2014/main" id="{4CF1A169-F0D2-4BC2-83AD-800F233AF3CE}"/>
              </a:ext>
            </a:extLst>
          </p:cNvPr>
          <p:cNvSpPr txBox="1"/>
          <p:nvPr/>
        </p:nvSpPr>
        <p:spPr>
          <a:xfrm>
            <a:off x="11488571" y="91440"/>
            <a:ext cx="548640" cy="457200"/>
          </a:xfrm>
          <a:prstGeom prst="rect">
            <a:avLst/>
          </a:prstGeom>
          <a:noFill/>
        </p:spPr>
        <p:txBody>
          <a:bodyPr wrap="square" rtlCol="0">
            <a:noAutofit/>
          </a:bodyPr>
          <a:lstStyle/>
          <a:p>
            <a:pPr algn="ctr"/>
            <a:r>
              <a:rPr lang="en-US" sz="2600"/>
              <a:t>17</a:t>
            </a:r>
          </a:p>
        </p:txBody>
      </p:sp>
    </p:spTree>
    <p:extLst>
      <p:ext uri="{BB962C8B-B14F-4D97-AF65-F5344CB8AC3E}">
        <p14:creationId xmlns:p14="http://schemas.microsoft.com/office/powerpoint/2010/main" val="27918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4A2C7-1FC0-4B8B-9EF3-7237844C6B69}"/>
              </a:ext>
            </a:extLst>
          </p:cNvPr>
          <p:cNvSpPr>
            <a:spLocks noGrp="1"/>
          </p:cNvSpPr>
          <p:nvPr>
            <p:ph type="ftr" sz="quarter" idx="11"/>
          </p:nvPr>
        </p:nvSpPr>
        <p:spPr/>
        <p:txBody>
          <a:bodyPr/>
          <a:lstStyle/>
          <a:p>
            <a:r>
              <a:rPr lang="en-US"/>
              <a:t>DFES Partner Training Team</a:t>
            </a:r>
          </a:p>
        </p:txBody>
      </p:sp>
      <p:sp>
        <p:nvSpPr>
          <p:cNvPr id="3" name="Slide Number Placeholder 2">
            <a:extLst>
              <a:ext uri="{FF2B5EF4-FFF2-40B4-BE49-F238E27FC236}">
                <a16:creationId xmlns:a16="http://schemas.microsoft.com/office/drawing/2014/main" id="{BEC2C686-C7DF-467D-8072-2F67AEE3D338}"/>
              </a:ext>
            </a:extLst>
          </p:cNvPr>
          <p:cNvSpPr>
            <a:spLocks noGrp="1"/>
          </p:cNvSpPr>
          <p:nvPr>
            <p:ph type="sldNum" sz="quarter" idx="4"/>
          </p:nvPr>
        </p:nvSpPr>
        <p:spPr/>
        <p:txBody>
          <a:bodyPr/>
          <a:lstStyle/>
          <a:p>
            <a:fld id="{E5137D0E-4A4F-4307-8994-C1891D747D59}" type="slidenum">
              <a:rPr lang="en-US" smtClean="0"/>
              <a:pPr/>
              <a:t>23</a:t>
            </a:fld>
            <a:endParaRPr lang="en-US"/>
          </a:p>
        </p:txBody>
      </p:sp>
      <p:sp>
        <p:nvSpPr>
          <p:cNvPr id="4" name="Date Placeholder 3">
            <a:extLst>
              <a:ext uri="{FF2B5EF4-FFF2-40B4-BE49-F238E27FC236}">
                <a16:creationId xmlns:a16="http://schemas.microsoft.com/office/drawing/2014/main" id="{38B1F00A-BEAF-4EA2-8EEA-4739E633124F}"/>
              </a:ext>
            </a:extLst>
          </p:cNvPr>
          <p:cNvSpPr>
            <a:spLocks noGrp="1"/>
          </p:cNvSpPr>
          <p:nvPr>
            <p:ph type="dt" sz="half" idx="2"/>
          </p:nvPr>
        </p:nvSpPr>
        <p:spPr/>
        <p:txBody>
          <a:bodyPr/>
          <a:lstStyle/>
          <a:p>
            <a:r>
              <a:rPr lang="en-US"/>
              <a:t>06/24/2021</a:t>
            </a:r>
          </a:p>
        </p:txBody>
      </p:sp>
      <p:sp>
        <p:nvSpPr>
          <p:cNvPr id="5" name="Rectangle 4">
            <a:extLst>
              <a:ext uri="{FF2B5EF4-FFF2-40B4-BE49-F238E27FC236}">
                <a16:creationId xmlns:a16="http://schemas.microsoft.com/office/drawing/2014/main" id="{F6311826-9F96-4CD8-9C5D-7575C14D7EB2}"/>
              </a:ext>
            </a:extLst>
          </p:cNvPr>
          <p:cNvSpPr/>
          <p:nvPr/>
        </p:nvSpPr>
        <p:spPr>
          <a:xfrm>
            <a:off x="0" y="0"/>
            <a:ext cx="12188825" cy="68580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5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Placeholder 8" descr="A picture containing outdoor object&#10;&#10;Description automatically generated">
            <a:extLst>
              <a:ext uri="{FF2B5EF4-FFF2-40B4-BE49-F238E27FC236}">
                <a16:creationId xmlns:a16="http://schemas.microsoft.com/office/drawing/2014/main" id="{C1E507E8-8703-4204-8ADF-0AC6E6CC4C1E}"/>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8063" y="838200"/>
            <a:ext cx="3769613" cy="5181600"/>
          </a:xfrm>
          <a:prstGeom prst="rect">
            <a:avLst/>
          </a:prstGeom>
          <a:noFill/>
        </p:spPr>
      </p:pic>
      <p:sp>
        <p:nvSpPr>
          <p:cNvPr id="7" name="Date Placeholder 6">
            <a:extLst>
              <a:ext uri="{FF2B5EF4-FFF2-40B4-BE49-F238E27FC236}">
                <a16:creationId xmlns:a16="http://schemas.microsoft.com/office/drawing/2014/main" id="{4ED418EB-7540-4AA6-9E3E-7E9D13CD8102}"/>
              </a:ext>
            </a:extLst>
          </p:cNvPr>
          <p:cNvSpPr>
            <a:spLocks noGrp="1"/>
          </p:cNvSpPr>
          <p:nvPr>
            <p:ph type="dt" sz="half" idx="12"/>
          </p:nvPr>
        </p:nvSpPr>
        <p:spPr>
          <a:xfrm>
            <a:off x="9829675" y="6584951"/>
            <a:ext cx="1320059" cy="273049"/>
          </a:xfrm>
          <a:prstGeom prst="rect">
            <a:avLst/>
          </a:prstGeom>
        </p:spPr>
        <p:txBody>
          <a:bodyPr anchor="ctr">
            <a:normAutofit/>
          </a:bodyPr>
          <a:lstStyle/>
          <a:p>
            <a:pPr>
              <a:spcAft>
                <a:spcPts val="600"/>
              </a:spcAft>
            </a:pPr>
            <a:r>
              <a:rPr lang="en-US"/>
              <a:t>06/24/2021</a:t>
            </a:r>
            <a:endParaRPr lang="en-US" dirty="0"/>
          </a:p>
        </p:txBody>
      </p:sp>
      <p:sp>
        <p:nvSpPr>
          <p:cNvPr id="6" name="Footer Placeholder 5">
            <a:extLst>
              <a:ext uri="{FF2B5EF4-FFF2-40B4-BE49-F238E27FC236}">
                <a16:creationId xmlns:a16="http://schemas.microsoft.com/office/drawing/2014/main" id="{8A2A1769-453C-4C7C-8ED5-F0E853AB9E5C}"/>
              </a:ext>
            </a:extLst>
          </p:cNvPr>
          <p:cNvSpPr>
            <a:spLocks noGrp="1"/>
          </p:cNvSpPr>
          <p:nvPr>
            <p:ph type="ftr" sz="quarter" idx="11"/>
          </p:nvPr>
        </p:nvSpPr>
        <p:spPr>
          <a:xfrm>
            <a:off x="1522414" y="6584951"/>
            <a:ext cx="2595262" cy="273049"/>
          </a:xfrm>
          <a:prstGeom prst="rect">
            <a:avLst/>
          </a:prstGeom>
        </p:spPr>
        <p:txBody>
          <a:bodyPr anchor="ctr">
            <a:normAutofit/>
          </a:bodyPr>
          <a:lstStyle/>
          <a:p>
            <a:pPr>
              <a:spcAft>
                <a:spcPts val="600"/>
              </a:spcAft>
            </a:pPr>
            <a:r>
              <a:rPr lang="en-US"/>
              <a:t>DFES Partner Training Team</a:t>
            </a:r>
          </a:p>
        </p:txBody>
      </p:sp>
      <p:sp>
        <p:nvSpPr>
          <p:cNvPr id="5" name="Slide Number Placeholder 4">
            <a:extLst>
              <a:ext uri="{FF2B5EF4-FFF2-40B4-BE49-F238E27FC236}">
                <a16:creationId xmlns:a16="http://schemas.microsoft.com/office/drawing/2014/main" id="{4FFA9052-5473-4930-A1B2-BCCCD4A86423}"/>
              </a:ext>
            </a:extLst>
          </p:cNvPr>
          <p:cNvSpPr>
            <a:spLocks noGrp="1"/>
          </p:cNvSpPr>
          <p:nvPr>
            <p:ph type="sldNum" sz="quarter" idx="4"/>
          </p:nvPr>
        </p:nvSpPr>
        <p:spPr>
          <a:xfrm>
            <a:off x="5827713" y="6584950"/>
            <a:ext cx="990601" cy="273049"/>
          </a:xfrm>
          <a:prstGeom prst="rect">
            <a:avLst/>
          </a:prstGeom>
        </p:spPr>
        <p:txBody>
          <a:bodyPr anchor="ctr">
            <a:normAutofit/>
          </a:bodyPr>
          <a:lstStyle/>
          <a:p>
            <a:pPr>
              <a:spcAft>
                <a:spcPts val="600"/>
              </a:spcAft>
            </a:pPr>
            <a:fld id="{E5137D0E-4A4F-4307-8994-C1891D747D59}" type="slidenum">
              <a:rPr lang="en-US" smtClean="0"/>
              <a:pPr>
                <a:spcAft>
                  <a:spcPts val="600"/>
                </a:spcAft>
              </a:pPr>
              <a:t>24</a:t>
            </a:fld>
            <a:endParaRPr lang="en-US"/>
          </a:p>
        </p:txBody>
      </p:sp>
      <p:sp>
        <p:nvSpPr>
          <p:cNvPr id="12" name="TextBox 11">
            <a:extLst>
              <a:ext uri="{FF2B5EF4-FFF2-40B4-BE49-F238E27FC236}">
                <a16:creationId xmlns:a16="http://schemas.microsoft.com/office/drawing/2014/main" id="{6566ADBE-46CC-41BD-857A-0D227463193D}"/>
              </a:ext>
            </a:extLst>
          </p:cNvPr>
          <p:cNvSpPr txBox="1"/>
          <p:nvPr/>
        </p:nvSpPr>
        <p:spPr>
          <a:xfrm>
            <a:off x="4693922" y="1351507"/>
            <a:ext cx="6836898" cy="4154984"/>
          </a:xfrm>
          <a:prstGeom prst="rect">
            <a:avLst/>
          </a:prstGeom>
          <a:noFill/>
        </p:spPr>
        <p:txBody>
          <a:bodyPr wrap="square" rtlCol="0">
            <a:spAutoFit/>
          </a:bodyPr>
          <a:lstStyle/>
          <a:p>
            <a:r>
              <a:rPr lang="en-US" sz="6600">
                <a:latin typeface="OCR A Extended" panose="02010509020102010303" pitchFamily="50" charset="0"/>
                <a:ea typeface="MS Gothic" panose="020B0609070205080204" pitchFamily="49" charset="-128"/>
              </a:rPr>
              <a:t>We interrupt this training for a message from WII-FM…</a:t>
            </a:r>
          </a:p>
        </p:txBody>
      </p:sp>
      <p:sp>
        <p:nvSpPr>
          <p:cNvPr id="8" name="TextBox 7">
            <a:extLst>
              <a:ext uri="{FF2B5EF4-FFF2-40B4-BE49-F238E27FC236}">
                <a16:creationId xmlns:a16="http://schemas.microsoft.com/office/drawing/2014/main" id="{B73CDD61-01F7-4DC8-905D-B6815738896D}"/>
              </a:ext>
            </a:extLst>
          </p:cNvPr>
          <p:cNvSpPr txBox="1"/>
          <p:nvPr/>
        </p:nvSpPr>
        <p:spPr>
          <a:xfrm>
            <a:off x="-110653813" y="6172200"/>
            <a:ext cx="110126868" cy="461665"/>
          </a:xfrm>
          <a:prstGeom prst="rect">
            <a:avLst/>
          </a:prstGeom>
          <a:solidFill>
            <a:schemeClr val="accent4">
              <a:lumMod val="40000"/>
              <a:lumOff val="60000"/>
            </a:schemeClr>
          </a:solidFill>
        </p:spPr>
        <p:txBody>
          <a:bodyPr wrap="square" rtlCol="0">
            <a:spAutoFit/>
          </a:bodyPr>
          <a:lstStyle/>
          <a:p>
            <a:r>
              <a:rPr lang="en-US" sz="2400"/>
              <a:t>“Why do we need to be documenting our rationale for incorporating the assessment results? Sure, policy requires it, but what is in it for me? I used the assessment results and plan on scanning them into ECF, why do I need to comment as well?” You both worked hard incorporating those results to make a plan to get to his/her goals. That is a lot of work, not to mention when you multiply it by your caseload! We don’t expect you to have superpowers and remember all that! By documenting, not only you can review it later, but a co-worker or supervisor can as well. This means they can cover for you when you take time off! As you mentioned, policy requires it. Following policy means happy monitors, happy monitors make for a happy agency which makes a happier life. The benefits to you really are endless! </a:t>
            </a:r>
          </a:p>
        </p:txBody>
      </p:sp>
      <p:pic>
        <p:nvPicPr>
          <p:cNvPr id="3" name="Commenting for Days">
            <a:hlinkClick r:id="" action="ppaction://media"/>
            <a:extLst>
              <a:ext uri="{FF2B5EF4-FFF2-40B4-BE49-F238E27FC236}">
                <a16:creationId xmlns:a16="http://schemas.microsoft.com/office/drawing/2014/main" id="{45F4FBCB-19AB-46CE-8829-AF60666398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8410" y="637653"/>
            <a:ext cx="609600" cy="609600"/>
          </a:xfrm>
          <a:prstGeom prst="rect">
            <a:avLst/>
          </a:prstGeom>
        </p:spPr>
      </p:pic>
      <p:sp>
        <p:nvSpPr>
          <p:cNvPr id="11" name="TextBox 10">
            <a:extLst>
              <a:ext uri="{FF2B5EF4-FFF2-40B4-BE49-F238E27FC236}">
                <a16:creationId xmlns:a16="http://schemas.microsoft.com/office/drawing/2014/main" id="{74184458-C6F6-4550-8D0F-C0A3EF0B87E2}"/>
              </a:ext>
            </a:extLst>
          </p:cNvPr>
          <p:cNvSpPr txBox="1"/>
          <p:nvPr/>
        </p:nvSpPr>
        <p:spPr>
          <a:xfrm>
            <a:off x="11488571" y="91440"/>
            <a:ext cx="548640" cy="457200"/>
          </a:xfrm>
          <a:prstGeom prst="rect">
            <a:avLst/>
          </a:prstGeom>
          <a:noFill/>
        </p:spPr>
        <p:txBody>
          <a:bodyPr wrap="square" rtlCol="0">
            <a:noAutofit/>
          </a:bodyPr>
          <a:lstStyle/>
          <a:p>
            <a:pPr algn="ctr"/>
            <a:r>
              <a:rPr lang="en-US" sz="2600"/>
              <a:t>19</a:t>
            </a:r>
          </a:p>
        </p:txBody>
      </p:sp>
    </p:spTree>
    <p:extLst>
      <p:ext uri="{BB962C8B-B14F-4D97-AF65-F5344CB8AC3E}">
        <p14:creationId xmlns:p14="http://schemas.microsoft.com/office/powerpoint/2010/main" val="29892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867" fill="hold"/>
                                        <p:tgtEl>
                                          <p:spTgt spid="3"/>
                                        </p:tgtEl>
                                      </p:cBhvr>
                                    </p:cmd>
                                  </p:childTnLst>
                                </p:cTn>
                              </p:par>
                              <p:par>
                                <p:cTn id="7" presetID="26" presetClass="emph" presetSubtype="0" fill="hold" nodeType="withEffect">
                                  <p:stCondLst>
                                    <p:cond delay="0"/>
                                  </p:stCondLst>
                                  <p:childTnLst>
                                    <p:animEffect transition="out" filter="fade">
                                      <p:cBhvr>
                                        <p:cTn id="8" dur="1000" tmFilter="0, 0; .2, .5; .8, .5; 1, 0"/>
                                        <p:tgtEl>
                                          <p:spTgt spid="9"/>
                                        </p:tgtEl>
                                      </p:cBhvr>
                                    </p:animEffect>
                                    <p:animScale>
                                      <p:cBhvr>
                                        <p:cTn id="9" dur="500" autoRev="1" fill="hold"/>
                                        <p:tgtEl>
                                          <p:spTgt spid="9"/>
                                        </p:tgtEl>
                                      </p:cBhvr>
                                      <p:by x="105000" y="105000"/>
                                    </p:animScale>
                                  </p:childTnLst>
                                </p:cTn>
                              </p:par>
                              <p:par>
                                <p:cTn id="10" presetID="26" presetClass="emph" presetSubtype="0" fill="hold" nodeType="withEffect">
                                  <p:stCondLst>
                                    <p:cond delay="100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par>
                                <p:cTn id="13" presetID="26" presetClass="emph" presetSubtype="0" fill="hold" nodeType="withEffect">
                                  <p:stCondLst>
                                    <p:cond delay="200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par>
                                <p:cTn id="16" presetID="26" presetClass="emph" presetSubtype="0" fill="hold" nodeType="withEffect">
                                  <p:stCondLst>
                                    <p:cond delay="3000"/>
                                  </p:stCondLst>
                                  <p:childTnLst>
                                    <p:animEffect transition="out" filter="fade">
                                      <p:cBhvr>
                                        <p:cTn id="17" dur="1000" tmFilter="0, 0; .2, .5; .8, .5; 1, 0"/>
                                        <p:tgtEl>
                                          <p:spTgt spid="9"/>
                                        </p:tgtEl>
                                      </p:cBhvr>
                                    </p:animEffect>
                                    <p:animScale>
                                      <p:cBhvr>
                                        <p:cTn id="18" dur="500" autoRev="1" fill="hold"/>
                                        <p:tgtEl>
                                          <p:spTgt spid="9"/>
                                        </p:tgtEl>
                                      </p:cBhvr>
                                      <p:by x="105000" y="105000"/>
                                    </p:animScale>
                                  </p:childTnLst>
                                </p:cTn>
                              </p:par>
                              <p:par>
                                <p:cTn id="19" presetID="2" presetClass="entr" presetSubtype="2" fill="hold" grpId="0" nodeType="withEffect">
                                  <p:stCondLst>
                                    <p:cond delay="3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80000" fill="hold"/>
                                        <p:tgtEl>
                                          <p:spTgt spid="8"/>
                                        </p:tgtEl>
                                        <p:attrNameLst>
                                          <p:attrName>ppt_x</p:attrName>
                                        </p:attrNameLst>
                                      </p:cBhvr>
                                      <p:tavLst>
                                        <p:tav tm="0">
                                          <p:val>
                                            <p:strVal val="1+#ppt_w/2"/>
                                          </p:val>
                                        </p:tav>
                                        <p:tav tm="100000">
                                          <p:val>
                                            <p:strVal val="#ppt_x"/>
                                          </p:val>
                                        </p:tav>
                                      </p:tavLst>
                                    </p:anim>
                                    <p:anim calcmode="lin" valueType="num">
                                      <p:cBhvr additive="base">
                                        <p:cTn id="22" dur="8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25</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pic>
        <p:nvPicPr>
          <p:cNvPr id="10" name="Picture 9">
            <a:extLst>
              <a:ext uri="{FF2B5EF4-FFF2-40B4-BE49-F238E27FC236}">
                <a16:creationId xmlns:a16="http://schemas.microsoft.com/office/drawing/2014/main" id="{92CDA5C4-CC39-42BC-BE22-7372B4A974B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11" name="Content Placeholder 2">
            <a:extLst>
              <a:ext uri="{FF2B5EF4-FFF2-40B4-BE49-F238E27FC236}">
                <a16:creationId xmlns:a16="http://schemas.microsoft.com/office/drawing/2014/main" id="{8344A8EC-59EC-4B36-A5EC-BE0260894A25}"/>
              </a:ext>
            </a:extLst>
          </p:cNvPr>
          <p:cNvSpPr>
            <a:spLocks noGrp="1"/>
          </p:cNvSpPr>
          <p:nvPr>
            <p:ph idx="1"/>
          </p:nvPr>
        </p:nvSpPr>
        <p:spPr>
          <a:xfrm>
            <a:off x="2207172" y="4306301"/>
            <a:ext cx="9297440" cy="926433"/>
          </a:xfrm>
        </p:spPr>
        <p:txBody>
          <a:bodyPr>
            <a:normAutofit/>
          </a:bodyPr>
          <a:lstStyle/>
          <a:p>
            <a:pPr marL="0" indent="0" algn="r">
              <a:buNone/>
            </a:pPr>
            <a:r>
              <a:rPr lang="en-US"/>
              <a:t>Review your scenario again. Then record PIN comments describing how you incorporated the participant’s assessment.</a:t>
            </a:r>
          </a:p>
        </p:txBody>
      </p:sp>
      <p:sp>
        <p:nvSpPr>
          <p:cNvPr id="12" name="Content Placeholder 2">
            <a:extLst>
              <a:ext uri="{FF2B5EF4-FFF2-40B4-BE49-F238E27FC236}">
                <a16:creationId xmlns:a16="http://schemas.microsoft.com/office/drawing/2014/main" id="{1344BF0D-26CB-49F7-B34A-C51549BFD8C8}"/>
              </a:ext>
            </a:extLst>
          </p:cNvPr>
          <p:cNvSpPr txBox="1">
            <a:spLocks/>
          </p:cNvSpPr>
          <p:nvPr/>
        </p:nvSpPr>
        <p:spPr>
          <a:xfrm>
            <a:off x="2589212" y="5130466"/>
            <a:ext cx="8915400" cy="926433"/>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lgn="r">
              <a:buFont typeface="Arial" pitchFamily="34" charset="0"/>
              <a:buNone/>
            </a:pPr>
            <a:r>
              <a:rPr lang="en-US"/>
              <a:t>Review the PIN comments and determine which scenario they belong to. Add any comments you feel are needed. </a:t>
            </a:r>
          </a:p>
        </p:txBody>
      </p:sp>
      <p:sp>
        <p:nvSpPr>
          <p:cNvPr id="9" name="TextBox 8">
            <a:extLst>
              <a:ext uri="{FF2B5EF4-FFF2-40B4-BE49-F238E27FC236}">
                <a16:creationId xmlns:a16="http://schemas.microsoft.com/office/drawing/2014/main" id="{11D7332D-6FEF-4722-9C7C-162A1DAECCF9}"/>
              </a:ext>
            </a:extLst>
          </p:cNvPr>
          <p:cNvSpPr txBox="1"/>
          <p:nvPr/>
        </p:nvSpPr>
        <p:spPr>
          <a:xfrm>
            <a:off x="11488571" y="91440"/>
            <a:ext cx="548640" cy="457200"/>
          </a:xfrm>
          <a:prstGeom prst="rect">
            <a:avLst/>
          </a:prstGeom>
          <a:noFill/>
        </p:spPr>
        <p:txBody>
          <a:bodyPr wrap="square" rtlCol="0">
            <a:noAutofit/>
          </a:bodyPr>
          <a:lstStyle/>
          <a:p>
            <a:pPr algn="ctr"/>
            <a:r>
              <a:rPr lang="en-US" sz="2600"/>
              <a:t>19</a:t>
            </a:r>
          </a:p>
        </p:txBody>
      </p:sp>
    </p:spTree>
    <p:extLst>
      <p:ext uri="{BB962C8B-B14F-4D97-AF65-F5344CB8AC3E}">
        <p14:creationId xmlns:p14="http://schemas.microsoft.com/office/powerpoint/2010/main" val="5598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xEl>
                                              <p:pRg st="0" end="0"/>
                                            </p:txEl>
                                          </p:spTgt>
                                        </p:tgtEl>
                                      </p:cBhvr>
                                    </p:animEffect>
                                    <p:set>
                                      <p:cBhvr>
                                        <p:cTn id="7" dur="1" fill="hold">
                                          <p:stCondLst>
                                            <p:cond delay="499"/>
                                          </p:stCondLst>
                                        </p:cTn>
                                        <p:tgtEl>
                                          <p:spTgt spid="11">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A54A-EF96-4AE0-81DE-62135742CC84}"/>
              </a:ext>
            </a:extLst>
          </p:cNvPr>
          <p:cNvSpPr>
            <a:spLocks noGrp="1"/>
          </p:cNvSpPr>
          <p:nvPr>
            <p:ph type="title"/>
          </p:nvPr>
        </p:nvSpPr>
        <p:spPr>
          <a:xfrm>
            <a:off x="987552" y="594360"/>
            <a:ext cx="9601200" cy="1143000"/>
          </a:xfrm>
        </p:spPr>
        <p:txBody>
          <a:bodyPr/>
          <a:lstStyle/>
          <a:p>
            <a:r>
              <a:rPr lang="en-US"/>
              <a:t>Appraise Progress</a:t>
            </a:r>
          </a:p>
        </p:txBody>
      </p:sp>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26</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pic>
        <p:nvPicPr>
          <p:cNvPr id="11" name="Picture 10" descr="A close up of a logo&#10;&#10;Description automatically generated">
            <a:extLst>
              <a:ext uri="{FF2B5EF4-FFF2-40B4-BE49-F238E27FC236}">
                <a16:creationId xmlns:a16="http://schemas.microsoft.com/office/drawing/2014/main" id="{B23AC1B9-FD04-4380-96F3-E2F783527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4" y="3835452"/>
            <a:ext cx="2157075" cy="2157075"/>
          </a:xfrm>
          <a:prstGeom prst="rect">
            <a:avLst/>
          </a:prstGeom>
        </p:spPr>
      </p:pic>
      <p:pic>
        <p:nvPicPr>
          <p:cNvPr id="13" name="Picture 12" descr="A close up of a logo&#10;&#10;Description automatically generated">
            <a:extLst>
              <a:ext uri="{FF2B5EF4-FFF2-40B4-BE49-F238E27FC236}">
                <a16:creationId xmlns:a16="http://schemas.microsoft.com/office/drawing/2014/main" id="{F51A8C21-6B2C-4144-BBAC-525474C5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256" y="1737360"/>
            <a:ext cx="2157075" cy="2310507"/>
          </a:xfrm>
          <a:prstGeom prst="rect">
            <a:avLst/>
          </a:prstGeom>
        </p:spPr>
      </p:pic>
      <p:pic>
        <p:nvPicPr>
          <p:cNvPr id="18" name="Picture 2" descr="Image result for assessment evaluation">
            <a:extLst>
              <a:ext uri="{FF2B5EF4-FFF2-40B4-BE49-F238E27FC236}">
                <a16:creationId xmlns:a16="http://schemas.microsoft.com/office/drawing/2014/main" id="{BD2B5FA9-2480-45BD-ABD5-B6B8190CC44F}"/>
              </a:ext>
            </a:extLst>
          </p:cNvPr>
          <p:cNvPicPr>
            <a:picLocks noGrp="1" noChangeAspect="1" noChangeArrowheads="1"/>
          </p:cNvPicPr>
          <p:nvPr>
            <p:ph idx="1"/>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921927" y="3835452"/>
            <a:ext cx="3582685" cy="21570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6AEAFF-D720-41ED-8E41-16D301110CB0}"/>
              </a:ext>
            </a:extLst>
          </p:cNvPr>
          <p:cNvSpPr txBox="1"/>
          <p:nvPr/>
        </p:nvSpPr>
        <p:spPr>
          <a:xfrm>
            <a:off x="1522414" y="2974595"/>
            <a:ext cx="1468303"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Reassess</a:t>
            </a:r>
          </a:p>
        </p:txBody>
      </p:sp>
      <p:sp>
        <p:nvSpPr>
          <p:cNvPr id="20" name="TextBox 19">
            <a:extLst>
              <a:ext uri="{FF2B5EF4-FFF2-40B4-BE49-F238E27FC236}">
                <a16:creationId xmlns:a16="http://schemas.microsoft.com/office/drawing/2014/main" id="{F13B5CE2-1A7C-4DD0-AB1C-19F690A2C346}"/>
              </a:ext>
            </a:extLst>
          </p:cNvPr>
          <p:cNvSpPr txBox="1"/>
          <p:nvPr/>
        </p:nvSpPr>
        <p:spPr>
          <a:xfrm>
            <a:off x="5247863" y="4274443"/>
            <a:ext cx="1629860"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Reengage</a:t>
            </a:r>
          </a:p>
        </p:txBody>
      </p:sp>
      <p:sp>
        <p:nvSpPr>
          <p:cNvPr id="21" name="TextBox 20">
            <a:extLst>
              <a:ext uri="{FF2B5EF4-FFF2-40B4-BE49-F238E27FC236}">
                <a16:creationId xmlns:a16="http://schemas.microsoft.com/office/drawing/2014/main" id="{BB651670-9FA9-42B6-A814-BEA5D4DA25A6}"/>
              </a:ext>
            </a:extLst>
          </p:cNvPr>
          <p:cNvSpPr txBox="1"/>
          <p:nvPr/>
        </p:nvSpPr>
        <p:spPr>
          <a:xfrm>
            <a:off x="9045706" y="3256883"/>
            <a:ext cx="1838407"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Reevaluate</a:t>
            </a:r>
          </a:p>
        </p:txBody>
      </p:sp>
      <p:sp>
        <p:nvSpPr>
          <p:cNvPr id="22" name="TextBox 21">
            <a:extLst>
              <a:ext uri="{FF2B5EF4-FFF2-40B4-BE49-F238E27FC236}">
                <a16:creationId xmlns:a16="http://schemas.microsoft.com/office/drawing/2014/main" id="{A8D0787F-BB6C-40C3-9F12-F3A8AB9254B0}"/>
              </a:ext>
            </a:extLst>
          </p:cNvPr>
          <p:cNvSpPr txBox="1"/>
          <p:nvPr/>
        </p:nvSpPr>
        <p:spPr>
          <a:xfrm>
            <a:off x="11488571" y="91440"/>
            <a:ext cx="548640" cy="457200"/>
          </a:xfrm>
          <a:prstGeom prst="rect">
            <a:avLst/>
          </a:prstGeom>
          <a:noFill/>
        </p:spPr>
        <p:txBody>
          <a:bodyPr wrap="square" rtlCol="0">
            <a:noAutofit/>
          </a:bodyPr>
          <a:lstStyle/>
          <a:p>
            <a:pPr algn="ctr"/>
            <a:r>
              <a:rPr lang="en-US" sz="2600"/>
              <a:t>20</a:t>
            </a:r>
          </a:p>
        </p:txBody>
      </p:sp>
    </p:spTree>
    <p:extLst>
      <p:ext uri="{BB962C8B-B14F-4D97-AF65-F5344CB8AC3E}">
        <p14:creationId xmlns:p14="http://schemas.microsoft.com/office/powerpoint/2010/main" val="32640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18A4D-0791-494C-94D1-289425607E10}"/>
              </a:ext>
            </a:extLst>
          </p:cNvPr>
          <p:cNvSpPr>
            <a:spLocks noGrp="1"/>
          </p:cNvSpPr>
          <p:nvPr>
            <p:ph idx="1"/>
          </p:nvPr>
        </p:nvSpPr>
        <p:spPr>
          <a:xfrm>
            <a:off x="1935496" y="4166016"/>
            <a:ext cx="9601200" cy="555885"/>
          </a:xfrm>
        </p:spPr>
        <p:txBody>
          <a:bodyPr/>
          <a:lstStyle/>
          <a:p>
            <a:pPr marL="0" indent="0" algn="r">
              <a:buNone/>
            </a:pPr>
            <a:r>
              <a:rPr lang="en-US"/>
              <a:t>Record your definition of Reassess, Reengage, and Revaluate.</a:t>
            </a:r>
          </a:p>
        </p:txBody>
      </p:sp>
      <p:sp>
        <p:nvSpPr>
          <p:cNvPr id="4" name="Footer Placeholder 3">
            <a:extLst>
              <a:ext uri="{FF2B5EF4-FFF2-40B4-BE49-F238E27FC236}">
                <a16:creationId xmlns:a16="http://schemas.microsoft.com/office/drawing/2014/main" id="{7F900FFB-A81F-4E09-ACA8-D1B854012708}"/>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941F3A63-95B8-4B47-A3A5-37DFA4ACEC08}"/>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FC552529-D191-425F-845E-C309E301B47A}"/>
              </a:ext>
            </a:extLst>
          </p:cNvPr>
          <p:cNvSpPr>
            <a:spLocks noGrp="1"/>
          </p:cNvSpPr>
          <p:nvPr>
            <p:ph type="sldNum" sz="quarter" idx="4"/>
          </p:nvPr>
        </p:nvSpPr>
        <p:spPr/>
        <p:txBody>
          <a:bodyPr/>
          <a:lstStyle/>
          <a:p>
            <a:fld id="{E5137D0E-4A4F-4307-8994-C1891D747D59}" type="slidenum">
              <a:rPr lang="en-US" smtClean="0"/>
              <a:pPr/>
              <a:t>27</a:t>
            </a:fld>
            <a:endParaRPr lang="en-US"/>
          </a:p>
        </p:txBody>
      </p:sp>
      <p:pic>
        <p:nvPicPr>
          <p:cNvPr id="12" name="Picture 11">
            <a:extLst>
              <a:ext uri="{FF2B5EF4-FFF2-40B4-BE49-F238E27FC236}">
                <a16:creationId xmlns:a16="http://schemas.microsoft.com/office/drawing/2014/main" id="{E17CB198-164A-4781-80D9-600B9D6D666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8" name="TextBox 7">
            <a:extLst>
              <a:ext uri="{FF2B5EF4-FFF2-40B4-BE49-F238E27FC236}">
                <a16:creationId xmlns:a16="http://schemas.microsoft.com/office/drawing/2014/main" id="{D2621DCF-CF45-4A83-AFFE-C6C4BA3FF0F3}"/>
              </a:ext>
            </a:extLst>
          </p:cNvPr>
          <p:cNvSpPr txBox="1"/>
          <p:nvPr/>
        </p:nvSpPr>
        <p:spPr>
          <a:xfrm>
            <a:off x="11536696" y="72879"/>
            <a:ext cx="515395" cy="457200"/>
          </a:xfrm>
          <a:prstGeom prst="rect">
            <a:avLst/>
          </a:prstGeom>
          <a:noFill/>
        </p:spPr>
        <p:txBody>
          <a:bodyPr wrap="square" rtlCol="0">
            <a:noAutofit/>
          </a:bodyPr>
          <a:lstStyle/>
          <a:p>
            <a:pPr algn="ctr"/>
            <a:r>
              <a:rPr lang="en-US" sz="2600"/>
              <a:t>20</a:t>
            </a:r>
          </a:p>
        </p:txBody>
      </p:sp>
      <p:sp>
        <p:nvSpPr>
          <p:cNvPr id="9" name="Content Placeholder 2">
            <a:extLst>
              <a:ext uri="{FF2B5EF4-FFF2-40B4-BE49-F238E27FC236}">
                <a16:creationId xmlns:a16="http://schemas.microsoft.com/office/drawing/2014/main" id="{1A12ADB5-3761-48F3-AE21-63B6186172BA}"/>
              </a:ext>
            </a:extLst>
          </p:cNvPr>
          <p:cNvSpPr txBox="1">
            <a:spLocks/>
          </p:cNvSpPr>
          <p:nvPr/>
        </p:nvSpPr>
        <p:spPr>
          <a:xfrm>
            <a:off x="1935496" y="4649108"/>
            <a:ext cx="9601200" cy="55588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lgn="r">
              <a:buFont typeface="Arial" pitchFamily="34" charset="0"/>
              <a:buNone/>
            </a:pPr>
            <a:r>
              <a:rPr lang="en-US"/>
              <a:t>Compare and contrast your definitions with a partner.</a:t>
            </a:r>
          </a:p>
        </p:txBody>
      </p:sp>
      <p:sp>
        <p:nvSpPr>
          <p:cNvPr id="10" name="Content Placeholder 2">
            <a:extLst>
              <a:ext uri="{FF2B5EF4-FFF2-40B4-BE49-F238E27FC236}">
                <a16:creationId xmlns:a16="http://schemas.microsoft.com/office/drawing/2014/main" id="{022A2513-CA1D-4B00-AF0C-39EE71D3D259}"/>
              </a:ext>
            </a:extLst>
          </p:cNvPr>
          <p:cNvSpPr txBox="1">
            <a:spLocks/>
          </p:cNvSpPr>
          <p:nvPr/>
        </p:nvSpPr>
        <p:spPr>
          <a:xfrm>
            <a:off x="1056291" y="5218277"/>
            <a:ext cx="10480406" cy="883581"/>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24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22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lgn="r">
              <a:buFont typeface="Arial" pitchFamily="34" charset="0"/>
              <a:buNone/>
            </a:pPr>
            <a:r>
              <a:rPr lang="en-US"/>
              <a:t>Find another pair and find the commonality between your definitions. Select one person to share your definitions with the group. </a:t>
            </a:r>
          </a:p>
        </p:txBody>
      </p:sp>
    </p:spTree>
    <p:extLst>
      <p:ext uri="{BB962C8B-B14F-4D97-AF65-F5344CB8AC3E}">
        <p14:creationId xmlns:p14="http://schemas.microsoft.com/office/powerpoint/2010/main" val="7779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28</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pic>
        <p:nvPicPr>
          <p:cNvPr id="9" name="Picture 8">
            <a:extLst>
              <a:ext uri="{FF2B5EF4-FFF2-40B4-BE49-F238E27FC236}">
                <a16:creationId xmlns:a16="http://schemas.microsoft.com/office/drawing/2014/main" id="{E3B98192-27D8-417E-9E28-45C9B4C2C7C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13" name="Content Placeholder 2">
            <a:extLst>
              <a:ext uri="{FF2B5EF4-FFF2-40B4-BE49-F238E27FC236}">
                <a16:creationId xmlns:a16="http://schemas.microsoft.com/office/drawing/2014/main" id="{E7F57110-3095-4830-AFBC-CD50A47315AD}"/>
              </a:ext>
            </a:extLst>
          </p:cNvPr>
          <p:cNvSpPr>
            <a:spLocks noGrp="1"/>
          </p:cNvSpPr>
          <p:nvPr>
            <p:ph idx="1"/>
          </p:nvPr>
        </p:nvSpPr>
        <p:spPr>
          <a:xfrm>
            <a:off x="2705745" y="4331533"/>
            <a:ext cx="8915400" cy="1700134"/>
          </a:xfrm>
        </p:spPr>
        <p:txBody>
          <a:bodyPr>
            <a:normAutofit/>
          </a:bodyPr>
          <a:lstStyle/>
          <a:p>
            <a:pPr marL="0" indent="0" algn="r">
              <a:buNone/>
            </a:pPr>
            <a:r>
              <a:rPr lang="en-US"/>
              <a:t>Judge picks card and reads scenario. Rest of group records response. Judge reads all responses, asks for clarification/elaboration as needed, picks a winner. Repeat until everyone has been the judge.  </a:t>
            </a:r>
          </a:p>
        </p:txBody>
      </p:sp>
      <p:sp>
        <p:nvSpPr>
          <p:cNvPr id="10" name="TextBox 9">
            <a:extLst>
              <a:ext uri="{FF2B5EF4-FFF2-40B4-BE49-F238E27FC236}">
                <a16:creationId xmlns:a16="http://schemas.microsoft.com/office/drawing/2014/main" id="{3B3070D3-2E3B-4945-89DC-F5FED9B44EB6}"/>
              </a:ext>
            </a:extLst>
          </p:cNvPr>
          <p:cNvSpPr txBox="1"/>
          <p:nvPr/>
        </p:nvSpPr>
        <p:spPr>
          <a:xfrm>
            <a:off x="11488571" y="91440"/>
            <a:ext cx="548640" cy="457200"/>
          </a:xfrm>
          <a:prstGeom prst="rect">
            <a:avLst/>
          </a:prstGeom>
          <a:noFill/>
        </p:spPr>
        <p:txBody>
          <a:bodyPr wrap="square" rtlCol="0">
            <a:noAutofit/>
          </a:bodyPr>
          <a:lstStyle/>
          <a:p>
            <a:pPr algn="ctr"/>
            <a:r>
              <a:rPr lang="en-US" sz="2600"/>
              <a:t>21</a:t>
            </a:r>
          </a:p>
        </p:txBody>
      </p:sp>
    </p:spTree>
    <p:extLst>
      <p:ext uri="{BB962C8B-B14F-4D97-AF65-F5344CB8AC3E}">
        <p14:creationId xmlns:p14="http://schemas.microsoft.com/office/powerpoint/2010/main" val="210553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29</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sp>
        <p:nvSpPr>
          <p:cNvPr id="8" name="Freeform 14">
            <a:extLst>
              <a:ext uri="{FF2B5EF4-FFF2-40B4-BE49-F238E27FC236}">
                <a16:creationId xmlns:a16="http://schemas.microsoft.com/office/drawing/2014/main" id="{220A3C35-A79E-4055-AB42-FE5859C15BB3}"/>
              </a:ext>
            </a:extLst>
          </p:cNvPr>
          <p:cNvSpPr>
            <a:spLocks/>
          </p:cNvSpPr>
          <p:nvPr/>
        </p:nvSpPr>
        <p:spPr bwMode="auto">
          <a:xfrm rot="3005009">
            <a:off x="2749692" y="-206245"/>
            <a:ext cx="1627434" cy="3668385"/>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solidFill>
            <a:schemeClr val="tx1"/>
          </a:solidFill>
          <a:ln>
            <a:noFill/>
          </a:ln>
        </p:spPr>
        <p:txBody>
          <a:bodyPr rot="0" vert="horz" wrap="square" lIns="91440" tIns="45720" rIns="91440" bIns="45720" anchor="t" anchorCtr="0" upright="1">
            <a:noAutofit/>
          </a:bodyPr>
          <a:lstStyle/>
          <a:p>
            <a:endParaRPr lang="en-US"/>
          </a:p>
        </p:txBody>
      </p:sp>
      <p:pic>
        <p:nvPicPr>
          <p:cNvPr id="11" name="Picture 10">
            <a:extLst>
              <a:ext uri="{FF2B5EF4-FFF2-40B4-BE49-F238E27FC236}">
                <a16:creationId xmlns:a16="http://schemas.microsoft.com/office/drawing/2014/main" id="{90B6E738-6E60-47A7-AA81-9358F0AC9C77}"/>
              </a:ext>
            </a:extLst>
          </p:cNvPr>
          <p:cNvPicPr>
            <a:picLocks noChangeAspect="1"/>
          </p:cNvPicPr>
          <p:nvPr/>
        </p:nvPicPr>
        <p:blipFill>
          <a:blip r:embed="rId2"/>
          <a:stretch>
            <a:fillRect/>
          </a:stretch>
        </p:blipFill>
        <p:spPr>
          <a:xfrm rot="6093125">
            <a:off x="6858508" y="282987"/>
            <a:ext cx="3279932" cy="2877561"/>
          </a:xfrm>
          <a:prstGeom prst="rect">
            <a:avLst/>
          </a:prstGeom>
        </p:spPr>
      </p:pic>
      <p:sp>
        <p:nvSpPr>
          <p:cNvPr id="12" name="Freeform 13">
            <a:extLst>
              <a:ext uri="{FF2B5EF4-FFF2-40B4-BE49-F238E27FC236}">
                <a16:creationId xmlns:a16="http://schemas.microsoft.com/office/drawing/2014/main" id="{1219F873-EF15-49F0-AE04-FFF48FDD6F78}"/>
              </a:ext>
            </a:extLst>
          </p:cNvPr>
          <p:cNvSpPr>
            <a:spLocks/>
          </p:cNvSpPr>
          <p:nvPr/>
        </p:nvSpPr>
        <p:spPr bwMode="auto">
          <a:xfrm rot="3005009">
            <a:off x="4447041" y="2957065"/>
            <a:ext cx="3294743" cy="3781469"/>
          </a:xfrm>
          <a:custGeom>
            <a:avLst/>
            <a:gdLst>
              <a:gd name="T0" fmla="*/ 1221 w 1221"/>
              <a:gd name="T1" fmla="*/ 673 h 1159"/>
              <a:gd name="T2" fmla="*/ 1217 w 1221"/>
              <a:gd name="T3" fmla="*/ 714 h 1159"/>
              <a:gd name="T4" fmla="*/ 1207 w 1221"/>
              <a:gd name="T5" fmla="*/ 755 h 1159"/>
              <a:gd name="T6" fmla="*/ 1190 w 1221"/>
              <a:gd name="T7" fmla="*/ 794 h 1159"/>
              <a:gd name="T8" fmla="*/ 1162 w 1221"/>
              <a:gd name="T9" fmla="*/ 834 h 1159"/>
              <a:gd name="T10" fmla="*/ 1122 w 1221"/>
              <a:gd name="T11" fmla="*/ 872 h 1159"/>
              <a:gd name="T12" fmla="*/ 1073 w 1221"/>
              <a:gd name="T13" fmla="*/ 904 h 1159"/>
              <a:gd name="T14" fmla="*/ 1017 w 1221"/>
              <a:gd name="T15" fmla="*/ 930 h 1159"/>
              <a:gd name="T16" fmla="*/ 955 w 1221"/>
              <a:gd name="T17" fmla="*/ 949 h 1159"/>
              <a:gd name="T18" fmla="*/ 887 w 1221"/>
              <a:gd name="T19" fmla="*/ 963 h 1159"/>
              <a:gd name="T20" fmla="*/ 816 w 1221"/>
              <a:gd name="T21" fmla="*/ 973 h 1159"/>
              <a:gd name="T22" fmla="*/ 745 w 1221"/>
              <a:gd name="T23" fmla="*/ 978 h 1159"/>
              <a:gd name="T24" fmla="*/ 671 w 1221"/>
              <a:gd name="T25" fmla="*/ 979 h 1159"/>
              <a:gd name="T26" fmla="*/ 597 w 1221"/>
              <a:gd name="T27" fmla="*/ 978 h 1159"/>
              <a:gd name="T28" fmla="*/ 527 w 1221"/>
              <a:gd name="T29" fmla="*/ 973 h 1159"/>
              <a:gd name="T30" fmla="*/ 461 w 1221"/>
              <a:gd name="T31" fmla="*/ 965 h 1159"/>
              <a:gd name="T32" fmla="*/ 401 w 1221"/>
              <a:gd name="T33" fmla="*/ 956 h 1159"/>
              <a:gd name="T34" fmla="*/ 348 w 1221"/>
              <a:gd name="T35" fmla="*/ 946 h 1159"/>
              <a:gd name="T36" fmla="*/ 305 w 1221"/>
              <a:gd name="T37" fmla="*/ 933 h 1159"/>
              <a:gd name="T38" fmla="*/ 272 w 1221"/>
              <a:gd name="T39" fmla="*/ 920 h 1159"/>
              <a:gd name="T40" fmla="*/ 355 w 1221"/>
              <a:gd name="T41" fmla="*/ 1159 h 1159"/>
              <a:gd name="T42" fmla="*/ 339 w 1221"/>
              <a:gd name="T43" fmla="*/ 1152 h 1159"/>
              <a:gd name="T44" fmla="*/ 297 w 1221"/>
              <a:gd name="T45" fmla="*/ 1134 h 1159"/>
              <a:gd name="T46" fmla="*/ 235 w 1221"/>
              <a:gd name="T47" fmla="*/ 1103 h 1159"/>
              <a:gd name="T48" fmla="*/ 167 w 1221"/>
              <a:gd name="T49" fmla="*/ 1062 h 1159"/>
              <a:gd name="T50" fmla="*/ 101 w 1221"/>
              <a:gd name="T51" fmla="*/ 1014 h 1159"/>
              <a:gd name="T52" fmla="*/ 44 w 1221"/>
              <a:gd name="T53" fmla="*/ 956 h 1159"/>
              <a:gd name="T54" fmla="*/ 7 w 1221"/>
              <a:gd name="T55" fmla="*/ 894 h 1159"/>
              <a:gd name="T56" fmla="*/ 0 w 1221"/>
              <a:gd name="T57" fmla="*/ 826 h 1159"/>
              <a:gd name="T58" fmla="*/ 26 w 1221"/>
              <a:gd name="T59" fmla="*/ 789 h 1159"/>
              <a:gd name="T60" fmla="*/ 83 w 1221"/>
              <a:gd name="T61" fmla="*/ 751 h 1159"/>
              <a:gd name="T62" fmla="*/ 164 w 1221"/>
              <a:gd name="T63" fmla="*/ 714 h 1159"/>
              <a:gd name="T64" fmla="*/ 254 w 1221"/>
              <a:gd name="T65" fmla="*/ 680 h 1159"/>
              <a:gd name="T66" fmla="*/ 344 w 1221"/>
              <a:gd name="T67" fmla="*/ 649 h 1159"/>
              <a:gd name="T68" fmla="*/ 421 w 1221"/>
              <a:gd name="T69" fmla="*/ 626 h 1159"/>
              <a:gd name="T70" fmla="*/ 476 w 1221"/>
              <a:gd name="T71" fmla="*/ 609 h 1159"/>
              <a:gd name="T72" fmla="*/ 497 w 1221"/>
              <a:gd name="T73" fmla="*/ 604 h 1159"/>
              <a:gd name="T74" fmla="*/ 310 w 1221"/>
              <a:gd name="T75" fmla="*/ 854 h 1159"/>
              <a:gd name="T76" fmla="*/ 369 w 1221"/>
              <a:gd name="T77" fmla="*/ 855 h 1159"/>
              <a:gd name="T78" fmla="*/ 452 w 1221"/>
              <a:gd name="T79" fmla="*/ 850 h 1159"/>
              <a:gd name="T80" fmla="*/ 550 w 1221"/>
              <a:gd name="T81" fmla="*/ 839 h 1159"/>
              <a:gd name="T82" fmla="*/ 655 w 1221"/>
              <a:gd name="T83" fmla="*/ 818 h 1159"/>
              <a:gd name="T84" fmla="*/ 761 w 1221"/>
              <a:gd name="T85" fmla="*/ 788 h 1159"/>
              <a:gd name="T86" fmla="*/ 858 w 1221"/>
              <a:gd name="T87" fmla="*/ 745 h 1159"/>
              <a:gd name="T88" fmla="*/ 938 w 1221"/>
              <a:gd name="T89" fmla="*/ 691 h 1159"/>
              <a:gd name="T90" fmla="*/ 988 w 1221"/>
              <a:gd name="T91" fmla="*/ 628 h 1159"/>
              <a:gd name="T92" fmla="*/ 999 w 1221"/>
              <a:gd name="T93" fmla="*/ 544 h 1159"/>
              <a:gd name="T94" fmla="*/ 984 w 1221"/>
              <a:gd name="T95" fmla="*/ 442 h 1159"/>
              <a:gd name="T96" fmla="*/ 952 w 1221"/>
              <a:gd name="T97" fmla="*/ 331 h 1159"/>
              <a:gd name="T98" fmla="*/ 911 w 1221"/>
              <a:gd name="T99" fmla="*/ 221 h 1159"/>
              <a:gd name="T100" fmla="*/ 868 w 1221"/>
              <a:gd name="T101" fmla="*/ 123 h 1159"/>
              <a:gd name="T102" fmla="*/ 831 w 1221"/>
              <a:gd name="T103" fmla="*/ 48 h 1159"/>
              <a:gd name="T104" fmla="*/ 809 w 1221"/>
              <a:gd name="T105" fmla="*/ 6 h 1159"/>
              <a:gd name="T106" fmla="*/ 810 w 1221"/>
              <a:gd name="T107" fmla="*/ 4 h 1159"/>
              <a:gd name="T108" fmla="*/ 843 w 1221"/>
              <a:gd name="T109" fmla="*/ 34 h 1159"/>
              <a:gd name="T110" fmla="*/ 899 w 1221"/>
              <a:gd name="T111" fmla="*/ 92 h 1159"/>
              <a:gd name="T112" fmla="*/ 969 w 1221"/>
              <a:gd name="T113" fmla="*/ 169 h 1159"/>
              <a:gd name="T114" fmla="*/ 1046 w 1221"/>
              <a:gd name="T115" fmla="*/ 264 h 1159"/>
              <a:gd name="T116" fmla="*/ 1117 w 1221"/>
              <a:gd name="T117" fmla="*/ 370 h 1159"/>
              <a:gd name="T118" fmla="*/ 1176 w 1221"/>
              <a:gd name="T119" fmla="*/ 482 h 1159"/>
              <a:gd name="T120" fmla="*/ 1213 w 1221"/>
              <a:gd name="T121" fmla="*/ 59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 h="1159">
                <a:moveTo>
                  <a:pt x="1220" y="651"/>
                </a:moveTo>
                <a:lnTo>
                  <a:pt x="1221" y="673"/>
                </a:lnTo>
                <a:lnTo>
                  <a:pt x="1220" y="694"/>
                </a:lnTo>
                <a:lnTo>
                  <a:pt x="1217" y="714"/>
                </a:lnTo>
                <a:lnTo>
                  <a:pt x="1213" y="735"/>
                </a:lnTo>
                <a:lnTo>
                  <a:pt x="1207" y="755"/>
                </a:lnTo>
                <a:lnTo>
                  <a:pt x="1199" y="774"/>
                </a:lnTo>
                <a:lnTo>
                  <a:pt x="1190" y="794"/>
                </a:lnTo>
                <a:lnTo>
                  <a:pt x="1178" y="812"/>
                </a:lnTo>
                <a:lnTo>
                  <a:pt x="1162" y="834"/>
                </a:lnTo>
                <a:lnTo>
                  <a:pt x="1143" y="854"/>
                </a:lnTo>
                <a:lnTo>
                  <a:pt x="1122" y="872"/>
                </a:lnTo>
                <a:lnTo>
                  <a:pt x="1099" y="889"/>
                </a:lnTo>
                <a:lnTo>
                  <a:pt x="1073" y="904"/>
                </a:lnTo>
                <a:lnTo>
                  <a:pt x="1046" y="917"/>
                </a:lnTo>
                <a:lnTo>
                  <a:pt x="1017" y="930"/>
                </a:lnTo>
                <a:lnTo>
                  <a:pt x="987" y="940"/>
                </a:lnTo>
                <a:lnTo>
                  <a:pt x="955" y="949"/>
                </a:lnTo>
                <a:lnTo>
                  <a:pt x="921" y="956"/>
                </a:lnTo>
                <a:lnTo>
                  <a:pt x="887" y="963"/>
                </a:lnTo>
                <a:lnTo>
                  <a:pt x="852" y="969"/>
                </a:lnTo>
                <a:lnTo>
                  <a:pt x="816" y="973"/>
                </a:lnTo>
                <a:lnTo>
                  <a:pt x="780" y="976"/>
                </a:lnTo>
                <a:lnTo>
                  <a:pt x="745" y="978"/>
                </a:lnTo>
                <a:lnTo>
                  <a:pt x="708" y="979"/>
                </a:lnTo>
                <a:lnTo>
                  <a:pt x="671" y="979"/>
                </a:lnTo>
                <a:lnTo>
                  <a:pt x="634" y="979"/>
                </a:lnTo>
                <a:lnTo>
                  <a:pt x="597" y="978"/>
                </a:lnTo>
                <a:lnTo>
                  <a:pt x="562" y="976"/>
                </a:lnTo>
                <a:lnTo>
                  <a:pt x="527" y="973"/>
                </a:lnTo>
                <a:lnTo>
                  <a:pt x="494" y="970"/>
                </a:lnTo>
                <a:lnTo>
                  <a:pt x="461" y="965"/>
                </a:lnTo>
                <a:lnTo>
                  <a:pt x="430" y="961"/>
                </a:lnTo>
                <a:lnTo>
                  <a:pt x="401" y="956"/>
                </a:lnTo>
                <a:lnTo>
                  <a:pt x="374" y="952"/>
                </a:lnTo>
                <a:lnTo>
                  <a:pt x="348" y="946"/>
                </a:lnTo>
                <a:lnTo>
                  <a:pt x="325" y="940"/>
                </a:lnTo>
                <a:lnTo>
                  <a:pt x="305" y="933"/>
                </a:lnTo>
                <a:lnTo>
                  <a:pt x="287" y="927"/>
                </a:lnTo>
                <a:lnTo>
                  <a:pt x="272" y="920"/>
                </a:lnTo>
                <a:lnTo>
                  <a:pt x="260" y="915"/>
                </a:lnTo>
                <a:lnTo>
                  <a:pt x="355" y="1159"/>
                </a:lnTo>
                <a:lnTo>
                  <a:pt x="351" y="1158"/>
                </a:lnTo>
                <a:lnTo>
                  <a:pt x="339" y="1152"/>
                </a:lnTo>
                <a:lnTo>
                  <a:pt x="321" y="1144"/>
                </a:lnTo>
                <a:lnTo>
                  <a:pt x="297" y="1134"/>
                </a:lnTo>
                <a:lnTo>
                  <a:pt x="268" y="1120"/>
                </a:lnTo>
                <a:lnTo>
                  <a:pt x="235" y="1103"/>
                </a:lnTo>
                <a:lnTo>
                  <a:pt x="202" y="1084"/>
                </a:lnTo>
                <a:lnTo>
                  <a:pt x="167" y="1062"/>
                </a:lnTo>
                <a:lnTo>
                  <a:pt x="133" y="1039"/>
                </a:lnTo>
                <a:lnTo>
                  <a:pt x="101" y="1014"/>
                </a:lnTo>
                <a:lnTo>
                  <a:pt x="71" y="986"/>
                </a:lnTo>
                <a:lnTo>
                  <a:pt x="44" y="956"/>
                </a:lnTo>
                <a:lnTo>
                  <a:pt x="23" y="926"/>
                </a:lnTo>
                <a:lnTo>
                  <a:pt x="7" y="894"/>
                </a:lnTo>
                <a:lnTo>
                  <a:pt x="0" y="861"/>
                </a:lnTo>
                <a:lnTo>
                  <a:pt x="0" y="826"/>
                </a:lnTo>
                <a:lnTo>
                  <a:pt x="8" y="808"/>
                </a:lnTo>
                <a:lnTo>
                  <a:pt x="26" y="789"/>
                </a:lnTo>
                <a:lnTo>
                  <a:pt x="51" y="771"/>
                </a:lnTo>
                <a:lnTo>
                  <a:pt x="83" y="751"/>
                </a:lnTo>
                <a:lnTo>
                  <a:pt x="121" y="733"/>
                </a:lnTo>
                <a:lnTo>
                  <a:pt x="164" y="714"/>
                </a:lnTo>
                <a:lnTo>
                  <a:pt x="208" y="696"/>
                </a:lnTo>
                <a:lnTo>
                  <a:pt x="254" y="680"/>
                </a:lnTo>
                <a:lnTo>
                  <a:pt x="300" y="664"/>
                </a:lnTo>
                <a:lnTo>
                  <a:pt x="344" y="649"/>
                </a:lnTo>
                <a:lnTo>
                  <a:pt x="384" y="636"/>
                </a:lnTo>
                <a:lnTo>
                  <a:pt x="421" y="626"/>
                </a:lnTo>
                <a:lnTo>
                  <a:pt x="452" y="616"/>
                </a:lnTo>
                <a:lnTo>
                  <a:pt x="476" y="609"/>
                </a:lnTo>
                <a:lnTo>
                  <a:pt x="491" y="605"/>
                </a:lnTo>
                <a:lnTo>
                  <a:pt x="497" y="604"/>
                </a:lnTo>
                <a:lnTo>
                  <a:pt x="292" y="850"/>
                </a:lnTo>
                <a:lnTo>
                  <a:pt x="310" y="854"/>
                </a:lnTo>
                <a:lnTo>
                  <a:pt x="337" y="855"/>
                </a:lnTo>
                <a:lnTo>
                  <a:pt x="369" y="855"/>
                </a:lnTo>
                <a:lnTo>
                  <a:pt x="408" y="854"/>
                </a:lnTo>
                <a:lnTo>
                  <a:pt x="452" y="850"/>
                </a:lnTo>
                <a:lnTo>
                  <a:pt x="499" y="846"/>
                </a:lnTo>
                <a:lnTo>
                  <a:pt x="550" y="839"/>
                </a:lnTo>
                <a:lnTo>
                  <a:pt x="602" y="829"/>
                </a:lnTo>
                <a:lnTo>
                  <a:pt x="655" y="818"/>
                </a:lnTo>
                <a:lnTo>
                  <a:pt x="709" y="804"/>
                </a:lnTo>
                <a:lnTo>
                  <a:pt x="761" y="788"/>
                </a:lnTo>
                <a:lnTo>
                  <a:pt x="810" y="768"/>
                </a:lnTo>
                <a:lnTo>
                  <a:pt x="858" y="745"/>
                </a:lnTo>
                <a:lnTo>
                  <a:pt x="900" y="720"/>
                </a:lnTo>
                <a:lnTo>
                  <a:pt x="938" y="691"/>
                </a:lnTo>
                <a:lnTo>
                  <a:pt x="969" y="659"/>
                </a:lnTo>
                <a:lnTo>
                  <a:pt x="988" y="628"/>
                </a:lnTo>
                <a:lnTo>
                  <a:pt x="997" y="589"/>
                </a:lnTo>
                <a:lnTo>
                  <a:pt x="999" y="544"/>
                </a:lnTo>
                <a:lnTo>
                  <a:pt x="995" y="494"/>
                </a:lnTo>
                <a:lnTo>
                  <a:pt x="984" y="442"/>
                </a:lnTo>
                <a:lnTo>
                  <a:pt x="971" y="387"/>
                </a:lnTo>
                <a:lnTo>
                  <a:pt x="952" y="331"/>
                </a:lnTo>
                <a:lnTo>
                  <a:pt x="933" y="275"/>
                </a:lnTo>
                <a:lnTo>
                  <a:pt x="911" y="221"/>
                </a:lnTo>
                <a:lnTo>
                  <a:pt x="889" y="170"/>
                </a:lnTo>
                <a:lnTo>
                  <a:pt x="868" y="123"/>
                </a:lnTo>
                <a:lnTo>
                  <a:pt x="848" y="83"/>
                </a:lnTo>
                <a:lnTo>
                  <a:pt x="831" y="48"/>
                </a:lnTo>
                <a:lnTo>
                  <a:pt x="817" y="22"/>
                </a:lnTo>
                <a:lnTo>
                  <a:pt x="809" y="6"/>
                </a:lnTo>
                <a:lnTo>
                  <a:pt x="806" y="0"/>
                </a:lnTo>
                <a:lnTo>
                  <a:pt x="810" y="4"/>
                </a:lnTo>
                <a:lnTo>
                  <a:pt x="823" y="16"/>
                </a:lnTo>
                <a:lnTo>
                  <a:pt x="843" y="34"/>
                </a:lnTo>
                <a:lnTo>
                  <a:pt x="868" y="60"/>
                </a:lnTo>
                <a:lnTo>
                  <a:pt x="899" y="92"/>
                </a:lnTo>
                <a:lnTo>
                  <a:pt x="933" y="129"/>
                </a:lnTo>
                <a:lnTo>
                  <a:pt x="969" y="169"/>
                </a:lnTo>
                <a:lnTo>
                  <a:pt x="1008" y="215"/>
                </a:lnTo>
                <a:lnTo>
                  <a:pt x="1046" y="264"/>
                </a:lnTo>
                <a:lnTo>
                  <a:pt x="1082" y="316"/>
                </a:lnTo>
                <a:lnTo>
                  <a:pt x="1117" y="370"/>
                </a:lnTo>
                <a:lnTo>
                  <a:pt x="1148" y="425"/>
                </a:lnTo>
                <a:lnTo>
                  <a:pt x="1176" y="482"/>
                </a:lnTo>
                <a:lnTo>
                  <a:pt x="1198" y="539"/>
                </a:lnTo>
                <a:lnTo>
                  <a:pt x="1213" y="596"/>
                </a:lnTo>
                <a:lnTo>
                  <a:pt x="1220" y="651"/>
                </a:lnTo>
                <a:close/>
              </a:path>
            </a:pathLst>
          </a:custGeom>
          <a:solidFill>
            <a:schemeClr val="tx1"/>
          </a:solidFill>
          <a:ln>
            <a:noFill/>
          </a:ln>
        </p:spPr>
        <p:txBody>
          <a:bodyPr rot="0" vert="horz" wrap="square" lIns="91440" tIns="45720" rIns="91440" bIns="45720" anchor="t" anchorCtr="0" upright="1">
            <a:noAutofit/>
          </a:bodyPr>
          <a:lstStyle/>
          <a:p>
            <a:endParaRPr lang="en-US">
              <a:solidFill>
                <a:srgbClr val="7F5700"/>
              </a:solidFill>
            </a:endParaRPr>
          </a:p>
        </p:txBody>
      </p:sp>
      <p:pic>
        <p:nvPicPr>
          <p:cNvPr id="13" name="Picture 12" descr="MCj02374590000[1]">
            <a:extLst>
              <a:ext uri="{FF2B5EF4-FFF2-40B4-BE49-F238E27FC236}">
                <a16:creationId xmlns:a16="http://schemas.microsoft.com/office/drawing/2014/main" id="{B8CEBA98-8117-43A2-A69E-8C8CF2BCF3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989" y="1394723"/>
            <a:ext cx="2597119" cy="1948145"/>
          </a:xfrm>
          <a:prstGeom prst="rect">
            <a:avLst/>
          </a:prstGeom>
          <a:noFill/>
        </p:spPr>
      </p:pic>
      <p:sp>
        <p:nvSpPr>
          <p:cNvPr id="14" name="TextBox 13">
            <a:extLst>
              <a:ext uri="{FF2B5EF4-FFF2-40B4-BE49-F238E27FC236}">
                <a16:creationId xmlns:a16="http://schemas.microsoft.com/office/drawing/2014/main" id="{F4919D66-7B7C-4D58-A405-E20D9A7A4C89}"/>
              </a:ext>
            </a:extLst>
          </p:cNvPr>
          <p:cNvSpPr txBox="1"/>
          <p:nvPr/>
        </p:nvSpPr>
        <p:spPr>
          <a:xfrm>
            <a:off x="938013" y="649574"/>
            <a:ext cx="1634888"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Assessing</a:t>
            </a:r>
          </a:p>
        </p:txBody>
      </p:sp>
      <p:sp>
        <p:nvSpPr>
          <p:cNvPr id="15" name="TextBox 14">
            <a:extLst>
              <a:ext uri="{FF2B5EF4-FFF2-40B4-BE49-F238E27FC236}">
                <a16:creationId xmlns:a16="http://schemas.microsoft.com/office/drawing/2014/main" id="{704D526B-899B-49F2-8F70-2EF27BA0AEF2}"/>
              </a:ext>
            </a:extLst>
          </p:cNvPr>
          <p:cNvSpPr txBox="1"/>
          <p:nvPr/>
        </p:nvSpPr>
        <p:spPr>
          <a:xfrm>
            <a:off x="9803555" y="2936557"/>
            <a:ext cx="1813822"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Evaluating</a:t>
            </a:r>
          </a:p>
        </p:txBody>
      </p:sp>
      <p:sp>
        <p:nvSpPr>
          <p:cNvPr id="16" name="TextBox 15">
            <a:extLst>
              <a:ext uri="{FF2B5EF4-FFF2-40B4-BE49-F238E27FC236}">
                <a16:creationId xmlns:a16="http://schemas.microsoft.com/office/drawing/2014/main" id="{6A9B15D4-EB0F-46CC-8B27-3FBBBF0113BC}"/>
              </a:ext>
            </a:extLst>
          </p:cNvPr>
          <p:cNvSpPr txBox="1"/>
          <p:nvPr/>
        </p:nvSpPr>
        <p:spPr>
          <a:xfrm>
            <a:off x="3132944" y="5858512"/>
            <a:ext cx="1921045"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Reassessing</a:t>
            </a:r>
          </a:p>
        </p:txBody>
      </p:sp>
      <p:sp>
        <p:nvSpPr>
          <p:cNvPr id="17" name="TextBox 16">
            <a:extLst>
              <a:ext uri="{FF2B5EF4-FFF2-40B4-BE49-F238E27FC236}">
                <a16:creationId xmlns:a16="http://schemas.microsoft.com/office/drawing/2014/main" id="{FAF18A7C-BD17-48D7-9239-DA1F0844EAB4}"/>
              </a:ext>
            </a:extLst>
          </p:cNvPr>
          <p:cNvSpPr txBox="1"/>
          <p:nvPr/>
        </p:nvSpPr>
        <p:spPr>
          <a:xfrm>
            <a:off x="5053989" y="3468080"/>
            <a:ext cx="2518348"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Documentation</a:t>
            </a:r>
          </a:p>
        </p:txBody>
      </p:sp>
      <p:grpSp>
        <p:nvGrpSpPr>
          <p:cNvPr id="20" name="Group 19">
            <a:extLst>
              <a:ext uri="{FF2B5EF4-FFF2-40B4-BE49-F238E27FC236}">
                <a16:creationId xmlns:a16="http://schemas.microsoft.com/office/drawing/2014/main" id="{B6555315-1DA7-4328-97B6-D13731D63038}"/>
              </a:ext>
            </a:extLst>
          </p:cNvPr>
          <p:cNvGrpSpPr/>
          <p:nvPr/>
        </p:nvGrpSpPr>
        <p:grpSpPr>
          <a:xfrm>
            <a:off x="1868256" y="1337335"/>
            <a:ext cx="1634888" cy="1477478"/>
            <a:chOff x="464695" y="3000104"/>
            <a:chExt cx="2668249" cy="2411345"/>
          </a:xfrm>
        </p:grpSpPr>
        <p:sp>
          <p:nvSpPr>
            <p:cNvPr id="19" name="Oval 18">
              <a:extLst>
                <a:ext uri="{FF2B5EF4-FFF2-40B4-BE49-F238E27FC236}">
                  <a16:creationId xmlns:a16="http://schemas.microsoft.com/office/drawing/2014/main" id="{12E741DF-2DA1-4526-B24D-1ABC8151A390}"/>
                </a:ext>
              </a:extLst>
            </p:cNvPr>
            <p:cNvSpPr/>
            <p:nvPr/>
          </p:nvSpPr>
          <p:spPr>
            <a:xfrm>
              <a:off x="464695" y="3000104"/>
              <a:ext cx="2668249" cy="2411345"/>
            </a:xfrm>
            <a:prstGeom prst="ellipse">
              <a:avLst/>
            </a:prstGeom>
            <a:solidFill>
              <a:srgbClr val="99E7A6"/>
            </a:solidFill>
            <a:ln>
              <a:solidFill>
                <a:srgbClr val="99E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logo&#10;&#10;Description automatically generated">
              <a:extLst>
                <a:ext uri="{FF2B5EF4-FFF2-40B4-BE49-F238E27FC236}">
                  <a16:creationId xmlns:a16="http://schemas.microsoft.com/office/drawing/2014/main" id="{30254927-F308-4FB0-921A-E975D1DAD616}"/>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2550" y="3361735"/>
              <a:ext cx="1976291" cy="1688082"/>
            </a:xfrm>
            <a:prstGeom prst="rect">
              <a:avLst/>
            </a:prstGeom>
          </p:spPr>
        </p:pic>
      </p:grpSp>
      <p:grpSp>
        <p:nvGrpSpPr>
          <p:cNvPr id="27" name="Group 26">
            <a:extLst>
              <a:ext uri="{FF2B5EF4-FFF2-40B4-BE49-F238E27FC236}">
                <a16:creationId xmlns:a16="http://schemas.microsoft.com/office/drawing/2014/main" id="{EDA2C0AE-333C-4C0D-9437-D6A4CCC02A17}"/>
              </a:ext>
            </a:extLst>
          </p:cNvPr>
          <p:cNvGrpSpPr/>
          <p:nvPr/>
        </p:nvGrpSpPr>
        <p:grpSpPr>
          <a:xfrm>
            <a:off x="1862996" y="1332076"/>
            <a:ext cx="1634888" cy="1477478"/>
            <a:chOff x="464695" y="3000104"/>
            <a:chExt cx="2668249" cy="2411345"/>
          </a:xfrm>
        </p:grpSpPr>
        <p:sp>
          <p:nvSpPr>
            <p:cNvPr id="28" name="Oval 27">
              <a:extLst>
                <a:ext uri="{FF2B5EF4-FFF2-40B4-BE49-F238E27FC236}">
                  <a16:creationId xmlns:a16="http://schemas.microsoft.com/office/drawing/2014/main" id="{F5C87507-9455-4DF8-B2FC-D57E84E63577}"/>
                </a:ext>
              </a:extLst>
            </p:cNvPr>
            <p:cNvSpPr/>
            <p:nvPr/>
          </p:nvSpPr>
          <p:spPr>
            <a:xfrm>
              <a:off x="464695" y="3000104"/>
              <a:ext cx="2668249" cy="2411345"/>
            </a:xfrm>
            <a:prstGeom prst="ellipse">
              <a:avLst/>
            </a:prstGeom>
            <a:solidFill>
              <a:srgbClr val="99E7A6"/>
            </a:solidFill>
            <a:ln>
              <a:solidFill>
                <a:srgbClr val="99E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close up of a logo&#10;&#10;Description automatically generated">
              <a:extLst>
                <a:ext uri="{FF2B5EF4-FFF2-40B4-BE49-F238E27FC236}">
                  <a16:creationId xmlns:a16="http://schemas.microsoft.com/office/drawing/2014/main" id="{6F7DCA8C-1137-4722-B0CD-D62B23AAA1EA}"/>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2550" y="3361735"/>
              <a:ext cx="1976291" cy="1688082"/>
            </a:xfrm>
            <a:prstGeom prst="rect">
              <a:avLst/>
            </a:prstGeom>
          </p:spPr>
        </p:pic>
      </p:grpSp>
      <p:sp>
        <p:nvSpPr>
          <p:cNvPr id="21" name="TextBox 20">
            <a:extLst>
              <a:ext uri="{FF2B5EF4-FFF2-40B4-BE49-F238E27FC236}">
                <a16:creationId xmlns:a16="http://schemas.microsoft.com/office/drawing/2014/main" id="{29BB67CF-FB4B-4CAC-8E52-EB7AD0BCF26D}"/>
              </a:ext>
            </a:extLst>
          </p:cNvPr>
          <p:cNvSpPr txBox="1"/>
          <p:nvPr/>
        </p:nvSpPr>
        <p:spPr>
          <a:xfrm>
            <a:off x="11488571" y="91440"/>
            <a:ext cx="548640" cy="457200"/>
          </a:xfrm>
          <a:prstGeom prst="rect">
            <a:avLst/>
          </a:prstGeom>
          <a:noFill/>
        </p:spPr>
        <p:txBody>
          <a:bodyPr wrap="square" rtlCol="0">
            <a:noAutofit/>
          </a:bodyPr>
          <a:lstStyle/>
          <a:p>
            <a:pPr algn="ctr"/>
            <a:r>
              <a:rPr lang="en-US" sz="2600"/>
              <a:t>21</a:t>
            </a:r>
          </a:p>
        </p:txBody>
      </p:sp>
    </p:spTree>
    <p:extLst>
      <p:ext uri="{BB962C8B-B14F-4D97-AF65-F5344CB8AC3E}">
        <p14:creationId xmlns:p14="http://schemas.microsoft.com/office/powerpoint/2010/main" val="272448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12008E-7 3.7037E-6 L 0.24824 -0.1956 " pathEditMode="relative" rAng="0" ptsTypes="AA">
                                      <p:cBhvr>
                                        <p:cTn id="6" dur="4000" fill="hold"/>
                                        <p:tgtEl>
                                          <p:spTgt spid="20"/>
                                        </p:tgtEl>
                                        <p:attrNameLst>
                                          <p:attrName>ppt_x</p:attrName>
                                          <p:attrName>ppt_y</p:attrName>
                                        </p:attrNameLst>
                                      </p:cBhvr>
                                      <p:rCtr x="12334" y="-9861"/>
                                    </p:animMotion>
                                  </p:childTnLst>
                                </p:cTn>
                              </p:par>
                            </p:childTnLst>
                          </p:cTn>
                        </p:par>
                        <p:par>
                          <p:cTn id="7" fill="hold">
                            <p:stCondLst>
                              <p:cond delay="4000"/>
                            </p:stCondLst>
                            <p:childTnLst>
                              <p:par>
                                <p:cTn id="8" presetID="42" presetClass="path" presetSubtype="0" accel="50000" decel="50000" fill="hold" nodeType="afterEffect">
                                  <p:stCondLst>
                                    <p:cond delay="0"/>
                                  </p:stCondLst>
                                  <p:childTnLst>
                                    <p:animMotion origin="layout" path="M 0.24824 -0.19561 L 0.55952 0.04328 " pathEditMode="relative" rAng="0" ptsTypes="AA">
                                      <p:cBhvr>
                                        <p:cTn id="9" dur="4000" fill="hold"/>
                                        <p:tgtEl>
                                          <p:spTgt spid="20"/>
                                        </p:tgtEl>
                                        <p:attrNameLst>
                                          <p:attrName>ppt_x</p:attrName>
                                          <p:attrName>ppt_y</p:attrName>
                                        </p:attrNameLst>
                                      </p:cBhvr>
                                      <p:rCtr x="15564" y="11944"/>
                                    </p:animMotion>
                                  </p:childTnLst>
                                </p:cTn>
                              </p:par>
                            </p:childTnLst>
                          </p:cTn>
                        </p:par>
                        <p:par>
                          <p:cTn id="10" fill="hold">
                            <p:stCondLst>
                              <p:cond delay="8000"/>
                            </p:stCondLst>
                            <p:childTnLst>
                              <p:par>
                                <p:cTn id="11" presetID="42" presetClass="path" presetSubtype="0" accel="50000" decel="50000" fill="hold" nodeType="afterEffect">
                                  <p:stCondLst>
                                    <p:cond delay="0"/>
                                  </p:stCondLst>
                                  <p:childTnLst>
                                    <p:animMotion origin="layout" path="M 0.55952 0.04328 L 0.41144 0.08125 " pathEditMode="relative" rAng="0" ptsTypes="AA">
                                      <p:cBhvr>
                                        <p:cTn id="12" dur="4000" fill="hold"/>
                                        <p:tgtEl>
                                          <p:spTgt spid="20"/>
                                        </p:tgtEl>
                                        <p:attrNameLst>
                                          <p:attrName>ppt_x</p:attrName>
                                          <p:attrName>ppt_y</p:attrName>
                                        </p:attrNameLst>
                                      </p:cBhvr>
                                      <p:rCtr x="-7411" y="1898"/>
                                    </p:animMotion>
                                  </p:childTnLst>
                                </p:cTn>
                              </p:par>
                            </p:childTnLst>
                          </p:cTn>
                        </p:par>
                        <p:par>
                          <p:cTn id="13" fill="hold">
                            <p:stCondLst>
                              <p:cond delay="12000"/>
                            </p:stCondLst>
                            <p:childTnLst>
                              <p:par>
                                <p:cTn id="14" presetID="42" presetClass="path" presetSubtype="0" accel="50000" decel="50000" fill="hold" nodeType="afterEffect">
                                  <p:stCondLst>
                                    <p:cond delay="0"/>
                                  </p:stCondLst>
                                  <p:childTnLst>
                                    <p:animMotion origin="layout" path="M 0.41144 0.08125 L 0.04923 0.4537 " pathEditMode="relative" rAng="0" ptsTypes="AA">
                                      <p:cBhvr>
                                        <p:cTn id="15" dur="4000" fill="hold"/>
                                        <p:tgtEl>
                                          <p:spTgt spid="20"/>
                                        </p:tgtEl>
                                        <p:attrNameLst>
                                          <p:attrName>ppt_x</p:attrName>
                                          <p:attrName>ppt_y</p:attrName>
                                        </p:attrNameLst>
                                      </p:cBhvr>
                                      <p:rCtr x="-17583" y="18889"/>
                                    </p:animMotion>
                                  </p:childTnLst>
                                </p:cTn>
                              </p:par>
                            </p:childTnLst>
                          </p:cTn>
                        </p:par>
                        <p:par>
                          <p:cTn id="16" fill="hold">
                            <p:stCondLst>
                              <p:cond delay="16000"/>
                            </p:stCondLst>
                            <p:childTnLst>
                              <p:par>
                                <p:cTn id="17" presetID="42" presetClass="path" presetSubtype="0" accel="50000" decel="50000" fill="hold" nodeType="afterEffect">
                                  <p:stCondLst>
                                    <p:cond delay="0"/>
                                  </p:stCondLst>
                                  <p:childTnLst>
                                    <p:animMotion origin="layout" path="M 0.04923 0.4537 L 0.1533 0.10787 " pathEditMode="relative" rAng="0" ptsTypes="AA">
                                      <p:cBhvr>
                                        <p:cTn id="18" dur="4000" fill="hold"/>
                                        <p:tgtEl>
                                          <p:spTgt spid="20"/>
                                        </p:tgtEl>
                                        <p:attrNameLst>
                                          <p:attrName>ppt_x</p:attrName>
                                          <p:attrName>ppt_y</p:attrName>
                                        </p:attrNameLst>
                                      </p:cBhvr>
                                      <p:rCtr x="5197" y="-16944"/>
                                    </p:animMotion>
                                  </p:childTnLst>
                                </p:cTn>
                              </p:par>
                            </p:childTnLst>
                          </p:cTn>
                        </p:par>
                        <p:par>
                          <p:cTn id="19" fill="hold">
                            <p:stCondLst>
                              <p:cond delay="20000"/>
                            </p:stCondLst>
                            <p:childTnLst>
                              <p:par>
                                <p:cTn id="20" presetID="42" presetClass="path" presetSubtype="0" accel="50000" decel="50000" fill="hold" nodeType="afterEffect">
                                  <p:stCondLst>
                                    <p:cond delay="0"/>
                                  </p:stCondLst>
                                  <p:childTnLst>
                                    <p:animMotion origin="layout" path="M 0.1533 0.10787 L -2.795E-6 3.7037E-6 " pathEditMode="relative" rAng="0" ptsTypes="AA">
                                      <p:cBhvr>
                                        <p:cTn id="21" dur="4000" fill="hold"/>
                                        <p:tgtEl>
                                          <p:spTgt spid="20"/>
                                        </p:tgtEl>
                                        <p:attrNameLst>
                                          <p:attrName>ppt_x</p:attrName>
                                          <p:attrName>ppt_y</p:attrName>
                                        </p:attrNameLst>
                                      </p:cBhvr>
                                      <p:rCtr x="-7593" y="-5093"/>
                                    </p:animMotion>
                                  </p:childTnLst>
                                </p:cTn>
                              </p:par>
                            </p:childTnLst>
                          </p:cTn>
                        </p:par>
                        <p:par>
                          <p:cTn id="22" fill="hold">
                            <p:stCondLst>
                              <p:cond delay="24000"/>
                            </p:stCondLst>
                            <p:childTnLst>
                              <p:par>
                                <p:cTn id="23" presetID="1" presetClass="exit" presetSubtype="0" fill="hold" nodeType="after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24000"/>
                            </p:stCondLst>
                            <p:childTnLst>
                              <p:par>
                                <p:cTn id="26" presetID="1"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63" presetClass="path" presetSubtype="0" accel="50000" decel="50000" fill="hold" nodeType="withEffect">
                                  <p:stCondLst>
                                    <p:cond delay="0"/>
                                  </p:stCondLst>
                                  <p:childTnLst>
                                    <p:animMotion origin="layout" path="M 1.08101E-6 -1.85185E-6 L 0.24824 -0.1956 " pathEditMode="relative" rAng="0" ptsTypes="AA">
                                      <p:cBhvr>
                                        <p:cTn id="29" dur="4000" fill="hold"/>
                                        <p:tgtEl>
                                          <p:spTgt spid="27"/>
                                        </p:tgtEl>
                                        <p:attrNameLst>
                                          <p:attrName>ppt_x</p:attrName>
                                          <p:attrName>ppt_y</p:attrName>
                                        </p:attrNameLst>
                                      </p:cBhvr>
                                      <p:rCtr x="12412" y="-9792"/>
                                    </p:animMotion>
                                  </p:childTnLst>
                                </p:cTn>
                              </p:par>
                            </p:childTnLst>
                          </p:cTn>
                        </p:par>
                        <p:par>
                          <p:cTn id="30" fill="hold">
                            <p:stCondLst>
                              <p:cond delay="28000"/>
                            </p:stCondLst>
                            <p:childTnLst>
                              <p:par>
                                <p:cTn id="31" presetID="42" presetClass="path" presetSubtype="0" accel="50000" decel="50000" fill="hold" nodeType="afterEffect">
                                  <p:stCondLst>
                                    <p:cond delay="0"/>
                                  </p:stCondLst>
                                  <p:childTnLst>
                                    <p:animMotion origin="layout" path="M 0.24876 -0.1949 L 0.55952 0.04329 " pathEditMode="relative" rAng="0" ptsTypes="AA">
                                      <p:cBhvr>
                                        <p:cTn id="32" dur="4000" fill="hold"/>
                                        <p:tgtEl>
                                          <p:spTgt spid="27"/>
                                        </p:tgtEl>
                                        <p:attrNameLst>
                                          <p:attrName>ppt_x</p:attrName>
                                          <p:attrName>ppt_y</p:attrName>
                                        </p:attrNameLst>
                                      </p:cBhvr>
                                      <p:rCtr x="15499" y="10486"/>
                                    </p:animMotion>
                                  </p:childTnLst>
                                </p:cTn>
                              </p:par>
                            </p:childTnLst>
                          </p:cTn>
                        </p:par>
                        <p:par>
                          <p:cTn id="33" fill="hold">
                            <p:stCondLst>
                              <p:cond delay="32000"/>
                            </p:stCondLst>
                            <p:childTnLst>
                              <p:par>
                                <p:cTn id="34" presetID="42" presetClass="path" presetSubtype="0" accel="50000" decel="50000" fill="hold" nodeType="afterEffect">
                                  <p:stCondLst>
                                    <p:cond delay="0"/>
                                  </p:stCondLst>
                                  <p:childTnLst>
                                    <p:animMotion origin="layout" path="M 0.55952 0.04329 L 0.41143 0.08125 " pathEditMode="relative" rAng="0" ptsTypes="AA">
                                      <p:cBhvr>
                                        <p:cTn id="35" dur="4000" fill="hold"/>
                                        <p:tgtEl>
                                          <p:spTgt spid="27"/>
                                        </p:tgtEl>
                                        <p:attrNameLst>
                                          <p:attrName>ppt_x</p:attrName>
                                          <p:attrName>ppt_y</p:attrName>
                                        </p:attrNameLst>
                                      </p:cBhvr>
                                      <p:rCtr x="-7411" y="1898"/>
                                    </p:animMotion>
                                  </p:childTnLst>
                                </p:cTn>
                              </p:par>
                            </p:childTnLst>
                          </p:cTn>
                        </p:par>
                        <p:par>
                          <p:cTn id="36" fill="hold">
                            <p:stCondLst>
                              <p:cond delay="36000"/>
                            </p:stCondLst>
                            <p:childTnLst>
                              <p:par>
                                <p:cTn id="37" presetID="42" presetClass="path" presetSubtype="0" accel="50000" decel="50000" fill="hold" nodeType="afterEffect">
                                  <p:stCondLst>
                                    <p:cond delay="0"/>
                                  </p:stCondLst>
                                  <p:childTnLst>
                                    <p:animMotion origin="layout" path="M 0.41143 0.08125 L 0.04923 0.45371 " pathEditMode="relative" rAng="0" ptsTypes="AA">
                                      <p:cBhvr>
                                        <p:cTn id="38" dur="4000" fill="hold"/>
                                        <p:tgtEl>
                                          <p:spTgt spid="27"/>
                                        </p:tgtEl>
                                        <p:attrNameLst>
                                          <p:attrName>ppt_x</p:attrName>
                                          <p:attrName>ppt_y</p:attrName>
                                        </p:attrNameLst>
                                      </p:cBhvr>
                                      <p:rCtr x="-18117" y="18611"/>
                                    </p:animMotion>
                                  </p:childTnLst>
                                </p:cTn>
                              </p:par>
                            </p:childTnLst>
                          </p:cTn>
                        </p:par>
                        <p:par>
                          <p:cTn id="39" fill="hold">
                            <p:stCondLst>
                              <p:cond delay="40000"/>
                            </p:stCondLst>
                            <p:childTnLst>
                              <p:par>
                                <p:cTn id="40" presetID="42" presetClass="path" presetSubtype="0" accel="50000" decel="50000" fill="hold" nodeType="afterEffect">
                                  <p:stCondLst>
                                    <p:cond delay="0"/>
                                  </p:stCondLst>
                                  <p:childTnLst>
                                    <p:animMotion origin="layout" path="M 0.04923 0.45371 L 0.15329 0.10787 " pathEditMode="relative" rAng="0" ptsTypes="AA">
                                      <p:cBhvr>
                                        <p:cTn id="41" dur="4000" fill="hold"/>
                                        <p:tgtEl>
                                          <p:spTgt spid="27"/>
                                        </p:tgtEl>
                                        <p:attrNameLst>
                                          <p:attrName>ppt_x</p:attrName>
                                          <p:attrName>ppt_y</p:attrName>
                                        </p:attrNameLst>
                                      </p:cBhvr>
                                      <p:rCtr x="5197" y="-17292"/>
                                    </p:animMotion>
                                  </p:childTnLst>
                                </p:cTn>
                              </p:par>
                            </p:childTnLst>
                          </p:cTn>
                        </p:par>
                        <p:par>
                          <p:cTn id="42" fill="hold">
                            <p:stCondLst>
                              <p:cond delay="44000"/>
                            </p:stCondLst>
                            <p:childTnLst>
                              <p:par>
                                <p:cTn id="43" presetID="42" presetClass="path" presetSubtype="0" accel="50000" decel="50000" fill="hold" nodeType="afterEffect">
                                  <p:stCondLst>
                                    <p:cond delay="0"/>
                                  </p:stCondLst>
                                  <p:childTnLst>
                                    <p:animMotion origin="layout" path="M 0.15329 0.10787 L 1.08101E-6 -1.85185E-6 " pathEditMode="relative" rAng="0" ptsTypes="AA">
                                      <p:cBhvr>
                                        <p:cTn id="44" dur="4000" fill="hold"/>
                                        <p:tgtEl>
                                          <p:spTgt spid="27"/>
                                        </p:tgtEl>
                                        <p:attrNameLst>
                                          <p:attrName>ppt_x</p:attrName>
                                          <p:attrName>ppt_y</p:attrName>
                                        </p:attrNameLst>
                                      </p:cBhvr>
                                      <p:rCtr x="-7671"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3</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pic>
        <p:nvPicPr>
          <p:cNvPr id="10" name="Picture 9">
            <a:extLst>
              <a:ext uri="{FF2B5EF4-FFF2-40B4-BE49-F238E27FC236}">
                <a16:creationId xmlns:a16="http://schemas.microsoft.com/office/drawing/2014/main" id="{B1545338-CFA7-437A-AA42-121B52CCD85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11" name="Content Placeholder 2">
            <a:extLst>
              <a:ext uri="{FF2B5EF4-FFF2-40B4-BE49-F238E27FC236}">
                <a16:creationId xmlns:a16="http://schemas.microsoft.com/office/drawing/2014/main" id="{38CEB8AC-4838-4DC2-861F-FE6299D91BDA}"/>
              </a:ext>
            </a:extLst>
          </p:cNvPr>
          <p:cNvSpPr>
            <a:spLocks noGrp="1"/>
          </p:cNvSpPr>
          <p:nvPr>
            <p:ph idx="1"/>
          </p:nvPr>
        </p:nvSpPr>
        <p:spPr>
          <a:xfrm>
            <a:off x="2589212" y="4495799"/>
            <a:ext cx="8915400" cy="1413681"/>
          </a:xfrm>
        </p:spPr>
        <p:txBody>
          <a:bodyPr/>
          <a:lstStyle/>
          <a:p>
            <a:pPr marL="0" indent="0" algn="r">
              <a:buNone/>
            </a:pPr>
            <a:r>
              <a:rPr lang="en-US" dirty="0"/>
              <a:t>Describe your picture and put your pictures in the correct sequence. Do not show your picture to others.</a:t>
            </a:r>
          </a:p>
        </p:txBody>
      </p:sp>
      <p:sp>
        <p:nvSpPr>
          <p:cNvPr id="8" name="TextBox 7">
            <a:extLst>
              <a:ext uri="{FF2B5EF4-FFF2-40B4-BE49-F238E27FC236}">
                <a16:creationId xmlns:a16="http://schemas.microsoft.com/office/drawing/2014/main" id="{96C9D49D-4AED-4F47-AE08-346B8037AD49}"/>
              </a:ext>
            </a:extLst>
          </p:cNvPr>
          <p:cNvSpPr txBox="1"/>
          <p:nvPr/>
        </p:nvSpPr>
        <p:spPr>
          <a:xfrm>
            <a:off x="11536697" y="87869"/>
            <a:ext cx="457200" cy="457200"/>
          </a:xfrm>
          <a:prstGeom prst="rect">
            <a:avLst/>
          </a:prstGeom>
          <a:noFill/>
        </p:spPr>
        <p:txBody>
          <a:bodyPr wrap="square" rtlCol="0">
            <a:noAutofit/>
          </a:bodyPr>
          <a:lstStyle/>
          <a:p>
            <a:pPr algn="ctr"/>
            <a:r>
              <a:rPr lang="en-US" sz="2600"/>
              <a:t>4</a:t>
            </a:r>
          </a:p>
        </p:txBody>
      </p:sp>
    </p:spTree>
    <p:extLst>
      <p:ext uri="{BB962C8B-B14F-4D97-AF65-F5344CB8AC3E}">
        <p14:creationId xmlns:p14="http://schemas.microsoft.com/office/powerpoint/2010/main" val="38357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30</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pic>
        <p:nvPicPr>
          <p:cNvPr id="9" name="Picture 8">
            <a:extLst>
              <a:ext uri="{FF2B5EF4-FFF2-40B4-BE49-F238E27FC236}">
                <a16:creationId xmlns:a16="http://schemas.microsoft.com/office/drawing/2014/main" id="{E3B98192-27D8-417E-9E28-45C9B4C2C7C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13" name="Content Placeholder 2">
            <a:extLst>
              <a:ext uri="{FF2B5EF4-FFF2-40B4-BE49-F238E27FC236}">
                <a16:creationId xmlns:a16="http://schemas.microsoft.com/office/drawing/2014/main" id="{E7F57110-3095-4830-AFBC-CD50A47315AD}"/>
              </a:ext>
            </a:extLst>
          </p:cNvPr>
          <p:cNvSpPr>
            <a:spLocks noGrp="1"/>
          </p:cNvSpPr>
          <p:nvPr>
            <p:ph idx="1"/>
          </p:nvPr>
        </p:nvSpPr>
        <p:spPr>
          <a:xfrm>
            <a:off x="3702569" y="4331533"/>
            <a:ext cx="7918575" cy="1700134"/>
          </a:xfrm>
        </p:spPr>
        <p:txBody>
          <a:bodyPr>
            <a:normAutofit/>
          </a:bodyPr>
          <a:lstStyle/>
          <a:p>
            <a:pPr marL="0" indent="0" algn="r">
              <a:buNone/>
            </a:pPr>
            <a:r>
              <a:rPr lang="en-US"/>
              <a:t>Document the action(s) you took for your card in the What Would You Do? activity by recording PIN comments in your Participant Guide.   </a:t>
            </a:r>
          </a:p>
        </p:txBody>
      </p:sp>
      <p:sp>
        <p:nvSpPr>
          <p:cNvPr id="10" name="TextBox 9">
            <a:extLst>
              <a:ext uri="{FF2B5EF4-FFF2-40B4-BE49-F238E27FC236}">
                <a16:creationId xmlns:a16="http://schemas.microsoft.com/office/drawing/2014/main" id="{3B3070D3-2E3B-4945-89DC-F5FED9B44EB6}"/>
              </a:ext>
            </a:extLst>
          </p:cNvPr>
          <p:cNvSpPr txBox="1"/>
          <p:nvPr/>
        </p:nvSpPr>
        <p:spPr>
          <a:xfrm>
            <a:off x="11488571" y="91440"/>
            <a:ext cx="548640" cy="457200"/>
          </a:xfrm>
          <a:prstGeom prst="rect">
            <a:avLst/>
          </a:prstGeom>
          <a:noFill/>
        </p:spPr>
        <p:txBody>
          <a:bodyPr wrap="square" rtlCol="0">
            <a:noAutofit/>
          </a:bodyPr>
          <a:lstStyle/>
          <a:p>
            <a:pPr algn="ctr"/>
            <a:r>
              <a:rPr lang="en-US" sz="2600"/>
              <a:t>21</a:t>
            </a:r>
          </a:p>
        </p:txBody>
      </p:sp>
    </p:spTree>
    <p:extLst>
      <p:ext uri="{BB962C8B-B14F-4D97-AF65-F5344CB8AC3E}">
        <p14:creationId xmlns:p14="http://schemas.microsoft.com/office/powerpoint/2010/main" val="21615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4A2C7-1FC0-4B8B-9EF3-7237844C6B69}"/>
              </a:ext>
            </a:extLst>
          </p:cNvPr>
          <p:cNvSpPr>
            <a:spLocks noGrp="1"/>
          </p:cNvSpPr>
          <p:nvPr>
            <p:ph type="ftr" sz="quarter" idx="11"/>
          </p:nvPr>
        </p:nvSpPr>
        <p:spPr/>
        <p:txBody>
          <a:bodyPr/>
          <a:lstStyle/>
          <a:p>
            <a:r>
              <a:rPr lang="en-US"/>
              <a:t>DFES Partner Training Team</a:t>
            </a:r>
          </a:p>
        </p:txBody>
      </p:sp>
      <p:sp>
        <p:nvSpPr>
          <p:cNvPr id="3" name="Slide Number Placeholder 2">
            <a:extLst>
              <a:ext uri="{FF2B5EF4-FFF2-40B4-BE49-F238E27FC236}">
                <a16:creationId xmlns:a16="http://schemas.microsoft.com/office/drawing/2014/main" id="{BEC2C686-C7DF-467D-8072-2F67AEE3D338}"/>
              </a:ext>
            </a:extLst>
          </p:cNvPr>
          <p:cNvSpPr>
            <a:spLocks noGrp="1"/>
          </p:cNvSpPr>
          <p:nvPr>
            <p:ph type="sldNum" sz="quarter" idx="4"/>
          </p:nvPr>
        </p:nvSpPr>
        <p:spPr/>
        <p:txBody>
          <a:bodyPr/>
          <a:lstStyle/>
          <a:p>
            <a:fld id="{E5137D0E-4A4F-4307-8994-C1891D747D59}" type="slidenum">
              <a:rPr lang="en-US" smtClean="0"/>
              <a:pPr/>
              <a:t>31</a:t>
            </a:fld>
            <a:endParaRPr lang="en-US"/>
          </a:p>
        </p:txBody>
      </p:sp>
      <p:sp>
        <p:nvSpPr>
          <p:cNvPr id="4" name="Date Placeholder 3">
            <a:extLst>
              <a:ext uri="{FF2B5EF4-FFF2-40B4-BE49-F238E27FC236}">
                <a16:creationId xmlns:a16="http://schemas.microsoft.com/office/drawing/2014/main" id="{38B1F00A-BEAF-4EA2-8EEA-4739E633124F}"/>
              </a:ext>
            </a:extLst>
          </p:cNvPr>
          <p:cNvSpPr>
            <a:spLocks noGrp="1"/>
          </p:cNvSpPr>
          <p:nvPr>
            <p:ph type="dt" sz="half" idx="2"/>
          </p:nvPr>
        </p:nvSpPr>
        <p:spPr/>
        <p:txBody>
          <a:bodyPr/>
          <a:lstStyle/>
          <a:p>
            <a:r>
              <a:rPr lang="en-US"/>
              <a:t>06/24/2021</a:t>
            </a:r>
          </a:p>
        </p:txBody>
      </p:sp>
      <p:sp>
        <p:nvSpPr>
          <p:cNvPr id="5" name="Rectangle 4">
            <a:extLst>
              <a:ext uri="{FF2B5EF4-FFF2-40B4-BE49-F238E27FC236}">
                <a16:creationId xmlns:a16="http://schemas.microsoft.com/office/drawing/2014/main" id="{F6311826-9F96-4CD8-9C5D-7575C14D7EB2}"/>
              </a:ext>
            </a:extLst>
          </p:cNvPr>
          <p:cNvSpPr/>
          <p:nvPr/>
        </p:nvSpPr>
        <p:spPr>
          <a:xfrm>
            <a:off x="0" y="0"/>
            <a:ext cx="12188825" cy="68580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4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Placeholder 8" descr="A picture containing outdoor object&#10;&#10;Description automatically generated">
            <a:extLst>
              <a:ext uri="{FF2B5EF4-FFF2-40B4-BE49-F238E27FC236}">
                <a16:creationId xmlns:a16="http://schemas.microsoft.com/office/drawing/2014/main" id="{C1E507E8-8703-4204-8ADF-0AC6E6CC4C1E}"/>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8063" y="838200"/>
            <a:ext cx="3769613" cy="5181600"/>
          </a:xfrm>
          <a:prstGeom prst="rect">
            <a:avLst/>
          </a:prstGeom>
          <a:noFill/>
        </p:spPr>
      </p:pic>
      <p:sp>
        <p:nvSpPr>
          <p:cNvPr id="7" name="Date Placeholder 6">
            <a:extLst>
              <a:ext uri="{FF2B5EF4-FFF2-40B4-BE49-F238E27FC236}">
                <a16:creationId xmlns:a16="http://schemas.microsoft.com/office/drawing/2014/main" id="{4ED418EB-7540-4AA6-9E3E-7E9D13CD8102}"/>
              </a:ext>
            </a:extLst>
          </p:cNvPr>
          <p:cNvSpPr>
            <a:spLocks noGrp="1"/>
          </p:cNvSpPr>
          <p:nvPr>
            <p:ph type="dt" sz="half" idx="12"/>
          </p:nvPr>
        </p:nvSpPr>
        <p:spPr>
          <a:xfrm>
            <a:off x="9829675" y="6584951"/>
            <a:ext cx="1320059" cy="273049"/>
          </a:xfrm>
          <a:prstGeom prst="rect">
            <a:avLst/>
          </a:prstGeom>
        </p:spPr>
        <p:txBody>
          <a:bodyPr anchor="ctr">
            <a:normAutofit/>
          </a:bodyPr>
          <a:lstStyle/>
          <a:p>
            <a:pPr>
              <a:spcAft>
                <a:spcPts val="600"/>
              </a:spcAft>
            </a:pPr>
            <a:r>
              <a:rPr lang="en-US"/>
              <a:t>06/24/2021</a:t>
            </a:r>
            <a:endParaRPr lang="en-US" dirty="0"/>
          </a:p>
        </p:txBody>
      </p:sp>
      <p:sp>
        <p:nvSpPr>
          <p:cNvPr id="6" name="Footer Placeholder 5">
            <a:extLst>
              <a:ext uri="{FF2B5EF4-FFF2-40B4-BE49-F238E27FC236}">
                <a16:creationId xmlns:a16="http://schemas.microsoft.com/office/drawing/2014/main" id="{8A2A1769-453C-4C7C-8ED5-F0E853AB9E5C}"/>
              </a:ext>
            </a:extLst>
          </p:cNvPr>
          <p:cNvSpPr>
            <a:spLocks noGrp="1"/>
          </p:cNvSpPr>
          <p:nvPr>
            <p:ph type="ftr" sz="quarter" idx="11"/>
          </p:nvPr>
        </p:nvSpPr>
        <p:spPr>
          <a:xfrm>
            <a:off x="1522414" y="6584951"/>
            <a:ext cx="2595262" cy="273049"/>
          </a:xfrm>
          <a:prstGeom prst="rect">
            <a:avLst/>
          </a:prstGeom>
        </p:spPr>
        <p:txBody>
          <a:bodyPr anchor="ctr">
            <a:normAutofit/>
          </a:bodyPr>
          <a:lstStyle/>
          <a:p>
            <a:pPr>
              <a:spcAft>
                <a:spcPts val="600"/>
              </a:spcAft>
            </a:pPr>
            <a:r>
              <a:rPr lang="en-US"/>
              <a:t>DFES Partner Training Team</a:t>
            </a:r>
          </a:p>
        </p:txBody>
      </p:sp>
      <p:sp>
        <p:nvSpPr>
          <p:cNvPr id="5" name="Slide Number Placeholder 4">
            <a:extLst>
              <a:ext uri="{FF2B5EF4-FFF2-40B4-BE49-F238E27FC236}">
                <a16:creationId xmlns:a16="http://schemas.microsoft.com/office/drawing/2014/main" id="{4FFA9052-5473-4930-A1B2-BCCCD4A86423}"/>
              </a:ext>
            </a:extLst>
          </p:cNvPr>
          <p:cNvSpPr>
            <a:spLocks noGrp="1"/>
          </p:cNvSpPr>
          <p:nvPr>
            <p:ph type="sldNum" sz="quarter" idx="4"/>
          </p:nvPr>
        </p:nvSpPr>
        <p:spPr>
          <a:xfrm>
            <a:off x="5827713" y="6584950"/>
            <a:ext cx="990601" cy="273049"/>
          </a:xfrm>
          <a:prstGeom prst="rect">
            <a:avLst/>
          </a:prstGeom>
        </p:spPr>
        <p:txBody>
          <a:bodyPr anchor="ctr">
            <a:normAutofit/>
          </a:bodyPr>
          <a:lstStyle/>
          <a:p>
            <a:pPr>
              <a:spcAft>
                <a:spcPts val="600"/>
              </a:spcAft>
            </a:pPr>
            <a:fld id="{E5137D0E-4A4F-4307-8994-C1891D747D59}" type="slidenum">
              <a:rPr lang="en-US" smtClean="0"/>
              <a:pPr>
                <a:spcAft>
                  <a:spcPts val="600"/>
                </a:spcAft>
              </a:pPr>
              <a:t>32</a:t>
            </a:fld>
            <a:endParaRPr lang="en-US"/>
          </a:p>
        </p:txBody>
      </p:sp>
      <p:sp>
        <p:nvSpPr>
          <p:cNvPr id="12" name="TextBox 11">
            <a:extLst>
              <a:ext uri="{FF2B5EF4-FFF2-40B4-BE49-F238E27FC236}">
                <a16:creationId xmlns:a16="http://schemas.microsoft.com/office/drawing/2014/main" id="{6566ADBE-46CC-41BD-857A-0D227463193D}"/>
              </a:ext>
            </a:extLst>
          </p:cNvPr>
          <p:cNvSpPr txBox="1"/>
          <p:nvPr/>
        </p:nvSpPr>
        <p:spPr>
          <a:xfrm>
            <a:off x="4693922" y="1351507"/>
            <a:ext cx="6836898" cy="4154984"/>
          </a:xfrm>
          <a:prstGeom prst="rect">
            <a:avLst/>
          </a:prstGeom>
          <a:noFill/>
        </p:spPr>
        <p:txBody>
          <a:bodyPr wrap="square" rtlCol="0">
            <a:spAutoFit/>
          </a:bodyPr>
          <a:lstStyle/>
          <a:p>
            <a:r>
              <a:rPr lang="en-US" sz="6600">
                <a:latin typeface="OCR A Extended" panose="02010509020102010303" pitchFamily="50" charset="0"/>
                <a:ea typeface="MS Gothic" panose="020B0609070205080204" pitchFamily="49" charset="-128"/>
              </a:rPr>
              <a:t>We interrupt this training for a message from WII-FM…</a:t>
            </a:r>
          </a:p>
        </p:txBody>
      </p:sp>
      <p:sp>
        <p:nvSpPr>
          <p:cNvPr id="8" name="TextBox 7">
            <a:extLst>
              <a:ext uri="{FF2B5EF4-FFF2-40B4-BE49-F238E27FC236}">
                <a16:creationId xmlns:a16="http://schemas.microsoft.com/office/drawing/2014/main" id="{B73CDD61-01F7-4DC8-905D-B6815738896D}"/>
              </a:ext>
            </a:extLst>
          </p:cNvPr>
          <p:cNvSpPr txBox="1"/>
          <p:nvPr/>
        </p:nvSpPr>
        <p:spPr>
          <a:xfrm>
            <a:off x="-134321155" y="6172200"/>
            <a:ext cx="134226571" cy="461665"/>
          </a:xfrm>
          <a:prstGeom prst="rect">
            <a:avLst/>
          </a:prstGeom>
          <a:solidFill>
            <a:schemeClr val="accent4">
              <a:lumMod val="40000"/>
              <a:lumOff val="60000"/>
            </a:schemeClr>
          </a:solidFill>
        </p:spPr>
        <p:txBody>
          <a:bodyPr wrap="square" rtlCol="0">
            <a:spAutoFit/>
          </a:bodyPr>
          <a:lstStyle/>
          <a:p>
            <a:r>
              <a:rPr lang="en-US" sz="2400"/>
              <a:t>“Of course I am trying to reassess and reengage participants, but if I can’t get ahold of them there is not much to say. I have a lot of participants on my caseload, why should I bother commenting every time someone doesn’t answer my phone calls or another appointment where no progress has been made? That time can be spent doing more important things, so what is in it for me?” We can understand where you are coming from, we know that time is precious! You are doing work to help change lives; you might as well take credit for it! Commenting leaves a trail to do this. By spending the minute or two up-front when you make the initial effort, you save yourself from having to explain your actions down the road when management or monitors want to know what is going on with the case. Commenting your attempts also provides a reminder for you when cases pop up on reports. Less time trying to remember what happened, means more time to do the great work you came to do!</a:t>
            </a:r>
          </a:p>
        </p:txBody>
      </p:sp>
      <p:pic>
        <p:nvPicPr>
          <p:cNvPr id="3" name="No talk no action">
            <a:hlinkClick r:id="" action="ppaction://media"/>
            <a:extLst>
              <a:ext uri="{FF2B5EF4-FFF2-40B4-BE49-F238E27FC236}">
                <a16:creationId xmlns:a16="http://schemas.microsoft.com/office/drawing/2014/main" id="{ECB8F866-1657-4219-A113-D12510E01A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0036" y="621773"/>
            <a:ext cx="609600" cy="609600"/>
          </a:xfrm>
          <a:prstGeom prst="rect">
            <a:avLst/>
          </a:prstGeom>
        </p:spPr>
      </p:pic>
      <p:sp>
        <p:nvSpPr>
          <p:cNvPr id="11" name="TextBox 10">
            <a:extLst>
              <a:ext uri="{FF2B5EF4-FFF2-40B4-BE49-F238E27FC236}">
                <a16:creationId xmlns:a16="http://schemas.microsoft.com/office/drawing/2014/main" id="{1FF090B8-A1CD-4249-8619-2DF0DF8AD52E}"/>
              </a:ext>
            </a:extLst>
          </p:cNvPr>
          <p:cNvSpPr txBox="1"/>
          <p:nvPr/>
        </p:nvSpPr>
        <p:spPr>
          <a:xfrm>
            <a:off x="11488571" y="91440"/>
            <a:ext cx="548640" cy="457200"/>
          </a:xfrm>
          <a:prstGeom prst="rect">
            <a:avLst/>
          </a:prstGeom>
          <a:noFill/>
        </p:spPr>
        <p:txBody>
          <a:bodyPr wrap="square" rtlCol="0">
            <a:noAutofit/>
          </a:bodyPr>
          <a:lstStyle/>
          <a:p>
            <a:pPr algn="ctr"/>
            <a:r>
              <a:rPr lang="en-US" sz="2600"/>
              <a:t>22</a:t>
            </a:r>
          </a:p>
        </p:txBody>
      </p:sp>
    </p:spTree>
    <p:extLst>
      <p:ext uri="{BB962C8B-B14F-4D97-AF65-F5344CB8AC3E}">
        <p14:creationId xmlns:p14="http://schemas.microsoft.com/office/powerpoint/2010/main" val="134916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570" fill="hold"/>
                                        <p:tgtEl>
                                          <p:spTgt spid="3"/>
                                        </p:tgtEl>
                                      </p:cBhvr>
                                    </p:cmd>
                                  </p:childTnLst>
                                </p:cTn>
                              </p:par>
                              <p:par>
                                <p:cTn id="7" presetID="26" presetClass="emph" presetSubtype="0" fill="hold" nodeType="withEffect">
                                  <p:stCondLst>
                                    <p:cond delay="0"/>
                                  </p:stCondLst>
                                  <p:childTnLst>
                                    <p:animEffect transition="out" filter="fade">
                                      <p:cBhvr>
                                        <p:cTn id="8" dur="1000" tmFilter="0, 0; .2, .5; .8, .5; 1, 0"/>
                                        <p:tgtEl>
                                          <p:spTgt spid="9"/>
                                        </p:tgtEl>
                                      </p:cBhvr>
                                    </p:animEffect>
                                    <p:animScale>
                                      <p:cBhvr>
                                        <p:cTn id="9" dur="500" autoRev="1" fill="hold"/>
                                        <p:tgtEl>
                                          <p:spTgt spid="9"/>
                                        </p:tgtEl>
                                      </p:cBhvr>
                                      <p:by x="105000" y="105000"/>
                                    </p:animScale>
                                  </p:childTnLst>
                                </p:cTn>
                              </p:par>
                              <p:par>
                                <p:cTn id="10" presetID="26" presetClass="emph" presetSubtype="0" fill="hold" nodeType="withEffect">
                                  <p:stCondLst>
                                    <p:cond delay="100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par>
                                <p:cTn id="13" presetID="26" presetClass="emph" presetSubtype="0" fill="hold" nodeType="withEffect">
                                  <p:stCondLst>
                                    <p:cond delay="200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par>
                                <p:cTn id="16" presetID="26" presetClass="emph" presetSubtype="0" fill="hold" nodeType="withEffect">
                                  <p:stCondLst>
                                    <p:cond delay="3000"/>
                                  </p:stCondLst>
                                  <p:childTnLst>
                                    <p:animEffect transition="out" filter="fade">
                                      <p:cBhvr>
                                        <p:cTn id="17" dur="1000" tmFilter="0, 0; .2, .5; .8, .5; 1, 0"/>
                                        <p:tgtEl>
                                          <p:spTgt spid="9"/>
                                        </p:tgtEl>
                                      </p:cBhvr>
                                    </p:animEffect>
                                    <p:animScale>
                                      <p:cBhvr>
                                        <p:cTn id="18" dur="500" autoRev="1" fill="hold"/>
                                        <p:tgtEl>
                                          <p:spTgt spid="9"/>
                                        </p:tgtEl>
                                      </p:cBhvr>
                                      <p:by x="105000" y="105000"/>
                                    </p:animScale>
                                  </p:childTnLst>
                                </p:cTn>
                              </p:par>
                              <p:par>
                                <p:cTn id="19" presetID="2" presetClass="entr" presetSubtype="2" fill="hold" grpId="0" nodeType="withEffect">
                                  <p:stCondLst>
                                    <p:cond delay="5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85000" fill="hold"/>
                                        <p:tgtEl>
                                          <p:spTgt spid="8"/>
                                        </p:tgtEl>
                                        <p:attrNameLst>
                                          <p:attrName>ppt_x</p:attrName>
                                        </p:attrNameLst>
                                      </p:cBhvr>
                                      <p:tavLst>
                                        <p:tav tm="0">
                                          <p:val>
                                            <p:strVal val="1+#ppt_w/2"/>
                                          </p:val>
                                        </p:tav>
                                        <p:tav tm="100000">
                                          <p:val>
                                            <p:strVal val="#ppt_x"/>
                                          </p:val>
                                        </p:tav>
                                      </p:tavLst>
                                    </p:anim>
                                    <p:anim calcmode="lin" valueType="num">
                                      <p:cBhvr additive="base">
                                        <p:cTn id="22" dur="8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A54A-EF96-4AE0-81DE-62135742CC84}"/>
              </a:ext>
            </a:extLst>
          </p:cNvPr>
          <p:cNvSpPr>
            <a:spLocks noGrp="1"/>
          </p:cNvSpPr>
          <p:nvPr>
            <p:ph type="title"/>
          </p:nvPr>
        </p:nvSpPr>
        <p:spPr>
          <a:xfrm>
            <a:off x="987552" y="594360"/>
            <a:ext cx="9601200" cy="1143000"/>
          </a:xfrm>
        </p:spPr>
        <p:txBody>
          <a:bodyPr/>
          <a:lstStyle/>
          <a:p>
            <a:r>
              <a:rPr lang="en-US"/>
              <a:t>Summary</a:t>
            </a:r>
          </a:p>
        </p:txBody>
      </p:sp>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p:txBody>
          <a:bodyPr/>
          <a:lstStyle/>
          <a:p>
            <a:fld id="{E5137D0E-4A4F-4307-8994-C1891D747D59}" type="slidenum">
              <a:rPr lang="en-US" smtClean="0"/>
              <a:pPr/>
              <a:t>33</a:t>
            </a:fld>
            <a:endParaRPr lang="en-US"/>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2"/>
          </p:nvPr>
        </p:nvSpPr>
        <p:spPr/>
        <p:txBody>
          <a:bodyPr/>
          <a:lstStyle/>
          <a:p>
            <a:r>
              <a:rPr lang="en-US"/>
              <a:t>06/24/2021</a:t>
            </a:r>
            <a:endParaRPr lang="en-US" dirty="0"/>
          </a:p>
        </p:txBody>
      </p:sp>
      <p:sp>
        <p:nvSpPr>
          <p:cNvPr id="3" name="Content Placeholder 2">
            <a:extLst>
              <a:ext uri="{FF2B5EF4-FFF2-40B4-BE49-F238E27FC236}">
                <a16:creationId xmlns:a16="http://schemas.microsoft.com/office/drawing/2014/main" id="{5B4BC3F6-FD3F-4D2B-8754-E6C9CEAAEB36}"/>
              </a:ext>
            </a:extLst>
          </p:cNvPr>
          <p:cNvSpPr>
            <a:spLocks noGrp="1"/>
          </p:cNvSpPr>
          <p:nvPr>
            <p:ph idx="1"/>
          </p:nvPr>
        </p:nvSpPr>
        <p:spPr>
          <a:xfrm>
            <a:off x="1027112" y="1999706"/>
            <a:ext cx="10477500" cy="4191000"/>
          </a:xfrm>
        </p:spPr>
        <p:txBody>
          <a:bodyPr/>
          <a:lstStyle/>
          <a:p>
            <a:pPr marL="0" indent="0">
              <a:buNone/>
            </a:pPr>
            <a:r>
              <a:rPr lang="en-US" dirty="0"/>
              <a:t>Assessment is ________ throughout the time participants are in W-2. </a:t>
            </a:r>
          </a:p>
          <a:p>
            <a:pPr marL="0" indent="0">
              <a:buNone/>
            </a:pPr>
            <a:endParaRPr lang="en-US" dirty="0"/>
          </a:p>
          <a:p>
            <a:pPr marL="0" indent="0">
              <a:buNone/>
            </a:pPr>
            <a:r>
              <a:rPr lang="en-US" dirty="0"/>
              <a:t>Results _____ to be _______ as part of ongoing case management.</a:t>
            </a:r>
          </a:p>
          <a:p>
            <a:pPr marL="0" indent="0">
              <a:buNone/>
            </a:pPr>
            <a:endParaRPr lang="en-US" dirty="0"/>
          </a:p>
          <a:p>
            <a:pPr marL="0" indent="0">
              <a:buNone/>
            </a:pPr>
            <a:r>
              <a:rPr lang="en-US" dirty="0"/>
              <a:t>As _____________ takes place, goals and activities are updated to ___________ the new information. </a:t>
            </a:r>
          </a:p>
          <a:p>
            <a:pPr marL="0" indent="0">
              <a:buNone/>
            </a:pPr>
            <a:endParaRPr lang="en-US" dirty="0"/>
          </a:p>
          <a:p>
            <a:pPr marL="0" indent="0">
              <a:buNone/>
            </a:pPr>
            <a:endParaRPr lang="en-US" dirty="0"/>
          </a:p>
        </p:txBody>
      </p:sp>
      <p:sp>
        <p:nvSpPr>
          <p:cNvPr id="8" name="TextBox 7">
            <a:extLst>
              <a:ext uri="{FF2B5EF4-FFF2-40B4-BE49-F238E27FC236}">
                <a16:creationId xmlns:a16="http://schemas.microsoft.com/office/drawing/2014/main" id="{BCAE09DD-0FC7-45EB-867B-DED4D8CA2649}"/>
              </a:ext>
            </a:extLst>
          </p:cNvPr>
          <p:cNvSpPr txBox="1"/>
          <p:nvPr/>
        </p:nvSpPr>
        <p:spPr>
          <a:xfrm>
            <a:off x="3889076" y="3145087"/>
            <a:ext cx="1732547" cy="492443"/>
          </a:xfrm>
          <a:prstGeom prst="rect">
            <a:avLst/>
          </a:prstGeom>
          <a:noFill/>
        </p:spPr>
        <p:txBody>
          <a:bodyPr wrap="square" rtlCol="0">
            <a:spAutoFit/>
          </a:bodyPr>
          <a:lstStyle/>
          <a:p>
            <a:r>
              <a:rPr lang="en-US" sz="2600" b="1" dirty="0">
                <a:solidFill>
                  <a:schemeClr val="accent3">
                    <a:lumMod val="75000"/>
                  </a:schemeClr>
                </a:solidFill>
              </a:rPr>
              <a:t>utilized</a:t>
            </a:r>
          </a:p>
        </p:txBody>
      </p:sp>
      <p:sp>
        <p:nvSpPr>
          <p:cNvPr id="16" name="TextBox 15">
            <a:extLst>
              <a:ext uri="{FF2B5EF4-FFF2-40B4-BE49-F238E27FC236}">
                <a16:creationId xmlns:a16="http://schemas.microsoft.com/office/drawing/2014/main" id="{22B18CE8-5F0B-4BE4-A0C0-5A421FB69434}"/>
              </a:ext>
            </a:extLst>
          </p:cNvPr>
          <p:cNvSpPr txBox="1"/>
          <p:nvPr/>
        </p:nvSpPr>
        <p:spPr>
          <a:xfrm>
            <a:off x="3224882" y="1975041"/>
            <a:ext cx="1732547" cy="492443"/>
          </a:xfrm>
          <a:prstGeom prst="rect">
            <a:avLst/>
          </a:prstGeom>
          <a:noFill/>
        </p:spPr>
        <p:txBody>
          <a:bodyPr wrap="square" rtlCol="0">
            <a:spAutoFit/>
          </a:bodyPr>
          <a:lstStyle/>
          <a:p>
            <a:r>
              <a:rPr lang="en-US" sz="2600" b="1" dirty="0">
                <a:solidFill>
                  <a:schemeClr val="accent3">
                    <a:lumMod val="75000"/>
                  </a:schemeClr>
                </a:solidFill>
              </a:rPr>
              <a:t>ongoing</a:t>
            </a:r>
          </a:p>
        </p:txBody>
      </p:sp>
      <p:sp>
        <p:nvSpPr>
          <p:cNvPr id="22" name="TextBox 21">
            <a:extLst>
              <a:ext uri="{FF2B5EF4-FFF2-40B4-BE49-F238E27FC236}">
                <a16:creationId xmlns:a16="http://schemas.microsoft.com/office/drawing/2014/main" id="{EB1335CE-D602-4856-AECF-E4571510533B}"/>
              </a:ext>
            </a:extLst>
          </p:cNvPr>
          <p:cNvSpPr txBox="1"/>
          <p:nvPr/>
        </p:nvSpPr>
        <p:spPr>
          <a:xfrm>
            <a:off x="1554499" y="4319205"/>
            <a:ext cx="2366662" cy="492443"/>
          </a:xfrm>
          <a:prstGeom prst="rect">
            <a:avLst/>
          </a:prstGeom>
          <a:noFill/>
        </p:spPr>
        <p:txBody>
          <a:bodyPr wrap="square" rtlCol="0">
            <a:spAutoFit/>
          </a:bodyPr>
          <a:lstStyle/>
          <a:p>
            <a:r>
              <a:rPr lang="en-US" sz="2600" b="1" dirty="0">
                <a:solidFill>
                  <a:schemeClr val="accent3">
                    <a:lumMod val="75000"/>
                  </a:schemeClr>
                </a:solidFill>
              </a:rPr>
              <a:t>re-assessment</a:t>
            </a:r>
          </a:p>
        </p:txBody>
      </p:sp>
      <p:sp>
        <p:nvSpPr>
          <p:cNvPr id="23" name="TextBox 22">
            <a:extLst>
              <a:ext uri="{FF2B5EF4-FFF2-40B4-BE49-F238E27FC236}">
                <a16:creationId xmlns:a16="http://schemas.microsoft.com/office/drawing/2014/main" id="{7DE826CB-5077-4B32-AAC0-5FB938844054}"/>
              </a:ext>
            </a:extLst>
          </p:cNvPr>
          <p:cNvSpPr txBox="1"/>
          <p:nvPr/>
        </p:nvSpPr>
        <p:spPr>
          <a:xfrm>
            <a:off x="1108385" y="4672944"/>
            <a:ext cx="2087420" cy="492443"/>
          </a:xfrm>
          <a:prstGeom prst="rect">
            <a:avLst/>
          </a:prstGeom>
          <a:noFill/>
        </p:spPr>
        <p:txBody>
          <a:bodyPr wrap="square" rtlCol="0">
            <a:spAutoFit/>
          </a:bodyPr>
          <a:lstStyle/>
          <a:p>
            <a:r>
              <a:rPr lang="en-US" sz="2600" b="1" dirty="0">
                <a:solidFill>
                  <a:schemeClr val="accent3">
                    <a:lumMod val="75000"/>
                  </a:schemeClr>
                </a:solidFill>
              </a:rPr>
              <a:t>incorporate</a:t>
            </a:r>
            <a:r>
              <a:rPr lang="en-US" sz="2600" dirty="0"/>
              <a:t> </a:t>
            </a:r>
          </a:p>
        </p:txBody>
      </p:sp>
      <p:sp>
        <p:nvSpPr>
          <p:cNvPr id="24" name="TextBox 23">
            <a:extLst>
              <a:ext uri="{FF2B5EF4-FFF2-40B4-BE49-F238E27FC236}">
                <a16:creationId xmlns:a16="http://schemas.microsoft.com/office/drawing/2014/main" id="{07C293F0-3ADF-43DF-B5C7-A72B6B5D0FD0}"/>
              </a:ext>
            </a:extLst>
          </p:cNvPr>
          <p:cNvSpPr txBox="1"/>
          <p:nvPr/>
        </p:nvSpPr>
        <p:spPr>
          <a:xfrm>
            <a:off x="2247768" y="3141735"/>
            <a:ext cx="977114" cy="492443"/>
          </a:xfrm>
          <a:prstGeom prst="rect">
            <a:avLst/>
          </a:prstGeom>
          <a:noFill/>
        </p:spPr>
        <p:txBody>
          <a:bodyPr wrap="square" rtlCol="0">
            <a:spAutoFit/>
          </a:bodyPr>
          <a:lstStyle/>
          <a:p>
            <a:r>
              <a:rPr lang="en-US" sz="2600" b="1" dirty="0">
                <a:solidFill>
                  <a:schemeClr val="accent3">
                    <a:lumMod val="75000"/>
                  </a:schemeClr>
                </a:solidFill>
              </a:rPr>
              <a:t>need</a:t>
            </a:r>
          </a:p>
        </p:txBody>
      </p:sp>
      <p:sp>
        <p:nvSpPr>
          <p:cNvPr id="26" name="TextBox 25">
            <a:extLst>
              <a:ext uri="{FF2B5EF4-FFF2-40B4-BE49-F238E27FC236}">
                <a16:creationId xmlns:a16="http://schemas.microsoft.com/office/drawing/2014/main" id="{0AA5A4C4-4C10-43BC-A625-96715A151F08}"/>
              </a:ext>
            </a:extLst>
          </p:cNvPr>
          <p:cNvSpPr txBox="1"/>
          <p:nvPr/>
        </p:nvSpPr>
        <p:spPr>
          <a:xfrm>
            <a:off x="11488571" y="91440"/>
            <a:ext cx="548640" cy="457200"/>
          </a:xfrm>
          <a:prstGeom prst="rect">
            <a:avLst/>
          </a:prstGeom>
          <a:noFill/>
        </p:spPr>
        <p:txBody>
          <a:bodyPr wrap="square" rtlCol="0">
            <a:noAutofit/>
          </a:bodyPr>
          <a:lstStyle/>
          <a:p>
            <a:pPr algn="ctr"/>
            <a:r>
              <a:rPr lang="en-US" sz="2600"/>
              <a:t>22</a:t>
            </a:r>
          </a:p>
        </p:txBody>
      </p:sp>
    </p:spTree>
    <p:extLst>
      <p:ext uri="{BB962C8B-B14F-4D97-AF65-F5344CB8AC3E}">
        <p14:creationId xmlns:p14="http://schemas.microsoft.com/office/powerpoint/2010/main" val="203804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sky, outdoor, person, kite&#10;&#10;Description automatically generated">
            <a:extLst>
              <a:ext uri="{FF2B5EF4-FFF2-40B4-BE49-F238E27FC236}">
                <a16:creationId xmlns:a16="http://schemas.microsoft.com/office/drawing/2014/main" id="{24FCA793-707D-4BA5-9724-90B2493562DD}"/>
              </a:ext>
            </a:extLst>
          </p:cNvPr>
          <p:cNvPicPr>
            <a:picLocks noChangeAspect="1"/>
          </p:cNvPicPr>
          <p:nvPr/>
        </p:nvPicPr>
        <p:blipFill rotWithShape="1">
          <a:blip r:embed="rId3">
            <a:extLst>
              <a:ext uri="{28A0092B-C50C-407E-A947-70E740481C1C}">
                <a14:useLocalDpi xmlns:a14="http://schemas.microsoft.com/office/drawing/2010/main" val="0"/>
              </a:ext>
            </a:extLst>
          </a:blip>
          <a:srcRect l="38113" t="8083" r="1" b="6318"/>
          <a:stretch/>
        </p:blipFill>
        <p:spPr>
          <a:xfrm>
            <a:off x="5583487" y="693821"/>
            <a:ext cx="5768725" cy="5325979"/>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C8038FEE-EACD-48E1-AD5E-F38832B0588B}"/>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normAutofit/>
          </a:bodyPr>
          <a:lstStyle/>
          <a:p>
            <a:pPr>
              <a:spcAft>
                <a:spcPts val="600"/>
              </a:spcAft>
            </a:pPr>
            <a:fld id="{E5137D0E-4A4F-4307-8994-C1891D747D59}" type="slidenum">
              <a:rPr lang="en-US" smtClean="0"/>
              <a:pPr>
                <a:spcAft>
                  <a:spcPts val="600"/>
                </a:spcAft>
              </a:pPr>
              <a:t>34</a:t>
            </a:fld>
            <a:endParaRPr lang="en-US" dirty="0"/>
          </a:p>
        </p:txBody>
      </p:sp>
      <p:sp>
        <p:nvSpPr>
          <p:cNvPr id="4" name="Footer Placeholder 3">
            <a:extLst>
              <a:ext uri="{FF2B5EF4-FFF2-40B4-BE49-F238E27FC236}">
                <a16:creationId xmlns:a16="http://schemas.microsoft.com/office/drawing/2014/main" id="{2C1645EC-3A39-4DF9-BA61-119C7358E6EB}"/>
              </a:ext>
            </a:extLst>
          </p:cNvPr>
          <p:cNvSpPr>
            <a:spLocks noGrp="1"/>
          </p:cNvSpPr>
          <p:nvPr>
            <p:ph type="ftr" sz="quarter" idx="11"/>
          </p:nvPr>
        </p:nvSpPr>
        <p:spPr>
          <a:xfrm>
            <a:off x="1522414" y="6584951"/>
            <a:ext cx="2595262" cy="273049"/>
          </a:xfrm>
          <a:prstGeom prst="rect">
            <a:avLst/>
          </a:prstGeom>
        </p:spPr>
        <p:txBody>
          <a:bodyPr vert="horz" lIns="91440" tIns="45720" rIns="91440" bIns="45720" rtlCol="0" anchor="ctr">
            <a:normAutofit/>
          </a:bodyPr>
          <a:lstStyle/>
          <a:p>
            <a:pPr>
              <a:spcAft>
                <a:spcPts val="600"/>
              </a:spcAft>
            </a:pPr>
            <a:r>
              <a:rPr lang="en-US" dirty="0"/>
              <a:t>DFES Partner Training Team</a:t>
            </a:r>
          </a:p>
        </p:txBody>
      </p:sp>
      <p:sp>
        <p:nvSpPr>
          <p:cNvPr id="6" name="Date Placeholder 5">
            <a:extLst>
              <a:ext uri="{FF2B5EF4-FFF2-40B4-BE49-F238E27FC236}">
                <a16:creationId xmlns:a16="http://schemas.microsoft.com/office/drawing/2014/main" id="{8EF16554-A90A-454F-8A2F-98E8FCAB2949}"/>
              </a:ext>
            </a:extLst>
          </p:cNvPr>
          <p:cNvSpPr>
            <a:spLocks noGrp="1"/>
          </p:cNvSpPr>
          <p:nvPr>
            <p:ph type="dt" sz="half" idx="12"/>
          </p:nvPr>
        </p:nvSpPr>
        <p:spPr>
          <a:xfrm>
            <a:off x="9803555" y="6571096"/>
            <a:ext cx="1320059" cy="273049"/>
          </a:xfrm>
          <a:prstGeom prst="rect">
            <a:avLst/>
          </a:prstGeom>
        </p:spPr>
        <p:txBody>
          <a:bodyPr vert="horz" lIns="91440" tIns="45720" rIns="91440" bIns="45720" rtlCol="0" anchor="ctr">
            <a:normAutofit/>
          </a:bodyPr>
          <a:lstStyle/>
          <a:p>
            <a:pPr>
              <a:spcAft>
                <a:spcPts val="600"/>
              </a:spcAft>
            </a:pPr>
            <a:r>
              <a:rPr lang="en-US" kern="1200">
                <a:latin typeface="+mn-lt"/>
                <a:ea typeface="+mn-ea"/>
                <a:cs typeface="+mn-cs"/>
              </a:rPr>
              <a:t>06/24/2021</a:t>
            </a:r>
            <a:endParaRPr lang="en-US" kern="1200" dirty="0">
              <a:latin typeface="+mn-lt"/>
              <a:ea typeface="+mn-ea"/>
              <a:cs typeface="+mn-cs"/>
            </a:endParaRPr>
          </a:p>
        </p:txBody>
      </p:sp>
      <p:sp>
        <p:nvSpPr>
          <p:cNvPr id="14" name="Content Placeholder 2">
            <a:extLst>
              <a:ext uri="{FF2B5EF4-FFF2-40B4-BE49-F238E27FC236}">
                <a16:creationId xmlns:a16="http://schemas.microsoft.com/office/drawing/2014/main" id="{0232D813-5492-494E-BEFB-CA1F360F0EDB}"/>
              </a:ext>
            </a:extLst>
          </p:cNvPr>
          <p:cNvSpPr txBox="1">
            <a:spLocks/>
          </p:cNvSpPr>
          <p:nvPr/>
        </p:nvSpPr>
        <p:spPr>
          <a:xfrm>
            <a:off x="295192" y="348734"/>
            <a:ext cx="3651166" cy="5458508"/>
          </a:xfrm>
          <a:prstGeom prst="rect">
            <a:avLst/>
          </a:prstGeom>
          <a:noFill/>
          <a:ln>
            <a:noFill/>
          </a:ln>
        </p:spPr>
        <p:txBody>
          <a:bodyPr vert="horz" lIns="91440" tIns="914400" rIns="91440" bIns="45720" rtlCol="0">
            <a:normAutofit/>
          </a:bodyPr>
          <a:lstStyle>
            <a:lvl1pPr marL="0" indent="0" algn="ctr" defTabSz="914400" rtl="0" eaLnBrk="1" latinLnBrk="0" hangingPunct="1">
              <a:lnSpc>
                <a:spcPct val="90000"/>
              </a:lnSpc>
              <a:spcBef>
                <a:spcPts val="1800"/>
              </a:spcBef>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8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itchFamily="34" charset="0"/>
              <a:buNone/>
              <a:defRPr sz="2000" kern="1200">
                <a:solidFill>
                  <a:schemeClr val="tx1"/>
                </a:solidFill>
                <a:latin typeface="+mn-lt"/>
                <a:ea typeface="+mn-ea"/>
                <a:cs typeface="+mn-cs"/>
              </a:defRPr>
            </a:lvl9pPr>
          </a:lstStyle>
          <a:p>
            <a:pPr algn="r"/>
            <a:r>
              <a:rPr lang="en-US" sz="2600" dirty="0"/>
              <a:t>Create your own </a:t>
            </a:r>
            <a:br>
              <a:rPr lang="en-US" sz="2600" dirty="0"/>
            </a:br>
            <a:r>
              <a:rPr lang="en-US" sz="2600" dirty="0"/>
              <a:t>WII-FM broadcast for Participants:</a:t>
            </a:r>
          </a:p>
          <a:p>
            <a:pPr algn="r"/>
            <a:endParaRPr lang="en-US" sz="2600" dirty="0"/>
          </a:p>
          <a:p>
            <a:pPr algn="r"/>
            <a:r>
              <a:rPr lang="en-US" sz="2600" dirty="0"/>
              <a:t>&lt; 1 minute</a:t>
            </a:r>
          </a:p>
          <a:p>
            <a:pPr algn="r"/>
            <a:r>
              <a:rPr lang="en-US" sz="2600" dirty="0"/>
              <a:t>Benefit to them</a:t>
            </a:r>
          </a:p>
        </p:txBody>
      </p:sp>
      <p:sp>
        <p:nvSpPr>
          <p:cNvPr id="8" name="TextBox 7">
            <a:extLst>
              <a:ext uri="{FF2B5EF4-FFF2-40B4-BE49-F238E27FC236}">
                <a16:creationId xmlns:a16="http://schemas.microsoft.com/office/drawing/2014/main" id="{3CDF50DC-A803-497E-AB31-5E824F4920EE}"/>
              </a:ext>
            </a:extLst>
          </p:cNvPr>
          <p:cNvSpPr txBox="1"/>
          <p:nvPr/>
        </p:nvSpPr>
        <p:spPr>
          <a:xfrm>
            <a:off x="11488571" y="76449"/>
            <a:ext cx="548640" cy="457200"/>
          </a:xfrm>
          <a:prstGeom prst="rect">
            <a:avLst/>
          </a:prstGeom>
          <a:noFill/>
        </p:spPr>
        <p:txBody>
          <a:bodyPr wrap="square" rtlCol="0">
            <a:noAutofit/>
          </a:bodyPr>
          <a:lstStyle/>
          <a:p>
            <a:pPr algn="ctr"/>
            <a:r>
              <a:rPr lang="en-US" sz="2600"/>
              <a:t>23</a:t>
            </a:r>
          </a:p>
        </p:txBody>
      </p:sp>
    </p:spTree>
    <p:extLst>
      <p:ext uri="{BB962C8B-B14F-4D97-AF65-F5344CB8AC3E}">
        <p14:creationId xmlns:p14="http://schemas.microsoft.com/office/powerpoint/2010/main" val="41091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3AC9C0-BF3C-49F6-83E1-38B414727EE9}"/>
              </a:ext>
            </a:extLst>
          </p:cNvPr>
          <p:cNvSpPr>
            <a:spLocks noGrp="1"/>
          </p:cNvSpPr>
          <p:nvPr>
            <p:ph type="subTitle" idx="1"/>
          </p:nvPr>
        </p:nvSpPr>
        <p:spPr>
          <a:xfrm>
            <a:off x="1729493" y="5504296"/>
            <a:ext cx="8734091" cy="1066800"/>
          </a:xfrm>
        </p:spPr>
        <p:txBody>
          <a:bodyPr>
            <a:normAutofit/>
          </a:bodyPr>
          <a:lstStyle/>
          <a:p>
            <a:r>
              <a:rPr lang="en-US" sz="2600"/>
              <a:t>Please complete your course evaluations before you leave! </a:t>
            </a:r>
          </a:p>
        </p:txBody>
      </p:sp>
      <p:pic>
        <p:nvPicPr>
          <p:cNvPr id="8" name="Picture 7" descr="A close up of a sign&#10;&#10;Description automatically generated">
            <a:extLst>
              <a:ext uri="{FF2B5EF4-FFF2-40B4-BE49-F238E27FC236}">
                <a16:creationId xmlns:a16="http://schemas.microsoft.com/office/drawing/2014/main" id="{FEC09F73-7C5F-4C36-90F2-FCDA4FC18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366" y="416201"/>
            <a:ext cx="8734091" cy="4714783"/>
          </a:xfrm>
          <a:prstGeom prst="rect">
            <a:avLst/>
          </a:prstGeom>
          <a:ln>
            <a:noFill/>
          </a:ln>
          <a:effectLst>
            <a:softEdge rad="112500"/>
          </a:effectLst>
        </p:spPr>
      </p:pic>
      <p:sp>
        <p:nvSpPr>
          <p:cNvPr id="7" name="Slide Number Placeholder 4">
            <a:extLst>
              <a:ext uri="{FF2B5EF4-FFF2-40B4-BE49-F238E27FC236}">
                <a16:creationId xmlns:a16="http://schemas.microsoft.com/office/drawing/2014/main" id="{200E1FEE-D7DB-4A98-92B4-E3BDFA36A9BE}"/>
              </a:ext>
            </a:extLst>
          </p:cNvPr>
          <p:cNvSpPr>
            <a:spLocks noGrp="1"/>
          </p:cNvSpPr>
          <p:nvPr>
            <p:ph type="sldNum" sz="quarter" idx="4"/>
          </p:nvPr>
        </p:nvSpPr>
        <p:spPr>
          <a:xfrm>
            <a:off x="5827713" y="6584950"/>
            <a:ext cx="990601" cy="273049"/>
          </a:xfrm>
          <a:prstGeom prst="rect">
            <a:avLst/>
          </a:prstGeom>
        </p:spPr>
        <p:txBody>
          <a:bodyPr vert="horz" lIns="91440" tIns="45720" rIns="91440" bIns="45720" rtlCol="0" anchor="ctr">
            <a:normAutofit/>
          </a:bodyPr>
          <a:lstStyle/>
          <a:p>
            <a:pPr>
              <a:spcAft>
                <a:spcPts val="600"/>
              </a:spcAft>
            </a:pPr>
            <a:fld id="{E5137D0E-4A4F-4307-8994-C1891D747D59}" type="slidenum">
              <a:rPr lang="en-US" smtClean="0"/>
              <a:pPr>
                <a:spcAft>
                  <a:spcPts val="600"/>
                </a:spcAft>
              </a:pPr>
              <a:t>35</a:t>
            </a:fld>
            <a:endParaRPr lang="en-US" dirty="0"/>
          </a:p>
        </p:txBody>
      </p:sp>
      <p:sp>
        <p:nvSpPr>
          <p:cNvPr id="9" name="Footer Placeholder 3">
            <a:extLst>
              <a:ext uri="{FF2B5EF4-FFF2-40B4-BE49-F238E27FC236}">
                <a16:creationId xmlns:a16="http://schemas.microsoft.com/office/drawing/2014/main" id="{C6DF9A44-C81F-4D25-BB6A-07CE9ABAB58F}"/>
              </a:ext>
            </a:extLst>
          </p:cNvPr>
          <p:cNvSpPr txBox="1">
            <a:spLocks/>
          </p:cNvSpPr>
          <p:nvPr/>
        </p:nvSpPr>
        <p:spPr>
          <a:xfrm>
            <a:off x="1522414" y="6584951"/>
            <a:ext cx="2595262" cy="273049"/>
          </a:xfrm>
          <a:prstGeom prst="rect">
            <a:avLst/>
          </a:prstGeom>
        </p:spPr>
        <p:txBody>
          <a:bodyPr vert="horz" lIns="91440" tIns="45720" rIns="91440" bIns="45720" rtlCol="0"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DFES Partner Training Team</a:t>
            </a:r>
            <a:endParaRPr lang="en-US" dirty="0"/>
          </a:p>
        </p:txBody>
      </p:sp>
      <p:sp>
        <p:nvSpPr>
          <p:cNvPr id="10" name="Date Placeholder 5">
            <a:extLst>
              <a:ext uri="{FF2B5EF4-FFF2-40B4-BE49-F238E27FC236}">
                <a16:creationId xmlns:a16="http://schemas.microsoft.com/office/drawing/2014/main" id="{8D6F30CE-90E1-44E2-BCFA-7FF6C32A208E}"/>
              </a:ext>
            </a:extLst>
          </p:cNvPr>
          <p:cNvSpPr txBox="1">
            <a:spLocks/>
          </p:cNvSpPr>
          <p:nvPr/>
        </p:nvSpPr>
        <p:spPr>
          <a:xfrm>
            <a:off x="9803555" y="6571096"/>
            <a:ext cx="1320059" cy="273049"/>
          </a:xfrm>
          <a:prstGeom prst="rect">
            <a:avLst/>
          </a:prstGeom>
        </p:spPr>
        <p:txBody>
          <a:bodyPr vert="horz" lIns="91440" tIns="45720" rIns="91440" bIns="45720" rtlCol="0"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06/24/2021</a:t>
            </a:r>
            <a:endParaRPr lang="en-US" dirty="0"/>
          </a:p>
        </p:txBody>
      </p:sp>
    </p:spTree>
    <p:extLst>
      <p:ext uri="{BB962C8B-B14F-4D97-AF65-F5344CB8AC3E}">
        <p14:creationId xmlns:p14="http://schemas.microsoft.com/office/powerpoint/2010/main" val="16420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8AF6AB-3546-4DD5-975E-225CAB6192DD}"/>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BE894567-A0B3-4DCF-85A2-A5213C722279}"/>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F84AA9A4-1389-4867-8B7C-BEC1399AC6C1}"/>
              </a:ext>
            </a:extLst>
          </p:cNvPr>
          <p:cNvSpPr>
            <a:spLocks noGrp="1"/>
          </p:cNvSpPr>
          <p:nvPr>
            <p:ph type="sldNum" sz="quarter" idx="4"/>
          </p:nvPr>
        </p:nvSpPr>
        <p:spPr/>
        <p:txBody>
          <a:bodyPr/>
          <a:lstStyle/>
          <a:p>
            <a:fld id="{E5137D0E-4A4F-4307-8994-C1891D747D59}" type="slidenum">
              <a:rPr lang="en-US" smtClean="0"/>
              <a:pPr/>
              <a:t>4</a:t>
            </a:fld>
            <a:endParaRPr lang="en-US"/>
          </a:p>
        </p:txBody>
      </p:sp>
      <p:sp>
        <p:nvSpPr>
          <p:cNvPr id="10" name="Freeform 14">
            <a:extLst>
              <a:ext uri="{FF2B5EF4-FFF2-40B4-BE49-F238E27FC236}">
                <a16:creationId xmlns:a16="http://schemas.microsoft.com/office/drawing/2014/main" id="{E03CAD21-289C-4265-8324-619F08025DF4}"/>
              </a:ext>
            </a:extLst>
          </p:cNvPr>
          <p:cNvSpPr>
            <a:spLocks/>
          </p:cNvSpPr>
          <p:nvPr/>
        </p:nvSpPr>
        <p:spPr bwMode="auto">
          <a:xfrm rot="3005009">
            <a:off x="4248707" y="112322"/>
            <a:ext cx="1627434" cy="3668385"/>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solidFill>
            <a:schemeClr val="tx1"/>
          </a:solidFill>
          <a:ln>
            <a:noFill/>
          </a:ln>
        </p:spPr>
        <p:txBody>
          <a:bodyPr rot="0" vert="horz" wrap="square" lIns="91440" tIns="45720" rIns="91440" bIns="45720" anchor="t" anchorCtr="0" upright="1">
            <a:noAutofit/>
          </a:bodyPr>
          <a:lstStyle/>
          <a:p>
            <a:endParaRPr lang="en-US"/>
          </a:p>
        </p:txBody>
      </p:sp>
      <p:pic>
        <p:nvPicPr>
          <p:cNvPr id="11" name="Picture 10">
            <a:extLst>
              <a:ext uri="{FF2B5EF4-FFF2-40B4-BE49-F238E27FC236}">
                <a16:creationId xmlns:a16="http://schemas.microsoft.com/office/drawing/2014/main" id="{B0C3EA7C-7C77-47AF-958B-B8711D513BA9}"/>
              </a:ext>
            </a:extLst>
          </p:cNvPr>
          <p:cNvPicPr>
            <a:picLocks noChangeAspect="1"/>
          </p:cNvPicPr>
          <p:nvPr/>
        </p:nvPicPr>
        <p:blipFill>
          <a:blip r:embed="rId2"/>
          <a:stretch>
            <a:fillRect/>
          </a:stretch>
        </p:blipFill>
        <p:spPr>
          <a:xfrm rot="6093125">
            <a:off x="7384241" y="399845"/>
            <a:ext cx="3279932" cy="2877561"/>
          </a:xfrm>
          <a:prstGeom prst="rect">
            <a:avLst/>
          </a:prstGeom>
        </p:spPr>
      </p:pic>
      <p:sp>
        <p:nvSpPr>
          <p:cNvPr id="12" name="Freeform 13">
            <a:extLst>
              <a:ext uri="{FF2B5EF4-FFF2-40B4-BE49-F238E27FC236}">
                <a16:creationId xmlns:a16="http://schemas.microsoft.com/office/drawing/2014/main" id="{2EFBD9D0-D6E7-48B7-9A7F-5C2349CE43EA}"/>
              </a:ext>
            </a:extLst>
          </p:cNvPr>
          <p:cNvSpPr>
            <a:spLocks/>
          </p:cNvSpPr>
          <p:nvPr/>
        </p:nvSpPr>
        <p:spPr bwMode="auto">
          <a:xfrm rot="3005009">
            <a:off x="5638783" y="2871997"/>
            <a:ext cx="3294743" cy="3781469"/>
          </a:xfrm>
          <a:custGeom>
            <a:avLst/>
            <a:gdLst>
              <a:gd name="T0" fmla="*/ 1221 w 1221"/>
              <a:gd name="T1" fmla="*/ 673 h 1159"/>
              <a:gd name="T2" fmla="*/ 1217 w 1221"/>
              <a:gd name="T3" fmla="*/ 714 h 1159"/>
              <a:gd name="T4" fmla="*/ 1207 w 1221"/>
              <a:gd name="T5" fmla="*/ 755 h 1159"/>
              <a:gd name="T6" fmla="*/ 1190 w 1221"/>
              <a:gd name="T7" fmla="*/ 794 h 1159"/>
              <a:gd name="T8" fmla="*/ 1162 w 1221"/>
              <a:gd name="T9" fmla="*/ 834 h 1159"/>
              <a:gd name="T10" fmla="*/ 1122 w 1221"/>
              <a:gd name="T11" fmla="*/ 872 h 1159"/>
              <a:gd name="T12" fmla="*/ 1073 w 1221"/>
              <a:gd name="T13" fmla="*/ 904 h 1159"/>
              <a:gd name="T14" fmla="*/ 1017 w 1221"/>
              <a:gd name="T15" fmla="*/ 930 h 1159"/>
              <a:gd name="T16" fmla="*/ 955 w 1221"/>
              <a:gd name="T17" fmla="*/ 949 h 1159"/>
              <a:gd name="T18" fmla="*/ 887 w 1221"/>
              <a:gd name="T19" fmla="*/ 963 h 1159"/>
              <a:gd name="T20" fmla="*/ 816 w 1221"/>
              <a:gd name="T21" fmla="*/ 973 h 1159"/>
              <a:gd name="T22" fmla="*/ 745 w 1221"/>
              <a:gd name="T23" fmla="*/ 978 h 1159"/>
              <a:gd name="T24" fmla="*/ 671 w 1221"/>
              <a:gd name="T25" fmla="*/ 979 h 1159"/>
              <a:gd name="T26" fmla="*/ 597 w 1221"/>
              <a:gd name="T27" fmla="*/ 978 h 1159"/>
              <a:gd name="T28" fmla="*/ 527 w 1221"/>
              <a:gd name="T29" fmla="*/ 973 h 1159"/>
              <a:gd name="T30" fmla="*/ 461 w 1221"/>
              <a:gd name="T31" fmla="*/ 965 h 1159"/>
              <a:gd name="T32" fmla="*/ 401 w 1221"/>
              <a:gd name="T33" fmla="*/ 956 h 1159"/>
              <a:gd name="T34" fmla="*/ 348 w 1221"/>
              <a:gd name="T35" fmla="*/ 946 h 1159"/>
              <a:gd name="T36" fmla="*/ 305 w 1221"/>
              <a:gd name="T37" fmla="*/ 933 h 1159"/>
              <a:gd name="T38" fmla="*/ 272 w 1221"/>
              <a:gd name="T39" fmla="*/ 920 h 1159"/>
              <a:gd name="T40" fmla="*/ 355 w 1221"/>
              <a:gd name="T41" fmla="*/ 1159 h 1159"/>
              <a:gd name="T42" fmla="*/ 339 w 1221"/>
              <a:gd name="T43" fmla="*/ 1152 h 1159"/>
              <a:gd name="T44" fmla="*/ 297 w 1221"/>
              <a:gd name="T45" fmla="*/ 1134 h 1159"/>
              <a:gd name="T46" fmla="*/ 235 w 1221"/>
              <a:gd name="T47" fmla="*/ 1103 h 1159"/>
              <a:gd name="T48" fmla="*/ 167 w 1221"/>
              <a:gd name="T49" fmla="*/ 1062 h 1159"/>
              <a:gd name="T50" fmla="*/ 101 w 1221"/>
              <a:gd name="T51" fmla="*/ 1014 h 1159"/>
              <a:gd name="T52" fmla="*/ 44 w 1221"/>
              <a:gd name="T53" fmla="*/ 956 h 1159"/>
              <a:gd name="T54" fmla="*/ 7 w 1221"/>
              <a:gd name="T55" fmla="*/ 894 h 1159"/>
              <a:gd name="T56" fmla="*/ 0 w 1221"/>
              <a:gd name="T57" fmla="*/ 826 h 1159"/>
              <a:gd name="T58" fmla="*/ 26 w 1221"/>
              <a:gd name="T59" fmla="*/ 789 h 1159"/>
              <a:gd name="T60" fmla="*/ 83 w 1221"/>
              <a:gd name="T61" fmla="*/ 751 h 1159"/>
              <a:gd name="T62" fmla="*/ 164 w 1221"/>
              <a:gd name="T63" fmla="*/ 714 h 1159"/>
              <a:gd name="T64" fmla="*/ 254 w 1221"/>
              <a:gd name="T65" fmla="*/ 680 h 1159"/>
              <a:gd name="T66" fmla="*/ 344 w 1221"/>
              <a:gd name="T67" fmla="*/ 649 h 1159"/>
              <a:gd name="T68" fmla="*/ 421 w 1221"/>
              <a:gd name="T69" fmla="*/ 626 h 1159"/>
              <a:gd name="T70" fmla="*/ 476 w 1221"/>
              <a:gd name="T71" fmla="*/ 609 h 1159"/>
              <a:gd name="T72" fmla="*/ 497 w 1221"/>
              <a:gd name="T73" fmla="*/ 604 h 1159"/>
              <a:gd name="T74" fmla="*/ 310 w 1221"/>
              <a:gd name="T75" fmla="*/ 854 h 1159"/>
              <a:gd name="T76" fmla="*/ 369 w 1221"/>
              <a:gd name="T77" fmla="*/ 855 h 1159"/>
              <a:gd name="T78" fmla="*/ 452 w 1221"/>
              <a:gd name="T79" fmla="*/ 850 h 1159"/>
              <a:gd name="T80" fmla="*/ 550 w 1221"/>
              <a:gd name="T81" fmla="*/ 839 h 1159"/>
              <a:gd name="T82" fmla="*/ 655 w 1221"/>
              <a:gd name="T83" fmla="*/ 818 h 1159"/>
              <a:gd name="T84" fmla="*/ 761 w 1221"/>
              <a:gd name="T85" fmla="*/ 788 h 1159"/>
              <a:gd name="T86" fmla="*/ 858 w 1221"/>
              <a:gd name="T87" fmla="*/ 745 h 1159"/>
              <a:gd name="T88" fmla="*/ 938 w 1221"/>
              <a:gd name="T89" fmla="*/ 691 h 1159"/>
              <a:gd name="T90" fmla="*/ 988 w 1221"/>
              <a:gd name="T91" fmla="*/ 628 h 1159"/>
              <a:gd name="T92" fmla="*/ 999 w 1221"/>
              <a:gd name="T93" fmla="*/ 544 h 1159"/>
              <a:gd name="T94" fmla="*/ 984 w 1221"/>
              <a:gd name="T95" fmla="*/ 442 h 1159"/>
              <a:gd name="T96" fmla="*/ 952 w 1221"/>
              <a:gd name="T97" fmla="*/ 331 h 1159"/>
              <a:gd name="T98" fmla="*/ 911 w 1221"/>
              <a:gd name="T99" fmla="*/ 221 h 1159"/>
              <a:gd name="T100" fmla="*/ 868 w 1221"/>
              <a:gd name="T101" fmla="*/ 123 h 1159"/>
              <a:gd name="T102" fmla="*/ 831 w 1221"/>
              <a:gd name="T103" fmla="*/ 48 h 1159"/>
              <a:gd name="T104" fmla="*/ 809 w 1221"/>
              <a:gd name="T105" fmla="*/ 6 h 1159"/>
              <a:gd name="T106" fmla="*/ 810 w 1221"/>
              <a:gd name="T107" fmla="*/ 4 h 1159"/>
              <a:gd name="T108" fmla="*/ 843 w 1221"/>
              <a:gd name="T109" fmla="*/ 34 h 1159"/>
              <a:gd name="T110" fmla="*/ 899 w 1221"/>
              <a:gd name="T111" fmla="*/ 92 h 1159"/>
              <a:gd name="T112" fmla="*/ 969 w 1221"/>
              <a:gd name="T113" fmla="*/ 169 h 1159"/>
              <a:gd name="T114" fmla="*/ 1046 w 1221"/>
              <a:gd name="T115" fmla="*/ 264 h 1159"/>
              <a:gd name="T116" fmla="*/ 1117 w 1221"/>
              <a:gd name="T117" fmla="*/ 370 h 1159"/>
              <a:gd name="T118" fmla="*/ 1176 w 1221"/>
              <a:gd name="T119" fmla="*/ 482 h 1159"/>
              <a:gd name="T120" fmla="*/ 1213 w 1221"/>
              <a:gd name="T121" fmla="*/ 59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 h="1159">
                <a:moveTo>
                  <a:pt x="1220" y="651"/>
                </a:moveTo>
                <a:lnTo>
                  <a:pt x="1221" y="673"/>
                </a:lnTo>
                <a:lnTo>
                  <a:pt x="1220" y="694"/>
                </a:lnTo>
                <a:lnTo>
                  <a:pt x="1217" y="714"/>
                </a:lnTo>
                <a:lnTo>
                  <a:pt x="1213" y="735"/>
                </a:lnTo>
                <a:lnTo>
                  <a:pt x="1207" y="755"/>
                </a:lnTo>
                <a:lnTo>
                  <a:pt x="1199" y="774"/>
                </a:lnTo>
                <a:lnTo>
                  <a:pt x="1190" y="794"/>
                </a:lnTo>
                <a:lnTo>
                  <a:pt x="1178" y="812"/>
                </a:lnTo>
                <a:lnTo>
                  <a:pt x="1162" y="834"/>
                </a:lnTo>
                <a:lnTo>
                  <a:pt x="1143" y="854"/>
                </a:lnTo>
                <a:lnTo>
                  <a:pt x="1122" y="872"/>
                </a:lnTo>
                <a:lnTo>
                  <a:pt x="1099" y="889"/>
                </a:lnTo>
                <a:lnTo>
                  <a:pt x="1073" y="904"/>
                </a:lnTo>
                <a:lnTo>
                  <a:pt x="1046" y="917"/>
                </a:lnTo>
                <a:lnTo>
                  <a:pt x="1017" y="930"/>
                </a:lnTo>
                <a:lnTo>
                  <a:pt x="987" y="940"/>
                </a:lnTo>
                <a:lnTo>
                  <a:pt x="955" y="949"/>
                </a:lnTo>
                <a:lnTo>
                  <a:pt x="921" y="956"/>
                </a:lnTo>
                <a:lnTo>
                  <a:pt x="887" y="963"/>
                </a:lnTo>
                <a:lnTo>
                  <a:pt x="852" y="969"/>
                </a:lnTo>
                <a:lnTo>
                  <a:pt x="816" y="973"/>
                </a:lnTo>
                <a:lnTo>
                  <a:pt x="780" y="976"/>
                </a:lnTo>
                <a:lnTo>
                  <a:pt x="745" y="978"/>
                </a:lnTo>
                <a:lnTo>
                  <a:pt x="708" y="979"/>
                </a:lnTo>
                <a:lnTo>
                  <a:pt x="671" y="979"/>
                </a:lnTo>
                <a:lnTo>
                  <a:pt x="634" y="979"/>
                </a:lnTo>
                <a:lnTo>
                  <a:pt x="597" y="978"/>
                </a:lnTo>
                <a:lnTo>
                  <a:pt x="562" y="976"/>
                </a:lnTo>
                <a:lnTo>
                  <a:pt x="527" y="973"/>
                </a:lnTo>
                <a:lnTo>
                  <a:pt x="494" y="970"/>
                </a:lnTo>
                <a:lnTo>
                  <a:pt x="461" y="965"/>
                </a:lnTo>
                <a:lnTo>
                  <a:pt x="430" y="961"/>
                </a:lnTo>
                <a:lnTo>
                  <a:pt x="401" y="956"/>
                </a:lnTo>
                <a:lnTo>
                  <a:pt x="374" y="952"/>
                </a:lnTo>
                <a:lnTo>
                  <a:pt x="348" y="946"/>
                </a:lnTo>
                <a:lnTo>
                  <a:pt x="325" y="940"/>
                </a:lnTo>
                <a:lnTo>
                  <a:pt x="305" y="933"/>
                </a:lnTo>
                <a:lnTo>
                  <a:pt x="287" y="927"/>
                </a:lnTo>
                <a:lnTo>
                  <a:pt x="272" y="920"/>
                </a:lnTo>
                <a:lnTo>
                  <a:pt x="260" y="915"/>
                </a:lnTo>
                <a:lnTo>
                  <a:pt x="355" y="1159"/>
                </a:lnTo>
                <a:lnTo>
                  <a:pt x="351" y="1158"/>
                </a:lnTo>
                <a:lnTo>
                  <a:pt x="339" y="1152"/>
                </a:lnTo>
                <a:lnTo>
                  <a:pt x="321" y="1144"/>
                </a:lnTo>
                <a:lnTo>
                  <a:pt x="297" y="1134"/>
                </a:lnTo>
                <a:lnTo>
                  <a:pt x="268" y="1120"/>
                </a:lnTo>
                <a:lnTo>
                  <a:pt x="235" y="1103"/>
                </a:lnTo>
                <a:lnTo>
                  <a:pt x="202" y="1084"/>
                </a:lnTo>
                <a:lnTo>
                  <a:pt x="167" y="1062"/>
                </a:lnTo>
                <a:lnTo>
                  <a:pt x="133" y="1039"/>
                </a:lnTo>
                <a:lnTo>
                  <a:pt x="101" y="1014"/>
                </a:lnTo>
                <a:lnTo>
                  <a:pt x="71" y="986"/>
                </a:lnTo>
                <a:lnTo>
                  <a:pt x="44" y="956"/>
                </a:lnTo>
                <a:lnTo>
                  <a:pt x="23" y="926"/>
                </a:lnTo>
                <a:lnTo>
                  <a:pt x="7" y="894"/>
                </a:lnTo>
                <a:lnTo>
                  <a:pt x="0" y="861"/>
                </a:lnTo>
                <a:lnTo>
                  <a:pt x="0" y="826"/>
                </a:lnTo>
                <a:lnTo>
                  <a:pt x="8" y="808"/>
                </a:lnTo>
                <a:lnTo>
                  <a:pt x="26" y="789"/>
                </a:lnTo>
                <a:lnTo>
                  <a:pt x="51" y="771"/>
                </a:lnTo>
                <a:lnTo>
                  <a:pt x="83" y="751"/>
                </a:lnTo>
                <a:lnTo>
                  <a:pt x="121" y="733"/>
                </a:lnTo>
                <a:lnTo>
                  <a:pt x="164" y="714"/>
                </a:lnTo>
                <a:lnTo>
                  <a:pt x="208" y="696"/>
                </a:lnTo>
                <a:lnTo>
                  <a:pt x="254" y="680"/>
                </a:lnTo>
                <a:lnTo>
                  <a:pt x="300" y="664"/>
                </a:lnTo>
                <a:lnTo>
                  <a:pt x="344" y="649"/>
                </a:lnTo>
                <a:lnTo>
                  <a:pt x="384" y="636"/>
                </a:lnTo>
                <a:lnTo>
                  <a:pt x="421" y="626"/>
                </a:lnTo>
                <a:lnTo>
                  <a:pt x="452" y="616"/>
                </a:lnTo>
                <a:lnTo>
                  <a:pt x="476" y="609"/>
                </a:lnTo>
                <a:lnTo>
                  <a:pt x="491" y="605"/>
                </a:lnTo>
                <a:lnTo>
                  <a:pt x="497" y="604"/>
                </a:lnTo>
                <a:lnTo>
                  <a:pt x="292" y="850"/>
                </a:lnTo>
                <a:lnTo>
                  <a:pt x="310" y="854"/>
                </a:lnTo>
                <a:lnTo>
                  <a:pt x="337" y="855"/>
                </a:lnTo>
                <a:lnTo>
                  <a:pt x="369" y="855"/>
                </a:lnTo>
                <a:lnTo>
                  <a:pt x="408" y="854"/>
                </a:lnTo>
                <a:lnTo>
                  <a:pt x="452" y="850"/>
                </a:lnTo>
                <a:lnTo>
                  <a:pt x="499" y="846"/>
                </a:lnTo>
                <a:lnTo>
                  <a:pt x="550" y="839"/>
                </a:lnTo>
                <a:lnTo>
                  <a:pt x="602" y="829"/>
                </a:lnTo>
                <a:lnTo>
                  <a:pt x="655" y="818"/>
                </a:lnTo>
                <a:lnTo>
                  <a:pt x="709" y="804"/>
                </a:lnTo>
                <a:lnTo>
                  <a:pt x="761" y="788"/>
                </a:lnTo>
                <a:lnTo>
                  <a:pt x="810" y="768"/>
                </a:lnTo>
                <a:lnTo>
                  <a:pt x="858" y="745"/>
                </a:lnTo>
                <a:lnTo>
                  <a:pt x="900" y="720"/>
                </a:lnTo>
                <a:lnTo>
                  <a:pt x="938" y="691"/>
                </a:lnTo>
                <a:lnTo>
                  <a:pt x="969" y="659"/>
                </a:lnTo>
                <a:lnTo>
                  <a:pt x="988" y="628"/>
                </a:lnTo>
                <a:lnTo>
                  <a:pt x="997" y="589"/>
                </a:lnTo>
                <a:lnTo>
                  <a:pt x="999" y="544"/>
                </a:lnTo>
                <a:lnTo>
                  <a:pt x="995" y="494"/>
                </a:lnTo>
                <a:lnTo>
                  <a:pt x="984" y="442"/>
                </a:lnTo>
                <a:lnTo>
                  <a:pt x="971" y="387"/>
                </a:lnTo>
                <a:lnTo>
                  <a:pt x="952" y="331"/>
                </a:lnTo>
                <a:lnTo>
                  <a:pt x="933" y="275"/>
                </a:lnTo>
                <a:lnTo>
                  <a:pt x="911" y="221"/>
                </a:lnTo>
                <a:lnTo>
                  <a:pt x="889" y="170"/>
                </a:lnTo>
                <a:lnTo>
                  <a:pt x="868" y="123"/>
                </a:lnTo>
                <a:lnTo>
                  <a:pt x="848" y="83"/>
                </a:lnTo>
                <a:lnTo>
                  <a:pt x="831" y="48"/>
                </a:lnTo>
                <a:lnTo>
                  <a:pt x="817" y="22"/>
                </a:lnTo>
                <a:lnTo>
                  <a:pt x="809" y="6"/>
                </a:lnTo>
                <a:lnTo>
                  <a:pt x="806" y="0"/>
                </a:lnTo>
                <a:lnTo>
                  <a:pt x="810" y="4"/>
                </a:lnTo>
                <a:lnTo>
                  <a:pt x="823" y="16"/>
                </a:lnTo>
                <a:lnTo>
                  <a:pt x="843" y="34"/>
                </a:lnTo>
                <a:lnTo>
                  <a:pt x="868" y="60"/>
                </a:lnTo>
                <a:lnTo>
                  <a:pt x="899" y="92"/>
                </a:lnTo>
                <a:lnTo>
                  <a:pt x="933" y="129"/>
                </a:lnTo>
                <a:lnTo>
                  <a:pt x="969" y="169"/>
                </a:lnTo>
                <a:lnTo>
                  <a:pt x="1008" y="215"/>
                </a:lnTo>
                <a:lnTo>
                  <a:pt x="1046" y="264"/>
                </a:lnTo>
                <a:lnTo>
                  <a:pt x="1082" y="316"/>
                </a:lnTo>
                <a:lnTo>
                  <a:pt x="1117" y="370"/>
                </a:lnTo>
                <a:lnTo>
                  <a:pt x="1148" y="425"/>
                </a:lnTo>
                <a:lnTo>
                  <a:pt x="1176" y="482"/>
                </a:lnTo>
                <a:lnTo>
                  <a:pt x="1198" y="539"/>
                </a:lnTo>
                <a:lnTo>
                  <a:pt x="1213" y="596"/>
                </a:lnTo>
                <a:lnTo>
                  <a:pt x="1220" y="651"/>
                </a:lnTo>
                <a:close/>
              </a:path>
            </a:pathLst>
          </a:custGeom>
          <a:solidFill>
            <a:schemeClr val="tx1"/>
          </a:solidFill>
          <a:ln>
            <a:noFill/>
          </a:ln>
        </p:spPr>
        <p:txBody>
          <a:bodyPr rot="0" vert="horz" wrap="square" lIns="91440" tIns="45720" rIns="91440" bIns="45720" anchor="t" anchorCtr="0" upright="1">
            <a:noAutofit/>
          </a:bodyPr>
          <a:lstStyle/>
          <a:p>
            <a:endParaRPr lang="en-US">
              <a:solidFill>
                <a:srgbClr val="7F5700"/>
              </a:solidFill>
            </a:endParaRPr>
          </a:p>
        </p:txBody>
      </p:sp>
      <p:pic>
        <p:nvPicPr>
          <p:cNvPr id="13" name="Picture 12" descr="MCj02374590000[1]">
            <a:extLst>
              <a:ext uri="{FF2B5EF4-FFF2-40B4-BE49-F238E27FC236}">
                <a16:creationId xmlns:a16="http://schemas.microsoft.com/office/drawing/2014/main" id="{90759146-C303-4F55-A292-ECDE276519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02" y="3886200"/>
            <a:ext cx="2597119" cy="1948145"/>
          </a:xfrm>
          <a:prstGeom prst="rect">
            <a:avLst/>
          </a:prstGeom>
          <a:noFill/>
        </p:spPr>
      </p:pic>
      <p:sp>
        <p:nvSpPr>
          <p:cNvPr id="14" name="TextBox 13">
            <a:extLst>
              <a:ext uri="{FF2B5EF4-FFF2-40B4-BE49-F238E27FC236}">
                <a16:creationId xmlns:a16="http://schemas.microsoft.com/office/drawing/2014/main" id="{D3F2F400-9F4E-4667-8110-09FFF8DA67EF}"/>
              </a:ext>
            </a:extLst>
          </p:cNvPr>
          <p:cNvSpPr txBox="1"/>
          <p:nvPr/>
        </p:nvSpPr>
        <p:spPr>
          <a:xfrm>
            <a:off x="2124445" y="1219200"/>
            <a:ext cx="1767732"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Collection</a:t>
            </a:r>
          </a:p>
        </p:txBody>
      </p:sp>
      <p:sp>
        <p:nvSpPr>
          <p:cNvPr id="15" name="TextBox 14">
            <a:extLst>
              <a:ext uri="{FF2B5EF4-FFF2-40B4-BE49-F238E27FC236}">
                <a16:creationId xmlns:a16="http://schemas.microsoft.com/office/drawing/2014/main" id="{07B5EDD0-AA5B-47C7-B061-0EDC3390A7AC}"/>
              </a:ext>
            </a:extLst>
          </p:cNvPr>
          <p:cNvSpPr txBox="1"/>
          <p:nvPr/>
        </p:nvSpPr>
        <p:spPr>
          <a:xfrm>
            <a:off x="10028708" y="1484849"/>
            <a:ext cx="1842449"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Evaluation</a:t>
            </a:r>
          </a:p>
        </p:txBody>
      </p:sp>
      <p:sp>
        <p:nvSpPr>
          <p:cNvPr id="16" name="TextBox 15">
            <a:extLst>
              <a:ext uri="{FF2B5EF4-FFF2-40B4-BE49-F238E27FC236}">
                <a16:creationId xmlns:a16="http://schemas.microsoft.com/office/drawing/2014/main" id="{657D9B84-63DF-413A-B484-4D43B213CC1E}"/>
              </a:ext>
            </a:extLst>
          </p:cNvPr>
          <p:cNvSpPr txBox="1"/>
          <p:nvPr/>
        </p:nvSpPr>
        <p:spPr>
          <a:xfrm>
            <a:off x="9192651" y="5341902"/>
            <a:ext cx="1211635"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Action</a:t>
            </a:r>
          </a:p>
        </p:txBody>
      </p:sp>
      <p:sp>
        <p:nvSpPr>
          <p:cNvPr id="17" name="TextBox 16">
            <a:extLst>
              <a:ext uri="{FF2B5EF4-FFF2-40B4-BE49-F238E27FC236}">
                <a16:creationId xmlns:a16="http://schemas.microsoft.com/office/drawing/2014/main" id="{1391BCDD-C5F8-448B-A070-D57CA5DF682C}"/>
              </a:ext>
            </a:extLst>
          </p:cNvPr>
          <p:cNvSpPr txBox="1"/>
          <p:nvPr/>
        </p:nvSpPr>
        <p:spPr>
          <a:xfrm>
            <a:off x="2055811" y="5203950"/>
            <a:ext cx="2596341" cy="492443"/>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a:solidFill>
                  <a:sysClr val="windowText" lastClr="000000"/>
                </a:solidFill>
              </a:rPr>
              <a:t>Documentation</a:t>
            </a:r>
          </a:p>
        </p:txBody>
      </p:sp>
      <p:sp>
        <p:nvSpPr>
          <p:cNvPr id="18" name="TextBox 17">
            <a:extLst>
              <a:ext uri="{FF2B5EF4-FFF2-40B4-BE49-F238E27FC236}">
                <a16:creationId xmlns:a16="http://schemas.microsoft.com/office/drawing/2014/main" id="{D736D003-A260-44AB-A465-D521317A7457}"/>
              </a:ext>
            </a:extLst>
          </p:cNvPr>
          <p:cNvSpPr txBox="1"/>
          <p:nvPr/>
        </p:nvSpPr>
        <p:spPr>
          <a:xfrm>
            <a:off x="11536697" y="87869"/>
            <a:ext cx="457200" cy="457200"/>
          </a:xfrm>
          <a:prstGeom prst="rect">
            <a:avLst/>
          </a:prstGeom>
          <a:noFill/>
        </p:spPr>
        <p:txBody>
          <a:bodyPr wrap="square" rtlCol="0">
            <a:noAutofit/>
          </a:bodyPr>
          <a:lstStyle/>
          <a:p>
            <a:pPr algn="ctr"/>
            <a:r>
              <a:rPr lang="en-US" sz="2600"/>
              <a:t>5</a:t>
            </a:r>
          </a:p>
        </p:txBody>
      </p:sp>
    </p:spTree>
    <p:extLst>
      <p:ext uri="{BB962C8B-B14F-4D97-AF65-F5344CB8AC3E}">
        <p14:creationId xmlns:p14="http://schemas.microsoft.com/office/powerpoint/2010/main" val="30558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1" y="0"/>
            <a:ext cx="12188824" cy="6858000"/>
          </a:xfrm>
          <a:prstGeom prst="rect">
            <a:avLst/>
          </a:prstGeom>
        </p:spPr>
      </p:pic>
      <p:sp>
        <p:nvSpPr>
          <p:cNvPr id="3" name="Rectangle 2">
            <a:hlinkClick r:id="rId5"/>
          </p:cNvPr>
          <p:cNvSpPr/>
          <p:nvPr/>
        </p:nvSpPr>
        <p:spPr>
          <a:xfrm>
            <a:off x="4837113"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hlinkClick r:id="rId6" action="ppaction://hlinkfile"/>
          </p:cNvPr>
          <p:cNvSpPr/>
          <p:nvPr/>
        </p:nvSpPr>
        <p:spPr>
          <a:xfrm>
            <a:off x="3262312"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8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4A2C7-1FC0-4B8B-9EF3-7237844C6B69}"/>
              </a:ext>
            </a:extLst>
          </p:cNvPr>
          <p:cNvSpPr>
            <a:spLocks noGrp="1"/>
          </p:cNvSpPr>
          <p:nvPr>
            <p:ph type="ftr" sz="quarter" idx="11"/>
          </p:nvPr>
        </p:nvSpPr>
        <p:spPr/>
        <p:txBody>
          <a:bodyPr/>
          <a:lstStyle/>
          <a:p>
            <a:r>
              <a:rPr lang="en-US"/>
              <a:t>DFES Partner Training Team</a:t>
            </a:r>
          </a:p>
        </p:txBody>
      </p:sp>
      <p:sp>
        <p:nvSpPr>
          <p:cNvPr id="3" name="Slide Number Placeholder 2">
            <a:extLst>
              <a:ext uri="{FF2B5EF4-FFF2-40B4-BE49-F238E27FC236}">
                <a16:creationId xmlns:a16="http://schemas.microsoft.com/office/drawing/2014/main" id="{BEC2C686-C7DF-467D-8072-2F67AEE3D338}"/>
              </a:ext>
            </a:extLst>
          </p:cNvPr>
          <p:cNvSpPr>
            <a:spLocks noGrp="1"/>
          </p:cNvSpPr>
          <p:nvPr>
            <p:ph type="sldNum" sz="quarter" idx="4"/>
          </p:nvPr>
        </p:nvSpPr>
        <p:spPr/>
        <p:txBody>
          <a:bodyPr/>
          <a:lstStyle/>
          <a:p>
            <a:fld id="{E5137D0E-4A4F-4307-8994-C1891D747D59}" type="slidenum">
              <a:rPr lang="en-US" smtClean="0"/>
              <a:pPr/>
              <a:t>6</a:t>
            </a:fld>
            <a:endParaRPr lang="en-US"/>
          </a:p>
        </p:txBody>
      </p:sp>
      <p:sp>
        <p:nvSpPr>
          <p:cNvPr id="4" name="Date Placeholder 3">
            <a:extLst>
              <a:ext uri="{FF2B5EF4-FFF2-40B4-BE49-F238E27FC236}">
                <a16:creationId xmlns:a16="http://schemas.microsoft.com/office/drawing/2014/main" id="{38B1F00A-BEAF-4EA2-8EEA-4739E633124F}"/>
              </a:ext>
            </a:extLst>
          </p:cNvPr>
          <p:cNvSpPr>
            <a:spLocks noGrp="1"/>
          </p:cNvSpPr>
          <p:nvPr>
            <p:ph type="dt" sz="half" idx="2"/>
          </p:nvPr>
        </p:nvSpPr>
        <p:spPr/>
        <p:txBody>
          <a:bodyPr/>
          <a:lstStyle/>
          <a:p>
            <a:r>
              <a:rPr lang="en-US"/>
              <a:t>06/24/2021</a:t>
            </a:r>
          </a:p>
        </p:txBody>
      </p:sp>
      <p:sp>
        <p:nvSpPr>
          <p:cNvPr id="5" name="Rectangle 4">
            <a:extLst>
              <a:ext uri="{FF2B5EF4-FFF2-40B4-BE49-F238E27FC236}">
                <a16:creationId xmlns:a16="http://schemas.microsoft.com/office/drawing/2014/main" id="{F6311826-9F96-4CD8-9C5D-7575C14D7EB2}"/>
              </a:ext>
            </a:extLst>
          </p:cNvPr>
          <p:cNvSpPr/>
          <p:nvPr/>
        </p:nvSpPr>
        <p:spPr>
          <a:xfrm>
            <a:off x="0" y="0"/>
            <a:ext cx="12188825" cy="68580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68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Placeholder 8" descr="A picture containing outdoor object&#10;&#10;Description automatically generated">
            <a:extLst>
              <a:ext uri="{FF2B5EF4-FFF2-40B4-BE49-F238E27FC236}">
                <a16:creationId xmlns:a16="http://schemas.microsoft.com/office/drawing/2014/main" id="{C1E507E8-8703-4204-8ADF-0AC6E6CC4C1E}"/>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8063" y="838200"/>
            <a:ext cx="3769613" cy="5181600"/>
          </a:xfrm>
          <a:prstGeom prst="rect">
            <a:avLst/>
          </a:prstGeom>
          <a:noFill/>
        </p:spPr>
      </p:pic>
      <p:sp>
        <p:nvSpPr>
          <p:cNvPr id="7" name="Date Placeholder 6">
            <a:extLst>
              <a:ext uri="{FF2B5EF4-FFF2-40B4-BE49-F238E27FC236}">
                <a16:creationId xmlns:a16="http://schemas.microsoft.com/office/drawing/2014/main" id="{4ED418EB-7540-4AA6-9E3E-7E9D13CD8102}"/>
              </a:ext>
            </a:extLst>
          </p:cNvPr>
          <p:cNvSpPr>
            <a:spLocks noGrp="1"/>
          </p:cNvSpPr>
          <p:nvPr>
            <p:ph type="dt" sz="half" idx="12"/>
          </p:nvPr>
        </p:nvSpPr>
        <p:spPr>
          <a:xfrm>
            <a:off x="9829675" y="6584951"/>
            <a:ext cx="1320059" cy="273049"/>
          </a:xfrm>
          <a:prstGeom prst="rect">
            <a:avLst/>
          </a:prstGeom>
        </p:spPr>
        <p:txBody>
          <a:bodyPr anchor="ctr">
            <a:normAutofit/>
          </a:bodyPr>
          <a:lstStyle/>
          <a:p>
            <a:pPr>
              <a:spcAft>
                <a:spcPts val="600"/>
              </a:spcAft>
            </a:pPr>
            <a:r>
              <a:rPr lang="en-US"/>
              <a:t>06/24/2021</a:t>
            </a:r>
            <a:endParaRPr lang="en-US" dirty="0"/>
          </a:p>
        </p:txBody>
      </p:sp>
      <p:sp>
        <p:nvSpPr>
          <p:cNvPr id="6" name="Footer Placeholder 5">
            <a:extLst>
              <a:ext uri="{FF2B5EF4-FFF2-40B4-BE49-F238E27FC236}">
                <a16:creationId xmlns:a16="http://schemas.microsoft.com/office/drawing/2014/main" id="{8A2A1769-453C-4C7C-8ED5-F0E853AB9E5C}"/>
              </a:ext>
            </a:extLst>
          </p:cNvPr>
          <p:cNvSpPr>
            <a:spLocks noGrp="1"/>
          </p:cNvSpPr>
          <p:nvPr>
            <p:ph type="ftr" sz="quarter" idx="11"/>
          </p:nvPr>
        </p:nvSpPr>
        <p:spPr>
          <a:xfrm>
            <a:off x="1522414" y="6584951"/>
            <a:ext cx="2595262" cy="273049"/>
          </a:xfrm>
          <a:prstGeom prst="rect">
            <a:avLst/>
          </a:prstGeom>
        </p:spPr>
        <p:txBody>
          <a:bodyPr anchor="ctr">
            <a:normAutofit/>
          </a:bodyPr>
          <a:lstStyle/>
          <a:p>
            <a:pPr>
              <a:spcAft>
                <a:spcPts val="600"/>
              </a:spcAft>
            </a:pPr>
            <a:r>
              <a:rPr lang="en-US"/>
              <a:t>DFES Partner Training Team</a:t>
            </a:r>
          </a:p>
        </p:txBody>
      </p:sp>
      <p:sp>
        <p:nvSpPr>
          <p:cNvPr id="5" name="Slide Number Placeholder 4">
            <a:extLst>
              <a:ext uri="{FF2B5EF4-FFF2-40B4-BE49-F238E27FC236}">
                <a16:creationId xmlns:a16="http://schemas.microsoft.com/office/drawing/2014/main" id="{4FFA9052-5473-4930-A1B2-BCCCD4A86423}"/>
              </a:ext>
            </a:extLst>
          </p:cNvPr>
          <p:cNvSpPr>
            <a:spLocks noGrp="1"/>
          </p:cNvSpPr>
          <p:nvPr>
            <p:ph type="sldNum" sz="quarter" idx="4"/>
          </p:nvPr>
        </p:nvSpPr>
        <p:spPr>
          <a:xfrm>
            <a:off x="5827713" y="6584950"/>
            <a:ext cx="990601" cy="273049"/>
          </a:xfrm>
          <a:prstGeom prst="rect">
            <a:avLst/>
          </a:prstGeom>
        </p:spPr>
        <p:txBody>
          <a:bodyPr anchor="ctr">
            <a:normAutofit/>
          </a:bodyPr>
          <a:lstStyle/>
          <a:p>
            <a:pPr>
              <a:spcAft>
                <a:spcPts val="600"/>
              </a:spcAft>
            </a:pPr>
            <a:fld id="{E5137D0E-4A4F-4307-8994-C1891D747D59}" type="slidenum">
              <a:rPr lang="en-US" smtClean="0"/>
              <a:pPr>
                <a:spcAft>
                  <a:spcPts val="600"/>
                </a:spcAft>
              </a:pPr>
              <a:t>7</a:t>
            </a:fld>
            <a:endParaRPr lang="en-US"/>
          </a:p>
        </p:txBody>
      </p:sp>
      <p:sp>
        <p:nvSpPr>
          <p:cNvPr id="12" name="TextBox 11">
            <a:extLst>
              <a:ext uri="{FF2B5EF4-FFF2-40B4-BE49-F238E27FC236}">
                <a16:creationId xmlns:a16="http://schemas.microsoft.com/office/drawing/2014/main" id="{6566ADBE-46CC-41BD-857A-0D227463193D}"/>
              </a:ext>
            </a:extLst>
          </p:cNvPr>
          <p:cNvSpPr txBox="1"/>
          <p:nvPr/>
        </p:nvSpPr>
        <p:spPr>
          <a:xfrm>
            <a:off x="4693922" y="1351507"/>
            <a:ext cx="6836898" cy="4154984"/>
          </a:xfrm>
          <a:prstGeom prst="rect">
            <a:avLst/>
          </a:prstGeom>
          <a:noFill/>
        </p:spPr>
        <p:txBody>
          <a:bodyPr wrap="square" rtlCol="0">
            <a:spAutoFit/>
          </a:bodyPr>
          <a:lstStyle/>
          <a:p>
            <a:r>
              <a:rPr lang="en-US" sz="6600">
                <a:latin typeface="OCR A Extended" panose="02010509020102010303" pitchFamily="50" charset="0"/>
                <a:ea typeface="MS Gothic" panose="020B0609070205080204" pitchFamily="49" charset="-128"/>
              </a:rPr>
              <a:t>We interrupt this training for a message from WII-FM…</a:t>
            </a:r>
          </a:p>
        </p:txBody>
      </p:sp>
      <p:sp>
        <p:nvSpPr>
          <p:cNvPr id="2" name="TextBox 1">
            <a:extLst>
              <a:ext uri="{FF2B5EF4-FFF2-40B4-BE49-F238E27FC236}">
                <a16:creationId xmlns:a16="http://schemas.microsoft.com/office/drawing/2014/main" id="{4DF8F003-6B65-4108-BB3F-D6E271E66C63}"/>
              </a:ext>
            </a:extLst>
          </p:cNvPr>
          <p:cNvSpPr txBox="1"/>
          <p:nvPr/>
        </p:nvSpPr>
        <p:spPr>
          <a:xfrm>
            <a:off x="-93380686" y="6172200"/>
            <a:ext cx="93207276" cy="461665"/>
          </a:xfrm>
          <a:prstGeom prst="rect">
            <a:avLst/>
          </a:prstGeom>
          <a:solidFill>
            <a:srgbClr val="99E7A6"/>
          </a:solidFill>
        </p:spPr>
        <p:txBody>
          <a:bodyPr wrap="square" rtlCol="0">
            <a:spAutoFit/>
          </a:bodyPr>
          <a:lstStyle/>
          <a:p>
            <a:r>
              <a:rPr lang="en-US" sz="2400"/>
              <a:t>“Why do we need to do so many different types of assessments, isn’t the informal assessment enough? Completing all those assessments takes so much time, so what’s in it for me?” Assessments give a wealth of information, each assessment gives different types of information. By completing multiple assessments, you know what the participant is interested in, able to do, and what is needed to do it. This eliminates guessing what will work through trial and error, saving you time in the long run. Utilizing assessment also means the participant is more likely to be engaged and fully participating. Who doesn’t want to have less non-participation to enter and re-engagement calls to make? </a:t>
            </a:r>
          </a:p>
        </p:txBody>
      </p:sp>
      <p:pic>
        <p:nvPicPr>
          <p:cNvPr id="10" name="One and Done">
            <a:hlinkClick r:id="" action="ppaction://media"/>
            <a:extLst>
              <a:ext uri="{FF2B5EF4-FFF2-40B4-BE49-F238E27FC236}">
                <a16:creationId xmlns:a16="http://schemas.microsoft.com/office/drawing/2014/main" id="{3B0F41B5-76C2-420C-AD58-5B1B00DC65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8410" y="767829"/>
            <a:ext cx="609600" cy="609600"/>
          </a:xfrm>
          <a:prstGeom prst="rect">
            <a:avLst/>
          </a:prstGeom>
        </p:spPr>
      </p:pic>
      <p:sp>
        <p:nvSpPr>
          <p:cNvPr id="11" name="TextBox 10">
            <a:extLst>
              <a:ext uri="{FF2B5EF4-FFF2-40B4-BE49-F238E27FC236}">
                <a16:creationId xmlns:a16="http://schemas.microsoft.com/office/drawing/2014/main" id="{692B3CFF-6EDF-4E7D-B9D5-85528DB7383D}"/>
              </a:ext>
            </a:extLst>
          </p:cNvPr>
          <p:cNvSpPr txBox="1"/>
          <p:nvPr/>
        </p:nvSpPr>
        <p:spPr>
          <a:xfrm>
            <a:off x="11536697" y="91440"/>
            <a:ext cx="457200" cy="457200"/>
          </a:xfrm>
          <a:prstGeom prst="rect">
            <a:avLst/>
          </a:prstGeom>
          <a:noFill/>
        </p:spPr>
        <p:txBody>
          <a:bodyPr wrap="square" rtlCol="0">
            <a:noAutofit/>
          </a:bodyPr>
          <a:lstStyle/>
          <a:p>
            <a:pPr algn="ctr"/>
            <a:r>
              <a:rPr lang="en-US" sz="2600"/>
              <a:t>6</a:t>
            </a:r>
          </a:p>
        </p:txBody>
      </p:sp>
    </p:spTree>
    <p:extLst>
      <p:ext uri="{BB962C8B-B14F-4D97-AF65-F5344CB8AC3E}">
        <p14:creationId xmlns:p14="http://schemas.microsoft.com/office/powerpoint/2010/main" val="26448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87" fill="hold"/>
                                        <p:tgtEl>
                                          <p:spTgt spid="10"/>
                                        </p:tgtEl>
                                      </p:cBhvr>
                                    </p:cmd>
                                  </p:childTnLst>
                                </p:cTn>
                              </p:par>
                              <p:par>
                                <p:cTn id="7" presetID="26" presetClass="emph" presetSubtype="0" fill="hold" nodeType="withEffect">
                                  <p:stCondLst>
                                    <p:cond delay="0"/>
                                  </p:stCondLst>
                                  <p:childTnLst>
                                    <p:animEffect transition="out" filter="fade">
                                      <p:cBhvr>
                                        <p:cTn id="8" dur="1000" tmFilter="0, 0; .2, .5; .8, .5; 1, 0"/>
                                        <p:tgtEl>
                                          <p:spTgt spid="9"/>
                                        </p:tgtEl>
                                      </p:cBhvr>
                                    </p:animEffect>
                                    <p:animScale>
                                      <p:cBhvr>
                                        <p:cTn id="9" dur="500" autoRev="1" fill="hold"/>
                                        <p:tgtEl>
                                          <p:spTgt spid="9"/>
                                        </p:tgtEl>
                                      </p:cBhvr>
                                      <p:by x="105000" y="105000"/>
                                    </p:animScale>
                                  </p:childTnLst>
                                </p:cTn>
                              </p:par>
                              <p:par>
                                <p:cTn id="10" presetID="26" presetClass="emph" presetSubtype="0" fill="hold" nodeType="withEffect">
                                  <p:stCondLst>
                                    <p:cond delay="100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par>
                                <p:cTn id="13" presetID="26" presetClass="emph" presetSubtype="0" fill="hold" nodeType="withEffect">
                                  <p:stCondLst>
                                    <p:cond delay="200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par>
                                <p:cTn id="16" presetID="26" presetClass="emph" presetSubtype="0" fill="hold" nodeType="withEffect">
                                  <p:stCondLst>
                                    <p:cond delay="3000"/>
                                  </p:stCondLst>
                                  <p:childTnLst>
                                    <p:animEffect transition="out" filter="fade">
                                      <p:cBhvr>
                                        <p:cTn id="17" dur="1000" tmFilter="0, 0; .2, .5; .8, .5; 1, 0"/>
                                        <p:tgtEl>
                                          <p:spTgt spid="9"/>
                                        </p:tgtEl>
                                      </p:cBhvr>
                                    </p:animEffect>
                                    <p:animScale>
                                      <p:cBhvr>
                                        <p:cTn id="18" dur="500" autoRev="1" fill="hold"/>
                                        <p:tgtEl>
                                          <p:spTgt spid="9"/>
                                        </p:tgtEl>
                                      </p:cBhvr>
                                      <p:by x="105000" y="105000"/>
                                    </p:animScale>
                                  </p:childTnLst>
                                </p:cTn>
                              </p:par>
                              <p:par>
                                <p:cTn id="19" presetID="2" presetClass="entr" presetSubtype="2" fill="hold" grpId="0" nodeType="withEffect">
                                  <p:stCondLst>
                                    <p:cond delay="30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75000" fill="hold"/>
                                        <p:tgtEl>
                                          <p:spTgt spid="2"/>
                                        </p:tgtEl>
                                        <p:attrNameLst>
                                          <p:attrName>ppt_x</p:attrName>
                                        </p:attrNameLst>
                                      </p:cBhvr>
                                      <p:tavLst>
                                        <p:tav tm="0">
                                          <p:val>
                                            <p:strVal val="1+#ppt_w/2"/>
                                          </p:val>
                                        </p:tav>
                                        <p:tav tm="100000">
                                          <p:val>
                                            <p:strVal val="#ppt_x"/>
                                          </p:val>
                                        </p:tav>
                                      </p:tavLst>
                                    </p:anim>
                                    <p:anim calcmode="lin" valueType="num">
                                      <p:cBhvr additive="base">
                                        <p:cTn id="22" dur="7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10"/>
                </p:tgtEl>
              </p:cMediaNode>
            </p:audio>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18A4D-0791-494C-94D1-289425607E10}"/>
              </a:ext>
            </a:extLst>
          </p:cNvPr>
          <p:cNvSpPr>
            <a:spLocks noGrp="1"/>
          </p:cNvSpPr>
          <p:nvPr>
            <p:ph idx="1"/>
          </p:nvPr>
        </p:nvSpPr>
        <p:spPr>
          <a:xfrm>
            <a:off x="1903412" y="4495800"/>
            <a:ext cx="9601200" cy="1371600"/>
          </a:xfrm>
        </p:spPr>
        <p:txBody>
          <a:bodyPr/>
          <a:lstStyle/>
          <a:p>
            <a:pPr marL="0" indent="0" algn="r">
              <a:buNone/>
            </a:pPr>
            <a:r>
              <a:rPr lang="en-US"/>
              <a:t>Complete the matching activity in your Participant Guide.</a:t>
            </a:r>
          </a:p>
        </p:txBody>
      </p:sp>
      <p:sp>
        <p:nvSpPr>
          <p:cNvPr id="4" name="Footer Placeholder 3">
            <a:extLst>
              <a:ext uri="{FF2B5EF4-FFF2-40B4-BE49-F238E27FC236}">
                <a16:creationId xmlns:a16="http://schemas.microsoft.com/office/drawing/2014/main" id="{7F900FFB-A81F-4E09-ACA8-D1B854012708}"/>
              </a:ext>
            </a:extLst>
          </p:cNvPr>
          <p:cNvSpPr>
            <a:spLocks noGrp="1"/>
          </p:cNvSpPr>
          <p:nvPr>
            <p:ph type="ftr" sz="quarter" idx="11"/>
          </p:nvPr>
        </p:nvSpPr>
        <p:spPr/>
        <p:txBody>
          <a:bodyPr/>
          <a:lstStyle/>
          <a:p>
            <a:r>
              <a:rPr lang="en-US"/>
              <a:t>DFES Partner Training Team</a:t>
            </a:r>
          </a:p>
        </p:txBody>
      </p:sp>
      <p:sp>
        <p:nvSpPr>
          <p:cNvPr id="5" name="Date Placeholder 4">
            <a:extLst>
              <a:ext uri="{FF2B5EF4-FFF2-40B4-BE49-F238E27FC236}">
                <a16:creationId xmlns:a16="http://schemas.microsoft.com/office/drawing/2014/main" id="{941F3A63-95B8-4B47-A3A5-37DFA4ACEC08}"/>
              </a:ext>
            </a:extLst>
          </p:cNvPr>
          <p:cNvSpPr>
            <a:spLocks noGrp="1"/>
          </p:cNvSpPr>
          <p:nvPr>
            <p:ph type="dt" sz="half" idx="2"/>
          </p:nvPr>
        </p:nvSpPr>
        <p:spPr>
          <a:xfrm>
            <a:off x="9803555" y="6546272"/>
            <a:ext cx="1320059" cy="273049"/>
          </a:xfrm>
        </p:spPr>
        <p:txBody>
          <a:bodyPr/>
          <a:lstStyle/>
          <a:p>
            <a:r>
              <a:rPr lang="en-US"/>
              <a:t>06/24/2021</a:t>
            </a:r>
            <a:endParaRPr lang="en-US" dirty="0"/>
          </a:p>
        </p:txBody>
      </p:sp>
      <p:sp>
        <p:nvSpPr>
          <p:cNvPr id="6" name="Slide Number Placeholder 5">
            <a:extLst>
              <a:ext uri="{FF2B5EF4-FFF2-40B4-BE49-F238E27FC236}">
                <a16:creationId xmlns:a16="http://schemas.microsoft.com/office/drawing/2014/main" id="{FC552529-D191-425F-845E-C309E301B47A}"/>
              </a:ext>
            </a:extLst>
          </p:cNvPr>
          <p:cNvSpPr>
            <a:spLocks noGrp="1"/>
          </p:cNvSpPr>
          <p:nvPr>
            <p:ph type="sldNum" sz="quarter" idx="4"/>
          </p:nvPr>
        </p:nvSpPr>
        <p:spPr/>
        <p:txBody>
          <a:bodyPr/>
          <a:lstStyle/>
          <a:p>
            <a:fld id="{E5137D0E-4A4F-4307-8994-C1891D747D59}" type="slidenum">
              <a:rPr lang="en-US" smtClean="0"/>
              <a:pPr/>
              <a:t>8</a:t>
            </a:fld>
            <a:endParaRPr lang="en-US"/>
          </a:p>
        </p:txBody>
      </p:sp>
      <p:pic>
        <p:nvPicPr>
          <p:cNvPr id="12" name="Picture 11">
            <a:extLst>
              <a:ext uri="{FF2B5EF4-FFF2-40B4-BE49-F238E27FC236}">
                <a16:creationId xmlns:a16="http://schemas.microsoft.com/office/drawing/2014/main" id="{E17CB198-164A-4781-80D9-600B9D6D666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811" y="164068"/>
            <a:ext cx="9828937" cy="3614182"/>
          </a:xfrm>
          <a:prstGeom prst="rect">
            <a:avLst/>
          </a:prstGeom>
        </p:spPr>
      </p:pic>
      <p:sp>
        <p:nvSpPr>
          <p:cNvPr id="8" name="TextBox 7">
            <a:extLst>
              <a:ext uri="{FF2B5EF4-FFF2-40B4-BE49-F238E27FC236}">
                <a16:creationId xmlns:a16="http://schemas.microsoft.com/office/drawing/2014/main" id="{D5B8123F-F224-447D-88B7-6E3752CFC693}"/>
              </a:ext>
            </a:extLst>
          </p:cNvPr>
          <p:cNvSpPr txBox="1"/>
          <p:nvPr/>
        </p:nvSpPr>
        <p:spPr>
          <a:xfrm>
            <a:off x="11536697" y="59961"/>
            <a:ext cx="457200" cy="485108"/>
          </a:xfrm>
          <a:prstGeom prst="rect">
            <a:avLst/>
          </a:prstGeom>
          <a:noFill/>
        </p:spPr>
        <p:txBody>
          <a:bodyPr wrap="square" rtlCol="0">
            <a:noAutofit/>
          </a:bodyPr>
          <a:lstStyle/>
          <a:p>
            <a:pPr algn="ctr"/>
            <a:r>
              <a:rPr lang="en-US" sz="2600"/>
              <a:t>7</a:t>
            </a:r>
          </a:p>
        </p:txBody>
      </p:sp>
    </p:spTree>
    <p:extLst>
      <p:ext uri="{BB962C8B-B14F-4D97-AF65-F5344CB8AC3E}">
        <p14:creationId xmlns:p14="http://schemas.microsoft.com/office/powerpoint/2010/main" val="279664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0732FD-1575-4200-933C-F2C689C0BFA2}"/>
              </a:ext>
            </a:extLst>
          </p:cNvPr>
          <p:cNvSpPr>
            <a:spLocks noGrp="1"/>
          </p:cNvSpPr>
          <p:nvPr>
            <p:ph type="ftr" sz="quarter" idx="11"/>
          </p:nvPr>
        </p:nvSpPr>
        <p:spPr/>
        <p:txBody>
          <a:bodyPr/>
          <a:lstStyle/>
          <a:p>
            <a:r>
              <a:rPr lang="en-US"/>
              <a:t>DFES Partner Training Team</a:t>
            </a:r>
          </a:p>
        </p:txBody>
      </p:sp>
      <p:sp>
        <p:nvSpPr>
          <p:cNvPr id="5" name="Slide Number Placeholder 4">
            <a:extLst>
              <a:ext uri="{FF2B5EF4-FFF2-40B4-BE49-F238E27FC236}">
                <a16:creationId xmlns:a16="http://schemas.microsoft.com/office/drawing/2014/main" id="{8A15B91F-E50D-476E-860C-82CCC3518001}"/>
              </a:ext>
            </a:extLst>
          </p:cNvPr>
          <p:cNvSpPr>
            <a:spLocks noGrp="1"/>
          </p:cNvSpPr>
          <p:nvPr>
            <p:ph type="sldNum" sz="quarter" idx="4"/>
          </p:nvPr>
        </p:nvSpPr>
        <p:spPr/>
        <p:txBody>
          <a:bodyPr/>
          <a:lstStyle/>
          <a:p>
            <a:fld id="{E5137D0E-4A4F-4307-8994-C1891D747D59}" type="slidenum">
              <a:rPr lang="en-US" smtClean="0"/>
              <a:pPr/>
              <a:t>9</a:t>
            </a:fld>
            <a:endParaRPr lang="en-US"/>
          </a:p>
        </p:txBody>
      </p:sp>
      <p:sp>
        <p:nvSpPr>
          <p:cNvPr id="6" name="Date Placeholder 5">
            <a:extLst>
              <a:ext uri="{FF2B5EF4-FFF2-40B4-BE49-F238E27FC236}">
                <a16:creationId xmlns:a16="http://schemas.microsoft.com/office/drawing/2014/main" id="{7E916F15-7503-42AF-A3C3-E1629529332E}"/>
              </a:ext>
            </a:extLst>
          </p:cNvPr>
          <p:cNvSpPr>
            <a:spLocks noGrp="1"/>
          </p:cNvSpPr>
          <p:nvPr>
            <p:ph type="dt" sz="half" idx="2"/>
          </p:nvPr>
        </p:nvSpPr>
        <p:spPr/>
        <p:txBody>
          <a:bodyPr/>
          <a:lstStyle/>
          <a:p>
            <a:r>
              <a:rPr lang="en-US"/>
              <a:t>06/24/2021</a:t>
            </a:r>
          </a:p>
        </p:txBody>
      </p:sp>
      <p:sp>
        <p:nvSpPr>
          <p:cNvPr id="7" name="TextBox 6">
            <a:extLst>
              <a:ext uri="{FF2B5EF4-FFF2-40B4-BE49-F238E27FC236}">
                <a16:creationId xmlns:a16="http://schemas.microsoft.com/office/drawing/2014/main" id="{B4AA9906-959E-4EFB-BC90-A118F02D974D}"/>
              </a:ext>
            </a:extLst>
          </p:cNvPr>
          <p:cNvSpPr txBox="1"/>
          <p:nvPr/>
        </p:nvSpPr>
        <p:spPr>
          <a:xfrm>
            <a:off x="456329" y="457200"/>
            <a:ext cx="3432747" cy="492443"/>
          </a:xfrm>
          <a:prstGeom prst="rect">
            <a:avLst/>
          </a:prstGeom>
          <a:noFill/>
        </p:spPr>
        <p:txBody>
          <a:bodyPr wrap="square" rtlCol="0">
            <a:spAutoFit/>
          </a:bodyPr>
          <a:lstStyle/>
          <a:p>
            <a:r>
              <a:rPr lang="en-US" sz="2600"/>
              <a:t>Informal Assessment </a:t>
            </a:r>
          </a:p>
        </p:txBody>
      </p:sp>
      <p:sp>
        <p:nvSpPr>
          <p:cNvPr id="8" name="TextBox 7">
            <a:extLst>
              <a:ext uri="{FF2B5EF4-FFF2-40B4-BE49-F238E27FC236}">
                <a16:creationId xmlns:a16="http://schemas.microsoft.com/office/drawing/2014/main" id="{58F4A420-03CD-49C8-8076-51E793C83C47}"/>
              </a:ext>
            </a:extLst>
          </p:cNvPr>
          <p:cNvSpPr txBox="1"/>
          <p:nvPr/>
        </p:nvSpPr>
        <p:spPr>
          <a:xfrm>
            <a:off x="3889072" y="457200"/>
            <a:ext cx="7843421" cy="892552"/>
          </a:xfrm>
          <a:prstGeom prst="rect">
            <a:avLst/>
          </a:prstGeom>
          <a:noFill/>
        </p:spPr>
        <p:txBody>
          <a:bodyPr wrap="square" rtlCol="0">
            <a:spAutoFit/>
          </a:bodyPr>
          <a:lstStyle/>
          <a:p>
            <a:r>
              <a:rPr lang="en-US" sz="2600" dirty="0"/>
              <a:t>Gathers information regarding a participant and their family</a:t>
            </a:r>
          </a:p>
        </p:txBody>
      </p:sp>
      <p:sp>
        <p:nvSpPr>
          <p:cNvPr id="9" name="TextBox 8">
            <a:extLst>
              <a:ext uri="{FF2B5EF4-FFF2-40B4-BE49-F238E27FC236}">
                <a16:creationId xmlns:a16="http://schemas.microsoft.com/office/drawing/2014/main" id="{F89E7B22-E2EA-4589-ACA5-A25FC8C82A1C}"/>
              </a:ext>
            </a:extLst>
          </p:cNvPr>
          <p:cNvSpPr txBox="1"/>
          <p:nvPr/>
        </p:nvSpPr>
        <p:spPr>
          <a:xfrm>
            <a:off x="456329" y="1371600"/>
            <a:ext cx="3432747" cy="492443"/>
          </a:xfrm>
          <a:prstGeom prst="rect">
            <a:avLst/>
          </a:prstGeom>
          <a:noFill/>
        </p:spPr>
        <p:txBody>
          <a:bodyPr wrap="square" rtlCol="0">
            <a:spAutoFit/>
          </a:bodyPr>
          <a:lstStyle/>
          <a:p>
            <a:r>
              <a:rPr lang="en-US" sz="2600"/>
              <a:t>Formal Assessment </a:t>
            </a:r>
          </a:p>
        </p:txBody>
      </p:sp>
      <p:sp>
        <p:nvSpPr>
          <p:cNvPr id="10" name="TextBox 9">
            <a:extLst>
              <a:ext uri="{FF2B5EF4-FFF2-40B4-BE49-F238E27FC236}">
                <a16:creationId xmlns:a16="http://schemas.microsoft.com/office/drawing/2014/main" id="{BDB1B476-3006-4F23-B41E-152B044126DB}"/>
              </a:ext>
            </a:extLst>
          </p:cNvPr>
          <p:cNvSpPr txBox="1"/>
          <p:nvPr/>
        </p:nvSpPr>
        <p:spPr>
          <a:xfrm>
            <a:off x="3889071" y="1371600"/>
            <a:ext cx="7843421" cy="1292662"/>
          </a:xfrm>
          <a:prstGeom prst="rect">
            <a:avLst/>
          </a:prstGeom>
          <a:noFill/>
        </p:spPr>
        <p:txBody>
          <a:bodyPr wrap="square" rtlCol="0">
            <a:spAutoFit/>
          </a:bodyPr>
          <a:lstStyle/>
          <a:p>
            <a:r>
              <a:rPr lang="en-US" sz="2600" dirty="0"/>
              <a:t>Establishes the extent, severity, and effect of any disability along with the need for services/accommodations</a:t>
            </a:r>
          </a:p>
        </p:txBody>
      </p:sp>
      <p:sp>
        <p:nvSpPr>
          <p:cNvPr id="11" name="TextBox 10">
            <a:extLst>
              <a:ext uri="{FF2B5EF4-FFF2-40B4-BE49-F238E27FC236}">
                <a16:creationId xmlns:a16="http://schemas.microsoft.com/office/drawing/2014/main" id="{7CDBC9CF-8FF3-4AD6-B7D0-2C970E62F4E7}"/>
              </a:ext>
            </a:extLst>
          </p:cNvPr>
          <p:cNvSpPr txBox="1"/>
          <p:nvPr/>
        </p:nvSpPr>
        <p:spPr>
          <a:xfrm>
            <a:off x="456328" y="2743200"/>
            <a:ext cx="3432747" cy="492443"/>
          </a:xfrm>
          <a:prstGeom prst="rect">
            <a:avLst/>
          </a:prstGeom>
          <a:noFill/>
        </p:spPr>
        <p:txBody>
          <a:bodyPr wrap="square" rtlCol="0">
            <a:spAutoFit/>
          </a:bodyPr>
          <a:lstStyle/>
          <a:p>
            <a:r>
              <a:rPr lang="en-US" sz="2600"/>
              <a:t>Vocational Evaluation</a:t>
            </a:r>
          </a:p>
        </p:txBody>
      </p:sp>
      <p:sp>
        <p:nvSpPr>
          <p:cNvPr id="12" name="TextBox 11">
            <a:extLst>
              <a:ext uri="{FF2B5EF4-FFF2-40B4-BE49-F238E27FC236}">
                <a16:creationId xmlns:a16="http://schemas.microsoft.com/office/drawing/2014/main" id="{49ACC8AD-926A-4AE1-8B69-4011E545CED1}"/>
              </a:ext>
            </a:extLst>
          </p:cNvPr>
          <p:cNvSpPr txBox="1"/>
          <p:nvPr/>
        </p:nvSpPr>
        <p:spPr>
          <a:xfrm>
            <a:off x="3889073" y="2743200"/>
            <a:ext cx="7843420" cy="1292662"/>
          </a:xfrm>
          <a:prstGeom prst="rect">
            <a:avLst/>
          </a:prstGeom>
          <a:noFill/>
        </p:spPr>
        <p:txBody>
          <a:bodyPr wrap="square" rtlCol="0">
            <a:spAutoFit/>
          </a:bodyPr>
          <a:lstStyle/>
          <a:p>
            <a:r>
              <a:rPr lang="en-US" sz="2600" dirty="0"/>
              <a:t>Assess a participant’s capacity to become employed and remain employed, establish realistic vocational goals, and develop a plan to achieve them</a:t>
            </a:r>
          </a:p>
        </p:txBody>
      </p:sp>
      <p:sp>
        <p:nvSpPr>
          <p:cNvPr id="13" name="TextBox 12">
            <a:extLst>
              <a:ext uri="{FF2B5EF4-FFF2-40B4-BE49-F238E27FC236}">
                <a16:creationId xmlns:a16="http://schemas.microsoft.com/office/drawing/2014/main" id="{19033C62-E95C-4F7F-98EF-C659E9A69685}"/>
              </a:ext>
            </a:extLst>
          </p:cNvPr>
          <p:cNvSpPr txBox="1"/>
          <p:nvPr/>
        </p:nvSpPr>
        <p:spPr>
          <a:xfrm>
            <a:off x="456326" y="4114800"/>
            <a:ext cx="3432747" cy="492443"/>
          </a:xfrm>
          <a:prstGeom prst="rect">
            <a:avLst/>
          </a:prstGeom>
          <a:noFill/>
        </p:spPr>
        <p:txBody>
          <a:bodyPr wrap="square" rtlCol="0">
            <a:spAutoFit/>
          </a:bodyPr>
          <a:lstStyle/>
          <a:p>
            <a:r>
              <a:rPr lang="en-US" sz="2600"/>
              <a:t>Work Styles</a:t>
            </a:r>
          </a:p>
        </p:txBody>
      </p:sp>
      <p:sp>
        <p:nvSpPr>
          <p:cNvPr id="14" name="TextBox 13">
            <a:extLst>
              <a:ext uri="{FF2B5EF4-FFF2-40B4-BE49-F238E27FC236}">
                <a16:creationId xmlns:a16="http://schemas.microsoft.com/office/drawing/2014/main" id="{ABB13EB2-70A2-447E-A1D3-B0DE865DA4A6}"/>
              </a:ext>
            </a:extLst>
          </p:cNvPr>
          <p:cNvSpPr txBox="1"/>
          <p:nvPr/>
        </p:nvSpPr>
        <p:spPr>
          <a:xfrm>
            <a:off x="3889072" y="4114800"/>
            <a:ext cx="7843420" cy="892552"/>
          </a:xfrm>
          <a:prstGeom prst="rect">
            <a:avLst/>
          </a:prstGeom>
          <a:noFill/>
        </p:spPr>
        <p:txBody>
          <a:bodyPr wrap="square" rtlCol="0">
            <a:spAutoFit/>
          </a:bodyPr>
          <a:lstStyle/>
          <a:p>
            <a:r>
              <a:rPr lang="en-US" sz="2600"/>
              <a:t>Assess a participants work personality (attitude, ethic, etc.)</a:t>
            </a:r>
          </a:p>
        </p:txBody>
      </p:sp>
      <p:sp>
        <p:nvSpPr>
          <p:cNvPr id="15" name="TextBox 14">
            <a:extLst>
              <a:ext uri="{FF2B5EF4-FFF2-40B4-BE49-F238E27FC236}">
                <a16:creationId xmlns:a16="http://schemas.microsoft.com/office/drawing/2014/main" id="{869EEDFC-A24C-453E-965C-BAB1EED48413}"/>
              </a:ext>
            </a:extLst>
          </p:cNvPr>
          <p:cNvSpPr txBox="1"/>
          <p:nvPr/>
        </p:nvSpPr>
        <p:spPr>
          <a:xfrm>
            <a:off x="456326" y="5029200"/>
            <a:ext cx="3432747" cy="492443"/>
          </a:xfrm>
          <a:prstGeom prst="rect">
            <a:avLst/>
          </a:prstGeom>
          <a:noFill/>
        </p:spPr>
        <p:txBody>
          <a:bodyPr wrap="square" rtlCol="0">
            <a:spAutoFit/>
          </a:bodyPr>
          <a:lstStyle/>
          <a:p>
            <a:r>
              <a:rPr lang="en-US" sz="2600"/>
              <a:t>Skills</a:t>
            </a:r>
          </a:p>
        </p:txBody>
      </p:sp>
      <p:sp>
        <p:nvSpPr>
          <p:cNvPr id="16" name="TextBox 15">
            <a:extLst>
              <a:ext uri="{FF2B5EF4-FFF2-40B4-BE49-F238E27FC236}">
                <a16:creationId xmlns:a16="http://schemas.microsoft.com/office/drawing/2014/main" id="{CCC75828-1ACA-42F2-88D2-F344A872E31B}"/>
              </a:ext>
            </a:extLst>
          </p:cNvPr>
          <p:cNvSpPr txBox="1"/>
          <p:nvPr/>
        </p:nvSpPr>
        <p:spPr>
          <a:xfrm>
            <a:off x="3889073" y="5029200"/>
            <a:ext cx="7843420" cy="492443"/>
          </a:xfrm>
          <a:prstGeom prst="rect">
            <a:avLst/>
          </a:prstGeom>
          <a:noFill/>
        </p:spPr>
        <p:txBody>
          <a:bodyPr wrap="square" rtlCol="0">
            <a:spAutoFit/>
          </a:bodyPr>
          <a:lstStyle/>
          <a:p>
            <a:r>
              <a:rPr lang="en-US" sz="2600"/>
              <a:t>Determines the skills a participant already has</a:t>
            </a:r>
          </a:p>
        </p:txBody>
      </p:sp>
      <p:sp>
        <p:nvSpPr>
          <p:cNvPr id="17" name="TextBox 16">
            <a:extLst>
              <a:ext uri="{FF2B5EF4-FFF2-40B4-BE49-F238E27FC236}">
                <a16:creationId xmlns:a16="http://schemas.microsoft.com/office/drawing/2014/main" id="{11356F85-01E9-45DA-BFB3-FECDA6A0D733}"/>
              </a:ext>
            </a:extLst>
          </p:cNvPr>
          <p:cNvSpPr txBox="1"/>
          <p:nvPr/>
        </p:nvSpPr>
        <p:spPr>
          <a:xfrm>
            <a:off x="456325" y="5623560"/>
            <a:ext cx="3432747" cy="492443"/>
          </a:xfrm>
          <a:prstGeom prst="rect">
            <a:avLst/>
          </a:prstGeom>
          <a:noFill/>
        </p:spPr>
        <p:txBody>
          <a:bodyPr wrap="square" rtlCol="0">
            <a:spAutoFit/>
          </a:bodyPr>
          <a:lstStyle/>
          <a:p>
            <a:r>
              <a:rPr lang="en-US" sz="2600"/>
              <a:t>Interests</a:t>
            </a:r>
          </a:p>
        </p:txBody>
      </p:sp>
      <p:sp>
        <p:nvSpPr>
          <p:cNvPr id="18" name="TextBox 17">
            <a:extLst>
              <a:ext uri="{FF2B5EF4-FFF2-40B4-BE49-F238E27FC236}">
                <a16:creationId xmlns:a16="http://schemas.microsoft.com/office/drawing/2014/main" id="{8D763935-EADD-461D-858C-0BD27B058E0E}"/>
              </a:ext>
            </a:extLst>
          </p:cNvPr>
          <p:cNvSpPr txBox="1"/>
          <p:nvPr/>
        </p:nvSpPr>
        <p:spPr>
          <a:xfrm>
            <a:off x="3889073" y="5623560"/>
            <a:ext cx="7843420" cy="892552"/>
          </a:xfrm>
          <a:prstGeom prst="rect">
            <a:avLst/>
          </a:prstGeom>
          <a:noFill/>
        </p:spPr>
        <p:txBody>
          <a:bodyPr wrap="square" rtlCol="0">
            <a:spAutoFit/>
          </a:bodyPr>
          <a:lstStyle/>
          <a:p>
            <a:r>
              <a:rPr lang="en-US" sz="2600"/>
              <a:t>Identifies careers that may fit a participant’s interests</a:t>
            </a:r>
          </a:p>
        </p:txBody>
      </p:sp>
      <p:sp>
        <p:nvSpPr>
          <p:cNvPr id="19" name="TextBox 18">
            <a:extLst>
              <a:ext uri="{FF2B5EF4-FFF2-40B4-BE49-F238E27FC236}">
                <a16:creationId xmlns:a16="http://schemas.microsoft.com/office/drawing/2014/main" id="{DB0097F2-E1BF-44A5-AE49-0F9391D7F15A}"/>
              </a:ext>
            </a:extLst>
          </p:cNvPr>
          <p:cNvSpPr txBox="1"/>
          <p:nvPr/>
        </p:nvSpPr>
        <p:spPr>
          <a:xfrm>
            <a:off x="11536697" y="59961"/>
            <a:ext cx="457200" cy="485108"/>
          </a:xfrm>
          <a:prstGeom prst="rect">
            <a:avLst/>
          </a:prstGeom>
          <a:noFill/>
        </p:spPr>
        <p:txBody>
          <a:bodyPr wrap="square" rtlCol="0">
            <a:noAutofit/>
          </a:bodyPr>
          <a:lstStyle/>
          <a:p>
            <a:pPr algn="ctr"/>
            <a:r>
              <a:rPr lang="en-US" sz="2600"/>
              <a:t>7</a:t>
            </a:r>
          </a:p>
        </p:txBody>
      </p:sp>
    </p:spTree>
    <p:extLst>
      <p:ext uri="{BB962C8B-B14F-4D97-AF65-F5344CB8AC3E}">
        <p14:creationId xmlns:p14="http://schemas.microsoft.com/office/powerpoint/2010/main" val="18625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 name="__PE_ORIG_SIZE" val="54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42A7DE7CA48F4093656A371311FBDB" ma:contentTypeVersion="4" ma:contentTypeDescription="Create a new document." ma:contentTypeScope="" ma:versionID="55542557662b82b8a225325dec91bf31">
  <xsd:schema xmlns:xsd="http://www.w3.org/2001/XMLSchema" xmlns:xs="http://www.w3.org/2001/XMLSchema" xmlns:p="http://schemas.microsoft.com/office/2006/metadata/properties" xmlns:ns2="9195c598-fdc4-43e3-8472-4d76ee1055f9" targetNamespace="http://schemas.microsoft.com/office/2006/metadata/properties" ma:root="true" ma:fieldsID="8b00b1d5039bb8c9d1baa06077d18131" ns2:_="">
    <xsd:import namespace="9195c598-fdc4-43e3-8472-4d76ee1055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5c598-fdc4-43e3-8472-4d76ee105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0605D2-659C-404B-A766-26A9E24E4713}">
  <ds:schemaRefs>
    <ds:schemaRef ds:uri="http://schemas.microsoft.com/sharepoint/v3/contenttype/forms"/>
  </ds:schemaRefs>
</ds:datastoreItem>
</file>

<file path=customXml/itemProps2.xml><?xml version="1.0" encoding="utf-8"?>
<ds:datastoreItem xmlns:ds="http://schemas.openxmlformats.org/officeDocument/2006/customXml" ds:itemID="{EB2AE51F-8451-4A95-AD35-D6764A2A648E}">
  <ds:schemaRefs>
    <ds:schemaRef ds:uri="http://schemas.microsoft.com/office/2006/metadata/properties"/>
    <ds:schemaRef ds:uri="9195c598-fdc4-43e3-8472-4d76ee1055f9"/>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250ED72-0721-4394-9CCD-12EB5C50B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5c598-fdc4-43e3-8472-4d76ee105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1437</Words>
  <Application>Microsoft Office PowerPoint</Application>
  <PresentationFormat>Custom</PresentationFormat>
  <Paragraphs>234</Paragraphs>
  <Slides>35</Slides>
  <Notes>2</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OCR A Extended</vt:lpstr>
      <vt:lpstr>Palatino Linotype</vt:lpstr>
      <vt:lpstr>Watercolor_16x9</vt:lpstr>
      <vt:lpstr>Case Management Strategies for Success: Utilizing Assessment</vt:lpstr>
      <vt:lpstr>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gathered from...</vt:lpstr>
      <vt:lpstr>Utilizing Assessment Results</vt:lpstr>
      <vt:lpstr>PowerPoint Presentation</vt:lpstr>
      <vt:lpstr>PowerPoint Presentation</vt:lpstr>
      <vt:lpstr>PowerPoint Presentation</vt:lpstr>
      <vt:lpstr>PowerPoint Presentation</vt:lpstr>
      <vt:lpstr>Accommodations</vt:lpstr>
      <vt:lpstr>PowerPoint Presentation</vt:lpstr>
      <vt:lpstr>PowerPoint Presentation</vt:lpstr>
      <vt:lpstr>Evaluation of Assessment</vt:lpstr>
      <vt:lpstr>Documenting</vt:lpstr>
      <vt:lpstr>Documentation</vt:lpstr>
      <vt:lpstr>PowerPoint Presentation</vt:lpstr>
      <vt:lpstr>PowerPoint Presentation</vt:lpstr>
      <vt:lpstr>PowerPoint Presentation</vt:lpstr>
      <vt:lpstr>Appraise Progress</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Strategies for Success: Utilizing Assessment</dc:title>
  <dc:creator>Kelsey Chappa</dc:creator>
  <cp:lastModifiedBy>Kelsey Chappa</cp:lastModifiedBy>
  <cp:revision>2</cp:revision>
  <dcterms:created xsi:type="dcterms:W3CDTF">2019-08-20T16:21:36Z</dcterms:created>
  <dcterms:modified xsi:type="dcterms:W3CDTF">2021-06-24T16:09:32Z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0x0101002442A7DE7CA48F4093656A371311FBDB</vt:lpwstr>
  </property>
</Properties>
</file>