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52"/>
  </p:notesMasterIdLst>
  <p:sldIdLst>
    <p:sldId id="256" r:id="rId5"/>
    <p:sldId id="272" r:id="rId6"/>
    <p:sldId id="273" r:id="rId7"/>
    <p:sldId id="311" r:id="rId8"/>
    <p:sldId id="257" r:id="rId9"/>
    <p:sldId id="289" r:id="rId10"/>
    <p:sldId id="290" r:id="rId11"/>
    <p:sldId id="274" r:id="rId12"/>
    <p:sldId id="275" r:id="rId13"/>
    <p:sldId id="261" r:id="rId14"/>
    <p:sldId id="279" r:id="rId15"/>
    <p:sldId id="258" r:id="rId16"/>
    <p:sldId id="268" r:id="rId17"/>
    <p:sldId id="269" r:id="rId18"/>
    <p:sldId id="276" r:id="rId19"/>
    <p:sldId id="277" r:id="rId20"/>
    <p:sldId id="278" r:id="rId21"/>
    <p:sldId id="262" r:id="rId22"/>
    <p:sldId id="280" r:id="rId23"/>
    <p:sldId id="281" r:id="rId24"/>
    <p:sldId id="282" r:id="rId25"/>
    <p:sldId id="283" r:id="rId26"/>
    <p:sldId id="284" r:id="rId27"/>
    <p:sldId id="259" r:id="rId28"/>
    <p:sldId id="291" r:id="rId29"/>
    <p:sldId id="292" r:id="rId30"/>
    <p:sldId id="303" r:id="rId31"/>
    <p:sldId id="263" r:id="rId32"/>
    <p:sldId id="309" r:id="rId33"/>
    <p:sldId id="308" r:id="rId34"/>
    <p:sldId id="260" r:id="rId35"/>
    <p:sldId id="293" r:id="rId36"/>
    <p:sldId id="294" r:id="rId37"/>
    <p:sldId id="304" r:id="rId38"/>
    <p:sldId id="310" r:id="rId39"/>
    <p:sldId id="305" r:id="rId40"/>
    <p:sldId id="265" r:id="rId41"/>
    <p:sldId id="285" r:id="rId42"/>
    <p:sldId id="286" r:id="rId43"/>
    <p:sldId id="287" r:id="rId44"/>
    <p:sldId id="295" r:id="rId45"/>
    <p:sldId id="264" r:id="rId46"/>
    <p:sldId id="300" r:id="rId47"/>
    <p:sldId id="306" r:id="rId48"/>
    <p:sldId id="301" r:id="rId49"/>
    <p:sldId id="307" r:id="rId50"/>
    <p:sldId id="302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80670E3-BFA7-463A-9778-AFB61FCB1E5B}">
          <p14:sldIdLst>
            <p14:sldId id="256"/>
            <p14:sldId id="272"/>
            <p14:sldId id="273"/>
            <p14:sldId id="311"/>
            <p14:sldId id="257"/>
            <p14:sldId id="289"/>
            <p14:sldId id="290"/>
            <p14:sldId id="274"/>
            <p14:sldId id="275"/>
            <p14:sldId id="261"/>
            <p14:sldId id="279"/>
            <p14:sldId id="258"/>
            <p14:sldId id="268"/>
            <p14:sldId id="269"/>
            <p14:sldId id="276"/>
            <p14:sldId id="277"/>
            <p14:sldId id="278"/>
            <p14:sldId id="262"/>
            <p14:sldId id="280"/>
            <p14:sldId id="281"/>
            <p14:sldId id="282"/>
            <p14:sldId id="283"/>
            <p14:sldId id="284"/>
            <p14:sldId id="259"/>
            <p14:sldId id="291"/>
            <p14:sldId id="292"/>
            <p14:sldId id="303"/>
            <p14:sldId id="263"/>
            <p14:sldId id="309"/>
            <p14:sldId id="308"/>
            <p14:sldId id="260"/>
            <p14:sldId id="293"/>
            <p14:sldId id="294"/>
            <p14:sldId id="304"/>
            <p14:sldId id="310"/>
            <p14:sldId id="305"/>
          </p14:sldIdLst>
        </p14:section>
        <p14:section name="Mental Health Report" id="{474E8FF5-BC85-4CC0-A8A9-20777CE7DF49}">
          <p14:sldIdLst>
            <p14:sldId id="265"/>
            <p14:sldId id="285"/>
            <p14:sldId id="286"/>
            <p14:sldId id="287"/>
            <p14:sldId id="295"/>
          </p14:sldIdLst>
        </p14:section>
        <p14:section name="Medical Examination and Capacity Form" id="{2FC95434-0F18-425B-86CB-59932D4E0262}">
          <p14:sldIdLst>
            <p14:sldId id="264"/>
            <p14:sldId id="300"/>
            <p14:sldId id="306"/>
            <p14:sldId id="301"/>
            <p14:sldId id="307"/>
            <p14:sldId id="30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17C6989-6AC0-DFB7-3B22-DCD1C58FFA56}" name="Kelsey Chappa" initials="KC" userId="S::kelsey.chappa@dwfs.us::820957df-ccea-48a7-8a0f-23ef2e5870b0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F0F0"/>
    <a:srgbClr val="011C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DAC586-511C-463A-A4D5-80A408B4E8C4}" v="1" dt="2024-06-12T15:26:18.8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40" autoAdjust="0"/>
    <p:restoredTop sz="94630" autoAdjust="0"/>
  </p:normalViewPr>
  <p:slideViewPr>
    <p:cSldViewPr snapToGrid="0">
      <p:cViewPr varScale="1">
        <p:scale>
          <a:sx n="72" d="100"/>
          <a:sy n="72" d="100"/>
        </p:scale>
        <p:origin x="154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presProps" Target="presProps.xml"/><Relationship Id="rId58" Type="http://schemas.microsoft.com/office/2015/10/relationships/revisionInfo" Target="revisionInfo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microsoft.com/office/2018/10/relationships/authors" Target="author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microsoft.com/office/2016/11/relationships/changesInfo" Target="changesInfos/changesInfo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lsey Chappa" userId="820957df-ccea-48a7-8a0f-23ef2e5870b0" providerId="ADAL" clId="{F8DAC586-511C-463A-A4D5-80A408B4E8C4}"/>
    <pc:docChg chg="addSld modSld modSection">
      <pc:chgData name="Kelsey Chappa" userId="820957df-ccea-48a7-8a0f-23ef2e5870b0" providerId="ADAL" clId="{F8DAC586-511C-463A-A4D5-80A408B4E8C4}" dt="2024-06-12T15:25:50.420" v="48" actId="20577"/>
      <pc:docMkLst>
        <pc:docMk/>
      </pc:docMkLst>
      <pc:sldChg chg="modSp add mod">
        <pc:chgData name="Kelsey Chappa" userId="820957df-ccea-48a7-8a0f-23ef2e5870b0" providerId="ADAL" clId="{F8DAC586-511C-463A-A4D5-80A408B4E8C4}" dt="2024-06-12T15:25:50.420" v="48" actId="20577"/>
        <pc:sldMkLst>
          <pc:docMk/>
          <pc:sldMk cId="370784553" sldId="311"/>
        </pc:sldMkLst>
        <pc:spChg chg="mod">
          <ac:chgData name="Kelsey Chappa" userId="820957df-ccea-48a7-8a0f-23ef2e5870b0" providerId="ADAL" clId="{F8DAC586-511C-463A-A4D5-80A408B4E8C4}" dt="2024-06-12T15:25:50.420" v="48" actId="20577"/>
          <ac:spMkLst>
            <pc:docMk/>
            <pc:sldMk cId="370784553" sldId="311"/>
            <ac:spMk id="6" creationId="{E2BC3E6A-0E2A-E0BA-840A-D0D3D656B676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AFA6ED-A877-43C9-BBE6-AE5165BAE5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F64C-27E7-4421-BBEF-94766FA887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95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5B182C48-C3A5-18BD-AADC-5F2CC2D61A0F}"/>
              </a:ext>
            </a:extLst>
          </p:cNvPr>
          <p:cNvSpPr/>
          <p:nvPr userDrawn="1"/>
        </p:nvSpPr>
        <p:spPr>
          <a:xfrm>
            <a:off x="2667000" y="0"/>
            <a:ext cx="6858000" cy="6858000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C43DF30D-31D7-7216-421D-71671685015E}"/>
              </a:ext>
            </a:extLst>
          </p:cNvPr>
          <p:cNvSpPr/>
          <p:nvPr userDrawn="1"/>
        </p:nvSpPr>
        <p:spPr>
          <a:xfrm>
            <a:off x="0" y="1371600"/>
            <a:ext cx="5486400" cy="5486400"/>
          </a:xfrm>
          <a:prstGeom prst="ellipse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7FEF6CB4-2CE7-2929-705B-CF68AC1F0782}"/>
              </a:ext>
            </a:extLst>
          </p:cNvPr>
          <p:cNvSpPr/>
          <p:nvPr userDrawn="1"/>
        </p:nvSpPr>
        <p:spPr>
          <a:xfrm>
            <a:off x="6705600" y="0"/>
            <a:ext cx="5486400" cy="5486400"/>
          </a:xfrm>
          <a:prstGeom prst="ellipse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0BD26C5D-23D0-A8CC-AA83-27612C97E2C7}"/>
              </a:ext>
            </a:extLst>
          </p:cNvPr>
          <p:cNvSpPr/>
          <p:nvPr userDrawn="1"/>
        </p:nvSpPr>
        <p:spPr>
          <a:xfrm>
            <a:off x="-1" y="0"/>
            <a:ext cx="12192001" cy="6858000"/>
          </a:xfrm>
          <a:prstGeom prst="rect">
            <a:avLst/>
          </a:prstGeom>
          <a:solidFill>
            <a:schemeClr val="bg2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4A6C0-A6F9-3073-44CD-857A6DE04BD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150704" y="3602038"/>
            <a:ext cx="5854148" cy="771179"/>
          </a:xfrm>
        </p:spPr>
        <p:txBody>
          <a:bodyPr/>
          <a:lstStyle>
            <a:lvl1pPr marL="0" indent="0" algn="l">
              <a:buNone/>
              <a:defRPr sz="4400">
                <a:solidFill>
                  <a:srgbClr val="F2F0F0"/>
                </a:solidFill>
                <a:effectLst>
                  <a:outerShdw blurRad="38100" dist="38100" dir="2700000" algn="tl">
                    <a:schemeClr val="bg1">
                      <a:alpha val="43000"/>
                    </a:schemeClr>
                  </a:outerShdw>
                </a:effectLst>
                <a:latin typeface="Congenial SemiBold" panose="020F05020202040302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CFAFE5-FA9D-C03C-77F8-6048A6ED7BE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150704" y="2544417"/>
            <a:ext cx="5854148" cy="965546"/>
          </a:xfrm>
        </p:spPr>
        <p:txBody>
          <a:bodyPr anchor="b"/>
          <a:lstStyle>
            <a:lvl1pPr algn="l">
              <a:defRPr sz="6000">
                <a:solidFill>
                  <a:srgbClr val="F2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1940152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5A744399-60AD-AAD0-277E-932B97789E25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457199 w 12191999"/>
              <a:gd name="connsiteY0" fmla="*/ 457200 h 6858000"/>
              <a:gd name="connsiteX1" fmla="*/ 457199 w 12191999"/>
              <a:gd name="connsiteY1" fmla="*/ 6400800 h 6858000"/>
              <a:gd name="connsiteX2" fmla="*/ 11734799 w 12191999"/>
              <a:gd name="connsiteY2" fmla="*/ 6400800 h 6858000"/>
              <a:gd name="connsiteX3" fmla="*/ 11734799 w 12191999"/>
              <a:gd name="connsiteY3" fmla="*/ 457200 h 6858000"/>
              <a:gd name="connsiteX4" fmla="*/ 11734799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11734799 w 12191999"/>
              <a:gd name="connsiteY7" fmla="*/ 6858000 h 6858000"/>
              <a:gd name="connsiteX8" fmla="*/ 457199 w 12191999"/>
              <a:gd name="connsiteY8" fmla="*/ 6858000 h 6858000"/>
              <a:gd name="connsiteX9" fmla="*/ 457199 w 12191999"/>
              <a:gd name="connsiteY9" fmla="*/ 6858000 h 6858000"/>
              <a:gd name="connsiteX10" fmla="*/ 0 w 12191999"/>
              <a:gd name="connsiteY10" fmla="*/ 6858000 h 6858000"/>
              <a:gd name="connsiteX11" fmla="*/ 0 w 12191999"/>
              <a:gd name="connsiteY11" fmla="*/ 0 h 6858000"/>
              <a:gd name="connsiteX12" fmla="*/ 457199 w 12191999"/>
              <a:gd name="connsiteY12" fmla="*/ 0 h 6858000"/>
              <a:gd name="connsiteX13" fmla="*/ 11734799 w 1219199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457199" y="457200"/>
                </a:moveTo>
                <a:lnTo>
                  <a:pt x="457199" y="6400800"/>
                </a:lnTo>
                <a:lnTo>
                  <a:pt x="11734799" y="6400800"/>
                </a:lnTo>
                <a:lnTo>
                  <a:pt x="11734799" y="457200"/>
                </a:lnTo>
                <a:close/>
                <a:moveTo>
                  <a:pt x="1173479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734799" y="6858000"/>
                </a:lnTo>
                <a:lnTo>
                  <a:pt x="457199" y="6858000"/>
                </a:lnTo>
                <a:lnTo>
                  <a:pt x="457199" y="6858000"/>
                </a:lnTo>
                <a:lnTo>
                  <a:pt x="0" y="6858000"/>
                </a:lnTo>
                <a:lnTo>
                  <a:pt x="0" y="0"/>
                </a:lnTo>
                <a:lnTo>
                  <a:pt x="457199" y="0"/>
                </a:lnTo>
                <a:lnTo>
                  <a:pt x="11734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484951-2020-7523-4BA0-7B87C7011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E98001-27F7-86ED-C4A0-481152E6B6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3068828-EADC-FAEC-5482-16B353FBB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36187C72-6429-2E0E-C5FB-45BE428045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52582" y="464445"/>
            <a:ext cx="11286836" cy="592911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229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A74E3-0785-6C6E-5D71-49EB42833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EB546DC-18A1-CD6A-D5C0-64D504F23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41752-3863-A65B-D859-453C18F1A8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8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65CF-42E0-8D24-E65C-C63923438F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EFFA4C-9B54-0774-99E5-970C10CA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F9A8847-65F1-3AED-9971-E87A084EE1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5C8847-8F88-B35B-AD61-17195CDE0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DB271C2-7773-BCF0-33D2-14FB001953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8014" y="3447334"/>
            <a:ext cx="3657600" cy="1318098"/>
          </a:xfrm>
        </p:spPr>
        <p:txBody>
          <a:bodyPr/>
          <a:lstStyle>
            <a:lvl1pPr marL="0" indent="0" algn="ctr">
              <a:defRPr/>
            </a:lvl1pPr>
            <a:lvl2pPr marL="228600" indent="0">
              <a:defRPr/>
            </a:lvl2pPr>
          </a:lstStyle>
          <a:p>
            <a:pPr lvl="0"/>
            <a:r>
              <a:rPr lang="en-US" dirty="0"/>
              <a:t>First level</a:t>
            </a:r>
          </a:p>
        </p:txBody>
      </p:sp>
      <p:sp>
        <p:nvSpPr>
          <p:cNvPr id="8" name="Content Placeholder 12">
            <a:extLst>
              <a:ext uri="{FF2B5EF4-FFF2-40B4-BE49-F238E27FC236}">
                <a16:creationId xmlns:a16="http://schemas.microsoft.com/office/drawing/2014/main" id="{BE93836F-79D2-9EE8-FFC2-2EC669C67AAA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6766387" y="3447334"/>
            <a:ext cx="3657600" cy="1318098"/>
          </a:xfrm>
        </p:spPr>
        <p:txBody>
          <a:bodyPr/>
          <a:lstStyle>
            <a:lvl1pPr marL="0" indent="0" algn="ctr">
              <a:defRPr/>
            </a:lvl1pPr>
            <a:lvl2pPr marL="228600" indent="0">
              <a:defRPr/>
            </a:lvl2pPr>
          </a:lstStyle>
          <a:p>
            <a:pPr lvl="0"/>
            <a:r>
              <a:rPr lang="en-US" dirty="0"/>
              <a:t>First level</a:t>
            </a:r>
          </a:p>
        </p:txBody>
      </p:sp>
    </p:spTree>
    <p:extLst>
      <p:ext uri="{BB962C8B-B14F-4D97-AF65-F5344CB8AC3E}">
        <p14:creationId xmlns:p14="http://schemas.microsoft.com/office/powerpoint/2010/main" val="2020609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24F8C12-BF56-D745-46B2-13567AF427C1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457199 w 12191999"/>
              <a:gd name="connsiteY0" fmla="*/ 457200 h 6858000"/>
              <a:gd name="connsiteX1" fmla="*/ 457199 w 12191999"/>
              <a:gd name="connsiteY1" fmla="*/ 6400800 h 6858000"/>
              <a:gd name="connsiteX2" fmla="*/ 11734799 w 12191999"/>
              <a:gd name="connsiteY2" fmla="*/ 6400800 h 6858000"/>
              <a:gd name="connsiteX3" fmla="*/ 11734799 w 12191999"/>
              <a:gd name="connsiteY3" fmla="*/ 457200 h 6858000"/>
              <a:gd name="connsiteX4" fmla="*/ 11734799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11734799 w 12191999"/>
              <a:gd name="connsiteY7" fmla="*/ 6858000 h 6858000"/>
              <a:gd name="connsiteX8" fmla="*/ 457199 w 12191999"/>
              <a:gd name="connsiteY8" fmla="*/ 6858000 h 6858000"/>
              <a:gd name="connsiteX9" fmla="*/ 457199 w 12191999"/>
              <a:gd name="connsiteY9" fmla="*/ 6858000 h 6858000"/>
              <a:gd name="connsiteX10" fmla="*/ 0 w 12191999"/>
              <a:gd name="connsiteY10" fmla="*/ 6858000 h 6858000"/>
              <a:gd name="connsiteX11" fmla="*/ 0 w 12191999"/>
              <a:gd name="connsiteY11" fmla="*/ 0 h 6858000"/>
              <a:gd name="connsiteX12" fmla="*/ 457199 w 12191999"/>
              <a:gd name="connsiteY12" fmla="*/ 0 h 6858000"/>
              <a:gd name="connsiteX13" fmla="*/ 11734799 w 1219199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457199" y="457200"/>
                </a:moveTo>
                <a:lnTo>
                  <a:pt x="457199" y="6400800"/>
                </a:lnTo>
                <a:lnTo>
                  <a:pt x="11734799" y="6400800"/>
                </a:lnTo>
                <a:lnTo>
                  <a:pt x="11734799" y="457200"/>
                </a:lnTo>
                <a:close/>
                <a:moveTo>
                  <a:pt x="1173479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734799" y="6858000"/>
                </a:lnTo>
                <a:lnTo>
                  <a:pt x="457199" y="6858000"/>
                </a:lnTo>
                <a:lnTo>
                  <a:pt x="457199" y="6858000"/>
                </a:lnTo>
                <a:lnTo>
                  <a:pt x="0" y="6858000"/>
                </a:lnTo>
                <a:lnTo>
                  <a:pt x="0" y="0"/>
                </a:lnTo>
                <a:lnTo>
                  <a:pt x="457199" y="0"/>
                </a:lnTo>
                <a:lnTo>
                  <a:pt x="11734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18061B6-E69F-5EB7-A8C5-31FCAA68CE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199" y="457200"/>
            <a:ext cx="11280913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073AEB-9C8E-44CF-5216-FA76B656FF9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53888" y="1828800"/>
            <a:ext cx="11280912" cy="4549944"/>
          </a:xfrm>
        </p:spPr>
        <p:txBody>
          <a:bodyPr/>
          <a:lstStyle>
            <a:lvl1pPr marL="0" indent="0">
              <a:buNone/>
              <a:defRPr sz="3200">
                <a:latin typeface="Congenial SemiBold" panose="02000503040000020004" pitchFamily="2" charset="0"/>
              </a:defRPr>
            </a:lvl1pPr>
            <a:lvl2pPr marL="228600" indent="0">
              <a:buNone/>
              <a:defRPr sz="2400">
                <a:solidFill>
                  <a:schemeClr val="tx2"/>
                </a:solidFill>
                <a:latin typeface="+mn-lt"/>
              </a:defRPr>
            </a:lvl2pPr>
            <a:lvl3pPr marL="914400" indent="0">
              <a:buNone/>
              <a:defRPr/>
            </a:lvl3pPr>
          </a:lstStyle>
          <a:p>
            <a:pPr lvl="0"/>
            <a:r>
              <a:rPr lang="en-US" dirty="0"/>
              <a:t>First level Content</a:t>
            </a:r>
          </a:p>
          <a:p>
            <a:pPr lvl="1"/>
            <a:r>
              <a:rPr lang="en-US" dirty="0"/>
              <a:t>Second level content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06931E-BF45-946E-373C-3D19E191B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96E5D1-49AB-C4CD-F993-1176F8D455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17C0B7-1472-D669-BC75-72AE96F11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85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55E906F2-2593-7621-BD4F-A9DE8749B385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457199 w 12191999"/>
              <a:gd name="connsiteY0" fmla="*/ 457200 h 6858000"/>
              <a:gd name="connsiteX1" fmla="*/ 457199 w 12191999"/>
              <a:gd name="connsiteY1" fmla="*/ 6400800 h 6858000"/>
              <a:gd name="connsiteX2" fmla="*/ 11734799 w 12191999"/>
              <a:gd name="connsiteY2" fmla="*/ 6400800 h 6858000"/>
              <a:gd name="connsiteX3" fmla="*/ 11734799 w 12191999"/>
              <a:gd name="connsiteY3" fmla="*/ 457200 h 6858000"/>
              <a:gd name="connsiteX4" fmla="*/ 11734799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11734799 w 12191999"/>
              <a:gd name="connsiteY7" fmla="*/ 6858000 h 6858000"/>
              <a:gd name="connsiteX8" fmla="*/ 457199 w 12191999"/>
              <a:gd name="connsiteY8" fmla="*/ 6858000 h 6858000"/>
              <a:gd name="connsiteX9" fmla="*/ 457199 w 12191999"/>
              <a:gd name="connsiteY9" fmla="*/ 6858000 h 6858000"/>
              <a:gd name="connsiteX10" fmla="*/ 0 w 12191999"/>
              <a:gd name="connsiteY10" fmla="*/ 6858000 h 6858000"/>
              <a:gd name="connsiteX11" fmla="*/ 0 w 12191999"/>
              <a:gd name="connsiteY11" fmla="*/ 0 h 6858000"/>
              <a:gd name="connsiteX12" fmla="*/ 457199 w 12191999"/>
              <a:gd name="connsiteY12" fmla="*/ 0 h 6858000"/>
              <a:gd name="connsiteX13" fmla="*/ 11734799 w 1219199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457199" y="457200"/>
                </a:moveTo>
                <a:lnTo>
                  <a:pt x="457199" y="6400800"/>
                </a:lnTo>
                <a:lnTo>
                  <a:pt x="11734799" y="6400800"/>
                </a:lnTo>
                <a:lnTo>
                  <a:pt x="11734799" y="457200"/>
                </a:lnTo>
                <a:close/>
                <a:moveTo>
                  <a:pt x="1173479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734799" y="6858000"/>
                </a:lnTo>
                <a:lnTo>
                  <a:pt x="457199" y="6858000"/>
                </a:lnTo>
                <a:lnTo>
                  <a:pt x="457199" y="6858000"/>
                </a:lnTo>
                <a:lnTo>
                  <a:pt x="0" y="6858000"/>
                </a:lnTo>
                <a:lnTo>
                  <a:pt x="0" y="0"/>
                </a:lnTo>
                <a:lnTo>
                  <a:pt x="457199" y="0"/>
                </a:lnTo>
                <a:lnTo>
                  <a:pt x="11734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9B86AA-3370-ABBA-0064-9BCB466090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112776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E9E8EF-02FC-BDB6-609D-2ADACB06241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57199" y="1825625"/>
            <a:ext cx="5562601" cy="4574540"/>
          </a:xfrm>
        </p:spPr>
        <p:txBody>
          <a:bodyPr/>
          <a:lstStyle>
            <a:lvl1pPr marL="0" indent="0">
              <a:defRPr/>
            </a:lvl1pPr>
            <a:lvl2pPr marL="228600" indent="0">
              <a:defRPr/>
            </a:lvl2pPr>
          </a:lstStyle>
          <a:p>
            <a:pPr lvl="0"/>
            <a:r>
              <a:rPr lang="en-US" dirty="0"/>
              <a:t>First level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67AC58-5A1E-82EC-E676-C6E575A4321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562600" cy="4574540"/>
          </a:xfrm>
        </p:spPr>
        <p:txBody>
          <a:bodyPr/>
          <a:lstStyle>
            <a:lvl1pPr marL="0" indent="0">
              <a:defRPr/>
            </a:lvl1pPr>
            <a:lvl2pPr marL="228600" indent="0">
              <a:defRPr/>
            </a:lvl2pPr>
          </a:lstStyle>
          <a:p>
            <a:pPr lvl="0"/>
            <a:r>
              <a:rPr lang="en-US" dirty="0"/>
              <a:t>First level content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C1689F-A66C-22C5-C434-8CBC5CC56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5B98B5-404C-8A28-4F61-2B75525D80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CF045E-BFDB-CC64-7126-A6C605C6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81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CF9500-A608-B60D-2238-A878561B322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457199 w 12191999"/>
              <a:gd name="connsiteY0" fmla="*/ 457200 h 6858000"/>
              <a:gd name="connsiteX1" fmla="*/ 457199 w 12191999"/>
              <a:gd name="connsiteY1" fmla="*/ 6400800 h 6858000"/>
              <a:gd name="connsiteX2" fmla="*/ 11734799 w 12191999"/>
              <a:gd name="connsiteY2" fmla="*/ 6400800 h 6858000"/>
              <a:gd name="connsiteX3" fmla="*/ 11734799 w 12191999"/>
              <a:gd name="connsiteY3" fmla="*/ 457200 h 6858000"/>
              <a:gd name="connsiteX4" fmla="*/ 11734799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11734799 w 12191999"/>
              <a:gd name="connsiteY7" fmla="*/ 6858000 h 6858000"/>
              <a:gd name="connsiteX8" fmla="*/ 457199 w 12191999"/>
              <a:gd name="connsiteY8" fmla="*/ 6858000 h 6858000"/>
              <a:gd name="connsiteX9" fmla="*/ 457199 w 12191999"/>
              <a:gd name="connsiteY9" fmla="*/ 6858000 h 6858000"/>
              <a:gd name="connsiteX10" fmla="*/ 0 w 12191999"/>
              <a:gd name="connsiteY10" fmla="*/ 6858000 h 6858000"/>
              <a:gd name="connsiteX11" fmla="*/ 0 w 12191999"/>
              <a:gd name="connsiteY11" fmla="*/ 0 h 6858000"/>
              <a:gd name="connsiteX12" fmla="*/ 457199 w 12191999"/>
              <a:gd name="connsiteY12" fmla="*/ 0 h 6858000"/>
              <a:gd name="connsiteX13" fmla="*/ 11734799 w 1219199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457199" y="457200"/>
                </a:moveTo>
                <a:lnTo>
                  <a:pt x="457199" y="6400800"/>
                </a:lnTo>
                <a:lnTo>
                  <a:pt x="11734799" y="6400800"/>
                </a:lnTo>
                <a:lnTo>
                  <a:pt x="11734799" y="457200"/>
                </a:lnTo>
                <a:close/>
                <a:moveTo>
                  <a:pt x="1173479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734799" y="6858000"/>
                </a:lnTo>
                <a:lnTo>
                  <a:pt x="457199" y="6858000"/>
                </a:lnTo>
                <a:lnTo>
                  <a:pt x="457199" y="6858000"/>
                </a:lnTo>
                <a:lnTo>
                  <a:pt x="0" y="6858000"/>
                </a:lnTo>
                <a:lnTo>
                  <a:pt x="0" y="0"/>
                </a:lnTo>
                <a:lnTo>
                  <a:pt x="457199" y="0"/>
                </a:lnTo>
                <a:lnTo>
                  <a:pt x="11734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5431D-7FD8-8E59-B316-84DBEEA1C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A4776-B0DE-9133-11F3-D26012C6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572FE-74FF-F70D-38BD-047A9E42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26EA9-B077-1845-18AA-992576C5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172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Boar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DCF9500-A608-B60D-2238-A878561B322F}"/>
              </a:ext>
            </a:extLst>
          </p:cNvPr>
          <p:cNvSpPr/>
          <p:nvPr userDrawn="1"/>
        </p:nvSpPr>
        <p:spPr>
          <a:xfrm>
            <a:off x="1" y="0"/>
            <a:ext cx="12191999" cy="6858000"/>
          </a:xfrm>
          <a:custGeom>
            <a:avLst/>
            <a:gdLst>
              <a:gd name="connsiteX0" fmla="*/ 457199 w 12191999"/>
              <a:gd name="connsiteY0" fmla="*/ 457200 h 6858000"/>
              <a:gd name="connsiteX1" fmla="*/ 457199 w 12191999"/>
              <a:gd name="connsiteY1" fmla="*/ 6400800 h 6858000"/>
              <a:gd name="connsiteX2" fmla="*/ 11734799 w 12191999"/>
              <a:gd name="connsiteY2" fmla="*/ 6400800 h 6858000"/>
              <a:gd name="connsiteX3" fmla="*/ 11734799 w 12191999"/>
              <a:gd name="connsiteY3" fmla="*/ 457200 h 6858000"/>
              <a:gd name="connsiteX4" fmla="*/ 11734799 w 12191999"/>
              <a:gd name="connsiteY4" fmla="*/ 0 h 6858000"/>
              <a:gd name="connsiteX5" fmla="*/ 12191999 w 12191999"/>
              <a:gd name="connsiteY5" fmla="*/ 0 h 6858000"/>
              <a:gd name="connsiteX6" fmla="*/ 12191999 w 12191999"/>
              <a:gd name="connsiteY6" fmla="*/ 6858000 h 6858000"/>
              <a:gd name="connsiteX7" fmla="*/ 11734799 w 12191999"/>
              <a:gd name="connsiteY7" fmla="*/ 6858000 h 6858000"/>
              <a:gd name="connsiteX8" fmla="*/ 457199 w 12191999"/>
              <a:gd name="connsiteY8" fmla="*/ 6858000 h 6858000"/>
              <a:gd name="connsiteX9" fmla="*/ 457199 w 12191999"/>
              <a:gd name="connsiteY9" fmla="*/ 6858000 h 6858000"/>
              <a:gd name="connsiteX10" fmla="*/ 0 w 12191999"/>
              <a:gd name="connsiteY10" fmla="*/ 6858000 h 6858000"/>
              <a:gd name="connsiteX11" fmla="*/ 0 w 12191999"/>
              <a:gd name="connsiteY11" fmla="*/ 0 h 6858000"/>
              <a:gd name="connsiteX12" fmla="*/ 457199 w 12191999"/>
              <a:gd name="connsiteY12" fmla="*/ 0 h 6858000"/>
              <a:gd name="connsiteX13" fmla="*/ 11734799 w 12191999"/>
              <a:gd name="connsiteY13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191999" h="6858000">
                <a:moveTo>
                  <a:pt x="457199" y="457200"/>
                </a:moveTo>
                <a:lnTo>
                  <a:pt x="457199" y="6400800"/>
                </a:lnTo>
                <a:lnTo>
                  <a:pt x="11734799" y="6400800"/>
                </a:lnTo>
                <a:lnTo>
                  <a:pt x="11734799" y="457200"/>
                </a:lnTo>
                <a:close/>
                <a:moveTo>
                  <a:pt x="11734799" y="0"/>
                </a:moveTo>
                <a:lnTo>
                  <a:pt x="12191999" y="0"/>
                </a:lnTo>
                <a:lnTo>
                  <a:pt x="12191999" y="6858000"/>
                </a:lnTo>
                <a:lnTo>
                  <a:pt x="11734799" y="6858000"/>
                </a:lnTo>
                <a:lnTo>
                  <a:pt x="457199" y="6858000"/>
                </a:lnTo>
                <a:lnTo>
                  <a:pt x="457199" y="6858000"/>
                </a:lnTo>
                <a:lnTo>
                  <a:pt x="0" y="6858000"/>
                </a:lnTo>
                <a:lnTo>
                  <a:pt x="0" y="0"/>
                </a:lnTo>
                <a:lnTo>
                  <a:pt x="457199" y="0"/>
                </a:lnTo>
                <a:lnTo>
                  <a:pt x="11734799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53A4776-B0DE-9133-11F3-D26012C6E4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572FE-74FF-F70D-38BD-047A9E429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926EA9-B077-1845-18AA-992576C5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88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CC9755A-DC1C-9670-25AF-DC8EEAD343F7}"/>
              </a:ext>
            </a:extLst>
          </p:cNvPr>
          <p:cNvSpPr/>
          <p:nvPr userDrawn="1"/>
        </p:nvSpPr>
        <p:spPr>
          <a:xfrm>
            <a:off x="4250987" y="-1372086"/>
            <a:ext cx="9602173" cy="9602173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A4317-9D2F-818F-7FC1-4D977D824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3793787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Slide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A9F65-E09D-A931-AE57-37E9E7E5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E0176-CB5F-C8BD-15D8-A6814C35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2B438-C76D-A4E9-8A01-38FFFB13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076FC8C-4FD0-8330-6DB3-9D33D2799CD2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57200" y="1828800"/>
            <a:ext cx="3794125" cy="4470400"/>
          </a:xfrm>
        </p:spPr>
        <p:txBody>
          <a:bodyPr/>
          <a:lstStyle>
            <a:lvl1pPr marL="0" indent="0">
              <a:defRPr/>
            </a:lvl1pPr>
            <a:lvl2pPr marL="233363" indent="0">
              <a:defRPr/>
            </a:lvl2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8B1E95A-52CF-2D29-3AF1-1FCA9B40E3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166360" y="-914400"/>
            <a:ext cx="8686800" cy="8686800"/>
          </a:xfrm>
          <a:prstGeom prst="ellipse">
            <a:avLst/>
          </a:prstGeom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7611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ivi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800D7-C0AA-BDF4-E202-9A8E9C6E782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5280212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Activity Name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387ABE-E062-E7A5-3333-9C63F1013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B861C-931B-A1D4-9066-49368D391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C2DEDC4-4C4D-54EE-9A9B-6DA2D4ED85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E949CB4-CF87-B56F-E8B7-336FA2C5132B}"/>
              </a:ext>
            </a:extLst>
          </p:cNvPr>
          <p:cNvSpPr/>
          <p:nvPr userDrawn="1"/>
        </p:nvSpPr>
        <p:spPr>
          <a:xfrm>
            <a:off x="-243840" y="2825254"/>
            <a:ext cx="6400800" cy="6400800"/>
          </a:xfrm>
          <a:prstGeom prst="ellipse">
            <a:avLst/>
          </a:prstGeom>
          <a:gradFill>
            <a:gsLst>
              <a:gs pos="0">
                <a:schemeClr val="accent1"/>
              </a:gs>
              <a:gs pos="100000">
                <a:schemeClr val="bg2">
                  <a:alpha val="20000"/>
                </a:schemeClr>
              </a:gs>
            </a:gsLst>
            <a:lin ang="27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494B99EF-83DF-6FAF-D018-B19CEC939F0A}"/>
              </a:ext>
            </a:extLst>
          </p:cNvPr>
          <p:cNvSpPr/>
          <p:nvPr userDrawn="1"/>
        </p:nvSpPr>
        <p:spPr>
          <a:xfrm>
            <a:off x="3782020" y="-2267437"/>
            <a:ext cx="13716000" cy="13716000"/>
          </a:xfrm>
          <a:prstGeom prst="ellipse">
            <a:avLst/>
          </a:prstGeom>
          <a:gradFill>
            <a:gsLst>
              <a:gs pos="100000">
                <a:schemeClr val="bg2">
                  <a:alpha val="20000"/>
                </a:schemeClr>
              </a:gs>
              <a:gs pos="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A0A60A7F-3B7E-77F8-ADD2-8970D4BD686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5827713" y="1782762"/>
            <a:ext cx="5988050" cy="4295775"/>
          </a:xfrm>
        </p:spPr>
        <p:txBody>
          <a:bodyPr/>
          <a:lstStyle>
            <a:lvl1pPr marL="0" indent="0">
              <a:defRPr>
                <a:solidFill>
                  <a:srgbClr val="011C40"/>
                </a:solidFill>
              </a:defRPr>
            </a:lvl1pPr>
          </a:lstStyle>
          <a:p>
            <a:pPr lvl="0"/>
            <a:r>
              <a:rPr lang="en-US" dirty="0"/>
              <a:t>Activity Instructions </a:t>
            </a:r>
          </a:p>
        </p:txBody>
      </p:sp>
    </p:spTree>
    <p:extLst>
      <p:ext uri="{BB962C8B-B14F-4D97-AF65-F5344CB8AC3E}">
        <p14:creationId xmlns:p14="http://schemas.microsoft.com/office/powerpoint/2010/main" val="916798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E197282-1FA9-DE52-6EAF-FD43189BC252}"/>
              </a:ext>
            </a:extLst>
          </p:cNvPr>
          <p:cNvSpPr/>
          <p:nvPr userDrawn="1"/>
        </p:nvSpPr>
        <p:spPr>
          <a:xfrm>
            <a:off x="3647642" y="-1535138"/>
            <a:ext cx="10251783" cy="10251783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A431F49-096A-86FA-9961-7F37DF3893CB}"/>
              </a:ext>
            </a:extLst>
          </p:cNvPr>
          <p:cNvSpPr/>
          <p:nvPr userDrawn="1"/>
        </p:nvSpPr>
        <p:spPr>
          <a:xfrm>
            <a:off x="-1192264" y="3167513"/>
            <a:ext cx="7288264" cy="7288264"/>
          </a:xfrm>
          <a:prstGeom prst="ellipse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759345-58F5-0175-6B10-6711C7B2A18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57200" y="457200"/>
            <a:ext cx="4152900" cy="132556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Spotlight on…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B996CA1-4A3B-5CBB-6E29-989CE88938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4F11C-8342-A6C1-5D6E-19B63DF922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7CD7FA-0FA7-E772-73A3-3A91CB58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8562784-2630-1D6F-E1C5-D50057487E4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467350" y="1828800"/>
            <a:ext cx="6337300" cy="4303712"/>
          </a:xfrm>
        </p:spPr>
        <p:txBody>
          <a:bodyPr>
            <a:normAutofit/>
          </a:bodyPr>
          <a:lstStyle>
            <a:lvl1pPr marL="0" indent="0">
              <a:defRPr sz="66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Enter assessment here</a:t>
            </a:r>
          </a:p>
        </p:txBody>
      </p:sp>
    </p:spTree>
    <p:extLst>
      <p:ext uri="{BB962C8B-B14F-4D97-AF65-F5344CB8AC3E}">
        <p14:creationId xmlns:p14="http://schemas.microsoft.com/office/powerpoint/2010/main" val="98885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bg>
      <p:bgPr>
        <a:solidFill>
          <a:srgbClr val="F2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0CC9755A-DC1C-9670-25AF-DC8EEAD343F7}"/>
              </a:ext>
            </a:extLst>
          </p:cNvPr>
          <p:cNvSpPr/>
          <p:nvPr userDrawn="1"/>
        </p:nvSpPr>
        <p:spPr>
          <a:xfrm>
            <a:off x="0" y="-1981687"/>
            <a:ext cx="12192000" cy="12192000"/>
          </a:xfrm>
          <a:prstGeom prst="ellipse">
            <a:avLst/>
          </a:prstGeom>
          <a:gradFill>
            <a:gsLst>
              <a:gs pos="0">
                <a:schemeClr val="tx1"/>
              </a:gs>
              <a:gs pos="100000">
                <a:schemeClr val="accent1"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F7C9F57-9089-DF85-8F81-C75522B40B50}"/>
              </a:ext>
            </a:extLst>
          </p:cNvPr>
          <p:cNvSpPr/>
          <p:nvPr userDrawn="1"/>
        </p:nvSpPr>
        <p:spPr>
          <a:xfrm>
            <a:off x="-3243492" y="3314624"/>
            <a:ext cx="6675120" cy="6675120"/>
          </a:xfrm>
          <a:prstGeom prst="ellipse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3C49E0E-61ED-D54A-8481-F573562B0CE2}"/>
              </a:ext>
            </a:extLst>
          </p:cNvPr>
          <p:cNvSpPr/>
          <p:nvPr userDrawn="1"/>
        </p:nvSpPr>
        <p:spPr>
          <a:xfrm>
            <a:off x="8183880" y="-3246120"/>
            <a:ext cx="6675120" cy="6675120"/>
          </a:xfrm>
          <a:prstGeom prst="ellipse">
            <a:avLst/>
          </a:prstGeom>
          <a:gradFill>
            <a:gsLst>
              <a:gs pos="0">
                <a:schemeClr val="bg2">
                  <a:alpha val="20000"/>
                </a:schemeClr>
              </a:gs>
              <a:gs pos="100000">
                <a:schemeClr val="accent1">
                  <a:lumMod val="60000"/>
                  <a:lumOff val="40000"/>
                  <a:alpha val="40000"/>
                </a:schemeClr>
              </a:gs>
            </a:gsLst>
            <a:lin ang="2700000" scaled="1"/>
          </a:gradFill>
          <a:ln>
            <a:noFill/>
          </a:ln>
          <a:effectLst>
            <a:softEdge rad="520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BDA9F65-E09D-A931-AE57-37E9E7E55D4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235440" y="6446520"/>
            <a:ext cx="22860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EE0176-CB5F-C8BD-15D8-A6814C35A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1520" y="6446520"/>
            <a:ext cx="36277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02B438-C76D-A4E9-8A01-38FFFB130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A4317-9D2F-818F-7FC1-4D977D8247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77851" y="2766219"/>
            <a:ext cx="6636299" cy="1325563"/>
          </a:xfrm>
        </p:spPr>
        <p:txBody>
          <a:bodyPr vert="horz" lIns="91440" tIns="45720" rIns="91440" bIns="45720" rtlCol="0" anchor="b">
            <a:noAutofit/>
          </a:bodyPr>
          <a:lstStyle>
            <a:lvl1pPr algn="ctr">
              <a:defRPr lang="en-US" sz="8800" dirty="0">
                <a:solidFill>
                  <a:srgbClr val="F2F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en-US" dirty="0"/>
              <a:t>Enter word</a:t>
            </a:r>
          </a:p>
        </p:txBody>
      </p:sp>
    </p:spTree>
    <p:extLst>
      <p:ext uri="{BB962C8B-B14F-4D97-AF65-F5344CB8AC3E}">
        <p14:creationId xmlns:p14="http://schemas.microsoft.com/office/powerpoint/2010/main" val="3302314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973836A-7EA9-388D-8AFB-2257375A8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7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1A02B8-F92D-1078-41BC-2148540333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228600" lvl="1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</a:pPr>
            <a:r>
              <a:rPr lang="en-US" dirty="0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9DBF0C-BA4F-5EFB-87D9-7D19EE17101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235440" y="6446520"/>
            <a:ext cx="2286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DA30BD-5C56-3294-AEED-4A40B63F8F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31520" y="6446520"/>
            <a:ext cx="36277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r>
              <a:rPr lang="en-US" dirty="0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89D94C-6E40-C965-8B8F-CC881C7934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724400" y="644652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10000"/>
                  </a:schemeClr>
                </a:solidFill>
              </a:defRPr>
            </a:lvl1pPr>
          </a:lstStyle>
          <a:p>
            <a:fld id="{43DB86E1-5412-4DAF-BAA7-1F6D4A457D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7245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62" r:id="rId5"/>
    <p:sldLayoutId id="2147483657" r:id="rId6"/>
    <p:sldLayoutId id="2147483660" r:id="rId7"/>
    <p:sldLayoutId id="2147483659" r:id="rId8"/>
    <p:sldLayoutId id="2147483658" r:id="rId9"/>
    <p:sldLayoutId id="2147483661" r:id="rId10"/>
    <p:sldLayoutId id="2147483655" r:id="rId11"/>
    <p:sldLayoutId id="2147483656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lang="en-US" sz="3200" kern="1200" dirty="0" smtClean="0">
          <a:solidFill>
            <a:schemeClr val="tx1"/>
          </a:solidFill>
          <a:latin typeface="Congenial SemiBold" panose="02000503040000020004" pitchFamily="2" charset="0"/>
          <a:ea typeface="+mn-ea"/>
          <a:cs typeface="+mn-cs"/>
        </a:defRPr>
      </a:lvl1pPr>
      <a:lvl2pPr marL="685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lang="en-US" sz="2400" kern="1200" dirty="0" smtClean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Relationship Id="rId9" Type="http://schemas.openxmlformats.org/officeDocument/2006/relationships/image" Target="../media/image9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37.xml"/><Relationship Id="rId1" Type="http://schemas.openxmlformats.org/officeDocument/2006/relationships/slideLayout" Target="../slideLayouts/slideLayout12.xml"/><Relationship Id="rId4" Type="http://schemas.openxmlformats.org/officeDocument/2006/relationships/slide" Target="slide4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0.xml"/><Relationship Id="rId4" Type="http://schemas.openxmlformats.org/officeDocument/2006/relationships/slide" Target="slide3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F9592-B249-CDFE-96CC-0CF02B0414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BEST in Action: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60263-5707-F35A-F59E-B0455D5821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Focus on Assessment</a:t>
            </a:r>
          </a:p>
        </p:txBody>
      </p:sp>
    </p:spTree>
    <p:extLst>
      <p:ext uri="{BB962C8B-B14F-4D97-AF65-F5344CB8AC3E}">
        <p14:creationId xmlns:p14="http://schemas.microsoft.com/office/powerpoint/2010/main" val="3158726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6824E-E53C-9179-B7A9-475D19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on…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5A8C0-44FF-1FFB-B1B6-BC0434AB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0985-8166-9905-4481-3BFF162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6DB3-A020-52E0-19AF-77BE1E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B4766-46A3-C90F-A34B-A7B3F5C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Career Assessments</a:t>
            </a:r>
          </a:p>
        </p:txBody>
      </p:sp>
    </p:spTree>
    <p:extLst>
      <p:ext uri="{BB962C8B-B14F-4D97-AF65-F5344CB8AC3E}">
        <p14:creationId xmlns:p14="http://schemas.microsoft.com/office/powerpoint/2010/main" val="546182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73A4-83F4-646C-FAB9-834B55BE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8826-18AE-752E-24B6-56962F5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326F-EFE8-F58D-10C8-698B524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F71E-D13D-7B18-5893-C4EF668C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43C55-F329-5279-181A-8F05D9EF14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assessment.</a:t>
            </a:r>
          </a:p>
          <a:p>
            <a:r>
              <a:rPr lang="en-US" dirty="0"/>
              <a:t>Jot down</a:t>
            </a:r>
          </a:p>
          <a:p>
            <a:pPr lvl="1"/>
            <a:r>
              <a:rPr lang="en-US" dirty="0"/>
              <a:t>Potential careers,</a:t>
            </a:r>
          </a:p>
          <a:p>
            <a:pPr lvl="1"/>
            <a:r>
              <a:rPr lang="en-US" dirty="0"/>
              <a:t>What to look for/avoid, and</a:t>
            </a:r>
          </a:p>
          <a:p>
            <a:pPr lvl="1"/>
            <a:r>
              <a:rPr lang="en-US" dirty="0"/>
              <a:t>Follow-up questions.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262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F7E6-1496-4AE2-0BA9-282A316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A8AAB-8BCD-9C64-0078-4D0BCF66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E93A-72CC-C5DD-83FA-AA39A4EC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C84AB-98E0-7D95-0000-1FF0CA49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Exploration</a:t>
            </a:r>
          </a:p>
        </p:txBody>
      </p:sp>
    </p:spTree>
    <p:extLst>
      <p:ext uri="{BB962C8B-B14F-4D97-AF65-F5344CB8AC3E}">
        <p14:creationId xmlns:p14="http://schemas.microsoft.com/office/powerpoint/2010/main" val="36297929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E759-8A0F-E911-CE7E-1A94CA9FD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B9BEF-FA31-E129-34D2-CDEFC3EFAA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DE71C8-F3E9-BC79-150E-BFE0BF51C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13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5A98FF3-D4B9-285E-8455-217B1C13F8CA}"/>
              </a:ext>
            </a:extLst>
          </p:cNvPr>
          <p:cNvGrpSpPr/>
          <p:nvPr/>
        </p:nvGrpSpPr>
        <p:grpSpPr>
          <a:xfrm>
            <a:off x="808738" y="1152050"/>
            <a:ext cx="1371600" cy="1371600"/>
            <a:chOff x="1294513" y="2239541"/>
            <a:chExt cx="1371600" cy="1371600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A7340102-55A1-7CF9-F8FE-9B90573C1753}"/>
                </a:ext>
              </a:extLst>
            </p:cNvPr>
            <p:cNvSpPr/>
            <p:nvPr/>
          </p:nvSpPr>
          <p:spPr>
            <a:xfrm>
              <a:off x="1294513" y="2239541"/>
              <a:ext cx="1371600" cy="13716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pic>
          <p:nvPicPr>
            <p:cNvPr id="19" name="Graphic 18" descr="Magnifying glass with solid fill">
              <a:extLst>
                <a:ext uri="{FF2B5EF4-FFF2-40B4-BE49-F238E27FC236}">
                  <a16:creationId xmlns:a16="http://schemas.microsoft.com/office/drawing/2014/main" id="{8C1DEF52-9851-BB2A-7E86-2095775ED4B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523113" y="2468141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6F462A4E-DFA1-487B-65CA-301300ED476E}"/>
              </a:ext>
            </a:extLst>
          </p:cNvPr>
          <p:cNvSpPr txBox="1"/>
          <p:nvPr/>
        </p:nvSpPr>
        <p:spPr>
          <a:xfrm>
            <a:off x="2266950" y="1299241"/>
            <a:ext cx="3627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Compare and Contrast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4B6F1A-3252-E424-06AA-617904D17F5D}"/>
              </a:ext>
            </a:extLst>
          </p:cNvPr>
          <p:cNvGrpSpPr/>
          <p:nvPr/>
        </p:nvGrpSpPr>
        <p:grpSpPr>
          <a:xfrm>
            <a:off x="808738" y="3860771"/>
            <a:ext cx="1371600" cy="1371600"/>
            <a:chOff x="1294513" y="2239541"/>
            <a:chExt cx="1371600" cy="13716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B76FCD-CF1B-BE44-B0FC-792D9F0D1E44}"/>
                </a:ext>
              </a:extLst>
            </p:cNvPr>
            <p:cNvSpPr/>
            <p:nvPr/>
          </p:nvSpPr>
          <p:spPr>
            <a:xfrm>
              <a:off x="1294513" y="2239541"/>
              <a:ext cx="1371600" cy="13716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EC09AE2F-D819-7C13-AF43-02AE5EBC3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/>
          </p:blipFill>
          <p:spPr>
            <a:xfrm>
              <a:off x="1523113" y="2468141"/>
              <a:ext cx="914400" cy="914400"/>
            </a:xfrm>
            <a:prstGeom prst="rect">
              <a:avLst/>
            </a:prstGeom>
          </p:spPr>
        </p:pic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16DB60FF-5163-1AA9-DCE5-DEDE714F053B}"/>
              </a:ext>
            </a:extLst>
          </p:cNvPr>
          <p:cNvSpPr txBox="1"/>
          <p:nvPr/>
        </p:nvSpPr>
        <p:spPr>
          <a:xfrm>
            <a:off x="2266950" y="4007962"/>
            <a:ext cx="36277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Dig Deeper to </a:t>
            </a:r>
            <a:br>
              <a:rPr lang="en-US" sz="3200" dirty="0"/>
            </a:br>
            <a:r>
              <a:rPr lang="en-US" sz="3200" dirty="0"/>
              <a:t>Find Connection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437656C-C223-9DD8-29D0-17F45F4802C5}"/>
              </a:ext>
            </a:extLst>
          </p:cNvPr>
          <p:cNvGrpSpPr/>
          <p:nvPr/>
        </p:nvGrpSpPr>
        <p:grpSpPr>
          <a:xfrm>
            <a:off x="6297267" y="1152050"/>
            <a:ext cx="1371600" cy="1371600"/>
            <a:chOff x="1294513" y="2239541"/>
            <a:chExt cx="1371600" cy="1371600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44BB3A83-58A8-BE40-EBBB-DB05CBC4B0CF}"/>
                </a:ext>
              </a:extLst>
            </p:cNvPr>
            <p:cNvSpPr/>
            <p:nvPr/>
          </p:nvSpPr>
          <p:spPr>
            <a:xfrm>
              <a:off x="1294513" y="2239541"/>
              <a:ext cx="1371600" cy="13716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/>
            </a:p>
          </p:txBody>
        </p:sp>
        <p:pic>
          <p:nvPicPr>
            <p:cNvPr id="33" name="Graphic 32">
              <a:extLst>
                <a:ext uri="{FF2B5EF4-FFF2-40B4-BE49-F238E27FC236}">
                  <a16:creationId xmlns:a16="http://schemas.microsoft.com/office/drawing/2014/main" id="{C4B198D2-D5DB-167F-50CA-ED5C6DBC157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/>
          </p:blipFill>
          <p:spPr>
            <a:xfrm>
              <a:off x="1523113" y="2468141"/>
              <a:ext cx="914400" cy="914400"/>
            </a:xfrm>
            <a:prstGeom prst="rect">
              <a:avLst/>
            </a:prstGeom>
          </p:spPr>
        </p:pic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420F710E-5032-2E3C-B34C-7F4E7017F0B1}"/>
              </a:ext>
            </a:extLst>
          </p:cNvPr>
          <p:cNvSpPr txBox="1"/>
          <p:nvPr/>
        </p:nvSpPr>
        <p:spPr>
          <a:xfrm>
            <a:off x="7755479" y="1299241"/>
            <a:ext cx="307444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Partner with Participants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D44618A-25E4-9FA9-22E8-F1B560F57C5A}"/>
              </a:ext>
            </a:extLst>
          </p:cNvPr>
          <p:cNvGrpSpPr/>
          <p:nvPr/>
        </p:nvGrpSpPr>
        <p:grpSpPr>
          <a:xfrm>
            <a:off x="6297267" y="3860771"/>
            <a:ext cx="1371600" cy="1371600"/>
            <a:chOff x="1294513" y="2239541"/>
            <a:chExt cx="1371600" cy="1371600"/>
          </a:xfrm>
        </p:grpSpPr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6D7450BF-B82D-2EB9-8F21-AE0352E80D34}"/>
                </a:ext>
              </a:extLst>
            </p:cNvPr>
            <p:cNvSpPr/>
            <p:nvPr/>
          </p:nvSpPr>
          <p:spPr>
            <a:xfrm>
              <a:off x="1294513" y="2239541"/>
              <a:ext cx="1371600" cy="1371600"/>
            </a:xfrm>
            <a:prstGeom prst="ellipse">
              <a:avLst/>
            </a:prstGeom>
            <a:gradFill>
              <a:gsLst>
                <a:gs pos="0">
                  <a:schemeClr val="accent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dirty="0"/>
            </a:p>
          </p:txBody>
        </p:sp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915E055F-1948-251B-B615-AA684693E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rcRect/>
            <a:stretch/>
          </p:blipFill>
          <p:spPr>
            <a:xfrm>
              <a:off x="1523113" y="2468141"/>
              <a:ext cx="914400" cy="914400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22F9EA24-8BE1-9D33-09F4-3A3DDE72AF59}"/>
              </a:ext>
            </a:extLst>
          </p:cNvPr>
          <p:cNvSpPr txBox="1"/>
          <p:nvPr/>
        </p:nvSpPr>
        <p:spPr>
          <a:xfrm>
            <a:off x="7755479" y="4254184"/>
            <a:ext cx="36277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Follow Up</a:t>
            </a:r>
          </a:p>
        </p:txBody>
      </p:sp>
    </p:spTree>
    <p:extLst>
      <p:ext uri="{BB962C8B-B14F-4D97-AF65-F5344CB8AC3E}">
        <p14:creationId xmlns:p14="http://schemas.microsoft.com/office/powerpoint/2010/main" val="469549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4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8BFE21-3703-131A-0A12-8B09E7C1B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5EE79B-908C-B024-C522-65BF585081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85FF5F-D454-B60B-D101-6CEF004B49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14</a:t>
            </a:fld>
            <a:endParaRPr lang="en-US"/>
          </a:p>
        </p:txBody>
      </p:sp>
      <p:pic>
        <p:nvPicPr>
          <p:cNvPr id="9" name="Picture Placeholder 8" descr="A person and person sitting at a table&#10;&#10;Description automatically generated">
            <a:extLst>
              <a:ext uri="{FF2B5EF4-FFF2-40B4-BE49-F238E27FC236}">
                <a16:creationId xmlns:a16="http://schemas.microsoft.com/office/drawing/2014/main" id="{DC097E98-28AB-EF34-B733-1D444E4B2E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>
            <a:fillRect/>
          </a:stretch>
        </p:blipFill>
        <p:spPr>
          <a:xfrm>
            <a:off x="452582" y="458514"/>
            <a:ext cx="11286836" cy="5940973"/>
          </a:xfrm>
        </p:spPr>
      </p:pic>
    </p:spTree>
    <p:extLst>
      <p:ext uri="{BB962C8B-B14F-4D97-AF65-F5344CB8AC3E}">
        <p14:creationId xmlns:p14="http://schemas.microsoft.com/office/powerpoint/2010/main" val="2901368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Multiple Assessments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7713" y="1782762"/>
            <a:ext cx="6048854" cy="4295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informal and career assessment summaries.</a:t>
            </a:r>
          </a:p>
          <a:p>
            <a:r>
              <a:rPr lang="en-US" dirty="0"/>
              <a:t>Highlight key information.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1131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Multiple Assessments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new summary. </a:t>
            </a:r>
          </a:p>
          <a:p>
            <a:r>
              <a:rPr lang="en-US" dirty="0"/>
              <a:t>Discuss the impacts and </a:t>
            </a:r>
            <a:br>
              <a:rPr lang="en-US" dirty="0"/>
            </a:br>
            <a:r>
              <a:rPr lang="en-US" dirty="0"/>
              <a:t>follow 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588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Impact of Multiple Assessments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7712" y="1782762"/>
            <a:ext cx="6165813" cy="4295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Share your unique assessment.</a:t>
            </a:r>
          </a:p>
          <a:p>
            <a:r>
              <a:rPr lang="en-US" dirty="0"/>
              <a:t>Discuss the impacts and </a:t>
            </a:r>
            <a:br>
              <a:rPr lang="en-US" dirty="0"/>
            </a:br>
            <a:r>
              <a:rPr lang="en-US" dirty="0"/>
              <a:t>follow up.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6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6824E-E53C-9179-B7A9-475D19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on…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5A8C0-44FF-1FFB-B1B6-BC0434AB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0985-8166-9905-4481-3BFF162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6DB3-A020-52E0-19AF-77BE1E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B4766-46A3-C90F-A34B-A7B3F5C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Educational Needs  Assessments</a:t>
            </a:r>
          </a:p>
        </p:txBody>
      </p:sp>
    </p:spTree>
    <p:extLst>
      <p:ext uri="{BB962C8B-B14F-4D97-AF65-F5344CB8AC3E}">
        <p14:creationId xmlns:p14="http://schemas.microsoft.com/office/powerpoint/2010/main" val="295557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ED0EB-6892-CC62-61DA-65C275D9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F00-C3C1-22BC-51E5-FDD658BE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8BD0-E18C-5B79-BD79-AE3A31E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19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7350E-582F-1CA9-8880-E88120495934}"/>
              </a:ext>
            </a:extLst>
          </p:cNvPr>
          <p:cNvSpPr/>
          <p:nvPr/>
        </p:nvSpPr>
        <p:spPr>
          <a:xfrm>
            <a:off x="1907931" y="719666"/>
            <a:ext cx="2242037" cy="295627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E8C95-A2E3-09B7-DE0D-31350546F1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1874831"/>
              </p:ext>
            </p:extLst>
          </p:nvPr>
        </p:nvGraphicFramePr>
        <p:xfrm>
          <a:off x="701040" y="719666"/>
          <a:ext cx="10789920" cy="29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89">
                  <a:extLst>
                    <a:ext uri="{9D8B030D-6E8A-4147-A177-3AD203B41FA5}">
                      <a16:colId xmlns:a16="http://schemas.microsoft.com/office/drawing/2014/main" val="2514328627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1426786924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44632617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534680379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3624590299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1200109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33870882"/>
                    </a:ext>
                  </a:extLst>
                </a:gridCol>
                <a:gridCol w="912322">
                  <a:extLst>
                    <a:ext uri="{9D8B030D-6E8A-4147-A177-3AD203B41FA5}">
                      <a16:colId xmlns:a16="http://schemas.microsoft.com/office/drawing/2014/main" val="3253118788"/>
                    </a:ext>
                  </a:extLst>
                </a:gridCol>
              </a:tblGrid>
              <a:tr h="7111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Date Tested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Content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Test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Scale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NRS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00357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18500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8596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432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D928C7-1300-1158-EA56-5C2157965FEF}"/>
              </a:ext>
            </a:extLst>
          </p:cNvPr>
          <p:cNvSpPr txBox="1"/>
          <p:nvPr/>
        </p:nvSpPr>
        <p:spPr>
          <a:xfrm>
            <a:off x="2763716" y="4480560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11C40"/>
                </a:solidFill>
                <a:latin typeface="Congenial SemiBold" panose="02000503040000020004" pitchFamily="2" charset="0"/>
              </a:rPr>
              <a:t>Language, Mathematics, Reading </a:t>
            </a:r>
          </a:p>
        </p:txBody>
      </p:sp>
    </p:spTree>
    <p:extLst>
      <p:ext uri="{BB962C8B-B14F-4D97-AF65-F5344CB8AC3E}">
        <p14:creationId xmlns:p14="http://schemas.microsoft.com/office/powerpoint/2010/main" val="2333185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BA9E-3549-147C-7932-673A58D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137-33F0-3352-B7F3-0FD6E47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D2A46-F45D-C31A-8DE6-40BB84DC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8036-FDE9-6600-2C23-98BEBA6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C3E6A-0E2A-E0BA-840A-D0D3D656B6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Don’t show your picture. </a:t>
            </a:r>
          </a:p>
          <a:p>
            <a:pPr>
              <a:spcAft>
                <a:spcPts val="1800"/>
              </a:spcAft>
            </a:pPr>
            <a:r>
              <a:rPr lang="en-US" dirty="0"/>
              <a:t>Describe your picture and put yourselves in order. </a:t>
            </a:r>
          </a:p>
        </p:txBody>
      </p:sp>
    </p:spTree>
    <p:extLst>
      <p:ext uri="{BB962C8B-B14F-4D97-AF65-F5344CB8AC3E}">
        <p14:creationId xmlns:p14="http://schemas.microsoft.com/office/powerpoint/2010/main" val="140009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ED0EB-6892-CC62-61DA-65C275D9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F00-C3C1-22BC-51E5-FDD658BE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8BD0-E18C-5B79-BD79-AE3A31E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20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7350E-582F-1CA9-8880-E88120495934}"/>
              </a:ext>
            </a:extLst>
          </p:cNvPr>
          <p:cNvSpPr/>
          <p:nvPr/>
        </p:nvSpPr>
        <p:spPr>
          <a:xfrm>
            <a:off x="4152373" y="719666"/>
            <a:ext cx="1005840" cy="295627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E8C95-A2E3-09B7-DE0D-31350546F11C}"/>
              </a:ext>
            </a:extLst>
          </p:cNvPr>
          <p:cNvGraphicFramePr>
            <a:graphicFrameLocks noGrp="1"/>
          </p:cNvGraphicFramePr>
          <p:nvPr/>
        </p:nvGraphicFramePr>
        <p:xfrm>
          <a:off x="701040" y="719666"/>
          <a:ext cx="10789920" cy="29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89">
                  <a:extLst>
                    <a:ext uri="{9D8B030D-6E8A-4147-A177-3AD203B41FA5}">
                      <a16:colId xmlns:a16="http://schemas.microsoft.com/office/drawing/2014/main" val="2514328627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1426786924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44632617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534680379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3624590299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1200109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33870882"/>
                    </a:ext>
                  </a:extLst>
                </a:gridCol>
                <a:gridCol w="912322">
                  <a:extLst>
                    <a:ext uri="{9D8B030D-6E8A-4147-A177-3AD203B41FA5}">
                      <a16:colId xmlns:a16="http://schemas.microsoft.com/office/drawing/2014/main" val="3253118788"/>
                    </a:ext>
                  </a:extLst>
                </a:gridCol>
              </a:tblGrid>
              <a:tr h="7111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Date Tested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Content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Test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Scale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NRS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00357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18500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8596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432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D928C7-1300-1158-EA56-5C2157965FEF}"/>
              </a:ext>
            </a:extLst>
          </p:cNvPr>
          <p:cNvSpPr txBox="1"/>
          <p:nvPr/>
        </p:nvSpPr>
        <p:spPr>
          <a:xfrm>
            <a:off x="2763716" y="4484173"/>
            <a:ext cx="66645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11C40"/>
                </a:solidFill>
                <a:latin typeface="Congenial SemiBold" panose="02000503040000020004" pitchFamily="2" charset="0"/>
              </a:rPr>
              <a:t>L (Literacy), E (Easy), M (Medium)</a:t>
            </a:r>
          </a:p>
          <a:p>
            <a:r>
              <a:rPr lang="en-US" sz="3200" dirty="0">
                <a:solidFill>
                  <a:srgbClr val="011C40"/>
                </a:solidFill>
                <a:latin typeface="Congenial SemiBold" panose="02000503040000020004" pitchFamily="2" charset="0"/>
              </a:rPr>
              <a:t>D (Difficult), A (Advanced) </a:t>
            </a:r>
          </a:p>
        </p:txBody>
      </p:sp>
    </p:spTree>
    <p:extLst>
      <p:ext uri="{BB962C8B-B14F-4D97-AF65-F5344CB8AC3E}">
        <p14:creationId xmlns:p14="http://schemas.microsoft.com/office/powerpoint/2010/main" val="39274334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ED0EB-6892-CC62-61DA-65C275D9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F00-C3C1-22BC-51E5-FDD658BE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8BD0-E18C-5B79-BD79-AE3A31E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21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7350E-582F-1CA9-8880-E88120495934}"/>
              </a:ext>
            </a:extLst>
          </p:cNvPr>
          <p:cNvSpPr/>
          <p:nvPr/>
        </p:nvSpPr>
        <p:spPr>
          <a:xfrm>
            <a:off x="7404730" y="719666"/>
            <a:ext cx="1097280" cy="295627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E8C95-A2E3-09B7-DE0D-31350546F11C}"/>
              </a:ext>
            </a:extLst>
          </p:cNvPr>
          <p:cNvGraphicFramePr>
            <a:graphicFrameLocks noGrp="1"/>
          </p:cNvGraphicFramePr>
          <p:nvPr/>
        </p:nvGraphicFramePr>
        <p:xfrm>
          <a:off x="701040" y="719666"/>
          <a:ext cx="10789920" cy="29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89">
                  <a:extLst>
                    <a:ext uri="{9D8B030D-6E8A-4147-A177-3AD203B41FA5}">
                      <a16:colId xmlns:a16="http://schemas.microsoft.com/office/drawing/2014/main" val="2514328627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1426786924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44632617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534680379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3624590299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1200109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33870882"/>
                    </a:ext>
                  </a:extLst>
                </a:gridCol>
                <a:gridCol w="912322">
                  <a:extLst>
                    <a:ext uri="{9D8B030D-6E8A-4147-A177-3AD203B41FA5}">
                      <a16:colId xmlns:a16="http://schemas.microsoft.com/office/drawing/2014/main" val="3253118788"/>
                    </a:ext>
                  </a:extLst>
                </a:gridCol>
              </a:tblGrid>
              <a:tr h="7111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Date Tested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Content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Test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Scale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NRS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00357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18500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8596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432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D928C7-1300-1158-EA56-5C2157965FEF}"/>
              </a:ext>
            </a:extLst>
          </p:cNvPr>
          <p:cNvSpPr txBox="1"/>
          <p:nvPr/>
        </p:nvSpPr>
        <p:spPr>
          <a:xfrm>
            <a:off x="2763716" y="4484173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11C40"/>
                </a:solidFill>
                <a:latin typeface="Congenial SemiBold" panose="02000503040000020004" pitchFamily="2" charset="0"/>
              </a:rPr>
              <a:t>300-800 = estimated grade level</a:t>
            </a:r>
          </a:p>
        </p:txBody>
      </p:sp>
    </p:spTree>
    <p:extLst>
      <p:ext uri="{BB962C8B-B14F-4D97-AF65-F5344CB8AC3E}">
        <p14:creationId xmlns:p14="http://schemas.microsoft.com/office/powerpoint/2010/main" val="26692974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AED0EB-6892-CC62-61DA-65C275D94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E42F00-C3C1-22BC-51E5-FDD658BEB8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168BD0-E18C-5B79-BD79-AE3A31EE5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22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7350E-582F-1CA9-8880-E88120495934}"/>
              </a:ext>
            </a:extLst>
          </p:cNvPr>
          <p:cNvSpPr/>
          <p:nvPr/>
        </p:nvSpPr>
        <p:spPr>
          <a:xfrm>
            <a:off x="9430963" y="719666"/>
            <a:ext cx="1143000" cy="295627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D7E8C95-A2E3-09B7-DE0D-31350546F11C}"/>
              </a:ext>
            </a:extLst>
          </p:cNvPr>
          <p:cNvGraphicFramePr>
            <a:graphicFrameLocks noGrp="1"/>
          </p:cNvGraphicFramePr>
          <p:nvPr/>
        </p:nvGraphicFramePr>
        <p:xfrm>
          <a:off x="701040" y="719666"/>
          <a:ext cx="10789920" cy="29562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01189">
                  <a:extLst>
                    <a:ext uri="{9D8B030D-6E8A-4147-A177-3AD203B41FA5}">
                      <a16:colId xmlns:a16="http://schemas.microsoft.com/office/drawing/2014/main" val="2514328627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1426786924"/>
                    </a:ext>
                  </a:extLst>
                </a:gridCol>
                <a:gridCol w="1018310">
                  <a:extLst>
                    <a:ext uri="{9D8B030D-6E8A-4147-A177-3AD203B41FA5}">
                      <a16:colId xmlns:a16="http://schemas.microsoft.com/office/drawing/2014/main" val="446326171"/>
                    </a:ext>
                  </a:extLst>
                </a:gridCol>
                <a:gridCol w="2244436">
                  <a:extLst>
                    <a:ext uri="{9D8B030D-6E8A-4147-A177-3AD203B41FA5}">
                      <a16:colId xmlns:a16="http://schemas.microsoft.com/office/drawing/2014/main" val="2534680379"/>
                    </a:ext>
                  </a:extLst>
                </a:gridCol>
                <a:gridCol w="1101436">
                  <a:extLst>
                    <a:ext uri="{9D8B030D-6E8A-4147-A177-3AD203B41FA5}">
                      <a16:colId xmlns:a16="http://schemas.microsoft.com/office/drawing/2014/main" val="3624590299"/>
                    </a:ext>
                  </a:extLst>
                </a:gridCol>
                <a:gridCol w="924791">
                  <a:extLst>
                    <a:ext uri="{9D8B030D-6E8A-4147-A177-3AD203B41FA5}">
                      <a16:colId xmlns:a16="http://schemas.microsoft.com/office/drawing/2014/main" val="3120010948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433870882"/>
                    </a:ext>
                  </a:extLst>
                </a:gridCol>
                <a:gridCol w="912322">
                  <a:extLst>
                    <a:ext uri="{9D8B030D-6E8A-4147-A177-3AD203B41FA5}">
                      <a16:colId xmlns:a16="http://schemas.microsoft.com/office/drawing/2014/main" val="3253118788"/>
                    </a:ext>
                  </a:extLst>
                </a:gridCol>
              </a:tblGrid>
              <a:tr h="711104"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Date Tested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Content Area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Test 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Scale Score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SEM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NRS Level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+mj-lt"/>
                        </a:rPr>
                        <a:t>MSG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0200357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33518500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13918596"/>
                  </a:ext>
                </a:extLst>
              </a:tr>
              <a:tr h="711104"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4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014328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BAD928C7-1300-1158-EA56-5C2157965FEF}"/>
              </a:ext>
            </a:extLst>
          </p:cNvPr>
          <p:cNvSpPr txBox="1"/>
          <p:nvPr/>
        </p:nvSpPr>
        <p:spPr>
          <a:xfrm>
            <a:off x="2763716" y="4484173"/>
            <a:ext cx="66645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11C40"/>
                </a:solidFill>
                <a:latin typeface="Congenial SemiBold" panose="02000503040000020004" pitchFamily="2" charset="0"/>
              </a:rPr>
              <a:t>Estimated grade level: 1-6</a:t>
            </a:r>
          </a:p>
        </p:txBody>
      </p:sp>
    </p:spTree>
    <p:extLst>
      <p:ext uri="{BB962C8B-B14F-4D97-AF65-F5344CB8AC3E}">
        <p14:creationId xmlns:p14="http://schemas.microsoft.com/office/powerpoint/2010/main" val="17428506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73A4-83F4-646C-FAB9-834B55BE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8826-18AE-752E-24B6-56962F5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326F-EFE8-F58D-10C8-698B524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F71E-D13D-7B18-5893-C4EF668C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43C55-F329-5279-181A-8F05D9EF14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scenario </a:t>
            </a:r>
            <a:br>
              <a:rPr lang="en-US" dirty="0"/>
            </a:br>
            <a:r>
              <a:rPr lang="en-US" dirty="0"/>
              <a:t>and assessment.</a:t>
            </a:r>
          </a:p>
          <a:p>
            <a:r>
              <a:rPr lang="en-US" dirty="0"/>
              <a:t>Discuss the questions.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5881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F7E6-1496-4AE2-0BA9-282A316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A8AAB-8BCD-9C64-0078-4D0BCF66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E93A-72CC-C5DD-83FA-AA39A4EC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24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C84AB-98E0-7D95-0000-1FF0CA49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</a:t>
            </a:r>
          </a:p>
        </p:txBody>
      </p:sp>
    </p:spTree>
    <p:extLst>
      <p:ext uri="{BB962C8B-B14F-4D97-AF65-F5344CB8AC3E}">
        <p14:creationId xmlns:p14="http://schemas.microsoft.com/office/powerpoint/2010/main" val="6765398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34EA-8390-3721-9293-0CDB38C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Sensitivity and Conflicting Assessments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C33A-60B1-9BEC-FF7D-787CEC850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Gently </a:t>
            </a:r>
            <a:r>
              <a:rPr lang="en-US" dirty="0">
                <a:solidFill>
                  <a:schemeClr val="accent1"/>
                </a:solidFill>
              </a:rPr>
              <a:t>challenge</a:t>
            </a:r>
          </a:p>
          <a:p>
            <a:pPr>
              <a:spcAft>
                <a:spcPts val="1800"/>
              </a:spcAft>
            </a:pPr>
            <a:r>
              <a:rPr lang="en-US" dirty="0"/>
              <a:t>See from the participant’s </a:t>
            </a:r>
            <a:r>
              <a:rPr lang="en-US" dirty="0">
                <a:solidFill>
                  <a:schemeClr val="accent1"/>
                </a:solidFill>
              </a:rPr>
              <a:t>perspective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1"/>
                </a:solidFill>
              </a:rPr>
              <a:t>Reinforce </a:t>
            </a:r>
            <a:r>
              <a:rPr lang="en-US" dirty="0"/>
              <a:t>areas of agreement</a:t>
            </a:r>
          </a:p>
          <a:p>
            <a:pPr>
              <a:spcAft>
                <a:spcPts val="1800"/>
              </a:spcAft>
            </a:pPr>
            <a:r>
              <a:rPr lang="en-US" dirty="0"/>
              <a:t>Dig deeper into </a:t>
            </a:r>
            <a:r>
              <a:rPr lang="en-US" dirty="0">
                <a:solidFill>
                  <a:schemeClr val="accent1"/>
                </a:solidFill>
              </a:rPr>
              <a:t>discrepancies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BA29-B78C-B055-442A-082FAF51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6E39-E578-FFA8-CFB5-0DF60F8B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937D-5220-5784-1D6D-90D2C66E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269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69826D-9D4B-C643-FD87-30BC36F852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A4E06A-E5B5-FE57-8FF1-7A00EBAAE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FBDD00-4A68-EED4-F69A-0FC71D24A6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26</a:t>
            </a:fld>
            <a:endParaRPr lang="en-US"/>
          </a:p>
        </p:txBody>
      </p:sp>
      <p:pic>
        <p:nvPicPr>
          <p:cNvPr id="9" name="Picture Placeholder 8" descr="A person sitting on a couch holding a person's hand&#10;&#10;Description automatically generated">
            <a:extLst>
              <a:ext uri="{FF2B5EF4-FFF2-40B4-BE49-F238E27FC236}">
                <a16:creationId xmlns:a16="http://schemas.microsoft.com/office/drawing/2014/main" id="{6776DF42-AC6E-74BC-C3CD-48489875D4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66" b="47220"/>
          <a:stretch/>
        </p:blipFill>
        <p:spPr>
          <a:xfrm>
            <a:off x="452582" y="464445"/>
            <a:ext cx="11286836" cy="5929110"/>
          </a:xfrm>
        </p:spPr>
      </p:pic>
    </p:spTree>
    <p:extLst>
      <p:ext uri="{BB962C8B-B14F-4D97-AF65-F5344CB8AC3E}">
        <p14:creationId xmlns:p14="http://schemas.microsoft.com/office/powerpoint/2010/main" val="3865540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Navigating Results with Sensitivity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27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case study.</a:t>
            </a:r>
          </a:p>
          <a:p>
            <a:r>
              <a:rPr lang="en-US" dirty="0"/>
              <a:t>Brainstorm strategies </a:t>
            </a:r>
            <a:br>
              <a:rPr lang="en-US" dirty="0"/>
            </a:br>
            <a:r>
              <a:rPr lang="en-US" dirty="0"/>
              <a:t>using Sensitivity.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346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6824E-E53C-9179-B7A9-475D19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on…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5A8C0-44FF-1FFB-B1B6-BC0434AB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0985-8166-9905-4481-3BFF162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6DB3-A020-52E0-19AF-77BE1E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B4766-46A3-C90F-A34B-A7B3F5C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Informal Assessment Inventory</a:t>
            </a:r>
          </a:p>
        </p:txBody>
      </p:sp>
    </p:spTree>
    <p:extLst>
      <p:ext uri="{BB962C8B-B14F-4D97-AF65-F5344CB8AC3E}">
        <p14:creationId xmlns:p14="http://schemas.microsoft.com/office/powerpoint/2010/main" val="13066421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F142B-1B19-C692-233E-E40130079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B548DC-9B28-AFDD-86D9-39CB028C04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199" y="1825625"/>
            <a:ext cx="5562601" cy="45745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Personal strengths, interests, and goals </a:t>
            </a:r>
          </a:p>
          <a:p>
            <a:pPr>
              <a:spcAft>
                <a:spcPts val="1200"/>
              </a:spcAft>
            </a:pPr>
            <a:r>
              <a:rPr lang="en-US" dirty="0"/>
              <a:t>Job skills </a:t>
            </a:r>
          </a:p>
          <a:p>
            <a:pPr>
              <a:spcAft>
                <a:spcPts val="1200"/>
              </a:spcAft>
            </a:pPr>
            <a:r>
              <a:rPr lang="en-US" dirty="0"/>
              <a:t>Job readiness </a:t>
            </a:r>
          </a:p>
          <a:p>
            <a:pPr>
              <a:spcAft>
                <a:spcPts val="1200"/>
              </a:spcAft>
            </a:pPr>
            <a:r>
              <a:rPr lang="en-US" dirty="0"/>
              <a:t>Recent job search efforts</a:t>
            </a:r>
          </a:p>
          <a:p>
            <a:pPr>
              <a:spcAft>
                <a:spcPts val="1200"/>
              </a:spcAft>
            </a:pPr>
            <a:r>
              <a:rPr lang="en-US" dirty="0"/>
              <a:t>Results from career assessments</a:t>
            </a:r>
          </a:p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396A37-C731-F3F6-4DA5-AD4E98CC31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562600" cy="457454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dirty="0"/>
              <a:t>Current neighborhood environment and schools</a:t>
            </a:r>
          </a:p>
          <a:p>
            <a:pPr>
              <a:spcAft>
                <a:spcPts val="1200"/>
              </a:spcAft>
            </a:pPr>
            <a:r>
              <a:rPr lang="en-US" dirty="0"/>
              <a:t>Household budgeting/ money management</a:t>
            </a:r>
          </a:p>
          <a:p>
            <a:pPr>
              <a:spcAft>
                <a:spcPts val="1200"/>
              </a:spcAft>
            </a:pPr>
            <a:r>
              <a:rPr lang="en-US" dirty="0"/>
              <a:t>Access to social supports</a:t>
            </a:r>
          </a:p>
          <a:p>
            <a:pPr>
              <a:spcAft>
                <a:spcPts val="1200"/>
              </a:spcAft>
            </a:pPr>
            <a:r>
              <a:rPr lang="en-US" dirty="0"/>
              <a:t>Other needs or barriers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75771E-F6F5-06AF-96E9-E46068703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4CD2AB-529C-704C-69E0-1E8E666CC4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CCE042-5395-D720-5733-EF0F60081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18701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BA9E-3549-147C-7932-673A58D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137-33F0-3352-B7F3-0FD6E47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D2A46-F45D-C31A-8DE6-40BB84DC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8036-FDE9-6600-2C23-98BEBA6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C3E6A-0E2A-E0BA-840A-D0D3D656B6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Share your picture and reorder yourselves.</a:t>
            </a:r>
          </a:p>
        </p:txBody>
      </p:sp>
    </p:spTree>
    <p:extLst>
      <p:ext uri="{BB962C8B-B14F-4D97-AF65-F5344CB8AC3E}">
        <p14:creationId xmlns:p14="http://schemas.microsoft.com/office/powerpoint/2010/main" val="348721496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73A4-83F4-646C-FAB9-834B55BE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8826-18AE-752E-24B6-56962F5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326F-EFE8-F58D-10C8-698B524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F71E-D13D-7B18-5893-C4EF668C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30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43C55-F329-5279-181A-8F05D9EF14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Roll the die and answer the question for that item.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525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F7E6-1496-4AE2-0BA9-282A316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A8AAB-8BCD-9C64-0078-4D0BCF66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E93A-72CC-C5DD-83FA-AA39A4EC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31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C84AB-98E0-7D95-0000-1FF0CA49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Trust</a:t>
            </a:r>
          </a:p>
        </p:txBody>
      </p:sp>
    </p:spTree>
    <p:extLst>
      <p:ext uri="{BB962C8B-B14F-4D97-AF65-F5344CB8AC3E}">
        <p14:creationId xmlns:p14="http://schemas.microsoft.com/office/powerpoint/2010/main" val="4896338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C34EA-8390-3721-9293-0CDB38CEC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Follow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1C33A-60B1-9BEC-FF7D-787CEC8506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Shows you </a:t>
            </a:r>
            <a:r>
              <a:rPr lang="en-US" dirty="0">
                <a:solidFill>
                  <a:schemeClr val="accent1"/>
                </a:solidFill>
              </a:rPr>
              <a:t>care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1"/>
                </a:solidFill>
              </a:rPr>
              <a:t>Using</a:t>
            </a:r>
            <a:r>
              <a:rPr lang="en-US" dirty="0"/>
              <a:t> the assessment results</a:t>
            </a:r>
          </a:p>
          <a:p>
            <a:pPr>
              <a:spcAft>
                <a:spcPts val="1800"/>
              </a:spcAft>
            </a:pPr>
            <a:r>
              <a:rPr lang="en-US" dirty="0"/>
              <a:t>Follow through with </a:t>
            </a:r>
            <a:r>
              <a:rPr lang="en-US" dirty="0">
                <a:solidFill>
                  <a:schemeClr val="accent1"/>
                </a:solidFill>
              </a:rPr>
              <a:t>commitments</a:t>
            </a:r>
            <a:r>
              <a:rPr lang="en-US" dirty="0"/>
              <a:t>  </a:t>
            </a:r>
            <a:endParaRPr lang="en-US" dirty="0">
              <a:solidFill>
                <a:schemeClr val="accent1"/>
              </a:solidFill>
            </a:endParaRP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0BA29-B78C-B055-442A-082FAF5118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F06E39-E578-FFA8-CFB5-0DF60F8B7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C937D-5220-5784-1D6D-90D2C66E8F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780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0A5A2A-CA0B-DA5F-5FB8-8F3E6E5E1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C09C67-58D2-F1BC-988F-D4916AA384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2D16F3-0ED7-F3BA-5BD6-C080D1C99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33</a:t>
            </a:fld>
            <a:endParaRPr lang="en-US" dirty="0"/>
          </a:p>
        </p:txBody>
      </p:sp>
      <p:pic>
        <p:nvPicPr>
          <p:cNvPr id="7" name="Picture Placeholder 6" descr="A couple of women sitting on a couch looking at papers&#10;&#10;Description automatically generated">
            <a:extLst>
              <a:ext uri="{FF2B5EF4-FFF2-40B4-BE49-F238E27FC236}">
                <a16:creationId xmlns:a16="http://schemas.microsoft.com/office/drawing/2014/main" id="{EE24568C-339E-D82D-7FC7-02933075234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4" t="8244" r="5133" b="32143"/>
          <a:stretch/>
        </p:blipFill>
        <p:spPr>
          <a:xfrm>
            <a:off x="452582" y="464445"/>
            <a:ext cx="11286836" cy="5929110"/>
          </a:xfrm>
        </p:spPr>
      </p:pic>
    </p:spTree>
    <p:extLst>
      <p:ext uri="{BB962C8B-B14F-4D97-AF65-F5344CB8AC3E}">
        <p14:creationId xmlns:p14="http://schemas.microsoft.com/office/powerpoint/2010/main" val="142261246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Trust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scenario and Career Exploration Inventory.</a:t>
            </a:r>
          </a:p>
          <a:p>
            <a:r>
              <a:rPr lang="en-US" dirty="0"/>
              <a:t>Discuss the questions.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3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52EB37-66EC-40A3-4A3F-070257D3FB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on Trust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111D8F7-A1CA-1133-5048-5303AF98E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484847-1670-36FC-27CC-991965824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3CA297-4CED-3A2D-F498-43B97F4D9D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203DB5-AF3E-1512-68BE-46BDD27E84A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827712" y="1782762"/>
            <a:ext cx="6364287" cy="4295775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new information.</a:t>
            </a:r>
          </a:p>
          <a:p>
            <a:r>
              <a:rPr lang="en-US" dirty="0"/>
              <a:t>Brainstorm how it impacts your case management practices.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275B80-E0EF-CDED-7C09-B7F235503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Pick your Spotlight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1FA4F4-91FB-A9AE-4AFD-DB44F469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933C4C-4733-4D7B-1B9F-4D9367324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1B333E-B489-635B-4D86-3D8F0F349D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36</a:t>
            </a:fld>
            <a:endParaRPr lang="en-US" dirty="0"/>
          </a:p>
        </p:txBody>
      </p:sp>
      <p:pic>
        <p:nvPicPr>
          <p:cNvPr id="16" name="Mental Health circle" descr="A blue circle with black background&#10;&#10;Description automatically generated">
            <a:hlinkClick r:id="rId2" action="ppaction://hlinksldjump"/>
            <a:extLst>
              <a:ext uri="{FF2B5EF4-FFF2-40B4-BE49-F238E27FC236}">
                <a16:creationId xmlns:a16="http://schemas.microsoft.com/office/drawing/2014/main" id="{4CEB5D21-79C4-8CCD-4128-199D4574E6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7996" y="2146859"/>
            <a:ext cx="3657636" cy="3657636"/>
          </a:xfrm>
          <a:prstGeom prst="rect">
            <a:avLst/>
          </a:prstGeom>
        </p:spPr>
      </p:pic>
      <p:pic>
        <p:nvPicPr>
          <p:cNvPr id="15" name="Medcap circle" descr="A blue circle with black background&#10;&#10;Description automatically generated">
            <a:hlinkClick r:id="rId4" action="ppaction://hlinksldjump"/>
            <a:extLst>
              <a:ext uri="{FF2B5EF4-FFF2-40B4-BE49-F238E27FC236}">
                <a16:creationId xmlns:a16="http://schemas.microsoft.com/office/drawing/2014/main" id="{E0AA8E15-08E3-83A4-73A9-4AF352A2CA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387" y="2146859"/>
            <a:ext cx="3657636" cy="3657636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E2F359D-4DAE-0672-D07F-78D5567DEFD4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 anchor="ctr"/>
          <a:lstStyle/>
          <a:p>
            <a:r>
              <a:rPr lang="en-US" dirty="0"/>
              <a:t>Mental Health Report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5809E55-4C40-94E1-6145-A96BB06054EA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766387" y="3316628"/>
            <a:ext cx="3657600" cy="1318098"/>
          </a:xfrm>
        </p:spPr>
        <p:txBody>
          <a:bodyPr anchor="ctr"/>
          <a:lstStyle/>
          <a:p>
            <a:r>
              <a:rPr lang="en-US" dirty="0"/>
              <a:t>Medical Examination </a:t>
            </a:r>
            <a:br>
              <a:rPr lang="en-US" dirty="0"/>
            </a:br>
            <a:r>
              <a:rPr lang="en-US" dirty="0"/>
              <a:t>and Capacity</a:t>
            </a:r>
          </a:p>
        </p:txBody>
      </p:sp>
    </p:spTree>
    <p:extLst>
      <p:ext uri="{BB962C8B-B14F-4D97-AF65-F5344CB8AC3E}">
        <p14:creationId xmlns:p14="http://schemas.microsoft.com/office/powerpoint/2010/main" val="23216374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6824E-E53C-9179-B7A9-475D19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on…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5A8C0-44FF-1FFB-B1B6-BC0434AB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0985-8166-9905-4481-3BFF162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6DB3-A020-52E0-19AF-77BE1E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37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B4766-46A3-C90F-A34B-A7B3F5C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Mental Health</a:t>
            </a:r>
          </a:p>
        </p:txBody>
      </p:sp>
    </p:spTree>
    <p:extLst>
      <p:ext uri="{BB962C8B-B14F-4D97-AF65-F5344CB8AC3E}">
        <p14:creationId xmlns:p14="http://schemas.microsoft.com/office/powerpoint/2010/main" val="7352522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C707F7-FAAA-9D7B-D37A-4A6B8024C3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1E81B2-76F7-E38A-82C3-9458681DE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2C9612-6E02-6347-D7BD-F19DC0EA97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38</a:t>
            </a:fld>
            <a:endParaRPr lang="en-US" dirty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2A50F42-AAE3-CB59-4A6A-39F6C84706F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l="1524" r="144" b="824"/>
          <a:stretch/>
        </p:blipFill>
        <p:spPr>
          <a:xfrm>
            <a:off x="472440" y="928414"/>
            <a:ext cx="11247120" cy="4983575"/>
          </a:xfrm>
        </p:spPr>
      </p:pic>
    </p:spTree>
    <p:extLst>
      <p:ext uri="{BB962C8B-B14F-4D97-AF65-F5344CB8AC3E}">
        <p14:creationId xmlns:p14="http://schemas.microsoft.com/office/powerpoint/2010/main" val="11787422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71D43-973F-CFB8-BBCD-466FA750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110D-F051-33BE-DCDD-C838193B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4D8A-22A3-77C2-EB53-C9CA8020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39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72E685-628E-4207-C715-1627919389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226" b="35416"/>
          <a:stretch/>
        </p:blipFill>
        <p:spPr>
          <a:xfrm>
            <a:off x="452582" y="464445"/>
            <a:ext cx="11286836" cy="5929110"/>
          </a:xfrm>
        </p:spPr>
      </p:pic>
    </p:spTree>
    <p:extLst>
      <p:ext uri="{BB962C8B-B14F-4D97-AF65-F5344CB8AC3E}">
        <p14:creationId xmlns:p14="http://schemas.microsoft.com/office/powerpoint/2010/main" val="32816902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BA9E-3549-147C-7932-673A58D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Zoom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137-33F0-3352-B7F3-0FD6E47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D2A46-F45D-C31A-8DE6-40BB84DC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8036-FDE9-6600-2C23-98BEBA6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C3E6A-0E2A-E0BA-840A-D0D3D656B6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Answer the questions in your Participant Guide. </a:t>
            </a:r>
          </a:p>
        </p:txBody>
      </p:sp>
    </p:spTree>
    <p:extLst>
      <p:ext uri="{BB962C8B-B14F-4D97-AF65-F5344CB8AC3E}">
        <p14:creationId xmlns:p14="http://schemas.microsoft.com/office/powerpoint/2010/main" val="370784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71D43-973F-CFB8-BBCD-466FA750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110D-F051-33BE-DCDD-C838193B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4D8A-22A3-77C2-EB53-C9CA8020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40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472E685-628E-4207-C715-1627919389E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/>
          <a:srcRect t="35067" b="575"/>
          <a:stretch/>
        </p:blipFill>
        <p:spPr>
          <a:xfrm>
            <a:off x="452582" y="464445"/>
            <a:ext cx="11286836" cy="5929110"/>
          </a:xfrm>
        </p:spPr>
      </p:pic>
    </p:spTree>
    <p:extLst>
      <p:ext uri="{BB962C8B-B14F-4D97-AF65-F5344CB8AC3E}">
        <p14:creationId xmlns:p14="http://schemas.microsoft.com/office/powerpoint/2010/main" val="592537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873A4-83F4-646C-FAB9-834B55BED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Closer Look…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8826-18AE-752E-24B6-56962F5993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A5326F-EFE8-F58D-10C8-698B5245C7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6F71E-D13D-7B18-5893-C4EF668CA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41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143C55-F329-5279-181A-8F05D9EF149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scenario </a:t>
            </a:r>
            <a:br>
              <a:rPr lang="en-US" dirty="0"/>
            </a:br>
            <a:r>
              <a:rPr lang="en-US" dirty="0"/>
              <a:t>and assessment.</a:t>
            </a:r>
          </a:p>
          <a:p>
            <a:r>
              <a:rPr lang="en-US" dirty="0"/>
              <a:t>Discuss </a:t>
            </a:r>
            <a:r>
              <a:rPr lang="en-US"/>
              <a:t>the question. 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Return Box">
            <a:hlinkClick r:id="rId2" action="ppaction://hlinksldjump"/>
            <a:extLst>
              <a:ext uri="{FF2B5EF4-FFF2-40B4-BE49-F238E27FC236}">
                <a16:creationId xmlns:a16="http://schemas.microsoft.com/office/drawing/2014/main" id="{5BDD43ED-F961-30C0-B4B7-6ADA3C34607D}"/>
              </a:ext>
            </a:extLst>
          </p:cNvPr>
          <p:cNvSpPr/>
          <p:nvPr/>
        </p:nvSpPr>
        <p:spPr>
          <a:xfrm>
            <a:off x="387927" y="6326909"/>
            <a:ext cx="2974109" cy="53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5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866824E-E53C-9179-B7A9-475D19BB00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Spotlight on… 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25A8C0-44FF-1FFB-B1B6-BC0434AB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F60985-8166-9905-4481-3BFF162A3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9F26DB3-A020-52E0-19AF-77BE1E783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42</a:t>
            </a:fld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B1B4766-46A3-C90F-A34B-A7B3F5CFE74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Medical Examination and Capacity </a:t>
            </a:r>
          </a:p>
        </p:txBody>
      </p:sp>
    </p:spTree>
    <p:extLst>
      <p:ext uri="{BB962C8B-B14F-4D97-AF65-F5344CB8AC3E}">
        <p14:creationId xmlns:p14="http://schemas.microsoft.com/office/powerpoint/2010/main" val="371400392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71D43-973F-CFB8-BBCD-466FA750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110D-F051-33BE-DCDD-C838193B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4D8A-22A3-77C2-EB53-C9CA8020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43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7A66D60-A7AA-6FA4-C73C-7AAC13C266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105" b="105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5AD361-1809-AC85-1D6E-C5EA6BFFB107}"/>
              </a:ext>
            </a:extLst>
          </p:cNvPr>
          <p:cNvSpPr/>
          <p:nvPr/>
        </p:nvSpPr>
        <p:spPr>
          <a:xfrm>
            <a:off x="452582" y="2285999"/>
            <a:ext cx="11286836" cy="4114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DF34CF-BDE3-7AA2-4180-B1A0A9781DE2}"/>
              </a:ext>
            </a:extLst>
          </p:cNvPr>
          <p:cNvSpPr/>
          <p:nvPr/>
        </p:nvSpPr>
        <p:spPr>
          <a:xfrm>
            <a:off x="452582" y="-2023777"/>
            <a:ext cx="11286836" cy="189189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85741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6">
            <a:extLst>
              <a:ext uri="{FF2B5EF4-FFF2-40B4-BE49-F238E27FC236}">
                <a16:creationId xmlns:a16="http://schemas.microsoft.com/office/drawing/2014/main" id="{8B85F8B5-EDA4-EC1B-5538-758E2AD052F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0" r="930"/>
          <a:stretch/>
        </p:blipFill>
        <p:spPr>
          <a:xfrm>
            <a:off x="452582" y="7114361"/>
            <a:ext cx="11286836" cy="59291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471D43-973F-CFB8-BBCD-466FA750F4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172110D-F051-33BE-DCDD-C838193B47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EC4D8A-22A3-77C2-EB53-C9CA80201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44</a:t>
            </a:fld>
            <a:endParaRPr lang="en-US" dirty="0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A7A66D60-A7AA-6FA4-C73C-7AAC13C266B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105" b="105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F5AD361-1809-AC85-1D6E-C5EA6BFFB107}"/>
              </a:ext>
            </a:extLst>
          </p:cNvPr>
          <p:cNvSpPr/>
          <p:nvPr/>
        </p:nvSpPr>
        <p:spPr>
          <a:xfrm>
            <a:off x="452582" y="4229099"/>
            <a:ext cx="11286836" cy="2171699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EBEBBC-7580-B8D7-FBE6-E409AB9D7C25}"/>
              </a:ext>
            </a:extLst>
          </p:cNvPr>
          <p:cNvSpPr/>
          <p:nvPr/>
        </p:nvSpPr>
        <p:spPr>
          <a:xfrm>
            <a:off x="452582" y="455653"/>
            <a:ext cx="11286836" cy="1891893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069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10">
            <a:extLst>
              <a:ext uri="{FF2B5EF4-FFF2-40B4-BE49-F238E27FC236}">
                <a16:creationId xmlns:a16="http://schemas.microsoft.com/office/drawing/2014/main" id="{C649E9B5-520C-B61C-9486-E45BD684EEF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05" b="105"/>
          <a:stretch/>
        </p:blipFill>
        <p:spPr>
          <a:xfrm>
            <a:off x="452582" y="-6021523"/>
            <a:ext cx="11286836" cy="59291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3798B-73D7-E8AA-AEAD-871CCC27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6FE82-70FC-E1FC-633F-458D88A3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0637-011A-F369-AB15-C5F147D7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91C7BCC-20A0-D69B-6A50-FA0356F9C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30" r="930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15A2F3-8225-DA7F-E847-5068E59CC7F2}"/>
              </a:ext>
            </a:extLst>
          </p:cNvPr>
          <p:cNvSpPr/>
          <p:nvPr/>
        </p:nvSpPr>
        <p:spPr>
          <a:xfrm>
            <a:off x="452582" y="2540977"/>
            <a:ext cx="11286836" cy="3859821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4B422-AA6A-B301-CBBF-3F684107C18E}"/>
              </a:ext>
            </a:extLst>
          </p:cNvPr>
          <p:cNvSpPr/>
          <p:nvPr/>
        </p:nvSpPr>
        <p:spPr>
          <a:xfrm>
            <a:off x="452582" y="455654"/>
            <a:ext cx="11286836" cy="819232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698984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6">
            <a:extLst>
              <a:ext uri="{FF2B5EF4-FFF2-40B4-BE49-F238E27FC236}">
                <a16:creationId xmlns:a16="http://schemas.microsoft.com/office/drawing/2014/main" id="{C89DFE1F-3CE0-F4F4-BF58-E2BD7347895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940" b="940"/>
          <a:stretch/>
        </p:blipFill>
        <p:spPr>
          <a:xfrm>
            <a:off x="452582" y="7299813"/>
            <a:ext cx="11286836" cy="59291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3F3798B-73D7-E8AA-AEAD-871CCC270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26FE82-70FC-E1FC-633F-458D88A3AD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</a:t>
            </a:r>
            <a:r>
              <a:rPr lang="en-US"/>
              <a:t>Partner</a:t>
            </a:r>
            <a:r>
              <a:rPr lang="en-US" dirty="0"/>
              <a:t>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4D00637-011A-F369-AB15-C5F147D75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46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C91C7BCC-20A0-D69B-6A50-FA0356F9C7F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930" r="930"/>
          <a:stretch/>
        </p:blipFill>
        <p:spPr/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1615A2F3-8225-DA7F-E847-5068E59CC7F2}"/>
              </a:ext>
            </a:extLst>
          </p:cNvPr>
          <p:cNvSpPr/>
          <p:nvPr/>
        </p:nvSpPr>
        <p:spPr>
          <a:xfrm>
            <a:off x="452582" y="4359564"/>
            <a:ext cx="11286836" cy="204123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64B422-AA6A-B301-CBBF-3F684107C18E}"/>
              </a:ext>
            </a:extLst>
          </p:cNvPr>
          <p:cNvSpPr/>
          <p:nvPr/>
        </p:nvSpPr>
        <p:spPr>
          <a:xfrm>
            <a:off x="452582" y="455654"/>
            <a:ext cx="11286836" cy="204123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16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6">
            <a:extLst>
              <a:ext uri="{FF2B5EF4-FFF2-40B4-BE49-F238E27FC236}">
                <a16:creationId xmlns:a16="http://schemas.microsoft.com/office/drawing/2014/main" id="{D941A0E9-E845-473C-080A-0EB0BAF65F03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930" r="930"/>
          <a:stretch/>
        </p:blipFill>
        <p:spPr>
          <a:xfrm>
            <a:off x="452582" y="-6481301"/>
            <a:ext cx="11286836" cy="5929110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4B275C-8687-2D5D-B21F-50A791CFF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96D73-5071-0ED9-4697-CF8066D4EC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DFES/Partner Training Team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D78C94-E358-5AB6-CD18-2AA4D6F6E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47</a:t>
            </a:fld>
            <a:endParaRPr lang="en-US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313616D-F3F5-5D8F-A394-4C647442854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940" b="940"/>
          <a:stretch/>
        </p:blipFill>
        <p:spPr/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38A845F-4E52-A732-F35B-B360528869A6}"/>
              </a:ext>
            </a:extLst>
          </p:cNvPr>
          <p:cNvSpPr/>
          <p:nvPr/>
        </p:nvSpPr>
        <p:spPr>
          <a:xfrm>
            <a:off x="452582" y="3814618"/>
            <a:ext cx="11286836" cy="258618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" name="Return Box">
            <a:hlinkClick r:id="rId4" action="ppaction://hlinksldjump"/>
            <a:extLst>
              <a:ext uri="{FF2B5EF4-FFF2-40B4-BE49-F238E27FC236}">
                <a16:creationId xmlns:a16="http://schemas.microsoft.com/office/drawing/2014/main" id="{FD3FA8F0-B7C1-7BE1-9632-6A5C756462C9}"/>
              </a:ext>
            </a:extLst>
          </p:cNvPr>
          <p:cNvSpPr/>
          <p:nvPr/>
        </p:nvSpPr>
        <p:spPr>
          <a:xfrm>
            <a:off x="387927" y="6326909"/>
            <a:ext cx="2974109" cy="531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FB9E62F-B989-BE07-67D3-2458426E74D2}"/>
              </a:ext>
            </a:extLst>
          </p:cNvPr>
          <p:cNvSpPr/>
          <p:nvPr/>
        </p:nvSpPr>
        <p:spPr>
          <a:xfrm>
            <a:off x="452582" y="7085891"/>
            <a:ext cx="11286836" cy="2041234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bg2"/>
              </a:gs>
            </a:gsLst>
            <a:lin ang="27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9473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1DF7E6-1496-4AE2-0BA9-282A316D0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A8AAB-8BCD-9C64-0078-4D0BCF665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3FE93A-72CC-C5DD-83FA-AA39A4ECC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5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3AFC84AB-98E0-7D95-0000-1FF0CA4994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Balance</a:t>
            </a:r>
          </a:p>
        </p:txBody>
      </p:sp>
    </p:spTree>
    <p:extLst>
      <p:ext uri="{BB962C8B-B14F-4D97-AF65-F5344CB8AC3E}">
        <p14:creationId xmlns:p14="http://schemas.microsoft.com/office/powerpoint/2010/main" val="3390426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3790D6-CFB3-3901-73AE-827F2E614C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Balancing Assessment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387E18-C9CC-F6F3-2B35-BD306FE0EC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Consider the </a:t>
            </a:r>
            <a:r>
              <a:rPr lang="en-US" dirty="0">
                <a:solidFill>
                  <a:schemeClr val="accent1"/>
                </a:solidFill>
              </a:rPr>
              <a:t>impact</a:t>
            </a:r>
          </a:p>
          <a:p>
            <a:pPr>
              <a:spcAft>
                <a:spcPts val="1800"/>
              </a:spcAft>
            </a:pPr>
            <a:r>
              <a:rPr lang="en-US" dirty="0">
                <a:solidFill>
                  <a:schemeClr val="accent1"/>
                </a:solidFill>
              </a:rPr>
              <a:t>Support </a:t>
            </a:r>
            <a:r>
              <a:rPr lang="en-US" dirty="0"/>
              <a:t>or</a:t>
            </a:r>
            <a:r>
              <a:rPr lang="en-US" dirty="0">
                <a:solidFill>
                  <a:schemeClr val="accent1"/>
                </a:solidFill>
              </a:rPr>
              <a:t> conflict</a:t>
            </a:r>
            <a:r>
              <a:rPr lang="en-US" dirty="0"/>
              <a:t> prior information</a:t>
            </a:r>
          </a:p>
          <a:p>
            <a:pPr>
              <a:spcAft>
                <a:spcPts val="1800"/>
              </a:spcAft>
            </a:pPr>
            <a:r>
              <a:rPr lang="en-US" dirty="0"/>
              <a:t>Bring for further </a:t>
            </a:r>
            <a:r>
              <a:rPr lang="en-US" dirty="0">
                <a:solidFill>
                  <a:schemeClr val="accent1"/>
                </a:solidFill>
              </a:rPr>
              <a:t>conversation</a:t>
            </a:r>
            <a:r>
              <a:rPr lang="en-US" dirty="0"/>
              <a:t>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364930-A22B-9415-7622-3349F341EF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5D72FE-D07F-EF71-5348-B92D6BE1F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CC9AEA-2106-2188-CD3C-F8D9EAC5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4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56A2EF-C9EF-BDB5-AEC3-6CB43FDD10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A5B81F-F8D4-BA71-60A1-7678DF803E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5F4E4D-3179-2F50-38A3-B1464A13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Placeholder 6" descr="A person in a headscarf looking at a person in a suit&#10;&#10;Description automatically generated">
            <a:extLst>
              <a:ext uri="{FF2B5EF4-FFF2-40B4-BE49-F238E27FC236}">
                <a16:creationId xmlns:a16="http://schemas.microsoft.com/office/drawing/2014/main" id="{A5638F2E-BE29-E00D-7AC4-0ED402F8DC1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12" b="10612"/>
          <a:stretch>
            <a:fillRect/>
          </a:stretch>
        </p:blipFill>
        <p:spPr>
          <a:xfrm>
            <a:off x="452582" y="464445"/>
            <a:ext cx="11286836" cy="5929110"/>
          </a:xfrm>
        </p:spPr>
      </p:pic>
    </p:spTree>
    <p:extLst>
      <p:ext uri="{BB962C8B-B14F-4D97-AF65-F5344CB8AC3E}">
        <p14:creationId xmlns:p14="http://schemas.microsoft.com/office/powerpoint/2010/main" val="1749282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BA9E-3549-147C-7932-673A58D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Balance to Assessments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137-33F0-3352-B7F3-0FD6E47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D2A46-F45D-C31A-8DE6-40BB84DC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8036-FDE9-6600-2C23-98BEBA6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C3E6A-0E2A-E0BA-840A-D0D3D656B6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summary. </a:t>
            </a:r>
          </a:p>
          <a:p>
            <a:pPr>
              <a:spcAft>
                <a:spcPts val="1800"/>
              </a:spcAft>
            </a:pPr>
            <a:r>
              <a:rPr lang="en-US" dirty="0"/>
              <a:t>Discuss the question. </a:t>
            </a:r>
          </a:p>
        </p:txBody>
      </p:sp>
    </p:spTree>
    <p:extLst>
      <p:ext uri="{BB962C8B-B14F-4D97-AF65-F5344CB8AC3E}">
        <p14:creationId xmlns:p14="http://schemas.microsoft.com/office/powerpoint/2010/main" val="158008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9BA9E-3549-147C-7932-673A58DB4C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Applying Balance to Assessments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9093137-33F0-3352-B7F3-0FD6E4710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06/12/24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ED2A46-F45D-C31A-8DE6-40BB84DCF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DFES/Partner Training Team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618036-FDE9-6600-2C23-98BEBA63CF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DB86E1-5412-4DAF-BAA7-1F6D4A457D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BC3E6A-0E2A-E0BA-840A-D0D3D656B67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spcAft>
                <a:spcPts val="1800"/>
              </a:spcAft>
            </a:pPr>
            <a:r>
              <a:rPr lang="en-US" dirty="0"/>
              <a:t>Review the new information. </a:t>
            </a:r>
          </a:p>
          <a:p>
            <a:pPr>
              <a:spcAft>
                <a:spcPts val="1800"/>
              </a:spcAft>
            </a:pPr>
            <a:r>
              <a:rPr lang="en-US" dirty="0"/>
              <a:t>Discuss the questions.</a:t>
            </a:r>
          </a:p>
        </p:txBody>
      </p:sp>
    </p:spTree>
    <p:extLst>
      <p:ext uri="{BB962C8B-B14F-4D97-AF65-F5344CB8AC3E}">
        <p14:creationId xmlns:p14="http://schemas.microsoft.com/office/powerpoint/2010/main" val="2766478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eals">
      <a:dk1>
        <a:srgbClr val="011C40"/>
      </a:dk1>
      <a:lt1>
        <a:srgbClr val="F2F0F0"/>
      </a:lt1>
      <a:dk2>
        <a:srgbClr val="025951"/>
      </a:dk2>
      <a:lt2>
        <a:srgbClr val="7ED9D0"/>
      </a:lt2>
      <a:accent1>
        <a:srgbClr val="027469"/>
      </a:accent1>
      <a:accent2>
        <a:srgbClr val="000000"/>
      </a:accent2>
      <a:accent3>
        <a:srgbClr val="FFFFFF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ongenial">
      <a:majorFont>
        <a:latin typeface="Congenial Black"/>
        <a:ea typeface=""/>
        <a:cs typeface=""/>
      </a:majorFont>
      <a:minorFont>
        <a:latin typeface="Congen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7D4B2DD9371444A85B4DEB122BAE74" ma:contentTypeVersion="4" ma:contentTypeDescription="Create a new document." ma:contentTypeScope="" ma:versionID="5e5c32cec363327e2b3ecd5284aab5a6">
  <xsd:schema xmlns:xsd="http://www.w3.org/2001/XMLSchema" xmlns:xs="http://www.w3.org/2001/XMLSchema" xmlns:p="http://schemas.microsoft.com/office/2006/metadata/properties" xmlns:ns2="220154bd-bb32-43d8-80de-0c0ed7689ad5" targetNamespace="http://schemas.microsoft.com/office/2006/metadata/properties" ma:root="true" ma:fieldsID="0187cce1f4813f08b4b6b9f6e77172a4" ns2:_="">
    <xsd:import namespace="220154bd-bb32-43d8-80de-0c0ed7689a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0154bd-bb32-43d8-80de-0c0ed7689a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259A4B9-70C7-4DE6-B52B-EADFCB0ADECA}">
  <ds:schemaRefs>
    <ds:schemaRef ds:uri="http://schemas.microsoft.com/office/2006/documentManagement/types"/>
    <ds:schemaRef ds:uri="http://purl.org/dc/elements/1.1/"/>
    <ds:schemaRef ds:uri="220154bd-bb32-43d8-80de-0c0ed7689ad5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427EB6F-5100-4187-8990-2BD0DE0516F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0154bd-bb32-43d8-80de-0c0ed7689ad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C52F8F-448F-4A7B-82FB-7E960F2B44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669</TotalTime>
  <Words>778</Words>
  <Application>Microsoft Office PowerPoint</Application>
  <PresentationFormat>Widescreen</PresentationFormat>
  <Paragraphs>266</Paragraphs>
  <Slides>47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3" baseType="lpstr">
      <vt:lpstr>Aptos</vt:lpstr>
      <vt:lpstr>Arial</vt:lpstr>
      <vt:lpstr>Congenial</vt:lpstr>
      <vt:lpstr>Congenial Black</vt:lpstr>
      <vt:lpstr>Congenial SemiBold</vt:lpstr>
      <vt:lpstr>Office Theme</vt:lpstr>
      <vt:lpstr>BEST in Action:</vt:lpstr>
      <vt:lpstr>Zoom</vt:lpstr>
      <vt:lpstr>Zoom</vt:lpstr>
      <vt:lpstr>Zoom</vt:lpstr>
      <vt:lpstr>Balance</vt:lpstr>
      <vt:lpstr>Balancing Assessment Information</vt:lpstr>
      <vt:lpstr>PowerPoint Presentation</vt:lpstr>
      <vt:lpstr>Applying Balance to Assessments</vt:lpstr>
      <vt:lpstr>Applying Balance to Assessments</vt:lpstr>
      <vt:lpstr>Spotlight on… </vt:lpstr>
      <vt:lpstr>Closer Look… </vt:lpstr>
      <vt:lpstr>Exploration</vt:lpstr>
      <vt:lpstr>PowerPoint Presentation</vt:lpstr>
      <vt:lpstr>PowerPoint Presentation</vt:lpstr>
      <vt:lpstr>Impact of Multiple Assessments</vt:lpstr>
      <vt:lpstr>Impact of Multiple Assessments</vt:lpstr>
      <vt:lpstr>Impact of Multiple Assessments</vt:lpstr>
      <vt:lpstr>Spotlight on… </vt:lpstr>
      <vt:lpstr>PowerPoint Presentation</vt:lpstr>
      <vt:lpstr>PowerPoint Presentation</vt:lpstr>
      <vt:lpstr>PowerPoint Presentation</vt:lpstr>
      <vt:lpstr>PowerPoint Presentation</vt:lpstr>
      <vt:lpstr>Closer Look… </vt:lpstr>
      <vt:lpstr>Sensitivity</vt:lpstr>
      <vt:lpstr>Sensitivity and Conflicting Assessments</vt:lpstr>
      <vt:lpstr>PowerPoint Presentation</vt:lpstr>
      <vt:lpstr>Navigating Results with Sensitivity</vt:lpstr>
      <vt:lpstr>Spotlight on… </vt:lpstr>
      <vt:lpstr>Items</vt:lpstr>
      <vt:lpstr>Closer Look… </vt:lpstr>
      <vt:lpstr>Trust</vt:lpstr>
      <vt:lpstr>Follow Up</vt:lpstr>
      <vt:lpstr>PowerPoint Presentation</vt:lpstr>
      <vt:lpstr>Building on Trust</vt:lpstr>
      <vt:lpstr>Building on Trust</vt:lpstr>
      <vt:lpstr>Pick your Spotlight </vt:lpstr>
      <vt:lpstr>Spotlight on… </vt:lpstr>
      <vt:lpstr>PowerPoint Presentation</vt:lpstr>
      <vt:lpstr>PowerPoint Presentation</vt:lpstr>
      <vt:lpstr>PowerPoint Presentation</vt:lpstr>
      <vt:lpstr>Closer Look… </vt:lpstr>
      <vt:lpstr>Spotlight on…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BEST in Action:</dc:title>
  <dc:creator>Kelsey Chappa</dc:creator>
  <cp:lastModifiedBy>Kelsey Chappa</cp:lastModifiedBy>
  <cp:revision>4</cp:revision>
  <dcterms:created xsi:type="dcterms:W3CDTF">2024-03-06T21:37:29Z</dcterms:created>
  <dcterms:modified xsi:type="dcterms:W3CDTF">2024-06-12T15:26:29Z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0x010100E47D4B2DD9371444A85B4DEB122BAE74</vt:lpwstr>
  </property>
</Properties>
</file>