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60" r:id="rId4"/>
    <p:sldId id="262" r:id="rId5"/>
    <p:sldId id="264" r:id="rId6"/>
    <p:sldId id="265" r:id="rId7"/>
    <p:sldId id="267" r:id="rId8"/>
    <p:sldId id="266" r:id="rId9"/>
    <p:sldId id="268" r:id="rId10"/>
    <p:sldId id="269" r:id="rId11"/>
    <p:sldId id="285" r:id="rId12"/>
    <p:sldId id="287" r:id="rId13"/>
  </p:sldIdLst>
  <p:sldSz cx="12192000" cy="6858000"/>
  <p:notesSz cx="7010400" cy="92964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ander, Alex - DCF" initials="KA-D" lastIdx="1" clrIdx="0">
    <p:extLst>
      <p:ext uri="{19B8F6BF-5375-455C-9EA6-DF929625EA0E}">
        <p15:presenceInfo xmlns:p15="http://schemas.microsoft.com/office/powerpoint/2012/main" userId="S::alex.kiander1@wisconsin.gov::7f38bb90-15ea-4fff-82a7-3da33af32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62722" autoAdjust="0"/>
  </p:normalViewPr>
  <p:slideViewPr>
    <p:cSldViewPr snapToGrid="0">
      <p:cViewPr varScale="1">
        <p:scale>
          <a:sx n="60" d="100"/>
          <a:sy n="60" d="100"/>
        </p:scale>
        <p:origin x="2538"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50728C-51ED-4184-A4AE-11091B264EE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7194A63-71AD-41D7-B9EB-06842F5CB64B}">
      <dgm:prSet phldrT="[Text]"/>
      <dgm:spPr/>
      <dgm:t>
        <a:bodyPr/>
        <a:lstStyle/>
        <a:p>
          <a:r>
            <a:rPr lang="en-US" dirty="0"/>
            <a:t>2017</a:t>
          </a:r>
        </a:p>
      </dgm:t>
    </dgm:pt>
    <dgm:pt modelId="{488FC30F-3983-4958-AB39-7763B0F8E7E0}" type="parTrans" cxnId="{8E3AF0F1-4F36-45E1-890F-B40BCBCD804B}">
      <dgm:prSet/>
      <dgm:spPr/>
      <dgm:t>
        <a:bodyPr/>
        <a:lstStyle/>
        <a:p>
          <a:endParaRPr lang="en-US"/>
        </a:p>
      </dgm:t>
    </dgm:pt>
    <dgm:pt modelId="{5412A636-0AE5-427A-B689-08CA20BB0386}" type="sibTrans" cxnId="{8E3AF0F1-4F36-45E1-890F-B40BCBCD804B}">
      <dgm:prSet/>
      <dgm:spPr/>
      <dgm:t>
        <a:bodyPr/>
        <a:lstStyle/>
        <a:p>
          <a:endParaRPr lang="en-US"/>
        </a:p>
      </dgm:t>
    </dgm:pt>
    <dgm:pt modelId="{524231B1-E5A4-4763-AC48-2DF5EFB6E33C}">
      <dgm:prSet phldrT="[Text]"/>
      <dgm:spPr/>
      <dgm:t>
        <a:bodyPr/>
        <a:lstStyle/>
        <a:p>
          <a:r>
            <a:rPr lang="en-US" dirty="0"/>
            <a:t>Score: 90</a:t>
          </a:r>
        </a:p>
      </dgm:t>
    </dgm:pt>
    <dgm:pt modelId="{DBCB6058-BE15-4747-9755-84587B54C280}" type="parTrans" cxnId="{4A900E30-E81D-4489-9E98-4B6893C7976D}">
      <dgm:prSet/>
      <dgm:spPr/>
      <dgm:t>
        <a:bodyPr/>
        <a:lstStyle/>
        <a:p>
          <a:endParaRPr lang="en-US"/>
        </a:p>
      </dgm:t>
    </dgm:pt>
    <dgm:pt modelId="{2F850607-3744-409D-9F30-B24D4DD26F3B}" type="sibTrans" cxnId="{4A900E30-E81D-4489-9E98-4B6893C7976D}">
      <dgm:prSet/>
      <dgm:spPr/>
      <dgm:t>
        <a:bodyPr/>
        <a:lstStyle/>
        <a:p>
          <a:endParaRPr lang="en-US"/>
        </a:p>
      </dgm:t>
    </dgm:pt>
    <dgm:pt modelId="{FBA14761-5023-441F-A0AF-F82318FE31EA}">
      <dgm:prSet phldrT="[Text]"/>
      <dgm:spPr/>
      <dgm:t>
        <a:bodyPr/>
        <a:lstStyle/>
        <a:p>
          <a:r>
            <a:rPr lang="en-US" dirty="0"/>
            <a:t>2019</a:t>
          </a:r>
        </a:p>
      </dgm:t>
    </dgm:pt>
    <dgm:pt modelId="{098B21B3-BF9E-4CDA-8690-41A9D9746477}" type="parTrans" cxnId="{54BD1AA0-EBE9-4128-9B27-2F77CE45389A}">
      <dgm:prSet/>
      <dgm:spPr/>
      <dgm:t>
        <a:bodyPr/>
        <a:lstStyle/>
        <a:p>
          <a:endParaRPr lang="en-US"/>
        </a:p>
      </dgm:t>
    </dgm:pt>
    <dgm:pt modelId="{EF9AB2B9-A878-410C-BD49-3C398C226EC3}" type="sibTrans" cxnId="{54BD1AA0-EBE9-4128-9B27-2F77CE45389A}">
      <dgm:prSet/>
      <dgm:spPr/>
      <dgm:t>
        <a:bodyPr/>
        <a:lstStyle/>
        <a:p>
          <a:endParaRPr lang="en-US"/>
        </a:p>
      </dgm:t>
    </dgm:pt>
    <dgm:pt modelId="{59C55296-1483-4E04-8704-5D0271C4922E}">
      <dgm:prSet phldrT="[Text]"/>
      <dgm:spPr/>
      <dgm:t>
        <a:bodyPr/>
        <a:lstStyle/>
        <a:p>
          <a:r>
            <a:rPr lang="en-US" dirty="0"/>
            <a:t>Score: 89</a:t>
          </a:r>
        </a:p>
      </dgm:t>
    </dgm:pt>
    <dgm:pt modelId="{2F52BB36-A8CE-4EE2-957B-19ED68E61A56}" type="parTrans" cxnId="{5A181C09-219E-41CA-A9AC-5E356F22D0D0}">
      <dgm:prSet/>
      <dgm:spPr/>
      <dgm:t>
        <a:bodyPr/>
        <a:lstStyle/>
        <a:p>
          <a:endParaRPr lang="en-US"/>
        </a:p>
      </dgm:t>
    </dgm:pt>
    <dgm:pt modelId="{6C161AE4-2737-4FC5-A81C-6AA6E503918B}" type="sibTrans" cxnId="{5A181C09-219E-41CA-A9AC-5E356F22D0D0}">
      <dgm:prSet/>
      <dgm:spPr/>
      <dgm:t>
        <a:bodyPr/>
        <a:lstStyle/>
        <a:p>
          <a:endParaRPr lang="en-US"/>
        </a:p>
      </dgm:t>
    </dgm:pt>
    <dgm:pt modelId="{30B06A8B-5685-4F75-80BF-DF4F5DF3959F}">
      <dgm:prSet phldrT="[Text]"/>
      <dgm:spPr/>
      <dgm:t>
        <a:bodyPr/>
        <a:lstStyle/>
        <a:p>
          <a:r>
            <a:rPr lang="en-US" dirty="0"/>
            <a:t>2021</a:t>
          </a:r>
        </a:p>
      </dgm:t>
    </dgm:pt>
    <dgm:pt modelId="{FCCF81AF-6383-4ABA-9204-610D3C0DC602}" type="parTrans" cxnId="{C26B7D06-37E8-4F87-8763-5DC13B94E601}">
      <dgm:prSet/>
      <dgm:spPr/>
      <dgm:t>
        <a:bodyPr/>
        <a:lstStyle/>
        <a:p>
          <a:endParaRPr lang="en-US"/>
        </a:p>
      </dgm:t>
    </dgm:pt>
    <dgm:pt modelId="{A54F17E9-786B-4F62-AEB9-1FF343DE7366}" type="sibTrans" cxnId="{C26B7D06-37E8-4F87-8763-5DC13B94E601}">
      <dgm:prSet/>
      <dgm:spPr/>
      <dgm:t>
        <a:bodyPr/>
        <a:lstStyle/>
        <a:p>
          <a:endParaRPr lang="en-US"/>
        </a:p>
      </dgm:t>
    </dgm:pt>
    <dgm:pt modelId="{2A8B49A8-CC00-4362-BD90-148657A79A02}">
      <dgm:prSet phldrT="[Text]"/>
      <dgm:spPr/>
      <dgm:t>
        <a:bodyPr/>
        <a:lstStyle/>
        <a:p>
          <a:r>
            <a:rPr lang="en-US" dirty="0"/>
            <a:t>Score: 86</a:t>
          </a:r>
        </a:p>
      </dgm:t>
    </dgm:pt>
    <dgm:pt modelId="{F0542B6D-2001-43C2-8180-EBBA72F1EAEA}" type="parTrans" cxnId="{8C926E80-A0FE-45BF-910E-3E708D443B9D}">
      <dgm:prSet/>
      <dgm:spPr/>
      <dgm:t>
        <a:bodyPr/>
        <a:lstStyle/>
        <a:p>
          <a:endParaRPr lang="en-US"/>
        </a:p>
      </dgm:t>
    </dgm:pt>
    <dgm:pt modelId="{D6DC2265-BE74-44AF-8A5B-789B55ED23E1}" type="sibTrans" cxnId="{8C926E80-A0FE-45BF-910E-3E708D443B9D}">
      <dgm:prSet/>
      <dgm:spPr/>
      <dgm:t>
        <a:bodyPr/>
        <a:lstStyle/>
        <a:p>
          <a:endParaRPr lang="en-US"/>
        </a:p>
      </dgm:t>
    </dgm:pt>
    <dgm:pt modelId="{299A4678-FF2B-43A9-AC0B-B32A2B79A9D0}">
      <dgm:prSet phldrT="[Text]"/>
      <dgm:spPr/>
      <dgm:t>
        <a:bodyPr/>
        <a:lstStyle/>
        <a:p>
          <a:r>
            <a:rPr lang="en-US" dirty="0"/>
            <a:t>16 agencies</a:t>
          </a:r>
        </a:p>
      </dgm:t>
    </dgm:pt>
    <dgm:pt modelId="{42503F84-E4D6-43AD-9E34-2066408CC840}" type="parTrans" cxnId="{D7597E7F-C156-460C-A653-13DF50BAD322}">
      <dgm:prSet/>
      <dgm:spPr/>
      <dgm:t>
        <a:bodyPr/>
        <a:lstStyle/>
        <a:p>
          <a:endParaRPr lang="en-US"/>
        </a:p>
      </dgm:t>
    </dgm:pt>
    <dgm:pt modelId="{6DAE5943-A951-4AA2-8056-5EBAE410E125}" type="sibTrans" cxnId="{D7597E7F-C156-460C-A653-13DF50BAD322}">
      <dgm:prSet/>
      <dgm:spPr/>
      <dgm:t>
        <a:bodyPr/>
        <a:lstStyle/>
        <a:p>
          <a:endParaRPr lang="en-US"/>
        </a:p>
      </dgm:t>
    </dgm:pt>
    <dgm:pt modelId="{59D70FC0-AECD-40F9-BB0E-6A412B7C2A07}">
      <dgm:prSet phldrT="[Text]"/>
      <dgm:spPr/>
      <dgm:t>
        <a:bodyPr/>
        <a:lstStyle/>
        <a:p>
          <a:r>
            <a:rPr lang="en-US" dirty="0"/>
            <a:t>14 agencies</a:t>
          </a:r>
        </a:p>
      </dgm:t>
    </dgm:pt>
    <dgm:pt modelId="{B4807DC3-623E-453C-A4B6-01B66851AB8F}" type="parTrans" cxnId="{DF48A4CC-4BB0-41B5-8BEF-DC8AEEFCBF93}">
      <dgm:prSet/>
      <dgm:spPr/>
      <dgm:t>
        <a:bodyPr/>
        <a:lstStyle/>
        <a:p>
          <a:endParaRPr lang="en-US"/>
        </a:p>
      </dgm:t>
    </dgm:pt>
    <dgm:pt modelId="{6C91AFC0-18D3-4A02-B78C-645DFD6C336F}" type="sibTrans" cxnId="{DF48A4CC-4BB0-41B5-8BEF-DC8AEEFCBF93}">
      <dgm:prSet/>
      <dgm:spPr/>
      <dgm:t>
        <a:bodyPr/>
        <a:lstStyle/>
        <a:p>
          <a:endParaRPr lang="en-US"/>
        </a:p>
      </dgm:t>
    </dgm:pt>
    <dgm:pt modelId="{2C8467F0-84B8-4C73-BB23-6114F9801FFC}">
      <dgm:prSet phldrT="[Text]"/>
      <dgm:spPr/>
      <dgm:t>
        <a:bodyPr/>
        <a:lstStyle/>
        <a:p>
          <a:r>
            <a:rPr lang="en-US" dirty="0"/>
            <a:t>19 agencies</a:t>
          </a:r>
        </a:p>
      </dgm:t>
    </dgm:pt>
    <dgm:pt modelId="{69450901-845D-4558-8826-EE38A2C4B6D6}" type="parTrans" cxnId="{E2602303-1E7C-41ED-B1DC-244C7FAE6C5B}">
      <dgm:prSet/>
      <dgm:spPr/>
      <dgm:t>
        <a:bodyPr/>
        <a:lstStyle/>
        <a:p>
          <a:endParaRPr lang="en-US"/>
        </a:p>
      </dgm:t>
    </dgm:pt>
    <dgm:pt modelId="{A44C7760-D7C1-4249-9476-3B83ED9005F9}" type="sibTrans" cxnId="{E2602303-1E7C-41ED-B1DC-244C7FAE6C5B}">
      <dgm:prSet/>
      <dgm:spPr/>
      <dgm:t>
        <a:bodyPr/>
        <a:lstStyle/>
        <a:p>
          <a:endParaRPr lang="en-US"/>
        </a:p>
      </dgm:t>
    </dgm:pt>
    <dgm:pt modelId="{B4C1D3D5-B1F7-4958-BA6E-63F2FCEC7148}" type="pres">
      <dgm:prSet presAssocID="{2D50728C-51ED-4184-A4AE-11091B264EE2}" presName="Name0" presStyleCnt="0">
        <dgm:presLayoutVars>
          <dgm:dir/>
          <dgm:animLvl val="lvl"/>
          <dgm:resizeHandles val="exact"/>
        </dgm:presLayoutVars>
      </dgm:prSet>
      <dgm:spPr/>
    </dgm:pt>
    <dgm:pt modelId="{1430C92C-DE0B-4C7F-9A69-50C235EB79C2}" type="pres">
      <dgm:prSet presAssocID="{2D50728C-51ED-4184-A4AE-11091B264EE2}" presName="tSp" presStyleCnt="0"/>
      <dgm:spPr/>
    </dgm:pt>
    <dgm:pt modelId="{B21DB3DC-D16D-466B-A075-1D31C608E198}" type="pres">
      <dgm:prSet presAssocID="{2D50728C-51ED-4184-A4AE-11091B264EE2}" presName="bSp" presStyleCnt="0"/>
      <dgm:spPr/>
    </dgm:pt>
    <dgm:pt modelId="{738C1E00-560D-43D5-8827-A46C3C1B4EE3}" type="pres">
      <dgm:prSet presAssocID="{2D50728C-51ED-4184-A4AE-11091B264EE2}" presName="process" presStyleCnt="0"/>
      <dgm:spPr/>
    </dgm:pt>
    <dgm:pt modelId="{36113EF6-3F98-479A-AAD1-0A9FA1F66CF4}" type="pres">
      <dgm:prSet presAssocID="{47194A63-71AD-41D7-B9EB-06842F5CB64B}" presName="composite1" presStyleCnt="0"/>
      <dgm:spPr/>
    </dgm:pt>
    <dgm:pt modelId="{CB5AA3EA-8357-4C44-945C-234FC2A7DC85}" type="pres">
      <dgm:prSet presAssocID="{47194A63-71AD-41D7-B9EB-06842F5CB64B}" presName="dummyNode1" presStyleLbl="node1" presStyleIdx="0" presStyleCnt="3"/>
      <dgm:spPr/>
    </dgm:pt>
    <dgm:pt modelId="{75686CEB-25B5-41F1-87E4-F72EA8B6F53E}" type="pres">
      <dgm:prSet presAssocID="{47194A63-71AD-41D7-B9EB-06842F5CB64B}" presName="childNode1" presStyleLbl="bgAcc1" presStyleIdx="0" presStyleCnt="3" custScaleX="123787">
        <dgm:presLayoutVars>
          <dgm:bulletEnabled val="1"/>
        </dgm:presLayoutVars>
      </dgm:prSet>
      <dgm:spPr/>
    </dgm:pt>
    <dgm:pt modelId="{F90FB825-DD0D-447E-9C11-596DAD511C88}" type="pres">
      <dgm:prSet presAssocID="{47194A63-71AD-41D7-B9EB-06842F5CB64B}" presName="childNode1tx" presStyleLbl="bgAcc1" presStyleIdx="0" presStyleCnt="3">
        <dgm:presLayoutVars>
          <dgm:bulletEnabled val="1"/>
        </dgm:presLayoutVars>
      </dgm:prSet>
      <dgm:spPr/>
    </dgm:pt>
    <dgm:pt modelId="{15BB5F9D-C538-48F1-933A-3332C97AC793}" type="pres">
      <dgm:prSet presAssocID="{47194A63-71AD-41D7-B9EB-06842F5CB64B}" presName="parentNode1" presStyleLbl="node1" presStyleIdx="0" presStyleCnt="3">
        <dgm:presLayoutVars>
          <dgm:chMax val="1"/>
          <dgm:bulletEnabled val="1"/>
        </dgm:presLayoutVars>
      </dgm:prSet>
      <dgm:spPr/>
    </dgm:pt>
    <dgm:pt modelId="{69FF6083-FCDE-4F6D-86B6-BAE306186409}" type="pres">
      <dgm:prSet presAssocID="{47194A63-71AD-41D7-B9EB-06842F5CB64B}" presName="connSite1" presStyleCnt="0"/>
      <dgm:spPr/>
    </dgm:pt>
    <dgm:pt modelId="{DE9F8C1F-56B6-4CFD-9366-B3E6C4C42149}" type="pres">
      <dgm:prSet presAssocID="{5412A636-0AE5-427A-B689-08CA20BB0386}" presName="Name9" presStyleLbl="sibTrans2D1" presStyleIdx="0" presStyleCnt="2"/>
      <dgm:spPr/>
    </dgm:pt>
    <dgm:pt modelId="{7F179240-4825-440B-B20E-AD3E92093966}" type="pres">
      <dgm:prSet presAssocID="{FBA14761-5023-441F-A0AF-F82318FE31EA}" presName="composite2" presStyleCnt="0"/>
      <dgm:spPr/>
    </dgm:pt>
    <dgm:pt modelId="{D06CEEDC-7740-486A-85CC-3660C1455CD7}" type="pres">
      <dgm:prSet presAssocID="{FBA14761-5023-441F-A0AF-F82318FE31EA}" presName="dummyNode2" presStyleLbl="node1" presStyleIdx="0" presStyleCnt="3"/>
      <dgm:spPr/>
    </dgm:pt>
    <dgm:pt modelId="{54C82009-FF84-421E-BFC9-438872B344DB}" type="pres">
      <dgm:prSet presAssocID="{FBA14761-5023-441F-A0AF-F82318FE31EA}" presName="childNode2" presStyleLbl="bgAcc1" presStyleIdx="1" presStyleCnt="3" custScaleX="120764">
        <dgm:presLayoutVars>
          <dgm:bulletEnabled val="1"/>
        </dgm:presLayoutVars>
      </dgm:prSet>
      <dgm:spPr/>
    </dgm:pt>
    <dgm:pt modelId="{8B421A3F-77B8-4467-8B45-4255556CE099}" type="pres">
      <dgm:prSet presAssocID="{FBA14761-5023-441F-A0AF-F82318FE31EA}" presName="childNode2tx" presStyleLbl="bgAcc1" presStyleIdx="1" presStyleCnt="3">
        <dgm:presLayoutVars>
          <dgm:bulletEnabled val="1"/>
        </dgm:presLayoutVars>
      </dgm:prSet>
      <dgm:spPr/>
    </dgm:pt>
    <dgm:pt modelId="{47DF37DF-7C3D-472F-B976-AED470253126}" type="pres">
      <dgm:prSet presAssocID="{FBA14761-5023-441F-A0AF-F82318FE31EA}" presName="parentNode2" presStyleLbl="node1" presStyleIdx="1" presStyleCnt="3">
        <dgm:presLayoutVars>
          <dgm:chMax val="0"/>
          <dgm:bulletEnabled val="1"/>
        </dgm:presLayoutVars>
      </dgm:prSet>
      <dgm:spPr/>
    </dgm:pt>
    <dgm:pt modelId="{F79B7B3E-C36A-417A-B834-72A69323342B}" type="pres">
      <dgm:prSet presAssocID="{FBA14761-5023-441F-A0AF-F82318FE31EA}" presName="connSite2" presStyleCnt="0"/>
      <dgm:spPr/>
    </dgm:pt>
    <dgm:pt modelId="{8E953454-F885-40E0-A846-D10CAD4F0A34}" type="pres">
      <dgm:prSet presAssocID="{EF9AB2B9-A878-410C-BD49-3C398C226EC3}" presName="Name18" presStyleLbl="sibTrans2D1" presStyleIdx="1" presStyleCnt="2"/>
      <dgm:spPr/>
    </dgm:pt>
    <dgm:pt modelId="{365C99FD-9774-4369-BEE2-0A48A9613553}" type="pres">
      <dgm:prSet presAssocID="{30B06A8B-5685-4F75-80BF-DF4F5DF3959F}" presName="composite1" presStyleCnt="0"/>
      <dgm:spPr/>
    </dgm:pt>
    <dgm:pt modelId="{B04D77D4-05FA-44EF-83A8-141708322E33}" type="pres">
      <dgm:prSet presAssocID="{30B06A8B-5685-4F75-80BF-DF4F5DF3959F}" presName="dummyNode1" presStyleLbl="node1" presStyleIdx="1" presStyleCnt="3"/>
      <dgm:spPr/>
    </dgm:pt>
    <dgm:pt modelId="{723E27C3-C111-4ECB-B9E3-BF2C23644EA4}" type="pres">
      <dgm:prSet presAssocID="{30B06A8B-5685-4F75-80BF-DF4F5DF3959F}" presName="childNode1" presStyleLbl="bgAcc1" presStyleIdx="2" presStyleCnt="3" custScaleX="119200">
        <dgm:presLayoutVars>
          <dgm:bulletEnabled val="1"/>
        </dgm:presLayoutVars>
      </dgm:prSet>
      <dgm:spPr/>
    </dgm:pt>
    <dgm:pt modelId="{9B9021BA-CC43-4260-938A-DFA127A9ABFF}" type="pres">
      <dgm:prSet presAssocID="{30B06A8B-5685-4F75-80BF-DF4F5DF3959F}" presName="childNode1tx" presStyleLbl="bgAcc1" presStyleIdx="2" presStyleCnt="3">
        <dgm:presLayoutVars>
          <dgm:bulletEnabled val="1"/>
        </dgm:presLayoutVars>
      </dgm:prSet>
      <dgm:spPr/>
    </dgm:pt>
    <dgm:pt modelId="{26898E49-C8CA-4692-B6E2-B13843514569}" type="pres">
      <dgm:prSet presAssocID="{30B06A8B-5685-4F75-80BF-DF4F5DF3959F}" presName="parentNode1" presStyleLbl="node1" presStyleIdx="2" presStyleCnt="3">
        <dgm:presLayoutVars>
          <dgm:chMax val="1"/>
          <dgm:bulletEnabled val="1"/>
        </dgm:presLayoutVars>
      </dgm:prSet>
      <dgm:spPr/>
    </dgm:pt>
    <dgm:pt modelId="{6C4AF0D4-1C7A-4B40-BA20-EC391F9B613A}" type="pres">
      <dgm:prSet presAssocID="{30B06A8B-5685-4F75-80BF-DF4F5DF3959F}" presName="connSite1" presStyleCnt="0"/>
      <dgm:spPr/>
    </dgm:pt>
  </dgm:ptLst>
  <dgm:cxnLst>
    <dgm:cxn modelId="{E2602303-1E7C-41ED-B1DC-244C7FAE6C5B}" srcId="{47194A63-71AD-41D7-B9EB-06842F5CB64B}" destId="{2C8467F0-84B8-4C73-BB23-6114F9801FFC}" srcOrd="1" destOrd="0" parTransId="{69450901-845D-4558-8826-EE38A2C4B6D6}" sibTransId="{A44C7760-D7C1-4249-9476-3B83ED9005F9}"/>
    <dgm:cxn modelId="{068B7206-CC96-4452-8AC8-D2722A345D9B}" type="presOf" srcId="{299A4678-FF2B-43A9-AC0B-B32A2B79A9D0}" destId="{8B421A3F-77B8-4467-8B45-4255556CE099}" srcOrd="1" destOrd="1" presId="urn:microsoft.com/office/officeart/2005/8/layout/hProcess4"/>
    <dgm:cxn modelId="{C26B7D06-37E8-4F87-8763-5DC13B94E601}" srcId="{2D50728C-51ED-4184-A4AE-11091B264EE2}" destId="{30B06A8B-5685-4F75-80BF-DF4F5DF3959F}" srcOrd="2" destOrd="0" parTransId="{FCCF81AF-6383-4ABA-9204-610D3C0DC602}" sibTransId="{A54F17E9-786B-4F62-AEB9-1FF343DE7366}"/>
    <dgm:cxn modelId="{5A181C09-219E-41CA-A9AC-5E356F22D0D0}" srcId="{FBA14761-5023-441F-A0AF-F82318FE31EA}" destId="{59C55296-1483-4E04-8704-5D0271C4922E}" srcOrd="0" destOrd="0" parTransId="{2F52BB36-A8CE-4EE2-957B-19ED68E61A56}" sibTransId="{6C161AE4-2737-4FC5-A81C-6AA6E503918B}"/>
    <dgm:cxn modelId="{272D350F-0EAC-4DAE-8E93-DB4376CFA9DB}" type="presOf" srcId="{2D50728C-51ED-4184-A4AE-11091B264EE2}" destId="{B4C1D3D5-B1F7-4958-BA6E-63F2FCEC7148}" srcOrd="0" destOrd="0" presId="urn:microsoft.com/office/officeart/2005/8/layout/hProcess4"/>
    <dgm:cxn modelId="{B24A1310-E67E-4072-BDAD-69FD5260F726}" type="presOf" srcId="{524231B1-E5A4-4763-AC48-2DF5EFB6E33C}" destId="{75686CEB-25B5-41F1-87E4-F72EA8B6F53E}" srcOrd="0" destOrd="0" presId="urn:microsoft.com/office/officeart/2005/8/layout/hProcess4"/>
    <dgm:cxn modelId="{5BA08012-D50E-4515-AA3A-3853E0552E74}" type="presOf" srcId="{59C55296-1483-4E04-8704-5D0271C4922E}" destId="{54C82009-FF84-421E-BFC9-438872B344DB}" srcOrd="0" destOrd="0" presId="urn:microsoft.com/office/officeart/2005/8/layout/hProcess4"/>
    <dgm:cxn modelId="{63D85B28-E743-46AE-9862-AE8503C92AAF}" type="presOf" srcId="{59D70FC0-AECD-40F9-BB0E-6A412B7C2A07}" destId="{723E27C3-C111-4ECB-B9E3-BF2C23644EA4}" srcOrd="0" destOrd="1" presId="urn:microsoft.com/office/officeart/2005/8/layout/hProcess4"/>
    <dgm:cxn modelId="{4A900E30-E81D-4489-9E98-4B6893C7976D}" srcId="{47194A63-71AD-41D7-B9EB-06842F5CB64B}" destId="{524231B1-E5A4-4763-AC48-2DF5EFB6E33C}" srcOrd="0" destOrd="0" parTransId="{DBCB6058-BE15-4747-9755-84587B54C280}" sibTransId="{2F850607-3744-409D-9F30-B24D4DD26F3B}"/>
    <dgm:cxn modelId="{6389E144-AB0A-4AC9-A461-32EA5004DA77}" type="presOf" srcId="{524231B1-E5A4-4763-AC48-2DF5EFB6E33C}" destId="{F90FB825-DD0D-447E-9C11-596DAD511C88}" srcOrd="1" destOrd="0" presId="urn:microsoft.com/office/officeart/2005/8/layout/hProcess4"/>
    <dgm:cxn modelId="{78F45945-B408-4721-A85D-2E9180381FEE}" type="presOf" srcId="{47194A63-71AD-41D7-B9EB-06842F5CB64B}" destId="{15BB5F9D-C538-48F1-933A-3332C97AC793}" srcOrd="0" destOrd="0" presId="urn:microsoft.com/office/officeart/2005/8/layout/hProcess4"/>
    <dgm:cxn modelId="{003F3E71-A953-4AB4-8622-DCDB932DFBA5}" type="presOf" srcId="{EF9AB2B9-A878-410C-BD49-3C398C226EC3}" destId="{8E953454-F885-40E0-A846-D10CAD4F0A34}" srcOrd="0" destOrd="0" presId="urn:microsoft.com/office/officeart/2005/8/layout/hProcess4"/>
    <dgm:cxn modelId="{85FEF472-42EE-4436-B296-58BE10ED3AF0}" type="presOf" srcId="{2C8467F0-84B8-4C73-BB23-6114F9801FFC}" destId="{F90FB825-DD0D-447E-9C11-596DAD511C88}" srcOrd="1" destOrd="1" presId="urn:microsoft.com/office/officeart/2005/8/layout/hProcess4"/>
    <dgm:cxn modelId="{8E4BCB58-5191-4DA2-ADC5-94DEAE005076}" type="presOf" srcId="{30B06A8B-5685-4F75-80BF-DF4F5DF3959F}" destId="{26898E49-C8CA-4692-B6E2-B13843514569}" srcOrd="0" destOrd="0" presId="urn:microsoft.com/office/officeart/2005/8/layout/hProcess4"/>
    <dgm:cxn modelId="{D7597E7F-C156-460C-A653-13DF50BAD322}" srcId="{FBA14761-5023-441F-A0AF-F82318FE31EA}" destId="{299A4678-FF2B-43A9-AC0B-B32A2B79A9D0}" srcOrd="1" destOrd="0" parTransId="{42503F84-E4D6-43AD-9E34-2066408CC840}" sibTransId="{6DAE5943-A951-4AA2-8056-5EBAE410E125}"/>
    <dgm:cxn modelId="{8C926E80-A0FE-45BF-910E-3E708D443B9D}" srcId="{30B06A8B-5685-4F75-80BF-DF4F5DF3959F}" destId="{2A8B49A8-CC00-4362-BD90-148657A79A02}" srcOrd="0" destOrd="0" parTransId="{F0542B6D-2001-43C2-8180-EBBA72F1EAEA}" sibTransId="{D6DC2265-BE74-44AF-8A5B-789B55ED23E1}"/>
    <dgm:cxn modelId="{01AEE087-CDC5-418A-8C39-F8D6A172A0D5}" type="presOf" srcId="{59C55296-1483-4E04-8704-5D0271C4922E}" destId="{8B421A3F-77B8-4467-8B45-4255556CE099}" srcOrd="1" destOrd="0" presId="urn:microsoft.com/office/officeart/2005/8/layout/hProcess4"/>
    <dgm:cxn modelId="{CFE2189D-D428-4F24-91CB-FC9A1465EA9A}" type="presOf" srcId="{2A8B49A8-CC00-4362-BD90-148657A79A02}" destId="{9B9021BA-CC43-4260-938A-DFA127A9ABFF}" srcOrd="1" destOrd="0" presId="urn:microsoft.com/office/officeart/2005/8/layout/hProcess4"/>
    <dgm:cxn modelId="{54BD1AA0-EBE9-4128-9B27-2F77CE45389A}" srcId="{2D50728C-51ED-4184-A4AE-11091B264EE2}" destId="{FBA14761-5023-441F-A0AF-F82318FE31EA}" srcOrd="1" destOrd="0" parTransId="{098B21B3-BF9E-4CDA-8690-41A9D9746477}" sibTransId="{EF9AB2B9-A878-410C-BD49-3C398C226EC3}"/>
    <dgm:cxn modelId="{1F21BEAF-0AC4-4297-9C3B-1F56847229B3}" type="presOf" srcId="{5412A636-0AE5-427A-B689-08CA20BB0386}" destId="{DE9F8C1F-56B6-4CFD-9366-B3E6C4C42149}" srcOrd="0" destOrd="0" presId="urn:microsoft.com/office/officeart/2005/8/layout/hProcess4"/>
    <dgm:cxn modelId="{ADA6F7B9-8D80-4F33-99BC-49A5B37BC140}" type="presOf" srcId="{59D70FC0-AECD-40F9-BB0E-6A412B7C2A07}" destId="{9B9021BA-CC43-4260-938A-DFA127A9ABFF}" srcOrd="1" destOrd="1" presId="urn:microsoft.com/office/officeart/2005/8/layout/hProcess4"/>
    <dgm:cxn modelId="{548B5BBC-E512-4D62-930C-CF3218602856}" type="presOf" srcId="{FBA14761-5023-441F-A0AF-F82318FE31EA}" destId="{47DF37DF-7C3D-472F-B976-AED470253126}" srcOrd="0" destOrd="0" presId="urn:microsoft.com/office/officeart/2005/8/layout/hProcess4"/>
    <dgm:cxn modelId="{195107C9-45E9-4A8E-A654-FED081DD21DF}" type="presOf" srcId="{2A8B49A8-CC00-4362-BD90-148657A79A02}" destId="{723E27C3-C111-4ECB-B9E3-BF2C23644EA4}" srcOrd="0" destOrd="0" presId="urn:microsoft.com/office/officeart/2005/8/layout/hProcess4"/>
    <dgm:cxn modelId="{DF48A4CC-4BB0-41B5-8BEF-DC8AEEFCBF93}" srcId="{30B06A8B-5685-4F75-80BF-DF4F5DF3959F}" destId="{59D70FC0-AECD-40F9-BB0E-6A412B7C2A07}" srcOrd="1" destOrd="0" parTransId="{B4807DC3-623E-453C-A4B6-01B66851AB8F}" sibTransId="{6C91AFC0-18D3-4A02-B78C-645DFD6C336F}"/>
    <dgm:cxn modelId="{BD6B1DD8-4B85-426F-AB17-1EE85461D962}" type="presOf" srcId="{2C8467F0-84B8-4C73-BB23-6114F9801FFC}" destId="{75686CEB-25B5-41F1-87E4-F72EA8B6F53E}" srcOrd="0" destOrd="1" presId="urn:microsoft.com/office/officeart/2005/8/layout/hProcess4"/>
    <dgm:cxn modelId="{C72CEBDC-87E3-4141-83C5-42CF894C6790}" type="presOf" srcId="{299A4678-FF2B-43A9-AC0B-B32A2B79A9D0}" destId="{54C82009-FF84-421E-BFC9-438872B344DB}" srcOrd="0" destOrd="1" presId="urn:microsoft.com/office/officeart/2005/8/layout/hProcess4"/>
    <dgm:cxn modelId="{8E3AF0F1-4F36-45E1-890F-B40BCBCD804B}" srcId="{2D50728C-51ED-4184-A4AE-11091B264EE2}" destId="{47194A63-71AD-41D7-B9EB-06842F5CB64B}" srcOrd="0" destOrd="0" parTransId="{488FC30F-3983-4958-AB39-7763B0F8E7E0}" sibTransId="{5412A636-0AE5-427A-B689-08CA20BB0386}"/>
    <dgm:cxn modelId="{121BD858-0EA5-4052-A651-BF8E90750C36}" type="presParOf" srcId="{B4C1D3D5-B1F7-4958-BA6E-63F2FCEC7148}" destId="{1430C92C-DE0B-4C7F-9A69-50C235EB79C2}" srcOrd="0" destOrd="0" presId="urn:microsoft.com/office/officeart/2005/8/layout/hProcess4"/>
    <dgm:cxn modelId="{8458B2D8-2EF7-49C3-8111-05A907382370}" type="presParOf" srcId="{B4C1D3D5-B1F7-4958-BA6E-63F2FCEC7148}" destId="{B21DB3DC-D16D-466B-A075-1D31C608E198}" srcOrd="1" destOrd="0" presId="urn:microsoft.com/office/officeart/2005/8/layout/hProcess4"/>
    <dgm:cxn modelId="{5D51C04A-E2CC-401F-89C8-22AA55B3A1F9}" type="presParOf" srcId="{B4C1D3D5-B1F7-4958-BA6E-63F2FCEC7148}" destId="{738C1E00-560D-43D5-8827-A46C3C1B4EE3}" srcOrd="2" destOrd="0" presId="urn:microsoft.com/office/officeart/2005/8/layout/hProcess4"/>
    <dgm:cxn modelId="{DE9BE8A8-B6F6-43F1-9CB4-A012AF3EAF3D}" type="presParOf" srcId="{738C1E00-560D-43D5-8827-A46C3C1B4EE3}" destId="{36113EF6-3F98-479A-AAD1-0A9FA1F66CF4}" srcOrd="0" destOrd="0" presId="urn:microsoft.com/office/officeart/2005/8/layout/hProcess4"/>
    <dgm:cxn modelId="{CC8421FE-A28D-4BA1-B9C0-895F05F24045}" type="presParOf" srcId="{36113EF6-3F98-479A-AAD1-0A9FA1F66CF4}" destId="{CB5AA3EA-8357-4C44-945C-234FC2A7DC85}" srcOrd="0" destOrd="0" presId="urn:microsoft.com/office/officeart/2005/8/layout/hProcess4"/>
    <dgm:cxn modelId="{9B27CEC7-6D3E-4498-922C-CE5614363C67}" type="presParOf" srcId="{36113EF6-3F98-479A-AAD1-0A9FA1F66CF4}" destId="{75686CEB-25B5-41F1-87E4-F72EA8B6F53E}" srcOrd="1" destOrd="0" presId="urn:microsoft.com/office/officeart/2005/8/layout/hProcess4"/>
    <dgm:cxn modelId="{66399A39-E491-4C73-9009-66C91190F824}" type="presParOf" srcId="{36113EF6-3F98-479A-AAD1-0A9FA1F66CF4}" destId="{F90FB825-DD0D-447E-9C11-596DAD511C88}" srcOrd="2" destOrd="0" presId="urn:microsoft.com/office/officeart/2005/8/layout/hProcess4"/>
    <dgm:cxn modelId="{8118457B-5AD8-48A4-BEE0-8B22C77DD39B}" type="presParOf" srcId="{36113EF6-3F98-479A-AAD1-0A9FA1F66CF4}" destId="{15BB5F9D-C538-48F1-933A-3332C97AC793}" srcOrd="3" destOrd="0" presId="urn:microsoft.com/office/officeart/2005/8/layout/hProcess4"/>
    <dgm:cxn modelId="{9B861A7D-3F52-491F-B593-73A0358346AC}" type="presParOf" srcId="{36113EF6-3F98-479A-AAD1-0A9FA1F66CF4}" destId="{69FF6083-FCDE-4F6D-86B6-BAE306186409}" srcOrd="4" destOrd="0" presId="urn:microsoft.com/office/officeart/2005/8/layout/hProcess4"/>
    <dgm:cxn modelId="{8D13E382-A4D5-44A2-8C76-7D90BD8D26EB}" type="presParOf" srcId="{738C1E00-560D-43D5-8827-A46C3C1B4EE3}" destId="{DE9F8C1F-56B6-4CFD-9366-B3E6C4C42149}" srcOrd="1" destOrd="0" presId="urn:microsoft.com/office/officeart/2005/8/layout/hProcess4"/>
    <dgm:cxn modelId="{72FF142B-8F22-4BCB-9660-C10074EB8631}" type="presParOf" srcId="{738C1E00-560D-43D5-8827-A46C3C1B4EE3}" destId="{7F179240-4825-440B-B20E-AD3E92093966}" srcOrd="2" destOrd="0" presId="urn:microsoft.com/office/officeart/2005/8/layout/hProcess4"/>
    <dgm:cxn modelId="{5B344102-47CD-447B-AF4F-EA41F45C0939}" type="presParOf" srcId="{7F179240-4825-440B-B20E-AD3E92093966}" destId="{D06CEEDC-7740-486A-85CC-3660C1455CD7}" srcOrd="0" destOrd="0" presId="urn:microsoft.com/office/officeart/2005/8/layout/hProcess4"/>
    <dgm:cxn modelId="{D0580F62-5106-4A30-A9C8-6729898C45A0}" type="presParOf" srcId="{7F179240-4825-440B-B20E-AD3E92093966}" destId="{54C82009-FF84-421E-BFC9-438872B344DB}" srcOrd="1" destOrd="0" presId="urn:microsoft.com/office/officeart/2005/8/layout/hProcess4"/>
    <dgm:cxn modelId="{9B17B651-F90D-49CA-823F-BC2C565DAD2D}" type="presParOf" srcId="{7F179240-4825-440B-B20E-AD3E92093966}" destId="{8B421A3F-77B8-4467-8B45-4255556CE099}" srcOrd="2" destOrd="0" presId="urn:microsoft.com/office/officeart/2005/8/layout/hProcess4"/>
    <dgm:cxn modelId="{DF4D7D93-E250-4A55-AF82-D6D87C6F8544}" type="presParOf" srcId="{7F179240-4825-440B-B20E-AD3E92093966}" destId="{47DF37DF-7C3D-472F-B976-AED470253126}" srcOrd="3" destOrd="0" presId="urn:microsoft.com/office/officeart/2005/8/layout/hProcess4"/>
    <dgm:cxn modelId="{1624F123-89E7-4D68-878A-0CE3740DEDD9}" type="presParOf" srcId="{7F179240-4825-440B-B20E-AD3E92093966}" destId="{F79B7B3E-C36A-417A-B834-72A69323342B}" srcOrd="4" destOrd="0" presId="urn:microsoft.com/office/officeart/2005/8/layout/hProcess4"/>
    <dgm:cxn modelId="{260BADD9-2698-4CC6-B06F-F1E5F53FFEE7}" type="presParOf" srcId="{738C1E00-560D-43D5-8827-A46C3C1B4EE3}" destId="{8E953454-F885-40E0-A846-D10CAD4F0A34}" srcOrd="3" destOrd="0" presId="urn:microsoft.com/office/officeart/2005/8/layout/hProcess4"/>
    <dgm:cxn modelId="{8DCF563B-FF3F-417B-8CF9-81C3CC3574EA}" type="presParOf" srcId="{738C1E00-560D-43D5-8827-A46C3C1B4EE3}" destId="{365C99FD-9774-4369-BEE2-0A48A9613553}" srcOrd="4" destOrd="0" presId="urn:microsoft.com/office/officeart/2005/8/layout/hProcess4"/>
    <dgm:cxn modelId="{42BF4A2D-3A11-4EB2-8280-E8C5BB295258}" type="presParOf" srcId="{365C99FD-9774-4369-BEE2-0A48A9613553}" destId="{B04D77D4-05FA-44EF-83A8-141708322E33}" srcOrd="0" destOrd="0" presId="urn:microsoft.com/office/officeart/2005/8/layout/hProcess4"/>
    <dgm:cxn modelId="{6AD849EC-FE31-4EAD-945F-BD9B9D05692D}" type="presParOf" srcId="{365C99FD-9774-4369-BEE2-0A48A9613553}" destId="{723E27C3-C111-4ECB-B9E3-BF2C23644EA4}" srcOrd="1" destOrd="0" presId="urn:microsoft.com/office/officeart/2005/8/layout/hProcess4"/>
    <dgm:cxn modelId="{9008DDDF-E78C-453E-8753-50671D56B4CB}" type="presParOf" srcId="{365C99FD-9774-4369-BEE2-0A48A9613553}" destId="{9B9021BA-CC43-4260-938A-DFA127A9ABFF}" srcOrd="2" destOrd="0" presId="urn:microsoft.com/office/officeart/2005/8/layout/hProcess4"/>
    <dgm:cxn modelId="{1A0D7BE0-70E8-4B4A-97E6-D66F9B04187A}" type="presParOf" srcId="{365C99FD-9774-4369-BEE2-0A48A9613553}" destId="{26898E49-C8CA-4692-B6E2-B13843514569}" srcOrd="3" destOrd="0" presId="urn:microsoft.com/office/officeart/2005/8/layout/hProcess4"/>
    <dgm:cxn modelId="{1D28BE5C-8C21-41CA-BD71-6B9A35B6136D}" type="presParOf" srcId="{365C99FD-9774-4369-BEE2-0A48A9613553}" destId="{6C4AF0D4-1C7A-4B40-BA20-EC391F9B613A}"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4BB27D-E528-4300-8A0B-7512C819144D}" type="doc">
      <dgm:prSet loTypeId="urn:microsoft.com/office/officeart/2008/layout/IncreasingCircleProcess" loCatId="list" qsTypeId="urn:microsoft.com/office/officeart/2005/8/quickstyle/simple1" qsCatId="simple" csTypeId="urn:microsoft.com/office/officeart/2005/8/colors/accent1_2" csCatId="accent1"/>
      <dgm:spPr/>
      <dgm:t>
        <a:bodyPr/>
        <a:lstStyle/>
        <a:p>
          <a:endParaRPr lang="en-US"/>
        </a:p>
      </dgm:t>
    </dgm:pt>
    <dgm:pt modelId="{7CE9F577-60C7-457A-B887-DB763F1ECD60}">
      <dgm:prSet custT="1"/>
      <dgm:spPr/>
      <dgm:t>
        <a:bodyPr/>
        <a:lstStyle/>
        <a:p>
          <a:r>
            <a:rPr lang="en-US" sz="1300" dirty="0"/>
            <a:t>“If the State Plan could be provided a little earlier it would be helpful, as there are many competing tasks that must be completed.”</a:t>
          </a:r>
        </a:p>
      </dgm:t>
    </dgm:pt>
    <dgm:pt modelId="{597E5AD2-B558-4306-90FB-7F016CCDAE11}" type="parTrans" cxnId="{C33C44F6-9C1A-4F87-8C82-3DC203BF60ED}">
      <dgm:prSet/>
      <dgm:spPr/>
      <dgm:t>
        <a:bodyPr/>
        <a:lstStyle/>
        <a:p>
          <a:endParaRPr lang="en-US"/>
        </a:p>
      </dgm:t>
    </dgm:pt>
    <dgm:pt modelId="{B07C1119-FBF8-4AB4-B36A-532D5DB9FA28}" type="sibTrans" cxnId="{C33C44F6-9C1A-4F87-8C82-3DC203BF60ED}">
      <dgm:prSet/>
      <dgm:spPr/>
      <dgm:t>
        <a:bodyPr/>
        <a:lstStyle/>
        <a:p>
          <a:endParaRPr lang="en-US"/>
        </a:p>
      </dgm:t>
    </dgm:pt>
    <dgm:pt modelId="{0864FE75-1EFD-487A-A2F5-9408CED2F5A3}">
      <dgm:prSet custT="1"/>
      <dgm:spPr/>
      <dgm:t>
        <a:bodyPr/>
        <a:lstStyle/>
        <a:p>
          <a:r>
            <a:rPr lang="en-US" sz="1300" dirty="0"/>
            <a:t>“Currently we are asked to provide input on a developed plan. I am uncertain how much feedback the state gets and how well it is incorporated. I have not ever had much input - I think the plan has generally been good.”</a:t>
          </a:r>
        </a:p>
      </dgm:t>
    </dgm:pt>
    <dgm:pt modelId="{BFF5A28C-3BB3-4D41-BE26-1939018C2547}" type="parTrans" cxnId="{6DA8CD1A-53A9-4D5E-A885-D82AA162BF73}">
      <dgm:prSet/>
      <dgm:spPr/>
      <dgm:t>
        <a:bodyPr/>
        <a:lstStyle/>
        <a:p>
          <a:endParaRPr lang="en-US"/>
        </a:p>
      </dgm:t>
    </dgm:pt>
    <dgm:pt modelId="{CCE6B878-0600-418D-87D4-1B86810F03DC}" type="sibTrans" cxnId="{6DA8CD1A-53A9-4D5E-A885-D82AA162BF73}">
      <dgm:prSet/>
      <dgm:spPr/>
      <dgm:t>
        <a:bodyPr/>
        <a:lstStyle/>
        <a:p>
          <a:endParaRPr lang="en-US"/>
        </a:p>
      </dgm:t>
    </dgm:pt>
    <dgm:pt modelId="{F352906A-89C4-4130-B562-B31EF63757A9}">
      <dgm:prSet custT="1"/>
      <dgm:spPr/>
      <dgm:t>
        <a:bodyPr/>
        <a:lstStyle/>
        <a:p>
          <a:r>
            <a:rPr lang="en-US" sz="1300" dirty="0"/>
            <a:t>“No suggestions. We were given ample opportunity to participate and provide feedback.”</a:t>
          </a:r>
        </a:p>
      </dgm:t>
    </dgm:pt>
    <dgm:pt modelId="{5139BD05-F49A-4FE7-9995-080097C54CCF}" type="parTrans" cxnId="{6F9E25B0-C185-4B6F-A98D-1CDD4AF55E15}">
      <dgm:prSet/>
      <dgm:spPr/>
      <dgm:t>
        <a:bodyPr/>
        <a:lstStyle/>
        <a:p>
          <a:endParaRPr lang="en-US"/>
        </a:p>
      </dgm:t>
    </dgm:pt>
    <dgm:pt modelId="{7143EC2D-2416-48BE-BC37-E4BB2B8E5435}" type="sibTrans" cxnId="{6F9E25B0-C185-4B6F-A98D-1CDD4AF55E15}">
      <dgm:prSet/>
      <dgm:spPr/>
      <dgm:t>
        <a:bodyPr/>
        <a:lstStyle/>
        <a:p>
          <a:endParaRPr lang="en-US"/>
        </a:p>
      </dgm:t>
    </dgm:pt>
    <dgm:pt modelId="{8FBB7776-9196-4885-8F69-DA968B404BA3}">
      <dgm:prSet custT="1"/>
      <dgm:spPr/>
      <dgm:t>
        <a:bodyPr/>
        <a:lstStyle/>
        <a:p>
          <a:r>
            <a:rPr lang="en-US" sz="1300" dirty="0"/>
            <a:t>“We appreciate the state's adaptability to provide virtual monitoring this year as a result of the pandemic.”</a:t>
          </a:r>
        </a:p>
      </dgm:t>
    </dgm:pt>
    <dgm:pt modelId="{13462E19-7D86-44A9-AECC-1DC4E8FBF71C}" type="parTrans" cxnId="{286A1C01-AB24-4083-8783-E16BE7CAA1C2}">
      <dgm:prSet/>
      <dgm:spPr/>
      <dgm:t>
        <a:bodyPr/>
        <a:lstStyle/>
        <a:p>
          <a:endParaRPr lang="en-US"/>
        </a:p>
      </dgm:t>
    </dgm:pt>
    <dgm:pt modelId="{2996ABF6-AF71-4A13-8476-B2502328D1C4}" type="sibTrans" cxnId="{286A1C01-AB24-4083-8783-E16BE7CAA1C2}">
      <dgm:prSet/>
      <dgm:spPr/>
      <dgm:t>
        <a:bodyPr/>
        <a:lstStyle/>
        <a:p>
          <a:endParaRPr lang="en-US"/>
        </a:p>
      </dgm:t>
    </dgm:pt>
    <dgm:pt modelId="{F66503F1-2B50-4910-845F-0763E01B1907}">
      <dgm:prSet custT="1"/>
      <dgm:spPr/>
      <dgm:t>
        <a:bodyPr/>
        <a:lstStyle/>
        <a:p>
          <a:r>
            <a:rPr lang="en-US" sz="1300" dirty="0"/>
            <a:t>“Clarity regarding reporting on smart forms would be helpful.  While training is provided, there are so many unknowns, as the forms are not received from OCS in a timely manner and when provided unresolved glitches continue to persist. “</a:t>
          </a:r>
        </a:p>
      </dgm:t>
    </dgm:pt>
    <dgm:pt modelId="{3553D3B3-9FD7-44EE-B2EF-8AB713882FAB}" type="parTrans" cxnId="{88118FBA-C0A4-4249-867B-A75735EA26AD}">
      <dgm:prSet/>
      <dgm:spPr/>
      <dgm:t>
        <a:bodyPr/>
        <a:lstStyle/>
        <a:p>
          <a:endParaRPr lang="en-US"/>
        </a:p>
      </dgm:t>
    </dgm:pt>
    <dgm:pt modelId="{C4F04B4A-A4CE-484A-8411-6E020DD875B5}" type="sibTrans" cxnId="{88118FBA-C0A4-4249-867B-A75735EA26AD}">
      <dgm:prSet/>
      <dgm:spPr/>
      <dgm:t>
        <a:bodyPr/>
        <a:lstStyle/>
        <a:p>
          <a:endParaRPr lang="en-US"/>
        </a:p>
      </dgm:t>
    </dgm:pt>
    <dgm:pt modelId="{07FF763E-EF9B-4F71-9F16-699FBD071007}">
      <dgm:prSet custT="1"/>
      <dgm:spPr/>
      <dgm:t>
        <a:bodyPr/>
        <a:lstStyle/>
        <a:p>
          <a:r>
            <a:rPr lang="en-US" sz="1300" dirty="0"/>
            <a:t>“Reduce paperwork, increase CSBG eligibility from 125% to 200% of FPL”</a:t>
          </a:r>
        </a:p>
      </dgm:t>
    </dgm:pt>
    <dgm:pt modelId="{868CB652-5999-41E8-9CF8-579D62980E65}" type="parTrans" cxnId="{D964C96A-D821-4E64-BCDA-351E063F4AB3}">
      <dgm:prSet/>
      <dgm:spPr/>
      <dgm:t>
        <a:bodyPr/>
        <a:lstStyle/>
        <a:p>
          <a:endParaRPr lang="en-US"/>
        </a:p>
      </dgm:t>
    </dgm:pt>
    <dgm:pt modelId="{06EB65A4-FC26-47DD-9C3E-CE974D65F52F}" type="sibTrans" cxnId="{D964C96A-D821-4E64-BCDA-351E063F4AB3}">
      <dgm:prSet/>
      <dgm:spPr/>
      <dgm:t>
        <a:bodyPr/>
        <a:lstStyle/>
        <a:p>
          <a:endParaRPr lang="en-US"/>
        </a:p>
      </dgm:t>
    </dgm:pt>
    <dgm:pt modelId="{41B920E3-232A-4CBF-BAB3-499426088C34}" type="pres">
      <dgm:prSet presAssocID="{3E4BB27D-E528-4300-8A0B-7512C819144D}" presName="Name0" presStyleCnt="0">
        <dgm:presLayoutVars>
          <dgm:chMax val="7"/>
          <dgm:chPref val="7"/>
          <dgm:dir/>
          <dgm:animOne val="branch"/>
          <dgm:animLvl val="lvl"/>
        </dgm:presLayoutVars>
      </dgm:prSet>
      <dgm:spPr/>
    </dgm:pt>
    <dgm:pt modelId="{744509D9-800B-43FD-A2A4-1E72EED5DFA0}" type="pres">
      <dgm:prSet presAssocID="{7CE9F577-60C7-457A-B887-DB763F1ECD60}" presName="composite" presStyleCnt="0"/>
      <dgm:spPr/>
    </dgm:pt>
    <dgm:pt modelId="{4CE7076E-1600-436F-AEC3-8F80C08AD4F2}" type="pres">
      <dgm:prSet presAssocID="{7CE9F577-60C7-457A-B887-DB763F1ECD60}" presName="BackAccent" presStyleLbl="bgShp" presStyleIdx="0" presStyleCnt="6"/>
      <dgm:spPr/>
    </dgm:pt>
    <dgm:pt modelId="{BA434065-AD87-463A-97AB-5E5D795C163B}" type="pres">
      <dgm:prSet presAssocID="{7CE9F577-60C7-457A-B887-DB763F1ECD60}" presName="Accent" presStyleLbl="alignNode1" presStyleIdx="0" presStyleCnt="6"/>
      <dgm:spPr/>
    </dgm:pt>
    <dgm:pt modelId="{436A03CB-F4D1-4B85-A35F-96C7781EF0C9}" type="pres">
      <dgm:prSet presAssocID="{7CE9F577-60C7-457A-B887-DB763F1ECD60}" presName="Child" presStyleLbl="revTx" presStyleIdx="0" presStyleCnt="6">
        <dgm:presLayoutVars>
          <dgm:chMax val="0"/>
          <dgm:chPref val="0"/>
          <dgm:bulletEnabled val="1"/>
        </dgm:presLayoutVars>
      </dgm:prSet>
      <dgm:spPr/>
    </dgm:pt>
    <dgm:pt modelId="{92D784EF-D76F-4934-8A9B-1075B504862C}" type="pres">
      <dgm:prSet presAssocID="{7CE9F577-60C7-457A-B887-DB763F1ECD60}" presName="Parent" presStyleLbl="revTx" presStyleIdx="0" presStyleCnt="6">
        <dgm:presLayoutVars>
          <dgm:chMax val="1"/>
          <dgm:chPref val="1"/>
          <dgm:bulletEnabled val="1"/>
        </dgm:presLayoutVars>
      </dgm:prSet>
      <dgm:spPr/>
    </dgm:pt>
    <dgm:pt modelId="{F4E5FAC8-C943-46A4-8671-E961ABA3E8E1}" type="pres">
      <dgm:prSet presAssocID="{B07C1119-FBF8-4AB4-B36A-532D5DB9FA28}" presName="sibTrans" presStyleCnt="0"/>
      <dgm:spPr/>
    </dgm:pt>
    <dgm:pt modelId="{0D7CD500-6250-49A5-8E53-E89000F8F337}" type="pres">
      <dgm:prSet presAssocID="{0864FE75-1EFD-487A-A2F5-9408CED2F5A3}" presName="composite" presStyleCnt="0"/>
      <dgm:spPr/>
    </dgm:pt>
    <dgm:pt modelId="{B276518E-89F5-4855-A346-51B1E65C4C01}" type="pres">
      <dgm:prSet presAssocID="{0864FE75-1EFD-487A-A2F5-9408CED2F5A3}" presName="BackAccent" presStyleLbl="bgShp" presStyleIdx="1" presStyleCnt="6"/>
      <dgm:spPr/>
    </dgm:pt>
    <dgm:pt modelId="{43F09797-B054-4417-820F-F1B7CDC16165}" type="pres">
      <dgm:prSet presAssocID="{0864FE75-1EFD-487A-A2F5-9408CED2F5A3}" presName="Accent" presStyleLbl="alignNode1" presStyleIdx="1" presStyleCnt="6"/>
      <dgm:spPr/>
    </dgm:pt>
    <dgm:pt modelId="{45FE37AB-04DC-4B7C-A5CB-2A4D4904FB84}" type="pres">
      <dgm:prSet presAssocID="{0864FE75-1EFD-487A-A2F5-9408CED2F5A3}" presName="Child" presStyleLbl="revTx" presStyleIdx="0" presStyleCnt="6">
        <dgm:presLayoutVars>
          <dgm:chMax val="0"/>
          <dgm:chPref val="0"/>
          <dgm:bulletEnabled val="1"/>
        </dgm:presLayoutVars>
      </dgm:prSet>
      <dgm:spPr/>
    </dgm:pt>
    <dgm:pt modelId="{2B3C6AFF-C65D-4023-BCD3-A01639C6126F}" type="pres">
      <dgm:prSet presAssocID="{0864FE75-1EFD-487A-A2F5-9408CED2F5A3}" presName="Parent" presStyleLbl="revTx" presStyleIdx="1" presStyleCnt="6">
        <dgm:presLayoutVars>
          <dgm:chMax val="1"/>
          <dgm:chPref val="1"/>
          <dgm:bulletEnabled val="1"/>
        </dgm:presLayoutVars>
      </dgm:prSet>
      <dgm:spPr/>
    </dgm:pt>
    <dgm:pt modelId="{6DEF3698-7D9C-4B2C-B58F-C17D5839C95F}" type="pres">
      <dgm:prSet presAssocID="{CCE6B878-0600-418D-87D4-1B86810F03DC}" presName="sibTrans" presStyleCnt="0"/>
      <dgm:spPr/>
    </dgm:pt>
    <dgm:pt modelId="{D95F2013-2789-4EFC-9491-45030945F631}" type="pres">
      <dgm:prSet presAssocID="{F352906A-89C4-4130-B562-B31EF63757A9}" presName="composite" presStyleCnt="0"/>
      <dgm:spPr/>
    </dgm:pt>
    <dgm:pt modelId="{51C72D5E-36BC-4EC1-B94F-98A38FD96D18}" type="pres">
      <dgm:prSet presAssocID="{F352906A-89C4-4130-B562-B31EF63757A9}" presName="BackAccent" presStyleLbl="bgShp" presStyleIdx="2" presStyleCnt="6"/>
      <dgm:spPr/>
    </dgm:pt>
    <dgm:pt modelId="{D9865A6A-A959-4687-914B-51C992EEAA75}" type="pres">
      <dgm:prSet presAssocID="{F352906A-89C4-4130-B562-B31EF63757A9}" presName="Accent" presStyleLbl="alignNode1" presStyleIdx="2" presStyleCnt="6"/>
      <dgm:spPr/>
    </dgm:pt>
    <dgm:pt modelId="{BAE79144-2208-4628-A6DC-087DD64FCE66}" type="pres">
      <dgm:prSet presAssocID="{F352906A-89C4-4130-B562-B31EF63757A9}" presName="Child" presStyleLbl="revTx" presStyleIdx="1" presStyleCnt="6">
        <dgm:presLayoutVars>
          <dgm:chMax val="0"/>
          <dgm:chPref val="0"/>
          <dgm:bulletEnabled val="1"/>
        </dgm:presLayoutVars>
      </dgm:prSet>
      <dgm:spPr/>
    </dgm:pt>
    <dgm:pt modelId="{5DB306BC-3AD1-4328-9B91-EC3A10DBCD7C}" type="pres">
      <dgm:prSet presAssocID="{F352906A-89C4-4130-B562-B31EF63757A9}" presName="Parent" presStyleLbl="revTx" presStyleIdx="2" presStyleCnt="6">
        <dgm:presLayoutVars>
          <dgm:chMax val="1"/>
          <dgm:chPref val="1"/>
          <dgm:bulletEnabled val="1"/>
        </dgm:presLayoutVars>
      </dgm:prSet>
      <dgm:spPr/>
    </dgm:pt>
    <dgm:pt modelId="{97238336-E590-47C4-ABA0-A37751D0B73E}" type="pres">
      <dgm:prSet presAssocID="{7143EC2D-2416-48BE-BC37-E4BB2B8E5435}" presName="sibTrans" presStyleCnt="0"/>
      <dgm:spPr/>
    </dgm:pt>
    <dgm:pt modelId="{B96A77EE-0EEC-4A6E-A41B-2652E8E42E24}" type="pres">
      <dgm:prSet presAssocID="{8FBB7776-9196-4885-8F69-DA968B404BA3}" presName="composite" presStyleCnt="0"/>
      <dgm:spPr/>
    </dgm:pt>
    <dgm:pt modelId="{BF81B96D-6652-4DA5-8274-B42B27D420C2}" type="pres">
      <dgm:prSet presAssocID="{8FBB7776-9196-4885-8F69-DA968B404BA3}" presName="BackAccent" presStyleLbl="bgShp" presStyleIdx="3" presStyleCnt="6"/>
      <dgm:spPr/>
    </dgm:pt>
    <dgm:pt modelId="{A9CBE6E3-161B-487A-8982-CF673F052063}" type="pres">
      <dgm:prSet presAssocID="{8FBB7776-9196-4885-8F69-DA968B404BA3}" presName="Accent" presStyleLbl="alignNode1" presStyleIdx="3" presStyleCnt="6"/>
      <dgm:spPr/>
    </dgm:pt>
    <dgm:pt modelId="{9DBA2AB8-7614-4299-906F-F43549F24186}" type="pres">
      <dgm:prSet presAssocID="{8FBB7776-9196-4885-8F69-DA968B404BA3}" presName="Child" presStyleLbl="revTx" presStyleIdx="2" presStyleCnt="6">
        <dgm:presLayoutVars>
          <dgm:chMax val="0"/>
          <dgm:chPref val="0"/>
          <dgm:bulletEnabled val="1"/>
        </dgm:presLayoutVars>
      </dgm:prSet>
      <dgm:spPr/>
    </dgm:pt>
    <dgm:pt modelId="{0B4C1DD1-5ED4-4A2D-AA52-903BEEEE3AB6}" type="pres">
      <dgm:prSet presAssocID="{8FBB7776-9196-4885-8F69-DA968B404BA3}" presName="Parent" presStyleLbl="revTx" presStyleIdx="3" presStyleCnt="6">
        <dgm:presLayoutVars>
          <dgm:chMax val="1"/>
          <dgm:chPref val="1"/>
          <dgm:bulletEnabled val="1"/>
        </dgm:presLayoutVars>
      </dgm:prSet>
      <dgm:spPr/>
    </dgm:pt>
    <dgm:pt modelId="{5AC0AAC3-8466-4D18-8AB8-741A7DC8B651}" type="pres">
      <dgm:prSet presAssocID="{2996ABF6-AF71-4A13-8476-B2502328D1C4}" presName="sibTrans" presStyleCnt="0"/>
      <dgm:spPr/>
    </dgm:pt>
    <dgm:pt modelId="{1EC69379-E0BC-40D5-822C-A0D1D0F1A89B}" type="pres">
      <dgm:prSet presAssocID="{F66503F1-2B50-4910-845F-0763E01B1907}" presName="composite" presStyleCnt="0"/>
      <dgm:spPr/>
    </dgm:pt>
    <dgm:pt modelId="{AB0F281D-C627-4881-94B9-AB4AA33107B2}" type="pres">
      <dgm:prSet presAssocID="{F66503F1-2B50-4910-845F-0763E01B1907}" presName="BackAccent" presStyleLbl="bgShp" presStyleIdx="4" presStyleCnt="6"/>
      <dgm:spPr/>
    </dgm:pt>
    <dgm:pt modelId="{1C94262F-8749-410A-8A7E-DD2095131EA8}" type="pres">
      <dgm:prSet presAssocID="{F66503F1-2B50-4910-845F-0763E01B1907}" presName="Accent" presStyleLbl="alignNode1" presStyleIdx="4" presStyleCnt="6"/>
      <dgm:spPr/>
    </dgm:pt>
    <dgm:pt modelId="{381DD66A-3AED-444F-9468-3F40AB1A59EA}" type="pres">
      <dgm:prSet presAssocID="{F66503F1-2B50-4910-845F-0763E01B1907}" presName="Child" presStyleLbl="revTx" presStyleIdx="3" presStyleCnt="6">
        <dgm:presLayoutVars>
          <dgm:chMax val="0"/>
          <dgm:chPref val="0"/>
          <dgm:bulletEnabled val="1"/>
        </dgm:presLayoutVars>
      </dgm:prSet>
      <dgm:spPr/>
    </dgm:pt>
    <dgm:pt modelId="{C19A4B41-0E86-484D-832F-D96A34DF1505}" type="pres">
      <dgm:prSet presAssocID="{F66503F1-2B50-4910-845F-0763E01B1907}" presName="Parent" presStyleLbl="revTx" presStyleIdx="4" presStyleCnt="6">
        <dgm:presLayoutVars>
          <dgm:chMax val="1"/>
          <dgm:chPref val="1"/>
          <dgm:bulletEnabled val="1"/>
        </dgm:presLayoutVars>
      </dgm:prSet>
      <dgm:spPr/>
    </dgm:pt>
    <dgm:pt modelId="{19632CB3-CFF0-4F05-8672-37F90712C347}" type="pres">
      <dgm:prSet presAssocID="{C4F04B4A-A4CE-484A-8411-6E020DD875B5}" presName="sibTrans" presStyleCnt="0"/>
      <dgm:spPr/>
    </dgm:pt>
    <dgm:pt modelId="{1A793DFC-943C-40FA-84CB-7C01648868F8}" type="pres">
      <dgm:prSet presAssocID="{07FF763E-EF9B-4F71-9F16-699FBD071007}" presName="composite" presStyleCnt="0"/>
      <dgm:spPr/>
    </dgm:pt>
    <dgm:pt modelId="{3B6F9DE9-DE97-439F-AA02-0B7A3D4B8BDC}" type="pres">
      <dgm:prSet presAssocID="{07FF763E-EF9B-4F71-9F16-699FBD071007}" presName="BackAccent" presStyleLbl="bgShp" presStyleIdx="5" presStyleCnt="6"/>
      <dgm:spPr/>
    </dgm:pt>
    <dgm:pt modelId="{DE376B4A-6EAE-4FD1-9D34-0FEC51CE9F39}" type="pres">
      <dgm:prSet presAssocID="{07FF763E-EF9B-4F71-9F16-699FBD071007}" presName="Accent" presStyleLbl="alignNode1" presStyleIdx="5" presStyleCnt="6"/>
      <dgm:spPr/>
    </dgm:pt>
    <dgm:pt modelId="{CF5C050B-E884-4ED6-9BD5-F93126EFF7B6}" type="pres">
      <dgm:prSet presAssocID="{07FF763E-EF9B-4F71-9F16-699FBD071007}" presName="Child" presStyleLbl="revTx" presStyleIdx="4" presStyleCnt="6">
        <dgm:presLayoutVars>
          <dgm:chMax val="0"/>
          <dgm:chPref val="0"/>
          <dgm:bulletEnabled val="1"/>
        </dgm:presLayoutVars>
      </dgm:prSet>
      <dgm:spPr/>
    </dgm:pt>
    <dgm:pt modelId="{61A1DB74-FAC9-414C-A501-648F09910FCB}" type="pres">
      <dgm:prSet presAssocID="{07FF763E-EF9B-4F71-9F16-699FBD071007}" presName="Parent" presStyleLbl="revTx" presStyleIdx="5" presStyleCnt="6">
        <dgm:presLayoutVars>
          <dgm:chMax val="1"/>
          <dgm:chPref val="1"/>
          <dgm:bulletEnabled val="1"/>
        </dgm:presLayoutVars>
      </dgm:prSet>
      <dgm:spPr/>
    </dgm:pt>
  </dgm:ptLst>
  <dgm:cxnLst>
    <dgm:cxn modelId="{286A1C01-AB24-4083-8783-E16BE7CAA1C2}" srcId="{3E4BB27D-E528-4300-8A0B-7512C819144D}" destId="{8FBB7776-9196-4885-8F69-DA968B404BA3}" srcOrd="3" destOrd="0" parTransId="{13462E19-7D86-44A9-AECC-1DC4E8FBF71C}" sibTransId="{2996ABF6-AF71-4A13-8476-B2502328D1C4}"/>
    <dgm:cxn modelId="{6DA8CD1A-53A9-4D5E-A885-D82AA162BF73}" srcId="{3E4BB27D-E528-4300-8A0B-7512C819144D}" destId="{0864FE75-1EFD-487A-A2F5-9408CED2F5A3}" srcOrd="1" destOrd="0" parTransId="{BFF5A28C-3BB3-4D41-BE26-1939018C2547}" sibTransId="{CCE6B878-0600-418D-87D4-1B86810F03DC}"/>
    <dgm:cxn modelId="{E4F0EE30-0C13-4C16-A7A2-4A06CA08A43A}" type="presOf" srcId="{8FBB7776-9196-4885-8F69-DA968B404BA3}" destId="{0B4C1DD1-5ED4-4A2D-AA52-903BEEEE3AB6}" srcOrd="0" destOrd="0" presId="urn:microsoft.com/office/officeart/2008/layout/IncreasingCircleProcess"/>
    <dgm:cxn modelId="{B3E1CC62-54A5-4DB4-85EE-06CB3D2638F1}" type="presOf" srcId="{3E4BB27D-E528-4300-8A0B-7512C819144D}" destId="{41B920E3-232A-4CBF-BAB3-499426088C34}" srcOrd="0" destOrd="0" presId="urn:microsoft.com/office/officeart/2008/layout/IncreasingCircleProcess"/>
    <dgm:cxn modelId="{D964C96A-D821-4E64-BCDA-351E063F4AB3}" srcId="{3E4BB27D-E528-4300-8A0B-7512C819144D}" destId="{07FF763E-EF9B-4F71-9F16-699FBD071007}" srcOrd="5" destOrd="0" parTransId="{868CB652-5999-41E8-9CF8-579D62980E65}" sibTransId="{06EB65A4-FC26-47DD-9C3E-CE974D65F52F}"/>
    <dgm:cxn modelId="{683DE46B-3397-4B48-B146-7CEFF9E9500D}" type="presOf" srcId="{F352906A-89C4-4130-B562-B31EF63757A9}" destId="{5DB306BC-3AD1-4328-9B91-EC3A10DBCD7C}" srcOrd="0" destOrd="0" presId="urn:microsoft.com/office/officeart/2008/layout/IncreasingCircleProcess"/>
    <dgm:cxn modelId="{6F9E25B0-C185-4B6F-A98D-1CDD4AF55E15}" srcId="{3E4BB27D-E528-4300-8A0B-7512C819144D}" destId="{F352906A-89C4-4130-B562-B31EF63757A9}" srcOrd="2" destOrd="0" parTransId="{5139BD05-F49A-4FE7-9995-080097C54CCF}" sibTransId="{7143EC2D-2416-48BE-BC37-E4BB2B8E5435}"/>
    <dgm:cxn modelId="{1B0F90B6-ED77-4341-9968-D42FDF65D29F}" type="presOf" srcId="{7CE9F577-60C7-457A-B887-DB763F1ECD60}" destId="{92D784EF-D76F-4934-8A9B-1075B504862C}" srcOrd="0" destOrd="0" presId="urn:microsoft.com/office/officeart/2008/layout/IncreasingCircleProcess"/>
    <dgm:cxn modelId="{88118FBA-C0A4-4249-867B-A75735EA26AD}" srcId="{3E4BB27D-E528-4300-8A0B-7512C819144D}" destId="{F66503F1-2B50-4910-845F-0763E01B1907}" srcOrd="4" destOrd="0" parTransId="{3553D3B3-9FD7-44EE-B2EF-8AB713882FAB}" sibTransId="{C4F04B4A-A4CE-484A-8411-6E020DD875B5}"/>
    <dgm:cxn modelId="{42F3F4C5-6DA5-415B-BB0F-E9B96903A38C}" type="presOf" srcId="{0864FE75-1EFD-487A-A2F5-9408CED2F5A3}" destId="{2B3C6AFF-C65D-4023-BCD3-A01639C6126F}" srcOrd="0" destOrd="0" presId="urn:microsoft.com/office/officeart/2008/layout/IncreasingCircleProcess"/>
    <dgm:cxn modelId="{C0D145E2-71FA-4B24-88E4-34E5DF7374B7}" type="presOf" srcId="{F66503F1-2B50-4910-845F-0763E01B1907}" destId="{C19A4B41-0E86-484D-832F-D96A34DF1505}" srcOrd="0" destOrd="0" presId="urn:microsoft.com/office/officeart/2008/layout/IncreasingCircleProcess"/>
    <dgm:cxn modelId="{96B680EB-EB2E-4B06-AEA3-B6B6B2B445BF}" type="presOf" srcId="{07FF763E-EF9B-4F71-9F16-699FBD071007}" destId="{61A1DB74-FAC9-414C-A501-648F09910FCB}" srcOrd="0" destOrd="0" presId="urn:microsoft.com/office/officeart/2008/layout/IncreasingCircleProcess"/>
    <dgm:cxn modelId="{C33C44F6-9C1A-4F87-8C82-3DC203BF60ED}" srcId="{3E4BB27D-E528-4300-8A0B-7512C819144D}" destId="{7CE9F577-60C7-457A-B887-DB763F1ECD60}" srcOrd="0" destOrd="0" parTransId="{597E5AD2-B558-4306-90FB-7F016CCDAE11}" sibTransId="{B07C1119-FBF8-4AB4-B36A-532D5DB9FA28}"/>
    <dgm:cxn modelId="{F58B5D7A-FECE-4E60-8502-E1E1971FA0E9}" type="presParOf" srcId="{41B920E3-232A-4CBF-BAB3-499426088C34}" destId="{744509D9-800B-43FD-A2A4-1E72EED5DFA0}" srcOrd="0" destOrd="0" presId="urn:microsoft.com/office/officeart/2008/layout/IncreasingCircleProcess"/>
    <dgm:cxn modelId="{F20842F5-AFE6-46DC-9CA8-5AEFE097D12F}" type="presParOf" srcId="{744509D9-800B-43FD-A2A4-1E72EED5DFA0}" destId="{4CE7076E-1600-436F-AEC3-8F80C08AD4F2}" srcOrd="0" destOrd="0" presId="urn:microsoft.com/office/officeart/2008/layout/IncreasingCircleProcess"/>
    <dgm:cxn modelId="{E6D43E67-6C28-4B60-A348-3DFBB070C6CE}" type="presParOf" srcId="{744509D9-800B-43FD-A2A4-1E72EED5DFA0}" destId="{BA434065-AD87-463A-97AB-5E5D795C163B}" srcOrd="1" destOrd="0" presId="urn:microsoft.com/office/officeart/2008/layout/IncreasingCircleProcess"/>
    <dgm:cxn modelId="{72E0E7B5-1AC0-4B34-AD09-B71129FB6B99}" type="presParOf" srcId="{744509D9-800B-43FD-A2A4-1E72EED5DFA0}" destId="{436A03CB-F4D1-4B85-A35F-96C7781EF0C9}" srcOrd="2" destOrd="0" presId="urn:microsoft.com/office/officeart/2008/layout/IncreasingCircleProcess"/>
    <dgm:cxn modelId="{5E478284-ED9D-424C-AFE2-2B10D4705CEE}" type="presParOf" srcId="{744509D9-800B-43FD-A2A4-1E72EED5DFA0}" destId="{92D784EF-D76F-4934-8A9B-1075B504862C}" srcOrd="3" destOrd="0" presId="urn:microsoft.com/office/officeart/2008/layout/IncreasingCircleProcess"/>
    <dgm:cxn modelId="{D90480DA-F816-4641-A5B1-7BCE0FA55C42}" type="presParOf" srcId="{41B920E3-232A-4CBF-BAB3-499426088C34}" destId="{F4E5FAC8-C943-46A4-8671-E961ABA3E8E1}" srcOrd="1" destOrd="0" presId="urn:microsoft.com/office/officeart/2008/layout/IncreasingCircleProcess"/>
    <dgm:cxn modelId="{C7AA8616-6F94-49ED-9DC1-A46891955892}" type="presParOf" srcId="{41B920E3-232A-4CBF-BAB3-499426088C34}" destId="{0D7CD500-6250-49A5-8E53-E89000F8F337}" srcOrd="2" destOrd="0" presId="urn:microsoft.com/office/officeart/2008/layout/IncreasingCircleProcess"/>
    <dgm:cxn modelId="{8EB8A68C-4AAF-4B3A-B19A-C0F0DC374261}" type="presParOf" srcId="{0D7CD500-6250-49A5-8E53-E89000F8F337}" destId="{B276518E-89F5-4855-A346-51B1E65C4C01}" srcOrd="0" destOrd="0" presId="urn:microsoft.com/office/officeart/2008/layout/IncreasingCircleProcess"/>
    <dgm:cxn modelId="{7C795D58-C5DF-4DBC-8A21-773388354462}" type="presParOf" srcId="{0D7CD500-6250-49A5-8E53-E89000F8F337}" destId="{43F09797-B054-4417-820F-F1B7CDC16165}" srcOrd="1" destOrd="0" presId="urn:microsoft.com/office/officeart/2008/layout/IncreasingCircleProcess"/>
    <dgm:cxn modelId="{085F1583-F20E-4B95-814C-2B00F504BD7C}" type="presParOf" srcId="{0D7CD500-6250-49A5-8E53-E89000F8F337}" destId="{45FE37AB-04DC-4B7C-A5CB-2A4D4904FB84}" srcOrd="2" destOrd="0" presId="urn:microsoft.com/office/officeart/2008/layout/IncreasingCircleProcess"/>
    <dgm:cxn modelId="{FE2DE14A-F530-4799-91D3-F93D96A21783}" type="presParOf" srcId="{0D7CD500-6250-49A5-8E53-E89000F8F337}" destId="{2B3C6AFF-C65D-4023-BCD3-A01639C6126F}" srcOrd="3" destOrd="0" presId="urn:microsoft.com/office/officeart/2008/layout/IncreasingCircleProcess"/>
    <dgm:cxn modelId="{5703D5AD-3D67-4FF2-A7A8-C7C7A7DD26AE}" type="presParOf" srcId="{41B920E3-232A-4CBF-BAB3-499426088C34}" destId="{6DEF3698-7D9C-4B2C-B58F-C17D5839C95F}" srcOrd="3" destOrd="0" presId="urn:microsoft.com/office/officeart/2008/layout/IncreasingCircleProcess"/>
    <dgm:cxn modelId="{D477E303-E0A0-4FBE-8AD1-BE3D7BA62DA7}" type="presParOf" srcId="{41B920E3-232A-4CBF-BAB3-499426088C34}" destId="{D95F2013-2789-4EFC-9491-45030945F631}" srcOrd="4" destOrd="0" presId="urn:microsoft.com/office/officeart/2008/layout/IncreasingCircleProcess"/>
    <dgm:cxn modelId="{A1571274-1DD5-432F-8E89-8C91F1ED9084}" type="presParOf" srcId="{D95F2013-2789-4EFC-9491-45030945F631}" destId="{51C72D5E-36BC-4EC1-B94F-98A38FD96D18}" srcOrd="0" destOrd="0" presId="urn:microsoft.com/office/officeart/2008/layout/IncreasingCircleProcess"/>
    <dgm:cxn modelId="{865698A4-F4E5-4A0F-BC0B-F02289943A6B}" type="presParOf" srcId="{D95F2013-2789-4EFC-9491-45030945F631}" destId="{D9865A6A-A959-4687-914B-51C992EEAA75}" srcOrd="1" destOrd="0" presId="urn:microsoft.com/office/officeart/2008/layout/IncreasingCircleProcess"/>
    <dgm:cxn modelId="{E70433C1-8799-4390-B2DA-0ED26F0A987E}" type="presParOf" srcId="{D95F2013-2789-4EFC-9491-45030945F631}" destId="{BAE79144-2208-4628-A6DC-087DD64FCE66}" srcOrd="2" destOrd="0" presId="urn:microsoft.com/office/officeart/2008/layout/IncreasingCircleProcess"/>
    <dgm:cxn modelId="{BE4F4A90-A3F3-4957-B03E-EAF427BBB3F1}" type="presParOf" srcId="{D95F2013-2789-4EFC-9491-45030945F631}" destId="{5DB306BC-3AD1-4328-9B91-EC3A10DBCD7C}" srcOrd="3" destOrd="0" presId="urn:microsoft.com/office/officeart/2008/layout/IncreasingCircleProcess"/>
    <dgm:cxn modelId="{9B7B94EF-0A09-49C6-8856-068B402D401D}" type="presParOf" srcId="{41B920E3-232A-4CBF-BAB3-499426088C34}" destId="{97238336-E590-47C4-ABA0-A37751D0B73E}" srcOrd="5" destOrd="0" presId="urn:microsoft.com/office/officeart/2008/layout/IncreasingCircleProcess"/>
    <dgm:cxn modelId="{8EAD47D9-31E2-4D17-B907-C01CBCEE6F89}" type="presParOf" srcId="{41B920E3-232A-4CBF-BAB3-499426088C34}" destId="{B96A77EE-0EEC-4A6E-A41B-2652E8E42E24}" srcOrd="6" destOrd="0" presId="urn:microsoft.com/office/officeart/2008/layout/IncreasingCircleProcess"/>
    <dgm:cxn modelId="{B0D59F0D-08CE-49CB-BDE6-F2243071D7C5}" type="presParOf" srcId="{B96A77EE-0EEC-4A6E-A41B-2652E8E42E24}" destId="{BF81B96D-6652-4DA5-8274-B42B27D420C2}" srcOrd="0" destOrd="0" presId="urn:microsoft.com/office/officeart/2008/layout/IncreasingCircleProcess"/>
    <dgm:cxn modelId="{B93AA49E-035E-4FED-81AF-69AF842AC6C0}" type="presParOf" srcId="{B96A77EE-0EEC-4A6E-A41B-2652E8E42E24}" destId="{A9CBE6E3-161B-487A-8982-CF673F052063}" srcOrd="1" destOrd="0" presId="urn:microsoft.com/office/officeart/2008/layout/IncreasingCircleProcess"/>
    <dgm:cxn modelId="{8D831EEE-D249-4B5C-BA07-5E6AE049D6FF}" type="presParOf" srcId="{B96A77EE-0EEC-4A6E-A41B-2652E8E42E24}" destId="{9DBA2AB8-7614-4299-906F-F43549F24186}" srcOrd="2" destOrd="0" presId="urn:microsoft.com/office/officeart/2008/layout/IncreasingCircleProcess"/>
    <dgm:cxn modelId="{764B4F7A-4F7A-4ECE-8AA5-B714D75D5A1E}" type="presParOf" srcId="{B96A77EE-0EEC-4A6E-A41B-2652E8E42E24}" destId="{0B4C1DD1-5ED4-4A2D-AA52-903BEEEE3AB6}" srcOrd="3" destOrd="0" presId="urn:microsoft.com/office/officeart/2008/layout/IncreasingCircleProcess"/>
    <dgm:cxn modelId="{180757C6-BBB7-4D0B-8C37-6FC3AA593BC8}" type="presParOf" srcId="{41B920E3-232A-4CBF-BAB3-499426088C34}" destId="{5AC0AAC3-8466-4D18-8AB8-741A7DC8B651}" srcOrd="7" destOrd="0" presId="urn:microsoft.com/office/officeart/2008/layout/IncreasingCircleProcess"/>
    <dgm:cxn modelId="{2FF0D7E9-2CC8-454D-8DE6-F0327F697054}" type="presParOf" srcId="{41B920E3-232A-4CBF-BAB3-499426088C34}" destId="{1EC69379-E0BC-40D5-822C-A0D1D0F1A89B}" srcOrd="8" destOrd="0" presId="urn:microsoft.com/office/officeart/2008/layout/IncreasingCircleProcess"/>
    <dgm:cxn modelId="{5E10A36C-004E-4B00-9884-4F8B01921860}" type="presParOf" srcId="{1EC69379-E0BC-40D5-822C-A0D1D0F1A89B}" destId="{AB0F281D-C627-4881-94B9-AB4AA33107B2}" srcOrd="0" destOrd="0" presId="urn:microsoft.com/office/officeart/2008/layout/IncreasingCircleProcess"/>
    <dgm:cxn modelId="{EBEA1CFE-A390-4814-AA93-C951DC7643CF}" type="presParOf" srcId="{1EC69379-E0BC-40D5-822C-A0D1D0F1A89B}" destId="{1C94262F-8749-410A-8A7E-DD2095131EA8}" srcOrd="1" destOrd="0" presId="urn:microsoft.com/office/officeart/2008/layout/IncreasingCircleProcess"/>
    <dgm:cxn modelId="{CE80F71D-3930-4768-98C8-0D1E677700DA}" type="presParOf" srcId="{1EC69379-E0BC-40D5-822C-A0D1D0F1A89B}" destId="{381DD66A-3AED-444F-9468-3F40AB1A59EA}" srcOrd="2" destOrd="0" presId="urn:microsoft.com/office/officeart/2008/layout/IncreasingCircleProcess"/>
    <dgm:cxn modelId="{C2759BF4-CF69-405F-B233-E93166DF559E}" type="presParOf" srcId="{1EC69379-E0BC-40D5-822C-A0D1D0F1A89B}" destId="{C19A4B41-0E86-484D-832F-D96A34DF1505}" srcOrd="3" destOrd="0" presId="urn:microsoft.com/office/officeart/2008/layout/IncreasingCircleProcess"/>
    <dgm:cxn modelId="{799B5AB2-E919-46E3-9B94-42A779D2B5D6}" type="presParOf" srcId="{41B920E3-232A-4CBF-BAB3-499426088C34}" destId="{19632CB3-CFF0-4F05-8672-37F90712C347}" srcOrd="9" destOrd="0" presId="urn:microsoft.com/office/officeart/2008/layout/IncreasingCircleProcess"/>
    <dgm:cxn modelId="{0A1629E1-E12F-47E7-B8F3-A39644DDC30E}" type="presParOf" srcId="{41B920E3-232A-4CBF-BAB3-499426088C34}" destId="{1A793DFC-943C-40FA-84CB-7C01648868F8}" srcOrd="10" destOrd="0" presId="urn:microsoft.com/office/officeart/2008/layout/IncreasingCircleProcess"/>
    <dgm:cxn modelId="{A2DEA70D-653F-4322-B46B-BC3C4B24C603}" type="presParOf" srcId="{1A793DFC-943C-40FA-84CB-7C01648868F8}" destId="{3B6F9DE9-DE97-439F-AA02-0B7A3D4B8BDC}" srcOrd="0" destOrd="0" presId="urn:microsoft.com/office/officeart/2008/layout/IncreasingCircleProcess"/>
    <dgm:cxn modelId="{F480F917-1A06-4D06-84D5-1915A12DAD3A}" type="presParOf" srcId="{1A793DFC-943C-40FA-84CB-7C01648868F8}" destId="{DE376B4A-6EAE-4FD1-9D34-0FEC51CE9F39}" srcOrd="1" destOrd="0" presId="urn:microsoft.com/office/officeart/2008/layout/IncreasingCircleProcess"/>
    <dgm:cxn modelId="{25CE5BB9-6386-4A03-BD5E-63402A27B0F5}" type="presParOf" srcId="{1A793DFC-943C-40FA-84CB-7C01648868F8}" destId="{CF5C050B-E884-4ED6-9BD5-F93126EFF7B6}" srcOrd="2" destOrd="0" presId="urn:microsoft.com/office/officeart/2008/layout/IncreasingCircleProcess"/>
    <dgm:cxn modelId="{C8F71B17-3E7E-4007-AFD4-BBBA124C323A}" type="presParOf" srcId="{1A793DFC-943C-40FA-84CB-7C01648868F8}" destId="{61A1DB74-FAC9-414C-A501-648F09910FCB}"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892B5B-4880-4D69-BB40-6991DF57D80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BDB0119-D13E-4BDE-BE39-2CB2E1A8066A}">
      <dgm:prSet/>
      <dgm:spPr/>
      <dgm:t>
        <a:bodyPr/>
        <a:lstStyle/>
        <a:p>
          <a:r>
            <a:rPr lang="en-US" dirty="0"/>
            <a:t>Goal 1. DCF will identify and implement optional standardized survey questions, guidelines, and resources for eligible entities for the collection, analysis, and application of Community Needs Assessment data statewide. 	</a:t>
          </a:r>
        </a:p>
      </dgm:t>
    </dgm:pt>
    <dgm:pt modelId="{72A0279C-B9B0-4643-BC04-B3F9A18AC035}" type="parTrans" cxnId="{DA808BCD-9AE7-4C7B-9C92-C2B372A023FF}">
      <dgm:prSet/>
      <dgm:spPr/>
      <dgm:t>
        <a:bodyPr/>
        <a:lstStyle/>
        <a:p>
          <a:endParaRPr lang="en-US"/>
        </a:p>
      </dgm:t>
    </dgm:pt>
    <dgm:pt modelId="{BE0FA2AC-7DA7-47AD-B634-66D11951D0A8}" type="sibTrans" cxnId="{DA808BCD-9AE7-4C7B-9C92-C2B372A023FF}">
      <dgm:prSet/>
      <dgm:spPr/>
      <dgm:t>
        <a:bodyPr/>
        <a:lstStyle/>
        <a:p>
          <a:endParaRPr lang="en-US"/>
        </a:p>
      </dgm:t>
    </dgm:pt>
    <dgm:pt modelId="{AC606458-BE2E-4D83-A63C-C916FC55D6F0}">
      <dgm:prSet/>
      <dgm:spPr/>
      <dgm:t>
        <a:bodyPr/>
        <a:lstStyle/>
        <a:p>
          <a:r>
            <a:rPr lang="en-US" dirty="0"/>
            <a:t>Goal 2. DCF will support eligible entities in meeting the CSBG Organizational Standards by providing appropriate training and technical assistance. 	</a:t>
          </a:r>
        </a:p>
      </dgm:t>
    </dgm:pt>
    <dgm:pt modelId="{2DDD815C-0E48-48C2-ADBD-838EAABE53D0}" type="parTrans" cxnId="{0FCC6344-D076-47C1-8F4C-898F60C795FB}">
      <dgm:prSet/>
      <dgm:spPr/>
      <dgm:t>
        <a:bodyPr/>
        <a:lstStyle/>
        <a:p>
          <a:endParaRPr lang="en-US"/>
        </a:p>
      </dgm:t>
    </dgm:pt>
    <dgm:pt modelId="{8A4E3D5C-93FD-402D-A434-447DD0B9340A}" type="sibTrans" cxnId="{0FCC6344-D076-47C1-8F4C-898F60C795FB}">
      <dgm:prSet/>
      <dgm:spPr/>
      <dgm:t>
        <a:bodyPr/>
        <a:lstStyle/>
        <a:p>
          <a:endParaRPr lang="en-US"/>
        </a:p>
      </dgm:t>
    </dgm:pt>
    <dgm:pt modelId="{2599CCA3-4A60-40CE-8FEF-5E60B542FBF0}">
      <dgm:prSet/>
      <dgm:spPr/>
      <dgm:t>
        <a:bodyPr/>
        <a:lstStyle/>
        <a:p>
          <a:r>
            <a:rPr lang="en-US" dirty="0"/>
            <a:t>Goal 3. DCF will ensure that training and on-demand resources for Results Oriented Management and Accountability (ROMA) are updated and available to all agencies boards of directors and staff. 	</a:t>
          </a:r>
        </a:p>
      </dgm:t>
    </dgm:pt>
    <dgm:pt modelId="{5B16C192-BFD5-4953-A5AD-5B1B0B3D3B5C}" type="parTrans" cxnId="{18E39AEA-93B3-4EF9-9095-710463E8B7E4}">
      <dgm:prSet/>
      <dgm:spPr/>
      <dgm:t>
        <a:bodyPr/>
        <a:lstStyle/>
        <a:p>
          <a:endParaRPr lang="en-US"/>
        </a:p>
      </dgm:t>
    </dgm:pt>
    <dgm:pt modelId="{E23F49FD-F4D4-4F6D-B784-386D2AB030F8}" type="sibTrans" cxnId="{18E39AEA-93B3-4EF9-9095-710463E8B7E4}">
      <dgm:prSet/>
      <dgm:spPr/>
      <dgm:t>
        <a:bodyPr/>
        <a:lstStyle/>
        <a:p>
          <a:endParaRPr lang="en-US"/>
        </a:p>
      </dgm:t>
    </dgm:pt>
    <dgm:pt modelId="{9B96F9DF-6B31-411A-8275-E5473AEF283F}">
      <dgm:prSet/>
      <dgm:spPr/>
      <dgm:t>
        <a:bodyPr/>
        <a:lstStyle/>
        <a:p>
          <a:r>
            <a:rPr lang="en-US" dirty="0"/>
            <a:t>Goal 4. DCF will increase employment opportunities for CSBG participants. 	</a:t>
          </a:r>
        </a:p>
      </dgm:t>
    </dgm:pt>
    <dgm:pt modelId="{3D9173A1-1A0F-454A-8E0F-548A183A966A}" type="parTrans" cxnId="{2CAABE95-7FA1-4B67-B270-4BF9244F4CD5}">
      <dgm:prSet/>
      <dgm:spPr/>
      <dgm:t>
        <a:bodyPr/>
        <a:lstStyle/>
        <a:p>
          <a:endParaRPr lang="en-US"/>
        </a:p>
      </dgm:t>
    </dgm:pt>
    <dgm:pt modelId="{B75C9289-AF85-4313-A9CA-CAC2924EA487}" type="sibTrans" cxnId="{2CAABE95-7FA1-4B67-B270-4BF9244F4CD5}">
      <dgm:prSet/>
      <dgm:spPr/>
      <dgm:t>
        <a:bodyPr/>
        <a:lstStyle/>
        <a:p>
          <a:endParaRPr lang="en-US"/>
        </a:p>
      </dgm:t>
    </dgm:pt>
    <dgm:pt modelId="{4EC8AC83-236C-440F-B341-0FE8E5EC7954}">
      <dgm:prSet/>
      <dgm:spPr/>
      <dgm:t>
        <a:bodyPr/>
        <a:lstStyle/>
        <a:p>
          <a:r>
            <a:rPr lang="en-US" dirty="0"/>
            <a:t>In Progress</a:t>
          </a:r>
        </a:p>
      </dgm:t>
    </dgm:pt>
    <dgm:pt modelId="{33C1B44E-8B81-4863-A537-2389DDEC6F04}" type="parTrans" cxnId="{FBACE40B-9F63-47E7-B4F2-E33A032A62B3}">
      <dgm:prSet/>
      <dgm:spPr/>
      <dgm:t>
        <a:bodyPr/>
        <a:lstStyle/>
        <a:p>
          <a:endParaRPr lang="en-US"/>
        </a:p>
      </dgm:t>
    </dgm:pt>
    <dgm:pt modelId="{08B0D035-114C-4558-8C12-DBED002EFBC4}" type="sibTrans" cxnId="{FBACE40B-9F63-47E7-B4F2-E33A032A62B3}">
      <dgm:prSet/>
      <dgm:spPr/>
      <dgm:t>
        <a:bodyPr/>
        <a:lstStyle/>
        <a:p>
          <a:endParaRPr lang="en-US"/>
        </a:p>
      </dgm:t>
    </dgm:pt>
    <dgm:pt modelId="{A553D5BE-1EC2-4628-A4A8-5CC7B0D8A638}">
      <dgm:prSet/>
      <dgm:spPr/>
      <dgm:t>
        <a:bodyPr/>
        <a:lstStyle/>
        <a:p>
          <a:r>
            <a:rPr lang="en-US" dirty="0"/>
            <a:t>Accomplished</a:t>
          </a:r>
        </a:p>
      </dgm:t>
    </dgm:pt>
    <dgm:pt modelId="{3A4E3E9F-FAD0-42AE-BB55-CD0CBE1C6D4B}" type="parTrans" cxnId="{091C576C-F8C7-45C1-B683-2AE802A3EF66}">
      <dgm:prSet/>
      <dgm:spPr/>
      <dgm:t>
        <a:bodyPr/>
        <a:lstStyle/>
        <a:p>
          <a:endParaRPr lang="en-US"/>
        </a:p>
      </dgm:t>
    </dgm:pt>
    <dgm:pt modelId="{FF574BA8-B52A-4265-B8A1-0617AC877188}" type="sibTrans" cxnId="{091C576C-F8C7-45C1-B683-2AE802A3EF66}">
      <dgm:prSet/>
      <dgm:spPr/>
      <dgm:t>
        <a:bodyPr/>
        <a:lstStyle/>
        <a:p>
          <a:endParaRPr lang="en-US"/>
        </a:p>
      </dgm:t>
    </dgm:pt>
    <dgm:pt modelId="{6B4E6471-9A8E-4683-A7DC-DE5F29710465}">
      <dgm:prSet/>
      <dgm:spPr/>
      <dgm:t>
        <a:bodyPr/>
        <a:lstStyle/>
        <a:p>
          <a:r>
            <a:rPr lang="en-US" dirty="0"/>
            <a:t>Accomplished</a:t>
          </a:r>
        </a:p>
      </dgm:t>
    </dgm:pt>
    <dgm:pt modelId="{317F0B76-CD1A-4ED1-A6D8-FB94ADBF452D}" type="parTrans" cxnId="{44AFE3E2-28D0-4CC1-BE93-0A91095B0D27}">
      <dgm:prSet/>
      <dgm:spPr/>
      <dgm:t>
        <a:bodyPr/>
        <a:lstStyle/>
        <a:p>
          <a:endParaRPr lang="en-US"/>
        </a:p>
      </dgm:t>
    </dgm:pt>
    <dgm:pt modelId="{EF89380C-CD58-4DF3-8592-F7CCC08F5FA3}" type="sibTrans" cxnId="{44AFE3E2-28D0-4CC1-BE93-0A91095B0D27}">
      <dgm:prSet/>
      <dgm:spPr/>
      <dgm:t>
        <a:bodyPr/>
        <a:lstStyle/>
        <a:p>
          <a:endParaRPr lang="en-US"/>
        </a:p>
      </dgm:t>
    </dgm:pt>
    <dgm:pt modelId="{3C874B06-DEE3-4501-99A0-5EEC3A14CAAD}">
      <dgm:prSet/>
      <dgm:spPr/>
      <dgm:t>
        <a:bodyPr/>
        <a:lstStyle/>
        <a:p>
          <a:r>
            <a:rPr lang="en-US" dirty="0"/>
            <a:t>In Progress</a:t>
          </a:r>
        </a:p>
      </dgm:t>
    </dgm:pt>
    <dgm:pt modelId="{BBCBD6E3-3F9C-4BB7-A56E-F4B01CEE1FE8}" type="parTrans" cxnId="{D6058DD1-5662-42CA-AB4D-E3D0931F880F}">
      <dgm:prSet/>
      <dgm:spPr/>
      <dgm:t>
        <a:bodyPr/>
        <a:lstStyle/>
        <a:p>
          <a:endParaRPr lang="en-US"/>
        </a:p>
      </dgm:t>
    </dgm:pt>
    <dgm:pt modelId="{4CF45857-F8D8-4C14-A8B5-541F67F7B083}" type="sibTrans" cxnId="{D6058DD1-5662-42CA-AB4D-E3D0931F880F}">
      <dgm:prSet/>
      <dgm:spPr/>
      <dgm:t>
        <a:bodyPr/>
        <a:lstStyle/>
        <a:p>
          <a:endParaRPr lang="en-US"/>
        </a:p>
      </dgm:t>
    </dgm:pt>
    <dgm:pt modelId="{C0677C71-0FA8-420B-8897-4652F306E811}" type="pres">
      <dgm:prSet presAssocID="{91892B5B-4880-4D69-BB40-6991DF57D80E}" presName="Name0" presStyleCnt="0">
        <dgm:presLayoutVars>
          <dgm:dir/>
          <dgm:animLvl val="lvl"/>
          <dgm:resizeHandles/>
        </dgm:presLayoutVars>
      </dgm:prSet>
      <dgm:spPr/>
    </dgm:pt>
    <dgm:pt modelId="{E9BC3DAB-0A58-4BE7-B0FB-B310B0D79540}" type="pres">
      <dgm:prSet presAssocID="{7BDB0119-D13E-4BDE-BE39-2CB2E1A8066A}" presName="linNode" presStyleCnt="0"/>
      <dgm:spPr/>
    </dgm:pt>
    <dgm:pt modelId="{3DE8844F-6E2B-4606-9A61-E11D75CFDD73}" type="pres">
      <dgm:prSet presAssocID="{7BDB0119-D13E-4BDE-BE39-2CB2E1A8066A}" presName="parentShp" presStyleLbl="node1" presStyleIdx="0" presStyleCnt="4" custScaleX="188197">
        <dgm:presLayoutVars>
          <dgm:bulletEnabled val="1"/>
        </dgm:presLayoutVars>
      </dgm:prSet>
      <dgm:spPr/>
    </dgm:pt>
    <dgm:pt modelId="{48476091-3CCE-4E8C-9974-CAC2345A1042}" type="pres">
      <dgm:prSet presAssocID="{7BDB0119-D13E-4BDE-BE39-2CB2E1A8066A}" presName="childShp" presStyleLbl="bgAccFollowNode1" presStyleIdx="0" presStyleCnt="4">
        <dgm:presLayoutVars>
          <dgm:bulletEnabled val="1"/>
        </dgm:presLayoutVars>
      </dgm:prSet>
      <dgm:spPr/>
    </dgm:pt>
    <dgm:pt modelId="{9C1F928F-CC1A-45D5-8FEC-0B804663E5C6}" type="pres">
      <dgm:prSet presAssocID="{BE0FA2AC-7DA7-47AD-B634-66D11951D0A8}" presName="spacing" presStyleCnt="0"/>
      <dgm:spPr/>
    </dgm:pt>
    <dgm:pt modelId="{B62E164B-E584-474B-BAC4-C9A97E34F47D}" type="pres">
      <dgm:prSet presAssocID="{AC606458-BE2E-4D83-A63C-C916FC55D6F0}" presName="linNode" presStyleCnt="0"/>
      <dgm:spPr/>
    </dgm:pt>
    <dgm:pt modelId="{EF91266A-9C28-4F7B-A2BC-8B6135966954}" type="pres">
      <dgm:prSet presAssocID="{AC606458-BE2E-4D83-A63C-C916FC55D6F0}" presName="parentShp" presStyleLbl="node1" presStyleIdx="1" presStyleCnt="4" custScaleX="189604">
        <dgm:presLayoutVars>
          <dgm:bulletEnabled val="1"/>
        </dgm:presLayoutVars>
      </dgm:prSet>
      <dgm:spPr/>
    </dgm:pt>
    <dgm:pt modelId="{4817F3EB-1B44-4E3C-AA7D-B1EC457FAC07}" type="pres">
      <dgm:prSet presAssocID="{AC606458-BE2E-4D83-A63C-C916FC55D6F0}" presName="childShp" presStyleLbl="bgAccFollowNode1" presStyleIdx="1" presStyleCnt="4">
        <dgm:presLayoutVars>
          <dgm:bulletEnabled val="1"/>
        </dgm:presLayoutVars>
      </dgm:prSet>
      <dgm:spPr/>
    </dgm:pt>
    <dgm:pt modelId="{AECC6D0C-1FF9-4C39-AF5C-1362509D6458}" type="pres">
      <dgm:prSet presAssocID="{8A4E3D5C-93FD-402D-A434-447DD0B9340A}" presName="spacing" presStyleCnt="0"/>
      <dgm:spPr/>
    </dgm:pt>
    <dgm:pt modelId="{52FDC70D-2700-40A9-9B78-AB36BBD4A8B9}" type="pres">
      <dgm:prSet presAssocID="{2599CCA3-4A60-40CE-8FEF-5E60B542FBF0}" presName="linNode" presStyleCnt="0"/>
      <dgm:spPr/>
    </dgm:pt>
    <dgm:pt modelId="{2A9D596D-9CAC-4298-8FAB-D1B7E4310719}" type="pres">
      <dgm:prSet presAssocID="{2599CCA3-4A60-40CE-8FEF-5E60B542FBF0}" presName="parentShp" presStyleLbl="node1" presStyleIdx="2" presStyleCnt="4" custScaleX="189971">
        <dgm:presLayoutVars>
          <dgm:bulletEnabled val="1"/>
        </dgm:presLayoutVars>
      </dgm:prSet>
      <dgm:spPr/>
    </dgm:pt>
    <dgm:pt modelId="{0483806F-B804-4492-AAC9-80BCDB522285}" type="pres">
      <dgm:prSet presAssocID="{2599CCA3-4A60-40CE-8FEF-5E60B542FBF0}" presName="childShp" presStyleLbl="bgAccFollowNode1" presStyleIdx="2" presStyleCnt="4">
        <dgm:presLayoutVars>
          <dgm:bulletEnabled val="1"/>
        </dgm:presLayoutVars>
      </dgm:prSet>
      <dgm:spPr/>
    </dgm:pt>
    <dgm:pt modelId="{0952472A-27A1-4144-9416-0571A5F120D2}" type="pres">
      <dgm:prSet presAssocID="{E23F49FD-F4D4-4F6D-B784-386D2AB030F8}" presName="spacing" presStyleCnt="0"/>
      <dgm:spPr/>
    </dgm:pt>
    <dgm:pt modelId="{B911654D-4787-4B4A-848D-212BFDA1C201}" type="pres">
      <dgm:prSet presAssocID="{9B96F9DF-6B31-411A-8275-E5473AEF283F}" presName="linNode" presStyleCnt="0"/>
      <dgm:spPr/>
    </dgm:pt>
    <dgm:pt modelId="{0D3D9568-DC25-45FF-84C3-BF627B01278D}" type="pres">
      <dgm:prSet presAssocID="{9B96F9DF-6B31-411A-8275-E5473AEF283F}" presName="parentShp" presStyleLbl="node1" presStyleIdx="3" presStyleCnt="4" custScaleX="192105">
        <dgm:presLayoutVars>
          <dgm:bulletEnabled val="1"/>
        </dgm:presLayoutVars>
      </dgm:prSet>
      <dgm:spPr/>
    </dgm:pt>
    <dgm:pt modelId="{2BA40251-5D3D-4E25-85DA-AA64AA7B5817}" type="pres">
      <dgm:prSet presAssocID="{9B96F9DF-6B31-411A-8275-E5473AEF283F}" presName="childShp" presStyleLbl="bgAccFollowNode1" presStyleIdx="3" presStyleCnt="4">
        <dgm:presLayoutVars>
          <dgm:bulletEnabled val="1"/>
        </dgm:presLayoutVars>
      </dgm:prSet>
      <dgm:spPr/>
    </dgm:pt>
  </dgm:ptLst>
  <dgm:cxnLst>
    <dgm:cxn modelId="{FBACE40B-9F63-47E7-B4F2-E33A032A62B3}" srcId="{7BDB0119-D13E-4BDE-BE39-2CB2E1A8066A}" destId="{4EC8AC83-236C-440F-B341-0FE8E5EC7954}" srcOrd="0" destOrd="0" parTransId="{33C1B44E-8B81-4863-A537-2389DDEC6F04}" sibTransId="{08B0D035-114C-4558-8C12-DBED002EFBC4}"/>
    <dgm:cxn modelId="{3722A643-2014-4FC1-90B9-453769593B09}" type="presOf" srcId="{A553D5BE-1EC2-4628-A4A8-5CC7B0D8A638}" destId="{4817F3EB-1B44-4E3C-AA7D-B1EC457FAC07}" srcOrd="0" destOrd="0" presId="urn:microsoft.com/office/officeart/2005/8/layout/vList6"/>
    <dgm:cxn modelId="{0FCC6344-D076-47C1-8F4C-898F60C795FB}" srcId="{91892B5B-4880-4D69-BB40-6991DF57D80E}" destId="{AC606458-BE2E-4D83-A63C-C916FC55D6F0}" srcOrd="1" destOrd="0" parTransId="{2DDD815C-0E48-48C2-ADBD-838EAABE53D0}" sibTransId="{8A4E3D5C-93FD-402D-A434-447DD0B9340A}"/>
    <dgm:cxn modelId="{530D1C4C-3394-406C-8BB3-6942A5FEDF39}" type="presOf" srcId="{91892B5B-4880-4D69-BB40-6991DF57D80E}" destId="{C0677C71-0FA8-420B-8897-4652F306E811}" srcOrd="0" destOrd="0" presId="urn:microsoft.com/office/officeart/2005/8/layout/vList6"/>
    <dgm:cxn modelId="{26DD3D6C-8EEC-4A32-816C-A7E268EDF79C}" type="presOf" srcId="{7BDB0119-D13E-4BDE-BE39-2CB2E1A8066A}" destId="{3DE8844F-6E2B-4606-9A61-E11D75CFDD73}" srcOrd="0" destOrd="0" presId="urn:microsoft.com/office/officeart/2005/8/layout/vList6"/>
    <dgm:cxn modelId="{091C576C-F8C7-45C1-B683-2AE802A3EF66}" srcId="{AC606458-BE2E-4D83-A63C-C916FC55D6F0}" destId="{A553D5BE-1EC2-4628-A4A8-5CC7B0D8A638}" srcOrd="0" destOrd="0" parTransId="{3A4E3E9F-FAD0-42AE-BB55-CD0CBE1C6D4B}" sibTransId="{FF574BA8-B52A-4265-B8A1-0617AC877188}"/>
    <dgm:cxn modelId="{4A78E779-A948-40CD-901E-5CCA653596E4}" type="presOf" srcId="{6B4E6471-9A8E-4683-A7DC-DE5F29710465}" destId="{0483806F-B804-4492-AAC9-80BCDB522285}" srcOrd="0" destOrd="0" presId="urn:microsoft.com/office/officeart/2005/8/layout/vList6"/>
    <dgm:cxn modelId="{2CAABE95-7FA1-4B67-B270-4BF9244F4CD5}" srcId="{91892B5B-4880-4D69-BB40-6991DF57D80E}" destId="{9B96F9DF-6B31-411A-8275-E5473AEF283F}" srcOrd="3" destOrd="0" parTransId="{3D9173A1-1A0F-454A-8E0F-548A183A966A}" sibTransId="{B75C9289-AF85-4313-A9CA-CAC2924EA487}"/>
    <dgm:cxn modelId="{A79C2D99-F574-4364-8BE9-C7CA3DD4D9D9}" type="presOf" srcId="{2599CCA3-4A60-40CE-8FEF-5E60B542FBF0}" destId="{2A9D596D-9CAC-4298-8FAB-D1B7E4310719}" srcOrd="0" destOrd="0" presId="urn:microsoft.com/office/officeart/2005/8/layout/vList6"/>
    <dgm:cxn modelId="{7E496CC0-56B9-4A54-B407-2DDCAA4B4485}" type="presOf" srcId="{9B96F9DF-6B31-411A-8275-E5473AEF283F}" destId="{0D3D9568-DC25-45FF-84C3-BF627B01278D}" srcOrd="0" destOrd="0" presId="urn:microsoft.com/office/officeart/2005/8/layout/vList6"/>
    <dgm:cxn modelId="{DA808BCD-9AE7-4C7B-9C92-C2B372A023FF}" srcId="{91892B5B-4880-4D69-BB40-6991DF57D80E}" destId="{7BDB0119-D13E-4BDE-BE39-2CB2E1A8066A}" srcOrd="0" destOrd="0" parTransId="{72A0279C-B9B0-4643-BC04-B3F9A18AC035}" sibTransId="{BE0FA2AC-7DA7-47AD-B634-66D11951D0A8}"/>
    <dgm:cxn modelId="{D6058DD1-5662-42CA-AB4D-E3D0931F880F}" srcId="{9B96F9DF-6B31-411A-8275-E5473AEF283F}" destId="{3C874B06-DEE3-4501-99A0-5EEC3A14CAAD}" srcOrd="0" destOrd="0" parTransId="{BBCBD6E3-3F9C-4BB7-A56E-F4B01CEE1FE8}" sibTransId="{4CF45857-F8D8-4C14-A8B5-541F67F7B083}"/>
    <dgm:cxn modelId="{3EC283D3-C476-4594-BCBF-732D07569520}" type="presOf" srcId="{3C874B06-DEE3-4501-99A0-5EEC3A14CAAD}" destId="{2BA40251-5D3D-4E25-85DA-AA64AA7B5817}" srcOrd="0" destOrd="0" presId="urn:microsoft.com/office/officeart/2005/8/layout/vList6"/>
    <dgm:cxn modelId="{44AFE3E2-28D0-4CC1-BE93-0A91095B0D27}" srcId="{2599CCA3-4A60-40CE-8FEF-5E60B542FBF0}" destId="{6B4E6471-9A8E-4683-A7DC-DE5F29710465}" srcOrd="0" destOrd="0" parTransId="{317F0B76-CD1A-4ED1-A6D8-FB94ADBF452D}" sibTransId="{EF89380C-CD58-4DF3-8592-F7CCC08F5FA3}"/>
    <dgm:cxn modelId="{18E39AEA-93B3-4EF9-9095-710463E8B7E4}" srcId="{91892B5B-4880-4D69-BB40-6991DF57D80E}" destId="{2599CCA3-4A60-40CE-8FEF-5E60B542FBF0}" srcOrd="2" destOrd="0" parTransId="{5B16C192-BFD5-4953-A5AD-5B1B0B3D3B5C}" sibTransId="{E23F49FD-F4D4-4F6D-B784-386D2AB030F8}"/>
    <dgm:cxn modelId="{48A36BEB-EDCD-4A86-8A36-DC4C97C98BD1}" type="presOf" srcId="{4EC8AC83-236C-440F-B341-0FE8E5EC7954}" destId="{48476091-3CCE-4E8C-9974-CAC2345A1042}" srcOrd="0" destOrd="0" presId="urn:microsoft.com/office/officeart/2005/8/layout/vList6"/>
    <dgm:cxn modelId="{0D802CF7-8474-4799-9545-B6B1645EACD6}" type="presOf" srcId="{AC606458-BE2E-4D83-A63C-C916FC55D6F0}" destId="{EF91266A-9C28-4F7B-A2BC-8B6135966954}" srcOrd="0" destOrd="0" presId="urn:microsoft.com/office/officeart/2005/8/layout/vList6"/>
    <dgm:cxn modelId="{B3064176-2E41-4090-A528-6F757C5DE8F4}" type="presParOf" srcId="{C0677C71-0FA8-420B-8897-4652F306E811}" destId="{E9BC3DAB-0A58-4BE7-B0FB-B310B0D79540}" srcOrd="0" destOrd="0" presId="urn:microsoft.com/office/officeart/2005/8/layout/vList6"/>
    <dgm:cxn modelId="{ABA4654C-F6B9-4FA5-825B-72C1EDD97292}" type="presParOf" srcId="{E9BC3DAB-0A58-4BE7-B0FB-B310B0D79540}" destId="{3DE8844F-6E2B-4606-9A61-E11D75CFDD73}" srcOrd="0" destOrd="0" presId="urn:microsoft.com/office/officeart/2005/8/layout/vList6"/>
    <dgm:cxn modelId="{3A447602-3C27-4C78-9760-FFBD393579BC}" type="presParOf" srcId="{E9BC3DAB-0A58-4BE7-B0FB-B310B0D79540}" destId="{48476091-3CCE-4E8C-9974-CAC2345A1042}" srcOrd="1" destOrd="0" presId="urn:microsoft.com/office/officeart/2005/8/layout/vList6"/>
    <dgm:cxn modelId="{6F5FE1C3-C5DD-4E8B-BEDD-0420E6274D60}" type="presParOf" srcId="{C0677C71-0FA8-420B-8897-4652F306E811}" destId="{9C1F928F-CC1A-45D5-8FEC-0B804663E5C6}" srcOrd="1" destOrd="0" presId="urn:microsoft.com/office/officeart/2005/8/layout/vList6"/>
    <dgm:cxn modelId="{6DFC9479-908B-4729-A5CF-39F9C5F0793C}" type="presParOf" srcId="{C0677C71-0FA8-420B-8897-4652F306E811}" destId="{B62E164B-E584-474B-BAC4-C9A97E34F47D}" srcOrd="2" destOrd="0" presId="urn:microsoft.com/office/officeart/2005/8/layout/vList6"/>
    <dgm:cxn modelId="{0D82568A-6BB9-4CE2-BC17-DB081CE2785E}" type="presParOf" srcId="{B62E164B-E584-474B-BAC4-C9A97E34F47D}" destId="{EF91266A-9C28-4F7B-A2BC-8B6135966954}" srcOrd="0" destOrd="0" presId="urn:microsoft.com/office/officeart/2005/8/layout/vList6"/>
    <dgm:cxn modelId="{53A39AD3-C9A6-4AB3-A60A-3B716143067C}" type="presParOf" srcId="{B62E164B-E584-474B-BAC4-C9A97E34F47D}" destId="{4817F3EB-1B44-4E3C-AA7D-B1EC457FAC07}" srcOrd="1" destOrd="0" presId="urn:microsoft.com/office/officeart/2005/8/layout/vList6"/>
    <dgm:cxn modelId="{38021D99-F4AA-4E10-AE3A-AA4B245B5A27}" type="presParOf" srcId="{C0677C71-0FA8-420B-8897-4652F306E811}" destId="{AECC6D0C-1FF9-4C39-AF5C-1362509D6458}" srcOrd="3" destOrd="0" presId="urn:microsoft.com/office/officeart/2005/8/layout/vList6"/>
    <dgm:cxn modelId="{FD5178E0-CED8-4BF1-B67B-9360AEEE3423}" type="presParOf" srcId="{C0677C71-0FA8-420B-8897-4652F306E811}" destId="{52FDC70D-2700-40A9-9B78-AB36BBD4A8B9}" srcOrd="4" destOrd="0" presId="urn:microsoft.com/office/officeart/2005/8/layout/vList6"/>
    <dgm:cxn modelId="{2398D0D6-EDC5-437A-8873-2206B55527CE}" type="presParOf" srcId="{52FDC70D-2700-40A9-9B78-AB36BBD4A8B9}" destId="{2A9D596D-9CAC-4298-8FAB-D1B7E4310719}" srcOrd="0" destOrd="0" presId="urn:microsoft.com/office/officeart/2005/8/layout/vList6"/>
    <dgm:cxn modelId="{B5E73E38-7B85-40B7-B9B0-7F24C574157F}" type="presParOf" srcId="{52FDC70D-2700-40A9-9B78-AB36BBD4A8B9}" destId="{0483806F-B804-4492-AAC9-80BCDB522285}" srcOrd="1" destOrd="0" presId="urn:microsoft.com/office/officeart/2005/8/layout/vList6"/>
    <dgm:cxn modelId="{350B355C-3871-43FA-8A5C-DF936D6BEEE8}" type="presParOf" srcId="{C0677C71-0FA8-420B-8897-4652F306E811}" destId="{0952472A-27A1-4144-9416-0571A5F120D2}" srcOrd="5" destOrd="0" presId="urn:microsoft.com/office/officeart/2005/8/layout/vList6"/>
    <dgm:cxn modelId="{3895D3CF-FFFD-4E04-9151-D85ACB1197B3}" type="presParOf" srcId="{C0677C71-0FA8-420B-8897-4652F306E811}" destId="{B911654D-4787-4B4A-848D-212BFDA1C201}" srcOrd="6" destOrd="0" presId="urn:microsoft.com/office/officeart/2005/8/layout/vList6"/>
    <dgm:cxn modelId="{5EBA6DCB-6DC9-46CA-8930-7F7C571CDBCB}" type="presParOf" srcId="{B911654D-4787-4B4A-848D-212BFDA1C201}" destId="{0D3D9568-DC25-45FF-84C3-BF627B01278D}" srcOrd="0" destOrd="0" presId="urn:microsoft.com/office/officeart/2005/8/layout/vList6"/>
    <dgm:cxn modelId="{66C783A4-44D7-48C4-A74A-24B91F959AF4}" type="presParOf" srcId="{B911654D-4787-4B4A-848D-212BFDA1C201}" destId="{2BA40251-5D3D-4E25-85DA-AA64AA7B581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31E82E-3E57-4AA8-B1A0-8A9FD67771F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4674CAB-C303-4C09-A821-DA90B296178A}">
      <dgm:prSet phldrT="[Text]"/>
      <dgm:spPr/>
      <dgm:t>
        <a:bodyPr/>
        <a:lstStyle/>
        <a:p>
          <a:r>
            <a:rPr lang="en-US" dirty="0"/>
            <a:t>Goal 1: Increase employment opportunities for CSBG participants</a:t>
          </a:r>
        </a:p>
      </dgm:t>
    </dgm:pt>
    <dgm:pt modelId="{F9F743FD-7FD0-472B-981A-5784B14B6E9E}" type="parTrans" cxnId="{A3D10BD1-C74D-4D5C-8F49-EF8B127CD18B}">
      <dgm:prSet/>
      <dgm:spPr/>
      <dgm:t>
        <a:bodyPr/>
        <a:lstStyle/>
        <a:p>
          <a:endParaRPr lang="en-US"/>
        </a:p>
      </dgm:t>
    </dgm:pt>
    <dgm:pt modelId="{A53B2D01-AEE9-4965-B2A9-AF1CD78D311C}" type="sibTrans" cxnId="{A3D10BD1-C74D-4D5C-8F49-EF8B127CD18B}">
      <dgm:prSet/>
      <dgm:spPr/>
      <dgm:t>
        <a:bodyPr/>
        <a:lstStyle/>
        <a:p>
          <a:endParaRPr lang="en-US"/>
        </a:p>
      </dgm:t>
    </dgm:pt>
    <dgm:pt modelId="{1D28A864-E0B8-4361-B249-31D422263D7F}">
      <dgm:prSet phldrT="[Text]"/>
      <dgm:spPr/>
      <dgm:t>
        <a:bodyPr/>
        <a:lstStyle/>
        <a:p>
          <a:r>
            <a:rPr lang="en-US" dirty="0"/>
            <a:t>Goal 2: Community Needs Assessment</a:t>
          </a:r>
        </a:p>
      </dgm:t>
    </dgm:pt>
    <dgm:pt modelId="{44C9A320-81BF-4BA3-844A-CFC9AC98347F}" type="parTrans" cxnId="{52BDA3F1-8251-4E0B-953C-9478C33F9F2A}">
      <dgm:prSet/>
      <dgm:spPr/>
      <dgm:t>
        <a:bodyPr/>
        <a:lstStyle/>
        <a:p>
          <a:endParaRPr lang="en-US"/>
        </a:p>
      </dgm:t>
    </dgm:pt>
    <dgm:pt modelId="{125CFA4E-995D-4D94-8B92-ACD192F54862}" type="sibTrans" cxnId="{52BDA3F1-8251-4E0B-953C-9478C33F9F2A}">
      <dgm:prSet/>
      <dgm:spPr/>
      <dgm:t>
        <a:bodyPr/>
        <a:lstStyle/>
        <a:p>
          <a:endParaRPr lang="en-US"/>
        </a:p>
      </dgm:t>
    </dgm:pt>
    <dgm:pt modelId="{41CDB703-B9E4-45BC-8F68-39852C0B8880}">
      <dgm:prSet phldrT="[Text]"/>
      <dgm:spPr/>
      <dgm:t>
        <a:bodyPr/>
        <a:lstStyle/>
        <a:p>
          <a:r>
            <a:rPr lang="en-US" dirty="0"/>
            <a:t>Goal 3: COVID/vaccine-related?</a:t>
          </a:r>
        </a:p>
      </dgm:t>
    </dgm:pt>
    <dgm:pt modelId="{D2431009-5DBD-494F-B61D-1AC835BA3457}" type="parTrans" cxnId="{D11314C7-7202-412C-98A6-433B481F101E}">
      <dgm:prSet/>
      <dgm:spPr/>
      <dgm:t>
        <a:bodyPr/>
        <a:lstStyle/>
        <a:p>
          <a:endParaRPr lang="en-US"/>
        </a:p>
      </dgm:t>
    </dgm:pt>
    <dgm:pt modelId="{C0852626-E1F6-4DB8-8224-E0BCD50F325D}" type="sibTrans" cxnId="{D11314C7-7202-412C-98A6-433B481F101E}">
      <dgm:prSet/>
      <dgm:spPr/>
      <dgm:t>
        <a:bodyPr/>
        <a:lstStyle/>
        <a:p>
          <a:endParaRPr lang="en-US"/>
        </a:p>
      </dgm:t>
    </dgm:pt>
    <dgm:pt modelId="{75F1642F-C5EE-4DE3-BE60-8BFCA0D185FB}">
      <dgm:prSet phldrT="[Text]"/>
      <dgm:spPr/>
      <dgm:t>
        <a:bodyPr/>
        <a:lstStyle/>
        <a:p>
          <a:r>
            <a:rPr lang="en-US" dirty="0"/>
            <a:t>Goal 4: ?</a:t>
          </a:r>
        </a:p>
      </dgm:t>
    </dgm:pt>
    <dgm:pt modelId="{8B35993E-7697-4D2F-8D71-1382F34EAD9A}" type="parTrans" cxnId="{643AD3BB-6A0B-4334-AD2C-9B7FC02339B7}">
      <dgm:prSet/>
      <dgm:spPr/>
      <dgm:t>
        <a:bodyPr/>
        <a:lstStyle/>
        <a:p>
          <a:endParaRPr lang="en-US"/>
        </a:p>
      </dgm:t>
    </dgm:pt>
    <dgm:pt modelId="{B7FBC45E-3437-4621-A8E1-E8CA65697CF4}" type="sibTrans" cxnId="{643AD3BB-6A0B-4334-AD2C-9B7FC02339B7}">
      <dgm:prSet/>
      <dgm:spPr/>
      <dgm:t>
        <a:bodyPr/>
        <a:lstStyle/>
        <a:p>
          <a:endParaRPr lang="en-US"/>
        </a:p>
      </dgm:t>
    </dgm:pt>
    <dgm:pt modelId="{292BC63A-7293-4439-A543-5C23BB8CA59F}" type="pres">
      <dgm:prSet presAssocID="{5431E82E-3E57-4AA8-B1A0-8A9FD67771FA}" presName="matrix" presStyleCnt="0">
        <dgm:presLayoutVars>
          <dgm:chMax val="1"/>
          <dgm:dir/>
          <dgm:resizeHandles val="exact"/>
        </dgm:presLayoutVars>
      </dgm:prSet>
      <dgm:spPr/>
    </dgm:pt>
    <dgm:pt modelId="{6937B317-AC5D-45DB-9EED-91C66ED85548}" type="pres">
      <dgm:prSet presAssocID="{5431E82E-3E57-4AA8-B1A0-8A9FD67771FA}" presName="diamond" presStyleLbl="bgShp" presStyleIdx="0" presStyleCnt="1"/>
      <dgm:spPr/>
    </dgm:pt>
    <dgm:pt modelId="{2774B969-45CF-44E6-AA7C-76243F299AA8}" type="pres">
      <dgm:prSet presAssocID="{5431E82E-3E57-4AA8-B1A0-8A9FD67771FA}" presName="quad1" presStyleLbl="node1" presStyleIdx="0" presStyleCnt="4">
        <dgm:presLayoutVars>
          <dgm:chMax val="0"/>
          <dgm:chPref val="0"/>
          <dgm:bulletEnabled val="1"/>
        </dgm:presLayoutVars>
      </dgm:prSet>
      <dgm:spPr/>
    </dgm:pt>
    <dgm:pt modelId="{303233F3-9193-4637-8683-DEAEC8993063}" type="pres">
      <dgm:prSet presAssocID="{5431E82E-3E57-4AA8-B1A0-8A9FD67771FA}" presName="quad2" presStyleLbl="node1" presStyleIdx="1" presStyleCnt="4">
        <dgm:presLayoutVars>
          <dgm:chMax val="0"/>
          <dgm:chPref val="0"/>
          <dgm:bulletEnabled val="1"/>
        </dgm:presLayoutVars>
      </dgm:prSet>
      <dgm:spPr/>
    </dgm:pt>
    <dgm:pt modelId="{E189B47B-8449-47B4-977A-D66A49784D75}" type="pres">
      <dgm:prSet presAssocID="{5431E82E-3E57-4AA8-B1A0-8A9FD67771FA}" presName="quad3" presStyleLbl="node1" presStyleIdx="2" presStyleCnt="4">
        <dgm:presLayoutVars>
          <dgm:chMax val="0"/>
          <dgm:chPref val="0"/>
          <dgm:bulletEnabled val="1"/>
        </dgm:presLayoutVars>
      </dgm:prSet>
      <dgm:spPr/>
    </dgm:pt>
    <dgm:pt modelId="{C51167AF-F637-48B0-BE0D-A77DD36159F6}" type="pres">
      <dgm:prSet presAssocID="{5431E82E-3E57-4AA8-B1A0-8A9FD67771FA}" presName="quad4" presStyleLbl="node1" presStyleIdx="3" presStyleCnt="4">
        <dgm:presLayoutVars>
          <dgm:chMax val="0"/>
          <dgm:chPref val="0"/>
          <dgm:bulletEnabled val="1"/>
        </dgm:presLayoutVars>
      </dgm:prSet>
      <dgm:spPr/>
    </dgm:pt>
  </dgm:ptLst>
  <dgm:cxnLst>
    <dgm:cxn modelId="{D1188407-EC9A-4DF8-BF4E-6B244EDEC373}" type="presOf" srcId="{5431E82E-3E57-4AA8-B1A0-8A9FD67771FA}" destId="{292BC63A-7293-4439-A543-5C23BB8CA59F}" srcOrd="0" destOrd="0" presId="urn:microsoft.com/office/officeart/2005/8/layout/matrix3"/>
    <dgm:cxn modelId="{B7AB6064-8F91-43D1-951C-F1B306C81D3A}" type="presOf" srcId="{41CDB703-B9E4-45BC-8F68-39852C0B8880}" destId="{E189B47B-8449-47B4-977A-D66A49784D75}" srcOrd="0" destOrd="0" presId="urn:microsoft.com/office/officeart/2005/8/layout/matrix3"/>
    <dgm:cxn modelId="{EDCB6C49-BABE-4CCF-A608-3C85222A7395}" type="presOf" srcId="{75F1642F-C5EE-4DE3-BE60-8BFCA0D185FB}" destId="{C51167AF-F637-48B0-BE0D-A77DD36159F6}" srcOrd="0" destOrd="0" presId="urn:microsoft.com/office/officeart/2005/8/layout/matrix3"/>
    <dgm:cxn modelId="{643AD3BB-6A0B-4334-AD2C-9B7FC02339B7}" srcId="{5431E82E-3E57-4AA8-B1A0-8A9FD67771FA}" destId="{75F1642F-C5EE-4DE3-BE60-8BFCA0D185FB}" srcOrd="3" destOrd="0" parTransId="{8B35993E-7697-4D2F-8D71-1382F34EAD9A}" sibTransId="{B7FBC45E-3437-4621-A8E1-E8CA65697CF4}"/>
    <dgm:cxn modelId="{4B9F6EC1-3A64-48C1-8775-8DF512E83720}" type="presOf" srcId="{1D28A864-E0B8-4361-B249-31D422263D7F}" destId="{303233F3-9193-4637-8683-DEAEC8993063}" srcOrd="0" destOrd="0" presId="urn:microsoft.com/office/officeart/2005/8/layout/matrix3"/>
    <dgm:cxn modelId="{D11314C7-7202-412C-98A6-433B481F101E}" srcId="{5431E82E-3E57-4AA8-B1A0-8A9FD67771FA}" destId="{41CDB703-B9E4-45BC-8F68-39852C0B8880}" srcOrd="2" destOrd="0" parTransId="{D2431009-5DBD-494F-B61D-1AC835BA3457}" sibTransId="{C0852626-E1F6-4DB8-8224-E0BCD50F325D}"/>
    <dgm:cxn modelId="{A3D10BD1-C74D-4D5C-8F49-EF8B127CD18B}" srcId="{5431E82E-3E57-4AA8-B1A0-8A9FD67771FA}" destId="{64674CAB-C303-4C09-A821-DA90B296178A}" srcOrd="0" destOrd="0" parTransId="{F9F743FD-7FD0-472B-981A-5784B14B6E9E}" sibTransId="{A53B2D01-AEE9-4965-B2A9-AF1CD78D311C}"/>
    <dgm:cxn modelId="{3DCAFFDB-D763-4417-8F25-98144FBDFB97}" type="presOf" srcId="{64674CAB-C303-4C09-A821-DA90B296178A}" destId="{2774B969-45CF-44E6-AA7C-76243F299AA8}" srcOrd="0" destOrd="0" presId="urn:microsoft.com/office/officeart/2005/8/layout/matrix3"/>
    <dgm:cxn modelId="{52BDA3F1-8251-4E0B-953C-9478C33F9F2A}" srcId="{5431E82E-3E57-4AA8-B1A0-8A9FD67771FA}" destId="{1D28A864-E0B8-4361-B249-31D422263D7F}" srcOrd="1" destOrd="0" parTransId="{44C9A320-81BF-4BA3-844A-CFC9AC98347F}" sibTransId="{125CFA4E-995D-4D94-8B92-ACD192F54862}"/>
    <dgm:cxn modelId="{40AE45B2-05EC-4AC8-A1DD-BC50F740C25D}" type="presParOf" srcId="{292BC63A-7293-4439-A543-5C23BB8CA59F}" destId="{6937B317-AC5D-45DB-9EED-91C66ED85548}" srcOrd="0" destOrd="0" presId="urn:microsoft.com/office/officeart/2005/8/layout/matrix3"/>
    <dgm:cxn modelId="{72E3D423-3AAF-4A8C-9EB1-F03385AD7535}" type="presParOf" srcId="{292BC63A-7293-4439-A543-5C23BB8CA59F}" destId="{2774B969-45CF-44E6-AA7C-76243F299AA8}" srcOrd="1" destOrd="0" presId="urn:microsoft.com/office/officeart/2005/8/layout/matrix3"/>
    <dgm:cxn modelId="{B6712728-95D0-4BE7-8C41-D31F1B13F009}" type="presParOf" srcId="{292BC63A-7293-4439-A543-5C23BB8CA59F}" destId="{303233F3-9193-4637-8683-DEAEC8993063}" srcOrd="2" destOrd="0" presId="urn:microsoft.com/office/officeart/2005/8/layout/matrix3"/>
    <dgm:cxn modelId="{61D694FB-70A4-41A7-985E-ED4DD71781FE}" type="presParOf" srcId="{292BC63A-7293-4439-A543-5C23BB8CA59F}" destId="{E189B47B-8449-47B4-977A-D66A49784D75}" srcOrd="3" destOrd="0" presId="urn:microsoft.com/office/officeart/2005/8/layout/matrix3"/>
    <dgm:cxn modelId="{B6673905-7C33-4988-85F1-CA2D13F1EF61}" type="presParOf" srcId="{292BC63A-7293-4439-A543-5C23BB8CA59F}" destId="{C51167AF-F637-48B0-BE0D-A77DD36159F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5766BE-CF1C-4FE4-AF00-82E82C5471A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F9B9CB6-2EB7-4C05-8716-AFEF239BECBB}">
      <dgm:prSet/>
      <dgm:spPr/>
      <dgm:t>
        <a:bodyPr/>
        <a:lstStyle/>
        <a:p>
          <a:r>
            <a:rPr lang="en-US" b="1" dirty="0"/>
            <a:t>Jan-Aug: </a:t>
          </a:r>
          <a:r>
            <a:rPr lang="en-US" b="0" dirty="0"/>
            <a:t>A</a:t>
          </a:r>
          <a:r>
            <a:rPr lang="en-US" dirty="0"/>
            <a:t>ccepted feedback from agencies via email, phone call, webinar, WISCAP survey, roundtables, and through the ACSI Survey process; feedback compiled into initial State Plan framework</a:t>
          </a:r>
        </a:p>
      </dgm:t>
    </dgm:pt>
    <dgm:pt modelId="{EA124235-849A-4BC3-B298-5A99B8C7E146}" type="parTrans" cxnId="{8E0702DD-C448-4D19-91E7-5534C7FF3DAF}">
      <dgm:prSet/>
      <dgm:spPr/>
      <dgm:t>
        <a:bodyPr/>
        <a:lstStyle/>
        <a:p>
          <a:endParaRPr lang="en-US"/>
        </a:p>
      </dgm:t>
    </dgm:pt>
    <dgm:pt modelId="{D5C220DA-494E-49F5-9CC1-8685012FF680}" type="sibTrans" cxnId="{8E0702DD-C448-4D19-91E7-5534C7FF3DAF}">
      <dgm:prSet/>
      <dgm:spPr/>
      <dgm:t>
        <a:bodyPr/>
        <a:lstStyle/>
        <a:p>
          <a:endParaRPr lang="en-US"/>
        </a:p>
      </dgm:t>
    </dgm:pt>
    <dgm:pt modelId="{01388274-030A-48B1-A211-7A40B5E03FDF}">
      <dgm:prSet/>
      <dgm:spPr/>
      <dgm:t>
        <a:bodyPr/>
        <a:lstStyle/>
        <a:p>
          <a:r>
            <a:rPr lang="en-US" b="1" dirty="0"/>
            <a:t>TODAY Aug 4</a:t>
          </a:r>
          <a:r>
            <a:rPr lang="en-US" dirty="0"/>
            <a:t>: Presentation on State Plan framework and final request for input</a:t>
          </a:r>
        </a:p>
      </dgm:t>
    </dgm:pt>
    <dgm:pt modelId="{D8FA5952-25AC-4FF9-9822-9354A98DC9BD}" type="parTrans" cxnId="{15433D2E-B51C-4408-971A-1724B6C66BFD}">
      <dgm:prSet/>
      <dgm:spPr/>
      <dgm:t>
        <a:bodyPr/>
        <a:lstStyle/>
        <a:p>
          <a:endParaRPr lang="en-US"/>
        </a:p>
      </dgm:t>
    </dgm:pt>
    <dgm:pt modelId="{E8B52161-FFC6-4DAA-941D-272AFF03EF60}" type="sibTrans" cxnId="{15433D2E-B51C-4408-971A-1724B6C66BFD}">
      <dgm:prSet/>
      <dgm:spPr/>
      <dgm:t>
        <a:bodyPr/>
        <a:lstStyle/>
        <a:p>
          <a:endParaRPr lang="en-US"/>
        </a:p>
      </dgm:t>
    </dgm:pt>
    <dgm:pt modelId="{B812765A-2FE7-45B3-BCE0-2733B6A691E3}">
      <dgm:prSet/>
      <dgm:spPr/>
      <dgm:t>
        <a:bodyPr/>
        <a:lstStyle/>
        <a:p>
          <a:r>
            <a:rPr lang="en-US" b="1" dirty="0"/>
            <a:t>Aug 20</a:t>
          </a:r>
          <a:r>
            <a:rPr lang="en-US" dirty="0"/>
            <a:t>: </a:t>
          </a:r>
          <a:br>
            <a:rPr lang="en-US" dirty="0"/>
          </a:br>
          <a:r>
            <a:rPr lang="en-US" dirty="0"/>
            <a:t>Final due date to provide DCF direct feedback on State Plan for 2022/2023</a:t>
          </a:r>
        </a:p>
      </dgm:t>
    </dgm:pt>
    <dgm:pt modelId="{DB9CF1F3-061F-4C9E-A76C-FD16C9E5164D}" type="parTrans" cxnId="{1FADAE62-AE18-4C56-A9AF-39209915D15E}">
      <dgm:prSet/>
      <dgm:spPr/>
      <dgm:t>
        <a:bodyPr/>
        <a:lstStyle/>
        <a:p>
          <a:endParaRPr lang="en-US"/>
        </a:p>
      </dgm:t>
    </dgm:pt>
    <dgm:pt modelId="{CCADD7AB-5153-4754-89F9-179E1555FD7E}" type="sibTrans" cxnId="{1FADAE62-AE18-4C56-A9AF-39209915D15E}">
      <dgm:prSet/>
      <dgm:spPr/>
      <dgm:t>
        <a:bodyPr/>
        <a:lstStyle/>
        <a:p>
          <a:endParaRPr lang="en-US"/>
        </a:p>
      </dgm:t>
    </dgm:pt>
    <dgm:pt modelId="{BBB8A325-3642-4713-BF76-80AA42DBE2D9}">
      <dgm:prSet/>
      <dgm:spPr/>
      <dgm:t>
        <a:bodyPr/>
        <a:lstStyle/>
        <a:p>
          <a:r>
            <a:rPr lang="en-US" b="1" dirty="0"/>
            <a:t>Aug 25</a:t>
          </a:r>
          <a:r>
            <a:rPr lang="en-US" dirty="0"/>
            <a:t>: </a:t>
          </a:r>
          <a:br>
            <a:rPr lang="en-US" dirty="0"/>
          </a:br>
          <a:r>
            <a:rPr lang="en-US" dirty="0"/>
            <a:t>Draft presented at WISCAP board meeting</a:t>
          </a:r>
        </a:p>
      </dgm:t>
    </dgm:pt>
    <dgm:pt modelId="{EB2A7422-B0A8-485A-A770-DF749AF91D47}" type="parTrans" cxnId="{6252F6AC-46C4-47C3-8069-4F45D498660D}">
      <dgm:prSet/>
      <dgm:spPr/>
      <dgm:t>
        <a:bodyPr/>
        <a:lstStyle/>
        <a:p>
          <a:endParaRPr lang="en-US"/>
        </a:p>
      </dgm:t>
    </dgm:pt>
    <dgm:pt modelId="{E1600D05-D0ED-4459-A395-2E20E2C454F7}" type="sibTrans" cxnId="{6252F6AC-46C4-47C3-8069-4F45D498660D}">
      <dgm:prSet/>
      <dgm:spPr/>
      <dgm:t>
        <a:bodyPr/>
        <a:lstStyle/>
        <a:p>
          <a:endParaRPr lang="en-US"/>
        </a:p>
      </dgm:t>
    </dgm:pt>
    <dgm:pt modelId="{0A9F705C-6054-4455-8552-CA67A2919649}">
      <dgm:prSet/>
      <dgm:spPr/>
      <dgm:t>
        <a:bodyPr/>
        <a:lstStyle/>
        <a:p>
          <a:r>
            <a:rPr lang="en-US" b="1" dirty="0"/>
            <a:t>TBA</a:t>
          </a:r>
          <a:r>
            <a:rPr lang="en-US" dirty="0"/>
            <a:t>: </a:t>
          </a:r>
          <a:br>
            <a:rPr lang="en-US" dirty="0"/>
          </a:br>
          <a:r>
            <a:rPr lang="en-US" dirty="0"/>
            <a:t>Notice and public/legislative hearing on final State Plan and new CSBG allocations</a:t>
          </a:r>
        </a:p>
      </dgm:t>
    </dgm:pt>
    <dgm:pt modelId="{72FF6253-91BA-4A3B-A99F-B8E148C64E7C}" type="parTrans" cxnId="{A8C2B967-005F-46BF-AC61-3C1F3B691FFE}">
      <dgm:prSet/>
      <dgm:spPr/>
      <dgm:t>
        <a:bodyPr/>
        <a:lstStyle/>
        <a:p>
          <a:endParaRPr lang="en-US"/>
        </a:p>
      </dgm:t>
    </dgm:pt>
    <dgm:pt modelId="{7CDE7E1F-47C2-4783-B2A1-31DAB5F19757}" type="sibTrans" cxnId="{A8C2B967-005F-46BF-AC61-3C1F3B691FFE}">
      <dgm:prSet/>
      <dgm:spPr/>
      <dgm:t>
        <a:bodyPr/>
        <a:lstStyle/>
        <a:p>
          <a:endParaRPr lang="en-US"/>
        </a:p>
      </dgm:t>
    </dgm:pt>
    <dgm:pt modelId="{E69352E8-6094-4AB8-8FEB-42C9714FE729}" type="pres">
      <dgm:prSet presAssocID="{375766BE-CF1C-4FE4-AF00-82E82C5471AB}" presName="Name0" presStyleCnt="0">
        <dgm:presLayoutVars>
          <dgm:dir/>
          <dgm:resizeHandles val="exact"/>
        </dgm:presLayoutVars>
      </dgm:prSet>
      <dgm:spPr/>
    </dgm:pt>
    <dgm:pt modelId="{E4838013-B432-448E-B8B2-226D264EE9ED}" type="pres">
      <dgm:prSet presAssocID="{0F9B9CB6-2EB7-4C05-8716-AFEF239BECBB}" presName="node" presStyleLbl="node1" presStyleIdx="0" presStyleCnt="5">
        <dgm:presLayoutVars>
          <dgm:bulletEnabled val="1"/>
        </dgm:presLayoutVars>
      </dgm:prSet>
      <dgm:spPr/>
    </dgm:pt>
    <dgm:pt modelId="{35C83627-1002-49D4-BC27-E608DB4A8783}" type="pres">
      <dgm:prSet presAssocID="{D5C220DA-494E-49F5-9CC1-8685012FF680}" presName="sibTrans" presStyleLbl="sibTrans2D1" presStyleIdx="0" presStyleCnt="4"/>
      <dgm:spPr/>
    </dgm:pt>
    <dgm:pt modelId="{E6C2E29B-E7F0-4DE5-8883-41442FE306BA}" type="pres">
      <dgm:prSet presAssocID="{D5C220DA-494E-49F5-9CC1-8685012FF680}" presName="connectorText" presStyleLbl="sibTrans2D1" presStyleIdx="0" presStyleCnt="4"/>
      <dgm:spPr/>
    </dgm:pt>
    <dgm:pt modelId="{4C7AD832-D8B3-47DF-B90D-1C8FBA7F4465}" type="pres">
      <dgm:prSet presAssocID="{01388274-030A-48B1-A211-7A40B5E03FDF}" presName="node" presStyleLbl="node1" presStyleIdx="1" presStyleCnt="5">
        <dgm:presLayoutVars>
          <dgm:bulletEnabled val="1"/>
        </dgm:presLayoutVars>
      </dgm:prSet>
      <dgm:spPr/>
    </dgm:pt>
    <dgm:pt modelId="{E73DF3CB-E7F1-48C3-87DC-0D4A8FA8802F}" type="pres">
      <dgm:prSet presAssocID="{E8B52161-FFC6-4DAA-941D-272AFF03EF60}" presName="sibTrans" presStyleLbl="sibTrans2D1" presStyleIdx="1" presStyleCnt="4"/>
      <dgm:spPr/>
    </dgm:pt>
    <dgm:pt modelId="{DD51F4EE-FE79-469B-B2C7-CBBCE71DBCD7}" type="pres">
      <dgm:prSet presAssocID="{E8B52161-FFC6-4DAA-941D-272AFF03EF60}" presName="connectorText" presStyleLbl="sibTrans2D1" presStyleIdx="1" presStyleCnt="4"/>
      <dgm:spPr/>
    </dgm:pt>
    <dgm:pt modelId="{46FE7E8F-4087-431D-A5CF-818DC97222A0}" type="pres">
      <dgm:prSet presAssocID="{B812765A-2FE7-45B3-BCE0-2733B6A691E3}" presName="node" presStyleLbl="node1" presStyleIdx="2" presStyleCnt="5">
        <dgm:presLayoutVars>
          <dgm:bulletEnabled val="1"/>
        </dgm:presLayoutVars>
      </dgm:prSet>
      <dgm:spPr/>
    </dgm:pt>
    <dgm:pt modelId="{33050D06-4B8A-4BEB-A0BC-51763FA5328F}" type="pres">
      <dgm:prSet presAssocID="{CCADD7AB-5153-4754-89F9-179E1555FD7E}" presName="sibTrans" presStyleLbl="sibTrans2D1" presStyleIdx="2" presStyleCnt="4"/>
      <dgm:spPr/>
    </dgm:pt>
    <dgm:pt modelId="{66F0CF84-FC26-42B4-B267-1102AA5BA9B5}" type="pres">
      <dgm:prSet presAssocID="{CCADD7AB-5153-4754-89F9-179E1555FD7E}" presName="connectorText" presStyleLbl="sibTrans2D1" presStyleIdx="2" presStyleCnt="4"/>
      <dgm:spPr/>
    </dgm:pt>
    <dgm:pt modelId="{86F96F65-09EC-4994-9C12-EB254B11408F}" type="pres">
      <dgm:prSet presAssocID="{BBB8A325-3642-4713-BF76-80AA42DBE2D9}" presName="node" presStyleLbl="node1" presStyleIdx="3" presStyleCnt="5">
        <dgm:presLayoutVars>
          <dgm:bulletEnabled val="1"/>
        </dgm:presLayoutVars>
      </dgm:prSet>
      <dgm:spPr/>
    </dgm:pt>
    <dgm:pt modelId="{1BF6E171-7309-4072-AD56-F26E303FA17E}" type="pres">
      <dgm:prSet presAssocID="{E1600D05-D0ED-4459-A395-2E20E2C454F7}" presName="sibTrans" presStyleLbl="sibTrans2D1" presStyleIdx="3" presStyleCnt="4"/>
      <dgm:spPr/>
    </dgm:pt>
    <dgm:pt modelId="{9672ED38-8BB0-4469-A447-DFF5F798ABF8}" type="pres">
      <dgm:prSet presAssocID="{E1600D05-D0ED-4459-A395-2E20E2C454F7}" presName="connectorText" presStyleLbl="sibTrans2D1" presStyleIdx="3" presStyleCnt="4"/>
      <dgm:spPr/>
    </dgm:pt>
    <dgm:pt modelId="{45FE3D0E-F6F4-482F-9E03-14B5838ED038}" type="pres">
      <dgm:prSet presAssocID="{0A9F705C-6054-4455-8552-CA67A2919649}" presName="node" presStyleLbl="node1" presStyleIdx="4" presStyleCnt="5">
        <dgm:presLayoutVars>
          <dgm:bulletEnabled val="1"/>
        </dgm:presLayoutVars>
      </dgm:prSet>
      <dgm:spPr/>
    </dgm:pt>
  </dgm:ptLst>
  <dgm:cxnLst>
    <dgm:cxn modelId="{8A37600C-97B6-45F1-BECF-3B23154D1521}" type="presOf" srcId="{CCADD7AB-5153-4754-89F9-179E1555FD7E}" destId="{66F0CF84-FC26-42B4-B267-1102AA5BA9B5}" srcOrd="1" destOrd="0" presId="urn:microsoft.com/office/officeart/2005/8/layout/process1"/>
    <dgm:cxn modelId="{0C637427-549F-48E6-BC78-1447B1BCF0DF}" type="presOf" srcId="{D5C220DA-494E-49F5-9CC1-8685012FF680}" destId="{35C83627-1002-49D4-BC27-E608DB4A8783}" srcOrd="0" destOrd="0" presId="urn:microsoft.com/office/officeart/2005/8/layout/process1"/>
    <dgm:cxn modelId="{15433D2E-B51C-4408-971A-1724B6C66BFD}" srcId="{375766BE-CF1C-4FE4-AF00-82E82C5471AB}" destId="{01388274-030A-48B1-A211-7A40B5E03FDF}" srcOrd="1" destOrd="0" parTransId="{D8FA5952-25AC-4FF9-9822-9354A98DC9BD}" sibTransId="{E8B52161-FFC6-4DAA-941D-272AFF03EF60}"/>
    <dgm:cxn modelId="{617F0931-BB14-4C40-BE04-D6A10D57BC73}" type="presOf" srcId="{BBB8A325-3642-4713-BF76-80AA42DBE2D9}" destId="{86F96F65-09EC-4994-9C12-EB254B11408F}" srcOrd="0" destOrd="0" presId="urn:microsoft.com/office/officeart/2005/8/layout/process1"/>
    <dgm:cxn modelId="{1FADAE62-AE18-4C56-A9AF-39209915D15E}" srcId="{375766BE-CF1C-4FE4-AF00-82E82C5471AB}" destId="{B812765A-2FE7-45B3-BCE0-2733B6A691E3}" srcOrd="2" destOrd="0" parTransId="{DB9CF1F3-061F-4C9E-A76C-FD16C9E5164D}" sibTransId="{CCADD7AB-5153-4754-89F9-179E1555FD7E}"/>
    <dgm:cxn modelId="{4191A843-F048-42FD-B217-066D88EF426A}" type="presOf" srcId="{B812765A-2FE7-45B3-BCE0-2733B6A691E3}" destId="{46FE7E8F-4087-431D-A5CF-818DC97222A0}" srcOrd="0" destOrd="0" presId="urn:microsoft.com/office/officeart/2005/8/layout/process1"/>
    <dgm:cxn modelId="{A8C2B967-005F-46BF-AC61-3C1F3B691FFE}" srcId="{375766BE-CF1C-4FE4-AF00-82E82C5471AB}" destId="{0A9F705C-6054-4455-8552-CA67A2919649}" srcOrd="4" destOrd="0" parTransId="{72FF6253-91BA-4A3B-A99F-B8E148C64E7C}" sibTransId="{7CDE7E1F-47C2-4783-B2A1-31DAB5F19757}"/>
    <dgm:cxn modelId="{4D563374-1964-4795-A05C-DAC9885D177B}" type="presOf" srcId="{E8B52161-FFC6-4DAA-941D-272AFF03EF60}" destId="{DD51F4EE-FE79-469B-B2C7-CBBCE71DBCD7}" srcOrd="1" destOrd="0" presId="urn:microsoft.com/office/officeart/2005/8/layout/process1"/>
    <dgm:cxn modelId="{5AC7DB91-8B43-4611-AE2E-0794F8E0B9C6}" type="presOf" srcId="{CCADD7AB-5153-4754-89F9-179E1555FD7E}" destId="{33050D06-4B8A-4BEB-A0BC-51763FA5328F}" srcOrd="0" destOrd="0" presId="urn:microsoft.com/office/officeart/2005/8/layout/process1"/>
    <dgm:cxn modelId="{66DC179C-228F-44D4-BD26-C1A011C91AB0}" type="presOf" srcId="{01388274-030A-48B1-A211-7A40B5E03FDF}" destId="{4C7AD832-D8B3-47DF-B90D-1C8FBA7F4465}" srcOrd="0" destOrd="0" presId="urn:microsoft.com/office/officeart/2005/8/layout/process1"/>
    <dgm:cxn modelId="{B07116A0-F51E-4C9E-A223-E4C4928E217A}" type="presOf" srcId="{375766BE-CF1C-4FE4-AF00-82E82C5471AB}" destId="{E69352E8-6094-4AB8-8FEB-42C9714FE729}" srcOrd="0" destOrd="0" presId="urn:microsoft.com/office/officeart/2005/8/layout/process1"/>
    <dgm:cxn modelId="{7068D9A8-11DB-44B4-8547-583E56D0EAB9}" type="presOf" srcId="{E1600D05-D0ED-4459-A395-2E20E2C454F7}" destId="{1BF6E171-7309-4072-AD56-F26E303FA17E}" srcOrd="0" destOrd="0" presId="urn:microsoft.com/office/officeart/2005/8/layout/process1"/>
    <dgm:cxn modelId="{BF1CE7A9-0721-4185-8339-4C310B3AC2FB}" type="presOf" srcId="{D5C220DA-494E-49F5-9CC1-8685012FF680}" destId="{E6C2E29B-E7F0-4DE5-8883-41442FE306BA}" srcOrd="1" destOrd="0" presId="urn:microsoft.com/office/officeart/2005/8/layout/process1"/>
    <dgm:cxn modelId="{6252F6AC-46C4-47C3-8069-4F45D498660D}" srcId="{375766BE-CF1C-4FE4-AF00-82E82C5471AB}" destId="{BBB8A325-3642-4713-BF76-80AA42DBE2D9}" srcOrd="3" destOrd="0" parTransId="{EB2A7422-B0A8-485A-A770-DF749AF91D47}" sibTransId="{E1600D05-D0ED-4459-A395-2E20E2C454F7}"/>
    <dgm:cxn modelId="{067430B5-6E10-4F4B-BAA4-3349E4B6AF99}" type="presOf" srcId="{0A9F705C-6054-4455-8552-CA67A2919649}" destId="{45FE3D0E-F6F4-482F-9E03-14B5838ED038}" srcOrd="0" destOrd="0" presId="urn:microsoft.com/office/officeart/2005/8/layout/process1"/>
    <dgm:cxn modelId="{754298BD-0A79-4A0F-972C-160C907DA59D}" type="presOf" srcId="{0F9B9CB6-2EB7-4C05-8716-AFEF239BECBB}" destId="{E4838013-B432-448E-B8B2-226D264EE9ED}" srcOrd="0" destOrd="0" presId="urn:microsoft.com/office/officeart/2005/8/layout/process1"/>
    <dgm:cxn modelId="{8E0702DD-C448-4D19-91E7-5534C7FF3DAF}" srcId="{375766BE-CF1C-4FE4-AF00-82E82C5471AB}" destId="{0F9B9CB6-2EB7-4C05-8716-AFEF239BECBB}" srcOrd="0" destOrd="0" parTransId="{EA124235-849A-4BC3-B298-5A99B8C7E146}" sibTransId="{D5C220DA-494E-49F5-9CC1-8685012FF680}"/>
    <dgm:cxn modelId="{53460DDE-4E41-43DB-AF75-A985294EE442}" type="presOf" srcId="{E8B52161-FFC6-4DAA-941D-272AFF03EF60}" destId="{E73DF3CB-E7F1-48C3-87DC-0D4A8FA8802F}" srcOrd="0" destOrd="0" presId="urn:microsoft.com/office/officeart/2005/8/layout/process1"/>
    <dgm:cxn modelId="{29BB14EF-64D9-4151-BF15-4C52D932459B}" type="presOf" srcId="{E1600D05-D0ED-4459-A395-2E20E2C454F7}" destId="{9672ED38-8BB0-4469-A447-DFF5F798ABF8}" srcOrd="1" destOrd="0" presId="urn:microsoft.com/office/officeart/2005/8/layout/process1"/>
    <dgm:cxn modelId="{5EFFDB2E-EDF3-4DB8-A6A3-3A0810AA297A}" type="presParOf" srcId="{E69352E8-6094-4AB8-8FEB-42C9714FE729}" destId="{E4838013-B432-448E-B8B2-226D264EE9ED}" srcOrd="0" destOrd="0" presId="urn:microsoft.com/office/officeart/2005/8/layout/process1"/>
    <dgm:cxn modelId="{B24FC155-E248-4A6B-A54F-71DC4BEAF392}" type="presParOf" srcId="{E69352E8-6094-4AB8-8FEB-42C9714FE729}" destId="{35C83627-1002-49D4-BC27-E608DB4A8783}" srcOrd="1" destOrd="0" presId="urn:microsoft.com/office/officeart/2005/8/layout/process1"/>
    <dgm:cxn modelId="{D88B4EDE-2593-4C0C-8D21-E5CDA0974C6D}" type="presParOf" srcId="{35C83627-1002-49D4-BC27-E608DB4A8783}" destId="{E6C2E29B-E7F0-4DE5-8883-41442FE306BA}" srcOrd="0" destOrd="0" presId="urn:microsoft.com/office/officeart/2005/8/layout/process1"/>
    <dgm:cxn modelId="{DB88B9B0-09DB-4490-B46A-DE855AED4EA4}" type="presParOf" srcId="{E69352E8-6094-4AB8-8FEB-42C9714FE729}" destId="{4C7AD832-D8B3-47DF-B90D-1C8FBA7F4465}" srcOrd="2" destOrd="0" presId="urn:microsoft.com/office/officeart/2005/8/layout/process1"/>
    <dgm:cxn modelId="{5DB2E55D-EDD0-4A56-9496-ACE008C4704C}" type="presParOf" srcId="{E69352E8-6094-4AB8-8FEB-42C9714FE729}" destId="{E73DF3CB-E7F1-48C3-87DC-0D4A8FA8802F}" srcOrd="3" destOrd="0" presId="urn:microsoft.com/office/officeart/2005/8/layout/process1"/>
    <dgm:cxn modelId="{5FEC60C1-17EB-461D-9F0C-AC26D07EB34D}" type="presParOf" srcId="{E73DF3CB-E7F1-48C3-87DC-0D4A8FA8802F}" destId="{DD51F4EE-FE79-469B-B2C7-CBBCE71DBCD7}" srcOrd="0" destOrd="0" presId="urn:microsoft.com/office/officeart/2005/8/layout/process1"/>
    <dgm:cxn modelId="{D7F841F2-8496-4BF7-95ED-23C5120ED57F}" type="presParOf" srcId="{E69352E8-6094-4AB8-8FEB-42C9714FE729}" destId="{46FE7E8F-4087-431D-A5CF-818DC97222A0}" srcOrd="4" destOrd="0" presId="urn:microsoft.com/office/officeart/2005/8/layout/process1"/>
    <dgm:cxn modelId="{5F05DA92-A94A-45E2-A5A6-2377591F9F86}" type="presParOf" srcId="{E69352E8-6094-4AB8-8FEB-42C9714FE729}" destId="{33050D06-4B8A-4BEB-A0BC-51763FA5328F}" srcOrd="5" destOrd="0" presId="urn:microsoft.com/office/officeart/2005/8/layout/process1"/>
    <dgm:cxn modelId="{1D488B8A-7277-4E33-B049-7B5249DE2878}" type="presParOf" srcId="{33050D06-4B8A-4BEB-A0BC-51763FA5328F}" destId="{66F0CF84-FC26-42B4-B267-1102AA5BA9B5}" srcOrd="0" destOrd="0" presId="urn:microsoft.com/office/officeart/2005/8/layout/process1"/>
    <dgm:cxn modelId="{B93E013D-5D5E-4C48-91A3-D7597F08507E}" type="presParOf" srcId="{E69352E8-6094-4AB8-8FEB-42C9714FE729}" destId="{86F96F65-09EC-4994-9C12-EB254B11408F}" srcOrd="6" destOrd="0" presId="urn:microsoft.com/office/officeart/2005/8/layout/process1"/>
    <dgm:cxn modelId="{750588D4-76D1-4213-AE56-643A462904F7}" type="presParOf" srcId="{E69352E8-6094-4AB8-8FEB-42C9714FE729}" destId="{1BF6E171-7309-4072-AD56-F26E303FA17E}" srcOrd="7" destOrd="0" presId="urn:microsoft.com/office/officeart/2005/8/layout/process1"/>
    <dgm:cxn modelId="{96CC5A0C-A8AE-44B5-A2FD-3F21CFAACB24}" type="presParOf" srcId="{1BF6E171-7309-4072-AD56-F26E303FA17E}" destId="{9672ED38-8BB0-4469-A447-DFF5F798ABF8}" srcOrd="0" destOrd="0" presId="urn:microsoft.com/office/officeart/2005/8/layout/process1"/>
    <dgm:cxn modelId="{1A4FBABD-D6B9-4157-93F2-C98049A76927}" type="presParOf" srcId="{E69352E8-6094-4AB8-8FEB-42C9714FE729}" destId="{45FE3D0E-F6F4-482F-9E03-14B5838ED038}"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86CEB-25B5-41F1-87E4-F72EA8B6F53E}">
      <dsp:nvSpPr>
        <dsp:cNvPr id="0" name=""/>
        <dsp:cNvSpPr/>
      </dsp:nvSpPr>
      <dsp:spPr>
        <a:xfrm>
          <a:off x="2974" y="1707171"/>
          <a:ext cx="3008148" cy="2004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62865" rIns="62865" bIns="62865"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Score: 90</a:t>
          </a:r>
        </a:p>
        <a:p>
          <a:pPr marL="285750" lvl="1" indent="-285750" algn="l" defTabSz="1466850">
            <a:lnSpc>
              <a:spcPct val="90000"/>
            </a:lnSpc>
            <a:spcBef>
              <a:spcPct val="0"/>
            </a:spcBef>
            <a:spcAft>
              <a:spcPct val="15000"/>
            </a:spcAft>
            <a:buChar char="•"/>
          </a:pPr>
          <a:r>
            <a:rPr lang="en-US" sz="3300" kern="1200" dirty="0"/>
            <a:t>19 agencies</a:t>
          </a:r>
        </a:p>
      </dsp:txBody>
      <dsp:txXfrm>
        <a:off x="49099" y="1753296"/>
        <a:ext cx="2915898" cy="1482576"/>
      </dsp:txXfrm>
    </dsp:sp>
    <dsp:sp modelId="{DE9F8C1F-56B6-4CFD-9366-B3E6C4C42149}">
      <dsp:nvSpPr>
        <dsp:cNvPr id="0" name=""/>
        <dsp:cNvSpPr/>
      </dsp:nvSpPr>
      <dsp:spPr>
        <a:xfrm>
          <a:off x="1649162" y="1994091"/>
          <a:ext cx="2929034" cy="2929034"/>
        </a:xfrm>
        <a:prstGeom prst="leftCircularArrow">
          <a:avLst>
            <a:gd name="adj1" fmla="val 2605"/>
            <a:gd name="adj2" fmla="val 316486"/>
            <a:gd name="adj3" fmla="val 2091997"/>
            <a:gd name="adj4" fmla="val 9024489"/>
            <a:gd name="adj5" fmla="val 30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BB5F9D-C538-48F1-933A-3332C97AC793}">
      <dsp:nvSpPr>
        <dsp:cNvPr id="0" name=""/>
        <dsp:cNvSpPr/>
      </dsp:nvSpPr>
      <dsp:spPr>
        <a:xfrm>
          <a:off x="832021" y="3281997"/>
          <a:ext cx="2160089" cy="858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2017</a:t>
          </a:r>
        </a:p>
      </dsp:txBody>
      <dsp:txXfrm>
        <a:off x="857180" y="3307156"/>
        <a:ext cx="2109771" cy="808678"/>
      </dsp:txXfrm>
    </dsp:sp>
    <dsp:sp modelId="{54C82009-FF84-421E-BFC9-438872B344DB}">
      <dsp:nvSpPr>
        <dsp:cNvPr id="0" name=""/>
        <dsp:cNvSpPr/>
      </dsp:nvSpPr>
      <dsp:spPr>
        <a:xfrm>
          <a:off x="3374471" y="1707171"/>
          <a:ext cx="2934686" cy="2004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62865" rIns="62865" bIns="62865"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Score: 89</a:t>
          </a:r>
        </a:p>
        <a:p>
          <a:pPr marL="285750" lvl="1" indent="-285750" algn="l" defTabSz="1466850">
            <a:lnSpc>
              <a:spcPct val="90000"/>
            </a:lnSpc>
            <a:spcBef>
              <a:spcPct val="0"/>
            </a:spcBef>
            <a:spcAft>
              <a:spcPct val="15000"/>
            </a:spcAft>
            <a:buChar char="•"/>
          </a:pPr>
          <a:r>
            <a:rPr lang="en-US" sz="3300" kern="1200" dirty="0"/>
            <a:t>16 agencies</a:t>
          </a:r>
        </a:p>
      </dsp:txBody>
      <dsp:txXfrm>
        <a:off x="3420596" y="2182794"/>
        <a:ext cx="2842436" cy="1482576"/>
      </dsp:txXfrm>
    </dsp:sp>
    <dsp:sp modelId="{8E953454-F885-40E0-A846-D10CAD4F0A34}">
      <dsp:nvSpPr>
        <dsp:cNvPr id="0" name=""/>
        <dsp:cNvSpPr/>
      </dsp:nvSpPr>
      <dsp:spPr>
        <a:xfrm>
          <a:off x="4966528" y="428018"/>
          <a:ext cx="3195828" cy="3195828"/>
        </a:xfrm>
        <a:prstGeom prst="circularArrow">
          <a:avLst>
            <a:gd name="adj1" fmla="val 2388"/>
            <a:gd name="adj2" fmla="val 288607"/>
            <a:gd name="adj3" fmla="val 19535882"/>
            <a:gd name="adj4" fmla="val 12575511"/>
            <a:gd name="adj5" fmla="val 278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DF37DF-7C3D-472F-B976-AED470253126}">
      <dsp:nvSpPr>
        <dsp:cNvPr id="0" name=""/>
        <dsp:cNvSpPr/>
      </dsp:nvSpPr>
      <dsp:spPr>
        <a:xfrm>
          <a:off x="4166786" y="1277672"/>
          <a:ext cx="2160089" cy="858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2019</a:t>
          </a:r>
        </a:p>
      </dsp:txBody>
      <dsp:txXfrm>
        <a:off x="4191945" y="1302831"/>
        <a:ext cx="2109771" cy="808678"/>
      </dsp:txXfrm>
    </dsp:sp>
    <dsp:sp modelId="{723E27C3-C111-4ECB-B9E3-BF2C23644EA4}">
      <dsp:nvSpPr>
        <dsp:cNvPr id="0" name=""/>
        <dsp:cNvSpPr/>
      </dsp:nvSpPr>
      <dsp:spPr>
        <a:xfrm>
          <a:off x="6690223" y="1707171"/>
          <a:ext cx="2896679" cy="2004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Score: 86</a:t>
          </a:r>
        </a:p>
        <a:p>
          <a:pPr marL="285750" lvl="1" indent="-285750" algn="l" defTabSz="1422400">
            <a:lnSpc>
              <a:spcPct val="90000"/>
            </a:lnSpc>
            <a:spcBef>
              <a:spcPct val="0"/>
            </a:spcBef>
            <a:spcAft>
              <a:spcPct val="15000"/>
            </a:spcAft>
            <a:buChar char="•"/>
          </a:pPr>
          <a:r>
            <a:rPr lang="en-US" sz="3200" kern="1200" dirty="0"/>
            <a:t>14 agencies</a:t>
          </a:r>
        </a:p>
      </dsp:txBody>
      <dsp:txXfrm>
        <a:off x="6736348" y="1753296"/>
        <a:ext cx="2804429" cy="1482576"/>
      </dsp:txXfrm>
    </dsp:sp>
    <dsp:sp modelId="{26898E49-C8CA-4692-B6E2-B13843514569}">
      <dsp:nvSpPr>
        <dsp:cNvPr id="0" name=""/>
        <dsp:cNvSpPr/>
      </dsp:nvSpPr>
      <dsp:spPr>
        <a:xfrm>
          <a:off x="7463535" y="3281997"/>
          <a:ext cx="2160089" cy="858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2021</a:t>
          </a:r>
        </a:p>
      </dsp:txBody>
      <dsp:txXfrm>
        <a:off x="7488694" y="3307156"/>
        <a:ext cx="2109771" cy="808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7076E-1600-436F-AEC3-8F80C08AD4F2}">
      <dsp:nvSpPr>
        <dsp:cNvPr id="0" name=""/>
        <dsp:cNvSpPr/>
      </dsp:nvSpPr>
      <dsp:spPr>
        <a:xfrm>
          <a:off x="6100"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34065-AD87-463A-97AB-5E5D795C163B}">
      <dsp:nvSpPr>
        <dsp:cNvPr id="0" name=""/>
        <dsp:cNvSpPr/>
      </dsp:nvSpPr>
      <dsp:spPr>
        <a:xfrm>
          <a:off x="46897" y="40797"/>
          <a:ext cx="326382" cy="326382"/>
        </a:xfrm>
        <a:prstGeom prst="chord">
          <a:avLst>
            <a:gd name="adj1" fmla="val 2508618"/>
            <a:gd name="adj2" fmla="val 829138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D784EF-D76F-4934-8A9B-1075B504862C}">
      <dsp:nvSpPr>
        <dsp:cNvPr id="0" name=""/>
        <dsp:cNvSpPr/>
      </dsp:nvSpPr>
      <dsp:spPr>
        <a:xfrm>
          <a:off x="499073"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“If the State Plan could be provided a little earlier it would be helpful, as there are many competing tasks that must be completed.”</a:t>
          </a:r>
        </a:p>
      </dsp:txBody>
      <dsp:txXfrm>
        <a:off x="499073" y="0"/>
        <a:ext cx="1206934" cy="407977"/>
      </dsp:txXfrm>
    </dsp:sp>
    <dsp:sp modelId="{B276518E-89F5-4855-A346-51B1E65C4C01}">
      <dsp:nvSpPr>
        <dsp:cNvPr id="0" name=""/>
        <dsp:cNvSpPr/>
      </dsp:nvSpPr>
      <dsp:spPr>
        <a:xfrm>
          <a:off x="1791003"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9797-B054-4417-820F-F1B7CDC16165}">
      <dsp:nvSpPr>
        <dsp:cNvPr id="0" name=""/>
        <dsp:cNvSpPr/>
      </dsp:nvSpPr>
      <dsp:spPr>
        <a:xfrm>
          <a:off x="1831801" y="40797"/>
          <a:ext cx="326382" cy="326382"/>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C6AFF-C65D-4023-BCD3-A01639C6126F}">
      <dsp:nvSpPr>
        <dsp:cNvPr id="0" name=""/>
        <dsp:cNvSpPr/>
      </dsp:nvSpPr>
      <dsp:spPr>
        <a:xfrm>
          <a:off x="2283976"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“Currently we are asked to provide input on a developed plan. I am uncertain how much feedback the state gets and how well it is incorporated. I have not ever had much input - I think the plan has generally been good.”</a:t>
          </a:r>
        </a:p>
      </dsp:txBody>
      <dsp:txXfrm>
        <a:off x="2283976" y="0"/>
        <a:ext cx="1206934" cy="407977"/>
      </dsp:txXfrm>
    </dsp:sp>
    <dsp:sp modelId="{51C72D5E-36BC-4EC1-B94F-98A38FD96D18}">
      <dsp:nvSpPr>
        <dsp:cNvPr id="0" name=""/>
        <dsp:cNvSpPr/>
      </dsp:nvSpPr>
      <dsp:spPr>
        <a:xfrm>
          <a:off x="3575906"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65A6A-A959-4687-914B-51C992EEAA75}">
      <dsp:nvSpPr>
        <dsp:cNvPr id="0" name=""/>
        <dsp:cNvSpPr/>
      </dsp:nvSpPr>
      <dsp:spPr>
        <a:xfrm>
          <a:off x="3616704" y="40797"/>
          <a:ext cx="326382" cy="326382"/>
        </a:xfrm>
        <a:prstGeom prst="chord">
          <a:avLst>
            <a:gd name="adj1" fmla="val 0"/>
            <a:gd name="adj2" fmla="val 108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306BC-3AD1-4328-9B91-EC3A10DBCD7C}">
      <dsp:nvSpPr>
        <dsp:cNvPr id="0" name=""/>
        <dsp:cNvSpPr/>
      </dsp:nvSpPr>
      <dsp:spPr>
        <a:xfrm>
          <a:off x="4068879"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“No suggestions. We were given ample opportunity to participate and provide feedback.”</a:t>
          </a:r>
        </a:p>
      </dsp:txBody>
      <dsp:txXfrm>
        <a:off x="4068879" y="0"/>
        <a:ext cx="1206934" cy="407977"/>
      </dsp:txXfrm>
    </dsp:sp>
    <dsp:sp modelId="{BF81B96D-6652-4DA5-8274-B42B27D420C2}">
      <dsp:nvSpPr>
        <dsp:cNvPr id="0" name=""/>
        <dsp:cNvSpPr/>
      </dsp:nvSpPr>
      <dsp:spPr>
        <a:xfrm>
          <a:off x="5360809"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BE6E3-161B-487A-8982-CF673F052063}">
      <dsp:nvSpPr>
        <dsp:cNvPr id="0" name=""/>
        <dsp:cNvSpPr/>
      </dsp:nvSpPr>
      <dsp:spPr>
        <a:xfrm>
          <a:off x="5401607" y="40797"/>
          <a:ext cx="326382" cy="326382"/>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C1DD1-5ED4-4A2D-AA52-903BEEEE3AB6}">
      <dsp:nvSpPr>
        <dsp:cNvPr id="0" name=""/>
        <dsp:cNvSpPr/>
      </dsp:nvSpPr>
      <dsp:spPr>
        <a:xfrm>
          <a:off x="5853782"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“We appreciate the state's adaptability to provide virtual monitoring this year as a result of the pandemic.”</a:t>
          </a:r>
        </a:p>
      </dsp:txBody>
      <dsp:txXfrm>
        <a:off x="5853782" y="0"/>
        <a:ext cx="1206934" cy="407977"/>
      </dsp:txXfrm>
    </dsp:sp>
    <dsp:sp modelId="{AB0F281D-C627-4881-94B9-AB4AA33107B2}">
      <dsp:nvSpPr>
        <dsp:cNvPr id="0" name=""/>
        <dsp:cNvSpPr/>
      </dsp:nvSpPr>
      <dsp:spPr>
        <a:xfrm>
          <a:off x="7145712"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4262F-8749-410A-8A7E-DD2095131EA8}">
      <dsp:nvSpPr>
        <dsp:cNvPr id="0" name=""/>
        <dsp:cNvSpPr/>
      </dsp:nvSpPr>
      <dsp:spPr>
        <a:xfrm>
          <a:off x="7186510" y="40797"/>
          <a:ext cx="326382" cy="326382"/>
        </a:xfrm>
        <a:prstGeom prst="chord">
          <a:avLst>
            <a:gd name="adj1" fmla="val 19091382"/>
            <a:gd name="adj2" fmla="val 1330861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9A4B41-0E86-484D-832F-D96A34DF1505}">
      <dsp:nvSpPr>
        <dsp:cNvPr id="0" name=""/>
        <dsp:cNvSpPr/>
      </dsp:nvSpPr>
      <dsp:spPr>
        <a:xfrm>
          <a:off x="7638686"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“Clarity regarding reporting on smart forms would be helpful.  While training is provided, there are so many unknowns, as the forms are not received from OCS in a timely manner and when provided unresolved glitches continue to persist. “</a:t>
          </a:r>
        </a:p>
      </dsp:txBody>
      <dsp:txXfrm>
        <a:off x="7638686" y="0"/>
        <a:ext cx="1206934" cy="407977"/>
      </dsp:txXfrm>
    </dsp:sp>
    <dsp:sp modelId="{3B6F9DE9-DE97-439F-AA02-0B7A3D4B8BDC}">
      <dsp:nvSpPr>
        <dsp:cNvPr id="0" name=""/>
        <dsp:cNvSpPr/>
      </dsp:nvSpPr>
      <dsp:spPr>
        <a:xfrm>
          <a:off x="8930616"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376B4A-6EAE-4FD1-9D34-0FEC51CE9F39}">
      <dsp:nvSpPr>
        <dsp:cNvPr id="0" name=""/>
        <dsp:cNvSpPr/>
      </dsp:nvSpPr>
      <dsp:spPr>
        <a:xfrm>
          <a:off x="8971413" y="40797"/>
          <a:ext cx="326382" cy="326382"/>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1DB74-FAC9-414C-A501-648F09910FCB}">
      <dsp:nvSpPr>
        <dsp:cNvPr id="0" name=""/>
        <dsp:cNvSpPr/>
      </dsp:nvSpPr>
      <dsp:spPr>
        <a:xfrm>
          <a:off x="9423589"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“Reduce paperwork, increase CSBG eligibility from 125% to 200% of FPL”</a:t>
          </a:r>
        </a:p>
      </dsp:txBody>
      <dsp:txXfrm>
        <a:off x="9423589" y="0"/>
        <a:ext cx="1206934" cy="407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76091-3CCE-4E8C-9974-CAC2345A1042}">
      <dsp:nvSpPr>
        <dsp:cNvPr id="0" name=""/>
        <dsp:cNvSpPr/>
      </dsp:nvSpPr>
      <dsp:spPr>
        <a:xfrm>
          <a:off x="6200039" y="1177"/>
          <a:ext cx="4936057" cy="93449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In Progress</a:t>
          </a:r>
        </a:p>
      </dsp:txBody>
      <dsp:txXfrm>
        <a:off x="6200039" y="117988"/>
        <a:ext cx="4585623" cy="700869"/>
      </dsp:txXfrm>
    </dsp:sp>
    <dsp:sp modelId="{3DE8844F-6E2B-4606-9A61-E11D75CFDD73}">
      <dsp:nvSpPr>
        <dsp:cNvPr id="0" name=""/>
        <dsp:cNvSpPr/>
      </dsp:nvSpPr>
      <dsp:spPr>
        <a:xfrm>
          <a:off x="7031" y="1177"/>
          <a:ext cx="6193008" cy="9344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Goal 1. DCF will identify and implement optional standardized survey questions, guidelines, and resources for eligible entities for the collection, analysis, and application of Community Needs Assessment data statewide. 	</a:t>
          </a:r>
        </a:p>
      </dsp:txBody>
      <dsp:txXfrm>
        <a:off x="52649" y="46795"/>
        <a:ext cx="6101772" cy="843255"/>
      </dsp:txXfrm>
    </dsp:sp>
    <dsp:sp modelId="{4817F3EB-1B44-4E3C-AA7D-B1EC457FAC07}">
      <dsp:nvSpPr>
        <dsp:cNvPr id="0" name=""/>
        <dsp:cNvSpPr/>
      </dsp:nvSpPr>
      <dsp:spPr>
        <a:xfrm>
          <a:off x="6220604" y="1029118"/>
          <a:ext cx="4916470" cy="93449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Accomplished</a:t>
          </a:r>
        </a:p>
      </dsp:txBody>
      <dsp:txXfrm>
        <a:off x="6220604" y="1145929"/>
        <a:ext cx="4566036" cy="700869"/>
      </dsp:txXfrm>
    </dsp:sp>
    <dsp:sp modelId="{EF91266A-9C28-4F7B-A2BC-8B6135966954}">
      <dsp:nvSpPr>
        <dsp:cNvPr id="0" name=""/>
        <dsp:cNvSpPr/>
      </dsp:nvSpPr>
      <dsp:spPr>
        <a:xfrm>
          <a:off x="6054" y="1029118"/>
          <a:ext cx="6214549" cy="9344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Goal 2. DCF will support eligible entities in meeting the CSBG Organizational Standards by providing appropriate training and technical assistance. 	</a:t>
          </a:r>
        </a:p>
      </dsp:txBody>
      <dsp:txXfrm>
        <a:off x="51672" y="1074736"/>
        <a:ext cx="6123313" cy="843255"/>
      </dsp:txXfrm>
    </dsp:sp>
    <dsp:sp modelId="{0483806F-B804-4492-AAC9-80BCDB522285}">
      <dsp:nvSpPr>
        <dsp:cNvPr id="0" name=""/>
        <dsp:cNvSpPr/>
      </dsp:nvSpPr>
      <dsp:spPr>
        <a:xfrm>
          <a:off x="6226618" y="2057059"/>
          <a:ext cx="4916470" cy="93449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Accomplished</a:t>
          </a:r>
        </a:p>
      </dsp:txBody>
      <dsp:txXfrm>
        <a:off x="6226618" y="2173870"/>
        <a:ext cx="4566036" cy="700869"/>
      </dsp:txXfrm>
    </dsp:sp>
    <dsp:sp modelId="{2A9D596D-9CAC-4298-8FAB-D1B7E4310719}">
      <dsp:nvSpPr>
        <dsp:cNvPr id="0" name=""/>
        <dsp:cNvSpPr/>
      </dsp:nvSpPr>
      <dsp:spPr>
        <a:xfrm>
          <a:off x="39" y="2057059"/>
          <a:ext cx="6226578" cy="9344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Goal 3. DCF will ensure that training and on-demand resources for Results Oriented Management and Accountability (ROMA) are updated and available to all agencies boards of directors and staff. 	</a:t>
          </a:r>
        </a:p>
      </dsp:txBody>
      <dsp:txXfrm>
        <a:off x="45657" y="2102677"/>
        <a:ext cx="6135342" cy="843255"/>
      </dsp:txXfrm>
    </dsp:sp>
    <dsp:sp modelId="{2BA40251-5D3D-4E25-85DA-AA64AA7B5817}">
      <dsp:nvSpPr>
        <dsp:cNvPr id="0" name=""/>
        <dsp:cNvSpPr/>
      </dsp:nvSpPr>
      <dsp:spPr>
        <a:xfrm>
          <a:off x="6257009" y="3084999"/>
          <a:ext cx="4883824" cy="93449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dirty="0"/>
            <a:t>In Progress</a:t>
          </a:r>
        </a:p>
      </dsp:txBody>
      <dsp:txXfrm>
        <a:off x="6257009" y="3201810"/>
        <a:ext cx="4533390" cy="700869"/>
      </dsp:txXfrm>
    </dsp:sp>
    <dsp:sp modelId="{0D3D9568-DC25-45FF-84C3-BF627B01278D}">
      <dsp:nvSpPr>
        <dsp:cNvPr id="0" name=""/>
        <dsp:cNvSpPr/>
      </dsp:nvSpPr>
      <dsp:spPr>
        <a:xfrm>
          <a:off x="2295" y="3084999"/>
          <a:ext cx="6254714" cy="9344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Goal 4. DCF will increase employment opportunities for CSBG participants. 	</a:t>
          </a:r>
        </a:p>
      </dsp:txBody>
      <dsp:txXfrm>
        <a:off x="47913" y="3130617"/>
        <a:ext cx="6163478" cy="8432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7B317-AC5D-45DB-9EED-91C66ED85548}">
      <dsp:nvSpPr>
        <dsp:cNvPr id="0" name=""/>
        <dsp:cNvSpPr/>
      </dsp:nvSpPr>
      <dsp:spPr>
        <a:xfrm>
          <a:off x="1143918" y="0"/>
          <a:ext cx="4447645" cy="444764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4B969-45CF-44E6-AA7C-76243F299AA8}">
      <dsp:nvSpPr>
        <dsp:cNvPr id="0" name=""/>
        <dsp:cNvSpPr/>
      </dsp:nvSpPr>
      <dsp:spPr>
        <a:xfrm>
          <a:off x="1566444" y="422526"/>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Goal 1: Increase employment opportunities for CSBG participants</a:t>
          </a:r>
        </a:p>
      </dsp:txBody>
      <dsp:txXfrm>
        <a:off x="1651119" y="507201"/>
        <a:ext cx="1565231" cy="1565231"/>
      </dsp:txXfrm>
    </dsp:sp>
    <dsp:sp modelId="{303233F3-9193-4637-8683-DEAEC8993063}">
      <dsp:nvSpPr>
        <dsp:cNvPr id="0" name=""/>
        <dsp:cNvSpPr/>
      </dsp:nvSpPr>
      <dsp:spPr>
        <a:xfrm>
          <a:off x="3434455" y="422526"/>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Goal 2: Community Needs Assessment</a:t>
          </a:r>
        </a:p>
      </dsp:txBody>
      <dsp:txXfrm>
        <a:off x="3519130" y="507201"/>
        <a:ext cx="1565231" cy="1565231"/>
      </dsp:txXfrm>
    </dsp:sp>
    <dsp:sp modelId="{E189B47B-8449-47B4-977A-D66A49784D75}">
      <dsp:nvSpPr>
        <dsp:cNvPr id="0" name=""/>
        <dsp:cNvSpPr/>
      </dsp:nvSpPr>
      <dsp:spPr>
        <a:xfrm>
          <a:off x="1566444" y="2290537"/>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Goal 3: COVID/vaccine-related?</a:t>
          </a:r>
        </a:p>
      </dsp:txBody>
      <dsp:txXfrm>
        <a:off x="1651119" y="2375212"/>
        <a:ext cx="1565231" cy="1565231"/>
      </dsp:txXfrm>
    </dsp:sp>
    <dsp:sp modelId="{C51167AF-F637-48B0-BE0D-A77DD36159F6}">
      <dsp:nvSpPr>
        <dsp:cNvPr id="0" name=""/>
        <dsp:cNvSpPr/>
      </dsp:nvSpPr>
      <dsp:spPr>
        <a:xfrm>
          <a:off x="3434455" y="2290537"/>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Goal 4: ?</a:t>
          </a:r>
        </a:p>
      </dsp:txBody>
      <dsp:txXfrm>
        <a:off x="3519130" y="2375212"/>
        <a:ext cx="1565231" cy="15652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38013-B432-448E-B8B2-226D264EE9ED}">
      <dsp:nvSpPr>
        <dsp:cNvPr id="0" name=""/>
        <dsp:cNvSpPr/>
      </dsp:nvSpPr>
      <dsp:spPr>
        <a:xfrm>
          <a:off x="5738" y="745520"/>
          <a:ext cx="1778977" cy="236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Jan-Aug: </a:t>
          </a:r>
          <a:r>
            <a:rPr lang="en-US" sz="1400" b="0" kern="1200" dirty="0"/>
            <a:t>A</a:t>
          </a:r>
          <a:r>
            <a:rPr lang="en-US" sz="1400" kern="1200" dirty="0"/>
            <a:t>ccepted feedback from agencies via email, phone call, webinar, WISCAP survey, roundtables, and through the ACSI Survey process; feedback compiled into initial State Plan framework</a:t>
          </a:r>
        </a:p>
      </dsp:txBody>
      <dsp:txXfrm>
        <a:off x="57842" y="797624"/>
        <a:ext cx="1674769" cy="2264056"/>
      </dsp:txXfrm>
    </dsp:sp>
    <dsp:sp modelId="{35C83627-1002-49D4-BC27-E608DB4A8783}">
      <dsp:nvSpPr>
        <dsp:cNvPr id="0" name=""/>
        <dsp:cNvSpPr/>
      </dsp:nvSpPr>
      <dsp:spPr>
        <a:xfrm>
          <a:off x="1962614" y="1709059"/>
          <a:ext cx="377143" cy="4411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962614" y="1797296"/>
        <a:ext cx="264000" cy="264712"/>
      </dsp:txXfrm>
    </dsp:sp>
    <dsp:sp modelId="{4C7AD832-D8B3-47DF-B90D-1C8FBA7F4465}">
      <dsp:nvSpPr>
        <dsp:cNvPr id="0" name=""/>
        <dsp:cNvSpPr/>
      </dsp:nvSpPr>
      <dsp:spPr>
        <a:xfrm>
          <a:off x="2496307" y="745520"/>
          <a:ext cx="1778977" cy="236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TODAY Aug 4</a:t>
          </a:r>
          <a:r>
            <a:rPr lang="en-US" sz="1400" kern="1200" dirty="0"/>
            <a:t>: Presentation on State Plan framework and final request for input</a:t>
          </a:r>
        </a:p>
      </dsp:txBody>
      <dsp:txXfrm>
        <a:off x="2548411" y="797624"/>
        <a:ext cx="1674769" cy="2264056"/>
      </dsp:txXfrm>
    </dsp:sp>
    <dsp:sp modelId="{E73DF3CB-E7F1-48C3-87DC-0D4A8FA8802F}">
      <dsp:nvSpPr>
        <dsp:cNvPr id="0" name=""/>
        <dsp:cNvSpPr/>
      </dsp:nvSpPr>
      <dsp:spPr>
        <a:xfrm>
          <a:off x="4453182" y="1709059"/>
          <a:ext cx="377143" cy="4411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453182" y="1797296"/>
        <a:ext cx="264000" cy="264712"/>
      </dsp:txXfrm>
    </dsp:sp>
    <dsp:sp modelId="{46FE7E8F-4087-431D-A5CF-818DC97222A0}">
      <dsp:nvSpPr>
        <dsp:cNvPr id="0" name=""/>
        <dsp:cNvSpPr/>
      </dsp:nvSpPr>
      <dsp:spPr>
        <a:xfrm>
          <a:off x="4986876" y="745520"/>
          <a:ext cx="1778977" cy="236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Aug 20</a:t>
          </a:r>
          <a:r>
            <a:rPr lang="en-US" sz="1400" kern="1200" dirty="0"/>
            <a:t>: </a:t>
          </a:r>
          <a:br>
            <a:rPr lang="en-US" sz="1400" kern="1200" dirty="0"/>
          </a:br>
          <a:r>
            <a:rPr lang="en-US" sz="1400" kern="1200" dirty="0"/>
            <a:t>Final due date to provide DCF direct feedback on State Plan for 2022/2023</a:t>
          </a:r>
        </a:p>
      </dsp:txBody>
      <dsp:txXfrm>
        <a:off x="5038980" y="797624"/>
        <a:ext cx="1674769" cy="2264056"/>
      </dsp:txXfrm>
    </dsp:sp>
    <dsp:sp modelId="{33050D06-4B8A-4BEB-A0BC-51763FA5328F}">
      <dsp:nvSpPr>
        <dsp:cNvPr id="0" name=""/>
        <dsp:cNvSpPr/>
      </dsp:nvSpPr>
      <dsp:spPr>
        <a:xfrm>
          <a:off x="6943751" y="1709059"/>
          <a:ext cx="377143" cy="4411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943751" y="1797296"/>
        <a:ext cx="264000" cy="264712"/>
      </dsp:txXfrm>
    </dsp:sp>
    <dsp:sp modelId="{86F96F65-09EC-4994-9C12-EB254B11408F}">
      <dsp:nvSpPr>
        <dsp:cNvPr id="0" name=""/>
        <dsp:cNvSpPr/>
      </dsp:nvSpPr>
      <dsp:spPr>
        <a:xfrm>
          <a:off x="7477444" y="745520"/>
          <a:ext cx="1778977" cy="236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Aug 25</a:t>
          </a:r>
          <a:r>
            <a:rPr lang="en-US" sz="1400" kern="1200" dirty="0"/>
            <a:t>: </a:t>
          </a:r>
          <a:br>
            <a:rPr lang="en-US" sz="1400" kern="1200" dirty="0"/>
          </a:br>
          <a:r>
            <a:rPr lang="en-US" sz="1400" kern="1200" dirty="0"/>
            <a:t>Draft presented at WISCAP board meeting</a:t>
          </a:r>
        </a:p>
      </dsp:txBody>
      <dsp:txXfrm>
        <a:off x="7529548" y="797624"/>
        <a:ext cx="1674769" cy="2264056"/>
      </dsp:txXfrm>
    </dsp:sp>
    <dsp:sp modelId="{1BF6E171-7309-4072-AD56-F26E303FA17E}">
      <dsp:nvSpPr>
        <dsp:cNvPr id="0" name=""/>
        <dsp:cNvSpPr/>
      </dsp:nvSpPr>
      <dsp:spPr>
        <a:xfrm>
          <a:off x="9434320" y="1709059"/>
          <a:ext cx="377143" cy="4411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434320" y="1797296"/>
        <a:ext cx="264000" cy="264712"/>
      </dsp:txXfrm>
    </dsp:sp>
    <dsp:sp modelId="{45FE3D0E-F6F4-482F-9E03-14B5838ED038}">
      <dsp:nvSpPr>
        <dsp:cNvPr id="0" name=""/>
        <dsp:cNvSpPr/>
      </dsp:nvSpPr>
      <dsp:spPr>
        <a:xfrm>
          <a:off x="9968013" y="745520"/>
          <a:ext cx="1778977" cy="236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TBA</a:t>
          </a:r>
          <a:r>
            <a:rPr lang="en-US" sz="1400" kern="1200" dirty="0"/>
            <a:t>: </a:t>
          </a:r>
          <a:br>
            <a:rPr lang="en-US" sz="1400" kern="1200" dirty="0"/>
          </a:br>
          <a:r>
            <a:rPr lang="en-US" sz="1400" kern="1200" dirty="0"/>
            <a:t>Notice and public/legislative hearing on final State Plan and new CSBG allocations</a:t>
          </a:r>
        </a:p>
      </dsp:txBody>
      <dsp:txXfrm>
        <a:off x="10020117" y="797624"/>
        <a:ext cx="1674769" cy="226405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651F11F-F63C-4D8C-B169-C907EC10ED36}" type="datetimeFigureOut">
              <a:rPr lang="en-US" smtClean="0"/>
              <a:t>8/5/2021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4E6597D-3A15-4C16-A129-6F45D1341144}" type="slidenum">
              <a:rPr lang="en-US" smtClean="0"/>
              <a:t>‹#›</a:t>
            </a:fld>
            <a:endParaRPr lang="en-US"/>
          </a:p>
        </p:txBody>
      </p:sp>
    </p:spTree>
    <p:extLst>
      <p:ext uri="{BB962C8B-B14F-4D97-AF65-F5344CB8AC3E}">
        <p14:creationId xmlns:p14="http://schemas.microsoft.com/office/powerpoint/2010/main" val="46084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1</a:t>
            </a:fld>
            <a:endParaRPr lang="en-US"/>
          </a:p>
        </p:txBody>
      </p:sp>
    </p:spTree>
    <p:extLst>
      <p:ext uri="{BB962C8B-B14F-4D97-AF65-F5344CB8AC3E}">
        <p14:creationId xmlns:p14="http://schemas.microsoft.com/office/powerpoint/2010/main" val="43589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2012, OCS used the American Customer Satisfaction Index (ACSI) as the methodology for surveying States’ perceptions of OCS performance.  OCS plans to use this same methodology for the nationally administered survey of CSBG eligible entities that will collect information on State and Federal accountability measures.</a:t>
            </a:r>
          </a:p>
          <a:p>
            <a:r>
              <a:rPr lang="en-US" sz="1200" b="0" i="0" kern="1200" dirty="0">
                <a:solidFill>
                  <a:schemeClr val="tx1"/>
                </a:solidFill>
                <a:effectLst/>
                <a:latin typeface="+mn-lt"/>
                <a:ea typeface="+mn-ea"/>
                <a:cs typeface="+mn-cs"/>
              </a:rPr>
              <a:t>The ACSI provides an independent, cost-effective, highly valid and reliable measure of satisfaction.  The ACSI methodology is the “gold standard,” and allows for the collection of consistent, uniform information.  It will provide OCS and the States with actionable insights to assure strong working relationships at all levels of the CSBG network and, ultimately, boost program results.</a:t>
            </a:r>
            <a:endParaRPr lang="en-US" dirty="0"/>
          </a:p>
          <a:p>
            <a:endParaRPr lang="en-US" dirty="0"/>
          </a:p>
          <a:p>
            <a:r>
              <a:rPr lang="en-US" dirty="0"/>
              <a:t>Wisconsin had a 78% response rate, which is above the national average and considered excellent.  </a:t>
            </a:r>
          </a:p>
          <a:p>
            <a:endParaRPr lang="en-US" dirty="0"/>
          </a:p>
          <a:p>
            <a:r>
              <a:rPr lang="en-US" dirty="0"/>
              <a:t>The Wisconsin Customer Satisfaction Index is 86, compared to the CSBG National Customer Satisfaction Index of 73.  This score is down slightly from 2019 (-3 points) but is high enough to retain a spot among the top quartile states.  Notably, Wisconsin performance scores are significantly higher for all drivers compared to the National average.</a:t>
            </a:r>
          </a:p>
          <a:p>
            <a:endParaRPr lang="en-US" dirty="0"/>
          </a:p>
          <a:p>
            <a:r>
              <a:rPr lang="en-US" dirty="0"/>
              <a:t>Scores for drivers of satisfaction range from 73 to 94, with Development of the CSBG State Plan scoring the lowest and Distribution of Funds scoring the highest.   While three of seven driver scores experienced slight decreases, a notable increase for one (Use of Discretionary Funds) tempered these lower scores so that the CSI score only experienced a directional rather than a significant decline.</a:t>
            </a:r>
          </a:p>
          <a:p>
            <a:endParaRPr lang="en-US" dirty="0"/>
          </a:p>
          <a:p>
            <a:r>
              <a:rPr lang="en-US" dirty="0"/>
              <a:t>While Communication is the driver with the highest impact, the Communication driver (92) and all of its related attributes garner some of the highest ratings and would likely be difficult to further improve.  Considering the drivers with the next highest impact (0.6), two of three (Distribution of Funds and Monitoring &amp; Corrective Action) also score relatively high leaving Linkages (82) as the best opportunity to increase performance and impact the CSI.  Continued efforts to improve on the Development of the CSBG State Plan would also be prudent as this driver remains the lowest scoring but shows signs of improvement in 2021.  Open-end feedback suggests that allowing additional time for providing feedback would be helpful. </a:t>
            </a:r>
          </a:p>
          <a:p>
            <a:endParaRPr lang="en-US" dirty="0"/>
          </a:p>
          <a:p>
            <a:r>
              <a:rPr lang="en-US" dirty="0"/>
              <a:t>The comments received provide additional specific feedback that may be helpful in suggesting other improvements the state might undertake.</a:t>
            </a:r>
          </a:p>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4</a:t>
            </a:fld>
            <a:endParaRPr lang="en-US"/>
          </a:p>
        </p:txBody>
      </p:sp>
    </p:spTree>
    <p:extLst>
      <p:ext uri="{BB962C8B-B14F-4D97-AF65-F5344CB8AC3E}">
        <p14:creationId xmlns:p14="http://schemas.microsoft.com/office/powerpoint/2010/main" val="152536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comments submitted in the ACSI Survey are listed by topic on the 5</a:t>
            </a:r>
            <a:r>
              <a:rPr lang="en-US" baseline="30000" dirty="0"/>
              <a:t>th</a:t>
            </a:r>
            <a:r>
              <a:rPr lang="en-US" dirty="0"/>
              <a:t> tab of the ACSI Survey Excel document, labeled “</a:t>
            </a:r>
            <a:r>
              <a:rPr lang="en-US" dirty="0" err="1"/>
              <a:t>STATE_Verbatim</a:t>
            </a:r>
            <a:r>
              <a:rPr lang="en-US" dirty="0"/>
              <a:t>”</a:t>
            </a:r>
          </a:p>
        </p:txBody>
      </p:sp>
      <p:sp>
        <p:nvSpPr>
          <p:cNvPr id="4" name="Slide Number Placeholder 3"/>
          <p:cNvSpPr>
            <a:spLocks noGrp="1"/>
          </p:cNvSpPr>
          <p:nvPr>
            <p:ph type="sldNum" sz="quarter" idx="5"/>
          </p:nvPr>
        </p:nvSpPr>
        <p:spPr/>
        <p:txBody>
          <a:bodyPr/>
          <a:lstStyle/>
          <a:p>
            <a:fld id="{04E6597D-3A15-4C16-A129-6F45D1341144}" type="slidenum">
              <a:rPr lang="en-US" smtClean="0"/>
              <a:t>5</a:t>
            </a:fld>
            <a:endParaRPr lang="en-US"/>
          </a:p>
        </p:txBody>
      </p:sp>
    </p:spTree>
    <p:extLst>
      <p:ext uri="{BB962C8B-B14F-4D97-AF65-F5344CB8AC3E}">
        <p14:creationId xmlns:p14="http://schemas.microsoft.com/office/powerpoint/2010/main" val="199527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Goal 1 - Progress: DCF has contracted with WISCAP to develop a Community Needs Assessment Work Group to identify statewide best practices on data collection and analysis, and will continue to partner with WISCAP in 2021 to prepare for our state's next Community Needs Assessment year in 2022. A focus on meeting the Organizational Standards of Category 3: Community Assessment will be one of the main drivers for this work and will focus on agency participation through a Work Group convened by WISCAP and the state office to develop resources and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Goal 2 - Accomplished: DCF worked with WISCAP to ensure trainings to address the Organizational Standards identified as having the most room for improvement (Category 5: Board Governance and Category 8: Financial Operations and Oversight) were conducted at our states Annual Conference by experienced, professional, and qualified individuals. DCF also worked with WISCAP to offer monthly WISCAP Wednesday trainings for the entire CSBG network, with a different focus each month. Several of these trainings have or will focus on CSBG Organizational Standards. To date, DCF has conducted trainings on the following topics, with a new set of trainings to be scheduled in 2021: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Monitoring: How CSBG Organizational Standards are used to assess the health of the entire agency, not just program-by-program compliance, through desk reviews and on-site visits (with an emphasis on meeting Organizational Standards in a virtual monitoring environment due to the impacts of COVID-19); (ii) Contract Compliance and Expenditure Reporting: to address Organizational Standards Category 8: Financial Operations and Oversight (the requirements of which are incorporated into our agency-level contracts); and Community Needs Assessment best practices and Work Group results implemented throughout the network to meet Organizational Standards Category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Goal 3 - Accomplished: DCF contracted with WISCAP to carry-out this goal. WISCAP produced an on-demand Introduction to ROMA training video geared toward agency board members that has been viewed by all agencies governing boards and incorporated into standard agency onboarding practices. In addition, and despite a world-wide pandemic, staff members from nine of our 18 CSBG agencies (plus our CSBG state office staff member) participated in the training to become National Certified ROMA Implementers a number unprecedented in Wisconsin, up from zero just three years ago. This has provided greater access to ROMA training and support statewide, and eliminated the need for one trainer/implementer to travel throughout the entire state (or for the need to outsource out-of-state ROMA consultants).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Goal 4 - Progress: In FFY 2019, 1,164 outcomes were obtained in the employment domain by Wisconsin's CSBG agencies (down from 3,251 in FFY 2018). This included outcomes such as obtaining and maintaining a job, increasing income, and obtaining benefits. Specifically, the Skills Enhancement Program (SEP), a general purpose revenue program of $250,000 available only to CSBG agencies, boasted 30 participants who successfully completed the program and obtained a new job as a result. That number dropped to only 25 participants successfully obtaining a new job in 2020. While the events of 2020 (and beyond) have impeded in-person learning across most SEPs, we remain hopeful that we can increase this baseline with the return to in-person learning in 2021. 	</a:t>
            </a:r>
          </a:p>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6</a:t>
            </a:fld>
            <a:endParaRPr lang="en-US"/>
          </a:p>
        </p:txBody>
      </p:sp>
    </p:spTree>
    <p:extLst>
      <p:ext uri="{BB962C8B-B14F-4D97-AF65-F5344CB8AC3E}">
        <p14:creationId xmlns:p14="http://schemas.microsoft.com/office/powerpoint/2010/main" val="63039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The State accountability measures</a:t>
            </a:r>
            <a:r>
              <a:rPr lang="en-US" sz="1200" b="0" i="0" kern="1200" dirty="0">
                <a:solidFill>
                  <a:schemeClr val="tx1"/>
                </a:solidFill>
                <a:effectLst/>
                <a:latin typeface="+mn-lt"/>
                <a:ea typeface="+mn-ea"/>
                <a:cs typeface="+mn-cs"/>
              </a:rPr>
              <a:t> capture performance data about the critical activities and functions performed at the State level.  They indicate </a:t>
            </a:r>
            <a:r>
              <a:rPr lang="en-US" sz="1200" b="0" i="1" kern="1200" dirty="0">
                <a:solidFill>
                  <a:schemeClr val="tx1"/>
                </a:solidFill>
                <a:effectLst/>
                <a:latin typeface="+mn-lt"/>
                <a:ea typeface="+mn-ea"/>
                <a:cs typeface="+mn-cs"/>
              </a:rPr>
              <a:t>how efficiently and effectively</a:t>
            </a:r>
            <a:r>
              <a:rPr lang="en-US" sz="1200" b="0" i="0" kern="1200" dirty="0">
                <a:solidFill>
                  <a:schemeClr val="tx1"/>
                </a:solidFill>
                <a:effectLst/>
                <a:latin typeface="+mn-lt"/>
                <a:ea typeface="+mn-ea"/>
                <a:cs typeface="+mn-cs"/>
              </a:rPr>
              <a:t> a State implements the activities described in their State plan, and </a:t>
            </a:r>
            <a:r>
              <a:rPr lang="en-US" sz="1200" b="0" i="1" kern="1200" dirty="0">
                <a:solidFill>
                  <a:schemeClr val="tx1"/>
                </a:solidFill>
                <a:effectLst/>
                <a:latin typeface="+mn-lt"/>
                <a:ea typeface="+mn-ea"/>
                <a:cs typeface="+mn-cs"/>
              </a:rPr>
              <a:t>what impact</a:t>
            </a:r>
            <a:r>
              <a:rPr lang="en-US" sz="1200" b="0" i="0" kern="1200" dirty="0">
                <a:solidFill>
                  <a:schemeClr val="tx1"/>
                </a:solidFill>
                <a:effectLst/>
                <a:latin typeface="+mn-lt"/>
                <a:ea typeface="+mn-ea"/>
                <a:cs typeface="+mn-cs"/>
              </a:rPr>
              <a:t> the State’s efforts have on the performance of local eligible entities.</a:t>
            </a:r>
          </a:p>
          <a:p>
            <a:r>
              <a:rPr lang="en-US" sz="1200" b="0" i="0" kern="1200" dirty="0">
                <a:solidFill>
                  <a:schemeClr val="tx1"/>
                </a:solidFill>
                <a:effectLst/>
                <a:latin typeface="+mn-lt"/>
                <a:ea typeface="+mn-ea"/>
                <a:cs typeface="+mn-cs"/>
              </a:rPr>
              <a:t>The State accountability measures address efficiency and effectiveness characteristics such as timeliness, accuracy, standards, and stakeholder satisfaction in the critical activities and functions of:</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Development of the State plan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Distribution of funds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Use of remainder/discretionary funds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Grantee monitoring and corrective action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Data collection, analysis, and reporting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Organizational standards for eligible entities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State linkages and communication</a:t>
            </a:r>
          </a:p>
          <a:p>
            <a:endParaRPr lang="en-US" dirty="0"/>
          </a:p>
          <a:p>
            <a:r>
              <a:rPr lang="en-US" dirty="0"/>
              <a:t>Accountability Measure 1Sa(</a:t>
            </a:r>
            <a:r>
              <a:rPr lang="en-US" dirty="0" err="1"/>
              <a:t>i</a:t>
            </a:r>
            <a:r>
              <a:rPr lang="en-US" dirty="0"/>
              <a:t>) says that During the performance period the State’s CSBG State Plan will include CSBG-specific goals and strategies for State administration of CSBG.</a:t>
            </a:r>
          </a:p>
          <a:p>
            <a:endParaRPr lang="en-US" dirty="0"/>
          </a:p>
          <a:p>
            <a:r>
              <a:rPr lang="en-US" dirty="0"/>
              <a:t>Goals are related to statewide administration of CSBG; strategies are activities that support specific goals and are related to the content areas of the Model State Plan. For example, a goal might be that all eligible entities are using a statewide data system by a specific date; the strategies supporting this goal might include allocation of discretionary/remainder funds for IT purchases and/or data system training and technical assistance for eligible entities. Another example of a goal might be to increase employment opportunities for CSBG participants. Strategies supporting this goal might include collaborating with State workforce partners to participate in a Workforce Innovation and Opportunity Act Combined State Plan (as described in Section 9 of the State plan) and/or distributing articles on workforce opportunities as part of a communication plan. A final example of a goal might be to support eligible entities in meeting all organizational standards; a strategy supporting this goal could be targeted training and technical assistance.</a:t>
            </a:r>
          </a:p>
          <a:p>
            <a:endParaRPr lang="en-US" dirty="0"/>
          </a:p>
          <a:p>
            <a:r>
              <a:rPr lang="en-US" dirty="0"/>
              <a:t>We are currently working on increasing employment opportunities for CSBG participants and have been working toward supporting agencies in meeting all Org Standards – every agency met at least 90% or more for FY 2020 – GREAT JOB!  We are also working toward our Community Needs Assessment goals in 2022.</a:t>
            </a:r>
          </a:p>
          <a:p>
            <a:endParaRPr lang="en-US" dirty="0"/>
          </a:p>
          <a:p>
            <a:r>
              <a:rPr lang="en-US" dirty="0"/>
              <a:t>What would the network like to work towards accomplishing in 2022 and 2023?  Are there COVID or vaccine-related goals we’d like to include?  Are there training &amp; technical assistance goals? </a:t>
            </a:r>
          </a:p>
          <a:p>
            <a:endParaRPr lang="en-US" dirty="0"/>
          </a:p>
          <a:p>
            <a:r>
              <a:rPr lang="en-US" dirty="0"/>
              <a:t>We are not required to have a certain number of goals, but 3 or 4 seems to be a sweet spot for a two-year plan in our state. </a:t>
            </a:r>
          </a:p>
        </p:txBody>
      </p:sp>
      <p:sp>
        <p:nvSpPr>
          <p:cNvPr id="4" name="Slide Number Placeholder 3"/>
          <p:cNvSpPr>
            <a:spLocks noGrp="1"/>
          </p:cNvSpPr>
          <p:nvPr>
            <p:ph type="sldNum" sz="quarter" idx="5"/>
          </p:nvPr>
        </p:nvSpPr>
        <p:spPr/>
        <p:txBody>
          <a:bodyPr/>
          <a:lstStyle/>
          <a:p>
            <a:fld id="{04E6597D-3A15-4C16-A129-6F45D1341144}" type="slidenum">
              <a:rPr lang="en-US" smtClean="0"/>
              <a:t>7</a:t>
            </a:fld>
            <a:endParaRPr lang="en-US"/>
          </a:p>
        </p:txBody>
      </p:sp>
    </p:spTree>
    <p:extLst>
      <p:ext uri="{BB962C8B-B14F-4D97-AF65-F5344CB8AC3E}">
        <p14:creationId xmlns:p14="http://schemas.microsoft.com/office/powerpoint/2010/main" val="302464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8</a:t>
            </a:fld>
            <a:endParaRPr lang="en-US"/>
          </a:p>
        </p:txBody>
      </p:sp>
    </p:spTree>
    <p:extLst>
      <p:ext uri="{BB962C8B-B14F-4D97-AF65-F5344CB8AC3E}">
        <p14:creationId xmlns:p14="http://schemas.microsoft.com/office/powerpoint/2010/main" val="3475721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9</a:t>
            </a:fld>
            <a:endParaRPr lang="en-US"/>
          </a:p>
        </p:txBody>
      </p:sp>
    </p:spTree>
    <p:extLst>
      <p:ext uri="{BB962C8B-B14F-4D97-AF65-F5344CB8AC3E}">
        <p14:creationId xmlns:p14="http://schemas.microsoft.com/office/powerpoint/2010/main" val="119244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10</a:t>
            </a:fld>
            <a:endParaRPr lang="en-US"/>
          </a:p>
        </p:txBody>
      </p:sp>
    </p:spTree>
    <p:extLst>
      <p:ext uri="{BB962C8B-B14F-4D97-AF65-F5344CB8AC3E}">
        <p14:creationId xmlns:p14="http://schemas.microsoft.com/office/powerpoint/2010/main" val="419729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6597D-3A15-4C16-A129-6F45D1341144}" type="slidenum">
              <a:rPr lang="en-US" smtClean="0"/>
              <a:t>11</a:t>
            </a:fld>
            <a:endParaRPr lang="en-US"/>
          </a:p>
        </p:txBody>
      </p:sp>
    </p:spTree>
    <p:extLst>
      <p:ext uri="{BB962C8B-B14F-4D97-AF65-F5344CB8AC3E}">
        <p14:creationId xmlns:p14="http://schemas.microsoft.com/office/powerpoint/2010/main" val="2540822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2D64-6B5B-47F2-AF40-CD6A2A230DD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8689F8B-B55E-4F1D-A0EC-026DC1929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44E8AC-D4D7-4E36-805A-2AF15FB1CC74}"/>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5" name="Footer Placeholder 4">
            <a:extLst>
              <a:ext uri="{FF2B5EF4-FFF2-40B4-BE49-F238E27FC236}">
                <a16:creationId xmlns:a16="http://schemas.microsoft.com/office/drawing/2014/main" id="{BD6D777E-A29A-4DB8-ACFB-991259CBC2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56DB65-AD51-4E5B-A862-70E515D310D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74302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DA7C7-6C69-4DA4-9088-6BA74AFB38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A9A82-B459-4EDF-A9B8-58FAE8C7B6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0DA14-1BFF-4FA6-BFE7-B2AED1423125}"/>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5" name="Footer Placeholder 4">
            <a:extLst>
              <a:ext uri="{FF2B5EF4-FFF2-40B4-BE49-F238E27FC236}">
                <a16:creationId xmlns:a16="http://schemas.microsoft.com/office/drawing/2014/main" id="{CB79DD15-9B20-4C0A-B336-8CEF899088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F474A0-612D-4F87-BCA5-18E8ADAB66D1}"/>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99756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1810-288E-4328-9AE1-1F1D106004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08F5F-3687-426B-ABD4-7246F12C70FC}"/>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4" name="Footer Placeholder 3">
            <a:extLst>
              <a:ext uri="{FF2B5EF4-FFF2-40B4-BE49-F238E27FC236}">
                <a16:creationId xmlns:a16="http://schemas.microsoft.com/office/drawing/2014/main" id="{ACF0250F-923F-4024-9C4D-4D89DB859D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6EC5ED-0750-4BD0-AEA5-3AB5CEB29A7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403511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BE42-3D21-47F4-B4A7-3761A57F952E}"/>
              </a:ext>
            </a:extLst>
          </p:cNvPr>
          <p:cNvSpPr>
            <a:spLocks noGrp="1"/>
          </p:cNvSpPr>
          <p:nvPr>
            <p:ph type="title"/>
          </p:nvPr>
        </p:nvSpPr>
        <p:spPr>
          <a:xfrm>
            <a:off x="831850" y="767629"/>
            <a:ext cx="10515600" cy="2852737"/>
          </a:xfrm>
        </p:spPr>
        <p:txBody>
          <a:bodyPr anchor="b"/>
          <a:lstStyle>
            <a:lvl1pPr>
              <a:defRPr sz="6000">
                <a:latin typeface="Roboto" panose="02000000000000000000" pitchFamily="2" charset="0"/>
                <a:ea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69A2A40-A7B6-4533-A4D7-C833662AACE6}"/>
              </a:ext>
            </a:extLst>
          </p:cNvPr>
          <p:cNvSpPr>
            <a:spLocks noGrp="1"/>
          </p:cNvSpPr>
          <p:nvPr>
            <p:ph type="body" idx="1"/>
          </p:nvPr>
        </p:nvSpPr>
        <p:spPr>
          <a:xfrm>
            <a:off x="831850" y="3647354"/>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3DF6D75-BBDA-4068-BD44-569266AAC21D}"/>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5" name="Footer Placeholder 4">
            <a:extLst>
              <a:ext uri="{FF2B5EF4-FFF2-40B4-BE49-F238E27FC236}">
                <a16:creationId xmlns:a16="http://schemas.microsoft.com/office/drawing/2014/main" id="{70329BBD-5B9B-4BB2-B678-B78AEC45C3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F4D8F-2467-411C-837E-728E8B86309C}"/>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86346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7CCC-C2B5-4148-ABE7-72980B73363F}"/>
              </a:ext>
            </a:extLst>
          </p:cNvPr>
          <p:cNvSpPr>
            <a:spLocks noGrp="1"/>
          </p:cNvSpPr>
          <p:nvPr>
            <p:ph type="title"/>
          </p:nvPr>
        </p:nvSpPr>
        <p:spPr/>
        <p:txBody>
          <a:bodyPr/>
          <a:lstStyle>
            <a:lvl1pPr>
              <a:defRPr b="1">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C474FFC-D7A9-4DF4-8FD2-6C166548FD24}"/>
              </a:ext>
            </a:extLst>
          </p:cNvPr>
          <p:cNvSpPr>
            <a:spLocks noGrp="1"/>
          </p:cNvSpPr>
          <p:nvPr>
            <p:ph idx="1"/>
          </p:nvPr>
        </p:nvSpPr>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CE5B156-B4E9-43C9-B2CC-899F607E99A5}"/>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5" name="Footer Placeholder 4">
            <a:extLst>
              <a:ext uri="{FF2B5EF4-FFF2-40B4-BE49-F238E27FC236}">
                <a16:creationId xmlns:a16="http://schemas.microsoft.com/office/drawing/2014/main" id="{FA34D28D-8240-48DD-A14D-4CFC3E72A9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CA31E1-8876-4945-B79E-E0CDF06B6CBC}"/>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24788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7939-CC79-40B7-B217-C16904FE7196}"/>
              </a:ext>
            </a:extLst>
          </p:cNvPr>
          <p:cNvSpPr>
            <a:spLocks noGrp="1"/>
          </p:cNvSpPr>
          <p:nvPr>
            <p:ph type="title"/>
          </p:nvPr>
        </p:nvSpPr>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5D50316-8C36-464F-BCA1-D65E6D03798C}"/>
              </a:ext>
            </a:extLst>
          </p:cNvPr>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89884D7-D305-4220-85EF-B94B03D6E762}"/>
              </a:ext>
            </a:extLst>
          </p:cNvPr>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6259304-E82A-49AD-BB1B-77DE0801512A}"/>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6" name="Footer Placeholder 5">
            <a:extLst>
              <a:ext uri="{FF2B5EF4-FFF2-40B4-BE49-F238E27FC236}">
                <a16:creationId xmlns:a16="http://schemas.microsoft.com/office/drawing/2014/main" id="{0AC6FAAF-0F33-40D4-86AB-0710FFD0BE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C50C54-C3D4-4819-A2C1-78FE47C74D87}"/>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183504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766C-8332-4785-9A23-B84564CE6B90}"/>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71321D0-B2AE-4E97-ADB4-8AD16B18118E}"/>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4" name="Footer Placeholder 3">
            <a:extLst>
              <a:ext uri="{FF2B5EF4-FFF2-40B4-BE49-F238E27FC236}">
                <a16:creationId xmlns:a16="http://schemas.microsoft.com/office/drawing/2014/main" id="{D1A4BC63-31B3-4D6B-8250-93A651B05C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7D1ADD-5240-470E-8DEB-0EF1B4C47999}"/>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92625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F09CB-B6F0-4F9F-BCA0-4B3A7484C7B2}"/>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3" name="Footer Placeholder 2">
            <a:extLst>
              <a:ext uri="{FF2B5EF4-FFF2-40B4-BE49-F238E27FC236}">
                <a16:creationId xmlns:a16="http://schemas.microsoft.com/office/drawing/2014/main" id="{8394D478-3D19-4F59-9F46-CCC43B7C9E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41C9A9-3A2B-4D76-8E8C-3F0749F82DE0}"/>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4674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11BC-94EA-4A42-B982-587BCDC77D9E}"/>
              </a:ext>
            </a:extLst>
          </p:cNvPr>
          <p:cNvSpPr>
            <a:spLocks noGrp="1"/>
          </p:cNvSpPr>
          <p:nvPr>
            <p:ph type="title"/>
          </p:nvPr>
        </p:nvSpPr>
        <p:spPr>
          <a:xfrm>
            <a:off x="839788" y="457200"/>
            <a:ext cx="3932237" cy="12700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5ECFA06-F7DC-4A10-B52A-5A2CF558FE72}"/>
              </a:ext>
            </a:extLst>
          </p:cNvPr>
          <p:cNvSpPr>
            <a:spLocks noGrp="1"/>
          </p:cNvSpPr>
          <p:nvPr>
            <p:ph idx="1"/>
          </p:nvPr>
        </p:nvSpPr>
        <p:spPr>
          <a:xfrm>
            <a:off x="5180012" y="6511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382D19B-2B3D-4FB8-9772-B482AB1DB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8A2D4-2D66-4FBA-B34B-08373C261313}"/>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6" name="Footer Placeholder 5">
            <a:extLst>
              <a:ext uri="{FF2B5EF4-FFF2-40B4-BE49-F238E27FC236}">
                <a16:creationId xmlns:a16="http://schemas.microsoft.com/office/drawing/2014/main" id="{12505992-373F-40F8-9698-F33DC1D491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F46321-5EB2-456F-A8FE-130996244FB5}"/>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59687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1CC5-941F-4E03-ACFC-E90FBB88096D}"/>
              </a:ext>
            </a:extLst>
          </p:cNvPr>
          <p:cNvSpPr>
            <a:spLocks noGrp="1"/>
          </p:cNvSpPr>
          <p:nvPr>
            <p:ph type="title"/>
          </p:nvPr>
        </p:nvSpPr>
        <p:spPr>
          <a:xfrm>
            <a:off x="839788" y="457201"/>
            <a:ext cx="3932237" cy="126076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DC88382-4DE6-4F7D-BD56-B03088CDD5E1}"/>
              </a:ext>
            </a:extLst>
          </p:cNvPr>
          <p:cNvSpPr>
            <a:spLocks noGrp="1"/>
          </p:cNvSpPr>
          <p:nvPr>
            <p:ph type="pic" idx="1"/>
          </p:nvPr>
        </p:nvSpPr>
        <p:spPr>
          <a:xfrm>
            <a:off x="5180012" y="7250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4A9633-5FFF-479B-A661-2DF6ACF7B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F92CA-33D6-4EFD-8E42-8B34698A1591}"/>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6" name="Footer Placeholder 5">
            <a:extLst>
              <a:ext uri="{FF2B5EF4-FFF2-40B4-BE49-F238E27FC236}">
                <a16:creationId xmlns:a16="http://schemas.microsoft.com/office/drawing/2014/main" id="{3EAAAAD8-2AFF-4CF4-80C8-74B79FEB75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2311BC-13A1-42D6-B046-235B34449DFD}"/>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1508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1ED3-8BE0-4264-8326-2282EE3A4B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CC7F1-1BF0-4642-B012-CEA027CB16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5A5D1-6BE9-4308-92E0-5044BBE27063}"/>
              </a:ext>
            </a:extLst>
          </p:cNvPr>
          <p:cNvSpPr>
            <a:spLocks noGrp="1"/>
          </p:cNvSpPr>
          <p:nvPr>
            <p:ph type="dt" sz="half" idx="10"/>
          </p:nvPr>
        </p:nvSpPr>
        <p:spPr/>
        <p:txBody>
          <a:bodyPr/>
          <a:lstStyle/>
          <a:p>
            <a:fld id="{59B121F8-0A5D-4616-BBDD-87175FA91FD3}" type="datetimeFigureOut">
              <a:rPr lang="en-US" smtClean="0"/>
              <a:t>8/5/2021</a:t>
            </a:fld>
            <a:endParaRPr lang="en-US" dirty="0"/>
          </a:p>
        </p:txBody>
      </p:sp>
      <p:sp>
        <p:nvSpPr>
          <p:cNvPr id="5" name="Footer Placeholder 4">
            <a:extLst>
              <a:ext uri="{FF2B5EF4-FFF2-40B4-BE49-F238E27FC236}">
                <a16:creationId xmlns:a16="http://schemas.microsoft.com/office/drawing/2014/main" id="{03C1F4C0-0538-40E0-8EE3-7D2D2F65BE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799778-E987-43EC-92D2-A12213A2BAA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82155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5C937-427C-4D6E-8F83-9EF3F0BD6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A963E5-204F-42DE-921B-9097D0BCE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1376EE5-8312-4FEE-926C-BECE07799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121F8-0A5D-4616-BBDD-87175FA91FD3}" type="datetimeFigureOut">
              <a:rPr lang="en-US" smtClean="0"/>
              <a:t>8/5/2021</a:t>
            </a:fld>
            <a:endParaRPr lang="en-US" dirty="0"/>
          </a:p>
        </p:txBody>
      </p:sp>
      <p:sp>
        <p:nvSpPr>
          <p:cNvPr id="5" name="Footer Placeholder 4">
            <a:extLst>
              <a:ext uri="{FF2B5EF4-FFF2-40B4-BE49-F238E27FC236}">
                <a16:creationId xmlns:a16="http://schemas.microsoft.com/office/drawing/2014/main" id="{A1AC0EA7-241E-4DB6-9343-B7A153E743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3206F3-5D95-433F-9866-5E558BF239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93CD2-3739-484B-BF98-89F24E26B62E}" type="slidenum">
              <a:rPr lang="en-US" smtClean="0"/>
              <a:t>‹#›</a:t>
            </a:fld>
            <a:endParaRPr lang="en-US" dirty="0"/>
          </a:p>
        </p:txBody>
      </p:sp>
    </p:spTree>
    <p:extLst>
      <p:ext uri="{BB962C8B-B14F-4D97-AF65-F5344CB8AC3E}">
        <p14:creationId xmlns:p14="http://schemas.microsoft.com/office/powerpoint/2010/main" val="25380652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hyperlink" Target="https://pxhere.com/en/photo/1552173" TargetMode="Externa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hyperlink" Target="mailto:Anna.Sainsbury@Wisconsin.gov"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hyperlink" Target="https://dcf.wisconsin.gov/csbg"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B81C-754E-4FC0-BDF6-F39EB87F3CB1}"/>
              </a:ext>
            </a:extLst>
          </p:cNvPr>
          <p:cNvSpPr>
            <a:spLocks noGrp="1"/>
          </p:cNvSpPr>
          <p:nvPr>
            <p:ph type="ctrTitle"/>
          </p:nvPr>
        </p:nvSpPr>
        <p:spPr>
          <a:xfrm>
            <a:off x="1200727" y="1131600"/>
            <a:ext cx="9790545" cy="2387600"/>
          </a:xfrm>
        </p:spPr>
        <p:txBody>
          <a:bodyPr/>
          <a:lstStyle/>
          <a:p>
            <a:r>
              <a:rPr lang="en-US" dirty="0">
                <a:solidFill>
                  <a:schemeClr val="accent2"/>
                </a:solidFill>
              </a:rPr>
              <a:t>CSBG State Plan Planning </a:t>
            </a:r>
          </a:p>
        </p:txBody>
      </p:sp>
      <p:sp>
        <p:nvSpPr>
          <p:cNvPr id="3" name="Subtitle 2">
            <a:extLst>
              <a:ext uri="{FF2B5EF4-FFF2-40B4-BE49-F238E27FC236}">
                <a16:creationId xmlns:a16="http://schemas.microsoft.com/office/drawing/2014/main" id="{B5CF1591-E8D4-4282-80AA-43E2CD5F651D}"/>
              </a:ext>
            </a:extLst>
          </p:cNvPr>
          <p:cNvSpPr>
            <a:spLocks noGrp="1"/>
          </p:cNvSpPr>
          <p:nvPr>
            <p:ph type="subTitle" idx="1"/>
          </p:nvPr>
        </p:nvSpPr>
        <p:spPr/>
        <p:txBody>
          <a:bodyPr/>
          <a:lstStyle/>
          <a:p>
            <a:r>
              <a:rPr lang="en-US" b="1" dirty="0">
                <a:solidFill>
                  <a:schemeClr val="bg2">
                    <a:lumMod val="10000"/>
                  </a:schemeClr>
                </a:solidFill>
              </a:rPr>
              <a:t>For FYs 2022 and 2023 </a:t>
            </a:r>
            <a:endParaRPr lang="en-US" dirty="0">
              <a:solidFill>
                <a:schemeClr val="bg2">
                  <a:lumMod val="10000"/>
                </a:schemeClr>
              </a:solidFill>
            </a:endParaRPr>
          </a:p>
        </p:txBody>
      </p:sp>
      <p:pic>
        <p:nvPicPr>
          <p:cNvPr id="48" name="Picture 47" descr="Graphical user interface, text&#10;&#10;Description automatically generated">
            <a:extLst>
              <a:ext uri="{FF2B5EF4-FFF2-40B4-BE49-F238E27FC236}">
                <a16:creationId xmlns:a16="http://schemas.microsoft.com/office/drawing/2014/main" id="{E631F30E-912D-468B-AF53-568306617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411" y="6205904"/>
            <a:ext cx="2263177" cy="553756"/>
          </a:xfrm>
          <a:prstGeom prst="rect">
            <a:avLst/>
          </a:prstGeom>
        </p:spPr>
      </p:pic>
      <p:sp>
        <p:nvSpPr>
          <p:cNvPr id="5" name="Subtitle 2">
            <a:extLst>
              <a:ext uri="{FF2B5EF4-FFF2-40B4-BE49-F238E27FC236}">
                <a16:creationId xmlns:a16="http://schemas.microsoft.com/office/drawing/2014/main" id="{E01D52E2-7DDF-4C55-B2EF-1051C8A8A4BC}"/>
              </a:ext>
            </a:extLst>
          </p:cNvPr>
          <p:cNvSpPr txBox="1">
            <a:spLocks/>
          </p:cNvSpPr>
          <p:nvPr/>
        </p:nvSpPr>
        <p:spPr>
          <a:xfrm>
            <a:off x="9870489" y="5548797"/>
            <a:ext cx="2238652" cy="3736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August 2021</a:t>
            </a:r>
          </a:p>
        </p:txBody>
      </p:sp>
    </p:spTree>
    <p:custDataLst>
      <p:tags r:id="rId1"/>
    </p:custDataLst>
    <p:extLst>
      <p:ext uri="{BB962C8B-B14F-4D97-AF65-F5344CB8AC3E}">
        <p14:creationId xmlns:p14="http://schemas.microsoft.com/office/powerpoint/2010/main" val="3009906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125F-9924-4823-B934-8D624831FEE1}"/>
              </a:ext>
            </a:extLst>
          </p:cNvPr>
          <p:cNvSpPr>
            <a:spLocks noGrp="1"/>
          </p:cNvSpPr>
          <p:nvPr>
            <p:ph type="title"/>
          </p:nvPr>
        </p:nvSpPr>
        <p:spPr/>
        <p:txBody>
          <a:bodyPr/>
          <a:lstStyle/>
          <a:p>
            <a:r>
              <a:rPr lang="en-US" dirty="0"/>
              <a:t>Timeline for State Plan Development</a:t>
            </a:r>
          </a:p>
        </p:txBody>
      </p:sp>
      <p:graphicFrame>
        <p:nvGraphicFramePr>
          <p:cNvPr id="4" name="Diagram 3">
            <a:extLst>
              <a:ext uri="{FF2B5EF4-FFF2-40B4-BE49-F238E27FC236}">
                <a16:creationId xmlns:a16="http://schemas.microsoft.com/office/drawing/2014/main" id="{A5C3D71A-6B00-48A6-875D-A8CE9ECE3D26}"/>
              </a:ext>
            </a:extLst>
          </p:cNvPr>
          <p:cNvGraphicFramePr/>
          <p:nvPr>
            <p:extLst>
              <p:ext uri="{D42A27DB-BD31-4B8C-83A1-F6EECF244321}">
                <p14:modId xmlns:p14="http://schemas.microsoft.com/office/powerpoint/2010/main" val="1710737765"/>
              </p:ext>
            </p:extLst>
          </p:nvPr>
        </p:nvGraphicFramePr>
        <p:xfrm>
          <a:off x="219635" y="1519518"/>
          <a:ext cx="11752730" cy="3859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097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2231760" y="457199"/>
            <a:ext cx="7728479" cy="1353526"/>
          </a:xfrm>
        </p:spPr>
        <p:txBody>
          <a:bodyPr/>
          <a:lstStyle/>
          <a:p>
            <a:r>
              <a:rPr lang="en-US" dirty="0"/>
              <a:t>Questions &amp; Discussion</a:t>
            </a:r>
            <a:endParaRPr lang="en-US" b="1" dirty="0"/>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10" y="403950"/>
            <a:ext cx="1460024" cy="1460024"/>
          </a:xfrm>
          <a:prstGeom prst="rect">
            <a:avLst/>
          </a:prstGeom>
        </p:spPr>
      </p:pic>
      <p:pic>
        <p:nvPicPr>
          <p:cNvPr id="6" name="Picture 5" descr="A picture containing standing, umbrella, person, room&#10;&#10;Description automatically generated">
            <a:extLst>
              <a:ext uri="{FF2B5EF4-FFF2-40B4-BE49-F238E27FC236}">
                <a16:creationId xmlns:a16="http://schemas.microsoft.com/office/drawing/2014/main" id="{D3E94F52-7DCF-46F0-A572-F0AAACAD462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374" b="35565"/>
          <a:stretch/>
        </p:blipFill>
        <p:spPr>
          <a:xfrm>
            <a:off x="1683797" y="2156948"/>
            <a:ext cx="8824403" cy="3650085"/>
          </a:xfrm>
          <a:prstGeom prst="rect">
            <a:avLst/>
          </a:prstGeom>
        </p:spPr>
      </p:pic>
      <p:pic>
        <p:nvPicPr>
          <p:cNvPr id="9" name="Graphic 8" descr="Lightbulb">
            <a:extLst>
              <a:ext uri="{FF2B5EF4-FFF2-40B4-BE49-F238E27FC236}">
                <a16:creationId xmlns:a16="http://schemas.microsoft.com/office/drawing/2014/main" id="{0DAD9278-B41B-4976-89A5-CB2CB6A666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3815" y="5275890"/>
            <a:ext cx="396335" cy="442361"/>
          </a:xfrm>
          <a:prstGeom prst="rect">
            <a:avLst/>
          </a:prstGeom>
        </p:spPr>
      </p:pic>
      <p:sp>
        <p:nvSpPr>
          <p:cNvPr id="8" name="TextBox 7">
            <a:extLst>
              <a:ext uri="{FF2B5EF4-FFF2-40B4-BE49-F238E27FC236}">
                <a16:creationId xmlns:a16="http://schemas.microsoft.com/office/drawing/2014/main" id="{24E0FFBC-7187-485A-878D-3FA41B296B09}"/>
              </a:ext>
            </a:extLst>
          </p:cNvPr>
          <p:cNvSpPr txBox="1"/>
          <p:nvPr/>
        </p:nvSpPr>
        <p:spPr>
          <a:xfrm>
            <a:off x="10611882" y="5275890"/>
            <a:ext cx="1381858" cy="523220"/>
          </a:xfrm>
          <a:prstGeom prst="rect">
            <a:avLst/>
          </a:prstGeom>
          <a:noFill/>
        </p:spPr>
        <p:txBody>
          <a:bodyPr wrap="square" rtlCol="0">
            <a:spAutoFit/>
          </a:bodyPr>
          <a:lstStyle/>
          <a:p>
            <a:r>
              <a:rPr lang="en-US" sz="1400" dirty="0"/>
              <a:t>If I don’t know, I will find out!</a:t>
            </a:r>
          </a:p>
        </p:txBody>
      </p:sp>
    </p:spTree>
    <p:extLst>
      <p:ext uri="{BB962C8B-B14F-4D97-AF65-F5344CB8AC3E}">
        <p14:creationId xmlns:p14="http://schemas.microsoft.com/office/powerpoint/2010/main" val="148756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D618-16C0-44D9-8052-E5245DD57E3F}"/>
              </a:ext>
            </a:extLst>
          </p:cNvPr>
          <p:cNvSpPr>
            <a:spLocks noGrp="1"/>
          </p:cNvSpPr>
          <p:nvPr>
            <p:ph type="title"/>
          </p:nvPr>
        </p:nvSpPr>
        <p:spPr>
          <a:xfrm>
            <a:off x="831850" y="1355175"/>
            <a:ext cx="10515600" cy="2852737"/>
          </a:xfrm>
        </p:spPr>
        <p:txBody>
          <a:bodyPr/>
          <a:lstStyle/>
          <a:p>
            <a:r>
              <a:rPr lang="en-US" dirty="0"/>
              <a:t>Thank you!</a:t>
            </a:r>
          </a:p>
        </p:txBody>
      </p:sp>
      <p:sp>
        <p:nvSpPr>
          <p:cNvPr id="3" name="Text Placeholder 2">
            <a:extLst>
              <a:ext uri="{FF2B5EF4-FFF2-40B4-BE49-F238E27FC236}">
                <a16:creationId xmlns:a16="http://schemas.microsoft.com/office/drawing/2014/main" id="{DCB62BE6-9ABA-4A56-8786-7B6A99343C2E}"/>
              </a:ext>
            </a:extLst>
          </p:cNvPr>
          <p:cNvSpPr>
            <a:spLocks noGrp="1"/>
          </p:cNvSpPr>
          <p:nvPr>
            <p:ph type="body" idx="1"/>
          </p:nvPr>
        </p:nvSpPr>
        <p:spPr>
          <a:xfrm>
            <a:off x="831850" y="4234900"/>
            <a:ext cx="10515600" cy="1500187"/>
          </a:xfrm>
        </p:spPr>
        <p:txBody>
          <a:bodyPr>
            <a:normAutofit fontScale="70000" lnSpcReduction="20000"/>
          </a:bodyPr>
          <a:lstStyle/>
          <a:p>
            <a:r>
              <a:rPr lang="en-US" dirty="0"/>
              <a:t>A copy of this presentation will be made available to you.</a:t>
            </a:r>
            <a:br>
              <a:rPr lang="en-US" dirty="0"/>
            </a:br>
            <a:r>
              <a:rPr lang="en-US" dirty="0"/>
              <a:t>Please send questions, comments, and requests for assistance to:</a:t>
            </a:r>
            <a:br>
              <a:rPr lang="en-US" dirty="0"/>
            </a:br>
            <a:br>
              <a:rPr lang="en-US" dirty="0"/>
            </a:br>
            <a:r>
              <a:rPr lang="en-US" dirty="0"/>
              <a:t>Anna Sainsbury</a:t>
            </a:r>
            <a:br>
              <a:rPr lang="en-US" dirty="0"/>
            </a:br>
            <a:r>
              <a:rPr lang="en-US" dirty="0"/>
              <a:t>CSBG Contract Manager</a:t>
            </a:r>
            <a:br>
              <a:rPr lang="en-US" dirty="0"/>
            </a:br>
            <a:r>
              <a:rPr lang="en-US" dirty="0"/>
              <a:t>Department of Children and Families</a:t>
            </a:r>
          </a:p>
          <a:p>
            <a:r>
              <a:rPr lang="en-US" dirty="0">
                <a:hlinkClick r:id="rId3"/>
              </a:rPr>
              <a:t>anna.sainsbury@wisconsin.gov</a:t>
            </a:r>
            <a:r>
              <a:rPr lang="en-US" dirty="0"/>
              <a:t> | 608.422.6270</a:t>
            </a:r>
          </a:p>
        </p:txBody>
      </p:sp>
    </p:spTree>
    <p:extLst>
      <p:ext uri="{BB962C8B-B14F-4D97-AF65-F5344CB8AC3E}">
        <p14:creationId xmlns:p14="http://schemas.microsoft.com/office/powerpoint/2010/main" val="80323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839788" y="423644"/>
            <a:ext cx="3932237" cy="1270000"/>
          </a:xfrm>
        </p:spPr>
        <p:txBody>
          <a:bodyPr/>
          <a:lstStyle/>
          <a:p>
            <a:r>
              <a:rPr lang="en-US" dirty="0"/>
              <a:t>Agenda</a:t>
            </a:r>
          </a:p>
        </p:txBody>
      </p:sp>
      <p:pic>
        <p:nvPicPr>
          <p:cNvPr id="6" name="Picture Placeholder 5">
            <a:extLst>
              <a:ext uri="{FF2B5EF4-FFF2-40B4-BE49-F238E27FC236}">
                <a16:creationId xmlns:a16="http://schemas.microsoft.com/office/drawing/2014/main" id="{4DD4F21E-813D-42E7-8617-39B5617076E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909" r="1909"/>
          <a:stretch>
            <a:fillRect/>
          </a:stretch>
        </p:blipFill>
        <p:spPr>
          <a:xfrm>
            <a:off x="5180012" y="643812"/>
            <a:ext cx="6172200" cy="4873625"/>
          </a:xfrm>
        </p:spPr>
      </p:pic>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839788" y="1493240"/>
            <a:ext cx="3932237" cy="4207968"/>
          </a:xfrm>
        </p:spPr>
        <p:txBody>
          <a:bodyPr>
            <a:norm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is the CSBG State Plan?</a:t>
            </a:r>
          </a:p>
          <a:p>
            <a:pPr marL="285750" indent="-285750">
              <a:buFont typeface="Arial" panose="020B0604020202020204" pitchFamily="34" charset="0"/>
              <a:buChar char="•"/>
            </a:pPr>
            <a:r>
              <a:rPr lang="en-US" dirty="0"/>
              <a:t>ACSI results &amp; feedback</a:t>
            </a:r>
          </a:p>
          <a:p>
            <a:pPr marL="285750" indent="-285750">
              <a:buFont typeface="Arial" panose="020B0604020202020204" pitchFamily="34" charset="0"/>
              <a:buChar char="•"/>
            </a:pPr>
            <a:r>
              <a:rPr lang="en-US" dirty="0"/>
              <a:t>Progress on State Plan Goals</a:t>
            </a:r>
          </a:p>
          <a:p>
            <a:pPr marL="285750" indent="-285750">
              <a:buFont typeface="Arial" panose="020B0604020202020204" pitchFamily="34" charset="0"/>
              <a:buChar char="•"/>
            </a:pPr>
            <a:r>
              <a:rPr lang="en-US" dirty="0"/>
              <a:t>Goal setting for FY2022 &amp; 2023</a:t>
            </a:r>
          </a:p>
          <a:p>
            <a:pPr marL="285750" indent="-285750">
              <a:buFont typeface="Arial" panose="020B0604020202020204" pitchFamily="34" charset="0"/>
              <a:buChar char="•"/>
            </a:pPr>
            <a:r>
              <a:rPr lang="en-US" dirty="0"/>
              <a:t>Allocation changes for FY2022</a:t>
            </a:r>
          </a:p>
          <a:p>
            <a:pPr marL="285750" indent="-285750">
              <a:buFont typeface="Arial" panose="020B0604020202020204" pitchFamily="34" charset="0"/>
              <a:buChar char="•"/>
            </a:pPr>
            <a:r>
              <a:rPr lang="en-US" dirty="0"/>
              <a:t>Monitoring changes to include CARES</a:t>
            </a:r>
          </a:p>
          <a:p>
            <a:pPr marL="285750" indent="-285750">
              <a:buFont typeface="Arial" panose="020B0604020202020204" pitchFamily="34" charset="0"/>
              <a:buChar char="•"/>
            </a:pPr>
            <a:r>
              <a:rPr lang="en-US" dirty="0"/>
              <a:t>Timeline for comments/feedback</a:t>
            </a:r>
          </a:p>
          <a:p>
            <a:endParaRPr lang="en-US" dirty="0"/>
          </a:p>
        </p:txBody>
      </p:sp>
    </p:spTree>
    <p:custDataLst>
      <p:tags r:id="rId1"/>
    </p:custDataLst>
    <p:extLst>
      <p:ext uri="{BB962C8B-B14F-4D97-AF65-F5344CB8AC3E}">
        <p14:creationId xmlns:p14="http://schemas.microsoft.com/office/powerpoint/2010/main" val="1976721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2231760" y="457199"/>
            <a:ext cx="7728479" cy="1353526"/>
          </a:xfrm>
        </p:spPr>
        <p:txBody>
          <a:bodyPr/>
          <a:lstStyle/>
          <a:p>
            <a:r>
              <a:rPr lang="en-US" b="1" dirty="0"/>
              <a:t>What is the CSBG State Plan?</a:t>
            </a:r>
          </a:p>
        </p:txBody>
      </p:sp>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2231760" y="2198255"/>
            <a:ext cx="7728479" cy="3670732"/>
          </a:xfrm>
        </p:spPr>
        <p:txBody>
          <a:bodyPr/>
          <a:lstStyle/>
          <a:p>
            <a:pPr marL="285750" indent="-285750">
              <a:buFont typeface="Arial" panose="020B0604020202020204" pitchFamily="34" charset="0"/>
              <a:buChar char="•"/>
            </a:pPr>
            <a:r>
              <a:rPr lang="en-US" dirty="0"/>
              <a:t>Covers two fiscal years (2022 and 2023)</a:t>
            </a:r>
          </a:p>
          <a:p>
            <a:pPr marL="285750" indent="-285750">
              <a:buFont typeface="Arial" panose="020B0604020202020204" pitchFamily="34" charset="0"/>
              <a:buChar char="•"/>
            </a:pPr>
            <a:r>
              <a:rPr lang="en-US" dirty="0"/>
              <a:t>Shows how we allocate our state’s CSBG funding</a:t>
            </a:r>
          </a:p>
          <a:p>
            <a:pPr marL="285750" indent="-285750">
              <a:buFont typeface="Arial" panose="020B0604020202020204" pitchFamily="34" charset="0"/>
              <a:buChar char="•"/>
            </a:pPr>
            <a:r>
              <a:rPr lang="en-US" dirty="0"/>
              <a:t>Sets goals for CAA satisfaction of state administration of CSBG (benchmarked through the ACSI survey)</a:t>
            </a:r>
          </a:p>
          <a:p>
            <a:pPr marL="285750" indent="-285750">
              <a:buFont typeface="Arial" panose="020B0604020202020204" pitchFamily="34" charset="0"/>
              <a:buChar char="•"/>
            </a:pPr>
            <a:r>
              <a:rPr lang="en-US" dirty="0"/>
              <a:t>Sets goals for our network to achieve</a:t>
            </a:r>
          </a:p>
          <a:p>
            <a:pPr marL="285750" indent="-285750">
              <a:buFont typeface="Arial" panose="020B0604020202020204" pitchFamily="34" charset="0"/>
              <a:buChar char="•"/>
            </a:pPr>
            <a:r>
              <a:rPr lang="en-US" dirty="0"/>
              <a:t>Outlines Training and Technical Assistance activities of the network</a:t>
            </a:r>
          </a:p>
          <a:p>
            <a:pPr marL="285750" indent="-285750">
              <a:buFont typeface="Arial" panose="020B0604020202020204" pitchFamily="34" charset="0"/>
              <a:buChar char="•"/>
            </a:pPr>
            <a:r>
              <a:rPr lang="en-US" dirty="0"/>
              <a:t>Establishes monitoring schedule and procedures</a:t>
            </a:r>
          </a:p>
          <a:p>
            <a:pPr marL="285750" indent="-285750">
              <a:buFont typeface="Arial" panose="020B0604020202020204" pitchFamily="34" charset="0"/>
              <a:buChar char="•"/>
            </a:pPr>
            <a:r>
              <a:rPr lang="en-US" dirty="0"/>
              <a:t>Is available on DCF’s website at: </a:t>
            </a:r>
            <a:r>
              <a:rPr lang="en-US" dirty="0">
                <a:hlinkClick r:id="rId4"/>
              </a:rPr>
              <a:t>https://dcf.wisconsin.gov/csbg</a:t>
            </a:r>
            <a:r>
              <a:rPr lang="en-US" dirty="0"/>
              <a:t> </a:t>
            </a:r>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410" y="403950"/>
            <a:ext cx="1460024" cy="1460024"/>
          </a:xfrm>
          <a:prstGeom prst="rect">
            <a:avLst/>
          </a:prstGeom>
        </p:spPr>
      </p:pic>
    </p:spTree>
    <p:custDataLst>
      <p:tags r:id="rId1"/>
    </p:custDataLst>
    <p:extLst>
      <p:ext uri="{BB962C8B-B14F-4D97-AF65-F5344CB8AC3E}">
        <p14:creationId xmlns:p14="http://schemas.microsoft.com/office/powerpoint/2010/main" val="2405548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EA78-3238-4D20-A8E8-4FF76A561262}"/>
              </a:ext>
            </a:extLst>
          </p:cNvPr>
          <p:cNvSpPr>
            <a:spLocks noGrp="1"/>
          </p:cNvSpPr>
          <p:nvPr>
            <p:ph type="title"/>
          </p:nvPr>
        </p:nvSpPr>
        <p:spPr/>
        <p:txBody>
          <a:bodyPr>
            <a:normAutofit fontScale="90000"/>
          </a:bodyPr>
          <a:lstStyle/>
          <a:p>
            <a:r>
              <a:rPr lang="en-US" dirty="0"/>
              <a:t>2021 American Customer Satisfaction Index (ACSI) Results</a:t>
            </a:r>
          </a:p>
        </p:txBody>
      </p:sp>
      <p:sp>
        <p:nvSpPr>
          <p:cNvPr id="4" name="Text Placeholder 3">
            <a:extLst>
              <a:ext uri="{FF2B5EF4-FFF2-40B4-BE49-F238E27FC236}">
                <a16:creationId xmlns:a16="http://schemas.microsoft.com/office/drawing/2014/main" id="{51272085-1B77-4346-B801-3EE3881102B4}"/>
              </a:ext>
            </a:extLst>
          </p:cNvPr>
          <p:cNvSpPr>
            <a:spLocks noGrp="1"/>
          </p:cNvSpPr>
          <p:nvPr>
            <p:ph type="body" sz="half" idx="2"/>
          </p:nvPr>
        </p:nvSpPr>
        <p:spPr>
          <a:xfrm>
            <a:off x="745658" y="5408978"/>
            <a:ext cx="10912941" cy="728952"/>
          </a:xfrm>
        </p:spPr>
        <p:txBody>
          <a:bodyPr/>
          <a:lstStyle/>
          <a:p>
            <a:r>
              <a:rPr lang="en-US" dirty="0"/>
              <a:t>A full copy of this year’s ACSI Survey will be shared with your agency via email.</a:t>
            </a:r>
          </a:p>
        </p:txBody>
      </p:sp>
      <p:graphicFrame>
        <p:nvGraphicFramePr>
          <p:cNvPr id="5" name="Diagram 4">
            <a:extLst>
              <a:ext uri="{FF2B5EF4-FFF2-40B4-BE49-F238E27FC236}">
                <a16:creationId xmlns:a16="http://schemas.microsoft.com/office/drawing/2014/main" id="{1D775668-08B4-4072-BED1-40102AA72A10}"/>
              </a:ext>
            </a:extLst>
          </p:cNvPr>
          <p:cNvGraphicFramePr/>
          <p:nvPr>
            <p:extLst>
              <p:ext uri="{D42A27DB-BD31-4B8C-83A1-F6EECF244321}">
                <p14:modId xmlns:p14="http://schemas.microsoft.com/office/powerpoint/2010/main" val="2970523418"/>
              </p:ext>
            </p:extLst>
          </p:nvPr>
        </p:nvGraphicFramePr>
        <p:xfrm>
          <a:off x="1282700" y="450321"/>
          <a:ext cx="9626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1217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7812-6278-4EF9-A125-5EB593545307}"/>
              </a:ext>
            </a:extLst>
          </p:cNvPr>
          <p:cNvSpPr>
            <a:spLocks noGrp="1"/>
          </p:cNvSpPr>
          <p:nvPr>
            <p:ph type="title"/>
          </p:nvPr>
        </p:nvSpPr>
        <p:spPr/>
        <p:txBody>
          <a:bodyPr/>
          <a:lstStyle/>
          <a:p>
            <a:r>
              <a:rPr lang="en-US" dirty="0"/>
              <a:t>2021 ACSI Highlights</a:t>
            </a:r>
          </a:p>
        </p:txBody>
      </p:sp>
      <p:graphicFrame>
        <p:nvGraphicFramePr>
          <p:cNvPr id="5" name="Diagram 4">
            <a:extLst>
              <a:ext uri="{FF2B5EF4-FFF2-40B4-BE49-F238E27FC236}">
                <a16:creationId xmlns:a16="http://schemas.microsoft.com/office/drawing/2014/main" id="{409E5E0D-32BE-4C4E-AC97-63D6EA6D4589}"/>
              </a:ext>
            </a:extLst>
          </p:cNvPr>
          <p:cNvGraphicFramePr/>
          <p:nvPr>
            <p:extLst>
              <p:ext uri="{D42A27DB-BD31-4B8C-83A1-F6EECF244321}">
                <p14:modId xmlns:p14="http://schemas.microsoft.com/office/powerpoint/2010/main" val="2201913924"/>
              </p:ext>
            </p:extLst>
          </p:nvPr>
        </p:nvGraphicFramePr>
        <p:xfrm>
          <a:off x="839788" y="4948518"/>
          <a:ext cx="10636624" cy="6199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2003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DE39-045A-4250-AA47-4DA129C47E48}"/>
              </a:ext>
            </a:extLst>
          </p:cNvPr>
          <p:cNvSpPr>
            <a:spLocks noGrp="1"/>
          </p:cNvSpPr>
          <p:nvPr>
            <p:ph type="title"/>
          </p:nvPr>
        </p:nvSpPr>
        <p:spPr/>
        <p:txBody>
          <a:bodyPr/>
          <a:lstStyle/>
          <a:p>
            <a:r>
              <a:rPr lang="en-US" dirty="0"/>
              <a:t>State Plan Goals for 2020-2021</a:t>
            </a:r>
          </a:p>
        </p:txBody>
      </p:sp>
      <p:graphicFrame>
        <p:nvGraphicFramePr>
          <p:cNvPr id="7" name="Diagram 6">
            <a:extLst>
              <a:ext uri="{FF2B5EF4-FFF2-40B4-BE49-F238E27FC236}">
                <a16:creationId xmlns:a16="http://schemas.microsoft.com/office/drawing/2014/main" id="{FAF06DCA-A06F-41E2-B7A1-B1BF5C81724F}"/>
              </a:ext>
            </a:extLst>
          </p:cNvPr>
          <p:cNvGraphicFramePr/>
          <p:nvPr>
            <p:extLst>
              <p:ext uri="{D42A27DB-BD31-4B8C-83A1-F6EECF244321}">
                <p14:modId xmlns:p14="http://schemas.microsoft.com/office/powerpoint/2010/main" val="110649865"/>
              </p:ext>
            </p:extLst>
          </p:nvPr>
        </p:nvGraphicFramePr>
        <p:xfrm>
          <a:off x="564778" y="1573308"/>
          <a:ext cx="11143129" cy="4020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444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DE39-045A-4250-AA47-4DA129C47E48}"/>
              </a:ext>
            </a:extLst>
          </p:cNvPr>
          <p:cNvSpPr>
            <a:spLocks noGrp="1"/>
          </p:cNvSpPr>
          <p:nvPr>
            <p:ph type="title"/>
          </p:nvPr>
        </p:nvSpPr>
        <p:spPr/>
        <p:txBody>
          <a:bodyPr/>
          <a:lstStyle/>
          <a:p>
            <a:r>
              <a:rPr lang="en-US" dirty="0"/>
              <a:t>Goal Setting for 2022 &amp; 2023: Brainstorming</a:t>
            </a:r>
          </a:p>
        </p:txBody>
      </p:sp>
      <p:graphicFrame>
        <p:nvGraphicFramePr>
          <p:cNvPr id="2" name="Diagram 1">
            <a:extLst>
              <a:ext uri="{FF2B5EF4-FFF2-40B4-BE49-F238E27FC236}">
                <a16:creationId xmlns:a16="http://schemas.microsoft.com/office/drawing/2014/main" id="{D72D4C28-2457-4994-B8A4-3483584B1B96}"/>
              </a:ext>
            </a:extLst>
          </p:cNvPr>
          <p:cNvGraphicFramePr/>
          <p:nvPr>
            <p:extLst>
              <p:ext uri="{D42A27DB-BD31-4B8C-83A1-F6EECF244321}">
                <p14:modId xmlns:p14="http://schemas.microsoft.com/office/powerpoint/2010/main" val="786582634"/>
              </p:ext>
            </p:extLst>
          </p:nvPr>
        </p:nvGraphicFramePr>
        <p:xfrm>
          <a:off x="2596777" y="1502429"/>
          <a:ext cx="6735482"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098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125F-9924-4823-B934-8D624831FEE1}"/>
              </a:ext>
            </a:extLst>
          </p:cNvPr>
          <p:cNvSpPr>
            <a:spLocks noGrp="1"/>
          </p:cNvSpPr>
          <p:nvPr>
            <p:ph type="title"/>
          </p:nvPr>
        </p:nvSpPr>
        <p:spPr/>
        <p:txBody>
          <a:bodyPr/>
          <a:lstStyle/>
          <a:p>
            <a:r>
              <a:rPr lang="en-US" dirty="0"/>
              <a:t>Allocation Changes</a:t>
            </a:r>
          </a:p>
        </p:txBody>
      </p:sp>
      <p:sp>
        <p:nvSpPr>
          <p:cNvPr id="3" name="TextBox 2">
            <a:extLst>
              <a:ext uri="{FF2B5EF4-FFF2-40B4-BE49-F238E27FC236}">
                <a16:creationId xmlns:a16="http://schemas.microsoft.com/office/drawing/2014/main" id="{808F6B65-9540-4361-A1BF-96E66420542E}"/>
              </a:ext>
            </a:extLst>
          </p:cNvPr>
          <p:cNvSpPr txBox="1"/>
          <p:nvPr/>
        </p:nvSpPr>
        <p:spPr>
          <a:xfrm>
            <a:off x="2944906" y="2053808"/>
            <a:ext cx="787997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Same formula, but using 2020 census data </a:t>
            </a:r>
          </a:p>
          <a:p>
            <a:pPr marL="285750" indent="-285750">
              <a:buFont typeface="Arial" panose="020B0604020202020204" pitchFamily="34" charset="0"/>
              <a:buChar char="•"/>
            </a:pPr>
            <a:r>
              <a:rPr lang="en-US" dirty="0"/>
              <a:t>Notice and hearing required</a:t>
            </a:r>
          </a:p>
          <a:p>
            <a:pPr marL="285750" indent="-285750">
              <a:buFont typeface="Arial" panose="020B0604020202020204" pitchFamily="34" charset="0"/>
              <a:buChar char="•"/>
            </a:pPr>
            <a:r>
              <a:rPr lang="en-US" dirty="0"/>
              <a:t>New allocations will start with 2022 contracts</a:t>
            </a:r>
          </a:p>
          <a:p>
            <a:pPr marL="285750" indent="-285750">
              <a:buFont typeface="Arial" panose="020B0604020202020204" pitchFamily="34" charset="0"/>
              <a:buChar char="•"/>
            </a:pPr>
            <a:r>
              <a:rPr lang="en-US" dirty="0"/>
              <a:t>Watch for more communications on this</a:t>
            </a:r>
          </a:p>
        </p:txBody>
      </p:sp>
      <p:sp>
        <p:nvSpPr>
          <p:cNvPr id="4" name="TextBox 3">
            <a:extLst>
              <a:ext uri="{FF2B5EF4-FFF2-40B4-BE49-F238E27FC236}">
                <a16:creationId xmlns:a16="http://schemas.microsoft.com/office/drawing/2014/main" id="{DDECDADF-B8DD-457A-8C70-88FE11B1E18C}"/>
              </a:ext>
            </a:extLst>
          </p:cNvPr>
          <p:cNvSpPr txBox="1"/>
          <p:nvPr/>
        </p:nvSpPr>
        <p:spPr>
          <a:xfrm>
            <a:off x="2068044" y="3515610"/>
            <a:ext cx="8055911"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a:t>DCF will still be passing through more than 90% of its CSBG funds to CAAs</a:t>
            </a:r>
          </a:p>
          <a:p>
            <a:pPr marL="285750" indent="-285750">
              <a:buFont typeface="Wingdings" panose="05000000000000000000" pitchFamily="2" charset="2"/>
              <a:buChar char="ü"/>
            </a:pPr>
            <a:r>
              <a:rPr lang="en-US" dirty="0"/>
              <a:t>WISCAP will still be the primary T/TA provider</a:t>
            </a:r>
          </a:p>
          <a:p>
            <a:pPr marL="285750" indent="-285750">
              <a:buFont typeface="Wingdings" panose="05000000000000000000" pitchFamily="2" charset="2"/>
              <a:buChar char="ü"/>
            </a:pPr>
            <a:r>
              <a:rPr lang="en-US" dirty="0"/>
              <a:t>Wisconsin’s 11 Tribal Nations will still receive 4%</a:t>
            </a:r>
          </a:p>
          <a:p>
            <a:pPr marL="285750" indent="-285750">
              <a:buFont typeface="Wingdings" panose="05000000000000000000" pitchFamily="2" charset="2"/>
              <a:buChar char="ü"/>
            </a:pPr>
            <a:r>
              <a:rPr lang="en-US" dirty="0"/>
              <a:t>UMOS &amp; FRH allocations will not change</a:t>
            </a:r>
          </a:p>
        </p:txBody>
      </p:sp>
      <p:sp>
        <p:nvSpPr>
          <p:cNvPr id="5" name="TextBox 4">
            <a:extLst>
              <a:ext uri="{FF2B5EF4-FFF2-40B4-BE49-F238E27FC236}">
                <a16:creationId xmlns:a16="http://schemas.microsoft.com/office/drawing/2014/main" id="{2ECA4A74-3965-4FF8-933B-145830789573}"/>
              </a:ext>
            </a:extLst>
          </p:cNvPr>
          <p:cNvSpPr txBox="1"/>
          <p:nvPr/>
        </p:nvSpPr>
        <p:spPr>
          <a:xfrm>
            <a:off x="1443317" y="4956136"/>
            <a:ext cx="9507071" cy="646331"/>
          </a:xfrm>
          <a:prstGeom prst="rect">
            <a:avLst/>
          </a:prstGeom>
          <a:noFill/>
        </p:spPr>
        <p:txBody>
          <a:bodyPr wrap="square" rtlCol="0">
            <a:spAutoFit/>
          </a:bodyPr>
          <a:lstStyle/>
          <a:p>
            <a:r>
              <a:rPr lang="en-US" dirty="0"/>
              <a:t>DCF is allowed to retain up to 5% of Wisconsin’s CSBG funding for administration, however we never do.  We retain only ~1.8% and the rest is passed on to your network.</a:t>
            </a:r>
          </a:p>
        </p:txBody>
      </p:sp>
      <p:pic>
        <p:nvPicPr>
          <p:cNvPr id="7" name="Graphic 6" descr="Handshake">
            <a:extLst>
              <a:ext uri="{FF2B5EF4-FFF2-40B4-BE49-F238E27FC236}">
                <a16:creationId xmlns:a16="http://schemas.microsoft.com/office/drawing/2014/main" id="{D12E6CC7-C721-4951-A493-2C5BC4A2F5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917" y="4817588"/>
            <a:ext cx="914400" cy="914400"/>
          </a:xfrm>
          <a:prstGeom prst="rect">
            <a:avLst/>
          </a:prstGeom>
        </p:spPr>
      </p:pic>
    </p:spTree>
    <p:extLst>
      <p:ext uri="{BB962C8B-B14F-4D97-AF65-F5344CB8AC3E}">
        <p14:creationId xmlns:p14="http://schemas.microsoft.com/office/powerpoint/2010/main" val="1611374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125F-9924-4823-B934-8D624831FEE1}"/>
              </a:ext>
            </a:extLst>
          </p:cNvPr>
          <p:cNvSpPr>
            <a:spLocks noGrp="1"/>
          </p:cNvSpPr>
          <p:nvPr>
            <p:ph type="title"/>
          </p:nvPr>
        </p:nvSpPr>
        <p:spPr/>
        <p:txBody>
          <a:bodyPr/>
          <a:lstStyle/>
          <a:p>
            <a:r>
              <a:rPr lang="en-US" dirty="0"/>
              <a:t>Monitoring Changes in State Plan</a:t>
            </a:r>
          </a:p>
        </p:txBody>
      </p:sp>
      <p:sp>
        <p:nvSpPr>
          <p:cNvPr id="3" name="TextBox 2">
            <a:extLst>
              <a:ext uri="{FF2B5EF4-FFF2-40B4-BE49-F238E27FC236}">
                <a16:creationId xmlns:a16="http://schemas.microsoft.com/office/drawing/2014/main" id="{808F6B65-9540-4361-A1BF-96E66420542E}"/>
              </a:ext>
            </a:extLst>
          </p:cNvPr>
          <p:cNvSpPr txBox="1"/>
          <p:nvPr/>
        </p:nvSpPr>
        <p:spPr>
          <a:xfrm>
            <a:off x="2286001" y="2085218"/>
            <a:ext cx="7879976"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Will use the same monitoring tool</a:t>
            </a:r>
          </a:p>
          <a:p>
            <a:pPr marL="285750" indent="-285750">
              <a:buFont typeface="Arial" panose="020B0604020202020204" pitchFamily="34" charset="0"/>
              <a:buChar char="•"/>
            </a:pPr>
            <a:r>
              <a:rPr lang="en-US" sz="2800" dirty="0"/>
              <a:t>ACSI and other feedback indicate agencies are OK with current process and practices (virtual; on-site as allowed)</a:t>
            </a:r>
          </a:p>
          <a:p>
            <a:pPr marL="285750" indent="-285750">
              <a:buFont typeface="Arial" panose="020B0604020202020204" pitchFamily="34" charset="0"/>
              <a:buChar char="•"/>
            </a:pPr>
            <a:r>
              <a:rPr lang="en-US" sz="2800" dirty="0"/>
              <a:t>Only change is to monitor CARES Act funds concurrent with our regular CSBG monitoring process</a:t>
            </a:r>
          </a:p>
        </p:txBody>
      </p:sp>
      <p:pic>
        <p:nvPicPr>
          <p:cNvPr id="8" name="Graphic 7" descr="Puzzle pieces">
            <a:extLst>
              <a:ext uri="{FF2B5EF4-FFF2-40B4-BE49-F238E27FC236}">
                <a16:creationId xmlns:a16="http://schemas.microsoft.com/office/drawing/2014/main" id="{D21AF441-814C-450D-8F1B-E82520795F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947" y="2375466"/>
            <a:ext cx="1551076" cy="1551076"/>
          </a:xfrm>
          <a:prstGeom prst="rect">
            <a:avLst/>
          </a:prstGeom>
        </p:spPr>
      </p:pic>
    </p:spTree>
    <p:extLst>
      <p:ext uri="{BB962C8B-B14F-4D97-AF65-F5344CB8AC3E}">
        <p14:creationId xmlns:p14="http://schemas.microsoft.com/office/powerpoint/2010/main" val="11645356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
  <p:tag name="ARTICULATE_SLIDE_THUMBNAIL_REFRESH" val="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CF Color Theme">
      <a:dk1>
        <a:sysClr val="windowText" lastClr="000000"/>
      </a:dk1>
      <a:lt1>
        <a:sysClr val="window" lastClr="FFFFFF"/>
      </a:lt1>
      <a:dk2>
        <a:srgbClr val="535E7E"/>
      </a:dk2>
      <a:lt2>
        <a:srgbClr val="E7E6E6"/>
      </a:lt2>
      <a:accent1>
        <a:srgbClr val="2162AE"/>
      </a:accent1>
      <a:accent2>
        <a:srgbClr val="AF394E"/>
      </a:accent2>
      <a:accent3>
        <a:srgbClr val="059C95"/>
      </a:accent3>
      <a:accent4>
        <a:srgbClr val="EE3326"/>
      </a:accent4>
      <a:accent5>
        <a:srgbClr val="FAB01A"/>
      </a:accent5>
      <a:accent6>
        <a:srgbClr val="FFFFFF"/>
      </a:accent6>
      <a:hlink>
        <a:srgbClr val="2162AE"/>
      </a:hlink>
      <a:folHlink>
        <a:srgbClr val="AF394E"/>
      </a:folHlink>
    </a:clrScheme>
    <a:fontScheme name="DCF Fon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4556</TotalTime>
  <Words>2278</Words>
  <Application>Microsoft Office PowerPoint</Application>
  <PresentationFormat>Widescreen</PresentationFormat>
  <Paragraphs>125</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Roboto</vt:lpstr>
      <vt:lpstr>Wingdings</vt:lpstr>
      <vt:lpstr>Office Theme</vt:lpstr>
      <vt:lpstr>CSBG State Plan Planning </vt:lpstr>
      <vt:lpstr>Agenda</vt:lpstr>
      <vt:lpstr>What is the CSBG State Plan?</vt:lpstr>
      <vt:lpstr>2021 American Customer Satisfaction Index (ACSI) Results</vt:lpstr>
      <vt:lpstr>2021 ACSI Highlights</vt:lpstr>
      <vt:lpstr>State Plan Goals for 2020-2021</vt:lpstr>
      <vt:lpstr>Goal Setting for 2022 &amp; 2023: Brainstorming</vt:lpstr>
      <vt:lpstr>Allocation Changes</vt:lpstr>
      <vt:lpstr>Monitoring Changes in State Plan</vt:lpstr>
      <vt:lpstr>Timeline for State Plan Development</vt:lpstr>
      <vt:lpstr>Questions &amp; 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Wisconsin Department of Children and Families</dc:creator>
  <cp:lastModifiedBy>Sainsbury, Anna K - DCF</cp:lastModifiedBy>
  <cp:revision>39</cp:revision>
  <cp:lastPrinted>2020-01-13T17:23:49Z</cp:lastPrinted>
  <dcterms:created xsi:type="dcterms:W3CDTF">2019-12-02T21:58:34Z</dcterms:created>
  <dcterms:modified xsi:type="dcterms:W3CDTF">2021-08-05T14:42:38Z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DB95AC6B-0D21-4F0D-A58B-91E7D5277E11</vt:lpwstr>
  </property>
  <property fmtid="{D5CDD505-2E9C-101B-9397-08002B2CF9AE}" pid="3" name="ArticulatePath">
    <vt:lpwstr>dcf-powerpoint-template (5)</vt:lpwstr>
  </property>
</Properties>
</file>