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1.xml" ContentType="application/vnd.openxmlformats-officedocument.drawingml.chartshapes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b.mccann\AppData\Local\Microsoft\Windows\Temporary%20Internet%20Files\Content.IE5\RZ2GW861\Caselaod_by_Plcmt_by_Mont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b.mccann\AppData\Local\Microsoft\Windows\Temporary%20Internet%20Files\Content.IE5\RZ2GW861\Caselaod_by_Plcmt_by_Mont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aselaod_by_Plcmt_by_Mont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aselaod_by_Plcmt_by_Mont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fint\home\DCF\Robb.McCann\Desktop\Copy%20of%20CSJ_W2T_WPR%202013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WI WPR</c:v>
          </c:tx>
          <c:marker>
            <c:symbol val="none"/>
          </c:marker>
          <c:trendline>
            <c:spPr>
              <a:ln w="19050">
                <a:prstDash val="dash"/>
              </a:ln>
            </c:spPr>
            <c:trendlineType val="movingAvg"/>
            <c:period val="3"/>
            <c:dispRSqr val="0"/>
            <c:dispEq val="0"/>
          </c:trendline>
          <c:cat>
            <c:strRef>
              <c:f>Sheet1!$A$144:$A$183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Sheet1!$J$144:$J$183</c:f>
              <c:numCache>
                <c:formatCode>0%</c:formatCode>
                <c:ptCount val="40"/>
                <c:pt idx="0">
                  <c:v>0.35790401410143419</c:v>
                </c:pt>
                <c:pt idx="1">
                  <c:v>0.33435792349726778</c:v>
                </c:pt>
                <c:pt idx="2">
                  <c:v>0.33902439024390246</c:v>
                </c:pt>
                <c:pt idx="3">
                  <c:v>0.36005110732538331</c:v>
                </c:pt>
                <c:pt idx="4">
                  <c:v>0.35209799322387281</c:v>
                </c:pt>
                <c:pt idx="5">
                  <c:v>0.36405801990217573</c:v>
                </c:pt>
                <c:pt idx="6">
                  <c:v>0.3412738638283494</c:v>
                </c:pt>
                <c:pt idx="7">
                  <c:v>0.34576621586699974</c:v>
                </c:pt>
                <c:pt idx="8">
                  <c:v>0.36440245148110317</c:v>
                </c:pt>
                <c:pt idx="9">
                  <c:v>0.37350146523399341</c:v>
                </c:pt>
                <c:pt idx="10">
                  <c:v>0.36333333333333334</c:v>
                </c:pt>
                <c:pt idx="11">
                  <c:v>0.35402122979822126</c:v>
                </c:pt>
                <c:pt idx="12">
                  <c:v>0.38571841016264075</c:v>
                </c:pt>
                <c:pt idx="13">
                  <c:v>0.36186075816444396</c:v>
                </c:pt>
                <c:pt idx="14">
                  <c:v>0.35261647162729082</c:v>
                </c:pt>
                <c:pt idx="15">
                  <c:v>0.3689097787458443</c:v>
                </c:pt>
                <c:pt idx="16">
                  <c:v>0.37823711095272033</c:v>
                </c:pt>
                <c:pt idx="17">
                  <c:v>0.38709677419354838</c:v>
                </c:pt>
                <c:pt idx="18">
                  <c:v>0.40789968652037617</c:v>
                </c:pt>
                <c:pt idx="19">
                  <c:v>0.41503184713375796</c:v>
                </c:pt>
                <c:pt idx="20">
                  <c:v>0.42842228892078821</c:v>
                </c:pt>
                <c:pt idx="21">
                  <c:v>0.43734809613826625</c:v>
                </c:pt>
                <c:pt idx="22">
                  <c:v>0.43980028530670473</c:v>
                </c:pt>
                <c:pt idx="23">
                  <c:v>0.41300105089325928</c:v>
                </c:pt>
                <c:pt idx="24">
                  <c:v>0.42483560177397156</c:v>
                </c:pt>
                <c:pt idx="25">
                  <c:v>0.40097022415523587</c:v>
                </c:pt>
                <c:pt idx="26">
                  <c:v>0.39419010847582275</c:v>
                </c:pt>
                <c:pt idx="27">
                  <c:v>0.35396354387452311</c:v>
                </c:pt>
                <c:pt idx="28">
                  <c:v>0.36577250987731336</c:v>
                </c:pt>
                <c:pt idx="29">
                  <c:v>0.35418038183015144</c:v>
                </c:pt>
                <c:pt idx="30">
                  <c:v>0.35659425060346717</c:v>
                </c:pt>
                <c:pt idx="31">
                  <c:v>0.34723738807599913</c:v>
                </c:pt>
                <c:pt idx="32">
                  <c:v>0.32872990717681683</c:v>
                </c:pt>
                <c:pt idx="33">
                  <c:v>0.33310006997900632</c:v>
                </c:pt>
                <c:pt idx="34">
                  <c:v>0.32340221047573281</c:v>
                </c:pt>
                <c:pt idx="35">
                  <c:v>0.33426537874936452</c:v>
                </c:pt>
                <c:pt idx="36">
                  <c:v>0.39117163653439774</c:v>
                </c:pt>
                <c:pt idx="37">
                  <c:v>0.3149648838465694</c:v>
                </c:pt>
                <c:pt idx="38">
                  <c:v>0.30955697966007245</c:v>
                </c:pt>
                <c:pt idx="39">
                  <c:v>0.32668329177057359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667392"/>
        <c:axId val="106673280"/>
      </c:lineChart>
      <c:catAx>
        <c:axId val="106667392"/>
        <c:scaling>
          <c:orientation val="minMax"/>
        </c:scaling>
        <c:delete val="0"/>
        <c:axPos val="b"/>
        <c:majorTickMark val="out"/>
        <c:minorTickMark val="none"/>
        <c:tickLblPos val="nextTo"/>
        <c:crossAx val="106673280"/>
        <c:crosses val="autoZero"/>
        <c:auto val="1"/>
        <c:lblAlgn val="ctr"/>
        <c:lblOffset val="100"/>
        <c:noMultiLvlLbl val="0"/>
      </c:catAx>
      <c:valAx>
        <c:axId val="1066732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WPR All Families Rate</a:t>
                </a:r>
                <a:endParaRPr lang="en-US" dirty="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06667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UMOS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Sheet3!$P$65:$P$69</c:f>
              <c:numCache>
                <c:formatCode>0%</c:formatCode>
                <c:ptCount val="5"/>
                <c:pt idx="0">
                  <c:v>0.46917786855500915</c:v>
                </c:pt>
                <c:pt idx="1">
                  <c:v>0.41981480079126965</c:v>
                </c:pt>
                <c:pt idx="2">
                  <c:v>0.37568087083416496</c:v>
                </c:pt>
                <c:pt idx="3">
                  <c:v>0.36357203113114939</c:v>
                </c:pt>
                <c:pt idx="4">
                  <c:v>0.35304700761557856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0898688"/>
        <c:axId val="120900992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Sheet3!$Q$65:$Q$69</c:f>
              <c:numCache>
                <c:formatCode>0</c:formatCode>
                <c:ptCount val="5"/>
                <c:pt idx="0">
                  <c:v>45</c:v>
                </c:pt>
                <c:pt idx="1">
                  <c:v>54.333333333333336</c:v>
                </c:pt>
                <c:pt idx="2">
                  <c:v>34.666666666666664</c:v>
                </c:pt>
                <c:pt idx="3">
                  <c:v>29</c:v>
                </c:pt>
                <c:pt idx="4">
                  <c:v>24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1881344"/>
        <c:axId val="121474432"/>
      </c:lineChart>
      <c:catAx>
        <c:axId val="120898688"/>
        <c:scaling>
          <c:orientation val="minMax"/>
        </c:scaling>
        <c:delete val="0"/>
        <c:axPos val="b"/>
        <c:majorTickMark val="out"/>
        <c:minorTickMark val="none"/>
        <c:tickLblPos val="nextTo"/>
        <c:crossAx val="120900992"/>
        <c:crosses val="autoZero"/>
        <c:auto val="1"/>
        <c:lblAlgn val="ctr"/>
        <c:lblOffset val="100"/>
        <c:noMultiLvlLbl val="0"/>
      </c:catAx>
      <c:valAx>
        <c:axId val="1209009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20898688"/>
        <c:crosses val="autoZero"/>
        <c:crossBetween val="between"/>
      </c:valAx>
      <c:valAx>
        <c:axId val="1214744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21881344"/>
        <c:crosses val="max"/>
        <c:crossBetween val="between"/>
      </c:valAx>
      <c:catAx>
        <c:axId val="121881344"/>
        <c:scaling>
          <c:orientation val="minMax"/>
        </c:scaling>
        <c:delete val="1"/>
        <c:axPos val="b"/>
        <c:majorTickMark val="out"/>
        <c:minorTickMark val="none"/>
        <c:tickLblPos val="nextTo"/>
        <c:crossAx val="121474432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FSC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Sheet3!$AA$65:$AA$69</c:f>
              <c:numCache>
                <c:formatCode>0%</c:formatCode>
                <c:ptCount val="5"/>
                <c:pt idx="0">
                  <c:v>0.38423489734763666</c:v>
                </c:pt>
                <c:pt idx="1">
                  <c:v>0.3348559304527518</c:v>
                </c:pt>
                <c:pt idx="2">
                  <c:v>0.29485710799253956</c:v>
                </c:pt>
                <c:pt idx="3">
                  <c:v>0.27441190913301755</c:v>
                </c:pt>
                <c:pt idx="4">
                  <c:v>0.27177493788835433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5857408"/>
        <c:axId val="105859712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Sheet3!$AB$65:$AB$69</c:f>
              <c:numCache>
                <c:formatCode>0</c:formatCode>
                <c:ptCount val="5"/>
                <c:pt idx="0">
                  <c:v>36.666666666666664</c:v>
                </c:pt>
                <c:pt idx="1">
                  <c:v>23.666666666666668</c:v>
                </c:pt>
                <c:pt idx="2">
                  <c:v>19</c:v>
                </c:pt>
                <c:pt idx="3">
                  <c:v>17.666666666666668</c:v>
                </c:pt>
                <c:pt idx="4">
                  <c:v>16.333333333333332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6471808"/>
        <c:axId val="106452480"/>
      </c:lineChart>
      <c:catAx>
        <c:axId val="105857408"/>
        <c:scaling>
          <c:orientation val="minMax"/>
        </c:scaling>
        <c:delete val="0"/>
        <c:axPos val="b"/>
        <c:majorTickMark val="out"/>
        <c:minorTickMark val="none"/>
        <c:tickLblPos val="nextTo"/>
        <c:crossAx val="105859712"/>
        <c:crosses val="autoZero"/>
        <c:auto val="1"/>
        <c:lblAlgn val="ctr"/>
        <c:lblOffset val="100"/>
        <c:noMultiLvlLbl val="0"/>
      </c:catAx>
      <c:valAx>
        <c:axId val="105859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05857408"/>
        <c:crosses val="autoZero"/>
        <c:crossBetween val="between"/>
      </c:valAx>
      <c:valAx>
        <c:axId val="1064524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06471808"/>
        <c:crosses val="max"/>
        <c:crossBetween val="between"/>
      </c:valAx>
      <c:catAx>
        <c:axId val="106471808"/>
        <c:scaling>
          <c:orientation val="minMax"/>
        </c:scaling>
        <c:delete val="1"/>
        <c:axPos val="b"/>
        <c:majorTickMark val="out"/>
        <c:minorTickMark val="none"/>
        <c:tickLblPos val="nextTo"/>
        <c:crossAx val="106452480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RESCARE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Sheet3!$AC$65:$AC$69</c:f>
              <c:numCache>
                <c:formatCode>0%</c:formatCode>
                <c:ptCount val="5"/>
                <c:pt idx="0">
                  <c:v>0.3427294685990338</c:v>
                </c:pt>
                <c:pt idx="1">
                  <c:v>0.28749730771810134</c:v>
                </c:pt>
                <c:pt idx="2">
                  <c:v>0.3010961452898111</c:v>
                </c:pt>
                <c:pt idx="3">
                  <c:v>0.28671276254609585</c:v>
                </c:pt>
                <c:pt idx="4">
                  <c:v>0.3110528937943336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2282240"/>
        <c:axId val="132306048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Sheet3!$AD$65:$AD$69</c:f>
              <c:numCache>
                <c:formatCode>0</c:formatCode>
                <c:ptCount val="5"/>
                <c:pt idx="0">
                  <c:v>13.333333333333334</c:v>
                </c:pt>
                <c:pt idx="1">
                  <c:v>3</c:v>
                </c:pt>
                <c:pt idx="2">
                  <c:v>3.6666666666666665</c:v>
                </c:pt>
                <c:pt idx="3">
                  <c:v>3.3333333333333335</c:v>
                </c:pt>
                <c:pt idx="4">
                  <c:v>2.3333333333333335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2934656"/>
        <c:axId val="132931968"/>
      </c:lineChart>
      <c:catAx>
        <c:axId val="132282240"/>
        <c:scaling>
          <c:orientation val="minMax"/>
        </c:scaling>
        <c:delete val="0"/>
        <c:axPos val="b"/>
        <c:majorTickMark val="out"/>
        <c:minorTickMark val="none"/>
        <c:tickLblPos val="nextTo"/>
        <c:crossAx val="132306048"/>
        <c:crosses val="autoZero"/>
        <c:auto val="1"/>
        <c:lblAlgn val="ctr"/>
        <c:lblOffset val="100"/>
        <c:noMultiLvlLbl val="0"/>
      </c:catAx>
      <c:valAx>
        <c:axId val="1323060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32282240"/>
        <c:crosses val="autoZero"/>
        <c:crossBetween val="between"/>
      </c:valAx>
      <c:valAx>
        <c:axId val="13293196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32934656"/>
        <c:crosses val="max"/>
        <c:crossBetween val="between"/>
      </c:valAx>
      <c:catAx>
        <c:axId val="132934656"/>
        <c:scaling>
          <c:orientation val="minMax"/>
        </c:scaling>
        <c:delete val="1"/>
        <c:axPos val="b"/>
        <c:majorTickMark val="out"/>
        <c:minorTickMark val="none"/>
        <c:tickLblPos val="nextTo"/>
        <c:crossAx val="132931968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WCI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Sheet3!$AE$65:$AE$69</c:f>
              <c:numCache>
                <c:formatCode>0%</c:formatCode>
                <c:ptCount val="5"/>
                <c:pt idx="0">
                  <c:v>0.34235079934004659</c:v>
                </c:pt>
                <c:pt idx="1">
                  <c:v>0.2555935867411277</c:v>
                </c:pt>
                <c:pt idx="2">
                  <c:v>0.24951630735212824</c:v>
                </c:pt>
                <c:pt idx="3">
                  <c:v>0.23402189265536721</c:v>
                </c:pt>
                <c:pt idx="4">
                  <c:v>0.25570040022870216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6923904"/>
        <c:axId val="106926464"/>
      </c:lineChart>
      <c:catAx>
        <c:axId val="106923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06926464"/>
        <c:crosses val="autoZero"/>
        <c:auto val="1"/>
        <c:lblAlgn val="ctr"/>
        <c:lblOffset val="100"/>
        <c:noMultiLvlLbl val="0"/>
      </c:catAx>
      <c:valAx>
        <c:axId val="1069264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069239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WRI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Sheet3!$AG$65:$AG$69</c:f>
              <c:numCache>
                <c:formatCode>0%</c:formatCode>
                <c:ptCount val="5"/>
                <c:pt idx="0">
                  <c:v>0.43611488629156475</c:v>
                </c:pt>
                <c:pt idx="1">
                  <c:v>0.43716720623038707</c:v>
                </c:pt>
                <c:pt idx="2">
                  <c:v>0.4773849296966482</c:v>
                </c:pt>
                <c:pt idx="3">
                  <c:v>0.4361675015506366</c:v>
                </c:pt>
                <c:pt idx="4">
                  <c:v>0.38601458601458605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0321024"/>
        <c:axId val="130679168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Sheet3!$AH$65:$AH$69</c:f>
              <c:numCache>
                <c:formatCode>0</c:formatCode>
                <c:ptCount val="5"/>
                <c:pt idx="0">
                  <c:v>8.3333333333333339</c:v>
                </c:pt>
                <c:pt idx="1">
                  <c:v>6</c:v>
                </c:pt>
                <c:pt idx="2">
                  <c:v>6.666666666666667</c:v>
                </c:pt>
                <c:pt idx="3">
                  <c:v>2.6666666666666665</c:v>
                </c:pt>
                <c:pt idx="4">
                  <c:v>4.666666666666667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1156224"/>
        <c:axId val="130681088"/>
      </c:lineChart>
      <c:catAx>
        <c:axId val="130321024"/>
        <c:scaling>
          <c:orientation val="minMax"/>
        </c:scaling>
        <c:delete val="0"/>
        <c:axPos val="b"/>
        <c:majorTickMark val="out"/>
        <c:minorTickMark val="none"/>
        <c:tickLblPos val="nextTo"/>
        <c:crossAx val="130679168"/>
        <c:crosses val="autoZero"/>
        <c:auto val="1"/>
        <c:lblAlgn val="ctr"/>
        <c:lblOffset val="100"/>
        <c:noMultiLvlLbl val="0"/>
      </c:catAx>
      <c:valAx>
        <c:axId val="1306791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30321024"/>
        <c:crosses val="autoZero"/>
        <c:crossBetween val="between"/>
      </c:valAx>
      <c:valAx>
        <c:axId val="13068108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31156224"/>
        <c:crosses val="max"/>
        <c:crossBetween val="between"/>
      </c:valAx>
      <c:catAx>
        <c:axId val="131156224"/>
        <c:scaling>
          <c:orientation val="minMax"/>
        </c:scaling>
        <c:delete val="1"/>
        <c:axPos val="b"/>
        <c:majorTickMark val="out"/>
        <c:minorTickMark val="none"/>
        <c:tickLblPos val="nextTo"/>
        <c:crossAx val="130681088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v>CSJ</c:v>
          </c:tx>
          <c:marker>
            <c:symbol val="none"/>
          </c:marker>
          <c:cat>
            <c:strRef>
              <c:f>[Caselaod_by_Plcmt_by_Month.xlsx]Sheet1!$A$14:$A$53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[Caselaod_by_Plcmt_by_Month.xlsx]Sheet1!$D$14:$D$53</c:f>
              <c:numCache>
                <c:formatCode>General</c:formatCode>
                <c:ptCount val="40"/>
                <c:pt idx="0">
                  <c:v>9241</c:v>
                </c:pt>
                <c:pt idx="1">
                  <c:v>9051</c:v>
                </c:pt>
                <c:pt idx="2">
                  <c:v>8954</c:v>
                </c:pt>
                <c:pt idx="3">
                  <c:v>8858</c:v>
                </c:pt>
                <c:pt idx="4">
                  <c:v>8610</c:v>
                </c:pt>
                <c:pt idx="5">
                  <c:v>8677</c:v>
                </c:pt>
                <c:pt idx="6">
                  <c:v>8792</c:v>
                </c:pt>
                <c:pt idx="7">
                  <c:v>8416</c:v>
                </c:pt>
                <c:pt idx="8">
                  <c:v>8086</c:v>
                </c:pt>
                <c:pt idx="9">
                  <c:v>7724</c:v>
                </c:pt>
                <c:pt idx="10">
                  <c:v>7327</c:v>
                </c:pt>
                <c:pt idx="11">
                  <c:v>7227</c:v>
                </c:pt>
                <c:pt idx="12">
                  <c:v>7035</c:v>
                </c:pt>
                <c:pt idx="13">
                  <c:v>6709</c:v>
                </c:pt>
                <c:pt idx="14">
                  <c:v>6410</c:v>
                </c:pt>
                <c:pt idx="15">
                  <c:v>5992</c:v>
                </c:pt>
                <c:pt idx="16">
                  <c:v>5601</c:v>
                </c:pt>
                <c:pt idx="17">
                  <c:v>5304</c:v>
                </c:pt>
                <c:pt idx="18">
                  <c:v>5171</c:v>
                </c:pt>
                <c:pt idx="19">
                  <c:v>4937</c:v>
                </c:pt>
                <c:pt idx="20">
                  <c:v>4793</c:v>
                </c:pt>
                <c:pt idx="21">
                  <c:v>4649</c:v>
                </c:pt>
                <c:pt idx="22">
                  <c:v>4458</c:v>
                </c:pt>
                <c:pt idx="23">
                  <c:v>4376</c:v>
                </c:pt>
                <c:pt idx="24">
                  <c:v>4454</c:v>
                </c:pt>
                <c:pt idx="25">
                  <c:v>4360</c:v>
                </c:pt>
                <c:pt idx="26">
                  <c:v>4091</c:v>
                </c:pt>
                <c:pt idx="27">
                  <c:v>3816</c:v>
                </c:pt>
                <c:pt idx="28">
                  <c:v>3506</c:v>
                </c:pt>
                <c:pt idx="29">
                  <c:v>3481</c:v>
                </c:pt>
                <c:pt idx="30">
                  <c:v>3318</c:v>
                </c:pt>
                <c:pt idx="31">
                  <c:v>3258</c:v>
                </c:pt>
                <c:pt idx="32">
                  <c:v>3131</c:v>
                </c:pt>
                <c:pt idx="33">
                  <c:v>2943</c:v>
                </c:pt>
                <c:pt idx="34">
                  <c:v>2883</c:v>
                </c:pt>
                <c:pt idx="35">
                  <c:v>2900</c:v>
                </c:pt>
                <c:pt idx="36">
                  <c:v>2955</c:v>
                </c:pt>
                <c:pt idx="37">
                  <c:v>2808</c:v>
                </c:pt>
                <c:pt idx="38">
                  <c:v>2751</c:v>
                </c:pt>
                <c:pt idx="39">
                  <c:v>2678</c:v>
                </c:pt>
              </c:numCache>
            </c:numRef>
          </c:val>
          <c:smooth val="0"/>
        </c:ser>
        <c:ser>
          <c:idx val="0"/>
          <c:order val="1"/>
          <c:tx>
            <c:v>W2T</c:v>
          </c:tx>
          <c:marker>
            <c:symbol val="none"/>
          </c:marker>
          <c:cat>
            <c:strRef>
              <c:f>[Caselaod_by_Plcmt_by_Month.xlsx]Sheet1!$A$14:$A$53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[Caselaod_by_Plcmt_by_Month.xlsx]Sheet1!$C$14:$C$53</c:f>
              <c:numCache>
                <c:formatCode>General</c:formatCode>
                <c:ptCount val="40"/>
                <c:pt idx="0">
                  <c:v>4744</c:v>
                </c:pt>
                <c:pt idx="1">
                  <c:v>4708</c:v>
                </c:pt>
                <c:pt idx="2">
                  <c:v>4613</c:v>
                </c:pt>
                <c:pt idx="3">
                  <c:v>4632</c:v>
                </c:pt>
                <c:pt idx="4">
                  <c:v>4625</c:v>
                </c:pt>
                <c:pt idx="5">
                  <c:v>4612</c:v>
                </c:pt>
                <c:pt idx="6">
                  <c:v>4554</c:v>
                </c:pt>
                <c:pt idx="7">
                  <c:v>4457</c:v>
                </c:pt>
                <c:pt idx="8">
                  <c:v>4496</c:v>
                </c:pt>
                <c:pt idx="9">
                  <c:v>4444</c:v>
                </c:pt>
                <c:pt idx="10">
                  <c:v>4426</c:v>
                </c:pt>
                <c:pt idx="11">
                  <c:v>4335</c:v>
                </c:pt>
                <c:pt idx="12">
                  <c:v>4221</c:v>
                </c:pt>
                <c:pt idx="13">
                  <c:v>4050</c:v>
                </c:pt>
                <c:pt idx="14">
                  <c:v>3899</c:v>
                </c:pt>
                <c:pt idx="15">
                  <c:v>3786</c:v>
                </c:pt>
                <c:pt idx="16">
                  <c:v>3730</c:v>
                </c:pt>
                <c:pt idx="17">
                  <c:v>3747</c:v>
                </c:pt>
                <c:pt idx="18">
                  <c:v>3601</c:v>
                </c:pt>
                <c:pt idx="19">
                  <c:v>3486</c:v>
                </c:pt>
                <c:pt idx="20">
                  <c:v>3396</c:v>
                </c:pt>
                <c:pt idx="21">
                  <c:v>3310</c:v>
                </c:pt>
                <c:pt idx="22">
                  <c:v>3224</c:v>
                </c:pt>
                <c:pt idx="23">
                  <c:v>3080</c:v>
                </c:pt>
                <c:pt idx="24">
                  <c:v>2946</c:v>
                </c:pt>
                <c:pt idx="25">
                  <c:v>2883</c:v>
                </c:pt>
                <c:pt idx="26">
                  <c:v>2810</c:v>
                </c:pt>
                <c:pt idx="27">
                  <c:v>2728</c:v>
                </c:pt>
                <c:pt idx="28">
                  <c:v>2687</c:v>
                </c:pt>
                <c:pt idx="29">
                  <c:v>2658</c:v>
                </c:pt>
                <c:pt idx="30">
                  <c:v>2554</c:v>
                </c:pt>
                <c:pt idx="31">
                  <c:v>2567</c:v>
                </c:pt>
                <c:pt idx="32">
                  <c:v>2511</c:v>
                </c:pt>
                <c:pt idx="33">
                  <c:v>2448</c:v>
                </c:pt>
                <c:pt idx="34">
                  <c:v>2405</c:v>
                </c:pt>
                <c:pt idx="35">
                  <c:v>2359</c:v>
                </c:pt>
                <c:pt idx="36">
                  <c:v>2289</c:v>
                </c:pt>
                <c:pt idx="37">
                  <c:v>2268</c:v>
                </c:pt>
                <c:pt idx="38">
                  <c:v>2204</c:v>
                </c:pt>
                <c:pt idx="39">
                  <c:v>2130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374976"/>
        <c:axId val="163376512"/>
      </c:lineChart>
      <c:catAx>
        <c:axId val="163374976"/>
        <c:scaling>
          <c:orientation val="minMax"/>
        </c:scaling>
        <c:delete val="0"/>
        <c:axPos val="b"/>
        <c:majorTickMark val="out"/>
        <c:minorTickMark val="none"/>
        <c:tickLblPos val="nextTo"/>
        <c:crossAx val="163376512"/>
        <c:crosses val="autoZero"/>
        <c:auto val="1"/>
        <c:lblAlgn val="ctr"/>
        <c:lblOffset val="100"/>
        <c:noMultiLvlLbl val="0"/>
      </c:catAx>
      <c:valAx>
        <c:axId val="1633765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Participants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3374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v>CSJ</c:v>
          </c:tx>
          <c:marker>
            <c:symbol val="none"/>
          </c:marker>
          <c:cat>
            <c:strRef>
              <c:f>[Caselaod_by_Plcmt_by_Month.xlsx]Sheet1!$A$14:$A$53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[Caselaod_by_Plcmt_by_Month.xlsx]Sheet1!$I$14:$I$53</c:f>
              <c:numCache>
                <c:formatCode>General</c:formatCode>
                <c:ptCount val="40"/>
                <c:pt idx="0">
                  <c:v>3086</c:v>
                </c:pt>
                <c:pt idx="1">
                  <c:v>2596</c:v>
                </c:pt>
                <c:pt idx="2">
                  <c:v>2517</c:v>
                </c:pt>
                <c:pt idx="3">
                  <c:v>2753</c:v>
                </c:pt>
                <c:pt idx="4">
                  <c:v>2526</c:v>
                </c:pt>
                <c:pt idx="5">
                  <c:v>2667</c:v>
                </c:pt>
                <c:pt idx="6">
                  <c:v>2499</c:v>
                </c:pt>
                <c:pt idx="7">
                  <c:v>2425</c:v>
                </c:pt>
                <c:pt idx="8">
                  <c:v>2468</c:v>
                </c:pt>
                <c:pt idx="9">
                  <c:v>2393</c:v>
                </c:pt>
                <c:pt idx="10">
                  <c:v>2145</c:v>
                </c:pt>
                <c:pt idx="11">
                  <c:v>2124</c:v>
                </c:pt>
                <c:pt idx="12">
                  <c:v>2511</c:v>
                </c:pt>
                <c:pt idx="13">
                  <c:v>2022</c:v>
                </c:pt>
                <c:pt idx="14">
                  <c:v>1848</c:v>
                </c:pt>
                <c:pt idx="15">
                  <c:v>1885</c:v>
                </c:pt>
                <c:pt idx="16">
                  <c:v>1835</c:v>
                </c:pt>
                <c:pt idx="17">
                  <c:v>1796</c:v>
                </c:pt>
                <c:pt idx="18">
                  <c:v>1848</c:v>
                </c:pt>
                <c:pt idx="19">
                  <c:v>1806</c:v>
                </c:pt>
                <c:pt idx="20">
                  <c:v>1815</c:v>
                </c:pt>
                <c:pt idx="21">
                  <c:v>1756</c:v>
                </c:pt>
                <c:pt idx="22">
                  <c:v>1659</c:v>
                </c:pt>
                <c:pt idx="23">
                  <c:v>1536</c:v>
                </c:pt>
                <c:pt idx="24">
                  <c:v>1721</c:v>
                </c:pt>
                <c:pt idx="25">
                  <c:v>1401</c:v>
                </c:pt>
                <c:pt idx="26">
                  <c:v>1232</c:v>
                </c:pt>
                <c:pt idx="27">
                  <c:v>938</c:v>
                </c:pt>
                <c:pt idx="28">
                  <c:v>934</c:v>
                </c:pt>
                <c:pt idx="29">
                  <c:v>904</c:v>
                </c:pt>
                <c:pt idx="30">
                  <c:v>921</c:v>
                </c:pt>
                <c:pt idx="31">
                  <c:v>862</c:v>
                </c:pt>
                <c:pt idx="32">
                  <c:v>789</c:v>
                </c:pt>
                <c:pt idx="33">
                  <c:v>719</c:v>
                </c:pt>
                <c:pt idx="34">
                  <c:v>718</c:v>
                </c:pt>
                <c:pt idx="35">
                  <c:v>734</c:v>
                </c:pt>
                <c:pt idx="36">
                  <c:v>1048</c:v>
                </c:pt>
                <c:pt idx="37">
                  <c:v>674</c:v>
                </c:pt>
                <c:pt idx="38">
                  <c:v>663</c:v>
                </c:pt>
                <c:pt idx="39">
                  <c:v>719</c:v>
                </c:pt>
              </c:numCache>
            </c:numRef>
          </c:val>
          <c:smooth val="0"/>
        </c:ser>
        <c:ser>
          <c:idx val="0"/>
          <c:order val="1"/>
          <c:tx>
            <c:v>W2T</c:v>
          </c:tx>
          <c:marker>
            <c:symbol val="none"/>
          </c:marker>
          <c:cat>
            <c:strRef>
              <c:f>[Caselaod_by_Plcmt_by_Month.xlsx]Sheet1!$A$14:$A$53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[Caselaod_by_Plcmt_by_Month.xlsx]Sheet1!$G$14:$G$53</c:f>
              <c:numCache>
                <c:formatCode>General</c:formatCode>
                <c:ptCount val="40"/>
                <c:pt idx="0">
                  <c:v>222</c:v>
                </c:pt>
                <c:pt idx="1">
                  <c:v>196</c:v>
                </c:pt>
                <c:pt idx="2">
                  <c:v>214</c:v>
                </c:pt>
                <c:pt idx="3">
                  <c:v>219</c:v>
                </c:pt>
                <c:pt idx="4">
                  <c:v>233</c:v>
                </c:pt>
                <c:pt idx="5">
                  <c:v>219</c:v>
                </c:pt>
                <c:pt idx="6">
                  <c:v>224</c:v>
                </c:pt>
                <c:pt idx="7">
                  <c:v>214</c:v>
                </c:pt>
                <c:pt idx="8">
                  <c:v>262</c:v>
                </c:pt>
                <c:pt idx="9">
                  <c:v>312</c:v>
                </c:pt>
                <c:pt idx="10">
                  <c:v>252</c:v>
                </c:pt>
                <c:pt idx="11">
                  <c:v>218</c:v>
                </c:pt>
                <c:pt idx="12">
                  <c:v>264</c:v>
                </c:pt>
                <c:pt idx="13">
                  <c:v>213</c:v>
                </c:pt>
                <c:pt idx="14">
                  <c:v>202</c:v>
                </c:pt>
                <c:pt idx="15">
                  <c:v>218</c:v>
                </c:pt>
                <c:pt idx="16">
                  <c:v>263</c:v>
                </c:pt>
                <c:pt idx="17">
                  <c:v>259</c:v>
                </c:pt>
                <c:pt idx="18">
                  <c:v>278</c:v>
                </c:pt>
                <c:pt idx="19">
                  <c:v>258</c:v>
                </c:pt>
                <c:pt idx="20">
                  <c:v>280</c:v>
                </c:pt>
                <c:pt idx="21">
                  <c:v>297</c:v>
                </c:pt>
                <c:pt idx="22">
                  <c:v>289</c:v>
                </c:pt>
                <c:pt idx="23">
                  <c:v>224</c:v>
                </c:pt>
                <c:pt idx="24">
                  <c:v>218</c:v>
                </c:pt>
                <c:pt idx="25">
                  <c:v>199</c:v>
                </c:pt>
                <c:pt idx="26">
                  <c:v>169</c:v>
                </c:pt>
                <c:pt idx="27">
                  <c:v>122</c:v>
                </c:pt>
                <c:pt idx="28">
                  <c:v>127</c:v>
                </c:pt>
                <c:pt idx="29">
                  <c:v>99</c:v>
                </c:pt>
                <c:pt idx="30">
                  <c:v>91</c:v>
                </c:pt>
                <c:pt idx="31">
                  <c:v>89</c:v>
                </c:pt>
                <c:pt idx="32">
                  <c:v>84</c:v>
                </c:pt>
                <c:pt idx="33">
                  <c:v>89</c:v>
                </c:pt>
                <c:pt idx="34">
                  <c:v>71</c:v>
                </c:pt>
                <c:pt idx="35">
                  <c:v>60</c:v>
                </c:pt>
                <c:pt idx="36">
                  <c:v>98</c:v>
                </c:pt>
                <c:pt idx="37">
                  <c:v>59</c:v>
                </c:pt>
                <c:pt idx="38">
                  <c:v>61</c:v>
                </c:pt>
                <c:pt idx="39">
                  <c:v>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46592"/>
        <c:axId val="132415488"/>
      </c:lineChart>
      <c:catAx>
        <c:axId val="130046592"/>
        <c:scaling>
          <c:orientation val="minMax"/>
        </c:scaling>
        <c:delete val="0"/>
        <c:axPos val="b"/>
        <c:majorTickMark val="out"/>
        <c:minorTickMark val="none"/>
        <c:tickLblPos val="nextTo"/>
        <c:crossAx val="132415488"/>
        <c:crosses val="autoZero"/>
        <c:auto val="1"/>
        <c:lblAlgn val="ctr"/>
        <c:lblOffset val="100"/>
        <c:noMultiLvlLbl val="0"/>
      </c:catAx>
      <c:valAx>
        <c:axId val="1324154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Placement Participants in the WPR Numerator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00465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v>CSJ W-2</c:v>
          </c:tx>
          <c:marker>
            <c:symbol val="none"/>
          </c:marker>
          <c:cat>
            <c:strRef>
              <c:f>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Sheet1!$D$14:$D$53</c:f>
              <c:numCache>
                <c:formatCode>General</c:formatCode>
                <c:ptCount val="40"/>
                <c:pt idx="0">
                  <c:v>9241</c:v>
                </c:pt>
                <c:pt idx="1">
                  <c:v>9051</c:v>
                </c:pt>
                <c:pt idx="2">
                  <c:v>8954</c:v>
                </c:pt>
                <c:pt idx="3">
                  <c:v>8858</c:v>
                </c:pt>
                <c:pt idx="4">
                  <c:v>8610</c:v>
                </c:pt>
                <c:pt idx="5">
                  <c:v>8677</c:v>
                </c:pt>
                <c:pt idx="6">
                  <c:v>8792</c:v>
                </c:pt>
                <c:pt idx="7">
                  <c:v>8416</c:v>
                </c:pt>
                <c:pt idx="8">
                  <c:v>8086</c:v>
                </c:pt>
                <c:pt idx="9">
                  <c:v>7724</c:v>
                </c:pt>
                <c:pt idx="10">
                  <c:v>7327</c:v>
                </c:pt>
                <c:pt idx="11">
                  <c:v>7227</c:v>
                </c:pt>
                <c:pt idx="12">
                  <c:v>7035</c:v>
                </c:pt>
                <c:pt idx="13">
                  <c:v>6709</c:v>
                </c:pt>
                <c:pt idx="14">
                  <c:v>6410</c:v>
                </c:pt>
                <c:pt idx="15">
                  <c:v>5992</c:v>
                </c:pt>
                <c:pt idx="16">
                  <c:v>5601</c:v>
                </c:pt>
                <c:pt idx="17">
                  <c:v>5304</c:v>
                </c:pt>
                <c:pt idx="18">
                  <c:v>5171</c:v>
                </c:pt>
                <c:pt idx="19">
                  <c:v>4937</c:v>
                </c:pt>
                <c:pt idx="20">
                  <c:v>4793</c:v>
                </c:pt>
                <c:pt idx="21">
                  <c:v>4649</c:v>
                </c:pt>
                <c:pt idx="22">
                  <c:v>4458</c:v>
                </c:pt>
                <c:pt idx="23">
                  <c:v>4376</c:v>
                </c:pt>
                <c:pt idx="24">
                  <c:v>4454</c:v>
                </c:pt>
                <c:pt idx="25">
                  <c:v>4360</c:v>
                </c:pt>
                <c:pt idx="26">
                  <c:v>4091</c:v>
                </c:pt>
                <c:pt idx="27">
                  <c:v>3816</c:v>
                </c:pt>
                <c:pt idx="28">
                  <c:v>3506</c:v>
                </c:pt>
                <c:pt idx="29">
                  <c:v>3481</c:v>
                </c:pt>
                <c:pt idx="30">
                  <c:v>3318</c:v>
                </c:pt>
                <c:pt idx="31">
                  <c:v>3258</c:v>
                </c:pt>
                <c:pt idx="32">
                  <c:v>3131</c:v>
                </c:pt>
                <c:pt idx="33">
                  <c:v>2943</c:v>
                </c:pt>
                <c:pt idx="34">
                  <c:v>2883</c:v>
                </c:pt>
                <c:pt idx="35">
                  <c:v>2900</c:v>
                </c:pt>
                <c:pt idx="36">
                  <c:v>2955</c:v>
                </c:pt>
                <c:pt idx="37">
                  <c:v>2808</c:v>
                </c:pt>
                <c:pt idx="38">
                  <c:v>2751</c:v>
                </c:pt>
                <c:pt idx="39">
                  <c:v>2678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725056"/>
        <c:axId val="97993856"/>
      </c:lineChart>
      <c:lineChart>
        <c:grouping val="standard"/>
        <c:varyColors val="0"/>
        <c:ser>
          <c:idx val="3"/>
          <c:order val="1"/>
          <c:tx>
            <c:v>CSJ WPR Num</c:v>
          </c:tx>
          <c:marker>
            <c:symbol val="none"/>
          </c:marker>
          <c:val>
            <c:numRef>
              <c:f>Sheet1!$I$14:$I$53</c:f>
              <c:numCache>
                <c:formatCode>General</c:formatCode>
                <c:ptCount val="40"/>
                <c:pt idx="0">
                  <c:v>3086</c:v>
                </c:pt>
                <c:pt idx="1">
                  <c:v>2596</c:v>
                </c:pt>
                <c:pt idx="2">
                  <c:v>2517</c:v>
                </c:pt>
                <c:pt idx="3">
                  <c:v>2753</c:v>
                </c:pt>
                <c:pt idx="4">
                  <c:v>2526</c:v>
                </c:pt>
                <c:pt idx="5">
                  <c:v>2667</c:v>
                </c:pt>
                <c:pt idx="6">
                  <c:v>2499</c:v>
                </c:pt>
                <c:pt idx="7">
                  <c:v>2425</c:v>
                </c:pt>
                <c:pt idx="8">
                  <c:v>2468</c:v>
                </c:pt>
                <c:pt idx="9">
                  <c:v>2393</c:v>
                </c:pt>
                <c:pt idx="10">
                  <c:v>2145</c:v>
                </c:pt>
                <c:pt idx="11">
                  <c:v>2124</c:v>
                </c:pt>
                <c:pt idx="12">
                  <c:v>2511</c:v>
                </c:pt>
                <c:pt idx="13">
                  <c:v>2022</c:v>
                </c:pt>
                <c:pt idx="14">
                  <c:v>1848</c:v>
                </c:pt>
                <c:pt idx="15">
                  <c:v>1885</c:v>
                </c:pt>
                <c:pt idx="16">
                  <c:v>1835</c:v>
                </c:pt>
                <c:pt idx="17">
                  <c:v>1796</c:v>
                </c:pt>
                <c:pt idx="18">
                  <c:v>1848</c:v>
                </c:pt>
                <c:pt idx="19">
                  <c:v>1806</c:v>
                </c:pt>
                <c:pt idx="20">
                  <c:v>1815</c:v>
                </c:pt>
                <c:pt idx="21">
                  <c:v>1756</c:v>
                </c:pt>
                <c:pt idx="22">
                  <c:v>1659</c:v>
                </c:pt>
                <c:pt idx="23">
                  <c:v>1536</c:v>
                </c:pt>
                <c:pt idx="24">
                  <c:v>1721</c:v>
                </c:pt>
                <c:pt idx="25">
                  <c:v>1401</c:v>
                </c:pt>
                <c:pt idx="26">
                  <c:v>1232</c:v>
                </c:pt>
                <c:pt idx="27">
                  <c:v>938</c:v>
                </c:pt>
                <c:pt idx="28">
                  <c:v>934</c:v>
                </c:pt>
                <c:pt idx="29">
                  <c:v>904</c:v>
                </c:pt>
                <c:pt idx="30">
                  <c:v>921</c:v>
                </c:pt>
                <c:pt idx="31">
                  <c:v>862</c:v>
                </c:pt>
                <c:pt idx="32">
                  <c:v>789</c:v>
                </c:pt>
                <c:pt idx="33">
                  <c:v>719</c:v>
                </c:pt>
                <c:pt idx="34">
                  <c:v>718</c:v>
                </c:pt>
                <c:pt idx="35">
                  <c:v>734</c:v>
                </c:pt>
                <c:pt idx="36">
                  <c:v>1048</c:v>
                </c:pt>
                <c:pt idx="37">
                  <c:v>674</c:v>
                </c:pt>
                <c:pt idx="38">
                  <c:v>663</c:v>
                </c:pt>
                <c:pt idx="39">
                  <c:v>719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022912"/>
        <c:axId val="97996160"/>
      </c:lineChart>
      <c:catAx>
        <c:axId val="97725056"/>
        <c:scaling>
          <c:orientation val="minMax"/>
        </c:scaling>
        <c:delete val="0"/>
        <c:axPos val="b"/>
        <c:majorTickMark val="out"/>
        <c:minorTickMark val="none"/>
        <c:tickLblPos val="nextTo"/>
        <c:crossAx val="97993856"/>
        <c:crosses val="autoZero"/>
        <c:auto val="1"/>
        <c:lblAlgn val="ctr"/>
        <c:lblOffset val="100"/>
        <c:noMultiLvlLbl val="0"/>
      </c:catAx>
      <c:valAx>
        <c:axId val="979938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CSJ W-2 Caseload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7725056"/>
        <c:crosses val="autoZero"/>
        <c:crossBetween val="between"/>
      </c:valAx>
      <c:valAx>
        <c:axId val="9799616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CSJ WPR Numerator Participants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8022912"/>
        <c:crosses val="max"/>
        <c:crossBetween val="between"/>
      </c:valAx>
      <c:catAx>
        <c:axId val="98022912"/>
        <c:scaling>
          <c:orientation val="minMax"/>
        </c:scaling>
        <c:delete val="1"/>
        <c:axPos val="b"/>
        <c:majorTickMark val="out"/>
        <c:minorTickMark val="none"/>
        <c:tickLblPos val="nextTo"/>
        <c:crossAx val="97996160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W2T W-2</c:v>
          </c:tx>
          <c:marker>
            <c:symbol val="none"/>
          </c:marker>
          <c:cat>
            <c:strRef>
              <c:f>Sheet1!$A$14:$A$53</c:f>
              <c:strCache>
                <c:ptCount val="40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</c:strCache>
            </c:strRef>
          </c:cat>
          <c:val>
            <c:numRef>
              <c:f>Sheet1!$C$14:$C$53</c:f>
              <c:numCache>
                <c:formatCode>General</c:formatCode>
                <c:ptCount val="40"/>
                <c:pt idx="0">
                  <c:v>4744</c:v>
                </c:pt>
                <c:pt idx="1">
                  <c:v>4708</c:v>
                </c:pt>
                <c:pt idx="2">
                  <c:v>4613</c:v>
                </c:pt>
                <c:pt idx="3">
                  <c:v>4632</c:v>
                </c:pt>
                <c:pt idx="4">
                  <c:v>4625</c:v>
                </c:pt>
                <c:pt idx="5">
                  <c:v>4612</c:v>
                </c:pt>
                <c:pt idx="6">
                  <c:v>4554</c:v>
                </c:pt>
                <c:pt idx="7">
                  <c:v>4457</c:v>
                </c:pt>
                <c:pt idx="8">
                  <c:v>4496</c:v>
                </c:pt>
                <c:pt idx="9">
                  <c:v>4444</c:v>
                </c:pt>
                <c:pt idx="10">
                  <c:v>4426</c:v>
                </c:pt>
                <c:pt idx="11">
                  <c:v>4335</c:v>
                </c:pt>
                <c:pt idx="12">
                  <c:v>4221</c:v>
                </c:pt>
                <c:pt idx="13">
                  <c:v>4050</c:v>
                </c:pt>
                <c:pt idx="14">
                  <c:v>3899</c:v>
                </c:pt>
                <c:pt idx="15">
                  <c:v>3786</c:v>
                </c:pt>
                <c:pt idx="16">
                  <c:v>3730</c:v>
                </c:pt>
                <c:pt idx="17">
                  <c:v>3747</c:v>
                </c:pt>
                <c:pt idx="18">
                  <c:v>3601</c:v>
                </c:pt>
                <c:pt idx="19">
                  <c:v>3486</c:v>
                </c:pt>
                <c:pt idx="20">
                  <c:v>3396</c:v>
                </c:pt>
                <c:pt idx="21">
                  <c:v>3310</c:v>
                </c:pt>
                <c:pt idx="22">
                  <c:v>3224</c:v>
                </c:pt>
                <c:pt idx="23">
                  <c:v>3080</c:v>
                </c:pt>
                <c:pt idx="24">
                  <c:v>2946</c:v>
                </c:pt>
                <c:pt idx="25">
                  <c:v>2883</c:v>
                </c:pt>
                <c:pt idx="26">
                  <c:v>2810</c:v>
                </c:pt>
                <c:pt idx="27">
                  <c:v>2728</c:v>
                </c:pt>
                <c:pt idx="28">
                  <c:v>2687</c:v>
                </c:pt>
                <c:pt idx="29">
                  <c:v>2658</c:v>
                </c:pt>
                <c:pt idx="30">
                  <c:v>2554</c:v>
                </c:pt>
                <c:pt idx="31">
                  <c:v>2567</c:v>
                </c:pt>
                <c:pt idx="32">
                  <c:v>2511</c:v>
                </c:pt>
                <c:pt idx="33">
                  <c:v>2448</c:v>
                </c:pt>
                <c:pt idx="34">
                  <c:v>2405</c:v>
                </c:pt>
                <c:pt idx="35">
                  <c:v>2359</c:v>
                </c:pt>
                <c:pt idx="36">
                  <c:v>2289</c:v>
                </c:pt>
                <c:pt idx="37">
                  <c:v>2268</c:v>
                </c:pt>
                <c:pt idx="38">
                  <c:v>2204</c:v>
                </c:pt>
                <c:pt idx="39">
                  <c:v>2130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049600"/>
        <c:axId val="97227520"/>
      </c:lineChart>
      <c:lineChart>
        <c:grouping val="standard"/>
        <c:varyColors val="0"/>
        <c:ser>
          <c:idx val="2"/>
          <c:order val="1"/>
          <c:tx>
            <c:v>W2T WPR Num</c:v>
          </c:tx>
          <c:marker>
            <c:symbol val="none"/>
          </c:marker>
          <c:val>
            <c:numRef>
              <c:f>Sheet1!$G$14:$G$53</c:f>
              <c:numCache>
                <c:formatCode>General</c:formatCode>
                <c:ptCount val="40"/>
                <c:pt idx="0">
                  <c:v>222</c:v>
                </c:pt>
                <c:pt idx="1">
                  <c:v>196</c:v>
                </c:pt>
                <c:pt idx="2">
                  <c:v>214</c:v>
                </c:pt>
                <c:pt idx="3">
                  <c:v>219</c:v>
                </c:pt>
                <c:pt idx="4">
                  <c:v>233</c:v>
                </c:pt>
                <c:pt idx="5">
                  <c:v>219</c:v>
                </c:pt>
                <c:pt idx="6">
                  <c:v>224</c:v>
                </c:pt>
                <c:pt idx="7">
                  <c:v>214</c:v>
                </c:pt>
                <c:pt idx="8">
                  <c:v>262</c:v>
                </c:pt>
                <c:pt idx="9">
                  <c:v>312</c:v>
                </c:pt>
                <c:pt idx="10">
                  <c:v>252</c:v>
                </c:pt>
                <c:pt idx="11">
                  <c:v>218</c:v>
                </c:pt>
                <c:pt idx="12">
                  <c:v>264</c:v>
                </c:pt>
                <c:pt idx="13">
                  <c:v>213</c:v>
                </c:pt>
                <c:pt idx="14">
                  <c:v>202</c:v>
                </c:pt>
                <c:pt idx="15">
                  <c:v>218</c:v>
                </c:pt>
                <c:pt idx="16">
                  <c:v>263</c:v>
                </c:pt>
                <c:pt idx="17">
                  <c:v>259</c:v>
                </c:pt>
                <c:pt idx="18">
                  <c:v>278</c:v>
                </c:pt>
                <c:pt idx="19">
                  <c:v>258</c:v>
                </c:pt>
                <c:pt idx="20">
                  <c:v>280</c:v>
                </c:pt>
                <c:pt idx="21">
                  <c:v>297</c:v>
                </c:pt>
                <c:pt idx="22">
                  <c:v>289</c:v>
                </c:pt>
                <c:pt idx="23">
                  <c:v>224</c:v>
                </c:pt>
                <c:pt idx="24">
                  <c:v>218</c:v>
                </c:pt>
                <c:pt idx="25">
                  <c:v>199</c:v>
                </c:pt>
                <c:pt idx="26">
                  <c:v>169</c:v>
                </c:pt>
                <c:pt idx="27">
                  <c:v>122</c:v>
                </c:pt>
                <c:pt idx="28">
                  <c:v>127</c:v>
                </c:pt>
                <c:pt idx="29">
                  <c:v>99</c:v>
                </c:pt>
                <c:pt idx="30">
                  <c:v>91</c:v>
                </c:pt>
                <c:pt idx="31">
                  <c:v>89</c:v>
                </c:pt>
                <c:pt idx="32">
                  <c:v>84</c:v>
                </c:pt>
                <c:pt idx="33">
                  <c:v>89</c:v>
                </c:pt>
                <c:pt idx="34">
                  <c:v>71</c:v>
                </c:pt>
                <c:pt idx="35">
                  <c:v>60</c:v>
                </c:pt>
                <c:pt idx="36">
                  <c:v>98</c:v>
                </c:pt>
                <c:pt idx="37">
                  <c:v>59</c:v>
                </c:pt>
                <c:pt idx="38">
                  <c:v>61</c:v>
                </c:pt>
                <c:pt idx="39">
                  <c:v>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243520"/>
        <c:axId val="97229056"/>
      </c:lineChart>
      <c:catAx>
        <c:axId val="97049600"/>
        <c:scaling>
          <c:orientation val="minMax"/>
        </c:scaling>
        <c:delete val="0"/>
        <c:axPos val="b"/>
        <c:majorTickMark val="out"/>
        <c:minorTickMark val="none"/>
        <c:tickLblPos val="nextTo"/>
        <c:crossAx val="97227520"/>
        <c:crosses val="autoZero"/>
        <c:auto val="1"/>
        <c:lblAlgn val="ctr"/>
        <c:lblOffset val="100"/>
        <c:noMultiLvlLbl val="0"/>
      </c:catAx>
      <c:valAx>
        <c:axId val="972275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W2T W-2 Caseload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7049600"/>
        <c:crosses val="autoZero"/>
        <c:crossBetween val="between"/>
      </c:valAx>
      <c:valAx>
        <c:axId val="9722905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W2T WPR Numerator Participants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7243520"/>
        <c:crosses val="max"/>
        <c:crossBetween val="between"/>
      </c:valAx>
      <c:catAx>
        <c:axId val="97243520"/>
        <c:scaling>
          <c:orientation val="minMax"/>
        </c:scaling>
        <c:delete val="1"/>
        <c:axPos val="b"/>
        <c:majorTickMark val="out"/>
        <c:minorTickMark val="none"/>
        <c:tickLblPos val="nextTo"/>
        <c:crossAx val="97229056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WPR</c:v>
          </c:tx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Sheet3!$A$141:$A$156</c:f>
              <c:strCache>
                <c:ptCount val="16"/>
                <c:pt idx="0">
                  <c:v>2016-01</c:v>
                </c:pt>
                <c:pt idx="1">
                  <c:v>2016-02</c:v>
                </c:pt>
                <c:pt idx="2">
                  <c:v>2016-03</c:v>
                </c:pt>
                <c:pt idx="3">
                  <c:v>2016-04</c:v>
                </c:pt>
                <c:pt idx="4">
                  <c:v>2016-05</c:v>
                </c:pt>
                <c:pt idx="5">
                  <c:v>2016-06</c:v>
                </c:pt>
                <c:pt idx="6">
                  <c:v>2016-07</c:v>
                </c:pt>
                <c:pt idx="7">
                  <c:v>2016-08</c:v>
                </c:pt>
                <c:pt idx="8">
                  <c:v>2016-09</c:v>
                </c:pt>
                <c:pt idx="9">
                  <c:v>2016-10</c:v>
                </c:pt>
                <c:pt idx="10">
                  <c:v>2016-11</c:v>
                </c:pt>
                <c:pt idx="11">
                  <c:v>2016-12</c:v>
                </c:pt>
                <c:pt idx="12">
                  <c:v>2017-01</c:v>
                </c:pt>
                <c:pt idx="13">
                  <c:v>2017-02</c:v>
                </c:pt>
                <c:pt idx="14">
                  <c:v>2017-03</c:v>
                </c:pt>
                <c:pt idx="15">
                  <c:v>2017-04</c:v>
                </c:pt>
              </c:strCache>
            </c:strRef>
          </c:cat>
          <c:val>
            <c:numRef>
              <c:f>Sheet3!$B$141:$B$156</c:f>
              <c:numCache>
                <c:formatCode>0%</c:formatCode>
                <c:ptCount val="16"/>
                <c:pt idx="0">
                  <c:v>0.42483560177397156</c:v>
                </c:pt>
                <c:pt idx="1">
                  <c:v>0.40097022415523587</c:v>
                </c:pt>
                <c:pt idx="2">
                  <c:v>0.39419010847582275</c:v>
                </c:pt>
                <c:pt idx="3">
                  <c:v>0.35396354387452311</c:v>
                </c:pt>
                <c:pt idx="4">
                  <c:v>0.36577250987731336</c:v>
                </c:pt>
                <c:pt idx="5">
                  <c:v>0.35418038183015144</c:v>
                </c:pt>
                <c:pt idx="6">
                  <c:v>0.35659425060346717</c:v>
                </c:pt>
                <c:pt idx="7">
                  <c:v>0.34723738807599913</c:v>
                </c:pt>
                <c:pt idx="8">
                  <c:v>0.32872990717681683</c:v>
                </c:pt>
                <c:pt idx="9">
                  <c:v>0.33310006997900632</c:v>
                </c:pt>
                <c:pt idx="10">
                  <c:v>0.32340221047573281</c:v>
                </c:pt>
                <c:pt idx="11">
                  <c:v>0.33426537874936452</c:v>
                </c:pt>
                <c:pt idx="12">
                  <c:v>0.39117163653439774</c:v>
                </c:pt>
                <c:pt idx="13">
                  <c:v>0.3149648838465694</c:v>
                </c:pt>
                <c:pt idx="14">
                  <c:v>0.30955697966007245</c:v>
                </c:pt>
                <c:pt idx="15">
                  <c:v>0.32668329177057359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067392"/>
        <c:axId val="74844032"/>
      </c:lineChart>
      <c:lineChart>
        <c:grouping val="standard"/>
        <c:varyColors val="0"/>
        <c:ser>
          <c:idx val="1"/>
          <c:order val="1"/>
          <c:tx>
            <c:v>W2T WPR Num</c:v>
          </c:tx>
          <c:marker>
            <c:symbol val="none"/>
          </c:marker>
          <c:cat>
            <c:strRef>
              <c:f>Sheet3!$A$141:$A$156</c:f>
              <c:strCache>
                <c:ptCount val="16"/>
                <c:pt idx="0">
                  <c:v>2016-01</c:v>
                </c:pt>
                <c:pt idx="1">
                  <c:v>2016-02</c:v>
                </c:pt>
                <c:pt idx="2">
                  <c:v>2016-03</c:v>
                </c:pt>
                <c:pt idx="3">
                  <c:v>2016-04</c:v>
                </c:pt>
                <c:pt idx="4">
                  <c:v>2016-05</c:v>
                </c:pt>
                <c:pt idx="5">
                  <c:v>2016-06</c:v>
                </c:pt>
                <c:pt idx="6">
                  <c:v>2016-07</c:v>
                </c:pt>
                <c:pt idx="7">
                  <c:v>2016-08</c:v>
                </c:pt>
                <c:pt idx="8">
                  <c:v>2016-09</c:v>
                </c:pt>
                <c:pt idx="9">
                  <c:v>2016-10</c:v>
                </c:pt>
                <c:pt idx="10">
                  <c:v>2016-11</c:v>
                </c:pt>
                <c:pt idx="11">
                  <c:v>2016-12</c:v>
                </c:pt>
                <c:pt idx="12">
                  <c:v>2017-01</c:v>
                </c:pt>
                <c:pt idx="13">
                  <c:v>2017-02</c:v>
                </c:pt>
                <c:pt idx="14">
                  <c:v>2017-03</c:v>
                </c:pt>
                <c:pt idx="15">
                  <c:v>2017-04</c:v>
                </c:pt>
              </c:strCache>
            </c:strRef>
          </c:cat>
          <c:val>
            <c:numRef>
              <c:f>Sheet3!$C$141:$C$156</c:f>
              <c:numCache>
                <c:formatCode>General</c:formatCode>
                <c:ptCount val="16"/>
                <c:pt idx="0">
                  <c:v>218</c:v>
                </c:pt>
                <c:pt idx="1">
                  <c:v>199</c:v>
                </c:pt>
                <c:pt idx="2">
                  <c:v>169</c:v>
                </c:pt>
                <c:pt idx="3">
                  <c:v>122</c:v>
                </c:pt>
                <c:pt idx="4">
                  <c:v>127</c:v>
                </c:pt>
                <c:pt idx="5">
                  <c:v>99</c:v>
                </c:pt>
                <c:pt idx="6">
                  <c:v>91</c:v>
                </c:pt>
                <c:pt idx="7">
                  <c:v>89</c:v>
                </c:pt>
                <c:pt idx="8">
                  <c:v>84</c:v>
                </c:pt>
                <c:pt idx="9">
                  <c:v>89</c:v>
                </c:pt>
                <c:pt idx="10">
                  <c:v>71</c:v>
                </c:pt>
                <c:pt idx="11">
                  <c:v>60</c:v>
                </c:pt>
                <c:pt idx="12">
                  <c:v>98</c:v>
                </c:pt>
                <c:pt idx="13">
                  <c:v>59</c:v>
                </c:pt>
                <c:pt idx="14">
                  <c:v>61</c:v>
                </c:pt>
                <c:pt idx="15">
                  <c:v>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81760"/>
        <c:axId val="75245824"/>
      </c:lineChart>
      <c:catAx>
        <c:axId val="57067392"/>
        <c:scaling>
          <c:orientation val="minMax"/>
        </c:scaling>
        <c:delete val="0"/>
        <c:axPos val="b"/>
        <c:majorTickMark val="out"/>
        <c:minorTickMark val="none"/>
        <c:tickLblPos val="nextTo"/>
        <c:crossAx val="74844032"/>
        <c:crosses val="autoZero"/>
        <c:auto val="1"/>
        <c:lblAlgn val="ctr"/>
        <c:lblOffset val="100"/>
        <c:noMultiLvlLbl val="0"/>
      </c:catAx>
      <c:valAx>
        <c:axId val="748440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57067392"/>
        <c:crosses val="autoZero"/>
        <c:crossBetween val="between"/>
      </c:valAx>
      <c:valAx>
        <c:axId val="7524582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5381760"/>
        <c:crosses val="max"/>
        <c:crossBetween val="between"/>
      </c:valAx>
      <c:catAx>
        <c:axId val="75381760"/>
        <c:scaling>
          <c:orientation val="minMax"/>
        </c:scaling>
        <c:delete val="1"/>
        <c:axPos val="b"/>
        <c:majorTickMark val="out"/>
        <c:minorTickMark val="none"/>
        <c:tickLblPos val="nextTo"/>
        <c:crossAx val="75245824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ROSS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Sheet3!$J$65:$J$69</c:f>
              <c:numCache>
                <c:formatCode>0%</c:formatCode>
                <c:ptCount val="5"/>
                <c:pt idx="0">
                  <c:v>0.49299796326997658</c:v>
                </c:pt>
                <c:pt idx="1">
                  <c:v>0.44550868691129181</c:v>
                </c:pt>
                <c:pt idx="2">
                  <c:v>0.44823747565862232</c:v>
                </c:pt>
                <c:pt idx="3">
                  <c:v>0.41473712627087417</c:v>
                </c:pt>
                <c:pt idx="4">
                  <c:v>0.43337853655485609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525760"/>
        <c:axId val="103537664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Sheet3!$K$65:$K$69</c:f>
              <c:numCache>
                <c:formatCode>0</c:formatCode>
                <c:ptCount val="5"/>
                <c:pt idx="0">
                  <c:v>56.666666666666664</c:v>
                </c:pt>
                <c:pt idx="1">
                  <c:v>11</c:v>
                </c:pt>
                <c:pt idx="2">
                  <c:v>11</c:v>
                </c:pt>
                <c:pt idx="3">
                  <c:v>5.333333333333333</c:v>
                </c:pt>
                <c:pt idx="4">
                  <c:v>8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563264"/>
        <c:axId val="103556608"/>
      </c:lineChart>
      <c:catAx>
        <c:axId val="103525760"/>
        <c:scaling>
          <c:orientation val="minMax"/>
        </c:scaling>
        <c:delete val="0"/>
        <c:axPos val="b"/>
        <c:majorTickMark val="out"/>
        <c:minorTickMark val="none"/>
        <c:tickLblPos val="nextTo"/>
        <c:crossAx val="103537664"/>
        <c:crosses val="autoZero"/>
        <c:auto val="1"/>
        <c:lblAlgn val="ctr"/>
        <c:lblOffset val="100"/>
        <c:noMultiLvlLbl val="0"/>
      </c:catAx>
      <c:valAx>
        <c:axId val="1035376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03525760"/>
        <c:crosses val="autoZero"/>
        <c:crossBetween val="between"/>
      </c:valAx>
      <c:valAx>
        <c:axId val="1035566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03563264"/>
        <c:crosses val="max"/>
        <c:crossBetween val="between"/>
      </c:valAx>
      <c:catAx>
        <c:axId val="103563264"/>
        <c:scaling>
          <c:orientation val="minMax"/>
        </c:scaling>
        <c:delete val="1"/>
        <c:axPos val="b"/>
        <c:majorTickMark val="out"/>
        <c:minorTickMark val="none"/>
        <c:tickLblPos val="nextTo"/>
        <c:crossAx val="103556608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MAXIMUS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Sheet3!$L$65:$L$69</c:f>
              <c:numCache>
                <c:formatCode>0%</c:formatCode>
                <c:ptCount val="5"/>
                <c:pt idx="0">
                  <c:v>0.3774485110848747</c:v>
                </c:pt>
                <c:pt idx="1">
                  <c:v>0.33563500798575618</c:v>
                </c:pt>
                <c:pt idx="2">
                  <c:v>0.32451008258720609</c:v>
                </c:pt>
                <c:pt idx="3">
                  <c:v>0.31072205965822985</c:v>
                </c:pt>
                <c:pt idx="4">
                  <c:v>0.30712365194895225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1287040"/>
        <c:axId val="121288576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Sheet3!$M$65:$M$69</c:f>
              <c:numCache>
                <c:formatCode>0</c:formatCode>
                <c:ptCount val="5"/>
                <c:pt idx="0">
                  <c:v>6.666666666666667</c:v>
                </c:pt>
                <c:pt idx="1">
                  <c:v>7.666666666666667</c:v>
                </c:pt>
                <c:pt idx="2">
                  <c:v>5.333333333333333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7614336"/>
        <c:axId val="127612416"/>
      </c:lineChart>
      <c:catAx>
        <c:axId val="121287040"/>
        <c:scaling>
          <c:orientation val="minMax"/>
        </c:scaling>
        <c:delete val="0"/>
        <c:axPos val="b"/>
        <c:majorTickMark val="out"/>
        <c:minorTickMark val="none"/>
        <c:tickLblPos val="nextTo"/>
        <c:crossAx val="121288576"/>
        <c:crosses val="autoZero"/>
        <c:auto val="1"/>
        <c:lblAlgn val="ctr"/>
        <c:lblOffset val="100"/>
        <c:noMultiLvlLbl val="0"/>
      </c:catAx>
      <c:valAx>
        <c:axId val="1212885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21287040"/>
        <c:crosses val="autoZero"/>
        <c:crossBetween val="between"/>
      </c:valAx>
      <c:valAx>
        <c:axId val="12761241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27614336"/>
        <c:crosses val="max"/>
        <c:crossBetween val="between"/>
      </c:valAx>
      <c:catAx>
        <c:axId val="127614336"/>
        <c:scaling>
          <c:orientation val="minMax"/>
        </c:scaling>
        <c:delete val="1"/>
        <c:axPos val="b"/>
        <c:majorTickMark val="out"/>
        <c:minorTickMark val="none"/>
        <c:tickLblPos val="nextTo"/>
        <c:crossAx val="127612416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AWWI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Sheet3!$J$64</c:f>
              <c:strCache>
                <c:ptCount val="1"/>
                <c:pt idx="0">
                  <c:v>WPR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Sheet3!$N$65:$N$69</c:f>
              <c:numCache>
                <c:formatCode>0%</c:formatCode>
                <c:ptCount val="5"/>
                <c:pt idx="0">
                  <c:v>0.33407098091881515</c:v>
                </c:pt>
                <c:pt idx="1">
                  <c:v>0.28192148714758986</c:v>
                </c:pt>
                <c:pt idx="2">
                  <c:v>0.28185296980857993</c:v>
                </c:pt>
                <c:pt idx="3">
                  <c:v>0.30482938277246724</c:v>
                </c:pt>
                <c:pt idx="4">
                  <c:v>0.34480410791943711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6686336"/>
        <c:axId val="106687872"/>
      </c:lineChart>
      <c:lineChart>
        <c:grouping val="standard"/>
        <c:varyColors val="0"/>
        <c:ser>
          <c:idx val="1"/>
          <c:order val="1"/>
          <c:tx>
            <c:strRef>
              <c:f>Sheet3!$K$64</c:f>
              <c:strCache>
                <c:ptCount val="1"/>
                <c:pt idx="0">
                  <c:v>W2T Num</c:v>
                </c:pt>
              </c:strCache>
            </c:strRef>
          </c:tx>
          <c:marker>
            <c:symbol val="none"/>
          </c:marker>
          <c:cat>
            <c:strRef>
              <c:f>Sheet3!$I$65:$I$69</c:f>
              <c:strCache>
                <c:ptCount val="5"/>
                <c:pt idx="0">
                  <c:v>Q1'16</c:v>
                </c:pt>
                <c:pt idx="1">
                  <c:v>Q2'16</c:v>
                </c:pt>
                <c:pt idx="2">
                  <c:v>Q3'16</c:v>
                </c:pt>
                <c:pt idx="3">
                  <c:v>Q4'16</c:v>
                </c:pt>
                <c:pt idx="4">
                  <c:v>Q1'17</c:v>
                </c:pt>
              </c:strCache>
            </c:strRef>
          </c:cat>
          <c:val>
            <c:numRef>
              <c:f>Sheet3!$O$65:$O$69</c:f>
              <c:numCache>
                <c:formatCode>0</c:formatCode>
                <c:ptCount val="5"/>
                <c:pt idx="0">
                  <c:v>27.666666666666668</c:v>
                </c:pt>
                <c:pt idx="1">
                  <c:v>10</c:v>
                </c:pt>
                <c:pt idx="2">
                  <c:v>7.666666666666667</c:v>
                </c:pt>
                <c:pt idx="3">
                  <c:v>10</c:v>
                </c:pt>
                <c:pt idx="4">
                  <c:v>13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7917440"/>
        <c:axId val="121880960"/>
      </c:lineChart>
      <c:catAx>
        <c:axId val="106686336"/>
        <c:scaling>
          <c:orientation val="minMax"/>
        </c:scaling>
        <c:delete val="0"/>
        <c:axPos val="b"/>
        <c:majorTickMark val="out"/>
        <c:minorTickMark val="none"/>
        <c:tickLblPos val="nextTo"/>
        <c:crossAx val="106687872"/>
        <c:crosses val="autoZero"/>
        <c:auto val="1"/>
        <c:lblAlgn val="ctr"/>
        <c:lblOffset val="100"/>
        <c:noMultiLvlLbl val="0"/>
      </c:catAx>
      <c:valAx>
        <c:axId val="1066878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WPR Rate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06686336"/>
        <c:crosses val="autoZero"/>
        <c:crossBetween val="between"/>
      </c:valAx>
      <c:valAx>
        <c:axId val="12188096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W2T WPR Numerator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27917440"/>
        <c:crosses val="max"/>
        <c:crossBetween val="between"/>
      </c:valAx>
      <c:catAx>
        <c:axId val="127917440"/>
        <c:scaling>
          <c:orientation val="minMax"/>
        </c:scaling>
        <c:delete val="1"/>
        <c:axPos val="b"/>
        <c:majorTickMark val="out"/>
        <c:minorTickMark val="none"/>
        <c:tickLblPos val="nextTo"/>
        <c:crossAx val="121880960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0.2625</cdr:x>
      <cdr:y>0.61111</cdr:y>
    </cdr:from>
    <cdr:to>
      <cdr:x>0.72917</cdr:x>
      <cdr:y>0.85069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00150" y="1676400"/>
          <a:ext cx="2133600" cy="657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Note:</a:t>
          </a:r>
          <a:r>
            <a:rPr lang="en-US" sz="1100" baseline="0"/>
            <a:t> Only 1 W2T WPR numerator </a:t>
          </a:r>
        </a:p>
        <a:p xmlns:a="http://schemas.openxmlformats.org/drawingml/2006/main">
          <a:r>
            <a:rPr lang="en-US" sz="1100" baseline="0"/>
            <a:t>participant recorded in Q1'16; 0 </a:t>
          </a:r>
        </a:p>
        <a:p xmlns:a="http://schemas.openxmlformats.org/drawingml/2006/main">
          <a:r>
            <a:rPr lang="en-US" sz="1100" baseline="0"/>
            <a:t>participants in all other quarters</a:t>
          </a:r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1B804-1C89-4992-BB69-996472341B70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D73B9-489B-41E6-8121-06A8AD898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47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D73B9-489B-41E6-8121-06A8AD898E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8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39749-146A-4314-B711-D6D17654E7FB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AFED-D743-44A3-BAF6-71C64588F9C9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4A3FF-11FF-4F58-8840-A29268351C1D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64864-7FBB-4810-A54C-4C3EFC13959A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B868-02E8-45B9-ABEE-7F34FB47B923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7C94-32A4-4948-B318-CAA4B883D931}" type="datetime1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BC2EE-2162-418F-A2C8-E822D4FE30E9}" type="datetime1">
              <a:rPr lang="en-US" smtClean="0"/>
              <a:t>6/14/2017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76E7-A541-4D76-BFFE-C9C1A8F5D12D}" type="datetime1">
              <a:rPr lang="en-US" smtClean="0"/>
              <a:t>6/14/2017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8B2D-13D3-4F47-9E16-A8538BE637FE}" type="datetime1">
              <a:rPr lang="en-US" smtClean="0"/>
              <a:t>6/14/2017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7D27-0312-4C0F-B9AF-358AA4CE99E5}" type="datetime1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8E615-C4BD-4678-A043-3A26F9115BD5}" type="datetime1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7366175-D725-46F5-9466-05F6E58A6F45}" type="datetime1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D30637A-EA63-40A8-8A07-5B8A6F65EC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WPR and Why It May Be Declining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and Analytics Section</a:t>
            </a:r>
          </a:p>
          <a:p>
            <a:r>
              <a:rPr lang="en-US" dirty="0" smtClean="0"/>
              <a:t>Bureau of Working Families</a:t>
            </a:r>
          </a:p>
          <a:p>
            <a:r>
              <a:rPr lang="en-US" dirty="0" smtClean="0"/>
              <a:t>Division of Families and Economic Security</a:t>
            </a:r>
          </a:p>
          <a:p>
            <a:r>
              <a:rPr lang="en-US" dirty="0" smtClean="0"/>
              <a:t>June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66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WPR versus W2T WPR Numerator Participants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43890440"/>
              </p:ext>
            </p:extLst>
          </p:nvPr>
        </p:nvGraphicFramePr>
        <p:xfrm>
          <a:off x="457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33491250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WPR versus W2T WPR Numerator Participants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82782121"/>
              </p:ext>
            </p:extLst>
          </p:nvPr>
        </p:nvGraphicFramePr>
        <p:xfrm>
          <a:off x="457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57270858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3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WPR has been declining since the start of 2016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666340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Caseloads have been declining for CSJ and W2T placements since 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526869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6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The CSJ WPR numerator participants have been declining though they may be beginning to level out. The W2T numerator participants have been more steady, though some decline started in 2016. 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23627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6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The CSJ caseload decline and the number of CSJ participants in the WPR numerator have parallel declines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800824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1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decline in the W2T WPR numerator participants began in 2016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641206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Is the decline in the W2T WPR numerator participants starting in 2016 causing the overall WPR decline? The correlation from 2016-01 through 2017-04 is 0.91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831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WPR versus W2T WPR Numerator Participants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6666541"/>
              </p:ext>
            </p:extLst>
          </p:nvPr>
        </p:nvGraphicFramePr>
        <p:xfrm>
          <a:off x="457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6704673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6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WPR versus W2T WPR Numerator Participants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46458999"/>
              </p:ext>
            </p:extLst>
          </p:nvPr>
        </p:nvGraphicFramePr>
        <p:xfrm>
          <a:off x="457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7978363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0637A-EA63-40A8-8A07-5B8A6F65EC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8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166</TotalTime>
  <Words>263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WPR and Why It May Be Declining</vt:lpstr>
      <vt:lpstr>The WPR has been declining since the start of 2016</vt:lpstr>
      <vt:lpstr>Caseloads have been declining for CSJ and W2T placements since 2014</vt:lpstr>
      <vt:lpstr>The CSJ WPR numerator participants have been declining though they may be beginning to level out. The W2T numerator participants have been more steady, though some decline started in 2016. </vt:lpstr>
      <vt:lpstr>The CSJ caseload decline and the number of CSJ participants in the WPR numerator have parallel declines</vt:lpstr>
      <vt:lpstr>The decline in the W2T WPR numerator participants began in 2016</vt:lpstr>
      <vt:lpstr>Is the decline in the W2T WPR numerator participants starting in 2016 causing the overall WPR decline? The correlation from 2016-01 through 2017-04 is 0.91</vt:lpstr>
      <vt:lpstr>WPR versus W2T WPR Numerator Participants</vt:lpstr>
      <vt:lpstr>WPR versus W2T WPR Numerator Participants</vt:lpstr>
      <vt:lpstr>WPR versus W2T WPR Numerator Participants</vt:lpstr>
      <vt:lpstr>WPR versus W2T WPR Numerator Participants</vt:lpstr>
    </vt:vector>
  </TitlesOfParts>
  <Company>DCF 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 McCann</dc:creator>
  <cp:lastModifiedBy>Robb McCann</cp:lastModifiedBy>
  <cp:revision>11</cp:revision>
  <dcterms:created xsi:type="dcterms:W3CDTF">2017-06-14T15:15:49Z</dcterms:created>
  <dcterms:modified xsi:type="dcterms:W3CDTF">2017-06-14T18:02:08Z</dcterms:modified>
</cp:coreProperties>
</file>