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3"/>
  </p:notesMasterIdLst>
  <p:sldIdLst>
    <p:sldId id="265" r:id="rId5"/>
    <p:sldId id="280" r:id="rId6"/>
    <p:sldId id="281" r:id="rId7"/>
    <p:sldId id="283" r:id="rId8"/>
    <p:sldId id="286" r:id="rId9"/>
    <p:sldId id="289" r:id="rId10"/>
    <p:sldId id="288" r:id="rId11"/>
    <p:sldId id="28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2776" autoAdjust="0"/>
  </p:normalViewPr>
  <p:slideViewPr>
    <p:cSldViewPr>
      <p:cViewPr>
        <p:scale>
          <a:sx n="100" d="100"/>
          <a:sy n="100" d="100"/>
        </p:scale>
        <p:origin x="-73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EEBF3E5-023E-4806-9581-A011FFDEB2CD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80F0635-4F36-4F0D-B796-F965D6355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07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874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09" indent="-285734" defTabSz="923874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2937" indent="-228587" defTabSz="923874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111" indent="-228587" defTabSz="923874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287" indent="-228587" defTabSz="923874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461" indent="-228587" defTabSz="923874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635" indent="-228587" defTabSz="923874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8811" indent="-228587" defTabSz="923874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5985" indent="-228587" defTabSz="923874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73048138-9ADC-4E88-A344-7E80828E9009}" type="slidenum">
              <a:rPr lang="en-US" altLang="en-US" sz="1200">
                <a:latin typeface="Calibri" pitchFamily="34" charset="0"/>
              </a:rPr>
              <a:pPr eaLnBrk="1" hangingPunct="1">
                <a:defRPr/>
              </a:pPr>
              <a:t>1</a:t>
            </a:fld>
            <a:endParaRPr lang="en-US" altLang="en-US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0C5A182-DC58-4246-AAB1-031913B5BFE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5D9F5E9-771A-4D7C-86A6-F44BACA349F2}" type="datetimeFigureOut">
              <a:rPr lang="en-US" smtClean="0"/>
              <a:t>8/10/2017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381000" y="2590800"/>
            <a:ext cx="8382000" cy="1066800"/>
          </a:xfrm>
        </p:spPr>
        <p:txBody>
          <a:bodyPr/>
          <a:lstStyle/>
          <a:p>
            <a:pPr algn="ctr" eaLnBrk="1" hangingPunct="1"/>
            <a:r>
              <a:rPr lang="en-US" altLang="en-US" sz="4000" dirty="0" smtClean="0">
                <a:solidFill>
                  <a:srgbClr val="002060"/>
                </a:solidFill>
              </a:rPr>
              <a:t>WPASS Phased Implementation Overview</a:t>
            </a:r>
            <a:endParaRPr lang="en-US" altLang="en-US" sz="4000" dirty="0">
              <a:solidFill>
                <a:srgbClr val="002060"/>
              </a:solidFill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524000" y="4343400"/>
            <a:ext cx="6172200" cy="1524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800" i="1" smtClean="0">
                <a:solidFill>
                  <a:schemeClr val="tx1"/>
                </a:solidFill>
                <a:latin typeface="Arial" charset="0"/>
                <a:cs typeface="Arial" charset="0"/>
              </a:rPr>
              <a:t>August 17, </a:t>
            </a:r>
            <a:r>
              <a:rPr lang="en-US" altLang="en-US" sz="28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2017</a:t>
            </a:r>
          </a:p>
          <a:p>
            <a:pPr algn="ctr" eaLnBrk="1" hangingPunct="1"/>
            <a:endParaRPr lang="en-US" altLang="en-US" sz="2800" i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US" altLang="en-US" sz="2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pic>
        <p:nvPicPr>
          <p:cNvPr id="3076" name="Picture 6" descr="vert-logo_web_bann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57912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45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WPASS Scope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sz="2900" dirty="0" smtClean="0"/>
              <a:t>Replacement of Mainframe Functionality</a:t>
            </a:r>
          </a:p>
          <a:p>
            <a:endParaRPr lang="en-US" sz="2600" dirty="0" smtClean="0"/>
          </a:p>
          <a:p>
            <a:r>
              <a:rPr lang="en-US" sz="2900" dirty="0" smtClean="0"/>
              <a:t>Target Programs:</a:t>
            </a:r>
          </a:p>
          <a:p>
            <a:pPr lvl="1"/>
            <a:r>
              <a:rPr lang="en-US" sz="2600" dirty="0" smtClean="0"/>
              <a:t>Wisconsin Works (W2) </a:t>
            </a:r>
          </a:p>
          <a:p>
            <a:pPr lvl="1"/>
            <a:r>
              <a:rPr lang="en-US" sz="2600" dirty="0" smtClean="0"/>
              <a:t>Transitional Jobs (TJ)/Transform Milwaukee Jobs (TMJ) </a:t>
            </a:r>
            <a:endParaRPr lang="en-US" sz="2600" dirty="0"/>
          </a:p>
          <a:p>
            <a:pPr lvl="1"/>
            <a:r>
              <a:rPr lang="en-US" sz="2600" dirty="0" smtClean="0"/>
              <a:t>Children First (CF)</a:t>
            </a:r>
          </a:p>
          <a:p>
            <a:pPr lvl="1"/>
            <a:endParaRPr lang="en-US" dirty="0"/>
          </a:p>
          <a:p>
            <a:r>
              <a:rPr lang="en-US" sz="2900" dirty="0" smtClean="0"/>
              <a:t>Target Functionality </a:t>
            </a:r>
          </a:p>
          <a:p>
            <a:pPr lvl="1"/>
            <a:r>
              <a:rPr lang="en-US" sz="2600" dirty="0" smtClean="0"/>
              <a:t>System Enrollment</a:t>
            </a:r>
          </a:p>
          <a:p>
            <a:pPr lvl="1"/>
            <a:r>
              <a:rPr lang="en-US" sz="2600" dirty="0" smtClean="0"/>
              <a:t>Participant Assessment</a:t>
            </a:r>
          </a:p>
          <a:p>
            <a:pPr lvl="1"/>
            <a:r>
              <a:rPr lang="en-US" sz="2600" dirty="0" smtClean="0"/>
              <a:t>Employability Planning</a:t>
            </a:r>
          </a:p>
          <a:p>
            <a:pPr lvl="1"/>
            <a:r>
              <a:rPr lang="en-US" sz="2600" dirty="0" smtClean="0"/>
              <a:t>Activity Assignment &amp; Tracking</a:t>
            </a:r>
          </a:p>
          <a:p>
            <a:pPr lvl="1"/>
            <a:r>
              <a:rPr lang="en-US" sz="2600" dirty="0" smtClean="0"/>
              <a:t>Worker Tools and Supportive Services</a:t>
            </a:r>
          </a:p>
          <a:p>
            <a:pPr lvl="1"/>
            <a:r>
              <a:rPr lang="en-US" sz="2600" dirty="0"/>
              <a:t>W-2 Performance Outcome Payments</a:t>
            </a:r>
          </a:p>
          <a:p>
            <a:pPr lvl="1"/>
            <a:r>
              <a:rPr lang="en-US" sz="2600" dirty="0" smtClean="0"/>
              <a:t>TMJ/TJ/CF Registration</a:t>
            </a:r>
          </a:p>
          <a:p>
            <a:pPr lvl="1"/>
            <a:r>
              <a:rPr lang="en-US" sz="2600" dirty="0" smtClean="0"/>
              <a:t>TMJ/TJ Eligibility, Subsidized </a:t>
            </a:r>
            <a:r>
              <a:rPr lang="en-US" sz="2600" dirty="0" smtClean="0"/>
              <a:t>Employment </a:t>
            </a:r>
            <a:endParaRPr lang="en-US" sz="2600" dirty="0" smtClean="0"/>
          </a:p>
          <a:p>
            <a:pPr lvl="2"/>
            <a:endParaRPr lang="en-US" sz="900" dirty="0" smtClean="0"/>
          </a:p>
          <a:p>
            <a:pPr lvl="2"/>
            <a:endParaRPr lang="en-US" sz="900" dirty="0"/>
          </a:p>
          <a:p>
            <a:pPr lvl="2"/>
            <a:endParaRPr lang="en-US" sz="9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17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1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Improve overall user experience</a:t>
            </a:r>
          </a:p>
          <a:p>
            <a:endParaRPr lang="en-US" dirty="0" smtClean="0"/>
          </a:p>
          <a:p>
            <a:r>
              <a:rPr lang="en-US" dirty="0" smtClean="0"/>
              <a:t>Improve capture of Informal Assessment data to produce better employment outcomes 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/>
              <a:t>Better identification of success factors for employment while still recognizing barriers</a:t>
            </a:r>
          </a:p>
          <a:p>
            <a:endParaRPr lang="en-US" dirty="0" smtClean="0"/>
          </a:p>
          <a:p>
            <a:r>
              <a:rPr lang="en-US" dirty="0" smtClean="0"/>
              <a:t>Expand Informal Assessment to capture data on Non-Custodial Parents 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Tools to promote increase in supportive service referrals</a:t>
            </a:r>
          </a:p>
          <a:p>
            <a:pPr marL="11430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5130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Key Decision Factors for Phased Approach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Deliver project scope earlier in lifecycle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Grouping functionality to minimize system transitions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Build/maintain project momentum by deploying completed functionality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Early deployment of system to build base for higher quality analytical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48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Phase 1</a:t>
            </a:r>
            <a:br>
              <a:rPr lang="en-US" sz="3600" dirty="0" smtClean="0"/>
            </a:br>
            <a:r>
              <a:rPr lang="en-US" sz="3600" dirty="0" smtClean="0"/>
              <a:t>Business-Side Deliverables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486400"/>
          </a:xfrm>
        </p:spPr>
        <p:txBody>
          <a:bodyPr>
            <a:normAutofit fontScale="62500" lnSpcReduction="20000"/>
          </a:bodyPr>
          <a:lstStyle/>
          <a:p>
            <a:r>
              <a:rPr lang="en-US" sz="2900" dirty="0"/>
              <a:t>User Acceptance Testing</a:t>
            </a:r>
          </a:p>
          <a:p>
            <a:pPr lvl="1"/>
            <a:r>
              <a:rPr lang="en-US" sz="2500" dirty="0"/>
              <a:t>Informal Assessment Pages</a:t>
            </a:r>
          </a:p>
          <a:p>
            <a:pPr lvl="1"/>
            <a:r>
              <a:rPr lang="en-US" sz="2500" dirty="0"/>
              <a:t>Informal Assessment End to End</a:t>
            </a:r>
          </a:p>
          <a:p>
            <a:pPr lvl="1"/>
            <a:r>
              <a:rPr lang="en-US" sz="2500" dirty="0"/>
              <a:t>W-2 Enrollment</a:t>
            </a:r>
          </a:p>
          <a:p>
            <a:pPr lvl="1"/>
            <a:r>
              <a:rPr lang="en-US" sz="2500" dirty="0"/>
              <a:t>TMJ/TJ/CF Registration and Enrollment</a:t>
            </a:r>
          </a:p>
          <a:p>
            <a:pPr lvl="1"/>
            <a:r>
              <a:rPr lang="en-US" sz="2500" dirty="0"/>
              <a:t>TMJ/TJ </a:t>
            </a:r>
            <a:r>
              <a:rPr lang="en-US" sz="2500" dirty="0" smtClean="0"/>
              <a:t>Eligibility, Subsidized Employment </a:t>
            </a:r>
            <a:endParaRPr lang="en-US" sz="2500" dirty="0" smtClean="0"/>
          </a:p>
          <a:p>
            <a:pPr lvl="1"/>
            <a:r>
              <a:rPr lang="en-US" sz="2500" dirty="0" smtClean="0"/>
              <a:t>Phase </a:t>
            </a:r>
            <a:r>
              <a:rPr lang="en-US" sz="2500" dirty="0"/>
              <a:t>1 End to End</a:t>
            </a:r>
          </a:p>
          <a:p>
            <a:pPr marL="114300" indent="0">
              <a:buNone/>
            </a:pPr>
            <a:endParaRPr lang="en-US" sz="2900" dirty="0" smtClean="0"/>
          </a:p>
          <a:p>
            <a:r>
              <a:rPr lang="en-US" sz="2900" dirty="0" smtClean="0"/>
              <a:t>Training</a:t>
            </a:r>
            <a:endParaRPr lang="en-US" sz="2900" dirty="0" smtClean="0"/>
          </a:p>
          <a:p>
            <a:pPr lvl="1"/>
            <a:r>
              <a:rPr lang="en-US" sz="2500" dirty="0" smtClean="0"/>
              <a:t>New Course Development</a:t>
            </a:r>
          </a:p>
          <a:p>
            <a:pPr lvl="1"/>
            <a:r>
              <a:rPr lang="en-US" sz="2500" dirty="0" smtClean="0"/>
              <a:t>Update Current Courses</a:t>
            </a:r>
          </a:p>
          <a:p>
            <a:pPr lvl="1"/>
            <a:r>
              <a:rPr lang="en-US" sz="2500" dirty="0" smtClean="0"/>
              <a:t>Deliver All Training</a:t>
            </a:r>
          </a:p>
          <a:p>
            <a:pPr lvl="1"/>
            <a:endParaRPr lang="en-US" sz="2200" dirty="0" smtClean="0"/>
          </a:p>
          <a:p>
            <a:r>
              <a:rPr lang="en-US" sz="2900" dirty="0" smtClean="0"/>
              <a:t>Organizational Readiness</a:t>
            </a:r>
          </a:p>
          <a:p>
            <a:pPr lvl="1"/>
            <a:r>
              <a:rPr lang="en-US" sz="2500" dirty="0" smtClean="0"/>
              <a:t>Application Help Text</a:t>
            </a:r>
          </a:p>
          <a:p>
            <a:pPr lvl="1"/>
            <a:r>
              <a:rPr lang="en-US" sz="2500" dirty="0" smtClean="0"/>
              <a:t>Barrier Screening Tool Decisions</a:t>
            </a:r>
          </a:p>
          <a:p>
            <a:pPr lvl="1"/>
            <a:r>
              <a:rPr lang="en-US" sz="2500" dirty="0" smtClean="0"/>
              <a:t>New/Obsolete Forms</a:t>
            </a:r>
          </a:p>
          <a:p>
            <a:pPr lvl="1"/>
            <a:r>
              <a:rPr lang="en-US" sz="2500" dirty="0" smtClean="0"/>
              <a:t>W-2 Help Desk</a:t>
            </a:r>
          </a:p>
          <a:p>
            <a:pPr lvl="1"/>
            <a:r>
              <a:rPr lang="en-US" sz="2500" dirty="0" smtClean="0"/>
              <a:t>W-2 Contractor Implementation Procedures</a:t>
            </a:r>
          </a:p>
          <a:p>
            <a:pPr lvl="1"/>
            <a:r>
              <a:rPr lang="en-US" sz="2500" dirty="0" smtClean="0"/>
              <a:t>Stakeholder Communication Plan</a:t>
            </a:r>
          </a:p>
          <a:p>
            <a:pPr lvl="1"/>
            <a:r>
              <a:rPr lang="en-US" sz="2500" dirty="0" smtClean="0"/>
              <a:t>Policy Updates</a:t>
            </a:r>
          </a:p>
          <a:p>
            <a:pPr marL="411480" lvl="1" indent="0">
              <a:buNone/>
            </a:pPr>
            <a:endParaRPr lang="en-US" dirty="0" smtClean="0"/>
          </a:p>
          <a:p>
            <a:pPr marL="41148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7740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Phase 1</a:t>
            </a:r>
            <a:br>
              <a:rPr lang="en-US" sz="4000" dirty="0" smtClean="0"/>
            </a:br>
            <a:r>
              <a:rPr lang="en-US" sz="4000" dirty="0" smtClean="0"/>
              <a:t>App Development Deliverables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Phase </a:t>
            </a:r>
            <a:r>
              <a:rPr lang="en-US" dirty="0"/>
              <a:t>1 </a:t>
            </a:r>
            <a:r>
              <a:rPr lang="en-US" dirty="0" smtClean="0"/>
              <a:t>Functionality to </a:t>
            </a:r>
            <a:r>
              <a:rPr lang="en-US" dirty="0"/>
              <a:t>be released </a:t>
            </a:r>
            <a:r>
              <a:rPr lang="en-US" dirty="0" smtClean="0"/>
              <a:t>Q3 FY2018:</a:t>
            </a:r>
          </a:p>
          <a:p>
            <a:pPr lvl="1"/>
            <a:r>
              <a:rPr lang="en-US" dirty="0" smtClean="0"/>
              <a:t>Informal Assessment </a:t>
            </a:r>
          </a:p>
          <a:p>
            <a:pPr lvl="1"/>
            <a:r>
              <a:rPr lang="en-US" dirty="0" smtClean="0"/>
              <a:t>Enrollment </a:t>
            </a:r>
          </a:p>
          <a:p>
            <a:pPr lvl="1"/>
            <a:r>
              <a:rPr lang="en-US" dirty="0" smtClean="0"/>
              <a:t>TMJ/TJ/CF Registration </a:t>
            </a:r>
          </a:p>
          <a:p>
            <a:pPr lvl="1"/>
            <a:r>
              <a:rPr lang="en-US" dirty="0" smtClean="0"/>
              <a:t>TMJ/TJ Eligibility, Subsidized Employment </a:t>
            </a:r>
          </a:p>
          <a:p>
            <a:pPr marL="411480" lvl="1" indent="0">
              <a:buNone/>
            </a:pPr>
            <a:endParaRPr lang="en-US" dirty="0"/>
          </a:p>
          <a:p>
            <a:r>
              <a:rPr lang="en-US" dirty="0" smtClean="0"/>
              <a:t>Establish </a:t>
            </a:r>
            <a:r>
              <a:rPr lang="en-US" dirty="0"/>
              <a:t>new </a:t>
            </a:r>
            <a:r>
              <a:rPr lang="en-US" dirty="0" smtClean="0"/>
              <a:t>security protocol</a:t>
            </a:r>
          </a:p>
          <a:p>
            <a:endParaRPr lang="en-US" dirty="0" smtClean="0"/>
          </a:p>
          <a:p>
            <a:r>
              <a:rPr lang="en-US" dirty="0" smtClean="0"/>
              <a:t>Establish Browser/Hardware Requirements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Mainframe System Changes</a:t>
            </a:r>
          </a:p>
          <a:p>
            <a:pPr marL="114300" indent="0">
              <a:buNone/>
            </a:pPr>
            <a:endParaRPr lang="en-US" dirty="0"/>
          </a:p>
          <a:p>
            <a:pPr lvl="0"/>
            <a:r>
              <a:rPr lang="en-US" dirty="0" smtClean="0"/>
              <a:t>Create and Release Testing Environment</a:t>
            </a:r>
            <a:endParaRPr lang="en-US" dirty="0"/>
          </a:p>
          <a:p>
            <a:pPr marL="114300" lvl="0" indent="0">
              <a:buNone/>
            </a:pPr>
            <a:r>
              <a:rPr lang="en-US" dirty="0"/>
              <a:t> 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654936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1 </a:t>
            </a:r>
            <a:br>
              <a:rPr lang="en-US" dirty="0" smtClean="0"/>
            </a:br>
            <a:r>
              <a:rPr lang="en-US" dirty="0" smtClean="0"/>
              <a:t>BI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Worker reporting to replace mainframe tools</a:t>
            </a:r>
          </a:p>
          <a:p>
            <a:endParaRPr lang="en-US" sz="2400" dirty="0" smtClean="0"/>
          </a:p>
          <a:p>
            <a:r>
              <a:rPr lang="en-US" sz="2400" dirty="0" smtClean="0"/>
              <a:t>Barrier Reporting</a:t>
            </a:r>
          </a:p>
          <a:p>
            <a:endParaRPr lang="en-US" sz="2400" dirty="0" smtClean="0"/>
          </a:p>
          <a:p>
            <a:r>
              <a:rPr lang="en-US" sz="2400" dirty="0" smtClean="0"/>
              <a:t>Worker Reporting Tools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WebI</a:t>
            </a:r>
            <a:r>
              <a:rPr lang="en-US" sz="2400" dirty="0" smtClean="0"/>
              <a:t> Report Inventory Clean Up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1551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 Preview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Improve the Employability Plan</a:t>
            </a:r>
          </a:p>
          <a:p>
            <a:pPr lvl="1"/>
            <a:r>
              <a:rPr lang="en-US" dirty="0" smtClean="0"/>
              <a:t>Connect Employability Plan with Career Assessment</a:t>
            </a:r>
          </a:p>
          <a:p>
            <a:endParaRPr lang="en-US" dirty="0" smtClean="0"/>
          </a:p>
          <a:p>
            <a:r>
              <a:rPr lang="en-US" dirty="0" smtClean="0"/>
              <a:t>‘Participation’ focused tracking of activities</a:t>
            </a:r>
          </a:p>
          <a:p>
            <a:endParaRPr lang="en-US" dirty="0" smtClean="0"/>
          </a:p>
          <a:p>
            <a:r>
              <a:rPr lang="en-US" dirty="0" smtClean="0"/>
              <a:t>Improve performance outcome tracking and payments </a:t>
            </a:r>
          </a:p>
          <a:p>
            <a:endParaRPr lang="en-US" dirty="0" smtClean="0"/>
          </a:p>
          <a:p>
            <a:r>
              <a:rPr lang="en-US" dirty="0" smtClean="0"/>
              <a:t>Improve worker tools</a:t>
            </a:r>
          </a:p>
          <a:p>
            <a:endParaRPr lang="en-US" dirty="0" smtClean="0"/>
          </a:p>
          <a:p>
            <a:r>
              <a:rPr lang="en-US" dirty="0" smtClean="0"/>
              <a:t>Update warehouse for Federal </a:t>
            </a:r>
            <a:r>
              <a:rPr lang="en-US" dirty="0"/>
              <a:t>Reporting </a:t>
            </a:r>
            <a:r>
              <a:rPr lang="en-US" dirty="0" smtClean="0"/>
              <a:t>(BI)</a:t>
            </a: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1669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4212ECA88F4A478ABA24BF18931ECF" ma:contentTypeVersion="0" ma:contentTypeDescription="Create a new document." ma:contentTypeScope="" ma:versionID="1550e5a92f8586cf302bad93a9f9379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D4F5EC-51C1-4430-9157-92E20BAF10F9}">
  <ds:schemaRefs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EBFA954-121D-48D8-8309-F0BA8C8264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694C05-9F3D-4C53-A963-9FFB066E19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2018</TotalTime>
  <Words>305</Words>
  <Application>Microsoft Office PowerPoint</Application>
  <PresentationFormat>On-screen Show (4:3)</PresentationFormat>
  <Paragraphs>98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WPASS Phased Implementation Overview</vt:lpstr>
      <vt:lpstr>WPASS Scope Recap</vt:lpstr>
      <vt:lpstr>Phase 1 Focus</vt:lpstr>
      <vt:lpstr>Key Decision Factors for Phased Approach</vt:lpstr>
      <vt:lpstr>Phase 1 Business-Side Deliverables</vt:lpstr>
      <vt:lpstr>Phase 1 App Development Deliverables </vt:lpstr>
      <vt:lpstr>Phase 1  BI Deliverables</vt:lpstr>
      <vt:lpstr>Phase 2 Preview</vt:lpstr>
    </vt:vector>
  </TitlesOfParts>
  <Company>DCF WI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Denzin</dc:creator>
  <cp:lastModifiedBy>Heidi Hammes</cp:lastModifiedBy>
  <cp:revision>108</cp:revision>
  <cp:lastPrinted>2017-07-13T21:23:58Z</cp:lastPrinted>
  <dcterms:created xsi:type="dcterms:W3CDTF">2016-10-05T20:56:06Z</dcterms:created>
  <dcterms:modified xsi:type="dcterms:W3CDTF">2017-08-10T19:18:23Z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0x010100DC4212ECA88F4A478ABA24BF18931ECF</vt:lpwstr>
  </property>
</Properties>
</file>