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37BB-6401-45EC-A2B0-65E266CE4E3A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D702-5263-423D-B549-4218C4907E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37BB-6401-45EC-A2B0-65E266CE4E3A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D702-5263-423D-B549-4218C4907E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37BB-6401-45EC-A2B0-65E266CE4E3A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D702-5263-423D-B549-4218C4907E31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37BB-6401-45EC-A2B0-65E266CE4E3A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D702-5263-423D-B549-4218C4907E3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37BB-6401-45EC-A2B0-65E266CE4E3A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D702-5263-423D-B549-4218C4907E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37BB-6401-45EC-A2B0-65E266CE4E3A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D702-5263-423D-B549-4218C4907E3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37BB-6401-45EC-A2B0-65E266CE4E3A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D702-5263-423D-B549-4218C4907E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37BB-6401-45EC-A2B0-65E266CE4E3A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D702-5263-423D-B549-4218C4907E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37BB-6401-45EC-A2B0-65E266CE4E3A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D702-5263-423D-B549-4218C4907E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37BB-6401-45EC-A2B0-65E266CE4E3A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D702-5263-423D-B549-4218C4907E31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37BB-6401-45EC-A2B0-65E266CE4E3A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D702-5263-423D-B549-4218C4907E3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83237BB-6401-45EC-A2B0-65E266CE4E3A}" type="datetimeFigureOut">
              <a:rPr lang="en-US" smtClean="0"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CE1D702-5263-423D-B549-4218C4907E3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Brooke.hobbs@wisconsin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772400" cy="2228850"/>
          </a:xfrm>
        </p:spPr>
        <p:txBody>
          <a:bodyPr>
            <a:normAutofit/>
          </a:bodyPr>
          <a:lstStyle/>
          <a:p>
            <a:r>
              <a:rPr lang="en-US" dirty="0" smtClean="0"/>
              <a:t>John H. Chafee Foster Care Independence Program (CFCIP)/ Independent Living Program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5410200" cy="1244600"/>
          </a:xfrm>
        </p:spPr>
        <p:txBody>
          <a:bodyPr>
            <a:normAutofit/>
          </a:bodyPr>
          <a:lstStyle/>
          <a:p>
            <a:r>
              <a:rPr lang="en-US" dirty="0" smtClean="0"/>
              <a:t>Brooke Hobbs</a:t>
            </a:r>
          </a:p>
          <a:p>
            <a:r>
              <a:rPr lang="en-US" dirty="0" smtClean="0"/>
              <a:t>Housing and Employment Coordinator</a:t>
            </a:r>
          </a:p>
          <a:p>
            <a:r>
              <a:rPr lang="en-US" dirty="0" smtClean="0"/>
              <a:t>DCF/Bureau of Youth Services</a:t>
            </a:r>
            <a:endParaRPr lang="en-US" dirty="0"/>
          </a:p>
        </p:txBody>
      </p:sp>
      <p:pic>
        <p:nvPicPr>
          <p:cNvPr id="4" name="Picture 6" descr="H:\Documents\DCF Logo\vert-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25" y="5130800"/>
            <a:ext cx="5407025" cy="132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2035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Thank you for your time!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Contact info: </a:t>
            </a:r>
          </a:p>
          <a:p>
            <a:pPr marL="0" indent="0" algn="ctr">
              <a:buNone/>
            </a:pPr>
            <a:r>
              <a:rPr lang="en-US" dirty="0" smtClean="0"/>
              <a:t>Brooke Hobbs, Housing &amp; Employment Coordinator</a:t>
            </a:r>
          </a:p>
          <a:p>
            <a:pPr marL="0" indent="0" algn="ctr">
              <a:buNone/>
            </a:pPr>
            <a:r>
              <a:rPr lang="en-US" dirty="0" smtClean="0"/>
              <a:t>WI DCF, Bureau of Youth Services</a:t>
            </a: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Brooke.hobbs@wisconsin.gov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608-422-6992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157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114800"/>
          </a:xfrm>
        </p:spPr>
        <p:txBody>
          <a:bodyPr/>
          <a:lstStyle/>
          <a:p>
            <a:pPr>
              <a:defRPr/>
            </a:pPr>
            <a:r>
              <a:rPr lang="en-US" altLang="en-US" sz="2800" dirty="0">
                <a:solidFill>
                  <a:schemeClr val="tx1"/>
                </a:solidFill>
                <a:ea typeface="ＭＳ Ｐゴシック" pitchFamily="34" charset="-128"/>
              </a:rPr>
              <a:t>Federal funding source created under the passage of the Foster Care Independence Act of 1999</a:t>
            </a:r>
          </a:p>
          <a:p>
            <a:pPr lvl="2">
              <a:defRPr/>
            </a:pPr>
            <a:r>
              <a:rPr lang="en-US" altLang="en-US" dirty="0">
                <a:solidFill>
                  <a:schemeClr val="tx1"/>
                </a:solidFill>
                <a:ea typeface="ＭＳ Ｐゴシック" pitchFamily="34" charset="-128"/>
              </a:rPr>
              <a:t>(Wisconsin receives approx. $2 million CFCIP funds and $700,000 Education and Training Voucher (ETV) funds annually)</a:t>
            </a:r>
          </a:p>
          <a:p>
            <a:pPr marL="914400" lvl="2" indent="0">
              <a:buFont typeface="Arial" charset="0"/>
              <a:buNone/>
              <a:defRPr/>
            </a:pPr>
            <a:endParaRPr lang="en-US" altLang="en-US" dirty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defRPr/>
            </a:pPr>
            <a:r>
              <a:rPr lang="en-US" altLang="en-US" sz="2800" dirty="0">
                <a:solidFill>
                  <a:schemeClr val="tx1"/>
                </a:solidFill>
                <a:ea typeface="ＭＳ Ｐゴシック" pitchFamily="34" charset="-128"/>
              </a:rPr>
              <a:t>Each state is required to develop a plan to meet each of the Chafee and ETV </a:t>
            </a:r>
            <a:r>
              <a:rPr lang="en-US" altLang="en-US" sz="2800" dirty="0" smtClean="0">
                <a:solidFill>
                  <a:schemeClr val="tx1"/>
                </a:solidFill>
                <a:ea typeface="ＭＳ Ｐゴシック" pitchFamily="34" charset="-128"/>
              </a:rPr>
              <a:t>provisions</a:t>
            </a:r>
            <a:endParaRPr lang="en-US" altLang="en-US" sz="2800" dirty="0">
              <a:solidFill>
                <a:schemeClr val="tx1"/>
              </a:solidFill>
              <a:ea typeface="ＭＳ Ｐゴシック" pitchFamily="34" charset="-128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John H. Chafee Foster Care Independence Program (CFCIP) Background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66093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en-US" altLang="en-US" sz="245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CFCIP Requires:</a:t>
            </a:r>
          </a:p>
          <a:p>
            <a:pPr lvl="1">
              <a:lnSpc>
                <a:spcPct val="90000"/>
              </a:lnSpc>
              <a:buClr>
                <a:srgbClr val="D25A00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alt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All youth likely to age out of OHC receive IL </a:t>
            </a:r>
            <a:r>
              <a:rPr lang="en-US" alt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services</a:t>
            </a:r>
            <a:endParaRPr lang="en-US" altLang="en-US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>
              <a:lnSpc>
                <a:spcPct val="90000"/>
              </a:lnSpc>
              <a:buClr>
                <a:srgbClr val="D25A00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alt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All youth who age out of care receive IL services up to their 21</a:t>
            </a:r>
            <a:r>
              <a:rPr lang="en-US" altLang="en-US" sz="2200" baseline="30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</a:t>
            </a:r>
            <a:r>
              <a:rPr lang="en-US" alt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birthday</a:t>
            </a:r>
            <a:endParaRPr lang="en-US" altLang="en-US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>
              <a:lnSpc>
                <a:spcPct val="90000"/>
              </a:lnSpc>
              <a:buClr>
                <a:srgbClr val="D25A00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alt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Funding for postsecondary </a:t>
            </a:r>
            <a:r>
              <a:rPr lang="en-US" alt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education</a:t>
            </a:r>
            <a:endParaRPr lang="en-US" altLang="en-US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>
              <a:lnSpc>
                <a:spcPct val="90000"/>
              </a:lnSpc>
              <a:buClr>
                <a:srgbClr val="D25A00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alt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Data collection: National Youth in Transition Database outcomes and </a:t>
            </a:r>
            <a:r>
              <a:rPr lang="en-US" alt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services</a:t>
            </a:r>
            <a:endParaRPr lang="en-US" altLang="en-US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>
              <a:lnSpc>
                <a:spcPct val="90000"/>
              </a:lnSpc>
              <a:buClr>
                <a:srgbClr val="D25A00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alt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Young people participate directly in designing IL Programs and  developing their goals, accepting personal responsibility for achieving </a:t>
            </a:r>
            <a:r>
              <a:rPr lang="en-US" alt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independence </a:t>
            </a:r>
            <a:endParaRPr lang="en-US" altLang="en-US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 algn="just">
              <a:buNone/>
              <a:defRPr/>
            </a:pPr>
            <a:r>
              <a:rPr lang="en-US" sz="245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Provides option for states to:</a:t>
            </a:r>
          </a:p>
          <a:p>
            <a:pPr lvl="1" algn="just">
              <a:buClr>
                <a:srgbClr val="D25A00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Extend Medicaid for youth who age out of care (has since been required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up to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age 26 through Affordable Care Act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endParaRPr lang="en-US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 algn="just">
              <a:buClr>
                <a:srgbClr val="D25A00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Room and board assistance (for youth who age out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  <a:endParaRPr lang="en-US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 algn="just">
              <a:buClr>
                <a:srgbClr val="D25A00"/>
              </a:buClr>
              <a:buSzPct val="125000"/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Ability for youth to have trust fund up to $10,000</a:t>
            </a:r>
            <a:endParaRPr lang="en-US" altLang="en-US" sz="2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CFCIP Background Cont.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841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7244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en-US" altLang="en-US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CFCIP </a:t>
            </a:r>
            <a:r>
              <a:rPr lang="en-US" alt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Goals: </a:t>
            </a:r>
            <a:endParaRPr lang="en-US" altLang="en-US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80000"/>
              </a:lnSpc>
              <a:buClr>
                <a:srgbClr val="BC5304"/>
              </a:buClr>
              <a:buSzPct val="125000"/>
              <a:defRPr/>
            </a:pPr>
            <a:r>
              <a:rPr lang="en-US" altLang="en-US" sz="3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Help youth make the </a:t>
            </a:r>
            <a:r>
              <a:rPr lang="en-US" altLang="en-US" sz="3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transition</a:t>
            </a:r>
            <a:r>
              <a:rPr lang="en-US" altLang="en-US" sz="3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to self-sufficiency by providing the services needed to achieve goals;</a:t>
            </a:r>
          </a:p>
          <a:p>
            <a:pPr>
              <a:lnSpc>
                <a:spcPct val="80000"/>
              </a:lnSpc>
              <a:buClr>
                <a:srgbClr val="BC5304"/>
              </a:buClr>
              <a:buSzPct val="125000"/>
              <a:defRPr/>
            </a:pPr>
            <a:r>
              <a:rPr lang="en-US" altLang="en-US" sz="3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Help youth receive the education, training and services necessary to obtain </a:t>
            </a:r>
            <a:r>
              <a:rPr lang="en-US" altLang="en-US" sz="3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employment</a:t>
            </a:r>
            <a:r>
              <a:rPr lang="en-US" altLang="en-US" sz="3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 </a:t>
            </a:r>
          </a:p>
          <a:p>
            <a:pPr>
              <a:lnSpc>
                <a:spcPct val="80000"/>
              </a:lnSpc>
              <a:buClr>
                <a:srgbClr val="BC5304"/>
              </a:buClr>
              <a:buSzPct val="125000"/>
              <a:defRPr/>
            </a:pPr>
            <a:r>
              <a:rPr lang="en-US" altLang="en-US" sz="3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Provide personal and emotional </a:t>
            </a:r>
            <a:r>
              <a:rPr lang="en-US" altLang="en-US" sz="3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support</a:t>
            </a:r>
            <a:r>
              <a:rPr lang="en-US" altLang="en-US" sz="3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to those aging out of care; </a:t>
            </a:r>
          </a:p>
          <a:p>
            <a:pPr>
              <a:lnSpc>
                <a:spcPct val="80000"/>
              </a:lnSpc>
              <a:buClr>
                <a:srgbClr val="BC5304"/>
              </a:buClr>
              <a:buSzPct val="125000"/>
              <a:defRPr/>
            </a:pPr>
            <a:r>
              <a:rPr lang="en-US" altLang="en-US" sz="3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Help youth prepare for and enter </a:t>
            </a:r>
            <a:r>
              <a:rPr lang="en-US" altLang="en-US" sz="3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postsecondary</a:t>
            </a:r>
            <a:r>
              <a:rPr lang="en-US" altLang="en-US" sz="3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training and education institutions;</a:t>
            </a:r>
          </a:p>
          <a:p>
            <a:pPr>
              <a:lnSpc>
                <a:spcPct val="80000"/>
              </a:lnSpc>
              <a:buClr>
                <a:srgbClr val="BC5304"/>
              </a:buClr>
              <a:buSzPct val="125000"/>
              <a:defRPr/>
            </a:pPr>
            <a:r>
              <a:rPr lang="en-US" altLang="en-US" sz="3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Provide </a:t>
            </a:r>
            <a:r>
              <a:rPr lang="en-US" altLang="en-US" sz="3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financial assistance</a:t>
            </a:r>
            <a:r>
              <a:rPr lang="en-US" altLang="en-US" sz="3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for housing, counseling, health, transportation, employment and education to youth ages 18-21; and</a:t>
            </a:r>
          </a:p>
          <a:p>
            <a:pPr>
              <a:lnSpc>
                <a:spcPct val="80000"/>
              </a:lnSpc>
              <a:buClr>
                <a:srgbClr val="BC5304"/>
              </a:buClr>
              <a:buSzPct val="125000"/>
              <a:defRPr/>
            </a:pPr>
            <a:r>
              <a:rPr lang="en-US" altLang="en-US" sz="3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Make available </a:t>
            </a:r>
            <a:r>
              <a:rPr lang="en-US" altLang="en-US" sz="3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Education and Training Vouchers (ETV)</a:t>
            </a:r>
            <a:r>
              <a:rPr lang="en-US" altLang="en-US" sz="3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for postsecondary education and training.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CFCIP Background Cont.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098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CFCIP Funds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Clr>
                <a:srgbClr val="F846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Housing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Emergency Funds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Job Training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Work Related Expenses 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Education Expenses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Work Readiness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Stipends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Incentives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Transportation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Life Skills Instruction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Insurance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Security Deposits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Rent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Utilities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Groceries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Basic Necessities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Furniture and Appliances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Child Care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Mentoring</a:t>
            </a:r>
          </a:p>
          <a:p>
            <a:pPr>
              <a:lnSpc>
                <a:spcPct val="90000"/>
              </a:lnSpc>
              <a:buClr>
                <a:srgbClr val="F86328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dirty="0">
                <a:solidFill>
                  <a:schemeClr val="tx1">
                    <a:lumMod val="50000"/>
                  </a:schemeClr>
                </a:solidFill>
              </a:rPr>
              <a:t>Personal Documents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556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00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Youth between ages 14 (and have attained 6 months in OHC) and 18 are eligible for County IL services</a:t>
            </a:r>
            <a:endParaRPr lang="en-US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en-US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Youth who age out of care 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are eligible up to 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21</a:t>
            </a:r>
            <a:r>
              <a:rPr lang="en-US" altLang="en-US" sz="2400" baseline="30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st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birthday* for IL TRA services, Room &amp; Board* and ETV/DCF Scholarship (ETV/DCF funds can be extended to age 23 if participating on their 21</a:t>
            </a:r>
            <a:r>
              <a:rPr lang="en-US" altLang="en-US" sz="2400" baseline="30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birthday)</a:t>
            </a:r>
            <a:endParaRPr lang="en-US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en-US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Youth who 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enter Guardianship or 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Adoption 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from OHC after their 16</a:t>
            </a:r>
            <a:r>
              <a:rPr lang="en-US" altLang="en-US" sz="2400" baseline="30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birthday 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are eligible 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up to 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their 21</a:t>
            </a:r>
            <a:r>
              <a:rPr lang="en-US" altLang="en-US" sz="2400" baseline="30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birthday*</a:t>
            </a:r>
            <a:endParaRPr lang="en-US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en-US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ü"/>
              <a:defRPr/>
            </a:pP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Badger Care Plus for Youth who 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age out 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of 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care 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up to their 26</a:t>
            </a:r>
            <a:r>
              <a:rPr lang="en-US" altLang="en-US" sz="2400" baseline="30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birthday </a:t>
            </a:r>
            <a:r>
              <a:rPr lang="en-US" alt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(due </a:t>
            </a:r>
            <a:r>
              <a:rPr lang="en-US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 ACA*)</a:t>
            </a:r>
          </a:p>
          <a:p>
            <a:pPr lvl="1">
              <a:lnSpc>
                <a:spcPct val="80000"/>
              </a:lnSpc>
              <a:buNone/>
              <a:defRPr/>
            </a:pPr>
            <a:endParaRPr lang="en-US" altLang="en-US" sz="1200" dirty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lnSpc>
                <a:spcPct val="80000"/>
              </a:lnSpc>
              <a:buNone/>
              <a:defRPr/>
            </a:pPr>
            <a:r>
              <a:rPr lang="en-US" altLang="en-US" sz="900" dirty="0">
                <a:solidFill>
                  <a:schemeClr val="tx1">
                    <a:lumMod val="50000"/>
                  </a:schemeClr>
                </a:solidFill>
              </a:rPr>
              <a:t>							</a:t>
            </a:r>
            <a:r>
              <a:rPr lang="en-US" altLang="en-US" sz="1400" dirty="0" smtClean="0">
                <a:solidFill>
                  <a:schemeClr val="tx1">
                    <a:lumMod val="50000"/>
                  </a:schemeClr>
                </a:solidFill>
              </a:rPr>
              <a:t>*</a:t>
            </a:r>
            <a:r>
              <a:rPr lang="en-US" altLang="en-US" sz="1400" dirty="0">
                <a:solidFill>
                  <a:schemeClr val="tx1">
                    <a:lumMod val="50000"/>
                  </a:schemeClr>
                </a:solidFill>
              </a:rPr>
              <a:t>Federal requirements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646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768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80000"/>
              </a:lnSpc>
              <a:buNone/>
              <a:defRPr/>
            </a:pPr>
            <a:r>
              <a:rPr lang="en-US" altLang="en-US" sz="2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IL Life Skills development ages 14+ while in </a:t>
            </a:r>
            <a:r>
              <a:rPr lang="en-US" altLang="en-US" sz="25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OHC (includes extended care) responsibility is with:</a:t>
            </a:r>
            <a:endParaRPr lang="en-US" altLang="en-US" sz="25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>
              <a:lnSpc>
                <a:spcPct val="80000"/>
              </a:lnSpc>
              <a:buClr>
                <a:srgbClr val="F84628"/>
              </a:buClr>
              <a:buSzPct val="95000"/>
              <a:buFont typeface="Wingdings" panose="05000000000000000000" pitchFamily="2" charset="2"/>
              <a:buChar char="§"/>
              <a:defRPr/>
            </a:pPr>
            <a:r>
              <a:rPr lang="en-US" altLang="en-US" sz="2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71 Counties </a:t>
            </a:r>
          </a:p>
          <a:p>
            <a:pPr lvl="1">
              <a:lnSpc>
                <a:spcPct val="80000"/>
              </a:lnSpc>
              <a:buClr>
                <a:srgbClr val="F84628"/>
              </a:buClr>
              <a:buSzPct val="95000"/>
              <a:buFont typeface="Wingdings" panose="05000000000000000000" pitchFamily="2" charset="2"/>
              <a:buChar char="§"/>
              <a:defRPr/>
            </a:pPr>
            <a:r>
              <a:rPr lang="en-US" altLang="en-US" sz="2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3 Tribes</a:t>
            </a:r>
          </a:p>
          <a:p>
            <a:pPr lvl="1">
              <a:lnSpc>
                <a:spcPct val="80000"/>
              </a:lnSpc>
              <a:buClr>
                <a:srgbClr val="F84628"/>
              </a:buClr>
              <a:buSzPct val="95000"/>
              <a:buFont typeface="Wingdings" panose="05000000000000000000" pitchFamily="2" charset="2"/>
              <a:buChar char="§"/>
              <a:defRPr/>
            </a:pPr>
            <a:r>
              <a:rPr lang="en-US" altLang="en-US" sz="2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Division of Milwaukee Child Protective Services</a:t>
            </a:r>
          </a:p>
          <a:p>
            <a:pPr lvl="1">
              <a:lnSpc>
                <a:spcPct val="80000"/>
              </a:lnSpc>
              <a:buClr>
                <a:srgbClr val="F84628"/>
              </a:buClr>
              <a:buSzPct val="95000"/>
              <a:buFont typeface="Wingdings" panose="05000000000000000000" pitchFamily="2" charset="2"/>
              <a:buChar char="§"/>
              <a:defRPr/>
            </a:pPr>
            <a:r>
              <a:rPr lang="en-US" altLang="en-US" sz="2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Division of Juvenile </a:t>
            </a:r>
            <a:r>
              <a:rPr lang="en-US" altLang="en-US" sz="2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Corrections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altLang="en-US" sz="2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Activities required while in OHC (learning by doing):</a:t>
            </a:r>
          </a:p>
          <a:p>
            <a:pPr lvl="1">
              <a:lnSpc>
                <a:spcPct val="80000"/>
              </a:lnSpc>
              <a:buClr>
                <a:srgbClr val="F84628"/>
              </a:buClr>
              <a:buSzPct val="95000"/>
              <a:buFont typeface="Wingdings" panose="05000000000000000000" pitchFamily="2" charset="2"/>
              <a:buChar char="§"/>
              <a:defRPr/>
            </a:pPr>
            <a:r>
              <a:rPr lang="en-US" altLang="en-US" sz="2000" dirty="0">
                <a:solidFill>
                  <a:schemeClr val="tx1">
                    <a:lumMod val="50000"/>
                  </a:schemeClr>
                </a:solidFill>
              </a:rPr>
              <a:t>Life skills assessment and development opportunities related to:</a:t>
            </a:r>
          </a:p>
          <a:p>
            <a:pPr lvl="2">
              <a:lnSpc>
                <a:spcPct val="80000"/>
              </a:lnSpc>
              <a:defRPr/>
            </a:pPr>
            <a:r>
              <a:rPr lang="en-US" altLang="en-US" sz="1700" dirty="0">
                <a:solidFill>
                  <a:schemeClr val="tx1">
                    <a:lumMod val="50000"/>
                  </a:schemeClr>
                </a:solidFill>
              </a:rPr>
              <a:t>Home upkeep and maintenance</a:t>
            </a:r>
          </a:p>
          <a:p>
            <a:pPr lvl="2">
              <a:lnSpc>
                <a:spcPct val="80000"/>
              </a:lnSpc>
              <a:defRPr/>
            </a:pPr>
            <a:r>
              <a:rPr lang="en-US" altLang="en-US" sz="1700" dirty="0">
                <a:solidFill>
                  <a:schemeClr val="tx1">
                    <a:lumMod val="50000"/>
                  </a:schemeClr>
                </a:solidFill>
              </a:rPr>
              <a:t>Academic assistance to complete H.S.</a:t>
            </a:r>
          </a:p>
          <a:p>
            <a:pPr lvl="2">
              <a:lnSpc>
                <a:spcPct val="80000"/>
              </a:lnSpc>
              <a:defRPr/>
            </a:pPr>
            <a:r>
              <a:rPr lang="en-US" altLang="en-US" sz="1700" dirty="0">
                <a:solidFill>
                  <a:schemeClr val="tx1">
                    <a:lumMod val="50000"/>
                  </a:schemeClr>
                </a:solidFill>
              </a:rPr>
              <a:t>Work readiness</a:t>
            </a:r>
          </a:p>
          <a:p>
            <a:pPr lvl="2">
              <a:lnSpc>
                <a:spcPct val="80000"/>
              </a:lnSpc>
              <a:defRPr/>
            </a:pPr>
            <a:r>
              <a:rPr lang="en-US" altLang="en-US" sz="1700" dirty="0">
                <a:solidFill>
                  <a:schemeClr val="tx1">
                    <a:lumMod val="50000"/>
                  </a:schemeClr>
                </a:solidFill>
              </a:rPr>
              <a:t>Career exploration/planning</a:t>
            </a:r>
          </a:p>
          <a:p>
            <a:pPr lvl="2">
              <a:lnSpc>
                <a:spcPct val="80000"/>
              </a:lnSpc>
              <a:defRPr/>
            </a:pPr>
            <a:r>
              <a:rPr lang="en-US" altLang="en-US" sz="1700" dirty="0">
                <a:solidFill>
                  <a:schemeClr val="tx1">
                    <a:lumMod val="50000"/>
                  </a:schemeClr>
                </a:solidFill>
              </a:rPr>
              <a:t>Employment assistance/maintenance</a:t>
            </a:r>
          </a:p>
          <a:p>
            <a:pPr lvl="2">
              <a:lnSpc>
                <a:spcPct val="80000"/>
              </a:lnSpc>
              <a:defRPr/>
            </a:pPr>
            <a:r>
              <a:rPr lang="en-US" altLang="en-US" sz="1700" dirty="0">
                <a:solidFill>
                  <a:schemeClr val="tx1">
                    <a:lumMod val="50000"/>
                  </a:schemeClr>
                </a:solidFill>
              </a:rPr>
              <a:t>Budgeting and financial planning</a:t>
            </a:r>
          </a:p>
          <a:p>
            <a:pPr lvl="2">
              <a:lnSpc>
                <a:spcPct val="80000"/>
              </a:lnSpc>
              <a:defRPr/>
            </a:pPr>
            <a:r>
              <a:rPr lang="en-US" altLang="en-US" sz="1700" dirty="0">
                <a:solidFill>
                  <a:schemeClr val="tx1">
                    <a:lumMod val="50000"/>
                  </a:schemeClr>
                </a:solidFill>
              </a:rPr>
              <a:t>Health/Medical</a:t>
            </a:r>
          </a:p>
          <a:p>
            <a:pPr lvl="2">
              <a:lnSpc>
                <a:spcPct val="80000"/>
              </a:lnSpc>
              <a:defRPr/>
            </a:pPr>
            <a:r>
              <a:rPr lang="en-US" altLang="en-US" sz="1700">
                <a:solidFill>
                  <a:schemeClr val="tx1">
                    <a:lumMod val="50000"/>
                  </a:schemeClr>
                </a:solidFill>
              </a:rPr>
              <a:t>Healthy </a:t>
            </a:r>
            <a:r>
              <a:rPr lang="en-US" altLang="en-US" sz="1700" smtClean="0">
                <a:solidFill>
                  <a:schemeClr val="tx1">
                    <a:lumMod val="50000"/>
                  </a:schemeClr>
                </a:solidFill>
              </a:rPr>
              <a:t>marriage</a:t>
            </a:r>
            <a:endParaRPr lang="en-US" altLang="en-US" sz="1700" dirty="0">
              <a:solidFill>
                <a:schemeClr val="tx1">
                  <a:lumMod val="50000"/>
                </a:schemeClr>
              </a:solidFill>
            </a:endParaRPr>
          </a:p>
          <a:p>
            <a:pPr lvl="2">
              <a:lnSpc>
                <a:spcPct val="80000"/>
              </a:lnSpc>
              <a:defRPr/>
            </a:pPr>
            <a:r>
              <a:rPr lang="en-US" altLang="en-US" sz="1700" dirty="0">
                <a:solidFill>
                  <a:schemeClr val="tx1">
                    <a:lumMod val="50000"/>
                  </a:schemeClr>
                </a:solidFill>
              </a:rPr>
              <a:t>Postsecondary education planning</a:t>
            </a:r>
          </a:p>
          <a:p>
            <a:pPr lvl="1">
              <a:lnSpc>
                <a:spcPct val="80000"/>
              </a:lnSpc>
              <a:buClr>
                <a:srgbClr val="F84628"/>
              </a:buClr>
              <a:buSzPct val="95000"/>
              <a:buFont typeface="Wingdings" panose="05000000000000000000" pitchFamily="2" charset="2"/>
              <a:buChar char="§"/>
              <a:defRPr/>
            </a:pPr>
            <a:r>
              <a:rPr lang="en-US" altLang="en-US" sz="2000" dirty="0">
                <a:solidFill>
                  <a:schemeClr val="tx1">
                    <a:lumMod val="50000"/>
                  </a:schemeClr>
                </a:solidFill>
              </a:rPr>
              <a:t>Identification and development of life long permanent connections</a:t>
            </a:r>
          </a:p>
          <a:p>
            <a:pPr lvl="1">
              <a:lnSpc>
                <a:spcPct val="80000"/>
              </a:lnSpc>
              <a:buClr>
                <a:srgbClr val="F84628"/>
              </a:buClr>
              <a:buSzPct val="95000"/>
              <a:buFont typeface="Wingdings" panose="05000000000000000000" pitchFamily="2" charset="2"/>
              <a:buChar char="§"/>
              <a:defRPr/>
            </a:pPr>
            <a:r>
              <a:rPr lang="en-US" altLang="en-US" sz="2000" dirty="0">
                <a:solidFill>
                  <a:schemeClr val="tx1">
                    <a:lumMod val="50000"/>
                  </a:schemeClr>
                </a:solidFill>
              </a:rPr>
              <a:t>Securing needed documents for independence</a:t>
            </a:r>
          </a:p>
          <a:p>
            <a:pPr lvl="1">
              <a:lnSpc>
                <a:spcPct val="80000"/>
              </a:lnSpc>
              <a:buClr>
                <a:srgbClr val="F84628"/>
              </a:buClr>
              <a:buSzPct val="95000"/>
              <a:buFont typeface="Wingdings" panose="05000000000000000000" pitchFamily="2" charset="2"/>
              <a:buChar char="§"/>
              <a:defRPr/>
            </a:pPr>
            <a:endParaRPr lang="en-US" altLang="en-US" sz="2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Responsibility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360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648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en-US" altLang="en-US" sz="2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Direct Service Responsibility ages 18-21 no longer in </a:t>
            </a:r>
            <a:r>
              <a:rPr lang="en-US" altLang="en-US" sz="25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OHC is with:</a:t>
            </a:r>
            <a:endParaRPr lang="en-US" altLang="en-US" sz="25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>
              <a:lnSpc>
                <a:spcPct val="80000"/>
              </a:lnSpc>
              <a:buClr>
                <a:srgbClr val="F86328"/>
              </a:buClr>
              <a:buSzPct val="115000"/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Transition Resource Agencies (In 7 Wisconsin regions)</a:t>
            </a:r>
          </a:p>
          <a:p>
            <a:pPr marL="914400" lvl="2" indent="0">
              <a:lnSpc>
                <a:spcPct val="80000"/>
              </a:lnSpc>
              <a:buClr>
                <a:srgbClr val="F86328"/>
              </a:buClr>
              <a:buSzPct val="115000"/>
              <a:buNone/>
              <a:defRPr/>
            </a:pPr>
            <a:r>
              <a:rPr lang="en-US" altLang="en-US" sz="1900" b="1" dirty="0">
                <a:solidFill>
                  <a:schemeClr val="tx1"/>
                </a:solidFill>
              </a:rPr>
              <a:t>Regions 2 and 6 </a:t>
            </a:r>
            <a:r>
              <a:rPr lang="en-US" altLang="en-US" sz="1900" dirty="0">
                <a:solidFill>
                  <a:schemeClr val="tx1"/>
                </a:solidFill>
              </a:rPr>
              <a:t>began January 2016 (BAWDB and FCC)</a:t>
            </a:r>
          </a:p>
          <a:p>
            <a:pPr marL="914400" lvl="2" indent="0">
              <a:lnSpc>
                <a:spcPct val="80000"/>
              </a:lnSpc>
              <a:buClr>
                <a:srgbClr val="F86328"/>
              </a:buClr>
              <a:buSzPct val="115000"/>
              <a:buNone/>
              <a:defRPr/>
            </a:pPr>
            <a:r>
              <a:rPr lang="en-US" altLang="en-US" sz="1900" b="1" dirty="0">
                <a:solidFill>
                  <a:schemeClr val="tx1"/>
                </a:solidFill>
              </a:rPr>
              <a:t>Regions </a:t>
            </a:r>
            <a:r>
              <a:rPr lang="en-US" altLang="en-US" sz="1900" b="1" dirty="0" smtClean="0">
                <a:solidFill>
                  <a:schemeClr val="tx1"/>
                </a:solidFill>
              </a:rPr>
              <a:t>1,5 and 7 </a:t>
            </a:r>
            <a:r>
              <a:rPr lang="en-US" altLang="en-US" sz="1900" dirty="0" smtClean="0">
                <a:solidFill>
                  <a:schemeClr val="tx1"/>
                </a:solidFill>
              </a:rPr>
              <a:t>began </a:t>
            </a:r>
            <a:r>
              <a:rPr lang="en-US" altLang="en-US" sz="1900" dirty="0">
                <a:solidFill>
                  <a:schemeClr val="tx1"/>
                </a:solidFill>
              </a:rPr>
              <a:t>January </a:t>
            </a:r>
            <a:r>
              <a:rPr lang="en-US" altLang="en-US" sz="1900" dirty="0" smtClean="0">
                <a:solidFill>
                  <a:schemeClr val="tx1"/>
                </a:solidFill>
              </a:rPr>
              <a:t>2017 (Wood Co., WDB of South Central &amp; WRI)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914400" lvl="2" indent="0">
              <a:lnSpc>
                <a:spcPct val="80000"/>
              </a:lnSpc>
              <a:buClr>
                <a:srgbClr val="F86328"/>
              </a:buClr>
              <a:buSzPct val="115000"/>
              <a:buNone/>
              <a:defRPr/>
            </a:pPr>
            <a:r>
              <a:rPr lang="en-US" altLang="en-US" sz="1900" b="1" dirty="0">
                <a:solidFill>
                  <a:schemeClr val="tx1"/>
                </a:solidFill>
              </a:rPr>
              <a:t>Regions 3 and 4 </a:t>
            </a:r>
            <a:r>
              <a:rPr lang="en-US" altLang="en-US" sz="1900" dirty="0">
                <a:solidFill>
                  <a:schemeClr val="tx1"/>
                </a:solidFill>
              </a:rPr>
              <a:t>begin January 2018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altLang="en-US" sz="2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Services for Youth </a:t>
            </a:r>
            <a:r>
              <a:rPr lang="en-US" altLang="en-US" sz="25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18-21: </a:t>
            </a:r>
            <a:endParaRPr lang="en-US" altLang="en-US" sz="2500" dirty="0">
              <a:solidFill>
                <a:schemeClr val="tx1">
                  <a:lumMod val="50000"/>
                </a:schemeClr>
              </a:solidFill>
            </a:endParaRPr>
          </a:p>
          <a:p>
            <a:pPr lvl="1">
              <a:lnSpc>
                <a:spcPct val="80000"/>
              </a:lnSpc>
              <a:buClr>
                <a:srgbClr val="F86328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US" alt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Life </a:t>
            </a:r>
            <a:r>
              <a:rPr lang="en-US" alt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skills instruction</a:t>
            </a:r>
            <a:endParaRPr lang="en-US" altLang="en-US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>
              <a:lnSpc>
                <a:spcPct val="80000"/>
              </a:lnSpc>
              <a:buClr>
                <a:srgbClr val="F86328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US" alt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Mentoring</a:t>
            </a:r>
          </a:p>
          <a:p>
            <a:pPr lvl="1">
              <a:lnSpc>
                <a:spcPct val="80000"/>
              </a:lnSpc>
              <a:buClr>
                <a:srgbClr val="F86328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US" alt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Safe and stable housing, home upkeep and maintenance</a:t>
            </a:r>
          </a:p>
          <a:p>
            <a:pPr lvl="1">
              <a:lnSpc>
                <a:spcPct val="80000"/>
              </a:lnSpc>
              <a:buClr>
                <a:srgbClr val="F86328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US" alt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Identified </a:t>
            </a:r>
            <a:r>
              <a:rPr lang="en-US" alt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income/employment/career planning</a:t>
            </a:r>
            <a:endParaRPr lang="en-US" altLang="en-US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>
              <a:lnSpc>
                <a:spcPct val="80000"/>
              </a:lnSpc>
              <a:buClr>
                <a:srgbClr val="F86328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US" alt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Health and </a:t>
            </a:r>
            <a:r>
              <a:rPr lang="en-US" alt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medical</a:t>
            </a:r>
            <a:endParaRPr lang="en-US" altLang="en-US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>
              <a:lnSpc>
                <a:spcPct val="80000"/>
              </a:lnSpc>
              <a:buClr>
                <a:srgbClr val="F86328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US" alt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Secondary education completion and postsecondary enrollment and completion</a:t>
            </a:r>
          </a:p>
          <a:p>
            <a:pPr lvl="1">
              <a:lnSpc>
                <a:spcPct val="80000"/>
              </a:lnSpc>
              <a:buClr>
                <a:srgbClr val="F86328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US" alt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Budgeting and financial planning</a:t>
            </a:r>
          </a:p>
          <a:p>
            <a:pPr lvl="1">
              <a:lnSpc>
                <a:spcPct val="80000"/>
              </a:lnSpc>
              <a:buClr>
                <a:srgbClr val="F86328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US" alt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Employment training and work support</a:t>
            </a:r>
          </a:p>
          <a:p>
            <a:pPr lvl="1">
              <a:lnSpc>
                <a:spcPct val="80000"/>
              </a:lnSpc>
              <a:buClr>
                <a:srgbClr val="F86328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US" alt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Healthy </a:t>
            </a:r>
            <a:r>
              <a:rPr lang="en-US" alt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marriage</a:t>
            </a:r>
            <a:endParaRPr lang="en-US" altLang="en-US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>
              <a:lnSpc>
                <a:spcPct val="80000"/>
              </a:lnSpc>
              <a:buClr>
                <a:srgbClr val="F86328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US" alt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Resource and referral</a:t>
            </a:r>
          </a:p>
          <a:p>
            <a:pPr lvl="1">
              <a:lnSpc>
                <a:spcPct val="80000"/>
              </a:lnSpc>
              <a:buClr>
                <a:srgbClr val="F86328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US" alt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Life long connections to caring </a:t>
            </a:r>
            <a:r>
              <a:rPr lang="en-US" alt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adults</a:t>
            </a:r>
          </a:p>
          <a:p>
            <a:pPr lvl="1">
              <a:lnSpc>
                <a:spcPct val="80000"/>
              </a:lnSpc>
              <a:buClr>
                <a:srgbClr val="F86328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US" altLang="en-US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ETV Funds and/or DCF Scholarship</a:t>
            </a:r>
            <a:endParaRPr lang="en-US" altLang="en-US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Responsibility Cont.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873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2710"/>
            <a:ext cx="8426730" cy="6482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13095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235</TotalTime>
  <Words>684</Words>
  <Application>Microsoft Office PowerPoint</Application>
  <PresentationFormat>On-screen Show (4:3)</PresentationFormat>
  <Paragraphs>104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Waveform</vt:lpstr>
      <vt:lpstr>John H. Chafee Foster Care Independence Program (CFCIP)/ Independent Living Program</vt:lpstr>
      <vt:lpstr>John H. Chafee Foster Care Independence Program (CFCIP) Background</vt:lpstr>
      <vt:lpstr>CFCIP Background Cont.</vt:lpstr>
      <vt:lpstr>CFCIP Background Cont.</vt:lpstr>
      <vt:lpstr>Use of CFCIP Funds</vt:lpstr>
      <vt:lpstr>Eligibility</vt:lpstr>
      <vt:lpstr>Service Responsibility</vt:lpstr>
      <vt:lpstr>Service Responsibility Cont.</vt:lpstr>
      <vt:lpstr>PowerPoint Presentation</vt:lpstr>
      <vt:lpstr>PowerPoint Presentation</vt:lpstr>
    </vt:vector>
  </TitlesOfParts>
  <Company>DCF WI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Independent Living Transition Resource Agencies and Independent Living Services</dc:title>
  <dc:creator>Brooke Hobbs</dc:creator>
  <cp:lastModifiedBy>Brooke Hobbs</cp:lastModifiedBy>
  <cp:revision>34</cp:revision>
  <dcterms:created xsi:type="dcterms:W3CDTF">2017-02-10T17:24:19Z</dcterms:created>
  <dcterms:modified xsi:type="dcterms:W3CDTF">2017-02-10T21:19:44Z</dcterms:modified>
</cp:coreProperties>
</file>