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91" r:id="rId2"/>
    <p:sldId id="292" r:id="rId3"/>
    <p:sldId id="293" r:id="rId4"/>
    <p:sldId id="294" r:id="rId5"/>
    <p:sldId id="295" r:id="rId6"/>
    <p:sldId id="296" r:id="rId7"/>
    <p:sldId id="297" r:id="rId8"/>
    <p:sldId id="298" r:id="rId9"/>
    <p:sldId id="299" r:id="rId10"/>
    <p:sldId id="300" r:id="rId11"/>
    <p:sldId id="262" r:id="rId12"/>
    <p:sldId id="266" r:id="rId13"/>
    <p:sldId id="301" r:id="rId14"/>
    <p:sldId id="288" r:id="rId15"/>
    <p:sldId id="308" r:id="rId16"/>
    <p:sldId id="309" r:id="rId17"/>
    <p:sldId id="310" r:id="rId18"/>
    <p:sldId id="311" r:id="rId19"/>
    <p:sldId id="302" r:id="rId20"/>
    <p:sldId id="303" r:id="rId21"/>
    <p:sldId id="304" r:id="rId22"/>
    <p:sldId id="305" r:id="rId23"/>
    <p:sldId id="306" r:id="rId24"/>
    <p:sldId id="277" r:id="rId25"/>
  </p:sldIdLst>
  <p:sldSz cx="12192000" cy="6858000"/>
  <p:notesSz cx="7010400" cy="92964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ander, Alex - DCF" initials="KA-D" lastIdx="1" clrIdx="0">
    <p:extLst>
      <p:ext uri="{19B8F6BF-5375-455C-9EA6-DF929625EA0E}">
        <p15:presenceInfo xmlns:p15="http://schemas.microsoft.com/office/powerpoint/2012/main" userId="S::alex.kiander1@wisconsin.gov::7f38bb90-15ea-4fff-82a7-3da33af320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86952" autoAdjust="0"/>
  </p:normalViewPr>
  <p:slideViewPr>
    <p:cSldViewPr snapToGrid="0">
      <p:cViewPr varScale="1">
        <p:scale>
          <a:sx n="74" d="100"/>
          <a:sy n="74" d="100"/>
        </p:scale>
        <p:origin x="787"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s>
</file>

<file path=ppt/diagrams/_rels/data2.xml.rels><?xml version="1.0" encoding="UTF-8" standalone="yes"?>
<Relationships xmlns="http://schemas.openxmlformats.org/package/2006/relationships"><Relationship Id="rId1" Type="http://schemas.openxmlformats.org/officeDocument/2006/relationships/hyperlink" Target="https://dcf.wisconsin.gov/files/sparc/pdf/sparc-on-demand-webi-reports-guide.pdf" TargetMode="External"/></Relationships>
</file>

<file path=ppt/diagrams/_rels/data3.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hyperlink" Target="mailto:DCFFinanceGrants@wisconsin.gov" TargetMode="Externa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diagrams/_rels/drawing2.xml.rels><?xml version="1.0" encoding="UTF-8" standalone="yes"?>
<Relationships xmlns="http://schemas.openxmlformats.org/package/2006/relationships"><Relationship Id="rId1" Type="http://schemas.openxmlformats.org/officeDocument/2006/relationships/hyperlink" Target="https://dcf.wisconsin.gov/files/sparc/pdf/sparc-on-demand-webi-reports-guide.pdf" TargetMode="External"/></Relationships>
</file>

<file path=ppt/diagrams/_rels/drawing3.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hyperlink" Target="mailto:DCFFinanceGrants@wisconsin.gov" TargetMode="Externa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0738BD-46DD-452B-B7EF-550D55316688}"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E2773792-B1DC-48AA-9029-F74C9254BBD7}">
      <dgm:prSet/>
      <dgm:spPr/>
      <dgm:t>
        <a:bodyPr/>
        <a:lstStyle/>
        <a:p>
          <a:r>
            <a:rPr lang="en-US" dirty="0"/>
            <a:t>The </a:t>
          </a:r>
          <a:r>
            <a:rPr lang="en-US" b="1" dirty="0"/>
            <a:t>Bank Deposit Reconciliation </a:t>
          </a:r>
          <a:r>
            <a:rPr lang="en-US" dirty="0"/>
            <a:t>Report can </a:t>
          </a:r>
          <a:r>
            <a:rPr lang="en-US" b="0" dirty="0"/>
            <a:t>filter</a:t>
          </a:r>
          <a:r>
            <a:rPr lang="en-US" dirty="0"/>
            <a:t> down to a </a:t>
          </a:r>
          <a:r>
            <a:rPr lang="en-US" b="1" dirty="0"/>
            <a:t>single day</a:t>
          </a:r>
          <a:r>
            <a:rPr lang="en-US" dirty="0"/>
            <a:t>. </a:t>
          </a:r>
        </a:p>
        <a:p>
          <a:endParaRPr lang="en-US" dirty="0"/>
        </a:p>
        <a:p>
          <a:r>
            <a:rPr lang="en-US" b="1" dirty="0"/>
            <a:t>All other reports</a:t>
          </a:r>
          <a:r>
            <a:rPr lang="en-US" dirty="0"/>
            <a:t> can filter down to a </a:t>
          </a:r>
          <a:r>
            <a:rPr lang="en-US" b="1" dirty="0"/>
            <a:t>specific month or span of months</a:t>
          </a:r>
          <a:endParaRPr lang="en-US" dirty="0"/>
        </a:p>
      </dgm:t>
    </dgm:pt>
    <dgm:pt modelId="{1C2A0CBC-F417-4157-B1FE-1BF8BB03AD78}" type="parTrans" cxnId="{8AE73191-480E-4CB4-BF1E-296464136232}">
      <dgm:prSet/>
      <dgm:spPr/>
      <dgm:t>
        <a:bodyPr/>
        <a:lstStyle/>
        <a:p>
          <a:endParaRPr lang="en-US"/>
        </a:p>
      </dgm:t>
    </dgm:pt>
    <dgm:pt modelId="{D9CB77E5-5892-49DB-BF5C-5783CF1F5CFB}" type="sibTrans" cxnId="{8AE73191-480E-4CB4-BF1E-296464136232}">
      <dgm:prSet/>
      <dgm:spPr/>
      <dgm:t>
        <a:bodyPr/>
        <a:lstStyle/>
        <a:p>
          <a:endParaRPr lang="en-US"/>
        </a:p>
      </dgm:t>
    </dgm:pt>
    <dgm:pt modelId="{369C2FD7-CFF5-4596-9E7F-557245A13CDC}" type="pres">
      <dgm:prSet presAssocID="{BF0738BD-46DD-452B-B7EF-550D55316688}" presName="compositeShape" presStyleCnt="0">
        <dgm:presLayoutVars>
          <dgm:chMax val="7"/>
          <dgm:dir/>
          <dgm:resizeHandles val="exact"/>
        </dgm:presLayoutVars>
      </dgm:prSet>
      <dgm:spPr/>
    </dgm:pt>
    <dgm:pt modelId="{A3A0D605-04C6-4B60-8686-556F3B0DF5B4}" type="pres">
      <dgm:prSet presAssocID="{E2773792-B1DC-48AA-9029-F74C9254BBD7}" presName="circ1TxSh" presStyleLbl="vennNode1" presStyleIdx="0" presStyleCnt="1" custLinFactNeighborX="17719" custLinFactNeighborY="-67501"/>
      <dgm:spPr/>
    </dgm:pt>
  </dgm:ptLst>
  <dgm:cxnLst>
    <dgm:cxn modelId="{FC16F16B-19A8-448F-B58A-8A7338D1352B}" type="presOf" srcId="{BF0738BD-46DD-452B-B7EF-550D55316688}" destId="{369C2FD7-CFF5-4596-9E7F-557245A13CDC}" srcOrd="0" destOrd="0" presId="urn:microsoft.com/office/officeart/2005/8/layout/venn1"/>
    <dgm:cxn modelId="{8AE73191-480E-4CB4-BF1E-296464136232}" srcId="{BF0738BD-46DD-452B-B7EF-550D55316688}" destId="{E2773792-B1DC-48AA-9029-F74C9254BBD7}" srcOrd="0" destOrd="0" parTransId="{1C2A0CBC-F417-4157-B1FE-1BF8BB03AD78}" sibTransId="{D9CB77E5-5892-49DB-BF5C-5783CF1F5CFB}"/>
    <dgm:cxn modelId="{87F3169C-D470-45D5-BFAC-E4883E29B331}" type="presOf" srcId="{E2773792-B1DC-48AA-9029-F74C9254BBD7}" destId="{A3A0D605-04C6-4B60-8686-556F3B0DF5B4}" srcOrd="0" destOrd="0" presId="urn:microsoft.com/office/officeart/2005/8/layout/venn1"/>
    <dgm:cxn modelId="{CD4753EC-A975-4C48-AB79-820C13320281}" type="presParOf" srcId="{369C2FD7-CFF5-4596-9E7F-557245A13CDC}" destId="{A3A0D605-04C6-4B60-8686-556F3B0DF5B4}" srcOrd="0"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BFE843-56EA-4FA7-858F-3A13BF34FA9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4DA65EC-0722-4C28-B75F-B0D31E119F3D}">
      <dgm:prSet/>
      <dgm:spPr/>
      <dgm:t>
        <a:bodyPr/>
        <a:lstStyle/>
        <a:p>
          <a:r>
            <a:rPr lang="en-US" dirty="0"/>
            <a:t>You are: Oneida Nation</a:t>
          </a:r>
        </a:p>
      </dgm:t>
    </dgm:pt>
    <dgm:pt modelId="{E2AB9530-B1D6-4AB8-80E2-8DCC9C993790}" type="parTrans" cxnId="{54343D4A-2DB0-4EE7-82F5-254F52CC3CA3}">
      <dgm:prSet/>
      <dgm:spPr/>
      <dgm:t>
        <a:bodyPr/>
        <a:lstStyle/>
        <a:p>
          <a:endParaRPr lang="en-US"/>
        </a:p>
      </dgm:t>
    </dgm:pt>
    <dgm:pt modelId="{3829293F-7B1E-4E5F-AA4F-45C2EB7ABACA}" type="sibTrans" cxnId="{54343D4A-2DB0-4EE7-82F5-254F52CC3CA3}">
      <dgm:prSet/>
      <dgm:spPr/>
      <dgm:t>
        <a:bodyPr/>
        <a:lstStyle/>
        <a:p>
          <a:endParaRPr lang="en-US"/>
        </a:p>
      </dgm:t>
    </dgm:pt>
    <dgm:pt modelId="{1A77A1CB-E2C7-43F7-B736-87E169565151}">
      <dgm:prSet/>
      <dgm:spPr/>
      <dgm:t>
        <a:bodyPr/>
        <a:lstStyle/>
        <a:p>
          <a:r>
            <a:rPr lang="en-US" dirty="0"/>
            <a:t>Received: ACH deposit on 2/29/2024 for $150,735.62</a:t>
          </a:r>
        </a:p>
      </dgm:t>
    </dgm:pt>
    <dgm:pt modelId="{44E4D1F7-FF46-47F5-B0D5-0CCCFEFEE1D6}" type="parTrans" cxnId="{3441E577-C096-43B8-83CE-BB8404C90AD1}">
      <dgm:prSet/>
      <dgm:spPr/>
      <dgm:t>
        <a:bodyPr/>
        <a:lstStyle/>
        <a:p>
          <a:endParaRPr lang="en-US"/>
        </a:p>
      </dgm:t>
    </dgm:pt>
    <dgm:pt modelId="{3DD4E61F-442A-4AF1-9B28-84A1BDF7CF7E}" type="sibTrans" cxnId="{3441E577-C096-43B8-83CE-BB8404C90AD1}">
      <dgm:prSet/>
      <dgm:spPr/>
      <dgm:t>
        <a:bodyPr/>
        <a:lstStyle/>
        <a:p>
          <a:endParaRPr lang="en-US"/>
        </a:p>
      </dgm:t>
    </dgm:pt>
    <dgm:pt modelId="{A369A00D-2A4A-4462-909E-B94D1005238B}">
      <dgm:prSet/>
      <dgm:spPr/>
      <dgm:t>
        <a:bodyPr/>
        <a:lstStyle/>
        <a:p>
          <a:r>
            <a:rPr lang="en-US" dirty="0"/>
            <a:t>Question: How do I find out what this reimbursement is for?</a:t>
          </a:r>
        </a:p>
      </dgm:t>
    </dgm:pt>
    <dgm:pt modelId="{D6472DF8-7091-45D4-9167-2615AE70DE4A}" type="parTrans" cxnId="{BD7E64D8-0EA2-4BAA-B066-E7A1D16618DD}">
      <dgm:prSet/>
      <dgm:spPr/>
      <dgm:t>
        <a:bodyPr/>
        <a:lstStyle/>
        <a:p>
          <a:endParaRPr lang="en-US"/>
        </a:p>
      </dgm:t>
    </dgm:pt>
    <dgm:pt modelId="{222FEF7A-4C6E-4DD6-8B08-4A9A5C018509}" type="sibTrans" cxnId="{BD7E64D8-0EA2-4BAA-B066-E7A1D16618DD}">
      <dgm:prSet/>
      <dgm:spPr/>
      <dgm:t>
        <a:bodyPr/>
        <a:lstStyle/>
        <a:p>
          <a:endParaRPr lang="en-US"/>
        </a:p>
      </dgm:t>
    </dgm:pt>
    <dgm:pt modelId="{DA10830E-83D3-42CC-AACF-1B3911983197}">
      <dgm:prSet/>
      <dgm:spPr/>
      <dgm:t>
        <a:bodyPr/>
        <a:lstStyle/>
        <a:p>
          <a:r>
            <a:rPr lang="en-US" dirty="0"/>
            <a:t>See “</a:t>
          </a:r>
          <a:r>
            <a:rPr lang="en-US" dirty="0">
              <a:hlinkClick xmlns:r="http://schemas.openxmlformats.org/officeDocument/2006/relationships" r:id="rId1"/>
            </a:rPr>
            <a:t>How to use SPARC On-Demand/WEBI Reports</a:t>
          </a:r>
          <a:r>
            <a:rPr lang="en-US" dirty="0"/>
            <a:t>”</a:t>
          </a:r>
        </a:p>
      </dgm:t>
    </dgm:pt>
    <dgm:pt modelId="{F979D949-ED69-4647-802F-07CF5A919B0A}" type="parTrans" cxnId="{8BF46237-F1BD-4B24-BA28-F595239C45F8}">
      <dgm:prSet/>
      <dgm:spPr/>
      <dgm:t>
        <a:bodyPr/>
        <a:lstStyle/>
        <a:p>
          <a:endParaRPr lang="en-US"/>
        </a:p>
      </dgm:t>
    </dgm:pt>
    <dgm:pt modelId="{A24BD3B6-206F-4C9C-8767-A5FDC1E04F7E}" type="sibTrans" cxnId="{8BF46237-F1BD-4B24-BA28-F595239C45F8}">
      <dgm:prSet/>
      <dgm:spPr/>
      <dgm:t>
        <a:bodyPr/>
        <a:lstStyle/>
        <a:p>
          <a:endParaRPr lang="en-US"/>
        </a:p>
      </dgm:t>
    </dgm:pt>
    <dgm:pt modelId="{DB04A123-E543-4AFF-9E2C-82491089D9E9}">
      <dgm:prSet/>
      <dgm:spPr/>
      <dgm:t>
        <a:bodyPr/>
        <a:lstStyle/>
        <a:p>
          <a:r>
            <a:rPr lang="en-US" dirty="0"/>
            <a:t>Open Bank Deposit Reconciliation Report (WIS-SR-019)</a:t>
          </a:r>
        </a:p>
      </dgm:t>
    </dgm:pt>
    <dgm:pt modelId="{5071A4F3-145F-47F3-BB0A-BCA34532369B}" type="parTrans" cxnId="{580D879E-CE41-47F3-AE49-357EDCB702C0}">
      <dgm:prSet/>
      <dgm:spPr/>
      <dgm:t>
        <a:bodyPr/>
        <a:lstStyle/>
        <a:p>
          <a:endParaRPr lang="en-US"/>
        </a:p>
      </dgm:t>
    </dgm:pt>
    <dgm:pt modelId="{7CEDC25C-61D7-4E5F-AE04-937122E0E444}" type="sibTrans" cxnId="{580D879E-CE41-47F3-AE49-357EDCB702C0}">
      <dgm:prSet/>
      <dgm:spPr/>
      <dgm:t>
        <a:bodyPr/>
        <a:lstStyle/>
        <a:p>
          <a:endParaRPr lang="en-US"/>
        </a:p>
      </dgm:t>
    </dgm:pt>
    <dgm:pt modelId="{B48942AC-C6E8-4781-ABB1-53CC33623E9F}">
      <dgm:prSet/>
      <dgm:spPr/>
      <dgm:t>
        <a:bodyPr/>
        <a:lstStyle/>
        <a:p>
          <a:r>
            <a:rPr lang="en-US" dirty="0"/>
            <a:t>Statewide Reports &gt; Payments</a:t>
          </a:r>
        </a:p>
      </dgm:t>
    </dgm:pt>
    <dgm:pt modelId="{76CA2FBE-E066-4E97-8866-F09AD58D188C}" type="parTrans" cxnId="{8E4CE59C-9088-4617-8816-26F4A6DB9D5B}">
      <dgm:prSet/>
      <dgm:spPr/>
      <dgm:t>
        <a:bodyPr/>
        <a:lstStyle/>
        <a:p>
          <a:endParaRPr lang="en-US"/>
        </a:p>
      </dgm:t>
    </dgm:pt>
    <dgm:pt modelId="{CE4D9D0A-E34D-48B8-8816-E558D2394D90}" type="sibTrans" cxnId="{8E4CE59C-9088-4617-8816-26F4A6DB9D5B}">
      <dgm:prSet/>
      <dgm:spPr/>
      <dgm:t>
        <a:bodyPr/>
        <a:lstStyle/>
        <a:p>
          <a:endParaRPr lang="en-US"/>
        </a:p>
      </dgm:t>
    </dgm:pt>
    <dgm:pt modelId="{25BCB999-0D8A-422D-AEF4-3CBFB2407CB2}">
      <dgm:prSet/>
      <dgm:spPr/>
      <dgm:t>
        <a:bodyPr/>
        <a:lstStyle/>
        <a:p>
          <a:r>
            <a:rPr lang="en-US" dirty="0"/>
            <a:t>Agency Dashboard</a:t>
          </a:r>
        </a:p>
      </dgm:t>
    </dgm:pt>
    <dgm:pt modelId="{F744EEC3-B07C-43CC-B589-3147F9FB6EA6}" type="parTrans" cxnId="{C0AE051E-43B9-4C95-810A-979F39DFC396}">
      <dgm:prSet/>
      <dgm:spPr/>
      <dgm:t>
        <a:bodyPr/>
        <a:lstStyle/>
        <a:p>
          <a:endParaRPr lang="en-US"/>
        </a:p>
      </dgm:t>
    </dgm:pt>
    <dgm:pt modelId="{8C212B82-C743-48CA-AE72-61BB781E2F15}" type="sibTrans" cxnId="{C0AE051E-43B9-4C95-810A-979F39DFC396}">
      <dgm:prSet/>
      <dgm:spPr/>
      <dgm:t>
        <a:bodyPr/>
        <a:lstStyle/>
        <a:p>
          <a:endParaRPr lang="en-US"/>
        </a:p>
      </dgm:t>
    </dgm:pt>
    <dgm:pt modelId="{2AED9264-4B82-4FE4-B510-6ED8071F1818}" type="pres">
      <dgm:prSet presAssocID="{A2BFE843-56EA-4FA7-858F-3A13BF34FA92}" presName="linear" presStyleCnt="0">
        <dgm:presLayoutVars>
          <dgm:dir/>
          <dgm:animLvl val="lvl"/>
          <dgm:resizeHandles val="exact"/>
        </dgm:presLayoutVars>
      </dgm:prSet>
      <dgm:spPr/>
    </dgm:pt>
    <dgm:pt modelId="{25B2D5B2-5B4D-4022-81AC-4F472BA302FE}" type="pres">
      <dgm:prSet presAssocID="{14DA65EC-0722-4C28-B75F-B0D31E119F3D}" presName="parentLin" presStyleCnt="0"/>
      <dgm:spPr/>
    </dgm:pt>
    <dgm:pt modelId="{501EDE07-59A4-4FC3-9D1B-0D082A5491CB}" type="pres">
      <dgm:prSet presAssocID="{14DA65EC-0722-4C28-B75F-B0D31E119F3D}" presName="parentLeftMargin" presStyleLbl="node1" presStyleIdx="0" presStyleCnt="3"/>
      <dgm:spPr/>
    </dgm:pt>
    <dgm:pt modelId="{AF7C55C5-587E-45B3-8577-C05FB17CDBCC}" type="pres">
      <dgm:prSet presAssocID="{14DA65EC-0722-4C28-B75F-B0D31E119F3D}" presName="parentText" presStyleLbl="node1" presStyleIdx="0" presStyleCnt="3">
        <dgm:presLayoutVars>
          <dgm:chMax val="0"/>
          <dgm:bulletEnabled val="1"/>
        </dgm:presLayoutVars>
      </dgm:prSet>
      <dgm:spPr/>
    </dgm:pt>
    <dgm:pt modelId="{718AA38F-3952-4D2F-967C-CCFF0158EAA3}" type="pres">
      <dgm:prSet presAssocID="{14DA65EC-0722-4C28-B75F-B0D31E119F3D}" presName="negativeSpace" presStyleCnt="0"/>
      <dgm:spPr/>
    </dgm:pt>
    <dgm:pt modelId="{40B6A175-2F77-47D0-9189-9A7A1D583DBF}" type="pres">
      <dgm:prSet presAssocID="{14DA65EC-0722-4C28-B75F-B0D31E119F3D}" presName="childText" presStyleLbl="conFgAcc1" presStyleIdx="0" presStyleCnt="3">
        <dgm:presLayoutVars>
          <dgm:bulletEnabled val="1"/>
        </dgm:presLayoutVars>
      </dgm:prSet>
      <dgm:spPr/>
    </dgm:pt>
    <dgm:pt modelId="{24BE9227-6BD7-426F-A354-259F04AA3F2E}" type="pres">
      <dgm:prSet presAssocID="{3829293F-7B1E-4E5F-AA4F-45C2EB7ABACA}" presName="spaceBetweenRectangles" presStyleCnt="0"/>
      <dgm:spPr/>
    </dgm:pt>
    <dgm:pt modelId="{B7CC52BD-E525-46DF-B15A-858860CB2215}" type="pres">
      <dgm:prSet presAssocID="{1A77A1CB-E2C7-43F7-B736-87E169565151}" presName="parentLin" presStyleCnt="0"/>
      <dgm:spPr/>
    </dgm:pt>
    <dgm:pt modelId="{1C9C8B76-4A0B-44E9-86F1-609A3F66753F}" type="pres">
      <dgm:prSet presAssocID="{1A77A1CB-E2C7-43F7-B736-87E169565151}" presName="parentLeftMargin" presStyleLbl="node1" presStyleIdx="0" presStyleCnt="3"/>
      <dgm:spPr/>
    </dgm:pt>
    <dgm:pt modelId="{4BB3C9AD-F130-4E88-AAD9-8FC8536D17C0}" type="pres">
      <dgm:prSet presAssocID="{1A77A1CB-E2C7-43F7-B736-87E169565151}" presName="parentText" presStyleLbl="node1" presStyleIdx="1" presStyleCnt="3">
        <dgm:presLayoutVars>
          <dgm:chMax val="0"/>
          <dgm:bulletEnabled val="1"/>
        </dgm:presLayoutVars>
      </dgm:prSet>
      <dgm:spPr/>
    </dgm:pt>
    <dgm:pt modelId="{46456B4B-C983-4731-8328-3D83FB914582}" type="pres">
      <dgm:prSet presAssocID="{1A77A1CB-E2C7-43F7-B736-87E169565151}" presName="negativeSpace" presStyleCnt="0"/>
      <dgm:spPr/>
    </dgm:pt>
    <dgm:pt modelId="{12407BA5-669E-49A9-9EF3-16067908841E}" type="pres">
      <dgm:prSet presAssocID="{1A77A1CB-E2C7-43F7-B736-87E169565151}" presName="childText" presStyleLbl="conFgAcc1" presStyleIdx="1" presStyleCnt="3">
        <dgm:presLayoutVars>
          <dgm:bulletEnabled val="1"/>
        </dgm:presLayoutVars>
      </dgm:prSet>
      <dgm:spPr/>
    </dgm:pt>
    <dgm:pt modelId="{6A692149-98E3-43EA-BC3A-6307A88DFC28}" type="pres">
      <dgm:prSet presAssocID="{3DD4E61F-442A-4AF1-9B28-84A1BDF7CF7E}" presName="spaceBetweenRectangles" presStyleCnt="0"/>
      <dgm:spPr/>
    </dgm:pt>
    <dgm:pt modelId="{F5819926-E652-4A49-8176-570A465C6E2B}" type="pres">
      <dgm:prSet presAssocID="{A369A00D-2A4A-4462-909E-B94D1005238B}" presName="parentLin" presStyleCnt="0"/>
      <dgm:spPr/>
    </dgm:pt>
    <dgm:pt modelId="{D069AC59-D742-47EE-98F3-3BCBD9301F45}" type="pres">
      <dgm:prSet presAssocID="{A369A00D-2A4A-4462-909E-B94D1005238B}" presName="parentLeftMargin" presStyleLbl="node1" presStyleIdx="1" presStyleCnt="3"/>
      <dgm:spPr/>
    </dgm:pt>
    <dgm:pt modelId="{B7A6AE01-94F4-4FD9-88B6-B33A3B74AA73}" type="pres">
      <dgm:prSet presAssocID="{A369A00D-2A4A-4462-909E-B94D1005238B}" presName="parentText" presStyleLbl="node1" presStyleIdx="2" presStyleCnt="3">
        <dgm:presLayoutVars>
          <dgm:chMax val="0"/>
          <dgm:bulletEnabled val="1"/>
        </dgm:presLayoutVars>
      </dgm:prSet>
      <dgm:spPr/>
    </dgm:pt>
    <dgm:pt modelId="{156AED01-D1A7-435D-92D0-C97C2F041C50}" type="pres">
      <dgm:prSet presAssocID="{A369A00D-2A4A-4462-909E-B94D1005238B}" presName="negativeSpace" presStyleCnt="0"/>
      <dgm:spPr/>
    </dgm:pt>
    <dgm:pt modelId="{62CCA795-7BED-4B05-9E6B-282E67CC8366}" type="pres">
      <dgm:prSet presAssocID="{A369A00D-2A4A-4462-909E-B94D1005238B}" presName="childText" presStyleLbl="conFgAcc1" presStyleIdx="2" presStyleCnt="3">
        <dgm:presLayoutVars>
          <dgm:bulletEnabled val="1"/>
        </dgm:presLayoutVars>
      </dgm:prSet>
      <dgm:spPr/>
    </dgm:pt>
  </dgm:ptLst>
  <dgm:cxnLst>
    <dgm:cxn modelId="{14339712-33AE-426B-AE8B-75B0B1499534}" type="presOf" srcId="{A369A00D-2A4A-4462-909E-B94D1005238B}" destId="{B7A6AE01-94F4-4FD9-88B6-B33A3B74AA73}" srcOrd="1" destOrd="0" presId="urn:microsoft.com/office/officeart/2005/8/layout/list1"/>
    <dgm:cxn modelId="{C0C90C1B-308E-4C15-A597-9A79DE547742}" type="presOf" srcId="{A2BFE843-56EA-4FA7-858F-3A13BF34FA92}" destId="{2AED9264-4B82-4FE4-B510-6ED8071F1818}" srcOrd="0" destOrd="0" presId="urn:microsoft.com/office/officeart/2005/8/layout/list1"/>
    <dgm:cxn modelId="{C0AE051E-43B9-4C95-810A-979F39DFC396}" srcId="{DB04A123-E543-4AFF-9E2C-82491089D9E9}" destId="{25BCB999-0D8A-422D-AEF4-3CBFB2407CB2}" srcOrd="1" destOrd="0" parTransId="{F744EEC3-B07C-43CC-B589-3147F9FB6EA6}" sibTransId="{8C212B82-C743-48CA-AE72-61BB781E2F15}"/>
    <dgm:cxn modelId="{2865182C-8AF1-4131-A1A0-D9923891A79B}" type="presOf" srcId="{1A77A1CB-E2C7-43F7-B736-87E169565151}" destId="{1C9C8B76-4A0B-44E9-86F1-609A3F66753F}" srcOrd="0" destOrd="0" presId="urn:microsoft.com/office/officeart/2005/8/layout/list1"/>
    <dgm:cxn modelId="{8BF46237-F1BD-4B24-BA28-F595239C45F8}" srcId="{A369A00D-2A4A-4462-909E-B94D1005238B}" destId="{DA10830E-83D3-42CC-AACF-1B3911983197}" srcOrd="0" destOrd="0" parTransId="{F979D949-ED69-4647-802F-07CF5A919B0A}" sibTransId="{A24BD3B6-206F-4C9C-8767-A5FDC1E04F7E}"/>
    <dgm:cxn modelId="{60074E66-9192-4986-BC0F-61404B803772}" type="presOf" srcId="{DB04A123-E543-4AFF-9E2C-82491089D9E9}" destId="{62CCA795-7BED-4B05-9E6B-282E67CC8366}" srcOrd="0" destOrd="1" presId="urn:microsoft.com/office/officeart/2005/8/layout/list1"/>
    <dgm:cxn modelId="{97AE9048-24E4-489A-89F5-7B4C2AEF1AB5}" type="presOf" srcId="{14DA65EC-0722-4C28-B75F-B0D31E119F3D}" destId="{501EDE07-59A4-4FC3-9D1B-0D082A5491CB}" srcOrd="0" destOrd="0" presId="urn:microsoft.com/office/officeart/2005/8/layout/list1"/>
    <dgm:cxn modelId="{54343D4A-2DB0-4EE7-82F5-254F52CC3CA3}" srcId="{A2BFE843-56EA-4FA7-858F-3A13BF34FA92}" destId="{14DA65EC-0722-4C28-B75F-B0D31E119F3D}" srcOrd="0" destOrd="0" parTransId="{E2AB9530-B1D6-4AB8-80E2-8DCC9C993790}" sibTransId="{3829293F-7B1E-4E5F-AA4F-45C2EB7ABACA}"/>
    <dgm:cxn modelId="{3441E577-C096-43B8-83CE-BB8404C90AD1}" srcId="{A2BFE843-56EA-4FA7-858F-3A13BF34FA92}" destId="{1A77A1CB-E2C7-43F7-B736-87E169565151}" srcOrd="1" destOrd="0" parTransId="{44E4D1F7-FF46-47F5-B0D5-0CCCFEFEE1D6}" sibTransId="{3DD4E61F-442A-4AF1-9B28-84A1BDF7CF7E}"/>
    <dgm:cxn modelId="{7F073A8C-E7BF-48DD-871F-4CB339CDFA84}" type="presOf" srcId="{14DA65EC-0722-4C28-B75F-B0D31E119F3D}" destId="{AF7C55C5-587E-45B3-8577-C05FB17CDBCC}" srcOrd="1" destOrd="0" presId="urn:microsoft.com/office/officeart/2005/8/layout/list1"/>
    <dgm:cxn modelId="{8E4CE59C-9088-4617-8816-26F4A6DB9D5B}" srcId="{DB04A123-E543-4AFF-9E2C-82491089D9E9}" destId="{B48942AC-C6E8-4781-ABB1-53CC33623E9F}" srcOrd="0" destOrd="0" parTransId="{76CA2FBE-E066-4E97-8866-F09AD58D188C}" sibTransId="{CE4D9D0A-E34D-48B8-8816-E558D2394D90}"/>
    <dgm:cxn modelId="{580D879E-CE41-47F3-AE49-357EDCB702C0}" srcId="{A369A00D-2A4A-4462-909E-B94D1005238B}" destId="{DB04A123-E543-4AFF-9E2C-82491089D9E9}" srcOrd="1" destOrd="0" parTransId="{5071A4F3-145F-47F3-BB0A-BCA34532369B}" sibTransId="{7CEDC25C-61D7-4E5F-AE04-937122E0E444}"/>
    <dgm:cxn modelId="{259A68A1-343F-4BA9-AA4A-05784354C078}" type="presOf" srcId="{25BCB999-0D8A-422D-AEF4-3CBFB2407CB2}" destId="{62CCA795-7BED-4B05-9E6B-282E67CC8366}" srcOrd="0" destOrd="3" presId="urn:microsoft.com/office/officeart/2005/8/layout/list1"/>
    <dgm:cxn modelId="{9B6FF8AF-819A-4CA8-A185-4F3B1BCAD356}" type="presOf" srcId="{B48942AC-C6E8-4781-ABB1-53CC33623E9F}" destId="{62CCA795-7BED-4B05-9E6B-282E67CC8366}" srcOrd="0" destOrd="2" presId="urn:microsoft.com/office/officeart/2005/8/layout/list1"/>
    <dgm:cxn modelId="{BD7E64D8-0EA2-4BAA-B066-E7A1D16618DD}" srcId="{A2BFE843-56EA-4FA7-858F-3A13BF34FA92}" destId="{A369A00D-2A4A-4462-909E-B94D1005238B}" srcOrd="2" destOrd="0" parTransId="{D6472DF8-7091-45D4-9167-2615AE70DE4A}" sibTransId="{222FEF7A-4C6E-4DD6-8B08-4A9A5C018509}"/>
    <dgm:cxn modelId="{04440BD9-1E2B-421B-A689-E1C6CB152F03}" type="presOf" srcId="{1A77A1CB-E2C7-43F7-B736-87E169565151}" destId="{4BB3C9AD-F130-4E88-AAD9-8FC8536D17C0}" srcOrd="1" destOrd="0" presId="urn:microsoft.com/office/officeart/2005/8/layout/list1"/>
    <dgm:cxn modelId="{6E2276E3-83BF-4142-8B89-93613CAD900C}" type="presOf" srcId="{DA10830E-83D3-42CC-AACF-1B3911983197}" destId="{62CCA795-7BED-4B05-9E6B-282E67CC8366}" srcOrd="0" destOrd="0" presId="urn:microsoft.com/office/officeart/2005/8/layout/list1"/>
    <dgm:cxn modelId="{303BFFF8-4735-4BF3-AA5C-420CDCD01169}" type="presOf" srcId="{A369A00D-2A4A-4462-909E-B94D1005238B}" destId="{D069AC59-D742-47EE-98F3-3BCBD9301F45}" srcOrd="0" destOrd="0" presId="urn:microsoft.com/office/officeart/2005/8/layout/list1"/>
    <dgm:cxn modelId="{D03FA78C-2BDE-4F27-8B47-294D6BA6877F}" type="presParOf" srcId="{2AED9264-4B82-4FE4-B510-6ED8071F1818}" destId="{25B2D5B2-5B4D-4022-81AC-4F472BA302FE}" srcOrd="0" destOrd="0" presId="urn:microsoft.com/office/officeart/2005/8/layout/list1"/>
    <dgm:cxn modelId="{454FE39F-3555-4836-80C1-C49DF30A622A}" type="presParOf" srcId="{25B2D5B2-5B4D-4022-81AC-4F472BA302FE}" destId="{501EDE07-59A4-4FC3-9D1B-0D082A5491CB}" srcOrd="0" destOrd="0" presId="urn:microsoft.com/office/officeart/2005/8/layout/list1"/>
    <dgm:cxn modelId="{3CF9ACB2-C252-4433-9357-6BF6AF365242}" type="presParOf" srcId="{25B2D5B2-5B4D-4022-81AC-4F472BA302FE}" destId="{AF7C55C5-587E-45B3-8577-C05FB17CDBCC}" srcOrd="1" destOrd="0" presId="urn:microsoft.com/office/officeart/2005/8/layout/list1"/>
    <dgm:cxn modelId="{7D9E3128-D5C8-4049-BDE9-59D22FED14E2}" type="presParOf" srcId="{2AED9264-4B82-4FE4-B510-6ED8071F1818}" destId="{718AA38F-3952-4D2F-967C-CCFF0158EAA3}" srcOrd="1" destOrd="0" presId="urn:microsoft.com/office/officeart/2005/8/layout/list1"/>
    <dgm:cxn modelId="{0E94CA12-3C99-4CCB-BF02-CD7A3E9D8476}" type="presParOf" srcId="{2AED9264-4B82-4FE4-B510-6ED8071F1818}" destId="{40B6A175-2F77-47D0-9189-9A7A1D583DBF}" srcOrd="2" destOrd="0" presId="urn:microsoft.com/office/officeart/2005/8/layout/list1"/>
    <dgm:cxn modelId="{08570579-A184-4597-B7FE-A7AF5F899023}" type="presParOf" srcId="{2AED9264-4B82-4FE4-B510-6ED8071F1818}" destId="{24BE9227-6BD7-426F-A354-259F04AA3F2E}" srcOrd="3" destOrd="0" presId="urn:microsoft.com/office/officeart/2005/8/layout/list1"/>
    <dgm:cxn modelId="{A06B92CB-81B9-44BE-B4D3-E54E3B6BA39D}" type="presParOf" srcId="{2AED9264-4B82-4FE4-B510-6ED8071F1818}" destId="{B7CC52BD-E525-46DF-B15A-858860CB2215}" srcOrd="4" destOrd="0" presId="urn:microsoft.com/office/officeart/2005/8/layout/list1"/>
    <dgm:cxn modelId="{AA77AD3B-1B96-454C-A6D9-879EBA561791}" type="presParOf" srcId="{B7CC52BD-E525-46DF-B15A-858860CB2215}" destId="{1C9C8B76-4A0B-44E9-86F1-609A3F66753F}" srcOrd="0" destOrd="0" presId="urn:microsoft.com/office/officeart/2005/8/layout/list1"/>
    <dgm:cxn modelId="{01D6AF36-EE71-4FD5-A85A-0EE7FC96EF11}" type="presParOf" srcId="{B7CC52BD-E525-46DF-B15A-858860CB2215}" destId="{4BB3C9AD-F130-4E88-AAD9-8FC8536D17C0}" srcOrd="1" destOrd="0" presId="urn:microsoft.com/office/officeart/2005/8/layout/list1"/>
    <dgm:cxn modelId="{82179FF6-195A-43C8-BA96-F64A5F09BB6D}" type="presParOf" srcId="{2AED9264-4B82-4FE4-B510-6ED8071F1818}" destId="{46456B4B-C983-4731-8328-3D83FB914582}" srcOrd="5" destOrd="0" presId="urn:microsoft.com/office/officeart/2005/8/layout/list1"/>
    <dgm:cxn modelId="{3E49B654-DAA9-4AB7-BEF4-841E81AAA256}" type="presParOf" srcId="{2AED9264-4B82-4FE4-B510-6ED8071F1818}" destId="{12407BA5-669E-49A9-9EF3-16067908841E}" srcOrd="6" destOrd="0" presId="urn:microsoft.com/office/officeart/2005/8/layout/list1"/>
    <dgm:cxn modelId="{7141250C-8A87-4D1D-8408-781BB83EAEBA}" type="presParOf" srcId="{2AED9264-4B82-4FE4-B510-6ED8071F1818}" destId="{6A692149-98E3-43EA-BC3A-6307A88DFC28}" srcOrd="7" destOrd="0" presId="urn:microsoft.com/office/officeart/2005/8/layout/list1"/>
    <dgm:cxn modelId="{1582DF74-7340-48F4-818B-80D32022A62E}" type="presParOf" srcId="{2AED9264-4B82-4FE4-B510-6ED8071F1818}" destId="{F5819926-E652-4A49-8176-570A465C6E2B}" srcOrd="8" destOrd="0" presId="urn:microsoft.com/office/officeart/2005/8/layout/list1"/>
    <dgm:cxn modelId="{2DB577A2-3573-4E0C-B1EF-A99FDC728F77}" type="presParOf" srcId="{F5819926-E652-4A49-8176-570A465C6E2B}" destId="{D069AC59-D742-47EE-98F3-3BCBD9301F45}" srcOrd="0" destOrd="0" presId="urn:microsoft.com/office/officeart/2005/8/layout/list1"/>
    <dgm:cxn modelId="{A9274516-8181-4A6B-93EE-D037E6F82473}" type="presParOf" srcId="{F5819926-E652-4A49-8176-570A465C6E2B}" destId="{B7A6AE01-94F4-4FD9-88B6-B33A3B74AA73}" srcOrd="1" destOrd="0" presId="urn:microsoft.com/office/officeart/2005/8/layout/list1"/>
    <dgm:cxn modelId="{E79EB051-27AA-4524-BCA7-B15398594750}" type="presParOf" srcId="{2AED9264-4B82-4FE4-B510-6ED8071F1818}" destId="{156AED01-D1A7-435D-92D0-C97C2F041C50}" srcOrd="9" destOrd="0" presId="urn:microsoft.com/office/officeart/2005/8/layout/list1"/>
    <dgm:cxn modelId="{6973EE0B-B416-4BEC-8191-8C64033FCBC7}" type="presParOf" srcId="{2AED9264-4B82-4FE4-B510-6ED8071F1818}" destId="{62CCA795-7BED-4B05-9E6B-282E67CC8366}"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1C348B-F5EF-4188-86E2-67E8AF27DA99}"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5503980F-8605-4D83-A286-8A7C970A1969}">
      <dgm:prSet/>
      <dgm:spPr/>
      <dgm:t>
        <a:bodyPr/>
        <a:lstStyle/>
        <a:p>
          <a:r>
            <a:rPr lang="en-US" dirty="0">
              <a:hlinkClick xmlns:r="http://schemas.openxmlformats.org/officeDocument/2006/relationships" r:id="rId1"/>
            </a:rPr>
            <a:t>DCFFinanceGrants@wisconsin.gov</a:t>
          </a:r>
          <a:r>
            <a:rPr lang="en-US" dirty="0"/>
            <a:t>  SPARC Accountants’ Inbox</a:t>
          </a:r>
        </a:p>
        <a:p>
          <a:r>
            <a:rPr lang="en-US" dirty="0"/>
            <a:t>Reach out for all </a:t>
          </a:r>
          <a:r>
            <a:rPr lang="en-US" b="1" dirty="0"/>
            <a:t>SPARC</a:t>
          </a:r>
          <a:r>
            <a:rPr lang="en-US" dirty="0"/>
            <a:t> questions</a:t>
          </a:r>
        </a:p>
      </dgm:t>
    </dgm:pt>
    <dgm:pt modelId="{1ED62749-0D73-41D4-BC51-7AF625E57E00}" type="parTrans" cxnId="{583BD294-8DDF-4F31-BA61-6AF724A49173}">
      <dgm:prSet/>
      <dgm:spPr/>
      <dgm:t>
        <a:bodyPr/>
        <a:lstStyle/>
        <a:p>
          <a:endParaRPr lang="en-US"/>
        </a:p>
      </dgm:t>
    </dgm:pt>
    <dgm:pt modelId="{244BE945-CA5A-4138-BCBA-7A2DEDEC4556}" type="sibTrans" cxnId="{583BD294-8DDF-4F31-BA61-6AF724A49173}">
      <dgm:prSet/>
      <dgm:spPr/>
      <dgm:t>
        <a:bodyPr/>
        <a:lstStyle/>
        <a:p>
          <a:endParaRPr lang="en-US"/>
        </a:p>
      </dgm:t>
    </dgm:pt>
    <dgm:pt modelId="{EB9586BB-D8CC-48F9-B480-935FEB6AA197}">
      <dgm:prSet/>
      <dgm:spPr/>
      <dgm:t>
        <a:bodyPr/>
        <a:lstStyle/>
        <a:p>
          <a:r>
            <a:rPr lang="en-US" b="1" dirty="0"/>
            <a:t>Hannah Adalance, CPA</a:t>
          </a:r>
        </a:p>
        <a:p>
          <a:r>
            <a:rPr lang="en-US" i="1" dirty="0"/>
            <a:t>Senior SPARC Accountant </a:t>
          </a:r>
          <a:br>
            <a:rPr lang="en-US" dirty="0"/>
          </a:br>
          <a:r>
            <a:rPr lang="en-US" dirty="0"/>
            <a:t>– all </a:t>
          </a:r>
          <a:r>
            <a:rPr lang="en-US" b="1" dirty="0"/>
            <a:t>County</a:t>
          </a:r>
          <a:r>
            <a:rPr lang="en-US" dirty="0"/>
            <a:t> SPARC questions</a:t>
          </a:r>
          <a:br>
            <a:rPr lang="en-US" dirty="0"/>
          </a:br>
          <a:r>
            <a:rPr lang="en-US" dirty="0"/>
            <a:t>(except Child Support)</a:t>
          </a:r>
        </a:p>
      </dgm:t>
    </dgm:pt>
    <dgm:pt modelId="{1164CE31-407E-4CC6-8D8D-17E5B23DEE39}" type="parTrans" cxnId="{621DF086-3430-4262-81F7-A0E4B2255097}">
      <dgm:prSet/>
      <dgm:spPr/>
      <dgm:t>
        <a:bodyPr/>
        <a:lstStyle/>
        <a:p>
          <a:endParaRPr lang="en-US"/>
        </a:p>
      </dgm:t>
    </dgm:pt>
    <dgm:pt modelId="{E8E29A9E-73B8-4278-BB05-B912788EC1B2}" type="sibTrans" cxnId="{621DF086-3430-4262-81F7-A0E4B2255097}">
      <dgm:prSet/>
      <dgm:spPr/>
      <dgm:t>
        <a:bodyPr/>
        <a:lstStyle/>
        <a:p>
          <a:endParaRPr lang="en-US"/>
        </a:p>
      </dgm:t>
    </dgm:pt>
    <dgm:pt modelId="{78B122E3-C077-468F-AD57-7D1315330792}">
      <dgm:prSet/>
      <dgm:spPr/>
      <dgm:t>
        <a:bodyPr/>
        <a:lstStyle/>
        <a:p>
          <a:r>
            <a:rPr lang="en-US" b="1" dirty="0"/>
            <a:t>Sara Schwoch</a:t>
          </a:r>
          <a:endParaRPr lang="en-US" dirty="0"/>
        </a:p>
        <a:p>
          <a:r>
            <a:rPr lang="en-US" i="1" dirty="0"/>
            <a:t>Advanced SPARC Accountant </a:t>
          </a:r>
          <a:br>
            <a:rPr lang="en-US" dirty="0"/>
          </a:br>
          <a:r>
            <a:rPr lang="en-US" dirty="0"/>
            <a:t>– all </a:t>
          </a:r>
          <a:r>
            <a:rPr lang="en-US" b="1" dirty="0"/>
            <a:t>Tribes</a:t>
          </a:r>
          <a:r>
            <a:rPr lang="en-US" dirty="0"/>
            <a:t>, </a:t>
          </a:r>
          <a:r>
            <a:rPr lang="en-US" b="1" dirty="0"/>
            <a:t>Nonprofits</a:t>
          </a:r>
          <a:r>
            <a:rPr lang="en-US" dirty="0"/>
            <a:t>, </a:t>
          </a:r>
          <a:r>
            <a:rPr lang="en-US" b="1" dirty="0"/>
            <a:t>Child Support &amp; CANPB </a:t>
          </a:r>
          <a:r>
            <a:rPr lang="en-US" dirty="0"/>
            <a:t>SPARC questions</a:t>
          </a:r>
        </a:p>
      </dgm:t>
    </dgm:pt>
    <dgm:pt modelId="{C34D1656-37C6-402C-9FF6-A5E06D46ECE8}" type="parTrans" cxnId="{3FE534B4-0306-4639-BF8F-0105503575FE}">
      <dgm:prSet/>
      <dgm:spPr/>
      <dgm:t>
        <a:bodyPr/>
        <a:lstStyle/>
        <a:p>
          <a:endParaRPr lang="en-US"/>
        </a:p>
      </dgm:t>
    </dgm:pt>
    <dgm:pt modelId="{6F9AD1CB-4CFD-4F28-950E-25B840100C6C}" type="sibTrans" cxnId="{3FE534B4-0306-4639-BF8F-0105503575FE}">
      <dgm:prSet/>
      <dgm:spPr/>
      <dgm:t>
        <a:bodyPr/>
        <a:lstStyle/>
        <a:p>
          <a:endParaRPr lang="en-US"/>
        </a:p>
      </dgm:t>
    </dgm:pt>
    <dgm:pt modelId="{8D14E45B-B25C-464B-A0F3-F6E85E31D720}" type="pres">
      <dgm:prSet presAssocID="{F71C348B-F5EF-4188-86E2-67E8AF27DA99}" presName="Name0" presStyleCnt="0">
        <dgm:presLayoutVars>
          <dgm:dir/>
          <dgm:resizeHandles val="exact"/>
        </dgm:presLayoutVars>
      </dgm:prSet>
      <dgm:spPr/>
    </dgm:pt>
    <dgm:pt modelId="{5B54E717-7ADD-4F83-AD3F-880A0159C102}" type="pres">
      <dgm:prSet presAssocID="{5503980F-8605-4D83-A286-8A7C970A1969}" presName="composite" presStyleCnt="0"/>
      <dgm:spPr/>
    </dgm:pt>
    <dgm:pt modelId="{3BFB54A3-2637-4414-97C8-6224C77E22A9}" type="pres">
      <dgm:prSet presAssocID="{5503980F-8605-4D83-A286-8A7C970A1969}" presName="rect1" presStyleLbl="trAlignAcc1" presStyleIdx="0" presStyleCnt="3">
        <dgm:presLayoutVars>
          <dgm:bulletEnabled val="1"/>
        </dgm:presLayoutVars>
      </dgm:prSet>
      <dgm:spPr/>
    </dgm:pt>
    <dgm:pt modelId="{D0799392-25A2-43E4-927A-BC5AEC23708A}" type="pres">
      <dgm:prSet presAssocID="{5503980F-8605-4D83-A286-8A7C970A1969}" presName="rect2" presStyleLbl="fgImgPlac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l="-25000" r="-25000"/>
          </a:stretch>
        </a:blipFill>
      </dgm:spPr>
      <dgm:extLst>
        <a:ext uri="{E40237B7-FDA0-4F09-8148-C483321AD2D9}">
          <dgm14:cNvPr xmlns:dgm14="http://schemas.microsoft.com/office/drawing/2010/diagram" id="0" name="" descr="Badge 1 outline"/>
        </a:ext>
      </dgm:extLst>
    </dgm:pt>
    <dgm:pt modelId="{C03EA2AB-8CF4-40DB-A64A-7104B1292349}" type="pres">
      <dgm:prSet presAssocID="{244BE945-CA5A-4138-BCBA-7A2DEDEC4556}" presName="sibTrans" presStyleCnt="0"/>
      <dgm:spPr/>
    </dgm:pt>
    <dgm:pt modelId="{5F2B878E-64E1-4F80-AC21-C544047752B9}" type="pres">
      <dgm:prSet presAssocID="{EB9586BB-D8CC-48F9-B480-935FEB6AA197}" presName="composite" presStyleCnt="0"/>
      <dgm:spPr/>
    </dgm:pt>
    <dgm:pt modelId="{4A6878C1-074D-414C-B36E-C55B182D58D3}" type="pres">
      <dgm:prSet presAssocID="{EB9586BB-D8CC-48F9-B480-935FEB6AA197}" presName="rect1" presStyleLbl="trAlignAcc1" presStyleIdx="1" presStyleCnt="3">
        <dgm:presLayoutVars>
          <dgm:bulletEnabled val="1"/>
        </dgm:presLayoutVars>
      </dgm:prSet>
      <dgm:spPr/>
    </dgm:pt>
    <dgm:pt modelId="{BEBC5133-7C54-4166-86A2-9E295FCDD113}" type="pres">
      <dgm:prSet presAssocID="{EB9586BB-D8CC-48F9-B480-935FEB6AA197}" presName="rect2" presStyleLbl="fgImgPlac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l="-25000" r="-25000"/>
          </a:stretch>
        </a:blipFill>
      </dgm:spPr>
      <dgm:extLst>
        <a:ext uri="{E40237B7-FDA0-4F09-8148-C483321AD2D9}">
          <dgm14:cNvPr xmlns:dgm14="http://schemas.microsoft.com/office/drawing/2010/diagram" id="0" name="" descr="Badge outline"/>
        </a:ext>
      </dgm:extLst>
    </dgm:pt>
    <dgm:pt modelId="{1A59648C-5EE3-4FA3-AA31-A30D4E654C81}" type="pres">
      <dgm:prSet presAssocID="{E8E29A9E-73B8-4278-BB05-B912788EC1B2}" presName="sibTrans" presStyleCnt="0"/>
      <dgm:spPr/>
    </dgm:pt>
    <dgm:pt modelId="{4FD769A9-C65A-425A-8118-F155B473FB8F}" type="pres">
      <dgm:prSet presAssocID="{78B122E3-C077-468F-AD57-7D1315330792}" presName="composite" presStyleCnt="0"/>
      <dgm:spPr/>
    </dgm:pt>
    <dgm:pt modelId="{FD1BAC0A-EE6D-4799-9C4D-CB87F6F8BFC9}" type="pres">
      <dgm:prSet presAssocID="{78B122E3-C077-468F-AD57-7D1315330792}" presName="rect1" presStyleLbl="trAlignAcc1" presStyleIdx="2" presStyleCnt="3">
        <dgm:presLayoutVars>
          <dgm:bulletEnabled val="1"/>
        </dgm:presLayoutVars>
      </dgm:prSet>
      <dgm:spPr/>
    </dgm:pt>
    <dgm:pt modelId="{7266296D-242C-401C-8177-9B790C02FE0E}" type="pres">
      <dgm:prSet presAssocID="{78B122E3-C077-468F-AD57-7D1315330792}" presName="rect2" presStyleLbl="fgImgPlac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l="-25000" r="-25000"/>
          </a:stretch>
        </a:blipFill>
      </dgm:spPr>
      <dgm:extLst>
        <a:ext uri="{E40237B7-FDA0-4F09-8148-C483321AD2D9}">
          <dgm14:cNvPr xmlns:dgm14="http://schemas.microsoft.com/office/drawing/2010/diagram" id="0" name="" descr="Badge 3 outline"/>
        </a:ext>
      </dgm:extLst>
    </dgm:pt>
  </dgm:ptLst>
  <dgm:cxnLst>
    <dgm:cxn modelId="{4676371A-4674-4296-8FCF-EE9D33BECFF2}" type="presOf" srcId="{F71C348B-F5EF-4188-86E2-67E8AF27DA99}" destId="{8D14E45B-B25C-464B-A0F3-F6E85E31D720}" srcOrd="0" destOrd="0" presId="urn:microsoft.com/office/officeart/2008/layout/PictureStrips"/>
    <dgm:cxn modelId="{F42B6F6D-51B0-4C91-997F-BE08E32683E0}" type="presOf" srcId="{5503980F-8605-4D83-A286-8A7C970A1969}" destId="{3BFB54A3-2637-4414-97C8-6224C77E22A9}" srcOrd="0" destOrd="0" presId="urn:microsoft.com/office/officeart/2008/layout/PictureStrips"/>
    <dgm:cxn modelId="{621DF086-3430-4262-81F7-A0E4B2255097}" srcId="{F71C348B-F5EF-4188-86E2-67E8AF27DA99}" destId="{EB9586BB-D8CC-48F9-B480-935FEB6AA197}" srcOrd="1" destOrd="0" parTransId="{1164CE31-407E-4CC6-8D8D-17E5B23DEE39}" sibTransId="{E8E29A9E-73B8-4278-BB05-B912788EC1B2}"/>
    <dgm:cxn modelId="{583BD294-8DDF-4F31-BA61-6AF724A49173}" srcId="{F71C348B-F5EF-4188-86E2-67E8AF27DA99}" destId="{5503980F-8605-4D83-A286-8A7C970A1969}" srcOrd="0" destOrd="0" parTransId="{1ED62749-0D73-41D4-BC51-7AF625E57E00}" sibTransId="{244BE945-CA5A-4138-BCBA-7A2DEDEC4556}"/>
    <dgm:cxn modelId="{3FE534B4-0306-4639-BF8F-0105503575FE}" srcId="{F71C348B-F5EF-4188-86E2-67E8AF27DA99}" destId="{78B122E3-C077-468F-AD57-7D1315330792}" srcOrd="2" destOrd="0" parTransId="{C34D1656-37C6-402C-9FF6-A5E06D46ECE8}" sibTransId="{6F9AD1CB-4CFD-4F28-950E-25B840100C6C}"/>
    <dgm:cxn modelId="{3839D7E7-E1F6-43FD-B735-FE8736EF6E3E}" type="presOf" srcId="{78B122E3-C077-468F-AD57-7D1315330792}" destId="{FD1BAC0A-EE6D-4799-9C4D-CB87F6F8BFC9}" srcOrd="0" destOrd="0" presId="urn:microsoft.com/office/officeart/2008/layout/PictureStrips"/>
    <dgm:cxn modelId="{627FEBEF-1DF5-42AA-B45A-12FB65C25A0F}" type="presOf" srcId="{EB9586BB-D8CC-48F9-B480-935FEB6AA197}" destId="{4A6878C1-074D-414C-B36E-C55B182D58D3}" srcOrd="0" destOrd="0" presId="urn:microsoft.com/office/officeart/2008/layout/PictureStrips"/>
    <dgm:cxn modelId="{44DA077D-7C34-4FE9-BF14-5AE233577CD8}" type="presParOf" srcId="{8D14E45B-B25C-464B-A0F3-F6E85E31D720}" destId="{5B54E717-7ADD-4F83-AD3F-880A0159C102}" srcOrd="0" destOrd="0" presId="urn:microsoft.com/office/officeart/2008/layout/PictureStrips"/>
    <dgm:cxn modelId="{5A6A9DD1-9F67-4BC4-B016-6B161F44BCBB}" type="presParOf" srcId="{5B54E717-7ADD-4F83-AD3F-880A0159C102}" destId="{3BFB54A3-2637-4414-97C8-6224C77E22A9}" srcOrd="0" destOrd="0" presId="urn:microsoft.com/office/officeart/2008/layout/PictureStrips"/>
    <dgm:cxn modelId="{86A760F6-6588-461D-B13F-E290B2628EB6}" type="presParOf" srcId="{5B54E717-7ADD-4F83-AD3F-880A0159C102}" destId="{D0799392-25A2-43E4-927A-BC5AEC23708A}" srcOrd="1" destOrd="0" presId="urn:microsoft.com/office/officeart/2008/layout/PictureStrips"/>
    <dgm:cxn modelId="{22631CD4-E707-45F5-805A-5FAED45A5D58}" type="presParOf" srcId="{8D14E45B-B25C-464B-A0F3-F6E85E31D720}" destId="{C03EA2AB-8CF4-40DB-A64A-7104B1292349}" srcOrd="1" destOrd="0" presId="urn:microsoft.com/office/officeart/2008/layout/PictureStrips"/>
    <dgm:cxn modelId="{8D02EFCE-F6C1-4B54-BE25-D692FC187B2E}" type="presParOf" srcId="{8D14E45B-B25C-464B-A0F3-F6E85E31D720}" destId="{5F2B878E-64E1-4F80-AC21-C544047752B9}" srcOrd="2" destOrd="0" presId="urn:microsoft.com/office/officeart/2008/layout/PictureStrips"/>
    <dgm:cxn modelId="{14A7D6DE-AD5E-47B2-9481-0D74F6AB1CE2}" type="presParOf" srcId="{5F2B878E-64E1-4F80-AC21-C544047752B9}" destId="{4A6878C1-074D-414C-B36E-C55B182D58D3}" srcOrd="0" destOrd="0" presId="urn:microsoft.com/office/officeart/2008/layout/PictureStrips"/>
    <dgm:cxn modelId="{A0AF0A03-C38F-436E-B03C-157DB396C18D}" type="presParOf" srcId="{5F2B878E-64E1-4F80-AC21-C544047752B9}" destId="{BEBC5133-7C54-4166-86A2-9E295FCDD113}" srcOrd="1" destOrd="0" presId="urn:microsoft.com/office/officeart/2008/layout/PictureStrips"/>
    <dgm:cxn modelId="{A46994D3-7C6A-43B4-B824-9CED5C684B44}" type="presParOf" srcId="{8D14E45B-B25C-464B-A0F3-F6E85E31D720}" destId="{1A59648C-5EE3-4FA3-AA31-A30D4E654C81}" srcOrd="3" destOrd="0" presId="urn:microsoft.com/office/officeart/2008/layout/PictureStrips"/>
    <dgm:cxn modelId="{B96CD0DC-9906-43A1-8C89-BA617EB21B23}" type="presParOf" srcId="{8D14E45B-B25C-464B-A0F3-F6E85E31D720}" destId="{4FD769A9-C65A-425A-8118-F155B473FB8F}" srcOrd="4" destOrd="0" presId="urn:microsoft.com/office/officeart/2008/layout/PictureStrips"/>
    <dgm:cxn modelId="{8D229A79-4D34-4084-9713-7DCCCA30FC52}" type="presParOf" srcId="{4FD769A9-C65A-425A-8118-F155B473FB8F}" destId="{FD1BAC0A-EE6D-4799-9C4D-CB87F6F8BFC9}" srcOrd="0" destOrd="0" presId="urn:microsoft.com/office/officeart/2008/layout/PictureStrips"/>
    <dgm:cxn modelId="{886E2FE4-19FE-44E1-BA88-9482666F2717}" type="presParOf" srcId="{4FD769A9-C65A-425A-8118-F155B473FB8F}" destId="{7266296D-242C-401C-8177-9B790C02FE0E}" srcOrd="1" destOrd="0" presId="urn:microsoft.com/office/officeart/2008/layout/PictureStrips"/>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A0D605-04C6-4B60-8686-556F3B0DF5B4}">
      <dsp:nvSpPr>
        <dsp:cNvPr id="0" name=""/>
        <dsp:cNvSpPr/>
      </dsp:nvSpPr>
      <dsp:spPr>
        <a:xfrm>
          <a:off x="1730896" y="0"/>
          <a:ext cx="2363585" cy="236358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kern="1200" dirty="0"/>
            <a:t>The </a:t>
          </a:r>
          <a:r>
            <a:rPr lang="en-US" sz="1200" b="1" kern="1200" dirty="0"/>
            <a:t>Bank Deposit Reconciliation </a:t>
          </a:r>
          <a:r>
            <a:rPr lang="en-US" sz="1200" kern="1200" dirty="0"/>
            <a:t>Report can </a:t>
          </a:r>
          <a:r>
            <a:rPr lang="en-US" sz="1200" b="0" kern="1200" dirty="0"/>
            <a:t>filter</a:t>
          </a:r>
          <a:r>
            <a:rPr lang="en-US" sz="1200" kern="1200" dirty="0"/>
            <a:t> down to a </a:t>
          </a:r>
          <a:r>
            <a:rPr lang="en-US" sz="1200" b="1" kern="1200" dirty="0"/>
            <a:t>single day</a:t>
          </a:r>
          <a:r>
            <a:rPr lang="en-US" sz="1200" kern="1200" dirty="0"/>
            <a:t>. </a:t>
          </a:r>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r>
            <a:rPr lang="en-US" sz="1200" b="1" kern="1200" dirty="0"/>
            <a:t>All other reports</a:t>
          </a:r>
          <a:r>
            <a:rPr lang="en-US" sz="1200" kern="1200" dirty="0"/>
            <a:t> can filter down to a </a:t>
          </a:r>
          <a:r>
            <a:rPr lang="en-US" sz="1200" b="1" kern="1200" dirty="0"/>
            <a:t>specific month or span of months</a:t>
          </a:r>
          <a:endParaRPr lang="en-US" sz="1200" kern="1200" dirty="0"/>
        </a:p>
      </dsp:txBody>
      <dsp:txXfrm>
        <a:off x="2077035" y="346139"/>
        <a:ext cx="1671307" cy="16713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B6A175-2F77-47D0-9189-9A7A1D583DBF}">
      <dsp:nvSpPr>
        <dsp:cNvPr id="0" name=""/>
        <dsp:cNvSpPr/>
      </dsp:nvSpPr>
      <dsp:spPr>
        <a:xfrm>
          <a:off x="0" y="518318"/>
          <a:ext cx="1051560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7C55C5-587E-45B3-8577-C05FB17CDBCC}">
      <dsp:nvSpPr>
        <dsp:cNvPr id="0" name=""/>
        <dsp:cNvSpPr/>
      </dsp:nvSpPr>
      <dsp:spPr>
        <a:xfrm>
          <a:off x="525780" y="223118"/>
          <a:ext cx="7360920"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89000">
            <a:lnSpc>
              <a:spcPct val="90000"/>
            </a:lnSpc>
            <a:spcBef>
              <a:spcPct val="0"/>
            </a:spcBef>
            <a:spcAft>
              <a:spcPct val="35000"/>
            </a:spcAft>
            <a:buNone/>
          </a:pPr>
          <a:r>
            <a:rPr lang="en-US" sz="2000" kern="1200" dirty="0"/>
            <a:t>You are: Oneida Nation</a:t>
          </a:r>
        </a:p>
      </dsp:txBody>
      <dsp:txXfrm>
        <a:off x="554601" y="251939"/>
        <a:ext cx="7303278" cy="532758"/>
      </dsp:txXfrm>
    </dsp:sp>
    <dsp:sp modelId="{12407BA5-669E-49A9-9EF3-16067908841E}">
      <dsp:nvSpPr>
        <dsp:cNvPr id="0" name=""/>
        <dsp:cNvSpPr/>
      </dsp:nvSpPr>
      <dsp:spPr>
        <a:xfrm>
          <a:off x="0" y="1425519"/>
          <a:ext cx="1051560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B3C9AD-F130-4E88-AAD9-8FC8536D17C0}">
      <dsp:nvSpPr>
        <dsp:cNvPr id="0" name=""/>
        <dsp:cNvSpPr/>
      </dsp:nvSpPr>
      <dsp:spPr>
        <a:xfrm>
          <a:off x="525780" y="1130318"/>
          <a:ext cx="7360920"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89000">
            <a:lnSpc>
              <a:spcPct val="90000"/>
            </a:lnSpc>
            <a:spcBef>
              <a:spcPct val="0"/>
            </a:spcBef>
            <a:spcAft>
              <a:spcPct val="35000"/>
            </a:spcAft>
            <a:buNone/>
          </a:pPr>
          <a:r>
            <a:rPr lang="en-US" sz="2000" kern="1200" dirty="0"/>
            <a:t>Received: ACH deposit on 2/29/2024 for $150,735.62</a:t>
          </a:r>
        </a:p>
      </dsp:txBody>
      <dsp:txXfrm>
        <a:off x="554601" y="1159139"/>
        <a:ext cx="7303278" cy="532758"/>
      </dsp:txXfrm>
    </dsp:sp>
    <dsp:sp modelId="{62CCA795-7BED-4B05-9E6B-282E67CC8366}">
      <dsp:nvSpPr>
        <dsp:cNvPr id="0" name=""/>
        <dsp:cNvSpPr/>
      </dsp:nvSpPr>
      <dsp:spPr>
        <a:xfrm>
          <a:off x="0" y="2332719"/>
          <a:ext cx="10515600" cy="17955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416560" rIns="816127"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See “</a:t>
          </a:r>
          <a:r>
            <a:rPr lang="en-US" sz="2000" kern="1200" dirty="0">
              <a:hlinkClick xmlns:r="http://schemas.openxmlformats.org/officeDocument/2006/relationships" r:id="rId1"/>
            </a:rPr>
            <a:t>How to use SPARC On-Demand/WEBI Reports</a:t>
          </a:r>
          <a:r>
            <a:rPr lang="en-US" sz="2000" kern="1200" dirty="0"/>
            <a:t>”</a:t>
          </a:r>
        </a:p>
        <a:p>
          <a:pPr marL="228600" lvl="1" indent="-228600" algn="l" defTabSz="889000">
            <a:lnSpc>
              <a:spcPct val="90000"/>
            </a:lnSpc>
            <a:spcBef>
              <a:spcPct val="0"/>
            </a:spcBef>
            <a:spcAft>
              <a:spcPct val="15000"/>
            </a:spcAft>
            <a:buChar char="•"/>
          </a:pPr>
          <a:r>
            <a:rPr lang="en-US" sz="2000" kern="1200" dirty="0"/>
            <a:t>Open Bank Deposit Reconciliation Report (WIS-SR-019)</a:t>
          </a:r>
        </a:p>
        <a:p>
          <a:pPr marL="457200" lvl="2" indent="-228600" algn="l" defTabSz="889000">
            <a:lnSpc>
              <a:spcPct val="90000"/>
            </a:lnSpc>
            <a:spcBef>
              <a:spcPct val="0"/>
            </a:spcBef>
            <a:spcAft>
              <a:spcPct val="15000"/>
            </a:spcAft>
            <a:buChar char="•"/>
          </a:pPr>
          <a:r>
            <a:rPr lang="en-US" sz="2000" kern="1200" dirty="0"/>
            <a:t>Statewide Reports &gt; Payments</a:t>
          </a:r>
        </a:p>
        <a:p>
          <a:pPr marL="457200" lvl="2" indent="-228600" algn="l" defTabSz="889000">
            <a:lnSpc>
              <a:spcPct val="90000"/>
            </a:lnSpc>
            <a:spcBef>
              <a:spcPct val="0"/>
            </a:spcBef>
            <a:spcAft>
              <a:spcPct val="15000"/>
            </a:spcAft>
            <a:buChar char="•"/>
          </a:pPr>
          <a:r>
            <a:rPr lang="en-US" sz="2000" kern="1200" dirty="0"/>
            <a:t>Agency Dashboard</a:t>
          </a:r>
        </a:p>
      </dsp:txBody>
      <dsp:txXfrm>
        <a:off x="0" y="2332719"/>
        <a:ext cx="10515600" cy="1795500"/>
      </dsp:txXfrm>
    </dsp:sp>
    <dsp:sp modelId="{B7A6AE01-94F4-4FD9-88B6-B33A3B74AA73}">
      <dsp:nvSpPr>
        <dsp:cNvPr id="0" name=""/>
        <dsp:cNvSpPr/>
      </dsp:nvSpPr>
      <dsp:spPr>
        <a:xfrm>
          <a:off x="525780" y="2037519"/>
          <a:ext cx="7360920"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89000">
            <a:lnSpc>
              <a:spcPct val="90000"/>
            </a:lnSpc>
            <a:spcBef>
              <a:spcPct val="0"/>
            </a:spcBef>
            <a:spcAft>
              <a:spcPct val="35000"/>
            </a:spcAft>
            <a:buNone/>
          </a:pPr>
          <a:r>
            <a:rPr lang="en-US" sz="2000" kern="1200" dirty="0"/>
            <a:t>Question: How do I find out what this reimbursement is for?</a:t>
          </a:r>
        </a:p>
      </dsp:txBody>
      <dsp:txXfrm>
        <a:off x="554601" y="2066340"/>
        <a:ext cx="7303278" cy="5327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FB54A3-2637-4414-97C8-6224C77E22A9}">
      <dsp:nvSpPr>
        <dsp:cNvPr id="0" name=""/>
        <dsp:cNvSpPr/>
      </dsp:nvSpPr>
      <dsp:spPr>
        <a:xfrm>
          <a:off x="348635" y="419618"/>
          <a:ext cx="3422668" cy="1069583"/>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24465"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hlinkClick xmlns:r="http://schemas.openxmlformats.org/officeDocument/2006/relationships" r:id="rId1"/>
            </a:rPr>
            <a:t>DCFFinanceGrants@wisconsin.gov</a:t>
          </a:r>
          <a:r>
            <a:rPr lang="en-US" sz="1300" kern="1200" dirty="0"/>
            <a:t>  SPARC Accountants’ Inbox</a:t>
          </a:r>
        </a:p>
        <a:p>
          <a:pPr marL="0" lvl="0" indent="0" algn="l" defTabSz="577850">
            <a:lnSpc>
              <a:spcPct val="90000"/>
            </a:lnSpc>
            <a:spcBef>
              <a:spcPct val="0"/>
            </a:spcBef>
            <a:spcAft>
              <a:spcPct val="35000"/>
            </a:spcAft>
            <a:buNone/>
          </a:pPr>
          <a:r>
            <a:rPr lang="en-US" sz="1300" kern="1200" dirty="0"/>
            <a:t>Reach out for all </a:t>
          </a:r>
          <a:r>
            <a:rPr lang="en-US" sz="1300" b="1" kern="1200" dirty="0"/>
            <a:t>SPARC</a:t>
          </a:r>
          <a:r>
            <a:rPr lang="en-US" sz="1300" kern="1200" dirty="0"/>
            <a:t> questions</a:t>
          </a:r>
        </a:p>
      </dsp:txBody>
      <dsp:txXfrm>
        <a:off x="348635" y="419618"/>
        <a:ext cx="3422668" cy="1069583"/>
      </dsp:txXfrm>
    </dsp:sp>
    <dsp:sp modelId="{D0799392-25A2-43E4-927A-BC5AEC23708A}">
      <dsp:nvSpPr>
        <dsp:cNvPr id="0" name=""/>
        <dsp:cNvSpPr/>
      </dsp:nvSpPr>
      <dsp:spPr>
        <a:xfrm>
          <a:off x="206024" y="265123"/>
          <a:ext cx="748708" cy="1123063"/>
        </a:xfrm>
        <a:prstGeom prst="rect">
          <a:avLst/>
        </a:prstGeom>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6878C1-074D-414C-B36E-C55B182D58D3}">
      <dsp:nvSpPr>
        <dsp:cNvPr id="0" name=""/>
        <dsp:cNvSpPr/>
      </dsp:nvSpPr>
      <dsp:spPr>
        <a:xfrm>
          <a:off x="4041098" y="419907"/>
          <a:ext cx="3420507" cy="106890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24007"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dirty="0"/>
            <a:t>Hannah Adalance, CPA</a:t>
          </a:r>
        </a:p>
        <a:p>
          <a:pPr marL="0" lvl="0" indent="0" algn="l" defTabSz="577850">
            <a:lnSpc>
              <a:spcPct val="90000"/>
            </a:lnSpc>
            <a:spcBef>
              <a:spcPct val="0"/>
            </a:spcBef>
            <a:spcAft>
              <a:spcPct val="35000"/>
            </a:spcAft>
            <a:buNone/>
          </a:pPr>
          <a:r>
            <a:rPr lang="en-US" sz="1300" i="1" kern="1200" dirty="0"/>
            <a:t>Senior SPARC Accountant </a:t>
          </a:r>
          <a:br>
            <a:rPr lang="en-US" sz="1300" kern="1200" dirty="0"/>
          </a:br>
          <a:r>
            <a:rPr lang="en-US" sz="1300" kern="1200" dirty="0"/>
            <a:t>– all </a:t>
          </a:r>
          <a:r>
            <a:rPr lang="en-US" sz="1300" b="1" kern="1200" dirty="0"/>
            <a:t>County</a:t>
          </a:r>
          <a:r>
            <a:rPr lang="en-US" sz="1300" kern="1200" dirty="0"/>
            <a:t> SPARC questions</a:t>
          </a:r>
          <a:br>
            <a:rPr lang="en-US" sz="1300" kern="1200" dirty="0"/>
          </a:br>
          <a:r>
            <a:rPr lang="en-US" sz="1300" kern="1200" dirty="0"/>
            <a:t>(except Child Support)</a:t>
          </a:r>
        </a:p>
      </dsp:txBody>
      <dsp:txXfrm>
        <a:off x="4041098" y="419907"/>
        <a:ext cx="3420507" cy="1068908"/>
      </dsp:txXfrm>
    </dsp:sp>
    <dsp:sp modelId="{BEBC5133-7C54-4166-86A2-9E295FCDD113}">
      <dsp:nvSpPr>
        <dsp:cNvPr id="0" name=""/>
        <dsp:cNvSpPr/>
      </dsp:nvSpPr>
      <dsp:spPr>
        <a:xfrm>
          <a:off x="3898577" y="265509"/>
          <a:ext cx="748235" cy="1122353"/>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1BAC0A-EE6D-4799-9C4D-CB87F6F8BFC9}">
      <dsp:nvSpPr>
        <dsp:cNvPr id="0" name=""/>
        <dsp:cNvSpPr/>
      </dsp:nvSpPr>
      <dsp:spPr>
        <a:xfrm>
          <a:off x="7730860" y="421640"/>
          <a:ext cx="3407548" cy="106485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21264"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dirty="0"/>
            <a:t>Sara Schwoch</a:t>
          </a:r>
          <a:endParaRPr lang="en-US" sz="1300" kern="1200" dirty="0"/>
        </a:p>
        <a:p>
          <a:pPr marL="0" lvl="0" indent="0" algn="l" defTabSz="577850">
            <a:lnSpc>
              <a:spcPct val="90000"/>
            </a:lnSpc>
            <a:spcBef>
              <a:spcPct val="0"/>
            </a:spcBef>
            <a:spcAft>
              <a:spcPct val="35000"/>
            </a:spcAft>
            <a:buNone/>
          </a:pPr>
          <a:r>
            <a:rPr lang="en-US" sz="1300" i="1" kern="1200" dirty="0"/>
            <a:t>Advanced SPARC Accountant </a:t>
          </a:r>
          <a:br>
            <a:rPr lang="en-US" sz="1300" kern="1200" dirty="0"/>
          </a:br>
          <a:r>
            <a:rPr lang="en-US" sz="1300" kern="1200" dirty="0"/>
            <a:t>– all </a:t>
          </a:r>
          <a:r>
            <a:rPr lang="en-US" sz="1300" b="1" kern="1200" dirty="0"/>
            <a:t>Tribes</a:t>
          </a:r>
          <a:r>
            <a:rPr lang="en-US" sz="1300" kern="1200" dirty="0"/>
            <a:t>, </a:t>
          </a:r>
          <a:r>
            <a:rPr lang="en-US" sz="1300" b="1" kern="1200" dirty="0"/>
            <a:t>Nonprofits</a:t>
          </a:r>
          <a:r>
            <a:rPr lang="en-US" sz="1300" kern="1200" dirty="0"/>
            <a:t>, </a:t>
          </a:r>
          <a:r>
            <a:rPr lang="en-US" sz="1300" b="1" kern="1200" dirty="0"/>
            <a:t>Child Support &amp; CANPB </a:t>
          </a:r>
          <a:r>
            <a:rPr lang="en-US" sz="1300" kern="1200" dirty="0"/>
            <a:t>SPARC questions</a:t>
          </a:r>
        </a:p>
      </dsp:txBody>
      <dsp:txXfrm>
        <a:off x="7730860" y="421640"/>
        <a:ext cx="3407548" cy="1064858"/>
      </dsp:txXfrm>
    </dsp:sp>
    <dsp:sp modelId="{7266296D-242C-401C-8177-9B790C02FE0E}">
      <dsp:nvSpPr>
        <dsp:cNvPr id="0" name=""/>
        <dsp:cNvSpPr/>
      </dsp:nvSpPr>
      <dsp:spPr>
        <a:xfrm>
          <a:off x="7588879" y="267827"/>
          <a:ext cx="745401" cy="1118101"/>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EBA8F8C0-3B1E-4C26-A121-8F2067BFDFDC}" type="datetimeFigureOut">
              <a:rPr lang="en-US" smtClean="0"/>
              <a:t>4/24/2025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A8B4C6BD-8DF1-43C7-B85B-73AC4F7A7A5F}" type="slidenum">
              <a:rPr lang="en-US" smtClean="0"/>
              <a:t>‹#›</a:t>
            </a:fld>
            <a:endParaRPr lang="en-US"/>
          </a:p>
        </p:txBody>
      </p:sp>
    </p:spTree>
    <p:extLst>
      <p:ext uri="{BB962C8B-B14F-4D97-AF65-F5344CB8AC3E}">
        <p14:creationId xmlns:p14="http://schemas.microsoft.com/office/powerpoint/2010/main" val="3656737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B4C6BD-8DF1-43C7-B85B-73AC4F7A7A5F}" type="slidenum">
              <a:rPr lang="en-US" smtClean="0"/>
              <a:t>12</a:t>
            </a:fld>
            <a:endParaRPr lang="en-US"/>
          </a:p>
        </p:txBody>
      </p:sp>
    </p:spTree>
    <p:extLst>
      <p:ext uri="{BB962C8B-B14F-4D97-AF65-F5344CB8AC3E}">
        <p14:creationId xmlns:p14="http://schemas.microsoft.com/office/powerpoint/2010/main" val="2138865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B4C6BD-8DF1-43C7-B85B-73AC4F7A7A5F}" type="slidenum">
              <a:rPr lang="en-US" smtClean="0"/>
              <a:t>13</a:t>
            </a:fld>
            <a:endParaRPr lang="en-US"/>
          </a:p>
        </p:txBody>
      </p:sp>
    </p:spTree>
    <p:extLst>
      <p:ext uri="{BB962C8B-B14F-4D97-AF65-F5344CB8AC3E}">
        <p14:creationId xmlns:p14="http://schemas.microsoft.com/office/powerpoint/2010/main" val="3436483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B4C6BD-8DF1-43C7-B85B-73AC4F7A7A5F}" type="slidenum">
              <a:rPr lang="en-US" smtClean="0"/>
              <a:t>16</a:t>
            </a:fld>
            <a:endParaRPr lang="en-US"/>
          </a:p>
        </p:txBody>
      </p:sp>
    </p:spTree>
    <p:extLst>
      <p:ext uri="{BB962C8B-B14F-4D97-AF65-F5344CB8AC3E}">
        <p14:creationId xmlns:p14="http://schemas.microsoft.com/office/powerpoint/2010/main" val="23898401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72D64-6B5B-47F2-AF40-CD6A2A230D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8689F8B-B55E-4F1D-A0EC-026DC19293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44E8AC-D4D7-4E36-805A-2AF15FB1CC74}"/>
              </a:ext>
            </a:extLst>
          </p:cNvPr>
          <p:cNvSpPr>
            <a:spLocks noGrp="1"/>
          </p:cNvSpPr>
          <p:nvPr>
            <p:ph type="dt" sz="half" idx="10"/>
          </p:nvPr>
        </p:nvSpPr>
        <p:spPr/>
        <p:txBody>
          <a:bodyPr/>
          <a:lstStyle/>
          <a:p>
            <a:fld id="{59B121F8-0A5D-4616-BBDD-87175FA91FD3}" type="datetimeFigureOut">
              <a:rPr lang="en-US" smtClean="0"/>
              <a:t>4/24/2025</a:t>
            </a:fld>
            <a:endParaRPr lang="en-US" dirty="0"/>
          </a:p>
        </p:txBody>
      </p:sp>
      <p:sp>
        <p:nvSpPr>
          <p:cNvPr id="5" name="Footer Placeholder 4">
            <a:extLst>
              <a:ext uri="{FF2B5EF4-FFF2-40B4-BE49-F238E27FC236}">
                <a16:creationId xmlns:a16="http://schemas.microsoft.com/office/drawing/2014/main" id="{BD6D777E-A29A-4DB8-ACFB-991259CBC2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856DB65-AD51-4E5B-A862-70E515D310D8}"/>
              </a:ext>
            </a:extLst>
          </p:cNvPr>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3743023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4DA7C7-6C69-4DA4-9088-6BA74AFB38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CA9A82-B459-4EDF-A9B8-58FAE8C7B6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90DA14-1BFF-4FA6-BFE7-B2AED1423125}"/>
              </a:ext>
            </a:extLst>
          </p:cNvPr>
          <p:cNvSpPr>
            <a:spLocks noGrp="1"/>
          </p:cNvSpPr>
          <p:nvPr>
            <p:ph type="dt" sz="half" idx="10"/>
          </p:nvPr>
        </p:nvSpPr>
        <p:spPr/>
        <p:txBody>
          <a:bodyPr/>
          <a:lstStyle/>
          <a:p>
            <a:fld id="{59B121F8-0A5D-4616-BBDD-87175FA91FD3}" type="datetimeFigureOut">
              <a:rPr lang="en-US" smtClean="0"/>
              <a:t>4/24/2025</a:t>
            </a:fld>
            <a:endParaRPr lang="en-US" dirty="0"/>
          </a:p>
        </p:txBody>
      </p:sp>
      <p:sp>
        <p:nvSpPr>
          <p:cNvPr id="5" name="Footer Placeholder 4">
            <a:extLst>
              <a:ext uri="{FF2B5EF4-FFF2-40B4-BE49-F238E27FC236}">
                <a16:creationId xmlns:a16="http://schemas.microsoft.com/office/drawing/2014/main" id="{CB79DD15-9B20-4C0A-B336-8CEF8990882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F474A0-612D-4F87-BCA5-18E8ADAB66D1}"/>
              </a:ext>
            </a:extLst>
          </p:cNvPr>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2997561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31810-288E-4328-9AE1-1F1D106004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308F5F-3687-426B-ABD4-7246F12C70FC}"/>
              </a:ext>
            </a:extLst>
          </p:cNvPr>
          <p:cNvSpPr>
            <a:spLocks noGrp="1"/>
          </p:cNvSpPr>
          <p:nvPr>
            <p:ph type="dt" sz="half" idx="10"/>
          </p:nvPr>
        </p:nvSpPr>
        <p:spPr/>
        <p:txBody>
          <a:bodyPr/>
          <a:lstStyle/>
          <a:p>
            <a:fld id="{59B121F8-0A5D-4616-BBDD-87175FA91FD3}" type="datetimeFigureOut">
              <a:rPr lang="en-US" smtClean="0"/>
              <a:t>4/24/2025</a:t>
            </a:fld>
            <a:endParaRPr lang="en-US" dirty="0"/>
          </a:p>
        </p:txBody>
      </p:sp>
      <p:sp>
        <p:nvSpPr>
          <p:cNvPr id="4" name="Footer Placeholder 3">
            <a:extLst>
              <a:ext uri="{FF2B5EF4-FFF2-40B4-BE49-F238E27FC236}">
                <a16:creationId xmlns:a16="http://schemas.microsoft.com/office/drawing/2014/main" id="{ACF0250F-923F-4024-9C4D-4D89DB859D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46EC5ED-0750-4BD0-AEA5-3AB5CEB29A78}"/>
              </a:ext>
            </a:extLst>
          </p:cNvPr>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4035112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9BE42-3D21-47F4-B4A7-3761A57F952E}"/>
              </a:ext>
            </a:extLst>
          </p:cNvPr>
          <p:cNvSpPr>
            <a:spLocks noGrp="1"/>
          </p:cNvSpPr>
          <p:nvPr>
            <p:ph type="title"/>
          </p:nvPr>
        </p:nvSpPr>
        <p:spPr>
          <a:xfrm>
            <a:off x="831850" y="767629"/>
            <a:ext cx="10515600" cy="2852737"/>
          </a:xfrm>
        </p:spPr>
        <p:txBody>
          <a:bodyPr anchor="b"/>
          <a:lstStyle>
            <a:lvl1pPr>
              <a:defRPr sz="6000">
                <a:latin typeface="Roboto" panose="02000000000000000000" pitchFamily="2" charset="0"/>
                <a:ea typeface="Roboto" panose="02000000000000000000" pitchFamily="2"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69A2A40-A7B6-4533-A4D7-C833662AACE6}"/>
              </a:ext>
            </a:extLst>
          </p:cNvPr>
          <p:cNvSpPr>
            <a:spLocks noGrp="1"/>
          </p:cNvSpPr>
          <p:nvPr>
            <p:ph type="body" idx="1"/>
          </p:nvPr>
        </p:nvSpPr>
        <p:spPr>
          <a:xfrm>
            <a:off x="831850" y="3647354"/>
            <a:ext cx="10515600" cy="1500187"/>
          </a:xfrm>
        </p:spPr>
        <p:txBody>
          <a:bodyPr/>
          <a:lstStyle>
            <a:lvl1pPr marL="0" indent="0">
              <a:buNone/>
              <a:defRPr sz="2400">
                <a:solidFill>
                  <a:schemeClr val="tx1">
                    <a:tint val="75000"/>
                  </a:schemeClr>
                </a:solidFill>
                <a:latin typeface="Roboto" panose="02000000000000000000" pitchFamily="2" charset="0"/>
                <a:ea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DF6D75-BBDA-4068-BD44-569266AAC21D}"/>
              </a:ext>
            </a:extLst>
          </p:cNvPr>
          <p:cNvSpPr>
            <a:spLocks noGrp="1"/>
          </p:cNvSpPr>
          <p:nvPr>
            <p:ph type="dt" sz="half" idx="10"/>
          </p:nvPr>
        </p:nvSpPr>
        <p:spPr/>
        <p:txBody>
          <a:bodyPr/>
          <a:lstStyle/>
          <a:p>
            <a:fld id="{59B121F8-0A5D-4616-BBDD-87175FA91FD3}" type="datetimeFigureOut">
              <a:rPr lang="en-US" smtClean="0"/>
              <a:t>4/24/2025</a:t>
            </a:fld>
            <a:endParaRPr lang="en-US" dirty="0"/>
          </a:p>
        </p:txBody>
      </p:sp>
      <p:sp>
        <p:nvSpPr>
          <p:cNvPr id="5" name="Footer Placeholder 4">
            <a:extLst>
              <a:ext uri="{FF2B5EF4-FFF2-40B4-BE49-F238E27FC236}">
                <a16:creationId xmlns:a16="http://schemas.microsoft.com/office/drawing/2014/main" id="{70329BBD-5B9B-4BB2-B678-B78AEC45C33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7AF4D8F-2467-411C-837E-728E8B86309C}"/>
              </a:ext>
            </a:extLst>
          </p:cNvPr>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3863468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97CCC-C2B5-4148-ABE7-72980B73363F}"/>
              </a:ext>
            </a:extLst>
          </p:cNvPr>
          <p:cNvSpPr>
            <a:spLocks noGrp="1"/>
          </p:cNvSpPr>
          <p:nvPr>
            <p:ph type="title"/>
          </p:nvPr>
        </p:nvSpPr>
        <p:spPr/>
        <p:txBody>
          <a:bodyPr/>
          <a:lstStyle>
            <a:lvl1pPr>
              <a:defRPr b="1">
                <a:latin typeface="Roboto" panose="02000000000000000000" pitchFamily="2" charset="0"/>
                <a:ea typeface="Roboto" panose="02000000000000000000" pitchFamily="2"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C474FFC-D7A9-4DF4-8FD2-6C166548FD24}"/>
              </a:ext>
            </a:extLst>
          </p:cNvPr>
          <p:cNvSpPr>
            <a:spLocks noGrp="1"/>
          </p:cNvSpPr>
          <p:nvPr>
            <p:ph idx="1"/>
          </p:nvPr>
        </p:nvSpPr>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CE5B156-B4E9-43C9-B2CC-899F607E99A5}"/>
              </a:ext>
            </a:extLst>
          </p:cNvPr>
          <p:cNvSpPr>
            <a:spLocks noGrp="1"/>
          </p:cNvSpPr>
          <p:nvPr>
            <p:ph type="dt" sz="half" idx="10"/>
          </p:nvPr>
        </p:nvSpPr>
        <p:spPr/>
        <p:txBody>
          <a:bodyPr/>
          <a:lstStyle/>
          <a:p>
            <a:fld id="{59B121F8-0A5D-4616-BBDD-87175FA91FD3}" type="datetimeFigureOut">
              <a:rPr lang="en-US" smtClean="0"/>
              <a:t>4/24/2025</a:t>
            </a:fld>
            <a:endParaRPr lang="en-US" dirty="0"/>
          </a:p>
        </p:txBody>
      </p:sp>
      <p:sp>
        <p:nvSpPr>
          <p:cNvPr id="5" name="Footer Placeholder 4">
            <a:extLst>
              <a:ext uri="{FF2B5EF4-FFF2-40B4-BE49-F238E27FC236}">
                <a16:creationId xmlns:a16="http://schemas.microsoft.com/office/drawing/2014/main" id="{FA34D28D-8240-48DD-A14D-4CFC3E72A99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CA31E1-8876-4945-B79E-E0CDF06B6CBC}"/>
              </a:ext>
            </a:extLst>
          </p:cNvPr>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3247888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97939-CC79-40B7-B217-C16904FE7196}"/>
              </a:ext>
            </a:extLst>
          </p:cNvPr>
          <p:cNvSpPr>
            <a:spLocks noGrp="1"/>
          </p:cNvSpPr>
          <p:nvPr>
            <p:ph type="title"/>
          </p:nvPr>
        </p:nvSpPr>
        <p:spPr/>
        <p:txBody>
          <a:bodyPr/>
          <a:lstStyle>
            <a:lvl1pPr>
              <a:defRPr>
                <a:latin typeface="Roboto" panose="02000000000000000000" pitchFamily="2" charset="0"/>
                <a:ea typeface="Roboto" panose="02000000000000000000" pitchFamily="2"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5D50316-8C36-464F-BCA1-D65E6D03798C}"/>
              </a:ext>
            </a:extLst>
          </p:cNvPr>
          <p:cNvSpPr>
            <a:spLocks noGrp="1"/>
          </p:cNvSpPr>
          <p:nvPr>
            <p:ph sz="half" idx="1"/>
          </p:nvPr>
        </p:nvSpPr>
        <p:spPr>
          <a:xfrm>
            <a:off x="838200" y="1825625"/>
            <a:ext cx="5181600" cy="4351338"/>
          </a:xfrm>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89884D7-D305-4220-85EF-B94B03D6E762}"/>
              </a:ext>
            </a:extLst>
          </p:cNvPr>
          <p:cNvSpPr>
            <a:spLocks noGrp="1"/>
          </p:cNvSpPr>
          <p:nvPr>
            <p:ph sz="half" idx="2"/>
          </p:nvPr>
        </p:nvSpPr>
        <p:spPr>
          <a:xfrm>
            <a:off x="6172200" y="1825625"/>
            <a:ext cx="5181600" cy="4351338"/>
          </a:xfrm>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D6259304-E82A-49AD-BB1B-77DE0801512A}"/>
              </a:ext>
            </a:extLst>
          </p:cNvPr>
          <p:cNvSpPr>
            <a:spLocks noGrp="1"/>
          </p:cNvSpPr>
          <p:nvPr>
            <p:ph type="dt" sz="half" idx="10"/>
          </p:nvPr>
        </p:nvSpPr>
        <p:spPr/>
        <p:txBody>
          <a:bodyPr/>
          <a:lstStyle/>
          <a:p>
            <a:fld id="{59B121F8-0A5D-4616-BBDD-87175FA91FD3}" type="datetimeFigureOut">
              <a:rPr lang="en-US" smtClean="0"/>
              <a:t>4/24/2025</a:t>
            </a:fld>
            <a:endParaRPr lang="en-US" dirty="0"/>
          </a:p>
        </p:txBody>
      </p:sp>
      <p:sp>
        <p:nvSpPr>
          <p:cNvPr id="6" name="Footer Placeholder 5">
            <a:extLst>
              <a:ext uri="{FF2B5EF4-FFF2-40B4-BE49-F238E27FC236}">
                <a16:creationId xmlns:a16="http://schemas.microsoft.com/office/drawing/2014/main" id="{0AC6FAAF-0F33-40D4-86AB-0710FFD0BE8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AC50C54-C3D4-4819-A2C1-78FE47C74D87}"/>
              </a:ext>
            </a:extLst>
          </p:cNvPr>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1835041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E766C-8332-4785-9A23-B84564CE6B90}"/>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371321D0-B2AE-4E97-ADB4-8AD16B18118E}"/>
              </a:ext>
            </a:extLst>
          </p:cNvPr>
          <p:cNvSpPr>
            <a:spLocks noGrp="1"/>
          </p:cNvSpPr>
          <p:nvPr>
            <p:ph type="dt" sz="half" idx="10"/>
          </p:nvPr>
        </p:nvSpPr>
        <p:spPr/>
        <p:txBody>
          <a:bodyPr/>
          <a:lstStyle/>
          <a:p>
            <a:fld id="{59B121F8-0A5D-4616-BBDD-87175FA91FD3}" type="datetimeFigureOut">
              <a:rPr lang="en-US" smtClean="0"/>
              <a:t>4/24/2025</a:t>
            </a:fld>
            <a:endParaRPr lang="en-US" dirty="0"/>
          </a:p>
        </p:txBody>
      </p:sp>
      <p:sp>
        <p:nvSpPr>
          <p:cNvPr id="4" name="Footer Placeholder 3">
            <a:extLst>
              <a:ext uri="{FF2B5EF4-FFF2-40B4-BE49-F238E27FC236}">
                <a16:creationId xmlns:a16="http://schemas.microsoft.com/office/drawing/2014/main" id="{D1A4BC63-31B3-4D6B-8250-93A651B05C3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27D1ADD-5240-470E-8DEB-0EF1B4C47999}"/>
              </a:ext>
            </a:extLst>
          </p:cNvPr>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3926251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8F09CB-B6F0-4F9F-BCA0-4B3A7484C7B2}"/>
              </a:ext>
            </a:extLst>
          </p:cNvPr>
          <p:cNvSpPr>
            <a:spLocks noGrp="1"/>
          </p:cNvSpPr>
          <p:nvPr>
            <p:ph type="dt" sz="half" idx="10"/>
          </p:nvPr>
        </p:nvSpPr>
        <p:spPr/>
        <p:txBody>
          <a:bodyPr/>
          <a:lstStyle/>
          <a:p>
            <a:fld id="{59B121F8-0A5D-4616-BBDD-87175FA91FD3}" type="datetimeFigureOut">
              <a:rPr lang="en-US" smtClean="0"/>
              <a:t>4/24/2025</a:t>
            </a:fld>
            <a:endParaRPr lang="en-US" dirty="0"/>
          </a:p>
        </p:txBody>
      </p:sp>
      <p:sp>
        <p:nvSpPr>
          <p:cNvPr id="3" name="Footer Placeholder 2">
            <a:extLst>
              <a:ext uri="{FF2B5EF4-FFF2-40B4-BE49-F238E27FC236}">
                <a16:creationId xmlns:a16="http://schemas.microsoft.com/office/drawing/2014/main" id="{8394D478-3D19-4F59-9F46-CCC43B7C9EC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741C9A9-3A2B-4D76-8E8C-3F0749F82DE0}"/>
              </a:ext>
            </a:extLst>
          </p:cNvPr>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246746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411BC-94EA-4A42-B982-587BCDC77D9E}"/>
              </a:ext>
            </a:extLst>
          </p:cNvPr>
          <p:cNvSpPr>
            <a:spLocks noGrp="1"/>
          </p:cNvSpPr>
          <p:nvPr>
            <p:ph type="title"/>
          </p:nvPr>
        </p:nvSpPr>
        <p:spPr>
          <a:xfrm>
            <a:off x="839788" y="457200"/>
            <a:ext cx="3932237" cy="12700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5ECFA06-F7DC-4A10-B52A-5A2CF558FE72}"/>
              </a:ext>
            </a:extLst>
          </p:cNvPr>
          <p:cNvSpPr>
            <a:spLocks noGrp="1"/>
          </p:cNvSpPr>
          <p:nvPr>
            <p:ph idx="1"/>
          </p:nvPr>
        </p:nvSpPr>
        <p:spPr>
          <a:xfrm>
            <a:off x="5180012" y="65116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382D19B-2B3D-4FB8-9772-B482AB1DB4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F8A2D4-2D66-4FBA-B34B-08373C261313}"/>
              </a:ext>
            </a:extLst>
          </p:cNvPr>
          <p:cNvSpPr>
            <a:spLocks noGrp="1"/>
          </p:cNvSpPr>
          <p:nvPr>
            <p:ph type="dt" sz="half" idx="10"/>
          </p:nvPr>
        </p:nvSpPr>
        <p:spPr/>
        <p:txBody>
          <a:bodyPr/>
          <a:lstStyle/>
          <a:p>
            <a:fld id="{59B121F8-0A5D-4616-BBDD-87175FA91FD3}" type="datetimeFigureOut">
              <a:rPr lang="en-US" smtClean="0"/>
              <a:t>4/24/2025</a:t>
            </a:fld>
            <a:endParaRPr lang="en-US" dirty="0"/>
          </a:p>
        </p:txBody>
      </p:sp>
      <p:sp>
        <p:nvSpPr>
          <p:cNvPr id="6" name="Footer Placeholder 5">
            <a:extLst>
              <a:ext uri="{FF2B5EF4-FFF2-40B4-BE49-F238E27FC236}">
                <a16:creationId xmlns:a16="http://schemas.microsoft.com/office/drawing/2014/main" id="{12505992-373F-40F8-9698-F33DC1D491A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F46321-5EB2-456F-A8FE-130996244FB5}"/>
              </a:ext>
            </a:extLst>
          </p:cNvPr>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2596874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A1CC5-941F-4E03-ACFC-E90FBB88096D}"/>
              </a:ext>
            </a:extLst>
          </p:cNvPr>
          <p:cNvSpPr>
            <a:spLocks noGrp="1"/>
          </p:cNvSpPr>
          <p:nvPr>
            <p:ph type="title"/>
          </p:nvPr>
        </p:nvSpPr>
        <p:spPr>
          <a:xfrm>
            <a:off x="839788" y="457201"/>
            <a:ext cx="3932237" cy="1260764"/>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8DC88382-4DE6-4F7D-BD56-B03088CDD5E1}"/>
              </a:ext>
            </a:extLst>
          </p:cNvPr>
          <p:cNvSpPr>
            <a:spLocks noGrp="1"/>
          </p:cNvSpPr>
          <p:nvPr>
            <p:ph type="pic" idx="1"/>
          </p:nvPr>
        </p:nvSpPr>
        <p:spPr>
          <a:xfrm>
            <a:off x="5180012" y="72505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44A9633-5FFF-479B-A661-2DF6ACF7B3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9F92CA-33D6-4EFD-8E42-8B34698A1591}"/>
              </a:ext>
            </a:extLst>
          </p:cNvPr>
          <p:cNvSpPr>
            <a:spLocks noGrp="1"/>
          </p:cNvSpPr>
          <p:nvPr>
            <p:ph type="dt" sz="half" idx="10"/>
          </p:nvPr>
        </p:nvSpPr>
        <p:spPr/>
        <p:txBody>
          <a:bodyPr/>
          <a:lstStyle/>
          <a:p>
            <a:fld id="{59B121F8-0A5D-4616-BBDD-87175FA91FD3}" type="datetimeFigureOut">
              <a:rPr lang="en-US" smtClean="0"/>
              <a:t>4/24/2025</a:t>
            </a:fld>
            <a:endParaRPr lang="en-US" dirty="0"/>
          </a:p>
        </p:txBody>
      </p:sp>
      <p:sp>
        <p:nvSpPr>
          <p:cNvPr id="6" name="Footer Placeholder 5">
            <a:extLst>
              <a:ext uri="{FF2B5EF4-FFF2-40B4-BE49-F238E27FC236}">
                <a16:creationId xmlns:a16="http://schemas.microsoft.com/office/drawing/2014/main" id="{3EAAAAD8-2AFF-4CF4-80C8-74B79FEB750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92311BC-13A1-42D6-B046-235B34449DFD}"/>
              </a:ext>
            </a:extLst>
          </p:cNvPr>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215088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51ED3-8BE0-4264-8326-2282EE3A4B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FCC7F1-1BF0-4642-B012-CEA027CB16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45A5D1-6BE9-4308-92E0-5044BBE27063}"/>
              </a:ext>
            </a:extLst>
          </p:cNvPr>
          <p:cNvSpPr>
            <a:spLocks noGrp="1"/>
          </p:cNvSpPr>
          <p:nvPr>
            <p:ph type="dt" sz="half" idx="10"/>
          </p:nvPr>
        </p:nvSpPr>
        <p:spPr/>
        <p:txBody>
          <a:bodyPr/>
          <a:lstStyle/>
          <a:p>
            <a:fld id="{59B121F8-0A5D-4616-BBDD-87175FA91FD3}" type="datetimeFigureOut">
              <a:rPr lang="en-US" smtClean="0"/>
              <a:t>4/24/2025</a:t>
            </a:fld>
            <a:endParaRPr lang="en-US" dirty="0"/>
          </a:p>
        </p:txBody>
      </p:sp>
      <p:sp>
        <p:nvSpPr>
          <p:cNvPr id="5" name="Footer Placeholder 4">
            <a:extLst>
              <a:ext uri="{FF2B5EF4-FFF2-40B4-BE49-F238E27FC236}">
                <a16:creationId xmlns:a16="http://schemas.microsoft.com/office/drawing/2014/main" id="{03C1F4C0-0538-40E0-8EE3-7D2D2F65BED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7799778-E987-43EC-92D2-A12213A2BAA8}"/>
              </a:ext>
            </a:extLst>
          </p:cNvPr>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3821557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25C937-427C-4D6E-8F83-9EF3F0BD6C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6A963E5-204F-42DE-921B-9097D0BCEB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1376EE5-8312-4FEE-926C-BECE07799E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B121F8-0A5D-4616-BBDD-87175FA91FD3}" type="datetimeFigureOut">
              <a:rPr lang="en-US" smtClean="0"/>
              <a:t>4/24/2025</a:t>
            </a:fld>
            <a:endParaRPr lang="en-US" dirty="0"/>
          </a:p>
        </p:txBody>
      </p:sp>
      <p:sp>
        <p:nvSpPr>
          <p:cNvPr id="5" name="Footer Placeholder 4">
            <a:extLst>
              <a:ext uri="{FF2B5EF4-FFF2-40B4-BE49-F238E27FC236}">
                <a16:creationId xmlns:a16="http://schemas.microsoft.com/office/drawing/2014/main" id="{A1AC0EA7-241E-4DB6-9343-B7A153E743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33206F3-5D95-433F-9866-5E558BF239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793CD2-3739-484B-BF98-89F24E26B62E}" type="slidenum">
              <a:rPr lang="en-US" smtClean="0"/>
              <a:t>‹#›</a:t>
            </a:fld>
            <a:endParaRPr lang="en-US" dirty="0"/>
          </a:p>
        </p:txBody>
      </p:sp>
    </p:spTree>
    <p:extLst>
      <p:ext uri="{BB962C8B-B14F-4D97-AF65-F5344CB8AC3E}">
        <p14:creationId xmlns:p14="http://schemas.microsoft.com/office/powerpoint/2010/main" val="253806528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defTabSz="914400" rtl="0" eaLnBrk="1" latinLnBrk="0" hangingPunct="1">
        <a:lnSpc>
          <a:spcPct val="90000"/>
        </a:lnSpc>
        <a:spcBef>
          <a:spcPct val="0"/>
        </a:spcBef>
        <a:buNone/>
        <a:defRPr sz="4400" b="1" kern="1200">
          <a:solidFill>
            <a:schemeClr val="tx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dcf.wisconsin.gov/sparc" TargetMode="External"/><Relationship Id="rId2" Type="http://schemas.openxmlformats.org/officeDocument/2006/relationships/slideLayout" Target="../slideLayouts/slideLayout8.xml"/><Relationship Id="rId1" Type="http://schemas.openxmlformats.org/officeDocument/2006/relationships/tags" Target="../tags/tag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xml"/><Relationship Id="rId7" Type="http://schemas.openxmlformats.org/officeDocument/2006/relationships/diagramColors" Target="../diagrams/colors1.xml"/><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hyperlink" Target="https://dcf.wisconsin.gov/sparc/report/payments" TargetMode="External"/><Relationship Id="rId5" Type="http://schemas.openxmlformats.org/officeDocument/2006/relationships/hyperlink" Target="mailto:WIVendors@wisconsin.gov" TargetMode="External"/><Relationship Id="rId4" Type="http://schemas.openxmlformats.org/officeDocument/2006/relationships/hyperlink" Target="mailto:DCFFinanceGrants@wisconsin.gov" TargetMode="Externa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6.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mailto:dcffinancegrants@wisconsin.gov" TargetMode="External"/><Relationship Id="rId7" Type="http://schemas.openxmlformats.org/officeDocument/2006/relationships/image" Target="../media/image20.svg"/><Relationship Id="rId2" Type="http://schemas.openxmlformats.org/officeDocument/2006/relationships/slideLayout" Target="../slideLayouts/slideLayout3.xml"/><Relationship Id="rId1" Type="http://schemas.openxmlformats.org/officeDocument/2006/relationships/tags" Target="../tags/tag8.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22.svg"/></Relationships>
</file>

<file path=ppt/slides/_rels/slide19.xml.rels><?xml version="1.0" encoding="UTF-8" standalone="yes"?>
<Relationships xmlns="http://schemas.openxmlformats.org/package/2006/relationships"><Relationship Id="rId3" Type="http://schemas.openxmlformats.org/officeDocument/2006/relationships/hyperlink" Target="https://dcf.wisconsin.gov/rms" TargetMode="Externa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24.xml.rels><?xml version="1.0" encoding="UTF-8" standalone="yes"?>
<Relationships xmlns="http://schemas.openxmlformats.org/package/2006/relationships"><Relationship Id="rId8" Type="http://schemas.openxmlformats.org/officeDocument/2006/relationships/hyperlink" Target="https://dcf.wisconsin.gov/sparc/reports" TargetMode="External"/><Relationship Id="rId13" Type="http://schemas.openxmlformats.org/officeDocument/2006/relationships/diagramColors" Target="../diagrams/colors3.xml"/><Relationship Id="rId3" Type="http://schemas.openxmlformats.org/officeDocument/2006/relationships/hyperlink" Target="https://dcf.wisconsin.gov/sparc" TargetMode="External"/><Relationship Id="rId7" Type="http://schemas.openxmlformats.org/officeDocument/2006/relationships/hyperlink" Target="https://dcf.wisconsin.gov/sparc/auditor-resources" TargetMode="External"/><Relationship Id="rId12" Type="http://schemas.openxmlformats.org/officeDocument/2006/relationships/diagramQuickStyle" Target="../diagrams/quickStyle3.xml"/><Relationship Id="rId2" Type="http://schemas.openxmlformats.org/officeDocument/2006/relationships/slideLayout" Target="../slideLayouts/slideLayout8.xml"/><Relationship Id="rId1" Type="http://schemas.openxmlformats.org/officeDocument/2006/relationships/tags" Target="../tags/tag14.xml"/><Relationship Id="rId6" Type="http://schemas.openxmlformats.org/officeDocument/2006/relationships/hyperlink" Target="https://dcf.wisconsin.gov/sparc/codes" TargetMode="External"/><Relationship Id="rId11" Type="http://schemas.openxmlformats.org/officeDocument/2006/relationships/diagramLayout" Target="../diagrams/layout3.xml"/><Relationship Id="rId5" Type="http://schemas.openxmlformats.org/officeDocument/2006/relationships/hyperlink" Target="https://dcf.wisconsin.gov/sparc/schedules" TargetMode="External"/><Relationship Id="rId10" Type="http://schemas.openxmlformats.org/officeDocument/2006/relationships/diagramData" Target="../diagrams/data3.xml"/><Relationship Id="rId4" Type="http://schemas.openxmlformats.org/officeDocument/2006/relationships/hyperlink" Target="https://dcf.wisconsin.gov/sparc/access" TargetMode="External"/><Relationship Id="rId9" Type="http://schemas.openxmlformats.org/officeDocument/2006/relationships/image" Target="../media/image23.png"/><Relationship Id="rId14" Type="http://schemas.microsoft.com/office/2007/relationships/diagramDrawing" Target="../diagrams/drawing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dcf.wisconsin.gov/sparc"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dcf.wisconsin.gov/files/forms/doc/5157.docx" TargetMode="External"/><Relationship Id="rId2" Type="http://schemas.openxmlformats.org/officeDocument/2006/relationships/hyperlink" Target="https://accounts.dwd.wisconsin.gov/" TargetMode="Externa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hyperlink" Target="mailto:dcffinancegrants@wisconsin.gov"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mailto:dcffinancegrants@wisconsin.gov" TargetMode="External"/><Relationship Id="rId2" Type="http://schemas.openxmlformats.org/officeDocument/2006/relationships/hyperlink" Target="https://dcf.wisconsin.gov/files/forms/doc/5157.docx"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sparc.wisconsin.gov/"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mailto:DCFFinanceGrants@wisconsin.gov"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mailto:DCFFinanceGrants@wisconsin.gov"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boyreading.jpg">
            <a:extLst>
              <a:ext uri="{FF2B5EF4-FFF2-40B4-BE49-F238E27FC236}">
                <a16:creationId xmlns:a16="http://schemas.microsoft.com/office/drawing/2014/main" id="{E6215E4C-936F-AC98-7C15-B46DFC9AF61E}"/>
              </a:ext>
            </a:extLst>
          </p:cNvPr>
          <p:cNvPicPr>
            <a:picLocks noChangeAspect="1"/>
          </p:cNvPicPr>
          <p:nvPr/>
        </p:nvPicPr>
        <p:blipFill>
          <a:blip r:embed="rId2">
            <a:extLst>
              <a:ext uri="{28A0092B-C50C-407E-A947-70E740481C1C}">
                <a14:useLocalDpi xmlns:a14="http://schemas.microsoft.com/office/drawing/2010/main" val="0"/>
              </a:ext>
            </a:extLst>
          </a:blip>
          <a:srcRect t="29073" b="14958"/>
          <a:stretch>
            <a:fillRect/>
          </a:stretch>
        </p:blipFill>
        <p:spPr bwMode="auto">
          <a:xfrm>
            <a:off x="1647945" y="140336"/>
            <a:ext cx="9218530" cy="5154677"/>
          </a:xfrm>
          <a:prstGeom prst="rect">
            <a:avLst/>
          </a:prstGeom>
          <a:noFill/>
          <a:ln>
            <a:noFill/>
          </a:ln>
          <a:effectLst>
            <a:innerShdw blurRad="190500" dist="63500" dir="13500000">
              <a:prstClr val="black">
                <a:alpha val="50000"/>
              </a:prstClr>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a:extLst>
              <a:ext uri="{FF2B5EF4-FFF2-40B4-BE49-F238E27FC236}">
                <a16:creationId xmlns:a16="http://schemas.microsoft.com/office/drawing/2014/main" id="{7296D2D8-AC63-A0A1-7B09-77DB27FDD7C7}"/>
              </a:ext>
            </a:extLst>
          </p:cNvPr>
          <p:cNvSpPr>
            <a:spLocks noGrp="1"/>
          </p:cNvSpPr>
          <p:nvPr>
            <p:ph type="body" idx="1"/>
          </p:nvPr>
        </p:nvSpPr>
        <p:spPr>
          <a:xfrm>
            <a:off x="6338455" y="4184507"/>
            <a:ext cx="4528020" cy="544368"/>
          </a:xfrm>
        </p:spPr>
        <p:txBody>
          <a:bodyPr/>
          <a:lstStyle/>
          <a:p>
            <a:r>
              <a:rPr lang="en-US" dirty="0">
                <a:solidFill>
                  <a:schemeClr val="bg1"/>
                </a:solidFill>
              </a:rPr>
              <a:t>Using SPARC and Cost Pools</a:t>
            </a:r>
          </a:p>
        </p:txBody>
      </p:sp>
      <p:sp>
        <p:nvSpPr>
          <p:cNvPr id="10" name="Rectangle 9">
            <a:extLst>
              <a:ext uri="{FF2B5EF4-FFF2-40B4-BE49-F238E27FC236}">
                <a16:creationId xmlns:a16="http://schemas.microsoft.com/office/drawing/2014/main" id="{14ACA769-7E1B-28AA-930F-677D6BC156DC}"/>
              </a:ext>
            </a:extLst>
          </p:cNvPr>
          <p:cNvSpPr>
            <a:spLocks noChangeArrowheads="1"/>
          </p:cNvSpPr>
          <p:nvPr/>
        </p:nvSpPr>
        <p:spPr bwMode="auto">
          <a:xfrm>
            <a:off x="1647945" y="4103727"/>
            <a:ext cx="9218531" cy="965200"/>
          </a:xfrm>
          <a:prstGeom prst="rect">
            <a:avLst/>
          </a:prstGeom>
          <a:solidFill>
            <a:schemeClr val="accent3">
              <a:alpha val="46667"/>
            </a:schemeClr>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dirty="0">
              <a:solidFill>
                <a:schemeClr val="lt1"/>
              </a:solidFill>
              <a:latin typeface="Arial"/>
              <a:ea typeface="+mn-ea"/>
              <a:cs typeface="Arial"/>
            </a:endParaRPr>
          </a:p>
        </p:txBody>
      </p:sp>
    </p:spTree>
    <p:extLst>
      <p:ext uri="{BB962C8B-B14F-4D97-AF65-F5344CB8AC3E}">
        <p14:creationId xmlns:p14="http://schemas.microsoft.com/office/powerpoint/2010/main" val="4178249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5EC6E-5896-12BE-1A0F-C2E58886A1B1}"/>
              </a:ext>
            </a:extLst>
          </p:cNvPr>
          <p:cNvSpPr>
            <a:spLocks noGrp="1"/>
          </p:cNvSpPr>
          <p:nvPr>
            <p:ph type="title"/>
          </p:nvPr>
        </p:nvSpPr>
        <p:spPr>
          <a:xfrm>
            <a:off x="839788" y="457201"/>
            <a:ext cx="9832590" cy="904008"/>
          </a:xfrm>
        </p:spPr>
        <p:txBody>
          <a:bodyPr>
            <a:normAutofit/>
          </a:bodyPr>
          <a:lstStyle/>
          <a:p>
            <a:r>
              <a:rPr lang="en-US" dirty="0"/>
              <a:t>SPARC Portal – Verifying Submission</a:t>
            </a:r>
            <a:endParaRPr lang="en-US" sz="2800" dirty="0"/>
          </a:p>
        </p:txBody>
      </p:sp>
      <p:sp>
        <p:nvSpPr>
          <p:cNvPr id="4" name="Content Placeholder 3">
            <a:extLst>
              <a:ext uri="{FF2B5EF4-FFF2-40B4-BE49-F238E27FC236}">
                <a16:creationId xmlns:a16="http://schemas.microsoft.com/office/drawing/2014/main" id="{02FE359F-EA33-AED0-98D6-05B12D7AECF1}"/>
              </a:ext>
            </a:extLst>
          </p:cNvPr>
          <p:cNvSpPr>
            <a:spLocks noGrp="1"/>
          </p:cNvSpPr>
          <p:nvPr>
            <p:ph type="body" sz="half" idx="2"/>
          </p:nvPr>
        </p:nvSpPr>
        <p:spPr>
          <a:xfrm>
            <a:off x="839788" y="1741828"/>
            <a:ext cx="4459576" cy="3811588"/>
          </a:xfrm>
        </p:spPr>
        <p:txBody>
          <a:bodyPr>
            <a:normAutofit/>
          </a:bodyPr>
          <a:lstStyle/>
          <a:p>
            <a:r>
              <a:rPr lang="en-US" sz="2000" dirty="0"/>
              <a:t>After submitting a report, SPARC will display a successful submission message where you can print the report as a PDF if desired. </a:t>
            </a:r>
          </a:p>
          <a:p>
            <a:endParaRPr lang="en-US" dirty="0"/>
          </a:p>
          <a:p>
            <a:endParaRPr lang="en-US" dirty="0"/>
          </a:p>
          <a:p>
            <a:endParaRPr lang="en-US" dirty="0"/>
          </a:p>
          <a:p>
            <a:r>
              <a:rPr lang="en-US" sz="2000" dirty="0"/>
              <a:t>The next time you log in, SPARC will display a message indicating the most recently submitted report with another chance to print it as a PDF. </a:t>
            </a:r>
          </a:p>
        </p:txBody>
      </p:sp>
      <p:pic>
        <p:nvPicPr>
          <p:cNvPr id="5" name="Picture 4">
            <a:extLst>
              <a:ext uri="{FF2B5EF4-FFF2-40B4-BE49-F238E27FC236}">
                <a16:creationId xmlns:a16="http://schemas.microsoft.com/office/drawing/2014/main" id="{4CE76152-14E1-66D3-4887-47094D750F1E}"/>
              </a:ext>
            </a:extLst>
          </p:cNvPr>
          <p:cNvPicPr>
            <a:picLocks noChangeAspect="1"/>
          </p:cNvPicPr>
          <p:nvPr/>
        </p:nvPicPr>
        <p:blipFill>
          <a:blip r:embed="rId2"/>
          <a:stretch>
            <a:fillRect/>
          </a:stretch>
        </p:blipFill>
        <p:spPr>
          <a:xfrm>
            <a:off x="5551292" y="1502550"/>
            <a:ext cx="6020515" cy="2060649"/>
          </a:xfrm>
          <a:prstGeom prst="rect">
            <a:avLst/>
          </a:prstGeom>
        </p:spPr>
      </p:pic>
      <p:pic>
        <p:nvPicPr>
          <p:cNvPr id="7" name="Picture 6">
            <a:extLst>
              <a:ext uri="{FF2B5EF4-FFF2-40B4-BE49-F238E27FC236}">
                <a16:creationId xmlns:a16="http://schemas.microsoft.com/office/drawing/2014/main" id="{AB0998EA-19B3-7EB8-862A-E495AF905B98}"/>
              </a:ext>
            </a:extLst>
          </p:cNvPr>
          <p:cNvPicPr>
            <a:picLocks noChangeAspect="1"/>
          </p:cNvPicPr>
          <p:nvPr/>
        </p:nvPicPr>
        <p:blipFill>
          <a:blip r:embed="rId3"/>
          <a:stretch>
            <a:fillRect/>
          </a:stretch>
        </p:blipFill>
        <p:spPr>
          <a:xfrm>
            <a:off x="5551291" y="4326462"/>
            <a:ext cx="6020516" cy="609219"/>
          </a:xfrm>
          <a:prstGeom prst="rect">
            <a:avLst/>
          </a:prstGeom>
        </p:spPr>
      </p:pic>
    </p:spTree>
    <p:extLst>
      <p:ext uri="{BB962C8B-B14F-4D97-AF65-F5344CB8AC3E}">
        <p14:creationId xmlns:p14="http://schemas.microsoft.com/office/powerpoint/2010/main" val="2503925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2EA78-3238-4D20-A8E8-4FF76A561262}"/>
              </a:ext>
            </a:extLst>
          </p:cNvPr>
          <p:cNvSpPr>
            <a:spLocks noGrp="1"/>
          </p:cNvSpPr>
          <p:nvPr>
            <p:ph type="title"/>
          </p:nvPr>
        </p:nvSpPr>
        <p:spPr>
          <a:xfrm>
            <a:off x="839788" y="457201"/>
            <a:ext cx="9717376" cy="938463"/>
          </a:xfrm>
        </p:spPr>
        <p:txBody>
          <a:bodyPr>
            <a:normAutofit fontScale="90000"/>
          </a:bodyPr>
          <a:lstStyle/>
          <a:p>
            <a:br>
              <a:rPr lang="en-US" sz="4000" dirty="0"/>
            </a:br>
            <a:br>
              <a:rPr lang="en-US" sz="4000" dirty="0"/>
            </a:br>
            <a:r>
              <a:rPr lang="en-US" sz="4000" dirty="0"/>
              <a:t>SPARC Website </a:t>
            </a:r>
            <a:br>
              <a:rPr lang="en-US" sz="4000" dirty="0"/>
            </a:br>
            <a:r>
              <a:rPr lang="en-US" sz="2000" dirty="0">
                <a:hlinkClick r:id="rId3"/>
              </a:rPr>
              <a:t>https://dcf.wisconsin.gov/sparc</a:t>
            </a:r>
            <a:endParaRPr lang="en-US" sz="4000" dirty="0"/>
          </a:p>
        </p:txBody>
      </p:sp>
      <p:sp>
        <p:nvSpPr>
          <p:cNvPr id="4" name="Text Placeholder 3">
            <a:extLst>
              <a:ext uri="{FF2B5EF4-FFF2-40B4-BE49-F238E27FC236}">
                <a16:creationId xmlns:a16="http://schemas.microsoft.com/office/drawing/2014/main" id="{51272085-1B77-4346-B801-3EE3881102B4}"/>
              </a:ext>
            </a:extLst>
          </p:cNvPr>
          <p:cNvSpPr>
            <a:spLocks noGrp="1"/>
          </p:cNvSpPr>
          <p:nvPr>
            <p:ph type="body" sz="half" idx="2"/>
          </p:nvPr>
        </p:nvSpPr>
        <p:spPr>
          <a:xfrm>
            <a:off x="839787" y="1523205"/>
            <a:ext cx="3932237" cy="3952803"/>
          </a:xfrm>
        </p:spPr>
        <p:txBody>
          <a:bodyPr>
            <a:normAutofit/>
          </a:bodyPr>
          <a:lstStyle/>
          <a:p>
            <a:pPr marL="285750" indent="-285750">
              <a:buFont typeface="Arial" panose="020B0604020202020204" pitchFamily="34" charset="0"/>
              <a:buChar char="•"/>
            </a:pPr>
            <a:r>
              <a:rPr lang="en-US" dirty="0"/>
              <a:t>Announcements on the front page</a:t>
            </a:r>
          </a:p>
          <a:p>
            <a:pPr marL="285750" indent="-285750">
              <a:buFont typeface="Arial" panose="020B0604020202020204" pitchFamily="34" charset="0"/>
              <a:buChar char="•"/>
            </a:pPr>
            <a:r>
              <a:rPr lang="en-US" dirty="0"/>
              <a:t>Access to log into SPARC – every </a:t>
            </a:r>
            <a:r>
              <a:rPr lang="en-US" i="1" dirty="0"/>
              <a:t>person </a:t>
            </a:r>
            <a:r>
              <a:rPr lang="en-US" dirty="0"/>
              <a:t>needs their own log in</a:t>
            </a:r>
          </a:p>
          <a:p>
            <a:pPr marL="742950" lvl="1" indent="-285750">
              <a:buFont typeface="Arial" panose="020B0604020202020204" pitchFamily="34" charset="0"/>
              <a:buChar char="•"/>
            </a:pPr>
            <a:r>
              <a:rPr lang="en-US" dirty="0"/>
              <a:t>Suppliers shouldn’t have people sharing log-ins</a:t>
            </a:r>
          </a:p>
          <a:p>
            <a:pPr marL="285750" indent="-285750">
              <a:buFont typeface="Arial" panose="020B0604020202020204" pitchFamily="34" charset="0"/>
              <a:buChar char="•"/>
            </a:pPr>
            <a:r>
              <a:rPr lang="en-US" dirty="0"/>
              <a:t>Handy sections:</a:t>
            </a:r>
          </a:p>
          <a:p>
            <a:pPr marL="742950" lvl="1" indent="-285750">
              <a:buFont typeface="Arial" panose="020B0604020202020204" pitchFamily="34" charset="0"/>
              <a:buChar char="•"/>
            </a:pPr>
            <a:r>
              <a:rPr lang="en-US" dirty="0"/>
              <a:t>SPARC &gt; </a:t>
            </a:r>
            <a:r>
              <a:rPr lang="en-US" b="1" dirty="0"/>
              <a:t>SPARC Reporting and Payment Schedule</a:t>
            </a:r>
          </a:p>
          <a:p>
            <a:pPr marL="742950" lvl="1" indent="-285750">
              <a:buFont typeface="Arial" panose="020B0604020202020204" pitchFamily="34" charset="0"/>
              <a:buChar char="•"/>
            </a:pPr>
            <a:r>
              <a:rPr lang="en-US" b="1" dirty="0"/>
              <a:t>Codes</a:t>
            </a:r>
            <a:r>
              <a:rPr lang="en-US" dirty="0"/>
              <a:t>: contract code # and descriptions</a:t>
            </a:r>
          </a:p>
          <a:p>
            <a:pPr marL="742950" lvl="1" indent="-285750">
              <a:buFont typeface="Arial" panose="020B0604020202020204" pitchFamily="34" charset="0"/>
              <a:buChar char="•"/>
            </a:pPr>
            <a:r>
              <a:rPr lang="en-US" b="1" dirty="0"/>
              <a:t>Auditor Resources:</a:t>
            </a:r>
          </a:p>
          <a:p>
            <a:pPr marL="1200150" lvl="2" indent="-285750">
              <a:buFont typeface="Arial" panose="020B0604020202020204" pitchFamily="34" charset="0"/>
              <a:buChar char="•"/>
            </a:pPr>
            <a:r>
              <a:rPr lang="en-US" dirty="0"/>
              <a:t>Payment confirmation</a:t>
            </a:r>
          </a:p>
          <a:p>
            <a:pPr marL="1200150" lvl="2" indent="-285750">
              <a:buFont typeface="Arial" panose="020B0604020202020204" pitchFamily="34" charset="0"/>
              <a:buChar char="•"/>
            </a:pPr>
            <a:r>
              <a:rPr lang="en-US" dirty="0"/>
              <a:t>Funding source of different SPARC contracts</a:t>
            </a:r>
          </a:p>
          <a:p>
            <a:pPr marL="742950" lvl="1" indent="-285750">
              <a:buFont typeface="Arial" panose="020B0604020202020204" pitchFamily="34" charset="0"/>
              <a:buChar char="•"/>
            </a:pPr>
            <a:r>
              <a:rPr lang="en-US" b="1" dirty="0"/>
              <a:t>Quick Links </a:t>
            </a:r>
            <a:r>
              <a:rPr lang="en-US" dirty="0"/>
              <a:t>– links to SPARC related information</a:t>
            </a:r>
            <a:endParaRPr lang="en-US" b="1" dirty="0"/>
          </a:p>
        </p:txBody>
      </p:sp>
      <p:pic>
        <p:nvPicPr>
          <p:cNvPr id="5" name="Picture 4">
            <a:extLst>
              <a:ext uri="{FF2B5EF4-FFF2-40B4-BE49-F238E27FC236}">
                <a16:creationId xmlns:a16="http://schemas.microsoft.com/office/drawing/2014/main" id="{39B211E5-79B6-525F-C0EF-2C249B514A7E}"/>
              </a:ext>
            </a:extLst>
          </p:cNvPr>
          <p:cNvPicPr>
            <a:picLocks noChangeAspect="1"/>
          </p:cNvPicPr>
          <p:nvPr/>
        </p:nvPicPr>
        <p:blipFill>
          <a:blip r:embed="rId4"/>
          <a:stretch>
            <a:fillRect/>
          </a:stretch>
        </p:blipFill>
        <p:spPr>
          <a:xfrm>
            <a:off x="5003498" y="1395664"/>
            <a:ext cx="7007330" cy="3811588"/>
          </a:xfrm>
          <a:prstGeom prst="rect">
            <a:avLst/>
          </a:prstGeom>
        </p:spPr>
      </p:pic>
    </p:spTree>
    <p:custDataLst>
      <p:tags r:id="rId1"/>
    </p:custDataLst>
    <p:extLst>
      <p:ext uri="{BB962C8B-B14F-4D97-AF65-F5344CB8AC3E}">
        <p14:creationId xmlns:p14="http://schemas.microsoft.com/office/powerpoint/2010/main" val="1312177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2EA78-3238-4D20-A8E8-4FF76A561262}"/>
              </a:ext>
            </a:extLst>
          </p:cNvPr>
          <p:cNvSpPr>
            <a:spLocks noGrp="1"/>
          </p:cNvSpPr>
          <p:nvPr>
            <p:ph type="title"/>
          </p:nvPr>
        </p:nvSpPr>
        <p:spPr/>
        <p:txBody>
          <a:bodyPr/>
          <a:lstStyle/>
          <a:p>
            <a:r>
              <a:rPr lang="en-US" dirty="0"/>
              <a:t>SPARC Reports Overview</a:t>
            </a:r>
          </a:p>
        </p:txBody>
      </p:sp>
      <p:sp>
        <p:nvSpPr>
          <p:cNvPr id="4" name="Text Placeholder 3">
            <a:extLst>
              <a:ext uri="{FF2B5EF4-FFF2-40B4-BE49-F238E27FC236}">
                <a16:creationId xmlns:a16="http://schemas.microsoft.com/office/drawing/2014/main" id="{51272085-1B77-4346-B801-3EE3881102B4}"/>
              </a:ext>
            </a:extLst>
          </p:cNvPr>
          <p:cNvSpPr>
            <a:spLocks noGrp="1"/>
          </p:cNvSpPr>
          <p:nvPr>
            <p:ph idx="1"/>
          </p:nvPr>
        </p:nvSpPr>
        <p:spPr>
          <a:xfrm>
            <a:off x="720754" y="1523621"/>
            <a:ext cx="10515600" cy="4351338"/>
          </a:xfrm>
        </p:spPr>
        <p:txBody>
          <a:bodyPr>
            <a:normAutofit/>
          </a:bodyPr>
          <a:lstStyle/>
          <a:p>
            <a:pPr marL="800100" lvl="1" indent="-342900">
              <a:buFont typeface="Arial" panose="020B0604020202020204" pitchFamily="34" charset="0"/>
              <a:buChar char="•"/>
            </a:pPr>
            <a:r>
              <a:rPr lang="en-US" sz="1600" b="1" dirty="0"/>
              <a:t>Data refreshes overnight</a:t>
            </a:r>
          </a:p>
          <a:p>
            <a:pPr marL="1257300" lvl="2" indent="-342900"/>
            <a:r>
              <a:rPr lang="en-US" sz="1400" dirty="0"/>
              <a:t>Any changes made in SPARC will be reflected on the reports the next business day</a:t>
            </a:r>
          </a:p>
          <a:p>
            <a:pPr marL="800100" lvl="1" indent="-342900">
              <a:buFont typeface="Arial" panose="020B0604020202020204" pitchFamily="34" charset="0"/>
              <a:buChar char="•"/>
            </a:pPr>
            <a:endParaRPr lang="en-US" sz="1600" b="1" dirty="0"/>
          </a:p>
          <a:p>
            <a:pPr marL="800100" lvl="1" indent="-342900">
              <a:buFont typeface="Arial" panose="020B0604020202020204" pitchFamily="34" charset="0"/>
              <a:buChar char="•"/>
            </a:pPr>
            <a:r>
              <a:rPr lang="en-US" sz="1600" b="1" dirty="0"/>
              <a:t>Contract Balance by Agency Report </a:t>
            </a:r>
            <a:r>
              <a:rPr lang="en-US" sz="1600" dirty="0"/>
              <a:t>– shows remaining contract balance and cash position</a:t>
            </a:r>
          </a:p>
          <a:p>
            <a:pPr marL="1257300" lvl="2" indent="-342900"/>
            <a:r>
              <a:rPr lang="en-US" sz="1200" dirty="0"/>
              <a:t>Can only be filtered for one specific month</a:t>
            </a:r>
          </a:p>
          <a:p>
            <a:pPr marL="800100" lvl="1" indent="-342900">
              <a:buFont typeface="Arial" panose="020B0604020202020204" pitchFamily="34" charset="0"/>
              <a:buChar char="•"/>
            </a:pPr>
            <a:endParaRPr lang="en-US" sz="1600" b="1" dirty="0"/>
          </a:p>
          <a:p>
            <a:pPr marL="800100" lvl="1" indent="-342900">
              <a:buFont typeface="Arial" panose="020B0604020202020204" pitchFamily="34" charset="0"/>
              <a:buChar char="•"/>
            </a:pPr>
            <a:r>
              <a:rPr lang="en-US" sz="1600" b="1" dirty="0"/>
              <a:t>Expense Reports </a:t>
            </a:r>
            <a:r>
              <a:rPr lang="en-US" sz="1600" dirty="0"/>
              <a:t>– shows what was reported each month</a:t>
            </a:r>
          </a:p>
          <a:p>
            <a:pPr marL="1257300" lvl="2" indent="-342900">
              <a:buFont typeface="Arial" panose="020B0604020202020204" pitchFamily="34" charset="0"/>
              <a:buChar char="•"/>
            </a:pPr>
            <a:r>
              <a:rPr lang="en-US" sz="1400" dirty="0"/>
              <a:t>“Monthly Expenditure Year to Date” – shows expenses by Contract Code and Line Code</a:t>
            </a:r>
          </a:p>
          <a:p>
            <a:pPr marL="1257300" lvl="2" indent="-342900">
              <a:buFont typeface="Arial" panose="020B0604020202020204" pitchFamily="34" charset="0"/>
              <a:buChar char="•"/>
            </a:pPr>
            <a:r>
              <a:rPr lang="en-US" sz="1400" dirty="0"/>
              <a:t>“Expense Analysis by Class Code” – shows expenses by Contract Code, Line Code </a:t>
            </a:r>
            <a:r>
              <a:rPr lang="en-US" sz="1400" b="1" dirty="0"/>
              <a:t>AND </a:t>
            </a:r>
            <a:r>
              <a:rPr lang="en-US" sz="1400" dirty="0"/>
              <a:t>Class Code</a:t>
            </a:r>
          </a:p>
          <a:p>
            <a:pPr marL="800100" lvl="1" indent="-342900">
              <a:buFont typeface="Arial" panose="020B0604020202020204" pitchFamily="34" charset="0"/>
              <a:buChar char="•"/>
            </a:pPr>
            <a:endParaRPr lang="en-US" sz="1600" b="1" dirty="0"/>
          </a:p>
          <a:p>
            <a:pPr marL="800100" lvl="1" indent="-342900">
              <a:buFont typeface="Arial" panose="020B0604020202020204" pitchFamily="34" charset="0"/>
              <a:buChar char="•"/>
            </a:pPr>
            <a:r>
              <a:rPr lang="en-US" sz="1600" b="1" dirty="0"/>
              <a:t>Payment Reports</a:t>
            </a:r>
          </a:p>
          <a:p>
            <a:pPr marL="1257300" lvl="2" indent="-342900">
              <a:buFont typeface="Arial" panose="020B0604020202020204" pitchFamily="34" charset="0"/>
              <a:buChar char="•"/>
            </a:pPr>
            <a:r>
              <a:rPr lang="en-US" sz="1400" dirty="0"/>
              <a:t>“Bank Deposit Reconciliation Report (WIS-SR-019)” – used to reconcile individual payments by payment date</a:t>
            </a:r>
          </a:p>
          <a:p>
            <a:pPr marL="1257300" lvl="2" indent="-342900"/>
            <a:r>
              <a:rPr lang="en-US" sz="1400" dirty="0"/>
              <a:t>“Bank Deposit by Payment Month Year (WIS-SR-030)” – shows total amount paid for each month of the year</a:t>
            </a:r>
          </a:p>
          <a:p>
            <a:pPr marL="800100" lvl="1" indent="-342900">
              <a:buFont typeface="Arial" panose="020B0604020202020204" pitchFamily="34" charset="0"/>
              <a:buChar char="•"/>
            </a:pPr>
            <a:endParaRPr lang="en-US" sz="1600" b="1" dirty="0"/>
          </a:p>
          <a:p>
            <a:pPr marL="800100" lvl="1" indent="-342900">
              <a:buFont typeface="Arial" panose="020B0604020202020204" pitchFamily="34" charset="0"/>
              <a:buChar char="•"/>
            </a:pPr>
            <a:r>
              <a:rPr lang="en-US" sz="1600" b="1" dirty="0"/>
              <a:t>County RMS Cost Allocation</a:t>
            </a:r>
          </a:p>
          <a:p>
            <a:pPr marL="1257300" lvl="2" indent="-342900">
              <a:buFont typeface="Arial" panose="020B0604020202020204" pitchFamily="34" charset="0"/>
              <a:buChar char="•"/>
            </a:pPr>
            <a:r>
              <a:rPr lang="en-US" sz="1400" dirty="0"/>
              <a:t>Did your county submit the monthly Cost Pool Report and quarterly Employee Count Report? Double check here!</a:t>
            </a:r>
          </a:p>
          <a:p>
            <a:pPr lvl="2"/>
            <a:endParaRPr lang="en-US" sz="1600" dirty="0"/>
          </a:p>
          <a:p>
            <a:endParaRPr lang="en-US" dirty="0"/>
          </a:p>
        </p:txBody>
      </p:sp>
      <p:graphicFrame>
        <p:nvGraphicFramePr>
          <p:cNvPr id="5" name="Diagram 4">
            <a:extLst>
              <a:ext uri="{FF2B5EF4-FFF2-40B4-BE49-F238E27FC236}">
                <a16:creationId xmlns:a16="http://schemas.microsoft.com/office/drawing/2014/main" id="{2BE66066-48DF-85AA-1841-4D3189246CEB}"/>
              </a:ext>
            </a:extLst>
          </p:cNvPr>
          <p:cNvGraphicFramePr/>
          <p:nvPr>
            <p:extLst>
              <p:ext uri="{D42A27DB-BD31-4B8C-83A1-F6EECF244321}">
                <p14:modId xmlns:p14="http://schemas.microsoft.com/office/powerpoint/2010/main" val="912500828"/>
              </p:ext>
            </p:extLst>
          </p:nvPr>
        </p:nvGraphicFramePr>
        <p:xfrm>
          <a:off x="7720445" y="213359"/>
          <a:ext cx="4987771" cy="23635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625519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2EA78-3238-4D20-A8E8-4FF76A561262}"/>
              </a:ext>
            </a:extLst>
          </p:cNvPr>
          <p:cNvSpPr>
            <a:spLocks noGrp="1"/>
          </p:cNvSpPr>
          <p:nvPr>
            <p:ph type="title"/>
          </p:nvPr>
        </p:nvSpPr>
        <p:spPr/>
        <p:txBody>
          <a:bodyPr/>
          <a:lstStyle/>
          <a:p>
            <a:r>
              <a:rPr lang="en-US" dirty="0"/>
              <a:t>SPARC Payments</a:t>
            </a:r>
          </a:p>
        </p:txBody>
      </p:sp>
      <p:sp>
        <p:nvSpPr>
          <p:cNvPr id="4" name="Text Placeholder 3">
            <a:extLst>
              <a:ext uri="{FF2B5EF4-FFF2-40B4-BE49-F238E27FC236}">
                <a16:creationId xmlns:a16="http://schemas.microsoft.com/office/drawing/2014/main" id="{51272085-1B77-4346-B801-3EE3881102B4}"/>
              </a:ext>
            </a:extLst>
          </p:cNvPr>
          <p:cNvSpPr>
            <a:spLocks noGrp="1"/>
          </p:cNvSpPr>
          <p:nvPr>
            <p:ph idx="1"/>
          </p:nvPr>
        </p:nvSpPr>
        <p:spPr>
          <a:xfrm>
            <a:off x="720754" y="1523621"/>
            <a:ext cx="10515600" cy="4351338"/>
          </a:xfrm>
        </p:spPr>
        <p:txBody>
          <a:bodyPr>
            <a:normAutofit/>
          </a:bodyPr>
          <a:lstStyle/>
          <a:p>
            <a:r>
              <a:rPr lang="en-US" sz="2400" dirty="0"/>
              <a:t>When a SPARC payment is processed, an ACH Remittance Notice gets sent out to the designated email address for each agency	</a:t>
            </a:r>
          </a:p>
          <a:p>
            <a:pPr lvl="1"/>
            <a:r>
              <a:rPr lang="en-US" sz="2000" dirty="0"/>
              <a:t>Can send ACH Remittance to up to 2 email addresses per agency</a:t>
            </a:r>
          </a:p>
          <a:p>
            <a:pPr lvl="1"/>
            <a:r>
              <a:rPr lang="en-US" sz="2000" dirty="0"/>
              <a:t>Send email to </a:t>
            </a:r>
            <a:r>
              <a:rPr lang="en-US" sz="2000" dirty="0">
                <a:hlinkClick r:id="rId4"/>
              </a:rPr>
              <a:t>SPARC Accountants </a:t>
            </a:r>
            <a:r>
              <a:rPr lang="en-US" sz="2000" dirty="0"/>
              <a:t>to add/change email </a:t>
            </a:r>
          </a:p>
          <a:p>
            <a:pPr lvl="1"/>
            <a:endParaRPr lang="en-US" sz="2000" dirty="0"/>
          </a:p>
          <a:p>
            <a:r>
              <a:rPr lang="en-US" sz="2400" dirty="0"/>
              <a:t>SPARC payments will have an invoice number that starts with ‘DCFSPARC’</a:t>
            </a:r>
          </a:p>
          <a:p>
            <a:pPr lvl="1"/>
            <a:r>
              <a:rPr lang="en-US" sz="2000" dirty="0"/>
              <a:t>Questions about unknown payments received from the State that are not SPARC payments can be sent to DOA at </a:t>
            </a:r>
            <a:r>
              <a:rPr lang="en-US" sz="2000" dirty="0">
                <a:hlinkClick r:id="rId5"/>
              </a:rPr>
              <a:t>WIVendors@wisconsin.gov</a:t>
            </a:r>
            <a:endParaRPr lang="en-US" sz="2000" dirty="0"/>
          </a:p>
          <a:p>
            <a:pPr lvl="1"/>
            <a:endParaRPr lang="en-US" sz="2000" dirty="0"/>
          </a:p>
          <a:p>
            <a:r>
              <a:rPr lang="en-US" sz="2400" dirty="0"/>
              <a:t>Agencies can reconcile SPARC payments using the </a:t>
            </a:r>
            <a:r>
              <a:rPr lang="en-US" sz="2400" dirty="0">
                <a:hlinkClick r:id="rId6"/>
              </a:rPr>
              <a:t>Bank Deposit Reconciliation Report</a:t>
            </a:r>
            <a:r>
              <a:rPr lang="en-US" sz="2400" dirty="0"/>
              <a:t> on the SPARC Website. </a:t>
            </a:r>
          </a:p>
          <a:p>
            <a:endParaRPr lang="en-US" dirty="0"/>
          </a:p>
        </p:txBody>
      </p:sp>
    </p:spTree>
    <p:custDataLst>
      <p:tags r:id="rId1"/>
    </p:custDataLst>
    <p:extLst>
      <p:ext uri="{BB962C8B-B14F-4D97-AF65-F5344CB8AC3E}">
        <p14:creationId xmlns:p14="http://schemas.microsoft.com/office/powerpoint/2010/main" val="2238980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2EA78-3238-4D20-A8E8-4FF76A561262}"/>
              </a:ext>
            </a:extLst>
          </p:cNvPr>
          <p:cNvSpPr>
            <a:spLocks noGrp="1"/>
          </p:cNvSpPr>
          <p:nvPr>
            <p:ph type="title"/>
          </p:nvPr>
        </p:nvSpPr>
        <p:spPr/>
        <p:txBody>
          <a:bodyPr>
            <a:normAutofit/>
          </a:bodyPr>
          <a:lstStyle/>
          <a:p>
            <a:r>
              <a:rPr lang="en-US" dirty="0"/>
              <a:t>Demo– Bank Deposit Recon</a:t>
            </a:r>
            <a:br>
              <a:rPr lang="en-US" dirty="0"/>
            </a:br>
            <a:endParaRPr lang="en-US" dirty="0"/>
          </a:p>
        </p:txBody>
      </p:sp>
      <p:graphicFrame>
        <p:nvGraphicFramePr>
          <p:cNvPr id="3" name="Content Placeholder 2">
            <a:extLst>
              <a:ext uri="{FF2B5EF4-FFF2-40B4-BE49-F238E27FC236}">
                <a16:creationId xmlns:a16="http://schemas.microsoft.com/office/drawing/2014/main" id="{98387B84-B5B1-9389-9A94-FF4A24348CFF}"/>
              </a:ext>
            </a:extLst>
          </p:cNvPr>
          <p:cNvGraphicFramePr>
            <a:graphicFrameLocks noGrp="1"/>
          </p:cNvGraphicFramePr>
          <p:nvPr>
            <p:ph idx="1"/>
            <p:extLst>
              <p:ext uri="{D42A27DB-BD31-4B8C-83A1-F6EECF244321}">
                <p14:modId xmlns:p14="http://schemas.microsoft.com/office/powerpoint/2010/main" val="3758862419"/>
              </p:ext>
            </p:extLst>
          </p:nvPr>
        </p:nvGraphicFramePr>
        <p:xfrm>
          <a:off x="725905" y="1432593"/>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1243786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E34BE-0313-64D4-B784-F8BB3C7C001E}"/>
              </a:ext>
            </a:extLst>
          </p:cNvPr>
          <p:cNvSpPr>
            <a:spLocks noGrp="1"/>
          </p:cNvSpPr>
          <p:nvPr>
            <p:ph type="title"/>
          </p:nvPr>
        </p:nvSpPr>
        <p:spPr>
          <a:xfrm>
            <a:off x="839788" y="457200"/>
            <a:ext cx="10512424" cy="876012"/>
          </a:xfrm>
        </p:spPr>
        <p:txBody>
          <a:bodyPr>
            <a:normAutofit/>
          </a:bodyPr>
          <a:lstStyle/>
          <a:p>
            <a:r>
              <a:rPr lang="en-US" sz="4400" dirty="0"/>
              <a:t>Demo – Bank Deposit Recon: exact date</a:t>
            </a:r>
          </a:p>
        </p:txBody>
      </p:sp>
      <p:sp>
        <p:nvSpPr>
          <p:cNvPr id="4" name="Text Placeholder 3">
            <a:extLst>
              <a:ext uri="{FF2B5EF4-FFF2-40B4-BE49-F238E27FC236}">
                <a16:creationId xmlns:a16="http://schemas.microsoft.com/office/drawing/2014/main" id="{E993301F-B6C3-46D3-86A7-DBBD3D2E5DA0}"/>
              </a:ext>
            </a:extLst>
          </p:cNvPr>
          <p:cNvSpPr>
            <a:spLocks noGrp="1"/>
          </p:cNvSpPr>
          <p:nvPr>
            <p:ph type="body" sz="half" idx="2"/>
          </p:nvPr>
        </p:nvSpPr>
        <p:spPr>
          <a:xfrm>
            <a:off x="839788" y="1496291"/>
            <a:ext cx="6018212" cy="4372697"/>
          </a:xfrm>
        </p:spPr>
        <p:txBody>
          <a:bodyPr/>
          <a:lstStyle/>
          <a:p>
            <a:pPr marL="285750" lvl="0" indent="-285750">
              <a:buFont typeface="Arial" panose="020B0604020202020204" pitchFamily="34" charset="0"/>
              <a:buChar char="•"/>
            </a:pPr>
            <a:r>
              <a:rPr lang="en-US" sz="1800" dirty="0"/>
              <a:t>One deposit might be split in </a:t>
            </a:r>
            <a:r>
              <a:rPr lang="en-US" sz="1800" b="1" dirty="0"/>
              <a:t>multiple payments </a:t>
            </a:r>
            <a:r>
              <a:rPr lang="en-US" sz="1800" dirty="0"/>
              <a:t>on the Report if made on the same day.</a:t>
            </a:r>
          </a:p>
          <a:p>
            <a:pPr marL="742950" lvl="1" indent="-285750">
              <a:buFont typeface="Arial" panose="020B0604020202020204" pitchFamily="34" charset="0"/>
              <a:buChar char="•"/>
            </a:pPr>
            <a:r>
              <a:rPr lang="en-US" sz="1600" b="1" dirty="0"/>
              <a:t>Filter for a single date (this example!)</a:t>
            </a:r>
          </a:p>
          <a:p>
            <a:pPr marL="742950" lvl="1" indent="-285750">
              <a:buFont typeface="Arial" panose="020B0604020202020204" pitchFamily="34" charset="0"/>
              <a:buChar char="•"/>
            </a:pPr>
            <a:r>
              <a:rPr lang="en-US" sz="1600" dirty="0"/>
              <a:t>Filter for a certain report criteria name, if applicable</a:t>
            </a:r>
          </a:p>
          <a:p>
            <a:pPr marL="742950" lvl="1" indent="-285750">
              <a:buFont typeface="Arial" panose="020B0604020202020204" pitchFamily="34" charset="0"/>
              <a:buChar char="•"/>
            </a:pPr>
            <a:r>
              <a:rPr lang="en-US" sz="1600" dirty="0"/>
              <a:t>Sum the ACH payments with the same </a:t>
            </a:r>
            <a:r>
              <a:rPr lang="en-US" sz="1600" i="1" dirty="0"/>
              <a:t>Bank Deposit Date</a:t>
            </a:r>
            <a:r>
              <a:rPr lang="en-US" sz="1600" dirty="0"/>
              <a:t>.</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endParaRPr lang="en-US" sz="1600" dirty="0"/>
          </a:p>
          <a:p>
            <a:pPr marL="342900" indent="-342900">
              <a:buFont typeface="Arial" panose="020B0604020202020204" pitchFamily="34" charset="0"/>
              <a:buChar char="•"/>
            </a:pPr>
            <a:r>
              <a:rPr lang="en-US" b="1" dirty="0"/>
              <a:t>Bank Deposit Reconciliation Report </a:t>
            </a:r>
            <a:r>
              <a:rPr lang="en-US" dirty="0"/>
              <a:t>is the only one that can be filtered by exact </a:t>
            </a:r>
            <a:r>
              <a:rPr lang="en-US" i="1" dirty="0"/>
              <a:t>date</a:t>
            </a:r>
            <a:r>
              <a:rPr lang="en-US" dirty="0"/>
              <a:t>. </a:t>
            </a:r>
          </a:p>
          <a:p>
            <a:pPr marL="800100" lvl="1" indent="-342900">
              <a:buFont typeface="Arial" panose="020B0604020202020204" pitchFamily="34" charset="0"/>
              <a:buChar char="•"/>
            </a:pPr>
            <a:r>
              <a:rPr lang="en-US" sz="1800" dirty="0"/>
              <a:t>All other reports will return information for the whole month.</a:t>
            </a:r>
            <a:endParaRPr lang="en-US" sz="1600" dirty="0"/>
          </a:p>
          <a:p>
            <a:pPr marL="742950" lvl="1" indent="-285750">
              <a:buFont typeface="Arial" panose="020B0604020202020204" pitchFamily="34" charset="0"/>
              <a:buChar char="•"/>
            </a:pPr>
            <a:endParaRPr lang="en-US" sz="1600" dirty="0"/>
          </a:p>
          <a:p>
            <a:endParaRPr lang="en-US" dirty="0"/>
          </a:p>
        </p:txBody>
      </p:sp>
      <p:pic>
        <p:nvPicPr>
          <p:cNvPr id="5" name="Content Placeholder 4">
            <a:extLst>
              <a:ext uri="{FF2B5EF4-FFF2-40B4-BE49-F238E27FC236}">
                <a16:creationId xmlns:a16="http://schemas.microsoft.com/office/drawing/2014/main" id="{86130B65-0A1C-DA14-B855-CEC38393DC39}"/>
              </a:ext>
            </a:extLst>
          </p:cNvPr>
          <p:cNvPicPr>
            <a:picLocks noGrp="1" noChangeAspect="1"/>
          </p:cNvPicPr>
          <p:nvPr>
            <p:ph idx="1"/>
          </p:nvPr>
        </p:nvPicPr>
        <p:blipFill>
          <a:blip r:embed="rId2"/>
          <a:stretch>
            <a:fillRect/>
          </a:stretch>
        </p:blipFill>
        <p:spPr>
          <a:xfrm>
            <a:off x="7535264" y="1333212"/>
            <a:ext cx="3740786" cy="4149725"/>
          </a:xfrm>
        </p:spPr>
      </p:pic>
      <p:pic>
        <p:nvPicPr>
          <p:cNvPr id="6" name="Picture 5">
            <a:extLst>
              <a:ext uri="{FF2B5EF4-FFF2-40B4-BE49-F238E27FC236}">
                <a16:creationId xmlns:a16="http://schemas.microsoft.com/office/drawing/2014/main" id="{4A093300-3E90-0FD1-9194-558317EEC3D7}"/>
              </a:ext>
            </a:extLst>
          </p:cNvPr>
          <p:cNvPicPr>
            <a:picLocks noChangeAspect="1"/>
          </p:cNvPicPr>
          <p:nvPr/>
        </p:nvPicPr>
        <p:blipFill>
          <a:blip r:embed="rId3"/>
          <a:stretch>
            <a:fillRect/>
          </a:stretch>
        </p:blipFill>
        <p:spPr>
          <a:xfrm>
            <a:off x="1427543" y="3241020"/>
            <a:ext cx="5153744" cy="933580"/>
          </a:xfrm>
          <a:prstGeom prst="rect">
            <a:avLst/>
          </a:prstGeom>
        </p:spPr>
      </p:pic>
      <p:cxnSp>
        <p:nvCxnSpPr>
          <p:cNvPr id="7" name="Straight Arrow Connector 6">
            <a:extLst>
              <a:ext uri="{FF2B5EF4-FFF2-40B4-BE49-F238E27FC236}">
                <a16:creationId xmlns:a16="http://schemas.microsoft.com/office/drawing/2014/main" id="{D2CCA46B-F608-F849-8857-F1AA2F5FA563}"/>
              </a:ext>
            </a:extLst>
          </p:cNvPr>
          <p:cNvCxnSpPr/>
          <p:nvPr/>
        </p:nvCxnSpPr>
        <p:spPr>
          <a:xfrm>
            <a:off x="838200" y="3385230"/>
            <a:ext cx="455579" cy="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2014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2EA78-3238-4D20-A8E8-4FF76A561262}"/>
              </a:ext>
            </a:extLst>
          </p:cNvPr>
          <p:cNvSpPr>
            <a:spLocks noGrp="1"/>
          </p:cNvSpPr>
          <p:nvPr>
            <p:ph type="title"/>
          </p:nvPr>
        </p:nvSpPr>
        <p:spPr>
          <a:xfrm>
            <a:off x="720754" y="365125"/>
            <a:ext cx="10633046" cy="1325563"/>
          </a:xfrm>
        </p:spPr>
        <p:txBody>
          <a:bodyPr/>
          <a:lstStyle/>
          <a:p>
            <a:r>
              <a:rPr lang="en-US" dirty="0"/>
              <a:t>Demo– General Report Tips</a:t>
            </a:r>
          </a:p>
        </p:txBody>
      </p:sp>
      <p:sp>
        <p:nvSpPr>
          <p:cNvPr id="4" name="Text Placeholder 3">
            <a:extLst>
              <a:ext uri="{FF2B5EF4-FFF2-40B4-BE49-F238E27FC236}">
                <a16:creationId xmlns:a16="http://schemas.microsoft.com/office/drawing/2014/main" id="{51272085-1B77-4346-B801-3EE3881102B4}"/>
              </a:ext>
            </a:extLst>
          </p:cNvPr>
          <p:cNvSpPr>
            <a:spLocks noGrp="1"/>
          </p:cNvSpPr>
          <p:nvPr>
            <p:ph idx="1"/>
          </p:nvPr>
        </p:nvSpPr>
        <p:spPr>
          <a:xfrm>
            <a:off x="720754" y="1523621"/>
            <a:ext cx="10515600" cy="4351338"/>
          </a:xfrm>
        </p:spPr>
        <p:txBody>
          <a:bodyPr>
            <a:normAutofit/>
          </a:bodyPr>
          <a:lstStyle/>
          <a:p>
            <a:pPr marL="342900" indent="-342900"/>
            <a:r>
              <a:rPr lang="en-US" sz="2200" dirty="0"/>
              <a:t>Always see what </a:t>
            </a:r>
            <a:r>
              <a:rPr lang="en-US" sz="2200" b="1" dirty="0"/>
              <a:t>Prompts</a:t>
            </a:r>
            <a:r>
              <a:rPr lang="en-US" sz="2200" dirty="0"/>
              <a:t> are available for the report you’ve opened!</a:t>
            </a:r>
          </a:p>
          <a:p>
            <a:pPr marL="800100" lvl="1" indent="-342900">
              <a:buFont typeface="Arial" panose="020B0604020202020204" pitchFamily="34" charset="0"/>
              <a:buChar char="•"/>
            </a:pPr>
            <a:endParaRPr lang="en-US" sz="1800" dirty="0"/>
          </a:p>
          <a:p>
            <a:pPr marL="342900" indent="-342900"/>
            <a:r>
              <a:rPr lang="en-US" sz="2200" dirty="0"/>
              <a:t>This report might span </a:t>
            </a:r>
            <a:r>
              <a:rPr lang="en-US" sz="2200" b="1" dirty="0"/>
              <a:t>multiple pages</a:t>
            </a:r>
            <a:r>
              <a:rPr lang="en-US" sz="2200" dirty="0"/>
              <a:t>! </a:t>
            </a:r>
          </a:p>
          <a:p>
            <a:pPr marL="1257300" lvl="2" indent="-342900"/>
            <a:r>
              <a:rPr lang="en-US" sz="1600" dirty="0"/>
              <a:t>Move your mouse to bottom of screen, bar appears. Press next page.</a:t>
            </a:r>
          </a:p>
          <a:p>
            <a:pPr marL="1257300" lvl="2" indent="-342900"/>
            <a:endParaRPr lang="en-US" sz="1600" dirty="0"/>
          </a:p>
          <a:p>
            <a:pPr marL="1257300" lvl="2" indent="-342900"/>
            <a:endParaRPr lang="en-US" sz="1600" dirty="0"/>
          </a:p>
          <a:p>
            <a:pPr marL="1257300" lvl="2" indent="-342900"/>
            <a:endParaRPr lang="en-US" sz="1600" dirty="0"/>
          </a:p>
          <a:p>
            <a:r>
              <a:rPr lang="en-US" sz="2200" dirty="0"/>
              <a:t>Looking for </a:t>
            </a:r>
            <a:r>
              <a:rPr lang="en-US" sz="2200" b="1" dirty="0"/>
              <a:t>codes from 2023</a:t>
            </a:r>
            <a:r>
              <a:rPr lang="en-US" sz="2200" dirty="0"/>
              <a:t>, and can’t find them? </a:t>
            </a:r>
          </a:p>
          <a:p>
            <a:pPr lvl="1"/>
            <a:r>
              <a:rPr lang="en-US" sz="2000" dirty="0"/>
              <a:t>There was an IT update to the Bank Deposit reports, and some older codes are only on the legacy report tab (left tab).</a:t>
            </a:r>
          </a:p>
          <a:p>
            <a:pPr lvl="1"/>
            <a:r>
              <a:rPr lang="en-US" sz="2000" dirty="0"/>
              <a:t>The default is to open to the new Detail tab (right tab). </a:t>
            </a:r>
          </a:p>
          <a:p>
            <a:pPr marL="342900" indent="-342900"/>
            <a:endParaRPr lang="en-US" sz="2400" dirty="0"/>
          </a:p>
          <a:p>
            <a:pPr marL="0" indent="0">
              <a:buNone/>
            </a:pPr>
            <a:endParaRPr lang="en-US" dirty="0"/>
          </a:p>
        </p:txBody>
      </p:sp>
      <p:pic>
        <p:nvPicPr>
          <p:cNvPr id="3" name="Picture 2">
            <a:extLst>
              <a:ext uri="{FF2B5EF4-FFF2-40B4-BE49-F238E27FC236}">
                <a16:creationId xmlns:a16="http://schemas.microsoft.com/office/drawing/2014/main" id="{564850E0-9B91-496A-5334-CA122912DF6A}"/>
              </a:ext>
            </a:extLst>
          </p:cNvPr>
          <p:cNvPicPr>
            <a:picLocks noChangeAspect="1"/>
          </p:cNvPicPr>
          <p:nvPr/>
        </p:nvPicPr>
        <p:blipFill>
          <a:blip r:embed="rId4"/>
          <a:stretch>
            <a:fillRect/>
          </a:stretch>
        </p:blipFill>
        <p:spPr>
          <a:xfrm>
            <a:off x="2185445" y="3068424"/>
            <a:ext cx="4048290" cy="360576"/>
          </a:xfrm>
          <a:prstGeom prst="rect">
            <a:avLst/>
          </a:prstGeom>
        </p:spPr>
      </p:pic>
      <p:grpSp>
        <p:nvGrpSpPr>
          <p:cNvPr id="5" name="Group 4">
            <a:extLst>
              <a:ext uri="{FF2B5EF4-FFF2-40B4-BE49-F238E27FC236}">
                <a16:creationId xmlns:a16="http://schemas.microsoft.com/office/drawing/2014/main" id="{E2103F32-75BB-C338-FA33-5091A09BF677}"/>
              </a:ext>
            </a:extLst>
          </p:cNvPr>
          <p:cNvGrpSpPr/>
          <p:nvPr/>
        </p:nvGrpSpPr>
        <p:grpSpPr>
          <a:xfrm>
            <a:off x="1582773" y="5233592"/>
            <a:ext cx="6780502" cy="509628"/>
            <a:chOff x="2084522" y="2489295"/>
            <a:chExt cx="6780502" cy="509628"/>
          </a:xfrm>
        </p:grpSpPr>
        <p:pic>
          <p:nvPicPr>
            <p:cNvPr id="6" name="Picture 5">
              <a:extLst>
                <a:ext uri="{FF2B5EF4-FFF2-40B4-BE49-F238E27FC236}">
                  <a16:creationId xmlns:a16="http://schemas.microsoft.com/office/drawing/2014/main" id="{960DE047-0BD0-0484-4155-AB890A53639D}"/>
                </a:ext>
              </a:extLst>
            </p:cNvPr>
            <p:cNvPicPr>
              <a:picLocks noChangeAspect="1"/>
            </p:cNvPicPr>
            <p:nvPr/>
          </p:nvPicPr>
          <p:blipFill rotWithShape="1">
            <a:blip r:embed="rId5"/>
            <a:srcRect l="868" b="9327"/>
            <a:stretch/>
          </p:blipFill>
          <p:spPr>
            <a:xfrm>
              <a:off x="2084522" y="2489295"/>
              <a:ext cx="6780502" cy="509628"/>
            </a:xfrm>
            <a:prstGeom prst="rect">
              <a:avLst/>
            </a:prstGeom>
          </p:spPr>
        </p:pic>
        <p:sp>
          <p:nvSpPr>
            <p:cNvPr id="7" name="Rectangle 6">
              <a:extLst>
                <a:ext uri="{FF2B5EF4-FFF2-40B4-BE49-F238E27FC236}">
                  <a16:creationId xmlns:a16="http://schemas.microsoft.com/office/drawing/2014/main" id="{F7551056-92C1-BF80-B3FD-8E033E57BE9F}"/>
                </a:ext>
              </a:extLst>
            </p:cNvPr>
            <p:cNvSpPr/>
            <p:nvPr/>
          </p:nvSpPr>
          <p:spPr>
            <a:xfrm>
              <a:off x="2084522" y="2890434"/>
              <a:ext cx="953146" cy="108489"/>
            </a:xfrm>
            <a:prstGeom prst="rect">
              <a:avLst/>
            </a:prstGeom>
            <a:solidFill>
              <a:schemeClr val="l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2660493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2EA78-3238-4D20-A8E8-4FF76A561262}"/>
              </a:ext>
            </a:extLst>
          </p:cNvPr>
          <p:cNvSpPr>
            <a:spLocks noGrp="1"/>
          </p:cNvSpPr>
          <p:nvPr>
            <p:ph type="title"/>
          </p:nvPr>
        </p:nvSpPr>
        <p:spPr/>
        <p:txBody>
          <a:bodyPr/>
          <a:lstStyle/>
          <a:p>
            <a:r>
              <a:rPr lang="en-US" dirty="0"/>
              <a:t>Demo – Export, Freeze Panes</a:t>
            </a:r>
          </a:p>
        </p:txBody>
      </p:sp>
      <p:sp>
        <p:nvSpPr>
          <p:cNvPr id="4" name="Text Placeholder 3">
            <a:extLst>
              <a:ext uri="{FF2B5EF4-FFF2-40B4-BE49-F238E27FC236}">
                <a16:creationId xmlns:a16="http://schemas.microsoft.com/office/drawing/2014/main" id="{51272085-1B77-4346-B801-3EE3881102B4}"/>
              </a:ext>
            </a:extLst>
          </p:cNvPr>
          <p:cNvSpPr>
            <a:spLocks noGrp="1"/>
          </p:cNvSpPr>
          <p:nvPr>
            <p:ph idx="1"/>
          </p:nvPr>
        </p:nvSpPr>
        <p:spPr>
          <a:xfrm>
            <a:off x="731208" y="1424208"/>
            <a:ext cx="10515600" cy="4351338"/>
          </a:xfrm>
        </p:spPr>
        <p:txBody>
          <a:bodyPr>
            <a:normAutofit lnSpcReduction="10000"/>
          </a:bodyPr>
          <a:lstStyle/>
          <a:p>
            <a:pPr marL="342900" indent="-342900"/>
            <a:r>
              <a:rPr lang="en-US" sz="2200" dirty="0"/>
              <a:t>Best way to view information: </a:t>
            </a:r>
            <a:r>
              <a:rPr lang="en-US" sz="2200" b="1" dirty="0"/>
              <a:t>EXPORT</a:t>
            </a:r>
            <a:r>
              <a:rPr lang="en-US" sz="2200" dirty="0"/>
              <a:t> the report!</a:t>
            </a:r>
          </a:p>
          <a:p>
            <a:pPr marL="800100" lvl="1" indent="-342900"/>
            <a:r>
              <a:rPr lang="en-US" sz="2000" b="1" dirty="0"/>
              <a:t>Export</a:t>
            </a:r>
          </a:p>
          <a:p>
            <a:pPr marL="1257300" lvl="2" indent="-342900"/>
            <a:r>
              <a:rPr lang="en-US" sz="1600" dirty="0"/>
              <a:t>3 little dots “More” &gt; Export</a:t>
            </a:r>
          </a:p>
          <a:p>
            <a:pPr marL="1257300" lvl="2" indent="-342900"/>
            <a:r>
              <a:rPr lang="en-US" sz="1600" dirty="0"/>
              <a:t>Determine if one or multiple reports tabs should be selected</a:t>
            </a:r>
          </a:p>
          <a:p>
            <a:pPr marL="1257300" lvl="2" indent="-342900"/>
            <a:r>
              <a:rPr lang="en-US" sz="1600" dirty="0"/>
              <a:t>Press Export</a:t>
            </a:r>
          </a:p>
          <a:p>
            <a:pPr marL="1257300" lvl="2" indent="-342900">
              <a:buFont typeface="Arial" panose="020B0604020202020204" pitchFamily="34" charset="0"/>
              <a:buChar char="•"/>
            </a:pPr>
            <a:endParaRPr lang="en-US" sz="1600" b="1" dirty="0"/>
          </a:p>
          <a:p>
            <a:pPr marL="800100" lvl="1" indent="-342900"/>
            <a:r>
              <a:rPr lang="en-US" sz="2000" b="1" dirty="0"/>
              <a:t>Freeze Panes </a:t>
            </a:r>
            <a:r>
              <a:rPr lang="en-US" sz="2000" dirty="0"/>
              <a:t>for easy viewing once in Excel:</a:t>
            </a:r>
          </a:p>
          <a:p>
            <a:pPr marL="1257300" lvl="2" indent="-342900"/>
            <a:r>
              <a:rPr lang="en-US" sz="1600" dirty="0"/>
              <a:t>Make sure none are currently frozen. View &gt; Freeze Panes &gt; Unfreeze </a:t>
            </a:r>
          </a:p>
          <a:p>
            <a:pPr marL="1257300" lvl="2" indent="-342900"/>
            <a:r>
              <a:rPr lang="en-US" sz="1600" dirty="0"/>
              <a:t>Select a cell where you want all the cells above and to the left-side to be frozen</a:t>
            </a:r>
          </a:p>
          <a:p>
            <a:pPr marL="1714500" lvl="3" indent="-342900"/>
            <a:r>
              <a:rPr lang="en-US" sz="1400" dirty="0"/>
              <a:t>(G13) &gt; View &gt; Freeze Panes &gt; Freeze Panes</a:t>
            </a:r>
          </a:p>
          <a:p>
            <a:pPr marL="1257300" lvl="2" indent="-342900">
              <a:buFont typeface="Arial" panose="020B0604020202020204" pitchFamily="34" charset="0"/>
              <a:buChar char="•"/>
            </a:pPr>
            <a:endParaRPr lang="en-US" sz="1600" b="1" dirty="0"/>
          </a:p>
          <a:p>
            <a:pPr marL="800100" lvl="1" indent="-342900"/>
            <a:r>
              <a:rPr lang="en-US" sz="2000" b="1" dirty="0"/>
              <a:t>Reports are best saved digitally</a:t>
            </a:r>
            <a:r>
              <a:rPr lang="en-US" sz="2000" dirty="0"/>
              <a:t>. If choosing to print, some basic excel printing hacks: </a:t>
            </a:r>
          </a:p>
          <a:p>
            <a:pPr marL="1257300" lvl="2" indent="-342900"/>
            <a:r>
              <a:rPr lang="en-US" sz="1600" dirty="0"/>
              <a:t>View &gt; Page Break Preview &gt; Drag where desired </a:t>
            </a:r>
          </a:p>
          <a:p>
            <a:pPr marL="1257300" lvl="2" indent="-342900"/>
            <a:r>
              <a:rPr lang="en-US" sz="1600" dirty="0"/>
              <a:t>Select area you want to print: File &gt; Print &gt; Settings dropdown: Print Selection </a:t>
            </a:r>
          </a:p>
          <a:p>
            <a:pPr marL="1257300" lvl="2" indent="-342900"/>
            <a:r>
              <a:rPr lang="en-US" sz="1600" dirty="0"/>
              <a:t>File &gt; Print &gt; last Settings drop down &gt; Fit Sheet On One Page </a:t>
            </a:r>
          </a:p>
          <a:p>
            <a:pPr marL="342900" indent="-342900"/>
            <a:endParaRPr lang="en-US" sz="2400" dirty="0"/>
          </a:p>
          <a:p>
            <a:pPr marL="1257300" lvl="2" indent="-342900"/>
            <a:endParaRPr lang="en-US" sz="1600" dirty="0"/>
          </a:p>
          <a:p>
            <a:pPr marL="1371600" lvl="3" indent="0">
              <a:buNone/>
            </a:pPr>
            <a:endParaRPr lang="en-US" sz="1400" dirty="0"/>
          </a:p>
          <a:p>
            <a:pPr marL="1371600" lvl="3" indent="0">
              <a:buNone/>
            </a:pPr>
            <a:endParaRPr lang="en-US" sz="1600" dirty="0"/>
          </a:p>
          <a:p>
            <a:pPr lvl="2"/>
            <a:endParaRPr lang="en-US" sz="1600" dirty="0"/>
          </a:p>
          <a:p>
            <a:endParaRPr lang="en-US" dirty="0"/>
          </a:p>
        </p:txBody>
      </p:sp>
      <p:pic>
        <p:nvPicPr>
          <p:cNvPr id="3" name="Picture 2">
            <a:extLst>
              <a:ext uri="{FF2B5EF4-FFF2-40B4-BE49-F238E27FC236}">
                <a16:creationId xmlns:a16="http://schemas.microsoft.com/office/drawing/2014/main" id="{51F2A8BC-6A38-3D46-AA7D-45EE5AC77A8E}"/>
              </a:ext>
            </a:extLst>
          </p:cNvPr>
          <p:cNvPicPr>
            <a:picLocks noChangeAspect="1"/>
          </p:cNvPicPr>
          <p:nvPr/>
        </p:nvPicPr>
        <p:blipFill>
          <a:blip r:embed="rId3"/>
          <a:stretch>
            <a:fillRect/>
          </a:stretch>
        </p:blipFill>
        <p:spPr>
          <a:xfrm>
            <a:off x="7845908" y="2145195"/>
            <a:ext cx="3400900" cy="781159"/>
          </a:xfrm>
          <a:prstGeom prst="rect">
            <a:avLst/>
          </a:prstGeom>
          <a:ln>
            <a:solidFill>
              <a:schemeClr val="accent1"/>
            </a:solidFill>
          </a:ln>
        </p:spPr>
      </p:pic>
    </p:spTree>
    <p:custDataLst>
      <p:tags r:id="rId1"/>
    </p:custDataLst>
    <p:extLst>
      <p:ext uri="{BB962C8B-B14F-4D97-AF65-F5344CB8AC3E}">
        <p14:creationId xmlns:p14="http://schemas.microsoft.com/office/powerpoint/2010/main" val="1299656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2EA78-3238-4D20-A8E8-4FF76A561262}"/>
              </a:ext>
            </a:extLst>
          </p:cNvPr>
          <p:cNvSpPr>
            <a:spLocks noGrp="1"/>
          </p:cNvSpPr>
          <p:nvPr>
            <p:ph type="title"/>
          </p:nvPr>
        </p:nvSpPr>
        <p:spPr>
          <a:xfrm>
            <a:off x="838200" y="365126"/>
            <a:ext cx="10515600" cy="1058430"/>
          </a:xfrm>
        </p:spPr>
        <p:txBody>
          <a:bodyPr/>
          <a:lstStyle/>
          <a:p>
            <a:r>
              <a:rPr lang="en-US" dirty="0"/>
              <a:t>Report Issues: Fixing Errors</a:t>
            </a:r>
          </a:p>
        </p:txBody>
      </p:sp>
      <p:sp>
        <p:nvSpPr>
          <p:cNvPr id="4" name="Text Placeholder 3">
            <a:extLst>
              <a:ext uri="{FF2B5EF4-FFF2-40B4-BE49-F238E27FC236}">
                <a16:creationId xmlns:a16="http://schemas.microsoft.com/office/drawing/2014/main" id="{51272085-1B77-4346-B801-3EE3881102B4}"/>
              </a:ext>
            </a:extLst>
          </p:cNvPr>
          <p:cNvSpPr>
            <a:spLocks noGrp="1"/>
          </p:cNvSpPr>
          <p:nvPr>
            <p:ph idx="1"/>
          </p:nvPr>
        </p:nvSpPr>
        <p:spPr>
          <a:xfrm>
            <a:off x="838200" y="1267691"/>
            <a:ext cx="10515600" cy="4909272"/>
          </a:xfrm>
        </p:spPr>
        <p:txBody>
          <a:bodyPr>
            <a:normAutofit fontScale="92500"/>
          </a:bodyPr>
          <a:lstStyle/>
          <a:p>
            <a:pPr marL="342900" indent="-342900"/>
            <a:r>
              <a:rPr lang="en-US" sz="2400" b="1" dirty="0"/>
              <a:t>Did you check reports and realize some reported numbers are incorrect?</a:t>
            </a:r>
          </a:p>
          <a:p>
            <a:pPr marL="457200" lvl="1" indent="0">
              <a:buNone/>
            </a:pPr>
            <a:r>
              <a:rPr lang="en-US" sz="2200" dirty="0"/>
              <a:t>	Do </a:t>
            </a:r>
            <a:r>
              <a:rPr lang="en-US" sz="2200" i="1" dirty="0"/>
              <a:t>not</a:t>
            </a:r>
            <a:r>
              <a:rPr lang="en-US" sz="2200" dirty="0"/>
              <a:t> enter an adjustment in a different month!</a:t>
            </a:r>
          </a:p>
          <a:p>
            <a:pPr marL="914400" lvl="2" indent="0">
              <a:spcBef>
                <a:spcPts val="0"/>
              </a:spcBef>
              <a:buNone/>
            </a:pPr>
            <a:endParaRPr lang="en-US" sz="1800" b="1" dirty="0"/>
          </a:p>
          <a:p>
            <a:pPr marL="914400" lvl="2" indent="0">
              <a:buNone/>
            </a:pPr>
            <a:r>
              <a:rPr lang="en-US" sz="1800" b="1" dirty="0"/>
              <a:t> </a:t>
            </a:r>
            <a:r>
              <a:rPr lang="en-US" sz="2200" b="1" dirty="0"/>
              <a:t>Re-open the incorrect month’s report in SPARC </a:t>
            </a:r>
          </a:p>
          <a:p>
            <a:pPr marL="1257300" lvl="2" indent="-342900"/>
            <a:r>
              <a:rPr lang="en-US" sz="1700" dirty="0"/>
              <a:t>View originally submitted amounts</a:t>
            </a:r>
          </a:p>
          <a:p>
            <a:pPr marL="1257300" lvl="2" indent="-342900"/>
            <a:r>
              <a:rPr lang="en-US" sz="1700" u="sng" dirty="0"/>
              <a:t>ONLY</a:t>
            </a:r>
            <a:r>
              <a:rPr lang="en-US" sz="1700" dirty="0"/>
              <a:t> change the totals entered incorrectly: enter the correct TOTAL </a:t>
            </a:r>
          </a:p>
          <a:p>
            <a:pPr marL="1714500" lvl="3" indent="-342900"/>
            <a:r>
              <a:rPr lang="en-US" sz="1500" dirty="0"/>
              <a:t>SPARC will auto-calculate any payment adjustments needed</a:t>
            </a:r>
          </a:p>
          <a:p>
            <a:pPr marL="1714500" lvl="3" indent="-342900"/>
            <a:r>
              <a:rPr lang="en-US" sz="1500" u="sng" dirty="0"/>
              <a:t>Don’t</a:t>
            </a:r>
            <a:r>
              <a:rPr lang="en-US" sz="1500" dirty="0"/>
              <a:t> enter the adjustment amount, </a:t>
            </a:r>
            <a:r>
              <a:rPr lang="en-US" sz="1500" u="sng" dirty="0"/>
              <a:t>do</a:t>
            </a:r>
            <a:r>
              <a:rPr lang="en-US" sz="1500" dirty="0"/>
              <a:t> enter the correct total that should have been submitted</a:t>
            </a:r>
          </a:p>
          <a:p>
            <a:pPr marL="1257300" lvl="2" indent="-342900"/>
            <a:r>
              <a:rPr lang="en-US" sz="1700" dirty="0"/>
              <a:t>Leave all other correct totals alone</a:t>
            </a:r>
          </a:p>
          <a:p>
            <a:pPr marL="1257300" lvl="2" indent="-342900"/>
            <a:r>
              <a:rPr lang="en-US" sz="1700" dirty="0"/>
              <a:t>Press submit, save a copy of the revised report. This is now the official SPARC report for that month!</a:t>
            </a:r>
          </a:p>
          <a:p>
            <a:pPr marL="914400" lvl="2" indent="0">
              <a:spcBef>
                <a:spcPts val="0"/>
              </a:spcBef>
              <a:buNone/>
            </a:pPr>
            <a:endParaRPr lang="en-US" sz="1800" dirty="0"/>
          </a:p>
          <a:p>
            <a:pPr marL="914400" lvl="2" indent="0">
              <a:buNone/>
            </a:pPr>
            <a:r>
              <a:rPr lang="en-US" sz="1800" b="1" dirty="0"/>
              <a:t>Can’t open the incorrect month’s report in SPARC?</a:t>
            </a:r>
          </a:p>
          <a:p>
            <a:pPr marL="1257300" lvl="2" indent="-342900"/>
            <a:r>
              <a:rPr lang="en-US" sz="1700" dirty="0"/>
              <a:t>E-mail the SPARC accountants at </a:t>
            </a:r>
            <a:r>
              <a:rPr lang="en-US" sz="1700" dirty="0">
                <a:hlinkClick r:id="rId3"/>
              </a:rPr>
              <a:t>dcffinancegrants@wisconsin.gov</a:t>
            </a:r>
            <a:endParaRPr lang="en-US" sz="1700" dirty="0"/>
          </a:p>
          <a:p>
            <a:pPr marL="1257300" lvl="2" indent="-342900"/>
            <a:r>
              <a:rPr lang="en-US" sz="1700" dirty="0"/>
              <a:t>List what wishing to replace: month/year/line code/total amount that </a:t>
            </a:r>
            <a:r>
              <a:rPr lang="en-US" sz="1700" b="1" dirty="0"/>
              <a:t>should have been </a:t>
            </a:r>
            <a:r>
              <a:rPr lang="en-US" sz="1700" dirty="0"/>
              <a:t>submitted. </a:t>
            </a:r>
          </a:p>
          <a:p>
            <a:pPr marL="1257300" lvl="2" indent="-342900"/>
            <a:r>
              <a:rPr lang="en-US" sz="1700" dirty="0"/>
              <a:t>SPARC accountants will get corrections entered. (Note: If the correction is for a closed contract, </a:t>
            </a:r>
            <a:br>
              <a:rPr lang="en-US" sz="1700" dirty="0"/>
            </a:br>
            <a:r>
              <a:rPr lang="en-US" sz="1700" dirty="0"/>
              <a:t>there may not be funding available for additional payments)</a:t>
            </a:r>
          </a:p>
          <a:p>
            <a:pPr marL="0" indent="0">
              <a:buNone/>
            </a:pPr>
            <a:endParaRPr lang="en-US" sz="2400" dirty="0"/>
          </a:p>
          <a:p>
            <a:pPr marL="1257300" lvl="2" indent="-342900"/>
            <a:endParaRPr lang="en-US" sz="1600" dirty="0"/>
          </a:p>
          <a:p>
            <a:pPr marL="1371600" lvl="3" indent="0">
              <a:buNone/>
            </a:pPr>
            <a:endParaRPr lang="en-US" sz="1400" dirty="0"/>
          </a:p>
          <a:p>
            <a:pPr marL="1371600" lvl="3" indent="0">
              <a:buNone/>
            </a:pPr>
            <a:endParaRPr lang="en-US" sz="1600" dirty="0"/>
          </a:p>
          <a:p>
            <a:pPr lvl="2"/>
            <a:endParaRPr lang="en-US" sz="1600" dirty="0"/>
          </a:p>
          <a:p>
            <a:endParaRPr lang="en-US" dirty="0"/>
          </a:p>
        </p:txBody>
      </p:sp>
      <p:pic>
        <p:nvPicPr>
          <p:cNvPr id="5" name="Graphic 4" descr="No sign with solid fill">
            <a:extLst>
              <a:ext uri="{FF2B5EF4-FFF2-40B4-BE49-F238E27FC236}">
                <a16:creationId xmlns:a16="http://schemas.microsoft.com/office/drawing/2014/main" id="{23077DED-864D-C656-C9D6-ED1CA78411C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90657" y="1602673"/>
            <a:ext cx="398206" cy="398206"/>
          </a:xfrm>
          <a:prstGeom prst="rect">
            <a:avLst/>
          </a:prstGeom>
        </p:spPr>
      </p:pic>
      <p:pic>
        <p:nvPicPr>
          <p:cNvPr id="6" name="Graphic 5" descr="Checkbox Checked with solid fill">
            <a:extLst>
              <a:ext uri="{FF2B5EF4-FFF2-40B4-BE49-F238E27FC236}">
                <a16:creationId xmlns:a16="http://schemas.microsoft.com/office/drawing/2014/main" id="{6C9B52A7-60C3-156A-FC6F-1CDB263A7B2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02994" y="2066171"/>
            <a:ext cx="573531" cy="573531"/>
          </a:xfrm>
          <a:prstGeom prst="rect">
            <a:avLst/>
          </a:prstGeom>
        </p:spPr>
      </p:pic>
      <p:pic>
        <p:nvPicPr>
          <p:cNvPr id="7" name="Graphic 6" descr="Inbox Check with solid fill">
            <a:extLst>
              <a:ext uri="{FF2B5EF4-FFF2-40B4-BE49-F238E27FC236}">
                <a16:creationId xmlns:a16="http://schemas.microsoft.com/office/drawing/2014/main" id="{F0898E56-26DA-4550-D9E9-9B5A7CB336A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28261" y="4218299"/>
            <a:ext cx="477063" cy="477063"/>
          </a:xfrm>
          <a:prstGeom prst="rect">
            <a:avLst/>
          </a:prstGeom>
        </p:spPr>
      </p:pic>
    </p:spTree>
    <p:custDataLst>
      <p:tags r:id="rId1"/>
    </p:custDataLst>
    <p:extLst>
      <p:ext uri="{BB962C8B-B14F-4D97-AF65-F5344CB8AC3E}">
        <p14:creationId xmlns:p14="http://schemas.microsoft.com/office/powerpoint/2010/main" val="2674267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2EA78-3238-4D20-A8E8-4FF76A561262}"/>
              </a:ext>
            </a:extLst>
          </p:cNvPr>
          <p:cNvSpPr>
            <a:spLocks noGrp="1"/>
          </p:cNvSpPr>
          <p:nvPr>
            <p:ph type="title"/>
          </p:nvPr>
        </p:nvSpPr>
        <p:spPr>
          <a:xfrm>
            <a:off x="838200" y="365126"/>
            <a:ext cx="10515600" cy="1089602"/>
          </a:xfrm>
        </p:spPr>
        <p:txBody>
          <a:bodyPr/>
          <a:lstStyle/>
          <a:p>
            <a:r>
              <a:rPr lang="en-US" dirty="0"/>
              <a:t>Employee Count (FTE)</a:t>
            </a:r>
          </a:p>
        </p:txBody>
      </p:sp>
      <p:sp>
        <p:nvSpPr>
          <p:cNvPr id="4" name="Text Placeholder 3">
            <a:extLst>
              <a:ext uri="{FF2B5EF4-FFF2-40B4-BE49-F238E27FC236}">
                <a16:creationId xmlns:a16="http://schemas.microsoft.com/office/drawing/2014/main" id="{51272085-1B77-4346-B801-3EE3881102B4}"/>
              </a:ext>
            </a:extLst>
          </p:cNvPr>
          <p:cNvSpPr>
            <a:spLocks noGrp="1"/>
          </p:cNvSpPr>
          <p:nvPr>
            <p:ph idx="1"/>
          </p:nvPr>
        </p:nvSpPr>
        <p:spPr>
          <a:xfrm>
            <a:off x="838200" y="1298865"/>
            <a:ext cx="10515600" cy="4726064"/>
          </a:xfrm>
        </p:spPr>
        <p:txBody>
          <a:bodyPr>
            <a:normAutofit/>
          </a:bodyPr>
          <a:lstStyle/>
          <a:p>
            <a:pPr marL="0" indent="0">
              <a:buNone/>
            </a:pPr>
            <a:r>
              <a:rPr lang="en-US" sz="2400" dirty="0"/>
              <a:t>Who goes into which area?</a:t>
            </a:r>
          </a:p>
          <a:p>
            <a:pPr lvl="1"/>
            <a:endParaRPr lang="en-US" sz="2000" dirty="0"/>
          </a:p>
          <a:p>
            <a:pPr lvl="1"/>
            <a:r>
              <a:rPr lang="en-US" sz="2000" dirty="0"/>
              <a:t>The rule of thumb is to follow the funding when you are not sure</a:t>
            </a:r>
          </a:p>
          <a:p>
            <a:pPr lvl="2"/>
            <a:r>
              <a:rPr lang="en-US" sz="1600" dirty="0"/>
              <a:t>Payroll is a good place to check</a:t>
            </a:r>
          </a:p>
          <a:p>
            <a:pPr lvl="2"/>
            <a:endParaRPr lang="en-US" sz="1600" dirty="0"/>
          </a:p>
          <a:p>
            <a:pPr lvl="1"/>
            <a:r>
              <a:rPr lang="en-US" sz="2000" dirty="0"/>
              <a:t>Employee Count should be based on the 15</a:t>
            </a:r>
            <a:r>
              <a:rPr lang="en-US" sz="2000" baseline="30000" dirty="0"/>
              <a:t>th</a:t>
            </a:r>
            <a:r>
              <a:rPr lang="en-US" sz="2000" dirty="0"/>
              <a:t> of the second month of each quarter</a:t>
            </a:r>
          </a:p>
          <a:p>
            <a:pPr lvl="2"/>
            <a:r>
              <a:rPr lang="en-US" sz="1600" dirty="0"/>
              <a:t>Q1 = 2/15, Q2 = 5/15, Q3 = 8/15, Q4 = 11/15</a:t>
            </a:r>
          </a:p>
          <a:p>
            <a:pPr lvl="2"/>
            <a:endParaRPr lang="en-US" sz="1600" dirty="0"/>
          </a:p>
          <a:p>
            <a:pPr lvl="1"/>
            <a:r>
              <a:rPr lang="en-US" sz="2000" dirty="0"/>
              <a:t>IM/CC count should coincide with the RMS roster number</a:t>
            </a:r>
          </a:p>
          <a:p>
            <a:pPr lvl="1"/>
            <a:endParaRPr lang="en-US" sz="2000" dirty="0"/>
          </a:p>
          <a:p>
            <a:pPr lvl="1"/>
            <a:r>
              <a:rPr lang="en-US" sz="2000" dirty="0"/>
              <a:t>If Child Support (CS) is within Human Services, CS count on the Employee Count Repo0rt should match with what is reported on the monthly CS Expense Form</a:t>
            </a:r>
          </a:p>
          <a:p>
            <a:pPr lvl="1"/>
            <a:endParaRPr lang="en-US" sz="2000" dirty="0"/>
          </a:p>
          <a:p>
            <a:pPr lvl="1"/>
            <a:r>
              <a:rPr lang="en-US" sz="2000" dirty="0"/>
              <a:t>Review the </a:t>
            </a:r>
            <a:r>
              <a:rPr lang="en-US" sz="2000" dirty="0">
                <a:hlinkClick r:id="rId3"/>
              </a:rPr>
              <a:t>RMS website</a:t>
            </a:r>
            <a:r>
              <a:rPr lang="en-US" sz="2000" dirty="0"/>
              <a:t> for more details </a:t>
            </a:r>
          </a:p>
          <a:p>
            <a:pPr marL="1257300" lvl="2" indent="-342900"/>
            <a:endParaRPr lang="en-US" sz="1600" dirty="0"/>
          </a:p>
          <a:p>
            <a:pPr marL="1371600" lvl="3" indent="0">
              <a:buNone/>
            </a:pPr>
            <a:endParaRPr lang="en-US" sz="1400" dirty="0"/>
          </a:p>
          <a:p>
            <a:pPr marL="1371600" lvl="3" indent="0">
              <a:buNone/>
            </a:pPr>
            <a:endParaRPr lang="en-US" sz="1600" dirty="0"/>
          </a:p>
          <a:p>
            <a:pPr lvl="2"/>
            <a:endParaRPr lang="en-US" sz="1600" dirty="0"/>
          </a:p>
          <a:p>
            <a:endParaRPr lang="en-US" dirty="0"/>
          </a:p>
        </p:txBody>
      </p:sp>
    </p:spTree>
    <p:custDataLst>
      <p:tags r:id="rId1"/>
    </p:custDataLst>
    <p:extLst>
      <p:ext uri="{BB962C8B-B14F-4D97-AF65-F5344CB8AC3E}">
        <p14:creationId xmlns:p14="http://schemas.microsoft.com/office/powerpoint/2010/main" val="2918225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5EC6E-5896-12BE-1A0F-C2E58886A1B1}"/>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286C57D3-79AE-9B35-DA99-E3327746C431}"/>
              </a:ext>
            </a:extLst>
          </p:cNvPr>
          <p:cNvSpPr>
            <a:spLocks noGrp="1"/>
          </p:cNvSpPr>
          <p:nvPr>
            <p:ph idx="1"/>
          </p:nvPr>
        </p:nvSpPr>
        <p:spPr>
          <a:xfrm>
            <a:off x="838200" y="1524289"/>
            <a:ext cx="10515600" cy="4351338"/>
          </a:xfrm>
        </p:spPr>
        <p:txBody>
          <a:bodyPr/>
          <a:lstStyle/>
          <a:p>
            <a:r>
              <a:rPr lang="en-US" dirty="0"/>
              <a:t>SPARC Portal</a:t>
            </a:r>
          </a:p>
          <a:p>
            <a:r>
              <a:rPr lang="en-US" dirty="0"/>
              <a:t>SPARC Website</a:t>
            </a:r>
          </a:p>
          <a:p>
            <a:r>
              <a:rPr lang="en-US" dirty="0"/>
              <a:t>SPARC Reports</a:t>
            </a:r>
          </a:p>
          <a:p>
            <a:r>
              <a:rPr lang="en-US" dirty="0"/>
              <a:t>Time Studies</a:t>
            </a:r>
          </a:p>
          <a:p>
            <a:r>
              <a:rPr lang="en-US" dirty="0"/>
              <a:t>Cost Pools</a:t>
            </a:r>
          </a:p>
          <a:p>
            <a:r>
              <a:rPr lang="en-US" dirty="0"/>
              <a:t>SPARC Claim Reviews</a:t>
            </a:r>
          </a:p>
          <a:p>
            <a:r>
              <a:rPr lang="en-US" dirty="0"/>
              <a:t>Key Points</a:t>
            </a:r>
          </a:p>
          <a:p>
            <a:r>
              <a:rPr lang="en-US" dirty="0"/>
              <a:t>Questions</a:t>
            </a:r>
          </a:p>
        </p:txBody>
      </p:sp>
    </p:spTree>
    <p:extLst>
      <p:ext uri="{BB962C8B-B14F-4D97-AF65-F5344CB8AC3E}">
        <p14:creationId xmlns:p14="http://schemas.microsoft.com/office/powerpoint/2010/main" val="2481313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2EA78-3238-4D20-A8E8-4FF76A561262}"/>
              </a:ext>
            </a:extLst>
          </p:cNvPr>
          <p:cNvSpPr>
            <a:spLocks noGrp="1"/>
          </p:cNvSpPr>
          <p:nvPr>
            <p:ph type="title"/>
          </p:nvPr>
        </p:nvSpPr>
        <p:spPr>
          <a:xfrm>
            <a:off x="838200" y="365126"/>
            <a:ext cx="10515600" cy="1089602"/>
          </a:xfrm>
        </p:spPr>
        <p:txBody>
          <a:bodyPr/>
          <a:lstStyle/>
          <a:p>
            <a:r>
              <a:rPr lang="en-US" dirty="0"/>
              <a:t>Time Study</a:t>
            </a:r>
          </a:p>
        </p:txBody>
      </p:sp>
      <p:sp>
        <p:nvSpPr>
          <p:cNvPr id="4" name="Text Placeholder 3">
            <a:extLst>
              <a:ext uri="{FF2B5EF4-FFF2-40B4-BE49-F238E27FC236}">
                <a16:creationId xmlns:a16="http://schemas.microsoft.com/office/drawing/2014/main" id="{51272085-1B77-4346-B801-3EE3881102B4}"/>
              </a:ext>
            </a:extLst>
          </p:cNvPr>
          <p:cNvSpPr>
            <a:spLocks noGrp="1"/>
          </p:cNvSpPr>
          <p:nvPr>
            <p:ph idx="1"/>
          </p:nvPr>
        </p:nvSpPr>
        <p:spPr>
          <a:xfrm>
            <a:off x="838200" y="1298865"/>
            <a:ext cx="10515600" cy="4726064"/>
          </a:xfrm>
        </p:spPr>
        <p:txBody>
          <a:bodyPr>
            <a:normAutofit fontScale="92500" lnSpcReduction="10000"/>
          </a:bodyPr>
          <a:lstStyle/>
          <a:p>
            <a:pPr marL="0" indent="0">
              <a:buNone/>
            </a:pPr>
            <a:r>
              <a:rPr lang="en-US" sz="2400" dirty="0"/>
              <a:t>What is a time study?</a:t>
            </a:r>
          </a:p>
          <a:p>
            <a:pPr lvl="1"/>
            <a:r>
              <a:rPr lang="en-US" sz="2000" dirty="0"/>
              <a:t>A method for getting a statistic of how many hours of work is spent on a specific program during a certain period</a:t>
            </a:r>
          </a:p>
          <a:p>
            <a:pPr lvl="1"/>
            <a:endParaRPr lang="en-US" sz="2000" dirty="0"/>
          </a:p>
          <a:p>
            <a:pPr marL="0" indent="0">
              <a:buNone/>
            </a:pPr>
            <a:r>
              <a:rPr lang="en-US" sz="2400" dirty="0"/>
              <a:t>Types of time studies used by the State</a:t>
            </a:r>
          </a:p>
          <a:p>
            <a:pPr lvl="1"/>
            <a:r>
              <a:rPr lang="en-US" sz="2000" dirty="0"/>
              <a:t>Random Moment Sampling (RMS)</a:t>
            </a:r>
          </a:p>
          <a:p>
            <a:pPr lvl="2"/>
            <a:r>
              <a:rPr lang="en-US" sz="1600" dirty="0"/>
              <a:t>Used for Economic Support (IM/CC)</a:t>
            </a:r>
          </a:p>
          <a:p>
            <a:pPr lvl="2"/>
            <a:r>
              <a:rPr lang="en-US" sz="1600" dirty="0"/>
              <a:t>Programs included in RMS include</a:t>
            </a:r>
          </a:p>
          <a:p>
            <a:pPr lvl="3"/>
            <a:r>
              <a:rPr lang="en-US" sz="1400" dirty="0"/>
              <a:t>Medicaid, </a:t>
            </a:r>
            <a:r>
              <a:rPr lang="en-US" sz="1400" dirty="0" err="1"/>
              <a:t>BadgerCare</a:t>
            </a:r>
            <a:r>
              <a:rPr lang="en-US" sz="1400" dirty="0"/>
              <a:t>, FoodShare, </a:t>
            </a:r>
            <a:r>
              <a:rPr lang="en-US" sz="1400" dirty="0" err="1"/>
              <a:t>etc</a:t>
            </a:r>
            <a:r>
              <a:rPr lang="en-US" sz="1400" dirty="0"/>
              <a:t> (DHS) – makes up approx. 95% of programs</a:t>
            </a:r>
          </a:p>
          <a:p>
            <a:pPr lvl="3"/>
            <a:r>
              <a:rPr lang="en-US" sz="1400" dirty="0"/>
              <a:t>Child Care (DCF)</a:t>
            </a:r>
          </a:p>
          <a:p>
            <a:pPr lvl="3"/>
            <a:r>
              <a:rPr lang="en-US" sz="1400" dirty="0"/>
              <a:t>WHEAP (DOA)</a:t>
            </a:r>
          </a:p>
          <a:p>
            <a:pPr marL="914400" lvl="2" indent="0">
              <a:buNone/>
            </a:pPr>
            <a:endParaRPr lang="en-US" sz="1600" dirty="0"/>
          </a:p>
          <a:p>
            <a:pPr lvl="1"/>
            <a:r>
              <a:rPr lang="en-US" sz="2000" dirty="0"/>
              <a:t>Random Moment Time Study (RMTS)</a:t>
            </a:r>
          </a:p>
          <a:p>
            <a:pPr lvl="2"/>
            <a:r>
              <a:rPr lang="en-US" sz="1600" dirty="0"/>
              <a:t>Used for Social Services for DCF to claim Title IV-E</a:t>
            </a:r>
          </a:p>
          <a:p>
            <a:pPr lvl="1"/>
            <a:endParaRPr lang="en-US" sz="2000" dirty="0"/>
          </a:p>
          <a:p>
            <a:pPr lvl="1"/>
            <a:r>
              <a:rPr lang="en-US" sz="2000" dirty="0"/>
              <a:t>Child Support Random Moment Sampling (CS-RMS)</a:t>
            </a:r>
          </a:p>
          <a:p>
            <a:pPr lvl="1"/>
            <a:endParaRPr lang="en-US" sz="2000" dirty="0"/>
          </a:p>
          <a:p>
            <a:pPr marL="914400" lvl="2" indent="0">
              <a:buNone/>
            </a:pPr>
            <a:endParaRPr lang="en-US" sz="1600" dirty="0"/>
          </a:p>
          <a:p>
            <a:pPr marL="1371600" lvl="3" indent="0">
              <a:buNone/>
            </a:pPr>
            <a:endParaRPr lang="en-US" sz="1400" dirty="0"/>
          </a:p>
          <a:p>
            <a:pPr marL="1371600" lvl="3" indent="0">
              <a:buNone/>
            </a:pPr>
            <a:endParaRPr lang="en-US" sz="1600" dirty="0"/>
          </a:p>
          <a:p>
            <a:pPr lvl="2"/>
            <a:endParaRPr lang="en-US" sz="1600" dirty="0"/>
          </a:p>
          <a:p>
            <a:endParaRPr lang="en-US" dirty="0"/>
          </a:p>
        </p:txBody>
      </p:sp>
    </p:spTree>
    <p:custDataLst>
      <p:tags r:id="rId1"/>
    </p:custDataLst>
    <p:extLst>
      <p:ext uri="{BB962C8B-B14F-4D97-AF65-F5344CB8AC3E}">
        <p14:creationId xmlns:p14="http://schemas.microsoft.com/office/powerpoint/2010/main" val="4115389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2EA78-3238-4D20-A8E8-4FF76A561262}"/>
              </a:ext>
            </a:extLst>
          </p:cNvPr>
          <p:cNvSpPr>
            <a:spLocks noGrp="1"/>
          </p:cNvSpPr>
          <p:nvPr>
            <p:ph type="title"/>
          </p:nvPr>
        </p:nvSpPr>
        <p:spPr>
          <a:xfrm>
            <a:off x="838200" y="365126"/>
            <a:ext cx="10515600" cy="1089602"/>
          </a:xfrm>
        </p:spPr>
        <p:txBody>
          <a:bodyPr/>
          <a:lstStyle/>
          <a:p>
            <a:r>
              <a:rPr lang="en-US" dirty="0"/>
              <a:t>Cost Pool </a:t>
            </a:r>
          </a:p>
        </p:txBody>
      </p:sp>
      <p:sp>
        <p:nvSpPr>
          <p:cNvPr id="4" name="Text Placeholder 3">
            <a:extLst>
              <a:ext uri="{FF2B5EF4-FFF2-40B4-BE49-F238E27FC236}">
                <a16:creationId xmlns:a16="http://schemas.microsoft.com/office/drawing/2014/main" id="{51272085-1B77-4346-B801-3EE3881102B4}"/>
              </a:ext>
            </a:extLst>
          </p:cNvPr>
          <p:cNvSpPr>
            <a:spLocks noGrp="1"/>
          </p:cNvSpPr>
          <p:nvPr>
            <p:ph idx="1"/>
          </p:nvPr>
        </p:nvSpPr>
        <p:spPr>
          <a:xfrm>
            <a:off x="838200" y="1298865"/>
            <a:ext cx="10515600" cy="4726064"/>
          </a:xfrm>
        </p:spPr>
        <p:txBody>
          <a:bodyPr>
            <a:normAutofit/>
          </a:bodyPr>
          <a:lstStyle/>
          <a:p>
            <a:pPr marL="0" indent="0">
              <a:buNone/>
            </a:pPr>
            <a:r>
              <a:rPr lang="en-US" sz="2400" dirty="0"/>
              <a:t>What is a cost pool?</a:t>
            </a:r>
          </a:p>
          <a:p>
            <a:pPr lvl="1"/>
            <a:r>
              <a:rPr lang="en-US" sz="2000" dirty="0"/>
              <a:t>A pool of expenses to run programs included in the time study</a:t>
            </a:r>
          </a:p>
          <a:p>
            <a:pPr lvl="1"/>
            <a:r>
              <a:rPr lang="en-US" sz="2000" dirty="0"/>
              <a:t>The State allocates a cost pool by applying the time study statistics to claim Federal reimbursement for each program</a:t>
            </a:r>
          </a:p>
          <a:p>
            <a:pPr lvl="1"/>
            <a:r>
              <a:rPr lang="en-US" sz="2000" dirty="0"/>
              <a:t>Agencies are required to report the following cost pools to the State</a:t>
            </a:r>
          </a:p>
          <a:p>
            <a:pPr lvl="2"/>
            <a:r>
              <a:rPr lang="en-US" sz="1800" dirty="0"/>
              <a:t>RMS for IM/CC (TANF)</a:t>
            </a:r>
          </a:p>
          <a:p>
            <a:pPr lvl="3"/>
            <a:r>
              <a:rPr lang="en-US" sz="1600" dirty="0"/>
              <a:t>All Programs Shared (AMSO) – SPARC Code 4076</a:t>
            </a:r>
          </a:p>
          <a:p>
            <a:pPr lvl="3"/>
            <a:r>
              <a:rPr lang="en-US" sz="1600" dirty="0"/>
              <a:t>IM/CC Cost Pool – SPARC Code 4320</a:t>
            </a:r>
          </a:p>
          <a:p>
            <a:pPr lvl="3"/>
            <a:endParaRPr lang="en-US" sz="1400" dirty="0"/>
          </a:p>
          <a:p>
            <a:pPr lvl="2"/>
            <a:r>
              <a:rPr lang="en-US" sz="1800" dirty="0"/>
              <a:t>RMTS for Social Services (Title IV-E)</a:t>
            </a:r>
          </a:p>
          <a:p>
            <a:pPr lvl="3"/>
            <a:r>
              <a:rPr lang="en-US" sz="1600" dirty="0"/>
              <a:t>Social Services – SPARC Code 3301</a:t>
            </a:r>
          </a:p>
          <a:p>
            <a:pPr lvl="3"/>
            <a:r>
              <a:rPr lang="en-US" sz="1600" dirty="0"/>
              <a:t>Social Services New Worker Training (WiLearn) – SPARC Code 3301N</a:t>
            </a:r>
          </a:p>
          <a:p>
            <a:pPr lvl="3"/>
            <a:r>
              <a:rPr lang="en-US" sz="1600" dirty="0"/>
              <a:t>Child Placing Agency Admin – SPARC Code 3329</a:t>
            </a:r>
          </a:p>
          <a:p>
            <a:pPr lvl="3"/>
            <a:r>
              <a:rPr lang="en-US" sz="1600" dirty="0"/>
              <a:t>Social Services Indirect – SPARC Code 3683</a:t>
            </a:r>
          </a:p>
          <a:p>
            <a:pPr lvl="3"/>
            <a:r>
              <a:rPr lang="en-US" sz="1600" dirty="0"/>
              <a:t>Social Services Indirect New Worker Training (WiLearn) – SPARC Code 3683N</a:t>
            </a:r>
          </a:p>
          <a:p>
            <a:pPr marL="914400" lvl="2" indent="0">
              <a:buNone/>
            </a:pPr>
            <a:endParaRPr lang="en-US" sz="1600" dirty="0"/>
          </a:p>
          <a:p>
            <a:pPr marL="457200" lvl="1" indent="0">
              <a:buNone/>
            </a:pPr>
            <a:endParaRPr lang="en-US" sz="2000" dirty="0"/>
          </a:p>
          <a:p>
            <a:pPr marL="914400" lvl="2" indent="0">
              <a:buNone/>
            </a:pPr>
            <a:endParaRPr lang="en-US" sz="1600" dirty="0"/>
          </a:p>
          <a:p>
            <a:pPr marL="1371600" lvl="3" indent="0">
              <a:buNone/>
            </a:pPr>
            <a:endParaRPr lang="en-US" sz="1400" dirty="0"/>
          </a:p>
          <a:p>
            <a:pPr marL="1371600" lvl="3" indent="0">
              <a:buNone/>
            </a:pPr>
            <a:endParaRPr lang="en-US" sz="1600" dirty="0"/>
          </a:p>
          <a:p>
            <a:pPr lvl="2"/>
            <a:endParaRPr lang="en-US" sz="1600" dirty="0"/>
          </a:p>
          <a:p>
            <a:endParaRPr lang="en-US" dirty="0"/>
          </a:p>
        </p:txBody>
      </p:sp>
    </p:spTree>
    <p:custDataLst>
      <p:tags r:id="rId1"/>
    </p:custDataLst>
    <p:extLst>
      <p:ext uri="{BB962C8B-B14F-4D97-AF65-F5344CB8AC3E}">
        <p14:creationId xmlns:p14="http://schemas.microsoft.com/office/powerpoint/2010/main" val="3065399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2EA78-3238-4D20-A8E8-4FF76A561262}"/>
              </a:ext>
            </a:extLst>
          </p:cNvPr>
          <p:cNvSpPr>
            <a:spLocks noGrp="1"/>
          </p:cNvSpPr>
          <p:nvPr>
            <p:ph type="title"/>
          </p:nvPr>
        </p:nvSpPr>
        <p:spPr>
          <a:xfrm>
            <a:off x="838200" y="365126"/>
            <a:ext cx="10515600" cy="1089602"/>
          </a:xfrm>
        </p:spPr>
        <p:txBody>
          <a:bodyPr/>
          <a:lstStyle/>
          <a:p>
            <a:r>
              <a:rPr lang="en-US" dirty="0"/>
              <a:t>IM/CC Cost Pool </a:t>
            </a:r>
          </a:p>
        </p:txBody>
      </p:sp>
      <p:sp>
        <p:nvSpPr>
          <p:cNvPr id="4" name="Text Placeholder 3">
            <a:extLst>
              <a:ext uri="{FF2B5EF4-FFF2-40B4-BE49-F238E27FC236}">
                <a16:creationId xmlns:a16="http://schemas.microsoft.com/office/drawing/2014/main" id="{51272085-1B77-4346-B801-3EE3881102B4}"/>
              </a:ext>
            </a:extLst>
          </p:cNvPr>
          <p:cNvSpPr>
            <a:spLocks noGrp="1"/>
          </p:cNvSpPr>
          <p:nvPr>
            <p:ph idx="1"/>
          </p:nvPr>
        </p:nvSpPr>
        <p:spPr>
          <a:xfrm>
            <a:off x="838200" y="1298865"/>
            <a:ext cx="10515600" cy="4726064"/>
          </a:xfrm>
        </p:spPr>
        <p:txBody>
          <a:bodyPr>
            <a:normAutofit/>
          </a:bodyPr>
          <a:lstStyle/>
          <a:p>
            <a:pPr marL="0" indent="0">
              <a:buNone/>
            </a:pPr>
            <a:r>
              <a:rPr lang="en-US" dirty="0"/>
              <a:t>Cost Pool Overview for RMS</a:t>
            </a:r>
          </a:p>
          <a:p>
            <a:pPr lvl="1"/>
            <a:r>
              <a:rPr lang="en-US" sz="2200" dirty="0"/>
              <a:t>Shared Costs (AMSO) – Code 4076 – Agency costs that cannot be directly charged to a specific program</a:t>
            </a:r>
          </a:p>
          <a:p>
            <a:pPr lvl="2"/>
            <a:r>
              <a:rPr lang="en-US" sz="1800" dirty="0"/>
              <a:t>Agency’s share of indirect costs</a:t>
            </a:r>
          </a:p>
          <a:p>
            <a:pPr lvl="2"/>
            <a:r>
              <a:rPr lang="en-US" sz="1800" dirty="0"/>
              <a:t>Director’s salary/fringe/related costs</a:t>
            </a:r>
          </a:p>
          <a:p>
            <a:pPr lvl="2"/>
            <a:r>
              <a:rPr lang="en-US" sz="1800" dirty="0"/>
              <a:t>Finance and HR staff salary/fringe/related costs</a:t>
            </a:r>
          </a:p>
          <a:p>
            <a:pPr lvl="2"/>
            <a:r>
              <a:rPr lang="en-US" sz="1800" dirty="0"/>
              <a:t>Space-related costs</a:t>
            </a:r>
          </a:p>
          <a:p>
            <a:pPr lvl="2"/>
            <a:r>
              <a:rPr lang="en-US" sz="1800" dirty="0"/>
              <a:t>General admin costs such as mail &amp; communications</a:t>
            </a:r>
          </a:p>
          <a:p>
            <a:pPr lvl="2"/>
            <a:r>
              <a:rPr lang="en-US" sz="1800" dirty="0"/>
              <a:t>Other overhead costs</a:t>
            </a:r>
          </a:p>
          <a:p>
            <a:pPr lvl="2"/>
            <a:endParaRPr lang="en-US" sz="1800" dirty="0"/>
          </a:p>
          <a:p>
            <a:pPr lvl="1"/>
            <a:r>
              <a:rPr lang="en-US" sz="2200" dirty="0"/>
              <a:t>IM/CC Cost Pool – Code 4320 – All costs to run IM/CC</a:t>
            </a:r>
          </a:p>
          <a:p>
            <a:pPr lvl="2"/>
            <a:r>
              <a:rPr lang="en-US" sz="1800" dirty="0"/>
              <a:t>Salary/fringe of all people on the RMS roster and their direct supervisors</a:t>
            </a:r>
          </a:p>
          <a:p>
            <a:pPr lvl="3"/>
            <a:r>
              <a:rPr lang="en-US" sz="1600" dirty="0"/>
              <a:t>Includes travel, supplies, services, and equipment costs directly associated with these people </a:t>
            </a:r>
          </a:p>
          <a:p>
            <a:pPr lvl="2"/>
            <a:r>
              <a:rPr lang="en-US" sz="1800" dirty="0"/>
              <a:t>Any costs that benefit two or more IM/CC programs within the IM/CC functional area</a:t>
            </a:r>
          </a:p>
          <a:p>
            <a:pPr marL="914400" lvl="2" indent="0">
              <a:buNone/>
            </a:pPr>
            <a:endParaRPr lang="en-US" sz="1600" dirty="0"/>
          </a:p>
          <a:p>
            <a:pPr marL="457200" lvl="1" indent="0">
              <a:buNone/>
            </a:pPr>
            <a:endParaRPr lang="en-US" sz="2000" dirty="0"/>
          </a:p>
          <a:p>
            <a:pPr marL="914400" lvl="2" indent="0">
              <a:buNone/>
            </a:pPr>
            <a:endParaRPr lang="en-US" sz="1600" dirty="0"/>
          </a:p>
          <a:p>
            <a:pPr marL="1371600" lvl="3" indent="0">
              <a:buNone/>
            </a:pPr>
            <a:endParaRPr lang="en-US" sz="1400" dirty="0"/>
          </a:p>
          <a:p>
            <a:pPr marL="1371600" lvl="3" indent="0">
              <a:buNone/>
            </a:pPr>
            <a:endParaRPr lang="en-US" sz="1600" dirty="0"/>
          </a:p>
          <a:p>
            <a:pPr lvl="2"/>
            <a:endParaRPr lang="en-US" sz="1600" dirty="0"/>
          </a:p>
          <a:p>
            <a:endParaRPr lang="en-US" dirty="0"/>
          </a:p>
        </p:txBody>
      </p:sp>
    </p:spTree>
    <p:custDataLst>
      <p:tags r:id="rId1"/>
    </p:custDataLst>
    <p:extLst>
      <p:ext uri="{BB962C8B-B14F-4D97-AF65-F5344CB8AC3E}">
        <p14:creationId xmlns:p14="http://schemas.microsoft.com/office/powerpoint/2010/main" val="2479254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2EA78-3238-4D20-A8E8-4FF76A561262}"/>
              </a:ext>
            </a:extLst>
          </p:cNvPr>
          <p:cNvSpPr>
            <a:spLocks noGrp="1"/>
          </p:cNvSpPr>
          <p:nvPr>
            <p:ph type="title"/>
          </p:nvPr>
        </p:nvSpPr>
        <p:spPr>
          <a:xfrm>
            <a:off x="838200" y="365126"/>
            <a:ext cx="10515600" cy="1089602"/>
          </a:xfrm>
        </p:spPr>
        <p:txBody>
          <a:bodyPr/>
          <a:lstStyle/>
          <a:p>
            <a:r>
              <a:rPr lang="en-US" dirty="0"/>
              <a:t>Children and Families IV-E Cost Pool </a:t>
            </a:r>
          </a:p>
        </p:txBody>
      </p:sp>
      <p:sp>
        <p:nvSpPr>
          <p:cNvPr id="4" name="Text Placeholder 3">
            <a:extLst>
              <a:ext uri="{FF2B5EF4-FFF2-40B4-BE49-F238E27FC236}">
                <a16:creationId xmlns:a16="http://schemas.microsoft.com/office/drawing/2014/main" id="{51272085-1B77-4346-B801-3EE3881102B4}"/>
              </a:ext>
            </a:extLst>
          </p:cNvPr>
          <p:cNvSpPr>
            <a:spLocks noGrp="1"/>
          </p:cNvSpPr>
          <p:nvPr>
            <p:ph idx="1"/>
          </p:nvPr>
        </p:nvSpPr>
        <p:spPr>
          <a:xfrm>
            <a:off x="838200" y="1298865"/>
            <a:ext cx="10515600" cy="4726064"/>
          </a:xfrm>
        </p:spPr>
        <p:txBody>
          <a:bodyPr>
            <a:normAutofit lnSpcReduction="10000"/>
          </a:bodyPr>
          <a:lstStyle/>
          <a:p>
            <a:pPr marL="0" indent="0">
              <a:buNone/>
            </a:pPr>
            <a:r>
              <a:rPr lang="en-US" dirty="0"/>
              <a:t>Cost Pool Overview for RMTS</a:t>
            </a:r>
          </a:p>
          <a:p>
            <a:pPr lvl="1"/>
            <a:r>
              <a:rPr lang="en-US" sz="2000" b="1" dirty="0"/>
              <a:t>3301</a:t>
            </a:r>
            <a:r>
              <a:rPr lang="en-US" sz="2000" dirty="0"/>
              <a:t> – Direct costs for employees on the RMTS Staff Roster who are being sampled and their supervisors</a:t>
            </a:r>
          </a:p>
          <a:p>
            <a:pPr lvl="7">
              <a:spcBef>
                <a:spcPts val="0"/>
              </a:spcBef>
            </a:pPr>
            <a:endParaRPr lang="en-US" sz="1400" dirty="0"/>
          </a:p>
          <a:p>
            <a:pPr lvl="1"/>
            <a:r>
              <a:rPr lang="en-US" sz="2000" b="1" dirty="0"/>
              <a:t>3301N</a:t>
            </a:r>
            <a:r>
              <a:rPr lang="en-US" sz="2000" dirty="0"/>
              <a:t> – Direct employee and associated costs for child welfare related units and employees that are a part of WiLearn</a:t>
            </a:r>
          </a:p>
          <a:p>
            <a:pPr lvl="6">
              <a:spcBef>
                <a:spcPts val="0"/>
              </a:spcBef>
            </a:pPr>
            <a:endParaRPr lang="en-US" sz="1400" dirty="0"/>
          </a:p>
          <a:p>
            <a:pPr lvl="1"/>
            <a:r>
              <a:rPr lang="en-US" sz="2000" b="1" dirty="0"/>
              <a:t>3683</a:t>
            </a:r>
            <a:r>
              <a:rPr lang="en-US" sz="2000" dirty="0"/>
              <a:t> – The share of indirect and Agency Management, Support, and Overhead (AMSO) costs required to support the positions and functions listed on the RMTS Staff Roster for Line 3301 according to each county’s indirect cost allocation plan.</a:t>
            </a:r>
          </a:p>
          <a:p>
            <a:pPr lvl="7">
              <a:spcBef>
                <a:spcPts val="0"/>
              </a:spcBef>
            </a:pPr>
            <a:endParaRPr lang="en-US" sz="1400" dirty="0"/>
          </a:p>
          <a:p>
            <a:pPr lvl="1"/>
            <a:r>
              <a:rPr lang="en-US" sz="2000" b="1" dirty="0"/>
              <a:t>3683N</a:t>
            </a:r>
            <a:r>
              <a:rPr lang="en-US" sz="2000" dirty="0"/>
              <a:t> – The share of indirect and Agency Management, Support and Overhead (AMSO) costs required to support the new workers and their supervisors that are listed on the RMTS Staff Roster for Line 3301N according to your county’s indirect cost allocation plan.</a:t>
            </a:r>
          </a:p>
          <a:p>
            <a:pPr lvl="5">
              <a:spcBef>
                <a:spcPts val="0"/>
              </a:spcBef>
            </a:pPr>
            <a:endParaRPr lang="en-US" sz="1400" dirty="0"/>
          </a:p>
          <a:p>
            <a:pPr lvl="1"/>
            <a:r>
              <a:rPr lang="en-US" sz="2000" b="1" dirty="0"/>
              <a:t>3329</a:t>
            </a:r>
            <a:r>
              <a:rPr lang="en-US" sz="2000" dirty="0"/>
              <a:t> – Child Placing Agency Administrative Costs</a:t>
            </a:r>
          </a:p>
          <a:p>
            <a:pPr marL="914400" lvl="2" indent="0">
              <a:buNone/>
            </a:pPr>
            <a:endParaRPr lang="en-US" sz="1600" dirty="0"/>
          </a:p>
          <a:p>
            <a:pPr marL="457200" lvl="1" indent="0">
              <a:buNone/>
            </a:pPr>
            <a:endParaRPr lang="en-US" sz="2000" dirty="0"/>
          </a:p>
          <a:p>
            <a:pPr marL="914400" lvl="2" indent="0">
              <a:buNone/>
            </a:pPr>
            <a:endParaRPr lang="en-US" sz="1600" dirty="0"/>
          </a:p>
          <a:p>
            <a:pPr marL="1371600" lvl="3" indent="0">
              <a:buNone/>
            </a:pPr>
            <a:endParaRPr lang="en-US" sz="1400" dirty="0"/>
          </a:p>
          <a:p>
            <a:pPr marL="1371600" lvl="3" indent="0">
              <a:buNone/>
            </a:pPr>
            <a:endParaRPr lang="en-US" sz="1600" dirty="0"/>
          </a:p>
          <a:p>
            <a:pPr lvl="2"/>
            <a:endParaRPr lang="en-US" sz="1600" dirty="0"/>
          </a:p>
          <a:p>
            <a:endParaRPr lang="en-US" dirty="0"/>
          </a:p>
        </p:txBody>
      </p:sp>
    </p:spTree>
    <p:custDataLst>
      <p:tags r:id="rId1"/>
    </p:custDataLst>
    <p:extLst>
      <p:ext uri="{BB962C8B-B14F-4D97-AF65-F5344CB8AC3E}">
        <p14:creationId xmlns:p14="http://schemas.microsoft.com/office/powerpoint/2010/main" val="3428376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5A95C-8974-477A-9DBE-9676B54FDD78}"/>
              </a:ext>
            </a:extLst>
          </p:cNvPr>
          <p:cNvSpPr>
            <a:spLocks noGrp="1"/>
          </p:cNvSpPr>
          <p:nvPr>
            <p:ph type="title"/>
          </p:nvPr>
        </p:nvSpPr>
        <p:spPr>
          <a:xfrm>
            <a:off x="2231760" y="457199"/>
            <a:ext cx="7728479" cy="917554"/>
          </a:xfrm>
        </p:spPr>
        <p:txBody>
          <a:bodyPr>
            <a:normAutofit/>
          </a:bodyPr>
          <a:lstStyle/>
          <a:p>
            <a:r>
              <a:rPr lang="en-US" sz="4400" dirty="0"/>
              <a:t>SPARC Resources/Contacts </a:t>
            </a:r>
            <a:endParaRPr lang="en-US" sz="4400" b="1" dirty="0"/>
          </a:p>
        </p:txBody>
      </p:sp>
      <p:sp>
        <p:nvSpPr>
          <p:cNvPr id="4" name="Text Placeholder 3">
            <a:extLst>
              <a:ext uri="{FF2B5EF4-FFF2-40B4-BE49-F238E27FC236}">
                <a16:creationId xmlns:a16="http://schemas.microsoft.com/office/drawing/2014/main" id="{BDB14AED-1B8B-4809-9567-D331AA1A7A1D}"/>
              </a:ext>
            </a:extLst>
          </p:cNvPr>
          <p:cNvSpPr>
            <a:spLocks noGrp="1"/>
          </p:cNvSpPr>
          <p:nvPr>
            <p:ph type="body" sz="half" idx="2"/>
          </p:nvPr>
        </p:nvSpPr>
        <p:spPr>
          <a:xfrm>
            <a:off x="2231761" y="1719030"/>
            <a:ext cx="9385830" cy="2109052"/>
          </a:xfrm>
        </p:spPr>
        <p:txBody>
          <a:bodyPr>
            <a:normAutofit fontScale="70000" lnSpcReduction="20000"/>
          </a:bodyPr>
          <a:lstStyle/>
          <a:p>
            <a:r>
              <a:rPr lang="en-US" sz="2800" dirty="0"/>
              <a:t>SPARC Website </a:t>
            </a:r>
            <a:r>
              <a:rPr lang="en-US" sz="2800" dirty="0">
                <a:hlinkClick r:id="rId3"/>
              </a:rPr>
              <a:t>https://dcf.wisconsin.gov/sparc </a:t>
            </a:r>
            <a:endParaRPr lang="en-US" sz="2800" dirty="0"/>
          </a:p>
          <a:p>
            <a:r>
              <a:rPr lang="en-US" sz="2800" dirty="0"/>
              <a:t>SPARC Access </a:t>
            </a:r>
            <a:r>
              <a:rPr lang="en-US" sz="2800" dirty="0">
                <a:hlinkClick r:id="rId4"/>
              </a:rPr>
              <a:t>https://dcf.wisconsin.gov/sparc/access </a:t>
            </a:r>
            <a:endParaRPr lang="en-US" sz="2800" dirty="0"/>
          </a:p>
          <a:p>
            <a:r>
              <a:rPr lang="en-US" sz="2800" dirty="0"/>
              <a:t>SPARC Payment Schedule </a:t>
            </a:r>
            <a:r>
              <a:rPr lang="en-US" sz="2800" dirty="0">
                <a:hlinkClick r:id="rId5"/>
              </a:rPr>
              <a:t>https://dcf.wisconsin.gov/sparc/schedules</a:t>
            </a:r>
            <a:endParaRPr lang="en-US" sz="2800" dirty="0"/>
          </a:p>
          <a:p>
            <a:r>
              <a:rPr lang="en-US" sz="2800" dirty="0"/>
              <a:t>SPARC Codes </a:t>
            </a:r>
            <a:r>
              <a:rPr lang="en-US" sz="2800" dirty="0">
                <a:hlinkClick r:id="rId6"/>
              </a:rPr>
              <a:t>https://dcf.wisconsin.gov/sparc/codes</a:t>
            </a:r>
            <a:endParaRPr lang="en-US" sz="2800" dirty="0"/>
          </a:p>
          <a:p>
            <a:r>
              <a:rPr lang="en-US" sz="2800" dirty="0"/>
              <a:t>SPARC Funding Sources </a:t>
            </a:r>
            <a:r>
              <a:rPr lang="en-US" sz="2800" dirty="0">
                <a:hlinkClick r:id="rId7"/>
              </a:rPr>
              <a:t>https://dcf.wisconsin.gov/sparc/auditor-resources</a:t>
            </a:r>
            <a:endParaRPr lang="en-US" sz="2800" dirty="0"/>
          </a:p>
          <a:p>
            <a:r>
              <a:rPr lang="en-US" sz="2800" dirty="0"/>
              <a:t>SPARC Reports </a:t>
            </a:r>
            <a:r>
              <a:rPr lang="en-US" sz="2800" dirty="0">
                <a:hlinkClick r:id="rId8"/>
              </a:rPr>
              <a:t>https://dcf.wisconsin.gov/sparc/reports</a:t>
            </a:r>
            <a:endParaRPr lang="en-US" sz="2800" dirty="0"/>
          </a:p>
          <a:p>
            <a:endParaRPr lang="en-US" sz="2800" dirty="0"/>
          </a:p>
          <a:p>
            <a:endParaRPr lang="en-US" dirty="0"/>
          </a:p>
          <a:p>
            <a:endParaRPr lang="en-US" dirty="0"/>
          </a:p>
          <a:p>
            <a:endParaRPr lang="en-US" sz="2000" dirty="0"/>
          </a:p>
          <a:p>
            <a:endParaRPr lang="en-US" sz="2000" dirty="0"/>
          </a:p>
        </p:txBody>
      </p:sp>
      <p:pic>
        <p:nvPicPr>
          <p:cNvPr id="5" name="Picture 4">
            <a:extLst>
              <a:ext uri="{FF2B5EF4-FFF2-40B4-BE49-F238E27FC236}">
                <a16:creationId xmlns:a16="http://schemas.microsoft.com/office/drawing/2014/main" id="{B1178BD1-0DF3-48CC-8CB4-F55417B3FE7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4410" y="403950"/>
            <a:ext cx="1460024" cy="1460024"/>
          </a:xfrm>
          <a:prstGeom prst="rect">
            <a:avLst/>
          </a:prstGeom>
        </p:spPr>
      </p:pic>
      <p:graphicFrame>
        <p:nvGraphicFramePr>
          <p:cNvPr id="8" name="Diagram 7">
            <a:extLst>
              <a:ext uri="{FF2B5EF4-FFF2-40B4-BE49-F238E27FC236}">
                <a16:creationId xmlns:a16="http://schemas.microsoft.com/office/drawing/2014/main" id="{D7651AD6-C2B9-8C48-5798-F665A77A984B}"/>
              </a:ext>
            </a:extLst>
          </p:cNvPr>
          <p:cNvGraphicFramePr/>
          <p:nvPr>
            <p:extLst>
              <p:ext uri="{D42A27DB-BD31-4B8C-83A1-F6EECF244321}">
                <p14:modId xmlns:p14="http://schemas.microsoft.com/office/powerpoint/2010/main" val="533096007"/>
              </p:ext>
            </p:extLst>
          </p:nvPr>
        </p:nvGraphicFramePr>
        <p:xfrm>
          <a:off x="273156" y="3893426"/>
          <a:ext cx="11344433" cy="175432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custDataLst>
      <p:tags r:id="rId1"/>
    </p:custDataLst>
    <p:extLst>
      <p:ext uri="{BB962C8B-B14F-4D97-AF65-F5344CB8AC3E}">
        <p14:creationId xmlns:p14="http://schemas.microsoft.com/office/powerpoint/2010/main" val="2254467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5EC6E-5896-12BE-1A0F-C2E58886A1B1}"/>
              </a:ext>
            </a:extLst>
          </p:cNvPr>
          <p:cNvSpPr>
            <a:spLocks noGrp="1"/>
          </p:cNvSpPr>
          <p:nvPr>
            <p:ph type="title"/>
          </p:nvPr>
        </p:nvSpPr>
        <p:spPr/>
        <p:txBody>
          <a:bodyPr/>
          <a:lstStyle/>
          <a:p>
            <a:r>
              <a:rPr lang="en-US" dirty="0"/>
              <a:t>SPARC Portal </a:t>
            </a:r>
          </a:p>
        </p:txBody>
      </p:sp>
      <p:sp>
        <p:nvSpPr>
          <p:cNvPr id="3" name="Content Placeholder 2">
            <a:extLst>
              <a:ext uri="{FF2B5EF4-FFF2-40B4-BE49-F238E27FC236}">
                <a16:creationId xmlns:a16="http://schemas.microsoft.com/office/drawing/2014/main" id="{286C57D3-79AE-9B35-DA99-E3327746C431}"/>
              </a:ext>
            </a:extLst>
          </p:cNvPr>
          <p:cNvSpPr>
            <a:spLocks noGrp="1"/>
          </p:cNvSpPr>
          <p:nvPr>
            <p:ph idx="1"/>
          </p:nvPr>
        </p:nvSpPr>
        <p:spPr>
          <a:xfrm>
            <a:off x="838200" y="1524289"/>
            <a:ext cx="10515600" cy="4351338"/>
          </a:xfrm>
        </p:spPr>
        <p:txBody>
          <a:bodyPr/>
          <a:lstStyle/>
          <a:p>
            <a:pPr marL="0" indent="0">
              <a:buNone/>
            </a:pPr>
            <a:r>
              <a:rPr lang="en-US" dirty="0"/>
              <a:t>Using SPARC Portal Step by Step</a:t>
            </a:r>
          </a:p>
          <a:p>
            <a:pPr marL="0" indent="0">
              <a:buNone/>
            </a:pPr>
            <a:r>
              <a:rPr lang="en-US" dirty="0">
                <a:hlinkClick r:id="rId2" action="ppaction://hlinkfile"/>
              </a:rPr>
              <a:t>SPARC Website</a:t>
            </a:r>
            <a:endParaRPr lang="en-US" dirty="0"/>
          </a:p>
          <a:p>
            <a:pPr marL="457200" lvl="1" indent="0">
              <a:buNone/>
            </a:pPr>
            <a:endParaRPr lang="en-US" dirty="0"/>
          </a:p>
          <a:p>
            <a:pPr lvl="1"/>
            <a:r>
              <a:rPr lang="en-US" dirty="0"/>
              <a:t>Account Setup</a:t>
            </a:r>
          </a:p>
          <a:p>
            <a:pPr lvl="1"/>
            <a:r>
              <a:rPr lang="en-US" dirty="0"/>
              <a:t>Creating Entries</a:t>
            </a:r>
          </a:p>
          <a:p>
            <a:pPr lvl="1"/>
            <a:r>
              <a:rPr lang="en-US" dirty="0"/>
              <a:t>Submitting Monthly Reports</a:t>
            </a:r>
          </a:p>
          <a:p>
            <a:pPr lvl="1"/>
            <a:r>
              <a:rPr lang="en-US" dirty="0"/>
              <a:t>Verifying Submissions</a:t>
            </a:r>
          </a:p>
          <a:p>
            <a:pPr lvl="1"/>
            <a:r>
              <a:rPr lang="en-US" dirty="0"/>
              <a:t>Revising Reports</a:t>
            </a:r>
          </a:p>
        </p:txBody>
      </p:sp>
      <p:pic>
        <p:nvPicPr>
          <p:cNvPr id="4" name="Picture 3">
            <a:extLst>
              <a:ext uri="{FF2B5EF4-FFF2-40B4-BE49-F238E27FC236}">
                <a16:creationId xmlns:a16="http://schemas.microsoft.com/office/drawing/2014/main" id="{759C9610-A671-8539-6758-E2E52E000E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2362" y="2740367"/>
            <a:ext cx="3048000" cy="2286000"/>
          </a:xfrm>
          <a:prstGeom prst="rect">
            <a:avLst/>
          </a:prstGeom>
        </p:spPr>
      </p:pic>
    </p:spTree>
    <p:extLst>
      <p:ext uri="{BB962C8B-B14F-4D97-AF65-F5344CB8AC3E}">
        <p14:creationId xmlns:p14="http://schemas.microsoft.com/office/powerpoint/2010/main" val="23594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5EC6E-5896-12BE-1A0F-C2E58886A1B1}"/>
              </a:ext>
            </a:extLst>
          </p:cNvPr>
          <p:cNvSpPr>
            <a:spLocks noGrp="1"/>
          </p:cNvSpPr>
          <p:nvPr>
            <p:ph type="title"/>
          </p:nvPr>
        </p:nvSpPr>
        <p:spPr/>
        <p:txBody>
          <a:bodyPr/>
          <a:lstStyle/>
          <a:p>
            <a:r>
              <a:rPr lang="en-US" dirty="0"/>
              <a:t>SPARC Portal </a:t>
            </a:r>
          </a:p>
        </p:txBody>
      </p:sp>
      <p:sp>
        <p:nvSpPr>
          <p:cNvPr id="3" name="Content Placeholder 2">
            <a:extLst>
              <a:ext uri="{FF2B5EF4-FFF2-40B4-BE49-F238E27FC236}">
                <a16:creationId xmlns:a16="http://schemas.microsoft.com/office/drawing/2014/main" id="{286C57D3-79AE-9B35-DA99-E3327746C431}"/>
              </a:ext>
            </a:extLst>
          </p:cNvPr>
          <p:cNvSpPr>
            <a:spLocks noGrp="1"/>
          </p:cNvSpPr>
          <p:nvPr>
            <p:ph idx="1"/>
          </p:nvPr>
        </p:nvSpPr>
        <p:spPr>
          <a:xfrm>
            <a:off x="838200" y="1524289"/>
            <a:ext cx="10726882" cy="4351338"/>
          </a:xfrm>
        </p:spPr>
        <p:txBody>
          <a:bodyPr/>
          <a:lstStyle/>
          <a:p>
            <a:pPr marL="0" indent="0">
              <a:buNone/>
            </a:pPr>
            <a:r>
              <a:rPr lang="en-US" dirty="0"/>
              <a:t>New User Account Setup</a:t>
            </a:r>
          </a:p>
          <a:p>
            <a:pPr marL="0" indent="0">
              <a:buNone/>
            </a:pPr>
            <a:endParaRPr lang="en-US" dirty="0"/>
          </a:p>
          <a:p>
            <a:pPr marL="914400" lvl="1" indent="-457200">
              <a:buAutoNum type="arabicPeriod"/>
            </a:pPr>
            <a:r>
              <a:rPr lang="en-US" dirty="0"/>
              <a:t>Visit </a:t>
            </a:r>
            <a:r>
              <a:rPr lang="en-US" dirty="0">
                <a:hlinkClick r:id="rId2"/>
              </a:rPr>
              <a:t>DWD Wisconsin Logon Management System </a:t>
            </a:r>
            <a:r>
              <a:rPr lang="en-US" dirty="0"/>
              <a:t>(User Acceptance Agreement) and create username (WIEXT ID) and password that you’ll use to log into the SPARC Portal</a:t>
            </a:r>
          </a:p>
          <a:p>
            <a:pPr marL="914400" lvl="1" indent="-457200">
              <a:buAutoNum type="arabicPeriod"/>
            </a:pPr>
            <a:r>
              <a:rPr lang="en-US" dirty="0"/>
              <a:t>Fill out the </a:t>
            </a:r>
            <a:r>
              <a:rPr lang="en-US" dirty="0">
                <a:hlinkClick r:id="rId3"/>
              </a:rPr>
              <a:t>SPARC Authorization Form </a:t>
            </a:r>
            <a:endParaRPr lang="en-US" dirty="0"/>
          </a:p>
          <a:p>
            <a:pPr marL="914400" lvl="1" indent="-457200">
              <a:buAutoNum type="arabicPeriod"/>
            </a:pPr>
            <a:r>
              <a:rPr lang="en-US" dirty="0"/>
              <a:t>Submit completed form to </a:t>
            </a:r>
            <a:r>
              <a:rPr lang="en-US" dirty="0">
                <a:hlinkClick r:id="rId4"/>
              </a:rPr>
              <a:t>SPARC Accountants </a:t>
            </a:r>
            <a:endParaRPr lang="en-US" dirty="0"/>
          </a:p>
          <a:p>
            <a:pPr lvl="2"/>
            <a:r>
              <a:rPr lang="en-US" dirty="0"/>
              <a:t>Form requires supervisor’s signature</a:t>
            </a:r>
          </a:p>
          <a:p>
            <a:pPr marL="457200" lvl="1" indent="0">
              <a:buNone/>
            </a:pPr>
            <a:r>
              <a:rPr lang="en-US" dirty="0"/>
              <a:t>4.	SPARC Accountants will email new user once their SPARC account is 	set up</a:t>
            </a:r>
          </a:p>
          <a:p>
            <a:pPr marL="914400" lvl="1" indent="-457200">
              <a:buAutoNum type="arabicPeriod"/>
            </a:pPr>
            <a:endParaRPr lang="en-US" dirty="0"/>
          </a:p>
        </p:txBody>
      </p:sp>
      <p:pic>
        <p:nvPicPr>
          <p:cNvPr id="5" name="Picture 4">
            <a:extLst>
              <a:ext uri="{FF2B5EF4-FFF2-40B4-BE49-F238E27FC236}">
                <a16:creationId xmlns:a16="http://schemas.microsoft.com/office/drawing/2014/main" id="{65CBBB1D-044A-CACA-F1E4-F455859E33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897593">
            <a:off x="5217019" y="589156"/>
            <a:ext cx="2351442" cy="1396614"/>
          </a:xfrm>
          <a:prstGeom prst="rect">
            <a:avLst/>
          </a:prstGeom>
        </p:spPr>
      </p:pic>
    </p:spTree>
    <p:extLst>
      <p:ext uri="{BB962C8B-B14F-4D97-AF65-F5344CB8AC3E}">
        <p14:creationId xmlns:p14="http://schemas.microsoft.com/office/powerpoint/2010/main" val="376790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5EC6E-5896-12BE-1A0F-C2E58886A1B1}"/>
              </a:ext>
            </a:extLst>
          </p:cNvPr>
          <p:cNvSpPr>
            <a:spLocks noGrp="1"/>
          </p:cNvSpPr>
          <p:nvPr>
            <p:ph type="title"/>
          </p:nvPr>
        </p:nvSpPr>
        <p:spPr/>
        <p:txBody>
          <a:bodyPr/>
          <a:lstStyle/>
          <a:p>
            <a:r>
              <a:rPr lang="en-US" dirty="0"/>
              <a:t>SPARC Portal </a:t>
            </a:r>
          </a:p>
        </p:txBody>
      </p:sp>
      <p:sp>
        <p:nvSpPr>
          <p:cNvPr id="3" name="Content Placeholder 2">
            <a:extLst>
              <a:ext uri="{FF2B5EF4-FFF2-40B4-BE49-F238E27FC236}">
                <a16:creationId xmlns:a16="http://schemas.microsoft.com/office/drawing/2014/main" id="{286C57D3-79AE-9B35-DA99-E3327746C431}"/>
              </a:ext>
            </a:extLst>
          </p:cNvPr>
          <p:cNvSpPr>
            <a:spLocks noGrp="1"/>
          </p:cNvSpPr>
          <p:nvPr>
            <p:ph idx="1"/>
          </p:nvPr>
        </p:nvSpPr>
        <p:spPr>
          <a:xfrm>
            <a:off x="838200" y="1524289"/>
            <a:ext cx="10726882" cy="3764684"/>
          </a:xfrm>
        </p:spPr>
        <p:txBody>
          <a:bodyPr/>
          <a:lstStyle/>
          <a:p>
            <a:pPr marL="0" indent="0">
              <a:buNone/>
            </a:pPr>
            <a:r>
              <a:rPr lang="en-US" dirty="0"/>
              <a:t>User Account Close Out</a:t>
            </a:r>
          </a:p>
          <a:p>
            <a:pPr marL="0" indent="0">
              <a:buNone/>
            </a:pPr>
            <a:endParaRPr lang="en-US" dirty="0"/>
          </a:p>
          <a:p>
            <a:pPr marL="914400" lvl="1" indent="-457200">
              <a:buAutoNum type="arabicPeriod"/>
            </a:pPr>
            <a:r>
              <a:rPr lang="en-US" dirty="0"/>
              <a:t>Fill out the </a:t>
            </a:r>
            <a:r>
              <a:rPr lang="en-US" dirty="0">
                <a:hlinkClick r:id="rId2"/>
              </a:rPr>
              <a:t>SPARC Authorization Form </a:t>
            </a:r>
            <a:r>
              <a:rPr lang="en-US" dirty="0"/>
              <a:t>and submit to the </a:t>
            </a:r>
            <a:r>
              <a:rPr lang="en-US" dirty="0">
                <a:hlinkClick r:id="rId3"/>
              </a:rPr>
              <a:t>SPARC Accountants </a:t>
            </a:r>
            <a:endParaRPr lang="en-US" dirty="0"/>
          </a:p>
          <a:p>
            <a:pPr lvl="2"/>
            <a:r>
              <a:rPr lang="en-US" dirty="0"/>
              <a:t>Can leave WIEXT ID blank if unknown</a:t>
            </a:r>
          </a:p>
          <a:p>
            <a:pPr marL="914400" lvl="1" indent="-457200">
              <a:buAutoNum type="arabicPeriod"/>
            </a:pPr>
            <a:endParaRPr lang="en-US" dirty="0"/>
          </a:p>
          <a:p>
            <a:pPr marL="914400" lvl="1" indent="-457200">
              <a:buAutoNum type="arabicPeriod"/>
            </a:pPr>
            <a:r>
              <a:rPr lang="en-US" dirty="0"/>
              <a:t>Can also just send </a:t>
            </a:r>
            <a:r>
              <a:rPr lang="en-US"/>
              <a:t>an email without the form </a:t>
            </a:r>
            <a:r>
              <a:rPr lang="en-US" dirty="0"/>
              <a:t>for deactivation requests</a:t>
            </a:r>
          </a:p>
        </p:txBody>
      </p:sp>
    </p:spTree>
    <p:extLst>
      <p:ext uri="{BB962C8B-B14F-4D97-AF65-F5344CB8AC3E}">
        <p14:creationId xmlns:p14="http://schemas.microsoft.com/office/powerpoint/2010/main" val="1066638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5EC6E-5896-12BE-1A0F-C2E58886A1B1}"/>
              </a:ext>
            </a:extLst>
          </p:cNvPr>
          <p:cNvSpPr>
            <a:spLocks noGrp="1"/>
          </p:cNvSpPr>
          <p:nvPr>
            <p:ph type="title"/>
          </p:nvPr>
        </p:nvSpPr>
        <p:spPr/>
        <p:txBody>
          <a:bodyPr/>
          <a:lstStyle/>
          <a:p>
            <a:r>
              <a:rPr lang="en-US" dirty="0"/>
              <a:t>SPARC Portal </a:t>
            </a:r>
            <a:br>
              <a:rPr lang="en-US" dirty="0"/>
            </a:br>
            <a:r>
              <a:rPr lang="en-US" sz="2800" dirty="0">
                <a:hlinkClick r:id="rId2"/>
              </a:rPr>
              <a:t>https://sparc.wisconsin.gov</a:t>
            </a:r>
            <a:endParaRPr lang="en-US" sz="2800" dirty="0"/>
          </a:p>
        </p:txBody>
      </p:sp>
      <p:pic>
        <p:nvPicPr>
          <p:cNvPr id="5" name="Content Placeholder 4">
            <a:extLst>
              <a:ext uri="{FF2B5EF4-FFF2-40B4-BE49-F238E27FC236}">
                <a16:creationId xmlns:a16="http://schemas.microsoft.com/office/drawing/2014/main" id="{F0420C3E-1698-8CC5-643C-18886EAB75BA}"/>
              </a:ext>
            </a:extLst>
          </p:cNvPr>
          <p:cNvPicPr>
            <a:picLocks noGrp="1" noChangeAspect="1"/>
          </p:cNvPicPr>
          <p:nvPr>
            <p:ph idx="1"/>
          </p:nvPr>
        </p:nvPicPr>
        <p:blipFill>
          <a:blip r:embed="rId3"/>
          <a:stretch>
            <a:fillRect/>
          </a:stretch>
        </p:blipFill>
        <p:spPr>
          <a:xfrm>
            <a:off x="838200" y="1690688"/>
            <a:ext cx="9377987" cy="4471121"/>
          </a:xfrm>
        </p:spPr>
      </p:pic>
    </p:spTree>
    <p:extLst>
      <p:ext uri="{BB962C8B-B14F-4D97-AF65-F5344CB8AC3E}">
        <p14:creationId xmlns:p14="http://schemas.microsoft.com/office/powerpoint/2010/main" val="3186779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5EC6E-5896-12BE-1A0F-C2E58886A1B1}"/>
              </a:ext>
            </a:extLst>
          </p:cNvPr>
          <p:cNvSpPr>
            <a:spLocks noGrp="1"/>
          </p:cNvSpPr>
          <p:nvPr>
            <p:ph type="title"/>
          </p:nvPr>
        </p:nvSpPr>
        <p:spPr/>
        <p:txBody>
          <a:bodyPr/>
          <a:lstStyle/>
          <a:p>
            <a:r>
              <a:rPr lang="en-US" dirty="0"/>
              <a:t>SPARC Portal – Submitting Reports</a:t>
            </a:r>
            <a:endParaRPr lang="en-US" sz="2800" dirty="0"/>
          </a:p>
        </p:txBody>
      </p:sp>
      <p:sp>
        <p:nvSpPr>
          <p:cNvPr id="4" name="Content Placeholder 3">
            <a:extLst>
              <a:ext uri="{FF2B5EF4-FFF2-40B4-BE49-F238E27FC236}">
                <a16:creationId xmlns:a16="http://schemas.microsoft.com/office/drawing/2014/main" id="{02FE359F-EA33-AED0-98D6-05B12D7AECF1}"/>
              </a:ext>
            </a:extLst>
          </p:cNvPr>
          <p:cNvSpPr>
            <a:spLocks noGrp="1"/>
          </p:cNvSpPr>
          <p:nvPr>
            <p:ph idx="1"/>
          </p:nvPr>
        </p:nvSpPr>
        <p:spPr>
          <a:xfrm>
            <a:off x="838200" y="1482725"/>
            <a:ext cx="10515600" cy="4351338"/>
          </a:xfrm>
        </p:spPr>
        <p:txBody>
          <a:bodyPr/>
          <a:lstStyle/>
          <a:p>
            <a:r>
              <a:rPr lang="en-US" dirty="0"/>
              <a:t>Select Expense Month/Year</a:t>
            </a:r>
          </a:p>
          <a:p>
            <a:pPr lvl="1"/>
            <a:r>
              <a:rPr lang="en-US" dirty="0"/>
              <a:t>60 days to submit/revise reports</a:t>
            </a:r>
          </a:p>
          <a:p>
            <a:pPr lvl="1"/>
            <a:r>
              <a:rPr lang="en-US" dirty="0"/>
              <a:t>Select any month within the quarter when submitting Employee Count Report</a:t>
            </a:r>
          </a:p>
          <a:p>
            <a:pPr lvl="2"/>
            <a:r>
              <a:rPr lang="en-US" dirty="0"/>
              <a:t>For example, if you want to file the Q2 Employee Count Report, you can select April, May, or June</a:t>
            </a:r>
          </a:p>
          <a:p>
            <a:r>
              <a:rPr lang="en-US" dirty="0"/>
              <a:t>Select a Form</a:t>
            </a:r>
          </a:p>
          <a:p>
            <a:pPr lvl="1"/>
            <a:r>
              <a:rPr lang="en-US" dirty="0"/>
              <a:t>All available forms for your agency are in the drop down list</a:t>
            </a:r>
          </a:p>
          <a:p>
            <a:r>
              <a:rPr lang="en-US" dirty="0"/>
              <a:t>Select a Report Criteria</a:t>
            </a:r>
          </a:p>
          <a:p>
            <a:pPr lvl="1"/>
            <a:r>
              <a:rPr lang="en-US" dirty="0"/>
              <a:t>If there’s only one option, it will automatically fill in when the form is selected</a:t>
            </a:r>
          </a:p>
        </p:txBody>
      </p:sp>
    </p:spTree>
    <p:extLst>
      <p:ext uri="{BB962C8B-B14F-4D97-AF65-F5344CB8AC3E}">
        <p14:creationId xmlns:p14="http://schemas.microsoft.com/office/powerpoint/2010/main" val="1548798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5EC6E-5896-12BE-1A0F-C2E58886A1B1}"/>
              </a:ext>
            </a:extLst>
          </p:cNvPr>
          <p:cNvSpPr>
            <a:spLocks noGrp="1"/>
          </p:cNvSpPr>
          <p:nvPr>
            <p:ph type="title"/>
          </p:nvPr>
        </p:nvSpPr>
        <p:spPr/>
        <p:txBody>
          <a:bodyPr/>
          <a:lstStyle/>
          <a:p>
            <a:r>
              <a:rPr lang="en-US" dirty="0"/>
              <a:t>SPARC Portal – Submitting Reports</a:t>
            </a:r>
            <a:endParaRPr lang="en-US" sz="2800" dirty="0"/>
          </a:p>
        </p:txBody>
      </p:sp>
      <p:sp>
        <p:nvSpPr>
          <p:cNvPr id="4" name="Content Placeholder 3">
            <a:extLst>
              <a:ext uri="{FF2B5EF4-FFF2-40B4-BE49-F238E27FC236}">
                <a16:creationId xmlns:a16="http://schemas.microsoft.com/office/drawing/2014/main" id="{02FE359F-EA33-AED0-98D6-05B12D7AECF1}"/>
              </a:ext>
            </a:extLst>
          </p:cNvPr>
          <p:cNvSpPr>
            <a:spLocks noGrp="1"/>
          </p:cNvSpPr>
          <p:nvPr>
            <p:ph idx="1"/>
          </p:nvPr>
        </p:nvSpPr>
        <p:spPr>
          <a:xfrm>
            <a:off x="838200" y="1482725"/>
            <a:ext cx="10515600" cy="4351338"/>
          </a:xfrm>
        </p:spPr>
        <p:txBody>
          <a:bodyPr/>
          <a:lstStyle/>
          <a:p>
            <a:r>
              <a:rPr lang="en-US" dirty="0"/>
              <a:t>Session remains active for 8 hours</a:t>
            </a:r>
          </a:p>
          <a:p>
            <a:pPr lvl="1"/>
            <a:r>
              <a:rPr lang="en-US" dirty="0"/>
              <a:t>Save/submit report as often as you’d like</a:t>
            </a:r>
          </a:p>
          <a:p>
            <a:pPr lvl="2"/>
            <a:r>
              <a:rPr lang="en-US" dirty="0"/>
              <a:t>Each submission overwrites the last submission</a:t>
            </a:r>
          </a:p>
          <a:p>
            <a:pPr lvl="2"/>
            <a:r>
              <a:rPr lang="en-US" dirty="0"/>
              <a:t>Can print PDF of latest submission</a:t>
            </a:r>
          </a:p>
          <a:p>
            <a:pPr lvl="2"/>
            <a:r>
              <a:rPr lang="en-US" dirty="0"/>
              <a:t>Last submission will pre-populate the form when reopened</a:t>
            </a:r>
          </a:p>
          <a:p>
            <a:pPr lvl="2"/>
            <a:endParaRPr lang="en-US" dirty="0"/>
          </a:p>
          <a:p>
            <a:r>
              <a:rPr lang="en-US" dirty="0"/>
              <a:t>Can’t find a SPARC code on the form?</a:t>
            </a:r>
          </a:p>
          <a:p>
            <a:pPr lvl="1"/>
            <a:r>
              <a:rPr lang="en-US" dirty="0"/>
              <a:t>New contracts can be entered into SPARC once contract completes the internal DCF routing process</a:t>
            </a:r>
          </a:p>
          <a:p>
            <a:pPr lvl="1"/>
            <a:r>
              <a:rPr lang="en-US" dirty="0"/>
              <a:t>If you have a contract, but don’t see the code in SPARC, contact the </a:t>
            </a:r>
            <a:r>
              <a:rPr lang="en-US" dirty="0">
                <a:hlinkClick r:id="rId2"/>
              </a:rPr>
              <a:t>SPARC Accountants</a:t>
            </a:r>
            <a:endParaRPr lang="en-US" dirty="0"/>
          </a:p>
        </p:txBody>
      </p:sp>
      <p:pic>
        <p:nvPicPr>
          <p:cNvPr id="3" name="Picture 2">
            <a:extLst>
              <a:ext uri="{FF2B5EF4-FFF2-40B4-BE49-F238E27FC236}">
                <a16:creationId xmlns:a16="http://schemas.microsoft.com/office/drawing/2014/main" id="{FAC7290C-B7C7-1747-E5D5-28261A71B3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6848" y="1448522"/>
            <a:ext cx="1390392" cy="1359766"/>
          </a:xfrm>
          <a:prstGeom prst="rect">
            <a:avLst/>
          </a:prstGeom>
        </p:spPr>
      </p:pic>
    </p:spTree>
    <p:extLst>
      <p:ext uri="{BB962C8B-B14F-4D97-AF65-F5344CB8AC3E}">
        <p14:creationId xmlns:p14="http://schemas.microsoft.com/office/powerpoint/2010/main" val="152607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5EC6E-5896-12BE-1A0F-C2E58886A1B1}"/>
              </a:ext>
            </a:extLst>
          </p:cNvPr>
          <p:cNvSpPr>
            <a:spLocks noGrp="1"/>
          </p:cNvSpPr>
          <p:nvPr>
            <p:ph type="title"/>
          </p:nvPr>
        </p:nvSpPr>
        <p:spPr/>
        <p:txBody>
          <a:bodyPr/>
          <a:lstStyle/>
          <a:p>
            <a:r>
              <a:rPr lang="en-US" dirty="0"/>
              <a:t>SPARC Portal – Revising Reports</a:t>
            </a:r>
            <a:endParaRPr lang="en-US" sz="2800" dirty="0"/>
          </a:p>
        </p:txBody>
      </p:sp>
      <p:sp>
        <p:nvSpPr>
          <p:cNvPr id="4" name="Content Placeholder 3">
            <a:extLst>
              <a:ext uri="{FF2B5EF4-FFF2-40B4-BE49-F238E27FC236}">
                <a16:creationId xmlns:a16="http://schemas.microsoft.com/office/drawing/2014/main" id="{02FE359F-EA33-AED0-98D6-05B12D7AECF1}"/>
              </a:ext>
            </a:extLst>
          </p:cNvPr>
          <p:cNvSpPr>
            <a:spLocks noGrp="1"/>
          </p:cNvSpPr>
          <p:nvPr>
            <p:ph idx="1"/>
          </p:nvPr>
        </p:nvSpPr>
        <p:spPr>
          <a:xfrm>
            <a:off x="838200" y="1482725"/>
            <a:ext cx="10515600" cy="4351338"/>
          </a:xfrm>
        </p:spPr>
        <p:txBody>
          <a:bodyPr>
            <a:normAutofit fontScale="92500"/>
          </a:bodyPr>
          <a:lstStyle/>
          <a:p>
            <a:r>
              <a:rPr lang="en-US" dirty="0"/>
              <a:t>If revising a report within 60 days</a:t>
            </a:r>
          </a:p>
          <a:p>
            <a:pPr lvl="1"/>
            <a:r>
              <a:rPr lang="en-US" dirty="0"/>
              <a:t>Open the report that needs to be revised</a:t>
            </a:r>
          </a:p>
          <a:p>
            <a:pPr lvl="1"/>
            <a:r>
              <a:rPr lang="en-US" dirty="0"/>
              <a:t>The last submitted expenses will pre-populate</a:t>
            </a:r>
          </a:p>
          <a:p>
            <a:pPr lvl="1"/>
            <a:r>
              <a:rPr lang="en-US" dirty="0"/>
              <a:t>Revise the necessary line(s) to the correct total</a:t>
            </a:r>
          </a:p>
          <a:p>
            <a:pPr lvl="2"/>
            <a:r>
              <a:rPr lang="en-US" dirty="0"/>
              <a:t>Don’t delete any expenses that are correct </a:t>
            </a:r>
          </a:p>
          <a:p>
            <a:pPr lvl="1"/>
            <a:r>
              <a:rPr lang="en-US" dirty="0"/>
              <a:t>The revised report will replace the previously submitted report</a:t>
            </a:r>
          </a:p>
          <a:p>
            <a:r>
              <a:rPr lang="en-US" dirty="0"/>
              <a:t>A report can be revised even if payment has already been received</a:t>
            </a:r>
          </a:p>
          <a:p>
            <a:pPr lvl="1"/>
            <a:r>
              <a:rPr lang="en-US" dirty="0"/>
              <a:t>SPARC will recalculate the difference and add/subtract it from the next payment</a:t>
            </a:r>
          </a:p>
          <a:p>
            <a:r>
              <a:rPr lang="en-US" dirty="0"/>
              <a:t>If revising a report older than 60 days, contact the </a:t>
            </a:r>
            <a:r>
              <a:rPr lang="en-US" dirty="0">
                <a:hlinkClick r:id="rId2"/>
              </a:rPr>
              <a:t>SPARC Accountants</a:t>
            </a:r>
            <a:r>
              <a:rPr lang="en-US" dirty="0"/>
              <a:t> for assistance </a:t>
            </a:r>
          </a:p>
          <a:p>
            <a:pPr lvl="1"/>
            <a:endParaRPr lang="en-US" dirty="0"/>
          </a:p>
        </p:txBody>
      </p:sp>
    </p:spTree>
    <p:extLst>
      <p:ext uri="{BB962C8B-B14F-4D97-AF65-F5344CB8AC3E}">
        <p14:creationId xmlns:p14="http://schemas.microsoft.com/office/powerpoint/2010/main" val="12973943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DCF Color Theme">
      <a:dk1>
        <a:sysClr val="windowText" lastClr="000000"/>
      </a:dk1>
      <a:lt1>
        <a:sysClr val="window" lastClr="FFFFFF"/>
      </a:lt1>
      <a:dk2>
        <a:srgbClr val="535E7E"/>
      </a:dk2>
      <a:lt2>
        <a:srgbClr val="E7E6E6"/>
      </a:lt2>
      <a:accent1>
        <a:srgbClr val="2162AE"/>
      </a:accent1>
      <a:accent2>
        <a:srgbClr val="AF394E"/>
      </a:accent2>
      <a:accent3>
        <a:srgbClr val="059C95"/>
      </a:accent3>
      <a:accent4>
        <a:srgbClr val="EE3326"/>
      </a:accent4>
      <a:accent5>
        <a:srgbClr val="FAB01A"/>
      </a:accent5>
      <a:accent6>
        <a:srgbClr val="FFFFFF"/>
      </a:accent6>
      <a:hlink>
        <a:srgbClr val="2162AE"/>
      </a:hlink>
      <a:folHlink>
        <a:srgbClr val="AF394E"/>
      </a:folHlink>
    </a:clrScheme>
    <a:fontScheme name="DCF Font">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D3F9179-804B-45A5-BE9D-69D2FCFCCD56}" vid="{0E493AB2-33A6-4290-B14D-DF17520642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4e2d11c-fae4-453b-b6c0-2964663779aa}" enabled="0" method="" siteId="{f4e2d11c-fae4-453b-b6c0-2964663779aa}" removed="1"/>
</clbl:labelList>
</file>

<file path=docProps/app.xml><?xml version="1.0" encoding="utf-8"?>
<Properties xmlns="http://schemas.openxmlformats.org/officeDocument/2006/extended-properties" xmlns:vt="http://schemas.openxmlformats.org/officeDocument/2006/docPropsVTypes">
  <Template/>
  <TotalTime>2393</TotalTime>
  <Words>2136</Words>
  <Application>Microsoft Office PowerPoint</Application>
  <PresentationFormat>Widescreen</PresentationFormat>
  <Paragraphs>292</Paragraphs>
  <Slides>24</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Roboto</vt:lpstr>
      <vt:lpstr>Office Theme</vt:lpstr>
      <vt:lpstr>PowerPoint Presentation</vt:lpstr>
      <vt:lpstr>Agenda</vt:lpstr>
      <vt:lpstr>SPARC Portal </vt:lpstr>
      <vt:lpstr>SPARC Portal </vt:lpstr>
      <vt:lpstr>SPARC Portal </vt:lpstr>
      <vt:lpstr>SPARC Portal  https://sparc.wisconsin.gov</vt:lpstr>
      <vt:lpstr>SPARC Portal – Submitting Reports</vt:lpstr>
      <vt:lpstr>SPARC Portal – Submitting Reports</vt:lpstr>
      <vt:lpstr>SPARC Portal – Revising Reports</vt:lpstr>
      <vt:lpstr>SPARC Portal – Verifying Submission</vt:lpstr>
      <vt:lpstr>  SPARC Website  https://dcf.wisconsin.gov/sparc</vt:lpstr>
      <vt:lpstr>SPARC Reports Overview</vt:lpstr>
      <vt:lpstr>SPARC Payments</vt:lpstr>
      <vt:lpstr>Demo– Bank Deposit Recon </vt:lpstr>
      <vt:lpstr>Demo – Bank Deposit Recon: exact date</vt:lpstr>
      <vt:lpstr>Demo– General Report Tips</vt:lpstr>
      <vt:lpstr>Demo – Export, Freeze Panes</vt:lpstr>
      <vt:lpstr>Report Issues: Fixing Errors</vt:lpstr>
      <vt:lpstr>Employee Count (FTE)</vt:lpstr>
      <vt:lpstr>Time Study</vt:lpstr>
      <vt:lpstr>Cost Pool </vt:lpstr>
      <vt:lpstr>IM/CC Cost Pool </vt:lpstr>
      <vt:lpstr>Children and Families IV-E Cost Pool </vt:lpstr>
      <vt:lpstr>SPARC Resources/Contacts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Mastering New SPARC Reports</dc:title>
  <dc:creator>Adalance, Hannah R - DCF</dc:creator>
  <cp:lastModifiedBy>Schwoch, Sara - DCF</cp:lastModifiedBy>
  <cp:revision>25</cp:revision>
  <cp:lastPrinted>2020-01-13T17:23:49Z</cp:lastPrinted>
  <dcterms:created xsi:type="dcterms:W3CDTF">2024-07-25T14:34:21Z</dcterms:created>
  <dcterms:modified xsi:type="dcterms:W3CDTF">2025-04-25T15:34:04Z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34291BD2-635F-4703-904B-5E93D8E24022</vt:lpwstr>
  </property>
  <property fmtid="{D5CDD505-2E9C-101B-9397-08002B2CF9AE}" pid="3" name="ArticulatePath">
    <vt:lpwstr>DCF Power Point Template</vt:lpwstr>
  </property>
</Properties>
</file>