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8" r:id="rId2"/>
    <p:sldId id="260" r:id="rId3"/>
    <p:sldId id="302" r:id="rId4"/>
    <p:sldId id="281" r:id="rId5"/>
    <p:sldId id="278" r:id="rId6"/>
    <p:sldId id="268" r:id="rId7"/>
    <p:sldId id="270" r:id="rId8"/>
    <p:sldId id="271" r:id="rId9"/>
    <p:sldId id="294" r:id="rId10"/>
    <p:sldId id="295" r:id="rId11"/>
    <p:sldId id="299" r:id="rId12"/>
    <p:sldId id="304" r:id="rId13"/>
    <p:sldId id="296" r:id="rId14"/>
    <p:sldId id="298" r:id="rId15"/>
    <p:sldId id="297" r:id="rId16"/>
    <p:sldId id="266" r:id="rId17"/>
    <p:sldId id="277" r:id="rId18"/>
    <p:sldId id="280" r:id="rId19"/>
    <p:sldId id="301" r:id="rId20"/>
    <p:sldId id="272" r:id="rId21"/>
    <p:sldId id="276" r:id="rId22"/>
    <p:sldId id="306" r:id="rId23"/>
    <p:sldId id="307" r:id="rId24"/>
    <p:sldId id="286" r:id="rId25"/>
    <p:sldId id="287" r:id="rId26"/>
    <p:sldId id="284"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D25A00"/>
    <a:srgbClr val="0A0A0A"/>
    <a:srgbClr val="FFB13F"/>
    <a:srgbClr val="FF9801"/>
    <a:srgbClr val="E34013"/>
    <a:srgbClr val="E42236"/>
    <a:srgbClr val="3554A7"/>
    <a:srgbClr val="1D2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93" autoAdjust="0"/>
  </p:normalViewPr>
  <p:slideViewPr>
    <p:cSldViewPr snapToGrid="0" snapToObjects="1">
      <p:cViewPr varScale="1">
        <p:scale>
          <a:sx n="105" d="100"/>
          <a:sy n="105" d="100"/>
        </p:scale>
        <p:origin x="179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dgm:spPr>
        <a:solidFill>
          <a:srgbClr val="00B0F0"/>
        </a:solidFill>
      </dgm:spPr>
      <dgm:t>
        <a:bodyPr/>
        <a:lstStyle/>
        <a:p>
          <a:r>
            <a:rPr lang="en-US" dirty="0"/>
            <a:t>Director</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dgm:spPr>
        <a:solidFill>
          <a:srgbClr val="00B0F0"/>
        </a:solidFill>
      </dgm:spPr>
      <dgm:t>
        <a:bodyPr/>
        <a:lstStyle/>
        <a:p>
          <a:r>
            <a:rPr lang="en-US" dirty="0"/>
            <a:t>Social Worker	</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677867AE-D383-4741-A19C-212DA7B39248}">
      <dgm:prSet/>
      <dgm:spPr>
        <a:solidFill>
          <a:srgbClr val="00B0F0"/>
        </a:solidFill>
      </dgm:spPr>
      <dgm:t>
        <a:bodyPr/>
        <a:lstStyle/>
        <a:p>
          <a:r>
            <a:rPr lang="en-US" dirty="0"/>
            <a:t>Family Specialist</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dgm:spPr>
        <a:solidFill>
          <a:srgbClr val="00B0F0"/>
        </a:solidFill>
      </dgm:spPr>
      <dgm:t>
        <a:bodyPr/>
        <a:lstStyle/>
        <a:p>
          <a:r>
            <a:rPr lang="en-US" dirty="0"/>
            <a:t>Social Services Aide </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BD7BF20F-CF90-4343-9B85-CDA889B3002C}">
      <dgm:prSet phldrT="[Text]"/>
      <dgm:spPr>
        <a:solidFill>
          <a:srgbClr val="00B0F0"/>
        </a:solidFill>
      </dgm:spPr>
      <dgm:t>
        <a:bodyPr/>
        <a:lstStyle/>
        <a:p>
          <a:r>
            <a:rPr lang="en-US" dirty="0"/>
            <a:t>CLTS Worker</a:t>
          </a:r>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BA884887-DAB9-40EF-B210-013F8580F0AC}">
      <dgm:prSet phldrT="[Text]"/>
      <dgm:spPr>
        <a:solidFill>
          <a:srgbClr val="00B0F0"/>
        </a:solidFill>
      </dgm:spPr>
      <dgm:t>
        <a:bodyPr/>
        <a:lstStyle/>
        <a:p>
          <a:r>
            <a:rPr lang="en-US" dirty="0"/>
            <a:t>Children’s Mental Health Worker</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custLinFactY="-100000" custLinFactNeighborX="-5467" custLinFactNeighborY="-166832">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5"/>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5">
        <dgm:presLayoutVars>
          <dgm:chPref val="3"/>
        </dgm:presLayoutVars>
      </dgm:prSet>
      <dgm:spPr/>
    </dgm:pt>
    <dgm:pt modelId="{F49C7E02-ADF7-47A9-B251-A05DCA6DCBF0}" type="pres">
      <dgm:prSet presAssocID="{0518F379-9B76-4D24-9528-ABF29A5CC0F7}" presName="rootConnector" presStyleLbl="node2" presStyleIdx="0" presStyleCnt="5"/>
      <dgm:spPr/>
    </dgm:pt>
    <dgm:pt modelId="{7292F90E-15B3-447A-9832-737E5FD6DA66}" type="pres">
      <dgm:prSet presAssocID="{0518F379-9B76-4D24-9528-ABF29A5CC0F7}" presName="hierChild4"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5"/>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5">
        <dgm:presLayoutVars>
          <dgm:chPref val="3"/>
        </dgm:presLayoutVars>
      </dgm:prSet>
      <dgm:spPr/>
    </dgm:pt>
    <dgm:pt modelId="{1AE042DB-F9DB-41D6-B36B-767F795400BE}" type="pres">
      <dgm:prSet presAssocID="{677867AE-D383-4741-A19C-212DA7B39248}" presName="rootConnector" presStyleLbl="node2" presStyleIdx="1" presStyleCnt="5"/>
      <dgm:spPr/>
    </dgm:pt>
    <dgm:pt modelId="{CF14CA37-86BD-4AF1-9A80-425AA349A95D}" type="pres">
      <dgm:prSet presAssocID="{677867AE-D383-4741-A19C-212DA7B39248}" presName="hierChild4"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5"/>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5" custLinFactNeighborX="0" custLinFactNeighborY="5408">
        <dgm:presLayoutVars>
          <dgm:chPref val="3"/>
        </dgm:presLayoutVars>
      </dgm:prSet>
      <dgm:spPr/>
    </dgm:pt>
    <dgm:pt modelId="{69DD91BF-AE08-4A50-85AD-0A6AF04AFB88}" type="pres">
      <dgm:prSet presAssocID="{FF099EF7-321E-45BF-AED6-CB0900C8341A}" presName="rootConnector" presStyleLbl="node2" presStyleIdx="2" presStyleCnt="5"/>
      <dgm:spPr/>
    </dgm:pt>
    <dgm:pt modelId="{F5067E9F-CDDD-484A-A776-F2C9CE15B596}" type="pres">
      <dgm:prSet presAssocID="{FF099EF7-321E-45BF-AED6-CB0900C8341A}" presName="hierChild4"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3" presStyleCnt="5"/>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3" presStyleCnt="5">
        <dgm:presLayoutVars>
          <dgm:chPref val="3"/>
        </dgm:presLayoutVars>
      </dgm:prSet>
      <dgm:spPr/>
    </dgm:pt>
    <dgm:pt modelId="{E150E4B6-B9A5-4BAC-BBFC-61EB6361091E}" type="pres">
      <dgm:prSet presAssocID="{BD7BF20F-CF90-4343-9B85-CDA889B3002C}" presName="rootConnector" presStyleLbl="node2" presStyleIdx="3" presStyleCnt="5"/>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4" presStyleCnt="5"/>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4" presStyleCnt="5">
        <dgm:presLayoutVars>
          <dgm:chPref val="3"/>
        </dgm:presLayoutVars>
      </dgm:prSet>
      <dgm:spPr/>
    </dgm:pt>
    <dgm:pt modelId="{5D2457A3-228A-410C-BB8F-3F21E6A1BF73}" type="pres">
      <dgm:prSet presAssocID="{BA884887-DAB9-40EF-B210-013F8580F0AC}" presName="rootConnector" presStyleLbl="node2" presStyleIdx="4" presStyleCnt="5"/>
      <dgm:spPr/>
    </dgm:pt>
    <dgm:pt modelId="{6FF2B284-1FE2-4F97-8342-B81C07D39CF6}" type="pres">
      <dgm:prSet presAssocID="{BA884887-DAB9-40EF-B210-013F8580F0AC}" presName="hierChild4" presStyleCnt="0"/>
      <dgm:spPr/>
    </dgm:pt>
    <dgm:pt modelId="{ACBA8EB0-066B-43CB-B2D3-CED3139FB488}" type="pres">
      <dgm:prSet presAssocID="{BA884887-DAB9-40EF-B210-013F8580F0AC}" presName="hierChild5" presStyleCnt="0"/>
      <dgm:spPr/>
    </dgm:pt>
    <dgm:pt modelId="{EA281039-C4FE-49BC-B3AA-ED7A04EBF118}" type="pres">
      <dgm:prSet presAssocID="{2EA33616-6C58-403A-899C-3B7D55F71B27}" presName="hierChild3" presStyleCnt="0"/>
      <dgm:spPr/>
    </dgm:pt>
  </dgm:ptLst>
  <dgm:cxnLst>
    <dgm:cxn modelId="{F50AFB26-97D1-4E80-9523-9A2FBCA16B98}" type="presOf" srcId="{0518F379-9B76-4D24-9528-ABF29A5CC0F7}" destId="{F49C7E02-ADF7-47A9-B251-A05DCA6DCBF0}" srcOrd="1"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4" destOrd="0" parTransId="{441267FB-F671-4CDA-A935-38DB662BEC19}" sibTransId="{A0817886-1F54-4253-B827-73561DB71E0E}"/>
    <dgm:cxn modelId="{98272939-6EB7-44C7-AD4D-4C03F6589210}" srcId="{2EA33616-6C58-403A-899C-3B7D55F71B27}" destId="{FF099EF7-321E-45BF-AED6-CB0900C8341A}" srcOrd="2" destOrd="0" parTransId="{77A2F5FD-58D1-4D68-BCF2-D7F56AB792AB}" sibTransId="{46290DE6-CD0C-4A93-A40F-C405E9AA9A19}"/>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3" destOrd="0" parTransId="{9C69C267-C2CE-4680-BA9C-7D9CFB04DA07}" sibTransId="{B4A20142-C051-4F96-B98C-A88ED3B173C3}"/>
    <dgm:cxn modelId="{A7092647-1785-416B-9CD3-DEB9B82A74C9}" type="presOf" srcId="{FF099EF7-321E-45BF-AED6-CB0900C8341A}" destId="{69DD91BF-AE08-4A50-85AD-0A6AF04AFB88}" srcOrd="1"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AC25CE89-44F3-4003-AF22-E4DBAE00331D}" type="presOf" srcId="{77A2F5FD-58D1-4D68-BCF2-D7F56AB792AB}" destId="{7B37DF95-E484-4655-938F-CAE68494BDFD}" srcOrd="0"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BCC0E291-8190-4460-89A3-FE9D61B78469}" type="presOf" srcId="{677867AE-D383-4741-A19C-212DA7B39248}" destId="{5AFBDEEA-44F9-4D0A-B695-80C0193C9A5A}"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6F0377BB-8D43-4C90-846E-99D061915CE7}" srcId="{2EA33616-6C58-403A-899C-3B7D55F71B27}" destId="{677867AE-D383-4741-A19C-212DA7B39248}" srcOrd="1" destOrd="0" parTransId="{8BE15F60-AC23-42C2-B1B2-C05367E5646B}" sibTransId="{BE18F588-8385-45F5-A5A3-006B4ED2851B}"/>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4" destOrd="0" presId="urn:microsoft.com/office/officeart/2005/8/layout/orgChart1"/>
    <dgm:cxn modelId="{43510C10-B60E-4DC0-AFAD-5F6AB7B14B1F}" type="presParOf" srcId="{76D3F05A-4157-40B3-A88D-439316AD0519}" destId="{76371C25-AFD4-4F33-B421-EB0F14B8F43A}" srcOrd="5"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6" destOrd="0" presId="urn:microsoft.com/office/officeart/2005/8/layout/orgChart1"/>
    <dgm:cxn modelId="{ECD2B261-D6C9-42AA-8DC6-DA902BCD0F00}" type="presParOf" srcId="{76D3F05A-4157-40B3-A88D-439316AD0519}" destId="{F47D0865-5A91-4C41-B14F-701835B28590}" srcOrd="7"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8" destOrd="0" presId="urn:microsoft.com/office/officeart/2005/8/layout/orgChart1"/>
    <dgm:cxn modelId="{59C97A10-FA92-42C9-B569-11836002E117}" type="presParOf" srcId="{76D3F05A-4157-40B3-A88D-439316AD0519}" destId="{35082C41-A70D-44A3-BA44-07AE28FCA15F}" srcOrd="9"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dgm:spPr>
        <a:solidFill>
          <a:srgbClr val="00B0F0"/>
        </a:solidFill>
      </dgm:spPr>
      <dgm:t>
        <a:bodyPr/>
        <a:lstStyle/>
        <a:p>
          <a:r>
            <a:rPr lang="en-US" dirty="0"/>
            <a:t>Director</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dgm:spPr>
        <a:solidFill>
          <a:srgbClr val="00B0F0"/>
        </a:solidFill>
      </dgm:spPr>
      <dgm:t>
        <a:bodyPr/>
        <a:lstStyle/>
        <a:p>
          <a:r>
            <a:rPr lang="en-US" dirty="0"/>
            <a:t>Child Protective Services Unit</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677867AE-D383-4741-A19C-212DA7B39248}">
      <dgm:prSet/>
      <dgm:spPr>
        <a:solidFill>
          <a:srgbClr val="00B0F0"/>
        </a:solidFill>
      </dgm:spPr>
      <dgm:t>
        <a:bodyPr/>
        <a:lstStyle/>
        <a:p>
          <a:r>
            <a:rPr lang="en-US" dirty="0"/>
            <a:t>Youth Justice Unit</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dgm:spPr>
        <a:solidFill>
          <a:srgbClr val="00B0F0"/>
        </a:solidFill>
      </dgm:spPr>
      <dgm:t>
        <a:bodyPr/>
        <a:lstStyle/>
        <a:p>
          <a:r>
            <a:rPr lang="en-US" dirty="0"/>
            <a:t>Child and Family Services Unit</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BD7BF20F-CF90-4343-9B85-CDA889B3002C}">
      <dgm:prSet phldrT="[Text]"/>
      <dgm:spPr>
        <a:solidFill>
          <a:srgbClr val="00B0F0"/>
        </a:solidFill>
      </dgm:spPr>
      <dgm:t>
        <a:bodyPr/>
        <a:lstStyle/>
        <a:p>
          <a:r>
            <a:rPr lang="en-US" dirty="0"/>
            <a:t>Birth to Three Unit</a:t>
          </a:r>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BA884887-DAB9-40EF-B210-013F8580F0AC}">
      <dgm:prSet phldrT="[Text]"/>
      <dgm:spPr>
        <a:solidFill>
          <a:srgbClr val="00B0F0"/>
        </a:solidFill>
      </dgm:spPr>
      <dgm:t>
        <a:bodyPr/>
        <a:lstStyle/>
        <a:p>
          <a:r>
            <a:rPr lang="en-US" dirty="0"/>
            <a:t>CLTS Unit</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A23E3DD3-84C7-4F1A-A7EB-38BFC37D2455}">
      <dgm:prSet phldrT="[Text]"/>
      <dgm:spPr>
        <a:solidFill>
          <a:srgbClr val="00B0F0"/>
        </a:solidFill>
      </dgm:spPr>
      <dgm:t>
        <a:bodyPr/>
        <a:lstStyle/>
        <a:p>
          <a:r>
            <a:rPr lang="en-US" dirty="0"/>
            <a:t>Foster Care Coordinator Unit</a:t>
          </a:r>
        </a:p>
      </dgm:t>
    </dgm:pt>
    <dgm:pt modelId="{6498817C-9826-4FBA-BCEC-41614DC91838}" type="parTrans" cxnId="{CC32D3BE-D3B3-4320-A280-FE481D4240AD}">
      <dgm:prSet/>
      <dgm:spPr/>
      <dgm:t>
        <a:bodyPr/>
        <a:lstStyle/>
        <a:p>
          <a:endParaRPr lang="en-US"/>
        </a:p>
      </dgm:t>
    </dgm:pt>
    <dgm:pt modelId="{2D13F887-1444-4980-A5FC-C923C8370102}" type="sibTrans" cxnId="{CC32D3BE-D3B3-4320-A280-FE481D4240AD}">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custLinFactY="-100000" custLinFactNeighborX="-5467" custLinFactNeighborY="-166832">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6"/>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6">
        <dgm:presLayoutVars>
          <dgm:chPref val="3"/>
        </dgm:presLayoutVars>
      </dgm:prSet>
      <dgm:spPr/>
    </dgm:pt>
    <dgm:pt modelId="{F49C7E02-ADF7-47A9-B251-A05DCA6DCBF0}" type="pres">
      <dgm:prSet presAssocID="{0518F379-9B76-4D24-9528-ABF29A5CC0F7}" presName="rootConnector" presStyleLbl="node2" presStyleIdx="0" presStyleCnt="6"/>
      <dgm:spPr/>
    </dgm:pt>
    <dgm:pt modelId="{7292F90E-15B3-447A-9832-737E5FD6DA66}" type="pres">
      <dgm:prSet presAssocID="{0518F379-9B76-4D24-9528-ABF29A5CC0F7}" presName="hierChild4"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6"/>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6">
        <dgm:presLayoutVars>
          <dgm:chPref val="3"/>
        </dgm:presLayoutVars>
      </dgm:prSet>
      <dgm:spPr/>
    </dgm:pt>
    <dgm:pt modelId="{1AE042DB-F9DB-41D6-B36B-767F795400BE}" type="pres">
      <dgm:prSet presAssocID="{677867AE-D383-4741-A19C-212DA7B39248}" presName="rootConnector" presStyleLbl="node2" presStyleIdx="1" presStyleCnt="6"/>
      <dgm:spPr/>
    </dgm:pt>
    <dgm:pt modelId="{CF14CA37-86BD-4AF1-9A80-425AA349A95D}" type="pres">
      <dgm:prSet presAssocID="{677867AE-D383-4741-A19C-212DA7B39248}" presName="hierChild4"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6"/>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6">
        <dgm:presLayoutVars>
          <dgm:chPref val="3"/>
        </dgm:presLayoutVars>
      </dgm:prSet>
      <dgm:spPr/>
    </dgm:pt>
    <dgm:pt modelId="{69DD91BF-AE08-4A50-85AD-0A6AF04AFB88}" type="pres">
      <dgm:prSet presAssocID="{FF099EF7-321E-45BF-AED6-CB0900C8341A}" presName="rootConnector" presStyleLbl="node2" presStyleIdx="2" presStyleCnt="6"/>
      <dgm:spPr/>
    </dgm:pt>
    <dgm:pt modelId="{F5067E9F-CDDD-484A-A776-F2C9CE15B596}" type="pres">
      <dgm:prSet presAssocID="{FF099EF7-321E-45BF-AED6-CB0900C8341A}" presName="hierChild4"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3" presStyleCnt="6"/>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3" presStyleCnt="6">
        <dgm:presLayoutVars>
          <dgm:chPref val="3"/>
        </dgm:presLayoutVars>
      </dgm:prSet>
      <dgm:spPr/>
    </dgm:pt>
    <dgm:pt modelId="{E150E4B6-B9A5-4BAC-BBFC-61EB6361091E}" type="pres">
      <dgm:prSet presAssocID="{BD7BF20F-CF90-4343-9B85-CDA889B3002C}" presName="rootConnector" presStyleLbl="node2" presStyleIdx="3" presStyleCnt="6"/>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4" presStyleCnt="6"/>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4" presStyleCnt="6">
        <dgm:presLayoutVars>
          <dgm:chPref val="3"/>
        </dgm:presLayoutVars>
      </dgm:prSet>
      <dgm:spPr/>
    </dgm:pt>
    <dgm:pt modelId="{5D2457A3-228A-410C-BB8F-3F21E6A1BF73}" type="pres">
      <dgm:prSet presAssocID="{BA884887-DAB9-40EF-B210-013F8580F0AC}" presName="rootConnector" presStyleLbl="node2" presStyleIdx="4" presStyleCnt="6"/>
      <dgm:spPr/>
    </dgm:pt>
    <dgm:pt modelId="{6FF2B284-1FE2-4F97-8342-B81C07D39CF6}" type="pres">
      <dgm:prSet presAssocID="{BA884887-DAB9-40EF-B210-013F8580F0AC}" presName="hierChild4" presStyleCnt="0"/>
      <dgm:spPr/>
    </dgm:pt>
    <dgm:pt modelId="{ACBA8EB0-066B-43CB-B2D3-CED3139FB488}" type="pres">
      <dgm:prSet presAssocID="{BA884887-DAB9-40EF-B210-013F8580F0AC}" presName="hierChild5" presStyleCnt="0"/>
      <dgm:spPr/>
    </dgm:pt>
    <dgm:pt modelId="{98C2F332-944C-4E18-B2F6-477E48AACA8A}" type="pres">
      <dgm:prSet presAssocID="{6498817C-9826-4FBA-BCEC-41614DC91838}" presName="Name37" presStyleLbl="parChTrans1D2" presStyleIdx="5" presStyleCnt="6"/>
      <dgm:spPr/>
    </dgm:pt>
    <dgm:pt modelId="{1E264C80-A66B-4712-93FE-7B56CCA56991}" type="pres">
      <dgm:prSet presAssocID="{A23E3DD3-84C7-4F1A-A7EB-38BFC37D2455}" presName="hierRoot2" presStyleCnt="0">
        <dgm:presLayoutVars>
          <dgm:hierBranch val="init"/>
        </dgm:presLayoutVars>
      </dgm:prSet>
      <dgm:spPr/>
    </dgm:pt>
    <dgm:pt modelId="{F9670B42-9B5D-489A-B619-F4C093577FA6}" type="pres">
      <dgm:prSet presAssocID="{A23E3DD3-84C7-4F1A-A7EB-38BFC37D2455}" presName="rootComposite" presStyleCnt="0"/>
      <dgm:spPr/>
    </dgm:pt>
    <dgm:pt modelId="{656D84FE-6DC9-4D63-AC76-2776179517B6}" type="pres">
      <dgm:prSet presAssocID="{A23E3DD3-84C7-4F1A-A7EB-38BFC37D2455}" presName="rootText" presStyleLbl="node2" presStyleIdx="5" presStyleCnt="6">
        <dgm:presLayoutVars>
          <dgm:chPref val="3"/>
        </dgm:presLayoutVars>
      </dgm:prSet>
      <dgm:spPr/>
    </dgm:pt>
    <dgm:pt modelId="{BB2208F1-49D2-4C2F-ABFD-B1FDB3878691}" type="pres">
      <dgm:prSet presAssocID="{A23E3DD3-84C7-4F1A-A7EB-38BFC37D2455}" presName="rootConnector" presStyleLbl="node2" presStyleIdx="5" presStyleCnt="6"/>
      <dgm:spPr/>
    </dgm:pt>
    <dgm:pt modelId="{62DCF4A7-AA59-44E6-BCAE-7803230413D9}" type="pres">
      <dgm:prSet presAssocID="{A23E3DD3-84C7-4F1A-A7EB-38BFC37D2455}" presName="hierChild4" presStyleCnt="0"/>
      <dgm:spPr/>
    </dgm:pt>
    <dgm:pt modelId="{5E42FBEB-1499-43B9-AE16-12C50BAD8CBB}" type="pres">
      <dgm:prSet presAssocID="{A23E3DD3-84C7-4F1A-A7EB-38BFC37D2455}" presName="hierChild5" presStyleCnt="0"/>
      <dgm:spPr/>
    </dgm:pt>
    <dgm:pt modelId="{EA281039-C4FE-49BC-B3AA-ED7A04EBF118}" type="pres">
      <dgm:prSet presAssocID="{2EA33616-6C58-403A-899C-3B7D55F71B27}" presName="hierChild3" presStyleCnt="0"/>
      <dgm:spPr/>
    </dgm:pt>
  </dgm:ptLst>
  <dgm:cxnLst>
    <dgm:cxn modelId="{F50AFB26-97D1-4E80-9523-9A2FBCA16B98}" type="presOf" srcId="{0518F379-9B76-4D24-9528-ABF29A5CC0F7}" destId="{F49C7E02-ADF7-47A9-B251-A05DCA6DCBF0}" srcOrd="1"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4" destOrd="0" parTransId="{441267FB-F671-4CDA-A935-38DB662BEC19}" sibTransId="{A0817886-1F54-4253-B827-73561DB71E0E}"/>
    <dgm:cxn modelId="{98272939-6EB7-44C7-AD4D-4C03F6589210}" srcId="{2EA33616-6C58-403A-899C-3B7D55F71B27}" destId="{FF099EF7-321E-45BF-AED6-CB0900C8341A}" srcOrd="2" destOrd="0" parTransId="{77A2F5FD-58D1-4D68-BCF2-D7F56AB792AB}" sibTransId="{46290DE6-CD0C-4A93-A40F-C405E9AA9A19}"/>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3" destOrd="0" parTransId="{9C69C267-C2CE-4680-BA9C-7D9CFB04DA07}" sibTransId="{B4A20142-C051-4F96-B98C-A88ED3B173C3}"/>
    <dgm:cxn modelId="{A7092647-1785-416B-9CD3-DEB9B82A74C9}" type="presOf" srcId="{FF099EF7-321E-45BF-AED6-CB0900C8341A}" destId="{69DD91BF-AE08-4A50-85AD-0A6AF04AFB88}" srcOrd="1"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BE634484-D776-425E-9CDA-4034CDB56923}" type="presOf" srcId="{A23E3DD3-84C7-4F1A-A7EB-38BFC37D2455}" destId="{BB2208F1-49D2-4C2F-ABFD-B1FDB3878691}" srcOrd="1"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AC25CE89-44F3-4003-AF22-E4DBAE00331D}" type="presOf" srcId="{77A2F5FD-58D1-4D68-BCF2-D7F56AB792AB}" destId="{7B37DF95-E484-4655-938F-CAE68494BDFD}" srcOrd="0"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BCC0E291-8190-4460-89A3-FE9D61B78469}" type="presOf" srcId="{677867AE-D383-4741-A19C-212DA7B39248}" destId="{5AFBDEEA-44F9-4D0A-B695-80C0193C9A5A}" srcOrd="0" destOrd="0" presId="urn:microsoft.com/office/officeart/2005/8/layout/orgChart1"/>
    <dgm:cxn modelId="{30B2F997-64BD-4D52-8792-AF8CFE973149}" type="presOf" srcId="{A23E3DD3-84C7-4F1A-A7EB-38BFC37D2455}" destId="{656D84FE-6DC9-4D63-AC76-2776179517B6}"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E01A98B7-0CB6-4BBD-B05F-0CB02E2C726D}" type="presOf" srcId="{6498817C-9826-4FBA-BCEC-41614DC91838}" destId="{98C2F332-944C-4E18-B2F6-477E48AACA8A}" srcOrd="0" destOrd="0" presId="urn:microsoft.com/office/officeart/2005/8/layout/orgChart1"/>
    <dgm:cxn modelId="{6F0377BB-8D43-4C90-846E-99D061915CE7}" srcId="{2EA33616-6C58-403A-899C-3B7D55F71B27}" destId="{677867AE-D383-4741-A19C-212DA7B39248}" srcOrd="1" destOrd="0" parTransId="{8BE15F60-AC23-42C2-B1B2-C05367E5646B}" sibTransId="{BE18F588-8385-45F5-A5A3-006B4ED2851B}"/>
    <dgm:cxn modelId="{CC32D3BE-D3B3-4320-A280-FE481D4240AD}" srcId="{2EA33616-6C58-403A-899C-3B7D55F71B27}" destId="{A23E3DD3-84C7-4F1A-A7EB-38BFC37D2455}" srcOrd="5" destOrd="0" parTransId="{6498817C-9826-4FBA-BCEC-41614DC91838}" sibTransId="{2D13F887-1444-4980-A5FC-C923C8370102}"/>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4" destOrd="0" presId="urn:microsoft.com/office/officeart/2005/8/layout/orgChart1"/>
    <dgm:cxn modelId="{43510C10-B60E-4DC0-AFAD-5F6AB7B14B1F}" type="presParOf" srcId="{76D3F05A-4157-40B3-A88D-439316AD0519}" destId="{76371C25-AFD4-4F33-B421-EB0F14B8F43A}" srcOrd="5"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6" destOrd="0" presId="urn:microsoft.com/office/officeart/2005/8/layout/orgChart1"/>
    <dgm:cxn modelId="{ECD2B261-D6C9-42AA-8DC6-DA902BCD0F00}" type="presParOf" srcId="{76D3F05A-4157-40B3-A88D-439316AD0519}" destId="{F47D0865-5A91-4C41-B14F-701835B28590}" srcOrd="7"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8" destOrd="0" presId="urn:microsoft.com/office/officeart/2005/8/layout/orgChart1"/>
    <dgm:cxn modelId="{59C97A10-FA92-42C9-B569-11836002E117}" type="presParOf" srcId="{76D3F05A-4157-40B3-A88D-439316AD0519}" destId="{35082C41-A70D-44A3-BA44-07AE28FCA15F}" srcOrd="9"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31BECC0-37F9-4898-B43D-1844E1D00551}" type="presParOf" srcId="{76D3F05A-4157-40B3-A88D-439316AD0519}" destId="{98C2F332-944C-4E18-B2F6-477E48AACA8A}" srcOrd="10" destOrd="0" presId="urn:microsoft.com/office/officeart/2005/8/layout/orgChart1"/>
    <dgm:cxn modelId="{77CE51D1-78FD-4F6D-858C-BD5B0DF5ABD4}" type="presParOf" srcId="{76D3F05A-4157-40B3-A88D-439316AD0519}" destId="{1E264C80-A66B-4712-93FE-7B56CCA56991}" srcOrd="11" destOrd="0" presId="urn:microsoft.com/office/officeart/2005/8/layout/orgChart1"/>
    <dgm:cxn modelId="{3F4C447F-46B9-4ACD-94A6-E3CF68AEA0A4}" type="presParOf" srcId="{1E264C80-A66B-4712-93FE-7B56CCA56991}" destId="{F9670B42-9B5D-489A-B619-F4C093577FA6}" srcOrd="0" destOrd="0" presId="urn:microsoft.com/office/officeart/2005/8/layout/orgChart1"/>
    <dgm:cxn modelId="{CCFF278A-3276-45FE-93F1-BB921FE3F199}" type="presParOf" srcId="{F9670B42-9B5D-489A-B619-F4C093577FA6}" destId="{656D84FE-6DC9-4D63-AC76-2776179517B6}" srcOrd="0" destOrd="0" presId="urn:microsoft.com/office/officeart/2005/8/layout/orgChart1"/>
    <dgm:cxn modelId="{7F69870A-B2ED-4AD7-B99D-C2B6CBA733E3}" type="presParOf" srcId="{F9670B42-9B5D-489A-B619-F4C093577FA6}" destId="{BB2208F1-49D2-4C2F-ABFD-B1FDB3878691}" srcOrd="1" destOrd="0" presId="urn:microsoft.com/office/officeart/2005/8/layout/orgChart1"/>
    <dgm:cxn modelId="{D3B42A51-8606-4C79-9524-C91B7CAD5C0E}" type="presParOf" srcId="{1E264C80-A66B-4712-93FE-7B56CCA56991}" destId="{62DCF4A7-AA59-44E6-BCAE-7803230413D9}" srcOrd="1" destOrd="0" presId="urn:microsoft.com/office/officeart/2005/8/layout/orgChart1"/>
    <dgm:cxn modelId="{270458BE-6691-40C0-9632-D00730171A0A}" type="presParOf" srcId="{1E264C80-A66B-4712-93FE-7B56CCA56991}" destId="{5E42FBEB-1499-43B9-AE16-12C50BAD8CBB}"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FE0D8-3F1F-43EA-B140-6CA244E4CD57}">
      <dsp:nvSpPr>
        <dsp:cNvPr id="0" name=""/>
        <dsp:cNvSpPr/>
      </dsp:nvSpPr>
      <dsp:spPr>
        <a:xfrm>
          <a:off x="4037773" y="704468"/>
          <a:ext cx="3486654" cy="1706451"/>
        </a:xfrm>
        <a:custGeom>
          <a:avLst/>
          <a:gdLst/>
          <a:ahLst/>
          <a:cxnLst/>
          <a:rect l="0" t="0" r="0" b="0"/>
          <a:pathLst>
            <a:path>
              <a:moveTo>
                <a:pt x="0" y="0"/>
              </a:moveTo>
              <a:lnTo>
                <a:pt x="0" y="1558512"/>
              </a:lnTo>
              <a:lnTo>
                <a:pt x="3486654" y="1558512"/>
              </a:lnTo>
              <a:lnTo>
                <a:pt x="3486654"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4037773" y="704468"/>
          <a:ext cx="1781840" cy="1706451"/>
        </a:xfrm>
        <a:custGeom>
          <a:avLst/>
          <a:gdLst/>
          <a:ahLst/>
          <a:cxnLst/>
          <a:rect l="0" t="0" r="0" b="0"/>
          <a:pathLst>
            <a:path>
              <a:moveTo>
                <a:pt x="0" y="0"/>
              </a:moveTo>
              <a:lnTo>
                <a:pt x="0" y="1558512"/>
              </a:lnTo>
              <a:lnTo>
                <a:pt x="1781840" y="1558512"/>
              </a:lnTo>
              <a:lnTo>
                <a:pt x="1781840"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3992053" y="704468"/>
          <a:ext cx="91440" cy="1744548"/>
        </a:xfrm>
        <a:custGeom>
          <a:avLst/>
          <a:gdLst/>
          <a:ahLst/>
          <a:cxnLst/>
          <a:rect l="0" t="0" r="0" b="0"/>
          <a:pathLst>
            <a:path>
              <a:moveTo>
                <a:pt x="45720" y="0"/>
              </a:moveTo>
              <a:lnTo>
                <a:pt x="45720" y="1596610"/>
              </a:lnTo>
              <a:lnTo>
                <a:pt x="122746" y="1596610"/>
              </a:lnTo>
              <a:lnTo>
                <a:pt x="122746" y="174454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2409985" y="704468"/>
          <a:ext cx="1627787" cy="1706451"/>
        </a:xfrm>
        <a:custGeom>
          <a:avLst/>
          <a:gdLst/>
          <a:ahLst/>
          <a:cxnLst/>
          <a:rect l="0" t="0" r="0" b="0"/>
          <a:pathLst>
            <a:path>
              <a:moveTo>
                <a:pt x="1627787" y="0"/>
              </a:moveTo>
              <a:lnTo>
                <a:pt x="1627787" y="1558512"/>
              </a:lnTo>
              <a:lnTo>
                <a:pt x="0" y="1558512"/>
              </a:lnTo>
              <a:lnTo>
                <a:pt x="0"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705171" y="704468"/>
          <a:ext cx="3332601" cy="1706451"/>
        </a:xfrm>
        <a:custGeom>
          <a:avLst/>
          <a:gdLst/>
          <a:ahLst/>
          <a:cxnLst/>
          <a:rect l="0" t="0" r="0" b="0"/>
          <a:pathLst>
            <a:path>
              <a:moveTo>
                <a:pt x="3332601" y="0"/>
              </a:moveTo>
              <a:lnTo>
                <a:pt x="3332601" y="1558512"/>
              </a:lnTo>
              <a:lnTo>
                <a:pt x="0" y="1558512"/>
              </a:lnTo>
              <a:lnTo>
                <a:pt x="0"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3333304" y="0"/>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Director</a:t>
          </a:r>
        </a:p>
      </dsp:txBody>
      <dsp:txXfrm>
        <a:off x="3333304" y="0"/>
        <a:ext cx="1408937" cy="704468"/>
      </dsp:txXfrm>
    </dsp:sp>
    <dsp:sp modelId="{EB12E4D8-E7F1-4C62-B520-31141AFC5A55}">
      <dsp:nvSpPr>
        <dsp:cNvPr id="0" name=""/>
        <dsp:cNvSpPr/>
      </dsp:nvSpPr>
      <dsp:spPr>
        <a:xfrm>
          <a:off x="703"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Social Worker	</a:t>
          </a:r>
        </a:p>
      </dsp:txBody>
      <dsp:txXfrm>
        <a:off x="703" y="2410919"/>
        <a:ext cx="1408937" cy="704468"/>
      </dsp:txXfrm>
    </dsp:sp>
    <dsp:sp modelId="{5AFBDEEA-44F9-4D0A-B695-80C0193C9A5A}">
      <dsp:nvSpPr>
        <dsp:cNvPr id="0" name=""/>
        <dsp:cNvSpPr/>
      </dsp:nvSpPr>
      <dsp:spPr>
        <a:xfrm>
          <a:off x="1705517"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Family Specialist</a:t>
          </a:r>
        </a:p>
      </dsp:txBody>
      <dsp:txXfrm>
        <a:off x="1705517" y="2410919"/>
        <a:ext cx="1408937" cy="704468"/>
      </dsp:txXfrm>
    </dsp:sp>
    <dsp:sp modelId="{714D4D66-57CB-44E1-9470-6ECBE1235C2D}">
      <dsp:nvSpPr>
        <dsp:cNvPr id="0" name=""/>
        <dsp:cNvSpPr/>
      </dsp:nvSpPr>
      <dsp:spPr>
        <a:xfrm>
          <a:off x="3410331" y="2449017"/>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Social Services Aide </a:t>
          </a:r>
        </a:p>
      </dsp:txBody>
      <dsp:txXfrm>
        <a:off x="3410331" y="2449017"/>
        <a:ext cx="1408937" cy="704468"/>
      </dsp:txXfrm>
    </dsp:sp>
    <dsp:sp modelId="{3BEB44FF-3B5E-42FC-BDCC-734D7F6A2274}">
      <dsp:nvSpPr>
        <dsp:cNvPr id="0" name=""/>
        <dsp:cNvSpPr/>
      </dsp:nvSpPr>
      <dsp:spPr>
        <a:xfrm>
          <a:off x="5115145"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CLTS Worker</a:t>
          </a:r>
        </a:p>
      </dsp:txBody>
      <dsp:txXfrm>
        <a:off x="5115145" y="2410919"/>
        <a:ext cx="1408937" cy="704468"/>
      </dsp:txXfrm>
    </dsp:sp>
    <dsp:sp modelId="{CD28EE2E-A8D3-49C1-9D0D-2FB5B18FD06C}">
      <dsp:nvSpPr>
        <dsp:cNvPr id="0" name=""/>
        <dsp:cNvSpPr/>
      </dsp:nvSpPr>
      <dsp:spPr>
        <a:xfrm>
          <a:off x="6819959"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Children’s Mental Health Worker</a:t>
          </a:r>
        </a:p>
      </dsp:txBody>
      <dsp:txXfrm>
        <a:off x="6819959" y="2410919"/>
        <a:ext cx="1408937" cy="704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2F332-944C-4E18-B2F6-477E48AACA8A}">
      <dsp:nvSpPr>
        <dsp:cNvPr id="0" name=""/>
        <dsp:cNvSpPr/>
      </dsp:nvSpPr>
      <dsp:spPr>
        <a:xfrm>
          <a:off x="4051023" y="584086"/>
          <a:ext cx="3592681" cy="1801386"/>
        </a:xfrm>
        <a:custGeom>
          <a:avLst/>
          <a:gdLst/>
          <a:ahLst/>
          <a:cxnLst/>
          <a:rect l="0" t="0" r="0" b="0"/>
          <a:pathLst>
            <a:path>
              <a:moveTo>
                <a:pt x="0" y="0"/>
              </a:moveTo>
              <a:lnTo>
                <a:pt x="0" y="1678895"/>
              </a:lnTo>
              <a:lnTo>
                <a:pt x="3592681" y="1678895"/>
              </a:lnTo>
              <a:lnTo>
                <a:pt x="3592681"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BFE0D8-3F1F-43EA-B140-6CA244E4CD57}">
      <dsp:nvSpPr>
        <dsp:cNvPr id="0" name=""/>
        <dsp:cNvSpPr/>
      </dsp:nvSpPr>
      <dsp:spPr>
        <a:xfrm>
          <a:off x="4051023" y="584086"/>
          <a:ext cx="2181119" cy="1801386"/>
        </a:xfrm>
        <a:custGeom>
          <a:avLst/>
          <a:gdLst/>
          <a:ahLst/>
          <a:cxnLst/>
          <a:rect l="0" t="0" r="0" b="0"/>
          <a:pathLst>
            <a:path>
              <a:moveTo>
                <a:pt x="0" y="0"/>
              </a:moveTo>
              <a:lnTo>
                <a:pt x="0" y="1678895"/>
              </a:lnTo>
              <a:lnTo>
                <a:pt x="2181119" y="1678895"/>
              </a:lnTo>
              <a:lnTo>
                <a:pt x="2181119"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4051023" y="584086"/>
          <a:ext cx="769557" cy="1801386"/>
        </a:xfrm>
        <a:custGeom>
          <a:avLst/>
          <a:gdLst/>
          <a:ahLst/>
          <a:cxnLst/>
          <a:rect l="0" t="0" r="0" b="0"/>
          <a:pathLst>
            <a:path>
              <a:moveTo>
                <a:pt x="0" y="0"/>
              </a:moveTo>
              <a:lnTo>
                <a:pt x="0" y="1678895"/>
              </a:lnTo>
              <a:lnTo>
                <a:pt x="769557" y="1678895"/>
              </a:lnTo>
              <a:lnTo>
                <a:pt x="769557"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3409019" y="584086"/>
          <a:ext cx="642003" cy="1801386"/>
        </a:xfrm>
        <a:custGeom>
          <a:avLst/>
          <a:gdLst/>
          <a:ahLst/>
          <a:cxnLst/>
          <a:rect l="0" t="0" r="0" b="0"/>
          <a:pathLst>
            <a:path>
              <a:moveTo>
                <a:pt x="642003" y="0"/>
              </a:moveTo>
              <a:lnTo>
                <a:pt x="642003" y="1678895"/>
              </a:lnTo>
              <a:lnTo>
                <a:pt x="0" y="1678895"/>
              </a:lnTo>
              <a:lnTo>
                <a:pt x="0"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1997457" y="584086"/>
          <a:ext cx="2053565" cy="1801386"/>
        </a:xfrm>
        <a:custGeom>
          <a:avLst/>
          <a:gdLst/>
          <a:ahLst/>
          <a:cxnLst/>
          <a:rect l="0" t="0" r="0" b="0"/>
          <a:pathLst>
            <a:path>
              <a:moveTo>
                <a:pt x="2053565" y="0"/>
              </a:moveTo>
              <a:lnTo>
                <a:pt x="2053565" y="1678895"/>
              </a:lnTo>
              <a:lnTo>
                <a:pt x="0" y="1678895"/>
              </a:lnTo>
              <a:lnTo>
                <a:pt x="0"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585895" y="584086"/>
          <a:ext cx="3465127" cy="1801386"/>
        </a:xfrm>
        <a:custGeom>
          <a:avLst/>
          <a:gdLst/>
          <a:ahLst/>
          <a:cxnLst/>
          <a:rect l="0" t="0" r="0" b="0"/>
          <a:pathLst>
            <a:path>
              <a:moveTo>
                <a:pt x="3465127" y="0"/>
              </a:moveTo>
              <a:lnTo>
                <a:pt x="3465127" y="1678895"/>
              </a:lnTo>
              <a:lnTo>
                <a:pt x="0" y="1678895"/>
              </a:lnTo>
              <a:lnTo>
                <a:pt x="0"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3467733" y="796"/>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Director</a:t>
          </a:r>
        </a:p>
      </dsp:txBody>
      <dsp:txXfrm>
        <a:off x="3467733" y="796"/>
        <a:ext cx="1166579" cy="583289"/>
      </dsp:txXfrm>
    </dsp:sp>
    <dsp:sp modelId="{EB12E4D8-E7F1-4C62-B520-31141AFC5A55}">
      <dsp:nvSpPr>
        <dsp:cNvPr id="0" name=""/>
        <dsp:cNvSpPr/>
      </dsp:nvSpPr>
      <dsp:spPr>
        <a:xfrm>
          <a:off x="2605"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Child Protective Services Unit</a:t>
          </a:r>
        </a:p>
      </dsp:txBody>
      <dsp:txXfrm>
        <a:off x="2605" y="2385472"/>
        <a:ext cx="1166579" cy="583289"/>
      </dsp:txXfrm>
    </dsp:sp>
    <dsp:sp modelId="{5AFBDEEA-44F9-4D0A-B695-80C0193C9A5A}">
      <dsp:nvSpPr>
        <dsp:cNvPr id="0" name=""/>
        <dsp:cNvSpPr/>
      </dsp:nvSpPr>
      <dsp:spPr>
        <a:xfrm>
          <a:off x="1414167"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Youth Justice Unit</a:t>
          </a:r>
        </a:p>
      </dsp:txBody>
      <dsp:txXfrm>
        <a:off x="1414167" y="2385472"/>
        <a:ext cx="1166579" cy="583289"/>
      </dsp:txXfrm>
    </dsp:sp>
    <dsp:sp modelId="{714D4D66-57CB-44E1-9470-6ECBE1235C2D}">
      <dsp:nvSpPr>
        <dsp:cNvPr id="0" name=""/>
        <dsp:cNvSpPr/>
      </dsp:nvSpPr>
      <dsp:spPr>
        <a:xfrm>
          <a:off x="2825729"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Child and Family Services Unit</a:t>
          </a:r>
        </a:p>
      </dsp:txBody>
      <dsp:txXfrm>
        <a:off x="2825729" y="2385472"/>
        <a:ext cx="1166579" cy="583289"/>
      </dsp:txXfrm>
    </dsp:sp>
    <dsp:sp modelId="{3BEB44FF-3B5E-42FC-BDCC-734D7F6A2274}">
      <dsp:nvSpPr>
        <dsp:cNvPr id="0" name=""/>
        <dsp:cNvSpPr/>
      </dsp:nvSpPr>
      <dsp:spPr>
        <a:xfrm>
          <a:off x="4237290"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Birth to Three Unit</a:t>
          </a:r>
        </a:p>
      </dsp:txBody>
      <dsp:txXfrm>
        <a:off x="4237290" y="2385472"/>
        <a:ext cx="1166579" cy="583289"/>
      </dsp:txXfrm>
    </dsp:sp>
    <dsp:sp modelId="{CD28EE2E-A8D3-49C1-9D0D-2FB5B18FD06C}">
      <dsp:nvSpPr>
        <dsp:cNvPr id="0" name=""/>
        <dsp:cNvSpPr/>
      </dsp:nvSpPr>
      <dsp:spPr>
        <a:xfrm>
          <a:off x="5648852"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CLTS Unit</a:t>
          </a:r>
        </a:p>
      </dsp:txBody>
      <dsp:txXfrm>
        <a:off x="5648852" y="2385472"/>
        <a:ext cx="1166579" cy="583289"/>
      </dsp:txXfrm>
    </dsp:sp>
    <dsp:sp modelId="{656D84FE-6DC9-4D63-AC76-2776179517B6}">
      <dsp:nvSpPr>
        <dsp:cNvPr id="0" name=""/>
        <dsp:cNvSpPr/>
      </dsp:nvSpPr>
      <dsp:spPr>
        <a:xfrm>
          <a:off x="7060414"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Foster Care Coordinator Unit</a:t>
          </a:r>
        </a:p>
      </dsp:txBody>
      <dsp:txXfrm>
        <a:off x="7060414" y="2385472"/>
        <a:ext cx="1166579" cy="5832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04A70F-88BC-496F-9F16-04F9AF6164C6}" type="datetimeFigureOut">
              <a:rPr lang="en-US" smtClean="0"/>
              <a:t>2/12/2025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1D8323-9233-4D62-9D30-7B15A43DB7BB}" type="slidenum">
              <a:rPr lang="en-US" smtClean="0"/>
              <a:t>‹#›</a:t>
            </a:fld>
            <a:endParaRPr lang="en-US"/>
          </a:p>
        </p:txBody>
      </p:sp>
    </p:spTree>
    <p:extLst>
      <p:ext uri="{BB962C8B-B14F-4D97-AF65-F5344CB8AC3E}">
        <p14:creationId xmlns:p14="http://schemas.microsoft.com/office/powerpoint/2010/main" val="216889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23B6ACF-9441-44ED-8878-523F3C652BF4}" type="datetimeFigureOut">
              <a:rPr lang="en-US" smtClean="0"/>
              <a:t>2/12/2025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76CB09B-DFD5-4D48-A276-C9B6323916A5}" type="slidenum">
              <a:rPr lang="en-US" smtClean="0"/>
              <a:t>‹#›</a:t>
            </a:fld>
            <a:endParaRPr lang="en-US"/>
          </a:p>
        </p:txBody>
      </p:sp>
    </p:spTree>
    <p:extLst>
      <p:ext uri="{BB962C8B-B14F-4D97-AF65-F5344CB8AC3E}">
        <p14:creationId xmlns:p14="http://schemas.microsoft.com/office/powerpoint/2010/main" val="164455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this is a Social Service Unit with mixed caseloads. The Social Worker belongs on the roster. In addition, the other four positions might work with Child Welfare, Child Protective Services, or Youth Justice, in addition to working with programs such as Children’s Long-Term Support and Children’s Mental Health. In these cases if a worker has a mixed caseload, he or she should be on the RMTS Staff Roster.</a:t>
            </a:r>
          </a:p>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9</a:t>
            </a:fld>
            <a:endParaRPr lang="en-US"/>
          </a:p>
        </p:txBody>
      </p:sp>
    </p:spTree>
    <p:extLst>
      <p:ext uri="{BB962C8B-B14F-4D97-AF65-F5344CB8AC3E}">
        <p14:creationId xmlns:p14="http://schemas.microsoft.com/office/powerpoint/2010/main" val="179880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workers in the Child Protective Services Unit, Youth Justice Unit, Child and Family Services Unit, and the Foster Care Coordinator Unit should be included on the RMTS Staff Roster, except for supervisors and clerical support. All workers in the CLTS Unit and Birth To Three Unit should not be included on the RMTS Staff Roster because they are separate units.  </a:t>
            </a:r>
          </a:p>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10</a:t>
            </a:fld>
            <a:endParaRPr lang="en-US"/>
          </a:p>
        </p:txBody>
      </p:sp>
    </p:spTree>
    <p:extLst>
      <p:ext uri="{BB962C8B-B14F-4D97-AF65-F5344CB8AC3E}">
        <p14:creationId xmlns:p14="http://schemas.microsoft.com/office/powerpoint/2010/main" val="165230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A0A0A"/>
                </a:solidFill>
                <a:latin typeface="+mn-lt"/>
                <a:cs typeface="Calibri" panose="020F0502020204030204" pitchFamily="34" charset="0"/>
              </a:rPr>
              <a:t>3329 Exclusions: maintenance costs for children placed with CPAs</a:t>
            </a:r>
          </a:p>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17</a:t>
            </a:fld>
            <a:endParaRPr lang="en-US"/>
          </a:p>
        </p:txBody>
      </p:sp>
    </p:spTree>
    <p:extLst>
      <p:ext uri="{BB962C8B-B14F-4D97-AF65-F5344CB8AC3E}">
        <p14:creationId xmlns:p14="http://schemas.microsoft.com/office/powerpoint/2010/main" val="173255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19</a:t>
            </a:fld>
            <a:endParaRPr lang="en-US"/>
          </a:p>
        </p:txBody>
      </p:sp>
    </p:spTree>
    <p:extLst>
      <p:ext uri="{BB962C8B-B14F-4D97-AF65-F5344CB8AC3E}">
        <p14:creationId xmlns:p14="http://schemas.microsoft.com/office/powerpoint/2010/main" val="214459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0F1BE1D-BA32-48EB-8E87-8862661C29AB}" type="datetime1">
              <a:rPr lang="en-US"/>
              <a:pPr>
                <a:defRPr/>
              </a:pPr>
              <a:t>2/12/2025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7EC05-91E3-4AC7-8B57-6EED9A160FA4}" type="slidenum">
              <a:rPr lang="en-US"/>
              <a:pPr>
                <a:defRPr/>
              </a:pPr>
              <a:t>‹#›</a:t>
            </a:fld>
            <a:endParaRPr lang="en-US"/>
          </a:p>
        </p:txBody>
      </p:sp>
    </p:spTree>
    <p:extLst>
      <p:ext uri="{BB962C8B-B14F-4D97-AF65-F5344CB8AC3E}">
        <p14:creationId xmlns:p14="http://schemas.microsoft.com/office/powerpoint/2010/main" val="42436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2F8CEC-5189-4147-8ED4-96FA2F857DDF}" type="datetime1">
              <a:rPr lang="en-US"/>
              <a:pPr>
                <a:defRPr/>
              </a:pPr>
              <a:t>2/12/2025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91821-28F1-4996-A2A3-16DE6974C7A8}" type="slidenum">
              <a:rPr lang="en-US"/>
              <a:pPr>
                <a:defRPr/>
              </a:pPr>
              <a:t>‹#›</a:t>
            </a:fld>
            <a:endParaRPr lang="en-US"/>
          </a:p>
        </p:txBody>
      </p:sp>
    </p:spTree>
    <p:extLst>
      <p:ext uri="{BB962C8B-B14F-4D97-AF65-F5344CB8AC3E}">
        <p14:creationId xmlns:p14="http://schemas.microsoft.com/office/powerpoint/2010/main" val="305518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2D4736-BA59-4D87-970E-DC7722BC4BCB}" type="datetime1">
              <a:rPr lang="en-US"/>
              <a:pPr>
                <a:defRPr/>
              </a:pPr>
              <a:t>2/12/2025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34DBC-0F77-4642-8929-89DA0907B5E5}" type="slidenum">
              <a:rPr lang="en-US"/>
              <a:pPr>
                <a:defRPr/>
              </a:pPr>
              <a:t>‹#›</a:t>
            </a:fld>
            <a:endParaRPr lang="en-US"/>
          </a:p>
        </p:txBody>
      </p:sp>
    </p:spTree>
    <p:extLst>
      <p:ext uri="{BB962C8B-B14F-4D97-AF65-F5344CB8AC3E}">
        <p14:creationId xmlns:p14="http://schemas.microsoft.com/office/powerpoint/2010/main" val="20909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3CC668-9653-4399-B7F4-FBD17B7C285A}" type="datetime1">
              <a:rPr lang="en-US"/>
              <a:pPr>
                <a:defRPr/>
              </a:pPr>
              <a:t>2/12/2025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73A1A8-CDB1-4D5C-BF1C-83A5D495D0B3}" type="slidenum">
              <a:rPr lang="en-US"/>
              <a:pPr>
                <a:defRPr/>
              </a:pPr>
              <a:t>‹#›</a:t>
            </a:fld>
            <a:endParaRPr lang="en-US"/>
          </a:p>
        </p:txBody>
      </p:sp>
    </p:spTree>
    <p:extLst>
      <p:ext uri="{BB962C8B-B14F-4D97-AF65-F5344CB8AC3E}">
        <p14:creationId xmlns:p14="http://schemas.microsoft.com/office/powerpoint/2010/main" val="417655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E061D0-59A0-408D-9D6A-4D49DAD67DD4}" type="datetime1">
              <a:rPr lang="en-US"/>
              <a:pPr>
                <a:defRPr/>
              </a:pPr>
              <a:t>2/12/2025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44469-F488-4EDE-B80C-6527B9EAC102}" type="slidenum">
              <a:rPr lang="en-US"/>
              <a:pPr>
                <a:defRPr/>
              </a:pPr>
              <a:t>‹#›</a:t>
            </a:fld>
            <a:endParaRPr lang="en-US"/>
          </a:p>
        </p:txBody>
      </p:sp>
    </p:spTree>
    <p:extLst>
      <p:ext uri="{BB962C8B-B14F-4D97-AF65-F5344CB8AC3E}">
        <p14:creationId xmlns:p14="http://schemas.microsoft.com/office/powerpoint/2010/main" val="30474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E532F1-0D13-473B-A27D-94753099B1BE}" type="datetime1">
              <a:rPr lang="en-US"/>
              <a:pPr>
                <a:defRPr/>
              </a:pPr>
              <a:t>2/12/2025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32E0E-237F-4B90-AAA7-8A18618811EE}" type="slidenum">
              <a:rPr lang="en-US"/>
              <a:pPr>
                <a:defRPr/>
              </a:pPr>
              <a:t>‹#›</a:t>
            </a:fld>
            <a:endParaRPr lang="en-US"/>
          </a:p>
        </p:txBody>
      </p:sp>
    </p:spTree>
    <p:extLst>
      <p:ext uri="{BB962C8B-B14F-4D97-AF65-F5344CB8AC3E}">
        <p14:creationId xmlns:p14="http://schemas.microsoft.com/office/powerpoint/2010/main" val="29386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F7B8A4-5EB5-4B9E-83EA-8DA4B14141EB}" type="datetime1">
              <a:rPr lang="en-US"/>
              <a:pPr>
                <a:defRPr/>
              </a:pPr>
              <a:t>2/12/2025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2BD438-13A5-4541-BE8A-AAE2CE77ECE9}" type="slidenum">
              <a:rPr lang="en-US"/>
              <a:pPr>
                <a:defRPr/>
              </a:pPr>
              <a:t>‹#›</a:t>
            </a:fld>
            <a:endParaRPr lang="en-US"/>
          </a:p>
        </p:txBody>
      </p:sp>
    </p:spTree>
    <p:extLst>
      <p:ext uri="{BB962C8B-B14F-4D97-AF65-F5344CB8AC3E}">
        <p14:creationId xmlns:p14="http://schemas.microsoft.com/office/powerpoint/2010/main" val="101092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053D3AC-A9C0-43FA-A268-E37209FD519F}" type="datetime1">
              <a:rPr lang="en-US"/>
              <a:pPr>
                <a:defRPr/>
              </a:pPr>
              <a:t>2/12/2025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5C23FC-C29B-4612-A3D8-E4EB312E7D58}" type="slidenum">
              <a:rPr lang="en-US"/>
              <a:pPr>
                <a:defRPr/>
              </a:pPr>
              <a:t>‹#›</a:t>
            </a:fld>
            <a:endParaRPr lang="en-US"/>
          </a:p>
        </p:txBody>
      </p:sp>
    </p:spTree>
    <p:extLst>
      <p:ext uri="{BB962C8B-B14F-4D97-AF65-F5344CB8AC3E}">
        <p14:creationId xmlns:p14="http://schemas.microsoft.com/office/powerpoint/2010/main" val="1248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A853A-0368-4869-BE51-B7B3B8DB99A2}" type="datetime1">
              <a:rPr lang="en-US"/>
              <a:pPr>
                <a:defRPr/>
              </a:pPr>
              <a:t>2/12/2025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370678-FB4D-4AED-966F-6A70330DBF49}" type="slidenum">
              <a:rPr lang="en-US"/>
              <a:pPr>
                <a:defRPr/>
              </a:pPr>
              <a:t>‹#›</a:t>
            </a:fld>
            <a:endParaRPr lang="en-US"/>
          </a:p>
        </p:txBody>
      </p:sp>
    </p:spTree>
    <p:extLst>
      <p:ext uri="{BB962C8B-B14F-4D97-AF65-F5344CB8AC3E}">
        <p14:creationId xmlns:p14="http://schemas.microsoft.com/office/powerpoint/2010/main" val="365964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65E09C-A434-4AD2-BB29-652489B72A6E}" type="datetime1">
              <a:rPr lang="en-US"/>
              <a:pPr>
                <a:defRPr/>
              </a:pPr>
              <a:t>2/12/2025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AD27EA-54EA-4D34-AC6C-A7215B4D9A8E}" type="slidenum">
              <a:rPr lang="en-US"/>
              <a:pPr>
                <a:defRPr/>
              </a:pPr>
              <a:t>‹#›</a:t>
            </a:fld>
            <a:endParaRPr lang="en-US"/>
          </a:p>
        </p:txBody>
      </p:sp>
    </p:spTree>
    <p:extLst>
      <p:ext uri="{BB962C8B-B14F-4D97-AF65-F5344CB8AC3E}">
        <p14:creationId xmlns:p14="http://schemas.microsoft.com/office/powerpoint/2010/main" val="394012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16ED-9FC0-4D7D-8FBD-5547EE7C3455}" type="datetime1">
              <a:rPr lang="en-US"/>
              <a:pPr>
                <a:defRPr/>
              </a:pPr>
              <a:t>2/12/2025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663E3-79ED-4981-9C92-0A700A8A7C04}" type="slidenum">
              <a:rPr lang="en-US"/>
              <a:pPr>
                <a:defRPr/>
              </a:pPr>
              <a:t>‹#›</a:t>
            </a:fld>
            <a:endParaRPr lang="en-US"/>
          </a:p>
        </p:txBody>
      </p:sp>
    </p:spTree>
    <p:extLst>
      <p:ext uri="{BB962C8B-B14F-4D97-AF65-F5344CB8AC3E}">
        <p14:creationId xmlns:p14="http://schemas.microsoft.com/office/powerpoint/2010/main" val="166944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7D7D7"/>
                </a:solidFill>
                <a:latin typeface="Calibri" charset="0"/>
              </a:defRPr>
            </a:lvl1pPr>
          </a:lstStyle>
          <a:p>
            <a:pPr>
              <a:defRPr/>
            </a:pPr>
            <a:fld id="{B9C64C7B-29D4-44B4-B912-F6658B5B50AD}" type="datetime1">
              <a:rPr lang="en-US"/>
              <a:pPr>
                <a:defRPr/>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7D7D7"/>
                </a:solidFill>
                <a:latin typeface="Calibri" charset="0"/>
              </a:defRPr>
            </a:lvl1pPr>
          </a:lstStyle>
          <a:p>
            <a:pPr>
              <a:defRPr/>
            </a:pPr>
            <a:fld id="{4BA02046-D05D-40F4-B29F-75EF5D407D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gif"/><Relationship Id="rId7"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5" descr="boyreading.jpg"/>
          <p:cNvPicPr>
            <a:picLocks noChangeAspect="1"/>
          </p:cNvPicPr>
          <p:nvPr/>
        </p:nvPicPr>
        <p:blipFill>
          <a:blip r:embed="rId3">
            <a:extLst>
              <a:ext uri="{28A0092B-C50C-407E-A947-70E740481C1C}">
                <a14:useLocalDpi xmlns:a14="http://schemas.microsoft.com/office/drawing/2010/main" val="0"/>
              </a:ext>
            </a:extLst>
          </a:blip>
          <a:srcRect t="29073" b="14958"/>
          <a:stretch>
            <a:fillRect/>
          </a:stretch>
        </p:blipFill>
        <p:spPr bwMode="auto">
          <a:xfrm>
            <a:off x="125413" y="157163"/>
            <a:ext cx="8894762" cy="4973637"/>
          </a:xfrm>
          <a:prstGeom prst="rect">
            <a:avLst/>
          </a:prstGeom>
          <a:noFill/>
          <a:ln>
            <a:noFill/>
          </a:ln>
          <a:effectLst>
            <a:innerShdw blurRad="190500" dist="635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5413" y="3776663"/>
            <a:ext cx="8894762" cy="965200"/>
          </a:xfrm>
          <a:prstGeom prst="rect">
            <a:avLst/>
          </a:prstGeom>
          <a:solidFill>
            <a:srgbClr val="E34013">
              <a:alpha val="46667"/>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Arial"/>
              <a:ea typeface="+mn-ea"/>
              <a:cs typeface="Arial"/>
            </a:endParaRPr>
          </a:p>
        </p:txBody>
      </p:sp>
      <p:sp>
        <p:nvSpPr>
          <p:cNvPr id="2052" name="TextBox 4"/>
          <p:cNvSpPr txBox="1">
            <a:spLocks noChangeArrowheads="1"/>
          </p:cNvSpPr>
          <p:nvPr/>
        </p:nvSpPr>
        <p:spPr bwMode="auto">
          <a:xfrm>
            <a:off x="1007525" y="3776663"/>
            <a:ext cx="66551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2800" dirty="0">
                <a:solidFill>
                  <a:schemeClr val="bg1"/>
                </a:solidFill>
                <a:latin typeface="+mn-lt"/>
              </a:rPr>
              <a:t>Keeping Your County on Point with RMTS and RMS Rosters and Cost Pools</a:t>
            </a:r>
          </a:p>
        </p:txBody>
      </p:sp>
      <p:pic>
        <p:nvPicPr>
          <p:cNvPr id="2053" name="Picture 6" descr="H:\Documents\DCF Logo\ver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64" y="5130800"/>
            <a:ext cx="5406501" cy="13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SzPct val="120000"/>
              <a:defRPr/>
            </a:pPr>
            <a:r>
              <a:rPr lang="en-US" sz="4000" dirty="0">
                <a:solidFill>
                  <a:srgbClr val="FF0000"/>
                </a:solidFill>
                <a:effectLst>
                  <a:outerShdw blurRad="38100" dist="38100" dir="2700000" algn="tl">
                    <a:srgbClr val="000000">
                      <a:alpha val="43137"/>
                    </a:srgbClr>
                  </a:outerShdw>
                </a:effectLst>
              </a:rPr>
              <a:t>Children and Families Division </a:t>
            </a:r>
          </a:p>
        </p:txBody>
      </p:sp>
      <p:graphicFrame>
        <p:nvGraphicFramePr>
          <p:cNvPr id="4" name="Content Placeholder 7" descr="Organization Chart" title="SmartArt"/>
          <p:cNvGraphicFramePr>
            <a:graphicFrameLocks noGrp="1"/>
          </p:cNvGraphicFramePr>
          <p:nvPr>
            <p:ph idx="1"/>
            <p:extLst>
              <p:ext uri="{D42A27DB-BD31-4B8C-83A1-F6EECF244321}">
                <p14:modId xmlns:p14="http://schemas.microsoft.com/office/powerpoint/2010/main" val="2184140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H:\Documents\DCF Logo\cmyk-color-logo-5x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78735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314"/>
          </a:xfrm>
        </p:spPr>
        <p:txBody>
          <a:bodyPr/>
          <a:lstStyle/>
          <a:p>
            <a:pPr algn="l">
              <a:defRPr/>
            </a:pPr>
            <a:br>
              <a:rPr lang="en-US" sz="34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Person ID/Start Date and End Date</a:t>
            </a:r>
            <a:br>
              <a:rPr lang="en-US" sz="3200" b="1" dirty="0">
                <a:solidFill>
                  <a:srgbClr val="0A0A0A"/>
                </a:solidFill>
                <a:latin typeface="+mn-lt"/>
              </a:rPr>
            </a:br>
            <a:endParaRPr lang="en-US" sz="3200" dirty="0">
              <a:latin typeface="+mn-lt"/>
            </a:endParaRPr>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8" name="Content Placeholder 7"/>
          <p:cNvPicPr>
            <a:picLocks noGrp="1"/>
          </p:cNvPicPr>
          <p:nvPr>
            <p:ph idx="1"/>
          </p:nvPr>
        </p:nvPicPr>
        <p:blipFill>
          <a:blip r:embed="rId3"/>
          <a:stretch>
            <a:fillRect/>
          </a:stretch>
        </p:blipFill>
        <p:spPr>
          <a:xfrm>
            <a:off x="128588" y="993939"/>
            <a:ext cx="8868267" cy="4957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84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br>
              <a:rPr lang="en-US" sz="34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belongs on the RMS IM/CC Roster? </a:t>
            </a:r>
            <a:br>
              <a:rPr lang="en-US" sz="3200" b="1" dirty="0">
                <a:solidFill>
                  <a:srgbClr val="0A0A0A"/>
                </a:solidFill>
                <a:latin typeface="+mn-lt"/>
              </a:rPr>
            </a:br>
            <a:endParaRPr lang="en-US" sz="3200" dirty="0">
              <a:latin typeface="+mn-lt"/>
            </a:endParaRPr>
          </a:p>
        </p:txBody>
      </p:sp>
      <p:sp>
        <p:nvSpPr>
          <p:cNvPr id="3" name="Content Placeholder 2"/>
          <p:cNvSpPr>
            <a:spLocks noGrp="1"/>
          </p:cNvSpPr>
          <p:nvPr>
            <p:ph idx="1"/>
          </p:nvPr>
        </p:nvSpPr>
        <p:spPr>
          <a:xfrm>
            <a:off x="457200" y="1771022"/>
            <a:ext cx="8229600" cy="3122525"/>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Full time and part time staff who work with two or more programs such as FoodShare and BadgerCare and directly with clients</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Supervisors who carry a 50% caseload related to two or more programs </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a:t>
            </a:r>
            <a:r>
              <a:rPr lang="en-US" sz="1800" b="1" dirty="0">
                <a:solidFill>
                  <a:srgbClr val="0065A4"/>
                </a:solidFill>
                <a:latin typeface="Georgia" charset="0"/>
              </a:rPr>
              <a:t>POINT</a:t>
            </a:r>
            <a:r>
              <a:rPr lang="en-US" sz="1800" dirty="0">
                <a:solidFill>
                  <a:srgbClr val="0065A4"/>
                </a:solidFill>
                <a:latin typeface="Georgia" charset="0"/>
              </a:rPr>
              <a:t>: The staff roster is made up of workers who work with 2 or more programs </a:t>
            </a:r>
          </a:p>
          <a:p>
            <a:endParaRPr lang="en-US"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69830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90"/>
            <a:ext cx="8229600" cy="1143000"/>
          </a:xfrm>
        </p:spPr>
        <p:txBody>
          <a:bodyPr/>
          <a:lstStyle/>
          <a:p>
            <a:pPr algn="l">
              <a:buSzPct val="120000"/>
              <a:defRPr/>
            </a:pPr>
            <a:br>
              <a:rPr lang="en-US" sz="34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does NOT belong on the RMS IM/CC Roster? </a:t>
            </a:r>
            <a:br>
              <a:rPr lang="en-US" sz="3400" dirty="0">
                <a:solidFill>
                  <a:srgbClr val="FF0000"/>
                </a:solidFill>
                <a:effectLst>
                  <a:outerShdw blurRad="38100" dist="38100" dir="2700000" algn="tl">
                    <a:srgbClr val="000000">
                      <a:alpha val="43137"/>
                    </a:srgbClr>
                  </a:outerShdw>
                </a:effectLst>
              </a:rPr>
            </a:br>
            <a:endParaRPr lang="en-US" sz="34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30830"/>
            <a:ext cx="8229600" cy="2348802"/>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Supervisors who carry less than a 50% caseload</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Receptionists and clerical staff</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Agency management and directors who benefit the entire agency</a:t>
            </a:r>
          </a:p>
          <a:p>
            <a:endParaRPr lang="en-US"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14658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br>
              <a:rPr lang="en-US" sz="40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belongs on the RMS Child Support Roster? </a:t>
            </a:r>
            <a:br>
              <a:rPr lang="en-US" sz="3200" b="1" dirty="0">
                <a:solidFill>
                  <a:srgbClr val="0A0A0A"/>
                </a:solidFill>
                <a:latin typeface="+mn-lt"/>
              </a:rPr>
            </a:br>
            <a:endParaRPr lang="en-US" sz="3200" dirty="0">
              <a:latin typeface="+mn-lt"/>
            </a:endParaRPr>
          </a:p>
        </p:txBody>
      </p:sp>
      <p:sp>
        <p:nvSpPr>
          <p:cNvPr id="3" name="Content Placeholder 2"/>
          <p:cNvSpPr>
            <a:spLocks noGrp="1"/>
          </p:cNvSpPr>
          <p:nvPr>
            <p:ph idx="1"/>
          </p:nvPr>
        </p:nvSpPr>
        <p:spPr>
          <a:xfrm>
            <a:off x="457200" y="1768510"/>
            <a:ext cx="8229600" cy="2843683"/>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Full/Part time staff who work with mixed IV-D and Non IV-D cases</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Agency management, attorneys, directors, supervisors, receptionists, or clerical staff who spend 50% of their time on cases that are mixed</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a:t>
            </a:r>
            <a:r>
              <a:rPr lang="en-US" sz="1800" b="1" dirty="0">
                <a:solidFill>
                  <a:srgbClr val="0065A4"/>
                </a:solidFill>
                <a:latin typeface="Georgia" charset="0"/>
              </a:rPr>
              <a:t>POINT</a:t>
            </a:r>
            <a:r>
              <a:rPr lang="en-US" sz="1800" dirty="0">
                <a:solidFill>
                  <a:srgbClr val="0065A4"/>
                </a:solidFill>
                <a:latin typeface="Georgia" charset="0"/>
              </a:rPr>
              <a:t>: The staff roster is made up of staff members who work more than 50% of the time on mixed cases </a:t>
            </a:r>
          </a:p>
          <a:p>
            <a:endParaRPr lang="en-US"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58832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274638"/>
            <a:ext cx="8229600" cy="1143000"/>
          </a:xfrm>
        </p:spPr>
        <p:txBody>
          <a:bodyPr/>
          <a:lstStyle/>
          <a:p>
            <a:pPr algn="l">
              <a:defRPr/>
            </a:pPr>
            <a:br>
              <a:rPr lang="en-US" sz="40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does NOT belong on the RMS Child Support Roster? </a:t>
            </a:r>
            <a:br>
              <a:rPr lang="en-US" sz="3200" b="1" dirty="0">
                <a:solidFill>
                  <a:srgbClr val="0A0A0A"/>
                </a:solidFill>
                <a:latin typeface="+mn-lt"/>
              </a:rPr>
            </a:br>
            <a:endParaRPr lang="en-US" sz="3200" dirty="0">
              <a:latin typeface="+mn-lt"/>
            </a:endParaRPr>
          </a:p>
        </p:txBody>
      </p:sp>
      <p:sp>
        <p:nvSpPr>
          <p:cNvPr id="3" name="Content Placeholder 2"/>
          <p:cNvSpPr>
            <a:spLocks noGrp="1"/>
          </p:cNvSpPr>
          <p:nvPr>
            <p:ph idx="1"/>
          </p:nvPr>
        </p:nvSpPr>
        <p:spPr>
          <a:xfrm>
            <a:off x="457200" y="1728316"/>
            <a:ext cx="8229600" cy="3888713"/>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Cooperating agencies </a:t>
            </a: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Private sector </a:t>
            </a: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cs typeface="+mn-cs"/>
              </a:rPr>
              <a:t>Dedicated staff members(claimed on separate lines from the </a:t>
            </a:r>
            <a:r>
              <a:rPr lang="en-US" sz="1800" dirty="0">
                <a:solidFill>
                  <a:srgbClr val="0065A4"/>
                </a:solidFill>
                <a:latin typeface="Georgia" charset="0"/>
              </a:rPr>
              <a:t>roster) </a:t>
            </a: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Agency management and directors who benefit the entire agency (claimed as part of the AMSO) </a:t>
            </a:r>
          </a:p>
          <a:p>
            <a:pPr marL="285750" indent="-285750" eaLnBrk="1" hangingPunct="1">
              <a:spcAft>
                <a:spcPts val="600"/>
              </a:spcAft>
              <a:buSzPct val="120000"/>
              <a:buFont typeface="Arial" panose="020B0604020202020204" pitchFamily="34" charset="0"/>
              <a:buChar char="•"/>
              <a:defRPr/>
            </a:pPr>
            <a:endParaRPr lang="en-US" sz="2400" dirty="0">
              <a:solidFill>
                <a:srgbClr val="0A0A0A"/>
              </a:solidFill>
            </a:endParaRPr>
          </a:p>
          <a:p>
            <a:pPr marL="285750" indent="-285750" eaLnBrk="1" hangingPunct="1">
              <a:spcAft>
                <a:spcPts val="600"/>
              </a:spcAft>
              <a:buSzPct val="120000"/>
              <a:buFont typeface="Arial" panose="020B0604020202020204" pitchFamily="34" charset="0"/>
              <a:buChar char="•"/>
              <a:defRPr/>
            </a:pPr>
            <a:endParaRPr lang="en-US" sz="2400" dirty="0">
              <a:solidFill>
                <a:srgbClr val="0A0A0A"/>
              </a:solidFill>
            </a:endParaRPr>
          </a:p>
          <a:p>
            <a:pPr marL="285750" lvl="1">
              <a:spcBef>
                <a:spcPct val="0"/>
              </a:spcBef>
              <a:spcAft>
                <a:spcPts val="600"/>
              </a:spcAft>
              <a:buSzPct val="120000"/>
              <a:buFont typeface="Wingdings" panose="05000000000000000000" pitchFamily="2" charset="2"/>
              <a:buChar char="Ø"/>
              <a:defRPr/>
            </a:pPr>
            <a:r>
              <a:rPr lang="en-US" sz="1800" dirty="0">
                <a:solidFill>
                  <a:srgbClr val="0065A4"/>
                </a:solidFill>
                <a:latin typeface="Georgia" charset="0"/>
              </a:rPr>
              <a:t>For more information on the Child Support Cost Pools please attend Diane Bahr’s presentation later today at 2:40PM in Expo 1 &amp; 2</a:t>
            </a:r>
          </a:p>
          <a:p>
            <a:endParaRPr lang="en-US" sz="2400"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233106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pPr>
            <a:r>
              <a:rPr lang="en-US" dirty="0">
                <a:solidFill>
                  <a:srgbClr val="E66822"/>
                </a:solidFill>
                <a:cs typeface="Arial" charset="0"/>
              </a:rPr>
              <a:t>What is a Cost Pool?</a:t>
            </a:r>
          </a:p>
          <a:p>
            <a:pPr marL="285750" lvl="1">
              <a:spcAft>
                <a:spcPts val="600"/>
              </a:spcAft>
              <a:buSzPct val="120000"/>
              <a:buFont typeface="Wingdings" pitchFamily="2" charset="2"/>
              <a:buChar char="§"/>
              <a:defRPr/>
            </a:pPr>
            <a:r>
              <a:rPr lang="en-US" dirty="0">
                <a:solidFill>
                  <a:srgbClr val="0065A4"/>
                </a:solidFill>
                <a:latin typeface="Georgia" charset="0"/>
              </a:rPr>
              <a:t>A pool of program expenditures that is federally required to match the workers who participate in time studies</a:t>
            </a:r>
          </a:p>
          <a:p>
            <a:pPr marL="285750" lvl="1">
              <a:spcAft>
                <a:spcPts val="600"/>
              </a:spcAft>
              <a:buSzPct val="120000"/>
              <a:buFont typeface="Wingdings" pitchFamily="2" charset="2"/>
              <a:buChar char="§"/>
              <a:defRPr/>
            </a:pPr>
            <a:r>
              <a:rPr lang="en-US" dirty="0">
                <a:solidFill>
                  <a:srgbClr val="0065A4"/>
                </a:solidFill>
                <a:latin typeface="Georgia" charset="0"/>
              </a:rPr>
              <a:t>The State of Wisconsin allocates cost pools by applying the time study statistics to claim Federal reimbursement for each program</a:t>
            </a:r>
          </a:p>
          <a:p>
            <a:pPr marL="285750" lvl="1">
              <a:spcAft>
                <a:spcPts val="600"/>
              </a:spcAft>
              <a:buSzPct val="120000"/>
              <a:buFont typeface="Wingdings" pitchFamily="2" charset="2"/>
              <a:buChar char="§"/>
              <a:defRPr/>
            </a:pPr>
            <a:r>
              <a:rPr lang="en-US" dirty="0">
                <a:solidFill>
                  <a:srgbClr val="0065A4"/>
                </a:solidFill>
                <a:latin typeface="Georgia" charset="0"/>
              </a:rPr>
              <a:t>Agencies are required to report the following cost pools to the State of Wisconsin</a:t>
            </a:r>
          </a:p>
          <a:p>
            <a:pPr marL="1485900" lvl="2" indent="-285750"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Children and Families Cost Pool (Title IV-E=RMTS)</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3301: County Child Welfare Staff </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3329: Private Child Placing Agencies </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3683: Agency Management, Support and Overhead (AMSO)</a:t>
            </a:r>
          </a:p>
          <a:p>
            <a:pPr marL="1657350" lvl="3" indent="0" eaLnBrk="1" hangingPunct="1">
              <a:spcAft>
                <a:spcPts val="600"/>
              </a:spcAft>
              <a:buSzPct val="120000"/>
            </a:pPr>
            <a:r>
              <a:rPr lang="en-US" sz="1600" dirty="0">
                <a:solidFill>
                  <a:srgbClr val="0065A4"/>
                </a:solidFill>
                <a:latin typeface="Georgia" charset="0"/>
              </a:rPr>
              <a:t> </a:t>
            </a:r>
          </a:p>
          <a:p>
            <a:pPr marL="1485900" lvl="2" indent="-285750"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IM/CC Cost Pool (TANF=RMS)</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4076: Agency Management, Support and Overhead (AMSO)</a:t>
            </a:r>
          </a:p>
          <a:p>
            <a:pPr marL="2400300" lvl="4" indent="-285750" eaLnBrk="1" hangingPunct="1">
              <a:spcAft>
                <a:spcPts val="600"/>
              </a:spcAft>
              <a:buSzPct val="120000"/>
              <a:buFont typeface="Arial" panose="020B0604020202020204" pitchFamily="34" charset="0"/>
              <a:buChar char="•"/>
            </a:pPr>
            <a:r>
              <a:rPr lang="en-US" sz="1600" dirty="0">
                <a:solidFill>
                  <a:srgbClr val="0065A4"/>
                </a:solidFill>
                <a:latin typeface="Georgia" charset="0"/>
              </a:rPr>
              <a:t>The Portion Applicable to IM/CC </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4320: IM/CC Cost Pool </a:t>
            </a:r>
          </a:p>
          <a:p>
            <a:pPr eaLnBrk="1" hangingPunct="1">
              <a:spcAft>
                <a:spcPts val="600"/>
              </a:spcAft>
            </a:pPr>
            <a:endParaRPr lang="en-US" dirty="0">
              <a:solidFill>
                <a:srgbClr val="0065A4"/>
              </a:solidFill>
              <a:latin typeface="Georgia" charset="0"/>
            </a:endParaRPr>
          </a:p>
          <a:p>
            <a:pPr marL="1028700" lvl="1" eaLnBrk="1" hangingPunct="1">
              <a:spcAft>
                <a:spcPts val="600"/>
              </a:spcAft>
              <a:buSzPct val="120000"/>
              <a:buFont typeface="Arial" panose="020B0604020202020204" pitchFamily="34" charset="0"/>
              <a:buChar char="•"/>
            </a:pPr>
            <a:endParaRPr lang="en-US" dirty="0">
              <a:solidFill>
                <a:srgbClr val="0065A4"/>
              </a:solidFill>
              <a:latin typeface="Georgia" charset="0"/>
            </a:endParaRPr>
          </a:p>
          <a:p>
            <a:pPr eaLnBrk="1" hangingPunct="1">
              <a:spcAft>
                <a:spcPts val="600"/>
              </a:spcAft>
              <a:buSzPct val="120000"/>
            </a:pPr>
            <a:endParaRPr lang="en-US" dirty="0">
              <a:solidFill>
                <a:srgbClr val="0065A4"/>
              </a:solidFill>
              <a:latin typeface="Georgia" charset="0"/>
            </a:endParaRPr>
          </a:p>
          <a:p>
            <a:pPr marL="1028700" lvl="1" eaLnBrk="1" hangingPunct="1">
              <a:spcAft>
                <a:spcPts val="600"/>
              </a:spcAft>
              <a:buSzPct val="120000"/>
              <a:buFont typeface="Arial" panose="020B0604020202020204" pitchFamily="34" charset="0"/>
              <a:buChar char="•"/>
            </a:pPr>
            <a:endParaRPr lang="en-US" sz="1600" dirty="0">
              <a:solidFill>
                <a:srgbClr val="E66822"/>
              </a:solidFill>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Administrative Cost Pools</a:t>
            </a:r>
          </a:p>
        </p:txBody>
      </p:sp>
    </p:spTree>
    <p:extLst>
      <p:ext uri="{BB962C8B-B14F-4D97-AF65-F5344CB8AC3E}">
        <p14:creationId xmlns:p14="http://schemas.microsoft.com/office/powerpoint/2010/main" val="228593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07730" y="867172"/>
            <a:ext cx="8616461"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a:spcAft>
                <a:spcPts val="600"/>
              </a:spcAft>
              <a:buSzPct val="120000"/>
              <a:buFont typeface="Wingdings" pitchFamily="2" charset="2"/>
              <a:buChar char="§"/>
              <a:defRPr/>
            </a:pPr>
            <a:r>
              <a:rPr lang="en-US" dirty="0">
                <a:solidFill>
                  <a:srgbClr val="0065A4"/>
                </a:solidFill>
                <a:latin typeface="Georgia" charset="0"/>
              </a:rPr>
              <a:t>3301: County Child Welfare Staff</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Direct staffing and related costs for child welfare related units and employees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Salaries and fringe for all employees on the RMTS staff roster and their direct supervisors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Travel, supplies, services and equipment costs directly associated with these employees</a:t>
            </a:r>
          </a:p>
          <a:p>
            <a:pPr marL="1028700" lvl="1" eaLnBrk="1" hangingPunct="1">
              <a:spcAft>
                <a:spcPts val="600"/>
              </a:spcAft>
              <a:buFont typeface="Arial" panose="020B0604020202020204" pitchFamily="34" charset="0"/>
              <a:buChar char="•"/>
            </a:pPr>
            <a:r>
              <a:rPr lang="en-US" sz="1600" dirty="0">
                <a:solidFill>
                  <a:srgbClr val="0065A4"/>
                </a:solidFill>
                <a:latin typeface="Georgia" charset="0"/>
              </a:rPr>
              <a:t>3301 Exclusions: Staff expenses used as match by Child Welfare Training Partnerships to claim Title IV-E</a:t>
            </a:r>
          </a:p>
          <a:p>
            <a:pPr marL="285750" lvl="1">
              <a:spcAft>
                <a:spcPts val="600"/>
              </a:spcAft>
              <a:buSzPct val="120000"/>
              <a:buFont typeface="Wingdings" pitchFamily="2" charset="2"/>
              <a:buChar char="§"/>
              <a:defRPr/>
            </a:pPr>
            <a:r>
              <a:rPr lang="en-US" dirty="0">
                <a:solidFill>
                  <a:srgbClr val="0065A4"/>
                </a:solidFill>
                <a:latin typeface="Georgia" charset="0"/>
              </a:rPr>
              <a:t>3329: Private Child Placing Agencies</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Net cost of payments provided to private Child Placing Agencies (CPA) for administrative functions preformed by CPA staff on behalf of children placed by the county agency in foster homes supervised by the CPA.</a:t>
            </a:r>
          </a:p>
          <a:p>
            <a:pPr marL="285750" lvl="1">
              <a:spcAft>
                <a:spcPts val="600"/>
              </a:spcAft>
              <a:buSzPct val="120000"/>
              <a:buFont typeface="Wingdings" pitchFamily="2" charset="2"/>
              <a:buChar char="§"/>
              <a:defRPr/>
            </a:pPr>
            <a:r>
              <a:rPr lang="en-US" dirty="0">
                <a:solidFill>
                  <a:srgbClr val="0065A4"/>
                </a:solidFill>
                <a:latin typeface="Georgia" charset="0"/>
              </a:rPr>
              <a:t>3683: Agency Management, Support and Overhead (AMSO)</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Share of indirect AMSO costs required to support RMTS roster positions according to county’s indirect cost allocation plan</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Department management</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Legal staff</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Accounting and Finance Staff</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Children and Families Cost Pool</a:t>
            </a:r>
          </a:p>
        </p:txBody>
      </p:sp>
    </p:spTree>
    <p:extLst>
      <p:ext uri="{BB962C8B-B14F-4D97-AF65-F5344CB8AC3E}">
        <p14:creationId xmlns:p14="http://schemas.microsoft.com/office/powerpoint/2010/main" val="256487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Children and Families Cost Pool</a:t>
            </a:r>
          </a:p>
        </p:txBody>
      </p:sp>
      <p:sp>
        <p:nvSpPr>
          <p:cNvPr id="21" name="TextBox 20"/>
          <p:cNvSpPr txBox="1"/>
          <p:nvPr/>
        </p:nvSpPr>
        <p:spPr>
          <a:xfrm>
            <a:off x="307116" y="2780494"/>
            <a:ext cx="1621765"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County CW Staff #3301</a:t>
            </a:r>
          </a:p>
        </p:txBody>
      </p:sp>
      <p:sp>
        <p:nvSpPr>
          <p:cNvPr id="89" name="TextBox 88"/>
          <p:cNvSpPr txBox="1"/>
          <p:nvPr/>
        </p:nvSpPr>
        <p:spPr>
          <a:xfrm>
            <a:off x="307116" y="3612600"/>
            <a:ext cx="1612239"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CPAs</a:t>
            </a:r>
          </a:p>
          <a:p>
            <a:pPr algn="ctr"/>
            <a:r>
              <a:rPr lang="en-US" dirty="0">
                <a:solidFill>
                  <a:srgbClr val="0A0A0A"/>
                </a:solidFill>
                <a:latin typeface="+mn-lt"/>
              </a:rPr>
              <a:t>#3329</a:t>
            </a:r>
          </a:p>
        </p:txBody>
      </p:sp>
      <p:sp>
        <p:nvSpPr>
          <p:cNvPr id="42" name="TextBox 41"/>
          <p:cNvSpPr txBox="1"/>
          <p:nvPr/>
        </p:nvSpPr>
        <p:spPr>
          <a:xfrm>
            <a:off x="307115" y="4467492"/>
            <a:ext cx="1612239"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AMSO</a:t>
            </a:r>
          </a:p>
          <a:p>
            <a:pPr algn="ctr"/>
            <a:r>
              <a:rPr lang="en-US" dirty="0">
                <a:solidFill>
                  <a:srgbClr val="0A0A0A"/>
                </a:solidFill>
                <a:latin typeface="+mn-lt"/>
              </a:rPr>
              <a:t>#3683</a:t>
            </a:r>
          </a:p>
        </p:txBody>
      </p:sp>
      <p:sp>
        <p:nvSpPr>
          <p:cNvPr id="2" name="Left Brace 1"/>
          <p:cNvSpPr/>
          <p:nvPr/>
        </p:nvSpPr>
        <p:spPr>
          <a:xfrm rot="5400000">
            <a:off x="856058" y="1591155"/>
            <a:ext cx="514352" cy="161223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346232" y="1540527"/>
            <a:ext cx="1621766" cy="646331"/>
          </a:xfrm>
          <a:prstGeom prst="rect">
            <a:avLst/>
          </a:prstGeom>
          <a:noFill/>
        </p:spPr>
        <p:txBody>
          <a:bodyPr wrap="square" rtlCol="0">
            <a:spAutoFit/>
          </a:bodyPr>
          <a:lstStyle/>
          <a:p>
            <a:pPr algn="ctr"/>
            <a:r>
              <a:rPr lang="en-US" dirty="0">
                <a:solidFill>
                  <a:srgbClr val="0A0A0A"/>
                </a:solidFill>
                <a:latin typeface="+mn-lt"/>
              </a:rPr>
              <a:t>Children and Families CP</a:t>
            </a:r>
          </a:p>
        </p:txBody>
      </p:sp>
      <p:sp>
        <p:nvSpPr>
          <p:cNvPr id="4" name="TextBox 3"/>
          <p:cNvSpPr txBox="1"/>
          <p:nvPr/>
        </p:nvSpPr>
        <p:spPr>
          <a:xfrm>
            <a:off x="1967998" y="3729512"/>
            <a:ext cx="485775" cy="369332"/>
          </a:xfrm>
          <a:prstGeom prst="rect">
            <a:avLst/>
          </a:prstGeom>
          <a:noFill/>
        </p:spPr>
        <p:txBody>
          <a:bodyPr wrap="square" rtlCol="0">
            <a:spAutoFit/>
          </a:bodyPr>
          <a:lstStyle/>
          <a:p>
            <a:pPr algn="ctr"/>
            <a:r>
              <a:rPr lang="en-US" b="1" dirty="0">
                <a:solidFill>
                  <a:srgbClr val="0A0A0A"/>
                </a:solidFill>
              </a:rPr>
              <a:t>X</a:t>
            </a:r>
          </a:p>
        </p:txBody>
      </p:sp>
      <p:sp>
        <p:nvSpPr>
          <p:cNvPr id="45" name="TextBox 44"/>
          <p:cNvSpPr txBox="1"/>
          <p:nvPr/>
        </p:nvSpPr>
        <p:spPr>
          <a:xfrm>
            <a:off x="2502416" y="3591012"/>
            <a:ext cx="1648745"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RMTS</a:t>
            </a:r>
          </a:p>
          <a:p>
            <a:pPr algn="ctr"/>
            <a:r>
              <a:rPr lang="en-US" dirty="0">
                <a:solidFill>
                  <a:srgbClr val="0A0A0A"/>
                </a:solidFill>
                <a:latin typeface="+mn-lt"/>
              </a:rPr>
              <a:t>Statistics</a:t>
            </a:r>
          </a:p>
        </p:txBody>
      </p:sp>
      <p:sp>
        <p:nvSpPr>
          <p:cNvPr id="46" name="TextBox 45"/>
          <p:cNvSpPr txBox="1"/>
          <p:nvPr/>
        </p:nvSpPr>
        <p:spPr>
          <a:xfrm>
            <a:off x="4154487" y="3729511"/>
            <a:ext cx="485775" cy="369332"/>
          </a:xfrm>
          <a:prstGeom prst="rect">
            <a:avLst/>
          </a:prstGeom>
          <a:noFill/>
        </p:spPr>
        <p:txBody>
          <a:bodyPr wrap="square" rtlCol="0">
            <a:spAutoFit/>
          </a:bodyPr>
          <a:lstStyle/>
          <a:p>
            <a:pPr algn="ctr"/>
            <a:r>
              <a:rPr lang="en-US" b="1" dirty="0">
                <a:solidFill>
                  <a:schemeClr val="tx2"/>
                </a:solidFill>
              </a:rPr>
              <a:t>=</a:t>
            </a:r>
          </a:p>
        </p:txBody>
      </p:sp>
      <p:sp>
        <p:nvSpPr>
          <p:cNvPr id="47" name="TextBox 46"/>
          <p:cNvSpPr txBox="1"/>
          <p:nvPr/>
        </p:nvSpPr>
        <p:spPr>
          <a:xfrm>
            <a:off x="4734222" y="3452512"/>
            <a:ext cx="1648745" cy="923330"/>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Title IV-E Allowable Expenditures</a:t>
            </a:r>
          </a:p>
        </p:txBody>
      </p:sp>
      <p:sp>
        <p:nvSpPr>
          <p:cNvPr id="6" name="Right Arrow 5"/>
          <p:cNvSpPr/>
          <p:nvPr/>
        </p:nvSpPr>
        <p:spPr>
          <a:xfrm>
            <a:off x="6577013" y="3729511"/>
            <a:ext cx="585787" cy="3693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0A0A0A"/>
              </a:solidFill>
            </a:endParaRPr>
          </a:p>
        </p:txBody>
      </p:sp>
      <p:sp>
        <p:nvSpPr>
          <p:cNvPr id="50" name="TextBox 49"/>
          <p:cNvSpPr txBox="1"/>
          <p:nvPr/>
        </p:nvSpPr>
        <p:spPr>
          <a:xfrm>
            <a:off x="7356846" y="3751099"/>
            <a:ext cx="1648745"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Federal Claim</a:t>
            </a:r>
          </a:p>
        </p:txBody>
      </p:sp>
    </p:spTree>
    <p:extLst>
      <p:ext uri="{BB962C8B-B14F-4D97-AF65-F5344CB8AC3E}">
        <p14:creationId xmlns:p14="http://schemas.microsoft.com/office/powerpoint/2010/main" val="82381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County Cost Pool Breakdown</a:t>
            </a:r>
          </a:p>
        </p:txBody>
      </p:sp>
      <p:sp>
        <p:nvSpPr>
          <p:cNvPr id="3" name="Content Placeholder 2"/>
          <p:cNvSpPr>
            <a:spLocks noGrp="1"/>
          </p:cNvSpPr>
          <p:nvPr>
            <p:ph idx="1"/>
          </p:nvPr>
        </p:nvSpPr>
        <p:spPr>
          <a:xfrm>
            <a:off x="457200" y="1600201"/>
            <a:ext cx="8229600" cy="4464268"/>
          </a:xfrm>
        </p:spPr>
        <p:txBody>
          <a:bodyPr/>
          <a:lstStyle/>
          <a:p>
            <a:pPr marL="3657600" lvl="8" indent="0">
              <a:buNone/>
            </a:pPr>
            <a:endParaRPr lang="en-US" dirty="0"/>
          </a:p>
        </p:txBody>
      </p:sp>
      <p:pic>
        <p:nvPicPr>
          <p:cNvPr id="4"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465330"/>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545262"/>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graphicFrame>
        <p:nvGraphicFramePr>
          <p:cNvPr id="7" name="Table 6"/>
          <p:cNvGraphicFramePr>
            <a:graphicFrameLocks noGrp="1"/>
          </p:cNvGraphicFramePr>
          <p:nvPr>
            <p:extLst>
              <p:ext uri="{D42A27DB-BD31-4B8C-83A1-F6EECF244321}">
                <p14:modId xmlns:p14="http://schemas.microsoft.com/office/powerpoint/2010/main" val="1025531582"/>
              </p:ext>
            </p:extLst>
          </p:nvPr>
        </p:nvGraphicFramePr>
        <p:xfrm>
          <a:off x="128588" y="1783050"/>
          <a:ext cx="8878778" cy="3500222"/>
        </p:xfrm>
        <a:graphic>
          <a:graphicData uri="http://schemas.openxmlformats.org/drawingml/2006/table">
            <a:tbl>
              <a:tblPr firstRow="1" bandRow="1">
                <a:tableStyleId>{5C22544A-7EE6-4342-B048-85BDC9FD1C3A}</a:tableStyleId>
              </a:tblPr>
              <a:tblGrid>
                <a:gridCol w="2992984">
                  <a:extLst>
                    <a:ext uri="{9D8B030D-6E8A-4147-A177-3AD203B41FA5}">
                      <a16:colId xmlns:a16="http://schemas.microsoft.com/office/drawing/2014/main" val="3430365124"/>
                    </a:ext>
                  </a:extLst>
                </a:gridCol>
                <a:gridCol w="2911366">
                  <a:extLst>
                    <a:ext uri="{9D8B030D-6E8A-4147-A177-3AD203B41FA5}">
                      <a16:colId xmlns:a16="http://schemas.microsoft.com/office/drawing/2014/main" val="3837540244"/>
                    </a:ext>
                  </a:extLst>
                </a:gridCol>
                <a:gridCol w="2974428">
                  <a:extLst>
                    <a:ext uri="{9D8B030D-6E8A-4147-A177-3AD203B41FA5}">
                      <a16:colId xmlns:a16="http://schemas.microsoft.com/office/drawing/2014/main" val="4246116161"/>
                    </a:ext>
                  </a:extLst>
                </a:gridCol>
              </a:tblGrid>
              <a:tr h="809575">
                <a:tc>
                  <a:txBody>
                    <a:bodyPr/>
                    <a:lstStyle/>
                    <a:p>
                      <a:r>
                        <a:rPr lang="en-US" b="1" baseline="0" dirty="0">
                          <a:solidFill>
                            <a:srgbClr val="0A0A0A"/>
                          </a:solidFill>
                          <a:latin typeface="Georgia" panose="02040502050405020303" pitchFamily="18" charset="0"/>
                        </a:rPr>
                        <a:t>County Size (Based on 2016 Child Population)</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Average 3301 (Direct Costs) Calendar Year 2017</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Average 3683 (Indirect Costs) Calendar Year 2017</a:t>
                      </a:r>
                    </a:p>
                  </a:txBody>
                  <a:tcPr>
                    <a:solidFill>
                      <a:schemeClr val="accent5">
                        <a:lumMod val="40000"/>
                        <a:lumOff val="60000"/>
                      </a:schemeClr>
                    </a:solidFill>
                  </a:tcPr>
                </a:tc>
                <a:extLst>
                  <a:ext uri="{0D108BD9-81ED-4DB2-BD59-A6C34878D82A}">
                    <a16:rowId xmlns:a16="http://schemas.microsoft.com/office/drawing/2014/main" val="1012911829"/>
                  </a:ext>
                </a:extLst>
              </a:tr>
              <a:tr h="665582">
                <a:tc>
                  <a:txBody>
                    <a:bodyPr/>
                    <a:lstStyle/>
                    <a:p>
                      <a:r>
                        <a:rPr lang="en-US" b="1" baseline="0" dirty="0">
                          <a:solidFill>
                            <a:srgbClr val="0A0A0A"/>
                          </a:solidFill>
                          <a:latin typeface="Georgia" panose="02040502050405020303" pitchFamily="18" charset="0"/>
                        </a:rPr>
                        <a:t>Extra Large (35,000+)</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$7,400,000</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$1,700,000</a:t>
                      </a:r>
                    </a:p>
                  </a:txBody>
                  <a:tcPr>
                    <a:solidFill>
                      <a:schemeClr val="accent5">
                        <a:lumMod val="40000"/>
                        <a:lumOff val="60000"/>
                      </a:schemeClr>
                    </a:solidFill>
                  </a:tcPr>
                </a:tc>
                <a:extLst>
                  <a:ext uri="{0D108BD9-81ED-4DB2-BD59-A6C34878D82A}">
                    <a16:rowId xmlns:a16="http://schemas.microsoft.com/office/drawing/2014/main" val="596155694"/>
                  </a:ext>
                </a:extLst>
              </a:tr>
              <a:tr h="473799">
                <a:tc>
                  <a:txBody>
                    <a:bodyPr/>
                    <a:lstStyle/>
                    <a:p>
                      <a:r>
                        <a:rPr lang="en-US" b="1" baseline="0" dirty="0">
                          <a:solidFill>
                            <a:srgbClr val="0A0A0A"/>
                          </a:solidFill>
                          <a:latin typeface="Georgia" panose="02040502050405020303" pitchFamily="18" charset="0"/>
                        </a:rPr>
                        <a:t>Large (15,000-34,999)</a:t>
                      </a: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$3,200,000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$900,000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extLst>
                  <a:ext uri="{0D108BD9-81ED-4DB2-BD59-A6C34878D82A}">
                    <a16:rowId xmlns:a16="http://schemas.microsoft.com/office/drawing/2014/main" val="2998809452"/>
                  </a:ext>
                </a:extLst>
              </a:tr>
              <a:tr h="208104">
                <a:tc>
                  <a:txBody>
                    <a:bodyPr/>
                    <a:lstStyle/>
                    <a:p>
                      <a:r>
                        <a:rPr lang="en-US" b="1" baseline="0" dirty="0">
                          <a:solidFill>
                            <a:srgbClr val="0A0A0A"/>
                          </a:solidFill>
                          <a:latin typeface="Georgia" panose="02040502050405020303" pitchFamily="18" charset="0"/>
                        </a:rPr>
                        <a:t>Medium (5,000-14,999)</a:t>
                      </a: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$1,200,000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$400,000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extLst>
                  <a:ext uri="{0D108BD9-81ED-4DB2-BD59-A6C34878D82A}">
                    <a16:rowId xmlns:a16="http://schemas.microsoft.com/office/drawing/2014/main" val="3334185628"/>
                  </a:ext>
                </a:extLst>
              </a:tr>
              <a:tr h="475901">
                <a:tc>
                  <a:txBody>
                    <a:bodyPr/>
                    <a:lstStyle/>
                    <a:p>
                      <a:r>
                        <a:rPr lang="en-US" b="1" baseline="0" dirty="0">
                          <a:solidFill>
                            <a:srgbClr val="0A0A0A"/>
                          </a:solidFill>
                          <a:latin typeface="Georgia" panose="02040502050405020303" pitchFamily="18" charset="0"/>
                        </a:rPr>
                        <a:t>Small (0-4,999)</a:t>
                      </a: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$400,000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$200,000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extLst>
                  <a:ext uri="{0D108BD9-81ED-4DB2-BD59-A6C34878D82A}">
                    <a16:rowId xmlns:a16="http://schemas.microsoft.com/office/drawing/2014/main" val="3978634950"/>
                  </a:ext>
                </a:extLst>
              </a:tr>
            </a:tbl>
          </a:graphicData>
        </a:graphic>
      </p:graphicFrame>
    </p:spTree>
    <p:extLst>
      <p:ext uri="{BB962C8B-B14F-4D97-AF65-F5344CB8AC3E}">
        <p14:creationId xmlns:p14="http://schemas.microsoft.com/office/powerpoint/2010/main" val="261333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Andrew Kleps-Budget and Policy Analyst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Angie Gaster-RMS Administrator/Accountant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Becky Markgraf-IV-E Accountant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David Berndt-Title IV-E Program Coordinator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John Staskunas-Title IV-E Training and Claiming Coordinator</a:t>
            </a: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 </a:t>
            </a: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Sara Schwoch-SPARC Accountant </a:t>
            </a:r>
          </a:p>
          <a:p>
            <a:pPr marL="0" lvl="1" indent="0" eaLnBrk="1" hangingPunct="1">
              <a:spcAft>
                <a:spcPts val="0"/>
              </a:spcAft>
              <a:buSzPct val="120000"/>
              <a:defRPr/>
            </a:pPr>
            <a:endParaRPr lang="en-US" dirty="0">
              <a:solidFill>
                <a:srgbClr val="0065A4"/>
              </a:solidFill>
              <a:latin typeface="Georgia"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Sue Losen-SPARC Accountant </a:t>
            </a:r>
          </a:p>
          <a:p>
            <a:pPr marL="0" lvl="1" indent="0" eaLnBrk="1" hangingPunct="1">
              <a:spcAft>
                <a:spcPts val="600"/>
              </a:spcAft>
              <a:buSzPct val="120000"/>
              <a:defRPr/>
            </a:pPr>
            <a:endParaRPr lang="en-US" dirty="0">
              <a:solidFill>
                <a:srgbClr val="0A0A0A"/>
              </a:solidFill>
              <a:latin typeface="Georgia" panose="02040502050405020303" pitchFamily="18" charset="0"/>
              <a:cs typeface="Arial" charset="0"/>
            </a:endParaRPr>
          </a:p>
          <a:p>
            <a:pPr marL="0" lvl="1" indent="0" eaLnBrk="1" hangingPunct="1">
              <a:spcAft>
                <a:spcPts val="600"/>
              </a:spcAft>
              <a:buSzPct val="120000"/>
              <a:defRPr/>
            </a:pPr>
            <a:endParaRPr lang="en-US" dirty="0">
              <a:solidFill>
                <a:srgbClr val="0A0A0A"/>
              </a:solidFill>
              <a:latin typeface="Georgia" panose="02040502050405020303" pitchFamily="18"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80963"/>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Introductions</a:t>
            </a:r>
          </a:p>
        </p:txBody>
      </p:sp>
    </p:spTree>
    <p:extLst>
      <p:ext uri="{BB962C8B-B14F-4D97-AF65-F5344CB8AC3E}">
        <p14:creationId xmlns:p14="http://schemas.microsoft.com/office/powerpoint/2010/main" val="240858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401934" y="1055076"/>
            <a:ext cx="7922915"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a:spcBef>
                <a:spcPct val="20000"/>
              </a:spcBef>
              <a:buSzPct val="120000"/>
              <a:buFont typeface="Wingdings" panose="05000000000000000000" pitchFamily="2" charset="2"/>
              <a:buChar char="§"/>
            </a:pPr>
            <a:r>
              <a:rPr lang="en-US" dirty="0">
                <a:solidFill>
                  <a:srgbClr val="0065A4"/>
                </a:solidFill>
                <a:latin typeface="Georgia" charset="0"/>
              </a:rPr>
              <a:t>4076: Agency Management, Support and Overhead (AMSO) </a:t>
            </a:r>
          </a:p>
          <a:p>
            <a:pPr marL="1028700" lvl="1"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Share of indirect AMSO costs required to support RMS roster positions according to county’s indirect cost allocation plan</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Director’s salary and fringe</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Finance and HR staff and related expenses</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Space related costs</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General Admin Cost such as mail &amp; communications</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All other overhead costs</a:t>
            </a:r>
          </a:p>
          <a:p>
            <a:pPr marL="285750" indent="-285750" eaLnBrk="1" hangingPunct="1">
              <a:spcAft>
                <a:spcPts val="600"/>
              </a:spcAft>
              <a:buSzPct val="120000"/>
              <a:buFont typeface="Wingdings" panose="05000000000000000000" pitchFamily="2" charset="2"/>
              <a:buChar char="§"/>
            </a:pPr>
            <a:r>
              <a:rPr lang="en-US" dirty="0">
                <a:solidFill>
                  <a:srgbClr val="0065A4"/>
                </a:solidFill>
                <a:latin typeface="Georgia" charset="0"/>
              </a:rPr>
              <a:t>4320: IM/CC Staff</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Direct staffing and related costs for child welfare related units and employees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Salaries and fringe for all employees on the RMS Roster and their direct supervisors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Travel, supplies, services and equipment costs directly associated with these employees</a:t>
            </a:r>
          </a:p>
          <a:p>
            <a:pPr marL="1028700" lvl="1"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Any costs that benefit two or more IM/CC programs with the IM/CC functional area</a:t>
            </a:r>
          </a:p>
          <a:p>
            <a:pPr marL="1428750" lvl="2" eaLnBrk="1" hangingPunct="1">
              <a:spcAft>
                <a:spcPts val="600"/>
              </a:spcAft>
              <a:buSzPct val="120000"/>
              <a:buFont typeface="Arial" panose="020B0604020202020204" pitchFamily="34" charset="0"/>
              <a:buChar char="•"/>
            </a:pPr>
            <a:endParaRPr lang="en-US" sz="1600" dirty="0">
              <a:solidFill>
                <a:srgbClr val="0065A4"/>
              </a:solidFill>
              <a:latin typeface="Georgia" charset="0"/>
              <a:cs typeface="Arial" charset="0"/>
            </a:endParaRPr>
          </a:p>
          <a:p>
            <a:pPr marL="1200150" lvl="2" indent="0" eaLnBrk="1" hangingPunct="1">
              <a:spcAft>
                <a:spcPts val="600"/>
              </a:spcAft>
              <a:buSzPct val="120000"/>
            </a:pPr>
            <a:endParaRPr lang="en-US" sz="1600" dirty="0">
              <a:solidFill>
                <a:srgbClr val="E66822"/>
              </a:solidFill>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IM/CC Cost Pool</a:t>
            </a:r>
          </a:p>
        </p:txBody>
      </p:sp>
    </p:spTree>
    <p:extLst>
      <p:ext uri="{BB962C8B-B14F-4D97-AF65-F5344CB8AC3E}">
        <p14:creationId xmlns:p14="http://schemas.microsoft.com/office/powerpoint/2010/main" val="275680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IM/CC Cost Pool</a:t>
            </a:r>
          </a:p>
        </p:txBody>
      </p:sp>
      <p:cxnSp>
        <p:nvCxnSpPr>
          <p:cNvPr id="20" name="Straight Arrow Connector 19"/>
          <p:cNvCxnSpPr>
            <a:stCxn id="86" idx="3"/>
            <a:endCxn id="34" idx="1"/>
          </p:cNvCxnSpPr>
          <p:nvPr/>
        </p:nvCxnSpPr>
        <p:spPr>
          <a:xfrm flipV="1">
            <a:off x="3728095" y="787958"/>
            <a:ext cx="1395752" cy="8933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0" name="Straight Arrow Connector 29"/>
          <p:cNvCxnSpPr>
            <a:stCxn id="86" idx="3"/>
            <a:endCxn id="95" idx="1"/>
          </p:cNvCxnSpPr>
          <p:nvPr/>
        </p:nvCxnSpPr>
        <p:spPr>
          <a:xfrm>
            <a:off x="3728095" y="1681302"/>
            <a:ext cx="1372025" cy="9511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3" name="Straight Arrow Connector 32"/>
          <p:cNvCxnSpPr>
            <a:stCxn id="86" idx="3"/>
            <a:endCxn id="93" idx="1"/>
          </p:cNvCxnSpPr>
          <p:nvPr/>
        </p:nvCxnSpPr>
        <p:spPr>
          <a:xfrm flipV="1">
            <a:off x="3728095" y="1424134"/>
            <a:ext cx="1380958" cy="25716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6" name="Straight Arrow Connector 35"/>
          <p:cNvCxnSpPr>
            <a:stCxn id="86" idx="3"/>
            <a:endCxn id="94" idx="1"/>
          </p:cNvCxnSpPr>
          <p:nvPr/>
        </p:nvCxnSpPr>
        <p:spPr>
          <a:xfrm>
            <a:off x="3728095" y="1681302"/>
            <a:ext cx="1372025" cy="39823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1" name="Straight Connector 40"/>
          <p:cNvCxnSpPr/>
          <p:nvPr/>
        </p:nvCxnSpPr>
        <p:spPr>
          <a:xfrm flipH="1">
            <a:off x="1981424" y="3592973"/>
            <a:ext cx="3100" cy="187381"/>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Straight Connector 42"/>
          <p:cNvCxnSpPr/>
          <p:nvPr/>
        </p:nvCxnSpPr>
        <p:spPr>
          <a:xfrm flipH="1">
            <a:off x="1904638" y="3692331"/>
            <a:ext cx="16345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9" name="Elbow Connector 48"/>
          <p:cNvCxnSpPr>
            <a:stCxn id="34" idx="3"/>
            <a:endCxn id="104" idx="0"/>
          </p:cNvCxnSpPr>
          <p:nvPr/>
        </p:nvCxnSpPr>
        <p:spPr>
          <a:xfrm flipH="1">
            <a:off x="2751176" y="787958"/>
            <a:ext cx="3445786" cy="2719997"/>
          </a:xfrm>
          <a:prstGeom prst="bentConnector4">
            <a:avLst>
              <a:gd name="adj1" fmla="val -14927"/>
              <a:gd name="adj2" fmla="val 88764"/>
            </a:avLst>
          </a:prstGeom>
          <a:ln>
            <a:solidFill>
              <a:schemeClr val="accent1"/>
            </a:solidFill>
            <a:prstDash val="sysDash"/>
            <a:tailEnd type="arrow"/>
          </a:ln>
        </p:spPr>
        <p:style>
          <a:lnRef idx="2">
            <a:schemeClr val="accent5"/>
          </a:lnRef>
          <a:fillRef idx="0">
            <a:schemeClr val="accent5"/>
          </a:fillRef>
          <a:effectRef idx="1">
            <a:schemeClr val="accent5"/>
          </a:effectRef>
          <a:fontRef idx="minor">
            <a:schemeClr val="tx1"/>
          </a:fontRef>
        </p:style>
      </p:cxnSp>
      <p:cxnSp>
        <p:nvCxnSpPr>
          <p:cNvPr id="64" name="Straight Arrow Connector 63"/>
          <p:cNvCxnSpPr>
            <a:stCxn id="96" idx="3"/>
            <a:endCxn id="97" idx="1"/>
          </p:cNvCxnSpPr>
          <p:nvPr/>
        </p:nvCxnSpPr>
        <p:spPr>
          <a:xfrm flipV="1">
            <a:off x="2623974" y="4316438"/>
            <a:ext cx="1413438" cy="109588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8" name="Straight Arrow Connector 67"/>
          <p:cNvCxnSpPr>
            <a:stCxn id="96" idx="3"/>
            <a:endCxn id="98" idx="1"/>
          </p:cNvCxnSpPr>
          <p:nvPr/>
        </p:nvCxnSpPr>
        <p:spPr>
          <a:xfrm flipV="1">
            <a:off x="2623974" y="4816759"/>
            <a:ext cx="1434109" cy="59556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1" name="Straight Arrow Connector 70"/>
          <p:cNvCxnSpPr>
            <a:stCxn id="96" idx="3"/>
            <a:endCxn id="99" idx="1"/>
          </p:cNvCxnSpPr>
          <p:nvPr/>
        </p:nvCxnSpPr>
        <p:spPr>
          <a:xfrm>
            <a:off x="2623974" y="5412324"/>
            <a:ext cx="1431584" cy="6040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4" name="Straight Arrow Connector 73"/>
          <p:cNvCxnSpPr>
            <a:stCxn id="96" idx="3"/>
            <a:endCxn id="100" idx="1"/>
          </p:cNvCxnSpPr>
          <p:nvPr/>
        </p:nvCxnSpPr>
        <p:spPr>
          <a:xfrm>
            <a:off x="2623974" y="5412324"/>
            <a:ext cx="1417133" cy="58841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78" name="TextBox 77"/>
          <p:cNvSpPr txBox="1"/>
          <p:nvPr/>
        </p:nvSpPr>
        <p:spPr>
          <a:xfrm>
            <a:off x="6408251" y="3678394"/>
            <a:ext cx="259743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solidFill>
                  <a:schemeClr val="bg1"/>
                </a:solidFill>
              </a:rPr>
              <a:t>Reports From Counties</a:t>
            </a:r>
          </a:p>
        </p:txBody>
      </p:sp>
      <p:sp>
        <p:nvSpPr>
          <p:cNvPr id="91" name="TextBox 90"/>
          <p:cNvSpPr txBox="1"/>
          <p:nvPr/>
        </p:nvSpPr>
        <p:spPr>
          <a:xfrm>
            <a:off x="158522" y="2578365"/>
            <a:ext cx="33971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a:solidFill>
                  <a:schemeClr val="bg1"/>
                </a:solidFill>
              </a:rPr>
              <a:t>State Allocation for the Fed Claim</a:t>
            </a:r>
          </a:p>
        </p:txBody>
      </p:sp>
      <p:sp>
        <p:nvSpPr>
          <p:cNvPr id="21" name="TextBox 20"/>
          <p:cNvSpPr txBox="1"/>
          <p:nvPr/>
        </p:nvSpPr>
        <p:spPr>
          <a:xfrm>
            <a:off x="131671" y="1364556"/>
            <a:ext cx="1621765"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AMSO</a:t>
            </a:r>
          </a:p>
          <a:p>
            <a:pPr algn="ctr"/>
            <a:r>
              <a:rPr lang="en-US" dirty="0">
                <a:solidFill>
                  <a:srgbClr val="0A0A0A"/>
                </a:solidFill>
                <a:latin typeface="+mn-lt"/>
              </a:rPr>
              <a:t>#4076</a:t>
            </a:r>
          </a:p>
        </p:txBody>
      </p:sp>
      <p:sp>
        <p:nvSpPr>
          <p:cNvPr id="86" name="TextBox 85"/>
          <p:cNvSpPr txBox="1"/>
          <p:nvPr/>
        </p:nvSpPr>
        <p:spPr>
          <a:xfrm>
            <a:off x="2106329" y="1358136"/>
            <a:ext cx="1621766"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Employee</a:t>
            </a:r>
          </a:p>
          <a:p>
            <a:pPr algn="ctr"/>
            <a:r>
              <a:rPr lang="en-US" dirty="0">
                <a:solidFill>
                  <a:srgbClr val="0A0A0A"/>
                </a:solidFill>
                <a:latin typeface="+mn-lt"/>
              </a:rPr>
              <a:t>Count Report</a:t>
            </a:r>
          </a:p>
        </p:txBody>
      </p:sp>
      <p:sp>
        <p:nvSpPr>
          <p:cNvPr id="89" name="TextBox 88"/>
          <p:cNvSpPr txBox="1"/>
          <p:nvPr/>
        </p:nvSpPr>
        <p:spPr>
          <a:xfrm>
            <a:off x="171591" y="3245424"/>
            <a:ext cx="1612239" cy="923330"/>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Cost Pool</a:t>
            </a:r>
          </a:p>
          <a:p>
            <a:pPr algn="ctr"/>
            <a:r>
              <a:rPr lang="en-US" dirty="0">
                <a:solidFill>
                  <a:srgbClr val="0A0A0A"/>
                </a:solidFill>
                <a:latin typeface="+mn-lt"/>
              </a:rPr>
              <a:t>IM/CC</a:t>
            </a:r>
          </a:p>
          <a:p>
            <a:pPr algn="ctr"/>
            <a:r>
              <a:rPr lang="en-US" dirty="0">
                <a:solidFill>
                  <a:srgbClr val="0A0A0A"/>
                </a:solidFill>
                <a:latin typeface="+mn-lt"/>
              </a:rPr>
              <a:t>#4320</a:t>
            </a:r>
          </a:p>
        </p:txBody>
      </p:sp>
      <p:sp>
        <p:nvSpPr>
          <p:cNvPr id="90" name="TextBox 89"/>
          <p:cNvSpPr txBox="1"/>
          <p:nvPr/>
        </p:nvSpPr>
        <p:spPr>
          <a:xfrm>
            <a:off x="6844959" y="4332695"/>
            <a:ext cx="1724025" cy="738664"/>
          </a:xfrm>
          <a:prstGeom prst="rect">
            <a:avLst/>
          </a:prstGeom>
          <a:noFill/>
          <a:ln w="28575">
            <a:solidFill>
              <a:schemeClr val="accent2"/>
            </a:solidFill>
          </a:ln>
        </p:spPr>
        <p:txBody>
          <a:bodyPr wrap="square" rtlCol="0">
            <a:spAutoFit/>
          </a:bodyPr>
          <a:lstStyle/>
          <a:p>
            <a:pPr algn="ctr"/>
            <a:r>
              <a:rPr lang="en-US" sz="1400" dirty="0">
                <a:solidFill>
                  <a:srgbClr val="0A0A0A"/>
                </a:solidFill>
                <a:latin typeface="+mn-lt"/>
              </a:rPr>
              <a:t>DHS CARS</a:t>
            </a:r>
          </a:p>
          <a:p>
            <a:pPr algn="ctr"/>
            <a:r>
              <a:rPr lang="en-US" sz="1400" dirty="0">
                <a:solidFill>
                  <a:srgbClr val="0A0A0A"/>
                </a:solidFill>
                <a:latin typeface="+mn-lt"/>
              </a:rPr>
              <a:t>Reimbursements for each programs</a:t>
            </a:r>
          </a:p>
        </p:txBody>
      </p:sp>
      <p:sp>
        <p:nvSpPr>
          <p:cNvPr id="92" name="TextBox 91"/>
          <p:cNvSpPr txBox="1"/>
          <p:nvPr/>
        </p:nvSpPr>
        <p:spPr>
          <a:xfrm>
            <a:off x="6844959" y="5293833"/>
            <a:ext cx="1724025" cy="954107"/>
          </a:xfrm>
          <a:prstGeom prst="rect">
            <a:avLst/>
          </a:prstGeom>
          <a:noFill/>
          <a:ln w="28575">
            <a:solidFill>
              <a:schemeClr val="accent2"/>
            </a:solidFill>
          </a:ln>
        </p:spPr>
        <p:txBody>
          <a:bodyPr wrap="square" rtlCol="0">
            <a:spAutoFit/>
          </a:bodyPr>
          <a:lstStyle/>
          <a:p>
            <a:pPr algn="ctr"/>
            <a:r>
              <a:rPr lang="en-US" sz="1400" dirty="0">
                <a:solidFill>
                  <a:srgbClr val="0A0A0A"/>
                </a:solidFill>
                <a:latin typeface="+mn-lt"/>
              </a:rPr>
              <a:t>DCF SPARC</a:t>
            </a:r>
          </a:p>
          <a:p>
            <a:pPr algn="ctr"/>
            <a:r>
              <a:rPr lang="en-US" sz="1400" dirty="0">
                <a:solidFill>
                  <a:srgbClr val="0A0A0A"/>
                </a:solidFill>
                <a:latin typeface="+mn-lt"/>
              </a:rPr>
              <a:t>Reimbursements for Child Care</a:t>
            </a:r>
          </a:p>
          <a:p>
            <a:pPr algn="ctr"/>
            <a:r>
              <a:rPr lang="en-US" sz="1400" dirty="0">
                <a:solidFill>
                  <a:srgbClr val="0A0A0A"/>
                </a:solidFill>
                <a:latin typeface="+mn-lt"/>
              </a:rPr>
              <a:t>#8000’s</a:t>
            </a:r>
          </a:p>
        </p:txBody>
      </p:sp>
      <p:sp>
        <p:nvSpPr>
          <p:cNvPr id="34" name="TextBox 33"/>
          <p:cNvSpPr txBox="1"/>
          <p:nvPr/>
        </p:nvSpPr>
        <p:spPr>
          <a:xfrm>
            <a:off x="5123847" y="603292"/>
            <a:ext cx="1073115"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IM/CC</a:t>
            </a:r>
          </a:p>
        </p:txBody>
      </p:sp>
      <p:sp>
        <p:nvSpPr>
          <p:cNvPr id="93" name="TextBox 92"/>
          <p:cNvSpPr txBox="1"/>
          <p:nvPr/>
        </p:nvSpPr>
        <p:spPr>
          <a:xfrm>
            <a:off x="5109053" y="1100968"/>
            <a:ext cx="1097435"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Child Support</a:t>
            </a:r>
          </a:p>
        </p:txBody>
      </p:sp>
      <p:sp>
        <p:nvSpPr>
          <p:cNvPr id="94" name="TextBox 93"/>
          <p:cNvSpPr txBox="1"/>
          <p:nvPr/>
        </p:nvSpPr>
        <p:spPr>
          <a:xfrm>
            <a:off x="5100120" y="1756373"/>
            <a:ext cx="1083686"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Social Services</a:t>
            </a:r>
          </a:p>
        </p:txBody>
      </p:sp>
      <p:sp>
        <p:nvSpPr>
          <p:cNvPr id="95" name="TextBox 94"/>
          <p:cNvSpPr txBox="1"/>
          <p:nvPr/>
        </p:nvSpPr>
        <p:spPr>
          <a:xfrm>
            <a:off x="5100120" y="2447792"/>
            <a:ext cx="1083686"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Aging</a:t>
            </a:r>
          </a:p>
        </p:txBody>
      </p:sp>
      <p:sp>
        <p:nvSpPr>
          <p:cNvPr id="96" name="TextBox 95"/>
          <p:cNvSpPr txBox="1"/>
          <p:nvPr/>
        </p:nvSpPr>
        <p:spPr>
          <a:xfrm>
            <a:off x="975229" y="5089158"/>
            <a:ext cx="1648745"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RMS</a:t>
            </a:r>
          </a:p>
          <a:p>
            <a:pPr algn="ctr"/>
            <a:r>
              <a:rPr lang="en-US" dirty="0">
                <a:solidFill>
                  <a:srgbClr val="0A0A0A"/>
                </a:solidFill>
                <a:latin typeface="+mn-lt"/>
              </a:rPr>
              <a:t>Statistics</a:t>
            </a:r>
          </a:p>
        </p:txBody>
      </p:sp>
      <p:sp>
        <p:nvSpPr>
          <p:cNvPr id="97" name="TextBox 96"/>
          <p:cNvSpPr txBox="1"/>
          <p:nvPr/>
        </p:nvSpPr>
        <p:spPr>
          <a:xfrm>
            <a:off x="4037412" y="4131772"/>
            <a:ext cx="1117106"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Medicaid</a:t>
            </a:r>
          </a:p>
        </p:txBody>
      </p:sp>
      <p:sp>
        <p:nvSpPr>
          <p:cNvPr id="98" name="TextBox 97"/>
          <p:cNvSpPr txBox="1"/>
          <p:nvPr/>
        </p:nvSpPr>
        <p:spPr>
          <a:xfrm>
            <a:off x="4058083" y="4493593"/>
            <a:ext cx="1117106"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Food Share</a:t>
            </a:r>
          </a:p>
        </p:txBody>
      </p:sp>
      <p:sp>
        <p:nvSpPr>
          <p:cNvPr id="99" name="TextBox 98"/>
          <p:cNvSpPr txBox="1"/>
          <p:nvPr/>
        </p:nvSpPr>
        <p:spPr>
          <a:xfrm>
            <a:off x="4055558" y="5149561"/>
            <a:ext cx="1126500"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Child Care</a:t>
            </a:r>
          </a:p>
        </p:txBody>
      </p:sp>
      <p:sp>
        <p:nvSpPr>
          <p:cNvPr id="100" name="TextBox 99"/>
          <p:cNvSpPr txBox="1"/>
          <p:nvPr/>
        </p:nvSpPr>
        <p:spPr>
          <a:xfrm>
            <a:off x="4041107" y="5816070"/>
            <a:ext cx="1130740"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WHEAP</a:t>
            </a:r>
          </a:p>
        </p:txBody>
      </p:sp>
      <p:sp>
        <p:nvSpPr>
          <p:cNvPr id="11" name="Left Brace 10"/>
          <p:cNvSpPr/>
          <p:nvPr/>
        </p:nvSpPr>
        <p:spPr>
          <a:xfrm rot="16200000">
            <a:off x="1448644" y="2951390"/>
            <a:ext cx="509994" cy="3064104"/>
          </a:xfrm>
          <a:prstGeom prst="lef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460627" y="4150966"/>
            <a:ext cx="2486025" cy="369332"/>
          </a:xfrm>
          <a:prstGeom prst="rect">
            <a:avLst/>
          </a:prstGeom>
          <a:noFill/>
        </p:spPr>
        <p:txBody>
          <a:bodyPr wrap="square" rtlCol="0">
            <a:spAutoFit/>
          </a:bodyPr>
          <a:lstStyle/>
          <a:p>
            <a:pPr algn="ctr"/>
            <a:r>
              <a:rPr lang="en-US" dirty="0">
                <a:solidFill>
                  <a:srgbClr val="0A0A0A"/>
                </a:solidFill>
                <a:latin typeface="+mn-lt"/>
              </a:rPr>
              <a:t>IM/CC Cost Pool</a:t>
            </a:r>
          </a:p>
        </p:txBody>
      </p:sp>
      <p:sp>
        <p:nvSpPr>
          <p:cNvPr id="23" name="TextBox 22"/>
          <p:cNvSpPr txBox="1"/>
          <p:nvPr/>
        </p:nvSpPr>
        <p:spPr>
          <a:xfrm>
            <a:off x="6882642" y="1577162"/>
            <a:ext cx="1486777" cy="738664"/>
          </a:xfrm>
          <a:prstGeom prst="rect">
            <a:avLst/>
          </a:prstGeom>
          <a:noFill/>
        </p:spPr>
        <p:txBody>
          <a:bodyPr wrap="square" rtlCol="0">
            <a:spAutoFit/>
          </a:bodyPr>
          <a:lstStyle/>
          <a:p>
            <a:pPr algn="ctr"/>
            <a:r>
              <a:rPr lang="en-US" sz="1400" dirty="0">
                <a:solidFill>
                  <a:srgbClr val="0A0A0A"/>
                </a:solidFill>
                <a:latin typeface="+mn-lt"/>
              </a:rPr>
              <a:t>AMSO Applicable to IM/CC Programs</a:t>
            </a:r>
          </a:p>
        </p:txBody>
      </p:sp>
      <p:sp>
        <p:nvSpPr>
          <p:cNvPr id="42" name="TextBox 41"/>
          <p:cNvSpPr txBox="1"/>
          <p:nvPr/>
        </p:nvSpPr>
        <p:spPr>
          <a:xfrm>
            <a:off x="1485900" y="4775882"/>
            <a:ext cx="446866" cy="307777"/>
          </a:xfrm>
          <a:prstGeom prst="rect">
            <a:avLst/>
          </a:prstGeom>
          <a:noFill/>
        </p:spPr>
        <p:txBody>
          <a:bodyPr wrap="square" rtlCol="0">
            <a:spAutoFit/>
          </a:bodyPr>
          <a:lstStyle/>
          <a:p>
            <a:pPr algn="ctr"/>
            <a:r>
              <a:rPr lang="en-US" sz="1400" b="1" dirty="0">
                <a:solidFill>
                  <a:schemeClr val="tx2"/>
                </a:solidFill>
              </a:rPr>
              <a:t>X</a:t>
            </a:r>
          </a:p>
        </p:txBody>
      </p:sp>
      <p:sp>
        <p:nvSpPr>
          <p:cNvPr id="79" name="TextBox 78"/>
          <p:cNvSpPr txBox="1"/>
          <p:nvPr/>
        </p:nvSpPr>
        <p:spPr>
          <a:xfrm>
            <a:off x="1681205" y="1539869"/>
            <a:ext cx="446866" cy="307777"/>
          </a:xfrm>
          <a:prstGeom prst="rect">
            <a:avLst/>
          </a:prstGeom>
          <a:noFill/>
        </p:spPr>
        <p:txBody>
          <a:bodyPr wrap="square" rtlCol="0">
            <a:spAutoFit/>
          </a:bodyPr>
          <a:lstStyle/>
          <a:p>
            <a:pPr algn="ctr"/>
            <a:r>
              <a:rPr lang="en-US" sz="1400" b="1" dirty="0">
                <a:solidFill>
                  <a:schemeClr val="tx2"/>
                </a:solidFill>
              </a:rPr>
              <a:t>X</a:t>
            </a:r>
          </a:p>
        </p:txBody>
      </p:sp>
      <p:sp>
        <p:nvSpPr>
          <p:cNvPr id="104" name="TextBox 103"/>
          <p:cNvSpPr txBox="1"/>
          <p:nvPr/>
        </p:nvSpPr>
        <p:spPr>
          <a:xfrm>
            <a:off x="2214618" y="3507955"/>
            <a:ext cx="1073115"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IM/CC</a:t>
            </a:r>
          </a:p>
        </p:txBody>
      </p:sp>
    </p:spTree>
    <p:extLst>
      <p:ext uri="{BB962C8B-B14F-4D97-AF65-F5344CB8AC3E}">
        <p14:creationId xmlns:p14="http://schemas.microsoft.com/office/powerpoint/2010/main" val="212105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99915953"/>
              </p:ext>
            </p:extLst>
          </p:nvPr>
        </p:nvGraphicFramePr>
        <p:xfrm>
          <a:off x="261257" y="242951"/>
          <a:ext cx="8581764" cy="6479395"/>
        </p:xfrm>
        <a:graphic>
          <a:graphicData uri="http://schemas.openxmlformats.org/presentationml/2006/ole">
            <mc:AlternateContent xmlns:mc="http://schemas.openxmlformats.org/markup-compatibility/2006">
              <mc:Choice xmlns:v="urn:schemas-microsoft-com:vml" Requires="v">
                <p:oleObj name="Worksheet" r:id="rId2" imgW="11734920" imgH="10725097" progId="Excel.Sheet.12">
                  <p:embed/>
                </p:oleObj>
              </mc:Choice>
              <mc:Fallback>
                <p:oleObj name="Worksheet" r:id="rId2" imgW="11734920" imgH="10725097" progId="Excel.Sheet.12">
                  <p:embed/>
                  <p:pic>
                    <p:nvPicPr>
                      <p:cNvPr id="0" name=""/>
                      <p:cNvPicPr/>
                      <p:nvPr/>
                    </p:nvPicPr>
                    <p:blipFill>
                      <a:blip r:embed="rId3"/>
                      <a:stretch>
                        <a:fillRect/>
                      </a:stretch>
                    </p:blipFill>
                    <p:spPr>
                      <a:xfrm>
                        <a:off x="261257" y="242951"/>
                        <a:ext cx="8581764" cy="6479395"/>
                      </a:xfrm>
                      <a:prstGeom prst="rect">
                        <a:avLst/>
                      </a:prstGeom>
                    </p:spPr>
                  </p:pic>
                </p:oleObj>
              </mc:Fallback>
            </mc:AlternateContent>
          </a:graphicData>
        </a:graphic>
      </p:graphicFrame>
    </p:spTree>
    <p:extLst>
      <p:ext uri="{BB962C8B-B14F-4D97-AF65-F5344CB8AC3E}">
        <p14:creationId xmlns:p14="http://schemas.microsoft.com/office/powerpoint/2010/main" val="2253715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What is the Point?</a:t>
            </a:r>
          </a:p>
        </p:txBody>
      </p:sp>
      <p:sp>
        <p:nvSpPr>
          <p:cNvPr id="3" name="Content Placeholder 2"/>
          <p:cNvSpPr>
            <a:spLocks noGrp="1"/>
          </p:cNvSpPr>
          <p:nvPr>
            <p:ph idx="1"/>
          </p:nvPr>
        </p:nvSpPr>
        <p:spPr>
          <a:xfrm>
            <a:off x="457200" y="1600200"/>
            <a:ext cx="8229600" cy="4525963"/>
          </a:xfrm>
        </p:spPr>
        <p:txBody>
          <a:bodyPr/>
          <a:lstStyle/>
          <a:p>
            <a:pPr marL="285750" lvl="1">
              <a:buSzPct val="120000"/>
              <a:buFont typeface="Wingdings" panose="05000000000000000000" pitchFamily="2" charset="2"/>
              <a:buChar char="§"/>
              <a:defRPr/>
            </a:pPr>
            <a:r>
              <a:rPr lang="en-US" sz="2400" dirty="0">
                <a:solidFill>
                  <a:srgbClr val="0065A4"/>
                </a:solidFill>
                <a:latin typeface="Georgia" charset="0"/>
              </a:rPr>
              <a:t>Shared costs &amp; employee count reporting are just as important as direct expenditure reporting</a:t>
            </a:r>
          </a:p>
          <a:p>
            <a:pPr marL="0" lvl="1" indent="0">
              <a:buSzPct val="120000"/>
              <a:buNone/>
              <a:defRPr/>
            </a:pPr>
            <a:endParaRPr lang="en-US" sz="2400" dirty="0">
              <a:solidFill>
                <a:srgbClr val="0065A4"/>
              </a:solidFill>
              <a:latin typeface="Georgia" charset="0"/>
            </a:endParaRPr>
          </a:p>
          <a:p>
            <a:pPr marL="285750" lvl="1">
              <a:buSzPct val="120000"/>
              <a:buFont typeface="Wingdings" panose="05000000000000000000" pitchFamily="2" charset="2"/>
              <a:buChar char="§"/>
              <a:defRPr/>
            </a:pPr>
            <a:r>
              <a:rPr lang="en-US" sz="2400" dirty="0">
                <a:solidFill>
                  <a:srgbClr val="0065A4"/>
                </a:solidFill>
                <a:latin typeface="Georgia" charset="0"/>
              </a:rPr>
              <a:t>Train new staff on the roster and cost pool as well as direct expenditure reporting </a:t>
            </a:r>
          </a:p>
          <a:p>
            <a:pPr marL="285750" lvl="1">
              <a:buSzPct val="120000"/>
              <a:buFont typeface="Wingdings" panose="05000000000000000000" pitchFamily="2" charset="2"/>
              <a:buChar char="§"/>
              <a:defRPr/>
            </a:pPr>
            <a:endParaRPr lang="en-US" sz="2400" dirty="0">
              <a:solidFill>
                <a:srgbClr val="0065A4"/>
              </a:solidFill>
              <a:latin typeface="Georgia" charset="0"/>
            </a:endParaRPr>
          </a:p>
          <a:p>
            <a:pPr marL="285750" lvl="1">
              <a:buSzPct val="120000"/>
              <a:buFont typeface="Wingdings" panose="05000000000000000000" pitchFamily="2" charset="2"/>
              <a:buChar char="§"/>
              <a:defRPr/>
            </a:pPr>
            <a:r>
              <a:rPr lang="en-US" sz="2400" dirty="0">
                <a:solidFill>
                  <a:srgbClr val="0065A4"/>
                </a:solidFill>
                <a:latin typeface="Georgia" charset="0"/>
              </a:rPr>
              <a:t>Help us help you!</a:t>
            </a:r>
          </a:p>
        </p:txBody>
      </p:sp>
    </p:spTree>
    <p:extLst>
      <p:ext uri="{BB962C8B-B14F-4D97-AF65-F5344CB8AC3E}">
        <p14:creationId xmlns:p14="http://schemas.microsoft.com/office/powerpoint/2010/main" val="335735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84738"/>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Federal Claiming</a:t>
            </a:r>
          </a:p>
        </p:txBody>
      </p:sp>
      <p:pic>
        <p:nvPicPr>
          <p:cNvPr id="4" name="Picture 3" descr="lrmslibrary - danieladuran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536" y="820584"/>
            <a:ext cx="2073912" cy="1904613"/>
          </a:xfrm>
          <a:prstGeom prst="rect">
            <a:avLst/>
          </a:prstGeom>
        </p:spPr>
      </p:pic>
      <p:pic>
        <p:nvPicPr>
          <p:cNvPr id="18" name="Picture 17" descr="Free vector graphic: &lt;strong&gt;Wisconsin&lt;/strong&gt;, &lt;strong&gt;State&lt;/strong&gt;, Map, Outline - Fre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139" y="2721996"/>
            <a:ext cx="1483360" cy="1589314"/>
          </a:xfrm>
          <a:prstGeom prst="rect">
            <a:avLst/>
          </a:prstGeom>
        </p:spPr>
      </p:pic>
      <p:cxnSp>
        <p:nvCxnSpPr>
          <p:cNvPr id="20" name="Curved Connector 19"/>
          <p:cNvCxnSpPr/>
          <p:nvPr/>
        </p:nvCxnSpPr>
        <p:spPr>
          <a:xfrm rot="5400000">
            <a:off x="4761768" y="2557740"/>
            <a:ext cx="791456" cy="1429993"/>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6151" name="Picture 6150" descr="Rationally Speaking: On mathematical Platonis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4038" y="1254638"/>
            <a:ext cx="655424" cy="636597"/>
          </a:xfrm>
          <a:prstGeom prst="rect">
            <a:avLst/>
          </a:prstGeom>
        </p:spPr>
      </p:pic>
      <p:pic>
        <p:nvPicPr>
          <p:cNvPr id="6182" name="Picture 6181" descr="Imperfectly Painted: Talk It Out Tuesday: How much is i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640" y="3600932"/>
            <a:ext cx="969382" cy="765754"/>
          </a:xfrm>
          <a:prstGeom prst="rect">
            <a:avLst/>
          </a:prstGeom>
        </p:spPr>
      </p:pic>
      <p:pic>
        <p:nvPicPr>
          <p:cNvPr id="6198" name="Picture 6197" descr="Rationally Speaking: October 20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0291" y="4983018"/>
            <a:ext cx="443667" cy="404934"/>
          </a:xfrm>
          <a:prstGeom prst="rect">
            <a:avLst/>
          </a:prstGeom>
        </p:spPr>
      </p:pic>
      <p:cxnSp>
        <p:nvCxnSpPr>
          <p:cNvPr id="6231" name="Curved Connector 6230"/>
          <p:cNvCxnSpPr>
            <a:stCxn id="18" idx="0"/>
            <a:endCxn id="4" idx="1"/>
          </p:cNvCxnSpPr>
          <p:nvPr/>
        </p:nvCxnSpPr>
        <p:spPr>
          <a:xfrm rot="5400000" flipH="1" flipV="1">
            <a:off x="3793625" y="1680086"/>
            <a:ext cx="949105" cy="1134717"/>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33" name="Curved Connector 6232"/>
          <p:cNvCxnSpPr/>
          <p:nvPr/>
        </p:nvCxnSpPr>
        <p:spPr>
          <a:xfrm rot="5400000">
            <a:off x="2737731" y="4251279"/>
            <a:ext cx="579539" cy="966532"/>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35" name="Curved Connector 6234"/>
          <p:cNvCxnSpPr/>
          <p:nvPr/>
        </p:nvCxnSpPr>
        <p:spPr>
          <a:xfrm rot="5400000" flipH="1" flipV="1">
            <a:off x="1892002" y="3060572"/>
            <a:ext cx="746810" cy="1199424"/>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6244" name="Picture 6243" descr="การเกิดความเครียด | สาระ ความรู้ ข่าวสาร ความบันเทิง ของชาวมัธยมศึกษา และประถมศึกษา : Knowledge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118" y="4176572"/>
            <a:ext cx="1183949" cy="1071337"/>
          </a:xfrm>
          <a:prstGeom prst="rect">
            <a:avLst/>
          </a:prstGeom>
        </p:spPr>
      </p:pic>
    </p:spTree>
    <p:extLst>
      <p:ext uri="{BB962C8B-B14F-4D97-AF65-F5344CB8AC3E}">
        <p14:creationId xmlns:p14="http://schemas.microsoft.com/office/powerpoint/2010/main" val="188273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151"/>
                                        </p:tgtEl>
                                        <p:attrNameLst>
                                          <p:attrName>style.visibility</p:attrName>
                                        </p:attrNameLst>
                                      </p:cBhvr>
                                      <p:to>
                                        <p:strVal val="visible"/>
                                      </p:to>
                                    </p:set>
                                    <p:anim calcmode="lin" valueType="num">
                                      <p:cBhvr>
                                        <p:cTn id="20" dur="1000" fill="hold"/>
                                        <p:tgtEl>
                                          <p:spTgt spid="6151"/>
                                        </p:tgtEl>
                                        <p:attrNameLst>
                                          <p:attrName>ppt_w</p:attrName>
                                        </p:attrNameLst>
                                      </p:cBhvr>
                                      <p:tavLst>
                                        <p:tav tm="0">
                                          <p:val>
                                            <p:fltVal val="0"/>
                                          </p:val>
                                        </p:tav>
                                        <p:tav tm="100000">
                                          <p:val>
                                            <p:strVal val="#ppt_w"/>
                                          </p:val>
                                        </p:tav>
                                      </p:tavLst>
                                    </p:anim>
                                    <p:anim calcmode="lin" valueType="num">
                                      <p:cBhvr>
                                        <p:cTn id="21" dur="1000" fill="hold"/>
                                        <p:tgtEl>
                                          <p:spTgt spid="6151"/>
                                        </p:tgtEl>
                                        <p:attrNameLst>
                                          <p:attrName>ppt_h</p:attrName>
                                        </p:attrNameLst>
                                      </p:cBhvr>
                                      <p:tavLst>
                                        <p:tav tm="0">
                                          <p:val>
                                            <p:fltVal val="0"/>
                                          </p:val>
                                        </p:tav>
                                        <p:tav tm="100000">
                                          <p:val>
                                            <p:strVal val="#ppt_h"/>
                                          </p:val>
                                        </p:tav>
                                      </p:tavLst>
                                    </p:anim>
                                    <p:anim calcmode="lin" valueType="num">
                                      <p:cBhvr>
                                        <p:cTn id="22" dur="1000" fill="hold"/>
                                        <p:tgtEl>
                                          <p:spTgt spid="6151"/>
                                        </p:tgtEl>
                                        <p:attrNameLst>
                                          <p:attrName>style.rotation</p:attrName>
                                        </p:attrNameLst>
                                      </p:cBhvr>
                                      <p:tavLst>
                                        <p:tav tm="0">
                                          <p:val>
                                            <p:fltVal val="90"/>
                                          </p:val>
                                        </p:tav>
                                        <p:tav tm="100000">
                                          <p:val>
                                            <p:fltVal val="0"/>
                                          </p:val>
                                        </p:tav>
                                      </p:tavLst>
                                    </p:anim>
                                    <p:animEffect transition="in" filter="fade">
                                      <p:cBhvr>
                                        <p:cTn id="23" dur="1000"/>
                                        <p:tgtEl>
                                          <p:spTgt spid="615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6182"/>
                                        </p:tgtEl>
                                        <p:attrNameLst>
                                          <p:attrName>style.visibility</p:attrName>
                                        </p:attrNameLst>
                                      </p:cBhvr>
                                      <p:to>
                                        <p:strVal val="visible"/>
                                      </p:to>
                                    </p:set>
                                    <p:anim calcmode="lin" valueType="num">
                                      <p:cBhvr>
                                        <p:cTn id="50" dur="1000" fill="hold"/>
                                        <p:tgtEl>
                                          <p:spTgt spid="6182"/>
                                        </p:tgtEl>
                                        <p:attrNameLst>
                                          <p:attrName>ppt_w</p:attrName>
                                        </p:attrNameLst>
                                      </p:cBhvr>
                                      <p:tavLst>
                                        <p:tav tm="0">
                                          <p:val>
                                            <p:fltVal val="0"/>
                                          </p:val>
                                        </p:tav>
                                        <p:tav tm="100000">
                                          <p:val>
                                            <p:strVal val="#ppt_w"/>
                                          </p:val>
                                        </p:tav>
                                      </p:tavLst>
                                    </p:anim>
                                    <p:anim calcmode="lin" valueType="num">
                                      <p:cBhvr>
                                        <p:cTn id="51" dur="1000" fill="hold"/>
                                        <p:tgtEl>
                                          <p:spTgt spid="6182"/>
                                        </p:tgtEl>
                                        <p:attrNameLst>
                                          <p:attrName>ppt_h</p:attrName>
                                        </p:attrNameLst>
                                      </p:cBhvr>
                                      <p:tavLst>
                                        <p:tav tm="0">
                                          <p:val>
                                            <p:fltVal val="0"/>
                                          </p:val>
                                        </p:tav>
                                        <p:tav tm="100000">
                                          <p:val>
                                            <p:strVal val="#ppt_h"/>
                                          </p:val>
                                        </p:tav>
                                      </p:tavLst>
                                    </p:anim>
                                    <p:anim calcmode="lin" valueType="num">
                                      <p:cBhvr>
                                        <p:cTn id="52" dur="1000" fill="hold"/>
                                        <p:tgtEl>
                                          <p:spTgt spid="6182"/>
                                        </p:tgtEl>
                                        <p:attrNameLst>
                                          <p:attrName>style.rotation</p:attrName>
                                        </p:attrNameLst>
                                      </p:cBhvr>
                                      <p:tavLst>
                                        <p:tav tm="0">
                                          <p:val>
                                            <p:fltVal val="90"/>
                                          </p:val>
                                        </p:tav>
                                        <p:tav tm="100000">
                                          <p:val>
                                            <p:fltVal val="0"/>
                                          </p:val>
                                        </p:tav>
                                      </p:tavLst>
                                    </p:anim>
                                    <p:animEffect transition="in" filter="fade">
                                      <p:cBhvr>
                                        <p:cTn id="53" dur="1000"/>
                                        <p:tgtEl>
                                          <p:spTgt spid="618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2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6198"/>
                                        </p:tgtEl>
                                        <p:attrNameLst>
                                          <p:attrName>style.visibility</p:attrName>
                                        </p:attrNameLst>
                                      </p:cBhvr>
                                      <p:to>
                                        <p:strVal val="visible"/>
                                      </p:to>
                                    </p:set>
                                    <p:animEffect transition="in" filter="fade">
                                      <p:cBhvr>
                                        <p:cTn id="62" dur="2000"/>
                                        <p:tgtEl>
                                          <p:spTgt spid="6198"/>
                                        </p:tgtEl>
                                      </p:cBhvr>
                                    </p:animEffect>
                                    <p:anim calcmode="lin" valueType="num">
                                      <p:cBhvr>
                                        <p:cTn id="63" dur="2000" fill="hold"/>
                                        <p:tgtEl>
                                          <p:spTgt spid="6198"/>
                                        </p:tgtEl>
                                        <p:attrNameLst>
                                          <p:attrName>ppt_w</p:attrName>
                                        </p:attrNameLst>
                                      </p:cBhvr>
                                      <p:tavLst>
                                        <p:tav tm="0" fmla="#ppt_w*sin(2.5*pi*$)">
                                          <p:val>
                                            <p:fltVal val="0"/>
                                          </p:val>
                                        </p:tav>
                                        <p:tav tm="100000">
                                          <p:val>
                                            <p:fltVal val="1"/>
                                          </p:val>
                                        </p:tav>
                                      </p:tavLst>
                                    </p:anim>
                                    <p:anim calcmode="lin" valueType="num">
                                      <p:cBhvr>
                                        <p:cTn id="64" dur="2000" fill="hold"/>
                                        <p:tgtEl>
                                          <p:spTgt spid="619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3250" tmFilter="0, 0; .2, .5; .8, .5; 1, 0"/>
                                        <p:tgtEl>
                                          <p:spTgt spid="6244"/>
                                        </p:tgtEl>
                                      </p:cBhvr>
                                    </p:animEffect>
                                    <p:animScale>
                                      <p:cBhvr>
                                        <p:cTn id="69" dur="1625" autoRev="1" fill="hold"/>
                                        <p:tgtEl>
                                          <p:spTgt spid="62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Takeaways</a:t>
            </a:r>
          </a:p>
        </p:txBody>
      </p:sp>
      <p:sp>
        <p:nvSpPr>
          <p:cNvPr id="3" name="Content Placeholder 2"/>
          <p:cNvSpPr>
            <a:spLocks noGrp="1"/>
          </p:cNvSpPr>
          <p:nvPr>
            <p:ph idx="1"/>
          </p:nvPr>
        </p:nvSpPr>
        <p:spPr>
          <a:xfrm>
            <a:off x="457200" y="1600200"/>
            <a:ext cx="8229600" cy="3233057"/>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RMTS and RMS are used to claim funding from the federal government, and this funding is allocated back to counties </a:t>
            </a:r>
          </a:p>
          <a:p>
            <a:pPr marL="285750" lvl="1">
              <a:spcBef>
                <a:spcPct val="0"/>
              </a:spcBef>
              <a:spcAft>
                <a:spcPts val="600"/>
              </a:spcAft>
              <a:buSzPct val="120000"/>
              <a:buFont typeface="Wingdings" pitchFamily="2" charset="2"/>
              <a:buChar char="§"/>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cost pools (3301-County Child Welfare Staff) (4320-IM/CC Staff) should derive from the RMTS/RMS Staff Rosters</a:t>
            </a:r>
          </a:p>
          <a:p>
            <a:pPr marL="285750" lvl="1">
              <a:spcBef>
                <a:spcPct val="0"/>
              </a:spcBef>
              <a:spcAft>
                <a:spcPts val="600"/>
              </a:spcAft>
              <a:buSzPct val="120000"/>
              <a:buFont typeface="Wingdings" pitchFamily="2" charset="2"/>
              <a:buChar char="§"/>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Accurate and efficient rosters create less audit risk and gives the State of Wisconsin funding to allocate to counties </a:t>
            </a:r>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2875709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Questions??</a:t>
            </a:r>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7" name="Picture 2" descr="C:\Users\kozue.bush\AppData\Local\Microsoft\Windows\Temporary Internet Files\Content.IE5\LVEYW5TP\stres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0395" y="1918825"/>
            <a:ext cx="4903595" cy="367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7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lvl="1" indent="0" eaLnBrk="1" hangingPunct="1">
              <a:spcAft>
                <a:spcPts val="600"/>
              </a:spcAft>
              <a:buSzPct val="120000"/>
              <a:defRPr/>
            </a:pPr>
            <a:r>
              <a:rPr lang="en-US" dirty="0">
                <a:solidFill>
                  <a:srgbClr val="E66822"/>
                </a:solidFill>
                <a:cs typeface="Arial" charset="0"/>
              </a:rPr>
              <a:t>The Random Moment Time Study (RMTS) and Random Moment Sampling (RMS) are federally approved cost allocation methods used to accurately determine proportions of worker time that are devoted to a specific program</a:t>
            </a:r>
          </a:p>
          <a:p>
            <a:pPr lvl="1" indent="0" eaLnBrk="1" hangingPunct="1">
              <a:spcAft>
                <a:spcPts val="600"/>
              </a:spcAft>
              <a:buSzPct val="120000"/>
              <a:defRPr/>
            </a:pPr>
            <a:endParaRPr lang="en-US" dirty="0">
              <a:solidFill>
                <a:srgbClr val="E66822"/>
              </a:solidFill>
              <a:cs typeface="Arial" charset="0"/>
            </a:endParaRPr>
          </a:p>
          <a:p>
            <a:pPr marL="285750" lvl="1" eaLnBrk="1" hangingPunct="1">
              <a:spcAft>
                <a:spcPts val="600"/>
              </a:spcAft>
              <a:buSzPct val="120000"/>
              <a:buFont typeface="Wingdings" pitchFamily="2" charset="2"/>
              <a:buChar char="§"/>
              <a:defRPr/>
            </a:pPr>
            <a:r>
              <a:rPr lang="en-US" dirty="0">
                <a:solidFill>
                  <a:srgbClr val="0065A4"/>
                </a:solidFill>
                <a:latin typeface="Georgia" charset="0"/>
              </a:rPr>
              <a:t>RMTS</a:t>
            </a:r>
          </a:p>
          <a:p>
            <a:pPr marL="800100" lvl="1" indent="-342900" eaLnBrk="1" hangingPunct="1">
              <a:spcAft>
                <a:spcPts val="600"/>
              </a:spcAft>
              <a:buSzPct val="120000"/>
              <a:buFont typeface="Courier New" pitchFamily="49" charset="0"/>
              <a:buChar char="o"/>
              <a:defRPr/>
            </a:pPr>
            <a:r>
              <a:rPr lang="en-US" sz="1600" dirty="0">
                <a:solidFill>
                  <a:srgbClr val="0065A4"/>
                </a:solidFill>
                <a:latin typeface="Georgia" charset="0"/>
              </a:rPr>
              <a:t>Used by DCF to claim Title IV-E on Social Services costs </a:t>
            </a:r>
          </a:p>
          <a:p>
            <a:pPr marL="457200" lvl="1" indent="0" eaLnBrk="1" hangingPunct="1">
              <a:spcAft>
                <a:spcPts val="600"/>
              </a:spcAft>
              <a:buSzPct val="120000"/>
              <a:defRPr/>
            </a:pPr>
            <a:endParaRPr lang="en-US" sz="1600" dirty="0">
              <a:solidFill>
                <a:srgbClr val="0065A4"/>
              </a:solidFill>
              <a:latin typeface="Georgia" charset="0"/>
            </a:endParaRPr>
          </a:p>
          <a:p>
            <a:pPr marL="285750" lvl="1" eaLnBrk="1" hangingPunct="1">
              <a:spcAft>
                <a:spcPts val="600"/>
              </a:spcAft>
              <a:buSzPct val="120000"/>
              <a:buFont typeface="Wingdings" pitchFamily="2" charset="2"/>
              <a:buChar char="§"/>
              <a:defRPr/>
            </a:pPr>
            <a:r>
              <a:rPr lang="en-US" dirty="0">
                <a:solidFill>
                  <a:srgbClr val="0065A4"/>
                </a:solidFill>
                <a:latin typeface="Georgia" charset="0"/>
              </a:rPr>
              <a:t>RMS</a:t>
            </a:r>
          </a:p>
          <a:p>
            <a:pPr marL="800100" lvl="1" indent="-342900" eaLnBrk="1" hangingPunct="1">
              <a:spcAft>
                <a:spcPts val="600"/>
              </a:spcAft>
              <a:buSzPct val="120000"/>
              <a:buFont typeface="Courier New" pitchFamily="49" charset="0"/>
              <a:buChar char="o"/>
              <a:defRPr/>
            </a:pPr>
            <a:r>
              <a:rPr lang="en-US" sz="1600" dirty="0">
                <a:solidFill>
                  <a:srgbClr val="0065A4"/>
                </a:solidFill>
                <a:latin typeface="Georgia" charset="0"/>
              </a:rPr>
              <a:t>Used for Income Maintenance and Child Care (IM/CC) or Child Support Programs that are funded by:</a:t>
            </a:r>
          </a:p>
          <a:p>
            <a:pPr marL="1200150" lvl="2" indent="-342900" eaLnBrk="1" hangingPunct="1">
              <a:spcAft>
                <a:spcPts val="600"/>
              </a:spcAft>
              <a:buSzPct val="120000"/>
              <a:buFont typeface="Wingdings" panose="05000000000000000000" pitchFamily="2" charset="2"/>
              <a:buChar char="Ø"/>
              <a:defRPr/>
            </a:pPr>
            <a:r>
              <a:rPr lang="en-US" sz="1600" dirty="0">
                <a:solidFill>
                  <a:srgbClr val="0065A4"/>
                </a:solidFill>
                <a:latin typeface="Georgia" charset="0"/>
              </a:rPr>
              <a:t>DHS – Medicaid, BadgerCare, FoodShare, etc. about 95% of programs</a:t>
            </a:r>
          </a:p>
          <a:p>
            <a:pPr marL="1200150" lvl="2" indent="-342900" eaLnBrk="1" hangingPunct="1">
              <a:spcAft>
                <a:spcPts val="600"/>
              </a:spcAft>
              <a:buSzPct val="120000"/>
              <a:buFont typeface="Wingdings" panose="05000000000000000000" pitchFamily="2" charset="2"/>
              <a:buChar char="Ø"/>
              <a:defRPr/>
            </a:pPr>
            <a:r>
              <a:rPr lang="en-US" sz="1600" dirty="0">
                <a:solidFill>
                  <a:srgbClr val="0065A4"/>
                </a:solidFill>
                <a:latin typeface="Georgia" charset="0"/>
              </a:rPr>
              <a:t>DCF – Child Care/Child Support</a:t>
            </a:r>
          </a:p>
          <a:p>
            <a:pPr marL="1200150" lvl="2" indent="-342900" eaLnBrk="1" hangingPunct="1">
              <a:spcAft>
                <a:spcPts val="600"/>
              </a:spcAft>
              <a:buSzPct val="120000"/>
              <a:buFont typeface="Wingdings" panose="05000000000000000000" pitchFamily="2" charset="2"/>
              <a:buChar char="Ø"/>
              <a:defRPr/>
            </a:pPr>
            <a:r>
              <a:rPr lang="en-US" sz="1600" dirty="0">
                <a:solidFill>
                  <a:srgbClr val="0065A4"/>
                </a:solidFill>
                <a:latin typeface="Georgia" charset="0"/>
              </a:rPr>
              <a:t>DOA – Wisconsin Home Energy Assistance Program</a:t>
            </a:r>
          </a:p>
          <a:p>
            <a:pPr marL="1657350" lvl="3" indent="0" eaLnBrk="1" hangingPunct="1">
              <a:spcAft>
                <a:spcPts val="600"/>
              </a:spcAft>
              <a:buSzPct val="120000"/>
            </a:pPr>
            <a:endParaRPr lang="en-US" sz="1600" dirty="0">
              <a:solidFill>
                <a:schemeClr val="tx2"/>
              </a:solidFill>
              <a:latin typeface="+mn-lt"/>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80963"/>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What are the RMTS and the RMS?</a:t>
            </a:r>
          </a:p>
        </p:txBody>
      </p:sp>
    </p:spTree>
    <p:extLst>
      <p:ext uri="{BB962C8B-B14F-4D97-AF65-F5344CB8AC3E}">
        <p14:creationId xmlns:p14="http://schemas.microsoft.com/office/powerpoint/2010/main" val="117130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What is the Point?</a:t>
            </a:r>
          </a:p>
        </p:txBody>
      </p:sp>
      <p:sp>
        <p:nvSpPr>
          <p:cNvPr id="2" name="TextBox 1"/>
          <p:cNvSpPr txBox="1"/>
          <p:nvPr/>
        </p:nvSpPr>
        <p:spPr>
          <a:xfrm>
            <a:off x="266700" y="1073149"/>
            <a:ext cx="8286750" cy="4216539"/>
          </a:xfrm>
          <a:prstGeom prst="rect">
            <a:avLst/>
          </a:prstGeom>
          <a:noFill/>
        </p:spPr>
        <p:txBody>
          <a:bodyPr wrap="square" rtlCol="0">
            <a:spAutoFit/>
          </a:bodyPr>
          <a:lstStyle/>
          <a:p>
            <a:pPr marL="285750" lvl="1" indent="-285750">
              <a:spcAft>
                <a:spcPts val="600"/>
              </a:spcAft>
              <a:buSzPct val="120000"/>
              <a:buFont typeface="Wingdings" pitchFamily="2" charset="2"/>
              <a:buChar char="§"/>
              <a:defRPr/>
            </a:pPr>
            <a:r>
              <a:rPr lang="en-US" dirty="0">
                <a:solidFill>
                  <a:srgbClr val="0065A4"/>
                </a:solidFill>
                <a:latin typeface="Georgia" charset="0"/>
              </a:rPr>
              <a:t>The State of Wisconsin submits a claim on behalf of counties, receives reimbursement from the federal government, and provides funding to the counties</a:t>
            </a:r>
          </a:p>
          <a:p>
            <a:pPr marL="285750" lvl="1" indent="-285750">
              <a:spcAft>
                <a:spcPts val="600"/>
              </a:spcAft>
              <a:buSzPct val="120000"/>
              <a:buFont typeface="Wingdings" pitchFamily="2" charset="2"/>
              <a:buChar char="§"/>
              <a:defRPr/>
            </a:pPr>
            <a:r>
              <a:rPr lang="en-US" dirty="0">
                <a:solidFill>
                  <a:srgbClr val="0065A4"/>
                </a:solidFill>
                <a:latin typeface="Georgia" charset="0"/>
              </a:rPr>
              <a:t>The federal government requires one uniform cost allocation plan </a:t>
            </a:r>
          </a:p>
          <a:p>
            <a:pPr marL="285750" lvl="1" indent="-285750">
              <a:spcAft>
                <a:spcPts val="600"/>
              </a:spcAft>
              <a:buSzPct val="120000"/>
              <a:buFont typeface="Wingdings" pitchFamily="2" charset="2"/>
              <a:buChar char="§"/>
              <a:defRPr/>
            </a:pPr>
            <a:r>
              <a:rPr lang="en-US" dirty="0">
                <a:solidFill>
                  <a:srgbClr val="0065A4"/>
                </a:solidFill>
                <a:latin typeface="Georgia" charset="0"/>
              </a:rPr>
              <a:t>Federal law requires cost pools to be linked to the RMTS/RMS staff rosters</a:t>
            </a:r>
          </a:p>
          <a:p>
            <a:pPr marL="285750" lvl="1" indent="-285750">
              <a:spcAft>
                <a:spcPts val="600"/>
              </a:spcAft>
              <a:buSzPct val="120000"/>
              <a:buFont typeface="Wingdings" pitchFamily="2" charset="2"/>
              <a:buChar char="§"/>
              <a:defRPr/>
            </a:pPr>
            <a:r>
              <a:rPr lang="en-US" dirty="0">
                <a:solidFill>
                  <a:srgbClr val="0065A4"/>
                </a:solidFill>
                <a:latin typeface="Georgia" charset="0"/>
              </a:rPr>
              <a:t>Communication is key between workers, supervisors, liaisons, and fiscal staff</a:t>
            </a:r>
          </a:p>
          <a:p>
            <a:endParaRPr lang="en-US" sz="2000" dirty="0">
              <a:solidFill>
                <a:srgbClr val="0A0A0A"/>
              </a:solidFill>
              <a:latin typeface="+mn-lt"/>
            </a:endParaRPr>
          </a:p>
          <a:p>
            <a:r>
              <a:rPr lang="en-US" sz="2000" dirty="0">
                <a:solidFill>
                  <a:srgbClr val="0A0A0A"/>
                </a:solidFill>
                <a:latin typeface="+mn-lt"/>
              </a:rPr>
              <a:t>	</a:t>
            </a:r>
            <a:r>
              <a:rPr lang="en-US" dirty="0">
                <a:solidFill>
                  <a:srgbClr val="0065A4"/>
                </a:solidFill>
                <a:latin typeface="Georgia" charset="0"/>
              </a:rPr>
              <a:t>Key Points</a:t>
            </a:r>
          </a:p>
          <a:p>
            <a:pPr marL="1257300" lvl="2" indent="-342900">
              <a:buAutoNum type="arabicPeriod"/>
            </a:pPr>
            <a:r>
              <a:rPr lang="en-US" dirty="0">
                <a:solidFill>
                  <a:srgbClr val="0065A4"/>
                </a:solidFill>
                <a:latin typeface="Georgia" charset="0"/>
              </a:rPr>
              <a:t>Establish and maintain an accurate RMTS/RMS staff roster</a:t>
            </a:r>
          </a:p>
          <a:p>
            <a:pPr marL="1257300" lvl="2" indent="-342900">
              <a:buAutoNum type="arabicPeriod"/>
            </a:pPr>
            <a:r>
              <a:rPr lang="en-US" dirty="0">
                <a:solidFill>
                  <a:srgbClr val="0065A4"/>
                </a:solidFill>
                <a:latin typeface="Georgia" charset="0"/>
              </a:rPr>
              <a:t>Require agency staff to respond promptly and accurately to RMTS/RMS emails</a:t>
            </a:r>
          </a:p>
          <a:p>
            <a:pPr marL="1257300" lvl="2" indent="-342900">
              <a:buAutoNum type="arabicPeriod"/>
            </a:pPr>
            <a:r>
              <a:rPr lang="en-US" dirty="0">
                <a:solidFill>
                  <a:srgbClr val="0065A4"/>
                </a:solidFill>
                <a:latin typeface="Georgia" charset="0"/>
              </a:rPr>
              <a:t>Accurately report direct and indirect costs associated with staff in the RMTS/RMS staff roster</a:t>
            </a:r>
          </a:p>
        </p:txBody>
      </p:sp>
    </p:spTree>
    <p:extLst>
      <p:ext uri="{BB962C8B-B14F-4D97-AF65-F5344CB8AC3E}">
        <p14:creationId xmlns:p14="http://schemas.microsoft.com/office/powerpoint/2010/main" val="305526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203523"/>
            <a:ext cx="86958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a:spcAft>
                <a:spcPts val="600"/>
              </a:spcAft>
              <a:buSzPct val="120000"/>
              <a:buFont typeface="Wingdings" pitchFamily="2" charset="2"/>
              <a:buChar char="§"/>
              <a:defRPr/>
            </a:pPr>
            <a:r>
              <a:rPr lang="en-US" dirty="0">
                <a:solidFill>
                  <a:srgbClr val="0065A4"/>
                </a:solidFill>
                <a:latin typeface="Georgia" charset="0"/>
              </a:rPr>
              <a:t>Workers-Receive the survey emails indicating that they need to log into the RMTS/RMS system and respond accurately within a certain time frame</a:t>
            </a:r>
          </a:p>
          <a:p>
            <a:pPr marL="0" lvl="1" indent="0">
              <a:spcAft>
                <a:spcPts val="600"/>
              </a:spcAft>
              <a:buSzPct val="120000"/>
              <a:defRPr/>
            </a:pPr>
            <a:endParaRPr lang="en-US" sz="2000" b="1"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Supervisors-Have the ability to modify general information in an employee’s RMTS or RMS record</a:t>
            </a:r>
          </a:p>
          <a:p>
            <a:pPr marL="742950" lvl="2" indent="-285750">
              <a:spcAft>
                <a:spcPts val="600"/>
              </a:spcAft>
              <a:buSzPct val="120000"/>
              <a:buFont typeface="Courier New" panose="02070309020205020404" pitchFamily="49" charset="0"/>
              <a:buChar char="o"/>
              <a:defRPr/>
            </a:pPr>
            <a:r>
              <a:rPr lang="en-US" sz="1600" dirty="0">
                <a:solidFill>
                  <a:srgbClr val="0065A4"/>
                </a:solidFill>
                <a:latin typeface="Georgia" charset="0"/>
              </a:rPr>
              <a:t>Monitor RMTS/RMS observations</a:t>
            </a:r>
          </a:p>
          <a:p>
            <a:pPr marL="457200" lvl="2" indent="0">
              <a:spcAft>
                <a:spcPts val="600"/>
              </a:spcAft>
              <a:buSzPct val="120000"/>
              <a:defRPr/>
            </a:pPr>
            <a:endParaRPr lang="en-US" sz="20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Liaisons-Add or delete staff members/supervisors </a:t>
            </a:r>
          </a:p>
          <a:p>
            <a:pPr marL="685800" lvl="2">
              <a:spcAft>
                <a:spcPts val="600"/>
              </a:spcAft>
              <a:buSzPct val="120000"/>
              <a:buFont typeface="Courier New" panose="02070309020205020404" pitchFamily="49" charset="0"/>
              <a:buChar char="o"/>
              <a:defRPr/>
            </a:pPr>
            <a:r>
              <a:rPr lang="en-US" sz="1600" dirty="0">
                <a:solidFill>
                  <a:srgbClr val="0065A4"/>
                </a:solidFill>
                <a:latin typeface="Georgia" charset="0"/>
              </a:rPr>
              <a:t>Responsible for certifying the accuracy of the roster every quarter </a:t>
            </a:r>
            <a:endParaRPr lang="en-US" sz="2000" dirty="0">
              <a:solidFill>
                <a:srgbClr val="0A0A0A"/>
              </a:solidFill>
              <a:latin typeface="+mn-lt"/>
            </a:endParaRPr>
          </a:p>
          <a:p>
            <a:pPr marL="285750" lvl="1">
              <a:spcAft>
                <a:spcPts val="600"/>
              </a:spcAft>
              <a:buSzPct val="120000"/>
              <a:buFont typeface="Wingdings" pitchFamily="2" charset="2"/>
              <a:buChar char="§"/>
              <a:defRPr/>
            </a:pPr>
            <a:endParaRPr lang="en-US" dirty="0">
              <a:solidFill>
                <a:srgbClr val="0065A4"/>
              </a:solidFill>
              <a:latin typeface="Georgia" charset="0"/>
            </a:endParaRPr>
          </a:p>
          <a:p>
            <a:pPr marL="285750" lvl="1">
              <a:spcAft>
                <a:spcPts val="600"/>
              </a:spcAft>
              <a:buSzPct val="120000"/>
              <a:buFont typeface="Wingdings" pitchFamily="2" charset="2"/>
              <a:buChar char="§"/>
              <a:defRPr/>
            </a:pPr>
            <a:r>
              <a:rPr lang="en-US" dirty="0">
                <a:solidFill>
                  <a:srgbClr val="0065A4"/>
                </a:solidFill>
                <a:latin typeface="Georgia" charset="0"/>
              </a:rPr>
              <a:t>Accountants/Fiscal Staff-Responsible for maintaining the cost pool that is associated with the RMTS or RMS staff roster. </a:t>
            </a:r>
          </a:p>
          <a:p>
            <a:pPr marL="800100" lvl="1" indent="-342900" eaLnBrk="1" hangingPunct="1">
              <a:spcAft>
                <a:spcPts val="600"/>
              </a:spcAft>
              <a:buSzPct val="120000"/>
              <a:buFont typeface="Courier New" pitchFamily="49" charset="0"/>
              <a:buChar char="o"/>
              <a:defRPr/>
            </a:pPr>
            <a:r>
              <a:rPr lang="en-US" sz="1600" dirty="0">
                <a:solidFill>
                  <a:srgbClr val="0065A4"/>
                </a:solidFill>
                <a:latin typeface="Georgia" charset="0"/>
              </a:rPr>
              <a:t>Can also be added as supervisors/liaisons on the RMTS or RMS staff roster to assist with monitoring</a:t>
            </a:r>
          </a:p>
          <a:p>
            <a:pPr marL="285750" indent="-285750">
              <a:buFont typeface="Arial" panose="020B0604020202020204" pitchFamily="34" charset="0"/>
              <a:buChar char="•"/>
            </a:pPr>
            <a:endParaRPr lang="en-US" sz="2000" dirty="0">
              <a:solidFill>
                <a:schemeClr val="tx2">
                  <a:lumMod val="50000"/>
                </a:schemeClr>
              </a:solidFill>
              <a:latin typeface="+mn-lt"/>
            </a:endParaRPr>
          </a:p>
          <a:p>
            <a:pPr marL="285750" indent="-285750">
              <a:buFont typeface="Arial" panose="020B0604020202020204" pitchFamily="34" charset="0"/>
              <a:buChar char="•"/>
            </a:pPr>
            <a:endParaRPr lang="en-US" dirty="0">
              <a:solidFill>
                <a:schemeClr val="tx2">
                  <a:lumMod val="50000"/>
                </a:schemeClr>
              </a:solidFill>
              <a:latin typeface="+mn-lt"/>
            </a:endParaRPr>
          </a:p>
          <a:p>
            <a:r>
              <a:rPr lang="en-US" dirty="0">
                <a:solidFill>
                  <a:schemeClr val="tx2">
                    <a:lumMod val="50000"/>
                  </a:schemeClr>
                </a:solidFill>
                <a:latin typeface="+mn-lt"/>
              </a:rPr>
              <a:t>.</a:t>
            </a:r>
          </a:p>
          <a:p>
            <a:pPr lvl="1"/>
            <a:endParaRPr lang="en-US" dirty="0">
              <a:solidFill>
                <a:schemeClr val="tx2">
                  <a:lumMod val="50000"/>
                </a:schemeClr>
              </a:solidFill>
              <a:latin typeface="+mn-lt"/>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RMTS/RMS Staff Roster Key Players</a:t>
            </a:r>
          </a:p>
        </p:txBody>
      </p:sp>
    </p:spTree>
    <p:extLst>
      <p:ext uri="{BB962C8B-B14F-4D97-AF65-F5344CB8AC3E}">
        <p14:creationId xmlns:p14="http://schemas.microsoft.com/office/powerpoint/2010/main" val="35452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dirty="0">
                <a:solidFill>
                  <a:srgbClr val="E66822"/>
                </a:solidFill>
                <a:cs typeface="Arial" charset="0"/>
              </a:rPr>
              <a:t>There are two requirements for inclusion on the RMTS staff roster: </a:t>
            </a:r>
          </a:p>
          <a:p>
            <a:endParaRPr lang="en-US" dirty="0">
              <a:solidFill>
                <a:srgbClr val="0A0A0A"/>
              </a:solidFill>
              <a:latin typeface="+mn-lt"/>
            </a:endParaRPr>
          </a:p>
          <a:p>
            <a:pPr marL="342900" indent="-342900">
              <a:buFont typeface="+mj-lt"/>
              <a:buAutoNum type="arabicPeriod"/>
            </a:pPr>
            <a:r>
              <a:rPr lang="en-US" dirty="0">
                <a:solidFill>
                  <a:srgbClr val="0065A4"/>
                </a:solidFill>
                <a:latin typeface="Georgia" charset="0"/>
              </a:rPr>
              <a:t>Target Group - Employees who provide direct case management and related services for the following Target Groups, or any combination, must be included in the RMTS:</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Child Protective Services</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Child Welfare </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Youth Justice</a:t>
            </a:r>
          </a:p>
          <a:p>
            <a:pPr lvl="1"/>
            <a:endParaRPr lang="en-US" dirty="0">
              <a:solidFill>
                <a:srgbClr val="0A0A0A"/>
              </a:solidFill>
              <a:latin typeface="+mn-lt"/>
            </a:endParaRPr>
          </a:p>
          <a:p>
            <a:pPr marL="342900" indent="-342900">
              <a:buFont typeface="+mj-lt"/>
              <a:buAutoNum type="arabicPeriod"/>
            </a:pPr>
            <a:r>
              <a:rPr lang="en-US" dirty="0">
                <a:solidFill>
                  <a:srgbClr val="0065A4"/>
                </a:solidFill>
                <a:latin typeface="Georgia" charset="0"/>
              </a:rPr>
              <a:t>Job Function-The scope of direct case management and related services is defined as employees whose regularly assigned job duties include one or more of the following:</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Access/Intake Worker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Case Aides who directly assist one or more child welfare case worker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Case Manager/Case Worker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Initial Assessment/Investigator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Provider Licensing (Foster Home Coordinators, Recruiters, and Licensing Specialists)</a:t>
            </a:r>
          </a:p>
          <a:p>
            <a:endParaRPr lang="en-US" dirty="0">
              <a:solidFill>
                <a:schemeClr val="tx2">
                  <a:lumMod val="50000"/>
                </a:schemeClr>
              </a:solidFill>
              <a:latin typeface="+mn-lt"/>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Who Belongs on the RMTS Roster?</a:t>
            </a:r>
          </a:p>
        </p:txBody>
      </p:sp>
    </p:spTree>
    <p:extLst>
      <p:ext uri="{BB962C8B-B14F-4D97-AF65-F5344CB8AC3E}">
        <p14:creationId xmlns:p14="http://schemas.microsoft.com/office/powerpoint/2010/main" val="92294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328922"/>
            <a:ext cx="8254341"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dirty="0">
                <a:solidFill>
                  <a:srgbClr val="E66822"/>
                </a:solidFill>
                <a:cs typeface="Arial" charset="0"/>
              </a:rPr>
              <a:t>Employees whose assigned work duties include:</a:t>
            </a:r>
          </a:p>
          <a:p>
            <a:endParaRPr lang="en-US" dirty="0">
              <a:solidFill>
                <a:srgbClr val="E66822"/>
              </a:solidFill>
              <a:cs typeface="Arial" charset="0"/>
            </a:endParaRPr>
          </a:p>
          <a:p>
            <a:endParaRPr lang="en-US" dirty="0">
              <a:solidFill>
                <a:srgbClr val="E66822"/>
              </a:solidFill>
              <a:cs typeface="Arial" charset="0"/>
            </a:endParaRPr>
          </a:p>
          <a:p>
            <a:pPr marL="285750" lvl="1">
              <a:spcAft>
                <a:spcPts val="600"/>
              </a:spcAft>
              <a:buSzPct val="120000"/>
              <a:buFont typeface="Wingdings" pitchFamily="2" charset="2"/>
              <a:buChar char="§"/>
              <a:defRPr/>
            </a:pPr>
            <a:r>
              <a:rPr lang="en-US" dirty="0">
                <a:solidFill>
                  <a:srgbClr val="0065A4"/>
                </a:solidFill>
                <a:latin typeface="Georgia" charset="0"/>
              </a:rPr>
              <a:t>Aging &amp; Disability Services</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Community Treatment and Support Services</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Employees with costs that are 100% directly charged to clients or other programs</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Administrative assistants, information technology, and other support staff</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buSzPct val="120000"/>
              <a:defRPr/>
            </a:pPr>
            <a:r>
              <a:rPr lang="en-US" sz="4000" dirty="0">
                <a:solidFill>
                  <a:srgbClr val="FF0000"/>
                </a:solidFill>
                <a:effectLst>
                  <a:outerShdw blurRad="38100" dist="38100" dir="2700000" algn="tl">
                    <a:srgbClr val="000000">
                      <a:alpha val="43137"/>
                    </a:srgbClr>
                  </a:outerShdw>
                </a:effectLst>
              </a:rPr>
              <a:t>Who Does Not Belong on the RMTS Staff Roster?</a:t>
            </a:r>
          </a:p>
        </p:txBody>
      </p:sp>
    </p:spTree>
    <p:extLst>
      <p:ext uri="{BB962C8B-B14F-4D97-AF65-F5344CB8AC3E}">
        <p14:creationId xmlns:p14="http://schemas.microsoft.com/office/powerpoint/2010/main" val="373516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dirty="0">
                <a:solidFill>
                  <a:srgbClr val="E66822"/>
                </a:solidFill>
                <a:cs typeface="Arial" charset="0"/>
              </a:rPr>
              <a:t>Depending on a county’s organizational structure and job duties, employees from the following units may also meet the criteria for inclusion in the RMTS staff roster:</a:t>
            </a:r>
          </a:p>
          <a:p>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Children’s Mental Health (CMH)</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Children’s Long-Term Support (CLTS)</a:t>
            </a:r>
          </a:p>
          <a:p>
            <a:pPr marL="457200" lvl="1" indent="0"/>
            <a:r>
              <a:rPr lang="en-US" sz="2800" dirty="0">
                <a:solidFill>
                  <a:srgbClr val="0A0A0A"/>
                </a:solidFill>
                <a:latin typeface="+mn-lt"/>
              </a:rPr>
              <a:t> </a:t>
            </a:r>
          </a:p>
          <a:p>
            <a:pPr marL="285750" lvl="1">
              <a:spcAft>
                <a:spcPts val="600"/>
              </a:spcAft>
              <a:buSzPct val="120000"/>
              <a:buFont typeface="Wingdings" pitchFamily="2" charset="2"/>
              <a:buChar char="§"/>
              <a:defRPr/>
            </a:pPr>
            <a:r>
              <a:rPr lang="en-US" dirty="0">
                <a:solidFill>
                  <a:srgbClr val="0065A4"/>
                </a:solidFill>
                <a:latin typeface="Georgia" charset="0"/>
              </a:rPr>
              <a:t>Birth-to-Three</a:t>
            </a:r>
          </a:p>
          <a:p>
            <a:pPr lvl="1"/>
            <a:endParaRPr lang="en-US" sz="2400" dirty="0">
              <a:solidFill>
                <a:schemeClr val="tx2">
                  <a:lumMod val="50000"/>
                </a:schemeClr>
              </a:solidFill>
              <a:latin typeface="+mn-lt"/>
            </a:endParaRPr>
          </a:p>
          <a:p>
            <a:pPr lvl="1"/>
            <a:endParaRPr lang="en-US" dirty="0">
              <a:solidFill>
                <a:schemeClr val="tx2">
                  <a:lumMod val="50000"/>
                </a:schemeClr>
              </a:solidFill>
              <a:latin typeface="+mn-lt"/>
            </a:endParaRPr>
          </a:p>
          <a:p>
            <a:endParaRPr lang="en-US" dirty="0">
              <a:solidFill>
                <a:schemeClr val="tx2">
                  <a:lumMod val="50000"/>
                </a:schemeClr>
              </a:solidFill>
              <a:latin typeface="+mn-lt"/>
            </a:endParaRPr>
          </a:p>
          <a:p>
            <a:pPr lvl="1"/>
            <a:endParaRPr lang="en-US" dirty="0">
              <a:solidFill>
                <a:schemeClr val="tx2">
                  <a:lumMod val="50000"/>
                </a:schemeClr>
              </a:solidFill>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buSzPct val="120000"/>
              <a:defRPr/>
            </a:pPr>
            <a:r>
              <a:rPr lang="en-US" sz="4000" dirty="0">
                <a:solidFill>
                  <a:srgbClr val="FF0000"/>
                </a:solidFill>
                <a:effectLst>
                  <a:outerShdw blurRad="38100" dist="38100" dir="2700000" algn="tl">
                    <a:srgbClr val="000000">
                      <a:alpha val="43137"/>
                    </a:srgbClr>
                  </a:outerShdw>
                </a:effectLst>
              </a:rPr>
              <a:t>Judgement</a:t>
            </a:r>
            <a:r>
              <a:rPr lang="en-US" sz="3400" dirty="0">
                <a:solidFill>
                  <a:srgbClr val="FF0000"/>
                </a:solidFill>
                <a:effectLst>
                  <a:outerShdw blurRad="38100" dist="38100" dir="2700000" algn="tl">
                    <a:srgbClr val="000000">
                      <a:alpha val="43137"/>
                    </a:srgbClr>
                  </a:outerShdw>
                </a:effectLst>
              </a:rPr>
              <a:t> Calls</a:t>
            </a:r>
          </a:p>
        </p:txBody>
      </p:sp>
    </p:spTree>
    <p:extLst>
      <p:ext uri="{BB962C8B-B14F-4D97-AF65-F5344CB8AC3E}">
        <p14:creationId xmlns:p14="http://schemas.microsoft.com/office/powerpoint/2010/main" val="305644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SzPct val="120000"/>
              <a:defRPr/>
            </a:pPr>
            <a:r>
              <a:rPr lang="en-US" sz="4000" dirty="0">
                <a:solidFill>
                  <a:srgbClr val="FF0000"/>
                </a:solidFill>
                <a:effectLst>
                  <a:outerShdw blurRad="38100" dist="38100" dir="2700000" algn="tl">
                    <a:srgbClr val="000000">
                      <a:alpha val="43137"/>
                    </a:srgbClr>
                  </a:outerShdw>
                </a:effectLst>
              </a:rPr>
              <a:t>Health</a:t>
            </a:r>
            <a:r>
              <a:rPr lang="en-US" sz="3400" dirty="0">
                <a:solidFill>
                  <a:srgbClr val="FF0000"/>
                </a:solidFill>
                <a:effectLst>
                  <a:outerShdw blurRad="38100" dist="38100" dir="2700000" algn="tl">
                    <a:srgbClr val="000000">
                      <a:alpha val="43137"/>
                    </a:srgbClr>
                  </a:outerShdw>
                </a:effectLst>
              </a:rPr>
              <a:t> and Human Services Department </a:t>
            </a:r>
          </a:p>
        </p:txBody>
      </p:sp>
      <p:graphicFrame>
        <p:nvGraphicFramePr>
          <p:cNvPr id="4" name="Content Placeholder 7" descr="Organization Chart" title="SmartArt"/>
          <p:cNvGraphicFramePr>
            <a:graphicFrameLocks noGrp="1"/>
          </p:cNvGraphicFramePr>
          <p:nvPr>
            <p:ph idx="1"/>
            <p:extLst>
              <p:ext uri="{D42A27DB-BD31-4B8C-83A1-F6EECF244321}">
                <p14:modId xmlns:p14="http://schemas.microsoft.com/office/powerpoint/2010/main" val="23637725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H:\Documents\DCF Logo\cmyk-color-logo-5x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413078778"/>
      </p:ext>
    </p:extLst>
  </p:cSld>
  <p:clrMapOvr>
    <a:masterClrMapping/>
  </p:clrMapOvr>
</p:sld>
</file>

<file path=ppt/theme/theme1.xml><?xml version="1.0" encoding="utf-8"?>
<a:theme xmlns:a="http://schemas.openxmlformats.org/drawingml/2006/main" name="Office Theme">
  <a:themeElements>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3136</TotalTime>
  <Words>1841</Words>
  <Application>Microsoft Office PowerPoint</Application>
  <PresentationFormat>On-screen Show (4:3)</PresentationFormat>
  <Paragraphs>272</Paragraphs>
  <Slides>26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Courier New</vt:lpstr>
      <vt:lpstr>Georgia</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and Human Services Department </vt:lpstr>
      <vt:lpstr>Children and Families Division </vt:lpstr>
      <vt:lpstr> Person ID/Start Date and End Date </vt:lpstr>
      <vt:lpstr> Who belongs on the RMS IM/CC Roster?  </vt:lpstr>
      <vt:lpstr> Who does NOT belong on the RMS IM/CC Roster?  </vt:lpstr>
      <vt:lpstr> Who belongs on the RMS Child Support Roster?  </vt:lpstr>
      <vt:lpstr> Who does NOT belong on the RMS Child Support Roster?  </vt:lpstr>
      <vt:lpstr>PowerPoint Presentation</vt:lpstr>
      <vt:lpstr>PowerPoint Presentation</vt:lpstr>
      <vt:lpstr>PowerPoint Presentation</vt:lpstr>
      <vt:lpstr>County Cost Pool Breakdown</vt:lpstr>
      <vt:lpstr>PowerPoint Presentation</vt:lpstr>
      <vt:lpstr>PowerPoint Presentation</vt:lpstr>
      <vt:lpstr>PowerPoint Presentation</vt:lpstr>
      <vt:lpstr>What is the Point?</vt:lpstr>
      <vt:lpstr>PowerPoint Presentation</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Heitzonger</dc:creator>
  <cp:lastModifiedBy>Lewis, Emma - DCF</cp:lastModifiedBy>
  <cp:revision>217</cp:revision>
  <cp:lastPrinted>2018-05-07T13:44:03Z</cp:lastPrinted>
  <dcterms:created xsi:type="dcterms:W3CDTF">2010-10-25T18:46:19Z</dcterms:created>
  <dcterms:modified xsi:type="dcterms:W3CDTF">2025-02-12T19:45:01Z</dcterms:modified>
</cp:coreProperties>
</file>