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2" r:id="rId3"/>
    <p:sldId id="267" r:id="rId4"/>
    <p:sldId id="276" r:id="rId5"/>
    <p:sldId id="275" r:id="rId6"/>
    <p:sldId id="277" r:id="rId7"/>
    <p:sldId id="278" r:id="rId8"/>
    <p:sldId id="279" r:id="rId9"/>
    <p:sldId id="266" r:id="rId10"/>
    <p:sldId id="265" r:id="rId11"/>
    <p:sldId id="262" r:id="rId12"/>
  </p:sldIdLst>
  <p:sldSz cx="12192000" cy="6858000"/>
  <p:notesSz cx="7010400" cy="92964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ander, Alex - DCF" initials="KA-D" lastIdx="1" clrIdx="0">
    <p:extLst>
      <p:ext uri="{19B8F6BF-5375-455C-9EA6-DF929625EA0E}">
        <p15:presenceInfo xmlns:p15="http://schemas.microsoft.com/office/powerpoint/2012/main" userId="S::alex.kiander1@wisconsin.gov::7f38bb90-15ea-4fff-82a7-3da33af320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80244" autoAdjust="0"/>
  </p:normalViewPr>
  <p:slideViewPr>
    <p:cSldViewPr snapToGrid="0">
      <p:cViewPr varScale="1">
        <p:scale>
          <a:sx n="94" d="100"/>
          <a:sy n="94" d="100"/>
        </p:scale>
        <p:origin x="1248" y="51"/>
      </p:cViewPr>
      <p:guideLst/>
    </p:cSldViewPr>
  </p:slideViewPr>
  <p:notesTextViewPr>
    <p:cViewPr>
      <p:scale>
        <a:sx n="1" d="1"/>
        <a:sy n="1" d="1"/>
      </p:scale>
      <p:origin x="0" y="0"/>
    </p:cViewPr>
  </p:notesTextViewPr>
  <p:notesViewPr>
    <p:cSldViewPr snapToGrid="0">
      <p:cViewPr varScale="1">
        <p:scale>
          <a:sx n="84" d="100"/>
          <a:sy n="84" d="100"/>
        </p:scale>
        <p:origin x="3734" y="5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C8289A0-D6DC-4918-B1A9-2226C2210053}" type="datetimeFigureOut">
              <a:rPr lang="en-US" smtClean="0"/>
              <a:t>10/17/2024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5DB7D6F-05DD-4F57-8EE5-3A22A1AC4104}" type="slidenum">
              <a:rPr lang="en-US" smtClean="0"/>
              <a:t>‹#›</a:t>
            </a:fld>
            <a:endParaRPr lang="en-US"/>
          </a:p>
        </p:txBody>
      </p:sp>
    </p:spTree>
    <p:extLst>
      <p:ext uri="{BB962C8B-B14F-4D97-AF65-F5344CB8AC3E}">
        <p14:creationId xmlns:p14="http://schemas.microsoft.com/office/powerpoint/2010/main" val="2856599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5.4.6: Job Quit or Job/Interview Refusal </a:t>
            </a:r>
          </a:p>
          <a:p>
            <a:r>
              <a:rPr lang="en-US" dirty="0"/>
              <a:t>5.4.7.1: All adult RCA recipients who are not exempt according to section 5.4.7.2 must be enrolled in services at an agency providing employment services and must participate in those services within 30 days of receipt of RCA</a:t>
            </a:r>
          </a:p>
        </p:txBody>
      </p:sp>
      <p:sp>
        <p:nvSpPr>
          <p:cNvPr id="4" name="Slide Number Placeholder 3"/>
          <p:cNvSpPr>
            <a:spLocks noGrp="1"/>
          </p:cNvSpPr>
          <p:nvPr>
            <p:ph type="sldNum" sz="quarter" idx="5"/>
          </p:nvPr>
        </p:nvSpPr>
        <p:spPr/>
        <p:txBody>
          <a:bodyPr/>
          <a:lstStyle/>
          <a:p>
            <a:fld id="{45DB7D6F-05DD-4F57-8EE5-3A22A1AC4104}" type="slidenum">
              <a:rPr lang="en-US" smtClean="0"/>
              <a:t>3</a:t>
            </a:fld>
            <a:endParaRPr lang="en-US"/>
          </a:p>
        </p:txBody>
      </p:sp>
    </p:spTree>
    <p:extLst>
      <p:ext uri="{BB962C8B-B14F-4D97-AF65-F5344CB8AC3E}">
        <p14:creationId xmlns:p14="http://schemas.microsoft.com/office/powerpoint/2010/main" val="1312691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Rules Rights and Responsibilities Agreement includes agreeing to report any changes to exemption status </a:t>
            </a:r>
          </a:p>
        </p:txBody>
      </p:sp>
      <p:sp>
        <p:nvSpPr>
          <p:cNvPr id="4" name="Slide Number Placeholder 3"/>
          <p:cNvSpPr>
            <a:spLocks noGrp="1"/>
          </p:cNvSpPr>
          <p:nvPr>
            <p:ph type="sldNum" sz="quarter" idx="5"/>
          </p:nvPr>
        </p:nvSpPr>
        <p:spPr/>
        <p:txBody>
          <a:bodyPr/>
          <a:lstStyle/>
          <a:p>
            <a:fld id="{45DB7D6F-05DD-4F57-8EE5-3A22A1AC4104}" type="slidenum">
              <a:rPr lang="en-US" smtClean="0"/>
              <a:t>5</a:t>
            </a:fld>
            <a:endParaRPr lang="en-US"/>
          </a:p>
        </p:txBody>
      </p:sp>
    </p:spTree>
    <p:extLst>
      <p:ext uri="{BB962C8B-B14F-4D97-AF65-F5344CB8AC3E}">
        <p14:creationId xmlns:p14="http://schemas.microsoft.com/office/powerpoint/2010/main" val="418375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Invites will go out after this meeting. Please send me your email address if you had this invite forwarded to you and need to be added. </a:t>
            </a:r>
          </a:p>
        </p:txBody>
      </p:sp>
      <p:sp>
        <p:nvSpPr>
          <p:cNvPr id="4" name="Slide Number Placeholder 3"/>
          <p:cNvSpPr>
            <a:spLocks noGrp="1"/>
          </p:cNvSpPr>
          <p:nvPr>
            <p:ph type="sldNum" sz="quarter" idx="5"/>
          </p:nvPr>
        </p:nvSpPr>
        <p:spPr/>
        <p:txBody>
          <a:bodyPr/>
          <a:lstStyle/>
          <a:p>
            <a:fld id="{45DB7D6F-05DD-4F57-8EE5-3A22A1AC4104}" type="slidenum">
              <a:rPr lang="en-US" smtClean="0"/>
              <a:t>10</a:t>
            </a:fld>
            <a:endParaRPr lang="en-US"/>
          </a:p>
        </p:txBody>
      </p:sp>
    </p:spTree>
    <p:extLst>
      <p:ext uri="{BB962C8B-B14F-4D97-AF65-F5344CB8AC3E}">
        <p14:creationId xmlns:p14="http://schemas.microsoft.com/office/powerpoint/2010/main" val="7226180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72D64-6B5B-47F2-AF40-CD6A2A230DD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C8689F8B-B55E-4F1D-A0EC-026DC19293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44E8AC-D4D7-4E36-805A-2AF15FB1CC74}"/>
              </a:ext>
            </a:extLst>
          </p:cNvPr>
          <p:cNvSpPr>
            <a:spLocks noGrp="1"/>
          </p:cNvSpPr>
          <p:nvPr>
            <p:ph type="dt" sz="half" idx="10"/>
          </p:nvPr>
        </p:nvSpPr>
        <p:spPr/>
        <p:txBody>
          <a:bodyPr/>
          <a:lstStyle/>
          <a:p>
            <a:fld id="{59B121F8-0A5D-4616-BBDD-87175FA91FD3}" type="datetimeFigureOut">
              <a:rPr lang="en-US" smtClean="0"/>
              <a:t>10/17/2024</a:t>
            </a:fld>
            <a:endParaRPr lang="en-US" dirty="0"/>
          </a:p>
        </p:txBody>
      </p:sp>
      <p:sp>
        <p:nvSpPr>
          <p:cNvPr id="5" name="Footer Placeholder 4">
            <a:extLst>
              <a:ext uri="{FF2B5EF4-FFF2-40B4-BE49-F238E27FC236}">
                <a16:creationId xmlns:a16="http://schemas.microsoft.com/office/drawing/2014/main" id="{BD6D777E-A29A-4DB8-ACFB-991259CBC2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56DB65-AD51-4E5B-A862-70E515D310D8}"/>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3743023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4DA7C7-6C69-4DA4-9088-6BA74AFB38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CA9A82-B459-4EDF-A9B8-58FAE8C7B6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90DA14-1BFF-4FA6-BFE7-B2AED1423125}"/>
              </a:ext>
            </a:extLst>
          </p:cNvPr>
          <p:cNvSpPr>
            <a:spLocks noGrp="1"/>
          </p:cNvSpPr>
          <p:nvPr>
            <p:ph type="dt" sz="half" idx="10"/>
          </p:nvPr>
        </p:nvSpPr>
        <p:spPr/>
        <p:txBody>
          <a:bodyPr/>
          <a:lstStyle/>
          <a:p>
            <a:fld id="{59B121F8-0A5D-4616-BBDD-87175FA91FD3}" type="datetimeFigureOut">
              <a:rPr lang="en-US" smtClean="0"/>
              <a:t>10/17/2024</a:t>
            </a:fld>
            <a:endParaRPr lang="en-US" dirty="0"/>
          </a:p>
        </p:txBody>
      </p:sp>
      <p:sp>
        <p:nvSpPr>
          <p:cNvPr id="5" name="Footer Placeholder 4">
            <a:extLst>
              <a:ext uri="{FF2B5EF4-FFF2-40B4-BE49-F238E27FC236}">
                <a16:creationId xmlns:a16="http://schemas.microsoft.com/office/drawing/2014/main" id="{CB79DD15-9B20-4C0A-B336-8CEF899088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F474A0-612D-4F87-BCA5-18E8ADAB66D1}"/>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2997561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31810-288E-4328-9AE1-1F1D106004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308F5F-3687-426B-ABD4-7246F12C70FC}"/>
              </a:ext>
            </a:extLst>
          </p:cNvPr>
          <p:cNvSpPr>
            <a:spLocks noGrp="1"/>
          </p:cNvSpPr>
          <p:nvPr>
            <p:ph type="dt" sz="half" idx="10"/>
          </p:nvPr>
        </p:nvSpPr>
        <p:spPr/>
        <p:txBody>
          <a:bodyPr/>
          <a:lstStyle/>
          <a:p>
            <a:fld id="{59B121F8-0A5D-4616-BBDD-87175FA91FD3}" type="datetimeFigureOut">
              <a:rPr lang="en-US" smtClean="0"/>
              <a:t>10/17/2024</a:t>
            </a:fld>
            <a:endParaRPr lang="en-US" dirty="0"/>
          </a:p>
        </p:txBody>
      </p:sp>
      <p:sp>
        <p:nvSpPr>
          <p:cNvPr id="4" name="Footer Placeholder 3">
            <a:extLst>
              <a:ext uri="{FF2B5EF4-FFF2-40B4-BE49-F238E27FC236}">
                <a16:creationId xmlns:a16="http://schemas.microsoft.com/office/drawing/2014/main" id="{ACF0250F-923F-4024-9C4D-4D89DB859D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46EC5ED-0750-4BD0-AEA5-3AB5CEB29A78}"/>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4035112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9BE42-3D21-47F4-B4A7-3761A57F952E}"/>
              </a:ext>
            </a:extLst>
          </p:cNvPr>
          <p:cNvSpPr>
            <a:spLocks noGrp="1"/>
          </p:cNvSpPr>
          <p:nvPr>
            <p:ph type="title"/>
          </p:nvPr>
        </p:nvSpPr>
        <p:spPr>
          <a:xfrm>
            <a:off x="831850" y="767629"/>
            <a:ext cx="10515600" cy="2852737"/>
          </a:xfrm>
        </p:spPr>
        <p:txBody>
          <a:bodyPr anchor="b"/>
          <a:lstStyle>
            <a:lvl1pPr>
              <a:defRPr sz="6000">
                <a:latin typeface="Roboto" panose="02000000000000000000" pitchFamily="2" charset="0"/>
                <a:ea typeface="Roboto" panose="02000000000000000000" pitchFamily="2"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69A2A40-A7B6-4533-A4D7-C833662AACE6}"/>
              </a:ext>
            </a:extLst>
          </p:cNvPr>
          <p:cNvSpPr>
            <a:spLocks noGrp="1"/>
          </p:cNvSpPr>
          <p:nvPr>
            <p:ph type="body" idx="1"/>
          </p:nvPr>
        </p:nvSpPr>
        <p:spPr>
          <a:xfrm>
            <a:off x="831850" y="3647354"/>
            <a:ext cx="10515600" cy="1500187"/>
          </a:xfrm>
        </p:spPr>
        <p:txBody>
          <a:bodyPr/>
          <a:lstStyle>
            <a:lvl1pPr marL="0" indent="0">
              <a:buNone/>
              <a:defRPr sz="2400">
                <a:solidFill>
                  <a:schemeClr val="tx1">
                    <a:tint val="75000"/>
                  </a:schemeClr>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C3DF6D75-BBDA-4068-BD44-569266AAC21D}"/>
              </a:ext>
            </a:extLst>
          </p:cNvPr>
          <p:cNvSpPr>
            <a:spLocks noGrp="1"/>
          </p:cNvSpPr>
          <p:nvPr>
            <p:ph type="dt" sz="half" idx="10"/>
          </p:nvPr>
        </p:nvSpPr>
        <p:spPr/>
        <p:txBody>
          <a:bodyPr/>
          <a:lstStyle/>
          <a:p>
            <a:fld id="{59B121F8-0A5D-4616-BBDD-87175FA91FD3}" type="datetimeFigureOut">
              <a:rPr lang="en-US" smtClean="0"/>
              <a:t>10/17/2024</a:t>
            </a:fld>
            <a:endParaRPr lang="en-US" dirty="0"/>
          </a:p>
        </p:txBody>
      </p:sp>
      <p:sp>
        <p:nvSpPr>
          <p:cNvPr id="5" name="Footer Placeholder 4">
            <a:extLst>
              <a:ext uri="{FF2B5EF4-FFF2-40B4-BE49-F238E27FC236}">
                <a16:creationId xmlns:a16="http://schemas.microsoft.com/office/drawing/2014/main" id="{70329BBD-5B9B-4BB2-B678-B78AEC45C3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AF4D8F-2467-411C-837E-728E8B86309C}"/>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3863468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97CCC-C2B5-4148-ABE7-72980B73363F}"/>
              </a:ext>
            </a:extLst>
          </p:cNvPr>
          <p:cNvSpPr>
            <a:spLocks noGrp="1"/>
          </p:cNvSpPr>
          <p:nvPr>
            <p:ph type="title"/>
          </p:nvPr>
        </p:nvSpPr>
        <p:spPr/>
        <p:txBody>
          <a:bodyPr/>
          <a:lstStyle>
            <a:lvl1pPr>
              <a:defRPr b="1">
                <a:latin typeface="Roboto" panose="02000000000000000000" pitchFamily="2" charset="0"/>
                <a:ea typeface="Roboto" panose="020000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C474FFC-D7A9-4DF4-8FD2-6C166548FD24}"/>
              </a:ext>
            </a:extLst>
          </p:cNvPr>
          <p:cNvSpPr>
            <a:spLocks noGrp="1"/>
          </p:cNvSpPr>
          <p:nvPr>
            <p:ph idx="1"/>
          </p:nvPr>
        </p:nvSpPr>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CE5B156-B4E9-43C9-B2CC-899F607E99A5}"/>
              </a:ext>
            </a:extLst>
          </p:cNvPr>
          <p:cNvSpPr>
            <a:spLocks noGrp="1"/>
          </p:cNvSpPr>
          <p:nvPr>
            <p:ph type="dt" sz="half" idx="10"/>
          </p:nvPr>
        </p:nvSpPr>
        <p:spPr/>
        <p:txBody>
          <a:bodyPr/>
          <a:lstStyle/>
          <a:p>
            <a:fld id="{59B121F8-0A5D-4616-BBDD-87175FA91FD3}" type="datetimeFigureOut">
              <a:rPr lang="en-US" smtClean="0"/>
              <a:t>10/17/2024</a:t>
            </a:fld>
            <a:endParaRPr lang="en-US" dirty="0"/>
          </a:p>
        </p:txBody>
      </p:sp>
      <p:sp>
        <p:nvSpPr>
          <p:cNvPr id="5" name="Footer Placeholder 4">
            <a:extLst>
              <a:ext uri="{FF2B5EF4-FFF2-40B4-BE49-F238E27FC236}">
                <a16:creationId xmlns:a16="http://schemas.microsoft.com/office/drawing/2014/main" id="{FA34D28D-8240-48DD-A14D-4CFC3E72A9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CA31E1-8876-4945-B79E-E0CDF06B6CBC}"/>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3247888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97939-CC79-40B7-B217-C16904FE7196}"/>
              </a:ext>
            </a:extLst>
          </p:cNvPr>
          <p:cNvSpPr>
            <a:spLocks noGrp="1"/>
          </p:cNvSpPr>
          <p:nvPr>
            <p:ph type="title"/>
          </p:nvPr>
        </p:nvSpPr>
        <p:spPr/>
        <p:txBody>
          <a:bodyPr/>
          <a:lstStyle>
            <a:lvl1pPr>
              <a:defRPr>
                <a:latin typeface="Roboto" panose="02000000000000000000" pitchFamily="2" charset="0"/>
                <a:ea typeface="Roboto" panose="020000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5D50316-8C36-464F-BCA1-D65E6D03798C}"/>
              </a:ext>
            </a:extLst>
          </p:cNvPr>
          <p:cNvSpPr>
            <a:spLocks noGrp="1"/>
          </p:cNvSpPr>
          <p:nvPr>
            <p:ph sz="half" idx="1"/>
          </p:nvPr>
        </p:nvSpPr>
        <p:spPr>
          <a:xfrm>
            <a:off x="838200" y="1825625"/>
            <a:ext cx="5181600" cy="4351338"/>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89884D7-D305-4220-85EF-B94B03D6E762}"/>
              </a:ext>
            </a:extLst>
          </p:cNvPr>
          <p:cNvSpPr>
            <a:spLocks noGrp="1"/>
          </p:cNvSpPr>
          <p:nvPr>
            <p:ph sz="half" idx="2"/>
          </p:nvPr>
        </p:nvSpPr>
        <p:spPr>
          <a:xfrm>
            <a:off x="6172200" y="1825625"/>
            <a:ext cx="5181600" cy="4351338"/>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6259304-E82A-49AD-BB1B-77DE0801512A}"/>
              </a:ext>
            </a:extLst>
          </p:cNvPr>
          <p:cNvSpPr>
            <a:spLocks noGrp="1"/>
          </p:cNvSpPr>
          <p:nvPr>
            <p:ph type="dt" sz="half" idx="10"/>
          </p:nvPr>
        </p:nvSpPr>
        <p:spPr/>
        <p:txBody>
          <a:bodyPr/>
          <a:lstStyle/>
          <a:p>
            <a:fld id="{59B121F8-0A5D-4616-BBDD-87175FA91FD3}" type="datetimeFigureOut">
              <a:rPr lang="en-US" smtClean="0"/>
              <a:t>10/17/2024</a:t>
            </a:fld>
            <a:endParaRPr lang="en-US" dirty="0"/>
          </a:p>
        </p:txBody>
      </p:sp>
      <p:sp>
        <p:nvSpPr>
          <p:cNvPr id="6" name="Footer Placeholder 5">
            <a:extLst>
              <a:ext uri="{FF2B5EF4-FFF2-40B4-BE49-F238E27FC236}">
                <a16:creationId xmlns:a16="http://schemas.microsoft.com/office/drawing/2014/main" id="{0AC6FAAF-0F33-40D4-86AB-0710FFD0BE8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AC50C54-C3D4-4819-A2C1-78FE47C74D87}"/>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1835041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E766C-8332-4785-9A23-B84564CE6B90}"/>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371321D0-B2AE-4E97-ADB4-8AD16B18118E}"/>
              </a:ext>
            </a:extLst>
          </p:cNvPr>
          <p:cNvSpPr>
            <a:spLocks noGrp="1"/>
          </p:cNvSpPr>
          <p:nvPr>
            <p:ph type="dt" sz="half" idx="10"/>
          </p:nvPr>
        </p:nvSpPr>
        <p:spPr/>
        <p:txBody>
          <a:bodyPr/>
          <a:lstStyle/>
          <a:p>
            <a:fld id="{59B121F8-0A5D-4616-BBDD-87175FA91FD3}" type="datetimeFigureOut">
              <a:rPr lang="en-US" smtClean="0"/>
              <a:t>10/17/2024</a:t>
            </a:fld>
            <a:endParaRPr lang="en-US" dirty="0"/>
          </a:p>
        </p:txBody>
      </p:sp>
      <p:sp>
        <p:nvSpPr>
          <p:cNvPr id="4" name="Footer Placeholder 3">
            <a:extLst>
              <a:ext uri="{FF2B5EF4-FFF2-40B4-BE49-F238E27FC236}">
                <a16:creationId xmlns:a16="http://schemas.microsoft.com/office/drawing/2014/main" id="{D1A4BC63-31B3-4D6B-8250-93A651B05C3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27D1ADD-5240-470E-8DEB-0EF1B4C47999}"/>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3926251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8F09CB-B6F0-4F9F-BCA0-4B3A7484C7B2}"/>
              </a:ext>
            </a:extLst>
          </p:cNvPr>
          <p:cNvSpPr>
            <a:spLocks noGrp="1"/>
          </p:cNvSpPr>
          <p:nvPr>
            <p:ph type="dt" sz="half" idx="10"/>
          </p:nvPr>
        </p:nvSpPr>
        <p:spPr/>
        <p:txBody>
          <a:bodyPr/>
          <a:lstStyle/>
          <a:p>
            <a:fld id="{59B121F8-0A5D-4616-BBDD-87175FA91FD3}" type="datetimeFigureOut">
              <a:rPr lang="en-US" smtClean="0"/>
              <a:t>10/17/2024</a:t>
            </a:fld>
            <a:endParaRPr lang="en-US" dirty="0"/>
          </a:p>
        </p:txBody>
      </p:sp>
      <p:sp>
        <p:nvSpPr>
          <p:cNvPr id="3" name="Footer Placeholder 2">
            <a:extLst>
              <a:ext uri="{FF2B5EF4-FFF2-40B4-BE49-F238E27FC236}">
                <a16:creationId xmlns:a16="http://schemas.microsoft.com/office/drawing/2014/main" id="{8394D478-3D19-4F59-9F46-CCC43B7C9EC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741C9A9-3A2B-4D76-8E8C-3F0749F82DE0}"/>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246746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411BC-94EA-4A42-B982-587BCDC77D9E}"/>
              </a:ext>
            </a:extLst>
          </p:cNvPr>
          <p:cNvSpPr>
            <a:spLocks noGrp="1"/>
          </p:cNvSpPr>
          <p:nvPr>
            <p:ph type="title"/>
          </p:nvPr>
        </p:nvSpPr>
        <p:spPr>
          <a:xfrm>
            <a:off x="839788" y="457200"/>
            <a:ext cx="3932237" cy="12700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75ECFA06-F7DC-4A10-B52A-5A2CF558FE72}"/>
              </a:ext>
            </a:extLst>
          </p:cNvPr>
          <p:cNvSpPr>
            <a:spLocks noGrp="1"/>
          </p:cNvSpPr>
          <p:nvPr>
            <p:ph idx="1"/>
          </p:nvPr>
        </p:nvSpPr>
        <p:spPr>
          <a:xfrm>
            <a:off x="5180012" y="65116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382D19B-2B3D-4FB8-9772-B482AB1DB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F8A2D4-2D66-4FBA-B34B-08373C261313}"/>
              </a:ext>
            </a:extLst>
          </p:cNvPr>
          <p:cNvSpPr>
            <a:spLocks noGrp="1"/>
          </p:cNvSpPr>
          <p:nvPr>
            <p:ph type="dt" sz="half" idx="10"/>
          </p:nvPr>
        </p:nvSpPr>
        <p:spPr/>
        <p:txBody>
          <a:bodyPr/>
          <a:lstStyle/>
          <a:p>
            <a:fld id="{59B121F8-0A5D-4616-BBDD-87175FA91FD3}" type="datetimeFigureOut">
              <a:rPr lang="en-US" smtClean="0"/>
              <a:t>10/17/2024</a:t>
            </a:fld>
            <a:endParaRPr lang="en-US" dirty="0"/>
          </a:p>
        </p:txBody>
      </p:sp>
      <p:sp>
        <p:nvSpPr>
          <p:cNvPr id="6" name="Footer Placeholder 5">
            <a:extLst>
              <a:ext uri="{FF2B5EF4-FFF2-40B4-BE49-F238E27FC236}">
                <a16:creationId xmlns:a16="http://schemas.microsoft.com/office/drawing/2014/main" id="{12505992-373F-40F8-9698-F33DC1D491A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F46321-5EB2-456F-A8FE-130996244FB5}"/>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2596874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A1CC5-941F-4E03-ACFC-E90FBB88096D}"/>
              </a:ext>
            </a:extLst>
          </p:cNvPr>
          <p:cNvSpPr>
            <a:spLocks noGrp="1"/>
          </p:cNvSpPr>
          <p:nvPr>
            <p:ph type="title"/>
          </p:nvPr>
        </p:nvSpPr>
        <p:spPr>
          <a:xfrm>
            <a:off x="839788" y="457201"/>
            <a:ext cx="3932237" cy="1260764"/>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8DC88382-4DE6-4F7D-BD56-B03088CDD5E1}"/>
              </a:ext>
            </a:extLst>
          </p:cNvPr>
          <p:cNvSpPr>
            <a:spLocks noGrp="1"/>
          </p:cNvSpPr>
          <p:nvPr>
            <p:ph type="pic" idx="1"/>
          </p:nvPr>
        </p:nvSpPr>
        <p:spPr>
          <a:xfrm>
            <a:off x="5180012" y="72505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44A9633-5FFF-479B-A661-2DF6ACF7B3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9F92CA-33D6-4EFD-8E42-8B34698A1591}"/>
              </a:ext>
            </a:extLst>
          </p:cNvPr>
          <p:cNvSpPr>
            <a:spLocks noGrp="1"/>
          </p:cNvSpPr>
          <p:nvPr>
            <p:ph type="dt" sz="half" idx="10"/>
          </p:nvPr>
        </p:nvSpPr>
        <p:spPr/>
        <p:txBody>
          <a:bodyPr/>
          <a:lstStyle/>
          <a:p>
            <a:fld id="{59B121F8-0A5D-4616-BBDD-87175FA91FD3}" type="datetimeFigureOut">
              <a:rPr lang="en-US" smtClean="0"/>
              <a:t>10/17/2024</a:t>
            </a:fld>
            <a:endParaRPr lang="en-US" dirty="0"/>
          </a:p>
        </p:txBody>
      </p:sp>
      <p:sp>
        <p:nvSpPr>
          <p:cNvPr id="6" name="Footer Placeholder 5">
            <a:extLst>
              <a:ext uri="{FF2B5EF4-FFF2-40B4-BE49-F238E27FC236}">
                <a16:creationId xmlns:a16="http://schemas.microsoft.com/office/drawing/2014/main" id="{3EAAAAD8-2AFF-4CF4-80C8-74B79FEB750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92311BC-13A1-42D6-B046-235B34449DFD}"/>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215088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51ED3-8BE0-4264-8326-2282EE3A4B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FCC7F1-1BF0-4642-B012-CEA027CB16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45A5D1-6BE9-4308-92E0-5044BBE27063}"/>
              </a:ext>
            </a:extLst>
          </p:cNvPr>
          <p:cNvSpPr>
            <a:spLocks noGrp="1"/>
          </p:cNvSpPr>
          <p:nvPr>
            <p:ph type="dt" sz="half" idx="10"/>
          </p:nvPr>
        </p:nvSpPr>
        <p:spPr/>
        <p:txBody>
          <a:bodyPr/>
          <a:lstStyle/>
          <a:p>
            <a:fld id="{59B121F8-0A5D-4616-BBDD-87175FA91FD3}" type="datetimeFigureOut">
              <a:rPr lang="en-US" smtClean="0"/>
              <a:t>10/17/2024</a:t>
            </a:fld>
            <a:endParaRPr lang="en-US" dirty="0"/>
          </a:p>
        </p:txBody>
      </p:sp>
      <p:sp>
        <p:nvSpPr>
          <p:cNvPr id="5" name="Footer Placeholder 4">
            <a:extLst>
              <a:ext uri="{FF2B5EF4-FFF2-40B4-BE49-F238E27FC236}">
                <a16:creationId xmlns:a16="http://schemas.microsoft.com/office/drawing/2014/main" id="{03C1F4C0-0538-40E0-8EE3-7D2D2F65BE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799778-E987-43EC-92D2-A12213A2BAA8}"/>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3821557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5C937-427C-4D6E-8F83-9EF3F0BD6C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6A963E5-204F-42DE-921B-9097D0BCEB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1376EE5-8312-4FEE-926C-BECE07799E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B121F8-0A5D-4616-BBDD-87175FA91FD3}" type="datetimeFigureOut">
              <a:rPr lang="en-US" smtClean="0"/>
              <a:t>10/17/2024</a:t>
            </a:fld>
            <a:endParaRPr lang="en-US" dirty="0"/>
          </a:p>
        </p:txBody>
      </p:sp>
      <p:sp>
        <p:nvSpPr>
          <p:cNvPr id="5" name="Footer Placeholder 4">
            <a:extLst>
              <a:ext uri="{FF2B5EF4-FFF2-40B4-BE49-F238E27FC236}">
                <a16:creationId xmlns:a16="http://schemas.microsoft.com/office/drawing/2014/main" id="{A1AC0EA7-241E-4DB6-9343-B7A153E743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33206F3-5D95-433F-9866-5E558BF239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93CD2-3739-484B-BF98-89F24E26B62E}" type="slidenum">
              <a:rPr lang="en-US" smtClean="0"/>
              <a:t>‹#›</a:t>
            </a:fld>
            <a:endParaRPr lang="en-US" dirty="0"/>
          </a:p>
        </p:txBody>
      </p:sp>
    </p:spTree>
    <p:extLst>
      <p:ext uri="{BB962C8B-B14F-4D97-AF65-F5344CB8AC3E}">
        <p14:creationId xmlns:p14="http://schemas.microsoft.com/office/powerpoint/2010/main" val="253806528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914400" rtl="0" eaLnBrk="1" latinLnBrk="0" hangingPunct="1">
        <a:lnSpc>
          <a:spcPct val="90000"/>
        </a:lnSpc>
        <a:spcBef>
          <a:spcPct val="0"/>
        </a:spcBef>
        <a:buNone/>
        <a:defRPr sz="4400" b="1"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dcf.wisconsin.gov/forms" TargetMode="External"/><Relationship Id="rId2" Type="http://schemas.openxmlformats.org/officeDocument/2006/relationships/slideLayout" Target="../slideLayouts/slideLayout3.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8B81C-754E-4FC0-BDF6-F39EB87F3CB1}"/>
              </a:ext>
            </a:extLst>
          </p:cNvPr>
          <p:cNvSpPr>
            <a:spLocks noGrp="1"/>
          </p:cNvSpPr>
          <p:nvPr>
            <p:ph type="ctrTitle"/>
          </p:nvPr>
        </p:nvSpPr>
        <p:spPr>
          <a:xfrm>
            <a:off x="1200727" y="1131600"/>
            <a:ext cx="9790545" cy="2387600"/>
          </a:xfrm>
        </p:spPr>
        <p:txBody>
          <a:bodyPr/>
          <a:lstStyle/>
          <a:p>
            <a:r>
              <a:rPr lang="en-US" dirty="0">
                <a:solidFill>
                  <a:schemeClr val="accent2"/>
                </a:solidFill>
              </a:rPr>
              <a:t>BRP Policy Manual</a:t>
            </a:r>
          </a:p>
        </p:txBody>
      </p:sp>
      <p:sp>
        <p:nvSpPr>
          <p:cNvPr id="3" name="Subtitle 2">
            <a:extLst>
              <a:ext uri="{FF2B5EF4-FFF2-40B4-BE49-F238E27FC236}">
                <a16:creationId xmlns:a16="http://schemas.microsoft.com/office/drawing/2014/main" id="{B5CF1591-E8D4-4282-80AA-43E2CD5F651D}"/>
              </a:ext>
            </a:extLst>
          </p:cNvPr>
          <p:cNvSpPr>
            <a:spLocks noGrp="1"/>
          </p:cNvSpPr>
          <p:nvPr>
            <p:ph type="subTitle" idx="1"/>
          </p:nvPr>
        </p:nvSpPr>
        <p:spPr/>
        <p:txBody>
          <a:bodyPr>
            <a:normAutofit lnSpcReduction="10000"/>
          </a:bodyPr>
          <a:lstStyle/>
          <a:p>
            <a:r>
              <a:rPr lang="en-US" b="1" dirty="0">
                <a:solidFill>
                  <a:schemeClr val="bg2">
                    <a:lumMod val="10000"/>
                  </a:schemeClr>
                </a:solidFill>
              </a:rPr>
              <a:t>Revised Publication (“V2”)</a:t>
            </a:r>
          </a:p>
          <a:p>
            <a:r>
              <a:rPr lang="en-US" b="1" dirty="0">
                <a:solidFill>
                  <a:schemeClr val="bg2">
                    <a:lumMod val="10000"/>
                  </a:schemeClr>
                </a:solidFill>
              </a:rPr>
              <a:t>Technical Assistance: </a:t>
            </a:r>
          </a:p>
          <a:p>
            <a:r>
              <a:rPr lang="en-US" b="1" dirty="0">
                <a:solidFill>
                  <a:schemeClr val="bg2">
                    <a:lumMod val="10000"/>
                  </a:schemeClr>
                </a:solidFill>
              </a:rPr>
              <a:t>Making Placements, Exemptions, Sanctions</a:t>
            </a:r>
          </a:p>
          <a:p>
            <a:r>
              <a:rPr lang="en-US" b="1" dirty="0">
                <a:solidFill>
                  <a:schemeClr val="bg2">
                    <a:lumMod val="10000"/>
                  </a:schemeClr>
                </a:solidFill>
              </a:rPr>
              <a:t>October 17, 2024</a:t>
            </a:r>
            <a:endParaRPr lang="en-US" dirty="0">
              <a:solidFill>
                <a:schemeClr val="bg2">
                  <a:lumMod val="10000"/>
                </a:schemeClr>
              </a:solidFill>
            </a:endParaRPr>
          </a:p>
        </p:txBody>
      </p:sp>
      <p:pic>
        <p:nvPicPr>
          <p:cNvPr id="48" name="Picture 47" descr="Graphical user interface, text&#10;&#10;Description automatically generated">
            <a:extLst>
              <a:ext uri="{FF2B5EF4-FFF2-40B4-BE49-F238E27FC236}">
                <a16:creationId xmlns:a16="http://schemas.microsoft.com/office/drawing/2014/main" id="{E631F30E-912D-468B-AF53-5683066172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4411" y="6205904"/>
            <a:ext cx="2263177" cy="553756"/>
          </a:xfrm>
          <a:prstGeom prst="rect">
            <a:avLst/>
          </a:prstGeom>
        </p:spPr>
      </p:pic>
    </p:spTree>
    <p:custDataLst>
      <p:tags r:id="rId1"/>
    </p:custDataLst>
    <p:extLst>
      <p:ext uri="{BB962C8B-B14F-4D97-AF65-F5344CB8AC3E}">
        <p14:creationId xmlns:p14="http://schemas.microsoft.com/office/powerpoint/2010/main" val="3009906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63AC5-F3A4-4198-9D7E-A883E8809EDD}"/>
              </a:ext>
            </a:extLst>
          </p:cNvPr>
          <p:cNvSpPr>
            <a:spLocks noGrp="1"/>
          </p:cNvSpPr>
          <p:nvPr>
            <p:ph type="title"/>
          </p:nvPr>
        </p:nvSpPr>
        <p:spPr/>
        <p:txBody>
          <a:bodyPr/>
          <a:lstStyle/>
          <a:p>
            <a:r>
              <a:rPr lang="en-US" dirty="0"/>
              <a:t>RCA TA by Topic</a:t>
            </a:r>
          </a:p>
        </p:txBody>
      </p:sp>
      <p:graphicFrame>
        <p:nvGraphicFramePr>
          <p:cNvPr id="4" name="Content Placeholder 3">
            <a:extLst>
              <a:ext uri="{FF2B5EF4-FFF2-40B4-BE49-F238E27FC236}">
                <a16:creationId xmlns:a16="http://schemas.microsoft.com/office/drawing/2014/main" id="{5C4A0093-95F0-CF8D-C486-5791317DB802}"/>
              </a:ext>
            </a:extLst>
          </p:cNvPr>
          <p:cNvGraphicFramePr>
            <a:graphicFrameLocks noGrp="1"/>
          </p:cNvGraphicFramePr>
          <p:nvPr>
            <p:ph idx="1"/>
            <p:extLst>
              <p:ext uri="{D42A27DB-BD31-4B8C-83A1-F6EECF244321}">
                <p14:modId xmlns:p14="http://schemas.microsoft.com/office/powerpoint/2010/main" val="770469554"/>
              </p:ext>
            </p:extLst>
          </p:nvPr>
        </p:nvGraphicFramePr>
        <p:xfrm>
          <a:off x="838200" y="1825624"/>
          <a:ext cx="10515600" cy="2794501"/>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616228829"/>
                    </a:ext>
                  </a:extLst>
                </a:gridCol>
                <a:gridCol w="5257800">
                  <a:extLst>
                    <a:ext uri="{9D8B030D-6E8A-4147-A177-3AD203B41FA5}">
                      <a16:colId xmlns:a16="http://schemas.microsoft.com/office/drawing/2014/main" val="1611898933"/>
                    </a:ext>
                  </a:extLst>
                </a:gridCol>
              </a:tblGrid>
              <a:tr h="385448">
                <a:tc>
                  <a:txBody>
                    <a:bodyPr/>
                    <a:lstStyle/>
                    <a:p>
                      <a:r>
                        <a:rPr lang="en-US" dirty="0"/>
                        <a:t>Topic</a:t>
                      </a:r>
                    </a:p>
                  </a:txBody>
                  <a:tcPr/>
                </a:tc>
                <a:tc>
                  <a:txBody>
                    <a:bodyPr/>
                    <a:lstStyle/>
                    <a:p>
                      <a:r>
                        <a:rPr lang="en-US" dirty="0"/>
                        <a:t>Date and Time (subject to change)</a:t>
                      </a:r>
                    </a:p>
                  </a:txBody>
                  <a:tcPr/>
                </a:tc>
                <a:extLst>
                  <a:ext uri="{0D108BD9-81ED-4DB2-BD59-A6C34878D82A}">
                    <a16:rowId xmlns:a16="http://schemas.microsoft.com/office/drawing/2014/main" val="3494337340"/>
                  </a:ext>
                </a:extLst>
              </a:tr>
              <a:tr h="674535">
                <a:tc>
                  <a:txBody>
                    <a:bodyPr/>
                    <a:lstStyle/>
                    <a:p>
                      <a:r>
                        <a:rPr lang="en-US" strike="sngStrike" dirty="0"/>
                        <a:t>Rules, Rights and Responsibilities Agreement and Eligibility Reviews</a:t>
                      </a:r>
                    </a:p>
                  </a:txBody>
                  <a:tcPr/>
                </a:tc>
                <a:tc>
                  <a:txBody>
                    <a:bodyPr/>
                    <a:lstStyle/>
                    <a:p>
                      <a:r>
                        <a:rPr lang="en-US" strike="sngStrike" dirty="0"/>
                        <a:t>Thursday, October 10</a:t>
                      </a:r>
                      <a:r>
                        <a:rPr lang="en-US" strike="sngStrike" baseline="30000" dirty="0"/>
                        <a:t>th</a:t>
                      </a:r>
                      <a:r>
                        <a:rPr lang="en-US" strike="sngStrike" dirty="0"/>
                        <a:t> </a:t>
                      </a:r>
                    </a:p>
                    <a:p>
                      <a:r>
                        <a:rPr lang="en-US" strike="sngStrike" dirty="0"/>
                        <a:t>11am-12pm</a:t>
                      </a:r>
                    </a:p>
                  </a:txBody>
                  <a:tcPr/>
                </a:tc>
                <a:extLst>
                  <a:ext uri="{0D108BD9-81ED-4DB2-BD59-A6C34878D82A}">
                    <a16:rowId xmlns:a16="http://schemas.microsoft.com/office/drawing/2014/main" val="235960757"/>
                  </a:ext>
                </a:extLst>
              </a:tr>
              <a:tr h="674535">
                <a:tc>
                  <a:txBody>
                    <a:bodyPr/>
                    <a:lstStyle/>
                    <a:p>
                      <a:r>
                        <a:rPr lang="en-US" dirty="0"/>
                        <a:t>Making Placements, Exemptions, Sanctions</a:t>
                      </a:r>
                    </a:p>
                  </a:txBody>
                  <a:tcPr/>
                </a:tc>
                <a:tc>
                  <a:txBody>
                    <a:bodyPr/>
                    <a:lstStyle/>
                    <a:p>
                      <a:r>
                        <a:rPr lang="en-US" dirty="0"/>
                        <a:t>Thursday, October 17</a:t>
                      </a:r>
                      <a:r>
                        <a:rPr lang="en-US" baseline="30000" dirty="0"/>
                        <a:t>th</a:t>
                      </a:r>
                      <a:endParaRPr lang="en-US" dirty="0"/>
                    </a:p>
                    <a:p>
                      <a:r>
                        <a:rPr lang="en-US" dirty="0"/>
                        <a:t>2-3pm</a:t>
                      </a:r>
                    </a:p>
                  </a:txBody>
                  <a:tcPr/>
                </a:tc>
                <a:extLst>
                  <a:ext uri="{0D108BD9-81ED-4DB2-BD59-A6C34878D82A}">
                    <a16:rowId xmlns:a16="http://schemas.microsoft.com/office/drawing/2014/main" val="2791581105"/>
                  </a:ext>
                </a:extLst>
              </a:tr>
              <a:tr h="674535">
                <a:tc>
                  <a:txBody>
                    <a:bodyPr/>
                    <a:lstStyle/>
                    <a:p>
                      <a:r>
                        <a:rPr lang="en-US" dirty="0"/>
                        <a:t>Case Transfers, Closures, and other Minor Changes</a:t>
                      </a:r>
                    </a:p>
                  </a:txBody>
                  <a:tcPr/>
                </a:tc>
                <a:tc>
                  <a:txBody>
                    <a:bodyPr/>
                    <a:lstStyle/>
                    <a:p>
                      <a:r>
                        <a:rPr lang="en-US" dirty="0"/>
                        <a:t>Monday, October 28</a:t>
                      </a:r>
                      <a:r>
                        <a:rPr lang="en-US" baseline="30000" dirty="0"/>
                        <a:t>th</a:t>
                      </a:r>
                      <a:endParaRPr lang="en-US" dirty="0"/>
                    </a:p>
                    <a:p>
                      <a:r>
                        <a:rPr lang="en-US" dirty="0"/>
                        <a:t>2-3pm</a:t>
                      </a:r>
                    </a:p>
                  </a:txBody>
                  <a:tcPr/>
                </a:tc>
                <a:extLst>
                  <a:ext uri="{0D108BD9-81ED-4DB2-BD59-A6C34878D82A}">
                    <a16:rowId xmlns:a16="http://schemas.microsoft.com/office/drawing/2014/main" val="1233254882"/>
                  </a:ext>
                </a:extLst>
              </a:tr>
              <a:tr h="385448">
                <a:tc>
                  <a:txBody>
                    <a:bodyPr/>
                    <a:lstStyle/>
                    <a:p>
                      <a:r>
                        <a:rPr lang="en-US" dirty="0"/>
                        <a:t>Additional sessions may be offered if needed.</a:t>
                      </a:r>
                    </a:p>
                  </a:txBody>
                  <a:tcPr/>
                </a:tc>
                <a:tc>
                  <a:txBody>
                    <a:bodyPr/>
                    <a:lstStyle/>
                    <a:p>
                      <a:endParaRPr lang="en-US" dirty="0"/>
                    </a:p>
                  </a:txBody>
                  <a:tcPr/>
                </a:tc>
                <a:extLst>
                  <a:ext uri="{0D108BD9-81ED-4DB2-BD59-A6C34878D82A}">
                    <a16:rowId xmlns:a16="http://schemas.microsoft.com/office/drawing/2014/main" val="3559764633"/>
                  </a:ext>
                </a:extLst>
              </a:tr>
            </a:tbl>
          </a:graphicData>
        </a:graphic>
      </p:graphicFrame>
    </p:spTree>
    <p:custDataLst>
      <p:tags r:id="rId1"/>
    </p:custDataLst>
    <p:extLst>
      <p:ext uri="{BB962C8B-B14F-4D97-AF65-F5344CB8AC3E}">
        <p14:creationId xmlns:p14="http://schemas.microsoft.com/office/powerpoint/2010/main" val="3130580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2EA78-3238-4D20-A8E8-4FF76A561262}"/>
              </a:ext>
            </a:extLst>
          </p:cNvPr>
          <p:cNvSpPr>
            <a:spLocks noGrp="1"/>
          </p:cNvSpPr>
          <p:nvPr>
            <p:ph type="title"/>
          </p:nvPr>
        </p:nvSpPr>
        <p:spPr>
          <a:xfrm>
            <a:off x="839788" y="457201"/>
            <a:ext cx="8641096" cy="3188367"/>
          </a:xfrm>
        </p:spPr>
        <p:txBody>
          <a:bodyPr/>
          <a:lstStyle/>
          <a:p>
            <a:r>
              <a:rPr lang="en-US" dirty="0"/>
              <a:t>Questions?</a:t>
            </a:r>
          </a:p>
        </p:txBody>
      </p:sp>
    </p:spTree>
    <p:custDataLst>
      <p:tags r:id="rId1"/>
    </p:custDataLst>
    <p:extLst>
      <p:ext uri="{BB962C8B-B14F-4D97-AF65-F5344CB8AC3E}">
        <p14:creationId xmlns:p14="http://schemas.microsoft.com/office/powerpoint/2010/main" val="1312177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7F84E-F19C-8D13-C30A-C94F5D4F39AF}"/>
              </a:ext>
            </a:extLst>
          </p:cNvPr>
          <p:cNvSpPr>
            <a:spLocks noGrp="1"/>
          </p:cNvSpPr>
          <p:nvPr>
            <p:ph type="title"/>
          </p:nvPr>
        </p:nvSpPr>
        <p:spPr>
          <a:xfrm>
            <a:off x="619066" y="81150"/>
            <a:ext cx="10515600" cy="1325563"/>
          </a:xfrm>
        </p:spPr>
        <p:txBody>
          <a:bodyPr/>
          <a:lstStyle/>
          <a:p>
            <a:r>
              <a:rPr lang="en-US" dirty="0"/>
              <a:t>Making Placements (5.2.4)</a:t>
            </a:r>
          </a:p>
        </p:txBody>
      </p:sp>
      <p:sp>
        <p:nvSpPr>
          <p:cNvPr id="3" name="Content Placeholder 2">
            <a:extLst>
              <a:ext uri="{FF2B5EF4-FFF2-40B4-BE49-F238E27FC236}">
                <a16:creationId xmlns:a16="http://schemas.microsoft.com/office/drawing/2014/main" id="{6FDAE305-EF00-1BC4-461E-5D9A6562E303}"/>
              </a:ext>
            </a:extLst>
          </p:cNvPr>
          <p:cNvSpPr>
            <a:spLocks noGrp="1"/>
          </p:cNvSpPr>
          <p:nvPr>
            <p:ph idx="1"/>
          </p:nvPr>
        </p:nvSpPr>
        <p:spPr>
          <a:xfrm>
            <a:off x="619066" y="1294927"/>
            <a:ext cx="10972800" cy="4333461"/>
          </a:xfrm>
        </p:spPr>
        <p:txBody>
          <a:bodyPr>
            <a:normAutofit fontScale="70000" lnSpcReduction="20000"/>
          </a:bodyPr>
          <a:lstStyle/>
          <a:p>
            <a:pPr marL="0" indent="0">
              <a:buNone/>
            </a:pPr>
            <a:r>
              <a:rPr lang="en-US" dirty="0"/>
              <a:t>RCA uses three placements, which determine the amount of the RCA payment and are based on some characteristics of the W-2 paid placements outlined in 7.4 of the W-2 manual, with notable differences as detailed below. RCA placement decisions are based on individual’s exemption status, according to section 5.4.7.2 of this manual. The placements and their corresponding payment amounts are: </a:t>
            </a:r>
          </a:p>
          <a:p>
            <a:r>
              <a:rPr lang="en-US" dirty="0"/>
              <a:t>Community Services Jobs (CSJ) ($653): Any non-exempt (according to 5.4.7.2 of this manual) individual must be placed in a CSJ.</a:t>
            </a:r>
          </a:p>
          <a:p>
            <a:r>
              <a:rPr lang="en-US" dirty="0"/>
              <a:t>W-2 Transition (W-2 T) ($608): Any individual who is exempt for any of the reasons outlined in 5.4.7.2 must be placed in W-2 T </a:t>
            </a:r>
          </a:p>
          <a:p>
            <a:r>
              <a:rPr lang="en-US" dirty="0"/>
              <a:t>Prorated CSJs: Any individual who is working part-time but remains otherwise financially eligible as outlined in 5.5 must be placed in one of the following prorated CSJs, in accordance with the number of hours worked on a weekly basis: </a:t>
            </a:r>
          </a:p>
          <a:p>
            <a:pPr lvl="1"/>
            <a:r>
              <a:rPr lang="en-US" dirty="0"/>
              <a:t>1/3 CSJ: $218, working 20 or more hours a week</a:t>
            </a:r>
          </a:p>
          <a:p>
            <a:pPr lvl="1"/>
            <a:r>
              <a:rPr lang="en-US" dirty="0"/>
              <a:t>1/2 CSJ: $327, working 15-19 hours a week</a:t>
            </a:r>
          </a:p>
          <a:p>
            <a:pPr lvl="1"/>
            <a:r>
              <a:rPr lang="en-US" dirty="0"/>
              <a:t>2/3 CSJ: $435, working up to 14 hours a week</a:t>
            </a:r>
          </a:p>
          <a:p>
            <a:pPr marL="0" indent="0">
              <a:buNone/>
            </a:pPr>
            <a:r>
              <a:rPr lang="en-US" dirty="0"/>
              <a:t>Initial placement decisions, as well as any change in placement decisions throughout the course of processing an RCA case, must be documented.</a:t>
            </a:r>
          </a:p>
          <a:p>
            <a:pPr marL="0" indent="0">
              <a:buNone/>
            </a:pPr>
            <a:endParaRPr lang="en-US" dirty="0"/>
          </a:p>
        </p:txBody>
      </p:sp>
    </p:spTree>
    <p:extLst>
      <p:ext uri="{BB962C8B-B14F-4D97-AF65-F5344CB8AC3E}">
        <p14:creationId xmlns:p14="http://schemas.microsoft.com/office/powerpoint/2010/main" val="1510395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63AC5-F3A4-4198-9D7E-A883E8809EDD}"/>
              </a:ext>
            </a:extLst>
          </p:cNvPr>
          <p:cNvSpPr>
            <a:spLocks noGrp="1"/>
          </p:cNvSpPr>
          <p:nvPr>
            <p:ph type="title"/>
          </p:nvPr>
        </p:nvSpPr>
        <p:spPr>
          <a:xfrm>
            <a:off x="586914" y="123134"/>
            <a:ext cx="10515600" cy="1325563"/>
          </a:xfrm>
        </p:spPr>
        <p:txBody>
          <a:bodyPr/>
          <a:lstStyle/>
          <a:p>
            <a:r>
              <a:rPr lang="en-US" dirty="0"/>
              <a:t>Exemptions (5.4.7.2) </a:t>
            </a:r>
          </a:p>
        </p:txBody>
      </p:sp>
      <p:sp>
        <p:nvSpPr>
          <p:cNvPr id="3" name="Content Placeholder 2">
            <a:extLst>
              <a:ext uri="{FF2B5EF4-FFF2-40B4-BE49-F238E27FC236}">
                <a16:creationId xmlns:a16="http://schemas.microsoft.com/office/drawing/2014/main" id="{F4715C05-C592-493D-91FA-0E1B9D378F36}"/>
              </a:ext>
            </a:extLst>
          </p:cNvPr>
          <p:cNvSpPr>
            <a:spLocks noGrp="1"/>
          </p:cNvSpPr>
          <p:nvPr>
            <p:ph idx="1"/>
          </p:nvPr>
        </p:nvSpPr>
        <p:spPr>
          <a:xfrm>
            <a:off x="775378" y="1448697"/>
            <a:ext cx="10515600" cy="4351338"/>
          </a:xfrm>
        </p:spPr>
        <p:txBody>
          <a:bodyPr/>
          <a:lstStyle/>
          <a:p>
            <a:pPr marL="0" indent="0">
              <a:buNone/>
            </a:pPr>
            <a:r>
              <a:rPr lang="en-US" dirty="0"/>
              <a:t>To be exempt means the recipient is not required to fulfill the conditions described in 5.4.6 and 5.4.7.1. The following circumstances may justify an exemption for RCA recipients: </a:t>
            </a:r>
          </a:p>
          <a:p>
            <a:pPr marL="0" indent="0">
              <a:buNone/>
            </a:pPr>
            <a:endParaRPr lang="en-US" dirty="0"/>
          </a:p>
          <a:p>
            <a:pPr marL="0" indent="0">
              <a:buNone/>
            </a:pPr>
            <a:r>
              <a:rPr lang="en-US" dirty="0"/>
              <a:t>•	Pregnancy (note that upon the birth of the child, the case must apply for W-2) </a:t>
            </a:r>
          </a:p>
          <a:p>
            <a:pPr marL="0" indent="0">
              <a:buNone/>
            </a:pPr>
            <a:r>
              <a:rPr lang="en-US" dirty="0"/>
              <a:t>•	Decision pending for SSI or SSDI </a:t>
            </a:r>
          </a:p>
          <a:p>
            <a:pPr marL="0" indent="0">
              <a:buNone/>
            </a:pPr>
            <a:r>
              <a:rPr lang="en-US" dirty="0"/>
              <a:t>•	Lack of work authorization </a:t>
            </a:r>
          </a:p>
          <a:p>
            <a:pPr marL="0" indent="0">
              <a:buNone/>
            </a:pPr>
            <a:endParaRPr lang="en-US" dirty="0"/>
          </a:p>
        </p:txBody>
      </p:sp>
    </p:spTree>
    <p:custDataLst>
      <p:tags r:id="rId1"/>
    </p:custDataLst>
    <p:extLst>
      <p:ext uri="{BB962C8B-B14F-4D97-AF65-F5344CB8AC3E}">
        <p14:creationId xmlns:p14="http://schemas.microsoft.com/office/powerpoint/2010/main" val="931155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7268A-7D79-4426-2329-EB3227F5B0DB}"/>
              </a:ext>
            </a:extLst>
          </p:cNvPr>
          <p:cNvSpPr>
            <a:spLocks noGrp="1"/>
          </p:cNvSpPr>
          <p:nvPr>
            <p:ph type="title"/>
          </p:nvPr>
        </p:nvSpPr>
        <p:spPr/>
        <p:txBody>
          <a:bodyPr/>
          <a:lstStyle/>
          <a:p>
            <a:r>
              <a:rPr lang="en-US" dirty="0"/>
              <a:t>Exemptions continued</a:t>
            </a:r>
          </a:p>
        </p:txBody>
      </p:sp>
      <p:sp>
        <p:nvSpPr>
          <p:cNvPr id="3" name="Content Placeholder 2">
            <a:extLst>
              <a:ext uri="{FF2B5EF4-FFF2-40B4-BE49-F238E27FC236}">
                <a16:creationId xmlns:a16="http://schemas.microsoft.com/office/drawing/2014/main" id="{061A9141-830E-D1E7-6AAB-4FC7A077457F}"/>
              </a:ext>
            </a:extLst>
          </p:cNvPr>
          <p:cNvSpPr>
            <a:spLocks noGrp="1"/>
          </p:cNvSpPr>
          <p:nvPr>
            <p:ph idx="1"/>
          </p:nvPr>
        </p:nvSpPr>
        <p:spPr/>
        <p:txBody>
          <a:bodyPr>
            <a:normAutofit/>
          </a:bodyPr>
          <a:lstStyle/>
          <a:p>
            <a:pPr marL="0" indent="0">
              <a:buNone/>
            </a:pPr>
            <a:r>
              <a:rPr lang="en-US" sz="2200" dirty="0"/>
              <a:t>Note that having an “exempt” status automatically results in a W-2 T placement, as described in section 5.2.4 of this manual.</a:t>
            </a:r>
          </a:p>
          <a:p>
            <a:pPr marL="0" indent="0">
              <a:buNone/>
            </a:pPr>
            <a:endParaRPr lang="en-US" sz="2200" dirty="0"/>
          </a:p>
          <a:p>
            <a:pPr marL="0" indent="0">
              <a:buNone/>
            </a:pPr>
            <a:r>
              <a:rPr lang="en-US" sz="2200" dirty="0"/>
              <a:t>For any of the exemption reasons listed above, RCA recipients are expected to report any information that would represent a change to their status of “exempt” within the required timeframes, as stated on the form DCF-F-5765 Rules, Rights and Responsibilities Agreement. If it is discovered during Eligibility Reviews, detailed in Section 5.6.1 of this manual, that changes related to exemptions were not reported timely, overpayment procedures shall be applied. </a:t>
            </a:r>
          </a:p>
          <a:p>
            <a:pPr marL="0" indent="0">
              <a:buNone/>
            </a:pPr>
            <a:endParaRPr lang="en-US" sz="2200" dirty="0"/>
          </a:p>
        </p:txBody>
      </p:sp>
    </p:spTree>
    <p:extLst>
      <p:ext uri="{BB962C8B-B14F-4D97-AF65-F5344CB8AC3E}">
        <p14:creationId xmlns:p14="http://schemas.microsoft.com/office/powerpoint/2010/main" val="3076481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AE8A7-9860-37F9-5E64-87653DA3E2BE}"/>
              </a:ext>
            </a:extLst>
          </p:cNvPr>
          <p:cNvSpPr>
            <a:spLocks noGrp="1"/>
          </p:cNvSpPr>
          <p:nvPr>
            <p:ph type="title"/>
          </p:nvPr>
        </p:nvSpPr>
        <p:spPr/>
        <p:txBody>
          <a:bodyPr/>
          <a:lstStyle/>
          <a:p>
            <a:r>
              <a:rPr lang="en-US" dirty="0"/>
              <a:t>Exemption Verification Requirements</a:t>
            </a:r>
          </a:p>
        </p:txBody>
      </p:sp>
      <p:sp>
        <p:nvSpPr>
          <p:cNvPr id="3" name="Content Placeholder 2">
            <a:extLst>
              <a:ext uri="{FF2B5EF4-FFF2-40B4-BE49-F238E27FC236}">
                <a16:creationId xmlns:a16="http://schemas.microsoft.com/office/drawing/2014/main" id="{3FFFB12C-8EC8-32A7-6B52-498841A0EB0B}"/>
              </a:ext>
            </a:extLst>
          </p:cNvPr>
          <p:cNvSpPr>
            <a:spLocks noGrp="1"/>
          </p:cNvSpPr>
          <p:nvPr>
            <p:ph idx="1"/>
          </p:nvPr>
        </p:nvSpPr>
        <p:spPr>
          <a:xfrm>
            <a:off x="430306" y="1492624"/>
            <a:ext cx="10923494" cy="5304864"/>
          </a:xfrm>
        </p:spPr>
        <p:txBody>
          <a:bodyPr>
            <a:normAutofit/>
          </a:bodyPr>
          <a:lstStyle/>
          <a:p>
            <a:pPr marL="0" indent="0">
              <a:buNone/>
            </a:pPr>
            <a:r>
              <a:rPr lang="en-US" sz="2200" dirty="0"/>
              <a:t>Verification documents for exemption reasons and/or reasons for changes to exemptions must be provided as follows:.</a:t>
            </a:r>
          </a:p>
          <a:p>
            <a:pPr marL="0" indent="0">
              <a:buNone/>
            </a:pPr>
            <a:r>
              <a:rPr lang="en-US" sz="2200" dirty="0"/>
              <a:t>• Pregnancy: Medical statement from a doctor or other qualified medical provider</a:t>
            </a:r>
          </a:p>
          <a:p>
            <a:pPr marL="0" indent="0">
              <a:buNone/>
            </a:pPr>
            <a:r>
              <a:rPr lang="en-US" sz="2200" dirty="0"/>
              <a:t>• Decision pending for SSI or SSDI: Self-report of intention to apply or application underway (once SSI/SSDI payments begin, however, follow Unearned Income verification guidance in section 4.1.2 of the W-2 manual)</a:t>
            </a:r>
          </a:p>
          <a:p>
            <a:pPr marL="0" indent="0">
              <a:buNone/>
            </a:pPr>
            <a:r>
              <a:rPr lang="en-US" sz="2200" dirty="0"/>
              <a:t>• Lack of work authorization: Immigration documents indicating a status that is not work authorized</a:t>
            </a:r>
          </a:p>
        </p:txBody>
      </p:sp>
    </p:spTree>
    <p:extLst>
      <p:ext uri="{BB962C8B-B14F-4D97-AF65-F5344CB8AC3E}">
        <p14:creationId xmlns:p14="http://schemas.microsoft.com/office/powerpoint/2010/main" val="3267384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01B07-BDB0-8398-ACF3-F0260026B19C}"/>
              </a:ext>
            </a:extLst>
          </p:cNvPr>
          <p:cNvSpPr>
            <a:spLocks noGrp="1"/>
          </p:cNvSpPr>
          <p:nvPr>
            <p:ph type="title"/>
          </p:nvPr>
        </p:nvSpPr>
        <p:spPr/>
        <p:txBody>
          <a:bodyPr/>
          <a:lstStyle/>
          <a:p>
            <a:r>
              <a:rPr lang="en-US" dirty="0"/>
              <a:t>Sanctions (5.4.7.4)</a:t>
            </a:r>
          </a:p>
        </p:txBody>
      </p:sp>
      <p:sp>
        <p:nvSpPr>
          <p:cNvPr id="3" name="Content Placeholder 2">
            <a:extLst>
              <a:ext uri="{FF2B5EF4-FFF2-40B4-BE49-F238E27FC236}">
                <a16:creationId xmlns:a16="http://schemas.microsoft.com/office/drawing/2014/main" id="{B8894EDE-8568-CE15-136B-00E18BD330E1}"/>
              </a:ext>
            </a:extLst>
          </p:cNvPr>
          <p:cNvSpPr>
            <a:spLocks noGrp="1"/>
          </p:cNvSpPr>
          <p:nvPr>
            <p:ph idx="1"/>
          </p:nvPr>
        </p:nvSpPr>
        <p:spPr>
          <a:xfrm>
            <a:off x="838200" y="1543237"/>
            <a:ext cx="10515600" cy="4351338"/>
          </a:xfrm>
        </p:spPr>
        <p:txBody>
          <a:bodyPr/>
          <a:lstStyle/>
          <a:p>
            <a:pPr marL="0" indent="0">
              <a:buNone/>
            </a:pPr>
            <a:r>
              <a:rPr lang="en-US" dirty="0"/>
              <a:t>Various levels of sanctioning are allowed, which considers various levels of compliance with program requirements. Applying sanctions is temporary because the reasons for applying the sanctions may change. The following is a list of reasons a FEP may decide to apply sanctions: </a:t>
            </a:r>
          </a:p>
          <a:p>
            <a:pPr marL="0" indent="0">
              <a:buNone/>
            </a:pPr>
            <a:r>
              <a:rPr lang="en-US" dirty="0"/>
              <a:t>•	Non-participation in Employment and Training activities </a:t>
            </a:r>
          </a:p>
          <a:p>
            <a:pPr marL="0" indent="0">
              <a:buNone/>
            </a:pPr>
            <a:r>
              <a:rPr lang="en-US" dirty="0"/>
              <a:t>•	Refusal of reasonable offer of employment </a:t>
            </a:r>
          </a:p>
          <a:p>
            <a:pPr marL="0" indent="0">
              <a:buNone/>
            </a:pPr>
            <a:r>
              <a:rPr lang="en-US" dirty="0"/>
              <a:t>•	Refusal to attend interview for reasonable employment arranged by FEP</a:t>
            </a:r>
          </a:p>
          <a:p>
            <a:pPr marL="0" indent="0">
              <a:buNone/>
            </a:pPr>
            <a:endParaRPr lang="en-US" dirty="0"/>
          </a:p>
        </p:txBody>
      </p:sp>
    </p:spTree>
    <p:extLst>
      <p:ext uri="{BB962C8B-B14F-4D97-AF65-F5344CB8AC3E}">
        <p14:creationId xmlns:p14="http://schemas.microsoft.com/office/powerpoint/2010/main" val="1943431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30AB6-4380-F962-ADF9-450AE51B0B34}"/>
              </a:ext>
            </a:extLst>
          </p:cNvPr>
          <p:cNvSpPr>
            <a:spLocks noGrp="1"/>
          </p:cNvSpPr>
          <p:nvPr>
            <p:ph type="title"/>
          </p:nvPr>
        </p:nvSpPr>
        <p:spPr/>
        <p:txBody>
          <a:bodyPr/>
          <a:lstStyle/>
          <a:p>
            <a:r>
              <a:rPr lang="en-US" dirty="0"/>
              <a:t>Sanctions continued</a:t>
            </a:r>
          </a:p>
        </p:txBody>
      </p:sp>
      <p:sp>
        <p:nvSpPr>
          <p:cNvPr id="3" name="Content Placeholder 2">
            <a:extLst>
              <a:ext uri="{FF2B5EF4-FFF2-40B4-BE49-F238E27FC236}">
                <a16:creationId xmlns:a16="http://schemas.microsoft.com/office/drawing/2014/main" id="{48996C99-0ADD-CE6A-0255-3EA1DC1667F5}"/>
              </a:ext>
            </a:extLst>
          </p:cNvPr>
          <p:cNvSpPr>
            <a:spLocks noGrp="1"/>
          </p:cNvSpPr>
          <p:nvPr>
            <p:ph idx="1"/>
          </p:nvPr>
        </p:nvSpPr>
        <p:spPr/>
        <p:txBody>
          <a:bodyPr/>
          <a:lstStyle/>
          <a:p>
            <a:pPr marL="0" indent="0">
              <a:buNone/>
            </a:pPr>
            <a:r>
              <a:rPr lang="en-US" dirty="0"/>
              <a:t>There are two different levels of sanctioning that may be applied to RCA recipients: </a:t>
            </a:r>
          </a:p>
          <a:p>
            <a:pPr marL="0" indent="0">
              <a:buNone/>
            </a:pPr>
            <a:r>
              <a:rPr lang="en-US" dirty="0"/>
              <a:t>•	Partial Sanction due to Partial Compliance ($490)</a:t>
            </a:r>
          </a:p>
          <a:p>
            <a:pPr marL="0" indent="0">
              <a:buNone/>
            </a:pPr>
            <a:r>
              <a:rPr lang="en-US" dirty="0"/>
              <a:t>•	Full Sanction due to Full Non-Compliance ($0) </a:t>
            </a:r>
          </a:p>
          <a:p>
            <a:pPr marL="0" indent="0">
              <a:buNone/>
            </a:pPr>
            <a:endParaRPr lang="en-US" dirty="0"/>
          </a:p>
        </p:txBody>
      </p:sp>
    </p:spTree>
    <p:extLst>
      <p:ext uri="{BB962C8B-B14F-4D97-AF65-F5344CB8AC3E}">
        <p14:creationId xmlns:p14="http://schemas.microsoft.com/office/powerpoint/2010/main" val="2384854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89299-DA7A-5736-D22E-18E79E4DD55E}"/>
              </a:ext>
            </a:extLst>
          </p:cNvPr>
          <p:cNvSpPr>
            <a:spLocks noGrp="1"/>
          </p:cNvSpPr>
          <p:nvPr>
            <p:ph type="title"/>
          </p:nvPr>
        </p:nvSpPr>
        <p:spPr/>
        <p:txBody>
          <a:bodyPr/>
          <a:lstStyle/>
          <a:p>
            <a:r>
              <a:rPr lang="en-US" dirty="0"/>
              <a:t>Sanction Timelines </a:t>
            </a:r>
          </a:p>
        </p:txBody>
      </p:sp>
      <p:sp>
        <p:nvSpPr>
          <p:cNvPr id="3" name="Content Placeholder 2">
            <a:extLst>
              <a:ext uri="{FF2B5EF4-FFF2-40B4-BE49-F238E27FC236}">
                <a16:creationId xmlns:a16="http://schemas.microsoft.com/office/drawing/2014/main" id="{B29816CD-B708-1A66-C643-EE0A6FDF74EF}"/>
              </a:ext>
            </a:extLst>
          </p:cNvPr>
          <p:cNvSpPr>
            <a:spLocks noGrp="1"/>
          </p:cNvSpPr>
          <p:nvPr>
            <p:ph idx="1"/>
          </p:nvPr>
        </p:nvSpPr>
        <p:spPr/>
        <p:txBody>
          <a:bodyPr/>
          <a:lstStyle/>
          <a:p>
            <a:r>
              <a:rPr lang="en-US" dirty="0"/>
              <a:t>A sanction may be applied anytime a reason to sanction is discovered, beginning on the 30</a:t>
            </a:r>
            <a:r>
              <a:rPr lang="en-US" baseline="30000" dirty="0"/>
              <a:t>th</a:t>
            </a:r>
            <a:r>
              <a:rPr lang="en-US" dirty="0"/>
              <a:t> day from enrollment </a:t>
            </a:r>
          </a:p>
          <a:p>
            <a:r>
              <a:rPr lang="en-US" dirty="0"/>
              <a:t>There is only a requirement to gather info that could lead to a sanction during eligibility reviews (30 days and 6 months) </a:t>
            </a:r>
          </a:p>
          <a:p>
            <a:r>
              <a:rPr lang="en-US" dirty="0"/>
              <a:t>Sanctions are applied for 3 months at a time</a:t>
            </a:r>
          </a:p>
          <a:p>
            <a:pPr lvl="1"/>
            <a:r>
              <a:rPr lang="en-US" dirty="0"/>
              <a:t>Must begin the payment month following the discovery of non-compliance</a:t>
            </a:r>
          </a:p>
          <a:p>
            <a:pPr lvl="1"/>
            <a:r>
              <a:rPr lang="en-US" dirty="0"/>
              <a:t>May not apply retroactive sanctions</a:t>
            </a:r>
          </a:p>
          <a:p>
            <a:endParaRPr lang="en-US" dirty="0"/>
          </a:p>
        </p:txBody>
      </p:sp>
    </p:spTree>
    <p:extLst>
      <p:ext uri="{BB962C8B-B14F-4D97-AF65-F5344CB8AC3E}">
        <p14:creationId xmlns:p14="http://schemas.microsoft.com/office/powerpoint/2010/main" val="3817261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63AC5-F3A4-4198-9D7E-A883E8809EDD}"/>
              </a:ext>
            </a:extLst>
          </p:cNvPr>
          <p:cNvSpPr>
            <a:spLocks noGrp="1"/>
          </p:cNvSpPr>
          <p:nvPr>
            <p:ph type="title"/>
          </p:nvPr>
        </p:nvSpPr>
        <p:spPr/>
        <p:txBody>
          <a:bodyPr/>
          <a:lstStyle/>
          <a:p>
            <a:r>
              <a:rPr lang="en-US" dirty="0"/>
              <a:t>Use form 13770</a:t>
            </a:r>
          </a:p>
        </p:txBody>
      </p:sp>
      <p:sp>
        <p:nvSpPr>
          <p:cNvPr id="3" name="Content Placeholder 2">
            <a:extLst>
              <a:ext uri="{FF2B5EF4-FFF2-40B4-BE49-F238E27FC236}">
                <a16:creationId xmlns:a16="http://schemas.microsoft.com/office/drawing/2014/main" id="{F4715C05-C592-493D-91FA-0E1B9D378F36}"/>
              </a:ext>
            </a:extLst>
          </p:cNvPr>
          <p:cNvSpPr>
            <a:spLocks noGrp="1"/>
          </p:cNvSpPr>
          <p:nvPr>
            <p:ph idx="1"/>
          </p:nvPr>
        </p:nvSpPr>
        <p:spPr/>
        <p:txBody>
          <a:bodyPr/>
          <a:lstStyle/>
          <a:p>
            <a:pPr marL="0" indent="0">
              <a:buNone/>
            </a:pPr>
            <a:endParaRPr lang="en-US" dirty="0">
              <a:hlinkClick r:id="rId3"/>
            </a:endParaRPr>
          </a:p>
          <a:p>
            <a:pPr marL="0" indent="0">
              <a:buNone/>
            </a:pPr>
            <a:endParaRPr lang="en-US" dirty="0">
              <a:hlinkClick r:id="rId3"/>
            </a:endParaRPr>
          </a:p>
          <a:p>
            <a:pPr marL="0" indent="0">
              <a:buNone/>
            </a:pPr>
            <a:r>
              <a:rPr lang="en-US" dirty="0">
                <a:hlinkClick r:id="rId3"/>
              </a:rPr>
              <a:t>https://dcf.wisconsin.gov/forms</a:t>
            </a:r>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26345773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7"/>
  <p:tag name="ARTICULATE_SLIDE_THUMBNAIL_REFRESH" val="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DCF Color Theme">
      <a:dk1>
        <a:sysClr val="windowText" lastClr="000000"/>
      </a:dk1>
      <a:lt1>
        <a:sysClr val="window" lastClr="FFFFFF"/>
      </a:lt1>
      <a:dk2>
        <a:srgbClr val="535E7E"/>
      </a:dk2>
      <a:lt2>
        <a:srgbClr val="E7E6E6"/>
      </a:lt2>
      <a:accent1>
        <a:srgbClr val="2162AE"/>
      </a:accent1>
      <a:accent2>
        <a:srgbClr val="AF394E"/>
      </a:accent2>
      <a:accent3>
        <a:srgbClr val="059C95"/>
      </a:accent3>
      <a:accent4>
        <a:srgbClr val="EE3326"/>
      </a:accent4>
      <a:accent5>
        <a:srgbClr val="FAB01A"/>
      </a:accent5>
      <a:accent6>
        <a:srgbClr val="FFFFFF"/>
      </a:accent6>
      <a:hlink>
        <a:srgbClr val="2162AE"/>
      </a:hlink>
      <a:folHlink>
        <a:srgbClr val="AF394E"/>
      </a:folHlink>
    </a:clrScheme>
    <a:fontScheme name="DCF Fon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6289</TotalTime>
  <Words>868</Words>
  <Application>Microsoft Office PowerPoint</Application>
  <PresentationFormat>Widescreen</PresentationFormat>
  <Paragraphs>69</Paragraphs>
  <Slides>11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Roboto</vt:lpstr>
      <vt:lpstr>Office Theme</vt:lpstr>
      <vt:lpstr>BRP Policy Manual</vt:lpstr>
      <vt:lpstr>Making Placements (5.2.4)</vt:lpstr>
      <vt:lpstr>Exemptions (5.4.7.2) </vt:lpstr>
      <vt:lpstr>Exemptions continued</vt:lpstr>
      <vt:lpstr>Exemption Verification Requirements</vt:lpstr>
      <vt:lpstr>Sanctions (5.4.7.4)</vt:lpstr>
      <vt:lpstr>Sanctions continued</vt:lpstr>
      <vt:lpstr>Sanction Timelines </vt:lpstr>
      <vt:lpstr>Use form 13770</vt:lpstr>
      <vt:lpstr>RCA TA by Topic</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Wisconsin Department of Children and Families</dc:creator>
  <cp:lastModifiedBy>Davis, Rebekah M - DCF</cp:lastModifiedBy>
  <cp:revision>38</cp:revision>
  <cp:lastPrinted>2020-01-13T17:23:49Z</cp:lastPrinted>
  <dcterms:created xsi:type="dcterms:W3CDTF">2019-12-02T21:58:34Z</dcterms:created>
  <dcterms:modified xsi:type="dcterms:W3CDTF">2024-10-17T19:34:10Z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DB95AC6B-0D21-4F0D-A58B-91E7D5277E11</vt:lpwstr>
  </property>
  <property fmtid="{D5CDD505-2E9C-101B-9397-08002B2CF9AE}" pid="3" name="ArticulatePath">
    <vt:lpwstr>dcf-powerpoint-template (5)</vt:lpwstr>
  </property>
</Properties>
</file>