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2.xml" ContentType="application/vnd.openxmlformats-officedocument.presentationml.notesSlide+xml"/>
  <Override PartName="/ppt/tags/tag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2" r:id="rId3"/>
    <p:sldId id="267" r:id="rId4"/>
    <p:sldId id="266" r:id="rId5"/>
    <p:sldId id="273" r:id="rId6"/>
    <p:sldId id="274" r:id="rId7"/>
    <p:sldId id="268" r:id="rId8"/>
    <p:sldId id="269" r:id="rId9"/>
    <p:sldId id="270" r:id="rId10"/>
    <p:sldId id="271" r:id="rId11"/>
    <p:sldId id="265" r:id="rId12"/>
    <p:sldId id="262" r:id="rId13"/>
  </p:sldIdLst>
  <p:sldSz cx="12192000" cy="6858000"/>
  <p:notesSz cx="7010400" cy="9296400"/>
  <p:custDataLst>
    <p:tags r:id="rId1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ander, Alex - DCF" initials="KA-D" lastIdx="1" clrIdx="0">
    <p:extLst>
      <p:ext uri="{19B8F6BF-5375-455C-9EA6-DF929625EA0E}">
        <p15:presenceInfo xmlns:p15="http://schemas.microsoft.com/office/powerpoint/2012/main" userId="S::alex.kiander1@wisconsin.gov::7f38bb90-15ea-4fff-82a7-3da33af320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4660"/>
  </p:normalViewPr>
  <p:slideViewPr>
    <p:cSldViewPr snapToGrid="0">
      <p:cViewPr varScale="1">
        <p:scale>
          <a:sx n="69" d="100"/>
          <a:sy n="69" d="100"/>
        </p:scale>
        <p:origin x="610" y="45"/>
      </p:cViewPr>
      <p:guideLst/>
    </p:cSldViewPr>
  </p:slideViewPr>
  <p:notesTextViewPr>
    <p:cViewPr>
      <p:scale>
        <a:sx n="1" d="1"/>
        <a:sy n="1" d="1"/>
      </p:scale>
      <p:origin x="0" y="0"/>
    </p:cViewPr>
  </p:notesTextViewPr>
  <p:notesViewPr>
    <p:cSldViewPr snapToGrid="0">
      <p:cViewPr varScale="1">
        <p:scale>
          <a:sx n="84" d="100"/>
          <a:sy n="84" d="100"/>
        </p:scale>
        <p:origin x="3734" y="51"/>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BC8289A0-D6DC-4918-B1A9-2226C2210053}" type="datetimeFigureOut">
              <a:rPr lang="en-US" smtClean="0"/>
              <a:t>10/10/2024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45DB7D6F-05DD-4F57-8EE5-3A22A1AC4104}" type="slidenum">
              <a:rPr lang="en-US" smtClean="0"/>
              <a:t>‹#›</a:t>
            </a:fld>
            <a:endParaRPr lang="en-US"/>
          </a:p>
        </p:txBody>
      </p:sp>
    </p:spTree>
    <p:extLst>
      <p:ext uri="{BB962C8B-B14F-4D97-AF65-F5344CB8AC3E}">
        <p14:creationId xmlns:p14="http://schemas.microsoft.com/office/powerpoint/2010/main" val="2856599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5DB7D6F-05DD-4F57-8EE5-3A22A1AC4104}" type="slidenum">
              <a:rPr lang="en-US" smtClean="0"/>
              <a:t>3</a:t>
            </a:fld>
            <a:endParaRPr lang="en-US"/>
          </a:p>
        </p:txBody>
      </p:sp>
    </p:spTree>
    <p:extLst>
      <p:ext uri="{BB962C8B-B14F-4D97-AF65-F5344CB8AC3E}">
        <p14:creationId xmlns:p14="http://schemas.microsoft.com/office/powerpoint/2010/main" val="1312691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Invites will go out after this meeting. Please send me your email address if you had this invite forwarded to you and need to be added. </a:t>
            </a:r>
          </a:p>
        </p:txBody>
      </p:sp>
      <p:sp>
        <p:nvSpPr>
          <p:cNvPr id="4" name="Slide Number Placeholder 3"/>
          <p:cNvSpPr>
            <a:spLocks noGrp="1"/>
          </p:cNvSpPr>
          <p:nvPr>
            <p:ph type="sldNum" sz="quarter" idx="5"/>
          </p:nvPr>
        </p:nvSpPr>
        <p:spPr/>
        <p:txBody>
          <a:bodyPr/>
          <a:lstStyle/>
          <a:p>
            <a:fld id="{45DB7D6F-05DD-4F57-8EE5-3A22A1AC4104}" type="slidenum">
              <a:rPr lang="en-US" smtClean="0"/>
              <a:t>11</a:t>
            </a:fld>
            <a:endParaRPr lang="en-US"/>
          </a:p>
        </p:txBody>
      </p:sp>
    </p:spTree>
    <p:extLst>
      <p:ext uri="{BB962C8B-B14F-4D97-AF65-F5344CB8AC3E}">
        <p14:creationId xmlns:p14="http://schemas.microsoft.com/office/powerpoint/2010/main" val="7226180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72D64-6B5B-47F2-AF40-CD6A2A230DDC}"/>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C8689F8B-B55E-4F1D-A0EC-026DC192933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444E8AC-D4D7-4E36-805A-2AF15FB1CC74}"/>
              </a:ext>
            </a:extLst>
          </p:cNvPr>
          <p:cNvSpPr>
            <a:spLocks noGrp="1"/>
          </p:cNvSpPr>
          <p:nvPr>
            <p:ph type="dt" sz="half" idx="10"/>
          </p:nvPr>
        </p:nvSpPr>
        <p:spPr/>
        <p:txBody>
          <a:bodyPr/>
          <a:lstStyle/>
          <a:p>
            <a:fld id="{59B121F8-0A5D-4616-BBDD-87175FA91FD3}" type="datetimeFigureOut">
              <a:rPr lang="en-US" smtClean="0"/>
              <a:t>10/10/2024</a:t>
            </a:fld>
            <a:endParaRPr lang="en-US" dirty="0"/>
          </a:p>
        </p:txBody>
      </p:sp>
      <p:sp>
        <p:nvSpPr>
          <p:cNvPr id="5" name="Footer Placeholder 4">
            <a:extLst>
              <a:ext uri="{FF2B5EF4-FFF2-40B4-BE49-F238E27FC236}">
                <a16:creationId xmlns:a16="http://schemas.microsoft.com/office/drawing/2014/main" id="{BD6D777E-A29A-4DB8-ACFB-991259CBC2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856DB65-AD51-4E5B-A862-70E515D310D8}"/>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743023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74DA7C7-6C69-4DA4-9088-6BA74AFB384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CA9A82-B459-4EDF-A9B8-58FAE8C7B61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90DA14-1BFF-4FA6-BFE7-B2AED1423125}"/>
              </a:ext>
            </a:extLst>
          </p:cNvPr>
          <p:cNvSpPr>
            <a:spLocks noGrp="1"/>
          </p:cNvSpPr>
          <p:nvPr>
            <p:ph type="dt" sz="half" idx="10"/>
          </p:nvPr>
        </p:nvSpPr>
        <p:spPr/>
        <p:txBody>
          <a:bodyPr/>
          <a:lstStyle/>
          <a:p>
            <a:fld id="{59B121F8-0A5D-4616-BBDD-87175FA91FD3}" type="datetimeFigureOut">
              <a:rPr lang="en-US" smtClean="0"/>
              <a:t>10/10/2024</a:t>
            </a:fld>
            <a:endParaRPr lang="en-US" dirty="0"/>
          </a:p>
        </p:txBody>
      </p:sp>
      <p:sp>
        <p:nvSpPr>
          <p:cNvPr id="5" name="Footer Placeholder 4">
            <a:extLst>
              <a:ext uri="{FF2B5EF4-FFF2-40B4-BE49-F238E27FC236}">
                <a16:creationId xmlns:a16="http://schemas.microsoft.com/office/drawing/2014/main" id="{CB79DD15-9B20-4C0A-B336-8CEF899088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BF474A0-612D-4F87-BCA5-18E8ADAB66D1}"/>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9975616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D31810-288E-4328-9AE1-1F1D1060042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D308F5F-3687-426B-ABD4-7246F12C70FC}"/>
              </a:ext>
            </a:extLst>
          </p:cNvPr>
          <p:cNvSpPr>
            <a:spLocks noGrp="1"/>
          </p:cNvSpPr>
          <p:nvPr>
            <p:ph type="dt" sz="half" idx="10"/>
          </p:nvPr>
        </p:nvSpPr>
        <p:spPr/>
        <p:txBody>
          <a:bodyPr/>
          <a:lstStyle/>
          <a:p>
            <a:fld id="{59B121F8-0A5D-4616-BBDD-87175FA91FD3}" type="datetimeFigureOut">
              <a:rPr lang="en-US" smtClean="0"/>
              <a:t>10/10/2024</a:t>
            </a:fld>
            <a:endParaRPr lang="en-US" dirty="0"/>
          </a:p>
        </p:txBody>
      </p:sp>
      <p:sp>
        <p:nvSpPr>
          <p:cNvPr id="4" name="Footer Placeholder 3">
            <a:extLst>
              <a:ext uri="{FF2B5EF4-FFF2-40B4-BE49-F238E27FC236}">
                <a16:creationId xmlns:a16="http://schemas.microsoft.com/office/drawing/2014/main" id="{ACF0250F-923F-4024-9C4D-4D89DB859D9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46EC5ED-0750-4BD0-AEA5-3AB5CEB29A78}"/>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4035112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9BE42-3D21-47F4-B4A7-3761A57F952E}"/>
              </a:ext>
            </a:extLst>
          </p:cNvPr>
          <p:cNvSpPr>
            <a:spLocks noGrp="1"/>
          </p:cNvSpPr>
          <p:nvPr>
            <p:ph type="title"/>
          </p:nvPr>
        </p:nvSpPr>
        <p:spPr>
          <a:xfrm>
            <a:off x="831850" y="767629"/>
            <a:ext cx="10515600" cy="2852737"/>
          </a:xfrm>
        </p:spPr>
        <p:txBody>
          <a:bodyPr anchor="b"/>
          <a:lstStyle>
            <a:lvl1pPr>
              <a:defRPr sz="6000">
                <a:latin typeface="Roboto" panose="02000000000000000000" pitchFamily="2" charset="0"/>
                <a:ea typeface="Roboto" panose="02000000000000000000" pitchFamily="2" charset="0"/>
              </a:defRPr>
            </a:lvl1pPr>
          </a:lstStyle>
          <a:p>
            <a:r>
              <a:rPr lang="en-US" dirty="0"/>
              <a:t>Click to edit Master title style</a:t>
            </a:r>
          </a:p>
        </p:txBody>
      </p:sp>
      <p:sp>
        <p:nvSpPr>
          <p:cNvPr id="3" name="Text Placeholder 2">
            <a:extLst>
              <a:ext uri="{FF2B5EF4-FFF2-40B4-BE49-F238E27FC236}">
                <a16:creationId xmlns:a16="http://schemas.microsoft.com/office/drawing/2014/main" id="{469A2A40-A7B6-4533-A4D7-C833662AACE6}"/>
              </a:ext>
            </a:extLst>
          </p:cNvPr>
          <p:cNvSpPr>
            <a:spLocks noGrp="1"/>
          </p:cNvSpPr>
          <p:nvPr>
            <p:ph type="body" idx="1"/>
          </p:nvPr>
        </p:nvSpPr>
        <p:spPr>
          <a:xfrm>
            <a:off x="831850" y="3647354"/>
            <a:ext cx="10515600" cy="1500187"/>
          </a:xfrm>
        </p:spPr>
        <p:txBody>
          <a:bodyPr/>
          <a:lstStyle>
            <a:lvl1pPr marL="0" indent="0">
              <a:buNone/>
              <a:defRPr sz="2400">
                <a:solidFill>
                  <a:schemeClr val="tx1">
                    <a:tint val="75000"/>
                  </a:schemeClr>
                </a:solidFill>
                <a:latin typeface="Roboto" panose="02000000000000000000" pitchFamily="2" charset="0"/>
                <a:ea typeface="Roboto" panose="02000000000000000000"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C3DF6D75-BBDA-4068-BD44-569266AAC21D}"/>
              </a:ext>
            </a:extLst>
          </p:cNvPr>
          <p:cNvSpPr>
            <a:spLocks noGrp="1"/>
          </p:cNvSpPr>
          <p:nvPr>
            <p:ph type="dt" sz="half" idx="10"/>
          </p:nvPr>
        </p:nvSpPr>
        <p:spPr/>
        <p:txBody>
          <a:bodyPr/>
          <a:lstStyle/>
          <a:p>
            <a:fld id="{59B121F8-0A5D-4616-BBDD-87175FA91FD3}" type="datetimeFigureOut">
              <a:rPr lang="en-US" smtClean="0"/>
              <a:t>10/10/2024</a:t>
            </a:fld>
            <a:endParaRPr lang="en-US" dirty="0"/>
          </a:p>
        </p:txBody>
      </p:sp>
      <p:sp>
        <p:nvSpPr>
          <p:cNvPr id="5" name="Footer Placeholder 4">
            <a:extLst>
              <a:ext uri="{FF2B5EF4-FFF2-40B4-BE49-F238E27FC236}">
                <a16:creationId xmlns:a16="http://schemas.microsoft.com/office/drawing/2014/main" id="{70329BBD-5B9B-4BB2-B678-B78AEC45C3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7AF4D8F-2467-411C-837E-728E8B86309C}"/>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8634683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7CCC-C2B5-4148-ABE7-72980B73363F}"/>
              </a:ext>
            </a:extLst>
          </p:cNvPr>
          <p:cNvSpPr>
            <a:spLocks noGrp="1"/>
          </p:cNvSpPr>
          <p:nvPr>
            <p:ph type="title"/>
          </p:nvPr>
        </p:nvSpPr>
        <p:spPr/>
        <p:txBody>
          <a:bodyPr/>
          <a:lstStyle>
            <a:lvl1pPr>
              <a:defRPr b="1">
                <a:latin typeface="Roboto" panose="02000000000000000000" pitchFamily="2" charset="0"/>
                <a:ea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5C474FFC-D7A9-4DF4-8FD2-6C166548FD24}"/>
              </a:ext>
            </a:extLst>
          </p:cNvPr>
          <p:cNvSpPr>
            <a:spLocks noGrp="1"/>
          </p:cNvSpPr>
          <p:nvPr>
            <p:ph idx="1"/>
          </p:nvPr>
        </p:nvSpPr>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CE5B156-B4E9-43C9-B2CC-899F607E99A5}"/>
              </a:ext>
            </a:extLst>
          </p:cNvPr>
          <p:cNvSpPr>
            <a:spLocks noGrp="1"/>
          </p:cNvSpPr>
          <p:nvPr>
            <p:ph type="dt" sz="half" idx="10"/>
          </p:nvPr>
        </p:nvSpPr>
        <p:spPr/>
        <p:txBody>
          <a:bodyPr/>
          <a:lstStyle/>
          <a:p>
            <a:fld id="{59B121F8-0A5D-4616-BBDD-87175FA91FD3}" type="datetimeFigureOut">
              <a:rPr lang="en-US" smtClean="0"/>
              <a:t>10/10/2024</a:t>
            </a:fld>
            <a:endParaRPr lang="en-US" dirty="0"/>
          </a:p>
        </p:txBody>
      </p:sp>
      <p:sp>
        <p:nvSpPr>
          <p:cNvPr id="5" name="Footer Placeholder 4">
            <a:extLst>
              <a:ext uri="{FF2B5EF4-FFF2-40B4-BE49-F238E27FC236}">
                <a16:creationId xmlns:a16="http://schemas.microsoft.com/office/drawing/2014/main" id="{FA34D28D-8240-48DD-A14D-4CFC3E72A99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CA31E1-8876-4945-B79E-E0CDF06B6CBC}"/>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247888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97939-CC79-40B7-B217-C16904FE7196}"/>
              </a:ext>
            </a:extLst>
          </p:cNvPr>
          <p:cNvSpPr>
            <a:spLocks noGrp="1"/>
          </p:cNvSpPr>
          <p:nvPr>
            <p:ph type="title"/>
          </p:nvPr>
        </p:nvSpPr>
        <p:spPr/>
        <p:txBody>
          <a:bodyPr/>
          <a:lstStyle>
            <a:lvl1pPr>
              <a:defRPr>
                <a:latin typeface="Roboto" panose="02000000000000000000" pitchFamily="2" charset="0"/>
                <a:ea typeface="Roboto" panose="02000000000000000000" pitchFamily="2"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15D50316-8C36-464F-BCA1-D65E6D03798C}"/>
              </a:ext>
            </a:extLst>
          </p:cNvPr>
          <p:cNvSpPr>
            <a:spLocks noGrp="1"/>
          </p:cNvSpPr>
          <p:nvPr>
            <p:ph sz="half" idx="1"/>
          </p:nvPr>
        </p:nvSpPr>
        <p:spPr>
          <a:xfrm>
            <a:off x="838200" y="1825625"/>
            <a:ext cx="5181600"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89884D7-D305-4220-85EF-B94B03D6E762}"/>
              </a:ext>
            </a:extLst>
          </p:cNvPr>
          <p:cNvSpPr>
            <a:spLocks noGrp="1"/>
          </p:cNvSpPr>
          <p:nvPr>
            <p:ph sz="half" idx="2"/>
          </p:nvPr>
        </p:nvSpPr>
        <p:spPr>
          <a:xfrm>
            <a:off x="6172200" y="1825625"/>
            <a:ext cx="5181600" cy="4351338"/>
          </a:xfrm>
        </p:spPr>
        <p:txBody>
          <a:bodyPr/>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D6259304-E82A-49AD-BB1B-77DE0801512A}"/>
              </a:ext>
            </a:extLst>
          </p:cNvPr>
          <p:cNvSpPr>
            <a:spLocks noGrp="1"/>
          </p:cNvSpPr>
          <p:nvPr>
            <p:ph type="dt" sz="half" idx="10"/>
          </p:nvPr>
        </p:nvSpPr>
        <p:spPr/>
        <p:txBody>
          <a:bodyPr/>
          <a:lstStyle/>
          <a:p>
            <a:fld id="{59B121F8-0A5D-4616-BBDD-87175FA91FD3}" type="datetimeFigureOut">
              <a:rPr lang="en-US" smtClean="0"/>
              <a:t>10/10/2024</a:t>
            </a:fld>
            <a:endParaRPr lang="en-US" dirty="0"/>
          </a:p>
        </p:txBody>
      </p:sp>
      <p:sp>
        <p:nvSpPr>
          <p:cNvPr id="6" name="Footer Placeholder 5">
            <a:extLst>
              <a:ext uri="{FF2B5EF4-FFF2-40B4-BE49-F238E27FC236}">
                <a16:creationId xmlns:a16="http://schemas.microsoft.com/office/drawing/2014/main" id="{0AC6FAAF-0F33-40D4-86AB-0710FFD0BE8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AC50C54-C3D4-4819-A2C1-78FE47C74D87}"/>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18350412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E766C-8332-4785-9A23-B84564CE6B90}"/>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71321D0-B2AE-4E97-ADB4-8AD16B18118E}"/>
              </a:ext>
            </a:extLst>
          </p:cNvPr>
          <p:cNvSpPr>
            <a:spLocks noGrp="1"/>
          </p:cNvSpPr>
          <p:nvPr>
            <p:ph type="dt" sz="half" idx="10"/>
          </p:nvPr>
        </p:nvSpPr>
        <p:spPr/>
        <p:txBody>
          <a:bodyPr/>
          <a:lstStyle/>
          <a:p>
            <a:fld id="{59B121F8-0A5D-4616-BBDD-87175FA91FD3}" type="datetimeFigureOut">
              <a:rPr lang="en-US" smtClean="0"/>
              <a:t>10/10/2024</a:t>
            </a:fld>
            <a:endParaRPr lang="en-US" dirty="0"/>
          </a:p>
        </p:txBody>
      </p:sp>
      <p:sp>
        <p:nvSpPr>
          <p:cNvPr id="4" name="Footer Placeholder 3">
            <a:extLst>
              <a:ext uri="{FF2B5EF4-FFF2-40B4-BE49-F238E27FC236}">
                <a16:creationId xmlns:a16="http://schemas.microsoft.com/office/drawing/2014/main" id="{D1A4BC63-31B3-4D6B-8250-93A651B05C3D}"/>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27D1ADD-5240-470E-8DEB-0EF1B4C47999}"/>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926251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8F09CB-B6F0-4F9F-BCA0-4B3A7484C7B2}"/>
              </a:ext>
            </a:extLst>
          </p:cNvPr>
          <p:cNvSpPr>
            <a:spLocks noGrp="1"/>
          </p:cNvSpPr>
          <p:nvPr>
            <p:ph type="dt" sz="half" idx="10"/>
          </p:nvPr>
        </p:nvSpPr>
        <p:spPr/>
        <p:txBody>
          <a:bodyPr/>
          <a:lstStyle/>
          <a:p>
            <a:fld id="{59B121F8-0A5D-4616-BBDD-87175FA91FD3}" type="datetimeFigureOut">
              <a:rPr lang="en-US" smtClean="0"/>
              <a:t>10/10/2024</a:t>
            </a:fld>
            <a:endParaRPr lang="en-US" dirty="0"/>
          </a:p>
        </p:txBody>
      </p:sp>
      <p:sp>
        <p:nvSpPr>
          <p:cNvPr id="3" name="Footer Placeholder 2">
            <a:extLst>
              <a:ext uri="{FF2B5EF4-FFF2-40B4-BE49-F238E27FC236}">
                <a16:creationId xmlns:a16="http://schemas.microsoft.com/office/drawing/2014/main" id="{8394D478-3D19-4F59-9F46-CCC43B7C9EC1}"/>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741C9A9-3A2B-4D76-8E8C-3F0749F82DE0}"/>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46746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411BC-94EA-4A42-B982-587BCDC77D9E}"/>
              </a:ext>
            </a:extLst>
          </p:cNvPr>
          <p:cNvSpPr>
            <a:spLocks noGrp="1"/>
          </p:cNvSpPr>
          <p:nvPr>
            <p:ph type="title"/>
          </p:nvPr>
        </p:nvSpPr>
        <p:spPr>
          <a:xfrm>
            <a:off x="839788" y="457200"/>
            <a:ext cx="3932237" cy="1270000"/>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75ECFA06-F7DC-4A10-B52A-5A2CF558FE72}"/>
              </a:ext>
            </a:extLst>
          </p:cNvPr>
          <p:cNvSpPr>
            <a:spLocks noGrp="1"/>
          </p:cNvSpPr>
          <p:nvPr>
            <p:ph idx="1"/>
          </p:nvPr>
        </p:nvSpPr>
        <p:spPr>
          <a:xfrm>
            <a:off x="5180012" y="65116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6382D19B-2B3D-4FB8-9772-B482AB1DB4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F8A2D4-2D66-4FBA-B34B-08373C261313}"/>
              </a:ext>
            </a:extLst>
          </p:cNvPr>
          <p:cNvSpPr>
            <a:spLocks noGrp="1"/>
          </p:cNvSpPr>
          <p:nvPr>
            <p:ph type="dt" sz="half" idx="10"/>
          </p:nvPr>
        </p:nvSpPr>
        <p:spPr/>
        <p:txBody>
          <a:bodyPr/>
          <a:lstStyle/>
          <a:p>
            <a:fld id="{59B121F8-0A5D-4616-BBDD-87175FA91FD3}" type="datetimeFigureOut">
              <a:rPr lang="en-US" smtClean="0"/>
              <a:t>10/10/2024</a:t>
            </a:fld>
            <a:endParaRPr lang="en-US" dirty="0"/>
          </a:p>
        </p:txBody>
      </p:sp>
      <p:sp>
        <p:nvSpPr>
          <p:cNvPr id="6" name="Footer Placeholder 5">
            <a:extLst>
              <a:ext uri="{FF2B5EF4-FFF2-40B4-BE49-F238E27FC236}">
                <a16:creationId xmlns:a16="http://schemas.microsoft.com/office/drawing/2014/main" id="{12505992-373F-40F8-9698-F33DC1D491A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F46321-5EB2-456F-A8FE-130996244FB5}"/>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596874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AA1CC5-941F-4E03-ACFC-E90FBB88096D}"/>
              </a:ext>
            </a:extLst>
          </p:cNvPr>
          <p:cNvSpPr>
            <a:spLocks noGrp="1"/>
          </p:cNvSpPr>
          <p:nvPr>
            <p:ph type="title"/>
          </p:nvPr>
        </p:nvSpPr>
        <p:spPr>
          <a:xfrm>
            <a:off x="839788" y="457201"/>
            <a:ext cx="3932237" cy="1260764"/>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8DC88382-4DE6-4F7D-BD56-B03088CDD5E1}"/>
              </a:ext>
            </a:extLst>
          </p:cNvPr>
          <p:cNvSpPr>
            <a:spLocks noGrp="1"/>
          </p:cNvSpPr>
          <p:nvPr>
            <p:ph type="pic" idx="1"/>
          </p:nvPr>
        </p:nvSpPr>
        <p:spPr>
          <a:xfrm>
            <a:off x="5180012" y="72505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B44A9633-5FFF-479B-A661-2DF6ACF7B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9F92CA-33D6-4EFD-8E42-8B34698A1591}"/>
              </a:ext>
            </a:extLst>
          </p:cNvPr>
          <p:cNvSpPr>
            <a:spLocks noGrp="1"/>
          </p:cNvSpPr>
          <p:nvPr>
            <p:ph type="dt" sz="half" idx="10"/>
          </p:nvPr>
        </p:nvSpPr>
        <p:spPr/>
        <p:txBody>
          <a:bodyPr/>
          <a:lstStyle/>
          <a:p>
            <a:fld id="{59B121F8-0A5D-4616-BBDD-87175FA91FD3}" type="datetimeFigureOut">
              <a:rPr lang="en-US" smtClean="0"/>
              <a:t>10/10/2024</a:t>
            </a:fld>
            <a:endParaRPr lang="en-US" dirty="0"/>
          </a:p>
        </p:txBody>
      </p:sp>
      <p:sp>
        <p:nvSpPr>
          <p:cNvPr id="6" name="Footer Placeholder 5">
            <a:extLst>
              <a:ext uri="{FF2B5EF4-FFF2-40B4-BE49-F238E27FC236}">
                <a16:creationId xmlns:a16="http://schemas.microsoft.com/office/drawing/2014/main" id="{3EAAAAD8-2AFF-4CF4-80C8-74B79FEB750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92311BC-13A1-42D6-B046-235B34449DFD}"/>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2150880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51ED3-8BE0-4264-8326-2282EE3A4B3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FCC7F1-1BF0-4642-B012-CEA027CB16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45A5D1-6BE9-4308-92E0-5044BBE27063}"/>
              </a:ext>
            </a:extLst>
          </p:cNvPr>
          <p:cNvSpPr>
            <a:spLocks noGrp="1"/>
          </p:cNvSpPr>
          <p:nvPr>
            <p:ph type="dt" sz="half" idx="10"/>
          </p:nvPr>
        </p:nvSpPr>
        <p:spPr/>
        <p:txBody>
          <a:bodyPr/>
          <a:lstStyle/>
          <a:p>
            <a:fld id="{59B121F8-0A5D-4616-BBDD-87175FA91FD3}" type="datetimeFigureOut">
              <a:rPr lang="en-US" smtClean="0"/>
              <a:t>10/10/2024</a:t>
            </a:fld>
            <a:endParaRPr lang="en-US" dirty="0"/>
          </a:p>
        </p:txBody>
      </p:sp>
      <p:sp>
        <p:nvSpPr>
          <p:cNvPr id="5" name="Footer Placeholder 4">
            <a:extLst>
              <a:ext uri="{FF2B5EF4-FFF2-40B4-BE49-F238E27FC236}">
                <a16:creationId xmlns:a16="http://schemas.microsoft.com/office/drawing/2014/main" id="{03C1F4C0-0538-40E0-8EE3-7D2D2F65BED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7799778-E987-43EC-92D2-A12213A2BAA8}"/>
              </a:ext>
            </a:extLst>
          </p:cNvPr>
          <p:cNvSpPr>
            <a:spLocks noGrp="1"/>
          </p:cNvSpPr>
          <p:nvPr>
            <p:ph type="sldNum" sz="quarter" idx="12"/>
          </p:nvPr>
        </p:nvSpPr>
        <p:spPr/>
        <p:txBody>
          <a:bodyPr/>
          <a:lstStyle/>
          <a:p>
            <a:fld id="{25793CD2-3739-484B-BF98-89F24E26B62E}" type="slidenum">
              <a:rPr lang="en-US" smtClean="0"/>
              <a:t>‹#›</a:t>
            </a:fld>
            <a:endParaRPr lang="en-US" dirty="0"/>
          </a:p>
        </p:txBody>
      </p:sp>
    </p:spTree>
    <p:extLst>
      <p:ext uri="{BB962C8B-B14F-4D97-AF65-F5344CB8AC3E}">
        <p14:creationId xmlns:p14="http://schemas.microsoft.com/office/powerpoint/2010/main" val="3821557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25C937-427C-4D6E-8F83-9EF3F0BD6C4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36A963E5-204F-42DE-921B-9097D0BCEB8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1376EE5-8312-4FEE-926C-BECE07799E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B121F8-0A5D-4616-BBDD-87175FA91FD3}" type="datetimeFigureOut">
              <a:rPr lang="en-US" smtClean="0"/>
              <a:t>10/10/2024</a:t>
            </a:fld>
            <a:endParaRPr lang="en-US" dirty="0"/>
          </a:p>
        </p:txBody>
      </p:sp>
      <p:sp>
        <p:nvSpPr>
          <p:cNvPr id="5" name="Footer Placeholder 4">
            <a:extLst>
              <a:ext uri="{FF2B5EF4-FFF2-40B4-BE49-F238E27FC236}">
                <a16:creationId xmlns:a16="http://schemas.microsoft.com/office/drawing/2014/main" id="{A1AC0EA7-241E-4DB6-9343-B7A153E743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33206F3-5D95-433F-9866-5E558BF239F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793CD2-3739-484B-BF98-89F24E26B62E}" type="slidenum">
              <a:rPr lang="en-US" smtClean="0"/>
              <a:t>‹#›</a:t>
            </a:fld>
            <a:endParaRPr lang="en-US" dirty="0"/>
          </a:p>
        </p:txBody>
      </p:sp>
    </p:spTree>
    <p:extLst>
      <p:ext uri="{BB962C8B-B14F-4D97-AF65-F5344CB8AC3E}">
        <p14:creationId xmlns:p14="http://schemas.microsoft.com/office/powerpoint/2010/main" val="2538065287"/>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914400" rtl="0" eaLnBrk="1" latinLnBrk="0" hangingPunct="1">
        <a:lnSpc>
          <a:spcPct val="90000"/>
        </a:lnSpc>
        <a:spcBef>
          <a:spcPct val="0"/>
        </a:spcBef>
        <a:buNone/>
        <a:defRPr sz="4400" b="1" kern="1200">
          <a:solidFill>
            <a:schemeClr val="tx1"/>
          </a:solidFill>
          <a:latin typeface="Roboto" panose="02000000000000000000" pitchFamily="2" charset="0"/>
          <a:ea typeface="Roboto" panose="02000000000000000000" pitchFamily="2" charset="0"/>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hyperlink" Target="https://dcf.wisconsin.gov/forms" TargetMode="Externa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hyperlink" Target="https://dcf.wisconsin.gov/forms" TargetMode="External"/><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5000"/>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8B81C-754E-4FC0-BDF6-F39EB87F3CB1}"/>
              </a:ext>
            </a:extLst>
          </p:cNvPr>
          <p:cNvSpPr>
            <a:spLocks noGrp="1"/>
          </p:cNvSpPr>
          <p:nvPr>
            <p:ph type="ctrTitle"/>
          </p:nvPr>
        </p:nvSpPr>
        <p:spPr>
          <a:xfrm>
            <a:off x="1200727" y="1131600"/>
            <a:ext cx="9790545" cy="2387600"/>
          </a:xfrm>
        </p:spPr>
        <p:txBody>
          <a:bodyPr/>
          <a:lstStyle/>
          <a:p>
            <a:r>
              <a:rPr lang="en-US" dirty="0">
                <a:solidFill>
                  <a:schemeClr val="accent2"/>
                </a:solidFill>
              </a:rPr>
              <a:t>BRP Policy Manual</a:t>
            </a:r>
          </a:p>
        </p:txBody>
      </p:sp>
      <p:sp>
        <p:nvSpPr>
          <p:cNvPr id="3" name="Subtitle 2">
            <a:extLst>
              <a:ext uri="{FF2B5EF4-FFF2-40B4-BE49-F238E27FC236}">
                <a16:creationId xmlns:a16="http://schemas.microsoft.com/office/drawing/2014/main" id="{B5CF1591-E8D4-4282-80AA-43E2CD5F651D}"/>
              </a:ext>
            </a:extLst>
          </p:cNvPr>
          <p:cNvSpPr>
            <a:spLocks noGrp="1"/>
          </p:cNvSpPr>
          <p:nvPr>
            <p:ph type="subTitle" idx="1"/>
          </p:nvPr>
        </p:nvSpPr>
        <p:spPr/>
        <p:txBody>
          <a:bodyPr>
            <a:normAutofit lnSpcReduction="10000"/>
          </a:bodyPr>
          <a:lstStyle/>
          <a:p>
            <a:r>
              <a:rPr lang="en-US" b="1" dirty="0">
                <a:solidFill>
                  <a:schemeClr val="bg2">
                    <a:lumMod val="10000"/>
                  </a:schemeClr>
                </a:solidFill>
              </a:rPr>
              <a:t>Revised Publication (“V2”)</a:t>
            </a:r>
          </a:p>
          <a:p>
            <a:r>
              <a:rPr lang="en-US" b="1" dirty="0">
                <a:solidFill>
                  <a:schemeClr val="bg2">
                    <a:lumMod val="10000"/>
                  </a:schemeClr>
                </a:solidFill>
              </a:rPr>
              <a:t>Technical Assistance: </a:t>
            </a:r>
          </a:p>
          <a:p>
            <a:r>
              <a:rPr lang="en-US" b="1" dirty="0">
                <a:solidFill>
                  <a:schemeClr val="bg2">
                    <a:lumMod val="10000"/>
                  </a:schemeClr>
                </a:solidFill>
              </a:rPr>
              <a:t>Rules, Rights &amp; Responsibilities Form and Eligibility Reviews</a:t>
            </a:r>
          </a:p>
          <a:p>
            <a:r>
              <a:rPr lang="en-US" b="1" dirty="0">
                <a:solidFill>
                  <a:schemeClr val="bg2">
                    <a:lumMod val="10000"/>
                  </a:schemeClr>
                </a:solidFill>
              </a:rPr>
              <a:t>October 10, 2024</a:t>
            </a:r>
            <a:endParaRPr lang="en-US" dirty="0">
              <a:solidFill>
                <a:schemeClr val="bg2">
                  <a:lumMod val="10000"/>
                </a:schemeClr>
              </a:solidFill>
            </a:endParaRPr>
          </a:p>
        </p:txBody>
      </p:sp>
      <p:pic>
        <p:nvPicPr>
          <p:cNvPr id="48" name="Picture 47" descr="Graphical user interface, text&#10;&#10;Description automatically generated">
            <a:extLst>
              <a:ext uri="{FF2B5EF4-FFF2-40B4-BE49-F238E27FC236}">
                <a16:creationId xmlns:a16="http://schemas.microsoft.com/office/drawing/2014/main" id="{E631F30E-912D-468B-AF53-5683066172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4411" y="6205904"/>
            <a:ext cx="2263177" cy="553756"/>
          </a:xfrm>
          <a:prstGeom prst="rect">
            <a:avLst/>
          </a:prstGeom>
        </p:spPr>
      </p:pic>
    </p:spTree>
    <p:custDataLst>
      <p:tags r:id="rId1"/>
    </p:custDataLst>
    <p:extLst>
      <p:ext uri="{BB962C8B-B14F-4D97-AF65-F5344CB8AC3E}">
        <p14:creationId xmlns:p14="http://schemas.microsoft.com/office/powerpoint/2010/main" val="3009906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3AC5-F3A4-4198-9D7E-A883E8809EDD}"/>
              </a:ext>
            </a:extLst>
          </p:cNvPr>
          <p:cNvSpPr>
            <a:spLocks noGrp="1"/>
          </p:cNvSpPr>
          <p:nvPr>
            <p:ph type="title"/>
          </p:nvPr>
        </p:nvSpPr>
        <p:spPr/>
        <p:txBody>
          <a:bodyPr/>
          <a:lstStyle/>
          <a:p>
            <a:r>
              <a:rPr lang="en-US" dirty="0"/>
              <a:t>Forms Search </a:t>
            </a:r>
          </a:p>
        </p:txBody>
      </p:sp>
      <p:sp>
        <p:nvSpPr>
          <p:cNvPr id="3" name="Content Placeholder 2">
            <a:extLst>
              <a:ext uri="{FF2B5EF4-FFF2-40B4-BE49-F238E27FC236}">
                <a16:creationId xmlns:a16="http://schemas.microsoft.com/office/drawing/2014/main" id="{F4715C05-C592-493D-91FA-0E1B9D378F36}"/>
              </a:ext>
            </a:extLst>
          </p:cNvPr>
          <p:cNvSpPr>
            <a:spLocks noGrp="1"/>
          </p:cNvSpPr>
          <p:nvPr>
            <p:ph idx="1"/>
          </p:nvPr>
        </p:nvSpPr>
        <p:spPr/>
        <p:txBody>
          <a:bodyPr/>
          <a:lstStyle/>
          <a:p>
            <a:pPr marL="0" indent="0">
              <a:buNone/>
            </a:pPr>
            <a:r>
              <a:rPr lang="en-US" dirty="0">
                <a:hlinkClick r:id="rId3"/>
              </a:rPr>
              <a:t>https://dcf.wisconsin.gov/forms</a:t>
            </a: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3334069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3AC5-F3A4-4198-9D7E-A883E8809EDD}"/>
              </a:ext>
            </a:extLst>
          </p:cNvPr>
          <p:cNvSpPr>
            <a:spLocks noGrp="1"/>
          </p:cNvSpPr>
          <p:nvPr>
            <p:ph type="title"/>
          </p:nvPr>
        </p:nvSpPr>
        <p:spPr/>
        <p:txBody>
          <a:bodyPr/>
          <a:lstStyle/>
          <a:p>
            <a:r>
              <a:rPr lang="en-US" dirty="0"/>
              <a:t>RCA TA by Topic</a:t>
            </a:r>
          </a:p>
        </p:txBody>
      </p:sp>
      <p:graphicFrame>
        <p:nvGraphicFramePr>
          <p:cNvPr id="4" name="Content Placeholder 3">
            <a:extLst>
              <a:ext uri="{FF2B5EF4-FFF2-40B4-BE49-F238E27FC236}">
                <a16:creationId xmlns:a16="http://schemas.microsoft.com/office/drawing/2014/main" id="{5C4A0093-95F0-CF8D-C486-5791317DB802}"/>
              </a:ext>
            </a:extLst>
          </p:cNvPr>
          <p:cNvGraphicFramePr>
            <a:graphicFrameLocks noGrp="1"/>
          </p:cNvGraphicFramePr>
          <p:nvPr>
            <p:ph idx="1"/>
            <p:extLst>
              <p:ext uri="{D42A27DB-BD31-4B8C-83A1-F6EECF244321}">
                <p14:modId xmlns:p14="http://schemas.microsoft.com/office/powerpoint/2010/main" val="3089342045"/>
              </p:ext>
            </p:extLst>
          </p:nvPr>
        </p:nvGraphicFramePr>
        <p:xfrm>
          <a:off x="838200" y="1825624"/>
          <a:ext cx="10515600" cy="2794501"/>
        </p:xfrm>
        <a:graphic>
          <a:graphicData uri="http://schemas.openxmlformats.org/drawingml/2006/table">
            <a:tbl>
              <a:tblPr firstRow="1" bandRow="1">
                <a:tableStyleId>{5C22544A-7EE6-4342-B048-85BDC9FD1C3A}</a:tableStyleId>
              </a:tblPr>
              <a:tblGrid>
                <a:gridCol w="5257800">
                  <a:extLst>
                    <a:ext uri="{9D8B030D-6E8A-4147-A177-3AD203B41FA5}">
                      <a16:colId xmlns:a16="http://schemas.microsoft.com/office/drawing/2014/main" val="616228829"/>
                    </a:ext>
                  </a:extLst>
                </a:gridCol>
                <a:gridCol w="5257800">
                  <a:extLst>
                    <a:ext uri="{9D8B030D-6E8A-4147-A177-3AD203B41FA5}">
                      <a16:colId xmlns:a16="http://schemas.microsoft.com/office/drawing/2014/main" val="1611898933"/>
                    </a:ext>
                  </a:extLst>
                </a:gridCol>
              </a:tblGrid>
              <a:tr h="385448">
                <a:tc>
                  <a:txBody>
                    <a:bodyPr/>
                    <a:lstStyle/>
                    <a:p>
                      <a:r>
                        <a:rPr lang="en-US" dirty="0"/>
                        <a:t>Topic</a:t>
                      </a:r>
                    </a:p>
                  </a:txBody>
                  <a:tcPr/>
                </a:tc>
                <a:tc>
                  <a:txBody>
                    <a:bodyPr/>
                    <a:lstStyle/>
                    <a:p>
                      <a:r>
                        <a:rPr lang="en-US" dirty="0"/>
                        <a:t>Date and Time (subject to change)</a:t>
                      </a:r>
                    </a:p>
                  </a:txBody>
                  <a:tcPr/>
                </a:tc>
                <a:extLst>
                  <a:ext uri="{0D108BD9-81ED-4DB2-BD59-A6C34878D82A}">
                    <a16:rowId xmlns:a16="http://schemas.microsoft.com/office/drawing/2014/main" val="3494337340"/>
                  </a:ext>
                </a:extLst>
              </a:tr>
              <a:tr h="674535">
                <a:tc>
                  <a:txBody>
                    <a:bodyPr/>
                    <a:lstStyle/>
                    <a:p>
                      <a:r>
                        <a:rPr lang="en-US" dirty="0"/>
                        <a:t>Rules, Rights and Responsibilities Agreement and Eligibility Reviews</a:t>
                      </a:r>
                    </a:p>
                  </a:txBody>
                  <a:tcPr/>
                </a:tc>
                <a:tc>
                  <a:txBody>
                    <a:bodyPr/>
                    <a:lstStyle/>
                    <a:p>
                      <a:r>
                        <a:rPr lang="en-US" dirty="0"/>
                        <a:t>Thursday, October 10</a:t>
                      </a:r>
                      <a:r>
                        <a:rPr lang="en-US" baseline="30000" dirty="0"/>
                        <a:t>th</a:t>
                      </a:r>
                      <a:r>
                        <a:rPr lang="en-US" dirty="0"/>
                        <a:t> </a:t>
                      </a:r>
                    </a:p>
                    <a:p>
                      <a:r>
                        <a:rPr lang="en-US" dirty="0"/>
                        <a:t>11am-12pm</a:t>
                      </a:r>
                    </a:p>
                  </a:txBody>
                  <a:tcPr/>
                </a:tc>
                <a:extLst>
                  <a:ext uri="{0D108BD9-81ED-4DB2-BD59-A6C34878D82A}">
                    <a16:rowId xmlns:a16="http://schemas.microsoft.com/office/drawing/2014/main" val="235960757"/>
                  </a:ext>
                </a:extLst>
              </a:tr>
              <a:tr h="674535">
                <a:tc>
                  <a:txBody>
                    <a:bodyPr/>
                    <a:lstStyle/>
                    <a:p>
                      <a:r>
                        <a:rPr lang="en-US" dirty="0"/>
                        <a:t>Making Placements, Exemptions, Sanctions</a:t>
                      </a:r>
                    </a:p>
                  </a:txBody>
                  <a:tcPr/>
                </a:tc>
                <a:tc>
                  <a:txBody>
                    <a:bodyPr/>
                    <a:lstStyle/>
                    <a:p>
                      <a:r>
                        <a:rPr lang="en-US" dirty="0"/>
                        <a:t>Thursday, October 17</a:t>
                      </a:r>
                      <a:r>
                        <a:rPr lang="en-US" baseline="30000" dirty="0"/>
                        <a:t>th</a:t>
                      </a:r>
                      <a:endParaRPr lang="en-US" dirty="0"/>
                    </a:p>
                    <a:p>
                      <a:r>
                        <a:rPr lang="en-US" dirty="0"/>
                        <a:t>2-3pm</a:t>
                      </a:r>
                    </a:p>
                  </a:txBody>
                  <a:tcPr/>
                </a:tc>
                <a:extLst>
                  <a:ext uri="{0D108BD9-81ED-4DB2-BD59-A6C34878D82A}">
                    <a16:rowId xmlns:a16="http://schemas.microsoft.com/office/drawing/2014/main" val="2791581105"/>
                  </a:ext>
                </a:extLst>
              </a:tr>
              <a:tr h="674535">
                <a:tc>
                  <a:txBody>
                    <a:bodyPr/>
                    <a:lstStyle/>
                    <a:p>
                      <a:r>
                        <a:rPr lang="en-US" dirty="0"/>
                        <a:t>Case Transfers, Closures, and other Minor Changes</a:t>
                      </a:r>
                    </a:p>
                  </a:txBody>
                  <a:tcPr/>
                </a:tc>
                <a:tc>
                  <a:txBody>
                    <a:bodyPr/>
                    <a:lstStyle/>
                    <a:p>
                      <a:r>
                        <a:rPr lang="en-US" dirty="0"/>
                        <a:t>Monday, October 28</a:t>
                      </a:r>
                      <a:r>
                        <a:rPr lang="en-US" baseline="30000" dirty="0"/>
                        <a:t>th</a:t>
                      </a:r>
                      <a:endParaRPr lang="en-US" dirty="0"/>
                    </a:p>
                    <a:p>
                      <a:r>
                        <a:rPr lang="en-US" dirty="0"/>
                        <a:t>2-3pm</a:t>
                      </a:r>
                    </a:p>
                  </a:txBody>
                  <a:tcPr/>
                </a:tc>
                <a:extLst>
                  <a:ext uri="{0D108BD9-81ED-4DB2-BD59-A6C34878D82A}">
                    <a16:rowId xmlns:a16="http://schemas.microsoft.com/office/drawing/2014/main" val="1233254882"/>
                  </a:ext>
                </a:extLst>
              </a:tr>
              <a:tr h="385448">
                <a:tc>
                  <a:txBody>
                    <a:bodyPr/>
                    <a:lstStyle/>
                    <a:p>
                      <a:r>
                        <a:rPr lang="en-US" dirty="0"/>
                        <a:t>Additional sessions may be offered if needed.</a:t>
                      </a:r>
                    </a:p>
                  </a:txBody>
                  <a:tcPr/>
                </a:tc>
                <a:tc>
                  <a:txBody>
                    <a:bodyPr/>
                    <a:lstStyle/>
                    <a:p>
                      <a:endParaRPr lang="en-US" dirty="0"/>
                    </a:p>
                  </a:txBody>
                  <a:tcPr/>
                </a:tc>
                <a:extLst>
                  <a:ext uri="{0D108BD9-81ED-4DB2-BD59-A6C34878D82A}">
                    <a16:rowId xmlns:a16="http://schemas.microsoft.com/office/drawing/2014/main" val="3559764633"/>
                  </a:ext>
                </a:extLst>
              </a:tr>
            </a:tbl>
          </a:graphicData>
        </a:graphic>
      </p:graphicFrame>
    </p:spTree>
    <p:custDataLst>
      <p:tags r:id="rId1"/>
    </p:custDataLst>
    <p:extLst>
      <p:ext uri="{BB962C8B-B14F-4D97-AF65-F5344CB8AC3E}">
        <p14:creationId xmlns:p14="http://schemas.microsoft.com/office/powerpoint/2010/main" val="3130580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2EA78-3238-4D20-A8E8-4FF76A561262}"/>
              </a:ext>
            </a:extLst>
          </p:cNvPr>
          <p:cNvSpPr>
            <a:spLocks noGrp="1"/>
          </p:cNvSpPr>
          <p:nvPr>
            <p:ph type="title"/>
          </p:nvPr>
        </p:nvSpPr>
        <p:spPr>
          <a:xfrm>
            <a:off x="839788" y="457201"/>
            <a:ext cx="8641096" cy="3188367"/>
          </a:xfrm>
        </p:spPr>
        <p:txBody>
          <a:bodyPr/>
          <a:lstStyle/>
          <a:p>
            <a:r>
              <a:rPr lang="en-US" dirty="0"/>
              <a:t>Questions?</a:t>
            </a:r>
          </a:p>
        </p:txBody>
      </p:sp>
    </p:spTree>
    <p:custDataLst>
      <p:tags r:id="rId1"/>
    </p:custDataLst>
    <p:extLst>
      <p:ext uri="{BB962C8B-B14F-4D97-AF65-F5344CB8AC3E}">
        <p14:creationId xmlns:p14="http://schemas.microsoft.com/office/powerpoint/2010/main" val="1312177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F84E-F19C-8D13-C30A-C94F5D4F39AF}"/>
              </a:ext>
            </a:extLst>
          </p:cNvPr>
          <p:cNvSpPr>
            <a:spLocks noGrp="1"/>
          </p:cNvSpPr>
          <p:nvPr>
            <p:ph type="title"/>
          </p:nvPr>
        </p:nvSpPr>
        <p:spPr/>
        <p:txBody>
          <a:bodyPr/>
          <a:lstStyle/>
          <a:p>
            <a:r>
              <a:rPr lang="en-US" dirty="0"/>
              <a:t>Rules Rights and Responsibilities and </a:t>
            </a:r>
            <a:br>
              <a:rPr lang="en-US" dirty="0"/>
            </a:br>
            <a:r>
              <a:rPr lang="en-US" dirty="0"/>
              <a:t>Eligibility Reviews, Considered Together</a:t>
            </a:r>
          </a:p>
        </p:txBody>
      </p:sp>
      <p:sp>
        <p:nvSpPr>
          <p:cNvPr id="3" name="Content Placeholder 2">
            <a:extLst>
              <a:ext uri="{FF2B5EF4-FFF2-40B4-BE49-F238E27FC236}">
                <a16:creationId xmlns:a16="http://schemas.microsoft.com/office/drawing/2014/main" id="{6FDAE305-EF00-1BC4-461E-5D9A6562E303}"/>
              </a:ext>
            </a:extLst>
          </p:cNvPr>
          <p:cNvSpPr>
            <a:spLocks noGrp="1"/>
          </p:cNvSpPr>
          <p:nvPr>
            <p:ph idx="1"/>
          </p:nvPr>
        </p:nvSpPr>
        <p:spPr/>
        <p:txBody>
          <a:bodyPr/>
          <a:lstStyle/>
          <a:p>
            <a:r>
              <a:rPr lang="en-US" dirty="0"/>
              <a:t>Rules, Rights and Responsibilities form is intended to clearly emphasize the responsibilities of the RCA recipient, especially the responsibility to report changes that may impact eligibility.</a:t>
            </a:r>
          </a:p>
          <a:p>
            <a:r>
              <a:rPr lang="en-US" dirty="0"/>
              <a:t>Eligibility Reviews are therefore designed with a minimalistic approach (i.e. RCA recipients are more so responsible for providing updates than RCA workers are responsible for discovering them).</a:t>
            </a:r>
          </a:p>
        </p:txBody>
      </p:sp>
    </p:spTree>
    <p:extLst>
      <p:ext uri="{BB962C8B-B14F-4D97-AF65-F5344CB8AC3E}">
        <p14:creationId xmlns:p14="http://schemas.microsoft.com/office/powerpoint/2010/main" val="15103955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3AC5-F3A4-4198-9D7E-A883E8809EDD}"/>
              </a:ext>
            </a:extLst>
          </p:cNvPr>
          <p:cNvSpPr>
            <a:spLocks noGrp="1"/>
          </p:cNvSpPr>
          <p:nvPr>
            <p:ph type="title"/>
          </p:nvPr>
        </p:nvSpPr>
        <p:spPr>
          <a:xfrm>
            <a:off x="586914" y="123134"/>
            <a:ext cx="10515600" cy="1325563"/>
          </a:xfrm>
        </p:spPr>
        <p:txBody>
          <a:bodyPr/>
          <a:lstStyle/>
          <a:p>
            <a:r>
              <a:rPr lang="en-US" dirty="0"/>
              <a:t>New form</a:t>
            </a:r>
          </a:p>
        </p:txBody>
      </p:sp>
      <p:sp>
        <p:nvSpPr>
          <p:cNvPr id="3" name="Content Placeholder 2">
            <a:extLst>
              <a:ext uri="{FF2B5EF4-FFF2-40B4-BE49-F238E27FC236}">
                <a16:creationId xmlns:a16="http://schemas.microsoft.com/office/drawing/2014/main" id="{F4715C05-C592-493D-91FA-0E1B9D378F36}"/>
              </a:ext>
            </a:extLst>
          </p:cNvPr>
          <p:cNvSpPr>
            <a:spLocks noGrp="1"/>
          </p:cNvSpPr>
          <p:nvPr>
            <p:ph idx="1"/>
          </p:nvPr>
        </p:nvSpPr>
        <p:spPr>
          <a:xfrm>
            <a:off x="775378" y="1448697"/>
            <a:ext cx="10515600" cy="4351338"/>
          </a:xfrm>
        </p:spPr>
        <p:txBody>
          <a:bodyPr/>
          <a:lstStyle/>
          <a:p>
            <a:pPr marL="0" indent="0">
              <a:buNone/>
            </a:pPr>
            <a:r>
              <a:rPr lang="en-US" dirty="0"/>
              <a:t>BRP Policy Manual Section 5.2.3: Completing the RCA Application</a:t>
            </a:r>
          </a:p>
          <a:p>
            <a:pPr marL="0" indent="0">
              <a:buNone/>
            </a:pPr>
            <a:endParaRPr lang="en-US" dirty="0"/>
          </a:p>
          <a:p>
            <a:pPr marL="0" indent="0">
              <a:buNone/>
            </a:pPr>
            <a:r>
              <a:rPr lang="en-US" dirty="0"/>
              <a:t>“During the initial appointment, the RCA Rules, Rights and Responsibilities Agreement (DCF-5765) must be completed, and must be scanned into ECF.”</a:t>
            </a:r>
          </a:p>
          <a:p>
            <a:pPr marL="0" indent="0">
              <a:buNone/>
            </a:pPr>
            <a:endParaRPr lang="en-US" dirty="0"/>
          </a:p>
          <a:p>
            <a:pPr marL="0" indent="0">
              <a:buNone/>
            </a:pPr>
            <a:r>
              <a:rPr lang="en-US" dirty="0"/>
              <a:t>This form replaces the Participation Agreement.</a:t>
            </a:r>
          </a:p>
          <a:p>
            <a:pPr marL="0" indent="0">
              <a:buNone/>
            </a:pP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931155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63AC5-F3A4-4198-9D7E-A883E8809EDD}"/>
              </a:ext>
            </a:extLst>
          </p:cNvPr>
          <p:cNvSpPr>
            <a:spLocks noGrp="1"/>
          </p:cNvSpPr>
          <p:nvPr>
            <p:ph type="title"/>
          </p:nvPr>
        </p:nvSpPr>
        <p:spPr/>
        <p:txBody>
          <a:bodyPr/>
          <a:lstStyle/>
          <a:p>
            <a:r>
              <a:rPr lang="en-US" dirty="0"/>
              <a:t>Forms Search </a:t>
            </a:r>
          </a:p>
        </p:txBody>
      </p:sp>
      <p:sp>
        <p:nvSpPr>
          <p:cNvPr id="3" name="Content Placeholder 2">
            <a:extLst>
              <a:ext uri="{FF2B5EF4-FFF2-40B4-BE49-F238E27FC236}">
                <a16:creationId xmlns:a16="http://schemas.microsoft.com/office/drawing/2014/main" id="{F4715C05-C592-493D-91FA-0E1B9D378F36}"/>
              </a:ext>
            </a:extLst>
          </p:cNvPr>
          <p:cNvSpPr>
            <a:spLocks noGrp="1"/>
          </p:cNvSpPr>
          <p:nvPr>
            <p:ph idx="1"/>
          </p:nvPr>
        </p:nvSpPr>
        <p:spPr/>
        <p:txBody>
          <a:bodyPr/>
          <a:lstStyle/>
          <a:p>
            <a:pPr marL="0" indent="0">
              <a:buNone/>
            </a:pPr>
            <a:r>
              <a:rPr lang="en-US" dirty="0">
                <a:hlinkClick r:id="rId3"/>
              </a:rPr>
              <a:t>https://dcf.wisconsin.gov/forms</a:t>
            </a: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2634577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82C0C-E7D2-52AD-97E1-A7C7454C26D7}"/>
              </a:ext>
            </a:extLst>
          </p:cNvPr>
          <p:cNvSpPr>
            <a:spLocks noGrp="1"/>
          </p:cNvSpPr>
          <p:nvPr>
            <p:ph type="title"/>
          </p:nvPr>
        </p:nvSpPr>
        <p:spPr>
          <a:xfrm>
            <a:off x="838200" y="274383"/>
            <a:ext cx="10515600" cy="1325563"/>
          </a:xfrm>
        </p:spPr>
        <p:txBody>
          <a:bodyPr/>
          <a:lstStyle/>
          <a:p>
            <a:r>
              <a:rPr lang="en-US" dirty="0"/>
              <a:t>Section 5.4.7.1</a:t>
            </a:r>
          </a:p>
        </p:txBody>
      </p:sp>
      <p:sp>
        <p:nvSpPr>
          <p:cNvPr id="3" name="Content Placeholder 2">
            <a:extLst>
              <a:ext uri="{FF2B5EF4-FFF2-40B4-BE49-F238E27FC236}">
                <a16:creationId xmlns:a16="http://schemas.microsoft.com/office/drawing/2014/main" id="{531CEF37-3F67-B9D0-6230-D078FCF102CE}"/>
              </a:ext>
            </a:extLst>
          </p:cNvPr>
          <p:cNvSpPr>
            <a:spLocks noGrp="1"/>
          </p:cNvSpPr>
          <p:nvPr>
            <p:ph idx="1"/>
          </p:nvPr>
        </p:nvSpPr>
        <p:spPr>
          <a:xfrm>
            <a:off x="677075" y="1305288"/>
            <a:ext cx="11004792" cy="4794893"/>
          </a:xfrm>
        </p:spPr>
        <p:txBody>
          <a:bodyPr>
            <a:normAutofit/>
          </a:bodyPr>
          <a:lstStyle/>
          <a:p>
            <a:pPr marL="0" indent="0">
              <a:buNone/>
            </a:pPr>
            <a:r>
              <a:rPr lang="en-US" sz="2400" dirty="0"/>
              <a:t>All adult RCA recipients who are not exempt according to section 5.4.7.2 must be enrolled in services at an agency providing employment services and must participate in those services within 30 days of receipt of RCA. If there is an RSS Employment and Employability (RSS-E&amp;E) service provider in the area, the individual should be referred to RSS-E&amp;E. If the RCA recipient prefers an alternative agency providing similar employment-related services, the FEP must document this alternative referral and explain in detail the reason for the non-RSS-E&amp;E referral. For any referrals, whether to an RSS-E&amp;E agency or not, the form DCF 13768 Refugee Cash Assistance Work Programs- Notice of Referral (DCF Forms Search) must be completed, issued to the client, and a copy must be retained. For any referrals to non-BRP-funded agencies, the form DCF-F-5632 Confidential Information Release and Discussion Authorization (DCF forms search) must be completed, issued to the client, and a copy must be retained.</a:t>
            </a:r>
          </a:p>
        </p:txBody>
      </p:sp>
    </p:spTree>
    <p:extLst>
      <p:ext uri="{BB962C8B-B14F-4D97-AF65-F5344CB8AC3E}">
        <p14:creationId xmlns:p14="http://schemas.microsoft.com/office/powerpoint/2010/main" val="26875083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0B70E-F8AF-23D9-9242-AEB0528415E2}"/>
              </a:ext>
            </a:extLst>
          </p:cNvPr>
          <p:cNvSpPr>
            <a:spLocks noGrp="1"/>
          </p:cNvSpPr>
          <p:nvPr>
            <p:ph type="title"/>
          </p:nvPr>
        </p:nvSpPr>
        <p:spPr/>
        <p:txBody>
          <a:bodyPr/>
          <a:lstStyle/>
          <a:p>
            <a:r>
              <a:rPr lang="en-US" dirty="0"/>
              <a:t>Section 5.4.7.1 Continued</a:t>
            </a:r>
          </a:p>
        </p:txBody>
      </p:sp>
      <p:sp>
        <p:nvSpPr>
          <p:cNvPr id="3" name="Content Placeholder 2">
            <a:extLst>
              <a:ext uri="{FF2B5EF4-FFF2-40B4-BE49-F238E27FC236}">
                <a16:creationId xmlns:a16="http://schemas.microsoft.com/office/drawing/2014/main" id="{9E7872F3-346A-7F6F-53C7-B2F9665C7F83}"/>
              </a:ext>
            </a:extLst>
          </p:cNvPr>
          <p:cNvSpPr>
            <a:spLocks noGrp="1"/>
          </p:cNvSpPr>
          <p:nvPr>
            <p:ph idx="1"/>
          </p:nvPr>
        </p:nvSpPr>
        <p:spPr/>
        <p:txBody>
          <a:bodyPr/>
          <a:lstStyle/>
          <a:p>
            <a:pPr marL="0" indent="0">
              <a:buNone/>
            </a:pPr>
            <a:r>
              <a:rPr lang="en-US" dirty="0"/>
              <a:t>If there is no RSS-E&amp;E provider in the area, the FEP must determine where the individual should be referred in order to ensure they will be assisted in becoming employed. The type of services offered by that agency must be described and the steps taken to make the referral must be documented. For any referrals to non-BRP-funded agencies, the form DCF-F-5632 Confidential Information Release and Discussion Authorization (DCF forms search) must be completed, issued to the client, and a copy must be retained.</a:t>
            </a:r>
          </a:p>
        </p:txBody>
      </p:sp>
    </p:spTree>
    <p:extLst>
      <p:ext uri="{BB962C8B-B14F-4D97-AF65-F5344CB8AC3E}">
        <p14:creationId xmlns:p14="http://schemas.microsoft.com/office/powerpoint/2010/main" val="17835017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9042F-68DD-CE20-E749-1A2FF576BB5D}"/>
              </a:ext>
            </a:extLst>
          </p:cNvPr>
          <p:cNvSpPr>
            <a:spLocks noGrp="1"/>
          </p:cNvSpPr>
          <p:nvPr>
            <p:ph type="title"/>
          </p:nvPr>
        </p:nvSpPr>
        <p:spPr/>
        <p:txBody>
          <a:bodyPr/>
          <a:lstStyle/>
          <a:p>
            <a:r>
              <a:rPr lang="en-US" dirty="0"/>
              <a:t>More forms references </a:t>
            </a:r>
          </a:p>
        </p:txBody>
      </p:sp>
      <p:sp>
        <p:nvSpPr>
          <p:cNvPr id="3" name="Content Placeholder 2">
            <a:extLst>
              <a:ext uri="{FF2B5EF4-FFF2-40B4-BE49-F238E27FC236}">
                <a16:creationId xmlns:a16="http://schemas.microsoft.com/office/drawing/2014/main" id="{7C617C98-413F-B5E3-E99D-32915AB140F4}"/>
              </a:ext>
            </a:extLst>
          </p:cNvPr>
          <p:cNvSpPr>
            <a:spLocks noGrp="1"/>
          </p:cNvSpPr>
          <p:nvPr>
            <p:ph idx="1"/>
          </p:nvPr>
        </p:nvSpPr>
        <p:spPr/>
        <p:txBody>
          <a:bodyPr/>
          <a:lstStyle/>
          <a:p>
            <a:pPr marL="0" indent="0">
              <a:buNone/>
            </a:pPr>
            <a:r>
              <a:rPr lang="en-US" dirty="0"/>
              <a:t>BRP Policy Manual Section 5.6.8</a:t>
            </a:r>
          </a:p>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F09DB6BD-A861-E79B-13AA-13017A1B2A2A}"/>
              </a:ext>
            </a:extLst>
          </p:cNvPr>
          <p:cNvPicPr>
            <a:picLocks noChangeAspect="1"/>
          </p:cNvPicPr>
          <p:nvPr/>
        </p:nvPicPr>
        <p:blipFill>
          <a:blip r:embed="rId2"/>
          <a:stretch>
            <a:fillRect/>
          </a:stretch>
        </p:blipFill>
        <p:spPr>
          <a:xfrm>
            <a:off x="1241729" y="2729113"/>
            <a:ext cx="8829342" cy="1399774"/>
          </a:xfrm>
          <a:prstGeom prst="rect">
            <a:avLst/>
          </a:prstGeom>
        </p:spPr>
      </p:pic>
    </p:spTree>
    <p:extLst>
      <p:ext uri="{BB962C8B-B14F-4D97-AF65-F5344CB8AC3E}">
        <p14:creationId xmlns:p14="http://schemas.microsoft.com/office/powerpoint/2010/main" val="53134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03B2D-D53E-5CD1-FBEF-AFC2C91BAC1F}"/>
              </a:ext>
            </a:extLst>
          </p:cNvPr>
          <p:cNvSpPr>
            <a:spLocks noGrp="1"/>
          </p:cNvSpPr>
          <p:nvPr>
            <p:ph type="title"/>
          </p:nvPr>
        </p:nvSpPr>
        <p:spPr/>
        <p:txBody>
          <a:bodyPr/>
          <a:lstStyle/>
          <a:p>
            <a:r>
              <a:rPr lang="en-US" dirty="0"/>
              <a:t>Eligibility Reviews </a:t>
            </a:r>
          </a:p>
        </p:txBody>
      </p:sp>
      <p:sp>
        <p:nvSpPr>
          <p:cNvPr id="3" name="Content Placeholder 2">
            <a:extLst>
              <a:ext uri="{FF2B5EF4-FFF2-40B4-BE49-F238E27FC236}">
                <a16:creationId xmlns:a16="http://schemas.microsoft.com/office/drawing/2014/main" id="{DB8AC43D-FE88-8D38-C07F-242F31236C05}"/>
              </a:ext>
            </a:extLst>
          </p:cNvPr>
          <p:cNvSpPr>
            <a:spLocks noGrp="1"/>
          </p:cNvSpPr>
          <p:nvPr>
            <p:ph idx="1"/>
          </p:nvPr>
        </p:nvSpPr>
        <p:spPr/>
        <p:txBody>
          <a:bodyPr/>
          <a:lstStyle/>
          <a:p>
            <a:pPr marL="0" indent="0">
              <a:buNone/>
            </a:pPr>
            <a:r>
              <a:rPr lang="en-US" dirty="0"/>
              <a:t>5.4.7.1 </a:t>
            </a:r>
          </a:p>
          <a:p>
            <a:pPr marL="457200" lvl="1" indent="0">
              <a:buNone/>
            </a:pPr>
            <a:r>
              <a:rPr lang="en-US" dirty="0"/>
              <a:t>“The requirements for verifying participation in the activities assigned in the form DCF-F-5765 RCA Rules, Rights and Responsibilities Agreement are fully satisfied by completing form DCF-F-5764 Refugee Cash Assistance Eligibility Reviews and following the policy pertaining to eligibility verification, outlined in section 5.6.7 of this manual.”</a:t>
            </a:r>
          </a:p>
          <a:p>
            <a:pPr marL="0" indent="0">
              <a:buNone/>
            </a:pPr>
            <a:endParaRPr lang="en-US" dirty="0"/>
          </a:p>
          <a:p>
            <a:pPr lvl="1"/>
            <a:endParaRPr lang="en-US" dirty="0"/>
          </a:p>
        </p:txBody>
      </p:sp>
    </p:spTree>
    <p:extLst>
      <p:ext uri="{BB962C8B-B14F-4D97-AF65-F5344CB8AC3E}">
        <p14:creationId xmlns:p14="http://schemas.microsoft.com/office/powerpoint/2010/main" val="3421644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476DC9C-1198-5D8C-216C-DF1AC2BC24C5}"/>
              </a:ext>
            </a:extLst>
          </p:cNvPr>
          <p:cNvPicPr>
            <a:picLocks noGrp="1" noChangeAspect="1"/>
          </p:cNvPicPr>
          <p:nvPr>
            <p:ph idx="1"/>
          </p:nvPr>
        </p:nvPicPr>
        <p:blipFill>
          <a:blip r:embed="rId2"/>
          <a:stretch>
            <a:fillRect/>
          </a:stretch>
        </p:blipFill>
        <p:spPr>
          <a:xfrm>
            <a:off x="885413" y="470018"/>
            <a:ext cx="9767355" cy="4857185"/>
          </a:xfrm>
        </p:spPr>
      </p:pic>
    </p:spTree>
    <p:extLst>
      <p:ext uri="{BB962C8B-B14F-4D97-AF65-F5344CB8AC3E}">
        <p14:creationId xmlns:p14="http://schemas.microsoft.com/office/powerpoint/2010/main" val="366519033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
  <p:tag name="ARTICULATE_SLIDE_THUMBNAIL_REFRESH" val="1"/>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DCF Color Theme">
      <a:dk1>
        <a:sysClr val="windowText" lastClr="000000"/>
      </a:dk1>
      <a:lt1>
        <a:sysClr val="window" lastClr="FFFFFF"/>
      </a:lt1>
      <a:dk2>
        <a:srgbClr val="535E7E"/>
      </a:dk2>
      <a:lt2>
        <a:srgbClr val="E7E6E6"/>
      </a:lt2>
      <a:accent1>
        <a:srgbClr val="2162AE"/>
      </a:accent1>
      <a:accent2>
        <a:srgbClr val="AF394E"/>
      </a:accent2>
      <a:accent3>
        <a:srgbClr val="059C95"/>
      </a:accent3>
      <a:accent4>
        <a:srgbClr val="EE3326"/>
      </a:accent4>
      <a:accent5>
        <a:srgbClr val="FAB01A"/>
      </a:accent5>
      <a:accent6>
        <a:srgbClr val="FFFFFF"/>
      </a:accent6>
      <a:hlink>
        <a:srgbClr val="2162AE"/>
      </a:hlink>
      <a:folHlink>
        <a:srgbClr val="AF394E"/>
      </a:folHlink>
    </a:clrScheme>
    <a:fontScheme name="DCF Font">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5852</TotalTime>
  <Words>600</Words>
  <Application>Microsoft Office PowerPoint</Application>
  <PresentationFormat>Widescreen</PresentationFormat>
  <Paragraphs>44</Paragraphs>
  <Slides>12</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Roboto</vt:lpstr>
      <vt:lpstr>Office Theme</vt:lpstr>
      <vt:lpstr>BRP Policy Manual</vt:lpstr>
      <vt:lpstr>Rules Rights and Responsibilities and  Eligibility Reviews, Considered Together</vt:lpstr>
      <vt:lpstr>New form</vt:lpstr>
      <vt:lpstr>Forms Search </vt:lpstr>
      <vt:lpstr>Section 5.4.7.1</vt:lpstr>
      <vt:lpstr>Section 5.4.7.1 Continued</vt:lpstr>
      <vt:lpstr>More forms references </vt:lpstr>
      <vt:lpstr>Eligibility Reviews </vt:lpstr>
      <vt:lpstr>PowerPoint Presentation</vt:lpstr>
      <vt:lpstr>Forms Search </vt:lpstr>
      <vt:lpstr>RCA TA by Topic</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Wisconsin Department of Children and Families</dc:creator>
  <cp:lastModifiedBy>Davis, Rebekah M - DCF</cp:lastModifiedBy>
  <cp:revision>36</cp:revision>
  <cp:lastPrinted>2020-01-13T17:23:49Z</cp:lastPrinted>
  <dcterms:created xsi:type="dcterms:W3CDTF">2019-12-02T21:58:34Z</dcterms:created>
  <dcterms:modified xsi:type="dcterms:W3CDTF">2024-10-10T15:38:24Z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DB95AC6B-0D21-4F0D-A58B-91E7D5277E11</vt:lpwstr>
  </property>
  <property fmtid="{D5CDD505-2E9C-101B-9397-08002B2CF9AE}" pid="3" name="ArticulatePath">
    <vt:lpwstr>dcf-powerpoint-template (5)</vt:lpwstr>
  </property>
</Properties>
</file>