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60" r:id="rId4"/>
    <p:sldId id="276" r:id="rId5"/>
    <p:sldId id="277" r:id="rId6"/>
    <p:sldId id="261" r:id="rId7"/>
    <p:sldId id="274" r:id="rId8"/>
    <p:sldId id="262" r:id="rId9"/>
    <p:sldId id="263" r:id="rId10"/>
    <p:sldId id="264" r:id="rId11"/>
    <p:sldId id="265" r:id="rId12"/>
    <p:sldId id="268" r:id="rId13"/>
    <p:sldId id="269" r:id="rId14"/>
    <p:sldId id="272" r:id="rId15"/>
    <p:sldId id="270" r:id="rId16"/>
    <p:sldId id="266" r:id="rId17"/>
    <p:sldId id="273" r:id="rId18"/>
    <p:sldId id="25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976" y="-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65E9C-4CCA-9848-8209-0991EA2E2B4C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AF7C91D0-7112-5F40-8858-AE7E0D5EF68F}">
      <dgm:prSet phldrT="[Text]" custT="1"/>
      <dgm:spPr/>
      <dgm:t>
        <a:bodyPr/>
        <a:lstStyle/>
        <a:p>
          <a:r>
            <a:rPr lang="en-US" sz="3000" dirty="0" smtClean="0"/>
            <a:t>Monday:</a:t>
          </a:r>
        </a:p>
        <a:p>
          <a:r>
            <a:rPr lang="en-US" sz="3000" dirty="0" smtClean="0"/>
            <a:t>FACT</a:t>
          </a:r>
          <a:endParaRPr lang="en-US" sz="3000" dirty="0"/>
        </a:p>
      </dgm:t>
    </dgm:pt>
    <dgm:pt modelId="{1987C4DF-1129-4E46-BB98-7FEEECB5B8F9}" type="parTrans" cxnId="{6D58132D-58CE-6D4A-8A8E-6EFC03E1E514}">
      <dgm:prSet/>
      <dgm:spPr/>
      <dgm:t>
        <a:bodyPr/>
        <a:lstStyle/>
        <a:p>
          <a:endParaRPr lang="en-US"/>
        </a:p>
      </dgm:t>
    </dgm:pt>
    <dgm:pt modelId="{48956B9B-4AAD-E54F-9D33-F8B1142A008A}" type="sibTrans" cxnId="{6D58132D-58CE-6D4A-8A8E-6EFC03E1E514}">
      <dgm:prSet/>
      <dgm:spPr/>
      <dgm:t>
        <a:bodyPr/>
        <a:lstStyle/>
        <a:p>
          <a:endParaRPr lang="en-US"/>
        </a:p>
      </dgm:t>
    </dgm:pt>
    <dgm:pt modelId="{541BAD81-CD66-334D-A3D6-BCF9B6F09439}">
      <dgm:prSet phldrT="[Text]" custT="1"/>
      <dgm:spPr/>
      <dgm:t>
        <a:bodyPr/>
        <a:lstStyle/>
        <a:p>
          <a:r>
            <a:rPr lang="en-US" sz="3000" dirty="0" smtClean="0"/>
            <a:t>Wednesday:</a:t>
          </a:r>
        </a:p>
        <a:p>
          <a:r>
            <a:rPr lang="en-US" sz="3000" dirty="0" smtClean="0"/>
            <a:t>TIP</a:t>
          </a:r>
          <a:endParaRPr lang="en-US" sz="3000" dirty="0"/>
        </a:p>
      </dgm:t>
    </dgm:pt>
    <dgm:pt modelId="{07B33368-C859-0949-8E65-5CAFD1A24C0D}" type="parTrans" cxnId="{FF2E6D7F-1C3D-554A-AD88-5D1A88C00343}">
      <dgm:prSet/>
      <dgm:spPr/>
      <dgm:t>
        <a:bodyPr/>
        <a:lstStyle/>
        <a:p>
          <a:endParaRPr lang="en-US"/>
        </a:p>
      </dgm:t>
    </dgm:pt>
    <dgm:pt modelId="{998918C5-DACE-DC42-A28D-630751837567}" type="sibTrans" cxnId="{FF2E6D7F-1C3D-554A-AD88-5D1A88C00343}">
      <dgm:prSet/>
      <dgm:spPr/>
      <dgm:t>
        <a:bodyPr/>
        <a:lstStyle/>
        <a:p>
          <a:endParaRPr lang="en-US"/>
        </a:p>
      </dgm:t>
    </dgm:pt>
    <dgm:pt modelId="{FF76BC0D-A274-8F41-B7E2-49616A80568C}">
      <dgm:prSet phldrT="[Text]" custT="1"/>
      <dgm:spPr/>
      <dgm:t>
        <a:bodyPr/>
        <a:lstStyle/>
        <a:p>
          <a:r>
            <a:rPr lang="en-US" sz="3000" dirty="0" smtClean="0"/>
            <a:t>Friday:</a:t>
          </a:r>
        </a:p>
        <a:p>
          <a:r>
            <a:rPr lang="en-US" sz="3000" dirty="0" smtClean="0"/>
            <a:t>GROWTH</a:t>
          </a:r>
          <a:endParaRPr lang="en-US" sz="3000" dirty="0"/>
        </a:p>
      </dgm:t>
    </dgm:pt>
    <dgm:pt modelId="{A7E40604-6B6A-7A4B-B4EC-25280909ADF4}" type="parTrans" cxnId="{7FE460D7-585C-6740-80D9-895705FB4F27}">
      <dgm:prSet/>
      <dgm:spPr/>
      <dgm:t>
        <a:bodyPr/>
        <a:lstStyle/>
        <a:p>
          <a:endParaRPr lang="en-US"/>
        </a:p>
      </dgm:t>
    </dgm:pt>
    <dgm:pt modelId="{89C419C8-3F40-8846-AD33-EC1BDF872587}" type="sibTrans" cxnId="{7FE460D7-585C-6740-80D9-895705FB4F27}">
      <dgm:prSet/>
      <dgm:spPr/>
      <dgm:t>
        <a:bodyPr/>
        <a:lstStyle/>
        <a:p>
          <a:endParaRPr lang="en-US"/>
        </a:p>
      </dgm:t>
    </dgm:pt>
    <dgm:pt modelId="{7107E51D-8E86-F24B-A009-2471C292514F}" type="pres">
      <dgm:prSet presAssocID="{DE565E9C-4CCA-9848-8209-0991EA2E2B4C}" presName="CompostProcess" presStyleCnt="0">
        <dgm:presLayoutVars>
          <dgm:dir/>
          <dgm:resizeHandles val="exact"/>
        </dgm:presLayoutVars>
      </dgm:prSet>
      <dgm:spPr/>
    </dgm:pt>
    <dgm:pt modelId="{41141422-F07C-1D4C-AFDC-0A4006F1FFC6}" type="pres">
      <dgm:prSet presAssocID="{DE565E9C-4CCA-9848-8209-0991EA2E2B4C}" presName="arrow" presStyleLbl="bgShp" presStyleIdx="0" presStyleCnt="1"/>
      <dgm:spPr/>
    </dgm:pt>
    <dgm:pt modelId="{6AF2DE23-D1B9-3644-9624-1C59F69872CD}" type="pres">
      <dgm:prSet presAssocID="{DE565E9C-4CCA-9848-8209-0991EA2E2B4C}" presName="linearProcess" presStyleCnt="0"/>
      <dgm:spPr/>
    </dgm:pt>
    <dgm:pt modelId="{BA8FD2BD-90FB-A942-AB7B-CD0F916BCAB6}" type="pres">
      <dgm:prSet presAssocID="{AF7C91D0-7112-5F40-8858-AE7E0D5EF68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8A4AF-9A66-EE45-AA51-B56747B17D49}" type="pres">
      <dgm:prSet presAssocID="{48956B9B-4AAD-E54F-9D33-F8B1142A008A}" presName="sibTrans" presStyleCnt="0"/>
      <dgm:spPr/>
    </dgm:pt>
    <dgm:pt modelId="{CE5C85E1-06B4-A94F-8A1E-324D04D02D10}" type="pres">
      <dgm:prSet presAssocID="{541BAD81-CD66-334D-A3D6-BCF9B6F0943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014D0-7888-9F4E-8C02-BD9BAD061A9F}" type="pres">
      <dgm:prSet presAssocID="{998918C5-DACE-DC42-A28D-630751837567}" presName="sibTrans" presStyleCnt="0"/>
      <dgm:spPr/>
    </dgm:pt>
    <dgm:pt modelId="{E4DEF054-1DE1-ED4A-8106-4B118CA9E596}" type="pres">
      <dgm:prSet presAssocID="{FF76BC0D-A274-8F41-B7E2-49616A80568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E460D7-585C-6740-80D9-895705FB4F27}" srcId="{DE565E9C-4CCA-9848-8209-0991EA2E2B4C}" destId="{FF76BC0D-A274-8F41-B7E2-49616A80568C}" srcOrd="2" destOrd="0" parTransId="{A7E40604-6B6A-7A4B-B4EC-25280909ADF4}" sibTransId="{89C419C8-3F40-8846-AD33-EC1BDF872587}"/>
    <dgm:cxn modelId="{89DB8361-0585-E240-B7F9-AD32954AFD69}" type="presOf" srcId="{DE565E9C-4CCA-9848-8209-0991EA2E2B4C}" destId="{7107E51D-8E86-F24B-A009-2471C292514F}" srcOrd="0" destOrd="0" presId="urn:microsoft.com/office/officeart/2005/8/layout/hProcess9"/>
    <dgm:cxn modelId="{9A6D1DE5-8E5B-2248-B1BF-088DC387EDE0}" type="presOf" srcId="{AF7C91D0-7112-5F40-8858-AE7E0D5EF68F}" destId="{BA8FD2BD-90FB-A942-AB7B-CD0F916BCAB6}" srcOrd="0" destOrd="0" presId="urn:microsoft.com/office/officeart/2005/8/layout/hProcess9"/>
    <dgm:cxn modelId="{FF2E6D7F-1C3D-554A-AD88-5D1A88C00343}" srcId="{DE565E9C-4CCA-9848-8209-0991EA2E2B4C}" destId="{541BAD81-CD66-334D-A3D6-BCF9B6F09439}" srcOrd="1" destOrd="0" parTransId="{07B33368-C859-0949-8E65-5CAFD1A24C0D}" sibTransId="{998918C5-DACE-DC42-A28D-630751837567}"/>
    <dgm:cxn modelId="{6090353A-B70D-B54D-B7BA-36ED0B8CB63C}" type="presOf" srcId="{FF76BC0D-A274-8F41-B7E2-49616A80568C}" destId="{E4DEF054-1DE1-ED4A-8106-4B118CA9E596}" srcOrd="0" destOrd="0" presId="urn:microsoft.com/office/officeart/2005/8/layout/hProcess9"/>
    <dgm:cxn modelId="{6D58132D-58CE-6D4A-8A8E-6EFC03E1E514}" srcId="{DE565E9C-4CCA-9848-8209-0991EA2E2B4C}" destId="{AF7C91D0-7112-5F40-8858-AE7E0D5EF68F}" srcOrd="0" destOrd="0" parTransId="{1987C4DF-1129-4E46-BB98-7FEEECB5B8F9}" sibTransId="{48956B9B-4AAD-E54F-9D33-F8B1142A008A}"/>
    <dgm:cxn modelId="{85CED38A-12BC-414B-AC60-9EA68D1E6B78}" type="presOf" srcId="{541BAD81-CD66-334D-A3D6-BCF9B6F09439}" destId="{CE5C85E1-06B4-A94F-8A1E-324D04D02D10}" srcOrd="0" destOrd="0" presId="urn:microsoft.com/office/officeart/2005/8/layout/hProcess9"/>
    <dgm:cxn modelId="{CF217C60-5824-0E40-8D03-8460FEEA100A}" type="presParOf" srcId="{7107E51D-8E86-F24B-A009-2471C292514F}" destId="{41141422-F07C-1D4C-AFDC-0A4006F1FFC6}" srcOrd="0" destOrd="0" presId="urn:microsoft.com/office/officeart/2005/8/layout/hProcess9"/>
    <dgm:cxn modelId="{02852283-24E0-AA40-835A-BBE5D2439512}" type="presParOf" srcId="{7107E51D-8E86-F24B-A009-2471C292514F}" destId="{6AF2DE23-D1B9-3644-9624-1C59F69872CD}" srcOrd="1" destOrd="0" presId="urn:microsoft.com/office/officeart/2005/8/layout/hProcess9"/>
    <dgm:cxn modelId="{2235C780-180C-CA45-8DCC-DC9F69A12B04}" type="presParOf" srcId="{6AF2DE23-D1B9-3644-9624-1C59F69872CD}" destId="{BA8FD2BD-90FB-A942-AB7B-CD0F916BCAB6}" srcOrd="0" destOrd="0" presId="urn:microsoft.com/office/officeart/2005/8/layout/hProcess9"/>
    <dgm:cxn modelId="{89DB7976-51EA-2449-9BCB-214FADB9762C}" type="presParOf" srcId="{6AF2DE23-D1B9-3644-9624-1C59F69872CD}" destId="{A508A4AF-9A66-EE45-AA51-B56747B17D49}" srcOrd="1" destOrd="0" presId="urn:microsoft.com/office/officeart/2005/8/layout/hProcess9"/>
    <dgm:cxn modelId="{C14BF860-C89A-EE43-BE67-A6A03E59CF83}" type="presParOf" srcId="{6AF2DE23-D1B9-3644-9624-1C59F69872CD}" destId="{CE5C85E1-06B4-A94F-8A1E-324D04D02D10}" srcOrd="2" destOrd="0" presId="urn:microsoft.com/office/officeart/2005/8/layout/hProcess9"/>
    <dgm:cxn modelId="{6F6517EB-940A-D149-892B-E36A0A4A70CD}" type="presParOf" srcId="{6AF2DE23-D1B9-3644-9624-1C59F69872CD}" destId="{129014D0-7888-9F4E-8C02-BD9BAD061A9F}" srcOrd="3" destOrd="0" presId="urn:microsoft.com/office/officeart/2005/8/layout/hProcess9"/>
    <dgm:cxn modelId="{673A5492-8B48-FF4F-A585-7359F29293BA}" type="presParOf" srcId="{6AF2DE23-D1B9-3644-9624-1C59F69872CD}" destId="{E4DEF054-1DE1-ED4A-8106-4B118CA9E59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41422-F07C-1D4C-AFDC-0A4006F1FFC6}">
      <dsp:nvSpPr>
        <dsp:cNvPr id="0" name=""/>
        <dsp:cNvSpPr/>
      </dsp:nvSpPr>
      <dsp:spPr>
        <a:xfrm>
          <a:off x="616155" y="0"/>
          <a:ext cx="6983099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8FD2BD-90FB-A942-AB7B-CD0F916BCAB6}">
      <dsp:nvSpPr>
        <dsp:cNvPr id="0" name=""/>
        <dsp:cNvSpPr/>
      </dsp:nvSpPr>
      <dsp:spPr>
        <a:xfrm>
          <a:off x="0" y="1219199"/>
          <a:ext cx="2464623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Monday: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FACT</a:t>
          </a:r>
          <a:endParaRPr lang="en-US" sz="3000" kern="1200" dirty="0"/>
        </a:p>
      </dsp:txBody>
      <dsp:txXfrm>
        <a:off x="79355" y="1298554"/>
        <a:ext cx="2305913" cy="1466890"/>
      </dsp:txXfrm>
    </dsp:sp>
    <dsp:sp modelId="{CE5C85E1-06B4-A94F-8A1E-324D04D02D10}">
      <dsp:nvSpPr>
        <dsp:cNvPr id="0" name=""/>
        <dsp:cNvSpPr/>
      </dsp:nvSpPr>
      <dsp:spPr>
        <a:xfrm>
          <a:off x="2875393" y="1219199"/>
          <a:ext cx="2464623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Wednesday: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TIP</a:t>
          </a:r>
          <a:endParaRPr lang="en-US" sz="3000" kern="1200" dirty="0"/>
        </a:p>
      </dsp:txBody>
      <dsp:txXfrm>
        <a:off x="2954748" y="1298554"/>
        <a:ext cx="2305913" cy="1466890"/>
      </dsp:txXfrm>
    </dsp:sp>
    <dsp:sp modelId="{E4DEF054-1DE1-ED4A-8106-4B118CA9E596}">
      <dsp:nvSpPr>
        <dsp:cNvPr id="0" name=""/>
        <dsp:cNvSpPr/>
      </dsp:nvSpPr>
      <dsp:spPr>
        <a:xfrm>
          <a:off x="5750787" y="1219199"/>
          <a:ext cx="2464623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Friday: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GROWTH</a:t>
          </a:r>
          <a:endParaRPr lang="en-US" sz="3000" kern="1200" dirty="0"/>
        </a:p>
      </dsp:txBody>
      <dsp:txXfrm>
        <a:off x="5830142" y="1298554"/>
        <a:ext cx="2305913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47E16-4612-124D-B444-B338DAA3FA1F}" type="datetimeFigureOut">
              <a:rPr lang="en-US" smtClean="0"/>
              <a:t>3/7/17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A5AEA-C482-C740-9C2A-CE7B2E738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06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B97BF-6754-C84A-A24B-A4C66EC36C62}" type="datetimeFigureOut">
              <a:rPr lang="en-US" smtClean="0"/>
              <a:t>3/7/17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558E-A31D-4F4E-AC29-D63A7ECE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34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Median</a:t>
            </a:r>
            <a:r>
              <a:rPr lang="en-US" baseline="0" dirty="0" smtClean="0"/>
              <a:t> rent for a one-bedroom apartment in SF - $3,590.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Roughly equivalent to salary of 27K in Wisconsin.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558E-A31D-4F4E-AC29-D63A7ECE91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6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from 4 Literacy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558E-A31D-4F4E-AC29-D63A7ECE91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9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558E-A31D-4F4E-AC29-D63A7ECE91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7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558E-A31D-4F4E-AC29-D63A7ECE91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1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74129"/>
            <a:ext cx="7772400" cy="126993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6032"/>
            <a:ext cx="6400800" cy="8225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EB4C-D501-874E-964F-A763DC74E17D}" type="datetime1">
              <a:rPr lang="en-US" smtClean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Ready4K_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00" y="326897"/>
            <a:ext cx="2324100" cy="6197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2153"/>
            <a:ext cx="8229600" cy="431401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067-14F3-BF47-8803-F4CB4155785B}" type="datetime1">
              <a:rPr lang="en-US" smtClean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Ready4K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0630" y="274638"/>
            <a:ext cx="1488606" cy="396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D5A3-01D1-2449-A6EC-07354360C539}" type="datetime1">
              <a:rPr lang="en-US" smtClean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Ready4K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942497" y="5183379"/>
            <a:ext cx="1488606" cy="396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21EA-356F-7545-A1C3-4725A211130A}" type="datetime1">
              <a:rPr lang="en-US" smtClean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Ready4K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0630" y="274638"/>
            <a:ext cx="1488606" cy="396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  <a:latin typeface="Proxima Nova Sof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  <a:latin typeface="Proxima Nova Soft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CD29-EE17-804C-8169-FFFCC86A3C07}" type="datetime1">
              <a:rPr lang="en-US" smtClean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Ready4K_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00" y="326897"/>
            <a:ext cx="2324100" cy="619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6402-6BE5-6F4D-BAF9-5AAC142F148A}" type="datetime1">
              <a:rPr lang="en-US" smtClean="0"/>
              <a:t>3/7/17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eady4K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0630" y="274638"/>
            <a:ext cx="1488606" cy="396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1C3A-F57E-6D4F-939A-5FDFECD7378E}" type="datetime1">
              <a:rPr lang="en-US" smtClean="0"/>
              <a:t>3/7/17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Ready4K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0630" y="274638"/>
            <a:ext cx="1488606" cy="396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7573-5862-4745-91A9-F3586BA9C7F2}" type="datetime1">
              <a:rPr lang="en-US" smtClean="0"/>
              <a:t>3/7/17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Ready4K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0630" y="274638"/>
            <a:ext cx="1488606" cy="396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5865-BF79-6843-AC2D-35563C65090D}" type="datetime1">
              <a:rPr lang="en-US" smtClean="0"/>
              <a:t>3/7/17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eady4K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0630" y="274638"/>
            <a:ext cx="1488606" cy="396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 userDrawn="1"/>
        </p:nvSpPr>
        <p:spPr>
          <a:xfrm flipH="1">
            <a:off x="214061" y="144629"/>
            <a:ext cx="3251451" cy="5853113"/>
          </a:xfrm>
          <a:prstGeom prst="round1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Proxima Nova Soft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540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41749"/>
            <a:ext cx="5111750" cy="51844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97884"/>
            <a:ext cx="3008313" cy="4328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1385-1984-AC40-A801-17C4F84FC5D4}" type="datetime1">
              <a:rPr lang="en-US" smtClean="0"/>
              <a:t>3/7/17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Ready4K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0630" y="274638"/>
            <a:ext cx="1488606" cy="396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846-1D42-8642-AD89-5A8949466E81}" type="datetime1">
              <a:rPr lang="en-US" smtClean="0"/>
              <a:t>3/7/17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eady4K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0630" y="274638"/>
            <a:ext cx="1488606" cy="3969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xima Nova Soft Bold"/>
              </a:defRPr>
            </a:lvl1pPr>
          </a:lstStyle>
          <a:p>
            <a:fld id="{71F06722-3D08-1A45-8AB8-328B32BF69BD}" type="datetime1">
              <a:rPr lang="en-US" smtClean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xima Nova Soft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xima Nova Soft Bold"/>
              </a:defRPr>
            </a:lvl1pPr>
          </a:lstStyle>
          <a:p>
            <a:fld id="{F2C87C55-1E74-6644-88F6-4047329AC7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Proxima Nova Soft 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3"/>
          </a:solidFill>
          <a:latin typeface="Proxima Nova Soft Bol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/>
          </a:solidFill>
          <a:latin typeface="Proxima Nova Soft Bol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/>
          </a:solidFill>
          <a:latin typeface="Proxima Nova Soft Bol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/>
          </a:solidFill>
          <a:latin typeface="Proxima Nova Soft Bol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3"/>
          </a:solidFill>
          <a:latin typeface="Proxima Nova Soft Bol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1438" y="4343352"/>
            <a:ext cx="8792561" cy="1066609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alibri"/>
                <a:cs typeface="Calibri"/>
              </a:rPr>
              <a:t>Research-based texts for parents</a:t>
            </a:r>
            <a:endParaRPr lang="en-US" sz="4800" dirty="0">
              <a:latin typeface="Calibri"/>
              <a:cs typeface="Calibri"/>
            </a:endParaRPr>
          </a:p>
        </p:txBody>
      </p:sp>
      <p:pic>
        <p:nvPicPr>
          <p:cNvPr id="6" name="Picture 5" descr="Text-Blur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00" y="1354158"/>
            <a:ext cx="3918157" cy="2074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439" y="5321061"/>
            <a:ext cx="335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Tiffany C. Graham</a:t>
            </a:r>
          </a:p>
          <a:p>
            <a:r>
              <a:rPr lang="en-US" dirty="0" smtClean="0"/>
              <a:t>VP of Operations &amp; Partnerships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1439" y="5987126"/>
            <a:ext cx="335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Rebecca </a:t>
            </a:r>
            <a:r>
              <a:rPr lang="en-US" dirty="0" err="1" smtClean="0"/>
              <a:t>Honig</a:t>
            </a:r>
            <a:endParaRPr lang="en-US" dirty="0" smtClean="0"/>
          </a:p>
          <a:p>
            <a:r>
              <a:rPr lang="en-US" dirty="0" smtClean="0"/>
              <a:t>Director of Content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6236" y="195972"/>
            <a:ext cx="7746972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A typical week of texts focuses on a key skill and ways to extend that skill. 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6408" y="6350000"/>
            <a:ext cx="2133600" cy="365125"/>
          </a:xfrm>
        </p:spPr>
        <p:txBody>
          <a:bodyPr/>
          <a:lstStyle/>
          <a:p>
            <a:fld id="{F2C87C55-1E74-6644-88F6-4047329AC72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 descr="iphone-Yrj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38" y="1698625"/>
            <a:ext cx="2833353" cy="50292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3" name="Picture 2" descr="iphone-asj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38" y="1698625"/>
            <a:ext cx="2833353" cy="50292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5" name="Picture 4" descr="iphone-esj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38" y="1698625"/>
            <a:ext cx="2833353" cy="50292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355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6235" y="195972"/>
            <a:ext cx="8079077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Spiral weeks bring multiple skills together around a single family routine.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09" y="1729509"/>
            <a:ext cx="2833352" cy="5029200"/>
          </a:xfrm>
          <a:prstGeom prst="rect">
            <a:avLst/>
          </a:prstGeom>
          <a:ln>
            <a:solidFill>
              <a:srgbClr val="17437D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09" y="1729509"/>
            <a:ext cx="2833352" cy="5029200"/>
          </a:xfrm>
          <a:prstGeom prst="rect">
            <a:avLst/>
          </a:prstGeom>
          <a:ln>
            <a:solidFill>
              <a:srgbClr val="17437D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009" y="1729509"/>
            <a:ext cx="2833352" cy="5029200"/>
          </a:xfrm>
          <a:prstGeom prst="rect">
            <a:avLst/>
          </a:prstGeom>
          <a:ln>
            <a:solidFill>
              <a:srgbClr val="17437D"/>
            </a:solidFill>
          </a:ln>
        </p:spPr>
      </p:pic>
    </p:spTree>
    <p:extLst>
      <p:ext uri="{BB962C8B-B14F-4D97-AF65-F5344CB8AC3E}">
        <p14:creationId xmlns:p14="http://schemas.microsoft.com/office/powerpoint/2010/main" val="139290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Behind the Scenes: How do we </a:t>
            </a:r>
            <a:br>
              <a:rPr lang="en-US" sz="3700" b="1" dirty="0" smtClean="0">
                <a:latin typeface="Calibri"/>
                <a:cs typeface="Calibri"/>
              </a:rPr>
            </a:br>
            <a:r>
              <a:rPr lang="en-US" sz="3700" b="1" dirty="0" smtClean="0">
                <a:latin typeface="Calibri"/>
                <a:cs typeface="Calibri"/>
              </a:rPr>
              <a:t>develop </a:t>
            </a:r>
            <a:r>
              <a:rPr lang="en-US" sz="3700" b="1" dirty="0">
                <a:latin typeface="Calibri"/>
                <a:cs typeface="Calibri"/>
              </a:rPr>
              <a:t>o</a:t>
            </a:r>
            <a:r>
              <a:rPr lang="en-US" sz="3700" b="1" dirty="0" smtClean="0">
                <a:latin typeface="Calibri"/>
                <a:cs typeface="Calibri"/>
              </a:rPr>
              <a:t>ur </a:t>
            </a:r>
            <a:r>
              <a:rPr lang="en-US" sz="3700" b="1" dirty="0">
                <a:latin typeface="Calibri"/>
                <a:cs typeface="Calibri"/>
              </a:rPr>
              <a:t>t</a:t>
            </a:r>
            <a:r>
              <a:rPr lang="en-US" sz="3700" b="1" dirty="0" smtClean="0">
                <a:latin typeface="Calibri"/>
                <a:cs typeface="Calibri"/>
              </a:rPr>
              <a:t>ext </a:t>
            </a:r>
            <a:r>
              <a:rPr lang="en-US" sz="3700" b="1" dirty="0">
                <a:latin typeface="Calibri"/>
                <a:cs typeface="Calibri"/>
              </a:rPr>
              <a:t>m</a:t>
            </a:r>
            <a:r>
              <a:rPr lang="en-US" sz="3700" b="1" dirty="0" smtClean="0">
                <a:latin typeface="Calibri"/>
                <a:cs typeface="Calibri"/>
              </a:rPr>
              <a:t>essages?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51212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sz="5500" b="1" dirty="0" smtClean="0">
                <a:latin typeface="Calibri Light"/>
                <a:cs typeface="Calibri Light"/>
              </a:rPr>
              <a:t>Learn </a:t>
            </a:r>
            <a:r>
              <a:rPr lang="en-US" sz="5500" b="1" dirty="0">
                <a:latin typeface="Calibri Light"/>
                <a:cs typeface="Calibri Light"/>
              </a:rPr>
              <a:t>C</a:t>
            </a:r>
            <a:r>
              <a:rPr lang="en-US" sz="5500" b="1" dirty="0" smtClean="0">
                <a:latin typeface="Calibri Light"/>
                <a:cs typeface="Calibri Light"/>
              </a:rPr>
              <a:t>urricular </a:t>
            </a:r>
            <a:r>
              <a:rPr lang="en-US" sz="5500" b="1" dirty="0">
                <a:latin typeface="Calibri Light"/>
                <a:cs typeface="Calibri Light"/>
              </a:rPr>
              <a:t>N</a:t>
            </a:r>
            <a:r>
              <a:rPr lang="en-US" sz="5500" b="1" dirty="0" smtClean="0">
                <a:latin typeface="Calibri Light"/>
                <a:cs typeface="Calibri Light"/>
              </a:rPr>
              <a:t>eeds </a:t>
            </a:r>
            <a:r>
              <a:rPr lang="en-US" sz="5500" b="1" dirty="0">
                <a:latin typeface="Calibri Light"/>
                <a:cs typeface="Calibri Light"/>
              </a:rPr>
              <a:t>of </a:t>
            </a:r>
            <a:r>
              <a:rPr lang="en-US" sz="5500" b="1" dirty="0" smtClean="0">
                <a:latin typeface="Calibri Light"/>
                <a:cs typeface="Calibri Light"/>
              </a:rPr>
              <a:t>Communities</a:t>
            </a:r>
            <a:endParaRPr lang="en-US" sz="5500" b="1" dirty="0">
              <a:latin typeface="Calibri Light"/>
              <a:cs typeface="Calibri Light"/>
            </a:endParaRPr>
          </a:p>
          <a:p>
            <a:pPr lvl="1">
              <a:buFont typeface="Courier New"/>
              <a:buChar char="o"/>
            </a:pPr>
            <a:r>
              <a:rPr lang="en-US" sz="2900" dirty="0">
                <a:latin typeface="Calibri Light"/>
                <a:cs typeface="Calibri Light"/>
              </a:rPr>
              <a:t>What are the unique needs of diverse communities across the country? How can our content support </a:t>
            </a:r>
            <a:r>
              <a:rPr lang="en-US" sz="2900" dirty="0" smtClean="0">
                <a:latin typeface="Calibri Light"/>
                <a:cs typeface="Calibri Light"/>
              </a:rPr>
              <a:t>these needs</a:t>
            </a:r>
            <a:r>
              <a:rPr lang="en-US" sz="2900" dirty="0">
                <a:latin typeface="Calibri Light"/>
                <a:cs typeface="Calibri Light"/>
              </a:rPr>
              <a:t>? </a:t>
            </a:r>
          </a:p>
          <a:p>
            <a:pPr marL="0" indent="0">
              <a:buNone/>
            </a:pPr>
            <a:r>
              <a:rPr lang="en-US" sz="3600" dirty="0">
                <a:latin typeface="Calibri Light"/>
                <a:cs typeface="Calibri Light"/>
              </a:rPr>
              <a:t> </a:t>
            </a:r>
          </a:p>
          <a:p>
            <a:r>
              <a:rPr lang="en-US" sz="5500" b="1" dirty="0">
                <a:latin typeface="Calibri Light"/>
                <a:cs typeface="Calibri Light"/>
              </a:rPr>
              <a:t>Align with CCSS and </a:t>
            </a:r>
            <a:r>
              <a:rPr lang="en-US" sz="5500" b="1" dirty="0" smtClean="0">
                <a:latin typeface="Calibri Light"/>
                <a:cs typeface="Calibri Light"/>
              </a:rPr>
              <a:t>Unique </a:t>
            </a:r>
            <a:r>
              <a:rPr lang="en-US" sz="5500" b="1" dirty="0">
                <a:latin typeface="Calibri Light"/>
                <a:cs typeface="Calibri Light"/>
              </a:rPr>
              <a:t>State </a:t>
            </a:r>
            <a:r>
              <a:rPr lang="en-US" sz="5500" b="1" dirty="0" smtClean="0">
                <a:latin typeface="Calibri Light"/>
                <a:cs typeface="Calibri Light"/>
              </a:rPr>
              <a:t>Standards</a:t>
            </a:r>
            <a:endParaRPr lang="en-US" sz="5500" dirty="0">
              <a:latin typeface="Calibri Light"/>
              <a:cs typeface="Calibri Light"/>
            </a:endParaRPr>
          </a:p>
          <a:p>
            <a:pPr lvl="1">
              <a:buFont typeface="Courier New"/>
              <a:buChar char="o"/>
            </a:pPr>
            <a:r>
              <a:rPr lang="en-US" sz="3300" dirty="0">
                <a:latin typeface="Calibri Light"/>
                <a:cs typeface="Calibri Light"/>
              </a:rPr>
              <a:t>What do children need to know in order to thrive in [X] grade at school?</a:t>
            </a:r>
            <a:r>
              <a:rPr lang="en-US" sz="2500" dirty="0">
                <a:latin typeface="Calibri Light"/>
                <a:cs typeface="Calibri Light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Calibri Light"/>
                <a:cs typeface="Calibri Light"/>
              </a:rPr>
              <a:t> </a:t>
            </a:r>
          </a:p>
          <a:p>
            <a:r>
              <a:rPr lang="en-US" sz="5500" b="1" dirty="0">
                <a:latin typeface="Calibri Light"/>
                <a:cs typeface="Calibri Light"/>
              </a:rPr>
              <a:t>Integrate Best Practice Instruction</a:t>
            </a:r>
            <a:endParaRPr lang="en-US" sz="5500" dirty="0">
              <a:latin typeface="Calibri Light"/>
              <a:cs typeface="Calibri Light"/>
            </a:endParaRPr>
          </a:p>
          <a:p>
            <a:pPr lvl="1">
              <a:buFont typeface="Courier New"/>
              <a:buChar char="o"/>
            </a:pPr>
            <a:r>
              <a:rPr lang="en-US" sz="2900" dirty="0">
                <a:latin typeface="Calibri Light"/>
                <a:cs typeface="Calibri Light"/>
              </a:rPr>
              <a:t>What do we know about </a:t>
            </a:r>
            <a:r>
              <a:rPr lang="en-US" sz="2900" i="1" dirty="0">
                <a:latin typeface="Calibri Light"/>
                <a:cs typeface="Calibri Light"/>
              </a:rPr>
              <a:t>how</a:t>
            </a:r>
            <a:r>
              <a:rPr lang="en-US" sz="2900" dirty="0">
                <a:latin typeface="Calibri Light"/>
                <a:cs typeface="Calibri Light"/>
              </a:rPr>
              <a:t> children </a:t>
            </a:r>
            <a:r>
              <a:rPr lang="en-US" sz="2900" dirty="0" smtClean="0">
                <a:latin typeface="Calibri Light"/>
                <a:cs typeface="Calibri Light"/>
              </a:rPr>
              <a:t>learn </a:t>
            </a:r>
            <a:r>
              <a:rPr lang="en-US" sz="2900" dirty="0">
                <a:latin typeface="Calibri Light"/>
                <a:cs typeface="Calibri Light"/>
              </a:rPr>
              <a:t>these curricular </a:t>
            </a:r>
            <a:r>
              <a:rPr lang="en-US" sz="2900" dirty="0" smtClean="0">
                <a:latin typeface="Calibri Light"/>
                <a:cs typeface="Calibri Light"/>
              </a:rPr>
              <a:t>goals? What </a:t>
            </a:r>
            <a:r>
              <a:rPr lang="en-US" sz="2900" dirty="0">
                <a:latin typeface="Calibri Light"/>
                <a:cs typeface="Calibri Light"/>
              </a:rPr>
              <a:t>does research, experience and expert insight tell us about how we can best deliver the curriculum in </a:t>
            </a:r>
            <a:r>
              <a:rPr lang="en-US" sz="2900" dirty="0" smtClean="0">
                <a:latin typeface="Calibri Light"/>
                <a:cs typeface="Calibri Light"/>
              </a:rPr>
              <a:t>deep, meaningful and developmentally appropriate ways</a:t>
            </a:r>
            <a:r>
              <a:rPr lang="en-US" sz="2900" dirty="0">
                <a:latin typeface="Calibri Light"/>
                <a:cs typeface="Calibri Light"/>
              </a:rPr>
              <a:t>? </a:t>
            </a:r>
          </a:p>
          <a:p>
            <a:pPr marL="0" indent="0">
              <a:buNone/>
            </a:pPr>
            <a:r>
              <a:rPr lang="en-US" sz="3600" dirty="0">
                <a:latin typeface="Calibri Light"/>
                <a:cs typeface="Calibri Light"/>
              </a:rPr>
              <a:t> </a:t>
            </a:r>
            <a:endParaRPr lang="en-US" sz="5500" dirty="0">
              <a:latin typeface="Calibri Light"/>
              <a:cs typeface="Calibri Light"/>
            </a:endParaRPr>
          </a:p>
          <a:p>
            <a:r>
              <a:rPr lang="en-US" sz="5500" b="1" dirty="0">
                <a:latin typeface="Calibri Light"/>
                <a:cs typeface="Calibri Light"/>
              </a:rPr>
              <a:t>Map </a:t>
            </a:r>
            <a:r>
              <a:rPr lang="en-US" sz="5500" b="1" dirty="0" smtClean="0">
                <a:latin typeface="Calibri Light"/>
                <a:cs typeface="Calibri Light"/>
              </a:rPr>
              <a:t>Content </a:t>
            </a:r>
            <a:r>
              <a:rPr lang="en-US" sz="5500" b="1" dirty="0">
                <a:latin typeface="Calibri Light"/>
                <a:cs typeface="Calibri Light"/>
              </a:rPr>
              <a:t>onto </a:t>
            </a:r>
            <a:r>
              <a:rPr lang="en-US" sz="5500" b="1" dirty="0" smtClean="0">
                <a:latin typeface="Calibri Light"/>
                <a:cs typeface="Calibri Light"/>
              </a:rPr>
              <a:t>Existing </a:t>
            </a:r>
            <a:r>
              <a:rPr lang="en-US" sz="5500" b="1" dirty="0">
                <a:latin typeface="Calibri Light"/>
                <a:cs typeface="Calibri Light"/>
              </a:rPr>
              <a:t>F</a:t>
            </a:r>
            <a:r>
              <a:rPr lang="en-US" sz="5500" b="1" dirty="0" smtClean="0">
                <a:latin typeface="Calibri Light"/>
                <a:cs typeface="Calibri Light"/>
              </a:rPr>
              <a:t>amily Routines </a:t>
            </a:r>
            <a:endParaRPr lang="en-US" sz="5500" dirty="0">
              <a:latin typeface="Calibri Light"/>
              <a:cs typeface="Calibri Light"/>
            </a:endParaRPr>
          </a:p>
          <a:p>
            <a:pPr lvl="1">
              <a:buFont typeface="Courier New"/>
              <a:buChar char="o"/>
            </a:pPr>
            <a:r>
              <a:rPr lang="en-US" sz="3300" dirty="0" smtClean="0">
                <a:latin typeface="Calibri Light"/>
                <a:cs typeface="Calibri Light"/>
              </a:rPr>
              <a:t>What works for families? Find </a:t>
            </a:r>
            <a:r>
              <a:rPr lang="en-US" sz="3300" dirty="0">
                <a:latin typeface="Calibri Light"/>
                <a:cs typeface="Calibri Light"/>
              </a:rPr>
              <a:t>everyday learning moments and integrate behavioral research to best deliver </a:t>
            </a:r>
            <a:r>
              <a:rPr lang="en-US" sz="3300" dirty="0" smtClean="0">
                <a:latin typeface="Calibri Light"/>
                <a:cs typeface="Calibri Light"/>
              </a:rPr>
              <a:t>messages that will be compelling, actionable and meaningful within the realities of a family’s life. </a:t>
            </a:r>
            <a:endParaRPr lang="en-US" sz="3300" dirty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4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100" b="1" dirty="0" smtClean="0">
                <a:latin typeface="Calibri"/>
                <a:cs typeface="Calibri"/>
              </a:rPr>
              <a:t>From knowledge gained </a:t>
            </a:r>
            <a:br>
              <a:rPr lang="en-US" sz="4100" b="1" dirty="0" smtClean="0">
                <a:latin typeface="Calibri"/>
                <a:cs typeface="Calibri"/>
              </a:rPr>
            </a:br>
            <a:r>
              <a:rPr lang="en-US" sz="4100" b="1" dirty="0" smtClean="0">
                <a:latin typeface="Calibri"/>
                <a:cs typeface="Calibri"/>
              </a:rPr>
              <a:t>through this process, we create:</a:t>
            </a:r>
            <a:r>
              <a:rPr lang="en-US" sz="4100" b="1" dirty="0">
                <a:latin typeface="Calibri"/>
                <a:cs typeface="Calibri"/>
              </a:rPr>
              <a:t/>
            </a:r>
            <a:br>
              <a:rPr lang="en-US" sz="4100" b="1" dirty="0">
                <a:latin typeface="Calibri"/>
                <a:cs typeface="Calibri"/>
              </a:rPr>
            </a:br>
            <a:endParaRPr lang="en-US" sz="41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3500" dirty="0">
              <a:latin typeface="Calibri"/>
              <a:cs typeface="Calibri"/>
            </a:endParaRPr>
          </a:p>
          <a:p>
            <a:pPr lvl="0"/>
            <a:r>
              <a:rPr lang="en-US" sz="3500" dirty="0">
                <a:latin typeface="Calibri"/>
                <a:cs typeface="Calibri"/>
              </a:rPr>
              <a:t>A library of research </a:t>
            </a:r>
          </a:p>
          <a:p>
            <a:pPr marL="0" indent="0">
              <a:buNone/>
            </a:pPr>
            <a:r>
              <a:rPr lang="en-US" sz="3500" dirty="0">
                <a:latin typeface="Calibri"/>
                <a:cs typeface="Calibri"/>
              </a:rPr>
              <a:t> </a:t>
            </a:r>
          </a:p>
          <a:p>
            <a:pPr lvl="0"/>
            <a:r>
              <a:rPr lang="en-US" sz="3500" dirty="0">
                <a:latin typeface="Calibri"/>
                <a:cs typeface="Calibri"/>
              </a:rPr>
              <a:t>A comprehensive curriculum</a:t>
            </a:r>
          </a:p>
          <a:p>
            <a:pPr marL="0" indent="0">
              <a:buNone/>
            </a:pPr>
            <a:r>
              <a:rPr lang="en-US" sz="3500" dirty="0">
                <a:latin typeface="Calibri"/>
                <a:cs typeface="Calibri"/>
              </a:rPr>
              <a:t> </a:t>
            </a:r>
          </a:p>
          <a:p>
            <a:pPr lvl="0"/>
            <a:r>
              <a:rPr lang="en-US" sz="3500" dirty="0">
                <a:latin typeface="Calibri"/>
                <a:cs typeface="Calibri"/>
              </a:rPr>
              <a:t>A scope and sequence</a:t>
            </a:r>
          </a:p>
          <a:p>
            <a:pPr marL="0" indent="0">
              <a:buNone/>
            </a:pPr>
            <a:r>
              <a:rPr lang="en-US" sz="3500" dirty="0">
                <a:latin typeface="Calibri"/>
                <a:cs typeface="Calibri"/>
              </a:rPr>
              <a:t> </a:t>
            </a:r>
            <a:endParaRPr lang="en-US" sz="3500" dirty="0" smtClean="0">
              <a:latin typeface="Calibri"/>
              <a:cs typeface="Calibri"/>
            </a:endParaRPr>
          </a:p>
          <a:p>
            <a:pPr lvl="0"/>
            <a:r>
              <a:rPr lang="en-US" sz="3500" dirty="0" smtClean="0">
                <a:latin typeface="Calibri"/>
                <a:cs typeface="Calibri"/>
              </a:rPr>
              <a:t>Text </a:t>
            </a:r>
            <a:r>
              <a:rPr lang="en-US" sz="3500" dirty="0">
                <a:latin typeface="Calibri"/>
                <a:cs typeface="Calibri"/>
              </a:rPr>
              <a:t>Messages!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9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Ready4K texts align with state </a:t>
            </a:r>
            <a:br>
              <a:rPr lang="en-US" sz="3700" b="1" dirty="0" smtClean="0">
                <a:latin typeface="Calibri"/>
                <a:cs typeface="Calibri"/>
              </a:rPr>
            </a:br>
            <a:r>
              <a:rPr lang="en-US" sz="3700" b="1" dirty="0" smtClean="0">
                <a:latin typeface="Calibri"/>
                <a:cs typeface="Calibri"/>
              </a:rPr>
              <a:t>early learning standards.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172923"/>
              </p:ext>
            </p:extLst>
          </p:nvPr>
        </p:nvGraphicFramePr>
        <p:xfrm>
          <a:off x="1214438" y="1684952"/>
          <a:ext cx="6850062" cy="528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4" imgW="9283700" imgH="7162800" progId="Word.Document.12">
                  <p:embed/>
                </p:oleObj>
              </mc:Choice>
              <mc:Fallback>
                <p:oleObj name="Document" r:id="rId4" imgW="9283700" imgH="716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4438" y="1684952"/>
                        <a:ext cx="6850062" cy="5285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03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801100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Ready4K’s core curricula is </a:t>
            </a:r>
            <a:br>
              <a:rPr lang="en-US" sz="3700" b="1" dirty="0" smtClean="0">
                <a:latin typeface="Calibri"/>
                <a:cs typeface="Calibri"/>
              </a:rPr>
            </a:br>
            <a:r>
              <a:rPr lang="en-US" sz="3700" b="1" dirty="0" smtClean="0">
                <a:latin typeface="Calibri"/>
                <a:cs typeface="Calibri"/>
              </a:rPr>
              <a:t>offered at no cost to parents and schools.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Content Placeholder 8" descr="Screen Shot 2017-03-03 at 10.00.1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47" b="-31147"/>
          <a:stretch>
            <a:fillRect/>
          </a:stretch>
        </p:blipFill>
        <p:spPr>
          <a:xfrm>
            <a:off x="457200" y="977900"/>
            <a:ext cx="8229600" cy="5033963"/>
          </a:xfrm>
        </p:spPr>
      </p:pic>
      <p:sp>
        <p:nvSpPr>
          <p:cNvPr id="3" name="TextBox 2"/>
          <p:cNvSpPr txBox="1"/>
          <p:nvPr/>
        </p:nvSpPr>
        <p:spPr>
          <a:xfrm>
            <a:off x="457200" y="6326773"/>
            <a:ext cx="773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3"/>
                </a:solidFill>
                <a:latin typeface="Calibri Light"/>
                <a:cs typeface="Calibri Light"/>
              </a:rPr>
              <a:t>*Available April 2017</a:t>
            </a:r>
            <a:endParaRPr lang="en-US" sz="1600" i="1" dirty="0">
              <a:solidFill>
                <a:schemeClr val="accent3"/>
              </a:solidFill>
              <a:latin typeface="Calibri Light"/>
              <a:cs typeface="Calibri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328335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D0407"/>
                </a:solidFill>
                <a:latin typeface="Calibri"/>
                <a:cs typeface="Calibri"/>
              </a:rPr>
              <a:t>Combination literacy/math/SEL/health and custom curricula are also available.</a:t>
            </a:r>
          </a:p>
        </p:txBody>
      </p:sp>
    </p:spTree>
    <p:extLst>
      <p:ext uri="{BB962C8B-B14F-4D97-AF65-F5344CB8AC3E}">
        <p14:creationId xmlns:p14="http://schemas.microsoft.com/office/powerpoint/2010/main" val="393324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96702"/>
            <a:ext cx="9144000" cy="1474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Proxima Nova Soft Bold"/>
            </a:endParaRPr>
          </a:p>
        </p:txBody>
      </p:sp>
      <p:pic>
        <p:nvPicPr>
          <p:cNvPr id="6" name="Picture 5" descr="IncreasedInvolvement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023" y="5565299"/>
            <a:ext cx="686542" cy="738894"/>
          </a:xfrm>
          <a:prstGeom prst="rect">
            <a:avLst/>
          </a:prstGeom>
        </p:spPr>
      </p:pic>
      <p:pic>
        <p:nvPicPr>
          <p:cNvPr id="8" name="Picture 7" descr="ParentsLoveTexts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773" y="5565298"/>
            <a:ext cx="616238" cy="738894"/>
          </a:xfrm>
          <a:prstGeom prst="rect">
            <a:avLst/>
          </a:prstGeom>
        </p:spPr>
      </p:pic>
      <p:pic>
        <p:nvPicPr>
          <p:cNvPr id="9" name="Picture 8" descr="KidsDoBetter_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294" y="5715707"/>
            <a:ext cx="1004122" cy="5606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6143" y="6304193"/>
            <a:ext cx="28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Proxima Nova Soft Bold"/>
              </a:rPr>
              <a:t>Parents </a:t>
            </a:r>
            <a:r>
              <a:rPr lang="en-US" sz="1600" b="1" dirty="0">
                <a:latin typeface="Proxima Nova Soft Bold"/>
              </a:rPr>
              <a:t>love texts </a:t>
            </a:r>
            <a:endParaRPr lang="en-US" sz="1600" baseline="300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Proxima Nova Soft Bold"/>
              <a:cs typeface="Proxima Nova Sof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6671" y="6304193"/>
            <a:ext cx="28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Proxima Nova Soft Bold"/>
              </a:rPr>
              <a:t>Parents </a:t>
            </a:r>
            <a:r>
              <a:rPr lang="en-US" sz="1600" b="1" dirty="0">
                <a:latin typeface="Proxima Nova Soft Bold"/>
              </a:rPr>
              <a:t>more involved </a:t>
            </a:r>
            <a:endParaRPr lang="en-US" sz="1600" baseline="300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Proxima Nova Soft Bold"/>
              <a:cs typeface="Proxima Nova Soft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8148" y="6304193"/>
            <a:ext cx="28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Proxima Nova Soft Bold"/>
              </a:rPr>
              <a:t>Kids </a:t>
            </a:r>
            <a:r>
              <a:rPr lang="en-US" sz="1600" b="1" dirty="0">
                <a:latin typeface="Proxima Nova Soft Bold"/>
              </a:rPr>
              <a:t>do </a:t>
            </a:r>
            <a:r>
              <a:rPr lang="en-US" sz="1600" b="1" dirty="0" smtClean="0">
                <a:latin typeface="Proxima Nova Soft Bold"/>
              </a:rPr>
              <a:t>better</a:t>
            </a:r>
            <a:endParaRPr lang="en-US" sz="1600" baseline="300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Proxima Nova Soft Bold"/>
              <a:cs typeface="Proxima Nova Soft Bold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6236" y="195972"/>
            <a:ext cx="7746972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Enrolling in the program is simple. 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6236" y="1722859"/>
            <a:ext cx="8852310" cy="451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 smtClean="0">
                <a:latin typeface="Calibri Light"/>
                <a:cs typeface="Calibri Light"/>
              </a:rPr>
              <a:t>Parents fill out enrollment forms, providing key information and consenting to receive text messages.</a:t>
            </a:r>
          </a:p>
          <a:p>
            <a:r>
              <a:rPr lang="en-US" sz="2900" dirty="0" smtClean="0">
                <a:latin typeface="Calibri Light"/>
                <a:cs typeface="Calibri Light"/>
              </a:rPr>
              <a:t>Organizations enter information into a spreadsheet and upload via our secure FTP server.</a:t>
            </a:r>
          </a:p>
          <a:p>
            <a:r>
              <a:rPr lang="en-US" sz="2900" dirty="0" smtClean="0">
                <a:latin typeface="Calibri Light"/>
                <a:cs typeface="Calibri Light"/>
              </a:rPr>
              <a:t>Parents start receiving text messages within one week.</a:t>
            </a:r>
          </a:p>
          <a:p>
            <a:r>
              <a:rPr lang="en-US" sz="2900" dirty="0" smtClean="0">
                <a:latin typeface="Calibri Light"/>
                <a:cs typeface="Calibri Light"/>
              </a:rPr>
              <a:t>Parents continue to receive messages unless they opt-out (no need to re-enroll each year).</a:t>
            </a:r>
            <a:endParaRPr lang="en-US" sz="2900" dirty="0">
              <a:latin typeface="Calibri Light"/>
              <a:cs typeface="Calibri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0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80 to 95% + of parents opt to </a:t>
            </a:r>
            <a:br>
              <a:rPr lang="en-US" sz="3700" b="1" dirty="0" smtClean="0">
                <a:latin typeface="Calibri"/>
                <a:cs typeface="Calibri"/>
              </a:rPr>
            </a:br>
            <a:r>
              <a:rPr lang="en-US" sz="3700" b="1" dirty="0" smtClean="0">
                <a:latin typeface="Calibri"/>
                <a:cs typeface="Calibri"/>
              </a:rPr>
              <a:t>receive Ready4K messages.*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700" y="6444476"/>
            <a:ext cx="900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Calibri Light"/>
                <a:cs typeface="Calibri Light"/>
              </a:rPr>
              <a:t>*Average uptake numbers based on incorporating Ready4K enrollment into existing enrollment processes, such as school registration.</a:t>
            </a:r>
            <a:endParaRPr lang="en-US" sz="1200" i="1" dirty="0">
              <a:latin typeface="Calibri Light"/>
              <a:cs typeface="Calibri Light"/>
            </a:endParaRPr>
          </a:p>
        </p:txBody>
      </p:sp>
      <p:pic>
        <p:nvPicPr>
          <p:cNvPr id="9" name="Picture 8" descr="Screen Shot 2017-03-04 at 1.3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16172"/>
            <a:ext cx="3543300" cy="4740178"/>
          </a:xfrm>
          <a:prstGeom prst="rect">
            <a:avLst/>
          </a:prstGeom>
        </p:spPr>
      </p:pic>
      <p:pic>
        <p:nvPicPr>
          <p:cNvPr id="11" name="Picture 10" descr="Screen Shot 2017-03-04 at 1.35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41" y="2756749"/>
            <a:ext cx="4258359" cy="21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7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6236" y="183272"/>
            <a:ext cx="7746972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Thousands of parents across the country receive Ready4K texts.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0960" y="1876831"/>
            <a:ext cx="8405839" cy="4286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Calibri Light"/>
                <a:cs typeface="Calibri Light"/>
              </a:rPr>
              <a:t>65,000+ users in over 35 states</a:t>
            </a:r>
          </a:p>
          <a:p>
            <a:r>
              <a:rPr lang="en-US" sz="2800" b="1" dirty="0" smtClean="0">
                <a:latin typeface="Calibri Light"/>
                <a:cs typeface="Calibri Light"/>
              </a:rPr>
              <a:t>Partnered with over 50 local, state and national educational institutions</a:t>
            </a:r>
          </a:p>
          <a:p>
            <a:r>
              <a:rPr lang="en-US" sz="2800" b="1" dirty="0">
                <a:latin typeface="Calibri Light"/>
                <a:cs typeface="Calibri Light"/>
              </a:rPr>
              <a:t>Nearly 4 million text messages </a:t>
            </a:r>
            <a:r>
              <a:rPr lang="en-US" sz="2800" b="1" dirty="0" smtClean="0">
                <a:latin typeface="Calibri Light"/>
                <a:cs typeface="Calibri Light"/>
              </a:rPr>
              <a:t>sent</a:t>
            </a:r>
          </a:p>
          <a:p>
            <a:r>
              <a:rPr lang="en-US" sz="2800" b="1" dirty="0" smtClean="0">
                <a:latin typeface="Calibri Light"/>
                <a:cs typeface="Calibri Light"/>
              </a:rPr>
              <a:t>Content library expanding to 0 to 7 by the fall of 2017.</a:t>
            </a:r>
          </a:p>
          <a:p>
            <a:pPr marL="0" indent="0">
              <a:buNone/>
            </a:pPr>
            <a:endParaRPr lang="en-US" sz="2800" b="1" dirty="0" smtClean="0">
              <a:latin typeface="Calibri Light"/>
              <a:cs typeface="Calibri Light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Calibri Light"/>
                <a:cs typeface="Calibri Light"/>
              </a:rPr>
              <a:t>Our ultimate goal is to support parents from </a:t>
            </a:r>
            <a:r>
              <a:rPr lang="en-US" sz="2800" b="1" u="sng" dirty="0" smtClean="0">
                <a:latin typeface="Calibri Light"/>
                <a:cs typeface="Calibri Light"/>
              </a:rPr>
              <a:t>child birth</a:t>
            </a:r>
            <a:r>
              <a:rPr lang="en-US" sz="2800" b="1" dirty="0" smtClean="0">
                <a:latin typeface="Calibri Light"/>
                <a:cs typeface="Calibri Light"/>
              </a:rPr>
              <a:t> to </a:t>
            </a:r>
            <a:r>
              <a:rPr lang="en-US" sz="2800" b="1" u="sng" dirty="0" smtClean="0">
                <a:latin typeface="Calibri Light"/>
                <a:cs typeface="Calibri Light"/>
              </a:rPr>
              <a:t>high school graduation</a:t>
            </a:r>
            <a:r>
              <a:rPr lang="en-US" sz="2800" b="1" dirty="0" smtClean="0">
                <a:latin typeface="Calibri Light"/>
                <a:cs typeface="Calibri Light"/>
              </a:rPr>
              <a:t>. 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Calibri Light"/>
                <a:cs typeface="Calibri Light"/>
              </a:rPr>
              <a:t>We will </a:t>
            </a:r>
            <a:r>
              <a:rPr lang="en-US" sz="2800" b="1" dirty="0">
                <a:latin typeface="Calibri Light"/>
                <a:cs typeface="Calibri Light"/>
              </a:rPr>
              <a:t>serve </a:t>
            </a:r>
            <a:r>
              <a:rPr lang="en-US" sz="2800" b="1" u="sng" dirty="0" smtClean="0">
                <a:latin typeface="Calibri Light"/>
                <a:cs typeface="Calibri Light"/>
              </a:rPr>
              <a:t>20 </a:t>
            </a:r>
            <a:r>
              <a:rPr lang="en-US" sz="2800" b="1" u="sng" dirty="0">
                <a:latin typeface="Calibri Light"/>
                <a:cs typeface="Calibri Light"/>
              </a:rPr>
              <a:t>million families by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236" y="145172"/>
            <a:ext cx="8814638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Calibri"/>
                <a:cs typeface="Calibri"/>
              </a:rPr>
              <a:t>Thank you!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1690" y="6356350"/>
            <a:ext cx="2133600" cy="365125"/>
          </a:xfrm>
        </p:spPr>
        <p:txBody>
          <a:bodyPr/>
          <a:lstStyle/>
          <a:p>
            <a:fld id="{F2C87C55-1E74-6644-88F6-4047329AC7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3144" y="2193956"/>
            <a:ext cx="526868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FACT: We deeply appreciate your time and would be happy to answer any questions you may have!</a:t>
            </a:r>
          </a:p>
        </p:txBody>
      </p:sp>
      <p:pic>
        <p:nvPicPr>
          <p:cNvPr id="8" name="Content Placeholder 3" descr="phone_v2.png"/>
          <p:cNvPicPr>
            <a:picLocks noChangeAspect="1"/>
          </p:cNvPicPr>
          <p:nvPr/>
        </p:nvPicPr>
        <p:blipFill>
          <a:blip r:embed="rId3"/>
          <a:srcRect l="-86373" r="-86373"/>
          <a:stretch>
            <a:fillRect/>
          </a:stretch>
        </p:blipFill>
        <p:spPr>
          <a:xfrm>
            <a:off x="3019624" y="1139856"/>
            <a:ext cx="9066649" cy="49863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236" y="5857438"/>
            <a:ext cx="3760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Tiffany Graham</a:t>
            </a:r>
          </a:p>
          <a:p>
            <a:pPr algn="ctr"/>
            <a:r>
              <a:rPr lang="en-US" sz="1600" dirty="0" smtClean="0"/>
              <a:t>VP of Operations &amp; Partnerships</a:t>
            </a:r>
          </a:p>
          <a:p>
            <a:pPr algn="ctr"/>
            <a:r>
              <a:rPr lang="en-US" sz="1600" dirty="0" err="1" smtClean="0"/>
              <a:t>tiffany.graham@parentpowered.com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93525" y="5849469"/>
            <a:ext cx="3760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Rebecca </a:t>
            </a:r>
            <a:r>
              <a:rPr lang="en-US" sz="1600" dirty="0" err="1" smtClean="0"/>
              <a:t>Honig</a:t>
            </a:r>
            <a:endParaRPr lang="en-US" sz="1600" dirty="0" smtClean="0"/>
          </a:p>
          <a:p>
            <a:pPr algn="ctr"/>
            <a:r>
              <a:rPr lang="en-US" sz="1600" dirty="0" smtClean="0"/>
              <a:t>Director of Content</a:t>
            </a:r>
          </a:p>
          <a:p>
            <a:pPr algn="ctr"/>
            <a:r>
              <a:rPr lang="en-US" sz="1600" dirty="0" err="1"/>
              <a:t>r</a:t>
            </a:r>
            <a:r>
              <a:rPr lang="en-US" sz="1600" dirty="0" err="1" smtClean="0"/>
              <a:t>ebecca.honig@parentpowered.com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106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Agenda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525963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dirty="0" smtClean="0">
                <a:latin typeface="Calibri"/>
                <a:cs typeface="Calibri"/>
              </a:rPr>
              <a:t>Research</a:t>
            </a:r>
          </a:p>
          <a:p>
            <a:pPr marL="571500" indent="-571500">
              <a:buAutoNum type="romanUcPeriod"/>
            </a:pPr>
            <a:r>
              <a:rPr lang="en-US" dirty="0" smtClean="0">
                <a:latin typeface="Calibri"/>
                <a:cs typeface="Calibri"/>
              </a:rPr>
              <a:t>Overview of Ready4K Approach</a:t>
            </a:r>
          </a:p>
          <a:p>
            <a:pPr marL="571500" indent="-571500">
              <a:buAutoNum type="romanUcPeriod"/>
            </a:pPr>
            <a:r>
              <a:rPr lang="en-US" dirty="0" smtClean="0">
                <a:latin typeface="Calibri"/>
                <a:cs typeface="Calibri"/>
              </a:rPr>
              <a:t>Curricula Development Process</a:t>
            </a:r>
          </a:p>
          <a:p>
            <a:pPr marL="571500" indent="-571500">
              <a:buAutoNum type="romanUcPeriod"/>
            </a:pPr>
            <a:r>
              <a:rPr lang="en-US" dirty="0" smtClean="0">
                <a:latin typeface="Calibri"/>
                <a:cs typeface="Calibri"/>
              </a:rPr>
              <a:t>Available Content and Enrollment</a:t>
            </a:r>
          </a:p>
          <a:p>
            <a:pPr marL="571500" indent="-571500">
              <a:buAutoNum type="romanUcPeriod"/>
            </a:pPr>
            <a:r>
              <a:rPr lang="en-US" dirty="0" smtClean="0">
                <a:latin typeface="Calibri"/>
                <a:cs typeface="Calibri"/>
              </a:rPr>
              <a:t>Closing/Questions</a:t>
            </a:r>
          </a:p>
          <a:p>
            <a:pPr marL="571500" indent="-571500">
              <a:buAutoNum type="romanUcPeriod"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2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35" y="195972"/>
            <a:ext cx="7679541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Significant disparities exist in home learning.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6236" y="1816691"/>
            <a:ext cx="8852310" cy="4510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400" b="1" dirty="0" smtClean="0">
                <a:latin typeface="Calibri Light"/>
                <a:cs typeface="Calibri Light"/>
              </a:rPr>
              <a:t>Economically disadvantaged…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Calibri Light"/>
                <a:cs typeface="Calibri Light"/>
              </a:rPr>
              <a:t>Less likely to receive responsive and stimulating care and more likely to experience harsh parenting from zero to two years old (Bradley, </a:t>
            </a:r>
            <a:r>
              <a:rPr lang="en-US" dirty="0" err="1" smtClean="0">
                <a:latin typeface="Calibri Light"/>
                <a:cs typeface="Calibri Light"/>
              </a:rPr>
              <a:t>Corwyn</a:t>
            </a:r>
            <a:r>
              <a:rPr lang="en-US" dirty="0" smtClean="0">
                <a:latin typeface="Calibri Light"/>
                <a:cs typeface="Calibri Light"/>
              </a:rPr>
              <a:t>, McAdoo &amp; </a:t>
            </a:r>
            <a:r>
              <a:rPr lang="en-US" dirty="0" err="1" smtClean="0">
                <a:latin typeface="Calibri Light"/>
                <a:cs typeface="Calibri Light"/>
              </a:rPr>
              <a:t>García</a:t>
            </a:r>
            <a:r>
              <a:rPr lang="en-US" dirty="0" smtClean="0">
                <a:latin typeface="Calibri Light"/>
                <a:cs typeface="Calibri Light"/>
              </a:rPr>
              <a:t> </a:t>
            </a:r>
            <a:r>
              <a:rPr lang="en-US" dirty="0" err="1" smtClean="0">
                <a:latin typeface="Calibri Light"/>
                <a:cs typeface="Calibri Light"/>
              </a:rPr>
              <a:t>Coll</a:t>
            </a:r>
            <a:r>
              <a:rPr lang="en-US" dirty="0" smtClean="0">
                <a:latin typeface="Calibri Light"/>
                <a:cs typeface="Calibri Light"/>
              </a:rPr>
              <a:t>, 2001)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Calibri Light"/>
                <a:cs typeface="Calibri Light"/>
              </a:rPr>
              <a:t>Hear 30 million fewer words than wealthy children by the age of 4 (Hart &amp; Risley, 1995)</a:t>
            </a:r>
          </a:p>
          <a:p>
            <a:pPr lvl="1">
              <a:buFont typeface="Arial"/>
              <a:buChar char="•"/>
            </a:pPr>
            <a:endParaRPr lang="en-US" dirty="0" smtClean="0">
              <a:latin typeface="Calibri Light"/>
              <a:cs typeface="Calibri Light"/>
            </a:endParaRPr>
          </a:p>
          <a:p>
            <a:pPr marL="0" indent="0" algn="ctr">
              <a:buFont typeface="Arial"/>
              <a:buNone/>
            </a:pPr>
            <a:r>
              <a:rPr lang="en-US" sz="3400" dirty="0" smtClean="0">
                <a:latin typeface="Calibri"/>
                <a:cs typeface="Calibri"/>
              </a:rPr>
              <a:t>Disparities are not unique to wealthy/disadvantaged, but appear along the income distribution.</a:t>
            </a:r>
          </a:p>
          <a:p>
            <a:pPr marL="0" indent="0" algn="ctr">
              <a:buFont typeface="Arial"/>
              <a:buNone/>
            </a:pP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35" y="195972"/>
            <a:ext cx="7679541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Traditional approaches don’t work </a:t>
            </a:r>
            <a:br>
              <a:rPr lang="en-US" sz="3700" b="1" dirty="0" smtClean="0">
                <a:latin typeface="Calibri"/>
                <a:cs typeface="Calibri"/>
              </a:rPr>
            </a:br>
            <a:r>
              <a:rPr lang="en-US" sz="3700" b="1" dirty="0" smtClean="0">
                <a:latin typeface="Calibri"/>
                <a:cs typeface="Calibri"/>
              </a:rPr>
              <a:t>or</a:t>
            </a:r>
            <a:r>
              <a:rPr lang="en-US" sz="3700" b="1" dirty="0">
                <a:latin typeface="Calibri"/>
                <a:cs typeface="Calibri"/>
              </a:rPr>
              <a:t> </a:t>
            </a:r>
            <a:r>
              <a:rPr lang="en-US" sz="3700" b="1" dirty="0" smtClean="0">
                <a:latin typeface="Calibri"/>
                <a:cs typeface="Calibri"/>
              </a:rPr>
              <a:t>are too costly to scale.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6400" y="1816691"/>
            <a:ext cx="8470900" cy="45102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3400" b="1" dirty="0" smtClean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sz="3400" b="1" dirty="0">
                <a:latin typeface="Calibri Light"/>
                <a:cs typeface="Calibri Light"/>
              </a:rPr>
              <a:t>Traditional parenting programs (such as parenting workshops) place large demands on </a:t>
            </a:r>
            <a:r>
              <a:rPr lang="en-US" sz="3400" b="1" dirty="0" smtClean="0">
                <a:latin typeface="Calibri Light"/>
                <a:cs typeface="Calibri Light"/>
              </a:rPr>
              <a:t>parent’s </a:t>
            </a:r>
            <a:r>
              <a:rPr lang="en-US" sz="3400" b="1" dirty="0">
                <a:latin typeface="Calibri Light"/>
                <a:cs typeface="Calibri Light"/>
              </a:rPr>
              <a:t>time and effort and overwhelm </a:t>
            </a:r>
            <a:r>
              <a:rPr lang="en-US" sz="3400" b="1" dirty="0" smtClean="0">
                <a:latin typeface="Calibri Light"/>
                <a:cs typeface="Calibri Light"/>
              </a:rPr>
              <a:t>them </a:t>
            </a:r>
            <a:r>
              <a:rPr lang="en-US" sz="3400" b="1" dirty="0">
                <a:latin typeface="Calibri Light"/>
                <a:cs typeface="Calibri Light"/>
              </a:rPr>
              <a:t>with information.</a:t>
            </a:r>
          </a:p>
          <a:p>
            <a:pPr marL="0" indent="0">
              <a:buFont typeface="Arial"/>
              <a:buNone/>
            </a:pPr>
            <a:endParaRPr lang="en-US" sz="3400" b="1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sz="3400" b="1" dirty="0">
                <a:latin typeface="Calibri Light"/>
                <a:cs typeface="Calibri Light"/>
              </a:rPr>
              <a:t>P</a:t>
            </a:r>
            <a:r>
              <a:rPr lang="en-US" sz="3400" b="1" dirty="0" smtClean="0">
                <a:latin typeface="Calibri Light"/>
                <a:cs typeface="Calibri Light"/>
              </a:rPr>
              <a:t>rograms </a:t>
            </a:r>
            <a:r>
              <a:rPr lang="en-US" sz="3400" b="1" dirty="0">
                <a:latin typeface="Calibri Light"/>
                <a:cs typeface="Calibri Light"/>
              </a:rPr>
              <a:t>that are proven to help parents (such as home visitation) are too costly to scale. </a:t>
            </a:r>
          </a:p>
          <a:p>
            <a:pPr marL="0" indent="0">
              <a:buFont typeface="Arial"/>
              <a:buNone/>
            </a:pPr>
            <a:endParaRPr lang="en-US" sz="3400" b="1" dirty="0" smtClean="0">
              <a:latin typeface="Calibri Light"/>
              <a:cs typeface="Calibri Light"/>
            </a:endParaRPr>
          </a:p>
          <a:p>
            <a:pPr marL="0" indent="0">
              <a:buFont typeface="Arial"/>
              <a:buNone/>
            </a:pPr>
            <a:endParaRPr lang="en-US" sz="3400" b="1" dirty="0" smtClean="0">
              <a:latin typeface="Calibri Light"/>
              <a:cs typeface="Calibri Light"/>
            </a:endParaRPr>
          </a:p>
          <a:p>
            <a:pPr marL="0" indent="0">
              <a:buFont typeface="Arial"/>
              <a:buNone/>
            </a:pPr>
            <a:endParaRPr lang="en-US" sz="3400" b="1" dirty="0" smtClean="0">
              <a:latin typeface="Calibri Light"/>
              <a:cs typeface="Calibri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1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35" y="195972"/>
            <a:ext cx="7679541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Texting is an ideal solution.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80961" y="1873367"/>
            <a:ext cx="4699183" cy="4286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D0407"/>
                </a:solidFill>
                <a:latin typeface="Calibri"/>
                <a:cs typeface="Calibri"/>
              </a:rPr>
              <a:t>Most Americans own a cell phone</a:t>
            </a:r>
          </a:p>
          <a:p>
            <a:r>
              <a:rPr lang="en-US" sz="2400" dirty="0">
                <a:solidFill>
                  <a:srgbClr val="0D0407"/>
                </a:solidFill>
                <a:latin typeface="Calibri"/>
                <a:cs typeface="Calibri"/>
              </a:rPr>
              <a:t>97% of adults under the age of 50 have cell phones.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D0407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D0407"/>
                </a:solidFill>
                <a:latin typeface="Calibri"/>
                <a:cs typeface="Calibri"/>
              </a:rPr>
              <a:t>Cell phone owners use text messaging</a:t>
            </a:r>
          </a:p>
          <a:p>
            <a:r>
              <a:rPr lang="en-US" sz="2400" dirty="0">
                <a:solidFill>
                  <a:srgbClr val="0D0407"/>
                </a:solidFill>
                <a:latin typeface="Calibri"/>
                <a:cs typeface="Calibri"/>
              </a:rPr>
              <a:t>98% of cell phone owners send and receive text messages</a:t>
            </a:r>
            <a:r>
              <a:rPr lang="en-US" sz="2400" dirty="0" smtClean="0">
                <a:solidFill>
                  <a:srgbClr val="0D0407"/>
                </a:solidFill>
                <a:latin typeface="Calibri"/>
                <a:cs typeface="Calibri"/>
              </a:rPr>
              <a:t>.</a:t>
            </a:r>
            <a:endParaRPr lang="en-US" sz="2400" dirty="0">
              <a:solidFill>
                <a:srgbClr val="0D0407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144" y="3042902"/>
            <a:ext cx="3784600" cy="21321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0961" y="5378027"/>
            <a:ext cx="76226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D0407"/>
                </a:solidFill>
                <a:cs typeface="Calibri"/>
              </a:rPr>
              <a:t>Cell phone owners read text </a:t>
            </a:r>
            <a:r>
              <a:rPr lang="en-US" sz="2400" b="1" dirty="0" smtClean="0">
                <a:solidFill>
                  <a:srgbClr val="0D0407"/>
                </a:solidFill>
                <a:cs typeface="Calibri"/>
              </a:rPr>
              <a:t>messages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D0407"/>
                </a:solidFill>
                <a:latin typeface="Calibri"/>
                <a:cs typeface="Calibri"/>
              </a:rPr>
              <a:t>99</a:t>
            </a:r>
            <a:r>
              <a:rPr lang="en-US" sz="2400" dirty="0">
                <a:solidFill>
                  <a:srgbClr val="0D0407"/>
                </a:solidFill>
                <a:latin typeface="Calibri"/>
                <a:cs typeface="Calibri"/>
              </a:rPr>
              <a:t>% of text messages are read within the first 3 minutes.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6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1055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Researchers set out to create a texting approach that achieved the following outcomes:</a:t>
            </a:r>
          </a:p>
          <a:p>
            <a:pPr marL="0" indent="0">
              <a:buNone/>
            </a:pPr>
            <a:endParaRPr lang="en-US" sz="1400" dirty="0">
              <a:latin typeface="Calibri Light"/>
              <a:cs typeface="Calibri Light"/>
            </a:endParaRPr>
          </a:p>
          <a:p>
            <a:pPr lvl="1">
              <a:buFont typeface="Arial"/>
              <a:buChar char="•"/>
            </a:pPr>
            <a:r>
              <a:rPr lang="en-US" sz="2600" dirty="0" smtClean="0">
                <a:latin typeface="Calibri Light"/>
                <a:cs typeface="Calibri Light"/>
              </a:rPr>
              <a:t>Enhanced </a:t>
            </a:r>
            <a:r>
              <a:rPr lang="en-US" sz="2600" dirty="0">
                <a:latin typeface="Calibri Light"/>
                <a:cs typeface="Calibri Light"/>
              </a:rPr>
              <a:t>parents’ default home literacy behaviors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latin typeface="Calibri Light"/>
                <a:cs typeface="Calibri Light"/>
              </a:rPr>
              <a:t>Showed </a:t>
            </a:r>
            <a:r>
              <a:rPr lang="en-US" sz="2600" dirty="0">
                <a:latin typeface="Calibri Light"/>
                <a:cs typeface="Calibri Light"/>
              </a:rPr>
              <a:t>parents how to create everyday learning opportunities in fun &amp; easy ways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latin typeface="Calibri Light"/>
                <a:cs typeface="Calibri Light"/>
              </a:rPr>
              <a:t>Drew </a:t>
            </a:r>
            <a:r>
              <a:rPr lang="en-US" sz="2600" dirty="0">
                <a:latin typeface="Calibri Light"/>
                <a:cs typeface="Calibri Light"/>
              </a:rPr>
              <a:t>on multiple strands of research</a:t>
            </a:r>
          </a:p>
          <a:p>
            <a:pPr lvl="1">
              <a:buFont typeface="Arial"/>
              <a:buChar char="•"/>
            </a:pPr>
            <a:r>
              <a:rPr lang="en-US" sz="2600" dirty="0">
                <a:latin typeface="Calibri Light"/>
                <a:cs typeface="Calibri Light"/>
              </a:rPr>
              <a:t>Linked to state early learning standards</a:t>
            </a:r>
          </a:p>
          <a:p>
            <a:pPr marL="0" indent="0">
              <a:buNone/>
            </a:pPr>
            <a:endParaRPr lang="en-US" sz="2600" dirty="0">
              <a:latin typeface="Calibri Light"/>
              <a:cs typeface="Calibri Ligh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236" y="183272"/>
            <a:ext cx="7398576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The Ready4K approach was developed by Stanford researchers. 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2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236" y="195972"/>
            <a:ext cx="9069364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Stanford researchers conducted an </a:t>
            </a:r>
            <a:br>
              <a:rPr lang="en-US" sz="3700" b="1" dirty="0" smtClean="0">
                <a:latin typeface="Calibri"/>
                <a:cs typeface="Calibri"/>
              </a:rPr>
            </a:br>
            <a:r>
              <a:rPr lang="en-US" sz="3700" b="1" dirty="0" smtClean="0">
                <a:latin typeface="Calibri"/>
                <a:cs typeface="Calibri"/>
              </a:rPr>
              <a:t>RCT in San Francisco Unified School District.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0961" y="1835267"/>
            <a:ext cx="8600558" cy="4286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Calibri Light"/>
                <a:cs typeface="Calibri Light"/>
              </a:rPr>
              <a:t>San Francisco Unified School District’s pre-K program serves families in the lowest third of income in San Francisco.</a:t>
            </a:r>
          </a:p>
          <a:p>
            <a:pPr marL="0" indent="0">
              <a:buNone/>
            </a:pPr>
            <a:endParaRPr lang="en-US" sz="1000" dirty="0" smtClean="0">
              <a:latin typeface="Calibri Light"/>
              <a:cs typeface="Calibri Light"/>
            </a:endParaRPr>
          </a:p>
          <a:p>
            <a:r>
              <a:rPr lang="en-US" sz="3000" dirty="0" smtClean="0">
                <a:latin typeface="Calibri Light"/>
                <a:cs typeface="Calibri Light"/>
              </a:rPr>
              <a:t>1/3</a:t>
            </a:r>
            <a:r>
              <a:rPr lang="en-US" sz="3000" baseline="30000" dirty="0" smtClean="0">
                <a:latin typeface="Calibri Light"/>
                <a:cs typeface="Calibri Light"/>
              </a:rPr>
              <a:t>rd</a:t>
            </a:r>
            <a:r>
              <a:rPr lang="en-US" sz="3000" dirty="0" smtClean="0">
                <a:latin typeface="Calibri Light"/>
                <a:cs typeface="Calibri Light"/>
              </a:rPr>
              <a:t> English speakers, 1/3</a:t>
            </a:r>
            <a:r>
              <a:rPr lang="en-US" sz="3000" baseline="30000" dirty="0" smtClean="0">
                <a:latin typeface="Calibri Light"/>
                <a:cs typeface="Calibri Light"/>
              </a:rPr>
              <a:t>rd</a:t>
            </a:r>
            <a:r>
              <a:rPr lang="en-US" sz="3000" dirty="0" smtClean="0">
                <a:latin typeface="Calibri Light"/>
                <a:cs typeface="Calibri Light"/>
              </a:rPr>
              <a:t> Chinese (Cantonese) speakers, and 1/3</a:t>
            </a:r>
            <a:r>
              <a:rPr lang="en-US" sz="3000" baseline="30000" dirty="0" smtClean="0">
                <a:latin typeface="Calibri Light"/>
                <a:cs typeface="Calibri Light"/>
              </a:rPr>
              <a:t>rd</a:t>
            </a:r>
            <a:r>
              <a:rPr lang="en-US" sz="3000" dirty="0" smtClean="0">
                <a:latin typeface="Calibri Light"/>
                <a:cs typeface="Calibri Light"/>
              </a:rPr>
              <a:t> Spanish speakers.</a:t>
            </a:r>
          </a:p>
          <a:p>
            <a:pPr marL="0" indent="0">
              <a:buNone/>
            </a:pPr>
            <a:endParaRPr lang="en-US" sz="1000" dirty="0" smtClean="0">
              <a:latin typeface="Calibri Light"/>
              <a:cs typeface="Calibri Light"/>
            </a:endParaRPr>
          </a:p>
          <a:p>
            <a:r>
              <a:rPr lang="en-US" sz="3000" dirty="0" smtClean="0">
                <a:latin typeface="Calibri Light"/>
                <a:cs typeface="Calibri Light"/>
              </a:rPr>
              <a:t>90% of families enrolled in SFUSD preschool received financial assistance for pre-K costs (income less than $3,900 gross per month for a family of 4).</a:t>
            </a:r>
          </a:p>
          <a:p>
            <a:endParaRPr lang="en-US" sz="3000" dirty="0" smtClean="0">
              <a:latin typeface="Calibri Light"/>
              <a:cs typeface="Calibri 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7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236" y="195972"/>
            <a:ext cx="7398576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The randomized controlled trial demonstrated positive outcomes.*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0961" y="1682867"/>
            <a:ext cx="8600558" cy="4286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3"/>
                </a:solidFill>
                <a:latin typeface="Proxima Nova Soft Bol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Calibri Light"/>
                <a:cs typeface="Calibri Light"/>
              </a:rPr>
              <a:t>Parents found the texts to be very helpful</a:t>
            </a:r>
          </a:p>
          <a:p>
            <a:pPr lvl="1"/>
            <a:r>
              <a:rPr lang="en-US" sz="1800" dirty="0" smtClean="0">
                <a:latin typeface="Calibri Light"/>
                <a:cs typeface="Calibri Light"/>
              </a:rPr>
              <a:t>Effects of about 0.30-0.60 sdus</a:t>
            </a:r>
          </a:p>
          <a:p>
            <a:r>
              <a:rPr lang="en-US" sz="2800" b="1" dirty="0" smtClean="0">
                <a:latin typeface="Calibri Light"/>
                <a:cs typeface="Calibri Light"/>
              </a:rPr>
              <a:t>Parents reported engaging in more home literacy activities</a:t>
            </a:r>
          </a:p>
          <a:p>
            <a:pPr lvl="1"/>
            <a:r>
              <a:rPr lang="en-US" sz="1800" dirty="0" smtClean="0">
                <a:latin typeface="Calibri Light"/>
                <a:cs typeface="Calibri Light"/>
              </a:rPr>
              <a:t>Effects of about 0.20-0.30 sdus</a:t>
            </a:r>
          </a:p>
          <a:p>
            <a:r>
              <a:rPr lang="en-US" sz="2800" b="1" dirty="0" smtClean="0">
                <a:latin typeface="Calibri Light"/>
                <a:cs typeface="Calibri Light"/>
              </a:rPr>
              <a:t>Teachers reported increased parental involvement </a:t>
            </a:r>
          </a:p>
          <a:p>
            <a:pPr lvl="1"/>
            <a:r>
              <a:rPr lang="en-US" sz="1800" dirty="0" smtClean="0">
                <a:latin typeface="Calibri Light"/>
                <a:cs typeface="Calibri Light"/>
              </a:rPr>
              <a:t>Effects of about 0.10-0.20 sdus</a:t>
            </a:r>
          </a:p>
          <a:p>
            <a:r>
              <a:rPr lang="en-US" sz="2800" b="1" dirty="0" smtClean="0">
                <a:latin typeface="Calibri Light"/>
                <a:cs typeface="Calibri Light"/>
              </a:rPr>
              <a:t>Children gained 2-3 months in some areas of early literacy</a:t>
            </a:r>
          </a:p>
          <a:p>
            <a:r>
              <a:rPr lang="en-US" sz="2800" b="1" dirty="0" smtClean="0">
                <a:latin typeface="Calibri Light"/>
                <a:cs typeface="Calibri Light"/>
              </a:rPr>
              <a:t>The program was particularly effective for African American and Hispanic children.</a:t>
            </a:r>
            <a:endParaRPr lang="en-US" sz="2800" b="1" dirty="0">
              <a:latin typeface="Calibri Light"/>
              <a:cs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635" y="6539468"/>
            <a:ext cx="84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3"/>
                </a:solidFill>
              </a:rPr>
              <a:t>*York &amp; Loeb, 2014</a:t>
            </a:r>
            <a:endParaRPr lang="en-US" sz="1200" i="1" dirty="0">
              <a:solidFill>
                <a:schemeClr val="accent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0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236" y="195972"/>
            <a:ext cx="7398576" cy="11430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latin typeface="Calibri"/>
                <a:cs typeface="Calibri"/>
              </a:rPr>
              <a:t>Parents receive 3 text messages each week for 36 weeks.</a:t>
            </a:r>
            <a:endParaRPr lang="en-US" sz="3700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028" y="5479351"/>
            <a:ext cx="164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 and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7923" y="5325462"/>
            <a:ext cx="1935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 leveraging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family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routines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0912" y="538366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Reinforce, encourage and extend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66364342"/>
              </p:ext>
            </p:extLst>
          </p:nvPr>
        </p:nvGraphicFramePr>
        <p:xfrm>
          <a:off x="472021" y="1769294"/>
          <a:ext cx="82154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1449778" y="4641785"/>
            <a:ext cx="123625" cy="89072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272023" y="4641785"/>
            <a:ext cx="123625" cy="71781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574812" y="4641786"/>
            <a:ext cx="179817" cy="83756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7C55-1E74-6644-88F6-4047329AC72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2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F5AA6"/>
      </a:dk1>
      <a:lt1>
        <a:sysClr val="window" lastClr="FFFFFF"/>
      </a:lt1>
      <a:dk2>
        <a:srgbClr val="1F5AA6"/>
      </a:dk2>
      <a:lt2>
        <a:srgbClr val="D6E4EF"/>
      </a:lt2>
      <a:accent1>
        <a:srgbClr val="EB5A2D"/>
      </a:accent1>
      <a:accent2>
        <a:srgbClr val="FAE4D8"/>
      </a:accent2>
      <a:accent3>
        <a:srgbClr val="0D0407"/>
      </a:accent3>
      <a:accent4>
        <a:srgbClr val="1B4793"/>
      </a:accent4>
      <a:accent5>
        <a:srgbClr val="4BACC6"/>
      </a:accent5>
      <a:accent6>
        <a:srgbClr val="F79646"/>
      </a:accent6>
      <a:hlink>
        <a:srgbClr val="32A7DA"/>
      </a:hlink>
      <a:folHlink>
        <a:srgbClr val="5252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824</Words>
  <Application>Microsoft Macintosh PowerPoint</Application>
  <PresentationFormat>On-screen Show (4:3)</PresentationFormat>
  <Paragraphs>146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Word Document</vt:lpstr>
      <vt:lpstr>Research-based texts for parents</vt:lpstr>
      <vt:lpstr>Agenda</vt:lpstr>
      <vt:lpstr>Significant disparities exist in home learning.</vt:lpstr>
      <vt:lpstr>Traditional approaches don’t work  or are too costly to scale.</vt:lpstr>
      <vt:lpstr>Texting is an ideal solution.</vt:lpstr>
      <vt:lpstr>The Ready4K approach was developed by Stanford researchers. </vt:lpstr>
      <vt:lpstr>Stanford researchers conducted an  RCT in San Francisco Unified School District.</vt:lpstr>
      <vt:lpstr>The randomized controlled trial demonstrated positive outcomes.*</vt:lpstr>
      <vt:lpstr>Parents receive 3 text messages each week for 36 weeks.</vt:lpstr>
      <vt:lpstr>A typical week of texts focuses on a key skill and ways to extend that skill. </vt:lpstr>
      <vt:lpstr>Spiral weeks bring multiple skills together around a single family routine.</vt:lpstr>
      <vt:lpstr>Behind the Scenes: How do we  develop our text messages?</vt:lpstr>
      <vt:lpstr> From knowledge gained  through this process, we create: </vt:lpstr>
      <vt:lpstr>Ready4K texts align with state  early learning standards.</vt:lpstr>
      <vt:lpstr>Ready4K’s core curricula is  offered at no cost to parents and schools.</vt:lpstr>
      <vt:lpstr>Enrolling in the program is simple. </vt:lpstr>
      <vt:lpstr>80 to 95% + of parents opt to  receive Ready4K messages.*</vt:lpstr>
      <vt:lpstr>Thousands of parents across the country receive Ready4K texts.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Tiffany Martin</cp:lastModifiedBy>
  <cp:revision>55</cp:revision>
  <dcterms:created xsi:type="dcterms:W3CDTF">2016-10-17T17:47:35Z</dcterms:created>
  <dcterms:modified xsi:type="dcterms:W3CDTF">2017-03-07T12:31:35Z</dcterms:modified>
</cp:coreProperties>
</file>