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10" r:id="rId3"/>
    <p:sldId id="342" r:id="rId4"/>
    <p:sldId id="316" r:id="rId5"/>
    <p:sldId id="341" r:id="rId6"/>
    <p:sldId id="343" r:id="rId7"/>
    <p:sldId id="355" r:id="rId8"/>
    <p:sldId id="351" r:id="rId9"/>
    <p:sldId id="352" r:id="rId10"/>
    <p:sldId id="353" r:id="rId11"/>
    <p:sldId id="365" r:id="rId12"/>
    <p:sldId id="366" r:id="rId13"/>
    <p:sldId id="320" r:id="rId14"/>
    <p:sldId id="325" r:id="rId15"/>
    <p:sldId id="327" r:id="rId16"/>
    <p:sldId id="357" r:id="rId17"/>
    <p:sldId id="359" r:id="rId18"/>
    <p:sldId id="358" r:id="rId19"/>
    <p:sldId id="361" r:id="rId20"/>
    <p:sldId id="360" r:id="rId21"/>
    <p:sldId id="362" r:id="rId22"/>
    <p:sldId id="367" r:id="rId23"/>
    <p:sldId id="368" r:id="rId24"/>
    <p:sldId id="319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5" autoAdjust="0"/>
  </p:normalViewPr>
  <p:slideViewPr>
    <p:cSldViewPr snapToGrid="0" snapToObjects="1">
      <p:cViewPr varScale="1">
        <p:scale>
          <a:sx n="65" d="100"/>
          <a:sy n="65" d="100"/>
        </p:scale>
        <p:origin x="13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1FILPWS01\Shared\Children's%20Community%20Health%20Plan\Care4Kids\Reporting\Ad%20Hoc\2018%20to%202019%20C4K%20HEDIS%20Compliance%20Comparis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1FILPWS01\Shared\Children's%20Community%20Health%20Plan\Care4Kids\Reporting\Ad%20Hoc\2014%20vs%202019%20Care4Kids%20Initial%20Measures%20Compar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Care4Kids HEDIS Compliance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MY2019 Comparison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340571744771222E-2"/>
          <c:y val="0.12983465132997843"/>
          <c:w val="0.92724885528910028"/>
          <c:h val="0.6016074464451827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Compliance MY2019*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LSC (Blood Lead
 Screening)</c:v>
                </c:pt>
                <c:pt idx="1">
                  <c:v>CIS (Childhood 
Immunization)</c:v>
                </c:pt>
                <c:pt idx="2">
                  <c:v>IMA (Adolescent 
Immunization)</c:v>
                </c:pt>
                <c:pt idx="3">
                  <c:v>FUH-30 (Follow Up 
after Mental 
Health Discharge)</c:v>
                </c:pt>
                <c:pt idx="4">
                  <c:v>Annual Dental 
Visit (Total)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0.96</c:v>
                </c:pt>
                <c:pt idx="1">
                  <c:v>0.92</c:v>
                </c:pt>
                <c:pt idx="2">
                  <c:v>0.92</c:v>
                </c:pt>
                <c:pt idx="3">
                  <c:v>0.72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1ED-9361-AFFDB515706D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2019 Wisconsin Medicaid 75th Percentile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LSC (Blood Lead
 Screening)</c:v>
                </c:pt>
                <c:pt idx="1">
                  <c:v>CIS (Childhood 
Immunization)</c:v>
                </c:pt>
                <c:pt idx="2">
                  <c:v>IMA (Adolescent 
Immunization)</c:v>
                </c:pt>
                <c:pt idx="3">
                  <c:v>FUH-30 (Follow Up 
after Mental 
Health Discharge)</c:v>
                </c:pt>
                <c:pt idx="4">
                  <c:v>Annual Dental 
Visit (Total)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0.82</c:v>
                </c:pt>
                <c:pt idx="1">
                  <c:v>0.77</c:v>
                </c:pt>
                <c:pt idx="2">
                  <c:v>0.8</c:v>
                </c:pt>
                <c:pt idx="3">
                  <c:v>0.69</c:v>
                </c:pt>
                <c:pt idx="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1ED-9361-AFFDB515706D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2019 National Medicaid 75th Percentile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LSC (Blood Lead
 Screening)</c:v>
                </c:pt>
                <c:pt idx="1">
                  <c:v>CIS (Childhood 
Immunization)</c:v>
                </c:pt>
                <c:pt idx="2">
                  <c:v>IMA (Adolescent 
Immunization)</c:v>
                </c:pt>
                <c:pt idx="3">
                  <c:v>FUH-30 (Follow Up 
after Mental 
Health Discharge)</c:v>
                </c:pt>
                <c:pt idx="4">
                  <c:v>Annual Dental 
Visit (Total)</c:v>
                </c:pt>
              </c:strCache>
            </c:strRef>
          </c:cat>
          <c:val>
            <c:numRef>
              <c:f>Sheet1!$E$4:$E$8</c:f>
              <c:numCache>
                <c:formatCode>0%</c:formatCode>
                <c:ptCount val="5"/>
                <c:pt idx="0">
                  <c:v>0.81</c:v>
                </c:pt>
                <c:pt idx="1">
                  <c:v>0.78</c:v>
                </c:pt>
                <c:pt idx="2">
                  <c:v>0.87</c:v>
                </c:pt>
                <c:pt idx="3">
                  <c:v>0.67</c:v>
                </c:pt>
                <c:pt idx="4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1ED-9361-AFFDB5157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"/>
        <c:axId val="471900232"/>
        <c:axId val="4719010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Compliance MY 2018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Sheet1!$A$4:$A$8</c15:sqref>
                        </c15:formulaRef>
                      </c:ext>
                    </c:extLst>
                    <c:strCache>
                      <c:ptCount val="5"/>
                      <c:pt idx="0">
                        <c:v>LSC (Blood Lead
 Screening)</c:v>
                      </c:pt>
                      <c:pt idx="1">
                        <c:v>CIS (Childhood 
Immunization)</c:v>
                      </c:pt>
                      <c:pt idx="2">
                        <c:v>IMA (Adolescent 
Immunization)</c:v>
                      </c:pt>
                      <c:pt idx="3">
                        <c:v>FUH-30 (Follow Up 
after Mental 
Health Discharge)</c:v>
                      </c:pt>
                      <c:pt idx="4">
                        <c:v>Annual Dental 
Visit (Total)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Sheet1!$B$4:$B$8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0.95</c:v>
                      </c:pt>
                      <c:pt idx="1">
                        <c:v>0.89</c:v>
                      </c:pt>
                      <c:pt idx="2">
                        <c:v>0.9</c:v>
                      </c:pt>
                      <c:pt idx="3">
                        <c:v>0.73</c:v>
                      </c:pt>
                      <c:pt idx="4">
                        <c:v>0.87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759-41ED-9361-AFFDB515706D}"/>
                  </c:ext>
                </c:extLst>
              </c15:ser>
            </c15:filteredBarSeries>
          </c:ext>
        </c:extLst>
      </c:barChart>
      <c:catAx>
        <c:axId val="47190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01016"/>
        <c:crosses val="autoZero"/>
        <c:auto val="1"/>
        <c:lblAlgn val="ctr"/>
        <c:lblOffset val="100"/>
        <c:noMultiLvlLbl val="0"/>
      </c:catAx>
      <c:valAx>
        <c:axId val="471901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900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Care4Kids Quality</a:t>
            </a:r>
            <a:r>
              <a:rPr lang="en-US" b="1" baseline="0"/>
              <a:t> Metrics Compliance and Completion MY2014 &amp; MY2019 Comparison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935008622426684"/>
          <c:y val="0.14851973684210526"/>
          <c:w val="0.52727670008347649"/>
          <c:h val="0.7251826046415250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Compliant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Sheet2!$C$4:$C$17</c:f>
              <c:strCache>
                <c:ptCount val="14"/>
                <c:pt idx="0">
                  <c:v>Comprehensive Initial Health Exam MY2014 (N=1788)</c:v>
                </c:pt>
                <c:pt idx="1">
                  <c:v>Comprehensive Initial Health Exam MY2019 (N=1178)</c:v>
                </c:pt>
                <c:pt idx="3">
                  <c:v>Developmental and/or Mental Health Screen MY2014 (N=910)</c:v>
                </c:pt>
                <c:pt idx="4">
                  <c:v>Developmental and/or Mental Health Screen MY2019 (N=1125)</c:v>
                </c:pt>
                <c:pt idx="6">
                  <c:v>Developmental Assessment MY2014 (N=54)</c:v>
                </c:pt>
                <c:pt idx="7">
                  <c:v>Developmental Assessment MY2019 (N=361)</c:v>
                </c:pt>
                <c:pt idx="9">
                  <c:v>Mental Health Assessment MY2014 (N=45)</c:v>
                </c:pt>
                <c:pt idx="10">
                  <c:v>Mental Health Assessment MY2019 (N=214)</c:v>
                </c:pt>
                <c:pt idx="12">
                  <c:v>Comprehensive Care Plan MY2014 (N=2669)</c:v>
                </c:pt>
                <c:pt idx="13">
                  <c:v>Comprehensive Care Plan MY2019 (N=7036)</c:v>
                </c:pt>
              </c:strCache>
            </c:strRef>
          </c:cat>
          <c:val>
            <c:numRef>
              <c:f>Sheet2!$D$4:$D$17</c:f>
              <c:numCache>
                <c:formatCode>0%</c:formatCode>
                <c:ptCount val="14"/>
                <c:pt idx="0">
                  <c:v>0.5</c:v>
                </c:pt>
                <c:pt idx="1">
                  <c:v>0.83</c:v>
                </c:pt>
                <c:pt idx="3">
                  <c:v>0.36</c:v>
                </c:pt>
                <c:pt idx="4">
                  <c:v>0.85</c:v>
                </c:pt>
                <c:pt idx="6">
                  <c:v>0.28000000000000003</c:v>
                </c:pt>
                <c:pt idx="7">
                  <c:v>0.9</c:v>
                </c:pt>
                <c:pt idx="9">
                  <c:v>0.38</c:v>
                </c:pt>
                <c:pt idx="10">
                  <c:v>0.74</c:v>
                </c:pt>
                <c:pt idx="12" formatCode="0.0%">
                  <c:v>0.94499999999999995</c:v>
                </c:pt>
                <c:pt idx="13" formatCode="0.0%">
                  <c:v>0.99199999999999999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BE-447E-9D08-6190719BDE7A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After Compliant Timeframe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BE-447E-9D08-6190719BDE7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BE-447E-9D08-6190719BDE7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BE-447E-9D08-6190719BDE7A}"/>
                </c:ext>
              </c:extLst>
            </c:dLbl>
            <c:dLbl>
              <c:idx val="13"/>
              <c:layout>
                <c:manualLayout>
                  <c:x val="-1.1631771352608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BE-447E-9D08-6190719BD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Sheet2!$C$4:$C$17</c:f>
              <c:strCache>
                <c:ptCount val="14"/>
                <c:pt idx="0">
                  <c:v>Comprehensive Initial Health Exam MY2014 (N=1788)</c:v>
                </c:pt>
                <c:pt idx="1">
                  <c:v>Comprehensive Initial Health Exam MY2019 (N=1178)</c:v>
                </c:pt>
                <c:pt idx="3">
                  <c:v>Developmental and/or Mental Health Screen MY2014 (N=910)</c:v>
                </c:pt>
                <c:pt idx="4">
                  <c:v>Developmental and/or Mental Health Screen MY2019 (N=1125)</c:v>
                </c:pt>
                <c:pt idx="6">
                  <c:v>Developmental Assessment MY2014 (N=54)</c:v>
                </c:pt>
                <c:pt idx="7">
                  <c:v>Developmental Assessment MY2019 (N=361)</c:v>
                </c:pt>
                <c:pt idx="9">
                  <c:v>Mental Health Assessment MY2014 (N=45)</c:v>
                </c:pt>
                <c:pt idx="10">
                  <c:v>Mental Health Assessment MY2019 (N=214)</c:v>
                </c:pt>
                <c:pt idx="12">
                  <c:v>Comprehensive Care Plan MY2014 (N=2669)</c:v>
                </c:pt>
                <c:pt idx="13">
                  <c:v>Comprehensive Care Plan MY2019 (N=7036)</c:v>
                </c:pt>
              </c:strCache>
            </c:strRef>
          </c:cat>
          <c:val>
            <c:numRef>
              <c:f>Sheet2!$E$4:$E$17</c:f>
              <c:numCache>
                <c:formatCode>0%</c:formatCode>
                <c:ptCount val="14"/>
                <c:pt idx="0">
                  <c:v>0.20999999999999996</c:v>
                </c:pt>
                <c:pt idx="1">
                  <c:v>0.10999999999999999</c:v>
                </c:pt>
                <c:pt idx="3">
                  <c:v>0</c:v>
                </c:pt>
                <c:pt idx="4">
                  <c:v>0.1</c:v>
                </c:pt>
                <c:pt idx="6">
                  <c:v>0</c:v>
                </c:pt>
                <c:pt idx="7">
                  <c:v>0.03</c:v>
                </c:pt>
                <c:pt idx="9">
                  <c:v>0</c:v>
                </c:pt>
                <c:pt idx="10">
                  <c:v>0.11</c:v>
                </c:pt>
                <c:pt idx="12" formatCode="0.0%">
                  <c:v>5.2000000000000046E-2</c:v>
                </c:pt>
                <c:pt idx="13" formatCode="0.0%">
                  <c:v>7.0000000000000062E-3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BE-447E-9D08-6190719BDE7A}"/>
            </c:ext>
          </c:extLst>
        </c:ser>
        <c:ser>
          <c:idx val="2"/>
          <c:order val="2"/>
          <c:tx>
            <c:strRef>
              <c:f>Sheet2!$F$3</c:f>
              <c:strCache>
                <c:ptCount val="1"/>
                <c:pt idx="0">
                  <c:v>Completion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Sheet2!$C$4:$C$17</c:f>
              <c:strCache>
                <c:ptCount val="14"/>
                <c:pt idx="0">
                  <c:v>Comprehensive Initial Health Exam MY2014 (N=1788)</c:v>
                </c:pt>
                <c:pt idx="1">
                  <c:v>Comprehensive Initial Health Exam MY2019 (N=1178)</c:v>
                </c:pt>
                <c:pt idx="3">
                  <c:v>Developmental and/or Mental Health Screen MY2014 (N=910)</c:v>
                </c:pt>
                <c:pt idx="4">
                  <c:v>Developmental and/or Mental Health Screen MY2019 (N=1125)</c:v>
                </c:pt>
                <c:pt idx="6">
                  <c:v>Developmental Assessment MY2014 (N=54)</c:v>
                </c:pt>
                <c:pt idx="7">
                  <c:v>Developmental Assessment MY2019 (N=361)</c:v>
                </c:pt>
                <c:pt idx="9">
                  <c:v>Mental Health Assessment MY2014 (N=45)</c:v>
                </c:pt>
                <c:pt idx="10">
                  <c:v>Mental Health Assessment MY2019 (N=214)</c:v>
                </c:pt>
                <c:pt idx="12">
                  <c:v>Comprehensive Care Plan MY2014 (N=2669)</c:v>
                </c:pt>
                <c:pt idx="13">
                  <c:v>Comprehensive Care Plan MY2019 (N=7036)</c:v>
                </c:pt>
              </c:strCache>
            </c:strRef>
          </c:cat>
          <c:val>
            <c:numRef>
              <c:f>Sheet2!$F$4:$F$17</c:f>
              <c:numCache>
                <c:formatCode>0%</c:formatCode>
                <c:ptCount val="14"/>
                <c:pt idx="0">
                  <c:v>0.71</c:v>
                </c:pt>
                <c:pt idx="1">
                  <c:v>0.94</c:v>
                </c:pt>
                <c:pt idx="3">
                  <c:v>0.36</c:v>
                </c:pt>
                <c:pt idx="4">
                  <c:v>0.94</c:v>
                </c:pt>
                <c:pt idx="6">
                  <c:v>0.28000000000000003</c:v>
                </c:pt>
                <c:pt idx="7">
                  <c:v>0.94</c:v>
                </c:pt>
                <c:pt idx="9">
                  <c:v>0.38</c:v>
                </c:pt>
                <c:pt idx="10">
                  <c:v>0.86</c:v>
                </c:pt>
                <c:pt idx="12" formatCode="0.0%">
                  <c:v>0.997</c:v>
                </c:pt>
                <c:pt idx="13" formatCode="0.0%">
                  <c:v>0.999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BE-447E-9D08-6190719BD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471898664"/>
        <c:axId val="471898272"/>
      </c:barChart>
      <c:catAx>
        <c:axId val="471898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98272"/>
        <c:crosses val="autoZero"/>
        <c:auto val="1"/>
        <c:lblAlgn val="ctr"/>
        <c:lblOffset val="100"/>
        <c:noMultiLvlLbl val="0"/>
      </c:catAx>
      <c:valAx>
        <c:axId val="471898272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8986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3C3D2-4397-454A-80AB-CAAE954B0A5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A86382-98B0-44E4-8EAC-44BDF43CCB1F}">
      <dgm:prSet phldrT="[Text]"/>
      <dgm:spPr/>
      <dgm:t>
        <a:bodyPr vert="vert270" lIns="0"/>
        <a:lstStyle/>
        <a:p>
          <a:endParaRPr lang="en-US" dirty="0"/>
        </a:p>
      </dgm:t>
    </dgm:pt>
    <dgm:pt modelId="{0FF6A963-1120-4FD5-928E-7124BF8A5986}" type="parTrans" cxnId="{146C37D1-9389-429D-9E08-0D109BCF8C98}">
      <dgm:prSet/>
      <dgm:spPr/>
      <dgm:t>
        <a:bodyPr/>
        <a:lstStyle/>
        <a:p>
          <a:endParaRPr lang="en-US"/>
        </a:p>
      </dgm:t>
    </dgm:pt>
    <dgm:pt modelId="{89621E01-8B9C-421E-B54D-BBB24CF74205}" type="sibTrans" cxnId="{146C37D1-9389-429D-9E08-0D109BCF8C98}">
      <dgm:prSet/>
      <dgm:spPr/>
      <dgm:t>
        <a:bodyPr/>
        <a:lstStyle/>
        <a:p>
          <a:endParaRPr lang="en-US"/>
        </a:p>
      </dgm:t>
    </dgm:pt>
    <dgm:pt modelId="{B9D4FE57-6192-45D2-8D96-CD90D143551F}">
      <dgm:prSet phldrT="[Text]"/>
      <dgm:spPr/>
      <dgm:t>
        <a:bodyPr/>
        <a:lstStyle/>
        <a:p>
          <a:endParaRPr lang="en-US" dirty="0"/>
        </a:p>
      </dgm:t>
    </dgm:pt>
    <dgm:pt modelId="{7B7CDDC4-7568-45C8-B798-693F16AAFDA8}" type="parTrans" cxnId="{8E096E61-4014-4FFC-A9EC-52AD724868D5}">
      <dgm:prSet/>
      <dgm:spPr/>
      <dgm:t>
        <a:bodyPr/>
        <a:lstStyle/>
        <a:p>
          <a:endParaRPr lang="en-US"/>
        </a:p>
      </dgm:t>
    </dgm:pt>
    <dgm:pt modelId="{6746DE23-5D6F-4E7F-833E-6E15ECB21C52}" type="sibTrans" cxnId="{8E096E61-4014-4FFC-A9EC-52AD724868D5}">
      <dgm:prSet/>
      <dgm:spPr/>
      <dgm:t>
        <a:bodyPr/>
        <a:lstStyle/>
        <a:p>
          <a:endParaRPr lang="en-US"/>
        </a:p>
      </dgm:t>
    </dgm:pt>
    <dgm:pt modelId="{A8E7C989-CAB8-4613-A0C5-A05B0C7623FE}" type="pres">
      <dgm:prSet presAssocID="{85E3C3D2-4397-454A-80AB-CAAE954B0A5D}" presName="Name0" presStyleCnt="0">
        <dgm:presLayoutVars>
          <dgm:dir/>
          <dgm:resizeHandles val="exact"/>
        </dgm:presLayoutVars>
      </dgm:prSet>
      <dgm:spPr/>
    </dgm:pt>
    <dgm:pt modelId="{C51D8872-F1BF-4BA8-BC9E-965942EFDC30}" type="pres">
      <dgm:prSet presAssocID="{D5A86382-98B0-44E4-8EAC-44BDF43CCB1F}" presName="Name5" presStyleLbl="vennNode1" presStyleIdx="0" presStyleCnt="2" custLinFactX="2394" custLinFactNeighborX="100000" custLinFactNeighborY="14">
        <dgm:presLayoutVars>
          <dgm:bulletEnabled val="1"/>
        </dgm:presLayoutVars>
      </dgm:prSet>
      <dgm:spPr/>
    </dgm:pt>
    <dgm:pt modelId="{8042B970-91B2-4135-85F2-14DBBE846286}" type="pres">
      <dgm:prSet presAssocID="{89621E01-8B9C-421E-B54D-BBB24CF74205}" presName="space" presStyleCnt="0"/>
      <dgm:spPr/>
    </dgm:pt>
    <dgm:pt modelId="{46CF3D9B-1144-45FB-AE21-57BE31BC8A4A}" type="pres">
      <dgm:prSet presAssocID="{B9D4FE57-6192-45D2-8D96-CD90D143551F}" presName="Name5" presStyleLbl="vennNode1" presStyleIdx="1" presStyleCnt="2" custScaleX="100755" custLinFactNeighborX="-90122" custLinFactNeighborY="-14">
        <dgm:presLayoutVars>
          <dgm:bulletEnabled val="1"/>
        </dgm:presLayoutVars>
      </dgm:prSet>
      <dgm:spPr/>
    </dgm:pt>
  </dgm:ptLst>
  <dgm:cxnLst>
    <dgm:cxn modelId="{8E096E61-4014-4FFC-A9EC-52AD724868D5}" srcId="{85E3C3D2-4397-454A-80AB-CAAE954B0A5D}" destId="{B9D4FE57-6192-45D2-8D96-CD90D143551F}" srcOrd="1" destOrd="0" parTransId="{7B7CDDC4-7568-45C8-B798-693F16AAFDA8}" sibTransId="{6746DE23-5D6F-4E7F-833E-6E15ECB21C52}"/>
    <dgm:cxn modelId="{146C37D1-9389-429D-9E08-0D109BCF8C98}" srcId="{85E3C3D2-4397-454A-80AB-CAAE954B0A5D}" destId="{D5A86382-98B0-44E4-8EAC-44BDF43CCB1F}" srcOrd="0" destOrd="0" parTransId="{0FF6A963-1120-4FD5-928E-7124BF8A5986}" sibTransId="{89621E01-8B9C-421E-B54D-BBB24CF74205}"/>
    <dgm:cxn modelId="{16BE85DA-BE32-4CDE-9AEB-D7441738F9F8}" type="presOf" srcId="{85E3C3D2-4397-454A-80AB-CAAE954B0A5D}" destId="{A8E7C989-CAB8-4613-A0C5-A05B0C7623FE}" srcOrd="0" destOrd="0" presId="urn:microsoft.com/office/officeart/2005/8/layout/venn3"/>
    <dgm:cxn modelId="{77C698E2-C65E-472E-A319-4CC65E1DC5C9}" type="presOf" srcId="{D5A86382-98B0-44E4-8EAC-44BDF43CCB1F}" destId="{C51D8872-F1BF-4BA8-BC9E-965942EFDC30}" srcOrd="0" destOrd="0" presId="urn:microsoft.com/office/officeart/2005/8/layout/venn3"/>
    <dgm:cxn modelId="{846CD8F6-D5FE-4F33-A2B5-F84448EAB8A9}" type="presOf" srcId="{B9D4FE57-6192-45D2-8D96-CD90D143551F}" destId="{46CF3D9B-1144-45FB-AE21-57BE31BC8A4A}" srcOrd="0" destOrd="0" presId="urn:microsoft.com/office/officeart/2005/8/layout/venn3"/>
    <dgm:cxn modelId="{48CD97E6-552E-4F7B-A831-513B6262BCDF}" type="presParOf" srcId="{A8E7C989-CAB8-4613-A0C5-A05B0C7623FE}" destId="{C51D8872-F1BF-4BA8-BC9E-965942EFDC30}" srcOrd="0" destOrd="0" presId="urn:microsoft.com/office/officeart/2005/8/layout/venn3"/>
    <dgm:cxn modelId="{CF5E6827-B002-448E-8668-EFE5BF820C71}" type="presParOf" srcId="{A8E7C989-CAB8-4613-A0C5-A05B0C7623FE}" destId="{8042B970-91B2-4135-85F2-14DBBE846286}" srcOrd="1" destOrd="0" presId="urn:microsoft.com/office/officeart/2005/8/layout/venn3"/>
    <dgm:cxn modelId="{0666B123-E67C-44E3-B1EF-C2195C0F930A}" type="presParOf" srcId="{A8E7C989-CAB8-4613-A0C5-A05B0C7623FE}" destId="{46CF3D9B-1144-45FB-AE21-57BE31BC8A4A}" srcOrd="2" destOrd="0" presId="urn:microsoft.com/office/officeart/2005/8/layout/venn3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1F3E8-A42F-44E6-BE89-409ABB3D4CF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C557761F-5AB0-4958-8B21-99B9D74E18A6}">
      <dgm:prSet phldrT="[Text]"/>
      <dgm:spPr/>
      <dgm:t>
        <a:bodyPr/>
        <a:lstStyle/>
        <a:p>
          <a:r>
            <a:rPr lang="en-US" dirty="0"/>
            <a:t>If a child has a positive developmental and/or mental health result on any valid screening tool, an assessment is warranted</a:t>
          </a:r>
        </a:p>
      </dgm:t>
    </dgm:pt>
    <dgm:pt modelId="{73E5A85F-5623-458B-ADCE-FE5400891039}" type="parTrans" cxnId="{318FB6A0-F736-483A-A392-FCBF71230403}">
      <dgm:prSet/>
      <dgm:spPr/>
      <dgm:t>
        <a:bodyPr/>
        <a:lstStyle/>
        <a:p>
          <a:endParaRPr lang="en-US"/>
        </a:p>
      </dgm:t>
    </dgm:pt>
    <dgm:pt modelId="{A5A55122-0CBF-4C74-BFE1-BEB880A225E7}" type="sibTrans" cxnId="{318FB6A0-F736-483A-A392-FCBF71230403}">
      <dgm:prSet/>
      <dgm:spPr/>
      <dgm:t>
        <a:bodyPr/>
        <a:lstStyle/>
        <a:p>
          <a:endParaRPr lang="en-US"/>
        </a:p>
      </dgm:t>
    </dgm:pt>
    <dgm:pt modelId="{A5C33E4D-DA10-47CE-92F5-96B13FA67486}">
      <dgm:prSet phldrT="[Text]"/>
      <dgm:spPr/>
      <dgm:t>
        <a:bodyPr/>
        <a:lstStyle/>
        <a:p>
          <a:r>
            <a:rPr lang="en-US" dirty="0"/>
            <a:t>OC’s work with Child Welfare team to obtain parental consent for the service</a:t>
          </a:r>
        </a:p>
      </dgm:t>
    </dgm:pt>
    <dgm:pt modelId="{603AAA75-9486-455C-815F-1011AF233A90}" type="parTrans" cxnId="{02D96ED4-C092-4B4E-8331-656B1307DEBF}">
      <dgm:prSet/>
      <dgm:spPr/>
      <dgm:t>
        <a:bodyPr/>
        <a:lstStyle/>
        <a:p>
          <a:endParaRPr lang="en-US"/>
        </a:p>
      </dgm:t>
    </dgm:pt>
    <dgm:pt modelId="{2ADE6287-0026-4668-8E3F-AAB863715A0C}" type="sibTrans" cxnId="{02D96ED4-C092-4B4E-8331-656B1307DEBF}">
      <dgm:prSet/>
      <dgm:spPr/>
      <dgm:t>
        <a:bodyPr/>
        <a:lstStyle/>
        <a:p>
          <a:endParaRPr lang="en-US"/>
        </a:p>
      </dgm:t>
    </dgm:pt>
    <dgm:pt modelId="{60CD6A18-433D-4703-8479-B7954DEE7934}">
      <dgm:prSet phldrT="[Text]"/>
      <dgm:spPr/>
      <dgm:t>
        <a:bodyPr/>
        <a:lstStyle/>
        <a:p>
          <a:r>
            <a:rPr lang="en-US" dirty="0"/>
            <a:t>Developmental and/or Mental Health Screen is completed</a:t>
          </a:r>
        </a:p>
      </dgm:t>
    </dgm:pt>
    <dgm:pt modelId="{F28D52ED-EAFC-4F93-A834-1FB26E11415C}" type="parTrans" cxnId="{1BDDA148-2ECF-457C-903A-0096D70C9D4C}">
      <dgm:prSet/>
      <dgm:spPr/>
      <dgm:t>
        <a:bodyPr/>
        <a:lstStyle/>
        <a:p>
          <a:endParaRPr lang="en-US"/>
        </a:p>
      </dgm:t>
    </dgm:pt>
    <dgm:pt modelId="{90A6CFBF-222E-4C1D-BF0D-7CCD08A8151D}" type="sibTrans" cxnId="{1BDDA148-2ECF-457C-903A-0096D70C9D4C}">
      <dgm:prSet/>
      <dgm:spPr/>
      <dgm:t>
        <a:bodyPr/>
        <a:lstStyle/>
        <a:p>
          <a:endParaRPr lang="en-US"/>
        </a:p>
      </dgm:t>
    </dgm:pt>
    <dgm:pt modelId="{3D3F892C-2614-46AE-B048-BCEEC680DFA4}" type="pres">
      <dgm:prSet presAssocID="{BEB1F3E8-A42F-44E6-BE89-409ABB3D4CFB}" presName="CompostProcess" presStyleCnt="0">
        <dgm:presLayoutVars>
          <dgm:dir/>
          <dgm:resizeHandles val="exact"/>
        </dgm:presLayoutVars>
      </dgm:prSet>
      <dgm:spPr/>
    </dgm:pt>
    <dgm:pt modelId="{DC248E9E-D950-4480-8C1D-72DF2ADB2E19}" type="pres">
      <dgm:prSet presAssocID="{BEB1F3E8-A42F-44E6-BE89-409ABB3D4CFB}" presName="arrow" presStyleLbl="bgShp" presStyleIdx="0" presStyleCnt="1"/>
      <dgm:spPr/>
    </dgm:pt>
    <dgm:pt modelId="{AD28A6C9-05D1-4D8B-884D-37E6FE9A7DC6}" type="pres">
      <dgm:prSet presAssocID="{BEB1F3E8-A42F-44E6-BE89-409ABB3D4CFB}" presName="linearProcess" presStyleCnt="0"/>
      <dgm:spPr/>
    </dgm:pt>
    <dgm:pt modelId="{7667BCF3-04FD-499E-BB07-9D06F973CAFB}" type="pres">
      <dgm:prSet presAssocID="{60CD6A18-433D-4703-8479-B7954DEE7934}" presName="textNode" presStyleLbl="node1" presStyleIdx="0" presStyleCnt="3">
        <dgm:presLayoutVars>
          <dgm:bulletEnabled val="1"/>
        </dgm:presLayoutVars>
      </dgm:prSet>
      <dgm:spPr/>
    </dgm:pt>
    <dgm:pt modelId="{20DA18EC-271B-4A61-A99A-6ABC4738EF49}" type="pres">
      <dgm:prSet presAssocID="{90A6CFBF-222E-4C1D-BF0D-7CCD08A8151D}" presName="sibTrans" presStyleCnt="0"/>
      <dgm:spPr/>
    </dgm:pt>
    <dgm:pt modelId="{91EA6412-FFEA-4C5B-AE19-0170120964B9}" type="pres">
      <dgm:prSet presAssocID="{C557761F-5AB0-4958-8B21-99B9D74E18A6}" presName="textNode" presStyleLbl="node1" presStyleIdx="1" presStyleCnt="3">
        <dgm:presLayoutVars>
          <dgm:bulletEnabled val="1"/>
        </dgm:presLayoutVars>
      </dgm:prSet>
      <dgm:spPr/>
    </dgm:pt>
    <dgm:pt modelId="{FB44C695-74C3-4C57-AB88-79E43AE170DF}" type="pres">
      <dgm:prSet presAssocID="{A5A55122-0CBF-4C74-BFE1-BEB880A225E7}" presName="sibTrans" presStyleCnt="0"/>
      <dgm:spPr/>
    </dgm:pt>
    <dgm:pt modelId="{BEAF20D1-49D7-46F7-B719-E43160164548}" type="pres">
      <dgm:prSet presAssocID="{A5C33E4D-DA10-47CE-92F5-96B13FA6748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BDDA148-2ECF-457C-903A-0096D70C9D4C}" srcId="{BEB1F3E8-A42F-44E6-BE89-409ABB3D4CFB}" destId="{60CD6A18-433D-4703-8479-B7954DEE7934}" srcOrd="0" destOrd="0" parTransId="{F28D52ED-EAFC-4F93-A834-1FB26E11415C}" sibTransId="{90A6CFBF-222E-4C1D-BF0D-7CCD08A8151D}"/>
    <dgm:cxn modelId="{D567D34B-BB51-423A-A83A-F6A319E85D1D}" type="presOf" srcId="{C557761F-5AB0-4958-8B21-99B9D74E18A6}" destId="{91EA6412-FFEA-4C5B-AE19-0170120964B9}" srcOrd="0" destOrd="0" presId="urn:microsoft.com/office/officeart/2005/8/layout/hProcess9"/>
    <dgm:cxn modelId="{AB54298D-B8E7-4062-A9A6-2A1D05A7BA60}" type="presOf" srcId="{A5C33E4D-DA10-47CE-92F5-96B13FA67486}" destId="{BEAF20D1-49D7-46F7-B719-E43160164548}" srcOrd="0" destOrd="0" presId="urn:microsoft.com/office/officeart/2005/8/layout/hProcess9"/>
    <dgm:cxn modelId="{318FB6A0-F736-483A-A392-FCBF71230403}" srcId="{BEB1F3E8-A42F-44E6-BE89-409ABB3D4CFB}" destId="{C557761F-5AB0-4958-8B21-99B9D74E18A6}" srcOrd="1" destOrd="0" parTransId="{73E5A85F-5623-458B-ADCE-FE5400891039}" sibTransId="{A5A55122-0CBF-4C74-BFE1-BEB880A225E7}"/>
    <dgm:cxn modelId="{A2DD9EC1-C9BE-4027-8552-B9508E262359}" type="presOf" srcId="{BEB1F3E8-A42F-44E6-BE89-409ABB3D4CFB}" destId="{3D3F892C-2614-46AE-B048-BCEEC680DFA4}" srcOrd="0" destOrd="0" presId="urn:microsoft.com/office/officeart/2005/8/layout/hProcess9"/>
    <dgm:cxn modelId="{502989C8-B46C-4986-83D5-2DC72920A8EC}" type="presOf" srcId="{60CD6A18-433D-4703-8479-B7954DEE7934}" destId="{7667BCF3-04FD-499E-BB07-9D06F973CAFB}" srcOrd="0" destOrd="0" presId="urn:microsoft.com/office/officeart/2005/8/layout/hProcess9"/>
    <dgm:cxn modelId="{02D96ED4-C092-4B4E-8331-656B1307DEBF}" srcId="{BEB1F3E8-A42F-44E6-BE89-409ABB3D4CFB}" destId="{A5C33E4D-DA10-47CE-92F5-96B13FA67486}" srcOrd="2" destOrd="0" parTransId="{603AAA75-9486-455C-815F-1011AF233A90}" sibTransId="{2ADE6287-0026-4668-8E3F-AAB863715A0C}"/>
    <dgm:cxn modelId="{E99F7B91-E365-4EC5-9C23-2B0D60121CF3}" type="presParOf" srcId="{3D3F892C-2614-46AE-B048-BCEEC680DFA4}" destId="{DC248E9E-D950-4480-8C1D-72DF2ADB2E19}" srcOrd="0" destOrd="0" presId="urn:microsoft.com/office/officeart/2005/8/layout/hProcess9"/>
    <dgm:cxn modelId="{F66EC488-5738-4821-89D5-FB44346588FC}" type="presParOf" srcId="{3D3F892C-2614-46AE-B048-BCEEC680DFA4}" destId="{AD28A6C9-05D1-4D8B-884D-37E6FE9A7DC6}" srcOrd="1" destOrd="0" presId="urn:microsoft.com/office/officeart/2005/8/layout/hProcess9"/>
    <dgm:cxn modelId="{C56F9A2B-08DC-4909-BF00-44EE5FA25A90}" type="presParOf" srcId="{AD28A6C9-05D1-4D8B-884D-37E6FE9A7DC6}" destId="{7667BCF3-04FD-499E-BB07-9D06F973CAFB}" srcOrd="0" destOrd="0" presId="urn:microsoft.com/office/officeart/2005/8/layout/hProcess9"/>
    <dgm:cxn modelId="{F48B16EA-FD00-4BD8-A326-8E63F2B3D6B9}" type="presParOf" srcId="{AD28A6C9-05D1-4D8B-884D-37E6FE9A7DC6}" destId="{20DA18EC-271B-4A61-A99A-6ABC4738EF49}" srcOrd="1" destOrd="0" presId="urn:microsoft.com/office/officeart/2005/8/layout/hProcess9"/>
    <dgm:cxn modelId="{98903307-269C-4FEA-B1AC-A3056799739C}" type="presParOf" srcId="{AD28A6C9-05D1-4D8B-884D-37E6FE9A7DC6}" destId="{91EA6412-FFEA-4C5B-AE19-0170120964B9}" srcOrd="2" destOrd="0" presId="urn:microsoft.com/office/officeart/2005/8/layout/hProcess9"/>
    <dgm:cxn modelId="{B684EE80-4532-41FB-A04F-EC1A2E52E1E1}" type="presParOf" srcId="{AD28A6C9-05D1-4D8B-884D-37E6FE9A7DC6}" destId="{FB44C695-74C3-4C57-AB88-79E43AE170DF}" srcOrd="3" destOrd="0" presId="urn:microsoft.com/office/officeart/2005/8/layout/hProcess9"/>
    <dgm:cxn modelId="{555EEE53-E49E-4DBE-B251-83E85D933075}" type="presParOf" srcId="{AD28A6C9-05D1-4D8B-884D-37E6FE9A7DC6}" destId="{BEAF20D1-49D7-46F7-B719-E4316016454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1F3E8-A42F-44E6-BE89-409ABB3D4CF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C557761F-5AB0-4958-8B21-99B9D74E18A6}">
      <dgm:prSet phldrT="[Text]"/>
      <dgm:spPr/>
      <dgm:t>
        <a:bodyPr/>
        <a:lstStyle/>
        <a:p>
          <a:r>
            <a:rPr lang="en-US" dirty="0"/>
            <a:t>If a child has a positive developmental and/or mental health result on any valid screening tool, an assessment is warranted</a:t>
          </a:r>
        </a:p>
      </dgm:t>
    </dgm:pt>
    <dgm:pt modelId="{73E5A85F-5623-458B-ADCE-FE5400891039}" type="parTrans" cxnId="{318FB6A0-F736-483A-A392-FCBF71230403}">
      <dgm:prSet/>
      <dgm:spPr/>
      <dgm:t>
        <a:bodyPr/>
        <a:lstStyle/>
        <a:p>
          <a:endParaRPr lang="en-US"/>
        </a:p>
      </dgm:t>
    </dgm:pt>
    <dgm:pt modelId="{A5A55122-0CBF-4C74-BFE1-BEB880A225E7}" type="sibTrans" cxnId="{318FB6A0-F736-483A-A392-FCBF71230403}">
      <dgm:prSet/>
      <dgm:spPr/>
      <dgm:t>
        <a:bodyPr/>
        <a:lstStyle/>
        <a:p>
          <a:endParaRPr lang="en-US"/>
        </a:p>
      </dgm:t>
    </dgm:pt>
    <dgm:pt modelId="{A5C33E4D-DA10-47CE-92F5-96B13FA67486}">
      <dgm:prSet phldrT="[Text]"/>
      <dgm:spPr/>
      <dgm:t>
        <a:bodyPr/>
        <a:lstStyle/>
        <a:p>
          <a:r>
            <a:rPr lang="en-US" dirty="0"/>
            <a:t>OC’s work with Child Welfare team to obtain parental consent for the service</a:t>
          </a:r>
        </a:p>
      </dgm:t>
    </dgm:pt>
    <dgm:pt modelId="{603AAA75-9486-455C-815F-1011AF233A90}" type="parTrans" cxnId="{02D96ED4-C092-4B4E-8331-656B1307DEBF}">
      <dgm:prSet/>
      <dgm:spPr/>
      <dgm:t>
        <a:bodyPr/>
        <a:lstStyle/>
        <a:p>
          <a:endParaRPr lang="en-US"/>
        </a:p>
      </dgm:t>
    </dgm:pt>
    <dgm:pt modelId="{2ADE6287-0026-4668-8E3F-AAB863715A0C}" type="sibTrans" cxnId="{02D96ED4-C092-4B4E-8331-656B1307DEBF}">
      <dgm:prSet/>
      <dgm:spPr/>
      <dgm:t>
        <a:bodyPr/>
        <a:lstStyle/>
        <a:p>
          <a:endParaRPr lang="en-US"/>
        </a:p>
      </dgm:t>
    </dgm:pt>
    <dgm:pt modelId="{A7DF4CDF-799E-45B8-9532-719FA81AF7F4}">
      <dgm:prSet phldrT="[Text]"/>
      <dgm:spPr/>
      <dgm:t>
        <a:bodyPr/>
        <a:lstStyle/>
        <a:p>
          <a:r>
            <a:rPr lang="en-US" dirty="0"/>
            <a:t>A mental health or developmental assessment is completed</a:t>
          </a:r>
        </a:p>
      </dgm:t>
    </dgm:pt>
    <dgm:pt modelId="{5F7860A0-6A69-40BE-9835-AA0885106F8D}" type="parTrans" cxnId="{DCD3D47D-6C4F-4B0E-9C1C-212A53D1FAEA}">
      <dgm:prSet/>
      <dgm:spPr/>
      <dgm:t>
        <a:bodyPr/>
        <a:lstStyle/>
        <a:p>
          <a:endParaRPr lang="en-US"/>
        </a:p>
      </dgm:t>
    </dgm:pt>
    <dgm:pt modelId="{5529D9E6-36CA-41FC-9703-CC3329BDC09D}" type="sibTrans" cxnId="{DCD3D47D-6C4F-4B0E-9C1C-212A53D1FAEA}">
      <dgm:prSet/>
      <dgm:spPr/>
      <dgm:t>
        <a:bodyPr/>
        <a:lstStyle/>
        <a:p>
          <a:endParaRPr lang="en-US"/>
        </a:p>
      </dgm:t>
    </dgm:pt>
    <dgm:pt modelId="{2BB78A68-8120-4F0D-9726-5BAA68442CD4}">
      <dgm:prSet phldrT="[Text]"/>
      <dgm:spPr/>
      <dgm:t>
        <a:bodyPr/>
        <a:lstStyle/>
        <a:p>
          <a:r>
            <a:rPr lang="en-US" dirty="0"/>
            <a:t>Resulting recommendations are documented, shared and followed up upon (i.e., Therapy, School involvement, etc.)</a:t>
          </a:r>
        </a:p>
      </dgm:t>
    </dgm:pt>
    <dgm:pt modelId="{1013C6B7-7E44-4E43-BE09-BA5F78023B85}" type="parTrans" cxnId="{A1D0E93B-6396-486F-A12F-AACFE4CCEBE3}">
      <dgm:prSet/>
      <dgm:spPr/>
      <dgm:t>
        <a:bodyPr/>
        <a:lstStyle/>
        <a:p>
          <a:endParaRPr lang="en-US"/>
        </a:p>
      </dgm:t>
    </dgm:pt>
    <dgm:pt modelId="{30D80A15-5BC0-459F-A474-A6AD73FE159F}" type="sibTrans" cxnId="{A1D0E93B-6396-486F-A12F-AACFE4CCEBE3}">
      <dgm:prSet/>
      <dgm:spPr/>
      <dgm:t>
        <a:bodyPr/>
        <a:lstStyle/>
        <a:p>
          <a:endParaRPr lang="en-US"/>
        </a:p>
      </dgm:t>
    </dgm:pt>
    <dgm:pt modelId="{47C560E9-C228-45C2-9BF7-6298834B8EEC}" type="pres">
      <dgm:prSet presAssocID="{BEB1F3E8-A42F-44E6-BE89-409ABB3D4CFB}" presName="CompostProcess" presStyleCnt="0">
        <dgm:presLayoutVars>
          <dgm:dir/>
          <dgm:resizeHandles val="exact"/>
        </dgm:presLayoutVars>
      </dgm:prSet>
      <dgm:spPr/>
    </dgm:pt>
    <dgm:pt modelId="{6AD32870-82C4-4F0E-9E71-222891A510EC}" type="pres">
      <dgm:prSet presAssocID="{BEB1F3E8-A42F-44E6-BE89-409ABB3D4CFB}" presName="arrow" presStyleLbl="bgShp" presStyleIdx="0" presStyleCnt="1" custLinFactNeighborX="139" custLinFactNeighborY="12294"/>
      <dgm:spPr/>
    </dgm:pt>
    <dgm:pt modelId="{A097ED23-99A9-4BD7-9BDC-840A5CB03DF4}" type="pres">
      <dgm:prSet presAssocID="{BEB1F3E8-A42F-44E6-BE89-409ABB3D4CFB}" presName="linearProcess" presStyleCnt="0"/>
      <dgm:spPr/>
    </dgm:pt>
    <dgm:pt modelId="{C2AD9E3F-55EF-46A6-982E-B173531A1A25}" type="pres">
      <dgm:prSet presAssocID="{C557761F-5AB0-4958-8B21-99B9D74E18A6}" presName="textNode" presStyleLbl="node1" presStyleIdx="0" presStyleCnt="4">
        <dgm:presLayoutVars>
          <dgm:bulletEnabled val="1"/>
        </dgm:presLayoutVars>
      </dgm:prSet>
      <dgm:spPr/>
    </dgm:pt>
    <dgm:pt modelId="{91B809CB-7454-4596-B084-58081FF95A9F}" type="pres">
      <dgm:prSet presAssocID="{A5A55122-0CBF-4C74-BFE1-BEB880A225E7}" presName="sibTrans" presStyleCnt="0"/>
      <dgm:spPr/>
    </dgm:pt>
    <dgm:pt modelId="{CF256C53-D528-4DC2-9637-533216630484}" type="pres">
      <dgm:prSet presAssocID="{A5C33E4D-DA10-47CE-92F5-96B13FA67486}" presName="textNode" presStyleLbl="node1" presStyleIdx="1" presStyleCnt="4">
        <dgm:presLayoutVars>
          <dgm:bulletEnabled val="1"/>
        </dgm:presLayoutVars>
      </dgm:prSet>
      <dgm:spPr/>
    </dgm:pt>
    <dgm:pt modelId="{D197DA2A-7182-4DA9-B6DF-AB6F280F804F}" type="pres">
      <dgm:prSet presAssocID="{2ADE6287-0026-4668-8E3F-AAB863715A0C}" presName="sibTrans" presStyleCnt="0"/>
      <dgm:spPr/>
    </dgm:pt>
    <dgm:pt modelId="{8C65615C-B567-48C7-AE71-DD383177FB81}" type="pres">
      <dgm:prSet presAssocID="{A7DF4CDF-799E-45B8-9532-719FA81AF7F4}" presName="textNode" presStyleLbl="node1" presStyleIdx="2" presStyleCnt="4">
        <dgm:presLayoutVars>
          <dgm:bulletEnabled val="1"/>
        </dgm:presLayoutVars>
      </dgm:prSet>
      <dgm:spPr/>
    </dgm:pt>
    <dgm:pt modelId="{C98ADAB0-5BAB-49A8-AB80-01E927F4C70F}" type="pres">
      <dgm:prSet presAssocID="{5529D9E6-36CA-41FC-9703-CC3329BDC09D}" presName="sibTrans" presStyleCnt="0"/>
      <dgm:spPr/>
    </dgm:pt>
    <dgm:pt modelId="{26BD70AC-FC98-4C5B-A86D-CF32E7829DC0}" type="pres">
      <dgm:prSet presAssocID="{2BB78A68-8120-4F0D-9726-5BAA68442CD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DDA150A-3D3F-477E-A154-6E8204C8F502}" type="presOf" srcId="{A7DF4CDF-799E-45B8-9532-719FA81AF7F4}" destId="{8C65615C-B567-48C7-AE71-DD383177FB81}" srcOrd="0" destOrd="0" presId="urn:microsoft.com/office/officeart/2005/8/layout/hProcess9"/>
    <dgm:cxn modelId="{A1D0E93B-6396-486F-A12F-AACFE4CCEBE3}" srcId="{BEB1F3E8-A42F-44E6-BE89-409ABB3D4CFB}" destId="{2BB78A68-8120-4F0D-9726-5BAA68442CD4}" srcOrd="3" destOrd="0" parTransId="{1013C6B7-7E44-4E43-BE09-BA5F78023B85}" sibTransId="{30D80A15-5BC0-459F-A474-A6AD73FE159F}"/>
    <dgm:cxn modelId="{C56B2F65-B407-4749-AC4F-BB4CBBF55852}" type="presOf" srcId="{A5C33E4D-DA10-47CE-92F5-96B13FA67486}" destId="{CF256C53-D528-4DC2-9637-533216630484}" srcOrd="0" destOrd="0" presId="urn:microsoft.com/office/officeart/2005/8/layout/hProcess9"/>
    <dgm:cxn modelId="{F710C74C-0078-4C51-9B98-A35039D7004E}" type="presOf" srcId="{BEB1F3E8-A42F-44E6-BE89-409ABB3D4CFB}" destId="{47C560E9-C228-45C2-9BF7-6298834B8EEC}" srcOrd="0" destOrd="0" presId="urn:microsoft.com/office/officeart/2005/8/layout/hProcess9"/>
    <dgm:cxn modelId="{769F4E79-FB48-4E84-B88E-3AE80B7837C7}" type="presOf" srcId="{2BB78A68-8120-4F0D-9726-5BAA68442CD4}" destId="{26BD70AC-FC98-4C5B-A86D-CF32E7829DC0}" srcOrd="0" destOrd="0" presId="urn:microsoft.com/office/officeart/2005/8/layout/hProcess9"/>
    <dgm:cxn modelId="{DCD3D47D-6C4F-4B0E-9C1C-212A53D1FAEA}" srcId="{BEB1F3E8-A42F-44E6-BE89-409ABB3D4CFB}" destId="{A7DF4CDF-799E-45B8-9532-719FA81AF7F4}" srcOrd="2" destOrd="0" parTransId="{5F7860A0-6A69-40BE-9835-AA0885106F8D}" sibTransId="{5529D9E6-36CA-41FC-9703-CC3329BDC09D}"/>
    <dgm:cxn modelId="{C26EC485-91EB-4D11-8605-4462B4C61E37}" type="presOf" srcId="{C557761F-5AB0-4958-8B21-99B9D74E18A6}" destId="{C2AD9E3F-55EF-46A6-982E-B173531A1A25}" srcOrd="0" destOrd="0" presId="urn:microsoft.com/office/officeart/2005/8/layout/hProcess9"/>
    <dgm:cxn modelId="{318FB6A0-F736-483A-A392-FCBF71230403}" srcId="{BEB1F3E8-A42F-44E6-BE89-409ABB3D4CFB}" destId="{C557761F-5AB0-4958-8B21-99B9D74E18A6}" srcOrd="0" destOrd="0" parTransId="{73E5A85F-5623-458B-ADCE-FE5400891039}" sibTransId="{A5A55122-0CBF-4C74-BFE1-BEB880A225E7}"/>
    <dgm:cxn modelId="{02D96ED4-C092-4B4E-8331-656B1307DEBF}" srcId="{BEB1F3E8-A42F-44E6-BE89-409ABB3D4CFB}" destId="{A5C33E4D-DA10-47CE-92F5-96B13FA67486}" srcOrd="1" destOrd="0" parTransId="{603AAA75-9486-455C-815F-1011AF233A90}" sibTransId="{2ADE6287-0026-4668-8E3F-AAB863715A0C}"/>
    <dgm:cxn modelId="{8A32F99B-4008-40BD-88A9-7CB659427677}" type="presParOf" srcId="{47C560E9-C228-45C2-9BF7-6298834B8EEC}" destId="{6AD32870-82C4-4F0E-9E71-222891A510EC}" srcOrd="0" destOrd="0" presId="urn:microsoft.com/office/officeart/2005/8/layout/hProcess9"/>
    <dgm:cxn modelId="{BF1BA538-5C72-4201-80DA-E54063A3B8D1}" type="presParOf" srcId="{47C560E9-C228-45C2-9BF7-6298834B8EEC}" destId="{A097ED23-99A9-4BD7-9BDC-840A5CB03DF4}" srcOrd="1" destOrd="0" presId="urn:microsoft.com/office/officeart/2005/8/layout/hProcess9"/>
    <dgm:cxn modelId="{F64A078B-AE33-47E1-BBFE-45ACB2F6FF66}" type="presParOf" srcId="{A097ED23-99A9-4BD7-9BDC-840A5CB03DF4}" destId="{C2AD9E3F-55EF-46A6-982E-B173531A1A25}" srcOrd="0" destOrd="0" presId="urn:microsoft.com/office/officeart/2005/8/layout/hProcess9"/>
    <dgm:cxn modelId="{464D1BBA-27E7-43AB-A5D3-0BA2AAF1AD32}" type="presParOf" srcId="{A097ED23-99A9-4BD7-9BDC-840A5CB03DF4}" destId="{91B809CB-7454-4596-B084-58081FF95A9F}" srcOrd="1" destOrd="0" presId="urn:microsoft.com/office/officeart/2005/8/layout/hProcess9"/>
    <dgm:cxn modelId="{DDB3CADA-330C-4A72-9FF6-FF4201E31A90}" type="presParOf" srcId="{A097ED23-99A9-4BD7-9BDC-840A5CB03DF4}" destId="{CF256C53-D528-4DC2-9637-533216630484}" srcOrd="2" destOrd="0" presId="urn:microsoft.com/office/officeart/2005/8/layout/hProcess9"/>
    <dgm:cxn modelId="{709A1C9E-478E-4E8C-B19B-DAF8C1DCEE32}" type="presParOf" srcId="{A097ED23-99A9-4BD7-9BDC-840A5CB03DF4}" destId="{D197DA2A-7182-4DA9-B6DF-AB6F280F804F}" srcOrd="3" destOrd="0" presId="urn:microsoft.com/office/officeart/2005/8/layout/hProcess9"/>
    <dgm:cxn modelId="{7029BED7-922E-4E8F-997E-B2A669B36760}" type="presParOf" srcId="{A097ED23-99A9-4BD7-9BDC-840A5CB03DF4}" destId="{8C65615C-B567-48C7-AE71-DD383177FB81}" srcOrd="4" destOrd="0" presId="urn:microsoft.com/office/officeart/2005/8/layout/hProcess9"/>
    <dgm:cxn modelId="{AB19B9B9-8833-4847-BBC3-CCF97AE7B3E2}" type="presParOf" srcId="{A097ED23-99A9-4BD7-9BDC-840A5CB03DF4}" destId="{C98ADAB0-5BAB-49A8-AB80-01E927F4C70F}" srcOrd="5" destOrd="0" presId="urn:microsoft.com/office/officeart/2005/8/layout/hProcess9"/>
    <dgm:cxn modelId="{394AB844-FA79-4275-82D3-D063B9C3B7C3}" type="presParOf" srcId="{A097ED23-99A9-4BD7-9BDC-840A5CB03DF4}" destId="{26BD70AC-FC98-4C5B-A86D-CF32E7829DC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057E9-98C6-45D8-98F8-5A032A26FB9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0B498E84-F5C5-438B-8FC8-49620CE8B636}">
      <dgm:prSet phldrT="[Text]"/>
      <dgm:spPr/>
      <dgm:t>
        <a:bodyPr/>
        <a:lstStyle/>
        <a:p>
          <a:r>
            <a:rPr lang="en-US" dirty="0"/>
            <a:t>Upcoming scheduled appointments are tracked</a:t>
          </a:r>
        </a:p>
      </dgm:t>
    </dgm:pt>
    <dgm:pt modelId="{4E7D0E5B-4E98-498A-B026-BBF5A303646A}" type="parTrans" cxnId="{0D8EB977-1412-433D-BE29-27A90A5BF95B}">
      <dgm:prSet/>
      <dgm:spPr/>
      <dgm:t>
        <a:bodyPr/>
        <a:lstStyle/>
        <a:p>
          <a:endParaRPr lang="en-US"/>
        </a:p>
      </dgm:t>
    </dgm:pt>
    <dgm:pt modelId="{80E7FB9F-8055-4C11-B0DE-55476363DDFA}" type="sibTrans" cxnId="{0D8EB977-1412-433D-BE29-27A90A5BF95B}">
      <dgm:prSet/>
      <dgm:spPr/>
      <dgm:t>
        <a:bodyPr/>
        <a:lstStyle/>
        <a:p>
          <a:endParaRPr lang="en-US"/>
        </a:p>
      </dgm:t>
    </dgm:pt>
    <dgm:pt modelId="{D9BF377D-2B85-45BB-AE42-C7DDE90EFA93}">
      <dgm:prSet phldrT="[Text]"/>
      <dgm:spPr/>
      <dgm:t>
        <a:bodyPr/>
        <a:lstStyle/>
        <a:p>
          <a:r>
            <a:rPr lang="en-US" dirty="0"/>
            <a:t>Necessary* follow up is identified, documented, facilitated and tracked</a:t>
          </a:r>
        </a:p>
      </dgm:t>
    </dgm:pt>
    <dgm:pt modelId="{E791304E-EB52-4156-BD1A-FB4C2526410A}" type="parTrans" cxnId="{373500E9-0A95-40CB-9D34-EC590D153188}">
      <dgm:prSet/>
      <dgm:spPr/>
      <dgm:t>
        <a:bodyPr/>
        <a:lstStyle/>
        <a:p>
          <a:endParaRPr lang="en-US"/>
        </a:p>
      </dgm:t>
    </dgm:pt>
    <dgm:pt modelId="{1F1ED52B-BB7A-4FAF-86F4-8A4DEE241B9C}" type="sibTrans" cxnId="{373500E9-0A95-40CB-9D34-EC590D153188}">
      <dgm:prSet/>
      <dgm:spPr/>
      <dgm:t>
        <a:bodyPr/>
        <a:lstStyle/>
        <a:p>
          <a:endParaRPr lang="en-US"/>
        </a:p>
      </dgm:t>
    </dgm:pt>
    <dgm:pt modelId="{0244E77D-1292-42CA-9455-8A49C3E432EF}">
      <dgm:prSet phldrT="[Text]"/>
      <dgm:spPr/>
      <dgm:t>
        <a:bodyPr/>
        <a:lstStyle/>
        <a:p>
          <a:r>
            <a:rPr lang="en-US" dirty="0"/>
            <a:t>No show and missed appointments are also identified and outreach to the caregiver is completed by the OC to identify barriers to attending</a:t>
          </a:r>
        </a:p>
      </dgm:t>
    </dgm:pt>
    <dgm:pt modelId="{C27E0888-FCAB-41E2-81CA-C0A31E04DBC5}" type="parTrans" cxnId="{DC6DE4F0-70D3-46A1-BA11-AEA4AD21A813}">
      <dgm:prSet/>
      <dgm:spPr/>
      <dgm:t>
        <a:bodyPr/>
        <a:lstStyle/>
        <a:p>
          <a:endParaRPr lang="en-US"/>
        </a:p>
      </dgm:t>
    </dgm:pt>
    <dgm:pt modelId="{43BFFE61-40AC-4130-B865-B47FCD0ACFCB}" type="sibTrans" cxnId="{DC6DE4F0-70D3-46A1-BA11-AEA4AD21A813}">
      <dgm:prSet/>
      <dgm:spPr/>
      <dgm:t>
        <a:bodyPr/>
        <a:lstStyle/>
        <a:p>
          <a:endParaRPr lang="en-US"/>
        </a:p>
      </dgm:t>
    </dgm:pt>
    <dgm:pt modelId="{F5AA5C1F-68A5-4609-BBBD-3D653B117F75}">
      <dgm:prSet phldrT="[Text]"/>
      <dgm:spPr/>
      <dgm:t>
        <a:bodyPr/>
        <a:lstStyle/>
        <a:p>
          <a:r>
            <a:rPr lang="en-US" dirty="0"/>
            <a:t>Following each appointment, attendance is verified by calling clinic and requesting records</a:t>
          </a:r>
        </a:p>
      </dgm:t>
    </dgm:pt>
    <dgm:pt modelId="{DA43AC8B-CDEF-4468-B48F-2578108792E1}" type="parTrans" cxnId="{5D66EA5D-82C6-4D90-86D6-9EC6F691080F}">
      <dgm:prSet/>
      <dgm:spPr/>
      <dgm:t>
        <a:bodyPr/>
        <a:lstStyle/>
        <a:p>
          <a:endParaRPr lang="en-US"/>
        </a:p>
      </dgm:t>
    </dgm:pt>
    <dgm:pt modelId="{DE48C56F-C8C3-4F43-B63E-B04D753EB9EB}" type="sibTrans" cxnId="{5D66EA5D-82C6-4D90-86D6-9EC6F691080F}">
      <dgm:prSet/>
      <dgm:spPr/>
      <dgm:t>
        <a:bodyPr/>
        <a:lstStyle/>
        <a:p>
          <a:endParaRPr lang="en-US"/>
        </a:p>
      </dgm:t>
    </dgm:pt>
    <dgm:pt modelId="{D65D4ACA-2C48-40EC-80DA-01C228D35B07}" type="pres">
      <dgm:prSet presAssocID="{9B3057E9-98C6-45D8-98F8-5A032A26FB92}" presName="CompostProcess" presStyleCnt="0">
        <dgm:presLayoutVars>
          <dgm:dir/>
          <dgm:resizeHandles val="exact"/>
        </dgm:presLayoutVars>
      </dgm:prSet>
      <dgm:spPr/>
    </dgm:pt>
    <dgm:pt modelId="{911DE2CB-4302-42D2-81EA-A51FF69BD156}" type="pres">
      <dgm:prSet presAssocID="{9B3057E9-98C6-45D8-98F8-5A032A26FB92}" presName="arrow" presStyleLbl="bgShp" presStyleIdx="0" presStyleCnt="1"/>
      <dgm:spPr/>
    </dgm:pt>
    <dgm:pt modelId="{77481046-BFBF-46AD-80C1-0D0908565084}" type="pres">
      <dgm:prSet presAssocID="{9B3057E9-98C6-45D8-98F8-5A032A26FB92}" presName="linearProcess" presStyleCnt="0"/>
      <dgm:spPr/>
    </dgm:pt>
    <dgm:pt modelId="{B6D150B1-C968-4AF4-A968-CA1E65CEDEEA}" type="pres">
      <dgm:prSet presAssocID="{0B498E84-F5C5-438B-8FC8-49620CE8B636}" presName="textNode" presStyleLbl="node1" presStyleIdx="0" presStyleCnt="4">
        <dgm:presLayoutVars>
          <dgm:bulletEnabled val="1"/>
        </dgm:presLayoutVars>
      </dgm:prSet>
      <dgm:spPr/>
    </dgm:pt>
    <dgm:pt modelId="{6FE96C19-6534-48FD-980B-B0981DC4F334}" type="pres">
      <dgm:prSet presAssocID="{80E7FB9F-8055-4C11-B0DE-55476363DDFA}" presName="sibTrans" presStyleCnt="0"/>
      <dgm:spPr/>
    </dgm:pt>
    <dgm:pt modelId="{47AF8302-057E-4990-9D8A-328771E097EE}" type="pres">
      <dgm:prSet presAssocID="{F5AA5C1F-68A5-4609-BBBD-3D653B117F75}" presName="textNode" presStyleLbl="node1" presStyleIdx="1" presStyleCnt="4">
        <dgm:presLayoutVars>
          <dgm:bulletEnabled val="1"/>
        </dgm:presLayoutVars>
      </dgm:prSet>
      <dgm:spPr/>
    </dgm:pt>
    <dgm:pt modelId="{D668AA74-22CA-411C-94E8-22D5144351FE}" type="pres">
      <dgm:prSet presAssocID="{DE48C56F-C8C3-4F43-B63E-B04D753EB9EB}" presName="sibTrans" presStyleCnt="0"/>
      <dgm:spPr/>
    </dgm:pt>
    <dgm:pt modelId="{385D2476-30FA-44F6-BCDD-9CAD6F7DD76A}" type="pres">
      <dgm:prSet presAssocID="{D9BF377D-2B85-45BB-AE42-C7DDE90EFA93}" presName="textNode" presStyleLbl="node1" presStyleIdx="2" presStyleCnt="4">
        <dgm:presLayoutVars>
          <dgm:bulletEnabled val="1"/>
        </dgm:presLayoutVars>
      </dgm:prSet>
      <dgm:spPr/>
    </dgm:pt>
    <dgm:pt modelId="{0070B0BE-1C34-4D4D-805E-F6F73FCBDEF5}" type="pres">
      <dgm:prSet presAssocID="{1F1ED52B-BB7A-4FAF-86F4-8A4DEE241B9C}" presName="sibTrans" presStyleCnt="0"/>
      <dgm:spPr/>
    </dgm:pt>
    <dgm:pt modelId="{2F614B21-6923-411C-AE76-3F3C2928CA4F}" type="pres">
      <dgm:prSet presAssocID="{0244E77D-1292-42CA-9455-8A49C3E432E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17A580B-CE96-4750-A417-AEF74F83F1F1}" type="presOf" srcId="{0244E77D-1292-42CA-9455-8A49C3E432EF}" destId="{2F614B21-6923-411C-AE76-3F3C2928CA4F}" srcOrd="0" destOrd="0" presId="urn:microsoft.com/office/officeart/2005/8/layout/hProcess9"/>
    <dgm:cxn modelId="{8095133E-D145-43C2-BFB8-AD990CD526A5}" type="presOf" srcId="{D9BF377D-2B85-45BB-AE42-C7DDE90EFA93}" destId="{385D2476-30FA-44F6-BCDD-9CAD6F7DD76A}" srcOrd="0" destOrd="0" presId="urn:microsoft.com/office/officeart/2005/8/layout/hProcess9"/>
    <dgm:cxn modelId="{5D66EA5D-82C6-4D90-86D6-9EC6F691080F}" srcId="{9B3057E9-98C6-45D8-98F8-5A032A26FB92}" destId="{F5AA5C1F-68A5-4609-BBBD-3D653B117F75}" srcOrd="1" destOrd="0" parTransId="{DA43AC8B-CDEF-4468-B48F-2578108792E1}" sibTransId="{DE48C56F-C8C3-4F43-B63E-B04D753EB9EB}"/>
    <dgm:cxn modelId="{2574C754-B8A6-43AA-9059-01AEE6E89A0F}" type="presOf" srcId="{9B3057E9-98C6-45D8-98F8-5A032A26FB92}" destId="{D65D4ACA-2C48-40EC-80DA-01C228D35B07}" srcOrd="0" destOrd="0" presId="urn:microsoft.com/office/officeart/2005/8/layout/hProcess9"/>
    <dgm:cxn modelId="{0D8EB977-1412-433D-BE29-27A90A5BF95B}" srcId="{9B3057E9-98C6-45D8-98F8-5A032A26FB92}" destId="{0B498E84-F5C5-438B-8FC8-49620CE8B636}" srcOrd="0" destOrd="0" parTransId="{4E7D0E5B-4E98-498A-B026-BBF5A303646A}" sibTransId="{80E7FB9F-8055-4C11-B0DE-55476363DDFA}"/>
    <dgm:cxn modelId="{FCCFAAB6-21AA-4F02-AED3-4BD84E620628}" type="presOf" srcId="{F5AA5C1F-68A5-4609-BBBD-3D653B117F75}" destId="{47AF8302-057E-4990-9D8A-328771E097EE}" srcOrd="0" destOrd="0" presId="urn:microsoft.com/office/officeart/2005/8/layout/hProcess9"/>
    <dgm:cxn modelId="{373500E9-0A95-40CB-9D34-EC590D153188}" srcId="{9B3057E9-98C6-45D8-98F8-5A032A26FB92}" destId="{D9BF377D-2B85-45BB-AE42-C7DDE90EFA93}" srcOrd="2" destOrd="0" parTransId="{E791304E-EB52-4156-BD1A-FB4C2526410A}" sibTransId="{1F1ED52B-BB7A-4FAF-86F4-8A4DEE241B9C}"/>
    <dgm:cxn modelId="{DC6DE4F0-70D3-46A1-BA11-AEA4AD21A813}" srcId="{9B3057E9-98C6-45D8-98F8-5A032A26FB92}" destId="{0244E77D-1292-42CA-9455-8A49C3E432EF}" srcOrd="3" destOrd="0" parTransId="{C27E0888-FCAB-41E2-81CA-C0A31E04DBC5}" sibTransId="{43BFFE61-40AC-4130-B865-B47FCD0ACFCB}"/>
    <dgm:cxn modelId="{CB7775F6-A37C-4AF3-BFED-ECA097A275BF}" type="presOf" srcId="{0B498E84-F5C5-438B-8FC8-49620CE8B636}" destId="{B6D150B1-C968-4AF4-A968-CA1E65CEDEEA}" srcOrd="0" destOrd="0" presId="urn:microsoft.com/office/officeart/2005/8/layout/hProcess9"/>
    <dgm:cxn modelId="{B11D66BA-251F-48DA-8435-8937C8B265EF}" type="presParOf" srcId="{D65D4ACA-2C48-40EC-80DA-01C228D35B07}" destId="{911DE2CB-4302-42D2-81EA-A51FF69BD156}" srcOrd="0" destOrd="0" presId="urn:microsoft.com/office/officeart/2005/8/layout/hProcess9"/>
    <dgm:cxn modelId="{278B2CA0-6A2A-4373-87CD-E1A06889E059}" type="presParOf" srcId="{D65D4ACA-2C48-40EC-80DA-01C228D35B07}" destId="{77481046-BFBF-46AD-80C1-0D0908565084}" srcOrd="1" destOrd="0" presId="urn:microsoft.com/office/officeart/2005/8/layout/hProcess9"/>
    <dgm:cxn modelId="{89C2BCBD-2A8A-46CC-9CF7-E0A0606ECFCF}" type="presParOf" srcId="{77481046-BFBF-46AD-80C1-0D0908565084}" destId="{B6D150B1-C968-4AF4-A968-CA1E65CEDEEA}" srcOrd="0" destOrd="0" presId="urn:microsoft.com/office/officeart/2005/8/layout/hProcess9"/>
    <dgm:cxn modelId="{865D824E-9376-4729-B117-4C213B3ED09E}" type="presParOf" srcId="{77481046-BFBF-46AD-80C1-0D0908565084}" destId="{6FE96C19-6534-48FD-980B-B0981DC4F334}" srcOrd="1" destOrd="0" presId="urn:microsoft.com/office/officeart/2005/8/layout/hProcess9"/>
    <dgm:cxn modelId="{9DF9646C-F4DA-49B9-9157-F71713108204}" type="presParOf" srcId="{77481046-BFBF-46AD-80C1-0D0908565084}" destId="{47AF8302-057E-4990-9D8A-328771E097EE}" srcOrd="2" destOrd="0" presId="urn:microsoft.com/office/officeart/2005/8/layout/hProcess9"/>
    <dgm:cxn modelId="{E3D01D24-2D6E-4842-AFAE-19B2375D9A23}" type="presParOf" srcId="{77481046-BFBF-46AD-80C1-0D0908565084}" destId="{D668AA74-22CA-411C-94E8-22D5144351FE}" srcOrd="3" destOrd="0" presId="urn:microsoft.com/office/officeart/2005/8/layout/hProcess9"/>
    <dgm:cxn modelId="{A0382571-3539-4425-BB88-321B028EA8EE}" type="presParOf" srcId="{77481046-BFBF-46AD-80C1-0D0908565084}" destId="{385D2476-30FA-44F6-BCDD-9CAD6F7DD76A}" srcOrd="4" destOrd="0" presId="urn:microsoft.com/office/officeart/2005/8/layout/hProcess9"/>
    <dgm:cxn modelId="{C2751C59-D1D4-4D01-9A7E-F060A9BB96F7}" type="presParOf" srcId="{77481046-BFBF-46AD-80C1-0D0908565084}" destId="{0070B0BE-1C34-4D4D-805E-F6F73FCBDEF5}" srcOrd="5" destOrd="0" presId="urn:microsoft.com/office/officeart/2005/8/layout/hProcess9"/>
    <dgm:cxn modelId="{CB0A1CB1-B7B7-43C0-8710-7A656362B930}" type="presParOf" srcId="{77481046-BFBF-46AD-80C1-0D0908565084}" destId="{2F614B21-6923-411C-AE76-3F3C2928CA4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3057E9-98C6-45D8-98F8-5A032A26FB92}" type="doc">
      <dgm:prSet loTypeId="urn:microsoft.com/office/officeart/2005/8/layout/radial6" loCatId="relationship" qsTypeId="urn:microsoft.com/office/officeart/2005/8/quickstyle/3d3" qsCatId="3D" csTypeId="urn:microsoft.com/office/officeart/2005/8/colors/colorful1" csCatId="colorful" phldr="1"/>
      <dgm:spPr/>
    </dgm:pt>
    <dgm:pt modelId="{0B498E84-F5C5-438B-8FC8-49620CE8B636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Care Coordinators outreach to Caregivers/Bio Parents, Child Welfare and Providers if/when:</a:t>
          </a:r>
        </a:p>
      </dgm:t>
    </dgm:pt>
    <dgm:pt modelId="{4E7D0E5B-4E98-498A-B026-BBF5A303646A}" type="parTrans" cxnId="{0D8EB977-1412-433D-BE29-27A90A5BF95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80E7FB9F-8055-4C11-B0DE-55476363DDFA}" type="sibTrans" cxnId="{0D8EB977-1412-433D-BE29-27A90A5BF95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D9BF377D-2B85-45BB-AE42-C7DDE90EFA93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Review of records identify follow up recommendations</a:t>
          </a:r>
        </a:p>
      </dgm:t>
    </dgm:pt>
    <dgm:pt modelId="{E791304E-EB52-4156-BD1A-FB4C2526410A}" type="parTrans" cxnId="{373500E9-0A95-40CB-9D34-EC590D15318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F1ED52B-BB7A-4FAF-86F4-8A4DEE241B9C}" type="sibTrans" cxnId="{373500E9-0A95-40CB-9D34-EC590D153188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244E77D-1292-42CA-9455-8A49C3E432EF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No show, missed or late appointments</a:t>
          </a:r>
        </a:p>
      </dgm:t>
    </dgm:pt>
    <dgm:pt modelId="{C27E0888-FCAB-41E2-81CA-C0A31E04DBC5}" type="parTrans" cxnId="{DC6DE4F0-70D3-46A1-BA11-AEA4AD21A81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43BFFE61-40AC-4130-B865-B47FCD0ACFCB}" type="sibTrans" cxnId="{DC6DE4F0-70D3-46A1-BA11-AEA4AD21A813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97086E85-D706-4107-AD12-5CBED3128281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Consent is needed for treatment</a:t>
          </a:r>
        </a:p>
      </dgm:t>
    </dgm:pt>
    <dgm:pt modelId="{530B768C-6FE8-4882-83B1-B168B830DC34}" type="parTrans" cxnId="{DB5C7C8F-78C6-44DE-87B4-6C49F496A15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A10B0625-092B-42D4-A3CB-C0B2D0F6FBEF}" type="sibTrans" cxnId="{DB5C7C8F-78C6-44DE-87B4-6C49F496A15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13F0415-D050-43BF-B63C-8AC0E4582CED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Contractual visits/care is coming due</a:t>
          </a:r>
        </a:p>
      </dgm:t>
    </dgm:pt>
    <dgm:pt modelId="{3C359E8F-E734-49A1-B6A8-731C047BD750}" type="parTrans" cxnId="{4876AE99-D252-40CA-A210-EECD102BD62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FBB7743-CCC7-4313-B36A-7B5DE8E9CC08}" type="sibTrans" cxnId="{4876AE99-D252-40CA-A210-EECD102BD62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5F1DD98-3B67-4AE5-A999-0103D2852E5B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Check-in with Caregivers to identify unmet needs</a:t>
          </a:r>
        </a:p>
      </dgm:t>
    </dgm:pt>
    <dgm:pt modelId="{554042FF-ADBF-41CC-A251-5731A3772499}" type="parTrans" cxnId="{7A2D2CD6-1E4D-4644-9C1F-FB4CE80026D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4430C4C-C87E-40C6-A3A7-91229FA64AC3}" type="sibTrans" cxnId="{7A2D2CD6-1E4D-4644-9C1F-FB4CE80026DE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1F4CF67-48E0-4426-B129-A32070DA5DD9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Troubleshoot overcoming barriers identified</a:t>
          </a:r>
        </a:p>
      </dgm:t>
    </dgm:pt>
    <dgm:pt modelId="{B428B6C4-CFE7-40BC-8225-2368118423F1}" type="parTrans" cxnId="{578B8D5B-7ACC-4054-B58F-6D2376EB4536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3F2F0C69-3B58-4647-B980-996BC4254CA1}" type="sibTrans" cxnId="{578B8D5B-7ACC-4054-B58F-6D2376EB4536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6C6B55B-7C33-4368-9939-61AF4D45F434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Follow up after inpatient, ED, Urgent Care visits</a:t>
          </a:r>
        </a:p>
      </dgm:t>
    </dgm:pt>
    <dgm:pt modelId="{D10111C4-DE17-4D6E-839B-6EB8C1CD0526}" type="parTrans" cxnId="{05D6C26C-0472-472E-B88C-8C560CB26AD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ECA1027-D482-4059-B713-CEAA7B8C5ABF}" type="sibTrans" cxnId="{05D6C26C-0472-472E-B88C-8C560CB26AD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A0076014-DECD-4471-82C7-FC6D93D339F1}" type="pres">
      <dgm:prSet presAssocID="{9B3057E9-98C6-45D8-98F8-5A032A26FB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7FD413-9E97-4946-B9E5-A6EB8ED2C887}" type="pres">
      <dgm:prSet presAssocID="{0B498E84-F5C5-438B-8FC8-49620CE8B636}" presName="centerShape" presStyleLbl="node0" presStyleIdx="0" presStyleCnt="1"/>
      <dgm:spPr/>
    </dgm:pt>
    <dgm:pt modelId="{FDD84522-4AFD-41F9-93F9-FD0840A5130B}" type="pres">
      <dgm:prSet presAssocID="{D9BF377D-2B85-45BB-AE42-C7DDE90EFA93}" presName="node" presStyleLbl="node1" presStyleIdx="0" presStyleCnt="7" custScaleX="121984" custScaleY="96530">
        <dgm:presLayoutVars>
          <dgm:bulletEnabled val="1"/>
        </dgm:presLayoutVars>
      </dgm:prSet>
      <dgm:spPr/>
    </dgm:pt>
    <dgm:pt modelId="{BDA38A4D-5B91-45C4-8CEE-692839B5C2B2}" type="pres">
      <dgm:prSet presAssocID="{D9BF377D-2B85-45BB-AE42-C7DDE90EFA93}" presName="dummy" presStyleCnt="0"/>
      <dgm:spPr/>
    </dgm:pt>
    <dgm:pt modelId="{C3BBA88E-552D-4CC6-8805-346A0494E489}" type="pres">
      <dgm:prSet presAssocID="{1F1ED52B-BB7A-4FAF-86F4-8A4DEE241B9C}" presName="sibTrans" presStyleLbl="sibTrans2D1" presStyleIdx="0" presStyleCnt="7"/>
      <dgm:spPr/>
    </dgm:pt>
    <dgm:pt modelId="{424EAA8D-2F01-4863-ADEB-48E0B8D72E18}" type="pres">
      <dgm:prSet presAssocID="{97086E85-D706-4107-AD12-5CBED3128281}" presName="node" presStyleLbl="node1" presStyleIdx="1" presStyleCnt="7">
        <dgm:presLayoutVars>
          <dgm:bulletEnabled val="1"/>
        </dgm:presLayoutVars>
      </dgm:prSet>
      <dgm:spPr/>
    </dgm:pt>
    <dgm:pt modelId="{180128F2-737F-4E27-9030-2E19E6F2F285}" type="pres">
      <dgm:prSet presAssocID="{97086E85-D706-4107-AD12-5CBED3128281}" presName="dummy" presStyleCnt="0"/>
      <dgm:spPr/>
    </dgm:pt>
    <dgm:pt modelId="{5CF668D8-56F9-4319-B847-4F11A3097416}" type="pres">
      <dgm:prSet presAssocID="{A10B0625-092B-42D4-A3CB-C0B2D0F6FBEF}" presName="sibTrans" presStyleLbl="sibTrans2D1" presStyleIdx="1" presStyleCnt="7"/>
      <dgm:spPr/>
    </dgm:pt>
    <dgm:pt modelId="{9CC80CE6-2537-4CA6-90E3-C64002E45BB3}" type="pres">
      <dgm:prSet presAssocID="{0244E77D-1292-42CA-9455-8A49C3E432EF}" presName="node" presStyleLbl="node1" presStyleIdx="2" presStyleCnt="7">
        <dgm:presLayoutVars>
          <dgm:bulletEnabled val="1"/>
        </dgm:presLayoutVars>
      </dgm:prSet>
      <dgm:spPr/>
    </dgm:pt>
    <dgm:pt modelId="{03D3E435-8C05-4741-83EB-C558CBC23DCD}" type="pres">
      <dgm:prSet presAssocID="{0244E77D-1292-42CA-9455-8A49C3E432EF}" presName="dummy" presStyleCnt="0"/>
      <dgm:spPr/>
    </dgm:pt>
    <dgm:pt modelId="{E49DABC4-642E-41F6-B70D-492F79511737}" type="pres">
      <dgm:prSet presAssocID="{43BFFE61-40AC-4130-B865-B47FCD0ACFCB}" presName="sibTrans" presStyleLbl="sibTrans2D1" presStyleIdx="2" presStyleCnt="7"/>
      <dgm:spPr/>
    </dgm:pt>
    <dgm:pt modelId="{D3F1FD9E-95CE-4962-AB07-C52896DB82A1}" type="pres">
      <dgm:prSet presAssocID="{513F0415-D050-43BF-B63C-8AC0E4582CED}" presName="node" presStyleLbl="node1" presStyleIdx="3" presStyleCnt="7">
        <dgm:presLayoutVars>
          <dgm:bulletEnabled val="1"/>
        </dgm:presLayoutVars>
      </dgm:prSet>
      <dgm:spPr/>
    </dgm:pt>
    <dgm:pt modelId="{448A0AA7-E08C-4CC6-86F0-618E415F7AC2}" type="pres">
      <dgm:prSet presAssocID="{513F0415-D050-43BF-B63C-8AC0E4582CED}" presName="dummy" presStyleCnt="0"/>
      <dgm:spPr/>
    </dgm:pt>
    <dgm:pt modelId="{D62DB4E4-C6AF-4855-BA85-75E06B4DE2DD}" type="pres">
      <dgm:prSet presAssocID="{CFBB7743-CCC7-4313-B36A-7B5DE8E9CC08}" presName="sibTrans" presStyleLbl="sibTrans2D1" presStyleIdx="3" presStyleCnt="7"/>
      <dgm:spPr/>
    </dgm:pt>
    <dgm:pt modelId="{CD9E5712-B513-47AB-A45E-73A88C7212A2}" type="pres">
      <dgm:prSet presAssocID="{75F1DD98-3B67-4AE5-A999-0103D2852E5B}" presName="node" presStyleLbl="node1" presStyleIdx="4" presStyleCnt="7">
        <dgm:presLayoutVars>
          <dgm:bulletEnabled val="1"/>
        </dgm:presLayoutVars>
      </dgm:prSet>
      <dgm:spPr/>
    </dgm:pt>
    <dgm:pt modelId="{AD80D0E7-0276-4758-8EC9-3D426BFCF1C2}" type="pres">
      <dgm:prSet presAssocID="{75F1DD98-3B67-4AE5-A999-0103D2852E5B}" presName="dummy" presStyleCnt="0"/>
      <dgm:spPr/>
    </dgm:pt>
    <dgm:pt modelId="{68153786-C3EE-4372-9C59-2A1DD28377E5}" type="pres">
      <dgm:prSet presAssocID="{F4430C4C-C87E-40C6-A3A7-91229FA64AC3}" presName="sibTrans" presStyleLbl="sibTrans2D1" presStyleIdx="4" presStyleCnt="7"/>
      <dgm:spPr/>
    </dgm:pt>
    <dgm:pt modelId="{66ADA1D4-EF51-4525-915B-1B899F3ECAE3}" type="pres">
      <dgm:prSet presAssocID="{C6C6B55B-7C33-4368-9939-61AF4D45F434}" presName="node" presStyleLbl="node1" presStyleIdx="5" presStyleCnt="7">
        <dgm:presLayoutVars>
          <dgm:bulletEnabled val="1"/>
        </dgm:presLayoutVars>
      </dgm:prSet>
      <dgm:spPr/>
    </dgm:pt>
    <dgm:pt modelId="{9633388D-C234-4F8E-95B1-58B87AA029DE}" type="pres">
      <dgm:prSet presAssocID="{C6C6B55B-7C33-4368-9939-61AF4D45F434}" presName="dummy" presStyleCnt="0"/>
      <dgm:spPr/>
    </dgm:pt>
    <dgm:pt modelId="{3B58E7E2-34C0-43CB-92E1-544F12B9C0A1}" type="pres">
      <dgm:prSet presAssocID="{EECA1027-D482-4059-B713-CEAA7B8C5ABF}" presName="sibTrans" presStyleLbl="sibTrans2D1" presStyleIdx="5" presStyleCnt="7"/>
      <dgm:spPr/>
    </dgm:pt>
    <dgm:pt modelId="{E98E5C12-A127-4AE7-9C0A-3D1873BC52D8}" type="pres">
      <dgm:prSet presAssocID="{01F4CF67-48E0-4426-B129-A32070DA5DD9}" presName="node" presStyleLbl="node1" presStyleIdx="6" presStyleCnt="7">
        <dgm:presLayoutVars>
          <dgm:bulletEnabled val="1"/>
        </dgm:presLayoutVars>
      </dgm:prSet>
      <dgm:spPr/>
    </dgm:pt>
    <dgm:pt modelId="{431D1CED-C2BA-4CE8-8A3B-A213940AD47D}" type="pres">
      <dgm:prSet presAssocID="{01F4CF67-48E0-4426-B129-A32070DA5DD9}" presName="dummy" presStyleCnt="0"/>
      <dgm:spPr/>
    </dgm:pt>
    <dgm:pt modelId="{B402B444-1034-4EEB-BB28-62D545A40938}" type="pres">
      <dgm:prSet presAssocID="{3F2F0C69-3B58-4647-B980-996BC4254CA1}" presName="sibTrans" presStyleLbl="sibTrans2D1" presStyleIdx="6" presStyleCnt="7"/>
      <dgm:spPr/>
    </dgm:pt>
  </dgm:ptLst>
  <dgm:cxnLst>
    <dgm:cxn modelId="{564BCA0E-4870-488F-A603-C4553D3CBB09}" type="presOf" srcId="{EECA1027-D482-4059-B713-CEAA7B8C5ABF}" destId="{3B58E7E2-34C0-43CB-92E1-544F12B9C0A1}" srcOrd="0" destOrd="0" presId="urn:microsoft.com/office/officeart/2005/8/layout/radial6"/>
    <dgm:cxn modelId="{07CEB31D-D3D1-40A1-BC7E-55A4DF192728}" type="presOf" srcId="{1F1ED52B-BB7A-4FAF-86F4-8A4DEE241B9C}" destId="{C3BBA88E-552D-4CC6-8805-346A0494E489}" srcOrd="0" destOrd="0" presId="urn:microsoft.com/office/officeart/2005/8/layout/radial6"/>
    <dgm:cxn modelId="{1DF17424-25D2-4D3D-A6A8-872FDF28AA56}" type="presOf" srcId="{D9BF377D-2B85-45BB-AE42-C7DDE90EFA93}" destId="{FDD84522-4AFD-41F9-93F9-FD0840A5130B}" srcOrd="0" destOrd="0" presId="urn:microsoft.com/office/officeart/2005/8/layout/radial6"/>
    <dgm:cxn modelId="{2B55DF39-B8AE-46FE-8094-7BD1A66DB6E7}" type="presOf" srcId="{01F4CF67-48E0-4426-B129-A32070DA5DD9}" destId="{E98E5C12-A127-4AE7-9C0A-3D1873BC52D8}" srcOrd="0" destOrd="0" presId="urn:microsoft.com/office/officeart/2005/8/layout/radial6"/>
    <dgm:cxn modelId="{578B8D5B-7ACC-4054-B58F-6D2376EB4536}" srcId="{0B498E84-F5C5-438B-8FC8-49620CE8B636}" destId="{01F4CF67-48E0-4426-B129-A32070DA5DD9}" srcOrd="6" destOrd="0" parTransId="{B428B6C4-CFE7-40BC-8225-2368118423F1}" sibTransId="{3F2F0C69-3B58-4647-B980-996BC4254CA1}"/>
    <dgm:cxn modelId="{05D6C26C-0472-472E-B88C-8C560CB26AD2}" srcId="{0B498E84-F5C5-438B-8FC8-49620CE8B636}" destId="{C6C6B55B-7C33-4368-9939-61AF4D45F434}" srcOrd="5" destOrd="0" parTransId="{D10111C4-DE17-4D6E-839B-6EB8C1CD0526}" sibTransId="{EECA1027-D482-4059-B713-CEAA7B8C5ABF}"/>
    <dgm:cxn modelId="{0C54AC4F-6DB1-4426-A16C-0C3E07FC9B60}" type="presOf" srcId="{C6C6B55B-7C33-4368-9939-61AF4D45F434}" destId="{66ADA1D4-EF51-4525-915B-1B899F3ECAE3}" srcOrd="0" destOrd="0" presId="urn:microsoft.com/office/officeart/2005/8/layout/radial6"/>
    <dgm:cxn modelId="{1EB78574-75A4-4FC5-A26D-ED71889C3A99}" type="presOf" srcId="{513F0415-D050-43BF-B63C-8AC0E4582CED}" destId="{D3F1FD9E-95CE-4962-AB07-C52896DB82A1}" srcOrd="0" destOrd="0" presId="urn:microsoft.com/office/officeart/2005/8/layout/radial6"/>
    <dgm:cxn modelId="{0D8EB977-1412-433D-BE29-27A90A5BF95B}" srcId="{9B3057E9-98C6-45D8-98F8-5A032A26FB92}" destId="{0B498E84-F5C5-438B-8FC8-49620CE8B636}" srcOrd="0" destOrd="0" parTransId="{4E7D0E5B-4E98-498A-B026-BBF5A303646A}" sibTransId="{80E7FB9F-8055-4C11-B0DE-55476363DDFA}"/>
    <dgm:cxn modelId="{DB5C7C8F-78C6-44DE-87B4-6C49F496A15F}" srcId="{0B498E84-F5C5-438B-8FC8-49620CE8B636}" destId="{97086E85-D706-4107-AD12-5CBED3128281}" srcOrd="1" destOrd="0" parTransId="{530B768C-6FE8-4882-83B1-B168B830DC34}" sibTransId="{A10B0625-092B-42D4-A3CB-C0B2D0F6FBEF}"/>
    <dgm:cxn modelId="{EE8FB094-AEB3-49BB-868D-8D57EBD54C83}" type="presOf" srcId="{43BFFE61-40AC-4130-B865-B47FCD0ACFCB}" destId="{E49DABC4-642E-41F6-B70D-492F79511737}" srcOrd="0" destOrd="0" presId="urn:microsoft.com/office/officeart/2005/8/layout/radial6"/>
    <dgm:cxn modelId="{4876AE99-D252-40CA-A210-EECD102BD62C}" srcId="{0B498E84-F5C5-438B-8FC8-49620CE8B636}" destId="{513F0415-D050-43BF-B63C-8AC0E4582CED}" srcOrd="3" destOrd="0" parTransId="{3C359E8F-E734-49A1-B6A8-731C047BD750}" sibTransId="{CFBB7743-CCC7-4313-B36A-7B5DE8E9CC08}"/>
    <dgm:cxn modelId="{E60BEABB-3CFA-4BF4-9EC9-6DEC52FB9325}" type="presOf" srcId="{3F2F0C69-3B58-4647-B980-996BC4254CA1}" destId="{B402B444-1034-4EEB-BB28-62D545A40938}" srcOrd="0" destOrd="0" presId="urn:microsoft.com/office/officeart/2005/8/layout/radial6"/>
    <dgm:cxn modelId="{4813F3CA-21C4-4A50-A966-4A5BA9844346}" type="presOf" srcId="{CFBB7743-CCC7-4313-B36A-7B5DE8E9CC08}" destId="{D62DB4E4-C6AF-4855-BA85-75E06B4DE2DD}" srcOrd="0" destOrd="0" presId="urn:microsoft.com/office/officeart/2005/8/layout/radial6"/>
    <dgm:cxn modelId="{5DF701CB-7AD7-43DF-AF8F-77C6EC0A86AD}" type="presOf" srcId="{9B3057E9-98C6-45D8-98F8-5A032A26FB92}" destId="{A0076014-DECD-4471-82C7-FC6D93D339F1}" srcOrd="0" destOrd="0" presId="urn:microsoft.com/office/officeart/2005/8/layout/radial6"/>
    <dgm:cxn modelId="{DDD717D0-510E-4DA3-9A1E-E7C58FA1E71E}" type="presOf" srcId="{0244E77D-1292-42CA-9455-8A49C3E432EF}" destId="{9CC80CE6-2537-4CA6-90E3-C64002E45BB3}" srcOrd="0" destOrd="0" presId="urn:microsoft.com/office/officeart/2005/8/layout/radial6"/>
    <dgm:cxn modelId="{B0986AD3-9326-415E-9DB5-40E8CF2713B3}" type="presOf" srcId="{75F1DD98-3B67-4AE5-A999-0103D2852E5B}" destId="{CD9E5712-B513-47AB-A45E-73A88C7212A2}" srcOrd="0" destOrd="0" presId="urn:microsoft.com/office/officeart/2005/8/layout/radial6"/>
    <dgm:cxn modelId="{214E64D4-6A58-4A69-9BD2-F100BCDE895C}" type="presOf" srcId="{0B498E84-F5C5-438B-8FC8-49620CE8B636}" destId="{CB7FD413-9E97-4946-B9E5-A6EB8ED2C887}" srcOrd="0" destOrd="0" presId="urn:microsoft.com/office/officeart/2005/8/layout/radial6"/>
    <dgm:cxn modelId="{7A2D2CD6-1E4D-4644-9C1F-FB4CE80026DE}" srcId="{0B498E84-F5C5-438B-8FC8-49620CE8B636}" destId="{75F1DD98-3B67-4AE5-A999-0103D2852E5B}" srcOrd="4" destOrd="0" parTransId="{554042FF-ADBF-41CC-A251-5731A3772499}" sibTransId="{F4430C4C-C87E-40C6-A3A7-91229FA64AC3}"/>
    <dgm:cxn modelId="{4D7C39E6-57D5-4AAD-A7C5-7A213E42CCD8}" type="presOf" srcId="{F4430C4C-C87E-40C6-A3A7-91229FA64AC3}" destId="{68153786-C3EE-4372-9C59-2A1DD28377E5}" srcOrd="0" destOrd="0" presId="urn:microsoft.com/office/officeart/2005/8/layout/radial6"/>
    <dgm:cxn modelId="{373500E9-0A95-40CB-9D34-EC590D153188}" srcId="{0B498E84-F5C5-438B-8FC8-49620CE8B636}" destId="{D9BF377D-2B85-45BB-AE42-C7DDE90EFA93}" srcOrd="0" destOrd="0" parTransId="{E791304E-EB52-4156-BD1A-FB4C2526410A}" sibTransId="{1F1ED52B-BB7A-4FAF-86F4-8A4DEE241B9C}"/>
    <dgm:cxn modelId="{DC6DE4F0-70D3-46A1-BA11-AEA4AD21A813}" srcId="{0B498E84-F5C5-438B-8FC8-49620CE8B636}" destId="{0244E77D-1292-42CA-9455-8A49C3E432EF}" srcOrd="2" destOrd="0" parTransId="{C27E0888-FCAB-41E2-81CA-C0A31E04DBC5}" sibTransId="{43BFFE61-40AC-4130-B865-B47FCD0ACFCB}"/>
    <dgm:cxn modelId="{2DFD73F5-96C3-46A1-A1EB-32F4F099AD9C}" type="presOf" srcId="{A10B0625-092B-42D4-A3CB-C0B2D0F6FBEF}" destId="{5CF668D8-56F9-4319-B847-4F11A3097416}" srcOrd="0" destOrd="0" presId="urn:microsoft.com/office/officeart/2005/8/layout/radial6"/>
    <dgm:cxn modelId="{F6F9BAF9-EA69-4631-BC5F-35311FAB5F61}" type="presOf" srcId="{97086E85-D706-4107-AD12-5CBED3128281}" destId="{424EAA8D-2F01-4863-ADEB-48E0B8D72E18}" srcOrd="0" destOrd="0" presId="urn:microsoft.com/office/officeart/2005/8/layout/radial6"/>
    <dgm:cxn modelId="{59B27A7D-C1AF-4120-866D-60DBB859FA4D}" type="presParOf" srcId="{A0076014-DECD-4471-82C7-FC6D93D339F1}" destId="{CB7FD413-9E97-4946-B9E5-A6EB8ED2C887}" srcOrd="0" destOrd="0" presId="urn:microsoft.com/office/officeart/2005/8/layout/radial6"/>
    <dgm:cxn modelId="{F6D2E457-7DCC-44F5-9094-5C0DEAD6FE72}" type="presParOf" srcId="{A0076014-DECD-4471-82C7-FC6D93D339F1}" destId="{FDD84522-4AFD-41F9-93F9-FD0840A5130B}" srcOrd="1" destOrd="0" presId="urn:microsoft.com/office/officeart/2005/8/layout/radial6"/>
    <dgm:cxn modelId="{90D5E9D5-5B7F-4483-909C-8692FD156219}" type="presParOf" srcId="{A0076014-DECD-4471-82C7-FC6D93D339F1}" destId="{BDA38A4D-5B91-45C4-8CEE-692839B5C2B2}" srcOrd="2" destOrd="0" presId="urn:microsoft.com/office/officeart/2005/8/layout/radial6"/>
    <dgm:cxn modelId="{0AA604C4-6AF3-457A-940E-6DF8EA34CEE1}" type="presParOf" srcId="{A0076014-DECD-4471-82C7-FC6D93D339F1}" destId="{C3BBA88E-552D-4CC6-8805-346A0494E489}" srcOrd="3" destOrd="0" presId="urn:microsoft.com/office/officeart/2005/8/layout/radial6"/>
    <dgm:cxn modelId="{85E498ED-4800-4558-8C23-521F132A0D8F}" type="presParOf" srcId="{A0076014-DECD-4471-82C7-FC6D93D339F1}" destId="{424EAA8D-2F01-4863-ADEB-48E0B8D72E18}" srcOrd="4" destOrd="0" presId="urn:microsoft.com/office/officeart/2005/8/layout/radial6"/>
    <dgm:cxn modelId="{313C24B1-7B6A-4268-9D23-AAECC357669E}" type="presParOf" srcId="{A0076014-DECD-4471-82C7-FC6D93D339F1}" destId="{180128F2-737F-4E27-9030-2E19E6F2F285}" srcOrd="5" destOrd="0" presId="urn:microsoft.com/office/officeart/2005/8/layout/radial6"/>
    <dgm:cxn modelId="{14F5AD2C-64F2-4B8F-84FA-ABE205AED12E}" type="presParOf" srcId="{A0076014-DECD-4471-82C7-FC6D93D339F1}" destId="{5CF668D8-56F9-4319-B847-4F11A3097416}" srcOrd="6" destOrd="0" presId="urn:microsoft.com/office/officeart/2005/8/layout/radial6"/>
    <dgm:cxn modelId="{EE85605F-037E-46FE-9CA2-53B27FA2F3FA}" type="presParOf" srcId="{A0076014-DECD-4471-82C7-FC6D93D339F1}" destId="{9CC80CE6-2537-4CA6-90E3-C64002E45BB3}" srcOrd="7" destOrd="0" presId="urn:microsoft.com/office/officeart/2005/8/layout/radial6"/>
    <dgm:cxn modelId="{2A27DE4C-3A65-4655-B3AA-047B36D7747F}" type="presParOf" srcId="{A0076014-DECD-4471-82C7-FC6D93D339F1}" destId="{03D3E435-8C05-4741-83EB-C558CBC23DCD}" srcOrd="8" destOrd="0" presId="urn:microsoft.com/office/officeart/2005/8/layout/radial6"/>
    <dgm:cxn modelId="{0CE0A7A8-788F-4DB0-9F82-F2C95F70A6E4}" type="presParOf" srcId="{A0076014-DECD-4471-82C7-FC6D93D339F1}" destId="{E49DABC4-642E-41F6-B70D-492F79511737}" srcOrd="9" destOrd="0" presId="urn:microsoft.com/office/officeart/2005/8/layout/radial6"/>
    <dgm:cxn modelId="{34F3FAA2-787C-4C90-ABB8-17A7EC0C7177}" type="presParOf" srcId="{A0076014-DECD-4471-82C7-FC6D93D339F1}" destId="{D3F1FD9E-95CE-4962-AB07-C52896DB82A1}" srcOrd="10" destOrd="0" presId="urn:microsoft.com/office/officeart/2005/8/layout/radial6"/>
    <dgm:cxn modelId="{77F1F28A-6F36-454F-8CB2-DAC0C1337D04}" type="presParOf" srcId="{A0076014-DECD-4471-82C7-FC6D93D339F1}" destId="{448A0AA7-E08C-4CC6-86F0-618E415F7AC2}" srcOrd="11" destOrd="0" presId="urn:microsoft.com/office/officeart/2005/8/layout/radial6"/>
    <dgm:cxn modelId="{E68AE2CF-1B6D-4449-9F8C-D302A8B22B47}" type="presParOf" srcId="{A0076014-DECD-4471-82C7-FC6D93D339F1}" destId="{D62DB4E4-C6AF-4855-BA85-75E06B4DE2DD}" srcOrd="12" destOrd="0" presId="urn:microsoft.com/office/officeart/2005/8/layout/radial6"/>
    <dgm:cxn modelId="{2DFE726F-5168-4D30-A7BE-5936AD46D9CF}" type="presParOf" srcId="{A0076014-DECD-4471-82C7-FC6D93D339F1}" destId="{CD9E5712-B513-47AB-A45E-73A88C7212A2}" srcOrd="13" destOrd="0" presId="urn:microsoft.com/office/officeart/2005/8/layout/radial6"/>
    <dgm:cxn modelId="{D4CFAA98-4164-49E1-BC72-CDE77D6E959F}" type="presParOf" srcId="{A0076014-DECD-4471-82C7-FC6D93D339F1}" destId="{AD80D0E7-0276-4758-8EC9-3D426BFCF1C2}" srcOrd="14" destOrd="0" presId="urn:microsoft.com/office/officeart/2005/8/layout/radial6"/>
    <dgm:cxn modelId="{1A679A61-DECE-47A0-8932-2373374FDC2B}" type="presParOf" srcId="{A0076014-DECD-4471-82C7-FC6D93D339F1}" destId="{68153786-C3EE-4372-9C59-2A1DD28377E5}" srcOrd="15" destOrd="0" presId="urn:microsoft.com/office/officeart/2005/8/layout/radial6"/>
    <dgm:cxn modelId="{930E81F5-B706-4643-AF93-0CBD842B6166}" type="presParOf" srcId="{A0076014-DECD-4471-82C7-FC6D93D339F1}" destId="{66ADA1D4-EF51-4525-915B-1B899F3ECAE3}" srcOrd="16" destOrd="0" presId="urn:microsoft.com/office/officeart/2005/8/layout/radial6"/>
    <dgm:cxn modelId="{BDBDCBDE-94D9-4855-8BF3-B37771CDDEAB}" type="presParOf" srcId="{A0076014-DECD-4471-82C7-FC6D93D339F1}" destId="{9633388D-C234-4F8E-95B1-58B87AA029DE}" srcOrd="17" destOrd="0" presId="urn:microsoft.com/office/officeart/2005/8/layout/radial6"/>
    <dgm:cxn modelId="{D34FF34D-9679-4122-AED2-22AA03620981}" type="presParOf" srcId="{A0076014-DECD-4471-82C7-FC6D93D339F1}" destId="{3B58E7E2-34C0-43CB-92E1-544F12B9C0A1}" srcOrd="18" destOrd="0" presId="urn:microsoft.com/office/officeart/2005/8/layout/radial6"/>
    <dgm:cxn modelId="{3F2B4341-0328-4632-8EB9-8F61DACD3C50}" type="presParOf" srcId="{A0076014-DECD-4471-82C7-FC6D93D339F1}" destId="{E98E5C12-A127-4AE7-9C0A-3D1873BC52D8}" srcOrd="19" destOrd="0" presId="urn:microsoft.com/office/officeart/2005/8/layout/radial6"/>
    <dgm:cxn modelId="{AE861869-9E48-4637-B6C1-F9BB4F1082BB}" type="presParOf" srcId="{A0076014-DECD-4471-82C7-FC6D93D339F1}" destId="{431D1CED-C2BA-4CE8-8A3B-A213940AD47D}" srcOrd="20" destOrd="0" presId="urn:microsoft.com/office/officeart/2005/8/layout/radial6"/>
    <dgm:cxn modelId="{89570EA4-174C-474A-AF54-15DCD0E33B33}" type="presParOf" srcId="{A0076014-DECD-4471-82C7-FC6D93D339F1}" destId="{B402B444-1034-4EEB-BB28-62D545A4093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3057E9-98C6-45D8-98F8-5A032A26FB92}" type="doc">
      <dgm:prSet loTypeId="urn:microsoft.com/office/officeart/2005/8/layout/radial6" loCatId="relationship" qsTypeId="urn:microsoft.com/office/officeart/2005/8/quickstyle/3d3" qsCatId="3D" csTypeId="urn:microsoft.com/office/officeart/2005/8/colors/colorful1" csCatId="colorful" phldr="1"/>
      <dgm:spPr/>
    </dgm:pt>
    <dgm:pt modelId="{0B498E84-F5C5-438B-8FC8-49620CE8B636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Care Coordinators respond to incoming questions regarding</a:t>
          </a:r>
        </a:p>
      </dgm:t>
    </dgm:pt>
    <dgm:pt modelId="{4E7D0E5B-4E98-498A-B026-BBF5A303646A}" type="parTrans" cxnId="{0D8EB977-1412-433D-BE29-27A90A5BF95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80E7FB9F-8055-4C11-B0DE-55476363DDFA}" type="sibTrans" cxnId="{0D8EB977-1412-433D-BE29-27A90A5BF95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A786B4D-8614-4AFA-8ACF-D998203C5BD6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Provider needed</a:t>
          </a:r>
        </a:p>
      </dgm:t>
    </dgm:pt>
    <dgm:pt modelId="{CB5A81A6-0141-4E63-AB7E-3EF36F9CE4CB}" type="parTrans" cxnId="{28DEDE63-049D-4FB2-9E06-578DAD317807}">
      <dgm:prSet/>
      <dgm:spPr/>
      <dgm:t>
        <a:bodyPr/>
        <a:lstStyle/>
        <a:p>
          <a:endParaRPr lang="en-US"/>
        </a:p>
      </dgm:t>
    </dgm:pt>
    <dgm:pt modelId="{EF583419-D4B7-4A96-956E-4306EDB247AB}" type="sibTrans" cxnId="{28DEDE63-049D-4FB2-9E06-578DAD317807}">
      <dgm:prSet/>
      <dgm:spPr/>
      <dgm:t>
        <a:bodyPr/>
        <a:lstStyle/>
        <a:p>
          <a:endParaRPr lang="en-US"/>
        </a:p>
      </dgm:t>
    </dgm:pt>
    <dgm:pt modelId="{4AB12B9B-4F32-4AE8-9B73-C48F96BAF25B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Missed appointments</a:t>
          </a:r>
        </a:p>
      </dgm:t>
    </dgm:pt>
    <dgm:pt modelId="{E5C0885D-CE5C-4CFD-88F6-35517D25A990}" type="parTrans" cxnId="{4EFFF8D8-524F-4756-8D76-54263D3A51F5}">
      <dgm:prSet/>
      <dgm:spPr/>
      <dgm:t>
        <a:bodyPr/>
        <a:lstStyle/>
        <a:p>
          <a:endParaRPr lang="en-US"/>
        </a:p>
      </dgm:t>
    </dgm:pt>
    <dgm:pt modelId="{9CCB2BBE-1A23-4DF7-A8E1-9C974E583769}" type="sibTrans" cxnId="{4EFFF8D8-524F-4756-8D76-54263D3A51F5}">
      <dgm:prSet/>
      <dgm:spPr/>
      <dgm:t>
        <a:bodyPr/>
        <a:lstStyle/>
        <a:p>
          <a:endParaRPr lang="en-US"/>
        </a:p>
      </dgm:t>
    </dgm:pt>
    <dgm:pt modelId="{E0F2CC59-00A3-4C16-AB40-3E0C8151E953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Request for information regarding needs</a:t>
          </a:r>
        </a:p>
      </dgm:t>
    </dgm:pt>
    <dgm:pt modelId="{7EB4FFC7-1757-457E-A5DA-0FC043A0F24E}" type="parTrans" cxnId="{95A5AA96-EB09-4815-9035-3259397E6CEE}">
      <dgm:prSet/>
      <dgm:spPr/>
      <dgm:t>
        <a:bodyPr/>
        <a:lstStyle/>
        <a:p>
          <a:endParaRPr lang="en-US"/>
        </a:p>
      </dgm:t>
    </dgm:pt>
    <dgm:pt modelId="{7E4282C6-85AB-4238-ABE4-7EE0B07C0505}" type="sibTrans" cxnId="{95A5AA96-EB09-4815-9035-3259397E6CEE}">
      <dgm:prSet/>
      <dgm:spPr/>
      <dgm:t>
        <a:bodyPr/>
        <a:lstStyle/>
        <a:p>
          <a:endParaRPr lang="en-US"/>
        </a:p>
      </dgm:t>
    </dgm:pt>
    <dgm:pt modelId="{A364B3C4-22D4-48DF-886F-CAE9B65DA3AE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Request for collaboration on complex cases</a:t>
          </a:r>
        </a:p>
      </dgm:t>
    </dgm:pt>
    <dgm:pt modelId="{4561A009-8F02-4CFC-A6BC-74C5041901FE}" type="parTrans" cxnId="{FBC7B743-B42B-4D72-B3D9-E5DA04B7658B}">
      <dgm:prSet/>
      <dgm:spPr/>
      <dgm:t>
        <a:bodyPr/>
        <a:lstStyle/>
        <a:p>
          <a:endParaRPr lang="en-US"/>
        </a:p>
      </dgm:t>
    </dgm:pt>
    <dgm:pt modelId="{CFB3C497-B41B-47A9-BA7B-D66C89818AF3}" type="sibTrans" cxnId="{FBC7B743-B42B-4D72-B3D9-E5DA04B7658B}">
      <dgm:prSet/>
      <dgm:spPr/>
      <dgm:t>
        <a:bodyPr/>
        <a:lstStyle/>
        <a:p>
          <a:endParaRPr lang="en-US"/>
        </a:p>
      </dgm:t>
    </dgm:pt>
    <dgm:pt modelId="{4B982080-A03D-481C-ABC6-649106C79347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Request for help with barrier to care</a:t>
          </a:r>
        </a:p>
      </dgm:t>
    </dgm:pt>
    <dgm:pt modelId="{0C72B82A-845B-4BAE-A09C-F2325BA96F3C}" type="parTrans" cxnId="{EFBA2FDA-6390-4EFA-AA2E-D635560D4448}">
      <dgm:prSet/>
      <dgm:spPr/>
      <dgm:t>
        <a:bodyPr/>
        <a:lstStyle/>
        <a:p>
          <a:endParaRPr lang="en-US"/>
        </a:p>
      </dgm:t>
    </dgm:pt>
    <dgm:pt modelId="{747CD2E1-8547-43AD-ADBF-E8637E9E09B6}" type="sibTrans" cxnId="{EFBA2FDA-6390-4EFA-AA2E-D635560D4448}">
      <dgm:prSet/>
      <dgm:spPr/>
      <dgm:t>
        <a:bodyPr/>
        <a:lstStyle/>
        <a:p>
          <a:endParaRPr lang="en-US"/>
        </a:p>
      </dgm:t>
    </dgm:pt>
    <dgm:pt modelId="{C3262C9A-6562-4362-BC0B-07F2D636AED6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Covered/not covered service</a:t>
          </a:r>
        </a:p>
      </dgm:t>
    </dgm:pt>
    <dgm:pt modelId="{CCD6A3D6-EBE0-4DF1-8723-CB94617A2437}" type="parTrans" cxnId="{1343C6DC-E12C-480D-8211-142ECA5A6D63}">
      <dgm:prSet/>
      <dgm:spPr/>
      <dgm:t>
        <a:bodyPr/>
        <a:lstStyle/>
        <a:p>
          <a:endParaRPr lang="en-US"/>
        </a:p>
      </dgm:t>
    </dgm:pt>
    <dgm:pt modelId="{B5BFB3DC-4CD7-4F53-8FFF-815C9A4015FD}" type="sibTrans" cxnId="{1343C6DC-E12C-480D-8211-142ECA5A6D63}">
      <dgm:prSet/>
      <dgm:spPr/>
      <dgm:t>
        <a:bodyPr/>
        <a:lstStyle/>
        <a:p>
          <a:endParaRPr lang="en-US"/>
        </a:p>
      </dgm:t>
    </dgm:pt>
    <dgm:pt modelId="{0EE52EBC-7C7C-42D8-80E7-DC22A17D2F3B}">
      <dgm:prSet phldrT="[Text]" custT="1"/>
      <dgm:spPr/>
      <dgm:t>
        <a:bodyPr/>
        <a:lstStyle/>
        <a:p>
          <a:r>
            <a:rPr lang="en-US" sz="1000" dirty="0">
              <a:solidFill>
                <a:schemeClr val="tx1"/>
              </a:solidFill>
            </a:rPr>
            <a:t>Medication Denials</a:t>
          </a:r>
        </a:p>
      </dgm:t>
    </dgm:pt>
    <dgm:pt modelId="{FB54DC93-FBD0-464A-8F81-057EA0233018}" type="parTrans" cxnId="{C98585CF-CBD9-40EA-8151-658B067AAB8E}">
      <dgm:prSet/>
      <dgm:spPr/>
      <dgm:t>
        <a:bodyPr/>
        <a:lstStyle/>
        <a:p>
          <a:endParaRPr lang="en-US"/>
        </a:p>
      </dgm:t>
    </dgm:pt>
    <dgm:pt modelId="{7FFFFB26-339B-46DC-8A43-07BBB99BCF0E}" type="sibTrans" cxnId="{C98585CF-CBD9-40EA-8151-658B067AAB8E}">
      <dgm:prSet/>
      <dgm:spPr/>
      <dgm:t>
        <a:bodyPr/>
        <a:lstStyle/>
        <a:p>
          <a:endParaRPr lang="en-US"/>
        </a:p>
      </dgm:t>
    </dgm:pt>
    <dgm:pt modelId="{A0076014-DECD-4471-82C7-FC6D93D339F1}" type="pres">
      <dgm:prSet presAssocID="{9B3057E9-98C6-45D8-98F8-5A032A26FB9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7FD413-9E97-4946-B9E5-A6EB8ED2C887}" type="pres">
      <dgm:prSet presAssocID="{0B498E84-F5C5-438B-8FC8-49620CE8B636}" presName="centerShape" presStyleLbl="node0" presStyleIdx="0" presStyleCnt="1"/>
      <dgm:spPr/>
    </dgm:pt>
    <dgm:pt modelId="{45BDFA8F-DB99-4D1F-928C-465F51697C99}" type="pres">
      <dgm:prSet presAssocID="{CA786B4D-8614-4AFA-8ACF-D998203C5BD6}" presName="node" presStyleLbl="node1" presStyleIdx="0" presStyleCnt="7">
        <dgm:presLayoutVars>
          <dgm:bulletEnabled val="1"/>
        </dgm:presLayoutVars>
      </dgm:prSet>
      <dgm:spPr/>
    </dgm:pt>
    <dgm:pt modelId="{E1E52DCE-3C06-456D-A9FB-154E4AEA9D08}" type="pres">
      <dgm:prSet presAssocID="{CA786B4D-8614-4AFA-8ACF-D998203C5BD6}" presName="dummy" presStyleCnt="0"/>
      <dgm:spPr/>
    </dgm:pt>
    <dgm:pt modelId="{CEFEE214-D69E-440A-AFF1-FB4AD4DD4047}" type="pres">
      <dgm:prSet presAssocID="{EF583419-D4B7-4A96-956E-4306EDB247AB}" presName="sibTrans" presStyleLbl="sibTrans2D1" presStyleIdx="0" presStyleCnt="7"/>
      <dgm:spPr/>
    </dgm:pt>
    <dgm:pt modelId="{57CAB2BD-099D-47C9-9F76-683C3FBBA861}" type="pres">
      <dgm:prSet presAssocID="{4AB12B9B-4F32-4AE8-9B73-C48F96BAF25B}" presName="node" presStyleLbl="node1" presStyleIdx="1" presStyleCnt="7">
        <dgm:presLayoutVars>
          <dgm:bulletEnabled val="1"/>
        </dgm:presLayoutVars>
      </dgm:prSet>
      <dgm:spPr/>
    </dgm:pt>
    <dgm:pt modelId="{6252B380-AA4D-471C-A20A-4AC759073332}" type="pres">
      <dgm:prSet presAssocID="{4AB12B9B-4F32-4AE8-9B73-C48F96BAF25B}" presName="dummy" presStyleCnt="0"/>
      <dgm:spPr/>
    </dgm:pt>
    <dgm:pt modelId="{D40DCB73-F004-4EBD-BBB7-B4E39755F973}" type="pres">
      <dgm:prSet presAssocID="{9CCB2BBE-1A23-4DF7-A8E1-9C974E583769}" presName="sibTrans" presStyleLbl="sibTrans2D1" presStyleIdx="1" presStyleCnt="7"/>
      <dgm:spPr/>
    </dgm:pt>
    <dgm:pt modelId="{C8DE3F99-A291-4519-911E-0972FF20DC80}" type="pres">
      <dgm:prSet presAssocID="{E0F2CC59-00A3-4C16-AB40-3E0C8151E953}" presName="node" presStyleLbl="node1" presStyleIdx="2" presStyleCnt="7">
        <dgm:presLayoutVars>
          <dgm:bulletEnabled val="1"/>
        </dgm:presLayoutVars>
      </dgm:prSet>
      <dgm:spPr/>
    </dgm:pt>
    <dgm:pt modelId="{C6F86196-686B-448E-A534-A442BE860D17}" type="pres">
      <dgm:prSet presAssocID="{E0F2CC59-00A3-4C16-AB40-3E0C8151E953}" presName="dummy" presStyleCnt="0"/>
      <dgm:spPr/>
    </dgm:pt>
    <dgm:pt modelId="{BBA03EDB-7DCE-42F8-BC25-A481F4A9BF6B}" type="pres">
      <dgm:prSet presAssocID="{7E4282C6-85AB-4238-ABE4-7EE0B07C0505}" presName="sibTrans" presStyleLbl="sibTrans2D1" presStyleIdx="2" presStyleCnt="7"/>
      <dgm:spPr/>
    </dgm:pt>
    <dgm:pt modelId="{6B6A0D92-CD50-437A-B505-D2E26A651A9D}" type="pres">
      <dgm:prSet presAssocID="{A364B3C4-22D4-48DF-886F-CAE9B65DA3AE}" presName="node" presStyleLbl="node1" presStyleIdx="3" presStyleCnt="7">
        <dgm:presLayoutVars>
          <dgm:bulletEnabled val="1"/>
        </dgm:presLayoutVars>
      </dgm:prSet>
      <dgm:spPr/>
    </dgm:pt>
    <dgm:pt modelId="{0C272476-CD9A-4B5E-9DFB-45D505FC778A}" type="pres">
      <dgm:prSet presAssocID="{A364B3C4-22D4-48DF-886F-CAE9B65DA3AE}" presName="dummy" presStyleCnt="0"/>
      <dgm:spPr/>
    </dgm:pt>
    <dgm:pt modelId="{1BD8DD64-FFF7-4436-ACE5-CA71171BFF69}" type="pres">
      <dgm:prSet presAssocID="{CFB3C497-B41B-47A9-BA7B-D66C89818AF3}" presName="sibTrans" presStyleLbl="sibTrans2D1" presStyleIdx="3" presStyleCnt="7"/>
      <dgm:spPr/>
    </dgm:pt>
    <dgm:pt modelId="{4715EEBB-6538-4DDE-A31F-9AC9C3A8B447}" type="pres">
      <dgm:prSet presAssocID="{4B982080-A03D-481C-ABC6-649106C79347}" presName="node" presStyleLbl="node1" presStyleIdx="4" presStyleCnt="7">
        <dgm:presLayoutVars>
          <dgm:bulletEnabled val="1"/>
        </dgm:presLayoutVars>
      </dgm:prSet>
      <dgm:spPr/>
    </dgm:pt>
    <dgm:pt modelId="{97F0147F-AAD0-4DFF-9088-BB3FB1345DB6}" type="pres">
      <dgm:prSet presAssocID="{4B982080-A03D-481C-ABC6-649106C79347}" presName="dummy" presStyleCnt="0"/>
      <dgm:spPr/>
    </dgm:pt>
    <dgm:pt modelId="{417F3C38-B23F-4795-8604-25E6B6BF00B1}" type="pres">
      <dgm:prSet presAssocID="{747CD2E1-8547-43AD-ADBF-E8637E9E09B6}" presName="sibTrans" presStyleLbl="sibTrans2D1" presStyleIdx="4" presStyleCnt="7"/>
      <dgm:spPr/>
    </dgm:pt>
    <dgm:pt modelId="{78D413D7-4797-455A-84A7-C8DC8CCED31F}" type="pres">
      <dgm:prSet presAssocID="{C3262C9A-6562-4362-BC0B-07F2D636AED6}" presName="node" presStyleLbl="node1" presStyleIdx="5" presStyleCnt="7">
        <dgm:presLayoutVars>
          <dgm:bulletEnabled val="1"/>
        </dgm:presLayoutVars>
      </dgm:prSet>
      <dgm:spPr/>
    </dgm:pt>
    <dgm:pt modelId="{7BCCD8B0-5DC3-45BD-9157-B4DB7D6601E4}" type="pres">
      <dgm:prSet presAssocID="{C3262C9A-6562-4362-BC0B-07F2D636AED6}" presName="dummy" presStyleCnt="0"/>
      <dgm:spPr/>
    </dgm:pt>
    <dgm:pt modelId="{27ABCF41-498B-439B-9DFF-658FB7B65121}" type="pres">
      <dgm:prSet presAssocID="{B5BFB3DC-4CD7-4F53-8FFF-815C9A4015FD}" presName="sibTrans" presStyleLbl="sibTrans2D1" presStyleIdx="5" presStyleCnt="7"/>
      <dgm:spPr/>
    </dgm:pt>
    <dgm:pt modelId="{C05A7B4C-4EDA-4AF0-918C-CCA4C542B5C9}" type="pres">
      <dgm:prSet presAssocID="{0EE52EBC-7C7C-42D8-80E7-DC22A17D2F3B}" presName="node" presStyleLbl="node1" presStyleIdx="6" presStyleCnt="7">
        <dgm:presLayoutVars>
          <dgm:bulletEnabled val="1"/>
        </dgm:presLayoutVars>
      </dgm:prSet>
      <dgm:spPr/>
    </dgm:pt>
    <dgm:pt modelId="{F46FB73B-C540-4BAC-BB84-42928B023207}" type="pres">
      <dgm:prSet presAssocID="{0EE52EBC-7C7C-42D8-80E7-DC22A17D2F3B}" presName="dummy" presStyleCnt="0"/>
      <dgm:spPr/>
    </dgm:pt>
    <dgm:pt modelId="{8F02B1D0-8E00-4796-B45B-CC8046A43D88}" type="pres">
      <dgm:prSet presAssocID="{7FFFFB26-339B-46DC-8A43-07BBB99BCF0E}" presName="sibTrans" presStyleLbl="sibTrans2D1" presStyleIdx="6" presStyleCnt="7"/>
      <dgm:spPr/>
    </dgm:pt>
  </dgm:ptLst>
  <dgm:cxnLst>
    <dgm:cxn modelId="{5747CD00-5986-43D1-8012-31592E0EA44A}" type="presOf" srcId="{CFB3C497-B41B-47A9-BA7B-D66C89818AF3}" destId="{1BD8DD64-FFF7-4436-ACE5-CA71171BFF69}" srcOrd="0" destOrd="0" presId="urn:microsoft.com/office/officeart/2005/8/layout/radial6"/>
    <dgm:cxn modelId="{A96FAD09-D892-4422-9C8B-FA5F43F9BABB}" type="presOf" srcId="{4AB12B9B-4F32-4AE8-9B73-C48F96BAF25B}" destId="{57CAB2BD-099D-47C9-9F76-683C3FBBA861}" srcOrd="0" destOrd="0" presId="urn:microsoft.com/office/officeart/2005/8/layout/radial6"/>
    <dgm:cxn modelId="{DE967F1B-E59D-43BD-862E-BE0037CBC39D}" type="presOf" srcId="{E0F2CC59-00A3-4C16-AB40-3E0C8151E953}" destId="{C8DE3F99-A291-4519-911E-0972FF20DC80}" srcOrd="0" destOrd="0" presId="urn:microsoft.com/office/officeart/2005/8/layout/radial6"/>
    <dgm:cxn modelId="{A652FA5B-4E86-43B5-A181-9D89757708EA}" type="presOf" srcId="{747CD2E1-8547-43AD-ADBF-E8637E9E09B6}" destId="{417F3C38-B23F-4795-8604-25E6B6BF00B1}" srcOrd="0" destOrd="0" presId="urn:microsoft.com/office/officeart/2005/8/layout/radial6"/>
    <dgm:cxn modelId="{FBC7B743-B42B-4D72-B3D9-E5DA04B7658B}" srcId="{0B498E84-F5C5-438B-8FC8-49620CE8B636}" destId="{A364B3C4-22D4-48DF-886F-CAE9B65DA3AE}" srcOrd="3" destOrd="0" parTransId="{4561A009-8F02-4CFC-A6BC-74C5041901FE}" sibTransId="{CFB3C497-B41B-47A9-BA7B-D66C89818AF3}"/>
    <dgm:cxn modelId="{28DEDE63-049D-4FB2-9E06-578DAD317807}" srcId="{0B498E84-F5C5-438B-8FC8-49620CE8B636}" destId="{CA786B4D-8614-4AFA-8ACF-D998203C5BD6}" srcOrd="0" destOrd="0" parTransId="{CB5A81A6-0141-4E63-AB7E-3EF36F9CE4CB}" sibTransId="{EF583419-D4B7-4A96-956E-4306EDB247AB}"/>
    <dgm:cxn modelId="{3AA0B146-DB45-4866-9B0D-35D013A9792E}" type="presOf" srcId="{CA786B4D-8614-4AFA-8ACF-D998203C5BD6}" destId="{45BDFA8F-DB99-4D1F-928C-465F51697C99}" srcOrd="0" destOrd="0" presId="urn:microsoft.com/office/officeart/2005/8/layout/radial6"/>
    <dgm:cxn modelId="{877F9D68-EE58-4FDF-A202-1B34FCEF65F3}" type="presOf" srcId="{7E4282C6-85AB-4238-ABE4-7EE0B07C0505}" destId="{BBA03EDB-7DCE-42F8-BC25-A481F4A9BF6B}" srcOrd="0" destOrd="0" presId="urn:microsoft.com/office/officeart/2005/8/layout/radial6"/>
    <dgm:cxn modelId="{AFC1194D-FBAB-475C-B9AE-54F1976730F1}" type="presOf" srcId="{0EE52EBC-7C7C-42D8-80E7-DC22A17D2F3B}" destId="{C05A7B4C-4EDA-4AF0-918C-CCA4C542B5C9}" srcOrd="0" destOrd="0" presId="urn:microsoft.com/office/officeart/2005/8/layout/radial6"/>
    <dgm:cxn modelId="{0D8EB977-1412-433D-BE29-27A90A5BF95B}" srcId="{9B3057E9-98C6-45D8-98F8-5A032A26FB92}" destId="{0B498E84-F5C5-438B-8FC8-49620CE8B636}" srcOrd="0" destOrd="0" parTransId="{4E7D0E5B-4E98-498A-B026-BBF5A303646A}" sibTransId="{80E7FB9F-8055-4C11-B0DE-55476363DDFA}"/>
    <dgm:cxn modelId="{0D72A17D-17F9-4C19-AC47-33C240FC90B0}" type="presOf" srcId="{B5BFB3DC-4CD7-4F53-8FFF-815C9A4015FD}" destId="{27ABCF41-498B-439B-9DFF-658FB7B65121}" srcOrd="0" destOrd="0" presId="urn:microsoft.com/office/officeart/2005/8/layout/radial6"/>
    <dgm:cxn modelId="{B9DE0185-EBC9-47D4-BAB5-4422E93FB3EE}" type="presOf" srcId="{EF583419-D4B7-4A96-956E-4306EDB247AB}" destId="{CEFEE214-D69E-440A-AFF1-FB4AD4DD4047}" srcOrd="0" destOrd="0" presId="urn:microsoft.com/office/officeart/2005/8/layout/radial6"/>
    <dgm:cxn modelId="{F32E4D95-2859-4EA2-AFE3-4C6A29B25465}" type="presOf" srcId="{4B982080-A03D-481C-ABC6-649106C79347}" destId="{4715EEBB-6538-4DDE-A31F-9AC9C3A8B447}" srcOrd="0" destOrd="0" presId="urn:microsoft.com/office/officeart/2005/8/layout/radial6"/>
    <dgm:cxn modelId="{95A5AA96-EB09-4815-9035-3259397E6CEE}" srcId="{0B498E84-F5C5-438B-8FC8-49620CE8B636}" destId="{E0F2CC59-00A3-4C16-AB40-3E0C8151E953}" srcOrd="2" destOrd="0" parTransId="{7EB4FFC7-1757-457E-A5DA-0FC043A0F24E}" sibTransId="{7E4282C6-85AB-4238-ABE4-7EE0B07C0505}"/>
    <dgm:cxn modelId="{376F3E97-2DA4-4B8E-AD69-3C057F02536B}" type="presOf" srcId="{9CCB2BBE-1A23-4DF7-A8E1-9C974E583769}" destId="{D40DCB73-F004-4EBD-BBB7-B4E39755F973}" srcOrd="0" destOrd="0" presId="urn:microsoft.com/office/officeart/2005/8/layout/radial6"/>
    <dgm:cxn modelId="{97ED41A8-C51D-4330-B1DA-8DEA4C773B80}" type="presOf" srcId="{A364B3C4-22D4-48DF-886F-CAE9B65DA3AE}" destId="{6B6A0D92-CD50-437A-B505-D2E26A651A9D}" srcOrd="0" destOrd="0" presId="urn:microsoft.com/office/officeart/2005/8/layout/radial6"/>
    <dgm:cxn modelId="{6C03EFAD-C75A-4AF6-A5D9-317F84DA65FA}" type="presOf" srcId="{C3262C9A-6562-4362-BC0B-07F2D636AED6}" destId="{78D413D7-4797-455A-84A7-C8DC8CCED31F}" srcOrd="0" destOrd="0" presId="urn:microsoft.com/office/officeart/2005/8/layout/radial6"/>
    <dgm:cxn modelId="{C98585CF-CBD9-40EA-8151-658B067AAB8E}" srcId="{0B498E84-F5C5-438B-8FC8-49620CE8B636}" destId="{0EE52EBC-7C7C-42D8-80E7-DC22A17D2F3B}" srcOrd="6" destOrd="0" parTransId="{FB54DC93-FBD0-464A-8F81-057EA0233018}" sibTransId="{7FFFFB26-339B-46DC-8A43-07BBB99BCF0E}"/>
    <dgm:cxn modelId="{06BB1FD7-8729-4C2D-A2C0-7FEC11CB9187}" type="presOf" srcId="{0B498E84-F5C5-438B-8FC8-49620CE8B636}" destId="{CB7FD413-9E97-4946-B9E5-A6EB8ED2C887}" srcOrd="0" destOrd="0" presId="urn:microsoft.com/office/officeart/2005/8/layout/radial6"/>
    <dgm:cxn modelId="{195FB9D7-A973-4885-922B-0AFD4EEF49B7}" type="presOf" srcId="{7FFFFB26-339B-46DC-8A43-07BBB99BCF0E}" destId="{8F02B1D0-8E00-4796-B45B-CC8046A43D88}" srcOrd="0" destOrd="0" presId="urn:microsoft.com/office/officeart/2005/8/layout/radial6"/>
    <dgm:cxn modelId="{4EFFF8D8-524F-4756-8D76-54263D3A51F5}" srcId="{0B498E84-F5C5-438B-8FC8-49620CE8B636}" destId="{4AB12B9B-4F32-4AE8-9B73-C48F96BAF25B}" srcOrd="1" destOrd="0" parTransId="{E5C0885D-CE5C-4CFD-88F6-35517D25A990}" sibTransId="{9CCB2BBE-1A23-4DF7-A8E1-9C974E583769}"/>
    <dgm:cxn modelId="{EFBA2FDA-6390-4EFA-AA2E-D635560D4448}" srcId="{0B498E84-F5C5-438B-8FC8-49620CE8B636}" destId="{4B982080-A03D-481C-ABC6-649106C79347}" srcOrd="4" destOrd="0" parTransId="{0C72B82A-845B-4BAE-A09C-F2325BA96F3C}" sibTransId="{747CD2E1-8547-43AD-ADBF-E8637E9E09B6}"/>
    <dgm:cxn modelId="{1343C6DC-E12C-480D-8211-142ECA5A6D63}" srcId="{0B498E84-F5C5-438B-8FC8-49620CE8B636}" destId="{C3262C9A-6562-4362-BC0B-07F2D636AED6}" srcOrd="5" destOrd="0" parTransId="{CCD6A3D6-EBE0-4DF1-8723-CB94617A2437}" sibTransId="{B5BFB3DC-4CD7-4F53-8FFF-815C9A4015FD}"/>
    <dgm:cxn modelId="{9CA0B3FB-B2C1-4EE3-A7E1-75B6369748F2}" type="presOf" srcId="{9B3057E9-98C6-45D8-98F8-5A032A26FB92}" destId="{A0076014-DECD-4471-82C7-FC6D93D339F1}" srcOrd="0" destOrd="0" presId="urn:microsoft.com/office/officeart/2005/8/layout/radial6"/>
    <dgm:cxn modelId="{239AAEE3-95A1-476E-BE3D-1351D0EFF0CD}" type="presParOf" srcId="{A0076014-DECD-4471-82C7-FC6D93D339F1}" destId="{CB7FD413-9E97-4946-B9E5-A6EB8ED2C887}" srcOrd="0" destOrd="0" presId="urn:microsoft.com/office/officeart/2005/8/layout/radial6"/>
    <dgm:cxn modelId="{CE3CA920-4214-4A68-B917-717CEBF54C2C}" type="presParOf" srcId="{A0076014-DECD-4471-82C7-FC6D93D339F1}" destId="{45BDFA8F-DB99-4D1F-928C-465F51697C99}" srcOrd="1" destOrd="0" presId="urn:microsoft.com/office/officeart/2005/8/layout/radial6"/>
    <dgm:cxn modelId="{33193E56-FD7E-41F8-85EF-EF75F4A0CB38}" type="presParOf" srcId="{A0076014-DECD-4471-82C7-FC6D93D339F1}" destId="{E1E52DCE-3C06-456D-A9FB-154E4AEA9D08}" srcOrd="2" destOrd="0" presId="urn:microsoft.com/office/officeart/2005/8/layout/radial6"/>
    <dgm:cxn modelId="{BCAF09DD-C0CB-4F15-9DEA-D7B3119FB13A}" type="presParOf" srcId="{A0076014-DECD-4471-82C7-FC6D93D339F1}" destId="{CEFEE214-D69E-440A-AFF1-FB4AD4DD4047}" srcOrd="3" destOrd="0" presId="urn:microsoft.com/office/officeart/2005/8/layout/radial6"/>
    <dgm:cxn modelId="{BEC642FF-E9FB-4E5F-AF01-85E498C61BE7}" type="presParOf" srcId="{A0076014-DECD-4471-82C7-FC6D93D339F1}" destId="{57CAB2BD-099D-47C9-9F76-683C3FBBA861}" srcOrd="4" destOrd="0" presId="urn:microsoft.com/office/officeart/2005/8/layout/radial6"/>
    <dgm:cxn modelId="{9A79C7D9-D8D0-43BE-A086-B1D9CD47B230}" type="presParOf" srcId="{A0076014-DECD-4471-82C7-FC6D93D339F1}" destId="{6252B380-AA4D-471C-A20A-4AC759073332}" srcOrd="5" destOrd="0" presId="urn:microsoft.com/office/officeart/2005/8/layout/radial6"/>
    <dgm:cxn modelId="{DBA934DD-7A7D-4BFF-B5A8-E4A4077796EE}" type="presParOf" srcId="{A0076014-DECD-4471-82C7-FC6D93D339F1}" destId="{D40DCB73-F004-4EBD-BBB7-B4E39755F973}" srcOrd="6" destOrd="0" presId="urn:microsoft.com/office/officeart/2005/8/layout/radial6"/>
    <dgm:cxn modelId="{127100AC-82FF-4555-84DC-7B2934F61C5F}" type="presParOf" srcId="{A0076014-DECD-4471-82C7-FC6D93D339F1}" destId="{C8DE3F99-A291-4519-911E-0972FF20DC80}" srcOrd="7" destOrd="0" presId="urn:microsoft.com/office/officeart/2005/8/layout/radial6"/>
    <dgm:cxn modelId="{6BAF2527-55C0-40C2-A996-0C613683B6FF}" type="presParOf" srcId="{A0076014-DECD-4471-82C7-FC6D93D339F1}" destId="{C6F86196-686B-448E-A534-A442BE860D17}" srcOrd="8" destOrd="0" presId="urn:microsoft.com/office/officeart/2005/8/layout/radial6"/>
    <dgm:cxn modelId="{255048BB-74C0-424C-B077-7EF359838196}" type="presParOf" srcId="{A0076014-DECD-4471-82C7-FC6D93D339F1}" destId="{BBA03EDB-7DCE-42F8-BC25-A481F4A9BF6B}" srcOrd="9" destOrd="0" presId="urn:microsoft.com/office/officeart/2005/8/layout/radial6"/>
    <dgm:cxn modelId="{BF18502E-9EA4-4E79-B22B-B06F2A8CC467}" type="presParOf" srcId="{A0076014-DECD-4471-82C7-FC6D93D339F1}" destId="{6B6A0D92-CD50-437A-B505-D2E26A651A9D}" srcOrd="10" destOrd="0" presId="urn:microsoft.com/office/officeart/2005/8/layout/radial6"/>
    <dgm:cxn modelId="{BCB4F250-5666-453B-B9BF-E5AB8F41E6D6}" type="presParOf" srcId="{A0076014-DECD-4471-82C7-FC6D93D339F1}" destId="{0C272476-CD9A-4B5E-9DFB-45D505FC778A}" srcOrd="11" destOrd="0" presId="urn:microsoft.com/office/officeart/2005/8/layout/radial6"/>
    <dgm:cxn modelId="{2116118E-65E9-43DA-A6CA-CCF819769E02}" type="presParOf" srcId="{A0076014-DECD-4471-82C7-FC6D93D339F1}" destId="{1BD8DD64-FFF7-4436-ACE5-CA71171BFF69}" srcOrd="12" destOrd="0" presId="urn:microsoft.com/office/officeart/2005/8/layout/radial6"/>
    <dgm:cxn modelId="{538B9955-0123-4DC3-8DE4-3B592EAC8944}" type="presParOf" srcId="{A0076014-DECD-4471-82C7-FC6D93D339F1}" destId="{4715EEBB-6538-4DDE-A31F-9AC9C3A8B447}" srcOrd="13" destOrd="0" presId="urn:microsoft.com/office/officeart/2005/8/layout/radial6"/>
    <dgm:cxn modelId="{B3C36301-A286-4E69-BD19-5DDFE5F3420E}" type="presParOf" srcId="{A0076014-DECD-4471-82C7-FC6D93D339F1}" destId="{97F0147F-AAD0-4DFF-9088-BB3FB1345DB6}" srcOrd="14" destOrd="0" presId="urn:microsoft.com/office/officeart/2005/8/layout/radial6"/>
    <dgm:cxn modelId="{6D1F6E2F-B7B7-46CE-BD19-3DCD0A6AD38D}" type="presParOf" srcId="{A0076014-DECD-4471-82C7-FC6D93D339F1}" destId="{417F3C38-B23F-4795-8604-25E6B6BF00B1}" srcOrd="15" destOrd="0" presId="urn:microsoft.com/office/officeart/2005/8/layout/radial6"/>
    <dgm:cxn modelId="{38B8AF34-78A9-4706-9BFE-C9962F9A0ACF}" type="presParOf" srcId="{A0076014-DECD-4471-82C7-FC6D93D339F1}" destId="{78D413D7-4797-455A-84A7-C8DC8CCED31F}" srcOrd="16" destOrd="0" presId="urn:microsoft.com/office/officeart/2005/8/layout/radial6"/>
    <dgm:cxn modelId="{E53C7188-BE12-4E9B-9DF8-AF9CD9A9E35D}" type="presParOf" srcId="{A0076014-DECD-4471-82C7-FC6D93D339F1}" destId="{7BCCD8B0-5DC3-45BD-9157-B4DB7D6601E4}" srcOrd="17" destOrd="0" presId="urn:microsoft.com/office/officeart/2005/8/layout/radial6"/>
    <dgm:cxn modelId="{7E1D57C5-7AE8-48AD-8684-247E5A71084E}" type="presParOf" srcId="{A0076014-DECD-4471-82C7-FC6D93D339F1}" destId="{27ABCF41-498B-439B-9DFF-658FB7B65121}" srcOrd="18" destOrd="0" presId="urn:microsoft.com/office/officeart/2005/8/layout/radial6"/>
    <dgm:cxn modelId="{C528828D-CB64-4AA8-807B-21FCF17C1BB5}" type="presParOf" srcId="{A0076014-DECD-4471-82C7-FC6D93D339F1}" destId="{C05A7B4C-4EDA-4AF0-918C-CCA4C542B5C9}" srcOrd="19" destOrd="0" presId="urn:microsoft.com/office/officeart/2005/8/layout/radial6"/>
    <dgm:cxn modelId="{C00D16F2-8C23-48E6-9BCE-FB895773F2C7}" type="presParOf" srcId="{A0076014-DECD-4471-82C7-FC6D93D339F1}" destId="{F46FB73B-C540-4BAC-BB84-42928B023207}" srcOrd="20" destOrd="0" presId="urn:microsoft.com/office/officeart/2005/8/layout/radial6"/>
    <dgm:cxn modelId="{7714CE49-4862-40A4-A426-B5C1C9FBC25B}" type="presParOf" srcId="{A0076014-DECD-4471-82C7-FC6D93D339F1}" destId="{8F02B1D0-8E00-4796-B45B-CC8046A43D8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99C535-DA2F-4670-8685-1FE1E557416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74469CFA-DAB2-4364-9F29-20CAD0DBA4D3}">
      <dgm:prSet phldrT="[Text]"/>
      <dgm:spPr/>
      <dgm:t>
        <a:bodyPr/>
        <a:lstStyle/>
        <a:p>
          <a:r>
            <a:rPr lang="en-US" dirty="0"/>
            <a:t>Completed at 60 days from enrollment</a:t>
          </a:r>
        </a:p>
      </dgm:t>
    </dgm:pt>
    <dgm:pt modelId="{E8C252BA-58C2-485B-B1F8-44074571076A}" type="parTrans" cxnId="{EDF12001-05C1-4715-967E-CF631E2C1B8E}">
      <dgm:prSet/>
      <dgm:spPr/>
      <dgm:t>
        <a:bodyPr/>
        <a:lstStyle/>
        <a:p>
          <a:endParaRPr lang="en-US"/>
        </a:p>
      </dgm:t>
    </dgm:pt>
    <dgm:pt modelId="{89F5AE20-852B-4A38-8B6C-73374F89A6CE}" type="sibTrans" cxnId="{EDF12001-05C1-4715-967E-CF631E2C1B8E}">
      <dgm:prSet/>
      <dgm:spPr/>
      <dgm:t>
        <a:bodyPr/>
        <a:lstStyle/>
        <a:p>
          <a:endParaRPr lang="en-US"/>
        </a:p>
      </dgm:t>
    </dgm:pt>
    <dgm:pt modelId="{169538D7-CF2F-4B7F-AEAF-F34A9501AE4B}">
      <dgm:prSet phldrT="[Text]"/>
      <dgm:spPr/>
      <dgm:t>
        <a:bodyPr/>
        <a:lstStyle/>
        <a:p>
          <a:r>
            <a:rPr lang="en-US" dirty="0"/>
            <a:t>Subsequently updated every 6 months unless a qualifying event occurs*</a:t>
          </a:r>
        </a:p>
      </dgm:t>
    </dgm:pt>
    <dgm:pt modelId="{F0E254D2-F5FA-4A2B-95EC-C8983C9C76D1}" type="parTrans" cxnId="{5556745A-A5EA-49A0-9C33-F2393F82844A}">
      <dgm:prSet/>
      <dgm:spPr/>
      <dgm:t>
        <a:bodyPr/>
        <a:lstStyle/>
        <a:p>
          <a:endParaRPr lang="en-US"/>
        </a:p>
      </dgm:t>
    </dgm:pt>
    <dgm:pt modelId="{F9B4CD8A-80B7-4B5E-9DAA-604CAA6BD1AC}" type="sibTrans" cxnId="{5556745A-A5EA-49A0-9C33-F2393F82844A}">
      <dgm:prSet/>
      <dgm:spPr/>
      <dgm:t>
        <a:bodyPr/>
        <a:lstStyle/>
        <a:p>
          <a:endParaRPr lang="en-US"/>
        </a:p>
      </dgm:t>
    </dgm:pt>
    <dgm:pt modelId="{53C95F40-181D-45E5-8A10-9CF769D9A3C6}" type="pres">
      <dgm:prSet presAssocID="{1C99C535-DA2F-4670-8685-1FE1E557416A}" presName="CompostProcess" presStyleCnt="0">
        <dgm:presLayoutVars>
          <dgm:dir/>
          <dgm:resizeHandles val="exact"/>
        </dgm:presLayoutVars>
      </dgm:prSet>
      <dgm:spPr/>
    </dgm:pt>
    <dgm:pt modelId="{FB9D1915-A9E7-4CA5-9077-A7A21DF25430}" type="pres">
      <dgm:prSet presAssocID="{1C99C535-DA2F-4670-8685-1FE1E557416A}" presName="arrow" presStyleLbl="bgShp" presStyleIdx="0" presStyleCnt="1"/>
      <dgm:spPr/>
    </dgm:pt>
    <dgm:pt modelId="{49D86C92-5973-460B-A4A3-F70EFE1D4DE5}" type="pres">
      <dgm:prSet presAssocID="{1C99C535-DA2F-4670-8685-1FE1E557416A}" presName="linearProcess" presStyleCnt="0"/>
      <dgm:spPr/>
    </dgm:pt>
    <dgm:pt modelId="{0CD9CF48-875D-4A4D-9810-6B1E72F526F7}" type="pres">
      <dgm:prSet presAssocID="{74469CFA-DAB2-4364-9F29-20CAD0DBA4D3}" presName="textNode" presStyleLbl="node1" presStyleIdx="0" presStyleCnt="2">
        <dgm:presLayoutVars>
          <dgm:bulletEnabled val="1"/>
        </dgm:presLayoutVars>
      </dgm:prSet>
      <dgm:spPr/>
    </dgm:pt>
    <dgm:pt modelId="{B425D3DE-C094-4B63-AA98-385A5F988285}" type="pres">
      <dgm:prSet presAssocID="{89F5AE20-852B-4A38-8B6C-73374F89A6CE}" presName="sibTrans" presStyleCnt="0"/>
      <dgm:spPr/>
    </dgm:pt>
    <dgm:pt modelId="{20EDFCFE-4A30-4E0E-91B9-EEFAD1239426}" type="pres">
      <dgm:prSet presAssocID="{169538D7-CF2F-4B7F-AEAF-F34A9501AE4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EDF12001-05C1-4715-967E-CF631E2C1B8E}" srcId="{1C99C535-DA2F-4670-8685-1FE1E557416A}" destId="{74469CFA-DAB2-4364-9F29-20CAD0DBA4D3}" srcOrd="0" destOrd="0" parTransId="{E8C252BA-58C2-485B-B1F8-44074571076A}" sibTransId="{89F5AE20-852B-4A38-8B6C-73374F89A6CE}"/>
    <dgm:cxn modelId="{C3C0E862-908F-4039-91E2-ED14C58F9F5E}" type="presOf" srcId="{1C99C535-DA2F-4670-8685-1FE1E557416A}" destId="{53C95F40-181D-45E5-8A10-9CF769D9A3C6}" srcOrd="0" destOrd="0" presId="urn:microsoft.com/office/officeart/2005/8/layout/hProcess9"/>
    <dgm:cxn modelId="{13710C72-7BA5-41E3-89D9-7C797439E31D}" type="presOf" srcId="{74469CFA-DAB2-4364-9F29-20CAD0DBA4D3}" destId="{0CD9CF48-875D-4A4D-9810-6B1E72F526F7}" srcOrd="0" destOrd="0" presId="urn:microsoft.com/office/officeart/2005/8/layout/hProcess9"/>
    <dgm:cxn modelId="{5556745A-A5EA-49A0-9C33-F2393F82844A}" srcId="{1C99C535-DA2F-4670-8685-1FE1E557416A}" destId="{169538D7-CF2F-4B7F-AEAF-F34A9501AE4B}" srcOrd="1" destOrd="0" parTransId="{F0E254D2-F5FA-4A2B-95EC-C8983C9C76D1}" sibTransId="{F9B4CD8A-80B7-4B5E-9DAA-604CAA6BD1AC}"/>
    <dgm:cxn modelId="{19375DA9-B038-4CE6-9450-E19C0E98BB09}" type="presOf" srcId="{169538D7-CF2F-4B7F-AEAF-F34A9501AE4B}" destId="{20EDFCFE-4A30-4E0E-91B9-EEFAD1239426}" srcOrd="0" destOrd="0" presId="urn:microsoft.com/office/officeart/2005/8/layout/hProcess9"/>
    <dgm:cxn modelId="{324A6091-9DC3-4559-A4AB-344C21E1AE9A}" type="presParOf" srcId="{53C95F40-181D-45E5-8A10-9CF769D9A3C6}" destId="{FB9D1915-A9E7-4CA5-9077-A7A21DF25430}" srcOrd="0" destOrd="0" presId="urn:microsoft.com/office/officeart/2005/8/layout/hProcess9"/>
    <dgm:cxn modelId="{6392052B-957E-4C69-9491-55BA13A6B56F}" type="presParOf" srcId="{53C95F40-181D-45E5-8A10-9CF769D9A3C6}" destId="{49D86C92-5973-460B-A4A3-F70EFE1D4DE5}" srcOrd="1" destOrd="0" presId="urn:microsoft.com/office/officeart/2005/8/layout/hProcess9"/>
    <dgm:cxn modelId="{B84A60E9-F9C8-4018-A317-2FEC75F835EC}" type="presParOf" srcId="{49D86C92-5973-460B-A4A3-F70EFE1D4DE5}" destId="{0CD9CF48-875D-4A4D-9810-6B1E72F526F7}" srcOrd="0" destOrd="0" presId="urn:microsoft.com/office/officeart/2005/8/layout/hProcess9"/>
    <dgm:cxn modelId="{8C157B0A-490F-4650-906C-B527B0C32E38}" type="presParOf" srcId="{49D86C92-5973-460B-A4A3-F70EFE1D4DE5}" destId="{B425D3DE-C094-4B63-AA98-385A5F988285}" srcOrd="1" destOrd="0" presId="urn:microsoft.com/office/officeart/2005/8/layout/hProcess9"/>
    <dgm:cxn modelId="{27DDD6B8-6B23-48A7-B4AA-DA5952051228}" type="presParOf" srcId="{49D86C92-5973-460B-A4A3-F70EFE1D4DE5}" destId="{20EDFCFE-4A30-4E0E-91B9-EEFAD123942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D8872-F1BF-4BA8-BC9E-965942EFDC30}">
      <dsp:nvSpPr>
        <dsp:cNvPr id="0" name=""/>
        <dsp:cNvSpPr/>
      </dsp:nvSpPr>
      <dsp:spPr>
        <a:xfrm>
          <a:off x="1038769" y="1278"/>
          <a:ext cx="4524672" cy="45246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vert270" wrap="square" lIns="0" tIns="82550" rIns="249008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701392" y="663901"/>
        <a:ext cx="3199426" cy="3199426"/>
      </dsp:txXfrm>
    </dsp:sp>
    <dsp:sp modelId="{46CF3D9B-1144-45FB-AE21-57BE31BC8A4A}">
      <dsp:nvSpPr>
        <dsp:cNvPr id="0" name=""/>
        <dsp:cNvSpPr/>
      </dsp:nvSpPr>
      <dsp:spPr>
        <a:xfrm>
          <a:off x="2829706" y="11"/>
          <a:ext cx="4558833" cy="45246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9008" tIns="82550" rIns="249008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497332" y="662634"/>
        <a:ext cx="3223581" cy="3199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48E9E-D950-4480-8C1D-72DF2ADB2E19}">
      <dsp:nvSpPr>
        <dsp:cNvPr id="0" name=""/>
        <dsp:cNvSpPr/>
      </dsp:nvSpPr>
      <dsp:spPr>
        <a:xfrm>
          <a:off x="591502" y="0"/>
          <a:ext cx="6703695" cy="32635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7BCF3-04FD-499E-BB07-9D06F973CAFB}">
      <dsp:nvSpPr>
        <dsp:cNvPr id="0" name=""/>
        <dsp:cNvSpPr/>
      </dsp:nvSpPr>
      <dsp:spPr>
        <a:xfrm>
          <a:off x="267254" y="979051"/>
          <a:ext cx="2366010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Developmental and/or Mental Health Screen is completed</a:t>
          </a:r>
        </a:p>
      </dsp:txBody>
      <dsp:txXfrm>
        <a:off x="330978" y="1042775"/>
        <a:ext cx="2238562" cy="1177953"/>
      </dsp:txXfrm>
    </dsp:sp>
    <dsp:sp modelId="{91EA6412-FFEA-4C5B-AE19-0170120964B9}">
      <dsp:nvSpPr>
        <dsp:cNvPr id="0" name=""/>
        <dsp:cNvSpPr/>
      </dsp:nvSpPr>
      <dsp:spPr>
        <a:xfrm>
          <a:off x="2760344" y="979051"/>
          <a:ext cx="2366010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a child has a positive developmental and/or mental health result on any valid screening tool, an assessment is warranted</a:t>
          </a:r>
        </a:p>
      </dsp:txBody>
      <dsp:txXfrm>
        <a:off x="2824068" y="1042775"/>
        <a:ext cx="2238562" cy="1177953"/>
      </dsp:txXfrm>
    </dsp:sp>
    <dsp:sp modelId="{BEAF20D1-49D7-46F7-B719-E43160164548}">
      <dsp:nvSpPr>
        <dsp:cNvPr id="0" name=""/>
        <dsp:cNvSpPr/>
      </dsp:nvSpPr>
      <dsp:spPr>
        <a:xfrm>
          <a:off x="5253435" y="979051"/>
          <a:ext cx="2366010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OC’s work with Child Welfare team to obtain parental consent for the service</a:t>
          </a:r>
        </a:p>
      </dsp:txBody>
      <dsp:txXfrm>
        <a:off x="5317159" y="1042775"/>
        <a:ext cx="2238562" cy="1177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32870-82C4-4F0E-9E71-222891A510EC}">
      <dsp:nvSpPr>
        <dsp:cNvPr id="0" name=""/>
        <dsp:cNvSpPr/>
      </dsp:nvSpPr>
      <dsp:spPr>
        <a:xfrm>
          <a:off x="645424" y="0"/>
          <a:ext cx="7201366" cy="35724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D9E3F-55EF-46A6-982E-B173531A1A25}">
      <dsp:nvSpPr>
        <dsp:cNvPr id="0" name=""/>
        <dsp:cNvSpPr/>
      </dsp:nvSpPr>
      <dsp:spPr>
        <a:xfrm>
          <a:off x="4240" y="1071747"/>
          <a:ext cx="2039449" cy="142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If a child has a positive developmental and/or mental health result on any valid screening tool, an assessment is warranted</a:t>
          </a:r>
        </a:p>
      </dsp:txBody>
      <dsp:txXfrm>
        <a:off x="73998" y="1141505"/>
        <a:ext cx="1899933" cy="1289481"/>
      </dsp:txXfrm>
    </dsp:sp>
    <dsp:sp modelId="{CF256C53-D528-4DC2-9637-533216630484}">
      <dsp:nvSpPr>
        <dsp:cNvPr id="0" name=""/>
        <dsp:cNvSpPr/>
      </dsp:nvSpPr>
      <dsp:spPr>
        <a:xfrm>
          <a:off x="2145662" y="1071747"/>
          <a:ext cx="2039449" cy="142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OC’s work with Child Welfare team to obtain parental consent for the service</a:t>
          </a:r>
        </a:p>
      </dsp:txBody>
      <dsp:txXfrm>
        <a:off x="2215420" y="1141505"/>
        <a:ext cx="1899933" cy="1289481"/>
      </dsp:txXfrm>
    </dsp:sp>
    <dsp:sp modelId="{8C65615C-B567-48C7-AE71-DD383177FB81}">
      <dsp:nvSpPr>
        <dsp:cNvPr id="0" name=""/>
        <dsp:cNvSpPr/>
      </dsp:nvSpPr>
      <dsp:spPr>
        <a:xfrm>
          <a:off x="4287084" y="1071747"/>
          <a:ext cx="2039449" cy="142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mental health or developmental assessment is completed</a:t>
          </a:r>
        </a:p>
      </dsp:txBody>
      <dsp:txXfrm>
        <a:off x="4356842" y="1141505"/>
        <a:ext cx="1899933" cy="1289481"/>
      </dsp:txXfrm>
    </dsp:sp>
    <dsp:sp modelId="{26BD70AC-FC98-4C5B-A86D-CF32E7829DC0}">
      <dsp:nvSpPr>
        <dsp:cNvPr id="0" name=""/>
        <dsp:cNvSpPr/>
      </dsp:nvSpPr>
      <dsp:spPr>
        <a:xfrm>
          <a:off x="6428506" y="1071747"/>
          <a:ext cx="2039449" cy="1428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Resulting recommendations are documented, shared and followed up upon (i.e., Therapy, School involvement, etc.)</a:t>
          </a:r>
        </a:p>
      </dsp:txBody>
      <dsp:txXfrm>
        <a:off x="6498264" y="1141505"/>
        <a:ext cx="1899933" cy="1289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DE2CB-4302-42D2-81EA-A51FF69BD156}">
      <dsp:nvSpPr>
        <dsp:cNvPr id="0" name=""/>
        <dsp:cNvSpPr/>
      </dsp:nvSpPr>
      <dsp:spPr>
        <a:xfrm>
          <a:off x="591502" y="0"/>
          <a:ext cx="6703695" cy="32635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150B1-C968-4AF4-A968-CA1E65CEDEEA}">
      <dsp:nvSpPr>
        <dsp:cNvPr id="0" name=""/>
        <dsp:cNvSpPr/>
      </dsp:nvSpPr>
      <dsp:spPr>
        <a:xfrm>
          <a:off x="3947" y="979051"/>
          <a:ext cx="1898507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Upcoming scheduled appointments are tracked</a:t>
          </a:r>
        </a:p>
      </dsp:txBody>
      <dsp:txXfrm>
        <a:off x="67671" y="1042775"/>
        <a:ext cx="1771059" cy="1177953"/>
      </dsp:txXfrm>
    </dsp:sp>
    <dsp:sp modelId="{47AF8302-057E-4990-9D8A-328771E097EE}">
      <dsp:nvSpPr>
        <dsp:cNvPr id="0" name=""/>
        <dsp:cNvSpPr/>
      </dsp:nvSpPr>
      <dsp:spPr>
        <a:xfrm>
          <a:off x="1997379" y="979051"/>
          <a:ext cx="1898507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Following each appointment, attendance is verified by calling clinic and requesting records</a:t>
          </a:r>
        </a:p>
      </dsp:txBody>
      <dsp:txXfrm>
        <a:off x="2061103" y="1042775"/>
        <a:ext cx="1771059" cy="1177953"/>
      </dsp:txXfrm>
    </dsp:sp>
    <dsp:sp modelId="{385D2476-30FA-44F6-BCDD-9CAD6F7DD76A}">
      <dsp:nvSpPr>
        <dsp:cNvPr id="0" name=""/>
        <dsp:cNvSpPr/>
      </dsp:nvSpPr>
      <dsp:spPr>
        <a:xfrm>
          <a:off x="3990812" y="979051"/>
          <a:ext cx="1898507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Necessary* follow up is identified, documented, facilitated and tracked</a:t>
          </a:r>
        </a:p>
      </dsp:txBody>
      <dsp:txXfrm>
        <a:off x="4054536" y="1042775"/>
        <a:ext cx="1771059" cy="1177953"/>
      </dsp:txXfrm>
    </dsp:sp>
    <dsp:sp modelId="{2F614B21-6923-411C-AE76-3F3C2928CA4F}">
      <dsp:nvSpPr>
        <dsp:cNvPr id="0" name=""/>
        <dsp:cNvSpPr/>
      </dsp:nvSpPr>
      <dsp:spPr>
        <a:xfrm>
          <a:off x="5984245" y="979051"/>
          <a:ext cx="1898507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show and missed appointments are also identified and outreach to the caregiver is completed by the OC to identify barriers to attending</a:t>
          </a:r>
        </a:p>
      </dsp:txBody>
      <dsp:txXfrm>
        <a:off x="6047969" y="1042775"/>
        <a:ext cx="1771059" cy="1177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2B444-1034-4EEB-BB28-62D545A40938}">
      <dsp:nvSpPr>
        <dsp:cNvPr id="0" name=""/>
        <dsp:cNvSpPr/>
      </dsp:nvSpPr>
      <dsp:spPr>
        <a:xfrm>
          <a:off x="2306784" y="524235"/>
          <a:ext cx="4231851" cy="4231851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8E7E2-34C0-43CB-92E1-544F12B9C0A1}">
      <dsp:nvSpPr>
        <dsp:cNvPr id="0" name=""/>
        <dsp:cNvSpPr/>
      </dsp:nvSpPr>
      <dsp:spPr>
        <a:xfrm>
          <a:off x="2306784" y="524235"/>
          <a:ext cx="4231851" cy="4231851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53786-C3EE-4372-9C59-2A1DD28377E5}">
      <dsp:nvSpPr>
        <dsp:cNvPr id="0" name=""/>
        <dsp:cNvSpPr/>
      </dsp:nvSpPr>
      <dsp:spPr>
        <a:xfrm>
          <a:off x="2306784" y="524235"/>
          <a:ext cx="4231851" cy="4231851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DB4E4-C6AF-4855-BA85-75E06B4DE2DD}">
      <dsp:nvSpPr>
        <dsp:cNvPr id="0" name=""/>
        <dsp:cNvSpPr/>
      </dsp:nvSpPr>
      <dsp:spPr>
        <a:xfrm>
          <a:off x="2306784" y="524235"/>
          <a:ext cx="4231851" cy="4231851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DABC4-642E-41F6-B70D-492F79511737}">
      <dsp:nvSpPr>
        <dsp:cNvPr id="0" name=""/>
        <dsp:cNvSpPr/>
      </dsp:nvSpPr>
      <dsp:spPr>
        <a:xfrm>
          <a:off x="2306784" y="524235"/>
          <a:ext cx="4231851" cy="4231851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668D8-56F9-4319-B847-4F11A3097416}">
      <dsp:nvSpPr>
        <dsp:cNvPr id="0" name=""/>
        <dsp:cNvSpPr/>
      </dsp:nvSpPr>
      <dsp:spPr>
        <a:xfrm>
          <a:off x="2306784" y="524235"/>
          <a:ext cx="4231851" cy="4231851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BA88E-552D-4CC6-8805-346A0494E489}">
      <dsp:nvSpPr>
        <dsp:cNvPr id="0" name=""/>
        <dsp:cNvSpPr/>
      </dsp:nvSpPr>
      <dsp:spPr>
        <a:xfrm>
          <a:off x="2306784" y="524235"/>
          <a:ext cx="4231851" cy="4231851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FD413-9E97-4946-B9E5-A6EB8ED2C887}">
      <dsp:nvSpPr>
        <dsp:cNvPr id="0" name=""/>
        <dsp:cNvSpPr/>
      </dsp:nvSpPr>
      <dsp:spPr>
        <a:xfrm>
          <a:off x="3603169" y="1820620"/>
          <a:ext cx="1639080" cy="1639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Care Coordinators outreach to Caregivers/Bio Parents, Child Welfare and Providers if/when:</a:t>
          </a:r>
        </a:p>
      </dsp:txBody>
      <dsp:txXfrm>
        <a:off x="3843207" y="2060658"/>
        <a:ext cx="1159004" cy="1159004"/>
      </dsp:txXfrm>
    </dsp:sp>
    <dsp:sp modelId="{FDD84522-4AFD-41F9-93F9-FD0840A5130B}">
      <dsp:nvSpPr>
        <dsp:cNvPr id="0" name=""/>
        <dsp:cNvSpPr/>
      </dsp:nvSpPr>
      <dsp:spPr>
        <a:xfrm>
          <a:off x="3722914" y="11768"/>
          <a:ext cx="1399591" cy="1107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Review of records identify follow up recommendations</a:t>
          </a:r>
        </a:p>
      </dsp:txBody>
      <dsp:txXfrm>
        <a:off x="3927879" y="173964"/>
        <a:ext cx="989661" cy="783151"/>
      </dsp:txXfrm>
    </dsp:sp>
    <dsp:sp modelId="{424EAA8D-2F01-4863-ADEB-48E0B8D72E18}">
      <dsp:nvSpPr>
        <dsp:cNvPr id="0" name=""/>
        <dsp:cNvSpPr/>
      </dsp:nvSpPr>
      <dsp:spPr>
        <a:xfrm>
          <a:off x="5471035" y="772978"/>
          <a:ext cx="1147356" cy="1147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Consent is needed for treatment</a:t>
          </a:r>
        </a:p>
      </dsp:txBody>
      <dsp:txXfrm>
        <a:off x="5639061" y="941004"/>
        <a:ext cx="811304" cy="811304"/>
      </dsp:txXfrm>
    </dsp:sp>
    <dsp:sp modelId="{9CC80CE6-2537-4CA6-90E3-C64002E45BB3}">
      <dsp:nvSpPr>
        <dsp:cNvPr id="0" name=""/>
        <dsp:cNvSpPr/>
      </dsp:nvSpPr>
      <dsp:spPr>
        <a:xfrm>
          <a:off x="5871637" y="2528129"/>
          <a:ext cx="1147356" cy="11473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No show, missed or late appointments</a:t>
          </a:r>
        </a:p>
      </dsp:txBody>
      <dsp:txXfrm>
        <a:off x="6039663" y="2696155"/>
        <a:ext cx="811304" cy="811304"/>
      </dsp:txXfrm>
    </dsp:sp>
    <dsp:sp modelId="{D3F1FD9E-95CE-4962-AB07-C52896DB82A1}">
      <dsp:nvSpPr>
        <dsp:cNvPr id="0" name=""/>
        <dsp:cNvSpPr/>
      </dsp:nvSpPr>
      <dsp:spPr>
        <a:xfrm>
          <a:off x="4749176" y="3935651"/>
          <a:ext cx="1147356" cy="11473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Contractual visits/care is coming due</a:t>
          </a:r>
        </a:p>
      </dsp:txBody>
      <dsp:txXfrm>
        <a:off x="4917202" y="4103677"/>
        <a:ext cx="811304" cy="811304"/>
      </dsp:txXfrm>
    </dsp:sp>
    <dsp:sp modelId="{CD9E5712-B513-47AB-A45E-73A88C7212A2}">
      <dsp:nvSpPr>
        <dsp:cNvPr id="0" name=""/>
        <dsp:cNvSpPr/>
      </dsp:nvSpPr>
      <dsp:spPr>
        <a:xfrm>
          <a:off x="2948887" y="3935651"/>
          <a:ext cx="1147356" cy="11473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Check-in with Caregivers to identify unmet needs</a:t>
          </a:r>
        </a:p>
      </dsp:txBody>
      <dsp:txXfrm>
        <a:off x="3116913" y="4103677"/>
        <a:ext cx="811304" cy="811304"/>
      </dsp:txXfrm>
    </dsp:sp>
    <dsp:sp modelId="{66ADA1D4-EF51-4525-915B-1B899F3ECAE3}">
      <dsp:nvSpPr>
        <dsp:cNvPr id="0" name=""/>
        <dsp:cNvSpPr/>
      </dsp:nvSpPr>
      <dsp:spPr>
        <a:xfrm>
          <a:off x="1826425" y="2528129"/>
          <a:ext cx="1147356" cy="1147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Follow up after inpatient, ED, Urgent Care visits</a:t>
          </a:r>
        </a:p>
      </dsp:txBody>
      <dsp:txXfrm>
        <a:off x="1994451" y="2696155"/>
        <a:ext cx="811304" cy="811304"/>
      </dsp:txXfrm>
    </dsp:sp>
    <dsp:sp modelId="{E98E5C12-A127-4AE7-9C0A-3D1873BC52D8}">
      <dsp:nvSpPr>
        <dsp:cNvPr id="0" name=""/>
        <dsp:cNvSpPr/>
      </dsp:nvSpPr>
      <dsp:spPr>
        <a:xfrm>
          <a:off x="2227027" y="772978"/>
          <a:ext cx="1147356" cy="1147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Troubleshoot overcoming barriers identified</a:t>
          </a:r>
        </a:p>
      </dsp:txBody>
      <dsp:txXfrm>
        <a:off x="2395053" y="941004"/>
        <a:ext cx="811304" cy="8113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2B1D0-8E00-4796-B45B-CC8046A43D88}">
      <dsp:nvSpPr>
        <dsp:cNvPr id="0" name=""/>
        <dsp:cNvSpPr/>
      </dsp:nvSpPr>
      <dsp:spPr>
        <a:xfrm>
          <a:off x="2306784" y="534188"/>
          <a:ext cx="4231851" cy="4231851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BCF41-498B-439B-9DFF-658FB7B65121}">
      <dsp:nvSpPr>
        <dsp:cNvPr id="0" name=""/>
        <dsp:cNvSpPr/>
      </dsp:nvSpPr>
      <dsp:spPr>
        <a:xfrm>
          <a:off x="2306784" y="534188"/>
          <a:ext cx="4231851" cy="4231851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F3C38-B23F-4795-8604-25E6B6BF00B1}">
      <dsp:nvSpPr>
        <dsp:cNvPr id="0" name=""/>
        <dsp:cNvSpPr/>
      </dsp:nvSpPr>
      <dsp:spPr>
        <a:xfrm>
          <a:off x="2306784" y="534188"/>
          <a:ext cx="4231851" cy="4231851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8DD64-FFF7-4436-ACE5-CA71171BFF69}">
      <dsp:nvSpPr>
        <dsp:cNvPr id="0" name=""/>
        <dsp:cNvSpPr/>
      </dsp:nvSpPr>
      <dsp:spPr>
        <a:xfrm>
          <a:off x="2306784" y="534188"/>
          <a:ext cx="4231851" cy="4231851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03EDB-7DCE-42F8-BC25-A481F4A9BF6B}">
      <dsp:nvSpPr>
        <dsp:cNvPr id="0" name=""/>
        <dsp:cNvSpPr/>
      </dsp:nvSpPr>
      <dsp:spPr>
        <a:xfrm>
          <a:off x="2306784" y="534188"/>
          <a:ext cx="4231851" cy="4231851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DCB73-F004-4EBD-BBB7-B4E39755F973}">
      <dsp:nvSpPr>
        <dsp:cNvPr id="0" name=""/>
        <dsp:cNvSpPr/>
      </dsp:nvSpPr>
      <dsp:spPr>
        <a:xfrm>
          <a:off x="2306784" y="534188"/>
          <a:ext cx="4231851" cy="4231851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EE214-D69E-440A-AFF1-FB4AD4DD4047}">
      <dsp:nvSpPr>
        <dsp:cNvPr id="0" name=""/>
        <dsp:cNvSpPr/>
      </dsp:nvSpPr>
      <dsp:spPr>
        <a:xfrm>
          <a:off x="2306784" y="534188"/>
          <a:ext cx="4231851" cy="4231851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FD413-9E97-4946-B9E5-A6EB8ED2C887}">
      <dsp:nvSpPr>
        <dsp:cNvPr id="0" name=""/>
        <dsp:cNvSpPr/>
      </dsp:nvSpPr>
      <dsp:spPr>
        <a:xfrm>
          <a:off x="3603169" y="1830574"/>
          <a:ext cx="1639080" cy="16390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Care Coordinators respond to incoming questions regarding</a:t>
          </a:r>
        </a:p>
      </dsp:txBody>
      <dsp:txXfrm>
        <a:off x="3843207" y="2070612"/>
        <a:ext cx="1159004" cy="1159004"/>
      </dsp:txXfrm>
    </dsp:sp>
    <dsp:sp modelId="{45BDFA8F-DB99-4D1F-928C-465F51697C99}">
      <dsp:nvSpPr>
        <dsp:cNvPr id="0" name=""/>
        <dsp:cNvSpPr/>
      </dsp:nvSpPr>
      <dsp:spPr>
        <a:xfrm>
          <a:off x="3849031" y="1815"/>
          <a:ext cx="1147356" cy="1147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Provider needed</a:t>
          </a:r>
        </a:p>
      </dsp:txBody>
      <dsp:txXfrm>
        <a:off x="4017057" y="169841"/>
        <a:ext cx="811304" cy="811304"/>
      </dsp:txXfrm>
    </dsp:sp>
    <dsp:sp modelId="{57CAB2BD-099D-47C9-9F76-683C3FBBA861}">
      <dsp:nvSpPr>
        <dsp:cNvPr id="0" name=""/>
        <dsp:cNvSpPr/>
      </dsp:nvSpPr>
      <dsp:spPr>
        <a:xfrm>
          <a:off x="5471035" y="782931"/>
          <a:ext cx="1147356" cy="1147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Missed appointments</a:t>
          </a:r>
        </a:p>
      </dsp:txBody>
      <dsp:txXfrm>
        <a:off x="5639061" y="950957"/>
        <a:ext cx="811304" cy="811304"/>
      </dsp:txXfrm>
    </dsp:sp>
    <dsp:sp modelId="{C8DE3F99-A291-4519-911E-0972FF20DC80}">
      <dsp:nvSpPr>
        <dsp:cNvPr id="0" name=""/>
        <dsp:cNvSpPr/>
      </dsp:nvSpPr>
      <dsp:spPr>
        <a:xfrm>
          <a:off x="5871637" y="2538082"/>
          <a:ext cx="1147356" cy="11473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Request for information regarding needs</a:t>
          </a:r>
        </a:p>
      </dsp:txBody>
      <dsp:txXfrm>
        <a:off x="6039663" y="2706108"/>
        <a:ext cx="811304" cy="811304"/>
      </dsp:txXfrm>
    </dsp:sp>
    <dsp:sp modelId="{6B6A0D92-CD50-437A-B505-D2E26A651A9D}">
      <dsp:nvSpPr>
        <dsp:cNvPr id="0" name=""/>
        <dsp:cNvSpPr/>
      </dsp:nvSpPr>
      <dsp:spPr>
        <a:xfrm>
          <a:off x="4749176" y="3945605"/>
          <a:ext cx="1147356" cy="11473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Request for collaboration on complex cases</a:t>
          </a:r>
        </a:p>
      </dsp:txBody>
      <dsp:txXfrm>
        <a:off x="4917202" y="4113631"/>
        <a:ext cx="811304" cy="811304"/>
      </dsp:txXfrm>
    </dsp:sp>
    <dsp:sp modelId="{4715EEBB-6538-4DDE-A31F-9AC9C3A8B447}">
      <dsp:nvSpPr>
        <dsp:cNvPr id="0" name=""/>
        <dsp:cNvSpPr/>
      </dsp:nvSpPr>
      <dsp:spPr>
        <a:xfrm>
          <a:off x="2948887" y="3945605"/>
          <a:ext cx="1147356" cy="114735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Request for help with barrier to care</a:t>
          </a:r>
        </a:p>
      </dsp:txBody>
      <dsp:txXfrm>
        <a:off x="3116913" y="4113631"/>
        <a:ext cx="811304" cy="811304"/>
      </dsp:txXfrm>
    </dsp:sp>
    <dsp:sp modelId="{78D413D7-4797-455A-84A7-C8DC8CCED31F}">
      <dsp:nvSpPr>
        <dsp:cNvPr id="0" name=""/>
        <dsp:cNvSpPr/>
      </dsp:nvSpPr>
      <dsp:spPr>
        <a:xfrm>
          <a:off x="1826425" y="2538082"/>
          <a:ext cx="1147356" cy="11473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Covered/not covered service</a:t>
          </a:r>
        </a:p>
      </dsp:txBody>
      <dsp:txXfrm>
        <a:off x="1994451" y="2706108"/>
        <a:ext cx="811304" cy="811304"/>
      </dsp:txXfrm>
    </dsp:sp>
    <dsp:sp modelId="{C05A7B4C-4EDA-4AF0-918C-CCA4C542B5C9}">
      <dsp:nvSpPr>
        <dsp:cNvPr id="0" name=""/>
        <dsp:cNvSpPr/>
      </dsp:nvSpPr>
      <dsp:spPr>
        <a:xfrm>
          <a:off x="2227027" y="782931"/>
          <a:ext cx="1147356" cy="1147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Medication Denials</a:t>
          </a:r>
        </a:p>
      </dsp:txBody>
      <dsp:txXfrm>
        <a:off x="2395053" y="950957"/>
        <a:ext cx="811304" cy="8113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1915-A9E7-4CA5-9077-A7A21DF25430}">
      <dsp:nvSpPr>
        <dsp:cNvPr id="0" name=""/>
        <dsp:cNvSpPr/>
      </dsp:nvSpPr>
      <dsp:spPr>
        <a:xfrm>
          <a:off x="666905" y="0"/>
          <a:ext cx="7558262" cy="363893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9CF48-875D-4A4D-9810-6B1E72F526F7}">
      <dsp:nvSpPr>
        <dsp:cNvPr id="0" name=""/>
        <dsp:cNvSpPr/>
      </dsp:nvSpPr>
      <dsp:spPr>
        <a:xfrm>
          <a:off x="697406" y="1091681"/>
          <a:ext cx="3640192" cy="145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Completed at 60 days from enrollment</a:t>
          </a:r>
        </a:p>
      </dsp:txBody>
      <dsp:txXfrm>
        <a:off x="768461" y="1162736"/>
        <a:ext cx="3498082" cy="1313465"/>
      </dsp:txXfrm>
    </dsp:sp>
    <dsp:sp modelId="{20EDFCFE-4A30-4E0E-91B9-EEFAD1239426}">
      <dsp:nvSpPr>
        <dsp:cNvPr id="0" name=""/>
        <dsp:cNvSpPr/>
      </dsp:nvSpPr>
      <dsp:spPr>
        <a:xfrm>
          <a:off x="4554473" y="1091681"/>
          <a:ext cx="3640192" cy="1455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Subsequently updated every 6 months unless a qualifying event occurs*</a:t>
          </a:r>
        </a:p>
      </dsp:txBody>
      <dsp:txXfrm>
        <a:off x="4625528" y="1162736"/>
        <a:ext cx="3498082" cy="1313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D8E4B7-4EA3-4342-A6FD-BB745F1A0DF5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BEC286-DB5B-4BDB-9046-451B67CD3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0E364D-3A0C-4753-9C64-6EE3AEB55D1A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55B086-AE5D-4151-B49B-1CAB4F26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6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B086-AE5D-4151-B49B-1CAB4F261A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Kenosha, Milwaukee, Ozaukee, Racine Washington and Waukesha </a:t>
            </a:r>
          </a:p>
          <a:p>
            <a:r>
              <a:rPr lang="en-US" dirty="0"/>
              <a:t>THESE 6 SE WI counties Includes approx. 50% of all children in out of home placement in WI (2600-august 2013 out of 5500)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D69184-CF90-4EB9-90D4-DBA8D6B995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77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 may receive multiple developmental and/or mental health screens* during enrollment (operationally Care4Kids completes with new enrollees</a:t>
            </a:r>
            <a:r>
              <a:rPr lang="en-US" baseline="0" dirty="0"/>
              <a:t> whenever possible). Care4Kids attempts initial completion at the 2 day visit.  If not possible, responsibility moves to the assigned OC to complete.  (Reasons that this may not be feasible to complete at the 2 day or after: child not in a place to participate, caregiver/caseworker not yet familiar enough with the child, difficulties connecting with caregiver/legal guardian).  We also acknowledge any/all screens completed throughout enrollment completed by any source.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B086-AE5D-4151-B49B-1CAB4F261A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Consent is our</a:t>
            </a:r>
            <a:r>
              <a:rPr lang="en-US" baseline="0" dirty="0"/>
              <a:t> most frequently identified barrier; occasionally, difficulties with </a:t>
            </a:r>
            <a:r>
              <a:rPr lang="en-US" dirty="0"/>
              <a:t>scheduling also occurs</a:t>
            </a:r>
          </a:p>
          <a:p>
            <a:r>
              <a:rPr lang="en-US" baseline="0" dirty="0"/>
              <a:t>Care4Kids Assessment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5B086-AE5D-4151-B49B-1CAB4F261A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1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PP bkgd_130617g_03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9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0033"/>
            <a:ext cx="6019800" cy="500613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91576"/>
            <a:ext cx="91440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666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91576"/>
            <a:ext cx="91440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774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86" y="274638"/>
            <a:ext cx="642891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5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5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6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757"/>
            <a:ext cx="3008313" cy="8618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757"/>
            <a:ext cx="5111750" cy="50414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43612"/>
            <a:ext cx="3008313" cy="40768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8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49479"/>
            <a:ext cx="5486400" cy="36780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9B0B-2C6D-4F40-BB40-49E9477FD60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CCEA8-DCE1-D64D-B8B6-8D9E56F93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ard_PPT_bkgd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4904" y="274638"/>
            <a:ext cx="63318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387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19D09B0B-2C6D-4F40-BB40-49E9477FD60B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387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387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B5FCCEA8-DCE1-D64D-B8B6-8D9E56F939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9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8982-A9A4-3F46-A43F-0B8C671B13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1514-0ACE-3A45-8F75-FA15618D2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CHW_Standar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9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are4Kids@chw.org" TargetMode="External"/><Relationship Id="rId7" Type="http://schemas.openxmlformats.org/officeDocument/2006/relationships/image" Target="../media/image9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mailto:khodges@chw.org" TargetMode="External"/><Relationship Id="rId4" Type="http://schemas.openxmlformats.org/officeDocument/2006/relationships/hyperlink" Target="mailto:lwzetley@mcw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2" y="452846"/>
            <a:ext cx="7703028" cy="50551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87286" y="5685756"/>
            <a:ext cx="5619636" cy="1353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Care4Kids</a:t>
            </a:r>
            <a:br>
              <a:rPr lang="en-US" dirty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</a:br>
            <a:br>
              <a:rPr lang="en-US" sz="1300" dirty="0">
                <a:solidFill>
                  <a:srgbClr val="FFFFFF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</a:br>
            <a:br>
              <a:rPr lang="en-US" sz="1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  <a:ea typeface="ＭＳ Ｐゴシック" charset="0"/>
                <a:cs typeface="ＭＳ Ｐゴシック" charset="0"/>
              </a:rPr>
            </a:br>
            <a:endParaRPr lang="en-US" sz="1300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7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74" y="442479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Examples of Ongoing Communication/Collaboration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943" y="1557421"/>
          <a:ext cx="8845420" cy="509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98" y="5237720"/>
            <a:ext cx="7908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874" y="442479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Examples of Ongoing Communication/Collaboration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943" y="1583300"/>
          <a:ext cx="8845420" cy="509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98" y="5237720"/>
            <a:ext cx="7908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848" y="846138"/>
            <a:ext cx="6428913" cy="1143000"/>
          </a:xfrm>
        </p:spPr>
        <p:txBody>
          <a:bodyPr/>
          <a:lstStyle/>
          <a:p>
            <a:r>
              <a:rPr lang="en-US" b="1" dirty="0"/>
              <a:t>Increased WCC Periodicity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48515"/>
              </p:ext>
            </p:extLst>
          </p:nvPr>
        </p:nvGraphicFramePr>
        <p:xfrm>
          <a:off x="1329070" y="2286000"/>
          <a:ext cx="7060018" cy="2744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How often should they be seen 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When should they be scheduled?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0-6 months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Monthly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Ten days before or after due 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6-24 months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Every three months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Fifteen days before or after due date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 months &amp; up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Twice annually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 days before or after due date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68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868680"/>
            <a:ext cx="8229600" cy="762000"/>
          </a:xfrm>
        </p:spPr>
        <p:txBody>
          <a:bodyPr/>
          <a:lstStyle/>
          <a:p>
            <a:pPr algn="ctr"/>
            <a:r>
              <a:rPr lang="en-US" dirty="0"/>
              <a:t>Care Plan Document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73587"/>
          <a:ext cx="8892073" cy="363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40787" y="5919607"/>
            <a:ext cx="7457303" cy="574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i="1" dirty="0"/>
              <a:t>What is a qualifying event to initiate a new care plan? Significant changes to the child’s medical, dental or behavioral health status or treatment plan</a:t>
            </a:r>
          </a:p>
        </p:txBody>
      </p:sp>
    </p:spTree>
    <p:extLst>
      <p:ext uri="{BB962C8B-B14F-4D97-AF65-F5344CB8AC3E}">
        <p14:creationId xmlns:p14="http://schemas.microsoft.com/office/powerpoint/2010/main" val="58489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Care Plan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168" y="168325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i="1" dirty="0"/>
              <a:t>Once completed, the Care Plan is sent to:</a:t>
            </a:r>
          </a:p>
          <a:p>
            <a:pPr lvl="1"/>
            <a:r>
              <a:rPr lang="en-US" dirty="0"/>
              <a:t>Child Welfare  Worker/Supervisor</a:t>
            </a:r>
          </a:p>
          <a:p>
            <a:pPr lvl="1"/>
            <a:r>
              <a:rPr lang="en-US" dirty="0"/>
              <a:t>Treatment Foster Care</a:t>
            </a:r>
          </a:p>
          <a:p>
            <a:pPr lvl="1"/>
            <a:r>
              <a:rPr lang="en-US" dirty="0"/>
              <a:t>Caregiver</a:t>
            </a:r>
          </a:p>
          <a:p>
            <a:pPr lvl="1"/>
            <a:r>
              <a:rPr lang="en-US" dirty="0"/>
              <a:t>Biological Parent/Legal Guardian</a:t>
            </a:r>
          </a:p>
          <a:p>
            <a:pPr lvl="1"/>
            <a:r>
              <a:rPr lang="en-US" dirty="0"/>
              <a:t>Primary Care Provider</a:t>
            </a:r>
          </a:p>
          <a:p>
            <a:pPr lvl="1"/>
            <a:r>
              <a:rPr lang="en-US" dirty="0"/>
              <a:t>Any/All Specialists Listed on the Care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1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Staffings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Polypharmacy</a:t>
            </a:r>
            <a:r>
              <a:rPr lang="en-US" dirty="0"/>
              <a:t> Interdisciplinary Case Review (PICR)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Child-level </a:t>
            </a:r>
            <a:r>
              <a:rPr lang="en-US" dirty="0" err="1"/>
              <a:t>staffings</a:t>
            </a:r>
            <a:r>
              <a:rPr lang="en-US" dirty="0"/>
              <a:t> when issues arise:</a:t>
            </a:r>
          </a:p>
          <a:p>
            <a:pPr lvl="1"/>
            <a:r>
              <a:rPr lang="en-US" dirty="0"/>
              <a:t>Internal and external stakeholders </a:t>
            </a:r>
          </a:p>
          <a:p>
            <a:pPr lvl="1"/>
            <a:r>
              <a:rPr lang="en-US" dirty="0"/>
              <a:t>Medical, behavioral, </a:t>
            </a:r>
            <a:r>
              <a:rPr lang="en-US"/>
              <a:t>social situations</a:t>
            </a:r>
            <a:endParaRPr lang="en-US" dirty="0"/>
          </a:p>
          <a:p>
            <a:pPr lvl="1"/>
            <a:r>
              <a:rPr lang="en-US" dirty="0"/>
              <a:t>Initiated by any stakeholder group</a:t>
            </a:r>
          </a:p>
        </p:txBody>
      </p:sp>
    </p:spTree>
    <p:extLst>
      <p:ext uri="{BB962C8B-B14F-4D97-AF65-F5344CB8AC3E}">
        <p14:creationId xmlns:p14="http://schemas.microsoft.com/office/powerpoint/2010/main" val="141652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 Impact and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5" y="4002770"/>
            <a:ext cx="4786112" cy="11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Impact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Initially as clinics were closed for “essential visits” only, we pivoted to:</a:t>
            </a:r>
          </a:p>
          <a:p>
            <a:pPr lvl="1"/>
            <a:r>
              <a:rPr lang="en-US" dirty="0"/>
              <a:t> advocating/communicating which visits would meet criteria </a:t>
            </a:r>
          </a:p>
          <a:p>
            <a:pPr lvl="1"/>
            <a:r>
              <a:rPr lang="en-US" dirty="0"/>
              <a:t>tracking remaining non-essential visits to ensure reschedule occurred when possible</a:t>
            </a:r>
          </a:p>
        </p:txBody>
      </p:sp>
    </p:spTree>
    <p:extLst>
      <p:ext uri="{BB962C8B-B14F-4D97-AF65-F5344CB8AC3E}">
        <p14:creationId xmlns:p14="http://schemas.microsoft.com/office/powerpoint/2010/main" val="1499603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Impact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/>
              <a:t>Providers have had to limit access to allow for social distancing and cleaning between patients.  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This has impacted our compliance with timeliness, however, completion of visits has remained steady and our focus</a:t>
            </a:r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1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Impact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Focused check ins</a:t>
            </a:r>
          </a:p>
          <a:p>
            <a:pPr lvl="1"/>
            <a:r>
              <a:rPr lang="en-US" dirty="0"/>
              <a:t>DHS identified “high needs” children and direct outreach was done with all children</a:t>
            </a:r>
          </a:p>
          <a:p>
            <a:r>
              <a:rPr lang="en-US" dirty="0" err="1"/>
              <a:t>Telehealth</a:t>
            </a:r>
            <a:r>
              <a:rPr lang="en-US" dirty="0"/>
              <a:t> visits</a:t>
            </a:r>
          </a:p>
          <a:p>
            <a:pPr lvl="1"/>
            <a:r>
              <a:rPr lang="en-US" dirty="0"/>
              <a:t>Child Advocacy Center </a:t>
            </a:r>
          </a:p>
          <a:p>
            <a:pPr lvl="1"/>
            <a:r>
              <a:rPr lang="en-US" dirty="0"/>
              <a:t>Care4Kids Assessment Team</a:t>
            </a:r>
          </a:p>
          <a:p>
            <a:pPr lvl="1"/>
            <a:r>
              <a:rPr lang="en-US" dirty="0"/>
              <a:t>Other providers of care</a:t>
            </a:r>
          </a:p>
          <a:p>
            <a:r>
              <a:rPr lang="en-US" dirty="0"/>
              <a:t>Impact of COVID on families led us to embed SDOH questions within each outreach to a family</a:t>
            </a:r>
          </a:p>
          <a:p>
            <a:pPr lvl="1"/>
            <a:r>
              <a:rPr lang="en-US" dirty="0"/>
              <a:t>resources were provided </a:t>
            </a:r>
          </a:p>
          <a:p>
            <a:pPr lvl="1"/>
            <a:r>
              <a:rPr lang="en-US" dirty="0"/>
              <a:t>communication with Child Welfare team made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1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Kids we serve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5" y="4002770"/>
            <a:ext cx="4786112" cy="11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of Outcomes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5" y="4002770"/>
            <a:ext cx="4786112" cy="11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6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HEDIS trends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81486" y="1417637"/>
          <a:ext cx="7902443" cy="466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74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Metric Trends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50570" y="1493520"/>
          <a:ext cx="7642860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41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925" y="228600"/>
            <a:ext cx="8829675" cy="1095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000" dirty="0">
                <a:latin typeface="Century Gothic"/>
                <a:ea typeface="+mj-ea"/>
                <a:cs typeface="+mj-cs"/>
              </a:rPr>
              <a:t>Contact 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813" y="3338513"/>
          <a:ext cx="6048375" cy="1047750"/>
        </p:xfrm>
        <a:graphic>
          <a:graphicData uri="http://schemas.openxmlformats.org/drawingml/2006/table">
            <a:tbl>
              <a:tblPr/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991" name="Picture 2" descr="dhscolorlogo3inch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3180" y="152400"/>
            <a:ext cx="1111220" cy="125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3"/>
          <p:cNvSpPr>
            <a:spLocks noChangeArrowheads="1"/>
          </p:cNvSpPr>
          <p:nvPr/>
        </p:nvSpPr>
        <p:spPr bwMode="auto">
          <a:xfrm>
            <a:off x="381000" y="858594"/>
            <a:ext cx="8077199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900" dirty="0">
              <a:ea typeface="Calibri" pitchFamily="34" charset="0"/>
              <a:cs typeface="Arial" charset="0"/>
            </a:endParaRPr>
          </a:p>
          <a:p>
            <a:pPr lvl="1" eaLnBrk="0" hangingPunct="0"/>
            <a:endParaRPr lang="en-US" dirty="0">
              <a:solidFill>
                <a:srgbClr val="0065A4"/>
              </a:solidFill>
              <a:ea typeface="ＭＳ Ｐゴシック"/>
              <a:cs typeface="Arial" charset="0"/>
            </a:endParaRPr>
          </a:p>
          <a:p>
            <a:pPr eaLnBrk="0" hangingPunct="0"/>
            <a:r>
              <a:rPr lang="en-US" dirty="0">
                <a:solidFill>
                  <a:srgbClr val="E6682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 Care Coordinator Team Number</a:t>
            </a:r>
            <a:r>
              <a:rPr lang="en-US" dirty="0">
                <a:solidFill>
                  <a:srgbClr val="0065A4"/>
                </a:solidFill>
                <a:ea typeface="ＭＳ Ｐゴシック"/>
                <a:cs typeface="Arial" charset="0"/>
              </a:rPr>
              <a:t>: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855-371-8104</a:t>
            </a:r>
          </a:p>
          <a:p>
            <a:pPr eaLnBrk="0" hangingPunct="0"/>
            <a:endParaRPr lang="en-US" dirty="0">
              <a:solidFill>
                <a:srgbClr val="0065A4"/>
              </a:solidFill>
              <a:ea typeface="ＭＳ Ｐゴシック"/>
              <a:cs typeface="Arial" charset="0"/>
            </a:endParaRPr>
          </a:p>
          <a:p>
            <a:pPr eaLnBrk="0" hangingPunct="0"/>
            <a:r>
              <a:rPr lang="en-US" dirty="0">
                <a:solidFill>
                  <a:srgbClr val="E6682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Health Care Coordinator Team Email: </a:t>
            </a:r>
            <a:r>
              <a:rPr lang="en-US" dirty="0">
                <a:solidFill>
                  <a:srgbClr val="E6682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Care4Kids@chw.org</a:t>
            </a:r>
            <a:endParaRPr lang="en-US" dirty="0">
              <a:solidFill>
                <a:srgbClr val="E6682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/>
            <a:endParaRPr lang="en-US" dirty="0">
              <a:solidFill>
                <a:srgbClr val="E6682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rgbClr val="E6682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Supervisors:  Jessica Cabrera     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414-266-2155</a:t>
            </a:r>
          </a:p>
          <a:p>
            <a:pPr eaLnBrk="0" hangingPunct="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</a:t>
            </a:r>
            <a:r>
              <a:rPr lang="en-US" dirty="0">
                <a:solidFill>
                  <a:srgbClr val="E6682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Emily DeLeo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    414-266-4906</a:t>
            </a:r>
          </a:p>
          <a:p>
            <a:pPr eaLnBrk="0" hangingPunct="0"/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Manager of Operations, Donna McClain: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414-337-4359</a:t>
            </a:r>
          </a:p>
          <a:p>
            <a:pPr eaLnBrk="0" hangingPunct="0"/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Manager, Project Improvement and Analytics, Jacqueline Johnson: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414-266-2587</a:t>
            </a:r>
          </a:p>
          <a:p>
            <a:pPr eaLnBrk="0" hangingPunct="0"/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Director, Heather Swider: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414-266-2915</a:t>
            </a:r>
          </a:p>
          <a:p>
            <a:pPr eaLnBrk="0" hangingPunct="0"/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Executive Director, Mike Boeder: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414-266-3441</a:t>
            </a:r>
          </a:p>
          <a:p>
            <a:pPr eaLnBrk="0" hangingPunct="0"/>
            <a:endParaRPr lang="en-US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Medical Director: </a:t>
            </a:r>
          </a:p>
          <a:p>
            <a:pPr eaLnBrk="0" hangingPunct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        Lisa Zetley, MD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4"/>
              </a:rPr>
              <a:t>lwzetley@mcw.edu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</a:p>
          <a:p>
            <a:pPr eaLnBrk="0" hangingPunct="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Kelly Hodges, MD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hlinkClick r:id="rId5"/>
              </a:rPr>
              <a:t>khodges@chw.org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 </a:t>
            </a:r>
            <a:endParaRPr lang="en-US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endParaRPr lang="en-US" dirty="0">
              <a:solidFill>
                <a:srgbClr val="0065A4"/>
              </a:solidFill>
              <a:ea typeface="ＭＳ Ｐゴシック"/>
              <a:cs typeface="Arial" charset="0"/>
            </a:endParaRPr>
          </a:p>
          <a:p>
            <a:pPr eaLnBrk="0" hangingPunct="0"/>
            <a:endParaRPr lang="en-US" dirty="0">
              <a:solidFill>
                <a:srgbClr val="0065A4"/>
              </a:solidFill>
              <a:ea typeface="ＭＳ Ｐゴシック"/>
              <a:cs typeface="Arial" charset="0"/>
            </a:endParaRPr>
          </a:p>
          <a:p>
            <a:pPr eaLnBrk="0" hangingPunct="0"/>
            <a:endParaRPr lang="en-US" dirty="0">
              <a:solidFill>
                <a:srgbClr val="0065A4"/>
              </a:solidFill>
              <a:ea typeface="ＭＳ Ｐゴシック"/>
              <a:cs typeface="Arial" charset="0"/>
            </a:endParaRPr>
          </a:p>
          <a:p>
            <a:pPr eaLnBrk="0" hangingPunct="0"/>
            <a:r>
              <a:rPr lang="en-US" dirty="0">
                <a:cs typeface="Arial" charset="0"/>
              </a:rPr>
              <a:t>  </a:t>
            </a:r>
          </a:p>
        </p:txBody>
      </p:sp>
      <p:pic>
        <p:nvPicPr>
          <p:cNvPr id="8" name="Picture 6" descr="H:\Documents\DCF Logo\cmyk-color-logo-5x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413" y="5278975"/>
            <a:ext cx="1295400" cy="153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danielle.brey\AppData\Local\Microsoft\Windows\Temporary Internet Files\Content.IE5\82EV5I1D\MC90038984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26" y="4670146"/>
            <a:ext cx="1731874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57425" y="274638"/>
            <a:ext cx="6429375" cy="1143000"/>
          </a:xfrm>
        </p:spPr>
        <p:txBody>
          <a:bodyPr/>
          <a:lstStyle/>
          <a:p>
            <a:r>
              <a:rPr lang="en-US" sz="4400" b="1" dirty="0">
                <a:latin typeface="Century Gothic" pitchFamily="34" charset="0"/>
              </a:rPr>
              <a:t>Care4Kids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48586" t="5905" b="6319"/>
          <a:stretch>
            <a:fillRect/>
          </a:stretch>
        </p:blipFill>
        <p:spPr bwMode="auto">
          <a:xfrm>
            <a:off x="614363" y="2176462"/>
            <a:ext cx="3098069" cy="4352925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L-Shape 6"/>
          <p:cNvSpPr/>
          <p:nvPr/>
        </p:nvSpPr>
        <p:spPr>
          <a:xfrm>
            <a:off x="1525588" y="5022850"/>
            <a:ext cx="650875" cy="1447800"/>
          </a:xfrm>
          <a:prstGeom prst="corner">
            <a:avLst>
              <a:gd name="adj1" fmla="val 59709"/>
              <a:gd name="adj2" fmla="val 97573"/>
            </a:avLst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01850" y="5926138"/>
            <a:ext cx="276225" cy="544512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4363" y="3597275"/>
            <a:ext cx="1077912" cy="2905125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3824288" y="1322448"/>
            <a:ext cx="531971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Aft>
                <a:spcPts val="600"/>
              </a:spcAft>
              <a:buFont typeface="Arial" charset="0"/>
              <a:buChar char="•"/>
            </a:pPr>
            <a:r>
              <a:rPr lang="en-US" sz="3200" dirty="0">
                <a:latin typeface="Century Gothic" pitchFamily="34" charset="0"/>
              </a:rPr>
              <a:t>Currently serve 6 Southeastern Wisconsin counties</a:t>
            </a:r>
          </a:p>
          <a:p>
            <a:pPr marL="571500" indent="-571500">
              <a:spcAft>
                <a:spcPts val="600"/>
              </a:spcAft>
              <a:buFont typeface="Arial" charset="0"/>
              <a:buChar char="•"/>
            </a:pPr>
            <a:r>
              <a:rPr lang="en-US" sz="3200" dirty="0">
                <a:latin typeface="Century Gothic" pitchFamily="34" charset="0"/>
              </a:rPr>
              <a:t>Children need to originate in these counties</a:t>
            </a:r>
          </a:p>
          <a:p>
            <a:pPr marL="571500" indent="-571500">
              <a:spcAft>
                <a:spcPts val="600"/>
              </a:spcAft>
              <a:buFont typeface="Arial" charset="0"/>
              <a:buChar char="•"/>
            </a:pPr>
            <a:r>
              <a:rPr lang="en-US" sz="3200" dirty="0">
                <a:latin typeface="Century Gothic" pitchFamily="34" charset="0"/>
              </a:rPr>
              <a:t>Children need to reside in these counties</a:t>
            </a:r>
          </a:p>
        </p:txBody>
      </p:sp>
    </p:spTree>
    <p:extLst>
      <p:ext uri="{BB962C8B-B14F-4D97-AF65-F5344CB8AC3E}">
        <p14:creationId xmlns:p14="http://schemas.microsoft.com/office/powerpoint/2010/main" val="153840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Enrollment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33632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1666" y="3739980"/>
            <a:ext cx="144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Out of Home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Opted Out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Not eligible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599" y="3727624"/>
            <a:ext cx="16022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Care4Kids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12 month extension 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Adopted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/>
              <a:t>Reunified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6411" y="3690552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 of Home and Care4Kids</a:t>
            </a:r>
          </a:p>
        </p:txBody>
      </p:sp>
    </p:spTree>
    <p:extLst>
      <p:ext uri="{BB962C8B-B14F-4D97-AF65-F5344CB8AC3E}">
        <p14:creationId xmlns:p14="http://schemas.microsoft.com/office/powerpoint/2010/main" val="30736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Eligible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Opt-out/Disenrollment</a:t>
            </a:r>
          </a:p>
          <a:p>
            <a:r>
              <a:rPr lang="en-US" dirty="0"/>
              <a:t>Ineligible placement (ex: Residential Treatment Center)</a:t>
            </a:r>
          </a:p>
          <a:p>
            <a:r>
              <a:rPr lang="en-US" dirty="0"/>
              <a:t>Removed from/placed outside the catchment counties</a:t>
            </a:r>
          </a:p>
          <a:p>
            <a:r>
              <a:rPr lang="en-US" dirty="0"/>
              <a:t>Secure Detention &gt;30 days</a:t>
            </a:r>
          </a:p>
          <a:p>
            <a:r>
              <a:rPr lang="en-US" dirty="0"/>
              <a:t>WRAP Enrollment</a:t>
            </a:r>
          </a:p>
        </p:txBody>
      </p:sp>
    </p:spTree>
    <p:extLst>
      <p:ext uri="{BB962C8B-B14F-4D97-AF65-F5344CB8AC3E}">
        <p14:creationId xmlns:p14="http://schemas.microsoft.com/office/powerpoint/2010/main" val="316995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Sample of What We 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25" y="4002770"/>
            <a:ext cx="4786112" cy="11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Developmental and/or Mental Health Screens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012" y="1639523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63438" y="5004709"/>
            <a:ext cx="7188637" cy="1097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/>
              <a:t>*</a:t>
            </a:r>
            <a:r>
              <a:rPr lang="en-US" sz="1400" b="1" i="1" dirty="0"/>
              <a:t>developmental screens </a:t>
            </a:r>
            <a:r>
              <a:rPr lang="en-US" sz="1400" i="1" dirty="0"/>
              <a:t>are typically provided to children between 60 days to 4-5 years</a:t>
            </a:r>
          </a:p>
          <a:p>
            <a:r>
              <a:rPr lang="en-US" sz="1400" i="1" dirty="0"/>
              <a:t>*</a:t>
            </a:r>
            <a:r>
              <a:rPr lang="en-US" sz="1400" b="1" i="1" dirty="0"/>
              <a:t>mental health screens </a:t>
            </a:r>
            <a:r>
              <a:rPr lang="en-US" sz="1400" i="1" dirty="0"/>
              <a:t>are typically provided to children between 5-6 years and up</a:t>
            </a:r>
          </a:p>
          <a:p>
            <a:r>
              <a:rPr lang="en-US" sz="1400" i="1" dirty="0"/>
              <a:t>*discretion regarding which type of screen is allowed based upon presentation of the child and concerns shared</a:t>
            </a:r>
          </a:p>
        </p:txBody>
      </p:sp>
    </p:spTree>
    <p:extLst>
      <p:ext uri="{BB962C8B-B14F-4D97-AF65-F5344CB8AC3E}">
        <p14:creationId xmlns:p14="http://schemas.microsoft.com/office/powerpoint/2010/main" val="327883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470" y="591879"/>
            <a:ext cx="6867330" cy="1143000"/>
          </a:xfrm>
        </p:spPr>
        <p:txBody>
          <a:bodyPr/>
          <a:lstStyle/>
          <a:p>
            <a:pPr algn="ctr"/>
            <a:r>
              <a:rPr lang="en-US" dirty="0"/>
              <a:t>Developmental and/or Mental Health Assessments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1216" y="2043867"/>
          <a:ext cx="8472196" cy="357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50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Ongoing Tracking of Appointments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3617" y="1404745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328352" y="4804950"/>
            <a:ext cx="6487297" cy="858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i="1" dirty="0"/>
              <a:t>*”Necessary” is defined by those recommendations/referrals made by the provider of care and documented within the medical record AND/OR those visits identified within the Care4Kids contract (i.e., increased periodicity, etc.)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98" y="5730136"/>
            <a:ext cx="79083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What could happen to upset this process? </a:t>
            </a:r>
            <a:r>
              <a:rPr lang="en-US" sz="1350" dirty="0"/>
              <a:t>Delay or inability to receive medical records and/or difficult to engage caregivers/bio parent</a:t>
            </a:r>
          </a:p>
        </p:txBody>
      </p:sp>
    </p:spTree>
    <p:extLst>
      <p:ext uri="{BB962C8B-B14F-4D97-AF65-F5344CB8AC3E}">
        <p14:creationId xmlns:p14="http://schemas.microsoft.com/office/powerpoint/2010/main" val="83111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1082</Words>
  <Application>Microsoft Office PowerPoint</Application>
  <PresentationFormat>On-screen Show (4:3)</PresentationFormat>
  <Paragraphs>150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Office Theme</vt:lpstr>
      <vt:lpstr>2_Custom Design</vt:lpstr>
      <vt:lpstr>PowerPoint Presentation</vt:lpstr>
      <vt:lpstr>Kids we serve</vt:lpstr>
      <vt:lpstr>Care4Kids</vt:lpstr>
      <vt:lpstr>Enrollment</vt:lpstr>
      <vt:lpstr>Not Eligible</vt:lpstr>
      <vt:lpstr>Sample of What We Do</vt:lpstr>
      <vt:lpstr>Developmental and/or Mental Health Screens </vt:lpstr>
      <vt:lpstr>Developmental and/or Mental Health Assessments</vt:lpstr>
      <vt:lpstr>Ongoing Tracking of Appointments</vt:lpstr>
      <vt:lpstr>Examples of Ongoing Communication/Collaboration</vt:lpstr>
      <vt:lpstr>Examples of Ongoing Communication/Collaboration</vt:lpstr>
      <vt:lpstr>Increased WCC Periodicity</vt:lpstr>
      <vt:lpstr>Care Plan Document</vt:lpstr>
      <vt:lpstr>Care Plan Communication</vt:lpstr>
      <vt:lpstr>Staffings</vt:lpstr>
      <vt:lpstr>COVID Impact and Response</vt:lpstr>
      <vt:lpstr>COVID Impact and Response</vt:lpstr>
      <vt:lpstr>COVID Impact and Response</vt:lpstr>
      <vt:lpstr>COVID Impact and Response</vt:lpstr>
      <vt:lpstr>Sample of Outcomes</vt:lpstr>
      <vt:lpstr>HEDIS trends</vt:lpstr>
      <vt:lpstr>Quality Metric Trends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 Peggy Troy, MSN, RN, President and CEO</dc:title>
  <dc:creator>Children's Hospital &amp; Health System</dc:creator>
  <cp:lastModifiedBy>Phillips, Roger A - DCF</cp:lastModifiedBy>
  <cp:revision>125</cp:revision>
  <dcterms:created xsi:type="dcterms:W3CDTF">2012-10-10T19:17:42Z</dcterms:created>
  <dcterms:modified xsi:type="dcterms:W3CDTF">2020-12-18T14:12:18Z</dcterms:modified>
</cp:coreProperties>
</file>