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96" r:id="rId3"/>
    <p:sldMasterId id="2147484371" r:id="rId4"/>
    <p:sldMasterId id="2147484697" r:id="rId5"/>
  </p:sldMasterIdLst>
  <p:notesMasterIdLst>
    <p:notesMasterId r:id="rId32"/>
  </p:notesMasterIdLst>
  <p:handoutMasterIdLst>
    <p:handoutMasterId r:id="rId33"/>
  </p:handoutMasterIdLst>
  <p:sldIdLst>
    <p:sldId id="1899" r:id="rId6"/>
    <p:sldId id="1906" r:id="rId7"/>
    <p:sldId id="1628" r:id="rId8"/>
    <p:sldId id="1629" r:id="rId9"/>
    <p:sldId id="1631" r:id="rId10"/>
    <p:sldId id="1633" r:id="rId11"/>
    <p:sldId id="1895" r:id="rId12"/>
    <p:sldId id="1635" r:id="rId13"/>
    <p:sldId id="1873" r:id="rId14"/>
    <p:sldId id="1902" r:id="rId15"/>
    <p:sldId id="1903" r:id="rId16"/>
    <p:sldId id="1872" r:id="rId17"/>
    <p:sldId id="1901" r:id="rId18"/>
    <p:sldId id="1871" r:id="rId19"/>
    <p:sldId id="1642" r:id="rId20"/>
    <p:sldId id="1643" r:id="rId21"/>
    <p:sldId id="1694" r:id="rId22"/>
    <p:sldId id="1644" r:id="rId23"/>
    <p:sldId id="1651" r:id="rId24"/>
    <p:sldId id="1648" r:id="rId25"/>
    <p:sldId id="1896" r:id="rId26"/>
    <p:sldId id="1897" r:id="rId27"/>
    <p:sldId id="1649" r:id="rId28"/>
    <p:sldId id="1884" r:id="rId29"/>
    <p:sldId id="1893" r:id="rId30"/>
    <p:sldId id="1885" r:id="rId31"/>
  </p:sldIdLst>
  <p:sldSz cx="9601200" cy="7315200"/>
  <p:notesSz cx="7010400" cy="9296400"/>
  <p:defaultTextStyle>
    <a:defPPr>
      <a:defRPr lang="en-US"/>
    </a:defPPr>
    <a:lvl1pPr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Xj8dn5W/5UPg4UF23/i/Lg==" hashData="0Ep83OMX2knKVJla7sVfq77Az8xNKVwEvLuLizJ5efu3zmkeCLqt50PKUXNqBql965rLvMx+XFi/gbYE9Nonxw=="/>
  <p:extLst>
    <p:ext uri="{EFAFB233-063F-42B5-8137-9DF3F51BA10A}">
      <p15:sldGuideLst xmlns:p15="http://schemas.microsoft.com/office/powerpoint/2012/main">
        <p15:guide id="1" orient="horz" pos="2304">
          <p15:clr>
            <a:srgbClr val="A4A3A4"/>
          </p15:clr>
        </p15:guide>
        <p15:guide id="2" orient="horz" pos="2404">
          <p15:clr>
            <a:srgbClr val="A4A3A4"/>
          </p15:clr>
        </p15:guide>
        <p15:guide id="3"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14F"/>
    <a:srgbClr val="FFE831"/>
    <a:srgbClr val="FFC000"/>
    <a:srgbClr val="FF33CC"/>
    <a:srgbClr val="0A57A4"/>
    <a:srgbClr val="004182"/>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1" autoAdjust="0"/>
    <p:restoredTop sz="70762" autoAdjust="0"/>
  </p:normalViewPr>
  <p:slideViewPr>
    <p:cSldViewPr>
      <p:cViewPr varScale="1">
        <p:scale>
          <a:sx n="43" d="100"/>
          <a:sy n="43" d="100"/>
        </p:scale>
        <p:origin x="1884" y="60"/>
      </p:cViewPr>
      <p:guideLst>
        <p:guide orient="horz" pos="2304"/>
        <p:guide orient="horz" pos="2404"/>
        <p:guide pos="3024"/>
      </p:guideLst>
    </p:cSldViewPr>
  </p:slideViewPr>
  <p:outlineViewPr>
    <p:cViewPr>
      <p:scale>
        <a:sx n="33" d="100"/>
        <a:sy n="33" d="100"/>
      </p:scale>
      <p:origin x="0" y="-10824"/>
    </p:cViewPr>
  </p:outlineViewPr>
  <p:notesTextViewPr>
    <p:cViewPr>
      <p:scale>
        <a:sx n="100" d="100"/>
        <a:sy n="100" d="100"/>
      </p:scale>
      <p:origin x="0" y="0"/>
    </p:cViewPr>
  </p:notesTextViewPr>
  <p:sorterViewPr>
    <p:cViewPr>
      <p:scale>
        <a:sx n="100" d="100"/>
        <a:sy n="100" d="100"/>
      </p:scale>
      <p:origin x="0" y="-4910"/>
    </p:cViewPr>
  </p:sorterViewPr>
  <p:notesViewPr>
    <p:cSldViewPr>
      <p:cViewPr varScale="1">
        <p:scale>
          <a:sx n="65" d="100"/>
          <a:sy n="65" d="100"/>
        </p:scale>
        <p:origin x="3115"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9" name="Rectangle 1029">
            <a:extLst>
              <a:ext uri="{FF2B5EF4-FFF2-40B4-BE49-F238E27FC236}">
                <a16:creationId xmlns:a16="http://schemas.microsoft.com/office/drawing/2014/main" id="{F09AB2C9-12C4-45D6-8179-69658D3B3774}"/>
              </a:ext>
            </a:extLst>
          </p:cNvPr>
          <p:cNvSpPr>
            <a:spLocks noGrp="1" noChangeArrowheads="1"/>
          </p:cNvSpPr>
          <p:nvPr>
            <p:ph type="sldNum" sz="quarter" idx="3"/>
          </p:nvPr>
        </p:nvSpPr>
        <p:spPr bwMode="auto">
          <a:xfrm>
            <a:off x="3941763" y="8853488"/>
            <a:ext cx="3068637" cy="442912"/>
          </a:xfrm>
          <a:prstGeom prst="rect">
            <a:avLst/>
          </a:prstGeom>
          <a:noFill/>
          <a:ln>
            <a:noFill/>
          </a:ln>
        </p:spPr>
        <p:txBody>
          <a:bodyPr vert="horz" wrap="square" lIns="89127" tIns="44564" rIns="89127" bIns="44564" numCol="1" anchor="b" anchorCtr="0" compatLnSpc="1">
            <a:prstTxWarp prst="textNoShape">
              <a:avLst/>
            </a:prstTxWarp>
          </a:bodyPr>
          <a:lstStyle>
            <a:lvl1pPr algn="r" defTabSz="889000" eaLnBrk="1" hangingPunct="1">
              <a:defRPr sz="1300" b="0"/>
            </a:lvl1pPr>
          </a:lstStyle>
          <a:p>
            <a:pPr>
              <a:defRPr/>
            </a:pPr>
            <a:r>
              <a:rPr lang="en-US" altLang="en-US"/>
              <a:t> Page </a:t>
            </a:r>
            <a:fld id="{F66FC7E6-014A-4E4F-93F1-D408F1A3634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BB524A4-0E0E-4219-AFB5-AAD1CA6E02D7}"/>
              </a:ext>
            </a:extLst>
          </p:cNvPr>
          <p:cNvSpPr>
            <a:spLocks noGrp="1" noRot="1" noChangeAspect="1" noChangeArrowheads="1" noTextEdit="1"/>
          </p:cNvSpPr>
          <p:nvPr>
            <p:ph type="sldImg" idx="2"/>
          </p:nvPr>
        </p:nvSpPr>
        <p:spPr bwMode="auto">
          <a:xfrm>
            <a:off x="1365250" y="147638"/>
            <a:ext cx="45735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88BBC0BF-230A-4D46-B923-B9309155FE76}"/>
              </a:ext>
            </a:extLst>
          </p:cNvPr>
          <p:cNvSpPr>
            <a:spLocks noGrp="1" noChangeArrowheads="1"/>
          </p:cNvSpPr>
          <p:nvPr>
            <p:ph type="body" sz="quarter" idx="3"/>
          </p:nvPr>
        </p:nvSpPr>
        <p:spPr bwMode="auto">
          <a:xfrm>
            <a:off x="430213" y="3836988"/>
            <a:ext cx="6226175" cy="4943475"/>
          </a:xfrm>
          <a:prstGeom prst="rect">
            <a:avLst/>
          </a:prstGeom>
          <a:noFill/>
          <a:ln>
            <a:noFill/>
          </a:ln>
        </p:spPr>
        <p:txBody>
          <a:bodyPr vert="horz" wrap="square" lIns="89127" tIns="44564" rIns="89127" bIns="44564"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5000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DWACsH1f2S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88AC179-74F4-4F20-8590-DE03F0486D0D}"/>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6D89C25-0FEC-4EE7-B49F-F280375E5D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participants back and remind them of basic logistical information (location of bathrooms, timing of breaks, etc.).</a:t>
            </a:r>
          </a:p>
          <a:p>
            <a:r>
              <a:rPr lang="en-US" altLang="en-US">
                <a:latin typeface="Arial" panose="020B0604020202020204" pitchFamily="34" charset="0"/>
              </a:rPr>
              <a:t>Ask the participants to share any experiences or insights they may have had since the last session. Allow 5 to 10 minutes for discussion.  The tools are on the next slide if participants need to refer back to get the discussion going.</a:t>
            </a: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8DF8C60-E2E1-4204-A8C3-709520EA35D8}"/>
              </a:ext>
            </a:extLst>
          </p:cNvPr>
          <p:cNvSpPr>
            <a:spLocks noRot="1" noChangeArrowheads="1" noTextEdit="1"/>
          </p:cNvSpPr>
          <p:nvPr>
            <p:ph type="sldImg"/>
          </p:nvPr>
        </p:nvSpPr>
        <p:spPr>
          <a:xfrm>
            <a:off x="1220788" y="220663"/>
            <a:ext cx="4570412" cy="3484562"/>
          </a:xfrm>
          <a:ln w="12700" cap="flat"/>
        </p:spPr>
      </p:sp>
      <p:sp>
        <p:nvSpPr>
          <p:cNvPr id="46083" name="Notes Placeholder 1">
            <a:extLst>
              <a:ext uri="{FF2B5EF4-FFF2-40B4-BE49-F238E27FC236}">
                <a16:creationId xmlns:a16="http://schemas.microsoft.com/office/drawing/2014/main" id="{7B895F94-669D-4659-BC5F-5B4770A834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146C771-340E-47FB-886B-BD8E7108DA87}"/>
              </a:ext>
            </a:extLst>
          </p:cNvPr>
          <p:cNvSpPr>
            <a:spLocks noRot="1" noChangeArrowheads="1" noTextEdit="1"/>
          </p:cNvSpPr>
          <p:nvPr>
            <p:ph type="sldImg"/>
          </p:nvPr>
        </p:nvSpPr>
        <p:spPr>
          <a:xfrm>
            <a:off x="1220788" y="220663"/>
            <a:ext cx="4570412" cy="3484562"/>
          </a:xfrm>
          <a:ln w="12700" cap="flat"/>
        </p:spPr>
      </p:sp>
      <p:sp>
        <p:nvSpPr>
          <p:cNvPr id="48131" name="Notes Placeholder 1">
            <a:extLst>
              <a:ext uri="{FF2B5EF4-FFF2-40B4-BE49-F238E27FC236}">
                <a16:creationId xmlns:a16="http://schemas.microsoft.com/office/drawing/2014/main" id="{844D6A9C-D2F1-4CC7-A4F3-4EACC8A1B4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Consider setting safety rules for the meeting (everyone has the chance to speak, will be treated respectfully) and possible time limits for contributions.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9ABD4E7-0AAA-4FF6-AEF8-6C058E9845F9}"/>
              </a:ext>
            </a:extLst>
          </p:cNvPr>
          <p:cNvSpPr>
            <a:spLocks noRot="1" noChangeArrowheads="1" noTextEdit="1"/>
          </p:cNvSpPr>
          <p:nvPr>
            <p:ph type="sldImg"/>
          </p:nvPr>
        </p:nvSpPr>
        <p:spPr>
          <a:xfrm>
            <a:off x="1220788" y="220663"/>
            <a:ext cx="4570412" cy="3484562"/>
          </a:xfrm>
          <a:ln w="12700" cap="flat"/>
        </p:spPr>
      </p:sp>
      <p:sp>
        <p:nvSpPr>
          <p:cNvPr id="50179" name="Notes Placeholder 1">
            <a:extLst>
              <a:ext uri="{FF2B5EF4-FFF2-40B4-BE49-F238E27FC236}">
                <a16:creationId xmlns:a16="http://schemas.microsoft.com/office/drawing/2014/main" id="{84D43D16-AA6C-4045-BEB6-E5B45676EF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Relationships between team members can be complicated and interactions can some times be tense, depending on the circumstances.  When members respect one another, keep their focus on the child and remember that trauma can affect anyone on the team, professionals included, everyone benefits, especially the child.    </a:t>
            </a:r>
          </a:p>
          <a:p>
            <a:endParaRPr lang="en-US" altLang="en-US">
              <a:latin typeface="Arial" panose="020B0604020202020204" pitchFamily="34" charset="0"/>
            </a:endParaRPr>
          </a:p>
          <a:p>
            <a:r>
              <a:rPr lang="en-US" altLang="en-US">
                <a:latin typeface="Arial" panose="020B0604020202020204" pitchFamily="34" charset="0"/>
              </a:rPr>
              <a:t>Turn to your “My Somebody” worksheet in Chapter 8: “My Somebody’s” Key Team Members and take some time to list some of the members of your “Somebody’s” team and steps you can take to work together in more effective-trauma-responsive ways.  </a:t>
            </a: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80">
            <a:extLst>
              <a:ext uri="{FF2B5EF4-FFF2-40B4-BE49-F238E27FC236}">
                <a16:creationId xmlns:a16="http://schemas.microsoft.com/office/drawing/2014/main" id="{54671F07-7F0D-4B3B-9E99-5560181A8AB0}"/>
              </a:ext>
            </a:extLst>
          </p:cNvPr>
          <p:cNvSpPr>
            <a:spLocks noGrp="1" noRot="1" noChangeAspect="1" noTextEdit="1"/>
          </p:cNvSpPr>
          <p:nvPr>
            <p:ph type="sldImg" idx="2"/>
          </p:nvPr>
        </p:nvSpPr>
        <p:spPr>
          <a:xfrm>
            <a:off x="1217613" y="696913"/>
            <a:ext cx="4575175"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52227" name="Shape 81">
            <a:extLst>
              <a:ext uri="{FF2B5EF4-FFF2-40B4-BE49-F238E27FC236}">
                <a16:creationId xmlns:a16="http://schemas.microsoft.com/office/drawing/2014/main" id="{8A46B6A2-5C9E-41F7-9A77-D35D1F5830D3}"/>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68" rIns="93162" bIns="46568"/>
          <a:lstStyle/>
          <a:p>
            <a:pPr>
              <a:buSzPct val="25000"/>
            </a:pPr>
            <a:r>
              <a:rPr lang="en-US" altLang="en-US">
                <a:latin typeface="Arial" panose="020B0604020202020204" pitchFamily="34" charset="0"/>
              </a:rPr>
              <a:t>You may remember this quote from Week 1.  It speaks directly to what we are hoping to discuss today – the shared experience and working together towards a common goal.  </a:t>
            </a:r>
          </a:p>
          <a:p>
            <a:pPr>
              <a:buSzPct val="25000"/>
            </a:pPr>
            <a:endParaRPr lang="en-US" altLang="en-US">
              <a:latin typeface="Arial" panose="020B0604020202020204" pitchFamily="34" charset="0"/>
            </a:endParaRPr>
          </a:p>
          <a:p>
            <a:pPr>
              <a:buSzPct val="25000"/>
            </a:pPr>
            <a:endParaRPr lang="en-US" altLang="en-US">
              <a:latin typeface="Arial" panose="020B0604020202020204" pitchFamily="34" charset="0"/>
            </a:endParaRPr>
          </a:p>
          <a:p>
            <a:pPr>
              <a:buSzPct val="25000"/>
            </a:pPr>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C11884E-0B78-4E4D-93BA-B7FEF6044751}"/>
              </a:ext>
            </a:extLst>
          </p:cNvPr>
          <p:cNvSpPr>
            <a:spLocks noGrp="1" noRot="1" noChangeAspect="1" noChangeArrowheads="1" noTextEdit="1"/>
          </p:cNvSpPr>
          <p:nvPr>
            <p:ph type="sldImg"/>
          </p:nvPr>
        </p:nvSpPr>
        <p:spPr>
          <a:ln/>
        </p:spPr>
      </p:sp>
      <p:sp>
        <p:nvSpPr>
          <p:cNvPr id="54275" name="Notes Placeholder 1">
            <a:extLst>
              <a:ext uri="{FF2B5EF4-FFF2-40B4-BE49-F238E27FC236}">
                <a16:creationId xmlns:a16="http://schemas.microsoft.com/office/drawing/2014/main" id="{3F7CB691-ECBE-4D22-940A-E9CF3F720C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After break ask the participants to complete the post-surveys and hand them back to you.</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3DD5313-941B-4B0C-808E-00C4225963B9}"/>
              </a:ext>
            </a:extLst>
          </p:cNvPr>
          <p:cNvSpPr>
            <a:spLocks noRot="1" noChangeArrowheads="1" noTextEdit="1"/>
          </p:cNvSpPr>
          <p:nvPr>
            <p:ph type="sldImg"/>
          </p:nvPr>
        </p:nvSpPr>
        <p:spPr>
          <a:xfrm>
            <a:off x="1220788" y="700088"/>
            <a:ext cx="4568825" cy="3482975"/>
          </a:xfrm>
          <a:ln w="12700" cap="flat"/>
        </p:spPr>
      </p:sp>
      <p:sp>
        <p:nvSpPr>
          <p:cNvPr id="56323" name="Notes Placeholder 1">
            <a:extLst>
              <a:ext uri="{FF2B5EF4-FFF2-40B4-BE49-F238E27FC236}">
                <a16:creationId xmlns:a16="http://schemas.microsoft.com/office/drawing/2014/main" id="{B0038C78-C394-4BB4-A74B-B7485E9C2DD0}"/>
              </a:ext>
            </a:extLst>
          </p:cNvPr>
          <p:cNvSpPr>
            <a:spLocks noGrp="1" noChangeArrowheads="1"/>
          </p:cNvSpPr>
          <p:nvPr>
            <p:ph type="body" idx="1"/>
          </p:nvPr>
        </p:nvSpPr>
        <p:spPr>
          <a:xfrm>
            <a:off x="430213" y="4276725"/>
            <a:ext cx="6226175" cy="494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Sometimes children who have experienced trauma have difficulty making and/or keeping friends.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86C0E90-F33E-4945-9AFB-516A6886C4F2}"/>
              </a:ext>
            </a:extLst>
          </p:cNvPr>
          <p:cNvSpPr>
            <a:spLocks noRot="1" noChangeArrowheads="1" noTextEdit="1"/>
          </p:cNvSpPr>
          <p:nvPr>
            <p:ph type="sldImg"/>
          </p:nvPr>
        </p:nvSpPr>
        <p:spPr>
          <a:xfrm>
            <a:off x="1366838" y="149225"/>
            <a:ext cx="4568825" cy="3482975"/>
          </a:xfrm>
          <a:ln w="12700"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160C433-82AF-44C7-BDED-E24134F28247}"/>
              </a:ext>
            </a:extLst>
          </p:cNvPr>
          <p:cNvSpPr>
            <a:spLocks noRot="1" noChangeArrowheads="1" noTextEdit="1"/>
          </p:cNvSpPr>
          <p:nvPr>
            <p:ph type="sldImg"/>
          </p:nvPr>
        </p:nvSpPr>
        <p:spPr>
          <a:xfrm>
            <a:off x="1220788" y="73025"/>
            <a:ext cx="4573587" cy="3486150"/>
          </a:xfrm>
          <a:ln w="12700"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180895A-3331-429E-8DCB-F0CC809D92F7}"/>
              </a:ext>
            </a:extLst>
          </p:cNvPr>
          <p:cNvSpPr>
            <a:spLocks noRot="1" noChangeArrowheads="1" noTextEdit="1"/>
          </p:cNvSpPr>
          <p:nvPr>
            <p:ph type="sldImg"/>
          </p:nvPr>
        </p:nvSpPr>
        <p:spPr>
          <a:xfrm>
            <a:off x="1220788" y="73025"/>
            <a:ext cx="4573587" cy="3486150"/>
          </a:xfrm>
          <a:ln w="12700" cap="flat"/>
        </p:spPr>
      </p:sp>
      <p:sp>
        <p:nvSpPr>
          <p:cNvPr id="62467" name="Notes Placeholder 1">
            <a:extLst>
              <a:ext uri="{FF2B5EF4-FFF2-40B4-BE49-F238E27FC236}">
                <a16:creationId xmlns:a16="http://schemas.microsoft.com/office/drawing/2014/main" id="{6779CE6B-AB0C-49CC-9C94-93DE82BF84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You have the right to ask questions about the therapy your child is receiving.  If these elements are not present you have the right to ask why and change providers, if necessary.  We will go through a list of specific questions you can ask in a few moments.    </a:t>
            </a:r>
          </a:p>
          <a:p>
            <a:endParaRPr lang="en-US" altLang="en-US">
              <a:latin typeface="Arial" panose="020B0604020202020204" pitchFamily="34" charset="0"/>
            </a:endParaRPr>
          </a:p>
          <a:p>
            <a:r>
              <a:rPr lang="en-US" altLang="en-US">
                <a:latin typeface="Arial" panose="020B0604020202020204" pitchFamily="34" charset="0"/>
              </a:rPr>
              <a:t>Examples of other tools for self-regulation and/or mind/body connection that may be helpful are:  yoga and meditation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8B9E05E-D9DB-4716-BD26-AB09683E9501}"/>
              </a:ext>
            </a:extLst>
          </p:cNvPr>
          <p:cNvSpPr>
            <a:spLocks noRot="1" noChangeArrowheads="1" noTextEdit="1"/>
          </p:cNvSpPr>
          <p:nvPr>
            <p:ph type="sldImg"/>
          </p:nvPr>
        </p:nvSpPr>
        <p:spPr>
          <a:xfrm>
            <a:off x="1204913" y="149225"/>
            <a:ext cx="4568825" cy="3482975"/>
          </a:xfrm>
          <a:ln w="12700" cap="flat"/>
        </p:spPr>
      </p:sp>
      <p:sp>
        <p:nvSpPr>
          <p:cNvPr id="64515" name="Notes Placeholder 1">
            <a:extLst>
              <a:ext uri="{FF2B5EF4-FFF2-40B4-BE49-F238E27FC236}">
                <a16:creationId xmlns:a16="http://schemas.microsoft.com/office/drawing/2014/main" id="{CB0E4CF1-5A16-4AD1-B731-6CD89637B3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Here are some “red flags” to look for if you are unsure of the quality treatment the child is receiving:</a:t>
            </a:r>
          </a:p>
          <a:p>
            <a:r>
              <a:rPr lang="en-US" altLang="en-US">
                <a:latin typeface="Arial" panose="020B0604020202020204" pitchFamily="34" charset="0"/>
              </a:rPr>
              <a:t>Effects of trauma missed or underappreciated</a:t>
            </a:r>
          </a:p>
          <a:p>
            <a:r>
              <a:rPr lang="en-US" altLang="en-US">
                <a:latin typeface="Arial" panose="020B0604020202020204" pitchFamily="34" charset="0"/>
              </a:rPr>
              <a:t>Goals of therapy unclear</a:t>
            </a:r>
          </a:p>
          <a:p>
            <a:r>
              <a:rPr lang="en-US" altLang="en-US">
                <a:latin typeface="Arial" panose="020B0604020202020204" pitchFamily="34" charset="0"/>
              </a:rPr>
              <a:t>Inconsistent care</a:t>
            </a:r>
          </a:p>
          <a:p>
            <a:r>
              <a:rPr lang="en-US" altLang="en-US">
                <a:latin typeface="Arial" panose="020B0604020202020204" pitchFamily="34" charset="0"/>
              </a:rPr>
              <a:t>Therapy seems to be upsetting child</a:t>
            </a:r>
          </a:p>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0322482-383C-424A-BBC9-534A3036CF7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95D3387-6E80-4179-AC5B-22B6413708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Did anyone use the tools since the last session?  If so, how did it go?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DAFE47D-F8A5-43BA-A129-2C638734826E}"/>
              </a:ext>
            </a:extLst>
          </p:cNvPr>
          <p:cNvSpPr>
            <a:spLocks noRot="1" noChangeArrowheads="1" noTextEdit="1"/>
          </p:cNvSpPr>
          <p:nvPr>
            <p:ph type="sldImg"/>
          </p:nvPr>
        </p:nvSpPr>
        <p:spPr>
          <a:xfrm>
            <a:off x="1220788" y="296863"/>
            <a:ext cx="4570412" cy="3484562"/>
          </a:xfrm>
          <a:ln w="12700" cap="flat"/>
        </p:spPr>
      </p:sp>
      <p:sp>
        <p:nvSpPr>
          <p:cNvPr id="66563" name="Notes Placeholder 1">
            <a:extLst>
              <a:ext uri="{FF2B5EF4-FFF2-40B4-BE49-F238E27FC236}">
                <a16:creationId xmlns:a16="http://schemas.microsoft.com/office/drawing/2014/main" id="{12098FB5-5EC0-42D1-BD73-AA5FFFB2E7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Therapy is not a cure-all and should actively involve supportive adults in the child’s life.</a:t>
            </a:r>
          </a:p>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2FB7CC1-B687-4B9A-90E4-F085C829C3A5}"/>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193A4C95-424F-4DC8-A77D-6DADFFE75C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E251ED4-504E-4A44-8F2B-9F9BDB7D5575}"/>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9D68CEBB-0355-4074-9186-CE6F2F22E8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6BC3002-01BE-4021-AC38-1B40E4E924E1}"/>
              </a:ext>
            </a:extLst>
          </p:cNvPr>
          <p:cNvSpPr>
            <a:spLocks noRot="1" noChangeArrowheads="1" noTextEdit="1"/>
          </p:cNvSpPr>
          <p:nvPr>
            <p:ph type="sldImg"/>
          </p:nvPr>
        </p:nvSpPr>
        <p:spPr>
          <a:xfrm>
            <a:off x="1492250" y="149225"/>
            <a:ext cx="3889375" cy="2965450"/>
          </a:xfrm>
          <a:ln w="12700" cap="flat"/>
        </p:spPr>
      </p:sp>
      <p:sp>
        <p:nvSpPr>
          <p:cNvPr id="72707" name="Notes Placeholder 1">
            <a:extLst>
              <a:ext uri="{FF2B5EF4-FFF2-40B4-BE49-F238E27FC236}">
                <a16:creationId xmlns:a16="http://schemas.microsoft.com/office/drawing/2014/main" id="{3D0E5ECD-B3FC-4FE0-9051-E89C02818E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treating trauma, therapy should be paired with medication.  As we mentioned earlier, there are no medications for trauma, but only for some of the symptoms (such as hyperactivity, aggression, etc)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ED4D07D-4FA8-4067-A4F8-EAF0D0DB04C5}"/>
              </a:ext>
            </a:extLst>
          </p:cNvPr>
          <p:cNvSpPr>
            <a:spLocks noGrp="1" noRot="1" noChangeAspect="1" noChangeArrowheads="1" noTextEdit="1"/>
          </p:cNvSpPr>
          <p:nvPr>
            <p:ph type="sldImg"/>
          </p:nvPr>
        </p:nvSpPr>
        <p:spPr>
          <a:xfrm>
            <a:off x="1366838" y="149225"/>
            <a:ext cx="4568825" cy="3482975"/>
          </a:xfrm>
          <a:ln w="12700" cap="flat"/>
        </p:spPr>
      </p:sp>
      <p:sp>
        <p:nvSpPr>
          <p:cNvPr id="74755" name="Notes Placeholder 1">
            <a:extLst>
              <a:ext uri="{FF2B5EF4-FFF2-40B4-BE49-F238E27FC236}">
                <a16:creationId xmlns:a16="http://schemas.microsoft.com/office/drawing/2014/main" id="{3C8D69DF-DA9B-4A17-9C77-90C27649FD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1DE5945-B711-4304-8403-9F2FC7F854DF}"/>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67D7A362-7D27-445A-9F10-0893F2F0B6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Use this opportunity to present the Certificate of Attendance to the participants.  Ask each participant to share at least 1 thing that they will continue to use after this workshop</a:t>
            </a:r>
          </a:p>
          <a:p>
            <a:r>
              <a:rPr lang="en-US" altLang="en-US">
                <a:latin typeface="Arial" panose="020B0604020202020204" pitchFamily="34" charset="0"/>
              </a:rPr>
              <a:t> </a:t>
            </a:r>
          </a:p>
          <a:p>
            <a:r>
              <a:rPr lang="en-US" altLang="en-US">
                <a:latin typeface="Arial" panose="020B0604020202020204" pitchFamily="34" charset="0"/>
              </a:rPr>
              <a:t>During the recognition play: Blended Family (What you do for love) by Alicia Keys</a:t>
            </a:r>
          </a:p>
          <a:p>
            <a:r>
              <a:rPr lang="en-US" altLang="en-US" u="sng">
                <a:latin typeface="Arial" panose="020B0604020202020204" pitchFamily="34" charset="0"/>
                <a:hlinkClick r:id="rId3"/>
              </a:rPr>
              <a:t>https://www.youtube.com/watch?v=DWACsH1f2So</a:t>
            </a:r>
            <a:endParaRPr lang="en-US" altLang="en-US">
              <a:latin typeface="Arial" panose="020B0604020202020204" pitchFamily="34" charset="0"/>
            </a:endParaRPr>
          </a:p>
          <a:p>
            <a:r>
              <a:rPr lang="en-US" altLang="en-US">
                <a:latin typeface="Arial" panose="020B0604020202020204" pitchFamily="34" charset="0"/>
              </a:rPr>
              <a:t> </a:t>
            </a:r>
          </a:p>
          <a:p>
            <a:r>
              <a:rPr lang="en-US" altLang="en-US">
                <a:latin typeface="Arial" panose="020B0604020202020204" pitchFamily="34" charset="0"/>
              </a:rPr>
              <a:t> </a:t>
            </a:r>
          </a:p>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C3B166F-BFE3-468E-82FE-6674FB7E00E7}"/>
              </a:ext>
            </a:extLst>
          </p:cNvPr>
          <p:cNvSpPr>
            <a:spLocks noRot="1" noChangeArrowheads="1" noTextEdit="1"/>
          </p:cNvSpPr>
          <p:nvPr>
            <p:ph type="sldImg"/>
          </p:nvPr>
        </p:nvSpPr>
        <p:spPr>
          <a:xfrm>
            <a:off x="1366838" y="220663"/>
            <a:ext cx="4570412" cy="3484562"/>
          </a:xfrm>
          <a:ln w="12700" cap="flat"/>
        </p:spPr>
      </p:sp>
      <p:sp>
        <p:nvSpPr>
          <p:cNvPr id="78851" name="Notes Placeholder 1">
            <a:extLst>
              <a:ext uri="{FF2B5EF4-FFF2-40B4-BE49-F238E27FC236}">
                <a16:creationId xmlns:a16="http://schemas.microsoft.com/office/drawing/2014/main" id="{8F1B21AD-B20D-4695-AFC3-D9890189E2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Thank the group for their participation in the workshop. Offer congratulations and recognition for their hard work!</a:t>
            </a:r>
          </a:p>
          <a:p>
            <a:r>
              <a:rPr lang="en-US" altLang="en-US">
                <a:latin typeface="Arial" panose="020B0604020202020204" pitchFamily="34" charset="0"/>
              </a:rPr>
              <a:t> </a:t>
            </a:r>
          </a:p>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E8C86AC-F966-4BD0-AE8E-B6B2A0140605}"/>
              </a:ext>
            </a:extLst>
          </p:cNvPr>
          <p:cNvSpPr>
            <a:spLocks noRot="1" noChangeArrowheads="1" noTextEdit="1"/>
          </p:cNvSpPr>
          <p:nvPr>
            <p:ph type="sldImg"/>
          </p:nvPr>
        </p:nvSpPr>
        <p:spPr>
          <a:xfrm>
            <a:off x="1220788" y="220663"/>
            <a:ext cx="4572000" cy="3484562"/>
          </a:xfrm>
          <a:ln w="12700" cap="flat"/>
        </p:spPr>
      </p:sp>
      <p:sp>
        <p:nvSpPr>
          <p:cNvPr id="31747" name="Notes Placeholder 1">
            <a:extLst>
              <a:ext uri="{FF2B5EF4-FFF2-40B4-BE49-F238E27FC236}">
                <a16:creationId xmlns:a16="http://schemas.microsoft.com/office/drawing/2014/main" id="{6431A6FF-B6DD-46A3-B3E0-3DCE47B7F2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Remember in the last chapter when we watched ReMoved 2:  Zoe’s Foster Mom played a strong advocate role in her life.  We saw this when the foster mom, birth mom and Zoe were in the psychiatrist’s office discussing medication, with the adoption worker to keep Zoe and her brother together and the “behind-the-scenes” advocacy the foster mom probably did with Zoe’s school. That’s the kind of advocacy we will be talking about today.</a:t>
            </a:r>
          </a:p>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95656BF-F145-4807-B1A0-54DC9C247C7A}"/>
              </a:ext>
            </a:extLst>
          </p:cNvPr>
          <p:cNvSpPr>
            <a:spLocks noGrp="1" noChangeArrowheads="1"/>
          </p:cNvSpPr>
          <p:nvPr>
            <p:ph type="sldNum" sz="quarter" idx="4294967295"/>
          </p:nvPr>
        </p:nvSpPr>
        <p:spPr bwMode="auto">
          <a:xfrm>
            <a:off x="6272213" y="8829675"/>
            <a:ext cx="7366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9" tIns="46054" rIns="92109" bIns="46054"/>
          <a:lstStyle>
            <a:lvl1pPr defTabSz="920750">
              <a:spcAft>
                <a:spcPct val="50000"/>
              </a:spcAft>
              <a:defRPr sz="1200">
                <a:solidFill>
                  <a:schemeClr val="tx1"/>
                </a:solidFill>
                <a:latin typeface="Arial" panose="020B0604020202020204" pitchFamily="34" charset="0"/>
              </a:defRPr>
            </a:lvl1pPr>
            <a:lvl2pPr marL="747713" indent="-287338" defTabSz="920750">
              <a:spcBef>
                <a:spcPct val="30000"/>
              </a:spcBef>
              <a:defRPr sz="1200">
                <a:solidFill>
                  <a:schemeClr val="tx1"/>
                </a:solidFill>
                <a:latin typeface="Arial" panose="020B0604020202020204" pitchFamily="34" charset="0"/>
              </a:defRPr>
            </a:lvl2pPr>
            <a:lvl3pPr marL="1149350" indent="-228600" defTabSz="920750">
              <a:spcBef>
                <a:spcPct val="30000"/>
              </a:spcBef>
              <a:defRPr sz="1200">
                <a:solidFill>
                  <a:schemeClr val="tx1"/>
                </a:solidFill>
                <a:latin typeface="Arial" panose="020B0604020202020204" pitchFamily="34" charset="0"/>
              </a:defRPr>
            </a:lvl3pPr>
            <a:lvl4pPr marL="1609725" indent="-228600" defTabSz="920750">
              <a:spcBef>
                <a:spcPct val="30000"/>
              </a:spcBef>
              <a:defRPr sz="1200">
                <a:solidFill>
                  <a:schemeClr val="tx1"/>
                </a:solidFill>
                <a:latin typeface="Arial" panose="020B0604020202020204" pitchFamily="34" charset="0"/>
              </a:defRPr>
            </a:lvl4pPr>
            <a:lvl5pPr marL="2071688" indent="-228600" defTabSz="920750">
              <a:spcBef>
                <a:spcPct val="30000"/>
              </a:spcBef>
              <a:defRPr sz="1200">
                <a:solidFill>
                  <a:schemeClr val="tx1"/>
                </a:solidFill>
                <a:latin typeface="Arial" panose="020B0604020202020204" pitchFamily="34" charset="0"/>
              </a:defRPr>
            </a:lvl5pPr>
            <a:lvl6pPr marL="2528888"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86088"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43288"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900488"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Aft>
                <a:spcPct val="0"/>
              </a:spcAft>
            </a:pPr>
            <a:fld id="{8A7BEFC2-2081-49B1-A70E-2E0E6E24B4E0}" type="slidenum">
              <a:rPr lang="en-US" altLang="en-US" sz="1400" b="0"/>
              <a:pPr eaLnBrk="1" hangingPunct="1">
                <a:spcAft>
                  <a:spcPct val="0"/>
                </a:spcAft>
              </a:pPr>
              <a:t>4</a:t>
            </a:fld>
            <a:endParaRPr lang="en-US" altLang="en-US" sz="1400" b="0"/>
          </a:p>
        </p:txBody>
      </p:sp>
      <p:sp>
        <p:nvSpPr>
          <p:cNvPr id="33795" name="Rectangle 2">
            <a:extLst>
              <a:ext uri="{FF2B5EF4-FFF2-40B4-BE49-F238E27FC236}">
                <a16:creationId xmlns:a16="http://schemas.microsoft.com/office/drawing/2014/main" id="{8F64C4FB-CE6A-4A8F-8F5C-77C4E7F9C9AD}"/>
              </a:ext>
            </a:extLst>
          </p:cNvPr>
          <p:cNvSpPr>
            <a:spLocks noRot="1" noChangeArrowheads="1" noTextEdit="1"/>
          </p:cNvSpPr>
          <p:nvPr>
            <p:ph type="sldImg"/>
          </p:nvPr>
        </p:nvSpPr>
        <p:spPr>
          <a:xfrm>
            <a:off x="1220788" y="296863"/>
            <a:ext cx="4570412" cy="3484562"/>
          </a:xfrm>
          <a:ln w="12700"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7AD5D5F-3F8D-42E4-91C9-7CED40519720}"/>
              </a:ext>
            </a:extLst>
          </p:cNvPr>
          <p:cNvSpPr>
            <a:spLocks noRot="1" noChangeArrowheads="1" noTextEdit="1"/>
          </p:cNvSpPr>
          <p:nvPr>
            <p:ph type="sldImg"/>
          </p:nvPr>
        </p:nvSpPr>
        <p:spPr>
          <a:xfrm>
            <a:off x="1204913" y="149225"/>
            <a:ext cx="4568825" cy="3482975"/>
          </a:xfrm>
          <a:ln w="12700" cap="flat"/>
        </p:spPr>
      </p:sp>
      <p:sp>
        <p:nvSpPr>
          <p:cNvPr id="35843" name="Notes Placeholder 1">
            <a:extLst>
              <a:ext uri="{FF2B5EF4-FFF2-40B4-BE49-F238E27FC236}">
                <a16:creationId xmlns:a16="http://schemas.microsoft.com/office/drawing/2014/main" id="{68139205-BCB9-433F-9224-607C589940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Think about who is on the child’s team.  What are some other positive connections that could be included? Possibly CASA volunteers, mentors, coaches, and others?</a:t>
            </a:r>
          </a:p>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8AC16E1-2003-40EB-A135-F9BA5BF782B1}"/>
              </a:ext>
            </a:extLst>
          </p:cNvPr>
          <p:cNvSpPr>
            <a:spLocks noRot="1" noChangeArrowheads="1" noTextEdit="1"/>
          </p:cNvSpPr>
          <p:nvPr>
            <p:ph type="sldImg"/>
          </p:nvPr>
        </p:nvSpPr>
        <p:spPr>
          <a:xfrm>
            <a:off x="1220788" y="220663"/>
            <a:ext cx="4570412" cy="3484562"/>
          </a:xfrm>
          <a:ln w="12700" cap="flat"/>
        </p:spPr>
      </p:sp>
      <p:sp>
        <p:nvSpPr>
          <p:cNvPr id="37891" name="Notes Placeholder 1">
            <a:extLst>
              <a:ext uri="{FF2B5EF4-FFF2-40B4-BE49-F238E27FC236}">
                <a16:creationId xmlns:a16="http://schemas.microsoft.com/office/drawing/2014/main" id="{723BAA9A-06AC-4122-A17C-A36FBD9A10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Trainer’s Note – as a result of participating in this training you now understand what trauma is and its impact; not all others have that knowledge and may not be equally trauma-informed…  </a:t>
            </a: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8693F64-143C-4F18-8F31-2AB132D2714D}"/>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F946E62-2042-4EE0-86DF-4AFD64DEDA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TEAM PUZZLE ACTIVITY</a:t>
            </a:r>
          </a:p>
          <a:p>
            <a:r>
              <a:rPr lang="en-US" altLang="en-US">
                <a:latin typeface="Arial" panose="020B0604020202020204" pitchFamily="34" charset="0"/>
              </a:rPr>
              <a:t> </a:t>
            </a:r>
          </a:p>
          <a:p>
            <a:r>
              <a:rPr lang="en-US" altLang="en-US">
                <a:latin typeface="Arial" panose="020B0604020202020204" pitchFamily="34" charset="0"/>
              </a:rPr>
              <a:t>Divide participants into small groups (ideally 7 participants per group).</a:t>
            </a:r>
          </a:p>
          <a:p>
            <a:r>
              <a:rPr lang="en-US" altLang="en-US">
                <a:latin typeface="Arial" panose="020B0604020202020204" pitchFamily="34" charset="0"/>
              </a:rPr>
              <a:t>Refer participants to the story of Josh Jr. (JJ) case story in the supplemental materials on page 19. The facilitator or  volunteer participant should read aloud the case story to the large group. </a:t>
            </a:r>
          </a:p>
          <a:p>
            <a:r>
              <a:rPr lang="en-US" altLang="en-US">
                <a:latin typeface="Arial" panose="020B0604020202020204" pitchFamily="34" charset="0"/>
              </a:rPr>
              <a:t>Give puzzle pieces to the small groups (7 pieces – one per person, or more if there are fewer than seven small group members)   </a:t>
            </a:r>
          </a:p>
          <a:p>
            <a:r>
              <a:rPr lang="en-US" altLang="en-US">
                <a:latin typeface="Arial" panose="020B0604020202020204" pitchFamily="34" charset="0"/>
              </a:rPr>
              <a:t>Small groups will distribute puzzle pieces within their small group. The participant holding the puzzle piece will read it aloud, and when finished, lay the puzzle piece face up on the table assembling the puzzle as the story continues.  The puzzle pieces are to be read in the following order:</a:t>
            </a:r>
          </a:p>
          <a:p>
            <a:r>
              <a:rPr lang="en-US" altLang="en-US">
                <a:latin typeface="Arial" panose="020B0604020202020204" pitchFamily="34" charset="0"/>
              </a:rPr>
              <a:t>Teacher</a:t>
            </a:r>
          </a:p>
          <a:p>
            <a:r>
              <a:rPr lang="en-US" altLang="en-US">
                <a:latin typeface="Arial" panose="020B0604020202020204" pitchFamily="34" charset="0"/>
              </a:rPr>
              <a:t>Principal</a:t>
            </a:r>
          </a:p>
          <a:p>
            <a:r>
              <a:rPr lang="en-US" altLang="en-US">
                <a:latin typeface="Arial" panose="020B0604020202020204" pitchFamily="34" charset="0"/>
              </a:rPr>
              <a:t>Joshua Jr. (JJ)</a:t>
            </a:r>
          </a:p>
          <a:p>
            <a:r>
              <a:rPr lang="en-US" altLang="en-US">
                <a:latin typeface="Arial" panose="020B0604020202020204" pitchFamily="34" charset="0"/>
              </a:rPr>
              <a:t>Officer</a:t>
            </a:r>
          </a:p>
          <a:p>
            <a:r>
              <a:rPr lang="en-US" altLang="en-US">
                <a:latin typeface="Arial" panose="020B0604020202020204" pitchFamily="34" charset="0"/>
              </a:rPr>
              <a:t>Sadie</a:t>
            </a:r>
          </a:p>
          <a:p>
            <a:r>
              <a:rPr lang="en-US" altLang="en-US">
                <a:latin typeface="Arial" panose="020B0604020202020204" pitchFamily="34" charset="0"/>
              </a:rPr>
              <a:t>Social Services</a:t>
            </a:r>
          </a:p>
          <a:p>
            <a:r>
              <a:rPr lang="en-US" altLang="en-US">
                <a:latin typeface="Arial" panose="020B0604020202020204" pitchFamily="34" charset="0"/>
              </a:rPr>
              <a:t>Joshua Sr</a:t>
            </a:r>
          </a:p>
          <a:p>
            <a:r>
              <a:rPr lang="en-US" altLang="en-US">
                <a:latin typeface="Arial" panose="020B0604020202020204" pitchFamily="34" charset="0"/>
              </a:rPr>
              <a:t>When all small groups have completed assembling their puzzle, begin large group discussion around the importance of teaming.  “You don’t have to do this yourself, you are not alone.”  </a:t>
            </a:r>
          </a:p>
          <a:p>
            <a:r>
              <a:rPr lang="en-US" altLang="en-US">
                <a:latin typeface="Arial" panose="020B0604020202020204" pitchFamily="34" charset="0"/>
              </a:rPr>
              <a:t> </a:t>
            </a:r>
          </a:p>
          <a:p>
            <a:r>
              <a:rPr lang="en-US" altLang="en-US">
                <a:latin typeface="Arial" panose="020B0604020202020204" pitchFamily="34" charset="0"/>
              </a:rPr>
              <a:t>Conversation prompts:  </a:t>
            </a:r>
          </a:p>
          <a:p>
            <a:r>
              <a:rPr lang="en-US" altLang="en-US">
                <a:latin typeface="Arial" panose="020B0604020202020204" pitchFamily="34" charset="0"/>
              </a:rPr>
              <a:t>How did you experience this activity?</a:t>
            </a:r>
          </a:p>
          <a:p>
            <a:r>
              <a:rPr lang="en-US" altLang="en-US">
                <a:latin typeface="Arial" panose="020B0604020202020204" pitchFamily="34" charset="0"/>
              </a:rPr>
              <a:t>Are emotions attached to your experience?</a:t>
            </a:r>
          </a:p>
          <a:p>
            <a:r>
              <a:rPr lang="en-US" altLang="en-US">
                <a:latin typeface="Arial" panose="020B0604020202020204" pitchFamily="34" charset="0"/>
              </a:rPr>
              <a:t>Was there a particular statement or one person more than the others that had an impact on you?</a:t>
            </a:r>
          </a:p>
          <a:p>
            <a:r>
              <a:rPr lang="en-US" altLang="en-US">
                <a:latin typeface="Arial" panose="020B0604020202020204" pitchFamily="34" charset="0"/>
              </a:rPr>
              <a:t>Did your opinion of the situation change after hearing everyone’s story?</a:t>
            </a:r>
          </a:p>
          <a:p>
            <a:r>
              <a:rPr lang="en-US" altLang="en-US">
                <a:latin typeface="Arial" panose="020B0604020202020204" pitchFamily="34" charset="0"/>
              </a:rPr>
              <a:t>How might teaming benefit your “somebody”?</a:t>
            </a:r>
          </a:p>
          <a:p>
            <a:r>
              <a:rPr lang="en-US" altLang="en-US">
                <a:latin typeface="Arial" panose="020B0604020202020204" pitchFamily="34" charset="0"/>
              </a:rPr>
              <a:t> </a:t>
            </a:r>
          </a:p>
          <a:p>
            <a:r>
              <a:rPr lang="en-US" altLang="en-US">
                <a:latin typeface="Arial" panose="020B0604020202020204" pitchFamily="34" charset="0"/>
              </a:rPr>
              <a:t> </a:t>
            </a:r>
          </a:p>
          <a:p>
            <a:r>
              <a:rPr lang="en-US" altLang="en-US">
                <a:latin typeface="Arial" panose="020B0604020202020204" pitchFamily="34" charset="0"/>
              </a:rPr>
              <a:t> </a:t>
            </a:r>
          </a:p>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987A2D5-3AE1-4B1D-A12D-2E8EE9D2507C}"/>
              </a:ext>
            </a:extLst>
          </p:cNvPr>
          <p:cNvSpPr>
            <a:spLocks noRot="1" noChangeArrowheads="1" noTextEdit="1"/>
          </p:cNvSpPr>
          <p:nvPr>
            <p:ph type="sldImg"/>
          </p:nvPr>
        </p:nvSpPr>
        <p:spPr>
          <a:xfrm>
            <a:off x="1220788" y="220663"/>
            <a:ext cx="4570412" cy="3484562"/>
          </a:xfrm>
          <a:ln w="12700" cap="flat"/>
        </p:spPr>
      </p:sp>
      <p:sp>
        <p:nvSpPr>
          <p:cNvPr id="41987" name="Notes Placeholder 1">
            <a:extLst>
              <a:ext uri="{FF2B5EF4-FFF2-40B4-BE49-F238E27FC236}">
                <a16:creationId xmlns:a16="http://schemas.microsoft.com/office/drawing/2014/main" id="{6676E9D9-9E62-4954-B726-82C44463CD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5EBC28D-602B-4162-94A2-B4BBAE01F07D}"/>
              </a:ext>
            </a:extLst>
          </p:cNvPr>
          <p:cNvSpPr>
            <a:spLocks noRot="1" noChangeArrowheads="1" noTextEdit="1"/>
          </p:cNvSpPr>
          <p:nvPr>
            <p:ph type="sldImg"/>
          </p:nvPr>
        </p:nvSpPr>
        <p:spPr>
          <a:xfrm>
            <a:off x="1220788" y="220663"/>
            <a:ext cx="4570412" cy="3484562"/>
          </a:xfrm>
          <a:ln w="12700" cap="fla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811346-33E5-445E-A59C-0D3154762A65}"/>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868245E5-6D82-4EC1-B7A1-E9D732D719AC}"/>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F8DBB35B-CA6B-4E2D-A7E9-0B78149F93CE}"/>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7BBBC72F-6D99-4139-B641-E993B49FB017}"/>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1FB617BF-E0FF-42BD-878B-27862FA74657}"/>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9478155B-F48F-4868-BD4D-E8E2ED5B8D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2151AEE4-44B4-4694-A367-D3F9E6B8C8E0}"/>
              </a:ext>
            </a:extLst>
          </p:cNvPr>
          <p:cNvSpPr>
            <a:spLocks noGrp="1" noChangeArrowheads="1"/>
          </p:cNvSpPr>
          <p:nvPr>
            <p:ph type="sldNum" sz="quarter" idx="10"/>
          </p:nvPr>
        </p:nvSpPr>
        <p:spPr>
          <a:xfrm>
            <a:off x="8915400" y="6880225"/>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0C3286BE-F4DD-4A49-B682-DCBB0BE9D743}" type="slidenum">
              <a:rPr lang="en-US" altLang="en-US"/>
              <a:pPr>
                <a:defRPr/>
              </a:pPr>
              <a:t>‹#›</a:t>
            </a:fld>
            <a:endParaRPr lang="en-US" altLang="en-US"/>
          </a:p>
        </p:txBody>
      </p:sp>
    </p:spTree>
    <p:extLst>
      <p:ext uri="{BB962C8B-B14F-4D97-AF65-F5344CB8AC3E}">
        <p14:creationId xmlns:p14="http://schemas.microsoft.com/office/powerpoint/2010/main" val="88259654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Default">
    <p:spTree>
      <p:nvGrpSpPr>
        <p:cNvPr id="1" name="Shape 27"/>
        <p:cNvGrpSpPr/>
        <p:nvPr/>
      </p:nvGrpSpPr>
      <p:grpSpPr>
        <a:xfrm>
          <a:off x="0" y="0"/>
          <a:ext cx="0" cy="0"/>
          <a:chOff x="0" y="0"/>
          <a:chExt cx="0" cy="0"/>
        </a:xfrm>
      </p:grpSpPr>
      <p:sp>
        <p:nvSpPr>
          <p:cNvPr id="2" name="Shape 10">
            <a:extLst>
              <a:ext uri="{FF2B5EF4-FFF2-40B4-BE49-F238E27FC236}">
                <a16:creationId xmlns:a16="http://schemas.microsoft.com/office/drawing/2014/main" id="{800FA04F-D15C-4644-AC37-AD26C748F6DB}"/>
              </a:ext>
            </a:extLst>
          </p:cNvPr>
          <p:cNvSpPr txBox="1">
            <a:spLocks noGrp="1"/>
          </p:cNvSpPr>
          <p:nvPr>
            <p:ph type="sldNum" idx="13"/>
          </p:nvPr>
        </p:nvSpPr>
        <p:spPr>
          <a:ln/>
        </p:spPr>
        <p:txBody>
          <a:bodyPr/>
          <a:lstStyle>
            <a:lvl1pPr>
              <a:defRPr/>
            </a:lvl1pPr>
          </a:lstStyle>
          <a:p>
            <a:pPr>
              <a:defRPr/>
            </a:pPr>
            <a:fld id="{F2F1F042-4540-4793-9F3B-53D0F12B419D}" type="slidenum">
              <a:rPr lang="en-US" altLang="en-US"/>
              <a:pPr>
                <a:defRPr/>
              </a:pPr>
              <a:t>‹#›</a:t>
            </a:fld>
            <a:endParaRPr lang="en-US" altLang="en-US"/>
          </a:p>
        </p:txBody>
      </p:sp>
    </p:spTree>
    <p:extLst>
      <p:ext uri="{BB962C8B-B14F-4D97-AF65-F5344CB8AC3E}">
        <p14:creationId xmlns:p14="http://schemas.microsoft.com/office/powerpoint/2010/main" val="391269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Default">
    <p:spTree>
      <p:nvGrpSpPr>
        <p:cNvPr id="1" name="Shape 29"/>
        <p:cNvGrpSpPr/>
        <p:nvPr/>
      </p:nvGrpSpPr>
      <p:grpSpPr>
        <a:xfrm>
          <a:off x="0" y="0"/>
          <a:ext cx="0" cy="0"/>
          <a:chOff x="0" y="0"/>
          <a:chExt cx="0" cy="0"/>
        </a:xfrm>
      </p:grpSpPr>
      <p:sp>
        <p:nvSpPr>
          <p:cNvPr id="2" name="Shape 30">
            <a:extLst>
              <a:ext uri="{FF2B5EF4-FFF2-40B4-BE49-F238E27FC236}">
                <a16:creationId xmlns:a16="http://schemas.microsoft.com/office/drawing/2014/main" id="{2A4A69CC-B8DA-4C9E-ABFF-3370AAB90381}"/>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31" descr="NCTSN Parent Guide_no arc_white.eps">
            <a:extLst>
              <a:ext uri="{FF2B5EF4-FFF2-40B4-BE49-F238E27FC236}">
                <a16:creationId xmlns:a16="http://schemas.microsoft.com/office/drawing/2014/main" id="{A8D853BC-DAC9-46E4-8EED-9C2F7562FFD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32">
            <a:extLst>
              <a:ext uri="{FF2B5EF4-FFF2-40B4-BE49-F238E27FC236}">
                <a16:creationId xmlns:a16="http://schemas.microsoft.com/office/drawing/2014/main" id="{2142EEC3-6D1F-4C63-AE86-E6081788DD70}"/>
              </a:ext>
            </a:extLst>
          </p:cNvPr>
          <p:cNvGrpSpPr>
            <a:grpSpLocks/>
          </p:cNvGrpSpPr>
          <p:nvPr/>
        </p:nvGrpSpPr>
        <p:grpSpPr bwMode="auto">
          <a:xfrm>
            <a:off x="3438525" y="6499225"/>
            <a:ext cx="6173788" cy="812800"/>
            <a:chOff x="0" y="0"/>
            <a:chExt cx="6173787" cy="812800"/>
          </a:xfrm>
        </p:grpSpPr>
        <p:sp>
          <p:nvSpPr>
            <p:cNvPr id="5" name="Shape 33">
              <a:extLst>
                <a:ext uri="{FF2B5EF4-FFF2-40B4-BE49-F238E27FC236}">
                  <a16:creationId xmlns:a16="http://schemas.microsoft.com/office/drawing/2014/main" id="{E1857BB3-BFC5-479A-A37D-1EAEFDCA0548}"/>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34">
              <a:extLst>
                <a:ext uri="{FF2B5EF4-FFF2-40B4-BE49-F238E27FC236}">
                  <a16:creationId xmlns:a16="http://schemas.microsoft.com/office/drawing/2014/main" id="{221BA2DC-AEF5-4770-9416-B4924628731D}"/>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35" descr="NCTSN_high">
            <a:extLst>
              <a:ext uri="{FF2B5EF4-FFF2-40B4-BE49-F238E27FC236}">
                <a16:creationId xmlns:a16="http://schemas.microsoft.com/office/drawing/2014/main" id="{8706814E-5532-4FD2-9EED-9985304EAFF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36">
            <a:extLst>
              <a:ext uri="{FF2B5EF4-FFF2-40B4-BE49-F238E27FC236}">
                <a16:creationId xmlns:a16="http://schemas.microsoft.com/office/drawing/2014/main" id="{93782D7C-FEA2-4DAF-BA19-E0C44BC5B141}"/>
              </a:ext>
            </a:extLst>
          </p:cNvPr>
          <p:cNvSpPr txBox="1">
            <a:spLocks noGrp="1"/>
          </p:cNvSpPr>
          <p:nvPr>
            <p:ph type="sldNum" idx="10"/>
          </p:nvPr>
        </p:nvSpPr>
        <p:spPr>
          <a:xfrm>
            <a:off x="9209088" y="6934200"/>
            <a:ext cx="392112" cy="393700"/>
          </a:xfrm>
        </p:spPr>
        <p:txBody>
          <a:bodyPr/>
          <a:lstStyle>
            <a:lvl1pPr>
              <a:defRPr smtClean="0"/>
            </a:lvl1pPr>
          </a:lstStyle>
          <a:p>
            <a:pPr>
              <a:defRPr/>
            </a:pPr>
            <a:fld id="{40EE0248-50C2-4783-9F17-ED6A26DAF2B0}" type="slidenum">
              <a:rPr lang="en-US" altLang="en-US"/>
              <a:pPr>
                <a:defRPr/>
              </a:pPr>
              <a:t>‹#›</a:t>
            </a:fld>
            <a:endParaRPr lang="en-US" altLang="en-US"/>
          </a:p>
        </p:txBody>
      </p:sp>
    </p:spTree>
    <p:extLst>
      <p:ext uri="{BB962C8B-B14F-4D97-AF65-F5344CB8AC3E}">
        <p14:creationId xmlns:p14="http://schemas.microsoft.com/office/powerpoint/2010/main" val="354763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Default">
    <p:spTree>
      <p:nvGrpSpPr>
        <p:cNvPr id="1" name="Shape 37"/>
        <p:cNvGrpSpPr/>
        <p:nvPr/>
      </p:nvGrpSpPr>
      <p:grpSpPr>
        <a:xfrm>
          <a:off x="0" y="0"/>
          <a:ext cx="0" cy="0"/>
          <a:chOff x="0" y="0"/>
          <a:chExt cx="0" cy="0"/>
        </a:xfrm>
      </p:grpSpPr>
      <p:sp>
        <p:nvSpPr>
          <p:cNvPr id="2" name="Shape 10">
            <a:extLst>
              <a:ext uri="{FF2B5EF4-FFF2-40B4-BE49-F238E27FC236}">
                <a16:creationId xmlns:a16="http://schemas.microsoft.com/office/drawing/2014/main" id="{4E046F3C-D587-46A7-9551-BB58835875DA}"/>
              </a:ext>
            </a:extLst>
          </p:cNvPr>
          <p:cNvSpPr txBox="1">
            <a:spLocks noGrp="1"/>
          </p:cNvSpPr>
          <p:nvPr>
            <p:ph type="sldNum" idx="13"/>
          </p:nvPr>
        </p:nvSpPr>
        <p:spPr>
          <a:ln/>
        </p:spPr>
        <p:txBody>
          <a:bodyPr/>
          <a:lstStyle>
            <a:lvl1pPr>
              <a:defRPr/>
            </a:lvl1pPr>
          </a:lstStyle>
          <a:p>
            <a:pPr>
              <a:defRPr/>
            </a:pPr>
            <a:fld id="{FDAA54A2-F1AF-47A9-A9BA-FC02CD7AFE4E}" type="slidenum">
              <a:rPr lang="en-US" altLang="en-US"/>
              <a:pPr>
                <a:defRPr/>
              </a:pPr>
              <a:t>‹#›</a:t>
            </a:fld>
            <a:endParaRPr lang="en-US" altLang="en-US"/>
          </a:p>
        </p:txBody>
      </p:sp>
    </p:spTree>
    <p:extLst>
      <p:ext uri="{BB962C8B-B14F-4D97-AF65-F5344CB8AC3E}">
        <p14:creationId xmlns:p14="http://schemas.microsoft.com/office/powerpoint/2010/main" val="368570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Defaul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04800" y="2057400"/>
            <a:ext cx="8893175" cy="1219199"/>
          </a:xfrm>
          <a:prstGeom prst="rect">
            <a:avLst/>
          </a:prstGeom>
          <a:noFill/>
          <a:ln>
            <a:noFill/>
          </a:ln>
        </p:spPr>
        <p:txBody>
          <a:bodyPr/>
          <a:lstStyle>
            <a:lvl1pPr marL="0" marR="0" lvl="0"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1pPr>
            <a:lvl2pPr marL="0" marR="0" lvl="1"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2pPr>
            <a:lvl3pPr marL="0" marR="0" lvl="2"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3pPr>
            <a:lvl4pPr marL="0" marR="0" lvl="3"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4pPr>
            <a:lvl5pPr marL="0" marR="0" lvl="4"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5pPr>
            <a:lvl6pPr marL="0" marR="0" lvl="5" indent="4572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6pPr>
            <a:lvl7pPr marL="0" marR="0" lvl="6" indent="9144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7pPr>
            <a:lvl8pPr marL="0" marR="0" lvl="7" indent="13716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8pPr>
            <a:lvl9pPr marL="0" marR="0" lvl="8" indent="18288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9pPr>
          </a:lstStyle>
          <a:p>
            <a:endParaRPr/>
          </a:p>
        </p:txBody>
      </p:sp>
      <p:sp>
        <p:nvSpPr>
          <p:cNvPr id="3" name="Shape 41">
            <a:extLst>
              <a:ext uri="{FF2B5EF4-FFF2-40B4-BE49-F238E27FC236}">
                <a16:creationId xmlns:a16="http://schemas.microsoft.com/office/drawing/2014/main" id="{823C180D-66E1-49FD-A34A-0E9286460545}"/>
              </a:ext>
            </a:extLst>
          </p:cNvPr>
          <p:cNvSpPr txBox="1">
            <a:spLocks noGrp="1"/>
          </p:cNvSpPr>
          <p:nvPr>
            <p:ph type="sldNum" idx="10"/>
          </p:nvPr>
        </p:nvSpPr>
        <p:spPr>
          <a:xfrm>
            <a:off x="4640263" y="6780213"/>
            <a:ext cx="2239962" cy="393700"/>
          </a:xfrm>
        </p:spPr>
        <p:txBody>
          <a:bodyPr/>
          <a:lstStyle>
            <a:lvl1pPr>
              <a:defRPr smtClean="0"/>
            </a:lvl1pPr>
          </a:lstStyle>
          <a:p>
            <a:pPr>
              <a:defRPr/>
            </a:pPr>
            <a:fld id="{E039235B-13A1-474F-82C7-7BF3DCEA55CE}" type="slidenum">
              <a:rPr lang="en-US" altLang="en-US"/>
              <a:pPr>
                <a:defRPr/>
              </a:pPr>
              <a:t>‹#›</a:t>
            </a:fld>
            <a:endParaRPr lang="en-US" altLang="en-US"/>
          </a:p>
        </p:txBody>
      </p:sp>
    </p:spTree>
    <p:extLst>
      <p:ext uri="{BB962C8B-B14F-4D97-AF65-F5344CB8AC3E}">
        <p14:creationId xmlns:p14="http://schemas.microsoft.com/office/powerpoint/2010/main" val="332231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BD70EAF0-21C3-49C8-A7E7-01FB23661F54}"/>
              </a:ext>
            </a:extLst>
          </p:cNvPr>
          <p:cNvSpPr>
            <a:spLocks noGrp="1"/>
          </p:cNvSpPr>
          <p:nvPr>
            <p:ph type="sldNum" sz="quarter" idx="10"/>
          </p:nvPr>
        </p:nvSpPr>
        <p:spPr>
          <a:ln/>
        </p:spPr>
        <p:txBody>
          <a:bodyPr/>
          <a:lstStyle>
            <a:lvl1pPr>
              <a:defRPr/>
            </a:lvl1pPr>
          </a:lstStyle>
          <a:p>
            <a:pPr>
              <a:defRPr/>
            </a:pPr>
            <a:fld id="{6900F74E-49C4-496F-87B8-40EB39338E98}" type="slidenum">
              <a:rPr lang="en-US" altLang="en-US"/>
              <a:pPr>
                <a:defRPr/>
              </a:pPr>
              <a:t>‹#›</a:t>
            </a:fld>
            <a:endParaRPr lang="en-US" altLang="en-US"/>
          </a:p>
        </p:txBody>
      </p:sp>
    </p:spTree>
    <p:extLst>
      <p:ext uri="{BB962C8B-B14F-4D97-AF65-F5344CB8AC3E}">
        <p14:creationId xmlns:p14="http://schemas.microsoft.com/office/powerpoint/2010/main" val="23014707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grpSp>
        <p:nvGrpSpPr>
          <p:cNvPr id="2" name="Group 24">
            <a:extLst>
              <a:ext uri="{FF2B5EF4-FFF2-40B4-BE49-F238E27FC236}">
                <a16:creationId xmlns:a16="http://schemas.microsoft.com/office/drawing/2014/main" id="{CEEC386F-CF08-4545-98EC-E8FDCFC3B4C7}"/>
              </a:ext>
            </a:extLst>
          </p:cNvPr>
          <p:cNvGrpSpPr>
            <a:grpSpLocks/>
          </p:cNvGrpSpPr>
          <p:nvPr/>
        </p:nvGrpSpPr>
        <p:grpSpPr bwMode="auto">
          <a:xfrm>
            <a:off x="3427413" y="6502400"/>
            <a:ext cx="6173787" cy="812800"/>
            <a:chOff x="0" y="0"/>
            <a:chExt cx="6173787" cy="812800"/>
          </a:xfrm>
        </p:grpSpPr>
        <p:sp>
          <p:nvSpPr>
            <p:cNvPr id="3" name="Shape 22">
              <a:extLst>
                <a:ext uri="{FF2B5EF4-FFF2-40B4-BE49-F238E27FC236}">
                  <a16:creationId xmlns:a16="http://schemas.microsoft.com/office/drawing/2014/main" id="{414EA700-E77E-4147-95F8-FE4C344C230B}"/>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4" name="Shape 23">
              <a:extLst>
                <a:ext uri="{FF2B5EF4-FFF2-40B4-BE49-F238E27FC236}">
                  <a16:creationId xmlns:a16="http://schemas.microsoft.com/office/drawing/2014/main" id="{2036A83B-0066-4648-BCF1-3BC3B1692FB7}"/>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5" name="NCTSN_high.jpg" descr="NCTSN_high">
            <a:extLst>
              <a:ext uri="{FF2B5EF4-FFF2-40B4-BE49-F238E27FC236}">
                <a16:creationId xmlns:a16="http://schemas.microsoft.com/office/drawing/2014/main" id="{B296BAC6-5C0C-41C2-A888-907C86B6018E}"/>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Shape 26">
            <a:extLst>
              <a:ext uri="{FF2B5EF4-FFF2-40B4-BE49-F238E27FC236}">
                <a16:creationId xmlns:a16="http://schemas.microsoft.com/office/drawing/2014/main" id="{9897DA3E-35C7-45BF-9409-387626EEA5A8}"/>
              </a:ext>
            </a:extLst>
          </p:cNvPr>
          <p:cNvSpPr>
            <a:spLocks noGrp="1"/>
          </p:cNvSpPr>
          <p:nvPr>
            <p:ph type="sldNum" sz="quarter" idx="10"/>
          </p:nvPr>
        </p:nvSpPr>
        <p:spPr/>
        <p:txBody>
          <a:bodyPr/>
          <a:lstStyle>
            <a:lvl1pPr>
              <a:defRPr smtClean="0"/>
            </a:lvl1pPr>
          </a:lstStyle>
          <a:p>
            <a:pPr>
              <a:defRPr/>
            </a:pPr>
            <a:fld id="{B82B42E0-E56F-4A47-98AE-F57971DA43F9}" type="slidenum">
              <a:rPr lang="en-US" altLang="en-US"/>
              <a:pPr>
                <a:defRPr/>
              </a:pPr>
              <a:t>‹#›</a:t>
            </a:fld>
            <a:endParaRPr lang="en-US" altLang="en-US"/>
          </a:p>
        </p:txBody>
      </p:sp>
    </p:spTree>
    <p:extLst>
      <p:ext uri="{BB962C8B-B14F-4D97-AF65-F5344CB8AC3E}">
        <p14:creationId xmlns:p14="http://schemas.microsoft.com/office/powerpoint/2010/main" val="141627331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Default">
    <p:spTree>
      <p:nvGrpSpPr>
        <p:cNvPr id="1" name=""/>
        <p:cNvGrpSpPr/>
        <p:nvPr/>
      </p:nvGrpSpPr>
      <p:grpSpPr>
        <a:xfrm>
          <a:off x="0" y="0"/>
          <a:ext cx="0" cy="0"/>
          <a:chOff x="0" y="0"/>
          <a:chExt cx="0" cy="0"/>
        </a:xfrm>
      </p:grpSpPr>
      <p:sp>
        <p:nvSpPr>
          <p:cNvPr id="2" name="Shape 33">
            <a:extLst>
              <a:ext uri="{FF2B5EF4-FFF2-40B4-BE49-F238E27FC236}">
                <a16:creationId xmlns:a16="http://schemas.microsoft.com/office/drawing/2014/main" id="{033CA107-9F22-4B3B-995D-F59266C7A440}"/>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miter lim="800000"/>
            <a:headEnd/>
            <a:tailEnd/>
          </a:ln>
        </p:spPr>
        <p:txBody>
          <a:bodyPr lIns="45719" rIns="45719"/>
          <a:lstStyle>
            <a:lvl1pPr defTabSz="965200">
              <a:defRPr sz="1900" b="1">
                <a:solidFill>
                  <a:schemeClr val="tx1"/>
                </a:solidFill>
                <a:latin typeface="Arial" panose="020B0604020202020204" pitchFamily="34" charset="0"/>
                <a:cs typeface="Arial" panose="020B0604020202020204" pitchFamily="34" charset="0"/>
              </a:defRPr>
            </a:lvl1pPr>
            <a:lvl2pPr marL="742950" indent="-285750" defTabSz="965200">
              <a:defRPr sz="1900" b="1">
                <a:solidFill>
                  <a:schemeClr val="tx1"/>
                </a:solidFill>
                <a:latin typeface="Arial" panose="020B0604020202020204" pitchFamily="34" charset="0"/>
                <a:cs typeface="Arial" panose="020B0604020202020204" pitchFamily="34" charset="0"/>
              </a:defRPr>
            </a:lvl2pPr>
            <a:lvl3pPr marL="1143000" indent="-228600" defTabSz="965200">
              <a:defRPr sz="1900" b="1">
                <a:solidFill>
                  <a:schemeClr val="tx1"/>
                </a:solidFill>
                <a:latin typeface="Arial" panose="020B0604020202020204" pitchFamily="34" charset="0"/>
                <a:cs typeface="Arial" panose="020B0604020202020204" pitchFamily="34" charset="0"/>
              </a:defRPr>
            </a:lvl3pPr>
            <a:lvl4pPr marL="1600200" indent="-228600" defTabSz="965200">
              <a:defRPr sz="1900" b="1">
                <a:solidFill>
                  <a:schemeClr val="tx1"/>
                </a:solidFill>
                <a:latin typeface="Arial" panose="020B0604020202020204" pitchFamily="34" charset="0"/>
                <a:cs typeface="Arial" panose="020B0604020202020204" pitchFamily="34" charset="0"/>
              </a:defRPr>
            </a:lvl4pPr>
            <a:lvl5pPr marL="2057400" indent="-228600" defTabSz="965200">
              <a:defRPr sz="1900" b="1">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defRPr/>
            </a:pPr>
            <a:endParaRPr lang="en-US" altLang="en-US" sz="1800" b="0">
              <a:solidFill>
                <a:srgbClr val="FFFFFF"/>
              </a:solidFill>
            </a:endParaRPr>
          </a:p>
        </p:txBody>
      </p:sp>
      <p:pic>
        <p:nvPicPr>
          <p:cNvPr id="3" name="NCTSN Parent Guide_no arc_white.png" descr="NCTSN Parent Guide_no arc_white.eps">
            <a:extLst>
              <a:ext uri="{FF2B5EF4-FFF2-40B4-BE49-F238E27FC236}">
                <a16:creationId xmlns:a16="http://schemas.microsoft.com/office/drawing/2014/main" id="{35DFFCA9-E53B-44DA-9DE8-455928FFCD1E}"/>
              </a:ext>
            </a:extLst>
          </p:cNvPr>
          <p:cNvPicPr>
            <a:picLocks noChangeAspect="1"/>
          </p:cNvPicPr>
          <p:nvPr/>
        </p:nvPicPr>
        <p:blipFill>
          <a:blip r:embed="rId2">
            <a:extLst>
              <a:ext uri="{28A0092B-C50C-407E-A947-70E740481C1C}">
                <a14:useLocalDpi xmlns:a14="http://schemas.microsoft.com/office/drawing/2010/main" val="0"/>
              </a:ext>
            </a:extLst>
          </a:blip>
          <a:srcRect l="14146"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4" name="Group 37">
            <a:extLst>
              <a:ext uri="{FF2B5EF4-FFF2-40B4-BE49-F238E27FC236}">
                <a16:creationId xmlns:a16="http://schemas.microsoft.com/office/drawing/2014/main" id="{182F1F62-7BC7-4DC0-AD60-F7EDB2D7FE4C}"/>
              </a:ext>
            </a:extLst>
          </p:cNvPr>
          <p:cNvGrpSpPr>
            <a:grpSpLocks/>
          </p:cNvGrpSpPr>
          <p:nvPr/>
        </p:nvGrpSpPr>
        <p:grpSpPr bwMode="auto">
          <a:xfrm>
            <a:off x="3438525" y="6499225"/>
            <a:ext cx="6173788" cy="812800"/>
            <a:chOff x="0" y="0"/>
            <a:chExt cx="6173787" cy="812800"/>
          </a:xfrm>
        </p:grpSpPr>
        <p:sp>
          <p:nvSpPr>
            <p:cNvPr id="5" name="Shape 35">
              <a:extLst>
                <a:ext uri="{FF2B5EF4-FFF2-40B4-BE49-F238E27FC236}">
                  <a16:creationId xmlns:a16="http://schemas.microsoft.com/office/drawing/2014/main" id="{BF6C5917-D221-49A4-AFB2-CBDD0621FB7D}"/>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6" name="Shape 36">
              <a:extLst>
                <a:ext uri="{FF2B5EF4-FFF2-40B4-BE49-F238E27FC236}">
                  <a16:creationId xmlns:a16="http://schemas.microsoft.com/office/drawing/2014/main" id="{0B6F9E38-ECED-415E-8C10-8A0C6F435A75}"/>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7" name="NCTSN_high.jpg" descr="NCTSN_high">
            <a:extLst>
              <a:ext uri="{FF2B5EF4-FFF2-40B4-BE49-F238E27FC236}">
                <a16:creationId xmlns:a16="http://schemas.microsoft.com/office/drawing/2014/main" id="{11414A37-5D8F-41FE-9A83-FAD26B41EFFD}"/>
              </a:ext>
            </a:extLst>
          </p:cNvPr>
          <p:cNvPicPr>
            <a:picLocks noChangeAspect="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Shape 39">
            <a:extLst>
              <a:ext uri="{FF2B5EF4-FFF2-40B4-BE49-F238E27FC236}">
                <a16:creationId xmlns:a16="http://schemas.microsoft.com/office/drawing/2014/main" id="{322F3B72-B622-470A-85CF-3638640BEFFF}"/>
              </a:ext>
            </a:extLst>
          </p:cNvPr>
          <p:cNvSpPr>
            <a:spLocks noGrp="1"/>
          </p:cNvSpPr>
          <p:nvPr>
            <p:ph type="sldNum" sz="quarter" idx="10"/>
          </p:nvPr>
        </p:nvSpPr>
        <p:spPr>
          <a:xfrm>
            <a:off x="9209088" y="6880225"/>
            <a:ext cx="392112" cy="393700"/>
          </a:xfrm>
        </p:spPr>
        <p:txBody>
          <a:bodyPr/>
          <a:lstStyle>
            <a:lvl1pPr>
              <a:defRPr smtClean="0"/>
            </a:lvl1pPr>
          </a:lstStyle>
          <a:p>
            <a:pPr>
              <a:defRPr/>
            </a:pPr>
            <a:fld id="{2AD99950-BE70-4BD4-9330-0643370C79B4}" type="slidenum">
              <a:rPr lang="en-US" altLang="en-US"/>
              <a:pPr>
                <a:defRPr/>
              </a:pPr>
              <a:t>‹#›</a:t>
            </a:fld>
            <a:endParaRPr lang="en-US" altLang="en-US"/>
          </a:p>
        </p:txBody>
      </p:sp>
    </p:spTree>
    <p:extLst>
      <p:ext uri="{BB962C8B-B14F-4D97-AF65-F5344CB8AC3E}">
        <p14:creationId xmlns:p14="http://schemas.microsoft.com/office/powerpoint/2010/main" val="249570906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A374C64D-6751-47F5-BCA9-DFFBC937CFEB}"/>
              </a:ext>
            </a:extLst>
          </p:cNvPr>
          <p:cNvGrpSpPr>
            <a:grpSpLocks/>
          </p:cNvGrpSpPr>
          <p:nvPr/>
        </p:nvGrpSpPr>
        <p:grpSpPr bwMode="auto">
          <a:xfrm>
            <a:off x="3427413" y="6502400"/>
            <a:ext cx="6173787" cy="812800"/>
            <a:chOff x="0" y="0"/>
            <a:chExt cx="6173787" cy="812800"/>
          </a:xfrm>
        </p:grpSpPr>
        <p:sp>
          <p:nvSpPr>
            <p:cNvPr id="4" name="Shape 54">
              <a:extLst>
                <a:ext uri="{FF2B5EF4-FFF2-40B4-BE49-F238E27FC236}">
                  <a16:creationId xmlns:a16="http://schemas.microsoft.com/office/drawing/2014/main" id="{9CDFA313-C412-498A-8A5D-FC323417F43B}"/>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sp>
          <p:nvSpPr>
            <p:cNvPr id="5" name="Shape 55">
              <a:extLst>
                <a:ext uri="{FF2B5EF4-FFF2-40B4-BE49-F238E27FC236}">
                  <a16:creationId xmlns:a16="http://schemas.microsoft.com/office/drawing/2014/main" id="{5E8C6B87-BE8B-48EE-AB7A-35324DFB365F}"/>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grpSp>
      <p:pic>
        <p:nvPicPr>
          <p:cNvPr id="6" name="NCTSN_high.jpg" descr="NCTSN_high">
            <a:extLst>
              <a:ext uri="{FF2B5EF4-FFF2-40B4-BE49-F238E27FC236}">
                <a16:creationId xmlns:a16="http://schemas.microsoft.com/office/drawing/2014/main" id="{1AE66485-DBC1-4574-B310-3018402A9EF8}"/>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8" name="Shape 58"/>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7" name="Shape 59">
            <a:extLst>
              <a:ext uri="{FF2B5EF4-FFF2-40B4-BE49-F238E27FC236}">
                <a16:creationId xmlns:a16="http://schemas.microsoft.com/office/drawing/2014/main" id="{34CBB0A5-4BC2-422A-A3A5-9E5C1A0621DC}"/>
              </a:ext>
            </a:extLst>
          </p:cNvPr>
          <p:cNvSpPr>
            <a:spLocks noGrp="1"/>
          </p:cNvSpPr>
          <p:nvPr>
            <p:ph type="sldNum" sz="quarter" idx="10"/>
          </p:nvPr>
        </p:nvSpPr>
        <p:spPr>
          <a:xfrm>
            <a:off x="9207500" y="6883400"/>
            <a:ext cx="307975" cy="295275"/>
          </a:xfrm>
        </p:spPr>
        <p:txBody>
          <a:bodyPr/>
          <a:lstStyle>
            <a:lvl1pPr algn="ctr" defTabSz="673100">
              <a:defRPr sz="1400" smtClean="0"/>
            </a:lvl1pPr>
          </a:lstStyle>
          <a:p>
            <a:pPr>
              <a:defRPr/>
            </a:pPr>
            <a:fld id="{55FD6479-A814-40D0-B000-E5070C398A97}" type="slidenum">
              <a:rPr lang="en-US" altLang="en-US"/>
              <a:pPr>
                <a:defRPr/>
              </a:pPr>
              <a:t>‹#›</a:t>
            </a:fld>
            <a:endParaRPr lang="en-US" altLang="en-US"/>
          </a:p>
        </p:txBody>
      </p:sp>
    </p:spTree>
    <p:extLst>
      <p:ext uri="{BB962C8B-B14F-4D97-AF65-F5344CB8AC3E}">
        <p14:creationId xmlns:p14="http://schemas.microsoft.com/office/powerpoint/2010/main" val="17896891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4_Default">
    <p:spTree>
      <p:nvGrpSpPr>
        <p:cNvPr id="1" name=""/>
        <p:cNvGrpSpPr/>
        <p:nvPr/>
      </p:nvGrpSpPr>
      <p:grpSpPr>
        <a:xfrm>
          <a:off x="0" y="0"/>
          <a:ext cx="0" cy="0"/>
          <a:chOff x="0" y="0"/>
          <a:chExt cx="0" cy="0"/>
        </a:xfrm>
      </p:grpSpPr>
      <p:sp>
        <p:nvSpPr>
          <p:cNvPr id="2" name="Shape 66">
            <a:extLst>
              <a:ext uri="{FF2B5EF4-FFF2-40B4-BE49-F238E27FC236}">
                <a16:creationId xmlns:a16="http://schemas.microsoft.com/office/drawing/2014/main" id="{7D5AE32A-A357-4767-9EB1-A42AE2DCB6F2}"/>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miter lim="800000"/>
            <a:headEnd/>
            <a:tailEnd/>
          </a:ln>
        </p:spPr>
        <p:txBody>
          <a:bodyPr lIns="45719" rIns="45719"/>
          <a:lstStyle>
            <a:lvl1pPr defTabSz="965200">
              <a:defRPr sz="1900" b="1">
                <a:solidFill>
                  <a:schemeClr val="tx1"/>
                </a:solidFill>
                <a:latin typeface="Arial" panose="020B0604020202020204" pitchFamily="34" charset="0"/>
                <a:cs typeface="Arial" panose="020B0604020202020204" pitchFamily="34" charset="0"/>
              </a:defRPr>
            </a:lvl1pPr>
            <a:lvl2pPr marL="742950" indent="-285750" defTabSz="965200">
              <a:defRPr sz="1900" b="1">
                <a:solidFill>
                  <a:schemeClr val="tx1"/>
                </a:solidFill>
                <a:latin typeface="Arial" panose="020B0604020202020204" pitchFamily="34" charset="0"/>
                <a:cs typeface="Arial" panose="020B0604020202020204" pitchFamily="34" charset="0"/>
              </a:defRPr>
            </a:lvl2pPr>
            <a:lvl3pPr marL="1143000" indent="-228600" defTabSz="965200">
              <a:defRPr sz="1900" b="1">
                <a:solidFill>
                  <a:schemeClr val="tx1"/>
                </a:solidFill>
                <a:latin typeface="Arial" panose="020B0604020202020204" pitchFamily="34" charset="0"/>
                <a:cs typeface="Arial" panose="020B0604020202020204" pitchFamily="34" charset="0"/>
              </a:defRPr>
            </a:lvl3pPr>
            <a:lvl4pPr marL="1600200" indent="-228600" defTabSz="965200">
              <a:defRPr sz="1900" b="1">
                <a:solidFill>
                  <a:schemeClr val="tx1"/>
                </a:solidFill>
                <a:latin typeface="Arial" panose="020B0604020202020204" pitchFamily="34" charset="0"/>
                <a:cs typeface="Arial" panose="020B0604020202020204" pitchFamily="34" charset="0"/>
              </a:defRPr>
            </a:lvl4pPr>
            <a:lvl5pPr marL="2057400" indent="-228600" defTabSz="965200">
              <a:defRPr sz="1900" b="1">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defRPr/>
            </a:pPr>
            <a:endParaRPr lang="en-US" altLang="en-US" sz="1800" b="0">
              <a:solidFill>
                <a:srgbClr val="FFFFFF"/>
              </a:solidFill>
            </a:endParaRPr>
          </a:p>
        </p:txBody>
      </p:sp>
      <p:pic>
        <p:nvPicPr>
          <p:cNvPr id="3" name="NCTSN Parent Guide_no arc_white.tif" descr="NCTSN Parent Guide_no arc_white.eps">
            <a:extLst>
              <a:ext uri="{FF2B5EF4-FFF2-40B4-BE49-F238E27FC236}">
                <a16:creationId xmlns:a16="http://schemas.microsoft.com/office/drawing/2014/main" id="{E487D329-31FB-4EA1-B104-F9AEF55759B7}"/>
              </a:ext>
            </a:extLst>
          </p:cNvPr>
          <p:cNvPicPr>
            <a:picLocks noChangeAspect="1"/>
          </p:cNvPicPr>
          <p:nvPr/>
        </p:nvPicPr>
        <p:blipFill>
          <a:blip r:embed="rId2">
            <a:extLst>
              <a:ext uri="{28A0092B-C50C-407E-A947-70E740481C1C}">
                <a14:useLocalDpi xmlns:a14="http://schemas.microsoft.com/office/drawing/2010/main" val="0"/>
              </a:ext>
            </a:extLst>
          </a:blip>
          <a:srcRect l="14146"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4" name="Group 70">
            <a:extLst>
              <a:ext uri="{FF2B5EF4-FFF2-40B4-BE49-F238E27FC236}">
                <a16:creationId xmlns:a16="http://schemas.microsoft.com/office/drawing/2014/main" id="{FA5FF350-5978-452F-90CF-A960438479AD}"/>
              </a:ext>
            </a:extLst>
          </p:cNvPr>
          <p:cNvGrpSpPr>
            <a:grpSpLocks/>
          </p:cNvGrpSpPr>
          <p:nvPr/>
        </p:nvGrpSpPr>
        <p:grpSpPr bwMode="auto">
          <a:xfrm>
            <a:off x="3438525" y="6499225"/>
            <a:ext cx="6173788" cy="812800"/>
            <a:chOff x="0" y="0"/>
            <a:chExt cx="6173787" cy="812800"/>
          </a:xfrm>
        </p:grpSpPr>
        <p:sp>
          <p:nvSpPr>
            <p:cNvPr id="5" name="Shape 68">
              <a:extLst>
                <a:ext uri="{FF2B5EF4-FFF2-40B4-BE49-F238E27FC236}">
                  <a16:creationId xmlns:a16="http://schemas.microsoft.com/office/drawing/2014/main" id="{C7B14272-FB9A-4224-BB8E-D959B20D9313}"/>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6" name="Shape 69">
              <a:extLst>
                <a:ext uri="{FF2B5EF4-FFF2-40B4-BE49-F238E27FC236}">
                  <a16:creationId xmlns:a16="http://schemas.microsoft.com/office/drawing/2014/main" id="{1D1DC538-D4BF-4865-A367-E51A1F69A7AA}"/>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7" name="NCTSN_high.jpg" descr="NCTSN_high">
            <a:extLst>
              <a:ext uri="{FF2B5EF4-FFF2-40B4-BE49-F238E27FC236}">
                <a16:creationId xmlns:a16="http://schemas.microsoft.com/office/drawing/2014/main" id="{BE8C6EFD-A451-408D-BD80-4CCC6A6C8BB8}"/>
              </a:ext>
            </a:extLst>
          </p:cNvPr>
          <p:cNvPicPr>
            <a:picLocks noChangeAspect="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Shape 72">
            <a:extLst>
              <a:ext uri="{FF2B5EF4-FFF2-40B4-BE49-F238E27FC236}">
                <a16:creationId xmlns:a16="http://schemas.microsoft.com/office/drawing/2014/main" id="{188D8DCA-4FE7-4AA6-90EC-BD4F2D135522}"/>
              </a:ext>
            </a:extLst>
          </p:cNvPr>
          <p:cNvSpPr>
            <a:spLocks noGrp="1"/>
          </p:cNvSpPr>
          <p:nvPr>
            <p:ph type="sldNum" sz="quarter" idx="10"/>
          </p:nvPr>
        </p:nvSpPr>
        <p:spPr>
          <a:xfrm>
            <a:off x="9209088" y="6880225"/>
            <a:ext cx="392112" cy="393700"/>
          </a:xfrm>
        </p:spPr>
        <p:txBody>
          <a:bodyPr/>
          <a:lstStyle>
            <a:lvl1pPr>
              <a:defRPr smtClean="0"/>
            </a:lvl1pPr>
          </a:lstStyle>
          <a:p>
            <a:pPr>
              <a:defRPr/>
            </a:pPr>
            <a:fld id="{1E0CA547-77F9-4817-A544-28EA049AB6A0}" type="slidenum">
              <a:rPr lang="en-US" altLang="en-US"/>
              <a:pPr>
                <a:defRPr/>
              </a:pPr>
              <a:t>‹#›</a:t>
            </a:fld>
            <a:endParaRPr lang="en-US" altLang="en-US"/>
          </a:p>
        </p:txBody>
      </p:sp>
    </p:spTree>
    <p:extLst>
      <p:ext uri="{BB962C8B-B14F-4D97-AF65-F5344CB8AC3E}">
        <p14:creationId xmlns:p14="http://schemas.microsoft.com/office/powerpoint/2010/main" val="33921271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5_Default">
    <p:spTree>
      <p:nvGrpSpPr>
        <p:cNvPr id="1" name=""/>
        <p:cNvGrpSpPr/>
        <p:nvPr/>
      </p:nvGrpSpPr>
      <p:grpSpPr>
        <a:xfrm>
          <a:off x="0" y="0"/>
          <a:ext cx="0" cy="0"/>
          <a:chOff x="0" y="0"/>
          <a:chExt cx="0" cy="0"/>
        </a:xfrm>
      </p:grpSpPr>
      <p:grpSp>
        <p:nvGrpSpPr>
          <p:cNvPr id="2" name="Group 81">
            <a:extLst>
              <a:ext uri="{FF2B5EF4-FFF2-40B4-BE49-F238E27FC236}">
                <a16:creationId xmlns:a16="http://schemas.microsoft.com/office/drawing/2014/main" id="{E281A954-0DDF-4084-8351-6D6826C20145}"/>
              </a:ext>
            </a:extLst>
          </p:cNvPr>
          <p:cNvGrpSpPr>
            <a:grpSpLocks/>
          </p:cNvGrpSpPr>
          <p:nvPr/>
        </p:nvGrpSpPr>
        <p:grpSpPr bwMode="auto">
          <a:xfrm>
            <a:off x="3427413" y="6502400"/>
            <a:ext cx="6173787" cy="812800"/>
            <a:chOff x="0" y="0"/>
            <a:chExt cx="6173787" cy="812800"/>
          </a:xfrm>
        </p:grpSpPr>
        <p:sp>
          <p:nvSpPr>
            <p:cNvPr id="3" name="Shape 79">
              <a:extLst>
                <a:ext uri="{FF2B5EF4-FFF2-40B4-BE49-F238E27FC236}">
                  <a16:creationId xmlns:a16="http://schemas.microsoft.com/office/drawing/2014/main" id="{462D8796-5614-43F4-B47F-72DEF0F33D7F}"/>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4" name="Shape 80">
              <a:extLst>
                <a:ext uri="{FF2B5EF4-FFF2-40B4-BE49-F238E27FC236}">
                  <a16:creationId xmlns:a16="http://schemas.microsoft.com/office/drawing/2014/main" id="{9E081DEB-E405-4697-8928-B055947B5107}"/>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5" name="NCTSN_high.jpg" descr="NCTSN_high">
            <a:extLst>
              <a:ext uri="{FF2B5EF4-FFF2-40B4-BE49-F238E27FC236}">
                <a16:creationId xmlns:a16="http://schemas.microsoft.com/office/drawing/2014/main" id="{5BD0A608-C8DE-4373-98DD-542933F2BA49}"/>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Shape 83">
            <a:extLst>
              <a:ext uri="{FF2B5EF4-FFF2-40B4-BE49-F238E27FC236}">
                <a16:creationId xmlns:a16="http://schemas.microsoft.com/office/drawing/2014/main" id="{0520E897-D47D-4654-805B-4524FCA1325E}"/>
              </a:ext>
            </a:extLst>
          </p:cNvPr>
          <p:cNvSpPr>
            <a:spLocks noGrp="1"/>
          </p:cNvSpPr>
          <p:nvPr>
            <p:ph type="sldNum" sz="quarter" idx="10"/>
          </p:nvPr>
        </p:nvSpPr>
        <p:spPr/>
        <p:txBody>
          <a:bodyPr/>
          <a:lstStyle>
            <a:lvl1pPr>
              <a:defRPr smtClean="0"/>
            </a:lvl1pPr>
          </a:lstStyle>
          <a:p>
            <a:pPr>
              <a:defRPr/>
            </a:pPr>
            <a:fld id="{35D2C98D-8A04-4567-A3CF-537EFB5CB5E0}" type="slidenum">
              <a:rPr lang="en-US" altLang="en-US"/>
              <a:pPr>
                <a:defRPr/>
              </a:pPr>
              <a:t>‹#›</a:t>
            </a:fld>
            <a:endParaRPr lang="en-US" altLang="en-US"/>
          </a:p>
        </p:txBody>
      </p:sp>
    </p:spTree>
    <p:extLst>
      <p:ext uri="{BB962C8B-B14F-4D97-AF65-F5344CB8AC3E}">
        <p14:creationId xmlns:p14="http://schemas.microsoft.com/office/powerpoint/2010/main" val="1763624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E54660B2-E09E-4F13-92CE-6AC9DC440733}"/>
              </a:ext>
            </a:extLst>
          </p:cNvPr>
          <p:cNvGrpSpPr>
            <a:grpSpLocks/>
          </p:cNvGrpSpPr>
          <p:nvPr userDrawn="1"/>
        </p:nvGrpSpPr>
        <p:grpSpPr bwMode="auto">
          <a:xfrm>
            <a:off x="3427413" y="6502400"/>
            <a:ext cx="6173787" cy="812800"/>
            <a:chOff x="2056" y="3840"/>
            <a:chExt cx="1112" cy="480"/>
          </a:xfrm>
        </p:grpSpPr>
        <p:sp>
          <p:nvSpPr>
            <p:cNvPr id="3" name="Rectangle 5">
              <a:extLst>
                <a:ext uri="{FF2B5EF4-FFF2-40B4-BE49-F238E27FC236}">
                  <a16:creationId xmlns:a16="http://schemas.microsoft.com/office/drawing/2014/main" id="{1A07C82A-1DF4-47E7-9CBE-04F10CE3ACDC}"/>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6">
              <a:extLst>
                <a:ext uri="{FF2B5EF4-FFF2-40B4-BE49-F238E27FC236}">
                  <a16:creationId xmlns:a16="http://schemas.microsoft.com/office/drawing/2014/main" id="{CB55A687-D9D2-4032-BE35-22EDC6B12E1C}"/>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5" name="Picture 7" descr="NCTSN_high">
            <a:extLst>
              <a:ext uri="{FF2B5EF4-FFF2-40B4-BE49-F238E27FC236}">
                <a16:creationId xmlns:a16="http://schemas.microsoft.com/office/drawing/2014/main" id="{6A6E9805-A4D4-4624-88D7-D8D31DA37A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FF1A9DE0-F2C6-43B5-88E9-59A3CFE32BB2}"/>
              </a:ext>
            </a:extLst>
          </p:cNvPr>
          <p:cNvSpPr>
            <a:spLocks noGrp="1" noChangeArrowheads="1"/>
          </p:cNvSpPr>
          <p:nvPr>
            <p:ph type="sldNum" sz="quarter" idx="10"/>
          </p:nvPr>
        </p:nvSpPr>
        <p:spPr>
          <a:xfrm>
            <a:off x="8915400" y="6883400"/>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9F7691D6-EDBD-4B1A-BB58-821922A690B8}" type="slidenum">
              <a:rPr lang="en-US" altLang="en-US"/>
              <a:pPr>
                <a:defRPr/>
              </a:pPr>
              <a:t>‹#›</a:t>
            </a:fld>
            <a:endParaRPr lang="en-US" altLang="en-US"/>
          </a:p>
        </p:txBody>
      </p:sp>
    </p:spTree>
    <p:extLst>
      <p:ext uri="{BB962C8B-B14F-4D97-AF65-F5344CB8AC3E}">
        <p14:creationId xmlns:p14="http://schemas.microsoft.com/office/powerpoint/2010/main" val="1840584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6_Default">
    <p:spTree>
      <p:nvGrpSpPr>
        <p:cNvPr id="1" name=""/>
        <p:cNvGrpSpPr/>
        <p:nvPr/>
      </p:nvGrpSpPr>
      <p:grpSpPr>
        <a:xfrm>
          <a:off x="0" y="0"/>
          <a:ext cx="0" cy="0"/>
          <a:chOff x="0" y="0"/>
          <a:chExt cx="0" cy="0"/>
        </a:xfrm>
      </p:grpSpPr>
      <p:grpSp>
        <p:nvGrpSpPr>
          <p:cNvPr id="3" name="Group 105">
            <a:extLst>
              <a:ext uri="{FF2B5EF4-FFF2-40B4-BE49-F238E27FC236}">
                <a16:creationId xmlns:a16="http://schemas.microsoft.com/office/drawing/2014/main" id="{E8826641-2D46-4ACF-AB9B-405854BC87F5}"/>
              </a:ext>
            </a:extLst>
          </p:cNvPr>
          <p:cNvGrpSpPr>
            <a:grpSpLocks/>
          </p:cNvGrpSpPr>
          <p:nvPr/>
        </p:nvGrpSpPr>
        <p:grpSpPr bwMode="auto">
          <a:xfrm>
            <a:off x="3427413" y="6502400"/>
            <a:ext cx="6173787" cy="812800"/>
            <a:chOff x="0" y="0"/>
            <a:chExt cx="6173787" cy="812800"/>
          </a:xfrm>
        </p:grpSpPr>
        <p:sp>
          <p:nvSpPr>
            <p:cNvPr id="4" name="Shape 103">
              <a:extLst>
                <a:ext uri="{FF2B5EF4-FFF2-40B4-BE49-F238E27FC236}">
                  <a16:creationId xmlns:a16="http://schemas.microsoft.com/office/drawing/2014/main" id="{9821CC11-316B-4E40-BC1E-CFCFBB495462}"/>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sp>
          <p:nvSpPr>
            <p:cNvPr id="5" name="Shape 104">
              <a:extLst>
                <a:ext uri="{FF2B5EF4-FFF2-40B4-BE49-F238E27FC236}">
                  <a16:creationId xmlns:a16="http://schemas.microsoft.com/office/drawing/2014/main" id="{C2E5E72D-7052-412F-B49A-D23B88704C4F}"/>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grpSp>
      <p:pic>
        <p:nvPicPr>
          <p:cNvPr id="6" name="NCTSN_high.jpg" descr="NCTSN_high">
            <a:extLst>
              <a:ext uri="{FF2B5EF4-FFF2-40B4-BE49-F238E27FC236}">
                <a16:creationId xmlns:a16="http://schemas.microsoft.com/office/drawing/2014/main" id="{4557ECC8-4AF8-4E02-B0BB-216C03E8208B}"/>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7" name="Shape 107"/>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7" name="Shape 108">
            <a:extLst>
              <a:ext uri="{FF2B5EF4-FFF2-40B4-BE49-F238E27FC236}">
                <a16:creationId xmlns:a16="http://schemas.microsoft.com/office/drawing/2014/main" id="{7A62DD2A-FB6C-47C1-B37E-F3FAE913CCA1}"/>
              </a:ext>
            </a:extLst>
          </p:cNvPr>
          <p:cNvSpPr>
            <a:spLocks noGrp="1"/>
          </p:cNvSpPr>
          <p:nvPr>
            <p:ph type="sldNum" sz="quarter" idx="10"/>
          </p:nvPr>
        </p:nvSpPr>
        <p:spPr>
          <a:xfrm>
            <a:off x="9207500" y="6883400"/>
            <a:ext cx="307975" cy="295275"/>
          </a:xfrm>
        </p:spPr>
        <p:txBody>
          <a:bodyPr/>
          <a:lstStyle>
            <a:lvl1pPr algn="ctr" defTabSz="673100">
              <a:defRPr sz="1400" smtClean="0"/>
            </a:lvl1pPr>
          </a:lstStyle>
          <a:p>
            <a:pPr>
              <a:defRPr/>
            </a:pPr>
            <a:fld id="{42B77A36-837A-4C79-8565-EAADCA9047AD}" type="slidenum">
              <a:rPr lang="en-US" altLang="en-US"/>
              <a:pPr>
                <a:defRPr/>
              </a:pPr>
              <a:t>‹#›</a:t>
            </a:fld>
            <a:endParaRPr lang="en-US" altLang="en-US"/>
          </a:p>
        </p:txBody>
      </p:sp>
    </p:spTree>
    <p:extLst>
      <p:ext uri="{BB962C8B-B14F-4D97-AF65-F5344CB8AC3E}">
        <p14:creationId xmlns:p14="http://schemas.microsoft.com/office/powerpoint/2010/main" val="417533082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Default">
    <p:spTree>
      <p:nvGrpSpPr>
        <p:cNvPr id="1" name=""/>
        <p:cNvGrpSpPr/>
        <p:nvPr/>
      </p:nvGrpSpPr>
      <p:grpSpPr>
        <a:xfrm>
          <a:off x="0" y="0"/>
          <a:ext cx="0" cy="0"/>
          <a:chOff x="0" y="0"/>
          <a:chExt cx="0" cy="0"/>
        </a:xfrm>
      </p:grpSpPr>
      <p:grpSp>
        <p:nvGrpSpPr>
          <p:cNvPr id="3" name="Group 117">
            <a:extLst>
              <a:ext uri="{FF2B5EF4-FFF2-40B4-BE49-F238E27FC236}">
                <a16:creationId xmlns:a16="http://schemas.microsoft.com/office/drawing/2014/main" id="{EF3F26D1-4D07-4A7A-A294-3F857C95438C}"/>
              </a:ext>
            </a:extLst>
          </p:cNvPr>
          <p:cNvGrpSpPr>
            <a:grpSpLocks/>
          </p:cNvGrpSpPr>
          <p:nvPr/>
        </p:nvGrpSpPr>
        <p:grpSpPr bwMode="auto">
          <a:xfrm>
            <a:off x="3427413" y="6502400"/>
            <a:ext cx="6173787" cy="812800"/>
            <a:chOff x="0" y="0"/>
            <a:chExt cx="6173787" cy="812800"/>
          </a:xfrm>
        </p:grpSpPr>
        <p:sp>
          <p:nvSpPr>
            <p:cNvPr id="4" name="Shape 115">
              <a:extLst>
                <a:ext uri="{FF2B5EF4-FFF2-40B4-BE49-F238E27FC236}">
                  <a16:creationId xmlns:a16="http://schemas.microsoft.com/office/drawing/2014/main" id="{CCF32616-B316-44AF-B518-EEA408C62F18}"/>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sp>
          <p:nvSpPr>
            <p:cNvPr id="5" name="Shape 116">
              <a:extLst>
                <a:ext uri="{FF2B5EF4-FFF2-40B4-BE49-F238E27FC236}">
                  <a16:creationId xmlns:a16="http://schemas.microsoft.com/office/drawing/2014/main" id="{34D6B4AD-0777-417B-B45B-477058D26201}"/>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grpSp>
      <p:pic>
        <p:nvPicPr>
          <p:cNvPr id="6" name="NCTSN_high.jpg" descr="NCTSN_high">
            <a:extLst>
              <a:ext uri="{FF2B5EF4-FFF2-40B4-BE49-F238E27FC236}">
                <a16:creationId xmlns:a16="http://schemas.microsoft.com/office/drawing/2014/main" id="{17E41CBF-D0F7-4199-8BB6-8BAE9B48CB65}"/>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9" name="Shape 119"/>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7" name="Shape 120">
            <a:extLst>
              <a:ext uri="{FF2B5EF4-FFF2-40B4-BE49-F238E27FC236}">
                <a16:creationId xmlns:a16="http://schemas.microsoft.com/office/drawing/2014/main" id="{4F6AD62E-9369-4C8A-B090-A138017FE705}"/>
              </a:ext>
            </a:extLst>
          </p:cNvPr>
          <p:cNvSpPr>
            <a:spLocks noGrp="1"/>
          </p:cNvSpPr>
          <p:nvPr>
            <p:ph type="sldNum" sz="quarter" idx="10"/>
          </p:nvPr>
        </p:nvSpPr>
        <p:spPr>
          <a:xfrm>
            <a:off x="9207500" y="6883400"/>
            <a:ext cx="307975" cy="295275"/>
          </a:xfrm>
        </p:spPr>
        <p:txBody>
          <a:bodyPr/>
          <a:lstStyle>
            <a:lvl1pPr algn="ctr" defTabSz="673100">
              <a:defRPr sz="1400" smtClean="0"/>
            </a:lvl1pPr>
          </a:lstStyle>
          <a:p>
            <a:pPr>
              <a:defRPr/>
            </a:pPr>
            <a:fld id="{7415A762-27C9-41D0-8385-F0ED270E9E03}" type="slidenum">
              <a:rPr lang="en-US" altLang="en-US"/>
              <a:pPr>
                <a:defRPr/>
              </a:pPr>
              <a:t>‹#›</a:t>
            </a:fld>
            <a:endParaRPr lang="en-US" altLang="en-US"/>
          </a:p>
        </p:txBody>
      </p:sp>
    </p:spTree>
    <p:extLst>
      <p:ext uri="{BB962C8B-B14F-4D97-AF65-F5344CB8AC3E}">
        <p14:creationId xmlns:p14="http://schemas.microsoft.com/office/powerpoint/2010/main" val="40384982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98466-5D28-41D4-9A73-982A929EAB3F}"/>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C10290DE-87F5-48B1-B244-4B2862D5090B}"/>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826F7353-5855-4B30-9D45-1011C420EBB7}"/>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A0499AE1-8B45-4374-8297-DE5C63112E1F}"/>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98EA6D4F-1E7A-42DD-B8C9-725B332B8C98}"/>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6C05EB26-C854-4C9C-9901-05605D6910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39A5CC23-E6F5-40AB-9B64-C96D3B6074ED}"/>
              </a:ext>
            </a:extLst>
          </p:cNvPr>
          <p:cNvSpPr>
            <a:spLocks noGrp="1" noChangeArrowheads="1"/>
          </p:cNvSpPr>
          <p:nvPr>
            <p:ph type="sldNum" sz="quarter" idx="10"/>
          </p:nvPr>
        </p:nvSpPr>
        <p:spPr/>
        <p:txBody>
          <a:bodyPr/>
          <a:lstStyle>
            <a:lvl1pPr>
              <a:defRPr smtClean="0"/>
            </a:lvl1pPr>
          </a:lstStyle>
          <a:p>
            <a:pPr>
              <a:defRPr/>
            </a:pPr>
            <a:fld id="{1F4ABF72-7508-4A89-97ED-F431B1018CE7}" type="slidenum">
              <a:rPr lang="en-US" altLang="en-US"/>
              <a:pPr>
                <a:defRPr/>
              </a:pPr>
              <a:t>‹#›</a:t>
            </a:fld>
            <a:endParaRPr lang="en-US" altLang="en-US"/>
          </a:p>
        </p:txBody>
      </p:sp>
    </p:spTree>
    <p:extLst>
      <p:ext uri="{BB962C8B-B14F-4D97-AF65-F5344CB8AC3E}">
        <p14:creationId xmlns:p14="http://schemas.microsoft.com/office/powerpoint/2010/main" val="2170054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a:extLst>
              <a:ext uri="{FF2B5EF4-FFF2-40B4-BE49-F238E27FC236}">
                <a16:creationId xmlns:a16="http://schemas.microsoft.com/office/drawing/2014/main" id="{2DC11563-2D47-4984-BD66-CCD49C7BCBC2}"/>
              </a:ext>
            </a:extLst>
          </p:cNvPr>
          <p:cNvSpPr>
            <a:spLocks noGrp="1" noChangeArrowheads="1"/>
          </p:cNvSpPr>
          <p:nvPr>
            <p:ph type="sldNum" sz="quarter" idx="10"/>
          </p:nvPr>
        </p:nvSpPr>
        <p:spPr>
          <a:xfrm>
            <a:off x="0" y="0"/>
            <a:ext cx="0" cy="0"/>
          </a:xfrm>
        </p:spPr>
        <p:txBody>
          <a:bodyPr/>
          <a:lstStyle>
            <a:lvl1pPr>
              <a:defRPr smtClean="0"/>
            </a:lvl1pPr>
          </a:lstStyle>
          <a:p>
            <a:pPr>
              <a:defRPr/>
            </a:pPr>
            <a:fld id="{A6D58B36-19AD-4C82-815D-472147D79A62}" type="slidenum">
              <a:rPr lang="en-US" altLang="en-US"/>
              <a:pPr>
                <a:defRPr/>
              </a:pPr>
              <a:t>‹#›</a:t>
            </a:fld>
            <a:endParaRPr lang="en-US" altLang="en-US"/>
          </a:p>
        </p:txBody>
      </p:sp>
    </p:spTree>
    <p:extLst>
      <p:ext uri="{BB962C8B-B14F-4D97-AF65-F5344CB8AC3E}">
        <p14:creationId xmlns:p14="http://schemas.microsoft.com/office/powerpoint/2010/main" val="26980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hape 6">
            <a:extLst>
              <a:ext uri="{FF2B5EF4-FFF2-40B4-BE49-F238E27FC236}">
                <a16:creationId xmlns:a16="http://schemas.microsoft.com/office/drawing/2014/main" id="{6B5E4849-132F-4CE4-A6A2-157A13DAB397}"/>
              </a:ext>
            </a:extLst>
          </p:cNvPr>
          <p:cNvSpPr>
            <a:spLocks noGrp="1"/>
          </p:cNvSpPr>
          <p:nvPr>
            <p:ph type="sldNum" sz="quarter" idx="10"/>
          </p:nvPr>
        </p:nvSpPr>
        <p:spPr>
          <a:ln/>
        </p:spPr>
        <p:txBody>
          <a:bodyPr/>
          <a:lstStyle>
            <a:lvl1pPr>
              <a:defRPr/>
            </a:lvl1pPr>
          </a:lstStyle>
          <a:p>
            <a:pPr>
              <a:defRPr/>
            </a:pPr>
            <a:fld id="{DC099331-CB3C-4E75-B040-37070A909EEE}" type="slidenum">
              <a:rPr lang="en-US" altLang="en-US"/>
              <a:pPr>
                <a:defRPr/>
              </a:pPr>
              <a:t>‹#›</a:t>
            </a:fld>
            <a:endParaRPr lang="en-US" altLang="en-US"/>
          </a:p>
        </p:txBody>
      </p:sp>
    </p:spTree>
    <p:extLst>
      <p:ext uri="{BB962C8B-B14F-4D97-AF65-F5344CB8AC3E}">
        <p14:creationId xmlns:p14="http://schemas.microsoft.com/office/powerpoint/2010/main" val="66137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C67CD6E-F4E2-4C3B-96F9-2C56B0C6E808}"/>
              </a:ext>
            </a:extLst>
          </p:cNvPr>
          <p:cNvSpPr>
            <a:spLocks noGrp="1" noChangeArrowheads="1"/>
          </p:cNvSpPr>
          <p:nvPr>
            <p:ph type="sldNum" sz="quarter" idx="10"/>
          </p:nvPr>
        </p:nvSpPr>
        <p:spPr bwMode="auto">
          <a:xfrm>
            <a:off x="8534400" y="6883400"/>
            <a:ext cx="1066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A455716F-0600-44D0-9B91-79699C23524F}" type="slidenum">
              <a:rPr lang="en-US" altLang="en-US"/>
              <a:pPr>
                <a:defRPr/>
              </a:pPr>
              <a:t>‹#›</a:t>
            </a:fld>
            <a:endParaRPr lang="en-US" altLang="en-US"/>
          </a:p>
        </p:txBody>
      </p:sp>
    </p:spTree>
    <p:extLst>
      <p:ext uri="{BB962C8B-B14F-4D97-AF65-F5344CB8AC3E}">
        <p14:creationId xmlns:p14="http://schemas.microsoft.com/office/powerpoint/2010/main" val="47177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AA4BC64-B6AC-4F3E-A4E1-83334853A333}"/>
              </a:ext>
            </a:extLst>
          </p:cNvPr>
          <p:cNvGrpSpPr>
            <a:grpSpLocks/>
          </p:cNvGrpSpPr>
          <p:nvPr userDrawn="1"/>
        </p:nvGrpSpPr>
        <p:grpSpPr bwMode="auto">
          <a:xfrm>
            <a:off x="3427413" y="6502400"/>
            <a:ext cx="6173787" cy="812800"/>
            <a:chOff x="2056" y="3840"/>
            <a:chExt cx="1112" cy="480"/>
          </a:xfrm>
        </p:grpSpPr>
        <p:sp>
          <p:nvSpPr>
            <p:cNvPr id="5" name="Rectangle 5">
              <a:extLst>
                <a:ext uri="{FF2B5EF4-FFF2-40B4-BE49-F238E27FC236}">
                  <a16:creationId xmlns:a16="http://schemas.microsoft.com/office/drawing/2014/main" id="{DA7E34E3-123F-434C-B801-CBDB9DBB08D1}"/>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6">
              <a:extLst>
                <a:ext uri="{FF2B5EF4-FFF2-40B4-BE49-F238E27FC236}">
                  <a16:creationId xmlns:a16="http://schemas.microsoft.com/office/drawing/2014/main" id="{31AEE80C-779A-44BB-B63D-1EE9443DDCCD}"/>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7" name="Picture 7" descr="NCTSN_high">
            <a:extLst>
              <a:ext uri="{FF2B5EF4-FFF2-40B4-BE49-F238E27FC236}">
                <a16:creationId xmlns:a16="http://schemas.microsoft.com/office/drawing/2014/main" id="{A9DA2B94-CBA2-4639-B71A-D34ABC4C8D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C40A9926-7C0B-4A86-B56E-136B32AC1FC1}"/>
              </a:ext>
            </a:extLst>
          </p:cNvPr>
          <p:cNvSpPr>
            <a:spLocks noGrp="1" noChangeArrowheads="1"/>
          </p:cNvSpPr>
          <p:nvPr>
            <p:ph type="sldNum" sz="quarter" idx="10"/>
          </p:nvPr>
        </p:nvSpPr>
        <p:spPr>
          <a:xfrm>
            <a:off x="0" y="0"/>
            <a:ext cx="0" cy="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3F10471E-9BF4-4333-B214-59039B893414}" type="slidenum">
              <a:rPr lang="en-US" altLang="en-US"/>
              <a:pPr>
                <a:defRPr/>
              </a:pPr>
              <a:t>‹#›</a:t>
            </a:fld>
            <a:endParaRPr lang="en-US" altLang="en-US"/>
          </a:p>
        </p:txBody>
      </p:sp>
    </p:spTree>
    <p:extLst>
      <p:ext uri="{BB962C8B-B14F-4D97-AF65-F5344CB8AC3E}">
        <p14:creationId xmlns:p14="http://schemas.microsoft.com/office/powerpoint/2010/main" val="339103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8">
            <a:extLst>
              <a:ext uri="{FF2B5EF4-FFF2-40B4-BE49-F238E27FC236}">
                <a16:creationId xmlns:a16="http://schemas.microsoft.com/office/drawing/2014/main" id="{391A958A-A271-4FC6-ACB8-ECA368F85414}"/>
              </a:ext>
            </a:extLst>
          </p:cNvPr>
          <p:cNvSpPr>
            <a:spLocks noGrp="1" noChangeArrowheads="1"/>
          </p:cNvSpPr>
          <p:nvPr>
            <p:ph type="sldNum" sz="quarter" idx="10"/>
          </p:nvPr>
        </p:nvSpPr>
        <p:spPr>
          <a:xfrm>
            <a:off x="9121775" y="6883400"/>
            <a:ext cx="479425" cy="381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B1FCDDA-8771-4047-9879-EAB26FD45EEE}" type="slidenum">
              <a:rPr lang="en-US" altLang="en-US"/>
              <a:pPr>
                <a:defRPr/>
              </a:pPr>
              <a:t>‹#›</a:t>
            </a:fld>
            <a:endParaRPr lang="en-US" altLang="en-US"/>
          </a:p>
        </p:txBody>
      </p:sp>
    </p:spTree>
    <p:extLst>
      <p:ext uri="{BB962C8B-B14F-4D97-AF65-F5344CB8AC3E}">
        <p14:creationId xmlns:p14="http://schemas.microsoft.com/office/powerpoint/2010/main" val="46110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51128998-7651-4064-9AFC-8B5D4153E034}"/>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4F1903B3-5A71-4AA2-8E45-46A78139AF4E}" type="slidenum">
              <a:rPr lang="en-US" altLang="en-US"/>
              <a:pPr>
                <a:defRPr/>
              </a:pPr>
              <a:t>‹#›</a:t>
            </a:fld>
            <a:endParaRPr lang="en-US" altLang="en-US"/>
          </a:p>
        </p:txBody>
      </p:sp>
    </p:spTree>
    <p:extLst>
      <p:ext uri="{BB962C8B-B14F-4D97-AF65-F5344CB8AC3E}">
        <p14:creationId xmlns:p14="http://schemas.microsoft.com/office/powerpoint/2010/main" val="393138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B5F4AAF-F9AB-40A7-9D7D-CC84C621B81A}"/>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9A1DE459-4414-4AEC-A847-9D79FE81A0C2}" type="slidenum">
              <a:rPr lang="en-US" altLang="en-US"/>
              <a:pPr>
                <a:defRPr/>
              </a:pPr>
              <a:t>‹#›</a:t>
            </a:fld>
            <a:endParaRPr lang="en-US" altLang="en-US"/>
          </a:p>
        </p:txBody>
      </p:sp>
    </p:spTree>
    <p:extLst>
      <p:ext uri="{BB962C8B-B14F-4D97-AF65-F5344CB8AC3E}">
        <p14:creationId xmlns:p14="http://schemas.microsoft.com/office/powerpoint/2010/main" val="173746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13"/>
        <p:cNvGrpSpPr/>
        <p:nvPr/>
      </p:nvGrpSpPr>
      <p:grpSpPr>
        <a:xfrm>
          <a:off x="0" y="0"/>
          <a:ext cx="0" cy="0"/>
          <a:chOff x="0" y="0"/>
          <a:chExt cx="0" cy="0"/>
        </a:xfrm>
      </p:grpSpPr>
      <p:grpSp>
        <p:nvGrpSpPr>
          <p:cNvPr id="2" name="Shape 14">
            <a:extLst>
              <a:ext uri="{FF2B5EF4-FFF2-40B4-BE49-F238E27FC236}">
                <a16:creationId xmlns:a16="http://schemas.microsoft.com/office/drawing/2014/main" id="{58730E45-369F-4064-80C2-00CFA1BDC87D}"/>
              </a:ext>
            </a:extLst>
          </p:cNvPr>
          <p:cNvGrpSpPr>
            <a:grpSpLocks/>
          </p:cNvGrpSpPr>
          <p:nvPr/>
        </p:nvGrpSpPr>
        <p:grpSpPr bwMode="auto">
          <a:xfrm>
            <a:off x="3427413" y="6502400"/>
            <a:ext cx="6173787" cy="812800"/>
            <a:chOff x="0" y="0"/>
            <a:chExt cx="6173787" cy="812800"/>
          </a:xfrm>
        </p:grpSpPr>
        <p:sp>
          <p:nvSpPr>
            <p:cNvPr id="3" name="Shape 15">
              <a:extLst>
                <a:ext uri="{FF2B5EF4-FFF2-40B4-BE49-F238E27FC236}">
                  <a16:creationId xmlns:a16="http://schemas.microsoft.com/office/drawing/2014/main" id="{3D974F76-E79C-48AB-BB41-2899F7CF272A}"/>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4" name="Shape 16">
              <a:extLst>
                <a:ext uri="{FF2B5EF4-FFF2-40B4-BE49-F238E27FC236}">
                  <a16:creationId xmlns:a16="http://schemas.microsoft.com/office/drawing/2014/main" id="{61DBEE62-DADF-437C-BC84-561B39B6FC70}"/>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5" name="Shape 17" descr="NCTSN_high">
            <a:extLst>
              <a:ext uri="{FF2B5EF4-FFF2-40B4-BE49-F238E27FC236}">
                <a16:creationId xmlns:a16="http://schemas.microsoft.com/office/drawing/2014/main" id="{66D4A003-FB4F-447D-8CA7-8E501AA7C30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8">
            <a:extLst>
              <a:ext uri="{FF2B5EF4-FFF2-40B4-BE49-F238E27FC236}">
                <a16:creationId xmlns:a16="http://schemas.microsoft.com/office/drawing/2014/main" id="{41C3A145-59A1-48F3-8954-D77D11B85B09}"/>
              </a:ext>
            </a:extLst>
          </p:cNvPr>
          <p:cNvSpPr txBox="1">
            <a:spLocks noGrp="1"/>
          </p:cNvSpPr>
          <p:nvPr>
            <p:ph type="sldNum" idx="10"/>
          </p:nvPr>
        </p:nvSpPr>
        <p:spPr>
          <a:xfrm>
            <a:off x="-390525" y="0"/>
            <a:ext cx="392113" cy="393700"/>
          </a:xfrm>
        </p:spPr>
        <p:txBody>
          <a:bodyPr/>
          <a:lstStyle>
            <a:lvl1pPr>
              <a:defRPr smtClean="0"/>
            </a:lvl1pPr>
          </a:lstStyle>
          <a:p>
            <a:pPr>
              <a:defRPr/>
            </a:pPr>
            <a:fld id="{3A4BF9FF-9A69-4E31-A697-ADF8AF92BE5B}" type="slidenum">
              <a:rPr lang="en-US" altLang="en-US"/>
              <a:pPr>
                <a:defRPr/>
              </a:pPr>
              <a:t>‹#›</a:t>
            </a:fld>
            <a:endParaRPr lang="en-US" altLang="en-US"/>
          </a:p>
        </p:txBody>
      </p:sp>
    </p:spTree>
    <p:extLst>
      <p:ext uri="{BB962C8B-B14F-4D97-AF65-F5344CB8AC3E}">
        <p14:creationId xmlns:p14="http://schemas.microsoft.com/office/powerpoint/2010/main" val="352358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Default">
    <p:spTree>
      <p:nvGrpSpPr>
        <p:cNvPr id="1" name="Shape 19"/>
        <p:cNvGrpSpPr/>
        <p:nvPr/>
      </p:nvGrpSpPr>
      <p:grpSpPr>
        <a:xfrm>
          <a:off x="0" y="0"/>
          <a:ext cx="0" cy="0"/>
          <a:chOff x="0" y="0"/>
          <a:chExt cx="0" cy="0"/>
        </a:xfrm>
      </p:grpSpPr>
      <p:sp>
        <p:nvSpPr>
          <p:cNvPr id="2" name="Shape 20">
            <a:extLst>
              <a:ext uri="{FF2B5EF4-FFF2-40B4-BE49-F238E27FC236}">
                <a16:creationId xmlns:a16="http://schemas.microsoft.com/office/drawing/2014/main" id="{7FEE3841-A458-43BF-9321-AC019ECFCB92}"/>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21" descr="NCTSN Parent Guide_no arc_white.eps">
            <a:extLst>
              <a:ext uri="{FF2B5EF4-FFF2-40B4-BE49-F238E27FC236}">
                <a16:creationId xmlns:a16="http://schemas.microsoft.com/office/drawing/2014/main" id="{CFC09E20-0F67-4CF1-AEED-1675445F889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22">
            <a:extLst>
              <a:ext uri="{FF2B5EF4-FFF2-40B4-BE49-F238E27FC236}">
                <a16:creationId xmlns:a16="http://schemas.microsoft.com/office/drawing/2014/main" id="{96DB717C-27FE-4458-B553-0A97CA0877AF}"/>
              </a:ext>
            </a:extLst>
          </p:cNvPr>
          <p:cNvGrpSpPr>
            <a:grpSpLocks/>
          </p:cNvGrpSpPr>
          <p:nvPr/>
        </p:nvGrpSpPr>
        <p:grpSpPr bwMode="auto">
          <a:xfrm>
            <a:off x="3438525" y="6499225"/>
            <a:ext cx="6173788" cy="812800"/>
            <a:chOff x="0" y="0"/>
            <a:chExt cx="6173787" cy="812800"/>
          </a:xfrm>
        </p:grpSpPr>
        <p:sp>
          <p:nvSpPr>
            <p:cNvPr id="5" name="Shape 23">
              <a:extLst>
                <a:ext uri="{FF2B5EF4-FFF2-40B4-BE49-F238E27FC236}">
                  <a16:creationId xmlns:a16="http://schemas.microsoft.com/office/drawing/2014/main" id="{F33F35A0-26B2-49AA-8A82-83CBA7304A0F}"/>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24">
              <a:extLst>
                <a:ext uri="{FF2B5EF4-FFF2-40B4-BE49-F238E27FC236}">
                  <a16:creationId xmlns:a16="http://schemas.microsoft.com/office/drawing/2014/main" id="{D3803571-DB55-4BA2-A142-C8273D56B126}"/>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25" descr="NCTSN_high">
            <a:extLst>
              <a:ext uri="{FF2B5EF4-FFF2-40B4-BE49-F238E27FC236}">
                <a16:creationId xmlns:a16="http://schemas.microsoft.com/office/drawing/2014/main" id="{E6DC835F-A741-4019-9F07-C067B9833B0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6">
            <a:extLst>
              <a:ext uri="{FF2B5EF4-FFF2-40B4-BE49-F238E27FC236}">
                <a16:creationId xmlns:a16="http://schemas.microsoft.com/office/drawing/2014/main" id="{8D8C4F2F-FCB0-4B0B-AD98-1433107493FD}"/>
              </a:ext>
            </a:extLst>
          </p:cNvPr>
          <p:cNvSpPr txBox="1">
            <a:spLocks noGrp="1"/>
          </p:cNvSpPr>
          <p:nvPr>
            <p:ph type="sldNum" idx="10"/>
          </p:nvPr>
        </p:nvSpPr>
        <p:spPr>
          <a:xfrm>
            <a:off x="9209088" y="6880225"/>
            <a:ext cx="392112" cy="393700"/>
          </a:xfrm>
        </p:spPr>
        <p:txBody>
          <a:bodyPr/>
          <a:lstStyle>
            <a:lvl1pPr>
              <a:defRPr smtClean="0"/>
            </a:lvl1pPr>
          </a:lstStyle>
          <a:p>
            <a:pPr>
              <a:defRPr/>
            </a:pPr>
            <a:fld id="{DB06E6B1-6FB6-49FC-9293-9D9D1CDF1444}" type="slidenum">
              <a:rPr lang="en-US" altLang="en-US"/>
              <a:pPr>
                <a:defRPr/>
              </a:pPr>
              <a:t>‹#›</a:t>
            </a:fld>
            <a:endParaRPr lang="en-US" altLang="en-US"/>
          </a:p>
        </p:txBody>
      </p:sp>
    </p:spTree>
    <p:extLst>
      <p:ext uri="{BB962C8B-B14F-4D97-AF65-F5344CB8AC3E}">
        <p14:creationId xmlns:p14="http://schemas.microsoft.com/office/powerpoint/2010/main" val="100222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A2C4AE9A-0437-4AF3-8BAE-C1E46D41DF5D}"/>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Lst>
  <p:hf hdr="0" ft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2050" name="Shape 6">
            <a:extLst>
              <a:ext uri="{FF2B5EF4-FFF2-40B4-BE49-F238E27FC236}">
                <a16:creationId xmlns:a16="http://schemas.microsoft.com/office/drawing/2014/main" id="{E8B4703A-2C6F-45A8-AE33-086287CD33B7}"/>
              </a:ext>
            </a:extLst>
          </p:cNvPr>
          <p:cNvGrpSpPr>
            <a:grpSpLocks/>
          </p:cNvGrpSpPr>
          <p:nvPr/>
        </p:nvGrpSpPr>
        <p:grpSpPr bwMode="auto">
          <a:xfrm>
            <a:off x="3427413" y="6502400"/>
            <a:ext cx="6173787" cy="812800"/>
            <a:chOff x="0" y="0"/>
            <a:chExt cx="6173787" cy="812800"/>
          </a:xfrm>
        </p:grpSpPr>
        <p:sp>
          <p:nvSpPr>
            <p:cNvPr id="2055" name="Shape 7">
              <a:extLst>
                <a:ext uri="{FF2B5EF4-FFF2-40B4-BE49-F238E27FC236}">
                  <a16:creationId xmlns:a16="http://schemas.microsoft.com/office/drawing/2014/main" id="{92E90292-FE50-4B2F-AD4C-A60361B5889E}"/>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2056" name="Shape 8">
              <a:extLst>
                <a:ext uri="{FF2B5EF4-FFF2-40B4-BE49-F238E27FC236}">
                  <a16:creationId xmlns:a16="http://schemas.microsoft.com/office/drawing/2014/main" id="{47E94ED3-088F-4BEA-9741-C4E391D49411}"/>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2051" name="Shape 9" descr="NCTSN_high">
            <a:extLst>
              <a:ext uri="{FF2B5EF4-FFF2-40B4-BE49-F238E27FC236}">
                <a16:creationId xmlns:a16="http://schemas.microsoft.com/office/drawing/2014/main" id="{73B75099-9269-43F3-B4FE-A72D7CD76C72}"/>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10">
            <a:extLst>
              <a:ext uri="{FF2B5EF4-FFF2-40B4-BE49-F238E27FC236}">
                <a16:creationId xmlns:a16="http://schemas.microsoft.com/office/drawing/2014/main" id="{6634D17D-F726-462E-8E7A-F1E880DD6F39}"/>
              </a:ext>
            </a:extLst>
          </p:cNvPr>
          <p:cNvSpPr txBox="1">
            <a:spLocks noGrp="1"/>
          </p:cNvSpPr>
          <p:nvPr>
            <p:ph type="sldNum" idx="12"/>
          </p:nvPr>
        </p:nvSpPr>
        <p:spPr>
          <a:xfrm>
            <a:off x="9209088" y="6883400"/>
            <a:ext cx="392112" cy="393700"/>
          </a:xfrm>
          <a:prstGeom prst="rect">
            <a:avLst/>
          </a:prstGeom>
          <a:noFill/>
          <a:ln>
            <a:noFill/>
          </a:ln>
        </p:spPr>
        <p:txBody>
          <a:bodyPr vert="horz" wrap="square" lIns="48300" tIns="48300" rIns="48300" bIns="48300" numCol="1" anchor="t" anchorCtr="0" compatLnSpc="1">
            <a:prstTxWarp prst="textNoShape">
              <a:avLst/>
            </a:prstTxWarp>
            <a:noAutofit/>
          </a:bodyPr>
          <a:lstStyle>
            <a:lvl1pPr algn="r">
              <a:buClr>
                <a:srgbClr val="F8E82F"/>
              </a:buClr>
              <a:buSzPct val="25000"/>
              <a:buFont typeface="Source Sans Pro" panose="020B0503030403020204" pitchFamily="34" charset="0"/>
              <a:buNone/>
              <a:defRPr sz="2000" b="0" smtClean="0">
                <a:solidFill>
                  <a:srgbClr val="F8E82F"/>
                </a:solidFill>
                <a:latin typeface="Source Sans Pro" panose="020B0503030403020204" pitchFamily="34" charset="0"/>
                <a:cs typeface="Source Sans Pro" panose="020B0503030403020204" pitchFamily="34" charset="0"/>
                <a:sym typeface="Source Sans Pro" panose="020B0503030403020204" pitchFamily="34" charset="0"/>
              </a:defRPr>
            </a:lvl1pPr>
          </a:lstStyle>
          <a:p>
            <a:pPr>
              <a:defRPr/>
            </a:pPr>
            <a:fld id="{B5D2F1F6-1E4C-4373-B05E-F65B9D53F172}" type="slidenum">
              <a:rPr lang="en-US" altLang="en-US"/>
              <a:pPr>
                <a:defRPr/>
              </a:pPr>
              <a:t>‹#›</a:t>
            </a:fld>
            <a:endParaRPr lang="en-US" altLang="en-US"/>
          </a:p>
        </p:txBody>
      </p:sp>
      <p:sp>
        <p:nvSpPr>
          <p:cNvPr id="2053" name="Shape 11">
            <a:extLst>
              <a:ext uri="{FF2B5EF4-FFF2-40B4-BE49-F238E27FC236}">
                <a16:creationId xmlns:a16="http://schemas.microsoft.com/office/drawing/2014/main" id="{CF2EFAB1-EFAB-4AB7-A8B5-55E6122163E3}"/>
              </a:ext>
            </a:extLst>
          </p:cNvPr>
          <p:cNvSpPr txBox="1">
            <a:spLocks noGrp="1"/>
          </p:cNvSpPr>
          <p:nvPr>
            <p:ph type="title"/>
          </p:nvPr>
        </p:nvSpPr>
        <p:spPr bwMode="auto">
          <a:xfrm>
            <a:off x="479425" y="98425"/>
            <a:ext cx="86423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2054" name="Shape 12">
            <a:extLst>
              <a:ext uri="{FF2B5EF4-FFF2-40B4-BE49-F238E27FC236}">
                <a16:creationId xmlns:a16="http://schemas.microsoft.com/office/drawing/2014/main" id="{EF406E97-C2AE-4111-8569-5E7C10B26066}"/>
              </a:ext>
            </a:extLst>
          </p:cNvPr>
          <p:cNvSpPr txBox="1">
            <a:spLocks noGrp="1"/>
          </p:cNvSpPr>
          <p:nvPr>
            <p:ph type="body" idx="1"/>
          </p:nvPr>
        </p:nvSpPr>
        <p:spPr bwMode="auto">
          <a:xfrm>
            <a:off x="479425" y="1706563"/>
            <a:ext cx="864235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5145" r:id="rId1"/>
    <p:sldLayoutId id="2147485146" r:id="rId2"/>
    <p:sldLayoutId id="2147485134" r:id="rId3"/>
    <p:sldLayoutId id="2147485147" r:id="rId4"/>
    <p:sldLayoutId id="2147485135" r:id="rId5"/>
    <p:sldLayoutId id="2147485148" r:id="rId6"/>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3074" name="Group 4">
            <a:extLst>
              <a:ext uri="{FF2B5EF4-FFF2-40B4-BE49-F238E27FC236}">
                <a16:creationId xmlns:a16="http://schemas.microsoft.com/office/drawing/2014/main" id="{88647A58-3907-4E6C-AD41-B0DFF6AA2986}"/>
              </a:ext>
            </a:extLst>
          </p:cNvPr>
          <p:cNvGrpSpPr>
            <a:grpSpLocks/>
          </p:cNvGrpSpPr>
          <p:nvPr/>
        </p:nvGrpSpPr>
        <p:grpSpPr bwMode="auto">
          <a:xfrm>
            <a:off x="3427413" y="6502400"/>
            <a:ext cx="6173787" cy="812800"/>
            <a:chOff x="0" y="0"/>
            <a:chExt cx="6173787" cy="812800"/>
          </a:xfrm>
        </p:grpSpPr>
        <p:sp>
          <p:nvSpPr>
            <p:cNvPr id="3079" name="Shape 2">
              <a:extLst>
                <a:ext uri="{FF2B5EF4-FFF2-40B4-BE49-F238E27FC236}">
                  <a16:creationId xmlns:a16="http://schemas.microsoft.com/office/drawing/2014/main" id="{C05F5D43-BD5E-475F-AB3A-F7E35DE747AD}"/>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3080" name="Shape 3">
              <a:extLst>
                <a:ext uri="{FF2B5EF4-FFF2-40B4-BE49-F238E27FC236}">
                  <a16:creationId xmlns:a16="http://schemas.microsoft.com/office/drawing/2014/main" id="{5D5B34E0-3AAA-4CE8-A72A-687DACFE196A}"/>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3075" name="NCTSN_high.jpg" descr="NCTSN_high">
            <a:extLst>
              <a:ext uri="{FF2B5EF4-FFF2-40B4-BE49-F238E27FC236}">
                <a16:creationId xmlns:a16="http://schemas.microsoft.com/office/drawing/2014/main" id="{3CCB5BA5-667C-4383-8819-E79DF2150E9E}"/>
              </a:ext>
            </a:extLst>
          </p:cNvPr>
          <p:cNvPicPr>
            <a:picLocks noChangeAspect="1"/>
          </p:cNvPicPr>
          <p:nvPr/>
        </p:nvPicPr>
        <p:blipFill>
          <a:blip r:embed="rId13">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Shape 6">
            <a:extLst>
              <a:ext uri="{FF2B5EF4-FFF2-40B4-BE49-F238E27FC236}">
                <a16:creationId xmlns:a16="http://schemas.microsoft.com/office/drawing/2014/main" id="{546A47E2-68D4-430D-86EE-B6F38155519E}"/>
              </a:ext>
            </a:extLst>
          </p:cNvPr>
          <p:cNvSpPr>
            <a:spLocks noGrp="1"/>
          </p:cNvSpPr>
          <p:nvPr>
            <p:ph type="sldNum" sz="quarter" idx="2"/>
          </p:nvPr>
        </p:nvSpPr>
        <p:spPr>
          <a:xfrm>
            <a:off x="9209088" y="6883400"/>
            <a:ext cx="392112" cy="393700"/>
          </a:xfrm>
          <a:prstGeom prst="rect">
            <a:avLst/>
          </a:prstGeom>
          <a:ln w="12700">
            <a:miter lim="400000"/>
          </a:ln>
        </p:spPr>
        <p:txBody>
          <a:bodyPr vert="horz" wrap="none" lIns="48309" tIns="48309" rIns="48309" bIns="48309" numCol="1" anchor="t" anchorCtr="0" compatLnSpc="1">
            <a:prstTxWarp prst="textNoShape">
              <a:avLst/>
            </a:prstTxWarp>
            <a:spAutoFit/>
          </a:bodyPr>
          <a:lstStyle>
            <a:lvl1pPr algn="r">
              <a:defRPr sz="2000" b="0" smtClean="0">
                <a:solidFill>
                  <a:srgbClr val="F8E82F"/>
                </a:solidFill>
                <a:latin typeface="Franklin Gothic Book" panose="020B0503020102020204" pitchFamily="34" charset="0"/>
                <a:sym typeface="Franklin Gothic Book" panose="020B0503020102020204" pitchFamily="34" charset="0"/>
              </a:defRPr>
            </a:lvl1pPr>
          </a:lstStyle>
          <a:p>
            <a:pPr>
              <a:defRPr/>
            </a:pPr>
            <a:fld id="{93A95B26-A1BB-46B2-B3CB-284B0AF7FC05}" type="slidenum">
              <a:rPr lang="en-US" altLang="en-US"/>
              <a:pPr>
                <a:defRPr/>
              </a:pPr>
              <a:t>‹#›</a:t>
            </a:fld>
            <a:endParaRPr lang="en-US" altLang="en-US"/>
          </a:p>
        </p:txBody>
      </p:sp>
      <p:sp>
        <p:nvSpPr>
          <p:cNvPr id="3077" name="Shape 7">
            <a:extLst>
              <a:ext uri="{FF2B5EF4-FFF2-40B4-BE49-F238E27FC236}">
                <a16:creationId xmlns:a16="http://schemas.microsoft.com/office/drawing/2014/main" id="{DC8C1223-7BC2-4B00-A372-5B7973E18BE4}"/>
              </a:ext>
            </a:extLst>
          </p:cNvPr>
          <p:cNvSpPr>
            <a:spLocks noGrp="1"/>
          </p:cNvSpPr>
          <p:nvPr>
            <p:ph type="title"/>
          </p:nvPr>
        </p:nvSpPr>
        <p:spPr bwMode="auto">
          <a:xfrm>
            <a:off x="479425" y="98425"/>
            <a:ext cx="86423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8309" tIns="48309" rIns="48309" bIns="48309" numCol="1" anchor="ctr" anchorCtr="0" compatLnSpc="1">
            <a:prstTxWarp prst="textNoShape">
              <a:avLst/>
            </a:prstTxWarp>
          </a:bodyPr>
          <a:lstStyle/>
          <a:p>
            <a:pPr lvl="0"/>
            <a:r>
              <a:rPr lang="en-US" altLang="en-US">
                <a:sym typeface="Arial" panose="020B0604020202020204" pitchFamily="34" charset="0"/>
              </a:rPr>
              <a:t>Title Text</a:t>
            </a:r>
          </a:p>
        </p:txBody>
      </p:sp>
      <p:sp>
        <p:nvSpPr>
          <p:cNvPr id="3078" name="Shape 8">
            <a:extLst>
              <a:ext uri="{FF2B5EF4-FFF2-40B4-BE49-F238E27FC236}">
                <a16:creationId xmlns:a16="http://schemas.microsoft.com/office/drawing/2014/main" id="{F9273DA0-4F04-401C-B57E-F832EE9AC0B4}"/>
              </a:ext>
            </a:extLst>
          </p:cNvPr>
          <p:cNvSpPr>
            <a:spLocks noGrp="1"/>
          </p:cNvSpPr>
          <p:nvPr>
            <p:ph type="body" idx="1"/>
          </p:nvPr>
        </p:nvSpPr>
        <p:spPr bwMode="auto">
          <a:xfrm>
            <a:off x="479425" y="1706563"/>
            <a:ext cx="864235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a:sym typeface="Arial" panose="020B0604020202020204" pitchFamily="34" charset="0"/>
              </a:rPr>
              <a:t>Body Level One</a:t>
            </a:r>
          </a:p>
          <a:p>
            <a:pPr lvl="1"/>
            <a:r>
              <a:rPr lang="en-US" altLang="en-US">
                <a:sym typeface="Arial" panose="020B0604020202020204" pitchFamily="34" charset="0"/>
              </a:rPr>
              <a:t>Body Level Two</a:t>
            </a:r>
          </a:p>
          <a:p>
            <a:pPr lvl="2"/>
            <a:r>
              <a:rPr lang="en-US" altLang="en-US">
                <a:sym typeface="Arial" panose="020B0604020202020204" pitchFamily="34" charset="0"/>
              </a:rPr>
              <a:t>Body Level Three</a:t>
            </a:r>
          </a:p>
          <a:p>
            <a:pPr lvl="3"/>
            <a:r>
              <a:rPr lang="en-US" altLang="en-US">
                <a:sym typeface="Arial" panose="020B0604020202020204" pitchFamily="34" charset="0"/>
              </a:rPr>
              <a:t>Body Level Four</a:t>
            </a:r>
          </a:p>
          <a:p>
            <a:pPr lvl="4"/>
            <a:r>
              <a:rPr lang="en-US" altLang="en-US">
                <a:sym typeface="Arial" panose="020B0604020202020204" pitchFamily="34" charset="0"/>
              </a:rPr>
              <a:t>Body Level Five</a:t>
            </a:r>
          </a:p>
        </p:txBody>
      </p:sp>
    </p:spTree>
  </p:cSld>
  <p:clrMap bg1="dk1" tx1="lt1" bg2="dk2" tx2="lt2" accent1="accent1" accent2="accent2" accent3="accent3" accent4="accent4" accent5="accent5" accent6="accent6" hlink="hlink" folHlink="folHlink"/>
  <p:sldLayoutIdLst>
    <p:sldLayoutId id="2147485136"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37" r:id="rId11"/>
  </p:sldLayoutIdLst>
  <p:transition spd="med"/>
  <p:txStyles>
    <p:titleStyle>
      <a:lvl1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1pPr>
      <a:lvl2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2pPr>
      <a:lvl3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3pPr>
      <a:lvl4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4pPr>
      <a:lvl5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5pPr>
      <a:lvl6pPr marL="0" marR="0" indent="4572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6pPr>
      <a:lvl7pPr marL="0" marR="0" indent="9144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7pPr>
      <a:lvl8pPr marL="0" marR="0" indent="13716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8pPr>
      <a:lvl9pPr marL="0" marR="0" indent="18288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9pPr>
    </p:titleStyle>
    <p:bodyStyle>
      <a:lvl1pPr marL="361950" indent="-361950" algn="l" defTabSz="965200" rtl="0" eaLnBrk="0" fontAlgn="base" hangingPunct="0">
        <a:spcBef>
          <a:spcPts val="1600"/>
        </a:spcBef>
        <a:spcAft>
          <a:spcPct val="0"/>
        </a:spcAft>
        <a:buSzPct val="11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1pPr>
      <a:lvl2pPr marL="796925" indent="-314325" algn="l" defTabSz="965200" rtl="0" eaLnBrk="0" fontAlgn="base" hangingPunct="0">
        <a:spcBef>
          <a:spcPts val="1600"/>
        </a:spcBef>
        <a:spcAft>
          <a:spcPct val="0"/>
        </a:spcAft>
        <a:buSzPct val="11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2pPr>
      <a:lvl3pPr marL="1227138" indent="-260350" algn="l" defTabSz="965200" rtl="0" eaLnBrk="0" fontAlgn="base" hangingPunct="0">
        <a:spcBef>
          <a:spcPts val="1600"/>
        </a:spcBef>
        <a:spcAft>
          <a:spcPct val="0"/>
        </a:spcAft>
        <a:buSzPct val="10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3pPr>
      <a:lvl4pPr marL="1733550" indent="-284163" algn="l" defTabSz="965200" rtl="0" eaLnBrk="0" fontAlgn="base" hangingPunct="0">
        <a:spcBef>
          <a:spcPts val="1600"/>
        </a:spcBef>
        <a:spcAft>
          <a:spcPct val="0"/>
        </a:spcAft>
        <a:buSzPct val="10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4pPr>
      <a:lvl5pPr marL="2243138" indent="-309563" algn="l" defTabSz="965200" rtl="0" eaLnBrk="0" fontAlgn="base" hangingPunct="0">
        <a:spcBef>
          <a:spcPts val="1600"/>
        </a:spcBef>
        <a:spcAft>
          <a:spcPct val="0"/>
        </a:spcAft>
        <a:buSzPct val="10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5pPr>
      <a:lvl6pPr marL="27010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6pPr>
      <a:lvl7pPr marL="31582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7pPr>
      <a:lvl8pPr marL="36154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8pPr>
      <a:lvl9pPr marL="40726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5pPr>
      <a:lvl6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6pPr>
      <a:lvl7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7pPr>
      <a:lvl8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8pPr>
      <a:lvl9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4854A70-9920-4400-9162-22DF8E084C84}"/>
              </a:ext>
            </a:extLst>
          </p:cNvPr>
          <p:cNvSpPr>
            <a:spLocks noGrp="1" noChangeArrowheads="1"/>
          </p:cNvSpPr>
          <p:nvPr>
            <p:ph type="title"/>
          </p:nvPr>
        </p:nvSpPr>
        <p:spPr>
          <a:xfrm>
            <a:off x="304800" y="3048000"/>
            <a:ext cx="8893175" cy="1219200"/>
          </a:xfrm>
        </p:spPr>
        <p:txBody>
          <a:bodyPr/>
          <a:lstStyle/>
          <a:p>
            <a:pPr algn="ctr"/>
            <a:r>
              <a:rPr altLang="en-US" sz="6400"/>
              <a:t>Welcome Back!</a:t>
            </a:r>
          </a:p>
        </p:txBody>
      </p:sp>
      <p:sp>
        <p:nvSpPr>
          <p:cNvPr id="26627" name="Rectangle 2">
            <a:extLst>
              <a:ext uri="{FF2B5EF4-FFF2-40B4-BE49-F238E27FC236}">
                <a16:creationId xmlns:a16="http://schemas.microsoft.com/office/drawing/2014/main" id="{281BC971-1C1E-4909-A4E4-A5782A914587}"/>
              </a:ext>
            </a:extLst>
          </p:cNvPr>
          <p:cNvSpPr>
            <a:spLocks noChangeArrowheads="1"/>
          </p:cNvSpPr>
          <p:nvPr/>
        </p:nvSpPr>
        <p:spPr bwMode="auto">
          <a:xfrm>
            <a:off x="9205913" y="6832600"/>
            <a:ext cx="3206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76646CC-34D7-4099-B85A-3DDFF6486F2A}" type="slidenum">
              <a:rPr lang="en-US" altLang="en-US">
                <a:solidFill>
                  <a:srgbClr val="FFE14F"/>
                </a:solidFill>
              </a:rPr>
              <a:pPr/>
              <a:t>1</a:t>
            </a:fld>
            <a:endParaRPr lang="en-US" altLang="en-US">
              <a:solidFill>
                <a:srgbClr val="FFE14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BB4ADB0-4711-4B90-ADD6-08DC61F852C0}"/>
              </a:ext>
            </a:extLst>
          </p:cNvPr>
          <p:cNvSpPr>
            <a:spLocks noGrp="1" noChangeArrowheads="1"/>
          </p:cNvSpPr>
          <p:nvPr>
            <p:ph type="title" idx="4294967295"/>
          </p:nvPr>
        </p:nvSpPr>
        <p:spPr>
          <a:xfrm>
            <a:off x="228600" y="304800"/>
            <a:ext cx="7448550" cy="757238"/>
          </a:xfrm>
        </p:spPr>
        <p:txBody>
          <a:bodyPr lIns="96794" tIns="47603" rIns="96794" bIns="47603"/>
          <a:lstStyle/>
          <a:p>
            <a:pPr>
              <a:lnSpc>
                <a:spcPct val="100000"/>
              </a:lnSpc>
            </a:pPr>
            <a:r>
              <a:rPr altLang="en-US" sz="3400"/>
              <a:t>What if all the Team Members are not on the same page?</a:t>
            </a:r>
          </a:p>
        </p:txBody>
      </p:sp>
      <p:sp>
        <p:nvSpPr>
          <p:cNvPr id="157699" name="Rectangle 3">
            <a:extLst>
              <a:ext uri="{FF2B5EF4-FFF2-40B4-BE49-F238E27FC236}">
                <a16:creationId xmlns:a16="http://schemas.microsoft.com/office/drawing/2014/main" id="{8FCBC231-0494-48D2-A2D8-7BF350A75562}"/>
              </a:ext>
            </a:extLst>
          </p:cNvPr>
          <p:cNvSpPr>
            <a:spLocks noGrp="1" noChangeArrowheads="1"/>
          </p:cNvSpPr>
          <p:nvPr>
            <p:ph type="body" idx="4294967295"/>
          </p:nvPr>
        </p:nvSpPr>
        <p:spPr bwMode="auto">
          <a:xfrm>
            <a:off x="609600" y="1752600"/>
            <a:ext cx="79248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lstStyle/>
          <a:p>
            <a:pPr>
              <a:buClr>
                <a:schemeClr val="tx1"/>
              </a:buClr>
            </a:pPr>
            <a:r>
              <a:rPr lang="en-US" altLang="en-US"/>
              <a:t>Think about where each team member is coming from (remember everyone has an iceberg, invisible suitcase)</a:t>
            </a:r>
          </a:p>
          <a:p>
            <a:pPr>
              <a:buClr>
                <a:schemeClr val="tx1"/>
              </a:buClr>
            </a:pPr>
            <a:r>
              <a:rPr lang="en-US" altLang="en-US"/>
              <a:t>Acknowledge sometimes there are laws, procedures and requirements that need to be followed</a:t>
            </a:r>
          </a:p>
          <a:p>
            <a:pPr>
              <a:buClr>
                <a:schemeClr val="tx1"/>
              </a:buClr>
            </a:pPr>
            <a:r>
              <a:rPr lang="en-US" altLang="en-US"/>
              <a:t>Remember it is okay to disagree</a:t>
            </a:r>
          </a:p>
          <a:p>
            <a:pPr>
              <a:buClr>
                <a:schemeClr val="tx1"/>
              </a:buClr>
            </a:pPr>
            <a:endParaRPr lang="en-US" altLang="en-US"/>
          </a:p>
        </p:txBody>
      </p:sp>
      <p:sp>
        <p:nvSpPr>
          <p:cNvPr id="45060" name="Slide Number Placeholder 4">
            <a:extLst>
              <a:ext uri="{FF2B5EF4-FFF2-40B4-BE49-F238E27FC236}">
                <a16:creationId xmlns:a16="http://schemas.microsoft.com/office/drawing/2014/main" id="{EFA3F720-E4CB-4528-BD31-A2E2F84347F0}"/>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368801CA-7787-49D8-ABA0-8EB5E14E66C0}" type="slidenum">
              <a:rPr lang="en-US" altLang="en-US" sz="2000" b="0">
                <a:solidFill>
                  <a:srgbClr val="F8E82F"/>
                </a:solidFill>
                <a:latin typeface="Franklin Gothic Book" panose="020B0503020102020204" pitchFamily="34" charset="0"/>
              </a:rPr>
              <a:pPr algn="r" eaLnBrk="1" hangingPunct="1"/>
              <a:t>10</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5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fade">
                                      <p:cBhvr>
                                        <p:cTn id="17" dur="500"/>
                                        <p:tgtEl>
                                          <p:spTgt spid="15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F429E1A-E1DC-42A8-B24F-DB57D80D0473}"/>
              </a:ext>
            </a:extLst>
          </p:cNvPr>
          <p:cNvSpPr>
            <a:spLocks noGrp="1" noChangeArrowheads="1"/>
          </p:cNvSpPr>
          <p:nvPr>
            <p:ph type="title" idx="4294967295"/>
          </p:nvPr>
        </p:nvSpPr>
        <p:spPr>
          <a:xfrm>
            <a:off x="228600" y="304800"/>
            <a:ext cx="7448550" cy="757238"/>
          </a:xfrm>
        </p:spPr>
        <p:txBody>
          <a:bodyPr lIns="96794" tIns="47603" rIns="96794" bIns="47603"/>
          <a:lstStyle/>
          <a:p>
            <a:pPr>
              <a:lnSpc>
                <a:spcPct val="100000"/>
              </a:lnSpc>
            </a:pPr>
            <a:r>
              <a:rPr altLang="en-US" sz="3400"/>
              <a:t>What if all the Team Members are not on the same page?</a:t>
            </a:r>
          </a:p>
        </p:txBody>
      </p:sp>
      <p:sp>
        <p:nvSpPr>
          <p:cNvPr id="157699" name="Rectangle 3">
            <a:extLst>
              <a:ext uri="{FF2B5EF4-FFF2-40B4-BE49-F238E27FC236}">
                <a16:creationId xmlns:a16="http://schemas.microsoft.com/office/drawing/2014/main" id="{C2A7EE65-43BE-4C25-98CD-08A7EC1C07D6}"/>
              </a:ext>
            </a:extLst>
          </p:cNvPr>
          <p:cNvSpPr>
            <a:spLocks noGrp="1" noChangeArrowheads="1"/>
          </p:cNvSpPr>
          <p:nvPr>
            <p:ph type="body" idx="4294967295"/>
          </p:nvPr>
        </p:nvSpPr>
        <p:spPr bwMode="auto">
          <a:xfrm>
            <a:off x="609600" y="1752600"/>
            <a:ext cx="79248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lstStyle/>
          <a:p>
            <a:pPr>
              <a:buClr>
                <a:schemeClr val="tx1"/>
              </a:buClr>
            </a:pPr>
            <a:r>
              <a:rPr lang="en-US" altLang="en-US"/>
              <a:t>Organize a meeting with all team members, without the child present</a:t>
            </a:r>
          </a:p>
          <a:p>
            <a:pPr>
              <a:buClr>
                <a:schemeClr val="tx1"/>
              </a:buClr>
            </a:pPr>
            <a:endParaRPr lang="en-US" altLang="en-US" sz="1200"/>
          </a:p>
          <a:p>
            <a:pPr>
              <a:buClr>
                <a:schemeClr val="tx1"/>
              </a:buClr>
            </a:pPr>
            <a:r>
              <a:rPr lang="en-US" altLang="en-US"/>
              <a:t>Give each team member an opportunity to share their concerns and ideas for moving forward</a:t>
            </a:r>
          </a:p>
          <a:p>
            <a:pPr>
              <a:buClr>
                <a:schemeClr val="tx1"/>
              </a:buClr>
            </a:pPr>
            <a:endParaRPr lang="en-US" altLang="en-US" sz="1200"/>
          </a:p>
          <a:p>
            <a:pPr>
              <a:buClr>
                <a:schemeClr val="tx1"/>
              </a:buClr>
            </a:pPr>
            <a:r>
              <a:rPr lang="en-US" altLang="en-US"/>
              <a:t>Develop a strength-based collaborative plan </a:t>
            </a:r>
          </a:p>
          <a:p>
            <a:pPr>
              <a:buClr>
                <a:schemeClr val="tx1"/>
              </a:buClr>
            </a:pPr>
            <a:endParaRPr lang="en-US" altLang="en-US"/>
          </a:p>
        </p:txBody>
      </p:sp>
      <p:sp>
        <p:nvSpPr>
          <p:cNvPr id="47108" name="Slide Number Placeholder 4">
            <a:extLst>
              <a:ext uri="{FF2B5EF4-FFF2-40B4-BE49-F238E27FC236}">
                <a16:creationId xmlns:a16="http://schemas.microsoft.com/office/drawing/2014/main" id="{FAAD887B-0EF2-4F57-8162-6C29DB3A0DC4}"/>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310C080C-CDA6-4F6A-AD43-5EADB44B61DB}" type="slidenum">
              <a:rPr lang="en-US" altLang="en-US" sz="2000" b="0">
                <a:solidFill>
                  <a:srgbClr val="F8E82F"/>
                </a:solidFill>
                <a:latin typeface="Franklin Gothic Book" panose="020B0503020102020204" pitchFamily="34" charset="0"/>
              </a:rPr>
              <a:pPr algn="r" eaLnBrk="1" hangingPunct="1"/>
              <a:t>11</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2" end="2"/>
                                            </p:txEl>
                                          </p:spTgt>
                                        </p:tgtEl>
                                        <p:attrNameLst>
                                          <p:attrName>style.visibility</p:attrName>
                                        </p:attrNameLst>
                                      </p:cBhvr>
                                      <p:to>
                                        <p:strVal val="visible"/>
                                      </p:to>
                                    </p:set>
                                    <p:animEffect transition="in" filter="fade">
                                      <p:cBhvr>
                                        <p:cTn id="12" dur="500"/>
                                        <p:tgtEl>
                                          <p:spTgt spid="157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7699">
                                            <p:txEl>
                                              <p:pRg st="4" end="4"/>
                                            </p:txEl>
                                          </p:spTgt>
                                        </p:tgtEl>
                                        <p:attrNameLst>
                                          <p:attrName>style.visibility</p:attrName>
                                        </p:attrNameLst>
                                      </p:cBhvr>
                                      <p:to>
                                        <p:strVal val="visible"/>
                                      </p:to>
                                    </p:set>
                                    <p:animEffect transition="in" filter="fade">
                                      <p:cBhvr>
                                        <p:cTn id="17" dur="5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63CDBAC-8EA0-4596-B129-12964241553D}"/>
              </a:ext>
            </a:extLst>
          </p:cNvPr>
          <p:cNvSpPr>
            <a:spLocks noGrp="1" noChangeArrowheads="1"/>
          </p:cNvSpPr>
          <p:nvPr>
            <p:ph type="title" idx="4294967295"/>
          </p:nvPr>
        </p:nvSpPr>
        <p:spPr>
          <a:xfrm>
            <a:off x="228600" y="381000"/>
            <a:ext cx="7448550" cy="757238"/>
          </a:xfrm>
        </p:spPr>
        <p:txBody>
          <a:bodyPr lIns="96794" tIns="47603" rIns="96794" bIns="47603"/>
          <a:lstStyle/>
          <a:p>
            <a:pPr>
              <a:defRPr/>
            </a:pPr>
            <a:r>
              <a:rPr sz="3200">
                <a:latin typeface="+mj-lt"/>
              </a:rPr>
              <a:t>Partnering with Team Members</a:t>
            </a:r>
            <a:br>
              <a:rPr sz="3200">
                <a:latin typeface="+mj-lt"/>
              </a:rPr>
            </a:br>
            <a:r>
              <a:rPr altLang="en-US" sz="3200">
                <a:solidFill>
                  <a:srgbClr val="FFE831"/>
                </a:solidFill>
              </a:rPr>
              <a:t>("My Somebody" Worksheet)</a:t>
            </a:r>
            <a:endParaRPr sz="3200">
              <a:latin typeface="+mj-lt"/>
            </a:endParaRPr>
          </a:p>
        </p:txBody>
      </p:sp>
      <p:sp>
        <p:nvSpPr>
          <p:cNvPr id="157699" name="Rectangle 3">
            <a:extLst>
              <a:ext uri="{FF2B5EF4-FFF2-40B4-BE49-F238E27FC236}">
                <a16:creationId xmlns:a16="http://schemas.microsoft.com/office/drawing/2014/main" id="{9448626E-3CE4-43D9-AA61-DD4858D7E603}"/>
              </a:ext>
            </a:extLst>
          </p:cNvPr>
          <p:cNvSpPr>
            <a:spLocks noGrp="1" noChangeArrowheads="1"/>
          </p:cNvSpPr>
          <p:nvPr>
            <p:ph type="body" idx="4294967295"/>
          </p:nvPr>
        </p:nvSpPr>
        <p:spPr bwMode="auto">
          <a:xfrm>
            <a:off x="533400" y="1828800"/>
            <a:ext cx="79248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lstStyle/>
          <a:p>
            <a:pPr>
              <a:buClr>
                <a:schemeClr val="tx1"/>
              </a:buClr>
            </a:pPr>
            <a:r>
              <a:rPr lang="en-US" altLang="en-US" sz="2800" b="1">
                <a:solidFill>
                  <a:srgbClr val="FFE831"/>
                </a:solidFill>
              </a:rPr>
              <a:t>Respect the connection</a:t>
            </a:r>
            <a:r>
              <a:rPr lang="en-US" altLang="en-US" sz="2800" b="1"/>
              <a:t> </a:t>
            </a:r>
            <a:r>
              <a:rPr lang="en-US" altLang="en-US" sz="2800"/>
              <a:t>that children share with their parents, other family members, current and past foster parents, service providers, and other trusted adults such as teachers.</a:t>
            </a:r>
          </a:p>
          <a:p>
            <a:pPr>
              <a:buClr>
                <a:schemeClr val="tx1"/>
              </a:buClr>
            </a:pPr>
            <a:r>
              <a:rPr lang="en-US" altLang="en-US" sz="2800" b="1">
                <a:solidFill>
                  <a:srgbClr val="FFE831"/>
                </a:solidFill>
              </a:rPr>
              <a:t>Use your understanding of trauma </a:t>
            </a:r>
            <a:r>
              <a:rPr lang="en-US" altLang="en-US" sz="2800"/>
              <a:t>when interacting with other team members.</a:t>
            </a:r>
          </a:p>
        </p:txBody>
      </p:sp>
      <p:sp>
        <p:nvSpPr>
          <p:cNvPr id="49156" name="Slide Number Placeholder 4">
            <a:extLst>
              <a:ext uri="{FF2B5EF4-FFF2-40B4-BE49-F238E27FC236}">
                <a16:creationId xmlns:a16="http://schemas.microsoft.com/office/drawing/2014/main" id="{4C39A05A-6A72-44E3-AB85-772ECD97647E}"/>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C6CA4FC1-6836-4535-873A-B8360B9DB96B}" type="slidenum">
              <a:rPr lang="en-US" altLang="en-US" sz="2000" b="0">
                <a:solidFill>
                  <a:srgbClr val="F8E82F"/>
                </a:solidFill>
                <a:latin typeface="Franklin Gothic Book" panose="020B0503020102020204" pitchFamily="34" charset="0"/>
              </a:rPr>
              <a:pPr algn="r" eaLnBrk="1" hangingPunct="1"/>
              <a:t>12</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500"/>
                                        <p:tgtEl>
                                          <p:spTgt spid="15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83">
            <a:extLst>
              <a:ext uri="{FF2B5EF4-FFF2-40B4-BE49-F238E27FC236}">
                <a16:creationId xmlns:a16="http://schemas.microsoft.com/office/drawing/2014/main" id="{57CCCD2B-F975-4445-AB91-6ED16B6FEE2E}"/>
              </a:ext>
            </a:extLst>
          </p:cNvPr>
          <p:cNvSpPr txBox="1">
            <a:spLocks noGrp="1"/>
          </p:cNvSpPr>
          <p:nvPr>
            <p:ph type="title" idx="4294967295"/>
          </p:nvPr>
        </p:nvSpPr>
        <p:spPr>
          <a:xfrm>
            <a:off x="228600" y="357188"/>
            <a:ext cx="6553200" cy="762000"/>
          </a:xfrm>
        </p:spPr>
        <p:txBody>
          <a:bodyPr lIns="48300" tIns="48300" rIns="48300" bIns="48300"/>
          <a:lstStyle/>
          <a:p>
            <a:pPr eaLnBrk="1" hangingPunct="1">
              <a:lnSpc>
                <a:spcPct val="90000"/>
              </a:lnSpc>
              <a:buClr>
                <a:srgbClr val="FFE14F"/>
              </a:buClr>
              <a:buSzPct val="25000"/>
            </a:pPr>
            <a:r>
              <a:rPr lang="en-US" altLang="en-US" sz="3400" b="1">
                <a:solidFill>
                  <a:srgbClr val="FFE14F"/>
                </a:solidFill>
                <a:latin typeface="Arial" panose="020B0604020202020204" pitchFamily="34" charset="0"/>
                <a:cs typeface="Arial" panose="020B0604020202020204" pitchFamily="34" charset="0"/>
              </a:rPr>
              <a:t>The most helpful part of this workshop was:</a:t>
            </a:r>
          </a:p>
        </p:txBody>
      </p:sp>
      <p:sp>
        <p:nvSpPr>
          <p:cNvPr id="51203" name="Shape 84">
            <a:extLst>
              <a:ext uri="{FF2B5EF4-FFF2-40B4-BE49-F238E27FC236}">
                <a16:creationId xmlns:a16="http://schemas.microsoft.com/office/drawing/2014/main" id="{1194A1CD-3F7C-4174-87C8-B5BECC09D834}"/>
              </a:ext>
            </a:extLst>
          </p:cNvPr>
          <p:cNvSpPr txBox="1">
            <a:spLocks noGrp="1"/>
          </p:cNvSpPr>
          <p:nvPr>
            <p:ph type="body" idx="4294967295"/>
          </p:nvPr>
        </p:nvSpPr>
        <p:spPr>
          <a:xfrm>
            <a:off x="793750" y="1677988"/>
            <a:ext cx="8013700" cy="4022725"/>
          </a:xfrm>
        </p:spPr>
        <p:txBody>
          <a:bodyPr lIns="45700" tIns="45700" rIns="45700" bIns="45700"/>
          <a:lstStyle/>
          <a:p>
            <a:pPr eaLnBrk="1" hangingPunct="1">
              <a:spcBef>
                <a:spcPts val="1600"/>
              </a:spcBef>
              <a:buClr>
                <a:srgbClr val="FFE831"/>
              </a:buClr>
              <a:buSzPct val="25000"/>
              <a:buFont typeface="Noto Sans Symbols"/>
              <a:buNone/>
            </a:pPr>
            <a:endParaRPr lang="en-US" altLang="en-US" sz="1200">
              <a:solidFill>
                <a:srgbClr val="FFFFFF"/>
              </a:solidFill>
              <a:latin typeface="Arial" panose="020B0604020202020204" pitchFamily="34" charset="0"/>
              <a:cs typeface="Arial" panose="020B0604020202020204" pitchFamily="34" charset="0"/>
            </a:endParaRPr>
          </a:p>
          <a:p>
            <a:pPr eaLnBrk="1" hangingPunct="1">
              <a:spcBef>
                <a:spcPts val="1600"/>
              </a:spcBef>
              <a:buClr>
                <a:srgbClr val="FFE831"/>
              </a:buClr>
              <a:buSzPct val="25000"/>
              <a:buFont typeface="Noto Sans Symbols"/>
              <a:buNone/>
            </a:pPr>
            <a:endParaRPr lang="en-US" altLang="en-US" sz="1200">
              <a:solidFill>
                <a:srgbClr val="FFFFFF"/>
              </a:solidFill>
              <a:latin typeface="Arial" panose="020B0604020202020204" pitchFamily="34" charset="0"/>
              <a:cs typeface="Arial" panose="020B0604020202020204" pitchFamily="34" charset="0"/>
            </a:endParaRPr>
          </a:p>
          <a:p>
            <a:pPr eaLnBrk="1" hangingPunct="1">
              <a:spcBef>
                <a:spcPts val="1600"/>
              </a:spcBef>
              <a:buClr>
                <a:srgbClr val="FFE831"/>
              </a:buClr>
              <a:buSzPct val="25000"/>
              <a:buFont typeface="Noto Sans Symbols"/>
              <a:buNone/>
            </a:pPr>
            <a:endParaRPr lang="en-US" altLang="en-US" sz="1200">
              <a:solidFill>
                <a:srgbClr val="FFFFFF"/>
              </a:solidFill>
              <a:latin typeface="Arial" panose="020B0604020202020204" pitchFamily="34" charset="0"/>
              <a:cs typeface="Arial" panose="020B0604020202020204" pitchFamily="34" charset="0"/>
            </a:endParaRPr>
          </a:p>
          <a:p>
            <a:pPr eaLnBrk="1" hangingPunct="1">
              <a:spcBef>
                <a:spcPts val="600"/>
              </a:spcBef>
              <a:buClr>
                <a:srgbClr val="FFE831"/>
              </a:buClr>
              <a:buSzPct val="25000"/>
              <a:buFont typeface="Noto Sans Symbols"/>
              <a:buNone/>
            </a:pPr>
            <a:r>
              <a:rPr lang="en-US" altLang="en-US" sz="3000">
                <a:solidFill>
                  <a:srgbClr val="FFFFFF"/>
                </a:solidFill>
                <a:latin typeface="Arial" panose="020B0604020202020204" pitchFamily="34" charset="0"/>
                <a:cs typeface="Arial" panose="020B0604020202020204" pitchFamily="34" charset="0"/>
              </a:rPr>
              <a:t>“Being in community with others knowing what we’ve been through”   </a:t>
            </a:r>
          </a:p>
          <a:p>
            <a:pPr eaLnBrk="1" hangingPunct="1">
              <a:spcBef>
                <a:spcPts val="600"/>
              </a:spcBef>
              <a:buClr>
                <a:srgbClr val="FFE831"/>
              </a:buClr>
              <a:buSzPct val="25000"/>
              <a:buFont typeface="Noto Sans Symbols"/>
              <a:buNone/>
            </a:pPr>
            <a:endParaRPr lang="en-US" altLang="en-US" sz="2800">
              <a:solidFill>
                <a:srgbClr val="FFFFFF"/>
              </a:solidFill>
              <a:latin typeface="Arial" panose="020B0604020202020204" pitchFamily="34" charset="0"/>
              <a:cs typeface="Arial" panose="020B0604020202020204" pitchFamily="34" charset="0"/>
            </a:endParaRPr>
          </a:p>
          <a:p>
            <a:pPr eaLnBrk="1" hangingPunct="1">
              <a:spcBef>
                <a:spcPts val="600"/>
              </a:spcBef>
              <a:buClr>
                <a:srgbClr val="FFE831"/>
              </a:buClr>
              <a:buSzPct val="25000"/>
              <a:buFont typeface="Noto Sans Symbols"/>
              <a:buNone/>
            </a:pPr>
            <a:r>
              <a:rPr lang="en-US" altLang="en-US" sz="2800" i="1">
                <a:solidFill>
                  <a:srgbClr val="FFE14F"/>
                </a:solidFill>
                <a:latin typeface="Arial" panose="020B0604020202020204" pitchFamily="34" charset="0"/>
                <a:cs typeface="Arial" panose="020B0604020202020204" pitchFamily="34" charset="0"/>
              </a:rPr>
              <a:t>(</a:t>
            </a:r>
            <a:r>
              <a:rPr lang="en-US" altLang="en-US" sz="2800" i="1">
                <a:solidFill>
                  <a:srgbClr val="FFE831"/>
                </a:solidFill>
                <a:latin typeface="Arial" panose="020B0604020202020204" pitchFamily="34" charset="0"/>
                <a:cs typeface="Arial" panose="020B0604020202020204" pitchFamily="34" charset="0"/>
              </a:rPr>
              <a:t>Marathon County Participant)</a:t>
            </a:r>
          </a:p>
          <a:p>
            <a:pPr eaLnBrk="1" hangingPunct="1">
              <a:spcBef>
                <a:spcPts val="1600"/>
              </a:spcBef>
              <a:buClr>
                <a:srgbClr val="FFE831"/>
              </a:buClr>
              <a:buSzPct val="25000"/>
              <a:buFont typeface="Noto Sans Symbols"/>
              <a:buNone/>
            </a:pPr>
            <a:endParaRPr lang="en-US" altLang="en-US" sz="1200">
              <a:solidFill>
                <a:srgbClr val="FFE831"/>
              </a:solidFill>
              <a:latin typeface="Arial" panose="020B0604020202020204" pitchFamily="34" charset="0"/>
              <a:cs typeface="Arial" panose="020B0604020202020204" pitchFamily="34" charset="0"/>
            </a:endParaRPr>
          </a:p>
          <a:p>
            <a:pPr eaLnBrk="1" hangingPunct="1">
              <a:spcBef>
                <a:spcPts val="600"/>
              </a:spcBef>
              <a:buClr>
                <a:srgbClr val="FFE831"/>
              </a:buClr>
              <a:buSzPct val="25000"/>
              <a:buFont typeface="Noto Sans Symbols"/>
              <a:buNone/>
            </a:pPr>
            <a:br>
              <a:rPr lang="en-US" altLang="en-US" sz="3200">
                <a:solidFill>
                  <a:srgbClr val="FFE831"/>
                </a:solidFill>
                <a:latin typeface="Arial" panose="020B0604020202020204" pitchFamily="34" charset="0"/>
                <a:cs typeface="Arial" panose="020B0604020202020204" pitchFamily="34" charset="0"/>
              </a:rPr>
            </a:br>
            <a:endParaRPr lang="en-US" altLang="en-US" sz="2800">
              <a:solidFill>
                <a:srgbClr val="FFFFFF"/>
              </a:solidFill>
              <a:latin typeface="Arial" panose="020B0604020202020204" pitchFamily="34" charset="0"/>
              <a:cs typeface="Arial" panose="020B0604020202020204" pitchFamily="34" charset="0"/>
            </a:endParaRPr>
          </a:p>
        </p:txBody>
      </p:sp>
      <p:sp>
        <p:nvSpPr>
          <p:cNvPr id="51204" name="Shape 85">
            <a:extLst>
              <a:ext uri="{FF2B5EF4-FFF2-40B4-BE49-F238E27FC236}">
                <a16:creationId xmlns:a16="http://schemas.microsoft.com/office/drawing/2014/main" id="{47049170-3950-4F08-BFC1-5EBA5E184544}"/>
              </a:ext>
            </a:extLst>
          </p:cNvPr>
          <p:cNvSpPr>
            <a:spLocks noGrp="1" noChangeArrowheads="1"/>
          </p:cNvSpPr>
          <p:nvPr>
            <p:ph type="sldNum" sz="quarter" idx="10"/>
          </p:nvPr>
        </p:nvSpPr>
        <p:spPr bwMode="auto">
          <a:xfrm>
            <a:off x="9220200" y="6880225"/>
            <a:ext cx="381000" cy="39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buClr>
                <a:srgbClr val="FF33CC"/>
              </a:buClr>
            </a:pPr>
            <a:fld id="{A4F54F05-6D6F-4907-90FD-7C4EC85FFF95}" type="slidenum">
              <a:rPr lang="en-US" altLang="en-US" sz="2000" b="0">
                <a:solidFill>
                  <a:srgbClr val="FFE14F"/>
                </a:solidFill>
                <a:latin typeface="Source Sans Pro" panose="020B0503030403020204" pitchFamily="34" charset="0"/>
                <a:cs typeface="Source Sans Pro" panose="020B0503030403020204" pitchFamily="34" charset="0"/>
              </a:rPr>
              <a:pPr eaLnBrk="1" hangingPunct="1">
                <a:buClr>
                  <a:srgbClr val="FF33CC"/>
                </a:buClr>
              </a:pPr>
              <a:t>13</a:t>
            </a:fld>
            <a:endParaRPr lang="en-US" altLang="en-US" sz="2000" b="0">
              <a:solidFill>
                <a:srgbClr val="FFE14F"/>
              </a:solidFill>
              <a:latin typeface="Source Sans Pro" panose="020B0503030403020204" pitchFamily="34" charset="0"/>
              <a:cs typeface="Source Sans Pro" panose="020B0503030403020204" pitchFamily="34"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6DDACFEE-4116-4ED7-A41E-2575E64D8E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42037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3B128950-C7AB-49EF-92F3-CB87076BF9E6}"/>
              </a:ext>
            </a:extLst>
          </p:cNvPr>
          <p:cNvSpPr>
            <a:spLocks noChangeArrowheads="1"/>
          </p:cNvSpPr>
          <p:nvPr/>
        </p:nvSpPr>
        <p:spPr bwMode="auto">
          <a:xfrm>
            <a:off x="4038600" y="2252663"/>
            <a:ext cx="52419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3600">
                <a:solidFill>
                  <a:schemeClr val="folHlink"/>
                </a:solidFill>
              </a:rPr>
            </a:br>
            <a:r>
              <a:rPr lang="en-US" altLang="en-US" sz="3600">
                <a:solidFill>
                  <a:schemeClr val="folHlink"/>
                </a:solidFill>
              </a:rPr>
              <a:t>Let’s take a break! </a:t>
            </a:r>
            <a:br>
              <a:rPr lang="en-US" altLang="en-US" sz="3600">
                <a:solidFill>
                  <a:schemeClr val="folHlink"/>
                </a:solidFill>
              </a:rPr>
            </a:br>
            <a:endParaRPr lang="en-US" altLang="en-US" sz="3600">
              <a:solidFill>
                <a:schemeClr val="folHlink"/>
              </a:solidFill>
            </a:endParaRPr>
          </a:p>
        </p:txBody>
      </p:sp>
      <p:sp>
        <p:nvSpPr>
          <p:cNvPr id="53252" name="Slide Number Placeholder 3">
            <a:extLst>
              <a:ext uri="{FF2B5EF4-FFF2-40B4-BE49-F238E27FC236}">
                <a16:creationId xmlns:a16="http://schemas.microsoft.com/office/drawing/2014/main" id="{07BD45A3-0AB4-4A6A-90D5-A2C60FCC5ADA}"/>
              </a:ext>
            </a:extLst>
          </p:cNvPr>
          <p:cNvSpPr>
            <a:spLocks noGrp="1"/>
          </p:cNvSpPr>
          <p:nvPr>
            <p:ph type="sldNum" sz="quarter" idx="10"/>
          </p:nvPr>
        </p:nvSpPr>
        <p:spPr bwMode="auto">
          <a:xfrm>
            <a:off x="8763000" y="6883400"/>
            <a:ext cx="8382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E218930-DC5E-4A19-BD20-C536B3726DC4}" type="slidenum">
              <a:rPr lang="en-US" altLang="en-US" sz="2000" b="0">
                <a:solidFill>
                  <a:srgbClr val="F8E82F"/>
                </a:solidFill>
                <a:latin typeface="Franklin Gothic Book" panose="020B0503020102020204" pitchFamily="34" charset="0"/>
              </a:rPr>
              <a:pPr/>
              <a:t>14</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B424706-4FBF-494A-BF64-E7497B8C9F59}"/>
              </a:ext>
            </a:extLst>
          </p:cNvPr>
          <p:cNvSpPr>
            <a:spLocks noGrp="1" noChangeArrowheads="1"/>
          </p:cNvSpPr>
          <p:nvPr>
            <p:ph type="title"/>
          </p:nvPr>
        </p:nvSpPr>
        <p:spPr>
          <a:xfrm>
            <a:off x="228600" y="381000"/>
            <a:ext cx="7772400" cy="681038"/>
          </a:xfrm>
        </p:spPr>
        <p:txBody>
          <a:bodyPr lIns="96794" tIns="47603" rIns="96794" bIns="47603"/>
          <a:lstStyle/>
          <a:p>
            <a:pPr>
              <a:defRPr/>
            </a:pPr>
            <a:r>
              <a:rPr dirty="0"/>
              <a:t>When to Seek Help from a Therapist for the Child</a:t>
            </a:r>
          </a:p>
        </p:txBody>
      </p:sp>
      <p:sp>
        <p:nvSpPr>
          <p:cNvPr id="176131" name="Rectangle 3">
            <a:extLst>
              <a:ext uri="{FF2B5EF4-FFF2-40B4-BE49-F238E27FC236}">
                <a16:creationId xmlns:a16="http://schemas.microsoft.com/office/drawing/2014/main" id="{9E54CA10-579A-48FE-A97B-8A4B436E6AC5}"/>
              </a:ext>
            </a:extLst>
          </p:cNvPr>
          <p:cNvSpPr>
            <a:spLocks noGrp="1" noChangeArrowheads="1"/>
          </p:cNvSpPr>
          <p:nvPr>
            <p:ph type="body" idx="1"/>
          </p:nvPr>
        </p:nvSpPr>
        <p:spPr bwMode="auto">
          <a:xfrm>
            <a:off x="381000" y="1524000"/>
            <a:ext cx="8991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94" tIns="47603" rIns="96794" bIns="47603" numCol="1" anchor="t" anchorCtr="0" compatLnSpc="1">
            <a:prstTxWarp prst="textNoShape">
              <a:avLst/>
            </a:prstTxWarp>
          </a:bodyPr>
          <a:lstStyle/>
          <a:p>
            <a:pPr>
              <a:lnSpc>
                <a:spcPct val="95000"/>
              </a:lnSpc>
              <a:spcAft>
                <a:spcPct val="40000"/>
              </a:spcAft>
              <a:buClr>
                <a:schemeClr val="tx1"/>
              </a:buClr>
              <a:buFont typeface="Wingdings" pitchFamily="2" charset="2"/>
              <a:buNone/>
            </a:pPr>
            <a:r>
              <a:rPr altLang="en-US" sz="2600" b="1">
                <a:solidFill>
                  <a:schemeClr val="folHlink"/>
                </a:solidFill>
              </a:rPr>
              <a:t>When you:</a:t>
            </a:r>
          </a:p>
          <a:p>
            <a:pPr>
              <a:lnSpc>
                <a:spcPct val="95000"/>
              </a:lnSpc>
              <a:spcAft>
                <a:spcPct val="40000"/>
              </a:spcAft>
            </a:pPr>
            <a:r>
              <a:rPr altLang="en-US" sz="2600"/>
              <a:t> Feel overwhelmed, helpless, hopeless</a:t>
            </a:r>
          </a:p>
          <a:p>
            <a:pPr>
              <a:lnSpc>
                <a:spcPct val="95000"/>
              </a:lnSpc>
              <a:spcAft>
                <a:spcPct val="40000"/>
              </a:spcAft>
              <a:buClr>
                <a:schemeClr val="tx1"/>
              </a:buClr>
              <a:buFont typeface="Wingdings" pitchFamily="2" charset="2"/>
              <a:buNone/>
            </a:pPr>
            <a:r>
              <a:rPr altLang="en-US" sz="2600" b="1">
                <a:solidFill>
                  <a:srgbClr val="FFE831"/>
                </a:solidFill>
              </a:rPr>
              <a:t>When the child:</a:t>
            </a:r>
          </a:p>
          <a:p>
            <a:pPr>
              <a:lnSpc>
                <a:spcPct val="95000"/>
              </a:lnSpc>
              <a:spcAft>
                <a:spcPct val="40000"/>
              </a:spcAft>
            </a:pPr>
            <a:r>
              <a:rPr altLang="en-US" sz="2600"/>
              <a:t>Displays reactions that interfere with school, home and community </a:t>
            </a:r>
          </a:p>
          <a:p>
            <a:pPr>
              <a:lnSpc>
                <a:spcPct val="95000"/>
              </a:lnSpc>
              <a:spcAft>
                <a:spcPct val="40000"/>
              </a:spcAft>
            </a:pPr>
            <a:r>
              <a:rPr altLang="en-US" sz="2600"/>
              <a:t>Talks about or commits acts of self-harm (like cutting) or harming others, including bullying </a:t>
            </a:r>
          </a:p>
          <a:p>
            <a:pPr>
              <a:lnSpc>
                <a:spcPct val="95000"/>
              </a:lnSpc>
              <a:spcAft>
                <a:spcPct val="40000"/>
              </a:spcAft>
            </a:pPr>
            <a:r>
              <a:rPr altLang="en-US" sz="2600"/>
              <a:t>Has trouble falling asleep, wakes up often during the night, or frequently has nightmares</a:t>
            </a:r>
          </a:p>
        </p:txBody>
      </p:sp>
      <p:sp>
        <p:nvSpPr>
          <p:cNvPr id="55300" name="Rectangle 3">
            <a:extLst>
              <a:ext uri="{FF2B5EF4-FFF2-40B4-BE49-F238E27FC236}">
                <a16:creationId xmlns:a16="http://schemas.microsoft.com/office/drawing/2014/main" id="{096C4381-D792-4F6C-A0FD-338BBE05F6E6}"/>
              </a:ext>
            </a:extLst>
          </p:cNvPr>
          <p:cNvSpPr>
            <a:spLocks noChangeArrowheads="1"/>
          </p:cNvSpPr>
          <p:nvPr/>
        </p:nvSpPr>
        <p:spPr bwMode="auto">
          <a:xfrm>
            <a:off x="7620000" y="6096000"/>
            <a:ext cx="175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p>
        </p:txBody>
      </p:sp>
      <p:sp>
        <p:nvSpPr>
          <p:cNvPr id="55301" name="Slide Number Placeholder 4">
            <a:extLst>
              <a:ext uri="{FF2B5EF4-FFF2-40B4-BE49-F238E27FC236}">
                <a16:creationId xmlns:a16="http://schemas.microsoft.com/office/drawing/2014/main" id="{BE13C921-040A-49D2-8655-5E6395C26348}"/>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4B264B81-25D2-4CD8-BCDC-12482CB0B012}" type="slidenum">
              <a:rPr lang="en-US" altLang="en-US" sz="2000" b="0">
                <a:solidFill>
                  <a:srgbClr val="F8E82F"/>
                </a:solidFill>
                <a:latin typeface="Franklin Gothic Book" panose="020B0503020102020204" pitchFamily="34" charset="0"/>
              </a:rPr>
              <a:pPr/>
              <a:t>15</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animEffect transition="in" filter="fade">
                                      <p:cBhvr>
                                        <p:cTn id="7" dur="500"/>
                                        <p:tgtEl>
                                          <p:spTgt spid="176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1">
                                            <p:txEl>
                                              <p:pRg st="2" end="2"/>
                                            </p:txEl>
                                          </p:spTgt>
                                        </p:tgtEl>
                                        <p:attrNameLst>
                                          <p:attrName>style.visibility</p:attrName>
                                        </p:attrNameLst>
                                      </p:cBhvr>
                                      <p:to>
                                        <p:strVal val="visible"/>
                                      </p:to>
                                    </p:set>
                                    <p:animEffect transition="in" filter="fade">
                                      <p:cBhvr>
                                        <p:cTn id="12" dur="500"/>
                                        <p:tgtEl>
                                          <p:spTgt spid="17613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6131">
                                            <p:txEl>
                                              <p:pRg st="3" end="3"/>
                                            </p:txEl>
                                          </p:spTgt>
                                        </p:tgtEl>
                                        <p:attrNameLst>
                                          <p:attrName>style.visibility</p:attrName>
                                        </p:attrNameLst>
                                      </p:cBhvr>
                                      <p:to>
                                        <p:strVal val="visible"/>
                                      </p:to>
                                    </p:set>
                                    <p:animEffect transition="in" filter="fade">
                                      <p:cBhvr>
                                        <p:cTn id="15" dur="500"/>
                                        <p:tgtEl>
                                          <p:spTgt spid="17613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76131">
                                            <p:txEl>
                                              <p:pRg st="4" end="4"/>
                                            </p:txEl>
                                          </p:spTgt>
                                        </p:tgtEl>
                                        <p:attrNameLst>
                                          <p:attrName>style.visibility</p:attrName>
                                        </p:attrNameLst>
                                      </p:cBhvr>
                                      <p:to>
                                        <p:strVal val="visible"/>
                                      </p:to>
                                    </p:set>
                                    <p:animEffect transition="in" filter="fade">
                                      <p:cBhvr>
                                        <p:cTn id="20" dur="500"/>
                                        <p:tgtEl>
                                          <p:spTgt spid="17613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76131">
                                            <p:txEl>
                                              <p:pRg st="5" end="5"/>
                                            </p:txEl>
                                          </p:spTgt>
                                        </p:tgtEl>
                                        <p:attrNameLst>
                                          <p:attrName>style.visibility</p:attrName>
                                        </p:attrNameLst>
                                      </p:cBhvr>
                                      <p:to>
                                        <p:strVal val="visible"/>
                                      </p:to>
                                    </p:set>
                                    <p:animEffect transition="in" filter="fade">
                                      <p:cBhvr>
                                        <p:cTn id="25" dur="500"/>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1C1C38A-D34D-4A42-82CE-C3785C5C3984}"/>
              </a:ext>
            </a:extLst>
          </p:cNvPr>
          <p:cNvSpPr>
            <a:spLocks noGrp="1" noChangeArrowheads="1"/>
          </p:cNvSpPr>
          <p:nvPr>
            <p:ph type="title"/>
          </p:nvPr>
        </p:nvSpPr>
        <p:spPr>
          <a:xfrm>
            <a:off x="233363" y="381000"/>
            <a:ext cx="7691437" cy="681038"/>
          </a:xfrm>
        </p:spPr>
        <p:txBody>
          <a:bodyPr lIns="96794" tIns="47603" rIns="96794" bIns="47603"/>
          <a:lstStyle/>
          <a:p>
            <a:pPr>
              <a:defRPr/>
            </a:pPr>
            <a:r>
              <a:rPr dirty="0"/>
              <a:t>When to Seek Help from a Therapist for the Child </a:t>
            </a:r>
            <a:r>
              <a:rPr sz="2400" b="0" i="1" dirty="0"/>
              <a:t>(Continued)</a:t>
            </a:r>
          </a:p>
        </p:txBody>
      </p:sp>
      <p:sp>
        <p:nvSpPr>
          <p:cNvPr id="178179" name="Rectangle 3">
            <a:extLst>
              <a:ext uri="{FF2B5EF4-FFF2-40B4-BE49-F238E27FC236}">
                <a16:creationId xmlns:a16="http://schemas.microsoft.com/office/drawing/2014/main" id="{33989648-44AC-4A84-92E5-4DF55CE4AA9A}"/>
              </a:ext>
            </a:extLst>
          </p:cNvPr>
          <p:cNvSpPr>
            <a:spLocks noGrp="1" noChangeArrowheads="1"/>
          </p:cNvSpPr>
          <p:nvPr>
            <p:ph type="body" idx="1"/>
          </p:nvPr>
        </p:nvSpPr>
        <p:spPr bwMode="auto">
          <a:xfrm>
            <a:off x="533400" y="1524000"/>
            <a:ext cx="8534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94" tIns="47603" rIns="96794" bIns="47603" numCol="1" anchor="t" anchorCtr="0" compatLnSpc="1">
            <a:prstTxWarp prst="textNoShape">
              <a:avLst/>
            </a:prstTxWarp>
          </a:bodyPr>
          <a:lstStyle/>
          <a:p>
            <a:pPr>
              <a:buClr>
                <a:schemeClr val="tx1"/>
              </a:buClr>
              <a:buFont typeface="Wingdings" pitchFamily="2" charset="2"/>
              <a:buNone/>
            </a:pPr>
            <a:r>
              <a:rPr altLang="en-US" b="1">
                <a:solidFill>
                  <a:schemeClr val="folHlink"/>
                </a:solidFill>
              </a:rPr>
              <a:t>When the child:</a:t>
            </a:r>
          </a:p>
          <a:p>
            <a:r>
              <a:rPr altLang="en-US"/>
              <a:t>Asks to talk to someone about his or her trauma</a:t>
            </a:r>
          </a:p>
          <a:p>
            <a:r>
              <a:rPr altLang="en-US"/>
              <a:t>Talks over and over again about the trauma or seems “stuck” on one aspect of it</a:t>
            </a:r>
          </a:p>
          <a:p>
            <a:r>
              <a:rPr altLang="en-US"/>
              <a:t>Seems plagued by guilt or self-blame</a:t>
            </a:r>
          </a:p>
          <a:p>
            <a:r>
              <a:rPr altLang="en-US"/>
              <a:t>Expresses feelings of helplessness and hopelessness</a:t>
            </a:r>
          </a:p>
          <a:p>
            <a:r>
              <a:rPr altLang="en-US" sz="2800"/>
              <a:t>Complains of frequent physical problems but checks out okay medically</a:t>
            </a:r>
          </a:p>
          <a:p>
            <a:endParaRPr altLang="en-US"/>
          </a:p>
        </p:txBody>
      </p:sp>
      <p:sp>
        <p:nvSpPr>
          <p:cNvPr id="57348" name="Slide Number Placeholder 3">
            <a:extLst>
              <a:ext uri="{FF2B5EF4-FFF2-40B4-BE49-F238E27FC236}">
                <a16:creationId xmlns:a16="http://schemas.microsoft.com/office/drawing/2014/main" id="{6F5D5356-E471-4E68-9446-DE437880A84F}"/>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E538C72-BBA1-41E2-BADB-6AEF269D7692}" type="slidenum">
              <a:rPr lang="en-US" altLang="en-US" sz="2000" b="0">
                <a:solidFill>
                  <a:srgbClr val="F8E82F"/>
                </a:solidFill>
                <a:latin typeface="Franklin Gothic Book" panose="020B0503020102020204" pitchFamily="34" charset="0"/>
              </a:rPr>
              <a:pPr/>
              <a:t>16</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animEffect transition="in" filter="fade">
                                      <p:cBhvr>
                                        <p:cTn id="7" dur="500"/>
                                        <p:tgtEl>
                                          <p:spTgt spid="1781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8179">
                                            <p:txEl>
                                              <p:pRg st="2" end="2"/>
                                            </p:txEl>
                                          </p:spTgt>
                                        </p:tgtEl>
                                        <p:attrNameLst>
                                          <p:attrName>style.visibility</p:attrName>
                                        </p:attrNameLst>
                                      </p:cBhvr>
                                      <p:to>
                                        <p:strVal val="visible"/>
                                      </p:to>
                                    </p:set>
                                    <p:animEffect transition="in" filter="fade">
                                      <p:cBhvr>
                                        <p:cTn id="12" dur="500"/>
                                        <p:tgtEl>
                                          <p:spTgt spid="178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8179">
                                            <p:txEl>
                                              <p:pRg st="3" end="3"/>
                                            </p:txEl>
                                          </p:spTgt>
                                        </p:tgtEl>
                                        <p:attrNameLst>
                                          <p:attrName>style.visibility</p:attrName>
                                        </p:attrNameLst>
                                      </p:cBhvr>
                                      <p:to>
                                        <p:strVal val="visible"/>
                                      </p:to>
                                    </p:set>
                                    <p:animEffect transition="in" filter="fade">
                                      <p:cBhvr>
                                        <p:cTn id="17" dur="500"/>
                                        <p:tgtEl>
                                          <p:spTgt spid="1781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8179">
                                            <p:txEl>
                                              <p:pRg st="4" end="4"/>
                                            </p:txEl>
                                          </p:spTgt>
                                        </p:tgtEl>
                                        <p:attrNameLst>
                                          <p:attrName>style.visibility</p:attrName>
                                        </p:attrNameLst>
                                      </p:cBhvr>
                                      <p:to>
                                        <p:strVal val="visible"/>
                                      </p:to>
                                    </p:set>
                                    <p:animEffect transition="in" filter="fade">
                                      <p:cBhvr>
                                        <p:cTn id="22" dur="500"/>
                                        <p:tgtEl>
                                          <p:spTgt spid="1781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8179">
                                            <p:txEl>
                                              <p:pRg st="5" end="5"/>
                                            </p:txEl>
                                          </p:spTgt>
                                        </p:tgtEl>
                                        <p:attrNameLst>
                                          <p:attrName>style.visibility</p:attrName>
                                        </p:attrNameLst>
                                      </p:cBhvr>
                                      <p:to>
                                        <p:strVal val="visible"/>
                                      </p:to>
                                    </p:set>
                                    <p:animEffect transition="in" filter="fade">
                                      <p:cBhvr>
                                        <p:cTn id="27" dur="500"/>
                                        <p:tgtEl>
                                          <p:spTgt spid="17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D9E548E0-30C1-482F-9CB2-FC35A2B76ED8}"/>
              </a:ext>
            </a:extLst>
          </p:cNvPr>
          <p:cNvSpPr>
            <a:spLocks noGrp="1" noChangeArrowheads="1"/>
          </p:cNvSpPr>
          <p:nvPr>
            <p:ph type="body" idx="1"/>
          </p:nvPr>
        </p:nvSpPr>
        <p:spPr bwMode="auto">
          <a:xfrm>
            <a:off x="609600" y="2743200"/>
            <a:ext cx="80010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94" tIns="47603" rIns="96794" bIns="47603" numCol="1" anchor="t" anchorCtr="0" compatLnSpc="1">
            <a:prstTxWarp prst="textNoShape">
              <a:avLst/>
            </a:prstTxWarp>
          </a:bodyPr>
          <a:lstStyle/>
          <a:p>
            <a:pPr>
              <a:lnSpc>
                <a:spcPct val="90000"/>
              </a:lnSpc>
            </a:pPr>
            <a:r>
              <a:rPr altLang="en-US" sz="2800"/>
              <a:t>Includes gathering a thorough trauma history</a:t>
            </a:r>
          </a:p>
          <a:p>
            <a:pPr>
              <a:lnSpc>
                <a:spcPct val="90000"/>
              </a:lnSpc>
            </a:pPr>
            <a:r>
              <a:rPr altLang="en-US" sz="2800"/>
              <a:t>Seeks input from you and others who know the child</a:t>
            </a:r>
          </a:p>
          <a:p>
            <a:pPr>
              <a:lnSpc>
                <a:spcPct val="90000"/>
              </a:lnSpc>
            </a:pPr>
            <a:r>
              <a:rPr altLang="en-US" sz="2800"/>
              <a:t>Should be used to determine the treatment plan</a:t>
            </a:r>
          </a:p>
          <a:p>
            <a:pPr>
              <a:lnSpc>
                <a:spcPct val="90000"/>
              </a:lnSpc>
            </a:pPr>
            <a:r>
              <a:rPr altLang="en-US" sz="2800"/>
              <a:t>Should be shared with caregivers</a:t>
            </a:r>
          </a:p>
          <a:p>
            <a:pPr>
              <a:lnSpc>
                <a:spcPct val="90000"/>
              </a:lnSpc>
              <a:buClr>
                <a:schemeClr val="folHlink"/>
              </a:buClr>
              <a:buFont typeface="Arial" panose="020B0604020202020204" pitchFamily="34" charset="0"/>
              <a:buNone/>
            </a:pPr>
            <a:endParaRPr altLang="en-US" sz="2800"/>
          </a:p>
        </p:txBody>
      </p:sp>
      <p:sp>
        <p:nvSpPr>
          <p:cNvPr id="20483" name="Rectangle 3">
            <a:extLst>
              <a:ext uri="{FF2B5EF4-FFF2-40B4-BE49-F238E27FC236}">
                <a16:creationId xmlns:a16="http://schemas.microsoft.com/office/drawing/2014/main" id="{749BE0BF-1155-4C38-99FA-8E755EF45838}"/>
              </a:ext>
            </a:extLst>
          </p:cNvPr>
          <p:cNvSpPr>
            <a:spLocks noGrp="1" noChangeArrowheads="1"/>
          </p:cNvSpPr>
          <p:nvPr>
            <p:ph type="title"/>
          </p:nvPr>
        </p:nvSpPr>
        <p:spPr>
          <a:xfrm>
            <a:off x="152400" y="428625"/>
            <a:ext cx="6858000" cy="990600"/>
          </a:xfrm>
        </p:spPr>
        <p:txBody>
          <a:bodyPr lIns="96794" tIns="47603" rIns="96794" bIns="47603"/>
          <a:lstStyle/>
          <a:p>
            <a:pPr>
              <a:defRPr/>
            </a:pPr>
            <a:r>
              <a:rPr>
                <a:solidFill>
                  <a:srgbClr val="FFE831"/>
                </a:solidFill>
              </a:rPr>
              <a:t>Trauma Assessment</a:t>
            </a:r>
          </a:p>
        </p:txBody>
      </p:sp>
      <p:sp>
        <p:nvSpPr>
          <p:cNvPr id="59396" name="Slide Number Placeholder 3">
            <a:extLst>
              <a:ext uri="{FF2B5EF4-FFF2-40B4-BE49-F238E27FC236}">
                <a16:creationId xmlns:a16="http://schemas.microsoft.com/office/drawing/2014/main" id="{6F58A29C-EC23-4946-8FD8-9F7E7C12139E}"/>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78126F36-11D7-407C-8C1F-F56077412156}" type="slidenum">
              <a:rPr lang="en-US" altLang="en-US" sz="2000" b="0">
                <a:solidFill>
                  <a:srgbClr val="F8E82F"/>
                </a:solidFill>
                <a:latin typeface="Franklin Gothic Book" panose="020B0503020102020204" pitchFamily="34" charset="0"/>
              </a:rPr>
              <a:pPr/>
              <a:t>17</a:t>
            </a:fld>
            <a:endParaRPr lang="en-US" altLang="en-US" sz="2000" b="0">
              <a:solidFill>
                <a:srgbClr val="F8E82F"/>
              </a:solidFill>
              <a:latin typeface="Franklin Gothic Book" panose="020B0503020102020204" pitchFamily="34" charset="0"/>
            </a:endParaRPr>
          </a:p>
        </p:txBody>
      </p:sp>
      <p:sp>
        <p:nvSpPr>
          <p:cNvPr id="59397" name="Text Box 7">
            <a:extLst>
              <a:ext uri="{FF2B5EF4-FFF2-40B4-BE49-F238E27FC236}">
                <a16:creationId xmlns:a16="http://schemas.microsoft.com/office/drawing/2014/main" id="{47EDFAF2-5402-48AE-A573-BD3188483E4A}"/>
              </a:ext>
            </a:extLst>
          </p:cNvPr>
          <p:cNvSpPr txBox="1">
            <a:spLocks noChangeArrowheads="1"/>
          </p:cNvSpPr>
          <p:nvPr/>
        </p:nvSpPr>
        <p:spPr bwMode="auto">
          <a:xfrm>
            <a:off x="365125" y="1644650"/>
            <a:ext cx="7788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Trauma assessment is important for any child who has experienced trauma</a:t>
            </a:r>
            <a:r>
              <a:rPr lang="en-US" altLang="en-US" sz="2800">
                <a:solidFill>
                  <a:schemeClr val="fo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fade">
                                      <p:cBhvr>
                                        <p:cTn id="7" dur="500"/>
                                        <p:tgtEl>
                                          <p:spTgt spid="180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226">
                                            <p:txEl>
                                              <p:pRg st="1" end="1"/>
                                            </p:txEl>
                                          </p:spTgt>
                                        </p:tgtEl>
                                        <p:attrNameLst>
                                          <p:attrName>style.visibility</p:attrName>
                                        </p:attrNameLst>
                                      </p:cBhvr>
                                      <p:to>
                                        <p:strVal val="visible"/>
                                      </p:to>
                                    </p:set>
                                    <p:animEffect transition="in" filter="fade">
                                      <p:cBhvr>
                                        <p:cTn id="12" dur="500"/>
                                        <p:tgtEl>
                                          <p:spTgt spid="180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6">
                                            <p:txEl>
                                              <p:pRg st="2" end="2"/>
                                            </p:txEl>
                                          </p:spTgt>
                                        </p:tgtEl>
                                        <p:attrNameLst>
                                          <p:attrName>style.visibility</p:attrName>
                                        </p:attrNameLst>
                                      </p:cBhvr>
                                      <p:to>
                                        <p:strVal val="visible"/>
                                      </p:to>
                                    </p:set>
                                    <p:animEffect transition="in" filter="fade">
                                      <p:cBhvr>
                                        <p:cTn id="17" dur="500"/>
                                        <p:tgtEl>
                                          <p:spTgt spid="180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0226">
                                            <p:txEl>
                                              <p:pRg st="3" end="3"/>
                                            </p:txEl>
                                          </p:spTgt>
                                        </p:tgtEl>
                                        <p:attrNameLst>
                                          <p:attrName>style.visibility</p:attrName>
                                        </p:attrNameLst>
                                      </p:cBhvr>
                                      <p:to>
                                        <p:strVal val="visible"/>
                                      </p:to>
                                    </p:set>
                                    <p:animEffect transition="in" filter="fade">
                                      <p:cBhvr>
                                        <p:cTn id="22" dur="500"/>
                                        <p:tgtEl>
                                          <p:spTgt spid="180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6D48F986-3973-466D-BBF2-8E14F598875B}"/>
              </a:ext>
            </a:extLst>
          </p:cNvPr>
          <p:cNvSpPr>
            <a:spLocks noGrp="1" noChangeArrowheads="1"/>
          </p:cNvSpPr>
          <p:nvPr>
            <p:ph type="body" idx="1"/>
          </p:nvPr>
        </p:nvSpPr>
        <p:spPr>
          <a:xfrm>
            <a:off x="0" y="2438400"/>
            <a:ext cx="8229600" cy="2514600"/>
          </a:xfrm>
        </p:spPr>
        <p:txBody>
          <a:bodyPr vert="horz" wrap="square" lIns="96794" tIns="47603" rIns="96794" bIns="47603" numCol="1" anchor="t" anchorCtr="0" compatLnSpc="1">
            <a:prstTxWarp prst="textNoShape">
              <a:avLst/>
            </a:prstTxWarp>
          </a:bodyPr>
          <a:lstStyle/>
          <a:p>
            <a:pPr marL="1046163" lvl="1" indent="-280988">
              <a:spcAft>
                <a:spcPct val="50000"/>
              </a:spcAft>
              <a:buClr>
                <a:schemeClr val="tx1"/>
              </a:buClr>
              <a:buFont typeface="Wingdings" panose="05000000000000000000" pitchFamily="2" charset="2"/>
              <a:buChar char="§"/>
              <a:defRPr/>
            </a:pPr>
            <a:r>
              <a:rPr altLang="en-US" sz="2800">
                <a:solidFill>
                  <a:srgbClr val="FFE831"/>
                </a:solidFill>
              </a:rPr>
              <a:t>Research-based</a:t>
            </a:r>
          </a:p>
          <a:p>
            <a:pPr marL="1046163" lvl="1" indent="-280988">
              <a:spcAft>
                <a:spcPct val="50000"/>
              </a:spcAft>
              <a:buClr>
                <a:schemeClr val="tx1"/>
              </a:buClr>
              <a:buFont typeface="Wingdings" panose="05000000000000000000" pitchFamily="2" charset="2"/>
              <a:buChar char="§"/>
              <a:defRPr/>
            </a:pPr>
            <a:r>
              <a:rPr altLang="en-US" sz="2800"/>
              <a:t>Include comprehensive</a:t>
            </a:r>
            <a:r>
              <a:rPr altLang="en-US" sz="2800">
                <a:solidFill>
                  <a:srgbClr val="FFE831"/>
                </a:solidFill>
              </a:rPr>
              <a:t> trauma assessment, </a:t>
            </a:r>
            <a:r>
              <a:rPr altLang="en-US" sz="2800"/>
              <a:t>including input from caregivers and other team members</a:t>
            </a:r>
          </a:p>
          <a:p>
            <a:pPr marL="1046163" lvl="1" indent="-280988">
              <a:spcAft>
                <a:spcPct val="50000"/>
              </a:spcAft>
              <a:buClr>
                <a:schemeClr val="tx1"/>
              </a:buClr>
              <a:buFont typeface="Wingdings" panose="05000000000000000000" pitchFamily="2" charset="2"/>
              <a:buChar char="§"/>
              <a:defRPr/>
            </a:pPr>
            <a:r>
              <a:rPr altLang="en-US" sz="2800"/>
              <a:t>Based on a clear plan that </a:t>
            </a:r>
            <a:r>
              <a:rPr altLang="en-US" sz="2800">
                <a:solidFill>
                  <a:srgbClr val="FFE831"/>
                </a:solidFill>
              </a:rPr>
              <a:t>involves caregivers</a:t>
            </a:r>
            <a:endParaRPr altLang="en-US" sz="2800"/>
          </a:p>
          <a:p>
            <a:pPr marL="1046163" lvl="1" indent="-280988">
              <a:spcAft>
                <a:spcPct val="50000"/>
              </a:spcAft>
              <a:buClr>
                <a:schemeClr val="tx1"/>
              </a:buClr>
              <a:buFont typeface="Wingdings" panose="05000000000000000000" pitchFamily="2" charset="2"/>
              <a:buChar char="§"/>
              <a:defRPr/>
            </a:pPr>
            <a:r>
              <a:rPr altLang="en-US" sz="2800">
                <a:solidFill>
                  <a:srgbClr val="FFE831"/>
                </a:solidFill>
              </a:rPr>
              <a:t>Trauma-focused </a:t>
            </a:r>
          </a:p>
        </p:txBody>
      </p:sp>
      <p:sp>
        <p:nvSpPr>
          <p:cNvPr id="20483" name="Rectangle 3">
            <a:extLst>
              <a:ext uri="{FF2B5EF4-FFF2-40B4-BE49-F238E27FC236}">
                <a16:creationId xmlns:a16="http://schemas.microsoft.com/office/drawing/2014/main" id="{84145C90-3E23-4A53-BD36-50371BD97C64}"/>
              </a:ext>
            </a:extLst>
          </p:cNvPr>
          <p:cNvSpPr>
            <a:spLocks noGrp="1" noChangeArrowheads="1"/>
          </p:cNvSpPr>
          <p:nvPr>
            <p:ph type="title"/>
          </p:nvPr>
        </p:nvSpPr>
        <p:spPr>
          <a:xfrm>
            <a:off x="152400" y="228600"/>
            <a:ext cx="6858000" cy="990600"/>
          </a:xfrm>
        </p:spPr>
        <p:txBody>
          <a:bodyPr lIns="96794" tIns="47603" rIns="96794" bIns="47603"/>
          <a:lstStyle/>
          <a:p>
            <a:pPr>
              <a:defRPr/>
            </a:pPr>
            <a:r>
              <a:rPr dirty="0"/>
              <a:t>The Basics </a:t>
            </a:r>
            <a:r>
              <a:rPr dirty="0">
                <a:solidFill>
                  <a:schemeClr val="folHlink"/>
                </a:solidFill>
              </a:rPr>
              <a:t>of</a:t>
            </a:r>
            <a:r>
              <a:rPr dirty="0"/>
              <a:t> Trauma-Informed Treatment</a:t>
            </a:r>
          </a:p>
        </p:txBody>
      </p:sp>
      <p:sp>
        <p:nvSpPr>
          <p:cNvPr id="61444" name="Slide Number Placeholder 3">
            <a:extLst>
              <a:ext uri="{FF2B5EF4-FFF2-40B4-BE49-F238E27FC236}">
                <a16:creationId xmlns:a16="http://schemas.microsoft.com/office/drawing/2014/main" id="{380EE502-8F41-442D-AD45-28E1AF9BE264}"/>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ADF72DD5-F63F-4FF1-A77D-7DE02E34E966}" type="slidenum">
              <a:rPr lang="en-US" altLang="en-US" sz="2000" b="0">
                <a:solidFill>
                  <a:srgbClr val="F8E82F"/>
                </a:solidFill>
                <a:latin typeface="Franklin Gothic Book" panose="020B0503020102020204" pitchFamily="34" charset="0"/>
              </a:rPr>
              <a:pPr/>
              <a:t>18</a:t>
            </a:fld>
            <a:endParaRPr lang="en-US" altLang="en-US" sz="2000" b="0">
              <a:solidFill>
                <a:srgbClr val="F8E82F"/>
              </a:solidFill>
              <a:latin typeface="Franklin Gothic Book" panose="020B0503020102020204" pitchFamily="34" charset="0"/>
            </a:endParaRPr>
          </a:p>
        </p:txBody>
      </p:sp>
      <p:sp>
        <p:nvSpPr>
          <p:cNvPr id="61445" name="Text Box 6">
            <a:extLst>
              <a:ext uri="{FF2B5EF4-FFF2-40B4-BE49-F238E27FC236}">
                <a16:creationId xmlns:a16="http://schemas.microsoft.com/office/drawing/2014/main" id="{6D81FFC2-32D0-49B5-9218-CBDA7D7BFCFA}"/>
              </a:ext>
            </a:extLst>
          </p:cNvPr>
          <p:cNvSpPr txBox="1">
            <a:spLocks noChangeArrowheads="1"/>
          </p:cNvSpPr>
          <p:nvPr/>
        </p:nvSpPr>
        <p:spPr bwMode="auto">
          <a:xfrm>
            <a:off x="228600" y="1690688"/>
            <a:ext cx="6972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Common elements of effective treatments: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fade">
                                      <p:cBhvr>
                                        <p:cTn id="7" dur="500"/>
                                        <p:tgtEl>
                                          <p:spTgt spid="180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226">
                                            <p:txEl>
                                              <p:pRg st="1" end="1"/>
                                            </p:txEl>
                                          </p:spTgt>
                                        </p:tgtEl>
                                        <p:attrNameLst>
                                          <p:attrName>style.visibility</p:attrName>
                                        </p:attrNameLst>
                                      </p:cBhvr>
                                      <p:to>
                                        <p:strVal val="visible"/>
                                      </p:to>
                                    </p:set>
                                    <p:animEffect transition="in" filter="fade">
                                      <p:cBhvr>
                                        <p:cTn id="12" dur="500"/>
                                        <p:tgtEl>
                                          <p:spTgt spid="180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6">
                                            <p:txEl>
                                              <p:pRg st="2" end="2"/>
                                            </p:txEl>
                                          </p:spTgt>
                                        </p:tgtEl>
                                        <p:attrNameLst>
                                          <p:attrName>style.visibility</p:attrName>
                                        </p:attrNameLst>
                                      </p:cBhvr>
                                      <p:to>
                                        <p:strVal val="visible"/>
                                      </p:to>
                                    </p:set>
                                    <p:animEffect transition="in" filter="fade">
                                      <p:cBhvr>
                                        <p:cTn id="17" dur="500"/>
                                        <p:tgtEl>
                                          <p:spTgt spid="180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0226">
                                            <p:txEl>
                                              <p:pRg st="3" end="3"/>
                                            </p:txEl>
                                          </p:spTgt>
                                        </p:tgtEl>
                                        <p:attrNameLst>
                                          <p:attrName>style.visibility</p:attrName>
                                        </p:attrNameLst>
                                      </p:cBhvr>
                                      <p:to>
                                        <p:strVal val="visible"/>
                                      </p:to>
                                    </p:set>
                                    <p:animEffect transition="in" filter="fade">
                                      <p:cBhvr>
                                        <p:cTn id="22" dur="500"/>
                                        <p:tgtEl>
                                          <p:spTgt spid="180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AC69BF1C-A4DA-43C3-8476-D2A760AE3418}"/>
              </a:ext>
            </a:extLst>
          </p:cNvPr>
          <p:cNvSpPr>
            <a:spLocks noGrp="1" noChangeArrowheads="1"/>
          </p:cNvSpPr>
          <p:nvPr>
            <p:ph type="body" idx="1"/>
          </p:nvPr>
        </p:nvSpPr>
        <p:spPr bwMode="auto">
          <a:xfrm>
            <a:off x="685800" y="2209800"/>
            <a:ext cx="8159750" cy="3937000"/>
          </a:xfrm>
        </p:spPr>
        <p:txBody>
          <a:bodyPr vert="horz" wrap="square" lIns="96794" tIns="47603" rIns="96794" bIns="47603" numCol="1" anchor="t" anchorCtr="0" compatLnSpc="1">
            <a:prstTxWarp prst="textNoShape">
              <a:avLst/>
            </a:prstTxWarp>
          </a:bodyPr>
          <a:lstStyle/>
          <a:p>
            <a:pPr>
              <a:defRPr/>
            </a:pPr>
            <a:r>
              <a:rPr altLang="en-US" sz="2800"/>
              <a:t>Treatments that promise an instant cure</a:t>
            </a:r>
          </a:p>
          <a:p>
            <a:pPr marL="0" indent="0">
              <a:buFont typeface="Wingdings" pitchFamily="2" charset="2"/>
              <a:buNone/>
              <a:defRPr/>
            </a:pPr>
            <a:endParaRPr altLang="en-US" sz="2800"/>
          </a:p>
          <a:p>
            <a:pPr>
              <a:defRPr/>
            </a:pPr>
            <a:r>
              <a:rPr altLang="en-US" sz="2800"/>
              <a:t>Treatments that do not appreciate the effects of trauma</a:t>
            </a:r>
          </a:p>
        </p:txBody>
      </p:sp>
      <p:sp>
        <p:nvSpPr>
          <p:cNvPr id="27651" name="Rectangle 3">
            <a:extLst>
              <a:ext uri="{FF2B5EF4-FFF2-40B4-BE49-F238E27FC236}">
                <a16:creationId xmlns:a16="http://schemas.microsoft.com/office/drawing/2014/main" id="{56D7CAC4-1D8B-4B75-A107-0FBDC55A9134}"/>
              </a:ext>
            </a:extLst>
          </p:cNvPr>
          <p:cNvSpPr>
            <a:spLocks noGrp="1" noChangeArrowheads="1"/>
          </p:cNvSpPr>
          <p:nvPr>
            <p:ph type="title"/>
          </p:nvPr>
        </p:nvSpPr>
        <p:spPr>
          <a:xfrm>
            <a:off x="228600" y="481013"/>
            <a:ext cx="7467600" cy="838200"/>
          </a:xfrm>
        </p:spPr>
        <p:txBody>
          <a:bodyPr lIns="96794" tIns="47603" rIns="96794" bIns="47603"/>
          <a:lstStyle/>
          <a:p>
            <a:pPr>
              <a:defRPr/>
            </a:pPr>
            <a:r>
              <a:rPr altLang="en-US"/>
              <a:t>Ineffective or Harmful Treatments</a:t>
            </a:r>
          </a:p>
        </p:txBody>
      </p:sp>
      <p:sp>
        <p:nvSpPr>
          <p:cNvPr id="63492" name="Rectangle 4">
            <a:extLst>
              <a:ext uri="{FF2B5EF4-FFF2-40B4-BE49-F238E27FC236}">
                <a16:creationId xmlns:a16="http://schemas.microsoft.com/office/drawing/2014/main" id="{0F3E671D-4052-43FB-8B72-43BAA3F15261}"/>
              </a:ext>
            </a:extLst>
          </p:cNvPr>
          <p:cNvSpPr>
            <a:spLocks noChangeArrowheads="1"/>
          </p:cNvSpPr>
          <p:nvPr/>
        </p:nvSpPr>
        <p:spPr bwMode="auto">
          <a:xfrm>
            <a:off x="381000" y="1554163"/>
            <a:ext cx="426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8" rIns="92034" bIns="46018">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E831"/>
                </a:solidFill>
              </a:rPr>
              <a:t>Beware of:</a:t>
            </a:r>
          </a:p>
        </p:txBody>
      </p:sp>
      <p:sp>
        <p:nvSpPr>
          <p:cNvPr id="63493" name="Slide Number Placeholder 4">
            <a:extLst>
              <a:ext uri="{FF2B5EF4-FFF2-40B4-BE49-F238E27FC236}">
                <a16:creationId xmlns:a16="http://schemas.microsoft.com/office/drawing/2014/main" id="{66BED0A8-2FFF-4B74-820D-5D5EA56FCA9F}"/>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545B9AB6-8CBB-4D7E-A71C-9BC06E3869A2}" type="slidenum">
              <a:rPr lang="en-US" altLang="en-US" sz="2000" b="0">
                <a:solidFill>
                  <a:srgbClr val="F8E82F"/>
                </a:solidFill>
                <a:latin typeface="Franklin Gothic Book" panose="020B0503020102020204" pitchFamily="34" charset="0"/>
              </a:rPr>
              <a:pPr/>
              <a:t>19</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Effect transition="in" filter="fade">
                                      <p:cBhvr>
                                        <p:cTn id="7" dur="500"/>
                                        <p:tgtEl>
                                          <p:spTgt spid="1966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0">
                                            <p:txEl>
                                              <p:pRg st="2" end="2"/>
                                            </p:txEl>
                                          </p:spTgt>
                                        </p:tgtEl>
                                        <p:attrNameLst>
                                          <p:attrName>style.visibility</p:attrName>
                                        </p:attrNameLst>
                                      </p:cBhvr>
                                      <p:to>
                                        <p:strVal val="visible"/>
                                      </p:to>
                                    </p:set>
                                    <p:animEffect transition="in" filter="fade">
                                      <p:cBhvr>
                                        <p:cTn id="12" dur="500"/>
                                        <p:tgtEl>
                                          <p:spTgt spid="1966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D75C4C05-5F49-441F-B8E7-838F371144BA}"/>
              </a:ext>
            </a:extLst>
          </p:cNvPr>
          <p:cNvPicPr>
            <a:picLocks noChangeAspect="1"/>
          </p:cNvPicPr>
          <p:nvPr/>
        </p:nvPicPr>
        <p:blipFill>
          <a:blip r:embed="rId3">
            <a:extLst>
              <a:ext uri="{28A0092B-C50C-407E-A947-70E740481C1C}">
                <a14:useLocalDpi xmlns:a14="http://schemas.microsoft.com/office/drawing/2010/main" val="0"/>
              </a:ext>
            </a:extLst>
          </a:blip>
          <a:srcRect l="11108" t="6248" r="6361" b="14595"/>
          <a:stretch>
            <a:fillRect/>
          </a:stretch>
        </p:blipFill>
        <p:spPr bwMode="auto">
          <a:xfrm>
            <a:off x="1404938" y="3798888"/>
            <a:ext cx="35401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Content Placeholder 7">
            <a:extLst>
              <a:ext uri="{FF2B5EF4-FFF2-40B4-BE49-F238E27FC236}">
                <a16:creationId xmlns:a16="http://schemas.microsoft.com/office/drawing/2014/main" id="{D435EEA8-4E25-4550-9340-0101D38C5D3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2431" r="5174" b="4871"/>
          <a:stretch>
            <a:fillRect/>
          </a:stretch>
        </p:blipFill>
        <p:spPr>
          <a:xfrm>
            <a:off x="5646738" y="723900"/>
            <a:ext cx="2276475" cy="2638425"/>
          </a:xfrm>
          <a:noFill/>
          <a:extLst>
            <a:ext uri="{91240B29-F687-4F45-9708-019B960494DF}">
              <a14:hiddenLine xmlns:a14="http://schemas.microsoft.com/office/drawing/2010/main" w="9525">
                <a:solidFill>
                  <a:srgbClr val="000000"/>
                </a:solidFill>
                <a:miter lim="800000"/>
                <a:headEnd/>
                <a:tailEnd/>
              </a14:hiddenLine>
            </a:ext>
          </a:extLst>
        </p:spPr>
      </p:pic>
      <p:sp>
        <p:nvSpPr>
          <p:cNvPr id="28676" name="Title 1">
            <a:extLst>
              <a:ext uri="{FF2B5EF4-FFF2-40B4-BE49-F238E27FC236}">
                <a16:creationId xmlns:a16="http://schemas.microsoft.com/office/drawing/2014/main" id="{CBD7F084-8B54-4C98-9299-6AD327F41AB9}"/>
              </a:ext>
            </a:extLst>
          </p:cNvPr>
          <p:cNvSpPr>
            <a:spLocks noGrp="1"/>
          </p:cNvSpPr>
          <p:nvPr>
            <p:ph type="title"/>
          </p:nvPr>
        </p:nvSpPr>
        <p:spPr>
          <a:xfrm>
            <a:off x="354013" y="0"/>
            <a:ext cx="8893175" cy="762000"/>
          </a:xfrm>
        </p:spPr>
        <p:txBody>
          <a:bodyPr anchor="t"/>
          <a:lstStyle/>
          <a:p>
            <a:pPr algn="ctr" eaLnBrk="1" hangingPunct="1"/>
            <a:r>
              <a:rPr lang="en-US" altLang="en-US" sz="3400" u="sng"/>
              <a:t>Tools from our Trauma Toolkit</a:t>
            </a:r>
          </a:p>
        </p:txBody>
      </p:sp>
      <p:pic>
        <p:nvPicPr>
          <p:cNvPr id="28677" name="Picture 3">
            <a:extLst>
              <a:ext uri="{FF2B5EF4-FFF2-40B4-BE49-F238E27FC236}">
                <a16:creationId xmlns:a16="http://schemas.microsoft.com/office/drawing/2014/main" id="{68A54352-41E1-49D5-A95C-1A6AC910304E}"/>
              </a:ext>
            </a:extLst>
          </p:cNvPr>
          <p:cNvPicPr>
            <a:picLocks noChangeAspect="1"/>
          </p:cNvPicPr>
          <p:nvPr/>
        </p:nvPicPr>
        <p:blipFill>
          <a:blip r:embed="rId5">
            <a:extLst>
              <a:ext uri="{28A0092B-C50C-407E-A947-70E740481C1C}">
                <a14:useLocalDpi xmlns:a14="http://schemas.microsoft.com/office/drawing/2010/main" val="0"/>
              </a:ext>
            </a:extLst>
          </a:blip>
          <a:srcRect l="16393" t="4173" r="14899" b="16672"/>
          <a:stretch>
            <a:fillRect/>
          </a:stretch>
        </p:blipFill>
        <p:spPr bwMode="auto">
          <a:xfrm>
            <a:off x="5900738" y="3400425"/>
            <a:ext cx="3505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3">
            <a:extLst>
              <a:ext uri="{FF2B5EF4-FFF2-40B4-BE49-F238E27FC236}">
                <a16:creationId xmlns:a16="http://schemas.microsoft.com/office/drawing/2014/main" id="{2F4D7765-47A9-44B9-800E-63F4276A8511}"/>
              </a:ext>
            </a:extLst>
          </p:cNvPr>
          <p:cNvSpPr>
            <a:spLocks noChangeArrowheads="1"/>
          </p:cNvSpPr>
          <p:nvPr/>
        </p:nvSpPr>
        <p:spPr bwMode="auto">
          <a:xfrm>
            <a:off x="9234488" y="6894513"/>
            <a:ext cx="334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a:fld id="{AD7E0614-8DA5-44F8-BECB-045ABF139BDF}" type="slidenum">
              <a:rPr lang="en-US" altLang="en-US" sz="2000" b="0">
                <a:solidFill>
                  <a:srgbClr val="FFE14F"/>
                </a:solidFill>
                <a:latin typeface="Franklin Gothic Book" panose="020B0503020102020204" pitchFamily="34" charset="0"/>
                <a:sym typeface="Arial" panose="020B0604020202020204" pitchFamily="34" charset="0"/>
              </a:rPr>
              <a:pPr eaLnBrk="1"/>
              <a:t>2</a:t>
            </a:fld>
            <a:endParaRPr lang="en-US" altLang="en-US" sz="2000" b="0">
              <a:solidFill>
                <a:srgbClr val="FFE14F"/>
              </a:solidFill>
              <a:latin typeface="Franklin Gothic Book" panose="020B0503020102020204" pitchFamily="34" charset="0"/>
              <a:sym typeface="Arial" panose="020B0604020202020204" pitchFamily="34" charset="0"/>
            </a:endParaRPr>
          </a:p>
        </p:txBody>
      </p:sp>
      <p:pic>
        <p:nvPicPr>
          <p:cNvPr id="28679" name="Picture 4">
            <a:extLst>
              <a:ext uri="{FF2B5EF4-FFF2-40B4-BE49-F238E27FC236}">
                <a16:creationId xmlns:a16="http://schemas.microsoft.com/office/drawing/2014/main" id="{9A9F7718-3AA2-4EBB-9E78-89423BD9E3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4013" y="1109663"/>
            <a:ext cx="37719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0833E63-0CCD-4445-88EC-8CEF1CD3A1CF}"/>
              </a:ext>
            </a:extLst>
          </p:cNvPr>
          <p:cNvSpPr txBox="1"/>
          <p:nvPr/>
        </p:nvSpPr>
        <p:spPr>
          <a:xfrm>
            <a:off x="833499" y="731499"/>
            <a:ext cx="2813538" cy="384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eaLnBrk="1" fontAlgn="auto">
              <a:spcBef>
                <a:spcPts val="0"/>
              </a:spcBef>
              <a:spcAft>
                <a:spcPts val="0"/>
              </a:spcAft>
              <a:defRPr/>
            </a:pPr>
            <a:r>
              <a:rPr lang="en-US" kern="0" dirty="0">
                <a:solidFill>
                  <a:srgbClr val="FFE14F"/>
                </a:solidFill>
                <a:latin typeface="Arial"/>
                <a:cs typeface="Arial"/>
                <a:sym typeface="Arial"/>
              </a:rPr>
              <a:t>Re-enactment</a:t>
            </a:r>
            <a:r>
              <a:rPr lang="en-US" kern="0" dirty="0">
                <a:solidFill>
                  <a:srgbClr val="F8E82F"/>
                </a:solidFill>
                <a:latin typeface="Arial"/>
                <a:cs typeface="Arial"/>
                <a:sym typeface="Arial"/>
              </a:rPr>
              <a:t> Cycle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8DB9562B-D1FB-4DDF-9C8D-C9625C48E29C}"/>
              </a:ext>
            </a:extLst>
          </p:cNvPr>
          <p:cNvSpPr>
            <a:spLocks noGrp="1" noChangeArrowheads="1"/>
          </p:cNvSpPr>
          <p:nvPr>
            <p:ph type="body" idx="1"/>
          </p:nvPr>
        </p:nvSpPr>
        <p:spPr bwMode="auto">
          <a:xfrm>
            <a:off x="609600" y="1447800"/>
            <a:ext cx="8001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94" tIns="47603" rIns="96794" bIns="47603" numCol="1" anchor="t" anchorCtr="0" compatLnSpc="1">
            <a:prstTxWarp prst="textNoShape">
              <a:avLst/>
            </a:prstTxWarp>
          </a:bodyPr>
          <a:lstStyle/>
          <a:p>
            <a:r>
              <a:rPr altLang="en-US" sz="2200"/>
              <a:t>Behaviors may initially increase after a therapy appointment, but they should decrease over time</a:t>
            </a:r>
          </a:p>
          <a:p>
            <a:r>
              <a:rPr altLang="en-US" sz="2200"/>
              <a:t>The child may take some time in sharing their stories with the therapist; it doesn’t always happen right away</a:t>
            </a:r>
          </a:p>
          <a:p>
            <a:r>
              <a:rPr altLang="en-US" sz="2200"/>
              <a:t>Transitions in therapists may cause setbacks in the child’s progress, however the child may avoid therapy or request a new therapist when the therapist begins to process the traumatic events with the child </a:t>
            </a:r>
          </a:p>
          <a:p>
            <a:r>
              <a:rPr altLang="en-US" sz="2200"/>
              <a:t>Trauma-informed providers may not be available in your area</a:t>
            </a:r>
          </a:p>
          <a:p>
            <a:r>
              <a:rPr altLang="en-US" sz="2200"/>
              <a:t>Trauma therapy is the start of a child’s healing; processing will continue (for years…)</a:t>
            </a:r>
          </a:p>
          <a:p>
            <a:endParaRPr altLang="en-US" sz="2200"/>
          </a:p>
        </p:txBody>
      </p:sp>
      <p:sp>
        <p:nvSpPr>
          <p:cNvPr id="65539" name="Rectangle 3">
            <a:extLst>
              <a:ext uri="{FF2B5EF4-FFF2-40B4-BE49-F238E27FC236}">
                <a16:creationId xmlns:a16="http://schemas.microsoft.com/office/drawing/2014/main" id="{598A7BC6-A016-4499-B2AD-02044A8FF90E}"/>
              </a:ext>
            </a:extLst>
          </p:cNvPr>
          <p:cNvSpPr>
            <a:spLocks noChangeArrowheads="1"/>
          </p:cNvSpPr>
          <p:nvPr/>
        </p:nvSpPr>
        <p:spPr bwMode="auto">
          <a:xfrm>
            <a:off x="152400" y="304800"/>
            <a:ext cx="7600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The Reality of Trauma-informed Therapy</a:t>
            </a:r>
          </a:p>
        </p:txBody>
      </p:sp>
      <p:sp>
        <p:nvSpPr>
          <p:cNvPr id="65540" name="Slide Number Placeholder 5">
            <a:extLst>
              <a:ext uri="{FF2B5EF4-FFF2-40B4-BE49-F238E27FC236}">
                <a16:creationId xmlns:a16="http://schemas.microsoft.com/office/drawing/2014/main" id="{84EB5656-E287-4B7A-822A-F3C3A027A0D4}"/>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5DA78B16-9DCE-4CA7-B47E-88A34419E70A}" type="slidenum">
              <a:rPr lang="en-US" altLang="en-US" sz="2000" b="0">
                <a:solidFill>
                  <a:srgbClr val="F8E82F"/>
                </a:solidFill>
                <a:latin typeface="Franklin Gothic Book" panose="020B0503020102020204" pitchFamily="34" charset="0"/>
              </a:rPr>
              <a:pPr/>
              <a:t>20</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8418">
                                            <p:txEl>
                                              <p:pRg st="0" end="0"/>
                                            </p:txEl>
                                          </p:spTgt>
                                        </p:tgtEl>
                                        <p:attrNameLst>
                                          <p:attrName>style.visibility</p:attrName>
                                        </p:attrNameLst>
                                      </p:cBhvr>
                                      <p:to>
                                        <p:strVal val="visible"/>
                                      </p:to>
                                    </p:set>
                                    <p:animEffect transition="in" filter="fade">
                                      <p:cBhvr>
                                        <p:cTn id="7" dur="500"/>
                                        <p:tgtEl>
                                          <p:spTgt spid="1884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8418">
                                            <p:txEl>
                                              <p:pRg st="1" end="1"/>
                                            </p:txEl>
                                          </p:spTgt>
                                        </p:tgtEl>
                                        <p:attrNameLst>
                                          <p:attrName>style.visibility</p:attrName>
                                        </p:attrNameLst>
                                      </p:cBhvr>
                                      <p:to>
                                        <p:strVal val="visible"/>
                                      </p:to>
                                    </p:set>
                                    <p:animEffect transition="in" filter="fade">
                                      <p:cBhvr>
                                        <p:cTn id="12" dur="500"/>
                                        <p:tgtEl>
                                          <p:spTgt spid="1884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8418">
                                            <p:txEl>
                                              <p:pRg st="2" end="2"/>
                                            </p:txEl>
                                          </p:spTgt>
                                        </p:tgtEl>
                                        <p:attrNameLst>
                                          <p:attrName>style.visibility</p:attrName>
                                        </p:attrNameLst>
                                      </p:cBhvr>
                                      <p:to>
                                        <p:strVal val="visible"/>
                                      </p:to>
                                    </p:set>
                                    <p:animEffect transition="in" filter="fade">
                                      <p:cBhvr>
                                        <p:cTn id="17" dur="500"/>
                                        <p:tgtEl>
                                          <p:spTgt spid="1884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8418">
                                            <p:txEl>
                                              <p:pRg st="3" end="3"/>
                                            </p:txEl>
                                          </p:spTgt>
                                        </p:tgtEl>
                                        <p:attrNameLst>
                                          <p:attrName>style.visibility</p:attrName>
                                        </p:attrNameLst>
                                      </p:cBhvr>
                                      <p:to>
                                        <p:strVal val="visible"/>
                                      </p:to>
                                    </p:set>
                                    <p:animEffect transition="in" filter="fade">
                                      <p:cBhvr>
                                        <p:cTn id="22" dur="500"/>
                                        <p:tgtEl>
                                          <p:spTgt spid="18841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8418">
                                            <p:txEl>
                                              <p:pRg st="4" end="4"/>
                                            </p:txEl>
                                          </p:spTgt>
                                        </p:tgtEl>
                                        <p:attrNameLst>
                                          <p:attrName>style.visibility</p:attrName>
                                        </p:attrNameLst>
                                      </p:cBhvr>
                                      <p:to>
                                        <p:strVal val="visible"/>
                                      </p:to>
                                    </p:set>
                                    <p:animEffect transition="in" filter="fade">
                                      <p:cBhvr>
                                        <p:cTn id="27" dur="500"/>
                                        <p:tgtEl>
                                          <p:spTgt spid="1884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E6B7B-51DE-48BC-B2E2-24015CDE3992}"/>
              </a:ext>
            </a:extLst>
          </p:cNvPr>
          <p:cNvSpPr>
            <a:spLocks noGrp="1"/>
          </p:cNvSpPr>
          <p:nvPr>
            <p:ph type="title"/>
          </p:nvPr>
        </p:nvSpPr>
        <p:spPr>
          <a:xfrm>
            <a:off x="152400" y="76200"/>
            <a:ext cx="9144000" cy="1219200"/>
          </a:xfrm>
        </p:spPr>
        <p:txBody>
          <a:bodyPr/>
          <a:lstStyle/>
          <a:p>
            <a:pPr>
              <a:defRPr/>
            </a:pPr>
            <a:r>
              <a:rPr dirty="0"/>
              <a:t>What questions could I ask </a:t>
            </a:r>
            <a:br>
              <a:rPr dirty="0"/>
            </a:br>
            <a:r>
              <a:rPr dirty="0"/>
              <a:t>the therapist?</a:t>
            </a:r>
          </a:p>
        </p:txBody>
      </p:sp>
      <p:sp>
        <p:nvSpPr>
          <p:cNvPr id="67587" name="Content Placeholder 3">
            <a:extLst>
              <a:ext uri="{FF2B5EF4-FFF2-40B4-BE49-F238E27FC236}">
                <a16:creationId xmlns:a16="http://schemas.microsoft.com/office/drawing/2014/main" id="{BF509E6B-8A8C-41EC-B5FF-AFAFCFD6358D}"/>
              </a:ext>
            </a:extLst>
          </p:cNvPr>
          <p:cNvSpPr>
            <a:spLocks noGrp="1"/>
          </p:cNvSpPr>
          <p:nvPr>
            <p:ph idx="1"/>
          </p:nvPr>
        </p:nvSpPr>
        <p:spPr bwMode="auto">
          <a:xfrm>
            <a:off x="457200" y="1752600"/>
            <a:ext cx="8686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What are the treatment goals?</a:t>
            </a:r>
          </a:p>
          <a:p>
            <a:r>
              <a:rPr altLang="en-US"/>
              <a:t>What is the expected timeline of the therapy?</a:t>
            </a:r>
          </a:p>
          <a:p>
            <a:r>
              <a:rPr altLang="en-US"/>
              <a:t>What will it look like when progress is made?</a:t>
            </a:r>
          </a:p>
          <a:p>
            <a:r>
              <a:rPr altLang="en-US"/>
              <a:t>What will it look like when those goals are met?</a:t>
            </a:r>
          </a:p>
          <a:p>
            <a:r>
              <a:rPr altLang="en-US"/>
              <a:t>What are the possible “side effects” of therapy?</a:t>
            </a:r>
          </a:p>
          <a:p>
            <a:r>
              <a:rPr altLang="en-US"/>
              <a:t>What might be the behaviors associated with the child's diagnosis, if the child has one?</a:t>
            </a:r>
          </a:p>
          <a:p>
            <a:r>
              <a:rPr altLang="en-US"/>
              <a:t>Is the team communicating about the treatment plan?</a:t>
            </a:r>
          </a:p>
        </p:txBody>
      </p:sp>
      <p:sp>
        <p:nvSpPr>
          <p:cNvPr id="67588" name="Slide Number Placeholder 1">
            <a:extLst>
              <a:ext uri="{FF2B5EF4-FFF2-40B4-BE49-F238E27FC236}">
                <a16:creationId xmlns:a16="http://schemas.microsoft.com/office/drawing/2014/main" id="{13875590-81A2-4EE8-AB8F-D27E574459B3}"/>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88FBB38-AD5C-4935-8E39-FCFBEE688335}" type="slidenum">
              <a:rPr lang="en-US" altLang="en-US" sz="2000" b="0">
                <a:solidFill>
                  <a:srgbClr val="F8E82F"/>
                </a:solidFill>
                <a:latin typeface="Franklin Gothic Book" panose="020B0503020102020204" pitchFamily="34" charset="0"/>
              </a:rPr>
              <a:pPr/>
              <a:t>21</a:t>
            </a:fld>
            <a:endParaRPr lang="en-US" altLang="en-US" sz="2000" b="0">
              <a:solidFill>
                <a:srgbClr val="F8E82F"/>
              </a:solidFill>
              <a:latin typeface="Franklin Gothic Book" panose="020B0503020102020204" pitchFamily="34"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3">
            <a:extLst>
              <a:ext uri="{FF2B5EF4-FFF2-40B4-BE49-F238E27FC236}">
                <a16:creationId xmlns:a16="http://schemas.microsoft.com/office/drawing/2014/main" id="{9D39C089-9BD0-4BF6-B666-9B74E28FD615}"/>
              </a:ext>
            </a:extLst>
          </p:cNvPr>
          <p:cNvSpPr>
            <a:spLocks noGrp="1"/>
          </p:cNvSpPr>
          <p:nvPr>
            <p:ph idx="1"/>
          </p:nvPr>
        </p:nvSpPr>
        <p:spPr bwMode="auto">
          <a:xfrm>
            <a:off x="457200" y="1600200"/>
            <a:ext cx="8686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How can I support the treatment plan?  How can the plan be supported at home/school/day care/by the team?</a:t>
            </a:r>
          </a:p>
          <a:p>
            <a:r>
              <a:rPr altLang="en-US"/>
              <a:t>What is my role in helping the child to heal/What are the expectations of me? </a:t>
            </a:r>
          </a:p>
          <a:p>
            <a:r>
              <a:rPr altLang="en-US"/>
              <a:t>How can I seek a referral for myself?</a:t>
            </a:r>
          </a:p>
          <a:p>
            <a:r>
              <a:rPr altLang="en-US"/>
              <a:t>What is the therapist's professional background and training and how do they treat trauma?</a:t>
            </a:r>
          </a:p>
          <a:p>
            <a:endParaRPr altLang="en-US"/>
          </a:p>
        </p:txBody>
      </p:sp>
      <p:sp>
        <p:nvSpPr>
          <p:cNvPr id="69635" name="Slide Number Placeholder 1">
            <a:extLst>
              <a:ext uri="{FF2B5EF4-FFF2-40B4-BE49-F238E27FC236}">
                <a16:creationId xmlns:a16="http://schemas.microsoft.com/office/drawing/2014/main" id="{BACFE0A5-A4EE-4E2B-B2D5-8E7062E6CD91}"/>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0582338-EB57-4D6E-B76A-D48F04A86F75}" type="slidenum">
              <a:rPr lang="en-US" altLang="en-US" sz="2000" b="0">
                <a:solidFill>
                  <a:srgbClr val="F8E82F"/>
                </a:solidFill>
                <a:latin typeface="Franklin Gothic Book" panose="020B0503020102020204" pitchFamily="34" charset="0"/>
              </a:rPr>
              <a:pPr/>
              <a:t>22</a:t>
            </a:fld>
            <a:endParaRPr lang="en-US" altLang="en-US" sz="2000" b="0">
              <a:solidFill>
                <a:srgbClr val="F8E82F"/>
              </a:solidFill>
              <a:latin typeface="Franklin Gothic Book" panose="020B0503020102020204" pitchFamily="34" charset="0"/>
            </a:endParaRPr>
          </a:p>
        </p:txBody>
      </p:sp>
      <p:sp>
        <p:nvSpPr>
          <p:cNvPr id="5" name="Title 2">
            <a:extLst>
              <a:ext uri="{FF2B5EF4-FFF2-40B4-BE49-F238E27FC236}">
                <a16:creationId xmlns:a16="http://schemas.microsoft.com/office/drawing/2014/main" id="{ACE78DAD-9E5A-4766-8C0C-5194F703AD85}"/>
              </a:ext>
            </a:extLst>
          </p:cNvPr>
          <p:cNvSpPr txBox="1">
            <a:spLocks/>
          </p:cNvSpPr>
          <p:nvPr/>
        </p:nvSpPr>
        <p:spPr bwMode="auto">
          <a:xfrm>
            <a:off x="228600" y="76200"/>
            <a:ext cx="9144000" cy="1219200"/>
          </a:xfrm>
          <a:prstGeom prst="rect">
            <a:avLst/>
          </a:prstGeom>
          <a:noFill/>
          <a:ln>
            <a:noFill/>
          </a:ln>
        </p:spPr>
        <p:txBody>
          <a:bodyPr lIns="96618" tIns="48309" rIns="96618" bIns="48309" anchor="ctr"/>
          <a:lstStyle>
            <a:lvl1pPr algn="l" defTabSz="966788" rtl="0" eaLnBrk="0" fontAlgn="base" hangingPunct="0">
              <a:lnSpc>
                <a:spcPct val="90000"/>
              </a:lnSpc>
              <a:spcBef>
                <a:spcPct val="0"/>
              </a:spcBef>
              <a:spcAft>
                <a:spcPct val="0"/>
              </a:spcAft>
              <a:defRPr lang="en-US" sz="3400" b="1">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a:lstStyle>
          <a:p>
            <a:pPr>
              <a:defRPr/>
            </a:pPr>
            <a:r>
              <a:rPr kern="0" dirty="0"/>
              <a:t>What questions could I ask </a:t>
            </a:r>
            <a:br>
              <a:rPr kern="0" dirty="0"/>
            </a:br>
            <a:r>
              <a:rPr kern="0" dirty="0"/>
              <a:t>the therapist?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6A507F0B-0D04-444D-9AF1-B5EC619B0B6A}"/>
              </a:ext>
            </a:extLst>
          </p:cNvPr>
          <p:cNvSpPr>
            <a:spLocks noGrp="1" noChangeArrowheads="1"/>
          </p:cNvSpPr>
          <p:nvPr>
            <p:ph type="body" idx="1"/>
          </p:nvPr>
        </p:nvSpPr>
        <p:spPr bwMode="auto">
          <a:xfrm>
            <a:off x="685800" y="1676400"/>
            <a:ext cx="8458200" cy="4729163"/>
          </a:xfrm>
        </p:spPr>
        <p:txBody>
          <a:bodyPr vert="horz" wrap="square" lIns="96794" tIns="47603" rIns="96794" bIns="47603" numCol="1" anchor="t" anchorCtr="0" compatLnSpc="1">
            <a:prstTxWarp prst="textNoShape">
              <a:avLst/>
            </a:prstTxWarp>
          </a:bodyPr>
          <a:lstStyle/>
          <a:p>
            <a:pPr>
              <a:defRPr/>
            </a:pPr>
            <a:r>
              <a:rPr altLang="en-US" sz="2800">
                <a:solidFill>
                  <a:srgbClr val="FFE831"/>
                </a:solidFill>
              </a:rPr>
              <a:t>Some medications can be safe and effective</a:t>
            </a:r>
            <a:endParaRPr altLang="en-US" sz="2800"/>
          </a:p>
          <a:p>
            <a:pPr>
              <a:defRPr/>
            </a:pPr>
            <a:r>
              <a:rPr altLang="en-US" sz="2800">
                <a:solidFill>
                  <a:srgbClr val="FFE831"/>
                </a:solidFill>
              </a:rPr>
              <a:t>Caregivers should ask questions about:</a:t>
            </a:r>
          </a:p>
          <a:p>
            <a:pPr marL="742950" lvl="1" indent="-285750">
              <a:buFontTx/>
              <a:buChar char="•"/>
              <a:defRPr/>
            </a:pPr>
            <a:r>
              <a:rPr altLang="en-US" sz="2800"/>
              <a:t>Medications alone (without therapy)</a:t>
            </a:r>
          </a:p>
          <a:p>
            <a:pPr marL="742950" lvl="1" indent="-285750">
              <a:buFontTx/>
              <a:buChar char="•"/>
              <a:defRPr/>
            </a:pPr>
            <a:r>
              <a:rPr altLang="en-US" sz="2800"/>
              <a:t>Medication prescribed for children under age 4</a:t>
            </a:r>
          </a:p>
          <a:p>
            <a:pPr marL="742950" lvl="1" indent="-285750">
              <a:buFontTx/>
              <a:buChar char="•"/>
              <a:defRPr/>
            </a:pPr>
            <a:r>
              <a:rPr altLang="en-US" sz="2800"/>
              <a:t>Multiple medications </a:t>
            </a:r>
          </a:p>
          <a:p>
            <a:pPr marL="742950" lvl="1" indent="-285750">
              <a:spcAft>
                <a:spcPts val="1680"/>
              </a:spcAft>
              <a:buFontTx/>
              <a:buChar char="•"/>
              <a:defRPr/>
            </a:pPr>
            <a:r>
              <a:rPr altLang="en-US" sz="2800"/>
              <a:t>Side effects that concern you or the child</a:t>
            </a:r>
          </a:p>
          <a:p>
            <a:pPr>
              <a:spcAft>
                <a:spcPts val="1680"/>
              </a:spcAft>
              <a:defRPr/>
            </a:pPr>
            <a:r>
              <a:rPr altLang="en-US" sz="2800">
                <a:solidFill>
                  <a:srgbClr val="FFE831"/>
                </a:solidFill>
              </a:rPr>
              <a:t>When in doubt, call a pharmacist</a:t>
            </a:r>
          </a:p>
        </p:txBody>
      </p:sp>
      <p:sp>
        <p:nvSpPr>
          <p:cNvPr id="71683" name="Rectangle 4">
            <a:extLst>
              <a:ext uri="{FF2B5EF4-FFF2-40B4-BE49-F238E27FC236}">
                <a16:creationId xmlns:a16="http://schemas.microsoft.com/office/drawing/2014/main" id="{9B3F9B74-1D4A-4956-93A3-357EC2EFEB77}"/>
              </a:ext>
            </a:extLst>
          </p:cNvPr>
          <p:cNvSpPr>
            <a:spLocks noChangeArrowheads="1"/>
          </p:cNvSpPr>
          <p:nvPr/>
        </p:nvSpPr>
        <p:spPr bwMode="auto">
          <a:xfrm>
            <a:off x="304800" y="461963"/>
            <a:ext cx="73723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Medications and Trauma</a:t>
            </a:r>
          </a:p>
        </p:txBody>
      </p:sp>
      <p:sp>
        <p:nvSpPr>
          <p:cNvPr id="71684" name="Slide Number Placeholder 4">
            <a:extLst>
              <a:ext uri="{FF2B5EF4-FFF2-40B4-BE49-F238E27FC236}">
                <a16:creationId xmlns:a16="http://schemas.microsoft.com/office/drawing/2014/main" id="{D82E2F11-E275-4474-9EE1-B4E0DA61292C}"/>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D33D1C12-4152-4EC7-B914-10697CDB8F58}" type="slidenum">
              <a:rPr lang="en-US" altLang="en-US" sz="2000" b="0">
                <a:solidFill>
                  <a:srgbClr val="F8E82F"/>
                </a:solidFill>
                <a:latin typeface="Franklin Gothic Book" panose="020B0503020102020204" pitchFamily="34" charset="0"/>
              </a:rPr>
              <a:pPr/>
              <a:t>23</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Effect transition="in" filter="fade">
                                      <p:cBhvr>
                                        <p:cTn id="7" dur="500"/>
                                        <p:tgtEl>
                                          <p:spTgt spid="190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0466">
                                            <p:txEl>
                                              <p:pRg st="1" end="1"/>
                                            </p:txEl>
                                          </p:spTgt>
                                        </p:tgtEl>
                                        <p:attrNameLst>
                                          <p:attrName>style.visibility</p:attrName>
                                        </p:attrNameLst>
                                      </p:cBhvr>
                                      <p:to>
                                        <p:strVal val="visible"/>
                                      </p:to>
                                    </p:set>
                                    <p:animEffect transition="in" filter="fade">
                                      <p:cBhvr>
                                        <p:cTn id="12" dur="500"/>
                                        <p:tgtEl>
                                          <p:spTgt spid="1904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0466">
                                            <p:txEl>
                                              <p:pRg st="2" end="2"/>
                                            </p:txEl>
                                          </p:spTgt>
                                        </p:tgtEl>
                                        <p:attrNameLst>
                                          <p:attrName>style.visibility</p:attrName>
                                        </p:attrNameLst>
                                      </p:cBhvr>
                                      <p:to>
                                        <p:strVal val="visible"/>
                                      </p:to>
                                    </p:set>
                                    <p:animEffect transition="in" filter="fade">
                                      <p:cBhvr>
                                        <p:cTn id="17" dur="500"/>
                                        <p:tgtEl>
                                          <p:spTgt spid="1904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0466">
                                            <p:txEl>
                                              <p:pRg st="3" end="3"/>
                                            </p:txEl>
                                          </p:spTgt>
                                        </p:tgtEl>
                                        <p:attrNameLst>
                                          <p:attrName>style.visibility</p:attrName>
                                        </p:attrNameLst>
                                      </p:cBhvr>
                                      <p:to>
                                        <p:strVal val="visible"/>
                                      </p:to>
                                    </p:set>
                                    <p:animEffect transition="in" filter="fade">
                                      <p:cBhvr>
                                        <p:cTn id="22" dur="500"/>
                                        <p:tgtEl>
                                          <p:spTgt spid="1904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0466">
                                            <p:txEl>
                                              <p:pRg st="4" end="4"/>
                                            </p:txEl>
                                          </p:spTgt>
                                        </p:tgtEl>
                                        <p:attrNameLst>
                                          <p:attrName>style.visibility</p:attrName>
                                        </p:attrNameLst>
                                      </p:cBhvr>
                                      <p:to>
                                        <p:strVal val="visible"/>
                                      </p:to>
                                    </p:set>
                                    <p:animEffect transition="in" filter="fade">
                                      <p:cBhvr>
                                        <p:cTn id="27" dur="500"/>
                                        <p:tgtEl>
                                          <p:spTgt spid="19046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0466">
                                            <p:txEl>
                                              <p:pRg st="5" end="5"/>
                                            </p:txEl>
                                          </p:spTgt>
                                        </p:tgtEl>
                                        <p:attrNameLst>
                                          <p:attrName>style.visibility</p:attrName>
                                        </p:attrNameLst>
                                      </p:cBhvr>
                                      <p:to>
                                        <p:strVal val="visible"/>
                                      </p:to>
                                    </p:set>
                                    <p:animEffect transition="in" filter="fade">
                                      <p:cBhvr>
                                        <p:cTn id="32" dur="500"/>
                                        <p:tgtEl>
                                          <p:spTgt spid="19046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0466">
                                            <p:txEl>
                                              <p:pRg st="6" end="6"/>
                                            </p:txEl>
                                          </p:spTgt>
                                        </p:tgtEl>
                                        <p:attrNameLst>
                                          <p:attrName>style.visibility</p:attrName>
                                        </p:attrNameLst>
                                      </p:cBhvr>
                                      <p:to>
                                        <p:strVal val="visible"/>
                                      </p:to>
                                    </p:set>
                                    <p:animEffect transition="in" filter="fade">
                                      <p:cBhvr>
                                        <p:cTn id="37" dur="500"/>
                                        <p:tgtEl>
                                          <p:spTgt spid="1904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8393A6D-5CFA-45C9-9E10-FE596936643B}"/>
              </a:ext>
            </a:extLst>
          </p:cNvPr>
          <p:cNvSpPr>
            <a:spLocks noGrp="1" noChangeArrowheads="1"/>
          </p:cNvSpPr>
          <p:nvPr>
            <p:ph type="title" idx="4294967295"/>
          </p:nvPr>
        </p:nvSpPr>
        <p:spPr>
          <a:xfrm>
            <a:off x="228600" y="76200"/>
            <a:ext cx="7600950" cy="1219200"/>
          </a:xfrm>
          <a:noFill/>
        </p:spPr>
        <p:txBody>
          <a:bodyPr lIns="96821" tIns="47616" rIns="96821" bIns="47616"/>
          <a:lstStyle/>
          <a:p>
            <a:pPr eaLnBrk="1" hangingPunct="1"/>
            <a:r>
              <a:rPr altLang="en-US" sz="3600"/>
              <a:t>The Essential Elements of       Trauma-Informed Actions </a:t>
            </a:r>
            <a:endParaRPr altLang="en-US" sz="2800" i="1"/>
          </a:p>
        </p:txBody>
      </p:sp>
      <p:sp>
        <p:nvSpPr>
          <p:cNvPr id="73731" name="Rectangle 3">
            <a:extLst>
              <a:ext uri="{FF2B5EF4-FFF2-40B4-BE49-F238E27FC236}">
                <a16:creationId xmlns:a16="http://schemas.microsoft.com/office/drawing/2014/main" id="{9240C0F2-CE4E-425D-9601-C7FE68BD3FD1}"/>
              </a:ext>
            </a:extLst>
          </p:cNvPr>
          <p:cNvSpPr>
            <a:spLocks noGrp="1" noChangeArrowheads="1"/>
          </p:cNvSpPr>
          <p:nvPr>
            <p:ph type="body" idx="4294967295"/>
          </p:nvPr>
        </p:nvSpPr>
        <p:spPr bwMode="auto">
          <a:xfrm>
            <a:off x="304800" y="1524000"/>
            <a:ext cx="8763000" cy="4984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marL="404813" indent="-404813" eaLnBrk="1" hangingPunct="1">
              <a:lnSpc>
                <a:spcPct val="90000"/>
              </a:lnSpc>
              <a:spcAft>
                <a:spcPct val="30000"/>
              </a:spcAft>
              <a:buFont typeface="Wingdings" panose="05000000000000000000" pitchFamily="2" charset="2"/>
              <a:buNone/>
            </a:pPr>
            <a:r>
              <a:rPr lang="en-US" altLang="en-US" sz="2200"/>
              <a:t>1.   Recognize the impact trauma has had on your child.</a:t>
            </a:r>
          </a:p>
          <a:p>
            <a:pPr marL="404813" indent="-404813" eaLnBrk="1" hangingPunct="1">
              <a:lnSpc>
                <a:spcPct val="90000"/>
              </a:lnSpc>
              <a:spcAft>
                <a:spcPct val="30000"/>
              </a:spcAft>
              <a:buFont typeface="Wingdings" panose="05000000000000000000" pitchFamily="2" charset="2"/>
              <a:buNone/>
            </a:pPr>
            <a:r>
              <a:rPr lang="en-US" altLang="en-US" sz="2200"/>
              <a:t>2.   Help your child to feel safe.</a:t>
            </a:r>
          </a:p>
          <a:p>
            <a:pPr marL="404813" indent="-404813" eaLnBrk="1" hangingPunct="1">
              <a:lnSpc>
                <a:spcPct val="90000"/>
              </a:lnSpc>
              <a:spcAft>
                <a:spcPct val="30000"/>
              </a:spcAft>
              <a:buFont typeface="Wingdings" panose="05000000000000000000" pitchFamily="2" charset="2"/>
              <a:buNone/>
            </a:pPr>
            <a:r>
              <a:rPr lang="en-US" altLang="en-US" sz="2200"/>
              <a:t>3.   Help your child to understand and manage overwhelming </a:t>
            </a:r>
            <a:br>
              <a:rPr lang="en-US" altLang="en-US" sz="2200"/>
            </a:br>
            <a:r>
              <a:rPr lang="en-US" altLang="en-US" sz="2200"/>
              <a:t> emotions.</a:t>
            </a:r>
          </a:p>
          <a:p>
            <a:pPr marL="404813" indent="-404813" eaLnBrk="1" hangingPunct="1">
              <a:lnSpc>
                <a:spcPct val="90000"/>
              </a:lnSpc>
              <a:spcAft>
                <a:spcPct val="30000"/>
              </a:spcAft>
              <a:buFont typeface="Wingdings" panose="05000000000000000000" pitchFamily="2" charset="2"/>
              <a:buNone/>
            </a:pPr>
            <a:r>
              <a:rPr lang="en-US" altLang="en-US" sz="2200"/>
              <a:t>4.   Help your child to understand and modify problem behaviors.</a:t>
            </a:r>
          </a:p>
          <a:p>
            <a:pPr marL="404813" indent="-404813" eaLnBrk="1" hangingPunct="1">
              <a:lnSpc>
                <a:spcPct val="90000"/>
              </a:lnSpc>
              <a:spcAft>
                <a:spcPct val="30000"/>
              </a:spcAft>
              <a:buFont typeface="Wingdings" panose="05000000000000000000" pitchFamily="2" charset="2"/>
              <a:buNone/>
            </a:pPr>
            <a:r>
              <a:rPr lang="en-US" altLang="en-US" sz="2200"/>
              <a:t>5.   Respect and support positive, stable, and enduring relationships </a:t>
            </a:r>
            <a:br>
              <a:rPr lang="en-US" altLang="en-US" sz="2200"/>
            </a:br>
            <a:r>
              <a:rPr lang="en-US" altLang="en-US" sz="2200"/>
              <a:t> in the life of your child.</a:t>
            </a:r>
          </a:p>
          <a:p>
            <a:pPr marL="404813" indent="-404813" eaLnBrk="1" hangingPunct="1">
              <a:lnSpc>
                <a:spcPct val="90000"/>
              </a:lnSpc>
              <a:spcAft>
                <a:spcPct val="30000"/>
              </a:spcAft>
              <a:buFont typeface="Wingdings" panose="05000000000000000000" pitchFamily="2" charset="2"/>
              <a:buNone/>
            </a:pPr>
            <a:r>
              <a:rPr lang="en-US" altLang="en-US" sz="2200"/>
              <a:t>6.   Help your child to develop a strength-based understanding of his </a:t>
            </a:r>
            <a:br>
              <a:rPr lang="en-US" altLang="en-US" sz="2200"/>
            </a:br>
            <a:r>
              <a:rPr lang="en-US" altLang="en-US" sz="2200"/>
              <a:t> or her life story.</a:t>
            </a:r>
          </a:p>
          <a:p>
            <a:pPr marL="404813" indent="-404813" eaLnBrk="1" hangingPunct="1">
              <a:lnSpc>
                <a:spcPct val="90000"/>
              </a:lnSpc>
              <a:spcAft>
                <a:spcPct val="30000"/>
              </a:spcAft>
              <a:buFont typeface="Wingdings" panose="05000000000000000000" pitchFamily="2" charset="2"/>
              <a:buNone/>
            </a:pPr>
            <a:r>
              <a:rPr lang="en-US" altLang="en-US" sz="2200"/>
              <a:t>7.   Be an advocate for your child.</a:t>
            </a:r>
          </a:p>
          <a:p>
            <a:pPr marL="404813" indent="-404813" eaLnBrk="1" hangingPunct="1">
              <a:lnSpc>
                <a:spcPct val="90000"/>
              </a:lnSpc>
              <a:spcAft>
                <a:spcPct val="30000"/>
              </a:spcAft>
              <a:buFont typeface="Wingdings" panose="05000000000000000000" pitchFamily="2" charset="2"/>
              <a:buNone/>
            </a:pPr>
            <a:r>
              <a:rPr lang="en-US" altLang="en-US" sz="2200"/>
              <a:t>8.   Promote and support trauma-focused assessment and treatment </a:t>
            </a:r>
            <a:br>
              <a:rPr lang="en-US" altLang="en-US" sz="2200"/>
            </a:br>
            <a:r>
              <a:rPr lang="en-US" altLang="en-US" sz="2200"/>
              <a:t> for your child.</a:t>
            </a:r>
          </a:p>
          <a:p>
            <a:pPr marL="404813" indent="-404813" eaLnBrk="1" hangingPunct="1">
              <a:lnSpc>
                <a:spcPct val="90000"/>
              </a:lnSpc>
              <a:spcAft>
                <a:spcPct val="30000"/>
              </a:spcAft>
              <a:buFont typeface="Wingdings" panose="05000000000000000000" pitchFamily="2" charset="2"/>
              <a:buNone/>
            </a:pPr>
            <a:r>
              <a:rPr lang="en-US" altLang="en-US" sz="2200"/>
              <a:t>9.   Take care of yourself.</a:t>
            </a:r>
          </a:p>
        </p:txBody>
      </p:sp>
      <p:sp>
        <p:nvSpPr>
          <p:cNvPr id="73732" name="Slide Number Placeholder 4">
            <a:extLst>
              <a:ext uri="{FF2B5EF4-FFF2-40B4-BE49-F238E27FC236}">
                <a16:creationId xmlns:a16="http://schemas.microsoft.com/office/drawing/2014/main" id="{C27F5B9C-B7BC-4BBB-8989-BBFADBA343B1}"/>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8CE09905-6FD2-4CF4-9B22-9E58E6EA0E2B}" type="slidenum">
              <a:rPr lang="en-US" altLang="en-US" sz="2000" b="0">
                <a:solidFill>
                  <a:srgbClr val="F8E82F"/>
                </a:solidFill>
                <a:latin typeface="Franklin Gothic Book" panose="020B0503020102020204" pitchFamily="34" charset="0"/>
              </a:rPr>
              <a:pPr algn="r" eaLnBrk="1" hangingPunct="1"/>
              <a:t>24</a:t>
            </a:fld>
            <a:endParaRPr lang="en-US" altLang="en-US" sz="2000" b="0">
              <a:solidFill>
                <a:srgbClr val="F8E82F"/>
              </a:solidFill>
              <a:latin typeface="Franklin Gothic Book" panose="020B0503020102020204" pitchFamily="3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a:extLst>
              <a:ext uri="{FF2B5EF4-FFF2-40B4-BE49-F238E27FC236}">
                <a16:creationId xmlns:a16="http://schemas.microsoft.com/office/drawing/2014/main" id="{CE7616E1-3788-41B3-86E1-BBC701AE25A8}"/>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C27B9F8-B58D-4820-A09A-19AB6D169EBC}" type="slidenum">
              <a:rPr lang="en-US" altLang="en-US" sz="2000" b="0">
                <a:solidFill>
                  <a:srgbClr val="F8E82F"/>
                </a:solidFill>
                <a:latin typeface="Franklin Gothic Book" panose="020B0503020102020204" pitchFamily="34" charset="0"/>
              </a:rPr>
              <a:pPr/>
              <a:t>25</a:t>
            </a:fld>
            <a:endParaRPr lang="en-US" altLang="en-US" sz="2000" b="0">
              <a:solidFill>
                <a:srgbClr val="F8E82F"/>
              </a:solidFill>
              <a:latin typeface="Franklin Gothic Book" panose="020B0503020102020204" pitchFamily="34" charset="0"/>
            </a:endParaRPr>
          </a:p>
        </p:txBody>
      </p:sp>
      <p:pic>
        <p:nvPicPr>
          <p:cNvPr id="75779" name="Picture 2">
            <a:extLst>
              <a:ext uri="{FF2B5EF4-FFF2-40B4-BE49-F238E27FC236}">
                <a16:creationId xmlns:a16="http://schemas.microsoft.com/office/drawing/2014/main" id="{A739C28B-5D03-4274-8ED8-4DD63474C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895"/>
          <a:stretch>
            <a:fillRect/>
          </a:stretch>
        </p:blipFill>
        <p:spPr bwMode="auto">
          <a:xfrm>
            <a:off x="609600" y="381000"/>
            <a:ext cx="85121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EAA6660-58D9-4727-8A43-8691A4D1FFB8}"/>
              </a:ext>
            </a:extLst>
          </p:cNvPr>
          <p:cNvSpPr>
            <a:spLocks noGrp="1" noChangeArrowheads="1"/>
          </p:cNvSpPr>
          <p:nvPr>
            <p:ph type="ctrTitle"/>
          </p:nvPr>
        </p:nvSpPr>
        <p:spPr>
          <a:xfrm>
            <a:off x="5624513" y="4984750"/>
            <a:ext cx="3519487" cy="1568450"/>
          </a:xfrm>
          <a:noFill/>
        </p:spPr>
        <p:txBody>
          <a:bodyPr lIns="96794" tIns="47603" rIns="96794" bIns="47603"/>
          <a:lstStyle/>
          <a:p>
            <a:pPr eaLnBrk="1" hangingPunct="1"/>
            <a:r>
              <a:rPr altLang="en-US" sz="4000" b="0" i="1">
                <a:solidFill>
                  <a:schemeClr val="tx1"/>
                </a:solidFill>
              </a:rPr>
              <a:t>Thank you!</a:t>
            </a:r>
          </a:p>
        </p:txBody>
      </p:sp>
      <p:sp>
        <p:nvSpPr>
          <p:cNvPr id="77827" name="Rectangle 2">
            <a:extLst>
              <a:ext uri="{FF2B5EF4-FFF2-40B4-BE49-F238E27FC236}">
                <a16:creationId xmlns:a16="http://schemas.microsoft.com/office/drawing/2014/main" id="{CBE60202-019B-43FC-B715-1DA225E75CC0}"/>
              </a:ext>
            </a:extLst>
          </p:cNvPr>
          <p:cNvSpPr>
            <a:spLocks noChangeArrowheads="1"/>
          </p:cNvSpPr>
          <p:nvPr/>
        </p:nvSpPr>
        <p:spPr bwMode="auto">
          <a:xfrm>
            <a:off x="609600" y="1905000"/>
            <a:ext cx="84582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91" tIns="48296" rIns="96591" bIns="48296"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spcAft>
                <a:spcPct val="25000"/>
              </a:spcAft>
            </a:pPr>
            <a:br>
              <a:rPr lang="en-US" altLang="en-US" sz="3600">
                <a:solidFill>
                  <a:srgbClr val="FFE831"/>
                </a:solidFill>
              </a:rPr>
            </a:br>
            <a:r>
              <a:rPr lang="en-US" altLang="en-US" sz="3600">
                <a:solidFill>
                  <a:srgbClr val="FFE14F"/>
                </a:solidFill>
              </a:rPr>
              <a:t>Strengthening Families and Systems:  Building Positive Relationships with Children Who Have Experienced Trauma</a:t>
            </a:r>
            <a:br>
              <a:rPr lang="en-US" altLang="en-US" sz="3600">
                <a:solidFill>
                  <a:srgbClr val="FFE831"/>
                </a:solidFill>
              </a:rPr>
            </a:br>
            <a:endParaRPr lang="en-US" altLang="en-US" sz="3600">
              <a:solidFill>
                <a:srgbClr val="FFE831"/>
              </a:solidFill>
            </a:endParaRPr>
          </a:p>
        </p:txBody>
      </p:sp>
      <p:sp>
        <p:nvSpPr>
          <p:cNvPr id="77828" name="Slide Number Placeholder 3">
            <a:extLst>
              <a:ext uri="{FF2B5EF4-FFF2-40B4-BE49-F238E27FC236}">
                <a16:creationId xmlns:a16="http://schemas.microsoft.com/office/drawing/2014/main" id="{58142906-F9BC-4C0C-95C5-999B69013311}"/>
              </a:ext>
            </a:extLst>
          </p:cNvPr>
          <p:cNvSpPr>
            <a:spLocks noGrp="1"/>
          </p:cNvSpPr>
          <p:nvPr>
            <p:ph type="sldNum" sz="quarter" idx="10"/>
          </p:nvPr>
        </p:nvSpPr>
        <p:spPr bwMode="auto">
          <a:xfrm>
            <a:off x="8915400" y="6880225"/>
            <a:ext cx="69691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BCD7FAE0-3049-4B4A-AB36-8AA8D4294F9F}" type="slidenum">
              <a:rPr lang="en-US" altLang="en-US" sz="2000">
                <a:solidFill>
                  <a:srgbClr val="F8E82F"/>
                </a:solidFill>
                <a:latin typeface="Franklin Gothic Book" panose="020B0503020102020204" pitchFamily="34" charset="0"/>
              </a:rPr>
              <a:pPr algn="r"/>
              <a:t>26</a:t>
            </a:fld>
            <a:endParaRPr lang="en-US" altLang="en-US" sz="2000">
              <a:solidFill>
                <a:srgbClr val="F8E82F"/>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434D487-6476-4CA1-844A-87933798D567}"/>
              </a:ext>
            </a:extLst>
          </p:cNvPr>
          <p:cNvSpPr>
            <a:spLocks noChangeArrowheads="1"/>
          </p:cNvSpPr>
          <p:nvPr/>
        </p:nvSpPr>
        <p:spPr bwMode="auto">
          <a:xfrm>
            <a:off x="5257800" y="1951038"/>
            <a:ext cx="3886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3" tIns="47608" rIns="96803" bIns="4760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4000">
                <a:solidFill>
                  <a:schemeClr val="folHlink"/>
                </a:solidFill>
              </a:rPr>
            </a:br>
            <a:r>
              <a:rPr lang="en-US" altLang="en-US" sz="4000">
                <a:solidFill>
                  <a:srgbClr val="FFE831"/>
                </a:solidFill>
              </a:rPr>
              <a:t>Chapter 8:</a:t>
            </a:r>
            <a:br>
              <a:rPr lang="en-US" altLang="en-US" sz="4000">
                <a:solidFill>
                  <a:srgbClr val="FFE831"/>
                </a:solidFill>
              </a:rPr>
            </a:br>
            <a:r>
              <a:rPr lang="en-US" altLang="en-US" sz="4000">
                <a:solidFill>
                  <a:srgbClr val="FFE831"/>
                </a:solidFill>
              </a:rPr>
              <a:t>Becoming an Advocate</a:t>
            </a:r>
            <a:br>
              <a:rPr lang="en-US" altLang="en-US" sz="4000">
                <a:solidFill>
                  <a:srgbClr val="FFE831"/>
                </a:solidFill>
              </a:rPr>
            </a:br>
            <a:endParaRPr lang="en-US" altLang="en-US" sz="4000">
              <a:solidFill>
                <a:srgbClr val="FFE831"/>
              </a:solidFill>
            </a:endParaRPr>
          </a:p>
        </p:txBody>
      </p:sp>
      <p:pic>
        <p:nvPicPr>
          <p:cNvPr id="30723" name="Picture 3" descr="Module7_Advocate">
            <a:extLst>
              <a:ext uri="{FF2B5EF4-FFF2-40B4-BE49-F238E27FC236}">
                <a16:creationId xmlns:a16="http://schemas.microsoft.com/office/drawing/2014/main" id="{9118E9F3-994D-43FE-8292-864356B17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54102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3">
            <a:extLst>
              <a:ext uri="{FF2B5EF4-FFF2-40B4-BE49-F238E27FC236}">
                <a16:creationId xmlns:a16="http://schemas.microsoft.com/office/drawing/2014/main" id="{46324D7A-F893-4605-ADD3-06D7C2FE3D4A}"/>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742BECA-1AE3-4748-8B5E-A1F988D4802B}" type="slidenum">
              <a:rPr lang="en-US" altLang="en-US" sz="2000" b="0">
                <a:solidFill>
                  <a:srgbClr val="F8E82F"/>
                </a:solidFill>
                <a:latin typeface="Franklin Gothic Book" panose="020B0503020102020204" pitchFamily="34" charset="0"/>
              </a:rPr>
              <a:pPr/>
              <a:t>3</a:t>
            </a:fld>
            <a:endParaRPr lang="en-US" altLang="en-US" sz="2000" b="0">
              <a:solidFill>
                <a:srgbClr val="F8E82F"/>
              </a:solidFill>
              <a:latin typeface="Franklin Gothic Book" panose="020B0503020102020204" pitchFamily="34" charset="0"/>
            </a:endParaRPr>
          </a:p>
        </p:txBody>
      </p:sp>
      <p:sp>
        <p:nvSpPr>
          <p:cNvPr id="30725" name="TextBox 4">
            <a:extLst>
              <a:ext uri="{FF2B5EF4-FFF2-40B4-BE49-F238E27FC236}">
                <a16:creationId xmlns:a16="http://schemas.microsoft.com/office/drawing/2014/main" id="{7CF84B33-1710-4C2C-83FA-517585627C86}"/>
              </a:ext>
            </a:extLst>
          </p:cNvPr>
          <p:cNvSpPr txBox="1">
            <a:spLocks noChangeArrowheads="1"/>
          </p:cNvSpPr>
          <p:nvPr/>
        </p:nvSpPr>
        <p:spPr bwMode="auto">
          <a:xfrm>
            <a:off x="152400" y="5334000"/>
            <a:ext cx="548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Illustrations by Erich Ippen, Jr. Used with permission.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A681F63-0AAB-4807-8B18-333B0EF2E8AB}"/>
              </a:ext>
            </a:extLst>
          </p:cNvPr>
          <p:cNvSpPr>
            <a:spLocks noGrp="1" noChangeArrowheads="1"/>
          </p:cNvSpPr>
          <p:nvPr>
            <p:ph type="title"/>
          </p:nvPr>
        </p:nvSpPr>
        <p:spPr>
          <a:xfrm>
            <a:off x="247650" y="250825"/>
            <a:ext cx="7600950" cy="1219200"/>
          </a:xfrm>
        </p:spPr>
        <p:txBody>
          <a:bodyPr lIns="96794" tIns="47603" rIns="96794" bIns="47603"/>
          <a:lstStyle/>
          <a:p>
            <a:pPr>
              <a:defRPr/>
            </a:pPr>
            <a:r>
              <a:t>Essential Elements 7 and 8</a:t>
            </a:r>
          </a:p>
        </p:txBody>
      </p:sp>
      <p:sp>
        <p:nvSpPr>
          <p:cNvPr id="32771" name="Rectangle 3">
            <a:extLst>
              <a:ext uri="{FF2B5EF4-FFF2-40B4-BE49-F238E27FC236}">
                <a16:creationId xmlns:a16="http://schemas.microsoft.com/office/drawing/2014/main" id="{0D9B29D2-AEBB-42E2-BE75-4B6703885395}"/>
              </a:ext>
            </a:extLst>
          </p:cNvPr>
          <p:cNvSpPr>
            <a:spLocks noGrp="1" noChangeArrowheads="1"/>
          </p:cNvSpPr>
          <p:nvPr>
            <p:ph type="body" idx="1"/>
          </p:nvPr>
        </p:nvSpPr>
        <p:spPr bwMode="auto">
          <a:xfrm>
            <a:off x="381000" y="2066925"/>
            <a:ext cx="8221663" cy="334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94" tIns="47603" rIns="96794" bIns="47603" numCol="1" anchor="t" anchorCtr="0" compatLnSpc="1">
            <a:prstTxWarp prst="textNoShape">
              <a:avLst/>
            </a:prstTxWarp>
          </a:bodyPr>
          <a:lstStyle/>
          <a:p>
            <a:pPr marL="541338" indent="-541338" defTabSz="1020763">
              <a:buSzPct val="100000"/>
              <a:buFont typeface="Wingdings" pitchFamily="2" charset="2"/>
              <a:buAutoNum type="arabicPeriod" startAt="7"/>
            </a:pPr>
            <a:r>
              <a:rPr altLang="en-US" sz="2800"/>
              <a:t>Be an advocate for your child.</a:t>
            </a:r>
          </a:p>
          <a:p>
            <a:pPr marL="541338" indent="-541338" defTabSz="1020763">
              <a:buSzPct val="100000"/>
              <a:buFont typeface="Wingdings" pitchFamily="2" charset="2"/>
              <a:buAutoNum type="arabicPeriod" startAt="7"/>
            </a:pPr>
            <a:r>
              <a:rPr altLang="en-US" sz="2800"/>
              <a:t>Promote and support trauma-focused assessment and treatment for your child.</a:t>
            </a:r>
          </a:p>
        </p:txBody>
      </p:sp>
      <p:sp>
        <p:nvSpPr>
          <p:cNvPr id="32772" name="Slide Number Placeholder 3">
            <a:extLst>
              <a:ext uri="{FF2B5EF4-FFF2-40B4-BE49-F238E27FC236}">
                <a16:creationId xmlns:a16="http://schemas.microsoft.com/office/drawing/2014/main" id="{8F73236E-B7C4-4B3D-B155-C3E244395AA1}"/>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10CA113-93C3-4D63-BF7C-5B8A823B0B1B}" type="slidenum">
              <a:rPr lang="en-US" altLang="en-US" sz="2000" b="0">
                <a:solidFill>
                  <a:srgbClr val="F8E82F"/>
                </a:solidFill>
                <a:latin typeface="Franklin Gothic Book" panose="020B0503020102020204" pitchFamily="34" charset="0"/>
              </a:rPr>
              <a:pPr/>
              <a:t>4</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4" name="Line 20">
            <a:extLst>
              <a:ext uri="{FF2B5EF4-FFF2-40B4-BE49-F238E27FC236}">
                <a16:creationId xmlns:a16="http://schemas.microsoft.com/office/drawing/2014/main" id="{A1E1769D-86C3-4F96-B28C-12C75F81AC29}"/>
              </a:ext>
            </a:extLst>
          </p:cNvPr>
          <p:cNvSpPr>
            <a:spLocks noChangeShapeType="1"/>
          </p:cNvSpPr>
          <p:nvPr/>
        </p:nvSpPr>
        <p:spPr bwMode="auto">
          <a:xfrm flipH="1" flipV="1">
            <a:off x="5562600" y="4191000"/>
            <a:ext cx="360363" cy="53975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24" name="Line 12">
            <a:extLst>
              <a:ext uri="{FF2B5EF4-FFF2-40B4-BE49-F238E27FC236}">
                <a16:creationId xmlns:a16="http://schemas.microsoft.com/office/drawing/2014/main" id="{FD85097C-9B78-480D-BCF5-7A27899AD5E3}"/>
              </a:ext>
            </a:extLst>
          </p:cNvPr>
          <p:cNvSpPr>
            <a:spLocks noChangeShapeType="1"/>
          </p:cNvSpPr>
          <p:nvPr/>
        </p:nvSpPr>
        <p:spPr bwMode="auto">
          <a:xfrm flipH="1">
            <a:off x="5922963" y="3657600"/>
            <a:ext cx="2335212" cy="4763"/>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25" name="Line 12">
            <a:extLst>
              <a:ext uri="{FF2B5EF4-FFF2-40B4-BE49-F238E27FC236}">
                <a16:creationId xmlns:a16="http://schemas.microsoft.com/office/drawing/2014/main" id="{7FF72CBE-831B-4FA5-853D-CE4E469AD49A}"/>
              </a:ext>
            </a:extLst>
          </p:cNvPr>
          <p:cNvSpPr>
            <a:spLocks noChangeShapeType="1"/>
          </p:cNvSpPr>
          <p:nvPr/>
        </p:nvSpPr>
        <p:spPr bwMode="auto">
          <a:xfrm flipH="1">
            <a:off x="5602288" y="2452688"/>
            <a:ext cx="1149350" cy="763587"/>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149516" name="Line 12">
            <a:extLst>
              <a:ext uri="{FF2B5EF4-FFF2-40B4-BE49-F238E27FC236}">
                <a16:creationId xmlns:a16="http://schemas.microsoft.com/office/drawing/2014/main" id="{24268262-7F88-4BC9-BBD5-D7DC6552859B}"/>
              </a:ext>
            </a:extLst>
          </p:cNvPr>
          <p:cNvSpPr>
            <a:spLocks noChangeShapeType="1"/>
          </p:cNvSpPr>
          <p:nvPr/>
        </p:nvSpPr>
        <p:spPr bwMode="auto">
          <a:xfrm flipH="1">
            <a:off x="4803775" y="2452688"/>
            <a:ext cx="30163" cy="45720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26" name="Line 12">
            <a:extLst>
              <a:ext uri="{FF2B5EF4-FFF2-40B4-BE49-F238E27FC236}">
                <a16:creationId xmlns:a16="http://schemas.microsoft.com/office/drawing/2014/main" id="{C45F4214-72B4-488E-9347-E523ABF52DDE}"/>
              </a:ext>
            </a:extLst>
          </p:cNvPr>
          <p:cNvSpPr>
            <a:spLocks noChangeShapeType="1"/>
          </p:cNvSpPr>
          <p:nvPr/>
        </p:nvSpPr>
        <p:spPr bwMode="auto">
          <a:xfrm flipH="1" flipV="1">
            <a:off x="3352800" y="2027238"/>
            <a:ext cx="804863" cy="1093787"/>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27" name="Line 12">
            <a:extLst>
              <a:ext uri="{FF2B5EF4-FFF2-40B4-BE49-F238E27FC236}">
                <a16:creationId xmlns:a16="http://schemas.microsoft.com/office/drawing/2014/main" id="{03510E34-853F-4D64-A2C7-5CBAE4D4618D}"/>
              </a:ext>
            </a:extLst>
          </p:cNvPr>
          <p:cNvSpPr>
            <a:spLocks noChangeShapeType="1"/>
          </p:cNvSpPr>
          <p:nvPr/>
        </p:nvSpPr>
        <p:spPr bwMode="auto">
          <a:xfrm flipH="1" flipV="1">
            <a:off x="1524000" y="2195513"/>
            <a:ext cx="2444750" cy="1252537"/>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149530" name="Line 26">
            <a:extLst>
              <a:ext uri="{FF2B5EF4-FFF2-40B4-BE49-F238E27FC236}">
                <a16:creationId xmlns:a16="http://schemas.microsoft.com/office/drawing/2014/main" id="{BF5CAC48-BC83-4D77-A1FE-7171DE90116F}"/>
              </a:ext>
            </a:extLst>
          </p:cNvPr>
          <p:cNvSpPr>
            <a:spLocks noChangeShapeType="1"/>
          </p:cNvSpPr>
          <p:nvPr/>
        </p:nvSpPr>
        <p:spPr bwMode="auto">
          <a:xfrm>
            <a:off x="2487613" y="3625850"/>
            <a:ext cx="1366837" cy="317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30" name="Line 12">
            <a:extLst>
              <a:ext uri="{FF2B5EF4-FFF2-40B4-BE49-F238E27FC236}">
                <a16:creationId xmlns:a16="http://schemas.microsoft.com/office/drawing/2014/main" id="{BFB275B0-F180-45B9-AE17-96997DB62491}"/>
              </a:ext>
            </a:extLst>
          </p:cNvPr>
          <p:cNvSpPr>
            <a:spLocks noChangeShapeType="1"/>
          </p:cNvSpPr>
          <p:nvPr/>
        </p:nvSpPr>
        <p:spPr bwMode="auto">
          <a:xfrm flipH="1">
            <a:off x="3657600" y="4191000"/>
            <a:ext cx="633413" cy="59055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lIns="96661" tIns="48331" rIns="96661" bIns="48331"/>
          <a:lstStyle/>
          <a:p>
            <a:endParaRPr lang="en-US"/>
          </a:p>
        </p:txBody>
      </p:sp>
      <p:sp>
        <p:nvSpPr>
          <p:cNvPr id="34826" name="Rectangle 2">
            <a:extLst>
              <a:ext uri="{FF2B5EF4-FFF2-40B4-BE49-F238E27FC236}">
                <a16:creationId xmlns:a16="http://schemas.microsoft.com/office/drawing/2014/main" id="{DBFD2C66-C02A-4BF3-BEC5-7C0DA6396962}"/>
              </a:ext>
            </a:extLst>
          </p:cNvPr>
          <p:cNvSpPr>
            <a:spLocks noChangeArrowheads="1"/>
          </p:cNvSpPr>
          <p:nvPr/>
        </p:nvSpPr>
        <p:spPr bwMode="auto">
          <a:xfrm>
            <a:off x="152400" y="215900"/>
            <a:ext cx="7086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Know the Child’s Team </a:t>
            </a:r>
            <a:br>
              <a:rPr lang="en-US" altLang="en-US" sz="3400">
                <a:solidFill>
                  <a:srgbClr val="FFE831"/>
                </a:solidFill>
              </a:rPr>
            </a:br>
            <a:r>
              <a:rPr lang="en-US" altLang="en-US" sz="2400">
                <a:solidFill>
                  <a:srgbClr val="FFE831"/>
                </a:solidFill>
              </a:rPr>
              <a:t>(Large Group Discussion)</a:t>
            </a:r>
          </a:p>
        </p:txBody>
      </p:sp>
      <p:sp>
        <p:nvSpPr>
          <p:cNvPr id="34827" name="Oval 10">
            <a:extLst>
              <a:ext uri="{FF2B5EF4-FFF2-40B4-BE49-F238E27FC236}">
                <a16:creationId xmlns:a16="http://schemas.microsoft.com/office/drawing/2014/main" id="{E0848509-EA56-4BFA-8AA1-4D9D9262A858}"/>
              </a:ext>
            </a:extLst>
          </p:cNvPr>
          <p:cNvSpPr>
            <a:spLocks noChangeArrowheads="1"/>
          </p:cNvSpPr>
          <p:nvPr/>
        </p:nvSpPr>
        <p:spPr bwMode="auto">
          <a:xfrm>
            <a:off x="3859213" y="2913063"/>
            <a:ext cx="2063750" cy="1517650"/>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Child</a:t>
            </a:r>
          </a:p>
        </p:txBody>
      </p:sp>
      <p:sp>
        <p:nvSpPr>
          <p:cNvPr id="229385" name="Oval 11">
            <a:extLst>
              <a:ext uri="{FF2B5EF4-FFF2-40B4-BE49-F238E27FC236}">
                <a16:creationId xmlns:a16="http://schemas.microsoft.com/office/drawing/2014/main" id="{9F273F48-BA8A-46DC-8EE4-B0855BE62D06}"/>
              </a:ext>
            </a:extLst>
          </p:cNvPr>
          <p:cNvSpPr>
            <a:spLocks noChangeArrowheads="1"/>
          </p:cNvSpPr>
          <p:nvPr/>
        </p:nvSpPr>
        <p:spPr bwMode="auto">
          <a:xfrm>
            <a:off x="3962400" y="1766888"/>
            <a:ext cx="2390775" cy="731837"/>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Foster Parents</a:t>
            </a:r>
          </a:p>
        </p:txBody>
      </p:sp>
      <p:sp>
        <p:nvSpPr>
          <p:cNvPr id="149517" name="Oval 13">
            <a:extLst>
              <a:ext uri="{FF2B5EF4-FFF2-40B4-BE49-F238E27FC236}">
                <a16:creationId xmlns:a16="http://schemas.microsoft.com/office/drawing/2014/main" id="{E597A092-58B1-49BA-BFD1-35A344EDE901}"/>
              </a:ext>
            </a:extLst>
          </p:cNvPr>
          <p:cNvSpPr>
            <a:spLocks noChangeArrowheads="1"/>
          </p:cNvSpPr>
          <p:nvPr/>
        </p:nvSpPr>
        <p:spPr bwMode="auto">
          <a:xfrm>
            <a:off x="534988" y="1690688"/>
            <a:ext cx="1184275" cy="669925"/>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Legal</a:t>
            </a:r>
            <a:br>
              <a:rPr lang="en-US" altLang="en-US" sz="1400"/>
            </a:br>
            <a:r>
              <a:rPr lang="en-US" altLang="en-US" sz="1400"/>
              <a:t>team</a:t>
            </a:r>
          </a:p>
        </p:txBody>
      </p:sp>
      <p:sp>
        <p:nvSpPr>
          <p:cNvPr id="149519" name="Oval 15">
            <a:extLst>
              <a:ext uri="{FF2B5EF4-FFF2-40B4-BE49-F238E27FC236}">
                <a16:creationId xmlns:a16="http://schemas.microsoft.com/office/drawing/2014/main" id="{5BF3EA72-FAAD-4EF5-9D7F-03C526B643CC}"/>
              </a:ext>
            </a:extLst>
          </p:cNvPr>
          <p:cNvSpPr>
            <a:spLocks noChangeArrowheads="1"/>
          </p:cNvSpPr>
          <p:nvPr/>
        </p:nvSpPr>
        <p:spPr bwMode="auto">
          <a:xfrm>
            <a:off x="8161338" y="3413125"/>
            <a:ext cx="1041400" cy="554038"/>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Medical</a:t>
            </a:r>
            <a:br>
              <a:rPr lang="en-US" altLang="en-US" sz="1400"/>
            </a:br>
            <a:r>
              <a:rPr lang="en-US" altLang="en-US" sz="1400"/>
              <a:t>team</a:t>
            </a:r>
          </a:p>
        </p:txBody>
      </p:sp>
      <p:sp>
        <p:nvSpPr>
          <p:cNvPr id="149521" name="Oval 17">
            <a:extLst>
              <a:ext uri="{FF2B5EF4-FFF2-40B4-BE49-F238E27FC236}">
                <a16:creationId xmlns:a16="http://schemas.microsoft.com/office/drawing/2014/main" id="{7BF94A0E-819D-41ED-8B13-B7B779F513AA}"/>
              </a:ext>
            </a:extLst>
          </p:cNvPr>
          <p:cNvSpPr>
            <a:spLocks noChangeArrowheads="1"/>
          </p:cNvSpPr>
          <p:nvPr/>
        </p:nvSpPr>
        <p:spPr bwMode="auto">
          <a:xfrm>
            <a:off x="5410200" y="4611688"/>
            <a:ext cx="1524000" cy="1027112"/>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Other birth</a:t>
            </a:r>
            <a:br>
              <a:rPr lang="en-US" altLang="en-US" sz="1400"/>
            </a:br>
            <a:r>
              <a:rPr lang="en-US" altLang="en-US" sz="1400"/>
              <a:t>family members</a:t>
            </a:r>
          </a:p>
        </p:txBody>
      </p:sp>
      <p:sp>
        <p:nvSpPr>
          <p:cNvPr id="149522" name="Oval 18">
            <a:extLst>
              <a:ext uri="{FF2B5EF4-FFF2-40B4-BE49-F238E27FC236}">
                <a16:creationId xmlns:a16="http://schemas.microsoft.com/office/drawing/2014/main" id="{F128A3D2-C115-40A3-9083-6053E8B6086A}"/>
              </a:ext>
            </a:extLst>
          </p:cNvPr>
          <p:cNvSpPr>
            <a:spLocks noChangeArrowheads="1"/>
          </p:cNvSpPr>
          <p:nvPr/>
        </p:nvSpPr>
        <p:spPr bwMode="auto">
          <a:xfrm>
            <a:off x="2847975" y="4627563"/>
            <a:ext cx="936625" cy="717550"/>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Birth </a:t>
            </a:r>
            <a:br>
              <a:rPr lang="en-US" altLang="en-US" sz="1400"/>
            </a:br>
            <a:r>
              <a:rPr lang="en-US" altLang="en-US" sz="1400"/>
              <a:t>parents</a:t>
            </a:r>
          </a:p>
        </p:txBody>
      </p:sp>
      <p:sp>
        <p:nvSpPr>
          <p:cNvPr id="149525" name="Oval 21">
            <a:extLst>
              <a:ext uri="{FF2B5EF4-FFF2-40B4-BE49-F238E27FC236}">
                <a16:creationId xmlns:a16="http://schemas.microsoft.com/office/drawing/2014/main" id="{A8EF0683-E182-440C-9155-7F66E9CED0D7}"/>
              </a:ext>
            </a:extLst>
          </p:cNvPr>
          <p:cNvSpPr>
            <a:spLocks noChangeArrowheads="1"/>
          </p:cNvSpPr>
          <p:nvPr/>
        </p:nvSpPr>
        <p:spPr bwMode="auto">
          <a:xfrm>
            <a:off x="6630988" y="1873250"/>
            <a:ext cx="1030287" cy="715963"/>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Educators</a:t>
            </a:r>
          </a:p>
        </p:txBody>
      </p:sp>
      <p:sp>
        <p:nvSpPr>
          <p:cNvPr id="149527" name="Oval 23">
            <a:extLst>
              <a:ext uri="{FF2B5EF4-FFF2-40B4-BE49-F238E27FC236}">
                <a16:creationId xmlns:a16="http://schemas.microsoft.com/office/drawing/2014/main" id="{2FADDED3-DAED-42E7-9E3C-AC950AC870FD}"/>
              </a:ext>
            </a:extLst>
          </p:cNvPr>
          <p:cNvSpPr>
            <a:spLocks noChangeArrowheads="1"/>
          </p:cNvSpPr>
          <p:nvPr/>
        </p:nvSpPr>
        <p:spPr bwMode="auto">
          <a:xfrm>
            <a:off x="2487613" y="1485900"/>
            <a:ext cx="1293812" cy="638175"/>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Caseworker</a:t>
            </a:r>
          </a:p>
        </p:txBody>
      </p:sp>
      <p:sp>
        <p:nvSpPr>
          <p:cNvPr id="149529" name="Oval 25">
            <a:extLst>
              <a:ext uri="{FF2B5EF4-FFF2-40B4-BE49-F238E27FC236}">
                <a16:creationId xmlns:a16="http://schemas.microsoft.com/office/drawing/2014/main" id="{637C8962-B901-49AE-B8F2-2400ECEDD3B8}"/>
              </a:ext>
            </a:extLst>
          </p:cNvPr>
          <p:cNvSpPr>
            <a:spLocks noChangeArrowheads="1"/>
          </p:cNvSpPr>
          <p:nvPr/>
        </p:nvSpPr>
        <p:spPr bwMode="auto">
          <a:xfrm>
            <a:off x="1576388" y="3290888"/>
            <a:ext cx="936625" cy="638175"/>
          </a:xfrm>
          <a:prstGeom prst="ellipse">
            <a:avLst/>
          </a:prstGeom>
          <a:solidFill>
            <a:schemeClr val="accent1"/>
          </a:solidFill>
          <a:ln w="12700">
            <a:solidFill>
              <a:schemeClr val="tx1"/>
            </a:solidFill>
            <a:round/>
            <a:headEnd/>
            <a:tailEnd/>
          </a:ln>
        </p:spPr>
        <p:txBody>
          <a:bodyPr wrap="none" lIns="92034" tIns="46018" rIns="92034" bIns="46018"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Therapist</a:t>
            </a:r>
          </a:p>
        </p:txBody>
      </p:sp>
      <p:sp>
        <p:nvSpPr>
          <p:cNvPr id="34836" name="Slide Number Placeholder 26">
            <a:extLst>
              <a:ext uri="{FF2B5EF4-FFF2-40B4-BE49-F238E27FC236}">
                <a16:creationId xmlns:a16="http://schemas.microsoft.com/office/drawing/2014/main" id="{774D765C-9EB3-4769-AE33-309FE43BE510}"/>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BF8B35C-6447-4FF3-AF9C-B661C3B004B4}" type="slidenum">
              <a:rPr lang="en-US" altLang="en-US" sz="2000" b="0">
                <a:solidFill>
                  <a:srgbClr val="F8E82F"/>
                </a:solidFill>
                <a:latin typeface="Franklin Gothic Book" panose="020B0503020102020204" pitchFamily="34" charset="0"/>
              </a:rPr>
              <a:pPr/>
              <a:t>5</a:t>
            </a:fld>
            <a:endParaRPr lang="en-US" altLang="en-US" sz="2000" b="0">
              <a:solidFill>
                <a:srgbClr val="F8E82F"/>
              </a:solidFill>
              <a:latin typeface="Franklin Gothic Book" panose="020B0503020102020204" pitchFamily="34" charset="0"/>
            </a:endParaRPr>
          </a:p>
        </p:txBody>
      </p:sp>
      <p:cxnSp>
        <p:nvCxnSpPr>
          <p:cNvPr id="34837" name="Straight Connector 30">
            <a:extLst>
              <a:ext uri="{FF2B5EF4-FFF2-40B4-BE49-F238E27FC236}">
                <a16:creationId xmlns:a16="http://schemas.microsoft.com/office/drawing/2014/main" id="{4932DF4E-CF50-49EC-8942-ED1E4D7A1D08}"/>
              </a:ext>
            </a:extLst>
          </p:cNvPr>
          <p:cNvCxnSpPr>
            <a:cxnSpLocks noChangeShapeType="1"/>
          </p:cNvCxnSpPr>
          <p:nvPr/>
        </p:nvCxnSpPr>
        <p:spPr bwMode="auto">
          <a:xfrm>
            <a:off x="228600" y="1143000"/>
            <a:ext cx="7467600" cy="1588"/>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pic>
        <p:nvPicPr>
          <p:cNvPr id="34838" name="Picture 5" descr="NCTSN Parent Guide_no arc_white.eps">
            <a:extLst>
              <a:ext uri="{FF2B5EF4-FFF2-40B4-BE49-F238E27FC236}">
                <a16:creationId xmlns:a16="http://schemas.microsoft.com/office/drawing/2014/main" id="{7FC1A44A-BFCB-45FB-81C6-DD166AC389F2}"/>
              </a:ext>
            </a:extLst>
          </p:cNvPr>
          <p:cNvPicPr>
            <a:picLocks noChangeAspect="1"/>
          </p:cNvPicPr>
          <p:nvPr/>
        </p:nvPicPr>
        <p:blipFill>
          <a:blip r:embed="rId3">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22"/>
                                        </p:tgtEl>
                                        <p:attrNameLst>
                                          <p:attrName>style.visibility</p:attrName>
                                        </p:attrNameLst>
                                      </p:cBhvr>
                                      <p:to>
                                        <p:strVal val="visible"/>
                                      </p:to>
                                    </p:set>
                                    <p:animEffect transition="in" filter="fade">
                                      <p:cBhvr>
                                        <p:cTn id="7" dur="500"/>
                                        <p:tgtEl>
                                          <p:spTgt spid="1495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9385"/>
                                        </p:tgtEl>
                                        <p:attrNameLst>
                                          <p:attrName>style.visibility</p:attrName>
                                        </p:attrNameLst>
                                      </p:cBhvr>
                                      <p:to>
                                        <p:strVal val="visible"/>
                                      </p:to>
                                    </p:set>
                                    <p:animEffect transition="in" filter="fade">
                                      <p:cBhvr>
                                        <p:cTn id="10" dur="500"/>
                                        <p:tgtEl>
                                          <p:spTgt spid="229385"/>
                                        </p:tgtEl>
                                      </p:cBhvr>
                                    </p:animEffect>
                                  </p:childTnLst>
                                </p:cTn>
                              </p:par>
                              <p:par>
                                <p:cTn id="11" presetID="10" presetClass="entr" presetSubtype="0" fill="hold" nodeType="withEffect">
                                  <p:stCondLst>
                                    <p:cond delay="0"/>
                                  </p:stCondLst>
                                  <p:childTnLst>
                                    <p:set>
                                      <p:cBhvr>
                                        <p:cTn id="12" dur="1" fill="hold">
                                          <p:stCondLst>
                                            <p:cond delay="0"/>
                                          </p:stCondLst>
                                        </p:cTn>
                                        <p:tgtEl>
                                          <p:spTgt spid="149516"/>
                                        </p:tgtEl>
                                        <p:attrNameLst>
                                          <p:attrName>style.visibility</p:attrName>
                                        </p:attrNameLst>
                                      </p:cBhvr>
                                      <p:to>
                                        <p:strVal val="visible"/>
                                      </p:to>
                                    </p:set>
                                    <p:animEffect transition="in" filter="fade">
                                      <p:cBhvr>
                                        <p:cTn id="13" dur="500"/>
                                        <p:tgtEl>
                                          <p:spTgt spid="1495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9521"/>
                                        </p:tgtEl>
                                        <p:attrNameLst>
                                          <p:attrName>style.visibility</p:attrName>
                                        </p:attrNameLst>
                                      </p:cBhvr>
                                      <p:to>
                                        <p:strVal val="visible"/>
                                      </p:to>
                                    </p:set>
                                    <p:animEffect transition="in" filter="fade">
                                      <p:cBhvr>
                                        <p:cTn id="16" dur="500"/>
                                        <p:tgtEl>
                                          <p:spTgt spid="149521"/>
                                        </p:tgtEl>
                                      </p:cBhvr>
                                    </p:animEffect>
                                  </p:childTnLst>
                                </p:cTn>
                              </p:par>
                              <p:par>
                                <p:cTn id="17" presetID="10" presetClass="entr" presetSubtype="0" fill="hold" nodeType="withEffect">
                                  <p:stCondLst>
                                    <p:cond delay="0"/>
                                  </p:stCondLst>
                                  <p:childTnLst>
                                    <p:set>
                                      <p:cBhvr>
                                        <p:cTn id="18" dur="1" fill="hold">
                                          <p:stCondLst>
                                            <p:cond delay="0"/>
                                          </p:stCondLst>
                                        </p:cTn>
                                        <p:tgtEl>
                                          <p:spTgt spid="149524"/>
                                        </p:tgtEl>
                                        <p:attrNameLst>
                                          <p:attrName>style.visibility</p:attrName>
                                        </p:attrNameLst>
                                      </p:cBhvr>
                                      <p:to>
                                        <p:strVal val="visible"/>
                                      </p:to>
                                    </p:set>
                                    <p:animEffect transition="in" filter="fade">
                                      <p:cBhvr>
                                        <p:cTn id="19" dur="500"/>
                                        <p:tgtEl>
                                          <p:spTgt spid="1495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9529"/>
                                        </p:tgtEl>
                                        <p:attrNameLst>
                                          <p:attrName>style.visibility</p:attrName>
                                        </p:attrNameLst>
                                      </p:cBhvr>
                                      <p:to>
                                        <p:strVal val="visible"/>
                                      </p:to>
                                    </p:set>
                                    <p:animEffect transition="in" filter="fade">
                                      <p:cBhvr>
                                        <p:cTn id="24" dur="500"/>
                                        <p:tgtEl>
                                          <p:spTgt spid="149529"/>
                                        </p:tgtEl>
                                      </p:cBhvr>
                                    </p:animEffect>
                                  </p:childTnLst>
                                </p:cTn>
                              </p:par>
                              <p:par>
                                <p:cTn id="25" presetID="10" presetClass="entr" presetSubtype="0" fill="hold" nodeType="withEffect">
                                  <p:stCondLst>
                                    <p:cond delay="0"/>
                                  </p:stCondLst>
                                  <p:childTnLst>
                                    <p:set>
                                      <p:cBhvr>
                                        <p:cTn id="26" dur="1" fill="hold">
                                          <p:stCondLst>
                                            <p:cond delay="0"/>
                                          </p:stCondLst>
                                        </p:cTn>
                                        <p:tgtEl>
                                          <p:spTgt spid="149530"/>
                                        </p:tgtEl>
                                        <p:attrNameLst>
                                          <p:attrName>style.visibility</p:attrName>
                                        </p:attrNameLst>
                                      </p:cBhvr>
                                      <p:to>
                                        <p:strVal val="visible"/>
                                      </p:to>
                                    </p:set>
                                    <p:animEffect transition="in" filter="fade">
                                      <p:cBhvr>
                                        <p:cTn id="27" dur="500"/>
                                        <p:tgtEl>
                                          <p:spTgt spid="1495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9527"/>
                                        </p:tgtEl>
                                        <p:attrNameLst>
                                          <p:attrName>style.visibility</p:attrName>
                                        </p:attrNameLst>
                                      </p:cBhvr>
                                      <p:to>
                                        <p:strVal val="visible"/>
                                      </p:to>
                                    </p:set>
                                    <p:animEffect transition="in" filter="fade">
                                      <p:cBhvr>
                                        <p:cTn id="30" dur="500"/>
                                        <p:tgtEl>
                                          <p:spTgt spid="1495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9525"/>
                                        </p:tgtEl>
                                        <p:attrNameLst>
                                          <p:attrName>style.visibility</p:attrName>
                                        </p:attrNameLst>
                                      </p:cBhvr>
                                      <p:to>
                                        <p:strVal val="visible"/>
                                      </p:to>
                                    </p:set>
                                    <p:animEffect transition="in" filter="fade">
                                      <p:cBhvr>
                                        <p:cTn id="33" dur="500"/>
                                        <p:tgtEl>
                                          <p:spTgt spid="1495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9519"/>
                                        </p:tgtEl>
                                        <p:attrNameLst>
                                          <p:attrName>style.visibility</p:attrName>
                                        </p:attrNameLst>
                                      </p:cBhvr>
                                      <p:to>
                                        <p:strVal val="visible"/>
                                      </p:to>
                                    </p:set>
                                    <p:animEffect transition="in" filter="fade">
                                      <p:cBhvr>
                                        <p:cTn id="36" dur="500"/>
                                        <p:tgtEl>
                                          <p:spTgt spid="1495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9517"/>
                                        </p:tgtEl>
                                        <p:attrNameLst>
                                          <p:attrName>style.visibility</p:attrName>
                                        </p:attrNameLst>
                                      </p:cBhvr>
                                      <p:to>
                                        <p:strVal val="visible"/>
                                      </p:to>
                                    </p:set>
                                    <p:animEffect transition="in" filter="fade">
                                      <p:cBhvr>
                                        <p:cTn id="39" dur="500"/>
                                        <p:tgtEl>
                                          <p:spTgt spid="149517"/>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5" grpId="0" animBg="1"/>
      <p:bldP spid="149517" grpId="0" animBg="1"/>
      <p:bldP spid="149519" grpId="0" animBg="1"/>
      <p:bldP spid="149521" grpId="0" animBg="1"/>
      <p:bldP spid="149522" grpId="0" animBg="1"/>
      <p:bldP spid="149525" grpId="0" animBg="1"/>
      <p:bldP spid="149527" grpId="0" animBg="1"/>
      <p:bldP spid="14952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66902FF-548D-4CCE-A5DC-60DB481E1001}"/>
              </a:ext>
            </a:extLst>
          </p:cNvPr>
          <p:cNvSpPr>
            <a:spLocks noGrp="1" noChangeArrowheads="1"/>
          </p:cNvSpPr>
          <p:nvPr>
            <p:ph type="title"/>
          </p:nvPr>
        </p:nvSpPr>
        <p:spPr>
          <a:xfrm>
            <a:off x="228600" y="533400"/>
            <a:ext cx="7448550" cy="681038"/>
          </a:xfrm>
        </p:spPr>
        <p:txBody>
          <a:bodyPr lIns="96794" tIns="47603" rIns="96794" bIns="47603"/>
          <a:lstStyle/>
          <a:p>
            <a:pPr>
              <a:defRPr/>
            </a:pPr>
            <a:r>
              <a:rPr dirty="0"/>
              <a:t>Working as a Team</a:t>
            </a:r>
            <a:endParaRPr sz="2800" dirty="0"/>
          </a:p>
        </p:txBody>
      </p:sp>
      <p:sp>
        <p:nvSpPr>
          <p:cNvPr id="153603" name="Rectangle 3">
            <a:extLst>
              <a:ext uri="{FF2B5EF4-FFF2-40B4-BE49-F238E27FC236}">
                <a16:creationId xmlns:a16="http://schemas.microsoft.com/office/drawing/2014/main" id="{2A63D51F-E83F-4EA3-B273-B715EA86F7B6}"/>
              </a:ext>
            </a:extLst>
          </p:cNvPr>
          <p:cNvSpPr>
            <a:spLocks noGrp="1" noChangeArrowheads="1"/>
          </p:cNvSpPr>
          <p:nvPr>
            <p:ph type="body" idx="1"/>
          </p:nvPr>
        </p:nvSpPr>
        <p:spPr bwMode="auto">
          <a:xfrm>
            <a:off x="685800" y="2576513"/>
            <a:ext cx="7996238" cy="3595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94" tIns="47603" rIns="96794" bIns="47603" numCol="1" anchor="t" anchorCtr="0" compatLnSpc="1">
            <a:prstTxWarp prst="textNoShape">
              <a:avLst/>
            </a:prstTxWarp>
          </a:bodyPr>
          <a:lstStyle/>
          <a:p>
            <a:r>
              <a:rPr altLang="en-US"/>
              <a:t>Share a team commitment to the child’s well-being through a unified vision</a:t>
            </a:r>
          </a:p>
          <a:p>
            <a:r>
              <a:rPr altLang="en-US"/>
              <a:t>Have distinct roles and responsibilities</a:t>
            </a:r>
          </a:p>
          <a:p>
            <a:r>
              <a:rPr altLang="en-US"/>
              <a:t>Relate to the child in different ways</a:t>
            </a:r>
          </a:p>
          <a:p>
            <a:r>
              <a:rPr altLang="en-US"/>
              <a:t>May need their own supports and resources</a:t>
            </a:r>
          </a:p>
          <a:p>
            <a:r>
              <a:rPr altLang="en-US"/>
              <a:t>May not all be trauma-informed</a:t>
            </a:r>
          </a:p>
          <a:p>
            <a:endParaRPr altLang="en-US"/>
          </a:p>
        </p:txBody>
      </p:sp>
      <p:sp>
        <p:nvSpPr>
          <p:cNvPr id="36868" name="Rectangle 4">
            <a:extLst>
              <a:ext uri="{FF2B5EF4-FFF2-40B4-BE49-F238E27FC236}">
                <a16:creationId xmlns:a16="http://schemas.microsoft.com/office/drawing/2014/main" id="{0DF3427A-3C39-4FA3-9B87-E5F2D0D95777}"/>
              </a:ext>
            </a:extLst>
          </p:cNvPr>
          <p:cNvSpPr>
            <a:spLocks noChangeArrowheads="1"/>
          </p:cNvSpPr>
          <p:nvPr/>
        </p:nvSpPr>
        <p:spPr bwMode="auto">
          <a:xfrm>
            <a:off x="381000" y="1782763"/>
            <a:ext cx="8686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8" rIns="92034" bIns="46018">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700">
                <a:solidFill>
                  <a:srgbClr val="FFE831"/>
                </a:solidFill>
              </a:rPr>
              <a:t>The team members involved in the child’s life:</a:t>
            </a:r>
          </a:p>
        </p:txBody>
      </p:sp>
      <p:sp>
        <p:nvSpPr>
          <p:cNvPr id="36869" name="Slide Number Placeholder 6">
            <a:extLst>
              <a:ext uri="{FF2B5EF4-FFF2-40B4-BE49-F238E27FC236}">
                <a16:creationId xmlns:a16="http://schemas.microsoft.com/office/drawing/2014/main" id="{0CC64358-C876-4707-ABCE-E4A8DC5528A6}"/>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16D87124-35A3-4570-A52A-742650AF4E9B}" type="slidenum">
              <a:rPr lang="en-US" altLang="en-US" sz="2000" b="0">
                <a:solidFill>
                  <a:srgbClr val="F8E82F"/>
                </a:solidFill>
                <a:latin typeface="Franklin Gothic Book" panose="020B0503020102020204" pitchFamily="34" charset="0"/>
              </a:rPr>
              <a:pPr/>
              <a:t>6</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fad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fad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fad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fad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fade">
                                      <p:cBhvr>
                                        <p:cTn id="27" dur="500"/>
                                        <p:tgtEl>
                                          <p:spTgt spid="15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6531AD2C-0393-43F6-9FE8-8833462A28F9}"/>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5586B693-ED31-4A87-BA85-76785A6FCCB7}" type="slidenum">
              <a:rPr lang="en-US" altLang="en-US" sz="2000" b="0">
                <a:solidFill>
                  <a:srgbClr val="F8E82F"/>
                </a:solidFill>
                <a:latin typeface="Franklin Gothic Book" panose="020B0503020102020204" pitchFamily="34" charset="0"/>
              </a:rPr>
              <a:pPr/>
              <a:t>7</a:t>
            </a:fld>
            <a:endParaRPr lang="en-US" altLang="en-US" sz="2000" b="0">
              <a:solidFill>
                <a:srgbClr val="F8E82F"/>
              </a:solidFill>
              <a:latin typeface="Franklin Gothic Book" panose="020B0503020102020204" pitchFamily="34" charset="0"/>
            </a:endParaRPr>
          </a:p>
        </p:txBody>
      </p:sp>
      <p:sp>
        <p:nvSpPr>
          <p:cNvPr id="38915" name="TextBox 1">
            <a:extLst>
              <a:ext uri="{FF2B5EF4-FFF2-40B4-BE49-F238E27FC236}">
                <a16:creationId xmlns:a16="http://schemas.microsoft.com/office/drawing/2014/main" id="{C78607A5-4D00-44C2-A3B7-1666DBC548AD}"/>
              </a:ext>
            </a:extLst>
          </p:cNvPr>
          <p:cNvSpPr txBox="1">
            <a:spLocks noChangeArrowheads="1"/>
          </p:cNvSpPr>
          <p:nvPr/>
        </p:nvSpPr>
        <p:spPr bwMode="auto">
          <a:xfrm>
            <a:off x="1066800" y="3241675"/>
            <a:ext cx="7467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r>
              <a:rPr lang="en-US" altLang="en-US" sz="4800">
                <a:solidFill>
                  <a:srgbClr val="FFE831"/>
                </a:solidFill>
              </a:rPr>
              <a:t>Team Puzzle Activity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2460C76-4FA5-4CCE-A30D-4289A4A48A27}"/>
              </a:ext>
            </a:extLst>
          </p:cNvPr>
          <p:cNvSpPr>
            <a:spLocks noGrp="1" noChangeArrowheads="1"/>
          </p:cNvSpPr>
          <p:nvPr>
            <p:ph type="title"/>
          </p:nvPr>
        </p:nvSpPr>
        <p:spPr>
          <a:xfrm>
            <a:off x="171450" y="461963"/>
            <a:ext cx="7448550" cy="757237"/>
          </a:xfrm>
        </p:spPr>
        <p:txBody>
          <a:bodyPr lIns="96794" tIns="47603" rIns="96794" bIns="47603"/>
          <a:lstStyle/>
          <a:p>
            <a:pPr>
              <a:defRPr/>
            </a:pPr>
            <a:r>
              <a:rPr altLang="en-US" dirty="0"/>
              <a:t>Trauma-Informed Advocacy</a:t>
            </a:r>
          </a:p>
        </p:txBody>
      </p:sp>
      <p:sp>
        <p:nvSpPr>
          <p:cNvPr id="157699" name="Rectangle 3">
            <a:extLst>
              <a:ext uri="{FF2B5EF4-FFF2-40B4-BE49-F238E27FC236}">
                <a16:creationId xmlns:a16="http://schemas.microsoft.com/office/drawing/2014/main" id="{79209D4A-DAC1-4FEB-A5ED-A4D093F05A34}"/>
              </a:ext>
            </a:extLst>
          </p:cNvPr>
          <p:cNvSpPr>
            <a:spLocks noGrp="1" noChangeArrowheads="1"/>
          </p:cNvSpPr>
          <p:nvPr>
            <p:ph type="body" idx="1"/>
          </p:nvPr>
        </p:nvSpPr>
        <p:spPr bwMode="auto">
          <a:xfrm>
            <a:off x="609600" y="1665288"/>
            <a:ext cx="7620000" cy="3897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94" tIns="47603" rIns="96794" bIns="47603" numCol="1" anchor="t" anchorCtr="0" compatLnSpc="1">
            <a:prstTxWarp prst="textNoShape">
              <a:avLst/>
            </a:prstTxWarp>
          </a:bodyPr>
          <a:lstStyle/>
          <a:p>
            <a:pPr>
              <a:buClr>
                <a:schemeClr val="tx1"/>
              </a:buClr>
            </a:pPr>
            <a:r>
              <a:rPr altLang="en-US" sz="2800"/>
              <a:t>Help others to understand the impact trauma has had on the child.</a:t>
            </a:r>
          </a:p>
          <a:p>
            <a:pPr>
              <a:buClr>
                <a:schemeClr val="tx1"/>
              </a:buClr>
            </a:pPr>
            <a:r>
              <a:rPr altLang="en-US" sz="2800"/>
              <a:t>Promote the importance of psychological safety.</a:t>
            </a:r>
          </a:p>
          <a:p>
            <a:pPr>
              <a:buClr>
                <a:schemeClr val="tx1"/>
              </a:buClr>
            </a:pPr>
            <a:r>
              <a:rPr altLang="en-US" sz="2800"/>
              <a:t>Assisting others by identifying the cause of the behavior</a:t>
            </a:r>
          </a:p>
          <a:p>
            <a:pPr>
              <a:buClr>
                <a:schemeClr val="tx1"/>
              </a:buClr>
            </a:pPr>
            <a:r>
              <a:rPr altLang="en-US" sz="2800"/>
              <a:t>Share strategies for helping the child manage overwhelming emotions and problem behaviors.</a:t>
            </a:r>
          </a:p>
          <a:p>
            <a:pPr>
              <a:buClr>
                <a:schemeClr val="tx1"/>
              </a:buClr>
            </a:pPr>
            <a:endParaRPr altLang="en-US" sz="2800"/>
          </a:p>
        </p:txBody>
      </p:sp>
      <p:sp>
        <p:nvSpPr>
          <p:cNvPr id="40964" name="Rectangle 3">
            <a:extLst>
              <a:ext uri="{FF2B5EF4-FFF2-40B4-BE49-F238E27FC236}">
                <a16:creationId xmlns:a16="http://schemas.microsoft.com/office/drawing/2014/main" id="{8DBAF5FF-EE8B-4E65-8188-D5138F984958}"/>
              </a:ext>
            </a:extLst>
          </p:cNvPr>
          <p:cNvSpPr>
            <a:spLocks noChangeArrowheads="1"/>
          </p:cNvSpPr>
          <p:nvPr/>
        </p:nvSpPr>
        <p:spPr bwMode="auto">
          <a:xfrm>
            <a:off x="7696200" y="5943600"/>
            <a:ext cx="1676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p>
        </p:txBody>
      </p:sp>
      <p:sp>
        <p:nvSpPr>
          <p:cNvPr id="40965" name="Slide Number Placeholder 4">
            <a:extLst>
              <a:ext uri="{FF2B5EF4-FFF2-40B4-BE49-F238E27FC236}">
                <a16:creationId xmlns:a16="http://schemas.microsoft.com/office/drawing/2014/main" id="{D15E236D-F532-4602-A9F6-93C34D7FB6B7}"/>
              </a:ext>
            </a:extLst>
          </p:cNvPr>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7012DA0-F0BA-4A4C-BD30-DAF5C367D6AB}" type="slidenum">
              <a:rPr lang="en-US" altLang="en-US" sz="2000" b="0">
                <a:solidFill>
                  <a:srgbClr val="F8E82F"/>
                </a:solidFill>
                <a:latin typeface="Franklin Gothic Book" panose="020B0503020102020204" pitchFamily="34" charset="0"/>
              </a:rPr>
              <a:pPr/>
              <a:t>8</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5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fade">
                                      <p:cBhvr>
                                        <p:cTn id="17" dur="500"/>
                                        <p:tgtEl>
                                          <p:spTgt spid="157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fade">
                                      <p:cBhvr>
                                        <p:cTn id="22" dur="5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F0145A2-AE0C-493B-A087-203BB08FE1EB}"/>
              </a:ext>
            </a:extLst>
          </p:cNvPr>
          <p:cNvSpPr>
            <a:spLocks noGrp="1" noChangeArrowheads="1"/>
          </p:cNvSpPr>
          <p:nvPr>
            <p:ph type="title" idx="4294967295"/>
          </p:nvPr>
        </p:nvSpPr>
        <p:spPr>
          <a:xfrm>
            <a:off x="228600" y="304800"/>
            <a:ext cx="7448550" cy="757238"/>
          </a:xfrm>
        </p:spPr>
        <p:txBody>
          <a:bodyPr lIns="96794" tIns="47603" rIns="96794" bIns="47603"/>
          <a:lstStyle/>
          <a:p>
            <a:pPr>
              <a:lnSpc>
                <a:spcPct val="100000"/>
              </a:lnSpc>
            </a:pPr>
            <a:r>
              <a:rPr altLang="en-US" sz="3400"/>
              <a:t>Trauma-Informed Advocacy </a:t>
            </a:r>
            <a:r>
              <a:rPr altLang="en-US" sz="2400" b="0"/>
              <a:t>(Continued)</a:t>
            </a:r>
          </a:p>
        </p:txBody>
      </p:sp>
      <p:sp>
        <p:nvSpPr>
          <p:cNvPr id="157699" name="Rectangle 3">
            <a:extLst>
              <a:ext uri="{FF2B5EF4-FFF2-40B4-BE49-F238E27FC236}">
                <a16:creationId xmlns:a16="http://schemas.microsoft.com/office/drawing/2014/main" id="{4B3E78CB-E735-419D-B4C8-A218E5FC2F90}"/>
              </a:ext>
            </a:extLst>
          </p:cNvPr>
          <p:cNvSpPr>
            <a:spLocks noGrp="1" noChangeArrowheads="1"/>
          </p:cNvSpPr>
          <p:nvPr>
            <p:ph type="body" idx="4294967295"/>
          </p:nvPr>
        </p:nvSpPr>
        <p:spPr bwMode="auto">
          <a:xfrm>
            <a:off x="609600" y="2057400"/>
            <a:ext cx="79248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4" tIns="47603" rIns="96794" bIns="47603"/>
          <a:lstStyle/>
          <a:p>
            <a:pPr>
              <a:buClr>
                <a:schemeClr val="tx1"/>
              </a:buClr>
            </a:pPr>
            <a:r>
              <a:rPr lang="en-US" altLang="en-US"/>
              <a:t>Support the positive, stable, and enduring relationships in the life of the child.</a:t>
            </a:r>
          </a:p>
          <a:p>
            <a:pPr>
              <a:buClr>
                <a:schemeClr val="tx1"/>
              </a:buClr>
            </a:pPr>
            <a:r>
              <a:rPr lang="en-US" altLang="en-US"/>
              <a:t>Help others to identify &amp; appreciate the child’s strengths and resilience.</a:t>
            </a:r>
          </a:p>
          <a:p>
            <a:pPr>
              <a:buClr>
                <a:schemeClr val="tx1"/>
              </a:buClr>
            </a:pPr>
            <a:r>
              <a:rPr lang="en-US" altLang="en-US"/>
              <a:t>Advocate for the trauma-specific services and supports the child needs.</a:t>
            </a:r>
          </a:p>
          <a:p>
            <a:pPr>
              <a:buClr>
                <a:schemeClr val="tx1"/>
              </a:buClr>
            </a:pPr>
            <a:r>
              <a:rPr lang="en-US" altLang="en-US"/>
              <a:t>Know when other on the team need support, including yourself.</a:t>
            </a:r>
          </a:p>
        </p:txBody>
      </p:sp>
      <p:sp>
        <p:nvSpPr>
          <p:cNvPr id="43012" name="Slide Number Placeholder 4">
            <a:extLst>
              <a:ext uri="{FF2B5EF4-FFF2-40B4-BE49-F238E27FC236}">
                <a16:creationId xmlns:a16="http://schemas.microsoft.com/office/drawing/2014/main" id="{C5BF9368-E39B-4012-B203-730A8B3C6245}"/>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544B8F9C-BC19-4441-A4A7-C2F89ADD5787}" type="slidenum">
              <a:rPr lang="en-US" altLang="en-US" sz="2000" b="0">
                <a:solidFill>
                  <a:srgbClr val="F8E82F"/>
                </a:solidFill>
                <a:latin typeface="Franklin Gothic Book" panose="020B0503020102020204" pitchFamily="34" charset="0"/>
              </a:rPr>
              <a:pPr algn="r" eaLnBrk="1" hangingPunct="1"/>
              <a:t>9</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5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fade">
                                      <p:cBhvr>
                                        <p:cTn id="17" dur="500"/>
                                        <p:tgtEl>
                                          <p:spTgt spid="157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fade">
                                      <p:cBhvr>
                                        <p:cTn id="22" dur="5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Module Content Slides">
  <a:themeElements>
    <a:clrScheme name="4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Module Content Slides">
  <a:themeElements>
    <a:clrScheme name="3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3_Module Content Slides">
      <a:majorFont>
        <a:latin typeface="Helvetica"/>
        <a:ea typeface="Helvetica"/>
        <a:cs typeface="Helvetica"/>
      </a:majorFont>
      <a:minorFont>
        <a:latin typeface="Arial"/>
        <a:ea typeface="Arial"/>
        <a:cs typeface="Arial"/>
      </a:minorFont>
    </a:fontScheme>
    <a:fmtScheme name="3_Module Content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D39B413893A44AC1F52A1FDE1B1A8" ma:contentTypeVersion="0" ma:contentTypeDescription="Create a new document." ma:contentTypeScope="" ma:versionID="43cbb71d9f3de5d91689571018e5446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7928EC-6475-49C3-BCC1-429BBF5FB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B0C2163-D39D-45EF-9D3B-660BF047B0B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2053</Words>
  <Application>Microsoft Office PowerPoint</Application>
  <PresentationFormat>Custom</PresentationFormat>
  <Paragraphs>214</Paragraphs>
  <Slides>26</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Wingdings</vt:lpstr>
      <vt:lpstr>Franklin Gothic Book</vt:lpstr>
      <vt:lpstr>Source Sans Pro</vt:lpstr>
      <vt:lpstr>Noto Sans Symbols</vt:lpstr>
      <vt:lpstr>5_Module Content Slides</vt:lpstr>
      <vt:lpstr>4_Module Content Slides</vt:lpstr>
      <vt:lpstr>6_Module Content Slides</vt:lpstr>
      <vt:lpstr>Welcome Back!</vt:lpstr>
      <vt:lpstr>Tools from our Trauma Toolkit</vt:lpstr>
      <vt:lpstr>PowerPoint Presentation</vt:lpstr>
      <vt:lpstr>Essential Elements 7 and 8</vt:lpstr>
      <vt:lpstr>PowerPoint Presentation</vt:lpstr>
      <vt:lpstr>Working as a Team</vt:lpstr>
      <vt:lpstr>PowerPoint Presentation</vt:lpstr>
      <vt:lpstr>Trauma-Informed Advocacy</vt:lpstr>
      <vt:lpstr>Trauma-Informed Advocacy (Continued)</vt:lpstr>
      <vt:lpstr>What if all the Team Members are not on the same page?</vt:lpstr>
      <vt:lpstr>What if all the Team Members are not on the same page?</vt:lpstr>
      <vt:lpstr>Partnering with Team Members ("My Somebody" Worksheet)</vt:lpstr>
      <vt:lpstr>The most helpful part of this workshop was:</vt:lpstr>
      <vt:lpstr>PowerPoint Presentation</vt:lpstr>
      <vt:lpstr>When to Seek Help from a Therapist for the Child</vt:lpstr>
      <vt:lpstr>When to Seek Help from a Therapist for the Child (Continued)</vt:lpstr>
      <vt:lpstr>Trauma Assessment</vt:lpstr>
      <vt:lpstr>The Basics of Trauma-Informed Treatment</vt:lpstr>
      <vt:lpstr>Ineffective or Harmful Treatments</vt:lpstr>
      <vt:lpstr>PowerPoint Presentation</vt:lpstr>
      <vt:lpstr>What questions could I ask  the therapist?</vt:lpstr>
      <vt:lpstr>PowerPoint Presentation</vt:lpstr>
      <vt:lpstr>PowerPoint Presentation</vt:lpstr>
      <vt:lpstr>The Essential Elements of       Trauma-Informed Actions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Families &amp; Systems: Building Positive Relationships with Children who have Experienced Trauma</dc:title>
  <dc:creator/>
  <cp:lastModifiedBy/>
  <cp:revision>986</cp:revision>
  <cp:lastPrinted>2002-11-12T17:53:49Z</cp:lastPrinted>
  <dcterms:created xsi:type="dcterms:W3CDTF">2006-12-12T21:20:13Z</dcterms:created>
  <dcterms:modified xsi:type="dcterms:W3CDTF">2020-10-14T13:43:19Z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