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 id="2147483673" r:id="rId3"/>
  </p:sldMasterIdLst>
  <p:notesMasterIdLst>
    <p:notesMasterId r:id="rId34"/>
  </p:notesMasterIdLst>
  <p:handoutMasterIdLst>
    <p:handoutMasterId r:id="rId35"/>
  </p:handoutMasterIdLst>
  <p:sldIdLst>
    <p:sldId id="300" r:id="rId4"/>
    <p:sldId id="299" r:id="rId5"/>
    <p:sldId id="256" r:id="rId6"/>
    <p:sldId id="258" r:id="rId7"/>
    <p:sldId id="257" r:id="rId8"/>
    <p:sldId id="298" r:id="rId9"/>
    <p:sldId id="260" r:id="rId10"/>
    <p:sldId id="261" r:id="rId11"/>
    <p:sldId id="262" r:id="rId12"/>
    <p:sldId id="264" r:id="rId13"/>
    <p:sldId id="296" r:id="rId14"/>
    <p:sldId id="267" r:id="rId15"/>
    <p:sldId id="295" r:id="rId16"/>
    <p:sldId id="270" r:id="rId17"/>
    <p:sldId id="291" r:id="rId18"/>
    <p:sldId id="292" r:id="rId19"/>
    <p:sldId id="293" r:id="rId20"/>
    <p:sldId id="294" r:id="rId21"/>
    <p:sldId id="274" r:id="rId22"/>
    <p:sldId id="302" r:id="rId23"/>
    <p:sldId id="297" r:id="rId24"/>
    <p:sldId id="284" r:id="rId25"/>
    <p:sldId id="285" r:id="rId26"/>
    <p:sldId id="305" r:id="rId27"/>
    <p:sldId id="286" r:id="rId28"/>
    <p:sldId id="283" r:id="rId29"/>
    <p:sldId id="301" r:id="rId30"/>
    <p:sldId id="268" r:id="rId31"/>
    <p:sldId id="275" r:id="rId32"/>
    <p:sldId id="288" r:id="rId33"/>
  </p:sldIdLst>
  <p:sldSz cx="9601200" cy="73152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4F"/>
    <a:srgbClr val="F8E82F"/>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99"/>
        </a:fontRef>
        <a:srgbClr val="0000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2EC"/>
          </a:solidFill>
        </a:fill>
      </a:tcStyle>
    </a:wholeTbl>
    <a:band2H>
      <a:tcTxStyle/>
      <a:tcStyle>
        <a:tcBdr/>
        <a:fill>
          <a:solidFill>
            <a:srgbClr val="E7EAF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99"/>
        </a:fontRef>
        <a:srgbClr val="0000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99"/>
        </a:fontRef>
        <a:srgbClr val="0000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99"/>
        </a:fontRef>
        <a:srgbClr val="00009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F"/>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99"/>
        </a:fontRef>
        <a:srgbClr val="000099"/>
      </a:tcTxStyle>
      <a:tcStyle>
        <a:tcBdr>
          <a:left>
            <a:ln w="12700" cap="flat">
              <a:noFill/>
              <a:miter lim="400000"/>
            </a:ln>
          </a:left>
          <a:right>
            <a:ln w="12700" cap="flat">
              <a:noFill/>
              <a:miter lim="400000"/>
            </a:ln>
          </a:right>
          <a:top>
            <a:ln w="50800" cap="flat">
              <a:solidFill>
                <a:srgbClr val="000099"/>
              </a:solidFill>
              <a:prstDash val="solid"/>
              <a:round/>
            </a:ln>
          </a:top>
          <a:bottom>
            <a:ln w="25400" cap="flat">
              <a:solidFill>
                <a:srgbClr val="000099"/>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99"/>
              </a:solidFill>
              <a:prstDash val="solid"/>
              <a:round/>
            </a:ln>
          </a:top>
          <a:bottom>
            <a:ln w="25400" cap="flat">
              <a:solidFill>
                <a:srgbClr val="00009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99"/>
        </a:fontRef>
        <a:srgbClr val="0000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DD"/>
          </a:solidFill>
        </a:fill>
      </a:tcStyle>
    </a:wholeTbl>
    <a:band2H>
      <a:tcTxStyle/>
      <a:tcStyle>
        <a:tcBdr/>
        <a:fill>
          <a:solidFill>
            <a:srgbClr val="E6E6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99"/>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99"/>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99"/>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38" autoAdjust="0"/>
  </p:normalViewPr>
  <p:slideViewPr>
    <p:cSldViewPr snapToGrid="0">
      <p:cViewPr varScale="1">
        <p:scale>
          <a:sx n="71" d="100"/>
          <a:sy n="71" d="100"/>
        </p:scale>
        <p:origin x="1982" y="31"/>
      </p:cViewPr>
      <p:guideLst>
        <p:guide orient="horz" pos="2304"/>
        <p:guide pos="3024"/>
      </p:guideLst>
    </p:cSldViewPr>
  </p:slideViewPr>
  <p:notesTextViewPr>
    <p:cViewPr>
      <p:scale>
        <a:sx n="1" d="1"/>
        <a:sy n="1" d="1"/>
      </p:scale>
      <p:origin x="0" y="0"/>
    </p:cViewPr>
  </p:notesTextViewPr>
  <p:sorterViewPr>
    <p:cViewPr>
      <p:scale>
        <a:sx n="130" d="100"/>
        <a:sy n="130" d="100"/>
      </p:scale>
      <p:origin x="0" y="-7075"/>
    </p:cViewPr>
  </p:sorterViewPr>
  <p:notesViewPr>
    <p:cSldViewPr snapToGrid="0">
      <p:cViewPr varScale="1">
        <p:scale>
          <a:sx n="65" d="100"/>
          <a:sy n="65" d="100"/>
        </p:scale>
        <p:origin x="3115"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r>
              <a:rPr lang="en-US" sz="1300" b="0" dirty="0">
                <a:solidFill>
                  <a:schemeClr val="tx1"/>
                </a:solidFill>
                <a:latin typeface="Arial" panose="020B0604020202020204" pitchFamily="34" charset="0"/>
              </a:rPr>
              <a:t>Page </a:t>
            </a:r>
            <a:fld id="{169A5B96-E158-4442-812B-E1D33E0661AE}" type="slidenum">
              <a:rPr lang="en-US" sz="1300" b="0">
                <a:solidFill>
                  <a:schemeClr val="tx1"/>
                </a:solidFill>
                <a:latin typeface="Arial" panose="020B0604020202020204" pitchFamily="34" charset="0"/>
              </a:rPr>
              <a:t>‹#›</a:t>
            </a:fld>
            <a:endParaRPr lang="en-US" sz="13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1407558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217613" y="696913"/>
            <a:ext cx="4575175" cy="3486150"/>
          </a:xfrm>
          <a:prstGeom prst="rect">
            <a:avLst/>
          </a:prstGeom>
        </p:spPr>
        <p:txBody>
          <a:bodyPr lIns="93177" tIns="46589" rIns="93177" bIns="46589"/>
          <a:lstStyle/>
          <a:p>
            <a:endParaRPr/>
          </a:p>
        </p:txBody>
      </p:sp>
      <p:sp>
        <p:nvSpPr>
          <p:cNvPr id="127" name="Shape 12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2012344687"/>
      </p:ext>
    </p:extLst>
  </p:cSld>
  <p:clrMap bg1="lt1" tx1="dk1" bg2="lt2" tx2="dk2" accent1="accent1" accent2="accent2" accent3="accent3" accent4="accent4" accent5="accent5" accent6="accent6" hlink="hlink" folHlink="folHlink"/>
  <p:notesStyle>
    <a:lvl1pPr latinLnBrk="0">
      <a:spcBef>
        <a:spcPts val="600"/>
      </a:spcBef>
      <a:defRPr sz="1000">
        <a:latin typeface="+mn-lt"/>
        <a:ea typeface="+mn-ea"/>
        <a:cs typeface="+mn-cs"/>
        <a:sym typeface="Arial"/>
      </a:defRPr>
    </a:lvl1pPr>
    <a:lvl2pPr indent="228600" latinLnBrk="0">
      <a:spcBef>
        <a:spcPts val="600"/>
      </a:spcBef>
      <a:defRPr sz="1000">
        <a:latin typeface="+mn-lt"/>
        <a:ea typeface="+mn-ea"/>
        <a:cs typeface="+mn-cs"/>
        <a:sym typeface="Arial"/>
      </a:defRPr>
    </a:lvl2pPr>
    <a:lvl3pPr indent="457200" latinLnBrk="0">
      <a:spcBef>
        <a:spcPts val="600"/>
      </a:spcBef>
      <a:defRPr sz="1000">
        <a:latin typeface="+mn-lt"/>
        <a:ea typeface="+mn-ea"/>
        <a:cs typeface="+mn-cs"/>
        <a:sym typeface="Arial"/>
      </a:defRPr>
    </a:lvl3pPr>
    <a:lvl4pPr indent="685800" latinLnBrk="0">
      <a:spcBef>
        <a:spcPts val="600"/>
      </a:spcBef>
      <a:defRPr sz="1000">
        <a:latin typeface="+mn-lt"/>
        <a:ea typeface="+mn-ea"/>
        <a:cs typeface="+mn-cs"/>
        <a:sym typeface="Arial"/>
      </a:defRPr>
    </a:lvl4pPr>
    <a:lvl5pPr indent="914400" latinLnBrk="0">
      <a:spcBef>
        <a:spcPts val="600"/>
      </a:spcBef>
      <a:defRPr sz="1000">
        <a:latin typeface="+mn-lt"/>
        <a:ea typeface="+mn-ea"/>
        <a:cs typeface="+mn-cs"/>
        <a:sym typeface="Arial"/>
      </a:defRPr>
    </a:lvl5pPr>
    <a:lvl6pPr indent="1143000" latinLnBrk="0">
      <a:spcBef>
        <a:spcPts val="600"/>
      </a:spcBef>
      <a:defRPr sz="1000">
        <a:latin typeface="+mn-lt"/>
        <a:ea typeface="+mn-ea"/>
        <a:cs typeface="+mn-cs"/>
        <a:sym typeface="Arial"/>
      </a:defRPr>
    </a:lvl6pPr>
    <a:lvl7pPr indent="1371600" latinLnBrk="0">
      <a:spcBef>
        <a:spcPts val="600"/>
      </a:spcBef>
      <a:defRPr sz="1000">
        <a:latin typeface="+mn-lt"/>
        <a:ea typeface="+mn-ea"/>
        <a:cs typeface="+mn-cs"/>
        <a:sym typeface="Arial"/>
      </a:defRPr>
    </a:lvl7pPr>
    <a:lvl8pPr indent="1600200" latinLnBrk="0">
      <a:spcBef>
        <a:spcPts val="600"/>
      </a:spcBef>
      <a:defRPr sz="1000">
        <a:latin typeface="+mn-lt"/>
        <a:ea typeface="+mn-ea"/>
        <a:cs typeface="+mn-cs"/>
        <a:sym typeface="Arial"/>
      </a:defRPr>
    </a:lvl8pPr>
    <a:lvl9pPr indent="1828800" latinLnBrk="0">
      <a:spcBef>
        <a:spcPts val="600"/>
      </a:spcBef>
      <a:defRPr sz="10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r>
              <a:rPr lang="en-US" altLang="en-US">
                <a:latin typeface="Arial" panose="020B0604020202020204" pitchFamily="34" charset="0"/>
              </a:rPr>
              <a:t>Welcome participants back and remind them of basic logistical information (location of bathrooms, timing of breaks, etc.).</a:t>
            </a:r>
          </a:p>
          <a:p>
            <a:r>
              <a:rPr lang="en-US" altLang="en-US">
                <a:latin typeface="Arial" panose="020B0604020202020204" pitchFamily="34" charset="0"/>
              </a:rPr>
              <a:t>Ask the participants to share any experiences or insights they may have had since the last session. Allow 5 to 10 minutes for discussion.  The tools are on the next slide if participants need to refer back to get the discussion going.</a:t>
            </a:r>
          </a:p>
          <a:p>
            <a:endParaRPr lang="en-US" altLang="en-US">
              <a:latin typeface="Arial" panose="020B0604020202020204" pitchFamily="34" charset="0"/>
            </a:endParaRPr>
          </a:p>
        </p:txBody>
      </p:sp>
    </p:spTree>
    <p:extLst>
      <p:ext uri="{BB962C8B-B14F-4D97-AF65-F5344CB8AC3E}">
        <p14:creationId xmlns:p14="http://schemas.microsoft.com/office/powerpoint/2010/main" val="2817645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xfrm>
            <a:off x="1217613" y="696913"/>
            <a:ext cx="4575175" cy="3486150"/>
          </a:xfrm>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r>
              <a:rPr lang="en-US" dirty="0"/>
              <a:t>Start Removed</a:t>
            </a:r>
            <a:r>
              <a:rPr lang="en-US" baseline="0" dirty="0"/>
              <a:t> Part 1 again at 4:41 stop at 8:12</a:t>
            </a:r>
          </a:p>
          <a:p>
            <a:endParaRPr lang="en-US" baseline="0" dirty="0"/>
          </a:p>
          <a:p>
            <a:r>
              <a:rPr lang="en-US" baseline="0" dirty="0"/>
              <a:t>Use Zoe’s behavior of pushing the record player over the side of the deck or the ripping of the chapter book to work through the Triangle.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xfrm>
            <a:off x="1217613" y="696913"/>
            <a:ext cx="4575175" cy="3486150"/>
          </a:xfrm>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r>
              <a:rPr lang="en-US" dirty="0"/>
              <a:t>Let’s try applying the triangle to a behavior of</a:t>
            </a:r>
            <a:r>
              <a:rPr lang="en-US" baseline="0" dirty="0"/>
              <a:t> </a:t>
            </a:r>
            <a:r>
              <a:rPr lang="en-US" dirty="0"/>
              <a:t>“Your Somebody”</a:t>
            </a:r>
            <a:r>
              <a:rPr lang="en-US" baseline="0" dirty="0"/>
              <a:t> that you would like to better understand.  </a:t>
            </a:r>
            <a:endParaRPr lang="en-US" dirty="0"/>
          </a:p>
          <a:p>
            <a:endParaRPr lang="en-US" dirty="0"/>
          </a:p>
          <a:p>
            <a:r>
              <a:rPr lang="en-US" dirty="0"/>
              <a:t>Turn to the Chapter 6 “My Somebody” Worksheet:</a:t>
            </a:r>
            <a:r>
              <a:rPr lang="en-US" baseline="0" dirty="0"/>
              <a:t> Understanding Feelings and Managing Behaviors</a:t>
            </a:r>
            <a:endParaRPr lang="en-US" dirty="0"/>
          </a:p>
          <a:p>
            <a:pPr lvl="0"/>
            <a:r>
              <a:rPr lang="en-US" dirty="0"/>
              <a:t>Write a brief description of the behavior on the line</a:t>
            </a:r>
            <a:r>
              <a:rPr lang="en-US" baseline="0" dirty="0"/>
              <a:t> </a:t>
            </a:r>
            <a:r>
              <a:rPr lang="en-US" dirty="0"/>
              <a:t>under the “Behavior” heading of the triangle.</a:t>
            </a:r>
          </a:p>
          <a:p>
            <a:endParaRPr lang="en-US" dirty="0"/>
          </a:p>
          <a:p>
            <a:r>
              <a:rPr lang="en-US" dirty="0"/>
              <a:t>Allow a moment for participants to come up with a situation/behavior and write it  down.</a:t>
            </a:r>
          </a:p>
          <a:p>
            <a:r>
              <a:rPr lang="en-US" dirty="0"/>
              <a:t>Consider everything you know about your</a:t>
            </a:r>
            <a:r>
              <a:rPr lang="en-US" baseline="0" dirty="0"/>
              <a:t> “Somebody’s” </a:t>
            </a:r>
            <a:r>
              <a:rPr lang="en-US" dirty="0"/>
              <a:t>trauma history and relationships with others. Think about the beliefs and expectations your “Somebody” may have developed about him- or herself, about adults, and about the world in general.</a:t>
            </a:r>
          </a:p>
          <a:p>
            <a:pPr lvl="0"/>
            <a:r>
              <a:rPr lang="en-US" dirty="0"/>
              <a:t> Based on what you know, what thoughts could have led up to this behavior? Write them down.</a:t>
            </a:r>
          </a:p>
          <a:p>
            <a:r>
              <a:rPr lang="en-US" dirty="0"/>
              <a:t>Allow  a moment  for participants to write  down  their “Somebody’s”  thoughts.</a:t>
            </a:r>
          </a:p>
          <a:p>
            <a:pPr lvl="0"/>
            <a:r>
              <a:rPr lang="en-US" dirty="0"/>
              <a:t> What feelings could your they have been experiencing?</a:t>
            </a:r>
          </a:p>
          <a:p>
            <a:r>
              <a:rPr lang="en-US" dirty="0"/>
              <a:t>Allow a moment for participants to write down their feelings (their</a:t>
            </a:r>
            <a:r>
              <a:rPr lang="en-US" baseline="0" dirty="0"/>
              <a:t> best guess)</a:t>
            </a:r>
            <a:r>
              <a:rPr lang="en-US" dirty="0"/>
              <a:t>.</a:t>
            </a:r>
          </a:p>
          <a:p>
            <a:r>
              <a:rPr lang="en-US" dirty="0"/>
              <a:t>If time permits, ask for a volunteer to share their “Somebody’s” Thinking Triangle with the group. One facilitator should  lead  the  discussion,  while  the other draws the triangle and  information  on the board or  easel.</a:t>
            </a:r>
          </a:p>
          <a:p>
            <a:r>
              <a:rPr lang="en-US" dirty="0"/>
              <a:t>After the volunteer presents the triangle, allow a few minutes or so for a larger group discussion of how the  behaviors, thoughts, and feelings relate to the</a:t>
            </a:r>
            <a:r>
              <a:rPr lang="en-US" baseline="0" dirty="0"/>
              <a:t> </a:t>
            </a:r>
            <a:r>
              <a:rPr lang="en-US" dirty="0"/>
              <a:t>past trauma.</a:t>
            </a:r>
          </a:p>
          <a:p>
            <a:r>
              <a:rPr lang="en-US" dirty="0"/>
              <a:t>Now let’s consider how changing the thoughts or feelings might affect their behavior. </a:t>
            </a:r>
          </a:p>
          <a:p>
            <a:r>
              <a:rPr lang="en-US" dirty="0"/>
              <a:t>Ask participants to think of ways</a:t>
            </a:r>
            <a:r>
              <a:rPr lang="en-US" baseline="0" dirty="0"/>
              <a:t> they could help their “Somebody” change their triangle?  How could they change some of the thoughts? And shift the feelings and behaviors?</a:t>
            </a:r>
            <a:endParaRPr lang="en-US" dirty="0"/>
          </a:p>
          <a:p>
            <a:endParaRPr dirty="0"/>
          </a:p>
        </p:txBody>
      </p:sp>
    </p:spTree>
    <p:extLst>
      <p:ext uri="{BB962C8B-B14F-4D97-AF65-F5344CB8AC3E}">
        <p14:creationId xmlns:p14="http://schemas.microsoft.com/office/powerpoint/2010/main" val="3445791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1217613" y="696913"/>
            <a:ext cx="4575175" cy="348615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p>
            <a:r>
              <a:rPr dirty="0"/>
              <a:t>Ask for a volunteer to read the quote on the slide. If no one volunteers, one facilitator should read the slide  aloud.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Notes Placeholder 1"/>
          <p:cNvSpPr>
            <a:spLocks noGrp="1"/>
          </p:cNvSpPr>
          <p:nvPr>
            <p:ph type="body" idx="1"/>
          </p:nvPr>
        </p:nvSpPr>
        <p:spPr>
          <a:noFill/>
        </p:spPr>
        <p:txBody>
          <a:bodyPr/>
          <a:lstStyle/>
          <a:p>
            <a:r>
              <a:rPr lang="en-US" altLang="en-US" dirty="0">
                <a:latin typeface="Arial" panose="020B0604020202020204" pitchFamily="34" charset="0"/>
              </a:rPr>
              <a:t>As with any coach, emotional coaches need to practice emotional co-regulation skills before expecting the individuals they coach to master them.    </a:t>
            </a:r>
          </a:p>
          <a:p>
            <a:endParaRPr lang="en-US" altLang="en-US" dirty="0">
              <a:latin typeface="Arial" panose="020B0604020202020204" pitchFamily="34" charset="0"/>
            </a:endParaRPr>
          </a:p>
          <a:p>
            <a:r>
              <a:rPr lang="en-US" dirty="0"/>
              <a:t>We all know that children learn by example. Children who have  been through trauma may have had very little experience with adults who were able to control their emotions. We can show by  our example that it is possible to experience emotion without being overwhelmed, and to express emotion without losing control.</a:t>
            </a:r>
          </a:p>
          <a:p>
            <a:r>
              <a:rPr lang="en-US" dirty="0"/>
              <a:t> We need to be clear, calm, and consistent in expressing our feelings to the child. That can be hard when faced with some of the challenging behaviors these children can show.  But every time we correct a child without flying off the handle, express sadness without retreating into depression, or express disappointment without shaming, we are showing that child not only how to express emotions, but that it is safe to do   so.</a:t>
            </a:r>
          </a:p>
          <a:p>
            <a:r>
              <a:rPr lang="en-US" dirty="0"/>
              <a:t> Being calm and consistent does not mean being dishonest.</a:t>
            </a:r>
          </a:p>
          <a:p>
            <a:r>
              <a:rPr lang="en-US" dirty="0"/>
              <a:t>You can—and should—let children know if you are feeling hurt, disappointed, or unhappy with something they’ve done or said, provided you can do it in a calm, non-shaming  way.</a:t>
            </a:r>
          </a:p>
          <a:p>
            <a:r>
              <a:rPr lang="en-US" dirty="0"/>
              <a:t> Children who have experienced trauma can have particular difficulty understanding mixed emotions, or understanding  that they can feel different emotions at the same time (e.g., anger and love towards a parent or family member). We can reassure children that it is normal to have mixed emotions about some things, and set an example of how to express and cope with this ambivalence.</a:t>
            </a:r>
          </a:p>
          <a:p>
            <a:endParaRPr lang="en-US" altLang="en-US" dirty="0">
              <a:latin typeface="Arial" panose="020B0604020202020204" pitchFamily="34" charset="0"/>
            </a:endParaRPr>
          </a:p>
          <a:p>
            <a:pPr defTabSz="966787">
              <a:spcBef>
                <a:spcPts val="0"/>
              </a:spcBef>
              <a:defRPr sz="2700" b="0">
                <a:solidFill>
                  <a:srgbClr val="FFE831"/>
                </a:solidFill>
              </a:defRPr>
            </a:pPr>
            <a:r>
              <a:rPr lang="en-US" sz="1200" dirty="0">
                <a:solidFill>
                  <a:schemeClr val="tx1"/>
                </a:solidFill>
              </a:rPr>
              <a:t>Take care not to:</a:t>
            </a:r>
          </a:p>
          <a:p>
            <a:pPr marL="457200" indent="-457200" defTabSz="966787">
              <a:spcBef>
                <a:spcPts val="0"/>
              </a:spcBef>
              <a:buFont typeface="Wingdings" panose="05000000000000000000" pitchFamily="2" charset="2"/>
              <a:buChar char="§"/>
              <a:defRPr sz="2700" b="0">
                <a:solidFill>
                  <a:srgbClr val="FFE831"/>
                </a:solidFill>
              </a:defRPr>
            </a:pPr>
            <a:endParaRPr lang="en-US" sz="1200" dirty="0">
              <a:solidFill>
                <a:schemeClr val="tx1"/>
              </a:solidFill>
            </a:endParaRPr>
          </a:p>
          <a:p>
            <a:pPr marL="914400" lvl="2" indent="-457200" defTabSz="966787">
              <a:spcBef>
                <a:spcPts val="0"/>
              </a:spcBef>
              <a:buSzPct val="110000"/>
              <a:buFont typeface="Wingdings" panose="05000000000000000000" pitchFamily="2" charset="2"/>
              <a:buChar char="§"/>
              <a:defRPr sz="2700" b="0">
                <a:solidFill>
                  <a:srgbClr val="FFFFFF"/>
                </a:solidFill>
              </a:defRPr>
            </a:pPr>
            <a:r>
              <a:rPr lang="en-US" sz="1200" dirty="0">
                <a:solidFill>
                  <a:schemeClr val="tx1"/>
                </a:solidFill>
              </a:rPr>
              <a:t>“Buy into” the beliefs in their invisible suitcases</a:t>
            </a:r>
          </a:p>
          <a:p>
            <a:pPr marL="457200" lvl="2" indent="0" defTabSz="966787">
              <a:spcBef>
                <a:spcPts val="0"/>
              </a:spcBef>
              <a:buSzPct val="110000"/>
              <a:defRPr sz="2700" b="0">
                <a:solidFill>
                  <a:srgbClr val="FFFFFF"/>
                </a:solidFill>
              </a:defRPr>
            </a:pPr>
            <a:endParaRPr lang="en-US" sz="1200" dirty="0">
              <a:solidFill>
                <a:schemeClr val="tx1"/>
              </a:solidFill>
            </a:endParaRPr>
          </a:p>
          <a:p>
            <a:pPr marL="914400" lvl="2" indent="-457200" defTabSz="966787">
              <a:spcBef>
                <a:spcPts val="0"/>
              </a:spcBef>
              <a:buSzPct val="110000"/>
              <a:buFont typeface="Wingdings" panose="05000000000000000000" pitchFamily="2" charset="2"/>
              <a:buChar char="§"/>
              <a:defRPr sz="2700" b="0">
                <a:solidFill>
                  <a:srgbClr val="FFFFFF"/>
                </a:solidFill>
              </a:defRPr>
            </a:pPr>
            <a:r>
              <a:rPr lang="en-US" sz="1200" dirty="0">
                <a:solidFill>
                  <a:schemeClr val="tx1"/>
                </a:solidFill>
              </a:rPr>
              <a:t>React in anger or the heat of the moment</a:t>
            </a:r>
          </a:p>
          <a:p>
            <a:pPr marL="914400" lvl="2" indent="-457200" defTabSz="966787">
              <a:spcBef>
                <a:spcPts val="0"/>
              </a:spcBef>
              <a:buSzPct val="110000"/>
              <a:buFont typeface="Wingdings" panose="05000000000000000000" pitchFamily="2" charset="2"/>
              <a:buChar char="§"/>
              <a:defRPr sz="2700" b="0">
                <a:solidFill>
                  <a:srgbClr val="FFFFFF"/>
                </a:solidFill>
              </a:defRPr>
            </a:pPr>
            <a:endParaRPr lang="en-US" sz="1200" dirty="0">
              <a:solidFill>
                <a:schemeClr val="tx1"/>
              </a:solidFill>
            </a:endParaRPr>
          </a:p>
          <a:p>
            <a:pPr marL="914400" lvl="2" indent="-457200" defTabSz="966787">
              <a:spcBef>
                <a:spcPts val="0"/>
              </a:spcBef>
              <a:buSzPct val="110000"/>
              <a:buFont typeface="Wingdings" panose="05000000000000000000" pitchFamily="2" charset="2"/>
              <a:buChar char="§"/>
              <a:defRPr sz="2700" b="0">
                <a:solidFill>
                  <a:srgbClr val="FFFFFF"/>
                </a:solidFill>
              </a:defRPr>
            </a:pPr>
            <a:r>
              <a:rPr lang="en-US" sz="1200" dirty="0">
                <a:solidFill>
                  <a:schemeClr val="tx1"/>
                </a:solidFill>
              </a:rPr>
              <a:t>Take behavior at face value</a:t>
            </a:r>
          </a:p>
          <a:p>
            <a:pPr marL="914400" lvl="2" indent="-457200" defTabSz="966787">
              <a:spcBef>
                <a:spcPts val="0"/>
              </a:spcBef>
              <a:buSzPct val="110000"/>
              <a:buFont typeface="Wingdings" panose="05000000000000000000" pitchFamily="2" charset="2"/>
              <a:buChar char="§"/>
              <a:defRPr sz="2700" b="0">
                <a:solidFill>
                  <a:srgbClr val="FFFFFF"/>
                </a:solidFill>
              </a:defRPr>
            </a:pPr>
            <a:endParaRPr lang="en-US" sz="1200" dirty="0">
              <a:solidFill>
                <a:schemeClr val="tx1"/>
              </a:solidFill>
            </a:endParaRPr>
          </a:p>
          <a:p>
            <a:pPr marL="914400" lvl="2" indent="-457200" defTabSz="966787">
              <a:spcBef>
                <a:spcPts val="0"/>
              </a:spcBef>
              <a:buSzPct val="110000"/>
              <a:buFont typeface="Wingdings" panose="05000000000000000000" pitchFamily="2" charset="2"/>
              <a:buChar char="§"/>
              <a:defRPr sz="2700" b="0">
                <a:solidFill>
                  <a:srgbClr val="FFFFFF"/>
                </a:solidFill>
              </a:defRPr>
            </a:pPr>
            <a:r>
              <a:rPr lang="en-US" sz="1200" dirty="0">
                <a:solidFill>
                  <a:schemeClr val="tx1"/>
                </a:solidFill>
              </a:rPr>
              <a:t>Take it personally</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4289716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xfrm>
            <a:off x="1217613" y="696913"/>
            <a:ext cx="4575175" cy="3486150"/>
          </a:xfrm>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rPr lang="en-US" dirty="0"/>
              <a:t>Take a moment to figure out</a:t>
            </a:r>
            <a:r>
              <a:rPr lang="en-US" baseline="0" dirty="0"/>
              <a:t> where YOU are on the thermometer before you do anything else.</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xfrm>
            <a:off x="1217613" y="696913"/>
            <a:ext cx="4575175" cy="3486150"/>
          </a:xfrm>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rPr lang="en-US" dirty="0"/>
              <a:t>Examples of Tools are – Square Breathing,</a:t>
            </a:r>
            <a:r>
              <a:rPr lang="en-US" baseline="0" dirty="0"/>
              <a:t> repeating a phrase over and over in your mind.  </a:t>
            </a:r>
            <a:endParaRPr lang="en-US" dirty="0"/>
          </a:p>
          <a:p>
            <a:endParaRPr lang="en-US" dirty="0"/>
          </a:p>
          <a:p>
            <a:endParaRPr dirty="0"/>
          </a:p>
        </p:txBody>
      </p:sp>
    </p:spTree>
    <p:extLst>
      <p:ext uri="{BB962C8B-B14F-4D97-AF65-F5344CB8AC3E}">
        <p14:creationId xmlns:p14="http://schemas.microsoft.com/office/powerpoint/2010/main" val="218498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xfrm>
            <a:off x="1217613" y="696913"/>
            <a:ext cx="4575175" cy="3486150"/>
          </a:xfrm>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rPr lang="en-US" dirty="0"/>
              <a:t>It’s important</a:t>
            </a:r>
            <a:r>
              <a:rPr lang="en-US" baseline="0" dirty="0"/>
              <a:t> to realize your child will need time to come back down from the “Hot/Red zone” before you can help them process why they are upset.     </a:t>
            </a:r>
          </a:p>
          <a:p>
            <a:endParaRPr lang="en-US" baseline="0" dirty="0"/>
          </a:p>
          <a:p>
            <a:r>
              <a:rPr lang="en-US" baseline="0" dirty="0"/>
              <a:t>Some phrases you could use in this time include:  I’m here, you are safe, you are not in trouble, it’s okay, I want to help. Sometimes the best thing you can do is just wait and let them know you are there for them.  </a:t>
            </a:r>
          </a:p>
          <a:p>
            <a:endParaRPr lang="en-US" baseline="0" dirty="0"/>
          </a:p>
          <a:p>
            <a:pPr marL="0" indent="0">
              <a:spcAft>
                <a:spcPct val="50000"/>
              </a:spcAft>
              <a:buSzPct val="110000"/>
              <a:defRPr/>
            </a:pPr>
            <a:r>
              <a:rPr lang="en-US" altLang="en-US" sz="1000" b="0" dirty="0"/>
              <a:t>In the moment:</a:t>
            </a:r>
          </a:p>
          <a:p>
            <a:pPr>
              <a:spcAft>
                <a:spcPct val="50000"/>
              </a:spcAft>
              <a:buSzPct val="110000"/>
              <a:buFont typeface="Wingdings" panose="05000000000000000000" pitchFamily="2" charset="2"/>
              <a:buChar char="§"/>
              <a:defRPr/>
            </a:pPr>
            <a:r>
              <a:rPr lang="en-US" altLang="en-US" sz="1000" b="0" dirty="0"/>
              <a:t>Be willing—and prepared—to tolerate strong emotional, not physical, reactions.</a:t>
            </a:r>
          </a:p>
          <a:p>
            <a:pPr>
              <a:spcAft>
                <a:spcPct val="50000"/>
              </a:spcAft>
              <a:buSzPct val="110000"/>
              <a:buFont typeface="Wingdings" panose="05000000000000000000" pitchFamily="2" charset="2"/>
              <a:buChar char="§"/>
              <a:defRPr/>
            </a:pPr>
            <a:r>
              <a:rPr lang="en-US" altLang="en-US" sz="1000" b="0" dirty="0"/>
              <a:t>Remember the suitcase (beliefs about themselves, caregivers and the world)!</a:t>
            </a:r>
          </a:p>
          <a:p>
            <a:pPr>
              <a:spcAft>
                <a:spcPct val="50000"/>
              </a:spcAft>
              <a:buSzPct val="110000"/>
              <a:buFont typeface="Wingdings" panose="05000000000000000000" pitchFamily="2" charset="2"/>
              <a:buChar char="§"/>
              <a:defRPr/>
            </a:pPr>
            <a:r>
              <a:rPr lang="en-US" altLang="en-US" sz="1000" b="0" dirty="0"/>
              <a:t>For most children, a distraction can help reduce strong emotional reactions</a:t>
            </a:r>
          </a:p>
          <a:p>
            <a:pPr>
              <a:spcAft>
                <a:spcPct val="50000"/>
              </a:spcAft>
              <a:buSzPct val="110000"/>
              <a:buFont typeface="Wingdings" panose="05000000000000000000" pitchFamily="2" charset="2"/>
              <a:buChar char="§"/>
              <a:defRPr/>
            </a:pPr>
            <a:endParaRPr lang="en-US" altLang="en-US" sz="1000" b="0" dirty="0"/>
          </a:p>
          <a:p>
            <a:endParaRPr dirty="0"/>
          </a:p>
        </p:txBody>
      </p:sp>
    </p:spTree>
    <p:extLst>
      <p:ext uri="{BB962C8B-B14F-4D97-AF65-F5344CB8AC3E}">
        <p14:creationId xmlns:p14="http://schemas.microsoft.com/office/powerpoint/2010/main" val="78146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xfrm>
            <a:off x="1217613" y="696913"/>
            <a:ext cx="4575175" cy="3486150"/>
          </a:xfrm>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rPr lang="en-US" dirty="0"/>
              <a:t>Skills/Tools – sensory - offering</a:t>
            </a:r>
            <a:r>
              <a:rPr lang="en-US" baseline="0" dirty="0"/>
              <a:t> a cold glass of water, bare feet on the tile, favorite toy or animal, a hug, throwing a foam ball, get outside and run, pushup contest.</a:t>
            </a:r>
          </a:p>
          <a:p>
            <a:endParaRPr lang="en-US" baseline="0" dirty="0"/>
          </a:p>
          <a:p>
            <a:r>
              <a:rPr lang="en-US" altLang="en-US" dirty="0">
                <a:latin typeface="Arial" panose="020B0604020202020204" pitchFamily="34" charset="0"/>
              </a:rPr>
              <a:t>Other coping mechanisms are holding an ice cube, the feel of a feather, as the child what they would like – making them a part of the solution</a:t>
            </a:r>
          </a:p>
          <a:p>
            <a:r>
              <a:rPr lang="en-US" altLang="en-US" dirty="0">
                <a:latin typeface="Arial" panose="020B0604020202020204" pitchFamily="34" charset="0"/>
              </a:rPr>
              <a:t>Other coping techniques/stress busters could be: </a:t>
            </a:r>
          </a:p>
          <a:p>
            <a:r>
              <a:rPr lang="en-US" altLang="en-US" dirty="0">
                <a:latin typeface="Arial" panose="020B0604020202020204" pitchFamily="34" charset="0"/>
              </a:rPr>
              <a:t>Activities (running, playing a particular song), </a:t>
            </a:r>
          </a:p>
          <a:p>
            <a:r>
              <a:rPr lang="en-US" altLang="en-US" dirty="0">
                <a:latin typeface="Arial" panose="020B0604020202020204" pitchFamily="34" charset="0"/>
              </a:rPr>
              <a:t>Things (a toy, a stuffed animal, a picture, a favorite blanket, a particular food)</a:t>
            </a:r>
          </a:p>
          <a:p>
            <a:r>
              <a:rPr lang="en-US" altLang="en-US" dirty="0">
                <a:latin typeface="Arial" panose="020B0604020202020204" pitchFamily="34" charset="0"/>
              </a:rPr>
              <a:t>Places (a spot in the yard or a park, a room)</a:t>
            </a:r>
          </a:p>
          <a:p>
            <a:r>
              <a:rPr lang="en-US" altLang="en-US" dirty="0">
                <a:latin typeface="Arial" panose="020B0604020202020204" pitchFamily="34" charset="0"/>
              </a:rPr>
              <a:t>People</a:t>
            </a:r>
          </a:p>
          <a:p>
            <a:r>
              <a:rPr lang="en-US" altLang="en-US" dirty="0">
                <a:latin typeface="Arial" panose="020B0604020202020204" pitchFamily="34" charset="0"/>
              </a:rPr>
              <a:t>A specific thought, phrase, or prayer</a:t>
            </a:r>
          </a:p>
          <a:p>
            <a:endParaRPr lang="en-US" baseline="0" dirty="0"/>
          </a:p>
          <a:p>
            <a:endParaRPr lang="en-US" baseline="0" dirty="0"/>
          </a:p>
          <a:p>
            <a:pPr marL="0" indent="0">
              <a:spcAft>
                <a:spcPct val="50000"/>
              </a:spcAft>
              <a:buSzPct val="110000"/>
              <a:defRPr/>
            </a:pPr>
            <a:r>
              <a:rPr lang="en-US" altLang="en-US" sz="1000" b="0" dirty="0"/>
              <a:t>After the moment has passed:</a:t>
            </a:r>
          </a:p>
          <a:p>
            <a:pPr>
              <a:spcAft>
                <a:spcPct val="50000"/>
              </a:spcAft>
              <a:buSzPct val="110000"/>
              <a:buFont typeface="Wingdings" panose="05000000000000000000" pitchFamily="2" charset="2"/>
              <a:buChar char="§"/>
              <a:defRPr/>
            </a:pPr>
            <a:r>
              <a:rPr lang="en-US" altLang="en-US" sz="1000" b="0" dirty="0"/>
              <a:t>Reassure your child that it is okay to feel any and all emotions.</a:t>
            </a:r>
          </a:p>
          <a:p>
            <a:pPr>
              <a:spcAft>
                <a:spcPct val="50000"/>
              </a:spcAft>
              <a:buSzPct val="110000"/>
              <a:buFont typeface="Wingdings" panose="05000000000000000000" pitchFamily="2" charset="2"/>
              <a:buChar char="§"/>
              <a:defRPr/>
            </a:pPr>
            <a:r>
              <a:rPr lang="en-US" altLang="en-US" sz="1000" b="0" dirty="0"/>
              <a:t>Help your child identify and label the feelings beneath the outburst.</a:t>
            </a:r>
          </a:p>
          <a:p>
            <a:pPr>
              <a:spcAft>
                <a:spcPct val="50000"/>
              </a:spcAft>
              <a:buSzPct val="110000"/>
              <a:buFont typeface="Wingdings" panose="05000000000000000000" pitchFamily="2" charset="2"/>
              <a:buChar char="§"/>
              <a:defRPr/>
            </a:pPr>
            <a:r>
              <a:rPr lang="en-US" altLang="en-US" sz="1000" b="0" dirty="0"/>
              <a:t>Brainstorm with the child about other ways they could have handled the situation.</a:t>
            </a:r>
          </a:p>
          <a:p>
            <a:pPr>
              <a:spcAft>
                <a:spcPct val="50000"/>
              </a:spcAft>
              <a:buSzPct val="110000"/>
              <a:buFont typeface="Wingdings" panose="05000000000000000000" pitchFamily="2" charset="2"/>
              <a:buChar char="§"/>
              <a:defRPr/>
            </a:pPr>
            <a:r>
              <a:rPr lang="en-US" altLang="en-US" sz="1000" b="0" dirty="0"/>
              <a:t>Practice coping mechanisms such as breathing techniques with the child</a:t>
            </a:r>
          </a:p>
          <a:p>
            <a:endParaRPr dirty="0"/>
          </a:p>
        </p:txBody>
      </p:sp>
    </p:spTree>
    <p:extLst>
      <p:ext uri="{BB962C8B-B14F-4D97-AF65-F5344CB8AC3E}">
        <p14:creationId xmlns:p14="http://schemas.microsoft.com/office/powerpoint/2010/main" val="1363531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xfrm>
            <a:off x="1217613" y="696913"/>
            <a:ext cx="4575175" cy="3486150"/>
          </a:xfrm>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rPr lang="en-US" dirty="0"/>
              <a:t>Skills/Tools – Inside Out Feeling</a:t>
            </a:r>
            <a:r>
              <a:rPr lang="en-US" baseline="0" dirty="0"/>
              <a:t>s chart, Thinking triangle, Iceberg, Suitcase</a:t>
            </a:r>
          </a:p>
          <a:p>
            <a:endParaRPr lang="en-US" baseline="0" dirty="0"/>
          </a:p>
          <a:p>
            <a:pPr marL="0" marR="0" lvl="0" indent="0" defTabSz="914400" eaLnBrk="1" fontAlgn="auto" latinLnBrk="0" hangingPunct="1">
              <a:lnSpc>
                <a:spcPct val="100000"/>
              </a:lnSpc>
              <a:spcBef>
                <a:spcPts val="600"/>
              </a:spcBef>
              <a:spcAft>
                <a:spcPts val="0"/>
              </a:spcAft>
              <a:buClrTx/>
              <a:buSzTx/>
              <a:buFontTx/>
              <a:buNone/>
              <a:tabLst/>
              <a:defRPr/>
            </a:pPr>
            <a:r>
              <a:rPr lang="en-US" dirty="0"/>
              <a:t>Be sensitive to cultural differences. As we learn to tune in to and read a child’s emotions, we have to consider how their background affects the way they express and interpret feelings. If you’ve ever been to an emotional event  such as a wedding or funeral, you probably noticed that some people express their feelings by rushing right at your personal space and smothering you with hugs and kisses. Others appear standoffish and are uncomfortable with physical contact  of any kind, perhaps barely even making eye contact. In such situations, the collision of cultural—and personal—differences can lead to unintended hurt feelings, misunderstandings, perceived insults, or awkward moments. The same holds true for children.</a:t>
            </a:r>
          </a:p>
          <a:p>
            <a:pPr marL="0" marR="0" lvl="0" indent="0" defTabSz="914400" eaLnBrk="1" fontAlgn="auto" latinLnBrk="0" hangingPunct="1">
              <a:lnSpc>
                <a:spcPct val="100000"/>
              </a:lnSpc>
              <a:spcBef>
                <a:spcPts val="600"/>
              </a:spcBef>
              <a:spcAft>
                <a:spcPts val="0"/>
              </a:spcAft>
              <a:buClrTx/>
              <a:buSzTx/>
              <a:buFontTx/>
              <a:buNone/>
              <a:tabLst/>
              <a:defRPr/>
            </a:pPr>
            <a:endParaRPr lang="en-US" dirty="0"/>
          </a:p>
          <a:p>
            <a:pPr marL="0" marR="0" lvl="0" indent="0" defTabSz="914400" eaLnBrk="1" fontAlgn="auto" latinLnBrk="0" hangingPunct="1">
              <a:lnSpc>
                <a:spcPct val="100000"/>
              </a:lnSpc>
              <a:spcBef>
                <a:spcPts val="600"/>
              </a:spcBef>
              <a:spcAft>
                <a:spcPts val="0"/>
              </a:spcAft>
              <a:buClrTx/>
              <a:buSzTx/>
              <a:buFontTx/>
              <a:buNone/>
              <a:tabLst/>
              <a:defRPr/>
            </a:pPr>
            <a:r>
              <a:rPr lang="en-US" dirty="0"/>
              <a:t>Tool for skill</a:t>
            </a:r>
            <a:r>
              <a:rPr lang="en-US" baseline="0" dirty="0"/>
              <a:t> building</a:t>
            </a:r>
            <a:r>
              <a:rPr lang="en-US" dirty="0"/>
              <a:t> - Some children respond well to regular “check-ins” that give them  a chance to assess their feelings in the moment (at breakfast, for example, or when they come home from school).</a:t>
            </a:r>
          </a:p>
          <a:p>
            <a:pPr marL="0" marR="0" lvl="0" indent="0" defTabSz="914400" eaLnBrk="1" fontAlgn="auto" latinLnBrk="0" hangingPunct="1">
              <a:lnSpc>
                <a:spcPct val="100000"/>
              </a:lnSpc>
              <a:spcBef>
                <a:spcPts val="600"/>
              </a:spcBef>
              <a:spcAft>
                <a:spcPts val="0"/>
              </a:spcAft>
              <a:buClrTx/>
              <a:buSzTx/>
              <a:buFontTx/>
              <a:buNone/>
              <a:tabLst/>
              <a:defRPr/>
            </a:pPr>
            <a:endParaRPr lang="en-US" dirty="0"/>
          </a:p>
          <a:p>
            <a:pPr defTabSz="966787">
              <a:defRPr sz="2800" b="0">
                <a:solidFill>
                  <a:srgbClr val="FFE831"/>
                </a:solidFill>
              </a:defRPr>
            </a:pPr>
            <a:r>
              <a:rPr lang="en-US" sz="1200" dirty="0">
                <a:solidFill>
                  <a:schemeClr val="tx1"/>
                </a:solidFill>
              </a:rPr>
              <a:t>Provide opportunities to practice emotional skills in playful, nonthreatening ways:</a:t>
            </a:r>
            <a:br>
              <a:rPr lang="en-US" sz="1200" dirty="0">
                <a:solidFill>
                  <a:schemeClr val="tx1"/>
                </a:solidFill>
              </a:rPr>
            </a:br>
            <a:endParaRPr lang="en-US" sz="1200" dirty="0">
              <a:solidFill>
                <a:schemeClr val="tx1"/>
              </a:solidFill>
            </a:endParaRPr>
          </a:p>
          <a:p>
            <a:pPr marL="819150" lvl="2" indent="-361950" defTabSz="966787">
              <a:spcBef>
                <a:spcPts val="800"/>
              </a:spcBef>
              <a:buSzPct val="110000"/>
              <a:buFont typeface="Wingdings"/>
              <a:buChar char="▪"/>
              <a:defRPr sz="2800" b="0">
                <a:solidFill>
                  <a:srgbClr val="FFFFFF"/>
                </a:solidFill>
              </a:defRPr>
            </a:pPr>
            <a:r>
              <a:rPr lang="en-US" sz="1200" dirty="0">
                <a:solidFill>
                  <a:schemeClr val="tx1"/>
                </a:solidFill>
              </a:rPr>
              <a:t>Feelings thermometer/feelings charts</a:t>
            </a:r>
          </a:p>
          <a:p>
            <a:pPr marL="819150" lvl="2" indent="-361950" defTabSz="966787">
              <a:spcBef>
                <a:spcPts val="800"/>
              </a:spcBef>
              <a:buSzPct val="110000"/>
              <a:buFont typeface="Wingdings"/>
              <a:buChar char="▪"/>
              <a:defRPr sz="2800" b="0">
                <a:solidFill>
                  <a:srgbClr val="FFFFFF"/>
                </a:solidFill>
              </a:defRPr>
            </a:pPr>
            <a:r>
              <a:rPr lang="en-US" sz="1200" dirty="0">
                <a:solidFill>
                  <a:schemeClr val="tx1"/>
                </a:solidFill>
              </a:rPr>
              <a:t>Feelings charades</a:t>
            </a:r>
          </a:p>
          <a:p>
            <a:pPr marL="819150" lvl="2" indent="-361950" defTabSz="966787">
              <a:spcBef>
                <a:spcPts val="800"/>
              </a:spcBef>
              <a:buSzPct val="110000"/>
              <a:buFont typeface="Wingdings"/>
              <a:buChar char="▪"/>
              <a:defRPr sz="2800" b="0">
                <a:solidFill>
                  <a:srgbClr val="FFFFFF"/>
                </a:solidFill>
              </a:defRPr>
            </a:pPr>
            <a:r>
              <a:rPr lang="en-US" sz="1200" dirty="0">
                <a:solidFill>
                  <a:schemeClr val="tx1"/>
                </a:solidFill>
              </a:rPr>
              <a:t>Other practice activities</a:t>
            </a:r>
          </a:p>
          <a:p>
            <a:pPr marL="819150" lvl="2" indent="-361950" defTabSz="966787">
              <a:spcBef>
                <a:spcPts val="800"/>
              </a:spcBef>
              <a:buSzPct val="110000"/>
              <a:buFont typeface="Wingdings"/>
              <a:buChar char="▪"/>
              <a:defRPr sz="2800" b="0">
                <a:solidFill>
                  <a:srgbClr val="FFFFFF"/>
                </a:solidFill>
              </a:defRPr>
            </a:pPr>
            <a:r>
              <a:rPr lang="en-US" sz="1200" dirty="0">
                <a:solidFill>
                  <a:schemeClr val="tx1"/>
                </a:solidFill>
              </a:rPr>
              <a:t>Games and storybooks</a:t>
            </a:r>
          </a:p>
          <a:p>
            <a:pPr marL="0" marR="0" lvl="0" indent="0" defTabSz="914400" eaLnBrk="1" fontAlgn="auto" latinLnBrk="0" hangingPunct="1">
              <a:lnSpc>
                <a:spcPct val="100000"/>
              </a:lnSpc>
              <a:spcBef>
                <a:spcPts val="600"/>
              </a:spcBef>
              <a:spcAft>
                <a:spcPts val="0"/>
              </a:spcAft>
              <a:buClrTx/>
              <a:buSzTx/>
              <a:buFontTx/>
              <a:buNone/>
              <a:tabLst/>
              <a:defRPr/>
            </a:pPr>
            <a:endParaRPr lang="en-US" dirty="0"/>
          </a:p>
          <a:p>
            <a:pPr marL="0" marR="0" lvl="0" indent="0" defTabSz="914400" eaLnBrk="1" fontAlgn="auto" latinLnBrk="0" hangingPunct="1">
              <a:lnSpc>
                <a:spcPct val="100000"/>
              </a:lnSpc>
              <a:spcBef>
                <a:spcPts val="600"/>
              </a:spcBef>
              <a:spcAft>
                <a:spcPts val="0"/>
              </a:spcAft>
              <a:buClrTx/>
              <a:buSzTx/>
              <a:buFontTx/>
              <a:buNone/>
              <a:tabLst/>
              <a:defRPr/>
            </a:pPr>
            <a:endParaRPr lang="en-US" dirty="0"/>
          </a:p>
          <a:p>
            <a:endParaRPr dirty="0"/>
          </a:p>
        </p:txBody>
      </p:sp>
    </p:spTree>
    <p:extLst>
      <p:ext uri="{BB962C8B-B14F-4D97-AF65-F5344CB8AC3E}">
        <p14:creationId xmlns:p14="http://schemas.microsoft.com/office/powerpoint/2010/main" val="180900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51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r>
              <a:rPr lang="en-US" altLang="en-US" dirty="0">
                <a:latin typeface="Arial" panose="020B0604020202020204" pitchFamily="34" charset="0"/>
              </a:rPr>
              <a:t>Did anyone use the tools since the last session?  If so, how did it go?</a:t>
            </a:r>
          </a:p>
        </p:txBody>
      </p:sp>
    </p:spTree>
    <p:extLst>
      <p:ext uri="{BB962C8B-B14F-4D97-AF65-F5344CB8AC3E}">
        <p14:creationId xmlns:p14="http://schemas.microsoft.com/office/powerpoint/2010/main" val="3191290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5"/>
          <p:cNvGraphicFramePr>
            <a:graphicFrameLocks noChangeAspect="1"/>
          </p:cNvGraphicFramePr>
          <p:nvPr/>
        </p:nvGraphicFramePr>
        <p:xfrm>
          <a:off x="1314450" y="295275"/>
          <a:ext cx="4333875" cy="3335338"/>
        </p:xfrm>
        <a:graphic>
          <a:graphicData uri="http://schemas.openxmlformats.org/presentationml/2006/ole">
            <mc:AlternateContent xmlns:mc="http://schemas.openxmlformats.org/markup-compatibility/2006">
              <mc:Choice xmlns:v="urn:schemas-microsoft-com:vml" Requires="v">
                <p:oleObj spid="_x0000_s1172" name="Slide" r:id="rId4" imgW="4800645" imgH="3657514" progId="PowerPoint.Slide.8">
                  <p:embed/>
                </p:oleObj>
              </mc:Choice>
              <mc:Fallback>
                <p:oleObj name="Slide" r:id="rId4" imgW="4800645" imgH="3657514" progId="PowerPoint.Slide.8">
                  <p:embed/>
                  <p:pic>
                    <p:nvPicPr>
                      <p:cNvPr id="6553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0" y="295275"/>
                        <a:ext cx="4333875" cy="333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39" name="Notes Placeholder 1"/>
          <p:cNvSpPr>
            <a:spLocks noGrp="1"/>
          </p:cNvSpPr>
          <p:nvPr>
            <p:ph type="body" idx="1"/>
          </p:nvPr>
        </p:nvSpPr>
        <p:spPr>
          <a:noFill/>
        </p:spPr>
        <p:txBody>
          <a:bodyPr/>
          <a:lstStyle/>
          <a:p>
            <a:r>
              <a:rPr lang="en-US" altLang="en-US" dirty="0">
                <a:latin typeface="Arial" panose="020B0604020202020204" pitchFamily="34" charset="0"/>
              </a:rPr>
              <a:t>Behavior change takes time.  Setting limits and expectations should come over time and not all at the same time.  </a:t>
            </a:r>
          </a:p>
        </p:txBody>
      </p:sp>
    </p:spTree>
    <p:extLst>
      <p:ext uri="{BB962C8B-B14F-4D97-AF65-F5344CB8AC3E}">
        <p14:creationId xmlns:p14="http://schemas.microsoft.com/office/powerpoint/2010/main" val="628695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a:t>
            </a:r>
            <a:r>
              <a:rPr lang="en-US" baseline="0" dirty="0"/>
              <a:t> responding in a trauma-responsive way, caregivers and supporters can the child manage his/her emotions more quickly (recover more quickly) and help them better manage their emotions in the future.  </a:t>
            </a:r>
          </a:p>
          <a:p>
            <a:endParaRPr lang="en-US" baseline="0" dirty="0"/>
          </a:p>
          <a:p>
            <a:r>
              <a:rPr lang="en-US" baseline="0" dirty="0"/>
              <a:t>Ask yourself, are you adding gasoline or water to the fire?   </a:t>
            </a:r>
          </a:p>
          <a:p>
            <a:endParaRPr lang="en-US" baseline="0" dirty="0"/>
          </a:p>
          <a:p>
            <a:r>
              <a:rPr lang="en-US" baseline="0" dirty="0"/>
              <a:t>Caregivers should also keep in mind there are natural consequences that are out of our control as well such as being asked to leave a store if the child is breaking things or being excluded from sports for low grades.  The child has already been excluded so the caregiver could also ground the child or help them study so they can participate next season.  </a:t>
            </a:r>
          </a:p>
          <a:p>
            <a:endParaRPr lang="en-US" baseline="0" dirty="0"/>
          </a:p>
          <a:p>
            <a:pPr marL="0" marR="0" lvl="0" indent="0" defTabSz="914400" eaLnBrk="1" fontAlgn="auto" latinLnBrk="0" hangingPunct="1">
              <a:lnSpc>
                <a:spcPct val="100000"/>
              </a:lnSpc>
              <a:spcBef>
                <a:spcPts val="600"/>
              </a:spcBef>
              <a:spcAft>
                <a:spcPts val="0"/>
              </a:spcAft>
              <a:buClrTx/>
              <a:buSzTx/>
              <a:buFontTx/>
              <a:buNone/>
              <a:tabLst/>
              <a:defRPr/>
            </a:pPr>
            <a:r>
              <a:rPr kumimoji="0" lang="en-US" b="1" i="0" u="none" strike="noStrike" cap="none" spc="0" normalizeH="0" baseline="0" dirty="0">
                <a:ln>
                  <a:noFill/>
                </a:ln>
                <a:solidFill>
                  <a:schemeClr val="tx1"/>
                </a:solidFill>
                <a:effectLst/>
                <a:uFillTx/>
                <a:latin typeface="+mn-lt"/>
                <a:ea typeface="+mn-ea"/>
                <a:cs typeface="+mn-cs"/>
                <a:sym typeface="Arial"/>
              </a:rPr>
              <a:t>Time-in consequences versus Time-</a:t>
            </a:r>
            <a:r>
              <a:rPr kumimoji="0" lang="en-US" b="1" i="0" u="none" strike="noStrike" cap="none" spc="0" normalizeH="0" dirty="0">
                <a:ln>
                  <a:noFill/>
                </a:ln>
                <a:solidFill>
                  <a:schemeClr val="tx1"/>
                </a:solidFill>
                <a:effectLst/>
                <a:uFillTx/>
                <a:latin typeface="+mn-lt"/>
                <a:ea typeface="+mn-ea"/>
                <a:cs typeface="+mn-cs"/>
                <a:sym typeface="Arial"/>
              </a:rPr>
              <a:t>out consequences</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b="0" i="0" u="none" strike="noStrike" cap="none" spc="0" normalizeH="0" baseline="0" dirty="0">
                <a:ln>
                  <a:noFill/>
                </a:ln>
                <a:solidFill>
                  <a:schemeClr val="tx1"/>
                </a:solidFill>
                <a:effectLst/>
                <a:uFillTx/>
                <a:latin typeface="+mn-lt"/>
                <a:ea typeface="+mn-ea"/>
                <a:cs typeface="+mn-cs"/>
                <a:sym typeface="Arial"/>
              </a:rPr>
              <a:t>Some children may need time away from others to calm down and process their emotions, however others may be triggered if in their trauma history they often were left alone or felt isolated.  A time-in consequence could be do a chore with a caregiver such as raking the lawn. Some children may need to feel connected to others to manage their emotions day to day or in a challenging moment.  </a:t>
            </a:r>
          </a:p>
          <a:p>
            <a:endParaRPr lang="en-US" dirty="0"/>
          </a:p>
        </p:txBody>
      </p:sp>
    </p:spTree>
    <p:extLst>
      <p:ext uri="{BB962C8B-B14F-4D97-AF65-F5344CB8AC3E}">
        <p14:creationId xmlns:p14="http://schemas.microsoft.com/office/powerpoint/2010/main" val="118881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hape 565"/>
          <p:cNvSpPr>
            <a:spLocks noGrp="1" noRot="1" noChangeAspect="1"/>
          </p:cNvSpPr>
          <p:nvPr>
            <p:ph type="sldImg"/>
          </p:nvPr>
        </p:nvSpPr>
        <p:spPr>
          <a:xfrm>
            <a:off x="1217613" y="696913"/>
            <a:ext cx="4575175" cy="3486150"/>
          </a:xfrm>
          <a:prstGeom prst="rect">
            <a:avLst/>
          </a:prstGeom>
        </p:spPr>
        <p:txBody>
          <a:bodyPr/>
          <a:lstStyle/>
          <a:p>
            <a:endParaRPr/>
          </a:p>
        </p:txBody>
      </p:sp>
      <p:sp>
        <p:nvSpPr>
          <p:cNvPr id="566" name="Shape 566"/>
          <p:cNvSpPr>
            <a:spLocks noGrp="1"/>
          </p:cNvSpPr>
          <p:nvPr>
            <p:ph type="body" sz="quarter" idx="1"/>
          </p:nvPr>
        </p:nvSpPr>
        <p:spPr>
          <a:prstGeom prst="rect">
            <a:avLst/>
          </a:prstGeom>
        </p:spPr>
        <p:txBody>
          <a:bodyPr/>
          <a:lstStyle/>
          <a:p>
            <a:r>
              <a:rPr dirty="0"/>
              <a:t>Despite our best efforts, there still will be times when we need to impose consequences for inappropriate or problematic behavior.</a:t>
            </a:r>
          </a:p>
          <a:p>
            <a:r>
              <a:rPr dirty="0"/>
              <a:t>When correcting behaviors and establishing consequences, keep in mind everything we’ve learned about how trauma affects children’s sense of self and their ability to control their emotions and behavior. When correcting children who have experienced trauma, remember to:</a:t>
            </a:r>
          </a:p>
          <a:p>
            <a:pPr marL="232943" indent="-232943">
              <a:buSzPct val="100000"/>
              <a:buChar char="•"/>
            </a:pPr>
            <a:r>
              <a:rPr dirty="0"/>
              <a:t> Be clear, calm, and consistent. This means using a calm voice, showing a calm face and body, and using few words.</a:t>
            </a:r>
          </a:p>
          <a:p>
            <a:pPr marL="232943" indent="-232943">
              <a:buSzPct val="100000"/>
              <a:buChar char="•"/>
            </a:pPr>
            <a:r>
              <a:rPr dirty="0"/>
              <a:t> Target one behavior at a time. This makes it easier to stay consistent and see results, and will avoid setting children up for failure.</a:t>
            </a:r>
          </a:p>
          <a:p>
            <a:pPr marL="232943" indent="-232943">
              <a:buSzPct val="100000"/>
              <a:buChar char="•"/>
            </a:pPr>
            <a:r>
              <a:rPr dirty="0"/>
              <a:t> Avoid shaming or threatening</a:t>
            </a:r>
            <a:r>
              <a:rPr lang="en-US" dirty="0"/>
              <a:t>.</a:t>
            </a:r>
            <a:r>
              <a:rPr lang="en-US" baseline="0" dirty="0"/>
              <a:t>  </a:t>
            </a:r>
            <a:r>
              <a:rPr dirty="0"/>
              <a:t>This will only serve to confirm the beliefs in their Invisible Suitcases, which will likely escalate bad behavior and become a self-fulfilling  prophecy.</a:t>
            </a:r>
          </a:p>
          <a:p>
            <a:pPr marL="232943" indent="-232943">
              <a:buSzPct val="100000"/>
              <a:buChar char="•"/>
            </a:pPr>
            <a:r>
              <a:rPr dirty="0"/>
              <a:t> As we have discussed, children who have experienced trauma— particularly early and chronic trauma—may act younger than their chronological age. Keep this “developmental” or “emotional age” in mind when you give  consequences.</a:t>
            </a:r>
          </a:p>
          <a:p>
            <a:pPr marL="232943" indent="-232943">
              <a:buSzPct val="100000"/>
              <a:buChar char="•"/>
            </a:pPr>
            <a:r>
              <a:rPr dirty="0"/>
              <a:t> Pick  your  battles.  Sometimes  the most  effective  option  is  to leave the behavior to the magic of “natural consequences.” For example, when a preteen refused to clean up his room, his foster parents decided to close the door and not look at it  anymore.</a:t>
            </a:r>
          </a:p>
          <a:p>
            <a:r>
              <a:rPr dirty="0"/>
              <a:t>Sure enough, the day came when the boy discovered that an important homework assignment had been ruined because he’d left it on the floor and spilled soda on it. He had to miss a game  he was looking forward to in order to redo the assignment. After the heat of the moment had passed, his parents had a chat with him and helped him come to his own conclusion that keeping his room neat was to his own  advantage.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Shape 572"/>
          <p:cNvSpPr>
            <a:spLocks noGrp="1" noRot="1" noChangeAspect="1"/>
          </p:cNvSpPr>
          <p:nvPr>
            <p:ph type="sldImg"/>
          </p:nvPr>
        </p:nvSpPr>
        <p:spPr>
          <a:xfrm>
            <a:off x="1217613" y="696913"/>
            <a:ext cx="4575175" cy="3486150"/>
          </a:xfrm>
          <a:prstGeom prst="rect">
            <a:avLst/>
          </a:prstGeom>
        </p:spPr>
        <p:txBody>
          <a:bodyPr/>
          <a:lstStyle/>
          <a:p>
            <a:endParaRPr/>
          </a:p>
        </p:txBody>
      </p:sp>
      <p:sp>
        <p:nvSpPr>
          <p:cNvPr id="573" name="Shape 573"/>
          <p:cNvSpPr>
            <a:spLocks noGrp="1"/>
          </p:cNvSpPr>
          <p:nvPr>
            <p:ph type="body" sz="quarter" idx="1"/>
          </p:nvPr>
        </p:nvSpPr>
        <p:spPr>
          <a:prstGeom prst="rect">
            <a:avLst/>
          </a:prstGeom>
        </p:spPr>
        <p:txBody>
          <a:bodyPr/>
          <a:lstStyle/>
          <a:p>
            <a:r>
              <a:t>Of course, it’s not enough just to tell children that something is wrong and impose some type of consequence. To really help our children heal, we need to help them:</a:t>
            </a:r>
          </a:p>
          <a:p>
            <a:pPr marL="232943" indent="-232943">
              <a:buSzPct val="100000"/>
              <a:buChar char="•"/>
            </a:pPr>
            <a:r>
              <a:t> Understand the connections between their thoughts, feelings, and behaviors.</a:t>
            </a:r>
          </a:p>
          <a:p>
            <a:pPr marL="232943" indent="-232943">
              <a:buSzPct val="100000"/>
              <a:buChar char="•"/>
            </a:pPr>
            <a:r>
              <a:t> Understand the impact of their behaviors. In particular, children need to understand that the behavior is not helpful to THEM, and that they can benefit from changing the behavior.</a:t>
            </a:r>
          </a:p>
          <a:p>
            <a:pPr marL="232943" indent="-232943">
              <a:buSzPct val="100000"/>
              <a:buChar char="•"/>
            </a:pPr>
            <a:r>
              <a:t> Figure out workable alternatives to problem behaviors.</a:t>
            </a:r>
          </a:p>
          <a:p>
            <a:pPr marL="232943" indent="-232943">
              <a:buSzPct val="100000"/>
              <a:buChar char="•"/>
            </a:pPr>
            <a:r>
              <a:t> Learn and practice techniques that can help them change negative thoughts and take control of runaway emotions. Much of this work can—and should—be done in concert with other members of your child’s team, and particularly with a trauma- informed therapist. (We’ll be going into that in greater detail in Chapter 7.)</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600"/>
              </a:spcBef>
              <a:spcAft>
                <a:spcPts val="0"/>
              </a:spcAft>
              <a:buClrTx/>
              <a:buSzTx/>
              <a:buFontTx/>
              <a:buNone/>
              <a:tabLst/>
              <a:defRPr/>
            </a:pPr>
            <a:r>
              <a:rPr lang="en-US" baseline="0" dirty="0"/>
              <a:t>Show the rest of </a:t>
            </a:r>
            <a:r>
              <a:rPr lang="en-US" baseline="0" dirty="0" err="1"/>
              <a:t>ReMoved</a:t>
            </a:r>
            <a:r>
              <a:rPr lang="en-US" baseline="0" dirty="0"/>
              <a:t> – Part 1 – start movie at 8:12 through the end</a:t>
            </a:r>
            <a:endParaRPr lang="en-US" dirty="0"/>
          </a:p>
          <a:p>
            <a:endParaRPr lang="en-US" dirty="0"/>
          </a:p>
          <a:p>
            <a:r>
              <a:rPr lang="en-US" dirty="0"/>
              <a:t>While watching the movie think about the actions of the Foster</a:t>
            </a:r>
            <a:r>
              <a:rPr lang="en-US" baseline="0" dirty="0"/>
              <a:t> Mom –how did she react to Zoe’s behavior when she gave her the dress?</a:t>
            </a:r>
          </a:p>
          <a:p>
            <a:pPr marL="0" marR="0" lvl="0" indent="0" defTabSz="914400" eaLnBrk="1" fontAlgn="auto" latinLnBrk="0" hangingPunct="1">
              <a:lnSpc>
                <a:spcPct val="100000"/>
              </a:lnSpc>
              <a:spcBef>
                <a:spcPts val="600"/>
              </a:spcBef>
              <a:spcAft>
                <a:spcPts val="0"/>
              </a:spcAft>
              <a:buClrTx/>
              <a:buSzTx/>
              <a:buFontTx/>
              <a:buNone/>
              <a:tabLst/>
              <a:defRPr/>
            </a:pPr>
            <a:r>
              <a:rPr lang="en-US" baseline="0" dirty="0"/>
              <a:t>Let’s learn from the actions of the Foster mom – scaffolding with cooking eggs at the stove, instead of reacting to Zoe’s behavior she realized Zoe needed connection with her brother rather than asking for Zoe to be removed from her home.</a:t>
            </a:r>
          </a:p>
          <a:p>
            <a:pPr marL="0" marR="0" lvl="0" indent="0" defTabSz="914400" eaLnBrk="1" fontAlgn="auto" latinLnBrk="0" hangingPunct="1">
              <a:lnSpc>
                <a:spcPct val="100000"/>
              </a:lnSpc>
              <a:spcBef>
                <a:spcPts val="600"/>
              </a:spcBef>
              <a:spcAft>
                <a:spcPts val="0"/>
              </a:spcAft>
              <a:buClrTx/>
              <a:buSzTx/>
              <a:buFontTx/>
              <a:buNone/>
              <a:tabLst/>
              <a:defRPr/>
            </a:pPr>
            <a:r>
              <a:rPr lang="en-US" baseline="0" dirty="0"/>
              <a:t>Remember the reenactment cycle – how did the Foster Mom repack Zoe’s suitcase?</a:t>
            </a:r>
          </a:p>
          <a:p>
            <a:endParaRPr lang="en-US" dirty="0"/>
          </a:p>
        </p:txBody>
      </p:sp>
    </p:spTree>
    <p:extLst>
      <p:ext uri="{BB962C8B-B14F-4D97-AF65-F5344CB8AC3E}">
        <p14:creationId xmlns:p14="http://schemas.microsoft.com/office/powerpoint/2010/main" val="3841045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xfrm>
            <a:off x="1217613" y="696913"/>
            <a:ext cx="4575175" cy="3486150"/>
          </a:xfrm>
          <a:prstGeom prst="rect">
            <a:avLst/>
          </a:prstGeom>
        </p:spPr>
        <p:txBody>
          <a:bodyPr/>
          <a:lstStyle/>
          <a:p>
            <a:endParaRPr/>
          </a:p>
        </p:txBody>
      </p:sp>
      <p:sp>
        <p:nvSpPr>
          <p:cNvPr id="579" name="Shape 579"/>
          <p:cNvSpPr>
            <a:spLocks noGrp="1"/>
          </p:cNvSpPr>
          <p:nvPr>
            <p:ph type="body" sz="quarter" idx="1"/>
          </p:nvPr>
        </p:nvSpPr>
        <p:spPr>
          <a:prstGeom prst="rect">
            <a:avLst/>
          </a:prstGeom>
        </p:spPr>
        <p:txBody>
          <a:bodyPr/>
          <a:lstStyle/>
          <a:p>
            <a:r>
              <a:rPr lang="en-US" baseline="0" dirty="0"/>
              <a:t>Take one of the behaviors from the flipchart and discuss these questions in the large group – ask participant to share age, emotional age and a BRIEF trauma history before running through these questions:</a:t>
            </a:r>
          </a:p>
          <a:p>
            <a:endParaRPr lang="en-US" baseline="0" dirty="0"/>
          </a:p>
          <a:p>
            <a:pPr>
              <a:buFont typeface="Wingdings" panose="05000000000000000000" pitchFamily="2" charset="2"/>
              <a:buChar char="§"/>
              <a:defRPr sz="2800"/>
            </a:pPr>
            <a:r>
              <a:rPr lang="en-US" sz="1200" dirty="0"/>
              <a:t>What are the negative effects of this behavior on your “Somebody’s" life?</a:t>
            </a:r>
          </a:p>
          <a:p>
            <a:pPr>
              <a:buFont typeface="Wingdings" panose="05000000000000000000" pitchFamily="2" charset="2"/>
              <a:buChar char="§"/>
              <a:defRPr sz="2800"/>
            </a:pPr>
            <a:r>
              <a:rPr lang="en-US" sz="1200" dirty="0"/>
              <a:t>How can you help your “Somebody” to understand these effects?</a:t>
            </a:r>
          </a:p>
          <a:p>
            <a:pPr>
              <a:buFont typeface="Wingdings" panose="05000000000000000000" pitchFamily="2" charset="2"/>
              <a:buChar char="§"/>
              <a:defRPr sz="2800"/>
            </a:pPr>
            <a:r>
              <a:rPr lang="en-US" sz="1200" dirty="0"/>
              <a:t>What alternatives can you suggest for this behavior? </a:t>
            </a:r>
          </a:p>
          <a:p>
            <a:pPr>
              <a:buFont typeface="Wingdings" panose="05000000000000000000" pitchFamily="2" charset="2"/>
              <a:buChar char="§"/>
              <a:defRPr sz="2800"/>
            </a:pPr>
            <a:r>
              <a:rPr lang="en-US" sz="1200" dirty="0"/>
              <a:t>What consequences can you set if the behavior continues?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Shape 557"/>
          <p:cNvSpPr>
            <a:spLocks noGrp="1" noRot="1" noChangeAspect="1"/>
          </p:cNvSpPr>
          <p:nvPr>
            <p:ph type="sldImg"/>
          </p:nvPr>
        </p:nvSpPr>
        <p:spPr>
          <a:xfrm>
            <a:off x="1217613" y="696913"/>
            <a:ext cx="4575175" cy="3486150"/>
          </a:xfrm>
          <a:prstGeom prst="rect">
            <a:avLst/>
          </a:prstGeom>
        </p:spPr>
        <p:txBody>
          <a:bodyPr/>
          <a:lstStyle/>
          <a:p>
            <a:endParaRPr/>
          </a:p>
        </p:txBody>
      </p:sp>
      <p:sp>
        <p:nvSpPr>
          <p:cNvPr id="558" name="Shape 558"/>
          <p:cNvSpPr>
            <a:spLocks noGrp="1"/>
          </p:cNvSpPr>
          <p:nvPr>
            <p:ph type="body" sz="quarter" idx="1"/>
          </p:nvPr>
        </p:nvSpPr>
        <p:spPr>
          <a:prstGeom prst="rect">
            <a:avLst/>
          </a:prstGeom>
        </p:spPr>
        <p:txBody>
          <a:bodyPr/>
          <a:lstStyle/>
          <a:p>
            <a:r>
              <a:rPr lang="en-US" dirty="0"/>
              <a:t>Again, learning from the Foster Mom in </a:t>
            </a:r>
            <a:r>
              <a:rPr lang="en-US" dirty="0" err="1"/>
              <a:t>ReMoved</a:t>
            </a:r>
            <a:r>
              <a:rPr lang="en-US" baseline="0" dirty="0"/>
              <a:t> Part 1 – scaffolding cooking at kitchen.</a:t>
            </a:r>
            <a:endParaRPr lang="en-US" dirty="0"/>
          </a:p>
          <a:p>
            <a:endParaRPr lang="en-US" dirty="0"/>
          </a:p>
          <a:p>
            <a:r>
              <a:rPr dirty="0"/>
              <a:t>To achieve a balance between encouragement and correction, keep the</a:t>
            </a:r>
            <a:r>
              <a:rPr lang="en-US" baseline="0" dirty="0"/>
              <a:t> </a:t>
            </a:r>
            <a:r>
              <a:rPr dirty="0"/>
              <a:t>individual</a:t>
            </a:r>
            <a:r>
              <a:rPr lang="en-US" dirty="0"/>
              <a:t>'s</a:t>
            </a:r>
            <a:r>
              <a:rPr dirty="0"/>
              <a:t> history, interests, and talents in mind. Try to plan specific actions that take into  account:</a:t>
            </a:r>
          </a:p>
          <a:p>
            <a:pPr marL="232943" indent="-232943">
              <a:buSzPct val="100000"/>
              <a:buChar char="•"/>
            </a:pPr>
            <a:r>
              <a:rPr dirty="0"/>
              <a:t> The </a:t>
            </a:r>
            <a:r>
              <a:rPr lang="en-US" dirty="0"/>
              <a:t>individual</a:t>
            </a:r>
            <a:r>
              <a:rPr dirty="0"/>
              <a:t>s</a:t>
            </a:r>
            <a:r>
              <a:rPr lang="en-US" dirty="0"/>
              <a:t>'</a:t>
            </a:r>
            <a:r>
              <a:rPr dirty="0"/>
              <a:t> talents, skills, and interests</a:t>
            </a:r>
          </a:p>
          <a:p>
            <a:pPr marL="232943" indent="-232943">
              <a:buSzPct val="100000"/>
              <a:buChar char="•"/>
            </a:pPr>
            <a:r>
              <a:rPr dirty="0"/>
              <a:t> The areas where you can reasonably give </a:t>
            </a:r>
            <a:r>
              <a:rPr lang="en-US" dirty="0"/>
              <a:t>your</a:t>
            </a:r>
            <a:r>
              <a:rPr lang="en-US" baseline="0" dirty="0"/>
              <a:t> “Somebody”</a:t>
            </a:r>
            <a:r>
              <a:rPr dirty="0"/>
              <a:t> some additional control</a:t>
            </a:r>
          </a:p>
          <a:p>
            <a:pPr marL="232943" indent="-232943">
              <a:buSzPct val="100000"/>
              <a:buChar char="•"/>
            </a:pPr>
            <a:r>
              <a:rPr dirty="0"/>
              <a:t> Fun activities that you can share with the </a:t>
            </a:r>
            <a:r>
              <a:rPr lang="en-US" dirty="0"/>
              <a:t>your</a:t>
            </a:r>
            <a:r>
              <a:rPr lang="en-US" baseline="0" dirty="0"/>
              <a:t> “Somebody”</a:t>
            </a:r>
            <a:endParaRPr lang="en-US" dirty="0"/>
          </a:p>
          <a:p>
            <a:pPr marL="232943" indent="-232943">
              <a:buSzPct val="100000"/>
              <a:buChar char="•"/>
            </a:pPr>
            <a:r>
              <a:rPr dirty="0">
                <a:solidFill>
                  <a:schemeClr val="tx1"/>
                </a:solidFill>
              </a:rPr>
              <a:t>The types of praise </a:t>
            </a:r>
            <a:r>
              <a:rPr lang="en-US" dirty="0">
                <a:solidFill>
                  <a:schemeClr val="tx1"/>
                </a:solidFill>
              </a:rPr>
              <a:t>your</a:t>
            </a:r>
            <a:r>
              <a:rPr lang="en-US" baseline="0" dirty="0">
                <a:solidFill>
                  <a:schemeClr val="tx1"/>
                </a:solidFill>
              </a:rPr>
              <a:t> “Somebody”</a:t>
            </a:r>
            <a:r>
              <a:rPr dirty="0">
                <a:solidFill>
                  <a:schemeClr val="tx1"/>
                </a:solidFill>
              </a:rPr>
              <a:t> is most likely to appreciate</a:t>
            </a:r>
            <a:r>
              <a:rPr lang="en-US" dirty="0">
                <a:solidFill>
                  <a:schemeClr val="tx1"/>
                </a:solidFill>
              </a:rPr>
              <a:t> - Strive for at least six praises for every one correction. </a:t>
            </a:r>
            <a:endParaRPr dirty="0"/>
          </a:p>
          <a:p>
            <a:pPr marL="232943" indent="-232943">
              <a:buSzPct val="100000"/>
              <a:buChar char="•"/>
            </a:pPr>
            <a:r>
              <a:rPr dirty="0"/>
              <a:t> The kinds of rewards that would be most meaningful to </a:t>
            </a:r>
            <a:r>
              <a:rPr lang="en-US" dirty="0"/>
              <a:t>your “Somebody”</a:t>
            </a:r>
          </a:p>
          <a:p>
            <a:r>
              <a:rPr lang="en-US" dirty="0"/>
              <a:t>The more we can build on the strengths of individuals and provide them with a sense of mastery and control, the greater our chances of success when trying to encourage positive behaviors.</a:t>
            </a:r>
          </a:p>
          <a:p>
            <a:pPr marL="232943" indent="-232943">
              <a:buSzPct val="100000"/>
              <a:buChar char="•"/>
            </a:pPr>
            <a:r>
              <a:rPr lang="en-US" dirty="0"/>
              <a:t>To enhance an individual’s sense of having control over their own lives, offer choices whenever possible.</a:t>
            </a:r>
          </a:p>
          <a:p>
            <a:pPr marL="232943" indent="-232943">
              <a:buSzPct val="100000"/>
              <a:buChar char="•"/>
            </a:pPr>
            <a:r>
              <a:rPr lang="en-US" dirty="0"/>
              <a:t>Pay attention to the individual’s interests and special skills, and give support and encouragement as appropriate.</a:t>
            </a:r>
          </a:p>
          <a:p>
            <a:pPr marL="232943" indent="-232943">
              <a:buSzPct val="100000"/>
              <a:buChar char="•"/>
            </a:pPr>
            <a:r>
              <a:rPr lang="en-US" dirty="0"/>
              <a:t>Help individuals develop responsibility and build self-confidence by mastering a new skill that they are interested in. Physical activities might include horseback riding, swimming (especially in the “deep end”), or martial arts. Nonphysical options might include activities such as painting a large wall or mural or playing a large instrument (e.g., cello, piano, drums).</a:t>
            </a:r>
          </a:p>
          <a:p>
            <a:pPr marL="232943" indent="-232943">
              <a:buSzPct val="100000"/>
              <a:buChar char="•"/>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Shape 557"/>
          <p:cNvSpPr>
            <a:spLocks noGrp="1" noRot="1" noChangeAspect="1"/>
          </p:cNvSpPr>
          <p:nvPr>
            <p:ph type="sldImg"/>
          </p:nvPr>
        </p:nvSpPr>
        <p:spPr>
          <a:xfrm>
            <a:off x="1217613" y="696913"/>
            <a:ext cx="4575175" cy="3486150"/>
          </a:xfrm>
          <a:prstGeom prst="rect">
            <a:avLst/>
          </a:prstGeom>
        </p:spPr>
        <p:txBody>
          <a:bodyPr/>
          <a:lstStyle/>
          <a:p>
            <a:endParaRPr/>
          </a:p>
        </p:txBody>
      </p:sp>
      <p:sp>
        <p:nvSpPr>
          <p:cNvPr id="558" name="Shape 558"/>
          <p:cNvSpPr>
            <a:spLocks noGrp="1"/>
          </p:cNvSpPr>
          <p:nvPr>
            <p:ph type="body" sz="quarter" idx="1"/>
          </p:nvPr>
        </p:nvSpPr>
        <p:spPr>
          <a:prstGeom prst="rect">
            <a:avLst/>
          </a:prstGeom>
        </p:spPr>
        <p:txBody>
          <a:bodyPr/>
          <a:lstStyle/>
          <a:p>
            <a:pPr marL="0" indent="0">
              <a:buSzPct val="100000"/>
              <a:buNone/>
            </a:pPr>
            <a:r>
              <a:rPr lang="en-US" dirty="0"/>
              <a:t>Think about the child as an individual – what kind of a person are they?  How can we use what naturally motivates them as individuals in managing behaviors?</a:t>
            </a:r>
            <a:endParaRPr dirty="0"/>
          </a:p>
        </p:txBody>
      </p:sp>
    </p:spTree>
    <p:extLst>
      <p:ext uri="{BB962C8B-B14F-4D97-AF65-F5344CB8AC3E}">
        <p14:creationId xmlns:p14="http://schemas.microsoft.com/office/powerpoint/2010/main" val="772605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noRot="1" noChangeAspect="1"/>
          </p:cNvSpPr>
          <p:nvPr>
            <p:ph type="sldImg"/>
          </p:nvPr>
        </p:nvSpPr>
        <p:spPr>
          <a:xfrm>
            <a:off x="1217613" y="696913"/>
            <a:ext cx="4575175" cy="3486150"/>
          </a:xfrm>
          <a:prstGeom prst="rect">
            <a:avLst/>
          </a:prstGeom>
        </p:spPr>
        <p:txBody>
          <a:bodyPr/>
          <a:lstStyle/>
          <a:p>
            <a:endParaRPr/>
          </a:p>
        </p:txBody>
      </p:sp>
      <p:sp>
        <p:nvSpPr>
          <p:cNvPr id="320" name="Shape 320"/>
          <p:cNvSpPr>
            <a:spLocks noGrp="1"/>
          </p:cNvSpPr>
          <p:nvPr>
            <p:ph type="body" sz="quarter" idx="1"/>
          </p:nvPr>
        </p:nvSpPr>
        <p:spPr>
          <a:prstGeom prst="rect">
            <a:avLst/>
          </a:prstGeom>
        </p:spPr>
        <p:txBody>
          <a:bodyPr/>
          <a:lstStyle/>
          <a:p>
            <a:r>
              <a:rPr lang="en-US" dirty="0"/>
              <a:t>Some caregiving experienced</a:t>
            </a:r>
            <a:r>
              <a:rPr dirty="0"/>
              <a:t> in your child’s past who may have been unpredictable, rejecting, angry or frightening, or simply absent.</a:t>
            </a:r>
            <a:endParaRPr lang="en-US" dirty="0"/>
          </a:p>
          <a:p>
            <a:pPr defTabSz="931774">
              <a:spcBef>
                <a:spcPts val="611"/>
              </a:spcBef>
              <a:buSzPct val="100000"/>
              <a:defRPr/>
            </a:pPr>
            <a:r>
              <a:rPr lang="en-US" dirty="0"/>
              <a:t>You can help this process in several ways:</a:t>
            </a:r>
            <a:endParaRPr dirty="0"/>
          </a:p>
          <a:p>
            <a:pPr marL="171450" lvl="1" indent="-171450">
              <a:spcBef>
                <a:spcPts val="800"/>
              </a:spcBef>
              <a:buClr>
                <a:srgbClr val="FFFFFF"/>
              </a:buClr>
              <a:buFont typeface="Arial" panose="020B0604020202020204" pitchFamily="34" charset="0"/>
              <a:buChar char="•"/>
              <a:defRPr>
                <a:solidFill>
                  <a:srgbClr val="FFE831"/>
                </a:solidFill>
              </a:defRPr>
            </a:pPr>
            <a:r>
              <a:rPr lang="en-US" dirty="0">
                <a:solidFill>
                  <a:schemeClr val="tx1"/>
                </a:solidFill>
              </a:rPr>
              <a:t>Set an example by using the emotional regulation tools in times of stress. </a:t>
            </a:r>
          </a:p>
          <a:p>
            <a:pPr marL="171450" indent="-171450">
              <a:buSzPct val="100000"/>
              <a:buFont typeface="Arial" panose="020B0604020202020204" pitchFamily="34" charset="0"/>
              <a:buChar char="•"/>
            </a:pPr>
            <a:r>
              <a:rPr lang="en-US" dirty="0"/>
              <a:t>H</a:t>
            </a:r>
            <a:r>
              <a:rPr dirty="0"/>
              <a:t>elp your child to define and express his or her feelings.</a:t>
            </a:r>
          </a:p>
          <a:p>
            <a:pPr marL="171450" indent="-171450">
              <a:buSzPct val="100000"/>
              <a:buFont typeface="Arial" panose="020B0604020202020204" pitchFamily="34" charset="0"/>
              <a:buChar char="•"/>
            </a:pPr>
            <a:r>
              <a:rPr dirty="0"/>
              <a:t>Encourage positive emotional expression and behavior by supporting your child’s  strengths and  interests.</a:t>
            </a:r>
          </a:p>
          <a:p>
            <a:pPr marL="171450" indent="-171450">
              <a:buSzPct val="100000"/>
              <a:buFont typeface="Arial" panose="020B0604020202020204" pitchFamily="34" charset="0"/>
              <a:buChar char="•"/>
            </a:pPr>
            <a:r>
              <a:rPr dirty="0"/>
              <a:t> Correct negative behaviors and inappropriate/destructive emotional expression and help your child build new behaviors and  emotional skills.</a:t>
            </a:r>
          </a:p>
          <a:p>
            <a:r>
              <a:rPr dirty="0"/>
              <a:t>We will spend the rest of our time in this session talking about each of these important  strategies.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Shape 504"/>
          <p:cNvSpPr>
            <a:spLocks noGrp="1" noRot="1" noChangeAspect="1"/>
          </p:cNvSpPr>
          <p:nvPr>
            <p:ph type="sldImg"/>
          </p:nvPr>
        </p:nvSpPr>
        <p:spPr>
          <a:xfrm>
            <a:off x="1217613" y="696913"/>
            <a:ext cx="4575175" cy="3486150"/>
          </a:xfrm>
          <a:prstGeom prst="rect">
            <a:avLst/>
          </a:prstGeom>
        </p:spPr>
        <p:txBody>
          <a:bodyPr/>
          <a:lstStyle/>
          <a:p>
            <a:endParaRPr/>
          </a:p>
        </p:txBody>
      </p:sp>
      <p:sp>
        <p:nvSpPr>
          <p:cNvPr id="505" name="Shape 505"/>
          <p:cNvSpPr>
            <a:spLocks noGrp="1"/>
          </p:cNvSpPr>
          <p:nvPr>
            <p:ph type="body" sz="quarter" idx="1"/>
          </p:nvPr>
        </p:nvSpPr>
        <p:spPr>
          <a:prstGeom prst="rect">
            <a:avLst/>
          </a:prstGeom>
        </p:spPr>
        <p:txBody>
          <a:bodyPr/>
          <a:lstStyle/>
          <a:p>
            <a:r>
              <a:rPr lang="en-US" dirty="0"/>
              <a:t>Let’s practice identifying some of the emotions we’ve been talkin</a:t>
            </a:r>
            <a:r>
              <a:rPr lang="en-US" baseline="0" dirty="0"/>
              <a:t>g about today.</a:t>
            </a:r>
            <a:endParaRPr lang="en-US" dirty="0"/>
          </a:p>
          <a:p>
            <a:endParaRPr lang="en-US" dirty="0"/>
          </a:p>
          <a:p>
            <a:r>
              <a:rPr dirty="0"/>
              <a:t>Feelings game group activity</a:t>
            </a:r>
          </a:p>
          <a:p>
            <a:r>
              <a:rPr dirty="0"/>
              <a:t>Materials needed:</a:t>
            </a:r>
          </a:p>
          <a:p>
            <a:pPr marL="232943" indent="-232943">
              <a:buSzPct val="100000"/>
              <a:buChar char="•"/>
            </a:pPr>
            <a:r>
              <a:rPr dirty="0"/>
              <a:t>sheet of paper per participant</a:t>
            </a:r>
          </a:p>
          <a:p>
            <a:pPr marL="232943" indent="-232943">
              <a:buSzPct val="100000"/>
              <a:buChar char="•"/>
            </a:pPr>
            <a:r>
              <a:rPr dirty="0"/>
              <a:t>pen/pencil</a:t>
            </a:r>
          </a:p>
          <a:p>
            <a:pPr marL="232943" indent="-232943">
              <a:buSzPct val="100000"/>
              <a:buChar char="•"/>
            </a:pPr>
            <a:r>
              <a:rPr dirty="0"/>
              <a:t>one pair of dice (two different colors) for each group</a:t>
            </a:r>
          </a:p>
          <a:p>
            <a:r>
              <a:rPr dirty="0"/>
              <a:t>Divide the group up so there are 4-6 participants per table. Try to mix up participants so they are not paired up with people they already know. Once groups are formed, provide one sheet of paper to each participant.</a:t>
            </a:r>
          </a:p>
          <a:p>
            <a:r>
              <a:rPr dirty="0"/>
              <a:t>Instruct participants to draw a line down the center of their paper to form two columns. In the first column, write the numbers 1 to 6 vertically.  Then fill in these spaces with the names of 6 people they know.  In the second column, write the numbers 1 to 6 vertically.  Then fill these spaces with six different emotions.</a:t>
            </a:r>
          </a:p>
          <a:p>
            <a:r>
              <a:rPr dirty="0"/>
              <a:t>Have groups identify which die will represent the people column and which die will represent the feelings column.</a:t>
            </a:r>
          </a:p>
          <a:p>
            <a:r>
              <a:rPr dirty="0"/>
              <a:t>Each member in a group takes a turn rolling both dice.  They identify the number on the die that correlates with the person on their list and the number on the die that correlates with the feeling on their list. Then they tell their group about a time when they had an experience with that person and that feeling. For example, if they roll a 1  &amp; 6 – The #1 person is their husband, and the #6 emotion is “Happy”, they will tell a story of when they felt happy with their husband.  After telling the story the dice are passed to the next participant for their turn.</a:t>
            </a:r>
            <a:r>
              <a:rPr lang="en-US" dirty="0"/>
              <a:t> </a:t>
            </a:r>
            <a:r>
              <a:rPr dirty="0"/>
              <a:t>Allow about 10 minutes of play. </a:t>
            </a:r>
          </a:p>
          <a:p>
            <a:r>
              <a:rPr dirty="0"/>
              <a:t>Ask the large group if they could see themselves trying this game with their own family?</a:t>
            </a:r>
          </a:p>
          <a:p>
            <a:r>
              <a:rPr dirty="0"/>
              <a:t>There are many commercially available games that are designed to help children identify, express, and control their feelings, as well as excellent storybooks for children of various ages. A partial list of these resources can be found starting on page 5-23 of the Participant Handbook.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chapter, we will learn a new</a:t>
            </a:r>
            <a:r>
              <a:rPr lang="en-US" baseline="0" dirty="0"/>
              <a:t> way</a:t>
            </a:r>
            <a:r>
              <a:rPr lang="en-US" dirty="0"/>
              <a:t> to help children cope with their overwhelmin</a:t>
            </a:r>
            <a:r>
              <a:rPr lang="en-US" baseline="0" dirty="0"/>
              <a:t>g emotions and understand why they are acting the way they are by putting you in the role of “Emotional Coach”</a:t>
            </a:r>
          </a:p>
          <a:p>
            <a:endParaRPr lang="en-US" baseline="0" dirty="0"/>
          </a:p>
        </p:txBody>
      </p:sp>
    </p:spTree>
    <p:extLst>
      <p:ext uri="{BB962C8B-B14F-4D97-AF65-F5344CB8AC3E}">
        <p14:creationId xmlns:p14="http://schemas.microsoft.com/office/powerpoint/2010/main" val="290442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Shape 622"/>
          <p:cNvSpPr>
            <a:spLocks noGrp="1" noRot="1" noChangeAspect="1"/>
          </p:cNvSpPr>
          <p:nvPr>
            <p:ph type="sldImg"/>
          </p:nvPr>
        </p:nvSpPr>
        <p:spPr>
          <a:xfrm>
            <a:off x="1217613" y="696913"/>
            <a:ext cx="4575175" cy="3486150"/>
          </a:xfrm>
          <a:prstGeom prst="rect">
            <a:avLst/>
          </a:prstGeom>
        </p:spPr>
        <p:txBody>
          <a:bodyPr/>
          <a:lstStyle/>
          <a:p>
            <a:endParaRPr/>
          </a:p>
        </p:txBody>
      </p:sp>
      <p:sp>
        <p:nvSpPr>
          <p:cNvPr id="623" name="Shape 62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596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1217613" y="696913"/>
            <a:ext cx="4575175" cy="3486150"/>
          </a:xfrm>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r>
              <a:rPr dirty="0"/>
              <a:t>The Iceberg is a metaphor for how trauma shows up in a child’s behavior.</a:t>
            </a:r>
          </a:p>
          <a:p>
            <a:r>
              <a:rPr dirty="0"/>
              <a:t>The behavior you see—no matter how disruptive and frustrating—is only the tip of the iceberg for children who’ve been through trauma.</a:t>
            </a:r>
          </a:p>
          <a:p>
            <a:r>
              <a:rPr dirty="0"/>
              <a:t>Below the surface </a:t>
            </a:r>
            <a:r>
              <a:rPr lang="en-US" dirty="0"/>
              <a:t>is the invisible suitcase containing</a:t>
            </a:r>
            <a:r>
              <a:rPr dirty="0"/>
              <a:t> the feelings, thoughts, expectations, and beliefs that the children have accumulated as a result of their traumatic experiences.</a:t>
            </a:r>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watching the movie think about what’s below the water line for Zoe</a:t>
            </a:r>
            <a:r>
              <a:rPr lang="en-US" baseline="0" dirty="0"/>
              <a:t> as she moves to new foster homes.  What’s in her invisible suitcase?  </a:t>
            </a:r>
          </a:p>
          <a:p>
            <a:endParaRPr lang="en-US" baseline="0" dirty="0"/>
          </a:p>
          <a:p>
            <a:r>
              <a:rPr lang="en-US" baseline="0" dirty="0"/>
              <a:t>Trainer note – Stop movie at 4:43.</a:t>
            </a:r>
            <a:endParaRPr lang="en-US" dirty="0"/>
          </a:p>
        </p:txBody>
      </p:sp>
    </p:spTree>
    <p:extLst>
      <p:ext uri="{BB962C8B-B14F-4D97-AF65-F5344CB8AC3E}">
        <p14:creationId xmlns:p14="http://schemas.microsoft.com/office/powerpoint/2010/main" val="345614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xfrm>
            <a:off x="1217613" y="696913"/>
            <a:ext cx="4575175" cy="3486150"/>
          </a:xfrm>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r>
              <a:rPr lang="en-US" dirty="0"/>
              <a:t>The Thinking</a:t>
            </a:r>
            <a:r>
              <a:rPr lang="en-US" baseline="0" dirty="0"/>
              <a:t> Triangle is a new concept to help us understand the connection between thoughts, feelings and behaviors.  </a:t>
            </a:r>
            <a:r>
              <a:rPr dirty="0"/>
              <a:t>Psychologists refer to the relationship between what we think, what we feel, and what we do as the Cognitive Triangle or Thinking Triangle. What we think directly affects how we feel, and how we feel affects how we behave.</a:t>
            </a:r>
          </a:p>
          <a:p>
            <a:r>
              <a:rPr dirty="0"/>
              <a:t>You may have noticed that the arrows in the triangle are all two- way arrows. That’s because each element of the triangle influences the others. </a:t>
            </a:r>
            <a:r>
              <a:rPr lang="en-US" dirty="0"/>
              <a:t>M</a:t>
            </a:r>
            <a:r>
              <a:rPr dirty="0"/>
              <a:t>aking a change at any point on the triangle will have an effect on the other two</a:t>
            </a:r>
            <a:r>
              <a:t>.</a:t>
            </a:r>
            <a:r>
              <a:rPr lang="en-US" baseline="0"/>
              <a:t>  </a:t>
            </a:r>
            <a:endParaRPr lang="en-US" baseline="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xfrm>
            <a:off x="1217613" y="696913"/>
            <a:ext cx="4575175" cy="3486150"/>
          </a:xfrm>
          <a:prstGeom prst="rect">
            <a:avLst/>
          </a:prstGeom>
        </p:spPr>
        <p:txBody>
          <a:bodyPr/>
          <a:lstStyle/>
          <a:p>
            <a:endParaRPr/>
          </a:p>
        </p:txBody>
      </p:sp>
      <p:sp>
        <p:nvSpPr>
          <p:cNvPr id="265" name="Shape 265"/>
          <p:cNvSpPr>
            <a:spLocks noGrp="1"/>
          </p:cNvSpPr>
          <p:nvPr>
            <p:ph type="body" sz="quarter" idx="1"/>
          </p:nvPr>
        </p:nvSpPr>
        <p:spPr>
          <a:prstGeom prst="rect">
            <a:avLst/>
          </a:prstGeom>
        </p:spPr>
        <p:txBody>
          <a:bodyPr/>
          <a:lstStyle/>
          <a:p>
            <a:r>
              <a:rPr dirty="0"/>
              <a:t>When you recognize the connections between thoughts, feelings, and behaviors, it’s much easier to make changes.</a:t>
            </a:r>
          </a:p>
          <a:p>
            <a:pPr marL="232943" indent="-232943">
              <a:buSzPct val="100000"/>
              <a:buChar char="•"/>
            </a:pPr>
            <a:r>
              <a:rPr dirty="0"/>
              <a:t>But seeing these connections can be difficult for children and adolescents whose development has been derailed by  trauma.</a:t>
            </a:r>
          </a:p>
          <a:p>
            <a:pPr marL="232943" indent="-232943">
              <a:buSzPct val="100000"/>
              <a:buChar char="•"/>
            </a:pPr>
            <a:r>
              <a:rPr dirty="0"/>
              <a:t>They may find it hard to understand or express what they are feeling and why.</a:t>
            </a:r>
            <a:r>
              <a:rPr lang="en-US" dirty="0"/>
              <a:t> – Is it</a:t>
            </a:r>
            <a:r>
              <a:rPr lang="en-US" baseline="0" dirty="0"/>
              <a:t> always anger?  (</a:t>
            </a:r>
            <a:r>
              <a:rPr lang="en-US" b="1" i="1" baseline="0" dirty="0"/>
              <a:t>Inside out characters handout</a:t>
            </a:r>
            <a:r>
              <a:rPr lang="en-US" baseline="0" dirty="0"/>
              <a:t>)</a:t>
            </a:r>
            <a:endParaRPr dirty="0"/>
          </a:p>
          <a:p>
            <a:pPr marL="232943" indent="-232943">
              <a:buSzPct val="100000"/>
              <a:buChar char="•"/>
            </a:pPr>
            <a:r>
              <a:rPr dirty="0"/>
              <a:t>They may be extremely reactive to any perceived threat.</a:t>
            </a:r>
          </a:p>
          <a:p>
            <a:pPr marL="232943" indent="-232943">
              <a:buSzPct val="100000"/>
              <a:buChar char="•"/>
            </a:pPr>
            <a:r>
              <a:rPr dirty="0"/>
              <a:t>Seemingly minor things can set off a flood of emotions that the child can barely describe, let alone control.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xfrm>
            <a:off x="1217613" y="696913"/>
            <a:ext cx="4575175" cy="3486150"/>
          </a:xfrm>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r>
              <a:rPr dirty="0"/>
              <a:t>Although these emotional reactions and behaviors can be  frustrating and challenging, they are not calculated or conscious. Children who have been through trauma may act out for a variety of unconscious reasons, including:</a:t>
            </a:r>
          </a:p>
          <a:p>
            <a:pPr marL="232943" indent="-232943">
              <a:buSzPct val="100000"/>
              <a:buChar char="•"/>
            </a:pPr>
            <a:r>
              <a:rPr dirty="0"/>
              <a:t>To increase their interactions with you—even if the attention is negative</a:t>
            </a:r>
          </a:p>
          <a:p>
            <a:pPr marL="232943" indent="-232943">
              <a:buSzPct val="100000"/>
              <a:buChar char="•"/>
            </a:pPr>
            <a:r>
              <a:rPr dirty="0"/>
              <a:t> To keep people—including you—at a physical and emotional distance</a:t>
            </a:r>
          </a:p>
          <a:p>
            <a:pPr marL="232943" indent="-232943">
              <a:buSzPct val="100000"/>
              <a:buChar char="•"/>
            </a:pPr>
            <a:r>
              <a:rPr dirty="0"/>
              <a:t> To “prove”—on an unconscious level—that the negative beliefs in their Invisible Suitcases are true (“You can’t fool me—sooner or later, you’ll get mad and reject  me!”)</a:t>
            </a:r>
          </a:p>
          <a:p>
            <a:pPr marL="232943" indent="-232943">
              <a:buSzPct val="100000"/>
              <a:buChar char="•"/>
            </a:pPr>
            <a:r>
              <a:rPr dirty="0"/>
              <a:t> To vent frustration, anger, or anxiety</a:t>
            </a:r>
          </a:p>
          <a:p>
            <a:pPr marL="232943" indent="-232943">
              <a:buSzPct val="100000"/>
              <a:buChar char="•"/>
            </a:pPr>
            <a:r>
              <a:rPr dirty="0"/>
              <a:t> To protect themselves. In fact, many of the troubling behaviors and reactions that we see in children who have been through trauma may actually have helped them to survive in troubled or abusive homes. But those survival strategies can get in the way  of learning other equally important emotional skills, including  the development of healthy new relationships.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a:xfrm>
            <a:off x="0" y="0"/>
            <a:ext cx="0" cy="0"/>
          </a:xfrm>
        </p:spPr>
        <p:txBody>
          <a:bodyPr/>
          <a:lstStyle>
            <a:lvl1pPr>
              <a:defRPr/>
            </a:lvl1pPr>
          </a:lstStyle>
          <a:p>
            <a:pPr>
              <a:defRPr/>
            </a:pPr>
            <a:fld id="{96A1E4F6-A6CE-460C-BAEA-88F52C5319CF}" type="slidenum">
              <a:rPr lang="en-US" altLang="en-US"/>
              <a:pPr>
                <a:defRPr/>
              </a:pPr>
              <a:t>‹#›</a:t>
            </a:fld>
            <a:endParaRPr lang="en-US" altLang="en-US"/>
          </a:p>
        </p:txBody>
      </p:sp>
    </p:spTree>
    <p:extLst>
      <p:ext uri="{BB962C8B-B14F-4D97-AF65-F5344CB8AC3E}">
        <p14:creationId xmlns:p14="http://schemas.microsoft.com/office/powerpoint/2010/main" val="267184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sz="quarter" idx="10"/>
          </p:nvPr>
        </p:nvSpPr>
        <p:spPr>
          <a:ln/>
        </p:spPr>
        <p:txBody>
          <a:bodyPr/>
          <a:lstStyle>
            <a:lvl1pPr>
              <a:defRPr/>
            </a:lvl1pPr>
          </a:lstStyle>
          <a:p>
            <a:pPr>
              <a:defRPr/>
            </a:pPr>
            <a:fld id="{A7B24DB5-A4B2-4432-ADA9-FB39623AF084}" type="slidenum">
              <a:rPr lang="en-US" altLang="en-US"/>
              <a:pPr>
                <a:defRPr/>
              </a:pPr>
              <a:t>‹#›</a:t>
            </a:fld>
            <a:endParaRPr lang="en-US" altLang="en-US"/>
          </a:p>
        </p:txBody>
      </p:sp>
    </p:spTree>
    <p:extLst>
      <p:ext uri="{BB962C8B-B14F-4D97-AF65-F5344CB8AC3E}">
        <p14:creationId xmlns:p14="http://schemas.microsoft.com/office/powerpoint/2010/main" val="572006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591652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grpSp>
        <p:nvGrpSpPr>
          <p:cNvPr id="24" name="Group 24"/>
          <p:cNvGrpSpPr/>
          <p:nvPr/>
        </p:nvGrpSpPr>
        <p:grpSpPr>
          <a:xfrm>
            <a:off x="3427412" y="6502399"/>
            <a:ext cx="6173788" cy="812801"/>
            <a:chOff x="0" y="0"/>
            <a:chExt cx="6173787" cy="812800"/>
          </a:xfrm>
        </p:grpSpPr>
        <p:sp>
          <p:nvSpPr>
            <p:cNvPr id="22" name="Shape 22"/>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sp>
          <p:nvSpPr>
            <p:cNvPr id="23" name="Shape 23"/>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grpSp>
      <p:pic>
        <p:nvPicPr>
          <p:cNvPr id="25" name="NCTSN_high.jpg" descr="NCTSN_high"/>
          <p:cNvPicPr>
            <a:picLocks noChangeAspect="1"/>
          </p:cNvPicPr>
          <p:nvPr/>
        </p:nvPicPr>
        <p:blipFill>
          <a:blip r:embed="rId2">
            <a:extLst/>
          </a:blip>
          <a:srcRect l="5332" t="11045" r="5332" b="16653"/>
          <a:stretch>
            <a:fillRect/>
          </a:stretch>
        </p:blipFill>
        <p:spPr>
          <a:xfrm>
            <a:off x="-1" y="6502400"/>
            <a:ext cx="3440114" cy="812801"/>
          </a:xfrm>
          <a:prstGeom prst="rect">
            <a:avLst/>
          </a:prstGeom>
          <a:ln w="12700">
            <a:miter lim="400000"/>
          </a:ln>
        </p:spPr>
      </p:pic>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533403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_Default">
    <p:spTree>
      <p:nvGrpSpPr>
        <p:cNvPr id="1" name=""/>
        <p:cNvGrpSpPr/>
        <p:nvPr/>
      </p:nvGrpSpPr>
      <p:grpSpPr>
        <a:xfrm>
          <a:off x="0" y="0"/>
          <a:ext cx="0" cy="0"/>
          <a:chOff x="0" y="0"/>
          <a:chExt cx="0" cy="0"/>
        </a:xfrm>
      </p:grpSpPr>
      <p:sp>
        <p:nvSpPr>
          <p:cNvPr id="33" name="Shape 33"/>
          <p:cNvSpPr/>
          <p:nvPr/>
        </p:nvSpPr>
        <p:spPr>
          <a:xfrm>
            <a:off x="304800" y="1246187"/>
            <a:ext cx="7543800" cy="49213"/>
          </a:xfrm>
          <a:prstGeom prst="rect">
            <a:avLst/>
          </a:prstGeom>
          <a:solidFill>
            <a:srgbClr val="FFFFFF"/>
          </a:solidFill>
          <a:ln w="25400">
            <a:solidFill>
              <a:srgbClr val="FFFFFF"/>
            </a:solidFill>
          </a:ln>
        </p:spPr>
        <p:txBody>
          <a:bodyPr lIns="45719" rIns="45719"/>
          <a:lstStyle/>
          <a:p>
            <a:pPr algn="ctr" defTabSz="966787">
              <a:defRPr sz="1800" b="0">
                <a:solidFill>
                  <a:srgbClr val="FFFFFF"/>
                </a:solidFill>
              </a:defRPr>
            </a:pPr>
            <a:endParaRPr/>
          </a:p>
        </p:txBody>
      </p:sp>
      <p:pic>
        <p:nvPicPr>
          <p:cNvPr id="34" name="NCTSN Parent Guide_no arc_white.png" descr="NCTSN Parent Guide_no arc_white.eps"/>
          <p:cNvPicPr>
            <a:picLocks noChangeAspect="1"/>
          </p:cNvPicPr>
          <p:nvPr/>
        </p:nvPicPr>
        <p:blipFill>
          <a:blip r:embed="rId2">
            <a:extLst/>
          </a:blip>
          <a:srcRect l="14146" t="11550" r="14146" b="11550"/>
          <a:stretch>
            <a:fillRect/>
          </a:stretch>
        </p:blipFill>
        <p:spPr>
          <a:xfrm>
            <a:off x="8153400" y="71437"/>
            <a:ext cx="1162051" cy="1528763"/>
          </a:xfrm>
          <a:prstGeom prst="rect">
            <a:avLst/>
          </a:prstGeom>
          <a:ln w="12700">
            <a:miter lim="400000"/>
          </a:ln>
        </p:spPr>
      </p:pic>
      <p:grpSp>
        <p:nvGrpSpPr>
          <p:cNvPr id="37" name="Group 37"/>
          <p:cNvGrpSpPr/>
          <p:nvPr/>
        </p:nvGrpSpPr>
        <p:grpSpPr>
          <a:xfrm>
            <a:off x="3438525" y="6499224"/>
            <a:ext cx="6173788" cy="812801"/>
            <a:chOff x="0" y="0"/>
            <a:chExt cx="6173787" cy="812800"/>
          </a:xfrm>
        </p:grpSpPr>
        <p:sp>
          <p:nvSpPr>
            <p:cNvPr id="35" name="Shape 35"/>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sp>
          <p:nvSpPr>
            <p:cNvPr id="36" name="Shape 36"/>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grpSp>
      <p:pic>
        <p:nvPicPr>
          <p:cNvPr id="38" name="NCTSN_high.jpg" descr="NCTSN_high"/>
          <p:cNvPicPr>
            <a:picLocks noChangeAspect="1"/>
          </p:cNvPicPr>
          <p:nvPr/>
        </p:nvPicPr>
        <p:blipFill>
          <a:blip r:embed="rId3">
            <a:extLst/>
          </a:blip>
          <a:srcRect l="5332" t="11045" r="5332" b="16653"/>
          <a:stretch>
            <a:fillRect/>
          </a:stretch>
        </p:blipFill>
        <p:spPr>
          <a:xfrm>
            <a:off x="11112" y="6499225"/>
            <a:ext cx="3440113" cy="812801"/>
          </a:xfrm>
          <a:prstGeom prst="rect">
            <a:avLst/>
          </a:prstGeom>
          <a:ln w="12700">
            <a:miter lim="400000"/>
          </a:ln>
        </p:spPr>
      </p:pic>
      <p:sp>
        <p:nvSpPr>
          <p:cNvPr id="39" name="Shape 39"/>
          <p:cNvSpPr>
            <a:spLocks noGrp="1"/>
          </p:cNvSpPr>
          <p:nvPr>
            <p:ph type="sldNum" sz="quarter" idx="2"/>
          </p:nvPr>
        </p:nvSpPr>
        <p:spPr>
          <a:xfrm>
            <a:off x="9209434" y="6880225"/>
            <a:ext cx="391767" cy="39430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9414903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3_Default">
    <p:spTree>
      <p:nvGrpSpPr>
        <p:cNvPr id="1" name=""/>
        <p:cNvGrpSpPr/>
        <p:nvPr/>
      </p:nvGrpSpPr>
      <p:grpSpPr>
        <a:xfrm>
          <a:off x="0" y="0"/>
          <a:ext cx="0" cy="0"/>
          <a:chOff x="0" y="0"/>
          <a:chExt cx="0" cy="0"/>
        </a:xfrm>
      </p:grpSpPr>
      <p:sp>
        <p:nvSpPr>
          <p:cNvPr id="46" name="Shape 46"/>
          <p:cNvSpPr>
            <a:spLocks noGrp="1"/>
          </p:cNvSpPr>
          <p:nvPr>
            <p:ph type="title"/>
          </p:nvPr>
        </p:nvSpPr>
        <p:spPr>
          <a:xfrm>
            <a:off x="304800" y="2057400"/>
            <a:ext cx="8893175" cy="1219200"/>
          </a:xfrm>
          <a:prstGeom prst="rect">
            <a:avLst/>
          </a:prstGeom>
        </p:spPr>
        <p:txBody>
          <a:bodyPr>
            <a:normAutofit/>
          </a:bodyPr>
          <a:lstStyle/>
          <a:p>
            <a:r>
              <a:t>Title Text</a:t>
            </a:r>
          </a:p>
        </p:txBody>
      </p:sp>
      <p:sp>
        <p:nvSpPr>
          <p:cNvPr id="47" name="Shape 4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0995643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4_Default">
    <p:spTree>
      <p:nvGrpSpPr>
        <p:cNvPr id="1" name=""/>
        <p:cNvGrpSpPr/>
        <p:nvPr/>
      </p:nvGrpSpPr>
      <p:grpSpPr>
        <a:xfrm>
          <a:off x="0" y="0"/>
          <a:ext cx="0" cy="0"/>
          <a:chOff x="0" y="0"/>
          <a:chExt cx="0" cy="0"/>
        </a:xfrm>
      </p:grpSpPr>
      <p:grpSp>
        <p:nvGrpSpPr>
          <p:cNvPr id="56" name="Group 56"/>
          <p:cNvGrpSpPr/>
          <p:nvPr/>
        </p:nvGrpSpPr>
        <p:grpSpPr>
          <a:xfrm>
            <a:off x="3427412" y="6502399"/>
            <a:ext cx="6173788" cy="812801"/>
            <a:chOff x="0" y="0"/>
            <a:chExt cx="6173787" cy="812800"/>
          </a:xfrm>
        </p:grpSpPr>
        <p:sp>
          <p:nvSpPr>
            <p:cNvPr id="54" name="Shape 54"/>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defTabSz="674687">
                <a:defRPr sz="1400" b="0">
                  <a:solidFill>
                    <a:srgbClr val="FFFFFF"/>
                  </a:solidFill>
                </a:defRPr>
              </a:pPr>
              <a:endParaRPr/>
            </a:p>
          </p:txBody>
        </p:sp>
        <p:sp>
          <p:nvSpPr>
            <p:cNvPr id="55" name="Shape 55"/>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defTabSz="674687">
                <a:defRPr sz="1400" b="0">
                  <a:solidFill>
                    <a:srgbClr val="FFFFFF"/>
                  </a:solidFill>
                </a:defRPr>
              </a:pPr>
              <a:endParaRPr/>
            </a:p>
          </p:txBody>
        </p:sp>
      </p:grpSp>
      <p:pic>
        <p:nvPicPr>
          <p:cNvPr id="57" name="NCTSN_high.jpg" descr="NCTSN_high"/>
          <p:cNvPicPr>
            <a:picLocks noChangeAspect="1"/>
          </p:cNvPicPr>
          <p:nvPr/>
        </p:nvPicPr>
        <p:blipFill>
          <a:blip r:embed="rId2">
            <a:extLst/>
          </a:blip>
          <a:srcRect l="5332" t="11045" r="5332" b="16653"/>
          <a:stretch>
            <a:fillRect/>
          </a:stretch>
        </p:blipFill>
        <p:spPr>
          <a:xfrm>
            <a:off x="-1" y="6502400"/>
            <a:ext cx="3440114" cy="812801"/>
          </a:xfrm>
          <a:prstGeom prst="rect">
            <a:avLst/>
          </a:prstGeom>
          <a:ln w="12700">
            <a:miter lim="400000"/>
          </a:ln>
        </p:spPr>
      </p:pic>
      <p:sp>
        <p:nvSpPr>
          <p:cNvPr id="58" name="Shape 58"/>
          <p:cNvSpPr>
            <a:spLocks noGrp="1"/>
          </p:cNvSpPr>
          <p:nvPr>
            <p:ph type="title"/>
          </p:nvPr>
        </p:nvSpPr>
        <p:spPr>
          <a:xfrm>
            <a:off x="304800" y="2057400"/>
            <a:ext cx="8893175" cy="1219200"/>
          </a:xfrm>
          <a:prstGeom prst="rect">
            <a:avLst/>
          </a:prstGeom>
        </p:spPr>
        <p:txBody>
          <a:bodyPr>
            <a:normAutofit/>
          </a:bodyPr>
          <a:lstStyle>
            <a:lvl1pPr defTabSz="712787">
              <a:defRPr sz="2800"/>
            </a:lvl1pPr>
          </a:lstStyle>
          <a:p>
            <a:r>
              <a:t>Title Text</a:t>
            </a:r>
          </a:p>
        </p:txBody>
      </p:sp>
      <p:sp>
        <p:nvSpPr>
          <p:cNvPr id="59" name="Shape 59"/>
          <p:cNvSpPr>
            <a:spLocks noGrp="1"/>
          </p:cNvSpPr>
          <p:nvPr>
            <p:ph type="sldNum" sz="quarter" idx="2"/>
          </p:nvPr>
        </p:nvSpPr>
        <p:spPr>
          <a:xfrm>
            <a:off x="9207971" y="6883400"/>
            <a:ext cx="307033" cy="294840"/>
          </a:xfrm>
          <a:prstGeom prst="rect">
            <a:avLst/>
          </a:prstGeom>
        </p:spPr>
        <p:txBody>
          <a:bodyPr/>
          <a:lstStyle>
            <a:lvl1pPr algn="ctr" defTabSz="674687">
              <a:defRPr sz="1400"/>
            </a:lvl1pPr>
          </a:lstStyle>
          <a:p>
            <a:fld id="{86CB4B4D-7CA3-9044-876B-883B54F8677D}" type="slidenum">
              <a:t>‹#›</a:t>
            </a:fld>
            <a:endParaRPr/>
          </a:p>
        </p:txBody>
      </p:sp>
    </p:spTree>
    <p:extLst>
      <p:ext uri="{BB962C8B-B14F-4D97-AF65-F5344CB8AC3E}">
        <p14:creationId xmlns:p14="http://schemas.microsoft.com/office/powerpoint/2010/main" val="333416672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5_Default">
    <p:spTree>
      <p:nvGrpSpPr>
        <p:cNvPr id="1" name=""/>
        <p:cNvGrpSpPr/>
        <p:nvPr/>
      </p:nvGrpSpPr>
      <p:grpSpPr>
        <a:xfrm>
          <a:off x="0" y="0"/>
          <a:ext cx="0" cy="0"/>
          <a:chOff x="0" y="0"/>
          <a:chExt cx="0" cy="0"/>
        </a:xfrm>
      </p:grpSpPr>
      <p:sp>
        <p:nvSpPr>
          <p:cNvPr id="66" name="Shape 66"/>
          <p:cNvSpPr/>
          <p:nvPr/>
        </p:nvSpPr>
        <p:spPr>
          <a:xfrm>
            <a:off x="304800" y="1246187"/>
            <a:ext cx="7543800" cy="49213"/>
          </a:xfrm>
          <a:prstGeom prst="rect">
            <a:avLst/>
          </a:prstGeom>
          <a:solidFill>
            <a:srgbClr val="FFFFFF"/>
          </a:solidFill>
          <a:ln w="25400">
            <a:solidFill>
              <a:srgbClr val="FFFFFF"/>
            </a:solidFill>
          </a:ln>
        </p:spPr>
        <p:txBody>
          <a:bodyPr lIns="45719" rIns="45719"/>
          <a:lstStyle/>
          <a:p>
            <a:pPr algn="ctr" defTabSz="966787">
              <a:defRPr sz="1800" b="0">
                <a:solidFill>
                  <a:srgbClr val="FFFFFF"/>
                </a:solidFill>
              </a:defRPr>
            </a:pPr>
            <a:endParaRPr/>
          </a:p>
        </p:txBody>
      </p:sp>
      <p:pic>
        <p:nvPicPr>
          <p:cNvPr id="67" name="NCTSN Parent Guide_no arc_white.tif" descr="NCTSN Parent Guide_no arc_white.eps"/>
          <p:cNvPicPr>
            <a:picLocks noChangeAspect="1"/>
          </p:cNvPicPr>
          <p:nvPr/>
        </p:nvPicPr>
        <p:blipFill>
          <a:blip r:embed="rId2">
            <a:extLst/>
          </a:blip>
          <a:srcRect l="14146" t="11550" r="14146" b="11550"/>
          <a:stretch>
            <a:fillRect/>
          </a:stretch>
        </p:blipFill>
        <p:spPr>
          <a:xfrm>
            <a:off x="8153400" y="71437"/>
            <a:ext cx="1162051" cy="1528763"/>
          </a:xfrm>
          <a:prstGeom prst="rect">
            <a:avLst/>
          </a:prstGeom>
          <a:ln w="12700">
            <a:miter lim="400000"/>
          </a:ln>
        </p:spPr>
      </p:pic>
      <p:grpSp>
        <p:nvGrpSpPr>
          <p:cNvPr id="70" name="Group 70"/>
          <p:cNvGrpSpPr/>
          <p:nvPr/>
        </p:nvGrpSpPr>
        <p:grpSpPr>
          <a:xfrm>
            <a:off x="3438525" y="6499224"/>
            <a:ext cx="6173788" cy="812801"/>
            <a:chOff x="0" y="0"/>
            <a:chExt cx="6173787" cy="812800"/>
          </a:xfrm>
        </p:grpSpPr>
        <p:sp>
          <p:nvSpPr>
            <p:cNvPr id="68" name="Shape 68"/>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sp>
          <p:nvSpPr>
            <p:cNvPr id="69" name="Shape 69"/>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grpSp>
      <p:pic>
        <p:nvPicPr>
          <p:cNvPr id="71" name="NCTSN_high.jpg" descr="NCTSN_high"/>
          <p:cNvPicPr>
            <a:picLocks noChangeAspect="1"/>
          </p:cNvPicPr>
          <p:nvPr/>
        </p:nvPicPr>
        <p:blipFill>
          <a:blip r:embed="rId3">
            <a:extLst/>
          </a:blip>
          <a:srcRect l="5332" t="11045" r="5332" b="16653"/>
          <a:stretch>
            <a:fillRect/>
          </a:stretch>
        </p:blipFill>
        <p:spPr>
          <a:xfrm>
            <a:off x="11112" y="6499225"/>
            <a:ext cx="3440113" cy="812801"/>
          </a:xfrm>
          <a:prstGeom prst="rect">
            <a:avLst/>
          </a:prstGeom>
          <a:ln w="12700">
            <a:miter lim="400000"/>
          </a:ln>
        </p:spPr>
      </p:pic>
      <p:sp>
        <p:nvSpPr>
          <p:cNvPr id="72" name="Shape 72"/>
          <p:cNvSpPr>
            <a:spLocks noGrp="1"/>
          </p:cNvSpPr>
          <p:nvPr>
            <p:ph type="sldNum" sz="quarter" idx="2"/>
          </p:nvPr>
        </p:nvSpPr>
        <p:spPr>
          <a:xfrm>
            <a:off x="9209434" y="6880225"/>
            <a:ext cx="391767" cy="39430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428408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6_Default">
    <p:spTree>
      <p:nvGrpSpPr>
        <p:cNvPr id="1" name=""/>
        <p:cNvGrpSpPr/>
        <p:nvPr/>
      </p:nvGrpSpPr>
      <p:grpSpPr>
        <a:xfrm>
          <a:off x="0" y="0"/>
          <a:ext cx="0" cy="0"/>
          <a:chOff x="0" y="0"/>
          <a:chExt cx="0" cy="0"/>
        </a:xfrm>
      </p:grpSpPr>
      <p:grpSp>
        <p:nvGrpSpPr>
          <p:cNvPr id="81" name="Group 81"/>
          <p:cNvGrpSpPr/>
          <p:nvPr/>
        </p:nvGrpSpPr>
        <p:grpSpPr>
          <a:xfrm>
            <a:off x="3427412" y="6502399"/>
            <a:ext cx="6173788" cy="812801"/>
            <a:chOff x="0" y="0"/>
            <a:chExt cx="6173787" cy="812800"/>
          </a:xfrm>
        </p:grpSpPr>
        <p:sp>
          <p:nvSpPr>
            <p:cNvPr id="79" name="Shape 79"/>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sp>
          <p:nvSpPr>
            <p:cNvPr id="80" name="Shape 80"/>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grpSp>
      <p:pic>
        <p:nvPicPr>
          <p:cNvPr id="82" name="NCTSN_high.jpg" descr="NCTSN_high"/>
          <p:cNvPicPr>
            <a:picLocks noChangeAspect="1"/>
          </p:cNvPicPr>
          <p:nvPr/>
        </p:nvPicPr>
        <p:blipFill>
          <a:blip r:embed="rId2">
            <a:extLst/>
          </a:blip>
          <a:srcRect l="5332" t="11045" r="5332" b="16653"/>
          <a:stretch>
            <a:fillRect/>
          </a:stretch>
        </p:blipFill>
        <p:spPr>
          <a:xfrm>
            <a:off x="-1" y="6502400"/>
            <a:ext cx="3440114" cy="812801"/>
          </a:xfrm>
          <a:prstGeom prst="rect">
            <a:avLst/>
          </a:prstGeom>
          <a:ln w="12700">
            <a:miter lim="400000"/>
          </a:ln>
        </p:spPr>
      </p:pic>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566851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7_Default">
    <p:spTree>
      <p:nvGrpSpPr>
        <p:cNvPr id="1" name=""/>
        <p:cNvGrpSpPr/>
        <p:nvPr/>
      </p:nvGrpSpPr>
      <p:grpSpPr>
        <a:xfrm>
          <a:off x="0" y="0"/>
          <a:ext cx="0" cy="0"/>
          <a:chOff x="0" y="0"/>
          <a:chExt cx="0" cy="0"/>
        </a:xfrm>
      </p:grpSpPr>
      <p:sp>
        <p:nvSpPr>
          <p:cNvPr id="90" name="Shape 90"/>
          <p:cNvSpPr/>
          <p:nvPr/>
        </p:nvSpPr>
        <p:spPr>
          <a:xfrm>
            <a:off x="304800" y="1246187"/>
            <a:ext cx="7543800" cy="49213"/>
          </a:xfrm>
          <a:prstGeom prst="rect">
            <a:avLst/>
          </a:prstGeom>
          <a:solidFill>
            <a:srgbClr val="FFFFFF"/>
          </a:solidFill>
          <a:ln w="25400">
            <a:solidFill>
              <a:srgbClr val="FFFFFF"/>
            </a:solidFill>
          </a:ln>
        </p:spPr>
        <p:txBody>
          <a:bodyPr lIns="45719" rIns="45719"/>
          <a:lstStyle/>
          <a:p>
            <a:pPr algn="ctr" defTabSz="966787">
              <a:defRPr sz="1400" b="0">
                <a:solidFill>
                  <a:srgbClr val="FFFFFF"/>
                </a:solidFill>
              </a:defRPr>
            </a:pPr>
            <a:endParaRPr/>
          </a:p>
        </p:txBody>
      </p:sp>
      <p:pic>
        <p:nvPicPr>
          <p:cNvPr id="91" name="NCTSN Parent Guide_no arc_white.tif" descr="NCTSN Parent Guide_no arc_white.eps"/>
          <p:cNvPicPr>
            <a:picLocks noChangeAspect="1"/>
          </p:cNvPicPr>
          <p:nvPr/>
        </p:nvPicPr>
        <p:blipFill>
          <a:blip r:embed="rId2">
            <a:extLst/>
          </a:blip>
          <a:srcRect l="14146" t="11550" r="14146" b="11550"/>
          <a:stretch>
            <a:fillRect/>
          </a:stretch>
        </p:blipFill>
        <p:spPr>
          <a:xfrm>
            <a:off x="8153400" y="71437"/>
            <a:ext cx="1162051" cy="1528763"/>
          </a:xfrm>
          <a:prstGeom prst="rect">
            <a:avLst/>
          </a:prstGeom>
          <a:ln w="12700">
            <a:miter lim="400000"/>
          </a:ln>
        </p:spPr>
      </p:pic>
      <p:grpSp>
        <p:nvGrpSpPr>
          <p:cNvPr id="94" name="Group 94"/>
          <p:cNvGrpSpPr/>
          <p:nvPr/>
        </p:nvGrpSpPr>
        <p:grpSpPr>
          <a:xfrm>
            <a:off x="3438525" y="6499224"/>
            <a:ext cx="6173788" cy="812801"/>
            <a:chOff x="0" y="0"/>
            <a:chExt cx="6173787" cy="812800"/>
          </a:xfrm>
        </p:grpSpPr>
        <p:sp>
          <p:nvSpPr>
            <p:cNvPr id="92" name="Shape 92"/>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defTabSz="674687">
                <a:defRPr sz="1400" b="0">
                  <a:solidFill>
                    <a:srgbClr val="FFFFFF"/>
                  </a:solidFill>
                </a:defRPr>
              </a:pPr>
              <a:endParaRPr/>
            </a:p>
          </p:txBody>
        </p:sp>
        <p:sp>
          <p:nvSpPr>
            <p:cNvPr id="93" name="Shape 93"/>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defTabSz="674687">
                <a:defRPr sz="1400" b="0">
                  <a:solidFill>
                    <a:srgbClr val="FFFFFF"/>
                  </a:solidFill>
                </a:defRPr>
              </a:pPr>
              <a:endParaRPr/>
            </a:p>
          </p:txBody>
        </p:sp>
      </p:grpSp>
      <p:pic>
        <p:nvPicPr>
          <p:cNvPr id="95" name="NCTSN_high.jpg" descr="NCTSN_high"/>
          <p:cNvPicPr>
            <a:picLocks noChangeAspect="1"/>
          </p:cNvPicPr>
          <p:nvPr/>
        </p:nvPicPr>
        <p:blipFill>
          <a:blip r:embed="rId3">
            <a:extLst/>
          </a:blip>
          <a:srcRect l="5332" t="11045" r="5332" b="16653"/>
          <a:stretch>
            <a:fillRect/>
          </a:stretch>
        </p:blipFill>
        <p:spPr>
          <a:xfrm>
            <a:off x="11112" y="6499225"/>
            <a:ext cx="3440113" cy="812801"/>
          </a:xfrm>
          <a:prstGeom prst="rect">
            <a:avLst/>
          </a:prstGeom>
          <a:ln w="12700">
            <a:miter lim="400000"/>
          </a:ln>
        </p:spPr>
      </p:pic>
      <p:sp>
        <p:nvSpPr>
          <p:cNvPr id="96" name="Shape 96"/>
          <p:cNvSpPr>
            <a:spLocks noGrp="1"/>
          </p:cNvSpPr>
          <p:nvPr>
            <p:ph type="sldNum" sz="quarter" idx="2"/>
          </p:nvPr>
        </p:nvSpPr>
        <p:spPr>
          <a:xfrm>
            <a:off x="9294168" y="6880225"/>
            <a:ext cx="307032" cy="294840"/>
          </a:xfrm>
          <a:prstGeom prst="rect">
            <a:avLst/>
          </a:prstGeom>
        </p:spPr>
        <p:txBody>
          <a:bodyPr/>
          <a:lstStyle>
            <a:lvl1pPr defTabSz="674687">
              <a:defRPr sz="1400"/>
            </a:lvl1pPr>
          </a:lstStyle>
          <a:p>
            <a:fld id="{86CB4B4D-7CA3-9044-876B-883B54F8677D}" type="slidenum">
              <a:t>‹#›</a:t>
            </a:fld>
            <a:endParaRPr/>
          </a:p>
        </p:txBody>
      </p:sp>
    </p:spTree>
    <p:extLst>
      <p:ext uri="{BB962C8B-B14F-4D97-AF65-F5344CB8AC3E}">
        <p14:creationId xmlns:p14="http://schemas.microsoft.com/office/powerpoint/2010/main" val="38704727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24" name="Group 24"/>
          <p:cNvGrpSpPr/>
          <p:nvPr/>
        </p:nvGrpSpPr>
        <p:grpSpPr>
          <a:xfrm>
            <a:off x="3427412" y="6502399"/>
            <a:ext cx="6173788" cy="812801"/>
            <a:chOff x="0" y="0"/>
            <a:chExt cx="6173787" cy="812800"/>
          </a:xfrm>
        </p:grpSpPr>
        <p:sp>
          <p:nvSpPr>
            <p:cNvPr id="22" name="Shape 22"/>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sp>
          <p:nvSpPr>
            <p:cNvPr id="23" name="Shape 23"/>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grpSp>
      <p:pic>
        <p:nvPicPr>
          <p:cNvPr id="25" name="NCTSN_high.jpg" descr="NCTSN_high"/>
          <p:cNvPicPr>
            <a:picLocks noChangeAspect="1"/>
          </p:cNvPicPr>
          <p:nvPr/>
        </p:nvPicPr>
        <p:blipFill>
          <a:blip r:embed="rId2">
            <a:extLst/>
          </a:blip>
          <a:srcRect l="5332" t="11045" r="5332" b="16653"/>
          <a:stretch>
            <a:fillRect/>
          </a:stretch>
        </p:blipFill>
        <p:spPr>
          <a:xfrm>
            <a:off x="-1" y="6502400"/>
            <a:ext cx="3440114" cy="812801"/>
          </a:xfrm>
          <a:prstGeom prst="rect">
            <a:avLst/>
          </a:prstGeom>
          <a:ln w="12700">
            <a:miter lim="400000"/>
          </a:ln>
        </p:spPr>
      </p:pic>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8_Default">
    <p:spTree>
      <p:nvGrpSpPr>
        <p:cNvPr id="1" name=""/>
        <p:cNvGrpSpPr/>
        <p:nvPr/>
      </p:nvGrpSpPr>
      <p:grpSpPr>
        <a:xfrm>
          <a:off x="0" y="0"/>
          <a:ext cx="0" cy="0"/>
          <a:chOff x="0" y="0"/>
          <a:chExt cx="0" cy="0"/>
        </a:xfrm>
      </p:grpSpPr>
      <p:grpSp>
        <p:nvGrpSpPr>
          <p:cNvPr id="105" name="Group 105"/>
          <p:cNvGrpSpPr/>
          <p:nvPr/>
        </p:nvGrpSpPr>
        <p:grpSpPr>
          <a:xfrm>
            <a:off x="3427412" y="6502399"/>
            <a:ext cx="6173788" cy="812801"/>
            <a:chOff x="0" y="0"/>
            <a:chExt cx="6173787" cy="812800"/>
          </a:xfrm>
        </p:grpSpPr>
        <p:sp>
          <p:nvSpPr>
            <p:cNvPr id="103" name="Shape 103"/>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defTabSz="674687">
                <a:defRPr sz="1400" b="0">
                  <a:solidFill>
                    <a:srgbClr val="FFFFFF"/>
                  </a:solidFill>
                </a:defRPr>
              </a:pPr>
              <a:endParaRPr/>
            </a:p>
          </p:txBody>
        </p:sp>
        <p:sp>
          <p:nvSpPr>
            <p:cNvPr id="104" name="Shape 104"/>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defTabSz="674687">
                <a:defRPr sz="1400" b="0">
                  <a:solidFill>
                    <a:srgbClr val="FFFFFF"/>
                  </a:solidFill>
                </a:defRPr>
              </a:pPr>
              <a:endParaRPr/>
            </a:p>
          </p:txBody>
        </p:sp>
      </p:grpSp>
      <p:pic>
        <p:nvPicPr>
          <p:cNvPr id="106" name="NCTSN_high.jpg" descr="NCTSN_high"/>
          <p:cNvPicPr>
            <a:picLocks noChangeAspect="1"/>
          </p:cNvPicPr>
          <p:nvPr/>
        </p:nvPicPr>
        <p:blipFill>
          <a:blip r:embed="rId2">
            <a:extLst/>
          </a:blip>
          <a:srcRect l="5332" t="11045" r="5332" b="16653"/>
          <a:stretch>
            <a:fillRect/>
          </a:stretch>
        </p:blipFill>
        <p:spPr>
          <a:xfrm>
            <a:off x="-1" y="6502400"/>
            <a:ext cx="3440114" cy="812801"/>
          </a:xfrm>
          <a:prstGeom prst="rect">
            <a:avLst/>
          </a:prstGeom>
          <a:ln w="12700">
            <a:miter lim="400000"/>
          </a:ln>
        </p:spPr>
      </p:pic>
      <p:sp>
        <p:nvSpPr>
          <p:cNvPr id="107" name="Shape 107"/>
          <p:cNvSpPr>
            <a:spLocks noGrp="1"/>
          </p:cNvSpPr>
          <p:nvPr>
            <p:ph type="title"/>
          </p:nvPr>
        </p:nvSpPr>
        <p:spPr>
          <a:xfrm>
            <a:off x="304800" y="2057400"/>
            <a:ext cx="8893175" cy="1219200"/>
          </a:xfrm>
          <a:prstGeom prst="rect">
            <a:avLst/>
          </a:prstGeom>
        </p:spPr>
        <p:txBody>
          <a:bodyPr>
            <a:normAutofit/>
          </a:bodyPr>
          <a:lstStyle>
            <a:lvl1pPr defTabSz="712787">
              <a:defRPr sz="2800"/>
            </a:lvl1pPr>
          </a:lstStyle>
          <a:p>
            <a:r>
              <a:t>Title Text</a:t>
            </a:r>
          </a:p>
        </p:txBody>
      </p:sp>
      <p:sp>
        <p:nvSpPr>
          <p:cNvPr id="108" name="Shape 108"/>
          <p:cNvSpPr>
            <a:spLocks noGrp="1"/>
          </p:cNvSpPr>
          <p:nvPr>
            <p:ph type="sldNum" sz="quarter" idx="2"/>
          </p:nvPr>
        </p:nvSpPr>
        <p:spPr>
          <a:xfrm>
            <a:off x="9207971" y="6883400"/>
            <a:ext cx="307033" cy="294840"/>
          </a:xfrm>
          <a:prstGeom prst="rect">
            <a:avLst/>
          </a:prstGeom>
        </p:spPr>
        <p:txBody>
          <a:bodyPr/>
          <a:lstStyle>
            <a:lvl1pPr algn="ctr" defTabSz="674687">
              <a:defRPr sz="1400"/>
            </a:lvl1pPr>
          </a:lstStyle>
          <a:p>
            <a:fld id="{86CB4B4D-7CA3-9044-876B-883B54F8677D}" type="slidenum">
              <a:t>‹#›</a:t>
            </a:fld>
            <a:endParaRPr/>
          </a:p>
        </p:txBody>
      </p:sp>
    </p:spTree>
    <p:extLst>
      <p:ext uri="{BB962C8B-B14F-4D97-AF65-F5344CB8AC3E}">
        <p14:creationId xmlns:p14="http://schemas.microsoft.com/office/powerpoint/2010/main" val="410628099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9_Default">
    <p:spTree>
      <p:nvGrpSpPr>
        <p:cNvPr id="1" name=""/>
        <p:cNvGrpSpPr/>
        <p:nvPr/>
      </p:nvGrpSpPr>
      <p:grpSpPr>
        <a:xfrm>
          <a:off x="0" y="0"/>
          <a:ext cx="0" cy="0"/>
          <a:chOff x="0" y="0"/>
          <a:chExt cx="0" cy="0"/>
        </a:xfrm>
      </p:grpSpPr>
      <p:grpSp>
        <p:nvGrpSpPr>
          <p:cNvPr id="117" name="Group 117"/>
          <p:cNvGrpSpPr/>
          <p:nvPr/>
        </p:nvGrpSpPr>
        <p:grpSpPr>
          <a:xfrm>
            <a:off x="3427412" y="6502399"/>
            <a:ext cx="6173788" cy="812801"/>
            <a:chOff x="0" y="0"/>
            <a:chExt cx="6173787" cy="812800"/>
          </a:xfrm>
        </p:grpSpPr>
        <p:sp>
          <p:nvSpPr>
            <p:cNvPr id="115" name="Shape 115"/>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defTabSz="674687">
                <a:defRPr sz="1400" b="0">
                  <a:solidFill>
                    <a:srgbClr val="FFFFFF"/>
                  </a:solidFill>
                </a:defRPr>
              </a:pPr>
              <a:endParaRPr/>
            </a:p>
          </p:txBody>
        </p:sp>
        <p:sp>
          <p:nvSpPr>
            <p:cNvPr id="116" name="Shape 116"/>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defTabSz="674687">
                <a:defRPr sz="1400" b="0">
                  <a:solidFill>
                    <a:srgbClr val="FFFFFF"/>
                  </a:solidFill>
                </a:defRPr>
              </a:pPr>
              <a:endParaRPr/>
            </a:p>
          </p:txBody>
        </p:sp>
      </p:grpSp>
      <p:pic>
        <p:nvPicPr>
          <p:cNvPr id="118" name="NCTSN_high.jpg" descr="NCTSN_high"/>
          <p:cNvPicPr>
            <a:picLocks noChangeAspect="1"/>
          </p:cNvPicPr>
          <p:nvPr/>
        </p:nvPicPr>
        <p:blipFill>
          <a:blip r:embed="rId2">
            <a:extLst/>
          </a:blip>
          <a:srcRect l="5332" t="11045" r="5332" b="16653"/>
          <a:stretch>
            <a:fillRect/>
          </a:stretch>
        </p:blipFill>
        <p:spPr>
          <a:xfrm>
            <a:off x="-1" y="6502400"/>
            <a:ext cx="3440114" cy="812801"/>
          </a:xfrm>
          <a:prstGeom prst="rect">
            <a:avLst/>
          </a:prstGeom>
          <a:ln w="12700">
            <a:miter lim="400000"/>
          </a:ln>
        </p:spPr>
      </p:pic>
      <p:sp>
        <p:nvSpPr>
          <p:cNvPr id="119" name="Shape 119"/>
          <p:cNvSpPr>
            <a:spLocks noGrp="1"/>
          </p:cNvSpPr>
          <p:nvPr>
            <p:ph type="title"/>
          </p:nvPr>
        </p:nvSpPr>
        <p:spPr>
          <a:xfrm>
            <a:off x="304800" y="2057400"/>
            <a:ext cx="8893175" cy="1219200"/>
          </a:xfrm>
          <a:prstGeom prst="rect">
            <a:avLst/>
          </a:prstGeom>
        </p:spPr>
        <p:txBody>
          <a:bodyPr>
            <a:normAutofit/>
          </a:bodyPr>
          <a:lstStyle>
            <a:lvl1pPr defTabSz="712787">
              <a:defRPr sz="2800"/>
            </a:lvl1pPr>
          </a:lstStyle>
          <a:p>
            <a:r>
              <a:t>Title Text</a:t>
            </a:r>
          </a:p>
        </p:txBody>
      </p:sp>
      <p:sp>
        <p:nvSpPr>
          <p:cNvPr id="120" name="Shape 120"/>
          <p:cNvSpPr>
            <a:spLocks noGrp="1"/>
          </p:cNvSpPr>
          <p:nvPr>
            <p:ph type="sldNum" sz="quarter" idx="2"/>
          </p:nvPr>
        </p:nvSpPr>
        <p:spPr>
          <a:xfrm>
            <a:off x="9207971" y="6883400"/>
            <a:ext cx="307033" cy="294840"/>
          </a:xfrm>
          <a:prstGeom prst="rect">
            <a:avLst/>
          </a:prstGeom>
        </p:spPr>
        <p:txBody>
          <a:bodyPr/>
          <a:lstStyle>
            <a:lvl1pPr algn="ctr" defTabSz="674687">
              <a:defRPr sz="1400"/>
            </a:lvl1pPr>
          </a:lstStyle>
          <a:p>
            <a:fld id="{86CB4B4D-7CA3-9044-876B-883B54F8677D}" type="slidenum">
              <a:t>‹#›</a:t>
            </a:fld>
            <a:endParaRPr/>
          </a:p>
        </p:txBody>
      </p:sp>
    </p:spTree>
    <p:extLst>
      <p:ext uri="{BB962C8B-B14F-4D97-AF65-F5344CB8AC3E}">
        <p14:creationId xmlns:p14="http://schemas.microsoft.com/office/powerpoint/2010/main" val="400181514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pic>
        <p:nvPicPr>
          <p:cNvPr id="5" name="Picture 5" descr="NCTSN Parent Guide_no arc_white.eps"/>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p:cNvGrpSpPr>
            <a:grpSpLocks/>
          </p:cNvGrpSpPr>
          <p:nvPr userDrawn="1"/>
        </p:nvGrpSpPr>
        <p:grpSpPr bwMode="auto">
          <a:xfrm>
            <a:off x="3438525" y="6499225"/>
            <a:ext cx="6173788" cy="812800"/>
            <a:chOff x="2056" y="3840"/>
            <a:chExt cx="1112" cy="480"/>
          </a:xfrm>
        </p:grpSpPr>
        <p:sp>
          <p:nvSpPr>
            <p:cNvPr id="7" name="Rectangle 7"/>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8"/>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9" name="Picture 9" descr="NCTSN_high"/>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9144000" cy="1219201"/>
          </a:xfrm>
          <a:prstGeom prst="rect">
            <a:avLst/>
          </a:prstGeom>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a:xfrm>
            <a:off x="457200" y="1828800"/>
            <a:ext cx="8686800" cy="4419600"/>
          </a:xfrm>
          <a:prstGeom prst="rect">
            <a:avLst/>
          </a:prstGeom>
        </p:spPr>
        <p:txBody>
          <a:bodyPr/>
          <a:lstStyle>
            <a:lvl1pPr algn="l" defTabSz="966788" rtl="0" eaLnBrk="0" fontAlgn="base" hangingPunct="0">
              <a:spcBef>
                <a:spcPct val="0"/>
              </a:spcBef>
              <a:buSzPct val="110000"/>
              <a:buFont typeface="Wingdings" pitchFamily="2" charset="2"/>
              <a:buChar char="§"/>
              <a:defRPr lang="en-US" sz="2700" dirty="0" smtClean="0">
                <a:solidFill>
                  <a:schemeClr val="tx1"/>
                </a:solidFill>
                <a:latin typeface="+mn-lt"/>
                <a:ea typeface="+mn-ea"/>
                <a:cs typeface="+mn-cs"/>
              </a:defRPr>
            </a:lvl1pPr>
            <a:lvl2pPr algn="l" defTabSz="966788" rtl="0" eaLnBrk="0" fontAlgn="base" hangingPunct="0">
              <a:spcBef>
                <a:spcPct val="0"/>
              </a:spcBef>
              <a:buSzPct val="110000"/>
              <a:buFont typeface="Arial" pitchFamily="34" charset="0"/>
              <a:buChar char="•"/>
              <a:defRPr lang="en-US" sz="2700" dirty="0" smtClean="0">
                <a:solidFill>
                  <a:schemeClr val="tx1"/>
                </a:solidFill>
                <a:latin typeface="+mn-lt"/>
                <a:ea typeface="+mn-ea"/>
                <a:cs typeface="+mn-cs"/>
              </a:defRPr>
            </a:lvl2pPr>
            <a:lvl3pPr algn="l" defTabSz="966788" rtl="0" eaLnBrk="0" fontAlgn="base" hangingPunct="0">
              <a:spcBef>
                <a:spcPct val="0"/>
              </a:spcBef>
              <a:buSzPct val="110000"/>
              <a:defRPr lang="en-US" sz="2700" dirty="0" smtClean="0">
                <a:solidFill>
                  <a:schemeClr val="tx1"/>
                </a:solidFill>
                <a:latin typeface="+mn-lt"/>
                <a:ea typeface="+mn-ea"/>
                <a:cs typeface="+mn-cs"/>
              </a:defRPr>
            </a:lvl3pPr>
            <a:lvl4pPr algn="l" defTabSz="966788" rtl="0" eaLnBrk="0" fontAlgn="base" hangingPunct="0">
              <a:spcBef>
                <a:spcPct val="0"/>
              </a:spcBef>
              <a:buSzPct val="110000"/>
              <a:defRPr lang="en-US" sz="2700" dirty="0" smtClean="0">
                <a:solidFill>
                  <a:schemeClr val="tx1"/>
                </a:solidFill>
                <a:latin typeface="+mn-lt"/>
                <a:ea typeface="+mn-ea"/>
                <a:cs typeface="+mn-cs"/>
              </a:defRPr>
            </a:lvl4pPr>
            <a:lvl5pPr algn="l" defTabSz="966788" rtl="0" eaLnBrk="0" fontAlgn="base" hangingPunct="0">
              <a:spcBef>
                <a:spcPct val="0"/>
              </a:spcBef>
              <a:buSzPct val="110000"/>
              <a:defRPr lang="en-US" sz="27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10"/>
          <p:cNvSpPr>
            <a:spLocks noGrp="1" noChangeArrowheads="1"/>
          </p:cNvSpPr>
          <p:nvPr>
            <p:ph type="sldNum" sz="quarter" idx="10"/>
          </p:nvPr>
        </p:nvSpPr>
        <p:spPr/>
        <p:txBody>
          <a:bodyPr/>
          <a:lstStyle>
            <a:lvl1pPr>
              <a:defRPr/>
            </a:lvl1pPr>
          </a:lstStyle>
          <a:p>
            <a:pPr>
              <a:defRPr/>
            </a:pPr>
            <a:fld id="{D10308F3-348E-45B4-9A9D-23A151D6A67C}" type="slidenum">
              <a:rPr lang="en-US" altLang="en-US"/>
              <a:pPr>
                <a:defRPr/>
              </a:pPr>
              <a:t>‹#›</a:t>
            </a:fld>
            <a:endParaRPr lang="en-US" altLang="en-US"/>
          </a:p>
        </p:txBody>
      </p:sp>
    </p:spTree>
    <p:extLst>
      <p:ext uri="{BB962C8B-B14F-4D97-AF65-F5344CB8AC3E}">
        <p14:creationId xmlns:p14="http://schemas.microsoft.com/office/powerpoint/2010/main" val="300518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3" name="Shape 33"/>
          <p:cNvSpPr/>
          <p:nvPr/>
        </p:nvSpPr>
        <p:spPr>
          <a:xfrm>
            <a:off x="304800" y="1246187"/>
            <a:ext cx="7543800" cy="49213"/>
          </a:xfrm>
          <a:prstGeom prst="rect">
            <a:avLst/>
          </a:prstGeom>
          <a:solidFill>
            <a:srgbClr val="FFFFFF"/>
          </a:solidFill>
          <a:ln w="25400">
            <a:solidFill>
              <a:srgbClr val="FFFFFF"/>
            </a:solidFill>
          </a:ln>
        </p:spPr>
        <p:txBody>
          <a:bodyPr lIns="45719" rIns="45719"/>
          <a:lstStyle/>
          <a:p>
            <a:pPr algn="ctr" defTabSz="966787">
              <a:defRPr sz="1800" b="0">
                <a:solidFill>
                  <a:srgbClr val="FFFFFF"/>
                </a:solidFill>
              </a:defRPr>
            </a:pPr>
            <a:endParaRPr/>
          </a:p>
        </p:txBody>
      </p:sp>
      <p:pic>
        <p:nvPicPr>
          <p:cNvPr id="34" name="NCTSN Parent Guide_no arc_white.png" descr="NCTSN Parent Guide_no arc_white.eps"/>
          <p:cNvPicPr>
            <a:picLocks noChangeAspect="1"/>
          </p:cNvPicPr>
          <p:nvPr/>
        </p:nvPicPr>
        <p:blipFill>
          <a:blip r:embed="rId2">
            <a:extLst/>
          </a:blip>
          <a:srcRect l="14146" t="11550" r="14146" b="11550"/>
          <a:stretch>
            <a:fillRect/>
          </a:stretch>
        </p:blipFill>
        <p:spPr>
          <a:xfrm>
            <a:off x="8153400" y="71437"/>
            <a:ext cx="1162051" cy="1528763"/>
          </a:xfrm>
          <a:prstGeom prst="rect">
            <a:avLst/>
          </a:prstGeom>
          <a:ln w="12700">
            <a:miter lim="400000"/>
          </a:ln>
        </p:spPr>
      </p:pic>
      <p:grpSp>
        <p:nvGrpSpPr>
          <p:cNvPr id="37" name="Group 37"/>
          <p:cNvGrpSpPr/>
          <p:nvPr/>
        </p:nvGrpSpPr>
        <p:grpSpPr>
          <a:xfrm>
            <a:off x="3438525" y="6499224"/>
            <a:ext cx="6173788" cy="812801"/>
            <a:chOff x="0" y="0"/>
            <a:chExt cx="6173787" cy="812800"/>
          </a:xfrm>
        </p:grpSpPr>
        <p:sp>
          <p:nvSpPr>
            <p:cNvPr id="35" name="Shape 35"/>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sp>
          <p:nvSpPr>
            <p:cNvPr id="36" name="Shape 36"/>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grpSp>
      <p:pic>
        <p:nvPicPr>
          <p:cNvPr id="38" name="NCTSN_high.jpg" descr="NCTSN_high"/>
          <p:cNvPicPr>
            <a:picLocks noChangeAspect="1"/>
          </p:cNvPicPr>
          <p:nvPr/>
        </p:nvPicPr>
        <p:blipFill>
          <a:blip r:embed="rId3">
            <a:extLst/>
          </a:blip>
          <a:srcRect l="5332" t="11045" r="5332" b="16653"/>
          <a:stretch>
            <a:fillRect/>
          </a:stretch>
        </p:blipFill>
        <p:spPr>
          <a:xfrm>
            <a:off x="11112" y="6499225"/>
            <a:ext cx="3440113" cy="812801"/>
          </a:xfrm>
          <a:prstGeom prst="rect">
            <a:avLst/>
          </a:prstGeom>
          <a:ln w="12700">
            <a:miter lim="400000"/>
          </a:ln>
        </p:spPr>
      </p:pic>
      <p:sp>
        <p:nvSpPr>
          <p:cNvPr id="39" name="Shape 39"/>
          <p:cNvSpPr>
            <a:spLocks noGrp="1"/>
          </p:cNvSpPr>
          <p:nvPr>
            <p:ph type="sldNum" sz="quarter" idx="2"/>
          </p:nvPr>
        </p:nvSpPr>
        <p:spPr>
          <a:xfrm>
            <a:off x="9209434" y="6880225"/>
            <a:ext cx="391767" cy="39430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56" name="Group 56"/>
          <p:cNvGrpSpPr/>
          <p:nvPr/>
        </p:nvGrpSpPr>
        <p:grpSpPr>
          <a:xfrm>
            <a:off x="3427412" y="6502399"/>
            <a:ext cx="6173788" cy="812801"/>
            <a:chOff x="0" y="0"/>
            <a:chExt cx="6173787" cy="812800"/>
          </a:xfrm>
        </p:grpSpPr>
        <p:sp>
          <p:nvSpPr>
            <p:cNvPr id="54" name="Shape 54"/>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defTabSz="674687">
                <a:defRPr sz="1400" b="0">
                  <a:solidFill>
                    <a:srgbClr val="FFFFFF"/>
                  </a:solidFill>
                </a:defRPr>
              </a:pPr>
              <a:endParaRPr/>
            </a:p>
          </p:txBody>
        </p:sp>
        <p:sp>
          <p:nvSpPr>
            <p:cNvPr id="55" name="Shape 55"/>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defTabSz="674687">
                <a:defRPr sz="1400" b="0">
                  <a:solidFill>
                    <a:srgbClr val="FFFFFF"/>
                  </a:solidFill>
                </a:defRPr>
              </a:pPr>
              <a:endParaRPr/>
            </a:p>
          </p:txBody>
        </p:sp>
      </p:grpSp>
      <p:pic>
        <p:nvPicPr>
          <p:cNvPr id="57" name="NCTSN_high.jpg" descr="NCTSN_high"/>
          <p:cNvPicPr>
            <a:picLocks noChangeAspect="1"/>
          </p:cNvPicPr>
          <p:nvPr/>
        </p:nvPicPr>
        <p:blipFill>
          <a:blip r:embed="rId2">
            <a:extLst/>
          </a:blip>
          <a:srcRect l="5332" t="11045" r="5332" b="16653"/>
          <a:stretch>
            <a:fillRect/>
          </a:stretch>
        </p:blipFill>
        <p:spPr>
          <a:xfrm>
            <a:off x="-1" y="6502400"/>
            <a:ext cx="3440114" cy="812801"/>
          </a:xfrm>
          <a:prstGeom prst="rect">
            <a:avLst/>
          </a:prstGeom>
          <a:ln w="12700">
            <a:miter lim="400000"/>
          </a:ln>
        </p:spPr>
      </p:pic>
      <p:sp>
        <p:nvSpPr>
          <p:cNvPr id="58" name="Shape 58"/>
          <p:cNvSpPr>
            <a:spLocks noGrp="1"/>
          </p:cNvSpPr>
          <p:nvPr>
            <p:ph type="title"/>
          </p:nvPr>
        </p:nvSpPr>
        <p:spPr>
          <a:xfrm>
            <a:off x="304800" y="2057400"/>
            <a:ext cx="8893175" cy="1219200"/>
          </a:xfrm>
          <a:prstGeom prst="rect">
            <a:avLst/>
          </a:prstGeom>
        </p:spPr>
        <p:txBody>
          <a:bodyPr>
            <a:normAutofit/>
          </a:bodyPr>
          <a:lstStyle>
            <a:lvl1pPr defTabSz="712787">
              <a:defRPr sz="2800"/>
            </a:lvl1pPr>
          </a:lstStyle>
          <a:p>
            <a:r>
              <a:t>Title Text</a:t>
            </a:r>
          </a:p>
        </p:txBody>
      </p:sp>
      <p:sp>
        <p:nvSpPr>
          <p:cNvPr id="59" name="Shape 59"/>
          <p:cNvSpPr>
            <a:spLocks noGrp="1"/>
          </p:cNvSpPr>
          <p:nvPr>
            <p:ph type="sldNum" sz="quarter" idx="2"/>
          </p:nvPr>
        </p:nvSpPr>
        <p:spPr>
          <a:xfrm>
            <a:off x="9207971" y="6883400"/>
            <a:ext cx="307033" cy="294840"/>
          </a:xfrm>
          <a:prstGeom prst="rect">
            <a:avLst/>
          </a:prstGeom>
        </p:spPr>
        <p:txBody>
          <a:bodyPr/>
          <a:lstStyle>
            <a:lvl1pPr algn="ctr" defTabSz="674687">
              <a:defRPr sz="1400"/>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6" name="Shape 66"/>
          <p:cNvSpPr/>
          <p:nvPr/>
        </p:nvSpPr>
        <p:spPr>
          <a:xfrm>
            <a:off x="304800" y="1246187"/>
            <a:ext cx="7543800" cy="49213"/>
          </a:xfrm>
          <a:prstGeom prst="rect">
            <a:avLst/>
          </a:prstGeom>
          <a:solidFill>
            <a:srgbClr val="FFFFFF"/>
          </a:solidFill>
          <a:ln w="25400">
            <a:solidFill>
              <a:srgbClr val="FFFFFF"/>
            </a:solidFill>
          </a:ln>
        </p:spPr>
        <p:txBody>
          <a:bodyPr lIns="45719" rIns="45719"/>
          <a:lstStyle/>
          <a:p>
            <a:pPr algn="ctr" defTabSz="966787">
              <a:defRPr sz="1800" b="0">
                <a:solidFill>
                  <a:srgbClr val="FFFFFF"/>
                </a:solidFill>
              </a:defRPr>
            </a:pPr>
            <a:endParaRPr/>
          </a:p>
        </p:txBody>
      </p:sp>
      <p:pic>
        <p:nvPicPr>
          <p:cNvPr id="67" name="NCTSN Parent Guide_no arc_white.tif" descr="NCTSN Parent Guide_no arc_white.eps"/>
          <p:cNvPicPr>
            <a:picLocks noChangeAspect="1"/>
          </p:cNvPicPr>
          <p:nvPr/>
        </p:nvPicPr>
        <p:blipFill>
          <a:blip r:embed="rId2">
            <a:extLst/>
          </a:blip>
          <a:srcRect l="14146" t="11550" r="14146" b="11550"/>
          <a:stretch>
            <a:fillRect/>
          </a:stretch>
        </p:blipFill>
        <p:spPr>
          <a:xfrm>
            <a:off x="8153400" y="71437"/>
            <a:ext cx="1162051" cy="1528763"/>
          </a:xfrm>
          <a:prstGeom prst="rect">
            <a:avLst/>
          </a:prstGeom>
          <a:ln w="12700">
            <a:miter lim="400000"/>
          </a:ln>
        </p:spPr>
      </p:pic>
      <p:grpSp>
        <p:nvGrpSpPr>
          <p:cNvPr id="70" name="Group 70"/>
          <p:cNvGrpSpPr/>
          <p:nvPr/>
        </p:nvGrpSpPr>
        <p:grpSpPr>
          <a:xfrm>
            <a:off x="3438525" y="6499224"/>
            <a:ext cx="6173788" cy="812801"/>
            <a:chOff x="0" y="0"/>
            <a:chExt cx="6173787" cy="812800"/>
          </a:xfrm>
        </p:grpSpPr>
        <p:sp>
          <p:nvSpPr>
            <p:cNvPr id="68" name="Shape 68"/>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sp>
          <p:nvSpPr>
            <p:cNvPr id="69" name="Shape 69"/>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grpSp>
      <p:pic>
        <p:nvPicPr>
          <p:cNvPr id="71" name="NCTSN_high.jpg" descr="NCTSN_high"/>
          <p:cNvPicPr>
            <a:picLocks noChangeAspect="1"/>
          </p:cNvPicPr>
          <p:nvPr/>
        </p:nvPicPr>
        <p:blipFill>
          <a:blip r:embed="rId3">
            <a:extLst/>
          </a:blip>
          <a:srcRect l="5332" t="11045" r="5332" b="16653"/>
          <a:stretch>
            <a:fillRect/>
          </a:stretch>
        </p:blipFill>
        <p:spPr>
          <a:xfrm>
            <a:off x="11112" y="6499225"/>
            <a:ext cx="3440113" cy="812801"/>
          </a:xfrm>
          <a:prstGeom prst="rect">
            <a:avLst/>
          </a:prstGeom>
          <a:ln w="12700">
            <a:miter lim="400000"/>
          </a:ln>
        </p:spPr>
      </p:pic>
      <p:sp>
        <p:nvSpPr>
          <p:cNvPr id="72" name="Shape 72"/>
          <p:cNvSpPr>
            <a:spLocks noGrp="1"/>
          </p:cNvSpPr>
          <p:nvPr>
            <p:ph type="sldNum" sz="quarter" idx="2"/>
          </p:nvPr>
        </p:nvSpPr>
        <p:spPr>
          <a:xfrm>
            <a:off x="9209434" y="6880225"/>
            <a:ext cx="391767" cy="39430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81" name="Group 81"/>
          <p:cNvGrpSpPr/>
          <p:nvPr/>
        </p:nvGrpSpPr>
        <p:grpSpPr>
          <a:xfrm>
            <a:off x="3427412" y="6502399"/>
            <a:ext cx="6173788" cy="812801"/>
            <a:chOff x="0" y="0"/>
            <a:chExt cx="6173787" cy="812800"/>
          </a:xfrm>
        </p:grpSpPr>
        <p:sp>
          <p:nvSpPr>
            <p:cNvPr id="79" name="Shape 79"/>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sp>
          <p:nvSpPr>
            <p:cNvPr id="80" name="Shape 80"/>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grpSp>
      <p:pic>
        <p:nvPicPr>
          <p:cNvPr id="82" name="NCTSN_high.jpg" descr="NCTSN_high"/>
          <p:cNvPicPr>
            <a:picLocks noChangeAspect="1"/>
          </p:cNvPicPr>
          <p:nvPr/>
        </p:nvPicPr>
        <p:blipFill>
          <a:blip r:embed="rId2">
            <a:extLst/>
          </a:blip>
          <a:srcRect l="5332" t="11045" r="5332" b="16653"/>
          <a:stretch>
            <a:fillRect/>
          </a:stretch>
        </p:blipFill>
        <p:spPr>
          <a:xfrm>
            <a:off x="-1" y="6502400"/>
            <a:ext cx="3440114" cy="812801"/>
          </a:xfrm>
          <a:prstGeom prst="rect">
            <a:avLst/>
          </a:prstGeom>
          <a:ln w="12700">
            <a:miter lim="400000"/>
          </a:ln>
        </p:spPr>
      </p:pic>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105" name="Group 105"/>
          <p:cNvGrpSpPr/>
          <p:nvPr/>
        </p:nvGrpSpPr>
        <p:grpSpPr>
          <a:xfrm>
            <a:off x="3427412" y="6502399"/>
            <a:ext cx="6173788" cy="812801"/>
            <a:chOff x="0" y="0"/>
            <a:chExt cx="6173787" cy="812800"/>
          </a:xfrm>
        </p:grpSpPr>
        <p:sp>
          <p:nvSpPr>
            <p:cNvPr id="103" name="Shape 103"/>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defTabSz="674687">
                <a:defRPr sz="1400" b="0">
                  <a:solidFill>
                    <a:srgbClr val="FFFFFF"/>
                  </a:solidFill>
                </a:defRPr>
              </a:pPr>
              <a:endParaRPr/>
            </a:p>
          </p:txBody>
        </p:sp>
        <p:sp>
          <p:nvSpPr>
            <p:cNvPr id="104" name="Shape 104"/>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defTabSz="674687">
                <a:defRPr sz="1400" b="0">
                  <a:solidFill>
                    <a:srgbClr val="FFFFFF"/>
                  </a:solidFill>
                </a:defRPr>
              </a:pPr>
              <a:endParaRPr/>
            </a:p>
          </p:txBody>
        </p:sp>
      </p:grpSp>
      <p:pic>
        <p:nvPicPr>
          <p:cNvPr id="106" name="NCTSN_high.jpg" descr="NCTSN_high"/>
          <p:cNvPicPr>
            <a:picLocks noChangeAspect="1"/>
          </p:cNvPicPr>
          <p:nvPr/>
        </p:nvPicPr>
        <p:blipFill>
          <a:blip r:embed="rId2">
            <a:extLst/>
          </a:blip>
          <a:srcRect l="5332" t="11045" r="5332" b="16653"/>
          <a:stretch>
            <a:fillRect/>
          </a:stretch>
        </p:blipFill>
        <p:spPr>
          <a:xfrm>
            <a:off x="-1" y="6502400"/>
            <a:ext cx="3440114" cy="812801"/>
          </a:xfrm>
          <a:prstGeom prst="rect">
            <a:avLst/>
          </a:prstGeom>
          <a:ln w="12700">
            <a:miter lim="400000"/>
          </a:ln>
        </p:spPr>
      </p:pic>
      <p:sp>
        <p:nvSpPr>
          <p:cNvPr id="107" name="Shape 107"/>
          <p:cNvSpPr>
            <a:spLocks noGrp="1"/>
          </p:cNvSpPr>
          <p:nvPr>
            <p:ph type="title"/>
          </p:nvPr>
        </p:nvSpPr>
        <p:spPr>
          <a:xfrm>
            <a:off x="304800" y="2057400"/>
            <a:ext cx="8893175" cy="1219200"/>
          </a:xfrm>
          <a:prstGeom prst="rect">
            <a:avLst/>
          </a:prstGeom>
        </p:spPr>
        <p:txBody>
          <a:bodyPr>
            <a:normAutofit/>
          </a:bodyPr>
          <a:lstStyle>
            <a:lvl1pPr defTabSz="712787">
              <a:defRPr sz="2800"/>
            </a:lvl1pPr>
          </a:lstStyle>
          <a:p>
            <a:r>
              <a:t>Title Text</a:t>
            </a:r>
          </a:p>
        </p:txBody>
      </p:sp>
      <p:sp>
        <p:nvSpPr>
          <p:cNvPr id="108" name="Shape 108"/>
          <p:cNvSpPr>
            <a:spLocks noGrp="1"/>
          </p:cNvSpPr>
          <p:nvPr>
            <p:ph type="sldNum" sz="quarter" idx="2"/>
          </p:nvPr>
        </p:nvSpPr>
        <p:spPr>
          <a:xfrm>
            <a:off x="9207971" y="6883400"/>
            <a:ext cx="307033" cy="294840"/>
          </a:xfrm>
          <a:prstGeom prst="rect">
            <a:avLst/>
          </a:prstGeom>
        </p:spPr>
        <p:txBody>
          <a:bodyPr/>
          <a:lstStyle>
            <a:lvl1pPr algn="ctr" defTabSz="674687">
              <a:defRPr sz="1400"/>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117" name="Group 117"/>
          <p:cNvGrpSpPr/>
          <p:nvPr/>
        </p:nvGrpSpPr>
        <p:grpSpPr>
          <a:xfrm>
            <a:off x="3427412" y="6502399"/>
            <a:ext cx="6173788" cy="812801"/>
            <a:chOff x="0" y="0"/>
            <a:chExt cx="6173787" cy="812800"/>
          </a:xfrm>
        </p:grpSpPr>
        <p:sp>
          <p:nvSpPr>
            <p:cNvPr id="115" name="Shape 115"/>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defTabSz="674687">
                <a:defRPr sz="1400" b="0">
                  <a:solidFill>
                    <a:srgbClr val="FFFFFF"/>
                  </a:solidFill>
                </a:defRPr>
              </a:pPr>
              <a:endParaRPr/>
            </a:p>
          </p:txBody>
        </p:sp>
        <p:sp>
          <p:nvSpPr>
            <p:cNvPr id="116" name="Shape 116"/>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defTabSz="674687">
                <a:defRPr sz="1400" b="0">
                  <a:solidFill>
                    <a:srgbClr val="FFFFFF"/>
                  </a:solidFill>
                </a:defRPr>
              </a:pPr>
              <a:endParaRPr/>
            </a:p>
          </p:txBody>
        </p:sp>
      </p:grpSp>
      <p:pic>
        <p:nvPicPr>
          <p:cNvPr id="118" name="NCTSN_high.jpg" descr="NCTSN_high"/>
          <p:cNvPicPr>
            <a:picLocks noChangeAspect="1"/>
          </p:cNvPicPr>
          <p:nvPr/>
        </p:nvPicPr>
        <p:blipFill>
          <a:blip r:embed="rId2">
            <a:extLst/>
          </a:blip>
          <a:srcRect l="5332" t="11045" r="5332" b="16653"/>
          <a:stretch>
            <a:fillRect/>
          </a:stretch>
        </p:blipFill>
        <p:spPr>
          <a:xfrm>
            <a:off x="-1" y="6502400"/>
            <a:ext cx="3440114" cy="812801"/>
          </a:xfrm>
          <a:prstGeom prst="rect">
            <a:avLst/>
          </a:prstGeom>
          <a:ln w="12700">
            <a:miter lim="400000"/>
          </a:ln>
        </p:spPr>
      </p:pic>
      <p:sp>
        <p:nvSpPr>
          <p:cNvPr id="119" name="Shape 119"/>
          <p:cNvSpPr>
            <a:spLocks noGrp="1"/>
          </p:cNvSpPr>
          <p:nvPr>
            <p:ph type="title"/>
          </p:nvPr>
        </p:nvSpPr>
        <p:spPr>
          <a:xfrm>
            <a:off x="304800" y="2057400"/>
            <a:ext cx="8893175" cy="1219200"/>
          </a:xfrm>
          <a:prstGeom prst="rect">
            <a:avLst/>
          </a:prstGeom>
        </p:spPr>
        <p:txBody>
          <a:bodyPr>
            <a:normAutofit/>
          </a:bodyPr>
          <a:lstStyle>
            <a:lvl1pPr defTabSz="712787">
              <a:defRPr sz="2800"/>
            </a:lvl1pPr>
          </a:lstStyle>
          <a:p>
            <a:r>
              <a:t>Title Text</a:t>
            </a:r>
          </a:p>
        </p:txBody>
      </p:sp>
      <p:sp>
        <p:nvSpPr>
          <p:cNvPr id="120" name="Shape 120"/>
          <p:cNvSpPr>
            <a:spLocks noGrp="1"/>
          </p:cNvSpPr>
          <p:nvPr>
            <p:ph type="sldNum" sz="quarter" idx="2"/>
          </p:nvPr>
        </p:nvSpPr>
        <p:spPr>
          <a:xfrm>
            <a:off x="9207971" y="6883400"/>
            <a:ext cx="307033" cy="294840"/>
          </a:xfrm>
          <a:prstGeom prst="rect">
            <a:avLst/>
          </a:prstGeom>
        </p:spPr>
        <p:txBody>
          <a:bodyPr/>
          <a:lstStyle>
            <a:lvl1pPr algn="ctr" defTabSz="674687">
              <a:defRPr sz="1400"/>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pic>
        <p:nvPicPr>
          <p:cNvPr id="5" name="Picture 5" descr="NCTSN Parent Guide_no arc_white.eps"/>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p:cNvGrpSpPr>
            <a:grpSpLocks/>
          </p:cNvGrpSpPr>
          <p:nvPr userDrawn="1"/>
        </p:nvGrpSpPr>
        <p:grpSpPr bwMode="auto">
          <a:xfrm>
            <a:off x="3438525" y="6499225"/>
            <a:ext cx="6173788" cy="812800"/>
            <a:chOff x="2056" y="3840"/>
            <a:chExt cx="1112" cy="480"/>
          </a:xfrm>
        </p:grpSpPr>
        <p:sp>
          <p:nvSpPr>
            <p:cNvPr id="7" name="Rectangle 7"/>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8"/>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9" name="Picture 9" descr="NCTSN_high"/>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9144000" cy="1219201"/>
          </a:xfrm>
          <a:prstGeom prst="rect">
            <a:avLst/>
          </a:prstGeom>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a:xfrm>
            <a:off x="457200" y="1828800"/>
            <a:ext cx="8686800" cy="4419600"/>
          </a:xfrm>
          <a:prstGeom prst="rect">
            <a:avLst/>
          </a:prstGeom>
        </p:spPr>
        <p:txBody>
          <a:bodyPr/>
          <a:lstStyle>
            <a:lvl1pPr algn="l" defTabSz="966788" rtl="0" eaLnBrk="0" fontAlgn="base" hangingPunct="0">
              <a:spcBef>
                <a:spcPct val="0"/>
              </a:spcBef>
              <a:buSzPct val="110000"/>
              <a:buFont typeface="Wingdings" pitchFamily="2" charset="2"/>
              <a:buChar char="§"/>
              <a:defRPr lang="en-US" sz="2700" dirty="0" smtClean="0">
                <a:solidFill>
                  <a:schemeClr val="tx1"/>
                </a:solidFill>
                <a:latin typeface="+mn-lt"/>
                <a:ea typeface="+mn-ea"/>
                <a:cs typeface="+mn-cs"/>
              </a:defRPr>
            </a:lvl1pPr>
            <a:lvl2pPr algn="l" defTabSz="966788" rtl="0" eaLnBrk="0" fontAlgn="base" hangingPunct="0">
              <a:spcBef>
                <a:spcPct val="0"/>
              </a:spcBef>
              <a:buSzPct val="110000"/>
              <a:buFont typeface="Arial" pitchFamily="34" charset="0"/>
              <a:buChar char="•"/>
              <a:defRPr lang="en-US" sz="2700" dirty="0" smtClean="0">
                <a:solidFill>
                  <a:schemeClr val="tx1"/>
                </a:solidFill>
                <a:latin typeface="+mn-lt"/>
                <a:ea typeface="+mn-ea"/>
                <a:cs typeface="+mn-cs"/>
              </a:defRPr>
            </a:lvl2pPr>
            <a:lvl3pPr algn="l" defTabSz="966788" rtl="0" eaLnBrk="0" fontAlgn="base" hangingPunct="0">
              <a:spcBef>
                <a:spcPct val="0"/>
              </a:spcBef>
              <a:buSzPct val="110000"/>
              <a:defRPr lang="en-US" sz="2700" dirty="0" smtClean="0">
                <a:solidFill>
                  <a:schemeClr val="tx1"/>
                </a:solidFill>
                <a:latin typeface="+mn-lt"/>
                <a:ea typeface="+mn-ea"/>
                <a:cs typeface="+mn-cs"/>
              </a:defRPr>
            </a:lvl3pPr>
            <a:lvl4pPr algn="l" defTabSz="966788" rtl="0" eaLnBrk="0" fontAlgn="base" hangingPunct="0">
              <a:spcBef>
                <a:spcPct val="0"/>
              </a:spcBef>
              <a:buSzPct val="110000"/>
              <a:defRPr lang="en-US" sz="2700" dirty="0" smtClean="0">
                <a:solidFill>
                  <a:schemeClr val="tx1"/>
                </a:solidFill>
                <a:latin typeface="+mn-lt"/>
                <a:ea typeface="+mn-ea"/>
                <a:cs typeface="+mn-cs"/>
              </a:defRPr>
            </a:lvl4pPr>
            <a:lvl5pPr algn="l" defTabSz="966788" rtl="0" eaLnBrk="0" fontAlgn="base" hangingPunct="0">
              <a:spcBef>
                <a:spcPct val="0"/>
              </a:spcBef>
              <a:buSzPct val="110000"/>
              <a:defRPr lang="en-US" sz="27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10"/>
          <p:cNvSpPr>
            <a:spLocks noGrp="1" noChangeArrowheads="1"/>
          </p:cNvSpPr>
          <p:nvPr>
            <p:ph type="sldNum" sz="quarter" idx="10"/>
          </p:nvPr>
        </p:nvSpPr>
        <p:spPr/>
        <p:txBody>
          <a:bodyPr/>
          <a:lstStyle>
            <a:lvl1pPr>
              <a:defRPr/>
            </a:lvl1pPr>
          </a:lstStyle>
          <a:p>
            <a:pPr>
              <a:defRPr/>
            </a:pPr>
            <a:fld id="{9520EBE4-8344-42B1-81F5-A9E7B949937D}" type="slidenum">
              <a:rPr lang="en-US" altLang="en-US"/>
              <a:pPr>
                <a:defRPr/>
              </a:pPr>
              <a:t>‹#›</a:t>
            </a:fld>
            <a:endParaRPr lang="en-US" altLang="en-US"/>
          </a:p>
        </p:txBody>
      </p:sp>
    </p:spTree>
    <p:extLst>
      <p:ext uri="{BB962C8B-B14F-4D97-AF65-F5344CB8AC3E}">
        <p14:creationId xmlns:p14="http://schemas.microsoft.com/office/powerpoint/2010/main" val="99372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grpSp>
        <p:nvGrpSpPr>
          <p:cNvPr id="4" name="Group 4"/>
          <p:cNvGrpSpPr/>
          <p:nvPr/>
        </p:nvGrpSpPr>
        <p:grpSpPr>
          <a:xfrm>
            <a:off x="3427412" y="6502399"/>
            <a:ext cx="6173788" cy="812801"/>
            <a:chOff x="0" y="0"/>
            <a:chExt cx="6173787" cy="812800"/>
          </a:xfrm>
        </p:grpSpPr>
        <p:sp>
          <p:nvSpPr>
            <p:cNvPr id="2" name="Shape 2"/>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sp>
          <p:nvSpPr>
            <p:cNvPr id="3" name="Shape 3"/>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grpSp>
      <p:pic>
        <p:nvPicPr>
          <p:cNvPr id="5" name="NCTSN_high.jpg" descr="NCTSN_high"/>
          <p:cNvPicPr>
            <a:picLocks noChangeAspect="1"/>
          </p:cNvPicPr>
          <p:nvPr/>
        </p:nvPicPr>
        <p:blipFill>
          <a:blip r:embed="rId13">
            <a:extLst/>
          </a:blip>
          <a:srcRect l="5332" t="11045" r="5332" b="16653"/>
          <a:stretch>
            <a:fillRect/>
          </a:stretch>
        </p:blipFill>
        <p:spPr>
          <a:xfrm>
            <a:off x="-1" y="6502400"/>
            <a:ext cx="3440114" cy="812801"/>
          </a:xfrm>
          <a:prstGeom prst="rect">
            <a:avLst/>
          </a:prstGeom>
          <a:ln w="12700">
            <a:miter lim="400000"/>
          </a:ln>
        </p:spPr>
      </p:pic>
      <p:sp>
        <p:nvSpPr>
          <p:cNvPr id="6" name="Shape 6"/>
          <p:cNvSpPr>
            <a:spLocks noGrp="1"/>
          </p:cNvSpPr>
          <p:nvPr>
            <p:ph type="sldNum" sz="quarter" idx="2"/>
          </p:nvPr>
        </p:nvSpPr>
        <p:spPr>
          <a:xfrm>
            <a:off x="9209434" y="6883400"/>
            <a:ext cx="391767" cy="394307"/>
          </a:xfrm>
          <a:prstGeom prst="rect">
            <a:avLst/>
          </a:prstGeom>
          <a:ln w="12700">
            <a:miter lim="400000"/>
          </a:ln>
        </p:spPr>
        <p:txBody>
          <a:bodyPr wrap="none" lIns="48309" tIns="48309" rIns="48309" bIns="48309">
            <a:spAutoFit/>
          </a:bodyPr>
          <a:lstStyle>
            <a:lvl1pPr algn="r">
              <a:defRPr sz="2000" b="0">
                <a:solidFill>
                  <a:srgbClr val="F8E82F"/>
                </a:solidFill>
                <a:latin typeface="Franklin Gothic Book"/>
                <a:ea typeface="Franklin Gothic Book"/>
                <a:cs typeface="Franklin Gothic Book"/>
                <a:sym typeface="Franklin Gothic Book"/>
              </a:defRPr>
            </a:lvl1pPr>
          </a:lstStyle>
          <a:p>
            <a:fld id="{86CB4B4D-7CA3-9044-876B-883B54F8677D}" type="slidenum">
              <a:t>‹#›</a:t>
            </a:fld>
            <a:endParaRPr/>
          </a:p>
        </p:txBody>
      </p:sp>
      <p:sp>
        <p:nvSpPr>
          <p:cNvPr id="7" name="Shape 7"/>
          <p:cNvSpPr>
            <a:spLocks noGrp="1"/>
          </p:cNvSpPr>
          <p:nvPr>
            <p:ph type="title"/>
          </p:nvPr>
        </p:nvSpPr>
        <p:spPr>
          <a:xfrm>
            <a:off x="480059" y="98213"/>
            <a:ext cx="8641082" cy="1608667"/>
          </a:xfrm>
          <a:prstGeom prst="rect">
            <a:avLst/>
          </a:prstGeom>
          <a:ln w="12700">
            <a:miter lim="400000"/>
          </a:ln>
          <a:extLst>
            <a:ext uri="{C572A759-6A51-4108-AA02-DFA0A04FC94B}">
              <ma14:wrappingTextBoxFlag xmlns:ma14="http://schemas.microsoft.com/office/mac/drawingml/2011/main" xmlns="" val="1"/>
            </a:ext>
          </a:extLst>
        </p:spPr>
        <p:txBody>
          <a:bodyPr lIns="48309" tIns="48309" rIns="48309" bIns="48309" anchor="ctr"/>
          <a:lstStyle/>
          <a:p>
            <a:r>
              <a:t>Title Text</a:t>
            </a:r>
          </a:p>
        </p:txBody>
      </p:sp>
      <p:sp>
        <p:nvSpPr>
          <p:cNvPr id="8" name="Shape 8"/>
          <p:cNvSpPr>
            <a:spLocks noGrp="1"/>
          </p:cNvSpPr>
          <p:nvPr>
            <p:ph type="body" idx="1"/>
          </p:nvPr>
        </p:nvSpPr>
        <p:spPr>
          <a:xfrm>
            <a:off x="480059" y="1706879"/>
            <a:ext cx="8641082" cy="5608321"/>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 id="2147483658" r:id="rId8"/>
    <p:sldLayoutId id="2147483670" r:id="rId9"/>
    <p:sldLayoutId id="2147483671" r:id="rId10"/>
    <p:sldLayoutId id="2147483672" r:id="rId11"/>
  </p:sldLayoutIdLst>
  <p:transition spd="med"/>
  <p:txStyles>
    <p:titleStyle>
      <a:lvl1pPr marL="0" marR="0" indent="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1pPr>
      <a:lvl2pPr marL="0" marR="0" indent="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2pPr>
      <a:lvl3pPr marL="0" marR="0" indent="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3pPr>
      <a:lvl4pPr marL="0" marR="0" indent="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4pPr>
      <a:lvl5pPr marL="0" marR="0" indent="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5pPr>
      <a:lvl6pPr marL="0" marR="0" indent="4572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6pPr>
      <a:lvl7pPr marL="0" marR="0" indent="9144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7pPr>
      <a:lvl8pPr marL="0" marR="0" indent="13716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8pPr>
      <a:lvl9pPr marL="0" marR="0" indent="18288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9pPr>
    </p:titleStyle>
    <p:bodyStyle>
      <a:lvl1pPr marL="361950" marR="0" indent="-361950" algn="l" defTabSz="966787" rtl="0" latinLnBrk="0">
        <a:lnSpc>
          <a:spcPct val="100000"/>
        </a:lnSpc>
        <a:spcBef>
          <a:spcPts val="1600"/>
        </a:spcBef>
        <a:spcAft>
          <a:spcPts val="0"/>
        </a:spcAft>
        <a:buClrTx/>
        <a:buSzPct val="110000"/>
        <a:buFont typeface="Wingdings"/>
        <a:buChar char="»"/>
        <a:tabLst/>
        <a:defRPr sz="2700" b="0" i="0" u="none" strike="noStrike" cap="none" spc="0" baseline="0">
          <a:ln>
            <a:noFill/>
          </a:ln>
          <a:solidFill>
            <a:srgbClr val="FFFFFF"/>
          </a:solidFill>
          <a:uFillTx/>
          <a:latin typeface="+mn-lt"/>
          <a:ea typeface="+mn-ea"/>
          <a:cs typeface="+mn-cs"/>
          <a:sym typeface="Arial"/>
        </a:defRPr>
      </a:lvl1pPr>
      <a:lvl2pPr marL="797474" marR="0" indent="-314874" algn="l" defTabSz="966787" rtl="0" latinLnBrk="0">
        <a:lnSpc>
          <a:spcPct val="100000"/>
        </a:lnSpc>
        <a:spcBef>
          <a:spcPts val="1600"/>
        </a:spcBef>
        <a:spcAft>
          <a:spcPts val="0"/>
        </a:spcAft>
        <a:buClrTx/>
        <a:buSzPct val="110000"/>
        <a:buFont typeface="Wingdings"/>
        <a:buChar char="•"/>
        <a:tabLst/>
        <a:defRPr sz="2700" b="0" i="0" u="none" strike="noStrike" cap="none" spc="0" baseline="0">
          <a:ln>
            <a:noFill/>
          </a:ln>
          <a:solidFill>
            <a:srgbClr val="FFFFFF"/>
          </a:solidFill>
          <a:uFillTx/>
          <a:latin typeface="+mn-lt"/>
          <a:ea typeface="+mn-ea"/>
          <a:cs typeface="+mn-cs"/>
          <a:sym typeface="Arial"/>
        </a:defRPr>
      </a:lvl2pPr>
      <a:lvl3pPr marL="1227391" marR="0" indent="-260604"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3pPr>
      <a:lvl4pPr marL="1734516" marR="0" indent="-285128"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4pPr>
      <a:lvl5pPr marL="22438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5pPr>
      <a:lvl6pPr marL="27010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6pPr>
      <a:lvl7pPr marL="31582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7pPr>
      <a:lvl8pPr marL="36154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8pPr>
      <a:lvl9pPr marL="40726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1pPr>
      <a:lvl2pPr marL="0" marR="0" indent="457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2pPr>
      <a:lvl3pPr marL="0" marR="0" indent="914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3pPr>
      <a:lvl4pPr marL="0" marR="0" indent="1371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4pPr>
      <a:lvl5pPr marL="0" marR="0" indent="18288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5pPr>
      <a:lvl6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6pPr>
      <a:lvl7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7pPr>
      <a:lvl8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8pPr>
      <a:lvl9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grpSp>
        <p:nvGrpSpPr>
          <p:cNvPr id="4" name="Group 4"/>
          <p:cNvGrpSpPr/>
          <p:nvPr/>
        </p:nvGrpSpPr>
        <p:grpSpPr>
          <a:xfrm>
            <a:off x="3427412" y="6502399"/>
            <a:ext cx="6173788" cy="812801"/>
            <a:chOff x="0" y="0"/>
            <a:chExt cx="6173787" cy="812800"/>
          </a:xfrm>
        </p:grpSpPr>
        <p:sp>
          <p:nvSpPr>
            <p:cNvPr id="2" name="Shape 2"/>
            <p:cNvSpPr/>
            <p:nvPr/>
          </p:nvSpPr>
          <p:spPr>
            <a:xfrm>
              <a:off x="0" y="-1"/>
              <a:ext cx="6173788" cy="406401"/>
            </a:xfrm>
            <a:prstGeom prst="rect">
              <a:avLst/>
            </a:prstGeom>
            <a:gradFill flip="none" rotWithShape="1">
              <a:gsLst>
                <a:gs pos="0">
                  <a:srgbClr val="F8E82F"/>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sp>
          <p:nvSpPr>
            <p:cNvPr id="3" name="Shape 3"/>
            <p:cNvSpPr/>
            <p:nvPr/>
          </p:nvSpPr>
          <p:spPr>
            <a:xfrm>
              <a:off x="0" y="406400"/>
              <a:ext cx="6173788" cy="406400"/>
            </a:xfrm>
            <a:prstGeom prst="rect">
              <a:avLst/>
            </a:prstGeom>
            <a:gradFill flip="none" rotWithShape="1">
              <a:gsLst>
                <a:gs pos="0">
                  <a:srgbClr val="0A57A4"/>
                </a:gs>
                <a:gs pos="100000">
                  <a:srgbClr val="FFFFFF"/>
                </a:gs>
              </a:gsLst>
              <a:lin ang="10800000" scaled="0"/>
            </a:gradFill>
            <a:ln w="12700" cap="flat">
              <a:noFill/>
              <a:miter lim="400000"/>
            </a:ln>
            <a:effectLst/>
          </p:spPr>
          <p:txBody>
            <a:bodyPr wrap="square" lIns="45719" tIns="45719" rIns="45719" bIns="45719" numCol="1" anchor="ctr">
              <a:noAutofit/>
            </a:bodyPr>
            <a:lstStyle/>
            <a:p>
              <a:pPr>
                <a:defRPr sz="1800" b="0">
                  <a:solidFill>
                    <a:srgbClr val="FFFFFF"/>
                  </a:solidFill>
                </a:defRPr>
              </a:pPr>
              <a:endParaRPr/>
            </a:p>
          </p:txBody>
        </p:sp>
      </p:grpSp>
      <p:pic>
        <p:nvPicPr>
          <p:cNvPr id="5" name="NCTSN_high.jpg" descr="NCTSN_high"/>
          <p:cNvPicPr>
            <a:picLocks noChangeAspect="1"/>
          </p:cNvPicPr>
          <p:nvPr/>
        </p:nvPicPr>
        <p:blipFill>
          <a:blip r:embed="rId12">
            <a:extLst/>
          </a:blip>
          <a:srcRect l="5332" t="11045" r="5332" b="16653"/>
          <a:stretch>
            <a:fillRect/>
          </a:stretch>
        </p:blipFill>
        <p:spPr>
          <a:xfrm>
            <a:off x="-1" y="6502400"/>
            <a:ext cx="3440114" cy="812801"/>
          </a:xfrm>
          <a:prstGeom prst="rect">
            <a:avLst/>
          </a:prstGeom>
          <a:ln w="12700">
            <a:miter lim="400000"/>
          </a:ln>
        </p:spPr>
      </p:pic>
      <p:sp>
        <p:nvSpPr>
          <p:cNvPr id="6" name="Shape 6"/>
          <p:cNvSpPr>
            <a:spLocks noGrp="1"/>
          </p:cNvSpPr>
          <p:nvPr>
            <p:ph type="sldNum" sz="quarter" idx="2"/>
          </p:nvPr>
        </p:nvSpPr>
        <p:spPr>
          <a:xfrm>
            <a:off x="9209434" y="6883400"/>
            <a:ext cx="391767" cy="394307"/>
          </a:xfrm>
          <a:prstGeom prst="rect">
            <a:avLst/>
          </a:prstGeom>
          <a:ln w="12700">
            <a:miter lim="400000"/>
          </a:ln>
        </p:spPr>
        <p:txBody>
          <a:bodyPr wrap="none" lIns="48309" tIns="48309" rIns="48309" bIns="48309">
            <a:spAutoFit/>
          </a:bodyPr>
          <a:lstStyle>
            <a:lvl1pPr algn="r">
              <a:defRPr sz="2000" b="0">
                <a:solidFill>
                  <a:srgbClr val="F8E82F"/>
                </a:solidFill>
                <a:latin typeface="Franklin Gothic Book"/>
                <a:ea typeface="Franklin Gothic Book"/>
                <a:cs typeface="Franklin Gothic Book"/>
                <a:sym typeface="Franklin Gothic Book"/>
              </a:defRPr>
            </a:lvl1pPr>
          </a:lstStyle>
          <a:p>
            <a:fld id="{86CB4B4D-7CA3-9044-876B-883B54F8677D}" type="slidenum">
              <a:t>‹#›</a:t>
            </a:fld>
            <a:endParaRPr/>
          </a:p>
        </p:txBody>
      </p:sp>
      <p:sp>
        <p:nvSpPr>
          <p:cNvPr id="7" name="Shape 7"/>
          <p:cNvSpPr>
            <a:spLocks noGrp="1"/>
          </p:cNvSpPr>
          <p:nvPr>
            <p:ph type="title"/>
          </p:nvPr>
        </p:nvSpPr>
        <p:spPr>
          <a:xfrm>
            <a:off x="480059" y="98213"/>
            <a:ext cx="8641082" cy="1608667"/>
          </a:xfrm>
          <a:prstGeom prst="rect">
            <a:avLst/>
          </a:prstGeom>
          <a:ln w="12700">
            <a:miter lim="400000"/>
          </a:ln>
          <a:extLst>
            <a:ext uri="{C572A759-6A51-4108-AA02-DFA0A04FC94B}">
              <ma14:wrappingTextBoxFlag xmlns:ma14="http://schemas.microsoft.com/office/mac/drawingml/2011/main" xmlns="" val="1"/>
            </a:ext>
          </a:extLst>
        </p:spPr>
        <p:txBody>
          <a:bodyPr lIns="48309" tIns="48309" rIns="48309" bIns="48309" anchor="ctr"/>
          <a:lstStyle/>
          <a:p>
            <a:r>
              <a:t>Title Text</a:t>
            </a:r>
          </a:p>
        </p:txBody>
      </p:sp>
      <p:sp>
        <p:nvSpPr>
          <p:cNvPr id="8" name="Shape 8"/>
          <p:cNvSpPr>
            <a:spLocks noGrp="1"/>
          </p:cNvSpPr>
          <p:nvPr>
            <p:ph type="body" idx="1"/>
          </p:nvPr>
        </p:nvSpPr>
        <p:spPr>
          <a:xfrm>
            <a:off x="480059" y="1706879"/>
            <a:ext cx="8641082" cy="5608321"/>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347718476"/>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spd="med"/>
  <p:txStyles>
    <p:titleStyle>
      <a:lvl1pPr marL="0" marR="0" indent="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1pPr>
      <a:lvl2pPr marL="0" marR="0" indent="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2pPr>
      <a:lvl3pPr marL="0" marR="0" indent="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3pPr>
      <a:lvl4pPr marL="0" marR="0" indent="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4pPr>
      <a:lvl5pPr marL="0" marR="0" indent="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5pPr>
      <a:lvl6pPr marL="0" marR="0" indent="4572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6pPr>
      <a:lvl7pPr marL="0" marR="0" indent="9144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7pPr>
      <a:lvl8pPr marL="0" marR="0" indent="13716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8pPr>
      <a:lvl9pPr marL="0" marR="0" indent="1828800" algn="l" defTabSz="966787" rtl="0" latinLnBrk="0">
        <a:lnSpc>
          <a:spcPct val="90000"/>
        </a:lnSpc>
        <a:spcBef>
          <a:spcPts val="0"/>
        </a:spcBef>
        <a:spcAft>
          <a:spcPts val="0"/>
        </a:spcAft>
        <a:buClrTx/>
        <a:buSzTx/>
        <a:buFontTx/>
        <a:buNone/>
        <a:tabLst/>
        <a:defRPr sz="3800" b="1" i="0" u="none" strike="noStrike" cap="none" spc="0" baseline="0">
          <a:ln>
            <a:noFill/>
          </a:ln>
          <a:solidFill>
            <a:srgbClr val="FFE14F"/>
          </a:solidFill>
          <a:uFillTx/>
          <a:latin typeface="+mn-lt"/>
          <a:ea typeface="+mn-ea"/>
          <a:cs typeface="+mn-cs"/>
          <a:sym typeface="Arial"/>
        </a:defRPr>
      </a:lvl9pPr>
    </p:titleStyle>
    <p:bodyStyle>
      <a:lvl1pPr marL="361950" marR="0" indent="-361950" algn="l" defTabSz="966787" rtl="0" latinLnBrk="0">
        <a:lnSpc>
          <a:spcPct val="100000"/>
        </a:lnSpc>
        <a:spcBef>
          <a:spcPts val="1600"/>
        </a:spcBef>
        <a:spcAft>
          <a:spcPts val="0"/>
        </a:spcAft>
        <a:buClrTx/>
        <a:buSzPct val="110000"/>
        <a:buFont typeface="Wingdings"/>
        <a:buChar char="»"/>
        <a:tabLst/>
        <a:defRPr sz="2700" b="0" i="0" u="none" strike="noStrike" cap="none" spc="0" baseline="0">
          <a:ln>
            <a:noFill/>
          </a:ln>
          <a:solidFill>
            <a:srgbClr val="FFFFFF"/>
          </a:solidFill>
          <a:uFillTx/>
          <a:latin typeface="+mn-lt"/>
          <a:ea typeface="+mn-ea"/>
          <a:cs typeface="+mn-cs"/>
          <a:sym typeface="Arial"/>
        </a:defRPr>
      </a:lvl1pPr>
      <a:lvl2pPr marL="797474" marR="0" indent="-314874" algn="l" defTabSz="966787" rtl="0" latinLnBrk="0">
        <a:lnSpc>
          <a:spcPct val="100000"/>
        </a:lnSpc>
        <a:spcBef>
          <a:spcPts val="1600"/>
        </a:spcBef>
        <a:spcAft>
          <a:spcPts val="0"/>
        </a:spcAft>
        <a:buClrTx/>
        <a:buSzPct val="110000"/>
        <a:buFont typeface="Wingdings"/>
        <a:buChar char="•"/>
        <a:tabLst/>
        <a:defRPr sz="2700" b="0" i="0" u="none" strike="noStrike" cap="none" spc="0" baseline="0">
          <a:ln>
            <a:noFill/>
          </a:ln>
          <a:solidFill>
            <a:srgbClr val="FFFFFF"/>
          </a:solidFill>
          <a:uFillTx/>
          <a:latin typeface="+mn-lt"/>
          <a:ea typeface="+mn-ea"/>
          <a:cs typeface="+mn-cs"/>
          <a:sym typeface="Arial"/>
        </a:defRPr>
      </a:lvl2pPr>
      <a:lvl3pPr marL="1227391" marR="0" indent="-260604"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3pPr>
      <a:lvl4pPr marL="1734516" marR="0" indent="-285128"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4pPr>
      <a:lvl5pPr marL="22438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5pPr>
      <a:lvl6pPr marL="27010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6pPr>
      <a:lvl7pPr marL="31582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7pPr>
      <a:lvl8pPr marL="36154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8pPr>
      <a:lvl9pPr marL="4072617" marR="0" indent="-310242" algn="l" defTabSz="966787" rtl="0" latinLnBrk="0">
        <a:lnSpc>
          <a:spcPct val="100000"/>
        </a:lnSpc>
        <a:spcBef>
          <a:spcPts val="1600"/>
        </a:spcBef>
        <a:spcAft>
          <a:spcPts val="0"/>
        </a:spcAft>
        <a:buClrTx/>
        <a:buSzPct val="100000"/>
        <a:buFont typeface="Wingdings"/>
        <a:buChar char="•"/>
        <a:tabLst/>
        <a:defRPr sz="2700" b="0" i="0" u="none" strike="noStrike" cap="none" spc="0" baseline="0">
          <a:ln>
            <a:noFill/>
          </a:ln>
          <a:solidFill>
            <a:srgbClr val="FFFFFF"/>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1pPr>
      <a:lvl2pPr marL="0" marR="0" indent="457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2pPr>
      <a:lvl3pPr marL="0" marR="0" indent="914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3pPr>
      <a:lvl4pPr marL="0" marR="0" indent="1371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4pPr>
      <a:lvl5pPr marL="0" marR="0" indent="18288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5pPr>
      <a:lvl6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6pPr>
      <a:lvl7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7pPr>
      <a:lvl8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8pPr>
      <a:lvl9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ranklin Gothic Book"/>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3074" name="Rectangle 12"/>
          <p:cNvSpPr>
            <a:spLocks noGrp="1" noChangeArrowheads="1"/>
          </p:cNvSpPr>
          <p:nvPr>
            <p:ph type="title"/>
          </p:nvPr>
        </p:nvSpPr>
        <p:spPr bwMode="auto">
          <a:xfrm>
            <a:off x="228600" y="2286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sp>
        <p:nvSpPr>
          <p:cNvPr id="14" name="Rectangle 10"/>
          <p:cNvSpPr>
            <a:spLocks noGrp="1" noChangeArrowheads="1"/>
          </p:cNvSpPr>
          <p:nvPr>
            <p:ph type="sldNum" sz="quarter" idx="4"/>
          </p:nvPr>
        </p:nvSpPr>
        <p:spPr bwMode="auto">
          <a:xfrm>
            <a:off x="8915400" y="6934200"/>
            <a:ext cx="685800" cy="381000"/>
          </a:xfrm>
          <a:prstGeom prst="rect">
            <a:avLst/>
          </a:prstGeom>
          <a:ln>
            <a:miter lim="800000"/>
            <a:headEnd/>
            <a:tailEnd/>
          </a:ln>
        </p:spPr>
        <p:txBody>
          <a:bodyPr vert="horz" wrap="square" lIns="96618" tIns="48309" rIns="96618" bIns="48309" numCol="1" anchor="t" anchorCtr="0" compatLnSpc="1">
            <a:prstTxWarp prst="textNoShape">
              <a:avLst/>
            </a:prstTxWarp>
          </a:bodyPr>
          <a:lstStyle>
            <a:lvl1pPr algn="r" eaLnBrk="1" hangingPunct="1">
              <a:defRPr sz="2000" b="0">
                <a:solidFill>
                  <a:srgbClr val="F8E82F"/>
                </a:solidFill>
                <a:latin typeface="Franklin Gothic Book" panose="020B0503020102020204" pitchFamily="34" charset="0"/>
              </a:defRPr>
            </a:lvl1pPr>
          </a:lstStyle>
          <a:p>
            <a:pPr>
              <a:defRPr/>
            </a:pPr>
            <a:fld id="{B5F56DDE-7959-4946-ABD8-D893F3E1A7DA}" type="slidenum">
              <a:rPr lang="en-US" altLang="en-US"/>
              <a:pPr>
                <a:defRPr/>
              </a:pPr>
              <a:t>‹#›</a:t>
            </a:fld>
            <a:endParaRPr lang="en-US" altLang="en-US"/>
          </a:p>
        </p:txBody>
      </p:sp>
    </p:spTree>
    <p:extLst>
      <p:ext uri="{BB962C8B-B14F-4D97-AF65-F5344CB8AC3E}">
        <p14:creationId xmlns:p14="http://schemas.microsoft.com/office/powerpoint/2010/main" val="2823770390"/>
      </p:ext>
    </p:extLst>
  </p:cSld>
  <p:clrMap bg1="dk2" tx1="lt1" bg2="dk1" tx2="lt2" accent1="accent1" accent2="accent2" accent3="accent3" accent4="accent4" accent5="accent5" accent6="accent6" hlink="hlink" folHlink="folHlink"/>
  <p:sldLayoutIdLst>
    <p:sldLayoutId id="2147483674" r:id="rId1"/>
  </p:sldLayoutIdLst>
  <p:hf hdr="0" ftr="0" dt="0"/>
  <p:txStyles>
    <p:titleStyle>
      <a:lvl1pPr algn="l" defTabSz="966788" rtl="0" eaLnBrk="0" fontAlgn="base" hangingPunct="0">
        <a:lnSpc>
          <a:spcPct val="90000"/>
        </a:lnSpc>
        <a:spcBef>
          <a:spcPct val="0"/>
        </a:spcBef>
        <a:spcAft>
          <a:spcPct val="0"/>
        </a:spcAft>
        <a:defRPr lang="en-US" sz="3400" b="1" dirty="0">
          <a:solidFill>
            <a:srgbClr val="FFE14F"/>
          </a:solidFill>
          <a:latin typeface="+mn-lt"/>
          <a:ea typeface="+mj-ea"/>
          <a:cs typeface="+mj-cs"/>
        </a:defRPr>
      </a:lvl1pPr>
      <a:lvl2pPr algn="l" defTabSz="966788" rtl="0" eaLnBrk="0" fontAlgn="base" hangingPunct="0">
        <a:lnSpc>
          <a:spcPct val="90000"/>
        </a:lnSpc>
        <a:spcBef>
          <a:spcPct val="0"/>
        </a:spcBef>
        <a:spcAft>
          <a:spcPct val="0"/>
        </a:spcAft>
        <a:defRPr sz="3400" b="1">
          <a:solidFill>
            <a:srgbClr val="FFE14F"/>
          </a:solidFill>
          <a:latin typeface="Arial" charset="0"/>
        </a:defRPr>
      </a:lvl2pPr>
      <a:lvl3pPr algn="l" defTabSz="966788" rtl="0" eaLnBrk="0" fontAlgn="base" hangingPunct="0">
        <a:lnSpc>
          <a:spcPct val="90000"/>
        </a:lnSpc>
        <a:spcBef>
          <a:spcPct val="0"/>
        </a:spcBef>
        <a:spcAft>
          <a:spcPct val="0"/>
        </a:spcAft>
        <a:defRPr sz="3400" b="1">
          <a:solidFill>
            <a:srgbClr val="FFE14F"/>
          </a:solidFill>
          <a:latin typeface="Arial" charset="0"/>
        </a:defRPr>
      </a:lvl3pPr>
      <a:lvl4pPr algn="l" defTabSz="966788" rtl="0" eaLnBrk="0" fontAlgn="base" hangingPunct="0">
        <a:lnSpc>
          <a:spcPct val="90000"/>
        </a:lnSpc>
        <a:spcBef>
          <a:spcPct val="0"/>
        </a:spcBef>
        <a:spcAft>
          <a:spcPct val="0"/>
        </a:spcAft>
        <a:defRPr sz="3400" b="1">
          <a:solidFill>
            <a:srgbClr val="FFE14F"/>
          </a:solidFill>
          <a:latin typeface="Arial" charset="0"/>
        </a:defRPr>
      </a:lvl4pPr>
      <a:lvl5pPr algn="l" defTabSz="966788" rtl="0" eaLnBrk="0" fontAlgn="base" hangingPunct="0">
        <a:lnSpc>
          <a:spcPct val="90000"/>
        </a:lnSpc>
        <a:spcBef>
          <a:spcPct val="0"/>
        </a:spcBef>
        <a:spcAft>
          <a:spcPct val="0"/>
        </a:spcAft>
        <a:defRPr sz="3400" b="1">
          <a:solidFill>
            <a:srgbClr val="FFE14F"/>
          </a:solidFill>
          <a:latin typeface="Arial" charset="0"/>
        </a:defRPr>
      </a:lvl5pPr>
      <a:lvl6pPr marL="457200" algn="r" defTabSz="966788" rtl="0" fontAlgn="base">
        <a:lnSpc>
          <a:spcPct val="90000"/>
        </a:lnSpc>
        <a:spcBef>
          <a:spcPct val="0"/>
        </a:spcBef>
        <a:spcAft>
          <a:spcPct val="0"/>
        </a:spcAft>
        <a:defRPr sz="3400" b="1">
          <a:solidFill>
            <a:srgbClr val="FFFF00"/>
          </a:solidFill>
          <a:latin typeface="Arial" charset="0"/>
        </a:defRPr>
      </a:lvl6pPr>
      <a:lvl7pPr marL="914400" algn="r" defTabSz="966788" rtl="0" fontAlgn="base">
        <a:lnSpc>
          <a:spcPct val="90000"/>
        </a:lnSpc>
        <a:spcBef>
          <a:spcPct val="0"/>
        </a:spcBef>
        <a:spcAft>
          <a:spcPct val="0"/>
        </a:spcAft>
        <a:defRPr sz="3400" b="1">
          <a:solidFill>
            <a:srgbClr val="FFFF00"/>
          </a:solidFill>
          <a:latin typeface="Arial" charset="0"/>
        </a:defRPr>
      </a:lvl7pPr>
      <a:lvl8pPr marL="1371600" algn="r" defTabSz="966788" rtl="0" fontAlgn="base">
        <a:lnSpc>
          <a:spcPct val="90000"/>
        </a:lnSpc>
        <a:spcBef>
          <a:spcPct val="0"/>
        </a:spcBef>
        <a:spcAft>
          <a:spcPct val="0"/>
        </a:spcAft>
        <a:defRPr sz="3400" b="1">
          <a:solidFill>
            <a:srgbClr val="FFFF00"/>
          </a:solidFill>
          <a:latin typeface="Arial" charset="0"/>
        </a:defRPr>
      </a:lvl8pPr>
      <a:lvl9pPr marL="1828800" algn="r" defTabSz="966788" rtl="0" fontAlgn="base">
        <a:lnSpc>
          <a:spcPct val="90000"/>
        </a:lnSpc>
        <a:spcBef>
          <a:spcPct val="0"/>
        </a:spcBef>
        <a:spcAft>
          <a:spcPct val="0"/>
        </a:spcAft>
        <a:defRPr sz="3400" b="1">
          <a:solidFill>
            <a:srgbClr val="FFFF00"/>
          </a:solidFill>
          <a:latin typeface="Arial"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a:solidFill>
            <a:schemeClr val="tx1"/>
          </a:solidFill>
          <a:latin typeface="+mn-lt"/>
        </a:defRPr>
      </a:lvl2pPr>
      <a:lvl3pPr marL="1208088" indent="-241300" algn="l" defTabSz="966788" rtl="0" eaLnBrk="0" fontAlgn="base" hangingPunct="0">
        <a:spcBef>
          <a:spcPct val="0"/>
        </a:spcBef>
        <a:spcAft>
          <a:spcPct val="25000"/>
        </a:spcAft>
        <a:buFont typeface="Arial" panose="020B0604020202020204" pitchFamily="34" charset="0"/>
        <a:buChar char="–"/>
        <a:defRPr sz="2500">
          <a:solidFill>
            <a:schemeClr val="tx1"/>
          </a:solidFill>
          <a:latin typeface="+mn-lt"/>
        </a:defRPr>
      </a:lvl3pPr>
      <a:lvl4pPr marL="1692275" indent="-242888" algn="l" defTabSz="966788" rtl="0" eaLnBrk="0" fontAlgn="base" hangingPunct="0">
        <a:spcBef>
          <a:spcPct val="0"/>
        </a:spcBef>
        <a:spcAft>
          <a:spcPct val="25000"/>
        </a:spcAft>
        <a:buChar char="•"/>
        <a:defRPr sz="2300">
          <a:solidFill>
            <a:schemeClr val="tx1"/>
          </a:solidFill>
          <a:latin typeface="+mn-lt"/>
        </a:defRPr>
      </a:lvl4pPr>
      <a:lvl5pPr marL="2174875" indent="-241300" algn="l" defTabSz="966788" rtl="0" eaLnBrk="0" fontAlgn="base" hangingPunct="0">
        <a:spcBef>
          <a:spcPct val="0"/>
        </a:spcBef>
        <a:spcAft>
          <a:spcPct val="25000"/>
        </a:spcAft>
        <a:buChar char="»"/>
        <a:defRPr sz="2100">
          <a:solidFill>
            <a:schemeClr val="tx1"/>
          </a:solidFill>
          <a:latin typeface="+mn-lt"/>
        </a:defRPr>
      </a:lvl5pPr>
      <a:lvl6pPr marL="2632075" indent="-241300" algn="l" defTabSz="966788" rtl="0" fontAlgn="base">
        <a:spcBef>
          <a:spcPct val="0"/>
        </a:spcBef>
        <a:spcAft>
          <a:spcPct val="25000"/>
        </a:spcAft>
        <a:buChar char="»"/>
        <a:defRPr sz="2100">
          <a:solidFill>
            <a:schemeClr val="tx1"/>
          </a:solidFill>
          <a:latin typeface="+mn-lt"/>
        </a:defRPr>
      </a:lvl6pPr>
      <a:lvl7pPr marL="3089275" indent="-241300" algn="l" defTabSz="966788" rtl="0" fontAlgn="base">
        <a:spcBef>
          <a:spcPct val="0"/>
        </a:spcBef>
        <a:spcAft>
          <a:spcPct val="25000"/>
        </a:spcAft>
        <a:buChar char="»"/>
        <a:defRPr sz="2100">
          <a:solidFill>
            <a:schemeClr val="tx1"/>
          </a:solidFill>
          <a:latin typeface="+mn-lt"/>
        </a:defRPr>
      </a:lvl7pPr>
      <a:lvl8pPr marL="3546475" indent="-241300" algn="l" defTabSz="966788" rtl="0" fontAlgn="base">
        <a:spcBef>
          <a:spcPct val="0"/>
        </a:spcBef>
        <a:spcAft>
          <a:spcPct val="25000"/>
        </a:spcAft>
        <a:buChar char="»"/>
        <a:defRPr sz="2100">
          <a:solidFill>
            <a:schemeClr val="tx1"/>
          </a:solidFill>
          <a:latin typeface="+mn-lt"/>
        </a:defRPr>
      </a:lvl8pPr>
      <a:lvl9pPr marL="4003675" indent="-241300" algn="l" defTabSz="966788" rtl="0" fontAlgn="base">
        <a:spcBef>
          <a:spcPct val="0"/>
        </a:spcBef>
        <a:spcAft>
          <a:spcPct val="2500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imgres?imgurl=https://previews.123rf.com/images/andreypopov/andreypopov1501/andreypopov150100427/35690141-Ball-Whistle-And-Soccer-Tactic-Diagram-On-Paper-Over-Pitch-Stock-Photo.jpg&amp;imgrefurl=https://www.123rf.com/stock-photo/clipboard_coach.html&amp;docid=nq6GUOlohTV1oM&amp;tbnid=m19BMWL6evbDYM:&amp;vet=10ahUKEwj_4JDbnOfXAhUTmoMKHV5kDRM4ZBAzCAwoCjAK..i&amp;w=1300&amp;h=867&amp;safe=active&amp;bih=527&amp;biw=1184&amp;q=coach%20clipart%20whistle%20clipboard&amp;ved=0ahUKEwj_4JDbnOfXAhUTmoMKHV5kDRM4ZBAzCAwoCjAK&amp;iact=mrc&amp;uact=8"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3048000"/>
            <a:ext cx="8893175" cy="1219200"/>
          </a:xfrm>
        </p:spPr>
        <p:txBody>
          <a:bodyPr/>
          <a:lstStyle/>
          <a:p>
            <a:pPr algn="ctr"/>
            <a:r>
              <a:rPr lang="en-US" altLang="en-US" sz="6400"/>
              <a:t>Welcome Back!</a:t>
            </a:r>
          </a:p>
        </p:txBody>
      </p:sp>
      <p:sp>
        <p:nvSpPr>
          <p:cNvPr id="11267" name="Slide Number Placeholder 2"/>
          <p:cNvSpPr>
            <a:spLocks noGrp="1"/>
          </p:cNvSpPr>
          <p:nvPr>
            <p:ph type="sldNum" sz="quarter" idx="10"/>
          </p:nvPr>
        </p:nvSpPr>
        <p:spPr>
          <a:xfrm>
            <a:off x="9352957" y="6883400"/>
            <a:ext cx="248244" cy="4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85F12E6A-8DDA-4515-AF89-1A08F5FDCB9A}" type="slidenum">
              <a:rPr lang="en-US" altLang="en-US" sz="2000" b="0" smtClean="0">
                <a:solidFill>
                  <a:srgbClr val="FFE14F"/>
                </a:solidFill>
                <a:latin typeface="Franklin Gothic Book" panose="020B0503020102020204" pitchFamily="34" charset="0"/>
              </a:rPr>
              <a:pPr/>
              <a:t>1</a:t>
            </a:fld>
            <a:endParaRPr lang="en-US" altLang="en-US" sz="2000" b="0" dirty="0">
              <a:solidFill>
                <a:srgbClr val="FFE14F"/>
              </a:solidFill>
              <a:latin typeface="Franklin Gothic Book" panose="020B0503020102020204" pitchFamily="34" charset="0"/>
            </a:endParaRPr>
          </a:p>
        </p:txBody>
      </p:sp>
    </p:spTree>
    <p:extLst>
      <p:ext uri="{BB962C8B-B14F-4D97-AF65-F5344CB8AC3E}">
        <p14:creationId xmlns:p14="http://schemas.microsoft.com/office/powerpoint/2010/main" val="32300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sldNum" sz="quarter" idx="2"/>
          </p:nvPr>
        </p:nvSpPr>
        <p:spPr>
          <a:xfrm>
            <a:off x="9350657" y="6883400"/>
            <a:ext cx="250543" cy="394307"/>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fld id="{86CB4B4D-7CA3-9044-876B-883B54F8677D}" type="slidenum">
              <a:t>10</a:t>
            </a:fld>
            <a:endParaRPr/>
          </a:p>
        </p:txBody>
      </p:sp>
      <p:sp>
        <p:nvSpPr>
          <p:cNvPr id="281" name="Shape 281"/>
          <p:cNvSpPr/>
          <p:nvPr/>
        </p:nvSpPr>
        <p:spPr>
          <a:xfrm>
            <a:off x="5742502" y="5232727"/>
            <a:ext cx="1725164" cy="474543"/>
          </a:xfrm>
          <a:prstGeom prst="rect">
            <a:avLst/>
          </a:prstGeom>
          <a:ln w="12700">
            <a:miter lim="400000"/>
          </a:ln>
          <a:extLst>
            <a:ext uri="{C572A759-6A51-4108-AA02-DFA0A04FC94B}">
              <ma14:wrappingTextBoxFlag xmlns:ma14="http://schemas.microsoft.com/office/mac/drawingml/2011/main" xmlns="" val="1"/>
            </a:ext>
          </a:extLst>
        </p:spPr>
        <p:txBody>
          <a:bodyPr wrap="none" lIns="46029" tIns="46029" rIns="46029" bIns="46029">
            <a:spAutoFit/>
          </a:bodyPr>
          <a:lstStyle>
            <a:lvl1pPr algn="ctr" defTabSz="966787">
              <a:defRPr sz="2700" b="0">
                <a:solidFill>
                  <a:srgbClr val="FFFF99"/>
                </a:solidFill>
              </a:defRPr>
            </a:lvl1pPr>
          </a:lstStyle>
          <a:p>
            <a:r>
              <a:rPr dirty="0"/>
              <a:t>Thoughts?</a:t>
            </a:r>
          </a:p>
        </p:txBody>
      </p:sp>
      <p:sp>
        <p:nvSpPr>
          <p:cNvPr id="282" name="Shape 282"/>
          <p:cNvSpPr/>
          <p:nvPr/>
        </p:nvSpPr>
        <p:spPr>
          <a:xfrm>
            <a:off x="1434089" y="5270498"/>
            <a:ext cx="2306638" cy="474543"/>
          </a:xfrm>
          <a:prstGeom prst="rect">
            <a:avLst/>
          </a:prstGeom>
          <a:ln w="12700">
            <a:miter lim="400000"/>
          </a:ln>
          <a:extLst>
            <a:ext uri="{C572A759-6A51-4108-AA02-DFA0A04FC94B}">
              <ma14:wrappingTextBoxFlag xmlns:ma14="http://schemas.microsoft.com/office/mac/drawingml/2011/main" xmlns="" val="1"/>
            </a:ext>
          </a:extLst>
        </p:spPr>
        <p:txBody>
          <a:bodyPr lIns="46029" tIns="46029" rIns="46029" bIns="46029">
            <a:spAutoFit/>
          </a:bodyPr>
          <a:lstStyle>
            <a:lvl1pPr algn="ctr" defTabSz="966787">
              <a:defRPr sz="2700" b="0">
                <a:solidFill>
                  <a:srgbClr val="FF33CC"/>
                </a:solidFill>
              </a:defRPr>
            </a:lvl1pPr>
          </a:lstStyle>
          <a:p>
            <a:r>
              <a:rPr dirty="0"/>
              <a:t>Feelings?</a:t>
            </a:r>
          </a:p>
        </p:txBody>
      </p:sp>
      <p:sp>
        <p:nvSpPr>
          <p:cNvPr id="283" name="Shape 283"/>
          <p:cNvSpPr/>
          <p:nvPr/>
        </p:nvSpPr>
        <p:spPr>
          <a:xfrm>
            <a:off x="3858699" y="1659473"/>
            <a:ext cx="1883803" cy="486827"/>
          </a:xfrm>
          <a:prstGeom prst="rect">
            <a:avLst/>
          </a:prstGeom>
          <a:ln w="12700">
            <a:miter lim="400000"/>
          </a:ln>
          <a:extLst>
            <a:ext uri="{C572A759-6A51-4108-AA02-DFA0A04FC94B}">
              <ma14:wrappingTextBoxFlag xmlns:ma14="http://schemas.microsoft.com/office/mac/drawingml/2011/main" xmlns="" val="1"/>
            </a:ext>
          </a:extLst>
        </p:spPr>
        <p:txBody>
          <a:bodyPr wrap="none" lIns="46029" tIns="46029" rIns="46029" bIns="46029">
            <a:spAutoFit/>
          </a:bodyPr>
          <a:lstStyle>
            <a:lvl1pPr algn="ctr" defTabSz="966787">
              <a:defRPr sz="2800" b="0">
                <a:solidFill>
                  <a:srgbClr val="00B050"/>
                </a:solidFill>
              </a:defRPr>
            </a:lvl1pPr>
          </a:lstStyle>
          <a:p>
            <a:r>
              <a:rPr dirty="0"/>
              <a:t>Behaviors?</a:t>
            </a:r>
          </a:p>
        </p:txBody>
      </p:sp>
      <p:sp>
        <p:nvSpPr>
          <p:cNvPr id="284" name="Shape 284"/>
          <p:cNvSpPr/>
          <p:nvPr/>
        </p:nvSpPr>
        <p:spPr>
          <a:xfrm flipV="1">
            <a:off x="2638207" y="5083852"/>
            <a:ext cx="4325285" cy="21547"/>
          </a:xfrm>
          <a:prstGeom prst="line">
            <a:avLst/>
          </a:prstGeom>
          <a:ln w="57150">
            <a:solidFill>
              <a:srgbClr val="FFFFFF"/>
            </a:solidFill>
            <a:headEnd type="triangle"/>
            <a:tailEnd type="triangle"/>
          </a:ln>
        </p:spPr>
        <p:txBody>
          <a:bodyPr lIns="45719" rIns="45719"/>
          <a:lstStyle/>
          <a:p>
            <a:pPr>
              <a:defRPr>
                <a:solidFill>
                  <a:srgbClr val="FFFFFF"/>
                </a:solidFill>
              </a:defRPr>
            </a:pPr>
            <a:endParaRPr/>
          </a:p>
        </p:txBody>
      </p:sp>
      <p:sp>
        <p:nvSpPr>
          <p:cNvPr id="285" name="Shape 285"/>
          <p:cNvSpPr/>
          <p:nvPr/>
        </p:nvSpPr>
        <p:spPr>
          <a:xfrm flipH="1" flipV="1">
            <a:off x="5742502" y="2358100"/>
            <a:ext cx="1360038" cy="2266040"/>
          </a:xfrm>
          <a:prstGeom prst="line">
            <a:avLst/>
          </a:prstGeom>
          <a:ln w="57150">
            <a:solidFill>
              <a:srgbClr val="FFFFFF"/>
            </a:solidFill>
            <a:headEnd type="triangle"/>
            <a:tailEnd type="triangle"/>
          </a:ln>
        </p:spPr>
        <p:txBody>
          <a:bodyPr lIns="45719" rIns="45719"/>
          <a:lstStyle/>
          <a:p>
            <a:pPr>
              <a:defRPr>
                <a:solidFill>
                  <a:srgbClr val="FFFFFF"/>
                </a:solidFill>
              </a:defRPr>
            </a:pPr>
            <a:endParaRPr/>
          </a:p>
        </p:txBody>
      </p:sp>
      <p:sp>
        <p:nvSpPr>
          <p:cNvPr id="286" name="Shape 286"/>
          <p:cNvSpPr/>
          <p:nvPr/>
        </p:nvSpPr>
        <p:spPr>
          <a:xfrm flipV="1">
            <a:off x="2587407" y="2358099"/>
            <a:ext cx="1271291" cy="2266041"/>
          </a:xfrm>
          <a:prstGeom prst="line">
            <a:avLst/>
          </a:prstGeom>
          <a:ln w="57150">
            <a:solidFill>
              <a:srgbClr val="FFFFFF"/>
            </a:solidFill>
            <a:headEnd type="triangle"/>
            <a:tailEnd type="triangle"/>
          </a:ln>
        </p:spPr>
        <p:txBody>
          <a:bodyPr lIns="45719" rIns="45719"/>
          <a:lstStyle/>
          <a:p>
            <a:pPr>
              <a:defRPr>
                <a:solidFill>
                  <a:srgbClr val="FFFFFF"/>
                </a:solidFill>
              </a:defRPr>
            </a:pPr>
            <a:endParaRPr/>
          </a:p>
        </p:txBody>
      </p:sp>
      <p:sp>
        <p:nvSpPr>
          <p:cNvPr id="287" name="Shape 287"/>
          <p:cNvSpPr/>
          <p:nvPr/>
        </p:nvSpPr>
        <p:spPr>
          <a:xfrm>
            <a:off x="228600" y="166121"/>
            <a:ext cx="7765026" cy="1039358"/>
          </a:xfrm>
          <a:prstGeom prst="rect">
            <a:avLst/>
          </a:prstGeom>
          <a:ln w="12700">
            <a:miter lim="400000"/>
          </a:ln>
          <a:extLst>
            <a:ext uri="{C572A759-6A51-4108-AA02-DFA0A04FC94B}">
              <ma14:wrappingTextBoxFlag xmlns:ma14="http://schemas.microsoft.com/office/mac/drawingml/2011/main" xmlns="" val="1"/>
            </a:ext>
          </a:extLst>
        </p:spPr>
        <p:txBody>
          <a:bodyPr wrap="square" lIns="48309" tIns="48309" rIns="48309" bIns="48309" anchor="ctr">
            <a:spAutoFit/>
          </a:bodyPr>
          <a:lstStyle/>
          <a:p>
            <a:pPr defTabSz="966787">
              <a:lnSpc>
                <a:spcPct val="90000"/>
              </a:lnSpc>
              <a:defRPr sz="3400" b="0">
                <a:solidFill>
                  <a:srgbClr val="FFE831"/>
                </a:solidFill>
              </a:defRPr>
            </a:pPr>
            <a:r>
              <a:rPr dirty="0"/>
              <a:t>Decoding the Triangle</a:t>
            </a:r>
            <a:br>
              <a:rPr dirty="0"/>
            </a:br>
            <a:r>
              <a:rPr dirty="0"/>
              <a:t>(</a:t>
            </a:r>
            <a:r>
              <a:rPr lang="en-US" dirty="0"/>
              <a:t>Removed Part 1 &amp; </a:t>
            </a:r>
            <a:r>
              <a:rPr dirty="0"/>
              <a:t>Group Activity) </a:t>
            </a:r>
          </a:p>
        </p:txBody>
      </p:sp>
      <p:sp>
        <p:nvSpPr>
          <p:cNvPr id="288" name="Shape 288"/>
          <p:cNvSpPr/>
          <p:nvPr/>
        </p:nvSpPr>
        <p:spPr>
          <a:xfrm>
            <a:off x="7848600" y="6019800"/>
            <a:ext cx="15240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800" b="0" i="1">
                <a:solidFill>
                  <a:srgbClr val="FFE831"/>
                </a:solidFill>
              </a:defRPr>
            </a:lvl1pPr>
          </a:lstStyle>
          <a:p>
            <a:r>
              <a:t>(Continued)</a:t>
            </a:r>
          </a:p>
        </p:txBody>
      </p:sp>
      <p:cxnSp>
        <p:nvCxnSpPr>
          <p:cNvPr id="9" name="Straight Connector 8"/>
          <p:cNvCxnSpPr/>
          <p:nvPr/>
        </p:nvCxnSpPr>
        <p:spPr>
          <a:xfrm>
            <a:off x="228600" y="2146300"/>
            <a:ext cx="9242946" cy="0"/>
          </a:xfrm>
          <a:prstGeom prst="line">
            <a:avLst/>
          </a:prstGeom>
          <a:noFill/>
          <a:ln w="25400" cap="flat">
            <a:solidFill>
              <a:srgbClr val="FFFFFF"/>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2" name="TextBox 11"/>
          <p:cNvSpPr txBox="1"/>
          <p:nvPr/>
        </p:nvSpPr>
        <p:spPr>
          <a:xfrm>
            <a:off x="22860" y="6023610"/>
            <a:ext cx="792548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solidFill>
                  <a:srgbClr val="F8E82F"/>
                </a:solidFill>
              </a:rPr>
              <a:t>https://www.youtube.com/watch?v=lOeQUwdAjE0</a:t>
            </a:r>
            <a:endParaRPr kumimoji="0" lang="en-US" sz="2400" b="1" i="0" u="none" strike="noStrike" cap="none" spc="0" normalizeH="0" baseline="0" dirty="0">
              <a:ln>
                <a:noFill/>
              </a:ln>
              <a:solidFill>
                <a:srgbClr val="F8E82F"/>
              </a:solidFill>
              <a:effectLst/>
              <a:uFillTx/>
              <a:sym typeface="Arial"/>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81"/>
                                        </p:tgtEl>
                                        <p:attrNameLst>
                                          <p:attrName>style.visibility</p:attrName>
                                        </p:attrNameLst>
                                      </p:cBhvr>
                                      <p:to>
                                        <p:strVal val="visible"/>
                                      </p:to>
                                    </p:set>
                                    <p:animEffect transition="in" filter="dissolve">
                                      <p:cBhvr>
                                        <p:cTn id="7" dur="500"/>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82"/>
                                        </p:tgtEl>
                                        <p:attrNameLst>
                                          <p:attrName>style.visibility</p:attrName>
                                        </p:attrNameLst>
                                      </p:cBhvr>
                                      <p:to>
                                        <p:strVal val="visible"/>
                                      </p:to>
                                    </p:set>
                                    <p:animEffect transition="in" filter="dissolve">
                                      <p:cBhvr>
                                        <p:cTn id="12" dur="500"/>
                                        <p:tgtEl>
                                          <p:spTgt spid="2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283"/>
                                        </p:tgtEl>
                                        <p:attrNameLst>
                                          <p:attrName>style.visibility</p:attrName>
                                        </p:attrNameLst>
                                      </p:cBhvr>
                                      <p:to>
                                        <p:strVal val="visible"/>
                                      </p:to>
                                    </p:set>
                                    <p:animEffect transition="in" filter="dissolve">
                                      <p:cBhvr>
                                        <p:cTn id="17"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1" animBg="1" advAuto="0"/>
      <p:bldP spid="282" grpId="2" animBg="1" advAuto="0"/>
      <p:bldP spid="283"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228600" y="359703"/>
            <a:ext cx="8622792" cy="1037958"/>
          </a:xfrm>
          <a:prstGeom prst="rect">
            <a:avLst/>
          </a:prstGeom>
          <a:ln w="12700">
            <a:miter lim="400000"/>
          </a:ln>
          <a:extLst>
            <a:ext uri="{C572A759-6A51-4108-AA02-DFA0A04FC94B}">
              <ma14:wrappingTextBoxFlag xmlns:ma14="http://schemas.microsoft.com/office/mac/drawingml/2011/main" xmlns="" val="1"/>
            </a:ext>
          </a:extLst>
        </p:spPr>
        <p:txBody>
          <a:bodyPr wrap="square" lIns="47616" tIns="47616" rIns="47616" bIns="47616" anchor="ctr">
            <a:spAutoFit/>
          </a:bodyPr>
          <a:lstStyle/>
          <a:p>
            <a:pPr defTabSz="966787">
              <a:lnSpc>
                <a:spcPct val="90000"/>
              </a:lnSpc>
              <a:defRPr sz="3400" b="0">
                <a:solidFill>
                  <a:srgbClr val="FFE701"/>
                </a:solidFill>
              </a:defRPr>
            </a:pPr>
            <a:r>
              <a:rPr dirty="0"/>
              <a:t>The </a:t>
            </a:r>
            <a:r>
              <a:rPr lang="en-US" dirty="0">
                <a:solidFill>
                  <a:srgbClr val="FFE831"/>
                </a:solidFill>
              </a:rPr>
              <a:t>Thinking</a:t>
            </a:r>
            <a:r>
              <a:rPr dirty="0"/>
              <a:t> Triangle</a:t>
            </a:r>
            <a:endParaRPr lang="en-US" dirty="0"/>
          </a:p>
          <a:p>
            <a:pPr defTabSz="966787">
              <a:lnSpc>
                <a:spcPct val="90000"/>
              </a:lnSpc>
              <a:defRPr sz="3400" b="0">
                <a:solidFill>
                  <a:srgbClr val="FFE701"/>
                </a:solidFill>
              </a:defRPr>
            </a:pPr>
            <a:r>
              <a:rPr lang="en-US" dirty="0"/>
              <a:t>(“My Somebody” Worksheet – Parts 1 &amp; 2)</a:t>
            </a:r>
            <a:endParaRPr dirty="0"/>
          </a:p>
        </p:txBody>
      </p:sp>
      <p:pic>
        <p:nvPicPr>
          <p:cNvPr id="245" name="tantrum.jpg" descr="tantrum"/>
          <p:cNvPicPr>
            <a:picLocks noChangeAspect="1"/>
          </p:cNvPicPr>
          <p:nvPr/>
        </p:nvPicPr>
        <p:blipFill>
          <a:blip r:embed="rId3">
            <a:extLst/>
          </a:blip>
          <a:stretch>
            <a:fillRect/>
          </a:stretch>
        </p:blipFill>
        <p:spPr>
          <a:xfrm>
            <a:off x="3924300" y="1380042"/>
            <a:ext cx="1752600" cy="2057400"/>
          </a:xfrm>
          <a:prstGeom prst="rect">
            <a:avLst/>
          </a:prstGeom>
          <a:ln w="12700">
            <a:miter lim="400000"/>
          </a:ln>
        </p:spPr>
      </p:pic>
      <p:grpSp>
        <p:nvGrpSpPr>
          <p:cNvPr id="252" name="Group 252"/>
          <p:cNvGrpSpPr/>
          <p:nvPr/>
        </p:nvGrpSpPr>
        <p:grpSpPr>
          <a:xfrm>
            <a:off x="2326135" y="3508692"/>
            <a:ext cx="5207770" cy="2886436"/>
            <a:chOff x="1000080" y="35192"/>
            <a:chExt cx="4239596" cy="2432835"/>
          </a:xfrm>
        </p:grpSpPr>
        <p:sp>
          <p:nvSpPr>
            <p:cNvPr id="246" name="Shape 246"/>
            <p:cNvSpPr/>
            <p:nvPr/>
          </p:nvSpPr>
          <p:spPr>
            <a:xfrm>
              <a:off x="3652265" y="1957475"/>
              <a:ext cx="1587411" cy="486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6029" tIns="46029" rIns="46029" bIns="46029" numCol="1" anchor="t">
              <a:spAutoFit/>
            </a:bodyPr>
            <a:lstStyle>
              <a:lvl1pPr algn="ctr" defTabSz="966787">
                <a:defRPr sz="2800" b="0">
                  <a:solidFill>
                    <a:srgbClr val="FFFF99"/>
                  </a:solidFill>
                </a:defRPr>
              </a:lvl1pPr>
            </a:lstStyle>
            <a:p>
              <a:r>
                <a:rPr dirty="0"/>
                <a:t>Thoughts</a:t>
              </a:r>
            </a:p>
          </p:txBody>
        </p:sp>
        <p:sp>
          <p:nvSpPr>
            <p:cNvPr id="247" name="Shape 247"/>
            <p:cNvSpPr/>
            <p:nvPr/>
          </p:nvSpPr>
          <p:spPr>
            <a:xfrm>
              <a:off x="1000080" y="1981200"/>
              <a:ext cx="1448853" cy="486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6029" tIns="46029" rIns="46029" bIns="46029" numCol="1" anchor="t">
              <a:spAutoFit/>
            </a:bodyPr>
            <a:lstStyle>
              <a:lvl1pPr algn="ctr" defTabSz="966787">
                <a:defRPr sz="2800" b="0">
                  <a:solidFill>
                    <a:srgbClr val="FF33CC"/>
                  </a:solidFill>
                </a:defRPr>
              </a:lvl1pPr>
            </a:lstStyle>
            <a:p>
              <a:r>
                <a:rPr dirty="0"/>
                <a:t>Feelings</a:t>
              </a:r>
            </a:p>
          </p:txBody>
        </p:sp>
        <p:sp>
          <p:nvSpPr>
            <p:cNvPr id="248" name="Shape 248"/>
            <p:cNvSpPr/>
            <p:nvPr/>
          </p:nvSpPr>
          <p:spPr>
            <a:xfrm>
              <a:off x="2171503" y="35192"/>
              <a:ext cx="1686035" cy="486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6029" tIns="46029" rIns="46029" bIns="46029" numCol="1" anchor="t">
              <a:spAutoFit/>
            </a:bodyPr>
            <a:lstStyle>
              <a:lvl1pPr algn="ctr" defTabSz="966787">
                <a:defRPr sz="2800" b="0">
                  <a:solidFill>
                    <a:srgbClr val="00B050"/>
                  </a:solidFill>
                </a:defRPr>
              </a:lvl1pPr>
            </a:lstStyle>
            <a:p>
              <a:r>
                <a:rPr dirty="0"/>
                <a:t>Behaviors</a:t>
              </a:r>
            </a:p>
          </p:txBody>
        </p:sp>
        <p:sp>
          <p:nvSpPr>
            <p:cNvPr id="249" name="Shape 249"/>
            <p:cNvSpPr/>
            <p:nvPr/>
          </p:nvSpPr>
          <p:spPr>
            <a:xfrm>
              <a:off x="1853098" y="1836478"/>
              <a:ext cx="2526162" cy="39853"/>
            </a:xfrm>
            <a:prstGeom prst="line">
              <a:avLst/>
            </a:prstGeom>
            <a:noFill/>
            <a:ln w="57150" cap="flat">
              <a:solidFill>
                <a:srgbClr val="FFFFFF"/>
              </a:solidFill>
              <a:prstDash val="solid"/>
              <a:round/>
              <a:headEnd type="triangle" w="med" len="me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50" name="Shape 250"/>
            <p:cNvSpPr/>
            <p:nvPr/>
          </p:nvSpPr>
          <p:spPr>
            <a:xfrm flipH="1" flipV="1">
              <a:off x="3791835" y="498389"/>
              <a:ext cx="825086" cy="1161136"/>
            </a:xfrm>
            <a:prstGeom prst="line">
              <a:avLst/>
            </a:prstGeom>
            <a:noFill/>
            <a:ln w="57150" cap="flat">
              <a:solidFill>
                <a:srgbClr val="FFFFFF"/>
              </a:solidFill>
              <a:prstDash val="solid"/>
              <a:round/>
              <a:headEnd type="triangle" w="med" len="me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51" name="Shape 251"/>
            <p:cNvSpPr/>
            <p:nvPr/>
          </p:nvSpPr>
          <p:spPr>
            <a:xfrm flipV="1">
              <a:off x="1422937" y="521396"/>
              <a:ext cx="790698" cy="1138128"/>
            </a:xfrm>
            <a:prstGeom prst="line">
              <a:avLst/>
            </a:prstGeom>
            <a:noFill/>
            <a:ln w="57150" cap="flat">
              <a:solidFill>
                <a:srgbClr val="FFFFFF"/>
              </a:solidFill>
              <a:prstDash val="solid"/>
              <a:round/>
              <a:headEnd type="triangle" w="med" len="med"/>
              <a:tailEnd type="triangle" w="med" len="med"/>
            </a:ln>
            <a:effectLst/>
          </p:spPr>
          <p:txBody>
            <a:bodyPr wrap="square" lIns="45719" tIns="45719" rIns="45719" bIns="45719" numCol="1" anchor="t">
              <a:noAutofit/>
            </a:bodyPr>
            <a:lstStyle/>
            <a:p>
              <a:pPr>
                <a:defRPr>
                  <a:solidFill>
                    <a:srgbClr val="FFFFFF"/>
                  </a:solidFill>
                </a:defRPr>
              </a:pPr>
              <a:endParaRPr/>
            </a:p>
          </p:txBody>
        </p:sp>
      </p:grpSp>
      <p:sp>
        <p:nvSpPr>
          <p:cNvPr id="253" name="Shape 253"/>
          <p:cNvSpPr>
            <a:spLocks noGrp="1"/>
          </p:cNvSpPr>
          <p:nvPr>
            <p:ph type="sldNum" sz="quarter" idx="2"/>
          </p:nvPr>
        </p:nvSpPr>
        <p:spPr>
          <a:xfrm>
            <a:off x="9350658" y="6880225"/>
            <a:ext cx="250543" cy="394307"/>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fld id="{86CB4B4D-7CA3-9044-876B-883B54F8677D}" type="slidenum">
              <a:t>11</a:t>
            </a:fld>
            <a:endParaRPr/>
          </a:p>
        </p:txBody>
      </p:sp>
      <p:pic>
        <p:nvPicPr>
          <p:cNvPr id="254" name="Module3_InvisibleSuitcase-Open.png" descr="Module3_InvisibleSuitcase-Open"/>
          <p:cNvPicPr>
            <a:picLocks noChangeAspect="1"/>
          </p:cNvPicPr>
          <p:nvPr/>
        </p:nvPicPr>
        <p:blipFill>
          <a:blip r:embed="rId4">
            <a:extLst/>
          </a:blip>
          <a:stretch>
            <a:fillRect/>
          </a:stretch>
        </p:blipFill>
        <p:spPr>
          <a:xfrm>
            <a:off x="7499688" y="4552375"/>
            <a:ext cx="1981200" cy="1624013"/>
          </a:xfrm>
          <a:prstGeom prst="rect">
            <a:avLst/>
          </a:prstGeom>
          <a:ln w="12700">
            <a:miter lim="400000"/>
          </a:ln>
        </p:spPr>
      </p:pic>
      <p:pic>
        <p:nvPicPr>
          <p:cNvPr id="255" name="Module2_Scared+Alone.png" descr="Module2_Scared+Alone"/>
          <p:cNvPicPr>
            <a:picLocks noChangeAspect="1"/>
          </p:cNvPicPr>
          <p:nvPr/>
        </p:nvPicPr>
        <p:blipFill>
          <a:blip r:embed="rId5">
            <a:extLst/>
          </a:blip>
          <a:stretch>
            <a:fillRect/>
          </a:stretch>
        </p:blipFill>
        <p:spPr>
          <a:xfrm>
            <a:off x="399561" y="4600292"/>
            <a:ext cx="1814249" cy="1621829"/>
          </a:xfrm>
          <a:prstGeom prst="rect">
            <a:avLst/>
          </a:prstGeom>
          <a:ln w="12700">
            <a:miter lim="400000"/>
          </a:ln>
        </p:spPr>
      </p:pic>
      <p:cxnSp>
        <p:nvCxnSpPr>
          <p:cNvPr id="5" name="Straight Connector 4"/>
          <p:cNvCxnSpPr/>
          <p:nvPr/>
        </p:nvCxnSpPr>
        <p:spPr>
          <a:xfrm>
            <a:off x="344384" y="3990014"/>
            <a:ext cx="8970819" cy="0"/>
          </a:xfrm>
          <a:prstGeom prst="line">
            <a:avLst/>
          </a:prstGeom>
          <a:noFill/>
          <a:ln w="25400" cap="flat">
            <a:solidFill>
              <a:srgbClr val="FFFFFF"/>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 name="TextBox 1"/>
          <p:cNvSpPr txBox="1"/>
          <p:nvPr/>
        </p:nvSpPr>
        <p:spPr>
          <a:xfrm>
            <a:off x="7372387" y="5895032"/>
            <a:ext cx="2216888"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000099"/>
                </a:solidFill>
                <a:effectLst/>
                <a:uFillTx/>
                <a:latin typeface="+mn-lt"/>
                <a:ea typeface="+mn-ea"/>
                <a:cs typeface="+mn-cs"/>
                <a:sym typeface="Arial"/>
              </a:rPr>
              <a:t>Invisible Suitcase</a:t>
            </a:r>
          </a:p>
        </p:txBody>
      </p:sp>
    </p:spTree>
    <p:extLst>
      <p:ext uri="{BB962C8B-B14F-4D97-AF65-F5344CB8AC3E}">
        <p14:creationId xmlns:p14="http://schemas.microsoft.com/office/powerpoint/2010/main" val="363939435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idx="4294967295"/>
          </p:nvPr>
        </p:nvSpPr>
        <p:spPr>
          <a:xfrm>
            <a:off x="609600" y="513797"/>
            <a:ext cx="8458200" cy="5029200"/>
          </a:xfrm>
          <a:prstGeom prst="rect">
            <a:avLst/>
          </a:prstGeom>
        </p:spPr>
        <p:txBody>
          <a:bodyPr lIns="47616" tIns="47616" rIns="47616" bIns="47616">
            <a:normAutofit/>
          </a:bodyPr>
          <a:lstStyle/>
          <a:p>
            <a:pPr>
              <a:defRPr sz="3600" b="0" i="1">
                <a:solidFill>
                  <a:srgbClr val="FFE831"/>
                </a:solidFill>
              </a:defRPr>
            </a:pPr>
            <a:r>
              <a:rPr lang="en-US" sz="3600" b="0" i="1" dirty="0"/>
              <a:t>“Anything that’s human is </a:t>
            </a:r>
            <a:r>
              <a:rPr lang="en-US" sz="3600" b="0" i="1" u="sng" dirty="0"/>
              <a:t>mentionable</a:t>
            </a:r>
            <a:r>
              <a:rPr lang="en-US" sz="3600" b="0" i="1" dirty="0"/>
              <a:t>, and anything that is mentionable can be more </a:t>
            </a:r>
            <a:r>
              <a:rPr lang="en-US" sz="3600" b="0" u="sng" dirty="0"/>
              <a:t>manageable</a:t>
            </a:r>
            <a:r>
              <a:rPr lang="en-US" sz="3600" b="0" i="1" dirty="0"/>
              <a:t>. When we can talk about our feelings, they become l</a:t>
            </a:r>
            <a:r>
              <a:rPr lang="en-US" sz="3600" b="0" i="1" u="sng" dirty="0"/>
              <a:t>ess overwhelming</a:t>
            </a:r>
            <a:r>
              <a:rPr lang="en-US" sz="3600" b="0" i="1" dirty="0"/>
              <a:t>, </a:t>
            </a:r>
            <a:r>
              <a:rPr lang="en-US" sz="3600" b="0" i="1" u="sng" dirty="0"/>
              <a:t>less upsetting</a:t>
            </a:r>
            <a:r>
              <a:rPr lang="en-US" sz="3600" b="0" i="1" dirty="0"/>
              <a:t>, and </a:t>
            </a:r>
            <a:r>
              <a:rPr lang="en-US" sz="3600" b="0" i="1" u="sng" dirty="0"/>
              <a:t>less scary</a:t>
            </a:r>
            <a:r>
              <a:rPr lang="en-US" sz="3600" b="0" i="1" dirty="0"/>
              <a:t>. The people we trust with that important talk can help us know that we are </a:t>
            </a:r>
            <a:r>
              <a:rPr lang="en-US" sz="3600" b="0" i="1" u="sng" dirty="0"/>
              <a:t>not alone</a:t>
            </a:r>
            <a:r>
              <a:rPr lang="en-US" sz="3600" b="0" i="1" dirty="0"/>
              <a:t>.” </a:t>
            </a:r>
            <a:r>
              <a:rPr i="0" dirty="0"/>
              <a:t>				</a:t>
            </a:r>
          </a:p>
        </p:txBody>
      </p:sp>
      <p:sp>
        <p:nvSpPr>
          <p:cNvPr id="311" name="Shape 311"/>
          <p:cNvSpPr>
            <a:spLocks noGrp="1"/>
          </p:cNvSpPr>
          <p:nvPr>
            <p:ph type="sldNum" sz="quarter" idx="2"/>
          </p:nvPr>
        </p:nvSpPr>
        <p:spPr>
          <a:xfrm>
            <a:off x="9209434" y="6883400"/>
            <a:ext cx="391767" cy="394307"/>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fld id="{86CB4B4D-7CA3-9044-876B-883B54F8677D}" type="slidenum">
              <a:t>12</a:t>
            </a:fld>
            <a:endParaRPr/>
          </a:p>
        </p:txBody>
      </p:sp>
      <p:sp>
        <p:nvSpPr>
          <p:cNvPr id="312" name="Shape 312"/>
          <p:cNvSpPr/>
          <p:nvPr/>
        </p:nvSpPr>
        <p:spPr>
          <a:xfrm>
            <a:off x="4624252" y="5035732"/>
            <a:ext cx="4648200"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r">
              <a:defRPr sz="3200" b="0">
                <a:solidFill>
                  <a:srgbClr val="FFFFFF"/>
                </a:solidFill>
              </a:defRPr>
            </a:pPr>
            <a:r>
              <a:rPr lang="en-US" sz="3200" b="0" dirty="0"/>
              <a:t>― </a:t>
            </a:r>
            <a:r>
              <a:rPr lang="en-US" sz="3200" dirty="0"/>
              <a:t>Fred Rogers </a:t>
            </a:r>
          </a:p>
          <a:p>
            <a:pPr algn="r">
              <a:defRPr sz="3200" b="0">
                <a:solidFill>
                  <a:srgbClr val="FFFFFF"/>
                </a:solidFill>
              </a:defRPr>
            </a:pPr>
            <a:r>
              <a:rPr lang="en-US" sz="3200" dirty="0"/>
              <a:t>(Mr. Rodgers)</a:t>
            </a:r>
            <a:endParaRPr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8600" y="457200"/>
            <a:ext cx="6781800" cy="762000"/>
          </a:xfrm>
        </p:spPr>
        <p:txBody>
          <a:bodyPr/>
          <a:lstStyle/>
          <a:p>
            <a:r>
              <a:rPr altLang="en-US">
                <a:solidFill>
                  <a:srgbClr val="FFE831"/>
                </a:solidFill>
              </a:rPr>
              <a:t>Be an “Emotional Coach” </a:t>
            </a:r>
          </a:p>
        </p:txBody>
      </p:sp>
      <p:sp>
        <p:nvSpPr>
          <p:cNvPr id="39939" name="Slide Number Placeholder 4"/>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CBEC68A4-2FF4-49FB-9440-3FBD5F9B1462}" type="slidenum">
              <a:rPr lang="en-US" altLang="en-US" sz="2000" b="0">
                <a:solidFill>
                  <a:srgbClr val="FFFF00"/>
                </a:solidFill>
                <a:latin typeface="Franklin Gothic Book" panose="020B0503020102020204" pitchFamily="34" charset="0"/>
              </a:rPr>
              <a:pPr algn="r" eaLnBrk="1" hangingPunct="1"/>
              <a:t>13</a:t>
            </a:fld>
            <a:endParaRPr lang="en-US" altLang="en-US" sz="2000" b="0">
              <a:solidFill>
                <a:srgbClr val="FFFF00"/>
              </a:solidFill>
              <a:latin typeface="Franklin Gothic Book" panose="020B0503020102020204" pitchFamily="34" charset="0"/>
            </a:endParaRPr>
          </a:p>
        </p:txBody>
      </p:sp>
      <p:sp>
        <p:nvSpPr>
          <p:cNvPr id="39940" name="TextBox 4"/>
          <p:cNvSpPr txBox="1">
            <a:spLocks noChangeArrowheads="1"/>
          </p:cNvSpPr>
          <p:nvPr/>
        </p:nvSpPr>
        <p:spPr bwMode="auto">
          <a:xfrm>
            <a:off x="7924800" y="6019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i="1">
                <a:solidFill>
                  <a:srgbClr val="FFE831"/>
                </a:solidFill>
              </a:rPr>
              <a:t>(Continued)</a:t>
            </a:r>
          </a:p>
        </p:txBody>
      </p:sp>
      <p:sp>
        <p:nvSpPr>
          <p:cNvPr id="39941" name="Rectangle 6"/>
          <p:cNvSpPr>
            <a:spLocks noChangeArrowheads="1"/>
          </p:cNvSpPr>
          <p:nvPr/>
        </p:nvSpPr>
        <p:spPr bwMode="auto">
          <a:xfrm>
            <a:off x="-107950" y="2651125"/>
            <a:ext cx="9601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306" tIns="0" rIns="60306" bIns="0" anchor="ct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r>
              <a:rPr lang="en-US" altLang="en-US">
                <a:solidFill>
                  <a:srgbClr val="DD4B39"/>
                </a:solidFill>
              </a:rPr>
              <a:t> </a:t>
            </a:r>
            <a:r>
              <a:rPr lang="en-US" altLang="en-US" sz="10900">
                <a:solidFill>
                  <a:srgbClr val="DD4B39"/>
                </a:solidFill>
              </a:rPr>
              <a:t> </a:t>
            </a:r>
            <a:r>
              <a:rPr lang="en-US" altLang="en-US">
                <a:solidFill>
                  <a:srgbClr val="DD4B39"/>
                </a:solidFill>
              </a:rPr>
              <a:t>                                       </a:t>
            </a:r>
          </a:p>
        </p:txBody>
      </p:sp>
      <p:pic>
        <p:nvPicPr>
          <p:cNvPr id="39942" name="Picture 7" descr="Image result for coach clipart whistle clipboa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525" y="2074863"/>
            <a:ext cx="475615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24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p:cNvSpPr>
          <p:nvPr>
            <p:ph type="sldNum" sz="quarter" idx="2"/>
          </p:nvPr>
        </p:nvSpPr>
        <p:spPr>
          <a:xfrm>
            <a:off x="9209433" y="6880225"/>
            <a:ext cx="391767" cy="394307"/>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fld id="{86CB4B4D-7CA3-9044-876B-883B54F8677D}" type="slidenum">
              <a:t>14</a:t>
            </a:fld>
            <a:endParaRPr/>
          </a:p>
        </p:txBody>
      </p:sp>
      <p:sp>
        <p:nvSpPr>
          <p:cNvPr id="329" name="Shape 329"/>
          <p:cNvSpPr>
            <a:spLocks noGrp="1"/>
          </p:cNvSpPr>
          <p:nvPr>
            <p:ph type="title" idx="4294967295"/>
          </p:nvPr>
        </p:nvSpPr>
        <p:spPr>
          <a:xfrm>
            <a:off x="152400" y="304800"/>
            <a:ext cx="8893175" cy="1219200"/>
          </a:xfrm>
          <a:prstGeom prst="rect">
            <a:avLst/>
          </a:prstGeom>
        </p:spPr>
        <p:txBody>
          <a:bodyPr>
            <a:normAutofit/>
          </a:bodyPr>
          <a:lstStyle>
            <a:lvl1pPr>
              <a:defRPr sz="3400"/>
            </a:lvl1pPr>
          </a:lstStyle>
          <a:p>
            <a:r>
              <a:rPr lang="en-US" dirty="0"/>
              <a:t>Emotional Coaching – Step #1</a:t>
            </a:r>
            <a:endParaRPr dirty="0"/>
          </a:p>
        </p:txBody>
      </p:sp>
      <p:grpSp>
        <p:nvGrpSpPr>
          <p:cNvPr id="419" name="Group 419"/>
          <p:cNvGrpSpPr/>
          <p:nvPr/>
        </p:nvGrpSpPr>
        <p:grpSpPr>
          <a:xfrm>
            <a:off x="3829050" y="2005743"/>
            <a:ext cx="509019" cy="2503614"/>
            <a:chOff x="0" y="0"/>
            <a:chExt cx="509018" cy="2503612"/>
          </a:xfrm>
        </p:grpSpPr>
        <p:grpSp>
          <p:nvGrpSpPr>
            <p:cNvPr id="411" name="Group 411"/>
            <p:cNvGrpSpPr/>
            <p:nvPr/>
          </p:nvGrpSpPr>
          <p:grpSpPr>
            <a:xfrm>
              <a:off x="186640" y="0"/>
              <a:ext cx="322379" cy="2503613"/>
              <a:chOff x="0" y="0"/>
              <a:chExt cx="322377" cy="2503612"/>
            </a:xfrm>
          </p:grpSpPr>
          <p:sp>
            <p:nvSpPr>
              <p:cNvPr id="398" name="Shape 398"/>
              <p:cNvSpPr/>
              <p:nvPr/>
            </p:nvSpPr>
            <p:spPr>
              <a:xfrm>
                <a:off x="101138" y="2062735"/>
                <a:ext cx="101139" cy="388646"/>
              </a:xfrm>
              <a:custGeom>
                <a:avLst/>
                <a:gdLst/>
                <a:ahLst/>
                <a:cxnLst>
                  <a:cxn ang="0">
                    <a:pos x="wd2" y="hd2"/>
                  </a:cxn>
                  <a:cxn ang="5400000">
                    <a:pos x="wd2" y="hd2"/>
                  </a:cxn>
                  <a:cxn ang="10800000">
                    <a:pos x="wd2" y="hd2"/>
                  </a:cxn>
                  <a:cxn ang="16200000">
                    <a:pos x="wd2" y="hd2"/>
                  </a:cxn>
                </a:cxnLst>
                <a:rect l="0" t="0" r="r" b="b"/>
                <a:pathLst>
                  <a:path w="21600" h="21600" extrusionOk="0">
                    <a:moveTo>
                      <a:pt x="2507" y="0"/>
                    </a:moveTo>
                    <a:lnTo>
                      <a:pt x="0" y="11513"/>
                    </a:lnTo>
                    <a:lnTo>
                      <a:pt x="193" y="18599"/>
                    </a:lnTo>
                    <a:lnTo>
                      <a:pt x="8679" y="21600"/>
                    </a:lnTo>
                    <a:lnTo>
                      <a:pt x="19286" y="20518"/>
                    </a:lnTo>
                    <a:lnTo>
                      <a:pt x="21600" y="13334"/>
                    </a:lnTo>
                    <a:lnTo>
                      <a:pt x="15236" y="1722"/>
                    </a:lnTo>
                    <a:lnTo>
                      <a:pt x="2507" y="0"/>
                    </a:lnTo>
                    <a:close/>
                  </a:path>
                </a:pathLst>
              </a:custGeom>
              <a:solidFill>
                <a:srgbClr val="94A6C2"/>
              </a:solidFill>
              <a:ln w="12700" cap="flat">
                <a:noFill/>
                <a:miter lim="400000"/>
              </a:ln>
              <a:effectLst/>
            </p:spPr>
            <p:txBody>
              <a:bodyPr wrap="square" lIns="45719" tIns="45719" rIns="45719" bIns="45719" numCol="1" anchor="t">
                <a:noAutofit/>
              </a:bodyPr>
              <a:lstStyle/>
              <a:p>
                <a:pPr algn="ctr">
                  <a:defRPr>
                    <a:solidFill>
                      <a:srgbClr val="FFFFFF"/>
                    </a:solidFill>
                  </a:defRPr>
                </a:pPr>
                <a:endParaRPr/>
              </a:p>
            </p:txBody>
          </p:sp>
          <p:sp>
            <p:nvSpPr>
              <p:cNvPr id="399" name="Shape 399"/>
              <p:cNvSpPr/>
              <p:nvPr/>
            </p:nvSpPr>
            <p:spPr>
              <a:xfrm>
                <a:off x="35217" y="17705"/>
                <a:ext cx="255556" cy="2081329"/>
              </a:xfrm>
              <a:custGeom>
                <a:avLst/>
                <a:gdLst/>
                <a:ahLst/>
                <a:cxnLst>
                  <a:cxn ang="0">
                    <a:pos x="wd2" y="hd2"/>
                  </a:cxn>
                  <a:cxn ang="5400000">
                    <a:pos x="wd2" y="hd2"/>
                  </a:cxn>
                  <a:cxn ang="10800000">
                    <a:pos x="wd2" y="hd2"/>
                  </a:cxn>
                  <a:cxn ang="16200000">
                    <a:pos x="wd2" y="hd2"/>
                  </a:cxn>
                </a:cxnLst>
                <a:rect l="0" t="0" r="r" b="b"/>
                <a:pathLst>
                  <a:path w="21600" h="21600" extrusionOk="0">
                    <a:moveTo>
                      <a:pt x="6488" y="21407"/>
                    </a:moveTo>
                    <a:lnTo>
                      <a:pt x="5266" y="19358"/>
                    </a:lnTo>
                    <a:lnTo>
                      <a:pt x="1145" y="17806"/>
                    </a:lnTo>
                    <a:lnTo>
                      <a:pt x="1145" y="17769"/>
                    </a:lnTo>
                    <a:lnTo>
                      <a:pt x="1069" y="17750"/>
                    </a:lnTo>
                    <a:lnTo>
                      <a:pt x="1069" y="17686"/>
                    </a:lnTo>
                    <a:lnTo>
                      <a:pt x="916" y="17668"/>
                    </a:lnTo>
                    <a:lnTo>
                      <a:pt x="916" y="17613"/>
                    </a:lnTo>
                    <a:lnTo>
                      <a:pt x="840" y="17585"/>
                    </a:lnTo>
                    <a:lnTo>
                      <a:pt x="840" y="17466"/>
                    </a:lnTo>
                    <a:lnTo>
                      <a:pt x="763" y="17429"/>
                    </a:lnTo>
                    <a:lnTo>
                      <a:pt x="763" y="17291"/>
                    </a:lnTo>
                    <a:lnTo>
                      <a:pt x="611" y="17245"/>
                    </a:lnTo>
                    <a:lnTo>
                      <a:pt x="611" y="17126"/>
                    </a:lnTo>
                    <a:lnTo>
                      <a:pt x="534" y="17071"/>
                    </a:lnTo>
                    <a:lnTo>
                      <a:pt x="534" y="16924"/>
                    </a:lnTo>
                    <a:lnTo>
                      <a:pt x="458" y="16841"/>
                    </a:lnTo>
                    <a:lnTo>
                      <a:pt x="458" y="16685"/>
                    </a:lnTo>
                    <a:lnTo>
                      <a:pt x="305" y="16584"/>
                    </a:lnTo>
                    <a:lnTo>
                      <a:pt x="305" y="16299"/>
                    </a:lnTo>
                    <a:lnTo>
                      <a:pt x="229" y="16207"/>
                    </a:lnTo>
                    <a:lnTo>
                      <a:pt x="229" y="15839"/>
                    </a:lnTo>
                    <a:lnTo>
                      <a:pt x="153" y="15720"/>
                    </a:lnTo>
                    <a:lnTo>
                      <a:pt x="153" y="15160"/>
                    </a:lnTo>
                    <a:lnTo>
                      <a:pt x="0" y="15022"/>
                    </a:lnTo>
                    <a:lnTo>
                      <a:pt x="0" y="12229"/>
                    </a:lnTo>
                    <a:lnTo>
                      <a:pt x="153" y="11990"/>
                    </a:lnTo>
                    <a:lnTo>
                      <a:pt x="153" y="11200"/>
                    </a:lnTo>
                    <a:lnTo>
                      <a:pt x="229" y="10942"/>
                    </a:lnTo>
                    <a:lnTo>
                      <a:pt x="229" y="10161"/>
                    </a:lnTo>
                    <a:lnTo>
                      <a:pt x="305" y="9895"/>
                    </a:lnTo>
                    <a:lnTo>
                      <a:pt x="305" y="9656"/>
                    </a:lnTo>
                    <a:lnTo>
                      <a:pt x="458" y="9399"/>
                    </a:lnTo>
                    <a:lnTo>
                      <a:pt x="458" y="9132"/>
                    </a:lnTo>
                    <a:lnTo>
                      <a:pt x="534" y="8894"/>
                    </a:lnTo>
                    <a:lnTo>
                      <a:pt x="534" y="8655"/>
                    </a:lnTo>
                    <a:lnTo>
                      <a:pt x="611" y="8416"/>
                    </a:lnTo>
                    <a:lnTo>
                      <a:pt x="611" y="8168"/>
                    </a:lnTo>
                    <a:lnTo>
                      <a:pt x="763" y="7929"/>
                    </a:lnTo>
                    <a:lnTo>
                      <a:pt x="763" y="7690"/>
                    </a:lnTo>
                    <a:lnTo>
                      <a:pt x="840" y="7470"/>
                    </a:lnTo>
                    <a:lnTo>
                      <a:pt x="840" y="7231"/>
                    </a:lnTo>
                    <a:lnTo>
                      <a:pt x="916" y="7010"/>
                    </a:lnTo>
                    <a:lnTo>
                      <a:pt x="1069" y="6762"/>
                    </a:lnTo>
                    <a:lnTo>
                      <a:pt x="1069" y="6542"/>
                    </a:lnTo>
                    <a:lnTo>
                      <a:pt x="1145" y="6321"/>
                    </a:lnTo>
                    <a:lnTo>
                      <a:pt x="1221" y="6119"/>
                    </a:lnTo>
                    <a:lnTo>
                      <a:pt x="1221" y="5898"/>
                    </a:lnTo>
                    <a:lnTo>
                      <a:pt x="1374" y="5696"/>
                    </a:lnTo>
                    <a:lnTo>
                      <a:pt x="1450" y="5503"/>
                    </a:lnTo>
                    <a:lnTo>
                      <a:pt x="1450" y="5301"/>
                    </a:lnTo>
                    <a:lnTo>
                      <a:pt x="1527" y="5099"/>
                    </a:lnTo>
                    <a:lnTo>
                      <a:pt x="1679" y="4897"/>
                    </a:lnTo>
                    <a:lnTo>
                      <a:pt x="1679" y="4713"/>
                    </a:lnTo>
                    <a:lnTo>
                      <a:pt x="1755" y="4539"/>
                    </a:lnTo>
                    <a:lnTo>
                      <a:pt x="1832" y="4355"/>
                    </a:lnTo>
                    <a:lnTo>
                      <a:pt x="1984" y="4171"/>
                    </a:lnTo>
                    <a:lnTo>
                      <a:pt x="1984" y="3997"/>
                    </a:lnTo>
                    <a:lnTo>
                      <a:pt x="2061" y="3831"/>
                    </a:lnTo>
                    <a:lnTo>
                      <a:pt x="2137" y="3657"/>
                    </a:lnTo>
                    <a:lnTo>
                      <a:pt x="2137" y="3491"/>
                    </a:lnTo>
                    <a:lnTo>
                      <a:pt x="2290" y="3335"/>
                    </a:lnTo>
                    <a:lnTo>
                      <a:pt x="2366" y="3188"/>
                    </a:lnTo>
                    <a:lnTo>
                      <a:pt x="2366" y="3050"/>
                    </a:lnTo>
                    <a:lnTo>
                      <a:pt x="2442" y="2885"/>
                    </a:lnTo>
                    <a:lnTo>
                      <a:pt x="2442" y="2765"/>
                    </a:lnTo>
                    <a:lnTo>
                      <a:pt x="2595" y="2628"/>
                    </a:lnTo>
                    <a:lnTo>
                      <a:pt x="2671" y="2508"/>
                    </a:lnTo>
                    <a:lnTo>
                      <a:pt x="2671" y="2389"/>
                    </a:lnTo>
                    <a:lnTo>
                      <a:pt x="2748" y="2269"/>
                    </a:lnTo>
                    <a:lnTo>
                      <a:pt x="2748" y="2150"/>
                    </a:lnTo>
                    <a:lnTo>
                      <a:pt x="2900" y="2049"/>
                    </a:lnTo>
                    <a:lnTo>
                      <a:pt x="2900" y="1948"/>
                    </a:lnTo>
                    <a:lnTo>
                      <a:pt x="2977" y="1847"/>
                    </a:lnTo>
                    <a:lnTo>
                      <a:pt x="2977" y="1764"/>
                    </a:lnTo>
                    <a:lnTo>
                      <a:pt x="3053" y="1663"/>
                    </a:lnTo>
                    <a:lnTo>
                      <a:pt x="3053" y="1525"/>
                    </a:lnTo>
                    <a:lnTo>
                      <a:pt x="3206" y="1442"/>
                    </a:lnTo>
                    <a:lnTo>
                      <a:pt x="3206" y="1341"/>
                    </a:lnTo>
                    <a:lnTo>
                      <a:pt x="3282" y="1286"/>
                    </a:lnTo>
                    <a:lnTo>
                      <a:pt x="3282" y="1158"/>
                    </a:lnTo>
                    <a:lnTo>
                      <a:pt x="3435" y="1139"/>
                    </a:lnTo>
                    <a:lnTo>
                      <a:pt x="3435" y="1121"/>
                    </a:lnTo>
                    <a:lnTo>
                      <a:pt x="8854" y="0"/>
                    </a:lnTo>
                    <a:lnTo>
                      <a:pt x="16181" y="257"/>
                    </a:lnTo>
                    <a:lnTo>
                      <a:pt x="21600" y="1562"/>
                    </a:lnTo>
                    <a:lnTo>
                      <a:pt x="21447" y="10878"/>
                    </a:lnTo>
                    <a:lnTo>
                      <a:pt x="20302" y="16822"/>
                    </a:lnTo>
                    <a:lnTo>
                      <a:pt x="14044" y="19680"/>
                    </a:lnTo>
                    <a:lnTo>
                      <a:pt x="12594" y="21600"/>
                    </a:lnTo>
                    <a:lnTo>
                      <a:pt x="6488" y="21407"/>
                    </a:lnTo>
                    <a:close/>
                  </a:path>
                </a:pathLst>
              </a:custGeom>
              <a:solidFill>
                <a:srgbClr val="B3FFFF"/>
              </a:solidFill>
              <a:ln w="12700" cap="flat">
                <a:noFill/>
                <a:miter lim="400000"/>
              </a:ln>
              <a:effectLst/>
            </p:spPr>
            <p:txBody>
              <a:bodyPr wrap="square" lIns="45719" tIns="45719" rIns="45719" bIns="45719" numCol="1" anchor="t">
                <a:noAutofit/>
              </a:bodyPr>
              <a:lstStyle/>
              <a:p>
                <a:pPr algn="ctr">
                  <a:defRPr>
                    <a:solidFill>
                      <a:srgbClr val="FFFFFF"/>
                    </a:solidFill>
                  </a:defRPr>
                </a:pPr>
                <a:endParaRPr/>
              </a:p>
            </p:txBody>
          </p:sp>
          <p:sp>
            <p:nvSpPr>
              <p:cNvPr id="400" name="Shape 400"/>
              <p:cNvSpPr/>
              <p:nvPr/>
            </p:nvSpPr>
            <p:spPr>
              <a:xfrm>
                <a:off x="88495" y="215126"/>
                <a:ext cx="150806" cy="1865316"/>
              </a:xfrm>
              <a:custGeom>
                <a:avLst/>
                <a:gdLst/>
                <a:ahLst/>
                <a:cxnLst>
                  <a:cxn ang="0">
                    <a:pos x="wd2" y="hd2"/>
                  </a:cxn>
                  <a:cxn ang="5400000">
                    <a:pos x="wd2" y="hd2"/>
                  </a:cxn>
                  <a:cxn ang="10800000">
                    <a:pos x="wd2" y="hd2"/>
                  </a:cxn>
                  <a:cxn ang="16200000">
                    <a:pos x="wd2" y="hd2"/>
                  </a:cxn>
                </a:cxnLst>
                <a:rect l="0" t="0" r="r" b="b"/>
                <a:pathLst>
                  <a:path w="21600" h="21600" extrusionOk="0">
                    <a:moveTo>
                      <a:pt x="1293" y="0"/>
                    </a:moveTo>
                    <a:lnTo>
                      <a:pt x="21600" y="21"/>
                    </a:lnTo>
                    <a:lnTo>
                      <a:pt x="20307" y="18279"/>
                    </a:lnTo>
                    <a:lnTo>
                      <a:pt x="14745" y="21600"/>
                    </a:lnTo>
                    <a:lnTo>
                      <a:pt x="3363" y="21600"/>
                    </a:lnTo>
                    <a:lnTo>
                      <a:pt x="0" y="19129"/>
                    </a:lnTo>
                    <a:lnTo>
                      <a:pt x="1293" y="0"/>
                    </a:lnTo>
                    <a:close/>
                  </a:path>
                </a:pathLst>
              </a:custGeom>
              <a:solidFill>
                <a:srgbClr val="D1BDBD"/>
              </a:solidFill>
              <a:ln w="12700" cap="flat">
                <a:noFill/>
                <a:miter lim="400000"/>
              </a:ln>
              <a:effectLst/>
            </p:spPr>
            <p:txBody>
              <a:bodyPr wrap="square" lIns="45719" tIns="45719" rIns="45719" bIns="45719" numCol="1" anchor="t">
                <a:noAutofit/>
              </a:bodyPr>
              <a:lstStyle/>
              <a:p>
                <a:pPr algn="ctr">
                  <a:defRPr>
                    <a:solidFill>
                      <a:srgbClr val="FFFFFF"/>
                    </a:solidFill>
                  </a:defRPr>
                </a:pPr>
                <a:endParaRPr/>
              </a:p>
            </p:txBody>
          </p:sp>
          <p:sp>
            <p:nvSpPr>
              <p:cNvPr id="401" name="Shape 401"/>
              <p:cNvSpPr/>
              <p:nvPr/>
            </p:nvSpPr>
            <p:spPr>
              <a:xfrm>
                <a:off x="99332" y="429367"/>
                <a:ext cx="122811" cy="75251"/>
              </a:xfrm>
              <a:prstGeom prst="rect">
                <a:avLst/>
              </a:prstGeom>
              <a:solidFill>
                <a:srgbClr val="000000"/>
              </a:solidFill>
              <a:ln w="12700" cap="flat">
                <a:noFill/>
                <a:miter lim="400000"/>
              </a:ln>
              <a:effectLst/>
            </p:spPr>
            <p:txBody>
              <a:bodyPr wrap="square" lIns="45719" tIns="45719" rIns="45719" bIns="45719" numCol="1" anchor="t">
                <a:noAutofit/>
              </a:bodyPr>
              <a:lstStyle/>
              <a:p>
                <a:pPr algn="ctr">
                  <a:defRPr>
                    <a:solidFill>
                      <a:srgbClr val="FFFFFF"/>
                    </a:solidFill>
                  </a:defRPr>
                </a:pPr>
                <a:endParaRPr/>
              </a:p>
            </p:txBody>
          </p:sp>
          <p:sp>
            <p:nvSpPr>
              <p:cNvPr id="402" name="Shape 402"/>
              <p:cNvSpPr/>
              <p:nvPr/>
            </p:nvSpPr>
            <p:spPr>
              <a:xfrm>
                <a:off x="99332" y="680791"/>
                <a:ext cx="122811" cy="77907"/>
              </a:xfrm>
              <a:prstGeom prst="rect">
                <a:avLst/>
              </a:prstGeom>
              <a:solidFill>
                <a:srgbClr val="000000"/>
              </a:solidFill>
              <a:ln w="12700" cap="flat">
                <a:noFill/>
                <a:miter lim="400000"/>
              </a:ln>
              <a:effectLst/>
            </p:spPr>
            <p:txBody>
              <a:bodyPr wrap="square" lIns="45719" tIns="45719" rIns="45719" bIns="45719" numCol="1" anchor="t">
                <a:noAutofit/>
              </a:bodyPr>
              <a:lstStyle/>
              <a:p>
                <a:pPr algn="ctr">
                  <a:defRPr>
                    <a:solidFill>
                      <a:srgbClr val="FFFFFF"/>
                    </a:solidFill>
                  </a:defRPr>
                </a:pPr>
                <a:endParaRPr/>
              </a:p>
            </p:txBody>
          </p:sp>
          <p:sp>
            <p:nvSpPr>
              <p:cNvPr id="403" name="Shape 403"/>
              <p:cNvSpPr/>
              <p:nvPr/>
            </p:nvSpPr>
            <p:spPr>
              <a:xfrm>
                <a:off x="98429" y="910967"/>
                <a:ext cx="121908" cy="77907"/>
              </a:xfrm>
              <a:prstGeom prst="rect">
                <a:avLst/>
              </a:prstGeom>
              <a:solidFill>
                <a:srgbClr val="000000"/>
              </a:solidFill>
              <a:ln w="12700" cap="flat">
                <a:noFill/>
                <a:miter lim="400000"/>
              </a:ln>
              <a:effectLst/>
            </p:spPr>
            <p:txBody>
              <a:bodyPr wrap="square" lIns="45719" tIns="45719" rIns="45719" bIns="45719" numCol="1" anchor="t">
                <a:noAutofit/>
              </a:bodyPr>
              <a:lstStyle/>
              <a:p>
                <a:pPr algn="ctr">
                  <a:defRPr>
                    <a:solidFill>
                      <a:srgbClr val="FFFFFF"/>
                    </a:solidFill>
                  </a:defRPr>
                </a:pPr>
                <a:endParaRPr/>
              </a:p>
            </p:txBody>
          </p:sp>
          <p:sp>
            <p:nvSpPr>
              <p:cNvPr id="404" name="Shape 404"/>
              <p:cNvSpPr/>
              <p:nvPr/>
            </p:nvSpPr>
            <p:spPr>
              <a:xfrm>
                <a:off x="97526" y="1132291"/>
                <a:ext cx="121908" cy="75251"/>
              </a:xfrm>
              <a:prstGeom prst="rect">
                <a:avLst/>
              </a:prstGeom>
              <a:solidFill>
                <a:srgbClr val="000000"/>
              </a:solidFill>
              <a:ln w="12700" cap="flat">
                <a:noFill/>
                <a:miter lim="400000"/>
              </a:ln>
              <a:effectLst/>
            </p:spPr>
            <p:txBody>
              <a:bodyPr wrap="square" lIns="45719" tIns="45719" rIns="45719" bIns="45719" numCol="1" anchor="t">
                <a:noAutofit/>
              </a:bodyPr>
              <a:lstStyle/>
              <a:p>
                <a:pPr algn="ctr">
                  <a:defRPr>
                    <a:solidFill>
                      <a:srgbClr val="FFFFFF"/>
                    </a:solidFill>
                  </a:defRPr>
                </a:pPr>
                <a:endParaRPr/>
              </a:p>
            </p:txBody>
          </p:sp>
          <p:sp>
            <p:nvSpPr>
              <p:cNvPr id="405" name="Shape 405"/>
              <p:cNvSpPr/>
              <p:nvPr/>
            </p:nvSpPr>
            <p:spPr>
              <a:xfrm>
                <a:off x="94817" y="1335023"/>
                <a:ext cx="121908" cy="77907"/>
              </a:xfrm>
              <a:prstGeom prst="rect">
                <a:avLst/>
              </a:prstGeom>
              <a:solidFill>
                <a:srgbClr val="000000"/>
              </a:solidFill>
              <a:ln w="12700" cap="flat">
                <a:noFill/>
                <a:miter lim="400000"/>
              </a:ln>
              <a:effectLst/>
            </p:spPr>
            <p:txBody>
              <a:bodyPr wrap="square" lIns="45719" tIns="45719" rIns="45719" bIns="45719" numCol="1" anchor="t">
                <a:noAutofit/>
              </a:bodyPr>
              <a:lstStyle/>
              <a:p>
                <a:pPr algn="ctr">
                  <a:defRPr>
                    <a:solidFill>
                      <a:srgbClr val="FFFFFF"/>
                    </a:solidFill>
                  </a:defRPr>
                </a:pPr>
                <a:endParaRPr/>
              </a:p>
            </p:txBody>
          </p:sp>
          <p:sp>
            <p:nvSpPr>
              <p:cNvPr id="406" name="Shape 406"/>
              <p:cNvSpPr/>
              <p:nvPr/>
            </p:nvSpPr>
            <p:spPr>
              <a:xfrm>
                <a:off x="95720" y="1563429"/>
                <a:ext cx="122811" cy="77022"/>
              </a:xfrm>
              <a:prstGeom prst="rect">
                <a:avLst/>
              </a:prstGeom>
              <a:solidFill>
                <a:srgbClr val="000000"/>
              </a:solidFill>
              <a:ln w="12700" cap="flat">
                <a:noFill/>
                <a:miter lim="400000"/>
              </a:ln>
              <a:effectLst/>
            </p:spPr>
            <p:txBody>
              <a:bodyPr wrap="square" lIns="45719" tIns="45719" rIns="45719" bIns="45719" numCol="1" anchor="t">
                <a:noAutofit/>
              </a:bodyPr>
              <a:lstStyle/>
              <a:p>
                <a:pPr algn="ctr">
                  <a:defRPr>
                    <a:solidFill>
                      <a:srgbClr val="FFFFFF"/>
                    </a:solidFill>
                  </a:defRPr>
                </a:pPr>
                <a:endParaRPr/>
              </a:p>
            </p:txBody>
          </p:sp>
          <p:sp>
            <p:nvSpPr>
              <p:cNvPr id="407" name="Shape 407"/>
              <p:cNvSpPr/>
              <p:nvPr/>
            </p:nvSpPr>
            <p:spPr>
              <a:xfrm>
                <a:off x="129131" y="269129"/>
                <a:ext cx="62310" cy="1811313"/>
              </a:xfrm>
              <a:custGeom>
                <a:avLst/>
                <a:gdLst/>
                <a:ahLst/>
                <a:cxnLst>
                  <a:cxn ang="0">
                    <a:pos x="wd2" y="hd2"/>
                  </a:cxn>
                  <a:cxn ang="5400000">
                    <a:pos x="wd2" y="hd2"/>
                  </a:cxn>
                  <a:cxn ang="10800000">
                    <a:pos x="wd2" y="hd2"/>
                  </a:cxn>
                  <a:cxn ang="16200000">
                    <a:pos x="wd2" y="hd2"/>
                  </a:cxn>
                </a:cxnLst>
                <a:rect l="0" t="0" r="r" b="b"/>
                <a:pathLst>
                  <a:path w="21600" h="21600" extrusionOk="0">
                    <a:moveTo>
                      <a:pt x="5009" y="0"/>
                    </a:moveTo>
                    <a:lnTo>
                      <a:pt x="0" y="21547"/>
                    </a:lnTo>
                    <a:lnTo>
                      <a:pt x="14400" y="21600"/>
                    </a:lnTo>
                    <a:lnTo>
                      <a:pt x="21600" y="0"/>
                    </a:lnTo>
                    <a:lnTo>
                      <a:pt x="5009" y="0"/>
                    </a:lnTo>
                    <a:close/>
                  </a:path>
                </a:pathLst>
              </a:custGeom>
              <a:solidFill>
                <a:srgbClr val="F02424"/>
              </a:solidFill>
              <a:ln w="12700" cap="flat">
                <a:noFill/>
                <a:miter lim="400000"/>
              </a:ln>
              <a:effectLst/>
            </p:spPr>
            <p:txBody>
              <a:bodyPr wrap="square" lIns="45719" tIns="45719" rIns="45719" bIns="45719" numCol="1" anchor="t">
                <a:noAutofit/>
              </a:bodyPr>
              <a:lstStyle/>
              <a:p>
                <a:pPr algn="ctr">
                  <a:defRPr>
                    <a:solidFill>
                      <a:srgbClr val="FFFFFF"/>
                    </a:solidFill>
                  </a:defRPr>
                </a:pPr>
                <a:endParaRPr/>
              </a:p>
            </p:txBody>
          </p:sp>
          <p:sp>
            <p:nvSpPr>
              <p:cNvPr id="408" name="Shape 408"/>
              <p:cNvSpPr/>
              <p:nvPr/>
            </p:nvSpPr>
            <p:spPr>
              <a:xfrm>
                <a:off x="0" y="0"/>
                <a:ext cx="322378" cy="2238910"/>
              </a:xfrm>
              <a:custGeom>
                <a:avLst/>
                <a:gdLst/>
                <a:ahLst/>
                <a:cxnLst>
                  <a:cxn ang="0">
                    <a:pos x="wd2" y="hd2"/>
                  </a:cxn>
                  <a:cxn ang="5400000">
                    <a:pos x="wd2" y="hd2"/>
                  </a:cxn>
                  <a:cxn ang="10800000">
                    <a:pos x="wd2" y="hd2"/>
                  </a:cxn>
                  <a:cxn ang="16200000">
                    <a:pos x="wd2" y="hd2"/>
                  </a:cxn>
                </a:cxnLst>
                <a:rect l="0" t="0" r="r" b="b"/>
                <a:pathLst>
                  <a:path w="21600" h="21600" extrusionOk="0">
                    <a:moveTo>
                      <a:pt x="8531" y="20831"/>
                    </a:moveTo>
                    <a:lnTo>
                      <a:pt x="8531" y="20720"/>
                    </a:lnTo>
                    <a:lnTo>
                      <a:pt x="8652" y="20703"/>
                    </a:lnTo>
                    <a:lnTo>
                      <a:pt x="8652" y="20575"/>
                    </a:lnTo>
                    <a:lnTo>
                      <a:pt x="8713" y="20549"/>
                    </a:lnTo>
                    <a:lnTo>
                      <a:pt x="8713" y="20404"/>
                    </a:lnTo>
                    <a:lnTo>
                      <a:pt x="8773" y="20387"/>
                    </a:lnTo>
                    <a:lnTo>
                      <a:pt x="8773" y="19678"/>
                    </a:lnTo>
                    <a:lnTo>
                      <a:pt x="8713" y="19636"/>
                    </a:lnTo>
                    <a:lnTo>
                      <a:pt x="8713" y="19490"/>
                    </a:lnTo>
                    <a:lnTo>
                      <a:pt x="8652" y="19431"/>
                    </a:lnTo>
                    <a:lnTo>
                      <a:pt x="8652" y="19320"/>
                    </a:lnTo>
                    <a:lnTo>
                      <a:pt x="8531" y="19268"/>
                    </a:lnTo>
                    <a:lnTo>
                      <a:pt x="8531" y="19191"/>
                    </a:lnTo>
                    <a:lnTo>
                      <a:pt x="8471" y="19080"/>
                    </a:lnTo>
                    <a:lnTo>
                      <a:pt x="8289" y="18969"/>
                    </a:lnTo>
                    <a:lnTo>
                      <a:pt x="8229" y="18875"/>
                    </a:lnTo>
                    <a:lnTo>
                      <a:pt x="8108" y="18781"/>
                    </a:lnTo>
                    <a:lnTo>
                      <a:pt x="7987" y="18594"/>
                    </a:lnTo>
                    <a:lnTo>
                      <a:pt x="7866" y="18517"/>
                    </a:lnTo>
                    <a:lnTo>
                      <a:pt x="7805" y="18423"/>
                    </a:lnTo>
                    <a:lnTo>
                      <a:pt x="7745" y="18354"/>
                    </a:lnTo>
                    <a:lnTo>
                      <a:pt x="7624" y="18278"/>
                    </a:lnTo>
                    <a:lnTo>
                      <a:pt x="7563" y="18201"/>
                    </a:lnTo>
                    <a:lnTo>
                      <a:pt x="7382" y="18149"/>
                    </a:lnTo>
                    <a:lnTo>
                      <a:pt x="7321" y="18090"/>
                    </a:lnTo>
                    <a:lnTo>
                      <a:pt x="7261" y="18013"/>
                    </a:lnTo>
                    <a:lnTo>
                      <a:pt x="7139" y="17962"/>
                    </a:lnTo>
                    <a:lnTo>
                      <a:pt x="7079" y="17902"/>
                    </a:lnTo>
                    <a:lnTo>
                      <a:pt x="7018" y="17851"/>
                    </a:lnTo>
                    <a:lnTo>
                      <a:pt x="6837" y="17808"/>
                    </a:lnTo>
                    <a:lnTo>
                      <a:pt x="6776" y="17757"/>
                    </a:lnTo>
                    <a:lnTo>
                      <a:pt x="6655" y="17714"/>
                    </a:lnTo>
                    <a:lnTo>
                      <a:pt x="6595" y="17663"/>
                    </a:lnTo>
                    <a:lnTo>
                      <a:pt x="6534" y="17620"/>
                    </a:lnTo>
                    <a:lnTo>
                      <a:pt x="6413" y="17586"/>
                    </a:lnTo>
                    <a:lnTo>
                      <a:pt x="6353" y="17552"/>
                    </a:lnTo>
                    <a:lnTo>
                      <a:pt x="6171" y="17492"/>
                    </a:lnTo>
                    <a:lnTo>
                      <a:pt x="6111" y="17475"/>
                    </a:lnTo>
                    <a:lnTo>
                      <a:pt x="6050" y="17415"/>
                    </a:lnTo>
                    <a:lnTo>
                      <a:pt x="5929" y="17398"/>
                    </a:lnTo>
                    <a:lnTo>
                      <a:pt x="5869" y="17364"/>
                    </a:lnTo>
                    <a:lnTo>
                      <a:pt x="5808" y="17321"/>
                    </a:lnTo>
                    <a:lnTo>
                      <a:pt x="5687" y="17287"/>
                    </a:lnTo>
                    <a:lnTo>
                      <a:pt x="5627" y="17253"/>
                    </a:lnTo>
                    <a:lnTo>
                      <a:pt x="5566" y="17210"/>
                    </a:lnTo>
                    <a:lnTo>
                      <a:pt x="5445" y="17176"/>
                    </a:lnTo>
                    <a:lnTo>
                      <a:pt x="5324" y="17133"/>
                    </a:lnTo>
                    <a:lnTo>
                      <a:pt x="5203" y="17116"/>
                    </a:lnTo>
                    <a:lnTo>
                      <a:pt x="5143" y="17065"/>
                    </a:lnTo>
                    <a:lnTo>
                      <a:pt x="5143" y="17022"/>
                    </a:lnTo>
                    <a:lnTo>
                      <a:pt x="4961" y="16988"/>
                    </a:lnTo>
                    <a:lnTo>
                      <a:pt x="4961" y="16954"/>
                    </a:lnTo>
                    <a:lnTo>
                      <a:pt x="4901" y="16911"/>
                    </a:lnTo>
                    <a:lnTo>
                      <a:pt x="4780" y="16877"/>
                    </a:lnTo>
                    <a:lnTo>
                      <a:pt x="4719" y="16817"/>
                    </a:lnTo>
                    <a:lnTo>
                      <a:pt x="4659" y="16783"/>
                    </a:lnTo>
                    <a:lnTo>
                      <a:pt x="4538" y="16749"/>
                    </a:lnTo>
                    <a:lnTo>
                      <a:pt x="4477" y="16689"/>
                    </a:lnTo>
                    <a:lnTo>
                      <a:pt x="4477" y="16629"/>
                    </a:lnTo>
                    <a:lnTo>
                      <a:pt x="4417" y="16578"/>
                    </a:lnTo>
                    <a:lnTo>
                      <a:pt x="4296" y="16518"/>
                    </a:lnTo>
                    <a:lnTo>
                      <a:pt x="4235" y="16467"/>
                    </a:lnTo>
                    <a:lnTo>
                      <a:pt x="4235" y="16407"/>
                    </a:lnTo>
                    <a:lnTo>
                      <a:pt x="4175" y="16330"/>
                    </a:lnTo>
                    <a:lnTo>
                      <a:pt x="4175" y="16279"/>
                    </a:lnTo>
                    <a:lnTo>
                      <a:pt x="4054" y="16202"/>
                    </a:lnTo>
                    <a:lnTo>
                      <a:pt x="4054" y="16125"/>
                    </a:lnTo>
                    <a:lnTo>
                      <a:pt x="3993" y="16057"/>
                    </a:lnTo>
                    <a:lnTo>
                      <a:pt x="3993" y="15963"/>
                    </a:lnTo>
                    <a:lnTo>
                      <a:pt x="3933" y="15886"/>
                    </a:lnTo>
                    <a:lnTo>
                      <a:pt x="3933" y="15698"/>
                    </a:lnTo>
                    <a:lnTo>
                      <a:pt x="3812" y="15587"/>
                    </a:lnTo>
                    <a:lnTo>
                      <a:pt x="3812" y="15049"/>
                    </a:lnTo>
                    <a:lnTo>
                      <a:pt x="3751" y="14989"/>
                    </a:lnTo>
                    <a:lnTo>
                      <a:pt x="3751" y="14135"/>
                    </a:lnTo>
                    <a:lnTo>
                      <a:pt x="3691" y="14041"/>
                    </a:lnTo>
                    <a:lnTo>
                      <a:pt x="3691" y="12828"/>
                    </a:lnTo>
                    <a:lnTo>
                      <a:pt x="3570" y="12709"/>
                    </a:lnTo>
                    <a:lnTo>
                      <a:pt x="3570" y="10249"/>
                    </a:lnTo>
                    <a:lnTo>
                      <a:pt x="3691" y="10121"/>
                    </a:lnTo>
                    <a:lnTo>
                      <a:pt x="3691" y="9181"/>
                    </a:lnTo>
                    <a:lnTo>
                      <a:pt x="3751" y="9036"/>
                    </a:lnTo>
                    <a:lnTo>
                      <a:pt x="3751" y="8643"/>
                    </a:lnTo>
                    <a:lnTo>
                      <a:pt x="3812" y="8498"/>
                    </a:lnTo>
                    <a:lnTo>
                      <a:pt x="3812" y="8028"/>
                    </a:lnTo>
                    <a:lnTo>
                      <a:pt x="3933" y="7858"/>
                    </a:lnTo>
                    <a:lnTo>
                      <a:pt x="3933" y="7209"/>
                    </a:lnTo>
                    <a:lnTo>
                      <a:pt x="3993" y="7055"/>
                    </a:lnTo>
                    <a:lnTo>
                      <a:pt x="3993" y="5398"/>
                    </a:lnTo>
                    <a:lnTo>
                      <a:pt x="4054" y="5244"/>
                    </a:lnTo>
                    <a:lnTo>
                      <a:pt x="4054" y="4296"/>
                    </a:lnTo>
                    <a:lnTo>
                      <a:pt x="4175" y="4185"/>
                    </a:lnTo>
                    <a:lnTo>
                      <a:pt x="4175" y="3809"/>
                    </a:lnTo>
                    <a:lnTo>
                      <a:pt x="4235" y="3681"/>
                    </a:lnTo>
                    <a:lnTo>
                      <a:pt x="4235" y="3451"/>
                    </a:lnTo>
                    <a:lnTo>
                      <a:pt x="4296" y="3340"/>
                    </a:lnTo>
                    <a:lnTo>
                      <a:pt x="4296" y="3228"/>
                    </a:lnTo>
                    <a:lnTo>
                      <a:pt x="4417" y="3117"/>
                    </a:lnTo>
                    <a:lnTo>
                      <a:pt x="4417" y="3006"/>
                    </a:lnTo>
                    <a:lnTo>
                      <a:pt x="4477" y="2912"/>
                    </a:lnTo>
                    <a:lnTo>
                      <a:pt x="4538" y="2801"/>
                    </a:lnTo>
                    <a:lnTo>
                      <a:pt x="4538" y="2707"/>
                    </a:lnTo>
                    <a:lnTo>
                      <a:pt x="4659" y="2614"/>
                    </a:lnTo>
                    <a:lnTo>
                      <a:pt x="4780" y="2426"/>
                    </a:lnTo>
                    <a:lnTo>
                      <a:pt x="4780" y="2332"/>
                    </a:lnTo>
                    <a:lnTo>
                      <a:pt x="4901" y="2238"/>
                    </a:lnTo>
                    <a:lnTo>
                      <a:pt x="5082" y="2169"/>
                    </a:lnTo>
                    <a:lnTo>
                      <a:pt x="5143" y="2075"/>
                    </a:lnTo>
                    <a:lnTo>
                      <a:pt x="5203" y="1999"/>
                    </a:lnTo>
                    <a:lnTo>
                      <a:pt x="5324" y="1922"/>
                    </a:lnTo>
                    <a:lnTo>
                      <a:pt x="5385" y="1845"/>
                    </a:lnTo>
                    <a:lnTo>
                      <a:pt x="5566" y="1777"/>
                    </a:lnTo>
                    <a:lnTo>
                      <a:pt x="5627" y="1717"/>
                    </a:lnTo>
                    <a:lnTo>
                      <a:pt x="5929" y="1589"/>
                    </a:lnTo>
                    <a:lnTo>
                      <a:pt x="6050" y="1529"/>
                    </a:lnTo>
                    <a:lnTo>
                      <a:pt x="6171" y="1478"/>
                    </a:lnTo>
                    <a:lnTo>
                      <a:pt x="6353" y="1418"/>
                    </a:lnTo>
                    <a:lnTo>
                      <a:pt x="6534" y="1367"/>
                    </a:lnTo>
                    <a:lnTo>
                      <a:pt x="6655" y="1324"/>
                    </a:lnTo>
                    <a:lnTo>
                      <a:pt x="6837" y="1273"/>
                    </a:lnTo>
                    <a:lnTo>
                      <a:pt x="7079" y="1230"/>
                    </a:lnTo>
                    <a:lnTo>
                      <a:pt x="7261" y="1196"/>
                    </a:lnTo>
                    <a:lnTo>
                      <a:pt x="7503" y="1162"/>
                    </a:lnTo>
                    <a:lnTo>
                      <a:pt x="7624" y="1119"/>
                    </a:lnTo>
                    <a:lnTo>
                      <a:pt x="7866" y="1102"/>
                    </a:lnTo>
                    <a:lnTo>
                      <a:pt x="8108" y="1068"/>
                    </a:lnTo>
                    <a:lnTo>
                      <a:pt x="8289" y="1025"/>
                    </a:lnTo>
                    <a:lnTo>
                      <a:pt x="8531" y="1008"/>
                    </a:lnTo>
                    <a:lnTo>
                      <a:pt x="8773" y="974"/>
                    </a:lnTo>
                    <a:lnTo>
                      <a:pt x="8955" y="957"/>
                    </a:lnTo>
                    <a:lnTo>
                      <a:pt x="9197" y="931"/>
                    </a:lnTo>
                    <a:lnTo>
                      <a:pt x="9681" y="897"/>
                    </a:lnTo>
                    <a:lnTo>
                      <a:pt x="9862" y="880"/>
                    </a:lnTo>
                    <a:lnTo>
                      <a:pt x="10104" y="863"/>
                    </a:lnTo>
                    <a:lnTo>
                      <a:pt x="10225" y="837"/>
                    </a:lnTo>
                    <a:lnTo>
                      <a:pt x="10467" y="837"/>
                    </a:lnTo>
                    <a:lnTo>
                      <a:pt x="10709" y="820"/>
                    </a:lnTo>
                    <a:lnTo>
                      <a:pt x="10891" y="820"/>
                    </a:lnTo>
                    <a:lnTo>
                      <a:pt x="11133" y="803"/>
                    </a:lnTo>
                    <a:lnTo>
                      <a:pt x="12282" y="803"/>
                    </a:lnTo>
                    <a:lnTo>
                      <a:pt x="12524" y="820"/>
                    </a:lnTo>
                    <a:lnTo>
                      <a:pt x="12706" y="820"/>
                    </a:lnTo>
                    <a:lnTo>
                      <a:pt x="12827" y="837"/>
                    </a:lnTo>
                    <a:lnTo>
                      <a:pt x="13008" y="837"/>
                    </a:lnTo>
                    <a:lnTo>
                      <a:pt x="13250" y="863"/>
                    </a:lnTo>
                    <a:lnTo>
                      <a:pt x="13432" y="863"/>
                    </a:lnTo>
                    <a:lnTo>
                      <a:pt x="13553" y="880"/>
                    </a:lnTo>
                    <a:lnTo>
                      <a:pt x="13734" y="897"/>
                    </a:lnTo>
                    <a:lnTo>
                      <a:pt x="13976" y="914"/>
                    </a:lnTo>
                    <a:lnTo>
                      <a:pt x="14158" y="931"/>
                    </a:lnTo>
                    <a:lnTo>
                      <a:pt x="14279" y="957"/>
                    </a:lnTo>
                    <a:lnTo>
                      <a:pt x="14461" y="974"/>
                    </a:lnTo>
                    <a:lnTo>
                      <a:pt x="14521" y="991"/>
                    </a:lnTo>
                    <a:lnTo>
                      <a:pt x="14703" y="1025"/>
                    </a:lnTo>
                    <a:lnTo>
                      <a:pt x="14884" y="1042"/>
                    </a:lnTo>
                    <a:lnTo>
                      <a:pt x="15066" y="1068"/>
                    </a:lnTo>
                    <a:lnTo>
                      <a:pt x="15187" y="1102"/>
                    </a:lnTo>
                    <a:lnTo>
                      <a:pt x="15368" y="1119"/>
                    </a:lnTo>
                    <a:lnTo>
                      <a:pt x="15550" y="1162"/>
                    </a:lnTo>
                    <a:lnTo>
                      <a:pt x="15610" y="1196"/>
                    </a:lnTo>
                    <a:lnTo>
                      <a:pt x="15792" y="1230"/>
                    </a:lnTo>
                    <a:lnTo>
                      <a:pt x="15852" y="1247"/>
                    </a:lnTo>
                    <a:lnTo>
                      <a:pt x="16034" y="1290"/>
                    </a:lnTo>
                    <a:lnTo>
                      <a:pt x="16094" y="1324"/>
                    </a:lnTo>
                    <a:lnTo>
                      <a:pt x="16276" y="1367"/>
                    </a:lnTo>
                    <a:lnTo>
                      <a:pt x="16336" y="1401"/>
                    </a:lnTo>
                    <a:lnTo>
                      <a:pt x="16397" y="1460"/>
                    </a:lnTo>
                    <a:lnTo>
                      <a:pt x="16578" y="1495"/>
                    </a:lnTo>
                    <a:lnTo>
                      <a:pt x="16639" y="1529"/>
                    </a:lnTo>
                    <a:lnTo>
                      <a:pt x="16760" y="1572"/>
                    </a:lnTo>
                    <a:lnTo>
                      <a:pt x="16820" y="1623"/>
                    </a:lnTo>
                    <a:lnTo>
                      <a:pt x="16881" y="1665"/>
                    </a:lnTo>
                    <a:lnTo>
                      <a:pt x="17002" y="1717"/>
                    </a:lnTo>
                    <a:lnTo>
                      <a:pt x="17062" y="1751"/>
                    </a:lnTo>
                    <a:lnTo>
                      <a:pt x="17123" y="1811"/>
                    </a:lnTo>
                    <a:lnTo>
                      <a:pt x="17244" y="1870"/>
                    </a:lnTo>
                    <a:lnTo>
                      <a:pt x="17304" y="1905"/>
                    </a:lnTo>
                    <a:lnTo>
                      <a:pt x="17304" y="1964"/>
                    </a:lnTo>
                    <a:lnTo>
                      <a:pt x="17365" y="2016"/>
                    </a:lnTo>
                    <a:lnTo>
                      <a:pt x="17486" y="2075"/>
                    </a:lnTo>
                    <a:lnTo>
                      <a:pt x="17486" y="2127"/>
                    </a:lnTo>
                    <a:lnTo>
                      <a:pt x="17546" y="2186"/>
                    </a:lnTo>
                    <a:lnTo>
                      <a:pt x="17546" y="2315"/>
                    </a:lnTo>
                    <a:lnTo>
                      <a:pt x="17607" y="2374"/>
                    </a:lnTo>
                    <a:lnTo>
                      <a:pt x="17607" y="2537"/>
                    </a:lnTo>
                    <a:lnTo>
                      <a:pt x="17728" y="2631"/>
                    </a:lnTo>
                    <a:lnTo>
                      <a:pt x="17728" y="2819"/>
                    </a:lnTo>
                    <a:lnTo>
                      <a:pt x="17788" y="2912"/>
                    </a:lnTo>
                    <a:lnTo>
                      <a:pt x="17788" y="3228"/>
                    </a:lnTo>
                    <a:lnTo>
                      <a:pt x="17849" y="3357"/>
                    </a:lnTo>
                    <a:lnTo>
                      <a:pt x="17849" y="4253"/>
                    </a:lnTo>
                    <a:lnTo>
                      <a:pt x="17970" y="4407"/>
                    </a:lnTo>
                    <a:lnTo>
                      <a:pt x="17970" y="7542"/>
                    </a:lnTo>
                    <a:lnTo>
                      <a:pt x="17849" y="7695"/>
                    </a:lnTo>
                    <a:lnTo>
                      <a:pt x="17849" y="9412"/>
                    </a:lnTo>
                    <a:lnTo>
                      <a:pt x="17788" y="9557"/>
                    </a:lnTo>
                    <a:lnTo>
                      <a:pt x="17788" y="11368"/>
                    </a:lnTo>
                    <a:lnTo>
                      <a:pt x="17728" y="11479"/>
                    </a:lnTo>
                    <a:lnTo>
                      <a:pt x="17728" y="12342"/>
                    </a:lnTo>
                    <a:lnTo>
                      <a:pt x="17607" y="12453"/>
                    </a:lnTo>
                    <a:lnTo>
                      <a:pt x="17607" y="12940"/>
                    </a:lnTo>
                    <a:lnTo>
                      <a:pt x="17546" y="13051"/>
                    </a:lnTo>
                    <a:lnTo>
                      <a:pt x="17546" y="13401"/>
                    </a:lnTo>
                    <a:lnTo>
                      <a:pt x="17486" y="13512"/>
                    </a:lnTo>
                    <a:lnTo>
                      <a:pt x="17486" y="13648"/>
                    </a:lnTo>
                    <a:lnTo>
                      <a:pt x="17365" y="13759"/>
                    </a:lnTo>
                    <a:lnTo>
                      <a:pt x="17365" y="13981"/>
                    </a:lnTo>
                    <a:lnTo>
                      <a:pt x="17304" y="14093"/>
                    </a:lnTo>
                    <a:lnTo>
                      <a:pt x="17304" y="14315"/>
                    </a:lnTo>
                    <a:lnTo>
                      <a:pt x="17244" y="14434"/>
                    </a:lnTo>
                    <a:lnTo>
                      <a:pt x="17244" y="14545"/>
                    </a:lnTo>
                    <a:lnTo>
                      <a:pt x="17123" y="14639"/>
                    </a:lnTo>
                    <a:lnTo>
                      <a:pt x="17123" y="14750"/>
                    </a:lnTo>
                    <a:lnTo>
                      <a:pt x="17062" y="14861"/>
                    </a:lnTo>
                    <a:lnTo>
                      <a:pt x="17002" y="14955"/>
                    </a:lnTo>
                    <a:lnTo>
                      <a:pt x="17002" y="15066"/>
                    </a:lnTo>
                    <a:lnTo>
                      <a:pt x="16881" y="15160"/>
                    </a:lnTo>
                    <a:lnTo>
                      <a:pt x="16881" y="15254"/>
                    </a:lnTo>
                    <a:lnTo>
                      <a:pt x="16820" y="15365"/>
                    </a:lnTo>
                    <a:lnTo>
                      <a:pt x="16760" y="15459"/>
                    </a:lnTo>
                    <a:lnTo>
                      <a:pt x="16760" y="15553"/>
                    </a:lnTo>
                    <a:lnTo>
                      <a:pt x="16639" y="15647"/>
                    </a:lnTo>
                    <a:lnTo>
                      <a:pt x="16578" y="15741"/>
                    </a:lnTo>
                    <a:lnTo>
                      <a:pt x="16518" y="15826"/>
                    </a:lnTo>
                    <a:lnTo>
                      <a:pt x="16397" y="15903"/>
                    </a:lnTo>
                    <a:lnTo>
                      <a:pt x="16397" y="15997"/>
                    </a:lnTo>
                    <a:lnTo>
                      <a:pt x="16336" y="16091"/>
                    </a:lnTo>
                    <a:lnTo>
                      <a:pt x="16276" y="16168"/>
                    </a:lnTo>
                    <a:lnTo>
                      <a:pt x="16155" y="16245"/>
                    </a:lnTo>
                    <a:lnTo>
                      <a:pt x="16094" y="16330"/>
                    </a:lnTo>
                    <a:lnTo>
                      <a:pt x="16034" y="16407"/>
                    </a:lnTo>
                    <a:lnTo>
                      <a:pt x="15913" y="16484"/>
                    </a:lnTo>
                    <a:lnTo>
                      <a:pt x="15852" y="16544"/>
                    </a:lnTo>
                    <a:lnTo>
                      <a:pt x="15792" y="16612"/>
                    </a:lnTo>
                    <a:lnTo>
                      <a:pt x="15671" y="16689"/>
                    </a:lnTo>
                    <a:lnTo>
                      <a:pt x="15610" y="16749"/>
                    </a:lnTo>
                    <a:lnTo>
                      <a:pt x="15429" y="16817"/>
                    </a:lnTo>
                    <a:lnTo>
                      <a:pt x="15368" y="16877"/>
                    </a:lnTo>
                    <a:lnTo>
                      <a:pt x="15308" y="16928"/>
                    </a:lnTo>
                    <a:lnTo>
                      <a:pt x="15066" y="17048"/>
                    </a:lnTo>
                    <a:lnTo>
                      <a:pt x="14945" y="17082"/>
                    </a:lnTo>
                    <a:lnTo>
                      <a:pt x="14884" y="17133"/>
                    </a:lnTo>
                    <a:lnTo>
                      <a:pt x="14521" y="17253"/>
                    </a:lnTo>
                    <a:lnTo>
                      <a:pt x="14461" y="17304"/>
                    </a:lnTo>
                    <a:lnTo>
                      <a:pt x="14279" y="17364"/>
                    </a:lnTo>
                    <a:lnTo>
                      <a:pt x="14158" y="17415"/>
                    </a:lnTo>
                    <a:lnTo>
                      <a:pt x="14037" y="17475"/>
                    </a:lnTo>
                    <a:lnTo>
                      <a:pt x="13916" y="17526"/>
                    </a:lnTo>
                    <a:lnTo>
                      <a:pt x="13795" y="17586"/>
                    </a:lnTo>
                    <a:lnTo>
                      <a:pt x="13674" y="17637"/>
                    </a:lnTo>
                    <a:lnTo>
                      <a:pt x="13553" y="17680"/>
                    </a:lnTo>
                    <a:lnTo>
                      <a:pt x="13492" y="17731"/>
                    </a:lnTo>
                    <a:lnTo>
                      <a:pt x="13311" y="17791"/>
                    </a:lnTo>
                    <a:lnTo>
                      <a:pt x="13250" y="17825"/>
                    </a:lnTo>
                    <a:lnTo>
                      <a:pt x="13190" y="17885"/>
                    </a:lnTo>
                    <a:lnTo>
                      <a:pt x="13069" y="17919"/>
                    </a:lnTo>
                    <a:lnTo>
                      <a:pt x="13008" y="17979"/>
                    </a:lnTo>
                    <a:lnTo>
                      <a:pt x="12948" y="18030"/>
                    </a:lnTo>
                    <a:lnTo>
                      <a:pt x="12766" y="18073"/>
                    </a:lnTo>
                    <a:lnTo>
                      <a:pt x="12766" y="18107"/>
                    </a:lnTo>
                    <a:lnTo>
                      <a:pt x="12706" y="18167"/>
                    </a:lnTo>
                    <a:lnTo>
                      <a:pt x="12585" y="18201"/>
                    </a:lnTo>
                    <a:lnTo>
                      <a:pt x="12524" y="18260"/>
                    </a:lnTo>
                    <a:lnTo>
                      <a:pt x="12464" y="18295"/>
                    </a:lnTo>
                    <a:lnTo>
                      <a:pt x="12343" y="18354"/>
                    </a:lnTo>
                    <a:lnTo>
                      <a:pt x="12222" y="18423"/>
                    </a:lnTo>
                    <a:lnTo>
                      <a:pt x="12222" y="18465"/>
                    </a:lnTo>
                    <a:lnTo>
                      <a:pt x="12101" y="18517"/>
                    </a:lnTo>
                    <a:lnTo>
                      <a:pt x="12040" y="18559"/>
                    </a:lnTo>
                    <a:lnTo>
                      <a:pt x="12040" y="18594"/>
                    </a:lnTo>
                    <a:lnTo>
                      <a:pt x="11980" y="18653"/>
                    </a:lnTo>
                    <a:lnTo>
                      <a:pt x="11980" y="18688"/>
                    </a:lnTo>
                    <a:lnTo>
                      <a:pt x="11859" y="18722"/>
                    </a:lnTo>
                    <a:lnTo>
                      <a:pt x="11798" y="18764"/>
                    </a:lnTo>
                    <a:lnTo>
                      <a:pt x="11798" y="18816"/>
                    </a:lnTo>
                    <a:lnTo>
                      <a:pt x="11738" y="18858"/>
                    </a:lnTo>
                    <a:lnTo>
                      <a:pt x="11738" y="18893"/>
                    </a:lnTo>
                    <a:lnTo>
                      <a:pt x="11617" y="18927"/>
                    </a:lnTo>
                    <a:lnTo>
                      <a:pt x="11617" y="19021"/>
                    </a:lnTo>
                    <a:lnTo>
                      <a:pt x="11556" y="19063"/>
                    </a:lnTo>
                    <a:lnTo>
                      <a:pt x="11556" y="19157"/>
                    </a:lnTo>
                    <a:lnTo>
                      <a:pt x="11435" y="19191"/>
                    </a:lnTo>
                    <a:lnTo>
                      <a:pt x="11435" y="19320"/>
                    </a:lnTo>
                    <a:lnTo>
                      <a:pt x="11375" y="19379"/>
                    </a:lnTo>
                    <a:lnTo>
                      <a:pt x="11375" y="19542"/>
                    </a:lnTo>
                    <a:lnTo>
                      <a:pt x="11314" y="19601"/>
                    </a:lnTo>
                    <a:lnTo>
                      <a:pt x="11314" y="20703"/>
                    </a:lnTo>
                    <a:lnTo>
                      <a:pt x="11375" y="20754"/>
                    </a:lnTo>
                    <a:lnTo>
                      <a:pt x="11375" y="21019"/>
                    </a:lnTo>
                    <a:lnTo>
                      <a:pt x="11435" y="21053"/>
                    </a:lnTo>
                    <a:lnTo>
                      <a:pt x="11435" y="21190"/>
                    </a:lnTo>
                    <a:lnTo>
                      <a:pt x="11556" y="21207"/>
                    </a:lnTo>
                    <a:lnTo>
                      <a:pt x="11556" y="21318"/>
                    </a:lnTo>
                    <a:lnTo>
                      <a:pt x="11617" y="21335"/>
                    </a:lnTo>
                    <a:lnTo>
                      <a:pt x="11617" y="21429"/>
                    </a:lnTo>
                    <a:lnTo>
                      <a:pt x="11738" y="21446"/>
                    </a:lnTo>
                    <a:lnTo>
                      <a:pt x="11738" y="21523"/>
                    </a:lnTo>
                    <a:lnTo>
                      <a:pt x="11798" y="21540"/>
                    </a:lnTo>
                    <a:lnTo>
                      <a:pt x="11798" y="21600"/>
                    </a:lnTo>
                    <a:lnTo>
                      <a:pt x="14279" y="21412"/>
                    </a:lnTo>
                    <a:lnTo>
                      <a:pt x="14279" y="21130"/>
                    </a:lnTo>
                    <a:lnTo>
                      <a:pt x="14218" y="21096"/>
                    </a:lnTo>
                    <a:lnTo>
                      <a:pt x="14218" y="20780"/>
                    </a:lnTo>
                    <a:lnTo>
                      <a:pt x="14279" y="20737"/>
                    </a:lnTo>
                    <a:lnTo>
                      <a:pt x="14279" y="20344"/>
                    </a:lnTo>
                    <a:lnTo>
                      <a:pt x="14400" y="20293"/>
                    </a:lnTo>
                    <a:lnTo>
                      <a:pt x="14400" y="20122"/>
                    </a:lnTo>
                    <a:lnTo>
                      <a:pt x="14461" y="20071"/>
                    </a:lnTo>
                    <a:lnTo>
                      <a:pt x="14461" y="19960"/>
                    </a:lnTo>
                    <a:lnTo>
                      <a:pt x="14521" y="19883"/>
                    </a:lnTo>
                    <a:lnTo>
                      <a:pt x="14521" y="19823"/>
                    </a:lnTo>
                    <a:lnTo>
                      <a:pt x="14642" y="19772"/>
                    </a:lnTo>
                    <a:lnTo>
                      <a:pt x="14642" y="19712"/>
                    </a:lnTo>
                    <a:lnTo>
                      <a:pt x="14703" y="19636"/>
                    </a:lnTo>
                    <a:lnTo>
                      <a:pt x="14703" y="19584"/>
                    </a:lnTo>
                    <a:lnTo>
                      <a:pt x="14763" y="19525"/>
                    </a:lnTo>
                    <a:lnTo>
                      <a:pt x="14763" y="19473"/>
                    </a:lnTo>
                    <a:lnTo>
                      <a:pt x="14884" y="19396"/>
                    </a:lnTo>
                    <a:lnTo>
                      <a:pt x="14945" y="19337"/>
                    </a:lnTo>
                    <a:lnTo>
                      <a:pt x="14945" y="19268"/>
                    </a:lnTo>
                    <a:lnTo>
                      <a:pt x="15066" y="19209"/>
                    </a:lnTo>
                    <a:lnTo>
                      <a:pt x="15126" y="19157"/>
                    </a:lnTo>
                    <a:lnTo>
                      <a:pt x="15187" y="19080"/>
                    </a:lnTo>
                    <a:lnTo>
                      <a:pt x="15308" y="19021"/>
                    </a:lnTo>
                    <a:lnTo>
                      <a:pt x="15308" y="18969"/>
                    </a:lnTo>
                    <a:lnTo>
                      <a:pt x="15368" y="18893"/>
                    </a:lnTo>
                    <a:lnTo>
                      <a:pt x="15429" y="18833"/>
                    </a:lnTo>
                    <a:lnTo>
                      <a:pt x="15550" y="18764"/>
                    </a:lnTo>
                    <a:lnTo>
                      <a:pt x="15610" y="18705"/>
                    </a:lnTo>
                    <a:lnTo>
                      <a:pt x="15792" y="18653"/>
                    </a:lnTo>
                    <a:lnTo>
                      <a:pt x="15852" y="18577"/>
                    </a:lnTo>
                    <a:lnTo>
                      <a:pt x="15913" y="18517"/>
                    </a:lnTo>
                    <a:lnTo>
                      <a:pt x="16034" y="18465"/>
                    </a:lnTo>
                    <a:lnTo>
                      <a:pt x="16094" y="18406"/>
                    </a:lnTo>
                    <a:lnTo>
                      <a:pt x="16155" y="18354"/>
                    </a:lnTo>
                    <a:lnTo>
                      <a:pt x="16276" y="18295"/>
                    </a:lnTo>
                    <a:lnTo>
                      <a:pt x="16336" y="18235"/>
                    </a:lnTo>
                    <a:lnTo>
                      <a:pt x="16518" y="18184"/>
                    </a:lnTo>
                    <a:lnTo>
                      <a:pt x="16578" y="18149"/>
                    </a:lnTo>
                    <a:lnTo>
                      <a:pt x="16639" y="18090"/>
                    </a:lnTo>
                    <a:lnTo>
                      <a:pt x="16760" y="18056"/>
                    </a:lnTo>
                    <a:lnTo>
                      <a:pt x="16820" y="18013"/>
                    </a:lnTo>
                    <a:lnTo>
                      <a:pt x="16881" y="17979"/>
                    </a:lnTo>
                    <a:lnTo>
                      <a:pt x="17002" y="17936"/>
                    </a:lnTo>
                    <a:lnTo>
                      <a:pt x="17123" y="17868"/>
                    </a:lnTo>
                    <a:lnTo>
                      <a:pt x="17244" y="17825"/>
                    </a:lnTo>
                    <a:lnTo>
                      <a:pt x="17365" y="17757"/>
                    </a:lnTo>
                    <a:lnTo>
                      <a:pt x="17486" y="17714"/>
                    </a:lnTo>
                    <a:lnTo>
                      <a:pt x="17546" y="17680"/>
                    </a:lnTo>
                    <a:lnTo>
                      <a:pt x="17607" y="17637"/>
                    </a:lnTo>
                    <a:lnTo>
                      <a:pt x="17728" y="17603"/>
                    </a:lnTo>
                    <a:lnTo>
                      <a:pt x="17849" y="17586"/>
                    </a:lnTo>
                    <a:lnTo>
                      <a:pt x="17970" y="17552"/>
                    </a:lnTo>
                    <a:lnTo>
                      <a:pt x="18030" y="17509"/>
                    </a:lnTo>
                    <a:lnTo>
                      <a:pt x="18091" y="17475"/>
                    </a:lnTo>
                    <a:lnTo>
                      <a:pt x="18091" y="17432"/>
                    </a:lnTo>
                    <a:lnTo>
                      <a:pt x="18272" y="17398"/>
                    </a:lnTo>
                    <a:lnTo>
                      <a:pt x="18393" y="17364"/>
                    </a:lnTo>
                    <a:lnTo>
                      <a:pt x="18454" y="17321"/>
                    </a:lnTo>
                    <a:lnTo>
                      <a:pt x="18454" y="17287"/>
                    </a:lnTo>
                    <a:lnTo>
                      <a:pt x="18635" y="17253"/>
                    </a:lnTo>
                    <a:lnTo>
                      <a:pt x="18696" y="17210"/>
                    </a:lnTo>
                    <a:lnTo>
                      <a:pt x="18696" y="17176"/>
                    </a:lnTo>
                    <a:lnTo>
                      <a:pt x="18756" y="17133"/>
                    </a:lnTo>
                    <a:lnTo>
                      <a:pt x="18877" y="17082"/>
                    </a:lnTo>
                    <a:lnTo>
                      <a:pt x="18938" y="17048"/>
                    </a:lnTo>
                    <a:lnTo>
                      <a:pt x="18998" y="16988"/>
                    </a:lnTo>
                    <a:lnTo>
                      <a:pt x="19119" y="16928"/>
                    </a:lnTo>
                    <a:lnTo>
                      <a:pt x="19180" y="16894"/>
                    </a:lnTo>
                    <a:lnTo>
                      <a:pt x="19240" y="16843"/>
                    </a:lnTo>
                    <a:lnTo>
                      <a:pt x="19361" y="16783"/>
                    </a:lnTo>
                    <a:lnTo>
                      <a:pt x="19422" y="16706"/>
                    </a:lnTo>
                    <a:lnTo>
                      <a:pt x="19422" y="16655"/>
                    </a:lnTo>
                    <a:lnTo>
                      <a:pt x="19482" y="16595"/>
                    </a:lnTo>
                    <a:lnTo>
                      <a:pt x="19603" y="16518"/>
                    </a:lnTo>
                    <a:lnTo>
                      <a:pt x="19664" y="16450"/>
                    </a:lnTo>
                    <a:lnTo>
                      <a:pt x="19724" y="16390"/>
                    </a:lnTo>
                    <a:lnTo>
                      <a:pt x="19845" y="16296"/>
                    </a:lnTo>
                    <a:lnTo>
                      <a:pt x="19906" y="16219"/>
                    </a:lnTo>
                    <a:lnTo>
                      <a:pt x="19906" y="16151"/>
                    </a:lnTo>
                    <a:lnTo>
                      <a:pt x="19966" y="16057"/>
                    </a:lnTo>
                    <a:lnTo>
                      <a:pt x="20087" y="15963"/>
                    </a:lnTo>
                    <a:lnTo>
                      <a:pt x="20148" y="15886"/>
                    </a:lnTo>
                    <a:lnTo>
                      <a:pt x="20208" y="15775"/>
                    </a:lnTo>
                    <a:lnTo>
                      <a:pt x="20208" y="15681"/>
                    </a:lnTo>
                    <a:lnTo>
                      <a:pt x="20329" y="15570"/>
                    </a:lnTo>
                    <a:lnTo>
                      <a:pt x="20390" y="15476"/>
                    </a:lnTo>
                    <a:lnTo>
                      <a:pt x="20450" y="15348"/>
                    </a:lnTo>
                    <a:lnTo>
                      <a:pt x="20450" y="15237"/>
                    </a:lnTo>
                    <a:lnTo>
                      <a:pt x="20571" y="15117"/>
                    </a:lnTo>
                    <a:lnTo>
                      <a:pt x="20692" y="14861"/>
                    </a:lnTo>
                    <a:lnTo>
                      <a:pt x="20692" y="14707"/>
                    </a:lnTo>
                    <a:lnTo>
                      <a:pt x="20813" y="14579"/>
                    </a:lnTo>
                    <a:lnTo>
                      <a:pt x="20874" y="14434"/>
                    </a:lnTo>
                    <a:lnTo>
                      <a:pt x="20874" y="14280"/>
                    </a:lnTo>
                    <a:lnTo>
                      <a:pt x="20934" y="14135"/>
                    </a:lnTo>
                    <a:lnTo>
                      <a:pt x="20934" y="13964"/>
                    </a:lnTo>
                    <a:lnTo>
                      <a:pt x="21055" y="13794"/>
                    </a:lnTo>
                    <a:lnTo>
                      <a:pt x="21116" y="13631"/>
                    </a:lnTo>
                    <a:lnTo>
                      <a:pt x="21116" y="13290"/>
                    </a:lnTo>
                    <a:lnTo>
                      <a:pt x="21176" y="13127"/>
                    </a:lnTo>
                    <a:lnTo>
                      <a:pt x="21176" y="12940"/>
                    </a:lnTo>
                    <a:lnTo>
                      <a:pt x="21297" y="12752"/>
                    </a:lnTo>
                    <a:lnTo>
                      <a:pt x="21297" y="12376"/>
                    </a:lnTo>
                    <a:lnTo>
                      <a:pt x="21358" y="12188"/>
                    </a:lnTo>
                    <a:lnTo>
                      <a:pt x="21358" y="11821"/>
                    </a:lnTo>
                    <a:lnTo>
                      <a:pt x="21418" y="11616"/>
                    </a:lnTo>
                    <a:lnTo>
                      <a:pt x="21418" y="11223"/>
                    </a:lnTo>
                    <a:lnTo>
                      <a:pt x="21539" y="11018"/>
                    </a:lnTo>
                    <a:lnTo>
                      <a:pt x="21539" y="9805"/>
                    </a:lnTo>
                    <a:lnTo>
                      <a:pt x="21600" y="9591"/>
                    </a:lnTo>
                    <a:lnTo>
                      <a:pt x="21600" y="3493"/>
                    </a:lnTo>
                    <a:lnTo>
                      <a:pt x="21539" y="3399"/>
                    </a:lnTo>
                    <a:lnTo>
                      <a:pt x="21539" y="2947"/>
                    </a:lnTo>
                    <a:lnTo>
                      <a:pt x="21418" y="2853"/>
                    </a:lnTo>
                    <a:lnTo>
                      <a:pt x="21418" y="2767"/>
                    </a:lnTo>
                    <a:lnTo>
                      <a:pt x="21358" y="2690"/>
                    </a:lnTo>
                    <a:lnTo>
                      <a:pt x="21358" y="2596"/>
                    </a:lnTo>
                    <a:lnTo>
                      <a:pt x="21297" y="2502"/>
                    </a:lnTo>
                    <a:lnTo>
                      <a:pt x="21297" y="2426"/>
                    </a:lnTo>
                    <a:lnTo>
                      <a:pt x="21176" y="2332"/>
                    </a:lnTo>
                    <a:lnTo>
                      <a:pt x="21176" y="2263"/>
                    </a:lnTo>
                    <a:lnTo>
                      <a:pt x="21116" y="2169"/>
                    </a:lnTo>
                    <a:lnTo>
                      <a:pt x="21055" y="2093"/>
                    </a:lnTo>
                    <a:lnTo>
                      <a:pt x="20934" y="2016"/>
                    </a:lnTo>
                    <a:lnTo>
                      <a:pt x="20874" y="1922"/>
                    </a:lnTo>
                    <a:lnTo>
                      <a:pt x="20813" y="1845"/>
                    </a:lnTo>
                    <a:lnTo>
                      <a:pt x="20692" y="1777"/>
                    </a:lnTo>
                    <a:lnTo>
                      <a:pt x="20571" y="1623"/>
                    </a:lnTo>
                    <a:lnTo>
                      <a:pt x="20450" y="1546"/>
                    </a:lnTo>
                    <a:lnTo>
                      <a:pt x="20390" y="1478"/>
                    </a:lnTo>
                    <a:lnTo>
                      <a:pt x="20208" y="1401"/>
                    </a:lnTo>
                    <a:lnTo>
                      <a:pt x="20148" y="1324"/>
                    </a:lnTo>
                    <a:lnTo>
                      <a:pt x="19966" y="1273"/>
                    </a:lnTo>
                    <a:lnTo>
                      <a:pt x="19906" y="1196"/>
                    </a:lnTo>
                    <a:lnTo>
                      <a:pt x="19724" y="1136"/>
                    </a:lnTo>
                    <a:lnTo>
                      <a:pt x="19664" y="1068"/>
                    </a:lnTo>
                    <a:lnTo>
                      <a:pt x="19482" y="1008"/>
                    </a:lnTo>
                    <a:lnTo>
                      <a:pt x="19180" y="880"/>
                    </a:lnTo>
                    <a:lnTo>
                      <a:pt x="18998" y="820"/>
                    </a:lnTo>
                    <a:lnTo>
                      <a:pt x="18877" y="769"/>
                    </a:lnTo>
                    <a:lnTo>
                      <a:pt x="18696" y="709"/>
                    </a:lnTo>
                    <a:lnTo>
                      <a:pt x="18514" y="675"/>
                    </a:lnTo>
                    <a:lnTo>
                      <a:pt x="18272" y="615"/>
                    </a:lnTo>
                    <a:lnTo>
                      <a:pt x="18091" y="564"/>
                    </a:lnTo>
                    <a:lnTo>
                      <a:pt x="17849" y="504"/>
                    </a:lnTo>
                    <a:lnTo>
                      <a:pt x="17728" y="470"/>
                    </a:lnTo>
                    <a:lnTo>
                      <a:pt x="17486" y="427"/>
                    </a:lnTo>
                    <a:lnTo>
                      <a:pt x="17304" y="376"/>
                    </a:lnTo>
                    <a:lnTo>
                      <a:pt x="17062" y="333"/>
                    </a:lnTo>
                    <a:lnTo>
                      <a:pt x="16578" y="265"/>
                    </a:lnTo>
                    <a:lnTo>
                      <a:pt x="16336" y="239"/>
                    </a:lnTo>
                    <a:lnTo>
                      <a:pt x="16034" y="205"/>
                    </a:lnTo>
                    <a:lnTo>
                      <a:pt x="15792" y="171"/>
                    </a:lnTo>
                    <a:lnTo>
                      <a:pt x="15550" y="154"/>
                    </a:lnTo>
                    <a:lnTo>
                      <a:pt x="15187" y="111"/>
                    </a:lnTo>
                    <a:lnTo>
                      <a:pt x="14945" y="94"/>
                    </a:lnTo>
                    <a:lnTo>
                      <a:pt x="14642" y="77"/>
                    </a:lnTo>
                    <a:lnTo>
                      <a:pt x="14279" y="60"/>
                    </a:lnTo>
                    <a:lnTo>
                      <a:pt x="14037" y="34"/>
                    </a:lnTo>
                    <a:lnTo>
                      <a:pt x="13734" y="17"/>
                    </a:lnTo>
                    <a:lnTo>
                      <a:pt x="13432" y="17"/>
                    </a:lnTo>
                    <a:lnTo>
                      <a:pt x="13008" y="0"/>
                    </a:lnTo>
                    <a:lnTo>
                      <a:pt x="10830" y="0"/>
                    </a:lnTo>
                    <a:lnTo>
                      <a:pt x="10467" y="17"/>
                    </a:lnTo>
                    <a:lnTo>
                      <a:pt x="10104" y="17"/>
                    </a:lnTo>
                    <a:lnTo>
                      <a:pt x="9741" y="34"/>
                    </a:lnTo>
                    <a:lnTo>
                      <a:pt x="9378" y="34"/>
                    </a:lnTo>
                    <a:lnTo>
                      <a:pt x="9015" y="60"/>
                    </a:lnTo>
                    <a:lnTo>
                      <a:pt x="7805" y="128"/>
                    </a:lnTo>
                    <a:lnTo>
                      <a:pt x="7503" y="154"/>
                    </a:lnTo>
                    <a:lnTo>
                      <a:pt x="7261" y="188"/>
                    </a:lnTo>
                    <a:lnTo>
                      <a:pt x="6897" y="205"/>
                    </a:lnTo>
                    <a:lnTo>
                      <a:pt x="6655" y="239"/>
                    </a:lnTo>
                    <a:lnTo>
                      <a:pt x="6413" y="265"/>
                    </a:lnTo>
                    <a:lnTo>
                      <a:pt x="6171" y="299"/>
                    </a:lnTo>
                    <a:lnTo>
                      <a:pt x="5869" y="333"/>
                    </a:lnTo>
                    <a:lnTo>
                      <a:pt x="5627" y="376"/>
                    </a:lnTo>
                    <a:lnTo>
                      <a:pt x="5385" y="410"/>
                    </a:lnTo>
                    <a:lnTo>
                      <a:pt x="5203" y="444"/>
                    </a:lnTo>
                    <a:lnTo>
                      <a:pt x="4961" y="487"/>
                    </a:lnTo>
                    <a:lnTo>
                      <a:pt x="4719" y="538"/>
                    </a:lnTo>
                    <a:lnTo>
                      <a:pt x="4538" y="581"/>
                    </a:lnTo>
                    <a:lnTo>
                      <a:pt x="4296" y="632"/>
                    </a:lnTo>
                    <a:lnTo>
                      <a:pt x="4175" y="675"/>
                    </a:lnTo>
                    <a:lnTo>
                      <a:pt x="3993" y="726"/>
                    </a:lnTo>
                    <a:lnTo>
                      <a:pt x="3751" y="786"/>
                    </a:lnTo>
                    <a:lnTo>
                      <a:pt x="3570" y="837"/>
                    </a:lnTo>
                    <a:lnTo>
                      <a:pt x="3449" y="897"/>
                    </a:lnTo>
                    <a:lnTo>
                      <a:pt x="3267" y="957"/>
                    </a:lnTo>
                    <a:lnTo>
                      <a:pt x="3086" y="1008"/>
                    </a:lnTo>
                    <a:lnTo>
                      <a:pt x="2965" y="1068"/>
                    </a:lnTo>
                    <a:lnTo>
                      <a:pt x="2783" y="1136"/>
                    </a:lnTo>
                    <a:lnTo>
                      <a:pt x="2723" y="1196"/>
                    </a:lnTo>
                    <a:lnTo>
                      <a:pt x="2541" y="1273"/>
                    </a:lnTo>
                    <a:lnTo>
                      <a:pt x="2360" y="1341"/>
                    </a:lnTo>
                    <a:lnTo>
                      <a:pt x="2299" y="1418"/>
                    </a:lnTo>
                    <a:lnTo>
                      <a:pt x="2118" y="1495"/>
                    </a:lnTo>
                    <a:lnTo>
                      <a:pt x="2057" y="1572"/>
                    </a:lnTo>
                    <a:lnTo>
                      <a:pt x="1997" y="1640"/>
                    </a:lnTo>
                    <a:lnTo>
                      <a:pt x="1815" y="1717"/>
                    </a:lnTo>
                    <a:lnTo>
                      <a:pt x="1755" y="1794"/>
                    </a:lnTo>
                    <a:lnTo>
                      <a:pt x="1634" y="1888"/>
                    </a:lnTo>
                    <a:lnTo>
                      <a:pt x="1573" y="1964"/>
                    </a:lnTo>
                    <a:lnTo>
                      <a:pt x="1452" y="2050"/>
                    </a:lnTo>
                    <a:lnTo>
                      <a:pt x="1331" y="2238"/>
                    </a:lnTo>
                    <a:lnTo>
                      <a:pt x="1210" y="2332"/>
                    </a:lnTo>
                    <a:lnTo>
                      <a:pt x="1089" y="2520"/>
                    </a:lnTo>
                    <a:lnTo>
                      <a:pt x="968" y="2614"/>
                    </a:lnTo>
                    <a:lnTo>
                      <a:pt x="968" y="2725"/>
                    </a:lnTo>
                    <a:lnTo>
                      <a:pt x="908" y="2819"/>
                    </a:lnTo>
                    <a:lnTo>
                      <a:pt x="847" y="2930"/>
                    </a:lnTo>
                    <a:lnTo>
                      <a:pt x="847" y="3041"/>
                    </a:lnTo>
                    <a:lnTo>
                      <a:pt x="726" y="3152"/>
                    </a:lnTo>
                    <a:lnTo>
                      <a:pt x="726" y="3271"/>
                    </a:lnTo>
                    <a:lnTo>
                      <a:pt x="666" y="3382"/>
                    </a:lnTo>
                    <a:lnTo>
                      <a:pt x="666" y="3493"/>
                    </a:lnTo>
                    <a:lnTo>
                      <a:pt x="605" y="3604"/>
                    </a:lnTo>
                    <a:lnTo>
                      <a:pt x="605" y="3732"/>
                    </a:lnTo>
                    <a:lnTo>
                      <a:pt x="484" y="3843"/>
                    </a:lnTo>
                    <a:lnTo>
                      <a:pt x="484" y="4236"/>
                    </a:lnTo>
                    <a:lnTo>
                      <a:pt x="424" y="4364"/>
                    </a:lnTo>
                    <a:lnTo>
                      <a:pt x="424" y="4663"/>
                    </a:lnTo>
                    <a:lnTo>
                      <a:pt x="363" y="4817"/>
                    </a:lnTo>
                    <a:lnTo>
                      <a:pt x="363" y="5287"/>
                    </a:lnTo>
                    <a:lnTo>
                      <a:pt x="242" y="5449"/>
                    </a:lnTo>
                    <a:lnTo>
                      <a:pt x="242" y="5996"/>
                    </a:lnTo>
                    <a:lnTo>
                      <a:pt x="182" y="6175"/>
                    </a:lnTo>
                    <a:lnTo>
                      <a:pt x="182" y="6944"/>
                    </a:lnTo>
                    <a:lnTo>
                      <a:pt x="121" y="7149"/>
                    </a:lnTo>
                    <a:lnTo>
                      <a:pt x="121" y="8379"/>
                    </a:lnTo>
                    <a:lnTo>
                      <a:pt x="0" y="8584"/>
                    </a:lnTo>
                    <a:lnTo>
                      <a:pt x="0" y="13102"/>
                    </a:lnTo>
                    <a:lnTo>
                      <a:pt x="121" y="13290"/>
                    </a:lnTo>
                    <a:lnTo>
                      <a:pt x="121" y="14298"/>
                    </a:lnTo>
                    <a:lnTo>
                      <a:pt x="182" y="14451"/>
                    </a:lnTo>
                    <a:lnTo>
                      <a:pt x="182" y="14861"/>
                    </a:lnTo>
                    <a:lnTo>
                      <a:pt x="242" y="14989"/>
                    </a:lnTo>
                    <a:lnTo>
                      <a:pt x="242" y="15348"/>
                    </a:lnTo>
                    <a:lnTo>
                      <a:pt x="363" y="15459"/>
                    </a:lnTo>
                    <a:lnTo>
                      <a:pt x="363" y="15647"/>
                    </a:lnTo>
                    <a:lnTo>
                      <a:pt x="424" y="15741"/>
                    </a:lnTo>
                    <a:lnTo>
                      <a:pt x="424" y="15826"/>
                    </a:lnTo>
                    <a:lnTo>
                      <a:pt x="484" y="15903"/>
                    </a:lnTo>
                    <a:lnTo>
                      <a:pt x="484" y="15997"/>
                    </a:lnTo>
                    <a:lnTo>
                      <a:pt x="605" y="16074"/>
                    </a:lnTo>
                    <a:lnTo>
                      <a:pt x="605" y="16151"/>
                    </a:lnTo>
                    <a:lnTo>
                      <a:pt x="666" y="16219"/>
                    </a:lnTo>
                    <a:lnTo>
                      <a:pt x="666" y="16296"/>
                    </a:lnTo>
                    <a:lnTo>
                      <a:pt x="726" y="16373"/>
                    </a:lnTo>
                    <a:lnTo>
                      <a:pt x="726" y="16450"/>
                    </a:lnTo>
                    <a:lnTo>
                      <a:pt x="847" y="16518"/>
                    </a:lnTo>
                    <a:lnTo>
                      <a:pt x="908" y="16578"/>
                    </a:lnTo>
                    <a:lnTo>
                      <a:pt x="908" y="16655"/>
                    </a:lnTo>
                    <a:lnTo>
                      <a:pt x="968" y="16706"/>
                    </a:lnTo>
                    <a:lnTo>
                      <a:pt x="1089" y="16766"/>
                    </a:lnTo>
                    <a:lnTo>
                      <a:pt x="1150" y="16843"/>
                    </a:lnTo>
                    <a:lnTo>
                      <a:pt x="1150" y="16894"/>
                    </a:lnTo>
                    <a:lnTo>
                      <a:pt x="1210" y="16954"/>
                    </a:lnTo>
                    <a:lnTo>
                      <a:pt x="1331" y="17005"/>
                    </a:lnTo>
                    <a:lnTo>
                      <a:pt x="1392" y="17048"/>
                    </a:lnTo>
                    <a:lnTo>
                      <a:pt x="1452" y="17099"/>
                    </a:lnTo>
                    <a:lnTo>
                      <a:pt x="1452" y="17159"/>
                    </a:lnTo>
                    <a:lnTo>
                      <a:pt x="1573" y="17193"/>
                    </a:lnTo>
                    <a:lnTo>
                      <a:pt x="1634" y="17253"/>
                    </a:lnTo>
                    <a:lnTo>
                      <a:pt x="1755" y="17287"/>
                    </a:lnTo>
                    <a:lnTo>
                      <a:pt x="1815" y="17347"/>
                    </a:lnTo>
                    <a:lnTo>
                      <a:pt x="1876" y="17381"/>
                    </a:lnTo>
                    <a:lnTo>
                      <a:pt x="1997" y="17415"/>
                    </a:lnTo>
                    <a:lnTo>
                      <a:pt x="2057" y="17458"/>
                    </a:lnTo>
                    <a:lnTo>
                      <a:pt x="2057" y="17509"/>
                    </a:lnTo>
                    <a:lnTo>
                      <a:pt x="2118" y="17552"/>
                    </a:lnTo>
                    <a:lnTo>
                      <a:pt x="2239" y="17586"/>
                    </a:lnTo>
                    <a:lnTo>
                      <a:pt x="2299" y="17620"/>
                    </a:lnTo>
                    <a:lnTo>
                      <a:pt x="2360" y="17663"/>
                    </a:lnTo>
                    <a:lnTo>
                      <a:pt x="2541" y="17714"/>
                    </a:lnTo>
                    <a:lnTo>
                      <a:pt x="2602" y="17757"/>
                    </a:lnTo>
                    <a:lnTo>
                      <a:pt x="2723" y="17791"/>
                    </a:lnTo>
                    <a:lnTo>
                      <a:pt x="2783" y="17825"/>
                    </a:lnTo>
                    <a:lnTo>
                      <a:pt x="2844" y="17851"/>
                    </a:lnTo>
                    <a:lnTo>
                      <a:pt x="2965" y="17885"/>
                    </a:lnTo>
                    <a:lnTo>
                      <a:pt x="3025" y="17919"/>
                    </a:lnTo>
                    <a:lnTo>
                      <a:pt x="3086" y="17962"/>
                    </a:lnTo>
                    <a:lnTo>
                      <a:pt x="3207" y="17979"/>
                    </a:lnTo>
                    <a:lnTo>
                      <a:pt x="3267" y="18013"/>
                    </a:lnTo>
                    <a:lnTo>
                      <a:pt x="3328" y="18030"/>
                    </a:lnTo>
                    <a:lnTo>
                      <a:pt x="3328" y="18073"/>
                    </a:lnTo>
                    <a:lnTo>
                      <a:pt x="3509" y="18124"/>
                    </a:lnTo>
                    <a:lnTo>
                      <a:pt x="3570" y="18167"/>
                    </a:lnTo>
                    <a:lnTo>
                      <a:pt x="3751" y="18218"/>
                    </a:lnTo>
                    <a:lnTo>
                      <a:pt x="3812" y="18260"/>
                    </a:lnTo>
                    <a:lnTo>
                      <a:pt x="3993" y="18312"/>
                    </a:lnTo>
                    <a:lnTo>
                      <a:pt x="4054" y="18354"/>
                    </a:lnTo>
                    <a:lnTo>
                      <a:pt x="4054" y="18372"/>
                    </a:lnTo>
                    <a:lnTo>
                      <a:pt x="4175" y="18406"/>
                    </a:lnTo>
                    <a:lnTo>
                      <a:pt x="4235" y="18440"/>
                    </a:lnTo>
                    <a:lnTo>
                      <a:pt x="4296" y="18483"/>
                    </a:lnTo>
                    <a:lnTo>
                      <a:pt x="4417" y="18517"/>
                    </a:lnTo>
                    <a:lnTo>
                      <a:pt x="4417" y="18534"/>
                    </a:lnTo>
                    <a:lnTo>
                      <a:pt x="4477" y="18577"/>
                    </a:lnTo>
                    <a:lnTo>
                      <a:pt x="4538" y="18653"/>
                    </a:lnTo>
                    <a:lnTo>
                      <a:pt x="4719" y="18705"/>
                    </a:lnTo>
                    <a:lnTo>
                      <a:pt x="4780" y="18781"/>
                    </a:lnTo>
                    <a:lnTo>
                      <a:pt x="4901" y="18833"/>
                    </a:lnTo>
                    <a:lnTo>
                      <a:pt x="4961" y="18910"/>
                    </a:lnTo>
                    <a:lnTo>
                      <a:pt x="5082" y="18969"/>
                    </a:lnTo>
                    <a:lnTo>
                      <a:pt x="5143" y="19021"/>
                    </a:lnTo>
                    <a:lnTo>
                      <a:pt x="5203" y="19098"/>
                    </a:lnTo>
                    <a:lnTo>
                      <a:pt x="5324" y="19157"/>
                    </a:lnTo>
                    <a:lnTo>
                      <a:pt x="5385" y="19209"/>
                    </a:lnTo>
                    <a:lnTo>
                      <a:pt x="5385" y="19285"/>
                    </a:lnTo>
                    <a:lnTo>
                      <a:pt x="5445" y="19337"/>
                    </a:lnTo>
                    <a:lnTo>
                      <a:pt x="5566" y="19396"/>
                    </a:lnTo>
                    <a:lnTo>
                      <a:pt x="5566" y="19456"/>
                    </a:lnTo>
                    <a:lnTo>
                      <a:pt x="5627" y="19507"/>
                    </a:lnTo>
                    <a:lnTo>
                      <a:pt x="5687" y="19584"/>
                    </a:lnTo>
                    <a:lnTo>
                      <a:pt x="5687" y="19636"/>
                    </a:lnTo>
                    <a:lnTo>
                      <a:pt x="5808" y="19695"/>
                    </a:lnTo>
                    <a:lnTo>
                      <a:pt x="5808" y="19806"/>
                    </a:lnTo>
                    <a:lnTo>
                      <a:pt x="5869" y="19841"/>
                    </a:lnTo>
                    <a:lnTo>
                      <a:pt x="5869" y="19960"/>
                    </a:lnTo>
                    <a:lnTo>
                      <a:pt x="5929" y="20011"/>
                    </a:lnTo>
                    <a:lnTo>
                      <a:pt x="5929" y="20344"/>
                    </a:lnTo>
                    <a:lnTo>
                      <a:pt x="6050" y="20404"/>
                    </a:lnTo>
                    <a:lnTo>
                      <a:pt x="5929" y="20438"/>
                    </a:lnTo>
                    <a:lnTo>
                      <a:pt x="5929" y="20780"/>
                    </a:lnTo>
                    <a:lnTo>
                      <a:pt x="5869" y="20814"/>
                    </a:lnTo>
                    <a:lnTo>
                      <a:pt x="5869" y="20942"/>
                    </a:lnTo>
                    <a:lnTo>
                      <a:pt x="5808" y="20968"/>
                    </a:lnTo>
                    <a:lnTo>
                      <a:pt x="5808" y="21096"/>
                    </a:lnTo>
                    <a:lnTo>
                      <a:pt x="5687" y="21113"/>
                    </a:lnTo>
                    <a:lnTo>
                      <a:pt x="5687" y="21147"/>
                    </a:lnTo>
                    <a:lnTo>
                      <a:pt x="8531" y="20831"/>
                    </a:lnTo>
                    <a:close/>
                  </a:path>
                </a:pathLst>
              </a:custGeom>
              <a:solidFill>
                <a:srgbClr val="000000"/>
              </a:solidFill>
              <a:ln w="12700" cap="flat">
                <a:noFill/>
                <a:miter lim="400000"/>
              </a:ln>
              <a:effectLst/>
            </p:spPr>
            <p:txBody>
              <a:bodyPr wrap="square" lIns="45719" tIns="45719" rIns="45719" bIns="45719" numCol="1" anchor="t">
                <a:noAutofit/>
              </a:bodyPr>
              <a:lstStyle/>
              <a:p>
                <a:pPr algn="ctr">
                  <a:defRPr>
                    <a:solidFill>
                      <a:srgbClr val="FFFFFF"/>
                    </a:solidFill>
                  </a:defRPr>
                </a:pPr>
                <a:endParaRPr/>
              </a:p>
            </p:txBody>
          </p:sp>
          <p:sp>
            <p:nvSpPr>
              <p:cNvPr id="409" name="Shape 409"/>
              <p:cNvSpPr/>
              <p:nvPr/>
            </p:nvSpPr>
            <p:spPr>
              <a:xfrm>
                <a:off x="73144" y="2020241"/>
                <a:ext cx="149902" cy="483372"/>
              </a:xfrm>
              <a:custGeom>
                <a:avLst/>
                <a:gdLst/>
                <a:ahLst/>
                <a:cxnLst>
                  <a:cxn ang="0">
                    <a:pos x="wd2" y="hd2"/>
                  </a:cxn>
                  <a:cxn ang="5400000">
                    <a:pos x="wd2" y="hd2"/>
                  </a:cxn>
                  <a:cxn ang="10800000">
                    <a:pos x="wd2" y="hd2"/>
                  </a:cxn>
                  <a:cxn ang="16200000">
                    <a:pos x="wd2" y="hd2"/>
                  </a:cxn>
                </a:cxnLst>
                <a:rect l="0" t="0" r="r" b="b"/>
                <a:pathLst>
                  <a:path w="21600" h="21600" extrusionOk="0">
                    <a:moveTo>
                      <a:pt x="8328" y="1385"/>
                    </a:moveTo>
                    <a:lnTo>
                      <a:pt x="8328" y="1622"/>
                    </a:lnTo>
                    <a:lnTo>
                      <a:pt x="8588" y="1741"/>
                    </a:lnTo>
                    <a:lnTo>
                      <a:pt x="8588" y="4391"/>
                    </a:lnTo>
                    <a:lnTo>
                      <a:pt x="8328" y="4510"/>
                    </a:lnTo>
                    <a:lnTo>
                      <a:pt x="8328" y="5855"/>
                    </a:lnTo>
                    <a:lnTo>
                      <a:pt x="8198" y="6132"/>
                    </a:lnTo>
                    <a:lnTo>
                      <a:pt x="8198" y="7081"/>
                    </a:lnTo>
                    <a:lnTo>
                      <a:pt x="8067" y="7358"/>
                    </a:lnTo>
                    <a:lnTo>
                      <a:pt x="8067" y="8229"/>
                    </a:lnTo>
                    <a:lnTo>
                      <a:pt x="7807" y="8466"/>
                    </a:lnTo>
                    <a:lnTo>
                      <a:pt x="7807" y="9178"/>
                    </a:lnTo>
                    <a:lnTo>
                      <a:pt x="7677" y="9336"/>
                    </a:lnTo>
                    <a:lnTo>
                      <a:pt x="7677" y="9771"/>
                    </a:lnTo>
                    <a:lnTo>
                      <a:pt x="7547" y="10009"/>
                    </a:lnTo>
                    <a:lnTo>
                      <a:pt x="7547" y="10642"/>
                    </a:lnTo>
                    <a:lnTo>
                      <a:pt x="7287" y="10879"/>
                    </a:lnTo>
                    <a:lnTo>
                      <a:pt x="7287" y="11314"/>
                    </a:lnTo>
                    <a:lnTo>
                      <a:pt x="7157" y="11512"/>
                    </a:lnTo>
                    <a:lnTo>
                      <a:pt x="7157" y="12185"/>
                    </a:lnTo>
                    <a:lnTo>
                      <a:pt x="6896" y="12343"/>
                    </a:lnTo>
                    <a:lnTo>
                      <a:pt x="6896" y="12976"/>
                    </a:lnTo>
                    <a:lnTo>
                      <a:pt x="6766" y="13134"/>
                    </a:lnTo>
                    <a:lnTo>
                      <a:pt x="6766" y="15903"/>
                    </a:lnTo>
                    <a:lnTo>
                      <a:pt x="6896" y="16062"/>
                    </a:lnTo>
                    <a:lnTo>
                      <a:pt x="6896" y="16338"/>
                    </a:lnTo>
                    <a:lnTo>
                      <a:pt x="7157" y="16497"/>
                    </a:lnTo>
                    <a:lnTo>
                      <a:pt x="7157" y="16774"/>
                    </a:lnTo>
                    <a:lnTo>
                      <a:pt x="7287" y="16853"/>
                    </a:lnTo>
                    <a:lnTo>
                      <a:pt x="7287" y="16932"/>
                    </a:lnTo>
                    <a:lnTo>
                      <a:pt x="7547" y="17011"/>
                    </a:lnTo>
                    <a:lnTo>
                      <a:pt x="7677" y="17209"/>
                    </a:lnTo>
                    <a:lnTo>
                      <a:pt x="7677" y="17288"/>
                    </a:lnTo>
                    <a:lnTo>
                      <a:pt x="7807" y="17367"/>
                    </a:lnTo>
                    <a:lnTo>
                      <a:pt x="8067" y="17446"/>
                    </a:lnTo>
                    <a:lnTo>
                      <a:pt x="8198" y="17565"/>
                    </a:lnTo>
                    <a:lnTo>
                      <a:pt x="8328" y="17644"/>
                    </a:lnTo>
                    <a:lnTo>
                      <a:pt x="8588" y="17644"/>
                    </a:lnTo>
                    <a:lnTo>
                      <a:pt x="8848" y="17802"/>
                    </a:lnTo>
                    <a:lnTo>
                      <a:pt x="9108" y="17802"/>
                    </a:lnTo>
                    <a:lnTo>
                      <a:pt x="9239" y="17881"/>
                    </a:lnTo>
                    <a:lnTo>
                      <a:pt x="11451" y="17881"/>
                    </a:lnTo>
                    <a:lnTo>
                      <a:pt x="11841" y="17802"/>
                    </a:lnTo>
                    <a:lnTo>
                      <a:pt x="12231" y="17802"/>
                    </a:lnTo>
                    <a:lnTo>
                      <a:pt x="12231" y="17723"/>
                    </a:lnTo>
                    <a:lnTo>
                      <a:pt x="12492" y="17723"/>
                    </a:lnTo>
                    <a:lnTo>
                      <a:pt x="12752" y="17644"/>
                    </a:lnTo>
                    <a:lnTo>
                      <a:pt x="12882" y="17565"/>
                    </a:lnTo>
                    <a:lnTo>
                      <a:pt x="13012" y="17446"/>
                    </a:lnTo>
                    <a:lnTo>
                      <a:pt x="13272" y="17446"/>
                    </a:lnTo>
                    <a:lnTo>
                      <a:pt x="13272" y="17367"/>
                    </a:lnTo>
                    <a:lnTo>
                      <a:pt x="13533" y="17209"/>
                    </a:lnTo>
                    <a:lnTo>
                      <a:pt x="13533" y="17130"/>
                    </a:lnTo>
                    <a:lnTo>
                      <a:pt x="13793" y="17011"/>
                    </a:lnTo>
                    <a:lnTo>
                      <a:pt x="13793" y="16853"/>
                    </a:lnTo>
                    <a:lnTo>
                      <a:pt x="13923" y="16774"/>
                    </a:lnTo>
                    <a:lnTo>
                      <a:pt x="13923" y="16615"/>
                    </a:lnTo>
                    <a:lnTo>
                      <a:pt x="14053" y="16497"/>
                    </a:lnTo>
                    <a:lnTo>
                      <a:pt x="14053" y="16259"/>
                    </a:lnTo>
                    <a:lnTo>
                      <a:pt x="14313" y="16062"/>
                    </a:lnTo>
                    <a:lnTo>
                      <a:pt x="14313" y="15547"/>
                    </a:lnTo>
                    <a:lnTo>
                      <a:pt x="14443" y="15389"/>
                    </a:lnTo>
                    <a:lnTo>
                      <a:pt x="14443" y="14084"/>
                    </a:lnTo>
                    <a:lnTo>
                      <a:pt x="14313" y="14004"/>
                    </a:lnTo>
                    <a:lnTo>
                      <a:pt x="14313" y="12976"/>
                    </a:lnTo>
                    <a:lnTo>
                      <a:pt x="14053" y="12778"/>
                    </a:lnTo>
                    <a:lnTo>
                      <a:pt x="14053" y="12105"/>
                    </a:lnTo>
                    <a:lnTo>
                      <a:pt x="13923" y="12026"/>
                    </a:lnTo>
                    <a:lnTo>
                      <a:pt x="13923" y="11235"/>
                    </a:lnTo>
                    <a:lnTo>
                      <a:pt x="13793" y="11156"/>
                    </a:lnTo>
                    <a:lnTo>
                      <a:pt x="13793" y="10365"/>
                    </a:lnTo>
                    <a:lnTo>
                      <a:pt x="13533" y="10286"/>
                    </a:lnTo>
                    <a:lnTo>
                      <a:pt x="13533" y="9574"/>
                    </a:lnTo>
                    <a:lnTo>
                      <a:pt x="13402" y="9415"/>
                    </a:lnTo>
                    <a:lnTo>
                      <a:pt x="13402" y="8308"/>
                    </a:lnTo>
                    <a:lnTo>
                      <a:pt x="13272" y="8229"/>
                    </a:lnTo>
                    <a:lnTo>
                      <a:pt x="13272" y="5182"/>
                    </a:lnTo>
                    <a:lnTo>
                      <a:pt x="13402" y="5024"/>
                    </a:lnTo>
                    <a:lnTo>
                      <a:pt x="13402" y="4154"/>
                    </a:lnTo>
                    <a:lnTo>
                      <a:pt x="13533" y="4075"/>
                    </a:lnTo>
                    <a:lnTo>
                      <a:pt x="13533" y="3719"/>
                    </a:lnTo>
                    <a:lnTo>
                      <a:pt x="21470" y="0"/>
                    </a:lnTo>
                    <a:lnTo>
                      <a:pt x="21210" y="79"/>
                    </a:lnTo>
                    <a:lnTo>
                      <a:pt x="21210" y="435"/>
                    </a:lnTo>
                    <a:lnTo>
                      <a:pt x="21080" y="514"/>
                    </a:lnTo>
                    <a:lnTo>
                      <a:pt x="21080" y="870"/>
                    </a:lnTo>
                    <a:lnTo>
                      <a:pt x="20949" y="949"/>
                    </a:lnTo>
                    <a:lnTo>
                      <a:pt x="20949" y="1305"/>
                    </a:lnTo>
                    <a:lnTo>
                      <a:pt x="20689" y="1464"/>
                    </a:lnTo>
                    <a:lnTo>
                      <a:pt x="20689" y="2176"/>
                    </a:lnTo>
                    <a:lnTo>
                      <a:pt x="20559" y="2334"/>
                    </a:lnTo>
                    <a:lnTo>
                      <a:pt x="20559" y="3007"/>
                    </a:lnTo>
                    <a:lnTo>
                      <a:pt x="20429" y="3204"/>
                    </a:lnTo>
                    <a:lnTo>
                      <a:pt x="20429" y="4154"/>
                    </a:lnTo>
                    <a:lnTo>
                      <a:pt x="20169" y="4391"/>
                    </a:lnTo>
                    <a:lnTo>
                      <a:pt x="20169" y="7002"/>
                    </a:lnTo>
                    <a:lnTo>
                      <a:pt x="20429" y="7240"/>
                    </a:lnTo>
                    <a:lnTo>
                      <a:pt x="20429" y="8308"/>
                    </a:lnTo>
                    <a:lnTo>
                      <a:pt x="20559" y="8545"/>
                    </a:lnTo>
                    <a:lnTo>
                      <a:pt x="20559" y="9178"/>
                    </a:lnTo>
                    <a:lnTo>
                      <a:pt x="20689" y="9415"/>
                    </a:lnTo>
                    <a:lnTo>
                      <a:pt x="20689" y="10009"/>
                    </a:lnTo>
                    <a:lnTo>
                      <a:pt x="20949" y="10286"/>
                    </a:lnTo>
                    <a:lnTo>
                      <a:pt x="20949" y="10642"/>
                    </a:lnTo>
                    <a:lnTo>
                      <a:pt x="21080" y="10958"/>
                    </a:lnTo>
                    <a:lnTo>
                      <a:pt x="21080" y="11235"/>
                    </a:lnTo>
                    <a:lnTo>
                      <a:pt x="21210" y="11591"/>
                    </a:lnTo>
                    <a:lnTo>
                      <a:pt x="21210" y="11908"/>
                    </a:lnTo>
                    <a:lnTo>
                      <a:pt x="21470" y="12264"/>
                    </a:lnTo>
                    <a:lnTo>
                      <a:pt x="21470" y="14281"/>
                    </a:lnTo>
                    <a:lnTo>
                      <a:pt x="21600" y="14598"/>
                    </a:lnTo>
                    <a:lnTo>
                      <a:pt x="21470" y="14796"/>
                    </a:lnTo>
                    <a:lnTo>
                      <a:pt x="21470" y="15824"/>
                    </a:lnTo>
                    <a:lnTo>
                      <a:pt x="21210" y="16062"/>
                    </a:lnTo>
                    <a:lnTo>
                      <a:pt x="21210" y="16497"/>
                    </a:lnTo>
                    <a:lnTo>
                      <a:pt x="21080" y="16774"/>
                    </a:lnTo>
                    <a:lnTo>
                      <a:pt x="21080" y="16932"/>
                    </a:lnTo>
                    <a:lnTo>
                      <a:pt x="20949" y="17209"/>
                    </a:lnTo>
                    <a:lnTo>
                      <a:pt x="20949" y="17367"/>
                    </a:lnTo>
                    <a:lnTo>
                      <a:pt x="20689" y="17644"/>
                    </a:lnTo>
                    <a:lnTo>
                      <a:pt x="20559" y="17802"/>
                    </a:lnTo>
                    <a:lnTo>
                      <a:pt x="20559" y="17960"/>
                    </a:lnTo>
                    <a:lnTo>
                      <a:pt x="20429" y="18158"/>
                    </a:lnTo>
                    <a:lnTo>
                      <a:pt x="20169" y="18316"/>
                    </a:lnTo>
                    <a:lnTo>
                      <a:pt x="20039" y="18514"/>
                    </a:lnTo>
                    <a:lnTo>
                      <a:pt x="19908" y="18673"/>
                    </a:lnTo>
                    <a:lnTo>
                      <a:pt x="19908" y="18831"/>
                    </a:lnTo>
                    <a:lnTo>
                      <a:pt x="19648" y="19029"/>
                    </a:lnTo>
                    <a:lnTo>
                      <a:pt x="19388" y="19345"/>
                    </a:lnTo>
                    <a:lnTo>
                      <a:pt x="18998" y="19464"/>
                    </a:lnTo>
                    <a:lnTo>
                      <a:pt x="18867" y="19622"/>
                    </a:lnTo>
                    <a:lnTo>
                      <a:pt x="18607" y="19780"/>
                    </a:lnTo>
                    <a:lnTo>
                      <a:pt x="18477" y="19899"/>
                    </a:lnTo>
                    <a:lnTo>
                      <a:pt x="18347" y="20057"/>
                    </a:lnTo>
                    <a:lnTo>
                      <a:pt x="17957" y="20136"/>
                    </a:lnTo>
                    <a:lnTo>
                      <a:pt x="17827" y="20215"/>
                    </a:lnTo>
                    <a:lnTo>
                      <a:pt x="17566" y="20334"/>
                    </a:lnTo>
                    <a:lnTo>
                      <a:pt x="17306" y="20492"/>
                    </a:lnTo>
                    <a:lnTo>
                      <a:pt x="16525" y="20730"/>
                    </a:lnTo>
                    <a:lnTo>
                      <a:pt x="16265" y="20848"/>
                    </a:lnTo>
                    <a:lnTo>
                      <a:pt x="15745" y="21007"/>
                    </a:lnTo>
                    <a:lnTo>
                      <a:pt x="15354" y="21086"/>
                    </a:lnTo>
                    <a:lnTo>
                      <a:pt x="15224" y="21086"/>
                    </a:lnTo>
                    <a:lnTo>
                      <a:pt x="14834" y="21165"/>
                    </a:lnTo>
                    <a:lnTo>
                      <a:pt x="14443" y="21284"/>
                    </a:lnTo>
                    <a:lnTo>
                      <a:pt x="14053" y="21284"/>
                    </a:lnTo>
                    <a:lnTo>
                      <a:pt x="13793" y="21363"/>
                    </a:lnTo>
                    <a:lnTo>
                      <a:pt x="13402" y="21363"/>
                    </a:lnTo>
                    <a:lnTo>
                      <a:pt x="13272" y="21442"/>
                    </a:lnTo>
                    <a:lnTo>
                      <a:pt x="12882" y="21442"/>
                    </a:lnTo>
                    <a:lnTo>
                      <a:pt x="12492" y="21521"/>
                    </a:lnTo>
                    <a:lnTo>
                      <a:pt x="11320" y="21521"/>
                    </a:lnTo>
                    <a:lnTo>
                      <a:pt x="10930" y="21600"/>
                    </a:lnTo>
                    <a:lnTo>
                      <a:pt x="10410" y="21521"/>
                    </a:lnTo>
                    <a:lnTo>
                      <a:pt x="8328" y="21521"/>
                    </a:lnTo>
                    <a:lnTo>
                      <a:pt x="8067" y="21442"/>
                    </a:lnTo>
                    <a:lnTo>
                      <a:pt x="7677" y="21442"/>
                    </a:lnTo>
                    <a:lnTo>
                      <a:pt x="7157" y="21363"/>
                    </a:lnTo>
                    <a:lnTo>
                      <a:pt x="6766" y="21363"/>
                    </a:lnTo>
                    <a:lnTo>
                      <a:pt x="6376" y="21284"/>
                    </a:lnTo>
                    <a:lnTo>
                      <a:pt x="6116" y="21284"/>
                    </a:lnTo>
                    <a:lnTo>
                      <a:pt x="5725" y="21165"/>
                    </a:lnTo>
                    <a:lnTo>
                      <a:pt x="5595" y="21086"/>
                    </a:lnTo>
                    <a:lnTo>
                      <a:pt x="4814" y="20927"/>
                    </a:lnTo>
                    <a:lnTo>
                      <a:pt x="4554" y="20848"/>
                    </a:lnTo>
                    <a:lnTo>
                      <a:pt x="4294" y="20730"/>
                    </a:lnTo>
                    <a:lnTo>
                      <a:pt x="4034" y="20651"/>
                    </a:lnTo>
                    <a:lnTo>
                      <a:pt x="3643" y="20571"/>
                    </a:lnTo>
                    <a:lnTo>
                      <a:pt x="3253" y="20334"/>
                    </a:lnTo>
                    <a:lnTo>
                      <a:pt x="2993" y="20215"/>
                    </a:lnTo>
                    <a:lnTo>
                      <a:pt x="2733" y="20136"/>
                    </a:lnTo>
                    <a:lnTo>
                      <a:pt x="2602" y="19978"/>
                    </a:lnTo>
                    <a:lnTo>
                      <a:pt x="2212" y="19899"/>
                    </a:lnTo>
                    <a:lnTo>
                      <a:pt x="2082" y="19701"/>
                    </a:lnTo>
                    <a:lnTo>
                      <a:pt x="1952" y="19543"/>
                    </a:lnTo>
                    <a:lnTo>
                      <a:pt x="1692" y="19464"/>
                    </a:lnTo>
                    <a:lnTo>
                      <a:pt x="1561" y="19266"/>
                    </a:lnTo>
                    <a:lnTo>
                      <a:pt x="1431" y="19108"/>
                    </a:lnTo>
                    <a:lnTo>
                      <a:pt x="1171" y="18949"/>
                    </a:lnTo>
                    <a:lnTo>
                      <a:pt x="1041" y="18752"/>
                    </a:lnTo>
                    <a:lnTo>
                      <a:pt x="1041" y="18593"/>
                    </a:lnTo>
                    <a:lnTo>
                      <a:pt x="911" y="18396"/>
                    </a:lnTo>
                    <a:lnTo>
                      <a:pt x="651" y="18237"/>
                    </a:lnTo>
                    <a:lnTo>
                      <a:pt x="520" y="17960"/>
                    </a:lnTo>
                    <a:lnTo>
                      <a:pt x="520" y="17802"/>
                    </a:lnTo>
                    <a:lnTo>
                      <a:pt x="390" y="17644"/>
                    </a:lnTo>
                    <a:lnTo>
                      <a:pt x="390" y="17367"/>
                    </a:lnTo>
                    <a:lnTo>
                      <a:pt x="130" y="17209"/>
                    </a:lnTo>
                    <a:lnTo>
                      <a:pt x="130" y="16774"/>
                    </a:lnTo>
                    <a:lnTo>
                      <a:pt x="0" y="16497"/>
                    </a:lnTo>
                    <a:lnTo>
                      <a:pt x="0" y="13569"/>
                    </a:lnTo>
                    <a:lnTo>
                      <a:pt x="130" y="13292"/>
                    </a:lnTo>
                    <a:lnTo>
                      <a:pt x="130" y="12699"/>
                    </a:lnTo>
                    <a:lnTo>
                      <a:pt x="390" y="12343"/>
                    </a:lnTo>
                    <a:lnTo>
                      <a:pt x="390" y="12026"/>
                    </a:lnTo>
                    <a:lnTo>
                      <a:pt x="520" y="11670"/>
                    </a:lnTo>
                    <a:lnTo>
                      <a:pt x="520" y="11393"/>
                    </a:lnTo>
                    <a:lnTo>
                      <a:pt x="651" y="11077"/>
                    </a:lnTo>
                    <a:lnTo>
                      <a:pt x="911" y="10721"/>
                    </a:lnTo>
                    <a:lnTo>
                      <a:pt x="911" y="10207"/>
                    </a:lnTo>
                    <a:lnTo>
                      <a:pt x="1041" y="10009"/>
                    </a:lnTo>
                    <a:lnTo>
                      <a:pt x="1041" y="9495"/>
                    </a:lnTo>
                    <a:lnTo>
                      <a:pt x="1171" y="9415"/>
                    </a:lnTo>
                    <a:lnTo>
                      <a:pt x="1171" y="8901"/>
                    </a:lnTo>
                    <a:lnTo>
                      <a:pt x="1431" y="8743"/>
                    </a:lnTo>
                    <a:lnTo>
                      <a:pt x="1431" y="8308"/>
                    </a:lnTo>
                    <a:lnTo>
                      <a:pt x="1561" y="8110"/>
                    </a:lnTo>
                    <a:lnTo>
                      <a:pt x="1561" y="7358"/>
                    </a:lnTo>
                    <a:lnTo>
                      <a:pt x="1692" y="7160"/>
                    </a:lnTo>
                    <a:lnTo>
                      <a:pt x="1692" y="6409"/>
                    </a:lnTo>
                    <a:lnTo>
                      <a:pt x="1952" y="6290"/>
                    </a:lnTo>
                    <a:lnTo>
                      <a:pt x="1952" y="5182"/>
                    </a:lnTo>
                    <a:lnTo>
                      <a:pt x="2082" y="5024"/>
                    </a:lnTo>
                    <a:lnTo>
                      <a:pt x="2082" y="3719"/>
                    </a:lnTo>
                    <a:lnTo>
                      <a:pt x="2212" y="3521"/>
                    </a:lnTo>
                    <a:lnTo>
                      <a:pt x="2212" y="1820"/>
                    </a:lnTo>
                    <a:lnTo>
                      <a:pt x="8328" y="1385"/>
                    </a:lnTo>
                    <a:close/>
                  </a:path>
                </a:pathLst>
              </a:custGeom>
              <a:solidFill>
                <a:srgbClr val="000000"/>
              </a:solidFill>
              <a:ln w="12700" cap="flat">
                <a:noFill/>
                <a:miter lim="400000"/>
              </a:ln>
              <a:effectLst/>
            </p:spPr>
            <p:txBody>
              <a:bodyPr wrap="square" lIns="45719" tIns="45719" rIns="45719" bIns="45719" numCol="1" anchor="t">
                <a:noAutofit/>
              </a:bodyPr>
              <a:lstStyle/>
              <a:p>
                <a:pPr algn="ctr">
                  <a:defRPr>
                    <a:solidFill>
                      <a:srgbClr val="FFFFFF"/>
                    </a:solidFill>
                  </a:defRPr>
                </a:pPr>
                <a:endParaRPr/>
              </a:p>
            </p:txBody>
          </p:sp>
          <p:sp>
            <p:nvSpPr>
              <p:cNvPr id="410" name="Shape 410"/>
              <p:cNvSpPr/>
              <p:nvPr/>
            </p:nvSpPr>
            <p:spPr>
              <a:xfrm>
                <a:off x="94817" y="2068933"/>
                <a:ext cx="100236" cy="92071"/>
              </a:xfrm>
              <a:custGeom>
                <a:avLst/>
                <a:gdLst/>
                <a:ahLst/>
                <a:cxnLst>
                  <a:cxn ang="0">
                    <a:pos x="wd2" y="hd2"/>
                  </a:cxn>
                  <a:cxn ang="5400000">
                    <a:pos x="wd2" y="hd2"/>
                  </a:cxn>
                  <a:cxn ang="10800000">
                    <a:pos x="wd2" y="hd2"/>
                  </a:cxn>
                  <a:cxn ang="16200000">
                    <a:pos x="wd2" y="hd2"/>
                  </a:cxn>
                </a:cxnLst>
                <a:rect l="0" t="0" r="r" b="b"/>
                <a:pathLst>
                  <a:path w="21600" h="21600" extrusionOk="0">
                    <a:moveTo>
                      <a:pt x="2335" y="21185"/>
                    </a:moveTo>
                    <a:lnTo>
                      <a:pt x="21600" y="21600"/>
                    </a:lnTo>
                    <a:lnTo>
                      <a:pt x="21211" y="0"/>
                    </a:lnTo>
                    <a:lnTo>
                      <a:pt x="0" y="415"/>
                    </a:lnTo>
                    <a:lnTo>
                      <a:pt x="2335" y="21185"/>
                    </a:lnTo>
                    <a:close/>
                  </a:path>
                </a:pathLst>
              </a:custGeom>
              <a:solidFill>
                <a:srgbClr val="000000"/>
              </a:solidFill>
              <a:ln w="12700" cap="flat">
                <a:noFill/>
                <a:miter lim="400000"/>
              </a:ln>
              <a:effectLst/>
            </p:spPr>
            <p:txBody>
              <a:bodyPr wrap="square" lIns="45719" tIns="45719" rIns="45719" bIns="45719" numCol="1" anchor="t">
                <a:noAutofit/>
              </a:bodyPr>
              <a:lstStyle/>
              <a:p>
                <a:pPr algn="ctr">
                  <a:defRPr>
                    <a:solidFill>
                      <a:srgbClr val="FFFFFF"/>
                    </a:solidFill>
                  </a:defRPr>
                </a:pPr>
                <a:endParaRPr/>
              </a:p>
            </p:txBody>
          </p:sp>
        </p:grpSp>
        <p:grpSp>
          <p:nvGrpSpPr>
            <p:cNvPr id="418" name="Group 418"/>
            <p:cNvGrpSpPr/>
            <p:nvPr/>
          </p:nvGrpSpPr>
          <p:grpSpPr>
            <a:xfrm>
              <a:off x="-1" y="109432"/>
              <a:ext cx="2" cy="2016203"/>
              <a:chOff x="0" y="0"/>
              <a:chExt cx="0" cy="2016201"/>
            </a:xfrm>
          </p:grpSpPr>
          <p:sp>
            <p:nvSpPr>
              <p:cNvPr id="412" name="Shape 412"/>
              <p:cNvSpPr/>
              <p:nvPr/>
            </p:nvSpPr>
            <p:spPr>
              <a:xfrm flipV="1">
                <a:off x="-1" y="1568156"/>
                <a:ext cx="2" cy="448046"/>
              </a:xfrm>
              <a:prstGeom prst="line">
                <a:avLst/>
              </a:prstGeom>
              <a:noFill/>
              <a:ln w="57150" cap="flat">
                <a:solidFill>
                  <a:srgbClr val="66CCFF"/>
                </a:solidFill>
                <a:prstDash val="solid"/>
                <a:round/>
                <a:headEnd type="triangle" w="med" len="med"/>
              </a:ln>
              <a:effectLst/>
            </p:spPr>
            <p:txBody>
              <a:bodyPr wrap="square" lIns="45719" tIns="45719" rIns="45719" bIns="45719" numCol="1" anchor="t">
                <a:noAutofit/>
              </a:bodyPr>
              <a:lstStyle/>
              <a:p>
                <a:pPr algn="ctr">
                  <a:defRPr>
                    <a:solidFill>
                      <a:srgbClr val="FFFFFF"/>
                    </a:solidFill>
                  </a:defRPr>
                </a:pPr>
                <a:endParaRPr/>
              </a:p>
            </p:txBody>
          </p:sp>
          <p:sp>
            <p:nvSpPr>
              <p:cNvPr id="413" name="Shape 413"/>
              <p:cNvSpPr/>
              <p:nvPr/>
            </p:nvSpPr>
            <p:spPr>
              <a:xfrm flipV="1">
                <a:off x="-1" y="1180784"/>
                <a:ext cx="2" cy="448046"/>
              </a:xfrm>
              <a:prstGeom prst="line">
                <a:avLst/>
              </a:prstGeom>
              <a:noFill/>
              <a:ln w="57150" cap="flat">
                <a:solidFill>
                  <a:srgbClr val="9999FF"/>
                </a:solidFill>
                <a:prstDash val="solid"/>
                <a:round/>
              </a:ln>
              <a:effectLst/>
            </p:spPr>
            <p:txBody>
              <a:bodyPr wrap="square" lIns="45719" tIns="45719" rIns="45719" bIns="45719" numCol="1" anchor="t">
                <a:noAutofit/>
              </a:bodyPr>
              <a:lstStyle/>
              <a:p>
                <a:pPr algn="ctr">
                  <a:defRPr>
                    <a:solidFill>
                      <a:srgbClr val="FFFFFF"/>
                    </a:solidFill>
                  </a:defRPr>
                </a:pPr>
                <a:endParaRPr/>
              </a:p>
            </p:txBody>
          </p:sp>
          <p:sp>
            <p:nvSpPr>
              <p:cNvPr id="414" name="Shape 414"/>
              <p:cNvSpPr/>
              <p:nvPr/>
            </p:nvSpPr>
            <p:spPr>
              <a:xfrm flipV="1">
                <a:off x="-1" y="732740"/>
                <a:ext cx="2" cy="448045"/>
              </a:xfrm>
              <a:prstGeom prst="line">
                <a:avLst/>
              </a:prstGeom>
              <a:noFill/>
              <a:ln w="57150" cap="flat">
                <a:solidFill>
                  <a:srgbClr val="CC66FF"/>
                </a:solidFill>
                <a:prstDash val="solid"/>
                <a:round/>
              </a:ln>
              <a:effectLst/>
            </p:spPr>
            <p:txBody>
              <a:bodyPr wrap="square" lIns="45719" tIns="45719" rIns="45719" bIns="45719" numCol="1" anchor="t">
                <a:noAutofit/>
              </a:bodyPr>
              <a:lstStyle/>
              <a:p>
                <a:pPr algn="ctr">
                  <a:defRPr>
                    <a:solidFill>
                      <a:srgbClr val="FFFFFF"/>
                    </a:solidFill>
                  </a:defRPr>
                </a:pPr>
                <a:endParaRPr/>
              </a:p>
            </p:txBody>
          </p:sp>
          <p:sp>
            <p:nvSpPr>
              <p:cNvPr id="415" name="Shape 415"/>
              <p:cNvSpPr/>
              <p:nvPr/>
            </p:nvSpPr>
            <p:spPr>
              <a:xfrm flipV="1">
                <a:off x="-1" y="373370"/>
                <a:ext cx="2" cy="448046"/>
              </a:xfrm>
              <a:prstGeom prst="line">
                <a:avLst/>
              </a:prstGeom>
              <a:noFill/>
              <a:ln w="57150" cap="flat">
                <a:solidFill>
                  <a:srgbClr val="FF33CC"/>
                </a:solidFill>
                <a:prstDash val="solid"/>
                <a:round/>
              </a:ln>
              <a:effectLst/>
            </p:spPr>
            <p:txBody>
              <a:bodyPr wrap="square" lIns="45719" tIns="45719" rIns="45719" bIns="45719" numCol="1" anchor="t">
                <a:noAutofit/>
              </a:bodyPr>
              <a:lstStyle/>
              <a:p>
                <a:pPr algn="ctr">
                  <a:defRPr>
                    <a:solidFill>
                      <a:srgbClr val="FFFFFF"/>
                    </a:solidFill>
                  </a:defRPr>
                </a:pPr>
                <a:endParaRPr/>
              </a:p>
            </p:txBody>
          </p:sp>
          <p:sp>
            <p:nvSpPr>
              <p:cNvPr id="416" name="Shape 416"/>
              <p:cNvSpPr/>
              <p:nvPr/>
            </p:nvSpPr>
            <p:spPr>
              <a:xfrm flipV="1">
                <a:off x="-1" y="74674"/>
                <a:ext cx="2" cy="448045"/>
              </a:xfrm>
              <a:prstGeom prst="line">
                <a:avLst/>
              </a:prstGeom>
              <a:noFill/>
              <a:ln w="57150" cap="flat">
                <a:solidFill>
                  <a:srgbClr val="FF0066"/>
                </a:solidFill>
                <a:prstDash val="solid"/>
                <a:round/>
              </a:ln>
              <a:effectLst/>
            </p:spPr>
            <p:txBody>
              <a:bodyPr wrap="square" lIns="45719" tIns="45719" rIns="45719" bIns="45719" numCol="1" anchor="t">
                <a:noAutofit/>
              </a:bodyPr>
              <a:lstStyle/>
              <a:p>
                <a:pPr algn="ctr">
                  <a:defRPr>
                    <a:solidFill>
                      <a:srgbClr val="FFFFFF"/>
                    </a:solidFill>
                  </a:defRPr>
                </a:pPr>
                <a:endParaRPr/>
              </a:p>
            </p:txBody>
          </p:sp>
          <p:sp>
            <p:nvSpPr>
              <p:cNvPr id="417" name="Shape 417"/>
              <p:cNvSpPr/>
              <p:nvPr/>
            </p:nvSpPr>
            <p:spPr>
              <a:xfrm flipV="1">
                <a:off x="-1" y="0"/>
                <a:ext cx="2" cy="448045"/>
              </a:xfrm>
              <a:prstGeom prst="line">
                <a:avLst/>
              </a:prstGeom>
              <a:noFill/>
              <a:ln w="57150" cap="flat">
                <a:solidFill>
                  <a:srgbClr val="FF0000"/>
                </a:solidFill>
                <a:prstDash val="solid"/>
                <a:round/>
              </a:ln>
              <a:effectLst/>
            </p:spPr>
            <p:txBody>
              <a:bodyPr wrap="square" lIns="45719" tIns="45719" rIns="45719" bIns="45719" numCol="1" anchor="t">
                <a:noAutofit/>
              </a:bodyPr>
              <a:lstStyle/>
              <a:p>
                <a:pPr algn="ctr">
                  <a:defRPr>
                    <a:solidFill>
                      <a:srgbClr val="FFFFFF"/>
                    </a:solidFill>
                  </a:defRPr>
                </a:pPr>
                <a:endParaRPr/>
              </a:p>
            </p:txBody>
          </p:sp>
        </p:grpSp>
      </p:grpSp>
      <p:sp>
        <p:nvSpPr>
          <p:cNvPr id="421" name="Shape 421"/>
          <p:cNvSpPr/>
          <p:nvPr/>
        </p:nvSpPr>
        <p:spPr>
          <a:xfrm>
            <a:off x="7920037" y="6172200"/>
            <a:ext cx="1524001"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800" b="0" i="1">
                <a:solidFill>
                  <a:srgbClr val="FFE831"/>
                </a:solidFill>
              </a:defRPr>
            </a:lvl1pPr>
          </a:lstStyle>
          <a:p>
            <a:r>
              <a:t>(Continued)</a:t>
            </a:r>
          </a:p>
        </p:txBody>
      </p:sp>
      <p:sp>
        <p:nvSpPr>
          <p:cNvPr id="2" name="TextBox 1"/>
          <p:cNvSpPr txBox="1"/>
          <p:nvPr/>
        </p:nvSpPr>
        <p:spPr>
          <a:xfrm>
            <a:off x="1200150" y="4509359"/>
            <a:ext cx="7124700"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FFFFFF"/>
                </a:solidFill>
                <a:effectLst/>
                <a:uFillTx/>
                <a:latin typeface="+mn-lt"/>
                <a:ea typeface="+mn-ea"/>
                <a:cs typeface="+mn-cs"/>
                <a:sym typeface="Arial"/>
              </a:rPr>
              <a:t>Where are you on</a:t>
            </a:r>
            <a:r>
              <a:rPr kumimoji="0" lang="en-US" sz="3000" b="0" i="0" u="none" strike="noStrike" cap="none" spc="0" normalizeH="0" dirty="0">
                <a:ln>
                  <a:noFill/>
                </a:ln>
                <a:solidFill>
                  <a:srgbClr val="FFFFFF"/>
                </a:solidFill>
                <a:effectLst/>
                <a:uFillTx/>
                <a:latin typeface="+mn-lt"/>
                <a:ea typeface="+mn-ea"/>
                <a:cs typeface="+mn-cs"/>
                <a:sym typeface="Arial"/>
              </a:rPr>
              <a:t> the thermometer?</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p:cNvSpPr>
          <p:nvPr>
            <p:ph type="sldNum" sz="quarter" idx="2"/>
          </p:nvPr>
        </p:nvSpPr>
        <p:spPr>
          <a:xfrm>
            <a:off x="9209433" y="6880225"/>
            <a:ext cx="391767" cy="394307"/>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000" b="0" i="0" u="none" strike="noStrike" kern="0" cap="none" spc="0" normalizeH="0" baseline="0" noProof="0">
                <a:ln>
                  <a:noFill/>
                </a:ln>
                <a:solidFill>
                  <a:srgbClr val="FFFF00"/>
                </a:solidFill>
                <a:effectLst/>
                <a:uLnTx/>
                <a:uFillTx/>
                <a:latin typeface="Franklin Gothic Book"/>
                <a:sym typeface="Franklin Gothic Book"/>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sz="2000" b="0" i="0" u="none" strike="noStrike" kern="0" cap="none" spc="0" normalizeH="0" baseline="0" noProof="0">
              <a:ln>
                <a:noFill/>
              </a:ln>
              <a:solidFill>
                <a:srgbClr val="FFFF00"/>
              </a:solidFill>
              <a:effectLst/>
              <a:uLnTx/>
              <a:uFillTx/>
              <a:latin typeface="Franklin Gothic Book"/>
              <a:sym typeface="Franklin Gothic Book"/>
            </a:endParaRPr>
          </a:p>
        </p:txBody>
      </p:sp>
      <p:sp>
        <p:nvSpPr>
          <p:cNvPr id="329" name="Shape 329"/>
          <p:cNvSpPr>
            <a:spLocks noGrp="1"/>
          </p:cNvSpPr>
          <p:nvPr>
            <p:ph type="title" idx="4294967295"/>
          </p:nvPr>
        </p:nvSpPr>
        <p:spPr>
          <a:xfrm>
            <a:off x="152400" y="304800"/>
            <a:ext cx="8893175" cy="1219200"/>
          </a:xfrm>
          <a:prstGeom prst="rect">
            <a:avLst/>
          </a:prstGeom>
        </p:spPr>
        <p:txBody>
          <a:bodyPr>
            <a:normAutofit/>
          </a:bodyPr>
          <a:lstStyle>
            <a:lvl1pPr>
              <a:defRPr sz="3400"/>
            </a:lvl1pPr>
          </a:lstStyle>
          <a:p>
            <a:r>
              <a:rPr lang="en-US" dirty="0"/>
              <a:t>Emotional Coaching – Step #2</a:t>
            </a:r>
            <a:endParaRPr dirty="0"/>
          </a:p>
        </p:txBody>
      </p:sp>
      <p:grpSp>
        <p:nvGrpSpPr>
          <p:cNvPr id="419" name="Group 419"/>
          <p:cNvGrpSpPr/>
          <p:nvPr/>
        </p:nvGrpSpPr>
        <p:grpSpPr>
          <a:xfrm>
            <a:off x="3829050" y="2005743"/>
            <a:ext cx="509019" cy="2503614"/>
            <a:chOff x="0" y="0"/>
            <a:chExt cx="509018" cy="2503612"/>
          </a:xfrm>
        </p:grpSpPr>
        <p:grpSp>
          <p:nvGrpSpPr>
            <p:cNvPr id="411" name="Group 411"/>
            <p:cNvGrpSpPr/>
            <p:nvPr/>
          </p:nvGrpSpPr>
          <p:grpSpPr>
            <a:xfrm>
              <a:off x="186640" y="0"/>
              <a:ext cx="322379" cy="2503613"/>
              <a:chOff x="0" y="0"/>
              <a:chExt cx="322377" cy="2503612"/>
            </a:xfrm>
          </p:grpSpPr>
          <p:sp>
            <p:nvSpPr>
              <p:cNvPr id="398" name="Shape 398"/>
              <p:cNvSpPr/>
              <p:nvPr/>
            </p:nvSpPr>
            <p:spPr>
              <a:xfrm>
                <a:off x="101138" y="2062735"/>
                <a:ext cx="101139" cy="388646"/>
              </a:xfrm>
              <a:custGeom>
                <a:avLst/>
                <a:gdLst/>
                <a:ahLst/>
                <a:cxnLst>
                  <a:cxn ang="0">
                    <a:pos x="wd2" y="hd2"/>
                  </a:cxn>
                  <a:cxn ang="5400000">
                    <a:pos x="wd2" y="hd2"/>
                  </a:cxn>
                  <a:cxn ang="10800000">
                    <a:pos x="wd2" y="hd2"/>
                  </a:cxn>
                  <a:cxn ang="16200000">
                    <a:pos x="wd2" y="hd2"/>
                  </a:cxn>
                </a:cxnLst>
                <a:rect l="0" t="0" r="r" b="b"/>
                <a:pathLst>
                  <a:path w="21600" h="21600" extrusionOk="0">
                    <a:moveTo>
                      <a:pt x="2507" y="0"/>
                    </a:moveTo>
                    <a:lnTo>
                      <a:pt x="0" y="11513"/>
                    </a:lnTo>
                    <a:lnTo>
                      <a:pt x="193" y="18599"/>
                    </a:lnTo>
                    <a:lnTo>
                      <a:pt x="8679" y="21600"/>
                    </a:lnTo>
                    <a:lnTo>
                      <a:pt x="19286" y="20518"/>
                    </a:lnTo>
                    <a:lnTo>
                      <a:pt x="21600" y="13334"/>
                    </a:lnTo>
                    <a:lnTo>
                      <a:pt x="15236" y="1722"/>
                    </a:lnTo>
                    <a:lnTo>
                      <a:pt x="2507" y="0"/>
                    </a:lnTo>
                    <a:close/>
                  </a:path>
                </a:pathLst>
              </a:custGeom>
              <a:solidFill>
                <a:srgbClr val="94A6C2"/>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399" name="Shape 399"/>
              <p:cNvSpPr/>
              <p:nvPr/>
            </p:nvSpPr>
            <p:spPr>
              <a:xfrm>
                <a:off x="35217" y="17705"/>
                <a:ext cx="255556" cy="2081329"/>
              </a:xfrm>
              <a:custGeom>
                <a:avLst/>
                <a:gdLst/>
                <a:ahLst/>
                <a:cxnLst>
                  <a:cxn ang="0">
                    <a:pos x="wd2" y="hd2"/>
                  </a:cxn>
                  <a:cxn ang="5400000">
                    <a:pos x="wd2" y="hd2"/>
                  </a:cxn>
                  <a:cxn ang="10800000">
                    <a:pos x="wd2" y="hd2"/>
                  </a:cxn>
                  <a:cxn ang="16200000">
                    <a:pos x="wd2" y="hd2"/>
                  </a:cxn>
                </a:cxnLst>
                <a:rect l="0" t="0" r="r" b="b"/>
                <a:pathLst>
                  <a:path w="21600" h="21600" extrusionOk="0">
                    <a:moveTo>
                      <a:pt x="6488" y="21407"/>
                    </a:moveTo>
                    <a:lnTo>
                      <a:pt x="5266" y="19358"/>
                    </a:lnTo>
                    <a:lnTo>
                      <a:pt x="1145" y="17806"/>
                    </a:lnTo>
                    <a:lnTo>
                      <a:pt x="1145" y="17769"/>
                    </a:lnTo>
                    <a:lnTo>
                      <a:pt x="1069" y="17750"/>
                    </a:lnTo>
                    <a:lnTo>
                      <a:pt x="1069" y="17686"/>
                    </a:lnTo>
                    <a:lnTo>
                      <a:pt x="916" y="17668"/>
                    </a:lnTo>
                    <a:lnTo>
                      <a:pt x="916" y="17613"/>
                    </a:lnTo>
                    <a:lnTo>
                      <a:pt x="840" y="17585"/>
                    </a:lnTo>
                    <a:lnTo>
                      <a:pt x="840" y="17466"/>
                    </a:lnTo>
                    <a:lnTo>
                      <a:pt x="763" y="17429"/>
                    </a:lnTo>
                    <a:lnTo>
                      <a:pt x="763" y="17291"/>
                    </a:lnTo>
                    <a:lnTo>
                      <a:pt x="611" y="17245"/>
                    </a:lnTo>
                    <a:lnTo>
                      <a:pt x="611" y="17126"/>
                    </a:lnTo>
                    <a:lnTo>
                      <a:pt x="534" y="17071"/>
                    </a:lnTo>
                    <a:lnTo>
                      <a:pt x="534" y="16924"/>
                    </a:lnTo>
                    <a:lnTo>
                      <a:pt x="458" y="16841"/>
                    </a:lnTo>
                    <a:lnTo>
                      <a:pt x="458" y="16685"/>
                    </a:lnTo>
                    <a:lnTo>
                      <a:pt x="305" y="16584"/>
                    </a:lnTo>
                    <a:lnTo>
                      <a:pt x="305" y="16299"/>
                    </a:lnTo>
                    <a:lnTo>
                      <a:pt x="229" y="16207"/>
                    </a:lnTo>
                    <a:lnTo>
                      <a:pt x="229" y="15839"/>
                    </a:lnTo>
                    <a:lnTo>
                      <a:pt x="153" y="15720"/>
                    </a:lnTo>
                    <a:lnTo>
                      <a:pt x="153" y="15160"/>
                    </a:lnTo>
                    <a:lnTo>
                      <a:pt x="0" y="15022"/>
                    </a:lnTo>
                    <a:lnTo>
                      <a:pt x="0" y="12229"/>
                    </a:lnTo>
                    <a:lnTo>
                      <a:pt x="153" y="11990"/>
                    </a:lnTo>
                    <a:lnTo>
                      <a:pt x="153" y="11200"/>
                    </a:lnTo>
                    <a:lnTo>
                      <a:pt x="229" y="10942"/>
                    </a:lnTo>
                    <a:lnTo>
                      <a:pt x="229" y="10161"/>
                    </a:lnTo>
                    <a:lnTo>
                      <a:pt x="305" y="9895"/>
                    </a:lnTo>
                    <a:lnTo>
                      <a:pt x="305" y="9656"/>
                    </a:lnTo>
                    <a:lnTo>
                      <a:pt x="458" y="9399"/>
                    </a:lnTo>
                    <a:lnTo>
                      <a:pt x="458" y="9132"/>
                    </a:lnTo>
                    <a:lnTo>
                      <a:pt x="534" y="8894"/>
                    </a:lnTo>
                    <a:lnTo>
                      <a:pt x="534" y="8655"/>
                    </a:lnTo>
                    <a:lnTo>
                      <a:pt x="611" y="8416"/>
                    </a:lnTo>
                    <a:lnTo>
                      <a:pt x="611" y="8168"/>
                    </a:lnTo>
                    <a:lnTo>
                      <a:pt x="763" y="7929"/>
                    </a:lnTo>
                    <a:lnTo>
                      <a:pt x="763" y="7690"/>
                    </a:lnTo>
                    <a:lnTo>
                      <a:pt x="840" y="7470"/>
                    </a:lnTo>
                    <a:lnTo>
                      <a:pt x="840" y="7231"/>
                    </a:lnTo>
                    <a:lnTo>
                      <a:pt x="916" y="7010"/>
                    </a:lnTo>
                    <a:lnTo>
                      <a:pt x="1069" y="6762"/>
                    </a:lnTo>
                    <a:lnTo>
                      <a:pt x="1069" y="6542"/>
                    </a:lnTo>
                    <a:lnTo>
                      <a:pt x="1145" y="6321"/>
                    </a:lnTo>
                    <a:lnTo>
                      <a:pt x="1221" y="6119"/>
                    </a:lnTo>
                    <a:lnTo>
                      <a:pt x="1221" y="5898"/>
                    </a:lnTo>
                    <a:lnTo>
                      <a:pt x="1374" y="5696"/>
                    </a:lnTo>
                    <a:lnTo>
                      <a:pt x="1450" y="5503"/>
                    </a:lnTo>
                    <a:lnTo>
                      <a:pt x="1450" y="5301"/>
                    </a:lnTo>
                    <a:lnTo>
                      <a:pt x="1527" y="5099"/>
                    </a:lnTo>
                    <a:lnTo>
                      <a:pt x="1679" y="4897"/>
                    </a:lnTo>
                    <a:lnTo>
                      <a:pt x="1679" y="4713"/>
                    </a:lnTo>
                    <a:lnTo>
                      <a:pt x="1755" y="4539"/>
                    </a:lnTo>
                    <a:lnTo>
                      <a:pt x="1832" y="4355"/>
                    </a:lnTo>
                    <a:lnTo>
                      <a:pt x="1984" y="4171"/>
                    </a:lnTo>
                    <a:lnTo>
                      <a:pt x="1984" y="3997"/>
                    </a:lnTo>
                    <a:lnTo>
                      <a:pt x="2061" y="3831"/>
                    </a:lnTo>
                    <a:lnTo>
                      <a:pt x="2137" y="3657"/>
                    </a:lnTo>
                    <a:lnTo>
                      <a:pt x="2137" y="3491"/>
                    </a:lnTo>
                    <a:lnTo>
                      <a:pt x="2290" y="3335"/>
                    </a:lnTo>
                    <a:lnTo>
                      <a:pt x="2366" y="3188"/>
                    </a:lnTo>
                    <a:lnTo>
                      <a:pt x="2366" y="3050"/>
                    </a:lnTo>
                    <a:lnTo>
                      <a:pt x="2442" y="2885"/>
                    </a:lnTo>
                    <a:lnTo>
                      <a:pt x="2442" y="2765"/>
                    </a:lnTo>
                    <a:lnTo>
                      <a:pt x="2595" y="2628"/>
                    </a:lnTo>
                    <a:lnTo>
                      <a:pt x="2671" y="2508"/>
                    </a:lnTo>
                    <a:lnTo>
                      <a:pt x="2671" y="2389"/>
                    </a:lnTo>
                    <a:lnTo>
                      <a:pt x="2748" y="2269"/>
                    </a:lnTo>
                    <a:lnTo>
                      <a:pt x="2748" y="2150"/>
                    </a:lnTo>
                    <a:lnTo>
                      <a:pt x="2900" y="2049"/>
                    </a:lnTo>
                    <a:lnTo>
                      <a:pt x="2900" y="1948"/>
                    </a:lnTo>
                    <a:lnTo>
                      <a:pt x="2977" y="1847"/>
                    </a:lnTo>
                    <a:lnTo>
                      <a:pt x="2977" y="1764"/>
                    </a:lnTo>
                    <a:lnTo>
                      <a:pt x="3053" y="1663"/>
                    </a:lnTo>
                    <a:lnTo>
                      <a:pt x="3053" y="1525"/>
                    </a:lnTo>
                    <a:lnTo>
                      <a:pt x="3206" y="1442"/>
                    </a:lnTo>
                    <a:lnTo>
                      <a:pt x="3206" y="1341"/>
                    </a:lnTo>
                    <a:lnTo>
                      <a:pt x="3282" y="1286"/>
                    </a:lnTo>
                    <a:lnTo>
                      <a:pt x="3282" y="1158"/>
                    </a:lnTo>
                    <a:lnTo>
                      <a:pt x="3435" y="1139"/>
                    </a:lnTo>
                    <a:lnTo>
                      <a:pt x="3435" y="1121"/>
                    </a:lnTo>
                    <a:lnTo>
                      <a:pt x="8854" y="0"/>
                    </a:lnTo>
                    <a:lnTo>
                      <a:pt x="16181" y="257"/>
                    </a:lnTo>
                    <a:lnTo>
                      <a:pt x="21600" y="1562"/>
                    </a:lnTo>
                    <a:lnTo>
                      <a:pt x="21447" y="10878"/>
                    </a:lnTo>
                    <a:lnTo>
                      <a:pt x="20302" y="16822"/>
                    </a:lnTo>
                    <a:lnTo>
                      <a:pt x="14044" y="19680"/>
                    </a:lnTo>
                    <a:lnTo>
                      <a:pt x="12594" y="21600"/>
                    </a:lnTo>
                    <a:lnTo>
                      <a:pt x="6488" y="21407"/>
                    </a:lnTo>
                    <a:close/>
                  </a:path>
                </a:pathLst>
              </a:custGeom>
              <a:solidFill>
                <a:srgbClr val="B3FFFF"/>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0" name="Shape 400"/>
              <p:cNvSpPr/>
              <p:nvPr/>
            </p:nvSpPr>
            <p:spPr>
              <a:xfrm>
                <a:off x="88495" y="215126"/>
                <a:ext cx="150806" cy="1865316"/>
              </a:xfrm>
              <a:custGeom>
                <a:avLst/>
                <a:gdLst/>
                <a:ahLst/>
                <a:cxnLst>
                  <a:cxn ang="0">
                    <a:pos x="wd2" y="hd2"/>
                  </a:cxn>
                  <a:cxn ang="5400000">
                    <a:pos x="wd2" y="hd2"/>
                  </a:cxn>
                  <a:cxn ang="10800000">
                    <a:pos x="wd2" y="hd2"/>
                  </a:cxn>
                  <a:cxn ang="16200000">
                    <a:pos x="wd2" y="hd2"/>
                  </a:cxn>
                </a:cxnLst>
                <a:rect l="0" t="0" r="r" b="b"/>
                <a:pathLst>
                  <a:path w="21600" h="21600" extrusionOk="0">
                    <a:moveTo>
                      <a:pt x="1293" y="0"/>
                    </a:moveTo>
                    <a:lnTo>
                      <a:pt x="21600" y="21"/>
                    </a:lnTo>
                    <a:lnTo>
                      <a:pt x="20307" y="18279"/>
                    </a:lnTo>
                    <a:lnTo>
                      <a:pt x="14745" y="21600"/>
                    </a:lnTo>
                    <a:lnTo>
                      <a:pt x="3363" y="21600"/>
                    </a:lnTo>
                    <a:lnTo>
                      <a:pt x="0" y="19129"/>
                    </a:lnTo>
                    <a:lnTo>
                      <a:pt x="1293" y="0"/>
                    </a:lnTo>
                    <a:close/>
                  </a:path>
                </a:pathLst>
              </a:custGeom>
              <a:solidFill>
                <a:srgbClr val="D1BDBD"/>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1" name="Shape 401"/>
              <p:cNvSpPr/>
              <p:nvPr/>
            </p:nvSpPr>
            <p:spPr>
              <a:xfrm>
                <a:off x="99332" y="429367"/>
                <a:ext cx="122811" cy="75251"/>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2" name="Shape 402"/>
              <p:cNvSpPr/>
              <p:nvPr/>
            </p:nvSpPr>
            <p:spPr>
              <a:xfrm>
                <a:off x="99332" y="680791"/>
                <a:ext cx="122811" cy="77907"/>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3" name="Shape 403"/>
              <p:cNvSpPr/>
              <p:nvPr/>
            </p:nvSpPr>
            <p:spPr>
              <a:xfrm>
                <a:off x="98429" y="910967"/>
                <a:ext cx="121908" cy="77907"/>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4" name="Shape 404"/>
              <p:cNvSpPr/>
              <p:nvPr/>
            </p:nvSpPr>
            <p:spPr>
              <a:xfrm>
                <a:off x="97526" y="1132291"/>
                <a:ext cx="121908" cy="75251"/>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5" name="Shape 405"/>
              <p:cNvSpPr/>
              <p:nvPr/>
            </p:nvSpPr>
            <p:spPr>
              <a:xfrm>
                <a:off x="94817" y="1335023"/>
                <a:ext cx="121908" cy="77907"/>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6" name="Shape 406"/>
              <p:cNvSpPr/>
              <p:nvPr/>
            </p:nvSpPr>
            <p:spPr>
              <a:xfrm>
                <a:off x="95720" y="1563429"/>
                <a:ext cx="122811" cy="77022"/>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7" name="Shape 407"/>
              <p:cNvSpPr/>
              <p:nvPr/>
            </p:nvSpPr>
            <p:spPr>
              <a:xfrm>
                <a:off x="129131" y="269129"/>
                <a:ext cx="62310" cy="1811313"/>
              </a:xfrm>
              <a:custGeom>
                <a:avLst/>
                <a:gdLst/>
                <a:ahLst/>
                <a:cxnLst>
                  <a:cxn ang="0">
                    <a:pos x="wd2" y="hd2"/>
                  </a:cxn>
                  <a:cxn ang="5400000">
                    <a:pos x="wd2" y="hd2"/>
                  </a:cxn>
                  <a:cxn ang="10800000">
                    <a:pos x="wd2" y="hd2"/>
                  </a:cxn>
                  <a:cxn ang="16200000">
                    <a:pos x="wd2" y="hd2"/>
                  </a:cxn>
                </a:cxnLst>
                <a:rect l="0" t="0" r="r" b="b"/>
                <a:pathLst>
                  <a:path w="21600" h="21600" extrusionOk="0">
                    <a:moveTo>
                      <a:pt x="5009" y="0"/>
                    </a:moveTo>
                    <a:lnTo>
                      <a:pt x="0" y="21547"/>
                    </a:lnTo>
                    <a:lnTo>
                      <a:pt x="14400" y="21600"/>
                    </a:lnTo>
                    <a:lnTo>
                      <a:pt x="21600" y="0"/>
                    </a:lnTo>
                    <a:lnTo>
                      <a:pt x="5009" y="0"/>
                    </a:lnTo>
                    <a:close/>
                  </a:path>
                </a:pathLst>
              </a:custGeom>
              <a:solidFill>
                <a:srgbClr val="F02424"/>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8" name="Shape 408"/>
              <p:cNvSpPr/>
              <p:nvPr/>
            </p:nvSpPr>
            <p:spPr>
              <a:xfrm>
                <a:off x="0" y="0"/>
                <a:ext cx="322378" cy="2238910"/>
              </a:xfrm>
              <a:custGeom>
                <a:avLst/>
                <a:gdLst/>
                <a:ahLst/>
                <a:cxnLst>
                  <a:cxn ang="0">
                    <a:pos x="wd2" y="hd2"/>
                  </a:cxn>
                  <a:cxn ang="5400000">
                    <a:pos x="wd2" y="hd2"/>
                  </a:cxn>
                  <a:cxn ang="10800000">
                    <a:pos x="wd2" y="hd2"/>
                  </a:cxn>
                  <a:cxn ang="16200000">
                    <a:pos x="wd2" y="hd2"/>
                  </a:cxn>
                </a:cxnLst>
                <a:rect l="0" t="0" r="r" b="b"/>
                <a:pathLst>
                  <a:path w="21600" h="21600" extrusionOk="0">
                    <a:moveTo>
                      <a:pt x="8531" y="20831"/>
                    </a:moveTo>
                    <a:lnTo>
                      <a:pt x="8531" y="20720"/>
                    </a:lnTo>
                    <a:lnTo>
                      <a:pt x="8652" y="20703"/>
                    </a:lnTo>
                    <a:lnTo>
                      <a:pt x="8652" y="20575"/>
                    </a:lnTo>
                    <a:lnTo>
                      <a:pt x="8713" y="20549"/>
                    </a:lnTo>
                    <a:lnTo>
                      <a:pt x="8713" y="20404"/>
                    </a:lnTo>
                    <a:lnTo>
                      <a:pt x="8773" y="20387"/>
                    </a:lnTo>
                    <a:lnTo>
                      <a:pt x="8773" y="19678"/>
                    </a:lnTo>
                    <a:lnTo>
                      <a:pt x="8713" y="19636"/>
                    </a:lnTo>
                    <a:lnTo>
                      <a:pt x="8713" y="19490"/>
                    </a:lnTo>
                    <a:lnTo>
                      <a:pt x="8652" y="19431"/>
                    </a:lnTo>
                    <a:lnTo>
                      <a:pt x="8652" y="19320"/>
                    </a:lnTo>
                    <a:lnTo>
                      <a:pt x="8531" y="19268"/>
                    </a:lnTo>
                    <a:lnTo>
                      <a:pt x="8531" y="19191"/>
                    </a:lnTo>
                    <a:lnTo>
                      <a:pt x="8471" y="19080"/>
                    </a:lnTo>
                    <a:lnTo>
                      <a:pt x="8289" y="18969"/>
                    </a:lnTo>
                    <a:lnTo>
                      <a:pt x="8229" y="18875"/>
                    </a:lnTo>
                    <a:lnTo>
                      <a:pt x="8108" y="18781"/>
                    </a:lnTo>
                    <a:lnTo>
                      <a:pt x="7987" y="18594"/>
                    </a:lnTo>
                    <a:lnTo>
                      <a:pt x="7866" y="18517"/>
                    </a:lnTo>
                    <a:lnTo>
                      <a:pt x="7805" y="18423"/>
                    </a:lnTo>
                    <a:lnTo>
                      <a:pt x="7745" y="18354"/>
                    </a:lnTo>
                    <a:lnTo>
                      <a:pt x="7624" y="18278"/>
                    </a:lnTo>
                    <a:lnTo>
                      <a:pt x="7563" y="18201"/>
                    </a:lnTo>
                    <a:lnTo>
                      <a:pt x="7382" y="18149"/>
                    </a:lnTo>
                    <a:lnTo>
                      <a:pt x="7321" y="18090"/>
                    </a:lnTo>
                    <a:lnTo>
                      <a:pt x="7261" y="18013"/>
                    </a:lnTo>
                    <a:lnTo>
                      <a:pt x="7139" y="17962"/>
                    </a:lnTo>
                    <a:lnTo>
                      <a:pt x="7079" y="17902"/>
                    </a:lnTo>
                    <a:lnTo>
                      <a:pt x="7018" y="17851"/>
                    </a:lnTo>
                    <a:lnTo>
                      <a:pt x="6837" y="17808"/>
                    </a:lnTo>
                    <a:lnTo>
                      <a:pt x="6776" y="17757"/>
                    </a:lnTo>
                    <a:lnTo>
                      <a:pt x="6655" y="17714"/>
                    </a:lnTo>
                    <a:lnTo>
                      <a:pt x="6595" y="17663"/>
                    </a:lnTo>
                    <a:lnTo>
                      <a:pt x="6534" y="17620"/>
                    </a:lnTo>
                    <a:lnTo>
                      <a:pt x="6413" y="17586"/>
                    </a:lnTo>
                    <a:lnTo>
                      <a:pt x="6353" y="17552"/>
                    </a:lnTo>
                    <a:lnTo>
                      <a:pt x="6171" y="17492"/>
                    </a:lnTo>
                    <a:lnTo>
                      <a:pt x="6111" y="17475"/>
                    </a:lnTo>
                    <a:lnTo>
                      <a:pt x="6050" y="17415"/>
                    </a:lnTo>
                    <a:lnTo>
                      <a:pt x="5929" y="17398"/>
                    </a:lnTo>
                    <a:lnTo>
                      <a:pt x="5869" y="17364"/>
                    </a:lnTo>
                    <a:lnTo>
                      <a:pt x="5808" y="17321"/>
                    </a:lnTo>
                    <a:lnTo>
                      <a:pt x="5687" y="17287"/>
                    </a:lnTo>
                    <a:lnTo>
                      <a:pt x="5627" y="17253"/>
                    </a:lnTo>
                    <a:lnTo>
                      <a:pt x="5566" y="17210"/>
                    </a:lnTo>
                    <a:lnTo>
                      <a:pt x="5445" y="17176"/>
                    </a:lnTo>
                    <a:lnTo>
                      <a:pt x="5324" y="17133"/>
                    </a:lnTo>
                    <a:lnTo>
                      <a:pt x="5203" y="17116"/>
                    </a:lnTo>
                    <a:lnTo>
                      <a:pt x="5143" y="17065"/>
                    </a:lnTo>
                    <a:lnTo>
                      <a:pt x="5143" y="17022"/>
                    </a:lnTo>
                    <a:lnTo>
                      <a:pt x="4961" y="16988"/>
                    </a:lnTo>
                    <a:lnTo>
                      <a:pt x="4961" y="16954"/>
                    </a:lnTo>
                    <a:lnTo>
                      <a:pt x="4901" y="16911"/>
                    </a:lnTo>
                    <a:lnTo>
                      <a:pt x="4780" y="16877"/>
                    </a:lnTo>
                    <a:lnTo>
                      <a:pt x="4719" y="16817"/>
                    </a:lnTo>
                    <a:lnTo>
                      <a:pt x="4659" y="16783"/>
                    </a:lnTo>
                    <a:lnTo>
                      <a:pt x="4538" y="16749"/>
                    </a:lnTo>
                    <a:lnTo>
                      <a:pt x="4477" y="16689"/>
                    </a:lnTo>
                    <a:lnTo>
                      <a:pt x="4477" y="16629"/>
                    </a:lnTo>
                    <a:lnTo>
                      <a:pt x="4417" y="16578"/>
                    </a:lnTo>
                    <a:lnTo>
                      <a:pt x="4296" y="16518"/>
                    </a:lnTo>
                    <a:lnTo>
                      <a:pt x="4235" y="16467"/>
                    </a:lnTo>
                    <a:lnTo>
                      <a:pt x="4235" y="16407"/>
                    </a:lnTo>
                    <a:lnTo>
                      <a:pt x="4175" y="16330"/>
                    </a:lnTo>
                    <a:lnTo>
                      <a:pt x="4175" y="16279"/>
                    </a:lnTo>
                    <a:lnTo>
                      <a:pt x="4054" y="16202"/>
                    </a:lnTo>
                    <a:lnTo>
                      <a:pt x="4054" y="16125"/>
                    </a:lnTo>
                    <a:lnTo>
                      <a:pt x="3993" y="16057"/>
                    </a:lnTo>
                    <a:lnTo>
                      <a:pt x="3993" y="15963"/>
                    </a:lnTo>
                    <a:lnTo>
                      <a:pt x="3933" y="15886"/>
                    </a:lnTo>
                    <a:lnTo>
                      <a:pt x="3933" y="15698"/>
                    </a:lnTo>
                    <a:lnTo>
                      <a:pt x="3812" y="15587"/>
                    </a:lnTo>
                    <a:lnTo>
                      <a:pt x="3812" y="15049"/>
                    </a:lnTo>
                    <a:lnTo>
                      <a:pt x="3751" y="14989"/>
                    </a:lnTo>
                    <a:lnTo>
                      <a:pt x="3751" y="14135"/>
                    </a:lnTo>
                    <a:lnTo>
                      <a:pt x="3691" y="14041"/>
                    </a:lnTo>
                    <a:lnTo>
                      <a:pt x="3691" y="12828"/>
                    </a:lnTo>
                    <a:lnTo>
                      <a:pt x="3570" y="12709"/>
                    </a:lnTo>
                    <a:lnTo>
                      <a:pt x="3570" y="10249"/>
                    </a:lnTo>
                    <a:lnTo>
                      <a:pt x="3691" y="10121"/>
                    </a:lnTo>
                    <a:lnTo>
                      <a:pt x="3691" y="9181"/>
                    </a:lnTo>
                    <a:lnTo>
                      <a:pt x="3751" y="9036"/>
                    </a:lnTo>
                    <a:lnTo>
                      <a:pt x="3751" y="8643"/>
                    </a:lnTo>
                    <a:lnTo>
                      <a:pt x="3812" y="8498"/>
                    </a:lnTo>
                    <a:lnTo>
                      <a:pt x="3812" y="8028"/>
                    </a:lnTo>
                    <a:lnTo>
                      <a:pt x="3933" y="7858"/>
                    </a:lnTo>
                    <a:lnTo>
                      <a:pt x="3933" y="7209"/>
                    </a:lnTo>
                    <a:lnTo>
                      <a:pt x="3993" y="7055"/>
                    </a:lnTo>
                    <a:lnTo>
                      <a:pt x="3993" y="5398"/>
                    </a:lnTo>
                    <a:lnTo>
                      <a:pt x="4054" y="5244"/>
                    </a:lnTo>
                    <a:lnTo>
                      <a:pt x="4054" y="4296"/>
                    </a:lnTo>
                    <a:lnTo>
                      <a:pt x="4175" y="4185"/>
                    </a:lnTo>
                    <a:lnTo>
                      <a:pt x="4175" y="3809"/>
                    </a:lnTo>
                    <a:lnTo>
                      <a:pt x="4235" y="3681"/>
                    </a:lnTo>
                    <a:lnTo>
                      <a:pt x="4235" y="3451"/>
                    </a:lnTo>
                    <a:lnTo>
                      <a:pt x="4296" y="3340"/>
                    </a:lnTo>
                    <a:lnTo>
                      <a:pt x="4296" y="3228"/>
                    </a:lnTo>
                    <a:lnTo>
                      <a:pt x="4417" y="3117"/>
                    </a:lnTo>
                    <a:lnTo>
                      <a:pt x="4417" y="3006"/>
                    </a:lnTo>
                    <a:lnTo>
                      <a:pt x="4477" y="2912"/>
                    </a:lnTo>
                    <a:lnTo>
                      <a:pt x="4538" y="2801"/>
                    </a:lnTo>
                    <a:lnTo>
                      <a:pt x="4538" y="2707"/>
                    </a:lnTo>
                    <a:lnTo>
                      <a:pt x="4659" y="2614"/>
                    </a:lnTo>
                    <a:lnTo>
                      <a:pt x="4780" y="2426"/>
                    </a:lnTo>
                    <a:lnTo>
                      <a:pt x="4780" y="2332"/>
                    </a:lnTo>
                    <a:lnTo>
                      <a:pt x="4901" y="2238"/>
                    </a:lnTo>
                    <a:lnTo>
                      <a:pt x="5082" y="2169"/>
                    </a:lnTo>
                    <a:lnTo>
                      <a:pt x="5143" y="2075"/>
                    </a:lnTo>
                    <a:lnTo>
                      <a:pt x="5203" y="1999"/>
                    </a:lnTo>
                    <a:lnTo>
                      <a:pt x="5324" y="1922"/>
                    </a:lnTo>
                    <a:lnTo>
                      <a:pt x="5385" y="1845"/>
                    </a:lnTo>
                    <a:lnTo>
                      <a:pt x="5566" y="1777"/>
                    </a:lnTo>
                    <a:lnTo>
                      <a:pt x="5627" y="1717"/>
                    </a:lnTo>
                    <a:lnTo>
                      <a:pt x="5929" y="1589"/>
                    </a:lnTo>
                    <a:lnTo>
                      <a:pt x="6050" y="1529"/>
                    </a:lnTo>
                    <a:lnTo>
                      <a:pt x="6171" y="1478"/>
                    </a:lnTo>
                    <a:lnTo>
                      <a:pt x="6353" y="1418"/>
                    </a:lnTo>
                    <a:lnTo>
                      <a:pt x="6534" y="1367"/>
                    </a:lnTo>
                    <a:lnTo>
                      <a:pt x="6655" y="1324"/>
                    </a:lnTo>
                    <a:lnTo>
                      <a:pt x="6837" y="1273"/>
                    </a:lnTo>
                    <a:lnTo>
                      <a:pt x="7079" y="1230"/>
                    </a:lnTo>
                    <a:lnTo>
                      <a:pt x="7261" y="1196"/>
                    </a:lnTo>
                    <a:lnTo>
                      <a:pt x="7503" y="1162"/>
                    </a:lnTo>
                    <a:lnTo>
                      <a:pt x="7624" y="1119"/>
                    </a:lnTo>
                    <a:lnTo>
                      <a:pt x="7866" y="1102"/>
                    </a:lnTo>
                    <a:lnTo>
                      <a:pt x="8108" y="1068"/>
                    </a:lnTo>
                    <a:lnTo>
                      <a:pt x="8289" y="1025"/>
                    </a:lnTo>
                    <a:lnTo>
                      <a:pt x="8531" y="1008"/>
                    </a:lnTo>
                    <a:lnTo>
                      <a:pt x="8773" y="974"/>
                    </a:lnTo>
                    <a:lnTo>
                      <a:pt x="8955" y="957"/>
                    </a:lnTo>
                    <a:lnTo>
                      <a:pt x="9197" y="931"/>
                    </a:lnTo>
                    <a:lnTo>
                      <a:pt x="9681" y="897"/>
                    </a:lnTo>
                    <a:lnTo>
                      <a:pt x="9862" y="880"/>
                    </a:lnTo>
                    <a:lnTo>
                      <a:pt x="10104" y="863"/>
                    </a:lnTo>
                    <a:lnTo>
                      <a:pt x="10225" y="837"/>
                    </a:lnTo>
                    <a:lnTo>
                      <a:pt x="10467" y="837"/>
                    </a:lnTo>
                    <a:lnTo>
                      <a:pt x="10709" y="820"/>
                    </a:lnTo>
                    <a:lnTo>
                      <a:pt x="10891" y="820"/>
                    </a:lnTo>
                    <a:lnTo>
                      <a:pt x="11133" y="803"/>
                    </a:lnTo>
                    <a:lnTo>
                      <a:pt x="12282" y="803"/>
                    </a:lnTo>
                    <a:lnTo>
                      <a:pt x="12524" y="820"/>
                    </a:lnTo>
                    <a:lnTo>
                      <a:pt x="12706" y="820"/>
                    </a:lnTo>
                    <a:lnTo>
                      <a:pt x="12827" y="837"/>
                    </a:lnTo>
                    <a:lnTo>
                      <a:pt x="13008" y="837"/>
                    </a:lnTo>
                    <a:lnTo>
                      <a:pt x="13250" y="863"/>
                    </a:lnTo>
                    <a:lnTo>
                      <a:pt x="13432" y="863"/>
                    </a:lnTo>
                    <a:lnTo>
                      <a:pt x="13553" y="880"/>
                    </a:lnTo>
                    <a:lnTo>
                      <a:pt x="13734" y="897"/>
                    </a:lnTo>
                    <a:lnTo>
                      <a:pt x="13976" y="914"/>
                    </a:lnTo>
                    <a:lnTo>
                      <a:pt x="14158" y="931"/>
                    </a:lnTo>
                    <a:lnTo>
                      <a:pt x="14279" y="957"/>
                    </a:lnTo>
                    <a:lnTo>
                      <a:pt x="14461" y="974"/>
                    </a:lnTo>
                    <a:lnTo>
                      <a:pt x="14521" y="991"/>
                    </a:lnTo>
                    <a:lnTo>
                      <a:pt x="14703" y="1025"/>
                    </a:lnTo>
                    <a:lnTo>
                      <a:pt x="14884" y="1042"/>
                    </a:lnTo>
                    <a:lnTo>
                      <a:pt x="15066" y="1068"/>
                    </a:lnTo>
                    <a:lnTo>
                      <a:pt x="15187" y="1102"/>
                    </a:lnTo>
                    <a:lnTo>
                      <a:pt x="15368" y="1119"/>
                    </a:lnTo>
                    <a:lnTo>
                      <a:pt x="15550" y="1162"/>
                    </a:lnTo>
                    <a:lnTo>
                      <a:pt x="15610" y="1196"/>
                    </a:lnTo>
                    <a:lnTo>
                      <a:pt x="15792" y="1230"/>
                    </a:lnTo>
                    <a:lnTo>
                      <a:pt x="15852" y="1247"/>
                    </a:lnTo>
                    <a:lnTo>
                      <a:pt x="16034" y="1290"/>
                    </a:lnTo>
                    <a:lnTo>
                      <a:pt x="16094" y="1324"/>
                    </a:lnTo>
                    <a:lnTo>
                      <a:pt x="16276" y="1367"/>
                    </a:lnTo>
                    <a:lnTo>
                      <a:pt x="16336" y="1401"/>
                    </a:lnTo>
                    <a:lnTo>
                      <a:pt x="16397" y="1460"/>
                    </a:lnTo>
                    <a:lnTo>
                      <a:pt x="16578" y="1495"/>
                    </a:lnTo>
                    <a:lnTo>
                      <a:pt x="16639" y="1529"/>
                    </a:lnTo>
                    <a:lnTo>
                      <a:pt x="16760" y="1572"/>
                    </a:lnTo>
                    <a:lnTo>
                      <a:pt x="16820" y="1623"/>
                    </a:lnTo>
                    <a:lnTo>
                      <a:pt x="16881" y="1665"/>
                    </a:lnTo>
                    <a:lnTo>
                      <a:pt x="17002" y="1717"/>
                    </a:lnTo>
                    <a:lnTo>
                      <a:pt x="17062" y="1751"/>
                    </a:lnTo>
                    <a:lnTo>
                      <a:pt x="17123" y="1811"/>
                    </a:lnTo>
                    <a:lnTo>
                      <a:pt x="17244" y="1870"/>
                    </a:lnTo>
                    <a:lnTo>
                      <a:pt x="17304" y="1905"/>
                    </a:lnTo>
                    <a:lnTo>
                      <a:pt x="17304" y="1964"/>
                    </a:lnTo>
                    <a:lnTo>
                      <a:pt x="17365" y="2016"/>
                    </a:lnTo>
                    <a:lnTo>
                      <a:pt x="17486" y="2075"/>
                    </a:lnTo>
                    <a:lnTo>
                      <a:pt x="17486" y="2127"/>
                    </a:lnTo>
                    <a:lnTo>
                      <a:pt x="17546" y="2186"/>
                    </a:lnTo>
                    <a:lnTo>
                      <a:pt x="17546" y="2315"/>
                    </a:lnTo>
                    <a:lnTo>
                      <a:pt x="17607" y="2374"/>
                    </a:lnTo>
                    <a:lnTo>
                      <a:pt x="17607" y="2537"/>
                    </a:lnTo>
                    <a:lnTo>
                      <a:pt x="17728" y="2631"/>
                    </a:lnTo>
                    <a:lnTo>
                      <a:pt x="17728" y="2819"/>
                    </a:lnTo>
                    <a:lnTo>
                      <a:pt x="17788" y="2912"/>
                    </a:lnTo>
                    <a:lnTo>
                      <a:pt x="17788" y="3228"/>
                    </a:lnTo>
                    <a:lnTo>
                      <a:pt x="17849" y="3357"/>
                    </a:lnTo>
                    <a:lnTo>
                      <a:pt x="17849" y="4253"/>
                    </a:lnTo>
                    <a:lnTo>
                      <a:pt x="17970" y="4407"/>
                    </a:lnTo>
                    <a:lnTo>
                      <a:pt x="17970" y="7542"/>
                    </a:lnTo>
                    <a:lnTo>
                      <a:pt x="17849" y="7695"/>
                    </a:lnTo>
                    <a:lnTo>
                      <a:pt x="17849" y="9412"/>
                    </a:lnTo>
                    <a:lnTo>
                      <a:pt x="17788" y="9557"/>
                    </a:lnTo>
                    <a:lnTo>
                      <a:pt x="17788" y="11368"/>
                    </a:lnTo>
                    <a:lnTo>
                      <a:pt x="17728" y="11479"/>
                    </a:lnTo>
                    <a:lnTo>
                      <a:pt x="17728" y="12342"/>
                    </a:lnTo>
                    <a:lnTo>
                      <a:pt x="17607" y="12453"/>
                    </a:lnTo>
                    <a:lnTo>
                      <a:pt x="17607" y="12940"/>
                    </a:lnTo>
                    <a:lnTo>
                      <a:pt x="17546" y="13051"/>
                    </a:lnTo>
                    <a:lnTo>
                      <a:pt x="17546" y="13401"/>
                    </a:lnTo>
                    <a:lnTo>
                      <a:pt x="17486" y="13512"/>
                    </a:lnTo>
                    <a:lnTo>
                      <a:pt x="17486" y="13648"/>
                    </a:lnTo>
                    <a:lnTo>
                      <a:pt x="17365" y="13759"/>
                    </a:lnTo>
                    <a:lnTo>
                      <a:pt x="17365" y="13981"/>
                    </a:lnTo>
                    <a:lnTo>
                      <a:pt x="17304" y="14093"/>
                    </a:lnTo>
                    <a:lnTo>
                      <a:pt x="17304" y="14315"/>
                    </a:lnTo>
                    <a:lnTo>
                      <a:pt x="17244" y="14434"/>
                    </a:lnTo>
                    <a:lnTo>
                      <a:pt x="17244" y="14545"/>
                    </a:lnTo>
                    <a:lnTo>
                      <a:pt x="17123" y="14639"/>
                    </a:lnTo>
                    <a:lnTo>
                      <a:pt x="17123" y="14750"/>
                    </a:lnTo>
                    <a:lnTo>
                      <a:pt x="17062" y="14861"/>
                    </a:lnTo>
                    <a:lnTo>
                      <a:pt x="17002" y="14955"/>
                    </a:lnTo>
                    <a:lnTo>
                      <a:pt x="17002" y="15066"/>
                    </a:lnTo>
                    <a:lnTo>
                      <a:pt x="16881" y="15160"/>
                    </a:lnTo>
                    <a:lnTo>
                      <a:pt x="16881" y="15254"/>
                    </a:lnTo>
                    <a:lnTo>
                      <a:pt x="16820" y="15365"/>
                    </a:lnTo>
                    <a:lnTo>
                      <a:pt x="16760" y="15459"/>
                    </a:lnTo>
                    <a:lnTo>
                      <a:pt x="16760" y="15553"/>
                    </a:lnTo>
                    <a:lnTo>
                      <a:pt x="16639" y="15647"/>
                    </a:lnTo>
                    <a:lnTo>
                      <a:pt x="16578" y="15741"/>
                    </a:lnTo>
                    <a:lnTo>
                      <a:pt x="16518" y="15826"/>
                    </a:lnTo>
                    <a:lnTo>
                      <a:pt x="16397" y="15903"/>
                    </a:lnTo>
                    <a:lnTo>
                      <a:pt x="16397" y="15997"/>
                    </a:lnTo>
                    <a:lnTo>
                      <a:pt x="16336" y="16091"/>
                    </a:lnTo>
                    <a:lnTo>
                      <a:pt x="16276" y="16168"/>
                    </a:lnTo>
                    <a:lnTo>
                      <a:pt x="16155" y="16245"/>
                    </a:lnTo>
                    <a:lnTo>
                      <a:pt x="16094" y="16330"/>
                    </a:lnTo>
                    <a:lnTo>
                      <a:pt x="16034" y="16407"/>
                    </a:lnTo>
                    <a:lnTo>
                      <a:pt x="15913" y="16484"/>
                    </a:lnTo>
                    <a:lnTo>
                      <a:pt x="15852" y="16544"/>
                    </a:lnTo>
                    <a:lnTo>
                      <a:pt x="15792" y="16612"/>
                    </a:lnTo>
                    <a:lnTo>
                      <a:pt x="15671" y="16689"/>
                    </a:lnTo>
                    <a:lnTo>
                      <a:pt x="15610" y="16749"/>
                    </a:lnTo>
                    <a:lnTo>
                      <a:pt x="15429" y="16817"/>
                    </a:lnTo>
                    <a:lnTo>
                      <a:pt x="15368" y="16877"/>
                    </a:lnTo>
                    <a:lnTo>
                      <a:pt x="15308" y="16928"/>
                    </a:lnTo>
                    <a:lnTo>
                      <a:pt x="15066" y="17048"/>
                    </a:lnTo>
                    <a:lnTo>
                      <a:pt x="14945" y="17082"/>
                    </a:lnTo>
                    <a:lnTo>
                      <a:pt x="14884" y="17133"/>
                    </a:lnTo>
                    <a:lnTo>
                      <a:pt x="14521" y="17253"/>
                    </a:lnTo>
                    <a:lnTo>
                      <a:pt x="14461" y="17304"/>
                    </a:lnTo>
                    <a:lnTo>
                      <a:pt x="14279" y="17364"/>
                    </a:lnTo>
                    <a:lnTo>
                      <a:pt x="14158" y="17415"/>
                    </a:lnTo>
                    <a:lnTo>
                      <a:pt x="14037" y="17475"/>
                    </a:lnTo>
                    <a:lnTo>
                      <a:pt x="13916" y="17526"/>
                    </a:lnTo>
                    <a:lnTo>
                      <a:pt x="13795" y="17586"/>
                    </a:lnTo>
                    <a:lnTo>
                      <a:pt x="13674" y="17637"/>
                    </a:lnTo>
                    <a:lnTo>
                      <a:pt x="13553" y="17680"/>
                    </a:lnTo>
                    <a:lnTo>
                      <a:pt x="13492" y="17731"/>
                    </a:lnTo>
                    <a:lnTo>
                      <a:pt x="13311" y="17791"/>
                    </a:lnTo>
                    <a:lnTo>
                      <a:pt x="13250" y="17825"/>
                    </a:lnTo>
                    <a:lnTo>
                      <a:pt x="13190" y="17885"/>
                    </a:lnTo>
                    <a:lnTo>
                      <a:pt x="13069" y="17919"/>
                    </a:lnTo>
                    <a:lnTo>
                      <a:pt x="13008" y="17979"/>
                    </a:lnTo>
                    <a:lnTo>
                      <a:pt x="12948" y="18030"/>
                    </a:lnTo>
                    <a:lnTo>
                      <a:pt x="12766" y="18073"/>
                    </a:lnTo>
                    <a:lnTo>
                      <a:pt x="12766" y="18107"/>
                    </a:lnTo>
                    <a:lnTo>
                      <a:pt x="12706" y="18167"/>
                    </a:lnTo>
                    <a:lnTo>
                      <a:pt x="12585" y="18201"/>
                    </a:lnTo>
                    <a:lnTo>
                      <a:pt x="12524" y="18260"/>
                    </a:lnTo>
                    <a:lnTo>
                      <a:pt x="12464" y="18295"/>
                    </a:lnTo>
                    <a:lnTo>
                      <a:pt x="12343" y="18354"/>
                    </a:lnTo>
                    <a:lnTo>
                      <a:pt x="12222" y="18423"/>
                    </a:lnTo>
                    <a:lnTo>
                      <a:pt x="12222" y="18465"/>
                    </a:lnTo>
                    <a:lnTo>
                      <a:pt x="12101" y="18517"/>
                    </a:lnTo>
                    <a:lnTo>
                      <a:pt x="12040" y="18559"/>
                    </a:lnTo>
                    <a:lnTo>
                      <a:pt x="12040" y="18594"/>
                    </a:lnTo>
                    <a:lnTo>
                      <a:pt x="11980" y="18653"/>
                    </a:lnTo>
                    <a:lnTo>
                      <a:pt x="11980" y="18688"/>
                    </a:lnTo>
                    <a:lnTo>
                      <a:pt x="11859" y="18722"/>
                    </a:lnTo>
                    <a:lnTo>
                      <a:pt x="11798" y="18764"/>
                    </a:lnTo>
                    <a:lnTo>
                      <a:pt x="11798" y="18816"/>
                    </a:lnTo>
                    <a:lnTo>
                      <a:pt x="11738" y="18858"/>
                    </a:lnTo>
                    <a:lnTo>
                      <a:pt x="11738" y="18893"/>
                    </a:lnTo>
                    <a:lnTo>
                      <a:pt x="11617" y="18927"/>
                    </a:lnTo>
                    <a:lnTo>
                      <a:pt x="11617" y="19021"/>
                    </a:lnTo>
                    <a:lnTo>
                      <a:pt x="11556" y="19063"/>
                    </a:lnTo>
                    <a:lnTo>
                      <a:pt x="11556" y="19157"/>
                    </a:lnTo>
                    <a:lnTo>
                      <a:pt x="11435" y="19191"/>
                    </a:lnTo>
                    <a:lnTo>
                      <a:pt x="11435" y="19320"/>
                    </a:lnTo>
                    <a:lnTo>
                      <a:pt x="11375" y="19379"/>
                    </a:lnTo>
                    <a:lnTo>
                      <a:pt x="11375" y="19542"/>
                    </a:lnTo>
                    <a:lnTo>
                      <a:pt x="11314" y="19601"/>
                    </a:lnTo>
                    <a:lnTo>
                      <a:pt x="11314" y="20703"/>
                    </a:lnTo>
                    <a:lnTo>
                      <a:pt x="11375" y="20754"/>
                    </a:lnTo>
                    <a:lnTo>
                      <a:pt x="11375" y="21019"/>
                    </a:lnTo>
                    <a:lnTo>
                      <a:pt x="11435" y="21053"/>
                    </a:lnTo>
                    <a:lnTo>
                      <a:pt x="11435" y="21190"/>
                    </a:lnTo>
                    <a:lnTo>
                      <a:pt x="11556" y="21207"/>
                    </a:lnTo>
                    <a:lnTo>
                      <a:pt x="11556" y="21318"/>
                    </a:lnTo>
                    <a:lnTo>
                      <a:pt x="11617" y="21335"/>
                    </a:lnTo>
                    <a:lnTo>
                      <a:pt x="11617" y="21429"/>
                    </a:lnTo>
                    <a:lnTo>
                      <a:pt x="11738" y="21446"/>
                    </a:lnTo>
                    <a:lnTo>
                      <a:pt x="11738" y="21523"/>
                    </a:lnTo>
                    <a:lnTo>
                      <a:pt x="11798" y="21540"/>
                    </a:lnTo>
                    <a:lnTo>
                      <a:pt x="11798" y="21600"/>
                    </a:lnTo>
                    <a:lnTo>
                      <a:pt x="14279" y="21412"/>
                    </a:lnTo>
                    <a:lnTo>
                      <a:pt x="14279" y="21130"/>
                    </a:lnTo>
                    <a:lnTo>
                      <a:pt x="14218" y="21096"/>
                    </a:lnTo>
                    <a:lnTo>
                      <a:pt x="14218" y="20780"/>
                    </a:lnTo>
                    <a:lnTo>
                      <a:pt x="14279" y="20737"/>
                    </a:lnTo>
                    <a:lnTo>
                      <a:pt x="14279" y="20344"/>
                    </a:lnTo>
                    <a:lnTo>
                      <a:pt x="14400" y="20293"/>
                    </a:lnTo>
                    <a:lnTo>
                      <a:pt x="14400" y="20122"/>
                    </a:lnTo>
                    <a:lnTo>
                      <a:pt x="14461" y="20071"/>
                    </a:lnTo>
                    <a:lnTo>
                      <a:pt x="14461" y="19960"/>
                    </a:lnTo>
                    <a:lnTo>
                      <a:pt x="14521" y="19883"/>
                    </a:lnTo>
                    <a:lnTo>
                      <a:pt x="14521" y="19823"/>
                    </a:lnTo>
                    <a:lnTo>
                      <a:pt x="14642" y="19772"/>
                    </a:lnTo>
                    <a:lnTo>
                      <a:pt x="14642" y="19712"/>
                    </a:lnTo>
                    <a:lnTo>
                      <a:pt x="14703" y="19636"/>
                    </a:lnTo>
                    <a:lnTo>
                      <a:pt x="14703" y="19584"/>
                    </a:lnTo>
                    <a:lnTo>
                      <a:pt x="14763" y="19525"/>
                    </a:lnTo>
                    <a:lnTo>
                      <a:pt x="14763" y="19473"/>
                    </a:lnTo>
                    <a:lnTo>
                      <a:pt x="14884" y="19396"/>
                    </a:lnTo>
                    <a:lnTo>
                      <a:pt x="14945" y="19337"/>
                    </a:lnTo>
                    <a:lnTo>
                      <a:pt x="14945" y="19268"/>
                    </a:lnTo>
                    <a:lnTo>
                      <a:pt x="15066" y="19209"/>
                    </a:lnTo>
                    <a:lnTo>
                      <a:pt x="15126" y="19157"/>
                    </a:lnTo>
                    <a:lnTo>
                      <a:pt x="15187" y="19080"/>
                    </a:lnTo>
                    <a:lnTo>
                      <a:pt x="15308" y="19021"/>
                    </a:lnTo>
                    <a:lnTo>
                      <a:pt x="15308" y="18969"/>
                    </a:lnTo>
                    <a:lnTo>
                      <a:pt x="15368" y="18893"/>
                    </a:lnTo>
                    <a:lnTo>
                      <a:pt x="15429" y="18833"/>
                    </a:lnTo>
                    <a:lnTo>
                      <a:pt x="15550" y="18764"/>
                    </a:lnTo>
                    <a:lnTo>
                      <a:pt x="15610" y="18705"/>
                    </a:lnTo>
                    <a:lnTo>
                      <a:pt x="15792" y="18653"/>
                    </a:lnTo>
                    <a:lnTo>
                      <a:pt x="15852" y="18577"/>
                    </a:lnTo>
                    <a:lnTo>
                      <a:pt x="15913" y="18517"/>
                    </a:lnTo>
                    <a:lnTo>
                      <a:pt x="16034" y="18465"/>
                    </a:lnTo>
                    <a:lnTo>
                      <a:pt x="16094" y="18406"/>
                    </a:lnTo>
                    <a:lnTo>
                      <a:pt x="16155" y="18354"/>
                    </a:lnTo>
                    <a:lnTo>
                      <a:pt x="16276" y="18295"/>
                    </a:lnTo>
                    <a:lnTo>
                      <a:pt x="16336" y="18235"/>
                    </a:lnTo>
                    <a:lnTo>
                      <a:pt x="16518" y="18184"/>
                    </a:lnTo>
                    <a:lnTo>
                      <a:pt x="16578" y="18149"/>
                    </a:lnTo>
                    <a:lnTo>
                      <a:pt x="16639" y="18090"/>
                    </a:lnTo>
                    <a:lnTo>
                      <a:pt x="16760" y="18056"/>
                    </a:lnTo>
                    <a:lnTo>
                      <a:pt x="16820" y="18013"/>
                    </a:lnTo>
                    <a:lnTo>
                      <a:pt x="16881" y="17979"/>
                    </a:lnTo>
                    <a:lnTo>
                      <a:pt x="17002" y="17936"/>
                    </a:lnTo>
                    <a:lnTo>
                      <a:pt x="17123" y="17868"/>
                    </a:lnTo>
                    <a:lnTo>
                      <a:pt x="17244" y="17825"/>
                    </a:lnTo>
                    <a:lnTo>
                      <a:pt x="17365" y="17757"/>
                    </a:lnTo>
                    <a:lnTo>
                      <a:pt x="17486" y="17714"/>
                    </a:lnTo>
                    <a:lnTo>
                      <a:pt x="17546" y="17680"/>
                    </a:lnTo>
                    <a:lnTo>
                      <a:pt x="17607" y="17637"/>
                    </a:lnTo>
                    <a:lnTo>
                      <a:pt x="17728" y="17603"/>
                    </a:lnTo>
                    <a:lnTo>
                      <a:pt x="17849" y="17586"/>
                    </a:lnTo>
                    <a:lnTo>
                      <a:pt x="17970" y="17552"/>
                    </a:lnTo>
                    <a:lnTo>
                      <a:pt x="18030" y="17509"/>
                    </a:lnTo>
                    <a:lnTo>
                      <a:pt x="18091" y="17475"/>
                    </a:lnTo>
                    <a:lnTo>
                      <a:pt x="18091" y="17432"/>
                    </a:lnTo>
                    <a:lnTo>
                      <a:pt x="18272" y="17398"/>
                    </a:lnTo>
                    <a:lnTo>
                      <a:pt x="18393" y="17364"/>
                    </a:lnTo>
                    <a:lnTo>
                      <a:pt x="18454" y="17321"/>
                    </a:lnTo>
                    <a:lnTo>
                      <a:pt x="18454" y="17287"/>
                    </a:lnTo>
                    <a:lnTo>
                      <a:pt x="18635" y="17253"/>
                    </a:lnTo>
                    <a:lnTo>
                      <a:pt x="18696" y="17210"/>
                    </a:lnTo>
                    <a:lnTo>
                      <a:pt x="18696" y="17176"/>
                    </a:lnTo>
                    <a:lnTo>
                      <a:pt x="18756" y="17133"/>
                    </a:lnTo>
                    <a:lnTo>
                      <a:pt x="18877" y="17082"/>
                    </a:lnTo>
                    <a:lnTo>
                      <a:pt x="18938" y="17048"/>
                    </a:lnTo>
                    <a:lnTo>
                      <a:pt x="18998" y="16988"/>
                    </a:lnTo>
                    <a:lnTo>
                      <a:pt x="19119" y="16928"/>
                    </a:lnTo>
                    <a:lnTo>
                      <a:pt x="19180" y="16894"/>
                    </a:lnTo>
                    <a:lnTo>
                      <a:pt x="19240" y="16843"/>
                    </a:lnTo>
                    <a:lnTo>
                      <a:pt x="19361" y="16783"/>
                    </a:lnTo>
                    <a:lnTo>
                      <a:pt x="19422" y="16706"/>
                    </a:lnTo>
                    <a:lnTo>
                      <a:pt x="19422" y="16655"/>
                    </a:lnTo>
                    <a:lnTo>
                      <a:pt x="19482" y="16595"/>
                    </a:lnTo>
                    <a:lnTo>
                      <a:pt x="19603" y="16518"/>
                    </a:lnTo>
                    <a:lnTo>
                      <a:pt x="19664" y="16450"/>
                    </a:lnTo>
                    <a:lnTo>
                      <a:pt x="19724" y="16390"/>
                    </a:lnTo>
                    <a:lnTo>
                      <a:pt x="19845" y="16296"/>
                    </a:lnTo>
                    <a:lnTo>
                      <a:pt x="19906" y="16219"/>
                    </a:lnTo>
                    <a:lnTo>
                      <a:pt x="19906" y="16151"/>
                    </a:lnTo>
                    <a:lnTo>
                      <a:pt x="19966" y="16057"/>
                    </a:lnTo>
                    <a:lnTo>
                      <a:pt x="20087" y="15963"/>
                    </a:lnTo>
                    <a:lnTo>
                      <a:pt x="20148" y="15886"/>
                    </a:lnTo>
                    <a:lnTo>
                      <a:pt x="20208" y="15775"/>
                    </a:lnTo>
                    <a:lnTo>
                      <a:pt x="20208" y="15681"/>
                    </a:lnTo>
                    <a:lnTo>
                      <a:pt x="20329" y="15570"/>
                    </a:lnTo>
                    <a:lnTo>
                      <a:pt x="20390" y="15476"/>
                    </a:lnTo>
                    <a:lnTo>
                      <a:pt x="20450" y="15348"/>
                    </a:lnTo>
                    <a:lnTo>
                      <a:pt x="20450" y="15237"/>
                    </a:lnTo>
                    <a:lnTo>
                      <a:pt x="20571" y="15117"/>
                    </a:lnTo>
                    <a:lnTo>
                      <a:pt x="20692" y="14861"/>
                    </a:lnTo>
                    <a:lnTo>
                      <a:pt x="20692" y="14707"/>
                    </a:lnTo>
                    <a:lnTo>
                      <a:pt x="20813" y="14579"/>
                    </a:lnTo>
                    <a:lnTo>
                      <a:pt x="20874" y="14434"/>
                    </a:lnTo>
                    <a:lnTo>
                      <a:pt x="20874" y="14280"/>
                    </a:lnTo>
                    <a:lnTo>
                      <a:pt x="20934" y="14135"/>
                    </a:lnTo>
                    <a:lnTo>
                      <a:pt x="20934" y="13964"/>
                    </a:lnTo>
                    <a:lnTo>
                      <a:pt x="21055" y="13794"/>
                    </a:lnTo>
                    <a:lnTo>
                      <a:pt x="21116" y="13631"/>
                    </a:lnTo>
                    <a:lnTo>
                      <a:pt x="21116" y="13290"/>
                    </a:lnTo>
                    <a:lnTo>
                      <a:pt x="21176" y="13127"/>
                    </a:lnTo>
                    <a:lnTo>
                      <a:pt x="21176" y="12940"/>
                    </a:lnTo>
                    <a:lnTo>
                      <a:pt x="21297" y="12752"/>
                    </a:lnTo>
                    <a:lnTo>
                      <a:pt x="21297" y="12376"/>
                    </a:lnTo>
                    <a:lnTo>
                      <a:pt x="21358" y="12188"/>
                    </a:lnTo>
                    <a:lnTo>
                      <a:pt x="21358" y="11821"/>
                    </a:lnTo>
                    <a:lnTo>
                      <a:pt x="21418" y="11616"/>
                    </a:lnTo>
                    <a:lnTo>
                      <a:pt x="21418" y="11223"/>
                    </a:lnTo>
                    <a:lnTo>
                      <a:pt x="21539" y="11018"/>
                    </a:lnTo>
                    <a:lnTo>
                      <a:pt x="21539" y="9805"/>
                    </a:lnTo>
                    <a:lnTo>
                      <a:pt x="21600" y="9591"/>
                    </a:lnTo>
                    <a:lnTo>
                      <a:pt x="21600" y="3493"/>
                    </a:lnTo>
                    <a:lnTo>
                      <a:pt x="21539" y="3399"/>
                    </a:lnTo>
                    <a:lnTo>
                      <a:pt x="21539" y="2947"/>
                    </a:lnTo>
                    <a:lnTo>
                      <a:pt x="21418" y="2853"/>
                    </a:lnTo>
                    <a:lnTo>
                      <a:pt x="21418" y="2767"/>
                    </a:lnTo>
                    <a:lnTo>
                      <a:pt x="21358" y="2690"/>
                    </a:lnTo>
                    <a:lnTo>
                      <a:pt x="21358" y="2596"/>
                    </a:lnTo>
                    <a:lnTo>
                      <a:pt x="21297" y="2502"/>
                    </a:lnTo>
                    <a:lnTo>
                      <a:pt x="21297" y="2426"/>
                    </a:lnTo>
                    <a:lnTo>
                      <a:pt x="21176" y="2332"/>
                    </a:lnTo>
                    <a:lnTo>
                      <a:pt x="21176" y="2263"/>
                    </a:lnTo>
                    <a:lnTo>
                      <a:pt x="21116" y="2169"/>
                    </a:lnTo>
                    <a:lnTo>
                      <a:pt x="21055" y="2093"/>
                    </a:lnTo>
                    <a:lnTo>
                      <a:pt x="20934" y="2016"/>
                    </a:lnTo>
                    <a:lnTo>
                      <a:pt x="20874" y="1922"/>
                    </a:lnTo>
                    <a:lnTo>
                      <a:pt x="20813" y="1845"/>
                    </a:lnTo>
                    <a:lnTo>
                      <a:pt x="20692" y="1777"/>
                    </a:lnTo>
                    <a:lnTo>
                      <a:pt x="20571" y="1623"/>
                    </a:lnTo>
                    <a:lnTo>
                      <a:pt x="20450" y="1546"/>
                    </a:lnTo>
                    <a:lnTo>
                      <a:pt x="20390" y="1478"/>
                    </a:lnTo>
                    <a:lnTo>
                      <a:pt x="20208" y="1401"/>
                    </a:lnTo>
                    <a:lnTo>
                      <a:pt x="20148" y="1324"/>
                    </a:lnTo>
                    <a:lnTo>
                      <a:pt x="19966" y="1273"/>
                    </a:lnTo>
                    <a:lnTo>
                      <a:pt x="19906" y="1196"/>
                    </a:lnTo>
                    <a:lnTo>
                      <a:pt x="19724" y="1136"/>
                    </a:lnTo>
                    <a:lnTo>
                      <a:pt x="19664" y="1068"/>
                    </a:lnTo>
                    <a:lnTo>
                      <a:pt x="19482" y="1008"/>
                    </a:lnTo>
                    <a:lnTo>
                      <a:pt x="19180" y="880"/>
                    </a:lnTo>
                    <a:lnTo>
                      <a:pt x="18998" y="820"/>
                    </a:lnTo>
                    <a:lnTo>
                      <a:pt x="18877" y="769"/>
                    </a:lnTo>
                    <a:lnTo>
                      <a:pt x="18696" y="709"/>
                    </a:lnTo>
                    <a:lnTo>
                      <a:pt x="18514" y="675"/>
                    </a:lnTo>
                    <a:lnTo>
                      <a:pt x="18272" y="615"/>
                    </a:lnTo>
                    <a:lnTo>
                      <a:pt x="18091" y="564"/>
                    </a:lnTo>
                    <a:lnTo>
                      <a:pt x="17849" y="504"/>
                    </a:lnTo>
                    <a:lnTo>
                      <a:pt x="17728" y="470"/>
                    </a:lnTo>
                    <a:lnTo>
                      <a:pt x="17486" y="427"/>
                    </a:lnTo>
                    <a:lnTo>
                      <a:pt x="17304" y="376"/>
                    </a:lnTo>
                    <a:lnTo>
                      <a:pt x="17062" y="333"/>
                    </a:lnTo>
                    <a:lnTo>
                      <a:pt x="16578" y="265"/>
                    </a:lnTo>
                    <a:lnTo>
                      <a:pt x="16336" y="239"/>
                    </a:lnTo>
                    <a:lnTo>
                      <a:pt x="16034" y="205"/>
                    </a:lnTo>
                    <a:lnTo>
                      <a:pt x="15792" y="171"/>
                    </a:lnTo>
                    <a:lnTo>
                      <a:pt x="15550" y="154"/>
                    </a:lnTo>
                    <a:lnTo>
                      <a:pt x="15187" y="111"/>
                    </a:lnTo>
                    <a:lnTo>
                      <a:pt x="14945" y="94"/>
                    </a:lnTo>
                    <a:lnTo>
                      <a:pt x="14642" y="77"/>
                    </a:lnTo>
                    <a:lnTo>
                      <a:pt x="14279" y="60"/>
                    </a:lnTo>
                    <a:lnTo>
                      <a:pt x="14037" y="34"/>
                    </a:lnTo>
                    <a:lnTo>
                      <a:pt x="13734" y="17"/>
                    </a:lnTo>
                    <a:lnTo>
                      <a:pt x="13432" y="17"/>
                    </a:lnTo>
                    <a:lnTo>
                      <a:pt x="13008" y="0"/>
                    </a:lnTo>
                    <a:lnTo>
                      <a:pt x="10830" y="0"/>
                    </a:lnTo>
                    <a:lnTo>
                      <a:pt x="10467" y="17"/>
                    </a:lnTo>
                    <a:lnTo>
                      <a:pt x="10104" y="17"/>
                    </a:lnTo>
                    <a:lnTo>
                      <a:pt x="9741" y="34"/>
                    </a:lnTo>
                    <a:lnTo>
                      <a:pt x="9378" y="34"/>
                    </a:lnTo>
                    <a:lnTo>
                      <a:pt x="9015" y="60"/>
                    </a:lnTo>
                    <a:lnTo>
                      <a:pt x="7805" y="128"/>
                    </a:lnTo>
                    <a:lnTo>
                      <a:pt x="7503" y="154"/>
                    </a:lnTo>
                    <a:lnTo>
                      <a:pt x="7261" y="188"/>
                    </a:lnTo>
                    <a:lnTo>
                      <a:pt x="6897" y="205"/>
                    </a:lnTo>
                    <a:lnTo>
                      <a:pt x="6655" y="239"/>
                    </a:lnTo>
                    <a:lnTo>
                      <a:pt x="6413" y="265"/>
                    </a:lnTo>
                    <a:lnTo>
                      <a:pt x="6171" y="299"/>
                    </a:lnTo>
                    <a:lnTo>
                      <a:pt x="5869" y="333"/>
                    </a:lnTo>
                    <a:lnTo>
                      <a:pt x="5627" y="376"/>
                    </a:lnTo>
                    <a:lnTo>
                      <a:pt x="5385" y="410"/>
                    </a:lnTo>
                    <a:lnTo>
                      <a:pt x="5203" y="444"/>
                    </a:lnTo>
                    <a:lnTo>
                      <a:pt x="4961" y="487"/>
                    </a:lnTo>
                    <a:lnTo>
                      <a:pt x="4719" y="538"/>
                    </a:lnTo>
                    <a:lnTo>
                      <a:pt x="4538" y="581"/>
                    </a:lnTo>
                    <a:lnTo>
                      <a:pt x="4296" y="632"/>
                    </a:lnTo>
                    <a:lnTo>
                      <a:pt x="4175" y="675"/>
                    </a:lnTo>
                    <a:lnTo>
                      <a:pt x="3993" y="726"/>
                    </a:lnTo>
                    <a:lnTo>
                      <a:pt x="3751" y="786"/>
                    </a:lnTo>
                    <a:lnTo>
                      <a:pt x="3570" y="837"/>
                    </a:lnTo>
                    <a:lnTo>
                      <a:pt x="3449" y="897"/>
                    </a:lnTo>
                    <a:lnTo>
                      <a:pt x="3267" y="957"/>
                    </a:lnTo>
                    <a:lnTo>
                      <a:pt x="3086" y="1008"/>
                    </a:lnTo>
                    <a:lnTo>
                      <a:pt x="2965" y="1068"/>
                    </a:lnTo>
                    <a:lnTo>
                      <a:pt x="2783" y="1136"/>
                    </a:lnTo>
                    <a:lnTo>
                      <a:pt x="2723" y="1196"/>
                    </a:lnTo>
                    <a:lnTo>
                      <a:pt x="2541" y="1273"/>
                    </a:lnTo>
                    <a:lnTo>
                      <a:pt x="2360" y="1341"/>
                    </a:lnTo>
                    <a:lnTo>
                      <a:pt x="2299" y="1418"/>
                    </a:lnTo>
                    <a:lnTo>
                      <a:pt x="2118" y="1495"/>
                    </a:lnTo>
                    <a:lnTo>
                      <a:pt x="2057" y="1572"/>
                    </a:lnTo>
                    <a:lnTo>
                      <a:pt x="1997" y="1640"/>
                    </a:lnTo>
                    <a:lnTo>
                      <a:pt x="1815" y="1717"/>
                    </a:lnTo>
                    <a:lnTo>
                      <a:pt x="1755" y="1794"/>
                    </a:lnTo>
                    <a:lnTo>
                      <a:pt x="1634" y="1888"/>
                    </a:lnTo>
                    <a:lnTo>
                      <a:pt x="1573" y="1964"/>
                    </a:lnTo>
                    <a:lnTo>
                      <a:pt x="1452" y="2050"/>
                    </a:lnTo>
                    <a:lnTo>
                      <a:pt x="1331" y="2238"/>
                    </a:lnTo>
                    <a:lnTo>
                      <a:pt x="1210" y="2332"/>
                    </a:lnTo>
                    <a:lnTo>
                      <a:pt x="1089" y="2520"/>
                    </a:lnTo>
                    <a:lnTo>
                      <a:pt x="968" y="2614"/>
                    </a:lnTo>
                    <a:lnTo>
                      <a:pt x="968" y="2725"/>
                    </a:lnTo>
                    <a:lnTo>
                      <a:pt x="908" y="2819"/>
                    </a:lnTo>
                    <a:lnTo>
                      <a:pt x="847" y="2930"/>
                    </a:lnTo>
                    <a:lnTo>
                      <a:pt x="847" y="3041"/>
                    </a:lnTo>
                    <a:lnTo>
                      <a:pt x="726" y="3152"/>
                    </a:lnTo>
                    <a:lnTo>
                      <a:pt x="726" y="3271"/>
                    </a:lnTo>
                    <a:lnTo>
                      <a:pt x="666" y="3382"/>
                    </a:lnTo>
                    <a:lnTo>
                      <a:pt x="666" y="3493"/>
                    </a:lnTo>
                    <a:lnTo>
                      <a:pt x="605" y="3604"/>
                    </a:lnTo>
                    <a:lnTo>
                      <a:pt x="605" y="3732"/>
                    </a:lnTo>
                    <a:lnTo>
                      <a:pt x="484" y="3843"/>
                    </a:lnTo>
                    <a:lnTo>
                      <a:pt x="484" y="4236"/>
                    </a:lnTo>
                    <a:lnTo>
                      <a:pt x="424" y="4364"/>
                    </a:lnTo>
                    <a:lnTo>
                      <a:pt x="424" y="4663"/>
                    </a:lnTo>
                    <a:lnTo>
                      <a:pt x="363" y="4817"/>
                    </a:lnTo>
                    <a:lnTo>
                      <a:pt x="363" y="5287"/>
                    </a:lnTo>
                    <a:lnTo>
                      <a:pt x="242" y="5449"/>
                    </a:lnTo>
                    <a:lnTo>
                      <a:pt x="242" y="5996"/>
                    </a:lnTo>
                    <a:lnTo>
                      <a:pt x="182" y="6175"/>
                    </a:lnTo>
                    <a:lnTo>
                      <a:pt x="182" y="6944"/>
                    </a:lnTo>
                    <a:lnTo>
                      <a:pt x="121" y="7149"/>
                    </a:lnTo>
                    <a:lnTo>
                      <a:pt x="121" y="8379"/>
                    </a:lnTo>
                    <a:lnTo>
                      <a:pt x="0" y="8584"/>
                    </a:lnTo>
                    <a:lnTo>
                      <a:pt x="0" y="13102"/>
                    </a:lnTo>
                    <a:lnTo>
                      <a:pt x="121" y="13290"/>
                    </a:lnTo>
                    <a:lnTo>
                      <a:pt x="121" y="14298"/>
                    </a:lnTo>
                    <a:lnTo>
                      <a:pt x="182" y="14451"/>
                    </a:lnTo>
                    <a:lnTo>
                      <a:pt x="182" y="14861"/>
                    </a:lnTo>
                    <a:lnTo>
                      <a:pt x="242" y="14989"/>
                    </a:lnTo>
                    <a:lnTo>
                      <a:pt x="242" y="15348"/>
                    </a:lnTo>
                    <a:lnTo>
                      <a:pt x="363" y="15459"/>
                    </a:lnTo>
                    <a:lnTo>
                      <a:pt x="363" y="15647"/>
                    </a:lnTo>
                    <a:lnTo>
                      <a:pt x="424" y="15741"/>
                    </a:lnTo>
                    <a:lnTo>
                      <a:pt x="424" y="15826"/>
                    </a:lnTo>
                    <a:lnTo>
                      <a:pt x="484" y="15903"/>
                    </a:lnTo>
                    <a:lnTo>
                      <a:pt x="484" y="15997"/>
                    </a:lnTo>
                    <a:lnTo>
                      <a:pt x="605" y="16074"/>
                    </a:lnTo>
                    <a:lnTo>
                      <a:pt x="605" y="16151"/>
                    </a:lnTo>
                    <a:lnTo>
                      <a:pt x="666" y="16219"/>
                    </a:lnTo>
                    <a:lnTo>
                      <a:pt x="666" y="16296"/>
                    </a:lnTo>
                    <a:lnTo>
                      <a:pt x="726" y="16373"/>
                    </a:lnTo>
                    <a:lnTo>
                      <a:pt x="726" y="16450"/>
                    </a:lnTo>
                    <a:lnTo>
                      <a:pt x="847" y="16518"/>
                    </a:lnTo>
                    <a:lnTo>
                      <a:pt x="908" y="16578"/>
                    </a:lnTo>
                    <a:lnTo>
                      <a:pt x="908" y="16655"/>
                    </a:lnTo>
                    <a:lnTo>
                      <a:pt x="968" y="16706"/>
                    </a:lnTo>
                    <a:lnTo>
                      <a:pt x="1089" y="16766"/>
                    </a:lnTo>
                    <a:lnTo>
                      <a:pt x="1150" y="16843"/>
                    </a:lnTo>
                    <a:lnTo>
                      <a:pt x="1150" y="16894"/>
                    </a:lnTo>
                    <a:lnTo>
                      <a:pt x="1210" y="16954"/>
                    </a:lnTo>
                    <a:lnTo>
                      <a:pt x="1331" y="17005"/>
                    </a:lnTo>
                    <a:lnTo>
                      <a:pt x="1392" y="17048"/>
                    </a:lnTo>
                    <a:lnTo>
                      <a:pt x="1452" y="17099"/>
                    </a:lnTo>
                    <a:lnTo>
                      <a:pt x="1452" y="17159"/>
                    </a:lnTo>
                    <a:lnTo>
                      <a:pt x="1573" y="17193"/>
                    </a:lnTo>
                    <a:lnTo>
                      <a:pt x="1634" y="17253"/>
                    </a:lnTo>
                    <a:lnTo>
                      <a:pt x="1755" y="17287"/>
                    </a:lnTo>
                    <a:lnTo>
                      <a:pt x="1815" y="17347"/>
                    </a:lnTo>
                    <a:lnTo>
                      <a:pt x="1876" y="17381"/>
                    </a:lnTo>
                    <a:lnTo>
                      <a:pt x="1997" y="17415"/>
                    </a:lnTo>
                    <a:lnTo>
                      <a:pt x="2057" y="17458"/>
                    </a:lnTo>
                    <a:lnTo>
                      <a:pt x="2057" y="17509"/>
                    </a:lnTo>
                    <a:lnTo>
                      <a:pt x="2118" y="17552"/>
                    </a:lnTo>
                    <a:lnTo>
                      <a:pt x="2239" y="17586"/>
                    </a:lnTo>
                    <a:lnTo>
                      <a:pt x="2299" y="17620"/>
                    </a:lnTo>
                    <a:lnTo>
                      <a:pt x="2360" y="17663"/>
                    </a:lnTo>
                    <a:lnTo>
                      <a:pt x="2541" y="17714"/>
                    </a:lnTo>
                    <a:lnTo>
                      <a:pt x="2602" y="17757"/>
                    </a:lnTo>
                    <a:lnTo>
                      <a:pt x="2723" y="17791"/>
                    </a:lnTo>
                    <a:lnTo>
                      <a:pt x="2783" y="17825"/>
                    </a:lnTo>
                    <a:lnTo>
                      <a:pt x="2844" y="17851"/>
                    </a:lnTo>
                    <a:lnTo>
                      <a:pt x="2965" y="17885"/>
                    </a:lnTo>
                    <a:lnTo>
                      <a:pt x="3025" y="17919"/>
                    </a:lnTo>
                    <a:lnTo>
                      <a:pt x="3086" y="17962"/>
                    </a:lnTo>
                    <a:lnTo>
                      <a:pt x="3207" y="17979"/>
                    </a:lnTo>
                    <a:lnTo>
                      <a:pt x="3267" y="18013"/>
                    </a:lnTo>
                    <a:lnTo>
                      <a:pt x="3328" y="18030"/>
                    </a:lnTo>
                    <a:lnTo>
                      <a:pt x="3328" y="18073"/>
                    </a:lnTo>
                    <a:lnTo>
                      <a:pt x="3509" y="18124"/>
                    </a:lnTo>
                    <a:lnTo>
                      <a:pt x="3570" y="18167"/>
                    </a:lnTo>
                    <a:lnTo>
                      <a:pt x="3751" y="18218"/>
                    </a:lnTo>
                    <a:lnTo>
                      <a:pt x="3812" y="18260"/>
                    </a:lnTo>
                    <a:lnTo>
                      <a:pt x="3993" y="18312"/>
                    </a:lnTo>
                    <a:lnTo>
                      <a:pt x="4054" y="18354"/>
                    </a:lnTo>
                    <a:lnTo>
                      <a:pt x="4054" y="18372"/>
                    </a:lnTo>
                    <a:lnTo>
                      <a:pt x="4175" y="18406"/>
                    </a:lnTo>
                    <a:lnTo>
                      <a:pt x="4235" y="18440"/>
                    </a:lnTo>
                    <a:lnTo>
                      <a:pt x="4296" y="18483"/>
                    </a:lnTo>
                    <a:lnTo>
                      <a:pt x="4417" y="18517"/>
                    </a:lnTo>
                    <a:lnTo>
                      <a:pt x="4417" y="18534"/>
                    </a:lnTo>
                    <a:lnTo>
                      <a:pt x="4477" y="18577"/>
                    </a:lnTo>
                    <a:lnTo>
                      <a:pt x="4538" y="18653"/>
                    </a:lnTo>
                    <a:lnTo>
                      <a:pt x="4719" y="18705"/>
                    </a:lnTo>
                    <a:lnTo>
                      <a:pt x="4780" y="18781"/>
                    </a:lnTo>
                    <a:lnTo>
                      <a:pt x="4901" y="18833"/>
                    </a:lnTo>
                    <a:lnTo>
                      <a:pt x="4961" y="18910"/>
                    </a:lnTo>
                    <a:lnTo>
                      <a:pt x="5082" y="18969"/>
                    </a:lnTo>
                    <a:lnTo>
                      <a:pt x="5143" y="19021"/>
                    </a:lnTo>
                    <a:lnTo>
                      <a:pt x="5203" y="19098"/>
                    </a:lnTo>
                    <a:lnTo>
                      <a:pt x="5324" y="19157"/>
                    </a:lnTo>
                    <a:lnTo>
                      <a:pt x="5385" y="19209"/>
                    </a:lnTo>
                    <a:lnTo>
                      <a:pt x="5385" y="19285"/>
                    </a:lnTo>
                    <a:lnTo>
                      <a:pt x="5445" y="19337"/>
                    </a:lnTo>
                    <a:lnTo>
                      <a:pt x="5566" y="19396"/>
                    </a:lnTo>
                    <a:lnTo>
                      <a:pt x="5566" y="19456"/>
                    </a:lnTo>
                    <a:lnTo>
                      <a:pt x="5627" y="19507"/>
                    </a:lnTo>
                    <a:lnTo>
                      <a:pt x="5687" y="19584"/>
                    </a:lnTo>
                    <a:lnTo>
                      <a:pt x="5687" y="19636"/>
                    </a:lnTo>
                    <a:lnTo>
                      <a:pt x="5808" y="19695"/>
                    </a:lnTo>
                    <a:lnTo>
                      <a:pt x="5808" y="19806"/>
                    </a:lnTo>
                    <a:lnTo>
                      <a:pt x="5869" y="19841"/>
                    </a:lnTo>
                    <a:lnTo>
                      <a:pt x="5869" y="19960"/>
                    </a:lnTo>
                    <a:lnTo>
                      <a:pt x="5929" y="20011"/>
                    </a:lnTo>
                    <a:lnTo>
                      <a:pt x="5929" y="20344"/>
                    </a:lnTo>
                    <a:lnTo>
                      <a:pt x="6050" y="20404"/>
                    </a:lnTo>
                    <a:lnTo>
                      <a:pt x="5929" y="20438"/>
                    </a:lnTo>
                    <a:lnTo>
                      <a:pt x="5929" y="20780"/>
                    </a:lnTo>
                    <a:lnTo>
                      <a:pt x="5869" y="20814"/>
                    </a:lnTo>
                    <a:lnTo>
                      <a:pt x="5869" y="20942"/>
                    </a:lnTo>
                    <a:lnTo>
                      <a:pt x="5808" y="20968"/>
                    </a:lnTo>
                    <a:lnTo>
                      <a:pt x="5808" y="21096"/>
                    </a:lnTo>
                    <a:lnTo>
                      <a:pt x="5687" y="21113"/>
                    </a:lnTo>
                    <a:lnTo>
                      <a:pt x="5687" y="21147"/>
                    </a:lnTo>
                    <a:lnTo>
                      <a:pt x="8531" y="20831"/>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9" name="Shape 409"/>
              <p:cNvSpPr/>
              <p:nvPr/>
            </p:nvSpPr>
            <p:spPr>
              <a:xfrm>
                <a:off x="73144" y="2020241"/>
                <a:ext cx="149902" cy="483372"/>
              </a:xfrm>
              <a:custGeom>
                <a:avLst/>
                <a:gdLst/>
                <a:ahLst/>
                <a:cxnLst>
                  <a:cxn ang="0">
                    <a:pos x="wd2" y="hd2"/>
                  </a:cxn>
                  <a:cxn ang="5400000">
                    <a:pos x="wd2" y="hd2"/>
                  </a:cxn>
                  <a:cxn ang="10800000">
                    <a:pos x="wd2" y="hd2"/>
                  </a:cxn>
                  <a:cxn ang="16200000">
                    <a:pos x="wd2" y="hd2"/>
                  </a:cxn>
                </a:cxnLst>
                <a:rect l="0" t="0" r="r" b="b"/>
                <a:pathLst>
                  <a:path w="21600" h="21600" extrusionOk="0">
                    <a:moveTo>
                      <a:pt x="8328" y="1385"/>
                    </a:moveTo>
                    <a:lnTo>
                      <a:pt x="8328" y="1622"/>
                    </a:lnTo>
                    <a:lnTo>
                      <a:pt x="8588" y="1741"/>
                    </a:lnTo>
                    <a:lnTo>
                      <a:pt x="8588" y="4391"/>
                    </a:lnTo>
                    <a:lnTo>
                      <a:pt x="8328" y="4510"/>
                    </a:lnTo>
                    <a:lnTo>
                      <a:pt x="8328" y="5855"/>
                    </a:lnTo>
                    <a:lnTo>
                      <a:pt x="8198" y="6132"/>
                    </a:lnTo>
                    <a:lnTo>
                      <a:pt x="8198" y="7081"/>
                    </a:lnTo>
                    <a:lnTo>
                      <a:pt x="8067" y="7358"/>
                    </a:lnTo>
                    <a:lnTo>
                      <a:pt x="8067" y="8229"/>
                    </a:lnTo>
                    <a:lnTo>
                      <a:pt x="7807" y="8466"/>
                    </a:lnTo>
                    <a:lnTo>
                      <a:pt x="7807" y="9178"/>
                    </a:lnTo>
                    <a:lnTo>
                      <a:pt x="7677" y="9336"/>
                    </a:lnTo>
                    <a:lnTo>
                      <a:pt x="7677" y="9771"/>
                    </a:lnTo>
                    <a:lnTo>
                      <a:pt x="7547" y="10009"/>
                    </a:lnTo>
                    <a:lnTo>
                      <a:pt x="7547" y="10642"/>
                    </a:lnTo>
                    <a:lnTo>
                      <a:pt x="7287" y="10879"/>
                    </a:lnTo>
                    <a:lnTo>
                      <a:pt x="7287" y="11314"/>
                    </a:lnTo>
                    <a:lnTo>
                      <a:pt x="7157" y="11512"/>
                    </a:lnTo>
                    <a:lnTo>
                      <a:pt x="7157" y="12185"/>
                    </a:lnTo>
                    <a:lnTo>
                      <a:pt x="6896" y="12343"/>
                    </a:lnTo>
                    <a:lnTo>
                      <a:pt x="6896" y="12976"/>
                    </a:lnTo>
                    <a:lnTo>
                      <a:pt x="6766" y="13134"/>
                    </a:lnTo>
                    <a:lnTo>
                      <a:pt x="6766" y="15903"/>
                    </a:lnTo>
                    <a:lnTo>
                      <a:pt x="6896" y="16062"/>
                    </a:lnTo>
                    <a:lnTo>
                      <a:pt x="6896" y="16338"/>
                    </a:lnTo>
                    <a:lnTo>
                      <a:pt x="7157" y="16497"/>
                    </a:lnTo>
                    <a:lnTo>
                      <a:pt x="7157" y="16774"/>
                    </a:lnTo>
                    <a:lnTo>
                      <a:pt x="7287" y="16853"/>
                    </a:lnTo>
                    <a:lnTo>
                      <a:pt x="7287" y="16932"/>
                    </a:lnTo>
                    <a:lnTo>
                      <a:pt x="7547" y="17011"/>
                    </a:lnTo>
                    <a:lnTo>
                      <a:pt x="7677" y="17209"/>
                    </a:lnTo>
                    <a:lnTo>
                      <a:pt x="7677" y="17288"/>
                    </a:lnTo>
                    <a:lnTo>
                      <a:pt x="7807" y="17367"/>
                    </a:lnTo>
                    <a:lnTo>
                      <a:pt x="8067" y="17446"/>
                    </a:lnTo>
                    <a:lnTo>
                      <a:pt x="8198" y="17565"/>
                    </a:lnTo>
                    <a:lnTo>
                      <a:pt x="8328" y="17644"/>
                    </a:lnTo>
                    <a:lnTo>
                      <a:pt x="8588" y="17644"/>
                    </a:lnTo>
                    <a:lnTo>
                      <a:pt x="8848" y="17802"/>
                    </a:lnTo>
                    <a:lnTo>
                      <a:pt x="9108" y="17802"/>
                    </a:lnTo>
                    <a:lnTo>
                      <a:pt x="9239" y="17881"/>
                    </a:lnTo>
                    <a:lnTo>
                      <a:pt x="11451" y="17881"/>
                    </a:lnTo>
                    <a:lnTo>
                      <a:pt x="11841" y="17802"/>
                    </a:lnTo>
                    <a:lnTo>
                      <a:pt x="12231" y="17802"/>
                    </a:lnTo>
                    <a:lnTo>
                      <a:pt x="12231" y="17723"/>
                    </a:lnTo>
                    <a:lnTo>
                      <a:pt x="12492" y="17723"/>
                    </a:lnTo>
                    <a:lnTo>
                      <a:pt x="12752" y="17644"/>
                    </a:lnTo>
                    <a:lnTo>
                      <a:pt x="12882" y="17565"/>
                    </a:lnTo>
                    <a:lnTo>
                      <a:pt x="13012" y="17446"/>
                    </a:lnTo>
                    <a:lnTo>
                      <a:pt x="13272" y="17446"/>
                    </a:lnTo>
                    <a:lnTo>
                      <a:pt x="13272" y="17367"/>
                    </a:lnTo>
                    <a:lnTo>
                      <a:pt x="13533" y="17209"/>
                    </a:lnTo>
                    <a:lnTo>
                      <a:pt x="13533" y="17130"/>
                    </a:lnTo>
                    <a:lnTo>
                      <a:pt x="13793" y="17011"/>
                    </a:lnTo>
                    <a:lnTo>
                      <a:pt x="13793" y="16853"/>
                    </a:lnTo>
                    <a:lnTo>
                      <a:pt x="13923" y="16774"/>
                    </a:lnTo>
                    <a:lnTo>
                      <a:pt x="13923" y="16615"/>
                    </a:lnTo>
                    <a:lnTo>
                      <a:pt x="14053" y="16497"/>
                    </a:lnTo>
                    <a:lnTo>
                      <a:pt x="14053" y="16259"/>
                    </a:lnTo>
                    <a:lnTo>
                      <a:pt x="14313" y="16062"/>
                    </a:lnTo>
                    <a:lnTo>
                      <a:pt x="14313" y="15547"/>
                    </a:lnTo>
                    <a:lnTo>
                      <a:pt x="14443" y="15389"/>
                    </a:lnTo>
                    <a:lnTo>
                      <a:pt x="14443" y="14084"/>
                    </a:lnTo>
                    <a:lnTo>
                      <a:pt x="14313" y="14004"/>
                    </a:lnTo>
                    <a:lnTo>
                      <a:pt x="14313" y="12976"/>
                    </a:lnTo>
                    <a:lnTo>
                      <a:pt x="14053" y="12778"/>
                    </a:lnTo>
                    <a:lnTo>
                      <a:pt x="14053" y="12105"/>
                    </a:lnTo>
                    <a:lnTo>
                      <a:pt x="13923" y="12026"/>
                    </a:lnTo>
                    <a:lnTo>
                      <a:pt x="13923" y="11235"/>
                    </a:lnTo>
                    <a:lnTo>
                      <a:pt x="13793" y="11156"/>
                    </a:lnTo>
                    <a:lnTo>
                      <a:pt x="13793" y="10365"/>
                    </a:lnTo>
                    <a:lnTo>
                      <a:pt x="13533" y="10286"/>
                    </a:lnTo>
                    <a:lnTo>
                      <a:pt x="13533" y="9574"/>
                    </a:lnTo>
                    <a:lnTo>
                      <a:pt x="13402" y="9415"/>
                    </a:lnTo>
                    <a:lnTo>
                      <a:pt x="13402" y="8308"/>
                    </a:lnTo>
                    <a:lnTo>
                      <a:pt x="13272" y="8229"/>
                    </a:lnTo>
                    <a:lnTo>
                      <a:pt x="13272" y="5182"/>
                    </a:lnTo>
                    <a:lnTo>
                      <a:pt x="13402" y="5024"/>
                    </a:lnTo>
                    <a:lnTo>
                      <a:pt x="13402" y="4154"/>
                    </a:lnTo>
                    <a:lnTo>
                      <a:pt x="13533" y="4075"/>
                    </a:lnTo>
                    <a:lnTo>
                      <a:pt x="13533" y="3719"/>
                    </a:lnTo>
                    <a:lnTo>
                      <a:pt x="21470" y="0"/>
                    </a:lnTo>
                    <a:lnTo>
                      <a:pt x="21210" y="79"/>
                    </a:lnTo>
                    <a:lnTo>
                      <a:pt x="21210" y="435"/>
                    </a:lnTo>
                    <a:lnTo>
                      <a:pt x="21080" y="514"/>
                    </a:lnTo>
                    <a:lnTo>
                      <a:pt x="21080" y="870"/>
                    </a:lnTo>
                    <a:lnTo>
                      <a:pt x="20949" y="949"/>
                    </a:lnTo>
                    <a:lnTo>
                      <a:pt x="20949" y="1305"/>
                    </a:lnTo>
                    <a:lnTo>
                      <a:pt x="20689" y="1464"/>
                    </a:lnTo>
                    <a:lnTo>
                      <a:pt x="20689" y="2176"/>
                    </a:lnTo>
                    <a:lnTo>
                      <a:pt x="20559" y="2334"/>
                    </a:lnTo>
                    <a:lnTo>
                      <a:pt x="20559" y="3007"/>
                    </a:lnTo>
                    <a:lnTo>
                      <a:pt x="20429" y="3204"/>
                    </a:lnTo>
                    <a:lnTo>
                      <a:pt x="20429" y="4154"/>
                    </a:lnTo>
                    <a:lnTo>
                      <a:pt x="20169" y="4391"/>
                    </a:lnTo>
                    <a:lnTo>
                      <a:pt x="20169" y="7002"/>
                    </a:lnTo>
                    <a:lnTo>
                      <a:pt x="20429" y="7240"/>
                    </a:lnTo>
                    <a:lnTo>
                      <a:pt x="20429" y="8308"/>
                    </a:lnTo>
                    <a:lnTo>
                      <a:pt x="20559" y="8545"/>
                    </a:lnTo>
                    <a:lnTo>
                      <a:pt x="20559" y="9178"/>
                    </a:lnTo>
                    <a:lnTo>
                      <a:pt x="20689" y="9415"/>
                    </a:lnTo>
                    <a:lnTo>
                      <a:pt x="20689" y="10009"/>
                    </a:lnTo>
                    <a:lnTo>
                      <a:pt x="20949" y="10286"/>
                    </a:lnTo>
                    <a:lnTo>
                      <a:pt x="20949" y="10642"/>
                    </a:lnTo>
                    <a:lnTo>
                      <a:pt x="21080" y="10958"/>
                    </a:lnTo>
                    <a:lnTo>
                      <a:pt x="21080" y="11235"/>
                    </a:lnTo>
                    <a:lnTo>
                      <a:pt x="21210" y="11591"/>
                    </a:lnTo>
                    <a:lnTo>
                      <a:pt x="21210" y="11908"/>
                    </a:lnTo>
                    <a:lnTo>
                      <a:pt x="21470" y="12264"/>
                    </a:lnTo>
                    <a:lnTo>
                      <a:pt x="21470" y="14281"/>
                    </a:lnTo>
                    <a:lnTo>
                      <a:pt x="21600" y="14598"/>
                    </a:lnTo>
                    <a:lnTo>
                      <a:pt x="21470" y="14796"/>
                    </a:lnTo>
                    <a:lnTo>
                      <a:pt x="21470" y="15824"/>
                    </a:lnTo>
                    <a:lnTo>
                      <a:pt x="21210" y="16062"/>
                    </a:lnTo>
                    <a:lnTo>
                      <a:pt x="21210" y="16497"/>
                    </a:lnTo>
                    <a:lnTo>
                      <a:pt x="21080" y="16774"/>
                    </a:lnTo>
                    <a:lnTo>
                      <a:pt x="21080" y="16932"/>
                    </a:lnTo>
                    <a:lnTo>
                      <a:pt x="20949" y="17209"/>
                    </a:lnTo>
                    <a:lnTo>
                      <a:pt x="20949" y="17367"/>
                    </a:lnTo>
                    <a:lnTo>
                      <a:pt x="20689" y="17644"/>
                    </a:lnTo>
                    <a:lnTo>
                      <a:pt x="20559" y="17802"/>
                    </a:lnTo>
                    <a:lnTo>
                      <a:pt x="20559" y="17960"/>
                    </a:lnTo>
                    <a:lnTo>
                      <a:pt x="20429" y="18158"/>
                    </a:lnTo>
                    <a:lnTo>
                      <a:pt x="20169" y="18316"/>
                    </a:lnTo>
                    <a:lnTo>
                      <a:pt x="20039" y="18514"/>
                    </a:lnTo>
                    <a:lnTo>
                      <a:pt x="19908" y="18673"/>
                    </a:lnTo>
                    <a:lnTo>
                      <a:pt x="19908" y="18831"/>
                    </a:lnTo>
                    <a:lnTo>
                      <a:pt x="19648" y="19029"/>
                    </a:lnTo>
                    <a:lnTo>
                      <a:pt x="19388" y="19345"/>
                    </a:lnTo>
                    <a:lnTo>
                      <a:pt x="18998" y="19464"/>
                    </a:lnTo>
                    <a:lnTo>
                      <a:pt x="18867" y="19622"/>
                    </a:lnTo>
                    <a:lnTo>
                      <a:pt x="18607" y="19780"/>
                    </a:lnTo>
                    <a:lnTo>
                      <a:pt x="18477" y="19899"/>
                    </a:lnTo>
                    <a:lnTo>
                      <a:pt x="18347" y="20057"/>
                    </a:lnTo>
                    <a:lnTo>
                      <a:pt x="17957" y="20136"/>
                    </a:lnTo>
                    <a:lnTo>
                      <a:pt x="17827" y="20215"/>
                    </a:lnTo>
                    <a:lnTo>
                      <a:pt x="17566" y="20334"/>
                    </a:lnTo>
                    <a:lnTo>
                      <a:pt x="17306" y="20492"/>
                    </a:lnTo>
                    <a:lnTo>
                      <a:pt x="16525" y="20730"/>
                    </a:lnTo>
                    <a:lnTo>
                      <a:pt x="16265" y="20848"/>
                    </a:lnTo>
                    <a:lnTo>
                      <a:pt x="15745" y="21007"/>
                    </a:lnTo>
                    <a:lnTo>
                      <a:pt x="15354" y="21086"/>
                    </a:lnTo>
                    <a:lnTo>
                      <a:pt x="15224" y="21086"/>
                    </a:lnTo>
                    <a:lnTo>
                      <a:pt x="14834" y="21165"/>
                    </a:lnTo>
                    <a:lnTo>
                      <a:pt x="14443" y="21284"/>
                    </a:lnTo>
                    <a:lnTo>
                      <a:pt x="14053" y="21284"/>
                    </a:lnTo>
                    <a:lnTo>
                      <a:pt x="13793" y="21363"/>
                    </a:lnTo>
                    <a:lnTo>
                      <a:pt x="13402" y="21363"/>
                    </a:lnTo>
                    <a:lnTo>
                      <a:pt x="13272" y="21442"/>
                    </a:lnTo>
                    <a:lnTo>
                      <a:pt x="12882" y="21442"/>
                    </a:lnTo>
                    <a:lnTo>
                      <a:pt x="12492" y="21521"/>
                    </a:lnTo>
                    <a:lnTo>
                      <a:pt x="11320" y="21521"/>
                    </a:lnTo>
                    <a:lnTo>
                      <a:pt x="10930" y="21600"/>
                    </a:lnTo>
                    <a:lnTo>
                      <a:pt x="10410" y="21521"/>
                    </a:lnTo>
                    <a:lnTo>
                      <a:pt x="8328" y="21521"/>
                    </a:lnTo>
                    <a:lnTo>
                      <a:pt x="8067" y="21442"/>
                    </a:lnTo>
                    <a:lnTo>
                      <a:pt x="7677" y="21442"/>
                    </a:lnTo>
                    <a:lnTo>
                      <a:pt x="7157" y="21363"/>
                    </a:lnTo>
                    <a:lnTo>
                      <a:pt x="6766" y="21363"/>
                    </a:lnTo>
                    <a:lnTo>
                      <a:pt x="6376" y="21284"/>
                    </a:lnTo>
                    <a:lnTo>
                      <a:pt x="6116" y="21284"/>
                    </a:lnTo>
                    <a:lnTo>
                      <a:pt x="5725" y="21165"/>
                    </a:lnTo>
                    <a:lnTo>
                      <a:pt x="5595" y="21086"/>
                    </a:lnTo>
                    <a:lnTo>
                      <a:pt x="4814" y="20927"/>
                    </a:lnTo>
                    <a:lnTo>
                      <a:pt x="4554" y="20848"/>
                    </a:lnTo>
                    <a:lnTo>
                      <a:pt x="4294" y="20730"/>
                    </a:lnTo>
                    <a:lnTo>
                      <a:pt x="4034" y="20651"/>
                    </a:lnTo>
                    <a:lnTo>
                      <a:pt x="3643" y="20571"/>
                    </a:lnTo>
                    <a:lnTo>
                      <a:pt x="3253" y="20334"/>
                    </a:lnTo>
                    <a:lnTo>
                      <a:pt x="2993" y="20215"/>
                    </a:lnTo>
                    <a:lnTo>
                      <a:pt x="2733" y="20136"/>
                    </a:lnTo>
                    <a:lnTo>
                      <a:pt x="2602" y="19978"/>
                    </a:lnTo>
                    <a:lnTo>
                      <a:pt x="2212" y="19899"/>
                    </a:lnTo>
                    <a:lnTo>
                      <a:pt x="2082" y="19701"/>
                    </a:lnTo>
                    <a:lnTo>
                      <a:pt x="1952" y="19543"/>
                    </a:lnTo>
                    <a:lnTo>
                      <a:pt x="1692" y="19464"/>
                    </a:lnTo>
                    <a:lnTo>
                      <a:pt x="1561" y="19266"/>
                    </a:lnTo>
                    <a:lnTo>
                      <a:pt x="1431" y="19108"/>
                    </a:lnTo>
                    <a:lnTo>
                      <a:pt x="1171" y="18949"/>
                    </a:lnTo>
                    <a:lnTo>
                      <a:pt x="1041" y="18752"/>
                    </a:lnTo>
                    <a:lnTo>
                      <a:pt x="1041" y="18593"/>
                    </a:lnTo>
                    <a:lnTo>
                      <a:pt x="911" y="18396"/>
                    </a:lnTo>
                    <a:lnTo>
                      <a:pt x="651" y="18237"/>
                    </a:lnTo>
                    <a:lnTo>
                      <a:pt x="520" y="17960"/>
                    </a:lnTo>
                    <a:lnTo>
                      <a:pt x="520" y="17802"/>
                    </a:lnTo>
                    <a:lnTo>
                      <a:pt x="390" y="17644"/>
                    </a:lnTo>
                    <a:lnTo>
                      <a:pt x="390" y="17367"/>
                    </a:lnTo>
                    <a:lnTo>
                      <a:pt x="130" y="17209"/>
                    </a:lnTo>
                    <a:lnTo>
                      <a:pt x="130" y="16774"/>
                    </a:lnTo>
                    <a:lnTo>
                      <a:pt x="0" y="16497"/>
                    </a:lnTo>
                    <a:lnTo>
                      <a:pt x="0" y="13569"/>
                    </a:lnTo>
                    <a:lnTo>
                      <a:pt x="130" y="13292"/>
                    </a:lnTo>
                    <a:lnTo>
                      <a:pt x="130" y="12699"/>
                    </a:lnTo>
                    <a:lnTo>
                      <a:pt x="390" y="12343"/>
                    </a:lnTo>
                    <a:lnTo>
                      <a:pt x="390" y="12026"/>
                    </a:lnTo>
                    <a:lnTo>
                      <a:pt x="520" y="11670"/>
                    </a:lnTo>
                    <a:lnTo>
                      <a:pt x="520" y="11393"/>
                    </a:lnTo>
                    <a:lnTo>
                      <a:pt x="651" y="11077"/>
                    </a:lnTo>
                    <a:lnTo>
                      <a:pt x="911" y="10721"/>
                    </a:lnTo>
                    <a:lnTo>
                      <a:pt x="911" y="10207"/>
                    </a:lnTo>
                    <a:lnTo>
                      <a:pt x="1041" y="10009"/>
                    </a:lnTo>
                    <a:lnTo>
                      <a:pt x="1041" y="9495"/>
                    </a:lnTo>
                    <a:lnTo>
                      <a:pt x="1171" y="9415"/>
                    </a:lnTo>
                    <a:lnTo>
                      <a:pt x="1171" y="8901"/>
                    </a:lnTo>
                    <a:lnTo>
                      <a:pt x="1431" y="8743"/>
                    </a:lnTo>
                    <a:lnTo>
                      <a:pt x="1431" y="8308"/>
                    </a:lnTo>
                    <a:lnTo>
                      <a:pt x="1561" y="8110"/>
                    </a:lnTo>
                    <a:lnTo>
                      <a:pt x="1561" y="7358"/>
                    </a:lnTo>
                    <a:lnTo>
                      <a:pt x="1692" y="7160"/>
                    </a:lnTo>
                    <a:lnTo>
                      <a:pt x="1692" y="6409"/>
                    </a:lnTo>
                    <a:lnTo>
                      <a:pt x="1952" y="6290"/>
                    </a:lnTo>
                    <a:lnTo>
                      <a:pt x="1952" y="5182"/>
                    </a:lnTo>
                    <a:lnTo>
                      <a:pt x="2082" y="5024"/>
                    </a:lnTo>
                    <a:lnTo>
                      <a:pt x="2082" y="3719"/>
                    </a:lnTo>
                    <a:lnTo>
                      <a:pt x="2212" y="3521"/>
                    </a:lnTo>
                    <a:lnTo>
                      <a:pt x="2212" y="1820"/>
                    </a:lnTo>
                    <a:lnTo>
                      <a:pt x="8328" y="1385"/>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0" name="Shape 410"/>
              <p:cNvSpPr/>
              <p:nvPr/>
            </p:nvSpPr>
            <p:spPr>
              <a:xfrm>
                <a:off x="94817" y="2068933"/>
                <a:ext cx="100236" cy="92071"/>
              </a:xfrm>
              <a:custGeom>
                <a:avLst/>
                <a:gdLst/>
                <a:ahLst/>
                <a:cxnLst>
                  <a:cxn ang="0">
                    <a:pos x="wd2" y="hd2"/>
                  </a:cxn>
                  <a:cxn ang="5400000">
                    <a:pos x="wd2" y="hd2"/>
                  </a:cxn>
                  <a:cxn ang="10800000">
                    <a:pos x="wd2" y="hd2"/>
                  </a:cxn>
                  <a:cxn ang="16200000">
                    <a:pos x="wd2" y="hd2"/>
                  </a:cxn>
                </a:cxnLst>
                <a:rect l="0" t="0" r="r" b="b"/>
                <a:pathLst>
                  <a:path w="21600" h="21600" extrusionOk="0">
                    <a:moveTo>
                      <a:pt x="2335" y="21185"/>
                    </a:moveTo>
                    <a:lnTo>
                      <a:pt x="21600" y="21600"/>
                    </a:lnTo>
                    <a:lnTo>
                      <a:pt x="21211" y="0"/>
                    </a:lnTo>
                    <a:lnTo>
                      <a:pt x="0" y="415"/>
                    </a:lnTo>
                    <a:lnTo>
                      <a:pt x="2335" y="21185"/>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grpSp>
        <p:grpSp>
          <p:nvGrpSpPr>
            <p:cNvPr id="418" name="Group 418"/>
            <p:cNvGrpSpPr/>
            <p:nvPr/>
          </p:nvGrpSpPr>
          <p:grpSpPr>
            <a:xfrm>
              <a:off x="-1" y="109432"/>
              <a:ext cx="2" cy="2016203"/>
              <a:chOff x="0" y="0"/>
              <a:chExt cx="0" cy="2016201"/>
            </a:xfrm>
          </p:grpSpPr>
          <p:sp>
            <p:nvSpPr>
              <p:cNvPr id="412" name="Shape 412"/>
              <p:cNvSpPr/>
              <p:nvPr/>
            </p:nvSpPr>
            <p:spPr>
              <a:xfrm flipV="1">
                <a:off x="-1" y="1568156"/>
                <a:ext cx="2" cy="448046"/>
              </a:xfrm>
              <a:prstGeom prst="line">
                <a:avLst/>
              </a:prstGeom>
              <a:noFill/>
              <a:ln w="57150" cap="flat">
                <a:solidFill>
                  <a:srgbClr val="66CCFF"/>
                </a:solidFill>
                <a:prstDash val="solid"/>
                <a:round/>
                <a:headEnd type="triangle" w="med" len="me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3" name="Shape 413"/>
              <p:cNvSpPr/>
              <p:nvPr/>
            </p:nvSpPr>
            <p:spPr>
              <a:xfrm flipV="1">
                <a:off x="-1" y="1180784"/>
                <a:ext cx="2" cy="448046"/>
              </a:xfrm>
              <a:prstGeom prst="line">
                <a:avLst/>
              </a:prstGeom>
              <a:noFill/>
              <a:ln w="57150" cap="flat">
                <a:solidFill>
                  <a:srgbClr val="9999FF"/>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4" name="Shape 414"/>
              <p:cNvSpPr/>
              <p:nvPr/>
            </p:nvSpPr>
            <p:spPr>
              <a:xfrm flipV="1">
                <a:off x="-1" y="732740"/>
                <a:ext cx="2" cy="448045"/>
              </a:xfrm>
              <a:prstGeom prst="line">
                <a:avLst/>
              </a:prstGeom>
              <a:noFill/>
              <a:ln w="57150" cap="flat">
                <a:solidFill>
                  <a:srgbClr val="CC66FF"/>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5" name="Shape 415"/>
              <p:cNvSpPr/>
              <p:nvPr/>
            </p:nvSpPr>
            <p:spPr>
              <a:xfrm flipV="1">
                <a:off x="-1" y="373370"/>
                <a:ext cx="2" cy="448046"/>
              </a:xfrm>
              <a:prstGeom prst="line">
                <a:avLst/>
              </a:prstGeom>
              <a:noFill/>
              <a:ln w="57150" cap="flat">
                <a:solidFill>
                  <a:srgbClr val="FF33CC"/>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6" name="Shape 416"/>
              <p:cNvSpPr/>
              <p:nvPr/>
            </p:nvSpPr>
            <p:spPr>
              <a:xfrm flipV="1">
                <a:off x="-1" y="74674"/>
                <a:ext cx="2" cy="448045"/>
              </a:xfrm>
              <a:prstGeom prst="line">
                <a:avLst/>
              </a:prstGeom>
              <a:noFill/>
              <a:ln w="57150" cap="flat">
                <a:solidFill>
                  <a:srgbClr val="FF0066"/>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7" name="Shape 417"/>
              <p:cNvSpPr/>
              <p:nvPr/>
            </p:nvSpPr>
            <p:spPr>
              <a:xfrm flipV="1">
                <a:off x="-1" y="0"/>
                <a:ext cx="2" cy="448045"/>
              </a:xfrm>
              <a:prstGeom prst="line">
                <a:avLst/>
              </a:prstGeom>
              <a:noFill/>
              <a:ln w="57150" cap="flat">
                <a:solidFill>
                  <a:srgbClr val="FF0000"/>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grpSp>
      </p:grpSp>
      <p:sp>
        <p:nvSpPr>
          <p:cNvPr id="421" name="Shape 421"/>
          <p:cNvSpPr/>
          <p:nvPr/>
        </p:nvSpPr>
        <p:spPr>
          <a:xfrm>
            <a:off x="7920037" y="6172200"/>
            <a:ext cx="1524001"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800" b="0" i="1">
                <a:solidFill>
                  <a:srgbClr val="FFE831"/>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1800" b="0" i="1" u="none" strike="noStrike" kern="0" cap="none" spc="0" normalizeH="0" baseline="0" noProof="0">
                <a:ln>
                  <a:noFill/>
                </a:ln>
                <a:solidFill>
                  <a:srgbClr val="FFE831"/>
                </a:solidFill>
                <a:effectLst/>
                <a:uLnTx/>
                <a:uFillTx/>
                <a:latin typeface="Arial"/>
                <a:cs typeface="Arial"/>
                <a:sym typeface="Arial"/>
              </a:rPr>
              <a:t>(Continued)</a:t>
            </a:r>
          </a:p>
        </p:txBody>
      </p:sp>
      <p:sp>
        <p:nvSpPr>
          <p:cNvPr id="2" name="TextBox 1"/>
          <p:cNvSpPr txBox="1"/>
          <p:nvPr/>
        </p:nvSpPr>
        <p:spPr>
          <a:xfrm>
            <a:off x="838200" y="4509359"/>
            <a:ext cx="8001000"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lvl="0" indent="-342900" algn="ctr"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000" b="0" i="0" u="none" strike="noStrike" kern="0" cap="none" spc="0" normalizeH="0" baseline="0" noProof="0" dirty="0">
                <a:ln>
                  <a:noFill/>
                </a:ln>
                <a:solidFill>
                  <a:srgbClr val="FFFFFF"/>
                </a:solidFill>
                <a:effectLst/>
                <a:uLnTx/>
                <a:uFillTx/>
                <a:latin typeface="Arial"/>
                <a:ea typeface="+mn-ea"/>
                <a:cs typeface="Arial"/>
                <a:sym typeface="Arial"/>
              </a:rPr>
              <a:t>What tools could</a:t>
            </a:r>
            <a:r>
              <a:rPr kumimoji="0" lang="en-US" sz="3000" b="0" i="0" u="none" strike="noStrike" kern="0" cap="none" spc="0" normalizeH="0" noProof="0" dirty="0">
                <a:ln>
                  <a:noFill/>
                </a:ln>
                <a:solidFill>
                  <a:srgbClr val="FFFFFF"/>
                </a:solidFill>
                <a:effectLst/>
                <a:uLnTx/>
                <a:uFillTx/>
                <a:latin typeface="Arial"/>
                <a:ea typeface="+mn-ea"/>
                <a:cs typeface="Arial"/>
                <a:sym typeface="Arial"/>
              </a:rPr>
              <a:t> you use to self-regulate?</a:t>
            </a:r>
            <a:endParaRPr kumimoji="0" lang="en-US" sz="300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541006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p:cNvSpPr>
          <p:nvPr>
            <p:ph type="sldNum" sz="quarter" idx="2"/>
          </p:nvPr>
        </p:nvSpPr>
        <p:spPr>
          <a:xfrm>
            <a:off x="9209433" y="6880225"/>
            <a:ext cx="391767" cy="394307"/>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000" b="0" i="0" u="none" strike="noStrike" kern="0" cap="none" spc="0" normalizeH="0" baseline="0" noProof="0">
                <a:ln>
                  <a:noFill/>
                </a:ln>
                <a:solidFill>
                  <a:srgbClr val="FFFF00"/>
                </a:solidFill>
                <a:effectLst/>
                <a:uLnTx/>
                <a:uFillTx/>
                <a:latin typeface="Franklin Gothic Book"/>
                <a:sym typeface="Franklin Gothic Book"/>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sz="2000" b="0" i="0" u="none" strike="noStrike" kern="0" cap="none" spc="0" normalizeH="0" baseline="0" noProof="0">
              <a:ln>
                <a:noFill/>
              </a:ln>
              <a:solidFill>
                <a:srgbClr val="FFFF00"/>
              </a:solidFill>
              <a:effectLst/>
              <a:uLnTx/>
              <a:uFillTx/>
              <a:latin typeface="Franklin Gothic Book"/>
              <a:sym typeface="Franklin Gothic Book"/>
            </a:endParaRPr>
          </a:p>
        </p:txBody>
      </p:sp>
      <p:sp>
        <p:nvSpPr>
          <p:cNvPr id="329" name="Shape 329"/>
          <p:cNvSpPr>
            <a:spLocks noGrp="1"/>
          </p:cNvSpPr>
          <p:nvPr>
            <p:ph type="title" idx="4294967295"/>
          </p:nvPr>
        </p:nvSpPr>
        <p:spPr>
          <a:xfrm>
            <a:off x="152400" y="304800"/>
            <a:ext cx="8893175" cy="1219200"/>
          </a:xfrm>
          <a:prstGeom prst="rect">
            <a:avLst/>
          </a:prstGeom>
        </p:spPr>
        <p:txBody>
          <a:bodyPr>
            <a:normAutofit/>
          </a:bodyPr>
          <a:lstStyle>
            <a:lvl1pPr>
              <a:defRPr sz="3400"/>
            </a:lvl1pPr>
          </a:lstStyle>
          <a:p>
            <a:r>
              <a:rPr lang="en-US" dirty="0"/>
              <a:t>Emotional Coaching – Step #3</a:t>
            </a:r>
            <a:endParaRPr dirty="0"/>
          </a:p>
        </p:txBody>
      </p:sp>
      <p:grpSp>
        <p:nvGrpSpPr>
          <p:cNvPr id="419" name="Group 419"/>
          <p:cNvGrpSpPr/>
          <p:nvPr/>
        </p:nvGrpSpPr>
        <p:grpSpPr>
          <a:xfrm>
            <a:off x="3829050" y="2005743"/>
            <a:ext cx="509019" cy="2503614"/>
            <a:chOff x="0" y="0"/>
            <a:chExt cx="509018" cy="2503612"/>
          </a:xfrm>
        </p:grpSpPr>
        <p:grpSp>
          <p:nvGrpSpPr>
            <p:cNvPr id="411" name="Group 411"/>
            <p:cNvGrpSpPr/>
            <p:nvPr/>
          </p:nvGrpSpPr>
          <p:grpSpPr>
            <a:xfrm>
              <a:off x="186640" y="0"/>
              <a:ext cx="322379" cy="2503613"/>
              <a:chOff x="0" y="0"/>
              <a:chExt cx="322377" cy="2503612"/>
            </a:xfrm>
          </p:grpSpPr>
          <p:sp>
            <p:nvSpPr>
              <p:cNvPr id="398" name="Shape 398"/>
              <p:cNvSpPr/>
              <p:nvPr/>
            </p:nvSpPr>
            <p:spPr>
              <a:xfrm>
                <a:off x="101138" y="2062735"/>
                <a:ext cx="101139" cy="388646"/>
              </a:xfrm>
              <a:custGeom>
                <a:avLst/>
                <a:gdLst/>
                <a:ahLst/>
                <a:cxnLst>
                  <a:cxn ang="0">
                    <a:pos x="wd2" y="hd2"/>
                  </a:cxn>
                  <a:cxn ang="5400000">
                    <a:pos x="wd2" y="hd2"/>
                  </a:cxn>
                  <a:cxn ang="10800000">
                    <a:pos x="wd2" y="hd2"/>
                  </a:cxn>
                  <a:cxn ang="16200000">
                    <a:pos x="wd2" y="hd2"/>
                  </a:cxn>
                </a:cxnLst>
                <a:rect l="0" t="0" r="r" b="b"/>
                <a:pathLst>
                  <a:path w="21600" h="21600" extrusionOk="0">
                    <a:moveTo>
                      <a:pt x="2507" y="0"/>
                    </a:moveTo>
                    <a:lnTo>
                      <a:pt x="0" y="11513"/>
                    </a:lnTo>
                    <a:lnTo>
                      <a:pt x="193" y="18599"/>
                    </a:lnTo>
                    <a:lnTo>
                      <a:pt x="8679" y="21600"/>
                    </a:lnTo>
                    <a:lnTo>
                      <a:pt x="19286" y="20518"/>
                    </a:lnTo>
                    <a:lnTo>
                      <a:pt x="21600" y="13334"/>
                    </a:lnTo>
                    <a:lnTo>
                      <a:pt x="15236" y="1722"/>
                    </a:lnTo>
                    <a:lnTo>
                      <a:pt x="2507" y="0"/>
                    </a:lnTo>
                    <a:close/>
                  </a:path>
                </a:pathLst>
              </a:custGeom>
              <a:solidFill>
                <a:srgbClr val="94A6C2"/>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399" name="Shape 399"/>
              <p:cNvSpPr/>
              <p:nvPr/>
            </p:nvSpPr>
            <p:spPr>
              <a:xfrm>
                <a:off x="35217" y="17705"/>
                <a:ext cx="255556" cy="2081329"/>
              </a:xfrm>
              <a:custGeom>
                <a:avLst/>
                <a:gdLst/>
                <a:ahLst/>
                <a:cxnLst>
                  <a:cxn ang="0">
                    <a:pos x="wd2" y="hd2"/>
                  </a:cxn>
                  <a:cxn ang="5400000">
                    <a:pos x="wd2" y="hd2"/>
                  </a:cxn>
                  <a:cxn ang="10800000">
                    <a:pos x="wd2" y="hd2"/>
                  </a:cxn>
                  <a:cxn ang="16200000">
                    <a:pos x="wd2" y="hd2"/>
                  </a:cxn>
                </a:cxnLst>
                <a:rect l="0" t="0" r="r" b="b"/>
                <a:pathLst>
                  <a:path w="21600" h="21600" extrusionOk="0">
                    <a:moveTo>
                      <a:pt x="6488" y="21407"/>
                    </a:moveTo>
                    <a:lnTo>
                      <a:pt x="5266" y="19358"/>
                    </a:lnTo>
                    <a:lnTo>
                      <a:pt x="1145" y="17806"/>
                    </a:lnTo>
                    <a:lnTo>
                      <a:pt x="1145" y="17769"/>
                    </a:lnTo>
                    <a:lnTo>
                      <a:pt x="1069" y="17750"/>
                    </a:lnTo>
                    <a:lnTo>
                      <a:pt x="1069" y="17686"/>
                    </a:lnTo>
                    <a:lnTo>
                      <a:pt x="916" y="17668"/>
                    </a:lnTo>
                    <a:lnTo>
                      <a:pt x="916" y="17613"/>
                    </a:lnTo>
                    <a:lnTo>
                      <a:pt x="840" y="17585"/>
                    </a:lnTo>
                    <a:lnTo>
                      <a:pt x="840" y="17466"/>
                    </a:lnTo>
                    <a:lnTo>
                      <a:pt x="763" y="17429"/>
                    </a:lnTo>
                    <a:lnTo>
                      <a:pt x="763" y="17291"/>
                    </a:lnTo>
                    <a:lnTo>
                      <a:pt x="611" y="17245"/>
                    </a:lnTo>
                    <a:lnTo>
                      <a:pt x="611" y="17126"/>
                    </a:lnTo>
                    <a:lnTo>
                      <a:pt x="534" y="17071"/>
                    </a:lnTo>
                    <a:lnTo>
                      <a:pt x="534" y="16924"/>
                    </a:lnTo>
                    <a:lnTo>
                      <a:pt x="458" y="16841"/>
                    </a:lnTo>
                    <a:lnTo>
                      <a:pt x="458" y="16685"/>
                    </a:lnTo>
                    <a:lnTo>
                      <a:pt x="305" y="16584"/>
                    </a:lnTo>
                    <a:lnTo>
                      <a:pt x="305" y="16299"/>
                    </a:lnTo>
                    <a:lnTo>
                      <a:pt x="229" y="16207"/>
                    </a:lnTo>
                    <a:lnTo>
                      <a:pt x="229" y="15839"/>
                    </a:lnTo>
                    <a:lnTo>
                      <a:pt x="153" y="15720"/>
                    </a:lnTo>
                    <a:lnTo>
                      <a:pt x="153" y="15160"/>
                    </a:lnTo>
                    <a:lnTo>
                      <a:pt x="0" y="15022"/>
                    </a:lnTo>
                    <a:lnTo>
                      <a:pt x="0" y="12229"/>
                    </a:lnTo>
                    <a:lnTo>
                      <a:pt x="153" y="11990"/>
                    </a:lnTo>
                    <a:lnTo>
                      <a:pt x="153" y="11200"/>
                    </a:lnTo>
                    <a:lnTo>
                      <a:pt x="229" y="10942"/>
                    </a:lnTo>
                    <a:lnTo>
                      <a:pt x="229" y="10161"/>
                    </a:lnTo>
                    <a:lnTo>
                      <a:pt x="305" y="9895"/>
                    </a:lnTo>
                    <a:lnTo>
                      <a:pt x="305" y="9656"/>
                    </a:lnTo>
                    <a:lnTo>
                      <a:pt x="458" y="9399"/>
                    </a:lnTo>
                    <a:lnTo>
                      <a:pt x="458" y="9132"/>
                    </a:lnTo>
                    <a:lnTo>
                      <a:pt x="534" y="8894"/>
                    </a:lnTo>
                    <a:lnTo>
                      <a:pt x="534" y="8655"/>
                    </a:lnTo>
                    <a:lnTo>
                      <a:pt x="611" y="8416"/>
                    </a:lnTo>
                    <a:lnTo>
                      <a:pt x="611" y="8168"/>
                    </a:lnTo>
                    <a:lnTo>
                      <a:pt x="763" y="7929"/>
                    </a:lnTo>
                    <a:lnTo>
                      <a:pt x="763" y="7690"/>
                    </a:lnTo>
                    <a:lnTo>
                      <a:pt x="840" y="7470"/>
                    </a:lnTo>
                    <a:lnTo>
                      <a:pt x="840" y="7231"/>
                    </a:lnTo>
                    <a:lnTo>
                      <a:pt x="916" y="7010"/>
                    </a:lnTo>
                    <a:lnTo>
                      <a:pt x="1069" y="6762"/>
                    </a:lnTo>
                    <a:lnTo>
                      <a:pt x="1069" y="6542"/>
                    </a:lnTo>
                    <a:lnTo>
                      <a:pt x="1145" y="6321"/>
                    </a:lnTo>
                    <a:lnTo>
                      <a:pt x="1221" y="6119"/>
                    </a:lnTo>
                    <a:lnTo>
                      <a:pt x="1221" y="5898"/>
                    </a:lnTo>
                    <a:lnTo>
                      <a:pt x="1374" y="5696"/>
                    </a:lnTo>
                    <a:lnTo>
                      <a:pt x="1450" y="5503"/>
                    </a:lnTo>
                    <a:lnTo>
                      <a:pt x="1450" y="5301"/>
                    </a:lnTo>
                    <a:lnTo>
                      <a:pt x="1527" y="5099"/>
                    </a:lnTo>
                    <a:lnTo>
                      <a:pt x="1679" y="4897"/>
                    </a:lnTo>
                    <a:lnTo>
                      <a:pt x="1679" y="4713"/>
                    </a:lnTo>
                    <a:lnTo>
                      <a:pt x="1755" y="4539"/>
                    </a:lnTo>
                    <a:lnTo>
                      <a:pt x="1832" y="4355"/>
                    </a:lnTo>
                    <a:lnTo>
                      <a:pt x="1984" y="4171"/>
                    </a:lnTo>
                    <a:lnTo>
                      <a:pt x="1984" y="3997"/>
                    </a:lnTo>
                    <a:lnTo>
                      <a:pt x="2061" y="3831"/>
                    </a:lnTo>
                    <a:lnTo>
                      <a:pt x="2137" y="3657"/>
                    </a:lnTo>
                    <a:lnTo>
                      <a:pt x="2137" y="3491"/>
                    </a:lnTo>
                    <a:lnTo>
                      <a:pt x="2290" y="3335"/>
                    </a:lnTo>
                    <a:lnTo>
                      <a:pt x="2366" y="3188"/>
                    </a:lnTo>
                    <a:lnTo>
                      <a:pt x="2366" y="3050"/>
                    </a:lnTo>
                    <a:lnTo>
                      <a:pt x="2442" y="2885"/>
                    </a:lnTo>
                    <a:lnTo>
                      <a:pt x="2442" y="2765"/>
                    </a:lnTo>
                    <a:lnTo>
                      <a:pt x="2595" y="2628"/>
                    </a:lnTo>
                    <a:lnTo>
                      <a:pt x="2671" y="2508"/>
                    </a:lnTo>
                    <a:lnTo>
                      <a:pt x="2671" y="2389"/>
                    </a:lnTo>
                    <a:lnTo>
                      <a:pt x="2748" y="2269"/>
                    </a:lnTo>
                    <a:lnTo>
                      <a:pt x="2748" y="2150"/>
                    </a:lnTo>
                    <a:lnTo>
                      <a:pt x="2900" y="2049"/>
                    </a:lnTo>
                    <a:lnTo>
                      <a:pt x="2900" y="1948"/>
                    </a:lnTo>
                    <a:lnTo>
                      <a:pt x="2977" y="1847"/>
                    </a:lnTo>
                    <a:lnTo>
                      <a:pt x="2977" y="1764"/>
                    </a:lnTo>
                    <a:lnTo>
                      <a:pt x="3053" y="1663"/>
                    </a:lnTo>
                    <a:lnTo>
                      <a:pt x="3053" y="1525"/>
                    </a:lnTo>
                    <a:lnTo>
                      <a:pt x="3206" y="1442"/>
                    </a:lnTo>
                    <a:lnTo>
                      <a:pt x="3206" y="1341"/>
                    </a:lnTo>
                    <a:lnTo>
                      <a:pt x="3282" y="1286"/>
                    </a:lnTo>
                    <a:lnTo>
                      <a:pt x="3282" y="1158"/>
                    </a:lnTo>
                    <a:lnTo>
                      <a:pt x="3435" y="1139"/>
                    </a:lnTo>
                    <a:lnTo>
                      <a:pt x="3435" y="1121"/>
                    </a:lnTo>
                    <a:lnTo>
                      <a:pt x="8854" y="0"/>
                    </a:lnTo>
                    <a:lnTo>
                      <a:pt x="16181" y="257"/>
                    </a:lnTo>
                    <a:lnTo>
                      <a:pt x="21600" y="1562"/>
                    </a:lnTo>
                    <a:lnTo>
                      <a:pt x="21447" y="10878"/>
                    </a:lnTo>
                    <a:lnTo>
                      <a:pt x="20302" y="16822"/>
                    </a:lnTo>
                    <a:lnTo>
                      <a:pt x="14044" y="19680"/>
                    </a:lnTo>
                    <a:lnTo>
                      <a:pt x="12594" y="21600"/>
                    </a:lnTo>
                    <a:lnTo>
                      <a:pt x="6488" y="21407"/>
                    </a:lnTo>
                    <a:close/>
                  </a:path>
                </a:pathLst>
              </a:custGeom>
              <a:solidFill>
                <a:srgbClr val="B3FFFF"/>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0" name="Shape 400"/>
              <p:cNvSpPr/>
              <p:nvPr/>
            </p:nvSpPr>
            <p:spPr>
              <a:xfrm>
                <a:off x="88495" y="215126"/>
                <a:ext cx="150806" cy="1865316"/>
              </a:xfrm>
              <a:custGeom>
                <a:avLst/>
                <a:gdLst/>
                <a:ahLst/>
                <a:cxnLst>
                  <a:cxn ang="0">
                    <a:pos x="wd2" y="hd2"/>
                  </a:cxn>
                  <a:cxn ang="5400000">
                    <a:pos x="wd2" y="hd2"/>
                  </a:cxn>
                  <a:cxn ang="10800000">
                    <a:pos x="wd2" y="hd2"/>
                  </a:cxn>
                  <a:cxn ang="16200000">
                    <a:pos x="wd2" y="hd2"/>
                  </a:cxn>
                </a:cxnLst>
                <a:rect l="0" t="0" r="r" b="b"/>
                <a:pathLst>
                  <a:path w="21600" h="21600" extrusionOk="0">
                    <a:moveTo>
                      <a:pt x="1293" y="0"/>
                    </a:moveTo>
                    <a:lnTo>
                      <a:pt x="21600" y="21"/>
                    </a:lnTo>
                    <a:lnTo>
                      <a:pt x="20307" y="18279"/>
                    </a:lnTo>
                    <a:lnTo>
                      <a:pt x="14745" y="21600"/>
                    </a:lnTo>
                    <a:lnTo>
                      <a:pt x="3363" y="21600"/>
                    </a:lnTo>
                    <a:lnTo>
                      <a:pt x="0" y="19129"/>
                    </a:lnTo>
                    <a:lnTo>
                      <a:pt x="1293" y="0"/>
                    </a:lnTo>
                    <a:close/>
                  </a:path>
                </a:pathLst>
              </a:custGeom>
              <a:solidFill>
                <a:srgbClr val="D1BDBD"/>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1" name="Shape 401"/>
              <p:cNvSpPr/>
              <p:nvPr/>
            </p:nvSpPr>
            <p:spPr>
              <a:xfrm>
                <a:off x="99332" y="429367"/>
                <a:ext cx="122811" cy="75251"/>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2" name="Shape 402"/>
              <p:cNvSpPr/>
              <p:nvPr/>
            </p:nvSpPr>
            <p:spPr>
              <a:xfrm>
                <a:off x="99332" y="680791"/>
                <a:ext cx="122811" cy="77907"/>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3" name="Shape 403"/>
              <p:cNvSpPr/>
              <p:nvPr/>
            </p:nvSpPr>
            <p:spPr>
              <a:xfrm>
                <a:off x="98429" y="910967"/>
                <a:ext cx="121908" cy="77907"/>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4" name="Shape 404"/>
              <p:cNvSpPr/>
              <p:nvPr/>
            </p:nvSpPr>
            <p:spPr>
              <a:xfrm>
                <a:off x="97526" y="1132291"/>
                <a:ext cx="121908" cy="75251"/>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5" name="Shape 405"/>
              <p:cNvSpPr/>
              <p:nvPr/>
            </p:nvSpPr>
            <p:spPr>
              <a:xfrm>
                <a:off x="94817" y="1335023"/>
                <a:ext cx="121908" cy="77907"/>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6" name="Shape 406"/>
              <p:cNvSpPr/>
              <p:nvPr/>
            </p:nvSpPr>
            <p:spPr>
              <a:xfrm>
                <a:off x="95720" y="1563429"/>
                <a:ext cx="122811" cy="77022"/>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7" name="Shape 407"/>
              <p:cNvSpPr/>
              <p:nvPr/>
            </p:nvSpPr>
            <p:spPr>
              <a:xfrm>
                <a:off x="129131" y="269129"/>
                <a:ext cx="62310" cy="1811313"/>
              </a:xfrm>
              <a:custGeom>
                <a:avLst/>
                <a:gdLst/>
                <a:ahLst/>
                <a:cxnLst>
                  <a:cxn ang="0">
                    <a:pos x="wd2" y="hd2"/>
                  </a:cxn>
                  <a:cxn ang="5400000">
                    <a:pos x="wd2" y="hd2"/>
                  </a:cxn>
                  <a:cxn ang="10800000">
                    <a:pos x="wd2" y="hd2"/>
                  </a:cxn>
                  <a:cxn ang="16200000">
                    <a:pos x="wd2" y="hd2"/>
                  </a:cxn>
                </a:cxnLst>
                <a:rect l="0" t="0" r="r" b="b"/>
                <a:pathLst>
                  <a:path w="21600" h="21600" extrusionOk="0">
                    <a:moveTo>
                      <a:pt x="5009" y="0"/>
                    </a:moveTo>
                    <a:lnTo>
                      <a:pt x="0" y="21547"/>
                    </a:lnTo>
                    <a:lnTo>
                      <a:pt x="14400" y="21600"/>
                    </a:lnTo>
                    <a:lnTo>
                      <a:pt x="21600" y="0"/>
                    </a:lnTo>
                    <a:lnTo>
                      <a:pt x="5009" y="0"/>
                    </a:lnTo>
                    <a:close/>
                  </a:path>
                </a:pathLst>
              </a:custGeom>
              <a:solidFill>
                <a:srgbClr val="F02424"/>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8" name="Shape 408"/>
              <p:cNvSpPr/>
              <p:nvPr/>
            </p:nvSpPr>
            <p:spPr>
              <a:xfrm>
                <a:off x="0" y="0"/>
                <a:ext cx="322378" cy="2238910"/>
              </a:xfrm>
              <a:custGeom>
                <a:avLst/>
                <a:gdLst/>
                <a:ahLst/>
                <a:cxnLst>
                  <a:cxn ang="0">
                    <a:pos x="wd2" y="hd2"/>
                  </a:cxn>
                  <a:cxn ang="5400000">
                    <a:pos x="wd2" y="hd2"/>
                  </a:cxn>
                  <a:cxn ang="10800000">
                    <a:pos x="wd2" y="hd2"/>
                  </a:cxn>
                  <a:cxn ang="16200000">
                    <a:pos x="wd2" y="hd2"/>
                  </a:cxn>
                </a:cxnLst>
                <a:rect l="0" t="0" r="r" b="b"/>
                <a:pathLst>
                  <a:path w="21600" h="21600" extrusionOk="0">
                    <a:moveTo>
                      <a:pt x="8531" y="20831"/>
                    </a:moveTo>
                    <a:lnTo>
                      <a:pt x="8531" y="20720"/>
                    </a:lnTo>
                    <a:lnTo>
                      <a:pt x="8652" y="20703"/>
                    </a:lnTo>
                    <a:lnTo>
                      <a:pt x="8652" y="20575"/>
                    </a:lnTo>
                    <a:lnTo>
                      <a:pt x="8713" y="20549"/>
                    </a:lnTo>
                    <a:lnTo>
                      <a:pt x="8713" y="20404"/>
                    </a:lnTo>
                    <a:lnTo>
                      <a:pt x="8773" y="20387"/>
                    </a:lnTo>
                    <a:lnTo>
                      <a:pt x="8773" y="19678"/>
                    </a:lnTo>
                    <a:lnTo>
                      <a:pt x="8713" y="19636"/>
                    </a:lnTo>
                    <a:lnTo>
                      <a:pt x="8713" y="19490"/>
                    </a:lnTo>
                    <a:lnTo>
                      <a:pt x="8652" y="19431"/>
                    </a:lnTo>
                    <a:lnTo>
                      <a:pt x="8652" y="19320"/>
                    </a:lnTo>
                    <a:lnTo>
                      <a:pt x="8531" y="19268"/>
                    </a:lnTo>
                    <a:lnTo>
                      <a:pt x="8531" y="19191"/>
                    </a:lnTo>
                    <a:lnTo>
                      <a:pt x="8471" y="19080"/>
                    </a:lnTo>
                    <a:lnTo>
                      <a:pt x="8289" y="18969"/>
                    </a:lnTo>
                    <a:lnTo>
                      <a:pt x="8229" y="18875"/>
                    </a:lnTo>
                    <a:lnTo>
                      <a:pt x="8108" y="18781"/>
                    </a:lnTo>
                    <a:lnTo>
                      <a:pt x="7987" y="18594"/>
                    </a:lnTo>
                    <a:lnTo>
                      <a:pt x="7866" y="18517"/>
                    </a:lnTo>
                    <a:lnTo>
                      <a:pt x="7805" y="18423"/>
                    </a:lnTo>
                    <a:lnTo>
                      <a:pt x="7745" y="18354"/>
                    </a:lnTo>
                    <a:lnTo>
                      <a:pt x="7624" y="18278"/>
                    </a:lnTo>
                    <a:lnTo>
                      <a:pt x="7563" y="18201"/>
                    </a:lnTo>
                    <a:lnTo>
                      <a:pt x="7382" y="18149"/>
                    </a:lnTo>
                    <a:lnTo>
                      <a:pt x="7321" y="18090"/>
                    </a:lnTo>
                    <a:lnTo>
                      <a:pt x="7261" y="18013"/>
                    </a:lnTo>
                    <a:lnTo>
                      <a:pt x="7139" y="17962"/>
                    </a:lnTo>
                    <a:lnTo>
                      <a:pt x="7079" y="17902"/>
                    </a:lnTo>
                    <a:lnTo>
                      <a:pt x="7018" y="17851"/>
                    </a:lnTo>
                    <a:lnTo>
                      <a:pt x="6837" y="17808"/>
                    </a:lnTo>
                    <a:lnTo>
                      <a:pt x="6776" y="17757"/>
                    </a:lnTo>
                    <a:lnTo>
                      <a:pt x="6655" y="17714"/>
                    </a:lnTo>
                    <a:lnTo>
                      <a:pt x="6595" y="17663"/>
                    </a:lnTo>
                    <a:lnTo>
                      <a:pt x="6534" y="17620"/>
                    </a:lnTo>
                    <a:lnTo>
                      <a:pt x="6413" y="17586"/>
                    </a:lnTo>
                    <a:lnTo>
                      <a:pt x="6353" y="17552"/>
                    </a:lnTo>
                    <a:lnTo>
                      <a:pt x="6171" y="17492"/>
                    </a:lnTo>
                    <a:lnTo>
                      <a:pt x="6111" y="17475"/>
                    </a:lnTo>
                    <a:lnTo>
                      <a:pt x="6050" y="17415"/>
                    </a:lnTo>
                    <a:lnTo>
                      <a:pt x="5929" y="17398"/>
                    </a:lnTo>
                    <a:lnTo>
                      <a:pt x="5869" y="17364"/>
                    </a:lnTo>
                    <a:lnTo>
                      <a:pt x="5808" y="17321"/>
                    </a:lnTo>
                    <a:lnTo>
                      <a:pt x="5687" y="17287"/>
                    </a:lnTo>
                    <a:lnTo>
                      <a:pt x="5627" y="17253"/>
                    </a:lnTo>
                    <a:lnTo>
                      <a:pt x="5566" y="17210"/>
                    </a:lnTo>
                    <a:lnTo>
                      <a:pt x="5445" y="17176"/>
                    </a:lnTo>
                    <a:lnTo>
                      <a:pt x="5324" y="17133"/>
                    </a:lnTo>
                    <a:lnTo>
                      <a:pt x="5203" y="17116"/>
                    </a:lnTo>
                    <a:lnTo>
                      <a:pt x="5143" y="17065"/>
                    </a:lnTo>
                    <a:lnTo>
                      <a:pt x="5143" y="17022"/>
                    </a:lnTo>
                    <a:lnTo>
                      <a:pt x="4961" y="16988"/>
                    </a:lnTo>
                    <a:lnTo>
                      <a:pt x="4961" y="16954"/>
                    </a:lnTo>
                    <a:lnTo>
                      <a:pt x="4901" y="16911"/>
                    </a:lnTo>
                    <a:lnTo>
                      <a:pt x="4780" y="16877"/>
                    </a:lnTo>
                    <a:lnTo>
                      <a:pt x="4719" y="16817"/>
                    </a:lnTo>
                    <a:lnTo>
                      <a:pt x="4659" y="16783"/>
                    </a:lnTo>
                    <a:lnTo>
                      <a:pt x="4538" y="16749"/>
                    </a:lnTo>
                    <a:lnTo>
                      <a:pt x="4477" y="16689"/>
                    </a:lnTo>
                    <a:lnTo>
                      <a:pt x="4477" y="16629"/>
                    </a:lnTo>
                    <a:lnTo>
                      <a:pt x="4417" y="16578"/>
                    </a:lnTo>
                    <a:lnTo>
                      <a:pt x="4296" y="16518"/>
                    </a:lnTo>
                    <a:lnTo>
                      <a:pt x="4235" y="16467"/>
                    </a:lnTo>
                    <a:lnTo>
                      <a:pt x="4235" y="16407"/>
                    </a:lnTo>
                    <a:lnTo>
                      <a:pt x="4175" y="16330"/>
                    </a:lnTo>
                    <a:lnTo>
                      <a:pt x="4175" y="16279"/>
                    </a:lnTo>
                    <a:lnTo>
                      <a:pt x="4054" y="16202"/>
                    </a:lnTo>
                    <a:lnTo>
                      <a:pt x="4054" y="16125"/>
                    </a:lnTo>
                    <a:lnTo>
                      <a:pt x="3993" y="16057"/>
                    </a:lnTo>
                    <a:lnTo>
                      <a:pt x="3993" y="15963"/>
                    </a:lnTo>
                    <a:lnTo>
                      <a:pt x="3933" y="15886"/>
                    </a:lnTo>
                    <a:lnTo>
                      <a:pt x="3933" y="15698"/>
                    </a:lnTo>
                    <a:lnTo>
                      <a:pt x="3812" y="15587"/>
                    </a:lnTo>
                    <a:lnTo>
                      <a:pt x="3812" y="15049"/>
                    </a:lnTo>
                    <a:lnTo>
                      <a:pt x="3751" y="14989"/>
                    </a:lnTo>
                    <a:lnTo>
                      <a:pt x="3751" y="14135"/>
                    </a:lnTo>
                    <a:lnTo>
                      <a:pt x="3691" y="14041"/>
                    </a:lnTo>
                    <a:lnTo>
                      <a:pt x="3691" y="12828"/>
                    </a:lnTo>
                    <a:lnTo>
                      <a:pt x="3570" y="12709"/>
                    </a:lnTo>
                    <a:lnTo>
                      <a:pt x="3570" y="10249"/>
                    </a:lnTo>
                    <a:lnTo>
                      <a:pt x="3691" y="10121"/>
                    </a:lnTo>
                    <a:lnTo>
                      <a:pt x="3691" y="9181"/>
                    </a:lnTo>
                    <a:lnTo>
                      <a:pt x="3751" y="9036"/>
                    </a:lnTo>
                    <a:lnTo>
                      <a:pt x="3751" y="8643"/>
                    </a:lnTo>
                    <a:lnTo>
                      <a:pt x="3812" y="8498"/>
                    </a:lnTo>
                    <a:lnTo>
                      <a:pt x="3812" y="8028"/>
                    </a:lnTo>
                    <a:lnTo>
                      <a:pt x="3933" y="7858"/>
                    </a:lnTo>
                    <a:lnTo>
                      <a:pt x="3933" y="7209"/>
                    </a:lnTo>
                    <a:lnTo>
                      <a:pt x="3993" y="7055"/>
                    </a:lnTo>
                    <a:lnTo>
                      <a:pt x="3993" y="5398"/>
                    </a:lnTo>
                    <a:lnTo>
                      <a:pt x="4054" y="5244"/>
                    </a:lnTo>
                    <a:lnTo>
                      <a:pt x="4054" y="4296"/>
                    </a:lnTo>
                    <a:lnTo>
                      <a:pt x="4175" y="4185"/>
                    </a:lnTo>
                    <a:lnTo>
                      <a:pt x="4175" y="3809"/>
                    </a:lnTo>
                    <a:lnTo>
                      <a:pt x="4235" y="3681"/>
                    </a:lnTo>
                    <a:lnTo>
                      <a:pt x="4235" y="3451"/>
                    </a:lnTo>
                    <a:lnTo>
                      <a:pt x="4296" y="3340"/>
                    </a:lnTo>
                    <a:lnTo>
                      <a:pt x="4296" y="3228"/>
                    </a:lnTo>
                    <a:lnTo>
                      <a:pt x="4417" y="3117"/>
                    </a:lnTo>
                    <a:lnTo>
                      <a:pt x="4417" y="3006"/>
                    </a:lnTo>
                    <a:lnTo>
                      <a:pt x="4477" y="2912"/>
                    </a:lnTo>
                    <a:lnTo>
                      <a:pt x="4538" y="2801"/>
                    </a:lnTo>
                    <a:lnTo>
                      <a:pt x="4538" y="2707"/>
                    </a:lnTo>
                    <a:lnTo>
                      <a:pt x="4659" y="2614"/>
                    </a:lnTo>
                    <a:lnTo>
                      <a:pt x="4780" y="2426"/>
                    </a:lnTo>
                    <a:lnTo>
                      <a:pt x="4780" y="2332"/>
                    </a:lnTo>
                    <a:lnTo>
                      <a:pt x="4901" y="2238"/>
                    </a:lnTo>
                    <a:lnTo>
                      <a:pt x="5082" y="2169"/>
                    </a:lnTo>
                    <a:lnTo>
                      <a:pt x="5143" y="2075"/>
                    </a:lnTo>
                    <a:lnTo>
                      <a:pt x="5203" y="1999"/>
                    </a:lnTo>
                    <a:lnTo>
                      <a:pt x="5324" y="1922"/>
                    </a:lnTo>
                    <a:lnTo>
                      <a:pt x="5385" y="1845"/>
                    </a:lnTo>
                    <a:lnTo>
                      <a:pt x="5566" y="1777"/>
                    </a:lnTo>
                    <a:lnTo>
                      <a:pt x="5627" y="1717"/>
                    </a:lnTo>
                    <a:lnTo>
                      <a:pt x="5929" y="1589"/>
                    </a:lnTo>
                    <a:lnTo>
                      <a:pt x="6050" y="1529"/>
                    </a:lnTo>
                    <a:lnTo>
                      <a:pt x="6171" y="1478"/>
                    </a:lnTo>
                    <a:lnTo>
                      <a:pt x="6353" y="1418"/>
                    </a:lnTo>
                    <a:lnTo>
                      <a:pt x="6534" y="1367"/>
                    </a:lnTo>
                    <a:lnTo>
                      <a:pt x="6655" y="1324"/>
                    </a:lnTo>
                    <a:lnTo>
                      <a:pt x="6837" y="1273"/>
                    </a:lnTo>
                    <a:lnTo>
                      <a:pt x="7079" y="1230"/>
                    </a:lnTo>
                    <a:lnTo>
                      <a:pt x="7261" y="1196"/>
                    </a:lnTo>
                    <a:lnTo>
                      <a:pt x="7503" y="1162"/>
                    </a:lnTo>
                    <a:lnTo>
                      <a:pt x="7624" y="1119"/>
                    </a:lnTo>
                    <a:lnTo>
                      <a:pt x="7866" y="1102"/>
                    </a:lnTo>
                    <a:lnTo>
                      <a:pt x="8108" y="1068"/>
                    </a:lnTo>
                    <a:lnTo>
                      <a:pt x="8289" y="1025"/>
                    </a:lnTo>
                    <a:lnTo>
                      <a:pt x="8531" y="1008"/>
                    </a:lnTo>
                    <a:lnTo>
                      <a:pt x="8773" y="974"/>
                    </a:lnTo>
                    <a:lnTo>
                      <a:pt x="8955" y="957"/>
                    </a:lnTo>
                    <a:lnTo>
                      <a:pt x="9197" y="931"/>
                    </a:lnTo>
                    <a:lnTo>
                      <a:pt x="9681" y="897"/>
                    </a:lnTo>
                    <a:lnTo>
                      <a:pt x="9862" y="880"/>
                    </a:lnTo>
                    <a:lnTo>
                      <a:pt x="10104" y="863"/>
                    </a:lnTo>
                    <a:lnTo>
                      <a:pt x="10225" y="837"/>
                    </a:lnTo>
                    <a:lnTo>
                      <a:pt x="10467" y="837"/>
                    </a:lnTo>
                    <a:lnTo>
                      <a:pt x="10709" y="820"/>
                    </a:lnTo>
                    <a:lnTo>
                      <a:pt x="10891" y="820"/>
                    </a:lnTo>
                    <a:lnTo>
                      <a:pt x="11133" y="803"/>
                    </a:lnTo>
                    <a:lnTo>
                      <a:pt x="12282" y="803"/>
                    </a:lnTo>
                    <a:lnTo>
                      <a:pt x="12524" y="820"/>
                    </a:lnTo>
                    <a:lnTo>
                      <a:pt x="12706" y="820"/>
                    </a:lnTo>
                    <a:lnTo>
                      <a:pt x="12827" y="837"/>
                    </a:lnTo>
                    <a:lnTo>
                      <a:pt x="13008" y="837"/>
                    </a:lnTo>
                    <a:lnTo>
                      <a:pt x="13250" y="863"/>
                    </a:lnTo>
                    <a:lnTo>
                      <a:pt x="13432" y="863"/>
                    </a:lnTo>
                    <a:lnTo>
                      <a:pt x="13553" y="880"/>
                    </a:lnTo>
                    <a:lnTo>
                      <a:pt x="13734" y="897"/>
                    </a:lnTo>
                    <a:lnTo>
                      <a:pt x="13976" y="914"/>
                    </a:lnTo>
                    <a:lnTo>
                      <a:pt x="14158" y="931"/>
                    </a:lnTo>
                    <a:lnTo>
                      <a:pt x="14279" y="957"/>
                    </a:lnTo>
                    <a:lnTo>
                      <a:pt x="14461" y="974"/>
                    </a:lnTo>
                    <a:lnTo>
                      <a:pt x="14521" y="991"/>
                    </a:lnTo>
                    <a:lnTo>
                      <a:pt x="14703" y="1025"/>
                    </a:lnTo>
                    <a:lnTo>
                      <a:pt x="14884" y="1042"/>
                    </a:lnTo>
                    <a:lnTo>
                      <a:pt x="15066" y="1068"/>
                    </a:lnTo>
                    <a:lnTo>
                      <a:pt x="15187" y="1102"/>
                    </a:lnTo>
                    <a:lnTo>
                      <a:pt x="15368" y="1119"/>
                    </a:lnTo>
                    <a:lnTo>
                      <a:pt x="15550" y="1162"/>
                    </a:lnTo>
                    <a:lnTo>
                      <a:pt x="15610" y="1196"/>
                    </a:lnTo>
                    <a:lnTo>
                      <a:pt x="15792" y="1230"/>
                    </a:lnTo>
                    <a:lnTo>
                      <a:pt x="15852" y="1247"/>
                    </a:lnTo>
                    <a:lnTo>
                      <a:pt x="16034" y="1290"/>
                    </a:lnTo>
                    <a:lnTo>
                      <a:pt x="16094" y="1324"/>
                    </a:lnTo>
                    <a:lnTo>
                      <a:pt x="16276" y="1367"/>
                    </a:lnTo>
                    <a:lnTo>
                      <a:pt x="16336" y="1401"/>
                    </a:lnTo>
                    <a:lnTo>
                      <a:pt x="16397" y="1460"/>
                    </a:lnTo>
                    <a:lnTo>
                      <a:pt x="16578" y="1495"/>
                    </a:lnTo>
                    <a:lnTo>
                      <a:pt x="16639" y="1529"/>
                    </a:lnTo>
                    <a:lnTo>
                      <a:pt x="16760" y="1572"/>
                    </a:lnTo>
                    <a:lnTo>
                      <a:pt x="16820" y="1623"/>
                    </a:lnTo>
                    <a:lnTo>
                      <a:pt x="16881" y="1665"/>
                    </a:lnTo>
                    <a:lnTo>
                      <a:pt x="17002" y="1717"/>
                    </a:lnTo>
                    <a:lnTo>
                      <a:pt x="17062" y="1751"/>
                    </a:lnTo>
                    <a:lnTo>
                      <a:pt x="17123" y="1811"/>
                    </a:lnTo>
                    <a:lnTo>
                      <a:pt x="17244" y="1870"/>
                    </a:lnTo>
                    <a:lnTo>
                      <a:pt x="17304" y="1905"/>
                    </a:lnTo>
                    <a:lnTo>
                      <a:pt x="17304" y="1964"/>
                    </a:lnTo>
                    <a:lnTo>
                      <a:pt x="17365" y="2016"/>
                    </a:lnTo>
                    <a:lnTo>
                      <a:pt x="17486" y="2075"/>
                    </a:lnTo>
                    <a:lnTo>
                      <a:pt x="17486" y="2127"/>
                    </a:lnTo>
                    <a:lnTo>
                      <a:pt x="17546" y="2186"/>
                    </a:lnTo>
                    <a:lnTo>
                      <a:pt x="17546" y="2315"/>
                    </a:lnTo>
                    <a:lnTo>
                      <a:pt x="17607" y="2374"/>
                    </a:lnTo>
                    <a:lnTo>
                      <a:pt x="17607" y="2537"/>
                    </a:lnTo>
                    <a:lnTo>
                      <a:pt x="17728" y="2631"/>
                    </a:lnTo>
                    <a:lnTo>
                      <a:pt x="17728" y="2819"/>
                    </a:lnTo>
                    <a:lnTo>
                      <a:pt x="17788" y="2912"/>
                    </a:lnTo>
                    <a:lnTo>
                      <a:pt x="17788" y="3228"/>
                    </a:lnTo>
                    <a:lnTo>
                      <a:pt x="17849" y="3357"/>
                    </a:lnTo>
                    <a:lnTo>
                      <a:pt x="17849" y="4253"/>
                    </a:lnTo>
                    <a:lnTo>
                      <a:pt x="17970" y="4407"/>
                    </a:lnTo>
                    <a:lnTo>
                      <a:pt x="17970" y="7542"/>
                    </a:lnTo>
                    <a:lnTo>
                      <a:pt x="17849" y="7695"/>
                    </a:lnTo>
                    <a:lnTo>
                      <a:pt x="17849" y="9412"/>
                    </a:lnTo>
                    <a:lnTo>
                      <a:pt x="17788" y="9557"/>
                    </a:lnTo>
                    <a:lnTo>
                      <a:pt x="17788" y="11368"/>
                    </a:lnTo>
                    <a:lnTo>
                      <a:pt x="17728" y="11479"/>
                    </a:lnTo>
                    <a:lnTo>
                      <a:pt x="17728" y="12342"/>
                    </a:lnTo>
                    <a:lnTo>
                      <a:pt x="17607" y="12453"/>
                    </a:lnTo>
                    <a:lnTo>
                      <a:pt x="17607" y="12940"/>
                    </a:lnTo>
                    <a:lnTo>
                      <a:pt x="17546" y="13051"/>
                    </a:lnTo>
                    <a:lnTo>
                      <a:pt x="17546" y="13401"/>
                    </a:lnTo>
                    <a:lnTo>
                      <a:pt x="17486" y="13512"/>
                    </a:lnTo>
                    <a:lnTo>
                      <a:pt x="17486" y="13648"/>
                    </a:lnTo>
                    <a:lnTo>
                      <a:pt x="17365" y="13759"/>
                    </a:lnTo>
                    <a:lnTo>
                      <a:pt x="17365" y="13981"/>
                    </a:lnTo>
                    <a:lnTo>
                      <a:pt x="17304" y="14093"/>
                    </a:lnTo>
                    <a:lnTo>
                      <a:pt x="17304" y="14315"/>
                    </a:lnTo>
                    <a:lnTo>
                      <a:pt x="17244" y="14434"/>
                    </a:lnTo>
                    <a:lnTo>
                      <a:pt x="17244" y="14545"/>
                    </a:lnTo>
                    <a:lnTo>
                      <a:pt x="17123" y="14639"/>
                    </a:lnTo>
                    <a:lnTo>
                      <a:pt x="17123" y="14750"/>
                    </a:lnTo>
                    <a:lnTo>
                      <a:pt x="17062" y="14861"/>
                    </a:lnTo>
                    <a:lnTo>
                      <a:pt x="17002" y="14955"/>
                    </a:lnTo>
                    <a:lnTo>
                      <a:pt x="17002" y="15066"/>
                    </a:lnTo>
                    <a:lnTo>
                      <a:pt x="16881" y="15160"/>
                    </a:lnTo>
                    <a:lnTo>
                      <a:pt x="16881" y="15254"/>
                    </a:lnTo>
                    <a:lnTo>
                      <a:pt x="16820" y="15365"/>
                    </a:lnTo>
                    <a:lnTo>
                      <a:pt x="16760" y="15459"/>
                    </a:lnTo>
                    <a:lnTo>
                      <a:pt x="16760" y="15553"/>
                    </a:lnTo>
                    <a:lnTo>
                      <a:pt x="16639" y="15647"/>
                    </a:lnTo>
                    <a:lnTo>
                      <a:pt x="16578" y="15741"/>
                    </a:lnTo>
                    <a:lnTo>
                      <a:pt x="16518" y="15826"/>
                    </a:lnTo>
                    <a:lnTo>
                      <a:pt x="16397" y="15903"/>
                    </a:lnTo>
                    <a:lnTo>
                      <a:pt x="16397" y="15997"/>
                    </a:lnTo>
                    <a:lnTo>
                      <a:pt x="16336" y="16091"/>
                    </a:lnTo>
                    <a:lnTo>
                      <a:pt x="16276" y="16168"/>
                    </a:lnTo>
                    <a:lnTo>
                      <a:pt x="16155" y="16245"/>
                    </a:lnTo>
                    <a:lnTo>
                      <a:pt x="16094" y="16330"/>
                    </a:lnTo>
                    <a:lnTo>
                      <a:pt x="16034" y="16407"/>
                    </a:lnTo>
                    <a:lnTo>
                      <a:pt x="15913" y="16484"/>
                    </a:lnTo>
                    <a:lnTo>
                      <a:pt x="15852" y="16544"/>
                    </a:lnTo>
                    <a:lnTo>
                      <a:pt x="15792" y="16612"/>
                    </a:lnTo>
                    <a:lnTo>
                      <a:pt x="15671" y="16689"/>
                    </a:lnTo>
                    <a:lnTo>
                      <a:pt x="15610" y="16749"/>
                    </a:lnTo>
                    <a:lnTo>
                      <a:pt x="15429" y="16817"/>
                    </a:lnTo>
                    <a:lnTo>
                      <a:pt x="15368" y="16877"/>
                    </a:lnTo>
                    <a:lnTo>
                      <a:pt x="15308" y="16928"/>
                    </a:lnTo>
                    <a:lnTo>
                      <a:pt x="15066" y="17048"/>
                    </a:lnTo>
                    <a:lnTo>
                      <a:pt x="14945" y="17082"/>
                    </a:lnTo>
                    <a:lnTo>
                      <a:pt x="14884" y="17133"/>
                    </a:lnTo>
                    <a:lnTo>
                      <a:pt x="14521" y="17253"/>
                    </a:lnTo>
                    <a:lnTo>
                      <a:pt x="14461" y="17304"/>
                    </a:lnTo>
                    <a:lnTo>
                      <a:pt x="14279" y="17364"/>
                    </a:lnTo>
                    <a:lnTo>
                      <a:pt x="14158" y="17415"/>
                    </a:lnTo>
                    <a:lnTo>
                      <a:pt x="14037" y="17475"/>
                    </a:lnTo>
                    <a:lnTo>
                      <a:pt x="13916" y="17526"/>
                    </a:lnTo>
                    <a:lnTo>
                      <a:pt x="13795" y="17586"/>
                    </a:lnTo>
                    <a:lnTo>
                      <a:pt x="13674" y="17637"/>
                    </a:lnTo>
                    <a:lnTo>
                      <a:pt x="13553" y="17680"/>
                    </a:lnTo>
                    <a:lnTo>
                      <a:pt x="13492" y="17731"/>
                    </a:lnTo>
                    <a:lnTo>
                      <a:pt x="13311" y="17791"/>
                    </a:lnTo>
                    <a:lnTo>
                      <a:pt x="13250" y="17825"/>
                    </a:lnTo>
                    <a:lnTo>
                      <a:pt x="13190" y="17885"/>
                    </a:lnTo>
                    <a:lnTo>
                      <a:pt x="13069" y="17919"/>
                    </a:lnTo>
                    <a:lnTo>
                      <a:pt x="13008" y="17979"/>
                    </a:lnTo>
                    <a:lnTo>
                      <a:pt x="12948" y="18030"/>
                    </a:lnTo>
                    <a:lnTo>
                      <a:pt x="12766" y="18073"/>
                    </a:lnTo>
                    <a:lnTo>
                      <a:pt x="12766" y="18107"/>
                    </a:lnTo>
                    <a:lnTo>
                      <a:pt x="12706" y="18167"/>
                    </a:lnTo>
                    <a:lnTo>
                      <a:pt x="12585" y="18201"/>
                    </a:lnTo>
                    <a:lnTo>
                      <a:pt x="12524" y="18260"/>
                    </a:lnTo>
                    <a:lnTo>
                      <a:pt x="12464" y="18295"/>
                    </a:lnTo>
                    <a:lnTo>
                      <a:pt x="12343" y="18354"/>
                    </a:lnTo>
                    <a:lnTo>
                      <a:pt x="12222" y="18423"/>
                    </a:lnTo>
                    <a:lnTo>
                      <a:pt x="12222" y="18465"/>
                    </a:lnTo>
                    <a:lnTo>
                      <a:pt x="12101" y="18517"/>
                    </a:lnTo>
                    <a:lnTo>
                      <a:pt x="12040" y="18559"/>
                    </a:lnTo>
                    <a:lnTo>
                      <a:pt x="12040" y="18594"/>
                    </a:lnTo>
                    <a:lnTo>
                      <a:pt x="11980" y="18653"/>
                    </a:lnTo>
                    <a:lnTo>
                      <a:pt x="11980" y="18688"/>
                    </a:lnTo>
                    <a:lnTo>
                      <a:pt x="11859" y="18722"/>
                    </a:lnTo>
                    <a:lnTo>
                      <a:pt x="11798" y="18764"/>
                    </a:lnTo>
                    <a:lnTo>
                      <a:pt x="11798" y="18816"/>
                    </a:lnTo>
                    <a:lnTo>
                      <a:pt x="11738" y="18858"/>
                    </a:lnTo>
                    <a:lnTo>
                      <a:pt x="11738" y="18893"/>
                    </a:lnTo>
                    <a:lnTo>
                      <a:pt x="11617" y="18927"/>
                    </a:lnTo>
                    <a:lnTo>
                      <a:pt x="11617" y="19021"/>
                    </a:lnTo>
                    <a:lnTo>
                      <a:pt x="11556" y="19063"/>
                    </a:lnTo>
                    <a:lnTo>
                      <a:pt x="11556" y="19157"/>
                    </a:lnTo>
                    <a:lnTo>
                      <a:pt x="11435" y="19191"/>
                    </a:lnTo>
                    <a:lnTo>
                      <a:pt x="11435" y="19320"/>
                    </a:lnTo>
                    <a:lnTo>
                      <a:pt x="11375" y="19379"/>
                    </a:lnTo>
                    <a:lnTo>
                      <a:pt x="11375" y="19542"/>
                    </a:lnTo>
                    <a:lnTo>
                      <a:pt x="11314" y="19601"/>
                    </a:lnTo>
                    <a:lnTo>
                      <a:pt x="11314" y="20703"/>
                    </a:lnTo>
                    <a:lnTo>
                      <a:pt x="11375" y="20754"/>
                    </a:lnTo>
                    <a:lnTo>
                      <a:pt x="11375" y="21019"/>
                    </a:lnTo>
                    <a:lnTo>
                      <a:pt x="11435" y="21053"/>
                    </a:lnTo>
                    <a:lnTo>
                      <a:pt x="11435" y="21190"/>
                    </a:lnTo>
                    <a:lnTo>
                      <a:pt x="11556" y="21207"/>
                    </a:lnTo>
                    <a:lnTo>
                      <a:pt x="11556" y="21318"/>
                    </a:lnTo>
                    <a:lnTo>
                      <a:pt x="11617" y="21335"/>
                    </a:lnTo>
                    <a:lnTo>
                      <a:pt x="11617" y="21429"/>
                    </a:lnTo>
                    <a:lnTo>
                      <a:pt x="11738" y="21446"/>
                    </a:lnTo>
                    <a:lnTo>
                      <a:pt x="11738" y="21523"/>
                    </a:lnTo>
                    <a:lnTo>
                      <a:pt x="11798" y="21540"/>
                    </a:lnTo>
                    <a:lnTo>
                      <a:pt x="11798" y="21600"/>
                    </a:lnTo>
                    <a:lnTo>
                      <a:pt x="14279" y="21412"/>
                    </a:lnTo>
                    <a:lnTo>
                      <a:pt x="14279" y="21130"/>
                    </a:lnTo>
                    <a:lnTo>
                      <a:pt x="14218" y="21096"/>
                    </a:lnTo>
                    <a:lnTo>
                      <a:pt x="14218" y="20780"/>
                    </a:lnTo>
                    <a:lnTo>
                      <a:pt x="14279" y="20737"/>
                    </a:lnTo>
                    <a:lnTo>
                      <a:pt x="14279" y="20344"/>
                    </a:lnTo>
                    <a:lnTo>
                      <a:pt x="14400" y="20293"/>
                    </a:lnTo>
                    <a:lnTo>
                      <a:pt x="14400" y="20122"/>
                    </a:lnTo>
                    <a:lnTo>
                      <a:pt x="14461" y="20071"/>
                    </a:lnTo>
                    <a:lnTo>
                      <a:pt x="14461" y="19960"/>
                    </a:lnTo>
                    <a:lnTo>
                      <a:pt x="14521" y="19883"/>
                    </a:lnTo>
                    <a:lnTo>
                      <a:pt x="14521" y="19823"/>
                    </a:lnTo>
                    <a:lnTo>
                      <a:pt x="14642" y="19772"/>
                    </a:lnTo>
                    <a:lnTo>
                      <a:pt x="14642" y="19712"/>
                    </a:lnTo>
                    <a:lnTo>
                      <a:pt x="14703" y="19636"/>
                    </a:lnTo>
                    <a:lnTo>
                      <a:pt x="14703" y="19584"/>
                    </a:lnTo>
                    <a:lnTo>
                      <a:pt x="14763" y="19525"/>
                    </a:lnTo>
                    <a:lnTo>
                      <a:pt x="14763" y="19473"/>
                    </a:lnTo>
                    <a:lnTo>
                      <a:pt x="14884" y="19396"/>
                    </a:lnTo>
                    <a:lnTo>
                      <a:pt x="14945" y="19337"/>
                    </a:lnTo>
                    <a:lnTo>
                      <a:pt x="14945" y="19268"/>
                    </a:lnTo>
                    <a:lnTo>
                      <a:pt x="15066" y="19209"/>
                    </a:lnTo>
                    <a:lnTo>
                      <a:pt x="15126" y="19157"/>
                    </a:lnTo>
                    <a:lnTo>
                      <a:pt x="15187" y="19080"/>
                    </a:lnTo>
                    <a:lnTo>
                      <a:pt x="15308" y="19021"/>
                    </a:lnTo>
                    <a:lnTo>
                      <a:pt x="15308" y="18969"/>
                    </a:lnTo>
                    <a:lnTo>
                      <a:pt x="15368" y="18893"/>
                    </a:lnTo>
                    <a:lnTo>
                      <a:pt x="15429" y="18833"/>
                    </a:lnTo>
                    <a:lnTo>
                      <a:pt x="15550" y="18764"/>
                    </a:lnTo>
                    <a:lnTo>
                      <a:pt x="15610" y="18705"/>
                    </a:lnTo>
                    <a:lnTo>
                      <a:pt x="15792" y="18653"/>
                    </a:lnTo>
                    <a:lnTo>
                      <a:pt x="15852" y="18577"/>
                    </a:lnTo>
                    <a:lnTo>
                      <a:pt x="15913" y="18517"/>
                    </a:lnTo>
                    <a:lnTo>
                      <a:pt x="16034" y="18465"/>
                    </a:lnTo>
                    <a:lnTo>
                      <a:pt x="16094" y="18406"/>
                    </a:lnTo>
                    <a:lnTo>
                      <a:pt x="16155" y="18354"/>
                    </a:lnTo>
                    <a:lnTo>
                      <a:pt x="16276" y="18295"/>
                    </a:lnTo>
                    <a:lnTo>
                      <a:pt x="16336" y="18235"/>
                    </a:lnTo>
                    <a:lnTo>
                      <a:pt x="16518" y="18184"/>
                    </a:lnTo>
                    <a:lnTo>
                      <a:pt x="16578" y="18149"/>
                    </a:lnTo>
                    <a:lnTo>
                      <a:pt x="16639" y="18090"/>
                    </a:lnTo>
                    <a:lnTo>
                      <a:pt x="16760" y="18056"/>
                    </a:lnTo>
                    <a:lnTo>
                      <a:pt x="16820" y="18013"/>
                    </a:lnTo>
                    <a:lnTo>
                      <a:pt x="16881" y="17979"/>
                    </a:lnTo>
                    <a:lnTo>
                      <a:pt x="17002" y="17936"/>
                    </a:lnTo>
                    <a:lnTo>
                      <a:pt x="17123" y="17868"/>
                    </a:lnTo>
                    <a:lnTo>
                      <a:pt x="17244" y="17825"/>
                    </a:lnTo>
                    <a:lnTo>
                      <a:pt x="17365" y="17757"/>
                    </a:lnTo>
                    <a:lnTo>
                      <a:pt x="17486" y="17714"/>
                    </a:lnTo>
                    <a:lnTo>
                      <a:pt x="17546" y="17680"/>
                    </a:lnTo>
                    <a:lnTo>
                      <a:pt x="17607" y="17637"/>
                    </a:lnTo>
                    <a:lnTo>
                      <a:pt x="17728" y="17603"/>
                    </a:lnTo>
                    <a:lnTo>
                      <a:pt x="17849" y="17586"/>
                    </a:lnTo>
                    <a:lnTo>
                      <a:pt x="17970" y="17552"/>
                    </a:lnTo>
                    <a:lnTo>
                      <a:pt x="18030" y="17509"/>
                    </a:lnTo>
                    <a:lnTo>
                      <a:pt x="18091" y="17475"/>
                    </a:lnTo>
                    <a:lnTo>
                      <a:pt x="18091" y="17432"/>
                    </a:lnTo>
                    <a:lnTo>
                      <a:pt x="18272" y="17398"/>
                    </a:lnTo>
                    <a:lnTo>
                      <a:pt x="18393" y="17364"/>
                    </a:lnTo>
                    <a:lnTo>
                      <a:pt x="18454" y="17321"/>
                    </a:lnTo>
                    <a:lnTo>
                      <a:pt x="18454" y="17287"/>
                    </a:lnTo>
                    <a:lnTo>
                      <a:pt x="18635" y="17253"/>
                    </a:lnTo>
                    <a:lnTo>
                      <a:pt x="18696" y="17210"/>
                    </a:lnTo>
                    <a:lnTo>
                      <a:pt x="18696" y="17176"/>
                    </a:lnTo>
                    <a:lnTo>
                      <a:pt x="18756" y="17133"/>
                    </a:lnTo>
                    <a:lnTo>
                      <a:pt x="18877" y="17082"/>
                    </a:lnTo>
                    <a:lnTo>
                      <a:pt x="18938" y="17048"/>
                    </a:lnTo>
                    <a:lnTo>
                      <a:pt x="18998" y="16988"/>
                    </a:lnTo>
                    <a:lnTo>
                      <a:pt x="19119" y="16928"/>
                    </a:lnTo>
                    <a:lnTo>
                      <a:pt x="19180" y="16894"/>
                    </a:lnTo>
                    <a:lnTo>
                      <a:pt x="19240" y="16843"/>
                    </a:lnTo>
                    <a:lnTo>
                      <a:pt x="19361" y="16783"/>
                    </a:lnTo>
                    <a:lnTo>
                      <a:pt x="19422" y="16706"/>
                    </a:lnTo>
                    <a:lnTo>
                      <a:pt x="19422" y="16655"/>
                    </a:lnTo>
                    <a:lnTo>
                      <a:pt x="19482" y="16595"/>
                    </a:lnTo>
                    <a:lnTo>
                      <a:pt x="19603" y="16518"/>
                    </a:lnTo>
                    <a:lnTo>
                      <a:pt x="19664" y="16450"/>
                    </a:lnTo>
                    <a:lnTo>
                      <a:pt x="19724" y="16390"/>
                    </a:lnTo>
                    <a:lnTo>
                      <a:pt x="19845" y="16296"/>
                    </a:lnTo>
                    <a:lnTo>
                      <a:pt x="19906" y="16219"/>
                    </a:lnTo>
                    <a:lnTo>
                      <a:pt x="19906" y="16151"/>
                    </a:lnTo>
                    <a:lnTo>
                      <a:pt x="19966" y="16057"/>
                    </a:lnTo>
                    <a:lnTo>
                      <a:pt x="20087" y="15963"/>
                    </a:lnTo>
                    <a:lnTo>
                      <a:pt x="20148" y="15886"/>
                    </a:lnTo>
                    <a:lnTo>
                      <a:pt x="20208" y="15775"/>
                    </a:lnTo>
                    <a:lnTo>
                      <a:pt x="20208" y="15681"/>
                    </a:lnTo>
                    <a:lnTo>
                      <a:pt x="20329" y="15570"/>
                    </a:lnTo>
                    <a:lnTo>
                      <a:pt x="20390" y="15476"/>
                    </a:lnTo>
                    <a:lnTo>
                      <a:pt x="20450" y="15348"/>
                    </a:lnTo>
                    <a:lnTo>
                      <a:pt x="20450" y="15237"/>
                    </a:lnTo>
                    <a:lnTo>
                      <a:pt x="20571" y="15117"/>
                    </a:lnTo>
                    <a:lnTo>
                      <a:pt x="20692" y="14861"/>
                    </a:lnTo>
                    <a:lnTo>
                      <a:pt x="20692" y="14707"/>
                    </a:lnTo>
                    <a:lnTo>
                      <a:pt x="20813" y="14579"/>
                    </a:lnTo>
                    <a:lnTo>
                      <a:pt x="20874" y="14434"/>
                    </a:lnTo>
                    <a:lnTo>
                      <a:pt x="20874" y="14280"/>
                    </a:lnTo>
                    <a:lnTo>
                      <a:pt x="20934" y="14135"/>
                    </a:lnTo>
                    <a:lnTo>
                      <a:pt x="20934" y="13964"/>
                    </a:lnTo>
                    <a:lnTo>
                      <a:pt x="21055" y="13794"/>
                    </a:lnTo>
                    <a:lnTo>
                      <a:pt x="21116" y="13631"/>
                    </a:lnTo>
                    <a:lnTo>
                      <a:pt x="21116" y="13290"/>
                    </a:lnTo>
                    <a:lnTo>
                      <a:pt x="21176" y="13127"/>
                    </a:lnTo>
                    <a:lnTo>
                      <a:pt x="21176" y="12940"/>
                    </a:lnTo>
                    <a:lnTo>
                      <a:pt x="21297" y="12752"/>
                    </a:lnTo>
                    <a:lnTo>
                      <a:pt x="21297" y="12376"/>
                    </a:lnTo>
                    <a:lnTo>
                      <a:pt x="21358" y="12188"/>
                    </a:lnTo>
                    <a:lnTo>
                      <a:pt x="21358" y="11821"/>
                    </a:lnTo>
                    <a:lnTo>
                      <a:pt x="21418" y="11616"/>
                    </a:lnTo>
                    <a:lnTo>
                      <a:pt x="21418" y="11223"/>
                    </a:lnTo>
                    <a:lnTo>
                      <a:pt x="21539" y="11018"/>
                    </a:lnTo>
                    <a:lnTo>
                      <a:pt x="21539" y="9805"/>
                    </a:lnTo>
                    <a:lnTo>
                      <a:pt x="21600" y="9591"/>
                    </a:lnTo>
                    <a:lnTo>
                      <a:pt x="21600" y="3493"/>
                    </a:lnTo>
                    <a:lnTo>
                      <a:pt x="21539" y="3399"/>
                    </a:lnTo>
                    <a:lnTo>
                      <a:pt x="21539" y="2947"/>
                    </a:lnTo>
                    <a:lnTo>
                      <a:pt x="21418" y="2853"/>
                    </a:lnTo>
                    <a:lnTo>
                      <a:pt x="21418" y="2767"/>
                    </a:lnTo>
                    <a:lnTo>
                      <a:pt x="21358" y="2690"/>
                    </a:lnTo>
                    <a:lnTo>
                      <a:pt x="21358" y="2596"/>
                    </a:lnTo>
                    <a:lnTo>
                      <a:pt x="21297" y="2502"/>
                    </a:lnTo>
                    <a:lnTo>
                      <a:pt x="21297" y="2426"/>
                    </a:lnTo>
                    <a:lnTo>
                      <a:pt x="21176" y="2332"/>
                    </a:lnTo>
                    <a:lnTo>
                      <a:pt x="21176" y="2263"/>
                    </a:lnTo>
                    <a:lnTo>
                      <a:pt x="21116" y="2169"/>
                    </a:lnTo>
                    <a:lnTo>
                      <a:pt x="21055" y="2093"/>
                    </a:lnTo>
                    <a:lnTo>
                      <a:pt x="20934" y="2016"/>
                    </a:lnTo>
                    <a:lnTo>
                      <a:pt x="20874" y="1922"/>
                    </a:lnTo>
                    <a:lnTo>
                      <a:pt x="20813" y="1845"/>
                    </a:lnTo>
                    <a:lnTo>
                      <a:pt x="20692" y="1777"/>
                    </a:lnTo>
                    <a:lnTo>
                      <a:pt x="20571" y="1623"/>
                    </a:lnTo>
                    <a:lnTo>
                      <a:pt x="20450" y="1546"/>
                    </a:lnTo>
                    <a:lnTo>
                      <a:pt x="20390" y="1478"/>
                    </a:lnTo>
                    <a:lnTo>
                      <a:pt x="20208" y="1401"/>
                    </a:lnTo>
                    <a:lnTo>
                      <a:pt x="20148" y="1324"/>
                    </a:lnTo>
                    <a:lnTo>
                      <a:pt x="19966" y="1273"/>
                    </a:lnTo>
                    <a:lnTo>
                      <a:pt x="19906" y="1196"/>
                    </a:lnTo>
                    <a:lnTo>
                      <a:pt x="19724" y="1136"/>
                    </a:lnTo>
                    <a:lnTo>
                      <a:pt x="19664" y="1068"/>
                    </a:lnTo>
                    <a:lnTo>
                      <a:pt x="19482" y="1008"/>
                    </a:lnTo>
                    <a:lnTo>
                      <a:pt x="19180" y="880"/>
                    </a:lnTo>
                    <a:lnTo>
                      <a:pt x="18998" y="820"/>
                    </a:lnTo>
                    <a:lnTo>
                      <a:pt x="18877" y="769"/>
                    </a:lnTo>
                    <a:lnTo>
                      <a:pt x="18696" y="709"/>
                    </a:lnTo>
                    <a:lnTo>
                      <a:pt x="18514" y="675"/>
                    </a:lnTo>
                    <a:lnTo>
                      <a:pt x="18272" y="615"/>
                    </a:lnTo>
                    <a:lnTo>
                      <a:pt x="18091" y="564"/>
                    </a:lnTo>
                    <a:lnTo>
                      <a:pt x="17849" y="504"/>
                    </a:lnTo>
                    <a:lnTo>
                      <a:pt x="17728" y="470"/>
                    </a:lnTo>
                    <a:lnTo>
                      <a:pt x="17486" y="427"/>
                    </a:lnTo>
                    <a:lnTo>
                      <a:pt x="17304" y="376"/>
                    </a:lnTo>
                    <a:lnTo>
                      <a:pt x="17062" y="333"/>
                    </a:lnTo>
                    <a:lnTo>
                      <a:pt x="16578" y="265"/>
                    </a:lnTo>
                    <a:lnTo>
                      <a:pt x="16336" y="239"/>
                    </a:lnTo>
                    <a:lnTo>
                      <a:pt x="16034" y="205"/>
                    </a:lnTo>
                    <a:lnTo>
                      <a:pt x="15792" y="171"/>
                    </a:lnTo>
                    <a:lnTo>
                      <a:pt x="15550" y="154"/>
                    </a:lnTo>
                    <a:lnTo>
                      <a:pt x="15187" y="111"/>
                    </a:lnTo>
                    <a:lnTo>
                      <a:pt x="14945" y="94"/>
                    </a:lnTo>
                    <a:lnTo>
                      <a:pt x="14642" y="77"/>
                    </a:lnTo>
                    <a:lnTo>
                      <a:pt x="14279" y="60"/>
                    </a:lnTo>
                    <a:lnTo>
                      <a:pt x="14037" y="34"/>
                    </a:lnTo>
                    <a:lnTo>
                      <a:pt x="13734" y="17"/>
                    </a:lnTo>
                    <a:lnTo>
                      <a:pt x="13432" y="17"/>
                    </a:lnTo>
                    <a:lnTo>
                      <a:pt x="13008" y="0"/>
                    </a:lnTo>
                    <a:lnTo>
                      <a:pt x="10830" y="0"/>
                    </a:lnTo>
                    <a:lnTo>
                      <a:pt x="10467" y="17"/>
                    </a:lnTo>
                    <a:lnTo>
                      <a:pt x="10104" y="17"/>
                    </a:lnTo>
                    <a:lnTo>
                      <a:pt x="9741" y="34"/>
                    </a:lnTo>
                    <a:lnTo>
                      <a:pt x="9378" y="34"/>
                    </a:lnTo>
                    <a:lnTo>
                      <a:pt x="9015" y="60"/>
                    </a:lnTo>
                    <a:lnTo>
                      <a:pt x="7805" y="128"/>
                    </a:lnTo>
                    <a:lnTo>
                      <a:pt x="7503" y="154"/>
                    </a:lnTo>
                    <a:lnTo>
                      <a:pt x="7261" y="188"/>
                    </a:lnTo>
                    <a:lnTo>
                      <a:pt x="6897" y="205"/>
                    </a:lnTo>
                    <a:lnTo>
                      <a:pt x="6655" y="239"/>
                    </a:lnTo>
                    <a:lnTo>
                      <a:pt x="6413" y="265"/>
                    </a:lnTo>
                    <a:lnTo>
                      <a:pt x="6171" y="299"/>
                    </a:lnTo>
                    <a:lnTo>
                      <a:pt x="5869" y="333"/>
                    </a:lnTo>
                    <a:lnTo>
                      <a:pt x="5627" y="376"/>
                    </a:lnTo>
                    <a:lnTo>
                      <a:pt x="5385" y="410"/>
                    </a:lnTo>
                    <a:lnTo>
                      <a:pt x="5203" y="444"/>
                    </a:lnTo>
                    <a:lnTo>
                      <a:pt x="4961" y="487"/>
                    </a:lnTo>
                    <a:lnTo>
                      <a:pt x="4719" y="538"/>
                    </a:lnTo>
                    <a:lnTo>
                      <a:pt x="4538" y="581"/>
                    </a:lnTo>
                    <a:lnTo>
                      <a:pt x="4296" y="632"/>
                    </a:lnTo>
                    <a:lnTo>
                      <a:pt x="4175" y="675"/>
                    </a:lnTo>
                    <a:lnTo>
                      <a:pt x="3993" y="726"/>
                    </a:lnTo>
                    <a:lnTo>
                      <a:pt x="3751" y="786"/>
                    </a:lnTo>
                    <a:lnTo>
                      <a:pt x="3570" y="837"/>
                    </a:lnTo>
                    <a:lnTo>
                      <a:pt x="3449" y="897"/>
                    </a:lnTo>
                    <a:lnTo>
                      <a:pt x="3267" y="957"/>
                    </a:lnTo>
                    <a:lnTo>
                      <a:pt x="3086" y="1008"/>
                    </a:lnTo>
                    <a:lnTo>
                      <a:pt x="2965" y="1068"/>
                    </a:lnTo>
                    <a:lnTo>
                      <a:pt x="2783" y="1136"/>
                    </a:lnTo>
                    <a:lnTo>
                      <a:pt x="2723" y="1196"/>
                    </a:lnTo>
                    <a:lnTo>
                      <a:pt x="2541" y="1273"/>
                    </a:lnTo>
                    <a:lnTo>
                      <a:pt x="2360" y="1341"/>
                    </a:lnTo>
                    <a:lnTo>
                      <a:pt x="2299" y="1418"/>
                    </a:lnTo>
                    <a:lnTo>
                      <a:pt x="2118" y="1495"/>
                    </a:lnTo>
                    <a:lnTo>
                      <a:pt x="2057" y="1572"/>
                    </a:lnTo>
                    <a:lnTo>
                      <a:pt x="1997" y="1640"/>
                    </a:lnTo>
                    <a:lnTo>
                      <a:pt x="1815" y="1717"/>
                    </a:lnTo>
                    <a:lnTo>
                      <a:pt x="1755" y="1794"/>
                    </a:lnTo>
                    <a:lnTo>
                      <a:pt x="1634" y="1888"/>
                    </a:lnTo>
                    <a:lnTo>
                      <a:pt x="1573" y="1964"/>
                    </a:lnTo>
                    <a:lnTo>
                      <a:pt x="1452" y="2050"/>
                    </a:lnTo>
                    <a:lnTo>
                      <a:pt x="1331" y="2238"/>
                    </a:lnTo>
                    <a:lnTo>
                      <a:pt x="1210" y="2332"/>
                    </a:lnTo>
                    <a:lnTo>
                      <a:pt x="1089" y="2520"/>
                    </a:lnTo>
                    <a:lnTo>
                      <a:pt x="968" y="2614"/>
                    </a:lnTo>
                    <a:lnTo>
                      <a:pt x="968" y="2725"/>
                    </a:lnTo>
                    <a:lnTo>
                      <a:pt x="908" y="2819"/>
                    </a:lnTo>
                    <a:lnTo>
                      <a:pt x="847" y="2930"/>
                    </a:lnTo>
                    <a:lnTo>
                      <a:pt x="847" y="3041"/>
                    </a:lnTo>
                    <a:lnTo>
                      <a:pt x="726" y="3152"/>
                    </a:lnTo>
                    <a:lnTo>
                      <a:pt x="726" y="3271"/>
                    </a:lnTo>
                    <a:lnTo>
                      <a:pt x="666" y="3382"/>
                    </a:lnTo>
                    <a:lnTo>
                      <a:pt x="666" y="3493"/>
                    </a:lnTo>
                    <a:lnTo>
                      <a:pt x="605" y="3604"/>
                    </a:lnTo>
                    <a:lnTo>
                      <a:pt x="605" y="3732"/>
                    </a:lnTo>
                    <a:lnTo>
                      <a:pt x="484" y="3843"/>
                    </a:lnTo>
                    <a:lnTo>
                      <a:pt x="484" y="4236"/>
                    </a:lnTo>
                    <a:lnTo>
                      <a:pt x="424" y="4364"/>
                    </a:lnTo>
                    <a:lnTo>
                      <a:pt x="424" y="4663"/>
                    </a:lnTo>
                    <a:lnTo>
                      <a:pt x="363" y="4817"/>
                    </a:lnTo>
                    <a:lnTo>
                      <a:pt x="363" y="5287"/>
                    </a:lnTo>
                    <a:lnTo>
                      <a:pt x="242" y="5449"/>
                    </a:lnTo>
                    <a:lnTo>
                      <a:pt x="242" y="5996"/>
                    </a:lnTo>
                    <a:lnTo>
                      <a:pt x="182" y="6175"/>
                    </a:lnTo>
                    <a:lnTo>
                      <a:pt x="182" y="6944"/>
                    </a:lnTo>
                    <a:lnTo>
                      <a:pt x="121" y="7149"/>
                    </a:lnTo>
                    <a:lnTo>
                      <a:pt x="121" y="8379"/>
                    </a:lnTo>
                    <a:lnTo>
                      <a:pt x="0" y="8584"/>
                    </a:lnTo>
                    <a:lnTo>
                      <a:pt x="0" y="13102"/>
                    </a:lnTo>
                    <a:lnTo>
                      <a:pt x="121" y="13290"/>
                    </a:lnTo>
                    <a:lnTo>
                      <a:pt x="121" y="14298"/>
                    </a:lnTo>
                    <a:lnTo>
                      <a:pt x="182" y="14451"/>
                    </a:lnTo>
                    <a:lnTo>
                      <a:pt x="182" y="14861"/>
                    </a:lnTo>
                    <a:lnTo>
                      <a:pt x="242" y="14989"/>
                    </a:lnTo>
                    <a:lnTo>
                      <a:pt x="242" y="15348"/>
                    </a:lnTo>
                    <a:lnTo>
                      <a:pt x="363" y="15459"/>
                    </a:lnTo>
                    <a:lnTo>
                      <a:pt x="363" y="15647"/>
                    </a:lnTo>
                    <a:lnTo>
                      <a:pt x="424" y="15741"/>
                    </a:lnTo>
                    <a:lnTo>
                      <a:pt x="424" y="15826"/>
                    </a:lnTo>
                    <a:lnTo>
                      <a:pt x="484" y="15903"/>
                    </a:lnTo>
                    <a:lnTo>
                      <a:pt x="484" y="15997"/>
                    </a:lnTo>
                    <a:lnTo>
                      <a:pt x="605" y="16074"/>
                    </a:lnTo>
                    <a:lnTo>
                      <a:pt x="605" y="16151"/>
                    </a:lnTo>
                    <a:lnTo>
                      <a:pt x="666" y="16219"/>
                    </a:lnTo>
                    <a:lnTo>
                      <a:pt x="666" y="16296"/>
                    </a:lnTo>
                    <a:lnTo>
                      <a:pt x="726" y="16373"/>
                    </a:lnTo>
                    <a:lnTo>
                      <a:pt x="726" y="16450"/>
                    </a:lnTo>
                    <a:lnTo>
                      <a:pt x="847" y="16518"/>
                    </a:lnTo>
                    <a:lnTo>
                      <a:pt x="908" y="16578"/>
                    </a:lnTo>
                    <a:lnTo>
                      <a:pt x="908" y="16655"/>
                    </a:lnTo>
                    <a:lnTo>
                      <a:pt x="968" y="16706"/>
                    </a:lnTo>
                    <a:lnTo>
                      <a:pt x="1089" y="16766"/>
                    </a:lnTo>
                    <a:lnTo>
                      <a:pt x="1150" y="16843"/>
                    </a:lnTo>
                    <a:lnTo>
                      <a:pt x="1150" y="16894"/>
                    </a:lnTo>
                    <a:lnTo>
                      <a:pt x="1210" y="16954"/>
                    </a:lnTo>
                    <a:lnTo>
                      <a:pt x="1331" y="17005"/>
                    </a:lnTo>
                    <a:lnTo>
                      <a:pt x="1392" y="17048"/>
                    </a:lnTo>
                    <a:lnTo>
                      <a:pt x="1452" y="17099"/>
                    </a:lnTo>
                    <a:lnTo>
                      <a:pt x="1452" y="17159"/>
                    </a:lnTo>
                    <a:lnTo>
                      <a:pt x="1573" y="17193"/>
                    </a:lnTo>
                    <a:lnTo>
                      <a:pt x="1634" y="17253"/>
                    </a:lnTo>
                    <a:lnTo>
                      <a:pt x="1755" y="17287"/>
                    </a:lnTo>
                    <a:lnTo>
                      <a:pt x="1815" y="17347"/>
                    </a:lnTo>
                    <a:lnTo>
                      <a:pt x="1876" y="17381"/>
                    </a:lnTo>
                    <a:lnTo>
                      <a:pt x="1997" y="17415"/>
                    </a:lnTo>
                    <a:lnTo>
                      <a:pt x="2057" y="17458"/>
                    </a:lnTo>
                    <a:lnTo>
                      <a:pt x="2057" y="17509"/>
                    </a:lnTo>
                    <a:lnTo>
                      <a:pt x="2118" y="17552"/>
                    </a:lnTo>
                    <a:lnTo>
                      <a:pt x="2239" y="17586"/>
                    </a:lnTo>
                    <a:lnTo>
                      <a:pt x="2299" y="17620"/>
                    </a:lnTo>
                    <a:lnTo>
                      <a:pt x="2360" y="17663"/>
                    </a:lnTo>
                    <a:lnTo>
                      <a:pt x="2541" y="17714"/>
                    </a:lnTo>
                    <a:lnTo>
                      <a:pt x="2602" y="17757"/>
                    </a:lnTo>
                    <a:lnTo>
                      <a:pt x="2723" y="17791"/>
                    </a:lnTo>
                    <a:lnTo>
                      <a:pt x="2783" y="17825"/>
                    </a:lnTo>
                    <a:lnTo>
                      <a:pt x="2844" y="17851"/>
                    </a:lnTo>
                    <a:lnTo>
                      <a:pt x="2965" y="17885"/>
                    </a:lnTo>
                    <a:lnTo>
                      <a:pt x="3025" y="17919"/>
                    </a:lnTo>
                    <a:lnTo>
                      <a:pt x="3086" y="17962"/>
                    </a:lnTo>
                    <a:lnTo>
                      <a:pt x="3207" y="17979"/>
                    </a:lnTo>
                    <a:lnTo>
                      <a:pt x="3267" y="18013"/>
                    </a:lnTo>
                    <a:lnTo>
                      <a:pt x="3328" y="18030"/>
                    </a:lnTo>
                    <a:lnTo>
                      <a:pt x="3328" y="18073"/>
                    </a:lnTo>
                    <a:lnTo>
                      <a:pt x="3509" y="18124"/>
                    </a:lnTo>
                    <a:lnTo>
                      <a:pt x="3570" y="18167"/>
                    </a:lnTo>
                    <a:lnTo>
                      <a:pt x="3751" y="18218"/>
                    </a:lnTo>
                    <a:lnTo>
                      <a:pt x="3812" y="18260"/>
                    </a:lnTo>
                    <a:lnTo>
                      <a:pt x="3993" y="18312"/>
                    </a:lnTo>
                    <a:lnTo>
                      <a:pt x="4054" y="18354"/>
                    </a:lnTo>
                    <a:lnTo>
                      <a:pt x="4054" y="18372"/>
                    </a:lnTo>
                    <a:lnTo>
                      <a:pt x="4175" y="18406"/>
                    </a:lnTo>
                    <a:lnTo>
                      <a:pt x="4235" y="18440"/>
                    </a:lnTo>
                    <a:lnTo>
                      <a:pt x="4296" y="18483"/>
                    </a:lnTo>
                    <a:lnTo>
                      <a:pt x="4417" y="18517"/>
                    </a:lnTo>
                    <a:lnTo>
                      <a:pt x="4417" y="18534"/>
                    </a:lnTo>
                    <a:lnTo>
                      <a:pt x="4477" y="18577"/>
                    </a:lnTo>
                    <a:lnTo>
                      <a:pt x="4538" y="18653"/>
                    </a:lnTo>
                    <a:lnTo>
                      <a:pt x="4719" y="18705"/>
                    </a:lnTo>
                    <a:lnTo>
                      <a:pt x="4780" y="18781"/>
                    </a:lnTo>
                    <a:lnTo>
                      <a:pt x="4901" y="18833"/>
                    </a:lnTo>
                    <a:lnTo>
                      <a:pt x="4961" y="18910"/>
                    </a:lnTo>
                    <a:lnTo>
                      <a:pt x="5082" y="18969"/>
                    </a:lnTo>
                    <a:lnTo>
                      <a:pt x="5143" y="19021"/>
                    </a:lnTo>
                    <a:lnTo>
                      <a:pt x="5203" y="19098"/>
                    </a:lnTo>
                    <a:lnTo>
                      <a:pt x="5324" y="19157"/>
                    </a:lnTo>
                    <a:lnTo>
                      <a:pt x="5385" y="19209"/>
                    </a:lnTo>
                    <a:lnTo>
                      <a:pt x="5385" y="19285"/>
                    </a:lnTo>
                    <a:lnTo>
                      <a:pt x="5445" y="19337"/>
                    </a:lnTo>
                    <a:lnTo>
                      <a:pt x="5566" y="19396"/>
                    </a:lnTo>
                    <a:lnTo>
                      <a:pt x="5566" y="19456"/>
                    </a:lnTo>
                    <a:lnTo>
                      <a:pt x="5627" y="19507"/>
                    </a:lnTo>
                    <a:lnTo>
                      <a:pt x="5687" y="19584"/>
                    </a:lnTo>
                    <a:lnTo>
                      <a:pt x="5687" y="19636"/>
                    </a:lnTo>
                    <a:lnTo>
                      <a:pt x="5808" y="19695"/>
                    </a:lnTo>
                    <a:lnTo>
                      <a:pt x="5808" y="19806"/>
                    </a:lnTo>
                    <a:lnTo>
                      <a:pt x="5869" y="19841"/>
                    </a:lnTo>
                    <a:lnTo>
                      <a:pt x="5869" y="19960"/>
                    </a:lnTo>
                    <a:lnTo>
                      <a:pt x="5929" y="20011"/>
                    </a:lnTo>
                    <a:lnTo>
                      <a:pt x="5929" y="20344"/>
                    </a:lnTo>
                    <a:lnTo>
                      <a:pt x="6050" y="20404"/>
                    </a:lnTo>
                    <a:lnTo>
                      <a:pt x="5929" y="20438"/>
                    </a:lnTo>
                    <a:lnTo>
                      <a:pt x="5929" y="20780"/>
                    </a:lnTo>
                    <a:lnTo>
                      <a:pt x="5869" y="20814"/>
                    </a:lnTo>
                    <a:lnTo>
                      <a:pt x="5869" y="20942"/>
                    </a:lnTo>
                    <a:lnTo>
                      <a:pt x="5808" y="20968"/>
                    </a:lnTo>
                    <a:lnTo>
                      <a:pt x="5808" y="21096"/>
                    </a:lnTo>
                    <a:lnTo>
                      <a:pt x="5687" y="21113"/>
                    </a:lnTo>
                    <a:lnTo>
                      <a:pt x="5687" y="21147"/>
                    </a:lnTo>
                    <a:lnTo>
                      <a:pt x="8531" y="20831"/>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9" name="Shape 409"/>
              <p:cNvSpPr/>
              <p:nvPr/>
            </p:nvSpPr>
            <p:spPr>
              <a:xfrm>
                <a:off x="73144" y="2020241"/>
                <a:ext cx="149902" cy="483372"/>
              </a:xfrm>
              <a:custGeom>
                <a:avLst/>
                <a:gdLst/>
                <a:ahLst/>
                <a:cxnLst>
                  <a:cxn ang="0">
                    <a:pos x="wd2" y="hd2"/>
                  </a:cxn>
                  <a:cxn ang="5400000">
                    <a:pos x="wd2" y="hd2"/>
                  </a:cxn>
                  <a:cxn ang="10800000">
                    <a:pos x="wd2" y="hd2"/>
                  </a:cxn>
                  <a:cxn ang="16200000">
                    <a:pos x="wd2" y="hd2"/>
                  </a:cxn>
                </a:cxnLst>
                <a:rect l="0" t="0" r="r" b="b"/>
                <a:pathLst>
                  <a:path w="21600" h="21600" extrusionOk="0">
                    <a:moveTo>
                      <a:pt x="8328" y="1385"/>
                    </a:moveTo>
                    <a:lnTo>
                      <a:pt x="8328" y="1622"/>
                    </a:lnTo>
                    <a:lnTo>
                      <a:pt x="8588" y="1741"/>
                    </a:lnTo>
                    <a:lnTo>
                      <a:pt x="8588" y="4391"/>
                    </a:lnTo>
                    <a:lnTo>
                      <a:pt x="8328" y="4510"/>
                    </a:lnTo>
                    <a:lnTo>
                      <a:pt x="8328" y="5855"/>
                    </a:lnTo>
                    <a:lnTo>
                      <a:pt x="8198" y="6132"/>
                    </a:lnTo>
                    <a:lnTo>
                      <a:pt x="8198" y="7081"/>
                    </a:lnTo>
                    <a:lnTo>
                      <a:pt x="8067" y="7358"/>
                    </a:lnTo>
                    <a:lnTo>
                      <a:pt x="8067" y="8229"/>
                    </a:lnTo>
                    <a:lnTo>
                      <a:pt x="7807" y="8466"/>
                    </a:lnTo>
                    <a:lnTo>
                      <a:pt x="7807" y="9178"/>
                    </a:lnTo>
                    <a:lnTo>
                      <a:pt x="7677" y="9336"/>
                    </a:lnTo>
                    <a:lnTo>
                      <a:pt x="7677" y="9771"/>
                    </a:lnTo>
                    <a:lnTo>
                      <a:pt x="7547" y="10009"/>
                    </a:lnTo>
                    <a:lnTo>
                      <a:pt x="7547" y="10642"/>
                    </a:lnTo>
                    <a:lnTo>
                      <a:pt x="7287" y="10879"/>
                    </a:lnTo>
                    <a:lnTo>
                      <a:pt x="7287" y="11314"/>
                    </a:lnTo>
                    <a:lnTo>
                      <a:pt x="7157" y="11512"/>
                    </a:lnTo>
                    <a:lnTo>
                      <a:pt x="7157" y="12185"/>
                    </a:lnTo>
                    <a:lnTo>
                      <a:pt x="6896" y="12343"/>
                    </a:lnTo>
                    <a:lnTo>
                      <a:pt x="6896" y="12976"/>
                    </a:lnTo>
                    <a:lnTo>
                      <a:pt x="6766" y="13134"/>
                    </a:lnTo>
                    <a:lnTo>
                      <a:pt x="6766" y="15903"/>
                    </a:lnTo>
                    <a:lnTo>
                      <a:pt x="6896" y="16062"/>
                    </a:lnTo>
                    <a:lnTo>
                      <a:pt x="6896" y="16338"/>
                    </a:lnTo>
                    <a:lnTo>
                      <a:pt x="7157" y="16497"/>
                    </a:lnTo>
                    <a:lnTo>
                      <a:pt x="7157" y="16774"/>
                    </a:lnTo>
                    <a:lnTo>
                      <a:pt x="7287" y="16853"/>
                    </a:lnTo>
                    <a:lnTo>
                      <a:pt x="7287" y="16932"/>
                    </a:lnTo>
                    <a:lnTo>
                      <a:pt x="7547" y="17011"/>
                    </a:lnTo>
                    <a:lnTo>
                      <a:pt x="7677" y="17209"/>
                    </a:lnTo>
                    <a:lnTo>
                      <a:pt x="7677" y="17288"/>
                    </a:lnTo>
                    <a:lnTo>
                      <a:pt x="7807" y="17367"/>
                    </a:lnTo>
                    <a:lnTo>
                      <a:pt x="8067" y="17446"/>
                    </a:lnTo>
                    <a:lnTo>
                      <a:pt x="8198" y="17565"/>
                    </a:lnTo>
                    <a:lnTo>
                      <a:pt x="8328" y="17644"/>
                    </a:lnTo>
                    <a:lnTo>
                      <a:pt x="8588" y="17644"/>
                    </a:lnTo>
                    <a:lnTo>
                      <a:pt x="8848" y="17802"/>
                    </a:lnTo>
                    <a:lnTo>
                      <a:pt x="9108" y="17802"/>
                    </a:lnTo>
                    <a:lnTo>
                      <a:pt x="9239" y="17881"/>
                    </a:lnTo>
                    <a:lnTo>
                      <a:pt x="11451" y="17881"/>
                    </a:lnTo>
                    <a:lnTo>
                      <a:pt x="11841" y="17802"/>
                    </a:lnTo>
                    <a:lnTo>
                      <a:pt x="12231" y="17802"/>
                    </a:lnTo>
                    <a:lnTo>
                      <a:pt x="12231" y="17723"/>
                    </a:lnTo>
                    <a:lnTo>
                      <a:pt x="12492" y="17723"/>
                    </a:lnTo>
                    <a:lnTo>
                      <a:pt x="12752" y="17644"/>
                    </a:lnTo>
                    <a:lnTo>
                      <a:pt x="12882" y="17565"/>
                    </a:lnTo>
                    <a:lnTo>
                      <a:pt x="13012" y="17446"/>
                    </a:lnTo>
                    <a:lnTo>
                      <a:pt x="13272" y="17446"/>
                    </a:lnTo>
                    <a:lnTo>
                      <a:pt x="13272" y="17367"/>
                    </a:lnTo>
                    <a:lnTo>
                      <a:pt x="13533" y="17209"/>
                    </a:lnTo>
                    <a:lnTo>
                      <a:pt x="13533" y="17130"/>
                    </a:lnTo>
                    <a:lnTo>
                      <a:pt x="13793" y="17011"/>
                    </a:lnTo>
                    <a:lnTo>
                      <a:pt x="13793" y="16853"/>
                    </a:lnTo>
                    <a:lnTo>
                      <a:pt x="13923" y="16774"/>
                    </a:lnTo>
                    <a:lnTo>
                      <a:pt x="13923" y="16615"/>
                    </a:lnTo>
                    <a:lnTo>
                      <a:pt x="14053" y="16497"/>
                    </a:lnTo>
                    <a:lnTo>
                      <a:pt x="14053" y="16259"/>
                    </a:lnTo>
                    <a:lnTo>
                      <a:pt x="14313" y="16062"/>
                    </a:lnTo>
                    <a:lnTo>
                      <a:pt x="14313" y="15547"/>
                    </a:lnTo>
                    <a:lnTo>
                      <a:pt x="14443" y="15389"/>
                    </a:lnTo>
                    <a:lnTo>
                      <a:pt x="14443" y="14084"/>
                    </a:lnTo>
                    <a:lnTo>
                      <a:pt x="14313" y="14004"/>
                    </a:lnTo>
                    <a:lnTo>
                      <a:pt x="14313" y="12976"/>
                    </a:lnTo>
                    <a:lnTo>
                      <a:pt x="14053" y="12778"/>
                    </a:lnTo>
                    <a:lnTo>
                      <a:pt x="14053" y="12105"/>
                    </a:lnTo>
                    <a:lnTo>
                      <a:pt x="13923" y="12026"/>
                    </a:lnTo>
                    <a:lnTo>
                      <a:pt x="13923" y="11235"/>
                    </a:lnTo>
                    <a:lnTo>
                      <a:pt x="13793" y="11156"/>
                    </a:lnTo>
                    <a:lnTo>
                      <a:pt x="13793" y="10365"/>
                    </a:lnTo>
                    <a:lnTo>
                      <a:pt x="13533" y="10286"/>
                    </a:lnTo>
                    <a:lnTo>
                      <a:pt x="13533" y="9574"/>
                    </a:lnTo>
                    <a:lnTo>
                      <a:pt x="13402" y="9415"/>
                    </a:lnTo>
                    <a:lnTo>
                      <a:pt x="13402" y="8308"/>
                    </a:lnTo>
                    <a:lnTo>
                      <a:pt x="13272" y="8229"/>
                    </a:lnTo>
                    <a:lnTo>
                      <a:pt x="13272" y="5182"/>
                    </a:lnTo>
                    <a:lnTo>
                      <a:pt x="13402" y="5024"/>
                    </a:lnTo>
                    <a:lnTo>
                      <a:pt x="13402" y="4154"/>
                    </a:lnTo>
                    <a:lnTo>
                      <a:pt x="13533" y="4075"/>
                    </a:lnTo>
                    <a:lnTo>
                      <a:pt x="13533" y="3719"/>
                    </a:lnTo>
                    <a:lnTo>
                      <a:pt x="21470" y="0"/>
                    </a:lnTo>
                    <a:lnTo>
                      <a:pt x="21210" y="79"/>
                    </a:lnTo>
                    <a:lnTo>
                      <a:pt x="21210" y="435"/>
                    </a:lnTo>
                    <a:lnTo>
                      <a:pt x="21080" y="514"/>
                    </a:lnTo>
                    <a:lnTo>
                      <a:pt x="21080" y="870"/>
                    </a:lnTo>
                    <a:lnTo>
                      <a:pt x="20949" y="949"/>
                    </a:lnTo>
                    <a:lnTo>
                      <a:pt x="20949" y="1305"/>
                    </a:lnTo>
                    <a:lnTo>
                      <a:pt x="20689" y="1464"/>
                    </a:lnTo>
                    <a:lnTo>
                      <a:pt x="20689" y="2176"/>
                    </a:lnTo>
                    <a:lnTo>
                      <a:pt x="20559" y="2334"/>
                    </a:lnTo>
                    <a:lnTo>
                      <a:pt x="20559" y="3007"/>
                    </a:lnTo>
                    <a:lnTo>
                      <a:pt x="20429" y="3204"/>
                    </a:lnTo>
                    <a:lnTo>
                      <a:pt x="20429" y="4154"/>
                    </a:lnTo>
                    <a:lnTo>
                      <a:pt x="20169" y="4391"/>
                    </a:lnTo>
                    <a:lnTo>
                      <a:pt x="20169" y="7002"/>
                    </a:lnTo>
                    <a:lnTo>
                      <a:pt x="20429" y="7240"/>
                    </a:lnTo>
                    <a:lnTo>
                      <a:pt x="20429" y="8308"/>
                    </a:lnTo>
                    <a:lnTo>
                      <a:pt x="20559" y="8545"/>
                    </a:lnTo>
                    <a:lnTo>
                      <a:pt x="20559" y="9178"/>
                    </a:lnTo>
                    <a:lnTo>
                      <a:pt x="20689" y="9415"/>
                    </a:lnTo>
                    <a:lnTo>
                      <a:pt x="20689" y="10009"/>
                    </a:lnTo>
                    <a:lnTo>
                      <a:pt x="20949" y="10286"/>
                    </a:lnTo>
                    <a:lnTo>
                      <a:pt x="20949" y="10642"/>
                    </a:lnTo>
                    <a:lnTo>
                      <a:pt x="21080" y="10958"/>
                    </a:lnTo>
                    <a:lnTo>
                      <a:pt x="21080" y="11235"/>
                    </a:lnTo>
                    <a:lnTo>
                      <a:pt x="21210" y="11591"/>
                    </a:lnTo>
                    <a:lnTo>
                      <a:pt x="21210" y="11908"/>
                    </a:lnTo>
                    <a:lnTo>
                      <a:pt x="21470" y="12264"/>
                    </a:lnTo>
                    <a:lnTo>
                      <a:pt x="21470" y="14281"/>
                    </a:lnTo>
                    <a:lnTo>
                      <a:pt x="21600" y="14598"/>
                    </a:lnTo>
                    <a:lnTo>
                      <a:pt x="21470" y="14796"/>
                    </a:lnTo>
                    <a:lnTo>
                      <a:pt x="21470" y="15824"/>
                    </a:lnTo>
                    <a:lnTo>
                      <a:pt x="21210" y="16062"/>
                    </a:lnTo>
                    <a:lnTo>
                      <a:pt x="21210" y="16497"/>
                    </a:lnTo>
                    <a:lnTo>
                      <a:pt x="21080" y="16774"/>
                    </a:lnTo>
                    <a:lnTo>
                      <a:pt x="21080" y="16932"/>
                    </a:lnTo>
                    <a:lnTo>
                      <a:pt x="20949" y="17209"/>
                    </a:lnTo>
                    <a:lnTo>
                      <a:pt x="20949" y="17367"/>
                    </a:lnTo>
                    <a:lnTo>
                      <a:pt x="20689" y="17644"/>
                    </a:lnTo>
                    <a:lnTo>
                      <a:pt x="20559" y="17802"/>
                    </a:lnTo>
                    <a:lnTo>
                      <a:pt x="20559" y="17960"/>
                    </a:lnTo>
                    <a:lnTo>
                      <a:pt x="20429" y="18158"/>
                    </a:lnTo>
                    <a:lnTo>
                      <a:pt x="20169" y="18316"/>
                    </a:lnTo>
                    <a:lnTo>
                      <a:pt x="20039" y="18514"/>
                    </a:lnTo>
                    <a:lnTo>
                      <a:pt x="19908" y="18673"/>
                    </a:lnTo>
                    <a:lnTo>
                      <a:pt x="19908" y="18831"/>
                    </a:lnTo>
                    <a:lnTo>
                      <a:pt x="19648" y="19029"/>
                    </a:lnTo>
                    <a:lnTo>
                      <a:pt x="19388" y="19345"/>
                    </a:lnTo>
                    <a:lnTo>
                      <a:pt x="18998" y="19464"/>
                    </a:lnTo>
                    <a:lnTo>
                      <a:pt x="18867" y="19622"/>
                    </a:lnTo>
                    <a:lnTo>
                      <a:pt x="18607" y="19780"/>
                    </a:lnTo>
                    <a:lnTo>
                      <a:pt x="18477" y="19899"/>
                    </a:lnTo>
                    <a:lnTo>
                      <a:pt x="18347" y="20057"/>
                    </a:lnTo>
                    <a:lnTo>
                      <a:pt x="17957" y="20136"/>
                    </a:lnTo>
                    <a:lnTo>
                      <a:pt x="17827" y="20215"/>
                    </a:lnTo>
                    <a:lnTo>
                      <a:pt x="17566" y="20334"/>
                    </a:lnTo>
                    <a:lnTo>
                      <a:pt x="17306" y="20492"/>
                    </a:lnTo>
                    <a:lnTo>
                      <a:pt x="16525" y="20730"/>
                    </a:lnTo>
                    <a:lnTo>
                      <a:pt x="16265" y="20848"/>
                    </a:lnTo>
                    <a:lnTo>
                      <a:pt x="15745" y="21007"/>
                    </a:lnTo>
                    <a:lnTo>
                      <a:pt x="15354" y="21086"/>
                    </a:lnTo>
                    <a:lnTo>
                      <a:pt x="15224" y="21086"/>
                    </a:lnTo>
                    <a:lnTo>
                      <a:pt x="14834" y="21165"/>
                    </a:lnTo>
                    <a:lnTo>
                      <a:pt x="14443" y="21284"/>
                    </a:lnTo>
                    <a:lnTo>
                      <a:pt x="14053" y="21284"/>
                    </a:lnTo>
                    <a:lnTo>
                      <a:pt x="13793" y="21363"/>
                    </a:lnTo>
                    <a:lnTo>
                      <a:pt x="13402" y="21363"/>
                    </a:lnTo>
                    <a:lnTo>
                      <a:pt x="13272" y="21442"/>
                    </a:lnTo>
                    <a:lnTo>
                      <a:pt x="12882" y="21442"/>
                    </a:lnTo>
                    <a:lnTo>
                      <a:pt x="12492" y="21521"/>
                    </a:lnTo>
                    <a:lnTo>
                      <a:pt x="11320" y="21521"/>
                    </a:lnTo>
                    <a:lnTo>
                      <a:pt x="10930" y="21600"/>
                    </a:lnTo>
                    <a:lnTo>
                      <a:pt x="10410" y="21521"/>
                    </a:lnTo>
                    <a:lnTo>
                      <a:pt x="8328" y="21521"/>
                    </a:lnTo>
                    <a:lnTo>
                      <a:pt x="8067" y="21442"/>
                    </a:lnTo>
                    <a:lnTo>
                      <a:pt x="7677" y="21442"/>
                    </a:lnTo>
                    <a:lnTo>
                      <a:pt x="7157" y="21363"/>
                    </a:lnTo>
                    <a:lnTo>
                      <a:pt x="6766" y="21363"/>
                    </a:lnTo>
                    <a:lnTo>
                      <a:pt x="6376" y="21284"/>
                    </a:lnTo>
                    <a:lnTo>
                      <a:pt x="6116" y="21284"/>
                    </a:lnTo>
                    <a:lnTo>
                      <a:pt x="5725" y="21165"/>
                    </a:lnTo>
                    <a:lnTo>
                      <a:pt x="5595" y="21086"/>
                    </a:lnTo>
                    <a:lnTo>
                      <a:pt x="4814" y="20927"/>
                    </a:lnTo>
                    <a:lnTo>
                      <a:pt x="4554" y="20848"/>
                    </a:lnTo>
                    <a:lnTo>
                      <a:pt x="4294" y="20730"/>
                    </a:lnTo>
                    <a:lnTo>
                      <a:pt x="4034" y="20651"/>
                    </a:lnTo>
                    <a:lnTo>
                      <a:pt x="3643" y="20571"/>
                    </a:lnTo>
                    <a:lnTo>
                      <a:pt x="3253" y="20334"/>
                    </a:lnTo>
                    <a:lnTo>
                      <a:pt x="2993" y="20215"/>
                    </a:lnTo>
                    <a:lnTo>
                      <a:pt x="2733" y="20136"/>
                    </a:lnTo>
                    <a:lnTo>
                      <a:pt x="2602" y="19978"/>
                    </a:lnTo>
                    <a:lnTo>
                      <a:pt x="2212" y="19899"/>
                    </a:lnTo>
                    <a:lnTo>
                      <a:pt x="2082" y="19701"/>
                    </a:lnTo>
                    <a:lnTo>
                      <a:pt x="1952" y="19543"/>
                    </a:lnTo>
                    <a:lnTo>
                      <a:pt x="1692" y="19464"/>
                    </a:lnTo>
                    <a:lnTo>
                      <a:pt x="1561" y="19266"/>
                    </a:lnTo>
                    <a:lnTo>
                      <a:pt x="1431" y="19108"/>
                    </a:lnTo>
                    <a:lnTo>
                      <a:pt x="1171" y="18949"/>
                    </a:lnTo>
                    <a:lnTo>
                      <a:pt x="1041" y="18752"/>
                    </a:lnTo>
                    <a:lnTo>
                      <a:pt x="1041" y="18593"/>
                    </a:lnTo>
                    <a:lnTo>
                      <a:pt x="911" y="18396"/>
                    </a:lnTo>
                    <a:lnTo>
                      <a:pt x="651" y="18237"/>
                    </a:lnTo>
                    <a:lnTo>
                      <a:pt x="520" y="17960"/>
                    </a:lnTo>
                    <a:lnTo>
                      <a:pt x="520" y="17802"/>
                    </a:lnTo>
                    <a:lnTo>
                      <a:pt x="390" y="17644"/>
                    </a:lnTo>
                    <a:lnTo>
                      <a:pt x="390" y="17367"/>
                    </a:lnTo>
                    <a:lnTo>
                      <a:pt x="130" y="17209"/>
                    </a:lnTo>
                    <a:lnTo>
                      <a:pt x="130" y="16774"/>
                    </a:lnTo>
                    <a:lnTo>
                      <a:pt x="0" y="16497"/>
                    </a:lnTo>
                    <a:lnTo>
                      <a:pt x="0" y="13569"/>
                    </a:lnTo>
                    <a:lnTo>
                      <a:pt x="130" y="13292"/>
                    </a:lnTo>
                    <a:lnTo>
                      <a:pt x="130" y="12699"/>
                    </a:lnTo>
                    <a:lnTo>
                      <a:pt x="390" y="12343"/>
                    </a:lnTo>
                    <a:lnTo>
                      <a:pt x="390" y="12026"/>
                    </a:lnTo>
                    <a:lnTo>
                      <a:pt x="520" y="11670"/>
                    </a:lnTo>
                    <a:lnTo>
                      <a:pt x="520" y="11393"/>
                    </a:lnTo>
                    <a:lnTo>
                      <a:pt x="651" y="11077"/>
                    </a:lnTo>
                    <a:lnTo>
                      <a:pt x="911" y="10721"/>
                    </a:lnTo>
                    <a:lnTo>
                      <a:pt x="911" y="10207"/>
                    </a:lnTo>
                    <a:lnTo>
                      <a:pt x="1041" y="10009"/>
                    </a:lnTo>
                    <a:lnTo>
                      <a:pt x="1041" y="9495"/>
                    </a:lnTo>
                    <a:lnTo>
                      <a:pt x="1171" y="9415"/>
                    </a:lnTo>
                    <a:lnTo>
                      <a:pt x="1171" y="8901"/>
                    </a:lnTo>
                    <a:lnTo>
                      <a:pt x="1431" y="8743"/>
                    </a:lnTo>
                    <a:lnTo>
                      <a:pt x="1431" y="8308"/>
                    </a:lnTo>
                    <a:lnTo>
                      <a:pt x="1561" y="8110"/>
                    </a:lnTo>
                    <a:lnTo>
                      <a:pt x="1561" y="7358"/>
                    </a:lnTo>
                    <a:lnTo>
                      <a:pt x="1692" y="7160"/>
                    </a:lnTo>
                    <a:lnTo>
                      <a:pt x="1692" y="6409"/>
                    </a:lnTo>
                    <a:lnTo>
                      <a:pt x="1952" y="6290"/>
                    </a:lnTo>
                    <a:lnTo>
                      <a:pt x="1952" y="5182"/>
                    </a:lnTo>
                    <a:lnTo>
                      <a:pt x="2082" y="5024"/>
                    </a:lnTo>
                    <a:lnTo>
                      <a:pt x="2082" y="3719"/>
                    </a:lnTo>
                    <a:lnTo>
                      <a:pt x="2212" y="3521"/>
                    </a:lnTo>
                    <a:lnTo>
                      <a:pt x="2212" y="1820"/>
                    </a:lnTo>
                    <a:lnTo>
                      <a:pt x="8328" y="1385"/>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0" name="Shape 410"/>
              <p:cNvSpPr/>
              <p:nvPr/>
            </p:nvSpPr>
            <p:spPr>
              <a:xfrm>
                <a:off x="94817" y="2068933"/>
                <a:ext cx="100236" cy="92071"/>
              </a:xfrm>
              <a:custGeom>
                <a:avLst/>
                <a:gdLst/>
                <a:ahLst/>
                <a:cxnLst>
                  <a:cxn ang="0">
                    <a:pos x="wd2" y="hd2"/>
                  </a:cxn>
                  <a:cxn ang="5400000">
                    <a:pos x="wd2" y="hd2"/>
                  </a:cxn>
                  <a:cxn ang="10800000">
                    <a:pos x="wd2" y="hd2"/>
                  </a:cxn>
                  <a:cxn ang="16200000">
                    <a:pos x="wd2" y="hd2"/>
                  </a:cxn>
                </a:cxnLst>
                <a:rect l="0" t="0" r="r" b="b"/>
                <a:pathLst>
                  <a:path w="21600" h="21600" extrusionOk="0">
                    <a:moveTo>
                      <a:pt x="2335" y="21185"/>
                    </a:moveTo>
                    <a:lnTo>
                      <a:pt x="21600" y="21600"/>
                    </a:lnTo>
                    <a:lnTo>
                      <a:pt x="21211" y="0"/>
                    </a:lnTo>
                    <a:lnTo>
                      <a:pt x="0" y="415"/>
                    </a:lnTo>
                    <a:lnTo>
                      <a:pt x="2335" y="21185"/>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grpSp>
        <p:grpSp>
          <p:nvGrpSpPr>
            <p:cNvPr id="418" name="Group 418"/>
            <p:cNvGrpSpPr/>
            <p:nvPr/>
          </p:nvGrpSpPr>
          <p:grpSpPr>
            <a:xfrm>
              <a:off x="-1" y="109432"/>
              <a:ext cx="2" cy="2016203"/>
              <a:chOff x="0" y="0"/>
              <a:chExt cx="0" cy="2016201"/>
            </a:xfrm>
          </p:grpSpPr>
          <p:sp>
            <p:nvSpPr>
              <p:cNvPr id="412" name="Shape 412"/>
              <p:cNvSpPr/>
              <p:nvPr/>
            </p:nvSpPr>
            <p:spPr>
              <a:xfrm flipV="1">
                <a:off x="-1" y="1568156"/>
                <a:ext cx="2" cy="448046"/>
              </a:xfrm>
              <a:prstGeom prst="line">
                <a:avLst/>
              </a:prstGeom>
              <a:noFill/>
              <a:ln w="57150" cap="flat">
                <a:solidFill>
                  <a:srgbClr val="66CCFF"/>
                </a:solidFill>
                <a:prstDash val="solid"/>
                <a:round/>
                <a:headEnd type="triangle" w="med" len="me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3" name="Shape 413"/>
              <p:cNvSpPr/>
              <p:nvPr/>
            </p:nvSpPr>
            <p:spPr>
              <a:xfrm flipV="1">
                <a:off x="-1" y="1180784"/>
                <a:ext cx="2" cy="448046"/>
              </a:xfrm>
              <a:prstGeom prst="line">
                <a:avLst/>
              </a:prstGeom>
              <a:noFill/>
              <a:ln w="57150" cap="flat">
                <a:solidFill>
                  <a:srgbClr val="9999FF"/>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4" name="Shape 414"/>
              <p:cNvSpPr/>
              <p:nvPr/>
            </p:nvSpPr>
            <p:spPr>
              <a:xfrm flipV="1">
                <a:off x="-1" y="732740"/>
                <a:ext cx="2" cy="448045"/>
              </a:xfrm>
              <a:prstGeom prst="line">
                <a:avLst/>
              </a:prstGeom>
              <a:noFill/>
              <a:ln w="57150" cap="flat">
                <a:solidFill>
                  <a:srgbClr val="CC66FF"/>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5" name="Shape 415"/>
              <p:cNvSpPr/>
              <p:nvPr/>
            </p:nvSpPr>
            <p:spPr>
              <a:xfrm flipV="1">
                <a:off x="-1" y="373370"/>
                <a:ext cx="2" cy="448046"/>
              </a:xfrm>
              <a:prstGeom prst="line">
                <a:avLst/>
              </a:prstGeom>
              <a:noFill/>
              <a:ln w="57150" cap="flat">
                <a:solidFill>
                  <a:srgbClr val="FF33CC"/>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6" name="Shape 416"/>
              <p:cNvSpPr/>
              <p:nvPr/>
            </p:nvSpPr>
            <p:spPr>
              <a:xfrm flipV="1">
                <a:off x="-1" y="74674"/>
                <a:ext cx="2" cy="448045"/>
              </a:xfrm>
              <a:prstGeom prst="line">
                <a:avLst/>
              </a:prstGeom>
              <a:noFill/>
              <a:ln w="57150" cap="flat">
                <a:solidFill>
                  <a:srgbClr val="FF0066"/>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7" name="Shape 417"/>
              <p:cNvSpPr/>
              <p:nvPr/>
            </p:nvSpPr>
            <p:spPr>
              <a:xfrm flipV="1">
                <a:off x="-1" y="0"/>
                <a:ext cx="2" cy="448045"/>
              </a:xfrm>
              <a:prstGeom prst="line">
                <a:avLst/>
              </a:prstGeom>
              <a:noFill/>
              <a:ln w="57150" cap="flat">
                <a:solidFill>
                  <a:srgbClr val="FF0000"/>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grpSp>
      </p:grpSp>
      <p:sp>
        <p:nvSpPr>
          <p:cNvPr id="421" name="Shape 421"/>
          <p:cNvSpPr/>
          <p:nvPr/>
        </p:nvSpPr>
        <p:spPr>
          <a:xfrm>
            <a:off x="7920037" y="6172200"/>
            <a:ext cx="1524001"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800" b="0" i="1">
                <a:solidFill>
                  <a:srgbClr val="FFE831"/>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1800" b="0" i="1" u="none" strike="noStrike" kern="0" cap="none" spc="0" normalizeH="0" baseline="0" noProof="0">
                <a:ln>
                  <a:noFill/>
                </a:ln>
                <a:solidFill>
                  <a:srgbClr val="FFE831"/>
                </a:solidFill>
                <a:effectLst/>
                <a:uLnTx/>
                <a:uFillTx/>
                <a:latin typeface="Arial"/>
                <a:cs typeface="Arial"/>
                <a:sym typeface="Arial"/>
              </a:rPr>
              <a:t>(Continued)</a:t>
            </a:r>
          </a:p>
        </p:txBody>
      </p:sp>
      <p:sp>
        <p:nvSpPr>
          <p:cNvPr id="2" name="TextBox 1"/>
          <p:cNvSpPr txBox="1"/>
          <p:nvPr/>
        </p:nvSpPr>
        <p:spPr>
          <a:xfrm>
            <a:off x="838200" y="4509359"/>
            <a:ext cx="8001000"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lvl="0" indent="-342900" algn="ctr"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000" b="0" i="0" u="none" strike="noStrike" kern="0" cap="none" spc="0" normalizeH="0" baseline="0" noProof="0" dirty="0">
                <a:ln>
                  <a:noFill/>
                </a:ln>
                <a:solidFill>
                  <a:srgbClr val="FFFFFF"/>
                </a:solidFill>
                <a:effectLst/>
                <a:uLnTx/>
                <a:uFillTx/>
                <a:latin typeface="Arial"/>
                <a:ea typeface="+mn-ea"/>
                <a:cs typeface="Arial"/>
                <a:sym typeface="Arial"/>
              </a:rPr>
              <a:t>How will you connect with your child?</a:t>
            </a:r>
          </a:p>
        </p:txBody>
      </p:sp>
    </p:spTree>
    <p:extLst>
      <p:ext uri="{BB962C8B-B14F-4D97-AF65-F5344CB8AC3E}">
        <p14:creationId xmlns:p14="http://schemas.microsoft.com/office/powerpoint/2010/main" val="344002133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p:cNvSpPr>
          <p:nvPr>
            <p:ph type="sldNum" sz="quarter" idx="2"/>
          </p:nvPr>
        </p:nvSpPr>
        <p:spPr>
          <a:xfrm>
            <a:off x="9209433" y="6880225"/>
            <a:ext cx="391767" cy="394307"/>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000" b="0" i="0" u="none" strike="noStrike" kern="0" cap="none" spc="0" normalizeH="0" baseline="0" noProof="0">
                <a:ln>
                  <a:noFill/>
                </a:ln>
                <a:solidFill>
                  <a:srgbClr val="FFFF00"/>
                </a:solidFill>
                <a:effectLst/>
                <a:uLnTx/>
                <a:uFillTx/>
                <a:latin typeface="Franklin Gothic Book"/>
                <a:sym typeface="Franklin Gothic Book"/>
              </a:rPr>
              <a:pPr marL="0" marR="0" lvl="0" indent="0" algn="r" defTabSz="914400" rtl="0" eaLnBrk="1" fontAlgn="auto" latinLnBrk="0" hangingPunct="0">
                <a:lnSpc>
                  <a:spcPct val="100000"/>
                </a:lnSpc>
                <a:spcBef>
                  <a:spcPts val="0"/>
                </a:spcBef>
                <a:spcAft>
                  <a:spcPts val="0"/>
                </a:spcAft>
                <a:buClrTx/>
                <a:buSzTx/>
                <a:buFontTx/>
                <a:buNone/>
                <a:tabLst/>
                <a:defRPr/>
              </a:pPr>
              <a:t>17</a:t>
            </a:fld>
            <a:endParaRPr kumimoji="0" sz="2000" b="0" i="0" u="none" strike="noStrike" kern="0" cap="none" spc="0" normalizeH="0" baseline="0" noProof="0">
              <a:ln>
                <a:noFill/>
              </a:ln>
              <a:solidFill>
                <a:srgbClr val="FFFF00"/>
              </a:solidFill>
              <a:effectLst/>
              <a:uLnTx/>
              <a:uFillTx/>
              <a:latin typeface="Franklin Gothic Book"/>
              <a:sym typeface="Franklin Gothic Book"/>
            </a:endParaRPr>
          </a:p>
        </p:txBody>
      </p:sp>
      <p:sp>
        <p:nvSpPr>
          <p:cNvPr id="329" name="Shape 329"/>
          <p:cNvSpPr>
            <a:spLocks noGrp="1"/>
          </p:cNvSpPr>
          <p:nvPr>
            <p:ph type="title" idx="4294967295"/>
          </p:nvPr>
        </p:nvSpPr>
        <p:spPr>
          <a:xfrm>
            <a:off x="152400" y="304800"/>
            <a:ext cx="8893175" cy="1219200"/>
          </a:xfrm>
          <a:prstGeom prst="rect">
            <a:avLst/>
          </a:prstGeom>
        </p:spPr>
        <p:txBody>
          <a:bodyPr>
            <a:normAutofit/>
          </a:bodyPr>
          <a:lstStyle>
            <a:lvl1pPr>
              <a:defRPr sz="3400"/>
            </a:lvl1pPr>
          </a:lstStyle>
          <a:p>
            <a:r>
              <a:rPr lang="en-US" dirty="0"/>
              <a:t>Emotional Coaching – Step #4</a:t>
            </a:r>
            <a:endParaRPr dirty="0"/>
          </a:p>
        </p:txBody>
      </p:sp>
      <p:grpSp>
        <p:nvGrpSpPr>
          <p:cNvPr id="419" name="Group 419"/>
          <p:cNvGrpSpPr/>
          <p:nvPr/>
        </p:nvGrpSpPr>
        <p:grpSpPr>
          <a:xfrm>
            <a:off x="3829050" y="2005743"/>
            <a:ext cx="509019" cy="2503614"/>
            <a:chOff x="0" y="0"/>
            <a:chExt cx="509018" cy="2503612"/>
          </a:xfrm>
        </p:grpSpPr>
        <p:grpSp>
          <p:nvGrpSpPr>
            <p:cNvPr id="411" name="Group 411"/>
            <p:cNvGrpSpPr/>
            <p:nvPr/>
          </p:nvGrpSpPr>
          <p:grpSpPr>
            <a:xfrm>
              <a:off x="186640" y="0"/>
              <a:ext cx="322379" cy="2503613"/>
              <a:chOff x="0" y="0"/>
              <a:chExt cx="322377" cy="2503612"/>
            </a:xfrm>
          </p:grpSpPr>
          <p:sp>
            <p:nvSpPr>
              <p:cNvPr id="398" name="Shape 398"/>
              <p:cNvSpPr/>
              <p:nvPr/>
            </p:nvSpPr>
            <p:spPr>
              <a:xfrm>
                <a:off x="101138" y="2062735"/>
                <a:ext cx="101139" cy="388646"/>
              </a:xfrm>
              <a:custGeom>
                <a:avLst/>
                <a:gdLst/>
                <a:ahLst/>
                <a:cxnLst>
                  <a:cxn ang="0">
                    <a:pos x="wd2" y="hd2"/>
                  </a:cxn>
                  <a:cxn ang="5400000">
                    <a:pos x="wd2" y="hd2"/>
                  </a:cxn>
                  <a:cxn ang="10800000">
                    <a:pos x="wd2" y="hd2"/>
                  </a:cxn>
                  <a:cxn ang="16200000">
                    <a:pos x="wd2" y="hd2"/>
                  </a:cxn>
                </a:cxnLst>
                <a:rect l="0" t="0" r="r" b="b"/>
                <a:pathLst>
                  <a:path w="21600" h="21600" extrusionOk="0">
                    <a:moveTo>
                      <a:pt x="2507" y="0"/>
                    </a:moveTo>
                    <a:lnTo>
                      <a:pt x="0" y="11513"/>
                    </a:lnTo>
                    <a:lnTo>
                      <a:pt x="193" y="18599"/>
                    </a:lnTo>
                    <a:lnTo>
                      <a:pt x="8679" y="21600"/>
                    </a:lnTo>
                    <a:lnTo>
                      <a:pt x="19286" y="20518"/>
                    </a:lnTo>
                    <a:lnTo>
                      <a:pt x="21600" y="13334"/>
                    </a:lnTo>
                    <a:lnTo>
                      <a:pt x="15236" y="1722"/>
                    </a:lnTo>
                    <a:lnTo>
                      <a:pt x="2507" y="0"/>
                    </a:lnTo>
                    <a:close/>
                  </a:path>
                </a:pathLst>
              </a:custGeom>
              <a:solidFill>
                <a:srgbClr val="94A6C2"/>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399" name="Shape 399"/>
              <p:cNvSpPr/>
              <p:nvPr/>
            </p:nvSpPr>
            <p:spPr>
              <a:xfrm>
                <a:off x="35217" y="17705"/>
                <a:ext cx="255556" cy="2081329"/>
              </a:xfrm>
              <a:custGeom>
                <a:avLst/>
                <a:gdLst/>
                <a:ahLst/>
                <a:cxnLst>
                  <a:cxn ang="0">
                    <a:pos x="wd2" y="hd2"/>
                  </a:cxn>
                  <a:cxn ang="5400000">
                    <a:pos x="wd2" y="hd2"/>
                  </a:cxn>
                  <a:cxn ang="10800000">
                    <a:pos x="wd2" y="hd2"/>
                  </a:cxn>
                  <a:cxn ang="16200000">
                    <a:pos x="wd2" y="hd2"/>
                  </a:cxn>
                </a:cxnLst>
                <a:rect l="0" t="0" r="r" b="b"/>
                <a:pathLst>
                  <a:path w="21600" h="21600" extrusionOk="0">
                    <a:moveTo>
                      <a:pt x="6488" y="21407"/>
                    </a:moveTo>
                    <a:lnTo>
                      <a:pt x="5266" y="19358"/>
                    </a:lnTo>
                    <a:lnTo>
                      <a:pt x="1145" y="17806"/>
                    </a:lnTo>
                    <a:lnTo>
                      <a:pt x="1145" y="17769"/>
                    </a:lnTo>
                    <a:lnTo>
                      <a:pt x="1069" y="17750"/>
                    </a:lnTo>
                    <a:lnTo>
                      <a:pt x="1069" y="17686"/>
                    </a:lnTo>
                    <a:lnTo>
                      <a:pt x="916" y="17668"/>
                    </a:lnTo>
                    <a:lnTo>
                      <a:pt x="916" y="17613"/>
                    </a:lnTo>
                    <a:lnTo>
                      <a:pt x="840" y="17585"/>
                    </a:lnTo>
                    <a:lnTo>
                      <a:pt x="840" y="17466"/>
                    </a:lnTo>
                    <a:lnTo>
                      <a:pt x="763" y="17429"/>
                    </a:lnTo>
                    <a:lnTo>
                      <a:pt x="763" y="17291"/>
                    </a:lnTo>
                    <a:lnTo>
                      <a:pt x="611" y="17245"/>
                    </a:lnTo>
                    <a:lnTo>
                      <a:pt x="611" y="17126"/>
                    </a:lnTo>
                    <a:lnTo>
                      <a:pt x="534" y="17071"/>
                    </a:lnTo>
                    <a:lnTo>
                      <a:pt x="534" y="16924"/>
                    </a:lnTo>
                    <a:lnTo>
                      <a:pt x="458" y="16841"/>
                    </a:lnTo>
                    <a:lnTo>
                      <a:pt x="458" y="16685"/>
                    </a:lnTo>
                    <a:lnTo>
                      <a:pt x="305" y="16584"/>
                    </a:lnTo>
                    <a:lnTo>
                      <a:pt x="305" y="16299"/>
                    </a:lnTo>
                    <a:lnTo>
                      <a:pt x="229" y="16207"/>
                    </a:lnTo>
                    <a:lnTo>
                      <a:pt x="229" y="15839"/>
                    </a:lnTo>
                    <a:lnTo>
                      <a:pt x="153" y="15720"/>
                    </a:lnTo>
                    <a:lnTo>
                      <a:pt x="153" y="15160"/>
                    </a:lnTo>
                    <a:lnTo>
                      <a:pt x="0" y="15022"/>
                    </a:lnTo>
                    <a:lnTo>
                      <a:pt x="0" y="12229"/>
                    </a:lnTo>
                    <a:lnTo>
                      <a:pt x="153" y="11990"/>
                    </a:lnTo>
                    <a:lnTo>
                      <a:pt x="153" y="11200"/>
                    </a:lnTo>
                    <a:lnTo>
                      <a:pt x="229" y="10942"/>
                    </a:lnTo>
                    <a:lnTo>
                      <a:pt x="229" y="10161"/>
                    </a:lnTo>
                    <a:lnTo>
                      <a:pt x="305" y="9895"/>
                    </a:lnTo>
                    <a:lnTo>
                      <a:pt x="305" y="9656"/>
                    </a:lnTo>
                    <a:lnTo>
                      <a:pt x="458" y="9399"/>
                    </a:lnTo>
                    <a:lnTo>
                      <a:pt x="458" y="9132"/>
                    </a:lnTo>
                    <a:lnTo>
                      <a:pt x="534" y="8894"/>
                    </a:lnTo>
                    <a:lnTo>
                      <a:pt x="534" y="8655"/>
                    </a:lnTo>
                    <a:lnTo>
                      <a:pt x="611" y="8416"/>
                    </a:lnTo>
                    <a:lnTo>
                      <a:pt x="611" y="8168"/>
                    </a:lnTo>
                    <a:lnTo>
                      <a:pt x="763" y="7929"/>
                    </a:lnTo>
                    <a:lnTo>
                      <a:pt x="763" y="7690"/>
                    </a:lnTo>
                    <a:lnTo>
                      <a:pt x="840" y="7470"/>
                    </a:lnTo>
                    <a:lnTo>
                      <a:pt x="840" y="7231"/>
                    </a:lnTo>
                    <a:lnTo>
                      <a:pt x="916" y="7010"/>
                    </a:lnTo>
                    <a:lnTo>
                      <a:pt x="1069" y="6762"/>
                    </a:lnTo>
                    <a:lnTo>
                      <a:pt x="1069" y="6542"/>
                    </a:lnTo>
                    <a:lnTo>
                      <a:pt x="1145" y="6321"/>
                    </a:lnTo>
                    <a:lnTo>
                      <a:pt x="1221" y="6119"/>
                    </a:lnTo>
                    <a:lnTo>
                      <a:pt x="1221" y="5898"/>
                    </a:lnTo>
                    <a:lnTo>
                      <a:pt x="1374" y="5696"/>
                    </a:lnTo>
                    <a:lnTo>
                      <a:pt x="1450" y="5503"/>
                    </a:lnTo>
                    <a:lnTo>
                      <a:pt x="1450" y="5301"/>
                    </a:lnTo>
                    <a:lnTo>
                      <a:pt x="1527" y="5099"/>
                    </a:lnTo>
                    <a:lnTo>
                      <a:pt x="1679" y="4897"/>
                    </a:lnTo>
                    <a:lnTo>
                      <a:pt x="1679" y="4713"/>
                    </a:lnTo>
                    <a:lnTo>
                      <a:pt x="1755" y="4539"/>
                    </a:lnTo>
                    <a:lnTo>
                      <a:pt x="1832" y="4355"/>
                    </a:lnTo>
                    <a:lnTo>
                      <a:pt x="1984" y="4171"/>
                    </a:lnTo>
                    <a:lnTo>
                      <a:pt x="1984" y="3997"/>
                    </a:lnTo>
                    <a:lnTo>
                      <a:pt x="2061" y="3831"/>
                    </a:lnTo>
                    <a:lnTo>
                      <a:pt x="2137" y="3657"/>
                    </a:lnTo>
                    <a:lnTo>
                      <a:pt x="2137" y="3491"/>
                    </a:lnTo>
                    <a:lnTo>
                      <a:pt x="2290" y="3335"/>
                    </a:lnTo>
                    <a:lnTo>
                      <a:pt x="2366" y="3188"/>
                    </a:lnTo>
                    <a:lnTo>
                      <a:pt x="2366" y="3050"/>
                    </a:lnTo>
                    <a:lnTo>
                      <a:pt x="2442" y="2885"/>
                    </a:lnTo>
                    <a:lnTo>
                      <a:pt x="2442" y="2765"/>
                    </a:lnTo>
                    <a:lnTo>
                      <a:pt x="2595" y="2628"/>
                    </a:lnTo>
                    <a:lnTo>
                      <a:pt x="2671" y="2508"/>
                    </a:lnTo>
                    <a:lnTo>
                      <a:pt x="2671" y="2389"/>
                    </a:lnTo>
                    <a:lnTo>
                      <a:pt x="2748" y="2269"/>
                    </a:lnTo>
                    <a:lnTo>
                      <a:pt x="2748" y="2150"/>
                    </a:lnTo>
                    <a:lnTo>
                      <a:pt x="2900" y="2049"/>
                    </a:lnTo>
                    <a:lnTo>
                      <a:pt x="2900" y="1948"/>
                    </a:lnTo>
                    <a:lnTo>
                      <a:pt x="2977" y="1847"/>
                    </a:lnTo>
                    <a:lnTo>
                      <a:pt x="2977" y="1764"/>
                    </a:lnTo>
                    <a:lnTo>
                      <a:pt x="3053" y="1663"/>
                    </a:lnTo>
                    <a:lnTo>
                      <a:pt x="3053" y="1525"/>
                    </a:lnTo>
                    <a:lnTo>
                      <a:pt x="3206" y="1442"/>
                    </a:lnTo>
                    <a:lnTo>
                      <a:pt x="3206" y="1341"/>
                    </a:lnTo>
                    <a:lnTo>
                      <a:pt x="3282" y="1286"/>
                    </a:lnTo>
                    <a:lnTo>
                      <a:pt x="3282" y="1158"/>
                    </a:lnTo>
                    <a:lnTo>
                      <a:pt x="3435" y="1139"/>
                    </a:lnTo>
                    <a:lnTo>
                      <a:pt x="3435" y="1121"/>
                    </a:lnTo>
                    <a:lnTo>
                      <a:pt x="8854" y="0"/>
                    </a:lnTo>
                    <a:lnTo>
                      <a:pt x="16181" y="257"/>
                    </a:lnTo>
                    <a:lnTo>
                      <a:pt x="21600" y="1562"/>
                    </a:lnTo>
                    <a:lnTo>
                      <a:pt x="21447" y="10878"/>
                    </a:lnTo>
                    <a:lnTo>
                      <a:pt x="20302" y="16822"/>
                    </a:lnTo>
                    <a:lnTo>
                      <a:pt x="14044" y="19680"/>
                    </a:lnTo>
                    <a:lnTo>
                      <a:pt x="12594" y="21600"/>
                    </a:lnTo>
                    <a:lnTo>
                      <a:pt x="6488" y="21407"/>
                    </a:lnTo>
                    <a:close/>
                  </a:path>
                </a:pathLst>
              </a:custGeom>
              <a:solidFill>
                <a:srgbClr val="B3FFFF"/>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0" name="Shape 400"/>
              <p:cNvSpPr/>
              <p:nvPr/>
            </p:nvSpPr>
            <p:spPr>
              <a:xfrm>
                <a:off x="88495" y="215126"/>
                <a:ext cx="150806" cy="1865316"/>
              </a:xfrm>
              <a:custGeom>
                <a:avLst/>
                <a:gdLst/>
                <a:ahLst/>
                <a:cxnLst>
                  <a:cxn ang="0">
                    <a:pos x="wd2" y="hd2"/>
                  </a:cxn>
                  <a:cxn ang="5400000">
                    <a:pos x="wd2" y="hd2"/>
                  </a:cxn>
                  <a:cxn ang="10800000">
                    <a:pos x="wd2" y="hd2"/>
                  </a:cxn>
                  <a:cxn ang="16200000">
                    <a:pos x="wd2" y="hd2"/>
                  </a:cxn>
                </a:cxnLst>
                <a:rect l="0" t="0" r="r" b="b"/>
                <a:pathLst>
                  <a:path w="21600" h="21600" extrusionOk="0">
                    <a:moveTo>
                      <a:pt x="1293" y="0"/>
                    </a:moveTo>
                    <a:lnTo>
                      <a:pt x="21600" y="21"/>
                    </a:lnTo>
                    <a:lnTo>
                      <a:pt x="20307" y="18279"/>
                    </a:lnTo>
                    <a:lnTo>
                      <a:pt x="14745" y="21600"/>
                    </a:lnTo>
                    <a:lnTo>
                      <a:pt x="3363" y="21600"/>
                    </a:lnTo>
                    <a:lnTo>
                      <a:pt x="0" y="19129"/>
                    </a:lnTo>
                    <a:lnTo>
                      <a:pt x="1293" y="0"/>
                    </a:lnTo>
                    <a:close/>
                  </a:path>
                </a:pathLst>
              </a:custGeom>
              <a:solidFill>
                <a:srgbClr val="D1BDBD"/>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1" name="Shape 401"/>
              <p:cNvSpPr/>
              <p:nvPr/>
            </p:nvSpPr>
            <p:spPr>
              <a:xfrm>
                <a:off x="99332" y="429367"/>
                <a:ext cx="122811" cy="75251"/>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2" name="Shape 402"/>
              <p:cNvSpPr/>
              <p:nvPr/>
            </p:nvSpPr>
            <p:spPr>
              <a:xfrm>
                <a:off x="99332" y="680791"/>
                <a:ext cx="122811" cy="77907"/>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3" name="Shape 403"/>
              <p:cNvSpPr/>
              <p:nvPr/>
            </p:nvSpPr>
            <p:spPr>
              <a:xfrm>
                <a:off x="98429" y="910967"/>
                <a:ext cx="121908" cy="77907"/>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4" name="Shape 404"/>
              <p:cNvSpPr/>
              <p:nvPr/>
            </p:nvSpPr>
            <p:spPr>
              <a:xfrm>
                <a:off x="97526" y="1132291"/>
                <a:ext cx="121908" cy="75251"/>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5" name="Shape 405"/>
              <p:cNvSpPr/>
              <p:nvPr/>
            </p:nvSpPr>
            <p:spPr>
              <a:xfrm>
                <a:off x="94817" y="1335023"/>
                <a:ext cx="121908" cy="77907"/>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6" name="Shape 406"/>
              <p:cNvSpPr/>
              <p:nvPr/>
            </p:nvSpPr>
            <p:spPr>
              <a:xfrm>
                <a:off x="95720" y="1563429"/>
                <a:ext cx="122811" cy="77022"/>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7" name="Shape 407"/>
              <p:cNvSpPr/>
              <p:nvPr/>
            </p:nvSpPr>
            <p:spPr>
              <a:xfrm>
                <a:off x="129131" y="269129"/>
                <a:ext cx="62310" cy="1811313"/>
              </a:xfrm>
              <a:custGeom>
                <a:avLst/>
                <a:gdLst/>
                <a:ahLst/>
                <a:cxnLst>
                  <a:cxn ang="0">
                    <a:pos x="wd2" y="hd2"/>
                  </a:cxn>
                  <a:cxn ang="5400000">
                    <a:pos x="wd2" y="hd2"/>
                  </a:cxn>
                  <a:cxn ang="10800000">
                    <a:pos x="wd2" y="hd2"/>
                  </a:cxn>
                  <a:cxn ang="16200000">
                    <a:pos x="wd2" y="hd2"/>
                  </a:cxn>
                </a:cxnLst>
                <a:rect l="0" t="0" r="r" b="b"/>
                <a:pathLst>
                  <a:path w="21600" h="21600" extrusionOk="0">
                    <a:moveTo>
                      <a:pt x="5009" y="0"/>
                    </a:moveTo>
                    <a:lnTo>
                      <a:pt x="0" y="21547"/>
                    </a:lnTo>
                    <a:lnTo>
                      <a:pt x="14400" y="21600"/>
                    </a:lnTo>
                    <a:lnTo>
                      <a:pt x="21600" y="0"/>
                    </a:lnTo>
                    <a:lnTo>
                      <a:pt x="5009" y="0"/>
                    </a:lnTo>
                    <a:close/>
                  </a:path>
                </a:pathLst>
              </a:custGeom>
              <a:solidFill>
                <a:srgbClr val="F02424"/>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8" name="Shape 408"/>
              <p:cNvSpPr/>
              <p:nvPr/>
            </p:nvSpPr>
            <p:spPr>
              <a:xfrm>
                <a:off x="0" y="0"/>
                <a:ext cx="322378" cy="2238910"/>
              </a:xfrm>
              <a:custGeom>
                <a:avLst/>
                <a:gdLst/>
                <a:ahLst/>
                <a:cxnLst>
                  <a:cxn ang="0">
                    <a:pos x="wd2" y="hd2"/>
                  </a:cxn>
                  <a:cxn ang="5400000">
                    <a:pos x="wd2" y="hd2"/>
                  </a:cxn>
                  <a:cxn ang="10800000">
                    <a:pos x="wd2" y="hd2"/>
                  </a:cxn>
                  <a:cxn ang="16200000">
                    <a:pos x="wd2" y="hd2"/>
                  </a:cxn>
                </a:cxnLst>
                <a:rect l="0" t="0" r="r" b="b"/>
                <a:pathLst>
                  <a:path w="21600" h="21600" extrusionOk="0">
                    <a:moveTo>
                      <a:pt x="8531" y="20831"/>
                    </a:moveTo>
                    <a:lnTo>
                      <a:pt x="8531" y="20720"/>
                    </a:lnTo>
                    <a:lnTo>
                      <a:pt x="8652" y="20703"/>
                    </a:lnTo>
                    <a:lnTo>
                      <a:pt x="8652" y="20575"/>
                    </a:lnTo>
                    <a:lnTo>
                      <a:pt x="8713" y="20549"/>
                    </a:lnTo>
                    <a:lnTo>
                      <a:pt x="8713" y="20404"/>
                    </a:lnTo>
                    <a:lnTo>
                      <a:pt x="8773" y="20387"/>
                    </a:lnTo>
                    <a:lnTo>
                      <a:pt x="8773" y="19678"/>
                    </a:lnTo>
                    <a:lnTo>
                      <a:pt x="8713" y="19636"/>
                    </a:lnTo>
                    <a:lnTo>
                      <a:pt x="8713" y="19490"/>
                    </a:lnTo>
                    <a:lnTo>
                      <a:pt x="8652" y="19431"/>
                    </a:lnTo>
                    <a:lnTo>
                      <a:pt x="8652" y="19320"/>
                    </a:lnTo>
                    <a:lnTo>
                      <a:pt x="8531" y="19268"/>
                    </a:lnTo>
                    <a:lnTo>
                      <a:pt x="8531" y="19191"/>
                    </a:lnTo>
                    <a:lnTo>
                      <a:pt x="8471" y="19080"/>
                    </a:lnTo>
                    <a:lnTo>
                      <a:pt x="8289" y="18969"/>
                    </a:lnTo>
                    <a:lnTo>
                      <a:pt x="8229" y="18875"/>
                    </a:lnTo>
                    <a:lnTo>
                      <a:pt x="8108" y="18781"/>
                    </a:lnTo>
                    <a:lnTo>
                      <a:pt x="7987" y="18594"/>
                    </a:lnTo>
                    <a:lnTo>
                      <a:pt x="7866" y="18517"/>
                    </a:lnTo>
                    <a:lnTo>
                      <a:pt x="7805" y="18423"/>
                    </a:lnTo>
                    <a:lnTo>
                      <a:pt x="7745" y="18354"/>
                    </a:lnTo>
                    <a:lnTo>
                      <a:pt x="7624" y="18278"/>
                    </a:lnTo>
                    <a:lnTo>
                      <a:pt x="7563" y="18201"/>
                    </a:lnTo>
                    <a:lnTo>
                      <a:pt x="7382" y="18149"/>
                    </a:lnTo>
                    <a:lnTo>
                      <a:pt x="7321" y="18090"/>
                    </a:lnTo>
                    <a:lnTo>
                      <a:pt x="7261" y="18013"/>
                    </a:lnTo>
                    <a:lnTo>
                      <a:pt x="7139" y="17962"/>
                    </a:lnTo>
                    <a:lnTo>
                      <a:pt x="7079" y="17902"/>
                    </a:lnTo>
                    <a:lnTo>
                      <a:pt x="7018" y="17851"/>
                    </a:lnTo>
                    <a:lnTo>
                      <a:pt x="6837" y="17808"/>
                    </a:lnTo>
                    <a:lnTo>
                      <a:pt x="6776" y="17757"/>
                    </a:lnTo>
                    <a:lnTo>
                      <a:pt x="6655" y="17714"/>
                    </a:lnTo>
                    <a:lnTo>
                      <a:pt x="6595" y="17663"/>
                    </a:lnTo>
                    <a:lnTo>
                      <a:pt x="6534" y="17620"/>
                    </a:lnTo>
                    <a:lnTo>
                      <a:pt x="6413" y="17586"/>
                    </a:lnTo>
                    <a:lnTo>
                      <a:pt x="6353" y="17552"/>
                    </a:lnTo>
                    <a:lnTo>
                      <a:pt x="6171" y="17492"/>
                    </a:lnTo>
                    <a:lnTo>
                      <a:pt x="6111" y="17475"/>
                    </a:lnTo>
                    <a:lnTo>
                      <a:pt x="6050" y="17415"/>
                    </a:lnTo>
                    <a:lnTo>
                      <a:pt x="5929" y="17398"/>
                    </a:lnTo>
                    <a:lnTo>
                      <a:pt x="5869" y="17364"/>
                    </a:lnTo>
                    <a:lnTo>
                      <a:pt x="5808" y="17321"/>
                    </a:lnTo>
                    <a:lnTo>
                      <a:pt x="5687" y="17287"/>
                    </a:lnTo>
                    <a:lnTo>
                      <a:pt x="5627" y="17253"/>
                    </a:lnTo>
                    <a:lnTo>
                      <a:pt x="5566" y="17210"/>
                    </a:lnTo>
                    <a:lnTo>
                      <a:pt x="5445" y="17176"/>
                    </a:lnTo>
                    <a:lnTo>
                      <a:pt x="5324" y="17133"/>
                    </a:lnTo>
                    <a:lnTo>
                      <a:pt x="5203" y="17116"/>
                    </a:lnTo>
                    <a:lnTo>
                      <a:pt x="5143" y="17065"/>
                    </a:lnTo>
                    <a:lnTo>
                      <a:pt x="5143" y="17022"/>
                    </a:lnTo>
                    <a:lnTo>
                      <a:pt x="4961" y="16988"/>
                    </a:lnTo>
                    <a:lnTo>
                      <a:pt x="4961" y="16954"/>
                    </a:lnTo>
                    <a:lnTo>
                      <a:pt x="4901" y="16911"/>
                    </a:lnTo>
                    <a:lnTo>
                      <a:pt x="4780" y="16877"/>
                    </a:lnTo>
                    <a:lnTo>
                      <a:pt x="4719" y="16817"/>
                    </a:lnTo>
                    <a:lnTo>
                      <a:pt x="4659" y="16783"/>
                    </a:lnTo>
                    <a:lnTo>
                      <a:pt x="4538" y="16749"/>
                    </a:lnTo>
                    <a:lnTo>
                      <a:pt x="4477" y="16689"/>
                    </a:lnTo>
                    <a:lnTo>
                      <a:pt x="4477" y="16629"/>
                    </a:lnTo>
                    <a:lnTo>
                      <a:pt x="4417" y="16578"/>
                    </a:lnTo>
                    <a:lnTo>
                      <a:pt x="4296" y="16518"/>
                    </a:lnTo>
                    <a:lnTo>
                      <a:pt x="4235" y="16467"/>
                    </a:lnTo>
                    <a:lnTo>
                      <a:pt x="4235" y="16407"/>
                    </a:lnTo>
                    <a:lnTo>
                      <a:pt x="4175" y="16330"/>
                    </a:lnTo>
                    <a:lnTo>
                      <a:pt x="4175" y="16279"/>
                    </a:lnTo>
                    <a:lnTo>
                      <a:pt x="4054" y="16202"/>
                    </a:lnTo>
                    <a:lnTo>
                      <a:pt x="4054" y="16125"/>
                    </a:lnTo>
                    <a:lnTo>
                      <a:pt x="3993" y="16057"/>
                    </a:lnTo>
                    <a:lnTo>
                      <a:pt x="3993" y="15963"/>
                    </a:lnTo>
                    <a:lnTo>
                      <a:pt x="3933" y="15886"/>
                    </a:lnTo>
                    <a:lnTo>
                      <a:pt x="3933" y="15698"/>
                    </a:lnTo>
                    <a:lnTo>
                      <a:pt x="3812" y="15587"/>
                    </a:lnTo>
                    <a:lnTo>
                      <a:pt x="3812" y="15049"/>
                    </a:lnTo>
                    <a:lnTo>
                      <a:pt x="3751" y="14989"/>
                    </a:lnTo>
                    <a:lnTo>
                      <a:pt x="3751" y="14135"/>
                    </a:lnTo>
                    <a:lnTo>
                      <a:pt x="3691" y="14041"/>
                    </a:lnTo>
                    <a:lnTo>
                      <a:pt x="3691" y="12828"/>
                    </a:lnTo>
                    <a:lnTo>
                      <a:pt x="3570" y="12709"/>
                    </a:lnTo>
                    <a:lnTo>
                      <a:pt x="3570" y="10249"/>
                    </a:lnTo>
                    <a:lnTo>
                      <a:pt x="3691" y="10121"/>
                    </a:lnTo>
                    <a:lnTo>
                      <a:pt x="3691" y="9181"/>
                    </a:lnTo>
                    <a:lnTo>
                      <a:pt x="3751" y="9036"/>
                    </a:lnTo>
                    <a:lnTo>
                      <a:pt x="3751" y="8643"/>
                    </a:lnTo>
                    <a:lnTo>
                      <a:pt x="3812" y="8498"/>
                    </a:lnTo>
                    <a:lnTo>
                      <a:pt x="3812" y="8028"/>
                    </a:lnTo>
                    <a:lnTo>
                      <a:pt x="3933" y="7858"/>
                    </a:lnTo>
                    <a:lnTo>
                      <a:pt x="3933" y="7209"/>
                    </a:lnTo>
                    <a:lnTo>
                      <a:pt x="3993" y="7055"/>
                    </a:lnTo>
                    <a:lnTo>
                      <a:pt x="3993" y="5398"/>
                    </a:lnTo>
                    <a:lnTo>
                      <a:pt x="4054" y="5244"/>
                    </a:lnTo>
                    <a:lnTo>
                      <a:pt x="4054" y="4296"/>
                    </a:lnTo>
                    <a:lnTo>
                      <a:pt x="4175" y="4185"/>
                    </a:lnTo>
                    <a:lnTo>
                      <a:pt x="4175" y="3809"/>
                    </a:lnTo>
                    <a:lnTo>
                      <a:pt x="4235" y="3681"/>
                    </a:lnTo>
                    <a:lnTo>
                      <a:pt x="4235" y="3451"/>
                    </a:lnTo>
                    <a:lnTo>
                      <a:pt x="4296" y="3340"/>
                    </a:lnTo>
                    <a:lnTo>
                      <a:pt x="4296" y="3228"/>
                    </a:lnTo>
                    <a:lnTo>
                      <a:pt x="4417" y="3117"/>
                    </a:lnTo>
                    <a:lnTo>
                      <a:pt x="4417" y="3006"/>
                    </a:lnTo>
                    <a:lnTo>
                      <a:pt x="4477" y="2912"/>
                    </a:lnTo>
                    <a:lnTo>
                      <a:pt x="4538" y="2801"/>
                    </a:lnTo>
                    <a:lnTo>
                      <a:pt x="4538" y="2707"/>
                    </a:lnTo>
                    <a:lnTo>
                      <a:pt x="4659" y="2614"/>
                    </a:lnTo>
                    <a:lnTo>
                      <a:pt x="4780" y="2426"/>
                    </a:lnTo>
                    <a:lnTo>
                      <a:pt x="4780" y="2332"/>
                    </a:lnTo>
                    <a:lnTo>
                      <a:pt x="4901" y="2238"/>
                    </a:lnTo>
                    <a:lnTo>
                      <a:pt x="5082" y="2169"/>
                    </a:lnTo>
                    <a:lnTo>
                      <a:pt x="5143" y="2075"/>
                    </a:lnTo>
                    <a:lnTo>
                      <a:pt x="5203" y="1999"/>
                    </a:lnTo>
                    <a:lnTo>
                      <a:pt x="5324" y="1922"/>
                    </a:lnTo>
                    <a:lnTo>
                      <a:pt x="5385" y="1845"/>
                    </a:lnTo>
                    <a:lnTo>
                      <a:pt x="5566" y="1777"/>
                    </a:lnTo>
                    <a:lnTo>
                      <a:pt x="5627" y="1717"/>
                    </a:lnTo>
                    <a:lnTo>
                      <a:pt x="5929" y="1589"/>
                    </a:lnTo>
                    <a:lnTo>
                      <a:pt x="6050" y="1529"/>
                    </a:lnTo>
                    <a:lnTo>
                      <a:pt x="6171" y="1478"/>
                    </a:lnTo>
                    <a:lnTo>
                      <a:pt x="6353" y="1418"/>
                    </a:lnTo>
                    <a:lnTo>
                      <a:pt x="6534" y="1367"/>
                    </a:lnTo>
                    <a:lnTo>
                      <a:pt x="6655" y="1324"/>
                    </a:lnTo>
                    <a:lnTo>
                      <a:pt x="6837" y="1273"/>
                    </a:lnTo>
                    <a:lnTo>
                      <a:pt x="7079" y="1230"/>
                    </a:lnTo>
                    <a:lnTo>
                      <a:pt x="7261" y="1196"/>
                    </a:lnTo>
                    <a:lnTo>
                      <a:pt x="7503" y="1162"/>
                    </a:lnTo>
                    <a:lnTo>
                      <a:pt x="7624" y="1119"/>
                    </a:lnTo>
                    <a:lnTo>
                      <a:pt x="7866" y="1102"/>
                    </a:lnTo>
                    <a:lnTo>
                      <a:pt x="8108" y="1068"/>
                    </a:lnTo>
                    <a:lnTo>
                      <a:pt x="8289" y="1025"/>
                    </a:lnTo>
                    <a:lnTo>
                      <a:pt x="8531" y="1008"/>
                    </a:lnTo>
                    <a:lnTo>
                      <a:pt x="8773" y="974"/>
                    </a:lnTo>
                    <a:lnTo>
                      <a:pt x="8955" y="957"/>
                    </a:lnTo>
                    <a:lnTo>
                      <a:pt x="9197" y="931"/>
                    </a:lnTo>
                    <a:lnTo>
                      <a:pt x="9681" y="897"/>
                    </a:lnTo>
                    <a:lnTo>
                      <a:pt x="9862" y="880"/>
                    </a:lnTo>
                    <a:lnTo>
                      <a:pt x="10104" y="863"/>
                    </a:lnTo>
                    <a:lnTo>
                      <a:pt x="10225" y="837"/>
                    </a:lnTo>
                    <a:lnTo>
                      <a:pt x="10467" y="837"/>
                    </a:lnTo>
                    <a:lnTo>
                      <a:pt x="10709" y="820"/>
                    </a:lnTo>
                    <a:lnTo>
                      <a:pt x="10891" y="820"/>
                    </a:lnTo>
                    <a:lnTo>
                      <a:pt x="11133" y="803"/>
                    </a:lnTo>
                    <a:lnTo>
                      <a:pt x="12282" y="803"/>
                    </a:lnTo>
                    <a:lnTo>
                      <a:pt x="12524" y="820"/>
                    </a:lnTo>
                    <a:lnTo>
                      <a:pt x="12706" y="820"/>
                    </a:lnTo>
                    <a:lnTo>
                      <a:pt x="12827" y="837"/>
                    </a:lnTo>
                    <a:lnTo>
                      <a:pt x="13008" y="837"/>
                    </a:lnTo>
                    <a:lnTo>
                      <a:pt x="13250" y="863"/>
                    </a:lnTo>
                    <a:lnTo>
                      <a:pt x="13432" y="863"/>
                    </a:lnTo>
                    <a:lnTo>
                      <a:pt x="13553" y="880"/>
                    </a:lnTo>
                    <a:lnTo>
                      <a:pt x="13734" y="897"/>
                    </a:lnTo>
                    <a:lnTo>
                      <a:pt x="13976" y="914"/>
                    </a:lnTo>
                    <a:lnTo>
                      <a:pt x="14158" y="931"/>
                    </a:lnTo>
                    <a:lnTo>
                      <a:pt x="14279" y="957"/>
                    </a:lnTo>
                    <a:lnTo>
                      <a:pt x="14461" y="974"/>
                    </a:lnTo>
                    <a:lnTo>
                      <a:pt x="14521" y="991"/>
                    </a:lnTo>
                    <a:lnTo>
                      <a:pt x="14703" y="1025"/>
                    </a:lnTo>
                    <a:lnTo>
                      <a:pt x="14884" y="1042"/>
                    </a:lnTo>
                    <a:lnTo>
                      <a:pt x="15066" y="1068"/>
                    </a:lnTo>
                    <a:lnTo>
                      <a:pt x="15187" y="1102"/>
                    </a:lnTo>
                    <a:lnTo>
                      <a:pt x="15368" y="1119"/>
                    </a:lnTo>
                    <a:lnTo>
                      <a:pt x="15550" y="1162"/>
                    </a:lnTo>
                    <a:lnTo>
                      <a:pt x="15610" y="1196"/>
                    </a:lnTo>
                    <a:lnTo>
                      <a:pt x="15792" y="1230"/>
                    </a:lnTo>
                    <a:lnTo>
                      <a:pt x="15852" y="1247"/>
                    </a:lnTo>
                    <a:lnTo>
                      <a:pt x="16034" y="1290"/>
                    </a:lnTo>
                    <a:lnTo>
                      <a:pt x="16094" y="1324"/>
                    </a:lnTo>
                    <a:lnTo>
                      <a:pt x="16276" y="1367"/>
                    </a:lnTo>
                    <a:lnTo>
                      <a:pt x="16336" y="1401"/>
                    </a:lnTo>
                    <a:lnTo>
                      <a:pt x="16397" y="1460"/>
                    </a:lnTo>
                    <a:lnTo>
                      <a:pt x="16578" y="1495"/>
                    </a:lnTo>
                    <a:lnTo>
                      <a:pt x="16639" y="1529"/>
                    </a:lnTo>
                    <a:lnTo>
                      <a:pt x="16760" y="1572"/>
                    </a:lnTo>
                    <a:lnTo>
                      <a:pt x="16820" y="1623"/>
                    </a:lnTo>
                    <a:lnTo>
                      <a:pt x="16881" y="1665"/>
                    </a:lnTo>
                    <a:lnTo>
                      <a:pt x="17002" y="1717"/>
                    </a:lnTo>
                    <a:lnTo>
                      <a:pt x="17062" y="1751"/>
                    </a:lnTo>
                    <a:lnTo>
                      <a:pt x="17123" y="1811"/>
                    </a:lnTo>
                    <a:lnTo>
                      <a:pt x="17244" y="1870"/>
                    </a:lnTo>
                    <a:lnTo>
                      <a:pt x="17304" y="1905"/>
                    </a:lnTo>
                    <a:lnTo>
                      <a:pt x="17304" y="1964"/>
                    </a:lnTo>
                    <a:lnTo>
                      <a:pt x="17365" y="2016"/>
                    </a:lnTo>
                    <a:lnTo>
                      <a:pt x="17486" y="2075"/>
                    </a:lnTo>
                    <a:lnTo>
                      <a:pt x="17486" y="2127"/>
                    </a:lnTo>
                    <a:lnTo>
                      <a:pt x="17546" y="2186"/>
                    </a:lnTo>
                    <a:lnTo>
                      <a:pt x="17546" y="2315"/>
                    </a:lnTo>
                    <a:lnTo>
                      <a:pt x="17607" y="2374"/>
                    </a:lnTo>
                    <a:lnTo>
                      <a:pt x="17607" y="2537"/>
                    </a:lnTo>
                    <a:lnTo>
                      <a:pt x="17728" y="2631"/>
                    </a:lnTo>
                    <a:lnTo>
                      <a:pt x="17728" y="2819"/>
                    </a:lnTo>
                    <a:lnTo>
                      <a:pt x="17788" y="2912"/>
                    </a:lnTo>
                    <a:lnTo>
                      <a:pt x="17788" y="3228"/>
                    </a:lnTo>
                    <a:lnTo>
                      <a:pt x="17849" y="3357"/>
                    </a:lnTo>
                    <a:lnTo>
                      <a:pt x="17849" y="4253"/>
                    </a:lnTo>
                    <a:lnTo>
                      <a:pt x="17970" y="4407"/>
                    </a:lnTo>
                    <a:lnTo>
                      <a:pt x="17970" y="7542"/>
                    </a:lnTo>
                    <a:lnTo>
                      <a:pt x="17849" y="7695"/>
                    </a:lnTo>
                    <a:lnTo>
                      <a:pt x="17849" y="9412"/>
                    </a:lnTo>
                    <a:lnTo>
                      <a:pt x="17788" y="9557"/>
                    </a:lnTo>
                    <a:lnTo>
                      <a:pt x="17788" y="11368"/>
                    </a:lnTo>
                    <a:lnTo>
                      <a:pt x="17728" y="11479"/>
                    </a:lnTo>
                    <a:lnTo>
                      <a:pt x="17728" y="12342"/>
                    </a:lnTo>
                    <a:lnTo>
                      <a:pt x="17607" y="12453"/>
                    </a:lnTo>
                    <a:lnTo>
                      <a:pt x="17607" y="12940"/>
                    </a:lnTo>
                    <a:lnTo>
                      <a:pt x="17546" y="13051"/>
                    </a:lnTo>
                    <a:lnTo>
                      <a:pt x="17546" y="13401"/>
                    </a:lnTo>
                    <a:lnTo>
                      <a:pt x="17486" y="13512"/>
                    </a:lnTo>
                    <a:lnTo>
                      <a:pt x="17486" y="13648"/>
                    </a:lnTo>
                    <a:lnTo>
                      <a:pt x="17365" y="13759"/>
                    </a:lnTo>
                    <a:lnTo>
                      <a:pt x="17365" y="13981"/>
                    </a:lnTo>
                    <a:lnTo>
                      <a:pt x="17304" y="14093"/>
                    </a:lnTo>
                    <a:lnTo>
                      <a:pt x="17304" y="14315"/>
                    </a:lnTo>
                    <a:lnTo>
                      <a:pt x="17244" y="14434"/>
                    </a:lnTo>
                    <a:lnTo>
                      <a:pt x="17244" y="14545"/>
                    </a:lnTo>
                    <a:lnTo>
                      <a:pt x="17123" y="14639"/>
                    </a:lnTo>
                    <a:lnTo>
                      <a:pt x="17123" y="14750"/>
                    </a:lnTo>
                    <a:lnTo>
                      <a:pt x="17062" y="14861"/>
                    </a:lnTo>
                    <a:lnTo>
                      <a:pt x="17002" y="14955"/>
                    </a:lnTo>
                    <a:lnTo>
                      <a:pt x="17002" y="15066"/>
                    </a:lnTo>
                    <a:lnTo>
                      <a:pt x="16881" y="15160"/>
                    </a:lnTo>
                    <a:lnTo>
                      <a:pt x="16881" y="15254"/>
                    </a:lnTo>
                    <a:lnTo>
                      <a:pt x="16820" y="15365"/>
                    </a:lnTo>
                    <a:lnTo>
                      <a:pt x="16760" y="15459"/>
                    </a:lnTo>
                    <a:lnTo>
                      <a:pt x="16760" y="15553"/>
                    </a:lnTo>
                    <a:lnTo>
                      <a:pt x="16639" y="15647"/>
                    </a:lnTo>
                    <a:lnTo>
                      <a:pt x="16578" y="15741"/>
                    </a:lnTo>
                    <a:lnTo>
                      <a:pt x="16518" y="15826"/>
                    </a:lnTo>
                    <a:lnTo>
                      <a:pt x="16397" y="15903"/>
                    </a:lnTo>
                    <a:lnTo>
                      <a:pt x="16397" y="15997"/>
                    </a:lnTo>
                    <a:lnTo>
                      <a:pt x="16336" y="16091"/>
                    </a:lnTo>
                    <a:lnTo>
                      <a:pt x="16276" y="16168"/>
                    </a:lnTo>
                    <a:lnTo>
                      <a:pt x="16155" y="16245"/>
                    </a:lnTo>
                    <a:lnTo>
                      <a:pt x="16094" y="16330"/>
                    </a:lnTo>
                    <a:lnTo>
                      <a:pt x="16034" y="16407"/>
                    </a:lnTo>
                    <a:lnTo>
                      <a:pt x="15913" y="16484"/>
                    </a:lnTo>
                    <a:lnTo>
                      <a:pt x="15852" y="16544"/>
                    </a:lnTo>
                    <a:lnTo>
                      <a:pt x="15792" y="16612"/>
                    </a:lnTo>
                    <a:lnTo>
                      <a:pt x="15671" y="16689"/>
                    </a:lnTo>
                    <a:lnTo>
                      <a:pt x="15610" y="16749"/>
                    </a:lnTo>
                    <a:lnTo>
                      <a:pt x="15429" y="16817"/>
                    </a:lnTo>
                    <a:lnTo>
                      <a:pt x="15368" y="16877"/>
                    </a:lnTo>
                    <a:lnTo>
                      <a:pt x="15308" y="16928"/>
                    </a:lnTo>
                    <a:lnTo>
                      <a:pt x="15066" y="17048"/>
                    </a:lnTo>
                    <a:lnTo>
                      <a:pt x="14945" y="17082"/>
                    </a:lnTo>
                    <a:lnTo>
                      <a:pt x="14884" y="17133"/>
                    </a:lnTo>
                    <a:lnTo>
                      <a:pt x="14521" y="17253"/>
                    </a:lnTo>
                    <a:lnTo>
                      <a:pt x="14461" y="17304"/>
                    </a:lnTo>
                    <a:lnTo>
                      <a:pt x="14279" y="17364"/>
                    </a:lnTo>
                    <a:lnTo>
                      <a:pt x="14158" y="17415"/>
                    </a:lnTo>
                    <a:lnTo>
                      <a:pt x="14037" y="17475"/>
                    </a:lnTo>
                    <a:lnTo>
                      <a:pt x="13916" y="17526"/>
                    </a:lnTo>
                    <a:lnTo>
                      <a:pt x="13795" y="17586"/>
                    </a:lnTo>
                    <a:lnTo>
                      <a:pt x="13674" y="17637"/>
                    </a:lnTo>
                    <a:lnTo>
                      <a:pt x="13553" y="17680"/>
                    </a:lnTo>
                    <a:lnTo>
                      <a:pt x="13492" y="17731"/>
                    </a:lnTo>
                    <a:lnTo>
                      <a:pt x="13311" y="17791"/>
                    </a:lnTo>
                    <a:lnTo>
                      <a:pt x="13250" y="17825"/>
                    </a:lnTo>
                    <a:lnTo>
                      <a:pt x="13190" y="17885"/>
                    </a:lnTo>
                    <a:lnTo>
                      <a:pt x="13069" y="17919"/>
                    </a:lnTo>
                    <a:lnTo>
                      <a:pt x="13008" y="17979"/>
                    </a:lnTo>
                    <a:lnTo>
                      <a:pt x="12948" y="18030"/>
                    </a:lnTo>
                    <a:lnTo>
                      <a:pt x="12766" y="18073"/>
                    </a:lnTo>
                    <a:lnTo>
                      <a:pt x="12766" y="18107"/>
                    </a:lnTo>
                    <a:lnTo>
                      <a:pt x="12706" y="18167"/>
                    </a:lnTo>
                    <a:lnTo>
                      <a:pt x="12585" y="18201"/>
                    </a:lnTo>
                    <a:lnTo>
                      <a:pt x="12524" y="18260"/>
                    </a:lnTo>
                    <a:lnTo>
                      <a:pt x="12464" y="18295"/>
                    </a:lnTo>
                    <a:lnTo>
                      <a:pt x="12343" y="18354"/>
                    </a:lnTo>
                    <a:lnTo>
                      <a:pt x="12222" y="18423"/>
                    </a:lnTo>
                    <a:lnTo>
                      <a:pt x="12222" y="18465"/>
                    </a:lnTo>
                    <a:lnTo>
                      <a:pt x="12101" y="18517"/>
                    </a:lnTo>
                    <a:lnTo>
                      <a:pt x="12040" y="18559"/>
                    </a:lnTo>
                    <a:lnTo>
                      <a:pt x="12040" y="18594"/>
                    </a:lnTo>
                    <a:lnTo>
                      <a:pt x="11980" y="18653"/>
                    </a:lnTo>
                    <a:lnTo>
                      <a:pt x="11980" y="18688"/>
                    </a:lnTo>
                    <a:lnTo>
                      <a:pt x="11859" y="18722"/>
                    </a:lnTo>
                    <a:lnTo>
                      <a:pt x="11798" y="18764"/>
                    </a:lnTo>
                    <a:lnTo>
                      <a:pt x="11798" y="18816"/>
                    </a:lnTo>
                    <a:lnTo>
                      <a:pt x="11738" y="18858"/>
                    </a:lnTo>
                    <a:lnTo>
                      <a:pt x="11738" y="18893"/>
                    </a:lnTo>
                    <a:lnTo>
                      <a:pt x="11617" y="18927"/>
                    </a:lnTo>
                    <a:lnTo>
                      <a:pt x="11617" y="19021"/>
                    </a:lnTo>
                    <a:lnTo>
                      <a:pt x="11556" y="19063"/>
                    </a:lnTo>
                    <a:lnTo>
                      <a:pt x="11556" y="19157"/>
                    </a:lnTo>
                    <a:lnTo>
                      <a:pt x="11435" y="19191"/>
                    </a:lnTo>
                    <a:lnTo>
                      <a:pt x="11435" y="19320"/>
                    </a:lnTo>
                    <a:lnTo>
                      <a:pt x="11375" y="19379"/>
                    </a:lnTo>
                    <a:lnTo>
                      <a:pt x="11375" y="19542"/>
                    </a:lnTo>
                    <a:lnTo>
                      <a:pt x="11314" y="19601"/>
                    </a:lnTo>
                    <a:lnTo>
                      <a:pt x="11314" y="20703"/>
                    </a:lnTo>
                    <a:lnTo>
                      <a:pt x="11375" y="20754"/>
                    </a:lnTo>
                    <a:lnTo>
                      <a:pt x="11375" y="21019"/>
                    </a:lnTo>
                    <a:lnTo>
                      <a:pt x="11435" y="21053"/>
                    </a:lnTo>
                    <a:lnTo>
                      <a:pt x="11435" y="21190"/>
                    </a:lnTo>
                    <a:lnTo>
                      <a:pt x="11556" y="21207"/>
                    </a:lnTo>
                    <a:lnTo>
                      <a:pt x="11556" y="21318"/>
                    </a:lnTo>
                    <a:lnTo>
                      <a:pt x="11617" y="21335"/>
                    </a:lnTo>
                    <a:lnTo>
                      <a:pt x="11617" y="21429"/>
                    </a:lnTo>
                    <a:lnTo>
                      <a:pt x="11738" y="21446"/>
                    </a:lnTo>
                    <a:lnTo>
                      <a:pt x="11738" y="21523"/>
                    </a:lnTo>
                    <a:lnTo>
                      <a:pt x="11798" y="21540"/>
                    </a:lnTo>
                    <a:lnTo>
                      <a:pt x="11798" y="21600"/>
                    </a:lnTo>
                    <a:lnTo>
                      <a:pt x="14279" y="21412"/>
                    </a:lnTo>
                    <a:lnTo>
                      <a:pt x="14279" y="21130"/>
                    </a:lnTo>
                    <a:lnTo>
                      <a:pt x="14218" y="21096"/>
                    </a:lnTo>
                    <a:lnTo>
                      <a:pt x="14218" y="20780"/>
                    </a:lnTo>
                    <a:lnTo>
                      <a:pt x="14279" y="20737"/>
                    </a:lnTo>
                    <a:lnTo>
                      <a:pt x="14279" y="20344"/>
                    </a:lnTo>
                    <a:lnTo>
                      <a:pt x="14400" y="20293"/>
                    </a:lnTo>
                    <a:lnTo>
                      <a:pt x="14400" y="20122"/>
                    </a:lnTo>
                    <a:lnTo>
                      <a:pt x="14461" y="20071"/>
                    </a:lnTo>
                    <a:lnTo>
                      <a:pt x="14461" y="19960"/>
                    </a:lnTo>
                    <a:lnTo>
                      <a:pt x="14521" y="19883"/>
                    </a:lnTo>
                    <a:lnTo>
                      <a:pt x="14521" y="19823"/>
                    </a:lnTo>
                    <a:lnTo>
                      <a:pt x="14642" y="19772"/>
                    </a:lnTo>
                    <a:lnTo>
                      <a:pt x="14642" y="19712"/>
                    </a:lnTo>
                    <a:lnTo>
                      <a:pt x="14703" y="19636"/>
                    </a:lnTo>
                    <a:lnTo>
                      <a:pt x="14703" y="19584"/>
                    </a:lnTo>
                    <a:lnTo>
                      <a:pt x="14763" y="19525"/>
                    </a:lnTo>
                    <a:lnTo>
                      <a:pt x="14763" y="19473"/>
                    </a:lnTo>
                    <a:lnTo>
                      <a:pt x="14884" y="19396"/>
                    </a:lnTo>
                    <a:lnTo>
                      <a:pt x="14945" y="19337"/>
                    </a:lnTo>
                    <a:lnTo>
                      <a:pt x="14945" y="19268"/>
                    </a:lnTo>
                    <a:lnTo>
                      <a:pt x="15066" y="19209"/>
                    </a:lnTo>
                    <a:lnTo>
                      <a:pt x="15126" y="19157"/>
                    </a:lnTo>
                    <a:lnTo>
                      <a:pt x="15187" y="19080"/>
                    </a:lnTo>
                    <a:lnTo>
                      <a:pt x="15308" y="19021"/>
                    </a:lnTo>
                    <a:lnTo>
                      <a:pt x="15308" y="18969"/>
                    </a:lnTo>
                    <a:lnTo>
                      <a:pt x="15368" y="18893"/>
                    </a:lnTo>
                    <a:lnTo>
                      <a:pt x="15429" y="18833"/>
                    </a:lnTo>
                    <a:lnTo>
                      <a:pt x="15550" y="18764"/>
                    </a:lnTo>
                    <a:lnTo>
                      <a:pt x="15610" y="18705"/>
                    </a:lnTo>
                    <a:lnTo>
                      <a:pt x="15792" y="18653"/>
                    </a:lnTo>
                    <a:lnTo>
                      <a:pt x="15852" y="18577"/>
                    </a:lnTo>
                    <a:lnTo>
                      <a:pt x="15913" y="18517"/>
                    </a:lnTo>
                    <a:lnTo>
                      <a:pt x="16034" y="18465"/>
                    </a:lnTo>
                    <a:lnTo>
                      <a:pt x="16094" y="18406"/>
                    </a:lnTo>
                    <a:lnTo>
                      <a:pt x="16155" y="18354"/>
                    </a:lnTo>
                    <a:lnTo>
                      <a:pt x="16276" y="18295"/>
                    </a:lnTo>
                    <a:lnTo>
                      <a:pt x="16336" y="18235"/>
                    </a:lnTo>
                    <a:lnTo>
                      <a:pt x="16518" y="18184"/>
                    </a:lnTo>
                    <a:lnTo>
                      <a:pt x="16578" y="18149"/>
                    </a:lnTo>
                    <a:lnTo>
                      <a:pt x="16639" y="18090"/>
                    </a:lnTo>
                    <a:lnTo>
                      <a:pt x="16760" y="18056"/>
                    </a:lnTo>
                    <a:lnTo>
                      <a:pt x="16820" y="18013"/>
                    </a:lnTo>
                    <a:lnTo>
                      <a:pt x="16881" y="17979"/>
                    </a:lnTo>
                    <a:lnTo>
                      <a:pt x="17002" y="17936"/>
                    </a:lnTo>
                    <a:lnTo>
                      <a:pt x="17123" y="17868"/>
                    </a:lnTo>
                    <a:lnTo>
                      <a:pt x="17244" y="17825"/>
                    </a:lnTo>
                    <a:lnTo>
                      <a:pt x="17365" y="17757"/>
                    </a:lnTo>
                    <a:lnTo>
                      <a:pt x="17486" y="17714"/>
                    </a:lnTo>
                    <a:lnTo>
                      <a:pt x="17546" y="17680"/>
                    </a:lnTo>
                    <a:lnTo>
                      <a:pt x="17607" y="17637"/>
                    </a:lnTo>
                    <a:lnTo>
                      <a:pt x="17728" y="17603"/>
                    </a:lnTo>
                    <a:lnTo>
                      <a:pt x="17849" y="17586"/>
                    </a:lnTo>
                    <a:lnTo>
                      <a:pt x="17970" y="17552"/>
                    </a:lnTo>
                    <a:lnTo>
                      <a:pt x="18030" y="17509"/>
                    </a:lnTo>
                    <a:lnTo>
                      <a:pt x="18091" y="17475"/>
                    </a:lnTo>
                    <a:lnTo>
                      <a:pt x="18091" y="17432"/>
                    </a:lnTo>
                    <a:lnTo>
                      <a:pt x="18272" y="17398"/>
                    </a:lnTo>
                    <a:lnTo>
                      <a:pt x="18393" y="17364"/>
                    </a:lnTo>
                    <a:lnTo>
                      <a:pt x="18454" y="17321"/>
                    </a:lnTo>
                    <a:lnTo>
                      <a:pt x="18454" y="17287"/>
                    </a:lnTo>
                    <a:lnTo>
                      <a:pt x="18635" y="17253"/>
                    </a:lnTo>
                    <a:lnTo>
                      <a:pt x="18696" y="17210"/>
                    </a:lnTo>
                    <a:lnTo>
                      <a:pt x="18696" y="17176"/>
                    </a:lnTo>
                    <a:lnTo>
                      <a:pt x="18756" y="17133"/>
                    </a:lnTo>
                    <a:lnTo>
                      <a:pt x="18877" y="17082"/>
                    </a:lnTo>
                    <a:lnTo>
                      <a:pt x="18938" y="17048"/>
                    </a:lnTo>
                    <a:lnTo>
                      <a:pt x="18998" y="16988"/>
                    </a:lnTo>
                    <a:lnTo>
                      <a:pt x="19119" y="16928"/>
                    </a:lnTo>
                    <a:lnTo>
                      <a:pt x="19180" y="16894"/>
                    </a:lnTo>
                    <a:lnTo>
                      <a:pt x="19240" y="16843"/>
                    </a:lnTo>
                    <a:lnTo>
                      <a:pt x="19361" y="16783"/>
                    </a:lnTo>
                    <a:lnTo>
                      <a:pt x="19422" y="16706"/>
                    </a:lnTo>
                    <a:lnTo>
                      <a:pt x="19422" y="16655"/>
                    </a:lnTo>
                    <a:lnTo>
                      <a:pt x="19482" y="16595"/>
                    </a:lnTo>
                    <a:lnTo>
                      <a:pt x="19603" y="16518"/>
                    </a:lnTo>
                    <a:lnTo>
                      <a:pt x="19664" y="16450"/>
                    </a:lnTo>
                    <a:lnTo>
                      <a:pt x="19724" y="16390"/>
                    </a:lnTo>
                    <a:lnTo>
                      <a:pt x="19845" y="16296"/>
                    </a:lnTo>
                    <a:lnTo>
                      <a:pt x="19906" y="16219"/>
                    </a:lnTo>
                    <a:lnTo>
                      <a:pt x="19906" y="16151"/>
                    </a:lnTo>
                    <a:lnTo>
                      <a:pt x="19966" y="16057"/>
                    </a:lnTo>
                    <a:lnTo>
                      <a:pt x="20087" y="15963"/>
                    </a:lnTo>
                    <a:lnTo>
                      <a:pt x="20148" y="15886"/>
                    </a:lnTo>
                    <a:lnTo>
                      <a:pt x="20208" y="15775"/>
                    </a:lnTo>
                    <a:lnTo>
                      <a:pt x="20208" y="15681"/>
                    </a:lnTo>
                    <a:lnTo>
                      <a:pt x="20329" y="15570"/>
                    </a:lnTo>
                    <a:lnTo>
                      <a:pt x="20390" y="15476"/>
                    </a:lnTo>
                    <a:lnTo>
                      <a:pt x="20450" y="15348"/>
                    </a:lnTo>
                    <a:lnTo>
                      <a:pt x="20450" y="15237"/>
                    </a:lnTo>
                    <a:lnTo>
                      <a:pt x="20571" y="15117"/>
                    </a:lnTo>
                    <a:lnTo>
                      <a:pt x="20692" y="14861"/>
                    </a:lnTo>
                    <a:lnTo>
                      <a:pt x="20692" y="14707"/>
                    </a:lnTo>
                    <a:lnTo>
                      <a:pt x="20813" y="14579"/>
                    </a:lnTo>
                    <a:lnTo>
                      <a:pt x="20874" y="14434"/>
                    </a:lnTo>
                    <a:lnTo>
                      <a:pt x="20874" y="14280"/>
                    </a:lnTo>
                    <a:lnTo>
                      <a:pt x="20934" y="14135"/>
                    </a:lnTo>
                    <a:lnTo>
                      <a:pt x="20934" y="13964"/>
                    </a:lnTo>
                    <a:lnTo>
                      <a:pt x="21055" y="13794"/>
                    </a:lnTo>
                    <a:lnTo>
                      <a:pt x="21116" y="13631"/>
                    </a:lnTo>
                    <a:lnTo>
                      <a:pt x="21116" y="13290"/>
                    </a:lnTo>
                    <a:lnTo>
                      <a:pt x="21176" y="13127"/>
                    </a:lnTo>
                    <a:lnTo>
                      <a:pt x="21176" y="12940"/>
                    </a:lnTo>
                    <a:lnTo>
                      <a:pt x="21297" y="12752"/>
                    </a:lnTo>
                    <a:lnTo>
                      <a:pt x="21297" y="12376"/>
                    </a:lnTo>
                    <a:lnTo>
                      <a:pt x="21358" y="12188"/>
                    </a:lnTo>
                    <a:lnTo>
                      <a:pt x="21358" y="11821"/>
                    </a:lnTo>
                    <a:lnTo>
                      <a:pt x="21418" y="11616"/>
                    </a:lnTo>
                    <a:lnTo>
                      <a:pt x="21418" y="11223"/>
                    </a:lnTo>
                    <a:lnTo>
                      <a:pt x="21539" y="11018"/>
                    </a:lnTo>
                    <a:lnTo>
                      <a:pt x="21539" y="9805"/>
                    </a:lnTo>
                    <a:lnTo>
                      <a:pt x="21600" y="9591"/>
                    </a:lnTo>
                    <a:lnTo>
                      <a:pt x="21600" y="3493"/>
                    </a:lnTo>
                    <a:lnTo>
                      <a:pt x="21539" y="3399"/>
                    </a:lnTo>
                    <a:lnTo>
                      <a:pt x="21539" y="2947"/>
                    </a:lnTo>
                    <a:lnTo>
                      <a:pt x="21418" y="2853"/>
                    </a:lnTo>
                    <a:lnTo>
                      <a:pt x="21418" y="2767"/>
                    </a:lnTo>
                    <a:lnTo>
                      <a:pt x="21358" y="2690"/>
                    </a:lnTo>
                    <a:lnTo>
                      <a:pt x="21358" y="2596"/>
                    </a:lnTo>
                    <a:lnTo>
                      <a:pt x="21297" y="2502"/>
                    </a:lnTo>
                    <a:lnTo>
                      <a:pt x="21297" y="2426"/>
                    </a:lnTo>
                    <a:lnTo>
                      <a:pt x="21176" y="2332"/>
                    </a:lnTo>
                    <a:lnTo>
                      <a:pt x="21176" y="2263"/>
                    </a:lnTo>
                    <a:lnTo>
                      <a:pt x="21116" y="2169"/>
                    </a:lnTo>
                    <a:lnTo>
                      <a:pt x="21055" y="2093"/>
                    </a:lnTo>
                    <a:lnTo>
                      <a:pt x="20934" y="2016"/>
                    </a:lnTo>
                    <a:lnTo>
                      <a:pt x="20874" y="1922"/>
                    </a:lnTo>
                    <a:lnTo>
                      <a:pt x="20813" y="1845"/>
                    </a:lnTo>
                    <a:lnTo>
                      <a:pt x="20692" y="1777"/>
                    </a:lnTo>
                    <a:lnTo>
                      <a:pt x="20571" y="1623"/>
                    </a:lnTo>
                    <a:lnTo>
                      <a:pt x="20450" y="1546"/>
                    </a:lnTo>
                    <a:lnTo>
                      <a:pt x="20390" y="1478"/>
                    </a:lnTo>
                    <a:lnTo>
                      <a:pt x="20208" y="1401"/>
                    </a:lnTo>
                    <a:lnTo>
                      <a:pt x="20148" y="1324"/>
                    </a:lnTo>
                    <a:lnTo>
                      <a:pt x="19966" y="1273"/>
                    </a:lnTo>
                    <a:lnTo>
                      <a:pt x="19906" y="1196"/>
                    </a:lnTo>
                    <a:lnTo>
                      <a:pt x="19724" y="1136"/>
                    </a:lnTo>
                    <a:lnTo>
                      <a:pt x="19664" y="1068"/>
                    </a:lnTo>
                    <a:lnTo>
                      <a:pt x="19482" y="1008"/>
                    </a:lnTo>
                    <a:lnTo>
                      <a:pt x="19180" y="880"/>
                    </a:lnTo>
                    <a:lnTo>
                      <a:pt x="18998" y="820"/>
                    </a:lnTo>
                    <a:lnTo>
                      <a:pt x="18877" y="769"/>
                    </a:lnTo>
                    <a:lnTo>
                      <a:pt x="18696" y="709"/>
                    </a:lnTo>
                    <a:lnTo>
                      <a:pt x="18514" y="675"/>
                    </a:lnTo>
                    <a:lnTo>
                      <a:pt x="18272" y="615"/>
                    </a:lnTo>
                    <a:lnTo>
                      <a:pt x="18091" y="564"/>
                    </a:lnTo>
                    <a:lnTo>
                      <a:pt x="17849" y="504"/>
                    </a:lnTo>
                    <a:lnTo>
                      <a:pt x="17728" y="470"/>
                    </a:lnTo>
                    <a:lnTo>
                      <a:pt x="17486" y="427"/>
                    </a:lnTo>
                    <a:lnTo>
                      <a:pt x="17304" y="376"/>
                    </a:lnTo>
                    <a:lnTo>
                      <a:pt x="17062" y="333"/>
                    </a:lnTo>
                    <a:lnTo>
                      <a:pt x="16578" y="265"/>
                    </a:lnTo>
                    <a:lnTo>
                      <a:pt x="16336" y="239"/>
                    </a:lnTo>
                    <a:lnTo>
                      <a:pt x="16034" y="205"/>
                    </a:lnTo>
                    <a:lnTo>
                      <a:pt x="15792" y="171"/>
                    </a:lnTo>
                    <a:lnTo>
                      <a:pt x="15550" y="154"/>
                    </a:lnTo>
                    <a:lnTo>
                      <a:pt x="15187" y="111"/>
                    </a:lnTo>
                    <a:lnTo>
                      <a:pt x="14945" y="94"/>
                    </a:lnTo>
                    <a:lnTo>
                      <a:pt x="14642" y="77"/>
                    </a:lnTo>
                    <a:lnTo>
                      <a:pt x="14279" y="60"/>
                    </a:lnTo>
                    <a:lnTo>
                      <a:pt x="14037" y="34"/>
                    </a:lnTo>
                    <a:lnTo>
                      <a:pt x="13734" y="17"/>
                    </a:lnTo>
                    <a:lnTo>
                      <a:pt x="13432" y="17"/>
                    </a:lnTo>
                    <a:lnTo>
                      <a:pt x="13008" y="0"/>
                    </a:lnTo>
                    <a:lnTo>
                      <a:pt x="10830" y="0"/>
                    </a:lnTo>
                    <a:lnTo>
                      <a:pt x="10467" y="17"/>
                    </a:lnTo>
                    <a:lnTo>
                      <a:pt x="10104" y="17"/>
                    </a:lnTo>
                    <a:lnTo>
                      <a:pt x="9741" y="34"/>
                    </a:lnTo>
                    <a:lnTo>
                      <a:pt x="9378" y="34"/>
                    </a:lnTo>
                    <a:lnTo>
                      <a:pt x="9015" y="60"/>
                    </a:lnTo>
                    <a:lnTo>
                      <a:pt x="7805" y="128"/>
                    </a:lnTo>
                    <a:lnTo>
                      <a:pt x="7503" y="154"/>
                    </a:lnTo>
                    <a:lnTo>
                      <a:pt x="7261" y="188"/>
                    </a:lnTo>
                    <a:lnTo>
                      <a:pt x="6897" y="205"/>
                    </a:lnTo>
                    <a:lnTo>
                      <a:pt x="6655" y="239"/>
                    </a:lnTo>
                    <a:lnTo>
                      <a:pt x="6413" y="265"/>
                    </a:lnTo>
                    <a:lnTo>
                      <a:pt x="6171" y="299"/>
                    </a:lnTo>
                    <a:lnTo>
                      <a:pt x="5869" y="333"/>
                    </a:lnTo>
                    <a:lnTo>
                      <a:pt x="5627" y="376"/>
                    </a:lnTo>
                    <a:lnTo>
                      <a:pt x="5385" y="410"/>
                    </a:lnTo>
                    <a:lnTo>
                      <a:pt x="5203" y="444"/>
                    </a:lnTo>
                    <a:lnTo>
                      <a:pt x="4961" y="487"/>
                    </a:lnTo>
                    <a:lnTo>
                      <a:pt x="4719" y="538"/>
                    </a:lnTo>
                    <a:lnTo>
                      <a:pt x="4538" y="581"/>
                    </a:lnTo>
                    <a:lnTo>
                      <a:pt x="4296" y="632"/>
                    </a:lnTo>
                    <a:lnTo>
                      <a:pt x="4175" y="675"/>
                    </a:lnTo>
                    <a:lnTo>
                      <a:pt x="3993" y="726"/>
                    </a:lnTo>
                    <a:lnTo>
                      <a:pt x="3751" y="786"/>
                    </a:lnTo>
                    <a:lnTo>
                      <a:pt x="3570" y="837"/>
                    </a:lnTo>
                    <a:lnTo>
                      <a:pt x="3449" y="897"/>
                    </a:lnTo>
                    <a:lnTo>
                      <a:pt x="3267" y="957"/>
                    </a:lnTo>
                    <a:lnTo>
                      <a:pt x="3086" y="1008"/>
                    </a:lnTo>
                    <a:lnTo>
                      <a:pt x="2965" y="1068"/>
                    </a:lnTo>
                    <a:lnTo>
                      <a:pt x="2783" y="1136"/>
                    </a:lnTo>
                    <a:lnTo>
                      <a:pt x="2723" y="1196"/>
                    </a:lnTo>
                    <a:lnTo>
                      <a:pt x="2541" y="1273"/>
                    </a:lnTo>
                    <a:lnTo>
                      <a:pt x="2360" y="1341"/>
                    </a:lnTo>
                    <a:lnTo>
                      <a:pt x="2299" y="1418"/>
                    </a:lnTo>
                    <a:lnTo>
                      <a:pt x="2118" y="1495"/>
                    </a:lnTo>
                    <a:lnTo>
                      <a:pt x="2057" y="1572"/>
                    </a:lnTo>
                    <a:lnTo>
                      <a:pt x="1997" y="1640"/>
                    </a:lnTo>
                    <a:lnTo>
                      <a:pt x="1815" y="1717"/>
                    </a:lnTo>
                    <a:lnTo>
                      <a:pt x="1755" y="1794"/>
                    </a:lnTo>
                    <a:lnTo>
                      <a:pt x="1634" y="1888"/>
                    </a:lnTo>
                    <a:lnTo>
                      <a:pt x="1573" y="1964"/>
                    </a:lnTo>
                    <a:lnTo>
                      <a:pt x="1452" y="2050"/>
                    </a:lnTo>
                    <a:lnTo>
                      <a:pt x="1331" y="2238"/>
                    </a:lnTo>
                    <a:lnTo>
                      <a:pt x="1210" y="2332"/>
                    </a:lnTo>
                    <a:lnTo>
                      <a:pt x="1089" y="2520"/>
                    </a:lnTo>
                    <a:lnTo>
                      <a:pt x="968" y="2614"/>
                    </a:lnTo>
                    <a:lnTo>
                      <a:pt x="968" y="2725"/>
                    </a:lnTo>
                    <a:lnTo>
                      <a:pt x="908" y="2819"/>
                    </a:lnTo>
                    <a:lnTo>
                      <a:pt x="847" y="2930"/>
                    </a:lnTo>
                    <a:lnTo>
                      <a:pt x="847" y="3041"/>
                    </a:lnTo>
                    <a:lnTo>
                      <a:pt x="726" y="3152"/>
                    </a:lnTo>
                    <a:lnTo>
                      <a:pt x="726" y="3271"/>
                    </a:lnTo>
                    <a:lnTo>
                      <a:pt x="666" y="3382"/>
                    </a:lnTo>
                    <a:lnTo>
                      <a:pt x="666" y="3493"/>
                    </a:lnTo>
                    <a:lnTo>
                      <a:pt x="605" y="3604"/>
                    </a:lnTo>
                    <a:lnTo>
                      <a:pt x="605" y="3732"/>
                    </a:lnTo>
                    <a:lnTo>
                      <a:pt x="484" y="3843"/>
                    </a:lnTo>
                    <a:lnTo>
                      <a:pt x="484" y="4236"/>
                    </a:lnTo>
                    <a:lnTo>
                      <a:pt x="424" y="4364"/>
                    </a:lnTo>
                    <a:lnTo>
                      <a:pt x="424" y="4663"/>
                    </a:lnTo>
                    <a:lnTo>
                      <a:pt x="363" y="4817"/>
                    </a:lnTo>
                    <a:lnTo>
                      <a:pt x="363" y="5287"/>
                    </a:lnTo>
                    <a:lnTo>
                      <a:pt x="242" y="5449"/>
                    </a:lnTo>
                    <a:lnTo>
                      <a:pt x="242" y="5996"/>
                    </a:lnTo>
                    <a:lnTo>
                      <a:pt x="182" y="6175"/>
                    </a:lnTo>
                    <a:lnTo>
                      <a:pt x="182" y="6944"/>
                    </a:lnTo>
                    <a:lnTo>
                      <a:pt x="121" y="7149"/>
                    </a:lnTo>
                    <a:lnTo>
                      <a:pt x="121" y="8379"/>
                    </a:lnTo>
                    <a:lnTo>
                      <a:pt x="0" y="8584"/>
                    </a:lnTo>
                    <a:lnTo>
                      <a:pt x="0" y="13102"/>
                    </a:lnTo>
                    <a:lnTo>
                      <a:pt x="121" y="13290"/>
                    </a:lnTo>
                    <a:lnTo>
                      <a:pt x="121" y="14298"/>
                    </a:lnTo>
                    <a:lnTo>
                      <a:pt x="182" y="14451"/>
                    </a:lnTo>
                    <a:lnTo>
                      <a:pt x="182" y="14861"/>
                    </a:lnTo>
                    <a:lnTo>
                      <a:pt x="242" y="14989"/>
                    </a:lnTo>
                    <a:lnTo>
                      <a:pt x="242" y="15348"/>
                    </a:lnTo>
                    <a:lnTo>
                      <a:pt x="363" y="15459"/>
                    </a:lnTo>
                    <a:lnTo>
                      <a:pt x="363" y="15647"/>
                    </a:lnTo>
                    <a:lnTo>
                      <a:pt x="424" y="15741"/>
                    </a:lnTo>
                    <a:lnTo>
                      <a:pt x="424" y="15826"/>
                    </a:lnTo>
                    <a:lnTo>
                      <a:pt x="484" y="15903"/>
                    </a:lnTo>
                    <a:lnTo>
                      <a:pt x="484" y="15997"/>
                    </a:lnTo>
                    <a:lnTo>
                      <a:pt x="605" y="16074"/>
                    </a:lnTo>
                    <a:lnTo>
                      <a:pt x="605" y="16151"/>
                    </a:lnTo>
                    <a:lnTo>
                      <a:pt x="666" y="16219"/>
                    </a:lnTo>
                    <a:lnTo>
                      <a:pt x="666" y="16296"/>
                    </a:lnTo>
                    <a:lnTo>
                      <a:pt x="726" y="16373"/>
                    </a:lnTo>
                    <a:lnTo>
                      <a:pt x="726" y="16450"/>
                    </a:lnTo>
                    <a:lnTo>
                      <a:pt x="847" y="16518"/>
                    </a:lnTo>
                    <a:lnTo>
                      <a:pt x="908" y="16578"/>
                    </a:lnTo>
                    <a:lnTo>
                      <a:pt x="908" y="16655"/>
                    </a:lnTo>
                    <a:lnTo>
                      <a:pt x="968" y="16706"/>
                    </a:lnTo>
                    <a:lnTo>
                      <a:pt x="1089" y="16766"/>
                    </a:lnTo>
                    <a:lnTo>
                      <a:pt x="1150" y="16843"/>
                    </a:lnTo>
                    <a:lnTo>
                      <a:pt x="1150" y="16894"/>
                    </a:lnTo>
                    <a:lnTo>
                      <a:pt x="1210" y="16954"/>
                    </a:lnTo>
                    <a:lnTo>
                      <a:pt x="1331" y="17005"/>
                    </a:lnTo>
                    <a:lnTo>
                      <a:pt x="1392" y="17048"/>
                    </a:lnTo>
                    <a:lnTo>
                      <a:pt x="1452" y="17099"/>
                    </a:lnTo>
                    <a:lnTo>
                      <a:pt x="1452" y="17159"/>
                    </a:lnTo>
                    <a:lnTo>
                      <a:pt x="1573" y="17193"/>
                    </a:lnTo>
                    <a:lnTo>
                      <a:pt x="1634" y="17253"/>
                    </a:lnTo>
                    <a:lnTo>
                      <a:pt x="1755" y="17287"/>
                    </a:lnTo>
                    <a:lnTo>
                      <a:pt x="1815" y="17347"/>
                    </a:lnTo>
                    <a:lnTo>
                      <a:pt x="1876" y="17381"/>
                    </a:lnTo>
                    <a:lnTo>
                      <a:pt x="1997" y="17415"/>
                    </a:lnTo>
                    <a:lnTo>
                      <a:pt x="2057" y="17458"/>
                    </a:lnTo>
                    <a:lnTo>
                      <a:pt x="2057" y="17509"/>
                    </a:lnTo>
                    <a:lnTo>
                      <a:pt x="2118" y="17552"/>
                    </a:lnTo>
                    <a:lnTo>
                      <a:pt x="2239" y="17586"/>
                    </a:lnTo>
                    <a:lnTo>
                      <a:pt x="2299" y="17620"/>
                    </a:lnTo>
                    <a:lnTo>
                      <a:pt x="2360" y="17663"/>
                    </a:lnTo>
                    <a:lnTo>
                      <a:pt x="2541" y="17714"/>
                    </a:lnTo>
                    <a:lnTo>
                      <a:pt x="2602" y="17757"/>
                    </a:lnTo>
                    <a:lnTo>
                      <a:pt x="2723" y="17791"/>
                    </a:lnTo>
                    <a:lnTo>
                      <a:pt x="2783" y="17825"/>
                    </a:lnTo>
                    <a:lnTo>
                      <a:pt x="2844" y="17851"/>
                    </a:lnTo>
                    <a:lnTo>
                      <a:pt x="2965" y="17885"/>
                    </a:lnTo>
                    <a:lnTo>
                      <a:pt x="3025" y="17919"/>
                    </a:lnTo>
                    <a:lnTo>
                      <a:pt x="3086" y="17962"/>
                    </a:lnTo>
                    <a:lnTo>
                      <a:pt x="3207" y="17979"/>
                    </a:lnTo>
                    <a:lnTo>
                      <a:pt x="3267" y="18013"/>
                    </a:lnTo>
                    <a:lnTo>
                      <a:pt x="3328" y="18030"/>
                    </a:lnTo>
                    <a:lnTo>
                      <a:pt x="3328" y="18073"/>
                    </a:lnTo>
                    <a:lnTo>
                      <a:pt x="3509" y="18124"/>
                    </a:lnTo>
                    <a:lnTo>
                      <a:pt x="3570" y="18167"/>
                    </a:lnTo>
                    <a:lnTo>
                      <a:pt x="3751" y="18218"/>
                    </a:lnTo>
                    <a:lnTo>
                      <a:pt x="3812" y="18260"/>
                    </a:lnTo>
                    <a:lnTo>
                      <a:pt x="3993" y="18312"/>
                    </a:lnTo>
                    <a:lnTo>
                      <a:pt x="4054" y="18354"/>
                    </a:lnTo>
                    <a:lnTo>
                      <a:pt x="4054" y="18372"/>
                    </a:lnTo>
                    <a:lnTo>
                      <a:pt x="4175" y="18406"/>
                    </a:lnTo>
                    <a:lnTo>
                      <a:pt x="4235" y="18440"/>
                    </a:lnTo>
                    <a:lnTo>
                      <a:pt x="4296" y="18483"/>
                    </a:lnTo>
                    <a:lnTo>
                      <a:pt x="4417" y="18517"/>
                    </a:lnTo>
                    <a:lnTo>
                      <a:pt x="4417" y="18534"/>
                    </a:lnTo>
                    <a:lnTo>
                      <a:pt x="4477" y="18577"/>
                    </a:lnTo>
                    <a:lnTo>
                      <a:pt x="4538" y="18653"/>
                    </a:lnTo>
                    <a:lnTo>
                      <a:pt x="4719" y="18705"/>
                    </a:lnTo>
                    <a:lnTo>
                      <a:pt x="4780" y="18781"/>
                    </a:lnTo>
                    <a:lnTo>
                      <a:pt x="4901" y="18833"/>
                    </a:lnTo>
                    <a:lnTo>
                      <a:pt x="4961" y="18910"/>
                    </a:lnTo>
                    <a:lnTo>
                      <a:pt x="5082" y="18969"/>
                    </a:lnTo>
                    <a:lnTo>
                      <a:pt x="5143" y="19021"/>
                    </a:lnTo>
                    <a:lnTo>
                      <a:pt x="5203" y="19098"/>
                    </a:lnTo>
                    <a:lnTo>
                      <a:pt x="5324" y="19157"/>
                    </a:lnTo>
                    <a:lnTo>
                      <a:pt x="5385" y="19209"/>
                    </a:lnTo>
                    <a:lnTo>
                      <a:pt x="5385" y="19285"/>
                    </a:lnTo>
                    <a:lnTo>
                      <a:pt x="5445" y="19337"/>
                    </a:lnTo>
                    <a:lnTo>
                      <a:pt x="5566" y="19396"/>
                    </a:lnTo>
                    <a:lnTo>
                      <a:pt x="5566" y="19456"/>
                    </a:lnTo>
                    <a:lnTo>
                      <a:pt x="5627" y="19507"/>
                    </a:lnTo>
                    <a:lnTo>
                      <a:pt x="5687" y="19584"/>
                    </a:lnTo>
                    <a:lnTo>
                      <a:pt x="5687" y="19636"/>
                    </a:lnTo>
                    <a:lnTo>
                      <a:pt x="5808" y="19695"/>
                    </a:lnTo>
                    <a:lnTo>
                      <a:pt x="5808" y="19806"/>
                    </a:lnTo>
                    <a:lnTo>
                      <a:pt x="5869" y="19841"/>
                    </a:lnTo>
                    <a:lnTo>
                      <a:pt x="5869" y="19960"/>
                    </a:lnTo>
                    <a:lnTo>
                      <a:pt x="5929" y="20011"/>
                    </a:lnTo>
                    <a:lnTo>
                      <a:pt x="5929" y="20344"/>
                    </a:lnTo>
                    <a:lnTo>
                      <a:pt x="6050" y="20404"/>
                    </a:lnTo>
                    <a:lnTo>
                      <a:pt x="5929" y="20438"/>
                    </a:lnTo>
                    <a:lnTo>
                      <a:pt x="5929" y="20780"/>
                    </a:lnTo>
                    <a:lnTo>
                      <a:pt x="5869" y="20814"/>
                    </a:lnTo>
                    <a:lnTo>
                      <a:pt x="5869" y="20942"/>
                    </a:lnTo>
                    <a:lnTo>
                      <a:pt x="5808" y="20968"/>
                    </a:lnTo>
                    <a:lnTo>
                      <a:pt x="5808" y="21096"/>
                    </a:lnTo>
                    <a:lnTo>
                      <a:pt x="5687" y="21113"/>
                    </a:lnTo>
                    <a:lnTo>
                      <a:pt x="5687" y="21147"/>
                    </a:lnTo>
                    <a:lnTo>
                      <a:pt x="8531" y="20831"/>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9" name="Shape 409"/>
              <p:cNvSpPr/>
              <p:nvPr/>
            </p:nvSpPr>
            <p:spPr>
              <a:xfrm>
                <a:off x="73144" y="2020241"/>
                <a:ext cx="149902" cy="483372"/>
              </a:xfrm>
              <a:custGeom>
                <a:avLst/>
                <a:gdLst/>
                <a:ahLst/>
                <a:cxnLst>
                  <a:cxn ang="0">
                    <a:pos x="wd2" y="hd2"/>
                  </a:cxn>
                  <a:cxn ang="5400000">
                    <a:pos x="wd2" y="hd2"/>
                  </a:cxn>
                  <a:cxn ang="10800000">
                    <a:pos x="wd2" y="hd2"/>
                  </a:cxn>
                  <a:cxn ang="16200000">
                    <a:pos x="wd2" y="hd2"/>
                  </a:cxn>
                </a:cxnLst>
                <a:rect l="0" t="0" r="r" b="b"/>
                <a:pathLst>
                  <a:path w="21600" h="21600" extrusionOk="0">
                    <a:moveTo>
                      <a:pt x="8328" y="1385"/>
                    </a:moveTo>
                    <a:lnTo>
                      <a:pt x="8328" y="1622"/>
                    </a:lnTo>
                    <a:lnTo>
                      <a:pt x="8588" y="1741"/>
                    </a:lnTo>
                    <a:lnTo>
                      <a:pt x="8588" y="4391"/>
                    </a:lnTo>
                    <a:lnTo>
                      <a:pt x="8328" y="4510"/>
                    </a:lnTo>
                    <a:lnTo>
                      <a:pt x="8328" y="5855"/>
                    </a:lnTo>
                    <a:lnTo>
                      <a:pt x="8198" y="6132"/>
                    </a:lnTo>
                    <a:lnTo>
                      <a:pt x="8198" y="7081"/>
                    </a:lnTo>
                    <a:lnTo>
                      <a:pt x="8067" y="7358"/>
                    </a:lnTo>
                    <a:lnTo>
                      <a:pt x="8067" y="8229"/>
                    </a:lnTo>
                    <a:lnTo>
                      <a:pt x="7807" y="8466"/>
                    </a:lnTo>
                    <a:lnTo>
                      <a:pt x="7807" y="9178"/>
                    </a:lnTo>
                    <a:lnTo>
                      <a:pt x="7677" y="9336"/>
                    </a:lnTo>
                    <a:lnTo>
                      <a:pt x="7677" y="9771"/>
                    </a:lnTo>
                    <a:lnTo>
                      <a:pt x="7547" y="10009"/>
                    </a:lnTo>
                    <a:lnTo>
                      <a:pt x="7547" y="10642"/>
                    </a:lnTo>
                    <a:lnTo>
                      <a:pt x="7287" y="10879"/>
                    </a:lnTo>
                    <a:lnTo>
                      <a:pt x="7287" y="11314"/>
                    </a:lnTo>
                    <a:lnTo>
                      <a:pt x="7157" y="11512"/>
                    </a:lnTo>
                    <a:lnTo>
                      <a:pt x="7157" y="12185"/>
                    </a:lnTo>
                    <a:lnTo>
                      <a:pt x="6896" y="12343"/>
                    </a:lnTo>
                    <a:lnTo>
                      <a:pt x="6896" y="12976"/>
                    </a:lnTo>
                    <a:lnTo>
                      <a:pt x="6766" y="13134"/>
                    </a:lnTo>
                    <a:lnTo>
                      <a:pt x="6766" y="15903"/>
                    </a:lnTo>
                    <a:lnTo>
                      <a:pt x="6896" y="16062"/>
                    </a:lnTo>
                    <a:lnTo>
                      <a:pt x="6896" y="16338"/>
                    </a:lnTo>
                    <a:lnTo>
                      <a:pt x="7157" y="16497"/>
                    </a:lnTo>
                    <a:lnTo>
                      <a:pt x="7157" y="16774"/>
                    </a:lnTo>
                    <a:lnTo>
                      <a:pt x="7287" y="16853"/>
                    </a:lnTo>
                    <a:lnTo>
                      <a:pt x="7287" y="16932"/>
                    </a:lnTo>
                    <a:lnTo>
                      <a:pt x="7547" y="17011"/>
                    </a:lnTo>
                    <a:lnTo>
                      <a:pt x="7677" y="17209"/>
                    </a:lnTo>
                    <a:lnTo>
                      <a:pt x="7677" y="17288"/>
                    </a:lnTo>
                    <a:lnTo>
                      <a:pt x="7807" y="17367"/>
                    </a:lnTo>
                    <a:lnTo>
                      <a:pt x="8067" y="17446"/>
                    </a:lnTo>
                    <a:lnTo>
                      <a:pt x="8198" y="17565"/>
                    </a:lnTo>
                    <a:lnTo>
                      <a:pt x="8328" y="17644"/>
                    </a:lnTo>
                    <a:lnTo>
                      <a:pt x="8588" y="17644"/>
                    </a:lnTo>
                    <a:lnTo>
                      <a:pt x="8848" y="17802"/>
                    </a:lnTo>
                    <a:lnTo>
                      <a:pt x="9108" y="17802"/>
                    </a:lnTo>
                    <a:lnTo>
                      <a:pt x="9239" y="17881"/>
                    </a:lnTo>
                    <a:lnTo>
                      <a:pt x="11451" y="17881"/>
                    </a:lnTo>
                    <a:lnTo>
                      <a:pt x="11841" y="17802"/>
                    </a:lnTo>
                    <a:lnTo>
                      <a:pt x="12231" y="17802"/>
                    </a:lnTo>
                    <a:lnTo>
                      <a:pt x="12231" y="17723"/>
                    </a:lnTo>
                    <a:lnTo>
                      <a:pt x="12492" y="17723"/>
                    </a:lnTo>
                    <a:lnTo>
                      <a:pt x="12752" y="17644"/>
                    </a:lnTo>
                    <a:lnTo>
                      <a:pt x="12882" y="17565"/>
                    </a:lnTo>
                    <a:lnTo>
                      <a:pt x="13012" y="17446"/>
                    </a:lnTo>
                    <a:lnTo>
                      <a:pt x="13272" y="17446"/>
                    </a:lnTo>
                    <a:lnTo>
                      <a:pt x="13272" y="17367"/>
                    </a:lnTo>
                    <a:lnTo>
                      <a:pt x="13533" y="17209"/>
                    </a:lnTo>
                    <a:lnTo>
                      <a:pt x="13533" y="17130"/>
                    </a:lnTo>
                    <a:lnTo>
                      <a:pt x="13793" y="17011"/>
                    </a:lnTo>
                    <a:lnTo>
                      <a:pt x="13793" y="16853"/>
                    </a:lnTo>
                    <a:lnTo>
                      <a:pt x="13923" y="16774"/>
                    </a:lnTo>
                    <a:lnTo>
                      <a:pt x="13923" y="16615"/>
                    </a:lnTo>
                    <a:lnTo>
                      <a:pt x="14053" y="16497"/>
                    </a:lnTo>
                    <a:lnTo>
                      <a:pt x="14053" y="16259"/>
                    </a:lnTo>
                    <a:lnTo>
                      <a:pt x="14313" y="16062"/>
                    </a:lnTo>
                    <a:lnTo>
                      <a:pt x="14313" y="15547"/>
                    </a:lnTo>
                    <a:lnTo>
                      <a:pt x="14443" y="15389"/>
                    </a:lnTo>
                    <a:lnTo>
                      <a:pt x="14443" y="14084"/>
                    </a:lnTo>
                    <a:lnTo>
                      <a:pt x="14313" y="14004"/>
                    </a:lnTo>
                    <a:lnTo>
                      <a:pt x="14313" y="12976"/>
                    </a:lnTo>
                    <a:lnTo>
                      <a:pt x="14053" y="12778"/>
                    </a:lnTo>
                    <a:lnTo>
                      <a:pt x="14053" y="12105"/>
                    </a:lnTo>
                    <a:lnTo>
                      <a:pt x="13923" y="12026"/>
                    </a:lnTo>
                    <a:lnTo>
                      <a:pt x="13923" y="11235"/>
                    </a:lnTo>
                    <a:lnTo>
                      <a:pt x="13793" y="11156"/>
                    </a:lnTo>
                    <a:lnTo>
                      <a:pt x="13793" y="10365"/>
                    </a:lnTo>
                    <a:lnTo>
                      <a:pt x="13533" y="10286"/>
                    </a:lnTo>
                    <a:lnTo>
                      <a:pt x="13533" y="9574"/>
                    </a:lnTo>
                    <a:lnTo>
                      <a:pt x="13402" y="9415"/>
                    </a:lnTo>
                    <a:lnTo>
                      <a:pt x="13402" y="8308"/>
                    </a:lnTo>
                    <a:lnTo>
                      <a:pt x="13272" y="8229"/>
                    </a:lnTo>
                    <a:lnTo>
                      <a:pt x="13272" y="5182"/>
                    </a:lnTo>
                    <a:lnTo>
                      <a:pt x="13402" y="5024"/>
                    </a:lnTo>
                    <a:lnTo>
                      <a:pt x="13402" y="4154"/>
                    </a:lnTo>
                    <a:lnTo>
                      <a:pt x="13533" y="4075"/>
                    </a:lnTo>
                    <a:lnTo>
                      <a:pt x="13533" y="3719"/>
                    </a:lnTo>
                    <a:lnTo>
                      <a:pt x="21470" y="0"/>
                    </a:lnTo>
                    <a:lnTo>
                      <a:pt x="21210" y="79"/>
                    </a:lnTo>
                    <a:lnTo>
                      <a:pt x="21210" y="435"/>
                    </a:lnTo>
                    <a:lnTo>
                      <a:pt x="21080" y="514"/>
                    </a:lnTo>
                    <a:lnTo>
                      <a:pt x="21080" y="870"/>
                    </a:lnTo>
                    <a:lnTo>
                      <a:pt x="20949" y="949"/>
                    </a:lnTo>
                    <a:lnTo>
                      <a:pt x="20949" y="1305"/>
                    </a:lnTo>
                    <a:lnTo>
                      <a:pt x="20689" y="1464"/>
                    </a:lnTo>
                    <a:lnTo>
                      <a:pt x="20689" y="2176"/>
                    </a:lnTo>
                    <a:lnTo>
                      <a:pt x="20559" y="2334"/>
                    </a:lnTo>
                    <a:lnTo>
                      <a:pt x="20559" y="3007"/>
                    </a:lnTo>
                    <a:lnTo>
                      <a:pt x="20429" y="3204"/>
                    </a:lnTo>
                    <a:lnTo>
                      <a:pt x="20429" y="4154"/>
                    </a:lnTo>
                    <a:lnTo>
                      <a:pt x="20169" y="4391"/>
                    </a:lnTo>
                    <a:lnTo>
                      <a:pt x="20169" y="7002"/>
                    </a:lnTo>
                    <a:lnTo>
                      <a:pt x="20429" y="7240"/>
                    </a:lnTo>
                    <a:lnTo>
                      <a:pt x="20429" y="8308"/>
                    </a:lnTo>
                    <a:lnTo>
                      <a:pt x="20559" y="8545"/>
                    </a:lnTo>
                    <a:lnTo>
                      <a:pt x="20559" y="9178"/>
                    </a:lnTo>
                    <a:lnTo>
                      <a:pt x="20689" y="9415"/>
                    </a:lnTo>
                    <a:lnTo>
                      <a:pt x="20689" y="10009"/>
                    </a:lnTo>
                    <a:lnTo>
                      <a:pt x="20949" y="10286"/>
                    </a:lnTo>
                    <a:lnTo>
                      <a:pt x="20949" y="10642"/>
                    </a:lnTo>
                    <a:lnTo>
                      <a:pt x="21080" y="10958"/>
                    </a:lnTo>
                    <a:lnTo>
                      <a:pt x="21080" y="11235"/>
                    </a:lnTo>
                    <a:lnTo>
                      <a:pt x="21210" y="11591"/>
                    </a:lnTo>
                    <a:lnTo>
                      <a:pt x="21210" y="11908"/>
                    </a:lnTo>
                    <a:lnTo>
                      <a:pt x="21470" y="12264"/>
                    </a:lnTo>
                    <a:lnTo>
                      <a:pt x="21470" y="14281"/>
                    </a:lnTo>
                    <a:lnTo>
                      <a:pt x="21600" y="14598"/>
                    </a:lnTo>
                    <a:lnTo>
                      <a:pt x="21470" y="14796"/>
                    </a:lnTo>
                    <a:lnTo>
                      <a:pt x="21470" y="15824"/>
                    </a:lnTo>
                    <a:lnTo>
                      <a:pt x="21210" y="16062"/>
                    </a:lnTo>
                    <a:lnTo>
                      <a:pt x="21210" y="16497"/>
                    </a:lnTo>
                    <a:lnTo>
                      <a:pt x="21080" y="16774"/>
                    </a:lnTo>
                    <a:lnTo>
                      <a:pt x="21080" y="16932"/>
                    </a:lnTo>
                    <a:lnTo>
                      <a:pt x="20949" y="17209"/>
                    </a:lnTo>
                    <a:lnTo>
                      <a:pt x="20949" y="17367"/>
                    </a:lnTo>
                    <a:lnTo>
                      <a:pt x="20689" y="17644"/>
                    </a:lnTo>
                    <a:lnTo>
                      <a:pt x="20559" y="17802"/>
                    </a:lnTo>
                    <a:lnTo>
                      <a:pt x="20559" y="17960"/>
                    </a:lnTo>
                    <a:lnTo>
                      <a:pt x="20429" y="18158"/>
                    </a:lnTo>
                    <a:lnTo>
                      <a:pt x="20169" y="18316"/>
                    </a:lnTo>
                    <a:lnTo>
                      <a:pt x="20039" y="18514"/>
                    </a:lnTo>
                    <a:lnTo>
                      <a:pt x="19908" y="18673"/>
                    </a:lnTo>
                    <a:lnTo>
                      <a:pt x="19908" y="18831"/>
                    </a:lnTo>
                    <a:lnTo>
                      <a:pt x="19648" y="19029"/>
                    </a:lnTo>
                    <a:lnTo>
                      <a:pt x="19388" y="19345"/>
                    </a:lnTo>
                    <a:lnTo>
                      <a:pt x="18998" y="19464"/>
                    </a:lnTo>
                    <a:lnTo>
                      <a:pt x="18867" y="19622"/>
                    </a:lnTo>
                    <a:lnTo>
                      <a:pt x="18607" y="19780"/>
                    </a:lnTo>
                    <a:lnTo>
                      <a:pt x="18477" y="19899"/>
                    </a:lnTo>
                    <a:lnTo>
                      <a:pt x="18347" y="20057"/>
                    </a:lnTo>
                    <a:lnTo>
                      <a:pt x="17957" y="20136"/>
                    </a:lnTo>
                    <a:lnTo>
                      <a:pt x="17827" y="20215"/>
                    </a:lnTo>
                    <a:lnTo>
                      <a:pt x="17566" y="20334"/>
                    </a:lnTo>
                    <a:lnTo>
                      <a:pt x="17306" y="20492"/>
                    </a:lnTo>
                    <a:lnTo>
                      <a:pt x="16525" y="20730"/>
                    </a:lnTo>
                    <a:lnTo>
                      <a:pt x="16265" y="20848"/>
                    </a:lnTo>
                    <a:lnTo>
                      <a:pt x="15745" y="21007"/>
                    </a:lnTo>
                    <a:lnTo>
                      <a:pt x="15354" y="21086"/>
                    </a:lnTo>
                    <a:lnTo>
                      <a:pt x="15224" y="21086"/>
                    </a:lnTo>
                    <a:lnTo>
                      <a:pt x="14834" y="21165"/>
                    </a:lnTo>
                    <a:lnTo>
                      <a:pt x="14443" y="21284"/>
                    </a:lnTo>
                    <a:lnTo>
                      <a:pt x="14053" y="21284"/>
                    </a:lnTo>
                    <a:lnTo>
                      <a:pt x="13793" y="21363"/>
                    </a:lnTo>
                    <a:lnTo>
                      <a:pt x="13402" y="21363"/>
                    </a:lnTo>
                    <a:lnTo>
                      <a:pt x="13272" y="21442"/>
                    </a:lnTo>
                    <a:lnTo>
                      <a:pt x="12882" y="21442"/>
                    </a:lnTo>
                    <a:lnTo>
                      <a:pt x="12492" y="21521"/>
                    </a:lnTo>
                    <a:lnTo>
                      <a:pt x="11320" y="21521"/>
                    </a:lnTo>
                    <a:lnTo>
                      <a:pt x="10930" y="21600"/>
                    </a:lnTo>
                    <a:lnTo>
                      <a:pt x="10410" y="21521"/>
                    </a:lnTo>
                    <a:lnTo>
                      <a:pt x="8328" y="21521"/>
                    </a:lnTo>
                    <a:lnTo>
                      <a:pt x="8067" y="21442"/>
                    </a:lnTo>
                    <a:lnTo>
                      <a:pt x="7677" y="21442"/>
                    </a:lnTo>
                    <a:lnTo>
                      <a:pt x="7157" y="21363"/>
                    </a:lnTo>
                    <a:lnTo>
                      <a:pt x="6766" y="21363"/>
                    </a:lnTo>
                    <a:lnTo>
                      <a:pt x="6376" y="21284"/>
                    </a:lnTo>
                    <a:lnTo>
                      <a:pt x="6116" y="21284"/>
                    </a:lnTo>
                    <a:lnTo>
                      <a:pt x="5725" y="21165"/>
                    </a:lnTo>
                    <a:lnTo>
                      <a:pt x="5595" y="21086"/>
                    </a:lnTo>
                    <a:lnTo>
                      <a:pt x="4814" y="20927"/>
                    </a:lnTo>
                    <a:lnTo>
                      <a:pt x="4554" y="20848"/>
                    </a:lnTo>
                    <a:lnTo>
                      <a:pt x="4294" y="20730"/>
                    </a:lnTo>
                    <a:lnTo>
                      <a:pt x="4034" y="20651"/>
                    </a:lnTo>
                    <a:lnTo>
                      <a:pt x="3643" y="20571"/>
                    </a:lnTo>
                    <a:lnTo>
                      <a:pt x="3253" y="20334"/>
                    </a:lnTo>
                    <a:lnTo>
                      <a:pt x="2993" y="20215"/>
                    </a:lnTo>
                    <a:lnTo>
                      <a:pt x="2733" y="20136"/>
                    </a:lnTo>
                    <a:lnTo>
                      <a:pt x="2602" y="19978"/>
                    </a:lnTo>
                    <a:lnTo>
                      <a:pt x="2212" y="19899"/>
                    </a:lnTo>
                    <a:lnTo>
                      <a:pt x="2082" y="19701"/>
                    </a:lnTo>
                    <a:lnTo>
                      <a:pt x="1952" y="19543"/>
                    </a:lnTo>
                    <a:lnTo>
                      <a:pt x="1692" y="19464"/>
                    </a:lnTo>
                    <a:lnTo>
                      <a:pt x="1561" y="19266"/>
                    </a:lnTo>
                    <a:lnTo>
                      <a:pt x="1431" y="19108"/>
                    </a:lnTo>
                    <a:lnTo>
                      <a:pt x="1171" y="18949"/>
                    </a:lnTo>
                    <a:lnTo>
                      <a:pt x="1041" y="18752"/>
                    </a:lnTo>
                    <a:lnTo>
                      <a:pt x="1041" y="18593"/>
                    </a:lnTo>
                    <a:lnTo>
                      <a:pt x="911" y="18396"/>
                    </a:lnTo>
                    <a:lnTo>
                      <a:pt x="651" y="18237"/>
                    </a:lnTo>
                    <a:lnTo>
                      <a:pt x="520" y="17960"/>
                    </a:lnTo>
                    <a:lnTo>
                      <a:pt x="520" y="17802"/>
                    </a:lnTo>
                    <a:lnTo>
                      <a:pt x="390" y="17644"/>
                    </a:lnTo>
                    <a:lnTo>
                      <a:pt x="390" y="17367"/>
                    </a:lnTo>
                    <a:lnTo>
                      <a:pt x="130" y="17209"/>
                    </a:lnTo>
                    <a:lnTo>
                      <a:pt x="130" y="16774"/>
                    </a:lnTo>
                    <a:lnTo>
                      <a:pt x="0" y="16497"/>
                    </a:lnTo>
                    <a:lnTo>
                      <a:pt x="0" y="13569"/>
                    </a:lnTo>
                    <a:lnTo>
                      <a:pt x="130" y="13292"/>
                    </a:lnTo>
                    <a:lnTo>
                      <a:pt x="130" y="12699"/>
                    </a:lnTo>
                    <a:lnTo>
                      <a:pt x="390" y="12343"/>
                    </a:lnTo>
                    <a:lnTo>
                      <a:pt x="390" y="12026"/>
                    </a:lnTo>
                    <a:lnTo>
                      <a:pt x="520" y="11670"/>
                    </a:lnTo>
                    <a:lnTo>
                      <a:pt x="520" y="11393"/>
                    </a:lnTo>
                    <a:lnTo>
                      <a:pt x="651" y="11077"/>
                    </a:lnTo>
                    <a:lnTo>
                      <a:pt x="911" y="10721"/>
                    </a:lnTo>
                    <a:lnTo>
                      <a:pt x="911" y="10207"/>
                    </a:lnTo>
                    <a:lnTo>
                      <a:pt x="1041" y="10009"/>
                    </a:lnTo>
                    <a:lnTo>
                      <a:pt x="1041" y="9495"/>
                    </a:lnTo>
                    <a:lnTo>
                      <a:pt x="1171" y="9415"/>
                    </a:lnTo>
                    <a:lnTo>
                      <a:pt x="1171" y="8901"/>
                    </a:lnTo>
                    <a:lnTo>
                      <a:pt x="1431" y="8743"/>
                    </a:lnTo>
                    <a:lnTo>
                      <a:pt x="1431" y="8308"/>
                    </a:lnTo>
                    <a:lnTo>
                      <a:pt x="1561" y="8110"/>
                    </a:lnTo>
                    <a:lnTo>
                      <a:pt x="1561" y="7358"/>
                    </a:lnTo>
                    <a:lnTo>
                      <a:pt x="1692" y="7160"/>
                    </a:lnTo>
                    <a:lnTo>
                      <a:pt x="1692" y="6409"/>
                    </a:lnTo>
                    <a:lnTo>
                      <a:pt x="1952" y="6290"/>
                    </a:lnTo>
                    <a:lnTo>
                      <a:pt x="1952" y="5182"/>
                    </a:lnTo>
                    <a:lnTo>
                      <a:pt x="2082" y="5024"/>
                    </a:lnTo>
                    <a:lnTo>
                      <a:pt x="2082" y="3719"/>
                    </a:lnTo>
                    <a:lnTo>
                      <a:pt x="2212" y="3521"/>
                    </a:lnTo>
                    <a:lnTo>
                      <a:pt x="2212" y="1820"/>
                    </a:lnTo>
                    <a:lnTo>
                      <a:pt x="8328" y="1385"/>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0" name="Shape 410"/>
              <p:cNvSpPr/>
              <p:nvPr/>
            </p:nvSpPr>
            <p:spPr>
              <a:xfrm>
                <a:off x="94817" y="2068933"/>
                <a:ext cx="100236" cy="92071"/>
              </a:xfrm>
              <a:custGeom>
                <a:avLst/>
                <a:gdLst/>
                <a:ahLst/>
                <a:cxnLst>
                  <a:cxn ang="0">
                    <a:pos x="wd2" y="hd2"/>
                  </a:cxn>
                  <a:cxn ang="5400000">
                    <a:pos x="wd2" y="hd2"/>
                  </a:cxn>
                  <a:cxn ang="10800000">
                    <a:pos x="wd2" y="hd2"/>
                  </a:cxn>
                  <a:cxn ang="16200000">
                    <a:pos x="wd2" y="hd2"/>
                  </a:cxn>
                </a:cxnLst>
                <a:rect l="0" t="0" r="r" b="b"/>
                <a:pathLst>
                  <a:path w="21600" h="21600" extrusionOk="0">
                    <a:moveTo>
                      <a:pt x="2335" y="21185"/>
                    </a:moveTo>
                    <a:lnTo>
                      <a:pt x="21600" y="21600"/>
                    </a:lnTo>
                    <a:lnTo>
                      <a:pt x="21211" y="0"/>
                    </a:lnTo>
                    <a:lnTo>
                      <a:pt x="0" y="415"/>
                    </a:lnTo>
                    <a:lnTo>
                      <a:pt x="2335" y="21185"/>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grpSp>
        <p:grpSp>
          <p:nvGrpSpPr>
            <p:cNvPr id="418" name="Group 418"/>
            <p:cNvGrpSpPr/>
            <p:nvPr/>
          </p:nvGrpSpPr>
          <p:grpSpPr>
            <a:xfrm>
              <a:off x="-1" y="109432"/>
              <a:ext cx="2" cy="2016203"/>
              <a:chOff x="0" y="0"/>
              <a:chExt cx="0" cy="2016201"/>
            </a:xfrm>
          </p:grpSpPr>
          <p:sp>
            <p:nvSpPr>
              <p:cNvPr id="412" name="Shape 412"/>
              <p:cNvSpPr/>
              <p:nvPr/>
            </p:nvSpPr>
            <p:spPr>
              <a:xfrm flipV="1">
                <a:off x="-1" y="1568156"/>
                <a:ext cx="2" cy="448046"/>
              </a:xfrm>
              <a:prstGeom prst="line">
                <a:avLst/>
              </a:prstGeom>
              <a:noFill/>
              <a:ln w="57150" cap="flat">
                <a:solidFill>
                  <a:srgbClr val="66CCFF"/>
                </a:solidFill>
                <a:prstDash val="solid"/>
                <a:round/>
                <a:headEnd type="triangle" w="med" len="me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3" name="Shape 413"/>
              <p:cNvSpPr/>
              <p:nvPr/>
            </p:nvSpPr>
            <p:spPr>
              <a:xfrm flipV="1">
                <a:off x="-1" y="1180784"/>
                <a:ext cx="2" cy="448046"/>
              </a:xfrm>
              <a:prstGeom prst="line">
                <a:avLst/>
              </a:prstGeom>
              <a:noFill/>
              <a:ln w="57150" cap="flat">
                <a:solidFill>
                  <a:srgbClr val="9999FF"/>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4" name="Shape 414"/>
              <p:cNvSpPr/>
              <p:nvPr/>
            </p:nvSpPr>
            <p:spPr>
              <a:xfrm flipV="1">
                <a:off x="-1" y="732740"/>
                <a:ext cx="2" cy="448045"/>
              </a:xfrm>
              <a:prstGeom prst="line">
                <a:avLst/>
              </a:prstGeom>
              <a:noFill/>
              <a:ln w="57150" cap="flat">
                <a:solidFill>
                  <a:srgbClr val="CC66FF"/>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5" name="Shape 415"/>
              <p:cNvSpPr/>
              <p:nvPr/>
            </p:nvSpPr>
            <p:spPr>
              <a:xfrm flipV="1">
                <a:off x="-1" y="373370"/>
                <a:ext cx="2" cy="448046"/>
              </a:xfrm>
              <a:prstGeom prst="line">
                <a:avLst/>
              </a:prstGeom>
              <a:noFill/>
              <a:ln w="57150" cap="flat">
                <a:solidFill>
                  <a:srgbClr val="FF33CC"/>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6" name="Shape 416"/>
              <p:cNvSpPr/>
              <p:nvPr/>
            </p:nvSpPr>
            <p:spPr>
              <a:xfrm flipV="1">
                <a:off x="-1" y="74674"/>
                <a:ext cx="2" cy="448045"/>
              </a:xfrm>
              <a:prstGeom prst="line">
                <a:avLst/>
              </a:prstGeom>
              <a:noFill/>
              <a:ln w="57150" cap="flat">
                <a:solidFill>
                  <a:srgbClr val="FF0066"/>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7" name="Shape 417"/>
              <p:cNvSpPr/>
              <p:nvPr/>
            </p:nvSpPr>
            <p:spPr>
              <a:xfrm flipV="1">
                <a:off x="-1" y="0"/>
                <a:ext cx="2" cy="448045"/>
              </a:xfrm>
              <a:prstGeom prst="line">
                <a:avLst/>
              </a:prstGeom>
              <a:noFill/>
              <a:ln w="57150" cap="flat">
                <a:solidFill>
                  <a:srgbClr val="FF0000"/>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grpSp>
      </p:grpSp>
      <p:sp>
        <p:nvSpPr>
          <p:cNvPr id="421" name="Shape 421"/>
          <p:cNvSpPr/>
          <p:nvPr/>
        </p:nvSpPr>
        <p:spPr>
          <a:xfrm>
            <a:off x="7920037" y="6172200"/>
            <a:ext cx="1524001"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800" b="0" i="1">
                <a:solidFill>
                  <a:srgbClr val="FFE831"/>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1800" b="0" i="1" u="none" strike="noStrike" kern="0" cap="none" spc="0" normalizeH="0" baseline="0" noProof="0">
                <a:ln>
                  <a:noFill/>
                </a:ln>
                <a:solidFill>
                  <a:srgbClr val="FFE831"/>
                </a:solidFill>
                <a:effectLst/>
                <a:uLnTx/>
                <a:uFillTx/>
                <a:latin typeface="Arial"/>
                <a:cs typeface="Arial"/>
                <a:sym typeface="Arial"/>
              </a:rPr>
              <a:t>(Continued)</a:t>
            </a:r>
          </a:p>
        </p:txBody>
      </p:sp>
      <p:sp>
        <p:nvSpPr>
          <p:cNvPr id="2" name="TextBox 1"/>
          <p:cNvSpPr txBox="1"/>
          <p:nvPr/>
        </p:nvSpPr>
        <p:spPr>
          <a:xfrm>
            <a:off x="838200" y="4509359"/>
            <a:ext cx="8001000"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lvl="0" indent="-342900" algn="ctr"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000" b="0" i="0" u="none" strike="noStrike" kern="0" cap="none" spc="0" normalizeH="0" baseline="0" noProof="0" dirty="0">
                <a:ln>
                  <a:noFill/>
                </a:ln>
                <a:solidFill>
                  <a:srgbClr val="FFFFFF"/>
                </a:solidFill>
                <a:effectLst/>
                <a:uLnTx/>
                <a:uFillTx/>
                <a:latin typeface="Arial"/>
                <a:ea typeface="+mn-ea"/>
                <a:cs typeface="Arial"/>
                <a:sym typeface="Arial"/>
              </a:rPr>
              <a:t>How will you </a:t>
            </a:r>
            <a:r>
              <a:rPr lang="en-US" sz="3000" b="0" noProof="0" dirty="0">
                <a:solidFill>
                  <a:srgbClr val="FFFFFF"/>
                </a:solidFill>
                <a:latin typeface="Arial"/>
                <a:cs typeface="Arial"/>
              </a:rPr>
              <a:t>help </a:t>
            </a:r>
            <a:r>
              <a:rPr kumimoji="0" lang="en-US" sz="3000" b="0" i="0" u="none" strike="noStrike" kern="0" cap="none" spc="0" normalizeH="0" baseline="0" noProof="0" dirty="0">
                <a:ln>
                  <a:noFill/>
                </a:ln>
                <a:solidFill>
                  <a:srgbClr val="FFFFFF"/>
                </a:solidFill>
                <a:effectLst/>
                <a:uLnTx/>
                <a:uFillTx/>
                <a:latin typeface="Arial"/>
                <a:ea typeface="+mn-ea"/>
                <a:cs typeface="Arial"/>
                <a:sym typeface="Arial"/>
              </a:rPr>
              <a:t>your child deescalate?</a:t>
            </a:r>
          </a:p>
        </p:txBody>
      </p:sp>
    </p:spTree>
    <p:extLst>
      <p:ext uri="{BB962C8B-B14F-4D97-AF65-F5344CB8AC3E}">
        <p14:creationId xmlns:p14="http://schemas.microsoft.com/office/powerpoint/2010/main" val="285817156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p:cNvSpPr>
          <p:nvPr>
            <p:ph type="sldNum" sz="quarter" idx="2"/>
          </p:nvPr>
        </p:nvSpPr>
        <p:spPr>
          <a:xfrm>
            <a:off x="9209433" y="6880225"/>
            <a:ext cx="391767" cy="394307"/>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000" b="0" i="0" u="none" strike="noStrike" kern="0" cap="none" spc="0" normalizeH="0" baseline="0" noProof="0">
                <a:ln>
                  <a:noFill/>
                </a:ln>
                <a:solidFill>
                  <a:srgbClr val="FFFF00"/>
                </a:solidFill>
                <a:effectLst/>
                <a:uLnTx/>
                <a:uFillTx/>
                <a:latin typeface="Franklin Gothic Book"/>
                <a:sym typeface="Franklin Gothic Book"/>
              </a:rPr>
              <a:pPr marL="0" marR="0" lvl="0" indent="0" algn="r" defTabSz="914400" rtl="0" eaLnBrk="1" fontAlgn="auto" latinLnBrk="0" hangingPunct="0">
                <a:lnSpc>
                  <a:spcPct val="100000"/>
                </a:lnSpc>
                <a:spcBef>
                  <a:spcPts val="0"/>
                </a:spcBef>
                <a:spcAft>
                  <a:spcPts val="0"/>
                </a:spcAft>
                <a:buClrTx/>
                <a:buSzTx/>
                <a:buFontTx/>
                <a:buNone/>
                <a:tabLst/>
                <a:defRPr/>
              </a:pPr>
              <a:t>18</a:t>
            </a:fld>
            <a:endParaRPr kumimoji="0" sz="2000" b="0" i="0" u="none" strike="noStrike" kern="0" cap="none" spc="0" normalizeH="0" baseline="0" noProof="0">
              <a:ln>
                <a:noFill/>
              </a:ln>
              <a:solidFill>
                <a:srgbClr val="FFFF00"/>
              </a:solidFill>
              <a:effectLst/>
              <a:uLnTx/>
              <a:uFillTx/>
              <a:latin typeface="Franklin Gothic Book"/>
              <a:sym typeface="Franklin Gothic Book"/>
            </a:endParaRPr>
          </a:p>
        </p:txBody>
      </p:sp>
      <p:sp>
        <p:nvSpPr>
          <p:cNvPr id="329" name="Shape 329"/>
          <p:cNvSpPr>
            <a:spLocks noGrp="1"/>
          </p:cNvSpPr>
          <p:nvPr>
            <p:ph type="title" idx="4294967295"/>
          </p:nvPr>
        </p:nvSpPr>
        <p:spPr>
          <a:xfrm>
            <a:off x="152400" y="304800"/>
            <a:ext cx="8893175" cy="1219200"/>
          </a:xfrm>
          <a:prstGeom prst="rect">
            <a:avLst/>
          </a:prstGeom>
        </p:spPr>
        <p:txBody>
          <a:bodyPr>
            <a:normAutofit/>
          </a:bodyPr>
          <a:lstStyle>
            <a:lvl1pPr>
              <a:defRPr sz="3400"/>
            </a:lvl1pPr>
          </a:lstStyle>
          <a:p>
            <a:r>
              <a:rPr lang="en-US" dirty="0"/>
              <a:t>Emotional Coaching – Step #5</a:t>
            </a:r>
            <a:endParaRPr dirty="0"/>
          </a:p>
        </p:txBody>
      </p:sp>
      <p:grpSp>
        <p:nvGrpSpPr>
          <p:cNvPr id="419" name="Group 419"/>
          <p:cNvGrpSpPr/>
          <p:nvPr/>
        </p:nvGrpSpPr>
        <p:grpSpPr>
          <a:xfrm>
            <a:off x="3829050" y="2005743"/>
            <a:ext cx="509019" cy="2503614"/>
            <a:chOff x="0" y="0"/>
            <a:chExt cx="509018" cy="2503612"/>
          </a:xfrm>
        </p:grpSpPr>
        <p:grpSp>
          <p:nvGrpSpPr>
            <p:cNvPr id="411" name="Group 411"/>
            <p:cNvGrpSpPr/>
            <p:nvPr/>
          </p:nvGrpSpPr>
          <p:grpSpPr>
            <a:xfrm>
              <a:off x="186640" y="0"/>
              <a:ext cx="322379" cy="2503613"/>
              <a:chOff x="0" y="0"/>
              <a:chExt cx="322377" cy="2503612"/>
            </a:xfrm>
          </p:grpSpPr>
          <p:sp>
            <p:nvSpPr>
              <p:cNvPr id="398" name="Shape 398"/>
              <p:cNvSpPr/>
              <p:nvPr/>
            </p:nvSpPr>
            <p:spPr>
              <a:xfrm>
                <a:off x="101138" y="2062735"/>
                <a:ext cx="101139" cy="388646"/>
              </a:xfrm>
              <a:custGeom>
                <a:avLst/>
                <a:gdLst/>
                <a:ahLst/>
                <a:cxnLst>
                  <a:cxn ang="0">
                    <a:pos x="wd2" y="hd2"/>
                  </a:cxn>
                  <a:cxn ang="5400000">
                    <a:pos x="wd2" y="hd2"/>
                  </a:cxn>
                  <a:cxn ang="10800000">
                    <a:pos x="wd2" y="hd2"/>
                  </a:cxn>
                  <a:cxn ang="16200000">
                    <a:pos x="wd2" y="hd2"/>
                  </a:cxn>
                </a:cxnLst>
                <a:rect l="0" t="0" r="r" b="b"/>
                <a:pathLst>
                  <a:path w="21600" h="21600" extrusionOk="0">
                    <a:moveTo>
                      <a:pt x="2507" y="0"/>
                    </a:moveTo>
                    <a:lnTo>
                      <a:pt x="0" y="11513"/>
                    </a:lnTo>
                    <a:lnTo>
                      <a:pt x="193" y="18599"/>
                    </a:lnTo>
                    <a:lnTo>
                      <a:pt x="8679" y="21600"/>
                    </a:lnTo>
                    <a:lnTo>
                      <a:pt x="19286" y="20518"/>
                    </a:lnTo>
                    <a:lnTo>
                      <a:pt x="21600" y="13334"/>
                    </a:lnTo>
                    <a:lnTo>
                      <a:pt x="15236" y="1722"/>
                    </a:lnTo>
                    <a:lnTo>
                      <a:pt x="2507" y="0"/>
                    </a:lnTo>
                    <a:close/>
                  </a:path>
                </a:pathLst>
              </a:custGeom>
              <a:solidFill>
                <a:srgbClr val="94A6C2"/>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399" name="Shape 399"/>
              <p:cNvSpPr/>
              <p:nvPr/>
            </p:nvSpPr>
            <p:spPr>
              <a:xfrm>
                <a:off x="35217" y="17705"/>
                <a:ext cx="255556" cy="2081329"/>
              </a:xfrm>
              <a:custGeom>
                <a:avLst/>
                <a:gdLst/>
                <a:ahLst/>
                <a:cxnLst>
                  <a:cxn ang="0">
                    <a:pos x="wd2" y="hd2"/>
                  </a:cxn>
                  <a:cxn ang="5400000">
                    <a:pos x="wd2" y="hd2"/>
                  </a:cxn>
                  <a:cxn ang="10800000">
                    <a:pos x="wd2" y="hd2"/>
                  </a:cxn>
                  <a:cxn ang="16200000">
                    <a:pos x="wd2" y="hd2"/>
                  </a:cxn>
                </a:cxnLst>
                <a:rect l="0" t="0" r="r" b="b"/>
                <a:pathLst>
                  <a:path w="21600" h="21600" extrusionOk="0">
                    <a:moveTo>
                      <a:pt x="6488" y="21407"/>
                    </a:moveTo>
                    <a:lnTo>
                      <a:pt x="5266" y="19358"/>
                    </a:lnTo>
                    <a:lnTo>
                      <a:pt x="1145" y="17806"/>
                    </a:lnTo>
                    <a:lnTo>
                      <a:pt x="1145" y="17769"/>
                    </a:lnTo>
                    <a:lnTo>
                      <a:pt x="1069" y="17750"/>
                    </a:lnTo>
                    <a:lnTo>
                      <a:pt x="1069" y="17686"/>
                    </a:lnTo>
                    <a:lnTo>
                      <a:pt x="916" y="17668"/>
                    </a:lnTo>
                    <a:lnTo>
                      <a:pt x="916" y="17613"/>
                    </a:lnTo>
                    <a:lnTo>
                      <a:pt x="840" y="17585"/>
                    </a:lnTo>
                    <a:lnTo>
                      <a:pt x="840" y="17466"/>
                    </a:lnTo>
                    <a:lnTo>
                      <a:pt x="763" y="17429"/>
                    </a:lnTo>
                    <a:lnTo>
                      <a:pt x="763" y="17291"/>
                    </a:lnTo>
                    <a:lnTo>
                      <a:pt x="611" y="17245"/>
                    </a:lnTo>
                    <a:lnTo>
                      <a:pt x="611" y="17126"/>
                    </a:lnTo>
                    <a:lnTo>
                      <a:pt x="534" y="17071"/>
                    </a:lnTo>
                    <a:lnTo>
                      <a:pt x="534" y="16924"/>
                    </a:lnTo>
                    <a:lnTo>
                      <a:pt x="458" y="16841"/>
                    </a:lnTo>
                    <a:lnTo>
                      <a:pt x="458" y="16685"/>
                    </a:lnTo>
                    <a:lnTo>
                      <a:pt x="305" y="16584"/>
                    </a:lnTo>
                    <a:lnTo>
                      <a:pt x="305" y="16299"/>
                    </a:lnTo>
                    <a:lnTo>
                      <a:pt x="229" y="16207"/>
                    </a:lnTo>
                    <a:lnTo>
                      <a:pt x="229" y="15839"/>
                    </a:lnTo>
                    <a:lnTo>
                      <a:pt x="153" y="15720"/>
                    </a:lnTo>
                    <a:lnTo>
                      <a:pt x="153" y="15160"/>
                    </a:lnTo>
                    <a:lnTo>
                      <a:pt x="0" y="15022"/>
                    </a:lnTo>
                    <a:lnTo>
                      <a:pt x="0" y="12229"/>
                    </a:lnTo>
                    <a:lnTo>
                      <a:pt x="153" y="11990"/>
                    </a:lnTo>
                    <a:lnTo>
                      <a:pt x="153" y="11200"/>
                    </a:lnTo>
                    <a:lnTo>
                      <a:pt x="229" y="10942"/>
                    </a:lnTo>
                    <a:lnTo>
                      <a:pt x="229" y="10161"/>
                    </a:lnTo>
                    <a:lnTo>
                      <a:pt x="305" y="9895"/>
                    </a:lnTo>
                    <a:lnTo>
                      <a:pt x="305" y="9656"/>
                    </a:lnTo>
                    <a:lnTo>
                      <a:pt x="458" y="9399"/>
                    </a:lnTo>
                    <a:lnTo>
                      <a:pt x="458" y="9132"/>
                    </a:lnTo>
                    <a:lnTo>
                      <a:pt x="534" y="8894"/>
                    </a:lnTo>
                    <a:lnTo>
                      <a:pt x="534" y="8655"/>
                    </a:lnTo>
                    <a:lnTo>
                      <a:pt x="611" y="8416"/>
                    </a:lnTo>
                    <a:lnTo>
                      <a:pt x="611" y="8168"/>
                    </a:lnTo>
                    <a:lnTo>
                      <a:pt x="763" y="7929"/>
                    </a:lnTo>
                    <a:lnTo>
                      <a:pt x="763" y="7690"/>
                    </a:lnTo>
                    <a:lnTo>
                      <a:pt x="840" y="7470"/>
                    </a:lnTo>
                    <a:lnTo>
                      <a:pt x="840" y="7231"/>
                    </a:lnTo>
                    <a:lnTo>
                      <a:pt x="916" y="7010"/>
                    </a:lnTo>
                    <a:lnTo>
                      <a:pt x="1069" y="6762"/>
                    </a:lnTo>
                    <a:lnTo>
                      <a:pt x="1069" y="6542"/>
                    </a:lnTo>
                    <a:lnTo>
                      <a:pt x="1145" y="6321"/>
                    </a:lnTo>
                    <a:lnTo>
                      <a:pt x="1221" y="6119"/>
                    </a:lnTo>
                    <a:lnTo>
                      <a:pt x="1221" y="5898"/>
                    </a:lnTo>
                    <a:lnTo>
                      <a:pt x="1374" y="5696"/>
                    </a:lnTo>
                    <a:lnTo>
                      <a:pt x="1450" y="5503"/>
                    </a:lnTo>
                    <a:lnTo>
                      <a:pt x="1450" y="5301"/>
                    </a:lnTo>
                    <a:lnTo>
                      <a:pt x="1527" y="5099"/>
                    </a:lnTo>
                    <a:lnTo>
                      <a:pt x="1679" y="4897"/>
                    </a:lnTo>
                    <a:lnTo>
                      <a:pt x="1679" y="4713"/>
                    </a:lnTo>
                    <a:lnTo>
                      <a:pt x="1755" y="4539"/>
                    </a:lnTo>
                    <a:lnTo>
                      <a:pt x="1832" y="4355"/>
                    </a:lnTo>
                    <a:lnTo>
                      <a:pt x="1984" y="4171"/>
                    </a:lnTo>
                    <a:lnTo>
                      <a:pt x="1984" y="3997"/>
                    </a:lnTo>
                    <a:lnTo>
                      <a:pt x="2061" y="3831"/>
                    </a:lnTo>
                    <a:lnTo>
                      <a:pt x="2137" y="3657"/>
                    </a:lnTo>
                    <a:lnTo>
                      <a:pt x="2137" y="3491"/>
                    </a:lnTo>
                    <a:lnTo>
                      <a:pt x="2290" y="3335"/>
                    </a:lnTo>
                    <a:lnTo>
                      <a:pt x="2366" y="3188"/>
                    </a:lnTo>
                    <a:lnTo>
                      <a:pt x="2366" y="3050"/>
                    </a:lnTo>
                    <a:lnTo>
                      <a:pt x="2442" y="2885"/>
                    </a:lnTo>
                    <a:lnTo>
                      <a:pt x="2442" y="2765"/>
                    </a:lnTo>
                    <a:lnTo>
                      <a:pt x="2595" y="2628"/>
                    </a:lnTo>
                    <a:lnTo>
                      <a:pt x="2671" y="2508"/>
                    </a:lnTo>
                    <a:lnTo>
                      <a:pt x="2671" y="2389"/>
                    </a:lnTo>
                    <a:lnTo>
                      <a:pt x="2748" y="2269"/>
                    </a:lnTo>
                    <a:lnTo>
                      <a:pt x="2748" y="2150"/>
                    </a:lnTo>
                    <a:lnTo>
                      <a:pt x="2900" y="2049"/>
                    </a:lnTo>
                    <a:lnTo>
                      <a:pt x="2900" y="1948"/>
                    </a:lnTo>
                    <a:lnTo>
                      <a:pt x="2977" y="1847"/>
                    </a:lnTo>
                    <a:lnTo>
                      <a:pt x="2977" y="1764"/>
                    </a:lnTo>
                    <a:lnTo>
                      <a:pt x="3053" y="1663"/>
                    </a:lnTo>
                    <a:lnTo>
                      <a:pt x="3053" y="1525"/>
                    </a:lnTo>
                    <a:lnTo>
                      <a:pt x="3206" y="1442"/>
                    </a:lnTo>
                    <a:lnTo>
                      <a:pt x="3206" y="1341"/>
                    </a:lnTo>
                    <a:lnTo>
                      <a:pt x="3282" y="1286"/>
                    </a:lnTo>
                    <a:lnTo>
                      <a:pt x="3282" y="1158"/>
                    </a:lnTo>
                    <a:lnTo>
                      <a:pt x="3435" y="1139"/>
                    </a:lnTo>
                    <a:lnTo>
                      <a:pt x="3435" y="1121"/>
                    </a:lnTo>
                    <a:lnTo>
                      <a:pt x="8854" y="0"/>
                    </a:lnTo>
                    <a:lnTo>
                      <a:pt x="16181" y="257"/>
                    </a:lnTo>
                    <a:lnTo>
                      <a:pt x="21600" y="1562"/>
                    </a:lnTo>
                    <a:lnTo>
                      <a:pt x="21447" y="10878"/>
                    </a:lnTo>
                    <a:lnTo>
                      <a:pt x="20302" y="16822"/>
                    </a:lnTo>
                    <a:lnTo>
                      <a:pt x="14044" y="19680"/>
                    </a:lnTo>
                    <a:lnTo>
                      <a:pt x="12594" y="21600"/>
                    </a:lnTo>
                    <a:lnTo>
                      <a:pt x="6488" y="21407"/>
                    </a:lnTo>
                    <a:close/>
                  </a:path>
                </a:pathLst>
              </a:custGeom>
              <a:solidFill>
                <a:srgbClr val="B3FFFF"/>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0" name="Shape 400"/>
              <p:cNvSpPr/>
              <p:nvPr/>
            </p:nvSpPr>
            <p:spPr>
              <a:xfrm>
                <a:off x="88495" y="215126"/>
                <a:ext cx="150806" cy="1865316"/>
              </a:xfrm>
              <a:custGeom>
                <a:avLst/>
                <a:gdLst/>
                <a:ahLst/>
                <a:cxnLst>
                  <a:cxn ang="0">
                    <a:pos x="wd2" y="hd2"/>
                  </a:cxn>
                  <a:cxn ang="5400000">
                    <a:pos x="wd2" y="hd2"/>
                  </a:cxn>
                  <a:cxn ang="10800000">
                    <a:pos x="wd2" y="hd2"/>
                  </a:cxn>
                  <a:cxn ang="16200000">
                    <a:pos x="wd2" y="hd2"/>
                  </a:cxn>
                </a:cxnLst>
                <a:rect l="0" t="0" r="r" b="b"/>
                <a:pathLst>
                  <a:path w="21600" h="21600" extrusionOk="0">
                    <a:moveTo>
                      <a:pt x="1293" y="0"/>
                    </a:moveTo>
                    <a:lnTo>
                      <a:pt x="21600" y="21"/>
                    </a:lnTo>
                    <a:lnTo>
                      <a:pt x="20307" y="18279"/>
                    </a:lnTo>
                    <a:lnTo>
                      <a:pt x="14745" y="21600"/>
                    </a:lnTo>
                    <a:lnTo>
                      <a:pt x="3363" y="21600"/>
                    </a:lnTo>
                    <a:lnTo>
                      <a:pt x="0" y="19129"/>
                    </a:lnTo>
                    <a:lnTo>
                      <a:pt x="1293" y="0"/>
                    </a:lnTo>
                    <a:close/>
                  </a:path>
                </a:pathLst>
              </a:custGeom>
              <a:solidFill>
                <a:srgbClr val="D1BDBD"/>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1" name="Shape 401"/>
              <p:cNvSpPr/>
              <p:nvPr/>
            </p:nvSpPr>
            <p:spPr>
              <a:xfrm>
                <a:off x="99332" y="429367"/>
                <a:ext cx="122811" cy="75251"/>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2" name="Shape 402"/>
              <p:cNvSpPr/>
              <p:nvPr/>
            </p:nvSpPr>
            <p:spPr>
              <a:xfrm>
                <a:off x="99332" y="680791"/>
                <a:ext cx="122811" cy="77907"/>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3" name="Shape 403"/>
              <p:cNvSpPr/>
              <p:nvPr/>
            </p:nvSpPr>
            <p:spPr>
              <a:xfrm>
                <a:off x="98429" y="910967"/>
                <a:ext cx="121908" cy="77907"/>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4" name="Shape 404"/>
              <p:cNvSpPr/>
              <p:nvPr/>
            </p:nvSpPr>
            <p:spPr>
              <a:xfrm>
                <a:off x="97526" y="1132291"/>
                <a:ext cx="121908" cy="75251"/>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5" name="Shape 405"/>
              <p:cNvSpPr/>
              <p:nvPr/>
            </p:nvSpPr>
            <p:spPr>
              <a:xfrm>
                <a:off x="94817" y="1335023"/>
                <a:ext cx="121908" cy="77907"/>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6" name="Shape 406"/>
              <p:cNvSpPr/>
              <p:nvPr/>
            </p:nvSpPr>
            <p:spPr>
              <a:xfrm>
                <a:off x="95720" y="1563429"/>
                <a:ext cx="122811" cy="77022"/>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7" name="Shape 407"/>
              <p:cNvSpPr/>
              <p:nvPr/>
            </p:nvSpPr>
            <p:spPr>
              <a:xfrm>
                <a:off x="129131" y="269129"/>
                <a:ext cx="62310" cy="1811313"/>
              </a:xfrm>
              <a:custGeom>
                <a:avLst/>
                <a:gdLst/>
                <a:ahLst/>
                <a:cxnLst>
                  <a:cxn ang="0">
                    <a:pos x="wd2" y="hd2"/>
                  </a:cxn>
                  <a:cxn ang="5400000">
                    <a:pos x="wd2" y="hd2"/>
                  </a:cxn>
                  <a:cxn ang="10800000">
                    <a:pos x="wd2" y="hd2"/>
                  </a:cxn>
                  <a:cxn ang="16200000">
                    <a:pos x="wd2" y="hd2"/>
                  </a:cxn>
                </a:cxnLst>
                <a:rect l="0" t="0" r="r" b="b"/>
                <a:pathLst>
                  <a:path w="21600" h="21600" extrusionOk="0">
                    <a:moveTo>
                      <a:pt x="5009" y="0"/>
                    </a:moveTo>
                    <a:lnTo>
                      <a:pt x="0" y="21547"/>
                    </a:lnTo>
                    <a:lnTo>
                      <a:pt x="14400" y="21600"/>
                    </a:lnTo>
                    <a:lnTo>
                      <a:pt x="21600" y="0"/>
                    </a:lnTo>
                    <a:lnTo>
                      <a:pt x="5009" y="0"/>
                    </a:lnTo>
                    <a:close/>
                  </a:path>
                </a:pathLst>
              </a:custGeom>
              <a:solidFill>
                <a:srgbClr val="F02424"/>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8" name="Shape 408"/>
              <p:cNvSpPr/>
              <p:nvPr/>
            </p:nvSpPr>
            <p:spPr>
              <a:xfrm>
                <a:off x="0" y="0"/>
                <a:ext cx="322378" cy="2238910"/>
              </a:xfrm>
              <a:custGeom>
                <a:avLst/>
                <a:gdLst/>
                <a:ahLst/>
                <a:cxnLst>
                  <a:cxn ang="0">
                    <a:pos x="wd2" y="hd2"/>
                  </a:cxn>
                  <a:cxn ang="5400000">
                    <a:pos x="wd2" y="hd2"/>
                  </a:cxn>
                  <a:cxn ang="10800000">
                    <a:pos x="wd2" y="hd2"/>
                  </a:cxn>
                  <a:cxn ang="16200000">
                    <a:pos x="wd2" y="hd2"/>
                  </a:cxn>
                </a:cxnLst>
                <a:rect l="0" t="0" r="r" b="b"/>
                <a:pathLst>
                  <a:path w="21600" h="21600" extrusionOk="0">
                    <a:moveTo>
                      <a:pt x="8531" y="20831"/>
                    </a:moveTo>
                    <a:lnTo>
                      <a:pt x="8531" y="20720"/>
                    </a:lnTo>
                    <a:lnTo>
                      <a:pt x="8652" y="20703"/>
                    </a:lnTo>
                    <a:lnTo>
                      <a:pt x="8652" y="20575"/>
                    </a:lnTo>
                    <a:lnTo>
                      <a:pt x="8713" y="20549"/>
                    </a:lnTo>
                    <a:lnTo>
                      <a:pt x="8713" y="20404"/>
                    </a:lnTo>
                    <a:lnTo>
                      <a:pt x="8773" y="20387"/>
                    </a:lnTo>
                    <a:lnTo>
                      <a:pt x="8773" y="19678"/>
                    </a:lnTo>
                    <a:lnTo>
                      <a:pt x="8713" y="19636"/>
                    </a:lnTo>
                    <a:lnTo>
                      <a:pt x="8713" y="19490"/>
                    </a:lnTo>
                    <a:lnTo>
                      <a:pt x="8652" y="19431"/>
                    </a:lnTo>
                    <a:lnTo>
                      <a:pt x="8652" y="19320"/>
                    </a:lnTo>
                    <a:lnTo>
                      <a:pt x="8531" y="19268"/>
                    </a:lnTo>
                    <a:lnTo>
                      <a:pt x="8531" y="19191"/>
                    </a:lnTo>
                    <a:lnTo>
                      <a:pt x="8471" y="19080"/>
                    </a:lnTo>
                    <a:lnTo>
                      <a:pt x="8289" y="18969"/>
                    </a:lnTo>
                    <a:lnTo>
                      <a:pt x="8229" y="18875"/>
                    </a:lnTo>
                    <a:lnTo>
                      <a:pt x="8108" y="18781"/>
                    </a:lnTo>
                    <a:lnTo>
                      <a:pt x="7987" y="18594"/>
                    </a:lnTo>
                    <a:lnTo>
                      <a:pt x="7866" y="18517"/>
                    </a:lnTo>
                    <a:lnTo>
                      <a:pt x="7805" y="18423"/>
                    </a:lnTo>
                    <a:lnTo>
                      <a:pt x="7745" y="18354"/>
                    </a:lnTo>
                    <a:lnTo>
                      <a:pt x="7624" y="18278"/>
                    </a:lnTo>
                    <a:lnTo>
                      <a:pt x="7563" y="18201"/>
                    </a:lnTo>
                    <a:lnTo>
                      <a:pt x="7382" y="18149"/>
                    </a:lnTo>
                    <a:lnTo>
                      <a:pt x="7321" y="18090"/>
                    </a:lnTo>
                    <a:lnTo>
                      <a:pt x="7261" y="18013"/>
                    </a:lnTo>
                    <a:lnTo>
                      <a:pt x="7139" y="17962"/>
                    </a:lnTo>
                    <a:lnTo>
                      <a:pt x="7079" y="17902"/>
                    </a:lnTo>
                    <a:lnTo>
                      <a:pt x="7018" y="17851"/>
                    </a:lnTo>
                    <a:lnTo>
                      <a:pt x="6837" y="17808"/>
                    </a:lnTo>
                    <a:lnTo>
                      <a:pt x="6776" y="17757"/>
                    </a:lnTo>
                    <a:lnTo>
                      <a:pt x="6655" y="17714"/>
                    </a:lnTo>
                    <a:lnTo>
                      <a:pt x="6595" y="17663"/>
                    </a:lnTo>
                    <a:lnTo>
                      <a:pt x="6534" y="17620"/>
                    </a:lnTo>
                    <a:lnTo>
                      <a:pt x="6413" y="17586"/>
                    </a:lnTo>
                    <a:lnTo>
                      <a:pt x="6353" y="17552"/>
                    </a:lnTo>
                    <a:lnTo>
                      <a:pt x="6171" y="17492"/>
                    </a:lnTo>
                    <a:lnTo>
                      <a:pt x="6111" y="17475"/>
                    </a:lnTo>
                    <a:lnTo>
                      <a:pt x="6050" y="17415"/>
                    </a:lnTo>
                    <a:lnTo>
                      <a:pt x="5929" y="17398"/>
                    </a:lnTo>
                    <a:lnTo>
                      <a:pt x="5869" y="17364"/>
                    </a:lnTo>
                    <a:lnTo>
                      <a:pt x="5808" y="17321"/>
                    </a:lnTo>
                    <a:lnTo>
                      <a:pt x="5687" y="17287"/>
                    </a:lnTo>
                    <a:lnTo>
                      <a:pt x="5627" y="17253"/>
                    </a:lnTo>
                    <a:lnTo>
                      <a:pt x="5566" y="17210"/>
                    </a:lnTo>
                    <a:lnTo>
                      <a:pt x="5445" y="17176"/>
                    </a:lnTo>
                    <a:lnTo>
                      <a:pt x="5324" y="17133"/>
                    </a:lnTo>
                    <a:lnTo>
                      <a:pt x="5203" y="17116"/>
                    </a:lnTo>
                    <a:lnTo>
                      <a:pt x="5143" y="17065"/>
                    </a:lnTo>
                    <a:lnTo>
                      <a:pt x="5143" y="17022"/>
                    </a:lnTo>
                    <a:lnTo>
                      <a:pt x="4961" y="16988"/>
                    </a:lnTo>
                    <a:lnTo>
                      <a:pt x="4961" y="16954"/>
                    </a:lnTo>
                    <a:lnTo>
                      <a:pt x="4901" y="16911"/>
                    </a:lnTo>
                    <a:lnTo>
                      <a:pt x="4780" y="16877"/>
                    </a:lnTo>
                    <a:lnTo>
                      <a:pt x="4719" y="16817"/>
                    </a:lnTo>
                    <a:lnTo>
                      <a:pt x="4659" y="16783"/>
                    </a:lnTo>
                    <a:lnTo>
                      <a:pt x="4538" y="16749"/>
                    </a:lnTo>
                    <a:lnTo>
                      <a:pt x="4477" y="16689"/>
                    </a:lnTo>
                    <a:lnTo>
                      <a:pt x="4477" y="16629"/>
                    </a:lnTo>
                    <a:lnTo>
                      <a:pt x="4417" y="16578"/>
                    </a:lnTo>
                    <a:lnTo>
                      <a:pt x="4296" y="16518"/>
                    </a:lnTo>
                    <a:lnTo>
                      <a:pt x="4235" y="16467"/>
                    </a:lnTo>
                    <a:lnTo>
                      <a:pt x="4235" y="16407"/>
                    </a:lnTo>
                    <a:lnTo>
                      <a:pt x="4175" y="16330"/>
                    </a:lnTo>
                    <a:lnTo>
                      <a:pt x="4175" y="16279"/>
                    </a:lnTo>
                    <a:lnTo>
                      <a:pt x="4054" y="16202"/>
                    </a:lnTo>
                    <a:lnTo>
                      <a:pt x="4054" y="16125"/>
                    </a:lnTo>
                    <a:lnTo>
                      <a:pt x="3993" y="16057"/>
                    </a:lnTo>
                    <a:lnTo>
                      <a:pt x="3993" y="15963"/>
                    </a:lnTo>
                    <a:lnTo>
                      <a:pt x="3933" y="15886"/>
                    </a:lnTo>
                    <a:lnTo>
                      <a:pt x="3933" y="15698"/>
                    </a:lnTo>
                    <a:lnTo>
                      <a:pt x="3812" y="15587"/>
                    </a:lnTo>
                    <a:lnTo>
                      <a:pt x="3812" y="15049"/>
                    </a:lnTo>
                    <a:lnTo>
                      <a:pt x="3751" y="14989"/>
                    </a:lnTo>
                    <a:lnTo>
                      <a:pt x="3751" y="14135"/>
                    </a:lnTo>
                    <a:lnTo>
                      <a:pt x="3691" y="14041"/>
                    </a:lnTo>
                    <a:lnTo>
                      <a:pt x="3691" y="12828"/>
                    </a:lnTo>
                    <a:lnTo>
                      <a:pt x="3570" y="12709"/>
                    </a:lnTo>
                    <a:lnTo>
                      <a:pt x="3570" y="10249"/>
                    </a:lnTo>
                    <a:lnTo>
                      <a:pt x="3691" y="10121"/>
                    </a:lnTo>
                    <a:lnTo>
                      <a:pt x="3691" y="9181"/>
                    </a:lnTo>
                    <a:lnTo>
                      <a:pt x="3751" y="9036"/>
                    </a:lnTo>
                    <a:lnTo>
                      <a:pt x="3751" y="8643"/>
                    </a:lnTo>
                    <a:lnTo>
                      <a:pt x="3812" y="8498"/>
                    </a:lnTo>
                    <a:lnTo>
                      <a:pt x="3812" y="8028"/>
                    </a:lnTo>
                    <a:lnTo>
                      <a:pt x="3933" y="7858"/>
                    </a:lnTo>
                    <a:lnTo>
                      <a:pt x="3933" y="7209"/>
                    </a:lnTo>
                    <a:lnTo>
                      <a:pt x="3993" y="7055"/>
                    </a:lnTo>
                    <a:lnTo>
                      <a:pt x="3993" y="5398"/>
                    </a:lnTo>
                    <a:lnTo>
                      <a:pt x="4054" y="5244"/>
                    </a:lnTo>
                    <a:lnTo>
                      <a:pt x="4054" y="4296"/>
                    </a:lnTo>
                    <a:lnTo>
                      <a:pt x="4175" y="4185"/>
                    </a:lnTo>
                    <a:lnTo>
                      <a:pt x="4175" y="3809"/>
                    </a:lnTo>
                    <a:lnTo>
                      <a:pt x="4235" y="3681"/>
                    </a:lnTo>
                    <a:lnTo>
                      <a:pt x="4235" y="3451"/>
                    </a:lnTo>
                    <a:lnTo>
                      <a:pt x="4296" y="3340"/>
                    </a:lnTo>
                    <a:lnTo>
                      <a:pt x="4296" y="3228"/>
                    </a:lnTo>
                    <a:lnTo>
                      <a:pt x="4417" y="3117"/>
                    </a:lnTo>
                    <a:lnTo>
                      <a:pt x="4417" y="3006"/>
                    </a:lnTo>
                    <a:lnTo>
                      <a:pt x="4477" y="2912"/>
                    </a:lnTo>
                    <a:lnTo>
                      <a:pt x="4538" y="2801"/>
                    </a:lnTo>
                    <a:lnTo>
                      <a:pt x="4538" y="2707"/>
                    </a:lnTo>
                    <a:lnTo>
                      <a:pt x="4659" y="2614"/>
                    </a:lnTo>
                    <a:lnTo>
                      <a:pt x="4780" y="2426"/>
                    </a:lnTo>
                    <a:lnTo>
                      <a:pt x="4780" y="2332"/>
                    </a:lnTo>
                    <a:lnTo>
                      <a:pt x="4901" y="2238"/>
                    </a:lnTo>
                    <a:lnTo>
                      <a:pt x="5082" y="2169"/>
                    </a:lnTo>
                    <a:lnTo>
                      <a:pt x="5143" y="2075"/>
                    </a:lnTo>
                    <a:lnTo>
                      <a:pt x="5203" y="1999"/>
                    </a:lnTo>
                    <a:lnTo>
                      <a:pt x="5324" y="1922"/>
                    </a:lnTo>
                    <a:lnTo>
                      <a:pt x="5385" y="1845"/>
                    </a:lnTo>
                    <a:lnTo>
                      <a:pt x="5566" y="1777"/>
                    </a:lnTo>
                    <a:lnTo>
                      <a:pt x="5627" y="1717"/>
                    </a:lnTo>
                    <a:lnTo>
                      <a:pt x="5929" y="1589"/>
                    </a:lnTo>
                    <a:lnTo>
                      <a:pt x="6050" y="1529"/>
                    </a:lnTo>
                    <a:lnTo>
                      <a:pt x="6171" y="1478"/>
                    </a:lnTo>
                    <a:lnTo>
                      <a:pt x="6353" y="1418"/>
                    </a:lnTo>
                    <a:lnTo>
                      <a:pt x="6534" y="1367"/>
                    </a:lnTo>
                    <a:lnTo>
                      <a:pt x="6655" y="1324"/>
                    </a:lnTo>
                    <a:lnTo>
                      <a:pt x="6837" y="1273"/>
                    </a:lnTo>
                    <a:lnTo>
                      <a:pt x="7079" y="1230"/>
                    </a:lnTo>
                    <a:lnTo>
                      <a:pt x="7261" y="1196"/>
                    </a:lnTo>
                    <a:lnTo>
                      <a:pt x="7503" y="1162"/>
                    </a:lnTo>
                    <a:lnTo>
                      <a:pt x="7624" y="1119"/>
                    </a:lnTo>
                    <a:lnTo>
                      <a:pt x="7866" y="1102"/>
                    </a:lnTo>
                    <a:lnTo>
                      <a:pt x="8108" y="1068"/>
                    </a:lnTo>
                    <a:lnTo>
                      <a:pt x="8289" y="1025"/>
                    </a:lnTo>
                    <a:lnTo>
                      <a:pt x="8531" y="1008"/>
                    </a:lnTo>
                    <a:lnTo>
                      <a:pt x="8773" y="974"/>
                    </a:lnTo>
                    <a:lnTo>
                      <a:pt x="8955" y="957"/>
                    </a:lnTo>
                    <a:lnTo>
                      <a:pt x="9197" y="931"/>
                    </a:lnTo>
                    <a:lnTo>
                      <a:pt x="9681" y="897"/>
                    </a:lnTo>
                    <a:lnTo>
                      <a:pt x="9862" y="880"/>
                    </a:lnTo>
                    <a:lnTo>
                      <a:pt x="10104" y="863"/>
                    </a:lnTo>
                    <a:lnTo>
                      <a:pt x="10225" y="837"/>
                    </a:lnTo>
                    <a:lnTo>
                      <a:pt x="10467" y="837"/>
                    </a:lnTo>
                    <a:lnTo>
                      <a:pt x="10709" y="820"/>
                    </a:lnTo>
                    <a:lnTo>
                      <a:pt x="10891" y="820"/>
                    </a:lnTo>
                    <a:lnTo>
                      <a:pt x="11133" y="803"/>
                    </a:lnTo>
                    <a:lnTo>
                      <a:pt x="12282" y="803"/>
                    </a:lnTo>
                    <a:lnTo>
                      <a:pt x="12524" y="820"/>
                    </a:lnTo>
                    <a:lnTo>
                      <a:pt x="12706" y="820"/>
                    </a:lnTo>
                    <a:lnTo>
                      <a:pt x="12827" y="837"/>
                    </a:lnTo>
                    <a:lnTo>
                      <a:pt x="13008" y="837"/>
                    </a:lnTo>
                    <a:lnTo>
                      <a:pt x="13250" y="863"/>
                    </a:lnTo>
                    <a:lnTo>
                      <a:pt x="13432" y="863"/>
                    </a:lnTo>
                    <a:lnTo>
                      <a:pt x="13553" y="880"/>
                    </a:lnTo>
                    <a:lnTo>
                      <a:pt x="13734" y="897"/>
                    </a:lnTo>
                    <a:lnTo>
                      <a:pt x="13976" y="914"/>
                    </a:lnTo>
                    <a:lnTo>
                      <a:pt x="14158" y="931"/>
                    </a:lnTo>
                    <a:lnTo>
                      <a:pt x="14279" y="957"/>
                    </a:lnTo>
                    <a:lnTo>
                      <a:pt x="14461" y="974"/>
                    </a:lnTo>
                    <a:lnTo>
                      <a:pt x="14521" y="991"/>
                    </a:lnTo>
                    <a:lnTo>
                      <a:pt x="14703" y="1025"/>
                    </a:lnTo>
                    <a:lnTo>
                      <a:pt x="14884" y="1042"/>
                    </a:lnTo>
                    <a:lnTo>
                      <a:pt x="15066" y="1068"/>
                    </a:lnTo>
                    <a:lnTo>
                      <a:pt x="15187" y="1102"/>
                    </a:lnTo>
                    <a:lnTo>
                      <a:pt x="15368" y="1119"/>
                    </a:lnTo>
                    <a:lnTo>
                      <a:pt x="15550" y="1162"/>
                    </a:lnTo>
                    <a:lnTo>
                      <a:pt x="15610" y="1196"/>
                    </a:lnTo>
                    <a:lnTo>
                      <a:pt x="15792" y="1230"/>
                    </a:lnTo>
                    <a:lnTo>
                      <a:pt x="15852" y="1247"/>
                    </a:lnTo>
                    <a:lnTo>
                      <a:pt x="16034" y="1290"/>
                    </a:lnTo>
                    <a:lnTo>
                      <a:pt x="16094" y="1324"/>
                    </a:lnTo>
                    <a:lnTo>
                      <a:pt x="16276" y="1367"/>
                    </a:lnTo>
                    <a:lnTo>
                      <a:pt x="16336" y="1401"/>
                    </a:lnTo>
                    <a:lnTo>
                      <a:pt x="16397" y="1460"/>
                    </a:lnTo>
                    <a:lnTo>
                      <a:pt x="16578" y="1495"/>
                    </a:lnTo>
                    <a:lnTo>
                      <a:pt x="16639" y="1529"/>
                    </a:lnTo>
                    <a:lnTo>
                      <a:pt x="16760" y="1572"/>
                    </a:lnTo>
                    <a:lnTo>
                      <a:pt x="16820" y="1623"/>
                    </a:lnTo>
                    <a:lnTo>
                      <a:pt x="16881" y="1665"/>
                    </a:lnTo>
                    <a:lnTo>
                      <a:pt x="17002" y="1717"/>
                    </a:lnTo>
                    <a:lnTo>
                      <a:pt x="17062" y="1751"/>
                    </a:lnTo>
                    <a:lnTo>
                      <a:pt x="17123" y="1811"/>
                    </a:lnTo>
                    <a:lnTo>
                      <a:pt x="17244" y="1870"/>
                    </a:lnTo>
                    <a:lnTo>
                      <a:pt x="17304" y="1905"/>
                    </a:lnTo>
                    <a:lnTo>
                      <a:pt x="17304" y="1964"/>
                    </a:lnTo>
                    <a:lnTo>
                      <a:pt x="17365" y="2016"/>
                    </a:lnTo>
                    <a:lnTo>
                      <a:pt x="17486" y="2075"/>
                    </a:lnTo>
                    <a:lnTo>
                      <a:pt x="17486" y="2127"/>
                    </a:lnTo>
                    <a:lnTo>
                      <a:pt x="17546" y="2186"/>
                    </a:lnTo>
                    <a:lnTo>
                      <a:pt x="17546" y="2315"/>
                    </a:lnTo>
                    <a:lnTo>
                      <a:pt x="17607" y="2374"/>
                    </a:lnTo>
                    <a:lnTo>
                      <a:pt x="17607" y="2537"/>
                    </a:lnTo>
                    <a:lnTo>
                      <a:pt x="17728" y="2631"/>
                    </a:lnTo>
                    <a:lnTo>
                      <a:pt x="17728" y="2819"/>
                    </a:lnTo>
                    <a:lnTo>
                      <a:pt x="17788" y="2912"/>
                    </a:lnTo>
                    <a:lnTo>
                      <a:pt x="17788" y="3228"/>
                    </a:lnTo>
                    <a:lnTo>
                      <a:pt x="17849" y="3357"/>
                    </a:lnTo>
                    <a:lnTo>
                      <a:pt x="17849" y="4253"/>
                    </a:lnTo>
                    <a:lnTo>
                      <a:pt x="17970" y="4407"/>
                    </a:lnTo>
                    <a:lnTo>
                      <a:pt x="17970" y="7542"/>
                    </a:lnTo>
                    <a:lnTo>
                      <a:pt x="17849" y="7695"/>
                    </a:lnTo>
                    <a:lnTo>
                      <a:pt x="17849" y="9412"/>
                    </a:lnTo>
                    <a:lnTo>
                      <a:pt x="17788" y="9557"/>
                    </a:lnTo>
                    <a:lnTo>
                      <a:pt x="17788" y="11368"/>
                    </a:lnTo>
                    <a:lnTo>
                      <a:pt x="17728" y="11479"/>
                    </a:lnTo>
                    <a:lnTo>
                      <a:pt x="17728" y="12342"/>
                    </a:lnTo>
                    <a:lnTo>
                      <a:pt x="17607" y="12453"/>
                    </a:lnTo>
                    <a:lnTo>
                      <a:pt x="17607" y="12940"/>
                    </a:lnTo>
                    <a:lnTo>
                      <a:pt x="17546" y="13051"/>
                    </a:lnTo>
                    <a:lnTo>
                      <a:pt x="17546" y="13401"/>
                    </a:lnTo>
                    <a:lnTo>
                      <a:pt x="17486" y="13512"/>
                    </a:lnTo>
                    <a:lnTo>
                      <a:pt x="17486" y="13648"/>
                    </a:lnTo>
                    <a:lnTo>
                      <a:pt x="17365" y="13759"/>
                    </a:lnTo>
                    <a:lnTo>
                      <a:pt x="17365" y="13981"/>
                    </a:lnTo>
                    <a:lnTo>
                      <a:pt x="17304" y="14093"/>
                    </a:lnTo>
                    <a:lnTo>
                      <a:pt x="17304" y="14315"/>
                    </a:lnTo>
                    <a:lnTo>
                      <a:pt x="17244" y="14434"/>
                    </a:lnTo>
                    <a:lnTo>
                      <a:pt x="17244" y="14545"/>
                    </a:lnTo>
                    <a:lnTo>
                      <a:pt x="17123" y="14639"/>
                    </a:lnTo>
                    <a:lnTo>
                      <a:pt x="17123" y="14750"/>
                    </a:lnTo>
                    <a:lnTo>
                      <a:pt x="17062" y="14861"/>
                    </a:lnTo>
                    <a:lnTo>
                      <a:pt x="17002" y="14955"/>
                    </a:lnTo>
                    <a:lnTo>
                      <a:pt x="17002" y="15066"/>
                    </a:lnTo>
                    <a:lnTo>
                      <a:pt x="16881" y="15160"/>
                    </a:lnTo>
                    <a:lnTo>
                      <a:pt x="16881" y="15254"/>
                    </a:lnTo>
                    <a:lnTo>
                      <a:pt x="16820" y="15365"/>
                    </a:lnTo>
                    <a:lnTo>
                      <a:pt x="16760" y="15459"/>
                    </a:lnTo>
                    <a:lnTo>
                      <a:pt x="16760" y="15553"/>
                    </a:lnTo>
                    <a:lnTo>
                      <a:pt x="16639" y="15647"/>
                    </a:lnTo>
                    <a:lnTo>
                      <a:pt x="16578" y="15741"/>
                    </a:lnTo>
                    <a:lnTo>
                      <a:pt x="16518" y="15826"/>
                    </a:lnTo>
                    <a:lnTo>
                      <a:pt x="16397" y="15903"/>
                    </a:lnTo>
                    <a:lnTo>
                      <a:pt x="16397" y="15997"/>
                    </a:lnTo>
                    <a:lnTo>
                      <a:pt x="16336" y="16091"/>
                    </a:lnTo>
                    <a:lnTo>
                      <a:pt x="16276" y="16168"/>
                    </a:lnTo>
                    <a:lnTo>
                      <a:pt x="16155" y="16245"/>
                    </a:lnTo>
                    <a:lnTo>
                      <a:pt x="16094" y="16330"/>
                    </a:lnTo>
                    <a:lnTo>
                      <a:pt x="16034" y="16407"/>
                    </a:lnTo>
                    <a:lnTo>
                      <a:pt x="15913" y="16484"/>
                    </a:lnTo>
                    <a:lnTo>
                      <a:pt x="15852" y="16544"/>
                    </a:lnTo>
                    <a:lnTo>
                      <a:pt x="15792" y="16612"/>
                    </a:lnTo>
                    <a:lnTo>
                      <a:pt x="15671" y="16689"/>
                    </a:lnTo>
                    <a:lnTo>
                      <a:pt x="15610" y="16749"/>
                    </a:lnTo>
                    <a:lnTo>
                      <a:pt x="15429" y="16817"/>
                    </a:lnTo>
                    <a:lnTo>
                      <a:pt x="15368" y="16877"/>
                    </a:lnTo>
                    <a:lnTo>
                      <a:pt x="15308" y="16928"/>
                    </a:lnTo>
                    <a:lnTo>
                      <a:pt x="15066" y="17048"/>
                    </a:lnTo>
                    <a:lnTo>
                      <a:pt x="14945" y="17082"/>
                    </a:lnTo>
                    <a:lnTo>
                      <a:pt x="14884" y="17133"/>
                    </a:lnTo>
                    <a:lnTo>
                      <a:pt x="14521" y="17253"/>
                    </a:lnTo>
                    <a:lnTo>
                      <a:pt x="14461" y="17304"/>
                    </a:lnTo>
                    <a:lnTo>
                      <a:pt x="14279" y="17364"/>
                    </a:lnTo>
                    <a:lnTo>
                      <a:pt x="14158" y="17415"/>
                    </a:lnTo>
                    <a:lnTo>
                      <a:pt x="14037" y="17475"/>
                    </a:lnTo>
                    <a:lnTo>
                      <a:pt x="13916" y="17526"/>
                    </a:lnTo>
                    <a:lnTo>
                      <a:pt x="13795" y="17586"/>
                    </a:lnTo>
                    <a:lnTo>
                      <a:pt x="13674" y="17637"/>
                    </a:lnTo>
                    <a:lnTo>
                      <a:pt x="13553" y="17680"/>
                    </a:lnTo>
                    <a:lnTo>
                      <a:pt x="13492" y="17731"/>
                    </a:lnTo>
                    <a:lnTo>
                      <a:pt x="13311" y="17791"/>
                    </a:lnTo>
                    <a:lnTo>
                      <a:pt x="13250" y="17825"/>
                    </a:lnTo>
                    <a:lnTo>
                      <a:pt x="13190" y="17885"/>
                    </a:lnTo>
                    <a:lnTo>
                      <a:pt x="13069" y="17919"/>
                    </a:lnTo>
                    <a:lnTo>
                      <a:pt x="13008" y="17979"/>
                    </a:lnTo>
                    <a:lnTo>
                      <a:pt x="12948" y="18030"/>
                    </a:lnTo>
                    <a:lnTo>
                      <a:pt x="12766" y="18073"/>
                    </a:lnTo>
                    <a:lnTo>
                      <a:pt x="12766" y="18107"/>
                    </a:lnTo>
                    <a:lnTo>
                      <a:pt x="12706" y="18167"/>
                    </a:lnTo>
                    <a:lnTo>
                      <a:pt x="12585" y="18201"/>
                    </a:lnTo>
                    <a:lnTo>
                      <a:pt x="12524" y="18260"/>
                    </a:lnTo>
                    <a:lnTo>
                      <a:pt x="12464" y="18295"/>
                    </a:lnTo>
                    <a:lnTo>
                      <a:pt x="12343" y="18354"/>
                    </a:lnTo>
                    <a:lnTo>
                      <a:pt x="12222" y="18423"/>
                    </a:lnTo>
                    <a:lnTo>
                      <a:pt x="12222" y="18465"/>
                    </a:lnTo>
                    <a:lnTo>
                      <a:pt x="12101" y="18517"/>
                    </a:lnTo>
                    <a:lnTo>
                      <a:pt x="12040" y="18559"/>
                    </a:lnTo>
                    <a:lnTo>
                      <a:pt x="12040" y="18594"/>
                    </a:lnTo>
                    <a:lnTo>
                      <a:pt x="11980" y="18653"/>
                    </a:lnTo>
                    <a:lnTo>
                      <a:pt x="11980" y="18688"/>
                    </a:lnTo>
                    <a:lnTo>
                      <a:pt x="11859" y="18722"/>
                    </a:lnTo>
                    <a:lnTo>
                      <a:pt x="11798" y="18764"/>
                    </a:lnTo>
                    <a:lnTo>
                      <a:pt x="11798" y="18816"/>
                    </a:lnTo>
                    <a:lnTo>
                      <a:pt x="11738" y="18858"/>
                    </a:lnTo>
                    <a:lnTo>
                      <a:pt x="11738" y="18893"/>
                    </a:lnTo>
                    <a:lnTo>
                      <a:pt x="11617" y="18927"/>
                    </a:lnTo>
                    <a:lnTo>
                      <a:pt x="11617" y="19021"/>
                    </a:lnTo>
                    <a:lnTo>
                      <a:pt x="11556" y="19063"/>
                    </a:lnTo>
                    <a:lnTo>
                      <a:pt x="11556" y="19157"/>
                    </a:lnTo>
                    <a:lnTo>
                      <a:pt x="11435" y="19191"/>
                    </a:lnTo>
                    <a:lnTo>
                      <a:pt x="11435" y="19320"/>
                    </a:lnTo>
                    <a:lnTo>
                      <a:pt x="11375" y="19379"/>
                    </a:lnTo>
                    <a:lnTo>
                      <a:pt x="11375" y="19542"/>
                    </a:lnTo>
                    <a:lnTo>
                      <a:pt x="11314" y="19601"/>
                    </a:lnTo>
                    <a:lnTo>
                      <a:pt x="11314" y="20703"/>
                    </a:lnTo>
                    <a:lnTo>
                      <a:pt x="11375" y="20754"/>
                    </a:lnTo>
                    <a:lnTo>
                      <a:pt x="11375" y="21019"/>
                    </a:lnTo>
                    <a:lnTo>
                      <a:pt x="11435" y="21053"/>
                    </a:lnTo>
                    <a:lnTo>
                      <a:pt x="11435" y="21190"/>
                    </a:lnTo>
                    <a:lnTo>
                      <a:pt x="11556" y="21207"/>
                    </a:lnTo>
                    <a:lnTo>
                      <a:pt x="11556" y="21318"/>
                    </a:lnTo>
                    <a:lnTo>
                      <a:pt x="11617" y="21335"/>
                    </a:lnTo>
                    <a:lnTo>
                      <a:pt x="11617" y="21429"/>
                    </a:lnTo>
                    <a:lnTo>
                      <a:pt x="11738" y="21446"/>
                    </a:lnTo>
                    <a:lnTo>
                      <a:pt x="11738" y="21523"/>
                    </a:lnTo>
                    <a:lnTo>
                      <a:pt x="11798" y="21540"/>
                    </a:lnTo>
                    <a:lnTo>
                      <a:pt x="11798" y="21600"/>
                    </a:lnTo>
                    <a:lnTo>
                      <a:pt x="14279" y="21412"/>
                    </a:lnTo>
                    <a:lnTo>
                      <a:pt x="14279" y="21130"/>
                    </a:lnTo>
                    <a:lnTo>
                      <a:pt x="14218" y="21096"/>
                    </a:lnTo>
                    <a:lnTo>
                      <a:pt x="14218" y="20780"/>
                    </a:lnTo>
                    <a:lnTo>
                      <a:pt x="14279" y="20737"/>
                    </a:lnTo>
                    <a:lnTo>
                      <a:pt x="14279" y="20344"/>
                    </a:lnTo>
                    <a:lnTo>
                      <a:pt x="14400" y="20293"/>
                    </a:lnTo>
                    <a:lnTo>
                      <a:pt x="14400" y="20122"/>
                    </a:lnTo>
                    <a:lnTo>
                      <a:pt x="14461" y="20071"/>
                    </a:lnTo>
                    <a:lnTo>
                      <a:pt x="14461" y="19960"/>
                    </a:lnTo>
                    <a:lnTo>
                      <a:pt x="14521" y="19883"/>
                    </a:lnTo>
                    <a:lnTo>
                      <a:pt x="14521" y="19823"/>
                    </a:lnTo>
                    <a:lnTo>
                      <a:pt x="14642" y="19772"/>
                    </a:lnTo>
                    <a:lnTo>
                      <a:pt x="14642" y="19712"/>
                    </a:lnTo>
                    <a:lnTo>
                      <a:pt x="14703" y="19636"/>
                    </a:lnTo>
                    <a:lnTo>
                      <a:pt x="14703" y="19584"/>
                    </a:lnTo>
                    <a:lnTo>
                      <a:pt x="14763" y="19525"/>
                    </a:lnTo>
                    <a:lnTo>
                      <a:pt x="14763" y="19473"/>
                    </a:lnTo>
                    <a:lnTo>
                      <a:pt x="14884" y="19396"/>
                    </a:lnTo>
                    <a:lnTo>
                      <a:pt x="14945" y="19337"/>
                    </a:lnTo>
                    <a:lnTo>
                      <a:pt x="14945" y="19268"/>
                    </a:lnTo>
                    <a:lnTo>
                      <a:pt x="15066" y="19209"/>
                    </a:lnTo>
                    <a:lnTo>
                      <a:pt x="15126" y="19157"/>
                    </a:lnTo>
                    <a:lnTo>
                      <a:pt x="15187" y="19080"/>
                    </a:lnTo>
                    <a:lnTo>
                      <a:pt x="15308" y="19021"/>
                    </a:lnTo>
                    <a:lnTo>
                      <a:pt x="15308" y="18969"/>
                    </a:lnTo>
                    <a:lnTo>
                      <a:pt x="15368" y="18893"/>
                    </a:lnTo>
                    <a:lnTo>
                      <a:pt x="15429" y="18833"/>
                    </a:lnTo>
                    <a:lnTo>
                      <a:pt x="15550" y="18764"/>
                    </a:lnTo>
                    <a:lnTo>
                      <a:pt x="15610" y="18705"/>
                    </a:lnTo>
                    <a:lnTo>
                      <a:pt x="15792" y="18653"/>
                    </a:lnTo>
                    <a:lnTo>
                      <a:pt x="15852" y="18577"/>
                    </a:lnTo>
                    <a:lnTo>
                      <a:pt x="15913" y="18517"/>
                    </a:lnTo>
                    <a:lnTo>
                      <a:pt x="16034" y="18465"/>
                    </a:lnTo>
                    <a:lnTo>
                      <a:pt x="16094" y="18406"/>
                    </a:lnTo>
                    <a:lnTo>
                      <a:pt x="16155" y="18354"/>
                    </a:lnTo>
                    <a:lnTo>
                      <a:pt x="16276" y="18295"/>
                    </a:lnTo>
                    <a:lnTo>
                      <a:pt x="16336" y="18235"/>
                    </a:lnTo>
                    <a:lnTo>
                      <a:pt x="16518" y="18184"/>
                    </a:lnTo>
                    <a:lnTo>
                      <a:pt x="16578" y="18149"/>
                    </a:lnTo>
                    <a:lnTo>
                      <a:pt x="16639" y="18090"/>
                    </a:lnTo>
                    <a:lnTo>
                      <a:pt x="16760" y="18056"/>
                    </a:lnTo>
                    <a:lnTo>
                      <a:pt x="16820" y="18013"/>
                    </a:lnTo>
                    <a:lnTo>
                      <a:pt x="16881" y="17979"/>
                    </a:lnTo>
                    <a:lnTo>
                      <a:pt x="17002" y="17936"/>
                    </a:lnTo>
                    <a:lnTo>
                      <a:pt x="17123" y="17868"/>
                    </a:lnTo>
                    <a:lnTo>
                      <a:pt x="17244" y="17825"/>
                    </a:lnTo>
                    <a:lnTo>
                      <a:pt x="17365" y="17757"/>
                    </a:lnTo>
                    <a:lnTo>
                      <a:pt x="17486" y="17714"/>
                    </a:lnTo>
                    <a:lnTo>
                      <a:pt x="17546" y="17680"/>
                    </a:lnTo>
                    <a:lnTo>
                      <a:pt x="17607" y="17637"/>
                    </a:lnTo>
                    <a:lnTo>
                      <a:pt x="17728" y="17603"/>
                    </a:lnTo>
                    <a:lnTo>
                      <a:pt x="17849" y="17586"/>
                    </a:lnTo>
                    <a:lnTo>
                      <a:pt x="17970" y="17552"/>
                    </a:lnTo>
                    <a:lnTo>
                      <a:pt x="18030" y="17509"/>
                    </a:lnTo>
                    <a:lnTo>
                      <a:pt x="18091" y="17475"/>
                    </a:lnTo>
                    <a:lnTo>
                      <a:pt x="18091" y="17432"/>
                    </a:lnTo>
                    <a:lnTo>
                      <a:pt x="18272" y="17398"/>
                    </a:lnTo>
                    <a:lnTo>
                      <a:pt x="18393" y="17364"/>
                    </a:lnTo>
                    <a:lnTo>
                      <a:pt x="18454" y="17321"/>
                    </a:lnTo>
                    <a:lnTo>
                      <a:pt x="18454" y="17287"/>
                    </a:lnTo>
                    <a:lnTo>
                      <a:pt x="18635" y="17253"/>
                    </a:lnTo>
                    <a:lnTo>
                      <a:pt x="18696" y="17210"/>
                    </a:lnTo>
                    <a:lnTo>
                      <a:pt x="18696" y="17176"/>
                    </a:lnTo>
                    <a:lnTo>
                      <a:pt x="18756" y="17133"/>
                    </a:lnTo>
                    <a:lnTo>
                      <a:pt x="18877" y="17082"/>
                    </a:lnTo>
                    <a:lnTo>
                      <a:pt x="18938" y="17048"/>
                    </a:lnTo>
                    <a:lnTo>
                      <a:pt x="18998" y="16988"/>
                    </a:lnTo>
                    <a:lnTo>
                      <a:pt x="19119" y="16928"/>
                    </a:lnTo>
                    <a:lnTo>
                      <a:pt x="19180" y="16894"/>
                    </a:lnTo>
                    <a:lnTo>
                      <a:pt x="19240" y="16843"/>
                    </a:lnTo>
                    <a:lnTo>
                      <a:pt x="19361" y="16783"/>
                    </a:lnTo>
                    <a:lnTo>
                      <a:pt x="19422" y="16706"/>
                    </a:lnTo>
                    <a:lnTo>
                      <a:pt x="19422" y="16655"/>
                    </a:lnTo>
                    <a:lnTo>
                      <a:pt x="19482" y="16595"/>
                    </a:lnTo>
                    <a:lnTo>
                      <a:pt x="19603" y="16518"/>
                    </a:lnTo>
                    <a:lnTo>
                      <a:pt x="19664" y="16450"/>
                    </a:lnTo>
                    <a:lnTo>
                      <a:pt x="19724" y="16390"/>
                    </a:lnTo>
                    <a:lnTo>
                      <a:pt x="19845" y="16296"/>
                    </a:lnTo>
                    <a:lnTo>
                      <a:pt x="19906" y="16219"/>
                    </a:lnTo>
                    <a:lnTo>
                      <a:pt x="19906" y="16151"/>
                    </a:lnTo>
                    <a:lnTo>
                      <a:pt x="19966" y="16057"/>
                    </a:lnTo>
                    <a:lnTo>
                      <a:pt x="20087" y="15963"/>
                    </a:lnTo>
                    <a:lnTo>
                      <a:pt x="20148" y="15886"/>
                    </a:lnTo>
                    <a:lnTo>
                      <a:pt x="20208" y="15775"/>
                    </a:lnTo>
                    <a:lnTo>
                      <a:pt x="20208" y="15681"/>
                    </a:lnTo>
                    <a:lnTo>
                      <a:pt x="20329" y="15570"/>
                    </a:lnTo>
                    <a:lnTo>
                      <a:pt x="20390" y="15476"/>
                    </a:lnTo>
                    <a:lnTo>
                      <a:pt x="20450" y="15348"/>
                    </a:lnTo>
                    <a:lnTo>
                      <a:pt x="20450" y="15237"/>
                    </a:lnTo>
                    <a:lnTo>
                      <a:pt x="20571" y="15117"/>
                    </a:lnTo>
                    <a:lnTo>
                      <a:pt x="20692" y="14861"/>
                    </a:lnTo>
                    <a:lnTo>
                      <a:pt x="20692" y="14707"/>
                    </a:lnTo>
                    <a:lnTo>
                      <a:pt x="20813" y="14579"/>
                    </a:lnTo>
                    <a:lnTo>
                      <a:pt x="20874" y="14434"/>
                    </a:lnTo>
                    <a:lnTo>
                      <a:pt x="20874" y="14280"/>
                    </a:lnTo>
                    <a:lnTo>
                      <a:pt x="20934" y="14135"/>
                    </a:lnTo>
                    <a:lnTo>
                      <a:pt x="20934" y="13964"/>
                    </a:lnTo>
                    <a:lnTo>
                      <a:pt x="21055" y="13794"/>
                    </a:lnTo>
                    <a:lnTo>
                      <a:pt x="21116" y="13631"/>
                    </a:lnTo>
                    <a:lnTo>
                      <a:pt x="21116" y="13290"/>
                    </a:lnTo>
                    <a:lnTo>
                      <a:pt x="21176" y="13127"/>
                    </a:lnTo>
                    <a:lnTo>
                      <a:pt x="21176" y="12940"/>
                    </a:lnTo>
                    <a:lnTo>
                      <a:pt x="21297" y="12752"/>
                    </a:lnTo>
                    <a:lnTo>
                      <a:pt x="21297" y="12376"/>
                    </a:lnTo>
                    <a:lnTo>
                      <a:pt x="21358" y="12188"/>
                    </a:lnTo>
                    <a:lnTo>
                      <a:pt x="21358" y="11821"/>
                    </a:lnTo>
                    <a:lnTo>
                      <a:pt x="21418" y="11616"/>
                    </a:lnTo>
                    <a:lnTo>
                      <a:pt x="21418" y="11223"/>
                    </a:lnTo>
                    <a:lnTo>
                      <a:pt x="21539" y="11018"/>
                    </a:lnTo>
                    <a:lnTo>
                      <a:pt x="21539" y="9805"/>
                    </a:lnTo>
                    <a:lnTo>
                      <a:pt x="21600" y="9591"/>
                    </a:lnTo>
                    <a:lnTo>
                      <a:pt x="21600" y="3493"/>
                    </a:lnTo>
                    <a:lnTo>
                      <a:pt x="21539" y="3399"/>
                    </a:lnTo>
                    <a:lnTo>
                      <a:pt x="21539" y="2947"/>
                    </a:lnTo>
                    <a:lnTo>
                      <a:pt x="21418" y="2853"/>
                    </a:lnTo>
                    <a:lnTo>
                      <a:pt x="21418" y="2767"/>
                    </a:lnTo>
                    <a:lnTo>
                      <a:pt x="21358" y="2690"/>
                    </a:lnTo>
                    <a:lnTo>
                      <a:pt x="21358" y="2596"/>
                    </a:lnTo>
                    <a:lnTo>
                      <a:pt x="21297" y="2502"/>
                    </a:lnTo>
                    <a:lnTo>
                      <a:pt x="21297" y="2426"/>
                    </a:lnTo>
                    <a:lnTo>
                      <a:pt x="21176" y="2332"/>
                    </a:lnTo>
                    <a:lnTo>
                      <a:pt x="21176" y="2263"/>
                    </a:lnTo>
                    <a:lnTo>
                      <a:pt x="21116" y="2169"/>
                    </a:lnTo>
                    <a:lnTo>
                      <a:pt x="21055" y="2093"/>
                    </a:lnTo>
                    <a:lnTo>
                      <a:pt x="20934" y="2016"/>
                    </a:lnTo>
                    <a:lnTo>
                      <a:pt x="20874" y="1922"/>
                    </a:lnTo>
                    <a:lnTo>
                      <a:pt x="20813" y="1845"/>
                    </a:lnTo>
                    <a:lnTo>
                      <a:pt x="20692" y="1777"/>
                    </a:lnTo>
                    <a:lnTo>
                      <a:pt x="20571" y="1623"/>
                    </a:lnTo>
                    <a:lnTo>
                      <a:pt x="20450" y="1546"/>
                    </a:lnTo>
                    <a:lnTo>
                      <a:pt x="20390" y="1478"/>
                    </a:lnTo>
                    <a:lnTo>
                      <a:pt x="20208" y="1401"/>
                    </a:lnTo>
                    <a:lnTo>
                      <a:pt x="20148" y="1324"/>
                    </a:lnTo>
                    <a:lnTo>
                      <a:pt x="19966" y="1273"/>
                    </a:lnTo>
                    <a:lnTo>
                      <a:pt x="19906" y="1196"/>
                    </a:lnTo>
                    <a:lnTo>
                      <a:pt x="19724" y="1136"/>
                    </a:lnTo>
                    <a:lnTo>
                      <a:pt x="19664" y="1068"/>
                    </a:lnTo>
                    <a:lnTo>
                      <a:pt x="19482" y="1008"/>
                    </a:lnTo>
                    <a:lnTo>
                      <a:pt x="19180" y="880"/>
                    </a:lnTo>
                    <a:lnTo>
                      <a:pt x="18998" y="820"/>
                    </a:lnTo>
                    <a:lnTo>
                      <a:pt x="18877" y="769"/>
                    </a:lnTo>
                    <a:lnTo>
                      <a:pt x="18696" y="709"/>
                    </a:lnTo>
                    <a:lnTo>
                      <a:pt x="18514" y="675"/>
                    </a:lnTo>
                    <a:lnTo>
                      <a:pt x="18272" y="615"/>
                    </a:lnTo>
                    <a:lnTo>
                      <a:pt x="18091" y="564"/>
                    </a:lnTo>
                    <a:lnTo>
                      <a:pt x="17849" y="504"/>
                    </a:lnTo>
                    <a:lnTo>
                      <a:pt x="17728" y="470"/>
                    </a:lnTo>
                    <a:lnTo>
                      <a:pt x="17486" y="427"/>
                    </a:lnTo>
                    <a:lnTo>
                      <a:pt x="17304" y="376"/>
                    </a:lnTo>
                    <a:lnTo>
                      <a:pt x="17062" y="333"/>
                    </a:lnTo>
                    <a:lnTo>
                      <a:pt x="16578" y="265"/>
                    </a:lnTo>
                    <a:lnTo>
                      <a:pt x="16336" y="239"/>
                    </a:lnTo>
                    <a:lnTo>
                      <a:pt x="16034" y="205"/>
                    </a:lnTo>
                    <a:lnTo>
                      <a:pt x="15792" y="171"/>
                    </a:lnTo>
                    <a:lnTo>
                      <a:pt x="15550" y="154"/>
                    </a:lnTo>
                    <a:lnTo>
                      <a:pt x="15187" y="111"/>
                    </a:lnTo>
                    <a:lnTo>
                      <a:pt x="14945" y="94"/>
                    </a:lnTo>
                    <a:lnTo>
                      <a:pt x="14642" y="77"/>
                    </a:lnTo>
                    <a:lnTo>
                      <a:pt x="14279" y="60"/>
                    </a:lnTo>
                    <a:lnTo>
                      <a:pt x="14037" y="34"/>
                    </a:lnTo>
                    <a:lnTo>
                      <a:pt x="13734" y="17"/>
                    </a:lnTo>
                    <a:lnTo>
                      <a:pt x="13432" y="17"/>
                    </a:lnTo>
                    <a:lnTo>
                      <a:pt x="13008" y="0"/>
                    </a:lnTo>
                    <a:lnTo>
                      <a:pt x="10830" y="0"/>
                    </a:lnTo>
                    <a:lnTo>
                      <a:pt x="10467" y="17"/>
                    </a:lnTo>
                    <a:lnTo>
                      <a:pt x="10104" y="17"/>
                    </a:lnTo>
                    <a:lnTo>
                      <a:pt x="9741" y="34"/>
                    </a:lnTo>
                    <a:lnTo>
                      <a:pt x="9378" y="34"/>
                    </a:lnTo>
                    <a:lnTo>
                      <a:pt x="9015" y="60"/>
                    </a:lnTo>
                    <a:lnTo>
                      <a:pt x="7805" y="128"/>
                    </a:lnTo>
                    <a:lnTo>
                      <a:pt x="7503" y="154"/>
                    </a:lnTo>
                    <a:lnTo>
                      <a:pt x="7261" y="188"/>
                    </a:lnTo>
                    <a:lnTo>
                      <a:pt x="6897" y="205"/>
                    </a:lnTo>
                    <a:lnTo>
                      <a:pt x="6655" y="239"/>
                    </a:lnTo>
                    <a:lnTo>
                      <a:pt x="6413" y="265"/>
                    </a:lnTo>
                    <a:lnTo>
                      <a:pt x="6171" y="299"/>
                    </a:lnTo>
                    <a:lnTo>
                      <a:pt x="5869" y="333"/>
                    </a:lnTo>
                    <a:lnTo>
                      <a:pt x="5627" y="376"/>
                    </a:lnTo>
                    <a:lnTo>
                      <a:pt x="5385" y="410"/>
                    </a:lnTo>
                    <a:lnTo>
                      <a:pt x="5203" y="444"/>
                    </a:lnTo>
                    <a:lnTo>
                      <a:pt x="4961" y="487"/>
                    </a:lnTo>
                    <a:lnTo>
                      <a:pt x="4719" y="538"/>
                    </a:lnTo>
                    <a:lnTo>
                      <a:pt x="4538" y="581"/>
                    </a:lnTo>
                    <a:lnTo>
                      <a:pt x="4296" y="632"/>
                    </a:lnTo>
                    <a:lnTo>
                      <a:pt x="4175" y="675"/>
                    </a:lnTo>
                    <a:lnTo>
                      <a:pt x="3993" y="726"/>
                    </a:lnTo>
                    <a:lnTo>
                      <a:pt x="3751" y="786"/>
                    </a:lnTo>
                    <a:lnTo>
                      <a:pt x="3570" y="837"/>
                    </a:lnTo>
                    <a:lnTo>
                      <a:pt x="3449" y="897"/>
                    </a:lnTo>
                    <a:lnTo>
                      <a:pt x="3267" y="957"/>
                    </a:lnTo>
                    <a:lnTo>
                      <a:pt x="3086" y="1008"/>
                    </a:lnTo>
                    <a:lnTo>
                      <a:pt x="2965" y="1068"/>
                    </a:lnTo>
                    <a:lnTo>
                      <a:pt x="2783" y="1136"/>
                    </a:lnTo>
                    <a:lnTo>
                      <a:pt x="2723" y="1196"/>
                    </a:lnTo>
                    <a:lnTo>
                      <a:pt x="2541" y="1273"/>
                    </a:lnTo>
                    <a:lnTo>
                      <a:pt x="2360" y="1341"/>
                    </a:lnTo>
                    <a:lnTo>
                      <a:pt x="2299" y="1418"/>
                    </a:lnTo>
                    <a:lnTo>
                      <a:pt x="2118" y="1495"/>
                    </a:lnTo>
                    <a:lnTo>
                      <a:pt x="2057" y="1572"/>
                    </a:lnTo>
                    <a:lnTo>
                      <a:pt x="1997" y="1640"/>
                    </a:lnTo>
                    <a:lnTo>
                      <a:pt x="1815" y="1717"/>
                    </a:lnTo>
                    <a:lnTo>
                      <a:pt x="1755" y="1794"/>
                    </a:lnTo>
                    <a:lnTo>
                      <a:pt x="1634" y="1888"/>
                    </a:lnTo>
                    <a:lnTo>
                      <a:pt x="1573" y="1964"/>
                    </a:lnTo>
                    <a:lnTo>
                      <a:pt x="1452" y="2050"/>
                    </a:lnTo>
                    <a:lnTo>
                      <a:pt x="1331" y="2238"/>
                    </a:lnTo>
                    <a:lnTo>
                      <a:pt x="1210" y="2332"/>
                    </a:lnTo>
                    <a:lnTo>
                      <a:pt x="1089" y="2520"/>
                    </a:lnTo>
                    <a:lnTo>
                      <a:pt x="968" y="2614"/>
                    </a:lnTo>
                    <a:lnTo>
                      <a:pt x="968" y="2725"/>
                    </a:lnTo>
                    <a:lnTo>
                      <a:pt x="908" y="2819"/>
                    </a:lnTo>
                    <a:lnTo>
                      <a:pt x="847" y="2930"/>
                    </a:lnTo>
                    <a:lnTo>
                      <a:pt x="847" y="3041"/>
                    </a:lnTo>
                    <a:lnTo>
                      <a:pt x="726" y="3152"/>
                    </a:lnTo>
                    <a:lnTo>
                      <a:pt x="726" y="3271"/>
                    </a:lnTo>
                    <a:lnTo>
                      <a:pt x="666" y="3382"/>
                    </a:lnTo>
                    <a:lnTo>
                      <a:pt x="666" y="3493"/>
                    </a:lnTo>
                    <a:lnTo>
                      <a:pt x="605" y="3604"/>
                    </a:lnTo>
                    <a:lnTo>
                      <a:pt x="605" y="3732"/>
                    </a:lnTo>
                    <a:lnTo>
                      <a:pt x="484" y="3843"/>
                    </a:lnTo>
                    <a:lnTo>
                      <a:pt x="484" y="4236"/>
                    </a:lnTo>
                    <a:lnTo>
                      <a:pt x="424" y="4364"/>
                    </a:lnTo>
                    <a:lnTo>
                      <a:pt x="424" y="4663"/>
                    </a:lnTo>
                    <a:lnTo>
                      <a:pt x="363" y="4817"/>
                    </a:lnTo>
                    <a:lnTo>
                      <a:pt x="363" y="5287"/>
                    </a:lnTo>
                    <a:lnTo>
                      <a:pt x="242" y="5449"/>
                    </a:lnTo>
                    <a:lnTo>
                      <a:pt x="242" y="5996"/>
                    </a:lnTo>
                    <a:lnTo>
                      <a:pt x="182" y="6175"/>
                    </a:lnTo>
                    <a:lnTo>
                      <a:pt x="182" y="6944"/>
                    </a:lnTo>
                    <a:lnTo>
                      <a:pt x="121" y="7149"/>
                    </a:lnTo>
                    <a:lnTo>
                      <a:pt x="121" y="8379"/>
                    </a:lnTo>
                    <a:lnTo>
                      <a:pt x="0" y="8584"/>
                    </a:lnTo>
                    <a:lnTo>
                      <a:pt x="0" y="13102"/>
                    </a:lnTo>
                    <a:lnTo>
                      <a:pt x="121" y="13290"/>
                    </a:lnTo>
                    <a:lnTo>
                      <a:pt x="121" y="14298"/>
                    </a:lnTo>
                    <a:lnTo>
                      <a:pt x="182" y="14451"/>
                    </a:lnTo>
                    <a:lnTo>
                      <a:pt x="182" y="14861"/>
                    </a:lnTo>
                    <a:lnTo>
                      <a:pt x="242" y="14989"/>
                    </a:lnTo>
                    <a:lnTo>
                      <a:pt x="242" y="15348"/>
                    </a:lnTo>
                    <a:lnTo>
                      <a:pt x="363" y="15459"/>
                    </a:lnTo>
                    <a:lnTo>
                      <a:pt x="363" y="15647"/>
                    </a:lnTo>
                    <a:lnTo>
                      <a:pt x="424" y="15741"/>
                    </a:lnTo>
                    <a:lnTo>
                      <a:pt x="424" y="15826"/>
                    </a:lnTo>
                    <a:lnTo>
                      <a:pt x="484" y="15903"/>
                    </a:lnTo>
                    <a:lnTo>
                      <a:pt x="484" y="15997"/>
                    </a:lnTo>
                    <a:lnTo>
                      <a:pt x="605" y="16074"/>
                    </a:lnTo>
                    <a:lnTo>
                      <a:pt x="605" y="16151"/>
                    </a:lnTo>
                    <a:lnTo>
                      <a:pt x="666" y="16219"/>
                    </a:lnTo>
                    <a:lnTo>
                      <a:pt x="666" y="16296"/>
                    </a:lnTo>
                    <a:lnTo>
                      <a:pt x="726" y="16373"/>
                    </a:lnTo>
                    <a:lnTo>
                      <a:pt x="726" y="16450"/>
                    </a:lnTo>
                    <a:lnTo>
                      <a:pt x="847" y="16518"/>
                    </a:lnTo>
                    <a:lnTo>
                      <a:pt x="908" y="16578"/>
                    </a:lnTo>
                    <a:lnTo>
                      <a:pt x="908" y="16655"/>
                    </a:lnTo>
                    <a:lnTo>
                      <a:pt x="968" y="16706"/>
                    </a:lnTo>
                    <a:lnTo>
                      <a:pt x="1089" y="16766"/>
                    </a:lnTo>
                    <a:lnTo>
                      <a:pt x="1150" y="16843"/>
                    </a:lnTo>
                    <a:lnTo>
                      <a:pt x="1150" y="16894"/>
                    </a:lnTo>
                    <a:lnTo>
                      <a:pt x="1210" y="16954"/>
                    </a:lnTo>
                    <a:lnTo>
                      <a:pt x="1331" y="17005"/>
                    </a:lnTo>
                    <a:lnTo>
                      <a:pt x="1392" y="17048"/>
                    </a:lnTo>
                    <a:lnTo>
                      <a:pt x="1452" y="17099"/>
                    </a:lnTo>
                    <a:lnTo>
                      <a:pt x="1452" y="17159"/>
                    </a:lnTo>
                    <a:lnTo>
                      <a:pt x="1573" y="17193"/>
                    </a:lnTo>
                    <a:lnTo>
                      <a:pt x="1634" y="17253"/>
                    </a:lnTo>
                    <a:lnTo>
                      <a:pt x="1755" y="17287"/>
                    </a:lnTo>
                    <a:lnTo>
                      <a:pt x="1815" y="17347"/>
                    </a:lnTo>
                    <a:lnTo>
                      <a:pt x="1876" y="17381"/>
                    </a:lnTo>
                    <a:lnTo>
                      <a:pt x="1997" y="17415"/>
                    </a:lnTo>
                    <a:lnTo>
                      <a:pt x="2057" y="17458"/>
                    </a:lnTo>
                    <a:lnTo>
                      <a:pt x="2057" y="17509"/>
                    </a:lnTo>
                    <a:lnTo>
                      <a:pt x="2118" y="17552"/>
                    </a:lnTo>
                    <a:lnTo>
                      <a:pt x="2239" y="17586"/>
                    </a:lnTo>
                    <a:lnTo>
                      <a:pt x="2299" y="17620"/>
                    </a:lnTo>
                    <a:lnTo>
                      <a:pt x="2360" y="17663"/>
                    </a:lnTo>
                    <a:lnTo>
                      <a:pt x="2541" y="17714"/>
                    </a:lnTo>
                    <a:lnTo>
                      <a:pt x="2602" y="17757"/>
                    </a:lnTo>
                    <a:lnTo>
                      <a:pt x="2723" y="17791"/>
                    </a:lnTo>
                    <a:lnTo>
                      <a:pt x="2783" y="17825"/>
                    </a:lnTo>
                    <a:lnTo>
                      <a:pt x="2844" y="17851"/>
                    </a:lnTo>
                    <a:lnTo>
                      <a:pt x="2965" y="17885"/>
                    </a:lnTo>
                    <a:lnTo>
                      <a:pt x="3025" y="17919"/>
                    </a:lnTo>
                    <a:lnTo>
                      <a:pt x="3086" y="17962"/>
                    </a:lnTo>
                    <a:lnTo>
                      <a:pt x="3207" y="17979"/>
                    </a:lnTo>
                    <a:lnTo>
                      <a:pt x="3267" y="18013"/>
                    </a:lnTo>
                    <a:lnTo>
                      <a:pt x="3328" y="18030"/>
                    </a:lnTo>
                    <a:lnTo>
                      <a:pt x="3328" y="18073"/>
                    </a:lnTo>
                    <a:lnTo>
                      <a:pt x="3509" y="18124"/>
                    </a:lnTo>
                    <a:lnTo>
                      <a:pt x="3570" y="18167"/>
                    </a:lnTo>
                    <a:lnTo>
                      <a:pt x="3751" y="18218"/>
                    </a:lnTo>
                    <a:lnTo>
                      <a:pt x="3812" y="18260"/>
                    </a:lnTo>
                    <a:lnTo>
                      <a:pt x="3993" y="18312"/>
                    </a:lnTo>
                    <a:lnTo>
                      <a:pt x="4054" y="18354"/>
                    </a:lnTo>
                    <a:lnTo>
                      <a:pt x="4054" y="18372"/>
                    </a:lnTo>
                    <a:lnTo>
                      <a:pt x="4175" y="18406"/>
                    </a:lnTo>
                    <a:lnTo>
                      <a:pt x="4235" y="18440"/>
                    </a:lnTo>
                    <a:lnTo>
                      <a:pt x="4296" y="18483"/>
                    </a:lnTo>
                    <a:lnTo>
                      <a:pt x="4417" y="18517"/>
                    </a:lnTo>
                    <a:lnTo>
                      <a:pt x="4417" y="18534"/>
                    </a:lnTo>
                    <a:lnTo>
                      <a:pt x="4477" y="18577"/>
                    </a:lnTo>
                    <a:lnTo>
                      <a:pt x="4538" y="18653"/>
                    </a:lnTo>
                    <a:lnTo>
                      <a:pt x="4719" y="18705"/>
                    </a:lnTo>
                    <a:lnTo>
                      <a:pt x="4780" y="18781"/>
                    </a:lnTo>
                    <a:lnTo>
                      <a:pt x="4901" y="18833"/>
                    </a:lnTo>
                    <a:lnTo>
                      <a:pt x="4961" y="18910"/>
                    </a:lnTo>
                    <a:lnTo>
                      <a:pt x="5082" y="18969"/>
                    </a:lnTo>
                    <a:lnTo>
                      <a:pt x="5143" y="19021"/>
                    </a:lnTo>
                    <a:lnTo>
                      <a:pt x="5203" y="19098"/>
                    </a:lnTo>
                    <a:lnTo>
                      <a:pt x="5324" y="19157"/>
                    </a:lnTo>
                    <a:lnTo>
                      <a:pt x="5385" y="19209"/>
                    </a:lnTo>
                    <a:lnTo>
                      <a:pt x="5385" y="19285"/>
                    </a:lnTo>
                    <a:lnTo>
                      <a:pt x="5445" y="19337"/>
                    </a:lnTo>
                    <a:lnTo>
                      <a:pt x="5566" y="19396"/>
                    </a:lnTo>
                    <a:lnTo>
                      <a:pt x="5566" y="19456"/>
                    </a:lnTo>
                    <a:lnTo>
                      <a:pt x="5627" y="19507"/>
                    </a:lnTo>
                    <a:lnTo>
                      <a:pt x="5687" y="19584"/>
                    </a:lnTo>
                    <a:lnTo>
                      <a:pt x="5687" y="19636"/>
                    </a:lnTo>
                    <a:lnTo>
                      <a:pt x="5808" y="19695"/>
                    </a:lnTo>
                    <a:lnTo>
                      <a:pt x="5808" y="19806"/>
                    </a:lnTo>
                    <a:lnTo>
                      <a:pt x="5869" y="19841"/>
                    </a:lnTo>
                    <a:lnTo>
                      <a:pt x="5869" y="19960"/>
                    </a:lnTo>
                    <a:lnTo>
                      <a:pt x="5929" y="20011"/>
                    </a:lnTo>
                    <a:lnTo>
                      <a:pt x="5929" y="20344"/>
                    </a:lnTo>
                    <a:lnTo>
                      <a:pt x="6050" y="20404"/>
                    </a:lnTo>
                    <a:lnTo>
                      <a:pt x="5929" y="20438"/>
                    </a:lnTo>
                    <a:lnTo>
                      <a:pt x="5929" y="20780"/>
                    </a:lnTo>
                    <a:lnTo>
                      <a:pt x="5869" y="20814"/>
                    </a:lnTo>
                    <a:lnTo>
                      <a:pt x="5869" y="20942"/>
                    </a:lnTo>
                    <a:lnTo>
                      <a:pt x="5808" y="20968"/>
                    </a:lnTo>
                    <a:lnTo>
                      <a:pt x="5808" y="21096"/>
                    </a:lnTo>
                    <a:lnTo>
                      <a:pt x="5687" y="21113"/>
                    </a:lnTo>
                    <a:lnTo>
                      <a:pt x="5687" y="21147"/>
                    </a:lnTo>
                    <a:lnTo>
                      <a:pt x="8531" y="20831"/>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09" name="Shape 409"/>
              <p:cNvSpPr/>
              <p:nvPr/>
            </p:nvSpPr>
            <p:spPr>
              <a:xfrm>
                <a:off x="73144" y="2020241"/>
                <a:ext cx="149902" cy="483372"/>
              </a:xfrm>
              <a:custGeom>
                <a:avLst/>
                <a:gdLst/>
                <a:ahLst/>
                <a:cxnLst>
                  <a:cxn ang="0">
                    <a:pos x="wd2" y="hd2"/>
                  </a:cxn>
                  <a:cxn ang="5400000">
                    <a:pos x="wd2" y="hd2"/>
                  </a:cxn>
                  <a:cxn ang="10800000">
                    <a:pos x="wd2" y="hd2"/>
                  </a:cxn>
                  <a:cxn ang="16200000">
                    <a:pos x="wd2" y="hd2"/>
                  </a:cxn>
                </a:cxnLst>
                <a:rect l="0" t="0" r="r" b="b"/>
                <a:pathLst>
                  <a:path w="21600" h="21600" extrusionOk="0">
                    <a:moveTo>
                      <a:pt x="8328" y="1385"/>
                    </a:moveTo>
                    <a:lnTo>
                      <a:pt x="8328" y="1622"/>
                    </a:lnTo>
                    <a:lnTo>
                      <a:pt x="8588" y="1741"/>
                    </a:lnTo>
                    <a:lnTo>
                      <a:pt x="8588" y="4391"/>
                    </a:lnTo>
                    <a:lnTo>
                      <a:pt x="8328" y="4510"/>
                    </a:lnTo>
                    <a:lnTo>
                      <a:pt x="8328" y="5855"/>
                    </a:lnTo>
                    <a:lnTo>
                      <a:pt x="8198" y="6132"/>
                    </a:lnTo>
                    <a:lnTo>
                      <a:pt x="8198" y="7081"/>
                    </a:lnTo>
                    <a:lnTo>
                      <a:pt x="8067" y="7358"/>
                    </a:lnTo>
                    <a:lnTo>
                      <a:pt x="8067" y="8229"/>
                    </a:lnTo>
                    <a:lnTo>
                      <a:pt x="7807" y="8466"/>
                    </a:lnTo>
                    <a:lnTo>
                      <a:pt x="7807" y="9178"/>
                    </a:lnTo>
                    <a:lnTo>
                      <a:pt x="7677" y="9336"/>
                    </a:lnTo>
                    <a:lnTo>
                      <a:pt x="7677" y="9771"/>
                    </a:lnTo>
                    <a:lnTo>
                      <a:pt x="7547" y="10009"/>
                    </a:lnTo>
                    <a:lnTo>
                      <a:pt x="7547" y="10642"/>
                    </a:lnTo>
                    <a:lnTo>
                      <a:pt x="7287" y="10879"/>
                    </a:lnTo>
                    <a:lnTo>
                      <a:pt x="7287" y="11314"/>
                    </a:lnTo>
                    <a:lnTo>
                      <a:pt x="7157" y="11512"/>
                    </a:lnTo>
                    <a:lnTo>
                      <a:pt x="7157" y="12185"/>
                    </a:lnTo>
                    <a:lnTo>
                      <a:pt x="6896" y="12343"/>
                    </a:lnTo>
                    <a:lnTo>
                      <a:pt x="6896" y="12976"/>
                    </a:lnTo>
                    <a:lnTo>
                      <a:pt x="6766" y="13134"/>
                    </a:lnTo>
                    <a:lnTo>
                      <a:pt x="6766" y="15903"/>
                    </a:lnTo>
                    <a:lnTo>
                      <a:pt x="6896" y="16062"/>
                    </a:lnTo>
                    <a:lnTo>
                      <a:pt x="6896" y="16338"/>
                    </a:lnTo>
                    <a:lnTo>
                      <a:pt x="7157" y="16497"/>
                    </a:lnTo>
                    <a:lnTo>
                      <a:pt x="7157" y="16774"/>
                    </a:lnTo>
                    <a:lnTo>
                      <a:pt x="7287" y="16853"/>
                    </a:lnTo>
                    <a:lnTo>
                      <a:pt x="7287" y="16932"/>
                    </a:lnTo>
                    <a:lnTo>
                      <a:pt x="7547" y="17011"/>
                    </a:lnTo>
                    <a:lnTo>
                      <a:pt x="7677" y="17209"/>
                    </a:lnTo>
                    <a:lnTo>
                      <a:pt x="7677" y="17288"/>
                    </a:lnTo>
                    <a:lnTo>
                      <a:pt x="7807" y="17367"/>
                    </a:lnTo>
                    <a:lnTo>
                      <a:pt x="8067" y="17446"/>
                    </a:lnTo>
                    <a:lnTo>
                      <a:pt x="8198" y="17565"/>
                    </a:lnTo>
                    <a:lnTo>
                      <a:pt x="8328" y="17644"/>
                    </a:lnTo>
                    <a:lnTo>
                      <a:pt x="8588" y="17644"/>
                    </a:lnTo>
                    <a:lnTo>
                      <a:pt x="8848" y="17802"/>
                    </a:lnTo>
                    <a:lnTo>
                      <a:pt x="9108" y="17802"/>
                    </a:lnTo>
                    <a:lnTo>
                      <a:pt x="9239" y="17881"/>
                    </a:lnTo>
                    <a:lnTo>
                      <a:pt x="11451" y="17881"/>
                    </a:lnTo>
                    <a:lnTo>
                      <a:pt x="11841" y="17802"/>
                    </a:lnTo>
                    <a:lnTo>
                      <a:pt x="12231" y="17802"/>
                    </a:lnTo>
                    <a:lnTo>
                      <a:pt x="12231" y="17723"/>
                    </a:lnTo>
                    <a:lnTo>
                      <a:pt x="12492" y="17723"/>
                    </a:lnTo>
                    <a:lnTo>
                      <a:pt x="12752" y="17644"/>
                    </a:lnTo>
                    <a:lnTo>
                      <a:pt x="12882" y="17565"/>
                    </a:lnTo>
                    <a:lnTo>
                      <a:pt x="13012" y="17446"/>
                    </a:lnTo>
                    <a:lnTo>
                      <a:pt x="13272" y="17446"/>
                    </a:lnTo>
                    <a:lnTo>
                      <a:pt x="13272" y="17367"/>
                    </a:lnTo>
                    <a:lnTo>
                      <a:pt x="13533" y="17209"/>
                    </a:lnTo>
                    <a:lnTo>
                      <a:pt x="13533" y="17130"/>
                    </a:lnTo>
                    <a:lnTo>
                      <a:pt x="13793" y="17011"/>
                    </a:lnTo>
                    <a:lnTo>
                      <a:pt x="13793" y="16853"/>
                    </a:lnTo>
                    <a:lnTo>
                      <a:pt x="13923" y="16774"/>
                    </a:lnTo>
                    <a:lnTo>
                      <a:pt x="13923" y="16615"/>
                    </a:lnTo>
                    <a:lnTo>
                      <a:pt x="14053" y="16497"/>
                    </a:lnTo>
                    <a:lnTo>
                      <a:pt x="14053" y="16259"/>
                    </a:lnTo>
                    <a:lnTo>
                      <a:pt x="14313" y="16062"/>
                    </a:lnTo>
                    <a:lnTo>
                      <a:pt x="14313" y="15547"/>
                    </a:lnTo>
                    <a:lnTo>
                      <a:pt x="14443" y="15389"/>
                    </a:lnTo>
                    <a:lnTo>
                      <a:pt x="14443" y="14084"/>
                    </a:lnTo>
                    <a:lnTo>
                      <a:pt x="14313" y="14004"/>
                    </a:lnTo>
                    <a:lnTo>
                      <a:pt x="14313" y="12976"/>
                    </a:lnTo>
                    <a:lnTo>
                      <a:pt x="14053" y="12778"/>
                    </a:lnTo>
                    <a:lnTo>
                      <a:pt x="14053" y="12105"/>
                    </a:lnTo>
                    <a:lnTo>
                      <a:pt x="13923" y="12026"/>
                    </a:lnTo>
                    <a:lnTo>
                      <a:pt x="13923" y="11235"/>
                    </a:lnTo>
                    <a:lnTo>
                      <a:pt x="13793" y="11156"/>
                    </a:lnTo>
                    <a:lnTo>
                      <a:pt x="13793" y="10365"/>
                    </a:lnTo>
                    <a:lnTo>
                      <a:pt x="13533" y="10286"/>
                    </a:lnTo>
                    <a:lnTo>
                      <a:pt x="13533" y="9574"/>
                    </a:lnTo>
                    <a:lnTo>
                      <a:pt x="13402" y="9415"/>
                    </a:lnTo>
                    <a:lnTo>
                      <a:pt x="13402" y="8308"/>
                    </a:lnTo>
                    <a:lnTo>
                      <a:pt x="13272" y="8229"/>
                    </a:lnTo>
                    <a:lnTo>
                      <a:pt x="13272" y="5182"/>
                    </a:lnTo>
                    <a:lnTo>
                      <a:pt x="13402" y="5024"/>
                    </a:lnTo>
                    <a:lnTo>
                      <a:pt x="13402" y="4154"/>
                    </a:lnTo>
                    <a:lnTo>
                      <a:pt x="13533" y="4075"/>
                    </a:lnTo>
                    <a:lnTo>
                      <a:pt x="13533" y="3719"/>
                    </a:lnTo>
                    <a:lnTo>
                      <a:pt x="21470" y="0"/>
                    </a:lnTo>
                    <a:lnTo>
                      <a:pt x="21210" y="79"/>
                    </a:lnTo>
                    <a:lnTo>
                      <a:pt x="21210" y="435"/>
                    </a:lnTo>
                    <a:lnTo>
                      <a:pt x="21080" y="514"/>
                    </a:lnTo>
                    <a:lnTo>
                      <a:pt x="21080" y="870"/>
                    </a:lnTo>
                    <a:lnTo>
                      <a:pt x="20949" y="949"/>
                    </a:lnTo>
                    <a:lnTo>
                      <a:pt x="20949" y="1305"/>
                    </a:lnTo>
                    <a:lnTo>
                      <a:pt x="20689" y="1464"/>
                    </a:lnTo>
                    <a:lnTo>
                      <a:pt x="20689" y="2176"/>
                    </a:lnTo>
                    <a:lnTo>
                      <a:pt x="20559" y="2334"/>
                    </a:lnTo>
                    <a:lnTo>
                      <a:pt x="20559" y="3007"/>
                    </a:lnTo>
                    <a:lnTo>
                      <a:pt x="20429" y="3204"/>
                    </a:lnTo>
                    <a:lnTo>
                      <a:pt x="20429" y="4154"/>
                    </a:lnTo>
                    <a:lnTo>
                      <a:pt x="20169" y="4391"/>
                    </a:lnTo>
                    <a:lnTo>
                      <a:pt x="20169" y="7002"/>
                    </a:lnTo>
                    <a:lnTo>
                      <a:pt x="20429" y="7240"/>
                    </a:lnTo>
                    <a:lnTo>
                      <a:pt x="20429" y="8308"/>
                    </a:lnTo>
                    <a:lnTo>
                      <a:pt x="20559" y="8545"/>
                    </a:lnTo>
                    <a:lnTo>
                      <a:pt x="20559" y="9178"/>
                    </a:lnTo>
                    <a:lnTo>
                      <a:pt x="20689" y="9415"/>
                    </a:lnTo>
                    <a:lnTo>
                      <a:pt x="20689" y="10009"/>
                    </a:lnTo>
                    <a:lnTo>
                      <a:pt x="20949" y="10286"/>
                    </a:lnTo>
                    <a:lnTo>
                      <a:pt x="20949" y="10642"/>
                    </a:lnTo>
                    <a:lnTo>
                      <a:pt x="21080" y="10958"/>
                    </a:lnTo>
                    <a:lnTo>
                      <a:pt x="21080" y="11235"/>
                    </a:lnTo>
                    <a:lnTo>
                      <a:pt x="21210" y="11591"/>
                    </a:lnTo>
                    <a:lnTo>
                      <a:pt x="21210" y="11908"/>
                    </a:lnTo>
                    <a:lnTo>
                      <a:pt x="21470" y="12264"/>
                    </a:lnTo>
                    <a:lnTo>
                      <a:pt x="21470" y="14281"/>
                    </a:lnTo>
                    <a:lnTo>
                      <a:pt x="21600" y="14598"/>
                    </a:lnTo>
                    <a:lnTo>
                      <a:pt x="21470" y="14796"/>
                    </a:lnTo>
                    <a:lnTo>
                      <a:pt x="21470" y="15824"/>
                    </a:lnTo>
                    <a:lnTo>
                      <a:pt x="21210" y="16062"/>
                    </a:lnTo>
                    <a:lnTo>
                      <a:pt x="21210" y="16497"/>
                    </a:lnTo>
                    <a:lnTo>
                      <a:pt x="21080" y="16774"/>
                    </a:lnTo>
                    <a:lnTo>
                      <a:pt x="21080" y="16932"/>
                    </a:lnTo>
                    <a:lnTo>
                      <a:pt x="20949" y="17209"/>
                    </a:lnTo>
                    <a:lnTo>
                      <a:pt x="20949" y="17367"/>
                    </a:lnTo>
                    <a:lnTo>
                      <a:pt x="20689" y="17644"/>
                    </a:lnTo>
                    <a:lnTo>
                      <a:pt x="20559" y="17802"/>
                    </a:lnTo>
                    <a:lnTo>
                      <a:pt x="20559" y="17960"/>
                    </a:lnTo>
                    <a:lnTo>
                      <a:pt x="20429" y="18158"/>
                    </a:lnTo>
                    <a:lnTo>
                      <a:pt x="20169" y="18316"/>
                    </a:lnTo>
                    <a:lnTo>
                      <a:pt x="20039" y="18514"/>
                    </a:lnTo>
                    <a:lnTo>
                      <a:pt x="19908" y="18673"/>
                    </a:lnTo>
                    <a:lnTo>
                      <a:pt x="19908" y="18831"/>
                    </a:lnTo>
                    <a:lnTo>
                      <a:pt x="19648" y="19029"/>
                    </a:lnTo>
                    <a:lnTo>
                      <a:pt x="19388" y="19345"/>
                    </a:lnTo>
                    <a:lnTo>
                      <a:pt x="18998" y="19464"/>
                    </a:lnTo>
                    <a:lnTo>
                      <a:pt x="18867" y="19622"/>
                    </a:lnTo>
                    <a:lnTo>
                      <a:pt x="18607" y="19780"/>
                    </a:lnTo>
                    <a:lnTo>
                      <a:pt x="18477" y="19899"/>
                    </a:lnTo>
                    <a:lnTo>
                      <a:pt x="18347" y="20057"/>
                    </a:lnTo>
                    <a:lnTo>
                      <a:pt x="17957" y="20136"/>
                    </a:lnTo>
                    <a:lnTo>
                      <a:pt x="17827" y="20215"/>
                    </a:lnTo>
                    <a:lnTo>
                      <a:pt x="17566" y="20334"/>
                    </a:lnTo>
                    <a:lnTo>
                      <a:pt x="17306" y="20492"/>
                    </a:lnTo>
                    <a:lnTo>
                      <a:pt x="16525" y="20730"/>
                    </a:lnTo>
                    <a:lnTo>
                      <a:pt x="16265" y="20848"/>
                    </a:lnTo>
                    <a:lnTo>
                      <a:pt x="15745" y="21007"/>
                    </a:lnTo>
                    <a:lnTo>
                      <a:pt x="15354" y="21086"/>
                    </a:lnTo>
                    <a:lnTo>
                      <a:pt x="15224" y="21086"/>
                    </a:lnTo>
                    <a:lnTo>
                      <a:pt x="14834" y="21165"/>
                    </a:lnTo>
                    <a:lnTo>
                      <a:pt x="14443" y="21284"/>
                    </a:lnTo>
                    <a:lnTo>
                      <a:pt x="14053" y="21284"/>
                    </a:lnTo>
                    <a:lnTo>
                      <a:pt x="13793" y="21363"/>
                    </a:lnTo>
                    <a:lnTo>
                      <a:pt x="13402" y="21363"/>
                    </a:lnTo>
                    <a:lnTo>
                      <a:pt x="13272" y="21442"/>
                    </a:lnTo>
                    <a:lnTo>
                      <a:pt x="12882" y="21442"/>
                    </a:lnTo>
                    <a:lnTo>
                      <a:pt x="12492" y="21521"/>
                    </a:lnTo>
                    <a:lnTo>
                      <a:pt x="11320" y="21521"/>
                    </a:lnTo>
                    <a:lnTo>
                      <a:pt x="10930" y="21600"/>
                    </a:lnTo>
                    <a:lnTo>
                      <a:pt x="10410" y="21521"/>
                    </a:lnTo>
                    <a:lnTo>
                      <a:pt x="8328" y="21521"/>
                    </a:lnTo>
                    <a:lnTo>
                      <a:pt x="8067" y="21442"/>
                    </a:lnTo>
                    <a:lnTo>
                      <a:pt x="7677" y="21442"/>
                    </a:lnTo>
                    <a:lnTo>
                      <a:pt x="7157" y="21363"/>
                    </a:lnTo>
                    <a:lnTo>
                      <a:pt x="6766" y="21363"/>
                    </a:lnTo>
                    <a:lnTo>
                      <a:pt x="6376" y="21284"/>
                    </a:lnTo>
                    <a:lnTo>
                      <a:pt x="6116" y="21284"/>
                    </a:lnTo>
                    <a:lnTo>
                      <a:pt x="5725" y="21165"/>
                    </a:lnTo>
                    <a:lnTo>
                      <a:pt x="5595" y="21086"/>
                    </a:lnTo>
                    <a:lnTo>
                      <a:pt x="4814" y="20927"/>
                    </a:lnTo>
                    <a:lnTo>
                      <a:pt x="4554" y="20848"/>
                    </a:lnTo>
                    <a:lnTo>
                      <a:pt x="4294" y="20730"/>
                    </a:lnTo>
                    <a:lnTo>
                      <a:pt x="4034" y="20651"/>
                    </a:lnTo>
                    <a:lnTo>
                      <a:pt x="3643" y="20571"/>
                    </a:lnTo>
                    <a:lnTo>
                      <a:pt x="3253" y="20334"/>
                    </a:lnTo>
                    <a:lnTo>
                      <a:pt x="2993" y="20215"/>
                    </a:lnTo>
                    <a:lnTo>
                      <a:pt x="2733" y="20136"/>
                    </a:lnTo>
                    <a:lnTo>
                      <a:pt x="2602" y="19978"/>
                    </a:lnTo>
                    <a:lnTo>
                      <a:pt x="2212" y="19899"/>
                    </a:lnTo>
                    <a:lnTo>
                      <a:pt x="2082" y="19701"/>
                    </a:lnTo>
                    <a:lnTo>
                      <a:pt x="1952" y="19543"/>
                    </a:lnTo>
                    <a:lnTo>
                      <a:pt x="1692" y="19464"/>
                    </a:lnTo>
                    <a:lnTo>
                      <a:pt x="1561" y="19266"/>
                    </a:lnTo>
                    <a:lnTo>
                      <a:pt x="1431" y="19108"/>
                    </a:lnTo>
                    <a:lnTo>
                      <a:pt x="1171" y="18949"/>
                    </a:lnTo>
                    <a:lnTo>
                      <a:pt x="1041" y="18752"/>
                    </a:lnTo>
                    <a:lnTo>
                      <a:pt x="1041" y="18593"/>
                    </a:lnTo>
                    <a:lnTo>
                      <a:pt x="911" y="18396"/>
                    </a:lnTo>
                    <a:lnTo>
                      <a:pt x="651" y="18237"/>
                    </a:lnTo>
                    <a:lnTo>
                      <a:pt x="520" y="17960"/>
                    </a:lnTo>
                    <a:lnTo>
                      <a:pt x="520" y="17802"/>
                    </a:lnTo>
                    <a:lnTo>
                      <a:pt x="390" y="17644"/>
                    </a:lnTo>
                    <a:lnTo>
                      <a:pt x="390" y="17367"/>
                    </a:lnTo>
                    <a:lnTo>
                      <a:pt x="130" y="17209"/>
                    </a:lnTo>
                    <a:lnTo>
                      <a:pt x="130" y="16774"/>
                    </a:lnTo>
                    <a:lnTo>
                      <a:pt x="0" y="16497"/>
                    </a:lnTo>
                    <a:lnTo>
                      <a:pt x="0" y="13569"/>
                    </a:lnTo>
                    <a:lnTo>
                      <a:pt x="130" y="13292"/>
                    </a:lnTo>
                    <a:lnTo>
                      <a:pt x="130" y="12699"/>
                    </a:lnTo>
                    <a:lnTo>
                      <a:pt x="390" y="12343"/>
                    </a:lnTo>
                    <a:lnTo>
                      <a:pt x="390" y="12026"/>
                    </a:lnTo>
                    <a:lnTo>
                      <a:pt x="520" y="11670"/>
                    </a:lnTo>
                    <a:lnTo>
                      <a:pt x="520" y="11393"/>
                    </a:lnTo>
                    <a:lnTo>
                      <a:pt x="651" y="11077"/>
                    </a:lnTo>
                    <a:lnTo>
                      <a:pt x="911" y="10721"/>
                    </a:lnTo>
                    <a:lnTo>
                      <a:pt x="911" y="10207"/>
                    </a:lnTo>
                    <a:lnTo>
                      <a:pt x="1041" y="10009"/>
                    </a:lnTo>
                    <a:lnTo>
                      <a:pt x="1041" y="9495"/>
                    </a:lnTo>
                    <a:lnTo>
                      <a:pt x="1171" y="9415"/>
                    </a:lnTo>
                    <a:lnTo>
                      <a:pt x="1171" y="8901"/>
                    </a:lnTo>
                    <a:lnTo>
                      <a:pt x="1431" y="8743"/>
                    </a:lnTo>
                    <a:lnTo>
                      <a:pt x="1431" y="8308"/>
                    </a:lnTo>
                    <a:lnTo>
                      <a:pt x="1561" y="8110"/>
                    </a:lnTo>
                    <a:lnTo>
                      <a:pt x="1561" y="7358"/>
                    </a:lnTo>
                    <a:lnTo>
                      <a:pt x="1692" y="7160"/>
                    </a:lnTo>
                    <a:lnTo>
                      <a:pt x="1692" y="6409"/>
                    </a:lnTo>
                    <a:lnTo>
                      <a:pt x="1952" y="6290"/>
                    </a:lnTo>
                    <a:lnTo>
                      <a:pt x="1952" y="5182"/>
                    </a:lnTo>
                    <a:lnTo>
                      <a:pt x="2082" y="5024"/>
                    </a:lnTo>
                    <a:lnTo>
                      <a:pt x="2082" y="3719"/>
                    </a:lnTo>
                    <a:lnTo>
                      <a:pt x="2212" y="3521"/>
                    </a:lnTo>
                    <a:lnTo>
                      <a:pt x="2212" y="1820"/>
                    </a:lnTo>
                    <a:lnTo>
                      <a:pt x="8328" y="1385"/>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0" name="Shape 410"/>
              <p:cNvSpPr/>
              <p:nvPr/>
            </p:nvSpPr>
            <p:spPr>
              <a:xfrm>
                <a:off x="94817" y="2068933"/>
                <a:ext cx="100236" cy="92071"/>
              </a:xfrm>
              <a:custGeom>
                <a:avLst/>
                <a:gdLst/>
                <a:ahLst/>
                <a:cxnLst>
                  <a:cxn ang="0">
                    <a:pos x="wd2" y="hd2"/>
                  </a:cxn>
                  <a:cxn ang="5400000">
                    <a:pos x="wd2" y="hd2"/>
                  </a:cxn>
                  <a:cxn ang="10800000">
                    <a:pos x="wd2" y="hd2"/>
                  </a:cxn>
                  <a:cxn ang="16200000">
                    <a:pos x="wd2" y="hd2"/>
                  </a:cxn>
                </a:cxnLst>
                <a:rect l="0" t="0" r="r" b="b"/>
                <a:pathLst>
                  <a:path w="21600" h="21600" extrusionOk="0">
                    <a:moveTo>
                      <a:pt x="2335" y="21185"/>
                    </a:moveTo>
                    <a:lnTo>
                      <a:pt x="21600" y="21600"/>
                    </a:lnTo>
                    <a:lnTo>
                      <a:pt x="21211" y="0"/>
                    </a:lnTo>
                    <a:lnTo>
                      <a:pt x="0" y="415"/>
                    </a:lnTo>
                    <a:lnTo>
                      <a:pt x="2335" y="21185"/>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grpSp>
        <p:grpSp>
          <p:nvGrpSpPr>
            <p:cNvPr id="418" name="Group 418"/>
            <p:cNvGrpSpPr/>
            <p:nvPr/>
          </p:nvGrpSpPr>
          <p:grpSpPr>
            <a:xfrm>
              <a:off x="-1" y="109432"/>
              <a:ext cx="2" cy="2016203"/>
              <a:chOff x="0" y="0"/>
              <a:chExt cx="0" cy="2016201"/>
            </a:xfrm>
          </p:grpSpPr>
          <p:sp>
            <p:nvSpPr>
              <p:cNvPr id="412" name="Shape 412"/>
              <p:cNvSpPr/>
              <p:nvPr/>
            </p:nvSpPr>
            <p:spPr>
              <a:xfrm flipV="1">
                <a:off x="-1" y="1568156"/>
                <a:ext cx="2" cy="448046"/>
              </a:xfrm>
              <a:prstGeom prst="line">
                <a:avLst/>
              </a:prstGeom>
              <a:noFill/>
              <a:ln w="57150" cap="flat">
                <a:solidFill>
                  <a:srgbClr val="66CCFF"/>
                </a:solidFill>
                <a:prstDash val="solid"/>
                <a:round/>
                <a:headEnd type="triangle" w="med" len="me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3" name="Shape 413"/>
              <p:cNvSpPr/>
              <p:nvPr/>
            </p:nvSpPr>
            <p:spPr>
              <a:xfrm flipV="1">
                <a:off x="-1" y="1180784"/>
                <a:ext cx="2" cy="448046"/>
              </a:xfrm>
              <a:prstGeom prst="line">
                <a:avLst/>
              </a:prstGeom>
              <a:noFill/>
              <a:ln w="57150" cap="flat">
                <a:solidFill>
                  <a:srgbClr val="9999FF"/>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4" name="Shape 414"/>
              <p:cNvSpPr/>
              <p:nvPr/>
            </p:nvSpPr>
            <p:spPr>
              <a:xfrm flipV="1">
                <a:off x="-1" y="732740"/>
                <a:ext cx="2" cy="448045"/>
              </a:xfrm>
              <a:prstGeom prst="line">
                <a:avLst/>
              </a:prstGeom>
              <a:noFill/>
              <a:ln w="57150" cap="flat">
                <a:solidFill>
                  <a:srgbClr val="CC66FF"/>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5" name="Shape 415"/>
              <p:cNvSpPr/>
              <p:nvPr/>
            </p:nvSpPr>
            <p:spPr>
              <a:xfrm flipV="1">
                <a:off x="-1" y="373370"/>
                <a:ext cx="2" cy="448046"/>
              </a:xfrm>
              <a:prstGeom prst="line">
                <a:avLst/>
              </a:prstGeom>
              <a:noFill/>
              <a:ln w="57150" cap="flat">
                <a:solidFill>
                  <a:srgbClr val="FF33CC"/>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6" name="Shape 416"/>
              <p:cNvSpPr/>
              <p:nvPr/>
            </p:nvSpPr>
            <p:spPr>
              <a:xfrm flipV="1">
                <a:off x="-1" y="74674"/>
                <a:ext cx="2" cy="448045"/>
              </a:xfrm>
              <a:prstGeom prst="line">
                <a:avLst/>
              </a:prstGeom>
              <a:noFill/>
              <a:ln w="57150" cap="flat">
                <a:solidFill>
                  <a:srgbClr val="FF0066"/>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sp>
            <p:nvSpPr>
              <p:cNvPr id="417" name="Shape 417"/>
              <p:cNvSpPr/>
              <p:nvPr/>
            </p:nvSpPr>
            <p:spPr>
              <a:xfrm flipV="1">
                <a:off x="-1" y="0"/>
                <a:ext cx="2" cy="448045"/>
              </a:xfrm>
              <a:prstGeom prst="line">
                <a:avLst/>
              </a:prstGeom>
              <a:noFill/>
              <a:ln w="57150" cap="flat">
                <a:solidFill>
                  <a:srgbClr val="FF0000"/>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1" i="0" u="none" strike="noStrike" kern="0" cap="none" spc="0" normalizeH="0" baseline="0" noProof="0">
                  <a:ln>
                    <a:noFill/>
                  </a:ln>
                  <a:solidFill>
                    <a:srgbClr val="FFFFFF"/>
                  </a:solidFill>
                  <a:effectLst/>
                  <a:uLnTx/>
                  <a:uFillTx/>
                  <a:latin typeface="Arial"/>
                  <a:cs typeface="Arial"/>
                  <a:sym typeface="Arial"/>
                </a:endParaRPr>
              </a:p>
            </p:txBody>
          </p:sp>
        </p:grpSp>
      </p:grpSp>
      <p:sp>
        <p:nvSpPr>
          <p:cNvPr id="421" name="Shape 421"/>
          <p:cNvSpPr/>
          <p:nvPr/>
        </p:nvSpPr>
        <p:spPr>
          <a:xfrm>
            <a:off x="7920037" y="6172200"/>
            <a:ext cx="1524001"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800" b="0" i="1">
                <a:solidFill>
                  <a:srgbClr val="FFE831"/>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1800" b="0" i="1" u="none" strike="noStrike" kern="0" cap="none" spc="0" normalizeH="0" baseline="0" noProof="0">
                <a:ln>
                  <a:noFill/>
                </a:ln>
                <a:solidFill>
                  <a:srgbClr val="FFE831"/>
                </a:solidFill>
                <a:effectLst/>
                <a:uLnTx/>
                <a:uFillTx/>
                <a:latin typeface="Arial"/>
                <a:cs typeface="Arial"/>
                <a:sym typeface="Arial"/>
              </a:rPr>
              <a:t>(Continued)</a:t>
            </a:r>
          </a:p>
        </p:txBody>
      </p:sp>
      <p:sp>
        <p:nvSpPr>
          <p:cNvPr id="2" name="TextBox 1"/>
          <p:cNvSpPr txBox="1"/>
          <p:nvPr/>
        </p:nvSpPr>
        <p:spPr>
          <a:xfrm>
            <a:off x="838200" y="4509359"/>
            <a:ext cx="8001000"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lvl="0" indent="-342900" algn="ctr"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000" b="0" i="0" u="none" strike="noStrike" kern="0" cap="none" spc="0" normalizeH="0" baseline="0" noProof="0" dirty="0">
                <a:ln>
                  <a:noFill/>
                </a:ln>
                <a:solidFill>
                  <a:srgbClr val="FFFFFF"/>
                </a:solidFill>
                <a:effectLst/>
                <a:uLnTx/>
                <a:uFillTx/>
                <a:latin typeface="Arial"/>
                <a:ea typeface="+mn-ea"/>
                <a:cs typeface="Arial"/>
                <a:sym typeface="Arial"/>
              </a:rPr>
              <a:t>How will you </a:t>
            </a:r>
            <a:r>
              <a:rPr lang="en-US" sz="3000" b="0" noProof="0" dirty="0">
                <a:solidFill>
                  <a:srgbClr val="FFFFFF"/>
                </a:solidFill>
                <a:latin typeface="Arial"/>
                <a:cs typeface="Arial"/>
              </a:rPr>
              <a:t>help </a:t>
            </a:r>
            <a:r>
              <a:rPr kumimoji="0" lang="en-US" sz="3000" b="0" i="0" u="none" strike="noStrike" kern="0" cap="none" spc="0" normalizeH="0" baseline="0" noProof="0" dirty="0">
                <a:ln>
                  <a:noFill/>
                </a:ln>
                <a:solidFill>
                  <a:srgbClr val="FFFFFF"/>
                </a:solidFill>
                <a:effectLst/>
                <a:uLnTx/>
                <a:uFillTx/>
                <a:latin typeface="Arial"/>
                <a:ea typeface="+mn-ea"/>
                <a:cs typeface="Arial"/>
                <a:sym typeface="Arial"/>
              </a:rPr>
              <a:t>your child</a:t>
            </a:r>
            <a:r>
              <a:rPr kumimoji="0" lang="en-US" sz="3000" b="0" i="0" u="none" strike="noStrike" kern="0" cap="none" spc="0" normalizeH="0" noProof="0" dirty="0">
                <a:ln>
                  <a:noFill/>
                </a:ln>
                <a:solidFill>
                  <a:srgbClr val="FFFFFF"/>
                </a:solidFill>
                <a:effectLst/>
                <a:uLnTx/>
                <a:uFillTx/>
                <a:latin typeface="Arial"/>
                <a:ea typeface="+mn-ea"/>
                <a:cs typeface="Arial"/>
                <a:sym typeface="Arial"/>
              </a:rPr>
              <a:t> identify and label the feelings beneath the outburst?  </a:t>
            </a:r>
            <a:endParaRPr kumimoji="0" lang="en-US" sz="300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367186790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p:nvPr/>
        </p:nvSpPr>
        <p:spPr>
          <a:xfrm>
            <a:off x="4038600" y="2276358"/>
            <a:ext cx="5241925" cy="1519471"/>
          </a:xfrm>
          <a:prstGeom prst="rect">
            <a:avLst/>
          </a:prstGeom>
          <a:ln w="12700">
            <a:miter lim="400000"/>
          </a:ln>
          <a:extLst>
            <a:ext uri="{C572A759-6A51-4108-AA02-DFA0A04FC94B}">
              <ma14:wrappingTextBoxFlag xmlns:ma14="http://schemas.microsoft.com/office/mac/drawingml/2011/main" xmlns="" val="1"/>
            </a:ext>
          </a:extLst>
        </p:spPr>
        <p:txBody>
          <a:bodyPr lIns="47616" tIns="47616" rIns="47616" bIns="47616" anchor="ctr">
            <a:spAutoFit/>
          </a:bodyPr>
          <a:lstStyle/>
          <a:p>
            <a:pPr algn="r" defTabSz="966787">
              <a:lnSpc>
                <a:spcPct val="90000"/>
              </a:lnSpc>
              <a:defRPr sz="3200" b="0">
                <a:solidFill>
                  <a:srgbClr val="FFE831"/>
                </a:solidFill>
              </a:defRPr>
            </a:pPr>
            <a:br/>
            <a:r>
              <a:rPr sz="3600"/>
              <a:t>Let’s take a break! </a:t>
            </a:r>
            <a:br>
              <a:rPr sz="3600"/>
            </a:br>
            <a:endParaRPr sz="3600"/>
          </a:p>
        </p:txBody>
      </p:sp>
      <p:pic>
        <p:nvPicPr>
          <p:cNvPr id="492" name="image.png"/>
          <p:cNvPicPr>
            <a:picLocks noChangeAspect="1"/>
          </p:cNvPicPr>
          <p:nvPr/>
        </p:nvPicPr>
        <p:blipFill>
          <a:blip r:embed="rId3">
            <a:extLst/>
          </a:blip>
          <a:stretch>
            <a:fillRect/>
          </a:stretch>
        </p:blipFill>
        <p:spPr>
          <a:xfrm>
            <a:off x="381000" y="1143000"/>
            <a:ext cx="4202113" cy="3819525"/>
          </a:xfrm>
          <a:prstGeom prst="rect">
            <a:avLst/>
          </a:prstGeom>
          <a:ln w="12700">
            <a:miter lim="400000"/>
          </a:ln>
        </p:spPr>
      </p:pic>
      <p:sp>
        <p:nvSpPr>
          <p:cNvPr id="493" name="Shape 493"/>
          <p:cNvSpPr>
            <a:spLocks noGrp="1"/>
          </p:cNvSpPr>
          <p:nvPr>
            <p:ph type="sldNum" sz="quarter" idx="2"/>
          </p:nvPr>
        </p:nvSpPr>
        <p:spPr>
          <a:xfrm>
            <a:off x="9209433" y="6883400"/>
            <a:ext cx="391767" cy="394307"/>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fld id="{86CB4B4D-7CA3-9044-876B-883B54F8677D}" type="slidenum">
              <a:t>19</a:t>
            </a:fld>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p:cNvPicPr>
          <p:nvPr/>
        </p:nvPicPr>
        <p:blipFill>
          <a:blip r:embed="rId3">
            <a:extLst>
              <a:ext uri="{28A0092B-C50C-407E-A947-70E740481C1C}">
                <a14:useLocalDpi xmlns:a14="http://schemas.microsoft.com/office/drawing/2010/main" val="0"/>
              </a:ext>
            </a:extLst>
          </a:blip>
          <a:srcRect l="11108" t="6248" r="6361" b="14595"/>
          <a:stretch>
            <a:fillRect/>
          </a:stretch>
        </p:blipFill>
        <p:spPr bwMode="auto">
          <a:xfrm>
            <a:off x="1404758" y="3798437"/>
            <a:ext cx="35401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l="2431" r="5174" b="4871"/>
          <a:stretch>
            <a:fillRect/>
          </a:stretch>
        </p:blipFill>
        <p:spPr bwMode="auto">
          <a:xfrm>
            <a:off x="5647509" y="724444"/>
            <a:ext cx="2276424" cy="263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1"/>
          <p:cNvSpPr>
            <a:spLocks noGrp="1"/>
          </p:cNvSpPr>
          <p:nvPr>
            <p:ph type="title"/>
          </p:nvPr>
        </p:nvSpPr>
        <p:spPr>
          <a:xfrm>
            <a:off x="354013" y="0"/>
            <a:ext cx="8893175" cy="762000"/>
          </a:xfrm>
        </p:spPr>
        <p:txBody>
          <a:bodyPr anchor="t"/>
          <a:lstStyle/>
          <a:p>
            <a:pPr algn="ctr"/>
            <a:r>
              <a:rPr altLang="en-US" sz="3400" u="sng"/>
              <a:t>Tools from our Trauma Toolkit</a:t>
            </a:r>
          </a:p>
        </p:txBody>
      </p:sp>
      <p:pic>
        <p:nvPicPr>
          <p:cNvPr id="7" name="Picture 3"/>
          <p:cNvPicPr>
            <a:picLocks noChangeAspect="1"/>
          </p:cNvPicPr>
          <p:nvPr/>
        </p:nvPicPr>
        <p:blipFill>
          <a:blip r:embed="rId5">
            <a:extLst>
              <a:ext uri="{28A0092B-C50C-407E-A947-70E740481C1C}">
                <a14:useLocalDpi xmlns:a14="http://schemas.microsoft.com/office/drawing/2010/main" val="0"/>
              </a:ext>
            </a:extLst>
          </a:blip>
          <a:srcRect l="16393" t="4173" r="14899" b="16672"/>
          <a:stretch>
            <a:fillRect/>
          </a:stretch>
        </p:blipFill>
        <p:spPr bwMode="auto">
          <a:xfrm>
            <a:off x="5900055" y="3400425"/>
            <a:ext cx="35052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234364" y="6894240"/>
            <a:ext cx="335348" cy="400110"/>
          </a:xfrm>
          <a:prstGeom prst="rect">
            <a:avLst/>
          </a:prstGeom>
        </p:spPr>
        <p:txBody>
          <a:bodyPr wrap="none">
            <a:spAutoFit/>
          </a:bodyPr>
          <a:lstStyle/>
          <a:p>
            <a:pPr>
              <a:defRPr/>
            </a:pPr>
            <a:fld id="{96A1E4F6-A6CE-460C-BAEA-88F52C5319CF}" type="slidenum">
              <a:rPr lang="en-US" altLang="en-US" sz="2000" b="0" smtClean="0">
                <a:solidFill>
                  <a:srgbClr val="FFE14F"/>
                </a:solidFill>
                <a:latin typeface="Franklin Gothic Book" panose="020B0503020102020204" pitchFamily="34" charset="0"/>
              </a:rPr>
              <a:pPr>
                <a:defRPr/>
              </a:pPr>
              <a:t>2</a:t>
            </a:fld>
            <a:endParaRPr lang="en-US" altLang="en-US" sz="2000" b="0" dirty="0">
              <a:solidFill>
                <a:srgbClr val="FFE14F"/>
              </a:solidFill>
              <a:latin typeface="Franklin Gothic Book" panose="020B0503020102020204" pitchFamily="34" charset="0"/>
            </a:endParaRPr>
          </a:p>
        </p:txBody>
      </p:sp>
      <p:pic>
        <p:nvPicPr>
          <p:cNvPr id="5" name="Picture 4"/>
          <p:cNvPicPr>
            <a:picLocks noChangeAspect="1"/>
          </p:cNvPicPr>
          <p:nvPr/>
        </p:nvPicPr>
        <p:blipFill>
          <a:blip r:embed="rId6"/>
          <a:stretch>
            <a:fillRect/>
          </a:stretch>
        </p:blipFill>
        <p:spPr>
          <a:xfrm>
            <a:off x="354013" y="1109162"/>
            <a:ext cx="3772510" cy="2634719"/>
          </a:xfrm>
          <a:prstGeom prst="rect">
            <a:avLst/>
          </a:prstGeom>
        </p:spPr>
      </p:pic>
      <p:sp>
        <p:nvSpPr>
          <p:cNvPr id="6" name="TextBox 5"/>
          <p:cNvSpPr txBox="1"/>
          <p:nvPr/>
        </p:nvSpPr>
        <p:spPr>
          <a:xfrm>
            <a:off x="833499" y="731499"/>
            <a:ext cx="2813538" cy="3847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solidFill>
                  <a:srgbClr val="FFE14F"/>
                </a:solidFill>
              </a:rPr>
              <a:t>Re-enactment</a:t>
            </a:r>
            <a:r>
              <a:rPr lang="en-US" dirty="0">
                <a:solidFill>
                  <a:srgbClr val="F8E82F"/>
                </a:solidFill>
              </a:rPr>
              <a:t> Cycle</a:t>
            </a:r>
            <a:endParaRPr kumimoji="0" lang="en-US" sz="1900" b="1" i="0" u="none" strike="noStrike" cap="none" spc="0" normalizeH="0" baseline="0" dirty="0">
              <a:ln>
                <a:noFill/>
              </a:ln>
              <a:solidFill>
                <a:srgbClr val="F8E82F"/>
              </a:solidFill>
              <a:effectLst/>
              <a:uFillTx/>
              <a:sym typeface="Arial"/>
            </a:endParaRPr>
          </a:p>
        </p:txBody>
      </p:sp>
    </p:spTree>
    <p:extLst>
      <p:ext uri="{BB962C8B-B14F-4D97-AF65-F5344CB8AC3E}">
        <p14:creationId xmlns:p14="http://schemas.microsoft.com/office/powerpoint/2010/main" val="519839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228600" y="457200"/>
            <a:ext cx="6781800" cy="838200"/>
          </a:xfrm>
        </p:spPr>
        <p:txBody>
          <a:bodyPr/>
          <a:lstStyle/>
          <a:p>
            <a:r>
              <a:rPr altLang="en-US"/>
              <a:t>Limits and Expectations</a:t>
            </a:r>
          </a:p>
        </p:txBody>
      </p:sp>
      <p:sp>
        <p:nvSpPr>
          <p:cNvPr id="114691" name="Rectangle 3"/>
          <p:cNvSpPr>
            <a:spLocks noGrp="1" noChangeArrowheads="1"/>
          </p:cNvSpPr>
          <p:nvPr>
            <p:ph type="body" idx="4294967295"/>
          </p:nvPr>
        </p:nvSpPr>
        <p:spPr bwMode="auto">
          <a:xfrm>
            <a:off x="679450" y="2311400"/>
            <a:ext cx="7854950" cy="271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r>
              <a:rPr lang="en-US" altLang="en-US" sz="2800"/>
              <a:t>Consider the child’s history – every child is different</a:t>
            </a:r>
          </a:p>
          <a:p>
            <a:r>
              <a:rPr lang="en-US" altLang="en-US" sz="2800"/>
              <a:t>Set one or two limits or expectations before adding to the list</a:t>
            </a:r>
          </a:p>
          <a:p>
            <a:r>
              <a:rPr lang="en-US" altLang="en-US" sz="2800"/>
              <a:t>Let the child know the purpose of the limits and expectations is their safety</a:t>
            </a:r>
          </a:p>
        </p:txBody>
      </p:sp>
      <p:sp>
        <p:nvSpPr>
          <p:cNvPr id="64516" name="Text Box 4"/>
          <p:cNvSpPr txBox="1">
            <a:spLocks noChangeArrowheads="1"/>
          </p:cNvSpPr>
          <p:nvPr/>
        </p:nvSpPr>
        <p:spPr bwMode="auto">
          <a:xfrm>
            <a:off x="365125" y="1614488"/>
            <a:ext cx="6119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E701"/>
                </a:solidFill>
                <a:effectLst/>
                <a:uLnTx/>
                <a:uFillTx/>
                <a:latin typeface="Arial" panose="020B0604020202020204" pitchFamily="34" charset="0"/>
                <a:ea typeface="+mn-ea"/>
                <a:cs typeface="Arial" panose="020B0604020202020204" pitchFamily="34" charset="0"/>
              </a:rPr>
              <a:t>When setting limits and expectations:</a:t>
            </a:r>
          </a:p>
        </p:txBody>
      </p:sp>
      <p:sp>
        <p:nvSpPr>
          <p:cNvPr id="64517" name="Slide Number Placeholder 4"/>
          <p:cNvSpPr>
            <a:spLocks noGrp="1"/>
          </p:cNvSpPr>
          <p:nvPr>
            <p:ph type="sldNum" sz="quarter" idx="10"/>
          </p:nvPr>
        </p:nvSpPr>
        <p:spPr>
          <a:xfrm>
            <a:off x="8915400" y="6880225"/>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B0CB58-50CA-4AA0-A91C-7D0ADD021D1F}" type="slidenum">
              <a:rPr kumimoji="0" lang="en-US" altLang="en-US" sz="2000" b="0" i="0" u="none" strike="noStrike" kern="1200" cap="none" spc="0" normalizeH="0" baseline="0" noProof="0" smtClean="0">
                <a:ln>
                  <a:noFill/>
                </a:ln>
                <a:solidFill>
                  <a:srgbClr val="FFFF00"/>
                </a:solidFill>
                <a:effectLst/>
                <a:uLnTx/>
                <a:uFillTx/>
                <a:latin typeface="Franklin Gothic Book" panose="020B05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2000" b="0" i="0" u="none" strike="noStrike" kern="1200" cap="none" spc="0" normalizeH="0" baseline="0" noProof="0">
              <a:ln>
                <a:noFill/>
              </a:ln>
              <a:solidFill>
                <a:srgbClr val="FFFF00"/>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20819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500"/>
                                        <p:tgtEl>
                                          <p:spTgt spid="114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fade">
                                      <p:cBhvr>
                                        <p:cTn id="12" dur="500"/>
                                        <p:tgtEl>
                                          <p:spTgt spid="114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fade">
                                      <p:cBhvr>
                                        <p:cTn id="17" dur="500"/>
                                        <p:tgtEl>
                                          <p:spTgt spid="114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400" y="458911"/>
            <a:ext cx="712731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dirty="0">
                <a:ln>
                  <a:noFill/>
                </a:ln>
                <a:solidFill>
                  <a:srgbClr val="FFE14F"/>
                </a:solidFill>
                <a:effectLst/>
                <a:uFillTx/>
                <a:latin typeface="+mn-lt"/>
                <a:ea typeface="+mn-ea"/>
                <a:cs typeface="+mn-cs"/>
                <a:sym typeface="Arial"/>
              </a:rPr>
              <a:t>But what about consequences?</a:t>
            </a:r>
          </a:p>
        </p:txBody>
      </p:sp>
      <p:sp>
        <p:nvSpPr>
          <p:cNvPr id="3" name="TextBox 2"/>
          <p:cNvSpPr txBox="1"/>
          <p:nvPr/>
        </p:nvSpPr>
        <p:spPr>
          <a:xfrm>
            <a:off x="613775" y="1653436"/>
            <a:ext cx="7427935" cy="42319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en-US" sz="2400" b="0" dirty="0">
                <a:solidFill>
                  <a:srgbClr val="FFFFFF"/>
                </a:solidFill>
              </a:rPr>
              <a:t>Responding to behavior in a trauma-responsive way:</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
              <a:tabLst/>
            </a:pPr>
            <a:endParaRPr lang="en-US" sz="2400" b="0" dirty="0">
              <a:solidFill>
                <a:srgbClr val="FFFFFF"/>
              </a:solidFill>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2400" b="0" dirty="0">
                <a:solidFill>
                  <a:srgbClr val="FFFFFF"/>
                </a:solidFill>
              </a:rPr>
              <a:t>DOES NOT mean excusing behaviors </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
              <a:tabLst/>
            </a:pPr>
            <a:endParaRPr kumimoji="0" lang="en-US" sz="2400" b="0" i="0" u="none" strike="noStrike" cap="none" spc="0" normalizeH="0" baseline="0" dirty="0">
              <a:ln>
                <a:noFill/>
              </a:ln>
              <a:solidFill>
                <a:srgbClr val="FFFFFF"/>
              </a:solidFill>
              <a:effectLst/>
              <a:uFillTx/>
              <a:sym typeface="Arial"/>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2400" b="0" dirty="0">
                <a:solidFill>
                  <a:srgbClr val="FFFFFF"/>
                </a:solidFill>
              </a:rPr>
              <a:t>DOES mean choosing consequences that take the child’s trauma history into consideration &amp; are the most effective for the child</a:t>
            </a:r>
          </a:p>
          <a:p>
            <a:pPr lvl="8"/>
            <a:r>
              <a:rPr lang="en-US" b="0" dirty="0">
                <a:solidFill>
                  <a:srgbClr val="FFFFFF"/>
                </a:solidFill>
              </a:rPr>
              <a:t>	</a:t>
            </a:r>
            <a:r>
              <a:rPr kumimoji="0" lang="en-US" sz="2000" b="0" i="0" u="none" strike="noStrike" cap="none" spc="0" normalizeH="0" baseline="0" dirty="0">
                <a:ln>
                  <a:noFill/>
                </a:ln>
                <a:solidFill>
                  <a:srgbClr val="FFFFFF"/>
                </a:solidFill>
                <a:effectLst/>
                <a:uFillTx/>
                <a:sym typeface="Arial"/>
              </a:rPr>
              <a:t>(Time-in consequences versus Time-</a:t>
            </a:r>
            <a:r>
              <a:rPr kumimoji="0" lang="en-US" sz="2000" b="0" i="0" u="none" strike="noStrike" cap="none" spc="0" normalizeH="0" dirty="0">
                <a:ln>
                  <a:noFill/>
                </a:ln>
                <a:solidFill>
                  <a:srgbClr val="FFFFFF"/>
                </a:solidFill>
                <a:effectLst/>
                <a:uFillTx/>
                <a:sym typeface="Arial"/>
              </a:rPr>
              <a:t>out consequences)</a:t>
            </a:r>
          </a:p>
          <a:p>
            <a:pPr marL="342900" lvl="8" indent="-342900">
              <a:buFont typeface="Wingdings" panose="05000000000000000000" pitchFamily="2" charset="2"/>
              <a:buChar char="§"/>
            </a:pPr>
            <a:endParaRPr lang="en-US" baseline="0" dirty="0">
              <a:solidFill>
                <a:srgbClr val="FFFF00"/>
              </a:solidFill>
            </a:endParaRPr>
          </a:p>
          <a:p>
            <a:pPr marL="342900" lvl="8" indent="-342900">
              <a:buFont typeface="Wingdings" panose="05000000000000000000" pitchFamily="2" charset="2"/>
              <a:buChar char="§"/>
            </a:pPr>
            <a:endParaRPr kumimoji="0" lang="en-US" sz="2400" b="1" i="0" u="none" strike="noStrike" cap="none" spc="0" normalizeH="0" baseline="0" dirty="0">
              <a:ln>
                <a:noFill/>
              </a:ln>
              <a:solidFill>
                <a:srgbClr val="FFFF00"/>
              </a:solidFill>
              <a:effectLst/>
              <a:uFillTx/>
              <a:latin typeface="+mn-lt"/>
              <a:ea typeface="+mn-ea"/>
              <a:cs typeface="+mn-cs"/>
              <a:sym typeface="Arial"/>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
              <a:tabLst/>
            </a:pPr>
            <a:endParaRPr lang="en-US" dirty="0"/>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
              <a:tabLst/>
            </a:pPr>
            <a:endParaRPr kumimoji="0" lang="en-US" sz="1900" b="1" i="0" u="none" strike="noStrike" cap="none" spc="0" normalizeH="0" baseline="0" dirty="0">
              <a:ln>
                <a:noFill/>
              </a:ln>
              <a:solidFill>
                <a:srgbClr val="000099"/>
              </a:solidFill>
              <a:effectLst/>
              <a:uFillTx/>
              <a:latin typeface="+mn-lt"/>
              <a:ea typeface="+mn-ea"/>
              <a:cs typeface="+mn-cs"/>
              <a:sym typeface="Arial"/>
            </a:endParaRPr>
          </a:p>
        </p:txBody>
      </p:sp>
      <p:sp>
        <p:nvSpPr>
          <p:cNvPr id="4" name="Slide Number Placeholder 3"/>
          <p:cNvSpPr>
            <a:spLocks noGrp="1"/>
          </p:cNvSpPr>
          <p:nvPr>
            <p:ph type="sldNum" sz="quarter" idx="2"/>
          </p:nvPr>
        </p:nvSpPr>
        <p:spPr>
          <a:xfrm>
            <a:off x="9202274" y="6880225"/>
            <a:ext cx="398927" cy="405338"/>
          </a:xfrm>
        </p:spPr>
        <p:txBody>
          <a:bodyPr/>
          <a:lstStyle/>
          <a:p>
            <a:fld id="{86CB4B4D-7CA3-9044-876B-883B54F8677D}" type="slidenum">
              <a:rPr lang="en-US" smtClean="0"/>
              <a:t>21</a:t>
            </a:fld>
            <a:endParaRPr lang="en-US" dirty="0"/>
          </a:p>
        </p:txBody>
      </p:sp>
    </p:spTree>
    <p:extLst>
      <p:ext uri="{BB962C8B-B14F-4D97-AF65-F5344CB8AC3E}">
        <p14:creationId xmlns:p14="http://schemas.microsoft.com/office/powerpoint/2010/main" val="31350079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Shape 560"/>
          <p:cNvSpPr>
            <a:spLocks noGrp="1"/>
          </p:cNvSpPr>
          <p:nvPr>
            <p:ph type="title" idx="4294967295"/>
          </p:nvPr>
        </p:nvSpPr>
        <p:spPr>
          <a:xfrm>
            <a:off x="228600" y="533400"/>
            <a:ext cx="7448550" cy="690563"/>
          </a:xfrm>
          <a:prstGeom prst="rect">
            <a:avLst/>
          </a:prstGeom>
        </p:spPr>
        <p:txBody>
          <a:bodyPr lIns="47616" tIns="47616" rIns="47616" bIns="47616">
            <a:normAutofit/>
          </a:bodyPr>
          <a:lstStyle>
            <a:lvl1pPr>
              <a:defRPr sz="3400"/>
            </a:lvl1pPr>
          </a:lstStyle>
          <a:p>
            <a:r>
              <a:rPr dirty="0"/>
              <a:t>Correct and Build</a:t>
            </a:r>
          </a:p>
        </p:txBody>
      </p:sp>
      <p:sp>
        <p:nvSpPr>
          <p:cNvPr id="561" name="Shape 561"/>
          <p:cNvSpPr/>
          <p:nvPr/>
        </p:nvSpPr>
        <p:spPr>
          <a:xfrm>
            <a:off x="228600" y="2236787"/>
            <a:ext cx="8534400" cy="3720040"/>
          </a:xfrm>
          <a:prstGeom prst="rect">
            <a:avLst/>
          </a:prstGeom>
          <a:ln w="12700">
            <a:miter lim="400000"/>
          </a:ln>
          <a:extLst>
            <a:ext uri="{C572A759-6A51-4108-AA02-DFA0A04FC94B}">
              <ma14:wrappingTextBoxFlag xmlns:ma14="http://schemas.microsoft.com/office/mac/drawingml/2011/main" xmlns="" val="1"/>
            </a:ext>
          </a:extLst>
        </p:spPr>
        <p:txBody>
          <a:bodyPr lIns="46029" tIns="46029" rIns="46029" bIns="46029">
            <a:spAutoFit/>
          </a:bodyPr>
          <a:lstStyle/>
          <a:p>
            <a:pPr defTabSz="966787">
              <a:defRPr sz="2800" b="0">
                <a:solidFill>
                  <a:srgbClr val="FFFFFF"/>
                </a:solidFill>
              </a:defRPr>
            </a:pPr>
            <a:endParaRPr dirty="0"/>
          </a:p>
          <a:p>
            <a:pPr marL="914400" lvl="2" indent="-457200" defTabSz="966787">
              <a:lnSpc>
                <a:spcPct val="104999"/>
              </a:lnSpc>
              <a:spcBef>
                <a:spcPts val="800"/>
              </a:spcBef>
              <a:buSzPct val="110000"/>
              <a:buFont typeface="Wingdings" panose="05000000000000000000" pitchFamily="2" charset="2"/>
              <a:buChar char="§"/>
              <a:defRPr sz="2800" b="0">
                <a:solidFill>
                  <a:srgbClr val="FFFFFF"/>
                </a:solidFill>
              </a:defRPr>
            </a:pPr>
            <a:r>
              <a:rPr dirty="0"/>
              <a:t>Be clear, calm, and consistent</a:t>
            </a:r>
          </a:p>
          <a:p>
            <a:pPr marL="914400" lvl="2" indent="-457200" defTabSz="966787">
              <a:lnSpc>
                <a:spcPct val="104999"/>
              </a:lnSpc>
              <a:spcBef>
                <a:spcPts val="800"/>
              </a:spcBef>
              <a:buSzPct val="110000"/>
              <a:buFont typeface="Wingdings" panose="05000000000000000000" pitchFamily="2" charset="2"/>
              <a:buChar char="§"/>
              <a:defRPr sz="2800" b="0">
                <a:solidFill>
                  <a:srgbClr val="FFFFFF"/>
                </a:solidFill>
              </a:defRPr>
            </a:pPr>
            <a:r>
              <a:rPr dirty="0"/>
              <a:t>Target one behavior at a time</a:t>
            </a:r>
          </a:p>
          <a:p>
            <a:pPr marL="914400" lvl="2" indent="-457200" defTabSz="966787">
              <a:lnSpc>
                <a:spcPct val="104999"/>
              </a:lnSpc>
              <a:spcBef>
                <a:spcPts val="800"/>
              </a:spcBef>
              <a:buSzPct val="110000"/>
              <a:buFont typeface="Wingdings" panose="05000000000000000000" pitchFamily="2" charset="2"/>
              <a:buChar char="§"/>
              <a:defRPr sz="2800" b="0">
                <a:solidFill>
                  <a:srgbClr val="FFFFFF"/>
                </a:solidFill>
              </a:defRPr>
            </a:pPr>
            <a:r>
              <a:rPr dirty="0"/>
              <a:t>Avoid shaming or threatening</a:t>
            </a:r>
          </a:p>
          <a:p>
            <a:pPr marL="914400" lvl="2" indent="-457200" defTabSz="966787">
              <a:lnSpc>
                <a:spcPct val="104999"/>
              </a:lnSpc>
              <a:spcBef>
                <a:spcPts val="800"/>
              </a:spcBef>
              <a:buSzPct val="110000"/>
              <a:buFont typeface="Wingdings" panose="05000000000000000000" pitchFamily="2" charset="2"/>
              <a:buChar char="§"/>
              <a:defRPr sz="2800" b="0">
                <a:solidFill>
                  <a:srgbClr val="FFFFFF"/>
                </a:solidFill>
              </a:defRPr>
            </a:pPr>
            <a:r>
              <a:rPr dirty="0"/>
              <a:t>Keep the child’s age (and “emotional age”) in min</a:t>
            </a:r>
            <a:r>
              <a:rPr lang="en-US" dirty="0"/>
              <a:t>d</a:t>
            </a:r>
            <a:r>
              <a:rPr dirty="0"/>
              <a:t> </a:t>
            </a:r>
          </a:p>
          <a:p>
            <a:pPr marL="914400" lvl="2" indent="-457200" defTabSz="966787">
              <a:lnSpc>
                <a:spcPct val="104999"/>
              </a:lnSpc>
              <a:spcBef>
                <a:spcPts val="800"/>
              </a:spcBef>
              <a:buSzPct val="110000"/>
              <a:buFont typeface="Wingdings" panose="05000000000000000000" pitchFamily="2" charset="2"/>
              <a:buChar char="§"/>
              <a:defRPr sz="2800" b="0">
                <a:solidFill>
                  <a:srgbClr val="FFFFFF"/>
                </a:solidFill>
              </a:defRPr>
            </a:pPr>
            <a:r>
              <a:rPr dirty="0"/>
              <a:t>Be prepared to “pick your battles”</a:t>
            </a:r>
          </a:p>
        </p:txBody>
      </p:sp>
      <p:sp>
        <p:nvSpPr>
          <p:cNvPr id="562" name="Shape 562"/>
          <p:cNvSpPr/>
          <p:nvPr/>
        </p:nvSpPr>
        <p:spPr>
          <a:xfrm>
            <a:off x="7391400" y="6096000"/>
            <a:ext cx="1981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800" b="0" i="1">
                <a:solidFill>
                  <a:srgbClr val="FFE831"/>
                </a:solidFill>
              </a:defRPr>
            </a:lvl1pPr>
          </a:lstStyle>
          <a:p>
            <a:r>
              <a:t>(Continued)</a:t>
            </a:r>
          </a:p>
        </p:txBody>
      </p:sp>
      <p:sp>
        <p:nvSpPr>
          <p:cNvPr id="563" name="Shape 563"/>
          <p:cNvSpPr>
            <a:spLocks noGrp="1"/>
          </p:cNvSpPr>
          <p:nvPr>
            <p:ph type="sldNum" sz="quarter" idx="2"/>
          </p:nvPr>
        </p:nvSpPr>
        <p:spPr>
          <a:xfrm>
            <a:off x="9202273" y="6880225"/>
            <a:ext cx="398927" cy="405338"/>
          </a:xfrm>
          <a:prstGeom prst="rect">
            <a:avLst/>
          </a:prstGeom>
          <a:extLst>
            <a:ext uri="{C572A759-6A51-4108-AA02-DFA0A04FC94B}">
              <ma14:wrappingTextBoxFlag xmlns:ma14="http://schemas.microsoft.com/office/mac/drawingml/2011/main" xmlns="" val="1"/>
            </a:ext>
          </a:extLst>
        </p:spPr>
        <p:txBody>
          <a:bodyPr/>
          <a:lstStyle>
            <a:lvl1pPr>
              <a:defRPr>
                <a:solidFill>
                  <a:srgbClr val="FF0000"/>
                </a:solidFill>
              </a:defRPr>
            </a:lvl1pPr>
          </a:lstStyle>
          <a:p>
            <a:fld id="{86CB4B4D-7CA3-9044-876B-883B54F8677D}" type="slidenum">
              <a:rPr>
                <a:solidFill>
                  <a:srgbClr val="F8E82F"/>
                </a:solidFill>
              </a:rPr>
              <a:t>22</a:t>
            </a:fld>
            <a:endParaRPr dirty="0">
              <a:solidFill>
                <a:srgbClr val="F8E82F"/>
              </a:solidFill>
            </a:endParaRPr>
          </a:p>
        </p:txBody>
      </p:sp>
      <p:sp>
        <p:nvSpPr>
          <p:cNvPr id="564" name="Shape 564"/>
          <p:cNvSpPr/>
          <p:nvPr/>
        </p:nvSpPr>
        <p:spPr>
          <a:xfrm>
            <a:off x="304800" y="1600200"/>
            <a:ext cx="8474075" cy="9541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b="0">
                <a:solidFill>
                  <a:srgbClr val="FFE831"/>
                </a:solidFill>
              </a:defRPr>
            </a:lvl1pPr>
          </a:lstStyle>
          <a:p>
            <a:r>
              <a:rPr dirty="0"/>
              <a:t>When correcting negative behavior and </a:t>
            </a:r>
            <a:r>
              <a:rPr lang="en-US" dirty="0"/>
              <a:t>choosing</a:t>
            </a:r>
            <a:r>
              <a:rPr dirty="0"/>
              <a:t> consequences: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61">
                                            <p:txEl>
                                              <p:pRg st="1" end="1"/>
                                            </p:txEl>
                                          </p:spTgt>
                                        </p:tgtEl>
                                        <p:attrNameLst>
                                          <p:attrName>style.visibility</p:attrName>
                                        </p:attrNameLst>
                                      </p:cBhvr>
                                      <p:to>
                                        <p:strVal val="visible"/>
                                      </p:to>
                                    </p:set>
                                    <p:animEffect transition="in" filter="dissolve">
                                      <p:cBhvr>
                                        <p:cTn id="7" dur="500"/>
                                        <p:tgtEl>
                                          <p:spTgt spid="56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561">
                                            <p:txEl>
                                              <p:pRg st="2" end="2"/>
                                            </p:txEl>
                                          </p:spTgt>
                                        </p:tgtEl>
                                        <p:attrNameLst>
                                          <p:attrName>style.visibility</p:attrName>
                                        </p:attrNameLst>
                                      </p:cBhvr>
                                      <p:to>
                                        <p:strVal val="visible"/>
                                      </p:to>
                                    </p:set>
                                    <p:animEffect transition="in" filter="dissolve">
                                      <p:cBhvr>
                                        <p:cTn id="12" dur="500"/>
                                        <p:tgtEl>
                                          <p:spTgt spid="56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1" nodeType="clickEffect">
                                  <p:stCondLst>
                                    <p:cond delay="0"/>
                                  </p:stCondLst>
                                  <p:iterate>
                                    <p:tmAbs val="0"/>
                                  </p:iterate>
                                  <p:childTnLst>
                                    <p:set>
                                      <p:cBhvr>
                                        <p:cTn id="16" fill="hold"/>
                                        <p:tgtEl>
                                          <p:spTgt spid="561">
                                            <p:txEl>
                                              <p:pRg st="3" end="3"/>
                                            </p:txEl>
                                          </p:spTgt>
                                        </p:tgtEl>
                                        <p:attrNameLst>
                                          <p:attrName>style.visibility</p:attrName>
                                        </p:attrNameLst>
                                      </p:cBhvr>
                                      <p:to>
                                        <p:strVal val="visible"/>
                                      </p:to>
                                    </p:set>
                                    <p:animEffect transition="in" filter="dissolve">
                                      <p:cBhvr>
                                        <p:cTn id="17" dur="500"/>
                                        <p:tgtEl>
                                          <p:spTgt spid="56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1" nodeType="clickEffect">
                                  <p:stCondLst>
                                    <p:cond delay="0"/>
                                  </p:stCondLst>
                                  <p:iterate>
                                    <p:tmAbs val="0"/>
                                  </p:iterate>
                                  <p:childTnLst>
                                    <p:set>
                                      <p:cBhvr>
                                        <p:cTn id="21" fill="hold"/>
                                        <p:tgtEl>
                                          <p:spTgt spid="561">
                                            <p:txEl>
                                              <p:pRg st="4" end="4"/>
                                            </p:txEl>
                                          </p:spTgt>
                                        </p:tgtEl>
                                        <p:attrNameLst>
                                          <p:attrName>style.visibility</p:attrName>
                                        </p:attrNameLst>
                                      </p:cBhvr>
                                      <p:to>
                                        <p:strVal val="visible"/>
                                      </p:to>
                                    </p:set>
                                    <p:animEffect transition="in" filter="dissolve">
                                      <p:cBhvr>
                                        <p:cTn id="22" dur="500"/>
                                        <p:tgtEl>
                                          <p:spTgt spid="56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1" nodeType="clickEffect">
                                  <p:stCondLst>
                                    <p:cond delay="0"/>
                                  </p:stCondLst>
                                  <p:iterate>
                                    <p:tmAbs val="0"/>
                                  </p:iterate>
                                  <p:childTnLst>
                                    <p:set>
                                      <p:cBhvr>
                                        <p:cTn id="26" fill="hold"/>
                                        <p:tgtEl>
                                          <p:spTgt spid="561">
                                            <p:txEl>
                                              <p:pRg st="5" end="5"/>
                                            </p:txEl>
                                          </p:spTgt>
                                        </p:tgtEl>
                                        <p:attrNameLst>
                                          <p:attrName>style.visibility</p:attrName>
                                        </p:attrNameLst>
                                      </p:cBhvr>
                                      <p:to>
                                        <p:strVal val="visible"/>
                                      </p:to>
                                    </p:set>
                                    <p:animEffect transition="in" filter="dissolve">
                                      <p:cBhvr>
                                        <p:cTn id="27" dur="500"/>
                                        <p:tgtEl>
                                          <p:spTgt spid="5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a:spLocks noGrp="1"/>
          </p:cNvSpPr>
          <p:nvPr>
            <p:ph type="title" idx="4294967295"/>
          </p:nvPr>
        </p:nvSpPr>
        <p:spPr>
          <a:xfrm>
            <a:off x="152400" y="538162"/>
            <a:ext cx="7467600" cy="681038"/>
          </a:xfrm>
          <a:prstGeom prst="rect">
            <a:avLst/>
          </a:prstGeom>
        </p:spPr>
        <p:txBody>
          <a:bodyPr lIns="47616" tIns="47616" rIns="47616" bIns="47616">
            <a:normAutofit/>
          </a:bodyPr>
          <a:lstStyle/>
          <a:p>
            <a:pPr>
              <a:defRPr sz="3400"/>
            </a:pPr>
            <a:r>
              <a:t>Correct and Build </a:t>
            </a:r>
            <a:r>
              <a:rPr sz="2400" b="0" i="1"/>
              <a:t>(Continued)</a:t>
            </a:r>
          </a:p>
        </p:txBody>
      </p:sp>
      <p:sp>
        <p:nvSpPr>
          <p:cNvPr id="569" name="Shape 569"/>
          <p:cNvSpPr>
            <a:spLocks noGrp="1"/>
          </p:cNvSpPr>
          <p:nvPr>
            <p:ph type="body" idx="4294967295"/>
          </p:nvPr>
        </p:nvSpPr>
        <p:spPr>
          <a:xfrm>
            <a:off x="152399" y="2761138"/>
            <a:ext cx="8997952" cy="3886200"/>
          </a:xfrm>
          <a:prstGeom prst="rect">
            <a:avLst/>
          </a:prstGeom>
        </p:spPr>
        <p:txBody>
          <a:bodyPr lIns="47616" tIns="47616" rIns="47616" bIns="47616">
            <a:normAutofit/>
          </a:bodyPr>
          <a:lstStyle/>
          <a:p>
            <a:pPr marL="914400" lvl="2" indent="-457200">
              <a:buSzPct val="110000"/>
              <a:buFont typeface="Wingdings" panose="05000000000000000000" pitchFamily="2" charset="2"/>
              <a:buChar char="§"/>
              <a:defRPr sz="2800"/>
            </a:pPr>
            <a:r>
              <a:rPr dirty="0"/>
              <a:t>Understand the links between thoughts, feelings, and behavior</a:t>
            </a:r>
          </a:p>
          <a:p>
            <a:pPr marL="914400" lvl="2" indent="-457200">
              <a:buSzPct val="110000"/>
              <a:buFont typeface="Wingdings" panose="05000000000000000000" pitchFamily="2" charset="2"/>
              <a:buChar char="§"/>
              <a:defRPr sz="2800"/>
            </a:pPr>
            <a:r>
              <a:rPr dirty="0"/>
              <a:t>Understand the negative impact of </a:t>
            </a:r>
            <a:r>
              <a:rPr lang="en-US" dirty="0"/>
              <a:t>their </a:t>
            </a:r>
            <a:r>
              <a:rPr dirty="0"/>
              <a:t>behavior</a:t>
            </a:r>
          </a:p>
          <a:p>
            <a:pPr marL="914400" lvl="2" indent="-457200">
              <a:buSzPct val="110000"/>
              <a:buFont typeface="Wingdings" panose="05000000000000000000" pitchFamily="2" charset="2"/>
              <a:buChar char="§"/>
              <a:defRPr sz="2800"/>
            </a:pPr>
            <a:r>
              <a:rPr dirty="0"/>
              <a:t>Identify alternatives to problem/negative behaviors</a:t>
            </a:r>
          </a:p>
        </p:txBody>
      </p:sp>
      <p:sp>
        <p:nvSpPr>
          <p:cNvPr id="570" name="Shape 570"/>
          <p:cNvSpPr>
            <a:spLocks noGrp="1"/>
          </p:cNvSpPr>
          <p:nvPr>
            <p:ph type="sldNum" sz="quarter" idx="2"/>
          </p:nvPr>
        </p:nvSpPr>
        <p:spPr>
          <a:xfrm>
            <a:off x="9202273" y="6880225"/>
            <a:ext cx="398927" cy="405338"/>
          </a:xfrm>
          <a:prstGeom prst="rect">
            <a:avLst/>
          </a:prstGeom>
          <a:extLst>
            <a:ext uri="{C572A759-6A51-4108-AA02-DFA0A04FC94B}">
              <ma14:wrappingTextBoxFlag xmlns:ma14="http://schemas.microsoft.com/office/mac/drawingml/2011/main" xmlns="" val="1"/>
            </a:ext>
          </a:extLst>
        </p:spPr>
        <p:txBody>
          <a:bodyPr/>
          <a:lstStyle>
            <a:lvl1pPr>
              <a:defRPr>
                <a:solidFill>
                  <a:srgbClr val="FF0000"/>
                </a:solidFill>
              </a:defRPr>
            </a:lvl1pPr>
          </a:lstStyle>
          <a:p>
            <a:fld id="{86CB4B4D-7CA3-9044-876B-883B54F8677D}" type="slidenum">
              <a:rPr>
                <a:solidFill>
                  <a:srgbClr val="F8E82F"/>
                </a:solidFill>
              </a:rPr>
              <a:t>23</a:t>
            </a:fld>
            <a:endParaRPr dirty="0">
              <a:solidFill>
                <a:srgbClr val="F8E82F"/>
              </a:solidFill>
            </a:endParaRPr>
          </a:p>
        </p:txBody>
      </p:sp>
      <p:sp>
        <p:nvSpPr>
          <p:cNvPr id="571" name="Shape 571"/>
          <p:cNvSpPr/>
          <p:nvPr/>
        </p:nvSpPr>
        <p:spPr>
          <a:xfrm>
            <a:off x="311725" y="1588951"/>
            <a:ext cx="8838626" cy="95410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800" b="0">
                <a:solidFill>
                  <a:srgbClr val="FFE831"/>
                </a:solidFill>
              </a:defRPr>
            </a:lvl1pPr>
          </a:lstStyle>
          <a:p>
            <a:r>
              <a:rPr lang="en-US" dirty="0"/>
              <a:t>AFTER the child is calm, the connections can be made.  Now you can help the child:</a:t>
            </a:r>
            <a:endParaRP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9">
                                            <p:txEl>
                                              <p:pRg st="0" end="0"/>
                                            </p:txEl>
                                          </p:spTgt>
                                        </p:tgtEl>
                                        <p:attrNameLst>
                                          <p:attrName>style.visibility</p:attrName>
                                        </p:attrNameLst>
                                      </p:cBhvr>
                                      <p:to>
                                        <p:strVal val="visible"/>
                                      </p:to>
                                    </p:set>
                                    <p:animEffect transition="in" filter="fade">
                                      <p:cBhvr>
                                        <p:cTn id="7" dur="500"/>
                                        <p:tgtEl>
                                          <p:spTgt spid="5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9">
                                            <p:txEl>
                                              <p:pRg st="1" end="1"/>
                                            </p:txEl>
                                          </p:spTgt>
                                        </p:tgtEl>
                                        <p:attrNameLst>
                                          <p:attrName>style.visibility</p:attrName>
                                        </p:attrNameLst>
                                      </p:cBhvr>
                                      <p:to>
                                        <p:strVal val="visible"/>
                                      </p:to>
                                    </p:set>
                                    <p:animEffect transition="in" filter="fade">
                                      <p:cBhvr>
                                        <p:cTn id="12" dur="500"/>
                                        <p:tgtEl>
                                          <p:spTgt spid="5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9">
                                            <p:txEl>
                                              <p:pRg st="2" end="2"/>
                                            </p:txEl>
                                          </p:spTgt>
                                        </p:tgtEl>
                                        <p:attrNameLst>
                                          <p:attrName>style.visibility</p:attrName>
                                        </p:attrNameLst>
                                      </p:cBhvr>
                                      <p:to>
                                        <p:strVal val="visible"/>
                                      </p:to>
                                    </p:set>
                                    <p:animEffect transition="in" filter="fade">
                                      <p:cBhvr>
                                        <p:cTn id="17" dur="500"/>
                                        <p:tgtEl>
                                          <p:spTgt spid="5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770" y="258586"/>
            <a:ext cx="8893175" cy="1219200"/>
          </a:xfrm>
        </p:spPr>
        <p:txBody>
          <a:bodyPr>
            <a:normAutofit/>
          </a:bodyPr>
          <a:lstStyle/>
          <a:p>
            <a:r>
              <a:rPr lang="en-US" sz="3400" dirty="0" err="1"/>
              <a:t>ReMoved</a:t>
            </a:r>
            <a:r>
              <a:rPr lang="en-US" sz="3400" dirty="0"/>
              <a:t> Part 1</a:t>
            </a:r>
            <a:br>
              <a:rPr lang="en-US" sz="3400" dirty="0"/>
            </a:br>
            <a:r>
              <a:rPr lang="en-US" dirty="0"/>
              <a:t>(Large Group Activity)</a:t>
            </a:r>
          </a:p>
        </p:txBody>
      </p:sp>
      <p:sp>
        <p:nvSpPr>
          <p:cNvPr id="4" name="TextBox 3"/>
          <p:cNvSpPr txBox="1"/>
          <p:nvPr/>
        </p:nvSpPr>
        <p:spPr>
          <a:xfrm>
            <a:off x="809469" y="2428404"/>
            <a:ext cx="8064708" cy="2554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a:ln>
                  <a:noFill/>
                </a:ln>
                <a:solidFill>
                  <a:schemeClr val="bg2">
                    <a:lumMod val="20000"/>
                    <a:lumOff val="80000"/>
                  </a:schemeClr>
                </a:solidFill>
                <a:effectLst/>
                <a:uFillTx/>
                <a:sym typeface="Arial"/>
              </a:rPr>
              <a:t>What</a:t>
            </a:r>
            <a:r>
              <a:rPr kumimoji="0" lang="en-US" sz="3200" b="0" i="0" u="none" strike="noStrike" cap="none" spc="0" normalizeH="0" dirty="0">
                <a:ln>
                  <a:noFill/>
                </a:ln>
                <a:solidFill>
                  <a:schemeClr val="bg2">
                    <a:lumMod val="20000"/>
                    <a:lumOff val="80000"/>
                  </a:schemeClr>
                </a:solidFill>
                <a:effectLst/>
                <a:uFillTx/>
                <a:sym typeface="Arial"/>
              </a:rPr>
              <a:t> was Zoe’s trauma reminder?  How did she react to the reminder?</a:t>
            </a:r>
          </a:p>
          <a:p>
            <a:pPr marR="0" algn="l" defTabSz="914400" rtl="0" fontAlgn="auto" latinLnBrk="0" hangingPunct="0">
              <a:lnSpc>
                <a:spcPct val="100000"/>
              </a:lnSpc>
              <a:spcBef>
                <a:spcPts val="0"/>
              </a:spcBef>
              <a:spcAft>
                <a:spcPts val="0"/>
              </a:spcAft>
              <a:buClrTx/>
              <a:buSzTx/>
              <a:tabLst/>
            </a:pPr>
            <a:endParaRPr kumimoji="0" lang="en-US" sz="3200" b="0" i="0" u="none" strike="noStrike" cap="none" spc="0" normalizeH="0" dirty="0">
              <a:ln>
                <a:noFill/>
              </a:ln>
              <a:solidFill>
                <a:schemeClr val="bg2">
                  <a:lumMod val="20000"/>
                  <a:lumOff val="80000"/>
                </a:schemeClr>
              </a:solidFill>
              <a:effectLst/>
              <a:uFillTx/>
              <a:sym typeface="Arial"/>
            </a:endParaRPr>
          </a:p>
          <a:p>
            <a:pPr marR="0" algn="l" defTabSz="914400" rtl="0" fontAlgn="auto" latinLnBrk="0" hangingPunct="0">
              <a:lnSpc>
                <a:spcPct val="100000"/>
              </a:lnSpc>
              <a:spcBef>
                <a:spcPts val="0"/>
              </a:spcBef>
              <a:spcAft>
                <a:spcPts val="0"/>
              </a:spcAft>
              <a:buClrTx/>
              <a:buSzTx/>
              <a:tabLst/>
            </a:pPr>
            <a:endParaRPr kumimoji="0" lang="en-US" sz="3200" b="0" i="0" u="none" strike="noStrike" cap="none" spc="0" normalizeH="0" dirty="0">
              <a:ln>
                <a:noFill/>
              </a:ln>
              <a:solidFill>
                <a:schemeClr val="bg2">
                  <a:lumMod val="20000"/>
                  <a:lumOff val="80000"/>
                </a:schemeClr>
              </a:solidFill>
              <a:effectLst/>
              <a:uFillTx/>
              <a:sym typeface="Arial"/>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200" b="0" baseline="0" dirty="0">
                <a:solidFill>
                  <a:schemeClr val="bg2">
                    <a:lumMod val="20000"/>
                    <a:lumOff val="80000"/>
                  </a:schemeClr>
                </a:solidFill>
              </a:rPr>
              <a:t>What</a:t>
            </a:r>
            <a:r>
              <a:rPr lang="en-US" sz="3200" b="0" dirty="0">
                <a:solidFill>
                  <a:schemeClr val="bg2">
                    <a:lumMod val="20000"/>
                    <a:lumOff val="80000"/>
                  </a:schemeClr>
                </a:solidFill>
              </a:rPr>
              <a:t> can we learn from the Foster Mom?</a:t>
            </a:r>
            <a:endParaRPr lang="en-US" sz="3200" b="0" baseline="0" dirty="0">
              <a:solidFill>
                <a:schemeClr val="bg2">
                  <a:lumMod val="20000"/>
                  <a:lumOff val="80000"/>
                </a:schemeClr>
              </a:solidFill>
            </a:endParaRPr>
          </a:p>
        </p:txBody>
      </p:sp>
      <p:sp>
        <p:nvSpPr>
          <p:cNvPr id="3" name="Slide Number Placeholder 2"/>
          <p:cNvSpPr>
            <a:spLocks noGrp="1"/>
          </p:cNvSpPr>
          <p:nvPr>
            <p:ph type="sldNum" sz="quarter" idx="2"/>
          </p:nvPr>
        </p:nvSpPr>
        <p:spPr>
          <a:xfrm>
            <a:off x="9162025" y="6883400"/>
            <a:ext cx="398926" cy="405338"/>
          </a:xfrm>
        </p:spPr>
        <p:txBody>
          <a:bodyPr/>
          <a:lstStyle/>
          <a:p>
            <a:fld id="{86CB4B4D-7CA3-9044-876B-883B54F8677D}" type="slidenum">
              <a:rPr lang="en-US" sz="2000" smtClean="0"/>
              <a:t>24</a:t>
            </a:fld>
            <a:endParaRPr lang="en-US" sz="2000" dirty="0"/>
          </a:p>
        </p:txBody>
      </p:sp>
      <p:sp>
        <p:nvSpPr>
          <p:cNvPr id="5" name="TextBox 4"/>
          <p:cNvSpPr txBox="1"/>
          <p:nvPr/>
        </p:nvSpPr>
        <p:spPr>
          <a:xfrm>
            <a:off x="948690" y="5452110"/>
            <a:ext cx="792548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solidFill>
                  <a:srgbClr val="F8E82F"/>
                </a:solidFill>
              </a:rPr>
              <a:t>https://www.youtube.com/watch?v=lOeQUwdAjE0</a:t>
            </a:r>
            <a:endParaRPr kumimoji="0" lang="en-US" sz="2400" b="1" i="0" u="none" strike="noStrike" cap="none" spc="0" normalizeH="0" baseline="0" dirty="0">
              <a:ln>
                <a:noFill/>
              </a:ln>
              <a:solidFill>
                <a:srgbClr val="F8E82F"/>
              </a:solidFill>
              <a:effectLst/>
              <a:uFillTx/>
              <a:sym typeface="Arial"/>
            </a:endParaRPr>
          </a:p>
        </p:txBody>
      </p:sp>
    </p:spTree>
    <p:extLst>
      <p:ext uri="{BB962C8B-B14F-4D97-AF65-F5344CB8AC3E}">
        <p14:creationId xmlns:p14="http://schemas.microsoft.com/office/powerpoint/2010/main" val="191349157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hape 575"/>
          <p:cNvSpPr>
            <a:spLocks noGrp="1"/>
          </p:cNvSpPr>
          <p:nvPr>
            <p:ph type="title" idx="4294967295"/>
          </p:nvPr>
        </p:nvSpPr>
        <p:spPr>
          <a:xfrm>
            <a:off x="228600" y="309561"/>
            <a:ext cx="7448550" cy="864145"/>
          </a:xfrm>
          <a:prstGeom prst="rect">
            <a:avLst/>
          </a:prstGeom>
        </p:spPr>
        <p:txBody>
          <a:bodyPr lIns="47616" tIns="47616" rIns="47616" bIns="47616">
            <a:normAutofit/>
          </a:bodyPr>
          <a:lstStyle/>
          <a:p>
            <a:pPr defTabSz="609076">
              <a:defRPr sz="2142"/>
            </a:pPr>
            <a:r>
              <a:rPr lang="en-US" sz="2800" dirty="0"/>
              <a:t>Correct and Build</a:t>
            </a:r>
            <a:br>
              <a:rPr dirty="0"/>
            </a:br>
            <a:r>
              <a:rPr sz="2800" dirty="0"/>
              <a:t>(</a:t>
            </a:r>
            <a:r>
              <a:rPr lang="en-US" sz="2800" b="0" dirty="0"/>
              <a:t>"</a:t>
            </a:r>
            <a:r>
              <a:rPr lang="en-US" sz="2800" dirty="0"/>
              <a:t>My Somebody” Worksheet – Part 3</a:t>
            </a:r>
            <a:r>
              <a:rPr sz="2800" dirty="0"/>
              <a:t>)</a:t>
            </a:r>
          </a:p>
        </p:txBody>
      </p:sp>
      <p:sp>
        <p:nvSpPr>
          <p:cNvPr id="576" name="Shape 576"/>
          <p:cNvSpPr>
            <a:spLocks noGrp="1"/>
          </p:cNvSpPr>
          <p:nvPr>
            <p:ph type="body" idx="4294967295"/>
          </p:nvPr>
        </p:nvSpPr>
        <p:spPr>
          <a:xfrm>
            <a:off x="457200" y="2057400"/>
            <a:ext cx="8839200" cy="4343400"/>
          </a:xfrm>
          <a:prstGeom prst="rect">
            <a:avLst/>
          </a:prstGeom>
        </p:spPr>
        <p:txBody>
          <a:bodyPr lIns="47616" tIns="47616" rIns="47616" bIns="47616">
            <a:normAutofit/>
          </a:bodyPr>
          <a:lstStyle/>
          <a:p>
            <a:pPr>
              <a:buFont typeface="Wingdings" panose="05000000000000000000" pitchFamily="2" charset="2"/>
              <a:buChar char="§"/>
              <a:defRPr sz="2800"/>
            </a:pPr>
            <a:r>
              <a:rPr dirty="0"/>
              <a:t>What are the negative effects of this behavior on your </a:t>
            </a:r>
            <a:r>
              <a:rPr lang="en-US" dirty="0"/>
              <a:t>“Somebody</a:t>
            </a:r>
            <a:r>
              <a:rPr dirty="0"/>
              <a:t>’s</a:t>
            </a:r>
            <a:r>
              <a:rPr lang="en-US" dirty="0"/>
              <a:t>"</a:t>
            </a:r>
            <a:r>
              <a:rPr dirty="0"/>
              <a:t> life?</a:t>
            </a:r>
          </a:p>
          <a:p>
            <a:pPr>
              <a:buFont typeface="Wingdings" panose="05000000000000000000" pitchFamily="2" charset="2"/>
              <a:buChar char="§"/>
              <a:defRPr sz="2800"/>
            </a:pPr>
            <a:r>
              <a:rPr dirty="0"/>
              <a:t>How can you help your </a:t>
            </a:r>
            <a:r>
              <a:rPr lang="en-US" dirty="0"/>
              <a:t>“Somebody”</a:t>
            </a:r>
            <a:r>
              <a:rPr dirty="0"/>
              <a:t> to understand these effects?</a:t>
            </a:r>
          </a:p>
          <a:p>
            <a:pPr>
              <a:buFont typeface="Wingdings" panose="05000000000000000000" pitchFamily="2" charset="2"/>
              <a:buChar char="§"/>
              <a:defRPr sz="2800"/>
            </a:pPr>
            <a:r>
              <a:rPr dirty="0"/>
              <a:t>What alternatives can you suggest for this behavior? </a:t>
            </a:r>
          </a:p>
          <a:p>
            <a:pPr>
              <a:buFont typeface="Wingdings" panose="05000000000000000000" pitchFamily="2" charset="2"/>
              <a:buChar char="§"/>
              <a:defRPr sz="2800"/>
            </a:pPr>
            <a:r>
              <a:rPr dirty="0"/>
              <a:t>What consequences can you set if the behavior continues?</a:t>
            </a:r>
          </a:p>
        </p:txBody>
      </p:sp>
      <p:sp>
        <p:nvSpPr>
          <p:cNvPr id="577" name="Shape 577"/>
          <p:cNvSpPr>
            <a:spLocks noGrp="1"/>
          </p:cNvSpPr>
          <p:nvPr>
            <p:ph type="sldNum" sz="quarter" idx="2"/>
          </p:nvPr>
        </p:nvSpPr>
        <p:spPr>
          <a:xfrm>
            <a:off x="8919698" y="6858000"/>
            <a:ext cx="398927" cy="405338"/>
          </a:xfrm>
          <a:prstGeom prst="rect">
            <a:avLst/>
          </a:prstGeom>
          <a:extLst>
            <a:ext uri="{C572A759-6A51-4108-AA02-DFA0A04FC94B}">
              <ma14:wrappingTextBoxFlag xmlns:ma14="http://schemas.microsoft.com/office/mac/drawingml/2011/main" xmlns="" val="1"/>
            </a:ext>
          </a:extLst>
        </p:spPr>
        <p:txBody>
          <a:bodyPr/>
          <a:lstStyle>
            <a:lvl1pPr>
              <a:defRPr>
                <a:solidFill>
                  <a:srgbClr val="FF0000"/>
                </a:solidFill>
              </a:defRPr>
            </a:lvl1pPr>
          </a:lstStyle>
          <a:p>
            <a:fld id="{86CB4B4D-7CA3-9044-876B-883B54F8677D}" type="slidenum">
              <a:rPr>
                <a:solidFill>
                  <a:srgbClr val="F8E82F"/>
                </a:solidFill>
              </a:rPr>
              <a:t>25</a:t>
            </a:fld>
            <a:endParaRPr dirty="0">
              <a:solidFill>
                <a:srgbClr val="F8E82F"/>
              </a:solidFill>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Shape 554"/>
          <p:cNvSpPr>
            <a:spLocks noGrp="1"/>
          </p:cNvSpPr>
          <p:nvPr>
            <p:ph type="title" idx="4294967295"/>
          </p:nvPr>
        </p:nvSpPr>
        <p:spPr>
          <a:xfrm>
            <a:off x="228600" y="168058"/>
            <a:ext cx="7600950" cy="1062038"/>
          </a:xfrm>
          <a:prstGeom prst="rect">
            <a:avLst/>
          </a:prstGeom>
        </p:spPr>
        <p:txBody>
          <a:bodyPr lIns="47616" tIns="47616" rIns="47616" bIns="47616">
            <a:normAutofit fontScale="90000"/>
          </a:bodyPr>
          <a:lstStyle>
            <a:lvl1pPr>
              <a:lnSpc>
                <a:spcPct val="100000"/>
              </a:lnSpc>
              <a:defRPr sz="3400"/>
            </a:lvl1pPr>
          </a:lstStyle>
          <a:p>
            <a:r>
              <a:rPr dirty="0"/>
              <a:t>Achieving a Balance</a:t>
            </a:r>
            <a:r>
              <a:rPr lang="en-US" dirty="0"/>
              <a:t> with your “Somebody”</a:t>
            </a:r>
            <a:endParaRPr dirty="0"/>
          </a:p>
        </p:txBody>
      </p:sp>
      <p:sp>
        <p:nvSpPr>
          <p:cNvPr id="555" name="Shape 555"/>
          <p:cNvSpPr/>
          <p:nvPr/>
        </p:nvSpPr>
        <p:spPr>
          <a:xfrm>
            <a:off x="228600" y="1905000"/>
            <a:ext cx="8991600" cy="3929905"/>
          </a:xfrm>
          <a:prstGeom prst="rect">
            <a:avLst/>
          </a:prstGeom>
          <a:ln w="12700">
            <a:miter lim="400000"/>
          </a:ln>
          <a:extLst>
            <a:ext uri="{C572A759-6A51-4108-AA02-DFA0A04FC94B}">
              <ma14:wrappingTextBoxFlag xmlns:ma14="http://schemas.microsoft.com/office/mac/drawingml/2011/main" xmlns="" val="1"/>
            </a:ext>
          </a:extLst>
        </p:spPr>
        <p:txBody>
          <a:bodyPr lIns="46029" tIns="46029" rIns="46029" bIns="46029">
            <a:spAutoFit/>
          </a:bodyPr>
          <a:lstStyle/>
          <a:p>
            <a:pPr marL="914400" lvl="2" indent="-457200" defTabSz="966787">
              <a:spcBef>
                <a:spcPts val="1600"/>
              </a:spcBef>
              <a:buSzPct val="110000"/>
              <a:buFont typeface="Wingdings" panose="05000000000000000000" pitchFamily="2" charset="2"/>
              <a:buChar char="§"/>
              <a:defRPr sz="2800" b="0">
                <a:solidFill>
                  <a:srgbClr val="FFFFFF"/>
                </a:solidFill>
              </a:defRPr>
            </a:pPr>
            <a:r>
              <a:rPr dirty="0"/>
              <a:t>What talents/skills/interests can you encourage?</a:t>
            </a:r>
          </a:p>
          <a:p>
            <a:pPr marL="914400" lvl="2" indent="-457200" defTabSz="966787">
              <a:spcBef>
                <a:spcPts val="1600"/>
              </a:spcBef>
              <a:buSzPct val="110000"/>
              <a:buFont typeface="Wingdings" panose="05000000000000000000" pitchFamily="2" charset="2"/>
              <a:buChar char="§"/>
              <a:defRPr sz="2800" b="0">
                <a:solidFill>
                  <a:srgbClr val="FFFFFF"/>
                </a:solidFill>
              </a:defRPr>
            </a:pPr>
            <a:r>
              <a:rPr dirty="0"/>
              <a:t>Where can you give </a:t>
            </a:r>
            <a:r>
              <a:rPr lang="en-US" dirty="0"/>
              <a:t>your “Somebody”</a:t>
            </a:r>
            <a:r>
              <a:rPr dirty="0"/>
              <a:t> some control?</a:t>
            </a:r>
          </a:p>
          <a:p>
            <a:pPr marL="914400" lvl="2" indent="-457200" defTabSz="966787">
              <a:spcBef>
                <a:spcPts val="1600"/>
              </a:spcBef>
              <a:buSzPct val="110000"/>
              <a:buFont typeface="Wingdings" panose="05000000000000000000" pitchFamily="2" charset="2"/>
              <a:buChar char="§"/>
              <a:defRPr sz="2800" b="0">
                <a:solidFill>
                  <a:srgbClr val="FFFFFF"/>
                </a:solidFill>
              </a:defRPr>
            </a:pPr>
            <a:r>
              <a:rPr dirty="0"/>
              <a:t>What fun activities/interests can you share? </a:t>
            </a:r>
          </a:p>
          <a:p>
            <a:pPr marL="914400" lvl="2" indent="-457200" defTabSz="966787">
              <a:spcBef>
                <a:spcPts val="1600"/>
              </a:spcBef>
              <a:buSzPct val="110000"/>
              <a:buFont typeface="Wingdings" panose="05000000000000000000" pitchFamily="2" charset="2"/>
              <a:buChar char="§"/>
              <a:defRPr sz="2800" b="0">
                <a:solidFill>
                  <a:srgbClr val="FFFFFF"/>
                </a:solidFill>
              </a:defRPr>
            </a:pPr>
            <a:r>
              <a:rPr dirty="0"/>
              <a:t>What kinds of praise would your </a:t>
            </a:r>
            <a:r>
              <a:rPr lang="en-US" dirty="0"/>
              <a:t>“Somebody”</a:t>
            </a:r>
            <a:r>
              <a:rPr dirty="0"/>
              <a:t> appreciate?</a:t>
            </a:r>
            <a:endParaRPr lang="en-US" dirty="0"/>
          </a:p>
          <a:p>
            <a:pPr marL="914400" lvl="2" indent="-457200" defTabSz="966787">
              <a:spcBef>
                <a:spcPts val="1600"/>
              </a:spcBef>
              <a:buSzPct val="110000"/>
              <a:buFont typeface="Wingdings" panose="05000000000000000000" pitchFamily="2" charset="2"/>
              <a:buChar char="§"/>
              <a:defRPr sz="2800" b="0">
                <a:solidFill>
                  <a:srgbClr val="FFFFFF"/>
                </a:solidFill>
              </a:defRPr>
            </a:pPr>
            <a:r>
              <a:rPr dirty="0"/>
              <a:t>What kind of rewards would be most meaningful?</a:t>
            </a:r>
          </a:p>
        </p:txBody>
      </p:sp>
      <p:sp>
        <p:nvSpPr>
          <p:cNvPr id="556" name="Shape 556"/>
          <p:cNvSpPr>
            <a:spLocks noGrp="1"/>
          </p:cNvSpPr>
          <p:nvPr>
            <p:ph type="sldNum" sz="quarter" idx="2"/>
          </p:nvPr>
        </p:nvSpPr>
        <p:spPr>
          <a:xfrm>
            <a:off x="9202273" y="6880225"/>
            <a:ext cx="398927" cy="405338"/>
          </a:xfrm>
          <a:prstGeom prst="rect">
            <a:avLst/>
          </a:prstGeom>
          <a:extLst>
            <a:ext uri="{C572A759-6A51-4108-AA02-DFA0A04FC94B}">
              <ma14:wrappingTextBoxFlag xmlns:ma14="http://schemas.microsoft.com/office/mac/drawingml/2011/main" xmlns="" val="1"/>
            </a:ext>
          </a:extLst>
        </p:spPr>
        <p:txBody>
          <a:bodyPr/>
          <a:lstStyle>
            <a:lvl1pPr>
              <a:defRPr>
                <a:solidFill>
                  <a:srgbClr val="FF0000"/>
                </a:solidFill>
              </a:defRPr>
            </a:lvl1pPr>
          </a:lstStyle>
          <a:p>
            <a:fld id="{86CB4B4D-7CA3-9044-876B-883B54F8677D}" type="slidenum">
              <a:rPr>
                <a:solidFill>
                  <a:srgbClr val="F8E82F"/>
                </a:solidFill>
              </a:rPr>
              <a:t>26</a:t>
            </a:fld>
            <a:endParaRPr dirty="0">
              <a:solidFill>
                <a:srgbClr val="F8E82F"/>
              </a:solidFill>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Shape 554"/>
          <p:cNvSpPr>
            <a:spLocks noGrp="1"/>
          </p:cNvSpPr>
          <p:nvPr>
            <p:ph type="title" idx="4294967295"/>
          </p:nvPr>
        </p:nvSpPr>
        <p:spPr>
          <a:xfrm>
            <a:off x="228599" y="198118"/>
            <a:ext cx="8588829" cy="1062038"/>
          </a:xfrm>
          <a:prstGeom prst="rect">
            <a:avLst/>
          </a:prstGeom>
        </p:spPr>
        <p:txBody>
          <a:bodyPr lIns="47616" tIns="47616" rIns="47616" bIns="47616">
            <a:normAutofit/>
          </a:bodyPr>
          <a:lstStyle>
            <a:lvl1pPr>
              <a:lnSpc>
                <a:spcPct val="100000"/>
              </a:lnSpc>
              <a:defRPr sz="3400"/>
            </a:lvl1pPr>
          </a:lstStyle>
          <a:p>
            <a:r>
              <a:rPr lang="en-US" dirty="0"/>
              <a:t>How can we use motivation to help us?</a:t>
            </a:r>
            <a:endParaRPr dirty="0"/>
          </a:p>
        </p:txBody>
      </p:sp>
      <p:sp>
        <p:nvSpPr>
          <p:cNvPr id="555" name="Shape 555"/>
          <p:cNvSpPr/>
          <p:nvPr/>
        </p:nvSpPr>
        <p:spPr>
          <a:xfrm>
            <a:off x="228600" y="1251857"/>
            <a:ext cx="8991600" cy="6289525"/>
          </a:xfrm>
          <a:prstGeom prst="rect">
            <a:avLst/>
          </a:prstGeom>
          <a:ln w="12700">
            <a:miter lim="400000"/>
          </a:ln>
          <a:extLst>
            <a:ext uri="{C572A759-6A51-4108-AA02-DFA0A04FC94B}">
              <ma14:wrappingTextBoxFlag xmlns:ma14="http://schemas.microsoft.com/office/mac/drawingml/2011/main" xmlns="" val="1"/>
            </a:ext>
          </a:extLst>
        </p:spPr>
        <p:txBody>
          <a:bodyPr lIns="46029" tIns="46029" rIns="46029" bIns="46029">
            <a:spAutoFit/>
          </a:bodyPr>
          <a:lstStyle/>
          <a:p>
            <a:pPr marL="914400" lvl="2" indent="-457200" defTabSz="966787">
              <a:spcBef>
                <a:spcPts val="1600"/>
              </a:spcBef>
              <a:buSzPct val="110000"/>
              <a:buFont typeface="Wingdings" panose="05000000000000000000" pitchFamily="2" charset="2"/>
              <a:buChar char="§"/>
              <a:defRPr sz="2800" b="0">
                <a:solidFill>
                  <a:srgbClr val="FFFFFF"/>
                </a:solidFill>
              </a:defRPr>
            </a:pPr>
            <a:r>
              <a:rPr lang="en-US" dirty="0"/>
              <a:t>If the child likes to feel powerful; ask for their help “Can you help me set an example for your sisters?”</a:t>
            </a:r>
          </a:p>
          <a:p>
            <a:pPr marL="914400" lvl="2" indent="-457200" defTabSz="966787">
              <a:spcBef>
                <a:spcPts val="1600"/>
              </a:spcBef>
              <a:buSzPct val="110000"/>
              <a:buFont typeface="Wingdings" panose="05000000000000000000" pitchFamily="2" charset="2"/>
              <a:buChar char="§"/>
              <a:defRPr sz="2800" b="0">
                <a:solidFill>
                  <a:srgbClr val="FFFFFF"/>
                </a:solidFill>
              </a:defRPr>
            </a:pPr>
            <a:r>
              <a:rPr lang="en-US" dirty="0"/>
              <a:t>If the child is very social; likes connection and fun – ask them to organize a game with others</a:t>
            </a:r>
          </a:p>
          <a:p>
            <a:pPr marL="914400" lvl="2" indent="-457200" defTabSz="966787">
              <a:spcBef>
                <a:spcPts val="1600"/>
              </a:spcBef>
              <a:buSzPct val="110000"/>
              <a:buFont typeface="Wingdings" panose="05000000000000000000" pitchFamily="2" charset="2"/>
              <a:buChar char="§"/>
              <a:defRPr sz="2800" b="0">
                <a:solidFill>
                  <a:srgbClr val="FFFFFF"/>
                </a:solidFill>
              </a:defRPr>
            </a:pPr>
            <a:r>
              <a:rPr lang="en-US" dirty="0"/>
              <a:t>If the child likes helping people, avoids conflict –offer reassurance; avoid pressure</a:t>
            </a:r>
          </a:p>
          <a:p>
            <a:pPr marL="914400" lvl="2" indent="-457200" defTabSz="966787">
              <a:spcBef>
                <a:spcPts val="1600"/>
              </a:spcBef>
              <a:buSzPct val="110000"/>
              <a:buFont typeface="Wingdings" panose="05000000000000000000" pitchFamily="2" charset="2"/>
              <a:buChar char="§"/>
              <a:defRPr sz="2800" b="0">
                <a:solidFill>
                  <a:srgbClr val="FFFFFF"/>
                </a:solidFill>
              </a:defRPr>
            </a:pPr>
            <a:r>
              <a:rPr lang="en-US" dirty="0"/>
              <a:t>If the child is very serious, likes order and internalizes anxiety; offer step by step specific instructions</a:t>
            </a:r>
          </a:p>
          <a:p>
            <a:pPr marL="914400" lvl="2" indent="-457200" defTabSz="966787">
              <a:spcBef>
                <a:spcPts val="1600"/>
              </a:spcBef>
              <a:buSzPct val="110000"/>
              <a:buFont typeface="Wingdings" panose="05000000000000000000" pitchFamily="2" charset="2"/>
              <a:buChar char="§"/>
              <a:defRPr sz="2800" b="0">
                <a:solidFill>
                  <a:srgbClr val="FFFFFF"/>
                </a:solidFill>
              </a:defRPr>
            </a:pPr>
            <a:endParaRPr lang="en-US" dirty="0"/>
          </a:p>
          <a:p>
            <a:pPr marL="914400" lvl="2" indent="-457200" defTabSz="966787">
              <a:spcBef>
                <a:spcPts val="1600"/>
              </a:spcBef>
              <a:buSzPct val="110000"/>
              <a:buFont typeface="Wingdings" panose="05000000000000000000" pitchFamily="2" charset="2"/>
              <a:buChar char="§"/>
              <a:defRPr sz="2800" b="0">
                <a:solidFill>
                  <a:srgbClr val="FFFFFF"/>
                </a:solidFill>
              </a:defRPr>
            </a:pPr>
            <a:endParaRPr dirty="0"/>
          </a:p>
        </p:txBody>
      </p:sp>
      <p:sp>
        <p:nvSpPr>
          <p:cNvPr id="556" name="Shape 556"/>
          <p:cNvSpPr>
            <a:spLocks noGrp="1"/>
          </p:cNvSpPr>
          <p:nvPr>
            <p:ph type="sldNum" sz="quarter" idx="2"/>
          </p:nvPr>
        </p:nvSpPr>
        <p:spPr>
          <a:xfrm>
            <a:off x="9202273" y="6880225"/>
            <a:ext cx="398927" cy="405338"/>
          </a:xfrm>
          <a:prstGeom prst="rect">
            <a:avLst/>
          </a:prstGeom>
          <a:extLst>
            <a:ext uri="{C572A759-6A51-4108-AA02-DFA0A04FC94B}">
              <ma14:wrappingTextBoxFlag xmlns:ma14="http://schemas.microsoft.com/office/mac/drawingml/2011/main" xmlns="" val="1"/>
            </a:ext>
          </a:extLst>
        </p:spPr>
        <p:txBody>
          <a:bodyPr/>
          <a:lstStyle>
            <a:lvl1pPr>
              <a:defRPr>
                <a:solidFill>
                  <a:srgbClr val="FF0000"/>
                </a:solidFill>
              </a:defRPr>
            </a:lvl1pPr>
          </a:lstStyle>
          <a:p>
            <a:fld id="{86CB4B4D-7CA3-9044-876B-883B54F8677D}" type="slidenum">
              <a:rPr>
                <a:solidFill>
                  <a:srgbClr val="F8E82F"/>
                </a:solidFill>
              </a:rPr>
              <a:t>27</a:t>
            </a:fld>
            <a:endParaRPr dirty="0">
              <a:solidFill>
                <a:srgbClr val="F8E82F"/>
              </a:solidFill>
            </a:endParaRPr>
          </a:p>
        </p:txBody>
      </p:sp>
    </p:spTree>
    <p:extLst>
      <p:ext uri="{BB962C8B-B14F-4D97-AF65-F5344CB8AC3E}">
        <p14:creationId xmlns:p14="http://schemas.microsoft.com/office/powerpoint/2010/main" val="2878660312"/>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555">
                                            <p:bg/>
                                          </p:spTgt>
                                        </p:tgtEl>
                                        <p:attrNameLst>
                                          <p:attrName>style.visibility</p:attrName>
                                        </p:attrNameLst>
                                      </p:cBhvr>
                                      <p:to>
                                        <p:strVal val="visible"/>
                                      </p:to>
                                    </p:set>
                                    <p:animEffect transition="in" filter="dissolve">
                                      <p:cBhvr>
                                        <p:cTn id="7" dur="500"/>
                                        <p:tgtEl>
                                          <p:spTgt spid="555">
                                            <p:bg/>
                                          </p:spTgt>
                                        </p:tgtEl>
                                      </p:cBhvr>
                                    </p:animEffect>
                                  </p:childTnLst>
                                </p:cTn>
                              </p:par>
                              <p:par>
                                <p:cTn id="8" presetID="9" presetClass="entr" presetSubtype="0" fill="hold" grpId="0" nodeType="withEffect">
                                  <p:stCondLst>
                                    <p:cond delay="0"/>
                                  </p:stCondLst>
                                  <p:iterate>
                                    <p:tmAbs val="0"/>
                                  </p:iterate>
                                  <p:childTnLst>
                                    <p:set>
                                      <p:cBhvr>
                                        <p:cTn id="9" fill="hold"/>
                                        <p:tgtEl>
                                          <p:spTgt spid="555">
                                            <p:txEl>
                                              <p:pRg st="0" end="0"/>
                                            </p:txEl>
                                          </p:spTgt>
                                        </p:tgtEl>
                                        <p:attrNameLst>
                                          <p:attrName>style.visibility</p:attrName>
                                        </p:attrNameLst>
                                      </p:cBhvr>
                                      <p:to>
                                        <p:strVal val="visible"/>
                                      </p:to>
                                    </p:set>
                                    <p:animEffect transition="in" filter="dissolve">
                                      <p:cBhvr>
                                        <p:cTn id="10" dur="500"/>
                                        <p:tgtEl>
                                          <p:spTgt spid="555">
                                            <p:txEl>
                                              <p:pRg st="0" end="0"/>
                                            </p:txEl>
                                          </p:spTgt>
                                        </p:tgtEl>
                                      </p:cBhvr>
                                    </p:animEffect>
                                  </p:childTnLst>
                                </p:cTn>
                              </p:par>
                            </p:childTnLst>
                          </p:cTn>
                        </p:par>
                        <p:par>
                          <p:cTn id="11" fill="hold">
                            <p:stCondLst>
                              <p:cond delay="500"/>
                            </p:stCondLst>
                            <p:childTnLst>
                              <p:par>
                                <p:cTn id="12" presetID="9" presetClass="entr" presetSubtype="0" fill="hold" grpId="0" nodeType="afterEffect">
                                  <p:stCondLst>
                                    <p:cond delay="0"/>
                                  </p:stCondLst>
                                  <p:iterate>
                                    <p:tmAbs val="0"/>
                                  </p:iterate>
                                  <p:childTnLst>
                                    <p:set>
                                      <p:cBhvr>
                                        <p:cTn id="13" fill="hold"/>
                                        <p:tgtEl>
                                          <p:spTgt spid="555">
                                            <p:txEl>
                                              <p:pRg st="1" end="1"/>
                                            </p:txEl>
                                          </p:spTgt>
                                        </p:tgtEl>
                                        <p:attrNameLst>
                                          <p:attrName>style.visibility</p:attrName>
                                        </p:attrNameLst>
                                      </p:cBhvr>
                                      <p:to>
                                        <p:strVal val="visible"/>
                                      </p:to>
                                    </p:set>
                                    <p:animEffect transition="in" filter="dissolve">
                                      <p:cBhvr>
                                        <p:cTn id="14" dur="500"/>
                                        <p:tgtEl>
                                          <p:spTgt spid="555">
                                            <p:txEl>
                                              <p:pRg st="1" end="1"/>
                                            </p:txEl>
                                          </p:spTgt>
                                        </p:tgtEl>
                                      </p:cBhvr>
                                    </p:animEffect>
                                  </p:childTnLst>
                                </p:cTn>
                              </p:par>
                            </p:childTnLst>
                          </p:cTn>
                        </p:par>
                        <p:par>
                          <p:cTn id="15" fill="hold">
                            <p:stCondLst>
                              <p:cond delay="1000"/>
                            </p:stCondLst>
                            <p:childTnLst>
                              <p:par>
                                <p:cTn id="16" presetID="9" presetClass="entr" presetSubtype="0" fill="hold" grpId="0" nodeType="afterEffect">
                                  <p:stCondLst>
                                    <p:cond delay="0"/>
                                  </p:stCondLst>
                                  <p:iterate>
                                    <p:tmAbs val="0"/>
                                  </p:iterate>
                                  <p:childTnLst>
                                    <p:set>
                                      <p:cBhvr>
                                        <p:cTn id="17" fill="hold"/>
                                        <p:tgtEl>
                                          <p:spTgt spid="555">
                                            <p:txEl>
                                              <p:pRg st="2" end="2"/>
                                            </p:txEl>
                                          </p:spTgt>
                                        </p:tgtEl>
                                        <p:attrNameLst>
                                          <p:attrName>style.visibility</p:attrName>
                                        </p:attrNameLst>
                                      </p:cBhvr>
                                      <p:to>
                                        <p:strVal val="visible"/>
                                      </p:to>
                                    </p:set>
                                    <p:animEffect transition="in" filter="dissolve">
                                      <p:cBhvr>
                                        <p:cTn id="18" dur="500"/>
                                        <p:tgtEl>
                                          <p:spTgt spid="555">
                                            <p:txEl>
                                              <p:pRg st="2" end="2"/>
                                            </p:txEl>
                                          </p:spTgt>
                                        </p:tgtEl>
                                      </p:cBhvr>
                                    </p:animEffect>
                                  </p:childTnLst>
                                </p:cTn>
                              </p:par>
                            </p:childTnLst>
                          </p:cTn>
                        </p:par>
                        <p:par>
                          <p:cTn id="19" fill="hold">
                            <p:stCondLst>
                              <p:cond delay="1500"/>
                            </p:stCondLst>
                            <p:childTnLst>
                              <p:par>
                                <p:cTn id="20" presetID="9" presetClass="entr" presetSubtype="0" fill="hold" grpId="0" nodeType="afterEffect">
                                  <p:stCondLst>
                                    <p:cond delay="0"/>
                                  </p:stCondLst>
                                  <p:iterate>
                                    <p:tmAbs val="0"/>
                                  </p:iterate>
                                  <p:childTnLst>
                                    <p:set>
                                      <p:cBhvr>
                                        <p:cTn id="21" fill="hold"/>
                                        <p:tgtEl>
                                          <p:spTgt spid="555">
                                            <p:txEl>
                                              <p:pRg st="3" end="3"/>
                                            </p:txEl>
                                          </p:spTgt>
                                        </p:tgtEl>
                                        <p:attrNameLst>
                                          <p:attrName>style.visibility</p:attrName>
                                        </p:attrNameLst>
                                      </p:cBhvr>
                                      <p:to>
                                        <p:strVal val="visible"/>
                                      </p:to>
                                    </p:set>
                                    <p:animEffect transition="in" filter="dissolve">
                                      <p:cBhvr>
                                        <p:cTn id="22" dur="500"/>
                                        <p:tgtEl>
                                          <p:spTgt spid="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0"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p:cNvSpPr>
          <p:nvPr>
            <p:ph type="body" idx="4294967295"/>
          </p:nvPr>
        </p:nvSpPr>
        <p:spPr>
          <a:xfrm>
            <a:off x="609600" y="1600200"/>
            <a:ext cx="8610600" cy="5257800"/>
          </a:xfrm>
          <a:prstGeom prst="rect">
            <a:avLst/>
          </a:prstGeom>
        </p:spPr>
        <p:txBody>
          <a:bodyPr lIns="47616" tIns="47616" rIns="47616" bIns="47616">
            <a:normAutofit/>
          </a:bodyPr>
          <a:lstStyle/>
          <a:p>
            <a:pPr>
              <a:spcBef>
                <a:spcPts val="800"/>
              </a:spcBef>
              <a:buClr>
                <a:srgbClr val="FFFFFF"/>
              </a:buClr>
              <a:buFont typeface="Wingdings" panose="05000000000000000000" pitchFamily="2" charset="2"/>
              <a:buChar char="§"/>
              <a:defRPr>
                <a:solidFill>
                  <a:srgbClr val="FFE831"/>
                </a:solidFill>
              </a:defRPr>
            </a:pPr>
            <a:r>
              <a:rPr dirty="0"/>
              <a:t>Set an example </a:t>
            </a:r>
            <a:r>
              <a:rPr lang="en-US" dirty="0">
                <a:solidFill>
                  <a:schemeClr val="bg2">
                    <a:lumMod val="20000"/>
                    <a:lumOff val="80000"/>
                  </a:schemeClr>
                </a:solidFill>
              </a:rPr>
              <a:t>by using the emotional regulation tools in times of stress. </a:t>
            </a:r>
          </a:p>
          <a:p>
            <a:pPr>
              <a:spcBef>
                <a:spcPts val="800"/>
              </a:spcBef>
              <a:buClr>
                <a:srgbClr val="FFFFFF"/>
              </a:buClr>
              <a:buFont typeface="Wingdings" panose="05000000000000000000" pitchFamily="2" charset="2"/>
              <a:buChar char="§"/>
              <a:defRPr>
                <a:solidFill>
                  <a:srgbClr val="FFE831"/>
                </a:solidFill>
              </a:defRPr>
            </a:pPr>
            <a:r>
              <a:rPr lang="en-US" dirty="0"/>
              <a:t>Help </a:t>
            </a:r>
            <a:r>
              <a:rPr lang="en-US" dirty="0">
                <a:solidFill>
                  <a:schemeClr val="bg2">
                    <a:lumMod val="20000"/>
                    <a:lumOff val="80000"/>
                  </a:schemeClr>
                </a:solidFill>
              </a:rPr>
              <a:t>your child define and express their emotions.</a:t>
            </a:r>
            <a:endParaRPr dirty="0">
              <a:solidFill>
                <a:schemeClr val="bg2">
                  <a:lumMod val="20000"/>
                  <a:lumOff val="80000"/>
                </a:schemeClr>
              </a:solidFill>
            </a:endParaRPr>
          </a:p>
          <a:p>
            <a:pPr>
              <a:spcBef>
                <a:spcPts val="800"/>
              </a:spcBef>
              <a:buClr>
                <a:srgbClr val="FFFFFF"/>
              </a:buClr>
              <a:buFont typeface="Wingdings" panose="05000000000000000000" pitchFamily="2" charset="2"/>
              <a:buChar char="§"/>
              <a:defRPr>
                <a:solidFill>
                  <a:srgbClr val="FFE831"/>
                </a:solidFill>
              </a:defRPr>
            </a:pPr>
            <a:r>
              <a:rPr dirty="0"/>
              <a:t>Encourage</a:t>
            </a:r>
            <a:r>
              <a:rPr dirty="0">
                <a:solidFill>
                  <a:srgbClr val="FFFFFF"/>
                </a:solidFill>
              </a:rPr>
              <a:t> positive emotional expression and behaviors by supporting the child’s strengths and interests.</a:t>
            </a:r>
          </a:p>
          <a:p>
            <a:pPr>
              <a:spcBef>
                <a:spcPts val="800"/>
              </a:spcBef>
              <a:buClr>
                <a:srgbClr val="FFFFFF"/>
              </a:buClr>
              <a:buFont typeface="Wingdings" panose="05000000000000000000" pitchFamily="2" charset="2"/>
              <a:buChar char="§"/>
              <a:defRPr>
                <a:solidFill>
                  <a:srgbClr val="FFE831"/>
                </a:solidFill>
              </a:defRPr>
            </a:pPr>
            <a:r>
              <a:rPr dirty="0"/>
              <a:t>Correct</a:t>
            </a:r>
            <a:r>
              <a:rPr dirty="0">
                <a:solidFill>
                  <a:srgbClr val="FFFFFF"/>
                </a:solidFill>
              </a:rPr>
              <a:t> negative behaviors and inappropriate or destructive emotional expression, and help your child </a:t>
            </a:r>
            <a:r>
              <a:rPr dirty="0"/>
              <a:t>build</a:t>
            </a:r>
            <a:r>
              <a:rPr dirty="0">
                <a:solidFill>
                  <a:srgbClr val="FFFFFF"/>
                </a:solidFill>
              </a:rPr>
              <a:t> new behaviors and emotional skills.</a:t>
            </a:r>
          </a:p>
        </p:txBody>
      </p:sp>
      <p:sp>
        <p:nvSpPr>
          <p:cNvPr id="317" name="Shape 317"/>
          <p:cNvSpPr>
            <a:spLocks noGrp="1"/>
          </p:cNvSpPr>
          <p:nvPr>
            <p:ph type="title" idx="4294967295"/>
          </p:nvPr>
        </p:nvSpPr>
        <p:spPr>
          <a:xfrm>
            <a:off x="228600" y="457200"/>
            <a:ext cx="6705600" cy="914400"/>
          </a:xfrm>
          <a:prstGeom prst="rect">
            <a:avLst/>
          </a:prstGeom>
        </p:spPr>
        <p:txBody>
          <a:bodyPr>
            <a:normAutofit/>
          </a:bodyPr>
          <a:lstStyle>
            <a:lvl1pPr>
              <a:defRPr sz="3400">
                <a:solidFill>
                  <a:srgbClr val="FFE831"/>
                </a:solidFill>
              </a:defRPr>
            </a:lvl1pPr>
          </a:lstStyle>
          <a:p>
            <a:r>
              <a:rPr lang="en-US" dirty="0"/>
              <a:t>Review of </a:t>
            </a:r>
            <a:r>
              <a:rPr dirty="0"/>
              <a:t>How You Can Help</a:t>
            </a:r>
          </a:p>
        </p:txBody>
      </p:sp>
      <p:sp>
        <p:nvSpPr>
          <p:cNvPr id="318" name="Shape 318"/>
          <p:cNvSpPr>
            <a:spLocks noGrp="1"/>
          </p:cNvSpPr>
          <p:nvPr>
            <p:ph type="sldNum" sz="quarter" idx="2"/>
          </p:nvPr>
        </p:nvSpPr>
        <p:spPr>
          <a:xfrm>
            <a:off x="9209433" y="6880225"/>
            <a:ext cx="391767" cy="394307"/>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fld id="{86CB4B4D-7CA3-9044-876B-883B54F8677D}" type="slidenum">
              <a:t>28</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16">
                                            <p:bg/>
                                          </p:spTgt>
                                        </p:tgtEl>
                                        <p:attrNameLst>
                                          <p:attrName>style.visibility</p:attrName>
                                        </p:attrNameLst>
                                      </p:cBhvr>
                                      <p:to>
                                        <p:strVal val="visible"/>
                                      </p:to>
                                    </p:set>
                                    <p:animEffect transition="in" filter="dissolve">
                                      <p:cBhvr>
                                        <p:cTn id="7" dur="500"/>
                                        <p:tgtEl>
                                          <p:spTgt spid="316">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316">
                                            <p:txEl>
                                              <p:pRg st="0" end="0"/>
                                            </p:txEl>
                                          </p:spTgt>
                                        </p:tgtEl>
                                        <p:attrNameLst>
                                          <p:attrName>style.visibility</p:attrName>
                                        </p:attrNameLst>
                                      </p:cBhvr>
                                      <p:to>
                                        <p:strVal val="visible"/>
                                      </p:to>
                                    </p:set>
                                    <p:animEffect transition="in" filter="dissolve">
                                      <p:cBhvr>
                                        <p:cTn id="12" dur="500"/>
                                        <p:tgtEl>
                                          <p:spTgt spid="3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1" nodeType="clickEffect">
                                  <p:stCondLst>
                                    <p:cond delay="0"/>
                                  </p:stCondLst>
                                  <p:iterate>
                                    <p:tmAbs val="0"/>
                                  </p:iterate>
                                  <p:childTnLst>
                                    <p:set>
                                      <p:cBhvr>
                                        <p:cTn id="16" fill="hold"/>
                                        <p:tgtEl>
                                          <p:spTgt spid="316">
                                            <p:txEl>
                                              <p:pRg st="1" end="1"/>
                                            </p:txEl>
                                          </p:spTgt>
                                        </p:tgtEl>
                                        <p:attrNameLst>
                                          <p:attrName>style.visibility</p:attrName>
                                        </p:attrNameLst>
                                      </p:cBhvr>
                                      <p:to>
                                        <p:strVal val="visible"/>
                                      </p:to>
                                    </p:set>
                                    <p:animEffect transition="in" filter="dissolve">
                                      <p:cBhvr>
                                        <p:cTn id="17" dur="500"/>
                                        <p:tgtEl>
                                          <p:spTgt spid="3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1" nodeType="clickEffect">
                                  <p:stCondLst>
                                    <p:cond delay="0"/>
                                  </p:stCondLst>
                                  <p:iterate>
                                    <p:tmAbs val="0"/>
                                  </p:iterate>
                                  <p:childTnLst>
                                    <p:set>
                                      <p:cBhvr>
                                        <p:cTn id="21" fill="hold"/>
                                        <p:tgtEl>
                                          <p:spTgt spid="316">
                                            <p:txEl>
                                              <p:pRg st="2" end="2"/>
                                            </p:txEl>
                                          </p:spTgt>
                                        </p:tgtEl>
                                        <p:attrNameLst>
                                          <p:attrName>style.visibility</p:attrName>
                                        </p:attrNameLst>
                                      </p:cBhvr>
                                      <p:to>
                                        <p:strVal val="visible"/>
                                      </p:to>
                                    </p:set>
                                    <p:animEffect transition="in" filter="dissolve">
                                      <p:cBhvr>
                                        <p:cTn id="22" dur="500"/>
                                        <p:tgtEl>
                                          <p:spTgt spid="3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1" nodeType="clickEffect">
                                  <p:stCondLst>
                                    <p:cond delay="0"/>
                                  </p:stCondLst>
                                  <p:iterate>
                                    <p:tmAbs val="0"/>
                                  </p:iterate>
                                  <p:childTnLst>
                                    <p:set>
                                      <p:cBhvr>
                                        <p:cTn id="26" fill="hold"/>
                                        <p:tgtEl>
                                          <p:spTgt spid="316">
                                            <p:txEl>
                                              <p:pRg st="3" end="3"/>
                                            </p:txEl>
                                          </p:spTgt>
                                        </p:tgtEl>
                                        <p:attrNameLst>
                                          <p:attrName>style.visibility</p:attrName>
                                        </p:attrNameLst>
                                      </p:cBhvr>
                                      <p:to>
                                        <p:strVal val="visible"/>
                                      </p:to>
                                    </p:set>
                                    <p:animEffect transition="in" filter="dissolve">
                                      <p:cBhvr>
                                        <p:cTn id="27" dur="500"/>
                                        <p:tgtEl>
                                          <p:spTgt spid="3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1" build="p"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p:cNvSpPr>
          <p:nvPr>
            <p:ph type="title" idx="4294967295"/>
          </p:nvPr>
        </p:nvSpPr>
        <p:spPr>
          <a:xfrm>
            <a:off x="228600" y="304799"/>
            <a:ext cx="6705600" cy="1143002"/>
          </a:xfrm>
          <a:prstGeom prst="rect">
            <a:avLst/>
          </a:prstGeom>
        </p:spPr>
        <p:txBody>
          <a:bodyPr>
            <a:normAutofit/>
          </a:bodyPr>
          <a:lstStyle>
            <a:lvl1pPr>
              <a:defRPr sz="3400"/>
            </a:lvl1pPr>
          </a:lstStyle>
          <a:p>
            <a:r>
              <a:t>Let’s Play . . .</a:t>
            </a:r>
          </a:p>
        </p:txBody>
      </p:sp>
      <p:sp>
        <p:nvSpPr>
          <p:cNvPr id="496" name="Shape 496"/>
          <p:cNvSpPr/>
          <p:nvPr/>
        </p:nvSpPr>
        <p:spPr>
          <a:xfrm>
            <a:off x="2238010" y="3071812"/>
            <a:ext cx="4931505" cy="688737"/>
          </a:xfrm>
          <a:prstGeom prst="rect">
            <a:avLst/>
          </a:prstGeom>
          <a:ln w="12700">
            <a:miter lim="400000"/>
          </a:ln>
          <a:extLst>
            <a:ext uri="{C572A759-6A51-4108-AA02-DFA0A04FC94B}">
              <ma14:wrappingTextBoxFlag xmlns:ma14="http://schemas.microsoft.com/office/mac/drawingml/2011/main" xmlns="" val="1"/>
            </a:ext>
          </a:extLst>
        </p:spPr>
        <p:txBody>
          <a:bodyPr wrap="none" lIns="48293" tIns="48293" rIns="48293" bIns="48293">
            <a:spAutoFit/>
          </a:bodyPr>
          <a:lstStyle>
            <a:lvl1pPr algn="ctr" defTabSz="966787">
              <a:defRPr sz="4200" b="0">
                <a:solidFill>
                  <a:srgbClr val="FFE831"/>
                </a:solidFill>
              </a:defRPr>
            </a:lvl1pPr>
          </a:lstStyle>
          <a:p>
            <a:r>
              <a:t>What’s my emotion?</a:t>
            </a:r>
          </a:p>
        </p:txBody>
      </p:sp>
      <p:pic>
        <p:nvPicPr>
          <p:cNvPr id="497" name="image.png"/>
          <p:cNvPicPr>
            <a:picLocks noChangeAspect="1"/>
          </p:cNvPicPr>
          <p:nvPr/>
        </p:nvPicPr>
        <p:blipFill>
          <a:blip r:embed="rId3">
            <a:extLst/>
          </a:blip>
          <a:stretch>
            <a:fillRect/>
          </a:stretch>
        </p:blipFill>
        <p:spPr>
          <a:xfrm>
            <a:off x="3581400" y="3962400"/>
            <a:ext cx="1530350" cy="1335088"/>
          </a:xfrm>
          <a:prstGeom prst="rect">
            <a:avLst/>
          </a:prstGeom>
          <a:ln w="12700">
            <a:miter lim="400000"/>
          </a:ln>
        </p:spPr>
      </p:pic>
      <p:pic>
        <p:nvPicPr>
          <p:cNvPr id="498" name="image.png"/>
          <p:cNvPicPr>
            <a:picLocks noChangeAspect="1"/>
          </p:cNvPicPr>
          <p:nvPr/>
        </p:nvPicPr>
        <p:blipFill>
          <a:blip r:embed="rId4">
            <a:extLst/>
          </a:blip>
          <a:stretch>
            <a:fillRect/>
          </a:stretch>
        </p:blipFill>
        <p:spPr>
          <a:xfrm rot="1088884">
            <a:off x="6105525" y="4408487"/>
            <a:ext cx="1600200" cy="1296988"/>
          </a:xfrm>
          <a:prstGeom prst="rect">
            <a:avLst/>
          </a:prstGeom>
          <a:ln w="12700">
            <a:miter lim="400000"/>
          </a:ln>
        </p:spPr>
      </p:pic>
      <p:pic>
        <p:nvPicPr>
          <p:cNvPr id="499" name="image.png"/>
          <p:cNvPicPr>
            <a:picLocks noChangeAspect="1"/>
          </p:cNvPicPr>
          <p:nvPr/>
        </p:nvPicPr>
        <p:blipFill>
          <a:blip r:embed="rId5">
            <a:extLst/>
          </a:blip>
          <a:stretch>
            <a:fillRect/>
          </a:stretch>
        </p:blipFill>
        <p:spPr>
          <a:xfrm rot="19865462">
            <a:off x="1373187" y="1606550"/>
            <a:ext cx="1195388" cy="1368425"/>
          </a:xfrm>
          <a:prstGeom prst="rect">
            <a:avLst/>
          </a:prstGeom>
          <a:ln w="12700">
            <a:miter lim="400000"/>
          </a:ln>
        </p:spPr>
      </p:pic>
      <p:pic>
        <p:nvPicPr>
          <p:cNvPr id="500" name="image.png"/>
          <p:cNvPicPr>
            <a:picLocks noChangeAspect="1"/>
          </p:cNvPicPr>
          <p:nvPr/>
        </p:nvPicPr>
        <p:blipFill>
          <a:blip r:embed="rId6">
            <a:extLst/>
          </a:blip>
          <a:stretch>
            <a:fillRect/>
          </a:stretch>
        </p:blipFill>
        <p:spPr>
          <a:xfrm rot="1078326">
            <a:off x="4635500" y="1670050"/>
            <a:ext cx="1330325" cy="1300163"/>
          </a:xfrm>
          <a:prstGeom prst="rect">
            <a:avLst/>
          </a:prstGeom>
          <a:ln w="12700">
            <a:miter lim="400000"/>
          </a:ln>
        </p:spPr>
      </p:pic>
      <p:pic>
        <p:nvPicPr>
          <p:cNvPr id="501" name="image.png"/>
          <p:cNvPicPr>
            <a:picLocks noChangeAspect="1"/>
          </p:cNvPicPr>
          <p:nvPr/>
        </p:nvPicPr>
        <p:blipFill>
          <a:blip r:embed="rId7">
            <a:extLst/>
          </a:blip>
          <a:stretch>
            <a:fillRect/>
          </a:stretch>
        </p:blipFill>
        <p:spPr>
          <a:xfrm rot="20728521">
            <a:off x="7596187" y="2441575"/>
            <a:ext cx="1395413" cy="1206500"/>
          </a:xfrm>
          <a:prstGeom prst="rect">
            <a:avLst/>
          </a:prstGeom>
          <a:ln w="12700">
            <a:miter lim="400000"/>
          </a:ln>
        </p:spPr>
      </p:pic>
      <p:pic>
        <p:nvPicPr>
          <p:cNvPr id="502" name="image.png"/>
          <p:cNvPicPr>
            <a:picLocks noChangeAspect="1"/>
          </p:cNvPicPr>
          <p:nvPr/>
        </p:nvPicPr>
        <p:blipFill>
          <a:blip r:embed="rId8">
            <a:extLst/>
          </a:blip>
          <a:stretch>
            <a:fillRect/>
          </a:stretch>
        </p:blipFill>
        <p:spPr>
          <a:xfrm rot="1755549">
            <a:off x="1254125" y="4230687"/>
            <a:ext cx="1333500" cy="1331913"/>
          </a:xfrm>
          <a:prstGeom prst="rect">
            <a:avLst/>
          </a:prstGeom>
          <a:ln w="12700">
            <a:miter lim="400000"/>
          </a:ln>
        </p:spPr>
      </p:pic>
      <p:sp>
        <p:nvSpPr>
          <p:cNvPr id="503" name="Shape 503"/>
          <p:cNvSpPr>
            <a:spLocks noGrp="1"/>
          </p:cNvSpPr>
          <p:nvPr>
            <p:ph type="sldNum" sz="quarter" idx="2"/>
          </p:nvPr>
        </p:nvSpPr>
        <p:spPr>
          <a:xfrm>
            <a:off x="9202273" y="6880225"/>
            <a:ext cx="398927" cy="405338"/>
          </a:xfrm>
          <a:prstGeom prst="rect">
            <a:avLst/>
          </a:prstGeom>
          <a:extLst>
            <a:ext uri="{C572A759-6A51-4108-AA02-DFA0A04FC94B}">
              <ma14:wrappingTextBoxFlag xmlns:ma14="http://schemas.microsoft.com/office/mac/drawingml/2011/main" xmlns="" val="1"/>
            </a:ext>
          </a:extLst>
        </p:spPr>
        <p:txBody>
          <a:bodyPr/>
          <a:lstStyle>
            <a:lvl1pPr>
              <a:defRPr>
                <a:solidFill>
                  <a:srgbClr val="FF0000"/>
                </a:solidFill>
              </a:defRPr>
            </a:lvl1pPr>
          </a:lstStyle>
          <a:p>
            <a:fld id="{86CB4B4D-7CA3-9044-876B-883B54F8677D}" type="slidenum">
              <a:rPr>
                <a:solidFill>
                  <a:srgbClr val="F8E82F"/>
                </a:solidFill>
              </a:rPr>
              <a:t>29</a:t>
            </a:fld>
            <a:endParaRPr dirty="0">
              <a:solidFill>
                <a:srgbClr val="F8E82F"/>
              </a:solidFill>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99"/>
                                        </p:tgtEl>
                                        <p:attrNameLst>
                                          <p:attrName>style.visibility</p:attrName>
                                        </p:attrNameLst>
                                      </p:cBhvr>
                                      <p:to>
                                        <p:strVal val="visible"/>
                                      </p:to>
                                    </p:set>
                                    <p:animEffect transition="in" filter="dissolve">
                                      <p:cBhvr>
                                        <p:cTn id="7" dur="500"/>
                                        <p:tgtEl>
                                          <p:spTgt spid="499"/>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502"/>
                                        </p:tgtEl>
                                        <p:attrNameLst>
                                          <p:attrName>style.visibility</p:attrName>
                                        </p:attrNameLst>
                                      </p:cBhvr>
                                      <p:to>
                                        <p:strVal val="visible"/>
                                      </p:to>
                                    </p:set>
                                    <p:animEffect transition="in" filter="dissolve">
                                      <p:cBhvr>
                                        <p:cTn id="11" dur="500"/>
                                        <p:tgtEl>
                                          <p:spTgt spid="502"/>
                                        </p:tgtEl>
                                      </p:cBhvr>
                                    </p:animEffect>
                                  </p:childTnLst>
                                </p:cTn>
                              </p:par>
                            </p:childTnLst>
                          </p:cTn>
                        </p:par>
                        <p:par>
                          <p:cTn id="12" fill="hold">
                            <p:stCondLst>
                              <p:cond delay="1000"/>
                            </p:stCondLst>
                            <p:childTnLst>
                              <p:par>
                                <p:cTn id="13" presetID="9" presetClass="entr" fill="hold" grpId="3" nodeType="afterEffect">
                                  <p:stCondLst>
                                    <p:cond delay="0"/>
                                  </p:stCondLst>
                                  <p:iterate>
                                    <p:tmAbs val="0"/>
                                  </p:iterate>
                                  <p:childTnLst>
                                    <p:set>
                                      <p:cBhvr>
                                        <p:cTn id="14" fill="hold"/>
                                        <p:tgtEl>
                                          <p:spTgt spid="497"/>
                                        </p:tgtEl>
                                        <p:attrNameLst>
                                          <p:attrName>style.visibility</p:attrName>
                                        </p:attrNameLst>
                                      </p:cBhvr>
                                      <p:to>
                                        <p:strVal val="visible"/>
                                      </p:to>
                                    </p:set>
                                    <p:animEffect transition="in" filter="dissolve">
                                      <p:cBhvr>
                                        <p:cTn id="15" dur="500"/>
                                        <p:tgtEl>
                                          <p:spTgt spid="497"/>
                                        </p:tgtEl>
                                      </p:cBhvr>
                                    </p:animEffect>
                                  </p:childTnLst>
                                </p:cTn>
                              </p:par>
                            </p:childTnLst>
                          </p:cTn>
                        </p:par>
                        <p:par>
                          <p:cTn id="16" fill="hold">
                            <p:stCondLst>
                              <p:cond delay="1500"/>
                            </p:stCondLst>
                            <p:childTnLst>
                              <p:par>
                                <p:cTn id="17" presetID="9" presetClass="entr" fill="hold" grpId="4" nodeType="afterEffect">
                                  <p:stCondLst>
                                    <p:cond delay="0"/>
                                  </p:stCondLst>
                                  <p:iterate>
                                    <p:tmAbs val="0"/>
                                  </p:iterate>
                                  <p:childTnLst>
                                    <p:set>
                                      <p:cBhvr>
                                        <p:cTn id="18" fill="hold"/>
                                        <p:tgtEl>
                                          <p:spTgt spid="500"/>
                                        </p:tgtEl>
                                        <p:attrNameLst>
                                          <p:attrName>style.visibility</p:attrName>
                                        </p:attrNameLst>
                                      </p:cBhvr>
                                      <p:to>
                                        <p:strVal val="visible"/>
                                      </p:to>
                                    </p:set>
                                    <p:animEffect transition="in" filter="dissolve">
                                      <p:cBhvr>
                                        <p:cTn id="19" dur="500"/>
                                        <p:tgtEl>
                                          <p:spTgt spid="500"/>
                                        </p:tgtEl>
                                      </p:cBhvr>
                                    </p:animEffect>
                                  </p:childTnLst>
                                </p:cTn>
                              </p:par>
                            </p:childTnLst>
                          </p:cTn>
                        </p:par>
                        <p:par>
                          <p:cTn id="20" fill="hold">
                            <p:stCondLst>
                              <p:cond delay="2000"/>
                            </p:stCondLst>
                            <p:childTnLst>
                              <p:par>
                                <p:cTn id="21" presetID="9" presetClass="entr" fill="hold" grpId="5" nodeType="afterEffect">
                                  <p:stCondLst>
                                    <p:cond delay="0"/>
                                  </p:stCondLst>
                                  <p:iterate>
                                    <p:tmAbs val="0"/>
                                  </p:iterate>
                                  <p:childTnLst>
                                    <p:set>
                                      <p:cBhvr>
                                        <p:cTn id="22" fill="hold"/>
                                        <p:tgtEl>
                                          <p:spTgt spid="498"/>
                                        </p:tgtEl>
                                        <p:attrNameLst>
                                          <p:attrName>style.visibility</p:attrName>
                                        </p:attrNameLst>
                                      </p:cBhvr>
                                      <p:to>
                                        <p:strVal val="visible"/>
                                      </p:to>
                                    </p:set>
                                    <p:animEffect transition="in" filter="dissolve">
                                      <p:cBhvr>
                                        <p:cTn id="23" dur="500"/>
                                        <p:tgtEl>
                                          <p:spTgt spid="498"/>
                                        </p:tgtEl>
                                      </p:cBhvr>
                                    </p:animEffect>
                                  </p:childTnLst>
                                </p:cTn>
                              </p:par>
                            </p:childTnLst>
                          </p:cTn>
                        </p:par>
                        <p:par>
                          <p:cTn id="24" fill="hold">
                            <p:stCondLst>
                              <p:cond delay="2500"/>
                            </p:stCondLst>
                            <p:childTnLst>
                              <p:par>
                                <p:cTn id="25" presetID="9" presetClass="entr" fill="hold" grpId="6" nodeType="afterEffect">
                                  <p:stCondLst>
                                    <p:cond delay="0"/>
                                  </p:stCondLst>
                                  <p:iterate>
                                    <p:tmAbs val="0"/>
                                  </p:iterate>
                                  <p:childTnLst>
                                    <p:set>
                                      <p:cBhvr>
                                        <p:cTn id="26" fill="hold"/>
                                        <p:tgtEl>
                                          <p:spTgt spid="501"/>
                                        </p:tgtEl>
                                        <p:attrNameLst>
                                          <p:attrName>style.visibility</p:attrName>
                                        </p:attrNameLst>
                                      </p:cBhvr>
                                      <p:to>
                                        <p:strVal val="visible"/>
                                      </p:to>
                                    </p:set>
                                    <p:animEffect transition="in" filter="dissolve">
                                      <p:cBhvr>
                                        <p:cTn id="27" dur="500"/>
                                        <p:tgtEl>
                                          <p:spTgt spid="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3" animBg="1" advAuto="0"/>
      <p:bldP spid="498" grpId="5" animBg="1" advAuto="0"/>
      <p:bldP spid="499" grpId="1" animBg="1" advAuto="0"/>
      <p:bldP spid="500" grpId="4" animBg="1" advAuto="0"/>
      <p:bldP spid="501" grpId="6" animBg="1" advAuto="0"/>
      <p:bldP spid="502"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nvSpPr>
        <p:spPr>
          <a:xfrm>
            <a:off x="4972833" y="1936754"/>
            <a:ext cx="4419954" cy="3441693"/>
          </a:xfrm>
          <a:prstGeom prst="rect">
            <a:avLst/>
          </a:prstGeom>
          <a:ln w="12700">
            <a:miter lim="400000"/>
          </a:ln>
          <a:extLst>
            <a:ext uri="{C572A759-6A51-4108-AA02-DFA0A04FC94B}">
              <ma14:wrappingTextBoxFlag xmlns:ma14="http://schemas.microsoft.com/office/mac/drawingml/2011/main" xmlns="" val="1"/>
            </a:ext>
          </a:extLst>
        </p:spPr>
        <p:txBody>
          <a:bodyPr wrap="square" lIns="47616" tIns="47616" rIns="47616" bIns="47616" anchor="ctr">
            <a:spAutoFit/>
          </a:bodyPr>
          <a:lstStyle/>
          <a:p>
            <a:pPr algn="ctr" defTabSz="966787">
              <a:defRPr sz="3200" b="0">
                <a:solidFill>
                  <a:srgbClr val="FFE831"/>
                </a:solidFill>
              </a:defRPr>
            </a:pPr>
            <a:br>
              <a:rPr dirty="0"/>
            </a:br>
            <a:r>
              <a:rPr lang="en-US" sz="4200" dirty="0">
                <a:latin typeface="Arial" panose="020B0604020202020204" pitchFamily="34" charset="0"/>
                <a:cs typeface="Arial" panose="020B0604020202020204" pitchFamily="34" charset="0"/>
              </a:rPr>
              <a:t>Chapter</a:t>
            </a:r>
            <a:r>
              <a:rPr sz="4200" dirty="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6</a:t>
            </a:r>
            <a:r>
              <a:rPr sz="4200" dirty="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gn="ctr" defTabSz="966787">
              <a:defRPr sz="3200" b="0">
                <a:solidFill>
                  <a:srgbClr val="FFE831"/>
                </a:solidFill>
              </a:defRPr>
            </a:pPr>
            <a:endParaRPr lang="en-US" sz="1200" dirty="0">
              <a:latin typeface="Arial" panose="020B0604020202020204" pitchFamily="34" charset="0"/>
              <a:cs typeface="Arial" panose="020B0604020202020204" pitchFamily="34" charset="0"/>
            </a:endParaRPr>
          </a:p>
          <a:p>
            <a:pPr algn="ctr" defTabSz="966787">
              <a:defRPr sz="3200" b="0">
                <a:solidFill>
                  <a:srgbClr val="FFE831"/>
                </a:solidFill>
              </a:defRPr>
            </a:pPr>
            <a:r>
              <a:rPr lang="en-US" sz="3600" dirty="0">
                <a:latin typeface="Arial" panose="020B0604020202020204" pitchFamily="34" charset="0"/>
                <a:cs typeface="Arial" panose="020B0604020202020204" pitchFamily="34" charset="0"/>
              </a:rPr>
              <a:t>Understanding</a:t>
            </a:r>
            <a:r>
              <a:rPr sz="3600" dirty="0">
                <a:latin typeface="Arial" panose="020B0604020202020204" pitchFamily="34" charset="0"/>
                <a:cs typeface="Arial" panose="020B0604020202020204" pitchFamily="34" charset="0"/>
              </a:rPr>
              <a:t> </a:t>
            </a:r>
          </a:p>
          <a:p>
            <a:pPr algn="ctr" defTabSz="966787">
              <a:lnSpc>
                <a:spcPct val="90000"/>
              </a:lnSpc>
              <a:defRPr sz="4200" b="0">
                <a:solidFill>
                  <a:srgbClr val="FFE831"/>
                </a:solidFill>
              </a:defRPr>
            </a:pPr>
            <a:r>
              <a:rPr sz="3600" dirty="0">
                <a:latin typeface="Arial" panose="020B0604020202020204" pitchFamily="34" charset="0"/>
                <a:cs typeface="Arial" panose="020B0604020202020204" pitchFamily="34" charset="0"/>
              </a:rPr>
              <a:t>Feelings </a:t>
            </a:r>
            <a:r>
              <a:rPr lang="en-US" sz="3600" dirty="0">
                <a:latin typeface="Arial" panose="020B0604020202020204" pitchFamily="34" charset="0"/>
                <a:cs typeface="Arial" panose="020B0604020202020204" pitchFamily="34" charset="0"/>
              </a:rPr>
              <a:t>&amp;</a:t>
            </a:r>
            <a:r>
              <a:rPr sz="360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p>
            <a:pPr algn="ctr" defTabSz="966787">
              <a:lnSpc>
                <a:spcPct val="90000"/>
              </a:lnSpc>
              <a:defRPr sz="4200" b="0">
                <a:solidFill>
                  <a:srgbClr val="FFE831"/>
                </a:solidFill>
              </a:defRPr>
            </a:pPr>
            <a:r>
              <a:rPr lang="en-US" sz="3600" dirty="0">
                <a:latin typeface="Arial" panose="020B0604020202020204" pitchFamily="34" charset="0"/>
                <a:cs typeface="Arial" panose="020B0604020202020204" pitchFamily="34" charset="0"/>
              </a:rPr>
              <a:t>Managing </a:t>
            </a:r>
            <a:r>
              <a:rPr sz="3600" dirty="0">
                <a:latin typeface="Arial" panose="020B0604020202020204" pitchFamily="34" charset="0"/>
                <a:cs typeface="Arial" panose="020B0604020202020204" pitchFamily="34" charset="0"/>
              </a:rPr>
              <a:t>Behaviors</a:t>
            </a:r>
            <a:br>
              <a:rPr sz="3400" dirty="0"/>
            </a:br>
            <a:endParaRPr sz="3400" dirty="0"/>
          </a:p>
        </p:txBody>
      </p:sp>
      <p:sp>
        <p:nvSpPr>
          <p:cNvPr id="130" name="Shape 130"/>
          <p:cNvSpPr>
            <a:spLocks noGrp="1"/>
          </p:cNvSpPr>
          <p:nvPr>
            <p:ph type="sldNum" sz="quarter" idx="2"/>
          </p:nvPr>
        </p:nvSpPr>
        <p:spPr>
          <a:xfrm>
            <a:off x="9352957" y="6883400"/>
            <a:ext cx="248244" cy="405338"/>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fld id="{86CB4B4D-7CA3-9044-876B-883B54F8677D}" type="slidenum">
              <a:rPr>
                <a:solidFill>
                  <a:srgbClr val="FFE14F"/>
                </a:solidFill>
              </a:rPr>
              <a:t>3</a:t>
            </a:fld>
            <a:endParaRPr dirty="0">
              <a:solidFill>
                <a:srgbClr val="FFE14F"/>
              </a:solidFill>
            </a:endParaRPr>
          </a:p>
        </p:txBody>
      </p:sp>
      <p:sp>
        <p:nvSpPr>
          <p:cNvPr id="131" name="Shape 131"/>
          <p:cNvSpPr/>
          <p:nvPr/>
        </p:nvSpPr>
        <p:spPr>
          <a:xfrm>
            <a:off x="486428" y="5791200"/>
            <a:ext cx="5410200"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0">
                <a:solidFill>
                  <a:srgbClr val="FFFFFF"/>
                </a:solidFill>
              </a:defRPr>
            </a:lvl1pPr>
          </a:lstStyle>
          <a:p>
            <a:r>
              <a:rPr dirty="0"/>
              <a:t>Illustrations by Erich </a:t>
            </a:r>
            <a:r>
              <a:rPr dirty="0" err="1"/>
              <a:t>Ippen</a:t>
            </a:r>
            <a:r>
              <a:rPr dirty="0"/>
              <a:t>, Jr. Used with permission. </a:t>
            </a:r>
          </a:p>
        </p:txBody>
      </p:sp>
      <p:pic>
        <p:nvPicPr>
          <p:cNvPr id="133" name="image.png"/>
          <p:cNvPicPr>
            <a:picLocks noChangeAspect="1"/>
          </p:cNvPicPr>
          <p:nvPr/>
        </p:nvPicPr>
        <p:blipFill>
          <a:blip r:embed="rId3">
            <a:extLst/>
          </a:blip>
          <a:stretch>
            <a:fillRect/>
          </a:stretch>
        </p:blipFill>
        <p:spPr>
          <a:xfrm>
            <a:off x="512524" y="763587"/>
            <a:ext cx="3775075" cy="4951413"/>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Shape 619"/>
          <p:cNvSpPr/>
          <p:nvPr/>
        </p:nvSpPr>
        <p:spPr>
          <a:xfrm>
            <a:off x="3886200" y="1803308"/>
            <a:ext cx="4267200" cy="3586348"/>
          </a:xfrm>
          <a:prstGeom prst="rect">
            <a:avLst/>
          </a:prstGeom>
          <a:ln w="12700">
            <a:miter lim="400000"/>
          </a:ln>
          <a:extLst>
            <a:ext uri="{C572A759-6A51-4108-AA02-DFA0A04FC94B}">
              <ma14:wrappingTextBoxFlag xmlns:ma14="http://schemas.microsoft.com/office/mac/drawingml/2011/main" xmlns="" val="1"/>
            </a:ext>
          </a:extLst>
        </p:spPr>
        <p:txBody>
          <a:bodyPr lIns="47616" tIns="47616" rIns="47616" bIns="47616" anchor="ctr">
            <a:spAutoFit/>
          </a:bodyPr>
          <a:lstStyle/>
          <a:p>
            <a:pPr algn="ctr" defTabSz="966787">
              <a:lnSpc>
                <a:spcPct val="90000"/>
              </a:lnSpc>
              <a:defRPr sz="4200" b="0">
                <a:solidFill>
                  <a:srgbClr val="FFE831"/>
                </a:solidFill>
              </a:defRPr>
            </a:pPr>
            <a:br>
              <a:rPr dirty="0"/>
            </a:br>
            <a:r>
              <a:rPr lang="en-US" dirty="0"/>
              <a:t>Thank </a:t>
            </a:r>
            <a:r>
              <a:rPr lang="en-US"/>
              <a:t>you!</a:t>
            </a:r>
          </a:p>
          <a:p>
            <a:pPr algn="ctr" defTabSz="966787">
              <a:lnSpc>
                <a:spcPct val="90000"/>
              </a:lnSpc>
              <a:defRPr sz="4200" b="0">
                <a:solidFill>
                  <a:srgbClr val="FFE831"/>
                </a:solidFill>
              </a:defRPr>
            </a:pPr>
            <a:endParaRPr lang="en-US" dirty="0"/>
          </a:p>
          <a:p>
            <a:pPr algn="ctr" defTabSz="966787">
              <a:lnSpc>
                <a:spcPct val="90000"/>
              </a:lnSpc>
              <a:defRPr sz="4200" b="0">
                <a:solidFill>
                  <a:srgbClr val="FFE831"/>
                </a:solidFill>
              </a:defRPr>
            </a:pPr>
            <a:r>
              <a:rPr lang="en-US" dirty="0"/>
              <a:t>See you for Chapter 7!</a:t>
            </a:r>
            <a:br>
              <a:rPr dirty="0"/>
            </a:br>
            <a:endParaRPr dirty="0"/>
          </a:p>
        </p:txBody>
      </p:sp>
      <p:sp>
        <p:nvSpPr>
          <p:cNvPr id="620" name="Shape 620"/>
          <p:cNvSpPr>
            <a:spLocks noGrp="1"/>
          </p:cNvSpPr>
          <p:nvPr>
            <p:ph type="sldNum" sz="quarter" idx="2"/>
          </p:nvPr>
        </p:nvSpPr>
        <p:spPr>
          <a:xfrm>
            <a:off x="9202273" y="6883400"/>
            <a:ext cx="398927" cy="405338"/>
          </a:xfrm>
          <a:prstGeom prst="rect">
            <a:avLst/>
          </a:prstGeom>
          <a:extLst>
            <a:ext uri="{C572A759-6A51-4108-AA02-DFA0A04FC94B}">
              <ma14:wrappingTextBoxFlag xmlns:ma14="http://schemas.microsoft.com/office/mac/drawingml/2011/main" xmlns="" val="1"/>
            </a:ext>
          </a:extLst>
        </p:spPr>
        <p:txBody>
          <a:bodyPr/>
          <a:lstStyle>
            <a:lvl1pPr>
              <a:defRPr>
                <a:solidFill>
                  <a:srgbClr val="FF0000"/>
                </a:solidFill>
              </a:defRPr>
            </a:lvl1pPr>
          </a:lstStyle>
          <a:p>
            <a:fld id="{86CB4B4D-7CA3-9044-876B-883B54F8677D}" type="slidenum">
              <a:rPr>
                <a:solidFill>
                  <a:srgbClr val="F8E82F"/>
                </a:solidFill>
              </a:rPr>
              <a:t>30</a:t>
            </a:fld>
            <a:endParaRPr dirty="0">
              <a:solidFill>
                <a:srgbClr val="F8E82F"/>
              </a:solidFill>
            </a:endParaRPr>
          </a:p>
        </p:txBody>
      </p:sp>
      <p:pic>
        <p:nvPicPr>
          <p:cNvPr id="621" name="NCTSN Parent Guide_no arc_white.tif" descr="NCTSN Parent Guide_no arc_white.eps"/>
          <p:cNvPicPr>
            <a:picLocks noChangeAspect="1"/>
          </p:cNvPicPr>
          <p:nvPr/>
        </p:nvPicPr>
        <p:blipFill>
          <a:blip r:embed="rId3">
            <a:extLst/>
          </a:blip>
          <a:srcRect l="14146" t="11550" r="14146" b="11550"/>
          <a:stretch>
            <a:fillRect/>
          </a:stretch>
        </p:blipFill>
        <p:spPr>
          <a:xfrm>
            <a:off x="685799" y="1447799"/>
            <a:ext cx="3070226" cy="4038601"/>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p:nvPr/>
        </p:nvSpPr>
        <p:spPr>
          <a:xfrm>
            <a:off x="228600" y="590478"/>
            <a:ext cx="7280275" cy="576407"/>
          </a:xfrm>
          <a:prstGeom prst="rect">
            <a:avLst/>
          </a:prstGeom>
          <a:ln w="12700">
            <a:miter lim="400000"/>
          </a:ln>
          <a:extLst>
            <a:ext uri="{C572A759-6A51-4108-AA02-DFA0A04FC94B}">
              <ma14:wrappingTextBoxFlag xmlns:ma14="http://schemas.microsoft.com/office/mac/drawingml/2011/main" xmlns="" val="1"/>
            </a:ext>
          </a:extLst>
        </p:spPr>
        <p:txBody>
          <a:bodyPr lIns="47616" tIns="47616" rIns="47616" bIns="47616" anchor="ctr">
            <a:spAutoFit/>
          </a:bodyPr>
          <a:lstStyle>
            <a:lvl1pPr defTabSz="966787">
              <a:lnSpc>
                <a:spcPct val="90000"/>
              </a:lnSpc>
              <a:defRPr sz="3400" b="0">
                <a:solidFill>
                  <a:srgbClr val="FFE831"/>
                </a:solidFill>
              </a:defRPr>
            </a:lvl1pPr>
          </a:lstStyle>
          <a:p>
            <a:r>
              <a:t>Essential Elements 3 and 4</a:t>
            </a:r>
          </a:p>
        </p:txBody>
      </p:sp>
      <p:sp>
        <p:nvSpPr>
          <p:cNvPr id="233" name="Shape 233"/>
          <p:cNvSpPr>
            <a:spLocks noGrp="1"/>
          </p:cNvSpPr>
          <p:nvPr>
            <p:ph type="body" sz="half" idx="4294967295"/>
          </p:nvPr>
        </p:nvSpPr>
        <p:spPr>
          <a:xfrm>
            <a:off x="527050" y="1905000"/>
            <a:ext cx="8388350" cy="2438400"/>
          </a:xfrm>
          <a:prstGeom prst="rect">
            <a:avLst/>
          </a:prstGeom>
        </p:spPr>
        <p:txBody>
          <a:bodyPr lIns="48317" tIns="48317" rIns="48317" bIns="48317">
            <a:normAutofit/>
          </a:bodyPr>
          <a:lstStyle/>
          <a:p>
            <a:pPr marL="514350" indent="-514350">
              <a:buSzTx/>
              <a:buNone/>
              <a:defRPr sz="2800"/>
            </a:pPr>
            <a:r>
              <a:rPr dirty="0"/>
              <a:t>3.  Help your child to understand and manage overwhelming emotions.</a:t>
            </a:r>
          </a:p>
          <a:p>
            <a:pPr marL="514350" indent="-514350">
              <a:buSzTx/>
              <a:buNone/>
              <a:defRPr sz="2800"/>
            </a:pPr>
            <a:r>
              <a:rPr dirty="0"/>
              <a:t>4.  Help your child to understand and modify behaviors.</a:t>
            </a:r>
          </a:p>
        </p:txBody>
      </p:sp>
      <p:sp>
        <p:nvSpPr>
          <p:cNvPr id="234" name="Shape 234"/>
          <p:cNvSpPr>
            <a:spLocks noGrp="1"/>
          </p:cNvSpPr>
          <p:nvPr>
            <p:ph type="sldNum" sz="quarter" idx="2"/>
          </p:nvPr>
        </p:nvSpPr>
        <p:spPr>
          <a:xfrm>
            <a:off x="9352957" y="6880225"/>
            <a:ext cx="248244" cy="405338"/>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fld id="{86CB4B4D-7CA3-9044-876B-883B54F8677D}" type="slidenum">
              <a:rPr>
                <a:solidFill>
                  <a:srgbClr val="FFE14F"/>
                </a:solidFill>
              </a:rPr>
              <a:t>4</a:t>
            </a:fld>
            <a:endParaRPr dirty="0">
              <a:solidFill>
                <a:srgbClr val="FFE14F"/>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228600" y="381000"/>
            <a:ext cx="7467600" cy="914400"/>
          </a:xfrm>
          <a:prstGeom prst="rect">
            <a:avLst/>
          </a:prstGeom>
        </p:spPr>
        <p:txBody>
          <a:bodyPr>
            <a:normAutofit/>
          </a:bodyPr>
          <a:lstStyle>
            <a:lvl1pPr>
              <a:defRPr sz="3400"/>
            </a:lvl1pPr>
          </a:lstStyle>
          <a:p>
            <a:r>
              <a:t>Seeing Below the Surface</a:t>
            </a:r>
          </a:p>
        </p:txBody>
      </p:sp>
      <p:grpSp>
        <p:nvGrpSpPr>
          <p:cNvPr id="225" name="Group 225"/>
          <p:cNvGrpSpPr/>
          <p:nvPr/>
        </p:nvGrpSpPr>
        <p:grpSpPr>
          <a:xfrm>
            <a:off x="457200" y="1752601"/>
            <a:ext cx="5747657" cy="3799114"/>
            <a:chOff x="0" y="0"/>
            <a:chExt cx="8001000" cy="4556125"/>
          </a:xfrm>
        </p:grpSpPr>
        <p:grpSp>
          <p:nvGrpSpPr>
            <p:cNvPr id="222" name="Group 222"/>
            <p:cNvGrpSpPr/>
            <p:nvPr/>
          </p:nvGrpSpPr>
          <p:grpSpPr>
            <a:xfrm>
              <a:off x="0" y="0"/>
              <a:ext cx="4529138" cy="4556125"/>
              <a:chOff x="0" y="0"/>
              <a:chExt cx="4529137" cy="4556125"/>
            </a:xfrm>
          </p:grpSpPr>
          <p:sp>
            <p:nvSpPr>
              <p:cNvPr id="136" name="Shape 136"/>
              <p:cNvSpPr/>
              <p:nvPr/>
            </p:nvSpPr>
            <p:spPr>
              <a:xfrm>
                <a:off x="0" y="977900"/>
                <a:ext cx="4529138" cy="3578225"/>
              </a:xfrm>
              <a:prstGeom prst="rect">
                <a:avLst/>
              </a:prstGeom>
              <a:solidFill>
                <a:srgbClr val="0A57A4"/>
              </a:solidFill>
              <a:ln w="12700" cap="flat">
                <a:noFill/>
                <a:miter lim="400000"/>
              </a:ln>
              <a:effectLst/>
            </p:spPr>
            <p:txBody>
              <a:bodyPr wrap="square" lIns="45719" tIns="45719" rIns="45719" bIns="45719" numCol="1" anchor="t">
                <a:noAutofit/>
              </a:bodyPr>
              <a:lstStyle/>
              <a:p>
                <a:pPr>
                  <a:defRPr sz="1800" b="0">
                    <a:solidFill>
                      <a:srgbClr val="FFFFFF"/>
                    </a:solidFill>
                  </a:defRPr>
                </a:pPr>
                <a:endParaRPr/>
              </a:p>
            </p:txBody>
          </p:sp>
          <p:sp>
            <p:nvSpPr>
              <p:cNvPr id="137" name="Shape 137"/>
              <p:cNvSpPr/>
              <p:nvPr/>
            </p:nvSpPr>
            <p:spPr>
              <a:xfrm>
                <a:off x="3009900" y="1225550"/>
                <a:ext cx="833438" cy="233363"/>
              </a:xfrm>
              <a:custGeom>
                <a:avLst/>
                <a:gdLst/>
                <a:ahLst/>
                <a:cxnLst>
                  <a:cxn ang="0">
                    <a:pos x="wd2" y="hd2"/>
                  </a:cxn>
                  <a:cxn ang="5400000">
                    <a:pos x="wd2" y="hd2"/>
                  </a:cxn>
                  <a:cxn ang="10800000">
                    <a:pos x="wd2" y="hd2"/>
                  </a:cxn>
                  <a:cxn ang="16200000">
                    <a:pos x="wd2" y="hd2"/>
                  </a:cxn>
                </a:cxnLst>
                <a:rect l="0" t="0" r="r" b="b"/>
                <a:pathLst>
                  <a:path w="21600" h="21600" extrusionOk="0">
                    <a:moveTo>
                      <a:pt x="20262" y="0"/>
                    </a:moveTo>
                    <a:lnTo>
                      <a:pt x="6898" y="11943"/>
                    </a:lnTo>
                    <a:lnTo>
                      <a:pt x="0" y="14375"/>
                    </a:lnTo>
                    <a:lnTo>
                      <a:pt x="906" y="21600"/>
                    </a:lnTo>
                    <a:lnTo>
                      <a:pt x="13364" y="19904"/>
                    </a:lnTo>
                    <a:lnTo>
                      <a:pt x="18697" y="15186"/>
                    </a:lnTo>
                    <a:lnTo>
                      <a:pt x="21600" y="7962"/>
                    </a:lnTo>
                    <a:lnTo>
                      <a:pt x="20262" y="0"/>
                    </a:lnTo>
                    <a:close/>
                  </a:path>
                </a:pathLst>
              </a:custGeom>
              <a:solidFill>
                <a:srgbClr val="77A6E3"/>
              </a:solidFill>
              <a:ln w="3175" cap="flat">
                <a:solidFill>
                  <a:srgbClr val="77A6E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8" name="Shape 138"/>
              <p:cNvSpPr/>
              <p:nvPr/>
            </p:nvSpPr>
            <p:spPr>
              <a:xfrm>
                <a:off x="1279525" y="1055687"/>
                <a:ext cx="2503488" cy="403226"/>
              </a:xfrm>
              <a:custGeom>
                <a:avLst/>
                <a:gdLst/>
                <a:ahLst/>
                <a:cxnLst>
                  <a:cxn ang="0">
                    <a:pos x="wd2" y="hd2"/>
                  </a:cxn>
                  <a:cxn ang="5400000">
                    <a:pos x="wd2" y="hd2"/>
                  </a:cxn>
                  <a:cxn ang="10800000">
                    <a:pos x="wd2" y="hd2"/>
                  </a:cxn>
                  <a:cxn ang="16200000">
                    <a:pos x="wd2" y="hd2"/>
                  </a:cxn>
                </a:cxnLst>
                <a:rect l="0" t="0" r="r" b="b"/>
                <a:pathLst>
                  <a:path w="21600" h="21600" extrusionOk="0">
                    <a:moveTo>
                      <a:pt x="514" y="14159"/>
                    </a:moveTo>
                    <a:lnTo>
                      <a:pt x="12430" y="11948"/>
                    </a:lnTo>
                    <a:lnTo>
                      <a:pt x="20415" y="0"/>
                    </a:lnTo>
                    <a:lnTo>
                      <a:pt x="21600" y="5060"/>
                    </a:lnTo>
                    <a:lnTo>
                      <a:pt x="21086" y="10077"/>
                    </a:lnTo>
                    <a:lnTo>
                      <a:pt x="17751" y="16030"/>
                    </a:lnTo>
                    <a:lnTo>
                      <a:pt x="13176" y="20197"/>
                    </a:lnTo>
                    <a:lnTo>
                      <a:pt x="589" y="21600"/>
                    </a:lnTo>
                    <a:lnTo>
                      <a:pt x="0" y="20197"/>
                    </a:lnTo>
                    <a:lnTo>
                      <a:pt x="514" y="14159"/>
                    </a:lnTo>
                    <a:close/>
                  </a:path>
                </a:pathLst>
              </a:custGeom>
              <a:solidFill>
                <a:srgbClr val="7583C2"/>
              </a:solidFill>
              <a:ln w="3175" cap="flat">
                <a:solidFill>
                  <a:srgbClr val="7583C2"/>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9" name="Shape 139"/>
              <p:cNvSpPr/>
              <p:nvPr/>
            </p:nvSpPr>
            <p:spPr>
              <a:xfrm>
                <a:off x="557212" y="969962"/>
                <a:ext cx="3044826" cy="393701"/>
              </a:xfrm>
              <a:custGeom>
                <a:avLst/>
                <a:gdLst/>
                <a:ahLst/>
                <a:cxnLst>
                  <a:cxn ang="0">
                    <a:pos x="wd2" y="hd2"/>
                  </a:cxn>
                  <a:cxn ang="5400000">
                    <a:pos x="wd2" y="hd2"/>
                  </a:cxn>
                  <a:cxn ang="10800000">
                    <a:pos x="wd2" y="hd2"/>
                  </a:cxn>
                  <a:cxn ang="16200000">
                    <a:pos x="wd2" y="hd2"/>
                  </a:cxn>
                </a:cxnLst>
                <a:rect l="0" t="0" r="r" b="b"/>
                <a:pathLst>
                  <a:path w="21600" h="21600" extrusionOk="0">
                    <a:moveTo>
                      <a:pt x="6149" y="1350"/>
                    </a:moveTo>
                    <a:lnTo>
                      <a:pt x="1582" y="0"/>
                    </a:lnTo>
                    <a:lnTo>
                      <a:pt x="428" y="5618"/>
                    </a:lnTo>
                    <a:lnTo>
                      <a:pt x="0" y="11235"/>
                    </a:lnTo>
                    <a:lnTo>
                      <a:pt x="242" y="16940"/>
                    </a:lnTo>
                    <a:lnTo>
                      <a:pt x="1042" y="19771"/>
                    </a:lnTo>
                    <a:lnTo>
                      <a:pt x="4814" y="21600"/>
                    </a:lnTo>
                    <a:lnTo>
                      <a:pt x="12844" y="19205"/>
                    </a:lnTo>
                    <a:lnTo>
                      <a:pt x="19539" y="14066"/>
                    </a:lnTo>
                    <a:lnTo>
                      <a:pt x="21482" y="8448"/>
                    </a:lnTo>
                    <a:lnTo>
                      <a:pt x="21600" y="5182"/>
                    </a:lnTo>
                    <a:lnTo>
                      <a:pt x="20626" y="1829"/>
                    </a:lnTo>
                    <a:lnTo>
                      <a:pt x="12540" y="1829"/>
                    </a:lnTo>
                    <a:lnTo>
                      <a:pt x="6149" y="1350"/>
                    </a:lnTo>
                    <a:close/>
                  </a:path>
                </a:pathLst>
              </a:custGeom>
              <a:solidFill>
                <a:srgbClr val="8997CF"/>
              </a:solidFill>
              <a:ln w="3175" cap="flat">
                <a:solidFill>
                  <a:srgbClr val="8997C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0" name="Shape 140"/>
              <p:cNvSpPr/>
              <p:nvPr/>
            </p:nvSpPr>
            <p:spPr>
              <a:xfrm>
                <a:off x="2814637" y="969962"/>
                <a:ext cx="539751" cy="196851"/>
              </a:xfrm>
              <a:custGeom>
                <a:avLst/>
                <a:gdLst/>
                <a:ahLst/>
                <a:cxnLst>
                  <a:cxn ang="0">
                    <a:pos x="wd2" y="hd2"/>
                  </a:cxn>
                  <a:cxn ang="5400000">
                    <a:pos x="wd2" y="hd2"/>
                  </a:cxn>
                  <a:cxn ang="10800000">
                    <a:pos x="wd2" y="hd2"/>
                  </a:cxn>
                  <a:cxn ang="16200000">
                    <a:pos x="wd2" y="hd2"/>
                  </a:cxn>
                </a:cxnLst>
                <a:rect l="0" t="0" r="r" b="b"/>
                <a:pathLst>
                  <a:path w="21600" h="21600" extrusionOk="0">
                    <a:moveTo>
                      <a:pt x="983" y="1829"/>
                    </a:moveTo>
                    <a:lnTo>
                      <a:pt x="21251" y="0"/>
                    </a:lnTo>
                    <a:lnTo>
                      <a:pt x="21600" y="8361"/>
                    </a:lnTo>
                    <a:lnTo>
                      <a:pt x="7866" y="18726"/>
                    </a:lnTo>
                    <a:lnTo>
                      <a:pt x="0" y="21600"/>
                    </a:lnTo>
                    <a:lnTo>
                      <a:pt x="983" y="1829"/>
                    </a:lnTo>
                    <a:close/>
                  </a:path>
                </a:pathLst>
              </a:custGeom>
              <a:solidFill>
                <a:srgbClr val="77A6E3"/>
              </a:solidFill>
              <a:ln w="3175" cap="flat">
                <a:solidFill>
                  <a:srgbClr val="77A6E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1" name="Shape 141"/>
              <p:cNvSpPr/>
              <p:nvPr/>
            </p:nvSpPr>
            <p:spPr>
              <a:xfrm>
                <a:off x="2324100" y="3687762"/>
                <a:ext cx="936625" cy="609601"/>
              </a:xfrm>
              <a:custGeom>
                <a:avLst/>
                <a:gdLst/>
                <a:ahLst/>
                <a:cxnLst>
                  <a:cxn ang="0">
                    <a:pos x="wd2" y="hd2"/>
                  </a:cxn>
                  <a:cxn ang="5400000">
                    <a:pos x="wd2" y="hd2"/>
                  </a:cxn>
                  <a:cxn ang="10800000">
                    <a:pos x="wd2" y="hd2"/>
                  </a:cxn>
                  <a:cxn ang="16200000">
                    <a:pos x="wd2" y="hd2"/>
                  </a:cxn>
                </a:cxnLst>
                <a:rect l="0" t="0" r="r" b="b"/>
                <a:pathLst>
                  <a:path w="21600" h="21600" extrusionOk="0">
                    <a:moveTo>
                      <a:pt x="21178" y="0"/>
                    </a:moveTo>
                    <a:lnTo>
                      <a:pt x="0" y="13078"/>
                    </a:lnTo>
                    <a:lnTo>
                      <a:pt x="2182" y="21600"/>
                    </a:lnTo>
                    <a:lnTo>
                      <a:pt x="7133" y="21600"/>
                    </a:lnTo>
                    <a:lnTo>
                      <a:pt x="15256" y="17044"/>
                    </a:lnTo>
                    <a:lnTo>
                      <a:pt x="21600" y="1238"/>
                    </a:lnTo>
                    <a:lnTo>
                      <a:pt x="21178" y="0"/>
                    </a:lnTo>
                    <a:close/>
                  </a:path>
                </a:pathLst>
              </a:custGeom>
              <a:solidFill>
                <a:srgbClr val="BBC5E4"/>
              </a:solidFill>
              <a:ln w="3175" cap="flat">
                <a:solidFill>
                  <a:srgbClr val="BBC5E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2" name="Shape 142"/>
              <p:cNvSpPr/>
              <p:nvPr/>
            </p:nvSpPr>
            <p:spPr>
              <a:xfrm>
                <a:off x="2281237" y="3241675"/>
                <a:ext cx="1166813" cy="781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235" y="6403"/>
                    </a:lnTo>
                    <a:lnTo>
                      <a:pt x="0" y="21600"/>
                    </a:lnTo>
                    <a:lnTo>
                      <a:pt x="19380" y="13289"/>
                    </a:lnTo>
                    <a:lnTo>
                      <a:pt x="20968" y="3794"/>
                    </a:lnTo>
                    <a:lnTo>
                      <a:pt x="21600" y="0"/>
                    </a:lnTo>
                    <a:close/>
                  </a:path>
                </a:pathLst>
              </a:custGeom>
              <a:solidFill>
                <a:srgbClr val="0CC7CD"/>
              </a:solidFill>
              <a:ln w="3175" cap="flat">
                <a:solidFill>
                  <a:srgbClr val="0CC7CD"/>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3" name="Shape 143"/>
              <p:cNvSpPr/>
              <p:nvPr/>
            </p:nvSpPr>
            <p:spPr>
              <a:xfrm>
                <a:off x="1139825" y="2101850"/>
                <a:ext cx="1647825" cy="2220913"/>
              </a:xfrm>
              <a:custGeom>
                <a:avLst/>
                <a:gdLst/>
                <a:ahLst/>
                <a:cxnLst>
                  <a:cxn ang="0">
                    <a:pos x="wd2" y="hd2"/>
                  </a:cxn>
                  <a:cxn ang="5400000">
                    <a:pos x="wd2" y="hd2"/>
                  </a:cxn>
                  <a:cxn ang="10800000">
                    <a:pos x="wd2" y="hd2"/>
                  </a:cxn>
                  <a:cxn ang="16200000">
                    <a:pos x="wd2" y="hd2"/>
                  </a:cxn>
                </a:cxnLst>
                <a:rect l="0" t="0" r="r" b="b"/>
                <a:pathLst>
                  <a:path w="21600" h="21600" extrusionOk="0">
                    <a:moveTo>
                      <a:pt x="18342" y="0"/>
                    </a:moveTo>
                    <a:lnTo>
                      <a:pt x="11024" y="3760"/>
                    </a:lnTo>
                    <a:lnTo>
                      <a:pt x="10805" y="10429"/>
                    </a:lnTo>
                    <a:lnTo>
                      <a:pt x="6641" y="13178"/>
                    </a:lnTo>
                    <a:lnTo>
                      <a:pt x="1926" y="11086"/>
                    </a:lnTo>
                    <a:lnTo>
                      <a:pt x="0" y="14768"/>
                    </a:lnTo>
                    <a:lnTo>
                      <a:pt x="5736" y="19014"/>
                    </a:lnTo>
                    <a:lnTo>
                      <a:pt x="9681" y="21098"/>
                    </a:lnTo>
                    <a:lnTo>
                      <a:pt x="14626" y="21600"/>
                    </a:lnTo>
                    <a:lnTo>
                      <a:pt x="16197" y="21438"/>
                    </a:lnTo>
                    <a:lnTo>
                      <a:pt x="13387" y="16937"/>
                    </a:lnTo>
                    <a:lnTo>
                      <a:pt x="20018" y="11927"/>
                    </a:lnTo>
                    <a:lnTo>
                      <a:pt x="21600" y="9256"/>
                    </a:lnTo>
                    <a:lnTo>
                      <a:pt x="19341" y="5913"/>
                    </a:lnTo>
                    <a:lnTo>
                      <a:pt x="19695" y="1173"/>
                    </a:lnTo>
                    <a:lnTo>
                      <a:pt x="18342" y="0"/>
                    </a:lnTo>
                    <a:close/>
                  </a:path>
                </a:pathLst>
              </a:custGeom>
              <a:solidFill>
                <a:srgbClr val="A2E6F5"/>
              </a:solidFill>
              <a:ln w="3175" cap="flat">
                <a:solidFill>
                  <a:srgbClr val="A2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4" name="Shape 144"/>
              <p:cNvSpPr/>
              <p:nvPr/>
            </p:nvSpPr>
            <p:spPr>
              <a:xfrm>
                <a:off x="376237" y="2590800"/>
                <a:ext cx="739776" cy="746126"/>
              </a:xfrm>
              <a:custGeom>
                <a:avLst/>
                <a:gdLst/>
                <a:ahLst/>
                <a:cxnLst>
                  <a:cxn ang="0">
                    <a:pos x="wd2" y="hd2"/>
                  </a:cxn>
                  <a:cxn ang="5400000">
                    <a:pos x="wd2" y="hd2"/>
                  </a:cxn>
                  <a:cxn ang="10800000">
                    <a:pos x="wd2" y="hd2"/>
                  </a:cxn>
                  <a:cxn ang="16200000">
                    <a:pos x="wd2" y="hd2"/>
                  </a:cxn>
                </a:cxnLst>
                <a:rect l="0" t="0" r="r" b="b"/>
                <a:pathLst>
                  <a:path w="21600" h="21600" extrusionOk="0">
                    <a:moveTo>
                      <a:pt x="4297" y="0"/>
                    </a:moveTo>
                    <a:lnTo>
                      <a:pt x="0" y="8442"/>
                    </a:lnTo>
                    <a:lnTo>
                      <a:pt x="16583" y="21600"/>
                    </a:lnTo>
                    <a:lnTo>
                      <a:pt x="21600" y="19875"/>
                    </a:lnTo>
                    <a:lnTo>
                      <a:pt x="15561" y="12698"/>
                    </a:lnTo>
                    <a:lnTo>
                      <a:pt x="4297" y="0"/>
                    </a:lnTo>
                    <a:close/>
                  </a:path>
                </a:pathLst>
              </a:custGeom>
              <a:solidFill>
                <a:srgbClr val="77A6E3"/>
              </a:solidFill>
              <a:ln w="3175" cap="flat">
                <a:solidFill>
                  <a:srgbClr val="77A6E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5" name="Shape 145"/>
              <p:cNvSpPr/>
              <p:nvPr/>
            </p:nvSpPr>
            <p:spPr>
              <a:xfrm>
                <a:off x="454025" y="2024062"/>
                <a:ext cx="720725" cy="763588"/>
              </a:xfrm>
              <a:custGeom>
                <a:avLst/>
                <a:gdLst/>
                <a:ahLst/>
                <a:cxnLst>
                  <a:cxn ang="0">
                    <a:pos x="wd2" y="hd2"/>
                  </a:cxn>
                  <a:cxn ang="5400000">
                    <a:pos x="wd2" y="hd2"/>
                  </a:cxn>
                  <a:cxn ang="10800000">
                    <a:pos x="wd2" y="hd2"/>
                  </a:cxn>
                  <a:cxn ang="16200000">
                    <a:pos x="wd2" y="hd2"/>
                  </a:cxn>
                </a:cxnLst>
                <a:rect l="0" t="0" r="r" b="b"/>
                <a:pathLst>
                  <a:path w="21600" h="21600" extrusionOk="0">
                    <a:moveTo>
                      <a:pt x="12074" y="0"/>
                    </a:moveTo>
                    <a:lnTo>
                      <a:pt x="0" y="8981"/>
                    </a:lnTo>
                    <a:lnTo>
                      <a:pt x="6692" y="21600"/>
                    </a:lnTo>
                    <a:lnTo>
                      <a:pt x="16194" y="16503"/>
                    </a:lnTo>
                    <a:lnTo>
                      <a:pt x="15694" y="12394"/>
                    </a:lnTo>
                    <a:lnTo>
                      <a:pt x="21600" y="7297"/>
                    </a:lnTo>
                    <a:lnTo>
                      <a:pt x="12074" y="0"/>
                    </a:lnTo>
                    <a:close/>
                  </a:path>
                </a:pathLst>
              </a:custGeom>
              <a:solidFill>
                <a:srgbClr val="0CC7CD"/>
              </a:solidFill>
              <a:ln w="3175" cap="flat">
                <a:solidFill>
                  <a:srgbClr val="0CC7CD"/>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6" name="Shape 146"/>
              <p:cNvSpPr/>
              <p:nvPr/>
            </p:nvSpPr>
            <p:spPr>
              <a:xfrm>
                <a:off x="695325" y="2376487"/>
                <a:ext cx="1243013" cy="806451"/>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13559" y="446"/>
                    </a:lnTo>
                    <a:lnTo>
                      <a:pt x="21600" y="15860"/>
                    </a:lnTo>
                    <a:lnTo>
                      <a:pt x="20703" y="19750"/>
                    </a:lnTo>
                    <a:lnTo>
                      <a:pt x="6841" y="21600"/>
                    </a:lnTo>
                    <a:lnTo>
                      <a:pt x="5200" y="20898"/>
                    </a:lnTo>
                    <a:lnTo>
                      <a:pt x="0" y="11246"/>
                    </a:lnTo>
                    <a:lnTo>
                      <a:pt x="4910" y="5761"/>
                    </a:lnTo>
                    <a:lnTo>
                      <a:pt x="4772" y="1871"/>
                    </a:lnTo>
                    <a:lnTo>
                      <a:pt x="5945" y="0"/>
                    </a:lnTo>
                    <a:close/>
                  </a:path>
                </a:pathLst>
              </a:custGeom>
              <a:solidFill>
                <a:srgbClr val="BBC5E4"/>
              </a:solidFill>
              <a:ln w="3175" cap="flat">
                <a:solidFill>
                  <a:srgbClr val="BBC5E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7" name="Shape 147"/>
              <p:cNvSpPr/>
              <p:nvPr/>
            </p:nvSpPr>
            <p:spPr>
              <a:xfrm>
                <a:off x="2787650" y="1492250"/>
                <a:ext cx="1158876" cy="1312863"/>
              </a:xfrm>
              <a:custGeom>
                <a:avLst/>
                <a:gdLst/>
                <a:ahLst/>
                <a:cxnLst>
                  <a:cxn ang="0">
                    <a:pos x="wd2" y="hd2"/>
                  </a:cxn>
                  <a:cxn ang="5400000">
                    <a:pos x="wd2" y="hd2"/>
                  </a:cxn>
                  <a:cxn ang="10800000">
                    <a:pos x="wd2" y="hd2"/>
                  </a:cxn>
                  <a:cxn ang="16200000">
                    <a:pos x="wd2" y="hd2"/>
                  </a:cxn>
                </a:cxnLst>
                <a:rect l="0" t="0" r="r" b="b"/>
                <a:pathLst>
                  <a:path w="21600" h="21600" extrusionOk="0">
                    <a:moveTo>
                      <a:pt x="12317" y="0"/>
                    </a:moveTo>
                    <a:lnTo>
                      <a:pt x="0" y="4242"/>
                    </a:lnTo>
                    <a:lnTo>
                      <a:pt x="4960" y="8040"/>
                    </a:lnTo>
                    <a:lnTo>
                      <a:pt x="341" y="12138"/>
                    </a:lnTo>
                    <a:lnTo>
                      <a:pt x="3686" y="16379"/>
                    </a:lnTo>
                    <a:lnTo>
                      <a:pt x="10719" y="20882"/>
                    </a:lnTo>
                    <a:lnTo>
                      <a:pt x="21452" y="21600"/>
                    </a:lnTo>
                    <a:lnTo>
                      <a:pt x="21600" y="19890"/>
                    </a:lnTo>
                    <a:lnTo>
                      <a:pt x="20949" y="14526"/>
                    </a:lnTo>
                    <a:lnTo>
                      <a:pt x="21452" y="10023"/>
                    </a:lnTo>
                    <a:lnTo>
                      <a:pt x="12317" y="0"/>
                    </a:lnTo>
                    <a:close/>
                  </a:path>
                </a:pathLst>
              </a:custGeom>
              <a:solidFill>
                <a:srgbClr val="86BCED"/>
              </a:solidFill>
              <a:ln w="3175" cap="flat">
                <a:solidFill>
                  <a:srgbClr val="86BCED"/>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 name="Shape 148"/>
              <p:cNvSpPr/>
              <p:nvPr/>
            </p:nvSpPr>
            <p:spPr>
              <a:xfrm>
                <a:off x="2401887" y="1895475"/>
                <a:ext cx="968376" cy="342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994" y="499"/>
                    </a:lnTo>
                    <a:lnTo>
                      <a:pt x="19493" y="4340"/>
                    </a:lnTo>
                    <a:lnTo>
                      <a:pt x="21600" y="6535"/>
                    </a:lnTo>
                    <a:lnTo>
                      <a:pt x="21600" y="11324"/>
                    </a:lnTo>
                    <a:lnTo>
                      <a:pt x="7808" y="21600"/>
                    </a:lnTo>
                    <a:lnTo>
                      <a:pt x="3417" y="12970"/>
                    </a:lnTo>
                    <a:lnTo>
                      <a:pt x="744" y="5388"/>
                    </a:lnTo>
                    <a:lnTo>
                      <a:pt x="0" y="0"/>
                    </a:lnTo>
                    <a:close/>
                  </a:path>
                </a:pathLst>
              </a:custGeom>
              <a:solidFill>
                <a:srgbClr val="94D1F4"/>
              </a:solidFill>
              <a:ln w="3175" cap="flat">
                <a:solidFill>
                  <a:srgbClr val="94D1F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9" name="Shape 149"/>
              <p:cNvSpPr/>
              <p:nvPr/>
            </p:nvSpPr>
            <p:spPr>
              <a:xfrm>
                <a:off x="2555875" y="2179637"/>
                <a:ext cx="1158875" cy="1293813"/>
              </a:xfrm>
              <a:custGeom>
                <a:avLst/>
                <a:gdLst/>
                <a:ahLst/>
                <a:cxnLst>
                  <a:cxn ang="0">
                    <a:pos x="wd2" y="hd2"/>
                  </a:cxn>
                  <a:cxn ang="5400000">
                    <a:pos x="wd2" y="hd2"/>
                  </a:cxn>
                  <a:cxn ang="10800000">
                    <a:pos x="wd2" y="hd2"/>
                  </a:cxn>
                  <a:cxn ang="16200000">
                    <a:pos x="wd2" y="hd2"/>
                  </a:cxn>
                </a:cxnLst>
                <a:rect l="0" t="0" r="r" b="b"/>
                <a:pathLst>
                  <a:path w="21600" h="21600" extrusionOk="0">
                    <a:moveTo>
                      <a:pt x="1450" y="0"/>
                    </a:moveTo>
                    <a:lnTo>
                      <a:pt x="0" y="5844"/>
                    </a:lnTo>
                    <a:lnTo>
                      <a:pt x="1923" y="12019"/>
                    </a:lnTo>
                    <a:lnTo>
                      <a:pt x="4009" y="14722"/>
                    </a:lnTo>
                    <a:lnTo>
                      <a:pt x="799" y="20328"/>
                    </a:lnTo>
                    <a:lnTo>
                      <a:pt x="1302" y="21600"/>
                    </a:lnTo>
                    <a:lnTo>
                      <a:pt x="8965" y="20606"/>
                    </a:lnTo>
                    <a:lnTo>
                      <a:pt x="20298" y="17320"/>
                    </a:lnTo>
                    <a:lnTo>
                      <a:pt x="21600" y="14590"/>
                    </a:lnTo>
                    <a:lnTo>
                      <a:pt x="13922" y="9727"/>
                    </a:lnTo>
                    <a:lnTo>
                      <a:pt x="9927" y="7275"/>
                    </a:lnTo>
                    <a:lnTo>
                      <a:pt x="4660" y="543"/>
                    </a:lnTo>
                    <a:lnTo>
                      <a:pt x="1450" y="0"/>
                    </a:lnTo>
                    <a:close/>
                  </a:path>
                </a:pathLst>
              </a:custGeom>
              <a:solidFill>
                <a:srgbClr val="BBC5E4"/>
              </a:solidFill>
              <a:ln w="3175" cap="flat">
                <a:solidFill>
                  <a:srgbClr val="BBC5E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0" name="Shape 150"/>
              <p:cNvSpPr/>
              <p:nvPr/>
            </p:nvSpPr>
            <p:spPr>
              <a:xfrm>
                <a:off x="2298700" y="1458912"/>
                <a:ext cx="1192213" cy="461963"/>
              </a:xfrm>
              <a:custGeom>
                <a:avLst/>
                <a:gdLst/>
                <a:ahLst/>
                <a:cxnLst>
                  <a:cxn ang="0">
                    <a:pos x="wd2" y="hd2"/>
                  </a:cxn>
                  <a:cxn ang="5400000">
                    <a:pos x="wd2" y="hd2"/>
                  </a:cxn>
                  <a:cxn ang="10800000">
                    <a:pos x="wd2" y="hd2"/>
                  </a:cxn>
                  <a:cxn ang="16200000">
                    <a:pos x="wd2" y="hd2"/>
                  </a:cxn>
                </a:cxnLst>
                <a:rect l="0" t="0" r="r" b="b"/>
                <a:pathLst>
                  <a:path w="21600" h="21600" extrusionOk="0">
                    <a:moveTo>
                      <a:pt x="0" y="4779"/>
                    </a:moveTo>
                    <a:lnTo>
                      <a:pt x="21600" y="0"/>
                    </a:lnTo>
                    <a:lnTo>
                      <a:pt x="19257" y="5557"/>
                    </a:lnTo>
                    <a:lnTo>
                      <a:pt x="7617" y="15598"/>
                    </a:lnTo>
                    <a:lnTo>
                      <a:pt x="7775" y="20748"/>
                    </a:lnTo>
                    <a:lnTo>
                      <a:pt x="474" y="21600"/>
                    </a:lnTo>
                    <a:lnTo>
                      <a:pt x="316" y="13190"/>
                    </a:lnTo>
                    <a:lnTo>
                      <a:pt x="0" y="4779"/>
                    </a:lnTo>
                    <a:close/>
                  </a:path>
                </a:pathLst>
              </a:custGeom>
              <a:solidFill>
                <a:srgbClr val="02AEB4"/>
              </a:solidFill>
              <a:ln w="3175" cap="flat">
                <a:solidFill>
                  <a:srgbClr val="02AEB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 name="Shape 151"/>
              <p:cNvSpPr/>
              <p:nvPr/>
            </p:nvSpPr>
            <p:spPr>
              <a:xfrm>
                <a:off x="1106487" y="1870075"/>
                <a:ext cx="1304926" cy="608013"/>
              </a:xfrm>
              <a:custGeom>
                <a:avLst/>
                <a:gdLst/>
                <a:ahLst/>
                <a:cxnLst>
                  <a:cxn ang="0">
                    <a:pos x="wd2" y="hd2"/>
                  </a:cxn>
                  <a:cxn ang="5400000">
                    <a:pos x="wd2" y="hd2"/>
                  </a:cxn>
                  <a:cxn ang="10800000">
                    <a:pos x="wd2" y="hd2"/>
                  </a:cxn>
                  <a:cxn ang="16200000">
                    <a:pos x="wd2" y="hd2"/>
                  </a:cxn>
                </a:cxnLst>
                <a:rect l="0" t="0" r="r" b="b"/>
                <a:pathLst>
                  <a:path w="21600" h="21600" extrusionOk="0">
                    <a:moveTo>
                      <a:pt x="4815" y="3070"/>
                    </a:moveTo>
                    <a:lnTo>
                      <a:pt x="0" y="4590"/>
                    </a:lnTo>
                    <a:lnTo>
                      <a:pt x="1552" y="10617"/>
                    </a:lnTo>
                    <a:lnTo>
                      <a:pt x="4683" y="19178"/>
                    </a:lnTo>
                    <a:lnTo>
                      <a:pt x="9090" y="21600"/>
                    </a:lnTo>
                    <a:lnTo>
                      <a:pt x="17193" y="17010"/>
                    </a:lnTo>
                    <a:lnTo>
                      <a:pt x="21600" y="9744"/>
                    </a:lnTo>
                    <a:lnTo>
                      <a:pt x="16338" y="1521"/>
                    </a:lnTo>
                    <a:lnTo>
                      <a:pt x="9656" y="0"/>
                    </a:lnTo>
                    <a:lnTo>
                      <a:pt x="5249" y="591"/>
                    </a:lnTo>
                    <a:lnTo>
                      <a:pt x="4815" y="3070"/>
                    </a:lnTo>
                    <a:close/>
                  </a:path>
                </a:pathLst>
              </a:custGeom>
              <a:solidFill>
                <a:srgbClr val="E4E6F5"/>
              </a:solidFill>
              <a:ln w="3175" cap="flat">
                <a:solidFill>
                  <a:srgbClr val="E4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2" name="Shape 152"/>
              <p:cNvSpPr/>
              <p:nvPr/>
            </p:nvSpPr>
            <p:spPr>
              <a:xfrm>
                <a:off x="798512" y="1681162"/>
                <a:ext cx="865188" cy="566739"/>
              </a:xfrm>
              <a:custGeom>
                <a:avLst/>
                <a:gdLst/>
                <a:ahLst/>
                <a:cxnLst>
                  <a:cxn ang="0">
                    <a:pos x="wd2" y="hd2"/>
                  </a:cxn>
                  <a:cxn ang="5400000">
                    <a:pos x="wd2" y="hd2"/>
                  </a:cxn>
                  <a:cxn ang="10800000">
                    <a:pos x="wd2" y="hd2"/>
                  </a:cxn>
                  <a:cxn ang="16200000">
                    <a:pos x="wd2" y="hd2"/>
                  </a:cxn>
                </a:cxnLst>
                <a:rect l="0" t="0" r="r" b="b"/>
                <a:pathLst>
                  <a:path w="21600" h="21600" extrusionOk="0">
                    <a:moveTo>
                      <a:pt x="13285" y="0"/>
                    </a:moveTo>
                    <a:lnTo>
                      <a:pt x="21402" y="1972"/>
                    </a:lnTo>
                    <a:lnTo>
                      <a:pt x="21600" y="9465"/>
                    </a:lnTo>
                    <a:lnTo>
                      <a:pt x="11344" y="11134"/>
                    </a:lnTo>
                    <a:lnTo>
                      <a:pt x="8790" y="12135"/>
                    </a:lnTo>
                    <a:lnTo>
                      <a:pt x="10691" y="20660"/>
                    </a:lnTo>
                    <a:lnTo>
                      <a:pt x="7266" y="21600"/>
                    </a:lnTo>
                    <a:lnTo>
                      <a:pt x="871" y="14713"/>
                    </a:lnTo>
                    <a:lnTo>
                      <a:pt x="0" y="8161"/>
                    </a:lnTo>
                    <a:lnTo>
                      <a:pt x="6850" y="3913"/>
                    </a:lnTo>
                    <a:lnTo>
                      <a:pt x="13285" y="0"/>
                    </a:lnTo>
                    <a:close/>
                  </a:path>
                </a:pathLst>
              </a:custGeom>
              <a:solidFill>
                <a:srgbClr val="77A6E3"/>
              </a:solidFill>
              <a:ln w="3175" cap="flat">
                <a:solidFill>
                  <a:srgbClr val="77A6E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3" name="Shape 153"/>
              <p:cNvSpPr/>
              <p:nvPr/>
            </p:nvSpPr>
            <p:spPr>
              <a:xfrm>
                <a:off x="1500187" y="1474787"/>
                <a:ext cx="815976" cy="533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27" y="677"/>
                    </a:lnTo>
                    <a:lnTo>
                      <a:pt x="21600" y="14282"/>
                    </a:lnTo>
                    <a:lnTo>
                      <a:pt x="9581" y="21600"/>
                    </a:lnTo>
                    <a:lnTo>
                      <a:pt x="3677" y="20536"/>
                    </a:lnTo>
                    <a:lnTo>
                      <a:pt x="4118" y="12219"/>
                    </a:lnTo>
                    <a:lnTo>
                      <a:pt x="1408" y="1741"/>
                    </a:lnTo>
                    <a:lnTo>
                      <a:pt x="0" y="0"/>
                    </a:lnTo>
                    <a:close/>
                  </a:path>
                </a:pathLst>
              </a:custGeom>
              <a:solidFill>
                <a:srgbClr val="BBC5E4"/>
              </a:solidFill>
              <a:ln w="3175" cap="flat">
                <a:solidFill>
                  <a:srgbClr val="BBC5E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4" name="Shape 154"/>
              <p:cNvSpPr/>
              <p:nvPr/>
            </p:nvSpPr>
            <p:spPr>
              <a:xfrm>
                <a:off x="2058987" y="669925"/>
                <a:ext cx="720726" cy="522288"/>
              </a:xfrm>
              <a:custGeom>
                <a:avLst/>
                <a:gdLst/>
                <a:ahLst/>
                <a:cxnLst>
                  <a:cxn ang="0">
                    <a:pos x="wd2" y="hd2"/>
                  </a:cxn>
                  <a:cxn ang="5400000">
                    <a:pos x="wd2" y="hd2"/>
                  </a:cxn>
                  <a:cxn ang="10800000">
                    <a:pos x="wd2" y="hd2"/>
                  </a:cxn>
                  <a:cxn ang="16200000">
                    <a:pos x="wd2" y="hd2"/>
                  </a:cxn>
                </a:cxnLst>
                <a:rect l="0" t="0" r="r" b="b"/>
                <a:pathLst>
                  <a:path w="21600" h="21600" extrusionOk="0">
                    <a:moveTo>
                      <a:pt x="11312" y="0"/>
                    </a:moveTo>
                    <a:lnTo>
                      <a:pt x="11050" y="12404"/>
                    </a:lnTo>
                    <a:lnTo>
                      <a:pt x="2310" y="16953"/>
                    </a:lnTo>
                    <a:lnTo>
                      <a:pt x="0" y="20160"/>
                    </a:lnTo>
                    <a:lnTo>
                      <a:pt x="0" y="21600"/>
                    </a:lnTo>
                    <a:lnTo>
                      <a:pt x="8716" y="21600"/>
                    </a:lnTo>
                    <a:lnTo>
                      <a:pt x="20814" y="21207"/>
                    </a:lnTo>
                    <a:lnTo>
                      <a:pt x="21600" y="15938"/>
                    </a:lnTo>
                    <a:lnTo>
                      <a:pt x="19028" y="8509"/>
                    </a:lnTo>
                    <a:lnTo>
                      <a:pt x="15718" y="1767"/>
                    </a:lnTo>
                    <a:lnTo>
                      <a:pt x="13622" y="360"/>
                    </a:lnTo>
                    <a:lnTo>
                      <a:pt x="11312" y="0"/>
                    </a:lnTo>
                    <a:close/>
                  </a:path>
                </a:pathLst>
              </a:custGeom>
              <a:solidFill>
                <a:srgbClr val="15EFF3"/>
              </a:solidFill>
              <a:ln w="3175" cap="flat">
                <a:solidFill>
                  <a:srgbClr val="15EFF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5" name="Shape 155"/>
              <p:cNvSpPr/>
              <p:nvPr/>
            </p:nvSpPr>
            <p:spPr>
              <a:xfrm>
                <a:off x="2179637" y="69850"/>
                <a:ext cx="403226" cy="555625"/>
              </a:xfrm>
              <a:custGeom>
                <a:avLst/>
                <a:gdLst/>
                <a:ahLst/>
                <a:cxnLst>
                  <a:cxn ang="0">
                    <a:pos x="wd2" y="hd2"/>
                  </a:cxn>
                  <a:cxn ang="5400000">
                    <a:pos x="wd2" y="hd2"/>
                  </a:cxn>
                  <a:cxn ang="10800000">
                    <a:pos x="wd2" y="hd2"/>
                  </a:cxn>
                  <a:cxn ang="16200000">
                    <a:pos x="wd2" y="hd2"/>
                  </a:cxn>
                </a:cxnLst>
                <a:rect l="0" t="0" r="r" b="b"/>
                <a:pathLst>
                  <a:path w="21600" h="21600" extrusionOk="0">
                    <a:moveTo>
                      <a:pt x="9099" y="0"/>
                    </a:moveTo>
                    <a:lnTo>
                      <a:pt x="3189" y="3662"/>
                    </a:lnTo>
                    <a:lnTo>
                      <a:pt x="3189" y="9631"/>
                    </a:lnTo>
                    <a:lnTo>
                      <a:pt x="0" y="18923"/>
                    </a:lnTo>
                    <a:lnTo>
                      <a:pt x="893" y="20585"/>
                    </a:lnTo>
                    <a:lnTo>
                      <a:pt x="21600" y="21600"/>
                    </a:lnTo>
                    <a:lnTo>
                      <a:pt x="13734" y="5969"/>
                    </a:lnTo>
                    <a:lnTo>
                      <a:pt x="9099" y="0"/>
                    </a:lnTo>
                    <a:close/>
                  </a:path>
                </a:pathLst>
              </a:custGeom>
              <a:solidFill>
                <a:srgbClr val="B3F9F4"/>
              </a:solidFill>
              <a:ln w="3175" cap="flat">
                <a:solidFill>
                  <a:srgbClr val="B3F9F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6" name="Shape 156"/>
              <p:cNvSpPr/>
              <p:nvPr/>
            </p:nvSpPr>
            <p:spPr>
              <a:xfrm>
                <a:off x="2084387" y="582612"/>
                <a:ext cx="342901" cy="506413"/>
              </a:xfrm>
              <a:custGeom>
                <a:avLst/>
                <a:gdLst/>
                <a:ahLst/>
                <a:cxnLst>
                  <a:cxn ang="0">
                    <a:pos x="wd2" y="hd2"/>
                  </a:cxn>
                  <a:cxn ang="5400000">
                    <a:pos x="wd2" y="hd2"/>
                  </a:cxn>
                  <a:cxn ang="10800000">
                    <a:pos x="wd2" y="hd2"/>
                  </a:cxn>
                  <a:cxn ang="16200000">
                    <a:pos x="wd2" y="hd2"/>
                  </a:cxn>
                </a:cxnLst>
                <a:rect l="0" t="0" r="r" b="b"/>
                <a:pathLst>
                  <a:path w="21600" h="21600" extrusionOk="0">
                    <a:moveTo>
                      <a:pt x="5388" y="0"/>
                    </a:moveTo>
                    <a:lnTo>
                      <a:pt x="21600" y="1119"/>
                    </a:lnTo>
                    <a:lnTo>
                      <a:pt x="21101" y="17226"/>
                    </a:lnTo>
                    <a:lnTo>
                      <a:pt x="5388" y="21600"/>
                    </a:lnTo>
                    <a:lnTo>
                      <a:pt x="0" y="20549"/>
                    </a:lnTo>
                    <a:lnTo>
                      <a:pt x="2195" y="9528"/>
                    </a:lnTo>
                    <a:lnTo>
                      <a:pt x="5388" y="0"/>
                    </a:lnTo>
                    <a:close/>
                  </a:path>
                </a:pathLst>
              </a:custGeom>
              <a:solidFill>
                <a:srgbClr val="0CC7CD"/>
              </a:solidFill>
              <a:ln w="3175" cap="flat">
                <a:solidFill>
                  <a:srgbClr val="0CC7CD"/>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7" name="Shape 157"/>
              <p:cNvSpPr/>
              <p:nvPr/>
            </p:nvSpPr>
            <p:spPr>
              <a:xfrm>
                <a:off x="1681162" y="196850"/>
                <a:ext cx="557213" cy="962025"/>
              </a:xfrm>
              <a:custGeom>
                <a:avLst/>
                <a:gdLst/>
                <a:ahLst/>
                <a:cxnLst>
                  <a:cxn ang="0">
                    <a:pos x="wd2" y="hd2"/>
                  </a:cxn>
                  <a:cxn ang="5400000">
                    <a:pos x="wd2" y="hd2"/>
                  </a:cxn>
                  <a:cxn ang="10800000">
                    <a:pos x="wd2" y="hd2"/>
                  </a:cxn>
                  <a:cxn ang="16200000">
                    <a:pos x="wd2" y="hd2"/>
                  </a:cxn>
                </a:cxnLst>
                <a:rect l="0" t="0" r="r" b="b"/>
                <a:pathLst>
                  <a:path w="21600" h="21600" extrusionOk="0">
                    <a:moveTo>
                      <a:pt x="20954" y="0"/>
                    </a:moveTo>
                    <a:lnTo>
                      <a:pt x="13262" y="0"/>
                    </a:lnTo>
                    <a:lnTo>
                      <a:pt x="6277" y="6189"/>
                    </a:lnTo>
                    <a:lnTo>
                      <a:pt x="0" y="21600"/>
                    </a:lnTo>
                    <a:lnTo>
                      <a:pt x="13969" y="21600"/>
                    </a:lnTo>
                    <a:lnTo>
                      <a:pt x="19938" y="8098"/>
                    </a:lnTo>
                    <a:lnTo>
                      <a:pt x="21600" y="963"/>
                    </a:lnTo>
                    <a:lnTo>
                      <a:pt x="20954" y="0"/>
                    </a:lnTo>
                    <a:close/>
                  </a:path>
                </a:pathLst>
              </a:custGeom>
              <a:solidFill>
                <a:srgbClr val="94D1F4"/>
              </a:solidFill>
              <a:ln w="3175" cap="flat">
                <a:solidFill>
                  <a:srgbClr val="94D1F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8" name="Shape 158"/>
              <p:cNvSpPr/>
              <p:nvPr/>
            </p:nvSpPr>
            <p:spPr>
              <a:xfrm>
                <a:off x="1398587" y="2051050"/>
                <a:ext cx="652463" cy="255588"/>
              </a:xfrm>
              <a:custGeom>
                <a:avLst/>
                <a:gdLst/>
                <a:ahLst/>
                <a:cxnLst>
                  <a:cxn ang="0">
                    <a:pos x="wd2" y="hd2"/>
                  </a:cxn>
                  <a:cxn ang="5400000">
                    <a:pos x="wd2" y="hd2"/>
                  </a:cxn>
                  <a:cxn ang="10800000">
                    <a:pos x="wd2" y="hd2"/>
                  </a:cxn>
                  <a:cxn ang="16200000">
                    <a:pos x="wd2" y="hd2"/>
                  </a:cxn>
                </a:cxnLst>
                <a:rect l="0" t="0" r="r" b="b"/>
                <a:pathLst>
                  <a:path w="21600" h="21600" extrusionOk="0">
                    <a:moveTo>
                      <a:pt x="2575" y="0"/>
                    </a:moveTo>
                    <a:lnTo>
                      <a:pt x="4546" y="736"/>
                    </a:lnTo>
                    <a:lnTo>
                      <a:pt x="15635" y="736"/>
                    </a:lnTo>
                    <a:lnTo>
                      <a:pt x="17895" y="1404"/>
                    </a:lnTo>
                    <a:lnTo>
                      <a:pt x="20181" y="2809"/>
                    </a:lnTo>
                    <a:lnTo>
                      <a:pt x="21022" y="3611"/>
                    </a:lnTo>
                    <a:lnTo>
                      <a:pt x="21600" y="5751"/>
                    </a:lnTo>
                    <a:lnTo>
                      <a:pt x="21600" y="10031"/>
                    </a:lnTo>
                    <a:lnTo>
                      <a:pt x="21337" y="12305"/>
                    </a:lnTo>
                    <a:lnTo>
                      <a:pt x="20470" y="13642"/>
                    </a:lnTo>
                    <a:lnTo>
                      <a:pt x="19577" y="15180"/>
                    </a:lnTo>
                    <a:lnTo>
                      <a:pt x="18762" y="14511"/>
                    </a:lnTo>
                    <a:lnTo>
                      <a:pt x="16739" y="15180"/>
                    </a:lnTo>
                    <a:lnTo>
                      <a:pt x="15057" y="16585"/>
                    </a:lnTo>
                    <a:lnTo>
                      <a:pt x="12193" y="18791"/>
                    </a:lnTo>
                    <a:lnTo>
                      <a:pt x="9092" y="20931"/>
                    </a:lnTo>
                    <a:lnTo>
                      <a:pt x="7384" y="21600"/>
                    </a:lnTo>
                    <a:lnTo>
                      <a:pt x="5413" y="21600"/>
                    </a:lnTo>
                    <a:lnTo>
                      <a:pt x="3994" y="20931"/>
                    </a:lnTo>
                    <a:lnTo>
                      <a:pt x="2575" y="18123"/>
                    </a:lnTo>
                    <a:lnTo>
                      <a:pt x="1419" y="15180"/>
                    </a:lnTo>
                    <a:lnTo>
                      <a:pt x="604" y="11569"/>
                    </a:lnTo>
                    <a:lnTo>
                      <a:pt x="0" y="7958"/>
                    </a:lnTo>
                    <a:lnTo>
                      <a:pt x="0" y="5015"/>
                    </a:lnTo>
                    <a:lnTo>
                      <a:pt x="289" y="3611"/>
                    </a:lnTo>
                    <a:lnTo>
                      <a:pt x="604" y="2140"/>
                    </a:lnTo>
                    <a:lnTo>
                      <a:pt x="1156" y="1404"/>
                    </a:lnTo>
                    <a:lnTo>
                      <a:pt x="1708" y="1404"/>
                    </a:lnTo>
                    <a:lnTo>
                      <a:pt x="2575" y="0"/>
                    </a:lnTo>
                    <a:close/>
                  </a:path>
                </a:pathLst>
              </a:custGeom>
              <a:solidFill>
                <a:srgbClr val="FFFFFF"/>
              </a:solidFill>
              <a:ln w="31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9" name="Shape 159"/>
              <p:cNvSpPr/>
              <p:nvPr/>
            </p:nvSpPr>
            <p:spPr>
              <a:xfrm>
                <a:off x="2719387" y="2333625"/>
                <a:ext cx="471488" cy="676275"/>
              </a:xfrm>
              <a:custGeom>
                <a:avLst/>
                <a:gdLst/>
                <a:ahLst/>
                <a:cxnLst>
                  <a:cxn ang="0">
                    <a:pos x="wd2" y="hd2"/>
                  </a:cxn>
                  <a:cxn ang="5400000">
                    <a:pos x="wd2" y="hd2"/>
                  </a:cxn>
                  <a:cxn ang="10800000">
                    <a:pos x="wd2" y="hd2"/>
                  </a:cxn>
                  <a:cxn ang="16200000">
                    <a:pos x="wd2" y="hd2"/>
                  </a:cxn>
                </a:cxnLst>
                <a:rect l="0" t="0" r="r" b="b"/>
                <a:pathLst>
                  <a:path w="21600" h="21600" extrusionOk="0">
                    <a:moveTo>
                      <a:pt x="3491" y="4123"/>
                    </a:moveTo>
                    <a:lnTo>
                      <a:pt x="0" y="0"/>
                    </a:lnTo>
                    <a:lnTo>
                      <a:pt x="764" y="15074"/>
                    </a:lnTo>
                    <a:lnTo>
                      <a:pt x="16909" y="21600"/>
                    </a:lnTo>
                    <a:lnTo>
                      <a:pt x="21600" y="18337"/>
                    </a:lnTo>
                    <a:lnTo>
                      <a:pt x="3491" y="4123"/>
                    </a:lnTo>
                    <a:close/>
                  </a:path>
                </a:pathLst>
              </a:custGeom>
              <a:solidFill>
                <a:srgbClr val="E4E6F5"/>
              </a:solidFill>
              <a:ln w="3175" cap="flat">
                <a:solidFill>
                  <a:srgbClr val="E4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0" name="Shape 160"/>
              <p:cNvSpPr/>
              <p:nvPr/>
            </p:nvSpPr>
            <p:spPr>
              <a:xfrm>
                <a:off x="2787650" y="2994025"/>
                <a:ext cx="781050" cy="368300"/>
              </a:xfrm>
              <a:custGeom>
                <a:avLst/>
                <a:gdLst/>
                <a:ahLst/>
                <a:cxnLst>
                  <a:cxn ang="0">
                    <a:pos x="wd2" y="hd2"/>
                  </a:cxn>
                  <a:cxn ang="5400000">
                    <a:pos x="wd2" y="hd2"/>
                  </a:cxn>
                  <a:cxn ang="10800000">
                    <a:pos x="wd2" y="hd2"/>
                  </a:cxn>
                  <a:cxn ang="16200000">
                    <a:pos x="wd2" y="hd2"/>
                  </a:cxn>
                </a:cxnLst>
                <a:rect l="0" t="0" r="r" b="b"/>
                <a:pathLst>
                  <a:path w="21600" h="21600" extrusionOk="0">
                    <a:moveTo>
                      <a:pt x="12095" y="0"/>
                    </a:moveTo>
                    <a:lnTo>
                      <a:pt x="0" y="21600"/>
                    </a:lnTo>
                    <a:lnTo>
                      <a:pt x="21600" y="8053"/>
                    </a:lnTo>
                    <a:lnTo>
                      <a:pt x="12095" y="0"/>
                    </a:lnTo>
                    <a:close/>
                  </a:path>
                </a:pathLst>
              </a:custGeom>
              <a:solidFill>
                <a:srgbClr val="E4E6F5"/>
              </a:solidFill>
              <a:ln w="3175" cap="flat">
                <a:solidFill>
                  <a:srgbClr val="E4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1" name="Shape 161"/>
              <p:cNvSpPr/>
              <p:nvPr/>
            </p:nvSpPr>
            <p:spPr>
              <a:xfrm>
                <a:off x="2967037" y="2093912"/>
                <a:ext cx="815976" cy="419101"/>
              </a:xfrm>
              <a:custGeom>
                <a:avLst/>
                <a:gdLst/>
                <a:ahLst/>
                <a:cxnLst>
                  <a:cxn ang="0">
                    <a:pos x="wd2" y="hd2"/>
                  </a:cxn>
                  <a:cxn ang="5400000">
                    <a:pos x="wd2" y="hd2"/>
                  </a:cxn>
                  <a:cxn ang="10800000">
                    <a:pos x="wd2" y="hd2"/>
                  </a:cxn>
                  <a:cxn ang="16200000">
                    <a:pos x="wd2" y="hd2"/>
                  </a:cxn>
                </a:cxnLst>
                <a:rect l="0" t="0" r="r" b="b"/>
                <a:pathLst>
                  <a:path w="21600" h="21600" extrusionOk="0">
                    <a:moveTo>
                      <a:pt x="18884" y="0"/>
                    </a:moveTo>
                    <a:lnTo>
                      <a:pt x="0" y="10575"/>
                    </a:lnTo>
                    <a:lnTo>
                      <a:pt x="5242" y="21600"/>
                    </a:lnTo>
                    <a:lnTo>
                      <a:pt x="21389" y="10575"/>
                    </a:lnTo>
                    <a:lnTo>
                      <a:pt x="21600" y="449"/>
                    </a:lnTo>
                    <a:lnTo>
                      <a:pt x="18884" y="0"/>
                    </a:lnTo>
                    <a:close/>
                  </a:path>
                </a:pathLst>
              </a:custGeom>
              <a:solidFill>
                <a:srgbClr val="A2E6F5"/>
              </a:solidFill>
              <a:ln w="3175" cap="flat">
                <a:solidFill>
                  <a:srgbClr val="A2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2" name="Shape 162"/>
              <p:cNvSpPr/>
              <p:nvPr/>
            </p:nvSpPr>
            <p:spPr>
              <a:xfrm>
                <a:off x="1003300" y="2563812"/>
                <a:ext cx="720725" cy="430213"/>
              </a:xfrm>
              <a:custGeom>
                <a:avLst/>
                <a:gdLst/>
                <a:ahLst/>
                <a:cxnLst>
                  <a:cxn ang="0">
                    <a:pos x="wd2" y="hd2"/>
                  </a:cxn>
                  <a:cxn ang="5400000">
                    <a:pos x="wd2" y="hd2"/>
                  </a:cxn>
                  <a:cxn ang="10800000">
                    <a:pos x="wd2" y="hd2"/>
                  </a:cxn>
                  <a:cxn ang="16200000">
                    <a:pos x="wd2" y="hd2"/>
                  </a:cxn>
                </a:cxnLst>
                <a:rect l="0" t="0" r="r" b="b"/>
                <a:pathLst>
                  <a:path w="21600" h="21600" extrusionOk="0">
                    <a:moveTo>
                      <a:pt x="16742" y="3474"/>
                    </a:moveTo>
                    <a:lnTo>
                      <a:pt x="21600" y="19444"/>
                    </a:lnTo>
                    <a:lnTo>
                      <a:pt x="18290" y="21600"/>
                    </a:lnTo>
                    <a:lnTo>
                      <a:pt x="0" y="6468"/>
                    </a:lnTo>
                    <a:lnTo>
                      <a:pt x="3120" y="0"/>
                    </a:lnTo>
                    <a:lnTo>
                      <a:pt x="16194" y="1717"/>
                    </a:lnTo>
                    <a:lnTo>
                      <a:pt x="15956" y="3074"/>
                    </a:lnTo>
                    <a:lnTo>
                      <a:pt x="16742" y="3474"/>
                    </a:lnTo>
                    <a:close/>
                  </a:path>
                </a:pathLst>
              </a:custGeom>
              <a:solidFill>
                <a:srgbClr val="E4E6F5"/>
              </a:solidFill>
              <a:ln w="3175" cap="flat">
                <a:solidFill>
                  <a:srgbClr val="E4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3" name="Shape 163"/>
              <p:cNvSpPr/>
              <p:nvPr/>
            </p:nvSpPr>
            <p:spPr>
              <a:xfrm>
                <a:off x="600075" y="2205037"/>
                <a:ext cx="334963" cy="428626"/>
              </a:xfrm>
              <a:custGeom>
                <a:avLst/>
                <a:gdLst/>
                <a:ahLst/>
                <a:cxnLst>
                  <a:cxn ang="0">
                    <a:pos x="wd2" y="hd2"/>
                  </a:cxn>
                  <a:cxn ang="5400000">
                    <a:pos x="wd2" y="hd2"/>
                  </a:cxn>
                  <a:cxn ang="10800000">
                    <a:pos x="wd2" y="hd2"/>
                  </a:cxn>
                  <a:cxn ang="16200000">
                    <a:pos x="wd2" y="hd2"/>
                  </a:cxn>
                </a:cxnLst>
                <a:rect l="0" t="0" r="r" b="b"/>
                <a:pathLst>
                  <a:path w="21600" h="21600" extrusionOk="0">
                    <a:moveTo>
                      <a:pt x="13820" y="0"/>
                    </a:moveTo>
                    <a:lnTo>
                      <a:pt x="0" y="9462"/>
                    </a:lnTo>
                    <a:lnTo>
                      <a:pt x="8855" y="21600"/>
                    </a:lnTo>
                    <a:lnTo>
                      <a:pt x="14997" y="19843"/>
                    </a:lnTo>
                    <a:lnTo>
                      <a:pt x="10544" y="9462"/>
                    </a:lnTo>
                    <a:lnTo>
                      <a:pt x="21600" y="3913"/>
                    </a:lnTo>
                    <a:lnTo>
                      <a:pt x="13820" y="0"/>
                    </a:lnTo>
                    <a:close/>
                  </a:path>
                </a:pathLst>
              </a:custGeom>
              <a:solidFill>
                <a:srgbClr val="ADF6F2"/>
              </a:solidFill>
              <a:ln w="3175" cap="flat">
                <a:solidFill>
                  <a:srgbClr val="ADF6F2"/>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4" name="Shape 164"/>
              <p:cNvSpPr/>
              <p:nvPr/>
            </p:nvSpPr>
            <p:spPr>
              <a:xfrm>
                <a:off x="2093912" y="2238375"/>
                <a:ext cx="454026" cy="1116013"/>
              </a:xfrm>
              <a:custGeom>
                <a:avLst/>
                <a:gdLst/>
                <a:ahLst/>
                <a:cxnLst>
                  <a:cxn ang="0">
                    <a:pos x="wd2" y="hd2"/>
                  </a:cxn>
                  <a:cxn ang="5400000">
                    <a:pos x="wd2" y="hd2"/>
                  </a:cxn>
                  <a:cxn ang="10800000">
                    <a:pos x="wd2" y="hd2"/>
                  </a:cxn>
                  <a:cxn ang="16200000">
                    <a:pos x="wd2" y="hd2"/>
                  </a:cxn>
                </a:cxnLst>
                <a:rect l="0" t="0" r="r" b="b"/>
                <a:pathLst>
                  <a:path w="21600" h="21600" extrusionOk="0">
                    <a:moveTo>
                      <a:pt x="2036" y="6457"/>
                    </a:moveTo>
                    <a:lnTo>
                      <a:pt x="0" y="21600"/>
                    </a:lnTo>
                    <a:lnTo>
                      <a:pt x="11799" y="20093"/>
                    </a:lnTo>
                    <a:lnTo>
                      <a:pt x="10593" y="16281"/>
                    </a:lnTo>
                    <a:lnTo>
                      <a:pt x="21600" y="0"/>
                    </a:lnTo>
                    <a:lnTo>
                      <a:pt x="2036" y="6457"/>
                    </a:lnTo>
                    <a:close/>
                  </a:path>
                </a:pathLst>
              </a:custGeom>
              <a:solidFill>
                <a:srgbClr val="E2F8F8"/>
              </a:solidFill>
              <a:ln w="3175" cap="flat">
                <a:solidFill>
                  <a:srgbClr val="E2F8F8"/>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5" name="Shape 165"/>
              <p:cNvSpPr/>
              <p:nvPr/>
            </p:nvSpPr>
            <p:spPr>
              <a:xfrm>
                <a:off x="1295400" y="3354387"/>
                <a:ext cx="927100" cy="849313"/>
              </a:xfrm>
              <a:custGeom>
                <a:avLst/>
                <a:gdLst/>
                <a:ahLst/>
                <a:cxnLst>
                  <a:cxn ang="0">
                    <a:pos x="wd2" y="hd2"/>
                  </a:cxn>
                  <a:cxn ang="5400000">
                    <a:pos x="wd2" y="hd2"/>
                  </a:cxn>
                  <a:cxn ang="10800000">
                    <a:pos x="wd2" y="hd2"/>
                  </a:cxn>
                  <a:cxn ang="16200000">
                    <a:pos x="wd2" y="hd2"/>
                  </a:cxn>
                </a:cxnLst>
                <a:rect l="0" t="0" r="r" b="b"/>
                <a:pathLst>
                  <a:path w="21600" h="21600" extrusionOk="0">
                    <a:moveTo>
                      <a:pt x="15793" y="0"/>
                    </a:moveTo>
                    <a:lnTo>
                      <a:pt x="8008" y="6298"/>
                    </a:lnTo>
                    <a:lnTo>
                      <a:pt x="0" y="2806"/>
                    </a:lnTo>
                    <a:lnTo>
                      <a:pt x="573" y="5208"/>
                    </a:lnTo>
                    <a:lnTo>
                      <a:pt x="11780" y="19622"/>
                    </a:lnTo>
                    <a:lnTo>
                      <a:pt x="17790" y="21600"/>
                    </a:lnTo>
                    <a:lnTo>
                      <a:pt x="9783" y="13525"/>
                    </a:lnTo>
                    <a:lnTo>
                      <a:pt x="8396" y="10679"/>
                    </a:lnTo>
                    <a:lnTo>
                      <a:pt x="21600" y="626"/>
                    </a:lnTo>
                    <a:lnTo>
                      <a:pt x="15793" y="0"/>
                    </a:lnTo>
                    <a:close/>
                  </a:path>
                </a:pathLst>
              </a:custGeom>
              <a:solidFill>
                <a:srgbClr val="E4E6F5"/>
              </a:solidFill>
              <a:ln w="3175" cap="flat">
                <a:solidFill>
                  <a:srgbClr val="E4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6" name="Shape 166"/>
              <p:cNvSpPr/>
              <p:nvPr/>
            </p:nvSpPr>
            <p:spPr>
              <a:xfrm>
                <a:off x="2513012" y="3405187"/>
                <a:ext cx="695326" cy="4635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079" y="10040"/>
                    </a:lnTo>
                    <a:lnTo>
                      <a:pt x="0" y="21600"/>
                    </a:lnTo>
                    <a:lnTo>
                      <a:pt x="21600" y="11189"/>
                    </a:lnTo>
                    <a:lnTo>
                      <a:pt x="21600" y="0"/>
                    </a:lnTo>
                    <a:close/>
                  </a:path>
                </a:pathLst>
              </a:custGeom>
              <a:solidFill>
                <a:srgbClr val="ADF6F2"/>
              </a:solidFill>
              <a:ln w="3175" cap="flat">
                <a:solidFill>
                  <a:srgbClr val="ADF6F2"/>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7" name="Shape 167"/>
              <p:cNvSpPr/>
              <p:nvPr/>
            </p:nvSpPr>
            <p:spPr>
              <a:xfrm>
                <a:off x="2530475" y="3902075"/>
                <a:ext cx="506413" cy="3444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172" y="12970"/>
                    </a:lnTo>
                    <a:lnTo>
                      <a:pt x="406" y="21600"/>
                    </a:lnTo>
                    <a:lnTo>
                      <a:pt x="0" y="12970"/>
                    </a:lnTo>
                    <a:lnTo>
                      <a:pt x="21600" y="0"/>
                    </a:lnTo>
                    <a:close/>
                  </a:path>
                </a:pathLst>
              </a:custGeom>
              <a:solidFill>
                <a:srgbClr val="E4E6F5"/>
              </a:solidFill>
              <a:ln w="3175" cap="flat">
                <a:solidFill>
                  <a:srgbClr val="E4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8" name="Shape 168"/>
              <p:cNvSpPr/>
              <p:nvPr/>
            </p:nvSpPr>
            <p:spPr>
              <a:xfrm>
                <a:off x="822325" y="2736850"/>
                <a:ext cx="609600" cy="350838"/>
              </a:xfrm>
              <a:custGeom>
                <a:avLst/>
                <a:gdLst/>
                <a:ahLst/>
                <a:cxnLst>
                  <a:cxn ang="0">
                    <a:pos x="wd2" y="hd2"/>
                  </a:cxn>
                  <a:cxn ang="5400000">
                    <a:pos x="wd2" y="hd2"/>
                  </a:cxn>
                  <a:cxn ang="10800000">
                    <a:pos x="wd2" y="hd2"/>
                  </a:cxn>
                  <a:cxn ang="16200000">
                    <a:pos x="wd2" y="hd2"/>
                  </a:cxn>
                </a:cxnLst>
                <a:rect l="0" t="0" r="r" b="b"/>
                <a:pathLst>
                  <a:path w="21600" h="21600" extrusionOk="0">
                    <a:moveTo>
                      <a:pt x="5794" y="0"/>
                    </a:moveTo>
                    <a:lnTo>
                      <a:pt x="21600" y="14692"/>
                    </a:lnTo>
                    <a:lnTo>
                      <a:pt x="7003" y="21600"/>
                    </a:lnTo>
                    <a:lnTo>
                      <a:pt x="0" y="4768"/>
                    </a:lnTo>
                    <a:lnTo>
                      <a:pt x="5794" y="0"/>
                    </a:lnTo>
                    <a:close/>
                  </a:path>
                </a:pathLst>
              </a:custGeom>
              <a:solidFill>
                <a:srgbClr val="E4E6F5"/>
              </a:solidFill>
              <a:ln w="3175" cap="flat">
                <a:solidFill>
                  <a:srgbClr val="E4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9" name="Shape 169"/>
              <p:cNvSpPr/>
              <p:nvPr/>
            </p:nvSpPr>
            <p:spPr>
              <a:xfrm>
                <a:off x="2376487" y="1535112"/>
                <a:ext cx="874713" cy="317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87" y="8208"/>
                    </a:lnTo>
                    <a:lnTo>
                      <a:pt x="0" y="20466"/>
                    </a:lnTo>
                    <a:lnTo>
                      <a:pt x="5713" y="21600"/>
                    </a:lnTo>
                    <a:lnTo>
                      <a:pt x="5909" y="12798"/>
                    </a:lnTo>
                    <a:lnTo>
                      <a:pt x="18822" y="3510"/>
                    </a:lnTo>
                    <a:lnTo>
                      <a:pt x="21600" y="0"/>
                    </a:lnTo>
                    <a:close/>
                  </a:path>
                </a:pathLst>
              </a:custGeom>
              <a:solidFill>
                <a:srgbClr val="5DF0F1"/>
              </a:solidFill>
              <a:ln w="3175" cap="flat">
                <a:solidFill>
                  <a:srgbClr val="5DF0F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0" name="Shape 170"/>
              <p:cNvSpPr/>
              <p:nvPr/>
            </p:nvSpPr>
            <p:spPr>
              <a:xfrm>
                <a:off x="1681162" y="1585912"/>
                <a:ext cx="531814" cy="2492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7" y="21600"/>
                    </a:lnTo>
                    <a:lnTo>
                      <a:pt x="21600" y="20155"/>
                    </a:lnTo>
                    <a:lnTo>
                      <a:pt x="17429" y="6673"/>
                    </a:lnTo>
                    <a:lnTo>
                      <a:pt x="0" y="0"/>
                    </a:lnTo>
                    <a:close/>
                  </a:path>
                </a:pathLst>
              </a:custGeom>
              <a:solidFill>
                <a:srgbClr val="E4E6F5"/>
              </a:solidFill>
              <a:ln w="3175" cap="flat">
                <a:solidFill>
                  <a:srgbClr val="E4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1" name="Shape 171"/>
              <p:cNvSpPr/>
              <p:nvPr/>
            </p:nvSpPr>
            <p:spPr>
              <a:xfrm>
                <a:off x="927100" y="1809750"/>
                <a:ext cx="635000" cy="327025"/>
              </a:xfrm>
              <a:custGeom>
                <a:avLst/>
                <a:gdLst/>
                <a:ahLst/>
                <a:cxnLst>
                  <a:cxn ang="0">
                    <a:pos x="wd2" y="hd2"/>
                  </a:cxn>
                  <a:cxn ang="5400000">
                    <a:pos x="wd2" y="hd2"/>
                  </a:cxn>
                  <a:cxn ang="10800000">
                    <a:pos x="wd2" y="hd2"/>
                  </a:cxn>
                  <a:cxn ang="16200000">
                    <a:pos x="wd2" y="hd2"/>
                  </a:cxn>
                </a:cxnLst>
                <a:rect l="0" t="0" r="r" b="b"/>
                <a:pathLst>
                  <a:path w="21600" h="21600" extrusionOk="0">
                    <a:moveTo>
                      <a:pt x="21600" y="3469"/>
                    </a:moveTo>
                    <a:lnTo>
                      <a:pt x="12273" y="0"/>
                    </a:lnTo>
                    <a:lnTo>
                      <a:pt x="0" y="9039"/>
                    </a:lnTo>
                    <a:lnTo>
                      <a:pt x="3758" y="21600"/>
                    </a:lnTo>
                    <a:lnTo>
                      <a:pt x="6407" y="21600"/>
                    </a:lnTo>
                    <a:lnTo>
                      <a:pt x="3758" y="9039"/>
                    </a:lnTo>
                    <a:lnTo>
                      <a:pt x="21600" y="3469"/>
                    </a:lnTo>
                    <a:close/>
                  </a:path>
                </a:pathLst>
              </a:custGeom>
              <a:solidFill>
                <a:srgbClr val="E4E6F5"/>
              </a:solidFill>
              <a:ln w="3175" cap="flat">
                <a:solidFill>
                  <a:srgbClr val="E4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2" name="Shape 172"/>
              <p:cNvSpPr/>
              <p:nvPr/>
            </p:nvSpPr>
            <p:spPr>
              <a:xfrm>
                <a:off x="506412" y="2787650"/>
                <a:ext cx="463551" cy="428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913"/>
                    </a:lnTo>
                    <a:lnTo>
                      <a:pt x="14769" y="19843"/>
                    </a:lnTo>
                    <a:lnTo>
                      <a:pt x="21600" y="21600"/>
                    </a:lnTo>
                    <a:lnTo>
                      <a:pt x="0" y="0"/>
                    </a:lnTo>
                    <a:close/>
                  </a:path>
                </a:pathLst>
              </a:custGeom>
              <a:solidFill>
                <a:srgbClr val="E4E6F5"/>
              </a:solidFill>
              <a:ln w="3175" cap="flat">
                <a:solidFill>
                  <a:srgbClr val="E4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3" name="Shape 173"/>
              <p:cNvSpPr/>
              <p:nvPr/>
            </p:nvSpPr>
            <p:spPr>
              <a:xfrm>
                <a:off x="2606675" y="2041525"/>
                <a:ext cx="619126" cy="119063"/>
              </a:xfrm>
              <a:custGeom>
                <a:avLst/>
                <a:gdLst/>
                <a:ahLst/>
                <a:cxnLst>
                  <a:cxn ang="0">
                    <a:pos x="wd2" y="hd2"/>
                  </a:cxn>
                  <a:cxn ang="5400000">
                    <a:pos x="wd2" y="hd2"/>
                  </a:cxn>
                  <a:cxn ang="10800000">
                    <a:pos x="wd2" y="hd2"/>
                  </a:cxn>
                  <a:cxn ang="16200000">
                    <a:pos x="wd2" y="hd2"/>
                  </a:cxn>
                </a:cxnLst>
                <a:rect l="0" t="0" r="r" b="b"/>
                <a:pathLst>
                  <a:path w="21600" h="21600" extrusionOk="0">
                    <a:moveTo>
                      <a:pt x="21600" y="1440"/>
                    </a:moveTo>
                    <a:lnTo>
                      <a:pt x="5414" y="21600"/>
                    </a:lnTo>
                    <a:lnTo>
                      <a:pt x="0" y="0"/>
                    </a:lnTo>
                    <a:lnTo>
                      <a:pt x="21600" y="1440"/>
                    </a:lnTo>
                    <a:close/>
                  </a:path>
                </a:pathLst>
              </a:custGeom>
              <a:solidFill>
                <a:srgbClr val="E4E6F5"/>
              </a:solidFill>
              <a:ln w="3175" cap="flat">
                <a:solidFill>
                  <a:srgbClr val="E4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4" name="Shape 174"/>
              <p:cNvSpPr/>
              <p:nvPr/>
            </p:nvSpPr>
            <p:spPr>
              <a:xfrm>
                <a:off x="3155950" y="1690687"/>
                <a:ext cx="601663" cy="368301"/>
              </a:xfrm>
              <a:custGeom>
                <a:avLst/>
                <a:gdLst/>
                <a:ahLst/>
                <a:cxnLst>
                  <a:cxn ang="0">
                    <a:pos x="wd2" y="hd2"/>
                  </a:cxn>
                  <a:cxn ang="5400000">
                    <a:pos x="wd2" y="hd2"/>
                  </a:cxn>
                  <a:cxn ang="10800000">
                    <a:pos x="wd2" y="hd2"/>
                  </a:cxn>
                  <a:cxn ang="16200000">
                    <a:pos x="wd2" y="hd2"/>
                  </a:cxn>
                </a:cxnLst>
                <a:rect l="0" t="0" r="r" b="b"/>
                <a:pathLst>
                  <a:path w="21600" h="21600" extrusionOk="0">
                    <a:moveTo>
                      <a:pt x="0" y="10080"/>
                    </a:moveTo>
                    <a:lnTo>
                      <a:pt x="19406" y="21600"/>
                    </a:lnTo>
                    <a:lnTo>
                      <a:pt x="21600" y="16072"/>
                    </a:lnTo>
                    <a:lnTo>
                      <a:pt x="13593" y="0"/>
                    </a:lnTo>
                    <a:lnTo>
                      <a:pt x="0" y="10080"/>
                    </a:lnTo>
                    <a:close/>
                  </a:path>
                </a:pathLst>
              </a:custGeom>
              <a:solidFill>
                <a:srgbClr val="E4E6F5"/>
              </a:solidFill>
              <a:ln w="3175" cap="flat">
                <a:solidFill>
                  <a:srgbClr val="E4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5" name="Shape 175"/>
              <p:cNvSpPr/>
              <p:nvPr/>
            </p:nvSpPr>
            <p:spPr>
              <a:xfrm>
                <a:off x="2273300" y="214312"/>
                <a:ext cx="146050" cy="300038"/>
              </a:xfrm>
              <a:custGeom>
                <a:avLst/>
                <a:gdLst/>
                <a:ahLst/>
                <a:cxnLst>
                  <a:cxn ang="0">
                    <a:pos x="wd2" y="hd2"/>
                  </a:cxn>
                  <a:cxn ang="5400000">
                    <a:pos x="wd2" y="hd2"/>
                  </a:cxn>
                  <a:cxn ang="10800000">
                    <a:pos x="wd2" y="hd2"/>
                  </a:cxn>
                  <a:cxn ang="16200000">
                    <a:pos x="wd2" y="hd2"/>
                  </a:cxn>
                </a:cxnLst>
                <a:rect l="0" t="0" r="r" b="b"/>
                <a:pathLst>
                  <a:path w="21600" h="21600" extrusionOk="0">
                    <a:moveTo>
                      <a:pt x="11270" y="0"/>
                    </a:moveTo>
                    <a:lnTo>
                      <a:pt x="0" y="20970"/>
                    </a:lnTo>
                    <a:lnTo>
                      <a:pt x="21600" y="21600"/>
                    </a:lnTo>
                    <a:lnTo>
                      <a:pt x="11270" y="0"/>
                    </a:lnTo>
                    <a:close/>
                  </a:path>
                </a:pathLst>
              </a:custGeom>
              <a:solidFill>
                <a:srgbClr val="FFFFFF"/>
              </a:solidFill>
              <a:ln w="31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6" name="Shape 176"/>
              <p:cNvSpPr/>
              <p:nvPr/>
            </p:nvSpPr>
            <p:spPr>
              <a:xfrm>
                <a:off x="2333625" y="806450"/>
                <a:ext cx="292100" cy="309563"/>
              </a:xfrm>
              <a:custGeom>
                <a:avLst/>
                <a:gdLst/>
                <a:ahLst/>
                <a:cxnLst>
                  <a:cxn ang="0">
                    <a:pos x="wd2" y="hd2"/>
                  </a:cxn>
                  <a:cxn ang="5400000">
                    <a:pos x="wd2" y="hd2"/>
                  </a:cxn>
                  <a:cxn ang="10800000">
                    <a:pos x="wd2" y="hd2"/>
                  </a:cxn>
                  <a:cxn ang="16200000">
                    <a:pos x="wd2" y="hd2"/>
                  </a:cxn>
                </a:cxnLst>
                <a:rect l="0" t="0" r="r" b="b"/>
                <a:pathLst>
                  <a:path w="21600" h="21600" extrusionOk="0">
                    <a:moveTo>
                      <a:pt x="13288" y="0"/>
                    </a:moveTo>
                    <a:lnTo>
                      <a:pt x="19024" y="8440"/>
                    </a:lnTo>
                    <a:lnTo>
                      <a:pt x="21600" y="21600"/>
                    </a:lnTo>
                    <a:lnTo>
                      <a:pt x="0" y="21045"/>
                    </a:lnTo>
                    <a:lnTo>
                      <a:pt x="11473" y="16769"/>
                    </a:lnTo>
                    <a:lnTo>
                      <a:pt x="13288" y="0"/>
                    </a:lnTo>
                    <a:close/>
                  </a:path>
                </a:pathLst>
              </a:custGeom>
              <a:solidFill>
                <a:srgbClr val="D3F8F6"/>
              </a:solidFill>
              <a:ln w="3175" cap="flat">
                <a:solidFill>
                  <a:srgbClr val="D3F8F6"/>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7" name="Shape 177"/>
              <p:cNvSpPr/>
              <p:nvPr/>
            </p:nvSpPr>
            <p:spPr>
              <a:xfrm>
                <a:off x="1809750" y="282575"/>
                <a:ext cx="369888" cy="788988"/>
              </a:xfrm>
              <a:custGeom>
                <a:avLst/>
                <a:gdLst/>
                <a:ahLst/>
                <a:cxnLst>
                  <a:cxn ang="0">
                    <a:pos x="wd2" y="hd2"/>
                  </a:cxn>
                  <a:cxn ang="5400000">
                    <a:pos x="wd2" y="hd2"/>
                  </a:cxn>
                  <a:cxn ang="10800000">
                    <a:pos x="wd2" y="hd2"/>
                  </a:cxn>
                  <a:cxn ang="16200000">
                    <a:pos x="wd2" y="hd2"/>
                  </a:cxn>
                </a:cxnLst>
                <a:rect l="0" t="0" r="r" b="b"/>
                <a:pathLst>
                  <a:path w="21600" h="21600" extrusionOk="0">
                    <a:moveTo>
                      <a:pt x="21600" y="261"/>
                    </a:moveTo>
                    <a:lnTo>
                      <a:pt x="19561" y="2345"/>
                    </a:lnTo>
                    <a:lnTo>
                      <a:pt x="11078" y="21600"/>
                    </a:lnTo>
                    <a:lnTo>
                      <a:pt x="0" y="21600"/>
                    </a:lnTo>
                    <a:lnTo>
                      <a:pt x="11542" y="4016"/>
                    </a:lnTo>
                    <a:lnTo>
                      <a:pt x="16548" y="0"/>
                    </a:lnTo>
                    <a:lnTo>
                      <a:pt x="21600" y="261"/>
                    </a:lnTo>
                    <a:close/>
                  </a:path>
                </a:pathLst>
              </a:custGeom>
              <a:solidFill>
                <a:srgbClr val="E0EBF5"/>
              </a:solidFill>
              <a:ln w="3175" cap="flat">
                <a:solidFill>
                  <a:srgbClr val="E0EB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8" name="Shape 178"/>
              <p:cNvSpPr/>
              <p:nvPr/>
            </p:nvSpPr>
            <p:spPr>
              <a:xfrm>
                <a:off x="2170112" y="685800"/>
                <a:ext cx="163513" cy="257175"/>
              </a:xfrm>
              <a:custGeom>
                <a:avLst/>
                <a:gdLst/>
                <a:ahLst/>
                <a:cxnLst>
                  <a:cxn ang="0">
                    <a:pos x="wd2" y="hd2"/>
                  </a:cxn>
                  <a:cxn ang="5400000">
                    <a:pos x="wd2" y="hd2"/>
                  </a:cxn>
                  <a:cxn ang="10800000">
                    <a:pos x="wd2" y="hd2"/>
                  </a:cxn>
                  <a:cxn ang="16200000">
                    <a:pos x="wd2" y="hd2"/>
                  </a:cxn>
                </a:cxnLst>
                <a:rect l="0" t="0" r="r" b="b"/>
                <a:pathLst>
                  <a:path w="21600" h="21600" extrusionOk="0">
                    <a:moveTo>
                      <a:pt x="9227" y="0"/>
                    </a:moveTo>
                    <a:lnTo>
                      <a:pt x="0" y="18011"/>
                    </a:lnTo>
                    <a:lnTo>
                      <a:pt x="20551" y="21600"/>
                    </a:lnTo>
                    <a:lnTo>
                      <a:pt x="21600" y="2924"/>
                    </a:lnTo>
                    <a:lnTo>
                      <a:pt x="14889" y="0"/>
                    </a:lnTo>
                    <a:lnTo>
                      <a:pt x="9227" y="0"/>
                    </a:lnTo>
                    <a:close/>
                  </a:path>
                </a:pathLst>
              </a:custGeom>
              <a:solidFill>
                <a:srgbClr val="B3F9F4"/>
              </a:solidFill>
              <a:ln w="3175" cap="flat">
                <a:solidFill>
                  <a:srgbClr val="B3F9F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9" name="Shape 179"/>
              <p:cNvSpPr/>
              <p:nvPr/>
            </p:nvSpPr>
            <p:spPr>
              <a:xfrm>
                <a:off x="1116012" y="2633662"/>
                <a:ext cx="496888" cy="309564"/>
              </a:xfrm>
              <a:custGeom>
                <a:avLst/>
                <a:gdLst/>
                <a:ahLst/>
                <a:cxnLst>
                  <a:cxn ang="0">
                    <a:pos x="wd2" y="hd2"/>
                  </a:cxn>
                  <a:cxn ang="5400000">
                    <a:pos x="wd2" y="hd2"/>
                  </a:cxn>
                  <a:cxn ang="10800000">
                    <a:pos x="wd2" y="hd2"/>
                  </a:cxn>
                  <a:cxn ang="16200000">
                    <a:pos x="wd2" y="hd2"/>
                  </a:cxn>
                </a:cxnLst>
                <a:rect l="0" t="0" r="r" b="b"/>
                <a:pathLst>
                  <a:path w="21600" h="21600" extrusionOk="0">
                    <a:moveTo>
                      <a:pt x="1102" y="0"/>
                    </a:moveTo>
                    <a:lnTo>
                      <a:pt x="10059" y="1166"/>
                    </a:lnTo>
                    <a:lnTo>
                      <a:pt x="13056" y="2998"/>
                    </a:lnTo>
                    <a:lnTo>
                      <a:pt x="14124" y="3609"/>
                    </a:lnTo>
                    <a:lnTo>
                      <a:pt x="15640" y="4775"/>
                    </a:lnTo>
                    <a:lnTo>
                      <a:pt x="17500" y="5997"/>
                    </a:lnTo>
                    <a:lnTo>
                      <a:pt x="19361" y="7774"/>
                    </a:lnTo>
                    <a:lnTo>
                      <a:pt x="20463" y="10161"/>
                    </a:lnTo>
                    <a:lnTo>
                      <a:pt x="21221" y="11328"/>
                    </a:lnTo>
                    <a:lnTo>
                      <a:pt x="21221" y="13160"/>
                    </a:lnTo>
                    <a:lnTo>
                      <a:pt x="21600" y="15603"/>
                    </a:lnTo>
                    <a:lnTo>
                      <a:pt x="21600" y="19768"/>
                    </a:lnTo>
                    <a:lnTo>
                      <a:pt x="21221" y="20934"/>
                    </a:lnTo>
                    <a:lnTo>
                      <a:pt x="20877" y="21600"/>
                    </a:lnTo>
                    <a:lnTo>
                      <a:pt x="19740" y="21600"/>
                    </a:lnTo>
                    <a:lnTo>
                      <a:pt x="17156" y="20378"/>
                    </a:lnTo>
                    <a:lnTo>
                      <a:pt x="14917" y="18602"/>
                    </a:lnTo>
                    <a:lnTo>
                      <a:pt x="10404" y="13771"/>
                    </a:lnTo>
                    <a:lnTo>
                      <a:pt x="7820" y="12049"/>
                    </a:lnTo>
                    <a:lnTo>
                      <a:pt x="5581" y="10161"/>
                    </a:lnTo>
                    <a:lnTo>
                      <a:pt x="1102" y="5997"/>
                    </a:lnTo>
                    <a:lnTo>
                      <a:pt x="379" y="4775"/>
                    </a:lnTo>
                    <a:lnTo>
                      <a:pt x="0" y="2998"/>
                    </a:lnTo>
                    <a:lnTo>
                      <a:pt x="379" y="1166"/>
                    </a:lnTo>
                    <a:lnTo>
                      <a:pt x="1102" y="0"/>
                    </a:lnTo>
                    <a:close/>
                  </a:path>
                </a:pathLst>
              </a:custGeom>
              <a:solidFill>
                <a:srgbClr val="FFFFFF"/>
              </a:solidFill>
              <a:ln w="31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0" name="Shape 180"/>
              <p:cNvSpPr/>
              <p:nvPr/>
            </p:nvSpPr>
            <p:spPr>
              <a:xfrm>
                <a:off x="2127250" y="2462212"/>
                <a:ext cx="334963" cy="814388"/>
              </a:xfrm>
              <a:custGeom>
                <a:avLst/>
                <a:gdLst/>
                <a:ahLst/>
                <a:cxnLst>
                  <a:cxn ang="0">
                    <a:pos x="wd2" y="hd2"/>
                  </a:cxn>
                  <a:cxn ang="5400000">
                    <a:pos x="wd2" y="hd2"/>
                  </a:cxn>
                  <a:cxn ang="10800000">
                    <a:pos x="wd2" y="hd2"/>
                  </a:cxn>
                  <a:cxn ang="16200000">
                    <a:pos x="wd2" y="hd2"/>
                  </a:cxn>
                </a:cxnLst>
                <a:rect l="0" t="0" r="r" b="b"/>
                <a:pathLst>
                  <a:path w="21600" h="21600" extrusionOk="0">
                    <a:moveTo>
                      <a:pt x="18843" y="0"/>
                    </a:moveTo>
                    <a:lnTo>
                      <a:pt x="20528" y="442"/>
                    </a:lnTo>
                    <a:lnTo>
                      <a:pt x="21600" y="905"/>
                    </a:lnTo>
                    <a:lnTo>
                      <a:pt x="21600" y="2274"/>
                    </a:lnTo>
                    <a:lnTo>
                      <a:pt x="20528" y="3621"/>
                    </a:lnTo>
                    <a:lnTo>
                      <a:pt x="19353" y="4779"/>
                    </a:lnTo>
                    <a:lnTo>
                      <a:pt x="17770" y="5684"/>
                    </a:lnTo>
                    <a:lnTo>
                      <a:pt x="17106" y="6821"/>
                    </a:lnTo>
                    <a:lnTo>
                      <a:pt x="16034" y="7705"/>
                    </a:lnTo>
                    <a:lnTo>
                      <a:pt x="15013" y="8632"/>
                    </a:lnTo>
                    <a:lnTo>
                      <a:pt x="14349" y="9537"/>
                    </a:lnTo>
                    <a:lnTo>
                      <a:pt x="13277" y="10253"/>
                    </a:lnTo>
                    <a:lnTo>
                      <a:pt x="12766" y="11137"/>
                    </a:lnTo>
                    <a:lnTo>
                      <a:pt x="12204" y="12042"/>
                    </a:lnTo>
                    <a:lnTo>
                      <a:pt x="11081" y="13179"/>
                    </a:lnTo>
                    <a:lnTo>
                      <a:pt x="10519" y="14105"/>
                    </a:lnTo>
                    <a:lnTo>
                      <a:pt x="9447" y="16611"/>
                    </a:lnTo>
                    <a:lnTo>
                      <a:pt x="8936" y="18884"/>
                    </a:lnTo>
                    <a:lnTo>
                      <a:pt x="8323" y="20021"/>
                    </a:lnTo>
                    <a:lnTo>
                      <a:pt x="7251" y="21158"/>
                    </a:lnTo>
                    <a:lnTo>
                      <a:pt x="5515" y="21389"/>
                    </a:lnTo>
                    <a:lnTo>
                      <a:pt x="3932" y="21600"/>
                    </a:lnTo>
                    <a:lnTo>
                      <a:pt x="2757" y="21389"/>
                    </a:lnTo>
                    <a:lnTo>
                      <a:pt x="1685" y="20947"/>
                    </a:lnTo>
                    <a:lnTo>
                      <a:pt x="613" y="20463"/>
                    </a:lnTo>
                    <a:lnTo>
                      <a:pt x="0" y="19789"/>
                    </a:lnTo>
                    <a:lnTo>
                      <a:pt x="0" y="15032"/>
                    </a:lnTo>
                    <a:lnTo>
                      <a:pt x="613" y="13411"/>
                    </a:lnTo>
                    <a:lnTo>
                      <a:pt x="1174" y="12737"/>
                    </a:lnTo>
                    <a:lnTo>
                      <a:pt x="2247" y="11832"/>
                    </a:lnTo>
                    <a:lnTo>
                      <a:pt x="4494" y="9979"/>
                    </a:lnTo>
                    <a:lnTo>
                      <a:pt x="6179" y="8189"/>
                    </a:lnTo>
                    <a:lnTo>
                      <a:pt x="7762" y="6126"/>
                    </a:lnTo>
                    <a:lnTo>
                      <a:pt x="9447" y="4337"/>
                    </a:lnTo>
                    <a:lnTo>
                      <a:pt x="13838" y="2042"/>
                    </a:lnTo>
                    <a:lnTo>
                      <a:pt x="16034" y="905"/>
                    </a:lnTo>
                    <a:lnTo>
                      <a:pt x="18843" y="0"/>
                    </a:lnTo>
                    <a:close/>
                  </a:path>
                </a:pathLst>
              </a:custGeom>
              <a:solidFill>
                <a:srgbClr val="FFFFFF"/>
              </a:solidFill>
              <a:ln w="31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1" name="Shape 181"/>
              <p:cNvSpPr/>
              <p:nvPr/>
            </p:nvSpPr>
            <p:spPr>
              <a:xfrm>
                <a:off x="2959100" y="3036887"/>
                <a:ext cx="395288" cy="239713"/>
              </a:xfrm>
              <a:custGeom>
                <a:avLst/>
                <a:gdLst/>
                <a:ahLst/>
                <a:cxnLst>
                  <a:cxn ang="0">
                    <a:pos x="wd2" y="hd2"/>
                  </a:cxn>
                  <a:cxn ang="5400000">
                    <a:pos x="wd2" y="hd2"/>
                  </a:cxn>
                  <a:cxn ang="10800000">
                    <a:pos x="wd2" y="hd2"/>
                  </a:cxn>
                  <a:cxn ang="16200000">
                    <a:pos x="wd2" y="hd2"/>
                  </a:cxn>
                </a:cxnLst>
                <a:rect l="0" t="0" r="r" b="b"/>
                <a:pathLst>
                  <a:path w="21600" h="21600" extrusionOk="0">
                    <a:moveTo>
                      <a:pt x="19258" y="0"/>
                    </a:moveTo>
                    <a:lnTo>
                      <a:pt x="20602" y="787"/>
                    </a:lnTo>
                    <a:lnTo>
                      <a:pt x="21123" y="2217"/>
                    </a:lnTo>
                    <a:lnTo>
                      <a:pt x="21600" y="3862"/>
                    </a:lnTo>
                    <a:lnTo>
                      <a:pt x="21123" y="5364"/>
                    </a:lnTo>
                    <a:lnTo>
                      <a:pt x="20169" y="9226"/>
                    </a:lnTo>
                    <a:lnTo>
                      <a:pt x="19258" y="10013"/>
                    </a:lnTo>
                    <a:lnTo>
                      <a:pt x="18260" y="11587"/>
                    </a:lnTo>
                    <a:lnTo>
                      <a:pt x="14530" y="14591"/>
                    </a:lnTo>
                    <a:lnTo>
                      <a:pt x="9846" y="18453"/>
                    </a:lnTo>
                    <a:lnTo>
                      <a:pt x="4728" y="20885"/>
                    </a:lnTo>
                    <a:lnTo>
                      <a:pt x="477" y="21600"/>
                    </a:lnTo>
                    <a:lnTo>
                      <a:pt x="0" y="20098"/>
                    </a:lnTo>
                    <a:lnTo>
                      <a:pt x="477" y="18453"/>
                    </a:lnTo>
                    <a:lnTo>
                      <a:pt x="1908" y="16236"/>
                    </a:lnTo>
                    <a:lnTo>
                      <a:pt x="3817" y="13089"/>
                    </a:lnTo>
                    <a:lnTo>
                      <a:pt x="10757" y="5364"/>
                    </a:lnTo>
                    <a:lnTo>
                      <a:pt x="12188" y="3862"/>
                    </a:lnTo>
                    <a:lnTo>
                      <a:pt x="14096" y="2217"/>
                    </a:lnTo>
                    <a:lnTo>
                      <a:pt x="16005" y="1502"/>
                    </a:lnTo>
                    <a:lnTo>
                      <a:pt x="18260" y="1502"/>
                    </a:lnTo>
                    <a:lnTo>
                      <a:pt x="19258" y="0"/>
                    </a:lnTo>
                    <a:close/>
                  </a:path>
                </a:pathLst>
              </a:custGeom>
              <a:solidFill>
                <a:srgbClr val="FFFFFF"/>
              </a:solidFill>
              <a:ln w="31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2" name="Shape 182"/>
              <p:cNvSpPr/>
              <p:nvPr/>
            </p:nvSpPr>
            <p:spPr>
              <a:xfrm>
                <a:off x="2590800" y="4014787"/>
                <a:ext cx="352425" cy="161926"/>
              </a:xfrm>
              <a:custGeom>
                <a:avLst/>
                <a:gdLst/>
                <a:ahLst/>
                <a:cxnLst>
                  <a:cxn ang="0">
                    <a:pos x="wd2" y="hd2"/>
                  </a:cxn>
                  <a:cxn ang="5400000">
                    <a:pos x="wd2" y="hd2"/>
                  </a:cxn>
                  <a:cxn ang="10800000">
                    <a:pos x="wd2" y="hd2"/>
                  </a:cxn>
                  <a:cxn ang="16200000">
                    <a:pos x="wd2" y="hd2"/>
                  </a:cxn>
                </a:cxnLst>
                <a:rect l="0" t="0" r="r" b="b"/>
                <a:pathLst>
                  <a:path w="21600" h="21600" extrusionOk="0">
                    <a:moveTo>
                      <a:pt x="19503" y="0"/>
                    </a:moveTo>
                    <a:lnTo>
                      <a:pt x="20527" y="0"/>
                    </a:lnTo>
                    <a:lnTo>
                      <a:pt x="21015" y="1159"/>
                    </a:lnTo>
                    <a:lnTo>
                      <a:pt x="21600" y="2213"/>
                    </a:lnTo>
                    <a:lnTo>
                      <a:pt x="21600" y="4425"/>
                    </a:lnTo>
                    <a:lnTo>
                      <a:pt x="21015" y="7902"/>
                    </a:lnTo>
                    <a:lnTo>
                      <a:pt x="20527" y="9061"/>
                    </a:lnTo>
                    <a:lnTo>
                      <a:pt x="19503" y="9061"/>
                    </a:lnTo>
                    <a:lnTo>
                      <a:pt x="15213" y="12539"/>
                    </a:lnTo>
                    <a:lnTo>
                      <a:pt x="11556" y="16964"/>
                    </a:lnTo>
                    <a:lnTo>
                      <a:pt x="8923" y="16964"/>
                    </a:lnTo>
                    <a:lnTo>
                      <a:pt x="6290" y="19387"/>
                    </a:lnTo>
                    <a:lnTo>
                      <a:pt x="3657" y="21600"/>
                    </a:lnTo>
                    <a:lnTo>
                      <a:pt x="1024" y="21600"/>
                    </a:lnTo>
                    <a:lnTo>
                      <a:pt x="0" y="19387"/>
                    </a:lnTo>
                    <a:lnTo>
                      <a:pt x="0" y="16964"/>
                    </a:lnTo>
                    <a:lnTo>
                      <a:pt x="488" y="14751"/>
                    </a:lnTo>
                    <a:lnTo>
                      <a:pt x="2145" y="12539"/>
                    </a:lnTo>
                    <a:lnTo>
                      <a:pt x="4193" y="11274"/>
                    </a:lnTo>
                    <a:lnTo>
                      <a:pt x="6290" y="9061"/>
                    </a:lnTo>
                    <a:lnTo>
                      <a:pt x="8923" y="7902"/>
                    </a:lnTo>
                    <a:lnTo>
                      <a:pt x="11556" y="5584"/>
                    </a:lnTo>
                    <a:lnTo>
                      <a:pt x="14725" y="3372"/>
                    </a:lnTo>
                    <a:lnTo>
                      <a:pt x="17358" y="2213"/>
                    </a:lnTo>
                    <a:lnTo>
                      <a:pt x="19503" y="0"/>
                    </a:lnTo>
                    <a:close/>
                  </a:path>
                </a:pathLst>
              </a:custGeom>
              <a:solidFill>
                <a:srgbClr val="FFFFFF"/>
              </a:solidFill>
              <a:ln w="31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3" name="Shape 183"/>
              <p:cNvSpPr/>
              <p:nvPr/>
            </p:nvSpPr>
            <p:spPr>
              <a:xfrm>
                <a:off x="1003300" y="1055687"/>
                <a:ext cx="2522538" cy="239713"/>
              </a:xfrm>
              <a:custGeom>
                <a:avLst/>
                <a:gdLst/>
                <a:ahLst/>
                <a:cxnLst>
                  <a:cxn ang="0">
                    <a:pos x="wd2" y="hd2"/>
                  </a:cxn>
                  <a:cxn ang="5400000">
                    <a:pos x="wd2" y="hd2"/>
                  </a:cxn>
                  <a:cxn ang="10800000">
                    <a:pos x="wd2" y="hd2"/>
                  </a:cxn>
                  <a:cxn ang="16200000">
                    <a:pos x="wd2" y="hd2"/>
                  </a:cxn>
                </a:cxnLst>
                <a:rect l="0" t="0" r="r" b="b"/>
                <a:pathLst>
                  <a:path w="21600" h="21600" extrusionOk="0">
                    <a:moveTo>
                      <a:pt x="1468" y="4649"/>
                    </a:moveTo>
                    <a:lnTo>
                      <a:pt x="449" y="10013"/>
                    </a:lnTo>
                    <a:lnTo>
                      <a:pt x="0" y="13089"/>
                    </a:lnTo>
                    <a:lnTo>
                      <a:pt x="0" y="16951"/>
                    </a:lnTo>
                    <a:lnTo>
                      <a:pt x="224" y="19240"/>
                    </a:lnTo>
                    <a:lnTo>
                      <a:pt x="734" y="20885"/>
                    </a:lnTo>
                    <a:lnTo>
                      <a:pt x="4710" y="21600"/>
                    </a:lnTo>
                    <a:lnTo>
                      <a:pt x="10073" y="20098"/>
                    </a:lnTo>
                    <a:lnTo>
                      <a:pt x="14328" y="19240"/>
                    </a:lnTo>
                    <a:lnTo>
                      <a:pt x="18433" y="12374"/>
                    </a:lnTo>
                    <a:lnTo>
                      <a:pt x="21600" y="4649"/>
                    </a:lnTo>
                    <a:lnTo>
                      <a:pt x="21600" y="1502"/>
                    </a:lnTo>
                    <a:lnTo>
                      <a:pt x="21233" y="2217"/>
                    </a:lnTo>
                    <a:lnTo>
                      <a:pt x="16455" y="13089"/>
                    </a:lnTo>
                    <a:lnTo>
                      <a:pt x="11317" y="16951"/>
                    </a:lnTo>
                    <a:lnTo>
                      <a:pt x="2712" y="17738"/>
                    </a:lnTo>
                    <a:lnTo>
                      <a:pt x="1400" y="16951"/>
                    </a:lnTo>
                    <a:lnTo>
                      <a:pt x="1101" y="14591"/>
                    </a:lnTo>
                    <a:lnTo>
                      <a:pt x="1176" y="9226"/>
                    </a:lnTo>
                    <a:lnTo>
                      <a:pt x="1400" y="6866"/>
                    </a:lnTo>
                    <a:lnTo>
                      <a:pt x="3086" y="2217"/>
                    </a:lnTo>
                    <a:lnTo>
                      <a:pt x="4112" y="1502"/>
                    </a:lnTo>
                    <a:lnTo>
                      <a:pt x="3820" y="0"/>
                    </a:lnTo>
                    <a:lnTo>
                      <a:pt x="1692" y="4649"/>
                    </a:lnTo>
                    <a:lnTo>
                      <a:pt x="1468" y="4649"/>
                    </a:lnTo>
                    <a:close/>
                  </a:path>
                </a:pathLst>
              </a:custGeom>
              <a:solidFill>
                <a:srgbClr val="BBC1EB"/>
              </a:solidFill>
              <a:ln w="3175" cap="flat">
                <a:solidFill>
                  <a:srgbClr val="BBC1E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4" name="Shape 184"/>
              <p:cNvSpPr/>
              <p:nvPr/>
            </p:nvSpPr>
            <p:spPr>
              <a:xfrm>
                <a:off x="642937" y="1055687"/>
                <a:ext cx="488951" cy="239713"/>
              </a:xfrm>
              <a:custGeom>
                <a:avLst/>
                <a:gdLst/>
                <a:ahLst/>
                <a:cxnLst>
                  <a:cxn ang="0">
                    <a:pos x="wd2" y="hd2"/>
                  </a:cxn>
                  <a:cxn ang="5400000">
                    <a:pos x="wd2" y="hd2"/>
                  </a:cxn>
                  <a:cxn ang="10800000">
                    <a:pos x="wd2" y="hd2"/>
                  </a:cxn>
                  <a:cxn ang="16200000">
                    <a:pos x="wd2" y="hd2"/>
                  </a:cxn>
                </a:cxnLst>
                <a:rect l="0" t="0" r="r" b="b"/>
                <a:pathLst>
                  <a:path w="21600" h="21600" extrusionOk="0">
                    <a:moveTo>
                      <a:pt x="6066" y="0"/>
                    </a:moveTo>
                    <a:lnTo>
                      <a:pt x="1543" y="3719"/>
                    </a:lnTo>
                    <a:lnTo>
                      <a:pt x="0" y="9226"/>
                    </a:lnTo>
                    <a:lnTo>
                      <a:pt x="421" y="13875"/>
                    </a:lnTo>
                    <a:lnTo>
                      <a:pt x="1157" y="16236"/>
                    </a:lnTo>
                    <a:lnTo>
                      <a:pt x="2314" y="18453"/>
                    </a:lnTo>
                    <a:lnTo>
                      <a:pt x="5681" y="20885"/>
                    </a:lnTo>
                    <a:lnTo>
                      <a:pt x="10274" y="20885"/>
                    </a:lnTo>
                    <a:lnTo>
                      <a:pt x="14026" y="21600"/>
                    </a:lnTo>
                    <a:lnTo>
                      <a:pt x="21600" y="20098"/>
                    </a:lnTo>
                    <a:lnTo>
                      <a:pt x="19321" y="16951"/>
                    </a:lnTo>
                    <a:lnTo>
                      <a:pt x="11010" y="18453"/>
                    </a:lnTo>
                    <a:lnTo>
                      <a:pt x="4173" y="15377"/>
                    </a:lnTo>
                    <a:lnTo>
                      <a:pt x="2314" y="11515"/>
                    </a:lnTo>
                    <a:lnTo>
                      <a:pt x="2314" y="8511"/>
                    </a:lnTo>
                    <a:lnTo>
                      <a:pt x="3787" y="3719"/>
                    </a:lnTo>
                    <a:lnTo>
                      <a:pt x="6838" y="787"/>
                    </a:lnTo>
                    <a:lnTo>
                      <a:pt x="6066" y="0"/>
                    </a:lnTo>
                    <a:close/>
                  </a:path>
                </a:pathLst>
              </a:custGeom>
              <a:solidFill>
                <a:srgbClr val="BBC1EB"/>
              </a:solidFill>
              <a:ln w="3175" cap="flat">
                <a:solidFill>
                  <a:srgbClr val="BBC1E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5" name="Shape 185"/>
              <p:cNvSpPr/>
              <p:nvPr/>
            </p:nvSpPr>
            <p:spPr>
              <a:xfrm>
                <a:off x="2908300" y="1028700"/>
                <a:ext cx="317500" cy="87313"/>
              </a:xfrm>
              <a:custGeom>
                <a:avLst/>
                <a:gdLst/>
                <a:ahLst/>
                <a:cxnLst>
                  <a:cxn ang="0">
                    <a:pos x="wd2" y="hd2"/>
                  </a:cxn>
                  <a:cxn ang="5400000">
                    <a:pos x="wd2" y="hd2"/>
                  </a:cxn>
                  <a:cxn ang="10800000">
                    <a:pos x="wd2" y="hd2"/>
                  </a:cxn>
                  <a:cxn ang="16200000">
                    <a:pos x="wd2" y="hd2"/>
                  </a:cxn>
                </a:cxnLst>
                <a:rect l="0" t="0" r="r" b="b"/>
                <a:pathLst>
                  <a:path w="21600" h="21600" extrusionOk="0">
                    <a:moveTo>
                      <a:pt x="19814" y="0"/>
                    </a:moveTo>
                    <a:lnTo>
                      <a:pt x="541" y="12800"/>
                    </a:lnTo>
                    <a:lnTo>
                      <a:pt x="0" y="21600"/>
                    </a:lnTo>
                    <a:lnTo>
                      <a:pt x="8229" y="17000"/>
                    </a:lnTo>
                    <a:lnTo>
                      <a:pt x="21600" y="2000"/>
                    </a:lnTo>
                    <a:lnTo>
                      <a:pt x="19814" y="0"/>
                    </a:lnTo>
                    <a:close/>
                  </a:path>
                </a:pathLst>
              </a:custGeom>
              <a:solidFill>
                <a:srgbClr val="A2E6F5"/>
              </a:solidFill>
              <a:ln w="3175" cap="flat">
                <a:solidFill>
                  <a:srgbClr val="A2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6" name="Shape 186"/>
              <p:cNvSpPr/>
              <p:nvPr/>
            </p:nvSpPr>
            <p:spPr>
              <a:xfrm>
                <a:off x="3190875" y="1295400"/>
                <a:ext cx="539750" cy="136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611" y="12236"/>
                    </a:lnTo>
                    <a:lnTo>
                      <a:pt x="0" y="17480"/>
                    </a:lnTo>
                    <a:lnTo>
                      <a:pt x="0" y="21600"/>
                    </a:lnTo>
                    <a:lnTo>
                      <a:pt x="13004" y="13484"/>
                    </a:lnTo>
                    <a:lnTo>
                      <a:pt x="19538" y="6742"/>
                    </a:lnTo>
                    <a:lnTo>
                      <a:pt x="21600" y="0"/>
                    </a:lnTo>
                    <a:close/>
                  </a:path>
                </a:pathLst>
              </a:custGeom>
              <a:solidFill>
                <a:srgbClr val="A2E6F5"/>
              </a:solidFill>
              <a:ln w="3175" cap="flat">
                <a:solidFill>
                  <a:srgbClr val="A2E6F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7" name="Shape 187"/>
              <p:cNvSpPr/>
              <p:nvPr/>
            </p:nvSpPr>
            <p:spPr>
              <a:xfrm>
                <a:off x="1492250" y="1225550"/>
                <a:ext cx="2041525" cy="173038"/>
              </a:xfrm>
              <a:custGeom>
                <a:avLst/>
                <a:gdLst/>
                <a:ahLst/>
                <a:cxnLst>
                  <a:cxn ang="0">
                    <a:pos x="wd2" y="hd2"/>
                  </a:cxn>
                  <a:cxn ang="5400000">
                    <a:pos x="wd2" y="hd2"/>
                  </a:cxn>
                  <a:cxn ang="10800000">
                    <a:pos x="wd2" y="hd2"/>
                  </a:cxn>
                  <a:cxn ang="16200000">
                    <a:pos x="wd2" y="hd2"/>
                  </a:cxn>
                </a:cxnLst>
                <a:rect l="0" t="0" r="r" b="b"/>
                <a:pathLst>
                  <a:path w="21600" h="21600" extrusionOk="0">
                    <a:moveTo>
                      <a:pt x="0" y="18500"/>
                    </a:moveTo>
                    <a:lnTo>
                      <a:pt x="4911" y="17300"/>
                    </a:lnTo>
                    <a:lnTo>
                      <a:pt x="10620" y="16200"/>
                    </a:lnTo>
                    <a:lnTo>
                      <a:pt x="14154" y="13100"/>
                    </a:lnTo>
                    <a:lnTo>
                      <a:pt x="18326" y="6600"/>
                    </a:lnTo>
                    <a:lnTo>
                      <a:pt x="21508" y="0"/>
                    </a:lnTo>
                    <a:lnTo>
                      <a:pt x="21600" y="3300"/>
                    </a:lnTo>
                    <a:lnTo>
                      <a:pt x="21231" y="6600"/>
                    </a:lnTo>
                    <a:lnTo>
                      <a:pt x="15791" y="18500"/>
                    </a:lnTo>
                    <a:lnTo>
                      <a:pt x="8261" y="21600"/>
                    </a:lnTo>
                    <a:lnTo>
                      <a:pt x="1276" y="21600"/>
                    </a:lnTo>
                    <a:lnTo>
                      <a:pt x="0" y="18500"/>
                    </a:lnTo>
                    <a:close/>
                  </a:path>
                </a:pathLst>
              </a:custGeom>
              <a:solidFill>
                <a:srgbClr val="86BCED"/>
              </a:solidFill>
              <a:ln w="3175" cap="flat">
                <a:solidFill>
                  <a:srgbClr val="86BCED"/>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8" name="Shape 188"/>
              <p:cNvSpPr/>
              <p:nvPr/>
            </p:nvSpPr>
            <p:spPr>
              <a:xfrm>
                <a:off x="0" y="0"/>
                <a:ext cx="4529138" cy="1535113"/>
              </a:xfrm>
              <a:custGeom>
                <a:avLst/>
                <a:gdLst/>
                <a:ahLst/>
                <a:cxnLst>
                  <a:cxn ang="0">
                    <a:pos x="wd2" y="hd2"/>
                  </a:cxn>
                  <a:cxn ang="5400000">
                    <a:pos x="wd2" y="hd2"/>
                  </a:cxn>
                  <a:cxn ang="10800000">
                    <a:pos x="wd2" y="hd2"/>
                  </a:cxn>
                  <a:cxn ang="16200000">
                    <a:pos x="wd2" y="hd2"/>
                  </a:cxn>
                </a:cxnLst>
                <a:rect l="0" t="0" r="r" b="b"/>
                <a:pathLst>
                  <a:path w="21600" h="21600" extrusionOk="0">
                    <a:moveTo>
                      <a:pt x="0" y="13045"/>
                    </a:moveTo>
                    <a:lnTo>
                      <a:pt x="8101" y="13045"/>
                    </a:lnTo>
                    <a:lnTo>
                      <a:pt x="8676" y="5439"/>
                    </a:lnTo>
                    <a:lnTo>
                      <a:pt x="9574" y="2044"/>
                    </a:lnTo>
                    <a:lnTo>
                      <a:pt x="10346" y="2167"/>
                    </a:lnTo>
                    <a:lnTo>
                      <a:pt x="11254" y="0"/>
                    </a:lnTo>
                    <a:lnTo>
                      <a:pt x="12231" y="4467"/>
                    </a:lnTo>
                    <a:lnTo>
                      <a:pt x="12681" y="9303"/>
                    </a:lnTo>
                    <a:lnTo>
                      <a:pt x="13295" y="12676"/>
                    </a:lnTo>
                    <a:lnTo>
                      <a:pt x="21600" y="13045"/>
                    </a:lnTo>
                    <a:lnTo>
                      <a:pt x="21600" y="14486"/>
                    </a:lnTo>
                    <a:lnTo>
                      <a:pt x="17833" y="14486"/>
                    </a:lnTo>
                    <a:lnTo>
                      <a:pt x="18572" y="16418"/>
                    </a:lnTo>
                    <a:lnTo>
                      <a:pt x="18613" y="18227"/>
                    </a:lnTo>
                    <a:lnTo>
                      <a:pt x="18000" y="20036"/>
                    </a:lnTo>
                    <a:lnTo>
                      <a:pt x="16895" y="21600"/>
                    </a:lnTo>
                    <a:lnTo>
                      <a:pt x="16240" y="21365"/>
                    </a:lnTo>
                    <a:lnTo>
                      <a:pt x="16240" y="20997"/>
                    </a:lnTo>
                    <a:lnTo>
                      <a:pt x="15997" y="20874"/>
                    </a:lnTo>
                    <a:lnTo>
                      <a:pt x="15664" y="21109"/>
                    </a:lnTo>
                    <a:lnTo>
                      <a:pt x="15256" y="21254"/>
                    </a:lnTo>
                    <a:lnTo>
                      <a:pt x="15301" y="20271"/>
                    </a:lnTo>
                    <a:lnTo>
                      <a:pt x="16281" y="19791"/>
                    </a:lnTo>
                    <a:lnTo>
                      <a:pt x="17508" y="19188"/>
                    </a:lnTo>
                    <a:lnTo>
                      <a:pt x="17833" y="18830"/>
                    </a:lnTo>
                    <a:lnTo>
                      <a:pt x="18000" y="18227"/>
                    </a:lnTo>
                    <a:lnTo>
                      <a:pt x="17879" y="17993"/>
                    </a:lnTo>
                    <a:lnTo>
                      <a:pt x="17716" y="17993"/>
                    </a:lnTo>
                    <a:lnTo>
                      <a:pt x="17266" y="18462"/>
                    </a:lnTo>
                    <a:lnTo>
                      <a:pt x="17020" y="18573"/>
                    </a:lnTo>
                    <a:lnTo>
                      <a:pt x="16690" y="18953"/>
                    </a:lnTo>
                    <a:lnTo>
                      <a:pt x="16611" y="18339"/>
                    </a:lnTo>
                    <a:lnTo>
                      <a:pt x="16936" y="17993"/>
                    </a:lnTo>
                    <a:lnTo>
                      <a:pt x="16974" y="17389"/>
                    </a:lnTo>
                    <a:lnTo>
                      <a:pt x="17179" y="16898"/>
                    </a:lnTo>
                    <a:lnTo>
                      <a:pt x="17383" y="17021"/>
                    </a:lnTo>
                    <a:lnTo>
                      <a:pt x="17587" y="16786"/>
                    </a:lnTo>
                    <a:lnTo>
                      <a:pt x="17716" y="16049"/>
                    </a:lnTo>
                    <a:lnTo>
                      <a:pt x="17629" y="15580"/>
                    </a:lnTo>
                    <a:lnTo>
                      <a:pt x="17383" y="15435"/>
                    </a:lnTo>
                    <a:lnTo>
                      <a:pt x="17224" y="15692"/>
                    </a:lnTo>
                    <a:lnTo>
                      <a:pt x="17141" y="16183"/>
                    </a:lnTo>
                    <a:lnTo>
                      <a:pt x="16857" y="15815"/>
                    </a:lnTo>
                    <a:lnTo>
                      <a:pt x="16974" y="15200"/>
                    </a:lnTo>
                    <a:lnTo>
                      <a:pt x="16936" y="14854"/>
                    </a:lnTo>
                    <a:lnTo>
                      <a:pt x="16652" y="14854"/>
                    </a:lnTo>
                    <a:lnTo>
                      <a:pt x="16240" y="15200"/>
                    </a:lnTo>
                    <a:lnTo>
                      <a:pt x="15460" y="15692"/>
                    </a:lnTo>
                    <a:lnTo>
                      <a:pt x="14809" y="16183"/>
                    </a:lnTo>
                    <a:lnTo>
                      <a:pt x="14729" y="15580"/>
                    </a:lnTo>
                    <a:lnTo>
                      <a:pt x="15138" y="15089"/>
                    </a:lnTo>
                    <a:lnTo>
                      <a:pt x="15460" y="14977"/>
                    </a:lnTo>
                    <a:lnTo>
                      <a:pt x="15626" y="14854"/>
                    </a:lnTo>
                    <a:lnTo>
                      <a:pt x="15460" y="14363"/>
                    </a:lnTo>
                    <a:lnTo>
                      <a:pt x="15138" y="14251"/>
                    </a:lnTo>
                    <a:lnTo>
                      <a:pt x="14729" y="14486"/>
                    </a:lnTo>
                    <a:lnTo>
                      <a:pt x="14154" y="14720"/>
                    </a:lnTo>
                    <a:lnTo>
                      <a:pt x="13828" y="15089"/>
                    </a:lnTo>
                    <a:lnTo>
                      <a:pt x="13703" y="15435"/>
                    </a:lnTo>
                    <a:lnTo>
                      <a:pt x="12924" y="16183"/>
                    </a:lnTo>
                    <a:lnTo>
                      <a:pt x="12924" y="15580"/>
                    </a:lnTo>
                    <a:lnTo>
                      <a:pt x="12719" y="14720"/>
                    </a:lnTo>
                    <a:lnTo>
                      <a:pt x="12522" y="12788"/>
                    </a:lnTo>
                    <a:lnTo>
                      <a:pt x="12189" y="11113"/>
                    </a:lnTo>
                    <a:lnTo>
                      <a:pt x="12026" y="10744"/>
                    </a:lnTo>
                    <a:lnTo>
                      <a:pt x="11868" y="10621"/>
                    </a:lnTo>
                    <a:lnTo>
                      <a:pt x="11780" y="10979"/>
                    </a:lnTo>
                    <a:lnTo>
                      <a:pt x="11780" y="13391"/>
                    </a:lnTo>
                    <a:lnTo>
                      <a:pt x="11663" y="14117"/>
                    </a:lnTo>
                    <a:lnTo>
                      <a:pt x="11497" y="14597"/>
                    </a:lnTo>
                    <a:lnTo>
                      <a:pt x="11254" y="15089"/>
                    </a:lnTo>
                    <a:lnTo>
                      <a:pt x="11088" y="14251"/>
                    </a:lnTo>
                    <a:lnTo>
                      <a:pt x="11205" y="14117"/>
                    </a:lnTo>
                    <a:lnTo>
                      <a:pt x="11330" y="13648"/>
                    </a:lnTo>
                    <a:lnTo>
                      <a:pt x="11409" y="10018"/>
                    </a:lnTo>
                    <a:lnTo>
                      <a:pt x="11372" y="9538"/>
                    </a:lnTo>
                    <a:lnTo>
                      <a:pt x="11292" y="9303"/>
                    </a:lnTo>
                    <a:lnTo>
                      <a:pt x="11205" y="9415"/>
                    </a:lnTo>
                    <a:lnTo>
                      <a:pt x="11126" y="8924"/>
                    </a:lnTo>
                    <a:lnTo>
                      <a:pt x="11001" y="8689"/>
                    </a:lnTo>
                    <a:lnTo>
                      <a:pt x="10883" y="8812"/>
                    </a:lnTo>
                    <a:lnTo>
                      <a:pt x="10717" y="8924"/>
                    </a:lnTo>
                    <a:lnTo>
                      <a:pt x="10599" y="9047"/>
                    </a:lnTo>
                    <a:lnTo>
                      <a:pt x="10474" y="9415"/>
                    </a:lnTo>
                    <a:lnTo>
                      <a:pt x="10433" y="9907"/>
                    </a:lnTo>
                    <a:lnTo>
                      <a:pt x="10346" y="11347"/>
                    </a:lnTo>
                    <a:lnTo>
                      <a:pt x="10187" y="13279"/>
                    </a:lnTo>
                    <a:lnTo>
                      <a:pt x="10141" y="14486"/>
                    </a:lnTo>
                    <a:lnTo>
                      <a:pt x="9778" y="14363"/>
                    </a:lnTo>
                    <a:lnTo>
                      <a:pt x="9982" y="10744"/>
                    </a:lnTo>
                    <a:lnTo>
                      <a:pt x="10141" y="8689"/>
                    </a:lnTo>
                    <a:lnTo>
                      <a:pt x="10395" y="6277"/>
                    </a:lnTo>
                    <a:lnTo>
                      <a:pt x="10550" y="4110"/>
                    </a:lnTo>
                    <a:lnTo>
                      <a:pt x="10883" y="4233"/>
                    </a:lnTo>
                    <a:lnTo>
                      <a:pt x="10758" y="5551"/>
                    </a:lnTo>
                    <a:lnTo>
                      <a:pt x="10679" y="6400"/>
                    </a:lnTo>
                    <a:lnTo>
                      <a:pt x="10717" y="7606"/>
                    </a:lnTo>
                    <a:lnTo>
                      <a:pt x="10963" y="7717"/>
                    </a:lnTo>
                    <a:lnTo>
                      <a:pt x="11576" y="7717"/>
                    </a:lnTo>
                    <a:lnTo>
                      <a:pt x="11905" y="8086"/>
                    </a:lnTo>
                    <a:lnTo>
                      <a:pt x="11905" y="7606"/>
                    </a:lnTo>
                    <a:lnTo>
                      <a:pt x="11618" y="5071"/>
                    </a:lnTo>
                    <a:lnTo>
                      <a:pt x="11538" y="3630"/>
                    </a:lnTo>
                    <a:lnTo>
                      <a:pt x="11254" y="1809"/>
                    </a:lnTo>
                    <a:lnTo>
                      <a:pt x="10963" y="2647"/>
                    </a:lnTo>
                    <a:lnTo>
                      <a:pt x="10963" y="3630"/>
                    </a:lnTo>
                    <a:lnTo>
                      <a:pt x="10550" y="3507"/>
                    </a:lnTo>
                    <a:lnTo>
                      <a:pt x="10474" y="3138"/>
                    </a:lnTo>
                    <a:lnTo>
                      <a:pt x="10228" y="3027"/>
                    </a:lnTo>
                    <a:lnTo>
                      <a:pt x="10024" y="3027"/>
                    </a:lnTo>
                    <a:lnTo>
                      <a:pt x="9778" y="3373"/>
                    </a:lnTo>
                    <a:lnTo>
                      <a:pt x="9615" y="4110"/>
                    </a:lnTo>
                    <a:lnTo>
                      <a:pt x="9411" y="5182"/>
                    </a:lnTo>
                    <a:lnTo>
                      <a:pt x="9282" y="5551"/>
                    </a:lnTo>
                    <a:lnTo>
                      <a:pt x="8998" y="7371"/>
                    </a:lnTo>
                    <a:lnTo>
                      <a:pt x="8998" y="8086"/>
                    </a:lnTo>
                    <a:lnTo>
                      <a:pt x="8835" y="9415"/>
                    </a:lnTo>
                    <a:lnTo>
                      <a:pt x="8589" y="12676"/>
                    </a:lnTo>
                    <a:lnTo>
                      <a:pt x="8551" y="13760"/>
                    </a:lnTo>
                    <a:lnTo>
                      <a:pt x="8385" y="15089"/>
                    </a:lnTo>
                    <a:lnTo>
                      <a:pt x="8347" y="15323"/>
                    </a:lnTo>
                    <a:lnTo>
                      <a:pt x="8385" y="15926"/>
                    </a:lnTo>
                    <a:lnTo>
                      <a:pt x="7730" y="15815"/>
                    </a:lnTo>
                    <a:lnTo>
                      <a:pt x="7730" y="15200"/>
                    </a:lnTo>
                    <a:lnTo>
                      <a:pt x="7650" y="15089"/>
                    </a:lnTo>
                    <a:lnTo>
                      <a:pt x="7408" y="15089"/>
                    </a:lnTo>
                    <a:lnTo>
                      <a:pt x="6871" y="14720"/>
                    </a:lnTo>
                    <a:lnTo>
                      <a:pt x="6503" y="14720"/>
                    </a:lnTo>
                    <a:lnTo>
                      <a:pt x="5932" y="15200"/>
                    </a:lnTo>
                    <a:lnTo>
                      <a:pt x="5603" y="15435"/>
                    </a:lnTo>
                    <a:lnTo>
                      <a:pt x="5360" y="15435"/>
                    </a:lnTo>
                    <a:lnTo>
                      <a:pt x="5232" y="15815"/>
                    </a:lnTo>
                    <a:lnTo>
                      <a:pt x="5035" y="15926"/>
                    </a:lnTo>
                    <a:lnTo>
                      <a:pt x="4830" y="16183"/>
                    </a:lnTo>
                    <a:lnTo>
                      <a:pt x="4664" y="16295"/>
                    </a:lnTo>
                    <a:lnTo>
                      <a:pt x="4539" y="16652"/>
                    </a:lnTo>
                    <a:lnTo>
                      <a:pt x="4539" y="17133"/>
                    </a:lnTo>
                    <a:lnTo>
                      <a:pt x="4501" y="17389"/>
                    </a:lnTo>
                    <a:lnTo>
                      <a:pt x="4372" y="17389"/>
                    </a:lnTo>
                    <a:lnTo>
                      <a:pt x="3721" y="17133"/>
                    </a:lnTo>
                    <a:lnTo>
                      <a:pt x="3517" y="17021"/>
                    </a:lnTo>
                    <a:lnTo>
                      <a:pt x="3396" y="16786"/>
                    </a:lnTo>
                    <a:lnTo>
                      <a:pt x="3358" y="16418"/>
                    </a:lnTo>
                    <a:lnTo>
                      <a:pt x="3396" y="15926"/>
                    </a:lnTo>
                    <a:lnTo>
                      <a:pt x="3475" y="15580"/>
                    </a:lnTo>
                    <a:lnTo>
                      <a:pt x="3679" y="15323"/>
                    </a:lnTo>
                    <a:lnTo>
                      <a:pt x="3971" y="15200"/>
                    </a:lnTo>
                    <a:lnTo>
                      <a:pt x="4088" y="15200"/>
                    </a:lnTo>
                    <a:lnTo>
                      <a:pt x="4130" y="14977"/>
                    </a:lnTo>
                    <a:lnTo>
                      <a:pt x="4050" y="14720"/>
                    </a:lnTo>
                    <a:lnTo>
                      <a:pt x="3846" y="14597"/>
                    </a:lnTo>
                    <a:lnTo>
                      <a:pt x="3642" y="14597"/>
                    </a:lnTo>
                    <a:lnTo>
                      <a:pt x="3475" y="15089"/>
                    </a:lnTo>
                    <a:lnTo>
                      <a:pt x="3358" y="15089"/>
                    </a:lnTo>
                    <a:lnTo>
                      <a:pt x="3233" y="15200"/>
                    </a:lnTo>
                    <a:lnTo>
                      <a:pt x="3066" y="15435"/>
                    </a:lnTo>
                    <a:lnTo>
                      <a:pt x="2987" y="15692"/>
                    </a:lnTo>
                    <a:lnTo>
                      <a:pt x="2907" y="16418"/>
                    </a:lnTo>
                    <a:lnTo>
                      <a:pt x="2987" y="17255"/>
                    </a:lnTo>
                    <a:lnTo>
                      <a:pt x="3066" y="17736"/>
                    </a:lnTo>
                    <a:lnTo>
                      <a:pt x="3271" y="17993"/>
                    </a:lnTo>
                    <a:lnTo>
                      <a:pt x="3721" y="18339"/>
                    </a:lnTo>
                    <a:lnTo>
                      <a:pt x="4580" y="18462"/>
                    </a:lnTo>
                    <a:lnTo>
                      <a:pt x="6503" y="18462"/>
                    </a:lnTo>
                    <a:lnTo>
                      <a:pt x="7242" y="18339"/>
                    </a:lnTo>
                    <a:lnTo>
                      <a:pt x="10141" y="18339"/>
                    </a:lnTo>
                    <a:lnTo>
                      <a:pt x="11905" y="18115"/>
                    </a:lnTo>
                    <a:lnTo>
                      <a:pt x="12924" y="17993"/>
                    </a:lnTo>
                    <a:lnTo>
                      <a:pt x="13624" y="17736"/>
                    </a:lnTo>
                    <a:lnTo>
                      <a:pt x="14358" y="17389"/>
                    </a:lnTo>
                    <a:lnTo>
                      <a:pt x="15256" y="16898"/>
                    </a:lnTo>
                    <a:lnTo>
                      <a:pt x="16565" y="15926"/>
                    </a:lnTo>
                    <a:lnTo>
                      <a:pt x="16690" y="16898"/>
                    </a:lnTo>
                    <a:lnTo>
                      <a:pt x="15910" y="17501"/>
                    </a:lnTo>
                    <a:lnTo>
                      <a:pt x="14934" y="17993"/>
                    </a:lnTo>
                    <a:lnTo>
                      <a:pt x="13987" y="18462"/>
                    </a:lnTo>
                    <a:lnTo>
                      <a:pt x="12231" y="18573"/>
                    </a:lnTo>
                    <a:lnTo>
                      <a:pt x="11497" y="19065"/>
                    </a:lnTo>
                    <a:lnTo>
                      <a:pt x="10062" y="18953"/>
                    </a:lnTo>
                    <a:lnTo>
                      <a:pt x="9078" y="19065"/>
                    </a:lnTo>
                    <a:lnTo>
                      <a:pt x="8021" y="19188"/>
                    </a:lnTo>
                    <a:lnTo>
                      <a:pt x="7567" y="19065"/>
                    </a:lnTo>
                    <a:lnTo>
                      <a:pt x="6791" y="19065"/>
                    </a:lnTo>
                    <a:lnTo>
                      <a:pt x="5932" y="20762"/>
                    </a:lnTo>
                    <a:lnTo>
                      <a:pt x="3191" y="19322"/>
                    </a:lnTo>
                    <a:lnTo>
                      <a:pt x="2411" y="17859"/>
                    </a:lnTo>
                    <a:lnTo>
                      <a:pt x="2294" y="16418"/>
                    </a:lnTo>
                    <a:lnTo>
                      <a:pt x="2820" y="14597"/>
                    </a:lnTo>
                    <a:lnTo>
                      <a:pt x="0" y="14720"/>
                    </a:lnTo>
                    <a:lnTo>
                      <a:pt x="0" y="13045"/>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9" name="Shape 189"/>
              <p:cNvSpPr/>
              <p:nvPr/>
            </p:nvSpPr>
            <p:spPr>
              <a:xfrm>
                <a:off x="2205037" y="223837"/>
                <a:ext cx="93663" cy="101601"/>
              </a:xfrm>
              <a:custGeom>
                <a:avLst/>
                <a:gdLst/>
                <a:ahLst/>
                <a:cxnLst>
                  <a:cxn ang="0">
                    <a:pos x="wd2" y="hd2"/>
                  </a:cxn>
                  <a:cxn ang="5400000">
                    <a:pos x="wd2" y="hd2"/>
                  </a:cxn>
                  <a:cxn ang="10800000">
                    <a:pos x="wd2" y="hd2"/>
                  </a:cxn>
                  <a:cxn ang="16200000">
                    <a:pos x="wd2" y="hd2"/>
                  </a:cxn>
                </a:cxnLst>
                <a:rect l="0" t="0" r="r" b="b"/>
                <a:pathLst>
                  <a:path w="21600" h="21600" extrusionOk="0">
                    <a:moveTo>
                      <a:pt x="1815" y="1674"/>
                    </a:moveTo>
                    <a:lnTo>
                      <a:pt x="1815" y="5526"/>
                    </a:lnTo>
                    <a:lnTo>
                      <a:pt x="0" y="19926"/>
                    </a:lnTo>
                    <a:lnTo>
                      <a:pt x="15792" y="21600"/>
                    </a:lnTo>
                    <a:lnTo>
                      <a:pt x="17788" y="16409"/>
                    </a:lnTo>
                    <a:lnTo>
                      <a:pt x="21600" y="5526"/>
                    </a:lnTo>
                    <a:lnTo>
                      <a:pt x="21600" y="0"/>
                    </a:lnTo>
                    <a:lnTo>
                      <a:pt x="1815" y="1674"/>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0" name="Shape 190"/>
              <p:cNvSpPr/>
              <p:nvPr/>
            </p:nvSpPr>
            <p:spPr>
              <a:xfrm>
                <a:off x="1158875" y="876300"/>
                <a:ext cx="1981200" cy="376238"/>
              </a:xfrm>
              <a:custGeom>
                <a:avLst/>
                <a:gdLst/>
                <a:ahLst/>
                <a:cxnLst>
                  <a:cxn ang="0">
                    <a:pos x="wd2" y="hd2"/>
                  </a:cxn>
                  <a:cxn ang="5400000">
                    <a:pos x="wd2" y="hd2"/>
                  </a:cxn>
                  <a:cxn ang="10800000">
                    <a:pos x="wd2" y="hd2"/>
                  </a:cxn>
                  <a:cxn ang="16200000">
                    <a:pos x="wd2" y="hd2"/>
                  </a:cxn>
                </a:cxnLst>
                <a:rect l="0" t="0" r="r" b="b"/>
                <a:pathLst>
                  <a:path w="21600" h="21600" extrusionOk="0">
                    <a:moveTo>
                      <a:pt x="10376" y="7321"/>
                    </a:moveTo>
                    <a:lnTo>
                      <a:pt x="10662" y="7321"/>
                    </a:lnTo>
                    <a:lnTo>
                      <a:pt x="10938" y="5411"/>
                    </a:lnTo>
                    <a:lnTo>
                      <a:pt x="11137" y="2956"/>
                    </a:lnTo>
                    <a:lnTo>
                      <a:pt x="11605" y="0"/>
                    </a:lnTo>
                    <a:lnTo>
                      <a:pt x="11787" y="0"/>
                    </a:lnTo>
                    <a:lnTo>
                      <a:pt x="11787" y="5411"/>
                    </a:lnTo>
                    <a:lnTo>
                      <a:pt x="11968" y="7867"/>
                    </a:lnTo>
                    <a:lnTo>
                      <a:pt x="12072" y="6821"/>
                    </a:lnTo>
                    <a:lnTo>
                      <a:pt x="12072" y="4866"/>
                    </a:lnTo>
                    <a:lnTo>
                      <a:pt x="12159" y="2956"/>
                    </a:lnTo>
                    <a:lnTo>
                      <a:pt x="12254" y="955"/>
                    </a:lnTo>
                    <a:lnTo>
                      <a:pt x="12436" y="955"/>
                    </a:lnTo>
                    <a:lnTo>
                      <a:pt x="12436" y="5411"/>
                    </a:lnTo>
                    <a:lnTo>
                      <a:pt x="12721" y="6821"/>
                    </a:lnTo>
                    <a:lnTo>
                      <a:pt x="12989" y="7321"/>
                    </a:lnTo>
                    <a:lnTo>
                      <a:pt x="13370" y="10323"/>
                    </a:lnTo>
                    <a:lnTo>
                      <a:pt x="12721" y="11732"/>
                    </a:lnTo>
                    <a:lnTo>
                      <a:pt x="11873" y="13278"/>
                    </a:lnTo>
                    <a:lnTo>
                      <a:pt x="11224" y="14233"/>
                    </a:lnTo>
                    <a:lnTo>
                      <a:pt x="10376" y="15734"/>
                    </a:lnTo>
                    <a:lnTo>
                      <a:pt x="10376" y="16689"/>
                    </a:lnTo>
                    <a:lnTo>
                      <a:pt x="10843" y="16189"/>
                    </a:lnTo>
                    <a:lnTo>
                      <a:pt x="11492" y="15188"/>
                    </a:lnTo>
                    <a:lnTo>
                      <a:pt x="15888" y="15188"/>
                    </a:lnTo>
                    <a:lnTo>
                      <a:pt x="16451" y="14688"/>
                    </a:lnTo>
                    <a:lnTo>
                      <a:pt x="18701" y="11732"/>
                    </a:lnTo>
                    <a:lnTo>
                      <a:pt x="18796" y="12687"/>
                    </a:lnTo>
                    <a:lnTo>
                      <a:pt x="18796" y="13733"/>
                    </a:lnTo>
                    <a:lnTo>
                      <a:pt x="18987" y="14688"/>
                    </a:lnTo>
                    <a:lnTo>
                      <a:pt x="19636" y="14233"/>
                    </a:lnTo>
                    <a:lnTo>
                      <a:pt x="21418" y="12232"/>
                    </a:lnTo>
                    <a:lnTo>
                      <a:pt x="21600" y="14688"/>
                    </a:lnTo>
                    <a:lnTo>
                      <a:pt x="20397" y="16689"/>
                    </a:lnTo>
                    <a:lnTo>
                      <a:pt x="19168" y="17644"/>
                    </a:lnTo>
                    <a:lnTo>
                      <a:pt x="18052" y="19144"/>
                    </a:lnTo>
                    <a:lnTo>
                      <a:pt x="16737" y="19599"/>
                    </a:lnTo>
                    <a:lnTo>
                      <a:pt x="13275" y="20099"/>
                    </a:lnTo>
                    <a:lnTo>
                      <a:pt x="9822" y="21100"/>
                    </a:lnTo>
                    <a:lnTo>
                      <a:pt x="5426" y="21100"/>
                    </a:lnTo>
                    <a:lnTo>
                      <a:pt x="2899" y="21600"/>
                    </a:lnTo>
                    <a:lnTo>
                      <a:pt x="1584" y="21100"/>
                    </a:lnTo>
                    <a:lnTo>
                      <a:pt x="649" y="20645"/>
                    </a:lnTo>
                    <a:lnTo>
                      <a:pt x="95" y="19599"/>
                    </a:lnTo>
                    <a:lnTo>
                      <a:pt x="0" y="18189"/>
                    </a:lnTo>
                    <a:lnTo>
                      <a:pt x="0" y="17144"/>
                    </a:lnTo>
                    <a:lnTo>
                      <a:pt x="277" y="15734"/>
                    </a:lnTo>
                    <a:lnTo>
                      <a:pt x="744" y="14688"/>
                    </a:lnTo>
                    <a:lnTo>
                      <a:pt x="1584" y="13278"/>
                    </a:lnTo>
                    <a:lnTo>
                      <a:pt x="3280" y="12687"/>
                    </a:lnTo>
                    <a:lnTo>
                      <a:pt x="6456" y="12687"/>
                    </a:lnTo>
                    <a:lnTo>
                      <a:pt x="6741" y="13733"/>
                    </a:lnTo>
                    <a:lnTo>
                      <a:pt x="7676" y="12687"/>
                    </a:lnTo>
                    <a:lnTo>
                      <a:pt x="8888" y="13278"/>
                    </a:lnTo>
                    <a:lnTo>
                      <a:pt x="9441" y="13733"/>
                    </a:lnTo>
                    <a:lnTo>
                      <a:pt x="9822" y="6821"/>
                    </a:lnTo>
                    <a:lnTo>
                      <a:pt x="10376" y="7321"/>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1" name="Shape 191"/>
              <p:cNvSpPr/>
              <p:nvPr/>
            </p:nvSpPr>
            <p:spPr>
              <a:xfrm>
                <a:off x="2212975" y="720725"/>
                <a:ext cx="52388" cy="1127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1489"/>
                    </a:lnTo>
                    <a:lnTo>
                      <a:pt x="10961" y="19762"/>
                    </a:lnTo>
                    <a:lnTo>
                      <a:pt x="0" y="21600"/>
                    </a:lnTo>
                    <a:lnTo>
                      <a:pt x="4191" y="16545"/>
                    </a:lnTo>
                    <a:lnTo>
                      <a:pt x="10961" y="5055"/>
                    </a:lnTo>
                    <a:lnTo>
                      <a:pt x="14185" y="1532"/>
                    </a:lnTo>
                    <a:lnTo>
                      <a:pt x="21600"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2" name="Shape 192"/>
              <p:cNvSpPr/>
              <p:nvPr/>
            </p:nvSpPr>
            <p:spPr>
              <a:xfrm>
                <a:off x="2024062" y="506412"/>
                <a:ext cx="69851" cy="2397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407" y="6182"/>
                    </a:lnTo>
                    <a:lnTo>
                      <a:pt x="10924" y="14637"/>
                    </a:lnTo>
                    <a:lnTo>
                      <a:pt x="0" y="21600"/>
                    </a:lnTo>
                    <a:lnTo>
                      <a:pt x="2731" y="15418"/>
                    </a:lnTo>
                    <a:lnTo>
                      <a:pt x="5710" y="9308"/>
                    </a:lnTo>
                    <a:lnTo>
                      <a:pt x="8193" y="4618"/>
                    </a:lnTo>
                    <a:lnTo>
                      <a:pt x="13407" y="1634"/>
                    </a:lnTo>
                    <a:lnTo>
                      <a:pt x="21600"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3" name="Shape 193"/>
              <p:cNvSpPr/>
              <p:nvPr/>
            </p:nvSpPr>
            <p:spPr>
              <a:xfrm>
                <a:off x="1895475" y="496887"/>
                <a:ext cx="103188" cy="3016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808" y="8629"/>
                    </a:lnTo>
                    <a:lnTo>
                      <a:pt x="16159" y="14857"/>
                    </a:lnTo>
                    <a:lnTo>
                      <a:pt x="8904" y="17257"/>
                    </a:lnTo>
                    <a:lnTo>
                      <a:pt x="1649" y="21600"/>
                    </a:lnTo>
                    <a:lnTo>
                      <a:pt x="0" y="19714"/>
                    </a:lnTo>
                    <a:lnTo>
                      <a:pt x="7090" y="13543"/>
                    </a:lnTo>
                    <a:lnTo>
                      <a:pt x="8904" y="8629"/>
                    </a:lnTo>
                    <a:lnTo>
                      <a:pt x="16159" y="3086"/>
                    </a:lnTo>
                    <a:lnTo>
                      <a:pt x="19456" y="571"/>
                    </a:lnTo>
                    <a:lnTo>
                      <a:pt x="21600"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4" name="Shape 194"/>
              <p:cNvSpPr/>
              <p:nvPr/>
            </p:nvSpPr>
            <p:spPr>
              <a:xfrm>
                <a:off x="1835150" y="779462"/>
                <a:ext cx="138113" cy="215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733" y="21600"/>
                    </a:lnTo>
                    <a:lnTo>
                      <a:pt x="0" y="21600"/>
                    </a:lnTo>
                    <a:lnTo>
                      <a:pt x="2622" y="18160"/>
                    </a:lnTo>
                    <a:lnTo>
                      <a:pt x="7991" y="14800"/>
                    </a:lnTo>
                    <a:lnTo>
                      <a:pt x="12111" y="10480"/>
                    </a:lnTo>
                    <a:lnTo>
                      <a:pt x="14733" y="6080"/>
                    </a:lnTo>
                    <a:lnTo>
                      <a:pt x="16106" y="2640"/>
                    </a:lnTo>
                    <a:lnTo>
                      <a:pt x="21600"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5" name="Shape 195"/>
              <p:cNvSpPr/>
              <p:nvPr/>
            </p:nvSpPr>
            <p:spPr>
              <a:xfrm>
                <a:off x="274637" y="1287462"/>
                <a:ext cx="3336926" cy="2049463"/>
              </a:xfrm>
              <a:custGeom>
                <a:avLst/>
                <a:gdLst/>
                <a:ahLst/>
                <a:cxnLst>
                  <a:cxn ang="0">
                    <a:pos x="wd2" y="hd2"/>
                  </a:cxn>
                  <a:cxn ang="5400000">
                    <a:pos x="wd2" y="hd2"/>
                  </a:cxn>
                  <a:cxn ang="10800000">
                    <a:pos x="wd2" y="hd2"/>
                  </a:cxn>
                  <a:cxn ang="16200000">
                    <a:pos x="wd2" y="hd2"/>
                  </a:cxn>
                </a:cxnLst>
                <a:rect l="0" t="0" r="r" b="b"/>
                <a:pathLst>
                  <a:path w="21600" h="21600" extrusionOk="0">
                    <a:moveTo>
                      <a:pt x="7327" y="628"/>
                    </a:moveTo>
                    <a:lnTo>
                      <a:pt x="7548" y="988"/>
                    </a:lnTo>
                    <a:lnTo>
                      <a:pt x="8103" y="1255"/>
                    </a:lnTo>
                    <a:lnTo>
                      <a:pt x="8832" y="1439"/>
                    </a:lnTo>
                    <a:lnTo>
                      <a:pt x="9495" y="1439"/>
                    </a:lnTo>
                    <a:lnTo>
                      <a:pt x="10276" y="1356"/>
                    </a:lnTo>
                    <a:lnTo>
                      <a:pt x="10713" y="1255"/>
                    </a:lnTo>
                    <a:lnTo>
                      <a:pt x="14597" y="1255"/>
                    </a:lnTo>
                    <a:lnTo>
                      <a:pt x="15655" y="1080"/>
                    </a:lnTo>
                    <a:lnTo>
                      <a:pt x="17880" y="988"/>
                    </a:lnTo>
                    <a:lnTo>
                      <a:pt x="19046" y="628"/>
                    </a:lnTo>
                    <a:lnTo>
                      <a:pt x="19540" y="536"/>
                    </a:lnTo>
                    <a:lnTo>
                      <a:pt x="20372" y="259"/>
                    </a:lnTo>
                    <a:lnTo>
                      <a:pt x="20927" y="0"/>
                    </a:lnTo>
                    <a:lnTo>
                      <a:pt x="21102" y="452"/>
                    </a:lnTo>
                    <a:lnTo>
                      <a:pt x="20264" y="803"/>
                    </a:lnTo>
                    <a:lnTo>
                      <a:pt x="19206" y="988"/>
                    </a:lnTo>
                    <a:lnTo>
                      <a:pt x="18769" y="1080"/>
                    </a:lnTo>
                    <a:lnTo>
                      <a:pt x="18651" y="1356"/>
                    </a:lnTo>
                    <a:lnTo>
                      <a:pt x="18769" y="1531"/>
                    </a:lnTo>
                    <a:lnTo>
                      <a:pt x="19206" y="1615"/>
                    </a:lnTo>
                    <a:lnTo>
                      <a:pt x="19273" y="2243"/>
                    </a:lnTo>
                    <a:lnTo>
                      <a:pt x="18158" y="2611"/>
                    </a:lnTo>
                    <a:lnTo>
                      <a:pt x="16662" y="2979"/>
                    </a:lnTo>
                    <a:lnTo>
                      <a:pt x="15327" y="3255"/>
                    </a:lnTo>
                    <a:lnTo>
                      <a:pt x="14659" y="3339"/>
                    </a:lnTo>
                    <a:lnTo>
                      <a:pt x="14268" y="3339"/>
                    </a:lnTo>
                    <a:lnTo>
                      <a:pt x="13934" y="3515"/>
                    </a:lnTo>
                    <a:lnTo>
                      <a:pt x="13708" y="3707"/>
                    </a:lnTo>
                    <a:lnTo>
                      <a:pt x="13497" y="4335"/>
                    </a:lnTo>
                    <a:lnTo>
                      <a:pt x="13323" y="5046"/>
                    </a:lnTo>
                    <a:lnTo>
                      <a:pt x="13379" y="5607"/>
                    </a:lnTo>
                    <a:lnTo>
                      <a:pt x="13549" y="5959"/>
                    </a:lnTo>
                    <a:lnTo>
                      <a:pt x="13775" y="6143"/>
                    </a:lnTo>
                    <a:lnTo>
                      <a:pt x="14381" y="6235"/>
                    </a:lnTo>
                    <a:lnTo>
                      <a:pt x="14489" y="6770"/>
                    </a:lnTo>
                    <a:lnTo>
                      <a:pt x="14381" y="6862"/>
                    </a:lnTo>
                    <a:lnTo>
                      <a:pt x="14330" y="7139"/>
                    </a:lnTo>
                    <a:lnTo>
                      <a:pt x="14489" y="7507"/>
                    </a:lnTo>
                    <a:lnTo>
                      <a:pt x="15604" y="9038"/>
                    </a:lnTo>
                    <a:lnTo>
                      <a:pt x="15881" y="9214"/>
                    </a:lnTo>
                    <a:lnTo>
                      <a:pt x="16385" y="9407"/>
                    </a:lnTo>
                    <a:lnTo>
                      <a:pt x="17603" y="9038"/>
                    </a:lnTo>
                    <a:lnTo>
                      <a:pt x="19273" y="8394"/>
                    </a:lnTo>
                    <a:lnTo>
                      <a:pt x="19540" y="8218"/>
                    </a:lnTo>
                    <a:lnTo>
                      <a:pt x="19709" y="7959"/>
                    </a:lnTo>
                    <a:lnTo>
                      <a:pt x="19709" y="7683"/>
                    </a:lnTo>
                    <a:lnTo>
                      <a:pt x="19601" y="7398"/>
                    </a:lnTo>
                    <a:lnTo>
                      <a:pt x="18928" y="7507"/>
                    </a:lnTo>
                    <a:lnTo>
                      <a:pt x="18769" y="7139"/>
                    </a:lnTo>
                    <a:lnTo>
                      <a:pt x="18599" y="6946"/>
                    </a:lnTo>
                    <a:lnTo>
                      <a:pt x="18435" y="6946"/>
                    </a:lnTo>
                    <a:lnTo>
                      <a:pt x="18435" y="7507"/>
                    </a:lnTo>
                    <a:lnTo>
                      <a:pt x="17988" y="7683"/>
                    </a:lnTo>
                    <a:lnTo>
                      <a:pt x="17829" y="7398"/>
                    </a:lnTo>
                    <a:lnTo>
                      <a:pt x="17711" y="7139"/>
                    </a:lnTo>
                    <a:lnTo>
                      <a:pt x="17654" y="6862"/>
                    </a:lnTo>
                    <a:lnTo>
                      <a:pt x="17484" y="6770"/>
                    </a:lnTo>
                    <a:lnTo>
                      <a:pt x="17603" y="6235"/>
                    </a:lnTo>
                    <a:lnTo>
                      <a:pt x="18265" y="6411"/>
                    </a:lnTo>
                    <a:lnTo>
                      <a:pt x="19046" y="6687"/>
                    </a:lnTo>
                    <a:lnTo>
                      <a:pt x="19766" y="7055"/>
                    </a:lnTo>
                    <a:lnTo>
                      <a:pt x="20490" y="7398"/>
                    </a:lnTo>
                    <a:lnTo>
                      <a:pt x="21153" y="7858"/>
                    </a:lnTo>
                    <a:lnTo>
                      <a:pt x="21430" y="8135"/>
                    </a:lnTo>
                    <a:lnTo>
                      <a:pt x="21600" y="8218"/>
                    </a:lnTo>
                    <a:lnTo>
                      <a:pt x="21153" y="8494"/>
                    </a:lnTo>
                    <a:lnTo>
                      <a:pt x="20542" y="8762"/>
                    </a:lnTo>
                    <a:lnTo>
                      <a:pt x="19987" y="8846"/>
                    </a:lnTo>
                    <a:lnTo>
                      <a:pt x="19658" y="8946"/>
                    </a:lnTo>
                    <a:lnTo>
                      <a:pt x="19380" y="9038"/>
                    </a:lnTo>
                    <a:lnTo>
                      <a:pt x="19046" y="9214"/>
                    </a:lnTo>
                    <a:lnTo>
                      <a:pt x="18599" y="9490"/>
                    </a:lnTo>
                    <a:lnTo>
                      <a:pt x="18265" y="9582"/>
                    </a:lnTo>
                    <a:lnTo>
                      <a:pt x="17988" y="9582"/>
                    </a:lnTo>
                    <a:lnTo>
                      <a:pt x="17484" y="9859"/>
                    </a:lnTo>
                    <a:lnTo>
                      <a:pt x="17269" y="10118"/>
                    </a:lnTo>
                    <a:lnTo>
                      <a:pt x="17099" y="10310"/>
                    </a:lnTo>
                    <a:lnTo>
                      <a:pt x="16991" y="10662"/>
                    </a:lnTo>
                    <a:lnTo>
                      <a:pt x="17048" y="11022"/>
                    </a:lnTo>
                    <a:lnTo>
                      <a:pt x="17325" y="11474"/>
                    </a:lnTo>
                    <a:lnTo>
                      <a:pt x="16822" y="12018"/>
                    </a:lnTo>
                    <a:lnTo>
                      <a:pt x="15989" y="10394"/>
                    </a:lnTo>
                    <a:lnTo>
                      <a:pt x="15825" y="10210"/>
                    </a:lnTo>
                    <a:lnTo>
                      <a:pt x="15655" y="10310"/>
                    </a:lnTo>
                    <a:lnTo>
                      <a:pt x="15547" y="10486"/>
                    </a:lnTo>
                    <a:lnTo>
                      <a:pt x="15486" y="10846"/>
                    </a:lnTo>
                    <a:lnTo>
                      <a:pt x="15434" y="11198"/>
                    </a:lnTo>
                    <a:lnTo>
                      <a:pt x="14874" y="11022"/>
                    </a:lnTo>
                    <a:lnTo>
                      <a:pt x="14941" y="9942"/>
                    </a:lnTo>
                    <a:lnTo>
                      <a:pt x="14993" y="9582"/>
                    </a:lnTo>
                    <a:lnTo>
                      <a:pt x="14874" y="9298"/>
                    </a:lnTo>
                    <a:lnTo>
                      <a:pt x="14715" y="9122"/>
                    </a:lnTo>
                    <a:lnTo>
                      <a:pt x="14438" y="9214"/>
                    </a:lnTo>
                    <a:lnTo>
                      <a:pt x="14268" y="9582"/>
                    </a:lnTo>
                    <a:lnTo>
                      <a:pt x="14052" y="9750"/>
                    </a:lnTo>
                    <a:lnTo>
                      <a:pt x="13708" y="9942"/>
                    </a:lnTo>
                    <a:lnTo>
                      <a:pt x="13497" y="10210"/>
                    </a:lnTo>
                    <a:lnTo>
                      <a:pt x="13271" y="10486"/>
                    </a:lnTo>
                    <a:lnTo>
                      <a:pt x="12937" y="9942"/>
                    </a:lnTo>
                    <a:lnTo>
                      <a:pt x="13102" y="9666"/>
                    </a:lnTo>
                    <a:lnTo>
                      <a:pt x="13102" y="9214"/>
                    </a:lnTo>
                    <a:lnTo>
                      <a:pt x="12994" y="8846"/>
                    </a:lnTo>
                    <a:lnTo>
                      <a:pt x="12716" y="8586"/>
                    </a:lnTo>
                    <a:lnTo>
                      <a:pt x="12213" y="8394"/>
                    </a:lnTo>
                    <a:lnTo>
                      <a:pt x="11602" y="8135"/>
                    </a:lnTo>
                    <a:lnTo>
                      <a:pt x="11047" y="7959"/>
                    </a:lnTo>
                    <a:lnTo>
                      <a:pt x="10605" y="7858"/>
                    </a:lnTo>
                    <a:lnTo>
                      <a:pt x="10327" y="7683"/>
                    </a:lnTo>
                    <a:lnTo>
                      <a:pt x="9998" y="7591"/>
                    </a:lnTo>
                    <a:lnTo>
                      <a:pt x="10384" y="6862"/>
                    </a:lnTo>
                    <a:lnTo>
                      <a:pt x="10661" y="6595"/>
                    </a:lnTo>
                    <a:lnTo>
                      <a:pt x="10939" y="6411"/>
                    </a:lnTo>
                    <a:lnTo>
                      <a:pt x="11658" y="6235"/>
                    </a:lnTo>
                    <a:lnTo>
                      <a:pt x="12105" y="6143"/>
                    </a:lnTo>
                    <a:lnTo>
                      <a:pt x="12542" y="6059"/>
                    </a:lnTo>
                    <a:lnTo>
                      <a:pt x="12768" y="5867"/>
                    </a:lnTo>
                    <a:lnTo>
                      <a:pt x="12824" y="5507"/>
                    </a:lnTo>
                    <a:lnTo>
                      <a:pt x="12768" y="5046"/>
                    </a:lnTo>
                    <a:lnTo>
                      <a:pt x="12542" y="4511"/>
                    </a:lnTo>
                    <a:lnTo>
                      <a:pt x="12382" y="3883"/>
                    </a:lnTo>
                    <a:lnTo>
                      <a:pt x="11935" y="3063"/>
                    </a:lnTo>
                    <a:lnTo>
                      <a:pt x="11602" y="2611"/>
                    </a:lnTo>
                    <a:lnTo>
                      <a:pt x="11442" y="2519"/>
                    </a:lnTo>
                    <a:lnTo>
                      <a:pt x="11381" y="2695"/>
                    </a:lnTo>
                    <a:lnTo>
                      <a:pt x="11602" y="3515"/>
                    </a:lnTo>
                    <a:lnTo>
                      <a:pt x="11987" y="4419"/>
                    </a:lnTo>
                    <a:lnTo>
                      <a:pt x="11494" y="4511"/>
                    </a:lnTo>
                    <a:lnTo>
                      <a:pt x="10821" y="3063"/>
                    </a:lnTo>
                    <a:lnTo>
                      <a:pt x="10661" y="2887"/>
                    </a:lnTo>
                    <a:lnTo>
                      <a:pt x="10605" y="2887"/>
                    </a:lnTo>
                    <a:lnTo>
                      <a:pt x="10769" y="3707"/>
                    </a:lnTo>
                    <a:lnTo>
                      <a:pt x="10887" y="4335"/>
                    </a:lnTo>
                    <a:lnTo>
                      <a:pt x="11098" y="4787"/>
                    </a:lnTo>
                    <a:lnTo>
                      <a:pt x="10821" y="4703"/>
                    </a:lnTo>
                    <a:lnTo>
                      <a:pt x="10605" y="4511"/>
                    </a:lnTo>
                    <a:lnTo>
                      <a:pt x="10435" y="4159"/>
                    </a:lnTo>
                    <a:lnTo>
                      <a:pt x="10276" y="3515"/>
                    </a:lnTo>
                    <a:lnTo>
                      <a:pt x="10158" y="3063"/>
                    </a:lnTo>
                    <a:lnTo>
                      <a:pt x="10050" y="2695"/>
                    </a:lnTo>
                    <a:lnTo>
                      <a:pt x="9829" y="2519"/>
                    </a:lnTo>
                    <a:lnTo>
                      <a:pt x="9603" y="2519"/>
                    </a:lnTo>
                    <a:lnTo>
                      <a:pt x="9603" y="2611"/>
                    </a:lnTo>
                    <a:lnTo>
                      <a:pt x="9772" y="3063"/>
                    </a:lnTo>
                    <a:lnTo>
                      <a:pt x="9937" y="3707"/>
                    </a:lnTo>
                    <a:lnTo>
                      <a:pt x="10158" y="4159"/>
                    </a:lnTo>
                    <a:lnTo>
                      <a:pt x="10158" y="4335"/>
                    </a:lnTo>
                    <a:lnTo>
                      <a:pt x="9880" y="4159"/>
                    </a:lnTo>
                    <a:lnTo>
                      <a:pt x="9551" y="3707"/>
                    </a:lnTo>
                    <a:lnTo>
                      <a:pt x="9269" y="3255"/>
                    </a:lnTo>
                    <a:lnTo>
                      <a:pt x="9110" y="2804"/>
                    </a:lnTo>
                    <a:lnTo>
                      <a:pt x="8832" y="2435"/>
                    </a:lnTo>
                    <a:lnTo>
                      <a:pt x="8771" y="2435"/>
                    </a:lnTo>
                    <a:lnTo>
                      <a:pt x="8832" y="2887"/>
                    </a:lnTo>
                    <a:lnTo>
                      <a:pt x="9110" y="4159"/>
                    </a:lnTo>
                    <a:lnTo>
                      <a:pt x="9654" y="6059"/>
                    </a:lnTo>
                    <a:lnTo>
                      <a:pt x="9444" y="6595"/>
                    </a:lnTo>
                    <a:lnTo>
                      <a:pt x="9218" y="7055"/>
                    </a:lnTo>
                    <a:lnTo>
                      <a:pt x="9110" y="7314"/>
                    </a:lnTo>
                    <a:lnTo>
                      <a:pt x="8385" y="7398"/>
                    </a:lnTo>
                    <a:lnTo>
                      <a:pt x="7825" y="7591"/>
                    </a:lnTo>
                    <a:lnTo>
                      <a:pt x="6381" y="7591"/>
                    </a:lnTo>
                    <a:lnTo>
                      <a:pt x="6381" y="7055"/>
                    </a:lnTo>
                    <a:lnTo>
                      <a:pt x="6993" y="6862"/>
                    </a:lnTo>
                    <a:lnTo>
                      <a:pt x="7548" y="6595"/>
                    </a:lnTo>
                    <a:lnTo>
                      <a:pt x="8555" y="6595"/>
                    </a:lnTo>
                    <a:lnTo>
                      <a:pt x="8714" y="6411"/>
                    </a:lnTo>
                    <a:lnTo>
                      <a:pt x="8771" y="6059"/>
                    </a:lnTo>
                    <a:lnTo>
                      <a:pt x="8663" y="5783"/>
                    </a:lnTo>
                    <a:lnTo>
                      <a:pt x="8329" y="5691"/>
                    </a:lnTo>
                    <a:lnTo>
                      <a:pt x="8103" y="5607"/>
                    </a:lnTo>
                    <a:lnTo>
                      <a:pt x="7825" y="5415"/>
                    </a:lnTo>
                    <a:lnTo>
                      <a:pt x="7440" y="5239"/>
                    </a:lnTo>
                    <a:lnTo>
                      <a:pt x="7111" y="5239"/>
                    </a:lnTo>
                    <a:lnTo>
                      <a:pt x="6659" y="5331"/>
                    </a:lnTo>
                    <a:lnTo>
                      <a:pt x="6273" y="5415"/>
                    </a:lnTo>
                    <a:lnTo>
                      <a:pt x="5945" y="5415"/>
                    </a:lnTo>
                    <a:lnTo>
                      <a:pt x="5441" y="5607"/>
                    </a:lnTo>
                    <a:lnTo>
                      <a:pt x="4994" y="5867"/>
                    </a:lnTo>
                    <a:lnTo>
                      <a:pt x="4439" y="6411"/>
                    </a:lnTo>
                    <a:lnTo>
                      <a:pt x="4157" y="6595"/>
                    </a:lnTo>
                    <a:lnTo>
                      <a:pt x="3997" y="6946"/>
                    </a:lnTo>
                    <a:lnTo>
                      <a:pt x="4054" y="7398"/>
                    </a:lnTo>
                    <a:lnTo>
                      <a:pt x="4223" y="8135"/>
                    </a:lnTo>
                    <a:lnTo>
                      <a:pt x="4439" y="8670"/>
                    </a:lnTo>
                    <a:lnTo>
                      <a:pt x="4778" y="9298"/>
                    </a:lnTo>
                    <a:lnTo>
                      <a:pt x="4552" y="9942"/>
                    </a:lnTo>
                    <a:lnTo>
                      <a:pt x="3997" y="9407"/>
                    </a:lnTo>
                    <a:lnTo>
                      <a:pt x="3828" y="9122"/>
                    </a:lnTo>
                    <a:lnTo>
                      <a:pt x="3612" y="9038"/>
                    </a:lnTo>
                    <a:lnTo>
                      <a:pt x="3442" y="9122"/>
                    </a:lnTo>
                    <a:lnTo>
                      <a:pt x="2831" y="9859"/>
                    </a:lnTo>
                    <a:lnTo>
                      <a:pt x="2446" y="10394"/>
                    </a:lnTo>
                    <a:lnTo>
                      <a:pt x="2276" y="10746"/>
                    </a:lnTo>
                    <a:lnTo>
                      <a:pt x="1942" y="11114"/>
                    </a:lnTo>
                    <a:lnTo>
                      <a:pt x="1721" y="11474"/>
                    </a:lnTo>
                    <a:lnTo>
                      <a:pt x="1613" y="11842"/>
                    </a:lnTo>
                    <a:lnTo>
                      <a:pt x="1721" y="12210"/>
                    </a:lnTo>
                    <a:lnTo>
                      <a:pt x="1942" y="12838"/>
                    </a:lnTo>
                    <a:lnTo>
                      <a:pt x="2220" y="13373"/>
                    </a:lnTo>
                    <a:lnTo>
                      <a:pt x="2502" y="14110"/>
                    </a:lnTo>
                    <a:lnTo>
                      <a:pt x="2661" y="14821"/>
                    </a:lnTo>
                    <a:lnTo>
                      <a:pt x="2888" y="15097"/>
                    </a:lnTo>
                    <a:lnTo>
                      <a:pt x="3057" y="15097"/>
                    </a:lnTo>
                    <a:lnTo>
                      <a:pt x="3335" y="14738"/>
                    </a:lnTo>
                    <a:lnTo>
                      <a:pt x="3612" y="15449"/>
                    </a:lnTo>
                    <a:lnTo>
                      <a:pt x="3335" y="15725"/>
                    </a:lnTo>
                    <a:lnTo>
                      <a:pt x="3216" y="16093"/>
                    </a:lnTo>
                    <a:lnTo>
                      <a:pt x="3335" y="16462"/>
                    </a:lnTo>
                    <a:lnTo>
                      <a:pt x="3612" y="17089"/>
                    </a:lnTo>
                    <a:lnTo>
                      <a:pt x="3273" y="17625"/>
                    </a:lnTo>
                    <a:lnTo>
                      <a:pt x="2723" y="16721"/>
                    </a:lnTo>
                    <a:lnTo>
                      <a:pt x="2327" y="16177"/>
                    </a:lnTo>
                    <a:lnTo>
                      <a:pt x="2050" y="15817"/>
                    </a:lnTo>
                    <a:lnTo>
                      <a:pt x="1891" y="15641"/>
                    </a:lnTo>
                    <a:lnTo>
                      <a:pt x="1665" y="15549"/>
                    </a:lnTo>
                    <a:lnTo>
                      <a:pt x="1444" y="15641"/>
                    </a:lnTo>
                    <a:lnTo>
                      <a:pt x="1279" y="16010"/>
                    </a:lnTo>
                    <a:lnTo>
                      <a:pt x="1218" y="16462"/>
                    </a:lnTo>
                    <a:lnTo>
                      <a:pt x="1279" y="16897"/>
                    </a:lnTo>
                    <a:lnTo>
                      <a:pt x="1495" y="17265"/>
                    </a:lnTo>
                    <a:lnTo>
                      <a:pt x="1891" y="17901"/>
                    </a:lnTo>
                    <a:lnTo>
                      <a:pt x="2554" y="18704"/>
                    </a:lnTo>
                    <a:lnTo>
                      <a:pt x="2831" y="19248"/>
                    </a:lnTo>
                    <a:lnTo>
                      <a:pt x="3108" y="19700"/>
                    </a:lnTo>
                    <a:lnTo>
                      <a:pt x="3494" y="20068"/>
                    </a:lnTo>
                    <a:lnTo>
                      <a:pt x="3997" y="20520"/>
                    </a:lnTo>
                    <a:lnTo>
                      <a:pt x="4157" y="20713"/>
                    </a:lnTo>
                    <a:lnTo>
                      <a:pt x="3828" y="21600"/>
                    </a:lnTo>
                    <a:lnTo>
                      <a:pt x="1942" y="19349"/>
                    </a:lnTo>
                    <a:lnTo>
                      <a:pt x="170" y="16637"/>
                    </a:lnTo>
                    <a:lnTo>
                      <a:pt x="0" y="14913"/>
                    </a:lnTo>
                    <a:lnTo>
                      <a:pt x="724" y="13198"/>
                    </a:lnTo>
                    <a:lnTo>
                      <a:pt x="724" y="11198"/>
                    </a:lnTo>
                    <a:lnTo>
                      <a:pt x="1773" y="8846"/>
                    </a:lnTo>
                    <a:lnTo>
                      <a:pt x="2831" y="5607"/>
                    </a:lnTo>
                    <a:lnTo>
                      <a:pt x="5606" y="3883"/>
                    </a:lnTo>
                    <a:lnTo>
                      <a:pt x="6160" y="1615"/>
                    </a:lnTo>
                    <a:lnTo>
                      <a:pt x="6941" y="711"/>
                    </a:lnTo>
                    <a:lnTo>
                      <a:pt x="7327" y="628"/>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6" name="Shape 196"/>
              <p:cNvSpPr/>
              <p:nvPr/>
            </p:nvSpPr>
            <p:spPr>
              <a:xfrm>
                <a:off x="969962" y="1870075"/>
                <a:ext cx="212726" cy="119063"/>
              </a:xfrm>
              <a:custGeom>
                <a:avLst/>
                <a:gdLst/>
                <a:ahLst/>
                <a:cxnLst>
                  <a:cxn ang="0">
                    <a:pos x="wd2" y="hd2"/>
                  </a:cxn>
                  <a:cxn ang="5400000">
                    <a:pos x="wd2" y="hd2"/>
                  </a:cxn>
                  <a:cxn ang="10800000">
                    <a:pos x="wd2" y="hd2"/>
                  </a:cxn>
                  <a:cxn ang="16200000">
                    <a:pos x="wd2" y="hd2"/>
                  </a:cxn>
                </a:cxnLst>
                <a:rect l="0" t="0" r="r" b="b"/>
                <a:pathLst>
                  <a:path w="21600" h="21600" extrusionOk="0">
                    <a:moveTo>
                      <a:pt x="0" y="18720"/>
                    </a:moveTo>
                    <a:lnTo>
                      <a:pt x="1686" y="21600"/>
                    </a:lnTo>
                    <a:lnTo>
                      <a:pt x="7709" y="15696"/>
                    </a:lnTo>
                    <a:lnTo>
                      <a:pt x="12045" y="9360"/>
                    </a:lnTo>
                    <a:lnTo>
                      <a:pt x="21600" y="0"/>
                    </a:lnTo>
                    <a:lnTo>
                      <a:pt x="19914" y="0"/>
                    </a:lnTo>
                    <a:lnTo>
                      <a:pt x="8672" y="7776"/>
                    </a:lnTo>
                    <a:lnTo>
                      <a:pt x="0" y="1872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7" name="Shape 197"/>
              <p:cNvSpPr/>
              <p:nvPr/>
            </p:nvSpPr>
            <p:spPr>
              <a:xfrm>
                <a:off x="1776412" y="2101850"/>
                <a:ext cx="111126" cy="68263"/>
              </a:xfrm>
              <a:custGeom>
                <a:avLst/>
                <a:gdLst/>
                <a:ahLst/>
                <a:cxnLst>
                  <a:cxn ang="0">
                    <a:pos x="wd2" y="hd2"/>
                  </a:cxn>
                  <a:cxn ang="5400000">
                    <a:pos x="wd2" y="hd2"/>
                  </a:cxn>
                  <a:cxn ang="10800000">
                    <a:pos x="wd2" y="hd2"/>
                  </a:cxn>
                  <a:cxn ang="16200000">
                    <a:pos x="wd2" y="hd2"/>
                  </a:cxn>
                </a:cxnLst>
                <a:rect l="0" t="0" r="r" b="b"/>
                <a:pathLst>
                  <a:path w="21600" h="21600" extrusionOk="0">
                    <a:moveTo>
                      <a:pt x="13209" y="0"/>
                    </a:moveTo>
                    <a:lnTo>
                      <a:pt x="21600" y="7878"/>
                    </a:lnTo>
                    <a:lnTo>
                      <a:pt x="0" y="21600"/>
                    </a:lnTo>
                    <a:lnTo>
                      <a:pt x="8391" y="10927"/>
                    </a:lnTo>
                    <a:lnTo>
                      <a:pt x="13209"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8" name="Shape 198"/>
              <p:cNvSpPr/>
              <p:nvPr/>
            </p:nvSpPr>
            <p:spPr>
              <a:xfrm>
                <a:off x="1973262" y="2152650"/>
                <a:ext cx="111126" cy="34925"/>
              </a:xfrm>
              <a:custGeom>
                <a:avLst/>
                <a:gdLst/>
                <a:ahLst/>
                <a:cxnLst>
                  <a:cxn ang="0">
                    <a:pos x="wd2" y="hd2"/>
                  </a:cxn>
                  <a:cxn ang="5400000">
                    <a:pos x="wd2" y="hd2"/>
                  </a:cxn>
                  <a:cxn ang="10800000">
                    <a:pos x="wd2" y="hd2"/>
                  </a:cxn>
                  <a:cxn ang="16200000">
                    <a:pos x="wd2" y="hd2"/>
                  </a:cxn>
                </a:cxnLst>
                <a:rect l="0" t="0" r="r" b="b"/>
                <a:pathLst>
                  <a:path w="21600" h="21600" extrusionOk="0">
                    <a:moveTo>
                      <a:pt x="5128" y="0"/>
                    </a:moveTo>
                    <a:lnTo>
                      <a:pt x="0" y="21600"/>
                    </a:lnTo>
                    <a:lnTo>
                      <a:pt x="9945" y="10309"/>
                    </a:lnTo>
                    <a:lnTo>
                      <a:pt x="21600" y="5400"/>
                    </a:lnTo>
                    <a:lnTo>
                      <a:pt x="18337" y="0"/>
                    </a:lnTo>
                    <a:lnTo>
                      <a:pt x="5128"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9" name="Shape 199"/>
              <p:cNvSpPr/>
              <p:nvPr/>
            </p:nvSpPr>
            <p:spPr>
              <a:xfrm>
                <a:off x="1484312" y="2298700"/>
                <a:ext cx="128588" cy="42863"/>
              </a:xfrm>
              <a:custGeom>
                <a:avLst/>
                <a:gdLst/>
                <a:ahLst/>
                <a:cxnLst>
                  <a:cxn ang="0">
                    <a:pos x="wd2" y="hd2"/>
                  </a:cxn>
                  <a:cxn ang="5400000">
                    <a:pos x="wd2" y="hd2"/>
                  </a:cxn>
                  <a:cxn ang="10800000">
                    <a:pos x="wd2" y="hd2"/>
                  </a:cxn>
                  <a:cxn ang="16200000">
                    <a:pos x="wd2" y="hd2"/>
                  </a:cxn>
                </a:cxnLst>
                <a:rect l="0" t="0" r="r" b="b"/>
                <a:pathLst>
                  <a:path w="21600" h="21600" extrusionOk="0">
                    <a:moveTo>
                      <a:pt x="0" y="13200"/>
                    </a:moveTo>
                    <a:lnTo>
                      <a:pt x="0" y="21600"/>
                    </a:lnTo>
                    <a:lnTo>
                      <a:pt x="7156" y="21600"/>
                    </a:lnTo>
                    <a:lnTo>
                      <a:pt x="21600" y="4000"/>
                    </a:lnTo>
                    <a:lnTo>
                      <a:pt x="18817" y="0"/>
                    </a:lnTo>
                    <a:lnTo>
                      <a:pt x="8613" y="13200"/>
                    </a:lnTo>
                    <a:lnTo>
                      <a:pt x="0" y="1320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0" name="Shape 200"/>
              <p:cNvSpPr/>
              <p:nvPr/>
            </p:nvSpPr>
            <p:spPr>
              <a:xfrm>
                <a:off x="1441450" y="2127250"/>
                <a:ext cx="101600" cy="52388"/>
              </a:xfrm>
              <a:custGeom>
                <a:avLst/>
                <a:gdLst/>
                <a:ahLst/>
                <a:cxnLst>
                  <a:cxn ang="0">
                    <a:pos x="wd2" y="hd2"/>
                  </a:cxn>
                  <a:cxn ang="5400000">
                    <a:pos x="wd2" y="hd2"/>
                  </a:cxn>
                  <a:cxn ang="10800000">
                    <a:pos x="wd2" y="hd2"/>
                  </a:cxn>
                  <a:cxn ang="16200000">
                    <a:pos x="wd2" y="hd2"/>
                  </a:cxn>
                </a:cxnLst>
                <a:rect l="0" t="0" r="r" b="b"/>
                <a:pathLst>
                  <a:path w="21600" h="21600" extrusionOk="0">
                    <a:moveTo>
                      <a:pt x="0" y="3869"/>
                    </a:moveTo>
                    <a:lnTo>
                      <a:pt x="9042" y="21600"/>
                    </a:lnTo>
                    <a:lnTo>
                      <a:pt x="21600" y="7415"/>
                    </a:lnTo>
                    <a:lnTo>
                      <a:pt x="9042" y="7415"/>
                    </a:lnTo>
                    <a:lnTo>
                      <a:pt x="3851" y="0"/>
                    </a:lnTo>
                    <a:lnTo>
                      <a:pt x="0" y="3869"/>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1" name="Shape 201"/>
              <p:cNvSpPr/>
              <p:nvPr/>
            </p:nvSpPr>
            <p:spPr>
              <a:xfrm>
                <a:off x="1303337" y="2093912"/>
                <a:ext cx="69851" cy="76201"/>
              </a:xfrm>
              <a:custGeom>
                <a:avLst/>
                <a:gdLst/>
                <a:ahLst/>
                <a:cxnLst>
                  <a:cxn ang="0">
                    <a:pos x="wd2" y="hd2"/>
                  </a:cxn>
                  <a:cxn ang="5400000">
                    <a:pos x="wd2" y="hd2"/>
                  </a:cxn>
                  <a:cxn ang="10800000">
                    <a:pos x="wd2" y="hd2"/>
                  </a:cxn>
                  <a:cxn ang="16200000">
                    <a:pos x="wd2" y="hd2"/>
                  </a:cxn>
                </a:cxnLst>
                <a:rect l="0" t="0" r="r" b="b"/>
                <a:pathLst>
                  <a:path w="21600" h="21600" extrusionOk="0">
                    <a:moveTo>
                      <a:pt x="0" y="2475"/>
                    </a:moveTo>
                    <a:lnTo>
                      <a:pt x="8345" y="0"/>
                    </a:lnTo>
                    <a:lnTo>
                      <a:pt x="21600" y="21600"/>
                    </a:lnTo>
                    <a:lnTo>
                      <a:pt x="5155" y="4725"/>
                    </a:lnTo>
                    <a:lnTo>
                      <a:pt x="0" y="2475"/>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2" name="Shape 202"/>
              <p:cNvSpPr/>
              <p:nvPr/>
            </p:nvSpPr>
            <p:spPr>
              <a:xfrm>
                <a:off x="2093912" y="1766887"/>
                <a:ext cx="58738" cy="25401"/>
              </a:xfrm>
              <a:custGeom>
                <a:avLst/>
                <a:gdLst/>
                <a:ahLst/>
                <a:cxnLst>
                  <a:cxn ang="0">
                    <a:pos x="wd2" y="hd2"/>
                  </a:cxn>
                  <a:cxn ang="5400000">
                    <a:pos x="wd2" y="hd2"/>
                  </a:cxn>
                  <a:cxn ang="10800000">
                    <a:pos x="wd2" y="hd2"/>
                  </a:cxn>
                  <a:cxn ang="16200000">
                    <a:pos x="wd2" y="hd2"/>
                  </a:cxn>
                </a:cxnLst>
                <a:rect l="0" t="0" r="r" b="b"/>
                <a:pathLst>
                  <a:path w="21600" h="21600" extrusionOk="0">
                    <a:moveTo>
                      <a:pt x="18720" y="0"/>
                    </a:moveTo>
                    <a:lnTo>
                      <a:pt x="21600" y="8259"/>
                    </a:lnTo>
                    <a:lnTo>
                      <a:pt x="3168" y="21600"/>
                    </a:lnTo>
                    <a:lnTo>
                      <a:pt x="0" y="0"/>
                    </a:lnTo>
                    <a:lnTo>
                      <a:pt x="18720"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3" name="Shape 203"/>
              <p:cNvSpPr/>
              <p:nvPr/>
            </p:nvSpPr>
            <p:spPr>
              <a:xfrm>
                <a:off x="2419350" y="1655762"/>
                <a:ext cx="222250" cy="857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305" y="6600"/>
                    </a:lnTo>
                    <a:lnTo>
                      <a:pt x="8302" y="2000"/>
                    </a:lnTo>
                    <a:lnTo>
                      <a:pt x="21600" y="0"/>
                    </a:lnTo>
                    <a:lnTo>
                      <a:pt x="18986" y="4200"/>
                    </a:lnTo>
                    <a:lnTo>
                      <a:pt x="14067" y="6600"/>
                    </a:lnTo>
                    <a:lnTo>
                      <a:pt x="9916" y="10800"/>
                    </a:lnTo>
                    <a:lnTo>
                      <a:pt x="7456" y="12800"/>
                    </a:lnTo>
                    <a:lnTo>
                      <a:pt x="4151" y="15000"/>
                    </a:lnTo>
                    <a:lnTo>
                      <a:pt x="1614" y="21600"/>
                    </a:lnTo>
                    <a:lnTo>
                      <a:pt x="0" y="2160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4" name="Shape 204"/>
              <p:cNvSpPr/>
              <p:nvPr/>
            </p:nvSpPr>
            <p:spPr>
              <a:xfrm>
                <a:off x="3440112" y="1096962"/>
                <a:ext cx="171451" cy="155576"/>
              </a:xfrm>
              <a:custGeom>
                <a:avLst/>
                <a:gdLst/>
                <a:ahLst/>
                <a:cxnLst>
                  <a:cxn ang="0">
                    <a:pos x="wd2" y="hd2"/>
                  </a:cxn>
                  <a:cxn ang="5400000">
                    <a:pos x="wd2" y="hd2"/>
                  </a:cxn>
                  <a:cxn ang="10800000">
                    <a:pos x="wd2" y="hd2"/>
                  </a:cxn>
                  <a:cxn ang="16200000">
                    <a:pos x="wd2" y="hd2"/>
                  </a:cxn>
                </a:cxnLst>
                <a:rect l="0" t="0" r="r" b="b"/>
                <a:pathLst>
                  <a:path w="21600" h="21600" extrusionOk="0">
                    <a:moveTo>
                      <a:pt x="15000" y="0"/>
                    </a:moveTo>
                    <a:lnTo>
                      <a:pt x="8500" y="3747"/>
                    </a:lnTo>
                    <a:lnTo>
                      <a:pt x="0" y="6061"/>
                    </a:lnTo>
                    <a:lnTo>
                      <a:pt x="3100" y="15649"/>
                    </a:lnTo>
                    <a:lnTo>
                      <a:pt x="9600" y="14437"/>
                    </a:lnTo>
                    <a:lnTo>
                      <a:pt x="14000" y="15649"/>
                    </a:lnTo>
                    <a:lnTo>
                      <a:pt x="16200" y="16751"/>
                    </a:lnTo>
                    <a:lnTo>
                      <a:pt x="16200" y="21600"/>
                    </a:lnTo>
                    <a:lnTo>
                      <a:pt x="21600" y="16751"/>
                    </a:lnTo>
                    <a:lnTo>
                      <a:pt x="21600" y="14437"/>
                    </a:lnTo>
                    <a:lnTo>
                      <a:pt x="18300" y="10800"/>
                    </a:lnTo>
                    <a:lnTo>
                      <a:pt x="19400" y="7384"/>
                    </a:lnTo>
                    <a:lnTo>
                      <a:pt x="21600" y="2535"/>
                    </a:lnTo>
                    <a:lnTo>
                      <a:pt x="15000"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5" name="Shape 205"/>
              <p:cNvSpPr/>
              <p:nvPr/>
            </p:nvSpPr>
            <p:spPr>
              <a:xfrm>
                <a:off x="2462212" y="1492250"/>
                <a:ext cx="1603376" cy="2222500"/>
              </a:xfrm>
              <a:custGeom>
                <a:avLst/>
                <a:gdLst/>
                <a:ahLst/>
                <a:cxnLst>
                  <a:cxn ang="0">
                    <a:pos x="wd2" y="hd2"/>
                  </a:cxn>
                  <a:cxn ang="5400000">
                    <a:pos x="wd2" y="hd2"/>
                  </a:cxn>
                  <a:cxn ang="10800000">
                    <a:pos x="wd2" y="hd2"/>
                  </a:cxn>
                  <a:cxn ang="16200000">
                    <a:pos x="wd2" y="hd2"/>
                  </a:cxn>
                </a:cxnLst>
                <a:rect l="0" t="0" r="r" b="b"/>
                <a:pathLst>
                  <a:path w="21600" h="21600" extrusionOk="0">
                    <a:moveTo>
                      <a:pt x="12815" y="0"/>
                    </a:moveTo>
                    <a:lnTo>
                      <a:pt x="12473" y="332"/>
                    </a:lnTo>
                    <a:lnTo>
                      <a:pt x="11895" y="494"/>
                    </a:lnTo>
                    <a:lnTo>
                      <a:pt x="11190" y="594"/>
                    </a:lnTo>
                    <a:lnTo>
                      <a:pt x="10741" y="1011"/>
                    </a:lnTo>
                    <a:lnTo>
                      <a:pt x="10164" y="1173"/>
                    </a:lnTo>
                    <a:lnTo>
                      <a:pt x="8764" y="1335"/>
                    </a:lnTo>
                    <a:lnTo>
                      <a:pt x="7631" y="1589"/>
                    </a:lnTo>
                    <a:lnTo>
                      <a:pt x="6915" y="1844"/>
                    </a:lnTo>
                    <a:lnTo>
                      <a:pt x="5536" y="2006"/>
                    </a:lnTo>
                    <a:lnTo>
                      <a:pt x="2757" y="2762"/>
                    </a:lnTo>
                    <a:lnTo>
                      <a:pt x="3003" y="3255"/>
                    </a:lnTo>
                    <a:lnTo>
                      <a:pt x="3110" y="3595"/>
                    </a:lnTo>
                    <a:lnTo>
                      <a:pt x="2886" y="3834"/>
                    </a:lnTo>
                    <a:lnTo>
                      <a:pt x="2426" y="3919"/>
                    </a:lnTo>
                    <a:lnTo>
                      <a:pt x="1261" y="3757"/>
                    </a:lnTo>
                    <a:lnTo>
                      <a:pt x="0" y="3672"/>
                    </a:lnTo>
                    <a:lnTo>
                      <a:pt x="224" y="4251"/>
                    </a:lnTo>
                    <a:lnTo>
                      <a:pt x="577" y="4251"/>
                    </a:lnTo>
                    <a:lnTo>
                      <a:pt x="1037" y="4335"/>
                    </a:lnTo>
                    <a:lnTo>
                      <a:pt x="1731" y="4675"/>
                    </a:lnTo>
                    <a:lnTo>
                      <a:pt x="3228" y="5585"/>
                    </a:lnTo>
                    <a:lnTo>
                      <a:pt x="3110" y="5346"/>
                    </a:lnTo>
                    <a:lnTo>
                      <a:pt x="2651" y="4675"/>
                    </a:lnTo>
                    <a:lnTo>
                      <a:pt x="2651" y="4413"/>
                    </a:lnTo>
                    <a:lnTo>
                      <a:pt x="2757" y="4251"/>
                    </a:lnTo>
                    <a:lnTo>
                      <a:pt x="3110" y="4173"/>
                    </a:lnTo>
                    <a:lnTo>
                      <a:pt x="3463" y="4413"/>
                    </a:lnTo>
                    <a:lnTo>
                      <a:pt x="4382" y="5423"/>
                    </a:lnTo>
                    <a:lnTo>
                      <a:pt x="5205" y="5253"/>
                    </a:lnTo>
                    <a:lnTo>
                      <a:pt x="5205" y="5091"/>
                    </a:lnTo>
                    <a:lnTo>
                      <a:pt x="4959" y="4929"/>
                    </a:lnTo>
                    <a:lnTo>
                      <a:pt x="4842" y="4590"/>
                    </a:lnTo>
                    <a:lnTo>
                      <a:pt x="5066" y="4335"/>
                    </a:lnTo>
                    <a:lnTo>
                      <a:pt x="5429" y="4251"/>
                    </a:lnTo>
                    <a:lnTo>
                      <a:pt x="5654" y="4513"/>
                    </a:lnTo>
                    <a:lnTo>
                      <a:pt x="6007" y="5091"/>
                    </a:lnTo>
                    <a:lnTo>
                      <a:pt x="6338" y="5169"/>
                    </a:lnTo>
                    <a:lnTo>
                      <a:pt x="6915" y="5091"/>
                    </a:lnTo>
                    <a:lnTo>
                      <a:pt x="6691" y="4829"/>
                    </a:lnTo>
                    <a:lnTo>
                      <a:pt x="6691" y="4513"/>
                    </a:lnTo>
                    <a:lnTo>
                      <a:pt x="6808" y="4335"/>
                    </a:lnTo>
                    <a:lnTo>
                      <a:pt x="7161" y="4335"/>
                    </a:lnTo>
                    <a:lnTo>
                      <a:pt x="7492" y="3834"/>
                    </a:lnTo>
                    <a:lnTo>
                      <a:pt x="6691" y="3672"/>
                    </a:lnTo>
                    <a:lnTo>
                      <a:pt x="6466" y="3595"/>
                    </a:lnTo>
                    <a:lnTo>
                      <a:pt x="6338" y="3417"/>
                    </a:lnTo>
                    <a:lnTo>
                      <a:pt x="6466" y="3255"/>
                    </a:lnTo>
                    <a:lnTo>
                      <a:pt x="6915" y="3178"/>
                    </a:lnTo>
                    <a:lnTo>
                      <a:pt x="7856" y="3178"/>
                    </a:lnTo>
                    <a:lnTo>
                      <a:pt x="9234" y="3340"/>
                    </a:lnTo>
                    <a:lnTo>
                      <a:pt x="10859" y="3502"/>
                    </a:lnTo>
                    <a:lnTo>
                      <a:pt x="12344" y="3757"/>
                    </a:lnTo>
                    <a:lnTo>
                      <a:pt x="13616" y="3996"/>
                    </a:lnTo>
                    <a:lnTo>
                      <a:pt x="15700" y="4829"/>
                    </a:lnTo>
                    <a:lnTo>
                      <a:pt x="15925" y="4829"/>
                    </a:lnTo>
                    <a:lnTo>
                      <a:pt x="15123" y="4335"/>
                    </a:lnTo>
                    <a:lnTo>
                      <a:pt x="13969" y="3919"/>
                    </a:lnTo>
                    <a:lnTo>
                      <a:pt x="13050" y="3595"/>
                    </a:lnTo>
                    <a:lnTo>
                      <a:pt x="11895" y="3340"/>
                    </a:lnTo>
                    <a:lnTo>
                      <a:pt x="10634" y="3001"/>
                    </a:lnTo>
                    <a:lnTo>
                      <a:pt x="9341" y="2661"/>
                    </a:lnTo>
                    <a:lnTo>
                      <a:pt x="9117" y="2507"/>
                    </a:lnTo>
                    <a:lnTo>
                      <a:pt x="9117" y="2245"/>
                    </a:lnTo>
                    <a:lnTo>
                      <a:pt x="9469" y="2083"/>
                    </a:lnTo>
                    <a:lnTo>
                      <a:pt x="10495" y="2245"/>
                    </a:lnTo>
                    <a:lnTo>
                      <a:pt x="11767" y="2507"/>
                    </a:lnTo>
                    <a:lnTo>
                      <a:pt x="12922" y="2762"/>
                    </a:lnTo>
                    <a:lnTo>
                      <a:pt x="13969" y="3001"/>
                    </a:lnTo>
                    <a:lnTo>
                      <a:pt x="14771" y="3340"/>
                    </a:lnTo>
                    <a:lnTo>
                      <a:pt x="14439" y="3086"/>
                    </a:lnTo>
                    <a:lnTo>
                      <a:pt x="13744" y="2661"/>
                    </a:lnTo>
                    <a:lnTo>
                      <a:pt x="13274" y="2345"/>
                    </a:lnTo>
                    <a:lnTo>
                      <a:pt x="12590" y="2083"/>
                    </a:lnTo>
                    <a:lnTo>
                      <a:pt x="11895" y="1751"/>
                    </a:lnTo>
                    <a:lnTo>
                      <a:pt x="11318" y="1589"/>
                    </a:lnTo>
                    <a:lnTo>
                      <a:pt x="11073" y="1427"/>
                    </a:lnTo>
                    <a:lnTo>
                      <a:pt x="11190" y="1250"/>
                    </a:lnTo>
                    <a:lnTo>
                      <a:pt x="11767" y="1173"/>
                    </a:lnTo>
                    <a:lnTo>
                      <a:pt x="12473" y="1335"/>
                    </a:lnTo>
                    <a:lnTo>
                      <a:pt x="13274" y="1589"/>
                    </a:lnTo>
                    <a:lnTo>
                      <a:pt x="13862" y="1666"/>
                    </a:lnTo>
                    <a:lnTo>
                      <a:pt x="13862" y="1589"/>
                    </a:lnTo>
                    <a:lnTo>
                      <a:pt x="13616" y="1335"/>
                    </a:lnTo>
                    <a:lnTo>
                      <a:pt x="13616" y="1173"/>
                    </a:lnTo>
                    <a:lnTo>
                      <a:pt x="13862" y="1088"/>
                    </a:lnTo>
                    <a:lnTo>
                      <a:pt x="14322" y="1173"/>
                    </a:lnTo>
                    <a:lnTo>
                      <a:pt x="14771" y="1589"/>
                    </a:lnTo>
                    <a:lnTo>
                      <a:pt x="16277" y="3086"/>
                    </a:lnTo>
                    <a:lnTo>
                      <a:pt x="17325" y="3757"/>
                    </a:lnTo>
                    <a:lnTo>
                      <a:pt x="18821" y="5508"/>
                    </a:lnTo>
                    <a:lnTo>
                      <a:pt x="18821" y="6164"/>
                    </a:lnTo>
                    <a:lnTo>
                      <a:pt x="18704" y="7514"/>
                    </a:lnTo>
                    <a:lnTo>
                      <a:pt x="18351" y="8169"/>
                    </a:lnTo>
                    <a:lnTo>
                      <a:pt x="17902" y="8509"/>
                    </a:lnTo>
                    <a:lnTo>
                      <a:pt x="17197" y="8748"/>
                    </a:lnTo>
                    <a:lnTo>
                      <a:pt x="16171" y="9010"/>
                    </a:lnTo>
                    <a:lnTo>
                      <a:pt x="16502" y="9087"/>
                    </a:lnTo>
                    <a:lnTo>
                      <a:pt x="17325" y="9265"/>
                    </a:lnTo>
                    <a:lnTo>
                      <a:pt x="18020" y="9342"/>
                    </a:lnTo>
                    <a:lnTo>
                      <a:pt x="18479" y="9427"/>
                    </a:lnTo>
                    <a:lnTo>
                      <a:pt x="18821" y="9681"/>
                    </a:lnTo>
                    <a:lnTo>
                      <a:pt x="18821" y="9921"/>
                    </a:lnTo>
                    <a:lnTo>
                      <a:pt x="18597" y="10083"/>
                    </a:lnTo>
                    <a:lnTo>
                      <a:pt x="18244" y="10083"/>
                    </a:lnTo>
                    <a:lnTo>
                      <a:pt x="17774" y="10005"/>
                    </a:lnTo>
                    <a:lnTo>
                      <a:pt x="17902" y="10083"/>
                    </a:lnTo>
                    <a:lnTo>
                      <a:pt x="18479" y="10175"/>
                    </a:lnTo>
                    <a:lnTo>
                      <a:pt x="18821" y="10260"/>
                    </a:lnTo>
                    <a:lnTo>
                      <a:pt x="18928" y="10499"/>
                    </a:lnTo>
                    <a:lnTo>
                      <a:pt x="18704" y="10754"/>
                    </a:lnTo>
                    <a:lnTo>
                      <a:pt x="18126" y="10754"/>
                    </a:lnTo>
                    <a:lnTo>
                      <a:pt x="17667" y="10677"/>
                    </a:lnTo>
                    <a:lnTo>
                      <a:pt x="17090" y="10422"/>
                    </a:lnTo>
                    <a:lnTo>
                      <a:pt x="16619" y="10422"/>
                    </a:lnTo>
                    <a:lnTo>
                      <a:pt x="15593" y="10337"/>
                    </a:lnTo>
                    <a:lnTo>
                      <a:pt x="14439" y="10260"/>
                    </a:lnTo>
                    <a:lnTo>
                      <a:pt x="13274" y="10083"/>
                    </a:lnTo>
                    <a:lnTo>
                      <a:pt x="12697" y="10083"/>
                    </a:lnTo>
                    <a:lnTo>
                      <a:pt x="11895" y="10260"/>
                    </a:lnTo>
                    <a:lnTo>
                      <a:pt x="12590" y="10337"/>
                    </a:lnTo>
                    <a:lnTo>
                      <a:pt x="13167" y="10337"/>
                    </a:lnTo>
                    <a:lnTo>
                      <a:pt x="13744" y="10499"/>
                    </a:lnTo>
                    <a:lnTo>
                      <a:pt x="14076" y="10677"/>
                    </a:lnTo>
                    <a:lnTo>
                      <a:pt x="14771" y="10599"/>
                    </a:lnTo>
                    <a:lnTo>
                      <a:pt x="15476" y="10677"/>
                    </a:lnTo>
                    <a:lnTo>
                      <a:pt x="16395" y="10839"/>
                    </a:lnTo>
                    <a:lnTo>
                      <a:pt x="17442" y="10916"/>
                    </a:lnTo>
                    <a:lnTo>
                      <a:pt x="18244" y="11093"/>
                    </a:lnTo>
                    <a:lnTo>
                      <a:pt x="19174" y="11093"/>
                    </a:lnTo>
                    <a:lnTo>
                      <a:pt x="19398" y="11255"/>
                    </a:lnTo>
                    <a:lnTo>
                      <a:pt x="19398" y="11595"/>
                    </a:lnTo>
                    <a:lnTo>
                      <a:pt x="19174" y="11834"/>
                    </a:lnTo>
                    <a:lnTo>
                      <a:pt x="18351" y="11834"/>
                    </a:lnTo>
                    <a:lnTo>
                      <a:pt x="15925" y="11510"/>
                    </a:lnTo>
                    <a:lnTo>
                      <a:pt x="13969" y="11255"/>
                    </a:lnTo>
                    <a:lnTo>
                      <a:pt x="13392" y="11016"/>
                    </a:lnTo>
                    <a:lnTo>
                      <a:pt x="12120" y="10754"/>
                    </a:lnTo>
                    <a:lnTo>
                      <a:pt x="11190" y="10677"/>
                    </a:lnTo>
                    <a:lnTo>
                      <a:pt x="10389" y="10754"/>
                    </a:lnTo>
                    <a:lnTo>
                      <a:pt x="9811" y="10754"/>
                    </a:lnTo>
                    <a:lnTo>
                      <a:pt x="9010" y="10499"/>
                    </a:lnTo>
                    <a:lnTo>
                      <a:pt x="8208" y="10005"/>
                    </a:lnTo>
                    <a:lnTo>
                      <a:pt x="7385" y="9342"/>
                    </a:lnTo>
                    <a:lnTo>
                      <a:pt x="6231" y="8331"/>
                    </a:lnTo>
                    <a:lnTo>
                      <a:pt x="5205" y="8748"/>
                    </a:lnTo>
                    <a:lnTo>
                      <a:pt x="6338" y="10083"/>
                    </a:lnTo>
                    <a:lnTo>
                      <a:pt x="7492" y="11510"/>
                    </a:lnTo>
                    <a:lnTo>
                      <a:pt x="9918" y="13423"/>
                    </a:lnTo>
                    <a:lnTo>
                      <a:pt x="12473" y="14341"/>
                    </a:lnTo>
                    <a:lnTo>
                      <a:pt x="14771" y="15174"/>
                    </a:lnTo>
                    <a:lnTo>
                      <a:pt x="15348" y="15591"/>
                    </a:lnTo>
                    <a:lnTo>
                      <a:pt x="15476" y="15845"/>
                    </a:lnTo>
                    <a:lnTo>
                      <a:pt x="15241" y="16169"/>
                    </a:lnTo>
                    <a:lnTo>
                      <a:pt x="14664" y="16347"/>
                    </a:lnTo>
                    <a:lnTo>
                      <a:pt x="12922" y="16763"/>
                    </a:lnTo>
                    <a:lnTo>
                      <a:pt x="9811" y="17504"/>
                    </a:lnTo>
                    <a:lnTo>
                      <a:pt x="8069" y="17920"/>
                    </a:lnTo>
                    <a:lnTo>
                      <a:pt x="6007" y="18337"/>
                    </a:lnTo>
                    <a:lnTo>
                      <a:pt x="4489" y="18514"/>
                    </a:lnTo>
                    <a:lnTo>
                      <a:pt x="4842" y="19764"/>
                    </a:lnTo>
                    <a:lnTo>
                      <a:pt x="8540" y="18676"/>
                    </a:lnTo>
                    <a:lnTo>
                      <a:pt x="10495" y="18260"/>
                    </a:lnTo>
                    <a:lnTo>
                      <a:pt x="11436" y="18260"/>
                    </a:lnTo>
                    <a:lnTo>
                      <a:pt x="11543" y="18514"/>
                    </a:lnTo>
                    <a:lnTo>
                      <a:pt x="11318" y="18846"/>
                    </a:lnTo>
                    <a:lnTo>
                      <a:pt x="11073" y="19170"/>
                    </a:lnTo>
                    <a:lnTo>
                      <a:pt x="10859" y="19926"/>
                    </a:lnTo>
                    <a:lnTo>
                      <a:pt x="10859" y="21021"/>
                    </a:lnTo>
                    <a:lnTo>
                      <a:pt x="12697" y="21600"/>
                    </a:lnTo>
                    <a:lnTo>
                      <a:pt x="13167" y="21176"/>
                    </a:lnTo>
                    <a:lnTo>
                      <a:pt x="13499" y="20427"/>
                    </a:lnTo>
                    <a:lnTo>
                      <a:pt x="13744" y="19849"/>
                    </a:lnTo>
                    <a:lnTo>
                      <a:pt x="13862" y="19255"/>
                    </a:lnTo>
                    <a:lnTo>
                      <a:pt x="14076" y="18846"/>
                    </a:lnTo>
                    <a:lnTo>
                      <a:pt x="14439" y="18591"/>
                    </a:lnTo>
                    <a:lnTo>
                      <a:pt x="15700" y="18098"/>
                    </a:lnTo>
                    <a:lnTo>
                      <a:pt x="16748" y="17758"/>
                    </a:lnTo>
                    <a:lnTo>
                      <a:pt x="21600" y="12590"/>
                    </a:lnTo>
                    <a:lnTo>
                      <a:pt x="20093" y="8748"/>
                    </a:lnTo>
                    <a:lnTo>
                      <a:pt x="20905" y="6002"/>
                    </a:lnTo>
                    <a:lnTo>
                      <a:pt x="14771" y="0"/>
                    </a:lnTo>
                    <a:lnTo>
                      <a:pt x="12815"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6" name="Shape 206"/>
              <p:cNvSpPr/>
              <p:nvPr/>
            </p:nvSpPr>
            <p:spPr>
              <a:xfrm>
                <a:off x="3738562" y="2127250"/>
                <a:ext cx="26988" cy="523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7855" y="21600"/>
                    </a:lnTo>
                    <a:lnTo>
                      <a:pt x="0"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7" name="Shape 207"/>
              <p:cNvSpPr/>
              <p:nvPr/>
            </p:nvSpPr>
            <p:spPr>
              <a:xfrm>
                <a:off x="3516312" y="2462212"/>
                <a:ext cx="171451" cy="34926"/>
              </a:xfrm>
              <a:custGeom>
                <a:avLst/>
                <a:gdLst/>
                <a:ahLst/>
                <a:cxnLst>
                  <a:cxn ang="0">
                    <a:pos x="wd2" y="hd2"/>
                  </a:cxn>
                  <a:cxn ang="5400000">
                    <a:pos x="wd2" y="hd2"/>
                  </a:cxn>
                  <a:cxn ang="10800000">
                    <a:pos x="wd2" y="hd2"/>
                  </a:cxn>
                  <a:cxn ang="16200000">
                    <a:pos x="wd2" y="hd2"/>
                  </a:cxn>
                </a:cxnLst>
                <a:rect l="0" t="0" r="r" b="b"/>
                <a:pathLst>
                  <a:path w="21600" h="21600" extrusionOk="0">
                    <a:moveTo>
                      <a:pt x="0" y="16577"/>
                    </a:moveTo>
                    <a:lnTo>
                      <a:pt x="4400" y="0"/>
                    </a:lnTo>
                    <a:lnTo>
                      <a:pt x="7700" y="0"/>
                    </a:lnTo>
                    <a:lnTo>
                      <a:pt x="15200" y="10549"/>
                    </a:lnTo>
                    <a:lnTo>
                      <a:pt x="21600" y="16577"/>
                    </a:lnTo>
                    <a:lnTo>
                      <a:pt x="16200" y="21600"/>
                    </a:lnTo>
                    <a:lnTo>
                      <a:pt x="8700" y="16577"/>
                    </a:lnTo>
                    <a:lnTo>
                      <a:pt x="0" y="16577"/>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8" name="Shape 208"/>
              <p:cNvSpPr/>
              <p:nvPr/>
            </p:nvSpPr>
            <p:spPr>
              <a:xfrm>
                <a:off x="2805112" y="2719387"/>
                <a:ext cx="68264" cy="603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552"/>
                    </a:lnTo>
                    <a:lnTo>
                      <a:pt x="7878" y="18720"/>
                    </a:lnTo>
                    <a:lnTo>
                      <a:pt x="19059" y="21600"/>
                    </a:lnTo>
                    <a:lnTo>
                      <a:pt x="21600" y="18720"/>
                    </a:lnTo>
                    <a:lnTo>
                      <a:pt x="5082" y="0"/>
                    </a:lnTo>
                    <a:lnTo>
                      <a:pt x="0"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9" name="Shape 209"/>
              <p:cNvSpPr/>
              <p:nvPr/>
            </p:nvSpPr>
            <p:spPr>
              <a:xfrm>
                <a:off x="2212975" y="2497137"/>
                <a:ext cx="153988" cy="2397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114" y="8511"/>
                    </a:lnTo>
                    <a:lnTo>
                      <a:pt x="9698" y="13160"/>
                    </a:lnTo>
                    <a:lnTo>
                      <a:pt x="3747" y="18525"/>
                    </a:lnTo>
                    <a:lnTo>
                      <a:pt x="0" y="21600"/>
                    </a:lnTo>
                    <a:lnTo>
                      <a:pt x="0" y="18525"/>
                    </a:lnTo>
                    <a:lnTo>
                      <a:pt x="2535" y="15377"/>
                    </a:lnTo>
                    <a:lnTo>
                      <a:pt x="2535" y="10728"/>
                    </a:lnTo>
                    <a:lnTo>
                      <a:pt x="3747" y="7796"/>
                    </a:lnTo>
                    <a:lnTo>
                      <a:pt x="8486" y="6151"/>
                    </a:lnTo>
                    <a:lnTo>
                      <a:pt x="15649" y="3862"/>
                    </a:lnTo>
                    <a:lnTo>
                      <a:pt x="21600"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0" name="Shape 210"/>
              <p:cNvSpPr/>
              <p:nvPr/>
            </p:nvSpPr>
            <p:spPr>
              <a:xfrm>
                <a:off x="763587" y="2205037"/>
                <a:ext cx="2289176" cy="2187576"/>
              </a:xfrm>
              <a:custGeom>
                <a:avLst/>
                <a:gdLst/>
                <a:ahLst/>
                <a:cxnLst>
                  <a:cxn ang="0">
                    <a:pos x="wd2" y="hd2"/>
                  </a:cxn>
                  <a:cxn ang="5400000">
                    <a:pos x="wd2" y="hd2"/>
                  </a:cxn>
                  <a:cxn ang="10800000">
                    <a:pos x="wd2" y="hd2"/>
                  </a:cxn>
                  <a:cxn ang="16200000">
                    <a:pos x="wd2" y="hd2"/>
                  </a:cxn>
                </a:cxnLst>
                <a:rect l="0" t="0" r="r" b="b"/>
                <a:pathLst>
                  <a:path w="21600" h="21600" extrusionOk="0">
                    <a:moveTo>
                      <a:pt x="17063" y="933"/>
                    </a:moveTo>
                    <a:lnTo>
                      <a:pt x="16988" y="1693"/>
                    </a:lnTo>
                    <a:lnTo>
                      <a:pt x="16831" y="1959"/>
                    </a:lnTo>
                    <a:lnTo>
                      <a:pt x="16659" y="2124"/>
                    </a:lnTo>
                    <a:lnTo>
                      <a:pt x="16748" y="2383"/>
                    </a:lnTo>
                    <a:lnTo>
                      <a:pt x="16501" y="2547"/>
                    </a:lnTo>
                    <a:lnTo>
                      <a:pt x="16748" y="3049"/>
                    </a:lnTo>
                    <a:lnTo>
                      <a:pt x="16831" y="3472"/>
                    </a:lnTo>
                    <a:lnTo>
                      <a:pt x="16831" y="4060"/>
                    </a:lnTo>
                    <a:lnTo>
                      <a:pt x="16988" y="4663"/>
                    </a:lnTo>
                    <a:lnTo>
                      <a:pt x="17235" y="5337"/>
                    </a:lnTo>
                    <a:lnTo>
                      <a:pt x="17467" y="5941"/>
                    </a:lnTo>
                    <a:lnTo>
                      <a:pt x="17467" y="6098"/>
                    </a:lnTo>
                    <a:lnTo>
                      <a:pt x="17160" y="5941"/>
                    </a:lnTo>
                    <a:lnTo>
                      <a:pt x="16831" y="5674"/>
                    </a:lnTo>
                    <a:lnTo>
                      <a:pt x="16584" y="5251"/>
                    </a:lnTo>
                    <a:lnTo>
                      <a:pt x="16426" y="4828"/>
                    </a:lnTo>
                    <a:lnTo>
                      <a:pt x="16179" y="4326"/>
                    </a:lnTo>
                    <a:lnTo>
                      <a:pt x="16022" y="3817"/>
                    </a:lnTo>
                    <a:lnTo>
                      <a:pt x="15940" y="3981"/>
                    </a:lnTo>
                    <a:lnTo>
                      <a:pt x="15693" y="4663"/>
                    </a:lnTo>
                    <a:lnTo>
                      <a:pt x="15940" y="5087"/>
                    </a:lnTo>
                    <a:lnTo>
                      <a:pt x="16906" y="6607"/>
                    </a:lnTo>
                    <a:lnTo>
                      <a:pt x="17565" y="7618"/>
                    </a:lnTo>
                    <a:lnTo>
                      <a:pt x="17797" y="8143"/>
                    </a:lnTo>
                    <a:lnTo>
                      <a:pt x="17722" y="8308"/>
                    </a:lnTo>
                    <a:lnTo>
                      <a:pt x="17235" y="7877"/>
                    </a:lnTo>
                    <a:lnTo>
                      <a:pt x="16584" y="7289"/>
                    </a:lnTo>
                    <a:lnTo>
                      <a:pt x="15775" y="6262"/>
                    </a:lnTo>
                    <a:lnTo>
                      <a:pt x="15461" y="6184"/>
                    </a:lnTo>
                    <a:lnTo>
                      <a:pt x="15288" y="5941"/>
                    </a:lnTo>
                    <a:lnTo>
                      <a:pt x="15206" y="6262"/>
                    </a:lnTo>
                    <a:lnTo>
                      <a:pt x="15865" y="6866"/>
                    </a:lnTo>
                    <a:lnTo>
                      <a:pt x="16344" y="7540"/>
                    </a:lnTo>
                    <a:lnTo>
                      <a:pt x="16426" y="7798"/>
                    </a:lnTo>
                    <a:lnTo>
                      <a:pt x="17160" y="8645"/>
                    </a:lnTo>
                    <a:lnTo>
                      <a:pt x="17160" y="8809"/>
                    </a:lnTo>
                    <a:lnTo>
                      <a:pt x="16906" y="8896"/>
                    </a:lnTo>
                    <a:lnTo>
                      <a:pt x="16501" y="8566"/>
                    </a:lnTo>
                    <a:lnTo>
                      <a:pt x="15940" y="7877"/>
                    </a:lnTo>
                    <a:lnTo>
                      <a:pt x="15693" y="7798"/>
                    </a:lnTo>
                    <a:lnTo>
                      <a:pt x="14959" y="7195"/>
                    </a:lnTo>
                    <a:lnTo>
                      <a:pt x="14959" y="7453"/>
                    </a:lnTo>
                    <a:lnTo>
                      <a:pt x="15775" y="8386"/>
                    </a:lnTo>
                    <a:lnTo>
                      <a:pt x="16097" y="8974"/>
                    </a:lnTo>
                    <a:lnTo>
                      <a:pt x="16501" y="9491"/>
                    </a:lnTo>
                    <a:lnTo>
                      <a:pt x="16269" y="9491"/>
                    </a:lnTo>
                    <a:lnTo>
                      <a:pt x="15865" y="9397"/>
                    </a:lnTo>
                    <a:lnTo>
                      <a:pt x="14884" y="8308"/>
                    </a:lnTo>
                    <a:lnTo>
                      <a:pt x="14645" y="8221"/>
                    </a:lnTo>
                    <a:lnTo>
                      <a:pt x="14555" y="8386"/>
                    </a:lnTo>
                    <a:lnTo>
                      <a:pt x="14802" y="8896"/>
                    </a:lnTo>
                    <a:lnTo>
                      <a:pt x="15618" y="10165"/>
                    </a:lnTo>
                    <a:lnTo>
                      <a:pt x="15865" y="10588"/>
                    </a:lnTo>
                    <a:lnTo>
                      <a:pt x="13993" y="12117"/>
                    </a:lnTo>
                    <a:lnTo>
                      <a:pt x="11732" y="13802"/>
                    </a:lnTo>
                    <a:lnTo>
                      <a:pt x="8737" y="15926"/>
                    </a:lnTo>
                    <a:lnTo>
                      <a:pt x="9553" y="17031"/>
                    </a:lnTo>
                    <a:lnTo>
                      <a:pt x="11485" y="15761"/>
                    </a:lnTo>
                    <a:lnTo>
                      <a:pt x="11814" y="15926"/>
                    </a:lnTo>
                    <a:lnTo>
                      <a:pt x="11814" y="16184"/>
                    </a:lnTo>
                    <a:lnTo>
                      <a:pt x="11328" y="16513"/>
                    </a:lnTo>
                    <a:lnTo>
                      <a:pt x="9958" y="17540"/>
                    </a:lnTo>
                    <a:lnTo>
                      <a:pt x="10190" y="17877"/>
                    </a:lnTo>
                    <a:lnTo>
                      <a:pt x="11732" y="16772"/>
                    </a:lnTo>
                    <a:lnTo>
                      <a:pt x="12062" y="16772"/>
                    </a:lnTo>
                    <a:lnTo>
                      <a:pt x="12062" y="17117"/>
                    </a:lnTo>
                    <a:lnTo>
                      <a:pt x="11410" y="17963"/>
                    </a:lnTo>
                    <a:lnTo>
                      <a:pt x="10841" y="18387"/>
                    </a:lnTo>
                    <a:lnTo>
                      <a:pt x="11156" y="18716"/>
                    </a:lnTo>
                    <a:lnTo>
                      <a:pt x="11889" y="18042"/>
                    </a:lnTo>
                    <a:lnTo>
                      <a:pt x="12219" y="18293"/>
                    </a:lnTo>
                    <a:lnTo>
                      <a:pt x="12062" y="18810"/>
                    </a:lnTo>
                    <a:lnTo>
                      <a:pt x="12623" y="18974"/>
                    </a:lnTo>
                    <a:lnTo>
                      <a:pt x="13357" y="19319"/>
                    </a:lnTo>
                    <a:lnTo>
                      <a:pt x="13836" y="19319"/>
                    </a:lnTo>
                    <a:lnTo>
                      <a:pt x="14240" y="19398"/>
                    </a:lnTo>
                    <a:lnTo>
                      <a:pt x="14480" y="19743"/>
                    </a:lnTo>
                    <a:lnTo>
                      <a:pt x="14480" y="20080"/>
                    </a:lnTo>
                    <a:lnTo>
                      <a:pt x="14240" y="20244"/>
                    </a:lnTo>
                    <a:lnTo>
                      <a:pt x="12623" y="20244"/>
                    </a:lnTo>
                    <a:lnTo>
                      <a:pt x="11485" y="20080"/>
                    </a:lnTo>
                    <a:lnTo>
                      <a:pt x="10594" y="19743"/>
                    </a:lnTo>
                    <a:lnTo>
                      <a:pt x="9553" y="19319"/>
                    </a:lnTo>
                    <a:lnTo>
                      <a:pt x="8168" y="17705"/>
                    </a:lnTo>
                    <a:lnTo>
                      <a:pt x="7450" y="17031"/>
                    </a:lnTo>
                    <a:lnTo>
                      <a:pt x="6064" y="15581"/>
                    </a:lnTo>
                    <a:lnTo>
                      <a:pt x="4455" y="13049"/>
                    </a:lnTo>
                    <a:lnTo>
                      <a:pt x="4687" y="11944"/>
                    </a:lnTo>
                    <a:lnTo>
                      <a:pt x="4769" y="11270"/>
                    </a:lnTo>
                    <a:lnTo>
                      <a:pt x="5016" y="11270"/>
                    </a:lnTo>
                    <a:lnTo>
                      <a:pt x="5503" y="11599"/>
                    </a:lnTo>
                    <a:lnTo>
                      <a:pt x="6716" y="12626"/>
                    </a:lnTo>
                    <a:lnTo>
                      <a:pt x="8333" y="13214"/>
                    </a:lnTo>
                    <a:lnTo>
                      <a:pt x="11328" y="10753"/>
                    </a:lnTo>
                    <a:lnTo>
                      <a:pt x="11560" y="10667"/>
                    </a:lnTo>
                    <a:lnTo>
                      <a:pt x="11732" y="10753"/>
                    </a:lnTo>
                    <a:lnTo>
                      <a:pt x="12062" y="11098"/>
                    </a:lnTo>
                    <a:lnTo>
                      <a:pt x="12294" y="10847"/>
                    </a:lnTo>
                    <a:lnTo>
                      <a:pt x="12294" y="7712"/>
                    </a:lnTo>
                    <a:lnTo>
                      <a:pt x="12451" y="3049"/>
                    </a:lnTo>
                    <a:lnTo>
                      <a:pt x="13027" y="2712"/>
                    </a:lnTo>
                    <a:lnTo>
                      <a:pt x="13664" y="2124"/>
                    </a:lnTo>
                    <a:lnTo>
                      <a:pt x="14480" y="933"/>
                    </a:lnTo>
                    <a:lnTo>
                      <a:pt x="14959" y="603"/>
                    </a:lnTo>
                    <a:lnTo>
                      <a:pt x="14480" y="0"/>
                    </a:lnTo>
                    <a:lnTo>
                      <a:pt x="14076" y="78"/>
                    </a:lnTo>
                    <a:lnTo>
                      <a:pt x="13027" y="345"/>
                    </a:lnTo>
                    <a:lnTo>
                      <a:pt x="11972" y="509"/>
                    </a:lnTo>
                    <a:lnTo>
                      <a:pt x="11328" y="768"/>
                    </a:lnTo>
                    <a:lnTo>
                      <a:pt x="10841" y="846"/>
                    </a:lnTo>
                    <a:lnTo>
                      <a:pt x="8662" y="1536"/>
                    </a:lnTo>
                    <a:lnTo>
                      <a:pt x="7277" y="2124"/>
                    </a:lnTo>
                    <a:lnTo>
                      <a:pt x="6873" y="2202"/>
                    </a:lnTo>
                    <a:lnTo>
                      <a:pt x="6633" y="2038"/>
                    </a:lnTo>
                    <a:lnTo>
                      <a:pt x="6386" y="2289"/>
                    </a:lnTo>
                    <a:lnTo>
                      <a:pt x="6948" y="2884"/>
                    </a:lnTo>
                    <a:lnTo>
                      <a:pt x="8086" y="4240"/>
                    </a:lnTo>
                    <a:lnTo>
                      <a:pt x="8977" y="5173"/>
                    </a:lnTo>
                    <a:lnTo>
                      <a:pt x="9628" y="6098"/>
                    </a:lnTo>
                    <a:lnTo>
                      <a:pt x="10437" y="7289"/>
                    </a:lnTo>
                    <a:lnTo>
                      <a:pt x="10519" y="7712"/>
                    </a:lnTo>
                    <a:lnTo>
                      <a:pt x="10362" y="8041"/>
                    </a:lnTo>
                    <a:lnTo>
                      <a:pt x="9958" y="8143"/>
                    </a:lnTo>
                    <a:lnTo>
                      <a:pt x="6873" y="8143"/>
                    </a:lnTo>
                    <a:lnTo>
                      <a:pt x="6312" y="8221"/>
                    </a:lnTo>
                    <a:lnTo>
                      <a:pt x="5750" y="8143"/>
                    </a:lnTo>
                    <a:lnTo>
                      <a:pt x="5346" y="8386"/>
                    </a:lnTo>
                    <a:lnTo>
                      <a:pt x="4365" y="8645"/>
                    </a:lnTo>
                    <a:lnTo>
                      <a:pt x="3803" y="8731"/>
                    </a:lnTo>
                    <a:lnTo>
                      <a:pt x="2987" y="9068"/>
                    </a:lnTo>
                    <a:lnTo>
                      <a:pt x="2583" y="9068"/>
                    </a:lnTo>
                    <a:lnTo>
                      <a:pt x="1857" y="8731"/>
                    </a:lnTo>
                    <a:lnTo>
                      <a:pt x="1213" y="7963"/>
                    </a:lnTo>
                    <a:lnTo>
                      <a:pt x="651" y="7030"/>
                    </a:lnTo>
                    <a:lnTo>
                      <a:pt x="479" y="6772"/>
                    </a:lnTo>
                    <a:lnTo>
                      <a:pt x="0" y="7289"/>
                    </a:lnTo>
                    <a:lnTo>
                      <a:pt x="1295" y="8809"/>
                    </a:lnTo>
                    <a:lnTo>
                      <a:pt x="1947" y="9319"/>
                    </a:lnTo>
                    <a:lnTo>
                      <a:pt x="2104" y="9656"/>
                    </a:lnTo>
                    <a:lnTo>
                      <a:pt x="2179" y="10001"/>
                    </a:lnTo>
                    <a:lnTo>
                      <a:pt x="2104" y="10244"/>
                    </a:lnTo>
                    <a:lnTo>
                      <a:pt x="1947" y="10345"/>
                    </a:lnTo>
                    <a:lnTo>
                      <a:pt x="1700" y="10424"/>
                    </a:lnTo>
                    <a:lnTo>
                      <a:pt x="1138" y="10165"/>
                    </a:lnTo>
                    <a:lnTo>
                      <a:pt x="726" y="11012"/>
                    </a:lnTo>
                    <a:lnTo>
                      <a:pt x="2104" y="12117"/>
                    </a:lnTo>
                    <a:lnTo>
                      <a:pt x="2583" y="16263"/>
                    </a:lnTo>
                    <a:lnTo>
                      <a:pt x="7195" y="18974"/>
                    </a:lnTo>
                    <a:lnTo>
                      <a:pt x="10190" y="21600"/>
                    </a:lnTo>
                    <a:lnTo>
                      <a:pt x="16426" y="21435"/>
                    </a:lnTo>
                    <a:lnTo>
                      <a:pt x="17879" y="21341"/>
                    </a:lnTo>
                    <a:lnTo>
                      <a:pt x="17797" y="20244"/>
                    </a:lnTo>
                    <a:lnTo>
                      <a:pt x="17467" y="20166"/>
                    </a:lnTo>
                    <a:lnTo>
                      <a:pt x="17310" y="20330"/>
                    </a:lnTo>
                    <a:lnTo>
                      <a:pt x="16988" y="20330"/>
                    </a:lnTo>
                    <a:lnTo>
                      <a:pt x="16748" y="20166"/>
                    </a:lnTo>
                    <a:lnTo>
                      <a:pt x="16831" y="19985"/>
                    </a:lnTo>
                    <a:lnTo>
                      <a:pt x="16501" y="20080"/>
                    </a:lnTo>
                    <a:lnTo>
                      <a:pt x="16269" y="19985"/>
                    </a:lnTo>
                    <a:lnTo>
                      <a:pt x="16179" y="19743"/>
                    </a:lnTo>
                    <a:lnTo>
                      <a:pt x="16179" y="19139"/>
                    </a:lnTo>
                    <a:lnTo>
                      <a:pt x="16344" y="18810"/>
                    </a:lnTo>
                    <a:lnTo>
                      <a:pt x="16344" y="18387"/>
                    </a:lnTo>
                    <a:lnTo>
                      <a:pt x="16584" y="18293"/>
                    </a:lnTo>
                    <a:lnTo>
                      <a:pt x="16831" y="18206"/>
                    </a:lnTo>
                    <a:lnTo>
                      <a:pt x="16748" y="17031"/>
                    </a:lnTo>
                    <a:lnTo>
                      <a:pt x="16426" y="17117"/>
                    </a:lnTo>
                    <a:lnTo>
                      <a:pt x="16179" y="17117"/>
                    </a:lnTo>
                    <a:lnTo>
                      <a:pt x="16022" y="16772"/>
                    </a:lnTo>
                    <a:lnTo>
                      <a:pt x="16097" y="16513"/>
                    </a:lnTo>
                    <a:lnTo>
                      <a:pt x="16344" y="16098"/>
                    </a:lnTo>
                    <a:lnTo>
                      <a:pt x="16831" y="15502"/>
                    </a:lnTo>
                    <a:lnTo>
                      <a:pt x="16988" y="15079"/>
                    </a:lnTo>
                    <a:lnTo>
                      <a:pt x="17565" y="14147"/>
                    </a:lnTo>
                    <a:lnTo>
                      <a:pt x="17879" y="13802"/>
                    </a:lnTo>
                    <a:lnTo>
                      <a:pt x="18283" y="13473"/>
                    </a:lnTo>
                    <a:lnTo>
                      <a:pt x="18852" y="13214"/>
                    </a:lnTo>
                    <a:lnTo>
                      <a:pt x="19743" y="12869"/>
                    </a:lnTo>
                    <a:lnTo>
                      <a:pt x="19496" y="11693"/>
                    </a:lnTo>
                    <a:lnTo>
                      <a:pt x="19009" y="11780"/>
                    </a:lnTo>
                    <a:lnTo>
                      <a:pt x="18762" y="11780"/>
                    </a:lnTo>
                    <a:lnTo>
                      <a:pt x="18530" y="11693"/>
                    </a:lnTo>
                    <a:lnTo>
                      <a:pt x="18358" y="11435"/>
                    </a:lnTo>
                    <a:lnTo>
                      <a:pt x="18358" y="11176"/>
                    </a:lnTo>
                    <a:lnTo>
                      <a:pt x="18688" y="10753"/>
                    </a:lnTo>
                    <a:lnTo>
                      <a:pt x="20866" y="8896"/>
                    </a:lnTo>
                    <a:lnTo>
                      <a:pt x="21600" y="8221"/>
                    </a:lnTo>
                    <a:lnTo>
                      <a:pt x="20462" y="7540"/>
                    </a:lnTo>
                    <a:lnTo>
                      <a:pt x="19009" y="6364"/>
                    </a:lnTo>
                    <a:lnTo>
                      <a:pt x="18762" y="6262"/>
                    </a:lnTo>
                    <a:lnTo>
                      <a:pt x="18283" y="6184"/>
                    </a:lnTo>
                    <a:lnTo>
                      <a:pt x="17639" y="4491"/>
                    </a:lnTo>
                    <a:lnTo>
                      <a:pt x="17722" y="3472"/>
                    </a:lnTo>
                    <a:lnTo>
                      <a:pt x="17879" y="1191"/>
                    </a:lnTo>
                    <a:lnTo>
                      <a:pt x="17063" y="933"/>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1" name="Shape 211"/>
              <p:cNvSpPr/>
              <p:nvPr/>
            </p:nvSpPr>
            <p:spPr>
              <a:xfrm>
                <a:off x="2281237" y="3140075"/>
                <a:ext cx="42863" cy="50800"/>
              </a:xfrm>
              <a:custGeom>
                <a:avLst/>
                <a:gdLst/>
                <a:ahLst/>
                <a:cxnLst>
                  <a:cxn ang="0">
                    <a:pos x="wd2" y="hd2"/>
                  </a:cxn>
                  <a:cxn ang="5400000">
                    <a:pos x="wd2" y="hd2"/>
                  </a:cxn>
                  <a:cxn ang="10800000">
                    <a:pos x="wd2" y="hd2"/>
                  </a:cxn>
                  <a:cxn ang="16200000">
                    <a:pos x="wd2" y="hd2"/>
                  </a:cxn>
                </a:cxnLst>
                <a:rect l="0" t="0" r="r" b="b"/>
                <a:pathLst>
                  <a:path w="21600" h="21600" extrusionOk="0">
                    <a:moveTo>
                      <a:pt x="12400" y="0"/>
                    </a:moveTo>
                    <a:lnTo>
                      <a:pt x="21600" y="10966"/>
                    </a:lnTo>
                    <a:lnTo>
                      <a:pt x="0" y="21600"/>
                    </a:lnTo>
                    <a:lnTo>
                      <a:pt x="4000" y="6978"/>
                    </a:lnTo>
                    <a:lnTo>
                      <a:pt x="12400"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2" name="Shape 212"/>
              <p:cNvSpPr/>
              <p:nvPr/>
            </p:nvSpPr>
            <p:spPr>
              <a:xfrm>
                <a:off x="3044825" y="3087687"/>
                <a:ext cx="163513" cy="95251"/>
              </a:xfrm>
              <a:custGeom>
                <a:avLst/>
                <a:gdLst/>
                <a:ahLst/>
                <a:cxnLst>
                  <a:cxn ang="0">
                    <a:pos x="wd2" y="hd2"/>
                  </a:cxn>
                  <a:cxn ang="5400000">
                    <a:pos x="wd2" y="hd2"/>
                  </a:cxn>
                  <a:cxn ang="10800000">
                    <a:pos x="wd2" y="hd2"/>
                  </a:cxn>
                  <a:cxn ang="16200000">
                    <a:pos x="wd2" y="hd2"/>
                  </a:cxn>
                </a:cxnLst>
                <a:rect l="0" t="0" r="r" b="b"/>
                <a:pathLst>
                  <a:path w="21600" h="21600" extrusionOk="0">
                    <a:moveTo>
                      <a:pt x="15910" y="0"/>
                    </a:moveTo>
                    <a:lnTo>
                      <a:pt x="18123" y="5675"/>
                    </a:lnTo>
                    <a:lnTo>
                      <a:pt x="21600" y="11715"/>
                    </a:lnTo>
                    <a:lnTo>
                      <a:pt x="14646" y="13729"/>
                    </a:lnTo>
                    <a:lnTo>
                      <a:pt x="8956" y="17756"/>
                    </a:lnTo>
                    <a:lnTo>
                      <a:pt x="5690" y="17756"/>
                    </a:lnTo>
                    <a:lnTo>
                      <a:pt x="1054" y="21600"/>
                    </a:lnTo>
                    <a:lnTo>
                      <a:pt x="0" y="17756"/>
                    </a:lnTo>
                    <a:lnTo>
                      <a:pt x="11380" y="5675"/>
                    </a:lnTo>
                    <a:lnTo>
                      <a:pt x="15910"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3" name="Shape 213"/>
              <p:cNvSpPr/>
              <p:nvPr/>
            </p:nvSpPr>
            <p:spPr>
              <a:xfrm>
                <a:off x="3260725" y="3001962"/>
                <a:ext cx="195263" cy="1111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361" y="8486"/>
                    </a:lnTo>
                    <a:lnTo>
                      <a:pt x="18813" y="18360"/>
                    </a:lnTo>
                    <a:lnTo>
                      <a:pt x="21600" y="18360"/>
                    </a:lnTo>
                    <a:lnTo>
                      <a:pt x="20642" y="21600"/>
                    </a:lnTo>
                    <a:lnTo>
                      <a:pt x="14110" y="18360"/>
                    </a:lnTo>
                    <a:lnTo>
                      <a:pt x="10365" y="13577"/>
                    </a:lnTo>
                    <a:lnTo>
                      <a:pt x="6532" y="8486"/>
                    </a:lnTo>
                    <a:lnTo>
                      <a:pt x="958" y="3240"/>
                    </a:lnTo>
                    <a:lnTo>
                      <a:pt x="0"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4" name="Shape 214"/>
              <p:cNvSpPr/>
              <p:nvPr/>
            </p:nvSpPr>
            <p:spPr>
              <a:xfrm>
                <a:off x="2693987" y="3448050"/>
                <a:ext cx="514351" cy="2143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674"/>
                    </a:lnTo>
                    <a:lnTo>
                      <a:pt x="16574" y="5978"/>
                    </a:lnTo>
                    <a:lnTo>
                      <a:pt x="11149" y="10362"/>
                    </a:lnTo>
                    <a:lnTo>
                      <a:pt x="7555" y="13789"/>
                    </a:lnTo>
                    <a:lnTo>
                      <a:pt x="4726" y="17296"/>
                    </a:lnTo>
                    <a:lnTo>
                      <a:pt x="2496" y="17296"/>
                    </a:lnTo>
                    <a:lnTo>
                      <a:pt x="366" y="21600"/>
                    </a:lnTo>
                    <a:lnTo>
                      <a:pt x="0" y="18970"/>
                    </a:lnTo>
                    <a:lnTo>
                      <a:pt x="2896" y="16419"/>
                    </a:lnTo>
                    <a:lnTo>
                      <a:pt x="5059" y="14666"/>
                    </a:lnTo>
                    <a:lnTo>
                      <a:pt x="8254" y="11159"/>
                    </a:lnTo>
                    <a:lnTo>
                      <a:pt x="8653" y="9485"/>
                    </a:lnTo>
                    <a:lnTo>
                      <a:pt x="11516" y="8688"/>
                    </a:lnTo>
                    <a:lnTo>
                      <a:pt x="14777" y="5181"/>
                    </a:lnTo>
                    <a:lnTo>
                      <a:pt x="16208" y="2551"/>
                    </a:lnTo>
                    <a:lnTo>
                      <a:pt x="18006" y="3507"/>
                    </a:lnTo>
                    <a:lnTo>
                      <a:pt x="21600"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5" name="Shape 215"/>
              <p:cNvSpPr/>
              <p:nvPr/>
            </p:nvSpPr>
            <p:spPr>
              <a:xfrm>
                <a:off x="2505075" y="3619500"/>
                <a:ext cx="917575" cy="755650"/>
              </a:xfrm>
              <a:custGeom>
                <a:avLst/>
                <a:gdLst/>
                <a:ahLst/>
                <a:cxnLst>
                  <a:cxn ang="0">
                    <a:pos x="wd2" y="hd2"/>
                  </a:cxn>
                  <a:cxn ang="5400000">
                    <a:pos x="wd2" y="hd2"/>
                  </a:cxn>
                  <a:cxn ang="10800000">
                    <a:pos x="wd2" y="hd2"/>
                  </a:cxn>
                  <a:cxn ang="16200000">
                    <a:pos x="wd2" y="hd2"/>
                  </a:cxn>
                </a:cxnLst>
                <a:rect l="0" t="0" r="r" b="b"/>
                <a:pathLst>
                  <a:path w="21600" h="21600" extrusionOk="0">
                    <a:moveTo>
                      <a:pt x="17991" y="0"/>
                    </a:moveTo>
                    <a:lnTo>
                      <a:pt x="17785" y="1226"/>
                    </a:lnTo>
                    <a:lnTo>
                      <a:pt x="17168" y="1703"/>
                    </a:lnTo>
                    <a:lnTo>
                      <a:pt x="11707" y="4156"/>
                    </a:lnTo>
                    <a:lnTo>
                      <a:pt x="5648" y="6609"/>
                    </a:lnTo>
                    <a:lnTo>
                      <a:pt x="1197" y="8313"/>
                    </a:lnTo>
                    <a:lnTo>
                      <a:pt x="0" y="9085"/>
                    </a:lnTo>
                    <a:lnTo>
                      <a:pt x="393" y="12492"/>
                    </a:lnTo>
                    <a:lnTo>
                      <a:pt x="1010" y="12492"/>
                    </a:lnTo>
                    <a:lnTo>
                      <a:pt x="1197" y="14468"/>
                    </a:lnTo>
                    <a:lnTo>
                      <a:pt x="1197" y="16694"/>
                    </a:lnTo>
                    <a:lnTo>
                      <a:pt x="2020" y="16444"/>
                    </a:lnTo>
                    <a:lnTo>
                      <a:pt x="2207" y="15218"/>
                    </a:lnTo>
                    <a:lnTo>
                      <a:pt x="2412" y="12765"/>
                    </a:lnTo>
                    <a:lnTo>
                      <a:pt x="2843" y="11538"/>
                    </a:lnTo>
                    <a:lnTo>
                      <a:pt x="3422" y="11016"/>
                    </a:lnTo>
                    <a:lnTo>
                      <a:pt x="4432" y="10312"/>
                    </a:lnTo>
                    <a:lnTo>
                      <a:pt x="4039" y="13719"/>
                    </a:lnTo>
                    <a:lnTo>
                      <a:pt x="4039" y="15468"/>
                    </a:lnTo>
                    <a:lnTo>
                      <a:pt x="4432" y="15468"/>
                    </a:lnTo>
                    <a:lnTo>
                      <a:pt x="4638" y="13719"/>
                    </a:lnTo>
                    <a:lnTo>
                      <a:pt x="5049" y="11765"/>
                    </a:lnTo>
                    <a:lnTo>
                      <a:pt x="5648" y="10539"/>
                    </a:lnTo>
                    <a:lnTo>
                      <a:pt x="6059" y="9562"/>
                    </a:lnTo>
                    <a:lnTo>
                      <a:pt x="6658" y="9085"/>
                    </a:lnTo>
                    <a:lnTo>
                      <a:pt x="7088" y="9562"/>
                    </a:lnTo>
                    <a:lnTo>
                      <a:pt x="7088" y="13242"/>
                    </a:lnTo>
                    <a:lnTo>
                      <a:pt x="6658" y="13719"/>
                    </a:lnTo>
                    <a:lnTo>
                      <a:pt x="6658" y="14468"/>
                    </a:lnTo>
                    <a:lnTo>
                      <a:pt x="7855" y="13991"/>
                    </a:lnTo>
                    <a:lnTo>
                      <a:pt x="7855" y="12492"/>
                    </a:lnTo>
                    <a:lnTo>
                      <a:pt x="9070" y="9312"/>
                    </a:lnTo>
                    <a:lnTo>
                      <a:pt x="9687" y="8086"/>
                    </a:lnTo>
                    <a:lnTo>
                      <a:pt x="10304" y="7336"/>
                    </a:lnTo>
                    <a:lnTo>
                      <a:pt x="10697" y="7336"/>
                    </a:lnTo>
                    <a:lnTo>
                      <a:pt x="10697" y="9312"/>
                    </a:lnTo>
                    <a:lnTo>
                      <a:pt x="10510" y="10312"/>
                    </a:lnTo>
                    <a:lnTo>
                      <a:pt x="10697" y="10789"/>
                    </a:lnTo>
                    <a:lnTo>
                      <a:pt x="10903" y="9789"/>
                    </a:lnTo>
                    <a:lnTo>
                      <a:pt x="11520" y="8563"/>
                    </a:lnTo>
                    <a:lnTo>
                      <a:pt x="12530" y="7336"/>
                    </a:lnTo>
                    <a:lnTo>
                      <a:pt x="13353" y="6132"/>
                    </a:lnTo>
                    <a:lnTo>
                      <a:pt x="13932" y="5383"/>
                    </a:lnTo>
                    <a:lnTo>
                      <a:pt x="14550" y="5383"/>
                    </a:lnTo>
                    <a:lnTo>
                      <a:pt x="13745" y="7609"/>
                    </a:lnTo>
                    <a:lnTo>
                      <a:pt x="10697" y="13991"/>
                    </a:lnTo>
                    <a:lnTo>
                      <a:pt x="9893" y="14945"/>
                    </a:lnTo>
                    <a:lnTo>
                      <a:pt x="3628" y="18148"/>
                    </a:lnTo>
                    <a:lnTo>
                      <a:pt x="2843" y="17921"/>
                    </a:lnTo>
                    <a:lnTo>
                      <a:pt x="2843" y="21327"/>
                    </a:lnTo>
                    <a:lnTo>
                      <a:pt x="3628" y="21600"/>
                    </a:lnTo>
                    <a:lnTo>
                      <a:pt x="13353" y="16694"/>
                    </a:lnTo>
                    <a:lnTo>
                      <a:pt x="21600" y="1931"/>
                    </a:lnTo>
                    <a:lnTo>
                      <a:pt x="17991"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6" name="Shape 216"/>
              <p:cNvSpPr/>
              <p:nvPr/>
            </p:nvSpPr>
            <p:spPr>
              <a:xfrm>
                <a:off x="763587" y="1946275"/>
                <a:ext cx="831851" cy="823913"/>
              </a:xfrm>
              <a:custGeom>
                <a:avLst/>
                <a:gdLst/>
                <a:ahLst/>
                <a:cxnLst>
                  <a:cxn ang="0">
                    <a:pos x="wd2" y="hd2"/>
                  </a:cxn>
                  <a:cxn ang="5400000">
                    <a:pos x="wd2" y="hd2"/>
                  </a:cxn>
                  <a:cxn ang="10800000">
                    <a:pos x="wd2" y="hd2"/>
                  </a:cxn>
                  <a:cxn ang="16200000">
                    <a:pos x="wd2" y="hd2"/>
                  </a:cxn>
                </a:cxnLst>
                <a:rect l="0" t="0" r="r" b="b"/>
                <a:pathLst>
                  <a:path w="21600" h="21600" extrusionOk="0">
                    <a:moveTo>
                      <a:pt x="14228" y="0"/>
                    </a:moveTo>
                    <a:lnTo>
                      <a:pt x="11572" y="270"/>
                    </a:lnTo>
                    <a:lnTo>
                      <a:pt x="10666" y="478"/>
                    </a:lnTo>
                    <a:lnTo>
                      <a:pt x="8916" y="915"/>
                    </a:lnTo>
                    <a:lnTo>
                      <a:pt x="8916" y="1393"/>
                    </a:lnTo>
                    <a:lnTo>
                      <a:pt x="10028" y="4075"/>
                    </a:lnTo>
                    <a:lnTo>
                      <a:pt x="10460" y="4719"/>
                    </a:lnTo>
                    <a:lnTo>
                      <a:pt x="10234" y="5405"/>
                    </a:lnTo>
                    <a:lnTo>
                      <a:pt x="9781" y="6112"/>
                    </a:lnTo>
                    <a:lnTo>
                      <a:pt x="8216" y="6549"/>
                    </a:lnTo>
                    <a:lnTo>
                      <a:pt x="7330" y="6549"/>
                    </a:lnTo>
                    <a:lnTo>
                      <a:pt x="5992" y="5405"/>
                    </a:lnTo>
                    <a:lnTo>
                      <a:pt x="4880" y="6964"/>
                    </a:lnTo>
                    <a:lnTo>
                      <a:pt x="5992" y="7879"/>
                    </a:lnTo>
                    <a:lnTo>
                      <a:pt x="6898" y="8108"/>
                    </a:lnTo>
                    <a:lnTo>
                      <a:pt x="6898" y="9002"/>
                    </a:lnTo>
                    <a:lnTo>
                      <a:pt x="2903" y="12162"/>
                    </a:lnTo>
                    <a:lnTo>
                      <a:pt x="1544" y="13076"/>
                    </a:lnTo>
                    <a:lnTo>
                      <a:pt x="3336" y="16403"/>
                    </a:lnTo>
                    <a:lnTo>
                      <a:pt x="3562" y="17317"/>
                    </a:lnTo>
                    <a:lnTo>
                      <a:pt x="2903" y="18003"/>
                    </a:lnTo>
                    <a:lnTo>
                      <a:pt x="0" y="19791"/>
                    </a:lnTo>
                    <a:lnTo>
                      <a:pt x="1318" y="21371"/>
                    </a:lnTo>
                    <a:lnTo>
                      <a:pt x="7104" y="17317"/>
                    </a:lnTo>
                    <a:lnTo>
                      <a:pt x="5992" y="15072"/>
                    </a:lnTo>
                    <a:lnTo>
                      <a:pt x="6218" y="13950"/>
                    </a:lnTo>
                    <a:lnTo>
                      <a:pt x="6671" y="13950"/>
                    </a:lnTo>
                    <a:lnTo>
                      <a:pt x="8216" y="16195"/>
                    </a:lnTo>
                    <a:lnTo>
                      <a:pt x="9122" y="18232"/>
                    </a:lnTo>
                    <a:lnTo>
                      <a:pt x="10028" y="18669"/>
                    </a:lnTo>
                    <a:lnTo>
                      <a:pt x="9781" y="17525"/>
                    </a:lnTo>
                    <a:lnTo>
                      <a:pt x="8010" y="14407"/>
                    </a:lnTo>
                    <a:lnTo>
                      <a:pt x="8216" y="13950"/>
                    </a:lnTo>
                    <a:lnTo>
                      <a:pt x="8916" y="13721"/>
                    </a:lnTo>
                    <a:lnTo>
                      <a:pt x="9554" y="14199"/>
                    </a:lnTo>
                    <a:lnTo>
                      <a:pt x="14908" y="21122"/>
                    </a:lnTo>
                    <a:lnTo>
                      <a:pt x="14434" y="19999"/>
                    </a:lnTo>
                    <a:lnTo>
                      <a:pt x="12890" y="17089"/>
                    </a:lnTo>
                    <a:lnTo>
                      <a:pt x="11140" y="13950"/>
                    </a:lnTo>
                    <a:lnTo>
                      <a:pt x="10234" y="13284"/>
                    </a:lnTo>
                    <a:lnTo>
                      <a:pt x="10460" y="12390"/>
                    </a:lnTo>
                    <a:lnTo>
                      <a:pt x="10893" y="12390"/>
                    </a:lnTo>
                    <a:lnTo>
                      <a:pt x="11572" y="13284"/>
                    </a:lnTo>
                    <a:lnTo>
                      <a:pt x="12684" y="14199"/>
                    </a:lnTo>
                    <a:lnTo>
                      <a:pt x="13590" y="15758"/>
                    </a:lnTo>
                    <a:lnTo>
                      <a:pt x="14908" y="17796"/>
                    </a:lnTo>
                    <a:lnTo>
                      <a:pt x="16020" y="19126"/>
                    </a:lnTo>
                    <a:lnTo>
                      <a:pt x="16926" y="19563"/>
                    </a:lnTo>
                    <a:lnTo>
                      <a:pt x="17358" y="19126"/>
                    </a:lnTo>
                    <a:lnTo>
                      <a:pt x="16926" y="17317"/>
                    </a:lnTo>
                    <a:lnTo>
                      <a:pt x="15814" y="15758"/>
                    </a:lnTo>
                    <a:lnTo>
                      <a:pt x="15134" y="14199"/>
                    </a:lnTo>
                    <a:lnTo>
                      <a:pt x="14702" y="13721"/>
                    </a:lnTo>
                    <a:lnTo>
                      <a:pt x="14908" y="13076"/>
                    </a:lnTo>
                    <a:lnTo>
                      <a:pt x="17132" y="15966"/>
                    </a:lnTo>
                    <a:lnTo>
                      <a:pt x="19788" y="19563"/>
                    </a:lnTo>
                    <a:lnTo>
                      <a:pt x="21600" y="21600"/>
                    </a:lnTo>
                    <a:lnTo>
                      <a:pt x="21353" y="20477"/>
                    </a:lnTo>
                    <a:lnTo>
                      <a:pt x="20488" y="19126"/>
                    </a:lnTo>
                    <a:lnTo>
                      <a:pt x="20014" y="17796"/>
                    </a:lnTo>
                    <a:lnTo>
                      <a:pt x="19108" y="16403"/>
                    </a:lnTo>
                    <a:lnTo>
                      <a:pt x="17791" y="14199"/>
                    </a:lnTo>
                    <a:lnTo>
                      <a:pt x="17791" y="13513"/>
                    </a:lnTo>
                    <a:lnTo>
                      <a:pt x="18470" y="13284"/>
                    </a:lnTo>
                    <a:lnTo>
                      <a:pt x="18903" y="12390"/>
                    </a:lnTo>
                    <a:lnTo>
                      <a:pt x="16926" y="9688"/>
                    </a:lnTo>
                    <a:lnTo>
                      <a:pt x="13796" y="5634"/>
                    </a:lnTo>
                    <a:lnTo>
                      <a:pt x="12890" y="4511"/>
                    </a:lnTo>
                    <a:lnTo>
                      <a:pt x="11778" y="3597"/>
                    </a:lnTo>
                    <a:lnTo>
                      <a:pt x="11346" y="2723"/>
                    </a:lnTo>
                    <a:lnTo>
                      <a:pt x="11778" y="2037"/>
                    </a:lnTo>
                    <a:lnTo>
                      <a:pt x="12458" y="1601"/>
                    </a:lnTo>
                    <a:lnTo>
                      <a:pt x="14228" y="1601"/>
                    </a:lnTo>
                    <a:lnTo>
                      <a:pt x="14228"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7" name="Shape 217"/>
              <p:cNvSpPr/>
              <p:nvPr/>
            </p:nvSpPr>
            <p:spPr>
              <a:xfrm>
                <a:off x="849312" y="2684462"/>
                <a:ext cx="222251" cy="163513"/>
              </a:xfrm>
              <a:custGeom>
                <a:avLst/>
                <a:gdLst/>
                <a:ahLst/>
                <a:cxnLst>
                  <a:cxn ang="0">
                    <a:pos x="wd2" y="hd2"/>
                  </a:cxn>
                  <a:cxn ang="5400000">
                    <a:pos x="wd2" y="hd2"/>
                  </a:cxn>
                  <a:cxn ang="10800000">
                    <a:pos x="wd2" y="hd2"/>
                  </a:cxn>
                  <a:cxn ang="16200000">
                    <a:pos x="wd2" y="hd2"/>
                  </a:cxn>
                </a:cxnLst>
                <a:rect l="0" t="0" r="r" b="b"/>
                <a:pathLst>
                  <a:path w="21600" h="21600" extrusionOk="0">
                    <a:moveTo>
                      <a:pt x="0" y="15938"/>
                    </a:moveTo>
                    <a:lnTo>
                      <a:pt x="0" y="19188"/>
                    </a:lnTo>
                    <a:lnTo>
                      <a:pt x="2537" y="21600"/>
                    </a:lnTo>
                    <a:lnTo>
                      <a:pt x="6534" y="14575"/>
                    </a:lnTo>
                    <a:lnTo>
                      <a:pt x="14067" y="6711"/>
                    </a:lnTo>
                    <a:lnTo>
                      <a:pt x="21600" y="0"/>
                    </a:lnTo>
                    <a:lnTo>
                      <a:pt x="19063" y="0"/>
                    </a:lnTo>
                    <a:lnTo>
                      <a:pt x="11684" y="8913"/>
                    </a:lnTo>
                    <a:lnTo>
                      <a:pt x="9147" y="8913"/>
                    </a:lnTo>
                    <a:lnTo>
                      <a:pt x="0" y="15938"/>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8" name="Shape 218"/>
              <p:cNvSpPr/>
              <p:nvPr/>
            </p:nvSpPr>
            <p:spPr>
              <a:xfrm>
                <a:off x="917575" y="2752725"/>
                <a:ext cx="307975" cy="257175"/>
              </a:xfrm>
              <a:custGeom>
                <a:avLst/>
                <a:gdLst/>
                <a:ahLst/>
                <a:cxnLst>
                  <a:cxn ang="0">
                    <a:pos x="wd2" y="hd2"/>
                  </a:cxn>
                  <a:cxn ang="5400000">
                    <a:pos x="wd2" y="hd2"/>
                  </a:cxn>
                  <a:cxn ang="10800000">
                    <a:pos x="wd2" y="hd2"/>
                  </a:cxn>
                  <a:cxn ang="16200000">
                    <a:pos x="wd2" y="hd2"/>
                  </a:cxn>
                </a:cxnLst>
                <a:rect l="0" t="0" r="r" b="b"/>
                <a:pathLst>
                  <a:path w="21600" h="21600" extrusionOk="0">
                    <a:moveTo>
                      <a:pt x="14455" y="0"/>
                    </a:moveTo>
                    <a:lnTo>
                      <a:pt x="9028" y="5118"/>
                    </a:lnTo>
                    <a:lnTo>
                      <a:pt x="7255" y="5118"/>
                    </a:lnTo>
                    <a:lnTo>
                      <a:pt x="0" y="11498"/>
                    </a:lnTo>
                    <a:lnTo>
                      <a:pt x="720" y="14422"/>
                    </a:lnTo>
                    <a:lnTo>
                      <a:pt x="3711" y="18676"/>
                    </a:lnTo>
                    <a:lnTo>
                      <a:pt x="6702" y="21600"/>
                    </a:lnTo>
                    <a:lnTo>
                      <a:pt x="9028" y="21600"/>
                    </a:lnTo>
                    <a:lnTo>
                      <a:pt x="18609" y="11498"/>
                    </a:lnTo>
                    <a:lnTo>
                      <a:pt x="21600" y="10102"/>
                    </a:lnTo>
                    <a:lnTo>
                      <a:pt x="19828" y="7178"/>
                    </a:lnTo>
                    <a:lnTo>
                      <a:pt x="15618" y="11498"/>
                    </a:lnTo>
                    <a:lnTo>
                      <a:pt x="9692" y="17280"/>
                    </a:lnTo>
                    <a:lnTo>
                      <a:pt x="7865" y="18676"/>
                    </a:lnTo>
                    <a:lnTo>
                      <a:pt x="5428" y="17280"/>
                    </a:lnTo>
                    <a:lnTo>
                      <a:pt x="4874" y="15087"/>
                    </a:lnTo>
                    <a:lnTo>
                      <a:pt x="8418" y="10102"/>
                    </a:lnTo>
                    <a:lnTo>
                      <a:pt x="10855" y="5782"/>
                    </a:lnTo>
                    <a:lnTo>
                      <a:pt x="15009" y="1529"/>
                    </a:lnTo>
                    <a:lnTo>
                      <a:pt x="14455"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9" name="Shape 219"/>
              <p:cNvSpPr/>
              <p:nvPr/>
            </p:nvSpPr>
            <p:spPr>
              <a:xfrm>
                <a:off x="1209675" y="2943225"/>
                <a:ext cx="93663" cy="42863"/>
              </a:xfrm>
              <a:custGeom>
                <a:avLst/>
                <a:gdLst/>
                <a:ahLst/>
                <a:cxnLst>
                  <a:cxn ang="0">
                    <a:pos x="wd2" y="hd2"/>
                  </a:cxn>
                  <a:cxn ang="5400000">
                    <a:pos x="wd2" y="hd2"/>
                  </a:cxn>
                  <a:cxn ang="10800000">
                    <a:pos x="wd2" y="hd2"/>
                  </a:cxn>
                  <a:cxn ang="16200000">
                    <a:pos x="wd2" y="hd2"/>
                  </a:cxn>
                </a:cxnLst>
                <a:rect l="0" t="0" r="r" b="b"/>
                <a:pathLst>
                  <a:path w="21600" h="21600" extrusionOk="0">
                    <a:moveTo>
                      <a:pt x="15925" y="0"/>
                    </a:moveTo>
                    <a:lnTo>
                      <a:pt x="21600" y="4400"/>
                    </a:lnTo>
                    <a:lnTo>
                      <a:pt x="13729" y="16800"/>
                    </a:lnTo>
                    <a:lnTo>
                      <a:pt x="0" y="21600"/>
                    </a:lnTo>
                    <a:lnTo>
                      <a:pt x="7871" y="12800"/>
                    </a:lnTo>
                    <a:lnTo>
                      <a:pt x="15925"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0" name="Shape 220"/>
              <p:cNvSpPr/>
              <p:nvPr/>
            </p:nvSpPr>
            <p:spPr>
              <a:xfrm>
                <a:off x="1466850" y="2900362"/>
                <a:ext cx="42863" cy="42863"/>
              </a:xfrm>
              <a:custGeom>
                <a:avLst/>
                <a:gdLst/>
                <a:ahLst/>
                <a:cxnLst>
                  <a:cxn ang="0">
                    <a:pos x="wd2" y="hd2"/>
                  </a:cxn>
                  <a:cxn ang="5400000">
                    <a:pos x="wd2" y="hd2"/>
                  </a:cxn>
                  <a:cxn ang="10800000">
                    <a:pos x="wd2" y="hd2"/>
                  </a:cxn>
                  <a:cxn ang="16200000">
                    <a:pos x="wd2" y="hd2"/>
                  </a:cxn>
                </a:cxnLst>
                <a:rect l="0" t="0" r="r" b="b"/>
                <a:pathLst>
                  <a:path w="21600" h="21600" extrusionOk="0">
                    <a:moveTo>
                      <a:pt x="8247" y="0"/>
                    </a:moveTo>
                    <a:lnTo>
                      <a:pt x="21600" y="16800"/>
                    </a:lnTo>
                    <a:lnTo>
                      <a:pt x="8247" y="21600"/>
                    </a:lnTo>
                    <a:lnTo>
                      <a:pt x="0" y="12800"/>
                    </a:lnTo>
                    <a:lnTo>
                      <a:pt x="8247"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1" name="Shape 221"/>
              <p:cNvSpPr/>
              <p:nvPr/>
            </p:nvSpPr>
            <p:spPr>
              <a:xfrm>
                <a:off x="1620837" y="2908300"/>
                <a:ext cx="26988" cy="349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200" y="21600"/>
                    </a:lnTo>
                    <a:lnTo>
                      <a:pt x="21600" y="15572"/>
                    </a:lnTo>
                    <a:lnTo>
                      <a:pt x="0" y="0"/>
                    </a:lnTo>
                    <a:close/>
                  </a:path>
                </a:pathLst>
              </a:custGeom>
              <a:solidFill>
                <a:srgbClr val="000000"/>
              </a:solidFill>
              <a:ln w="317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23" name="Shape 223"/>
            <p:cNvSpPr/>
            <p:nvPr/>
          </p:nvSpPr>
          <p:spPr>
            <a:xfrm>
              <a:off x="4419600" y="962025"/>
              <a:ext cx="3581400" cy="0"/>
            </a:xfrm>
            <a:prstGeom prst="line">
              <a:avLst/>
            </a:prstGeom>
            <a:noFill/>
            <a:ln w="76200"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4" name="Shape 224"/>
            <p:cNvSpPr/>
            <p:nvPr/>
          </p:nvSpPr>
          <p:spPr>
            <a:xfrm>
              <a:off x="4419600" y="995362"/>
              <a:ext cx="3581400" cy="1"/>
            </a:xfrm>
            <a:prstGeom prst="line">
              <a:avLst/>
            </a:prstGeom>
            <a:noFill/>
            <a:ln w="76200"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26" name="Shape 226"/>
          <p:cNvSpPr/>
          <p:nvPr/>
        </p:nvSpPr>
        <p:spPr>
          <a:xfrm>
            <a:off x="3377786" y="1960031"/>
            <a:ext cx="5029200" cy="4862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600"/>
              </a:spcBef>
              <a:defRPr sz="2800" b="0">
                <a:solidFill>
                  <a:srgbClr val="FFFFFF"/>
                </a:solidFill>
              </a:defRPr>
            </a:lvl1pPr>
          </a:lstStyle>
          <a:p>
            <a:r>
              <a:rPr dirty="0"/>
              <a:t>Child’s behaviors</a:t>
            </a:r>
          </a:p>
        </p:txBody>
      </p:sp>
      <p:sp>
        <p:nvSpPr>
          <p:cNvPr id="227" name="Shape 227"/>
          <p:cNvSpPr/>
          <p:nvPr/>
        </p:nvSpPr>
        <p:spPr>
          <a:xfrm>
            <a:off x="3504469" y="2732163"/>
            <a:ext cx="5029200" cy="9541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600"/>
              </a:spcBef>
              <a:defRPr sz="2800" b="0">
                <a:solidFill>
                  <a:srgbClr val="FFFFFF"/>
                </a:solidFill>
              </a:defRPr>
            </a:pPr>
            <a:r>
              <a:rPr dirty="0"/>
              <a:t>Child’s feelings, thoughts, </a:t>
            </a:r>
            <a:br>
              <a:rPr dirty="0"/>
            </a:br>
            <a:r>
              <a:rPr dirty="0"/>
              <a:t>expectations, and</a:t>
            </a:r>
            <a:r>
              <a:rPr lang="en-US" dirty="0"/>
              <a:t> </a:t>
            </a:r>
            <a:r>
              <a:rPr dirty="0"/>
              <a:t>beliefs</a:t>
            </a:r>
            <a:r>
              <a:rPr lang="en-US" dirty="0"/>
              <a:t> </a:t>
            </a:r>
            <a:endParaRPr dirty="0"/>
          </a:p>
        </p:txBody>
      </p:sp>
      <p:sp>
        <p:nvSpPr>
          <p:cNvPr id="228" name="Shape 228"/>
          <p:cNvSpPr>
            <a:spLocks noGrp="1"/>
          </p:cNvSpPr>
          <p:nvPr>
            <p:ph type="sldNum" sz="quarter" idx="2"/>
          </p:nvPr>
        </p:nvSpPr>
        <p:spPr>
          <a:xfrm>
            <a:off x="9352957" y="6883400"/>
            <a:ext cx="248244" cy="405338"/>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fld id="{86CB4B4D-7CA3-9044-876B-883B54F8677D}" type="slidenum">
              <a:rPr>
                <a:solidFill>
                  <a:srgbClr val="FFE14F"/>
                </a:solidFill>
              </a:rPr>
              <a:t>5</a:t>
            </a:fld>
            <a:endParaRPr dirty="0">
              <a:solidFill>
                <a:srgbClr val="FFE14F"/>
              </a:solidFill>
            </a:endParaRPr>
          </a:p>
        </p:txBody>
      </p:sp>
      <p:pic>
        <p:nvPicPr>
          <p:cNvPr id="2" name="Picture 1"/>
          <p:cNvPicPr>
            <a:picLocks noChangeAspect="1"/>
          </p:cNvPicPr>
          <p:nvPr/>
        </p:nvPicPr>
        <p:blipFill>
          <a:blip r:embed="rId3"/>
          <a:stretch>
            <a:fillRect/>
          </a:stretch>
        </p:blipFill>
        <p:spPr>
          <a:xfrm>
            <a:off x="4112777" y="3795730"/>
            <a:ext cx="2921420" cy="2565769"/>
          </a:xfrm>
          <a:prstGeom prst="rect">
            <a:avLst/>
          </a:prstGeom>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6"/>
                                        </p:tgtEl>
                                        <p:attrNameLst>
                                          <p:attrName>style.visibility</p:attrName>
                                        </p:attrNameLst>
                                      </p:cBhvr>
                                      <p:to>
                                        <p:strVal val="visible"/>
                                      </p:to>
                                    </p:set>
                                    <p:animEffect transition="in" filter="dissolve">
                                      <p:cBhvr>
                                        <p:cTn id="7" dur="5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27"/>
                                        </p:tgtEl>
                                        <p:attrNameLst>
                                          <p:attrName>style.visibility</p:attrName>
                                        </p:attrNameLst>
                                      </p:cBhvr>
                                      <p:to>
                                        <p:strVal val="visible"/>
                                      </p:to>
                                    </p:set>
                                    <p:animEffect transition="in" filter="dissolve">
                                      <p:cBhvr>
                                        <p:cTn id="12"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1" animBg="1" advAuto="0"/>
      <p:bldP spid="227"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770" y="258586"/>
            <a:ext cx="8893175" cy="1219200"/>
          </a:xfrm>
        </p:spPr>
        <p:txBody>
          <a:bodyPr>
            <a:normAutofit/>
          </a:bodyPr>
          <a:lstStyle/>
          <a:p>
            <a:r>
              <a:rPr lang="en-US" sz="3400" dirty="0" err="1"/>
              <a:t>ReMoved</a:t>
            </a:r>
            <a:r>
              <a:rPr lang="en-US" sz="3400" dirty="0"/>
              <a:t> Part 1</a:t>
            </a:r>
            <a:br>
              <a:rPr lang="en-US" sz="3400" dirty="0"/>
            </a:br>
            <a:r>
              <a:rPr lang="en-US" dirty="0"/>
              <a:t>(Large Group Activity)</a:t>
            </a:r>
          </a:p>
        </p:txBody>
      </p:sp>
      <p:sp>
        <p:nvSpPr>
          <p:cNvPr id="4" name="TextBox 3"/>
          <p:cNvSpPr txBox="1"/>
          <p:nvPr/>
        </p:nvSpPr>
        <p:spPr>
          <a:xfrm>
            <a:off x="809469" y="2428404"/>
            <a:ext cx="8064708"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a:ln>
                  <a:noFill/>
                </a:ln>
                <a:solidFill>
                  <a:schemeClr val="bg2">
                    <a:lumMod val="20000"/>
                    <a:lumOff val="80000"/>
                  </a:schemeClr>
                </a:solidFill>
                <a:effectLst/>
                <a:uFillTx/>
                <a:sym typeface="Arial"/>
              </a:rPr>
              <a:t>What’s in Zoe’s Invisible</a:t>
            </a:r>
            <a:r>
              <a:rPr kumimoji="0" lang="en-US" sz="3200" b="0" i="0" u="none" strike="noStrike" cap="none" spc="0" normalizeH="0" dirty="0">
                <a:ln>
                  <a:noFill/>
                </a:ln>
                <a:solidFill>
                  <a:schemeClr val="bg2">
                    <a:lumMod val="20000"/>
                    <a:lumOff val="80000"/>
                  </a:schemeClr>
                </a:solidFill>
                <a:effectLst/>
                <a:uFillTx/>
                <a:sym typeface="Arial"/>
              </a:rPr>
              <a:t> Suitcase?</a:t>
            </a:r>
          </a:p>
          <a:p>
            <a:pPr marL="0" marR="0" indent="0" algn="l" defTabSz="914400" rtl="0" fontAlgn="auto" latinLnBrk="0" hangingPunct="0">
              <a:lnSpc>
                <a:spcPct val="100000"/>
              </a:lnSpc>
              <a:spcBef>
                <a:spcPts val="0"/>
              </a:spcBef>
              <a:spcAft>
                <a:spcPts val="0"/>
              </a:spcAft>
              <a:buClrTx/>
              <a:buSzTx/>
              <a:buFontTx/>
              <a:buNone/>
              <a:tabLst/>
            </a:pPr>
            <a:endParaRPr lang="en-US" sz="3200" b="0" baseline="0" dirty="0">
              <a:solidFill>
                <a:schemeClr val="bg2">
                  <a:lumMod val="20000"/>
                  <a:lumOff val="80000"/>
                </a:schemeClr>
              </a:solidFill>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a:ln>
                  <a:noFill/>
                </a:ln>
                <a:solidFill>
                  <a:schemeClr val="bg2">
                    <a:lumMod val="20000"/>
                    <a:lumOff val="80000"/>
                  </a:schemeClr>
                </a:solidFill>
                <a:effectLst/>
                <a:uFillTx/>
                <a:sym typeface="Arial"/>
              </a:rPr>
              <a:t>What is below the water line on Zoe’s iceberg</a:t>
            </a:r>
            <a:r>
              <a:rPr kumimoji="0" lang="en-US" sz="2400" b="0" i="0" u="none" strike="noStrike" cap="none" spc="0" normalizeH="0" baseline="0" dirty="0">
                <a:ln>
                  <a:noFill/>
                </a:ln>
                <a:solidFill>
                  <a:schemeClr val="bg2">
                    <a:lumMod val="20000"/>
                    <a:lumOff val="80000"/>
                  </a:schemeClr>
                </a:solidFill>
                <a:effectLst/>
                <a:uFillTx/>
                <a:sym typeface="Arial"/>
              </a:rPr>
              <a:t>?</a:t>
            </a:r>
          </a:p>
        </p:txBody>
      </p:sp>
      <p:sp>
        <p:nvSpPr>
          <p:cNvPr id="3" name="Slide Number Placeholder 2"/>
          <p:cNvSpPr>
            <a:spLocks noGrp="1"/>
          </p:cNvSpPr>
          <p:nvPr>
            <p:ph type="sldNum" sz="quarter" idx="2"/>
          </p:nvPr>
        </p:nvSpPr>
        <p:spPr>
          <a:xfrm>
            <a:off x="9237365" y="6883400"/>
            <a:ext cx="248244" cy="405338"/>
          </a:xfrm>
        </p:spPr>
        <p:txBody>
          <a:bodyPr/>
          <a:lstStyle/>
          <a:p>
            <a:fld id="{86CB4B4D-7CA3-9044-876B-883B54F8677D}" type="slidenum">
              <a:rPr lang="en-US" sz="2000" smtClean="0"/>
              <a:t>6</a:t>
            </a:fld>
            <a:endParaRPr lang="en-US" sz="2000"/>
          </a:p>
        </p:txBody>
      </p:sp>
      <p:sp>
        <p:nvSpPr>
          <p:cNvPr id="5" name="TextBox 4"/>
          <p:cNvSpPr txBox="1"/>
          <p:nvPr/>
        </p:nvSpPr>
        <p:spPr>
          <a:xfrm>
            <a:off x="948690" y="5177790"/>
            <a:ext cx="792548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solidFill>
                  <a:srgbClr val="F8E82F"/>
                </a:solidFill>
              </a:rPr>
              <a:t>https://www.youtube.com/watch?v=lOeQUwdAjE0</a:t>
            </a:r>
            <a:endParaRPr kumimoji="0" lang="en-US" sz="2400" b="1" i="0" u="none" strike="noStrike" cap="none" spc="0" normalizeH="0" baseline="0" dirty="0">
              <a:ln>
                <a:noFill/>
              </a:ln>
              <a:solidFill>
                <a:srgbClr val="F8E82F"/>
              </a:solidFill>
              <a:effectLst/>
              <a:uFillTx/>
              <a:sym typeface="Arial"/>
            </a:endParaRPr>
          </a:p>
        </p:txBody>
      </p:sp>
    </p:spTree>
    <p:extLst>
      <p:ext uri="{BB962C8B-B14F-4D97-AF65-F5344CB8AC3E}">
        <p14:creationId xmlns:p14="http://schemas.microsoft.com/office/powerpoint/2010/main" val="11226070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228600" y="590478"/>
            <a:ext cx="7162800" cy="576407"/>
          </a:xfrm>
          <a:prstGeom prst="rect">
            <a:avLst/>
          </a:prstGeom>
          <a:ln w="12700">
            <a:miter lim="400000"/>
          </a:ln>
          <a:extLst>
            <a:ext uri="{C572A759-6A51-4108-AA02-DFA0A04FC94B}">
              <ma14:wrappingTextBoxFlag xmlns:ma14="http://schemas.microsoft.com/office/mac/drawingml/2011/main" xmlns="" val="1"/>
            </a:ext>
          </a:extLst>
        </p:spPr>
        <p:txBody>
          <a:bodyPr lIns="47616" tIns="47616" rIns="47616" bIns="47616" anchor="ctr">
            <a:spAutoFit/>
          </a:bodyPr>
          <a:lstStyle/>
          <a:p>
            <a:pPr defTabSz="966787">
              <a:lnSpc>
                <a:spcPct val="90000"/>
              </a:lnSpc>
              <a:defRPr sz="3400" b="0">
                <a:solidFill>
                  <a:srgbClr val="FFE701"/>
                </a:solidFill>
              </a:defRPr>
            </a:pPr>
            <a:r>
              <a:rPr dirty="0"/>
              <a:t>The </a:t>
            </a:r>
            <a:r>
              <a:rPr lang="en-US" dirty="0">
                <a:solidFill>
                  <a:srgbClr val="FFE831"/>
                </a:solidFill>
              </a:rPr>
              <a:t>Thinking</a:t>
            </a:r>
            <a:r>
              <a:rPr dirty="0"/>
              <a:t> Triangle</a:t>
            </a:r>
          </a:p>
        </p:txBody>
      </p:sp>
      <p:pic>
        <p:nvPicPr>
          <p:cNvPr id="245" name="tantrum.jpg" descr="tantrum"/>
          <p:cNvPicPr>
            <a:picLocks noChangeAspect="1"/>
          </p:cNvPicPr>
          <p:nvPr/>
        </p:nvPicPr>
        <p:blipFill>
          <a:blip r:embed="rId3">
            <a:extLst/>
          </a:blip>
          <a:stretch>
            <a:fillRect/>
          </a:stretch>
        </p:blipFill>
        <p:spPr>
          <a:xfrm>
            <a:off x="3924300" y="1380042"/>
            <a:ext cx="1752600" cy="2057400"/>
          </a:xfrm>
          <a:prstGeom prst="rect">
            <a:avLst/>
          </a:prstGeom>
          <a:ln w="12700">
            <a:miter lim="400000"/>
          </a:ln>
        </p:spPr>
      </p:pic>
      <p:grpSp>
        <p:nvGrpSpPr>
          <p:cNvPr id="252" name="Group 252"/>
          <p:cNvGrpSpPr/>
          <p:nvPr/>
        </p:nvGrpSpPr>
        <p:grpSpPr>
          <a:xfrm>
            <a:off x="2326135" y="3508692"/>
            <a:ext cx="5207770" cy="2886436"/>
            <a:chOff x="1000080" y="35192"/>
            <a:chExt cx="4239596" cy="2432835"/>
          </a:xfrm>
        </p:grpSpPr>
        <p:sp>
          <p:nvSpPr>
            <p:cNvPr id="246" name="Shape 246"/>
            <p:cNvSpPr/>
            <p:nvPr/>
          </p:nvSpPr>
          <p:spPr>
            <a:xfrm>
              <a:off x="3652265" y="1957475"/>
              <a:ext cx="1587411" cy="486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6029" tIns="46029" rIns="46029" bIns="46029" numCol="1" anchor="t">
              <a:spAutoFit/>
            </a:bodyPr>
            <a:lstStyle>
              <a:lvl1pPr algn="ctr" defTabSz="966787">
                <a:defRPr sz="2800" b="0">
                  <a:solidFill>
                    <a:srgbClr val="FFFF99"/>
                  </a:solidFill>
                </a:defRPr>
              </a:lvl1pPr>
            </a:lstStyle>
            <a:p>
              <a:r>
                <a:rPr dirty="0"/>
                <a:t>Thoughts</a:t>
              </a:r>
            </a:p>
          </p:txBody>
        </p:sp>
        <p:sp>
          <p:nvSpPr>
            <p:cNvPr id="247" name="Shape 247"/>
            <p:cNvSpPr/>
            <p:nvPr/>
          </p:nvSpPr>
          <p:spPr>
            <a:xfrm>
              <a:off x="1000080" y="1981200"/>
              <a:ext cx="1448853" cy="486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6029" tIns="46029" rIns="46029" bIns="46029" numCol="1" anchor="t">
              <a:spAutoFit/>
            </a:bodyPr>
            <a:lstStyle>
              <a:lvl1pPr algn="ctr" defTabSz="966787">
                <a:defRPr sz="2800" b="0">
                  <a:solidFill>
                    <a:srgbClr val="FF33CC"/>
                  </a:solidFill>
                </a:defRPr>
              </a:lvl1pPr>
            </a:lstStyle>
            <a:p>
              <a:r>
                <a:rPr dirty="0"/>
                <a:t>Feelings</a:t>
              </a:r>
            </a:p>
          </p:txBody>
        </p:sp>
        <p:sp>
          <p:nvSpPr>
            <p:cNvPr id="248" name="Shape 248"/>
            <p:cNvSpPr/>
            <p:nvPr/>
          </p:nvSpPr>
          <p:spPr>
            <a:xfrm>
              <a:off x="2171503" y="35192"/>
              <a:ext cx="1686035" cy="486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6029" tIns="46029" rIns="46029" bIns="46029" numCol="1" anchor="t">
              <a:spAutoFit/>
            </a:bodyPr>
            <a:lstStyle>
              <a:lvl1pPr algn="ctr" defTabSz="966787">
                <a:defRPr sz="2800" b="0">
                  <a:solidFill>
                    <a:srgbClr val="00B050"/>
                  </a:solidFill>
                </a:defRPr>
              </a:lvl1pPr>
            </a:lstStyle>
            <a:p>
              <a:r>
                <a:rPr dirty="0"/>
                <a:t>Behaviors</a:t>
              </a:r>
            </a:p>
          </p:txBody>
        </p:sp>
        <p:sp>
          <p:nvSpPr>
            <p:cNvPr id="249" name="Shape 249"/>
            <p:cNvSpPr/>
            <p:nvPr/>
          </p:nvSpPr>
          <p:spPr>
            <a:xfrm flipV="1">
              <a:off x="1853098" y="1836478"/>
              <a:ext cx="2322841" cy="0"/>
            </a:xfrm>
            <a:prstGeom prst="line">
              <a:avLst/>
            </a:prstGeom>
            <a:noFill/>
            <a:ln w="57150" cap="flat">
              <a:solidFill>
                <a:srgbClr val="FFFFFF"/>
              </a:solidFill>
              <a:prstDash val="solid"/>
              <a:round/>
              <a:headEnd type="triangle" w="med" len="me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50" name="Shape 250"/>
            <p:cNvSpPr/>
            <p:nvPr/>
          </p:nvSpPr>
          <p:spPr>
            <a:xfrm flipH="1" flipV="1">
              <a:off x="3791835" y="498389"/>
              <a:ext cx="825086" cy="1161136"/>
            </a:xfrm>
            <a:prstGeom prst="line">
              <a:avLst/>
            </a:prstGeom>
            <a:noFill/>
            <a:ln w="57150" cap="flat">
              <a:solidFill>
                <a:srgbClr val="FFFFFF"/>
              </a:solidFill>
              <a:prstDash val="solid"/>
              <a:round/>
              <a:headEnd type="triangle" w="med" len="me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51" name="Shape 251"/>
            <p:cNvSpPr/>
            <p:nvPr/>
          </p:nvSpPr>
          <p:spPr>
            <a:xfrm flipV="1">
              <a:off x="1422937" y="521396"/>
              <a:ext cx="790698" cy="1138128"/>
            </a:xfrm>
            <a:prstGeom prst="line">
              <a:avLst/>
            </a:prstGeom>
            <a:noFill/>
            <a:ln w="57150" cap="flat">
              <a:solidFill>
                <a:srgbClr val="FFFFFF"/>
              </a:solidFill>
              <a:prstDash val="solid"/>
              <a:round/>
              <a:headEnd type="triangle" w="med" len="med"/>
              <a:tailEnd type="triangle" w="med" len="med"/>
            </a:ln>
            <a:effectLst/>
          </p:spPr>
          <p:txBody>
            <a:bodyPr wrap="square" lIns="45719" tIns="45719" rIns="45719" bIns="45719" numCol="1" anchor="t">
              <a:noAutofit/>
            </a:bodyPr>
            <a:lstStyle/>
            <a:p>
              <a:pPr>
                <a:defRPr>
                  <a:solidFill>
                    <a:srgbClr val="FFFFFF"/>
                  </a:solidFill>
                </a:defRPr>
              </a:pPr>
              <a:endParaRPr/>
            </a:p>
          </p:txBody>
        </p:sp>
      </p:grpSp>
      <p:sp>
        <p:nvSpPr>
          <p:cNvPr id="253" name="Shape 253"/>
          <p:cNvSpPr>
            <a:spLocks noGrp="1"/>
          </p:cNvSpPr>
          <p:nvPr>
            <p:ph type="sldNum" sz="quarter" idx="2"/>
          </p:nvPr>
        </p:nvSpPr>
        <p:spPr>
          <a:xfrm>
            <a:off x="9350658" y="6880225"/>
            <a:ext cx="250543" cy="394307"/>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fld id="{86CB4B4D-7CA3-9044-876B-883B54F8677D}" type="slidenum">
              <a:t>7</a:t>
            </a:fld>
            <a:endParaRPr dirty="0"/>
          </a:p>
        </p:txBody>
      </p:sp>
      <p:pic>
        <p:nvPicPr>
          <p:cNvPr id="254" name="Module3_InvisibleSuitcase-Open.png" descr="Module3_InvisibleSuitcase-Open"/>
          <p:cNvPicPr>
            <a:picLocks noChangeAspect="1"/>
          </p:cNvPicPr>
          <p:nvPr/>
        </p:nvPicPr>
        <p:blipFill>
          <a:blip r:embed="rId4">
            <a:extLst/>
          </a:blip>
          <a:stretch>
            <a:fillRect/>
          </a:stretch>
        </p:blipFill>
        <p:spPr>
          <a:xfrm>
            <a:off x="7499688" y="4552375"/>
            <a:ext cx="1981200" cy="1624013"/>
          </a:xfrm>
          <a:prstGeom prst="rect">
            <a:avLst/>
          </a:prstGeom>
          <a:ln w="12700">
            <a:miter lim="400000"/>
          </a:ln>
        </p:spPr>
      </p:pic>
      <p:pic>
        <p:nvPicPr>
          <p:cNvPr id="255" name="Module2_Scared+Alone.png" descr="Module2_Scared+Alone"/>
          <p:cNvPicPr>
            <a:picLocks noChangeAspect="1"/>
          </p:cNvPicPr>
          <p:nvPr/>
        </p:nvPicPr>
        <p:blipFill>
          <a:blip r:embed="rId5">
            <a:extLst/>
          </a:blip>
          <a:stretch>
            <a:fillRect/>
          </a:stretch>
        </p:blipFill>
        <p:spPr>
          <a:xfrm>
            <a:off x="399561" y="4600292"/>
            <a:ext cx="1814249" cy="1621829"/>
          </a:xfrm>
          <a:prstGeom prst="rect">
            <a:avLst/>
          </a:prstGeom>
          <a:ln w="12700">
            <a:miter lim="400000"/>
          </a:ln>
        </p:spPr>
      </p:pic>
      <p:cxnSp>
        <p:nvCxnSpPr>
          <p:cNvPr id="5" name="Straight Connector 4"/>
          <p:cNvCxnSpPr/>
          <p:nvPr/>
        </p:nvCxnSpPr>
        <p:spPr>
          <a:xfrm>
            <a:off x="344384" y="3990014"/>
            <a:ext cx="8970819" cy="0"/>
          </a:xfrm>
          <a:prstGeom prst="line">
            <a:avLst/>
          </a:prstGeom>
          <a:noFill/>
          <a:ln w="25400" cap="flat">
            <a:solidFill>
              <a:srgbClr val="FFFFFF"/>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 name="TextBox 1"/>
          <p:cNvSpPr txBox="1"/>
          <p:nvPr/>
        </p:nvSpPr>
        <p:spPr>
          <a:xfrm>
            <a:off x="7372387" y="5895032"/>
            <a:ext cx="2216888"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000099"/>
                </a:solidFill>
                <a:effectLst/>
                <a:uFillTx/>
                <a:latin typeface="+mn-lt"/>
                <a:ea typeface="+mn-ea"/>
                <a:cs typeface="+mn-cs"/>
                <a:sym typeface="Arial"/>
              </a:rPr>
              <a:t>Invisible Suitcase</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body" idx="4294967295"/>
          </p:nvPr>
        </p:nvSpPr>
        <p:spPr>
          <a:xfrm>
            <a:off x="228600" y="2514600"/>
            <a:ext cx="8839200" cy="3581400"/>
          </a:xfrm>
          <a:prstGeom prst="rect">
            <a:avLst/>
          </a:prstGeom>
        </p:spPr>
        <p:txBody>
          <a:bodyPr lIns="47616" tIns="47616" rIns="47616" bIns="47616">
            <a:normAutofit/>
          </a:bodyPr>
          <a:lstStyle/>
          <a:p>
            <a:pPr marL="822325" lvl="1" indent="-457200">
              <a:spcBef>
                <a:spcPts val="800"/>
              </a:spcBef>
              <a:buFont typeface="Wingdings" panose="05000000000000000000" pitchFamily="2" charset="2"/>
              <a:buChar char="§"/>
              <a:defRPr sz="2800"/>
            </a:pPr>
            <a:r>
              <a:rPr lang="en-US" dirty="0"/>
              <a:t>How to s</a:t>
            </a:r>
            <a:r>
              <a:rPr dirty="0"/>
              <a:t>ee the connection between their feelings, thoughts, and behaviors</a:t>
            </a:r>
          </a:p>
          <a:p>
            <a:pPr marL="822325" lvl="1" indent="-457200">
              <a:spcBef>
                <a:spcPts val="800"/>
              </a:spcBef>
              <a:buFont typeface="Wingdings" panose="05000000000000000000" pitchFamily="2" charset="2"/>
              <a:buChar char="§"/>
              <a:defRPr sz="2800"/>
            </a:pPr>
            <a:r>
              <a:rPr lang="en-US" dirty="0"/>
              <a:t>How to u</a:t>
            </a:r>
            <a:r>
              <a:rPr dirty="0"/>
              <a:t>nderstand </a:t>
            </a:r>
            <a:r>
              <a:rPr lang="en-US" dirty="0"/>
              <a:t>or</a:t>
            </a:r>
            <a:r>
              <a:rPr dirty="0"/>
              <a:t> express </a:t>
            </a:r>
            <a:r>
              <a:rPr lang="en-US" dirty="0"/>
              <a:t>what they are feeling and why (</a:t>
            </a:r>
            <a:r>
              <a:rPr lang="en-US" i="1" dirty="0"/>
              <a:t>is it always anger</a:t>
            </a:r>
            <a:r>
              <a:rPr lang="en-US" dirty="0"/>
              <a:t>?)</a:t>
            </a:r>
            <a:endParaRPr dirty="0"/>
          </a:p>
          <a:p>
            <a:pPr marL="822325" lvl="1" indent="-457200">
              <a:spcBef>
                <a:spcPts val="800"/>
              </a:spcBef>
              <a:buFont typeface="Wingdings" panose="05000000000000000000" pitchFamily="2" charset="2"/>
              <a:buChar char="§"/>
              <a:defRPr sz="2800"/>
            </a:pPr>
            <a:r>
              <a:rPr lang="en-US" dirty="0"/>
              <a:t>How to be aware of the impact of</a:t>
            </a:r>
            <a:r>
              <a:rPr dirty="0"/>
              <a:t> their reactions to threats or trauma reminders</a:t>
            </a:r>
            <a:r>
              <a:rPr lang="en-US" dirty="0"/>
              <a:t> (</a:t>
            </a:r>
            <a:r>
              <a:rPr lang="en-US" i="1" dirty="0"/>
              <a:t>did it really come out of nowhere</a:t>
            </a:r>
            <a:r>
              <a:rPr lang="en-US" dirty="0"/>
              <a:t>?)</a:t>
            </a:r>
            <a:endParaRPr dirty="0"/>
          </a:p>
        </p:txBody>
      </p:sp>
      <p:sp>
        <p:nvSpPr>
          <p:cNvPr id="260" name="Shape 260"/>
          <p:cNvSpPr>
            <a:spLocks noGrp="1"/>
          </p:cNvSpPr>
          <p:nvPr>
            <p:ph type="title" idx="4294967295"/>
          </p:nvPr>
        </p:nvSpPr>
        <p:spPr>
          <a:xfrm>
            <a:off x="228600" y="304799"/>
            <a:ext cx="6705600" cy="1143002"/>
          </a:xfrm>
          <a:prstGeom prst="rect">
            <a:avLst/>
          </a:prstGeom>
        </p:spPr>
        <p:txBody>
          <a:bodyPr>
            <a:normAutofit/>
          </a:bodyPr>
          <a:lstStyle>
            <a:lvl1pPr>
              <a:defRPr sz="3400">
                <a:solidFill>
                  <a:srgbClr val="FFE831"/>
                </a:solidFill>
              </a:defRPr>
            </a:lvl1pPr>
          </a:lstStyle>
          <a:p>
            <a:r>
              <a:t>Trauma and the Triangle</a:t>
            </a:r>
          </a:p>
        </p:txBody>
      </p:sp>
      <p:sp>
        <p:nvSpPr>
          <p:cNvPr id="261" name="Shape 261"/>
          <p:cNvSpPr>
            <a:spLocks noGrp="1"/>
          </p:cNvSpPr>
          <p:nvPr>
            <p:ph type="sldNum" sz="quarter" idx="2"/>
          </p:nvPr>
        </p:nvSpPr>
        <p:spPr>
          <a:xfrm>
            <a:off x="9350658" y="6880225"/>
            <a:ext cx="250543" cy="394307"/>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fld id="{86CB4B4D-7CA3-9044-876B-883B54F8677D}" type="slidenum">
              <a:t>8</a:t>
            </a:fld>
            <a:endParaRPr/>
          </a:p>
        </p:txBody>
      </p:sp>
      <p:sp>
        <p:nvSpPr>
          <p:cNvPr id="262" name="Shape 262"/>
          <p:cNvSpPr/>
          <p:nvPr/>
        </p:nvSpPr>
        <p:spPr>
          <a:xfrm>
            <a:off x="7848600" y="6019800"/>
            <a:ext cx="15240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800" b="0" i="1">
                <a:solidFill>
                  <a:srgbClr val="FFE831"/>
                </a:solidFill>
              </a:defRPr>
            </a:lvl1pPr>
          </a:lstStyle>
          <a:p>
            <a:r>
              <a:t>(Continued)</a:t>
            </a:r>
          </a:p>
        </p:txBody>
      </p:sp>
      <p:sp>
        <p:nvSpPr>
          <p:cNvPr id="263" name="Shape 263"/>
          <p:cNvSpPr/>
          <p:nvPr/>
        </p:nvSpPr>
        <p:spPr>
          <a:xfrm>
            <a:off x="304800" y="1524000"/>
            <a:ext cx="7661275" cy="9541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b="0">
                <a:solidFill>
                  <a:srgbClr val="FFE701"/>
                </a:solidFill>
              </a:defRPr>
            </a:lvl1pPr>
          </a:lstStyle>
          <a:p>
            <a:r>
              <a:rPr dirty="0"/>
              <a:t>Children who have experienced trauma </a:t>
            </a:r>
            <a:r>
              <a:rPr lang="en-US" dirty="0"/>
              <a:t>will need to be taught</a:t>
            </a:r>
            <a:r>
              <a:rPr dirty="0"/>
              <a: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p:cNvSpPr>
          <p:nvPr>
            <p:ph type="body" idx="4294967295"/>
          </p:nvPr>
        </p:nvSpPr>
        <p:spPr>
          <a:xfrm>
            <a:off x="228600" y="1524000"/>
            <a:ext cx="8839200" cy="4648200"/>
          </a:xfrm>
          <a:prstGeom prst="rect">
            <a:avLst/>
          </a:prstGeom>
        </p:spPr>
        <p:txBody>
          <a:bodyPr lIns="47616" tIns="47616" rIns="47616" bIns="47616">
            <a:normAutofit/>
          </a:bodyPr>
          <a:lstStyle/>
          <a:p>
            <a:pPr>
              <a:buSzTx/>
              <a:buNone/>
              <a:defRPr sz="2800">
                <a:solidFill>
                  <a:srgbClr val="FFE831"/>
                </a:solidFill>
              </a:defRPr>
            </a:pPr>
            <a:r>
              <a:rPr dirty="0"/>
              <a:t>Children may</a:t>
            </a:r>
            <a:r>
              <a:rPr lang="en-US" dirty="0"/>
              <a:t> unintentionally</a:t>
            </a:r>
            <a:r>
              <a:rPr dirty="0"/>
              <a:t>:</a:t>
            </a:r>
          </a:p>
          <a:p>
            <a:pPr marL="822325" lvl="1" indent="-457200">
              <a:spcBef>
                <a:spcPts val="800"/>
              </a:spcBef>
              <a:buFont typeface="Wingdings" panose="05000000000000000000" pitchFamily="2" charset="2"/>
              <a:buChar char="§"/>
              <a:defRPr sz="2800"/>
            </a:pPr>
            <a:r>
              <a:rPr lang="en-US" dirty="0"/>
              <a:t>Seek attention</a:t>
            </a:r>
            <a:r>
              <a:rPr dirty="0"/>
              <a:t>, even if </a:t>
            </a:r>
            <a:r>
              <a:rPr lang="en-US" dirty="0"/>
              <a:t>it is</a:t>
            </a:r>
            <a:r>
              <a:rPr dirty="0"/>
              <a:t> negative</a:t>
            </a:r>
            <a:endParaRPr lang="en-US" dirty="0"/>
          </a:p>
          <a:p>
            <a:pPr marL="365125" lvl="1" indent="0">
              <a:spcBef>
                <a:spcPts val="800"/>
              </a:spcBef>
              <a:buNone/>
              <a:defRPr sz="2800"/>
            </a:pPr>
            <a:endParaRPr dirty="0"/>
          </a:p>
          <a:p>
            <a:pPr marL="822325" lvl="1" indent="-457200">
              <a:spcBef>
                <a:spcPts val="800"/>
              </a:spcBef>
              <a:buFont typeface="Wingdings" panose="05000000000000000000" pitchFamily="2" charset="2"/>
              <a:buChar char="§"/>
              <a:defRPr sz="2800"/>
            </a:pPr>
            <a:r>
              <a:rPr lang="en-US" dirty="0"/>
              <a:t>Try to protect themselves by pushing</a:t>
            </a:r>
            <a:r>
              <a:rPr dirty="0"/>
              <a:t> caregivers </a:t>
            </a:r>
            <a:r>
              <a:rPr lang="en-US" dirty="0"/>
              <a:t>away</a:t>
            </a:r>
            <a:r>
              <a:rPr dirty="0"/>
              <a:t> physical</a:t>
            </a:r>
            <a:r>
              <a:rPr lang="en-US" dirty="0"/>
              <a:t>ly</a:t>
            </a:r>
            <a:r>
              <a:rPr dirty="0"/>
              <a:t> </a:t>
            </a:r>
            <a:r>
              <a:rPr lang="en-US" dirty="0"/>
              <a:t>&amp;</a:t>
            </a:r>
            <a:r>
              <a:rPr dirty="0"/>
              <a:t> emotional</a:t>
            </a:r>
            <a:r>
              <a:rPr lang="en-US" dirty="0"/>
              <a:t>ly </a:t>
            </a:r>
          </a:p>
          <a:p>
            <a:pPr marL="365125" lvl="1" indent="0">
              <a:spcBef>
                <a:spcPts val="800"/>
              </a:spcBef>
              <a:buNone/>
              <a:defRPr sz="2800"/>
            </a:pPr>
            <a:endParaRPr dirty="0"/>
          </a:p>
          <a:p>
            <a:pPr marL="822325" lvl="1" indent="-457200">
              <a:spcBef>
                <a:spcPts val="800"/>
              </a:spcBef>
              <a:buFont typeface="Wingdings" panose="05000000000000000000" pitchFamily="2" charset="2"/>
              <a:buChar char="§"/>
              <a:defRPr sz="2800"/>
            </a:pPr>
            <a:r>
              <a:rPr lang="en-US" dirty="0"/>
              <a:t>Try to </a:t>
            </a:r>
            <a:r>
              <a:rPr dirty="0"/>
              <a:t>“</a:t>
            </a:r>
            <a:r>
              <a:rPr lang="en-US" dirty="0"/>
              <a:t>p</a:t>
            </a:r>
            <a:r>
              <a:rPr dirty="0"/>
              <a:t>rov</a:t>
            </a:r>
            <a:r>
              <a:rPr lang="en-US" dirty="0"/>
              <a:t>e</a:t>
            </a:r>
            <a:r>
              <a:rPr dirty="0"/>
              <a:t>” the beliefs in their Invisible Suitcase </a:t>
            </a:r>
          </a:p>
        </p:txBody>
      </p:sp>
      <p:sp>
        <p:nvSpPr>
          <p:cNvPr id="268" name="Shape 268"/>
          <p:cNvSpPr>
            <a:spLocks noGrp="1"/>
          </p:cNvSpPr>
          <p:nvPr>
            <p:ph type="title" idx="4294967295"/>
          </p:nvPr>
        </p:nvSpPr>
        <p:spPr>
          <a:xfrm>
            <a:off x="228600" y="152399"/>
            <a:ext cx="6705600" cy="1143002"/>
          </a:xfrm>
          <a:prstGeom prst="rect">
            <a:avLst/>
          </a:prstGeom>
        </p:spPr>
        <p:txBody>
          <a:bodyPr>
            <a:normAutofit/>
          </a:bodyPr>
          <a:lstStyle/>
          <a:p>
            <a:pPr>
              <a:defRPr sz="3400">
                <a:solidFill>
                  <a:srgbClr val="FFE831"/>
                </a:solidFill>
              </a:defRPr>
            </a:pPr>
            <a:r>
              <a:t>Trauma and the Triangle </a:t>
            </a:r>
            <a:r>
              <a:rPr sz="2400" b="0" i="1"/>
              <a:t>(Continued)</a:t>
            </a:r>
          </a:p>
        </p:txBody>
      </p:sp>
      <p:sp>
        <p:nvSpPr>
          <p:cNvPr id="269" name="Shape 269"/>
          <p:cNvSpPr>
            <a:spLocks noGrp="1"/>
          </p:cNvSpPr>
          <p:nvPr>
            <p:ph type="sldNum" sz="quarter" idx="2"/>
          </p:nvPr>
        </p:nvSpPr>
        <p:spPr>
          <a:xfrm>
            <a:off x="9350658" y="6880225"/>
            <a:ext cx="250543" cy="394307"/>
          </a:xfrm>
          <a:prstGeom prst="rect">
            <a:avLst/>
          </a:prstGeom>
          <a:extLst>
            <a:ext uri="{C572A759-6A51-4108-AA02-DFA0A04FC94B}">
              <ma14:wrappingTextBoxFlag xmlns:ma14="http://schemas.microsoft.com/office/mac/drawingml/2011/main" xmlns="" val="1"/>
            </a:ext>
          </a:extLst>
        </p:spPr>
        <p:txBody>
          <a:bodyPr/>
          <a:lstStyle>
            <a:lvl1pPr>
              <a:defRPr>
                <a:solidFill>
                  <a:srgbClr val="FFFF00"/>
                </a:solidFill>
              </a:defRPr>
            </a:lvl1pPr>
          </a:lstStyle>
          <a:p>
            <a:fld id="{86CB4B4D-7CA3-9044-876B-883B54F8677D}" type="slidenum">
              <a:t>9</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67">
                                            <p:txEl>
                                              <p:pRg st="1" end="1"/>
                                            </p:txEl>
                                          </p:spTgt>
                                        </p:tgtEl>
                                        <p:attrNameLst>
                                          <p:attrName>style.visibility</p:attrName>
                                        </p:attrNameLst>
                                      </p:cBhvr>
                                      <p:to>
                                        <p:strVal val="visible"/>
                                      </p:to>
                                    </p:set>
                                    <p:animEffect transition="in" filter="dissolve">
                                      <p:cBhvr>
                                        <p:cTn id="7" dur="500"/>
                                        <p:tgtEl>
                                          <p:spTgt spid="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267">
                                            <p:txEl>
                                              <p:pRg st="3" end="3"/>
                                            </p:txEl>
                                          </p:spTgt>
                                        </p:tgtEl>
                                        <p:attrNameLst>
                                          <p:attrName>style.visibility</p:attrName>
                                        </p:attrNameLst>
                                      </p:cBhvr>
                                      <p:to>
                                        <p:strVal val="visible"/>
                                      </p:to>
                                    </p:set>
                                    <p:animEffect transition="in" filter="dissolve">
                                      <p:cBhvr>
                                        <p:cTn id="12" dur="500"/>
                                        <p:tgtEl>
                                          <p:spTgt spid="2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1" nodeType="clickEffect">
                                  <p:stCondLst>
                                    <p:cond delay="0"/>
                                  </p:stCondLst>
                                  <p:iterate>
                                    <p:tmAbs val="0"/>
                                  </p:iterate>
                                  <p:childTnLst>
                                    <p:set>
                                      <p:cBhvr>
                                        <p:cTn id="16" fill="hold"/>
                                        <p:tgtEl>
                                          <p:spTgt spid="267">
                                            <p:txEl>
                                              <p:pRg st="5" end="5"/>
                                            </p:txEl>
                                          </p:spTgt>
                                        </p:tgtEl>
                                        <p:attrNameLst>
                                          <p:attrName>style.visibility</p:attrName>
                                        </p:attrNameLst>
                                      </p:cBhvr>
                                      <p:to>
                                        <p:strVal val="visible"/>
                                      </p:to>
                                    </p:set>
                                    <p:animEffect transition="in" filter="dissolve">
                                      <p:cBhvr>
                                        <p:cTn id="17" dur="500"/>
                                        <p:tgtEl>
                                          <p:spTgt spid="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1" build="p" bldLvl="5" animBg="1" advAuto="0"/>
    </p:bldLst>
  </p:timing>
</p:sld>
</file>

<file path=ppt/theme/theme1.xml><?xml version="1.0" encoding="utf-8"?>
<a:theme xmlns:a="http://schemas.openxmlformats.org/drawingml/2006/main" name="3_Module Content Slides">
  <a:themeElements>
    <a:clrScheme name="3_Module Content Slides">
      <a:dk1>
        <a:srgbClr val="0A57A4"/>
      </a:dk1>
      <a:lt1>
        <a:srgbClr val="000099"/>
      </a:lt1>
      <a:dk2>
        <a:srgbClr val="A7A7A7"/>
      </a:dk2>
      <a:lt2>
        <a:srgbClr val="535353"/>
      </a:lt2>
      <a:accent1>
        <a:srgbClr val="3366CC"/>
      </a:accent1>
      <a:accent2>
        <a:srgbClr val="00B000"/>
      </a:accent2>
      <a:accent3>
        <a:srgbClr val="9BBB59"/>
      </a:accent3>
      <a:accent4>
        <a:srgbClr val="8064A2"/>
      </a:accent4>
      <a:accent5>
        <a:srgbClr val="4BACC6"/>
      </a:accent5>
      <a:accent6>
        <a:srgbClr val="F79646"/>
      </a:accent6>
      <a:hlink>
        <a:srgbClr val="0000FF"/>
      </a:hlink>
      <a:folHlink>
        <a:srgbClr val="FF00FF"/>
      </a:folHlink>
    </a:clrScheme>
    <a:fontScheme name="3_Module Content Slides">
      <a:majorFont>
        <a:latin typeface="Helvetica"/>
        <a:ea typeface="Helvetica"/>
        <a:cs typeface="Helvetica"/>
      </a:majorFont>
      <a:minorFont>
        <a:latin typeface="Arial"/>
        <a:ea typeface="Arial"/>
        <a:cs typeface="Arial"/>
      </a:minorFont>
    </a:fontScheme>
    <a:fmtScheme name="3_Module Content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Module Content Slides">
  <a:themeElements>
    <a:clrScheme name="3_Module Content Slides">
      <a:dk1>
        <a:srgbClr val="0A57A4"/>
      </a:dk1>
      <a:lt1>
        <a:srgbClr val="000099"/>
      </a:lt1>
      <a:dk2>
        <a:srgbClr val="A7A7A7"/>
      </a:dk2>
      <a:lt2>
        <a:srgbClr val="535353"/>
      </a:lt2>
      <a:accent1>
        <a:srgbClr val="3366CC"/>
      </a:accent1>
      <a:accent2>
        <a:srgbClr val="00B000"/>
      </a:accent2>
      <a:accent3>
        <a:srgbClr val="9BBB59"/>
      </a:accent3>
      <a:accent4>
        <a:srgbClr val="8064A2"/>
      </a:accent4>
      <a:accent5>
        <a:srgbClr val="4BACC6"/>
      </a:accent5>
      <a:accent6>
        <a:srgbClr val="F79646"/>
      </a:accent6>
      <a:hlink>
        <a:srgbClr val="0000FF"/>
      </a:hlink>
      <a:folHlink>
        <a:srgbClr val="FF00FF"/>
      </a:folHlink>
    </a:clrScheme>
    <a:fontScheme name="3_Module Content Slides">
      <a:majorFont>
        <a:latin typeface="Helvetica"/>
        <a:ea typeface="Helvetica"/>
        <a:cs typeface="Helvetica"/>
      </a:majorFont>
      <a:minorFont>
        <a:latin typeface="Arial"/>
        <a:ea typeface="Arial"/>
        <a:cs typeface="Arial"/>
      </a:minorFont>
    </a:fontScheme>
    <a:fmtScheme name="3_Module Content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5_Module Content Slides">
  <a:themeElements>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lnDef>
  </a:objectDefaults>
  <a:extraClrSchemeLst>
    <a:extraClrScheme>
      <a:clrScheme name="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odule Content Slides">
  <a:themeElements>
    <a:clrScheme name="3_Module Content Slides">
      <a:dk1>
        <a:srgbClr val="000000"/>
      </a:dk1>
      <a:lt1>
        <a:srgbClr val="FFFFFF"/>
      </a:lt1>
      <a:dk2>
        <a:srgbClr val="A7A7A7"/>
      </a:dk2>
      <a:lt2>
        <a:srgbClr val="535353"/>
      </a:lt2>
      <a:accent1>
        <a:srgbClr val="3366CC"/>
      </a:accent1>
      <a:accent2>
        <a:srgbClr val="00B000"/>
      </a:accent2>
      <a:accent3>
        <a:srgbClr val="9BBB59"/>
      </a:accent3>
      <a:accent4>
        <a:srgbClr val="8064A2"/>
      </a:accent4>
      <a:accent5>
        <a:srgbClr val="4BACC6"/>
      </a:accent5>
      <a:accent6>
        <a:srgbClr val="F79646"/>
      </a:accent6>
      <a:hlink>
        <a:srgbClr val="0000FF"/>
      </a:hlink>
      <a:folHlink>
        <a:srgbClr val="FF00FF"/>
      </a:folHlink>
    </a:clrScheme>
    <a:fontScheme name="3_Module Content Slides">
      <a:majorFont>
        <a:latin typeface="Helvetica"/>
        <a:ea typeface="Helvetica"/>
        <a:cs typeface="Helvetica"/>
      </a:majorFont>
      <a:minorFont>
        <a:latin typeface="Arial"/>
        <a:ea typeface="Arial"/>
        <a:cs typeface="Arial"/>
      </a:minorFont>
    </a:fontScheme>
    <a:fmtScheme name="3_Module Content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900" b="1" i="0" u="none" strike="noStrike" cap="none" spc="0" normalizeH="0" baseline="0">
            <a:ln>
              <a:noFill/>
            </a:ln>
            <a:solidFill>
              <a:srgbClr val="00009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5712</TotalTime>
  <Words>4432</Words>
  <Application>Microsoft Office PowerPoint</Application>
  <PresentationFormat>Custom</PresentationFormat>
  <Paragraphs>325</Paragraphs>
  <Slides>30</Slides>
  <Notes>30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38" baseType="lpstr">
      <vt:lpstr>Arial</vt:lpstr>
      <vt:lpstr>Franklin Gothic Book</vt:lpstr>
      <vt:lpstr>Helvetica</vt:lpstr>
      <vt:lpstr>Wingdings</vt:lpstr>
      <vt:lpstr>3_Module Content Slides</vt:lpstr>
      <vt:lpstr>4_Module Content Slides</vt:lpstr>
      <vt:lpstr>5_Module Content Slides</vt:lpstr>
      <vt:lpstr>Slide</vt:lpstr>
      <vt:lpstr>Welcome Back!</vt:lpstr>
      <vt:lpstr>Tools from our Trauma Toolkit</vt:lpstr>
      <vt:lpstr>PowerPoint Presentation</vt:lpstr>
      <vt:lpstr>PowerPoint Presentation</vt:lpstr>
      <vt:lpstr>Seeing Below the Surface</vt:lpstr>
      <vt:lpstr>ReMoved Part 1 (Large Group Activity)</vt:lpstr>
      <vt:lpstr>PowerPoint Presentation</vt:lpstr>
      <vt:lpstr>Trauma and the Triangle</vt:lpstr>
      <vt:lpstr>Trauma and the Triangle (Continued)</vt:lpstr>
      <vt:lpstr>PowerPoint Presentation</vt:lpstr>
      <vt:lpstr>PowerPoint Presentation</vt:lpstr>
      <vt:lpstr>“Anything that’s human is mentionable, and anything that is mentionable can be more manageable. When we can talk about our feelings, they become less overwhelming, less upsetting, and less scary. The people we trust with that important talk can help us know that we are not alone.”     </vt:lpstr>
      <vt:lpstr>Be an “Emotional Coach” </vt:lpstr>
      <vt:lpstr>Emotional Coaching – Step #1</vt:lpstr>
      <vt:lpstr>Emotional Coaching – Step #2</vt:lpstr>
      <vt:lpstr>Emotional Coaching – Step #3</vt:lpstr>
      <vt:lpstr>Emotional Coaching – Step #4</vt:lpstr>
      <vt:lpstr>Emotional Coaching – Step #5</vt:lpstr>
      <vt:lpstr>PowerPoint Presentation</vt:lpstr>
      <vt:lpstr>Limits and Expectations</vt:lpstr>
      <vt:lpstr>PowerPoint Presentation</vt:lpstr>
      <vt:lpstr>Correct and Build</vt:lpstr>
      <vt:lpstr>Correct and Build (Continued)</vt:lpstr>
      <vt:lpstr>ReMoved Part 1 (Large Group Activity)</vt:lpstr>
      <vt:lpstr>Correct and Build ("My Somebody” Worksheet – Part 3)</vt:lpstr>
      <vt:lpstr>Achieving a Balance with your “Somebody”</vt:lpstr>
      <vt:lpstr>How can we use motivation to help us?</vt:lpstr>
      <vt:lpstr>Review of How You Can Help</vt:lpstr>
      <vt:lpstr>Let’s Play .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Families &amp; Systems: Building Postive Relationships with Children who have Experienced Trauma</dc:title>
  <dc:creator>Donna Burns</dc:creator>
  <cp:lastModifiedBy>MacRitchie, Bonnie L - DCF</cp:lastModifiedBy>
  <cp:revision>354</cp:revision>
  <cp:lastPrinted>2017-03-27T15:30:17Z</cp:lastPrinted>
  <dcterms:modified xsi:type="dcterms:W3CDTF">2019-07-26T17:06:28Z</dcterms:modified>
</cp:coreProperties>
</file>