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3"/>
    <p:sldMasterId id="2147483928" r:id="rId4"/>
    <p:sldMasterId id="2147484537" r:id="rId5"/>
    <p:sldMasterId id="2147484824" r:id="rId6"/>
  </p:sldMasterIdLst>
  <p:notesMasterIdLst>
    <p:notesMasterId r:id="rId46"/>
  </p:notesMasterIdLst>
  <p:handoutMasterIdLst>
    <p:handoutMasterId r:id="rId47"/>
  </p:handoutMasterIdLst>
  <p:sldIdLst>
    <p:sldId id="1883" r:id="rId7"/>
    <p:sldId id="1910" r:id="rId8"/>
    <p:sldId id="1908" r:id="rId9"/>
    <p:sldId id="1732" r:id="rId10"/>
    <p:sldId id="1903" r:id="rId11"/>
    <p:sldId id="1904" r:id="rId12"/>
    <p:sldId id="1735" r:id="rId13"/>
    <p:sldId id="1736" r:id="rId14"/>
    <p:sldId id="1748" r:id="rId15"/>
    <p:sldId id="1894" r:id="rId16"/>
    <p:sldId id="1739" r:id="rId17"/>
    <p:sldId id="1740" r:id="rId18"/>
    <p:sldId id="1851" r:id="rId19"/>
    <p:sldId id="1852" r:id="rId20"/>
    <p:sldId id="1741" r:id="rId21"/>
    <p:sldId id="1893" r:id="rId22"/>
    <p:sldId id="1905" r:id="rId23"/>
    <p:sldId id="1742" r:id="rId24"/>
    <p:sldId id="1743" r:id="rId25"/>
    <p:sldId id="1745" r:id="rId26"/>
    <p:sldId id="1744" r:id="rId27"/>
    <p:sldId id="1882" r:id="rId28"/>
    <p:sldId id="1877" r:id="rId29"/>
    <p:sldId id="1885" r:id="rId30"/>
    <p:sldId id="1895" r:id="rId31"/>
    <p:sldId id="1897" r:id="rId32"/>
    <p:sldId id="1752" r:id="rId33"/>
    <p:sldId id="1898" r:id="rId34"/>
    <p:sldId id="1755" r:id="rId35"/>
    <p:sldId id="1876" r:id="rId36"/>
    <p:sldId id="1906" r:id="rId37"/>
    <p:sldId id="1907" r:id="rId38"/>
    <p:sldId id="1901" r:id="rId39"/>
    <p:sldId id="1750" r:id="rId40"/>
    <p:sldId id="1891" r:id="rId41"/>
    <p:sldId id="1753" r:id="rId42"/>
    <p:sldId id="1892" r:id="rId43"/>
    <p:sldId id="1847" r:id="rId44"/>
    <p:sldId id="1880" r:id="rId45"/>
  </p:sldIdLst>
  <p:sldSz cx="9601200" cy="7315200"/>
  <p:notesSz cx="7010400" cy="9296400"/>
  <p:defaultTextStyle>
    <a:defPPr>
      <a:defRPr lang="en-US"/>
    </a:defPPr>
    <a:lvl1pPr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q2uhwC6UqiApbophlDv2KA==" hashData="QpQPMKcpDZsuhtpnOLwjIHU57AZwlZrqSefiDH8OOIWuwHcLXHDaGQNpkMSx3i2k7LYKLO8gNlVxtepeb9qDMQ=="/>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831"/>
    <a:srgbClr val="FF33CC"/>
    <a:srgbClr val="FFC000"/>
    <a:srgbClr val="0A57A4"/>
    <a:srgbClr val="004182"/>
    <a:srgbClr val="FF0000"/>
    <a:srgbClr val="0000FF"/>
    <a:srgbClr val="006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65591" autoAdjust="0"/>
  </p:normalViewPr>
  <p:slideViewPr>
    <p:cSldViewPr>
      <p:cViewPr varScale="1">
        <p:scale>
          <a:sx n="40" d="100"/>
          <a:sy n="40" d="100"/>
        </p:scale>
        <p:origin x="1944" y="54"/>
      </p:cViewPr>
      <p:guideLst>
        <p:guide orient="horz" pos="2304"/>
        <p:guide pos="3024"/>
      </p:guideLst>
    </p:cSldViewPr>
  </p:slideViewPr>
  <p:outlineViewPr>
    <p:cViewPr>
      <p:scale>
        <a:sx n="33" d="100"/>
        <a:sy n="33" d="100"/>
      </p:scale>
      <p:origin x="0" y="-3586"/>
    </p:cViewPr>
  </p:outlineViewPr>
  <p:notesTextViewPr>
    <p:cViewPr>
      <p:scale>
        <a:sx n="100" d="100"/>
        <a:sy n="100" d="100"/>
      </p:scale>
      <p:origin x="0" y="0"/>
    </p:cViewPr>
  </p:notesTextViewPr>
  <p:sorterViewPr>
    <p:cViewPr>
      <p:scale>
        <a:sx n="110" d="100"/>
        <a:sy n="110" d="100"/>
      </p:scale>
      <p:origin x="0" y="-3158"/>
    </p:cViewPr>
  </p:sorterViewPr>
  <p:notesViewPr>
    <p:cSldViewPr>
      <p:cViewPr varScale="1">
        <p:scale>
          <a:sx n="65" d="100"/>
          <a:sy n="65" d="100"/>
        </p:scale>
        <p:origin x="3115"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9" name="Rectangle 1029">
            <a:extLst>
              <a:ext uri="{FF2B5EF4-FFF2-40B4-BE49-F238E27FC236}">
                <a16:creationId xmlns:a16="http://schemas.microsoft.com/office/drawing/2014/main" id="{79A679D7-B117-4197-B4D4-A08EA06E6426}"/>
              </a:ext>
            </a:extLst>
          </p:cNvPr>
          <p:cNvSpPr>
            <a:spLocks noGrp="1" noChangeArrowheads="1"/>
          </p:cNvSpPr>
          <p:nvPr>
            <p:ph type="sldNum" sz="quarter" idx="3"/>
          </p:nvPr>
        </p:nvSpPr>
        <p:spPr bwMode="auto">
          <a:xfrm>
            <a:off x="3941763" y="8853488"/>
            <a:ext cx="30686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127" tIns="44564" rIns="89127" bIns="44564" numCol="1" anchor="b" anchorCtr="0" compatLnSpc="1">
            <a:prstTxWarp prst="textNoShape">
              <a:avLst/>
            </a:prstTxWarp>
          </a:bodyPr>
          <a:lstStyle>
            <a:lvl1pPr algn="r" defTabSz="889000" eaLnBrk="1" hangingPunct="1">
              <a:defRPr sz="1300" b="0"/>
            </a:lvl1pPr>
          </a:lstStyle>
          <a:p>
            <a:r>
              <a:rPr lang="en-US" altLang="en-US"/>
              <a:t>Page </a:t>
            </a:r>
            <a:fld id="{7B17E00E-392A-4BA9-AA75-784A2C3CEE3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823C38AD-EEA5-448D-81AD-B95CBF06033B}"/>
              </a:ext>
            </a:extLst>
          </p:cNvPr>
          <p:cNvSpPr>
            <a:spLocks noGrp="1" noRot="1" noChangeAspect="1" noChangeArrowheads="1" noTextEdit="1"/>
          </p:cNvSpPr>
          <p:nvPr>
            <p:ph type="sldImg" idx="2"/>
          </p:nvPr>
        </p:nvSpPr>
        <p:spPr bwMode="auto">
          <a:xfrm>
            <a:off x="1127125" y="147638"/>
            <a:ext cx="457517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6733177A-A6C9-4F79-9898-9C5C330DE6A1}"/>
              </a:ext>
            </a:extLst>
          </p:cNvPr>
          <p:cNvSpPr>
            <a:spLocks noGrp="1" noChangeArrowheads="1"/>
          </p:cNvSpPr>
          <p:nvPr>
            <p:ph type="body" sz="quarter" idx="3"/>
          </p:nvPr>
        </p:nvSpPr>
        <p:spPr bwMode="auto">
          <a:xfrm>
            <a:off x="430213" y="3836988"/>
            <a:ext cx="6303962"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127" tIns="44564" rIns="89127" bIns="44564" numCol="1" anchor="t" anchorCtr="0" compatLnSpc="1">
            <a:prstTxWarp prst="textNoShape">
              <a:avLst/>
            </a:prstTxWarp>
          </a:bodyPr>
          <a:lstStyle/>
          <a:p>
            <a:pPr lvl="0"/>
            <a:endParaRPr lang="en-US" altLang="en-US" noProof="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0"/>
      </a:spcBef>
      <a:spcAft>
        <a:spcPct val="50000"/>
      </a:spcAft>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2591AC2-6411-44E0-B69D-3090AA20F944}"/>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6EC1CBF1-8B8A-4E9C-B456-68EE589E12B7}"/>
              </a:ext>
            </a:extLst>
          </p:cNvPr>
          <p:cNvSpPr>
            <a:spLocks noGrp="1" noChangeArrowheads="1"/>
          </p:cNvSpPr>
          <p:nvPr>
            <p:ph type="body" idx="1"/>
          </p:nvPr>
        </p:nvSpPr>
        <p:spPr>
          <a:noFill/>
        </p:spPr>
        <p:txBody>
          <a:bodyPr/>
          <a:lstStyle/>
          <a:p>
            <a:r>
              <a:rPr lang="en-US" altLang="en-US">
                <a:latin typeface="Arial" panose="020B0604020202020204" pitchFamily="34" charset="0"/>
              </a:rPr>
              <a:t>Welcome participants back and if there are any new participants ask them to share their names, ages of children in their family or those they work with and ask returning participants to share their names and who they are (i.e. parent, relative caregiver, child-serving professional). </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E5DCE3F-011F-458E-8EA8-74C333858180}"/>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6F139AF2-F6B4-4EA0-9AEF-43EB9D3FDA82}"/>
              </a:ext>
            </a:extLst>
          </p:cNvPr>
          <p:cNvSpPr>
            <a:spLocks noGrp="1" noChangeArrowheads="1"/>
          </p:cNvSpPr>
          <p:nvPr>
            <p:ph type="body" idx="1"/>
          </p:nvPr>
        </p:nvSpPr>
        <p:spPr>
          <a:noFill/>
        </p:spPr>
        <p:txBody>
          <a:bodyPr/>
          <a:lstStyle/>
          <a:p>
            <a:r>
              <a:rPr lang="en-US" altLang="en-US">
                <a:latin typeface="Arial" panose="020B0604020202020204" pitchFamily="34" charset="0"/>
              </a:rPr>
              <a:t>As just mentioned, children who have experienced trauma have difficulty discerning fear from anger.  In order to keep them safe, they may see anger in others more often because their brains are trying to keep them safe from threats of violence.  While this is a brilliant coping mechanism if the child is in a dangerous situation it can lead to trouble in environments where violence is not present.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1FE0616-A50F-48A3-A7A7-919BC8761725}"/>
              </a:ext>
            </a:extLst>
          </p:cNvPr>
          <p:cNvSpPr>
            <a:spLocks noGrp="1" noRot="1" noChangeAspect="1" noChangeArrowheads="1" noTextEdit="1"/>
          </p:cNvSpPr>
          <p:nvPr>
            <p:ph type="sldImg"/>
          </p:nvPr>
        </p:nvSpPr>
        <p:spPr>
          <a:ln/>
        </p:spPr>
      </p:sp>
      <p:sp>
        <p:nvSpPr>
          <p:cNvPr id="41987" name="Rectangle 5">
            <a:extLst>
              <a:ext uri="{FF2B5EF4-FFF2-40B4-BE49-F238E27FC236}">
                <a16:creationId xmlns:a16="http://schemas.microsoft.com/office/drawing/2014/main" id="{7F83A5CF-C93E-487C-8EF8-C79F8C36A467}"/>
              </a:ext>
            </a:extLst>
          </p:cNvPr>
          <p:cNvSpPr>
            <a:spLocks noGrp="1" noChangeArrowheads="1"/>
          </p:cNvSpPr>
          <p:nvPr>
            <p:ph type="body" idx="1"/>
          </p:nvPr>
        </p:nvSpPr>
        <p:spPr>
          <a:noFill/>
        </p:spPr>
        <p:txBody>
          <a:bodyPr/>
          <a:lstStyle/>
          <a:p>
            <a:r>
              <a:rPr lang="en-US" altLang="en-US">
                <a:latin typeface="Arial" panose="020B0604020202020204" pitchFamily="34" charset="0"/>
              </a:rPr>
              <a:t>Every child reacts to trauma differently, depending upon how old they are and at what age they experienced the trauma. </a:t>
            </a:r>
          </a:p>
          <a:p>
            <a:endParaRPr lang="en-US" altLang="en-US">
              <a:latin typeface="Arial" panose="020B0604020202020204" pitchFamily="34" charset="0"/>
            </a:endParaRPr>
          </a:p>
          <a:p>
            <a:r>
              <a:rPr lang="en-US" altLang="en-US">
                <a:latin typeface="Arial" panose="020B0604020202020204" pitchFamily="34" charset="0"/>
              </a:rPr>
              <a:t>In terms of personality (temperament), some children are born more fearful, more sensitive; others are less fearful and adapt to transitions more easily. </a:t>
            </a:r>
          </a:p>
          <a:p>
            <a:endParaRPr lang="en-US" altLang="en-US">
              <a:latin typeface="Arial" panose="020B0604020202020204" pitchFamily="34" charset="0"/>
            </a:endParaRPr>
          </a:p>
          <a:p>
            <a:r>
              <a:rPr lang="en-US" altLang="en-US">
                <a:latin typeface="Arial" panose="020B0604020202020204" pitchFamily="34" charset="0"/>
              </a:rPr>
              <a:t>How the child perceived or understood the danger – If their perception was that the situation was gravely dangerous they may have a greater trauma response than if they perceived the situation to be less dangerous and many times this depends on the reaction of adults, the presence of helpers, etc..</a:t>
            </a:r>
          </a:p>
          <a:p>
            <a:r>
              <a:rPr lang="en-US" altLang="en-US">
                <a:latin typeface="Arial" panose="020B0604020202020204" pitchFamily="34" charset="0"/>
              </a:rPr>
              <a:t>  </a:t>
            </a:r>
          </a:p>
          <a:p>
            <a:r>
              <a:rPr lang="en-US" altLang="en-US">
                <a:latin typeface="Arial" panose="020B0604020202020204" pitchFamily="34" charset="0"/>
              </a:rPr>
              <a:t>Past trauma experienced - Trauma’s effects can be cumulative—the more trauma in a child’s history, the harder  it may be to cope with any new traumatic event.</a:t>
            </a:r>
          </a:p>
          <a:p>
            <a:endParaRPr lang="en-US" altLang="en-US">
              <a:latin typeface="Arial" panose="020B0604020202020204" pitchFamily="34" charset="0"/>
            </a:endParaRPr>
          </a:p>
          <a:p>
            <a:r>
              <a:rPr lang="en-US" altLang="en-US">
                <a:latin typeface="Arial" panose="020B0604020202020204" pitchFamily="34" charset="0"/>
              </a:rPr>
              <a:t>Difficulties faced following trauma may sometimes cause more trauma than the event itself, for example some children who have experienced sexual assault have found the investigation process (giving multiple interviews, peers finding out at school) after the disclosure to be more traumatic than the assault itself.   </a:t>
            </a:r>
          </a:p>
          <a:p>
            <a:endParaRPr lang="en-US" altLang="en-US">
              <a:latin typeface="Arial" panose="020B0604020202020204" pitchFamily="34" charset="0"/>
            </a:endParaRPr>
          </a:p>
          <a:p>
            <a:r>
              <a:rPr lang="en-US" altLang="en-US">
                <a:latin typeface="Arial" panose="020B0604020202020204" pitchFamily="34" charset="0"/>
              </a:rPr>
              <a:t>The availability of adults who can offer help, reassurance, and protection; A supportive adult is often the most important factor in a child’s recovery from trauma. A caring adult who provides safety, reassurance, guidance, and protection can help a child recover.</a:t>
            </a:r>
          </a:p>
          <a:p>
            <a:endParaRPr lang="en-US" altLang="en-US">
              <a:latin typeface="Arial" panose="020B0604020202020204" pitchFamily="34" charset="0"/>
            </a:endParaRPr>
          </a:p>
          <a:p>
            <a:r>
              <a:rPr lang="en-US" altLang="en-US">
                <a:latin typeface="Arial" panose="020B0604020202020204" pitchFamily="34" charset="0"/>
              </a:rPr>
              <a:t>Children who have been through trauma may show a range of symptoms that are called “traumatic stress reactions.” These reactions are grouped into three categories:  hyperarousal, reexperiencing, and avoidance and/or withdrawl.</a:t>
            </a:r>
          </a:p>
          <a:p>
            <a:endParaRPr lang="en-US" altLang="en-US" b="1">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5DEE45F-8EB5-4146-9D6A-BD5E8CA17DA9}"/>
              </a:ext>
            </a:extLst>
          </p:cNvPr>
          <p:cNvSpPr>
            <a:spLocks noGrp="1" noRot="1" noChangeAspect="1" noChangeArrowheads="1" noTextEdit="1"/>
          </p:cNvSpPr>
          <p:nvPr>
            <p:ph type="sldImg"/>
          </p:nvPr>
        </p:nvSpPr>
        <p:spPr>
          <a:xfrm>
            <a:off x="1128713" y="149225"/>
            <a:ext cx="4570412" cy="3482975"/>
          </a:xfrm>
          <a:ln w="12700" cap="flat"/>
        </p:spPr>
      </p:sp>
      <p:sp>
        <p:nvSpPr>
          <p:cNvPr id="44035" name="Rectangle 5">
            <a:extLst>
              <a:ext uri="{FF2B5EF4-FFF2-40B4-BE49-F238E27FC236}">
                <a16:creationId xmlns:a16="http://schemas.microsoft.com/office/drawing/2014/main" id="{EDED3315-60EB-4B6E-B500-BFE30202882D}"/>
              </a:ext>
            </a:extLst>
          </p:cNvPr>
          <p:cNvSpPr>
            <a:spLocks noGrp="1" noChangeArrowheads="1"/>
          </p:cNvSpPr>
          <p:nvPr>
            <p:ph type="body" idx="1"/>
          </p:nvPr>
        </p:nvSpPr>
        <p:spPr>
          <a:noFill/>
        </p:spPr>
        <p:txBody>
          <a:bodyPr/>
          <a:lstStyle/>
          <a:p>
            <a:r>
              <a:rPr lang="en-US" altLang="en-US" b="1">
                <a:latin typeface="Arial" panose="020B0604020202020204" pitchFamily="34" charset="0"/>
              </a:rPr>
              <a:t>Hyperarousal </a:t>
            </a:r>
            <a:r>
              <a:rPr lang="en-US" altLang="en-US">
                <a:latin typeface="Arial" panose="020B0604020202020204" pitchFamily="34" charset="0"/>
              </a:rPr>
              <a:t>means that the child is jumpy, nervous, or quick to startle. Many of us have experienced these reactions temporarily like maybe after a car accident or a near missed accident, but for children who have experienced trauma they may feel this way most of the time.  </a:t>
            </a:r>
          </a:p>
          <a:p>
            <a:endParaRPr lang="en-US" altLang="en-US">
              <a:latin typeface="Arial" panose="020B0604020202020204" pitchFamily="34" charset="0"/>
            </a:endParaRPr>
          </a:p>
          <a:p>
            <a:r>
              <a:rPr lang="en-US" altLang="en-US">
                <a:latin typeface="Arial" panose="020B0604020202020204" pitchFamily="34" charset="0"/>
              </a:rPr>
              <a:t>What diagnosis can a child receive having these symptoms  (ADHD)?</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5314DA5-0C3F-4A7F-8661-F2182C21109D}"/>
              </a:ext>
            </a:extLst>
          </p:cNvPr>
          <p:cNvSpPr>
            <a:spLocks noGrp="1" noRot="1" noChangeAspect="1" noChangeArrowheads="1" noTextEdit="1"/>
          </p:cNvSpPr>
          <p:nvPr>
            <p:ph type="sldImg"/>
          </p:nvPr>
        </p:nvSpPr>
        <p:spPr>
          <a:ln/>
        </p:spPr>
      </p:sp>
      <p:sp>
        <p:nvSpPr>
          <p:cNvPr id="46083" name="Rectangle 5">
            <a:extLst>
              <a:ext uri="{FF2B5EF4-FFF2-40B4-BE49-F238E27FC236}">
                <a16:creationId xmlns:a16="http://schemas.microsoft.com/office/drawing/2014/main" id="{8B8CF093-FF88-4E11-98D6-9E8D59F07BB6}"/>
              </a:ext>
            </a:extLst>
          </p:cNvPr>
          <p:cNvSpPr>
            <a:spLocks noGrp="1" noChangeArrowheads="1"/>
          </p:cNvSpPr>
          <p:nvPr>
            <p:ph type="body" idx="1"/>
          </p:nvPr>
        </p:nvSpPr>
        <p:spPr>
          <a:noFill/>
        </p:spPr>
        <p:txBody>
          <a:bodyPr/>
          <a:lstStyle/>
          <a:p>
            <a:r>
              <a:rPr lang="en-US" altLang="en-US" b="1">
                <a:latin typeface="Arial" panose="020B0604020202020204" pitchFamily="34" charset="0"/>
              </a:rPr>
              <a:t>Reexperiencing </a:t>
            </a:r>
            <a:r>
              <a:rPr lang="en-US" altLang="en-US">
                <a:latin typeface="Arial" panose="020B0604020202020204" pitchFamily="34" charset="0"/>
              </a:rPr>
              <a:t>means that images, sensations, or memories of the traumatic event keep coming uncontrollably into the child’s mind.</a:t>
            </a:r>
          </a:p>
          <a:p>
            <a:r>
              <a:rPr lang="en-US" altLang="en-US">
                <a:latin typeface="Arial" panose="020B0604020202020204" pitchFamily="34" charset="0"/>
              </a:rPr>
              <a:t>This is what people commonly call flashbacks, however they may look very different from the way they are portrayed in television and movies.  They could look like a brief memory coming back or they could stop the child in his/her tracks.  </a:t>
            </a:r>
          </a:p>
          <a:p>
            <a:r>
              <a:rPr lang="en-US" altLang="en-US">
                <a:latin typeface="Arial" panose="020B0604020202020204" pitchFamily="34" charset="0"/>
              </a:rPr>
              <a:t>When faced with a trauma reminder, the child may feel unpleasant emotions or sensations that happened during the traumatic event, or react as if back inside it</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F7C3D57-82B7-4B29-BA23-2A8EA22160B2}"/>
              </a:ext>
            </a:extLst>
          </p:cNvPr>
          <p:cNvSpPr>
            <a:spLocks noGrp="1" noRot="1" noChangeAspect="1" noChangeArrowheads="1" noTextEdit="1"/>
          </p:cNvSpPr>
          <p:nvPr>
            <p:ph type="sldImg"/>
          </p:nvPr>
        </p:nvSpPr>
        <p:spPr>
          <a:ln/>
        </p:spPr>
      </p:sp>
      <p:sp>
        <p:nvSpPr>
          <p:cNvPr id="48131" name="Rectangle 5">
            <a:extLst>
              <a:ext uri="{FF2B5EF4-FFF2-40B4-BE49-F238E27FC236}">
                <a16:creationId xmlns:a16="http://schemas.microsoft.com/office/drawing/2014/main" id="{E367A779-FE7A-4ACA-8479-963391AA6565}"/>
              </a:ext>
            </a:extLst>
          </p:cNvPr>
          <p:cNvSpPr>
            <a:spLocks noGrp="1" noChangeArrowheads="1"/>
          </p:cNvSpPr>
          <p:nvPr>
            <p:ph type="body" idx="1"/>
          </p:nvPr>
        </p:nvSpPr>
        <p:spPr>
          <a:noFill/>
        </p:spPr>
        <p:txBody>
          <a:bodyPr/>
          <a:lstStyle/>
          <a:p>
            <a:r>
              <a:rPr lang="en-US" altLang="en-US" b="1">
                <a:latin typeface="Arial" panose="020B0604020202020204" pitchFamily="34" charset="0"/>
              </a:rPr>
              <a:t>Avoidance and withdrawal </a:t>
            </a:r>
            <a:r>
              <a:rPr lang="en-US" altLang="en-US">
                <a:latin typeface="Arial" panose="020B0604020202020204" pitchFamily="34" charset="0"/>
              </a:rPr>
              <a:t>mean that the child feels numb, frozen, shut down, or separated from ordinary activities to avoid trauma reminders, and may pull away from friends and activities, even those he or she used to enjoy. </a:t>
            </a:r>
          </a:p>
          <a:p>
            <a:endParaRPr lang="en-US" altLang="en-US">
              <a:latin typeface="Arial" panose="020B0604020202020204" pitchFamily="34" charset="0"/>
            </a:endParaRPr>
          </a:p>
          <a:p>
            <a:r>
              <a:rPr lang="en-US" altLang="en-US">
                <a:latin typeface="Arial" panose="020B0604020202020204" pitchFamily="34" charset="0"/>
              </a:rPr>
              <a:t>What diagnosis might be associated with these symptoms?  (Depression? Anxiety Disorders?...........)</a:t>
            </a:r>
          </a:p>
          <a:p>
            <a:r>
              <a:rPr lang="en-US" altLang="en-US">
                <a:latin typeface="Arial" panose="020B0604020202020204" pitchFamily="34" charset="0"/>
              </a:rPr>
              <a:t>Some examples of this could be:  being afraid of the dark, not wanting to sleep alone, dissociate—which means that the child disconnects from present surroundings and appears to withdraw internally or completely “space out”</a:t>
            </a:r>
          </a:p>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AF2ADB3-83E0-4C91-B470-7693DFCB80A1}"/>
              </a:ext>
            </a:extLst>
          </p:cNvPr>
          <p:cNvSpPr>
            <a:spLocks noGrp="1" noRot="1" noChangeAspect="1" noChangeArrowheads="1" noTextEdit="1"/>
          </p:cNvSpPr>
          <p:nvPr>
            <p:ph type="sldImg"/>
          </p:nvPr>
        </p:nvSpPr>
        <p:spPr>
          <a:ln/>
        </p:spPr>
      </p:sp>
      <p:sp>
        <p:nvSpPr>
          <p:cNvPr id="50179" name="Rectangle 5">
            <a:extLst>
              <a:ext uri="{FF2B5EF4-FFF2-40B4-BE49-F238E27FC236}">
                <a16:creationId xmlns:a16="http://schemas.microsoft.com/office/drawing/2014/main" id="{D0E9CCF5-A67B-4882-AC58-8B6A2699DFA3}"/>
              </a:ext>
            </a:extLst>
          </p:cNvPr>
          <p:cNvSpPr>
            <a:spLocks noGrp="1" noChangeArrowheads="1"/>
          </p:cNvSpPr>
          <p:nvPr>
            <p:ph type="body" idx="1"/>
          </p:nvPr>
        </p:nvSpPr>
        <p:spPr>
          <a:noFill/>
        </p:spPr>
        <p:txBody>
          <a:bodyPr/>
          <a:lstStyle/>
          <a:p>
            <a:r>
              <a:rPr lang="en-US" altLang="en-US">
                <a:latin typeface="Arial" panose="020B0604020202020204" pitchFamily="34" charset="0"/>
              </a:rPr>
              <a:t>Traumatic stress reactions can lead to a range of troubling, confusing, and sometimes alarming behaviors and emotional responses in children. For example:</a:t>
            </a:r>
          </a:p>
          <a:p>
            <a:r>
              <a:rPr lang="en-US" altLang="en-US">
                <a:latin typeface="Arial" panose="020B0604020202020204" pitchFamily="34" charset="0"/>
              </a:rPr>
              <a:t> They may have trouble learning. They may not be able to focus, concentrate, or take in new information.</a:t>
            </a:r>
          </a:p>
          <a:p>
            <a:r>
              <a:rPr lang="en-US" altLang="en-US">
                <a:latin typeface="Arial" panose="020B0604020202020204" pitchFamily="34" charset="0"/>
              </a:rPr>
              <a:t> Children may have trouble going to sleep or staying asleep, or experience nightmares when they do sleep.</a:t>
            </a:r>
          </a:p>
          <a:p>
            <a:r>
              <a:rPr lang="en-US" altLang="en-US">
                <a:latin typeface="Arial" panose="020B0604020202020204" pitchFamily="34" charset="0"/>
              </a:rPr>
              <a:t> They may feel moody, being tearful one minute and cheerful the next, or suddenly becoming angry or aggressive.</a:t>
            </a:r>
          </a:p>
          <a:p>
            <a:r>
              <a:rPr lang="en-US" altLang="en-US">
                <a:latin typeface="Arial" panose="020B0604020202020204" pitchFamily="34" charset="0"/>
              </a:rPr>
              <a:t> They may not “act their age”—instead reacting like a much younger child (ex. temper tantrums).</a:t>
            </a:r>
          </a:p>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F589747-5FD5-4105-B61E-34E21EADEDB3}"/>
              </a:ext>
            </a:extLst>
          </p:cNvPr>
          <p:cNvSpPr>
            <a:spLocks noGrp="1" noRot="1" noChangeAspect="1" noChangeArrowheads="1" noTextEdit="1"/>
          </p:cNvSpPr>
          <p:nvPr>
            <p:ph type="sldImg"/>
          </p:nvPr>
        </p:nvSpPr>
        <p:spPr>
          <a:ln/>
        </p:spPr>
      </p:sp>
      <p:sp>
        <p:nvSpPr>
          <p:cNvPr id="52227" name="Rectangle 5">
            <a:extLst>
              <a:ext uri="{FF2B5EF4-FFF2-40B4-BE49-F238E27FC236}">
                <a16:creationId xmlns:a16="http://schemas.microsoft.com/office/drawing/2014/main" id="{8722B850-FF8E-4274-8CFF-D17C854FDEF0}"/>
              </a:ext>
            </a:extLst>
          </p:cNvPr>
          <p:cNvSpPr>
            <a:spLocks noGrp="1" noChangeArrowheads="1"/>
          </p:cNvSpPr>
          <p:nvPr>
            <p:ph type="body" idx="1"/>
          </p:nvPr>
        </p:nvSpPr>
        <p:spPr>
          <a:noFill/>
        </p:spPr>
        <p:txBody>
          <a:bodyPr/>
          <a:lstStyle/>
          <a:p>
            <a:r>
              <a:rPr lang="en-US" altLang="en-US">
                <a:latin typeface="Arial" panose="020B0604020202020204" pitchFamily="34" charset="0"/>
              </a:rPr>
              <a:t>Traumatic stress reactions can also show up in children as physical symptoms with no apparent biological cause.</a:t>
            </a:r>
          </a:p>
          <a:p>
            <a:endParaRPr lang="en-US" altLang="en-US">
              <a:latin typeface="Arial" panose="020B0604020202020204" pitchFamily="34" charset="0"/>
            </a:endParaRPr>
          </a:p>
          <a:p>
            <a:r>
              <a:rPr lang="en-US" altLang="en-US">
                <a:latin typeface="Arial" panose="020B0604020202020204" pitchFamily="34" charset="0"/>
              </a:rPr>
              <a:t>If traumatic stress is not addressed before adolescence, the stress reactions can become more dangerous for the child such as cutting (self-harm) or taking prescription pain medication that is not prescribed for them.    </a:t>
            </a:r>
          </a:p>
          <a:p>
            <a:endParaRPr lang="en-US" altLang="en-US">
              <a:latin typeface="Arial" panose="020B0604020202020204" pitchFamily="34" charset="0"/>
            </a:endParaRPr>
          </a:p>
          <a:p>
            <a:r>
              <a:rPr lang="en-US" altLang="en-US">
                <a:latin typeface="Arial" panose="020B0604020202020204" pitchFamily="34" charset="0"/>
              </a:rPr>
              <a:t>Remember the children we met in Chapter 1, they all represent different ages and developmental stages to help us learn about trauma can affect children differently.  </a:t>
            </a:r>
          </a:p>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B0905C0-62F6-42A7-8521-DF47154E1584}"/>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D37FD8AE-60CF-4CB9-A0BD-7E65771EFFB1}"/>
              </a:ext>
            </a:extLst>
          </p:cNvPr>
          <p:cNvSpPr>
            <a:spLocks noGrp="1" noChangeArrowheads="1"/>
          </p:cNvSpPr>
          <p:nvPr>
            <p:ph type="body" idx="1"/>
          </p:nvPr>
        </p:nvSpPr>
        <p:spPr>
          <a:noFill/>
        </p:spPr>
        <p:txBody>
          <a:bodyPr/>
          <a:lstStyle/>
          <a:p>
            <a:r>
              <a:rPr lang="en-US" altLang="en-US">
                <a:latin typeface="Arial" panose="020B0604020202020204" pitchFamily="34" charset="0"/>
              </a:rPr>
              <a:t>Ask participants to turn to the Handout in their Supplemental Materials titled Chapter 2 – Recognizing Trauma.  Ask them to draw a line to connect the word describing a behavior on the left with the alternative description of a behavior on the right.</a:t>
            </a:r>
          </a:p>
          <a:p>
            <a:r>
              <a:rPr lang="en-US" altLang="en-US">
                <a:latin typeface="Arial" panose="020B0604020202020204" pitchFamily="34" charset="0"/>
              </a:rPr>
              <a:t>Then assign one of the words on the screen to each table group and ask them to tell the large group what kind of behavior could be described using the word on the slide (i.e. manipulative = telling a social worker they do not have enough clothes to wear (when they have a closet full)).  What is the trauma-informed reframe of that same behavior?   </a:t>
            </a:r>
          </a:p>
          <a:p>
            <a:r>
              <a:rPr lang="en-US" altLang="en-US">
                <a:latin typeface="Arial" panose="020B0604020202020204" pitchFamily="34" charset="0"/>
              </a:rPr>
              <a:t>Ask them to report back to the large group.</a:t>
            </a:r>
          </a:p>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BD33FCF-03F4-492A-88A9-5C6F5C2716A1}"/>
              </a:ext>
            </a:extLst>
          </p:cNvPr>
          <p:cNvSpPr>
            <a:spLocks noGrp="1" noRot="1" noChangeAspect="1" noChangeArrowheads="1" noTextEdit="1"/>
          </p:cNvSpPr>
          <p:nvPr>
            <p:ph type="sldImg"/>
          </p:nvPr>
        </p:nvSpPr>
        <p:spPr>
          <a:ln/>
        </p:spPr>
      </p:sp>
      <p:sp>
        <p:nvSpPr>
          <p:cNvPr id="56323" name="Rectangle 5">
            <a:extLst>
              <a:ext uri="{FF2B5EF4-FFF2-40B4-BE49-F238E27FC236}">
                <a16:creationId xmlns:a16="http://schemas.microsoft.com/office/drawing/2014/main" id="{B2ABBEE3-FBA1-45A3-AC67-2E2C705D02EB}"/>
              </a:ext>
            </a:extLst>
          </p:cNvPr>
          <p:cNvSpPr>
            <a:spLocks noGrp="1" noChangeArrowheads="1"/>
          </p:cNvSpPr>
          <p:nvPr>
            <p:ph type="body" idx="1"/>
          </p:nvPr>
        </p:nvSpPr>
        <p:spPr>
          <a:noFill/>
        </p:spPr>
        <p:txBody>
          <a:bodyPr/>
          <a:lstStyle/>
          <a:p>
            <a:r>
              <a:rPr lang="en-US" altLang="en-US">
                <a:latin typeface="Arial" panose="020B0604020202020204" pitchFamily="34" charset="0"/>
              </a:rPr>
              <a:t>Closely linked to reexperiencing and withdrawal are reactions to trauma reminders. </a:t>
            </a:r>
          </a:p>
          <a:p>
            <a:endParaRPr lang="en-US" altLang="en-US">
              <a:latin typeface="Arial" panose="020B0604020202020204" pitchFamily="34" charset="0"/>
            </a:endParaRPr>
          </a:p>
          <a:p>
            <a:r>
              <a:rPr lang="en-US" altLang="en-US">
                <a:latin typeface="Arial" panose="020B0604020202020204" pitchFamily="34" charset="0"/>
              </a:rPr>
              <a:t>During the course of a traumatic event, everything associated with it—sights, smells, tastes, sounds, sensations, people, places, colors, textures, words, emotions— may become linked in the child’s brain with the trauma.</a:t>
            </a:r>
          </a:p>
          <a:p>
            <a:endParaRPr lang="en-US" altLang="en-US">
              <a:latin typeface="Arial" panose="020B0604020202020204" pitchFamily="34" charset="0"/>
            </a:endParaRPr>
          </a:p>
          <a:p>
            <a:r>
              <a:rPr lang="en-US" altLang="en-US">
                <a:latin typeface="Arial" panose="020B0604020202020204" pitchFamily="34" charset="0"/>
              </a:rPr>
              <a:t>This isn’t a conscious process. The child may be unaware of the connections between the trauma and trauma reminder/trigger.  Your brain is taking in all of the surrounding circumstances and may incorporate the above and may cause a reaction later.   </a:t>
            </a:r>
          </a:p>
          <a:p>
            <a:endParaRPr lang="en-US" altLang="en-US">
              <a:latin typeface="Arial" panose="020B0604020202020204" pitchFamily="34" charset="0"/>
            </a:endParaRPr>
          </a:p>
          <a:p>
            <a:r>
              <a:rPr lang="en-US" altLang="en-US">
                <a:latin typeface="Arial" panose="020B0604020202020204" pitchFamily="34" charset="0"/>
              </a:rPr>
              <a:t>What are some other examples you can think of?</a:t>
            </a:r>
          </a:p>
          <a:p>
            <a:r>
              <a:rPr lang="en-US" altLang="en-US">
                <a:latin typeface="Arial" panose="020B0604020202020204" pitchFamily="34" charset="0"/>
              </a:rPr>
              <a:t>An example of a situation is being criticized by a friend, teacher or coach when the child has had experienced emotional abuse</a:t>
            </a:r>
          </a:p>
          <a:p>
            <a:r>
              <a:rPr lang="en-US" altLang="en-US">
                <a:latin typeface="Arial" panose="020B0604020202020204" pitchFamily="34" charset="0"/>
              </a:rPr>
              <a:t>An example of emotion is feeling rejection by friends or a love interest when a child has been neglected</a:t>
            </a:r>
          </a:p>
          <a:p>
            <a:r>
              <a:rPr lang="en-US" altLang="en-US">
                <a:latin typeface="Arial" panose="020B0604020202020204" pitchFamily="34" charset="0"/>
              </a:rPr>
              <a:t>An example of people could be an adult with similar characteristics (age, weight, height) or mannerisms reacting to the child in a way that reminds them of a past abuser (shouting at them).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D9A777D-C60F-412A-801B-5C6808490574}"/>
              </a:ext>
            </a:extLst>
          </p:cNvPr>
          <p:cNvSpPr>
            <a:spLocks noGrp="1" noRot="1" noChangeAspect="1" noChangeArrowheads="1" noTextEdit="1"/>
          </p:cNvSpPr>
          <p:nvPr>
            <p:ph type="sldImg"/>
          </p:nvPr>
        </p:nvSpPr>
        <p:spPr>
          <a:xfrm>
            <a:off x="1243013" y="231775"/>
            <a:ext cx="4568825" cy="3482975"/>
          </a:xfrm>
          <a:ln w="12700" cap="flat"/>
        </p:spPr>
      </p:sp>
      <p:sp>
        <p:nvSpPr>
          <p:cNvPr id="58371" name="Rectangle 5">
            <a:extLst>
              <a:ext uri="{FF2B5EF4-FFF2-40B4-BE49-F238E27FC236}">
                <a16:creationId xmlns:a16="http://schemas.microsoft.com/office/drawing/2014/main" id="{496EB037-07DB-46D6-8C56-8AD519C542CA}"/>
              </a:ext>
            </a:extLst>
          </p:cNvPr>
          <p:cNvSpPr>
            <a:spLocks noGrp="1" noChangeArrowheads="1"/>
          </p:cNvSpPr>
          <p:nvPr>
            <p:ph type="body" idx="1"/>
          </p:nvPr>
        </p:nvSpPr>
        <p:spPr>
          <a:noFill/>
        </p:spPr>
        <p:txBody>
          <a:bodyPr/>
          <a:lstStyle/>
          <a:p>
            <a:r>
              <a:rPr lang="en-US" altLang="en-US" i="1">
                <a:latin typeface="Arial" panose="020B0604020202020204" pitchFamily="34" charset="0"/>
              </a:rPr>
              <a:t>Ask for a volunteer to read the quote. If no one offers, one facilitator should read the slide aloud.</a:t>
            </a:r>
            <a:endParaRPr lang="en-US" altLang="en-US">
              <a:latin typeface="Arial" panose="020B0604020202020204" pitchFamily="34" charset="0"/>
            </a:endParaRPr>
          </a:p>
          <a:p>
            <a:r>
              <a:rPr lang="en-US" altLang="en-US" i="1">
                <a:latin typeface="Arial" panose="020B0604020202020204" pitchFamily="34" charset="0"/>
              </a:rPr>
              <a:t> </a:t>
            </a:r>
            <a:endParaRPr lang="en-US" altLang="en-US">
              <a:latin typeface="Arial" panose="020B0604020202020204" pitchFamily="34" charset="0"/>
            </a:endParaRPr>
          </a:p>
          <a:p>
            <a:r>
              <a:rPr lang="en-US" altLang="en-US">
                <a:latin typeface="Arial" panose="020B0604020202020204" pitchFamily="34" charset="0"/>
              </a:rPr>
              <a:t>Some children, like this young girl, dissociate when they are physically or sexually abused, so that the event seems to be happening outside of themselves. A child who has learned to dissociate to protect him- or herself may dissociate during any stressful or highly emotional event.  This is an example of an amazing coping strategy that when used by the child outside the abusive environment can be problematic.  For example, if the child dissociates in the middle of an important exam at school.</a:t>
            </a:r>
          </a:p>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58">
            <a:extLst>
              <a:ext uri="{FF2B5EF4-FFF2-40B4-BE49-F238E27FC236}">
                <a16:creationId xmlns:a16="http://schemas.microsoft.com/office/drawing/2014/main" id="{B5C9EAA3-41D3-4BD7-AC90-DF57149456CB}"/>
              </a:ext>
            </a:extLst>
          </p:cNvPr>
          <p:cNvSpPr>
            <a:spLocks noGrp="1" noRot="1" noChangeAspect="1" noTextEdit="1"/>
          </p:cNvSpPr>
          <p:nvPr>
            <p:ph type="sldImg" idx="2"/>
          </p:nvPr>
        </p:nvSpPr>
        <p:spPr>
          <a:xfrm>
            <a:off x="1217613" y="696913"/>
            <a:ext cx="4575175"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23555" name="Shape 59">
            <a:extLst>
              <a:ext uri="{FF2B5EF4-FFF2-40B4-BE49-F238E27FC236}">
                <a16:creationId xmlns:a16="http://schemas.microsoft.com/office/drawing/2014/main" id="{B8C6C2F2-A76F-4298-994A-CCA11B21C46B}"/>
              </a:ext>
            </a:extLst>
          </p:cNvPr>
          <p:cNvSpPr>
            <a:spLocks noGrp="1" noChangeArrowheads="1"/>
          </p:cNvSpPr>
          <p:nvPr>
            <p:ph type="body" idx="1"/>
          </p:nvPr>
        </p:nvSpPr>
        <p:spPr>
          <a:xfrm>
            <a:off x="935038" y="4416425"/>
            <a:ext cx="5140325" cy="4183063"/>
          </a:xfrm>
          <a:noFill/>
        </p:spPr>
        <p:txBody>
          <a:bodyPr lIns="93162" tIns="46568" rIns="93162" bIns="46568"/>
          <a:lstStyle/>
          <a:p>
            <a:pPr>
              <a:buSzPct val="25000"/>
            </a:pPr>
            <a:r>
              <a:rPr lang="en-US" altLang="en-US">
                <a:latin typeface="Arial" panose="020B0604020202020204" pitchFamily="34" charset="0"/>
              </a:rPr>
              <a:t>Welcome any new participants ask them to share their names, ages of children in their family or those they work with and ask returning participants to share their names and who they are (i.e. parent, relative caregiver, child-serving professional). </a:t>
            </a:r>
          </a:p>
          <a:p>
            <a:pPr>
              <a:buSzPct val="25000"/>
            </a:pPr>
            <a:endParaRPr lang="en-US" altLang="en-US">
              <a:latin typeface="Arial" panose="020B0604020202020204" pitchFamily="34" charset="0"/>
            </a:endParaRPr>
          </a:p>
          <a:p>
            <a:endParaRPr lang="en-US" altLang="en-US">
              <a:latin typeface="Arial" panose="020B0604020202020204" pitchFamily="34" charset="0"/>
              <a:cs typeface="Arial" panose="020B0604020202020204" pitchFamily="34" charset="0"/>
              <a:sym typeface="Arial" panose="020B0604020202020204" pitchFamily="34" charset="0"/>
            </a:endParaRPr>
          </a:p>
          <a:p>
            <a:pPr>
              <a:buSzPct val="25000"/>
            </a:pPr>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B367843-F39E-4C1C-B1C7-5A5FFC2014E5}"/>
              </a:ext>
            </a:extLst>
          </p:cNvPr>
          <p:cNvSpPr>
            <a:spLocks noGrp="1" noRot="1" noChangeAspect="1" noChangeArrowheads="1" noTextEdit="1"/>
          </p:cNvSpPr>
          <p:nvPr>
            <p:ph type="sldImg"/>
          </p:nvPr>
        </p:nvSpPr>
        <p:spPr>
          <a:ln/>
        </p:spPr>
      </p:sp>
      <p:sp>
        <p:nvSpPr>
          <p:cNvPr id="60419" name="Rectangle 5">
            <a:extLst>
              <a:ext uri="{FF2B5EF4-FFF2-40B4-BE49-F238E27FC236}">
                <a16:creationId xmlns:a16="http://schemas.microsoft.com/office/drawing/2014/main" id="{7AAD61F2-B373-4E4B-B07C-114085248CD1}"/>
              </a:ext>
            </a:extLst>
          </p:cNvPr>
          <p:cNvSpPr>
            <a:spLocks noGrp="1" noChangeArrowheads="1"/>
          </p:cNvSpPr>
          <p:nvPr>
            <p:ph type="body" idx="1"/>
          </p:nvPr>
        </p:nvSpPr>
        <p:spPr>
          <a:noFill/>
        </p:spPr>
        <p:txBody>
          <a:bodyPr/>
          <a:lstStyle/>
          <a:p>
            <a:r>
              <a:rPr lang="en-US" altLang="en-US">
                <a:latin typeface="Arial" panose="020B0604020202020204" pitchFamily="34" charset="0"/>
              </a:rPr>
              <a:t>Children approach talking about trauma in very unique ways.  Although some children are unwilling or unable to talk about trauma, others may talk about traumatic events in ways that are confusing or disturbing.</a:t>
            </a:r>
          </a:p>
          <a:p>
            <a:endParaRPr lang="en-US" altLang="en-US">
              <a:latin typeface="Arial" panose="020B0604020202020204" pitchFamily="34" charset="0"/>
            </a:endParaRPr>
          </a:p>
          <a:p>
            <a:r>
              <a:rPr lang="en-US" altLang="en-US">
                <a:latin typeface="Arial" panose="020B0604020202020204" pitchFamily="34" charset="0"/>
              </a:rPr>
              <a:t>When children remember only fragments of a traumatic event or are mistaken about the details sometimes adults assume they are not telling the truth, however memories of traumatic events may come back out of order or in bits and pieces over time.  </a:t>
            </a:r>
          </a:p>
          <a:p>
            <a:endParaRPr lang="en-US" altLang="en-US" u="sng">
              <a:latin typeface="Arial" panose="020B0604020202020204" pitchFamily="34" charset="0"/>
            </a:endParaRPr>
          </a:p>
          <a:p>
            <a:r>
              <a:rPr lang="en-US" altLang="en-US">
                <a:latin typeface="Arial" panose="020B0604020202020204" pitchFamily="34" charset="0"/>
              </a:rPr>
              <a:t>Later in this workshop, we will go into more detail about how you can be supportive and help your child to talk about trauma. However, children should receive professional help if it’s clear to you that talking about traumatic events interferes with their ability to focus on anything else, gets in the way of their relationships with other children, or is focused on feelings of regret, guilt, or shame.</a:t>
            </a:r>
          </a:p>
          <a:p>
            <a:endParaRPr lang="en-US" altLang="en-US" u="sng">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A195BAC-E229-4247-9E09-F4CC2F26388C}"/>
              </a:ext>
            </a:extLst>
          </p:cNvPr>
          <p:cNvSpPr>
            <a:spLocks noGrp="1" noRot="1" noChangeAspect="1" noChangeArrowheads="1" noTextEdit="1"/>
          </p:cNvSpPr>
          <p:nvPr>
            <p:ph type="sldImg"/>
          </p:nvPr>
        </p:nvSpPr>
        <p:spPr>
          <a:ln/>
        </p:spPr>
      </p:sp>
      <p:sp>
        <p:nvSpPr>
          <p:cNvPr id="62467" name="Rectangle 5">
            <a:extLst>
              <a:ext uri="{FF2B5EF4-FFF2-40B4-BE49-F238E27FC236}">
                <a16:creationId xmlns:a16="http://schemas.microsoft.com/office/drawing/2014/main" id="{6BDDF20D-88F9-45D0-92A4-E86C30E92A1C}"/>
              </a:ext>
            </a:extLst>
          </p:cNvPr>
          <p:cNvSpPr>
            <a:spLocks noGrp="1" noChangeArrowheads="1"/>
          </p:cNvSpPr>
          <p:nvPr>
            <p:ph type="body" idx="1"/>
          </p:nvPr>
        </p:nvSpPr>
        <p:spPr>
          <a:noFill/>
        </p:spPr>
        <p:txBody>
          <a:bodyPr/>
          <a:lstStyle/>
          <a:p>
            <a:r>
              <a:rPr lang="en-US" altLang="en-US">
                <a:latin typeface="Arial" panose="020B0604020202020204" pitchFamily="34" charset="0"/>
              </a:rPr>
              <a:t>Children’s worries about traumatic events may surface in play.    This kind of play can serve many purposes, including helping young children make sense of—or process—traumatic   events.</a:t>
            </a:r>
          </a:p>
          <a:p>
            <a:r>
              <a:rPr lang="en-US" altLang="en-US">
                <a:latin typeface="Arial" panose="020B0604020202020204" pitchFamily="34" charset="0"/>
              </a:rPr>
              <a:t> Children may act out the whole story of the trauma—Daddy hitting Mommy and being taken away—or only a piece of it, such as the moment the ambulance  came.</a:t>
            </a:r>
          </a:p>
          <a:p>
            <a:r>
              <a:rPr lang="en-US" altLang="en-US">
                <a:latin typeface="Arial" panose="020B0604020202020204" pitchFamily="34" charset="0"/>
              </a:rPr>
              <a:t> Children may also take on the role of the abuser—such as hitting or yelling at a doll.</a:t>
            </a:r>
          </a:p>
          <a:p>
            <a:r>
              <a:rPr lang="en-US" altLang="en-US">
                <a:latin typeface="Arial" panose="020B0604020202020204" pitchFamily="34" charset="0"/>
              </a:rPr>
              <a:t> Some children may try out different outcomes, such as a superhero flying in to the rescue.</a:t>
            </a:r>
          </a:p>
          <a:p>
            <a:endParaRPr lang="en-US" altLang="en-US" u="sng">
              <a:latin typeface="Arial" panose="020B0604020202020204" pitchFamily="34" charset="0"/>
            </a:endParaRPr>
          </a:p>
          <a:p>
            <a:r>
              <a:rPr lang="en-US" altLang="en-US">
                <a:latin typeface="Arial" panose="020B0604020202020204" pitchFamily="34" charset="0"/>
              </a:rPr>
              <a:t>Sometimes children get “stuck” on one moment in the traumatic event, such as when they felt the most scared or helpless.</a:t>
            </a:r>
          </a:p>
          <a:p>
            <a:endParaRPr lang="en-US" altLang="en-US">
              <a:latin typeface="Arial" panose="020B0604020202020204" pitchFamily="34" charset="0"/>
            </a:endParaRPr>
          </a:p>
          <a:p>
            <a:r>
              <a:rPr lang="en-US" altLang="en-US">
                <a:latin typeface="Arial" panose="020B0604020202020204" pitchFamily="34" charset="0"/>
              </a:rPr>
              <a:t>Ask a volunteer to read the story of “Tommy” out loud; if there are no volunteers go ahead and read the story yourself as the facilitator.</a:t>
            </a:r>
          </a:p>
          <a:p>
            <a:endParaRPr lang="en-US" altLang="en-US">
              <a:latin typeface="Arial" panose="020B0604020202020204" pitchFamily="34" charset="0"/>
            </a:endParaRPr>
          </a:p>
          <a:p>
            <a:r>
              <a:rPr lang="en-US" altLang="en-US">
                <a:latin typeface="Arial" panose="020B0604020202020204" pitchFamily="34" charset="0"/>
              </a:rPr>
              <a:t>What is going on with Tommy?  Is this typical play?  If not, what makes it different?  (The more Tommy plays the angrier he becomes and is still stuck in the earlier traumatic moment.)</a:t>
            </a:r>
          </a:p>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A506BBB-8F31-4E99-B253-784DB86CDFCD}"/>
              </a:ext>
            </a:extLst>
          </p:cNvPr>
          <p:cNvSpPr>
            <a:spLocks noGrp="1" noRot="1" noChangeAspect="1" noChangeArrowheads="1" noTextEdit="1"/>
          </p:cNvSpPr>
          <p:nvPr>
            <p:ph type="sldImg"/>
          </p:nvPr>
        </p:nvSpPr>
        <p:spPr>
          <a:ln/>
        </p:spPr>
      </p:sp>
      <p:sp>
        <p:nvSpPr>
          <p:cNvPr id="62467" name="Rectangle 4">
            <a:extLst>
              <a:ext uri="{FF2B5EF4-FFF2-40B4-BE49-F238E27FC236}">
                <a16:creationId xmlns:a16="http://schemas.microsoft.com/office/drawing/2014/main" id="{B5B4B46F-E356-4578-BE29-EC55D3FC860A}"/>
              </a:ext>
            </a:extLst>
          </p:cNvPr>
          <p:cNvSpPr>
            <a:spLocks noGrp="1" noChangeArrowheads="1"/>
          </p:cNvSpPr>
          <p:nvPr>
            <p:ph type="body" idx="1"/>
          </p:nvPr>
        </p:nvSpPr>
        <p:spPr/>
        <p:txBody>
          <a:bodyPr/>
          <a:lstStyle/>
          <a:p>
            <a:pPr>
              <a:defRPr/>
            </a:pPr>
            <a:r>
              <a:rPr lang="en-US" altLang="en-US" dirty="0"/>
              <a:t>Examples of this may be:</a:t>
            </a:r>
          </a:p>
          <a:p>
            <a:pPr marL="171450" indent="-171450">
              <a:buFont typeface="Arial" panose="020B0604020202020204" pitchFamily="34" charset="0"/>
              <a:buChar char="•"/>
              <a:defRPr/>
            </a:pPr>
            <a:r>
              <a:rPr lang="en-US" altLang="en-US" dirty="0"/>
              <a:t>Most play activities center around traumatic events </a:t>
            </a:r>
          </a:p>
          <a:p>
            <a:pPr marL="171450" indent="-171450">
              <a:buFont typeface="Arial" panose="020B0604020202020204" pitchFamily="34" charset="0"/>
              <a:buChar char="•"/>
              <a:defRPr/>
            </a:pPr>
            <a:r>
              <a:rPr lang="en-US" altLang="en-US" dirty="0"/>
              <a:t>The child becomes very upset during traumatic play </a:t>
            </a:r>
          </a:p>
          <a:p>
            <a:pPr marL="171450" indent="-171450">
              <a:buFont typeface="Arial" panose="020B0604020202020204" pitchFamily="34" charset="0"/>
              <a:buChar char="•"/>
              <a:defRPr/>
            </a:pPr>
            <a:r>
              <a:rPr lang="en-US" altLang="en-US" dirty="0"/>
              <a:t>The child repeatedly plays the role of the abuser with dolls or stuffed animals or acts out abuse with other children </a:t>
            </a:r>
          </a:p>
          <a:p>
            <a:pPr marL="171450" indent="-171450">
              <a:buFont typeface="Arial" panose="020B0604020202020204" pitchFamily="34" charset="0"/>
              <a:buChar char="•"/>
              <a:defRPr/>
            </a:pPr>
            <a:r>
              <a:rPr lang="en-US" altLang="en-US" dirty="0"/>
              <a:t>The child engages in risky behaviors</a:t>
            </a:r>
          </a:p>
          <a:p>
            <a:pPr>
              <a:defRPr/>
            </a:pPr>
            <a:endParaRPr lang="en-US" altLang="en-US" dirty="0"/>
          </a:p>
          <a:p>
            <a:pPr>
              <a:defRPr/>
            </a:pPr>
            <a:r>
              <a:rPr lang="en-US" dirty="0"/>
              <a:t>When in doubt, talk to your child’s caseworker or therapist about what you’ve observed.</a:t>
            </a:r>
          </a:p>
          <a:p>
            <a:pPr>
              <a:defRPr/>
            </a:pPr>
            <a:endParaRPr lang="en-US" altLang="en-US" dirty="0"/>
          </a:p>
          <a:p>
            <a:pPr>
              <a:defRPr/>
            </a:pP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0D36AD85-728C-44E2-AB19-D8B9C47EB7D5}"/>
              </a:ext>
            </a:extLst>
          </p:cNvPr>
          <p:cNvSpPr>
            <a:spLocks noGrp="1" noRot="1" noChangeAspect="1" noChangeArrowheads="1" noTextEdit="1"/>
          </p:cNvSpPr>
          <p:nvPr>
            <p:ph type="sldImg"/>
          </p:nvPr>
        </p:nvSpPr>
        <p:spPr>
          <a:xfrm>
            <a:off x="1128713" y="149225"/>
            <a:ext cx="4570412" cy="3482975"/>
          </a:xfrm>
          <a:ln w="12700" cap="flat"/>
        </p:spPr>
      </p:sp>
      <p:sp>
        <p:nvSpPr>
          <p:cNvPr id="66563" name="Rectangle 4">
            <a:extLst>
              <a:ext uri="{FF2B5EF4-FFF2-40B4-BE49-F238E27FC236}">
                <a16:creationId xmlns:a16="http://schemas.microsoft.com/office/drawing/2014/main" id="{593D1CBD-F0F8-42C4-98F6-827DB77B9D65}"/>
              </a:ext>
            </a:extLst>
          </p:cNvPr>
          <p:cNvSpPr>
            <a:spLocks noGrp="1" noChangeArrowheads="1"/>
          </p:cNvSpPr>
          <p:nvPr>
            <p:ph type="body" idx="1"/>
          </p:nvPr>
        </p:nvSpPr>
        <p:spPr>
          <a:noFill/>
        </p:spPr>
        <p:txBody>
          <a:bodyPr/>
          <a:lstStyle/>
          <a:p>
            <a:r>
              <a:rPr lang="en-US" altLang="en-US" b="1">
                <a:latin typeface="Arial" panose="020B0604020202020204" pitchFamily="34" charset="0"/>
              </a:rPr>
              <a:t>Posttraumatic stress disorder</a:t>
            </a:r>
            <a:r>
              <a:rPr lang="en-US" altLang="en-US">
                <a:latin typeface="Arial" panose="020B0604020202020204" pitchFamily="34" charset="0"/>
              </a:rPr>
              <a:t>, or PTSD, is a diagnosis that was originally developed to help define and treat the troubling symptoms seen in Vietnam combat veterans.</a:t>
            </a:r>
          </a:p>
          <a:p>
            <a:endParaRPr lang="en-US" altLang="en-US">
              <a:latin typeface="Arial" panose="020B0604020202020204" pitchFamily="34" charset="0"/>
            </a:endParaRPr>
          </a:p>
          <a:p>
            <a:r>
              <a:rPr lang="en-US" altLang="en-US">
                <a:latin typeface="Arial" panose="020B0604020202020204" pitchFamily="34" charset="0"/>
              </a:rPr>
              <a:t>This is the best diagnosis we have to describe children experiencing trauma symptoms, even though it is an adult diagnosis</a:t>
            </a:r>
            <a:r>
              <a:rPr lang="en-US" altLang="en-US" u="sng">
                <a:latin typeface="Arial" panose="020B0604020202020204" pitchFamily="34" charset="0"/>
              </a:rPr>
              <a:t>.  The impact of trauma on children is different than adults because they have not gone though all the developmental stages yet</a:t>
            </a:r>
            <a:r>
              <a:rPr lang="en-US" altLang="en-US">
                <a:latin typeface="Arial" panose="020B0604020202020204" pitchFamily="34" charset="0"/>
              </a:rPr>
              <a:t>.  There is no medication for PTSD, but there are medications for some of the symptoms.  Therapy and medication should be paired, ideally.  </a:t>
            </a:r>
          </a:p>
          <a:p>
            <a:endParaRPr lang="en-US" altLang="en-US">
              <a:latin typeface="Arial" panose="020B0604020202020204" pitchFamily="34" charset="0"/>
            </a:endParaRPr>
          </a:p>
          <a:p>
            <a:r>
              <a:rPr lang="en-US" altLang="en-US">
                <a:latin typeface="Arial" panose="020B0604020202020204" pitchFamily="34" charset="0"/>
              </a:rPr>
              <a:t>Some children who have experienced trauma may be diagnosed with PTSD, but many children have some but not all the symptoms that go into a PTSD diagnosis. Many suffer a great deal from the effects of trauma without matching the clinical definition of PTSD.</a:t>
            </a:r>
          </a:p>
          <a:p>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ADC52B8-E255-466A-9740-C3C686DBEB06}"/>
              </a:ext>
            </a:extLst>
          </p:cNvPr>
          <p:cNvSpPr>
            <a:spLocks noGrp="1" noRot="1" noChangeAspect="1" noChangeArrowheads="1" noTextEdit="1"/>
          </p:cNvSpPr>
          <p:nvPr>
            <p:ph type="sldImg"/>
          </p:nvPr>
        </p:nvSpPr>
        <p:spPr>
          <a:xfrm>
            <a:off x="1366838" y="149225"/>
            <a:ext cx="4568825" cy="3482975"/>
          </a:xfrm>
          <a:ln w="12700" cap="flat"/>
        </p:spPr>
      </p:sp>
      <p:sp>
        <p:nvSpPr>
          <p:cNvPr id="68611" name="Rectangle 3">
            <a:extLst>
              <a:ext uri="{FF2B5EF4-FFF2-40B4-BE49-F238E27FC236}">
                <a16:creationId xmlns:a16="http://schemas.microsoft.com/office/drawing/2014/main" id="{3D476C7F-AEA2-4F1D-A56F-04CB66184983}"/>
              </a:ext>
            </a:extLst>
          </p:cNvPr>
          <p:cNvSpPr>
            <a:spLocks noGrp="1" noChangeArrowheads="1"/>
          </p:cNvSpPr>
          <p:nvPr>
            <p:ph type="body" idx="1"/>
          </p:nvPr>
        </p:nvSpPr>
        <p:spPr>
          <a:noFill/>
        </p:spPr>
        <p:txBody>
          <a:bodyPr lIns="88743" tIns="44373" rIns="88743" bIns="44373"/>
          <a:lstStyle/>
          <a:p>
            <a:pPr eaLnBrk="1" hangingPunct="1"/>
            <a:r>
              <a:rPr lang="en-US" altLang="en-US">
                <a:latin typeface="Arial" panose="020B0604020202020204" pitchFamily="34" charset="0"/>
              </a:rPr>
              <a:t>When the participants come back from break they will move into two groups – one focused on an infant and one on a teenager - Maya age 8 mos. or Javier 15 yrs. old.</a:t>
            </a:r>
          </a:p>
          <a:p>
            <a:pPr eaLnBrk="1" hangingPunct="1"/>
            <a:r>
              <a:rPr lang="en-US" altLang="en-US">
                <a:latin typeface="Arial" panose="020B0604020202020204" pitchFamily="34" charset="0"/>
              </a:rPr>
              <a:t>   </a:t>
            </a:r>
          </a:p>
          <a:p>
            <a:pPr eaLnBrk="1" hangingPunct="1"/>
            <a:r>
              <a:rPr lang="en-US" altLang="en-US">
                <a:latin typeface="Arial" panose="020B0604020202020204" pitchFamily="34" charset="0"/>
              </a:rPr>
              <a:t>Let the participants choose which group they would like to join and let them know where the small group tables will be located so they can find their tables after break is over.  Participants move their materials with them to their small group tables after break.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Make sure Maya and Javier’s behaviors (slides 27 and 29, respectively) are written on two different pieces of flip chart paper so one participants from each small group can write the corresponding experience below/next to each behavior to present to the large group.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E507285-6B72-4113-8CB2-4326142FE2B9}"/>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40389352-3A3E-483C-95E7-823D6FB4E637}"/>
              </a:ext>
            </a:extLst>
          </p:cNvPr>
          <p:cNvSpPr>
            <a:spLocks noGrp="1" noChangeArrowheads="1"/>
          </p:cNvSpPr>
          <p:nvPr>
            <p:ph type="body" idx="1"/>
          </p:nvPr>
        </p:nvSpPr>
        <p:spPr>
          <a:noFill/>
        </p:spPr>
        <p:txBody>
          <a:bodyPr/>
          <a:lstStyle/>
          <a:p>
            <a:r>
              <a:rPr lang="en-US" altLang="en-US">
                <a:latin typeface="Arial" panose="020B0604020202020204" pitchFamily="34" charset="0"/>
              </a:rPr>
              <a:t>The Maya group will get the full story of Maya and the Javier group will get the full story of Javier to read though.</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FCBF04A-51E4-4587-9569-046221F32745}"/>
              </a:ext>
            </a:extLst>
          </p:cNvPr>
          <p:cNvSpPr>
            <a:spLocks noGrp="1" noRot="1" noChangeAspect="1" noChangeArrowheads="1" noTextEdit="1"/>
          </p:cNvSpPr>
          <p:nvPr>
            <p:ph type="sldImg"/>
          </p:nvPr>
        </p:nvSpPr>
        <p:spPr>
          <a:xfrm>
            <a:off x="1128713" y="149225"/>
            <a:ext cx="4570412" cy="3482975"/>
          </a:xfrm>
          <a:ln w="12700" cap="flat"/>
        </p:spPr>
      </p:sp>
      <p:sp>
        <p:nvSpPr>
          <p:cNvPr id="72707" name="Rectangle 5">
            <a:extLst>
              <a:ext uri="{FF2B5EF4-FFF2-40B4-BE49-F238E27FC236}">
                <a16:creationId xmlns:a16="http://schemas.microsoft.com/office/drawing/2014/main" id="{1FE1E23A-172B-47D1-BE58-F18A6A78A925}"/>
              </a:ext>
            </a:extLst>
          </p:cNvPr>
          <p:cNvSpPr>
            <a:spLocks noGrp="1" noChangeArrowheads="1"/>
          </p:cNvSpPr>
          <p:nvPr>
            <p:ph type="body" idx="1"/>
          </p:nvPr>
        </p:nvSpPr>
        <p:spPr>
          <a:noFill/>
        </p:spPr>
        <p:txBody>
          <a:bodyPr/>
          <a:lstStyle/>
          <a:p>
            <a:r>
              <a:rPr lang="en-US" altLang="en-US">
                <a:latin typeface="Arial" panose="020B0604020202020204" pitchFamily="34" charset="0"/>
              </a:rPr>
              <a:t>As the facilitator, using the bullet points above, provide a brief summary of Maya’s story so a volunteer from the small group can report out on the connections between her experiences and behaviors on the next slide.  </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ED1FA671-F7D5-4B16-9424-F005D5E30CB4}"/>
              </a:ext>
            </a:extLst>
          </p:cNvPr>
          <p:cNvSpPr>
            <a:spLocks noGrp="1" noRot="1" noChangeAspect="1" noChangeArrowheads="1" noTextEdit="1"/>
          </p:cNvSpPr>
          <p:nvPr>
            <p:ph type="sldImg"/>
          </p:nvPr>
        </p:nvSpPr>
        <p:spPr>
          <a:xfrm>
            <a:off x="1128713" y="149225"/>
            <a:ext cx="4570412" cy="3482975"/>
          </a:xfrm>
          <a:ln w="12700" cap="flat"/>
        </p:spPr>
      </p:sp>
      <p:sp>
        <p:nvSpPr>
          <p:cNvPr id="59395" name="Rectangle 5">
            <a:extLst>
              <a:ext uri="{FF2B5EF4-FFF2-40B4-BE49-F238E27FC236}">
                <a16:creationId xmlns:a16="http://schemas.microsoft.com/office/drawing/2014/main" id="{218E8226-F508-479E-9BD3-AA6B617E982D}"/>
              </a:ext>
            </a:extLst>
          </p:cNvPr>
          <p:cNvSpPr>
            <a:spLocks noGrp="1" noChangeArrowheads="1"/>
          </p:cNvSpPr>
          <p:nvPr>
            <p:ph type="body" idx="1"/>
          </p:nvPr>
        </p:nvSpPr>
        <p:spPr/>
        <p:txBody>
          <a:bodyPr/>
          <a:lstStyle/>
          <a:p>
            <a:pPr>
              <a:defRPr/>
            </a:pPr>
            <a:r>
              <a:rPr lang="en-US" altLang="en-US" dirty="0">
                <a:latin typeface="Arial" panose="020B0604020202020204" pitchFamily="34" charset="0"/>
              </a:rPr>
              <a:t>Ask the reporter from each small group to present the connections between Maya’s behavior and her experiences on the slide.  </a:t>
            </a:r>
          </a:p>
          <a:p>
            <a:pPr>
              <a:defRPr/>
            </a:pPr>
            <a:endParaRPr lang="en-US" altLang="en-US" u="sng" dirty="0">
              <a:latin typeface="Arial" panose="020B0604020202020204" pitchFamily="34" charset="0"/>
            </a:endParaRPr>
          </a:p>
          <a:p>
            <a:pPr>
              <a:defRPr/>
            </a:pPr>
            <a:r>
              <a:rPr lang="en-US" altLang="en-US" dirty="0">
                <a:latin typeface="Arial" panose="020B0604020202020204" pitchFamily="34" charset="0"/>
              </a:rPr>
              <a:t>Be sure the following connections are raised:</a:t>
            </a:r>
          </a:p>
          <a:p>
            <a:pPr marL="171450" indent="-171450">
              <a:buFont typeface="Arial" panose="020B0604020202020204" pitchFamily="34" charset="0"/>
              <a:buChar char="•"/>
              <a:defRPr/>
            </a:pPr>
            <a:r>
              <a:rPr lang="en-US" altLang="en-US" dirty="0">
                <a:latin typeface="Arial" panose="020B0604020202020204" pitchFamily="34" charset="0"/>
              </a:rPr>
              <a:t>Maya’s sleep problems and exaggerated startle response are probably related to what she experienced when her parents fought. Although Maya was too young to understand exactly what was happening when adults argued, her body and brain reacted with the symptoms of </a:t>
            </a:r>
            <a:r>
              <a:rPr lang="en-US" altLang="en-US" dirty="0" err="1">
                <a:latin typeface="Arial" panose="020B0604020202020204" pitchFamily="34" charset="0"/>
              </a:rPr>
              <a:t>hyperarousal</a:t>
            </a:r>
            <a:r>
              <a:rPr lang="en-US" altLang="en-US" dirty="0">
                <a:latin typeface="Arial" panose="020B0604020202020204" pitchFamily="34" charset="0"/>
              </a:rPr>
              <a:t>.</a:t>
            </a:r>
          </a:p>
          <a:p>
            <a:pPr marL="171450" indent="-171450">
              <a:buFont typeface="Arial" panose="020B0604020202020204" pitchFamily="34" charset="0"/>
              <a:buChar char="•"/>
              <a:defRPr/>
            </a:pPr>
            <a:r>
              <a:rPr lang="en-US" altLang="en-US" dirty="0">
                <a:latin typeface="Arial" panose="020B0604020202020204" pitchFamily="34" charset="0"/>
              </a:rPr>
              <a:t>Maya has learned to associate physical contact and being held with danger. Note that if Angela held Maya during her fights with Remy, Angela’s pounding heart and sobbing would have added to Maya’s distress.</a:t>
            </a:r>
          </a:p>
          <a:p>
            <a:pPr marL="171450" indent="-171450">
              <a:buFont typeface="Arial" panose="020B0604020202020204" pitchFamily="34" charset="0"/>
              <a:buChar char="•"/>
              <a:defRPr/>
            </a:pPr>
            <a:r>
              <a:rPr lang="en-US" altLang="en-US" dirty="0">
                <a:latin typeface="Arial" panose="020B0604020202020204" pitchFamily="34" charset="0"/>
              </a:rPr>
              <a:t>The pain and immobility Maya went through in the hospital was also traumatic. She remembers the smells and sounds of the hospital and so screams when taken to the clinic.</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For a baby with traumatic stress reactions like Maya, it is important to recognize that traditional caregiving may cause distress.  During a workshop in 2016, a Foster Mom from Jackson County shared her experience caring for an infant with similar experiences as Maya.  She held the baby for short periods of time when the baby first came to live in her home and then after building the infant’s trust, she was able to hold him/her for longer periods of time.  She tried to change the infant’s diaper as quickly as possible since that was a time of great distress from the baby.     </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 </a:t>
            </a:r>
          </a:p>
          <a:p>
            <a:pPr>
              <a:defRPr/>
            </a:pPr>
            <a:endParaRPr lang="en-US" altLang="en-US"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244A43D-EF5E-4FA8-8015-4C6EC49D0275}"/>
              </a:ext>
            </a:extLst>
          </p:cNvPr>
          <p:cNvSpPr>
            <a:spLocks noGrp="1" noRot="1" noChangeAspect="1" noChangeArrowheads="1" noTextEdit="1"/>
          </p:cNvSpPr>
          <p:nvPr>
            <p:ph type="sldImg"/>
          </p:nvPr>
        </p:nvSpPr>
        <p:spPr>
          <a:xfrm>
            <a:off x="1128713" y="149225"/>
            <a:ext cx="4570412" cy="3482975"/>
          </a:xfrm>
          <a:ln w="12700" cap="flat"/>
        </p:spPr>
      </p:sp>
      <p:sp>
        <p:nvSpPr>
          <p:cNvPr id="76803" name="Rectangle 5">
            <a:extLst>
              <a:ext uri="{FF2B5EF4-FFF2-40B4-BE49-F238E27FC236}">
                <a16:creationId xmlns:a16="http://schemas.microsoft.com/office/drawing/2014/main" id="{E448E211-CD2A-4023-BE72-B4D8BDFB5544}"/>
              </a:ext>
            </a:extLst>
          </p:cNvPr>
          <p:cNvSpPr>
            <a:spLocks noGrp="1" noChangeArrowheads="1"/>
          </p:cNvSpPr>
          <p:nvPr>
            <p:ph type="body" idx="1"/>
          </p:nvPr>
        </p:nvSpPr>
        <p:spPr>
          <a:noFill/>
        </p:spPr>
        <p:txBody>
          <a:bodyPr/>
          <a:lstStyle/>
          <a:p>
            <a:r>
              <a:rPr lang="en-US" altLang="en-US">
                <a:latin typeface="Arial" panose="020B0604020202020204" pitchFamily="34" charset="0"/>
              </a:rPr>
              <a:t>As the facilitator, using the bullet points above, provide a brief summary of Javier’s story so a volunteer from the small group can report out on the connections between his experiences and behaviors on the next slide.  </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42B3B45-E277-49A5-A72B-79EAAC86C8DF}"/>
              </a:ext>
            </a:extLst>
          </p:cNvPr>
          <p:cNvSpPr>
            <a:spLocks noGrp="1" noRot="1" noChangeAspect="1" noChangeArrowheads="1" noTextEdit="1"/>
          </p:cNvSpPr>
          <p:nvPr>
            <p:ph type="sldImg"/>
          </p:nvPr>
        </p:nvSpPr>
        <p:spPr>
          <a:xfrm>
            <a:off x="1128713" y="149225"/>
            <a:ext cx="4570412" cy="3482975"/>
          </a:xfrm>
          <a:ln w="12700" cap="flat"/>
        </p:spPr>
      </p:sp>
      <p:sp>
        <p:nvSpPr>
          <p:cNvPr id="61443" name="Rectangle 5">
            <a:extLst>
              <a:ext uri="{FF2B5EF4-FFF2-40B4-BE49-F238E27FC236}">
                <a16:creationId xmlns:a16="http://schemas.microsoft.com/office/drawing/2014/main" id="{A96DD9E9-5E6D-427B-ABB6-AD6FD9180DF4}"/>
              </a:ext>
            </a:extLst>
          </p:cNvPr>
          <p:cNvSpPr>
            <a:spLocks noGrp="1" noChangeArrowheads="1"/>
          </p:cNvSpPr>
          <p:nvPr>
            <p:ph type="body" idx="1"/>
          </p:nvPr>
        </p:nvSpPr>
        <p:spPr/>
        <p:txBody>
          <a:bodyPr/>
          <a:lstStyle/>
          <a:p>
            <a:pPr>
              <a:defRPr/>
            </a:pPr>
            <a:r>
              <a:rPr lang="en-US" altLang="en-US" dirty="0">
                <a:latin typeface="Arial" panose="020B0604020202020204" pitchFamily="34" charset="0"/>
              </a:rPr>
              <a:t>Ask the reporter from each small group to present the connections between Javier’s behavior and his experiences on the slide.  </a:t>
            </a:r>
          </a:p>
          <a:p>
            <a:pPr>
              <a:defRPr/>
            </a:pPr>
            <a:endParaRPr lang="en-US" altLang="en-US" i="1" u="sng" dirty="0">
              <a:latin typeface="Arial" panose="020B0604020202020204" pitchFamily="34" charset="0"/>
            </a:endParaRPr>
          </a:p>
          <a:p>
            <a:pPr>
              <a:defRPr/>
            </a:pPr>
            <a:r>
              <a:rPr lang="en-US" altLang="en-US" dirty="0">
                <a:latin typeface="Arial" panose="020B0604020202020204" pitchFamily="34" charset="0"/>
              </a:rPr>
              <a:t>Be sure the following connections are raised:</a:t>
            </a:r>
          </a:p>
          <a:p>
            <a:pPr marL="171450" indent="-171450">
              <a:buFont typeface="Arial" panose="020B0604020202020204" pitchFamily="34" charset="0"/>
              <a:buChar char="•"/>
              <a:defRPr/>
            </a:pPr>
            <a:r>
              <a:rPr lang="en-US" altLang="en-US" dirty="0">
                <a:latin typeface="Arial" panose="020B0604020202020204" pitchFamily="34" charset="0"/>
              </a:rPr>
              <a:t>Javier’s withdrawal, lack of interest in school, and hopelessness may be related to the helplessness and frustration he feels about his family (for example, his mother staying with his father)</a:t>
            </a:r>
          </a:p>
          <a:p>
            <a:pPr>
              <a:defRPr/>
            </a:pPr>
            <a:r>
              <a:rPr lang="en-US" altLang="en-US" dirty="0">
                <a:latin typeface="Arial" panose="020B0604020202020204" pitchFamily="34" charset="0"/>
              </a:rPr>
              <a:t> </a:t>
            </a:r>
          </a:p>
          <a:p>
            <a:pPr marL="171450" indent="-171450">
              <a:buFont typeface="Arial" panose="020B0604020202020204" pitchFamily="34" charset="0"/>
              <a:buChar char="•"/>
              <a:defRPr/>
            </a:pPr>
            <a:r>
              <a:rPr lang="en-US" altLang="en-US" dirty="0">
                <a:latin typeface="Arial" panose="020B0604020202020204" pitchFamily="34" charset="0"/>
              </a:rPr>
              <a:t>Making others laugh may be the only thing Javier feels good at. He used humor to defuse fights and tension at home.</a:t>
            </a:r>
          </a:p>
          <a:p>
            <a:pPr>
              <a:defRPr/>
            </a:pPr>
            <a:r>
              <a:rPr lang="en-US" altLang="en-US" dirty="0">
                <a:latin typeface="Arial" panose="020B0604020202020204" pitchFamily="34" charset="0"/>
              </a:rPr>
              <a:t> </a:t>
            </a:r>
          </a:p>
          <a:p>
            <a:pPr marL="171450" indent="-171450">
              <a:buFont typeface="Arial" panose="020B0604020202020204" pitchFamily="34" charset="0"/>
              <a:buChar char="•"/>
              <a:defRPr/>
            </a:pPr>
            <a:r>
              <a:rPr lang="en-US" altLang="en-US" dirty="0">
                <a:latin typeface="Arial" panose="020B0604020202020204" pitchFamily="34" charset="0"/>
              </a:rPr>
              <a:t>Javier’s aggressive reaction to his friend may have been due to a trauma reminder (seeing a girl being abused). Following his father’s example, he may have internalized the view that violence is the way to handle conflicts.</a:t>
            </a:r>
          </a:p>
          <a:p>
            <a:pPr>
              <a:defRPr/>
            </a:pPr>
            <a:r>
              <a:rPr lang="en-US" altLang="en-US" i="1" dirty="0">
                <a:latin typeface="Arial" panose="020B0604020202020204" pitchFamily="34" charset="0"/>
              </a:rPr>
              <a:t> </a:t>
            </a:r>
            <a:endParaRPr lang="en-US" altLang="en-US" dirty="0">
              <a:latin typeface="Arial" panose="020B0604020202020204" pitchFamily="34" charset="0"/>
            </a:endParaRPr>
          </a:p>
          <a:p>
            <a:pPr marL="171450" indent="-171450">
              <a:buFont typeface="Arial" panose="020B0604020202020204" pitchFamily="34" charset="0"/>
              <a:buChar char="•"/>
              <a:defRPr/>
            </a:pPr>
            <a:r>
              <a:rPr lang="en-US" altLang="en-US" dirty="0">
                <a:latin typeface="Arial" panose="020B0604020202020204" pitchFamily="34" charset="0"/>
              </a:rPr>
              <a:t>Javier has never accomplished some of the developmental tasks of childhood, such as learning to control his own impulses, to calm down and think before acting, or to analyze the reasons behind his own behavior. He doesn’t see the connections between what he feels, how he thinks, and what he does.</a:t>
            </a:r>
          </a:p>
          <a:p>
            <a:pPr>
              <a:defRPr/>
            </a:pPr>
            <a:endParaRPr lang="en-US" altLang="en-US" u="sng" dirty="0">
              <a:latin typeface="Arial" panose="020B0604020202020204" pitchFamily="34" charset="0"/>
            </a:endParaRPr>
          </a:p>
          <a:p>
            <a:pPr>
              <a:defRPr/>
            </a:pPr>
            <a:r>
              <a:rPr lang="en-US" altLang="en-US" dirty="0">
                <a:latin typeface="Arial" panose="020B0604020202020204" pitchFamily="34" charset="0"/>
              </a:rPr>
              <a:t>Javier’s situation shows what can happen to children who experience years of trauma from a very young age. Since Javier’s trauma began when he was very young and went on for his entire childhood, it has had lasting effects.  It will take time and a lot of support to learn new ways of thinking and coping with stressful situations.  </a:t>
            </a:r>
            <a:endParaRPr lang="en-US" altLang="en-US" u="sng" dirty="0">
              <a:latin typeface="Arial" panose="020B0604020202020204" pitchFamily="34" charset="0"/>
            </a:endParaRPr>
          </a:p>
          <a:p>
            <a:pPr>
              <a:defRPr/>
            </a:pPr>
            <a:endParaRPr lang="en-US"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B231B93-DBAE-48D1-AED6-68D8807A01B9}"/>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DED370EB-DAF2-4453-BA2F-4FC13BB0956C}"/>
              </a:ext>
            </a:extLst>
          </p:cNvPr>
          <p:cNvSpPr>
            <a:spLocks noGrp="1" noChangeArrowheads="1"/>
          </p:cNvSpPr>
          <p:nvPr>
            <p:ph type="body" idx="1"/>
          </p:nvPr>
        </p:nvSpPr>
        <p:spPr>
          <a:noFill/>
        </p:spPr>
        <p:txBody>
          <a:bodyPr/>
          <a:lstStyle/>
          <a:p>
            <a:pPr eaLnBrk="1" hangingPunct="1">
              <a:spcBef>
                <a:spcPts val="700"/>
              </a:spcBef>
              <a:spcAft>
                <a:spcPct val="0"/>
              </a:spcAft>
            </a:pPr>
            <a:r>
              <a:rPr lang="en-US" altLang="en-US">
                <a:latin typeface="Arial" panose="020B0604020202020204" pitchFamily="34" charset="0"/>
              </a:rPr>
              <a:t>Did anyone use the tools since the last session?  If so, how did it go?</a:t>
            </a:r>
          </a:p>
          <a:p>
            <a:pPr eaLnBrk="1" hangingPunct="1">
              <a:spcBef>
                <a:spcPts val="700"/>
              </a:spcBef>
              <a:spcAft>
                <a:spcPct val="0"/>
              </a:spcAft>
            </a:pPr>
            <a:endParaRPr lang="en-US" altLang="en-US">
              <a:latin typeface="Arial" panose="020B0604020202020204" pitchFamily="34" charset="0"/>
              <a:cs typeface="Arial" panose="020B0604020202020204" pitchFamily="34" charset="0"/>
              <a:sym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DF677C1-27F1-41A1-8DF0-F3818600A4EB}"/>
              </a:ext>
            </a:extLst>
          </p:cNvPr>
          <p:cNvSpPr>
            <a:spLocks noGrp="1" noRot="1" noChangeAspect="1" noChangeArrowheads="1" noTextEdit="1"/>
          </p:cNvSpPr>
          <p:nvPr>
            <p:ph type="sldImg"/>
          </p:nvPr>
        </p:nvSpPr>
        <p:spPr>
          <a:ln/>
        </p:spPr>
      </p:sp>
      <p:sp>
        <p:nvSpPr>
          <p:cNvPr id="80899" name="Rectangle 4">
            <a:extLst>
              <a:ext uri="{FF2B5EF4-FFF2-40B4-BE49-F238E27FC236}">
                <a16:creationId xmlns:a16="http://schemas.microsoft.com/office/drawing/2014/main" id="{DFA20940-FED8-4C7B-A2D5-689EB13BC4F1}"/>
              </a:ext>
            </a:extLst>
          </p:cNvPr>
          <p:cNvSpPr>
            <a:spLocks noGrp="1" noChangeArrowheads="1"/>
          </p:cNvSpPr>
          <p:nvPr>
            <p:ph type="body" idx="1"/>
          </p:nvPr>
        </p:nvSpPr>
        <p:spPr>
          <a:noFill/>
        </p:spPr>
        <p:txBody>
          <a:bodyPr/>
          <a:lstStyle/>
          <a:p>
            <a:r>
              <a:rPr lang="en-US" altLang="en-US">
                <a:latin typeface="Arial" panose="020B0604020202020204" pitchFamily="34" charset="0"/>
              </a:rPr>
              <a:t>Ask the group to turn to their “My Somebody” worksheet Chapter 2:  Introduction to Trauma</a:t>
            </a:r>
          </a:p>
          <a:p>
            <a:endParaRPr lang="en-US" altLang="en-US" u="sng">
              <a:latin typeface="Arial" panose="020B0604020202020204" pitchFamily="34" charset="0"/>
            </a:endParaRPr>
          </a:p>
          <a:p>
            <a:r>
              <a:rPr lang="en-US" altLang="en-US">
                <a:latin typeface="Arial" panose="020B0604020202020204" pitchFamily="34" charset="0"/>
              </a:rPr>
              <a:t>Why do we do this activity? – The focus of this activity is to connect behavior to traumas experienced; and to acknowledge the cumulative effect of traumas.</a:t>
            </a:r>
          </a:p>
          <a:p>
            <a:endParaRPr lang="en-US" altLang="en-US">
              <a:latin typeface="Arial" panose="020B0604020202020204" pitchFamily="34" charset="0"/>
            </a:endParaRPr>
          </a:p>
          <a:p>
            <a:r>
              <a:rPr lang="en-US" altLang="en-US">
                <a:latin typeface="Arial" panose="020B0604020202020204" pitchFamily="34" charset="0"/>
              </a:rPr>
              <a:t>Give the group a moment to make notes on Parts 1&amp; 2.  Ask the participants if anyone would like to share.  </a:t>
            </a:r>
          </a:p>
          <a:p>
            <a:r>
              <a:rPr lang="en-US" altLang="en-US">
                <a:latin typeface="Arial" panose="020B0604020202020204" pitchFamily="34" charset="0"/>
              </a:rPr>
              <a:t>Examples of behaviors we’ve talked about today are:</a:t>
            </a:r>
          </a:p>
          <a:p>
            <a:endParaRPr lang="en-US" altLang="en-US">
              <a:latin typeface="Arial" panose="020B0604020202020204" pitchFamily="34" charset="0"/>
            </a:endParaRPr>
          </a:p>
          <a:p>
            <a:r>
              <a:rPr lang="en-US" altLang="en-US">
                <a:latin typeface="Arial" panose="020B0604020202020204" pitchFamily="34" charset="0"/>
              </a:rPr>
              <a:t>Hyperarousal</a:t>
            </a:r>
          </a:p>
          <a:p>
            <a:pPr>
              <a:spcAft>
                <a:spcPct val="30000"/>
              </a:spcAft>
            </a:pPr>
            <a:r>
              <a:rPr lang="en-US" altLang="en-US">
                <a:latin typeface="Arial" panose="020B0604020202020204" pitchFamily="34" charset="0"/>
              </a:rPr>
              <a:t>Nervous</a:t>
            </a:r>
          </a:p>
          <a:p>
            <a:pPr>
              <a:spcAft>
                <a:spcPct val="30000"/>
              </a:spcAft>
            </a:pPr>
            <a:r>
              <a:rPr lang="en-US" altLang="en-US">
                <a:latin typeface="Arial" panose="020B0604020202020204" pitchFamily="34" charset="0"/>
              </a:rPr>
              <a:t>Jumpy</a:t>
            </a:r>
          </a:p>
          <a:p>
            <a:pPr>
              <a:spcAft>
                <a:spcPct val="30000"/>
              </a:spcAft>
            </a:pPr>
            <a:r>
              <a:rPr lang="en-US" altLang="en-US">
                <a:latin typeface="Arial" panose="020B0604020202020204" pitchFamily="34" charset="0"/>
              </a:rPr>
              <a:t>Fidgety</a:t>
            </a:r>
          </a:p>
          <a:p>
            <a:pPr>
              <a:spcAft>
                <a:spcPct val="30000"/>
              </a:spcAft>
            </a:pPr>
            <a:r>
              <a:rPr lang="en-US" altLang="en-US">
                <a:latin typeface="Arial" panose="020B0604020202020204" pitchFamily="34" charset="0"/>
              </a:rPr>
              <a:t>Impulsive</a:t>
            </a:r>
          </a:p>
          <a:p>
            <a:pPr>
              <a:spcAft>
                <a:spcPct val="30000"/>
              </a:spcAft>
            </a:pPr>
            <a:r>
              <a:rPr lang="en-US" altLang="en-US">
                <a:latin typeface="Arial" panose="020B0604020202020204" pitchFamily="34" charset="0"/>
              </a:rPr>
              <a:t>Giggly </a:t>
            </a:r>
          </a:p>
          <a:p>
            <a:pPr>
              <a:spcAft>
                <a:spcPct val="30000"/>
              </a:spcAft>
            </a:pPr>
            <a:r>
              <a:rPr lang="en-US" altLang="en-US">
                <a:latin typeface="Arial" panose="020B0604020202020204" pitchFamily="34" charset="0"/>
              </a:rPr>
              <a:t>Distracted</a:t>
            </a:r>
          </a:p>
          <a:p>
            <a:pPr>
              <a:spcAft>
                <a:spcPct val="30000"/>
              </a:spcAft>
            </a:pPr>
            <a:endParaRPr lang="en-US" altLang="en-US">
              <a:latin typeface="Arial" panose="020B0604020202020204" pitchFamily="34" charset="0"/>
            </a:endParaRPr>
          </a:p>
          <a:p>
            <a:pPr>
              <a:spcAft>
                <a:spcPct val="30000"/>
              </a:spcAft>
            </a:pPr>
            <a:r>
              <a:rPr lang="en-US" altLang="en-US">
                <a:latin typeface="Arial" panose="020B0604020202020204" pitchFamily="34" charset="0"/>
              </a:rPr>
              <a:t>Reexperiencing:</a:t>
            </a:r>
          </a:p>
          <a:p>
            <a:r>
              <a:rPr lang="en-US" altLang="en-US">
                <a:latin typeface="Arial" panose="020B0604020202020204" pitchFamily="34" charset="0"/>
              </a:rPr>
              <a:t>Repetitive thoughts, images, and feelings in the body</a:t>
            </a:r>
          </a:p>
          <a:p>
            <a:r>
              <a:rPr lang="en-US" altLang="en-US">
                <a:latin typeface="Arial" panose="020B0604020202020204" pitchFamily="34" charset="0"/>
              </a:rPr>
              <a:t>Nightmares</a:t>
            </a:r>
          </a:p>
          <a:p>
            <a:r>
              <a:rPr lang="en-US" altLang="en-US">
                <a:latin typeface="Arial" panose="020B0604020202020204" pitchFamily="34" charset="0"/>
              </a:rPr>
              <a:t>Flashbacks</a:t>
            </a:r>
          </a:p>
          <a:p>
            <a:endParaRPr lang="en-US" altLang="en-US">
              <a:latin typeface="Arial" panose="020B0604020202020204" pitchFamily="34" charset="0"/>
            </a:endParaRPr>
          </a:p>
          <a:p>
            <a:r>
              <a:rPr lang="en-US" altLang="en-US">
                <a:latin typeface="Arial" panose="020B0604020202020204" pitchFamily="34" charset="0"/>
              </a:rPr>
              <a:t>Avoidance:</a:t>
            </a:r>
          </a:p>
          <a:p>
            <a:r>
              <a:rPr lang="en-US" altLang="en-US">
                <a:latin typeface="Arial" panose="020B0604020202020204" pitchFamily="34" charset="0"/>
              </a:rPr>
              <a:t>Feeling numb, frozen, shut down</a:t>
            </a:r>
          </a:p>
          <a:p>
            <a:r>
              <a:rPr lang="en-US" altLang="en-US">
                <a:latin typeface="Arial" panose="020B0604020202020204" pitchFamily="34" charset="0"/>
              </a:rPr>
              <a:t>Arguing</a:t>
            </a:r>
          </a:p>
          <a:p>
            <a:r>
              <a:rPr lang="en-US" altLang="en-US">
                <a:latin typeface="Arial" panose="020B0604020202020204" pitchFamily="34" charset="0"/>
              </a:rPr>
              <a:t>Creating chaos and confusion</a:t>
            </a:r>
          </a:p>
          <a:p>
            <a:r>
              <a:rPr lang="en-US" altLang="en-US">
                <a:latin typeface="Arial" panose="020B0604020202020204" pitchFamily="34" charset="0"/>
              </a:rPr>
              <a:t>Pulling away from activities and relationships</a:t>
            </a:r>
          </a:p>
          <a:p>
            <a:r>
              <a:rPr lang="en-US" altLang="en-US">
                <a:latin typeface="Arial" panose="020B0604020202020204" pitchFamily="34" charset="0"/>
              </a:rPr>
              <a:t>Avoiding things that remind them of the trauma </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A6353760-5D77-46A4-9AA9-A266FE318A85}"/>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65EFF4B3-35AE-45FD-BD81-3B35B342BCA0}"/>
              </a:ext>
            </a:extLst>
          </p:cNvPr>
          <p:cNvSpPr>
            <a:spLocks noGrp="1" noChangeArrowheads="1"/>
          </p:cNvSpPr>
          <p:nvPr>
            <p:ph type="body" idx="1"/>
          </p:nvPr>
        </p:nvSpPr>
        <p:spPr>
          <a:noFill/>
        </p:spPr>
        <p:txBody>
          <a:bodyPr/>
          <a:lstStyle/>
          <a:p>
            <a:r>
              <a:rPr lang="en-US" altLang="en-US">
                <a:latin typeface="Arial" panose="020B0604020202020204" pitchFamily="34" charset="0"/>
              </a:rPr>
              <a:t>This quote means simply that individuals learn through their experiences.  There is a relatively newly coined term – post-traumatic growth – which basically means that individuals who experience trauma can grow in positive ways from experiencing adversity and overcoming it.  Next we will dive into the topic of resiliency and how it relates to trauma. Resiliency plays a role in helping children recover from trauma.     </a:t>
            </a:r>
          </a:p>
          <a:p>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735F7079-0757-44C9-8B49-EAE2BDCE67B6}"/>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7F535B35-788F-49A2-B041-3346E3638677}"/>
              </a:ext>
            </a:extLst>
          </p:cNvPr>
          <p:cNvSpPr>
            <a:spLocks noGrp="1" noChangeArrowheads="1"/>
          </p:cNvSpPr>
          <p:nvPr>
            <p:ph type="body" idx="1"/>
          </p:nvPr>
        </p:nvSpPr>
        <p:spPr>
          <a:noFill/>
        </p:spPr>
        <p:txBody>
          <a:bodyPr/>
          <a:lstStyle/>
          <a:p>
            <a:pPr eaLnBrk="1" hangingPunct="1">
              <a:spcAft>
                <a:spcPct val="30000"/>
              </a:spcAft>
              <a:buSzPct val="110000"/>
              <a:buFont typeface="Wingdings" panose="05000000000000000000" pitchFamily="2" charset="2"/>
              <a:buChar char="§"/>
            </a:pPr>
            <a:endParaRPr lang="en-US" altLang="en-US">
              <a:latin typeface="Arial" panose="020B0604020202020204" pitchFamily="34" charset="0"/>
            </a:endParaRPr>
          </a:p>
          <a:p>
            <a:r>
              <a:rPr lang="en-US" altLang="en-US">
                <a:latin typeface="Arial" panose="020B0604020202020204" pitchFamily="34" charset="0"/>
              </a:rPr>
              <a:t>https://www.mayoclinic.org/tests-procedures/resilience-training/in-depth/resilience/art-20046311</a:t>
            </a:r>
          </a:p>
          <a:p>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8721E466-AB58-40CA-888B-5BB7F688F855}"/>
              </a:ext>
            </a:extLst>
          </p:cNvPr>
          <p:cNvSpPr>
            <a:spLocks noGrp="1" noRot="1" noChangeAspect="1" noChangeArrowheads="1" noTextEdit="1"/>
          </p:cNvSpPr>
          <p:nvPr>
            <p:ph type="sldImg"/>
          </p:nvPr>
        </p:nvSpPr>
        <p:spPr>
          <a:xfrm>
            <a:off x="1128713" y="149225"/>
            <a:ext cx="4570412" cy="3482975"/>
          </a:xfrm>
          <a:ln w="12700" cap="flat"/>
        </p:spPr>
      </p:sp>
      <p:sp>
        <p:nvSpPr>
          <p:cNvPr id="87043" name="Rectangle 5">
            <a:extLst>
              <a:ext uri="{FF2B5EF4-FFF2-40B4-BE49-F238E27FC236}">
                <a16:creationId xmlns:a16="http://schemas.microsoft.com/office/drawing/2014/main" id="{DA60AB71-501F-43E3-B912-A996DC7661A7}"/>
              </a:ext>
            </a:extLst>
          </p:cNvPr>
          <p:cNvSpPr>
            <a:spLocks noGrp="1" noChangeArrowheads="1"/>
          </p:cNvSpPr>
          <p:nvPr>
            <p:ph type="body" idx="1"/>
          </p:nvPr>
        </p:nvSpPr>
        <p:spPr>
          <a:noFill/>
        </p:spPr>
        <p:txBody>
          <a:bodyPr/>
          <a:lstStyle/>
          <a:p>
            <a:r>
              <a:rPr lang="en-US" altLang="en-US">
                <a:latin typeface="Arial" panose="020B0604020202020204" pitchFamily="34" charset="0"/>
              </a:rPr>
              <a:t>Although nothing can entirely erase the effects of trauma, research has shown that there are many factors in your life that can promote resilience.</a:t>
            </a:r>
          </a:p>
          <a:p>
            <a:endParaRPr lang="en-US" altLang="en-US">
              <a:latin typeface="Arial" panose="020B0604020202020204" pitchFamily="34" charset="0"/>
            </a:endParaRPr>
          </a:p>
          <a:p>
            <a:pPr marL="914400" lvl="1" indent="-171450">
              <a:buFontTx/>
              <a:buChar char="•"/>
            </a:pPr>
            <a:r>
              <a:rPr lang="en-US" altLang="en-US">
                <a:latin typeface="Arial" panose="020B0604020202020204" pitchFamily="34" charset="0"/>
              </a:rPr>
              <a:t>Get connected. Building strong, positive relationships with loved ones and friends can provide you with needed support and acceptance in both good times and bad. Establish other important connections by volunteering or joining a faith or spiritual community.</a:t>
            </a:r>
          </a:p>
          <a:p>
            <a:pPr marL="914400" lvl="1" indent="-171450">
              <a:buFontTx/>
              <a:buChar char="•"/>
            </a:pPr>
            <a:r>
              <a:rPr lang="en-US" altLang="en-US">
                <a:latin typeface="Arial" panose="020B0604020202020204" pitchFamily="34" charset="0"/>
              </a:rPr>
              <a:t>Make every day meaningful. Do something that gives you a sense of accomplishment and purpose every day. Set goals to help you look toward the future with meaning.</a:t>
            </a:r>
          </a:p>
          <a:p>
            <a:pPr marL="914400" lvl="1" indent="-171450">
              <a:buFontTx/>
              <a:buChar char="•"/>
            </a:pPr>
            <a:r>
              <a:rPr lang="en-US" altLang="en-US">
                <a:latin typeface="Arial" panose="020B0604020202020204" pitchFamily="34" charset="0"/>
              </a:rPr>
              <a:t>Learn from experience. Think of how you've coped with hardships in the past. Consider the skills and strategies that helped you through rough times. You might even write about past experiences in a journal to help you identify positive and negative behavior patterns — and guide your future behavior.</a:t>
            </a:r>
          </a:p>
          <a:p>
            <a:pPr marL="914400" lvl="1" indent="-171450">
              <a:buFontTx/>
              <a:buChar char="•"/>
            </a:pPr>
            <a:r>
              <a:rPr lang="en-US" altLang="en-US">
                <a:latin typeface="Arial" panose="020B0604020202020204" pitchFamily="34" charset="0"/>
              </a:rPr>
              <a:t>Remain hopeful. You can't change the past, but you can always look toward the future. Accepting and even anticipating change makes it easier to adapt and view new challenges with less anxiety.</a:t>
            </a:r>
          </a:p>
          <a:p>
            <a:pPr marL="914400" lvl="1" indent="-171450">
              <a:buFontTx/>
              <a:buChar char="•"/>
            </a:pPr>
            <a:r>
              <a:rPr lang="en-US" altLang="en-US">
                <a:latin typeface="Arial" panose="020B0604020202020204" pitchFamily="34" charset="0"/>
              </a:rPr>
              <a:t>Be proactive. Don't ignore your problems. Instead, figure out what needs to be done, make a plan, and take action. Although it can take time to recover from a major setback, traumatic event or loss, know that your situation can improve if you work at it.</a:t>
            </a:r>
          </a:p>
          <a:p>
            <a:pPr eaLnBrk="1" hangingPunct="1">
              <a:spcAft>
                <a:spcPct val="30000"/>
              </a:spcAft>
              <a:buSzPct val="110000"/>
              <a:buFont typeface="Wingdings" panose="05000000000000000000" pitchFamily="2" charset="2"/>
              <a:buChar char="§"/>
            </a:pPr>
            <a:endParaRPr lang="en-US" altLang="en-US">
              <a:latin typeface="Arial" panose="020B0604020202020204" pitchFamily="34" charset="0"/>
            </a:endParaRPr>
          </a:p>
          <a:p>
            <a:r>
              <a:rPr lang="en-US" altLang="en-US">
                <a:latin typeface="Arial" panose="020B0604020202020204" pitchFamily="34" charset="0"/>
              </a:rPr>
              <a:t>https://www.mayoclinic.org/tests-procedures/resilience-training/in-depth/resilience/art-20046311</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7773E07-5F6B-4B94-9C09-4ACA9BDF353A}"/>
              </a:ext>
            </a:extLst>
          </p:cNvPr>
          <p:cNvSpPr>
            <a:spLocks noGrp="1" noRot="1" noChangeAspect="1" noChangeArrowheads="1" noTextEdit="1"/>
          </p:cNvSpPr>
          <p:nvPr>
            <p:ph type="sldImg"/>
          </p:nvPr>
        </p:nvSpPr>
        <p:spPr>
          <a:xfrm>
            <a:off x="1128713" y="149225"/>
            <a:ext cx="4570412" cy="3482975"/>
          </a:xfrm>
          <a:ln w="12700" cap="flat"/>
        </p:spPr>
      </p:sp>
      <p:sp>
        <p:nvSpPr>
          <p:cNvPr id="89091" name="Rectangle 5">
            <a:extLst>
              <a:ext uri="{FF2B5EF4-FFF2-40B4-BE49-F238E27FC236}">
                <a16:creationId xmlns:a16="http://schemas.microsoft.com/office/drawing/2014/main" id="{30903E84-E8AC-4175-8278-CE9A20329922}"/>
              </a:ext>
            </a:extLst>
          </p:cNvPr>
          <p:cNvSpPr>
            <a:spLocks noGrp="1" noChangeArrowheads="1"/>
          </p:cNvSpPr>
          <p:nvPr>
            <p:ph type="body" idx="1"/>
          </p:nvPr>
        </p:nvSpPr>
        <p:spPr>
          <a:noFill/>
        </p:spPr>
        <p:txBody>
          <a:bodyPr/>
          <a:lstStyle/>
          <a:p>
            <a:r>
              <a:rPr lang="en-US" altLang="en-US">
                <a:latin typeface="Arial" panose="020B0604020202020204" pitchFamily="34" charset="0"/>
              </a:rPr>
              <a:t>Although nothing can entirely erase the effects of trauma, research has shown that there are many factors in a child’s life that can promote resilience.</a:t>
            </a:r>
          </a:p>
          <a:p>
            <a:endParaRPr lang="en-US" altLang="en-US">
              <a:latin typeface="Arial" panose="020B0604020202020204" pitchFamily="34" charset="0"/>
            </a:endParaRPr>
          </a:p>
          <a:p>
            <a:r>
              <a:rPr lang="en-US" altLang="en-US">
                <a:latin typeface="Arial" panose="020B0604020202020204" pitchFamily="34" charset="0"/>
              </a:rPr>
              <a:t>As a parent, caregiver or provider, we can play a big role in helping the children in our care develop resilience.</a:t>
            </a:r>
          </a:p>
          <a:p>
            <a:endParaRPr lang="en-US" altLang="en-US">
              <a:latin typeface="Arial" panose="020B0604020202020204" pitchFamily="34" charset="0"/>
            </a:endParaRPr>
          </a:p>
          <a:p>
            <a:pPr eaLnBrk="1" hangingPunct="1">
              <a:spcAft>
                <a:spcPct val="30000"/>
              </a:spcAft>
            </a:pPr>
            <a:r>
              <a:rPr lang="en-US" altLang="en-US">
                <a:latin typeface="Arial" panose="020B0604020202020204" pitchFamily="34" charset="0"/>
              </a:rPr>
              <a:t>You can help children become more resilient by helping them experience</a:t>
            </a:r>
          </a:p>
          <a:p>
            <a:pPr lvl="1" eaLnBrk="1" hangingPunct="1">
              <a:spcAft>
                <a:spcPct val="30000"/>
              </a:spcAft>
              <a:buFont typeface="Wingdings" panose="05000000000000000000" pitchFamily="2" charset="2"/>
              <a:buChar char="§"/>
            </a:pPr>
            <a:r>
              <a:rPr lang="en-US" altLang="en-US">
                <a:latin typeface="Arial" panose="020B0604020202020204" pitchFamily="34" charset="0"/>
              </a:rPr>
              <a:t>Feeling safe </a:t>
            </a:r>
          </a:p>
          <a:p>
            <a:pPr lvl="1" eaLnBrk="1" hangingPunct="1">
              <a:spcAft>
                <a:spcPct val="30000"/>
              </a:spcAft>
              <a:buFont typeface="Wingdings" panose="05000000000000000000" pitchFamily="2" charset="2"/>
              <a:buChar char="§"/>
            </a:pPr>
            <a:r>
              <a:rPr lang="en-US" altLang="en-US">
                <a:latin typeface="Arial" panose="020B0604020202020204" pitchFamily="34" charset="0"/>
              </a:rPr>
              <a:t>Feeling capable </a:t>
            </a:r>
          </a:p>
          <a:p>
            <a:pPr lvl="1" eaLnBrk="1" hangingPunct="1">
              <a:spcAft>
                <a:spcPct val="30000"/>
              </a:spcAft>
              <a:buFont typeface="Wingdings" panose="05000000000000000000" pitchFamily="2" charset="2"/>
              <a:buChar char="§"/>
            </a:pPr>
            <a:r>
              <a:rPr lang="en-US" altLang="en-US">
                <a:latin typeface="Arial" panose="020B0604020202020204" pitchFamily="34" charset="0"/>
              </a:rPr>
              <a:t>Feeling lovable</a:t>
            </a:r>
          </a:p>
          <a:p>
            <a:endParaRPr lang="en-US" altLang="en-US">
              <a:latin typeface="Arial" panose="020B0604020202020204" pitchFamily="34" charset="0"/>
            </a:endParaRPr>
          </a:p>
          <a:p>
            <a:r>
              <a:rPr lang="en-US" altLang="en-US">
                <a:latin typeface="Arial" panose="020B0604020202020204" pitchFamily="34" charset="0"/>
              </a:rPr>
              <a:t>Let’s consider the potential for resilience in Maya and Javier.</a:t>
            </a:r>
          </a:p>
          <a:p>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8AF2CF5-93A3-44FF-BF5E-927F6E7F79AF}"/>
              </a:ext>
            </a:extLst>
          </p:cNvPr>
          <p:cNvSpPr>
            <a:spLocks noGrp="1" noRot="1" noChangeAspect="1" noChangeArrowheads="1" noTextEdit="1"/>
          </p:cNvSpPr>
          <p:nvPr>
            <p:ph type="sldImg"/>
          </p:nvPr>
        </p:nvSpPr>
        <p:spPr>
          <a:xfrm>
            <a:off x="1128713" y="149225"/>
            <a:ext cx="4570412" cy="3482975"/>
          </a:xfrm>
          <a:ln w="12700" cap="flat"/>
        </p:spPr>
      </p:sp>
      <p:sp>
        <p:nvSpPr>
          <p:cNvPr id="91139" name="Rectangle 5">
            <a:extLst>
              <a:ext uri="{FF2B5EF4-FFF2-40B4-BE49-F238E27FC236}">
                <a16:creationId xmlns:a16="http://schemas.microsoft.com/office/drawing/2014/main" id="{A3A90553-C5F4-4A67-8825-8C34B22F6708}"/>
              </a:ext>
            </a:extLst>
          </p:cNvPr>
          <p:cNvSpPr>
            <a:spLocks noGrp="1" noChangeArrowheads="1"/>
          </p:cNvSpPr>
          <p:nvPr>
            <p:ph type="body" idx="1"/>
          </p:nvPr>
        </p:nvSpPr>
        <p:spPr>
          <a:noFill/>
        </p:spPr>
        <p:txBody>
          <a:bodyPr/>
          <a:lstStyle/>
          <a:p>
            <a:r>
              <a:rPr lang="en-US" altLang="en-US" b="1">
                <a:latin typeface="Arial" panose="020B0604020202020204" pitchFamily="34" charset="0"/>
              </a:rPr>
              <a:t>What does this tell us about Maya’s strengths?</a:t>
            </a:r>
          </a:p>
          <a:p>
            <a:r>
              <a:rPr lang="en-US" altLang="en-US" i="1">
                <a:latin typeface="Arial" panose="020B0604020202020204" pitchFamily="34" charset="0"/>
              </a:rPr>
              <a:t>Allow five minutes for discussion before moving on to the points on the slide:</a:t>
            </a:r>
            <a:endParaRPr lang="en-US" altLang="en-US">
              <a:latin typeface="Arial" panose="020B0604020202020204" pitchFamily="34" charset="0"/>
            </a:endParaRPr>
          </a:p>
          <a:p>
            <a:r>
              <a:rPr lang="en-US" altLang="en-US">
                <a:latin typeface="Arial" panose="020B0604020202020204" pitchFamily="34" charset="0"/>
              </a:rPr>
              <a:t>Maya is still able to express her needs through crying. She has not given up.</a:t>
            </a:r>
          </a:p>
          <a:p>
            <a:r>
              <a:rPr lang="en-US" altLang="en-US">
                <a:latin typeface="Arial" panose="020B0604020202020204" pitchFamily="34" charset="0"/>
              </a:rPr>
              <a:t>Maya is able to take comfort from her bottle. </a:t>
            </a:r>
          </a:p>
          <a:p>
            <a:r>
              <a:rPr lang="en-US" altLang="en-US">
                <a:latin typeface="Arial" panose="020B0604020202020204" pitchFamily="34" charset="0"/>
              </a:rPr>
              <a:t>She is able to respond to soothing  music.</a:t>
            </a:r>
          </a:p>
          <a:p>
            <a:r>
              <a:rPr lang="en-US" altLang="en-US">
                <a:latin typeface="Arial" panose="020B0604020202020204" pitchFamily="34" charset="0"/>
              </a:rPr>
              <a:t>When her aunt hums the melody that she has come to associate with comfort and safety, Maya begins to connect to Jenna.</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201860BC-4A9D-4580-B4CE-5088CB2C187B}"/>
              </a:ext>
            </a:extLst>
          </p:cNvPr>
          <p:cNvSpPr>
            <a:spLocks noGrp="1" noRot="1" noChangeAspect="1" noChangeArrowheads="1" noTextEdit="1"/>
          </p:cNvSpPr>
          <p:nvPr>
            <p:ph type="sldImg"/>
          </p:nvPr>
        </p:nvSpPr>
        <p:spPr>
          <a:xfrm>
            <a:off x="1128713" y="149225"/>
            <a:ext cx="4570412" cy="3482975"/>
          </a:xfrm>
          <a:ln w="12700" cap="flat"/>
        </p:spPr>
      </p:sp>
      <p:sp>
        <p:nvSpPr>
          <p:cNvPr id="93187" name="Rectangle 5">
            <a:extLst>
              <a:ext uri="{FF2B5EF4-FFF2-40B4-BE49-F238E27FC236}">
                <a16:creationId xmlns:a16="http://schemas.microsoft.com/office/drawing/2014/main" id="{9C0FC79A-09CE-4C6A-AD74-2290A322DFA3}"/>
              </a:ext>
            </a:extLst>
          </p:cNvPr>
          <p:cNvSpPr>
            <a:spLocks noGrp="1" noChangeArrowheads="1"/>
          </p:cNvSpPr>
          <p:nvPr>
            <p:ph type="body" idx="1"/>
          </p:nvPr>
        </p:nvSpPr>
        <p:spPr>
          <a:noFill/>
        </p:spPr>
        <p:txBody>
          <a:bodyPr/>
          <a:lstStyle/>
          <a:p>
            <a:r>
              <a:rPr lang="en-US" altLang="en-US" b="1">
                <a:latin typeface="Arial" panose="020B0604020202020204" pitchFamily="34" charset="0"/>
              </a:rPr>
              <a:t>How can Jenna build on these strengths?</a:t>
            </a:r>
          </a:p>
          <a:p>
            <a:r>
              <a:rPr lang="en-US" altLang="en-US" i="1">
                <a:latin typeface="Arial" panose="020B0604020202020204" pitchFamily="34" charset="0"/>
              </a:rPr>
              <a:t>Allow five minutes for discussion. Make sure the following points are made:</a:t>
            </a:r>
            <a:endParaRPr lang="en-US" altLang="en-US" b="1">
              <a:latin typeface="Arial" panose="020B0604020202020204" pitchFamily="34" charset="0"/>
            </a:endParaRPr>
          </a:p>
          <a:p>
            <a:r>
              <a:rPr lang="en-US" altLang="en-US">
                <a:latin typeface="Arial" panose="020B0604020202020204" pitchFamily="34" charset="0"/>
              </a:rPr>
              <a:t>As Maya’s needs continue to be met predictably and consistently by Jenna, Maya will begin to learn that the world can be safe and other people can be relied upon. Through Jenna’s simple actions, Maya can begin to feel safe, capable (she can hold her own bottle), and lovable (love = consistent, predictable care). </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8A12B48A-20AD-4AB7-89B9-4022FBA032D5}"/>
              </a:ext>
            </a:extLst>
          </p:cNvPr>
          <p:cNvSpPr>
            <a:spLocks noGrp="1" noRot="1" noChangeAspect="1" noChangeArrowheads="1" noTextEdit="1"/>
          </p:cNvSpPr>
          <p:nvPr>
            <p:ph type="sldImg"/>
          </p:nvPr>
        </p:nvSpPr>
        <p:spPr>
          <a:xfrm>
            <a:off x="1128713" y="149225"/>
            <a:ext cx="4570412" cy="3482975"/>
          </a:xfrm>
          <a:ln w="12700" cap="flat"/>
        </p:spPr>
      </p:sp>
      <p:sp>
        <p:nvSpPr>
          <p:cNvPr id="95235" name="Rectangle 5">
            <a:extLst>
              <a:ext uri="{FF2B5EF4-FFF2-40B4-BE49-F238E27FC236}">
                <a16:creationId xmlns:a16="http://schemas.microsoft.com/office/drawing/2014/main" id="{3F1D0AF6-367E-4527-85A4-B54D26DEE7E7}"/>
              </a:ext>
            </a:extLst>
          </p:cNvPr>
          <p:cNvSpPr>
            <a:spLocks noGrp="1" noChangeArrowheads="1"/>
          </p:cNvSpPr>
          <p:nvPr>
            <p:ph type="body" idx="1"/>
          </p:nvPr>
        </p:nvSpPr>
        <p:spPr>
          <a:noFill/>
        </p:spPr>
        <p:txBody>
          <a:bodyPr/>
          <a:lstStyle/>
          <a:p>
            <a:r>
              <a:rPr lang="en-US" altLang="en-US">
                <a:latin typeface="Arial" panose="020B0604020202020204" pitchFamily="34" charset="0"/>
              </a:rPr>
              <a:t>Javier has been through a lot in his young life, but his story contains several hints that with the help of his mother, teacher and others he will be able to move beyond his traumatic past.</a:t>
            </a:r>
          </a:p>
          <a:p>
            <a:endParaRPr lang="en-US" altLang="en-US" b="1">
              <a:latin typeface="Arial" panose="020B0604020202020204" pitchFamily="34" charset="0"/>
            </a:endParaRPr>
          </a:p>
          <a:p>
            <a:r>
              <a:rPr lang="en-US" altLang="en-US" b="1">
                <a:latin typeface="Arial" panose="020B0604020202020204" pitchFamily="34" charset="0"/>
              </a:rPr>
              <a:t>What does this tell us about Javier’s strengths?</a:t>
            </a:r>
          </a:p>
          <a:p>
            <a:r>
              <a:rPr lang="en-US" altLang="en-US">
                <a:latin typeface="Arial" panose="020B0604020202020204" pitchFamily="34" charset="0"/>
              </a:rPr>
              <a:t>He formed a strong attachment with his mother.</a:t>
            </a:r>
          </a:p>
          <a:p>
            <a:r>
              <a:rPr lang="en-US" altLang="en-US">
                <a:latin typeface="Arial" panose="020B0604020202020204" pitchFamily="34" charset="0"/>
              </a:rPr>
              <a:t> He has talent as an entertainer, and has a great sense of humor. It will be important for his foster parents to nurture his talents and encourage him to test them in the world.</a:t>
            </a:r>
          </a:p>
          <a:p>
            <a:r>
              <a:rPr lang="en-US" altLang="en-US">
                <a:latin typeface="Arial" panose="020B0604020202020204" pitchFamily="34" charset="0"/>
              </a:rPr>
              <a:t> He is able to form friendships with his peers. </a:t>
            </a:r>
          </a:p>
          <a:p>
            <a:r>
              <a:rPr lang="en-US" altLang="en-US">
                <a:latin typeface="Arial" panose="020B0604020202020204" pitchFamily="34" charset="0"/>
              </a:rPr>
              <a:t> He has a strong sense of justice and morality.</a:t>
            </a:r>
          </a:p>
          <a:p>
            <a:r>
              <a:rPr lang="en-US" altLang="en-US">
                <a:latin typeface="Arial" panose="020B0604020202020204" pitchFamily="34" charset="0"/>
              </a:rPr>
              <a:t>In protecting the young woman, Javier has shown that he can care about people other than himself. With the proper direction, he could turn his interest in social justice into some form of community service.</a:t>
            </a:r>
          </a:p>
          <a:p>
            <a:endParaRPr lang="en-US" altLang="en-US">
              <a:latin typeface="Arial" panose="020B0604020202020204" pitchFamily="34" charset="0"/>
            </a:endParaRPr>
          </a:p>
          <a:p>
            <a:r>
              <a:rPr lang="en-US" altLang="en-US">
                <a:latin typeface="Arial" panose="020B0604020202020204" pitchFamily="34" charset="0"/>
              </a:rPr>
              <a:t>Can you think of any more?</a:t>
            </a:r>
          </a:p>
          <a:p>
            <a:endParaRPr lang="en-US" altLang="en-US">
              <a:latin typeface="Arial" panose="020B0604020202020204" pitchFamily="34" charset="0"/>
            </a:endParaRPr>
          </a:p>
          <a:p>
            <a:r>
              <a:rPr lang="en-US" altLang="en-US" b="1">
                <a:latin typeface="Arial" panose="020B0604020202020204" pitchFamily="34" charset="0"/>
              </a:rPr>
              <a:t>How could his teacher and foster parents continue building on his resiliency?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AC74817-4DBF-48A6-BD7D-FB8CAECE8A10}"/>
              </a:ext>
            </a:extLst>
          </p:cNvPr>
          <p:cNvSpPr>
            <a:spLocks noGrp="1" noRot="1" noChangeAspect="1" noChangeArrowheads="1" noTextEdit="1"/>
          </p:cNvSpPr>
          <p:nvPr>
            <p:ph type="sldImg"/>
          </p:nvPr>
        </p:nvSpPr>
        <p:spPr>
          <a:xfrm>
            <a:off x="1128713" y="149225"/>
            <a:ext cx="4570412" cy="3482975"/>
          </a:xfrm>
          <a:ln w="12700" cap="flat"/>
        </p:spPr>
      </p:sp>
      <p:sp>
        <p:nvSpPr>
          <p:cNvPr id="97283" name="Rectangle 5">
            <a:extLst>
              <a:ext uri="{FF2B5EF4-FFF2-40B4-BE49-F238E27FC236}">
                <a16:creationId xmlns:a16="http://schemas.microsoft.com/office/drawing/2014/main" id="{C5DF18BE-0336-4DEC-9EFD-D275EFB1A714}"/>
              </a:ext>
            </a:extLst>
          </p:cNvPr>
          <p:cNvSpPr>
            <a:spLocks noGrp="1" noChangeArrowheads="1"/>
          </p:cNvSpPr>
          <p:nvPr>
            <p:ph type="body" idx="1"/>
          </p:nvPr>
        </p:nvSpPr>
        <p:spPr>
          <a:noFill/>
        </p:spPr>
        <p:txBody>
          <a:bodyPr/>
          <a:lstStyle/>
          <a:p>
            <a:r>
              <a:rPr lang="en-US" altLang="en-US">
                <a:latin typeface="Arial" panose="020B0604020202020204" pitchFamily="34" charset="0"/>
              </a:rPr>
              <a:t>Let’s consider the potential for resilience and the strengths you can build on in the child/person in your “My Somebody” Worksheet.</a:t>
            </a:r>
          </a:p>
          <a:p>
            <a:endParaRPr lang="en-US" altLang="en-US">
              <a:latin typeface="Arial" panose="020B0604020202020204" pitchFamily="34" charset="0"/>
            </a:endParaRPr>
          </a:p>
          <a:p>
            <a:r>
              <a:rPr lang="en-US" altLang="en-US">
                <a:latin typeface="Arial" panose="020B0604020202020204" pitchFamily="34" charset="0"/>
              </a:rPr>
              <a:t>Think about the questions on the slide and complete Part 3 &amp; 4 - positive life experiences on the age chart and the individual’s strengths to build on.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1D375894-7B8F-46FD-8B3A-AA0668C70D02}"/>
              </a:ext>
            </a:extLst>
          </p:cNvPr>
          <p:cNvSpPr>
            <a:spLocks noGrp="1" noRot="1" noChangeAspect="1" noChangeArrowheads="1" noTextEdit="1"/>
          </p:cNvSpPr>
          <p:nvPr>
            <p:ph type="sldImg"/>
          </p:nvPr>
        </p:nvSpPr>
        <p:spPr>
          <a:xfrm>
            <a:off x="1157288" y="153988"/>
            <a:ext cx="4527550" cy="3451225"/>
          </a:xfrm>
          <a:ln w="12700" cap="flat"/>
        </p:spPr>
      </p:sp>
      <p:sp>
        <p:nvSpPr>
          <p:cNvPr id="99331" name="Rectangle 4">
            <a:extLst>
              <a:ext uri="{FF2B5EF4-FFF2-40B4-BE49-F238E27FC236}">
                <a16:creationId xmlns:a16="http://schemas.microsoft.com/office/drawing/2014/main" id="{C90B2624-7F32-4985-B932-228223E779A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0CDD501-6638-4080-B586-D393D3EAD15C}"/>
              </a:ext>
            </a:extLst>
          </p:cNvPr>
          <p:cNvSpPr>
            <a:spLocks noGrp="1" noRot="1" noChangeAspect="1" noChangeArrowheads="1" noTextEdit="1"/>
          </p:cNvSpPr>
          <p:nvPr>
            <p:ph type="sldImg"/>
          </p:nvPr>
        </p:nvSpPr>
        <p:spPr>
          <a:xfrm>
            <a:off x="1128713" y="149225"/>
            <a:ext cx="4570412" cy="3482975"/>
          </a:xfrm>
          <a:ln w="12700" cap="flat"/>
        </p:spPr>
      </p:sp>
      <p:sp>
        <p:nvSpPr>
          <p:cNvPr id="27651" name="Rectangle 3">
            <a:extLst>
              <a:ext uri="{FF2B5EF4-FFF2-40B4-BE49-F238E27FC236}">
                <a16:creationId xmlns:a16="http://schemas.microsoft.com/office/drawing/2014/main" id="{42D34A29-E1E4-4C36-AB0E-38EFC93125CF}"/>
              </a:ext>
            </a:extLst>
          </p:cNvPr>
          <p:cNvSpPr>
            <a:spLocks noGrp="1" noChangeArrowheads="1"/>
          </p:cNvSpPr>
          <p:nvPr>
            <p:ph type="body" idx="1"/>
          </p:nvPr>
        </p:nvSpPr>
        <p:spPr>
          <a:noFill/>
        </p:spPr>
        <p:txBody>
          <a:bodyPr lIns="88743" tIns="44373" rIns="88743" bIns="44373"/>
          <a:lstStyle/>
          <a:p>
            <a:r>
              <a:rPr lang="en-US" altLang="en-US">
                <a:latin typeface="Arial" panose="020B0604020202020204" pitchFamily="34" charset="0"/>
              </a:rPr>
              <a:t>In this chapter we will learn a definition of trauma, talk about the factors that may influence a child’s response to potentially traumatic experiences, learn about traumatic stress reactions and how they may show up in children, and the concept of resilience and its role in helping children to recover from traumatic experiences.	</a:t>
            </a:r>
          </a:p>
          <a:p>
            <a:endParaRPr lang="en-US" altLang="en-US" u="sng">
              <a:latin typeface="Arial" panose="020B0604020202020204" pitchFamily="34" charset="0"/>
            </a:endParaRPr>
          </a:p>
          <a:p>
            <a:br>
              <a:rPr lang="en-US" altLang="en-US">
                <a:latin typeface="Arial" panose="020B0604020202020204" pitchFamily="34" charset="0"/>
              </a:rPr>
            </a:b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F4E2D47-4DD7-4616-965F-604CB684E89A}"/>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94B1B607-8F89-4772-B0F3-077939EE5CDF}"/>
              </a:ext>
            </a:extLst>
          </p:cNvPr>
          <p:cNvSpPr>
            <a:spLocks noGrp="1" noChangeArrowheads="1"/>
          </p:cNvSpPr>
          <p:nvPr>
            <p:ph type="body" idx="1"/>
          </p:nvPr>
        </p:nvSpPr>
        <p:spPr>
          <a:noFill/>
        </p:spPr>
        <p:txBody>
          <a:bodyPr/>
          <a:lstStyle/>
          <a:p>
            <a:r>
              <a:rPr lang="en-US" altLang="en-US">
                <a:latin typeface="Arial" panose="020B0604020202020204" pitchFamily="34" charset="0"/>
              </a:rPr>
              <a:t>Write these three phrases on 3 different pieces of flipchart paper and place them next to one another on the wall in order of: 1.) “I could facilitate this workshop, I bet.” 2.) I’ve heard about it and know some.” and 3.) “I don’t know much at all, but am here to learn.”  from left to right.  </a:t>
            </a:r>
          </a:p>
          <a:p>
            <a:endParaRPr lang="en-US" altLang="en-US">
              <a:latin typeface="Arial" panose="020B0604020202020204" pitchFamily="34" charset="0"/>
            </a:endParaRPr>
          </a:p>
          <a:p>
            <a:r>
              <a:rPr lang="en-US" altLang="en-US">
                <a:latin typeface="Arial" panose="020B0604020202020204" pitchFamily="34" charset="0"/>
              </a:rPr>
              <a:t>1</a:t>
            </a:r>
            <a:r>
              <a:rPr lang="en-US" altLang="en-US" baseline="30000">
                <a:latin typeface="Arial" panose="020B0604020202020204" pitchFamily="34" charset="0"/>
              </a:rPr>
              <a:t>st</a:t>
            </a:r>
            <a:r>
              <a:rPr lang="en-US" altLang="en-US">
                <a:latin typeface="Arial" panose="020B0604020202020204" pitchFamily="34" charset="0"/>
              </a:rPr>
              <a:t> – “I could facilitate this workshop, I bet.”</a:t>
            </a:r>
          </a:p>
          <a:p>
            <a:r>
              <a:rPr lang="en-US" altLang="en-US">
                <a:latin typeface="Arial" panose="020B0604020202020204" pitchFamily="34" charset="0"/>
              </a:rPr>
              <a:t>2</a:t>
            </a:r>
            <a:r>
              <a:rPr lang="en-US" altLang="en-US" baseline="30000">
                <a:latin typeface="Arial" panose="020B0604020202020204" pitchFamily="34" charset="0"/>
              </a:rPr>
              <a:t>nd</a:t>
            </a:r>
            <a:r>
              <a:rPr lang="en-US" altLang="en-US">
                <a:latin typeface="Arial" panose="020B0604020202020204" pitchFamily="34" charset="0"/>
              </a:rPr>
              <a:t>  – “I’ve heard about it and know some.”</a:t>
            </a:r>
          </a:p>
          <a:p>
            <a:r>
              <a:rPr lang="en-US" altLang="en-US">
                <a:latin typeface="Arial" panose="020B0604020202020204" pitchFamily="34" charset="0"/>
              </a:rPr>
              <a:t>3</a:t>
            </a:r>
            <a:r>
              <a:rPr lang="en-US" altLang="en-US" baseline="30000">
                <a:latin typeface="Arial" panose="020B0604020202020204" pitchFamily="34" charset="0"/>
              </a:rPr>
              <a:t>rd</a:t>
            </a:r>
            <a:r>
              <a:rPr lang="en-US" altLang="en-US">
                <a:latin typeface="Arial" panose="020B0604020202020204" pitchFamily="34" charset="0"/>
              </a:rPr>
              <a:t>  – “I don’t know much at all, but am here to learn.”</a:t>
            </a:r>
          </a:p>
          <a:p>
            <a:endParaRPr lang="en-US" altLang="en-US">
              <a:latin typeface="Arial" panose="020B0604020202020204" pitchFamily="34" charset="0"/>
            </a:endParaRPr>
          </a:p>
          <a:p>
            <a:r>
              <a:rPr lang="en-US" altLang="en-US">
                <a:latin typeface="Arial" panose="020B0604020202020204" pitchFamily="34" charset="0"/>
              </a:rPr>
              <a:t>Some folks in the room may know quite a bit about trauma and others are learning about it for the first time.  Take a sticky note and put it on the big piece of white paper that best represents where you are with how much you know about trauma already.</a:t>
            </a:r>
          </a:p>
          <a:p>
            <a:endParaRPr lang="en-US" altLang="en-US">
              <a:latin typeface="Arial" panose="020B0604020202020204" pitchFamily="34" charset="0"/>
            </a:endParaRPr>
          </a:p>
          <a:p>
            <a:r>
              <a:rPr lang="en-US" altLang="en-US">
                <a:latin typeface="Arial" panose="020B0604020202020204" pitchFamily="34" charset="0"/>
              </a:rPr>
              <a:t>The good news is no matter where you fall, by the end of this workshop you will have gained more knowledge about trauma and about one another than before.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97EFACB-A003-4B4E-B048-BACF81618264}"/>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1B7A3876-F05D-4443-9EBE-3B8B971DB7F4}"/>
              </a:ext>
            </a:extLst>
          </p:cNvPr>
          <p:cNvSpPr>
            <a:spLocks noGrp="1" noChangeArrowheads="1"/>
          </p:cNvSpPr>
          <p:nvPr>
            <p:ph type="body" idx="1"/>
          </p:nvPr>
        </p:nvSpPr>
        <p:spPr>
          <a:noFill/>
        </p:spPr>
        <p:txBody>
          <a:bodyPr/>
          <a:lstStyle/>
          <a:p>
            <a:r>
              <a:rPr lang="en-US" altLang="en-US">
                <a:latin typeface="Arial" panose="020B0604020202020204" pitchFamily="34" charset="0"/>
              </a:rPr>
              <a:t>So, what do we mean by trauma in this workshop?  Sometimes trauma can refer to a physical injury, such as a broken bone, however, we will use it in this workshop to describe an emotional state of profound and prolonged distress in response to an overwhelmingly terrifying or unstable experience.  </a:t>
            </a:r>
          </a:p>
          <a:p>
            <a:endParaRPr lang="en-US" altLang="en-US">
              <a:latin typeface="Arial" panose="020B0604020202020204" pitchFamily="34" charset="0"/>
            </a:endParaRPr>
          </a:p>
          <a:p>
            <a:r>
              <a:rPr lang="en-US" altLang="en-US">
                <a:latin typeface="Arial" panose="020B0604020202020204" pitchFamily="34" charset="0"/>
              </a:rPr>
              <a:t>Source:  https://traumainformedoregon.org/resources/trauma/</a:t>
            </a:r>
          </a:p>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93BC1F4-2E0E-4561-A319-A386BB10A29D}"/>
              </a:ext>
            </a:extLst>
          </p:cNvPr>
          <p:cNvSpPr>
            <a:spLocks noGrp="1" noRot="1" noChangeArrowheads="1" noTextEdit="1"/>
          </p:cNvSpPr>
          <p:nvPr>
            <p:ph type="sldImg"/>
          </p:nvPr>
        </p:nvSpPr>
        <p:spPr>
          <a:ln/>
        </p:spPr>
      </p:sp>
      <p:sp>
        <p:nvSpPr>
          <p:cNvPr id="33795" name="Rectangle 5">
            <a:extLst>
              <a:ext uri="{FF2B5EF4-FFF2-40B4-BE49-F238E27FC236}">
                <a16:creationId xmlns:a16="http://schemas.microsoft.com/office/drawing/2014/main" id="{EE5858CE-287C-4298-BD49-BBDBFAD0102D}"/>
              </a:ext>
            </a:extLst>
          </p:cNvPr>
          <p:cNvSpPr>
            <a:spLocks noGrp="1" noChangeArrowheads="1"/>
          </p:cNvSpPr>
          <p:nvPr>
            <p:ph type="body" idx="1"/>
          </p:nvPr>
        </p:nvSpPr>
        <p:spPr>
          <a:noFill/>
        </p:spPr>
        <p:txBody>
          <a:bodyPr/>
          <a:lstStyle/>
          <a:p>
            <a:r>
              <a:rPr lang="en-US" altLang="en-US" b="1" i="1">
                <a:latin typeface="Arial" panose="020B0604020202020204" pitchFamily="34" charset="0"/>
              </a:rPr>
              <a:t>Witnessed events </a:t>
            </a:r>
            <a:r>
              <a:rPr lang="en-US" altLang="en-US" b="1">
                <a:latin typeface="Arial" panose="020B0604020202020204" pitchFamily="34" charset="0"/>
              </a:rPr>
              <a:t>could be violence against someone important to the child, such as a parent, grandparent, sibling.</a:t>
            </a:r>
            <a:r>
              <a:rPr lang="en-US" altLang="en-US">
                <a:latin typeface="Arial" panose="020B0604020202020204" pitchFamily="34" charset="0"/>
              </a:rPr>
              <a:t>  It could also include community violence.  </a:t>
            </a:r>
          </a:p>
          <a:p>
            <a:endParaRPr lang="en-US" altLang="en-US">
              <a:latin typeface="Arial" panose="020B0604020202020204" pitchFamily="34" charset="0"/>
            </a:endParaRPr>
          </a:p>
          <a:p>
            <a:pPr marL="0" lvl="1" indent="0">
              <a:spcBef>
                <a:spcPct val="0"/>
              </a:spcBef>
              <a:spcAft>
                <a:spcPct val="50000"/>
              </a:spcAft>
            </a:pPr>
            <a:r>
              <a:rPr lang="en-US" altLang="en-US">
                <a:latin typeface="Arial" panose="020B0604020202020204" pitchFamily="34" charset="0"/>
              </a:rPr>
              <a:t>Intense physical effects could be pounding heart, rapid breathing, trembling, dizziness, or loss of bladder or bowel control</a:t>
            </a:r>
          </a:p>
          <a:p>
            <a:pPr marL="0" lvl="1" indent="0">
              <a:spcBef>
                <a:spcPct val="0"/>
              </a:spcBef>
              <a:spcAft>
                <a:spcPct val="50000"/>
              </a:spcAft>
            </a:pPr>
            <a:endParaRPr lang="en-US" altLang="en-US">
              <a:latin typeface="Arial" panose="020B0604020202020204" pitchFamily="34" charset="0"/>
            </a:endParaRPr>
          </a:p>
          <a:p>
            <a:pPr marL="0" lvl="1" indent="0">
              <a:spcBef>
                <a:spcPct val="0"/>
              </a:spcBef>
              <a:spcAft>
                <a:spcPct val="50000"/>
              </a:spcAft>
            </a:pPr>
            <a:r>
              <a:rPr lang="en-US" altLang="en-US">
                <a:latin typeface="Arial" panose="020B0604020202020204" pitchFamily="34" charset="0"/>
              </a:rPr>
              <a:t>Examples of physical experiences are assaults, sexual abuse</a:t>
            </a:r>
          </a:p>
          <a:p>
            <a:pPr marL="0" lvl="1" indent="0">
              <a:spcBef>
                <a:spcPct val="0"/>
              </a:spcBef>
              <a:spcAft>
                <a:spcPct val="50000"/>
              </a:spcAft>
            </a:pPr>
            <a:r>
              <a:rPr lang="en-US" altLang="en-US">
                <a:latin typeface="Arial" panose="020B0604020202020204" pitchFamily="34" charset="0"/>
              </a:rPr>
              <a:t>An examples of emotional experiences is verbal abuse</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9151D21-75F6-4D81-9B4E-4D5D3C3312BB}"/>
              </a:ext>
            </a:extLst>
          </p:cNvPr>
          <p:cNvSpPr>
            <a:spLocks noGrp="1" noRot="1" noChangeArrowheads="1" noTextEdit="1"/>
          </p:cNvSpPr>
          <p:nvPr>
            <p:ph type="sldImg"/>
          </p:nvPr>
        </p:nvSpPr>
        <p:spPr>
          <a:ln/>
        </p:spPr>
      </p:sp>
      <p:sp>
        <p:nvSpPr>
          <p:cNvPr id="35843" name="Rectangle 5">
            <a:extLst>
              <a:ext uri="{FF2B5EF4-FFF2-40B4-BE49-F238E27FC236}">
                <a16:creationId xmlns:a16="http://schemas.microsoft.com/office/drawing/2014/main" id="{54733111-24DD-4FF8-9C72-630713A5802D}"/>
              </a:ext>
            </a:extLst>
          </p:cNvPr>
          <p:cNvSpPr>
            <a:spLocks noGrp="1" noChangeArrowheads="1"/>
          </p:cNvSpPr>
          <p:nvPr>
            <p:ph type="body" idx="1"/>
          </p:nvPr>
        </p:nvSpPr>
        <p:spPr>
          <a:noFill/>
        </p:spPr>
        <p:txBody>
          <a:bodyPr/>
          <a:lstStyle/>
          <a:p>
            <a:r>
              <a:rPr lang="en-US" altLang="en-US">
                <a:latin typeface="Arial" panose="020B0604020202020204" pitchFamily="34" charset="0"/>
              </a:rPr>
              <a:t>People can experience multiple different kinds of trauma, sometimes at the same time, much like the graphic on the slide.</a:t>
            </a:r>
          </a:p>
          <a:p>
            <a:endParaRPr lang="en-US" altLang="en-US">
              <a:latin typeface="Arial" panose="020B0604020202020204" pitchFamily="34" charset="0"/>
            </a:endParaRPr>
          </a:p>
          <a:p>
            <a:r>
              <a:rPr lang="en-US" altLang="en-US">
                <a:latin typeface="Arial" panose="020B0604020202020204" pitchFamily="34" charset="0"/>
              </a:rPr>
              <a:t>An </a:t>
            </a:r>
            <a:r>
              <a:rPr lang="en-US" altLang="en-US" b="1">
                <a:latin typeface="Arial" panose="020B0604020202020204" pitchFamily="34" charset="0"/>
              </a:rPr>
              <a:t>acute trauma </a:t>
            </a:r>
            <a:r>
              <a:rPr lang="en-US" altLang="en-US">
                <a:latin typeface="Arial" panose="020B0604020202020204" pitchFamily="34" charset="0"/>
              </a:rPr>
              <a:t>is a single event that lasts for a limited period of time. Examples of acute trauma   include:</a:t>
            </a:r>
          </a:p>
          <a:p>
            <a:r>
              <a:rPr lang="en-US" altLang="en-US">
                <a:latin typeface="Arial" panose="020B0604020202020204" pitchFamily="34" charset="0"/>
              </a:rPr>
              <a:t>Being in a car accident, being bitten by a dog</a:t>
            </a:r>
          </a:p>
          <a:p>
            <a:r>
              <a:rPr lang="en-US" altLang="en-US">
                <a:latin typeface="Arial" panose="020B0604020202020204" pitchFamily="34" charset="0"/>
              </a:rPr>
              <a:t>Witnessing (or being a victim of) a school shooting, a crime, or gang violence</a:t>
            </a:r>
          </a:p>
          <a:p>
            <a:r>
              <a:rPr lang="en-US" altLang="en-US">
                <a:latin typeface="Arial" panose="020B0604020202020204" pitchFamily="34" charset="0"/>
              </a:rPr>
              <a:t>Going through a natural disaster like a tornado</a:t>
            </a:r>
          </a:p>
          <a:p>
            <a:r>
              <a:rPr lang="en-US" altLang="en-US">
                <a:latin typeface="Arial" panose="020B0604020202020204" pitchFamily="34" charset="0"/>
              </a:rPr>
              <a:t>Seeing a loved one die</a:t>
            </a:r>
          </a:p>
          <a:p>
            <a:r>
              <a:rPr lang="en-US" altLang="en-US">
                <a:latin typeface="Arial" panose="020B0604020202020204" pitchFamily="34" charset="0"/>
              </a:rPr>
              <a:t>A physical or sexual assault</a:t>
            </a:r>
          </a:p>
          <a:p>
            <a:r>
              <a:rPr lang="en-US" altLang="en-US">
                <a:latin typeface="Arial" panose="020B0604020202020204" pitchFamily="34" charset="0"/>
              </a:rPr>
              <a:t>Even during a brief traumatic event, a child can go through an amazing—and bewildering—number of feelings, thoughts, and physical responses as he or she reacts to the danger and thinks of how to find safety.</a:t>
            </a:r>
          </a:p>
          <a:p>
            <a:r>
              <a:rPr lang="en-US" altLang="en-US">
                <a:latin typeface="Arial" panose="020B0604020202020204" pitchFamily="34" charset="0"/>
              </a:rPr>
              <a:t>Certain moments during the event—such as the dog baring its teeth or the bad guy pointing his gun—can stick in a child’s mind as the worst or scariest. Children gauge the seriousness of an event by parents’ and other adults’ responses. For example, one little girl said that the scariest part of a hurricane was seeing her mother crying in fear.</a:t>
            </a:r>
          </a:p>
          <a:p>
            <a:endParaRPr lang="en-US" altLang="en-US">
              <a:latin typeface="Arial" panose="020B0604020202020204" pitchFamily="34" charset="0"/>
            </a:endParaRPr>
          </a:p>
          <a:p>
            <a:r>
              <a:rPr lang="en-US" altLang="en-US" b="1">
                <a:latin typeface="Arial" panose="020B0604020202020204" pitchFamily="34" charset="0"/>
              </a:rPr>
              <a:t>Chronic trauma </a:t>
            </a:r>
            <a:r>
              <a:rPr lang="en-US" altLang="en-US">
                <a:latin typeface="Arial" panose="020B0604020202020204" pitchFamily="34" charset="0"/>
              </a:rPr>
              <a:t>is when a child experiences many traumatic events, often over a long period of time.</a:t>
            </a:r>
          </a:p>
          <a:p>
            <a:r>
              <a:rPr lang="en-US" altLang="en-US">
                <a:latin typeface="Arial" panose="020B0604020202020204" pitchFamily="34" charset="0"/>
              </a:rPr>
              <a:t>Chronic trauma can mean recurrent traumatic events of the same kind (such as physical or sexual abuse) or the experience of many different traumatic events—such as a child who has seen a    violent fight between his parents, and later gets hurt in a drive-by shooting, and then has to spend weeks in the hospital undergoing frightening medical procedures.</a:t>
            </a:r>
          </a:p>
          <a:p>
            <a:r>
              <a:rPr lang="en-US" altLang="en-US">
                <a:latin typeface="Arial" panose="020B0604020202020204" pitchFamily="34" charset="0"/>
              </a:rPr>
              <a:t>Even in cases of chronic trauma, such as physical abuse, there may be particular events that stand out as especially terrifying. Here are a few examples (feel free to use your own as well), one little girl couldn’t stop thinking about “the night Mommy was so drunk I was sure she was going to kill my sister” or “the time Daddy was screaming at people who weren’t there.”</a:t>
            </a:r>
          </a:p>
          <a:p>
            <a:r>
              <a:rPr lang="en-US" altLang="en-US">
                <a:latin typeface="Arial" panose="020B0604020202020204" pitchFamily="34" charset="0"/>
              </a:rPr>
              <a:t>The effects of chronic trauma build on each other. The brain and body of a child who has experienced chronic trauma for years may respond differently to a scary event than a normal child’s does.</a:t>
            </a:r>
          </a:p>
          <a:p>
            <a:r>
              <a:rPr lang="en-US" altLang="en-US">
                <a:latin typeface="Arial" panose="020B0604020202020204" pitchFamily="34" charset="0"/>
              </a:rPr>
              <a:t>Children who have experienced a series of traumas may become more overwhelmed by each event that follows and more convinced that the world is not a safe place.</a:t>
            </a:r>
            <a:r>
              <a:rPr lang="en-US" altLang="en-US" b="1">
                <a:latin typeface="Arial" panose="020B0604020202020204" pitchFamily="34" charset="0"/>
              </a:rPr>
              <a:t> </a:t>
            </a:r>
          </a:p>
          <a:p>
            <a:endParaRPr lang="en-US" altLang="en-US" b="1">
              <a:latin typeface="Arial" panose="020B0604020202020204" pitchFamily="34" charset="0"/>
            </a:endParaRPr>
          </a:p>
          <a:p>
            <a:r>
              <a:rPr lang="en-US" altLang="en-US">
                <a:latin typeface="Arial" panose="020B0604020202020204" pitchFamily="34" charset="0"/>
              </a:rPr>
              <a:t>The effects of trauma are compounded when trauma is caused   by the people children depend on for survival and  safety.</a:t>
            </a:r>
          </a:p>
          <a:p>
            <a:endParaRPr lang="en-US" altLang="en-US" b="1">
              <a:latin typeface="Arial" panose="020B0604020202020204" pitchFamily="34" charset="0"/>
            </a:endParaRPr>
          </a:p>
          <a:p>
            <a:r>
              <a:rPr lang="en-US" altLang="en-US" b="1">
                <a:latin typeface="Arial" panose="020B0604020202020204" pitchFamily="34" charset="0"/>
              </a:rPr>
              <a:t>Complex trauma </a:t>
            </a:r>
            <a:r>
              <a:rPr lang="en-US" altLang="en-US">
                <a:latin typeface="Arial" panose="020B0604020202020204" pitchFamily="34" charset="0"/>
              </a:rPr>
              <a:t>occurs when:</a:t>
            </a:r>
          </a:p>
          <a:p>
            <a:r>
              <a:rPr lang="en-US" altLang="en-US">
                <a:latin typeface="Arial" panose="020B0604020202020204" pitchFamily="34" charset="0"/>
              </a:rPr>
              <a:t> Children are exposed to chronic trauma from a very young age (typically younger than age five) as a result of the actions of parents or other adults who should have been caring for and protecting them.  Many children in the child welfare system have experienced this kind of trauma.</a:t>
            </a:r>
          </a:p>
          <a:p>
            <a:endParaRPr lang="en-US" altLang="en-US">
              <a:latin typeface="Arial" panose="020B0604020202020204" pitchFamily="34" charset="0"/>
            </a:endParaRPr>
          </a:p>
          <a:p>
            <a:r>
              <a:rPr lang="en-US" altLang="en-US" b="1">
                <a:latin typeface="Arial" panose="020B0604020202020204" pitchFamily="34" charset="0"/>
              </a:rPr>
              <a:t>Neglect </a:t>
            </a:r>
            <a:r>
              <a:rPr lang="en-US" altLang="en-US">
                <a:latin typeface="Arial" panose="020B0604020202020204" pitchFamily="34" charset="0"/>
              </a:rPr>
              <a:t>is one of the most common reasons children are taken into care.</a:t>
            </a:r>
          </a:p>
          <a:p>
            <a:r>
              <a:rPr lang="en-US" altLang="en-US">
                <a:latin typeface="Arial" panose="020B0604020202020204" pitchFamily="34" charset="0"/>
              </a:rPr>
              <a:t>Neglect is defined as the “failure to provide for a child’s basic needs.”</a:t>
            </a:r>
          </a:p>
          <a:p>
            <a:r>
              <a:rPr lang="en-US" altLang="en-US">
                <a:latin typeface="Arial" panose="020B0604020202020204" pitchFamily="34" charset="0"/>
              </a:rPr>
              <a:t>If you think of neglect as just the absence of something good, it may not seem that traumatic. But to a child who is completely dependent on adults for care, being left alone in a crib, in a wet, dirty diaper, suffering from the pain of hunger and exhausted from hours of crying, neglect feels like a threat to survival.</a:t>
            </a:r>
          </a:p>
          <a:p>
            <a:r>
              <a:rPr lang="en-US" altLang="en-US">
                <a:latin typeface="Arial" panose="020B0604020202020204" pitchFamily="34" charset="0"/>
              </a:rPr>
              <a:t>For older children, not having proper care, attention, and supervision often opens the door to trauma such as accidents, sexual abuse, and community violence.</a:t>
            </a:r>
          </a:p>
          <a:p>
            <a:r>
              <a:rPr lang="en-US" altLang="en-US">
                <a:latin typeface="Arial" panose="020B0604020202020204" pitchFamily="34" charset="0"/>
              </a:rPr>
              <a:t>Neglect can also make children feel abandoned and worthless, and reduce their ability to recover from traumatic events.</a:t>
            </a:r>
          </a:p>
          <a:p>
            <a:endParaRPr lang="en-US" altLang="en-US">
              <a:latin typeface="Arial" panose="020B0604020202020204" pitchFamily="34" charset="0"/>
            </a:endParaRPr>
          </a:p>
          <a:p>
            <a:r>
              <a:rPr lang="en-US" altLang="en-US" b="1">
                <a:latin typeface="Arial" panose="020B0604020202020204" pitchFamily="34" charset="0"/>
              </a:rPr>
              <a:t>Historical/Cultural Trauma </a:t>
            </a:r>
            <a:r>
              <a:rPr lang="en-US" altLang="en-US">
                <a:latin typeface="Arial" panose="020B0604020202020204" pitchFamily="34" charset="0"/>
              </a:rPr>
              <a:t>is trauma experienced by a specific cultural group and results affect future generations </a:t>
            </a:r>
          </a:p>
          <a:p>
            <a:r>
              <a:rPr lang="en-US" altLang="en-US">
                <a:latin typeface="Arial" panose="020B0604020202020204" pitchFamily="34" charset="0"/>
              </a:rPr>
              <a:t>Historical trauma can be experienced by "anyone living in families at one time marked by severe levels of trauma, poverty, dislocation, war, etc., and who are still suffering as a result" (Cutler, n.d.)</a:t>
            </a:r>
          </a:p>
          <a:p>
            <a:endParaRPr lang="en-US" altLang="en-US">
              <a:latin typeface="Arial" panose="020B0604020202020204" pitchFamily="34" charset="0"/>
            </a:endParaRPr>
          </a:p>
          <a:p>
            <a:r>
              <a:rPr lang="en-US" altLang="en-US">
                <a:latin typeface="Arial" panose="020B0604020202020204" pitchFamily="34" charset="0"/>
              </a:rPr>
              <a:t>Examples of historical trauma can be the trauma experienced by the Native American culture, slavery experienced by African Americans, victims of holocaust, etc.  This trauma can also be referred to as </a:t>
            </a:r>
            <a:r>
              <a:rPr lang="en-US" altLang="en-US" b="1">
                <a:latin typeface="Arial" panose="020B0604020202020204" pitchFamily="34" charset="0"/>
              </a:rPr>
              <a:t>intergenerational or multigenerational </a:t>
            </a:r>
            <a:r>
              <a:rPr lang="en-US" altLang="en-US">
                <a:latin typeface="Arial" panose="020B0604020202020204" pitchFamily="34" charset="0"/>
              </a:rPr>
              <a:t>trauma (the transfer of trauma from one generation to another).  </a:t>
            </a:r>
          </a:p>
          <a:p>
            <a:endParaRPr lang="en-US" altLang="en-US" u="sng">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720C3B8-509F-4804-8BAD-F69802318DE7}"/>
              </a:ext>
            </a:extLst>
          </p:cNvPr>
          <p:cNvSpPr>
            <a:spLocks noGrp="1" noRot="1" noChangeAspect="1" noChangeArrowheads="1" noTextEdit="1"/>
          </p:cNvSpPr>
          <p:nvPr>
            <p:ph type="sldImg"/>
          </p:nvPr>
        </p:nvSpPr>
        <p:spPr>
          <a:xfrm>
            <a:off x="1128713" y="149225"/>
            <a:ext cx="4570412" cy="3482975"/>
          </a:xfrm>
          <a:ln w="12700" cap="flat"/>
        </p:spPr>
      </p:sp>
      <p:sp>
        <p:nvSpPr>
          <p:cNvPr id="37891" name="Rectangle 5">
            <a:extLst>
              <a:ext uri="{FF2B5EF4-FFF2-40B4-BE49-F238E27FC236}">
                <a16:creationId xmlns:a16="http://schemas.microsoft.com/office/drawing/2014/main" id="{610C71E6-AEDA-4CC5-ACDA-BEADFD6728E4}"/>
              </a:ext>
            </a:extLst>
          </p:cNvPr>
          <p:cNvSpPr>
            <a:spLocks noGrp="1" noChangeArrowheads="1"/>
          </p:cNvSpPr>
          <p:nvPr>
            <p:ph type="body" idx="1"/>
          </p:nvPr>
        </p:nvSpPr>
        <p:spPr>
          <a:noFill/>
        </p:spPr>
        <p:txBody>
          <a:bodyPr/>
          <a:lstStyle/>
          <a:p>
            <a:r>
              <a:rPr lang="en-US" altLang="en-US">
                <a:latin typeface="Arial" panose="020B0604020202020204" pitchFamily="34" charset="0"/>
              </a:rPr>
              <a:t>Trauma can have profound effects on a child’s healthy physical and psychological development.</a:t>
            </a:r>
            <a:endParaRPr lang="en-US" altLang="en-US" u="sng">
              <a:latin typeface="Arial" panose="020B0604020202020204" pitchFamily="34" charset="0"/>
            </a:endParaRPr>
          </a:p>
          <a:p>
            <a:r>
              <a:rPr lang="en-US" altLang="en-US">
                <a:latin typeface="Arial" panose="020B0604020202020204" pitchFamily="34" charset="0"/>
              </a:rPr>
              <a:t>Repeated traumatic experiences—particularly in very young children, and especially those at the hands of caregivers—can actually alter crucial pathways in the developing brain. Over time, a child who has felt overwhelmed over and over again may not react normally to even minor everyday stresses.</a:t>
            </a:r>
          </a:p>
          <a:p>
            <a:r>
              <a:rPr lang="en-US" altLang="en-US">
                <a:latin typeface="Arial" panose="020B0604020202020204" pitchFamily="34" charset="0"/>
              </a:rPr>
              <a:t>Children who have survived trauma often find it difficult to:  Trust people, Feel safe, accurately read people’s faces, voices and body language; as on the next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39863" y="4144963"/>
            <a:ext cx="6721475" cy="1870075"/>
          </a:xfrm>
          <a:prstGeom prst="rect">
            <a:avLst/>
          </a:prstGeom>
        </p:spPr>
        <p:txBody>
          <a:bodyPr/>
          <a:lstStyle>
            <a:lvl1pPr marL="0" indent="0" algn="ctr">
              <a:buNone/>
              <a:defRPr lang="en-US" sz="2700" dirty="0">
                <a:solidFill>
                  <a:schemeClr val="tx1"/>
                </a:solidFill>
                <a:latin typeface="Franklin Gothic Medium"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8">
            <a:extLst>
              <a:ext uri="{FF2B5EF4-FFF2-40B4-BE49-F238E27FC236}">
                <a16:creationId xmlns:a16="http://schemas.microsoft.com/office/drawing/2014/main" id="{28F08041-D4BA-49D6-BC67-EEFDCB0A5658}"/>
              </a:ext>
            </a:extLst>
          </p:cNvPr>
          <p:cNvSpPr>
            <a:spLocks noGrp="1" noChangeArrowheads="1"/>
          </p:cNvSpPr>
          <p:nvPr>
            <p:ph type="sldNum" sz="quarter" idx="10"/>
          </p:nvPr>
        </p:nvSpPr>
        <p:spPr>
          <a:ln/>
        </p:spPr>
        <p:txBody>
          <a:bodyPr/>
          <a:lstStyle>
            <a:lvl1pPr>
              <a:defRPr/>
            </a:lvl1pPr>
          </a:lstStyle>
          <a:p>
            <a:fld id="{8A2F7F2E-B2B4-4A9D-B8F4-822167E26823}" type="slidenum">
              <a:rPr lang="en-US" altLang="en-US"/>
              <a:pPr/>
              <a:t>‹#›</a:t>
            </a:fld>
            <a:endParaRPr lang="en-US" altLang="en-US"/>
          </a:p>
        </p:txBody>
      </p:sp>
    </p:spTree>
    <p:extLst>
      <p:ext uri="{BB962C8B-B14F-4D97-AF65-F5344CB8AC3E}">
        <p14:creationId xmlns:p14="http://schemas.microsoft.com/office/powerpoint/2010/main" val="22639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077013B5-12F0-4C1C-AFA4-AF46BAB818C8}"/>
              </a:ext>
            </a:extLst>
          </p:cNvPr>
          <p:cNvSpPr>
            <a:spLocks noGrp="1" noChangeArrowheads="1"/>
          </p:cNvSpPr>
          <p:nvPr>
            <p:ph type="sldNum" sz="quarter" idx="10"/>
          </p:nvPr>
        </p:nvSpPr>
        <p:spPr>
          <a:ln/>
        </p:spPr>
        <p:txBody>
          <a:bodyPr/>
          <a:lstStyle>
            <a:lvl1pPr>
              <a:defRPr/>
            </a:lvl1pPr>
          </a:lstStyle>
          <a:p>
            <a:fld id="{DAE25E4E-C281-4E67-955F-6250C453B87B}" type="slidenum">
              <a:rPr lang="en-US" altLang="en-US"/>
              <a:pPr/>
              <a:t>‹#›</a:t>
            </a:fld>
            <a:endParaRPr lang="en-US" altLang="en-US"/>
          </a:p>
        </p:txBody>
      </p:sp>
    </p:spTree>
    <p:extLst>
      <p:ext uri="{BB962C8B-B14F-4D97-AF65-F5344CB8AC3E}">
        <p14:creationId xmlns:p14="http://schemas.microsoft.com/office/powerpoint/2010/main" val="134677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F40B139-1705-451D-AA4C-8A184AF232F3}"/>
              </a:ext>
            </a:extLst>
          </p:cNvPr>
          <p:cNvSpPr>
            <a:spLocks noGrp="1" noChangeArrowheads="1"/>
          </p:cNvSpPr>
          <p:nvPr>
            <p:ph type="sldNum" sz="quarter" idx="10"/>
          </p:nvPr>
        </p:nvSpPr>
        <p:spPr>
          <a:ln/>
        </p:spPr>
        <p:txBody>
          <a:bodyPr/>
          <a:lstStyle>
            <a:lvl1pPr>
              <a:defRPr/>
            </a:lvl1pPr>
          </a:lstStyle>
          <a:p>
            <a:fld id="{6D66D2C0-196F-493E-B37C-8F121C15D946}" type="slidenum">
              <a:rPr lang="en-US" altLang="en-US"/>
              <a:pPr/>
              <a:t>‹#›</a:t>
            </a:fld>
            <a:endParaRPr lang="en-US" altLang="en-US"/>
          </a:p>
        </p:txBody>
      </p:sp>
    </p:spTree>
    <p:extLst>
      <p:ext uri="{BB962C8B-B14F-4D97-AF65-F5344CB8AC3E}">
        <p14:creationId xmlns:p14="http://schemas.microsoft.com/office/powerpoint/2010/main" val="392837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081463" y="1052513"/>
            <a:ext cx="4860925" cy="51990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1988" y="2193925"/>
            <a:ext cx="3095625" cy="4065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56C7243E-D6BB-439B-A967-2A03653D4F86}"/>
              </a:ext>
            </a:extLst>
          </p:cNvPr>
          <p:cNvSpPr>
            <a:spLocks noGrp="1" noChangeArrowheads="1"/>
          </p:cNvSpPr>
          <p:nvPr>
            <p:ph type="sldNum" sz="quarter" idx="10"/>
          </p:nvPr>
        </p:nvSpPr>
        <p:spPr>
          <a:ln/>
        </p:spPr>
        <p:txBody>
          <a:bodyPr/>
          <a:lstStyle>
            <a:lvl1pPr>
              <a:defRPr/>
            </a:lvl1pPr>
          </a:lstStyle>
          <a:p>
            <a:fld id="{AA8609C1-2C77-4972-AF7A-EA52D4B2BDD6}" type="slidenum">
              <a:rPr lang="en-US" altLang="en-US"/>
              <a:pPr/>
              <a:t>‹#›</a:t>
            </a:fld>
            <a:endParaRPr lang="en-US" altLang="en-US"/>
          </a:p>
        </p:txBody>
      </p:sp>
    </p:spTree>
    <p:extLst>
      <p:ext uri="{BB962C8B-B14F-4D97-AF65-F5344CB8AC3E}">
        <p14:creationId xmlns:p14="http://schemas.microsoft.com/office/powerpoint/2010/main" val="412875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081463" y="1052513"/>
            <a:ext cx="4860925" cy="51990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61988" y="2193925"/>
            <a:ext cx="3095625" cy="4065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4C5679C8-0F7F-4BDA-A82D-D017956FA36F}"/>
              </a:ext>
            </a:extLst>
          </p:cNvPr>
          <p:cNvSpPr>
            <a:spLocks noGrp="1" noChangeArrowheads="1"/>
          </p:cNvSpPr>
          <p:nvPr>
            <p:ph type="sldNum" sz="quarter" idx="10"/>
          </p:nvPr>
        </p:nvSpPr>
        <p:spPr>
          <a:ln/>
        </p:spPr>
        <p:txBody>
          <a:bodyPr/>
          <a:lstStyle>
            <a:lvl1pPr>
              <a:defRPr/>
            </a:lvl1pPr>
          </a:lstStyle>
          <a:p>
            <a:fld id="{271463A7-A325-4D27-9775-777587CC3F4D}" type="slidenum">
              <a:rPr lang="en-US" altLang="en-US"/>
              <a:pPr/>
              <a:t>‹#›</a:t>
            </a:fld>
            <a:endParaRPr lang="en-US" altLang="en-US"/>
          </a:p>
        </p:txBody>
      </p:sp>
    </p:spTree>
    <p:extLst>
      <p:ext uri="{BB962C8B-B14F-4D97-AF65-F5344CB8AC3E}">
        <p14:creationId xmlns:p14="http://schemas.microsoft.com/office/powerpoint/2010/main" val="3561585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60400" y="1947863"/>
            <a:ext cx="8280400" cy="46402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E7917132-44C6-48AF-934F-888C747364B4}"/>
              </a:ext>
            </a:extLst>
          </p:cNvPr>
          <p:cNvSpPr>
            <a:spLocks noGrp="1" noChangeArrowheads="1"/>
          </p:cNvSpPr>
          <p:nvPr>
            <p:ph type="sldNum" sz="quarter" idx="10"/>
          </p:nvPr>
        </p:nvSpPr>
        <p:spPr>
          <a:ln/>
        </p:spPr>
        <p:txBody>
          <a:bodyPr/>
          <a:lstStyle>
            <a:lvl1pPr>
              <a:defRPr/>
            </a:lvl1pPr>
          </a:lstStyle>
          <a:p>
            <a:fld id="{DA134808-E5CE-4080-8613-516AF112A097}" type="slidenum">
              <a:rPr lang="en-US" altLang="en-US"/>
              <a:pPr/>
              <a:t>‹#›</a:t>
            </a:fld>
            <a:endParaRPr lang="en-US" altLang="en-US"/>
          </a:p>
        </p:txBody>
      </p:sp>
    </p:spTree>
    <p:extLst>
      <p:ext uri="{BB962C8B-B14F-4D97-AF65-F5344CB8AC3E}">
        <p14:creationId xmlns:p14="http://schemas.microsoft.com/office/powerpoint/2010/main" val="3243701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5475" y="1947863"/>
            <a:ext cx="2222500" cy="4640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947863"/>
            <a:ext cx="6518275" cy="46402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F42CB3E3-426A-4866-984A-853870626C87}"/>
              </a:ext>
            </a:extLst>
          </p:cNvPr>
          <p:cNvSpPr>
            <a:spLocks noGrp="1" noChangeArrowheads="1"/>
          </p:cNvSpPr>
          <p:nvPr>
            <p:ph type="sldNum" sz="quarter" idx="10"/>
          </p:nvPr>
        </p:nvSpPr>
        <p:spPr>
          <a:ln/>
        </p:spPr>
        <p:txBody>
          <a:bodyPr/>
          <a:lstStyle>
            <a:lvl1pPr>
              <a:defRPr/>
            </a:lvl1pPr>
          </a:lstStyle>
          <a:p>
            <a:fld id="{0719170D-0569-48BE-82C3-D4A270FECF73}" type="slidenum">
              <a:rPr lang="en-US" altLang="en-US"/>
              <a:pPr/>
              <a:t>‹#›</a:t>
            </a:fld>
            <a:endParaRPr lang="en-US" altLang="en-US"/>
          </a:p>
        </p:txBody>
      </p:sp>
    </p:spTree>
    <p:extLst>
      <p:ext uri="{BB962C8B-B14F-4D97-AF65-F5344CB8AC3E}">
        <p14:creationId xmlns:p14="http://schemas.microsoft.com/office/powerpoint/2010/main" val="2120697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9D9665-71C1-4CBC-A0F7-344D1F3DA522}"/>
              </a:ext>
            </a:extLst>
          </p:cNvPr>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pic>
        <p:nvPicPr>
          <p:cNvPr id="5" name="Picture 5" descr="NCTSN Parent Guide_no arc_white.eps">
            <a:extLst>
              <a:ext uri="{FF2B5EF4-FFF2-40B4-BE49-F238E27FC236}">
                <a16:creationId xmlns:a16="http://schemas.microsoft.com/office/drawing/2014/main" id="{FD4B1A14-B429-44F1-85DB-739B2CEA6F79}"/>
              </a:ext>
            </a:extLst>
          </p:cNvPr>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a:extLst>
              <a:ext uri="{FF2B5EF4-FFF2-40B4-BE49-F238E27FC236}">
                <a16:creationId xmlns:a16="http://schemas.microsoft.com/office/drawing/2014/main" id="{BCFC6B39-4D9A-4B09-A1EB-A2A6255F5C0F}"/>
              </a:ext>
            </a:extLst>
          </p:cNvPr>
          <p:cNvGrpSpPr>
            <a:grpSpLocks/>
          </p:cNvGrpSpPr>
          <p:nvPr userDrawn="1"/>
        </p:nvGrpSpPr>
        <p:grpSpPr bwMode="auto">
          <a:xfrm>
            <a:off x="3438525" y="6499225"/>
            <a:ext cx="6173788" cy="812800"/>
            <a:chOff x="2056" y="3840"/>
            <a:chExt cx="1112" cy="480"/>
          </a:xfrm>
        </p:grpSpPr>
        <p:sp>
          <p:nvSpPr>
            <p:cNvPr id="7" name="Rectangle 7">
              <a:extLst>
                <a:ext uri="{FF2B5EF4-FFF2-40B4-BE49-F238E27FC236}">
                  <a16:creationId xmlns:a16="http://schemas.microsoft.com/office/drawing/2014/main" id="{1990ABAF-54CA-4D46-9701-A69AC90C2C96}"/>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8">
              <a:extLst>
                <a:ext uri="{FF2B5EF4-FFF2-40B4-BE49-F238E27FC236}">
                  <a16:creationId xmlns:a16="http://schemas.microsoft.com/office/drawing/2014/main" id="{62A245DC-030A-43A9-85EA-5B54D3845635}"/>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9" name="Picture 9" descr="NCTSN_high">
            <a:extLst>
              <a:ext uri="{FF2B5EF4-FFF2-40B4-BE49-F238E27FC236}">
                <a16:creationId xmlns:a16="http://schemas.microsoft.com/office/drawing/2014/main" id="{6BB520C7-FC28-4BB2-B32A-05E796DE75D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9144000" cy="1219201"/>
          </a:xfrm>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a:xfrm>
            <a:off x="457200" y="1828800"/>
            <a:ext cx="8686800" cy="4419600"/>
          </a:xfrm>
          <a:prstGeom prst="rect">
            <a:avLst/>
          </a:prstGeom>
        </p:spPr>
        <p:txBody>
          <a:bodyPr/>
          <a:lstStyle>
            <a:lvl1pPr algn="l" defTabSz="966788" rtl="0" eaLnBrk="0" fontAlgn="base" hangingPunct="0">
              <a:spcBef>
                <a:spcPct val="0"/>
              </a:spcBef>
              <a:buSzPct val="110000"/>
              <a:buFont typeface="Wingdings" pitchFamily="2" charset="2"/>
              <a:buChar char="§"/>
              <a:defRPr lang="en-US" sz="2700" dirty="0" smtClean="0">
                <a:solidFill>
                  <a:schemeClr val="tx1"/>
                </a:solidFill>
                <a:latin typeface="+mn-lt"/>
                <a:ea typeface="+mn-ea"/>
                <a:cs typeface="+mn-cs"/>
              </a:defRPr>
            </a:lvl1pPr>
            <a:lvl2pPr algn="l" defTabSz="966788" rtl="0" eaLnBrk="0" fontAlgn="base" hangingPunct="0">
              <a:spcBef>
                <a:spcPct val="0"/>
              </a:spcBef>
              <a:buSzPct val="110000"/>
              <a:buFont typeface="Arial" pitchFamily="34" charset="0"/>
              <a:buChar char="•"/>
              <a:defRPr lang="en-US" sz="2700" dirty="0" smtClean="0">
                <a:solidFill>
                  <a:schemeClr val="tx1"/>
                </a:solidFill>
                <a:latin typeface="+mn-lt"/>
                <a:ea typeface="+mn-ea"/>
                <a:cs typeface="+mn-cs"/>
              </a:defRPr>
            </a:lvl2pPr>
            <a:lvl3pPr algn="l" defTabSz="966788" rtl="0" eaLnBrk="0" fontAlgn="base" hangingPunct="0">
              <a:spcBef>
                <a:spcPct val="0"/>
              </a:spcBef>
              <a:buSzPct val="110000"/>
              <a:defRPr lang="en-US" sz="2700" dirty="0" smtClean="0">
                <a:solidFill>
                  <a:schemeClr val="tx1"/>
                </a:solidFill>
                <a:latin typeface="+mn-lt"/>
                <a:ea typeface="+mn-ea"/>
                <a:cs typeface="+mn-cs"/>
              </a:defRPr>
            </a:lvl3pPr>
            <a:lvl4pPr algn="l" defTabSz="966788" rtl="0" eaLnBrk="0" fontAlgn="base" hangingPunct="0">
              <a:spcBef>
                <a:spcPct val="0"/>
              </a:spcBef>
              <a:buSzPct val="110000"/>
              <a:defRPr lang="en-US" sz="2700" dirty="0" smtClean="0">
                <a:solidFill>
                  <a:schemeClr val="tx1"/>
                </a:solidFill>
                <a:latin typeface="+mn-lt"/>
                <a:ea typeface="+mn-ea"/>
                <a:cs typeface="+mn-cs"/>
              </a:defRPr>
            </a:lvl4pPr>
            <a:lvl5pPr algn="l" defTabSz="966788" rtl="0" eaLnBrk="0" fontAlgn="base" hangingPunct="0">
              <a:spcBef>
                <a:spcPct val="0"/>
              </a:spcBef>
              <a:buSzPct val="110000"/>
              <a:defRPr lang="en-US" sz="27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10">
            <a:extLst>
              <a:ext uri="{FF2B5EF4-FFF2-40B4-BE49-F238E27FC236}">
                <a16:creationId xmlns:a16="http://schemas.microsoft.com/office/drawing/2014/main" id="{F65E953A-A500-4440-B2A1-E3FFF5E67502}"/>
              </a:ext>
            </a:extLst>
          </p:cNvPr>
          <p:cNvSpPr>
            <a:spLocks noGrp="1" noChangeArrowheads="1"/>
          </p:cNvSpPr>
          <p:nvPr>
            <p:ph type="sldNum" sz="quarter" idx="10"/>
          </p:nvPr>
        </p:nvSpPr>
        <p:spPr>
          <a:xfrm>
            <a:off x="8915400" y="6880225"/>
            <a:ext cx="685800" cy="381000"/>
          </a:xfrm>
        </p:spPr>
        <p:txBody>
          <a:bodyPr vert="horz" wrap="square" lIns="96618" tIns="48309" rIns="96618" bIns="48309" numCol="1" anchor="t" anchorCtr="0" compatLnSpc="1">
            <a:prstTxWarp prst="textNoShape">
              <a:avLst/>
            </a:prstTxWarp>
          </a:bodyPr>
          <a:lstStyle>
            <a:lvl1pPr algn="r" eaLnBrk="1" hangingPunct="1">
              <a:defRPr sz="2000" b="0">
                <a:solidFill>
                  <a:srgbClr val="F8E82F"/>
                </a:solidFill>
                <a:latin typeface="Franklin Gothic Book" panose="020B0503020102020204" pitchFamily="34" charset="0"/>
              </a:defRPr>
            </a:lvl1pPr>
          </a:lstStyle>
          <a:p>
            <a:fld id="{31B5B10B-EE00-43AD-8197-40FFDC4B53DF}" type="slidenum">
              <a:rPr lang="en-US" altLang="en-US"/>
              <a:pPr/>
              <a:t>‹#›</a:t>
            </a:fld>
            <a:endParaRPr lang="en-US" altLang="en-US"/>
          </a:p>
        </p:txBody>
      </p:sp>
    </p:spTree>
    <p:extLst>
      <p:ext uri="{BB962C8B-B14F-4D97-AF65-F5344CB8AC3E}">
        <p14:creationId xmlns:p14="http://schemas.microsoft.com/office/powerpoint/2010/main" val="75472769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094BEAFC-AF5C-4F6F-99E5-80334B705192}"/>
              </a:ext>
            </a:extLst>
          </p:cNvPr>
          <p:cNvGrpSpPr>
            <a:grpSpLocks/>
          </p:cNvGrpSpPr>
          <p:nvPr userDrawn="1"/>
        </p:nvGrpSpPr>
        <p:grpSpPr bwMode="auto">
          <a:xfrm>
            <a:off x="3427413" y="6502400"/>
            <a:ext cx="6173787" cy="812800"/>
            <a:chOff x="2056" y="3840"/>
            <a:chExt cx="1112" cy="480"/>
          </a:xfrm>
        </p:grpSpPr>
        <p:sp>
          <p:nvSpPr>
            <p:cNvPr id="3" name="Rectangle 5">
              <a:extLst>
                <a:ext uri="{FF2B5EF4-FFF2-40B4-BE49-F238E27FC236}">
                  <a16:creationId xmlns:a16="http://schemas.microsoft.com/office/drawing/2014/main" id="{47BA4048-85F4-42AF-A2DD-822902A42889}"/>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4" name="Rectangle 6">
              <a:extLst>
                <a:ext uri="{FF2B5EF4-FFF2-40B4-BE49-F238E27FC236}">
                  <a16:creationId xmlns:a16="http://schemas.microsoft.com/office/drawing/2014/main" id="{80283A91-F297-4F3A-BE25-3015FCB68EA1}"/>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5" name="Picture 7" descr="NCTSN_high">
            <a:extLst>
              <a:ext uri="{FF2B5EF4-FFF2-40B4-BE49-F238E27FC236}">
                <a16:creationId xmlns:a16="http://schemas.microsoft.com/office/drawing/2014/main" id="{F65E80C3-F86F-46BE-84A5-37AAE28EAD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854508F3-6BFF-4E51-9512-EA0EB7743207}"/>
              </a:ext>
            </a:extLst>
          </p:cNvPr>
          <p:cNvSpPr>
            <a:spLocks noGrp="1" noChangeArrowheads="1"/>
          </p:cNvSpPr>
          <p:nvPr>
            <p:ph type="sldNum" sz="quarter" idx="10"/>
          </p:nvPr>
        </p:nvSpPr>
        <p:spPr>
          <a:xfrm>
            <a:off x="8915400" y="6883400"/>
            <a:ext cx="685800" cy="381000"/>
          </a:xfrm>
        </p:spPr>
        <p:txBody>
          <a:bodyPr vert="horz" wrap="square" lIns="96618" tIns="48309" rIns="96618" bIns="48309" numCol="1" anchor="t" anchorCtr="0" compatLnSpc="1">
            <a:prstTxWarp prst="textNoShape">
              <a:avLst/>
            </a:prstTxWarp>
          </a:bodyPr>
          <a:lstStyle>
            <a:lvl1pPr algn="r" eaLnBrk="1" hangingPunct="1">
              <a:defRPr sz="2000" b="0">
                <a:solidFill>
                  <a:srgbClr val="F8E82F"/>
                </a:solidFill>
                <a:latin typeface="Franklin Gothic Book" panose="020B0503020102020204" pitchFamily="34" charset="0"/>
              </a:defRPr>
            </a:lvl1pPr>
          </a:lstStyle>
          <a:p>
            <a:fld id="{D5D4A739-157F-40EA-87AE-91540CF116C3}" type="slidenum">
              <a:rPr lang="en-US" altLang="en-US"/>
              <a:pPr/>
              <a:t>‹#›</a:t>
            </a:fld>
            <a:endParaRPr lang="en-US" altLang="en-US"/>
          </a:p>
        </p:txBody>
      </p:sp>
    </p:spTree>
    <p:extLst>
      <p:ext uri="{BB962C8B-B14F-4D97-AF65-F5344CB8AC3E}">
        <p14:creationId xmlns:p14="http://schemas.microsoft.com/office/powerpoint/2010/main" val="129367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893175" cy="1219200"/>
          </a:xfrm>
        </p:spPr>
        <p:txBody>
          <a:bodyPr/>
          <a:lstStyle/>
          <a:p>
            <a:r>
              <a:rPr lang="en-US"/>
              <a:t>Click to edit Master title style</a:t>
            </a:r>
          </a:p>
        </p:txBody>
      </p:sp>
      <p:sp>
        <p:nvSpPr>
          <p:cNvPr id="3" name="Content Placeholder 2"/>
          <p:cNvSpPr>
            <a:spLocks noGrp="1"/>
          </p:cNvSpPr>
          <p:nvPr>
            <p:ph idx="1"/>
          </p:nvPr>
        </p:nvSpPr>
        <p:spPr>
          <a:xfrm>
            <a:off x="479425" y="1706563"/>
            <a:ext cx="8642350" cy="4827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DE5496E-2E4E-46BC-803C-9EBCD3C75A18}"/>
              </a:ext>
            </a:extLst>
          </p:cNvPr>
          <p:cNvSpPr>
            <a:spLocks noGrp="1" noChangeArrowheads="1"/>
          </p:cNvSpPr>
          <p:nvPr>
            <p:ph type="sldNum" sz="quarter" idx="10"/>
          </p:nvPr>
        </p:nvSpPr>
        <p:spPr bwMode="auto">
          <a:xfrm>
            <a:off x="8534400" y="6883400"/>
            <a:ext cx="1066800" cy="381000"/>
          </a:xfrm>
          <a:prstGeom prst="rect">
            <a:avLst/>
          </a:prstGeom>
          <a:ln>
            <a:miter lim="800000"/>
            <a:headEnd/>
            <a:tailEnd/>
          </a:ln>
        </p:spPr>
        <p:txBody>
          <a:bodyPr vert="horz" wrap="square" lIns="96618" tIns="48309" rIns="96618" bIns="48309" numCol="1" anchor="t" anchorCtr="0" compatLnSpc="1">
            <a:prstTxWarp prst="textNoShape">
              <a:avLst/>
            </a:prstTxWarp>
          </a:bodyPr>
          <a:lstStyle>
            <a:lvl1pPr algn="r" eaLnBrk="1" hangingPunct="1">
              <a:defRPr sz="2000" b="0">
                <a:solidFill>
                  <a:srgbClr val="F8E82F"/>
                </a:solidFill>
                <a:latin typeface="Franklin Gothic Book" panose="020B0503020102020204" pitchFamily="34" charset="0"/>
              </a:defRPr>
            </a:lvl1pPr>
          </a:lstStyle>
          <a:p>
            <a:fld id="{9C11ECC1-D2DA-4F46-868B-A74497142B8D}" type="slidenum">
              <a:rPr lang="en-US" altLang="en-US"/>
              <a:pPr/>
              <a:t>‹#›</a:t>
            </a:fld>
            <a:endParaRPr lang="en-US" altLang="en-US"/>
          </a:p>
        </p:txBody>
      </p:sp>
    </p:spTree>
    <p:extLst>
      <p:ext uri="{BB962C8B-B14F-4D97-AF65-F5344CB8AC3E}">
        <p14:creationId xmlns:p14="http://schemas.microsoft.com/office/powerpoint/2010/main" val="2519311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070D667-15DC-475F-8242-D3B4F644416D}"/>
              </a:ext>
            </a:extLst>
          </p:cNvPr>
          <p:cNvGrpSpPr>
            <a:grpSpLocks/>
          </p:cNvGrpSpPr>
          <p:nvPr userDrawn="1"/>
        </p:nvGrpSpPr>
        <p:grpSpPr bwMode="auto">
          <a:xfrm>
            <a:off x="3427413" y="6502400"/>
            <a:ext cx="6173787" cy="812800"/>
            <a:chOff x="2056" y="3840"/>
            <a:chExt cx="1112" cy="480"/>
          </a:xfrm>
        </p:grpSpPr>
        <p:sp>
          <p:nvSpPr>
            <p:cNvPr id="5" name="Rectangle 5">
              <a:extLst>
                <a:ext uri="{FF2B5EF4-FFF2-40B4-BE49-F238E27FC236}">
                  <a16:creationId xmlns:a16="http://schemas.microsoft.com/office/drawing/2014/main" id="{5EE8BF28-C854-449B-BD87-FAD5B1D9A5B3}"/>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6">
              <a:extLst>
                <a:ext uri="{FF2B5EF4-FFF2-40B4-BE49-F238E27FC236}">
                  <a16:creationId xmlns:a16="http://schemas.microsoft.com/office/drawing/2014/main" id="{2CE162F3-AF5C-44DB-8978-F242E145E5AD}"/>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7" name="Picture 7" descr="NCTSN_high">
            <a:extLst>
              <a:ext uri="{FF2B5EF4-FFF2-40B4-BE49-F238E27FC236}">
                <a16:creationId xmlns:a16="http://schemas.microsoft.com/office/drawing/2014/main" id="{CD6F9836-3F4F-40B1-A519-7CEC17FB9F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057400"/>
            <a:ext cx="8893175" cy="1219200"/>
          </a:xfrm>
        </p:spPr>
        <p:txBody>
          <a:bodyPr/>
          <a:lstStyle/>
          <a:p>
            <a:r>
              <a:rPr lang="en-US"/>
              <a:t>Click to edit Master title style</a:t>
            </a:r>
          </a:p>
        </p:txBody>
      </p:sp>
      <p:sp>
        <p:nvSpPr>
          <p:cNvPr id="3" name="Content Placeholder 2"/>
          <p:cNvSpPr>
            <a:spLocks noGrp="1"/>
          </p:cNvSpPr>
          <p:nvPr>
            <p:ph idx="1"/>
          </p:nvPr>
        </p:nvSpPr>
        <p:spPr>
          <a:xfrm>
            <a:off x="479425" y="1706563"/>
            <a:ext cx="8642350" cy="4827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a:extLst>
              <a:ext uri="{FF2B5EF4-FFF2-40B4-BE49-F238E27FC236}">
                <a16:creationId xmlns:a16="http://schemas.microsoft.com/office/drawing/2014/main" id="{D292FD96-AF0E-4EFF-BF6D-2AA6207CCEC5}"/>
              </a:ext>
            </a:extLst>
          </p:cNvPr>
          <p:cNvSpPr>
            <a:spLocks noGrp="1" noChangeArrowheads="1"/>
          </p:cNvSpPr>
          <p:nvPr>
            <p:ph type="sldNum" sz="quarter" idx="10"/>
          </p:nvPr>
        </p:nvSpPr>
        <p:spPr>
          <a:xfrm>
            <a:off x="0" y="0"/>
            <a:ext cx="0" cy="0"/>
          </a:xfrm>
        </p:spPr>
        <p:txBody>
          <a:bodyPr vert="horz" wrap="square" lIns="96618" tIns="48309" rIns="96618" bIns="48309" numCol="1" anchor="t" anchorCtr="0" compatLnSpc="1">
            <a:prstTxWarp prst="textNoShape">
              <a:avLst/>
            </a:prstTxWarp>
          </a:bodyPr>
          <a:lstStyle>
            <a:lvl1pPr algn="r" eaLnBrk="1" hangingPunct="1">
              <a:defRPr sz="2000" b="0">
                <a:solidFill>
                  <a:srgbClr val="F8E82F"/>
                </a:solidFill>
                <a:latin typeface="Franklin Gothic Book" panose="020B0503020102020204" pitchFamily="34" charset="0"/>
              </a:defRPr>
            </a:lvl1pPr>
          </a:lstStyle>
          <a:p>
            <a:fld id="{3940D093-D249-4A27-AED4-5FE0CCED992C}" type="slidenum">
              <a:rPr lang="en-US" altLang="en-US"/>
              <a:pPr/>
              <a:t>‹#›</a:t>
            </a:fld>
            <a:endParaRPr lang="en-US" altLang="en-US"/>
          </a:p>
        </p:txBody>
      </p:sp>
    </p:spTree>
    <p:extLst>
      <p:ext uri="{BB962C8B-B14F-4D97-AF65-F5344CB8AC3E}">
        <p14:creationId xmlns:p14="http://schemas.microsoft.com/office/powerpoint/2010/main" val="25107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46EDB6-3169-4BCE-9C49-1D342FC32549}"/>
              </a:ext>
            </a:extLst>
          </p:cNvPr>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pic>
        <p:nvPicPr>
          <p:cNvPr id="5" name="Picture 5" descr="NCTSN Parent Guide_no arc_white.eps">
            <a:extLst>
              <a:ext uri="{FF2B5EF4-FFF2-40B4-BE49-F238E27FC236}">
                <a16:creationId xmlns:a16="http://schemas.microsoft.com/office/drawing/2014/main" id="{6A997F71-F826-4245-905C-19F5842EFDE9}"/>
              </a:ext>
            </a:extLst>
          </p:cNvPr>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a:extLst>
              <a:ext uri="{FF2B5EF4-FFF2-40B4-BE49-F238E27FC236}">
                <a16:creationId xmlns:a16="http://schemas.microsoft.com/office/drawing/2014/main" id="{C5D3688F-F812-4B65-A763-A1D8A518A6B2}"/>
              </a:ext>
            </a:extLst>
          </p:cNvPr>
          <p:cNvGrpSpPr>
            <a:grpSpLocks/>
          </p:cNvGrpSpPr>
          <p:nvPr userDrawn="1"/>
        </p:nvGrpSpPr>
        <p:grpSpPr bwMode="auto">
          <a:xfrm>
            <a:off x="3438525" y="6499225"/>
            <a:ext cx="6173788" cy="812800"/>
            <a:chOff x="2056" y="3840"/>
            <a:chExt cx="1112" cy="480"/>
          </a:xfrm>
        </p:grpSpPr>
        <p:sp>
          <p:nvSpPr>
            <p:cNvPr id="7" name="Rectangle 7">
              <a:extLst>
                <a:ext uri="{FF2B5EF4-FFF2-40B4-BE49-F238E27FC236}">
                  <a16:creationId xmlns:a16="http://schemas.microsoft.com/office/drawing/2014/main" id="{8E20341B-636F-4CB6-B561-10BE84D43BB7}"/>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8">
              <a:extLst>
                <a:ext uri="{FF2B5EF4-FFF2-40B4-BE49-F238E27FC236}">
                  <a16:creationId xmlns:a16="http://schemas.microsoft.com/office/drawing/2014/main" id="{377E874B-A206-48C7-8D03-95D560137261}"/>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9" name="Picture 9" descr="NCTSN_high">
            <a:extLst>
              <a:ext uri="{FF2B5EF4-FFF2-40B4-BE49-F238E27FC236}">
                <a16:creationId xmlns:a16="http://schemas.microsoft.com/office/drawing/2014/main" id="{86C44A7F-2DEB-416C-B331-99DB89CDA7E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9144000" cy="1219201"/>
          </a:xfrm>
          <a:prstGeom prst="rect">
            <a:avLst/>
          </a:prstGeom>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a:xfrm>
            <a:off x="457200" y="1828800"/>
            <a:ext cx="8686800" cy="4419600"/>
          </a:xfrm>
          <a:prstGeom prst="rect">
            <a:avLst/>
          </a:prstGeom>
        </p:spPr>
        <p:txBody>
          <a:bodyPr/>
          <a:lstStyle>
            <a:lvl1pPr algn="l" defTabSz="966788" rtl="0" eaLnBrk="0" fontAlgn="base" hangingPunct="0">
              <a:spcBef>
                <a:spcPct val="0"/>
              </a:spcBef>
              <a:buSzPct val="110000"/>
              <a:buFont typeface="Wingdings" pitchFamily="2" charset="2"/>
              <a:buChar char="§"/>
              <a:defRPr lang="en-US" sz="2700" dirty="0" smtClean="0">
                <a:solidFill>
                  <a:schemeClr val="tx1"/>
                </a:solidFill>
                <a:latin typeface="+mn-lt"/>
                <a:ea typeface="+mn-ea"/>
                <a:cs typeface="+mn-cs"/>
              </a:defRPr>
            </a:lvl1pPr>
            <a:lvl2pPr algn="l" defTabSz="966788" rtl="0" eaLnBrk="0" fontAlgn="base" hangingPunct="0">
              <a:spcBef>
                <a:spcPct val="0"/>
              </a:spcBef>
              <a:buSzPct val="110000"/>
              <a:buFont typeface="Arial" pitchFamily="34" charset="0"/>
              <a:buChar char="•"/>
              <a:defRPr lang="en-US" sz="2700" dirty="0" smtClean="0">
                <a:solidFill>
                  <a:schemeClr val="tx1"/>
                </a:solidFill>
                <a:latin typeface="+mn-lt"/>
                <a:ea typeface="+mn-ea"/>
                <a:cs typeface="+mn-cs"/>
              </a:defRPr>
            </a:lvl2pPr>
            <a:lvl3pPr algn="l" defTabSz="966788" rtl="0" eaLnBrk="0" fontAlgn="base" hangingPunct="0">
              <a:spcBef>
                <a:spcPct val="0"/>
              </a:spcBef>
              <a:buSzPct val="110000"/>
              <a:defRPr lang="en-US" sz="2700" dirty="0" smtClean="0">
                <a:solidFill>
                  <a:schemeClr val="tx1"/>
                </a:solidFill>
                <a:latin typeface="+mn-lt"/>
                <a:ea typeface="+mn-ea"/>
                <a:cs typeface="+mn-cs"/>
              </a:defRPr>
            </a:lvl3pPr>
            <a:lvl4pPr algn="l" defTabSz="966788" rtl="0" eaLnBrk="0" fontAlgn="base" hangingPunct="0">
              <a:spcBef>
                <a:spcPct val="0"/>
              </a:spcBef>
              <a:buSzPct val="110000"/>
              <a:defRPr lang="en-US" sz="2700" dirty="0" smtClean="0">
                <a:solidFill>
                  <a:schemeClr val="tx1"/>
                </a:solidFill>
                <a:latin typeface="+mn-lt"/>
                <a:ea typeface="+mn-ea"/>
                <a:cs typeface="+mn-cs"/>
              </a:defRPr>
            </a:lvl4pPr>
            <a:lvl5pPr algn="l" defTabSz="966788" rtl="0" eaLnBrk="0" fontAlgn="base" hangingPunct="0">
              <a:spcBef>
                <a:spcPct val="0"/>
              </a:spcBef>
              <a:buSzPct val="110000"/>
              <a:defRPr lang="en-US" sz="27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10">
            <a:extLst>
              <a:ext uri="{FF2B5EF4-FFF2-40B4-BE49-F238E27FC236}">
                <a16:creationId xmlns:a16="http://schemas.microsoft.com/office/drawing/2014/main" id="{F9C075C4-23DF-4EA8-B011-455F44575549}"/>
              </a:ext>
            </a:extLst>
          </p:cNvPr>
          <p:cNvSpPr>
            <a:spLocks noGrp="1" noChangeArrowheads="1"/>
          </p:cNvSpPr>
          <p:nvPr>
            <p:ph type="sldNum" sz="quarter" idx="10"/>
          </p:nvPr>
        </p:nvSpPr>
        <p:spPr>
          <a:xfrm>
            <a:off x="8915400" y="6880225"/>
            <a:ext cx="685800" cy="381000"/>
          </a:xfrm>
        </p:spPr>
        <p:txBody>
          <a:bodyPr/>
          <a:lstStyle>
            <a:lvl1pPr algn="r">
              <a:defRPr/>
            </a:lvl1pPr>
          </a:lstStyle>
          <a:p>
            <a:fld id="{04FAAA42-B57E-460D-B8C6-E919F31AF7F8}" type="slidenum">
              <a:rPr lang="en-US" altLang="en-US"/>
              <a:pPr/>
              <a:t>‹#›</a:t>
            </a:fld>
            <a:endParaRPr lang="en-US" altLang="en-US"/>
          </a:p>
        </p:txBody>
      </p:sp>
    </p:spTree>
    <p:extLst>
      <p:ext uri="{BB962C8B-B14F-4D97-AF65-F5344CB8AC3E}">
        <p14:creationId xmlns:p14="http://schemas.microsoft.com/office/powerpoint/2010/main" val="786824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39863" y="4144963"/>
            <a:ext cx="6721475" cy="1870075"/>
          </a:xfrm>
          <a:prstGeom prst="rect">
            <a:avLst/>
          </a:prstGeom>
        </p:spPr>
        <p:txBody>
          <a:bodyPr/>
          <a:lstStyle>
            <a:lvl1pPr marL="0" indent="0" algn="ctr">
              <a:buNone/>
              <a:defRPr lang="en-US" sz="2700" dirty="0">
                <a:solidFill>
                  <a:schemeClr val="tx1"/>
                </a:solidFill>
                <a:latin typeface="Franklin Gothic Medium"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8">
            <a:extLst>
              <a:ext uri="{FF2B5EF4-FFF2-40B4-BE49-F238E27FC236}">
                <a16:creationId xmlns:a16="http://schemas.microsoft.com/office/drawing/2014/main" id="{922F4359-1B15-4B8D-B873-91BBA9E6DEB0}"/>
              </a:ext>
            </a:extLst>
          </p:cNvPr>
          <p:cNvSpPr>
            <a:spLocks noGrp="1" noChangeArrowheads="1"/>
          </p:cNvSpPr>
          <p:nvPr>
            <p:ph type="sldNum" sz="quarter" idx="10"/>
          </p:nvPr>
        </p:nvSpPr>
        <p:spPr>
          <a:xfrm>
            <a:off x="9121775" y="6883400"/>
            <a:ext cx="479425" cy="381000"/>
          </a:xfrm>
          <a:prstGeom prst="rect">
            <a:avLst/>
          </a:prstGeom>
        </p:spPr>
        <p:txBody>
          <a:bodyPr vert="horz" wrap="square" lIns="91440" tIns="45720" rIns="91440" bIns="45720" numCol="1" anchor="t" anchorCtr="0" compatLnSpc="1">
            <a:prstTxWarp prst="textNoShape">
              <a:avLst/>
            </a:prstTxWarp>
          </a:bodyPr>
          <a:lstStyle>
            <a:lvl1pPr>
              <a:defRPr/>
            </a:lvl1pPr>
          </a:lstStyle>
          <a:p>
            <a:fld id="{D4F61E0F-3CCB-47C1-AB1C-C5F22D0CDCA6}" type="slidenum">
              <a:rPr lang="en-US" altLang="en-US"/>
              <a:pPr/>
              <a:t>‹#›</a:t>
            </a:fld>
            <a:endParaRPr lang="en-US" altLang="en-US"/>
          </a:p>
        </p:txBody>
      </p:sp>
    </p:spTree>
    <p:extLst>
      <p:ext uri="{BB962C8B-B14F-4D97-AF65-F5344CB8AC3E}">
        <p14:creationId xmlns:p14="http://schemas.microsoft.com/office/powerpoint/2010/main" val="3386308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B6260D59-596E-488F-8F0D-817C9C45869A}"/>
              </a:ext>
            </a:extLst>
          </p:cNvPr>
          <p:cNvSpPr>
            <a:spLocks noGrp="1" noChangeArrowheads="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E9879AEC-A80D-4EE1-8D2B-E26EA4257FD8}" type="slidenum">
              <a:rPr lang="en-US" altLang="en-US"/>
              <a:pPr/>
              <a:t>‹#›</a:t>
            </a:fld>
            <a:endParaRPr lang="en-US" altLang="en-US"/>
          </a:p>
        </p:txBody>
      </p:sp>
    </p:spTree>
    <p:extLst>
      <p:ext uri="{BB962C8B-B14F-4D97-AF65-F5344CB8AC3E}">
        <p14:creationId xmlns:p14="http://schemas.microsoft.com/office/powerpoint/2010/main" val="1382208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3580B98C-0FAB-4CFD-8E58-C520D4F62783}"/>
              </a:ext>
            </a:extLst>
          </p:cNvPr>
          <p:cNvSpPr>
            <a:spLocks noGrp="1" noChangeArrowheads="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B735D2EB-3B8B-481F-A770-523060209FA1}" type="slidenum">
              <a:rPr lang="en-US" altLang="en-US"/>
              <a:pPr/>
              <a:t>‹#›</a:t>
            </a:fld>
            <a:endParaRPr lang="en-US" altLang="en-US"/>
          </a:p>
        </p:txBody>
      </p:sp>
    </p:spTree>
    <p:extLst>
      <p:ext uri="{BB962C8B-B14F-4D97-AF65-F5344CB8AC3E}">
        <p14:creationId xmlns:p14="http://schemas.microsoft.com/office/powerpoint/2010/main" val="4278324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p:spTree>
      <p:nvGrpSpPr>
        <p:cNvPr id="1" name="Shape 13"/>
        <p:cNvGrpSpPr/>
        <p:nvPr/>
      </p:nvGrpSpPr>
      <p:grpSpPr>
        <a:xfrm>
          <a:off x="0" y="0"/>
          <a:ext cx="0" cy="0"/>
          <a:chOff x="0" y="0"/>
          <a:chExt cx="0" cy="0"/>
        </a:xfrm>
      </p:grpSpPr>
      <p:grpSp>
        <p:nvGrpSpPr>
          <p:cNvPr id="2" name="Shape 14">
            <a:extLst>
              <a:ext uri="{FF2B5EF4-FFF2-40B4-BE49-F238E27FC236}">
                <a16:creationId xmlns:a16="http://schemas.microsoft.com/office/drawing/2014/main" id="{084ABC34-5E2D-4147-AA49-960A624CFCC5}"/>
              </a:ext>
            </a:extLst>
          </p:cNvPr>
          <p:cNvGrpSpPr>
            <a:grpSpLocks/>
          </p:cNvGrpSpPr>
          <p:nvPr/>
        </p:nvGrpSpPr>
        <p:grpSpPr bwMode="auto">
          <a:xfrm>
            <a:off x="3427413" y="6502400"/>
            <a:ext cx="6173787" cy="812800"/>
            <a:chOff x="0" y="0"/>
            <a:chExt cx="6173787" cy="812800"/>
          </a:xfrm>
        </p:grpSpPr>
        <p:sp>
          <p:nvSpPr>
            <p:cNvPr id="3" name="Shape 15">
              <a:extLst>
                <a:ext uri="{FF2B5EF4-FFF2-40B4-BE49-F238E27FC236}">
                  <a16:creationId xmlns:a16="http://schemas.microsoft.com/office/drawing/2014/main" id="{F4AA20B1-0EE6-46F0-86B8-54000598E10F}"/>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4" name="Shape 16">
              <a:extLst>
                <a:ext uri="{FF2B5EF4-FFF2-40B4-BE49-F238E27FC236}">
                  <a16:creationId xmlns:a16="http://schemas.microsoft.com/office/drawing/2014/main" id="{84BF2838-3226-4EC9-9A6E-1274350771B4}"/>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5" name="Shape 17" descr="NCTSN_high">
            <a:extLst>
              <a:ext uri="{FF2B5EF4-FFF2-40B4-BE49-F238E27FC236}">
                <a16:creationId xmlns:a16="http://schemas.microsoft.com/office/drawing/2014/main" id="{677EBC2C-46AB-49D5-A164-F454E77DCAD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18">
            <a:extLst>
              <a:ext uri="{FF2B5EF4-FFF2-40B4-BE49-F238E27FC236}">
                <a16:creationId xmlns:a16="http://schemas.microsoft.com/office/drawing/2014/main" id="{911CDB63-3DB6-4DB9-8564-0D105D109836}"/>
              </a:ext>
            </a:extLst>
          </p:cNvPr>
          <p:cNvSpPr txBox="1">
            <a:spLocks noGrp="1"/>
          </p:cNvSpPr>
          <p:nvPr>
            <p:ph type="sldNum" idx="10"/>
          </p:nvPr>
        </p:nvSpPr>
        <p:spPr>
          <a:xfrm>
            <a:off x="-390525" y="0"/>
            <a:ext cx="392113" cy="393700"/>
          </a:xfrm>
        </p:spPr>
        <p:txBody>
          <a:bodyPr/>
          <a:lstStyle>
            <a:lvl1pPr>
              <a:defRPr/>
            </a:lvl1pPr>
          </a:lstStyle>
          <a:p>
            <a:fld id="{DD0E1EFF-384E-4108-B3A6-AEE37BBF49E1}" type="slidenum">
              <a:rPr lang="en-US" altLang="en-US"/>
              <a:pPr/>
              <a:t>‹#›</a:t>
            </a:fld>
            <a:endParaRPr lang="en-US" altLang="en-US"/>
          </a:p>
        </p:txBody>
      </p:sp>
    </p:spTree>
    <p:extLst>
      <p:ext uri="{BB962C8B-B14F-4D97-AF65-F5344CB8AC3E}">
        <p14:creationId xmlns:p14="http://schemas.microsoft.com/office/powerpoint/2010/main" val="3814545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Default">
    <p:spTree>
      <p:nvGrpSpPr>
        <p:cNvPr id="1" name="Shape 19"/>
        <p:cNvGrpSpPr/>
        <p:nvPr/>
      </p:nvGrpSpPr>
      <p:grpSpPr>
        <a:xfrm>
          <a:off x="0" y="0"/>
          <a:ext cx="0" cy="0"/>
          <a:chOff x="0" y="0"/>
          <a:chExt cx="0" cy="0"/>
        </a:xfrm>
      </p:grpSpPr>
      <p:sp>
        <p:nvSpPr>
          <p:cNvPr id="2" name="Shape 20">
            <a:extLst>
              <a:ext uri="{FF2B5EF4-FFF2-40B4-BE49-F238E27FC236}">
                <a16:creationId xmlns:a16="http://schemas.microsoft.com/office/drawing/2014/main" id="{1B1F7D27-9A52-4AA0-BFCD-446E7265AB1D}"/>
              </a:ext>
            </a:extLst>
          </p:cNvPr>
          <p:cNvSpPr>
            <a:spLocks noChangeArrowheads="1"/>
          </p:cNvSpPr>
          <p:nvPr/>
        </p:nvSpPr>
        <p:spPr bwMode="auto">
          <a:xfrm>
            <a:off x="304800" y="1246188"/>
            <a:ext cx="7543800" cy="49212"/>
          </a:xfrm>
          <a:prstGeom prst="rect">
            <a:avLst/>
          </a:prstGeom>
          <a:solidFill>
            <a:srgbClr val="FFFFFF"/>
          </a:solidFill>
          <a:ln w="25400">
            <a:solidFill>
              <a:srgbClr val="FFFFFF"/>
            </a:solidFill>
            <a:round/>
            <a:headEnd/>
            <a:tailEnd/>
          </a:ln>
        </p:spPr>
        <p:txBody>
          <a:bodyPr lIns="45700" tIns="45700" rIns="45700" bIns="45700"/>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pic>
        <p:nvPicPr>
          <p:cNvPr id="3" name="Shape 21" descr="NCTSN Parent Guide_no arc_white.eps">
            <a:extLst>
              <a:ext uri="{FF2B5EF4-FFF2-40B4-BE49-F238E27FC236}">
                <a16:creationId xmlns:a16="http://schemas.microsoft.com/office/drawing/2014/main" id="{70B5E807-2DCA-4F3C-BAE9-6E40A923C84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4145" t="11549" r="14146" b="11549"/>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Shape 22">
            <a:extLst>
              <a:ext uri="{FF2B5EF4-FFF2-40B4-BE49-F238E27FC236}">
                <a16:creationId xmlns:a16="http://schemas.microsoft.com/office/drawing/2014/main" id="{DF0FC7A3-7795-4368-85EB-12C215C433D7}"/>
              </a:ext>
            </a:extLst>
          </p:cNvPr>
          <p:cNvGrpSpPr>
            <a:grpSpLocks/>
          </p:cNvGrpSpPr>
          <p:nvPr/>
        </p:nvGrpSpPr>
        <p:grpSpPr bwMode="auto">
          <a:xfrm>
            <a:off x="3438525" y="6499225"/>
            <a:ext cx="6173788" cy="812800"/>
            <a:chOff x="0" y="0"/>
            <a:chExt cx="6173787" cy="812800"/>
          </a:xfrm>
        </p:grpSpPr>
        <p:sp>
          <p:nvSpPr>
            <p:cNvPr id="5" name="Shape 23">
              <a:extLst>
                <a:ext uri="{FF2B5EF4-FFF2-40B4-BE49-F238E27FC236}">
                  <a16:creationId xmlns:a16="http://schemas.microsoft.com/office/drawing/2014/main" id="{AF8DD4F2-683A-423F-8EC6-6DA9EA41E534}"/>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6" name="Shape 24">
              <a:extLst>
                <a:ext uri="{FF2B5EF4-FFF2-40B4-BE49-F238E27FC236}">
                  <a16:creationId xmlns:a16="http://schemas.microsoft.com/office/drawing/2014/main" id="{DD3F0CCE-6F3A-4AED-9FE1-911668189EBA}"/>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7" name="Shape 25" descr="NCTSN_high">
            <a:extLst>
              <a:ext uri="{FF2B5EF4-FFF2-40B4-BE49-F238E27FC236}">
                <a16:creationId xmlns:a16="http://schemas.microsoft.com/office/drawing/2014/main" id="{C825CA6F-D5BB-48B1-BA47-FBA93576B41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331" t="11044" r="5331"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26">
            <a:extLst>
              <a:ext uri="{FF2B5EF4-FFF2-40B4-BE49-F238E27FC236}">
                <a16:creationId xmlns:a16="http://schemas.microsoft.com/office/drawing/2014/main" id="{99312B74-AEB7-4EFF-BB92-77A04E322745}"/>
              </a:ext>
            </a:extLst>
          </p:cNvPr>
          <p:cNvSpPr txBox="1">
            <a:spLocks noGrp="1"/>
          </p:cNvSpPr>
          <p:nvPr>
            <p:ph type="sldNum" idx="10"/>
          </p:nvPr>
        </p:nvSpPr>
        <p:spPr>
          <a:xfrm>
            <a:off x="9209088" y="6880225"/>
            <a:ext cx="392112" cy="393700"/>
          </a:xfrm>
        </p:spPr>
        <p:txBody>
          <a:bodyPr/>
          <a:lstStyle>
            <a:lvl1pPr>
              <a:defRPr/>
            </a:lvl1pPr>
          </a:lstStyle>
          <a:p>
            <a:fld id="{5EEB5301-0413-4CC7-B272-165218D926D8}" type="slidenum">
              <a:rPr lang="en-US" altLang="en-US"/>
              <a:pPr/>
              <a:t>‹#›</a:t>
            </a:fld>
            <a:endParaRPr lang="en-US" altLang="en-US"/>
          </a:p>
        </p:txBody>
      </p:sp>
    </p:spTree>
    <p:extLst>
      <p:ext uri="{BB962C8B-B14F-4D97-AF65-F5344CB8AC3E}">
        <p14:creationId xmlns:p14="http://schemas.microsoft.com/office/powerpoint/2010/main" val="533884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Default">
    <p:spTree>
      <p:nvGrpSpPr>
        <p:cNvPr id="1" name="Shape 27"/>
        <p:cNvGrpSpPr/>
        <p:nvPr/>
      </p:nvGrpSpPr>
      <p:grpSpPr>
        <a:xfrm>
          <a:off x="0" y="0"/>
          <a:ext cx="0" cy="0"/>
          <a:chOff x="0" y="0"/>
          <a:chExt cx="0" cy="0"/>
        </a:xfrm>
      </p:grpSpPr>
      <p:sp>
        <p:nvSpPr>
          <p:cNvPr id="2" name="Shape 10">
            <a:extLst>
              <a:ext uri="{FF2B5EF4-FFF2-40B4-BE49-F238E27FC236}">
                <a16:creationId xmlns:a16="http://schemas.microsoft.com/office/drawing/2014/main" id="{59037909-32A1-4108-B464-73C684D9E1F8}"/>
              </a:ext>
            </a:extLst>
          </p:cNvPr>
          <p:cNvSpPr txBox="1">
            <a:spLocks noGrp="1"/>
          </p:cNvSpPr>
          <p:nvPr>
            <p:ph type="sldNum" idx="13"/>
          </p:nvPr>
        </p:nvSpPr>
        <p:spPr>
          <a:ln/>
        </p:spPr>
        <p:txBody>
          <a:bodyPr/>
          <a:lstStyle>
            <a:lvl1pPr>
              <a:defRPr/>
            </a:lvl1pPr>
          </a:lstStyle>
          <a:p>
            <a:fld id="{43EC8E6A-D3F1-41A7-801B-DD582BBF684C}" type="slidenum">
              <a:rPr lang="en-US" altLang="en-US"/>
              <a:pPr/>
              <a:t>‹#›</a:t>
            </a:fld>
            <a:endParaRPr lang="en-US" altLang="en-US"/>
          </a:p>
        </p:txBody>
      </p:sp>
    </p:spTree>
    <p:extLst>
      <p:ext uri="{BB962C8B-B14F-4D97-AF65-F5344CB8AC3E}">
        <p14:creationId xmlns:p14="http://schemas.microsoft.com/office/powerpoint/2010/main" val="1145080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Default">
    <p:spTree>
      <p:nvGrpSpPr>
        <p:cNvPr id="1" name="Shape 29"/>
        <p:cNvGrpSpPr/>
        <p:nvPr/>
      </p:nvGrpSpPr>
      <p:grpSpPr>
        <a:xfrm>
          <a:off x="0" y="0"/>
          <a:ext cx="0" cy="0"/>
          <a:chOff x="0" y="0"/>
          <a:chExt cx="0" cy="0"/>
        </a:xfrm>
      </p:grpSpPr>
      <p:sp>
        <p:nvSpPr>
          <p:cNvPr id="2" name="Shape 30">
            <a:extLst>
              <a:ext uri="{FF2B5EF4-FFF2-40B4-BE49-F238E27FC236}">
                <a16:creationId xmlns:a16="http://schemas.microsoft.com/office/drawing/2014/main" id="{9D3B9BA2-9AA5-4E83-AB61-73D7A90B0296}"/>
              </a:ext>
            </a:extLst>
          </p:cNvPr>
          <p:cNvSpPr>
            <a:spLocks noChangeArrowheads="1"/>
          </p:cNvSpPr>
          <p:nvPr/>
        </p:nvSpPr>
        <p:spPr bwMode="auto">
          <a:xfrm>
            <a:off x="304800" y="1246188"/>
            <a:ext cx="7543800" cy="49212"/>
          </a:xfrm>
          <a:prstGeom prst="rect">
            <a:avLst/>
          </a:prstGeom>
          <a:solidFill>
            <a:srgbClr val="FFFFFF"/>
          </a:solidFill>
          <a:ln w="25400">
            <a:solidFill>
              <a:srgbClr val="FFFFFF"/>
            </a:solidFill>
            <a:round/>
            <a:headEnd/>
            <a:tailEnd/>
          </a:ln>
        </p:spPr>
        <p:txBody>
          <a:bodyPr lIns="45700" tIns="45700" rIns="45700" bIns="45700"/>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pic>
        <p:nvPicPr>
          <p:cNvPr id="3" name="Shape 31" descr="NCTSN Parent Guide_no arc_white.eps">
            <a:extLst>
              <a:ext uri="{FF2B5EF4-FFF2-40B4-BE49-F238E27FC236}">
                <a16:creationId xmlns:a16="http://schemas.microsoft.com/office/drawing/2014/main" id="{CE3FF452-9C0A-4CFC-B631-FCEAC015EFD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4145" t="11549" r="14146" b="11549"/>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Shape 32">
            <a:extLst>
              <a:ext uri="{FF2B5EF4-FFF2-40B4-BE49-F238E27FC236}">
                <a16:creationId xmlns:a16="http://schemas.microsoft.com/office/drawing/2014/main" id="{EDE63978-94FE-498B-B91C-0C3D23BDFC50}"/>
              </a:ext>
            </a:extLst>
          </p:cNvPr>
          <p:cNvGrpSpPr>
            <a:grpSpLocks/>
          </p:cNvGrpSpPr>
          <p:nvPr/>
        </p:nvGrpSpPr>
        <p:grpSpPr bwMode="auto">
          <a:xfrm>
            <a:off x="3438525" y="6499225"/>
            <a:ext cx="6173788" cy="812800"/>
            <a:chOff x="0" y="0"/>
            <a:chExt cx="6173787" cy="812800"/>
          </a:xfrm>
        </p:grpSpPr>
        <p:sp>
          <p:nvSpPr>
            <p:cNvPr id="5" name="Shape 33">
              <a:extLst>
                <a:ext uri="{FF2B5EF4-FFF2-40B4-BE49-F238E27FC236}">
                  <a16:creationId xmlns:a16="http://schemas.microsoft.com/office/drawing/2014/main" id="{35923B82-ECA5-4B77-B94A-DB108AC2EA88}"/>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6" name="Shape 34">
              <a:extLst>
                <a:ext uri="{FF2B5EF4-FFF2-40B4-BE49-F238E27FC236}">
                  <a16:creationId xmlns:a16="http://schemas.microsoft.com/office/drawing/2014/main" id="{4D1BCA11-36E4-47EB-85D5-B1A391D52ED2}"/>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7" name="Shape 35" descr="NCTSN_high">
            <a:extLst>
              <a:ext uri="{FF2B5EF4-FFF2-40B4-BE49-F238E27FC236}">
                <a16:creationId xmlns:a16="http://schemas.microsoft.com/office/drawing/2014/main" id="{41E50644-4518-4E63-8477-7AC59849172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331" t="11044" r="5331"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36">
            <a:extLst>
              <a:ext uri="{FF2B5EF4-FFF2-40B4-BE49-F238E27FC236}">
                <a16:creationId xmlns:a16="http://schemas.microsoft.com/office/drawing/2014/main" id="{E26C51D9-0F46-4E55-A6BC-60E295123D79}"/>
              </a:ext>
            </a:extLst>
          </p:cNvPr>
          <p:cNvSpPr txBox="1">
            <a:spLocks noGrp="1"/>
          </p:cNvSpPr>
          <p:nvPr>
            <p:ph type="sldNum" idx="10"/>
          </p:nvPr>
        </p:nvSpPr>
        <p:spPr>
          <a:xfrm>
            <a:off x="9209088" y="6934200"/>
            <a:ext cx="392112" cy="393700"/>
          </a:xfrm>
        </p:spPr>
        <p:txBody>
          <a:bodyPr/>
          <a:lstStyle>
            <a:lvl1pPr>
              <a:defRPr/>
            </a:lvl1pPr>
          </a:lstStyle>
          <a:p>
            <a:fld id="{6DE91793-A03C-4BD8-8E23-7D129012AF46}" type="slidenum">
              <a:rPr lang="en-US" altLang="en-US"/>
              <a:pPr/>
              <a:t>‹#›</a:t>
            </a:fld>
            <a:endParaRPr lang="en-US" altLang="en-US"/>
          </a:p>
        </p:txBody>
      </p:sp>
    </p:spTree>
    <p:extLst>
      <p:ext uri="{BB962C8B-B14F-4D97-AF65-F5344CB8AC3E}">
        <p14:creationId xmlns:p14="http://schemas.microsoft.com/office/powerpoint/2010/main" val="3279653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Default">
    <p:spTree>
      <p:nvGrpSpPr>
        <p:cNvPr id="1" name="Shape 37"/>
        <p:cNvGrpSpPr/>
        <p:nvPr/>
      </p:nvGrpSpPr>
      <p:grpSpPr>
        <a:xfrm>
          <a:off x="0" y="0"/>
          <a:ext cx="0" cy="0"/>
          <a:chOff x="0" y="0"/>
          <a:chExt cx="0" cy="0"/>
        </a:xfrm>
      </p:grpSpPr>
      <p:sp>
        <p:nvSpPr>
          <p:cNvPr id="2" name="Shape 10">
            <a:extLst>
              <a:ext uri="{FF2B5EF4-FFF2-40B4-BE49-F238E27FC236}">
                <a16:creationId xmlns:a16="http://schemas.microsoft.com/office/drawing/2014/main" id="{51466DD6-234E-4E46-9B92-2D12495791AE}"/>
              </a:ext>
            </a:extLst>
          </p:cNvPr>
          <p:cNvSpPr txBox="1">
            <a:spLocks noGrp="1"/>
          </p:cNvSpPr>
          <p:nvPr>
            <p:ph type="sldNum" idx="13"/>
          </p:nvPr>
        </p:nvSpPr>
        <p:spPr>
          <a:ln/>
        </p:spPr>
        <p:txBody>
          <a:bodyPr/>
          <a:lstStyle>
            <a:lvl1pPr>
              <a:defRPr/>
            </a:lvl1pPr>
          </a:lstStyle>
          <a:p>
            <a:fld id="{42A0BA55-B21C-4B6C-8D78-B569ED7DE676}" type="slidenum">
              <a:rPr lang="en-US" altLang="en-US"/>
              <a:pPr/>
              <a:t>‹#›</a:t>
            </a:fld>
            <a:endParaRPr lang="en-US" altLang="en-US"/>
          </a:p>
        </p:txBody>
      </p:sp>
    </p:spTree>
    <p:extLst>
      <p:ext uri="{BB962C8B-B14F-4D97-AF65-F5344CB8AC3E}">
        <p14:creationId xmlns:p14="http://schemas.microsoft.com/office/powerpoint/2010/main" val="647626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Defaul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04800" y="2057400"/>
            <a:ext cx="8893175" cy="1219199"/>
          </a:xfrm>
          <a:prstGeom prst="rect">
            <a:avLst/>
          </a:prstGeom>
          <a:noFill/>
          <a:ln>
            <a:noFill/>
          </a:ln>
        </p:spPr>
        <p:txBody>
          <a:bodyPr/>
          <a:lstStyle>
            <a:lvl1pPr marL="0" marR="0" lvl="0"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1pPr>
            <a:lvl2pPr marL="0" marR="0" lvl="1"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2pPr>
            <a:lvl3pPr marL="0" marR="0" lvl="2"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3pPr>
            <a:lvl4pPr marL="0" marR="0" lvl="3"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4pPr>
            <a:lvl5pPr marL="0" marR="0" lvl="4" indent="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5pPr>
            <a:lvl6pPr marL="0" marR="0" lvl="5" indent="4572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6pPr>
            <a:lvl7pPr marL="0" marR="0" lvl="6" indent="9144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7pPr>
            <a:lvl8pPr marL="0" marR="0" lvl="7" indent="13716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8pPr>
            <a:lvl9pPr marL="0" marR="0" lvl="8" indent="1828800" algn="l" rtl="0">
              <a:lnSpc>
                <a:spcPct val="90000"/>
              </a:lnSpc>
              <a:spcBef>
                <a:spcPts val="0"/>
              </a:spcBef>
              <a:spcAft>
                <a:spcPts val="0"/>
              </a:spcAft>
              <a:buClr>
                <a:srgbClr val="FFE14F"/>
              </a:buClr>
              <a:buFont typeface="Arial"/>
              <a:buNone/>
              <a:defRPr sz="3800" b="1" i="0" u="none" strike="noStrike" cap="none">
                <a:solidFill>
                  <a:srgbClr val="FFE14F"/>
                </a:solidFill>
                <a:latin typeface="Arial"/>
                <a:ea typeface="Arial"/>
                <a:cs typeface="Arial"/>
                <a:sym typeface="Arial"/>
              </a:defRPr>
            </a:lvl9pPr>
          </a:lstStyle>
          <a:p>
            <a:endParaRPr/>
          </a:p>
        </p:txBody>
      </p:sp>
      <p:sp>
        <p:nvSpPr>
          <p:cNvPr id="3" name="Shape 41">
            <a:extLst>
              <a:ext uri="{FF2B5EF4-FFF2-40B4-BE49-F238E27FC236}">
                <a16:creationId xmlns:a16="http://schemas.microsoft.com/office/drawing/2014/main" id="{8C197BBD-D9C4-41FB-8B84-9DF11070EACE}"/>
              </a:ext>
            </a:extLst>
          </p:cNvPr>
          <p:cNvSpPr txBox="1">
            <a:spLocks noGrp="1"/>
          </p:cNvSpPr>
          <p:nvPr>
            <p:ph type="sldNum" idx="10"/>
          </p:nvPr>
        </p:nvSpPr>
        <p:spPr>
          <a:xfrm>
            <a:off x="4640263" y="6780213"/>
            <a:ext cx="2239962" cy="393700"/>
          </a:xfrm>
        </p:spPr>
        <p:txBody>
          <a:bodyPr/>
          <a:lstStyle>
            <a:lvl1pPr>
              <a:defRPr/>
            </a:lvl1pPr>
          </a:lstStyle>
          <a:p>
            <a:fld id="{00164962-F047-4A84-B196-7704FBDBDC68}" type="slidenum">
              <a:rPr lang="en-US" altLang="en-US"/>
              <a:pPr/>
              <a:t>‹#›</a:t>
            </a:fld>
            <a:endParaRPr lang="en-US" altLang="en-US"/>
          </a:p>
        </p:txBody>
      </p:sp>
    </p:spTree>
    <p:extLst>
      <p:ext uri="{BB962C8B-B14F-4D97-AF65-F5344CB8AC3E}">
        <p14:creationId xmlns:p14="http://schemas.microsoft.com/office/powerpoint/2010/main" val="907674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C845B7C3-8433-43B1-AB93-9378D363D249}"/>
              </a:ext>
            </a:extLst>
          </p:cNvPr>
          <p:cNvSpPr>
            <a:spLocks noGrp="1" noChangeArrowheads="1"/>
          </p:cNvSpPr>
          <p:nvPr>
            <p:ph type="sldNum" sz="quarter" idx="10"/>
          </p:nvPr>
        </p:nvSpPr>
        <p:spPr>
          <a:ln/>
        </p:spPr>
        <p:txBody>
          <a:bodyPr/>
          <a:lstStyle>
            <a:lvl1pPr>
              <a:defRPr/>
            </a:lvl1pPr>
          </a:lstStyle>
          <a:p>
            <a:fld id="{470C00B9-CC06-4CD8-9D0E-A0F312761647}" type="slidenum">
              <a:rPr lang="en-US" altLang="en-US"/>
              <a:pPr/>
              <a:t>‹#›</a:t>
            </a:fld>
            <a:endParaRPr lang="en-US" altLang="en-US"/>
          </a:p>
        </p:txBody>
      </p:sp>
    </p:spTree>
    <p:extLst>
      <p:ext uri="{BB962C8B-B14F-4D97-AF65-F5344CB8AC3E}">
        <p14:creationId xmlns:p14="http://schemas.microsoft.com/office/powerpoint/2010/main" val="180319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Default">
    <p:spTree>
      <p:nvGrpSpPr>
        <p:cNvPr id="1" name="Shape 19"/>
        <p:cNvGrpSpPr/>
        <p:nvPr/>
      </p:nvGrpSpPr>
      <p:grpSpPr>
        <a:xfrm>
          <a:off x="0" y="0"/>
          <a:ext cx="0" cy="0"/>
          <a:chOff x="0" y="0"/>
          <a:chExt cx="0" cy="0"/>
        </a:xfrm>
      </p:grpSpPr>
      <p:sp>
        <p:nvSpPr>
          <p:cNvPr id="2" name="Shape 20">
            <a:extLst>
              <a:ext uri="{FF2B5EF4-FFF2-40B4-BE49-F238E27FC236}">
                <a16:creationId xmlns:a16="http://schemas.microsoft.com/office/drawing/2014/main" id="{5A04697D-3AA7-4CCA-A50A-D83F933B9281}"/>
              </a:ext>
            </a:extLst>
          </p:cNvPr>
          <p:cNvSpPr>
            <a:spLocks noChangeArrowheads="1"/>
          </p:cNvSpPr>
          <p:nvPr/>
        </p:nvSpPr>
        <p:spPr bwMode="auto">
          <a:xfrm>
            <a:off x="304800" y="1246188"/>
            <a:ext cx="7543800" cy="49212"/>
          </a:xfrm>
          <a:prstGeom prst="rect">
            <a:avLst/>
          </a:prstGeom>
          <a:solidFill>
            <a:srgbClr val="FFFFFF"/>
          </a:solidFill>
          <a:ln w="25400">
            <a:solidFill>
              <a:srgbClr val="FFFFFF"/>
            </a:solidFill>
            <a:round/>
            <a:headEnd/>
            <a:tailEnd/>
          </a:ln>
        </p:spPr>
        <p:txBody>
          <a:bodyPr lIns="45700" tIns="45700" rIns="45700" bIns="45700"/>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pic>
        <p:nvPicPr>
          <p:cNvPr id="3" name="Shape 21" descr="NCTSN Parent Guide_no arc_white.eps">
            <a:extLst>
              <a:ext uri="{FF2B5EF4-FFF2-40B4-BE49-F238E27FC236}">
                <a16:creationId xmlns:a16="http://schemas.microsoft.com/office/drawing/2014/main" id="{F1F76F74-305B-4059-861C-674FB4EB52C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4145" t="11549" r="14146" b="11549"/>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Shape 22">
            <a:extLst>
              <a:ext uri="{FF2B5EF4-FFF2-40B4-BE49-F238E27FC236}">
                <a16:creationId xmlns:a16="http://schemas.microsoft.com/office/drawing/2014/main" id="{63055B12-D611-4A4A-A435-01BE3FFC9CCB}"/>
              </a:ext>
            </a:extLst>
          </p:cNvPr>
          <p:cNvGrpSpPr>
            <a:grpSpLocks/>
          </p:cNvGrpSpPr>
          <p:nvPr/>
        </p:nvGrpSpPr>
        <p:grpSpPr bwMode="auto">
          <a:xfrm>
            <a:off x="3438525" y="6499225"/>
            <a:ext cx="6173788" cy="812800"/>
            <a:chOff x="0" y="0"/>
            <a:chExt cx="6173787" cy="812800"/>
          </a:xfrm>
        </p:grpSpPr>
        <p:sp>
          <p:nvSpPr>
            <p:cNvPr id="5" name="Shape 23">
              <a:extLst>
                <a:ext uri="{FF2B5EF4-FFF2-40B4-BE49-F238E27FC236}">
                  <a16:creationId xmlns:a16="http://schemas.microsoft.com/office/drawing/2014/main" id="{28C0A1CA-11B0-4DF3-8759-960A3ACEAD50}"/>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6" name="Shape 24">
              <a:extLst>
                <a:ext uri="{FF2B5EF4-FFF2-40B4-BE49-F238E27FC236}">
                  <a16:creationId xmlns:a16="http://schemas.microsoft.com/office/drawing/2014/main" id="{53A0813D-07C1-47C4-8511-49898A8DA43E}"/>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7" name="Shape 25" descr="NCTSN_high">
            <a:extLst>
              <a:ext uri="{FF2B5EF4-FFF2-40B4-BE49-F238E27FC236}">
                <a16:creationId xmlns:a16="http://schemas.microsoft.com/office/drawing/2014/main" id="{95D6803B-8DDE-48EB-8F02-ECB68C8AB5D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331" t="11044" r="5331"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26">
            <a:extLst>
              <a:ext uri="{FF2B5EF4-FFF2-40B4-BE49-F238E27FC236}">
                <a16:creationId xmlns:a16="http://schemas.microsoft.com/office/drawing/2014/main" id="{25CE9869-C88A-4937-B7A5-3FA92874E6DB}"/>
              </a:ext>
            </a:extLst>
          </p:cNvPr>
          <p:cNvSpPr txBox="1">
            <a:spLocks noGrp="1"/>
          </p:cNvSpPr>
          <p:nvPr>
            <p:ph type="sldNum" idx="10"/>
          </p:nvPr>
        </p:nvSpPr>
        <p:spPr>
          <a:xfrm>
            <a:off x="9209088" y="6880225"/>
            <a:ext cx="392112" cy="393700"/>
          </a:xfrm>
        </p:spPr>
        <p:txBody>
          <a:bodyPr lIns="48300" tIns="48300" rIns="48300" bIns="48300">
            <a:noAutofit/>
          </a:bodyPr>
          <a:lstStyle>
            <a:lvl1pPr algn="r">
              <a:buClr>
                <a:srgbClr val="F8E82F"/>
              </a:buClr>
              <a:buSzPct val="25000"/>
              <a:buFont typeface="Source Sans Pro" panose="020B0503030403020204" pitchFamily="34" charset="0"/>
              <a:buNone/>
              <a:defRPr>
                <a:latin typeface="Source Sans Pro" panose="020B0503030403020204" pitchFamily="34" charset="0"/>
                <a:cs typeface="Source Sans Pro" panose="020B0503030403020204" pitchFamily="34" charset="0"/>
                <a:sym typeface="Source Sans Pro" panose="020B0503030403020204" pitchFamily="34" charset="0"/>
              </a:defRPr>
            </a:lvl1pPr>
          </a:lstStyle>
          <a:p>
            <a:fld id="{BD453E8B-363E-4AA2-9BD2-AA2AEC86D019}" type="slidenum">
              <a:rPr lang="en-US" altLang="en-US"/>
              <a:pPr/>
              <a:t>‹#›</a:t>
            </a:fld>
            <a:endParaRPr lang="en-US" altLang="en-US"/>
          </a:p>
        </p:txBody>
      </p:sp>
    </p:spTree>
    <p:extLst>
      <p:ext uri="{BB962C8B-B14F-4D97-AF65-F5344CB8AC3E}">
        <p14:creationId xmlns:p14="http://schemas.microsoft.com/office/powerpoint/2010/main" val="171885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1196975"/>
            <a:ext cx="7200900" cy="25463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00150" y="3841750"/>
            <a:ext cx="7200900" cy="176688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8">
            <a:extLst>
              <a:ext uri="{FF2B5EF4-FFF2-40B4-BE49-F238E27FC236}">
                <a16:creationId xmlns:a16="http://schemas.microsoft.com/office/drawing/2014/main" id="{C5792C28-D87D-4634-B50A-438BA474D599}"/>
              </a:ext>
            </a:extLst>
          </p:cNvPr>
          <p:cNvSpPr>
            <a:spLocks noGrp="1" noChangeArrowheads="1"/>
          </p:cNvSpPr>
          <p:nvPr>
            <p:ph type="sldNum" sz="quarter" idx="10"/>
          </p:nvPr>
        </p:nvSpPr>
        <p:spPr>
          <a:ln/>
        </p:spPr>
        <p:txBody>
          <a:bodyPr/>
          <a:lstStyle>
            <a:lvl1pPr>
              <a:defRPr/>
            </a:lvl1pPr>
          </a:lstStyle>
          <a:p>
            <a:fld id="{D2283D9C-4B64-42BC-B086-521DA7945F5E}" type="slidenum">
              <a:rPr lang="en-US" altLang="en-US"/>
              <a:pPr/>
              <a:t>‹#›</a:t>
            </a:fld>
            <a:endParaRPr lang="en-US" altLang="en-US"/>
          </a:p>
        </p:txBody>
      </p:sp>
    </p:spTree>
    <p:extLst>
      <p:ext uri="{BB962C8B-B14F-4D97-AF65-F5344CB8AC3E}">
        <p14:creationId xmlns:p14="http://schemas.microsoft.com/office/powerpoint/2010/main" val="418928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1947863"/>
            <a:ext cx="82804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40AE87EB-921F-4953-8DAF-DF196146201D}"/>
              </a:ext>
            </a:extLst>
          </p:cNvPr>
          <p:cNvSpPr>
            <a:spLocks noGrp="1" noChangeArrowheads="1"/>
          </p:cNvSpPr>
          <p:nvPr>
            <p:ph type="sldNum" sz="quarter" idx="10"/>
          </p:nvPr>
        </p:nvSpPr>
        <p:spPr>
          <a:ln/>
        </p:spPr>
        <p:txBody>
          <a:bodyPr/>
          <a:lstStyle>
            <a:lvl1pPr>
              <a:defRPr/>
            </a:lvl1pPr>
          </a:lstStyle>
          <a:p>
            <a:fld id="{143DA48F-ECBB-4247-997D-3E8E4F4DF0CD}" type="slidenum">
              <a:rPr lang="en-US" altLang="en-US"/>
              <a:pPr/>
              <a:t>‹#›</a:t>
            </a:fld>
            <a:endParaRPr lang="en-US" altLang="en-US"/>
          </a:p>
        </p:txBody>
      </p:sp>
    </p:spTree>
    <p:extLst>
      <p:ext uri="{BB962C8B-B14F-4D97-AF65-F5344CB8AC3E}">
        <p14:creationId xmlns:p14="http://schemas.microsoft.com/office/powerpoint/2010/main" val="34583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638" y="1824038"/>
            <a:ext cx="8280400" cy="3043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55638" y="4895850"/>
            <a:ext cx="8280400" cy="16002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8">
            <a:extLst>
              <a:ext uri="{FF2B5EF4-FFF2-40B4-BE49-F238E27FC236}">
                <a16:creationId xmlns:a16="http://schemas.microsoft.com/office/drawing/2014/main" id="{4845C376-B52E-4969-932D-39A3D71D37CA}"/>
              </a:ext>
            </a:extLst>
          </p:cNvPr>
          <p:cNvSpPr>
            <a:spLocks noGrp="1" noChangeArrowheads="1"/>
          </p:cNvSpPr>
          <p:nvPr>
            <p:ph type="sldNum" sz="quarter" idx="10"/>
          </p:nvPr>
        </p:nvSpPr>
        <p:spPr>
          <a:ln/>
        </p:spPr>
        <p:txBody>
          <a:bodyPr/>
          <a:lstStyle>
            <a:lvl1pPr>
              <a:defRPr/>
            </a:lvl1pPr>
          </a:lstStyle>
          <a:p>
            <a:fld id="{E6E177FB-D0FA-4F61-BF6C-F83101C61980}" type="slidenum">
              <a:rPr lang="en-US" altLang="en-US"/>
              <a:pPr/>
              <a:t>‹#›</a:t>
            </a:fld>
            <a:endParaRPr lang="en-US" altLang="en-US"/>
          </a:p>
        </p:txBody>
      </p:sp>
    </p:spTree>
    <p:extLst>
      <p:ext uri="{BB962C8B-B14F-4D97-AF65-F5344CB8AC3E}">
        <p14:creationId xmlns:p14="http://schemas.microsoft.com/office/powerpoint/2010/main" val="182671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FF6EEEC2-B186-47DD-B372-9F76843549E6}"/>
              </a:ext>
            </a:extLst>
          </p:cNvPr>
          <p:cNvSpPr>
            <a:spLocks noGrp="1" noChangeArrowheads="1"/>
          </p:cNvSpPr>
          <p:nvPr>
            <p:ph type="sldNum" sz="quarter" idx="10"/>
          </p:nvPr>
        </p:nvSpPr>
        <p:spPr>
          <a:ln/>
        </p:spPr>
        <p:txBody>
          <a:bodyPr/>
          <a:lstStyle>
            <a:lvl1pPr>
              <a:defRPr/>
            </a:lvl1pPr>
          </a:lstStyle>
          <a:p>
            <a:fld id="{DC583FDD-A4B9-4309-8C7D-6D27476707A8}" type="slidenum">
              <a:rPr lang="en-US" altLang="en-US"/>
              <a:pPr/>
              <a:t>‹#›</a:t>
            </a:fld>
            <a:endParaRPr lang="en-US" altLang="en-US"/>
          </a:p>
        </p:txBody>
      </p:sp>
    </p:spTree>
    <p:extLst>
      <p:ext uri="{BB962C8B-B14F-4D97-AF65-F5344CB8AC3E}">
        <p14:creationId xmlns:p14="http://schemas.microsoft.com/office/powerpoint/2010/main" val="305986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988" y="388938"/>
            <a:ext cx="8280400" cy="1414462"/>
          </a:xfrm>
        </p:spPr>
        <p:txBody>
          <a:bodyPr/>
          <a:lstStyle/>
          <a:p>
            <a:r>
              <a:rPr lang="en-US"/>
              <a:t>Click to edit Master title style</a:t>
            </a:r>
          </a:p>
        </p:txBody>
      </p:sp>
      <p:sp>
        <p:nvSpPr>
          <p:cNvPr id="3" name="Text Placeholder 2"/>
          <p:cNvSpPr>
            <a:spLocks noGrp="1"/>
          </p:cNvSpPr>
          <p:nvPr>
            <p:ph type="body" idx="1"/>
          </p:nvPr>
        </p:nvSpPr>
        <p:spPr>
          <a:xfrm>
            <a:off x="661988" y="1793875"/>
            <a:ext cx="4060825" cy="8778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1988" y="2671763"/>
            <a:ext cx="4060825" cy="3930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60925" y="1793875"/>
            <a:ext cx="4081463" cy="8778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60925" y="2671763"/>
            <a:ext cx="4081463" cy="3930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705A7895-7D74-47CC-8BB9-C6CE2B576719}"/>
              </a:ext>
            </a:extLst>
          </p:cNvPr>
          <p:cNvSpPr>
            <a:spLocks noGrp="1" noChangeArrowheads="1"/>
          </p:cNvSpPr>
          <p:nvPr>
            <p:ph type="sldNum" sz="quarter" idx="10"/>
          </p:nvPr>
        </p:nvSpPr>
        <p:spPr>
          <a:ln/>
        </p:spPr>
        <p:txBody>
          <a:bodyPr/>
          <a:lstStyle>
            <a:lvl1pPr>
              <a:defRPr/>
            </a:lvl1pPr>
          </a:lstStyle>
          <a:p>
            <a:fld id="{C7B9A152-AA88-42B4-9209-DA2C38ED73F1}" type="slidenum">
              <a:rPr lang="en-US" altLang="en-US"/>
              <a:pPr/>
              <a:t>‹#›</a:t>
            </a:fld>
            <a:endParaRPr lang="en-US" altLang="en-US"/>
          </a:p>
        </p:txBody>
      </p:sp>
    </p:spTree>
    <p:extLst>
      <p:ext uri="{BB962C8B-B14F-4D97-AF65-F5344CB8AC3E}">
        <p14:creationId xmlns:p14="http://schemas.microsoft.com/office/powerpoint/2010/main" val="2266052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1026" name="Rectangle 12">
            <a:extLst>
              <a:ext uri="{FF2B5EF4-FFF2-40B4-BE49-F238E27FC236}">
                <a16:creationId xmlns:a16="http://schemas.microsoft.com/office/drawing/2014/main" id="{9096DC9B-7154-49E5-AA14-DD404BFA5E59}"/>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grpSp>
        <p:nvGrpSpPr>
          <p:cNvPr id="1027" name="Group 4">
            <a:extLst>
              <a:ext uri="{FF2B5EF4-FFF2-40B4-BE49-F238E27FC236}">
                <a16:creationId xmlns:a16="http://schemas.microsoft.com/office/drawing/2014/main" id="{B19D9866-7F92-40F6-98A6-05D7E4C045E4}"/>
              </a:ext>
            </a:extLst>
          </p:cNvPr>
          <p:cNvGrpSpPr>
            <a:grpSpLocks/>
          </p:cNvGrpSpPr>
          <p:nvPr userDrawn="1"/>
        </p:nvGrpSpPr>
        <p:grpSpPr bwMode="auto">
          <a:xfrm>
            <a:off x="3427413" y="6502400"/>
            <a:ext cx="6173787" cy="812800"/>
            <a:chOff x="2056" y="3840"/>
            <a:chExt cx="1112" cy="480"/>
          </a:xfrm>
        </p:grpSpPr>
        <p:sp>
          <p:nvSpPr>
            <p:cNvPr id="1030" name="Rectangle 5">
              <a:extLst>
                <a:ext uri="{FF2B5EF4-FFF2-40B4-BE49-F238E27FC236}">
                  <a16:creationId xmlns:a16="http://schemas.microsoft.com/office/drawing/2014/main" id="{73F770B1-527C-459D-B6F8-50E2CB73FE94}"/>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1" name="Rectangle 6">
              <a:extLst>
                <a:ext uri="{FF2B5EF4-FFF2-40B4-BE49-F238E27FC236}">
                  <a16:creationId xmlns:a16="http://schemas.microsoft.com/office/drawing/2014/main" id="{13BDE12D-1392-4F01-A19B-E6CC7D39FCAD}"/>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1028" name="Picture 7" descr="NCTSN_high">
            <a:extLst>
              <a:ext uri="{FF2B5EF4-FFF2-40B4-BE49-F238E27FC236}">
                <a16:creationId xmlns:a16="http://schemas.microsoft.com/office/drawing/2014/main" id="{9CEDE8B7-E9B3-44A9-94BF-6C09E645452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a:extLst>
              <a:ext uri="{FF2B5EF4-FFF2-40B4-BE49-F238E27FC236}">
                <a16:creationId xmlns:a16="http://schemas.microsoft.com/office/drawing/2014/main" id="{2EEFB7A1-4ED4-4E54-89FF-95B1F246DC02}"/>
              </a:ext>
            </a:extLst>
          </p:cNvPr>
          <p:cNvSpPr>
            <a:spLocks noGrp="1" noChangeArrowheads="1"/>
          </p:cNvSpPr>
          <p:nvPr>
            <p:ph type="sldNum" sz="quarter" idx="4"/>
          </p:nvPr>
        </p:nvSpPr>
        <p:spPr bwMode="auto">
          <a:xfrm>
            <a:off x="9121775" y="6883400"/>
            <a:ext cx="479425" cy="381000"/>
          </a:xfrm>
          <a:prstGeom prst="rect">
            <a:avLst/>
          </a:prstGeom>
          <a:noFill/>
          <a:ln w="9525">
            <a:noFill/>
            <a:miter lim="800000"/>
            <a:headEnd/>
            <a:tailEnd/>
          </a:ln>
          <a:effectLst/>
        </p:spPr>
        <p:txBody>
          <a:bodyPr vert="horz" wrap="square" lIns="96618" tIns="48309" rIns="96618" bIns="48309" numCol="1" anchor="t" anchorCtr="0" compatLnSpc="1">
            <a:prstTxWarp prst="textNoShape">
              <a:avLst/>
            </a:prstTxWarp>
          </a:bodyPr>
          <a:lstStyle>
            <a:lvl1pPr algn="ctr" eaLnBrk="1" hangingPunct="1">
              <a:defRPr sz="2000" b="0">
                <a:solidFill>
                  <a:srgbClr val="F8E82F"/>
                </a:solidFill>
                <a:latin typeface="Franklin Gothic Book" panose="020B0503020102020204" pitchFamily="34" charset="0"/>
              </a:defRPr>
            </a:lvl1pPr>
          </a:lstStyle>
          <a:p>
            <a:fld id="{0373064D-1201-4A69-B5B9-77BAD0E0039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049" r:id="rId1"/>
    <p:sldLayoutId id="2147485064" r:id="rId2"/>
    <p:sldLayoutId id="2147485050" r:id="rId3"/>
    <p:sldLayoutId id="2147485065" r:id="rId4"/>
  </p:sldLayoutIdLst>
  <p:hf hdr="0" ftr="0" dt="0"/>
  <p:txStyles>
    <p:titleStyle>
      <a:lvl1pPr algn="l" defTabSz="966788" rtl="0" eaLnBrk="0" fontAlgn="base" hangingPunct="0">
        <a:lnSpc>
          <a:spcPct val="90000"/>
        </a:lnSpc>
        <a:spcBef>
          <a:spcPct val="0"/>
        </a:spcBef>
        <a:spcAft>
          <a:spcPct val="0"/>
        </a:spcAft>
        <a:defRPr lang="en-US" sz="3800" b="1" dirty="0">
          <a:solidFill>
            <a:srgbClr val="FFE14F"/>
          </a:solidFill>
          <a:latin typeface="+mn-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charset="0"/>
        </a:defRPr>
      </a:lvl2pPr>
      <a:lvl3pPr algn="l" defTabSz="966788" rtl="0" eaLnBrk="0" fontAlgn="base" hangingPunct="0">
        <a:lnSpc>
          <a:spcPct val="90000"/>
        </a:lnSpc>
        <a:spcBef>
          <a:spcPct val="0"/>
        </a:spcBef>
        <a:spcAft>
          <a:spcPct val="0"/>
        </a:spcAft>
        <a:defRPr sz="3800" b="1">
          <a:solidFill>
            <a:srgbClr val="FFE14F"/>
          </a:solidFill>
          <a:latin typeface="Arial" charset="0"/>
        </a:defRPr>
      </a:lvl3pPr>
      <a:lvl4pPr algn="l" defTabSz="966788" rtl="0" eaLnBrk="0" fontAlgn="base" hangingPunct="0">
        <a:lnSpc>
          <a:spcPct val="90000"/>
        </a:lnSpc>
        <a:spcBef>
          <a:spcPct val="0"/>
        </a:spcBef>
        <a:spcAft>
          <a:spcPct val="0"/>
        </a:spcAft>
        <a:defRPr sz="3800" b="1">
          <a:solidFill>
            <a:srgbClr val="FFE14F"/>
          </a:solidFill>
          <a:latin typeface="Arial" charset="0"/>
        </a:defRPr>
      </a:lvl4pPr>
      <a:lvl5pPr algn="l" defTabSz="966788" rtl="0" eaLnBrk="0" fontAlgn="base" hangingPunct="0">
        <a:lnSpc>
          <a:spcPct val="90000"/>
        </a:lnSpc>
        <a:spcBef>
          <a:spcPct val="0"/>
        </a:spcBef>
        <a:spcAft>
          <a:spcPct val="0"/>
        </a:spcAft>
        <a:defRPr sz="3800" b="1">
          <a:solidFill>
            <a:srgbClr val="FFE14F"/>
          </a:solidFill>
          <a:latin typeface="Arial" charset="0"/>
        </a:defRPr>
      </a:lvl5pPr>
      <a:lvl6pPr marL="457200" algn="r" defTabSz="966788" rtl="0" fontAlgn="base">
        <a:lnSpc>
          <a:spcPct val="90000"/>
        </a:lnSpc>
        <a:spcBef>
          <a:spcPct val="0"/>
        </a:spcBef>
        <a:spcAft>
          <a:spcPct val="0"/>
        </a:spcAft>
        <a:defRPr sz="3400" b="1">
          <a:solidFill>
            <a:srgbClr val="FFFF00"/>
          </a:solidFill>
          <a:latin typeface="Arial" charset="0"/>
        </a:defRPr>
      </a:lvl6pPr>
      <a:lvl7pPr marL="914400" algn="r" defTabSz="966788" rtl="0" fontAlgn="base">
        <a:lnSpc>
          <a:spcPct val="90000"/>
        </a:lnSpc>
        <a:spcBef>
          <a:spcPct val="0"/>
        </a:spcBef>
        <a:spcAft>
          <a:spcPct val="0"/>
        </a:spcAft>
        <a:defRPr sz="3400" b="1">
          <a:solidFill>
            <a:srgbClr val="FFFF00"/>
          </a:solidFill>
          <a:latin typeface="Arial" charset="0"/>
        </a:defRPr>
      </a:lvl7pPr>
      <a:lvl8pPr marL="1371600" algn="r" defTabSz="966788" rtl="0" fontAlgn="base">
        <a:lnSpc>
          <a:spcPct val="90000"/>
        </a:lnSpc>
        <a:spcBef>
          <a:spcPct val="0"/>
        </a:spcBef>
        <a:spcAft>
          <a:spcPct val="0"/>
        </a:spcAft>
        <a:defRPr sz="3400" b="1">
          <a:solidFill>
            <a:srgbClr val="FFFF00"/>
          </a:solidFill>
          <a:latin typeface="Arial" charset="0"/>
        </a:defRPr>
      </a:lvl8pPr>
      <a:lvl9pPr marL="1828800" algn="r" defTabSz="966788" rtl="0" fontAlgn="base">
        <a:lnSpc>
          <a:spcPct val="90000"/>
        </a:lnSpc>
        <a:spcBef>
          <a:spcPct val="0"/>
        </a:spcBef>
        <a:spcAft>
          <a:spcPct val="0"/>
        </a:spcAft>
        <a:defRPr sz="3400" b="1">
          <a:solidFill>
            <a:srgbClr val="FFFF00"/>
          </a:solidFill>
          <a:latin typeface="Arial"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a:solidFill>
            <a:schemeClr val="tx1"/>
          </a:solidFill>
          <a:latin typeface="+mn-lt"/>
        </a:defRPr>
      </a:lvl2pPr>
      <a:lvl3pPr marL="1208088" indent="-241300" algn="l" defTabSz="966788" rtl="0" eaLnBrk="0" fontAlgn="base" hangingPunct="0">
        <a:spcBef>
          <a:spcPct val="0"/>
        </a:spcBef>
        <a:spcAft>
          <a:spcPct val="25000"/>
        </a:spcAft>
        <a:buFont typeface="Arial" panose="020B0604020202020204" pitchFamily="34" charset="0"/>
        <a:buChar char="–"/>
        <a:defRPr sz="2500">
          <a:solidFill>
            <a:schemeClr val="tx1"/>
          </a:solidFill>
          <a:latin typeface="+mn-lt"/>
        </a:defRPr>
      </a:lvl3pPr>
      <a:lvl4pPr marL="1692275" indent="-242888" algn="l" defTabSz="966788" rtl="0" eaLnBrk="0" fontAlgn="base" hangingPunct="0">
        <a:spcBef>
          <a:spcPct val="0"/>
        </a:spcBef>
        <a:spcAft>
          <a:spcPct val="25000"/>
        </a:spcAft>
        <a:buChar char="•"/>
        <a:defRPr sz="2300">
          <a:solidFill>
            <a:schemeClr val="tx1"/>
          </a:solidFill>
          <a:latin typeface="+mn-lt"/>
        </a:defRPr>
      </a:lvl4pPr>
      <a:lvl5pPr marL="2174875" indent="-241300" algn="l" defTabSz="966788" rtl="0" eaLnBrk="0" fontAlgn="base" hangingPunct="0">
        <a:spcBef>
          <a:spcPct val="0"/>
        </a:spcBef>
        <a:spcAft>
          <a:spcPct val="25000"/>
        </a:spcAft>
        <a:buChar char="»"/>
        <a:defRPr sz="2100">
          <a:solidFill>
            <a:schemeClr val="tx1"/>
          </a:solidFill>
          <a:latin typeface="+mn-lt"/>
        </a:defRPr>
      </a:lvl5pPr>
      <a:lvl6pPr marL="2632075" indent="-241300" algn="l" defTabSz="966788" rtl="0" fontAlgn="base">
        <a:spcBef>
          <a:spcPct val="0"/>
        </a:spcBef>
        <a:spcAft>
          <a:spcPct val="25000"/>
        </a:spcAft>
        <a:buChar char="»"/>
        <a:defRPr sz="2100">
          <a:solidFill>
            <a:schemeClr val="tx1"/>
          </a:solidFill>
          <a:latin typeface="+mn-lt"/>
        </a:defRPr>
      </a:lvl6pPr>
      <a:lvl7pPr marL="3089275" indent="-241300" algn="l" defTabSz="966788" rtl="0" fontAlgn="base">
        <a:spcBef>
          <a:spcPct val="0"/>
        </a:spcBef>
        <a:spcAft>
          <a:spcPct val="25000"/>
        </a:spcAft>
        <a:buChar char="»"/>
        <a:defRPr sz="2100">
          <a:solidFill>
            <a:schemeClr val="tx1"/>
          </a:solidFill>
          <a:latin typeface="+mn-lt"/>
        </a:defRPr>
      </a:lvl7pPr>
      <a:lvl8pPr marL="3546475" indent="-241300" algn="l" defTabSz="966788" rtl="0" fontAlgn="base">
        <a:spcBef>
          <a:spcPct val="0"/>
        </a:spcBef>
        <a:spcAft>
          <a:spcPct val="25000"/>
        </a:spcAft>
        <a:buChar char="»"/>
        <a:defRPr sz="2100">
          <a:solidFill>
            <a:schemeClr val="tx1"/>
          </a:solidFill>
          <a:latin typeface="+mn-lt"/>
        </a:defRPr>
      </a:lvl8pPr>
      <a:lvl9pPr marL="4003675" indent="-241300" algn="l" defTabSz="966788" rtl="0" fontAlgn="base">
        <a:spcBef>
          <a:spcPct val="0"/>
        </a:spcBef>
        <a:spcAft>
          <a:spcPct val="2500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2050" name="Rectangle 12">
            <a:extLst>
              <a:ext uri="{FF2B5EF4-FFF2-40B4-BE49-F238E27FC236}">
                <a16:creationId xmlns:a16="http://schemas.microsoft.com/office/drawing/2014/main" id="{269BC678-07AB-4C8B-813B-83880D10CF38}"/>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grpSp>
        <p:nvGrpSpPr>
          <p:cNvPr id="2051" name="Group 4">
            <a:extLst>
              <a:ext uri="{FF2B5EF4-FFF2-40B4-BE49-F238E27FC236}">
                <a16:creationId xmlns:a16="http://schemas.microsoft.com/office/drawing/2014/main" id="{3906D57F-BDFE-46F1-AF06-9F4DCA3D1315}"/>
              </a:ext>
            </a:extLst>
          </p:cNvPr>
          <p:cNvGrpSpPr>
            <a:grpSpLocks/>
          </p:cNvGrpSpPr>
          <p:nvPr userDrawn="1"/>
        </p:nvGrpSpPr>
        <p:grpSpPr bwMode="auto">
          <a:xfrm>
            <a:off x="3427413" y="6502400"/>
            <a:ext cx="6173787" cy="812800"/>
            <a:chOff x="2056" y="3840"/>
            <a:chExt cx="1112" cy="480"/>
          </a:xfrm>
        </p:grpSpPr>
        <p:sp>
          <p:nvSpPr>
            <p:cNvPr id="2054" name="Rectangle 5">
              <a:extLst>
                <a:ext uri="{FF2B5EF4-FFF2-40B4-BE49-F238E27FC236}">
                  <a16:creationId xmlns:a16="http://schemas.microsoft.com/office/drawing/2014/main" id="{1CAEDCE4-E172-4566-8AFF-3875148003BF}"/>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055" name="Rectangle 6">
              <a:extLst>
                <a:ext uri="{FF2B5EF4-FFF2-40B4-BE49-F238E27FC236}">
                  <a16:creationId xmlns:a16="http://schemas.microsoft.com/office/drawing/2014/main" id="{A84A337B-8E27-4FFC-91B6-7EA6BCD36636}"/>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2052" name="Picture 7" descr="NCTSN_high">
            <a:extLst>
              <a:ext uri="{FF2B5EF4-FFF2-40B4-BE49-F238E27FC236}">
                <a16:creationId xmlns:a16="http://schemas.microsoft.com/office/drawing/2014/main" id="{531B39DB-EBB1-488B-97AD-59E4B98C45C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a:extLst>
              <a:ext uri="{FF2B5EF4-FFF2-40B4-BE49-F238E27FC236}">
                <a16:creationId xmlns:a16="http://schemas.microsoft.com/office/drawing/2014/main" id="{4BD938F1-DCDF-4288-9B74-B6EE9F378F39}"/>
              </a:ext>
            </a:extLst>
          </p:cNvPr>
          <p:cNvSpPr>
            <a:spLocks noGrp="1" noChangeArrowheads="1"/>
          </p:cNvSpPr>
          <p:nvPr>
            <p:ph type="sldNum" sz="quarter" idx="4"/>
          </p:nvPr>
        </p:nvSpPr>
        <p:spPr bwMode="auto">
          <a:xfrm>
            <a:off x="9121775" y="6883400"/>
            <a:ext cx="479425" cy="381000"/>
          </a:xfrm>
          <a:prstGeom prst="rect">
            <a:avLst/>
          </a:prstGeom>
          <a:noFill/>
          <a:ln w="9525">
            <a:noFill/>
            <a:miter lim="800000"/>
            <a:headEnd/>
            <a:tailEnd/>
          </a:ln>
          <a:effectLst/>
        </p:spPr>
        <p:txBody>
          <a:bodyPr vert="horz" wrap="square" lIns="96618" tIns="48309" rIns="96618" bIns="48309" numCol="1" anchor="t" anchorCtr="0" compatLnSpc="1">
            <a:prstTxWarp prst="textNoShape">
              <a:avLst/>
            </a:prstTxWarp>
          </a:bodyPr>
          <a:lstStyle>
            <a:lvl1pPr algn="ctr" eaLnBrk="1" hangingPunct="1">
              <a:defRPr sz="2000" b="0">
                <a:solidFill>
                  <a:srgbClr val="F8E82F"/>
                </a:solidFill>
                <a:latin typeface="Franklin Gothic Book" panose="020B0503020102020204" pitchFamily="34" charset="0"/>
              </a:defRPr>
            </a:lvl1pPr>
          </a:lstStyle>
          <a:p>
            <a:fld id="{B7E30527-E525-4EB7-9F0E-EB815A95025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051"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061" r:id="rId11"/>
  </p:sldLayoutIdLst>
  <p:hf hdr="0" ftr="0" dt="0"/>
  <p:txStyles>
    <p:titleStyle>
      <a:lvl1pPr algn="l" defTabSz="966788" rtl="0" eaLnBrk="0" fontAlgn="base" hangingPunct="0">
        <a:lnSpc>
          <a:spcPct val="90000"/>
        </a:lnSpc>
        <a:spcBef>
          <a:spcPct val="0"/>
        </a:spcBef>
        <a:spcAft>
          <a:spcPct val="0"/>
        </a:spcAft>
        <a:defRPr sz="3800" b="1" kern="1200">
          <a:solidFill>
            <a:srgbClr val="FFE14F"/>
          </a:solidFill>
          <a:latin typeface="+mj-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2pPr>
      <a:lvl3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3pPr>
      <a:lvl4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4pPr>
      <a:lvl5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5pPr>
      <a:lvl6pPr marL="457200" algn="l" defTabSz="966788" rtl="0" fontAlgn="base">
        <a:lnSpc>
          <a:spcPct val="90000"/>
        </a:lnSpc>
        <a:spcBef>
          <a:spcPct val="0"/>
        </a:spcBef>
        <a:spcAft>
          <a:spcPct val="0"/>
        </a:spcAft>
        <a:defRPr sz="3800" b="1">
          <a:solidFill>
            <a:srgbClr val="FFE14F"/>
          </a:solidFill>
          <a:latin typeface="Arial" panose="020B0604020202020204" pitchFamily="34" charset="0"/>
        </a:defRPr>
      </a:lvl6pPr>
      <a:lvl7pPr marL="914400" algn="l" defTabSz="966788" rtl="0" fontAlgn="base">
        <a:lnSpc>
          <a:spcPct val="90000"/>
        </a:lnSpc>
        <a:spcBef>
          <a:spcPct val="0"/>
        </a:spcBef>
        <a:spcAft>
          <a:spcPct val="0"/>
        </a:spcAft>
        <a:defRPr sz="3800" b="1">
          <a:solidFill>
            <a:srgbClr val="FFE14F"/>
          </a:solidFill>
          <a:latin typeface="Arial" panose="020B0604020202020204" pitchFamily="34" charset="0"/>
        </a:defRPr>
      </a:lvl7pPr>
      <a:lvl8pPr marL="1371600" algn="l" defTabSz="966788" rtl="0" fontAlgn="base">
        <a:lnSpc>
          <a:spcPct val="90000"/>
        </a:lnSpc>
        <a:spcBef>
          <a:spcPct val="0"/>
        </a:spcBef>
        <a:spcAft>
          <a:spcPct val="0"/>
        </a:spcAft>
        <a:defRPr sz="3800" b="1">
          <a:solidFill>
            <a:srgbClr val="FFE14F"/>
          </a:solidFill>
          <a:latin typeface="Arial" panose="020B0604020202020204" pitchFamily="34" charset="0"/>
        </a:defRPr>
      </a:lvl8pPr>
      <a:lvl9pPr marL="1828800" algn="l" defTabSz="966788" rtl="0" fontAlgn="base">
        <a:lnSpc>
          <a:spcPct val="90000"/>
        </a:lnSpc>
        <a:spcBef>
          <a:spcPct val="0"/>
        </a:spcBef>
        <a:spcAft>
          <a:spcPct val="0"/>
        </a:spcAft>
        <a:defRPr sz="3800" b="1">
          <a:solidFill>
            <a:srgbClr val="FFE14F"/>
          </a:solidFill>
          <a:latin typeface="Arial" panose="020B0604020202020204" pitchFamily="34"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kern="12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kern="1200">
          <a:solidFill>
            <a:schemeClr val="tx1"/>
          </a:solidFill>
          <a:latin typeface="+mn-lt"/>
          <a:ea typeface="+mn-ea"/>
          <a:cs typeface="+mn-cs"/>
        </a:defRPr>
      </a:lvl2pPr>
      <a:lvl3pPr marL="1208088" indent="-241300" algn="l" defTabSz="966788" rtl="0" eaLnBrk="0" fontAlgn="base" hangingPunct="0">
        <a:spcBef>
          <a:spcPct val="0"/>
        </a:spcBef>
        <a:spcAft>
          <a:spcPct val="25000"/>
        </a:spcAft>
        <a:buFont typeface="Arial" panose="020B0604020202020204" pitchFamily="34" charset="0"/>
        <a:buChar char="–"/>
        <a:defRPr sz="2500" kern="1200">
          <a:solidFill>
            <a:schemeClr val="tx1"/>
          </a:solidFill>
          <a:latin typeface="+mn-lt"/>
          <a:ea typeface="+mn-ea"/>
          <a:cs typeface="+mn-cs"/>
        </a:defRPr>
      </a:lvl3pPr>
      <a:lvl4pPr marL="1692275" indent="-242888" algn="l" defTabSz="966788" rtl="0" eaLnBrk="0" fontAlgn="base" hangingPunct="0">
        <a:spcBef>
          <a:spcPct val="0"/>
        </a:spcBef>
        <a:spcAft>
          <a:spcPct val="25000"/>
        </a:spcAft>
        <a:buChar char="•"/>
        <a:defRPr sz="2300" kern="1200">
          <a:solidFill>
            <a:schemeClr val="tx1"/>
          </a:solidFill>
          <a:latin typeface="+mn-lt"/>
          <a:ea typeface="+mn-ea"/>
          <a:cs typeface="+mn-cs"/>
        </a:defRPr>
      </a:lvl4pPr>
      <a:lvl5pPr marL="2174875" indent="-241300" algn="l" defTabSz="966788" rtl="0" eaLnBrk="0" fontAlgn="base" hangingPunct="0">
        <a:spcBef>
          <a:spcPct val="0"/>
        </a:spcBef>
        <a:spcAft>
          <a:spcPct val="25000"/>
        </a:spcAft>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3074" name="Rectangle 12">
            <a:extLst>
              <a:ext uri="{FF2B5EF4-FFF2-40B4-BE49-F238E27FC236}">
                <a16:creationId xmlns:a16="http://schemas.microsoft.com/office/drawing/2014/main" id="{57130DC2-457B-4895-93DC-F4E38C1A78FE}"/>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spTree>
  </p:cSld>
  <p:clrMap bg1="dk2" tx1="lt1" bg2="dk1" tx2="lt2" accent1="accent1" accent2="accent2" accent3="accent3" accent4="accent4" accent5="accent5" accent6="accent6" hlink="hlink" folHlink="folHlink"/>
  <p:sldLayoutIdLst>
    <p:sldLayoutId id="2147485066" r:id="rId1"/>
    <p:sldLayoutId id="2147485067" r:id="rId2"/>
    <p:sldLayoutId id="2147485068" r:id="rId3"/>
    <p:sldLayoutId id="2147485069" r:id="rId4"/>
    <p:sldLayoutId id="2147485070" r:id="rId5"/>
    <p:sldLayoutId id="2147485071" r:id="rId6"/>
    <p:sldLayoutId id="2147485072" r:id="rId7"/>
  </p:sldLayoutIdLst>
  <p:hf hdr="0" ftr="0" dt="0"/>
  <p:txStyles>
    <p:titleStyle>
      <a:lvl1pPr algn="l" defTabSz="966788" rtl="0" eaLnBrk="0" fontAlgn="base" hangingPunct="0">
        <a:lnSpc>
          <a:spcPct val="90000"/>
        </a:lnSpc>
        <a:spcBef>
          <a:spcPct val="0"/>
        </a:spcBef>
        <a:spcAft>
          <a:spcPct val="0"/>
        </a:spcAft>
        <a:defRPr lang="en-US" sz="3800" b="1" dirty="0">
          <a:solidFill>
            <a:srgbClr val="FFE14F"/>
          </a:solidFill>
          <a:latin typeface="+mn-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charset="0"/>
        </a:defRPr>
      </a:lvl2pPr>
      <a:lvl3pPr algn="l" defTabSz="966788" rtl="0" eaLnBrk="0" fontAlgn="base" hangingPunct="0">
        <a:lnSpc>
          <a:spcPct val="90000"/>
        </a:lnSpc>
        <a:spcBef>
          <a:spcPct val="0"/>
        </a:spcBef>
        <a:spcAft>
          <a:spcPct val="0"/>
        </a:spcAft>
        <a:defRPr sz="3800" b="1">
          <a:solidFill>
            <a:srgbClr val="FFE14F"/>
          </a:solidFill>
          <a:latin typeface="Arial" charset="0"/>
        </a:defRPr>
      </a:lvl3pPr>
      <a:lvl4pPr algn="l" defTabSz="966788" rtl="0" eaLnBrk="0" fontAlgn="base" hangingPunct="0">
        <a:lnSpc>
          <a:spcPct val="90000"/>
        </a:lnSpc>
        <a:spcBef>
          <a:spcPct val="0"/>
        </a:spcBef>
        <a:spcAft>
          <a:spcPct val="0"/>
        </a:spcAft>
        <a:defRPr sz="3800" b="1">
          <a:solidFill>
            <a:srgbClr val="FFE14F"/>
          </a:solidFill>
          <a:latin typeface="Arial" charset="0"/>
        </a:defRPr>
      </a:lvl4pPr>
      <a:lvl5pPr algn="l" defTabSz="966788" rtl="0" eaLnBrk="0" fontAlgn="base" hangingPunct="0">
        <a:lnSpc>
          <a:spcPct val="90000"/>
        </a:lnSpc>
        <a:spcBef>
          <a:spcPct val="0"/>
        </a:spcBef>
        <a:spcAft>
          <a:spcPct val="0"/>
        </a:spcAft>
        <a:defRPr sz="3800" b="1">
          <a:solidFill>
            <a:srgbClr val="FFE14F"/>
          </a:solidFill>
          <a:latin typeface="Arial" charset="0"/>
        </a:defRPr>
      </a:lvl5pPr>
      <a:lvl6pPr marL="457200" algn="r" defTabSz="966788" rtl="0" fontAlgn="base">
        <a:lnSpc>
          <a:spcPct val="90000"/>
        </a:lnSpc>
        <a:spcBef>
          <a:spcPct val="0"/>
        </a:spcBef>
        <a:spcAft>
          <a:spcPct val="0"/>
        </a:spcAft>
        <a:defRPr sz="3400" b="1">
          <a:solidFill>
            <a:srgbClr val="FFFF00"/>
          </a:solidFill>
          <a:latin typeface="Arial" charset="0"/>
        </a:defRPr>
      </a:lvl6pPr>
      <a:lvl7pPr marL="914400" algn="r" defTabSz="966788" rtl="0" fontAlgn="base">
        <a:lnSpc>
          <a:spcPct val="90000"/>
        </a:lnSpc>
        <a:spcBef>
          <a:spcPct val="0"/>
        </a:spcBef>
        <a:spcAft>
          <a:spcPct val="0"/>
        </a:spcAft>
        <a:defRPr sz="3400" b="1">
          <a:solidFill>
            <a:srgbClr val="FFFF00"/>
          </a:solidFill>
          <a:latin typeface="Arial" charset="0"/>
        </a:defRPr>
      </a:lvl7pPr>
      <a:lvl8pPr marL="1371600" algn="r" defTabSz="966788" rtl="0" fontAlgn="base">
        <a:lnSpc>
          <a:spcPct val="90000"/>
        </a:lnSpc>
        <a:spcBef>
          <a:spcPct val="0"/>
        </a:spcBef>
        <a:spcAft>
          <a:spcPct val="0"/>
        </a:spcAft>
        <a:defRPr sz="3400" b="1">
          <a:solidFill>
            <a:srgbClr val="FFFF00"/>
          </a:solidFill>
          <a:latin typeface="Arial" charset="0"/>
        </a:defRPr>
      </a:lvl8pPr>
      <a:lvl9pPr marL="1828800" algn="r" defTabSz="966788" rtl="0" fontAlgn="base">
        <a:lnSpc>
          <a:spcPct val="90000"/>
        </a:lnSpc>
        <a:spcBef>
          <a:spcPct val="0"/>
        </a:spcBef>
        <a:spcAft>
          <a:spcPct val="0"/>
        </a:spcAft>
        <a:defRPr sz="3400" b="1">
          <a:solidFill>
            <a:srgbClr val="FFFF00"/>
          </a:solidFill>
          <a:latin typeface="Arial"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a:solidFill>
            <a:schemeClr val="tx1"/>
          </a:solidFill>
          <a:latin typeface="+mn-lt"/>
        </a:defRPr>
      </a:lvl2pPr>
      <a:lvl3pPr marL="1208088" indent="-241300" algn="l" defTabSz="966788" rtl="0" eaLnBrk="0" fontAlgn="base" hangingPunct="0">
        <a:spcBef>
          <a:spcPct val="0"/>
        </a:spcBef>
        <a:spcAft>
          <a:spcPct val="25000"/>
        </a:spcAft>
        <a:buFont typeface="Arial" panose="020B0604020202020204" pitchFamily="34" charset="0"/>
        <a:buChar char="–"/>
        <a:defRPr sz="2500">
          <a:solidFill>
            <a:schemeClr val="tx1"/>
          </a:solidFill>
          <a:latin typeface="+mn-lt"/>
        </a:defRPr>
      </a:lvl3pPr>
      <a:lvl4pPr marL="1692275" indent="-242888" algn="l" defTabSz="966788" rtl="0" eaLnBrk="0" fontAlgn="base" hangingPunct="0">
        <a:spcBef>
          <a:spcPct val="0"/>
        </a:spcBef>
        <a:spcAft>
          <a:spcPct val="25000"/>
        </a:spcAft>
        <a:buChar char="•"/>
        <a:defRPr sz="2300">
          <a:solidFill>
            <a:schemeClr val="tx1"/>
          </a:solidFill>
          <a:latin typeface="+mn-lt"/>
        </a:defRPr>
      </a:lvl4pPr>
      <a:lvl5pPr marL="2174875" indent="-241300" algn="l" defTabSz="966788" rtl="0" eaLnBrk="0" fontAlgn="base" hangingPunct="0">
        <a:spcBef>
          <a:spcPct val="0"/>
        </a:spcBef>
        <a:spcAft>
          <a:spcPct val="25000"/>
        </a:spcAft>
        <a:buChar char="»"/>
        <a:defRPr sz="2100">
          <a:solidFill>
            <a:schemeClr val="tx1"/>
          </a:solidFill>
          <a:latin typeface="+mn-lt"/>
        </a:defRPr>
      </a:lvl5pPr>
      <a:lvl6pPr marL="2632075" indent="-241300" algn="l" defTabSz="966788" rtl="0" fontAlgn="base">
        <a:spcBef>
          <a:spcPct val="0"/>
        </a:spcBef>
        <a:spcAft>
          <a:spcPct val="25000"/>
        </a:spcAft>
        <a:buChar char="»"/>
        <a:defRPr sz="2100">
          <a:solidFill>
            <a:schemeClr val="tx1"/>
          </a:solidFill>
          <a:latin typeface="+mn-lt"/>
        </a:defRPr>
      </a:lvl6pPr>
      <a:lvl7pPr marL="3089275" indent="-241300" algn="l" defTabSz="966788" rtl="0" fontAlgn="base">
        <a:spcBef>
          <a:spcPct val="0"/>
        </a:spcBef>
        <a:spcAft>
          <a:spcPct val="25000"/>
        </a:spcAft>
        <a:buChar char="»"/>
        <a:defRPr sz="2100">
          <a:solidFill>
            <a:schemeClr val="tx1"/>
          </a:solidFill>
          <a:latin typeface="+mn-lt"/>
        </a:defRPr>
      </a:lvl7pPr>
      <a:lvl8pPr marL="3546475" indent="-241300" algn="l" defTabSz="966788" rtl="0" fontAlgn="base">
        <a:spcBef>
          <a:spcPct val="0"/>
        </a:spcBef>
        <a:spcAft>
          <a:spcPct val="25000"/>
        </a:spcAft>
        <a:buChar char="»"/>
        <a:defRPr sz="2100">
          <a:solidFill>
            <a:schemeClr val="tx1"/>
          </a:solidFill>
          <a:latin typeface="+mn-lt"/>
        </a:defRPr>
      </a:lvl8pPr>
      <a:lvl9pPr marL="4003675" indent="-241300" algn="l" defTabSz="966788" rtl="0" fontAlgn="base">
        <a:spcBef>
          <a:spcPct val="0"/>
        </a:spcBef>
        <a:spcAft>
          <a:spcPct val="2500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grpSp>
        <p:nvGrpSpPr>
          <p:cNvPr id="4098" name="Shape 6">
            <a:extLst>
              <a:ext uri="{FF2B5EF4-FFF2-40B4-BE49-F238E27FC236}">
                <a16:creationId xmlns:a16="http://schemas.microsoft.com/office/drawing/2014/main" id="{47684896-7BA5-4CD5-A482-8AF0244975C2}"/>
              </a:ext>
            </a:extLst>
          </p:cNvPr>
          <p:cNvGrpSpPr>
            <a:grpSpLocks/>
          </p:cNvGrpSpPr>
          <p:nvPr/>
        </p:nvGrpSpPr>
        <p:grpSpPr bwMode="auto">
          <a:xfrm>
            <a:off x="3427413" y="6502400"/>
            <a:ext cx="6173787" cy="812800"/>
            <a:chOff x="0" y="0"/>
            <a:chExt cx="6173787" cy="812800"/>
          </a:xfrm>
        </p:grpSpPr>
        <p:sp>
          <p:nvSpPr>
            <p:cNvPr id="4103" name="Shape 7">
              <a:extLst>
                <a:ext uri="{FF2B5EF4-FFF2-40B4-BE49-F238E27FC236}">
                  <a16:creationId xmlns:a16="http://schemas.microsoft.com/office/drawing/2014/main" id="{D86AC34E-1280-4193-ADBD-8F69595E587C}"/>
                </a:ext>
              </a:extLst>
            </p:cNvPr>
            <p:cNvSpPr>
              <a:spLocks noChangeArrowheads="1"/>
            </p:cNvSpPr>
            <p:nvPr/>
          </p:nvSpPr>
          <p:spPr bwMode="auto">
            <a:xfrm>
              <a:off x="0" y="0"/>
              <a:ext cx="6173787" cy="406400"/>
            </a:xfrm>
            <a:prstGeom prst="rect">
              <a:avLst/>
            </a:prstGeom>
            <a:gradFill rotWithShape="0">
              <a:gsLst>
                <a:gs pos="0">
                  <a:srgbClr val="F8E82F"/>
                </a:gs>
                <a:gs pos="100000">
                  <a:srgbClr val="FFFFFF"/>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sp>
          <p:nvSpPr>
            <p:cNvPr id="4104" name="Shape 8">
              <a:extLst>
                <a:ext uri="{FF2B5EF4-FFF2-40B4-BE49-F238E27FC236}">
                  <a16:creationId xmlns:a16="http://schemas.microsoft.com/office/drawing/2014/main" id="{FE496629-C4F5-41A3-9924-854787C13CA8}"/>
                </a:ext>
              </a:extLst>
            </p:cNvPr>
            <p:cNvSpPr>
              <a:spLocks noChangeArrowheads="1"/>
            </p:cNvSpPr>
            <p:nvPr/>
          </p:nvSpPr>
          <p:spPr bwMode="auto">
            <a:xfrm>
              <a:off x="0" y="406400"/>
              <a:ext cx="6173787" cy="406400"/>
            </a:xfrm>
            <a:prstGeom prst="rect">
              <a:avLst/>
            </a:prstGeom>
            <a:gradFill rotWithShape="0">
              <a:gsLst>
                <a:gs pos="0">
                  <a:srgbClr val="0A57A4"/>
                </a:gs>
                <a:gs pos="100000">
                  <a:srgbClr val="FFFFFF"/>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45700" tIns="45700" rIns="45700" bIns="457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buClr>
                  <a:srgbClr val="FFFFFF"/>
                </a:buClr>
                <a:buFont typeface="Arial" panose="020B0604020202020204" pitchFamily="34" charset="0"/>
                <a:buNone/>
                <a:defRPr/>
              </a:pPr>
              <a:endParaRPr lang="en-US" altLang="en-US" sz="1800" b="0">
                <a:solidFill>
                  <a:srgbClr val="FFFFFF"/>
                </a:solidFill>
                <a:sym typeface="Arial" panose="020B0604020202020204" pitchFamily="34" charset="0"/>
              </a:endParaRPr>
            </a:p>
          </p:txBody>
        </p:sp>
      </p:grpSp>
      <p:pic>
        <p:nvPicPr>
          <p:cNvPr id="4099" name="Shape 9" descr="NCTSN_high">
            <a:extLst>
              <a:ext uri="{FF2B5EF4-FFF2-40B4-BE49-F238E27FC236}">
                <a16:creationId xmlns:a16="http://schemas.microsoft.com/office/drawing/2014/main" id="{3BFCE805-FC07-4E36-9245-849D8F3B595B}"/>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l="5331" t="11044" r="5331"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hape 10">
            <a:extLst>
              <a:ext uri="{FF2B5EF4-FFF2-40B4-BE49-F238E27FC236}">
                <a16:creationId xmlns:a16="http://schemas.microsoft.com/office/drawing/2014/main" id="{5B15D07D-8375-42AA-8717-1E26706078B1}"/>
              </a:ext>
            </a:extLst>
          </p:cNvPr>
          <p:cNvSpPr txBox="1">
            <a:spLocks noGrp="1"/>
          </p:cNvSpPr>
          <p:nvPr>
            <p:ph type="sldNum" idx="12"/>
          </p:nvPr>
        </p:nvSpPr>
        <p:spPr>
          <a:xfrm>
            <a:off x="9209088" y="6883400"/>
            <a:ext cx="392112" cy="393700"/>
          </a:xfrm>
          <a:prstGeom prst="rect">
            <a:avLst/>
          </a:prstGeom>
          <a:noFill/>
          <a:ln>
            <a:noFill/>
          </a:ln>
        </p:spPr>
        <p:txBody>
          <a:bodyPr vert="horz" wrap="square" lIns="48300" tIns="48300" rIns="48300" bIns="48300" numCol="1" anchor="t" anchorCtr="0" compatLnSpc="1">
            <a:prstTxWarp prst="textNoShape">
              <a:avLst/>
            </a:prstTxWarp>
            <a:noAutofit/>
          </a:bodyPr>
          <a:lstStyle>
            <a:lvl1pPr algn="r">
              <a:buClr>
                <a:srgbClr val="F8E82F"/>
              </a:buClr>
              <a:buSzPct val="25000"/>
              <a:buFont typeface="Source Sans Pro" panose="020B0503030403020204" pitchFamily="34" charset="0"/>
              <a:buNone/>
              <a:defRPr sz="2000" b="0">
                <a:solidFill>
                  <a:srgbClr val="F8E82F"/>
                </a:solidFill>
                <a:latin typeface="Source Sans Pro" panose="020B0503030403020204" pitchFamily="34" charset="0"/>
                <a:cs typeface="Source Sans Pro" panose="020B0503030403020204" pitchFamily="34" charset="0"/>
                <a:sym typeface="Source Sans Pro" panose="020B0503030403020204" pitchFamily="34" charset="0"/>
              </a:defRPr>
            </a:lvl1pPr>
          </a:lstStyle>
          <a:p>
            <a:fld id="{9D2A6C2F-5662-4CA8-8FF6-A43D9119F230}" type="slidenum">
              <a:rPr lang="en-US" altLang="en-US"/>
              <a:pPr/>
              <a:t>‹#›</a:t>
            </a:fld>
            <a:endParaRPr lang="en-US" altLang="en-US"/>
          </a:p>
        </p:txBody>
      </p:sp>
      <p:sp>
        <p:nvSpPr>
          <p:cNvPr id="4101" name="Shape 11">
            <a:extLst>
              <a:ext uri="{FF2B5EF4-FFF2-40B4-BE49-F238E27FC236}">
                <a16:creationId xmlns:a16="http://schemas.microsoft.com/office/drawing/2014/main" id="{8C403B60-B8BB-4C36-AA9B-A20B0F7FE874}"/>
              </a:ext>
            </a:extLst>
          </p:cNvPr>
          <p:cNvSpPr txBox="1">
            <a:spLocks noGrp="1"/>
          </p:cNvSpPr>
          <p:nvPr>
            <p:ph type="title"/>
          </p:nvPr>
        </p:nvSpPr>
        <p:spPr bwMode="auto">
          <a:xfrm>
            <a:off x="479425" y="98425"/>
            <a:ext cx="86423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4102" name="Shape 12">
            <a:extLst>
              <a:ext uri="{FF2B5EF4-FFF2-40B4-BE49-F238E27FC236}">
                <a16:creationId xmlns:a16="http://schemas.microsoft.com/office/drawing/2014/main" id="{536F00A1-7EB2-489D-87AC-6151F823EEDF}"/>
              </a:ext>
            </a:extLst>
          </p:cNvPr>
          <p:cNvSpPr txBox="1">
            <a:spLocks noGrp="1"/>
          </p:cNvSpPr>
          <p:nvPr>
            <p:ph type="body" idx="1"/>
          </p:nvPr>
        </p:nvSpPr>
        <p:spPr bwMode="auto">
          <a:xfrm>
            <a:off x="479425" y="1706563"/>
            <a:ext cx="8642350"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5073" r:id="rId1"/>
    <p:sldLayoutId id="2147485074" r:id="rId2"/>
    <p:sldLayoutId id="2147485062" r:id="rId3"/>
    <p:sldLayoutId id="2147485075" r:id="rId4"/>
    <p:sldLayoutId id="2147485063" r:id="rId5"/>
    <p:sldLayoutId id="2147485076" r:id="rId6"/>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DB1E11E-4AE1-48CB-A396-BB97E78866D8}"/>
              </a:ext>
            </a:extLst>
          </p:cNvPr>
          <p:cNvSpPr>
            <a:spLocks noGrp="1" noChangeArrowheads="1"/>
          </p:cNvSpPr>
          <p:nvPr>
            <p:ph type="title"/>
          </p:nvPr>
        </p:nvSpPr>
        <p:spPr>
          <a:xfrm>
            <a:off x="354013" y="3048000"/>
            <a:ext cx="8893175" cy="1219200"/>
          </a:xfrm>
        </p:spPr>
        <p:txBody>
          <a:bodyPr/>
          <a:lstStyle/>
          <a:p>
            <a:pPr algn="ctr"/>
            <a:r>
              <a:rPr lang="en-US" altLang="en-US" sz="6400"/>
              <a:t>Welcome Back!</a:t>
            </a:r>
            <a:br>
              <a:rPr lang="en-US" altLang="en-US"/>
            </a:br>
            <a:endParaRPr lang="en-US" altLang="en-US"/>
          </a:p>
        </p:txBody>
      </p:sp>
      <p:sp>
        <p:nvSpPr>
          <p:cNvPr id="20483" name="Slide Number Placeholder 1">
            <a:extLst>
              <a:ext uri="{FF2B5EF4-FFF2-40B4-BE49-F238E27FC236}">
                <a16:creationId xmlns:a16="http://schemas.microsoft.com/office/drawing/2014/main" id="{3071FE9E-0A59-43D4-B59C-E26BDD507AA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54D5F422-9C4D-4A72-9617-C146F066C613}" type="slidenum">
              <a:rPr lang="en-US" altLang="en-US" sz="2000" b="0">
                <a:solidFill>
                  <a:srgbClr val="FFE831"/>
                </a:solidFill>
                <a:latin typeface="Franklin Gothic Book" panose="020B0503020102020204" pitchFamily="34" charset="0"/>
              </a:rPr>
              <a:pPr/>
              <a:t>1</a:t>
            </a:fld>
            <a:endParaRPr lang="en-US" altLang="en-US" sz="2000" b="0">
              <a:solidFill>
                <a:srgbClr val="FFE831"/>
              </a:solidFill>
              <a:latin typeface="Franklin Gothic Book" panose="020B0503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46CE-0651-4A5E-B199-5DD283C7B78C}"/>
              </a:ext>
            </a:extLst>
          </p:cNvPr>
          <p:cNvSpPr>
            <a:spLocks noGrp="1"/>
          </p:cNvSpPr>
          <p:nvPr>
            <p:ph type="title"/>
          </p:nvPr>
        </p:nvSpPr>
        <p:spPr>
          <a:xfrm>
            <a:off x="228600" y="0"/>
            <a:ext cx="9144000" cy="1219200"/>
          </a:xfrm>
        </p:spPr>
        <p:txBody>
          <a:bodyPr/>
          <a:lstStyle/>
          <a:p>
            <a:pPr algn="ctr">
              <a:defRPr/>
            </a:pPr>
            <a:r>
              <a:rPr sz="4800" dirty="0"/>
              <a:t>Angry or Scared?</a:t>
            </a:r>
          </a:p>
        </p:txBody>
      </p:sp>
      <p:pic>
        <p:nvPicPr>
          <p:cNvPr id="38915" name="Content Placeholder 4">
            <a:extLst>
              <a:ext uri="{FF2B5EF4-FFF2-40B4-BE49-F238E27FC236}">
                <a16:creationId xmlns:a16="http://schemas.microsoft.com/office/drawing/2014/main" id="{21E500F1-EE44-46DE-AF89-C06FAE23BD7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912" t="36258" r="4913" b="2902"/>
          <a:stretch>
            <a:fillRect/>
          </a:stretch>
        </p:blipFill>
        <p:spPr bwMode="auto">
          <a:xfrm>
            <a:off x="877888" y="1603375"/>
            <a:ext cx="7580312" cy="441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Slide Number Placeholder 3">
            <a:extLst>
              <a:ext uri="{FF2B5EF4-FFF2-40B4-BE49-F238E27FC236}">
                <a16:creationId xmlns:a16="http://schemas.microsoft.com/office/drawing/2014/main" id="{4ADF5798-0A53-4CA9-A523-0E5801EC6C6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7788CD5E-659D-499F-8BEB-7427142F7D67}" type="slidenum">
              <a:rPr lang="en-US" altLang="en-US" sz="2000" b="0">
                <a:solidFill>
                  <a:srgbClr val="F8E82F"/>
                </a:solidFill>
                <a:latin typeface="Franklin Gothic Book" panose="020B0503020102020204" pitchFamily="34" charset="0"/>
              </a:rPr>
              <a:pPr/>
              <a:t>10</a:t>
            </a:fld>
            <a:endParaRPr lang="en-US" altLang="en-US" sz="2000" b="0">
              <a:solidFill>
                <a:srgbClr val="F8E82F"/>
              </a:solidFill>
              <a:latin typeface="Franklin Gothic Book" panose="020B0503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87BBF66-981D-4CEA-B2C5-91092F37A65A}"/>
              </a:ext>
            </a:extLst>
          </p:cNvPr>
          <p:cNvSpPr>
            <a:spLocks noGrp="1" noChangeArrowheads="1"/>
          </p:cNvSpPr>
          <p:nvPr>
            <p:ph type="title" idx="4294967295"/>
          </p:nvPr>
        </p:nvSpPr>
        <p:spPr>
          <a:xfrm>
            <a:off x="228600" y="571500"/>
            <a:ext cx="7186613" cy="571500"/>
          </a:xfrm>
        </p:spPr>
        <p:txBody>
          <a:bodyPr/>
          <a:lstStyle/>
          <a:p>
            <a:r>
              <a:rPr altLang="en-US" sz="3400"/>
              <a:t>How </a:t>
            </a:r>
            <a:r>
              <a:rPr altLang="en-US" sz="3400">
                <a:solidFill>
                  <a:srgbClr val="FFE831"/>
                </a:solidFill>
              </a:rPr>
              <a:t>Children</a:t>
            </a:r>
            <a:r>
              <a:rPr altLang="en-US" sz="3400"/>
              <a:t> May Respond to Trauma </a:t>
            </a:r>
            <a:r>
              <a:rPr altLang="en-US" sz="2400" b="0" i="1">
                <a:cs typeface="Arial" panose="020B0604020202020204" pitchFamily="34" charset="0"/>
              </a:rPr>
              <a:t>(Continued)</a:t>
            </a:r>
            <a:br>
              <a:rPr altLang="en-US" sz="2400" b="0" i="1">
                <a:cs typeface="Arial" panose="020B0604020202020204" pitchFamily="34" charset="0"/>
              </a:rPr>
            </a:br>
            <a:endParaRPr altLang="en-US" sz="2400" b="0" i="1">
              <a:cs typeface="Arial" panose="020B0604020202020204" pitchFamily="34" charset="0"/>
            </a:endParaRPr>
          </a:p>
        </p:txBody>
      </p:sp>
      <p:sp>
        <p:nvSpPr>
          <p:cNvPr id="43011" name="Rectangle 3">
            <a:extLst>
              <a:ext uri="{FF2B5EF4-FFF2-40B4-BE49-F238E27FC236}">
                <a16:creationId xmlns:a16="http://schemas.microsoft.com/office/drawing/2014/main" id="{F6A6CD40-923A-427A-ABCE-8FB31F9E0DDA}"/>
              </a:ext>
            </a:extLst>
          </p:cNvPr>
          <p:cNvSpPr>
            <a:spLocks noGrp="1" noChangeArrowheads="1"/>
          </p:cNvSpPr>
          <p:nvPr>
            <p:ph type="body" idx="4294967295"/>
          </p:nvPr>
        </p:nvSpPr>
        <p:spPr bwMode="auto">
          <a:xfrm>
            <a:off x="609600" y="2286000"/>
            <a:ext cx="8077200" cy="355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pPr>
              <a:spcAft>
                <a:spcPct val="35000"/>
              </a:spcAft>
            </a:pPr>
            <a:r>
              <a:rPr lang="en-US" altLang="en-US" sz="2800"/>
              <a:t>Age, developmental stage &amp; personality</a:t>
            </a:r>
          </a:p>
          <a:p>
            <a:pPr>
              <a:spcAft>
                <a:spcPct val="35000"/>
              </a:spcAft>
            </a:pPr>
            <a:r>
              <a:rPr lang="en-US" altLang="en-US" sz="2800"/>
              <a:t>Perception of danger experienced </a:t>
            </a:r>
          </a:p>
          <a:p>
            <a:pPr>
              <a:spcAft>
                <a:spcPct val="35000"/>
              </a:spcAft>
            </a:pPr>
            <a:r>
              <a:rPr lang="en-US" altLang="en-US" sz="2800"/>
              <a:t>Past trauma experiences</a:t>
            </a:r>
          </a:p>
          <a:p>
            <a:pPr>
              <a:spcAft>
                <a:spcPct val="35000"/>
              </a:spcAft>
            </a:pPr>
            <a:r>
              <a:rPr lang="en-US" altLang="en-US" sz="2800"/>
              <a:t>Difficulties faced following the trauma</a:t>
            </a:r>
          </a:p>
          <a:p>
            <a:pPr>
              <a:spcAft>
                <a:spcPct val="35000"/>
              </a:spcAft>
            </a:pPr>
            <a:r>
              <a:rPr lang="en-US" altLang="en-US" sz="2800"/>
              <a:t>Availability of adults who can offer help, reassurance, protection and safety</a:t>
            </a:r>
          </a:p>
        </p:txBody>
      </p:sp>
      <p:sp>
        <p:nvSpPr>
          <p:cNvPr id="40964" name="Rectangle 4">
            <a:extLst>
              <a:ext uri="{FF2B5EF4-FFF2-40B4-BE49-F238E27FC236}">
                <a16:creationId xmlns:a16="http://schemas.microsoft.com/office/drawing/2014/main" id="{DCB35494-54E2-448C-A3AE-CA028071866D}"/>
              </a:ext>
            </a:extLst>
          </p:cNvPr>
          <p:cNvSpPr>
            <a:spLocks noChangeArrowheads="1"/>
          </p:cNvSpPr>
          <p:nvPr/>
        </p:nvSpPr>
        <p:spPr bwMode="auto">
          <a:xfrm>
            <a:off x="306388" y="1703388"/>
            <a:ext cx="8532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30000"/>
              </a:spcAft>
              <a:buSzPct val="110000"/>
              <a:buFont typeface="Wingdings" panose="05000000000000000000" pitchFamily="2" charset="2"/>
              <a:buNone/>
            </a:pPr>
            <a:r>
              <a:rPr lang="en-US" altLang="en-US" sz="2800" b="0">
                <a:solidFill>
                  <a:srgbClr val="FFE831"/>
                </a:solidFill>
              </a:rPr>
              <a:t>A child’s reactions to trauma will vary depending on:</a:t>
            </a:r>
          </a:p>
        </p:txBody>
      </p:sp>
      <p:sp>
        <p:nvSpPr>
          <p:cNvPr id="40965" name="TextBox 4">
            <a:extLst>
              <a:ext uri="{FF2B5EF4-FFF2-40B4-BE49-F238E27FC236}">
                <a16:creationId xmlns:a16="http://schemas.microsoft.com/office/drawing/2014/main" id="{A3E23115-F91B-4ECD-ACE8-DBD2DB49DCF9}"/>
              </a:ext>
            </a:extLst>
          </p:cNvPr>
          <p:cNvSpPr txBox="1">
            <a:spLocks noChangeArrowheads="1"/>
          </p:cNvSpPr>
          <p:nvPr/>
        </p:nvSpPr>
        <p:spPr bwMode="auto">
          <a:xfrm>
            <a:off x="7543800" y="6019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i="1">
                <a:solidFill>
                  <a:srgbClr val="FFE831"/>
                </a:solidFill>
              </a:rPr>
              <a:t>(Continued)</a:t>
            </a:r>
            <a:endParaRPr lang="en-US" altLang="en-US" sz="1800" b="0">
              <a:solidFill>
                <a:srgbClr val="FFE831"/>
              </a:solidFill>
            </a:endParaRPr>
          </a:p>
        </p:txBody>
      </p:sp>
      <p:sp>
        <p:nvSpPr>
          <p:cNvPr id="40966" name="Slide Number Placeholder 5">
            <a:extLst>
              <a:ext uri="{FF2B5EF4-FFF2-40B4-BE49-F238E27FC236}">
                <a16:creationId xmlns:a16="http://schemas.microsoft.com/office/drawing/2014/main" id="{F41D4798-2443-4890-8066-E134F9B6710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E7A00302-F09F-40A7-8BA8-0376942E9768}" type="slidenum">
              <a:rPr lang="en-US" altLang="en-US" sz="2000" b="0">
                <a:solidFill>
                  <a:srgbClr val="FFE831"/>
                </a:solidFill>
                <a:latin typeface="Franklin Gothic Book" panose="020B0503020102020204" pitchFamily="34" charset="0"/>
              </a:rPr>
              <a:pPr/>
              <a:t>11</a:t>
            </a:fld>
            <a:endParaRPr lang="en-US" altLang="en-US" sz="2000" b="0">
              <a:solidFill>
                <a:srgbClr val="FFE83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500"/>
                                        <p:tgtEl>
                                          <p:spTgt spid="43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fade">
                                      <p:cBhvr>
                                        <p:cTn id="22" dur="500"/>
                                        <p:tgtEl>
                                          <p:spTgt spid="430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Effect transition="in" filter="fade">
                                      <p:cBhvr>
                                        <p:cTn id="27"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0FF28DAD-7850-4D84-A757-10372C56F628}"/>
              </a:ext>
            </a:extLst>
          </p:cNvPr>
          <p:cNvSpPr>
            <a:spLocks noGrp="1" noChangeArrowheads="1"/>
          </p:cNvSpPr>
          <p:nvPr>
            <p:ph type="body" idx="4294967295"/>
          </p:nvPr>
        </p:nvSpPr>
        <p:spPr bwMode="auto">
          <a:xfrm>
            <a:off x="3581400" y="2514600"/>
            <a:ext cx="5486400" cy="38084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a:spcAft>
                <a:spcPct val="30000"/>
              </a:spcAft>
            </a:pPr>
            <a:r>
              <a:rPr lang="en-US" altLang="en-US"/>
              <a:t>Nervous</a:t>
            </a:r>
          </a:p>
          <a:p>
            <a:pPr>
              <a:spcAft>
                <a:spcPct val="30000"/>
              </a:spcAft>
            </a:pPr>
            <a:r>
              <a:rPr lang="en-US" altLang="en-US"/>
              <a:t>Jumpy</a:t>
            </a:r>
          </a:p>
          <a:p>
            <a:pPr>
              <a:spcAft>
                <a:spcPct val="30000"/>
              </a:spcAft>
            </a:pPr>
            <a:r>
              <a:rPr lang="en-US" altLang="en-US"/>
              <a:t>Fidgety</a:t>
            </a:r>
          </a:p>
          <a:p>
            <a:pPr>
              <a:spcAft>
                <a:spcPct val="30000"/>
              </a:spcAft>
            </a:pPr>
            <a:r>
              <a:rPr lang="en-US" altLang="en-US"/>
              <a:t>Impulsive</a:t>
            </a:r>
          </a:p>
          <a:p>
            <a:pPr>
              <a:spcAft>
                <a:spcPct val="30000"/>
              </a:spcAft>
            </a:pPr>
            <a:r>
              <a:rPr lang="en-US" altLang="en-US"/>
              <a:t>Giggly </a:t>
            </a:r>
          </a:p>
          <a:p>
            <a:pPr>
              <a:spcAft>
                <a:spcPct val="30000"/>
              </a:spcAft>
            </a:pPr>
            <a:r>
              <a:rPr lang="en-US" altLang="en-US"/>
              <a:t>Distracted</a:t>
            </a:r>
          </a:p>
          <a:p>
            <a:pPr>
              <a:spcAft>
                <a:spcPct val="30000"/>
              </a:spcAft>
            </a:pPr>
            <a:endParaRPr lang="en-US" altLang="en-US"/>
          </a:p>
        </p:txBody>
      </p:sp>
      <p:sp>
        <p:nvSpPr>
          <p:cNvPr id="43011" name="Slide Number Placeholder 4">
            <a:extLst>
              <a:ext uri="{FF2B5EF4-FFF2-40B4-BE49-F238E27FC236}">
                <a16:creationId xmlns:a16="http://schemas.microsoft.com/office/drawing/2014/main" id="{3FC74122-B027-4C3A-956B-201B8229ED9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0D6D679C-3668-4210-8140-26F7B0B4AF79}" type="slidenum">
              <a:rPr lang="en-US" altLang="en-US" sz="2000" b="0">
                <a:solidFill>
                  <a:srgbClr val="FFE831"/>
                </a:solidFill>
                <a:latin typeface="Franklin Gothic Book" panose="020B0503020102020204" pitchFamily="34" charset="0"/>
              </a:rPr>
              <a:pPr/>
              <a:t>12</a:t>
            </a:fld>
            <a:endParaRPr lang="en-US" altLang="en-US" sz="2000" b="0">
              <a:solidFill>
                <a:srgbClr val="FFE831"/>
              </a:solidFill>
              <a:latin typeface="Franklin Gothic Book" panose="020B0503020102020204" pitchFamily="34" charset="0"/>
            </a:endParaRPr>
          </a:p>
        </p:txBody>
      </p:sp>
      <p:sp>
        <p:nvSpPr>
          <p:cNvPr id="43012" name="Rectangle 5">
            <a:extLst>
              <a:ext uri="{FF2B5EF4-FFF2-40B4-BE49-F238E27FC236}">
                <a16:creationId xmlns:a16="http://schemas.microsoft.com/office/drawing/2014/main" id="{2324A179-00A3-463A-85CD-9D43C5EE3E1A}"/>
              </a:ext>
            </a:extLst>
          </p:cNvPr>
          <p:cNvSpPr>
            <a:spLocks noChangeArrowheads="1"/>
          </p:cNvSpPr>
          <p:nvPr/>
        </p:nvSpPr>
        <p:spPr bwMode="auto">
          <a:xfrm>
            <a:off x="3581400" y="1828800"/>
            <a:ext cx="3124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en-US" altLang="en-US" sz="2700">
                <a:solidFill>
                  <a:srgbClr val="FFE831"/>
                </a:solidFill>
              </a:rPr>
              <a:t>Hyperarousal:</a:t>
            </a:r>
            <a:r>
              <a:rPr lang="en-US" altLang="en-US" sz="2700"/>
              <a:t> </a:t>
            </a:r>
          </a:p>
        </p:txBody>
      </p:sp>
      <p:pic>
        <p:nvPicPr>
          <p:cNvPr id="43013" name="Picture 7" descr="Module2_Hyperarousal">
            <a:extLst>
              <a:ext uri="{FF2B5EF4-FFF2-40B4-BE49-F238E27FC236}">
                <a16:creationId xmlns:a16="http://schemas.microsoft.com/office/drawing/2014/main" id="{FB1AF387-0BC8-48BC-8345-2594C5BCD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1676400"/>
            <a:ext cx="253523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4">
            <a:extLst>
              <a:ext uri="{FF2B5EF4-FFF2-40B4-BE49-F238E27FC236}">
                <a16:creationId xmlns:a16="http://schemas.microsoft.com/office/drawing/2014/main" id="{8966A4DC-F520-438A-BA89-53A45CC95CDE}"/>
              </a:ext>
            </a:extLst>
          </p:cNvPr>
          <p:cNvSpPr txBox="1">
            <a:spLocks noChangeArrowheads="1"/>
          </p:cNvSpPr>
          <p:nvPr/>
        </p:nvSpPr>
        <p:spPr bwMode="auto">
          <a:xfrm>
            <a:off x="7543800" y="6019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i="1">
                <a:solidFill>
                  <a:srgbClr val="FFE831"/>
                </a:solidFill>
              </a:rPr>
              <a:t>(Continued)</a:t>
            </a:r>
            <a:endParaRPr lang="en-US" altLang="en-US" sz="1800" b="0">
              <a:solidFill>
                <a:srgbClr val="FFE831"/>
              </a:solidFill>
            </a:endParaRPr>
          </a:p>
        </p:txBody>
      </p:sp>
      <p:sp>
        <p:nvSpPr>
          <p:cNvPr id="43015" name="Rectangle 2">
            <a:extLst>
              <a:ext uri="{FF2B5EF4-FFF2-40B4-BE49-F238E27FC236}">
                <a16:creationId xmlns:a16="http://schemas.microsoft.com/office/drawing/2014/main" id="{43EF98DB-AF4B-4DA1-B794-36799A29C763}"/>
              </a:ext>
            </a:extLst>
          </p:cNvPr>
          <p:cNvSpPr>
            <a:spLocks noChangeArrowheads="1"/>
          </p:cNvSpPr>
          <p:nvPr/>
        </p:nvSpPr>
        <p:spPr bwMode="auto">
          <a:xfrm>
            <a:off x="228600" y="457200"/>
            <a:ext cx="7696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3400">
                <a:solidFill>
                  <a:srgbClr val="FFE14F"/>
                </a:solidFill>
              </a:rPr>
              <a:t>How </a:t>
            </a:r>
            <a:r>
              <a:rPr lang="en-US" altLang="en-US" sz="3400">
                <a:solidFill>
                  <a:srgbClr val="FFE831"/>
                </a:solidFill>
              </a:rPr>
              <a:t>Children</a:t>
            </a:r>
            <a:r>
              <a:rPr lang="en-US" altLang="en-US" sz="3400">
                <a:solidFill>
                  <a:srgbClr val="FFE14F"/>
                </a:solidFill>
              </a:rPr>
              <a:t> May Respond to Trauma – </a:t>
            </a:r>
            <a:r>
              <a:rPr lang="en-US" altLang="en-US" sz="3200" i="1">
                <a:solidFill>
                  <a:srgbClr val="FFE14F"/>
                </a:solidFill>
              </a:rPr>
              <a:t>Traumatic Stress Reactions</a:t>
            </a:r>
            <a:r>
              <a:rPr lang="en-US" altLang="en-US" sz="3400">
                <a:solidFill>
                  <a:srgbClr val="FFE14F"/>
                </a:solidFill>
              </a:rPr>
              <a:t> </a:t>
            </a:r>
            <a:br>
              <a:rPr lang="en-US" altLang="en-US" sz="2400" b="0" i="1">
                <a:solidFill>
                  <a:srgbClr val="FFE14F"/>
                </a:solidFill>
              </a:rPr>
            </a:br>
            <a:endParaRPr lang="en-US" altLang="en-US" sz="2400" b="0" i="1">
              <a:solidFill>
                <a:srgbClr val="FFE14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D87CCABF-49D9-4E1F-9608-9241A39B3AC2}"/>
              </a:ext>
            </a:extLst>
          </p:cNvPr>
          <p:cNvSpPr>
            <a:spLocks noGrp="1"/>
          </p:cNvSpPr>
          <p:nvPr>
            <p:ph idx="1"/>
          </p:nvPr>
        </p:nvSpPr>
        <p:spPr bwMode="auto">
          <a:xfrm>
            <a:off x="4419600" y="2590800"/>
            <a:ext cx="44958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t>Repetitive thoughts, images, and feelings in the body</a:t>
            </a:r>
          </a:p>
          <a:p>
            <a:r>
              <a:rPr altLang="en-US"/>
              <a:t>Nightmares</a:t>
            </a:r>
          </a:p>
          <a:p>
            <a:r>
              <a:rPr altLang="en-US"/>
              <a:t>Flashbacks</a:t>
            </a:r>
          </a:p>
          <a:p>
            <a:endParaRPr altLang="en-US"/>
          </a:p>
        </p:txBody>
      </p:sp>
      <p:sp>
        <p:nvSpPr>
          <p:cNvPr id="45059" name="Slide Number Placeholder 3">
            <a:extLst>
              <a:ext uri="{FF2B5EF4-FFF2-40B4-BE49-F238E27FC236}">
                <a16:creationId xmlns:a16="http://schemas.microsoft.com/office/drawing/2014/main" id="{59485737-C1D5-4CE8-9E06-2290FB66F1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2817F84D-CBCD-4329-B3B0-18407B1988F7}" type="slidenum">
              <a:rPr lang="en-US" altLang="en-US" sz="2000" b="0">
                <a:solidFill>
                  <a:srgbClr val="FFE831"/>
                </a:solidFill>
                <a:latin typeface="Franklin Gothic Book" panose="020B0503020102020204" pitchFamily="34" charset="0"/>
              </a:rPr>
              <a:pPr/>
              <a:t>13</a:t>
            </a:fld>
            <a:endParaRPr lang="en-US" altLang="en-US" sz="2000" b="0">
              <a:solidFill>
                <a:srgbClr val="FFE831"/>
              </a:solidFill>
              <a:latin typeface="Franklin Gothic Book" panose="020B0503020102020204" pitchFamily="34" charset="0"/>
            </a:endParaRPr>
          </a:p>
        </p:txBody>
      </p:sp>
      <p:sp>
        <p:nvSpPr>
          <p:cNvPr id="45060" name="Rectangle 4">
            <a:extLst>
              <a:ext uri="{FF2B5EF4-FFF2-40B4-BE49-F238E27FC236}">
                <a16:creationId xmlns:a16="http://schemas.microsoft.com/office/drawing/2014/main" id="{7BBD7D56-AFF6-4906-A9AD-B1B56C1EB50C}"/>
              </a:ext>
            </a:extLst>
          </p:cNvPr>
          <p:cNvSpPr>
            <a:spLocks noChangeArrowheads="1"/>
          </p:cNvSpPr>
          <p:nvPr/>
        </p:nvSpPr>
        <p:spPr bwMode="auto">
          <a:xfrm>
            <a:off x="4419600" y="1905000"/>
            <a:ext cx="3276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700">
                <a:solidFill>
                  <a:srgbClr val="FFE831"/>
                </a:solidFill>
              </a:rPr>
              <a:t>Reexperiencing</a:t>
            </a:r>
            <a:r>
              <a:rPr lang="en-US" altLang="en-US" sz="2700" b="0">
                <a:solidFill>
                  <a:srgbClr val="FFE831"/>
                </a:solidFill>
              </a:rPr>
              <a:t>:</a:t>
            </a:r>
          </a:p>
        </p:txBody>
      </p:sp>
      <p:pic>
        <p:nvPicPr>
          <p:cNvPr id="45061" name="Picture 7" descr="ReExperience">
            <a:extLst>
              <a:ext uri="{FF2B5EF4-FFF2-40B4-BE49-F238E27FC236}">
                <a16:creationId xmlns:a16="http://schemas.microsoft.com/office/drawing/2014/main" id="{DBCD6E42-43AB-4DDC-999A-0CD5C4117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388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Box 4">
            <a:extLst>
              <a:ext uri="{FF2B5EF4-FFF2-40B4-BE49-F238E27FC236}">
                <a16:creationId xmlns:a16="http://schemas.microsoft.com/office/drawing/2014/main" id="{276DACC4-6F16-4901-B8E6-3C78D6122756}"/>
              </a:ext>
            </a:extLst>
          </p:cNvPr>
          <p:cNvSpPr txBox="1">
            <a:spLocks noChangeArrowheads="1"/>
          </p:cNvSpPr>
          <p:nvPr/>
        </p:nvSpPr>
        <p:spPr bwMode="auto">
          <a:xfrm>
            <a:off x="7543800" y="6019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i="1">
                <a:solidFill>
                  <a:srgbClr val="FFE831"/>
                </a:solidFill>
              </a:rPr>
              <a:t>(Continued)</a:t>
            </a:r>
            <a:endParaRPr lang="en-US" altLang="en-US" sz="1800" b="0">
              <a:solidFill>
                <a:srgbClr val="FFE831"/>
              </a:solidFill>
            </a:endParaRPr>
          </a:p>
        </p:txBody>
      </p:sp>
      <p:sp>
        <p:nvSpPr>
          <p:cNvPr id="45063" name="Rectangle 2">
            <a:extLst>
              <a:ext uri="{FF2B5EF4-FFF2-40B4-BE49-F238E27FC236}">
                <a16:creationId xmlns:a16="http://schemas.microsoft.com/office/drawing/2014/main" id="{4CE8F977-49DF-4AEC-9D68-5F5F3E8F7279}"/>
              </a:ext>
            </a:extLst>
          </p:cNvPr>
          <p:cNvSpPr>
            <a:spLocks noChangeArrowheads="1"/>
          </p:cNvSpPr>
          <p:nvPr/>
        </p:nvSpPr>
        <p:spPr bwMode="auto">
          <a:xfrm>
            <a:off x="228600" y="571500"/>
            <a:ext cx="71866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nSpc>
                <a:spcPct val="90000"/>
              </a:lnSpc>
            </a:pPr>
            <a:br>
              <a:rPr lang="en-US" altLang="en-US" sz="2400" b="0" i="1">
                <a:solidFill>
                  <a:srgbClr val="FFE14F"/>
                </a:solidFill>
              </a:rPr>
            </a:br>
            <a:endParaRPr lang="en-US" altLang="en-US" sz="2400" b="0" i="1">
              <a:solidFill>
                <a:srgbClr val="FFE14F"/>
              </a:solidFill>
            </a:endParaRPr>
          </a:p>
        </p:txBody>
      </p:sp>
      <p:sp>
        <p:nvSpPr>
          <p:cNvPr id="45064" name="Rectangle 2">
            <a:extLst>
              <a:ext uri="{FF2B5EF4-FFF2-40B4-BE49-F238E27FC236}">
                <a16:creationId xmlns:a16="http://schemas.microsoft.com/office/drawing/2014/main" id="{DF4C882F-BDE8-4839-B013-A5A1EEEA8578}"/>
              </a:ext>
            </a:extLst>
          </p:cNvPr>
          <p:cNvSpPr>
            <a:spLocks noChangeArrowheads="1"/>
          </p:cNvSpPr>
          <p:nvPr/>
        </p:nvSpPr>
        <p:spPr bwMode="auto">
          <a:xfrm>
            <a:off x="228600" y="457200"/>
            <a:ext cx="7696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3400">
                <a:solidFill>
                  <a:srgbClr val="FFE14F"/>
                </a:solidFill>
              </a:rPr>
              <a:t>How </a:t>
            </a:r>
            <a:r>
              <a:rPr lang="en-US" altLang="en-US" sz="3400">
                <a:solidFill>
                  <a:srgbClr val="FFE831"/>
                </a:solidFill>
              </a:rPr>
              <a:t>Children</a:t>
            </a:r>
            <a:r>
              <a:rPr lang="en-US" altLang="en-US" sz="3400">
                <a:solidFill>
                  <a:srgbClr val="FFE14F"/>
                </a:solidFill>
              </a:rPr>
              <a:t> May Respond to Trauma – </a:t>
            </a:r>
            <a:r>
              <a:rPr lang="en-US" altLang="en-US" sz="3200" i="1">
                <a:solidFill>
                  <a:srgbClr val="FFE14F"/>
                </a:solidFill>
              </a:rPr>
              <a:t>Traumatic Stress Reactions</a:t>
            </a:r>
            <a:r>
              <a:rPr lang="en-US" altLang="en-US" sz="3400">
                <a:solidFill>
                  <a:srgbClr val="FFE14F"/>
                </a:solidFill>
              </a:rPr>
              <a:t> </a:t>
            </a:r>
            <a:br>
              <a:rPr lang="en-US" altLang="en-US" sz="2400" b="0" i="1">
                <a:solidFill>
                  <a:srgbClr val="FFE14F"/>
                </a:solidFill>
              </a:rPr>
            </a:br>
            <a:endParaRPr lang="en-US" altLang="en-US" sz="2400" b="0" i="1">
              <a:solidFill>
                <a:srgbClr val="FFE14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58614A38-5B7D-405E-9A08-797FC76D1F6C}"/>
              </a:ext>
            </a:extLst>
          </p:cNvPr>
          <p:cNvSpPr>
            <a:spLocks noGrp="1"/>
          </p:cNvSpPr>
          <p:nvPr>
            <p:ph idx="1"/>
          </p:nvPr>
        </p:nvSpPr>
        <p:spPr bwMode="auto">
          <a:xfrm>
            <a:off x="3810000" y="2209800"/>
            <a:ext cx="56388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t>Feeling numb, frozen, shut down</a:t>
            </a:r>
          </a:p>
          <a:p>
            <a:r>
              <a:rPr altLang="en-US"/>
              <a:t>Arguing</a:t>
            </a:r>
          </a:p>
          <a:p>
            <a:r>
              <a:rPr altLang="en-US"/>
              <a:t>Creating chaos and confusion</a:t>
            </a:r>
          </a:p>
          <a:p>
            <a:r>
              <a:rPr altLang="en-US"/>
              <a:t>Pulling away from activities and relationships</a:t>
            </a:r>
          </a:p>
          <a:p>
            <a:r>
              <a:rPr altLang="en-US"/>
              <a:t>Avoiding things that remind them of the trauma </a:t>
            </a:r>
          </a:p>
        </p:txBody>
      </p:sp>
      <p:sp>
        <p:nvSpPr>
          <p:cNvPr id="47107" name="Slide Number Placeholder 3">
            <a:extLst>
              <a:ext uri="{FF2B5EF4-FFF2-40B4-BE49-F238E27FC236}">
                <a16:creationId xmlns:a16="http://schemas.microsoft.com/office/drawing/2014/main" id="{AC54578C-5C79-4CA7-A526-4C1C2CE7D45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ADD0E27C-4D5C-4E4B-8E7E-F5BDC652705F}" type="slidenum">
              <a:rPr lang="en-US" altLang="en-US" sz="2000" b="0">
                <a:solidFill>
                  <a:srgbClr val="FFE831"/>
                </a:solidFill>
                <a:latin typeface="Franklin Gothic Book" panose="020B0503020102020204" pitchFamily="34" charset="0"/>
              </a:rPr>
              <a:pPr/>
              <a:t>14</a:t>
            </a:fld>
            <a:endParaRPr lang="en-US" altLang="en-US" sz="2000" b="0">
              <a:solidFill>
                <a:srgbClr val="FFE831"/>
              </a:solidFill>
              <a:latin typeface="Franklin Gothic Book" panose="020B0503020102020204" pitchFamily="34" charset="0"/>
            </a:endParaRPr>
          </a:p>
        </p:txBody>
      </p:sp>
      <p:sp>
        <p:nvSpPr>
          <p:cNvPr id="47108" name="Rectangle 4">
            <a:extLst>
              <a:ext uri="{FF2B5EF4-FFF2-40B4-BE49-F238E27FC236}">
                <a16:creationId xmlns:a16="http://schemas.microsoft.com/office/drawing/2014/main" id="{4CA48DF9-B83B-41F1-AFFE-D37824B6F931}"/>
              </a:ext>
            </a:extLst>
          </p:cNvPr>
          <p:cNvSpPr>
            <a:spLocks noChangeArrowheads="1"/>
          </p:cNvSpPr>
          <p:nvPr/>
        </p:nvSpPr>
        <p:spPr bwMode="auto">
          <a:xfrm>
            <a:off x="3810000" y="1676400"/>
            <a:ext cx="60198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700">
                <a:solidFill>
                  <a:srgbClr val="FFE831"/>
                </a:solidFill>
              </a:rPr>
              <a:t>Avoidance and withdrawal</a:t>
            </a:r>
            <a:r>
              <a:rPr lang="en-US" altLang="en-US" sz="2700" b="0">
                <a:solidFill>
                  <a:srgbClr val="FFE831"/>
                </a:solidFill>
              </a:rPr>
              <a:t>:</a:t>
            </a:r>
          </a:p>
        </p:txBody>
      </p:sp>
      <p:pic>
        <p:nvPicPr>
          <p:cNvPr id="47109" name="Picture 7" descr="Module2_Withdrawal_blk">
            <a:extLst>
              <a:ext uri="{FF2B5EF4-FFF2-40B4-BE49-F238E27FC236}">
                <a16:creationId xmlns:a16="http://schemas.microsoft.com/office/drawing/2014/main" id="{5B6544E7-A4EC-4E2D-A34B-C0CA0B624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828800"/>
            <a:ext cx="32543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2">
            <a:extLst>
              <a:ext uri="{FF2B5EF4-FFF2-40B4-BE49-F238E27FC236}">
                <a16:creationId xmlns:a16="http://schemas.microsoft.com/office/drawing/2014/main" id="{86C64A2F-8D1D-4F86-8D4E-586371CFCA88}"/>
              </a:ext>
            </a:extLst>
          </p:cNvPr>
          <p:cNvSpPr>
            <a:spLocks noChangeArrowheads="1"/>
          </p:cNvSpPr>
          <p:nvPr/>
        </p:nvSpPr>
        <p:spPr bwMode="auto">
          <a:xfrm>
            <a:off x="228600" y="571500"/>
            <a:ext cx="71866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nSpc>
                <a:spcPct val="90000"/>
              </a:lnSpc>
            </a:pPr>
            <a:br>
              <a:rPr lang="en-US" altLang="en-US" sz="2400" b="0" i="1">
                <a:solidFill>
                  <a:srgbClr val="FFE14F"/>
                </a:solidFill>
              </a:rPr>
            </a:br>
            <a:endParaRPr lang="en-US" altLang="en-US" sz="2400" b="0" i="1">
              <a:solidFill>
                <a:srgbClr val="FFE14F"/>
              </a:solidFill>
            </a:endParaRPr>
          </a:p>
        </p:txBody>
      </p:sp>
      <p:sp>
        <p:nvSpPr>
          <p:cNvPr id="47111" name="Rectangle 2">
            <a:extLst>
              <a:ext uri="{FF2B5EF4-FFF2-40B4-BE49-F238E27FC236}">
                <a16:creationId xmlns:a16="http://schemas.microsoft.com/office/drawing/2014/main" id="{BB7625C4-35D2-44A2-83EF-6479698EEA17}"/>
              </a:ext>
            </a:extLst>
          </p:cNvPr>
          <p:cNvSpPr>
            <a:spLocks noChangeArrowheads="1"/>
          </p:cNvSpPr>
          <p:nvPr/>
        </p:nvSpPr>
        <p:spPr bwMode="auto">
          <a:xfrm>
            <a:off x="228600" y="457200"/>
            <a:ext cx="7696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3400">
                <a:solidFill>
                  <a:srgbClr val="FFE14F"/>
                </a:solidFill>
              </a:rPr>
              <a:t>How </a:t>
            </a:r>
            <a:r>
              <a:rPr lang="en-US" altLang="en-US" sz="3400">
                <a:solidFill>
                  <a:srgbClr val="FFE831"/>
                </a:solidFill>
              </a:rPr>
              <a:t>Children</a:t>
            </a:r>
            <a:r>
              <a:rPr lang="en-US" altLang="en-US" sz="3400">
                <a:solidFill>
                  <a:srgbClr val="FFE14F"/>
                </a:solidFill>
              </a:rPr>
              <a:t> May Respond to Trauma – </a:t>
            </a:r>
            <a:r>
              <a:rPr lang="en-US" altLang="en-US" sz="3200" i="1">
                <a:solidFill>
                  <a:srgbClr val="FFE14F"/>
                </a:solidFill>
              </a:rPr>
              <a:t>Traumatic Stress Reactions</a:t>
            </a:r>
            <a:r>
              <a:rPr lang="en-US" altLang="en-US" sz="3400">
                <a:solidFill>
                  <a:srgbClr val="FFE14F"/>
                </a:solidFill>
              </a:rPr>
              <a:t> </a:t>
            </a:r>
            <a:br>
              <a:rPr lang="en-US" altLang="en-US" sz="2400" b="0" i="1">
                <a:solidFill>
                  <a:srgbClr val="FFE14F"/>
                </a:solidFill>
              </a:rPr>
            </a:br>
            <a:endParaRPr lang="en-US" altLang="en-US" sz="2400" b="0" i="1">
              <a:solidFill>
                <a:srgbClr val="FFE14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9457831-561F-421F-AC1D-1EA0B2C3AC3D}"/>
              </a:ext>
            </a:extLst>
          </p:cNvPr>
          <p:cNvSpPr>
            <a:spLocks noGrp="1" noChangeArrowheads="1"/>
          </p:cNvSpPr>
          <p:nvPr>
            <p:ph type="title" idx="4294967295"/>
          </p:nvPr>
        </p:nvSpPr>
        <p:spPr>
          <a:xfrm>
            <a:off x="228600" y="361950"/>
            <a:ext cx="7772400" cy="628650"/>
          </a:xfrm>
        </p:spPr>
        <p:txBody>
          <a:bodyPr/>
          <a:lstStyle/>
          <a:p>
            <a:r>
              <a:rPr altLang="en-US" sz="3400"/>
              <a:t>You May Also See:</a:t>
            </a:r>
            <a:br>
              <a:rPr altLang="en-US" sz="3400"/>
            </a:br>
            <a:r>
              <a:rPr altLang="en-US" sz="3400"/>
              <a:t>Traumatic Stress Reactions </a:t>
            </a:r>
            <a:r>
              <a:rPr altLang="en-US" sz="2800"/>
              <a:t>(Cont'd)</a:t>
            </a:r>
          </a:p>
        </p:txBody>
      </p:sp>
      <p:sp>
        <p:nvSpPr>
          <p:cNvPr id="45059" name="Rectangle 3">
            <a:extLst>
              <a:ext uri="{FF2B5EF4-FFF2-40B4-BE49-F238E27FC236}">
                <a16:creationId xmlns:a16="http://schemas.microsoft.com/office/drawing/2014/main" id="{389E747C-5131-48A6-A270-9B7C75B64DBA}"/>
              </a:ext>
            </a:extLst>
          </p:cNvPr>
          <p:cNvSpPr>
            <a:spLocks noGrp="1" noChangeArrowheads="1"/>
          </p:cNvSpPr>
          <p:nvPr>
            <p:ph type="body" idx="4294967295"/>
          </p:nvPr>
        </p:nvSpPr>
        <p:spPr bwMode="auto">
          <a:xfrm>
            <a:off x="533400" y="1854200"/>
            <a:ext cx="8388350" cy="424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r>
              <a:rPr lang="en-US" altLang="en-US"/>
              <a:t>Problems concentrating, learning, playing with others or taking in new information</a:t>
            </a:r>
          </a:p>
          <a:p>
            <a:r>
              <a:rPr lang="en-US" altLang="en-US"/>
              <a:t>Difficulty going to sleep or staying asleep, nightmares </a:t>
            </a:r>
          </a:p>
          <a:p>
            <a:r>
              <a:rPr lang="en-US" altLang="en-US"/>
              <a:t>Frequent changes in emotion; moody, sad, or angry and aggressive, etc.</a:t>
            </a:r>
          </a:p>
          <a:p>
            <a:r>
              <a:rPr lang="en-US" altLang="en-US"/>
              <a:t>Age-inappropriate behaviors; reacting like a much younger child</a:t>
            </a:r>
          </a:p>
        </p:txBody>
      </p:sp>
      <p:sp>
        <p:nvSpPr>
          <p:cNvPr id="49156" name="Slide Number Placeholder 3">
            <a:extLst>
              <a:ext uri="{FF2B5EF4-FFF2-40B4-BE49-F238E27FC236}">
                <a16:creationId xmlns:a16="http://schemas.microsoft.com/office/drawing/2014/main" id="{6B0C237F-7E4E-4D1C-B5CF-44118414C40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6520DD86-9B25-4086-9F44-63FE009B7044}" type="slidenum">
              <a:rPr lang="en-US" altLang="en-US" sz="2000" b="0">
                <a:solidFill>
                  <a:srgbClr val="FFE831"/>
                </a:solidFill>
                <a:latin typeface="Franklin Gothic Book" panose="020B0503020102020204" pitchFamily="34" charset="0"/>
              </a:rPr>
              <a:pPr/>
              <a:t>15</a:t>
            </a:fld>
            <a:endParaRPr lang="en-US" altLang="en-US" sz="2000" b="0">
              <a:solidFill>
                <a:srgbClr val="FFE83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500"/>
                                        <p:tgtEl>
                                          <p:spTgt spid="45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500"/>
                                        <p:tgtEl>
                                          <p:spTgt spid="45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fade">
                                      <p:cBhvr>
                                        <p:cTn id="22" dur="5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E308925-9B56-488C-AF8F-3185E4401379}"/>
              </a:ext>
            </a:extLst>
          </p:cNvPr>
          <p:cNvSpPr>
            <a:spLocks noGrp="1" noChangeArrowheads="1"/>
          </p:cNvSpPr>
          <p:nvPr>
            <p:ph type="title" idx="4294967295"/>
          </p:nvPr>
        </p:nvSpPr>
        <p:spPr>
          <a:xfrm>
            <a:off x="228600" y="514350"/>
            <a:ext cx="7543800" cy="628650"/>
          </a:xfrm>
        </p:spPr>
        <p:txBody>
          <a:bodyPr/>
          <a:lstStyle/>
          <a:p>
            <a:r>
              <a:rPr altLang="en-US" sz="3400"/>
              <a:t>You May Also See:</a:t>
            </a:r>
            <a:br>
              <a:rPr altLang="en-US" sz="3400"/>
            </a:br>
            <a:r>
              <a:rPr altLang="en-US" sz="3400"/>
              <a:t>Traumatic Stress Reactions</a:t>
            </a:r>
            <a:r>
              <a:rPr altLang="en-US" sz="2800"/>
              <a:t> (Cont'd)</a:t>
            </a:r>
            <a:br>
              <a:rPr altLang="en-US" sz="2000"/>
            </a:br>
            <a:endParaRPr altLang="en-US" sz="2800" i="1"/>
          </a:p>
        </p:txBody>
      </p:sp>
      <p:sp>
        <p:nvSpPr>
          <p:cNvPr id="45059" name="Rectangle 3">
            <a:extLst>
              <a:ext uri="{FF2B5EF4-FFF2-40B4-BE49-F238E27FC236}">
                <a16:creationId xmlns:a16="http://schemas.microsoft.com/office/drawing/2014/main" id="{67CC8B8E-2FCE-473B-939E-6CD485D8484B}"/>
              </a:ext>
            </a:extLst>
          </p:cNvPr>
          <p:cNvSpPr>
            <a:spLocks noGrp="1" noChangeArrowheads="1"/>
          </p:cNvSpPr>
          <p:nvPr>
            <p:ph type="body" idx="4294967295"/>
          </p:nvPr>
        </p:nvSpPr>
        <p:spPr bwMode="auto">
          <a:xfrm>
            <a:off x="533400" y="1854200"/>
            <a:ext cx="8388350" cy="4241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pPr>
              <a:defRPr/>
            </a:pPr>
            <a:r>
              <a:rPr lang="en-US" altLang="en-US" dirty="0"/>
              <a:t>Physical discomfort, such as headaches, backaches or stomachaches</a:t>
            </a:r>
          </a:p>
          <a:p>
            <a:pPr marL="0" indent="0">
              <a:buFont typeface="Wingdings" panose="05000000000000000000" pitchFamily="2" charset="2"/>
              <a:buNone/>
              <a:defRPr/>
            </a:pPr>
            <a:endParaRPr lang="en-US" altLang="en-US" dirty="0"/>
          </a:p>
          <a:p>
            <a:pPr marL="0" indent="0">
              <a:buFont typeface="Wingdings" panose="05000000000000000000" pitchFamily="2" charset="2"/>
              <a:buNone/>
              <a:defRPr/>
            </a:pPr>
            <a:r>
              <a:rPr lang="en-US" altLang="en-US" dirty="0"/>
              <a:t>In adolescence you may see:</a:t>
            </a:r>
          </a:p>
          <a:p>
            <a:pPr>
              <a:defRPr/>
            </a:pPr>
            <a:r>
              <a:rPr lang="en-US" altLang="en-US" dirty="0"/>
              <a:t>Substance use or abuse</a:t>
            </a:r>
          </a:p>
          <a:p>
            <a:pPr>
              <a:defRPr/>
            </a:pPr>
            <a:r>
              <a:rPr lang="en-US" altLang="en-US" dirty="0"/>
              <a:t>Eating disorders</a:t>
            </a:r>
          </a:p>
          <a:p>
            <a:pPr>
              <a:defRPr/>
            </a:pPr>
            <a:r>
              <a:rPr lang="en-US" altLang="en-US" dirty="0"/>
              <a:t>Self-harm behaviors</a:t>
            </a:r>
          </a:p>
        </p:txBody>
      </p:sp>
      <p:sp>
        <p:nvSpPr>
          <p:cNvPr id="51204" name="Slide Number Placeholder 3">
            <a:extLst>
              <a:ext uri="{FF2B5EF4-FFF2-40B4-BE49-F238E27FC236}">
                <a16:creationId xmlns:a16="http://schemas.microsoft.com/office/drawing/2014/main" id="{25CFD395-604C-4ACF-9D92-8B392100C2C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99160D1B-5C5A-4985-A6DA-8AD81656F2DC}" type="slidenum">
              <a:rPr lang="en-US" altLang="en-US" sz="2000" b="0">
                <a:solidFill>
                  <a:srgbClr val="FFE831"/>
                </a:solidFill>
                <a:latin typeface="Franklin Gothic Book" panose="020B0503020102020204" pitchFamily="34" charset="0"/>
              </a:rPr>
              <a:pPr/>
              <a:t>16</a:t>
            </a:fld>
            <a:endParaRPr lang="en-US" altLang="en-US" sz="2000" b="0">
              <a:solidFill>
                <a:srgbClr val="FFE83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fade">
                                      <p:cBhvr>
                                        <p:cTn id="12" dur="500"/>
                                        <p:tgtEl>
                                          <p:spTgt spid="450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5059">
                                            <p:txEl>
                                              <p:pRg st="3" end="3"/>
                                            </p:txEl>
                                          </p:spTgt>
                                        </p:tgtEl>
                                        <p:attrNameLst>
                                          <p:attrName>style.visibility</p:attrName>
                                        </p:attrNameLst>
                                      </p:cBhvr>
                                      <p:to>
                                        <p:strVal val="visible"/>
                                      </p:to>
                                    </p:set>
                                    <p:animEffect transition="in" filter="fade">
                                      <p:cBhvr>
                                        <p:cTn id="17" dur="500"/>
                                        <p:tgtEl>
                                          <p:spTgt spid="450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5059">
                                            <p:txEl>
                                              <p:pRg st="4" end="4"/>
                                            </p:txEl>
                                          </p:spTgt>
                                        </p:tgtEl>
                                        <p:attrNameLst>
                                          <p:attrName>style.visibility</p:attrName>
                                        </p:attrNameLst>
                                      </p:cBhvr>
                                      <p:to>
                                        <p:strVal val="visible"/>
                                      </p:to>
                                    </p:set>
                                    <p:animEffect transition="in" filter="fade">
                                      <p:cBhvr>
                                        <p:cTn id="22" dur="500"/>
                                        <p:tgtEl>
                                          <p:spTgt spid="450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animEffect transition="in" filter="fade">
                                      <p:cBhvr>
                                        <p:cTn id="27"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a:extLst>
              <a:ext uri="{FF2B5EF4-FFF2-40B4-BE49-F238E27FC236}">
                <a16:creationId xmlns:a16="http://schemas.microsoft.com/office/drawing/2014/main" id="{9F40BE45-CD53-4951-A5B6-4C616CFF2FF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6A66B76E-8E0B-48FF-8364-8BC732BA85A6}" type="slidenum">
              <a:rPr lang="en-US" altLang="en-US" sz="2000" b="0">
                <a:solidFill>
                  <a:srgbClr val="F8E82F"/>
                </a:solidFill>
                <a:latin typeface="Franklin Gothic Book" panose="020B0503020102020204" pitchFamily="34" charset="0"/>
              </a:rPr>
              <a:pPr/>
              <a:t>17</a:t>
            </a:fld>
            <a:endParaRPr lang="en-US" altLang="en-US" sz="2000" b="0">
              <a:solidFill>
                <a:srgbClr val="F8E82F"/>
              </a:solidFill>
              <a:latin typeface="Franklin Gothic Book" panose="020B0503020102020204" pitchFamily="34" charset="0"/>
            </a:endParaRPr>
          </a:p>
        </p:txBody>
      </p:sp>
      <p:sp>
        <p:nvSpPr>
          <p:cNvPr id="53251" name="Title 1">
            <a:extLst>
              <a:ext uri="{FF2B5EF4-FFF2-40B4-BE49-F238E27FC236}">
                <a16:creationId xmlns:a16="http://schemas.microsoft.com/office/drawing/2014/main" id="{835FF9D8-31AA-444C-8F58-D244262FE496}"/>
              </a:ext>
            </a:extLst>
          </p:cNvPr>
          <p:cNvSpPr>
            <a:spLocks noGrp="1" noChangeArrowheads="1"/>
          </p:cNvSpPr>
          <p:nvPr>
            <p:ph type="title"/>
          </p:nvPr>
        </p:nvSpPr>
        <p:spPr>
          <a:xfrm>
            <a:off x="304800" y="381000"/>
            <a:ext cx="8893175" cy="1219200"/>
          </a:xfrm>
        </p:spPr>
        <p:txBody>
          <a:bodyPr/>
          <a:lstStyle/>
          <a:p>
            <a:r>
              <a:rPr altLang="en-US"/>
              <a:t>Recognizing Trauma </a:t>
            </a:r>
            <a:br>
              <a:rPr altLang="en-US" sz="2800"/>
            </a:br>
            <a:r>
              <a:rPr altLang="en-US" sz="2800"/>
              <a:t>(Supplemental Handout &amp; Small Group Activity)</a:t>
            </a:r>
          </a:p>
        </p:txBody>
      </p:sp>
      <p:sp>
        <p:nvSpPr>
          <p:cNvPr id="53252" name="TextBox 4">
            <a:extLst>
              <a:ext uri="{FF2B5EF4-FFF2-40B4-BE49-F238E27FC236}">
                <a16:creationId xmlns:a16="http://schemas.microsoft.com/office/drawing/2014/main" id="{1F0AB222-5610-4618-B043-47FF160AFB27}"/>
              </a:ext>
            </a:extLst>
          </p:cNvPr>
          <p:cNvSpPr txBox="1">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en-US" altLang="en-US" i="1">
                <a:cs typeface="Arial" panose="020B0604020202020204" pitchFamily="34" charset="0"/>
              </a:rPr>
              <a:t>What kind of behaviors could be described as:</a:t>
            </a:r>
          </a:p>
        </p:txBody>
      </p:sp>
      <p:sp>
        <p:nvSpPr>
          <p:cNvPr id="7" name="Content Placeholder 2">
            <a:extLst>
              <a:ext uri="{FF2B5EF4-FFF2-40B4-BE49-F238E27FC236}">
                <a16:creationId xmlns:a16="http://schemas.microsoft.com/office/drawing/2014/main" id="{22BC131D-8FDA-47CD-AD71-9368DB363BE5}"/>
              </a:ext>
            </a:extLst>
          </p:cNvPr>
          <p:cNvSpPr txBox="1">
            <a:spLocks/>
          </p:cNvSpPr>
          <p:nvPr/>
        </p:nvSpPr>
        <p:spPr bwMode="auto">
          <a:xfrm>
            <a:off x="457200" y="2514600"/>
            <a:ext cx="8686800" cy="441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a:solidFill>
                  <a:schemeClr val="tx1"/>
                </a:solidFill>
                <a:latin typeface="+mn-lt"/>
              </a:defRPr>
            </a:lvl2pPr>
            <a:lvl3pPr marL="1208088" indent="-241300" algn="l" defTabSz="966788" rtl="0" eaLnBrk="0" fontAlgn="base" hangingPunct="0">
              <a:spcBef>
                <a:spcPct val="0"/>
              </a:spcBef>
              <a:spcAft>
                <a:spcPct val="25000"/>
              </a:spcAft>
              <a:buFont typeface="Arial" panose="020B0604020202020204" pitchFamily="34" charset="0"/>
              <a:buChar char="–"/>
              <a:defRPr sz="2500">
                <a:solidFill>
                  <a:schemeClr val="tx1"/>
                </a:solidFill>
                <a:latin typeface="+mn-lt"/>
              </a:defRPr>
            </a:lvl3pPr>
            <a:lvl4pPr marL="1692275" indent="-242888" algn="l" defTabSz="966788" rtl="0" eaLnBrk="0" fontAlgn="base" hangingPunct="0">
              <a:spcBef>
                <a:spcPct val="0"/>
              </a:spcBef>
              <a:spcAft>
                <a:spcPct val="25000"/>
              </a:spcAft>
              <a:buChar char="•"/>
              <a:defRPr sz="2300">
                <a:solidFill>
                  <a:schemeClr val="tx1"/>
                </a:solidFill>
                <a:latin typeface="+mn-lt"/>
              </a:defRPr>
            </a:lvl4pPr>
            <a:lvl5pPr marL="2174875" indent="-241300" algn="l" defTabSz="966788" rtl="0" eaLnBrk="0" fontAlgn="base" hangingPunct="0">
              <a:spcBef>
                <a:spcPct val="0"/>
              </a:spcBef>
              <a:spcAft>
                <a:spcPct val="25000"/>
              </a:spcAft>
              <a:buChar char="»"/>
              <a:defRPr sz="2100">
                <a:solidFill>
                  <a:schemeClr val="tx1"/>
                </a:solidFill>
                <a:latin typeface="+mn-lt"/>
              </a:defRPr>
            </a:lvl5pPr>
            <a:lvl6pPr marL="2632075" indent="-241300" algn="l" defTabSz="966788" rtl="0" fontAlgn="base">
              <a:spcBef>
                <a:spcPct val="0"/>
              </a:spcBef>
              <a:spcAft>
                <a:spcPct val="25000"/>
              </a:spcAft>
              <a:buChar char="»"/>
              <a:defRPr sz="2100">
                <a:solidFill>
                  <a:schemeClr val="tx1"/>
                </a:solidFill>
                <a:latin typeface="+mn-lt"/>
              </a:defRPr>
            </a:lvl6pPr>
            <a:lvl7pPr marL="3089275" indent="-241300" algn="l" defTabSz="966788" rtl="0" fontAlgn="base">
              <a:spcBef>
                <a:spcPct val="0"/>
              </a:spcBef>
              <a:spcAft>
                <a:spcPct val="25000"/>
              </a:spcAft>
              <a:buChar char="»"/>
              <a:defRPr sz="2100">
                <a:solidFill>
                  <a:schemeClr val="tx1"/>
                </a:solidFill>
                <a:latin typeface="+mn-lt"/>
              </a:defRPr>
            </a:lvl7pPr>
            <a:lvl8pPr marL="3546475" indent="-241300" algn="l" defTabSz="966788" rtl="0" fontAlgn="base">
              <a:spcBef>
                <a:spcPct val="0"/>
              </a:spcBef>
              <a:spcAft>
                <a:spcPct val="25000"/>
              </a:spcAft>
              <a:buChar char="»"/>
              <a:defRPr sz="2100">
                <a:solidFill>
                  <a:schemeClr val="tx1"/>
                </a:solidFill>
                <a:latin typeface="+mn-lt"/>
              </a:defRPr>
            </a:lvl8pPr>
            <a:lvl9pPr marL="4003675" indent="-241300" algn="l" defTabSz="966788" rtl="0" fontAlgn="base">
              <a:spcBef>
                <a:spcPct val="0"/>
              </a:spcBef>
              <a:spcAft>
                <a:spcPct val="25000"/>
              </a:spcAft>
              <a:buChar char="»"/>
              <a:defRPr sz="2100">
                <a:solidFill>
                  <a:schemeClr val="tx1"/>
                </a:solidFill>
                <a:latin typeface="+mn-lt"/>
              </a:defRPr>
            </a:lvl9pPr>
          </a:lstStyle>
          <a:p>
            <a:pPr>
              <a:defRPr/>
            </a:pPr>
            <a:r>
              <a:rPr lang="en-US" altLang="en-US" b="0" kern="0"/>
              <a:t>Manipulative</a:t>
            </a:r>
          </a:p>
          <a:p>
            <a:pPr>
              <a:defRPr/>
            </a:pPr>
            <a:r>
              <a:rPr lang="en-US" altLang="en-US" b="0" kern="0"/>
              <a:t>Lazy</a:t>
            </a:r>
          </a:p>
          <a:p>
            <a:pPr>
              <a:defRPr/>
            </a:pPr>
            <a:r>
              <a:rPr lang="en-US" altLang="en-US" b="0" kern="0"/>
              <a:t>Resistant</a:t>
            </a:r>
          </a:p>
          <a:p>
            <a:pPr>
              <a:defRPr/>
            </a:pPr>
            <a:r>
              <a:rPr lang="en-US" altLang="en-US" b="0" kern="0"/>
              <a:t>Disrespectful</a:t>
            </a:r>
          </a:p>
          <a:p>
            <a:pPr>
              <a:defRPr/>
            </a:pPr>
            <a:r>
              <a:rPr lang="en-US" altLang="en-US" b="0" kern="0"/>
              <a:t>Attention-seeking</a:t>
            </a:r>
            <a:endParaRPr lang="en-US" altLang="en-US" b="0" kern="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44D2D58-1E46-47A1-830D-C2B60EEC71CD}"/>
              </a:ext>
            </a:extLst>
          </p:cNvPr>
          <p:cNvSpPr>
            <a:spLocks noGrp="1" noChangeArrowheads="1"/>
          </p:cNvSpPr>
          <p:nvPr>
            <p:ph type="title" idx="4294967295"/>
          </p:nvPr>
        </p:nvSpPr>
        <p:spPr>
          <a:xfrm>
            <a:off x="293688" y="228600"/>
            <a:ext cx="7554912" cy="857250"/>
          </a:xfrm>
        </p:spPr>
        <p:txBody>
          <a:bodyPr/>
          <a:lstStyle/>
          <a:p>
            <a:r>
              <a:rPr altLang="en-US" sz="3000"/>
              <a:t>Trauma Reminders/Triggers Could Be:</a:t>
            </a:r>
          </a:p>
        </p:txBody>
      </p:sp>
      <p:sp>
        <p:nvSpPr>
          <p:cNvPr id="32771" name="Rectangle 3">
            <a:extLst>
              <a:ext uri="{FF2B5EF4-FFF2-40B4-BE49-F238E27FC236}">
                <a16:creationId xmlns:a16="http://schemas.microsoft.com/office/drawing/2014/main" id="{F4593B9D-8108-4E4E-9AB5-FE37ADC4E914}"/>
              </a:ext>
            </a:extLst>
          </p:cNvPr>
          <p:cNvSpPr>
            <a:spLocks noGrp="1" noChangeArrowheads="1"/>
          </p:cNvSpPr>
          <p:nvPr>
            <p:ph type="body" idx="4294967295"/>
          </p:nvPr>
        </p:nvSpPr>
        <p:spPr bwMode="auto">
          <a:xfrm>
            <a:off x="3978275" y="1600200"/>
            <a:ext cx="5546725" cy="441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pPr marL="800100" indent="-457200"/>
            <a:r>
              <a:rPr lang="en-US" altLang="en-US"/>
              <a:t>Sights, Smells &amp; Tastes </a:t>
            </a:r>
          </a:p>
          <a:p>
            <a:pPr marL="800100" indent="-457200"/>
            <a:r>
              <a:rPr lang="en-US" altLang="en-US"/>
              <a:t>Sounds </a:t>
            </a:r>
          </a:p>
          <a:p>
            <a:pPr marL="800100" indent="-457200"/>
            <a:r>
              <a:rPr lang="en-US" altLang="en-US"/>
              <a:t>Emotions </a:t>
            </a:r>
          </a:p>
          <a:p>
            <a:pPr marL="800100" indent="-457200"/>
            <a:r>
              <a:rPr lang="en-US" altLang="en-US"/>
              <a:t>Objects</a:t>
            </a:r>
          </a:p>
          <a:p>
            <a:pPr marL="800100" indent="-457200"/>
            <a:r>
              <a:rPr lang="en-US" altLang="en-US"/>
              <a:t>Dates/Events</a:t>
            </a:r>
          </a:p>
          <a:p>
            <a:pPr marL="800100" indent="-457200"/>
            <a:r>
              <a:rPr lang="en-US" altLang="en-US"/>
              <a:t>Situations</a:t>
            </a:r>
          </a:p>
          <a:p>
            <a:pPr marL="800100" indent="-457200"/>
            <a:r>
              <a:rPr lang="en-US" altLang="en-US"/>
              <a:t>Places or People</a:t>
            </a:r>
          </a:p>
        </p:txBody>
      </p:sp>
      <p:sp>
        <p:nvSpPr>
          <p:cNvPr id="55300" name="Slide Number Placeholder 4">
            <a:extLst>
              <a:ext uri="{FF2B5EF4-FFF2-40B4-BE49-F238E27FC236}">
                <a16:creationId xmlns:a16="http://schemas.microsoft.com/office/drawing/2014/main" id="{5B6A4477-F0BA-4350-9C66-483766EAEF7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A08DBC4E-0E26-417B-8AE3-184C3806EB59}" type="slidenum">
              <a:rPr lang="en-US" altLang="en-US" sz="2000" b="0">
                <a:solidFill>
                  <a:srgbClr val="FFE831"/>
                </a:solidFill>
                <a:latin typeface="Franklin Gothic Book" panose="020B0503020102020204" pitchFamily="34" charset="0"/>
              </a:rPr>
              <a:pPr/>
              <a:t>18</a:t>
            </a:fld>
            <a:endParaRPr lang="en-US" altLang="en-US" sz="2000" b="0">
              <a:solidFill>
                <a:srgbClr val="FFE831"/>
              </a:solidFill>
              <a:latin typeface="Franklin Gothic Book" panose="020B0503020102020204" pitchFamily="34" charset="0"/>
            </a:endParaRPr>
          </a:p>
        </p:txBody>
      </p:sp>
      <p:pic>
        <p:nvPicPr>
          <p:cNvPr id="55301" name="Picture 6" descr="Module3_TraumaReminders">
            <a:extLst>
              <a:ext uri="{FF2B5EF4-FFF2-40B4-BE49-F238E27FC236}">
                <a16:creationId xmlns:a16="http://schemas.microsoft.com/office/drawing/2014/main" id="{ABB11315-DBA2-4897-BC65-4E5B3B95E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3657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4">
            <a:extLst>
              <a:ext uri="{FF2B5EF4-FFF2-40B4-BE49-F238E27FC236}">
                <a16:creationId xmlns:a16="http://schemas.microsoft.com/office/drawing/2014/main" id="{0920D856-694A-4A41-8EAA-7F66C84E1157}"/>
              </a:ext>
            </a:extLst>
          </p:cNvPr>
          <p:cNvSpPr txBox="1">
            <a:spLocks noChangeArrowheads="1"/>
          </p:cNvSpPr>
          <p:nvPr/>
        </p:nvSpPr>
        <p:spPr bwMode="auto">
          <a:xfrm>
            <a:off x="7543800" y="6019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i="1">
                <a:solidFill>
                  <a:srgbClr val="FFE831"/>
                </a:solidFill>
              </a:rPr>
              <a:t>(Continued)</a:t>
            </a:r>
            <a:endParaRPr lang="en-US" altLang="en-US" sz="1800" b="0">
              <a:solidFill>
                <a:srgbClr val="FFE83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1000"/>
                                        <p:tgtEl>
                                          <p:spTgt spid="32771">
                                            <p:txEl>
                                              <p:pRg st="1" end="1"/>
                                            </p:txEl>
                                          </p:spTgt>
                                        </p:tgtEl>
                                      </p:cBhvr>
                                    </p:animEffect>
                                    <p:anim calcmode="lin" valueType="num">
                                      <p:cBhvr>
                                        <p:cTn id="15"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Effect transition="in" filter="fade">
                                      <p:cBhvr>
                                        <p:cTn id="21" dur="1000"/>
                                        <p:tgtEl>
                                          <p:spTgt spid="32771">
                                            <p:txEl>
                                              <p:pRg st="2" end="2"/>
                                            </p:txEl>
                                          </p:spTgt>
                                        </p:tgtEl>
                                      </p:cBhvr>
                                    </p:animEffect>
                                    <p:anim calcmode="lin" valueType="num">
                                      <p:cBhvr>
                                        <p:cTn id="22"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Effect transition="in" filter="fade">
                                      <p:cBhvr>
                                        <p:cTn id="28" dur="1000"/>
                                        <p:tgtEl>
                                          <p:spTgt spid="32771">
                                            <p:txEl>
                                              <p:pRg st="3" end="3"/>
                                            </p:txEl>
                                          </p:spTgt>
                                        </p:tgtEl>
                                      </p:cBhvr>
                                    </p:animEffect>
                                    <p:anim calcmode="lin" valueType="num">
                                      <p:cBhvr>
                                        <p:cTn id="29"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771">
                                            <p:txEl>
                                              <p:pRg st="4" end="4"/>
                                            </p:txEl>
                                          </p:spTgt>
                                        </p:tgtEl>
                                        <p:attrNameLst>
                                          <p:attrName>style.visibility</p:attrName>
                                        </p:attrNameLst>
                                      </p:cBhvr>
                                      <p:to>
                                        <p:strVal val="visible"/>
                                      </p:to>
                                    </p:set>
                                    <p:animEffect transition="in" filter="fade">
                                      <p:cBhvr>
                                        <p:cTn id="35" dur="1000"/>
                                        <p:tgtEl>
                                          <p:spTgt spid="32771">
                                            <p:txEl>
                                              <p:pRg st="4" end="4"/>
                                            </p:txEl>
                                          </p:spTgt>
                                        </p:tgtEl>
                                      </p:cBhvr>
                                    </p:animEffect>
                                    <p:anim calcmode="lin" valueType="num">
                                      <p:cBhvr>
                                        <p:cTn id="36"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27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2771">
                                            <p:txEl>
                                              <p:pRg st="5" end="5"/>
                                            </p:txEl>
                                          </p:spTgt>
                                        </p:tgtEl>
                                        <p:attrNameLst>
                                          <p:attrName>style.visibility</p:attrName>
                                        </p:attrNameLst>
                                      </p:cBhvr>
                                      <p:to>
                                        <p:strVal val="visible"/>
                                      </p:to>
                                    </p:set>
                                    <p:animEffect transition="in" filter="fade">
                                      <p:cBhvr>
                                        <p:cTn id="42" dur="1000"/>
                                        <p:tgtEl>
                                          <p:spTgt spid="32771">
                                            <p:txEl>
                                              <p:pRg st="5" end="5"/>
                                            </p:txEl>
                                          </p:spTgt>
                                        </p:tgtEl>
                                      </p:cBhvr>
                                    </p:animEffect>
                                    <p:anim calcmode="lin" valueType="num">
                                      <p:cBhvr>
                                        <p:cTn id="43"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27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2771">
                                            <p:txEl>
                                              <p:pRg st="6" end="6"/>
                                            </p:txEl>
                                          </p:spTgt>
                                        </p:tgtEl>
                                        <p:attrNameLst>
                                          <p:attrName>style.visibility</p:attrName>
                                        </p:attrNameLst>
                                      </p:cBhvr>
                                      <p:to>
                                        <p:strVal val="visible"/>
                                      </p:to>
                                    </p:set>
                                    <p:animEffect transition="in" filter="fade">
                                      <p:cBhvr>
                                        <p:cTn id="49" dur="1000"/>
                                        <p:tgtEl>
                                          <p:spTgt spid="32771">
                                            <p:txEl>
                                              <p:pRg st="6" end="6"/>
                                            </p:txEl>
                                          </p:spTgt>
                                        </p:tgtEl>
                                      </p:cBhvr>
                                    </p:animEffect>
                                    <p:anim calcmode="lin" valueType="num">
                                      <p:cBhvr>
                                        <p:cTn id="50"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27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AD68B8D-87CD-4C82-854A-3C1741A8FE93}"/>
              </a:ext>
            </a:extLst>
          </p:cNvPr>
          <p:cNvSpPr>
            <a:spLocks noGrp="1" noChangeArrowheads="1"/>
          </p:cNvSpPr>
          <p:nvPr>
            <p:ph type="title" idx="4294967295"/>
          </p:nvPr>
        </p:nvSpPr>
        <p:spPr>
          <a:xfrm>
            <a:off x="533400" y="1295400"/>
            <a:ext cx="8662988" cy="3581400"/>
          </a:xfrm>
          <a:noFill/>
        </p:spPr>
        <p:txBody>
          <a:bodyPr lIns="96821" tIns="47616" rIns="96821" bIns="47616"/>
          <a:lstStyle/>
          <a:p>
            <a:r>
              <a:rPr altLang="en-US" sz="3200" b="0" i="1">
                <a:solidFill>
                  <a:srgbClr val="FFE831"/>
                </a:solidFill>
              </a:rPr>
              <a:t>I don't think there was a time when I wasn't abused as a child. In order to survive the abuse, I made believe that the real me was separate from my body. That way, the abuse was happening not really to me, but just this skin I'm in.</a:t>
            </a:r>
            <a:br>
              <a:rPr altLang="en-US" sz="3000" b="0"/>
            </a:br>
            <a:br>
              <a:rPr altLang="en-US" sz="3000" b="0"/>
            </a:br>
            <a:endParaRPr altLang="en-US" sz="3000" b="0"/>
          </a:p>
        </p:txBody>
      </p:sp>
      <p:sp>
        <p:nvSpPr>
          <p:cNvPr id="57347" name="Rectangle 3">
            <a:extLst>
              <a:ext uri="{FF2B5EF4-FFF2-40B4-BE49-F238E27FC236}">
                <a16:creationId xmlns:a16="http://schemas.microsoft.com/office/drawing/2014/main" id="{B8301A1E-A194-4E23-9F4C-284ACE63A436}"/>
              </a:ext>
            </a:extLst>
          </p:cNvPr>
          <p:cNvSpPr>
            <a:spLocks noChangeArrowheads="1"/>
          </p:cNvSpPr>
          <p:nvPr/>
        </p:nvSpPr>
        <p:spPr bwMode="auto">
          <a:xfrm>
            <a:off x="6926263" y="4191000"/>
            <a:ext cx="15430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3100" b="0"/>
              <a:t>—C. M.</a:t>
            </a:r>
          </a:p>
        </p:txBody>
      </p:sp>
      <p:sp>
        <p:nvSpPr>
          <p:cNvPr id="57348" name="Text Box 4">
            <a:extLst>
              <a:ext uri="{FF2B5EF4-FFF2-40B4-BE49-F238E27FC236}">
                <a16:creationId xmlns:a16="http://schemas.microsoft.com/office/drawing/2014/main" id="{32EDB386-EFB7-4A7C-AA96-4C1E9AD9189D}"/>
              </a:ext>
            </a:extLst>
          </p:cNvPr>
          <p:cNvSpPr txBox="1">
            <a:spLocks noChangeArrowheads="1"/>
          </p:cNvSpPr>
          <p:nvPr/>
        </p:nvSpPr>
        <p:spPr bwMode="auto">
          <a:xfrm>
            <a:off x="990600" y="5945188"/>
            <a:ext cx="8382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b="0">
                <a:solidFill>
                  <a:srgbClr val="FFE831"/>
                </a:solidFill>
              </a:rPr>
              <a:t>My body betrayed me. </a:t>
            </a:r>
            <a:r>
              <a:rPr lang="en-US" altLang="en-US" sz="1400" b="0" i="1">
                <a:solidFill>
                  <a:srgbClr val="FFE831"/>
                </a:solidFill>
              </a:rPr>
              <a:t>Represent</a:t>
            </a:r>
            <a:r>
              <a:rPr lang="en-US" altLang="en-US" sz="1400" b="0">
                <a:solidFill>
                  <a:srgbClr val="FFE831"/>
                </a:solidFill>
              </a:rPr>
              <a:t>. </a:t>
            </a:r>
            <a:r>
              <a:rPr lang="en-US" altLang="en-US" sz="1400" b="0" i="1">
                <a:solidFill>
                  <a:srgbClr val="FFE831"/>
                </a:solidFill>
              </a:rPr>
              <a:t>Sept/Oct. 2003.</a:t>
            </a:r>
          </a:p>
          <a:p>
            <a:pPr algn="r" eaLnBrk="1" hangingPunct="1"/>
            <a:r>
              <a:rPr lang="en-US" altLang="en-US" sz="1400" b="0">
                <a:solidFill>
                  <a:srgbClr val="FFE831"/>
                </a:solidFill>
              </a:rPr>
              <a:t> Available at http://www.youthcomm.org/FCYU-Features/SeptOct2003/FCYU-2003-09-24.htm</a:t>
            </a:r>
          </a:p>
          <a:p>
            <a:pPr algn="r" eaLnBrk="1" hangingPunct="1"/>
            <a:endParaRPr lang="en-US" altLang="en-US" sz="1400">
              <a:solidFill>
                <a:srgbClr val="FFE831"/>
              </a:solidFill>
            </a:endParaRPr>
          </a:p>
        </p:txBody>
      </p:sp>
      <p:sp>
        <p:nvSpPr>
          <p:cNvPr id="57349" name="Slide Number Placeholder 4">
            <a:extLst>
              <a:ext uri="{FF2B5EF4-FFF2-40B4-BE49-F238E27FC236}">
                <a16:creationId xmlns:a16="http://schemas.microsoft.com/office/drawing/2014/main" id="{E1C70042-AB56-48FB-B7EE-33A4AC1E8E6B}"/>
              </a:ext>
            </a:extLst>
          </p:cNvPr>
          <p:cNvSpPr>
            <a:spLocks noGrp="1"/>
          </p:cNvSpPr>
          <p:nvPr>
            <p:ph type="sldNum" sz="quarter" idx="10"/>
          </p:nvPr>
        </p:nvSpPr>
        <p:spPr>
          <a:xfrm>
            <a:off x="8534400" y="6883400"/>
            <a:ext cx="1066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a:fld id="{919AC31F-73B1-4906-BE5C-5BF355E19EFA}" type="slidenum">
              <a:rPr lang="en-US" altLang="en-US" sz="2000" b="0">
                <a:solidFill>
                  <a:srgbClr val="FFE831"/>
                </a:solidFill>
                <a:latin typeface="Franklin Gothic Book" panose="020B0503020102020204" pitchFamily="34" charset="0"/>
              </a:rPr>
              <a:pPr algn="r"/>
              <a:t>19</a:t>
            </a:fld>
            <a:endParaRPr lang="en-US" altLang="en-US" sz="2000" b="0">
              <a:solidFill>
                <a:srgbClr val="FFE831"/>
              </a:solidFill>
              <a:latin typeface="Franklin Gothic Book" panose="020B0503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61">
            <a:extLst>
              <a:ext uri="{FF2B5EF4-FFF2-40B4-BE49-F238E27FC236}">
                <a16:creationId xmlns:a16="http://schemas.microsoft.com/office/drawing/2014/main" id="{7E8BD554-3D78-40EE-8CFA-E59FCA87E92E}"/>
              </a:ext>
            </a:extLst>
          </p:cNvPr>
          <p:cNvSpPr txBox="1">
            <a:spLocks noGrp="1"/>
          </p:cNvSpPr>
          <p:nvPr>
            <p:ph type="title" idx="4294967295"/>
          </p:nvPr>
        </p:nvSpPr>
        <p:spPr>
          <a:xfrm>
            <a:off x="228600" y="76200"/>
            <a:ext cx="9220200" cy="1219200"/>
          </a:xfrm>
        </p:spPr>
        <p:txBody>
          <a:bodyPr lIns="48300" tIns="48300" rIns="48300" bIns="48300"/>
          <a:lstStyle/>
          <a:p>
            <a:pPr eaLnBrk="1" hangingPunct="1">
              <a:lnSpc>
                <a:spcPct val="90000"/>
              </a:lnSpc>
              <a:buClr>
                <a:srgbClr val="FFE14F"/>
              </a:buClr>
              <a:buSzPct val="25000"/>
            </a:pPr>
            <a:r>
              <a:rPr lang="en-US" altLang="en-US" sz="3400" b="1">
                <a:solidFill>
                  <a:srgbClr val="FFE14F"/>
                </a:solidFill>
                <a:latin typeface="Arial" panose="020B0604020202020204" pitchFamily="34" charset="0"/>
                <a:cs typeface="Arial" panose="020B0604020202020204" pitchFamily="34" charset="0"/>
              </a:rPr>
              <a:t>Getting to Know Each Other</a:t>
            </a:r>
            <a:br>
              <a:rPr lang="en-US" altLang="en-US" sz="3400" b="1">
                <a:solidFill>
                  <a:srgbClr val="FFE14F"/>
                </a:solidFill>
                <a:latin typeface="Arial" panose="020B0604020202020204" pitchFamily="34" charset="0"/>
                <a:cs typeface="Arial" panose="020B0604020202020204" pitchFamily="34" charset="0"/>
              </a:rPr>
            </a:br>
            <a:r>
              <a:rPr lang="en-US" altLang="en-US" sz="3400" b="1">
                <a:solidFill>
                  <a:srgbClr val="FFE14F"/>
                </a:solidFill>
                <a:latin typeface="Arial" panose="020B0604020202020204" pitchFamily="34" charset="0"/>
                <a:cs typeface="Arial" panose="020B0604020202020204" pitchFamily="34" charset="0"/>
              </a:rPr>
              <a:t>(Group Activity)</a:t>
            </a:r>
          </a:p>
        </p:txBody>
      </p:sp>
      <p:sp>
        <p:nvSpPr>
          <p:cNvPr id="62" name="Shape 62">
            <a:extLst>
              <a:ext uri="{FF2B5EF4-FFF2-40B4-BE49-F238E27FC236}">
                <a16:creationId xmlns:a16="http://schemas.microsoft.com/office/drawing/2014/main" id="{BB9ECA12-48FA-42D5-97CD-5657108328EE}"/>
              </a:ext>
            </a:extLst>
          </p:cNvPr>
          <p:cNvSpPr txBox="1">
            <a:spLocks noGrp="1"/>
          </p:cNvSpPr>
          <p:nvPr>
            <p:ph type="body" idx="4294967295"/>
          </p:nvPr>
        </p:nvSpPr>
        <p:spPr>
          <a:xfrm>
            <a:off x="685800" y="1600200"/>
            <a:ext cx="7620000" cy="4419600"/>
          </a:xfrm>
        </p:spPr>
        <p:txBody>
          <a:bodyPr lIns="45700" tIns="45700" rIns="45700" bIns="45700">
            <a:noAutofit/>
          </a:bodyPr>
          <a:lstStyle/>
          <a:p>
            <a:pPr eaLnBrk="1" fontAlgn="auto" hangingPunct="1">
              <a:spcBef>
                <a:spcPts val="1600"/>
              </a:spcBef>
              <a:spcAft>
                <a:spcPts val="0"/>
              </a:spcAft>
              <a:buClr>
                <a:srgbClr val="FFFFFF"/>
              </a:buClr>
              <a:buSzPct val="110000"/>
              <a:buFont typeface="Noto Sans Symbols"/>
              <a:buNone/>
              <a:defRPr/>
            </a:pPr>
            <a:r>
              <a:rPr lang="en-US" sz="3200" dirty="0">
                <a:solidFill>
                  <a:srgbClr val="FFFFFF"/>
                </a:solidFill>
                <a:sym typeface="Arial"/>
              </a:rPr>
              <a:t>Are there any new folks?  </a:t>
            </a:r>
          </a:p>
          <a:p>
            <a:pPr eaLnBrk="1" fontAlgn="auto" hangingPunct="1">
              <a:spcBef>
                <a:spcPts val="1600"/>
              </a:spcBef>
              <a:spcAft>
                <a:spcPts val="0"/>
              </a:spcAft>
              <a:buClr>
                <a:srgbClr val="FFFFFF"/>
              </a:buClr>
              <a:buSzPct val="110000"/>
              <a:buFont typeface="Noto Sans Symbols"/>
              <a:buNone/>
              <a:defRPr/>
            </a:pPr>
            <a:r>
              <a:rPr lang="en-US" sz="3200" dirty="0">
                <a:solidFill>
                  <a:srgbClr val="FFFFFF"/>
                </a:solidFill>
                <a:sym typeface="Arial"/>
              </a:rPr>
              <a:t>If so, who are we?</a:t>
            </a:r>
          </a:p>
          <a:p>
            <a:pPr marL="892724" lvl="1" indent="-457200" eaLnBrk="1" fontAlgn="auto" hangingPunct="1">
              <a:spcBef>
                <a:spcPts val="1600"/>
              </a:spcBef>
              <a:spcAft>
                <a:spcPts val="0"/>
              </a:spcAft>
              <a:buClr>
                <a:srgbClr val="FFFFFF"/>
              </a:buClr>
              <a:buSzPct val="110000"/>
              <a:buFont typeface="Arial" panose="020B0604020202020204" pitchFamily="34" charset="0"/>
              <a:buChar char="•"/>
              <a:defRPr/>
            </a:pPr>
            <a:r>
              <a:rPr lang="en-US" sz="2800" dirty="0">
                <a:solidFill>
                  <a:srgbClr val="FFFFFF"/>
                </a:solidFill>
                <a:sym typeface="Arial"/>
              </a:rPr>
              <a:t>Are you a Parent, Kin Caregiver, Foster, Social Worker, Child Care Provider, Teacher, Attorney etc.?</a:t>
            </a:r>
          </a:p>
          <a:p>
            <a:pPr marL="435524" lvl="1" eaLnBrk="1" fontAlgn="auto" hangingPunct="1">
              <a:spcBef>
                <a:spcPts val="1600"/>
              </a:spcBef>
              <a:spcAft>
                <a:spcPts val="0"/>
              </a:spcAft>
              <a:buClr>
                <a:srgbClr val="FFFFFF"/>
              </a:buClr>
              <a:buSzPct val="110000"/>
              <a:buFont typeface="Noto Sans Symbols"/>
              <a:buNone/>
              <a:defRPr/>
            </a:pPr>
            <a:endParaRPr lang="en-US" sz="2800" dirty="0">
              <a:solidFill>
                <a:srgbClr val="FFFFFF"/>
              </a:solidFill>
              <a:sym typeface="Arial"/>
            </a:endParaRPr>
          </a:p>
          <a:p>
            <a:pPr marL="892724" lvl="1" indent="-457200" eaLnBrk="1" fontAlgn="auto" hangingPunct="1">
              <a:spcBef>
                <a:spcPts val="0"/>
              </a:spcBef>
              <a:spcAft>
                <a:spcPts val="0"/>
              </a:spcAft>
              <a:buClr>
                <a:srgbClr val="FFFFFF"/>
              </a:buClr>
              <a:buSzPct val="110000"/>
              <a:buFont typeface="Arial" panose="020B0604020202020204" pitchFamily="34" charset="0"/>
              <a:buChar char="•"/>
              <a:defRPr/>
            </a:pPr>
            <a:r>
              <a:rPr lang="en-US" sz="2800" dirty="0">
                <a:solidFill>
                  <a:srgbClr val="FFFFFF"/>
                </a:solidFill>
                <a:sym typeface="Arial"/>
              </a:rPr>
              <a:t>Kids &amp; Ages </a:t>
            </a:r>
          </a:p>
          <a:p>
            <a:pPr marL="435524" lvl="1" eaLnBrk="1" fontAlgn="auto" hangingPunct="1">
              <a:spcBef>
                <a:spcPts val="0"/>
              </a:spcBef>
              <a:spcAft>
                <a:spcPts val="0"/>
              </a:spcAft>
              <a:buClr>
                <a:srgbClr val="FFFFFF"/>
              </a:buClr>
              <a:buSzPct val="110000"/>
              <a:buFont typeface="Noto Sans Symbols"/>
              <a:buNone/>
              <a:defRPr/>
            </a:pPr>
            <a:r>
              <a:rPr lang="en-US" sz="2800" dirty="0">
                <a:solidFill>
                  <a:srgbClr val="FFFFFF"/>
                </a:solidFill>
                <a:sym typeface="Arial"/>
              </a:rPr>
              <a:t>	(in your family, those you have a close </a:t>
            </a:r>
          </a:p>
          <a:p>
            <a:pPr marL="435524" lvl="1" eaLnBrk="1" fontAlgn="auto" hangingPunct="1">
              <a:spcBef>
                <a:spcPts val="0"/>
              </a:spcBef>
              <a:spcAft>
                <a:spcPts val="0"/>
              </a:spcAft>
              <a:buClr>
                <a:srgbClr val="FFFFFF"/>
              </a:buClr>
              <a:buSzPct val="110000"/>
              <a:buFont typeface="Noto Sans Symbols"/>
              <a:buNone/>
              <a:defRPr/>
            </a:pPr>
            <a:r>
              <a:rPr lang="en-US" sz="2800" dirty="0">
                <a:solidFill>
                  <a:srgbClr val="FFFFFF"/>
                </a:solidFill>
                <a:sym typeface="Arial"/>
              </a:rPr>
              <a:t>	relationship with or those you work with) </a:t>
            </a:r>
          </a:p>
          <a:p>
            <a:pPr marL="435524" lvl="1" eaLnBrk="1" fontAlgn="auto" hangingPunct="1">
              <a:spcBef>
                <a:spcPts val="1600"/>
              </a:spcBef>
              <a:spcAft>
                <a:spcPts val="0"/>
              </a:spcAft>
              <a:buClr>
                <a:srgbClr val="FFFFFF"/>
              </a:buClr>
              <a:buSzPct val="110000"/>
              <a:buFont typeface="Noto Sans Symbols"/>
              <a:buNone/>
              <a:defRPr/>
            </a:pPr>
            <a:endParaRPr lang="en-US" sz="2800" dirty="0">
              <a:solidFill>
                <a:srgbClr val="FFFFFF"/>
              </a:solidFill>
              <a:sym typeface="Arial"/>
            </a:endParaRPr>
          </a:p>
        </p:txBody>
      </p:sp>
      <p:sp>
        <p:nvSpPr>
          <p:cNvPr id="63" name="Shape 63">
            <a:extLst>
              <a:ext uri="{FF2B5EF4-FFF2-40B4-BE49-F238E27FC236}">
                <a16:creationId xmlns:a16="http://schemas.microsoft.com/office/drawing/2014/main" id="{57F84F5F-1B75-4E0D-8E3C-D3532742AD98}"/>
              </a:ext>
            </a:extLst>
          </p:cNvPr>
          <p:cNvSpPr>
            <a:spLocks noGrp="1"/>
          </p:cNvSpPr>
          <p:nvPr>
            <p:ph type="sldNum" sz="quarter" idx="10"/>
          </p:nvPr>
        </p:nvSpPr>
        <p:spPr>
          <a:xfrm>
            <a:off x="9350375" y="6880225"/>
            <a:ext cx="250825" cy="393700"/>
          </a:xfrm>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buClr>
                <a:srgbClr val="FF33CC"/>
              </a:buClr>
            </a:pPr>
            <a:fld id="{F4D61017-1B18-471F-A2E5-4FE5CC32805C}" type="slidenum">
              <a:rPr lang="en-US" altLang="en-US" sz="2000" b="0">
                <a:solidFill>
                  <a:srgbClr val="FFE14F"/>
                </a:solidFill>
                <a:latin typeface="Source Sans Pro" panose="020B0503030403020204" pitchFamily="34" charset="0"/>
                <a:cs typeface="Source Sans Pro" panose="020B0503030403020204" pitchFamily="34" charset="0"/>
              </a:rPr>
              <a:pPr eaLnBrk="1" hangingPunct="1">
                <a:buClr>
                  <a:srgbClr val="FF33CC"/>
                </a:buClr>
              </a:pPr>
              <a:t>2</a:t>
            </a:fld>
            <a:endParaRPr lang="en-US" altLang="en-US" sz="2000" b="0">
              <a:solidFill>
                <a:srgbClr val="FFE14F"/>
              </a:solidFill>
              <a:latin typeface="Source Sans Pro" panose="020B0503030403020204" pitchFamily="34" charset="0"/>
              <a:cs typeface="Source Sans Pro" panose="020B0503030403020204"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753AF1B-53F2-4311-A055-CABA2974DBF4}"/>
              </a:ext>
            </a:extLst>
          </p:cNvPr>
          <p:cNvSpPr>
            <a:spLocks noGrp="1" noChangeArrowheads="1"/>
          </p:cNvSpPr>
          <p:nvPr>
            <p:ph type="title" idx="4294967295"/>
          </p:nvPr>
        </p:nvSpPr>
        <p:spPr>
          <a:xfrm>
            <a:off x="228600" y="228600"/>
            <a:ext cx="5753100" cy="857250"/>
          </a:xfrm>
        </p:spPr>
        <p:txBody>
          <a:bodyPr/>
          <a:lstStyle/>
          <a:p>
            <a:r>
              <a:rPr altLang="en-US" sz="3400"/>
              <a:t>What You Might See:</a:t>
            </a:r>
            <a:br>
              <a:rPr altLang="en-US" sz="3400"/>
            </a:br>
            <a:r>
              <a:rPr altLang="en-US" sz="3400"/>
              <a:t>Talking About Trauma</a:t>
            </a:r>
          </a:p>
        </p:txBody>
      </p:sp>
      <p:sp>
        <p:nvSpPr>
          <p:cNvPr id="49155" name="Rectangle 3">
            <a:extLst>
              <a:ext uri="{FF2B5EF4-FFF2-40B4-BE49-F238E27FC236}">
                <a16:creationId xmlns:a16="http://schemas.microsoft.com/office/drawing/2014/main" id="{00BD07A7-3AA7-4CF6-AC76-C4DF6A532AEB}"/>
              </a:ext>
            </a:extLst>
          </p:cNvPr>
          <p:cNvSpPr>
            <a:spLocks noGrp="1" noChangeArrowheads="1"/>
          </p:cNvSpPr>
          <p:nvPr>
            <p:ph type="body" idx="4294967295"/>
          </p:nvPr>
        </p:nvSpPr>
        <p:spPr bwMode="auto">
          <a:xfrm>
            <a:off x="533400" y="1752600"/>
            <a:ext cx="79248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r>
              <a:rPr lang="en-US" altLang="en-US" sz="2800"/>
              <a:t>Talking about certain traumatic events all the time or avoiding the topic entirely</a:t>
            </a:r>
          </a:p>
          <a:p>
            <a:r>
              <a:rPr lang="en-US" altLang="en-US" sz="2800"/>
              <a:t>Bringing up the topic seemingly “out of the blue”</a:t>
            </a:r>
          </a:p>
          <a:p>
            <a:r>
              <a:rPr lang="en-US" altLang="en-US" sz="2800"/>
              <a:t>Being confused or mistaken about details</a:t>
            </a:r>
          </a:p>
          <a:p>
            <a:r>
              <a:rPr lang="en-US" altLang="en-US" sz="2800"/>
              <a:t>Remembering only fragments of what happened</a:t>
            </a:r>
          </a:p>
        </p:txBody>
      </p:sp>
      <p:sp>
        <p:nvSpPr>
          <p:cNvPr id="59396" name="Slide Number Placeholder 4">
            <a:extLst>
              <a:ext uri="{FF2B5EF4-FFF2-40B4-BE49-F238E27FC236}">
                <a16:creationId xmlns:a16="http://schemas.microsoft.com/office/drawing/2014/main" id="{437882D4-7CB9-4AD5-B362-64568C1BF6C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DC86614B-30E0-4981-93B0-2A7C196FB488}" type="slidenum">
              <a:rPr lang="en-US" altLang="en-US" sz="2000" b="0">
                <a:solidFill>
                  <a:srgbClr val="FFE831"/>
                </a:solidFill>
                <a:latin typeface="Franklin Gothic Book" panose="020B0503020102020204" pitchFamily="34" charset="0"/>
              </a:rPr>
              <a:pPr/>
              <a:t>20</a:t>
            </a:fld>
            <a:endParaRPr lang="en-US" altLang="en-US" sz="2000" b="0">
              <a:solidFill>
                <a:srgbClr val="FFE83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fade">
                                      <p:cBhvr>
                                        <p:cTn id="12" dur="5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fade">
                                      <p:cBhvr>
                                        <p:cTn id="17" dur="5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fade">
                                      <p:cBhvr>
                                        <p:cTn id="22"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3ACD7A7-473B-45F0-B188-68C9B0FB3C23}"/>
              </a:ext>
            </a:extLst>
          </p:cNvPr>
          <p:cNvSpPr>
            <a:spLocks noGrp="1" noChangeArrowheads="1"/>
          </p:cNvSpPr>
          <p:nvPr>
            <p:ph type="title" idx="4294967295"/>
          </p:nvPr>
        </p:nvSpPr>
        <p:spPr>
          <a:xfrm>
            <a:off x="228600" y="250825"/>
            <a:ext cx="5753100" cy="857250"/>
          </a:xfrm>
        </p:spPr>
        <p:txBody>
          <a:bodyPr/>
          <a:lstStyle/>
          <a:p>
            <a:r>
              <a:rPr altLang="en-US" sz="3400"/>
              <a:t>What You Might See:</a:t>
            </a:r>
            <a:br>
              <a:rPr altLang="en-US" sz="3400"/>
            </a:br>
            <a:r>
              <a:rPr altLang="en-US" sz="3400"/>
              <a:t>Traumatic Play</a:t>
            </a:r>
          </a:p>
        </p:txBody>
      </p:sp>
      <p:sp>
        <p:nvSpPr>
          <p:cNvPr id="48131" name="Rectangle 3">
            <a:extLst>
              <a:ext uri="{FF2B5EF4-FFF2-40B4-BE49-F238E27FC236}">
                <a16:creationId xmlns:a16="http://schemas.microsoft.com/office/drawing/2014/main" id="{1B52718A-E902-4E3C-AF3F-112AD5D2CA23}"/>
              </a:ext>
            </a:extLst>
          </p:cNvPr>
          <p:cNvSpPr>
            <a:spLocks noGrp="1" noChangeArrowheads="1"/>
          </p:cNvSpPr>
          <p:nvPr>
            <p:ph type="body" idx="4294967295"/>
          </p:nvPr>
        </p:nvSpPr>
        <p:spPr bwMode="auto">
          <a:xfrm>
            <a:off x="990600" y="2819400"/>
            <a:ext cx="7626350" cy="3124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r>
              <a:rPr lang="en-US" altLang="en-US"/>
              <a:t>Repeat all or part of the traumatic event</a:t>
            </a:r>
          </a:p>
          <a:p>
            <a:r>
              <a:rPr lang="en-US" altLang="en-US"/>
              <a:t>Take on the role of the abuser</a:t>
            </a:r>
          </a:p>
          <a:p>
            <a:r>
              <a:rPr lang="en-US" altLang="en-US"/>
              <a:t>Try out different outcomes</a:t>
            </a:r>
          </a:p>
          <a:p>
            <a:r>
              <a:rPr lang="en-US" altLang="en-US"/>
              <a:t>Get “stuck” on a particular moment or event</a:t>
            </a:r>
          </a:p>
          <a:p>
            <a:endParaRPr lang="en-US" altLang="en-US"/>
          </a:p>
        </p:txBody>
      </p:sp>
      <p:sp>
        <p:nvSpPr>
          <p:cNvPr id="61444" name="Text Box 4">
            <a:extLst>
              <a:ext uri="{FF2B5EF4-FFF2-40B4-BE49-F238E27FC236}">
                <a16:creationId xmlns:a16="http://schemas.microsoft.com/office/drawing/2014/main" id="{55345246-6E2F-497B-B5C2-6CA62823511D}"/>
              </a:ext>
            </a:extLst>
          </p:cNvPr>
          <p:cNvSpPr txBox="1">
            <a:spLocks noChangeArrowheads="1"/>
          </p:cNvSpPr>
          <p:nvPr/>
        </p:nvSpPr>
        <p:spPr bwMode="auto">
          <a:xfrm>
            <a:off x="288925" y="1579563"/>
            <a:ext cx="90074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rgbClr val="FFE831"/>
                </a:solidFill>
              </a:rPr>
              <a:t>When playing, young children who have been through traumatic events may:</a:t>
            </a:r>
          </a:p>
        </p:txBody>
      </p:sp>
      <p:sp>
        <p:nvSpPr>
          <p:cNvPr id="61445" name="Slide Number Placeholder 4">
            <a:extLst>
              <a:ext uri="{FF2B5EF4-FFF2-40B4-BE49-F238E27FC236}">
                <a16:creationId xmlns:a16="http://schemas.microsoft.com/office/drawing/2014/main" id="{AD1AED67-060F-43DA-82D1-1DAFC939C78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15E9FFE2-8E93-4CFE-A376-D260A5389C20}" type="slidenum">
              <a:rPr lang="en-US" altLang="en-US" sz="2000" b="0">
                <a:solidFill>
                  <a:srgbClr val="FFE831"/>
                </a:solidFill>
                <a:latin typeface="Franklin Gothic Book" panose="020B0503020102020204" pitchFamily="34" charset="0"/>
              </a:rPr>
              <a:pPr/>
              <a:t>21</a:t>
            </a:fld>
            <a:endParaRPr lang="en-US" altLang="en-US" sz="2000" b="0">
              <a:solidFill>
                <a:srgbClr val="FFE831"/>
              </a:solidFill>
              <a:latin typeface="Franklin Gothic Book" panose="020B0503020102020204" pitchFamily="34" charset="0"/>
            </a:endParaRPr>
          </a:p>
        </p:txBody>
      </p:sp>
      <p:sp>
        <p:nvSpPr>
          <p:cNvPr id="61446" name="TextBox 4">
            <a:extLst>
              <a:ext uri="{FF2B5EF4-FFF2-40B4-BE49-F238E27FC236}">
                <a16:creationId xmlns:a16="http://schemas.microsoft.com/office/drawing/2014/main" id="{2C359F21-BD23-460D-84D8-3DED03E5FE70}"/>
              </a:ext>
            </a:extLst>
          </p:cNvPr>
          <p:cNvSpPr txBox="1">
            <a:spLocks noChangeArrowheads="1"/>
          </p:cNvSpPr>
          <p:nvPr/>
        </p:nvSpPr>
        <p:spPr bwMode="auto">
          <a:xfrm>
            <a:off x="7543800" y="6019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i="1">
                <a:solidFill>
                  <a:srgbClr val="FFE831"/>
                </a:solidFill>
              </a:rPr>
              <a:t>(Continued)</a:t>
            </a:r>
            <a:endParaRPr lang="en-US" altLang="en-US" sz="1800" b="0">
              <a:solidFill>
                <a:srgbClr val="FFE83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EE9EF7CA-8D56-4579-8545-42CBCFE3EACA}"/>
              </a:ext>
            </a:extLst>
          </p:cNvPr>
          <p:cNvSpPr>
            <a:spLocks noGrp="1" noChangeArrowheads="1"/>
          </p:cNvSpPr>
          <p:nvPr>
            <p:ph type="body" idx="4294967295"/>
          </p:nvPr>
        </p:nvSpPr>
        <p:spPr bwMode="auto">
          <a:xfrm>
            <a:off x="685800" y="2743200"/>
            <a:ext cx="8001000" cy="426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pPr marL="0" indent="0">
              <a:buFont typeface="Wingdings" panose="05000000000000000000" pitchFamily="2" charset="2"/>
              <a:buNone/>
              <a:defRPr/>
            </a:pPr>
            <a:r>
              <a:rPr lang="en-US" altLang="en-US" dirty="0"/>
              <a:t>Seek help when: </a:t>
            </a:r>
          </a:p>
          <a:p>
            <a:pPr>
              <a:defRPr/>
            </a:pPr>
            <a:r>
              <a:rPr lang="en-US" altLang="en-US" dirty="0"/>
              <a:t>Play affects their emotions in a negative way </a:t>
            </a:r>
          </a:p>
          <a:p>
            <a:pPr marL="0" indent="0">
              <a:buFont typeface="Wingdings" panose="05000000000000000000" pitchFamily="2" charset="2"/>
              <a:buNone/>
              <a:defRPr/>
            </a:pPr>
            <a:endParaRPr lang="en-US" altLang="en-US" dirty="0"/>
          </a:p>
          <a:p>
            <a:pPr>
              <a:defRPr/>
            </a:pPr>
            <a:r>
              <a:rPr lang="en-US" altLang="en-US" dirty="0"/>
              <a:t>Play affects relationships with other children or adults </a:t>
            </a:r>
          </a:p>
        </p:txBody>
      </p:sp>
      <p:sp>
        <p:nvSpPr>
          <p:cNvPr id="63491" name="Text Box 4">
            <a:extLst>
              <a:ext uri="{FF2B5EF4-FFF2-40B4-BE49-F238E27FC236}">
                <a16:creationId xmlns:a16="http://schemas.microsoft.com/office/drawing/2014/main" id="{F423830B-435E-43AB-8A22-8BD9E22F5B37}"/>
              </a:ext>
            </a:extLst>
          </p:cNvPr>
          <p:cNvSpPr txBox="1">
            <a:spLocks noChangeArrowheads="1"/>
          </p:cNvSpPr>
          <p:nvPr/>
        </p:nvSpPr>
        <p:spPr bwMode="auto">
          <a:xfrm>
            <a:off x="288925" y="1447800"/>
            <a:ext cx="9007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rgbClr val="FFE831"/>
                </a:solidFill>
              </a:rPr>
              <a:t>When should I seek help for my child or a child I am supporting?</a:t>
            </a:r>
          </a:p>
        </p:txBody>
      </p:sp>
      <p:sp>
        <p:nvSpPr>
          <p:cNvPr id="63492" name="Slide Number Placeholder 4">
            <a:extLst>
              <a:ext uri="{FF2B5EF4-FFF2-40B4-BE49-F238E27FC236}">
                <a16:creationId xmlns:a16="http://schemas.microsoft.com/office/drawing/2014/main" id="{62A81F2B-A949-49CD-B52E-D51E112A9BCB}"/>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24AB5155-C265-4E6C-99AA-F55DB62BC64C}" type="slidenum">
              <a:rPr lang="en-US" altLang="en-US" sz="2000" b="0">
                <a:solidFill>
                  <a:srgbClr val="FFE831"/>
                </a:solidFill>
                <a:latin typeface="Franklin Gothic Book" panose="020B0503020102020204" pitchFamily="34" charset="0"/>
              </a:rPr>
              <a:pPr algn="r" eaLnBrk="1" hangingPunct="1"/>
              <a:t>22</a:t>
            </a:fld>
            <a:endParaRPr lang="en-US" altLang="en-US" sz="2000" b="0">
              <a:solidFill>
                <a:srgbClr val="FFE831"/>
              </a:solidFill>
              <a:latin typeface="Franklin Gothic Book" panose="020B0503020102020204" pitchFamily="34" charset="0"/>
            </a:endParaRPr>
          </a:p>
        </p:txBody>
      </p:sp>
      <p:sp>
        <p:nvSpPr>
          <p:cNvPr id="63493" name="Rectangle 2">
            <a:extLst>
              <a:ext uri="{FF2B5EF4-FFF2-40B4-BE49-F238E27FC236}">
                <a16:creationId xmlns:a16="http://schemas.microsoft.com/office/drawing/2014/main" id="{61E15F20-66B8-4FC0-B74F-3253D3E63DF9}"/>
              </a:ext>
            </a:extLst>
          </p:cNvPr>
          <p:cNvSpPr>
            <a:spLocks noChangeArrowheads="1"/>
          </p:cNvSpPr>
          <p:nvPr/>
        </p:nvSpPr>
        <p:spPr bwMode="auto">
          <a:xfrm>
            <a:off x="228600" y="514350"/>
            <a:ext cx="7315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3400">
                <a:solidFill>
                  <a:srgbClr val="FFE14F"/>
                </a:solidFill>
              </a:rPr>
              <a:t>Traumatic Play </a:t>
            </a:r>
            <a:r>
              <a:rPr lang="en-US" altLang="en-US" sz="2400" b="0" i="1">
                <a:solidFill>
                  <a:srgbClr val="FFE14F"/>
                </a:solidFill>
              </a:rPr>
              <a:t>(</a:t>
            </a:r>
            <a:r>
              <a:rPr lang="en-US" altLang="en-US" sz="2400" b="0" i="1">
                <a:solidFill>
                  <a:srgbClr val="FFE831"/>
                </a:solidFill>
              </a:rPr>
              <a:t>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fade">
                                      <p:cBhvr>
                                        <p:cTn id="17"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27642A8-5AFE-4EDC-95E4-D395620876F9}"/>
              </a:ext>
            </a:extLst>
          </p:cNvPr>
          <p:cNvSpPr>
            <a:spLocks noGrp="1" noChangeArrowheads="1"/>
          </p:cNvSpPr>
          <p:nvPr>
            <p:ph type="title" idx="4294967295"/>
          </p:nvPr>
        </p:nvSpPr>
        <p:spPr>
          <a:xfrm>
            <a:off x="228600" y="263525"/>
            <a:ext cx="6448425" cy="800100"/>
          </a:xfrm>
          <a:noFill/>
        </p:spPr>
        <p:txBody>
          <a:bodyPr lIns="96821" tIns="47616" rIns="96821" bIns="47616"/>
          <a:lstStyle/>
          <a:p>
            <a:r>
              <a:rPr altLang="en-US" sz="3400"/>
              <a:t>What about Posttraumatic Stress Disorder for Children?</a:t>
            </a:r>
          </a:p>
        </p:txBody>
      </p:sp>
      <p:sp>
        <p:nvSpPr>
          <p:cNvPr id="53251" name="Rectangle 3">
            <a:extLst>
              <a:ext uri="{FF2B5EF4-FFF2-40B4-BE49-F238E27FC236}">
                <a16:creationId xmlns:a16="http://schemas.microsoft.com/office/drawing/2014/main" id="{E9DC9E86-E8F8-4878-88C6-A72AF5E39196}"/>
              </a:ext>
            </a:extLst>
          </p:cNvPr>
          <p:cNvSpPr>
            <a:spLocks noGrp="1" noChangeArrowheads="1"/>
          </p:cNvSpPr>
          <p:nvPr>
            <p:ph type="body" idx="4294967295"/>
          </p:nvPr>
        </p:nvSpPr>
        <p:spPr bwMode="auto">
          <a:xfrm>
            <a:off x="685800" y="3048000"/>
            <a:ext cx="8361363" cy="3275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r>
              <a:rPr lang="en-US" altLang="en-US" sz="2800"/>
              <a:t>A person displays severe traumatic stress reactions,</a:t>
            </a:r>
          </a:p>
          <a:p>
            <a:r>
              <a:rPr lang="en-US" altLang="en-US" sz="2800"/>
              <a:t>The reactions persist for a long period of time, and</a:t>
            </a:r>
          </a:p>
          <a:p>
            <a:r>
              <a:rPr lang="en-US" altLang="en-US" sz="2800"/>
              <a:t>The reactions get in the way of living a normal life.</a:t>
            </a:r>
          </a:p>
        </p:txBody>
      </p:sp>
      <p:sp>
        <p:nvSpPr>
          <p:cNvPr id="65540" name="Rectangle 4">
            <a:extLst>
              <a:ext uri="{FF2B5EF4-FFF2-40B4-BE49-F238E27FC236}">
                <a16:creationId xmlns:a16="http://schemas.microsoft.com/office/drawing/2014/main" id="{D02AD434-5CBA-488A-906F-A20D84B20A69}"/>
              </a:ext>
            </a:extLst>
          </p:cNvPr>
          <p:cNvSpPr>
            <a:spLocks noChangeArrowheads="1"/>
          </p:cNvSpPr>
          <p:nvPr/>
        </p:nvSpPr>
        <p:spPr bwMode="auto">
          <a:xfrm>
            <a:off x="304800" y="1855788"/>
            <a:ext cx="838200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E831"/>
                </a:solidFill>
              </a:rPr>
              <a:t>Posttraumatic stress disorder </a:t>
            </a:r>
            <a:r>
              <a:rPr lang="en-US" altLang="en-US" sz="2800" b="0">
                <a:solidFill>
                  <a:srgbClr val="FFE831"/>
                </a:solidFill>
              </a:rPr>
              <a:t>(PTSD) is diagnosed when:</a:t>
            </a:r>
          </a:p>
          <a:p>
            <a:pPr eaLnBrk="1" hangingPunct="1"/>
            <a:endParaRPr lang="en-US" altLang="en-US" sz="2800" b="0">
              <a:solidFill>
                <a:srgbClr val="FFE831"/>
              </a:solidFill>
            </a:endParaRPr>
          </a:p>
        </p:txBody>
      </p:sp>
      <p:sp>
        <p:nvSpPr>
          <p:cNvPr id="65541" name="Slide Number Placeholder 4">
            <a:extLst>
              <a:ext uri="{FF2B5EF4-FFF2-40B4-BE49-F238E27FC236}">
                <a16:creationId xmlns:a16="http://schemas.microsoft.com/office/drawing/2014/main" id="{2AF6D8F0-A0C7-4BC2-8374-99B3AF61B084}"/>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73C90E2F-81D8-4C92-94E4-BACC21AF29C5}" type="slidenum">
              <a:rPr lang="en-US" altLang="en-US" sz="2000" b="0">
                <a:solidFill>
                  <a:srgbClr val="FFE831"/>
                </a:solidFill>
                <a:latin typeface="Franklin Gothic Book" panose="020B0503020102020204" pitchFamily="34" charset="0"/>
              </a:rPr>
              <a:pPr algn="r" eaLnBrk="1" hangingPunct="1"/>
              <a:t>23</a:t>
            </a:fld>
            <a:endParaRPr lang="en-US" altLang="en-US" sz="2000" b="0">
              <a:solidFill>
                <a:srgbClr val="FFE83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fade">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fade">
                                      <p:cBhvr>
                                        <p:cTn id="17"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09F14F0-C182-4996-902F-C26E3DB26ADD}"/>
              </a:ext>
            </a:extLst>
          </p:cNvPr>
          <p:cNvSpPr>
            <a:spLocks noChangeArrowheads="1"/>
          </p:cNvSpPr>
          <p:nvPr/>
        </p:nvSpPr>
        <p:spPr bwMode="auto">
          <a:xfrm>
            <a:off x="4038600" y="2252663"/>
            <a:ext cx="524192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br>
              <a:rPr lang="en-US" altLang="en-US" sz="3600">
                <a:solidFill>
                  <a:schemeClr val="folHlink"/>
                </a:solidFill>
              </a:rPr>
            </a:br>
            <a:r>
              <a:rPr lang="en-US" altLang="en-US" sz="3600">
                <a:solidFill>
                  <a:schemeClr val="folHlink"/>
                </a:solidFill>
              </a:rPr>
              <a:t>Let’s take a break! </a:t>
            </a:r>
            <a:br>
              <a:rPr lang="en-US" altLang="en-US" sz="3600">
                <a:solidFill>
                  <a:schemeClr val="folHlink"/>
                </a:solidFill>
              </a:rPr>
            </a:br>
            <a:endParaRPr lang="en-US" altLang="en-US" sz="3600">
              <a:solidFill>
                <a:schemeClr val="folHlink"/>
              </a:solidFill>
            </a:endParaRPr>
          </a:p>
        </p:txBody>
      </p:sp>
      <p:pic>
        <p:nvPicPr>
          <p:cNvPr id="67587" name="Picture 6">
            <a:extLst>
              <a:ext uri="{FF2B5EF4-FFF2-40B4-BE49-F238E27FC236}">
                <a16:creationId xmlns:a16="http://schemas.microsoft.com/office/drawing/2014/main" id="{B7E63F7F-F758-4D6B-A13F-00C698DB44F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1285875"/>
            <a:ext cx="4202112"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Slide Number Placeholder 3">
            <a:extLst>
              <a:ext uri="{FF2B5EF4-FFF2-40B4-BE49-F238E27FC236}">
                <a16:creationId xmlns:a16="http://schemas.microsoft.com/office/drawing/2014/main" id="{798DBD36-A84A-4358-9454-85BD75007503}"/>
              </a:ext>
            </a:extLst>
          </p:cNvPr>
          <p:cNvSpPr txBox="1">
            <a:spLocks noGrp="1"/>
          </p:cNvSpPr>
          <p:nvPr/>
        </p:nvSpPr>
        <p:spPr bwMode="auto">
          <a:xfrm>
            <a:off x="8915400" y="68834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2F1FD93A-BC6D-4453-8D7D-907518BAE34F}" type="slidenum">
              <a:rPr lang="en-US" altLang="en-US" sz="2000" b="0">
                <a:solidFill>
                  <a:srgbClr val="FFE831"/>
                </a:solidFill>
                <a:latin typeface="Franklin Gothic Book" panose="020B0503020102020204" pitchFamily="34" charset="0"/>
              </a:rPr>
              <a:pPr algn="r" eaLnBrk="1" hangingPunct="1"/>
              <a:t>24</a:t>
            </a:fld>
            <a:endParaRPr lang="en-US" altLang="en-US" sz="2000" b="0">
              <a:solidFill>
                <a:srgbClr val="FFE831"/>
              </a:solidFill>
              <a:latin typeface="Franklin Gothic Book" panose="020B05030201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723F4-8814-4AAD-A33F-C810CA41E784}"/>
              </a:ext>
            </a:extLst>
          </p:cNvPr>
          <p:cNvSpPr>
            <a:spLocks noGrp="1"/>
          </p:cNvSpPr>
          <p:nvPr>
            <p:ph type="title"/>
          </p:nvPr>
        </p:nvSpPr>
        <p:spPr>
          <a:xfrm>
            <a:off x="457200" y="0"/>
            <a:ext cx="9144000" cy="1219200"/>
          </a:xfrm>
        </p:spPr>
        <p:txBody>
          <a:bodyPr/>
          <a:lstStyle/>
          <a:p>
            <a:pPr>
              <a:defRPr/>
            </a:pPr>
            <a:r>
              <a:rPr dirty="0"/>
              <a:t>Maya &amp; Javier Small Group Activity</a:t>
            </a:r>
          </a:p>
        </p:txBody>
      </p:sp>
      <p:sp>
        <p:nvSpPr>
          <p:cNvPr id="3" name="Content Placeholder 2">
            <a:extLst>
              <a:ext uri="{FF2B5EF4-FFF2-40B4-BE49-F238E27FC236}">
                <a16:creationId xmlns:a16="http://schemas.microsoft.com/office/drawing/2014/main" id="{DC70D65D-D991-44A7-B54B-B8DF00622359}"/>
              </a:ext>
            </a:extLst>
          </p:cNvPr>
          <p:cNvSpPr>
            <a:spLocks noGrp="1"/>
          </p:cNvSpPr>
          <p:nvPr>
            <p:ph idx="1"/>
          </p:nvPr>
        </p:nvSpPr>
        <p:spPr>
          <a:xfrm>
            <a:off x="304800" y="1295400"/>
            <a:ext cx="8686800" cy="4419600"/>
          </a:xfrm>
        </p:spPr>
        <p:txBody>
          <a:bodyPr vert="horz" wrap="square" lIns="91440" tIns="45720" rIns="91440" bIns="45720" numCol="1" anchor="t" anchorCtr="0" compatLnSpc="1">
            <a:prstTxWarp prst="textNoShape">
              <a:avLst/>
            </a:prstTxWarp>
          </a:bodyPr>
          <a:lstStyle/>
          <a:p>
            <a:pPr>
              <a:defRPr/>
            </a:pPr>
            <a:r>
              <a:rPr altLang="en-US"/>
              <a:t>Choose a small group to join; the groups will either focus on 8-month-old Maya or 15-year-old Javier</a:t>
            </a:r>
          </a:p>
          <a:p>
            <a:pPr>
              <a:defRPr/>
            </a:pPr>
            <a:r>
              <a:rPr altLang="en-US"/>
              <a:t>Take your workshop materials with you</a:t>
            </a:r>
          </a:p>
          <a:p>
            <a:pPr>
              <a:defRPr/>
            </a:pPr>
            <a:r>
              <a:rPr altLang="en-US"/>
              <a:t>Choose three volunteers in your group to:</a:t>
            </a:r>
          </a:p>
          <a:p>
            <a:pPr marL="996950" lvl="1" indent="-514350">
              <a:buFontTx/>
              <a:buAutoNum type="arabicPeriod"/>
              <a:defRPr/>
            </a:pPr>
            <a:r>
              <a:rPr altLang="en-US" sz="2400"/>
              <a:t>Read the case story out loud to the small group</a:t>
            </a:r>
          </a:p>
          <a:p>
            <a:pPr marL="996950" lvl="1" indent="-514350">
              <a:buFontTx/>
              <a:buAutoNum type="arabicPeriod"/>
              <a:defRPr/>
            </a:pPr>
            <a:r>
              <a:rPr altLang="en-US" sz="2400"/>
              <a:t>Write responses on the flip chart paper</a:t>
            </a:r>
          </a:p>
          <a:p>
            <a:pPr marL="996950" lvl="1" indent="-514350">
              <a:buFontTx/>
              <a:buAutoNum type="arabicPeriod"/>
              <a:defRPr/>
            </a:pPr>
            <a:r>
              <a:rPr altLang="en-US" sz="2400"/>
              <a:t>Report out to the large group</a:t>
            </a:r>
          </a:p>
          <a:p>
            <a:pPr marL="996950" lvl="1" indent="-514350">
              <a:buFontTx/>
              <a:buNone/>
              <a:defRPr/>
            </a:pPr>
            <a:endParaRPr altLang="en-US" sz="1200"/>
          </a:p>
          <a:p>
            <a:pPr>
              <a:defRPr/>
            </a:pPr>
            <a:r>
              <a:rPr altLang="en-US"/>
              <a:t>Turn to slide 26 for Maya and 28 for Javier to begin connecting traumatic stress experiences to behaviors after reading through their stories</a:t>
            </a:r>
          </a:p>
          <a:p>
            <a:pPr>
              <a:defRPr/>
            </a:pPr>
            <a:endParaRPr altLang="en-US"/>
          </a:p>
          <a:p>
            <a:pPr>
              <a:defRPr/>
            </a:pPr>
            <a:endParaRPr altLang="en-US"/>
          </a:p>
        </p:txBody>
      </p:sp>
      <p:sp>
        <p:nvSpPr>
          <p:cNvPr id="69636" name="Slide Number Placeholder 3">
            <a:extLst>
              <a:ext uri="{FF2B5EF4-FFF2-40B4-BE49-F238E27FC236}">
                <a16:creationId xmlns:a16="http://schemas.microsoft.com/office/drawing/2014/main" id="{BBEEEACA-9519-4FE5-B3D8-B4498A48DFD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147BFEAE-10D5-4414-930A-19A304610815}" type="slidenum">
              <a:rPr lang="en-US" altLang="en-US" sz="2000" b="0">
                <a:solidFill>
                  <a:srgbClr val="F8E82F"/>
                </a:solidFill>
                <a:latin typeface="Franklin Gothic Book" panose="020B0503020102020204" pitchFamily="34" charset="0"/>
              </a:rPr>
              <a:pPr/>
              <a:t>25</a:t>
            </a:fld>
            <a:endParaRPr lang="en-US" altLang="en-US" sz="2000" b="0">
              <a:solidFill>
                <a:srgbClr val="F8E82F"/>
              </a:solidFill>
              <a:latin typeface="Franklin Gothic Book" panose="020B05030201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FDF26F97-2F4F-4E41-B2AA-680ECC304127}"/>
              </a:ext>
            </a:extLst>
          </p:cNvPr>
          <p:cNvSpPr>
            <a:spLocks noGrp="1" noChangeArrowheads="1"/>
          </p:cNvSpPr>
          <p:nvPr>
            <p:ph type="title" idx="4294967295"/>
          </p:nvPr>
        </p:nvSpPr>
        <p:spPr>
          <a:xfrm>
            <a:off x="228600" y="381000"/>
            <a:ext cx="7600950" cy="838200"/>
          </a:xfrm>
          <a:noFill/>
        </p:spPr>
        <p:txBody>
          <a:bodyPr lIns="96821" tIns="47616" rIns="96821" bIns="47616"/>
          <a:lstStyle/>
          <a:p>
            <a:r>
              <a:rPr altLang="en-US" sz="3400"/>
              <a:t>Summary of Maya’s Story</a:t>
            </a:r>
            <a:br>
              <a:rPr altLang="en-US" sz="3400"/>
            </a:br>
            <a:r>
              <a:rPr altLang="en-US" sz="2800"/>
              <a:t>(Large Group)</a:t>
            </a:r>
          </a:p>
        </p:txBody>
      </p:sp>
      <p:sp>
        <p:nvSpPr>
          <p:cNvPr id="71683" name="Rectangle 3">
            <a:extLst>
              <a:ext uri="{FF2B5EF4-FFF2-40B4-BE49-F238E27FC236}">
                <a16:creationId xmlns:a16="http://schemas.microsoft.com/office/drawing/2014/main" id="{80F820DE-E191-49B3-A382-38A81F167F5B}"/>
              </a:ext>
            </a:extLst>
          </p:cNvPr>
          <p:cNvSpPr>
            <a:spLocks noChangeArrowheads="1"/>
          </p:cNvSpPr>
          <p:nvPr/>
        </p:nvSpPr>
        <p:spPr bwMode="auto">
          <a:xfrm>
            <a:off x="609600" y="1524000"/>
            <a:ext cx="84582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lvl1pPr marL="361950" indent="-361950"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50000"/>
              </a:spcAft>
              <a:buSzPct val="110000"/>
              <a:buFont typeface="Wingdings" panose="05000000000000000000" pitchFamily="2" charset="2"/>
              <a:buChar char="§"/>
            </a:pPr>
            <a:r>
              <a:rPr lang="en-US" altLang="en-US" sz="2800" b="0"/>
              <a:t>Maya was taken into care after her 17-year-old mother brought her to the ER unconscious, with broken arms and bruises.</a:t>
            </a:r>
          </a:p>
          <a:p>
            <a:pPr eaLnBrk="1" hangingPunct="1">
              <a:spcAft>
                <a:spcPct val="50000"/>
              </a:spcAft>
              <a:buSzPct val="110000"/>
              <a:buFont typeface="Wingdings" panose="05000000000000000000" pitchFamily="2" charset="2"/>
              <a:buChar char="§"/>
            </a:pPr>
            <a:r>
              <a:rPr lang="en-US" altLang="en-US" sz="2800" b="0"/>
              <a:t>Maya and her mother Angela had been living with her mother’s abusive boyfriend.</a:t>
            </a:r>
          </a:p>
          <a:p>
            <a:pPr eaLnBrk="1" hangingPunct="1">
              <a:spcAft>
                <a:spcPct val="50000"/>
              </a:spcAft>
              <a:buSzPct val="110000"/>
              <a:buFont typeface="Wingdings" panose="05000000000000000000" pitchFamily="2" charset="2"/>
              <a:buChar char="§"/>
            </a:pPr>
            <a:r>
              <a:rPr lang="en-US" altLang="en-US" sz="2800" b="0"/>
              <a:t>For a brief time recently, Angela and Maya had lived in a shelter for victims of domestic violence.</a:t>
            </a:r>
          </a:p>
          <a:p>
            <a:pPr eaLnBrk="1" hangingPunct="1">
              <a:spcAft>
                <a:spcPct val="50000"/>
              </a:spcAft>
              <a:buSzPct val="110000"/>
              <a:buFont typeface="Wingdings" panose="05000000000000000000" pitchFamily="2" charset="2"/>
              <a:buChar char="§"/>
            </a:pPr>
            <a:r>
              <a:rPr lang="en-US" altLang="en-US" sz="2800" b="0"/>
              <a:t>Angela claimed Maya was hurt while in the shelter.</a:t>
            </a:r>
          </a:p>
        </p:txBody>
      </p:sp>
      <p:sp>
        <p:nvSpPr>
          <p:cNvPr id="71684" name="Slide Number Placeholder 3">
            <a:extLst>
              <a:ext uri="{FF2B5EF4-FFF2-40B4-BE49-F238E27FC236}">
                <a16:creationId xmlns:a16="http://schemas.microsoft.com/office/drawing/2014/main" id="{C4A09175-3F0F-4832-A18A-D736D6C7710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FAD6C221-B170-4208-A0BC-61D9A2A2510F}" type="slidenum">
              <a:rPr lang="en-US" altLang="en-US" sz="2000" b="0">
                <a:solidFill>
                  <a:srgbClr val="FFE831"/>
                </a:solidFill>
                <a:latin typeface="Franklin Gothic Book" panose="020B0503020102020204" pitchFamily="34" charset="0"/>
              </a:rPr>
              <a:pPr/>
              <a:t>26</a:t>
            </a:fld>
            <a:endParaRPr lang="en-US" altLang="en-US" sz="2000" b="0">
              <a:solidFill>
                <a:srgbClr val="FFE831"/>
              </a:solidFill>
              <a:latin typeface="Franklin Gothic Book" panose="020B05030201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821A19E-CF3D-40C3-9777-C630EE083021}"/>
              </a:ext>
            </a:extLst>
          </p:cNvPr>
          <p:cNvSpPr>
            <a:spLocks noGrp="1" noChangeArrowheads="1"/>
          </p:cNvSpPr>
          <p:nvPr>
            <p:ph type="title" idx="4294967295"/>
          </p:nvPr>
        </p:nvSpPr>
        <p:spPr>
          <a:xfrm>
            <a:off x="228600" y="319088"/>
            <a:ext cx="6448425" cy="685800"/>
          </a:xfrm>
          <a:noFill/>
        </p:spPr>
        <p:txBody>
          <a:bodyPr lIns="96821" tIns="47616" rIns="96821" bIns="47616"/>
          <a:lstStyle/>
          <a:p>
            <a:r>
              <a:rPr altLang="en-US" sz="3400"/>
              <a:t>Maya’s Behaviors</a:t>
            </a:r>
            <a:br>
              <a:rPr altLang="en-US" sz="3400"/>
            </a:br>
            <a:r>
              <a:rPr altLang="en-US" sz="3400"/>
              <a:t>(Large Group Activity)</a:t>
            </a:r>
          </a:p>
        </p:txBody>
      </p:sp>
      <p:sp>
        <p:nvSpPr>
          <p:cNvPr id="73731" name="Rectangle 3">
            <a:extLst>
              <a:ext uri="{FF2B5EF4-FFF2-40B4-BE49-F238E27FC236}">
                <a16:creationId xmlns:a16="http://schemas.microsoft.com/office/drawing/2014/main" id="{4E937C52-AB56-4EC0-A409-C13819C29B07}"/>
              </a:ext>
            </a:extLst>
          </p:cNvPr>
          <p:cNvSpPr>
            <a:spLocks noChangeArrowheads="1"/>
          </p:cNvSpPr>
          <p:nvPr/>
        </p:nvSpPr>
        <p:spPr bwMode="auto">
          <a:xfrm>
            <a:off x="650875" y="1905000"/>
            <a:ext cx="84931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lvl1pPr marL="361950" indent="-361950"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50000"/>
              </a:spcAft>
              <a:buSzPct val="110000"/>
              <a:buFont typeface="Wingdings" panose="05000000000000000000" pitchFamily="2" charset="2"/>
              <a:buChar char="§"/>
            </a:pPr>
            <a:r>
              <a:rPr lang="en-US" altLang="en-US" sz="2800" b="0"/>
              <a:t>Wakes up crying in the middle of the night</a:t>
            </a:r>
          </a:p>
          <a:p>
            <a:pPr eaLnBrk="1" hangingPunct="1">
              <a:spcAft>
                <a:spcPct val="50000"/>
              </a:spcAft>
              <a:buSzPct val="110000"/>
              <a:buFont typeface="Wingdings" panose="05000000000000000000" pitchFamily="2" charset="2"/>
              <a:buChar char="§"/>
            </a:pPr>
            <a:r>
              <a:rPr lang="en-US" altLang="en-US" sz="2800" b="0"/>
              <a:t>Easily startled by loud noises</a:t>
            </a:r>
          </a:p>
          <a:p>
            <a:pPr eaLnBrk="1" hangingPunct="1">
              <a:spcAft>
                <a:spcPct val="50000"/>
              </a:spcAft>
              <a:buSzPct val="110000"/>
              <a:buFont typeface="Wingdings" panose="05000000000000000000" pitchFamily="2" charset="2"/>
              <a:buChar char="§"/>
            </a:pPr>
            <a:r>
              <a:rPr lang="en-US" altLang="en-US" sz="2800" b="0"/>
              <a:t>Squirms away from being held</a:t>
            </a:r>
          </a:p>
          <a:p>
            <a:pPr eaLnBrk="1" hangingPunct="1">
              <a:spcAft>
                <a:spcPct val="50000"/>
              </a:spcAft>
              <a:buSzPct val="110000"/>
              <a:buFont typeface="Wingdings" panose="05000000000000000000" pitchFamily="2" charset="2"/>
              <a:buChar char="§"/>
            </a:pPr>
            <a:r>
              <a:rPr lang="en-US" altLang="en-US" sz="2800" b="0"/>
              <a:t>Doesn’t make eye contact</a:t>
            </a:r>
          </a:p>
          <a:p>
            <a:pPr eaLnBrk="1" hangingPunct="1">
              <a:spcAft>
                <a:spcPct val="50000"/>
              </a:spcAft>
              <a:buSzPct val="110000"/>
              <a:buFont typeface="Wingdings" panose="05000000000000000000" pitchFamily="2" charset="2"/>
              <a:buChar char="§"/>
            </a:pPr>
            <a:r>
              <a:rPr lang="en-US" altLang="en-US" sz="2800" b="0"/>
              <a:t>Screams when taken on medical visits </a:t>
            </a:r>
          </a:p>
        </p:txBody>
      </p:sp>
      <p:sp>
        <p:nvSpPr>
          <p:cNvPr id="73732" name="Slide Number Placeholder 3">
            <a:extLst>
              <a:ext uri="{FF2B5EF4-FFF2-40B4-BE49-F238E27FC236}">
                <a16:creationId xmlns:a16="http://schemas.microsoft.com/office/drawing/2014/main" id="{D80A689D-F49F-4033-AD09-F6B3710DB3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3FA94742-6A70-40F8-ACAD-E0880E97B588}" type="slidenum">
              <a:rPr lang="en-US" altLang="en-US" sz="2000" b="0">
                <a:solidFill>
                  <a:srgbClr val="FFE831"/>
                </a:solidFill>
                <a:latin typeface="Franklin Gothic Book" panose="020B0503020102020204" pitchFamily="34" charset="0"/>
              </a:rPr>
              <a:pPr/>
              <a:t>27</a:t>
            </a:fld>
            <a:endParaRPr lang="en-US" altLang="en-US" sz="2000" b="0">
              <a:solidFill>
                <a:srgbClr val="FFE831"/>
              </a:solidFill>
              <a:latin typeface="Franklin Gothic Book" panose="020B05030201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04727A4-ED69-4F02-9189-BB6C94450343}"/>
              </a:ext>
            </a:extLst>
          </p:cNvPr>
          <p:cNvSpPr>
            <a:spLocks noGrp="1" noChangeArrowheads="1"/>
          </p:cNvSpPr>
          <p:nvPr>
            <p:ph type="title" idx="4294967295"/>
          </p:nvPr>
        </p:nvSpPr>
        <p:spPr>
          <a:xfrm>
            <a:off x="246063" y="152400"/>
            <a:ext cx="7600950" cy="1219200"/>
          </a:xfrm>
          <a:noFill/>
        </p:spPr>
        <p:txBody>
          <a:bodyPr lIns="96821" tIns="47616" rIns="96821" bIns="47616"/>
          <a:lstStyle/>
          <a:p>
            <a:r>
              <a:rPr altLang="en-US" sz="3400"/>
              <a:t>Summary of Javier’s Story</a:t>
            </a:r>
            <a:br>
              <a:rPr altLang="en-US" sz="3400"/>
            </a:br>
            <a:r>
              <a:rPr altLang="en-US" sz="2800"/>
              <a:t>(Large Group)</a:t>
            </a:r>
          </a:p>
        </p:txBody>
      </p:sp>
      <p:sp>
        <p:nvSpPr>
          <p:cNvPr id="75779" name="Rectangle 3">
            <a:extLst>
              <a:ext uri="{FF2B5EF4-FFF2-40B4-BE49-F238E27FC236}">
                <a16:creationId xmlns:a16="http://schemas.microsoft.com/office/drawing/2014/main" id="{3EAD0250-424C-4C94-811C-6717668904B3}"/>
              </a:ext>
            </a:extLst>
          </p:cNvPr>
          <p:cNvSpPr>
            <a:spLocks noGrp="1" noChangeArrowheads="1"/>
          </p:cNvSpPr>
          <p:nvPr>
            <p:ph type="body" idx="4294967295"/>
          </p:nvPr>
        </p:nvSpPr>
        <p:spPr bwMode="auto">
          <a:xfrm>
            <a:off x="685800" y="1981200"/>
            <a:ext cx="8077200" cy="3657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r>
              <a:rPr lang="en-US" altLang="en-US" sz="2800"/>
              <a:t>Grew up seeing his parents battle</a:t>
            </a:r>
          </a:p>
          <a:p>
            <a:r>
              <a:rPr lang="en-US" altLang="en-US" sz="2800"/>
              <a:t>Would try to divert his parents by making jokes</a:t>
            </a:r>
          </a:p>
          <a:p>
            <a:r>
              <a:rPr lang="en-US" altLang="en-US" sz="2800"/>
              <a:t>Mother refuses to leave father</a:t>
            </a:r>
          </a:p>
          <a:p>
            <a:r>
              <a:rPr lang="en-US" altLang="en-US" sz="2800"/>
              <a:t>Taken into care after he tried to intervene during a fight and was badly beaten by his father</a:t>
            </a:r>
          </a:p>
        </p:txBody>
      </p:sp>
      <p:sp>
        <p:nvSpPr>
          <p:cNvPr id="75780" name="Slide Number Placeholder 4">
            <a:extLst>
              <a:ext uri="{FF2B5EF4-FFF2-40B4-BE49-F238E27FC236}">
                <a16:creationId xmlns:a16="http://schemas.microsoft.com/office/drawing/2014/main" id="{3BDEC6D3-5046-443C-BC6C-306CAEB255B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D8ACE45E-4775-4C07-9E9B-40FF83FB3D1F}" type="slidenum">
              <a:rPr lang="en-US" altLang="en-US" sz="2000" b="0">
                <a:solidFill>
                  <a:srgbClr val="FFE831"/>
                </a:solidFill>
                <a:latin typeface="Franklin Gothic Book" panose="020B0503020102020204" pitchFamily="34" charset="0"/>
              </a:rPr>
              <a:pPr/>
              <a:t>28</a:t>
            </a:fld>
            <a:endParaRPr lang="en-US" altLang="en-US" sz="2000" b="0">
              <a:solidFill>
                <a:srgbClr val="FFE831"/>
              </a:solidFill>
              <a:latin typeface="Franklin Gothic Book" panose="020B05030201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12B8B81-4A69-43FA-A93C-1F027DFE0DD0}"/>
              </a:ext>
            </a:extLst>
          </p:cNvPr>
          <p:cNvSpPr>
            <a:spLocks noGrp="1" noChangeArrowheads="1"/>
          </p:cNvSpPr>
          <p:nvPr>
            <p:ph type="title" idx="4294967295"/>
          </p:nvPr>
        </p:nvSpPr>
        <p:spPr>
          <a:xfrm>
            <a:off x="228600" y="180975"/>
            <a:ext cx="7600950" cy="914400"/>
          </a:xfrm>
          <a:noFill/>
        </p:spPr>
        <p:txBody>
          <a:bodyPr lIns="96821" tIns="47616" rIns="96821" bIns="47616"/>
          <a:lstStyle/>
          <a:p>
            <a:r>
              <a:rPr altLang="en-US" sz="3400"/>
              <a:t>Javier’s Behaviors</a:t>
            </a:r>
            <a:br>
              <a:rPr altLang="en-US" sz="3400"/>
            </a:br>
            <a:r>
              <a:rPr altLang="en-US" sz="3400"/>
              <a:t>(Group Activity)</a:t>
            </a:r>
          </a:p>
        </p:txBody>
      </p:sp>
      <p:sp>
        <p:nvSpPr>
          <p:cNvPr id="77827" name="Rectangle 3">
            <a:extLst>
              <a:ext uri="{FF2B5EF4-FFF2-40B4-BE49-F238E27FC236}">
                <a16:creationId xmlns:a16="http://schemas.microsoft.com/office/drawing/2014/main" id="{1FF417F4-BD64-4414-BFA3-C6EFBA600693}"/>
              </a:ext>
            </a:extLst>
          </p:cNvPr>
          <p:cNvSpPr>
            <a:spLocks noGrp="1" noChangeArrowheads="1"/>
          </p:cNvSpPr>
          <p:nvPr>
            <p:ph type="body" idx="4294967295"/>
          </p:nvPr>
        </p:nvSpPr>
        <p:spPr bwMode="auto">
          <a:xfrm>
            <a:off x="609600" y="1981200"/>
            <a:ext cx="82296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r>
              <a:rPr lang="en-US" altLang="en-US" sz="2800"/>
              <a:t>Not interested in school, jokes around in class</a:t>
            </a:r>
          </a:p>
          <a:p>
            <a:r>
              <a:rPr lang="en-US" altLang="en-US" sz="2800"/>
              <a:t>Frequently skips school to smoke and drink with friends in a nearby park </a:t>
            </a:r>
          </a:p>
          <a:p>
            <a:r>
              <a:rPr lang="en-US" altLang="en-US" sz="2800"/>
              <a:t>Has sudden outbursts of violence: recently beat up a boy he saw pushing a girl</a:t>
            </a:r>
          </a:p>
        </p:txBody>
      </p:sp>
      <p:sp>
        <p:nvSpPr>
          <p:cNvPr id="77828" name="Slide Number Placeholder 3">
            <a:extLst>
              <a:ext uri="{FF2B5EF4-FFF2-40B4-BE49-F238E27FC236}">
                <a16:creationId xmlns:a16="http://schemas.microsoft.com/office/drawing/2014/main" id="{6BABA35F-AC99-47D6-A1E5-3B4AFD4217E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23269ACC-0871-4997-B9AD-F1D0E9B89473}" type="slidenum">
              <a:rPr lang="en-US" altLang="en-US" sz="2000" b="0">
                <a:solidFill>
                  <a:srgbClr val="FFE831"/>
                </a:solidFill>
                <a:latin typeface="Franklin Gothic Book" panose="020B0503020102020204" pitchFamily="34" charset="0"/>
              </a:rPr>
              <a:pPr/>
              <a:t>29</a:t>
            </a:fld>
            <a:endParaRPr lang="en-US" altLang="en-US" sz="2000" b="0">
              <a:solidFill>
                <a:srgbClr val="FFE831"/>
              </a:solidFill>
              <a:latin typeface="Franklin Gothic Book" panose="020B05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535369A-D8C1-4BE7-83EA-226262C0EFDF}"/>
              </a:ext>
            </a:extLst>
          </p:cNvPr>
          <p:cNvSpPr>
            <a:spLocks noGrp="1" noChangeArrowheads="1"/>
          </p:cNvSpPr>
          <p:nvPr>
            <p:ph type="title"/>
          </p:nvPr>
        </p:nvSpPr>
        <p:spPr>
          <a:xfrm>
            <a:off x="304800" y="0"/>
            <a:ext cx="8893175" cy="1219200"/>
          </a:xfrm>
        </p:spPr>
        <p:txBody>
          <a:bodyPr/>
          <a:lstStyle/>
          <a:p>
            <a:pPr algn="ctr"/>
            <a:r>
              <a:rPr lang="en-US" altLang="en-US" u="sng"/>
              <a:t>Tools from our Trauma Toolkit</a:t>
            </a:r>
          </a:p>
        </p:txBody>
      </p:sp>
      <p:sp>
        <p:nvSpPr>
          <p:cNvPr id="24579" name="Slide Number Placeholder 4">
            <a:extLst>
              <a:ext uri="{FF2B5EF4-FFF2-40B4-BE49-F238E27FC236}">
                <a16:creationId xmlns:a16="http://schemas.microsoft.com/office/drawing/2014/main" id="{93D8D2AD-DA64-464B-ADB4-5F1E4A14D6B6}"/>
              </a:ext>
            </a:extLst>
          </p:cNvPr>
          <p:cNvSpPr>
            <a:spLocks noGrp="1"/>
          </p:cNvSpPr>
          <p:nvPr>
            <p:ph type="sldNum" sz="quarter" idx="10"/>
          </p:nvPr>
        </p:nvSpPr>
        <p:spPr>
          <a:xfrm>
            <a:off x="9063038" y="6962775"/>
            <a:ext cx="538162" cy="30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07221EB2-9845-49BB-9AB0-6D9B0D59A19F}" type="slidenum">
              <a:rPr lang="en-US" altLang="en-US" sz="2000" b="0">
                <a:solidFill>
                  <a:srgbClr val="F8E82F"/>
                </a:solidFill>
                <a:latin typeface="Franklin Gothic Book" panose="020B0503020102020204" pitchFamily="34" charset="0"/>
              </a:rPr>
              <a:pPr/>
              <a:t>3</a:t>
            </a:fld>
            <a:endParaRPr lang="en-US" altLang="en-US" sz="2000" b="0">
              <a:solidFill>
                <a:srgbClr val="F8E82F"/>
              </a:solidFill>
              <a:latin typeface="Franklin Gothic Book" panose="020B0503020102020204" pitchFamily="34" charset="0"/>
            </a:endParaRPr>
          </a:p>
        </p:txBody>
      </p:sp>
      <p:pic>
        <p:nvPicPr>
          <p:cNvPr id="24580" name="Content Placeholder 5">
            <a:extLst>
              <a:ext uri="{FF2B5EF4-FFF2-40B4-BE49-F238E27FC236}">
                <a16:creationId xmlns:a16="http://schemas.microsoft.com/office/drawing/2014/main" id="{7703A649-5CA0-4E92-985E-8B2A76B2D6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24374" t="6921" r="23125" b="15572"/>
          <a:stretch>
            <a:fillRect/>
          </a:stretch>
        </p:blipFill>
        <p:spPr bwMode="auto">
          <a:xfrm>
            <a:off x="5638800" y="1638300"/>
            <a:ext cx="3962400"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Content Placeholder 2">
            <a:extLst>
              <a:ext uri="{FF2B5EF4-FFF2-40B4-BE49-F238E27FC236}">
                <a16:creationId xmlns:a16="http://schemas.microsoft.com/office/drawing/2014/main" id="{44976AFE-669E-4BEE-B97F-FE400AECB1BD}"/>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t="-2" r="15912" b="13058"/>
          <a:stretch>
            <a:fillRect/>
          </a:stretch>
        </p:blipFill>
        <p:spPr bwMode="auto">
          <a:xfrm>
            <a:off x="0" y="1677988"/>
            <a:ext cx="5026025" cy="3959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
            <a:extLst>
              <a:ext uri="{FF2B5EF4-FFF2-40B4-BE49-F238E27FC236}">
                <a16:creationId xmlns:a16="http://schemas.microsoft.com/office/drawing/2014/main" id="{733C0657-2181-4E45-863C-1B8BA107B05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FC5D8DAC-70CD-4B66-91D9-F933E0A7595C}" type="slidenum">
              <a:rPr lang="en-US" altLang="en-US" sz="2000" b="0">
                <a:solidFill>
                  <a:srgbClr val="FFE831"/>
                </a:solidFill>
                <a:latin typeface="Franklin Gothic Book" panose="020B0503020102020204" pitchFamily="34" charset="0"/>
              </a:rPr>
              <a:pPr/>
              <a:t>30</a:t>
            </a:fld>
            <a:endParaRPr lang="en-US" altLang="en-US" sz="2000" b="0">
              <a:solidFill>
                <a:srgbClr val="FFE831"/>
              </a:solidFill>
              <a:latin typeface="Franklin Gothic Book" panose="020B0503020102020204" pitchFamily="34" charset="0"/>
            </a:endParaRPr>
          </a:p>
        </p:txBody>
      </p:sp>
      <p:sp>
        <p:nvSpPr>
          <p:cNvPr id="41987" name="Rectangle 3">
            <a:extLst>
              <a:ext uri="{FF2B5EF4-FFF2-40B4-BE49-F238E27FC236}">
                <a16:creationId xmlns:a16="http://schemas.microsoft.com/office/drawing/2014/main" id="{2320ECD9-6026-47ED-B763-E5FA0C011883}"/>
              </a:ext>
            </a:extLst>
          </p:cNvPr>
          <p:cNvSpPr>
            <a:spLocks noChangeArrowheads="1"/>
          </p:cNvSpPr>
          <p:nvPr/>
        </p:nvSpPr>
        <p:spPr bwMode="auto">
          <a:xfrm>
            <a:off x="609600" y="1854200"/>
            <a:ext cx="793115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lvl1pPr marL="361950" indent="-361950"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spcAft>
                <a:spcPct val="50000"/>
              </a:spcAft>
              <a:buSzPct val="110000"/>
              <a:buFont typeface="Wingdings" panose="05000000000000000000" pitchFamily="2" charset="2"/>
              <a:buChar char="§"/>
              <a:defRPr/>
            </a:pPr>
            <a:r>
              <a:rPr lang="en-US" altLang="en-US" sz="3000" b="0" dirty="0"/>
              <a:t>What are “My Somebody’s” traumatic life experiences?</a:t>
            </a:r>
          </a:p>
          <a:p>
            <a:pPr marL="0" indent="0">
              <a:spcAft>
                <a:spcPct val="50000"/>
              </a:spcAft>
              <a:buSzPct val="110000"/>
              <a:defRPr/>
            </a:pPr>
            <a:endParaRPr lang="en-US" altLang="en-US" sz="3000" b="0" dirty="0"/>
          </a:p>
          <a:p>
            <a:pPr>
              <a:spcAft>
                <a:spcPct val="50000"/>
              </a:spcAft>
              <a:buSzPct val="110000"/>
              <a:buFont typeface="Wingdings" panose="05000000000000000000" pitchFamily="2" charset="2"/>
              <a:buChar char="§"/>
              <a:defRPr/>
            </a:pPr>
            <a:r>
              <a:rPr lang="en-US" altLang="en-US" sz="3000" b="0" dirty="0"/>
              <a:t>What are my “My Somebody’s” behaviors?</a:t>
            </a:r>
          </a:p>
          <a:p>
            <a:pPr>
              <a:spcAft>
                <a:spcPct val="50000"/>
              </a:spcAft>
              <a:buSzPct val="110000"/>
              <a:buFont typeface="Wingdings" panose="05000000000000000000" pitchFamily="2" charset="2"/>
              <a:buChar char="§"/>
              <a:defRPr/>
            </a:pPr>
            <a:endParaRPr lang="en-US" altLang="en-US" sz="2700" b="0" dirty="0"/>
          </a:p>
        </p:txBody>
      </p:sp>
      <p:sp>
        <p:nvSpPr>
          <p:cNvPr id="79876" name="Rectangle 2">
            <a:extLst>
              <a:ext uri="{FF2B5EF4-FFF2-40B4-BE49-F238E27FC236}">
                <a16:creationId xmlns:a16="http://schemas.microsoft.com/office/drawing/2014/main" id="{FC8B4AE3-BAF8-4D04-A75E-662643301781}"/>
              </a:ext>
            </a:extLst>
          </p:cNvPr>
          <p:cNvSpPr>
            <a:spLocks noChangeArrowheads="1"/>
          </p:cNvSpPr>
          <p:nvPr/>
        </p:nvSpPr>
        <p:spPr bwMode="auto">
          <a:xfrm>
            <a:off x="152400" y="350838"/>
            <a:ext cx="81534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3000">
                <a:solidFill>
                  <a:srgbClr val="FFE831"/>
                </a:solidFill>
              </a:rPr>
              <a:t>Traumatic Life Experiences &amp; Behaviors</a:t>
            </a:r>
            <a:br>
              <a:rPr lang="en-US" altLang="en-US" sz="3200">
                <a:solidFill>
                  <a:srgbClr val="FFE831"/>
                </a:solidFill>
              </a:rPr>
            </a:br>
            <a:r>
              <a:rPr lang="en-US" altLang="en-US" sz="2400">
                <a:solidFill>
                  <a:srgbClr val="FFE831"/>
                </a:solidFill>
              </a:rPr>
              <a:t>(“My Somebody” Worksheet – Parts 1 &amp; 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BC67452B-00E0-452A-A1DC-61706AA47DAC}"/>
              </a:ext>
            </a:extLst>
          </p:cNvPr>
          <p:cNvSpPr>
            <a:spLocks noGrp="1" noChangeArrowheads="1"/>
          </p:cNvSpPr>
          <p:nvPr>
            <p:ph type="title"/>
          </p:nvPr>
        </p:nvSpPr>
        <p:spPr>
          <a:xfrm>
            <a:off x="354013" y="3048000"/>
            <a:ext cx="8893175" cy="1219200"/>
          </a:xfrm>
        </p:spPr>
        <p:txBody>
          <a:bodyPr/>
          <a:lstStyle/>
          <a:p>
            <a:pPr algn="ctr"/>
            <a:r>
              <a:rPr altLang="en-US" sz="5400" b="0" i="1"/>
              <a:t>"Grow through what you </a:t>
            </a:r>
            <a:br>
              <a:rPr altLang="en-US" sz="5400" b="0" i="1"/>
            </a:br>
            <a:r>
              <a:rPr altLang="en-US" sz="5400" b="0" i="1"/>
              <a:t>go through"</a:t>
            </a:r>
            <a:endParaRPr altLang="en-US" sz="5400"/>
          </a:p>
        </p:txBody>
      </p:sp>
      <p:sp>
        <p:nvSpPr>
          <p:cNvPr id="81923" name="Rectangle 2">
            <a:extLst>
              <a:ext uri="{FF2B5EF4-FFF2-40B4-BE49-F238E27FC236}">
                <a16:creationId xmlns:a16="http://schemas.microsoft.com/office/drawing/2014/main" id="{9D49239A-5ED2-4D99-BDA9-CE4D901B78AE}"/>
              </a:ext>
            </a:extLst>
          </p:cNvPr>
          <p:cNvSpPr>
            <a:spLocks noChangeArrowheads="1"/>
          </p:cNvSpPr>
          <p:nvPr/>
        </p:nvSpPr>
        <p:spPr bwMode="auto">
          <a:xfrm>
            <a:off x="9115425" y="6934200"/>
            <a:ext cx="485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2FC3D5AD-AF49-486D-AE6B-C3BCAD0129CC}" type="slidenum">
              <a:rPr lang="en-US" altLang="en-US" sz="2000" b="0">
                <a:solidFill>
                  <a:srgbClr val="FFE831"/>
                </a:solidFill>
                <a:latin typeface="Franklin Gothic Book" panose="020B0503020102020204" pitchFamily="34" charset="0"/>
              </a:rPr>
              <a:pPr/>
              <a:t>31</a:t>
            </a:fld>
            <a:endParaRPr lang="en-US" altLang="en-US" sz="2000" b="0">
              <a:latin typeface="Franklin Gothic Book" panose="020B05030201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640DA761-5A7A-44F3-9423-FD2EEEF11D55}"/>
              </a:ext>
            </a:extLst>
          </p:cNvPr>
          <p:cNvSpPr>
            <a:spLocks noGrp="1" noChangeArrowheads="1"/>
          </p:cNvSpPr>
          <p:nvPr>
            <p:ph type="title"/>
          </p:nvPr>
        </p:nvSpPr>
        <p:spPr>
          <a:xfrm>
            <a:off x="304800" y="381000"/>
            <a:ext cx="8893175" cy="1219200"/>
          </a:xfrm>
        </p:spPr>
        <p:txBody>
          <a:bodyPr/>
          <a:lstStyle/>
          <a:p>
            <a:r>
              <a:rPr altLang="en-US" sz="4000"/>
              <a:t>Recovering from Trauma:</a:t>
            </a:r>
            <a:br>
              <a:rPr altLang="en-US" sz="4000"/>
            </a:br>
            <a:r>
              <a:rPr altLang="en-US" sz="4000"/>
              <a:t>The Role of Resilience</a:t>
            </a:r>
            <a:endParaRPr altLang="en-US"/>
          </a:p>
        </p:txBody>
      </p:sp>
      <p:sp>
        <p:nvSpPr>
          <p:cNvPr id="3" name="Content Placeholder 2">
            <a:extLst>
              <a:ext uri="{FF2B5EF4-FFF2-40B4-BE49-F238E27FC236}">
                <a16:creationId xmlns:a16="http://schemas.microsoft.com/office/drawing/2014/main" id="{8EDB88E6-BE2B-467A-B2BD-35023BD72175}"/>
              </a:ext>
            </a:extLst>
          </p:cNvPr>
          <p:cNvSpPr>
            <a:spLocks noGrp="1"/>
          </p:cNvSpPr>
          <p:nvPr>
            <p:ph idx="1"/>
          </p:nvPr>
        </p:nvSpPr>
        <p:spPr/>
        <p:txBody>
          <a:bodyPr/>
          <a:lstStyle/>
          <a:p>
            <a:pPr eaLnBrk="1" hangingPunct="1">
              <a:spcAft>
                <a:spcPct val="30000"/>
              </a:spcAft>
              <a:defRPr/>
            </a:pPr>
            <a:r>
              <a:rPr lang="en-US" altLang="en-US" sz="2800" dirty="0">
                <a:solidFill>
                  <a:srgbClr val="FFE831"/>
                </a:solidFill>
              </a:rPr>
              <a:t>Resilience</a:t>
            </a:r>
            <a:r>
              <a:rPr lang="en-US" altLang="en-US" sz="2800" dirty="0"/>
              <a:t> </a:t>
            </a:r>
            <a:r>
              <a:rPr lang="en-US" sz="2800" dirty="0"/>
              <a:t>is the ability to roll with the punches. When stress, adversity or trauma strikes, you still experience anger, grief and pain, but you're able to keep functioning — both physically and psychologically. </a:t>
            </a:r>
          </a:p>
          <a:p>
            <a:pPr marL="0" indent="0" eaLnBrk="1" hangingPunct="1">
              <a:spcAft>
                <a:spcPct val="30000"/>
              </a:spcAft>
              <a:defRPr/>
            </a:pPr>
            <a:endParaRPr lang="en-US" sz="1100" dirty="0"/>
          </a:p>
          <a:p>
            <a:pPr eaLnBrk="1" hangingPunct="1">
              <a:spcAft>
                <a:spcPct val="30000"/>
              </a:spcAft>
              <a:defRPr/>
            </a:pPr>
            <a:r>
              <a:rPr lang="en-US" sz="2800" dirty="0"/>
              <a:t>However, resilience isn't about toughing it out, being stoic or going it alone. In fact, being able to </a:t>
            </a:r>
            <a:r>
              <a:rPr lang="en-US" sz="2800" dirty="0">
                <a:solidFill>
                  <a:srgbClr val="FFE831"/>
                </a:solidFill>
              </a:rPr>
              <a:t>reach out to others</a:t>
            </a:r>
            <a:r>
              <a:rPr lang="en-US" sz="2800" dirty="0"/>
              <a:t> for support is a key component of being resilient.</a:t>
            </a:r>
            <a:endParaRPr lang="en-US" altLang="en-US" sz="2800" dirty="0"/>
          </a:p>
          <a:p>
            <a:pPr>
              <a:defRPr/>
            </a:pPr>
            <a:endParaRPr lang="en-US" dirty="0"/>
          </a:p>
        </p:txBody>
      </p:sp>
      <p:sp>
        <p:nvSpPr>
          <p:cNvPr id="83972" name="Slide Number Placeholder 3">
            <a:extLst>
              <a:ext uri="{FF2B5EF4-FFF2-40B4-BE49-F238E27FC236}">
                <a16:creationId xmlns:a16="http://schemas.microsoft.com/office/drawing/2014/main" id="{0AFB0D14-76A6-4BDA-8D4D-CE9774A497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E78DCB80-7676-4784-97B6-3B40D9CB8807}" type="slidenum">
              <a:rPr lang="en-US" altLang="en-US" sz="2000" b="0">
                <a:solidFill>
                  <a:srgbClr val="F8E82F"/>
                </a:solidFill>
                <a:latin typeface="Franklin Gothic Book" panose="020B0503020102020204" pitchFamily="34" charset="0"/>
              </a:rPr>
              <a:pPr/>
              <a:t>32</a:t>
            </a:fld>
            <a:endParaRPr lang="en-US" altLang="en-US" sz="2000" b="0">
              <a:solidFill>
                <a:srgbClr val="F8E82F"/>
              </a:solidFill>
              <a:latin typeface="Franklin Gothic Book" panose="020B05030201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12DA77A1-2116-4452-B089-59935A9345ED}"/>
              </a:ext>
            </a:extLst>
          </p:cNvPr>
          <p:cNvSpPr>
            <a:spLocks noChangeArrowheads="1"/>
          </p:cNvSpPr>
          <p:nvPr/>
        </p:nvSpPr>
        <p:spPr bwMode="auto">
          <a:xfrm>
            <a:off x="609600" y="2362200"/>
            <a:ext cx="87630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lvl1pPr marL="361950" indent="-361950"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marL="457200" indent="-457200">
              <a:buFont typeface="Arial" panose="020B0604020202020204" pitchFamily="34" charset="0"/>
              <a:buChar char="•"/>
              <a:defRPr/>
            </a:pPr>
            <a:r>
              <a:rPr lang="en-US" sz="2400" b="0" dirty="0"/>
              <a:t>Build strong, positive relationships</a:t>
            </a:r>
          </a:p>
          <a:p>
            <a:pPr marL="0" indent="0">
              <a:defRPr/>
            </a:pPr>
            <a:endParaRPr lang="en-US" sz="1200" b="0" dirty="0"/>
          </a:p>
          <a:p>
            <a:pPr marL="457200" indent="-457200">
              <a:buFont typeface="Arial" panose="020B0604020202020204" pitchFamily="34" charset="0"/>
              <a:buChar char="•"/>
              <a:defRPr/>
            </a:pPr>
            <a:r>
              <a:rPr lang="en-US" sz="2400" b="0" dirty="0"/>
              <a:t>Do something that gives you a sense of accomplishment and purpose every day. </a:t>
            </a:r>
          </a:p>
          <a:p>
            <a:pPr marL="0" indent="0">
              <a:defRPr/>
            </a:pPr>
            <a:endParaRPr lang="en-US" sz="1200" b="0" dirty="0"/>
          </a:p>
          <a:p>
            <a:pPr marL="457200" indent="-457200">
              <a:buFont typeface="Arial" panose="020B0604020202020204" pitchFamily="34" charset="0"/>
              <a:buChar char="•"/>
              <a:defRPr/>
            </a:pPr>
            <a:r>
              <a:rPr lang="en-US" sz="2400" b="0" dirty="0"/>
              <a:t>Think of how you've coped with hardships in the past. </a:t>
            </a:r>
          </a:p>
          <a:p>
            <a:pPr marL="0" indent="0">
              <a:defRPr/>
            </a:pPr>
            <a:endParaRPr lang="en-US" sz="1200" b="0" dirty="0"/>
          </a:p>
          <a:p>
            <a:pPr marL="457200" indent="-457200">
              <a:buFont typeface="Arial" panose="020B0604020202020204" pitchFamily="34" charset="0"/>
              <a:buChar char="•"/>
              <a:defRPr/>
            </a:pPr>
            <a:r>
              <a:rPr lang="en-US" sz="2400" b="0" dirty="0"/>
              <a:t>You can't change the past, but you can always look toward the future. </a:t>
            </a:r>
          </a:p>
          <a:p>
            <a:pPr marL="457200" indent="-457200">
              <a:buFont typeface="Arial" panose="020B0604020202020204" pitchFamily="34" charset="0"/>
              <a:buChar char="•"/>
              <a:defRPr/>
            </a:pPr>
            <a:endParaRPr lang="en-US" sz="1200" b="0" dirty="0"/>
          </a:p>
          <a:p>
            <a:pPr marL="457200" indent="-457200">
              <a:buFont typeface="Arial" panose="020B0604020202020204" pitchFamily="34" charset="0"/>
              <a:buChar char="•"/>
              <a:defRPr/>
            </a:pPr>
            <a:r>
              <a:rPr lang="en-US" sz="2400" b="0" dirty="0"/>
              <a:t>Figure out what needs to be done, make a plan, and take action. </a:t>
            </a:r>
            <a:endParaRPr lang="en-US" altLang="en-US" sz="2400" b="0" dirty="0"/>
          </a:p>
        </p:txBody>
      </p:sp>
      <p:sp>
        <p:nvSpPr>
          <p:cNvPr id="86019" name="Rectangle 2">
            <a:extLst>
              <a:ext uri="{FF2B5EF4-FFF2-40B4-BE49-F238E27FC236}">
                <a16:creationId xmlns:a16="http://schemas.microsoft.com/office/drawing/2014/main" id="{35A69A9D-6DC5-43DC-87CE-BAF0184EF7FE}"/>
              </a:ext>
            </a:extLst>
          </p:cNvPr>
          <p:cNvSpPr>
            <a:spLocks noGrp="1" noChangeArrowheads="1"/>
          </p:cNvSpPr>
          <p:nvPr>
            <p:ph type="ctrTitle"/>
          </p:nvPr>
        </p:nvSpPr>
        <p:spPr>
          <a:xfrm>
            <a:off x="228600" y="152400"/>
            <a:ext cx="8159750" cy="1568450"/>
          </a:xfrm>
          <a:noFill/>
        </p:spPr>
        <p:txBody>
          <a:bodyPr lIns="96821" tIns="47616" rIns="96821" bIns="47616"/>
          <a:lstStyle/>
          <a:p>
            <a:r>
              <a:rPr altLang="en-US" sz="3400"/>
              <a:t>Growing Resilience in Yourself</a:t>
            </a:r>
          </a:p>
        </p:txBody>
      </p:sp>
      <p:sp>
        <p:nvSpPr>
          <p:cNvPr id="86020" name="Slide Number Placeholder 4">
            <a:extLst>
              <a:ext uri="{FF2B5EF4-FFF2-40B4-BE49-F238E27FC236}">
                <a16:creationId xmlns:a16="http://schemas.microsoft.com/office/drawing/2014/main" id="{ECEF95B5-72AD-494C-995B-DDC12FE570A4}"/>
              </a:ext>
            </a:extLst>
          </p:cNvPr>
          <p:cNvSpPr>
            <a:spLocks noGrp="1"/>
          </p:cNvSpPr>
          <p:nvPr>
            <p:ph type="sldNum" sz="quarter" idx="10"/>
          </p:nvPr>
        </p:nvSpPr>
        <p:spPr bwMode="auto">
          <a:xfrm>
            <a:off x="8948738" y="6858000"/>
            <a:ext cx="6826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834172CB-70C3-4CD8-A708-615140BF94C8}" type="slidenum">
              <a:rPr lang="en-US" altLang="en-US" sz="2000" b="0">
                <a:solidFill>
                  <a:srgbClr val="FFE831"/>
                </a:solidFill>
                <a:latin typeface="Franklin Gothic Book" panose="020B0503020102020204" pitchFamily="34" charset="0"/>
              </a:rPr>
              <a:pPr/>
              <a:t>33</a:t>
            </a:fld>
            <a:endParaRPr lang="en-US" altLang="en-US" sz="2000" b="0">
              <a:solidFill>
                <a:srgbClr val="FFE831"/>
              </a:solidFill>
              <a:latin typeface="Franklin Gothic Book" panose="020B0503020102020204" pitchFamily="34" charset="0"/>
            </a:endParaRPr>
          </a:p>
        </p:txBody>
      </p:sp>
      <p:sp>
        <p:nvSpPr>
          <p:cNvPr id="86021" name="Rectangle 4">
            <a:extLst>
              <a:ext uri="{FF2B5EF4-FFF2-40B4-BE49-F238E27FC236}">
                <a16:creationId xmlns:a16="http://schemas.microsoft.com/office/drawing/2014/main" id="{879A1BA1-0491-412D-8F1C-5BB6C7785CAB}"/>
              </a:ext>
            </a:extLst>
          </p:cNvPr>
          <p:cNvSpPr>
            <a:spLocks noChangeArrowheads="1"/>
          </p:cNvSpPr>
          <p:nvPr/>
        </p:nvSpPr>
        <p:spPr bwMode="auto">
          <a:xfrm>
            <a:off x="228600" y="1703388"/>
            <a:ext cx="93599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en-US" altLang="en-US" sz="2700" b="0">
                <a:solidFill>
                  <a:schemeClr val="folHlink"/>
                </a:solidFill>
              </a:rPr>
              <a:t>To grow resilience in yourself you can: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fade">
                                      <p:cBhvr>
                                        <p:cTn id="12" dur="500"/>
                                        <p:tgtEl>
                                          <p:spTgt spid="542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4275">
                                            <p:txEl>
                                              <p:pRg st="4" end="4"/>
                                            </p:txEl>
                                          </p:spTgt>
                                        </p:tgtEl>
                                        <p:attrNameLst>
                                          <p:attrName>style.visibility</p:attrName>
                                        </p:attrNameLst>
                                      </p:cBhvr>
                                      <p:to>
                                        <p:strVal val="visible"/>
                                      </p:to>
                                    </p:set>
                                    <p:animEffect transition="in" filter="fade">
                                      <p:cBhvr>
                                        <p:cTn id="17" dur="500"/>
                                        <p:tgtEl>
                                          <p:spTgt spid="5427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4275">
                                            <p:txEl>
                                              <p:pRg st="6" end="6"/>
                                            </p:txEl>
                                          </p:spTgt>
                                        </p:tgtEl>
                                        <p:attrNameLst>
                                          <p:attrName>style.visibility</p:attrName>
                                        </p:attrNameLst>
                                      </p:cBhvr>
                                      <p:to>
                                        <p:strVal val="visible"/>
                                      </p:to>
                                    </p:set>
                                    <p:animEffect transition="in" filter="fade">
                                      <p:cBhvr>
                                        <p:cTn id="22" dur="500"/>
                                        <p:tgtEl>
                                          <p:spTgt spid="5427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4275">
                                            <p:txEl>
                                              <p:pRg st="8" end="8"/>
                                            </p:txEl>
                                          </p:spTgt>
                                        </p:tgtEl>
                                        <p:attrNameLst>
                                          <p:attrName>style.visibility</p:attrName>
                                        </p:attrNameLst>
                                      </p:cBhvr>
                                      <p:to>
                                        <p:strVal val="visible"/>
                                      </p:to>
                                    </p:set>
                                    <p:animEffect transition="in" filter="fade">
                                      <p:cBhvr>
                                        <p:cTn id="27" dur="500"/>
                                        <p:tgtEl>
                                          <p:spTgt spid="542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6C985B1-2E65-4A41-A378-4CC551F4AFBB}"/>
              </a:ext>
            </a:extLst>
          </p:cNvPr>
          <p:cNvSpPr>
            <a:spLocks noGrp="1" noChangeArrowheads="1"/>
          </p:cNvSpPr>
          <p:nvPr>
            <p:ph type="title" idx="4294967295"/>
          </p:nvPr>
        </p:nvSpPr>
        <p:spPr>
          <a:xfrm>
            <a:off x="244475" y="530225"/>
            <a:ext cx="6448425" cy="688975"/>
          </a:xfrm>
          <a:noFill/>
        </p:spPr>
        <p:txBody>
          <a:bodyPr lIns="96821" tIns="47616" rIns="96821" bIns="47616"/>
          <a:lstStyle/>
          <a:p>
            <a:r>
              <a:rPr altLang="en-US" sz="3400"/>
              <a:t>Growing Resilience in a Child</a:t>
            </a:r>
          </a:p>
        </p:txBody>
      </p:sp>
      <p:sp>
        <p:nvSpPr>
          <p:cNvPr id="54275" name="Rectangle 3">
            <a:extLst>
              <a:ext uri="{FF2B5EF4-FFF2-40B4-BE49-F238E27FC236}">
                <a16:creationId xmlns:a16="http://schemas.microsoft.com/office/drawing/2014/main" id="{DB2691B6-4862-41F3-A6F7-1DE5454A25DA}"/>
              </a:ext>
            </a:extLst>
          </p:cNvPr>
          <p:cNvSpPr>
            <a:spLocks noChangeArrowheads="1"/>
          </p:cNvSpPr>
          <p:nvPr/>
        </p:nvSpPr>
        <p:spPr bwMode="auto">
          <a:xfrm>
            <a:off x="609600" y="2362200"/>
            <a:ext cx="87630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lvl1pPr marL="361950" indent="-361950"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30000"/>
              </a:spcAft>
              <a:buSzPct val="110000"/>
              <a:buFont typeface="Wingdings" panose="05000000000000000000" pitchFamily="2" charset="2"/>
              <a:buChar char="§"/>
            </a:pPr>
            <a:r>
              <a:rPr lang="en-US" altLang="en-US" sz="2700" b="0"/>
              <a:t>Help a child build a strong relationship with at least one caring adult.</a:t>
            </a:r>
          </a:p>
          <a:p>
            <a:pPr eaLnBrk="1" hangingPunct="1">
              <a:spcAft>
                <a:spcPct val="30000"/>
              </a:spcAft>
              <a:buSzPct val="110000"/>
              <a:buFont typeface="Wingdings" panose="05000000000000000000" pitchFamily="2" charset="2"/>
              <a:buChar char="§"/>
            </a:pPr>
            <a:r>
              <a:rPr lang="en-US" altLang="en-US" sz="2700" b="0"/>
              <a:t>Connect a child to a positive role model/mentor.</a:t>
            </a:r>
          </a:p>
          <a:p>
            <a:pPr eaLnBrk="1" hangingPunct="1">
              <a:spcAft>
                <a:spcPct val="30000"/>
              </a:spcAft>
              <a:buSzPct val="110000"/>
              <a:buFont typeface="Wingdings" panose="05000000000000000000" pitchFamily="2" charset="2"/>
              <a:buChar char="§"/>
            </a:pPr>
            <a:r>
              <a:rPr lang="en-US" altLang="en-US" sz="2700" b="0"/>
              <a:t>Nurture their talents/abilities. </a:t>
            </a:r>
          </a:p>
          <a:p>
            <a:pPr eaLnBrk="1" hangingPunct="1">
              <a:spcAft>
                <a:spcPct val="30000"/>
              </a:spcAft>
              <a:buSzPct val="110000"/>
              <a:buFont typeface="Wingdings" panose="05000000000000000000" pitchFamily="2" charset="2"/>
              <a:buChar char="§"/>
            </a:pPr>
            <a:r>
              <a:rPr lang="en-US" altLang="en-US" sz="2700" b="0"/>
              <a:t>Give children some control over their own lives. </a:t>
            </a:r>
          </a:p>
          <a:p>
            <a:pPr eaLnBrk="1" hangingPunct="1">
              <a:spcAft>
                <a:spcPct val="30000"/>
              </a:spcAft>
              <a:buSzPct val="110000"/>
              <a:buFont typeface="Wingdings" panose="05000000000000000000" pitchFamily="2" charset="2"/>
              <a:buChar char="§"/>
            </a:pPr>
            <a:r>
              <a:rPr lang="en-US" altLang="en-US" sz="2700" b="0"/>
              <a:t>Help a child feel a sense of belonging to a community, group, or cause larger than themselves.</a:t>
            </a:r>
          </a:p>
        </p:txBody>
      </p:sp>
      <p:sp>
        <p:nvSpPr>
          <p:cNvPr id="88068" name="Rectangle 4">
            <a:extLst>
              <a:ext uri="{FF2B5EF4-FFF2-40B4-BE49-F238E27FC236}">
                <a16:creationId xmlns:a16="http://schemas.microsoft.com/office/drawing/2014/main" id="{2951F3A5-DE24-42AD-B6AE-3968D0293E12}"/>
              </a:ext>
            </a:extLst>
          </p:cNvPr>
          <p:cNvSpPr>
            <a:spLocks noChangeArrowheads="1"/>
          </p:cNvSpPr>
          <p:nvPr/>
        </p:nvSpPr>
        <p:spPr bwMode="auto">
          <a:xfrm>
            <a:off x="228600" y="1703388"/>
            <a:ext cx="93599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30000"/>
              </a:spcAft>
            </a:pPr>
            <a:r>
              <a:rPr lang="en-US" altLang="en-US" sz="2700" b="0">
                <a:solidFill>
                  <a:schemeClr val="folHlink"/>
                </a:solidFill>
              </a:rPr>
              <a:t>To grow resilience you can:</a:t>
            </a:r>
          </a:p>
        </p:txBody>
      </p:sp>
      <p:sp>
        <p:nvSpPr>
          <p:cNvPr id="88069" name="Slide Number Placeholder 4">
            <a:extLst>
              <a:ext uri="{FF2B5EF4-FFF2-40B4-BE49-F238E27FC236}">
                <a16:creationId xmlns:a16="http://schemas.microsoft.com/office/drawing/2014/main" id="{828C5AEC-02E0-48AB-B3B1-FD3C784B6EC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6B9EE38C-7E1B-42A4-80D5-4D38FE36B84C}" type="slidenum">
              <a:rPr lang="en-US" altLang="en-US" sz="2000" b="0">
                <a:solidFill>
                  <a:srgbClr val="FFE831"/>
                </a:solidFill>
                <a:latin typeface="Franklin Gothic Book" panose="020B0503020102020204" pitchFamily="34" charset="0"/>
              </a:rPr>
              <a:pPr/>
              <a:t>34</a:t>
            </a:fld>
            <a:endParaRPr lang="en-US" altLang="en-US" sz="2000" b="0">
              <a:solidFill>
                <a:srgbClr val="FFE83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fade">
                                      <p:cBhvr>
                                        <p:cTn id="12" dur="500"/>
                                        <p:tgtEl>
                                          <p:spTgt spid="54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fade">
                                      <p:cBhvr>
                                        <p:cTn id="17" dur="500"/>
                                        <p:tgtEl>
                                          <p:spTgt spid="54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fade">
                                      <p:cBhvr>
                                        <p:cTn id="22" dur="500"/>
                                        <p:tgtEl>
                                          <p:spTgt spid="542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4275">
                                            <p:txEl>
                                              <p:pRg st="4" end="4"/>
                                            </p:txEl>
                                          </p:spTgt>
                                        </p:tgtEl>
                                        <p:attrNameLst>
                                          <p:attrName>style.visibility</p:attrName>
                                        </p:attrNameLst>
                                      </p:cBhvr>
                                      <p:to>
                                        <p:strVal val="visible"/>
                                      </p:to>
                                    </p:set>
                                    <p:animEffect transition="in" filter="fade">
                                      <p:cBhvr>
                                        <p:cTn id="27"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5F3180D-586C-4030-B8BC-B9A0EC616317}"/>
              </a:ext>
            </a:extLst>
          </p:cNvPr>
          <p:cNvSpPr>
            <a:spLocks noGrp="1" noChangeArrowheads="1"/>
          </p:cNvSpPr>
          <p:nvPr>
            <p:ph type="title" idx="4294967295"/>
          </p:nvPr>
        </p:nvSpPr>
        <p:spPr>
          <a:xfrm>
            <a:off x="247650" y="412750"/>
            <a:ext cx="7600950" cy="914400"/>
          </a:xfrm>
          <a:noFill/>
        </p:spPr>
        <p:txBody>
          <a:bodyPr lIns="96821" tIns="47616" rIns="96821" bIns="47616"/>
          <a:lstStyle/>
          <a:p>
            <a:r>
              <a:rPr altLang="en-US" sz="3400"/>
              <a:t>Recognizing Resilience: Maya</a:t>
            </a:r>
          </a:p>
        </p:txBody>
      </p:sp>
      <p:sp>
        <p:nvSpPr>
          <p:cNvPr id="90115" name="Line 6">
            <a:extLst>
              <a:ext uri="{FF2B5EF4-FFF2-40B4-BE49-F238E27FC236}">
                <a16:creationId xmlns:a16="http://schemas.microsoft.com/office/drawing/2014/main" id="{B0E727C0-FEBF-4CB9-9AC6-3F90A594B72D}"/>
              </a:ext>
            </a:extLst>
          </p:cNvPr>
          <p:cNvSpPr>
            <a:spLocks noChangeShapeType="1"/>
          </p:cNvSpPr>
          <p:nvPr/>
        </p:nvSpPr>
        <p:spPr bwMode="auto">
          <a:xfrm>
            <a:off x="720725" y="1300163"/>
            <a:ext cx="4160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0116" name="Line 7">
            <a:extLst>
              <a:ext uri="{FF2B5EF4-FFF2-40B4-BE49-F238E27FC236}">
                <a16:creationId xmlns:a16="http://schemas.microsoft.com/office/drawing/2014/main" id="{D1227B03-0BCE-4A2B-95CE-6F0C59F0A250}"/>
              </a:ext>
            </a:extLst>
          </p:cNvPr>
          <p:cNvSpPr>
            <a:spLocks noChangeShapeType="1"/>
          </p:cNvSpPr>
          <p:nvPr/>
        </p:nvSpPr>
        <p:spPr bwMode="auto">
          <a:xfrm>
            <a:off x="720725" y="6516688"/>
            <a:ext cx="4160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0117" name="Line 8">
            <a:extLst>
              <a:ext uri="{FF2B5EF4-FFF2-40B4-BE49-F238E27FC236}">
                <a16:creationId xmlns:a16="http://schemas.microsoft.com/office/drawing/2014/main" id="{5C5CD079-78C7-49E9-8F5E-F6825AB70D6A}"/>
              </a:ext>
            </a:extLst>
          </p:cNvPr>
          <p:cNvSpPr>
            <a:spLocks noChangeShapeType="1"/>
          </p:cNvSpPr>
          <p:nvPr/>
        </p:nvSpPr>
        <p:spPr bwMode="auto">
          <a:xfrm>
            <a:off x="720725" y="1300163"/>
            <a:ext cx="0" cy="5216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0118" name="Line 9">
            <a:extLst>
              <a:ext uri="{FF2B5EF4-FFF2-40B4-BE49-F238E27FC236}">
                <a16:creationId xmlns:a16="http://schemas.microsoft.com/office/drawing/2014/main" id="{7CA9761A-BD76-4A3B-81D4-68BDCBC8F325}"/>
              </a:ext>
            </a:extLst>
          </p:cNvPr>
          <p:cNvSpPr>
            <a:spLocks noChangeShapeType="1"/>
          </p:cNvSpPr>
          <p:nvPr/>
        </p:nvSpPr>
        <p:spPr bwMode="auto">
          <a:xfrm>
            <a:off x="9220200" y="1300163"/>
            <a:ext cx="0" cy="5216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0119" name="Line 10">
            <a:extLst>
              <a:ext uri="{FF2B5EF4-FFF2-40B4-BE49-F238E27FC236}">
                <a16:creationId xmlns:a16="http://schemas.microsoft.com/office/drawing/2014/main" id="{33B0FD7E-4132-472B-92D6-579D42B60D82}"/>
              </a:ext>
            </a:extLst>
          </p:cNvPr>
          <p:cNvSpPr>
            <a:spLocks noChangeShapeType="1"/>
          </p:cNvSpPr>
          <p:nvPr/>
        </p:nvSpPr>
        <p:spPr bwMode="auto">
          <a:xfrm>
            <a:off x="4881563" y="1300163"/>
            <a:ext cx="43386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0120" name="Line 11">
            <a:extLst>
              <a:ext uri="{FF2B5EF4-FFF2-40B4-BE49-F238E27FC236}">
                <a16:creationId xmlns:a16="http://schemas.microsoft.com/office/drawing/2014/main" id="{61251762-0ACE-4FBA-B044-2B384608B633}"/>
              </a:ext>
            </a:extLst>
          </p:cNvPr>
          <p:cNvSpPr>
            <a:spLocks noChangeShapeType="1"/>
          </p:cNvSpPr>
          <p:nvPr/>
        </p:nvSpPr>
        <p:spPr bwMode="auto">
          <a:xfrm>
            <a:off x="4881563" y="6516688"/>
            <a:ext cx="43386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57354" name="Rectangle 12">
            <a:extLst>
              <a:ext uri="{FF2B5EF4-FFF2-40B4-BE49-F238E27FC236}">
                <a16:creationId xmlns:a16="http://schemas.microsoft.com/office/drawing/2014/main" id="{B399618C-85D6-4848-A791-496899A1EDB5}"/>
              </a:ext>
            </a:extLst>
          </p:cNvPr>
          <p:cNvSpPr>
            <a:spLocks noGrp="1" noChangeArrowheads="1"/>
          </p:cNvSpPr>
          <p:nvPr>
            <p:ph type="body" idx="4294967295"/>
          </p:nvPr>
        </p:nvSpPr>
        <p:spPr bwMode="auto">
          <a:xfrm>
            <a:off x="609600" y="1676400"/>
            <a:ext cx="8159750" cy="4470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r>
              <a:rPr lang="en-US" altLang="en-US"/>
              <a:t>Maya’s Aunt Jenna has discovered that Maya is most comfortable taking her bottle if it is propped up so that she can hold it herself.</a:t>
            </a:r>
          </a:p>
          <a:p>
            <a:r>
              <a:rPr lang="en-US" altLang="en-US"/>
              <a:t>After Jenna began playing a particularly soothing piece of classical music every time she fed Maya, Maya began to calm down when she heard the music. </a:t>
            </a:r>
          </a:p>
          <a:p>
            <a:r>
              <a:rPr lang="en-US" altLang="en-US"/>
              <a:t>One evening, Jenna began to hum the tune as she gave Maya her bottle, and Maya made eye contact with her.</a:t>
            </a:r>
          </a:p>
          <a:p>
            <a:endParaRPr lang="en-US" altLang="en-US"/>
          </a:p>
        </p:txBody>
      </p:sp>
      <p:sp>
        <p:nvSpPr>
          <p:cNvPr id="90122" name="Slide Number Placeholder 10">
            <a:extLst>
              <a:ext uri="{FF2B5EF4-FFF2-40B4-BE49-F238E27FC236}">
                <a16:creationId xmlns:a16="http://schemas.microsoft.com/office/drawing/2014/main" id="{CBDFDD41-EB63-4A83-86E5-2A67A0C64E4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5959FEDD-EC2F-457E-BBBE-C6148C506A3F}" type="slidenum">
              <a:rPr lang="en-US" altLang="en-US" sz="2000" b="0">
                <a:solidFill>
                  <a:srgbClr val="FFE831"/>
                </a:solidFill>
                <a:latin typeface="Franklin Gothic Book" panose="020B0503020102020204" pitchFamily="34" charset="0"/>
              </a:rPr>
              <a:pPr/>
              <a:t>35</a:t>
            </a:fld>
            <a:endParaRPr lang="en-US" altLang="en-US" sz="2000" b="0">
              <a:solidFill>
                <a:srgbClr val="FFE83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354">
                                            <p:txEl>
                                              <p:pRg st="0" end="0"/>
                                            </p:txEl>
                                          </p:spTgt>
                                        </p:tgtEl>
                                        <p:attrNameLst>
                                          <p:attrName>style.visibility</p:attrName>
                                        </p:attrNameLst>
                                      </p:cBhvr>
                                      <p:to>
                                        <p:strVal val="visible"/>
                                      </p:to>
                                    </p:set>
                                    <p:animEffect transition="in" filter="fade">
                                      <p:cBhvr>
                                        <p:cTn id="7" dur="500"/>
                                        <p:tgtEl>
                                          <p:spTgt spid="573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7354">
                                            <p:txEl>
                                              <p:pRg st="1" end="1"/>
                                            </p:txEl>
                                          </p:spTgt>
                                        </p:tgtEl>
                                        <p:attrNameLst>
                                          <p:attrName>style.visibility</p:attrName>
                                        </p:attrNameLst>
                                      </p:cBhvr>
                                      <p:to>
                                        <p:strVal val="visible"/>
                                      </p:to>
                                    </p:set>
                                    <p:animEffect transition="in" filter="fade">
                                      <p:cBhvr>
                                        <p:cTn id="12" dur="500"/>
                                        <p:tgtEl>
                                          <p:spTgt spid="573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7354">
                                            <p:txEl>
                                              <p:pRg st="2" end="2"/>
                                            </p:txEl>
                                          </p:spTgt>
                                        </p:tgtEl>
                                        <p:attrNameLst>
                                          <p:attrName>style.visibility</p:attrName>
                                        </p:attrNameLst>
                                      </p:cBhvr>
                                      <p:to>
                                        <p:strVal val="visible"/>
                                      </p:to>
                                    </p:set>
                                    <p:animEffect transition="in" filter="fade">
                                      <p:cBhvr>
                                        <p:cTn id="17" dur="500"/>
                                        <p:tgtEl>
                                          <p:spTgt spid="573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3393672E-63F6-4630-BB5B-79FE168CBFCD}"/>
              </a:ext>
            </a:extLst>
          </p:cNvPr>
          <p:cNvSpPr>
            <a:spLocks noGrp="1" noChangeArrowheads="1"/>
          </p:cNvSpPr>
          <p:nvPr>
            <p:ph type="title" idx="4294967295"/>
          </p:nvPr>
        </p:nvSpPr>
        <p:spPr>
          <a:xfrm>
            <a:off x="247650" y="412750"/>
            <a:ext cx="7600950" cy="914400"/>
          </a:xfrm>
          <a:noFill/>
        </p:spPr>
        <p:txBody>
          <a:bodyPr lIns="96821" tIns="47616" rIns="96821" bIns="47616"/>
          <a:lstStyle/>
          <a:p>
            <a:r>
              <a:rPr altLang="en-US" sz="3400"/>
              <a:t>Recognizing Resilience: Maya</a:t>
            </a:r>
          </a:p>
        </p:txBody>
      </p:sp>
      <p:sp>
        <p:nvSpPr>
          <p:cNvPr id="92163" name="Line 6">
            <a:extLst>
              <a:ext uri="{FF2B5EF4-FFF2-40B4-BE49-F238E27FC236}">
                <a16:creationId xmlns:a16="http://schemas.microsoft.com/office/drawing/2014/main" id="{C6529C63-B303-4F2A-8350-EF55CCD8A8D6}"/>
              </a:ext>
            </a:extLst>
          </p:cNvPr>
          <p:cNvSpPr>
            <a:spLocks noChangeShapeType="1"/>
          </p:cNvSpPr>
          <p:nvPr/>
        </p:nvSpPr>
        <p:spPr bwMode="auto">
          <a:xfrm>
            <a:off x="720725" y="1300163"/>
            <a:ext cx="4160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2164" name="Line 7">
            <a:extLst>
              <a:ext uri="{FF2B5EF4-FFF2-40B4-BE49-F238E27FC236}">
                <a16:creationId xmlns:a16="http://schemas.microsoft.com/office/drawing/2014/main" id="{7EEFD421-7ED1-49E1-985A-72CF5633B8B3}"/>
              </a:ext>
            </a:extLst>
          </p:cNvPr>
          <p:cNvSpPr>
            <a:spLocks noChangeShapeType="1"/>
          </p:cNvSpPr>
          <p:nvPr/>
        </p:nvSpPr>
        <p:spPr bwMode="auto">
          <a:xfrm>
            <a:off x="720725" y="6516688"/>
            <a:ext cx="4160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2165" name="Line 8">
            <a:extLst>
              <a:ext uri="{FF2B5EF4-FFF2-40B4-BE49-F238E27FC236}">
                <a16:creationId xmlns:a16="http://schemas.microsoft.com/office/drawing/2014/main" id="{F72A9406-95CF-4504-AA01-CB3161479008}"/>
              </a:ext>
            </a:extLst>
          </p:cNvPr>
          <p:cNvSpPr>
            <a:spLocks noChangeShapeType="1"/>
          </p:cNvSpPr>
          <p:nvPr/>
        </p:nvSpPr>
        <p:spPr bwMode="auto">
          <a:xfrm>
            <a:off x="720725" y="1300163"/>
            <a:ext cx="0" cy="5216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2166" name="Line 9">
            <a:extLst>
              <a:ext uri="{FF2B5EF4-FFF2-40B4-BE49-F238E27FC236}">
                <a16:creationId xmlns:a16="http://schemas.microsoft.com/office/drawing/2014/main" id="{B20BAD4E-8A39-4812-9DF7-07865B205EE2}"/>
              </a:ext>
            </a:extLst>
          </p:cNvPr>
          <p:cNvSpPr>
            <a:spLocks noChangeShapeType="1"/>
          </p:cNvSpPr>
          <p:nvPr/>
        </p:nvSpPr>
        <p:spPr bwMode="auto">
          <a:xfrm>
            <a:off x="9220200" y="1300163"/>
            <a:ext cx="0" cy="5216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2167" name="Line 10">
            <a:extLst>
              <a:ext uri="{FF2B5EF4-FFF2-40B4-BE49-F238E27FC236}">
                <a16:creationId xmlns:a16="http://schemas.microsoft.com/office/drawing/2014/main" id="{5A9EA15E-A4F6-49E8-9B4F-4EED859EB19C}"/>
              </a:ext>
            </a:extLst>
          </p:cNvPr>
          <p:cNvSpPr>
            <a:spLocks noChangeShapeType="1"/>
          </p:cNvSpPr>
          <p:nvPr/>
        </p:nvSpPr>
        <p:spPr bwMode="auto">
          <a:xfrm>
            <a:off x="4881563" y="1300163"/>
            <a:ext cx="43386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2168" name="Line 11">
            <a:extLst>
              <a:ext uri="{FF2B5EF4-FFF2-40B4-BE49-F238E27FC236}">
                <a16:creationId xmlns:a16="http://schemas.microsoft.com/office/drawing/2014/main" id="{7924AB0D-8A5D-4698-8A0C-97472BB9A23E}"/>
              </a:ext>
            </a:extLst>
          </p:cNvPr>
          <p:cNvSpPr>
            <a:spLocks noChangeShapeType="1"/>
          </p:cNvSpPr>
          <p:nvPr/>
        </p:nvSpPr>
        <p:spPr bwMode="auto">
          <a:xfrm>
            <a:off x="4881563" y="6516688"/>
            <a:ext cx="43386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57354" name="Rectangle 12">
            <a:extLst>
              <a:ext uri="{FF2B5EF4-FFF2-40B4-BE49-F238E27FC236}">
                <a16:creationId xmlns:a16="http://schemas.microsoft.com/office/drawing/2014/main" id="{980BD69F-DF57-4071-8C18-EED4EB67F747}"/>
              </a:ext>
            </a:extLst>
          </p:cNvPr>
          <p:cNvSpPr>
            <a:spLocks noGrp="1" noChangeArrowheads="1"/>
          </p:cNvSpPr>
          <p:nvPr>
            <p:ph type="body" idx="4294967295"/>
          </p:nvPr>
        </p:nvSpPr>
        <p:spPr bwMode="auto">
          <a:xfrm>
            <a:off x="609600" y="1828800"/>
            <a:ext cx="8159750" cy="4470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r>
              <a:rPr lang="en-US" altLang="en-US"/>
              <a:t>Able to express her needs through crying. She has not given up</a:t>
            </a:r>
          </a:p>
          <a:p>
            <a:r>
              <a:rPr lang="en-US" altLang="en-US"/>
              <a:t>Able to take comfort from her bottle </a:t>
            </a:r>
          </a:p>
          <a:p>
            <a:r>
              <a:rPr lang="en-US" altLang="en-US"/>
              <a:t>Responds positively to music and has learned she can rely on it</a:t>
            </a:r>
          </a:p>
          <a:p>
            <a:r>
              <a:rPr lang="en-US" altLang="en-US"/>
              <a:t>Beginning to trust and enjoy being with her aunt</a:t>
            </a:r>
          </a:p>
        </p:txBody>
      </p:sp>
      <p:sp>
        <p:nvSpPr>
          <p:cNvPr id="92170" name="Slide Number Placeholder 10">
            <a:extLst>
              <a:ext uri="{FF2B5EF4-FFF2-40B4-BE49-F238E27FC236}">
                <a16:creationId xmlns:a16="http://schemas.microsoft.com/office/drawing/2014/main" id="{B44A51B1-1FE4-471B-A503-3C4C082F2C4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DD499516-928E-46F6-BF22-501F8FFDBB62}" type="slidenum">
              <a:rPr lang="en-US" altLang="en-US" sz="2000" b="0">
                <a:solidFill>
                  <a:srgbClr val="FFE831"/>
                </a:solidFill>
                <a:latin typeface="Franklin Gothic Book" panose="020B0503020102020204" pitchFamily="34" charset="0"/>
              </a:rPr>
              <a:pPr/>
              <a:t>36</a:t>
            </a:fld>
            <a:endParaRPr lang="en-US" altLang="en-US" sz="2000" b="0">
              <a:solidFill>
                <a:srgbClr val="FFE83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354">
                                            <p:txEl>
                                              <p:pRg st="0" end="0"/>
                                            </p:txEl>
                                          </p:spTgt>
                                        </p:tgtEl>
                                        <p:attrNameLst>
                                          <p:attrName>style.visibility</p:attrName>
                                        </p:attrNameLst>
                                      </p:cBhvr>
                                      <p:to>
                                        <p:strVal val="visible"/>
                                      </p:to>
                                    </p:set>
                                    <p:animEffect transition="in" filter="fade">
                                      <p:cBhvr>
                                        <p:cTn id="7" dur="500"/>
                                        <p:tgtEl>
                                          <p:spTgt spid="573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7354">
                                            <p:txEl>
                                              <p:pRg st="1" end="1"/>
                                            </p:txEl>
                                          </p:spTgt>
                                        </p:tgtEl>
                                        <p:attrNameLst>
                                          <p:attrName>style.visibility</p:attrName>
                                        </p:attrNameLst>
                                      </p:cBhvr>
                                      <p:to>
                                        <p:strVal val="visible"/>
                                      </p:to>
                                    </p:set>
                                    <p:animEffect transition="in" filter="fade">
                                      <p:cBhvr>
                                        <p:cTn id="12" dur="500"/>
                                        <p:tgtEl>
                                          <p:spTgt spid="573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7354">
                                            <p:txEl>
                                              <p:pRg st="2" end="2"/>
                                            </p:txEl>
                                          </p:spTgt>
                                        </p:tgtEl>
                                        <p:attrNameLst>
                                          <p:attrName>style.visibility</p:attrName>
                                        </p:attrNameLst>
                                      </p:cBhvr>
                                      <p:to>
                                        <p:strVal val="visible"/>
                                      </p:to>
                                    </p:set>
                                    <p:animEffect transition="in" filter="fade">
                                      <p:cBhvr>
                                        <p:cTn id="17" dur="500"/>
                                        <p:tgtEl>
                                          <p:spTgt spid="573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7354">
                                            <p:txEl>
                                              <p:pRg st="3" end="3"/>
                                            </p:txEl>
                                          </p:spTgt>
                                        </p:tgtEl>
                                        <p:attrNameLst>
                                          <p:attrName>style.visibility</p:attrName>
                                        </p:attrNameLst>
                                      </p:cBhvr>
                                      <p:to>
                                        <p:strVal val="visible"/>
                                      </p:to>
                                    </p:set>
                                    <p:animEffect transition="in" filter="fade">
                                      <p:cBhvr>
                                        <p:cTn id="22" dur="500"/>
                                        <p:tgtEl>
                                          <p:spTgt spid="573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69234EA3-A58A-4B5A-A9F7-8FD9DB08F169}"/>
              </a:ext>
            </a:extLst>
          </p:cNvPr>
          <p:cNvSpPr>
            <a:spLocks noGrp="1" noChangeArrowheads="1"/>
          </p:cNvSpPr>
          <p:nvPr>
            <p:ph type="title" idx="4294967295"/>
          </p:nvPr>
        </p:nvSpPr>
        <p:spPr>
          <a:xfrm>
            <a:off x="203200" y="431800"/>
            <a:ext cx="7600950" cy="842963"/>
          </a:xfrm>
          <a:noFill/>
        </p:spPr>
        <p:txBody>
          <a:bodyPr lIns="96821" tIns="47616" rIns="96821" bIns="47616"/>
          <a:lstStyle/>
          <a:p>
            <a:r>
              <a:rPr altLang="en-US" sz="3400"/>
              <a:t>Recognizing Resilience: Javier </a:t>
            </a:r>
          </a:p>
        </p:txBody>
      </p:sp>
      <p:sp>
        <p:nvSpPr>
          <p:cNvPr id="94211" name="Line 7">
            <a:extLst>
              <a:ext uri="{FF2B5EF4-FFF2-40B4-BE49-F238E27FC236}">
                <a16:creationId xmlns:a16="http://schemas.microsoft.com/office/drawing/2014/main" id="{B7A09D04-7C69-48A6-9785-67F063EA5FB4}"/>
              </a:ext>
            </a:extLst>
          </p:cNvPr>
          <p:cNvSpPr>
            <a:spLocks noChangeShapeType="1"/>
          </p:cNvSpPr>
          <p:nvPr/>
        </p:nvSpPr>
        <p:spPr bwMode="auto">
          <a:xfrm>
            <a:off x="479425" y="6835775"/>
            <a:ext cx="44005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4212" name="Line 8">
            <a:extLst>
              <a:ext uri="{FF2B5EF4-FFF2-40B4-BE49-F238E27FC236}">
                <a16:creationId xmlns:a16="http://schemas.microsoft.com/office/drawing/2014/main" id="{87818CA6-DB08-46E0-8461-0638A147811D}"/>
              </a:ext>
            </a:extLst>
          </p:cNvPr>
          <p:cNvSpPr>
            <a:spLocks noChangeShapeType="1"/>
          </p:cNvSpPr>
          <p:nvPr/>
        </p:nvSpPr>
        <p:spPr bwMode="auto">
          <a:xfrm>
            <a:off x="479425" y="1381125"/>
            <a:ext cx="0" cy="5454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4213" name="Line 9">
            <a:extLst>
              <a:ext uri="{FF2B5EF4-FFF2-40B4-BE49-F238E27FC236}">
                <a16:creationId xmlns:a16="http://schemas.microsoft.com/office/drawing/2014/main" id="{103E3763-7E90-4849-B2E8-5872B8365CE0}"/>
              </a:ext>
            </a:extLst>
          </p:cNvPr>
          <p:cNvSpPr>
            <a:spLocks noChangeShapeType="1"/>
          </p:cNvSpPr>
          <p:nvPr/>
        </p:nvSpPr>
        <p:spPr bwMode="auto">
          <a:xfrm>
            <a:off x="9280525" y="1381125"/>
            <a:ext cx="0" cy="5454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4214" name="Line 10">
            <a:extLst>
              <a:ext uri="{FF2B5EF4-FFF2-40B4-BE49-F238E27FC236}">
                <a16:creationId xmlns:a16="http://schemas.microsoft.com/office/drawing/2014/main" id="{5109A694-4A8B-4F68-B7EB-8F70928B4E0D}"/>
              </a:ext>
            </a:extLst>
          </p:cNvPr>
          <p:cNvSpPr>
            <a:spLocks noChangeShapeType="1"/>
          </p:cNvSpPr>
          <p:nvPr/>
        </p:nvSpPr>
        <p:spPr bwMode="auto">
          <a:xfrm>
            <a:off x="4879975" y="1381125"/>
            <a:ext cx="44005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4215" name="Line 11">
            <a:extLst>
              <a:ext uri="{FF2B5EF4-FFF2-40B4-BE49-F238E27FC236}">
                <a16:creationId xmlns:a16="http://schemas.microsoft.com/office/drawing/2014/main" id="{49013298-ED30-489E-841B-AA08F34FA279}"/>
              </a:ext>
            </a:extLst>
          </p:cNvPr>
          <p:cNvSpPr>
            <a:spLocks noChangeShapeType="1"/>
          </p:cNvSpPr>
          <p:nvPr/>
        </p:nvSpPr>
        <p:spPr bwMode="auto">
          <a:xfrm>
            <a:off x="4879975" y="6835775"/>
            <a:ext cx="44005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64521" name="Rectangle 12">
            <a:extLst>
              <a:ext uri="{FF2B5EF4-FFF2-40B4-BE49-F238E27FC236}">
                <a16:creationId xmlns:a16="http://schemas.microsoft.com/office/drawing/2014/main" id="{A78DAF28-AD6B-4BEF-A100-065547DAA836}"/>
              </a:ext>
            </a:extLst>
          </p:cNvPr>
          <p:cNvSpPr>
            <a:spLocks noGrp="1" noChangeArrowheads="1"/>
          </p:cNvSpPr>
          <p:nvPr>
            <p:ph type="body" idx="4294967295"/>
          </p:nvPr>
        </p:nvSpPr>
        <p:spPr bwMode="auto">
          <a:xfrm>
            <a:off x="527050" y="1854200"/>
            <a:ext cx="8616950" cy="4470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r>
              <a:rPr lang="en-US" altLang="en-US" sz="2800"/>
              <a:t>Attached to and loyal to his mother</a:t>
            </a:r>
          </a:p>
          <a:p>
            <a:r>
              <a:rPr lang="en-US" altLang="en-US" sz="2800"/>
              <a:t>Talented as an entertainer, jokester </a:t>
            </a:r>
          </a:p>
          <a:p>
            <a:r>
              <a:rPr lang="en-US" altLang="en-US" sz="2800"/>
              <a:t>Has formed friendships with his peers</a:t>
            </a:r>
          </a:p>
          <a:p>
            <a:r>
              <a:rPr lang="en-US" altLang="en-US" sz="2800"/>
              <a:t>Has a sense of justice and wants to make things right in the world</a:t>
            </a:r>
          </a:p>
          <a:p>
            <a:r>
              <a:rPr lang="en-US" altLang="en-US" sz="2800"/>
              <a:t>Has empathy for others, particularly women in jeopardy</a:t>
            </a:r>
          </a:p>
          <a:p>
            <a:endParaRPr lang="en-US" altLang="en-US" sz="2800"/>
          </a:p>
        </p:txBody>
      </p:sp>
      <p:sp>
        <p:nvSpPr>
          <p:cNvPr id="94217" name="Slide Number Placeholder 9">
            <a:extLst>
              <a:ext uri="{FF2B5EF4-FFF2-40B4-BE49-F238E27FC236}">
                <a16:creationId xmlns:a16="http://schemas.microsoft.com/office/drawing/2014/main" id="{1C81D008-02EB-4DBF-96B1-ACE61DDA92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764A1B52-D0D1-41CC-A3CA-546368F117FD}" type="slidenum">
              <a:rPr lang="en-US" altLang="en-US" sz="2000" b="0">
                <a:solidFill>
                  <a:srgbClr val="FFE831"/>
                </a:solidFill>
                <a:latin typeface="Franklin Gothic Book" panose="020B0503020102020204" pitchFamily="34" charset="0"/>
              </a:rPr>
              <a:pPr/>
              <a:t>37</a:t>
            </a:fld>
            <a:endParaRPr lang="en-US" altLang="en-US" sz="2000" b="0">
              <a:solidFill>
                <a:srgbClr val="FFE83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521">
                                            <p:txEl>
                                              <p:pRg st="0" end="0"/>
                                            </p:txEl>
                                          </p:spTgt>
                                        </p:tgtEl>
                                        <p:attrNameLst>
                                          <p:attrName>style.visibility</p:attrName>
                                        </p:attrNameLst>
                                      </p:cBhvr>
                                      <p:to>
                                        <p:strVal val="visible"/>
                                      </p:to>
                                    </p:set>
                                    <p:animEffect transition="in" filter="fade">
                                      <p:cBhvr>
                                        <p:cTn id="7" dur="500"/>
                                        <p:tgtEl>
                                          <p:spTgt spid="645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21">
                                            <p:txEl>
                                              <p:pRg st="1" end="1"/>
                                            </p:txEl>
                                          </p:spTgt>
                                        </p:tgtEl>
                                        <p:attrNameLst>
                                          <p:attrName>style.visibility</p:attrName>
                                        </p:attrNameLst>
                                      </p:cBhvr>
                                      <p:to>
                                        <p:strVal val="visible"/>
                                      </p:to>
                                    </p:set>
                                    <p:animEffect transition="in" filter="fade">
                                      <p:cBhvr>
                                        <p:cTn id="12" dur="500"/>
                                        <p:tgtEl>
                                          <p:spTgt spid="645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4521">
                                            <p:txEl>
                                              <p:pRg st="2" end="2"/>
                                            </p:txEl>
                                          </p:spTgt>
                                        </p:tgtEl>
                                        <p:attrNameLst>
                                          <p:attrName>style.visibility</p:attrName>
                                        </p:attrNameLst>
                                      </p:cBhvr>
                                      <p:to>
                                        <p:strVal val="visible"/>
                                      </p:to>
                                    </p:set>
                                    <p:animEffect transition="in" filter="fade">
                                      <p:cBhvr>
                                        <p:cTn id="17" dur="500"/>
                                        <p:tgtEl>
                                          <p:spTgt spid="645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4521">
                                            <p:txEl>
                                              <p:pRg st="3" end="3"/>
                                            </p:txEl>
                                          </p:spTgt>
                                        </p:tgtEl>
                                        <p:attrNameLst>
                                          <p:attrName>style.visibility</p:attrName>
                                        </p:attrNameLst>
                                      </p:cBhvr>
                                      <p:to>
                                        <p:strVal val="visible"/>
                                      </p:to>
                                    </p:set>
                                    <p:animEffect transition="in" filter="fade">
                                      <p:cBhvr>
                                        <p:cTn id="22" dur="500"/>
                                        <p:tgtEl>
                                          <p:spTgt spid="6452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4521">
                                            <p:txEl>
                                              <p:pRg st="4" end="4"/>
                                            </p:txEl>
                                          </p:spTgt>
                                        </p:tgtEl>
                                        <p:attrNameLst>
                                          <p:attrName>style.visibility</p:attrName>
                                        </p:attrNameLst>
                                      </p:cBhvr>
                                      <p:to>
                                        <p:strVal val="visible"/>
                                      </p:to>
                                    </p:set>
                                    <p:animEffect transition="in" filter="fade">
                                      <p:cBhvr>
                                        <p:cTn id="27" dur="500"/>
                                        <p:tgtEl>
                                          <p:spTgt spid="645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3">
            <a:extLst>
              <a:ext uri="{FF2B5EF4-FFF2-40B4-BE49-F238E27FC236}">
                <a16:creationId xmlns:a16="http://schemas.microsoft.com/office/drawing/2014/main" id="{067334AF-46AF-4EB4-8216-AE6702625F0B}"/>
              </a:ext>
            </a:extLst>
          </p:cNvPr>
          <p:cNvSpPr txBox="1">
            <a:spLocks noChangeArrowheads="1"/>
          </p:cNvSpPr>
          <p:nvPr/>
        </p:nvSpPr>
        <p:spPr bwMode="auto">
          <a:xfrm>
            <a:off x="222250" y="52388"/>
            <a:ext cx="7208838"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3400">
                <a:solidFill>
                  <a:schemeClr val="folHlink"/>
                </a:solidFill>
              </a:rPr>
              <a:t>Growing Resilience</a:t>
            </a:r>
            <a:br>
              <a:rPr lang="en-US" altLang="en-US" sz="3400">
                <a:solidFill>
                  <a:schemeClr val="folHlink"/>
                </a:solidFill>
              </a:rPr>
            </a:br>
            <a:r>
              <a:rPr lang="en-US" altLang="en-US" sz="2800">
                <a:solidFill>
                  <a:schemeClr val="folHlink"/>
                </a:solidFill>
              </a:rPr>
              <a:t>(“My Somebody” Worksheet – Part 3 &amp; 4)</a:t>
            </a:r>
          </a:p>
        </p:txBody>
      </p:sp>
      <p:sp>
        <p:nvSpPr>
          <p:cNvPr id="62468" name="Rectangle 4">
            <a:extLst>
              <a:ext uri="{FF2B5EF4-FFF2-40B4-BE49-F238E27FC236}">
                <a16:creationId xmlns:a16="http://schemas.microsoft.com/office/drawing/2014/main" id="{3FFC3ABF-0468-4152-9BB0-58A22B3C5B09}"/>
              </a:ext>
            </a:extLst>
          </p:cNvPr>
          <p:cNvSpPr>
            <a:spLocks noGrp="1" noChangeArrowheads="1"/>
          </p:cNvSpPr>
          <p:nvPr>
            <p:ph type="body" idx="4294967295"/>
          </p:nvPr>
        </p:nvSpPr>
        <p:spPr bwMode="auto">
          <a:xfrm>
            <a:off x="457200" y="1752600"/>
            <a:ext cx="83820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r>
              <a:rPr lang="en-US" altLang="en-US"/>
              <a:t>What strengths, talents or interests can you acknowledge? </a:t>
            </a:r>
          </a:p>
          <a:p>
            <a:r>
              <a:rPr lang="en-US" altLang="en-US"/>
              <a:t>How might you give your child the experience of being accepted?</a:t>
            </a:r>
          </a:p>
          <a:p>
            <a:r>
              <a:rPr lang="en-US" altLang="en-US"/>
              <a:t>Where might you give your child more choices?</a:t>
            </a:r>
          </a:p>
          <a:p>
            <a:r>
              <a:rPr lang="en-US" altLang="en-US"/>
              <a:t>What community-based activities could your child participate in?</a:t>
            </a:r>
          </a:p>
        </p:txBody>
      </p:sp>
      <p:sp>
        <p:nvSpPr>
          <p:cNvPr id="96260" name="Slide Number Placeholder 4">
            <a:extLst>
              <a:ext uri="{FF2B5EF4-FFF2-40B4-BE49-F238E27FC236}">
                <a16:creationId xmlns:a16="http://schemas.microsoft.com/office/drawing/2014/main" id="{DA06C4E6-413E-4F90-983C-A3BBFB199A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0D382555-534A-47D4-9C63-ED0C788755F5}" type="slidenum">
              <a:rPr lang="en-US" altLang="en-US" sz="2000" b="0">
                <a:solidFill>
                  <a:srgbClr val="FFE831"/>
                </a:solidFill>
                <a:latin typeface="Franklin Gothic Book" panose="020B0503020102020204" pitchFamily="34" charset="0"/>
              </a:rPr>
              <a:pPr/>
              <a:t>38</a:t>
            </a:fld>
            <a:endParaRPr lang="en-US" altLang="en-US" sz="2000" b="0">
              <a:solidFill>
                <a:srgbClr val="FFE83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Effect transition="in" filter="fade">
                                      <p:cBhvr>
                                        <p:cTn id="7" dur="500"/>
                                        <p:tgtEl>
                                          <p:spTgt spid="624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2468">
                                            <p:txEl>
                                              <p:pRg st="1" end="1"/>
                                            </p:txEl>
                                          </p:spTgt>
                                        </p:tgtEl>
                                        <p:attrNameLst>
                                          <p:attrName>style.visibility</p:attrName>
                                        </p:attrNameLst>
                                      </p:cBhvr>
                                      <p:to>
                                        <p:strVal val="visible"/>
                                      </p:to>
                                    </p:set>
                                    <p:animEffect transition="in" filter="fade">
                                      <p:cBhvr>
                                        <p:cTn id="12" dur="500"/>
                                        <p:tgtEl>
                                          <p:spTgt spid="624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2468">
                                            <p:txEl>
                                              <p:pRg st="2" end="2"/>
                                            </p:txEl>
                                          </p:spTgt>
                                        </p:tgtEl>
                                        <p:attrNameLst>
                                          <p:attrName>style.visibility</p:attrName>
                                        </p:attrNameLst>
                                      </p:cBhvr>
                                      <p:to>
                                        <p:strVal val="visible"/>
                                      </p:to>
                                    </p:set>
                                    <p:animEffect transition="in" filter="fade">
                                      <p:cBhvr>
                                        <p:cTn id="17" dur="500"/>
                                        <p:tgtEl>
                                          <p:spTgt spid="6246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2468">
                                            <p:txEl>
                                              <p:pRg st="3" end="3"/>
                                            </p:txEl>
                                          </p:spTgt>
                                        </p:tgtEl>
                                        <p:attrNameLst>
                                          <p:attrName>style.visibility</p:attrName>
                                        </p:attrNameLst>
                                      </p:cBhvr>
                                      <p:to>
                                        <p:strVal val="visible"/>
                                      </p:to>
                                    </p:set>
                                    <p:animEffect transition="in" filter="fade">
                                      <p:cBhvr>
                                        <p:cTn id="22" dur="500"/>
                                        <p:tgtEl>
                                          <p:spTgt spid="624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6D151B3E-C1E2-44FC-A589-A81D2321A134}"/>
              </a:ext>
            </a:extLst>
          </p:cNvPr>
          <p:cNvSpPr>
            <a:spLocks noChangeArrowheads="1"/>
          </p:cNvSpPr>
          <p:nvPr/>
        </p:nvSpPr>
        <p:spPr bwMode="auto">
          <a:xfrm>
            <a:off x="3886200" y="2620963"/>
            <a:ext cx="42672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br>
              <a:rPr lang="en-US" altLang="en-US" sz="4200" b="0">
                <a:solidFill>
                  <a:srgbClr val="FFE831"/>
                </a:solidFill>
              </a:rPr>
            </a:br>
            <a:r>
              <a:rPr lang="en-US" altLang="en-US" sz="4200">
                <a:solidFill>
                  <a:srgbClr val="FFE831"/>
                </a:solidFill>
              </a:rPr>
              <a:t>Thank You!</a:t>
            </a:r>
          </a:p>
          <a:p>
            <a:pPr algn="ctr" eaLnBrk="1" hangingPunct="1">
              <a:lnSpc>
                <a:spcPct val="90000"/>
              </a:lnSpc>
            </a:pPr>
            <a:endParaRPr lang="en-US" altLang="en-US" sz="4200">
              <a:solidFill>
                <a:srgbClr val="FFE831"/>
              </a:solidFill>
            </a:endParaRPr>
          </a:p>
          <a:p>
            <a:pPr algn="ctr" eaLnBrk="1" hangingPunct="1">
              <a:lnSpc>
                <a:spcPct val="90000"/>
              </a:lnSpc>
            </a:pPr>
            <a:r>
              <a:rPr lang="en-US" altLang="en-US" sz="4200">
                <a:solidFill>
                  <a:srgbClr val="FFE831"/>
                </a:solidFill>
              </a:rPr>
              <a:t>See you for Chapter 3!</a:t>
            </a:r>
            <a:br>
              <a:rPr lang="en-US" altLang="en-US" sz="3600">
                <a:solidFill>
                  <a:srgbClr val="FFE831"/>
                </a:solidFill>
              </a:rPr>
            </a:br>
            <a:endParaRPr lang="en-US" altLang="en-US" sz="3600">
              <a:solidFill>
                <a:srgbClr val="FFE831"/>
              </a:solidFill>
            </a:endParaRPr>
          </a:p>
        </p:txBody>
      </p:sp>
      <p:sp>
        <p:nvSpPr>
          <p:cNvPr id="98307" name="Slide Number Placeholder 3">
            <a:extLst>
              <a:ext uri="{FF2B5EF4-FFF2-40B4-BE49-F238E27FC236}">
                <a16:creationId xmlns:a16="http://schemas.microsoft.com/office/drawing/2014/main" id="{7EF5DD9C-8A5E-4139-9DE0-19E5B2FFDDC8}"/>
              </a:ext>
            </a:extLst>
          </p:cNvPr>
          <p:cNvSpPr txBox="1">
            <a:spLocks noGrp="1"/>
          </p:cNvSpPr>
          <p:nvPr/>
        </p:nvSpPr>
        <p:spPr bwMode="auto">
          <a:xfrm>
            <a:off x="8915400" y="68834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256DA542-A7F6-4D81-A5D3-CED5FB529835}" type="slidenum">
              <a:rPr lang="en-US" altLang="en-US" sz="2000" b="0">
                <a:solidFill>
                  <a:srgbClr val="FFFF00"/>
                </a:solidFill>
                <a:latin typeface="Franklin Gothic Book" panose="020B0503020102020204" pitchFamily="34" charset="0"/>
              </a:rPr>
              <a:pPr algn="r" eaLnBrk="1" hangingPunct="1"/>
              <a:t>39</a:t>
            </a:fld>
            <a:endParaRPr lang="en-US" altLang="en-US" sz="2000" b="0">
              <a:solidFill>
                <a:srgbClr val="FFFF00"/>
              </a:solidFill>
              <a:latin typeface="Franklin Gothic Book" panose="020B0503020102020204" pitchFamily="34" charset="0"/>
            </a:endParaRPr>
          </a:p>
        </p:txBody>
      </p:sp>
      <p:pic>
        <p:nvPicPr>
          <p:cNvPr id="98308" name="Picture 5" descr="NCTSN Parent Guide_no arc_white.eps">
            <a:extLst>
              <a:ext uri="{FF2B5EF4-FFF2-40B4-BE49-F238E27FC236}">
                <a16:creationId xmlns:a16="http://schemas.microsoft.com/office/drawing/2014/main" id="{BCED0AC6-F8B5-4C51-86F5-AC6A549079A5}"/>
              </a:ext>
            </a:extLst>
          </p:cNvPr>
          <p:cNvPicPr>
            <a:picLocks noChangeAspect="1"/>
          </p:cNvPicPr>
          <p:nvPr/>
        </p:nvPicPr>
        <p:blipFill>
          <a:blip r:embed="rId3">
            <a:extLst>
              <a:ext uri="{28A0092B-C50C-407E-A947-70E740481C1C}">
                <a14:useLocalDpi xmlns:a14="http://schemas.microsoft.com/office/drawing/2010/main" val="0"/>
              </a:ext>
            </a:extLst>
          </a:blip>
          <a:srcRect l="14146" t="11551" r="14146" b="11551"/>
          <a:stretch>
            <a:fillRect/>
          </a:stretch>
        </p:blipFill>
        <p:spPr bwMode="auto">
          <a:xfrm>
            <a:off x="685800" y="609600"/>
            <a:ext cx="30702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243A4A4-2839-4021-9833-01D09933BD98}"/>
              </a:ext>
            </a:extLst>
          </p:cNvPr>
          <p:cNvSpPr>
            <a:spLocks noChangeArrowheads="1"/>
          </p:cNvSpPr>
          <p:nvPr/>
        </p:nvSpPr>
        <p:spPr bwMode="auto">
          <a:xfrm>
            <a:off x="5440363" y="3327400"/>
            <a:ext cx="3703637"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br>
              <a:rPr lang="en-US" altLang="en-US" sz="4200" b="0">
                <a:solidFill>
                  <a:srgbClr val="FFFF00"/>
                </a:solidFill>
              </a:rPr>
            </a:br>
            <a:r>
              <a:rPr lang="en-US" altLang="en-US" sz="4200">
                <a:solidFill>
                  <a:srgbClr val="FFE831"/>
                </a:solidFill>
              </a:rPr>
              <a:t>Chapter 2:</a:t>
            </a:r>
            <a:br>
              <a:rPr lang="en-US" altLang="en-US" sz="4200">
                <a:solidFill>
                  <a:srgbClr val="FFE831"/>
                </a:solidFill>
              </a:rPr>
            </a:br>
            <a:r>
              <a:rPr lang="en-US" altLang="en-US" sz="4200">
                <a:solidFill>
                  <a:srgbClr val="FFE831"/>
                </a:solidFill>
              </a:rPr>
              <a:t>Introduction to Trauma</a:t>
            </a:r>
            <a:br>
              <a:rPr lang="en-US" altLang="en-US" sz="4200" b="0">
                <a:solidFill>
                  <a:srgbClr val="FFE831"/>
                </a:solidFill>
              </a:rPr>
            </a:br>
            <a:endParaRPr lang="en-US" altLang="en-US" sz="4200" b="0">
              <a:solidFill>
                <a:srgbClr val="FFE831"/>
              </a:solidFill>
            </a:endParaRPr>
          </a:p>
        </p:txBody>
      </p:sp>
      <p:pic>
        <p:nvPicPr>
          <p:cNvPr id="26627" name="Picture 6" descr="Module2_Scared+Isolated">
            <a:extLst>
              <a:ext uri="{FF2B5EF4-FFF2-40B4-BE49-F238E27FC236}">
                <a16:creationId xmlns:a16="http://schemas.microsoft.com/office/drawing/2014/main" id="{C17F04EF-3724-4DD0-BA52-9B7F1F152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038600"/>
            <a:ext cx="16779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7" descr="Module2_Menacing">
            <a:extLst>
              <a:ext uri="{FF2B5EF4-FFF2-40B4-BE49-F238E27FC236}">
                <a16:creationId xmlns:a16="http://schemas.microsoft.com/office/drawing/2014/main" id="{ED39228D-36E5-412E-B71C-709518242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7200"/>
            <a:ext cx="19335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Module2_PoliceCar">
            <a:extLst>
              <a:ext uri="{FF2B5EF4-FFF2-40B4-BE49-F238E27FC236}">
                <a16:creationId xmlns:a16="http://schemas.microsoft.com/office/drawing/2014/main" id="{4A1CDFFB-7FBB-408F-BC86-9E5CE5AE27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276600"/>
            <a:ext cx="22098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9" descr="Module2_Ambulance">
            <a:extLst>
              <a:ext uri="{FF2B5EF4-FFF2-40B4-BE49-F238E27FC236}">
                <a16:creationId xmlns:a16="http://schemas.microsoft.com/office/drawing/2014/main" id="{1BCDAA23-DBD7-4AC3-807E-06BB4D4057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1524000"/>
            <a:ext cx="20574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Slide Number Placeholder 6">
            <a:extLst>
              <a:ext uri="{FF2B5EF4-FFF2-40B4-BE49-F238E27FC236}">
                <a16:creationId xmlns:a16="http://schemas.microsoft.com/office/drawing/2014/main" id="{E46850BC-570D-4A59-BD3C-68673684D61B}"/>
              </a:ext>
            </a:extLst>
          </p:cNvPr>
          <p:cNvSpPr>
            <a:spLocks noGrp="1"/>
          </p:cNvSpPr>
          <p:nvPr>
            <p:ph type="sldNum" sz="quarter" idx="10"/>
          </p:nvPr>
        </p:nvSpPr>
        <p:spPr>
          <a:xfrm>
            <a:off x="8915400" y="6883400"/>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a:fld id="{91C62223-60E4-455D-A97A-A517A5E5BB46}" type="slidenum">
              <a:rPr lang="en-US" altLang="en-US" sz="2000" b="0">
                <a:solidFill>
                  <a:srgbClr val="FFE831"/>
                </a:solidFill>
                <a:latin typeface="Franklin Gothic Book" panose="020B0503020102020204" pitchFamily="34" charset="0"/>
              </a:rPr>
              <a:pPr algn="r"/>
              <a:t>4</a:t>
            </a:fld>
            <a:endParaRPr lang="en-US" altLang="en-US" sz="2000" b="0">
              <a:solidFill>
                <a:srgbClr val="FFE831"/>
              </a:solidFill>
              <a:latin typeface="Franklin Gothic Book" panose="020B0503020102020204" pitchFamily="34" charset="0"/>
            </a:endParaRPr>
          </a:p>
        </p:txBody>
      </p:sp>
      <p:sp>
        <p:nvSpPr>
          <p:cNvPr id="26632" name="TextBox 4">
            <a:extLst>
              <a:ext uri="{FF2B5EF4-FFF2-40B4-BE49-F238E27FC236}">
                <a16:creationId xmlns:a16="http://schemas.microsoft.com/office/drawing/2014/main" id="{5F21D77E-D899-415E-8792-585D289B35D1}"/>
              </a:ext>
            </a:extLst>
          </p:cNvPr>
          <p:cNvSpPr txBox="1">
            <a:spLocks noChangeArrowheads="1"/>
          </p:cNvSpPr>
          <p:nvPr/>
        </p:nvSpPr>
        <p:spPr bwMode="auto">
          <a:xfrm>
            <a:off x="533400" y="525780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1400" b="0"/>
              <a:t>Illustrations by Erich Ippen, Jr. </a:t>
            </a:r>
          </a:p>
          <a:p>
            <a:pPr eaLnBrk="1" hangingPunct="1"/>
            <a:r>
              <a:rPr lang="en-US" altLang="en-US" sz="1400" b="0"/>
              <a:t>Used with permission.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a:extLst>
              <a:ext uri="{FF2B5EF4-FFF2-40B4-BE49-F238E27FC236}">
                <a16:creationId xmlns:a16="http://schemas.microsoft.com/office/drawing/2014/main" id="{4588B40F-99DB-4055-856C-01EE193D340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D5F363F5-972B-43CB-A6EF-1830BFDEA909}" type="slidenum">
              <a:rPr lang="en-US" altLang="en-US" sz="2000" b="0">
                <a:solidFill>
                  <a:srgbClr val="F8E82F"/>
                </a:solidFill>
                <a:latin typeface="Source Sans Pro" panose="020B0503030403020204" pitchFamily="34" charset="0"/>
                <a:cs typeface="Source Sans Pro" panose="020B0503030403020204" pitchFamily="34" charset="0"/>
              </a:rPr>
              <a:pPr/>
              <a:t>5</a:t>
            </a:fld>
            <a:endParaRPr lang="en-US" altLang="en-US" sz="2000" b="0">
              <a:solidFill>
                <a:srgbClr val="F8E82F"/>
              </a:solidFill>
              <a:latin typeface="Source Sans Pro" panose="020B0503030403020204" pitchFamily="34" charset="0"/>
              <a:cs typeface="Source Sans Pro" panose="020B0503030403020204" pitchFamily="34" charset="0"/>
            </a:endParaRPr>
          </a:p>
        </p:txBody>
      </p:sp>
      <p:sp>
        <p:nvSpPr>
          <p:cNvPr id="28675" name="Shape 336">
            <a:extLst>
              <a:ext uri="{FF2B5EF4-FFF2-40B4-BE49-F238E27FC236}">
                <a16:creationId xmlns:a16="http://schemas.microsoft.com/office/drawing/2014/main" id="{88FABA75-05B4-4501-9916-B2755C998C6E}"/>
              </a:ext>
            </a:extLst>
          </p:cNvPr>
          <p:cNvSpPr txBox="1">
            <a:spLocks/>
          </p:cNvSpPr>
          <p:nvPr/>
        </p:nvSpPr>
        <p:spPr bwMode="auto">
          <a:xfrm>
            <a:off x="152400" y="228600"/>
            <a:ext cx="9293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300" tIns="48300" rIns="48300" bIns="483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nSpc>
                <a:spcPct val="95000"/>
              </a:lnSpc>
              <a:buClr>
                <a:srgbClr val="FFE14F"/>
              </a:buClr>
              <a:buSzPct val="25000"/>
              <a:buFont typeface="Arial" panose="020B0604020202020204" pitchFamily="34" charset="0"/>
              <a:buNone/>
            </a:pPr>
            <a:r>
              <a:rPr lang="en-US" altLang="en-US" sz="4000">
                <a:solidFill>
                  <a:srgbClr val="FFE14F"/>
                </a:solidFill>
                <a:sym typeface="Arial" panose="020B0604020202020204" pitchFamily="34" charset="0"/>
              </a:rPr>
              <a:t>Large Group Activity</a:t>
            </a:r>
          </a:p>
        </p:txBody>
      </p:sp>
      <p:sp>
        <p:nvSpPr>
          <p:cNvPr id="28676" name="Shape 336">
            <a:extLst>
              <a:ext uri="{FF2B5EF4-FFF2-40B4-BE49-F238E27FC236}">
                <a16:creationId xmlns:a16="http://schemas.microsoft.com/office/drawing/2014/main" id="{8BBA6B5A-47CC-4A52-BFDF-2D760AF51D9B}"/>
              </a:ext>
            </a:extLst>
          </p:cNvPr>
          <p:cNvSpPr txBox="1">
            <a:spLocks/>
          </p:cNvSpPr>
          <p:nvPr/>
        </p:nvSpPr>
        <p:spPr bwMode="auto">
          <a:xfrm>
            <a:off x="304800" y="1254125"/>
            <a:ext cx="86106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300" tIns="48300" rIns="48300" bIns="48300"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a:lnSpc>
                <a:spcPct val="95000"/>
              </a:lnSpc>
              <a:buClr>
                <a:srgbClr val="FFE14F"/>
              </a:buClr>
              <a:buSzPct val="25000"/>
              <a:buFont typeface="Arial" panose="020B0604020202020204" pitchFamily="34" charset="0"/>
              <a:buNone/>
            </a:pPr>
            <a:r>
              <a:rPr lang="en-US" altLang="en-US" sz="4400">
                <a:solidFill>
                  <a:srgbClr val="FFFFFF"/>
                </a:solidFill>
                <a:sym typeface="Arial" panose="020B0604020202020204" pitchFamily="34" charset="0"/>
              </a:rPr>
              <a:t>How much do you know </a:t>
            </a:r>
          </a:p>
          <a:p>
            <a:pPr algn="ctr">
              <a:lnSpc>
                <a:spcPct val="95000"/>
              </a:lnSpc>
              <a:buClr>
                <a:srgbClr val="FFE14F"/>
              </a:buClr>
              <a:buSzPct val="25000"/>
              <a:buFont typeface="Arial" panose="020B0604020202020204" pitchFamily="34" charset="0"/>
              <a:buNone/>
            </a:pPr>
            <a:r>
              <a:rPr lang="en-US" altLang="en-US" sz="4400">
                <a:solidFill>
                  <a:srgbClr val="FFFFFF"/>
                </a:solidFill>
                <a:sym typeface="Arial" panose="020B0604020202020204" pitchFamily="34" charset="0"/>
              </a:rPr>
              <a:t>about trauma?</a:t>
            </a:r>
          </a:p>
          <a:p>
            <a:pPr algn="ctr">
              <a:lnSpc>
                <a:spcPct val="95000"/>
              </a:lnSpc>
              <a:buClr>
                <a:srgbClr val="FFE14F"/>
              </a:buClr>
              <a:buSzPct val="25000"/>
              <a:buFont typeface="Arial" panose="020B0604020202020204" pitchFamily="34" charset="0"/>
              <a:buNone/>
            </a:pPr>
            <a:endParaRPr lang="en-US" altLang="en-US" sz="4000">
              <a:solidFill>
                <a:srgbClr val="FFE14F"/>
              </a:solidFill>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07F471B-BFC4-4CFC-9FBB-1640EE7EE30D}"/>
              </a:ext>
            </a:extLst>
          </p:cNvPr>
          <p:cNvSpPr>
            <a:spLocks noGrp="1" noChangeArrowheads="1"/>
          </p:cNvSpPr>
          <p:nvPr>
            <p:ph type="title"/>
          </p:nvPr>
        </p:nvSpPr>
        <p:spPr>
          <a:xfrm>
            <a:off x="304800" y="381000"/>
            <a:ext cx="8893175" cy="1219200"/>
          </a:xfrm>
        </p:spPr>
        <p:txBody>
          <a:bodyPr/>
          <a:lstStyle/>
          <a:p>
            <a:r>
              <a:rPr altLang="en-US"/>
              <a:t>What is Trauma? </a:t>
            </a:r>
          </a:p>
        </p:txBody>
      </p:sp>
      <p:sp>
        <p:nvSpPr>
          <p:cNvPr id="30723" name="Content Placeholder 2">
            <a:extLst>
              <a:ext uri="{FF2B5EF4-FFF2-40B4-BE49-F238E27FC236}">
                <a16:creationId xmlns:a16="http://schemas.microsoft.com/office/drawing/2014/main" id="{A96FD7CF-763A-4A83-9754-4EEA1B55AD14}"/>
              </a:ext>
            </a:extLst>
          </p:cNvPr>
          <p:cNvSpPr>
            <a:spLocks noGrp="1"/>
          </p:cNvSpPr>
          <p:nvPr>
            <p:ph idx="1"/>
          </p:nvPr>
        </p:nvSpPr>
        <p:spPr bwMode="auto">
          <a:xfrm>
            <a:off x="479425" y="2030413"/>
            <a:ext cx="8642350" cy="4827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Trauma is a wound. </a:t>
            </a:r>
          </a:p>
          <a:p>
            <a:r>
              <a:rPr lang="en-US" altLang="en-US"/>
              <a:t>Some traumas, like wounds, heal relatively quickly, some heal slowly, and many influence life going forward, like scars. </a:t>
            </a:r>
          </a:p>
          <a:p>
            <a:r>
              <a:rPr lang="en-US" altLang="en-US"/>
              <a:t>Scars and trauma do not result in “being broken;” rather they are markers of life experience one has survived.</a:t>
            </a:r>
          </a:p>
          <a:p>
            <a:endParaRPr lang="en-US" altLang="en-US"/>
          </a:p>
        </p:txBody>
      </p:sp>
      <p:sp>
        <p:nvSpPr>
          <p:cNvPr id="30724" name="Slide Number Placeholder 3">
            <a:extLst>
              <a:ext uri="{FF2B5EF4-FFF2-40B4-BE49-F238E27FC236}">
                <a16:creationId xmlns:a16="http://schemas.microsoft.com/office/drawing/2014/main" id="{C933D948-12B9-4554-A2B8-71B525D587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36961552-DFE9-4BB6-9746-03ACEBC9AE96}" type="slidenum">
              <a:rPr lang="en-US" altLang="en-US" sz="2000" b="0">
                <a:solidFill>
                  <a:srgbClr val="F8E82F"/>
                </a:solidFill>
                <a:latin typeface="Franklin Gothic Book" panose="020B0503020102020204" pitchFamily="34" charset="0"/>
              </a:rPr>
              <a:pPr/>
              <a:t>6</a:t>
            </a:fld>
            <a:endParaRPr lang="en-US" altLang="en-US" sz="2000" b="0">
              <a:solidFill>
                <a:srgbClr val="F8E82F"/>
              </a:solidFill>
              <a:latin typeface="Franklin Gothic Book" panose="020B0503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228E89F-7E3A-4AB7-92FC-C350416BF00B}"/>
              </a:ext>
            </a:extLst>
          </p:cNvPr>
          <p:cNvSpPr>
            <a:spLocks noGrp="1" noChangeArrowheads="1"/>
          </p:cNvSpPr>
          <p:nvPr>
            <p:ph type="title" idx="4294967295"/>
          </p:nvPr>
        </p:nvSpPr>
        <p:spPr>
          <a:xfrm>
            <a:off x="244475" y="601663"/>
            <a:ext cx="6448425" cy="582612"/>
          </a:xfrm>
        </p:spPr>
        <p:txBody>
          <a:bodyPr lIns="96636" tIns="48318" rIns="96636" bIns="48318"/>
          <a:lstStyle/>
          <a:p>
            <a:r>
              <a:rPr altLang="en-US" sz="3400">
                <a:solidFill>
                  <a:srgbClr val="FFE831"/>
                </a:solidFill>
              </a:rPr>
              <a:t>Traumatic Event(s) . . . </a:t>
            </a:r>
          </a:p>
        </p:txBody>
      </p:sp>
      <p:sp>
        <p:nvSpPr>
          <p:cNvPr id="32771" name="Slide Number Placeholder 3">
            <a:extLst>
              <a:ext uri="{FF2B5EF4-FFF2-40B4-BE49-F238E27FC236}">
                <a16:creationId xmlns:a16="http://schemas.microsoft.com/office/drawing/2014/main" id="{35B9923E-6377-4A1B-9987-62D6D91EBC4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35C9B33C-DFDC-40E4-AB61-D3068465670F}" type="slidenum">
              <a:rPr lang="en-US" altLang="en-US" sz="2000" b="0">
                <a:solidFill>
                  <a:srgbClr val="FFE831"/>
                </a:solidFill>
                <a:latin typeface="Franklin Gothic Book" panose="020B0503020102020204" pitchFamily="34" charset="0"/>
              </a:rPr>
              <a:pPr/>
              <a:t>7</a:t>
            </a:fld>
            <a:endParaRPr lang="en-US" altLang="en-US" sz="2000" b="0">
              <a:solidFill>
                <a:srgbClr val="FFE831"/>
              </a:solidFill>
              <a:latin typeface="Franklin Gothic Book" panose="020B0503020102020204" pitchFamily="34" charset="0"/>
            </a:endParaRPr>
          </a:p>
        </p:txBody>
      </p:sp>
      <p:sp>
        <p:nvSpPr>
          <p:cNvPr id="39941" name="Rectangle 4">
            <a:extLst>
              <a:ext uri="{FF2B5EF4-FFF2-40B4-BE49-F238E27FC236}">
                <a16:creationId xmlns:a16="http://schemas.microsoft.com/office/drawing/2014/main" id="{782FF88E-62D8-422D-AB3E-703346F87911}"/>
              </a:ext>
            </a:extLst>
          </p:cNvPr>
          <p:cNvSpPr>
            <a:spLocks noChangeArrowheads="1"/>
          </p:cNvSpPr>
          <p:nvPr/>
        </p:nvSpPr>
        <p:spPr bwMode="auto">
          <a:xfrm>
            <a:off x="609600" y="1752600"/>
            <a:ext cx="81534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966788">
              <a:defRPr sz="1900" b="1">
                <a:solidFill>
                  <a:schemeClr val="tx1"/>
                </a:solidFill>
                <a:latin typeface="Arial" panose="020B0604020202020204" pitchFamily="34" charset="0"/>
                <a:cs typeface="Arial" panose="020B0604020202020204" pitchFamily="34" charset="0"/>
              </a:defRPr>
            </a:lvl1pPr>
            <a:lvl2pPr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marL="0" lvl="1" eaLnBrk="1" hangingPunct="1">
              <a:spcAft>
                <a:spcPct val="50000"/>
              </a:spcAft>
              <a:buSzPct val="110000"/>
              <a:buFont typeface="Wingdings" panose="05000000000000000000" pitchFamily="2" charset="2"/>
              <a:buChar char="§"/>
            </a:pPr>
            <a:r>
              <a:rPr lang="en-US" altLang="en-US" sz="3000" b="0"/>
              <a:t> Threaten or violate one’s safety, health, and  integrity </a:t>
            </a:r>
          </a:p>
          <a:p>
            <a:pPr marL="0" lvl="1" eaLnBrk="1" hangingPunct="1">
              <a:spcAft>
                <a:spcPct val="50000"/>
              </a:spcAft>
              <a:buSzPct val="110000"/>
              <a:buFont typeface="Wingdings" panose="05000000000000000000" pitchFamily="2" charset="2"/>
              <a:buChar char="§"/>
            </a:pPr>
            <a:r>
              <a:rPr lang="en-US" altLang="en-US" sz="3000" b="0"/>
              <a:t>  May be directly experienced or witnessed </a:t>
            </a:r>
          </a:p>
          <a:p>
            <a:pPr marL="0" lvl="1" eaLnBrk="1" hangingPunct="1">
              <a:spcAft>
                <a:spcPct val="50000"/>
              </a:spcAft>
              <a:buSzPct val="110000"/>
              <a:buFont typeface="Wingdings" panose="05000000000000000000" pitchFamily="2" charset="2"/>
              <a:buChar char="§"/>
            </a:pPr>
            <a:r>
              <a:rPr lang="en-US" altLang="en-US" sz="3000" b="0"/>
              <a:t>  May cause an overwhelming sense of shame, terror, helplessness, and intense physical effects </a:t>
            </a:r>
          </a:p>
          <a:p>
            <a:pPr marL="0" lvl="1" eaLnBrk="1" hangingPunct="1">
              <a:spcAft>
                <a:spcPct val="50000"/>
              </a:spcAft>
              <a:buSzPct val="110000"/>
              <a:buFont typeface="Wingdings" panose="05000000000000000000" pitchFamily="2" charset="2"/>
              <a:buChar char="§"/>
            </a:pPr>
            <a:r>
              <a:rPr lang="en-US" altLang="en-US" sz="3000" b="0"/>
              <a:t>  May be physical &amp; emotional experiences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fade">
                                      <p:cBhvr>
                                        <p:cTn id="7" dur="500"/>
                                        <p:tgtEl>
                                          <p:spTgt spid="399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Effect transition="in" filter="fade">
                                      <p:cBhvr>
                                        <p:cTn id="12" dur="500"/>
                                        <p:tgtEl>
                                          <p:spTgt spid="3994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941">
                                            <p:txEl>
                                              <p:pRg st="2" end="2"/>
                                            </p:txEl>
                                          </p:spTgt>
                                        </p:tgtEl>
                                        <p:attrNameLst>
                                          <p:attrName>style.visibility</p:attrName>
                                        </p:attrNameLst>
                                      </p:cBhvr>
                                      <p:to>
                                        <p:strVal val="visible"/>
                                      </p:to>
                                    </p:set>
                                    <p:animEffect transition="in" filter="fade">
                                      <p:cBhvr>
                                        <p:cTn id="17" dur="500"/>
                                        <p:tgtEl>
                                          <p:spTgt spid="3994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9941">
                                            <p:txEl>
                                              <p:pRg st="3" end="3"/>
                                            </p:txEl>
                                          </p:spTgt>
                                        </p:tgtEl>
                                        <p:attrNameLst>
                                          <p:attrName>style.visibility</p:attrName>
                                        </p:attrNameLst>
                                      </p:cBhvr>
                                      <p:to>
                                        <p:strVal val="visible"/>
                                      </p:to>
                                    </p:set>
                                    <p:animEffect transition="in" filter="fade">
                                      <p:cBhvr>
                                        <p:cTn id="22" dur="500"/>
                                        <p:tgtEl>
                                          <p:spTgt spid="399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062A69B-4C76-43D9-9C5A-A35570E8A14F}"/>
              </a:ext>
            </a:extLst>
          </p:cNvPr>
          <p:cNvSpPr>
            <a:spLocks noGrp="1" noChangeArrowheads="1"/>
          </p:cNvSpPr>
          <p:nvPr>
            <p:ph type="title" idx="4294967295"/>
          </p:nvPr>
        </p:nvSpPr>
        <p:spPr>
          <a:xfrm>
            <a:off x="198438" y="525463"/>
            <a:ext cx="6583362" cy="669925"/>
          </a:xfrm>
        </p:spPr>
        <p:txBody>
          <a:bodyPr lIns="96636" tIns="48318" rIns="96636" bIns="48318"/>
          <a:lstStyle/>
          <a:p>
            <a:r>
              <a:rPr altLang="en-US" sz="3400">
                <a:solidFill>
                  <a:srgbClr val="FFE831"/>
                </a:solidFill>
              </a:rPr>
              <a:t>Types of Trauma</a:t>
            </a:r>
          </a:p>
        </p:txBody>
      </p:sp>
      <p:sp>
        <p:nvSpPr>
          <p:cNvPr id="34819" name="Rectangle 3">
            <a:extLst>
              <a:ext uri="{FF2B5EF4-FFF2-40B4-BE49-F238E27FC236}">
                <a16:creationId xmlns:a16="http://schemas.microsoft.com/office/drawing/2014/main" id="{8140C842-3E60-4E6D-B55C-A24A25BDCC3E}"/>
              </a:ext>
            </a:extLst>
          </p:cNvPr>
          <p:cNvSpPr>
            <a:spLocks noChangeArrowheads="1"/>
          </p:cNvSpPr>
          <p:nvPr/>
        </p:nvSpPr>
        <p:spPr bwMode="auto">
          <a:xfrm>
            <a:off x="228600" y="2651125"/>
            <a:ext cx="8880475"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lvl1pPr marL="342900" indent="-342900" defTabSz="966788">
              <a:defRPr sz="1900" b="1">
                <a:solidFill>
                  <a:schemeClr val="tx1"/>
                </a:solidFill>
                <a:latin typeface="Arial" panose="020B0604020202020204" pitchFamily="34" charset="0"/>
                <a:cs typeface="Arial" panose="020B0604020202020204" pitchFamily="34" charset="0"/>
              </a:defRPr>
            </a:lvl1pPr>
            <a:lvl2pPr marL="785813" indent="-303213"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lvl="1">
              <a:spcAft>
                <a:spcPct val="25000"/>
              </a:spcAft>
              <a:buClr>
                <a:schemeClr val="tx1"/>
              </a:buClr>
              <a:buSzPct val="110000"/>
              <a:buFont typeface="Wingdings" panose="05000000000000000000" pitchFamily="2" charset="2"/>
              <a:buChar char="§"/>
            </a:pPr>
            <a:endParaRPr lang="en-US" altLang="en-US" sz="2700" b="0"/>
          </a:p>
        </p:txBody>
      </p:sp>
      <p:sp>
        <p:nvSpPr>
          <p:cNvPr id="10244" name="Text Box 4">
            <a:extLst>
              <a:ext uri="{FF2B5EF4-FFF2-40B4-BE49-F238E27FC236}">
                <a16:creationId xmlns:a16="http://schemas.microsoft.com/office/drawing/2014/main" id="{5EA12873-DF70-4BE7-B236-EE963572BC5F}"/>
              </a:ext>
            </a:extLst>
          </p:cNvPr>
          <p:cNvSpPr txBox="1">
            <a:spLocks noChangeArrowheads="1"/>
          </p:cNvSpPr>
          <p:nvPr/>
        </p:nvSpPr>
        <p:spPr bwMode="auto">
          <a:xfrm>
            <a:off x="381000" y="1828800"/>
            <a:ext cx="57912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charset="0"/>
                <a:cs typeface="Arial" charset="0"/>
              </a:defRPr>
            </a:lvl1pPr>
            <a:lvl2pPr marL="742950" indent="-285750">
              <a:defRPr sz="1900" b="1">
                <a:solidFill>
                  <a:schemeClr val="tx1"/>
                </a:solidFill>
                <a:latin typeface="Arial" charset="0"/>
                <a:cs typeface="Arial" charset="0"/>
              </a:defRPr>
            </a:lvl2pPr>
            <a:lvl3pPr marL="1143000" indent="-228600">
              <a:defRPr sz="1900" b="1">
                <a:solidFill>
                  <a:schemeClr val="tx1"/>
                </a:solidFill>
                <a:latin typeface="Arial" charset="0"/>
                <a:cs typeface="Arial" charset="0"/>
              </a:defRPr>
            </a:lvl3pPr>
            <a:lvl4pPr marL="1600200" indent="-228600">
              <a:defRPr sz="1900" b="1">
                <a:solidFill>
                  <a:schemeClr val="tx1"/>
                </a:solidFill>
                <a:latin typeface="Arial" charset="0"/>
                <a:cs typeface="Arial" charset="0"/>
              </a:defRPr>
            </a:lvl4pPr>
            <a:lvl5pPr marL="2057400" indent="-228600">
              <a:defRPr sz="1900" b="1">
                <a:solidFill>
                  <a:schemeClr val="tx1"/>
                </a:solidFill>
                <a:latin typeface="Arial" charset="0"/>
                <a:cs typeface="Arial" charset="0"/>
              </a:defRPr>
            </a:lvl5pPr>
            <a:lvl6pPr marL="2514600" indent="-228600" eaLnBrk="0" fontAlgn="base" hangingPunct="0">
              <a:spcBef>
                <a:spcPct val="0"/>
              </a:spcBef>
              <a:spcAft>
                <a:spcPct val="0"/>
              </a:spcAft>
              <a:defRPr sz="1900" b="1">
                <a:solidFill>
                  <a:schemeClr val="tx1"/>
                </a:solidFill>
                <a:latin typeface="Arial" charset="0"/>
                <a:cs typeface="Arial" charset="0"/>
              </a:defRPr>
            </a:lvl6pPr>
            <a:lvl7pPr marL="2971800" indent="-228600" eaLnBrk="0" fontAlgn="base" hangingPunct="0">
              <a:spcBef>
                <a:spcPct val="0"/>
              </a:spcBef>
              <a:spcAft>
                <a:spcPct val="0"/>
              </a:spcAft>
              <a:defRPr sz="1900" b="1">
                <a:solidFill>
                  <a:schemeClr val="tx1"/>
                </a:solidFill>
                <a:latin typeface="Arial" charset="0"/>
                <a:cs typeface="Arial" charset="0"/>
              </a:defRPr>
            </a:lvl7pPr>
            <a:lvl8pPr marL="3429000" indent="-228600" eaLnBrk="0" fontAlgn="base" hangingPunct="0">
              <a:spcBef>
                <a:spcPct val="0"/>
              </a:spcBef>
              <a:spcAft>
                <a:spcPct val="0"/>
              </a:spcAft>
              <a:defRPr sz="1900" b="1">
                <a:solidFill>
                  <a:schemeClr val="tx1"/>
                </a:solidFill>
                <a:latin typeface="Arial" charset="0"/>
                <a:cs typeface="Arial" charset="0"/>
              </a:defRPr>
            </a:lvl8pPr>
            <a:lvl9pPr marL="3886200" indent="-228600" eaLnBrk="0" fontAlgn="base" hangingPunct="0">
              <a:spcBef>
                <a:spcPct val="0"/>
              </a:spcBef>
              <a:spcAft>
                <a:spcPct val="0"/>
              </a:spcAft>
              <a:defRPr sz="1900" b="1">
                <a:solidFill>
                  <a:schemeClr val="tx1"/>
                </a:solidFill>
                <a:latin typeface="Arial" charset="0"/>
                <a:cs typeface="Arial" charset="0"/>
              </a:defRPr>
            </a:lvl9pPr>
          </a:lstStyle>
          <a:p>
            <a:pPr marL="457200" indent="-457200" eaLnBrk="1" hangingPunct="1">
              <a:buFont typeface="Arial" panose="020B0604020202020204" pitchFamily="34" charset="0"/>
              <a:buChar char="•"/>
              <a:defRPr/>
            </a:pPr>
            <a:r>
              <a:rPr lang="en-US" altLang="en-US" sz="2700" dirty="0">
                <a:solidFill>
                  <a:schemeClr val="folHlink"/>
                </a:solidFill>
              </a:rPr>
              <a:t>Acute trauma</a:t>
            </a:r>
          </a:p>
          <a:p>
            <a:pPr marL="457200" indent="-457200" eaLnBrk="1" hangingPunct="1">
              <a:buFont typeface="Arial" panose="020B0604020202020204" pitchFamily="34" charset="0"/>
              <a:buChar char="•"/>
              <a:defRPr/>
            </a:pPr>
            <a:endParaRPr lang="en-US" altLang="en-US" sz="1200" dirty="0">
              <a:solidFill>
                <a:schemeClr val="folHlink"/>
              </a:solidFill>
            </a:endParaRPr>
          </a:p>
          <a:p>
            <a:pPr marL="457200" indent="-457200" eaLnBrk="1" hangingPunct="1">
              <a:buFont typeface="Arial" panose="020B0604020202020204" pitchFamily="34" charset="0"/>
              <a:buChar char="•"/>
              <a:defRPr/>
            </a:pPr>
            <a:r>
              <a:rPr lang="en-US" altLang="en-US" sz="2700" dirty="0">
                <a:solidFill>
                  <a:schemeClr val="folHlink"/>
                </a:solidFill>
              </a:rPr>
              <a:t>Chronic trauma</a:t>
            </a:r>
          </a:p>
          <a:p>
            <a:pPr marL="457200" indent="-457200" eaLnBrk="1" hangingPunct="1">
              <a:buFont typeface="Arial" panose="020B0604020202020204" pitchFamily="34" charset="0"/>
              <a:buChar char="•"/>
              <a:defRPr/>
            </a:pPr>
            <a:endParaRPr lang="en-US" altLang="en-US" sz="1200" dirty="0">
              <a:solidFill>
                <a:schemeClr val="folHlink"/>
              </a:solidFill>
            </a:endParaRPr>
          </a:p>
          <a:p>
            <a:pPr marL="457200" indent="-457200" eaLnBrk="1" hangingPunct="1">
              <a:buFont typeface="Arial" panose="020B0604020202020204" pitchFamily="34" charset="0"/>
              <a:buChar char="•"/>
              <a:defRPr/>
            </a:pPr>
            <a:r>
              <a:rPr lang="en-US" altLang="en-US" sz="2700" dirty="0">
                <a:solidFill>
                  <a:schemeClr val="folHlink"/>
                </a:solidFill>
              </a:rPr>
              <a:t>Complex trauma </a:t>
            </a:r>
          </a:p>
          <a:p>
            <a:pPr marL="457200" indent="-457200" eaLnBrk="1" hangingPunct="1">
              <a:buFont typeface="Arial" panose="020B0604020202020204" pitchFamily="34" charset="0"/>
              <a:buChar char="•"/>
              <a:defRPr/>
            </a:pPr>
            <a:endParaRPr lang="en-US" altLang="en-US" sz="1200" dirty="0">
              <a:solidFill>
                <a:schemeClr val="folHlink"/>
              </a:solidFill>
            </a:endParaRPr>
          </a:p>
          <a:p>
            <a:pPr marL="457200" indent="-457200" eaLnBrk="1" hangingPunct="1">
              <a:buFont typeface="Arial" panose="020B0604020202020204" pitchFamily="34" charset="0"/>
              <a:buChar char="•"/>
              <a:defRPr/>
            </a:pPr>
            <a:r>
              <a:rPr lang="en-US" altLang="en-US" sz="2700" dirty="0">
                <a:solidFill>
                  <a:schemeClr val="folHlink"/>
                </a:solidFill>
              </a:rPr>
              <a:t>Neglect</a:t>
            </a:r>
          </a:p>
          <a:p>
            <a:pPr marL="457200" indent="-457200" eaLnBrk="1" hangingPunct="1">
              <a:buFont typeface="Arial" panose="020B0604020202020204" pitchFamily="34" charset="0"/>
              <a:buChar char="•"/>
              <a:defRPr/>
            </a:pPr>
            <a:endParaRPr lang="en-US" altLang="en-US" sz="1200" dirty="0">
              <a:solidFill>
                <a:schemeClr val="folHlink"/>
              </a:solidFill>
            </a:endParaRPr>
          </a:p>
          <a:p>
            <a:pPr marL="457200" indent="-457200" eaLnBrk="1" hangingPunct="1">
              <a:buFont typeface="Arial" panose="020B0604020202020204" pitchFamily="34" charset="0"/>
              <a:buChar char="•"/>
              <a:defRPr/>
            </a:pPr>
            <a:r>
              <a:rPr lang="en-US" altLang="en-US" sz="2700" dirty="0">
                <a:solidFill>
                  <a:schemeClr val="folHlink"/>
                </a:solidFill>
              </a:rPr>
              <a:t>Historical &amp; Cultural trauma</a:t>
            </a:r>
          </a:p>
          <a:p>
            <a:pPr eaLnBrk="1" hangingPunct="1">
              <a:defRPr/>
            </a:pPr>
            <a:endParaRPr lang="en-US" altLang="en-US" sz="1200" dirty="0">
              <a:solidFill>
                <a:schemeClr val="folHlink"/>
              </a:solidFill>
            </a:endParaRPr>
          </a:p>
          <a:p>
            <a:pPr marL="457200" indent="-457200" eaLnBrk="1" hangingPunct="1">
              <a:buFont typeface="Arial" panose="020B0604020202020204" pitchFamily="34" charset="0"/>
              <a:buChar char="•"/>
              <a:defRPr/>
            </a:pPr>
            <a:r>
              <a:rPr lang="en-US" altLang="en-US" sz="2700" dirty="0">
                <a:solidFill>
                  <a:schemeClr val="folHlink"/>
                </a:solidFill>
              </a:rPr>
              <a:t>Intergenerational trauma</a:t>
            </a:r>
          </a:p>
          <a:p>
            <a:pPr marL="457200" indent="-457200" eaLnBrk="1" hangingPunct="1">
              <a:buFont typeface="Arial" panose="020B0604020202020204" pitchFamily="34" charset="0"/>
              <a:buChar char="•"/>
              <a:defRPr/>
            </a:pPr>
            <a:endParaRPr lang="en-US" altLang="en-US" sz="2700" dirty="0">
              <a:solidFill>
                <a:schemeClr val="folHlink"/>
              </a:solidFill>
            </a:endParaRPr>
          </a:p>
          <a:p>
            <a:pPr marL="457200" indent="-457200" eaLnBrk="1" hangingPunct="1">
              <a:buFont typeface="Arial" panose="020B0604020202020204" pitchFamily="34" charset="0"/>
              <a:buChar char="•"/>
              <a:defRPr/>
            </a:pPr>
            <a:endParaRPr lang="en-US" altLang="en-US" sz="2700" dirty="0">
              <a:solidFill>
                <a:schemeClr val="folHlink"/>
              </a:solidFill>
            </a:endParaRPr>
          </a:p>
          <a:p>
            <a:pPr eaLnBrk="1" hangingPunct="1">
              <a:defRPr/>
            </a:pPr>
            <a:endParaRPr lang="en-US" altLang="en-US" sz="2700" dirty="0">
              <a:solidFill>
                <a:schemeClr val="folHlink"/>
              </a:solidFill>
            </a:endParaRPr>
          </a:p>
          <a:p>
            <a:pPr eaLnBrk="1" hangingPunct="1">
              <a:defRPr/>
            </a:pPr>
            <a:endParaRPr lang="en-US" altLang="en-US" sz="2700" dirty="0">
              <a:solidFill>
                <a:schemeClr val="folHlink"/>
              </a:solidFill>
            </a:endParaRPr>
          </a:p>
        </p:txBody>
      </p:sp>
      <p:sp>
        <p:nvSpPr>
          <p:cNvPr id="34821" name="TextBox 4">
            <a:extLst>
              <a:ext uri="{FF2B5EF4-FFF2-40B4-BE49-F238E27FC236}">
                <a16:creationId xmlns:a16="http://schemas.microsoft.com/office/drawing/2014/main" id="{D699AD41-26A4-4174-8D97-F89813C0C2CE}"/>
              </a:ext>
            </a:extLst>
          </p:cNvPr>
          <p:cNvSpPr txBox="1">
            <a:spLocks noChangeArrowheads="1"/>
          </p:cNvSpPr>
          <p:nvPr/>
        </p:nvSpPr>
        <p:spPr bwMode="auto">
          <a:xfrm>
            <a:off x="7986713" y="6019800"/>
            <a:ext cx="139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i="1">
                <a:solidFill>
                  <a:srgbClr val="FFE831"/>
                </a:solidFill>
              </a:rPr>
              <a:t>(Continued)</a:t>
            </a:r>
          </a:p>
        </p:txBody>
      </p:sp>
      <p:sp>
        <p:nvSpPr>
          <p:cNvPr id="34822" name="Slide Number Placeholder 5">
            <a:extLst>
              <a:ext uri="{FF2B5EF4-FFF2-40B4-BE49-F238E27FC236}">
                <a16:creationId xmlns:a16="http://schemas.microsoft.com/office/drawing/2014/main" id="{089BD29A-2DFA-467F-BBD9-CF82CBD186C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BC7C65DC-41CB-4C1E-944A-AA4383F37923}" type="slidenum">
              <a:rPr lang="en-US" altLang="en-US" sz="2000" b="0">
                <a:solidFill>
                  <a:srgbClr val="FFE831"/>
                </a:solidFill>
                <a:latin typeface="Franklin Gothic Book" panose="020B0503020102020204" pitchFamily="34" charset="0"/>
              </a:rPr>
              <a:pPr/>
              <a:t>8</a:t>
            </a:fld>
            <a:endParaRPr lang="en-US" altLang="en-US" sz="2000" b="0">
              <a:solidFill>
                <a:srgbClr val="FFE831"/>
              </a:solidFill>
              <a:latin typeface="Franklin Gothic Book" panose="020B0503020102020204" pitchFamily="34" charset="0"/>
            </a:endParaRPr>
          </a:p>
        </p:txBody>
      </p:sp>
      <p:pic>
        <p:nvPicPr>
          <p:cNvPr id="34823" name="Picture 1">
            <a:extLst>
              <a:ext uri="{FF2B5EF4-FFF2-40B4-BE49-F238E27FC236}">
                <a16:creationId xmlns:a16="http://schemas.microsoft.com/office/drawing/2014/main" id="{BF705B57-C63A-4A6C-90AB-4C96D2132E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1752600"/>
            <a:ext cx="386715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46386995-EB78-418D-A16F-8DCE3ED078B6}"/>
              </a:ext>
            </a:extLst>
          </p:cNvPr>
          <p:cNvSpPr>
            <a:spLocks noChangeArrowheads="1"/>
          </p:cNvSpPr>
          <p:nvPr/>
        </p:nvSpPr>
        <p:spPr bwMode="auto">
          <a:xfrm>
            <a:off x="533400" y="2743200"/>
            <a:ext cx="8610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lvl1pPr marL="361950" indent="-361950"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50000"/>
              </a:spcAft>
              <a:buSzPct val="110000"/>
              <a:buFont typeface="Wingdings" panose="05000000000000000000" pitchFamily="2" charset="2"/>
              <a:buChar char="§"/>
            </a:pPr>
            <a:r>
              <a:rPr lang="en-US" altLang="en-US" sz="2700" b="0"/>
              <a:t>Ability to trust others and have healthy relationships.</a:t>
            </a:r>
          </a:p>
          <a:p>
            <a:pPr eaLnBrk="1" hangingPunct="1">
              <a:spcAft>
                <a:spcPct val="50000"/>
              </a:spcAft>
              <a:buSzPct val="110000"/>
              <a:buFont typeface="Wingdings" panose="05000000000000000000" pitchFamily="2" charset="2"/>
              <a:buChar char="§"/>
            </a:pPr>
            <a:r>
              <a:rPr lang="en-US" altLang="en-US" sz="2700" b="0"/>
              <a:t>Sense of personal safety and the safety of others.</a:t>
            </a:r>
          </a:p>
          <a:p>
            <a:pPr eaLnBrk="1" hangingPunct="1">
              <a:spcAft>
                <a:spcPct val="50000"/>
              </a:spcAft>
              <a:buSzPct val="110000"/>
              <a:buFont typeface="Wingdings" panose="05000000000000000000" pitchFamily="2" charset="2"/>
              <a:buChar char="§"/>
            </a:pPr>
            <a:r>
              <a:rPr lang="en-US" altLang="en-US" sz="2700" b="0"/>
              <a:t>Ability to manage emotions, handle changes &amp; stressful situations.</a:t>
            </a:r>
          </a:p>
          <a:p>
            <a:pPr eaLnBrk="1" hangingPunct="1">
              <a:spcAft>
                <a:spcPct val="50000"/>
              </a:spcAft>
              <a:buSzPct val="110000"/>
              <a:buFont typeface="Wingdings" panose="05000000000000000000" pitchFamily="2" charset="2"/>
              <a:buChar char="§"/>
            </a:pPr>
            <a:r>
              <a:rPr lang="en-US" altLang="en-US" sz="2700" b="0"/>
              <a:t>Ability to accurately read people’s faces, voices &amp; body language. </a:t>
            </a:r>
          </a:p>
        </p:txBody>
      </p:sp>
      <p:sp>
        <p:nvSpPr>
          <p:cNvPr id="36867" name="Rectangle 4">
            <a:extLst>
              <a:ext uri="{FF2B5EF4-FFF2-40B4-BE49-F238E27FC236}">
                <a16:creationId xmlns:a16="http://schemas.microsoft.com/office/drawing/2014/main" id="{F238B886-F1AD-44BE-B51A-304437218566}"/>
              </a:ext>
            </a:extLst>
          </p:cNvPr>
          <p:cNvSpPr>
            <a:spLocks noChangeArrowheads="1"/>
          </p:cNvSpPr>
          <p:nvPr/>
        </p:nvSpPr>
        <p:spPr bwMode="auto">
          <a:xfrm>
            <a:off x="309563" y="1600200"/>
            <a:ext cx="792003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rgbClr val="FFE831"/>
                </a:solidFill>
              </a:rPr>
              <a:t>Trauma can interfere with development and affect a child’s: </a:t>
            </a:r>
          </a:p>
        </p:txBody>
      </p:sp>
      <p:sp>
        <p:nvSpPr>
          <p:cNvPr id="36868" name="Slide Number Placeholder 4">
            <a:extLst>
              <a:ext uri="{FF2B5EF4-FFF2-40B4-BE49-F238E27FC236}">
                <a16:creationId xmlns:a16="http://schemas.microsoft.com/office/drawing/2014/main" id="{A813D2B7-16E5-4201-A462-22773E8BAC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F5EBEB56-6F50-4C9B-92D9-9202C82F5BC6}" type="slidenum">
              <a:rPr lang="en-US" altLang="en-US" sz="2000" b="0">
                <a:solidFill>
                  <a:srgbClr val="FFE831"/>
                </a:solidFill>
                <a:latin typeface="Franklin Gothic Book" panose="020B0503020102020204" pitchFamily="34" charset="0"/>
              </a:rPr>
              <a:pPr/>
              <a:t>9</a:t>
            </a:fld>
            <a:endParaRPr lang="en-US" altLang="en-US" sz="2000" b="0">
              <a:solidFill>
                <a:srgbClr val="FFE831"/>
              </a:solidFill>
              <a:latin typeface="Franklin Gothic Book" panose="020B0503020102020204" pitchFamily="34" charset="0"/>
            </a:endParaRPr>
          </a:p>
        </p:txBody>
      </p:sp>
      <p:sp>
        <p:nvSpPr>
          <p:cNvPr id="36869" name="Rectangle 2">
            <a:extLst>
              <a:ext uri="{FF2B5EF4-FFF2-40B4-BE49-F238E27FC236}">
                <a16:creationId xmlns:a16="http://schemas.microsoft.com/office/drawing/2014/main" id="{208866E5-4FEF-4830-B5D9-440297A6D7BC}"/>
              </a:ext>
            </a:extLst>
          </p:cNvPr>
          <p:cNvSpPr>
            <a:spLocks noChangeArrowheads="1"/>
          </p:cNvSpPr>
          <p:nvPr/>
        </p:nvSpPr>
        <p:spPr bwMode="auto">
          <a:xfrm>
            <a:off x="246063" y="457200"/>
            <a:ext cx="71866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3400">
                <a:solidFill>
                  <a:srgbClr val="FFE14F"/>
                </a:solidFill>
              </a:rPr>
              <a:t>How </a:t>
            </a:r>
            <a:r>
              <a:rPr lang="en-US" altLang="en-US" sz="3400">
                <a:solidFill>
                  <a:srgbClr val="FFE831"/>
                </a:solidFill>
              </a:rPr>
              <a:t>Children</a:t>
            </a:r>
            <a:r>
              <a:rPr lang="en-US" altLang="en-US" sz="3400">
                <a:solidFill>
                  <a:srgbClr val="FFE14F"/>
                </a:solidFill>
              </a:rPr>
              <a:t> May Respond to Trauma</a:t>
            </a:r>
          </a:p>
        </p:txBody>
      </p:sp>
      <p:sp>
        <p:nvSpPr>
          <p:cNvPr id="36870" name="TextBox 4">
            <a:extLst>
              <a:ext uri="{FF2B5EF4-FFF2-40B4-BE49-F238E27FC236}">
                <a16:creationId xmlns:a16="http://schemas.microsoft.com/office/drawing/2014/main" id="{520CBD74-27A6-452B-808B-97DD4F57D794}"/>
              </a:ext>
            </a:extLst>
          </p:cNvPr>
          <p:cNvSpPr txBox="1">
            <a:spLocks noChangeArrowheads="1"/>
          </p:cNvSpPr>
          <p:nvPr/>
        </p:nvSpPr>
        <p:spPr bwMode="auto">
          <a:xfrm>
            <a:off x="7543800" y="6019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i="1">
                <a:solidFill>
                  <a:srgbClr val="FFE831"/>
                </a:solidFill>
              </a:rPr>
              <a:t>(Continued)</a:t>
            </a:r>
            <a:endParaRPr lang="en-US" altLang="en-US" sz="1800" b="0">
              <a:solidFill>
                <a:srgbClr val="FFE83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fade">
                                      <p:cBhvr>
                                        <p:cTn id="7" dur="500"/>
                                        <p:tgtEl>
                                          <p:spTgt spid="52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Effect transition="in" filter="fade">
                                      <p:cBhvr>
                                        <p:cTn id="12" dur="500"/>
                                        <p:tgtEl>
                                          <p:spTgt spid="52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2226">
                                            <p:txEl>
                                              <p:pRg st="2" end="2"/>
                                            </p:txEl>
                                          </p:spTgt>
                                        </p:tgtEl>
                                        <p:attrNameLst>
                                          <p:attrName>style.visibility</p:attrName>
                                        </p:attrNameLst>
                                      </p:cBhvr>
                                      <p:to>
                                        <p:strVal val="visible"/>
                                      </p:to>
                                    </p:set>
                                    <p:animEffect transition="in" filter="fade">
                                      <p:cBhvr>
                                        <p:cTn id="17" dur="500"/>
                                        <p:tgtEl>
                                          <p:spTgt spid="522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2226">
                                            <p:txEl>
                                              <p:pRg st="3" end="3"/>
                                            </p:txEl>
                                          </p:spTgt>
                                        </p:tgtEl>
                                        <p:attrNameLst>
                                          <p:attrName>style.visibility</p:attrName>
                                        </p:attrNameLst>
                                      </p:cBhvr>
                                      <p:to>
                                        <p:strVal val="visible"/>
                                      </p:to>
                                    </p:set>
                                    <p:animEffect transition="in" filter="fade">
                                      <p:cBhvr>
                                        <p:cTn id="22" dur="500"/>
                                        <p:tgtEl>
                                          <p:spTgt spid="52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ule Content Slides">
  <a:themeElements>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lnDef>
  </a:objectDefaults>
  <a:extraClrSchemeLst>
    <a:extraClrScheme>
      <a:clrScheme name="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dule Content Slides">
  <a:themeElements>
    <a:clrScheme name="2_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2_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Module Content Slides">
  <a:themeElements>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lnDef>
  </a:objectDefaults>
  <a:extraClrSchemeLst>
    <a:extraClrScheme>
      <a:clrScheme name="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Module Content Slides">
  <a:themeElements>
    <a:clrScheme name="4_Module Content Slides">
      <a:dk1>
        <a:srgbClr val="0A57A4"/>
      </a:dk1>
      <a:lt1>
        <a:srgbClr val="000099"/>
      </a:lt1>
      <a:dk2>
        <a:srgbClr val="A7A7A7"/>
      </a:dk2>
      <a:lt2>
        <a:srgbClr val="535353"/>
      </a:lt2>
      <a:accent1>
        <a:srgbClr val="3366CC"/>
      </a:accent1>
      <a:accent2>
        <a:srgbClr val="00B000"/>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DD39B413893A44AC1F52A1FDE1B1A8" ma:contentTypeVersion="0" ma:contentTypeDescription="Create a new document." ma:contentTypeScope="" ma:versionID="43cbb71d9f3de5d91689571018e5446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6B16D1-F498-47E5-814B-2E5DAA352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14C1233-B3AA-4A00-A21C-E0FB457AFD1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44743</TotalTime>
  <Words>6596</Words>
  <Application>Microsoft Office PowerPoint</Application>
  <PresentationFormat>Custom</PresentationFormat>
  <Paragraphs>498</Paragraphs>
  <Slides>39</Slides>
  <Notes>39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39</vt:i4>
      </vt:variant>
    </vt:vector>
  </HeadingPairs>
  <TitlesOfParts>
    <vt:vector size="48" baseType="lpstr">
      <vt:lpstr>Arial</vt:lpstr>
      <vt:lpstr>Wingdings</vt:lpstr>
      <vt:lpstr>Franklin Gothic Book</vt:lpstr>
      <vt:lpstr>Source Sans Pro</vt:lpstr>
      <vt:lpstr>Noto Sans Symbols</vt:lpstr>
      <vt:lpstr>Module Content Slides</vt:lpstr>
      <vt:lpstr>2_Module Content Slides</vt:lpstr>
      <vt:lpstr>5_Module Content Slides</vt:lpstr>
      <vt:lpstr>4_Module Content Slides</vt:lpstr>
      <vt:lpstr>Welcome Back! </vt:lpstr>
      <vt:lpstr>Getting to Know Each Other (Group Activity)</vt:lpstr>
      <vt:lpstr>Tools from our Trauma Toolkit</vt:lpstr>
      <vt:lpstr>PowerPoint Presentation</vt:lpstr>
      <vt:lpstr>PowerPoint Presentation</vt:lpstr>
      <vt:lpstr>What is Trauma? </vt:lpstr>
      <vt:lpstr>Traumatic Event(s) . . . </vt:lpstr>
      <vt:lpstr>Types of Trauma</vt:lpstr>
      <vt:lpstr>PowerPoint Presentation</vt:lpstr>
      <vt:lpstr>Angry or Scared?</vt:lpstr>
      <vt:lpstr>How Children May Respond to Trauma (Continued) </vt:lpstr>
      <vt:lpstr>PowerPoint Presentation</vt:lpstr>
      <vt:lpstr>PowerPoint Presentation</vt:lpstr>
      <vt:lpstr>PowerPoint Presentation</vt:lpstr>
      <vt:lpstr>You May Also See: Traumatic Stress Reactions (Cont'd)</vt:lpstr>
      <vt:lpstr>You May Also See: Traumatic Stress Reactions (Cont'd) </vt:lpstr>
      <vt:lpstr>Recognizing Trauma  (Supplemental Handout &amp; Small Group Activity)</vt:lpstr>
      <vt:lpstr>Trauma Reminders/Triggers Could Be:</vt:lpstr>
      <vt:lpstr>I don't think there was a time when I wasn't abused as a child. In order to survive the abuse, I made believe that the real me was separate from my body. That way, the abuse was happening not really to me, but just this skin I'm in.  </vt:lpstr>
      <vt:lpstr>What You Might See: Talking About Trauma</vt:lpstr>
      <vt:lpstr>What You Might See: Traumatic Play</vt:lpstr>
      <vt:lpstr>PowerPoint Presentation</vt:lpstr>
      <vt:lpstr>What about Posttraumatic Stress Disorder for Children?</vt:lpstr>
      <vt:lpstr>PowerPoint Presentation</vt:lpstr>
      <vt:lpstr>Maya &amp; Javier Small Group Activity</vt:lpstr>
      <vt:lpstr>Summary of Maya’s Story (Large Group)</vt:lpstr>
      <vt:lpstr>Maya’s Behaviors (Large Group Activity)</vt:lpstr>
      <vt:lpstr>Summary of Javier’s Story (Large Group)</vt:lpstr>
      <vt:lpstr>Javier’s Behaviors (Group Activity)</vt:lpstr>
      <vt:lpstr>PowerPoint Presentation</vt:lpstr>
      <vt:lpstr>"Grow through what you  go through"</vt:lpstr>
      <vt:lpstr>Recovering from Trauma: The Role of Resilience</vt:lpstr>
      <vt:lpstr>Growing Resilience in Yourself</vt:lpstr>
      <vt:lpstr>Growing Resilience in a Child</vt:lpstr>
      <vt:lpstr>Recognizing Resilience: Maya</vt:lpstr>
      <vt:lpstr>Recognizing Resilience: Maya</vt:lpstr>
      <vt:lpstr>Recognizing Resilience: Javier </vt:lpstr>
      <vt:lpstr>PowerPoint Presentation</vt:lpstr>
      <vt:lpstr>PowerPoint Presentation</vt:lpstr>
    </vt:vector>
  </TitlesOfParts>
  <Company>NCTSN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Families &amp; Systems: Building Positive Relationships with Children who have Experienced Trauma</dc:title>
  <dc:creator>NCTSN</dc:creator>
  <cp:lastModifiedBy>Tolliver, Kaitlin R - DCF</cp:lastModifiedBy>
  <cp:revision>1675</cp:revision>
  <cp:lastPrinted>2018-11-29T14:26:36Z</cp:lastPrinted>
  <dcterms:created xsi:type="dcterms:W3CDTF">2006-12-12T21:20:13Z</dcterms:created>
  <dcterms:modified xsi:type="dcterms:W3CDTF">2020-10-14T13:41:32Z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