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98" r:id="rId2"/>
    <p:sldId id="264" r:id="rId3"/>
    <p:sldId id="293" r:id="rId4"/>
    <p:sldId id="271" r:id="rId5"/>
    <p:sldId id="263" r:id="rId6"/>
    <p:sldId id="272" r:id="rId7"/>
    <p:sldId id="273" r:id="rId8"/>
    <p:sldId id="265" r:id="rId9"/>
    <p:sldId id="266" r:id="rId10"/>
    <p:sldId id="270" r:id="rId11"/>
    <p:sldId id="267" r:id="rId12"/>
    <p:sldId id="268" r:id="rId13"/>
    <p:sldId id="269" r:id="rId14"/>
    <p:sldId id="258" r:id="rId15"/>
    <p:sldId id="274" r:id="rId16"/>
    <p:sldId id="275" r:id="rId17"/>
    <p:sldId id="277" r:id="rId18"/>
    <p:sldId id="260" r:id="rId19"/>
    <p:sldId id="278" r:id="rId20"/>
    <p:sldId id="262" r:id="rId21"/>
    <p:sldId id="287" r:id="rId22"/>
    <p:sldId id="290" r:id="rId23"/>
    <p:sldId id="291" r:id="rId24"/>
    <p:sldId id="288" r:id="rId25"/>
    <p:sldId id="279" r:id="rId26"/>
    <p:sldId id="289" r:id="rId27"/>
    <p:sldId id="292" r:id="rId28"/>
    <p:sldId id="295" r:id="rId29"/>
    <p:sldId id="294" r:id="rId30"/>
    <p:sldId id="284" r:id="rId31"/>
    <p:sldId id="296" r:id="rId32"/>
    <p:sldId id="286"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6965" autoAdjust="0"/>
  </p:normalViewPr>
  <p:slideViewPr>
    <p:cSldViewPr snapToGrid="0">
      <p:cViewPr varScale="1">
        <p:scale>
          <a:sx n="100" d="100"/>
          <a:sy n="100" d="100"/>
        </p:scale>
        <p:origin x="9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830007F-C3E0-47FE-9A10-5A8B7A87EA96}" type="datetimeFigureOut">
              <a:rPr lang="en-US" smtClean="0"/>
              <a:t>7/14/2020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8D54847-F386-43FC-A8FC-6E2528794AEE}" type="slidenum">
              <a:rPr lang="en-US" smtClean="0"/>
              <a:t>‹#›</a:t>
            </a:fld>
            <a:endParaRPr lang="en-US" dirty="0"/>
          </a:p>
        </p:txBody>
      </p:sp>
    </p:spTree>
    <p:extLst>
      <p:ext uri="{BB962C8B-B14F-4D97-AF65-F5344CB8AC3E}">
        <p14:creationId xmlns:p14="http://schemas.microsoft.com/office/powerpoint/2010/main" val="1911425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ppt includes Statewide data. The sandbox pages on the website is county specific for ECE data &amp; county &amp; region for background indicators. </a:t>
            </a:r>
          </a:p>
        </p:txBody>
      </p:sp>
      <p:sp>
        <p:nvSpPr>
          <p:cNvPr id="4" name="Slide Number Placeholder 3"/>
          <p:cNvSpPr>
            <a:spLocks noGrp="1"/>
          </p:cNvSpPr>
          <p:nvPr>
            <p:ph type="sldNum" sz="quarter" idx="5"/>
          </p:nvPr>
        </p:nvSpPr>
        <p:spPr/>
        <p:txBody>
          <a:bodyPr/>
          <a:lstStyle/>
          <a:p>
            <a:fld id="{18D54847-F386-43FC-A8FC-6E2528794AEE}" type="slidenum">
              <a:rPr lang="en-US" smtClean="0"/>
              <a:t>4</a:t>
            </a:fld>
            <a:endParaRPr lang="en-US" dirty="0"/>
          </a:p>
        </p:txBody>
      </p:sp>
    </p:spTree>
    <p:extLst>
      <p:ext uri="{BB962C8B-B14F-4D97-AF65-F5344CB8AC3E}">
        <p14:creationId xmlns:p14="http://schemas.microsoft.com/office/powerpoint/2010/main" val="39100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Wisconsin has a shortage of infant and toddler care and non-standard hour care (evening, overnight, weekend). Over the past decade, the number of regulated family child care programs has declined by 68%. The number of licensed group child care centers declined by 9%. </a:t>
            </a:r>
          </a:p>
        </p:txBody>
      </p:sp>
      <p:sp>
        <p:nvSpPr>
          <p:cNvPr id="4" name="Slide Number Placeholder 3"/>
          <p:cNvSpPr>
            <a:spLocks noGrp="1"/>
          </p:cNvSpPr>
          <p:nvPr>
            <p:ph type="sldNum" sz="quarter" idx="5"/>
          </p:nvPr>
        </p:nvSpPr>
        <p:spPr/>
        <p:txBody>
          <a:bodyPr/>
          <a:lstStyle/>
          <a:p>
            <a:fld id="{18D54847-F386-43FC-A8FC-6E2528794AEE}" type="slidenum">
              <a:rPr lang="en-US" smtClean="0"/>
              <a:t>18</a:t>
            </a:fld>
            <a:endParaRPr lang="en-US" dirty="0"/>
          </a:p>
        </p:txBody>
      </p:sp>
    </p:spTree>
    <p:extLst>
      <p:ext uri="{BB962C8B-B14F-4D97-AF65-F5344CB8AC3E}">
        <p14:creationId xmlns:p14="http://schemas.microsoft.com/office/powerpoint/2010/main" val="2933375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8D54847-F386-43FC-A8FC-6E2528794AEE}" type="slidenum">
              <a:rPr lang="en-US" smtClean="0"/>
              <a:t>19</a:t>
            </a:fld>
            <a:endParaRPr lang="en-US" dirty="0"/>
          </a:p>
        </p:txBody>
      </p:sp>
    </p:spTree>
    <p:extLst>
      <p:ext uri="{BB962C8B-B14F-4D97-AF65-F5344CB8AC3E}">
        <p14:creationId xmlns:p14="http://schemas.microsoft.com/office/powerpoint/2010/main" val="228064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Market Rate Survey &amp; Median Household Income County Health Rankings</a:t>
            </a:r>
          </a:p>
          <a:p>
            <a:r>
              <a:rPr lang="en-US" dirty="0"/>
              <a:t>Median Household Income=exact mid point with 50% of Wisconsin earning more &amp; 50% of Wisconsin earning less</a:t>
            </a:r>
          </a:p>
          <a:p>
            <a:r>
              <a:rPr lang="en-US" dirty="0"/>
              <a:t>Other factors that impact this: making less than household income, more than 1 child in care, cost of care varies</a:t>
            </a:r>
          </a:p>
        </p:txBody>
      </p:sp>
      <p:sp>
        <p:nvSpPr>
          <p:cNvPr id="4" name="Slide Number Placeholder 3"/>
          <p:cNvSpPr>
            <a:spLocks noGrp="1"/>
          </p:cNvSpPr>
          <p:nvPr>
            <p:ph type="sldNum" sz="quarter" idx="5"/>
          </p:nvPr>
        </p:nvSpPr>
        <p:spPr/>
        <p:txBody>
          <a:bodyPr/>
          <a:lstStyle/>
          <a:p>
            <a:fld id="{18D54847-F386-43FC-A8FC-6E2528794AEE}" type="slidenum">
              <a:rPr lang="en-US" smtClean="0"/>
              <a:t>20</a:t>
            </a:fld>
            <a:endParaRPr lang="en-US" dirty="0"/>
          </a:p>
        </p:txBody>
      </p:sp>
    </p:spTree>
    <p:extLst>
      <p:ext uri="{BB962C8B-B14F-4D97-AF65-F5344CB8AC3E}">
        <p14:creationId xmlns:p14="http://schemas.microsoft.com/office/powerpoint/2010/main" val="1509891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21</a:t>
            </a:fld>
            <a:endParaRPr lang="en-US" dirty="0"/>
          </a:p>
        </p:txBody>
      </p:sp>
    </p:spTree>
    <p:extLst>
      <p:ext uri="{BB962C8B-B14F-4D97-AF65-F5344CB8AC3E}">
        <p14:creationId xmlns:p14="http://schemas.microsoft.com/office/powerpoint/2010/main" val="3809541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22</a:t>
            </a:fld>
            <a:endParaRPr lang="en-US" dirty="0"/>
          </a:p>
        </p:txBody>
      </p:sp>
    </p:spTree>
    <p:extLst>
      <p:ext uri="{BB962C8B-B14F-4D97-AF65-F5344CB8AC3E}">
        <p14:creationId xmlns:p14="http://schemas.microsoft.com/office/powerpoint/2010/main" val="801232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23</a:t>
            </a:fld>
            <a:endParaRPr lang="en-US" dirty="0"/>
          </a:p>
        </p:txBody>
      </p:sp>
    </p:spTree>
    <p:extLst>
      <p:ext uri="{BB962C8B-B14F-4D97-AF65-F5344CB8AC3E}">
        <p14:creationId xmlns:p14="http://schemas.microsoft.com/office/powerpoint/2010/main" val="323086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24</a:t>
            </a:fld>
            <a:endParaRPr lang="en-US" dirty="0"/>
          </a:p>
        </p:txBody>
      </p:sp>
    </p:spTree>
    <p:extLst>
      <p:ext uri="{BB962C8B-B14F-4D97-AF65-F5344CB8AC3E}">
        <p14:creationId xmlns:p14="http://schemas.microsoft.com/office/powerpoint/2010/main" val="387836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25</a:t>
            </a:fld>
            <a:endParaRPr lang="en-US" dirty="0"/>
          </a:p>
        </p:txBody>
      </p:sp>
    </p:spTree>
    <p:extLst>
      <p:ext uri="{BB962C8B-B14F-4D97-AF65-F5344CB8AC3E}">
        <p14:creationId xmlns:p14="http://schemas.microsoft.com/office/powerpoint/2010/main" val="4044071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26</a:t>
            </a:fld>
            <a:endParaRPr lang="en-US" dirty="0"/>
          </a:p>
        </p:txBody>
      </p:sp>
    </p:spTree>
    <p:extLst>
      <p:ext uri="{BB962C8B-B14F-4D97-AF65-F5344CB8AC3E}">
        <p14:creationId xmlns:p14="http://schemas.microsoft.com/office/powerpoint/2010/main" val="17296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WECA Policy Brief summer 2010, Volume 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Early Childhood Workforce Index 2018, Wisconsin, Center for the Study of Child Care Employment, University of California, Berkeley</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27</a:t>
            </a:fld>
            <a:endParaRPr lang="en-US" dirty="0"/>
          </a:p>
        </p:txBody>
      </p:sp>
    </p:spTree>
    <p:extLst>
      <p:ext uri="{BB962C8B-B14F-4D97-AF65-F5344CB8AC3E}">
        <p14:creationId xmlns:p14="http://schemas.microsoft.com/office/powerpoint/2010/main" val="2754059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Wisconsin’s 72 counties are divided into regions. County-level data is categorized by region. Counties &amp; regions can then be compared to each other &amp; statewide data. Wisconsin’s 11 Indigenous Tribes are typically included in county-level data. See the PDG website for more details</a:t>
            </a:r>
          </a:p>
        </p:txBody>
      </p:sp>
      <p:sp>
        <p:nvSpPr>
          <p:cNvPr id="4" name="Slide Number Placeholder 3"/>
          <p:cNvSpPr>
            <a:spLocks noGrp="1"/>
          </p:cNvSpPr>
          <p:nvPr>
            <p:ph type="sldNum" sz="quarter" idx="5"/>
          </p:nvPr>
        </p:nvSpPr>
        <p:spPr/>
        <p:txBody>
          <a:bodyPr/>
          <a:lstStyle/>
          <a:p>
            <a:fld id="{18D54847-F386-43FC-A8FC-6E2528794AEE}" type="slidenum">
              <a:rPr lang="en-US" smtClean="0"/>
              <a:t>5</a:t>
            </a:fld>
            <a:endParaRPr lang="en-US" dirty="0"/>
          </a:p>
        </p:txBody>
      </p:sp>
    </p:spTree>
    <p:extLst>
      <p:ext uri="{BB962C8B-B14F-4D97-AF65-F5344CB8AC3E}">
        <p14:creationId xmlns:p14="http://schemas.microsoft.com/office/powerpoint/2010/main" val="1058256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DCF and the UW Survey Center conducted an intensive survey of Wisconsin’s regulated child care providers. This survey was used to collect information on a variety of areas that impact early care education workforce. </a:t>
            </a:r>
          </a:p>
          <a:p>
            <a:r>
              <a:rPr lang="en-US" dirty="0"/>
              <a:t>In 2017 survey, of providers who closed a room, 88% did not close a room because of a lack of teachers. </a:t>
            </a:r>
          </a:p>
          <a:p>
            <a:r>
              <a:rPr lang="en-US" dirty="0"/>
              <a:t>In 2017 survey, 73% of respondents reported having enough teachers to serve their full capacity </a:t>
            </a:r>
          </a:p>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28</a:t>
            </a:fld>
            <a:endParaRPr lang="en-US" dirty="0"/>
          </a:p>
        </p:txBody>
      </p:sp>
    </p:spTree>
    <p:extLst>
      <p:ext uri="{BB962C8B-B14F-4D97-AF65-F5344CB8AC3E}">
        <p14:creationId xmlns:p14="http://schemas.microsoft.com/office/powerpoint/2010/main" val="3629966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DCF and the UW Survey Center conducted an intensive survey of Wisconsin’s regulated child care providers. This survey was used to collect information on a variety of areas that impact early care education workforce.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2017, the graph shows the percentage of providers who had x number of teachers leave in the last 6 months</a:t>
            </a:r>
          </a:p>
          <a:p>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29</a:t>
            </a:fld>
            <a:endParaRPr lang="en-US" dirty="0"/>
          </a:p>
        </p:txBody>
      </p:sp>
    </p:spTree>
    <p:extLst>
      <p:ext uri="{BB962C8B-B14F-4D97-AF65-F5344CB8AC3E}">
        <p14:creationId xmlns:p14="http://schemas.microsoft.com/office/powerpoint/2010/main" val="267005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Disparities: </a:t>
            </a:r>
          </a:p>
        </p:txBody>
      </p:sp>
      <p:sp>
        <p:nvSpPr>
          <p:cNvPr id="4" name="Slide Number Placeholder 3"/>
          <p:cNvSpPr>
            <a:spLocks noGrp="1"/>
          </p:cNvSpPr>
          <p:nvPr>
            <p:ph type="sldNum" sz="quarter" idx="5"/>
          </p:nvPr>
        </p:nvSpPr>
        <p:spPr/>
        <p:txBody>
          <a:bodyPr/>
          <a:lstStyle/>
          <a:p>
            <a:fld id="{18D54847-F386-43FC-A8FC-6E2528794AEE}" type="slidenum">
              <a:rPr lang="en-US" smtClean="0"/>
              <a:t>8</a:t>
            </a:fld>
            <a:endParaRPr lang="en-US" dirty="0"/>
          </a:p>
        </p:txBody>
      </p:sp>
    </p:spTree>
    <p:extLst>
      <p:ext uri="{BB962C8B-B14F-4D97-AF65-F5344CB8AC3E}">
        <p14:creationId xmlns:p14="http://schemas.microsoft.com/office/powerpoint/2010/main" val="2165063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Uninsured: % of Wisconsin adults 65 &amp; under without health insurance</a:t>
            </a:r>
          </a:p>
          <a:p>
            <a:r>
              <a:rPr lang="en-US" dirty="0"/>
              <a:t>% Vaccinated: % </a:t>
            </a:r>
            <a:r>
              <a:rPr lang="en-US" sz="1200" kern="1200" dirty="0">
                <a:solidFill>
                  <a:schemeClr val="tx1"/>
                </a:solidFill>
                <a:effectLst/>
                <a:latin typeface="+mn-lt"/>
                <a:ea typeface="+mn-ea"/>
                <a:cs typeface="+mn-cs"/>
              </a:rPr>
              <a:t>of Wisconsin children aged 19 to 35 months received the recommended doses of DTaP, polio, MMR, Hib, Hepatitis B, Varicella and Pneumococcal conjugate vaccine</a:t>
            </a:r>
          </a:p>
          <a:p>
            <a:r>
              <a:rPr lang="en-US" sz="1200" kern="1200" dirty="0">
                <a:solidFill>
                  <a:schemeClr val="tx1"/>
                </a:solidFill>
                <a:effectLst/>
                <a:latin typeface="+mn-lt"/>
                <a:ea typeface="+mn-ea"/>
                <a:cs typeface="+mn-cs"/>
              </a:rPr>
              <a:t>Source: 2020 County Health Rankings</a:t>
            </a:r>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9</a:t>
            </a:fld>
            <a:endParaRPr lang="en-US" dirty="0"/>
          </a:p>
        </p:txBody>
      </p:sp>
    </p:spTree>
    <p:extLst>
      <p:ext uri="{BB962C8B-B14F-4D97-AF65-F5344CB8AC3E}">
        <p14:creationId xmlns:p14="http://schemas.microsoft.com/office/powerpoint/2010/main" val="353625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 Abuse Rate Source: 2019 County Health Rankings</a:t>
            </a:r>
          </a:p>
          <a:p>
            <a:r>
              <a:rPr lang="en-US" sz="1200" kern="1200" dirty="0">
                <a:solidFill>
                  <a:schemeClr val="tx1"/>
                </a:solidFill>
                <a:effectLst/>
                <a:latin typeface="+mn-lt"/>
                <a:ea typeface="+mn-ea"/>
                <a:cs typeface="+mn-cs"/>
              </a:rPr>
              <a:t>Child Abuse Rate: This is NOT the number of children but rather a rate so comparisons can be made regardless of population per county</a:t>
            </a:r>
          </a:p>
          <a:p>
            <a:r>
              <a:rPr lang="en-US" sz="1200" kern="1200" dirty="0">
                <a:solidFill>
                  <a:schemeClr val="tx1"/>
                </a:solidFill>
                <a:effectLst/>
                <a:latin typeface="+mn-lt"/>
                <a:ea typeface="+mn-ea"/>
                <a:cs typeface="+mn-cs"/>
              </a:rPr>
              <a:t>Infant Mortality Rate: The number of deaths within the first year of life per 1,000 babies</a:t>
            </a:r>
          </a:p>
          <a:p>
            <a:r>
              <a:rPr lang="en-US" sz="1200" kern="1200" dirty="0">
                <a:solidFill>
                  <a:schemeClr val="tx1"/>
                </a:solidFill>
                <a:effectLst/>
                <a:latin typeface="+mn-lt"/>
                <a:ea typeface="+mn-ea"/>
                <a:cs typeface="+mn-cs"/>
              </a:rPr>
              <a:t>Infant Mortality Rate Sources: 2019 County Health Rankings, Annual Wisconsin Birth &amp; Infant Mortality Report, CDC Infant Mortality Data Brief</a:t>
            </a:r>
          </a:p>
          <a:p>
            <a:r>
              <a:rPr lang="en-US" sz="1200" kern="1200" dirty="0">
                <a:solidFill>
                  <a:schemeClr val="tx1"/>
                </a:solidFill>
                <a:effectLst/>
                <a:latin typeface="+mn-lt"/>
                <a:ea typeface="+mn-ea"/>
                <a:cs typeface="+mn-cs"/>
              </a:rPr>
              <a:t>ACEs: DHS</a:t>
            </a:r>
          </a:p>
          <a:p>
            <a:r>
              <a:rPr lang="en-US" dirty="0"/>
              <a:t>Infant mortality rate for babies born to non-Hispanic Black mothers—</a:t>
            </a:r>
            <a:r>
              <a:rPr lang="en-US" b="1" i="1" dirty="0"/>
              <a:t>14.3 deaths per 1,000 babies</a:t>
            </a:r>
            <a:r>
              <a:rPr lang="en-US" dirty="0"/>
              <a:t>—the national average was 11.1 for 2013-2015</a:t>
            </a:r>
          </a:p>
        </p:txBody>
      </p:sp>
      <p:sp>
        <p:nvSpPr>
          <p:cNvPr id="4" name="Slide Number Placeholder 3"/>
          <p:cNvSpPr>
            <a:spLocks noGrp="1"/>
          </p:cNvSpPr>
          <p:nvPr>
            <p:ph type="sldNum" sz="quarter" idx="5"/>
          </p:nvPr>
        </p:nvSpPr>
        <p:spPr/>
        <p:txBody>
          <a:bodyPr/>
          <a:lstStyle/>
          <a:p>
            <a:fld id="{18D54847-F386-43FC-A8FC-6E2528794AEE}" type="slidenum">
              <a:rPr lang="en-US" smtClean="0"/>
              <a:t>10</a:t>
            </a:fld>
            <a:endParaRPr lang="en-US" dirty="0"/>
          </a:p>
        </p:txBody>
      </p:sp>
    </p:spTree>
    <p:extLst>
      <p:ext uri="{BB962C8B-B14F-4D97-AF65-F5344CB8AC3E}">
        <p14:creationId xmlns:p14="http://schemas.microsoft.com/office/powerpoint/2010/main" val="246522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Unemployment: % of Population over 18 without employment</a:t>
            </a:r>
          </a:p>
          <a:p>
            <a:r>
              <a:rPr lang="en-US" sz="1200" kern="1200" dirty="0">
                <a:solidFill>
                  <a:schemeClr val="tx1"/>
                </a:solidFill>
                <a:effectLst/>
                <a:latin typeface="+mn-lt"/>
                <a:ea typeface="+mn-ea"/>
                <a:cs typeface="+mn-cs"/>
              </a:rPr>
              <a:t>Median Household Income: income point at which half of population makes more &amp; half makes less</a:t>
            </a:r>
          </a:p>
          <a:p>
            <a:r>
              <a:rPr lang="en-US" sz="1200" kern="1200" dirty="0">
                <a:solidFill>
                  <a:schemeClr val="tx1"/>
                </a:solidFill>
                <a:effectLst/>
                <a:latin typeface="+mn-lt"/>
                <a:ea typeface="+mn-ea"/>
                <a:cs typeface="+mn-cs"/>
              </a:rPr>
              <a:t>Source: 2020 County Health Rankings</a:t>
            </a:r>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11</a:t>
            </a:fld>
            <a:endParaRPr lang="en-US" dirty="0"/>
          </a:p>
        </p:txBody>
      </p:sp>
    </p:spTree>
    <p:extLst>
      <p:ext uri="{BB962C8B-B14F-4D97-AF65-F5344CB8AC3E}">
        <p14:creationId xmlns:p14="http://schemas.microsoft.com/office/powerpoint/2010/main" val="458505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Reading Proficiency: the number of children who were proficient or advanced in reading in 4</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grade in 2016-2017 </a:t>
            </a:r>
          </a:p>
          <a:p>
            <a:r>
              <a:rPr lang="en-US" sz="1200" kern="1200" dirty="0">
                <a:solidFill>
                  <a:schemeClr val="tx1"/>
                </a:solidFill>
                <a:effectLst/>
                <a:latin typeface="+mn-lt"/>
                <a:ea typeface="+mn-ea"/>
                <a:cs typeface="+mn-cs"/>
              </a:rPr>
              <a:t>High School Completion is defined as the percentage of ninth-grade cohort that graduates in four years.</a:t>
            </a:r>
          </a:p>
          <a:p>
            <a:r>
              <a:rPr lang="en-US" sz="1200" kern="1200" dirty="0">
                <a:solidFill>
                  <a:schemeClr val="tx1"/>
                </a:solidFill>
                <a:effectLst/>
                <a:latin typeface="+mn-lt"/>
                <a:ea typeface="+mn-ea"/>
                <a:cs typeface="+mn-cs"/>
              </a:rPr>
              <a:t>Source: 2020 County Health Rankings</a:t>
            </a:r>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12</a:t>
            </a:fld>
            <a:endParaRPr lang="en-US" dirty="0"/>
          </a:p>
        </p:txBody>
      </p:sp>
    </p:spTree>
    <p:extLst>
      <p:ext uri="{BB962C8B-B14F-4D97-AF65-F5344CB8AC3E}">
        <p14:creationId xmlns:p14="http://schemas.microsoft.com/office/powerpoint/2010/main" val="302130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Poverty: Percentage of Wisconsin’s population living below the Federal Poverty Line</a:t>
            </a:r>
          </a:p>
          <a:p>
            <a:r>
              <a:rPr lang="en-US" sz="1200" kern="1200" dirty="0">
                <a:solidFill>
                  <a:schemeClr val="tx1"/>
                </a:solidFill>
                <a:effectLst/>
                <a:latin typeface="+mn-lt"/>
                <a:ea typeface="+mn-ea"/>
                <a:cs typeface="+mn-cs"/>
              </a:rPr>
              <a:t>% Child Poverty: Percentage of Wisconsin children living below the Federal Poverty Line</a:t>
            </a:r>
          </a:p>
          <a:p>
            <a:r>
              <a:rPr lang="en-US" sz="1200" kern="1200" dirty="0">
                <a:solidFill>
                  <a:schemeClr val="tx1"/>
                </a:solidFill>
                <a:effectLst/>
                <a:latin typeface="+mn-lt"/>
                <a:ea typeface="+mn-ea"/>
                <a:cs typeface="+mn-cs"/>
              </a:rPr>
              <a:t>ALICE: ALICE is an acronym which stands for “Asset Limited, Income Constrained, Employed” used to describe people who earn above the federal poverty level but not enough to afford a basic household budget. The ALICE threshold, or Households Struggling to Make Ends Meet, is based on the cost of basic needs for each county in Wisconsin. </a:t>
            </a:r>
          </a:p>
          <a:p>
            <a:r>
              <a:rPr lang="en-US" sz="1200" kern="1200" dirty="0">
                <a:solidFill>
                  <a:schemeClr val="tx1"/>
                </a:solidFill>
                <a:effectLst/>
                <a:latin typeface="+mn-lt"/>
                <a:ea typeface="+mn-ea"/>
                <a:cs typeface="+mn-cs"/>
              </a:rPr>
              <a:t>Source: 2020 County Health Rankings, 2018 United Way ALICE Report</a:t>
            </a:r>
            <a:endParaRPr lang="en-US" dirty="0"/>
          </a:p>
        </p:txBody>
      </p:sp>
      <p:sp>
        <p:nvSpPr>
          <p:cNvPr id="4" name="Slide Number Placeholder 3"/>
          <p:cNvSpPr>
            <a:spLocks noGrp="1"/>
          </p:cNvSpPr>
          <p:nvPr>
            <p:ph type="sldNum" sz="quarter" idx="5"/>
          </p:nvPr>
        </p:nvSpPr>
        <p:spPr/>
        <p:txBody>
          <a:bodyPr/>
          <a:lstStyle/>
          <a:p>
            <a:fld id="{18D54847-F386-43FC-A8FC-6E2528794AEE}" type="slidenum">
              <a:rPr lang="en-US" smtClean="0"/>
              <a:t>13</a:t>
            </a:fld>
            <a:endParaRPr lang="en-US" dirty="0"/>
          </a:p>
        </p:txBody>
      </p:sp>
    </p:spTree>
    <p:extLst>
      <p:ext uri="{BB962C8B-B14F-4D97-AF65-F5344CB8AC3E}">
        <p14:creationId xmlns:p14="http://schemas.microsoft.com/office/powerpoint/2010/main" val="333313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Wisconsin has many programs &amp; services that reach families of young children 0-5!</a:t>
            </a:r>
          </a:p>
        </p:txBody>
      </p:sp>
      <p:sp>
        <p:nvSpPr>
          <p:cNvPr id="4" name="Slide Number Placeholder 3"/>
          <p:cNvSpPr>
            <a:spLocks noGrp="1"/>
          </p:cNvSpPr>
          <p:nvPr>
            <p:ph type="sldNum" sz="quarter" idx="5"/>
          </p:nvPr>
        </p:nvSpPr>
        <p:spPr/>
        <p:txBody>
          <a:bodyPr/>
          <a:lstStyle/>
          <a:p>
            <a:fld id="{18D54847-F386-43FC-A8FC-6E2528794AEE}" type="slidenum">
              <a:rPr lang="en-US" smtClean="0"/>
              <a:t>16</a:t>
            </a:fld>
            <a:endParaRPr lang="en-US" dirty="0"/>
          </a:p>
        </p:txBody>
      </p:sp>
    </p:spTree>
    <p:extLst>
      <p:ext uri="{BB962C8B-B14F-4D97-AF65-F5344CB8AC3E}">
        <p14:creationId xmlns:p14="http://schemas.microsoft.com/office/powerpoint/2010/main" val="2586384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20453ECA-78E4-480A-A471-FFB56184C8DF}" type="datetime1">
              <a:rPr lang="en-US" smtClean="0"/>
              <a:t>7/14/2020</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B888CDF-7383-483D-8C86-EEE7650EBD6F}" type="datetime1">
              <a:rPr lang="en-US" smtClean="0"/>
              <a:t>7/14/2020</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D4638B2C-B302-42CD-A00D-B9B01205DE8A}" type="datetime1">
              <a:rPr lang="en-US" smtClean="0"/>
              <a:t>7/14/2020</a:t>
            </a:fld>
            <a:endParaRPr lang="en-US" dirty="0"/>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0351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B03EFA2E-29D9-424E-B972-DA108380BCB5}" type="datetime1">
              <a:rPr lang="en-US" smtClean="0"/>
              <a:t>7/14/2020</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634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85F22DD2-1C8B-4865-B416-B1F291C7AEA8}" type="datetime1">
              <a:rPr lang="en-US" smtClean="0"/>
              <a:t>7/14/2020</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2478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F7DB800F-F791-46D3-8D61-DF6FFC315D86}" type="datetime1">
              <a:rPr lang="en-US" smtClean="0"/>
              <a:t>7/14/2020</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63664017-610A-445B-88EA-368E7C827FE6}" type="datetime1">
              <a:rPr lang="en-US" smtClean="0"/>
              <a:t>7/14/2020</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28D9F6AA-D1EF-44E7-BBEE-713D1249E842}" type="datetime1">
              <a:rPr lang="en-US" smtClean="0"/>
              <a:t>7/14/2020</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67F062BA-4429-4DBA-956D-46E02C16F7CE}" type="datetime1">
              <a:rPr lang="en-US" smtClean="0"/>
              <a:t>7/14/2020</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1700EDA7-74A5-4CCD-A37D-28EA0AC6F5B3}" type="datetime1">
              <a:rPr lang="en-US" smtClean="0"/>
              <a:t>7/14/2020</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39EA8179-4D19-4E26-A070-33717BB74F5B}" type="datetime1">
              <a:rPr lang="en-US" smtClean="0"/>
              <a:t>7/14/2020</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36C03-2008-427B-B7D2-B47857DC6F20}" type="datetime1">
              <a:rPr lang="en-US" smtClean="0"/>
              <a:t>7/14/2020</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ADBA399-719D-42AB-88C6-2202E1CB541A}"/>
              </a:ext>
            </a:extLst>
          </p:cNvPr>
          <p:cNvSpPr>
            <a:spLocks noGrp="1"/>
          </p:cNvSpPr>
          <p:nvPr>
            <p:ph type="sldNum" sz="quarter" idx="12"/>
          </p:nvPr>
        </p:nvSpPr>
        <p:spPr/>
        <p:txBody>
          <a:bodyPr/>
          <a:lstStyle/>
          <a:p>
            <a:fld id="{25793CD2-3739-484B-BF98-89F24E26B62E}" type="slidenum">
              <a:rPr lang="en-US" smtClean="0"/>
              <a:t>1</a:t>
            </a:fld>
            <a:endParaRPr lang="en-US" dirty="0"/>
          </a:p>
        </p:txBody>
      </p:sp>
      <p:sp>
        <p:nvSpPr>
          <p:cNvPr id="5" name="TextBox 4">
            <a:extLst>
              <a:ext uri="{FF2B5EF4-FFF2-40B4-BE49-F238E27FC236}">
                <a16:creationId xmlns:a16="http://schemas.microsoft.com/office/drawing/2014/main" id="{B4BBCE82-EE39-417D-9D39-E42E4C98DC09}"/>
              </a:ext>
            </a:extLst>
          </p:cNvPr>
          <p:cNvSpPr txBox="1"/>
          <p:nvPr/>
        </p:nvSpPr>
        <p:spPr>
          <a:xfrm>
            <a:off x="558800" y="135468"/>
            <a:ext cx="11311468" cy="5262979"/>
          </a:xfrm>
          <a:prstGeom prst="rect">
            <a:avLst/>
          </a:prstGeom>
          <a:noFill/>
        </p:spPr>
        <p:txBody>
          <a:bodyPr wrap="square" rtlCol="0">
            <a:spAutoFit/>
          </a:bodyPr>
          <a:lstStyle/>
          <a:p>
            <a:r>
              <a:rPr lang="en-US" sz="2600" b="1" dirty="0"/>
              <a:t>PDG Research Sandbox Toolkit PowerPoint</a:t>
            </a:r>
            <a:endParaRPr lang="en-US" sz="2600" dirty="0"/>
          </a:p>
          <a:p>
            <a:r>
              <a:rPr lang="en-US" sz="2400" dirty="0"/>
              <a:t>The purpose of these slides is to support you in sharing and discussing the PDG Sandbox research with colleagues and stakeholders. </a:t>
            </a:r>
            <a:r>
              <a:rPr lang="en-US" sz="2600" dirty="0"/>
              <a:t>We encourage you to customize this PowerPoint for your audience and to meet your needs:</a:t>
            </a:r>
          </a:p>
          <a:p>
            <a:pPr marL="800100" lvl="1" indent="-342900">
              <a:buFont typeface="Arial" panose="020B0604020202020204" pitchFamily="34" charset="0"/>
              <a:buChar char="•"/>
            </a:pPr>
            <a:r>
              <a:rPr lang="en-US" sz="2600" dirty="0"/>
              <a:t>You may remove or hide slides as needed.</a:t>
            </a:r>
          </a:p>
          <a:p>
            <a:pPr marL="800100" lvl="1" indent="-342900">
              <a:buFont typeface="Arial" panose="020B0604020202020204" pitchFamily="34" charset="0"/>
              <a:buChar char="•"/>
            </a:pPr>
            <a:r>
              <a:rPr lang="en-US" sz="2600" dirty="0"/>
              <a:t>You may add slides that help tell the story of your area.</a:t>
            </a:r>
          </a:p>
          <a:p>
            <a:pPr marL="800100" lvl="1" indent="-342900">
              <a:buFont typeface="Arial" panose="020B0604020202020204" pitchFamily="34" charset="0"/>
              <a:buChar char="•"/>
            </a:pPr>
            <a:r>
              <a:rPr lang="en-US" sz="2600" i="1" dirty="0"/>
              <a:t>Do not edit the data/information on the slides</a:t>
            </a:r>
            <a:r>
              <a:rPr lang="en-US" sz="2600" dirty="0"/>
              <a:t>. </a:t>
            </a:r>
          </a:p>
          <a:p>
            <a:endParaRPr lang="en-US" sz="2000" dirty="0"/>
          </a:p>
          <a:p>
            <a:r>
              <a:rPr lang="en-US" sz="2600" dirty="0"/>
              <a:t>Many slides contain details and talking points in the notes section.</a:t>
            </a:r>
          </a:p>
          <a:p>
            <a:endParaRPr lang="en-US" sz="2000" dirty="0"/>
          </a:p>
          <a:p>
            <a:pPr algn="ctr"/>
            <a:r>
              <a:rPr lang="en-US" sz="2600" dirty="0"/>
              <a:t>Looking for support or more information about how to use this slide deck? </a:t>
            </a:r>
          </a:p>
          <a:p>
            <a:pPr algn="ctr"/>
            <a:r>
              <a:rPr lang="en-US" sz="2600" dirty="0"/>
              <a:t>Contact us—we’re happy to help!</a:t>
            </a:r>
          </a:p>
          <a:p>
            <a:pPr algn="ctr"/>
            <a:r>
              <a:rPr lang="en-US" sz="2600" b="1" dirty="0"/>
              <a:t>wipdg@wisconsin.gov</a:t>
            </a:r>
          </a:p>
        </p:txBody>
      </p:sp>
    </p:spTree>
    <p:extLst>
      <p:ext uri="{BB962C8B-B14F-4D97-AF65-F5344CB8AC3E}">
        <p14:creationId xmlns:p14="http://schemas.microsoft.com/office/powerpoint/2010/main" val="17287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838200" y="-3841"/>
            <a:ext cx="10515600" cy="1325563"/>
          </a:xfrm>
        </p:spPr>
        <p:txBody>
          <a:bodyPr/>
          <a:lstStyle/>
          <a:p>
            <a:r>
              <a:rPr lang="en-US" dirty="0"/>
              <a:t>Background Indicators: Health</a:t>
            </a:r>
          </a:p>
        </p:txBody>
      </p:sp>
      <p:sp>
        <p:nvSpPr>
          <p:cNvPr id="5" name="Content Placeholder 4">
            <a:extLst>
              <a:ext uri="{FF2B5EF4-FFF2-40B4-BE49-F238E27FC236}">
                <a16:creationId xmlns:a16="http://schemas.microsoft.com/office/drawing/2014/main" id="{1AEF0E7E-EC7A-49D4-BBB7-C5149B0684F8}"/>
              </a:ext>
            </a:extLst>
          </p:cNvPr>
          <p:cNvSpPr>
            <a:spLocks noGrp="1"/>
          </p:cNvSpPr>
          <p:nvPr>
            <p:ph sz="half" idx="1"/>
          </p:nvPr>
        </p:nvSpPr>
        <p:spPr>
          <a:xfrm>
            <a:off x="160867" y="1106905"/>
            <a:ext cx="9389533" cy="5070058"/>
          </a:xfrm>
        </p:spPr>
        <p:txBody>
          <a:bodyPr>
            <a:normAutofit lnSpcReduction="10000"/>
          </a:bodyPr>
          <a:lstStyle/>
          <a:p>
            <a:r>
              <a:rPr lang="en-US" i="1" dirty="0"/>
              <a:t>Child Abuse Rate</a:t>
            </a:r>
            <a:r>
              <a:rPr lang="en-US" dirty="0"/>
              <a:t>: Statewide child abuse rate is 4 per 1,000 children. </a:t>
            </a:r>
          </a:p>
          <a:p>
            <a:pPr lvl="1"/>
            <a:r>
              <a:rPr lang="en-US" dirty="0"/>
              <a:t>Florence County had the highest rate with 23 per 1,000</a:t>
            </a:r>
          </a:p>
          <a:p>
            <a:pPr lvl="1"/>
            <a:r>
              <a:rPr lang="en-US" dirty="0"/>
              <a:t>Burnett County had the second highest rate with 22 per 1,000</a:t>
            </a:r>
          </a:p>
          <a:p>
            <a:pPr lvl="1"/>
            <a:endParaRPr lang="en-US" dirty="0"/>
          </a:p>
          <a:p>
            <a:r>
              <a:rPr lang="en-US" i="1" dirty="0"/>
              <a:t>Infant Mortality Rate:</a:t>
            </a:r>
            <a:r>
              <a:rPr lang="en-US" dirty="0"/>
              <a:t> Wisconsin had the highest infant mortality rate in the nation for babies born to Black mothers</a:t>
            </a:r>
          </a:p>
          <a:p>
            <a:endParaRPr lang="en-US" dirty="0"/>
          </a:p>
          <a:p>
            <a:r>
              <a:rPr lang="en-US" dirty="0"/>
              <a:t>ACEs (Adverse Childhood Experiences): 58% of Wisconsin adults experience at least one ACE growing up. ACEs disproportionately impact children of color.</a:t>
            </a:r>
          </a:p>
        </p:txBody>
      </p:sp>
      <p:sp>
        <p:nvSpPr>
          <p:cNvPr id="3" name="Slide Number Placeholder 2">
            <a:extLst>
              <a:ext uri="{FF2B5EF4-FFF2-40B4-BE49-F238E27FC236}">
                <a16:creationId xmlns:a16="http://schemas.microsoft.com/office/drawing/2014/main" id="{31C13CA7-0A30-4928-B43C-967F70D1A413}"/>
              </a:ext>
            </a:extLst>
          </p:cNvPr>
          <p:cNvSpPr>
            <a:spLocks noGrp="1"/>
          </p:cNvSpPr>
          <p:nvPr>
            <p:ph type="sldNum" sz="quarter" idx="12"/>
          </p:nvPr>
        </p:nvSpPr>
        <p:spPr/>
        <p:txBody>
          <a:bodyPr/>
          <a:lstStyle/>
          <a:p>
            <a:fld id="{25793CD2-3739-484B-BF98-89F24E26B62E}" type="slidenum">
              <a:rPr lang="en-US" smtClean="0"/>
              <a:t>10</a:t>
            </a:fld>
            <a:endParaRPr lang="en-US" dirty="0"/>
          </a:p>
        </p:txBody>
      </p:sp>
      <p:sp>
        <p:nvSpPr>
          <p:cNvPr id="4" name="TextBox 3">
            <a:extLst>
              <a:ext uri="{FF2B5EF4-FFF2-40B4-BE49-F238E27FC236}">
                <a16:creationId xmlns:a16="http://schemas.microsoft.com/office/drawing/2014/main" id="{93FCF151-48BA-4AA0-BD09-E5EFD523CCE3}"/>
              </a:ext>
            </a:extLst>
          </p:cNvPr>
          <p:cNvSpPr txBox="1"/>
          <p:nvPr/>
        </p:nvSpPr>
        <p:spPr>
          <a:xfrm>
            <a:off x="9550400" y="2432468"/>
            <a:ext cx="2480733" cy="2031325"/>
          </a:xfrm>
          <a:prstGeom prst="rect">
            <a:avLst/>
          </a:prstGeom>
          <a:solidFill>
            <a:schemeClr val="accent1"/>
          </a:solidFill>
        </p:spPr>
        <p:txBody>
          <a:bodyPr wrap="square" rtlCol="0" anchor="ctr">
            <a:spAutoFit/>
          </a:bodyPr>
          <a:lstStyle/>
          <a:p>
            <a:pPr algn="ctr"/>
            <a:r>
              <a:rPr lang="en-US" dirty="0">
                <a:solidFill>
                  <a:schemeClr val="bg1"/>
                </a:solidFill>
              </a:rPr>
              <a:t>Wisconsin’s Black mothers are 3 times more likely than White mothers to plan their baby’s funeral instead of a first birthday party. </a:t>
            </a:r>
          </a:p>
        </p:txBody>
      </p:sp>
    </p:spTree>
    <p:extLst>
      <p:ext uri="{BB962C8B-B14F-4D97-AF65-F5344CB8AC3E}">
        <p14:creationId xmlns:p14="http://schemas.microsoft.com/office/powerpoint/2010/main" val="382152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838200" y="12201"/>
            <a:ext cx="10515600" cy="1325563"/>
          </a:xfrm>
        </p:spPr>
        <p:txBody>
          <a:bodyPr/>
          <a:lstStyle/>
          <a:p>
            <a:r>
              <a:rPr lang="en-US" dirty="0"/>
              <a:t>Background Indicators: Employment</a:t>
            </a:r>
          </a:p>
        </p:txBody>
      </p:sp>
      <p:graphicFrame>
        <p:nvGraphicFramePr>
          <p:cNvPr id="4" name="Table 4">
            <a:extLst>
              <a:ext uri="{FF2B5EF4-FFF2-40B4-BE49-F238E27FC236}">
                <a16:creationId xmlns:a16="http://schemas.microsoft.com/office/drawing/2014/main" id="{41E89C24-ED2C-41AF-9B84-3F2B537634C0}"/>
              </a:ext>
            </a:extLst>
          </p:cNvPr>
          <p:cNvGraphicFramePr>
            <a:graphicFrameLocks noGrp="1"/>
          </p:cNvGraphicFramePr>
          <p:nvPr>
            <p:ph sz="half" idx="1"/>
            <p:extLst>
              <p:ext uri="{D42A27DB-BD31-4B8C-83A1-F6EECF244321}">
                <p14:modId xmlns:p14="http://schemas.microsoft.com/office/powerpoint/2010/main" val="2227474039"/>
              </p:ext>
            </p:extLst>
          </p:nvPr>
        </p:nvGraphicFramePr>
        <p:xfrm>
          <a:off x="186266" y="1095864"/>
          <a:ext cx="11819465" cy="5004977"/>
        </p:xfrm>
        <a:graphic>
          <a:graphicData uri="http://schemas.openxmlformats.org/drawingml/2006/table">
            <a:tbl>
              <a:tblPr firstRow="1" bandRow="1">
                <a:tableStyleId>{F5AB1C69-6EDB-4FF4-983F-18BD219EF322}</a:tableStyleId>
              </a:tblPr>
              <a:tblGrid>
                <a:gridCol w="1969105">
                  <a:extLst>
                    <a:ext uri="{9D8B030D-6E8A-4147-A177-3AD203B41FA5}">
                      <a16:colId xmlns:a16="http://schemas.microsoft.com/office/drawing/2014/main" val="3383047977"/>
                    </a:ext>
                  </a:extLst>
                </a:gridCol>
                <a:gridCol w="1407885">
                  <a:extLst>
                    <a:ext uri="{9D8B030D-6E8A-4147-A177-3AD203B41FA5}">
                      <a16:colId xmlns:a16="http://schemas.microsoft.com/office/drawing/2014/main" val="1596441284"/>
                    </a:ext>
                  </a:extLst>
                </a:gridCol>
                <a:gridCol w="1688495">
                  <a:extLst>
                    <a:ext uri="{9D8B030D-6E8A-4147-A177-3AD203B41FA5}">
                      <a16:colId xmlns:a16="http://schemas.microsoft.com/office/drawing/2014/main" val="1795146225"/>
                    </a:ext>
                  </a:extLst>
                </a:gridCol>
                <a:gridCol w="1688495">
                  <a:extLst>
                    <a:ext uri="{9D8B030D-6E8A-4147-A177-3AD203B41FA5}">
                      <a16:colId xmlns:a16="http://schemas.microsoft.com/office/drawing/2014/main" val="1379133856"/>
                    </a:ext>
                  </a:extLst>
                </a:gridCol>
                <a:gridCol w="1688495">
                  <a:extLst>
                    <a:ext uri="{9D8B030D-6E8A-4147-A177-3AD203B41FA5}">
                      <a16:colId xmlns:a16="http://schemas.microsoft.com/office/drawing/2014/main" val="479458914"/>
                    </a:ext>
                  </a:extLst>
                </a:gridCol>
                <a:gridCol w="1688495">
                  <a:extLst>
                    <a:ext uri="{9D8B030D-6E8A-4147-A177-3AD203B41FA5}">
                      <a16:colId xmlns:a16="http://schemas.microsoft.com/office/drawing/2014/main" val="2830077338"/>
                    </a:ext>
                  </a:extLst>
                </a:gridCol>
                <a:gridCol w="1688495">
                  <a:extLst>
                    <a:ext uri="{9D8B030D-6E8A-4147-A177-3AD203B41FA5}">
                      <a16:colId xmlns:a16="http://schemas.microsoft.com/office/drawing/2014/main" val="908286652"/>
                    </a:ext>
                  </a:extLst>
                </a:gridCol>
              </a:tblGrid>
              <a:tr h="344636">
                <a:tc>
                  <a:txBody>
                    <a:bodyPr/>
                    <a:lstStyle/>
                    <a:p>
                      <a:endParaRPr lang="en-US" dirty="0"/>
                    </a:p>
                  </a:txBody>
                  <a:tcPr marL="38994" marR="38994"/>
                </a:tc>
                <a:tc>
                  <a:txBody>
                    <a:bodyPr/>
                    <a:lstStyle/>
                    <a:p>
                      <a:r>
                        <a:rPr lang="en-US" dirty="0"/>
                        <a:t>Statewide</a:t>
                      </a:r>
                    </a:p>
                  </a:txBody>
                  <a:tcPr marL="38994" marR="38994"/>
                </a:tc>
                <a:tc>
                  <a:txBody>
                    <a:bodyPr/>
                    <a:lstStyle/>
                    <a:p>
                      <a:r>
                        <a:rPr lang="en-US" dirty="0"/>
                        <a:t>NER</a:t>
                      </a:r>
                    </a:p>
                  </a:txBody>
                  <a:tcPr marL="38994" marR="38994"/>
                </a:tc>
                <a:tc>
                  <a:txBody>
                    <a:bodyPr/>
                    <a:lstStyle/>
                    <a:p>
                      <a:r>
                        <a:rPr lang="en-US" dirty="0"/>
                        <a:t>NR</a:t>
                      </a:r>
                    </a:p>
                  </a:txBody>
                  <a:tcPr marL="38994" marR="38994"/>
                </a:tc>
                <a:tc>
                  <a:txBody>
                    <a:bodyPr/>
                    <a:lstStyle/>
                    <a:p>
                      <a:r>
                        <a:rPr lang="en-US" dirty="0"/>
                        <a:t>SER</a:t>
                      </a:r>
                    </a:p>
                  </a:txBody>
                  <a:tcPr marL="38994" marR="38994"/>
                </a:tc>
                <a:tc>
                  <a:txBody>
                    <a:bodyPr/>
                    <a:lstStyle/>
                    <a:p>
                      <a:r>
                        <a:rPr lang="en-US" dirty="0"/>
                        <a:t>SR</a:t>
                      </a:r>
                    </a:p>
                  </a:txBody>
                  <a:tcPr marL="38994" marR="38994"/>
                </a:tc>
                <a:tc>
                  <a:txBody>
                    <a:bodyPr/>
                    <a:lstStyle/>
                    <a:p>
                      <a:r>
                        <a:rPr lang="en-US" dirty="0"/>
                        <a:t>WR</a:t>
                      </a:r>
                    </a:p>
                  </a:txBody>
                  <a:tcPr marL="38994" marR="38994"/>
                </a:tc>
                <a:extLst>
                  <a:ext uri="{0D108BD9-81ED-4DB2-BD59-A6C34878D82A}">
                    <a16:rowId xmlns:a16="http://schemas.microsoft.com/office/drawing/2014/main" val="2817821233"/>
                  </a:ext>
                </a:extLst>
              </a:tr>
              <a:tr h="524417">
                <a:tc>
                  <a:txBody>
                    <a:bodyPr/>
                    <a:lstStyle/>
                    <a:p>
                      <a:r>
                        <a:rPr lang="en-US" dirty="0"/>
                        <a:t>% Unemployment</a:t>
                      </a:r>
                    </a:p>
                  </a:txBody>
                  <a:tcPr marL="38994" marR="38994"/>
                </a:tc>
                <a:tc>
                  <a:txBody>
                    <a:bodyPr/>
                    <a:lstStyle/>
                    <a:p>
                      <a:r>
                        <a:rPr lang="en-US" dirty="0"/>
                        <a:t>3%</a:t>
                      </a:r>
                    </a:p>
                  </a:txBody>
                  <a:tcPr marL="38994" marR="38994"/>
                </a:tc>
                <a:tc>
                  <a:txBody>
                    <a:bodyPr/>
                    <a:lstStyle/>
                    <a:p>
                      <a:r>
                        <a:rPr lang="en-US" dirty="0"/>
                        <a:t>3%</a:t>
                      </a:r>
                    </a:p>
                  </a:txBody>
                  <a:tcPr marL="38994" marR="38994"/>
                </a:tc>
                <a:tc>
                  <a:txBody>
                    <a:bodyPr/>
                    <a:lstStyle/>
                    <a:p>
                      <a:r>
                        <a:rPr lang="en-US" dirty="0"/>
                        <a:t>3%</a:t>
                      </a:r>
                    </a:p>
                  </a:txBody>
                  <a:tcPr marL="38994" marR="38994"/>
                </a:tc>
                <a:tc>
                  <a:txBody>
                    <a:bodyPr/>
                    <a:lstStyle/>
                    <a:p>
                      <a:r>
                        <a:rPr lang="en-US" dirty="0"/>
                        <a:t>3.4%</a:t>
                      </a:r>
                    </a:p>
                  </a:txBody>
                  <a:tcPr marL="38994" marR="38994"/>
                </a:tc>
                <a:tc>
                  <a:txBody>
                    <a:bodyPr/>
                    <a:lstStyle/>
                    <a:p>
                      <a:r>
                        <a:rPr lang="en-US" dirty="0"/>
                        <a:t>3%</a:t>
                      </a:r>
                    </a:p>
                  </a:txBody>
                  <a:tcPr marL="38994" marR="38994"/>
                </a:tc>
                <a:tc>
                  <a:txBody>
                    <a:bodyPr/>
                    <a:lstStyle/>
                    <a:p>
                      <a:r>
                        <a:rPr lang="en-US" dirty="0"/>
                        <a:t>3.3%</a:t>
                      </a:r>
                    </a:p>
                  </a:txBody>
                  <a:tcPr marL="38994" marR="38994"/>
                </a:tc>
                <a:extLst>
                  <a:ext uri="{0D108BD9-81ED-4DB2-BD59-A6C34878D82A}">
                    <a16:rowId xmlns:a16="http://schemas.microsoft.com/office/drawing/2014/main" val="3508372211"/>
                  </a:ext>
                </a:extLst>
              </a:tr>
              <a:tr h="1378542">
                <a:tc>
                  <a:txBody>
                    <a:bodyPr/>
                    <a:lstStyle/>
                    <a:p>
                      <a:pPr algn="r"/>
                      <a:r>
                        <a:rPr lang="en-US" dirty="0"/>
                        <a:t>range</a:t>
                      </a:r>
                    </a:p>
                  </a:txBody>
                  <a:tcPr marL="38994" marR="38994"/>
                </a:tc>
                <a:tc>
                  <a:txBody>
                    <a:bodyPr/>
                    <a:lstStyle/>
                    <a:p>
                      <a:r>
                        <a:rPr lang="en-US" sz="1800" kern="1200" dirty="0">
                          <a:solidFill>
                            <a:schemeClr val="dk1"/>
                          </a:solidFill>
                          <a:effectLst/>
                          <a:latin typeface="+mn-lt"/>
                          <a:ea typeface="+mn-ea"/>
                          <a:cs typeface="+mn-cs"/>
                        </a:rPr>
                        <a:t>2% in Dane Co to 6% in Iron and Menominee Co</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2.5% in Sheboygan Co to 5.7% in Menominee Co</a:t>
                      </a:r>
                    </a:p>
                  </a:txBody>
                  <a:tcPr marL="38994" marR="38994"/>
                </a:tc>
                <a:tc>
                  <a:txBody>
                    <a:bodyPr/>
                    <a:lstStyle/>
                    <a:p>
                      <a:r>
                        <a:rPr lang="en-US" sz="1800" kern="1200" dirty="0">
                          <a:solidFill>
                            <a:schemeClr val="dk1"/>
                          </a:solidFill>
                          <a:effectLst/>
                          <a:latin typeface="+mn-lt"/>
                          <a:ea typeface="+mn-ea"/>
                          <a:cs typeface="+mn-cs"/>
                        </a:rPr>
                        <a:t>2.6% in Marathon Co to 6% in Iron Co</a:t>
                      </a:r>
                    </a:p>
                  </a:txBody>
                  <a:tcPr marL="38994" marR="38994"/>
                </a:tc>
                <a:tc>
                  <a:txBody>
                    <a:bodyPr/>
                    <a:lstStyle/>
                    <a:p>
                      <a:r>
                        <a:rPr lang="en-US" sz="1800" kern="1200" dirty="0">
                          <a:solidFill>
                            <a:schemeClr val="dk1"/>
                          </a:solidFill>
                          <a:effectLst/>
                          <a:latin typeface="+mn-lt"/>
                          <a:ea typeface="+mn-ea"/>
                          <a:cs typeface="+mn-cs"/>
                        </a:rPr>
                        <a:t>2.6% in Waukesha Co to 3.6% in Milwaukee and Racine Co</a:t>
                      </a:r>
                    </a:p>
                  </a:txBody>
                  <a:tcPr marL="38994" marR="38994"/>
                </a:tc>
                <a:tc>
                  <a:txBody>
                    <a:bodyPr/>
                    <a:lstStyle/>
                    <a:p>
                      <a:r>
                        <a:rPr lang="en-US" dirty="0"/>
                        <a:t>2% in Dane Co to 5% in Adams Co</a:t>
                      </a:r>
                    </a:p>
                  </a:txBody>
                  <a:tcPr marL="38994" marR="38994"/>
                </a:tc>
                <a:tc>
                  <a:txBody>
                    <a:bodyPr/>
                    <a:lstStyle/>
                    <a:p>
                      <a:r>
                        <a:rPr lang="en-US" dirty="0"/>
                        <a:t>2.6% in Eau Claire Co to 5% in Burnett Co</a:t>
                      </a:r>
                    </a:p>
                  </a:txBody>
                  <a:tcPr marL="38994" marR="38994"/>
                </a:tc>
                <a:extLst>
                  <a:ext uri="{0D108BD9-81ED-4DB2-BD59-A6C34878D82A}">
                    <a16:rowId xmlns:a16="http://schemas.microsoft.com/office/drawing/2014/main" val="2787772703"/>
                  </a:ext>
                </a:extLst>
              </a:tr>
              <a:tr h="861589">
                <a:tc>
                  <a:txBody>
                    <a:bodyPr/>
                    <a:lstStyle/>
                    <a:p>
                      <a:r>
                        <a:rPr lang="en-US" dirty="0"/>
                        <a:t>Median Household Income</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$60,779</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$60,041</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$51,905</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$65,617</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$59,546</a:t>
                      </a:r>
                    </a:p>
                  </a:txBody>
                  <a:tcPr marL="38994" marR="38994"/>
                </a:tc>
                <a:tc>
                  <a:txBody>
                    <a:bodyPr/>
                    <a:lstStyle/>
                    <a:p>
                      <a:r>
                        <a:rPr lang="en-US" dirty="0"/>
                        <a:t>$57,980</a:t>
                      </a:r>
                    </a:p>
                  </a:txBody>
                  <a:tcPr marL="38994" marR="38994"/>
                </a:tc>
                <a:extLst>
                  <a:ext uri="{0D108BD9-81ED-4DB2-BD59-A6C34878D82A}">
                    <a16:rowId xmlns:a16="http://schemas.microsoft.com/office/drawing/2014/main" val="3996429513"/>
                  </a:ext>
                </a:extLst>
              </a:tr>
              <a:tr h="1120066">
                <a:tc>
                  <a:txBody>
                    <a:bodyPr/>
                    <a:lstStyle/>
                    <a:p>
                      <a:pPr algn="r"/>
                      <a:r>
                        <a:rPr lang="en-US" dirty="0"/>
                        <a:t>range</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$40,682 in Menominee Co to $87,333 in Waukesha Co</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$40,682 in Menominee Co to $83,014 in Ozaukee Co</a:t>
                      </a:r>
                    </a:p>
                  </a:txBody>
                  <a:tcPr marL="38994" marR="38994"/>
                </a:tc>
                <a:tc>
                  <a:txBody>
                    <a:bodyPr/>
                    <a:lstStyle/>
                    <a:p>
                      <a:r>
                        <a:rPr lang="en-US" sz="1800" kern="1200" dirty="0">
                          <a:solidFill>
                            <a:schemeClr val="dk1"/>
                          </a:solidFill>
                          <a:effectLst/>
                          <a:latin typeface="+mn-lt"/>
                          <a:ea typeface="+mn-ea"/>
                          <a:cs typeface="+mn-cs"/>
                        </a:rPr>
                        <a:t>$44,130 in Iron Co to $63,442 in Marathon Co</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$49,771 in Milwaukee Co to $87,333 in Waukesha Co</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$44,740 in Walworth Co to $82,253 in Sauk Co </a:t>
                      </a:r>
                    </a:p>
                  </a:txBody>
                  <a:tcPr marL="38994" marR="3899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sz="1800" kern="1200" dirty="0">
                          <a:solidFill>
                            <a:schemeClr val="dk1"/>
                          </a:solidFill>
                          <a:effectLst/>
                          <a:latin typeface="+mn-lt"/>
                          <a:ea typeface="+mn-ea"/>
                          <a:cs typeface="+mn-cs"/>
                        </a:rPr>
                        <a:t>48,448 in Rusk Co to $82,575 in St Croix Co</a:t>
                      </a:r>
                      <a:endParaRPr lang="en-US" dirty="0"/>
                    </a:p>
                  </a:txBody>
                  <a:tcPr marL="38994" marR="38994"/>
                </a:tc>
                <a:extLst>
                  <a:ext uri="{0D108BD9-81ED-4DB2-BD59-A6C34878D82A}">
                    <a16:rowId xmlns:a16="http://schemas.microsoft.com/office/drawing/2014/main" val="1962067584"/>
                  </a:ext>
                </a:extLst>
              </a:tr>
            </a:tbl>
          </a:graphicData>
        </a:graphic>
      </p:graphicFrame>
      <p:sp>
        <p:nvSpPr>
          <p:cNvPr id="6" name="TextBox 5">
            <a:extLst>
              <a:ext uri="{FF2B5EF4-FFF2-40B4-BE49-F238E27FC236}">
                <a16:creationId xmlns:a16="http://schemas.microsoft.com/office/drawing/2014/main" id="{2227FAA9-8150-44F3-9FBF-4FAB7EFE9788}"/>
              </a:ext>
            </a:extLst>
          </p:cNvPr>
          <p:cNvSpPr txBox="1"/>
          <p:nvPr/>
        </p:nvSpPr>
        <p:spPr>
          <a:xfrm>
            <a:off x="118534" y="6116309"/>
            <a:ext cx="11226800" cy="461665"/>
          </a:xfrm>
          <a:prstGeom prst="rect">
            <a:avLst/>
          </a:prstGeom>
          <a:noFill/>
        </p:spPr>
        <p:txBody>
          <a:bodyPr wrap="square" rtlCol="0">
            <a:spAutoFit/>
          </a:bodyPr>
          <a:lstStyle/>
          <a:p>
            <a:pPr algn="ctr"/>
            <a:r>
              <a:rPr lang="en-US" sz="2400" b="1" dirty="0">
                <a:solidFill>
                  <a:schemeClr val="accent4"/>
                </a:solidFill>
              </a:rPr>
              <a:t>Racial/Ethnic, Geographic, Socioeconomic Disparities Exist Across All Measures</a:t>
            </a:r>
          </a:p>
        </p:txBody>
      </p:sp>
      <p:sp>
        <p:nvSpPr>
          <p:cNvPr id="3" name="Slide Number Placeholder 2">
            <a:extLst>
              <a:ext uri="{FF2B5EF4-FFF2-40B4-BE49-F238E27FC236}">
                <a16:creationId xmlns:a16="http://schemas.microsoft.com/office/drawing/2014/main" id="{D33842DE-92EF-4F49-8936-6A60CC271DDB}"/>
              </a:ext>
            </a:extLst>
          </p:cNvPr>
          <p:cNvSpPr>
            <a:spLocks noGrp="1"/>
          </p:cNvSpPr>
          <p:nvPr>
            <p:ph type="sldNum" sz="quarter" idx="12"/>
          </p:nvPr>
        </p:nvSpPr>
        <p:spPr/>
        <p:txBody>
          <a:bodyPr/>
          <a:lstStyle/>
          <a:p>
            <a:fld id="{25793CD2-3739-484B-BF98-89F24E26B62E}" type="slidenum">
              <a:rPr lang="en-US" smtClean="0"/>
              <a:t>11</a:t>
            </a:fld>
            <a:endParaRPr lang="en-US" dirty="0"/>
          </a:p>
        </p:txBody>
      </p:sp>
    </p:spTree>
    <p:extLst>
      <p:ext uri="{BB962C8B-B14F-4D97-AF65-F5344CB8AC3E}">
        <p14:creationId xmlns:p14="http://schemas.microsoft.com/office/powerpoint/2010/main" val="2155769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838200" y="12201"/>
            <a:ext cx="10515600" cy="1325563"/>
          </a:xfrm>
        </p:spPr>
        <p:txBody>
          <a:bodyPr/>
          <a:lstStyle/>
          <a:p>
            <a:r>
              <a:rPr lang="en-US" dirty="0"/>
              <a:t>Background Indicators: Education</a:t>
            </a:r>
          </a:p>
        </p:txBody>
      </p:sp>
      <p:graphicFrame>
        <p:nvGraphicFramePr>
          <p:cNvPr id="4" name="Table 4">
            <a:extLst>
              <a:ext uri="{FF2B5EF4-FFF2-40B4-BE49-F238E27FC236}">
                <a16:creationId xmlns:a16="http://schemas.microsoft.com/office/drawing/2014/main" id="{41E89C24-ED2C-41AF-9B84-3F2B537634C0}"/>
              </a:ext>
            </a:extLst>
          </p:cNvPr>
          <p:cNvGraphicFramePr>
            <a:graphicFrameLocks noGrp="1"/>
          </p:cNvGraphicFramePr>
          <p:nvPr>
            <p:ph sz="half" idx="1"/>
            <p:extLst>
              <p:ext uri="{D42A27DB-BD31-4B8C-83A1-F6EECF244321}">
                <p14:modId xmlns:p14="http://schemas.microsoft.com/office/powerpoint/2010/main" val="2290898831"/>
              </p:ext>
            </p:extLst>
          </p:nvPr>
        </p:nvGraphicFramePr>
        <p:xfrm>
          <a:off x="102811" y="1144483"/>
          <a:ext cx="11902919" cy="4846320"/>
        </p:xfrm>
        <a:graphic>
          <a:graphicData uri="http://schemas.openxmlformats.org/drawingml/2006/table">
            <a:tbl>
              <a:tblPr firstRow="1" bandRow="1">
                <a:tableStyleId>{00A15C55-8517-42AA-B614-E9B94910E393}</a:tableStyleId>
              </a:tblPr>
              <a:tblGrid>
                <a:gridCol w="1700417">
                  <a:extLst>
                    <a:ext uri="{9D8B030D-6E8A-4147-A177-3AD203B41FA5}">
                      <a16:colId xmlns:a16="http://schemas.microsoft.com/office/drawing/2014/main" val="3383047977"/>
                    </a:ext>
                  </a:extLst>
                </a:gridCol>
                <a:gridCol w="1700417">
                  <a:extLst>
                    <a:ext uri="{9D8B030D-6E8A-4147-A177-3AD203B41FA5}">
                      <a16:colId xmlns:a16="http://schemas.microsoft.com/office/drawing/2014/main" val="1596441284"/>
                    </a:ext>
                  </a:extLst>
                </a:gridCol>
                <a:gridCol w="1700417">
                  <a:extLst>
                    <a:ext uri="{9D8B030D-6E8A-4147-A177-3AD203B41FA5}">
                      <a16:colId xmlns:a16="http://schemas.microsoft.com/office/drawing/2014/main" val="1795146225"/>
                    </a:ext>
                  </a:extLst>
                </a:gridCol>
                <a:gridCol w="1700417">
                  <a:extLst>
                    <a:ext uri="{9D8B030D-6E8A-4147-A177-3AD203B41FA5}">
                      <a16:colId xmlns:a16="http://schemas.microsoft.com/office/drawing/2014/main" val="1379133856"/>
                    </a:ext>
                  </a:extLst>
                </a:gridCol>
                <a:gridCol w="1700417">
                  <a:extLst>
                    <a:ext uri="{9D8B030D-6E8A-4147-A177-3AD203B41FA5}">
                      <a16:colId xmlns:a16="http://schemas.microsoft.com/office/drawing/2014/main" val="479458914"/>
                    </a:ext>
                  </a:extLst>
                </a:gridCol>
                <a:gridCol w="1700417">
                  <a:extLst>
                    <a:ext uri="{9D8B030D-6E8A-4147-A177-3AD203B41FA5}">
                      <a16:colId xmlns:a16="http://schemas.microsoft.com/office/drawing/2014/main" val="2830077338"/>
                    </a:ext>
                  </a:extLst>
                </a:gridCol>
                <a:gridCol w="1700417">
                  <a:extLst>
                    <a:ext uri="{9D8B030D-6E8A-4147-A177-3AD203B41FA5}">
                      <a16:colId xmlns:a16="http://schemas.microsoft.com/office/drawing/2014/main" val="908286652"/>
                    </a:ext>
                  </a:extLst>
                </a:gridCol>
              </a:tblGrid>
              <a:tr h="346357">
                <a:tc>
                  <a:txBody>
                    <a:bodyPr/>
                    <a:lstStyle/>
                    <a:p>
                      <a:endParaRPr lang="en-US" dirty="0"/>
                    </a:p>
                  </a:txBody>
                  <a:tcPr marL="38999" marR="38999"/>
                </a:tc>
                <a:tc>
                  <a:txBody>
                    <a:bodyPr/>
                    <a:lstStyle/>
                    <a:p>
                      <a:r>
                        <a:rPr lang="en-US" dirty="0"/>
                        <a:t>Statewide</a:t>
                      </a:r>
                    </a:p>
                  </a:txBody>
                  <a:tcPr marL="38999" marR="38999"/>
                </a:tc>
                <a:tc>
                  <a:txBody>
                    <a:bodyPr/>
                    <a:lstStyle/>
                    <a:p>
                      <a:r>
                        <a:rPr lang="en-US" dirty="0"/>
                        <a:t>NER</a:t>
                      </a:r>
                    </a:p>
                  </a:txBody>
                  <a:tcPr marL="38999" marR="38999"/>
                </a:tc>
                <a:tc>
                  <a:txBody>
                    <a:bodyPr/>
                    <a:lstStyle/>
                    <a:p>
                      <a:r>
                        <a:rPr lang="en-US" dirty="0"/>
                        <a:t>NR</a:t>
                      </a:r>
                    </a:p>
                  </a:txBody>
                  <a:tcPr marL="38999" marR="38999"/>
                </a:tc>
                <a:tc>
                  <a:txBody>
                    <a:bodyPr/>
                    <a:lstStyle/>
                    <a:p>
                      <a:r>
                        <a:rPr lang="en-US" dirty="0"/>
                        <a:t>SER</a:t>
                      </a:r>
                    </a:p>
                  </a:txBody>
                  <a:tcPr marL="38999" marR="38999"/>
                </a:tc>
                <a:tc>
                  <a:txBody>
                    <a:bodyPr/>
                    <a:lstStyle/>
                    <a:p>
                      <a:r>
                        <a:rPr lang="en-US" dirty="0"/>
                        <a:t>SR</a:t>
                      </a:r>
                    </a:p>
                  </a:txBody>
                  <a:tcPr marL="38999" marR="38999"/>
                </a:tc>
                <a:tc>
                  <a:txBody>
                    <a:bodyPr/>
                    <a:lstStyle/>
                    <a:p>
                      <a:r>
                        <a:rPr lang="en-US" dirty="0"/>
                        <a:t>WR</a:t>
                      </a:r>
                    </a:p>
                  </a:txBody>
                  <a:tcPr marL="38999" marR="38999"/>
                </a:tc>
                <a:extLst>
                  <a:ext uri="{0D108BD9-81ED-4DB2-BD59-A6C34878D82A}">
                    <a16:rowId xmlns:a16="http://schemas.microsoft.com/office/drawing/2014/main" val="2817821233"/>
                  </a:ext>
                </a:extLst>
              </a:tr>
              <a:tr h="1125659">
                <a:tc>
                  <a:txBody>
                    <a:bodyPr/>
                    <a:lstStyle/>
                    <a:p>
                      <a:r>
                        <a:rPr lang="en-US" dirty="0"/>
                        <a:t>4</a:t>
                      </a:r>
                      <a:r>
                        <a:rPr lang="en-US" baseline="30000" dirty="0"/>
                        <a:t>th</a:t>
                      </a:r>
                      <a:r>
                        <a:rPr lang="en-US" dirty="0"/>
                        <a:t> Grade Reading Proficiency, % Proficient</a:t>
                      </a:r>
                    </a:p>
                  </a:txBody>
                  <a:tcPr marL="38999" marR="38999"/>
                </a:tc>
                <a:tc>
                  <a:txBody>
                    <a:bodyPr/>
                    <a:lstStyle/>
                    <a:p>
                      <a:r>
                        <a:rPr lang="en-US" dirty="0"/>
                        <a:t>45%</a:t>
                      </a:r>
                    </a:p>
                  </a:txBody>
                  <a:tcPr marL="38999" marR="38999"/>
                </a:tc>
                <a:tc>
                  <a:txBody>
                    <a:bodyPr/>
                    <a:lstStyle/>
                    <a:p>
                      <a:r>
                        <a:rPr lang="en-US" dirty="0"/>
                        <a:t>46%</a:t>
                      </a:r>
                    </a:p>
                  </a:txBody>
                  <a:tcPr marL="38999" marR="38999"/>
                </a:tc>
                <a:tc>
                  <a:txBody>
                    <a:bodyPr/>
                    <a:lstStyle/>
                    <a:p>
                      <a:r>
                        <a:rPr lang="en-US" dirty="0"/>
                        <a:t>45%</a:t>
                      </a:r>
                    </a:p>
                  </a:txBody>
                  <a:tcPr marL="38999" marR="38999"/>
                </a:tc>
                <a:tc>
                  <a:txBody>
                    <a:bodyPr/>
                    <a:lstStyle/>
                    <a:p>
                      <a:r>
                        <a:rPr lang="en-US" dirty="0"/>
                        <a:t>43%</a:t>
                      </a:r>
                    </a:p>
                  </a:txBody>
                  <a:tcPr marL="38999" marR="38999"/>
                </a:tc>
                <a:tc>
                  <a:txBody>
                    <a:bodyPr/>
                    <a:lstStyle/>
                    <a:p>
                      <a:r>
                        <a:rPr lang="en-US" dirty="0"/>
                        <a:t>44%</a:t>
                      </a:r>
                    </a:p>
                  </a:txBody>
                  <a:tcPr marL="38999" marR="38999"/>
                </a:tc>
                <a:tc>
                  <a:txBody>
                    <a:bodyPr/>
                    <a:lstStyle/>
                    <a:p>
                      <a:r>
                        <a:rPr lang="en-US" dirty="0"/>
                        <a:t>46%</a:t>
                      </a:r>
                    </a:p>
                  </a:txBody>
                  <a:tcPr marL="38999" marR="38999"/>
                </a:tc>
                <a:extLst>
                  <a:ext uri="{0D108BD9-81ED-4DB2-BD59-A6C34878D82A}">
                    <a16:rowId xmlns:a16="http://schemas.microsoft.com/office/drawing/2014/main" val="3508372211"/>
                  </a:ext>
                </a:extLst>
              </a:tr>
              <a:tr h="1125659">
                <a:tc>
                  <a:txBody>
                    <a:bodyPr/>
                    <a:lstStyle/>
                    <a:p>
                      <a:pPr algn="r"/>
                      <a:r>
                        <a:rPr lang="en-US" dirty="0"/>
                        <a:t>range</a:t>
                      </a:r>
                    </a:p>
                  </a:txBody>
                  <a:tcPr marL="38999" marR="38999"/>
                </a:tc>
                <a:tc>
                  <a:txBody>
                    <a:bodyPr/>
                    <a:lstStyle/>
                    <a:p>
                      <a:r>
                        <a:rPr lang="en-US" sz="1800" kern="1200" dirty="0">
                          <a:effectLst/>
                        </a:rPr>
                        <a:t>12% in Menominee Co to 67% in Ozaukee Co</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12% in Menominee Co to 67% in Ozaukee Co</a:t>
                      </a:r>
                      <a:endParaRPr lang="en-US" sz="1800" kern="1200" dirty="0">
                        <a:solidFill>
                          <a:schemeClr val="dk1"/>
                        </a:solidFill>
                        <a:effectLst/>
                        <a:latin typeface="+mn-lt"/>
                        <a:ea typeface="+mn-ea"/>
                        <a:cs typeface="+mn-cs"/>
                      </a:endParaRPr>
                    </a:p>
                  </a:txBody>
                  <a:tcPr marL="38999" marR="38999"/>
                </a:tc>
                <a:tc>
                  <a:txBody>
                    <a:bodyPr/>
                    <a:lstStyle/>
                    <a:p>
                      <a:r>
                        <a:rPr lang="en-US" sz="1800" kern="1200" dirty="0">
                          <a:effectLst/>
                        </a:rPr>
                        <a:t>27% in Forest Co to 57% in Iron Co</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33% in Milwaukee Co to 60% in Waukesha Co</a:t>
                      </a:r>
                      <a:endParaRPr lang="en-US" sz="1800" kern="1200" dirty="0">
                        <a:solidFill>
                          <a:schemeClr val="dk1"/>
                        </a:solidFill>
                        <a:effectLst/>
                        <a:latin typeface="+mn-lt"/>
                        <a:ea typeface="+mn-ea"/>
                        <a:cs typeface="+mn-cs"/>
                      </a:endParaRPr>
                    </a:p>
                  </a:txBody>
                  <a:tcPr marL="38999" marR="38999"/>
                </a:tc>
                <a:tc>
                  <a:txBody>
                    <a:bodyPr/>
                    <a:lstStyle/>
                    <a:p>
                      <a:r>
                        <a:rPr lang="en-US" sz="1800" kern="1200" dirty="0">
                          <a:effectLst/>
                        </a:rPr>
                        <a:t>31% in Adams Co to 56% in Crawford Co</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34% in Burnett Co to 59% in St Croix Co</a:t>
                      </a:r>
                    </a:p>
                    <a:p>
                      <a:endParaRPr lang="en-US" dirty="0"/>
                    </a:p>
                  </a:txBody>
                  <a:tcPr marL="38999" marR="38999"/>
                </a:tc>
                <a:extLst>
                  <a:ext uri="{0D108BD9-81ED-4DB2-BD59-A6C34878D82A}">
                    <a16:rowId xmlns:a16="http://schemas.microsoft.com/office/drawing/2014/main" val="2787772703"/>
                  </a:ext>
                </a:extLst>
              </a:tr>
              <a:tr h="626542">
                <a:tc>
                  <a:txBody>
                    <a:bodyPr/>
                    <a:lstStyle/>
                    <a:p>
                      <a:r>
                        <a:rPr lang="en-US" dirty="0"/>
                        <a:t>% High School Completion</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92%</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92%</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92%</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86%</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93%</a:t>
                      </a:r>
                      <a:endParaRPr lang="en-US" sz="1800" kern="1200" dirty="0">
                        <a:solidFill>
                          <a:schemeClr val="dk1"/>
                        </a:solidFill>
                        <a:effectLst/>
                        <a:latin typeface="+mn-lt"/>
                        <a:ea typeface="+mn-ea"/>
                        <a:cs typeface="+mn-cs"/>
                      </a:endParaRPr>
                    </a:p>
                  </a:txBody>
                  <a:tcPr marL="38999" marR="38999"/>
                </a:tc>
                <a:tc>
                  <a:txBody>
                    <a:bodyPr/>
                    <a:lstStyle/>
                    <a:p>
                      <a:r>
                        <a:rPr lang="en-US" dirty="0"/>
                        <a:t>92%</a:t>
                      </a:r>
                    </a:p>
                  </a:txBody>
                  <a:tcPr marL="38999" marR="38999"/>
                </a:tc>
                <a:extLst>
                  <a:ext uri="{0D108BD9-81ED-4DB2-BD59-A6C34878D82A}">
                    <a16:rowId xmlns:a16="http://schemas.microsoft.com/office/drawing/2014/main" val="3996429513"/>
                  </a:ext>
                </a:extLst>
              </a:tr>
              <a:tr h="1385426">
                <a:tc>
                  <a:txBody>
                    <a:bodyPr/>
                    <a:lstStyle/>
                    <a:p>
                      <a:pPr algn="r"/>
                      <a:r>
                        <a:rPr lang="en-US" dirty="0"/>
                        <a:t>range</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77% in Milwaukee &amp; Menominee Co to 98% in Pepin Co</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78% in Menominee Co to 96% in Ozaukee Co</a:t>
                      </a:r>
                      <a:endParaRPr lang="en-US" sz="1800" kern="1200" dirty="0">
                        <a:solidFill>
                          <a:schemeClr val="dk1"/>
                        </a:solidFill>
                        <a:effectLst/>
                        <a:latin typeface="+mn-lt"/>
                        <a:ea typeface="+mn-ea"/>
                        <a:cs typeface="+mn-cs"/>
                      </a:endParaRPr>
                    </a:p>
                  </a:txBody>
                  <a:tcPr marL="38999" marR="38999"/>
                </a:tc>
                <a:tc>
                  <a:txBody>
                    <a:bodyPr/>
                    <a:lstStyle/>
                    <a:p>
                      <a:r>
                        <a:rPr lang="en-US" sz="1800" kern="1200" dirty="0">
                          <a:effectLst/>
                        </a:rPr>
                        <a:t>88% in Sawyer Co to 97% in Vilas Co</a:t>
                      </a:r>
                    </a:p>
                    <a:p>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77% in Milwaukee Co to 95% in Waukesha Co</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90% in Dodge Co to 97% in Iowa Co</a:t>
                      </a:r>
                      <a:endParaRPr lang="en-US" sz="1800" kern="1200" dirty="0">
                        <a:solidFill>
                          <a:schemeClr val="dk1"/>
                        </a:solidFill>
                        <a:effectLst/>
                        <a:latin typeface="+mn-lt"/>
                        <a:ea typeface="+mn-ea"/>
                        <a:cs typeface="+mn-cs"/>
                      </a:endParaRP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83% in Burnett Co to 98% in Pepin Co</a:t>
                      </a:r>
                      <a:endParaRPr lang="en-US" sz="1800" kern="1200" dirty="0">
                        <a:solidFill>
                          <a:schemeClr val="dk1"/>
                        </a:solidFill>
                        <a:effectLst/>
                        <a:latin typeface="+mn-lt"/>
                        <a:ea typeface="+mn-ea"/>
                        <a:cs typeface="+mn-cs"/>
                      </a:endParaRPr>
                    </a:p>
                  </a:txBody>
                  <a:tcPr marL="38999" marR="38999"/>
                </a:tc>
                <a:extLst>
                  <a:ext uri="{0D108BD9-81ED-4DB2-BD59-A6C34878D82A}">
                    <a16:rowId xmlns:a16="http://schemas.microsoft.com/office/drawing/2014/main" val="1962067584"/>
                  </a:ext>
                </a:extLst>
              </a:tr>
            </a:tbl>
          </a:graphicData>
        </a:graphic>
      </p:graphicFrame>
      <p:sp>
        <p:nvSpPr>
          <p:cNvPr id="6" name="TextBox 5">
            <a:extLst>
              <a:ext uri="{FF2B5EF4-FFF2-40B4-BE49-F238E27FC236}">
                <a16:creationId xmlns:a16="http://schemas.microsoft.com/office/drawing/2014/main" id="{2227FAA9-8150-44F3-9FBF-4FAB7EFE9788}"/>
              </a:ext>
            </a:extLst>
          </p:cNvPr>
          <p:cNvSpPr txBox="1"/>
          <p:nvPr/>
        </p:nvSpPr>
        <p:spPr>
          <a:xfrm>
            <a:off x="118538" y="6125554"/>
            <a:ext cx="11226800" cy="461665"/>
          </a:xfrm>
          <a:prstGeom prst="rect">
            <a:avLst/>
          </a:prstGeom>
          <a:noFill/>
        </p:spPr>
        <p:txBody>
          <a:bodyPr wrap="square" rtlCol="0">
            <a:spAutoFit/>
          </a:bodyPr>
          <a:lstStyle/>
          <a:p>
            <a:pPr algn="ctr"/>
            <a:r>
              <a:rPr lang="en-US" sz="2400" b="1" dirty="0">
                <a:solidFill>
                  <a:schemeClr val="accent4"/>
                </a:solidFill>
              </a:rPr>
              <a:t>Racial/Ethnic, Geographic, Socioeconomic Disparities Exist Across All Measures</a:t>
            </a:r>
          </a:p>
        </p:txBody>
      </p:sp>
      <p:sp>
        <p:nvSpPr>
          <p:cNvPr id="3" name="Slide Number Placeholder 2">
            <a:extLst>
              <a:ext uri="{FF2B5EF4-FFF2-40B4-BE49-F238E27FC236}">
                <a16:creationId xmlns:a16="http://schemas.microsoft.com/office/drawing/2014/main" id="{0702AC6B-C5B9-46D4-88CC-652081867962}"/>
              </a:ext>
            </a:extLst>
          </p:cNvPr>
          <p:cNvSpPr>
            <a:spLocks noGrp="1"/>
          </p:cNvSpPr>
          <p:nvPr>
            <p:ph type="sldNum" sz="quarter" idx="12"/>
          </p:nvPr>
        </p:nvSpPr>
        <p:spPr/>
        <p:txBody>
          <a:bodyPr/>
          <a:lstStyle/>
          <a:p>
            <a:fld id="{25793CD2-3739-484B-BF98-89F24E26B62E}" type="slidenum">
              <a:rPr lang="en-US" smtClean="0"/>
              <a:t>12</a:t>
            </a:fld>
            <a:endParaRPr lang="en-US" dirty="0"/>
          </a:p>
        </p:txBody>
      </p:sp>
    </p:spTree>
    <p:extLst>
      <p:ext uri="{BB962C8B-B14F-4D97-AF65-F5344CB8AC3E}">
        <p14:creationId xmlns:p14="http://schemas.microsoft.com/office/powerpoint/2010/main" val="80155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838200" y="-3841"/>
            <a:ext cx="10515600" cy="1325563"/>
          </a:xfrm>
        </p:spPr>
        <p:txBody>
          <a:bodyPr/>
          <a:lstStyle/>
          <a:p>
            <a:r>
              <a:rPr lang="en-US" dirty="0"/>
              <a:t>Background Indicators: Poverty</a:t>
            </a:r>
          </a:p>
        </p:txBody>
      </p:sp>
      <p:graphicFrame>
        <p:nvGraphicFramePr>
          <p:cNvPr id="4" name="Table 4">
            <a:extLst>
              <a:ext uri="{FF2B5EF4-FFF2-40B4-BE49-F238E27FC236}">
                <a16:creationId xmlns:a16="http://schemas.microsoft.com/office/drawing/2014/main" id="{41E89C24-ED2C-41AF-9B84-3F2B537634C0}"/>
              </a:ext>
            </a:extLst>
          </p:cNvPr>
          <p:cNvGraphicFramePr>
            <a:graphicFrameLocks noGrp="1"/>
          </p:cNvGraphicFramePr>
          <p:nvPr>
            <p:ph sz="half" idx="1"/>
            <p:extLst>
              <p:ext uri="{D42A27DB-BD31-4B8C-83A1-F6EECF244321}">
                <p14:modId xmlns:p14="http://schemas.microsoft.com/office/powerpoint/2010/main" val="1248770694"/>
              </p:ext>
            </p:extLst>
          </p:nvPr>
        </p:nvGraphicFramePr>
        <p:xfrm>
          <a:off x="127000" y="970546"/>
          <a:ext cx="11938002" cy="5029200"/>
        </p:xfrm>
        <a:graphic>
          <a:graphicData uri="http://schemas.openxmlformats.org/drawingml/2006/table">
            <a:tbl>
              <a:tblPr firstRow="1" bandRow="1">
                <a:tableStyleId>{7DF18680-E054-41AD-8BC1-D1AEF772440D}</a:tableStyleId>
              </a:tblPr>
              <a:tblGrid>
                <a:gridCol w="1747024">
                  <a:extLst>
                    <a:ext uri="{9D8B030D-6E8A-4147-A177-3AD203B41FA5}">
                      <a16:colId xmlns:a16="http://schemas.microsoft.com/office/drawing/2014/main" val="3383047977"/>
                    </a:ext>
                  </a:extLst>
                </a:gridCol>
                <a:gridCol w="1663833">
                  <a:extLst>
                    <a:ext uri="{9D8B030D-6E8A-4147-A177-3AD203B41FA5}">
                      <a16:colId xmlns:a16="http://schemas.microsoft.com/office/drawing/2014/main" val="1596441284"/>
                    </a:ext>
                  </a:extLst>
                </a:gridCol>
                <a:gridCol w="1705429">
                  <a:extLst>
                    <a:ext uri="{9D8B030D-6E8A-4147-A177-3AD203B41FA5}">
                      <a16:colId xmlns:a16="http://schemas.microsoft.com/office/drawing/2014/main" val="1795146225"/>
                    </a:ext>
                  </a:extLst>
                </a:gridCol>
                <a:gridCol w="1705429">
                  <a:extLst>
                    <a:ext uri="{9D8B030D-6E8A-4147-A177-3AD203B41FA5}">
                      <a16:colId xmlns:a16="http://schemas.microsoft.com/office/drawing/2014/main" val="1379133856"/>
                    </a:ext>
                  </a:extLst>
                </a:gridCol>
                <a:gridCol w="1705429">
                  <a:extLst>
                    <a:ext uri="{9D8B030D-6E8A-4147-A177-3AD203B41FA5}">
                      <a16:colId xmlns:a16="http://schemas.microsoft.com/office/drawing/2014/main" val="479458914"/>
                    </a:ext>
                  </a:extLst>
                </a:gridCol>
                <a:gridCol w="1705429">
                  <a:extLst>
                    <a:ext uri="{9D8B030D-6E8A-4147-A177-3AD203B41FA5}">
                      <a16:colId xmlns:a16="http://schemas.microsoft.com/office/drawing/2014/main" val="2830077338"/>
                    </a:ext>
                  </a:extLst>
                </a:gridCol>
                <a:gridCol w="1705429">
                  <a:extLst>
                    <a:ext uri="{9D8B030D-6E8A-4147-A177-3AD203B41FA5}">
                      <a16:colId xmlns:a16="http://schemas.microsoft.com/office/drawing/2014/main" val="908286652"/>
                    </a:ext>
                  </a:extLst>
                </a:gridCol>
              </a:tblGrid>
              <a:tr h="363416">
                <a:tc>
                  <a:txBody>
                    <a:bodyPr/>
                    <a:lstStyle/>
                    <a:p>
                      <a:endParaRPr lang="en-US" dirty="0"/>
                    </a:p>
                  </a:txBody>
                  <a:tcPr marL="38999" marR="38999"/>
                </a:tc>
                <a:tc>
                  <a:txBody>
                    <a:bodyPr/>
                    <a:lstStyle/>
                    <a:p>
                      <a:r>
                        <a:rPr lang="en-US" dirty="0"/>
                        <a:t>Statewide</a:t>
                      </a:r>
                    </a:p>
                  </a:txBody>
                  <a:tcPr marL="38999" marR="38999"/>
                </a:tc>
                <a:tc>
                  <a:txBody>
                    <a:bodyPr/>
                    <a:lstStyle/>
                    <a:p>
                      <a:r>
                        <a:rPr lang="en-US" dirty="0"/>
                        <a:t>NER</a:t>
                      </a:r>
                    </a:p>
                  </a:txBody>
                  <a:tcPr marL="38999" marR="38999"/>
                </a:tc>
                <a:tc>
                  <a:txBody>
                    <a:bodyPr/>
                    <a:lstStyle/>
                    <a:p>
                      <a:r>
                        <a:rPr lang="en-US" dirty="0"/>
                        <a:t>NR</a:t>
                      </a:r>
                    </a:p>
                  </a:txBody>
                  <a:tcPr marL="38999" marR="38999"/>
                </a:tc>
                <a:tc>
                  <a:txBody>
                    <a:bodyPr/>
                    <a:lstStyle/>
                    <a:p>
                      <a:r>
                        <a:rPr lang="en-US" dirty="0"/>
                        <a:t>SER</a:t>
                      </a:r>
                    </a:p>
                  </a:txBody>
                  <a:tcPr marL="38999" marR="38999"/>
                </a:tc>
                <a:tc>
                  <a:txBody>
                    <a:bodyPr/>
                    <a:lstStyle/>
                    <a:p>
                      <a:r>
                        <a:rPr lang="en-US" dirty="0"/>
                        <a:t>SR</a:t>
                      </a:r>
                    </a:p>
                  </a:txBody>
                  <a:tcPr marL="38999" marR="38999"/>
                </a:tc>
                <a:tc>
                  <a:txBody>
                    <a:bodyPr/>
                    <a:lstStyle/>
                    <a:p>
                      <a:r>
                        <a:rPr lang="en-US" dirty="0"/>
                        <a:t>WR</a:t>
                      </a:r>
                    </a:p>
                  </a:txBody>
                  <a:tcPr marL="38999" marR="38999"/>
                </a:tc>
                <a:extLst>
                  <a:ext uri="{0D108BD9-81ED-4DB2-BD59-A6C34878D82A}">
                    <a16:rowId xmlns:a16="http://schemas.microsoft.com/office/drawing/2014/main" val="2817821233"/>
                  </a:ext>
                </a:extLst>
              </a:tr>
              <a:tr h="363416">
                <a:tc>
                  <a:txBody>
                    <a:bodyPr/>
                    <a:lstStyle/>
                    <a:p>
                      <a:r>
                        <a:rPr lang="en-US" dirty="0"/>
                        <a:t>% Poverty</a:t>
                      </a:r>
                    </a:p>
                  </a:txBody>
                  <a:tcPr marL="38999" marR="38999"/>
                </a:tc>
                <a:tc>
                  <a:txBody>
                    <a:bodyPr/>
                    <a:lstStyle/>
                    <a:p>
                      <a:r>
                        <a:rPr lang="en-US" dirty="0"/>
                        <a:t>11%</a:t>
                      </a:r>
                    </a:p>
                  </a:txBody>
                  <a:tcPr marL="38999" marR="38999"/>
                </a:tc>
                <a:tc>
                  <a:txBody>
                    <a:bodyPr/>
                    <a:lstStyle/>
                    <a:p>
                      <a:r>
                        <a:rPr lang="en-US" dirty="0"/>
                        <a:t>10%</a:t>
                      </a:r>
                    </a:p>
                  </a:txBody>
                  <a:tcPr marL="38999" marR="38999"/>
                </a:tc>
                <a:tc>
                  <a:txBody>
                    <a:bodyPr/>
                    <a:lstStyle/>
                    <a:p>
                      <a:r>
                        <a:rPr lang="en-US" dirty="0"/>
                        <a:t>12%</a:t>
                      </a:r>
                    </a:p>
                  </a:txBody>
                  <a:tcPr marL="38999" marR="38999"/>
                </a:tc>
                <a:tc>
                  <a:txBody>
                    <a:bodyPr/>
                    <a:lstStyle/>
                    <a:p>
                      <a:r>
                        <a:rPr lang="en-US" dirty="0"/>
                        <a:t>12%</a:t>
                      </a:r>
                    </a:p>
                  </a:txBody>
                  <a:tcPr marL="38999" marR="38999"/>
                </a:tc>
                <a:tc>
                  <a:txBody>
                    <a:bodyPr/>
                    <a:lstStyle/>
                    <a:p>
                      <a:r>
                        <a:rPr lang="en-US" dirty="0"/>
                        <a:t>11%</a:t>
                      </a:r>
                    </a:p>
                  </a:txBody>
                  <a:tcPr marL="38999" marR="38999"/>
                </a:tc>
                <a:tc>
                  <a:txBody>
                    <a:bodyPr/>
                    <a:lstStyle/>
                    <a:p>
                      <a:r>
                        <a:rPr lang="en-US" dirty="0"/>
                        <a:t>11%</a:t>
                      </a:r>
                    </a:p>
                  </a:txBody>
                  <a:tcPr marL="38999" marR="38999"/>
                </a:tc>
                <a:extLst>
                  <a:ext uri="{0D108BD9-81ED-4DB2-BD59-A6C34878D82A}">
                    <a16:rowId xmlns:a16="http://schemas.microsoft.com/office/drawing/2014/main" val="3508372211"/>
                  </a:ext>
                </a:extLst>
              </a:tr>
              <a:tr h="1128783">
                <a:tc>
                  <a:txBody>
                    <a:bodyPr/>
                    <a:lstStyle/>
                    <a:p>
                      <a:pPr algn="r"/>
                      <a:r>
                        <a:rPr lang="en-US" dirty="0"/>
                        <a:t>Range</a:t>
                      </a:r>
                    </a:p>
                  </a:txBody>
                  <a:tcPr marL="38999" marR="38999"/>
                </a:tc>
                <a:tc>
                  <a:txBody>
                    <a:bodyPr/>
                    <a:lstStyle/>
                    <a:p>
                      <a:r>
                        <a:rPr lang="en-US" sz="1800" kern="1200" dirty="0">
                          <a:solidFill>
                            <a:schemeClr val="dk1"/>
                          </a:solidFill>
                          <a:effectLst/>
                          <a:latin typeface="+mn-lt"/>
                          <a:ea typeface="+mn-ea"/>
                          <a:cs typeface="+mn-cs"/>
                        </a:rPr>
                        <a:t>4% in Ozaukee Co to 27% in Menominee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 in Ozaukee Co to 27% in Menominee Co</a:t>
                      </a:r>
                    </a:p>
                  </a:txBody>
                  <a:tcPr marL="38999" marR="38999"/>
                </a:tc>
                <a:tc>
                  <a:txBody>
                    <a:bodyPr/>
                    <a:lstStyle/>
                    <a:p>
                      <a:r>
                        <a:rPr lang="en-US" sz="1800" kern="1200" dirty="0">
                          <a:solidFill>
                            <a:schemeClr val="dk1"/>
                          </a:solidFill>
                          <a:effectLst/>
                          <a:latin typeface="+mn-lt"/>
                          <a:ea typeface="+mn-ea"/>
                          <a:cs typeface="+mn-cs"/>
                        </a:rPr>
                        <a:t>8% in Marathon Co to 16% in Ashland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 in Waukesha Co to 19% in Milwaukee Co</a:t>
                      </a:r>
                    </a:p>
                  </a:txBody>
                  <a:tcPr marL="38999" marR="38999"/>
                </a:tc>
                <a:tc>
                  <a:txBody>
                    <a:bodyPr/>
                    <a:lstStyle/>
                    <a:p>
                      <a:r>
                        <a:rPr lang="en-US" sz="1800" kern="1200" dirty="0">
                          <a:solidFill>
                            <a:schemeClr val="dk1"/>
                          </a:solidFill>
                          <a:effectLst/>
                          <a:latin typeface="+mn-lt"/>
                          <a:ea typeface="+mn-ea"/>
                          <a:cs typeface="+mn-cs"/>
                        </a:rPr>
                        <a:t>7.6% in Columbia Co to 15% in Adams &amp; Juneau Co</a:t>
                      </a:r>
                    </a:p>
                  </a:txBody>
                  <a:tcPr marL="38999" marR="38999"/>
                </a:tc>
                <a:tc>
                  <a:txBody>
                    <a:bodyPr/>
                    <a:lstStyle/>
                    <a:p>
                      <a:r>
                        <a:rPr lang="en-US" dirty="0"/>
                        <a:t>5% in St Croix Co to 14% in Vernon Co</a:t>
                      </a:r>
                    </a:p>
                  </a:txBody>
                  <a:tcPr marL="38999" marR="38999"/>
                </a:tc>
                <a:extLst>
                  <a:ext uri="{0D108BD9-81ED-4DB2-BD59-A6C34878D82A}">
                    <a16:rowId xmlns:a16="http://schemas.microsoft.com/office/drawing/2014/main" val="2787772703"/>
                  </a:ext>
                </a:extLst>
              </a:tr>
              <a:tr h="359152">
                <a:tc>
                  <a:txBody>
                    <a:bodyPr/>
                    <a:lstStyle/>
                    <a:p>
                      <a:r>
                        <a:rPr lang="en-US" dirty="0"/>
                        <a:t>% Child Poverty</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13%</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17%</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16%</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14%</a:t>
                      </a:r>
                    </a:p>
                  </a:txBody>
                  <a:tcPr marL="38999" marR="38999"/>
                </a:tc>
                <a:tc>
                  <a:txBody>
                    <a:bodyPr/>
                    <a:lstStyle/>
                    <a:p>
                      <a:r>
                        <a:rPr lang="en-US" dirty="0"/>
                        <a:t>15%</a:t>
                      </a:r>
                    </a:p>
                  </a:txBody>
                  <a:tcPr marL="38999" marR="38999"/>
                </a:tc>
                <a:extLst>
                  <a:ext uri="{0D108BD9-81ED-4DB2-BD59-A6C34878D82A}">
                    <a16:rowId xmlns:a16="http://schemas.microsoft.com/office/drawing/2014/main" val="3996429513"/>
                  </a:ext>
                </a:extLst>
              </a:tr>
              <a:tr h="1089426">
                <a:tc>
                  <a:txBody>
                    <a:bodyPr/>
                    <a:lstStyle/>
                    <a:p>
                      <a:pPr algn="r"/>
                      <a:r>
                        <a:rPr lang="en-US" dirty="0"/>
                        <a:t>range</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 in Ozaukee Co to 43 % in Menominee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4% in Ozaukee Co to 43% in Menominee Co</a:t>
                      </a:r>
                    </a:p>
                  </a:txBody>
                  <a:tcPr marL="38999" marR="38999"/>
                </a:tc>
                <a:tc>
                  <a:txBody>
                    <a:bodyPr/>
                    <a:lstStyle/>
                    <a:p>
                      <a:r>
                        <a:rPr lang="en-US" sz="1800" kern="1200" dirty="0">
                          <a:solidFill>
                            <a:schemeClr val="dk1"/>
                          </a:solidFill>
                          <a:effectLst/>
                          <a:latin typeface="+mn-lt"/>
                          <a:ea typeface="+mn-ea"/>
                          <a:cs typeface="+mn-cs"/>
                        </a:rPr>
                        <a:t>9% in Marathon Co to 24% in Sawyer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 in Waukesha Co to 27% in Milwaukee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9% in Dane Co to 25% in Adams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5% in St Croix Co to 23% in Rusk Co</a:t>
                      </a:r>
                    </a:p>
                  </a:txBody>
                  <a:tcPr marL="38999" marR="38999"/>
                </a:tc>
                <a:extLst>
                  <a:ext uri="{0D108BD9-81ED-4DB2-BD59-A6C34878D82A}">
                    <a16:rowId xmlns:a16="http://schemas.microsoft.com/office/drawing/2014/main" val="1962067584"/>
                  </a:ext>
                </a:extLst>
              </a:tr>
              <a:tr h="363416">
                <a:tc>
                  <a:txBody>
                    <a:bodyPr/>
                    <a:lstStyle/>
                    <a:p>
                      <a:pPr algn="l"/>
                      <a:r>
                        <a:rPr lang="en-US" dirty="0"/>
                        <a:t>ALICE</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38%</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36%</a:t>
                      </a:r>
                    </a:p>
                  </a:txBody>
                  <a:tcPr marL="38999" marR="38999"/>
                </a:tc>
                <a:tc>
                  <a:txBody>
                    <a:bodyPr/>
                    <a:lstStyle/>
                    <a:p>
                      <a:r>
                        <a:rPr lang="en-US" sz="1800" kern="1200" dirty="0">
                          <a:solidFill>
                            <a:schemeClr val="dk1"/>
                          </a:solidFill>
                          <a:effectLst/>
                          <a:latin typeface="+mn-lt"/>
                          <a:ea typeface="+mn-ea"/>
                          <a:cs typeface="+mn-cs"/>
                        </a:rPr>
                        <a:t>39%</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39%</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39%</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39%</a:t>
                      </a:r>
                    </a:p>
                  </a:txBody>
                  <a:tcPr marL="38999" marR="38999"/>
                </a:tc>
                <a:extLst>
                  <a:ext uri="{0D108BD9-81ED-4DB2-BD59-A6C34878D82A}">
                    <a16:rowId xmlns:a16="http://schemas.microsoft.com/office/drawing/2014/main" val="1692720310"/>
                  </a:ext>
                </a:extLst>
              </a:tr>
              <a:tr h="1188718">
                <a:tc>
                  <a:txBody>
                    <a:bodyPr/>
                    <a:lstStyle/>
                    <a:p>
                      <a:pPr algn="r"/>
                      <a:r>
                        <a:rPr lang="en-US" dirty="0"/>
                        <a:t>range</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27% in Ozaukee Co to 62% in Menominee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27% in Ozaukee Co to 62% in Menominee Co</a:t>
                      </a:r>
                    </a:p>
                  </a:txBody>
                  <a:tcPr marL="38999" marR="38999"/>
                </a:tc>
                <a:tc>
                  <a:txBody>
                    <a:bodyPr/>
                    <a:lstStyle/>
                    <a:p>
                      <a:r>
                        <a:rPr lang="en-US" sz="1800" kern="1200" dirty="0">
                          <a:solidFill>
                            <a:schemeClr val="dk1"/>
                          </a:solidFill>
                          <a:effectLst/>
                          <a:latin typeface="+mn-lt"/>
                          <a:ea typeface="+mn-ea"/>
                          <a:cs typeface="+mn-cs"/>
                        </a:rPr>
                        <a:t>34% in Portage Co to 46% in Ashland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31% in Waukesha Co to 48% in Milwaukee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30% in Columbia Co to 45% in Adams &amp; Juneau Co</a:t>
                      </a:r>
                    </a:p>
                  </a:txBody>
                  <a:tcPr marL="38999" marR="3899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31% in St Croix Co to 45% in Rusk Co</a:t>
                      </a:r>
                    </a:p>
                  </a:txBody>
                  <a:tcPr marL="38999" marR="38999"/>
                </a:tc>
                <a:extLst>
                  <a:ext uri="{0D108BD9-81ED-4DB2-BD59-A6C34878D82A}">
                    <a16:rowId xmlns:a16="http://schemas.microsoft.com/office/drawing/2014/main" val="1113843966"/>
                  </a:ext>
                </a:extLst>
              </a:tr>
            </a:tbl>
          </a:graphicData>
        </a:graphic>
      </p:graphicFrame>
      <p:sp>
        <p:nvSpPr>
          <p:cNvPr id="6" name="TextBox 5">
            <a:extLst>
              <a:ext uri="{FF2B5EF4-FFF2-40B4-BE49-F238E27FC236}">
                <a16:creationId xmlns:a16="http://schemas.microsoft.com/office/drawing/2014/main" id="{2227FAA9-8150-44F3-9FBF-4FAB7EFE9788}"/>
              </a:ext>
            </a:extLst>
          </p:cNvPr>
          <p:cNvSpPr txBox="1"/>
          <p:nvPr/>
        </p:nvSpPr>
        <p:spPr>
          <a:xfrm>
            <a:off x="143937" y="6074602"/>
            <a:ext cx="11226800" cy="461665"/>
          </a:xfrm>
          <a:prstGeom prst="rect">
            <a:avLst/>
          </a:prstGeom>
          <a:noFill/>
        </p:spPr>
        <p:txBody>
          <a:bodyPr wrap="square" rtlCol="0">
            <a:spAutoFit/>
          </a:bodyPr>
          <a:lstStyle/>
          <a:p>
            <a:pPr algn="ctr"/>
            <a:r>
              <a:rPr lang="en-US" sz="2400" b="1" dirty="0">
                <a:solidFill>
                  <a:schemeClr val="accent4"/>
                </a:solidFill>
              </a:rPr>
              <a:t>Racial/Ethnic, Geographic, Socioeconomic Disparities Exist Across All Measures</a:t>
            </a:r>
          </a:p>
        </p:txBody>
      </p:sp>
      <p:sp>
        <p:nvSpPr>
          <p:cNvPr id="3" name="Slide Number Placeholder 2">
            <a:extLst>
              <a:ext uri="{FF2B5EF4-FFF2-40B4-BE49-F238E27FC236}">
                <a16:creationId xmlns:a16="http://schemas.microsoft.com/office/drawing/2014/main" id="{76D1334D-1ADB-4BA2-9227-1DAD2641D968}"/>
              </a:ext>
            </a:extLst>
          </p:cNvPr>
          <p:cNvSpPr>
            <a:spLocks noGrp="1"/>
          </p:cNvSpPr>
          <p:nvPr>
            <p:ph type="sldNum" sz="quarter" idx="12"/>
          </p:nvPr>
        </p:nvSpPr>
        <p:spPr/>
        <p:txBody>
          <a:bodyPr/>
          <a:lstStyle/>
          <a:p>
            <a:fld id="{25793CD2-3739-484B-BF98-89F24E26B62E}" type="slidenum">
              <a:rPr lang="en-US" smtClean="0"/>
              <a:t>13</a:t>
            </a:fld>
            <a:endParaRPr lang="en-US" dirty="0"/>
          </a:p>
        </p:txBody>
      </p:sp>
    </p:spTree>
    <p:extLst>
      <p:ext uri="{BB962C8B-B14F-4D97-AF65-F5344CB8AC3E}">
        <p14:creationId xmlns:p14="http://schemas.microsoft.com/office/powerpoint/2010/main" val="2267349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A95C-8974-477A-9DBE-9676B54FDD78}"/>
              </a:ext>
            </a:extLst>
          </p:cNvPr>
          <p:cNvSpPr>
            <a:spLocks noGrp="1"/>
          </p:cNvSpPr>
          <p:nvPr>
            <p:ph type="title"/>
          </p:nvPr>
        </p:nvSpPr>
        <p:spPr>
          <a:xfrm>
            <a:off x="839788" y="457200"/>
            <a:ext cx="10655526" cy="1270000"/>
          </a:xfrm>
        </p:spPr>
        <p:txBody>
          <a:bodyPr>
            <a:normAutofit/>
          </a:bodyPr>
          <a:lstStyle/>
          <a:p>
            <a:r>
              <a:rPr lang="en-US" sz="4400" dirty="0"/>
              <a:t>Early Care &amp; Education</a:t>
            </a:r>
          </a:p>
        </p:txBody>
      </p:sp>
      <p:pic>
        <p:nvPicPr>
          <p:cNvPr id="6" name="Picture Placeholder 5">
            <a:extLst>
              <a:ext uri="{FF2B5EF4-FFF2-40B4-BE49-F238E27FC236}">
                <a16:creationId xmlns:a16="http://schemas.microsoft.com/office/drawing/2014/main" id="{4DD4F21E-813D-42E7-8617-39B5617076E7}"/>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909" r="1909"/>
          <a:stretch>
            <a:fillRect/>
          </a:stretch>
        </p:blipFill>
        <p:spPr>
          <a:xfrm>
            <a:off x="7192107" y="1727200"/>
            <a:ext cx="4737885" cy="3741077"/>
          </a:xfrm>
        </p:spPr>
      </p:pic>
      <p:sp>
        <p:nvSpPr>
          <p:cNvPr id="4" name="Text Placeholder 3">
            <a:extLst>
              <a:ext uri="{FF2B5EF4-FFF2-40B4-BE49-F238E27FC236}">
                <a16:creationId xmlns:a16="http://schemas.microsoft.com/office/drawing/2014/main" id="{BDB14AED-1B8B-4809-9567-D331AA1A7A1D}"/>
              </a:ext>
            </a:extLst>
          </p:cNvPr>
          <p:cNvSpPr>
            <a:spLocks noGrp="1"/>
          </p:cNvSpPr>
          <p:nvPr>
            <p:ph type="body" sz="half" idx="2"/>
          </p:nvPr>
        </p:nvSpPr>
        <p:spPr>
          <a:xfrm>
            <a:off x="839788" y="1727200"/>
            <a:ext cx="6052079" cy="3880532"/>
          </a:xfrm>
        </p:spPr>
        <p:txBody>
          <a:bodyPr>
            <a:normAutofit/>
          </a:bodyPr>
          <a:lstStyle/>
          <a:p>
            <a:r>
              <a:rPr lang="en-US" sz="2800" dirty="0"/>
              <a:t>Birth to 5 is the most critical time in a child’s development. During their first five years, Wisconsin’s children can potentially be involved with multiple programs across multiple agencies. Consistent, responsive care is foundational to brain development and lays the groundwork for a child’s whole life. </a:t>
            </a:r>
          </a:p>
        </p:txBody>
      </p:sp>
      <p:sp>
        <p:nvSpPr>
          <p:cNvPr id="3" name="Slide Number Placeholder 2">
            <a:extLst>
              <a:ext uri="{FF2B5EF4-FFF2-40B4-BE49-F238E27FC236}">
                <a16:creationId xmlns:a16="http://schemas.microsoft.com/office/drawing/2014/main" id="{2C683DEB-C3CF-4005-837D-FC446C26D716}"/>
              </a:ext>
            </a:extLst>
          </p:cNvPr>
          <p:cNvSpPr>
            <a:spLocks noGrp="1"/>
          </p:cNvSpPr>
          <p:nvPr>
            <p:ph type="sldNum" sz="quarter" idx="12"/>
          </p:nvPr>
        </p:nvSpPr>
        <p:spPr/>
        <p:txBody>
          <a:bodyPr/>
          <a:lstStyle/>
          <a:p>
            <a:fld id="{25793CD2-3739-484B-BF98-89F24E26B62E}" type="slidenum">
              <a:rPr lang="en-US" smtClean="0"/>
              <a:t>14</a:t>
            </a:fld>
            <a:endParaRPr lang="en-US" dirty="0"/>
          </a:p>
        </p:txBody>
      </p:sp>
    </p:spTree>
    <p:extLst>
      <p:ext uri="{BB962C8B-B14F-4D97-AF65-F5344CB8AC3E}">
        <p14:creationId xmlns:p14="http://schemas.microsoft.com/office/powerpoint/2010/main" val="1976721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A close up of a toy&#10;&#10;Description automatically generated">
            <a:extLst>
              <a:ext uri="{FF2B5EF4-FFF2-40B4-BE49-F238E27FC236}">
                <a16:creationId xmlns:a16="http://schemas.microsoft.com/office/drawing/2014/main" id="{C9357700-02FA-4F70-9CC2-2EBD1A0A165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89" b="16611"/>
          <a:stretch/>
        </p:blipFill>
        <p:spPr bwMode="auto">
          <a:xfrm>
            <a:off x="3522468" y="10"/>
            <a:ext cx="8669532" cy="6857990"/>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Rectangle 136">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E24724-8D6F-47BE-A5C8-F17A2D678DD3}"/>
              </a:ext>
            </a:extLst>
          </p:cNvPr>
          <p:cNvSpPr>
            <a:spLocks noGrp="1"/>
          </p:cNvSpPr>
          <p:nvPr>
            <p:ph type="title"/>
          </p:nvPr>
        </p:nvSpPr>
        <p:spPr>
          <a:xfrm>
            <a:off x="371094" y="1161288"/>
            <a:ext cx="3879172" cy="1124712"/>
          </a:xfrm>
        </p:spPr>
        <p:txBody>
          <a:bodyPr vert="horz" lIns="91440" tIns="45720" rIns="91440" bIns="45720" rtlCol="0" anchor="b">
            <a:normAutofit/>
          </a:bodyPr>
          <a:lstStyle/>
          <a:p>
            <a:r>
              <a:rPr lang="en-US" dirty="0">
                <a:latin typeface="+mj-lt"/>
                <a:ea typeface="+mj-ea"/>
              </a:rPr>
              <a:t>ECE Programs &amp; Services</a:t>
            </a:r>
          </a:p>
        </p:txBody>
      </p:sp>
      <p:sp>
        <p:nvSpPr>
          <p:cNvPr id="139" name="Rectangle 13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1" name="Rectangle 14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F0A382D-D941-4891-8A37-1402678F4D2D}"/>
              </a:ext>
            </a:extLst>
          </p:cNvPr>
          <p:cNvSpPr>
            <a:spLocks noGrp="1"/>
          </p:cNvSpPr>
          <p:nvPr>
            <p:ph type="body" sz="half" idx="2"/>
          </p:nvPr>
        </p:nvSpPr>
        <p:spPr>
          <a:xfrm>
            <a:off x="371093" y="2610104"/>
            <a:ext cx="3879173" cy="4211310"/>
          </a:xfrm>
        </p:spPr>
        <p:txBody>
          <a:bodyPr vert="horz" lIns="91440" tIns="45720" rIns="91440" bIns="45720" rtlCol="0" anchor="t">
            <a:normAutofit fontScale="92500" lnSpcReduction="10000"/>
          </a:bodyPr>
          <a:lstStyle/>
          <a:p>
            <a:pPr marL="285750" indent="-228600">
              <a:buFont typeface="Arial" panose="020B0604020202020204" pitchFamily="34" charset="0"/>
              <a:buChar char="•"/>
            </a:pPr>
            <a:r>
              <a:rPr lang="en-US" sz="2400" dirty="0">
                <a:latin typeface="+mn-lt"/>
                <a:ea typeface="+mn-ea"/>
              </a:rPr>
              <a:t>Home visiting/Family Foundations Home Visiting (FFHV) </a:t>
            </a:r>
          </a:p>
          <a:p>
            <a:pPr marL="285750" indent="-228600">
              <a:buFont typeface="Arial" panose="020B0604020202020204" pitchFamily="34" charset="0"/>
              <a:buChar char="•"/>
            </a:pPr>
            <a:r>
              <a:rPr lang="en-US" sz="2400" dirty="0">
                <a:latin typeface="+mn-lt"/>
                <a:ea typeface="+mn-ea"/>
              </a:rPr>
              <a:t>Parenting Support &amp; Service Navigation</a:t>
            </a:r>
          </a:p>
          <a:p>
            <a:pPr marL="285750" indent="-228600">
              <a:buFont typeface="Arial" panose="020B0604020202020204" pitchFamily="34" charset="0"/>
              <a:buChar char="•"/>
            </a:pPr>
            <a:r>
              <a:rPr lang="en-US" sz="2400" dirty="0">
                <a:latin typeface="+mn-lt"/>
                <a:ea typeface="+mn-ea"/>
              </a:rPr>
              <a:t>Health Programs</a:t>
            </a:r>
          </a:p>
          <a:p>
            <a:pPr marL="285750" indent="-228600">
              <a:buFont typeface="Arial" panose="020B0604020202020204" pitchFamily="34" charset="0"/>
              <a:buChar char="•"/>
            </a:pPr>
            <a:r>
              <a:rPr lang="en-US" sz="2400" dirty="0">
                <a:latin typeface="+mn-lt"/>
                <a:ea typeface="+mn-ea"/>
              </a:rPr>
              <a:t>Early Intervention/Special Education</a:t>
            </a:r>
          </a:p>
          <a:p>
            <a:pPr marL="285750" indent="-228600">
              <a:buFont typeface="Arial" panose="020B0604020202020204" pitchFamily="34" charset="0"/>
              <a:buChar char="•"/>
            </a:pPr>
            <a:r>
              <a:rPr lang="en-US" sz="2400" dirty="0">
                <a:latin typeface="+mn-lt"/>
                <a:ea typeface="+mn-ea"/>
              </a:rPr>
              <a:t>Head Start/Early Head Start</a:t>
            </a:r>
          </a:p>
          <a:p>
            <a:pPr marL="285750" indent="-228600">
              <a:buFont typeface="Arial" panose="020B0604020202020204" pitchFamily="34" charset="0"/>
              <a:buChar char="•"/>
            </a:pPr>
            <a:r>
              <a:rPr lang="en-US" sz="2400" dirty="0">
                <a:latin typeface="+mn-lt"/>
                <a:ea typeface="+mn-ea"/>
              </a:rPr>
              <a:t>4-Year-Old Kindergarten</a:t>
            </a:r>
          </a:p>
          <a:p>
            <a:pPr marL="285750" indent="-228600">
              <a:buFont typeface="Arial" panose="020B0604020202020204" pitchFamily="34" charset="0"/>
              <a:buChar char="•"/>
            </a:pPr>
            <a:r>
              <a:rPr lang="en-US" sz="2400" dirty="0">
                <a:latin typeface="+mn-lt"/>
                <a:ea typeface="+mn-ea"/>
              </a:rPr>
              <a:t>Child Care</a:t>
            </a:r>
          </a:p>
        </p:txBody>
      </p:sp>
      <p:sp>
        <p:nvSpPr>
          <p:cNvPr id="3" name="Slide Number Placeholder 2">
            <a:extLst>
              <a:ext uri="{FF2B5EF4-FFF2-40B4-BE49-F238E27FC236}">
                <a16:creationId xmlns:a16="http://schemas.microsoft.com/office/drawing/2014/main" id="{990E23C0-92B3-4372-875D-482CB351143A}"/>
              </a:ext>
            </a:extLst>
          </p:cNvPr>
          <p:cNvSpPr>
            <a:spLocks noGrp="1"/>
          </p:cNvSpPr>
          <p:nvPr>
            <p:ph type="sldNum" sz="quarter" idx="12"/>
          </p:nvPr>
        </p:nvSpPr>
        <p:spPr/>
        <p:txBody>
          <a:bodyPr/>
          <a:lstStyle/>
          <a:p>
            <a:fld id="{25793CD2-3739-484B-BF98-89F24E26B62E}" type="slidenum">
              <a:rPr lang="en-US" smtClean="0"/>
              <a:t>15</a:t>
            </a:fld>
            <a:endParaRPr lang="en-US" dirty="0"/>
          </a:p>
        </p:txBody>
      </p:sp>
    </p:spTree>
    <p:extLst>
      <p:ext uri="{BB962C8B-B14F-4D97-AF65-F5344CB8AC3E}">
        <p14:creationId xmlns:p14="http://schemas.microsoft.com/office/powerpoint/2010/main" val="377179273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Connector 7">
            <a:extLst>
              <a:ext uri="{FF2B5EF4-FFF2-40B4-BE49-F238E27FC236}">
                <a16:creationId xmlns:a16="http://schemas.microsoft.com/office/drawing/2014/main" id="{7566E606-6F80-4D82-B07F-6244D099C535}"/>
              </a:ext>
            </a:extLst>
          </p:cNvPr>
          <p:cNvSpPr/>
          <p:nvPr/>
        </p:nvSpPr>
        <p:spPr>
          <a:xfrm>
            <a:off x="2946402" y="1439336"/>
            <a:ext cx="1930400"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Parents As Teachers (FFHV)</a:t>
            </a:r>
          </a:p>
        </p:txBody>
      </p:sp>
      <p:sp>
        <p:nvSpPr>
          <p:cNvPr id="10" name="Flowchart: Connector 9">
            <a:extLst>
              <a:ext uri="{FF2B5EF4-FFF2-40B4-BE49-F238E27FC236}">
                <a16:creationId xmlns:a16="http://schemas.microsoft.com/office/drawing/2014/main" id="{D2F33329-D249-46DC-988D-646FECC1D9D4}"/>
              </a:ext>
            </a:extLst>
          </p:cNvPr>
          <p:cNvSpPr/>
          <p:nvPr/>
        </p:nvSpPr>
        <p:spPr>
          <a:xfrm>
            <a:off x="3759193" y="2815169"/>
            <a:ext cx="1930400"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Nurse-Family Partnership (FFHV)</a:t>
            </a:r>
          </a:p>
        </p:txBody>
      </p:sp>
      <p:sp>
        <p:nvSpPr>
          <p:cNvPr id="11" name="Flowchart: Connector 10">
            <a:extLst>
              <a:ext uri="{FF2B5EF4-FFF2-40B4-BE49-F238E27FC236}">
                <a16:creationId xmlns:a16="http://schemas.microsoft.com/office/drawing/2014/main" id="{E38425A6-7442-41CE-954B-E752EA73A32F}"/>
              </a:ext>
            </a:extLst>
          </p:cNvPr>
          <p:cNvSpPr/>
          <p:nvPr/>
        </p:nvSpPr>
        <p:spPr>
          <a:xfrm>
            <a:off x="7484532" y="2777066"/>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Birth to 3 Program</a:t>
            </a:r>
          </a:p>
        </p:txBody>
      </p:sp>
      <p:sp>
        <p:nvSpPr>
          <p:cNvPr id="12" name="Flowchart: Connector 11">
            <a:extLst>
              <a:ext uri="{FF2B5EF4-FFF2-40B4-BE49-F238E27FC236}">
                <a16:creationId xmlns:a16="http://schemas.microsoft.com/office/drawing/2014/main" id="{0FDC94DA-9253-4845-B732-8888FB26C0A8}"/>
              </a:ext>
            </a:extLst>
          </p:cNvPr>
          <p:cNvSpPr/>
          <p:nvPr/>
        </p:nvSpPr>
        <p:spPr>
          <a:xfrm>
            <a:off x="5554132" y="2815169"/>
            <a:ext cx="2133603" cy="18626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Prenatal Care Coordination</a:t>
            </a:r>
          </a:p>
        </p:txBody>
      </p:sp>
      <p:sp>
        <p:nvSpPr>
          <p:cNvPr id="13" name="Flowchart: Connector 12">
            <a:extLst>
              <a:ext uri="{FF2B5EF4-FFF2-40B4-BE49-F238E27FC236}">
                <a16:creationId xmlns:a16="http://schemas.microsoft.com/office/drawing/2014/main" id="{BF61DA1D-46C4-4363-BFEF-F1E49C26C3BA}"/>
              </a:ext>
            </a:extLst>
          </p:cNvPr>
          <p:cNvSpPr/>
          <p:nvPr/>
        </p:nvSpPr>
        <p:spPr>
          <a:xfrm>
            <a:off x="7196665" y="592667"/>
            <a:ext cx="2319868" cy="2015066"/>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Regional Centers for Children &amp; Youth with Special Health Care Needs</a:t>
            </a:r>
          </a:p>
        </p:txBody>
      </p:sp>
      <p:sp>
        <p:nvSpPr>
          <p:cNvPr id="14" name="Flowchart: Connector 13">
            <a:extLst>
              <a:ext uri="{FF2B5EF4-FFF2-40B4-BE49-F238E27FC236}">
                <a16:creationId xmlns:a16="http://schemas.microsoft.com/office/drawing/2014/main" id="{3B0B7DF3-0EEB-4422-ABC3-46924490F6A7}"/>
              </a:ext>
            </a:extLst>
          </p:cNvPr>
          <p:cNvSpPr/>
          <p:nvPr/>
        </p:nvSpPr>
        <p:spPr>
          <a:xfrm>
            <a:off x="3232147" y="4988990"/>
            <a:ext cx="2133603" cy="1862667"/>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Child Care Resource &amp; Referral Agencies</a:t>
            </a:r>
          </a:p>
        </p:txBody>
      </p:sp>
      <p:sp>
        <p:nvSpPr>
          <p:cNvPr id="15" name="Flowchart: Connector 14">
            <a:extLst>
              <a:ext uri="{FF2B5EF4-FFF2-40B4-BE49-F238E27FC236}">
                <a16:creationId xmlns:a16="http://schemas.microsoft.com/office/drawing/2014/main" id="{AC1A14FB-6E4C-4726-A5BC-003A90CE3339}"/>
              </a:ext>
            </a:extLst>
          </p:cNvPr>
          <p:cNvSpPr/>
          <p:nvPr/>
        </p:nvSpPr>
        <p:spPr>
          <a:xfrm>
            <a:off x="5439830" y="5130799"/>
            <a:ext cx="1468963" cy="1460491"/>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FAST</a:t>
            </a:r>
          </a:p>
        </p:txBody>
      </p:sp>
      <p:sp>
        <p:nvSpPr>
          <p:cNvPr id="16" name="Flowchart: Connector 15">
            <a:extLst>
              <a:ext uri="{FF2B5EF4-FFF2-40B4-BE49-F238E27FC236}">
                <a16:creationId xmlns:a16="http://schemas.microsoft.com/office/drawing/2014/main" id="{DBCA1AC4-66BD-4A8B-BF9E-0AB0D2E5E842}"/>
              </a:ext>
            </a:extLst>
          </p:cNvPr>
          <p:cNvSpPr/>
          <p:nvPr/>
        </p:nvSpPr>
        <p:spPr>
          <a:xfrm>
            <a:off x="11195061" y="2537880"/>
            <a:ext cx="1096427" cy="1208622"/>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211</a:t>
            </a:r>
          </a:p>
        </p:txBody>
      </p:sp>
      <p:sp>
        <p:nvSpPr>
          <p:cNvPr id="17" name="Flowchart: Connector 16">
            <a:extLst>
              <a:ext uri="{FF2B5EF4-FFF2-40B4-BE49-F238E27FC236}">
                <a16:creationId xmlns:a16="http://schemas.microsoft.com/office/drawing/2014/main" id="{E3DCF74C-2D0E-49D1-BF10-5DA2FB7DE31B}"/>
              </a:ext>
            </a:extLst>
          </p:cNvPr>
          <p:cNvSpPr/>
          <p:nvPr/>
        </p:nvSpPr>
        <p:spPr>
          <a:xfrm>
            <a:off x="4580466" y="1540939"/>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Family Resource Centers</a:t>
            </a:r>
          </a:p>
        </p:txBody>
      </p:sp>
      <p:sp>
        <p:nvSpPr>
          <p:cNvPr id="18" name="Flowchart: Connector 17">
            <a:extLst>
              <a:ext uri="{FF2B5EF4-FFF2-40B4-BE49-F238E27FC236}">
                <a16:creationId xmlns:a16="http://schemas.microsoft.com/office/drawing/2014/main" id="{03E65151-8226-4A1A-B48F-96FA685E0AE4}"/>
              </a:ext>
            </a:extLst>
          </p:cNvPr>
          <p:cNvSpPr/>
          <p:nvPr/>
        </p:nvSpPr>
        <p:spPr>
          <a:xfrm>
            <a:off x="4504266" y="296335"/>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WIC</a:t>
            </a:r>
          </a:p>
        </p:txBody>
      </p:sp>
      <p:sp>
        <p:nvSpPr>
          <p:cNvPr id="19" name="Flowchart: Connector 18">
            <a:extLst>
              <a:ext uri="{FF2B5EF4-FFF2-40B4-BE49-F238E27FC236}">
                <a16:creationId xmlns:a16="http://schemas.microsoft.com/office/drawing/2014/main" id="{CDB9005D-34FD-4E8F-9019-B50E29199EC4}"/>
              </a:ext>
            </a:extLst>
          </p:cNvPr>
          <p:cNvSpPr/>
          <p:nvPr/>
        </p:nvSpPr>
        <p:spPr>
          <a:xfrm>
            <a:off x="10447866" y="0"/>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Early Head Start Center-Based</a:t>
            </a:r>
          </a:p>
        </p:txBody>
      </p:sp>
      <p:sp>
        <p:nvSpPr>
          <p:cNvPr id="20" name="Flowchart: Connector 19">
            <a:extLst>
              <a:ext uri="{FF2B5EF4-FFF2-40B4-BE49-F238E27FC236}">
                <a16:creationId xmlns:a16="http://schemas.microsoft.com/office/drawing/2014/main" id="{58F4236D-BE17-4F33-8988-1DD549D939A3}"/>
              </a:ext>
            </a:extLst>
          </p:cNvPr>
          <p:cNvSpPr/>
          <p:nvPr/>
        </p:nvSpPr>
        <p:spPr>
          <a:xfrm>
            <a:off x="6942660" y="4085173"/>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Early Head Start Home-Based</a:t>
            </a:r>
          </a:p>
        </p:txBody>
      </p:sp>
      <p:sp>
        <p:nvSpPr>
          <p:cNvPr id="21" name="Flowchart: Connector 20">
            <a:extLst>
              <a:ext uri="{FF2B5EF4-FFF2-40B4-BE49-F238E27FC236}">
                <a16:creationId xmlns:a16="http://schemas.microsoft.com/office/drawing/2014/main" id="{18A36D12-7F06-41B1-89BE-49108582FBA6}"/>
              </a:ext>
            </a:extLst>
          </p:cNvPr>
          <p:cNvSpPr/>
          <p:nvPr/>
        </p:nvSpPr>
        <p:spPr>
          <a:xfrm>
            <a:off x="2756956" y="3746502"/>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Head Start</a:t>
            </a:r>
          </a:p>
        </p:txBody>
      </p:sp>
      <p:sp>
        <p:nvSpPr>
          <p:cNvPr id="22" name="Flowchart: Connector 21">
            <a:extLst>
              <a:ext uri="{FF2B5EF4-FFF2-40B4-BE49-F238E27FC236}">
                <a16:creationId xmlns:a16="http://schemas.microsoft.com/office/drawing/2014/main" id="{CB3C6A6B-D108-41D5-BAD1-0E9DBCEF84C4}"/>
              </a:ext>
            </a:extLst>
          </p:cNvPr>
          <p:cNvSpPr/>
          <p:nvPr/>
        </p:nvSpPr>
        <p:spPr>
          <a:xfrm>
            <a:off x="4682065" y="4089401"/>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4K &amp; 4KCA</a:t>
            </a:r>
          </a:p>
        </p:txBody>
      </p:sp>
      <p:sp>
        <p:nvSpPr>
          <p:cNvPr id="23" name="Flowchart: Connector 22">
            <a:extLst>
              <a:ext uri="{FF2B5EF4-FFF2-40B4-BE49-F238E27FC236}">
                <a16:creationId xmlns:a16="http://schemas.microsoft.com/office/drawing/2014/main" id="{F7CB860F-E9BA-4F31-87D4-03A8F5696177}"/>
              </a:ext>
            </a:extLst>
          </p:cNvPr>
          <p:cNvSpPr/>
          <p:nvPr/>
        </p:nvSpPr>
        <p:spPr>
          <a:xfrm>
            <a:off x="8356599" y="5063068"/>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Wisconsin Well Badger</a:t>
            </a:r>
          </a:p>
        </p:txBody>
      </p:sp>
      <p:sp>
        <p:nvSpPr>
          <p:cNvPr id="24" name="Flowchart: Connector 23">
            <a:extLst>
              <a:ext uri="{FF2B5EF4-FFF2-40B4-BE49-F238E27FC236}">
                <a16:creationId xmlns:a16="http://schemas.microsoft.com/office/drawing/2014/main" id="{01653B7C-4902-4BC4-A011-5B5BFC538726}"/>
              </a:ext>
            </a:extLst>
          </p:cNvPr>
          <p:cNvSpPr/>
          <p:nvPr/>
        </p:nvSpPr>
        <p:spPr>
          <a:xfrm>
            <a:off x="1540935" y="1350433"/>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Trauma &amp; Recovery Project</a:t>
            </a:r>
          </a:p>
        </p:txBody>
      </p:sp>
      <p:sp>
        <p:nvSpPr>
          <p:cNvPr id="25" name="Flowchart: Connector 24">
            <a:extLst>
              <a:ext uri="{FF2B5EF4-FFF2-40B4-BE49-F238E27FC236}">
                <a16:creationId xmlns:a16="http://schemas.microsoft.com/office/drawing/2014/main" id="{D360CFBD-F520-4C7C-80F1-5D79C0BD6F71}"/>
              </a:ext>
            </a:extLst>
          </p:cNvPr>
          <p:cNvSpPr/>
          <p:nvPr/>
        </p:nvSpPr>
        <p:spPr>
          <a:xfrm>
            <a:off x="3039533" y="-4232"/>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Parent Cafes</a:t>
            </a:r>
          </a:p>
        </p:txBody>
      </p:sp>
      <p:sp>
        <p:nvSpPr>
          <p:cNvPr id="26" name="Flowchart: Connector 25">
            <a:extLst>
              <a:ext uri="{FF2B5EF4-FFF2-40B4-BE49-F238E27FC236}">
                <a16:creationId xmlns:a16="http://schemas.microsoft.com/office/drawing/2014/main" id="{CA8203EA-6EB6-4C4E-91E6-D0966BDAFA7A}"/>
              </a:ext>
            </a:extLst>
          </p:cNvPr>
          <p:cNvSpPr/>
          <p:nvPr/>
        </p:nvSpPr>
        <p:spPr>
          <a:xfrm>
            <a:off x="9999130" y="4360341"/>
            <a:ext cx="2319868" cy="207009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Harambee Village Pregnancy, Birth &amp; Breastfeeding Care</a:t>
            </a:r>
          </a:p>
        </p:txBody>
      </p:sp>
      <p:sp>
        <p:nvSpPr>
          <p:cNvPr id="27" name="Flowchart: Connector 26">
            <a:extLst>
              <a:ext uri="{FF2B5EF4-FFF2-40B4-BE49-F238E27FC236}">
                <a16:creationId xmlns:a16="http://schemas.microsoft.com/office/drawing/2014/main" id="{92A32459-6080-4B98-812C-41C989D325D3}"/>
              </a:ext>
            </a:extLst>
          </p:cNvPr>
          <p:cNvSpPr/>
          <p:nvPr/>
        </p:nvSpPr>
        <p:spPr>
          <a:xfrm>
            <a:off x="8957728" y="1773769"/>
            <a:ext cx="1854201" cy="180340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Parents Reaching Out/Parent Mentor Program</a:t>
            </a:r>
          </a:p>
        </p:txBody>
      </p:sp>
      <p:sp>
        <p:nvSpPr>
          <p:cNvPr id="28" name="Flowchart: Connector 27">
            <a:extLst>
              <a:ext uri="{FF2B5EF4-FFF2-40B4-BE49-F238E27FC236}">
                <a16:creationId xmlns:a16="http://schemas.microsoft.com/office/drawing/2014/main" id="{A856D2B9-432A-4D60-835F-5AFD6AF2CF1C}"/>
              </a:ext>
            </a:extLst>
          </p:cNvPr>
          <p:cNvSpPr/>
          <p:nvPr/>
        </p:nvSpPr>
        <p:spPr>
          <a:xfrm>
            <a:off x="8877298" y="3585637"/>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Early Childhood Special Education</a:t>
            </a:r>
          </a:p>
        </p:txBody>
      </p:sp>
      <p:sp>
        <p:nvSpPr>
          <p:cNvPr id="29" name="Flowchart: Connector 28">
            <a:extLst>
              <a:ext uri="{FF2B5EF4-FFF2-40B4-BE49-F238E27FC236}">
                <a16:creationId xmlns:a16="http://schemas.microsoft.com/office/drawing/2014/main" id="{749A35E9-BDA8-441B-8C1A-BDBAC593EBDE}"/>
              </a:ext>
            </a:extLst>
          </p:cNvPr>
          <p:cNvSpPr/>
          <p:nvPr/>
        </p:nvSpPr>
        <p:spPr>
          <a:xfrm>
            <a:off x="8847660" y="-42333"/>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Family Voices of WI</a:t>
            </a:r>
          </a:p>
        </p:txBody>
      </p:sp>
      <p:sp>
        <p:nvSpPr>
          <p:cNvPr id="30" name="Flowchart: Connector 29">
            <a:extLst>
              <a:ext uri="{FF2B5EF4-FFF2-40B4-BE49-F238E27FC236}">
                <a16:creationId xmlns:a16="http://schemas.microsoft.com/office/drawing/2014/main" id="{D00C9AAD-1641-4EE6-A0A9-DC066403F0FD}"/>
              </a:ext>
            </a:extLst>
          </p:cNvPr>
          <p:cNvSpPr/>
          <p:nvPr/>
        </p:nvSpPr>
        <p:spPr>
          <a:xfrm>
            <a:off x="6062130" y="-203197"/>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Wisconsin Family Ties</a:t>
            </a:r>
          </a:p>
        </p:txBody>
      </p:sp>
      <p:sp>
        <p:nvSpPr>
          <p:cNvPr id="31" name="Flowchart: Connector 30">
            <a:extLst>
              <a:ext uri="{FF2B5EF4-FFF2-40B4-BE49-F238E27FC236}">
                <a16:creationId xmlns:a16="http://schemas.microsoft.com/office/drawing/2014/main" id="{7AFDB503-BB4B-4FE6-8F04-70DDA860B340}"/>
              </a:ext>
            </a:extLst>
          </p:cNvPr>
          <p:cNvSpPr/>
          <p:nvPr/>
        </p:nvSpPr>
        <p:spPr>
          <a:xfrm>
            <a:off x="6112921" y="1350433"/>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Wisconsin Statewide Parent-Educator Initiative</a:t>
            </a:r>
          </a:p>
        </p:txBody>
      </p:sp>
      <p:sp>
        <p:nvSpPr>
          <p:cNvPr id="32" name="Flowchart: Connector 31">
            <a:extLst>
              <a:ext uri="{FF2B5EF4-FFF2-40B4-BE49-F238E27FC236}">
                <a16:creationId xmlns:a16="http://schemas.microsoft.com/office/drawing/2014/main" id="{FF0327B6-DAAA-4764-AAC4-40A8E5D4D14A}"/>
              </a:ext>
            </a:extLst>
          </p:cNvPr>
          <p:cNvSpPr/>
          <p:nvPr/>
        </p:nvSpPr>
        <p:spPr>
          <a:xfrm>
            <a:off x="1380055" y="-237064"/>
            <a:ext cx="2074347" cy="1875365"/>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Connections Count</a:t>
            </a:r>
          </a:p>
        </p:txBody>
      </p:sp>
      <p:sp>
        <p:nvSpPr>
          <p:cNvPr id="33" name="Flowchart: Connector 32">
            <a:extLst>
              <a:ext uri="{FF2B5EF4-FFF2-40B4-BE49-F238E27FC236}">
                <a16:creationId xmlns:a16="http://schemas.microsoft.com/office/drawing/2014/main" id="{21AA06CA-44D1-4272-8197-26E737384E4D}"/>
              </a:ext>
            </a:extLst>
          </p:cNvPr>
          <p:cNvSpPr/>
          <p:nvPr/>
        </p:nvSpPr>
        <p:spPr>
          <a:xfrm>
            <a:off x="1719788" y="4745566"/>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Early Childhood Zones</a:t>
            </a:r>
          </a:p>
        </p:txBody>
      </p:sp>
      <p:sp>
        <p:nvSpPr>
          <p:cNvPr id="34" name="Flowchart: Connector 33">
            <a:extLst>
              <a:ext uri="{FF2B5EF4-FFF2-40B4-BE49-F238E27FC236}">
                <a16:creationId xmlns:a16="http://schemas.microsoft.com/office/drawing/2014/main" id="{9B1E68DC-9D35-4AB0-8E7C-A8FA76873688}"/>
              </a:ext>
            </a:extLst>
          </p:cNvPr>
          <p:cNvSpPr/>
          <p:nvPr/>
        </p:nvSpPr>
        <p:spPr>
          <a:xfrm>
            <a:off x="2201326" y="2535770"/>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Wisconsin Family Ties</a:t>
            </a:r>
          </a:p>
        </p:txBody>
      </p:sp>
      <p:sp>
        <p:nvSpPr>
          <p:cNvPr id="35" name="Flowchart: Connector 34">
            <a:extLst>
              <a:ext uri="{FF2B5EF4-FFF2-40B4-BE49-F238E27FC236}">
                <a16:creationId xmlns:a16="http://schemas.microsoft.com/office/drawing/2014/main" id="{15F4BF19-24D8-4199-9262-F8B908BB7E83}"/>
              </a:ext>
            </a:extLst>
          </p:cNvPr>
          <p:cNvSpPr/>
          <p:nvPr/>
        </p:nvSpPr>
        <p:spPr>
          <a:xfrm>
            <a:off x="10481733" y="1337735"/>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Parent to Parent</a:t>
            </a:r>
          </a:p>
        </p:txBody>
      </p:sp>
      <p:sp>
        <p:nvSpPr>
          <p:cNvPr id="36" name="Flowchart: Connector 35">
            <a:extLst>
              <a:ext uri="{FF2B5EF4-FFF2-40B4-BE49-F238E27FC236}">
                <a16:creationId xmlns:a16="http://schemas.microsoft.com/office/drawing/2014/main" id="{BD9F0F3E-ED29-4191-B91D-E2DAB8925CBB}"/>
              </a:ext>
            </a:extLst>
          </p:cNvPr>
          <p:cNvSpPr/>
          <p:nvPr/>
        </p:nvSpPr>
        <p:spPr>
          <a:xfrm>
            <a:off x="1199089" y="3591983"/>
            <a:ext cx="1863738" cy="163618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YoungStar</a:t>
            </a:r>
          </a:p>
        </p:txBody>
      </p:sp>
      <p:sp>
        <p:nvSpPr>
          <p:cNvPr id="37" name="Flowchart: Connector 36">
            <a:extLst>
              <a:ext uri="{FF2B5EF4-FFF2-40B4-BE49-F238E27FC236}">
                <a16:creationId xmlns:a16="http://schemas.microsoft.com/office/drawing/2014/main" id="{D3367ACE-57EC-4439-8D84-99D483C15A98}"/>
              </a:ext>
            </a:extLst>
          </p:cNvPr>
          <p:cNvSpPr/>
          <p:nvPr/>
        </p:nvSpPr>
        <p:spPr>
          <a:xfrm>
            <a:off x="-33866" y="-169329"/>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4Cs</a:t>
            </a:r>
          </a:p>
        </p:txBody>
      </p:sp>
      <p:sp>
        <p:nvSpPr>
          <p:cNvPr id="38" name="Flowchart: Connector 37">
            <a:extLst>
              <a:ext uri="{FF2B5EF4-FFF2-40B4-BE49-F238E27FC236}">
                <a16:creationId xmlns:a16="http://schemas.microsoft.com/office/drawing/2014/main" id="{CFB497D3-FEDD-43AB-B2C9-A1A6BF8067BC}"/>
              </a:ext>
            </a:extLst>
          </p:cNvPr>
          <p:cNvSpPr/>
          <p:nvPr/>
        </p:nvSpPr>
        <p:spPr>
          <a:xfrm>
            <a:off x="101593" y="1048814"/>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WI FACETS</a:t>
            </a:r>
          </a:p>
        </p:txBody>
      </p:sp>
      <p:sp>
        <p:nvSpPr>
          <p:cNvPr id="39" name="Flowchart: Connector 38">
            <a:extLst>
              <a:ext uri="{FF2B5EF4-FFF2-40B4-BE49-F238E27FC236}">
                <a16:creationId xmlns:a16="http://schemas.microsoft.com/office/drawing/2014/main" id="{01947166-43F9-4E53-AA72-FF241EE6DF90}"/>
              </a:ext>
            </a:extLst>
          </p:cNvPr>
          <p:cNvSpPr/>
          <p:nvPr/>
        </p:nvSpPr>
        <p:spPr>
          <a:xfrm>
            <a:off x="338669" y="2534713"/>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Condition-Specific Programs</a:t>
            </a:r>
          </a:p>
        </p:txBody>
      </p:sp>
      <p:sp>
        <p:nvSpPr>
          <p:cNvPr id="40" name="Flowchart: Connector 39">
            <a:extLst>
              <a:ext uri="{FF2B5EF4-FFF2-40B4-BE49-F238E27FC236}">
                <a16:creationId xmlns:a16="http://schemas.microsoft.com/office/drawing/2014/main" id="{CCAFDA7A-6C80-4535-BE38-1426B3C05DAF}"/>
              </a:ext>
            </a:extLst>
          </p:cNvPr>
          <p:cNvSpPr/>
          <p:nvPr/>
        </p:nvSpPr>
        <p:spPr>
          <a:xfrm>
            <a:off x="-176734" y="4025901"/>
            <a:ext cx="1744134"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Tribal Clinics</a:t>
            </a:r>
          </a:p>
        </p:txBody>
      </p:sp>
      <p:sp>
        <p:nvSpPr>
          <p:cNvPr id="41" name="Flowchart: Connector 40">
            <a:extLst>
              <a:ext uri="{FF2B5EF4-FFF2-40B4-BE49-F238E27FC236}">
                <a16:creationId xmlns:a16="http://schemas.microsoft.com/office/drawing/2014/main" id="{B433B876-23EB-4638-AB1A-CB8D0F1A46B4}"/>
              </a:ext>
            </a:extLst>
          </p:cNvPr>
          <p:cNvSpPr/>
          <p:nvPr/>
        </p:nvSpPr>
        <p:spPr>
          <a:xfrm>
            <a:off x="338669" y="5193250"/>
            <a:ext cx="1812917" cy="1642533"/>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Leading Men Fellowship</a:t>
            </a:r>
          </a:p>
        </p:txBody>
      </p:sp>
      <p:sp>
        <p:nvSpPr>
          <p:cNvPr id="42" name="Flowchart: Connector 41">
            <a:extLst>
              <a:ext uri="{FF2B5EF4-FFF2-40B4-BE49-F238E27FC236}">
                <a16:creationId xmlns:a16="http://schemas.microsoft.com/office/drawing/2014/main" id="{566C759F-9FD1-437C-87D4-A2A34D2F397C}"/>
              </a:ext>
            </a:extLst>
          </p:cNvPr>
          <p:cNvSpPr/>
          <p:nvPr/>
        </p:nvSpPr>
        <p:spPr>
          <a:xfrm>
            <a:off x="6923611" y="5562596"/>
            <a:ext cx="1399121" cy="136736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Reach Out &amp; Read</a:t>
            </a:r>
          </a:p>
        </p:txBody>
      </p:sp>
      <p:sp>
        <p:nvSpPr>
          <p:cNvPr id="43" name="Flowchart: Connector 42">
            <a:extLst>
              <a:ext uri="{FF2B5EF4-FFF2-40B4-BE49-F238E27FC236}">
                <a16:creationId xmlns:a16="http://schemas.microsoft.com/office/drawing/2014/main" id="{145AC180-6FE6-4BB2-88AD-5C5F79291D4F}"/>
              </a:ext>
            </a:extLst>
          </p:cNvPr>
          <p:cNvSpPr/>
          <p:nvPr/>
        </p:nvSpPr>
        <p:spPr>
          <a:xfrm>
            <a:off x="10236211" y="3183472"/>
            <a:ext cx="1473197" cy="1328208"/>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1"/>
                </a:solidFill>
              </a:rPr>
              <a:t>Healthy Families America</a:t>
            </a:r>
          </a:p>
        </p:txBody>
      </p:sp>
      <p:sp>
        <p:nvSpPr>
          <p:cNvPr id="2" name="Slide Number Placeholder 1">
            <a:extLst>
              <a:ext uri="{FF2B5EF4-FFF2-40B4-BE49-F238E27FC236}">
                <a16:creationId xmlns:a16="http://schemas.microsoft.com/office/drawing/2014/main" id="{207C412A-F456-4617-90C3-9B50A4CB5CC0}"/>
              </a:ext>
            </a:extLst>
          </p:cNvPr>
          <p:cNvSpPr>
            <a:spLocks noGrp="1"/>
          </p:cNvSpPr>
          <p:nvPr>
            <p:ph type="sldNum" sz="quarter" idx="12"/>
          </p:nvPr>
        </p:nvSpPr>
        <p:spPr/>
        <p:txBody>
          <a:bodyPr/>
          <a:lstStyle/>
          <a:p>
            <a:fld id="{25793CD2-3739-484B-BF98-89F24E26B62E}" type="slidenum">
              <a:rPr lang="en-US" smtClean="0"/>
              <a:t>16</a:t>
            </a:fld>
            <a:endParaRPr lang="en-US" dirty="0"/>
          </a:p>
        </p:txBody>
      </p:sp>
    </p:spTree>
    <p:extLst>
      <p:ext uri="{BB962C8B-B14F-4D97-AF65-F5344CB8AC3E}">
        <p14:creationId xmlns:p14="http://schemas.microsoft.com/office/powerpoint/2010/main" val="297728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Connector 4">
            <a:extLst>
              <a:ext uri="{FF2B5EF4-FFF2-40B4-BE49-F238E27FC236}">
                <a16:creationId xmlns:a16="http://schemas.microsoft.com/office/drawing/2014/main" id="{534FD826-7478-4EF9-8499-B54B12B1D4F5}"/>
              </a:ext>
            </a:extLst>
          </p:cNvPr>
          <p:cNvSpPr/>
          <p:nvPr/>
        </p:nvSpPr>
        <p:spPr>
          <a:xfrm>
            <a:off x="4013201" y="1248594"/>
            <a:ext cx="4165598" cy="3315757"/>
          </a:xfrm>
          <a:prstGeom prst="flowChartConnector">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1"/>
                </a:solidFill>
              </a:rPr>
              <a:t>Child Care</a:t>
            </a:r>
          </a:p>
        </p:txBody>
      </p:sp>
      <p:sp>
        <p:nvSpPr>
          <p:cNvPr id="6" name="TextBox 5">
            <a:extLst>
              <a:ext uri="{FF2B5EF4-FFF2-40B4-BE49-F238E27FC236}">
                <a16:creationId xmlns:a16="http://schemas.microsoft.com/office/drawing/2014/main" id="{760F98F5-5698-4634-8933-878F3DBD5C6E}"/>
              </a:ext>
            </a:extLst>
          </p:cNvPr>
          <p:cNvSpPr txBox="1"/>
          <p:nvPr/>
        </p:nvSpPr>
        <p:spPr>
          <a:xfrm>
            <a:off x="0" y="5503333"/>
            <a:ext cx="12192000" cy="584775"/>
          </a:xfrm>
          <a:prstGeom prst="rect">
            <a:avLst/>
          </a:prstGeom>
          <a:noFill/>
        </p:spPr>
        <p:txBody>
          <a:bodyPr wrap="square" rtlCol="0">
            <a:spAutoFit/>
          </a:bodyPr>
          <a:lstStyle/>
          <a:p>
            <a:pPr algn="ctr"/>
            <a:r>
              <a:rPr lang="en-US" sz="3200" b="1" dirty="0">
                <a:solidFill>
                  <a:schemeClr val="accent5"/>
                </a:solidFill>
              </a:rPr>
              <a:t>Access </a:t>
            </a:r>
            <a:r>
              <a:rPr lang="en-US" sz="3200" b="1" dirty="0">
                <a:solidFill>
                  <a:schemeClr val="accent1"/>
                </a:solidFill>
              </a:rPr>
              <a:t>*</a:t>
            </a:r>
            <a:r>
              <a:rPr lang="en-US" sz="3200" b="1" dirty="0">
                <a:solidFill>
                  <a:schemeClr val="accent5"/>
                </a:solidFill>
              </a:rPr>
              <a:t> </a:t>
            </a:r>
            <a:r>
              <a:rPr lang="en-US" sz="3200" b="1" dirty="0">
                <a:solidFill>
                  <a:schemeClr val="accent3"/>
                </a:solidFill>
              </a:rPr>
              <a:t>Affordability </a:t>
            </a:r>
            <a:r>
              <a:rPr lang="en-US" sz="3200" b="1" dirty="0">
                <a:solidFill>
                  <a:schemeClr val="accent1"/>
                </a:solidFill>
              </a:rPr>
              <a:t>*</a:t>
            </a:r>
            <a:r>
              <a:rPr lang="en-US" sz="3200" b="1" dirty="0">
                <a:solidFill>
                  <a:schemeClr val="accent3"/>
                </a:solidFill>
              </a:rPr>
              <a:t> </a:t>
            </a:r>
            <a:r>
              <a:rPr lang="en-US" sz="3200" b="1" dirty="0">
                <a:solidFill>
                  <a:schemeClr val="accent2"/>
                </a:solidFill>
              </a:rPr>
              <a:t>Quality </a:t>
            </a:r>
            <a:r>
              <a:rPr lang="en-US" sz="3200" b="1" dirty="0">
                <a:solidFill>
                  <a:schemeClr val="accent1"/>
                </a:solidFill>
              </a:rPr>
              <a:t>*</a:t>
            </a:r>
            <a:r>
              <a:rPr lang="en-US" sz="3200" b="1" dirty="0">
                <a:solidFill>
                  <a:schemeClr val="accent2"/>
                </a:solidFill>
              </a:rPr>
              <a:t> </a:t>
            </a:r>
            <a:r>
              <a:rPr lang="en-US" sz="3200" b="1" dirty="0">
                <a:solidFill>
                  <a:schemeClr val="accent4"/>
                </a:solidFill>
              </a:rPr>
              <a:t>Workforce</a:t>
            </a:r>
            <a:endParaRPr lang="en-US" sz="3200" b="1" dirty="0"/>
          </a:p>
        </p:txBody>
      </p:sp>
      <p:sp>
        <p:nvSpPr>
          <p:cNvPr id="2" name="Slide Number Placeholder 1">
            <a:extLst>
              <a:ext uri="{FF2B5EF4-FFF2-40B4-BE49-F238E27FC236}">
                <a16:creationId xmlns:a16="http://schemas.microsoft.com/office/drawing/2014/main" id="{9E1E8AE4-010C-4D7C-864E-EDAE995B693C}"/>
              </a:ext>
            </a:extLst>
          </p:cNvPr>
          <p:cNvSpPr>
            <a:spLocks noGrp="1"/>
          </p:cNvSpPr>
          <p:nvPr>
            <p:ph type="sldNum" sz="quarter" idx="12"/>
          </p:nvPr>
        </p:nvSpPr>
        <p:spPr>
          <a:xfrm>
            <a:off x="8610600" y="6356350"/>
            <a:ext cx="2743200" cy="365125"/>
          </a:xfrm>
        </p:spPr>
        <p:txBody>
          <a:bodyPr/>
          <a:lstStyle/>
          <a:p>
            <a:fld id="{25793CD2-3739-484B-BF98-89F24E26B62E}" type="slidenum">
              <a:rPr lang="en-US" smtClean="0"/>
              <a:t>17</a:t>
            </a:fld>
            <a:endParaRPr lang="en-US" dirty="0"/>
          </a:p>
        </p:txBody>
      </p:sp>
    </p:spTree>
    <p:extLst>
      <p:ext uri="{BB962C8B-B14F-4D97-AF65-F5344CB8AC3E}">
        <p14:creationId xmlns:p14="http://schemas.microsoft.com/office/powerpoint/2010/main" val="13094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A4B6D63-31A1-448F-A14B-2AB7012A43C4}"/>
              </a:ext>
            </a:extLst>
          </p:cNvPr>
          <p:cNvSpPr/>
          <p:nvPr/>
        </p:nvSpPr>
        <p:spPr>
          <a:xfrm>
            <a:off x="-135464" y="5784319"/>
            <a:ext cx="12716933" cy="140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85A95C-8974-477A-9DBE-9676B54FDD78}"/>
              </a:ext>
            </a:extLst>
          </p:cNvPr>
          <p:cNvSpPr>
            <a:spLocks noGrp="1"/>
          </p:cNvSpPr>
          <p:nvPr>
            <p:ph type="title"/>
          </p:nvPr>
        </p:nvSpPr>
        <p:spPr>
          <a:xfrm>
            <a:off x="182827" y="48863"/>
            <a:ext cx="7728479" cy="1269538"/>
          </a:xfrm>
        </p:spPr>
        <p:txBody>
          <a:bodyPr anchor="t">
            <a:normAutofit/>
          </a:bodyPr>
          <a:lstStyle/>
          <a:p>
            <a:r>
              <a:rPr lang="en-US" sz="4400" b="1" dirty="0">
                <a:solidFill>
                  <a:schemeClr val="accent5"/>
                </a:solidFill>
              </a:rPr>
              <a:t>Access</a:t>
            </a:r>
          </a:p>
        </p:txBody>
      </p:sp>
      <p:grpSp>
        <p:nvGrpSpPr>
          <p:cNvPr id="13" name="Group 12">
            <a:extLst>
              <a:ext uri="{FF2B5EF4-FFF2-40B4-BE49-F238E27FC236}">
                <a16:creationId xmlns:a16="http://schemas.microsoft.com/office/drawing/2014/main" id="{424546FF-4D22-465D-9482-3F5CA3A3607E}"/>
              </a:ext>
            </a:extLst>
          </p:cNvPr>
          <p:cNvGrpSpPr/>
          <p:nvPr/>
        </p:nvGrpSpPr>
        <p:grpSpPr>
          <a:xfrm>
            <a:off x="225698" y="2353999"/>
            <a:ext cx="2743196" cy="1744133"/>
            <a:chOff x="101604" y="2184400"/>
            <a:chExt cx="2743196" cy="1744133"/>
          </a:xfrm>
        </p:grpSpPr>
        <p:sp>
          <p:nvSpPr>
            <p:cNvPr id="11" name="Arrow: Down 10">
              <a:extLst>
                <a:ext uri="{FF2B5EF4-FFF2-40B4-BE49-F238E27FC236}">
                  <a16:creationId xmlns:a16="http://schemas.microsoft.com/office/drawing/2014/main" id="{B6559D5C-3AE8-4807-B5DB-A2A07D31901C}"/>
                </a:ext>
              </a:extLst>
            </p:cNvPr>
            <p:cNvSpPr/>
            <p:nvPr/>
          </p:nvSpPr>
          <p:spPr>
            <a:xfrm>
              <a:off x="101604" y="2184400"/>
              <a:ext cx="558800" cy="174413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79FBED7-1988-40D9-8AE0-A85286269D55}"/>
                </a:ext>
              </a:extLst>
            </p:cNvPr>
            <p:cNvSpPr txBox="1"/>
            <p:nvPr/>
          </p:nvSpPr>
          <p:spPr>
            <a:xfrm>
              <a:off x="660404" y="2336800"/>
              <a:ext cx="2184396" cy="1200329"/>
            </a:xfrm>
            <a:prstGeom prst="rect">
              <a:avLst/>
            </a:prstGeom>
            <a:noFill/>
          </p:spPr>
          <p:txBody>
            <a:bodyPr wrap="square" rtlCol="0">
              <a:spAutoFit/>
            </a:bodyPr>
            <a:lstStyle/>
            <a:p>
              <a:r>
                <a:rPr lang="en-US" dirty="0"/>
                <a:t>Regulated family child care programs declined by 68% </a:t>
              </a:r>
            </a:p>
          </p:txBody>
        </p:sp>
      </p:grpSp>
      <p:grpSp>
        <p:nvGrpSpPr>
          <p:cNvPr id="7" name="Group 6">
            <a:extLst>
              <a:ext uri="{FF2B5EF4-FFF2-40B4-BE49-F238E27FC236}">
                <a16:creationId xmlns:a16="http://schemas.microsoft.com/office/drawing/2014/main" id="{44E48868-D605-4D62-AB33-9519D13FEFC5}"/>
              </a:ext>
            </a:extLst>
          </p:cNvPr>
          <p:cNvGrpSpPr/>
          <p:nvPr/>
        </p:nvGrpSpPr>
        <p:grpSpPr>
          <a:xfrm>
            <a:off x="2780322" y="48863"/>
            <a:ext cx="9801147" cy="5842000"/>
            <a:chOff x="1916722" y="321733"/>
            <a:chExt cx="9532519" cy="5394854"/>
          </a:xfrm>
        </p:grpSpPr>
        <p:pic>
          <p:nvPicPr>
            <p:cNvPr id="3" name="Picture 2">
              <a:extLst>
                <a:ext uri="{FF2B5EF4-FFF2-40B4-BE49-F238E27FC236}">
                  <a16:creationId xmlns:a16="http://schemas.microsoft.com/office/drawing/2014/main" id="{CC75F652-93E8-4441-A144-8D112F416EAF}"/>
                </a:ext>
              </a:extLst>
            </p:cNvPr>
            <p:cNvPicPr>
              <a:picLocks noChangeAspect="1"/>
            </p:cNvPicPr>
            <p:nvPr/>
          </p:nvPicPr>
          <p:blipFill rotWithShape="1">
            <a:blip r:embed="rId4"/>
            <a:srcRect l="68143" t="21796" b="14101"/>
            <a:stretch/>
          </p:blipFill>
          <p:spPr>
            <a:xfrm>
              <a:off x="1916723" y="321733"/>
              <a:ext cx="9532518" cy="5394854"/>
            </a:xfrm>
            <a:prstGeom prst="rect">
              <a:avLst/>
            </a:prstGeom>
          </p:spPr>
        </p:pic>
        <p:sp>
          <p:nvSpPr>
            <p:cNvPr id="5" name="Rectangle 4">
              <a:extLst>
                <a:ext uri="{FF2B5EF4-FFF2-40B4-BE49-F238E27FC236}">
                  <a16:creationId xmlns:a16="http://schemas.microsoft.com/office/drawing/2014/main" id="{56013BF9-610F-414F-ABB8-7D2932DDD31E}"/>
                </a:ext>
              </a:extLst>
            </p:cNvPr>
            <p:cNvSpPr/>
            <p:nvPr/>
          </p:nvSpPr>
          <p:spPr>
            <a:xfrm>
              <a:off x="5198533" y="440267"/>
              <a:ext cx="2590800" cy="53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EB921BF-7462-4028-A31F-BB7D4DC72F91}"/>
                </a:ext>
              </a:extLst>
            </p:cNvPr>
            <p:cNvSpPr/>
            <p:nvPr/>
          </p:nvSpPr>
          <p:spPr>
            <a:xfrm>
              <a:off x="1916722" y="670721"/>
              <a:ext cx="3417277" cy="531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0FE6D9CD-4046-4D06-BFAA-28596CD33503}"/>
              </a:ext>
            </a:extLst>
          </p:cNvPr>
          <p:cNvGrpSpPr/>
          <p:nvPr/>
        </p:nvGrpSpPr>
        <p:grpSpPr>
          <a:xfrm>
            <a:off x="225699" y="4580465"/>
            <a:ext cx="2743196" cy="1744133"/>
            <a:chOff x="101604" y="2184400"/>
            <a:chExt cx="2743196" cy="1744133"/>
          </a:xfrm>
        </p:grpSpPr>
        <p:sp>
          <p:nvSpPr>
            <p:cNvPr id="15" name="Arrow: Down 14">
              <a:extLst>
                <a:ext uri="{FF2B5EF4-FFF2-40B4-BE49-F238E27FC236}">
                  <a16:creationId xmlns:a16="http://schemas.microsoft.com/office/drawing/2014/main" id="{37E96642-249D-47EA-A6B8-B2111E5EB514}"/>
                </a:ext>
              </a:extLst>
            </p:cNvPr>
            <p:cNvSpPr/>
            <p:nvPr/>
          </p:nvSpPr>
          <p:spPr>
            <a:xfrm>
              <a:off x="101604" y="2184400"/>
              <a:ext cx="558800" cy="1744133"/>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6A76EB46-9FC9-42A9-9D70-B49DEAD9D49E}"/>
                </a:ext>
              </a:extLst>
            </p:cNvPr>
            <p:cNvSpPr txBox="1"/>
            <p:nvPr/>
          </p:nvSpPr>
          <p:spPr>
            <a:xfrm>
              <a:off x="660404" y="2336800"/>
              <a:ext cx="2184396" cy="923330"/>
            </a:xfrm>
            <a:prstGeom prst="rect">
              <a:avLst/>
            </a:prstGeom>
            <a:noFill/>
          </p:spPr>
          <p:txBody>
            <a:bodyPr wrap="square" rtlCol="0">
              <a:spAutoFit/>
            </a:bodyPr>
            <a:lstStyle/>
            <a:p>
              <a:r>
                <a:rPr lang="en-US" dirty="0"/>
                <a:t>Licensed group child care centers declined by 9% </a:t>
              </a:r>
            </a:p>
          </p:txBody>
        </p:sp>
      </p:grpSp>
      <p:sp>
        <p:nvSpPr>
          <p:cNvPr id="8" name="TextBox 7">
            <a:extLst>
              <a:ext uri="{FF2B5EF4-FFF2-40B4-BE49-F238E27FC236}">
                <a16:creationId xmlns:a16="http://schemas.microsoft.com/office/drawing/2014/main" id="{0F7BFC70-D598-4796-94CA-C23A41F0D713}"/>
              </a:ext>
            </a:extLst>
          </p:cNvPr>
          <p:cNvSpPr txBox="1"/>
          <p:nvPr/>
        </p:nvSpPr>
        <p:spPr>
          <a:xfrm>
            <a:off x="8479764" y="3281985"/>
            <a:ext cx="3589867" cy="3416320"/>
          </a:xfrm>
          <a:prstGeom prst="rect">
            <a:avLst/>
          </a:prstGeom>
          <a:solidFill>
            <a:schemeClr val="accent1"/>
          </a:solidFill>
        </p:spPr>
        <p:txBody>
          <a:bodyPr wrap="square" rtlCol="0">
            <a:spAutoFit/>
          </a:bodyPr>
          <a:lstStyle/>
          <a:p>
            <a:endParaRPr lang="en-US" dirty="0">
              <a:solidFill>
                <a:schemeClr val="bg1"/>
              </a:solidFill>
            </a:endParaRPr>
          </a:p>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Geography impacts accessibility of child care</a:t>
            </a:r>
          </a:p>
          <a:p>
            <a:pPr marL="285750" indent="-285750">
              <a:buFont typeface="Arial" panose="020B0604020202020204" pitchFamily="34" charset="0"/>
              <a:buChar char="•"/>
            </a:pPr>
            <a:r>
              <a:rPr lang="en-US" dirty="0">
                <a:solidFill>
                  <a:schemeClr val="bg1"/>
                </a:solidFill>
              </a:rPr>
              <a:t>Even in areas such as Milwaukee County, where there are a high number of providers, gaps exist </a:t>
            </a:r>
          </a:p>
          <a:p>
            <a:pPr marL="285750" indent="-285750">
              <a:buFont typeface="Arial" panose="020B0604020202020204" pitchFamily="34" charset="0"/>
              <a:buChar char="•"/>
            </a:pPr>
            <a:r>
              <a:rPr lang="en-US" dirty="0">
                <a:solidFill>
                  <a:schemeClr val="bg1"/>
                </a:solidFill>
              </a:rPr>
              <a:t>In rural areas family child care, the primary regulated option, has been declining</a:t>
            </a:r>
          </a:p>
          <a:p>
            <a:endParaRPr lang="en-US" dirty="0">
              <a:solidFill>
                <a:schemeClr val="bg1"/>
              </a:solidFill>
            </a:endParaRPr>
          </a:p>
        </p:txBody>
      </p:sp>
      <p:sp>
        <p:nvSpPr>
          <p:cNvPr id="4" name="Slide Number Placeholder 3">
            <a:extLst>
              <a:ext uri="{FF2B5EF4-FFF2-40B4-BE49-F238E27FC236}">
                <a16:creationId xmlns:a16="http://schemas.microsoft.com/office/drawing/2014/main" id="{DE29129C-2D9C-4420-9614-A876DB842CAD}"/>
              </a:ext>
            </a:extLst>
          </p:cNvPr>
          <p:cNvSpPr>
            <a:spLocks noGrp="1"/>
          </p:cNvSpPr>
          <p:nvPr>
            <p:ph type="sldNum" sz="quarter" idx="12"/>
          </p:nvPr>
        </p:nvSpPr>
        <p:spPr/>
        <p:txBody>
          <a:bodyPr/>
          <a:lstStyle/>
          <a:p>
            <a:fld id="{25793CD2-3739-484B-BF98-89F24E26B62E}" type="slidenum">
              <a:rPr lang="en-US" smtClean="0"/>
              <a:t>18</a:t>
            </a:fld>
            <a:endParaRPr lang="en-US" dirty="0"/>
          </a:p>
        </p:txBody>
      </p:sp>
    </p:spTree>
    <p:extLst>
      <p:ext uri="{BB962C8B-B14F-4D97-AF65-F5344CB8AC3E}">
        <p14:creationId xmlns:p14="http://schemas.microsoft.com/office/powerpoint/2010/main" val="2405548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A95C-8974-477A-9DBE-9676B54FDD78}"/>
              </a:ext>
            </a:extLst>
          </p:cNvPr>
          <p:cNvSpPr>
            <a:spLocks noGrp="1"/>
          </p:cNvSpPr>
          <p:nvPr>
            <p:ph type="title"/>
          </p:nvPr>
        </p:nvSpPr>
        <p:spPr>
          <a:xfrm>
            <a:off x="182827" y="48863"/>
            <a:ext cx="7728479" cy="1269538"/>
          </a:xfrm>
        </p:spPr>
        <p:txBody>
          <a:bodyPr anchor="t">
            <a:normAutofit/>
          </a:bodyPr>
          <a:lstStyle/>
          <a:p>
            <a:r>
              <a:rPr lang="en-US" sz="4400" b="1" dirty="0">
                <a:solidFill>
                  <a:schemeClr val="accent5"/>
                </a:solidFill>
              </a:rPr>
              <a:t>Access</a:t>
            </a:r>
          </a:p>
        </p:txBody>
      </p:sp>
      <p:sp>
        <p:nvSpPr>
          <p:cNvPr id="4" name="Rectangle 3">
            <a:extLst>
              <a:ext uri="{FF2B5EF4-FFF2-40B4-BE49-F238E27FC236}">
                <a16:creationId xmlns:a16="http://schemas.microsoft.com/office/drawing/2014/main" id="{34FB8928-697D-47B8-B8BC-6B6FE79447F8}"/>
              </a:ext>
            </a:extLst>
          </p:cNvPr>
          <p:cNvSpPr/>
          <p:nvPr/>
        </p:nvSpPr>
        <p:spPr>
          <a:xfrm>
            <a:off x="3276598" y="954412"/>
            <a:ext cx="6891867" cy="4949175"/>
          </a:xfrm>
          <a:prstGeom prst="rect">
            <a:avLst/>
          </a:prstGeom>
        </p:spPr>
        <p:txBody>
          <a:bodyPr wrap="square">
            <a:spAutoFit/>
          </a:bodyPr>
          <a:lstStyle/>
          <a:p>
            <a:pPr>
              <a:lnSpc>
                <a:spcPct val="119000"/>
              </a:lnSpc>
            </a:pPr>
            <a:r>
              <a:rPr lang="en-US" sz="2800" b="1" kern="1400" dirty="0">
                <a:solidFill>
                  <a:srgbClr val="000000"/>
                </a:solidFill>
                <a:latin typeface="Roboto" panose="02000000000000000000" pitchFamily="2" charset="0"/>
              </a:rPr>
              <a:t>Fewer providers are participating in YoungStar. </a:t>
            </a:r>
          </a:p>
          <a:p>
            <a:pPr>
              <a:lnSpc>
                <a:spcPct val="119000"/>
              </a:lnSpc>
            </a:pPr>
            <a:endParaRPr lang="en-US" sz="2200" kern="1400" dirty="0">
              <a:solidFill>
                <a:srgbClr val="000000"/>
              </a:solidFill>
              <a:latin typeface="Roboto" panose="02000000000000000000" pitchFamily="2" charset="0"/>
            </a:endParaRPr>
          </a:p>
          <a:p>
            <a:pPr>
              <a:lnSpc>
                <a:spcPct val="119000"/>
              </a:lnSpc>
            </a:pPr>
            <a:r>
              <a:rPr lang="en-US" sz="2200" kern="1400" dirty="0">
                <a:solidFill>
                  <a:schemeClr val="accent1"/>
                </a:solidFill>
                <a:latin typeface="Roboto" panose="02000000000000000000" pitchFamily="2" charset="0"/>
              </a:rPr>
              <a:t>This disproportionately impacts families participating in Wisconsin Shares who must enroll their children with a YoungStar-participating provider. </a:t>
            </a:r>
          </a:p>
          <a:p>
            <a:pPr>
              <a:lnSpc>
                <a:spcPct val="119000"/>
              </a:lnSpc>
            </a:pPr>
            <a:endParaRPr lang="en-US" sz="2200" kern="1400" dirty="0">
              <a:solidFill>
                <a:srgbClr val="000000"/>
              </a:solidFill>
              <a:latin typeface="Roboto" panose="02000000000000000000" pitchFamily="2" charset="0"/>
            </a:endParaRPr>
          </a:p>
          <a:p>
            <a:pPr>
              <a:lnSpc>
                <a:spcPct val="119000"/>
              </a:lnSpc>
            </a:pPr>
            <a:r>
              <a:rPr lang="en-US" sz="2200" kern="1400" dirty="0">
                <a:solidFill>
                  <a:schemeClr val="accent1"/>
                </a:solidFill>
                <a:latin typeface="Roboto" panose="02000000000000000000" pitchFamily="2" charset="0"/>
              </a:rPr>
              <a:t>Families with income constraints in need of WI Shares assistance may be at an even greater disadvantage in finding child care near their home or work.  </a:t>
            </a:r>
            <a:endParaRPr lang="en-US" sz="2200" kern="1400" dirty="0">
              <a:solidFill>
                <a:schemeClr val="accent1"/>
              </a:solidFill>
              <a:latin typeface="Times New Roman" panose="02020603050405020304" pitchFamily="18" charset="0"/>
            </a:endParaRPr>
          </a:p>
          <a:p>
            <a:pPr>
              <a:lnSpc>
                <a:spcPct val="119000"/>
              </a:lnSpc>
              <a:spcAft>
                <a:spcPts val="600"/>
              </a:spcAft>
            </a:pPr>
            <a:r>
              <a:rPr lang="en-US" sz="1200" kern="1400" dirty="0">
                <a:solidFill>
                  <a:srgbClr val="000000"/>
                </a:solidFill>
                <a:latin typeface="Calibri" panose="020F0502020204030204" pitchFamily="34" charset="0"/>
              </a:rPr>
              <a:t> </a:t>
            </a:r>
            <a:endParaRPr lang="en-US" sz="1200" kern="1400" dirty="0">
              <a:ln>
                <a:noFill/>
              </a:ln>
              <a:solidFill>
                <a:srgbClr val="000000"/>
              </a:solidFill>
              <a:effectLst/>
              <a:latin typeface="Calibri" panose="020F0502020204030204" pitchFamily="34" charset="0"/>
            </a:endParaRPr>
          </a:p>
        </p:txBody>
      </p:sp>
      <p:sp>
        <p:nvSpPr>
          <p:cNvPr id="9" name="Arrow: Down 8">
            <a:extLst>
              <a:ext uri="{FF2B5EF4-FFF2-40B4-BE49-F238E27FC236}">
                <a16:creationId xmlns:a16="http://schemas.microsoft.com/office/drawing/2014/main" id="{3BAD29FA-8F5A-46A2-9F68-607E31EE0380}"/>
              </a:ext>
            </a:extLst>
          </p:cNvPr>
          <p:cNvSpPr/>
          <p:nvPr/>
        </p:nvSpPr>
        <p:spPr>
          <a:xfrm>
            <a:off x="1019439" y="1030541"/>
            <a:ext cx="2015066" cy="4250267"/>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CDF868F-E125-4352-844B-2516DC2A6D16}"/>
              </a:ext>
            </a:extLst>
          </p:cNvPr>
          <p:cNvSpPr/>
          <p:nvPr/>
        </p:nvSpPr>
        <p:spPr>
          <a:xfrm>
            <a:off x="-135464" y="5784319"/>
            <a:ext cx="12716933" cy="1401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044F4BC9-8B67-4C7D-ADC1-265CF67172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1571" y="5234095"/>
            <a:ext cx="3657600" cy="1225296"/>
          </a:xfrm>
          <a:prstGeom prst="rect">
            <a:avLst/>
          </a:prstGeom>
        </p:spPr>
      </p:pic>
      <p:sp>
        <p:nvSpPr>
          <p:cNvPr id="3" name="Slide Number Placeholder 2">
            <a:extLst>
              <a:ext uri="{FF2B5EF4-FFF2-40B4-BE49-F238E27FC236}">
                <a16:creationId xmlns:a16="http://schemas.microsoft.com/office/drawing/2014/main" id="{C3C27C88-3FEA-4A6F-A82C-F0776D066643}"/>
              </a:ext>
            </a:extLst>
          </p:cNvPr>
          <p:cNvSpPr>
            <a:spLocks noGrp="1"/>
          </p:cNvSpPr>
          <p:nvPr>
            <p:ph type="sldNum" sz="quarter" idx="12"/>
          </p:nvPr>
        </p:nvSpPr>
        <p:spPr/>
        <p:txBody>
          <a:bodyPr/>
          <a:lstStyle/>
          <a:p>
            <a:fld id="{25793CD2-3739-484B-BF98-89F24E26B62E}" type="slidenum">
              <a:rPr lang="en-US" smtClean="0"/>
              <a:t>19</a:t>
            </a:fld>
            <a:endParaRPr lang="en-US" dirty="0"/>
          </a:p>
        </p:txBody>
      </p:sp>
    </p:spTree>
    <p:extLst>
      <p:ext uri="{BB962C8B-B14F-4D97-AF65-F5344CB8AC3E}">
        <p14:creationId xmlns:p14="http://schemas.microsoft.com/office/powerpoint/2010/main" val="119811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4B2CD-463B-47A9-AB16-D33B2E4F13EF}"/>
              </a:ext>
            </a:extLst>
          </p:cNvPr>
          <p:cNvSpPr>
            <a:spLocks noGrp="1"/>
          </p:cNvSpPr>
          <p:nvPr>
            <p:ph type="ctrTitle"/>
          </p:nvPr>
        </p:nvSpPr>
        <p:spPr>
          <a:xfrm>
            <a:off x="663677" y="1122363"/>
            <a:ext cx="10943304" cy="2387600"/>
          </a:xfrm>
        </p:spPr>
        <p:txBody>
          <a:bodyPr>
            <a:normAutofit fontScale="90000"/>
          </a:bodyPr>
          <a:lstStyle/>
          <a:p>
            <a:r>
              <a:rPr lang="en-US" dirty="0"/>
              <a:t>Preschool Development Grant:</a:t>
            </a:r>
            <a:br>
              <a:rPr lang="en-US" dirty="0"/>
            </a:br>
            <a:r>
              <a:rPr lang="en-US" dirty="0"/>
              <a:t> Welcome to the Research Sandbox</a:t>
            </a:r>
          </a:p>
        </p:txBody>
      </p:sp>
      <p:sp>
        <p:nvSpPr>
          <p:cNvPr id="3" name="Subtitle 2">
            <a:extLst>
              <a:ext uri="{FF2B5EF4-FFF2-40B4-BE49-F238E27FC236}">
                <a16:creationId xmlns:a16="http://schemas.microsoft.com/office/drawing/2014/main" id="{E6A90226-C011-4DBD-9196-2BED2427E69B}"/>
              </a:ext>
            </a:extLst>
          </p:cNvPr>
          <p:cNvSpPr>
            <a:spLocks noGrp="1"/>
          </p:cNvSpPr>
          <p:nvPr>
            <p:ph type="subTitle" idx="1"/>
          </p:nvPr>
        </p:nvSpPr>
        <p:spPr/>
        <p:txBody>
          <a:bodyPr/>
          <a:lstStyle/>
          <a:p>
            <a:r>
              <a:rPr lang="en-US" dirty="0"/>
              <a:t>July 2020</a:t>
            </a:r>
          </a:p>
          <a:p>
            <a:r>
              <a:rPr lang="en-US" dirty="0"/>
              <a:t>v.1</a:t>
            </a:r>
          </a:p>
        </p:txBody>
      </p:sp>
      <p:sp>
        <p:nvSpPr>
          <p:cNvPr id="4" name="Slide Number Placeholder 3">
            <a:extLst>
              <a:ext uri="{FF2B5EF4-FFF2-40B4-BE49-F238E27FC236}">
                <a16:creationId xmlns:a16="http://schemas.microsoft.com/office/drawing/2014/main" id="{C4291F09-9DF7-4DAE-863C-50A399B4FDCA}"/>
              </a:ext>
            </a:extLst>
          </p:cNvPr>
          <p:cNvSpPr>
            <a:spLocks noGrp="1"/>
          </p:cNvSpPr>
          <p:nvPr>
            <p:ph type="sldNum" sz="quarter" idx="12"/>
          </p:nvPr>
        </p:nvSpPr>
        <p:spPr/>
        <p:txBody>
          <a:bodyPr/>
          <a:lstStyle/>
          <a:p>
            <a:fld id="{25793CD2-3739-484B-BF98-89F24E26B62E}" type="slidenum">
              <a:rPr lang="en-US" smtClean="0"/>
              <a:t>2</a:t>
            </a:fld>
            <a:endParaRPr lang="en-US" dirty="0"/>
          </a:p>
        </p:txBody>
      </p:sp>
      <p:pic>
        <p:nvPicPr>
          <p:cNvPr id="5" name="Picture 2" descr="sandbox">
            <a:extLst>
              <a:ext uri="{FF2B5EF4-FFF2-40B4-BE49-F238E27FC236}">
                <a16:creationId xmlns:a16="http://schemas.microsoft.com/office/drawing/2014/main" id="{5BD601A7-2A00-490E-BD43-80E0DF5188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7" r="5" b="5"/>
          <a:stretch/>
        </p:blipFill>
        <p:spPr bwMode="auto">
          <a:xfrm>
            <a:off x="9473319" y="2990850"/>
            <a:ext cx="2718682" cy="2971800"/>
          </a:xfrm>
          <a:prstGeom prst="rect">
            <a:avLst/>
          </a:prstGeom>
          <a:noFill/>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869319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F616D-8A1E-4F6F-A00D-9DF36B49AA8E}"/>
              </a:ext>
            </a:extLst>
          </p:cNvPr>
          <p:cNvPicPr>
            <a:picLocks noChangeAspect="1"/>
          </p:cNvPicPr>
          <p:nvPr/>
        </p:nvPicPr>
        <p:blipFill rotWithShape="1">
          <a:blip r:embed="rId3"/>
          <a:srcRect l="14722" t="21111" r="57222" b="13704"/>
          <a:stretch/>
        </p:blipFill>
        <p:spPr>
          <a:xfrm>
            <a:off x="106222" y="914400"/>
            <a:ext cx="8327834" cy="5441950"/>
          </a:xfrm>
          <a:prstGeom prst="rect">
            <a:avLst/>
          </a:prstGeom>
        </p:spPr>
      </p:pic>
      <p:sp>
        <p:nvSpPr>
          <p:cNvPr id="5" name="Title 4">
            <a:extLst>
              <a:ext uri="{FF2B5EF4-FFF2-40B4-BE49-F238E27FC236}">
                <a16:creationId xmlns:a16="http://schemas.microsoft.com/office/drawing/2014/main" id="{CD76C684-5597-4F26-B0C3-285AAA75DFF7}"/>
              </a:ext>
            </a:extLst>
          </p:cNvPr>
          <p:cNvSpPr>
            <a:spLocks noGrp="1"/>
          </p:cNvSpPr>
          <p:nvPr>
            <p:ph type="title"/>
          </p:nvPr>
        </p:nvSpPr>
        <p:spPr>
          <a:xfrm>
            <a:off x="0" y="18256"/>
            <a:ext cx="10515600" cy="662782"/>
          </a:xfrm>
        </p:spPr>
        <p:txBody>
          <a:bodyPr>
            <a:normAutofit fontScale="90000"/>
          </a:bodyPr>
          <a:lstStyle/>
          <a:p>
            <a:r>
              <a:rPr lang="en-US" dirty="0">
                <a:solidFill>
                  <a:schemeClr val="accent3"/>
                </a:solidFill>
              </a:rPr>
              <a:t>Affordability</a:t>
            </a:r>
          </a:p>
        </p:txBody>
      </p:sp>
      <p:sp>
        <p:nvSpPr>
          <p:cNvPr id="13" name="TextBox 12">
            <a:extLst>
              <a:ext uri="{FF2B5EF4-FFF2-40B4-BE49-F238E27FC236}">
                <a16:creationId xmlns:a16="http://schemas.microsoft.com/office/drawing/2014/main" id="{E3FE95F5-BB7B-4CC9-8C9A-7AC6F028246C}"/>
              </a:ext>
            </a:extLst>
          </p:cNvPr>
          <p:cNvSpPr txBox="1"/>
          <p:nvPr/>
        </p:nvSpPr>
        <p:spPr>
          <a:xfrm>
            <a:off x="6921115" y="3189018"/>
            <a:ext cx="4944533" cy="1200329"/>
          </a:xfrm>
          <a:prstGeom prst="rect">
            <a:avLst/>
          </a:prstGeom>
          <a:solidFill>
            <a:schemeClr val="accent1"/>
          </a:solidFill>
        </p:spPr>
        <p:txBody>
          <a:bodyPr wrap="square" rtlCol="0">
            <a:spAutoFit/>
          </a:bodyPr>
          <a:lstStyle/>
          <a:p>
            <a:pPr algn="ctr"/>
            <a:r>
              <a:rPr lang="en-US" dirty="0">
                <a:solidFill>
                  <a:schemeClr val="bg1"/>
                </a:solidFill>
              </a:rPr>
              <a:t>The average annual cost of infant care in Wisconsin significantly exceeds the average in-state tuition for a 4-year public college &amp; average annual rent. </a:t>
            </a:r>
          </a:p>
        </p:txBody>
      </p:sp>
      <p:sp>
        <p:nvSpPr>
          <p:cNvPr id="3" name="Slide Number Placeholder 2">
            <a:extLst>
              <a:ext uri="{FF2B5EF4-FFF2-40B4-BE49-F238E27FC236}">
                <a16:creationId xmlns:a16="http://schemas.microsoft.com/office/drawing/2014/main" id="{456B92C0-361B-4D54-83AA-85EF077842B5}"/>
              </a:ext>
            </a:extLst>
          </p:cNvPr>
          <p:cNvSpPr>
            <a:spLocks noGrp="1"/>
          </p:cNvSpPr>
          <p:nvPr>
            <p:ph type="sldNum" sz="quarter" idx="12"/>
          </p:nvPr>
        </p:nvSpPr>
        <p:spPr/>
        <p:txBody>
          <a:bodyPr/>
          <a:lstStyle/>
          <a:p>
            <a:fld id="{25793CD2-3739-484B-BF98-89F24E26B62E}" type="slidenum">
              <a:rPr lang="en-US" smtClean="0"/>
              <a:t>20</a:t>
            </a:fld>
            <a:endParaRPr lang="en-US" dirty="0"/>
          </a:p>
        </p:txBody>
      </p:sp>
    </p:spTree>
    <p:extLst>
      <p:ext uri="{BB962C8B-B14F-4D97-AF65-F5344CB8AC3E}">
        <p14:creationId xmlns:p14="http://schemas.microsoft.com/office/powerpoint/2010/main" val="1312177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26E6C7-FB05-4276-906A-DCFFD9031949}"/>
              </a:ext>
            </a:extLst>
          </p:cNvPr>
          <p:cNvPicPr>
            <a:picLocks noChangeAspect="1"/>
          </p:cNvPicPr>
          <p:nvPr/>
        </p:nvPicPr>
        <p:blipFill rotWithShape="1">
          <a:blip r:embed="rId3"/>
          <a:srcRect l="17888" t="22864" r="56666" b="51818"/>
          <a:stretch/>
        </p:blipFill>
        <p:spPr>
          <a:xfrm>
            <a:off x="152399" y="3894666"/>
            <a:ext cx="9059339" cy="2535279"/>
          </a:xfrm>
          <a:prstGeom prst="rect">
            <a:avLst/>
          </a:prstGeom>
        </p:spPr>
      </p:pic>
      <p:sp>
        <p:nvSpPr>
          <p:cNvPr id="5" name="Title 4">
            <a:extLst>
              <a:ext uri="{FF2B5EF4-FFF2-40B4-BE49-F238E27FC236}">
                <a16:creationId xmlns:a16="http://schemas.microsoft.com/office/drawing/2014/main" id="{CD76C684-5597-4F26-B0C3-285AAA75DFF7}"/>
              </a:ext>
            </a:extLst>
          </p:cNvPr>
          <p:cNvSpPr>
            <a:spLocks noGrp="1"/>
          </p:cNvSpPr>
          <p:nvPr>
            <p:ph type="title"/>
          </p:nvPr>
        </p:nvSpPr>
        <p:spPr>
          <a:xfrm>
            <a:off x="0" y="18256"/>
            <a:ext cx="10515600" cy="662782"/>
          </a:xfrm>
        </p:spPr>
        <p:txBody>
          <a:bodyPr>
            <a:normAutofit fontScale="90000"/>
          </a:bodyPr>
          <a:lstStyle/>
          <a:p>
            <a:r>
              <a:rPr lang="en-US" dirty="0">
                <a:solidFill>
                  <a:schemeClr val="accent3"/>
                </a:solidFill>
              </a:rPr>
              <a:t>Affordability</a:t>
            </a:r>
          </a:p>
        </p:txBody>
      </p:sp>
      <p:sp>
        <p:nvSpPr>
          <p:cNvPr id="9" name="Content Placeholder 5">
            <a:extLst>
              <a:ext uri="{FF2B5EF4-FFF2-40B4-BE49-F238E27FC236}">
                <a16:creationId xmlns:a16="http://schemas.microsoft.com/office/drawing/2014/main" id="{68951A56-B82C-4181-B710-7F90DE5F606A}"/>
              </a:ext>
            </a:extLst>
          </p:cNvPr>
          <p:cNvSpPr>
            <a:spLocks noGrp="1"/>
          </p:cNvSpPr>
          <p:nvPr>
            <p:ph sz="half" idx="1"/>
          </p:nvPr>
        </p:nvSpPr>
        <p:spPr>
          <a:xfrm>
            <a:off x="888997" y="809049"/>
            <a:ext cx="5748868" cy="2363254"/>
          </a:xfrm>
          <a:ln>
            <a:solidFill>
              <a:schemeClr val="accent3"/>
            </a:solidFill>
          </a:ln>
        </p:spPr>
        <p:txBody>
          <a:bodyPr anchor="t">
            <a:normAutofit/>
          </a:bodyPr>
          <a:lstStyle/>
          <a:p>
            <a:pPr marL="0" indent="0" algn="ctr">
              <a:buNone/>
            </a:pPr>
            <a:r>
              <a:rPr lang="en-US" dirty="0"/>
              <a:t>The Federal Government defines “affordable” child care as costing less than 7% of a family’s income. </a:t>
            </a:r>
          </a:p>
          <a:p>
            <a:pPr marL="0" indent="0" algn="ctr">
              <a:buNone/>
            </a:pPr>
            <a:endParaRPr lang="en-US" i="1" dirty="0"/>
          </a:p>
          <a:p>
            <a:pPr marL="0" indent="0" algn="ctr">
              <a:buNone/>
            </a:pPr>
            <a:r>
              <a:rPr lang="en-US" i="1" dirty="0"/>
              <a:t>No state meets this definition.</a:t>
            </a:r>
          </a:p>
        </p:txBody>
      </p:sp>
      <p:sp>
        <p:nvSpPr>
          <p:cNvPr id="10" name="TextBox 9">
            <a:extLst>
              <a:ext uri="{FF2B5EF4-FFF2-40B4-BE49-F238E27FC236}">
                <a16:creationId xmlns:a16="http://schemas.microsoft.com/office/drawing/2014/main" id="{D1A3D841-8AA9-436B-B3F9-E699212D21AA}"/>
              </a:ext>
            </a:extLst>
          </p:cNvPr>
          <p:cNvSpPr txBox="1"/>
          <p:nvPr/>
        </p:nvSpPr>
        <p:spPr>
          <a:xfrm>
            <a:off x="7780868" y="94244"/>
            <a:ext cx="4013200" cy="3416320"/>
          </a:xfrm>
          <a:prstGeom prst="rect">
            <a:avLst/>
          </a:prstGeom>
          <a:solidFill>
            <a:schemeClr val="accent1"/>
          </a:solidFill>
        </p:spPr>
        <p:txBody>
          <a:bodyPr wrap="square" rtlCol="0">
            <a:spAutoFit/>
          </a:bodyPr>
          <a:lstStyle/>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For families making less than the median income, this gap is even greater.</a:t>
            </a:r>
          </a:p>
          <a:p>
            <a:pPr marL="285750" indent="-285750">
              <a:buFont typeface="Arial" panose="020B0604020202020204" pitchFamily="34" charset="0"/>
              <a:buChar char="•"/>
            </a:pPr>
            <a:r>
              <a:rPr lang="en-US" dirty="0">
                <a:solidFill>
                  <a:schemeClr val="bg1"/>
                </a:solidFill>
              </a:rPr>
              <a:t>Single-parent families are at a greater disadvantage than two-parent families.</a:t>
            </a:r>
          </a:p>
          <a:p>
            <a:pPr marL="285750" indent="-285750">
              <a:buFont typeface="Arial" panose="020B0604020202020204" pitchFamily="34" charset="0"/>
              <a:buChar char="•"/>
            </a:pPr>
            <a:r>
              <a:rPr lang="en-US" dirty="0">
                <a:solidFill>
                  <a:schemeClr val="bg1"/>
                </a:solidFill>
              </a:rPr>
              <a:t>In many counties, Blacks &amp; Hispanics make less than Whites, making affording child care an even greater driver of economic hardship.</a:t>
            </a:r>
          </a:p>
        </p:txBody>
      </p:sp>
      <p:sp>
        <p:nvSpPr>
          <p:cNvPr id="7" name="TextBox 6">
            <a:extLst>
              <a:ext uri="{FF2B5EF4-FFF2-40B4-BE49-F238E27FC236}">
                <a16:creationId xmlns:a16="http://schemas.microsoft.com/office/drawing/2014/main" id="{FB910A06-2194-472C-92D2-7CEF5168ADDA}"/>
              </a:ext>
            </a:extLst>
          </p:cNvPr>
          <p:cNvSpPr txBox="1"/>
          <p:nvPr/>
        </p:nvSpPr>
        <p:spPr>
          <a:xfrm>
            <a:off x="8910813" y="3669645"/>
            <a:ext cx="2743200" cy="3170099"/>
          </a:xfrm>
          <a:prstGeom prst="rect">
            <a:avLst/>
          </a:prstGeom>
          <a:noFill/>
        </p:spPr>
        <p:txBody>
          <a:bodyPr wrap="square" rtlCol="0">
            <a:spAutoFit/>
          </a:bodyPr>
          <a:lstStyle/>
          <a:p>
            <a:r>
              <a:rPr lang="en-US" sz="2000" dirty="0"/>
              <a:t>A family with a school-age child 6+ will pay 2.2x the affordable amount. </a:t>
            </a:r>
          </a:p>
          <a:p>
            <a:endParaRPr lang="en-US" sz="2000" dirty="0"/>
          </a:p>
          <a:p>
            <a:r>
              <a:rPr lang="en-US" sz="2000" dirty="0"/>
              <a:t>A family with a child </a:t>
            </a:r>
            <a:br>
              <a:rPr lang="en-US" sz="2000" dirty="0"/>
            </a:br>
            <a:r>
              <a:rPr lang="en-US" sz="2000" dirty="0"/>
              <a:t>0-1 in a group child care setting will pay 3.6x the affordable amount. </a:t>
            </a:r>
          </a:p>
        </p:txBody>
      </p:sp>
      <p:sp>
        <p:nvSpPr>
          <p:cNvPr id="3" name="Slide Number Placeholder 2">
            <a:extLst>
              <a:ext uri="{FF2B5EF4-FFF2-40B4-BE49-F238E27FC236}">
                <a16:creationId xmlns:a16="http://schemas.microsoft.com/office/drawing/2014/main" id="{DBD680DB-BFB0-47E2-B0AF-56235676D903}"/>
              </a:ext>
            </a:extLst>
          </p:cNvPr>
          <p:cNvSpPr>
            <a:spLocks noGrp="1"/>
          </p:cNvSpPr>
          <p:nvPr>
            <p:ph type="sldNum" sz="quarter" idx="12"/>
          </p:nvPr>
        </p:nvSpPr>
        <p:spPr/>
        <p:txBody>
          <a:bodyPr/>
          <a:lstStyle/>
          <a:p>
            <a:fld id="{25793CD2-3739-484B-BF98-89F24E26B62E}" type="slidenum">
              <a:rPr lang="en-US" smtClean="0"/>
              <a:t>21</a:t>
            </a:fld>
            <a:endParaRPr lang="en-US" dirty="0"/>
          </a:p>
        </p:txBody>
      </p:sp>
    </p:spTree>
    <p:extLst>
      <p:ext uri="{BB962C8B-B14F-4D97-AF65-F5344CB8AC3E}">
        <p14:creationId xmlns:p14="http://schemas.microsoft.com/office/powerpoint/2010/main" val="135873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76C684-5597-4F26-B0C3-285AAA75DFF7}"/>
              </a:ext>
            </a:extLst>
          </p:cNvPr>
          <p:cNvSpPr>
            <a:spLocks noGrp="1"/>
          </p:cNvSpPr>
          <p:nvPr>
            <p:ph type="title"/>
          </p:nvPr>
        </p:nvSpPr>
        <p:spPr>
          <a:xfrm>
            <a:off x="0" y="18256"/>
            <a:ext cx="10515600" cy="662782"/>
          </a:xfrm>
        </p:spPr>
        <p:txBody>
          <a:bodyPr>
            <a:normAutofit fontScale="90000"/>
          </a:bodyPr>
          <a:lstStyle/>
          <a:p>
            <a:r>
              <a:rPr lang="en-US" dirty="0">
                <a:solidFill>
                  <a:schemeClr val="accent3"/>
                </a:solidFill>
              </a:rPr>
              <a:t>Affordability</a:t>
            </a:r>
          </a:p>
        </p:txBody>
      </p:sp>
      <p:sp>
        <p:nvSpPr>
          <p:cNvPr id="7" name="Arrow: Down 6">
            <a:extLst>
              <a:ext uri="{FF2B5EF4-FFF2-40B4-BE49-F238E27FC236}">
                <a16:creationId xmlns:a16="http://schemas.microsoft.com/office/drawing/2014/main" id="{38DE8044-EA82-42C4-96BE-8F0B321E6B8A}"/>
              </a:ext>
            </a:extLst>
          </p:cNvPr>
          <p:cNvSpPr/>
          <p:nvPr/>
        </p:nvSpPr>
        <p:spPr>
          <a:xfrm>
            <a:off x="321734" y="1110302"/>
            <a:ext cx="2184400" cy="5262979"/>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DB837CD-9AD8-4148-9893-92D6A983FA09}"/>
              </a:ext>
            </a:extLst>
          </p:cNvPr>
          <p:cNvSpPr txBox="1"/>
          <p:nvPr/>
        </p:nvSpPr>
        <p:spPr>
          <a:xfrm>
            <a:off x="2506134" y="974835"/>
            <a:ext cx="3708400" cy="4893647"/>
          </a:xfrm>
          <a:prstGeom prst="rect">
            <a:avLst/>
          </a:prstGeom>
          <a:noFill/>
        </p:spPr>
        <p:txBody>
          <a:bodyPr wrap="square" rtlCol="0">
            <a:spAutoFit/>
          </a:bodyPr>
          <a:lstStyle/>
          <a:p>
            <a:r>
              <a:rPr lang="en-US" sz="2400" dirty="0"/>
              <a:t>Wisconsin Shares Child Care Subsidy participation has been steadily declining.</a:t>
            </a:r>
          </a:p>
          <a:p>
            <a:endParaRPr lang="en-US" sz="2400" dirty="0"/>
          </a:p>
          <a:p>
            <a:r>
              <a:rPr lang="en-US" sz="2400" dirty="0"/>
              <a:t>Families who qualify often do not participate. </a:t>
            </a:r>
          </a:p>
          <a:p>
            <a:endParaRPr lang="en-US" sz="2400" dirty="0"/>
          </a:p>
          <a:p>
            <a:r>
              <a:rPr lang="en-US" sz="2400" dirty="0"/>
              <a:t>The gap between the subsidy rate &amp; the cost of care may still leave families unable to afford child care.</a:t>
            </a:r>
          </a:p>
        </p:txBody>
      </p:sp>
      <p:sp>
        <p:nvSpPr>
          <p:cNvPr id="11" name="Content Placeholder 5">
            <a:extLst>
              <a:ext uri="{FF2B5EF4-FFF2-40B4-BE49-F238E27FC236}">
                <a16:creationId xmlns:a16="http://schemas.microsoft.com/office/drawing/2014/main" id="{5FB7BB23-D039-44E8-9923-6E0F2F2A359D}"/>
              </a:ext>
            </a:extLst>
          </p:cNvPr>
          <p:cNvSpPr>
            <a:spLocks noGrp="1"/>
          </p:cNvSpPr>
          <p:nvPr>
            <p:ph sz="half" idx="1"/>
          </p:nvPr>
        </p:nvSpPr>
        <p:spPr>
          <a:xfrm>
            <a:off x="7323665" y="1473200"/>
            <a:ext cx="4546601" cy="3911600"/>
          </a:xfrm>
          <a:solidFill>
            <a:schemeClr val="accent1"/>
          </a:solidFill>
          <a:ln>
            <a:noFill/>
          </a:ln>
        </p:spPr>
        <p:txBody>
          <a:bodyPr anchor="t">
            <a:normAutofit/>
          </a:bodyPr>
          <a:lstStyle/>
          <a:p>
            <a:pPr marL="0" indent="0" algn="ctr">
              <a:buNone/>
            </a:pPr>
            <a:r>
              <a:rPr lang="en-US" dirty="0">
                <a:solidFill>
                  <a:schemeClr val="bg1"/>
                </a:solidFill>
              </a:rPr>
              <a:t>Equity &amp; Inclusion: </a:t>
            </a:r>
          </a:p>
          <a:p>
            <a:pPr marL="0" indent="0" algn="ctr">
              <a:buNone/>
            </a:pPr>
            <a:r>
              <a:rPr lang="en-US" dirty="0">
                <a:solidFill>
                  <a:schemeClr val="bg1"/>
                </a:solidFill>
              </a:rPr>
              <a:t>Children receiving WI Shares must enroll in a YoungStar-participating program. </a:t>
            </a:r>
          </a:p>
          <a:p>
            <a:pPr marL="0" indent="0" algn="ctr">
              <a:buNone/>
            </a:pPr>
            <a:r>
              <a:rPr lang="en-US" dirty="0">
                <a:solidFill>
                  <a:schemeClr val="bg1"/>
                </a:solidFill>
              </a:rPr>
              <a:t>Families unable to access a YoungStar participating provider may be unable to access WI Shares.</a:t>
            </a:r>
            <a:endParaRPr lang="en-US" i="1" dirty="0">
              <a:solidFill>
                <a:schemeClr val="bg1"/>
              </a:solidFill>
            </a:endParaRPr>
          </a:p>
        </p:txBody>
      </p:sp>
      <p:sp>
        <p:nvSpPr>
          <p:cNvPr id="2" name="Slide Number Placeholder 1">
            <a:extLst>
              <a:ext uri="{FF2B5EF4-FFF2-40B4-BE49-F238E27FC236}">
                <a16:creationId xmlns:a16="http://schemas.microsoft.com/office/drawing/2014/main" id="{C461AC62-BCF4-424C-A07A-07F2E9F2514C}"/>
              </a:ext>
            </a:extLst>
          </p:cNvPr>
          <p:cNvSpPr>
            <a:spLocks noGrp="1"/>
          </p:cNvSpPr>
          <p:nvPr>
            <p:ph type="sldNum" sz="quarter" idx="12"/>
          </p:nvPr>
        </p:nvSpPr>
        <p:spPr/>
        <p:txBody>
          <a:bodyPr/>
          <a:lstStyle/>
          <a:p>
            <a:fld id="{25793CD2-3739-484B-BF98-89F24E26B62E}" type="slidenum">
              <a:rPr lang="en-US" smtClean="0"/>
              <a:t>22</a:t>
            </a:fld>
            <a:endParaRPr lang="en-US" dirty="0"/>
          </a:p>
        </p:txBody>
      </p:sp>
    </p:spTree>
    <p:extLst>
      <p:ext uri="{BB962C8B-B14F-4D97-AF65-F5344CB8AC3E}">
        <p14:creationId xmlns:p14="http://schemas.microsoft.com/office/powerpoint/2010/main" val="45280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76C684-5597-4F26-B0C3-285AAA75DFF7}"/>
              </a:ext>
            </a:extLst>
          </p:cNvPr>
          <p:cNvSpPr>
            <a:spLocks noGrp="1"/>
          </p:cNvSpPr>
          <p:nvPr>
            <p:ph type="title"/>
          </p:nvPr>
        </p:nvSpPr>
        <p:spPr>
          <a:xfrm>
            <a:off x="0" y="18256"/>
            <a:ext cx="10515600" cy="662782"/>
          </a:xfrm>
        </p:spPr>
        <p:txBody>
          <a:bodyPr>
            <a:normAutofit fontScale="90000"/>
          </a:bodyPr>
          <a:lstStyle/>
          <a:p>
            <a:r>
              <a:rPr lang="en-US" dirty="0">
                <a:solidFill>
                  <a:schemeClr val="accent3"/>
                </a:solidFill>
              </a:rPr>
              <a:t>Affordability</a:t>
            </a:r>
          </a:p>
        </p:txBody>
      </p:sp>
      <p:sp>
        <p:nvSpPr>
          <p:cNvPr id="19" name="TextBox 18">
            <a:extLst>
              <a:ext uri="{FF2B5EF4-FFF2-40B4-BE49-F238E27FC236}">
                <a16:creationId xmlns:a16="http://schemas.microsoft.com/office/drawing/2014/main" id="{5301D3B9-66DD-4298-9310-59D5808F7541}"/>
              </a:ext>
            </a:extLst>
          </p:cNvPr>
          <p:cNvSpPr txBox="1"/>
          <p:nvPr/>
        </p:nvSpPr>
        <p:spPr>
          <a:xfrm>
            <a:off x="660401" y="5432539"/>
            <a:ext cx="10397066" cy="923330"/>
          </a:xfrm>
          <a:prstGeom prst="rect">
            <a:avLst/>
          </a:prstGeom>
          <a:solidFill>
            <a:schemeClr val="accent1"/>
          </a:solidFill>
        </p:spPr>
        <p:txBody>
          <a:bodyPr wrap="square" rtlCol="0">
            <a:spAutoFit/>
          </a:bodyPr>
          <a:lstStyle/>
          <a:p>
            <a:pPr algn="ctr"/>
            <a:r>
              <a:rPr lang="en-US" dirty="0">
                <a:solidFill>
                  <a:schemeClr val="bg1"/>
                </a:solidFill>
              </a:rPr>
              <a:t>Families may be unable to afford the difference.</a:t>
            </a:r>
          </a:p>
          <a:p>
            <a:pPr algn="ctr"/>
            <a:r>
              <a:rPr lang="en-US" dirty="0">
                <a:solidFill>
                  <a:schemeClr val="bg1"/>
                </a:solidFill>
              </a:rPr>
              <a:t>Families may be unable to find YoungStar-participating providers and with openings.</a:t>
            </a:r>
          </a:p>
          <a:p>
            <a:pPr algn="ctr"/>
            <a:r>
              <a:rPr lang="en-US" dirty="0">
                <a:solidFill>
                  <a:schemeClr val="bg1"/>
                </a:solidFill>
              </a:rPr>
              <a:t>Families may be unable to find any providers with openings. </a:t>
            </a:r>
          </a:p>
        </p:txBody>
      </p:sp>
      <p:grpSp>
        <p:nvGrpSpPr>
          <p:cNvPr id="6" name="Group 5">
            <a:extLst>
              <a:ext uri="{FF2B5EF4-FFF2-40B4-BE49-F238E27FC236}">
                <a16:creationId xmlns:a16="http://schemas.microsoft.com/office/drawing/2014/main" id="{E0E92A50-7319-4A18-A523-3E2135B166BA}"/>
              </a:ext>
            </a:extLst>
          </p:cNvPr>
          <p:cNvGrpSpPr/>
          <p:nvPr/>
        </p:nvGrpSpPr>
        <p:grpSpPr>
          <a:xfrm>
            <a:off x="6477003" y="779872"/>
            <a:ext cx="5672667" cy="4255428"/>
            <a:chOff x="6138335" y="1657970"/>
            <a:chExt cx="5672667" cy="4255428"/>
          </a:xfrm>
        </p:grpSpPr>
        <p:sp>
          <p:nvSpPr>
            <p:cNvPr id="14" name="Isosceles Triangle 13">
              <a:extLst>
                <a:ext uri="{FF2B5EF4-FFF2-40B4-BE49-F238E27FC236}">
                  <a16:creationId xmlns:a16="http://schemas.microsoft.com/office/drawing/2014/main" id="{5909DDDE-0D93-4DDC-8995-1B883BC102B7}"/>
                </a:ext>
              </a:extLst>
            </p:cNvPr>
            <p:cNvSpPr/>
            <p:nvPr/>
          </p:nvSpPr>
          <p:spPr>
            <a:xfrm>
              <a:off x="8085668" y="2983468"/>
              <a:ext cx="1490134" cy="115146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B96BB7F2-D6E4-4E2D-B9BF-E071C0A7108B}"/>
                </a:ext>
              </a:extLst>
            </p:cNvPr>
            <p:cNvCxnSpPr/>
            <p:nvPr/>
          </p:nvCxnSpPr>
          <p:spPr>
            <a:xfrm flipV="1">
              <a:off x="6426201" y="2661733"/>
              <a:ext cx="4995334" cy="6011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3C2C6AD-F3CD-4720-9B10-C4239B186BD0}"/>
                </a:ext>
              </a:extLst>
            </p:cNvPr>
            <p:cNvSpPr txBox="1"/>
            <p:nvPr/>
          </p:nvSpPr>
          <p:spPr>
            <a:xfrm>
              <a:off x="6138335" y="2200068"/>
              <a:ext cx="2235200" cy="923330"/>
            </a:xfrm>
            <a:prstGeom prst="rect">
              <a:avLst/>
            </a:prstGeom>
            <a:noFill/>
          </p:spPr>
          <p:txBody>
            <a:bodyPr wrap="square" rtlCol="0">
              <a:spAutoFit/>
            </a:bodyPr>
            <a:lstStyle/>
            <a:p>
              <a:r>
                <a:rPr lang="en-US" dirty="0"/>
                <a:t>Avg. price for child 0-1 Group Center: $1,513/mo. </a:t>
              </a:r>
            </a:p>
          </p:txBody>
        </p:sp>
        <p:sp>
          <p:nvSpPr>
            <p:cNvPr id="17" name="TextBox 16">
              <a:extLst>
                <a:ext uri="{FF2B5EF4-FFF2-40B4-BE49-F238E27FC236}">
                  <a16:creationId xmlns:a16="http://schemas.microsoft.com/office/drawing/2014/main" id="{221FEE17-A6AE-4AE7-810B-502BBDEA1140}"/>
                </a:ext>
              </a:extLst>
            </p:cNvPr>
            <p:cNvSpPr txBox="1"/>
            <p:nvPr/>
          </p:nvSpPr>
          <p:spPr>
            <a:xfrm>
              <a:off x="9575802" y="1657970"/>
              <a:ext cx="2235200" cy="1200329"/>
            </a:xfrm>
            <a:prstGeom prst="rect">
              <a:avLst/>
            </a:prstGeom>
            <a:noFill/>
          </p:spPr>
          <p:txBody>
            <a:bodyPr wrap="square" rtlCol="0">
              <a:spAutoFit/>
            </a:bodyPr>
            <a:lstStyle/>
            <a:p>
              <a:r>
                <a:rPr lang="en-US" dirty="0"/>
                <a:t>WI Shares maximum amount for this child: $1,141</a:t>
              </a:r>
            </a:p>
          </p:txBody>
        </p:sp>
        <p:sp>
          <p:nvSpPr>
            <p:cNvPr id="18" name="TextBox 17">
              <a:extLst>
                <a:ext uri="{FF2B5EF4-FFF2-40B4-BE49-F238E27FC236}">
                  <a16:creationId xmlns:a16="http://schemas.microsoft.com/office/drawing/2014/main" id="{EA653B7C-390C-4A7D-9EA5-C7C98D923119}"/>
                </a:ext>
              </a:extLst>
            </p:cNvPr>
            <p:cNvSpPr txBox="1"/>
            <p:nvPr/>
          </p:nvSpPr>
          <p:spPr>
            <a:xfrm>
              <a:off x="7603068" y="4183396"/>
              <a:ext cx="2455334" cy="369332"/>
            </a:xfrm>
            <a:prstGeom prst="rect">
              <a:avLst/>
            </a:prstGeom>
            <a:noFill/>
          </p:spPr>
          <p:txBody>
            <a:bodyPr wrap="square" rtlCol="0">
              <a:spAutoFit/>
            </a:bodyPr>
            <a:lstStyle/>
            <a:p>
              <a:pPr algn="ctr"/>
              <a:r>
                <a:rPr lang="en-US" dirty="0"/>
                <a:t>$370 gap</a:t>
              </a:r>
            </a:p>
          </p:txBody>
        </p:sp>
        <p:sp>
          <p:nvSpPr>
            <p:cNvPr id="20" name="TextBox 19">
              <a:extLst>
                <a:ext uri="{FF2B5EF4-FFF2-40B4-BE49-F238E27FC236}">
                  <a16:creationId xmlns:a16="http://schemas.microsoft.com/office/drawing/2014/main" id="{6D692293-0563-4277-823B-5A49A6612407}"/>
                </a:ext>
              </a:extLst>
            </p:cNvPr>
            <p:cNvSpPr txBox="1"/>
            <p:nvPr/>
          </p:nvSpPr>
          <p:spPr>
            <a:xfrm>
              <a:off x="7730070" y="4713069"/>
              <a:ext cx="2963332" cy="1200329"/>
            </a:xfrm>
            <a:prstGeom prst="rect">
              <a:avLst/>
            </a:prstGeom>
            <a:noFill/>
          </p:spPr>
          <p:txBody>
            <a:bodyPr wrap="square" rtlCol="0">
              <a:spAutoFit/>
            </a:bodyPr>
            <a:lstStyle/>
            <a:p>
              <a:r>
                <a:rPr lang="en-US" dirty="0"/>
                <a:t>Example: Dane County</a:t>
              </a:r>
            </a:p>
            <a:p>
              <a:pPr algn="ctr"/>
              <a:r>
                <a:rPr lang="en-US" i="1" dirty="0"/>
                <a:t>9% of zip codes </a:t>
              </a:r>
            </a:p>
            <a:p>
              <a:pPr algn="ctr"/>
              <a:r>
                <a:rPr lang="en-US" i="1" dirty="0"/>
                <a:t>considered child care deserts</a:t>
              </a:r>
            </a:p>
          </p:txBody>
        </p:sp>
      </p:grpSp>
      <p:sp>
        <p:nvSpPr>
          <p:cNvPr id="2" name="Slide Number Placeholder 1">
            <a:extLst>
              <a:ext uri="{FF2B5EF4-FFF2-40B4-BE49-F238E27FC236}">
                <a16:creationId xmlns:a16="http://schemas.microsoft.com/office/drawing/2014/main" id="{412EAF7E-FFE7-472F-9B8C-E7B9783A1B3B}"/>
              </a:ext>
            </a:extLst>
          </p:cNvPr>
          <p:cNvSpPr>
            <a:spLocks noGrp="1"/>
          </p:cNvSpPr>
          <p:nvPr>
            <p:ph type="sldNum" sz="quarter" idx="12"/>
          </p:nvPr>
        </p:nvSpPr>
        <p:spPr/>
        <p:txBody>
          <a:bodyPr/>
          <a:lstStyle/>
          <a:p>
            <a:fld id="{25793CD2-3739-484B-BF98-89F24E26B62E}" type="slidenum">
              <a:rPr lang="en-US" smtClean="0"/>
              <a:t>23</a:t>
            </a:fld>
            <a:endParaRPr lang="en-US" dirty="0"/>
          </a:p>
        </p:txBody>
      </p:sp>
      <p:grpSp>
        <p:nvGrpSpPr>
          <p:cNvPr id="3" name="Group 2">
            <a:extLst>
              <a:ext uri="{FF2B5EF4-FFF2-40B4-BE49-F238E27FC236}">
                <a16:creationId xmlns:a16="http://schemas.microsoft.com/office/drawing/2014/main" id="{DE3104AE-071D-4806-B937-C750CA96BB5C}"/>
              </a:ext>
            </a:extLst>
          </p:cNvPr>
          <p:cNvGrpSpPr/>
          <p:nvPr/>
        </p:nvGrpSpPr>
        <p:grpSpPr>
          <a:xfrm>
            <a:off x="203198" y="910122"/>
            <a:ext cx="5655736" cy="4104353"/>
            <a:chOff x="380998" y="1967968"/>
            <a:chExt cx="5655736" cy="4104353"/>
          </a:xfrm>
        </p:grpSpPr>
        <p:sp>
          <p:nvSpPr>
            <p:cNvPr id="4" name="Isosceles Triangle 3">
              <a:extLst>
                <a:ext uri="{FF2B5EF4-FFF2-40B4-BE49-F238E27FC236}">
                  <a16:creationId xmlns:a16="http://schemas.microsoft.com/office/drawing/2014/main" id="{1D9150AF-6A09-4005-A707-C5DAC7E1C151}"/>
                </a:ext>
              </a:extLst>
            </p:cNvPr>
            <p:cNvSpPr/>
            <p:nvPr/>
          </p:nvSpPr>
          <p:spPr>
            <a:xfrm>
              <a:off x="2133600" y="3251200"/>
              <a:ext cx="1490134" cy="1151466"/>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8A286C36-3356-4D73-9B7A-9E7C8EFB9726}"/>
                </a:ext>
              </a:extLst>
            </p:cNvPr>
            <p:cNvCxnSpPr/>
            <p:nvPr/>
          </p:nvCxnSpPr>
          <p:spPr>
            <a:xfrm flipV="1">
              <a:off x="474133" y="2929465"/>
              <a:ext cx="4995334" cy="601133"/>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5566DE1-CA47-457E-88F8-C850FD5A5B53}"/>
                </a:ext>
              </a:extLst>
            </p:cNvPr>
            <p:cNvSpPr txBox="1"/>
            <p:nvPr/>
          </p:nvSpPr>
          <p:spPr>
            <a:xfrm>
              <a:off x="1519771" y="4871992"/>
              <a:ext cx="2963332" cy="1200329"/>
            </a:xfrm>
            <a:prstGeom prst="rect">
              <a:avLst/>
            </a:prstGeom>
            <a:noFill/>
          </p:spPr>
          <p:txBody>
            <a:bodyPr wrap="square" rtlCol="0">
              <a:spAutoFit/>
            </a:bodyPr>
            <a:lstStyle/>
            <a:p>
              <a:r>
                <a:rPr lang="en-US" dirty="0"/>
                <a:t>Example: Chippewa County</a:t>
              </a:r>
            </a:p>
            <a:p>
              <a:pPr algn="ctr"/>
              <a:r>
                <a:rPr lang="en-US" i="1" dirty="0"/>
                <a:t>63% of zip codes considered child care deserts</a:t>
              </a:r>
            </a:p>
          </p:txBody>
        </p:sp>
        <p:sp>
          <p:nvSpPr>
            <p:cNvPr id="22" name="TextBox 21">
              <a:extLst>
                <a:ext uri="{FF2B5EF4-FFF2-40B4-BE49-F238E27FC236}">
                  <a16:creationId xmlns:a16="http://schemas.microsoft.com/office/drawing/2014/main" id="{24D47D67-FD3D-4D7B-9E3D-9C9CDC9C1387}"/>
                </a:ext>
              </a:extLst>
            </p:cNvPr>
            <p:cNvSpPr txBox="1"/>
            <p:nvPr/>
          </p:nvSpPr>
          <p:spPr>
            <a:xfrm>
              <a:off x="380998" y="2446663"/>
              <a:ext cx="2235200" cy="923330"/>
            </a:xfrm>
            <a:prstGeom prst="rect">
              <a:avLst/>
            </a:prstGeom>
            <a:noFill/>
          </p:spPr>
          <p:txBody>
            <a:bodyPr wrap="square" rtlCol="0">
              <a:spAutoFit/>
            </a:bodyPr>
            <a:lstStyle/>
            <a:p>
              <a:r>
                <a:rPr lang="en-US" dirty="0"/>
                <a:t>Avg. price for child 0-1 Group Center: $1,031/mo. </a:t>
              </a:r>
            </a:p>
          </p:txBody>
        </p:sp>
        <p:sp>
          <p:nvSpPr>
            <p:cNvPr id="23" name="TextBox 22">
              <a:extLst>
                <a:ext uri="{FF2B5EF4-FFF2-40B4-BE49-F238E27FC236}">
                  <a16:creationId xmlns:a16="http://schemas.microsoft.com/office/drawing/2014/main" id="{49DA0D75-9B3A-4E44-978D-7C2F40F23040}"/>
                </a:ext>
              </a:extLst>
            </p:cNvPr>
            <p:cNvSpPr txBox="1"/>
            <p:nvPr/>
          </p:nvSpPr>
          <p:spPr>
            <a:xfrm>
              <a:off x="3801534" y="1967968"/>
              <a:ext cx="2235200" cy="923330"/>
            </a:xfrm>
            <a:prstGeom prst="rect">
              <a:avLst/>
            </a:prstGeom>
            <a:noFill/>
          </p:spPr>
          <p:txBody>
            <a:bodyPr wrap="square" rtlCol="0">
              <a:spAutoFit/>
            </a:bodyPr>
            <a:lstStyle/>
            <a:p>
              <a:r>
                <a:rPr lang="en-US" dirty="0"/>
                <a:t>WI Shares maximum amount for this child: $761</a:t>
              </a:r>
            </a:p>
          </p:txBody>
        </p:sp>
        <p:sp>
          <p:nvSpPr>
            <p:cNvPr id="24" name="TextBox 23">
              <a:extLst>
                <a:ext uri="{FF2B5EF4-FFF2-40B4-BE49-F238E27FC236}">
                  <a16:creationId xmlns:a16="http://schemas.microsoft.com/office/drawing/2014/main" id="{DDCE5699-3B46-4553-96D5-5FD8ED8441B9}"/>
                </a:ext>
              </a:extLst>
            </p:cNvPr>
            <p:cNvSpPr txBox="1"/>
            <p:nvPr/>
          </p:nvSpPr>
          <p:spPr>
            <a:xfrm>
              <a:off x="1744133" y="4402666"/>
              <a:ext cx="2455334" cy="369332"/>
            </a:xfrm>
            <a:prstGeom prst="rect">
              <a:avLst/>
            </a:prstGeom>
            <a:noFill/>
          </p:spPr>
          <p:txBody>
            <a:bodyPr wrap="square" rtlCol="0">
              <a:spAutoFit/>
            </a:bodyPr>
            <a:lstStyle/>
            <a:p>
              <a:pPr algn="ctr"/>
              <a:r>
                <a:rPr lang="en-US" dirty="0"/>
                <a:t>$270 gap</a:t>
              </a:r>
            </a:p>
          </p:txBody>
        </p:sp>
      </p:grpSp>
    </p:spTree>
    <p:extLst>
      <p:ext uri="{BB962C8B-B14F-4D97-AF65-F5344CB8AC3E}">
        <p14:creationId xmlns:p14="http://schemas.microsoft.com/office/powerpoint/2010/main" val="137709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B92011-E3C8-4EF4-926F-9F2EB9805ADC}"/>
              </a:ext>
            </a:extLst>
          </p:cNvPr>
          <p:cNvPicPr>
            <a:picLocks noChangeAspect="1"/>
          </p:cNvPicPr>
          <p:nvPr/>
        </p:nvPicPr>
        <p:blipFill rotWithShape="1">
          <a:blip r:embed="rId3"/>
          <a:srcRect l="40279" t="21236" r="2191" b="13579"/>
          <a:stretch/>
        </p:blipFill>
        <p:spPr>
          <a:xfrm>
            <a:off x="395816" y="681039"/>
            <a:ext cx="8836107" cy="5631632"/>
          </a:xfrm>
          <a:prstGeom prst="rect">
            <a:avLst/>
          </a:prstGeom>
        </p:spPr>
      </p:pic>
      <p:sp>
        <p:nvSpPr>
          <p:cNvPr id="5" name="Title 4">
            <a:extLst>
              <a:ext uri="{FF2B5EF4-FFF2-40B4-BE49-F238E27FC236}">
                <a16:creationId xmlns:a16="http://schemas.microsoft.com/office/drawing/2014/main" id="{CD76C684-5597-4F26-B0C3-285AAA75DFF7}"/>
              </a:ext>
            </a:extLst>
          </p:cNvPr>
          <p:cNvSpPr>
            <a:spLocks noGrp="1"/>
          </p:cNvSpPr>
          <p:nvPr>
            <p:ph type="title"/>
          </p:nvPr>
        </p:nvSpPr>
        <p:spPr>
          <a:xfrm>
            <a:off x="0" y="18256"/>
            <a:ext cx="10515600" cy="662782"/>
          </a:xfrm>
        </p:spPr>
        <p:txBody>
          <a:bodyPr>
            <a:normAutofit fontScale="90000"/>
          </a:bodyPr>
          <a:lstStyle/>
          <a:p>
            <a:r>
              <a:rPr lang="en-US" dirty="0">
                <a:solidFill>
                  <a:schemeClr val="accent2"/>
                </a:solidFill>
              </a:rPr>
              <a:t>Quality</a:t>
            </a:r>
          </a:p>
        </p:txBody>
      </p:sp>
      <p:sp>
        <p:nvSpPr>
          <p:cNvPr id="9" name="Content Placeholder 5">
            <a:extLst>
              <a:ext uri="{FF2B5EF4-FFF2-40B4-BE49-F238E27FC236}">
                <a16:creationId xmlns:a16="http://schemas.microsoft.com/office/drawing/2014/main" id="{68951A56-B82C-4181-B710-7F90DE5F606A}"/>
              </a:ext>
            </a:extLst>
          </p:cNvPr>
          <p:cNvSpPr>
            <a:spLocks noGrp="1"/>
          </p:cNvSpPr>
          <p:nvPr>
            <p:ph sz="half" idx="1"/>
          </p:nvPr>
        </p:nvSpPr>
        <p:spPr>
          <a:xfrm>
            <a:off x="6961718" y="4649968"/>
            <a:ext cx="3297763" cy="1465001"/>
          </a:xfrm>
          <a:ln>
            <a:noFill/>
          </a:ln>
        </p:spPr>
        <p:txBody>
          <a:bodyPr anchor="ctr">
            <a:normAutofit fontScale="85000" lnSpcReduction="10000"/>
          </a:bodyPr>
          <a:lstStyle/>
          <a:p>
            <a:pPr marL="0" indent="0" algn="ctr">
              <a:lnSpc>
                <a:spcPct val="110000"/>
              </a:lnSpc>
              <a:buNone/>
            </a:pPr>
            <a:r>
              <a:rPr lang="en-US" dirty="0"/>
              <a:t>High Quality is defined as a YoungStar rating of 3-5 Stars. </a:t>
            </a:r>
            <a:endParaRPr lang="en-US" i="1" dirty="0"/>
          </a:p>
        </p:txBody>
      </p:sp>
      <p:pic>
        <p:nvPicPr>
          <p:cNvPr id="6" name="Picture 5">
            <a:extLst>
              <a:ext uri="{FF2B5EF4-FFF2-40B4-BE49-F238E27FC236}">
                <a16:creationId xmlns:a16="http://schemas.microsoft.com/office/drawing/2014/main" id="{9AB3AE3A-3A28-4D45-8DDF-D0EE1C4A10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763" y="479415"/>
            <a:ext cx="3657600" cy="1225296"/>
          </a:xfrm>
          <a:prstGeom prst="rect">
            <a:avLst/>
          </a:prstGeom>
        </p:spPr>
      </p:pic>
      <p:sp>
        <p:nvSpPr>
          <p:cNvPr id="10" name="Slide Number Placeholder 9">
            <a:extLst>
              <a:ext uri="{FF2B5EF4-FFF2-40B4-BE49-F238E27FC236}">
                <a16:creationId xmlns:a16="http://schemas.microsoft.com/office/drawing/2014/main" id="{2F11D072-38F3-42F8-A06B-D0D9CCD23752}"/>
              </a:ext>
            </a:extLst>
          </p:cNvPr>
          <p:cNvSpPr>
            <a:spLocks noGrp="1"/>
          </p:cNvSpPr>
          <p:nvPr>
            <p:ph type="sldNum" sz="quarter" idx="12"/>
          </p:nvPr>
        </p:nvSpPr>
        <p:spPr/>
        <p:txBody>
          <a:bodyPr/>
          <a:lstStyle/>
          <a:p>
            <a:fld id="{25793CD2-3739-484B-BF98-89F24E26B62E}" type="slidenum">
              <a:rPr lang="en-US" smtClean="0"/>
              <a:t>24</a:t>
            </a:fld>
            <a:endParaRPr lang="en-US" dirty="0"/>
          </a:p>
        </p:txBody>
      </p:sp>
    </p:spTree>
    <p:extLst>
      <p:ext uri="{BB962C8B-B14F-4D97-AF65-F5344CB8AC3E}">
        <p14:creationId xmlns:p14="http://schemas.microsoft.com/office/powerpoint/2010/main" val="327716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2CF4453-B1BC-47DE-A7C2-E8A811A12B03}"/>
              </a:ext>
            </a:extLst>
          </p:cNvPr>
          <p:cNvSpPr>
            <a:spLocks noGrp="1"/>
          </p:cNvSpPr>
          <p:nvPr>
            <p:ph type="title"/>
          </p:nvPr>
        </p:nvSpPr>
        <p:spPr>
          <a:xfrm>
            <a:off x="0" y="18256"/>
            <a:ext cx="10515600" cy="662782"/>
          </a:xfrm>
        </p:spPr>
        <p:txBody>
          <a:bodyPr>
            <a:normAutofit fontScale="90000"/>
          </a:bodyPr>
          <a:lstStyle/>
          <a:p>
            <a:r>
              <a:rPr lang="en-US" dirty="0">
                <a:solidFill>
                  <a:schemeClr val="accent2"/>
                </a:solidFill>
              </a:rPr>
              <a:t>Quality</a:t>
            </a:r>
          </a:p>
        </p:txBody>
      </p:sp>
      <p:pic>
        <p:nvPicPr>
          <p:cNvPr id="9" name="Picture 8">
            <a:extLst>
              <a:ext uri="{FF2B5EF4-FFF2-40B4-BE49-F238E27FC236}">
                <a16:creationId xmlns:a16="http://schemas.microsoft.com/office/drawing/2014/main" id="{6AD3B4E6-9AF0-4ACD-8D60-1996371CB3E1}"/>
              </a:ext>
            </a:extLst>
          </p:cNvPr>
          <p:cNvPicPr>
            <a:picLocks noChangeAspect="1"/>
          </p:cNvPicPr>
          <p:nvPr/>
        </p:nvPicPr>
        <p:blipFill rotWithShape="1">
          <a:blip r:embed="rId3"/>
          <a:srcRect l="12504" t="26646" r="50697" b="13705"/>
          <a:stretch/>
        </p:blipFill>
        <p:spPr>
          <a:xfrm>
            <a:off x="127335" y="721574"/>
            <a:ext cx="3530265" cy="2171558"/>
          </a:xfrm>
          <a:prstGeom prst="rect">
            <a:avLst/>
          </a:prstGeom>
          <a:ln>
            <a:noFill/>
          </a:ln>
        </p:spPr>
      </p:pic>
      <p:cxnSp>
        <p:nvCxnSpPr>
          <p:cNvPr id="3" name="Connector: Curved 2">
            <a:extLst>
              <a:ext uri="{FF2B5EF4-FFF2-40B4-BE49-F238E27FC236}">
                <a16:creationId xmlns:a16="http://schemas.microsoft.com/office/drawing/2014/main" id="{7491543D-8A81-419F-BE32-40B2B6A1939D}"/>
              </a:ext>
            </a:extLst>
          </p:cNvPr>
          <p:cNvCxnSpPr>
            <a:cxnSpLocks/>
          </p:cNvCxnSpPr>
          <p:nvPr/>
        </p:nvCxnSpPr>
        <p:spPr>
          <a:xfrm flipV="1">
            <a:off x="2641600" y="1524000"/>
            <a:ext cx="862125" cy="541868"/>
          </a:xfrm>
          <a:prstGeom prst="curved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ED211D-9F92-4C37-88F4-5AB41871DD9D}"/>
              </a:ext>
            </a:extLst>
          </p:cNvPr>
          <p:cNvSpPr txBox="1"/>
          <p:nvPr/>
        </p:nvSpPr>
        <p:spPr>
          <a:xfrm>
            <a:off x="127336" y="3255884"/>
            <a:ext cx="3376390" cy="2308324"/>
          </a:xfrm>
          <a:prstGeom prst="rect">
            <a:avLst/>
          </a:prstGeom>
          <a:noFill/>
        </p:spPr>
        <p:txBody>
          <a:bodyPr wrap="square" rtlCol="0">
            <a:spAutoFit/>
          </a:bodyPr>
          <a:lstStyle/>
          <a:p>
            <a:r>
              <a:rPr lang="en-US" sz="2400" dirty="0"/>
              <a:t>Of the 41% with a YoungStar rating of 3-5 Stars, 67% are from a Licensed Group, 27% are Licensed Family, 3% are Certified Family. </a:t>
            </a:r>
          </a:p>
        </p:txBody>
      </p:sp>
      <p:pic>
        <p:nvPicPr>
          <p:cNvPr id="2" name="Picture 1">
            <a:extLst>
              <a:ext uri="{FF2B5EF4-FFF2-40B4-BE49-F238E27FC236}">
                <a16:creationId xmlns:a16="http://schemas.microsoft.com/office/drawing/2014/main" id="{375795C8-85EC-4BFC-83B9-093721E56568}"/>
              </a:ext>
            </a:extLst>
          </p:cNvPr>
          <p:cNvPicPr>
            <a:picLocks noChangeAspect="1"/>
          </p:cNvPicPr>
          <p:nvPr/>
        </p:nvPicPr>
        <p:blipFill rotWithShape="1">
          <a:blip r:embed="rId4"/>
          <a:srcRect l="14749" t="21112" r="58036" b="13327"/>
          <a:stretch/>
        </p:blipFill>
        <p:spPr>
          <a:xfrm>
            <a:off x="3503725" y="290380"/>
            <a:ext cx="8628672" cy="5846046"/>
          </a:xfrm>
          <a:prstGeom prst="rect">
            <a:avLst/>
          </a:prstGeom>
        </p:spPr>
      </p:pic>
      <p:sp>
        <p:nvSpPr>
          <p:cNvPr id="6" name="Slide Number Placeholder 5">
            <a:extLst>
              <a:ext uri="{FF2B5EF4-FFF2-40B4-BE49-F238E27FC236}">
                <a16:creationId xmlns:a16="http://schemas.microsoft.com/office/drawing/2014/main" id="{7153DEDE-8AE5-4195-A23A-FE0023B57475}"/>
              </a:ext>
            </a:extLst>
          </p:cNvPr>
          <p:cNvSpPr>
            <a:spLocks noGrp="1"/>
          </p:cNvSpPr>
          <p:nvPr>
            <p:ph type="sldNum" sz="quarter" idx="12"/>
          </p:nvPr>
        </p:nvSpPr>
        <p:spPr/>
        <p:txBody>
          <a:bodyPr/>
          <a:lstStyle/>
          <a:p>
            <a:fld id="{25793CD2-3739-484B-BF98-89F24E26B62E}" type="slidenum">
              <a:rPr lang="en-US" smtClean="0"/>
              <a:t>25</a:t>
            </a:fld>
            <a:endParaRPr lang="en-US" dirty="0"/>
          </a:p>
        </p:txBody>
      </p:sp>
    </p:spTree>
    <p:extLst>
      <p:ext uri="{BB962C8B-B14F-4D97-AF65-F5344CB8AC3E}">
        <p14:creationId xmlns:p14="http://schemas.microsoft.com/office/powerpoint/2010/main" val="800445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385B1-C980-48B0-9CDF-676D528DE50F}"/>
              </a:ext>
            </a:extLst>
          </p:cNvPr>
          <p:cNvPicPr>
            <a:picLocks noChangeAspect="1"/>
          </p:cNvPicPr>
          <p:nvPr/>
        </p:nvPicPr>
        <p:blipFill rotWithShape="1">
          <a:blip r:embed="rId3"/>
          <a:srcRect l="21945" t="33951" r="62639" b="23580"/>
          <a:stretch/>
        </p:blipFill>
        <p:spPr>
          <a:xfrm>
            <a:off x="194733" y="1431595"/>
            <a:ext cx="4580474" cy="3548798"/>
          </a:xfrm>
          <a:prstGeom prst="rect">
            <a:avLst/>
          </a:prstGeom>
        </p:spPr>
      </p:pic>
      <p:sp>
        <p:nvSpPr>
          <p:cNvPr id="7" name="Title 4">
            <a:extLst>
              <a:ext uri="{FF2B5EF4-FFF2-40B4-BE49-F238E27FC236}">
                <a16:creationId xmlns:a16="http://schemas.microsoft.com/office/drawing/2014/main" id="{32CF4453-B1BC-47DE-A7C2-E8A811A12B03}"/>
              </a:ext>
            </a:extLst>
          </p:cNvPr>
          <p:cNvSpPr>
            <a:spLocks noGrp="1"/>
          </p:cNvSpPr>
          <p:nvPr>
            <p:ph type="title"/>
          </p:nvPr>
        </p:nvSpPr>
        <p:spPr>
          <a:xfrm>
            <a:off x="0" y="18256"/>
            <a:ext cx="10515600" cy="662782"/>
          </a:xfrm>
        </p:spPr>
        <p:txBody>
          <a:bodyPr>
            <a:normAutofit fontScale="90000"/>
          </a:bodyPr>
          <a:lstStyle/>
          <a:p>
            <a:r>
              <a:rPr lang="en-US" dirty="0">
                <a:solidFill>
                  <a:schemeClr val="accent2"/>
                </a:solidFill>
              </a:rPr>
              <a:t>Quality</a:t>
            </a:r>
          </a:p>
        </p:txBody>
      </p:sp>
      <p:sp>
        <p:nvSpPr>
          <p:cNvPr id="5" name="TextBox 4">
            <a:extLst>
              <a:ext uri="{FF2B5EF4-FFF2-40B4-BE49-F238E27FC236}">
                <a16:creationId xmlns:a16="http://schemas.microsoft.com/office/drawing/2014/main" id="{927CDD44-B4F9-469D-8F50-298E37EEF027}"/>
              </a:ext>
            </a:extLst>
          </p:cNvPr>
          <p:cNvSpPr txBox="1"/>
          <p:nvPr/>
        </p:nvSpPr>
        <p:spPr>
          <a:xfrm>
            <a:off x="186267" y="778934"/>
            <a:ext cx="5672666" cy="646331"/>
          </a:xfrm>
          <a:prstGeom prst="rect">
            <a:avLst/>
          </a:prstGeom>
          <a:noFill/>
        </p:spPr>
        <p:txBody>
          <a:bodyPr wrap="square" rtlCol="0">
            <a:spAutoFit/>
          </a:bodyPr>
          <a:lstStyle/>
          <a:p>
            <a:pPr algn="ctr"/>
            <a:r>
              <a:rPr lang="en-US" dirty="0"/>
              <a:t>Percent of Children Participating in Wisconsin Shares Child Care Subsidy Served by High Quality Providers</a:t>
            </a:r>
          </a:p>
        </p:txBody>
      </p:sp>
      <p:cxnSp>
        <p:nvCxnSpPr>
          <p:cNvPr id="11" name="Connector: Curved 10">
            <a:extLst>
              <a:ext uri="{FF2B5EF4-FFF2-40B4-BE49-F238E27FC236}">
                <a16:creationId xmlns:a16="http://schemas.microsoft.com/office/drawing/2014/main" id="{9A7DF114-2D05-4C24-8100-E48873AF9534}"/>
              </a:ext>
            </a:extLst>
          </p:cNvPr>
          <p:cNvCxnSpPr/>
          <p:nvPr/>
        </p:nvCxnSpPr>
        <p:spPr>
          <a:xfrm rot="10800000">
            <a:off x="3640673" y="2133600"/>
            <a:ext cx="1320800" cy="203200"/>
          </a:xfrm>
          <a:prstGeom prst="curvedConnector3">
            <a:avLst>
              <a:gd name="adj1" fmla="val 2179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4D10A76A-5010-4D1E-B154-786791601FB6}"/>
              </a:ext>
            </a:extLst>
          </p:cNvPr>
          <p:cNvCxnSpPr/>
          <p:nvPr/>
        </p:nvCxnSpPr>
        <p:spPr>
          <a:xfrm rot="10800000">
            <a:off x="3589873" y="4334933"/>
            <a:ext cx="1320800" cy="203200"/>
          </a:xfrm>
          <a:prstGeom prst="curvedConnector3">
            <a:avLst>
              <a:gd name="adj1" fmla="val 2179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8A70706-A60E-45FE-B403-43B56BA9C190}"/>
              </a:ext>
            </a:extLst>
          </p:cNvPr>
          <p:cNvSpPr txBox="1"/>
          <p:nvPr/>
        </p:nvSpPr>
        <p:spPr>
          <a:xfrm>
            <a:off x="5096939" y="1998134"/>
            <a:ext cx="2286001" cy="646331"/>
          </a:xfrm>
          <a:prstGeom prst="rect">
            <a:avLst/>
          </a:prstGeom>
          <a:noFill/>
        </p:spPr>
        <p:txBody>
          <a:bodyPr wrap="square" rtlCol="0">
            <a:spAutoFit/>
          </a:bodyPr>
          <a:lstStyle/>
          <a:p>
            <a:r>
              <a:rPr lang="en-US" dirty="0"/>
              <a:t>Children not in 3-5 Star Rated Setting</a:t>
            </a:r>
          </a:p>
        </p:txBody>
      </p:sp>
      <p:sp>
        <p:nvSpPr>
          <p:cNvPr id="16" name="TextBox 15">
            <a:extLst>
              <a:ext uri="{FF2B5EF4-FFF2-40B4-BE49-F238E27FC236}">
                <a16:creationId xmlns:a16="http://schemas.microsoft.com/office/drawing/2014/main" id="{273BC82F-75A7-4C7C-BFF0-F3FC2FBF9791}"/>
              </a:ext>
            </a:extLst>
          </p:cNvPr>
          <p:cNvSpPr txBox="1"/>
          <p:nvPr/>
        </p:nvSpPr>
        <p:spPr>
          <a:xfrm>
            <a:off x="4910673" y="4198034"/>
            <a:ext cx="2286001" cy="646331"/>
          </a:xfrm>
          <a:prstGeom prst="rect">
            <a:avLst/>
          </a:prstGeom>
          <a:noFill/>
        </p:spPr>
        <p:txBody>
          <a:bodyPr wrap="square" rtlCol="0">
            <a:spAutoFit/>
          </a:bodyPr>
          <a:lstStyle/>
          <a:p>
            <a:r>
              <a:rPr lang="en-US" dirty="0"/>
              <a:t>Children in 3-5 Star Rated Setting</a:t>
            </a:r>
          </a:p>
        </p:txBody>
      </p:sp>
      <p:sp>
        <p:nvSpPr>
          <p:cNvPr id="19" name="TextBox 18">
            <a:extLst>
              <a:ext uri="{FF2B5EF4-FFF2-40B4-BE49-F238E27FC236}">
                <a16:creationId xmlns:a16="http://schemas.microsoft.com/office/drawing/2014/main" id="{B410EF5F-D373-4D6E-94E1-58D366750E51}"/>
              </a:ext>
            </a:extLst>
          </p:cNvPr>
          <p:cNvSpPr txBox="1"/>
          <p:nvPr/>
        </p:nvSpPr>
        <p:spPr>
          <a:xfrm>
            <a:off x="7984067" y="1705044"/>
            <a:ext cx="4013200" cy="3139321"/>
          </a:xfrm>
          <a:prstGeom prst="rect">
            <a:avLst/>
          </a:prstGeom>
          <a:solidFill>
            <a:schemeClr val="accent1"/>
          </a:solidFill>
        </p:spPr>
        <p:txBody>
          <a:bodyPr wrap="square" rtlCol="0">
            <a:spAutoFit/>
          </a:bodyPr>
          <a:lstStyle/>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The location of 3-5 Star programs varies. Families may not have access to a high quality provider near where they live or work. </a:t>
            </a:r>
          </a:p>
          <a:p>
            <a:pPr marL="285750" indent="-285750">
              <a:buFont typeface="Arial" panose="020B0604020202020204" pitchFamily="34" charset="0"/>
              <a:buChar char="•"/>
            </a:pPr>
            <a:r>
              <a:rPr lang="en-US" dirty="0">
                <a:solidFill>
                  <a:schemeClr val="bg1"/>
                </a:solidFill>
              </a:rPr>
              <a:t>Not all programs participate in </a:t>
            </a:r>
            <a:r>
              <a:rPr lang="en-US" dirty="0" err="1">
                <a:solidFill>
                  <a:schemeClr val="bg1"/>
                </a:solidFill>
              </a:rPr>
              <a:t>YoungStar</a:t>
            </a:r>
            <a:r>
              <a:rPr lang="en-US" dirty="0">
                <a:solidFill>
                  <a:schemeClr val="bg1"/>
                </a:solidFill>
              </a:rPr>
              <a:t> and so are not rated.</a:t>
            </a:r>
          </a:p>
          <a:p>
            <a:pPr marL="285750" indent="-285750">
              <a:buFont typeface="Arial" panose="020B0604020202020204" pitchFamily="34" charset="0"/>
              <a:buChar char="•"/>
            </a:pPr>
            <a:r>
              <a:rPr lang="en-US" dirty="0">
                <a:solidFill>
                  <a:schemeClr val="bg1"/>
                </a:solidFill>
              </a:rPr>
              <a:t>For families, the definition of quality may involve different factors than YoungStar system measurements.</a:t>
            </a:r>
          </a:p>
        </p:txBody>
      </p:sp>
      <p:sp>
        <p:nvSpPr>
          <p:cNvPr id="6" name="TextBox 5">
            <a:extLst>
              <a:ext uri="{FF2B5EF4-FFF2-40B4-BE49-F238E27FC236}">
                <a16:creationId xmlns:a16="http://schemas.microsoft.com/office/drawing/2014/main" id="{5B2A3CDF-1024-4125-A05F-1C2F3A6A9CBA}"/>
              </a:ext>
            </a:extLst>
          </p:cNvPr>
          <p:cNvSpPr txBox="1"/>
          <p:nvPr/>
        </p:nvSpPr>
        <p:spPr>
          <a:xfrm>
            <a:off x="1608667" y="2861733"/>
            <a:ext cx="1507066" cy="923330"/>
          </a:xfrm>
          <a:prstGeom prst="rect">
            <a:avLst/>
          </a:prstGeom>
          <a:solidFill>
            <a:schemeClr val="bg1"/>
          </a:solidFill>
        </p:spPr>
        <p:txBody>
          <a:bodyPr wrap="square" rtlCol="0">
            <a:spAutoFit/>
          </a:bodyPr>
          <a:lstStyle/>
          <a:p>
            <a:pPr algn="ctr"/>
            <a:r>
              <a:rPr lang="en-US" dirty="0"/>
              <a:t>69% attend high quality care</a:t>
            </a:r>
          </a:p>
        </p:txBody>
      </p:sp>
      <p:sp>
        <p:nvSpPr>
          <p:cNvPr id="8" name="Slide Number Placeholder 7">
            <a:extLst>
              <a:ext uri="{FF2B5EF4-FFF2-40B4-BE49-F238E27FC236}">
                <a16:creationId xmlns:a16="http://schemas.microsoft.com/office/drawing/2014/main" id="{BF320ECC-0C0E-42C5-B722-9629C50D1A3E}"/>
              </a:ext>
            </a:extLst>
          </p:cNvPr>
          <p:cNvSpPr>
            <a:spLocks noGrp="1"/>
          </p:cNvSpPr>
          <p:nvPr>
            <p:ph type="sldNum" sz="quarter" idx="12"/>
          </p:nvPr>
        </p:nvSpPr>
        <p:spPr/>
        <p:txBody>
          <a:bodyPr/>
          <a:lstStyle/>
          <a:p>
            <a:fld id="{25793CD2-3739-484B-BF98-89F24E26B62E}" type="slidenum">
              <a:rPr lang="en-US" smtClean="0"/>
              <a:t>26</a:t>
            </a:fld>
            <a:endParaRPr lang="en-US" dirty="0"/>
          </a:p>
        </p:txBody>
      </p:sp>
    </p:spTree>
    <p:extLst>
      <p:ext uri="{BB962C8B-B14F-4D97-AF65-F5344CB8AC3E}">
        <p14:creationId xmlns:p14="http://schemas.microsoft.com/office/powerpoint/2010/main" val="2734638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2CF4453-B1BC-47DE-A7C2-E8A811A12B03}"/>
              </a:ext>
            </a:extLst>
          </p:cNvPr>
          <p:cNvSpPr>
            <a:spLocks noGrp="1"/>
          </p:cNvSpPr>
          <p:nvPr>
            <p:ph type="title"/>
          </p:nvPr>
        </p:nvSpPr>
        <p:spPr>
          <a:xfrm>
            <a:off x="0" y="18256"/>
            <a:ext cx="10515600" cy="662782"/>
          </a:xfrm>
        </p:spPr>
        <p:txBody>
          <a:bodyPr>
            <a:normAutofit fontScale="90000"/>
          </a:bodyPr>
          <a:lstStyle/>
          <a:p>
            <a:r>
              <a:rPr lang="en-US" dirty="0">
                <a:solidFill>
                  <a:schemeClr val="accent4"/>
                </a:solidFill>
              </a:rPr>
              <a:t>Workforce</a:t>
            </a:r>
          </a:p>
        </p:txBody>
      </p:sp>
      <p:sp>
        <p:nvSpPr>
          <p:cNvPr id="8" name="TextBox 7">
            <a:extLst>
              <a:ext uri="{FF2B5EF4-FFF2-40B4-BE49-F238E27FC236}">
                <a16:creationId xmlns:a16="http://schemas.microsoft.com/office/drawing/2014/main" id="{EDAC72EF-7517-4557-BEE2-EBC2BB4E6105}"/>
              </a:ext>
            </a:extLst>
          </p:cNvPr>
          <p:cNvSpPr txBox="1"/>
          <p:nvPr/>
        </p:nvSpPr>
        <p:spPr>
          <a:xfrm>
            <a:off x="8348122" y="1046783"/>
            <a:ext cx="3606803" cy="4524315"/>
          </a:xfrm>
          <a:prstGeom prst="rect">
            <a:avLst/>
          </a:prstGeom>
          <a:solidFill>
            <a:schemeClr val="accent1"/>
          </a:solidFill>
        </p:spPr>
        <p:txBody>
          <a:bodyPr wrap="square" rtlCol="0">
            <a:spAutoFit/>
          </a:bodyPr>
          <a:lstStyle/>
          <a:p>
            <a:r>
              <a:rPr lang="en-US" dirty="0">
                <a:solidFill>
                  <a:schemeClr val="bg1"/>
                </a:solidFill>
              </a:rPr>
              <a:t>Equity &amp; Inclusion:</a:t>
            </a:r>
          </a:p>
          <a:p>
            <a:pPr marL="285750" indent="-285750">
              <a:buFont typeface="Arial" panose="020B0604020202020204" pitchFamily="34" charset="0"/>
              <a:buChar char="•"/>
            </a:pPr>
            <a:r>
              <a:rPr lang="en-US" dirty="0">
                <a:solidFill>
                  <a:schemeClr val="bg1"/>
                </a:solidFill>
              </a:rPr>
              <a:t>Staff at child care programs with 50% or more children with child care subsidies had lower wages, were less likely to have a degree and had a higher turn over rate. </a:t>
            </a:r>
          </a:p>
          <a:p>
            <a:pPr marL="285750" indent="-285750">
              <a:buFont typeface="Arial" panose="020B0604020202020204" pitchFamily="34" charset="0"/>
              <a:buChar char="•"/>
            </a:pPr>
            <a:r>
              <a:rPr lang="en-US" dirty="0">
                <a:solidFill>
                  <a:schemeClr val="bg1"/>
                </a:solidFill>
              </a:rPr>
              <a:t>The Southeastern Region has more racially/ethnically diverse child care professionals compared to the rest of the state. </a:t>
            </a:r>
          </a:p>
          <a:p>
            <a:pPr marL="285750" indent="-285750">
              <a:buFont typeface="Arial" panose="020B0604020202020204" pitchFamily="34" charset="0"/>
              <a:buChar char="•"/>
            </a:pPr>
            <a:r>
              <a:rPr lang="en-US" dirty="0">
                <a:solidFill>
                  <a:schemeClr val="bg1"/>
                </a:solidFill>
              </a:rPr>
              <a:t>In Milwaukee, 41% of child care professionals identify as Black or African American and 11% identify as Hispanic. </a:t>
            </a:r>
          </a:p>
        </p:txBody>
      </p:sp>
      <p:sp>
        <p:nvSpPr>
          <p:cNvPr id="6" name="TextBox 5">
            <a:extLst>
              <a:ext uri="{FF2B5EF4-FFF2-40B4-BE49-F238E27FC236}">
                <a16:creationId xmlns:a16="http://schemas.microsoft.com/office/drawing/2014/main" id="{CD5E9E9F-9304-45C1-8175-C9DFB015B192}"/>
              </a:ext>
            </a:extLst>
          </p:cNvPr>
          <p:cNvSpPr txBox="1"/>
          <p:nvPr/>
        </p:nvSpPr>
        <p:spPr>
          <a:xfrm>
            <a:off x="304800" y="1539225"/>
            <a:ext cx="77724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average hourly wage for a Wisconsin child care worker is $10-13. The average annual income of Wisconsin child care workers was $2,000 less than the US average. </a:t>
            </a:r>
          </a:p>
          <a:p>
            <a:pPr marL="285750" indent="-285750">
              <a:buFont typeface="Arial" panose="020B0604020202020204" pitchFamily="34" charset="0"/>
              <a:buChar char="•"/>
            </a:pPr>
            <a:r>
              <a:rPr lang="en-US" sz="2800" dirty="0"/>
              <a:t>A provider with an Associate Degree in Early Childhood Education earns less than others with a similar degree. </a:t>
            </a:r>
          </a:p>
        </p:txBody>
      </p:sp>
      <p:sp>
        <p:nvSpPr>
          <p:cNvPr id="9" name="Slide Number Placeholder 8">
            <a:extLst>
              <a:ext uri="{FF2B5EF4-FFF2-40B4-BE49-F238E27FC236}">
                <a16:creationId xmlns:a16="http://schemas.microsoft.com/office/drawing/2014/main" id="{DEAF4BF7-B2C4-437C-AC8F-BD9FE08EF204}"/>
              </a:ext>
            </a:extLst>
          </p:cNvPr>
          <p:cNvSpPr>
            <a:spLocks noGrp="1"/>
          </p:cNvSpPr>
          <p:nvPr>
            <p:ph type="sldNum" sz="quarter" idx="12"/>
          </p:nvPr>
        </p:nvSpPr>
        <p:spPr/>
        <p:txBody>
          <a:bodyPr/>
          <a:lstStyle/>
          <a:p>
            <a:fld id="{25793CD2-3739-484B-BF98-89F24E26B62E}" type="slidenum">
              <a:rPr lang="en-US" smtClean="0"/>
              <a:t>27</a:t>
            </a:fld>
            <a:endParaRPr lang="en-US" dirty="0"/>
          </a:p>
        </p:txBody>
      </p:sp>
    </p:spTree>
    <p:extLst>
      <p:ext uri="{BB962C8B-B14F-4D97-AF65-F5344CB8AC3E}">
        <p14:creationId xmlns:p14="http://schemas.microsoft.com/office/powerpoint/2010/main" val="1788783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2CF4453-B1BC-47DE-A7C2-E8A811A12B03}"/>
              </a:ext>
            </a:extLst>
          </p:cNvPr>
          <p:cNvSpPr>
            <a:spLocks noGrp="1"/>
          </p:cNvSpPr>
          <p:nvPr>
            <p:ph type="title"/>
          </p:nvPr>
        </p:nvSpPr>
        <p:spPr>
          <a:xfrm>
            <a:off x="0" y="18256"/>
            <a:ext cx="10515600" cy="662782"/>
          </a:xfrm>
        </p:spPr>
        <p:txBody>
          <a:bodyPr>
            <a:normAutofit fontScale="90000"/>
          </a:bodyPr>
          <a:lstStyle/>
          <a:p>
            <a:r>
              <a:rPr lang="en-US" dirty="0">
                <a:solidFill>
                  <a:schemeClr val="accent4"/>
                </a:solidFill>
              </a:rPr>
              <a:t>Workforce</a:t>
            </a:r>
          </a:p>
        </p:txBody>
      </p:sp>
      <p:sp>
        <p:nvSpPr>
          <p:cNvPr id="4" name="TextBox 3">
            <a:extLst>
              <a:ext uri="{FF2B5EF4-FFF2-40B4-BE49-F238E27FC236}">
                <a16:creationId xmlns:a16="http://schemas.microsoft.com/office/drawing/2014/main" id="{DB69C469-6355-4B32-B20F-659F0D0E27E1}"/>
              </a:ext>
            </a:extLst>
          </p:cNvPr>
          <p:cNvSpPr txBox="1"/>
          <p:nvPr/>
        </p:nvSpPr>
        <p:spPr>
          <a:xfrm>
            <a:off x="419102" y="932332"/>
            <a:ext cx="10227735" cy="707886"/>
          </a:xfrm>
          <a:prstGeom prst="rect">
            <a:avLst/>
          </a:prstGeom>
          <a:noFill/>
        </p:spPr>
        <p:txBody>
          <a:bodyPr wrap="square" rtlCol="0">
            <a:spAutoFit/>
          </a:bodyPr>
          <a:lstStyle/>
          <a:p>
            <a:r>
              <a:rPr lang="en-US" sz="4000" b="1" dirty="0"/>
              <a:t>In the 2017 Workforce survey:</a:t>
            </a:r>
          </a:p>
        </p:txBody>
      </p:sp>
      <p:sp>
        <p:nvSpPr>
          <p:cNvPr id="2" name="Slide Number Placeholder 1">
            <a:extLst>
              <a:ext uri="{FF2B5EF4-FFF2-40B4-BE49-F238E27FC236}">
                <a16:creationId xmlns:a16="http://schemas.microsoft.com/office/drawing/2014/main" id="{A8A9F212-A5CA-44E9-BC75-3BB2733C9AF6}"/>
              </a:ext>
            </a:extLst>
          </p:cNvPr>
          <p:cNvSpPr>
            <a:spLocks noGrp="1"/>
          </p:cNvSpPr>
          <p:nvPr>
            <p:ph type="sldNum" sz="quarter" idx="12"/>
          </p:nvPr>
        </p:nvSpPr>
        <p:spPr/>
        <p:txBody>
          <a:bodyPr/>
          <a:lstStyle/>
          <a:p>
            <a:fld id="{25793CD2-3739-484B-BF98-89F24E26B62E}" type="slidenum">
              <a:rPr lang="en-US" smtClean="0"/>
              <a:t>28</a:t>
            </a:fld>
            <a:endParaRPr lang="en-US" dirty="0"/>
          </a:p>
        </p:txBody>
      </p:sp>
      <p:pic>
        <p:nvPicPr>
          <p:cNvPr id="8" name="Picture 7">
            <a:extLst>
              <a:ext uri="{FF2B5EF4-FFF2-40B4-BE49-F238E27FC236}">
                <a16:creationId xmlns:a16="http://schemas.microsoft.com/office/drawing/2014/main" id="{BFA3CC85-8847-4058-8CA3-94C68E78E57C}"/>
              </a:ext>
            </a:extLst>
          </p:cNvPr>
          <p:cNvPicPr>
            <a:picLocks noChangeAspect="1"/>
          </p:cNvPicPr>
          <p:nvPr/>
        </p:nvPicPr>
        <p:blipFill rotWithShape="1">
          <a:blip r:embed="rId3"/>
          <a:srcRect l="28889" t="22222" r="13750" b="54321"/>
          <a:stretch/>
        </p:blipFill>
        <p:spPr>
          <a:xfrm>
            <a:off x="364068" y="3963571"/>
            <a:ext cx="9287934" cy="2136450"/>
          </a:xfrm>
          <a:prstGeom prst="rect">
            <a:avLst/>
          </a:prstGeom>
        </p:spPr>
      </p:pic>
      <p:pic>
        <p:nvPicPr>
          <p:cNvPr id="9" name="Picture 8">
            <a:extLst>
              <a:ext uri="{FF2B5EF4-FFF2-40B4-BE49-F238E27FC236}">
                <a16:creationId xmlns:a16="http://schemas.microsoft.com/office/drawing/2014/main" id="{5791AB43-6CDF-4EC7-B314-F03D43025C3D}"/>
              </a:ext>
            </a:extLst>
          </p:cNvPr>
          <p:cNvPicPr>
            <a:picLocks noChangeAspect="1"/>
          </p:cNvPicPr>
          <p:nvPr/>
        </p:nvPicPr>
        <p:blipFill rotWithShape="1">
          <a:blip r:embed="rId4"/>
          <a:srcRect l="29375" t="21729" r="15000" b="54463"/>
          <a:stretch/>
        </p:blipFill>
        <p:spPr>
          <a:xfrm>
            <a:off x="419102" y="1623778"/>
            <a:ext cx="9005779" cy="2168181"/>
          </a:xfrm>
          <a:prstGeom prst="rect">
            <a:avLst/>
          </a:prstGeom>
        </p:spPr>
      </p:pic>
      <p:sp>
        <p:nvSpPr>
          <p:cNvPr id="10" name="TextBox 9">
            <a:extLst>
              <a:ext uri="{FF2B5EF4-FFF2-40B4-BE49-F238E27FC236}">
                <a16:creationId xmlns:a16="http://schemas.microsoft.com/office/drawing/2014/main" id="{20BF4C14-6FDF-44AD-BF26-2ED50ED04753}"/>
              </a:ext>
            </a:extLst>
          </p:cNvPr>
          <p:cNvSpPr txBox="1"/>
          <p:nvPr/>
        </p:nvSpPr>
        <p:spPr>
          <a:xfrm>
            <a:off x="7810498" y="287655"/>
            <a:ext cx="3962400" cy="1815882"/>
          </a:xfrm>
          <a:prstGeom prst="rect">
            <a:avLst/>
          </a:prstGeom>
          <a:noFill/>
        </p:spPr>
        <p:txBody>
          <a:bodyPr wrap="square" rtlCol="0">
            <a:spAutoFit/>
          </a:bodyPr>
          <a:lstStyle/>
          <a:p>
            <a:r>
              <a:rPr lang="en-US" sz="2800" dirty="0">
                <a:solidFill>
                  <a:schemeClr val="accent4"/>
                </a:solidFill>
              </a:rPr>
              <a:t>Future PDG efforts will include evaluating workforce indicators post-COVID-19.</a:t>
            </a:r>
          </a:p>
        </p:txBody>
      </p:sp>
    </p:spTree>
    <p:extLst>
      <p:ext uri="{BB962C8B-B14F-4D97-AF65-F5344CB8AC3E}">
        <p14:creationId xmlns:p14="http://schemas.microsoft.com/office/powerpoint/2010/main" val="968987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32CF4453-B1BC-47DE-A7C2-E8A811A12B03}"/>
              </a:ext>
            </a:extLst>
          </p:cNvPr>
          <p:cNvSpPr>
            <a:spLocks noGrp="1"/>
          </p:cNvSpPr>
          <p:nvPr>
            <p:ph type="title"/>
          </p:nvPr>
        </p:nvSpPr>
        <p:spPr>
          <a:xfrm>
            <a:off x="0" y="18256"/>
            <a:ext cx="10515600" cy="662782"/>
          </a:xfrm>
        </p:spPr>
        <p:txBody>
          <a:bodyPr>
            <a:normAutofit fontScale="90000"/>
          </a:bodyPr>
          <a:lstStyle/>
          <a:p>
            <a:r>
              <a:rPr lang="en-US" dirty="0">
                <a:solidFill>
                  <a:schemeClr val="accent4"/>
                </a:solidFill>
              </a:rPr>
              <a:t>Workforce</a:t>
            </a:r>
          </a:p>
        </p:txBody>
      </p:sp>
      <p:pic>
        <p:nvPicPr>
          <p:cNvPr id="2" name="Picture 1">
            <a:extLst>
              <a:ext uri="{FF2B5EF4-FFF2-40B4-BE49-F238E27FC236}">
                <a16:creationId xmlns:a16="http://schemas.microsoft.com/office/drawing/2014/main" id="{D8F4D84B-1ECB-4D64-B95C-DF763E62AECE}"/>
              </a:ext>
            </a:extLst>
          </p:cNvPr>
          <p:cNvPicPr>
            <a:picLocks noChangeAspect="1"/>
          </p:cNvPicPr>
          <p:nvPr/>
        </p:nvPicPr>
        <p:blipFill rotWithShape="1">
          <a:blip r:embed="rId3"/>
          <a:srcRect l="14861" t="22099" r="56667" b="14197"/>
          <a:stretch/>
        </p:blipFill>
        <p:spPr>
          <a:xfrm>
            <a:off x="33868" y="1182132"/>
            <a:ext cx="8185590" cy="5150935"/>
          </a:xfrm>
          <a:prstGeom prst="rect">
            <a:avLst/>
          </a:prstGeom>
        </p:spPr>
      </p:pic>
      <p:sp>
        <p:nvSpPr>
          <p:cNvPr id="6" name="TextBox 5">
            <a:extLst>
              <a:ext uri="{FF2B5EF4-FFF2-40B4-BE49-F238E27FC236}">
                <a16:creationId xmlns:a16="http://schemas.microsoft.com/office/drawing/2014/main" id="{101D2AC7-80B3-49C3-8CB5-8AACE56BA615}"/>
              </a:ext>
            </a:extLst>
          </p:cNvPr>
          <p:cNvSpPr txBox="1"/>
          <p:nvPr/>
        </p:nvSpPr>
        <p:spPr>
          <a:xfrm>
            <a:off x="7874000" y="2105462"/>
            <a:ext cx="3962400" cy="1815882"/>
          </a:xfrm>
          <a:prstGeom prst="rect">
            <a:avLst/>
          </a:prstGeom>
          <a:noFill/>
        </p:spPr>
        <p:txBody>
          <a:bodyPr wrap="square" rtlCol="0">
            <a:spAutoFit/>
          </a:bodyPr>
          <a:lstStyle/>
          <a:p>
            <a:r>
              <a:rPr lang="en-US" sz="2800" dirty="0">
                <a:solidFill>
                  <a:schemeClr val="accent4"/>
                </a:solidFill>
              </a:rPr>
              <a:t>Future PDG efforts will include evaluating workforce indicators post-COVID-19.</a:t>
            </a:r>
          </a:p>
        </p:txBody>
      </p:sp>
      <p:sp>
        <p:nvSpPr>
          <p:cNvPr id="8" name="Slide Number Placeholder 7">
            <a:extLst>
              <a:ext uri="{FF2B5EF4-FFF2-40B4-BE49-F238E27FC236}">
                <a16:creationId xmlns:a16="http://schemas.microsoft.com/office/drawing/2014/main" id="{EE9911D8-C015-49B0-B995-E5025A9413FD}"/>
              </a:ext>
            </a:extLst>
          </p:cNvPr>
          <p:cNvSpPr>
            <a:spLocks noGrp="1"/>
          </p:cNvSpPr>
          <p:nvPr>
            <p:ph type="sldNum" sz="quarter" idx="12"/>
          </p:nvPr>
        </p:nvSpPr>
        <p:spPr/>
        <p:txBody>
          <a:bodyPr/>
          <a:lstStyle/>
          <a:p>
            <a:fld id="{25793CD2-3739-484B-BF98-89F24E26B62E}" type="slidenum">
              <a:rPr lang="en-US" smtClean="0"/>
              <a:t>29</a:t>
            </a:fld>
            <a:endParaRPr lang="en-US" dirty="0"/>
          </a:p>
        </p:txBody>
      </p:sp>
      <p:sp>
        <p:nvSpPr>
          <p:cNvPr id="9" name="TextBox 8">
            <a:extLst>
              <a:ext uri="{FF2B5EF4-FFF2-40B4-BE49-F238E27FC236}">
                <a16:creationId xmlns:a16="http://schemas.microsoft.com/office/drawing/2014/main" id="{D4DEB719-90F9-4FEE-B4C3-9E0E3C04B823}"/>
              </a:ext>
            </a:extLst>
          </p:cNvPr>
          <p:cNvSpPr txBox="1"/>
          <p:nvPr/>
        </p:nvSpPr>
        <p:spPr>
          <a:xfrm>
            <a:off x="419102" y="534016"/>
            <a:ext cx="10227735" cy="707886"/>
          </a:xfrm>
          <a:prstGeom prst="rect">
            <a:avLst/>
          </a:prstGeom>
          <a:noFill/>
        </p:spPr>
        <p:txBody>
          <a:bodyPr wrap="square" rtlCol="0">
            <a:spAutoFit/>
          </a:bodyPr>
          <a:lstStyle/>
          <a:p>
            <a:r>
              <a:rPr lang="en-US" sz="4000" b="1" dirty="0"/>
              <a:t>In the 2017 Workforce survey:</a:t>
            </a:r>
          </a:p>
        </p:txBody>
      </p:sp>
    </p:spTree>
    <p:extLst>
      <p:ext uri="{BB962C8B-B14F-4D97-AF65-F5344CB8AC3E}">
        <p14:creationId xmlns:p14="http://schemas.microsoft.com/office/powerpoint/2010/main" val="216433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lose up of a girl&#10;&#10;Description automatically generated">
            <a:extLst>
              <a:ext uri="{FF2B5EF4-FFF2-40B4-BE49-F238E27FC236}">
                <a16:creationId xmlns:a16="http://schemas.microsoft.com/office/drawing/2014/main" id="{3EF6CC2D-97B0-4307-8681-190D1705C17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09BB04D2-ADA6-435A-A06B-CC68C14AA60A}"/>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latin typeface="+mj-lt"/>
                <a:ea typeface="+mj-ea"/>
              </a:rPr>
              <a:t>All data is pre COVID-19</a:t>
            </a:r>
          </a:p>
        </p:txBody>
      </p:sp>
      <p:sp>
        <p:nvSpPr>
          <p:cNvPr id="3" name="Slide Number Placeholder 2">
            <a:extLst>
              <a:ext uri="{FF2B5EF4-FFF2-40B4-BE49-F238E27FC236}">
                <a16:creationId xmlns:a16="http://schemas.microsoft.com/office/drawing/2014/main" id="{A4268C51-D2A7-4B98-85F6-F989D913965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5793CD2-3739-484B-BF98-89F24E26B62E}" type="slidenum">
              <a:rPr lang="en-US">
                <a:solidFill>
                  <a:srgbClr val="FFFFFF"/>
                </a:solidFill>
                <a:latin typeface="Calibri" panose="020F0502020204030204"/>
              </a:rPr>
              <a:pPr>
                <a:spcAft>
                  <a:spcPts val="600"/>
                </a:spcAft>
                <a:defRPr/>
              </a:pPr>
              <a:t>3</a:t>
            </a:fld>
            <a:endParaRPr lang="en-US" dirty="0">
              <a:solidFill>
                <a:srgbClr val="FFFFFF"/>
              </a:solidFill>
              <a:latin typeface="Calibri" panose="020F0502020204030204"/>
            </a:endParaRPr>
          </a:p>
        </p:txBody>
      </p:sp>
    </p:spTree>
    <p:extLst>
      <p:ext uri="{BB962C8B-B14F-4D97-AF65-F5344CB8AC3E}">
        <p14:creationId xmlns:p14="http://schemas.microsoft.com/office/powerpoint/2010/main" val="191167492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76C684-5597-4F26-B0C3-285AAA75DFF7}"/>
              </a:ext>
            </a:extLst>
          </p:cNvPr>
          <p:cNvSpPr>
            <a:spLocks noGrp="1"/>
          </p:cNvSpPr>
          <p:nvPr>
            <p:ph type="title"/>
          </p:nvPr>
        </p:nvSpPr>
        <p:spPr>
          <a:xfrm>
            <a:off x="170482" y="136525"/>
            <a:ext cx="12192000" cy="1053381"/>
          </a:xfrm>
        </p:spPr>
        <p:txBody>
          <a:bodyPr anchor="t">
            <a:normAutofit/>
          </a:bodyPr>
          <a:lstStyle/>
          <a:p>
            <a:r>
              <a:rPr lang="en-US" sz="4800" dirty="0"/>
              <a:t>Coming Up Next in PDG Research:</a:t>
            </a:r>
          </a:p>
        </p:txBody>
      </p:sp>
      <p:sp>
        <p:nvSpPr>
          <p:cNvPr id="6" name="Content Placeholder 5">
            <a:extLst>
              <a:ext uri="{FF2B5EF4-FFF2-40B4-BE49-F238E27FC236}">
                <a16:creationId xmlns:a16="http://schemas.microsoft.com/office/drawing/2014/main" id="{330CC64D-25F3-4DCA-AD89-41B1DB569943}"/>
              </a:ext>
            </a:extLst>
          </p:cNvPr>
          <p:cNvSpPr>
            <a:spLocks noGrp="1"/>
          </p:cNvSpPr>
          <p:nvPr>
            <p:ph type="body" idx="1"/>
          </p:nvPr>
        </p:nvSpPr>
        <p:spPr>
          <a:xfrm>
            <a:off x="831850" y="981416"/>
            <a:ext cx="10515600" cy="4217119"/>
          </a:xfrm>
        </p:spPr>
        <p:txBody>
          <a:bodyPr>
            <a:normAutofit lnSpcReduction="10000"/>
          </a:bodyPr>
          <a:lstStyle/>
          <a:p>
            <a:pPr marL="342900" indent="-342900">
              <a:buFont typeface="Wingdings" panose="05000000000000000000" pitchFamily="2" charset="2"/>
              <a:buChar char="ü"/>
            </a:pPr>
            <a:r>
              <a:rPr lang="en-US" sz="2800" dirty="0">
                <a:solidFill>
                  <a:schemeClr val="tx1"/>
                </a:solidFill>
              </a:rPr>
              <a:t>Listening Sessions</a:t>
            </a:r>
          </a:p>
          <a:p>
            <a:pPr marL="342900" indent="-342900">
              <a:buFont typeface="Wingdings" panose="05000000000000000000" pitchFamily="2" charset="2"/>
              <a:buChar char="ü"/>
            </a:pPr>
            <a:r>
              <a:rPr lang="en-US" sz="2800" dirty="0">
                <a:solidFill>
                  <a:schemeClr val="tx1"/>
                </a:solidFill>
              </a:rPr>
              <a:t>Child Care Desert Mapping</a:t>
            </a:r>
          </a:p>
          <a:p>
            <a:pPr marL="342900" indent="-342900">
              <a:buFont typeface="Wingdings" panose="05000000000000000000" pitchFamily="2" charset="2"/>
              <a:buChar char="ü"/>
            </a:pPr>
            <a:r>
              <a:rPr lang="en-US" sz="2800" dirty="0">
                <a:solidFill>
                  <a:schemeClr val="tx1"/>
                </a:solidFill>
              </a:rPr>
              <a:t>Key Informant Interviews</a:t>
            </a:r>
          </a:p>
          <a:p>
            <a:pPr marL="342900" indent="-342900">
              <a:buFont typeface="Wingdings" panose="05000000000000000000" pitchFamily="2" charset="2"/>
              <a:buChar char="ü"/>
            </a:pPr>
            <a:r>
              <a:rPr lang="en-US" sz="2800" dirty="0">
                <a:solidFill>
                  <a:schemeClr val="tx1"/>
                </a:solidFill>
              </a:rPr>
              <a:t>Case Studies</a:t>
            </a:r>
          </a:p>
          <a:p>
            <a:pPr marL="342900" indent="-342900">
              <a:buFont typeface="Wingdings" panose="05000000000000000000" pitchFamily="2" charset="2"/>
              <a:buChar char="ü"/>
            </a:pPr>
            <a:r>
              <a:rPr lang="en-US" sz="2800" dirty="0">
                <a:solidFill>
                  <a:schemeClr val="tx1"/>
                </a:solidFill>
              </a:rPr>
              <a:t>Surveys</a:t>
            </a:r>
          </a:p>
          <a:p>
            <a:endParaRPr lang="en-US" sz="2800" dirty="0">
              <a:solidFill>
                <a:schemeClr val="tx1"/>
              </a:solidFill>
            </a:endParaRPr>
          </a:p>
          <a:p>
            <a:pPr marL="0" indent="0">
              <a:buNone/>
            </a:pPr>
            <a:r>
              <a:rPr lang="en-US" sz="2800" dirty="0">
                <a:solidFill>
                  <a:schemeClr val="tx1"/>
                </a:solidFill>
              </a:rPr>
              <a:t>Additional data will be added to Wisconsin’s needs assessment and will be used to help develop Wisconsin’s strategic plan. </a:t>
            </a:r>
          </a:p>
          <a:p>
            <a:pPr marL="0" indent="0">
              <a:buNone/>
            </a:pPr>
            <a:r>
              <a:rPr lang="en-US" sz="2800" b="1" dirty="0">
                <a:solidFill>
                  <a:schemeClr val="tx1"/>
                </a:solidFill>
              </a:rPr>
              <a:t>Visit the PDG website for up-to-date information!</a:t>
            </a:r>
          </a:p>
        </p:txBody>
      </p:sp>
      <p:sp>
        <p:nvSpPr>
          <p:cNvPr id="2" name="Slide Number Placeholder 1">
            <a:extLst>
              <a:ext uri="{FF2B5EF4-FFF2-40B4-BE49-F238E27FC236}">
                <a16:creationId xmlns:a16="http://schemas.microsoft.com/office/drawing/2014/main" id="{439D0BDA-1B6C-45B4-B1E3-4DAC320E9ABB}"/>
              </a:ext>
            </a:extLst>
          </p:cNvPr>
          <p:cNvSpPr>
            <a:spLocks noGrp="1"/>
          </p:cNvSpPr>
          <p:nvPr>
            <p:ph type="sldNum" sz="quarter" idx="12"/>
          </p:nvPr>
        </p:nvSpPr>
        <p:spPr/>
        <p:txBody>
          <a:bodyPr/>
          <a:lstStyle/>
          <a:p>
            <a:fld id="{25793CD2-3739-484B-BF98-89F24E26B62E}" type="slidenum">
              <a:rPr lang="en-US" smtClean="0"/>
              <a:t>30</a:t>
            </a:fld>
            <a:endParaRPr lang="en-US" dirty="0"/>
          </a:p>
        </p:txBody>
      </p:sp>
    </p:spTree>
    <p:extLst>
      <p:ext uri="{BB962C8B-B14F-4D97-AF65-F5344CB8AC3E}">
        <p14:creationId xmlns:p14="http://schemas.microsoft.com/office/powerpoint/2010/main" val="569770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person, outdoor, person, table&#10;&#10;Description automatically generated">
            <a:extLst>
              <a:ext uri="{FF2B5EF4-FFF2-40B4-BE49-F238E27FC236}">
                <a16:creationId xmlns:a16="http://schemas.microsoft.com/office/drawing/2014/main" id="{25BF8692-555A-4775-834D-BE57723B77B6}"/>
              </a:ext>
            </a:extLst>
          </p:cNvPr>
          <p:cNvPicPr>
            <a:picLocks noChangeAspect="1"/>
          </p:cNvPicPr>
          <p:nvPr/>
        </p:nvPicPr>
        <p:blipFill rotWithShape="1">
          <a:blip r:embed="rId2">
            <a:extLst>
              <a:ext uri="{28A0092B-C50C-407E-A947-70E740481C1C}">
                <a14:useLocalDpi xmlns:a14="http://schemas.microsoft.com/office/drawing/2010/main" val="0"/>
              </a:ext>
            </a:extLst>
          </a:blip>
          <a:srcRect l="10289" r="18570"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2" name="Freeform: Shape 13">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6" name="Freeform: Shape 15">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A8C5E6-9C50-4B8F-8E60-F76B5D3EF120}"/>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dirty="0">
                <a:solidFill>
                  <a:schemeClr val="accent3"/>
                </a:solidFill>
                <a:latin typeface="+mj-lt"/>
                <a:ea typeface="+mj-ea"/>
              </a:rPr>
              <a:t>Questions &amp; Reflections</a:t>
            </a:r>
          </a:p>
        </p:txBody>
      </p:sp>
      <p:sp>
        <p:nvSpPr>
          <p:cNvPr id="18" name="Rectangle 17">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0" name="Rectangle 19">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5495A63-DD81-4502-9FE9-EAF27F3E0C8D}"/>
              </a:ext>
            </a:extLst>
          </p:cNvPr>
          <p:cNvSpPr>
            <a:spLocks noGrp="1"/>
          </p:cNvSpPr>
          <p:nvPr>
            <p:ph sz="half" idx="1"/>
          </p:nvPr>
        </p:nvSpPr>
        <p:spPr>
          <a:xfrm>
            <a:off x="-7448" y="2327177"/>
            <a:ext cx="5764784" cy="4359374"/>
          </a:xfrm>
        </p:spPr>
        <p:txBody>
          <a:bodyPr vert="horz" lIns="91440" tIns="45720" rIns="91440" bIns="45720" rtlCol="0" anchor="t">
            <a:normAutofit fontScale="92500" lnSpcReduction="20000"/>
          </a:bodyPr>
          <a:lstStyle/>
          <a:p>
            <a:pPr lvl="0"/>
            <a:r>
              <a:rPr lang="en-US" dirty="0"/>
              <a:t>Did the PDG Sandbox data confirm or challenge your prior beliefs?</a:t>
            </a:r>
          </a:p>
          <a:p>
            <a:pPr lvl="0"/>
            <a:r>
              <a:rPr lang="en-US" dirty="0"/>
              <a:t>What information was new or surprising to you?</a:t>
            </a:r>
          </a:p>
          <a:p>
            <a:pPr lvl="0"/>
            <a:r>
              <a:rPr lang="en-US" dirty="0"/>
              <a:t>How might the data inform decisions you make?</a:t>
            </a:r>
          </a:p>
          <a:p>
            <a:pPr lvl="0"/>
            <a:r>
              <a:rPr lang="en-US" dirty="0"/>
              <a:t>Which data could help you communicate about needs or advocate for changes in your community?</a:t>
            </a:r>
          </a:p>
          <a:p>
            <a:pPr lvl="0"/>
            <a:r>
              <a:rPr lang="en-US" dirty="0"/>
              <a:t>What questions do you still have that you would like to have answered? </a:t>
            </a:r>
          </a:p>
        </p:txBody>
      </p:sp>
      <p:sp>
        <p:nvSpPr>
          <p:cNvPr id="5" name="Slide Number Placeholder 4">
            <a:extLst>
              <a:ext uri="{FF2B5EF4-FFF2-40B4-BE49-F238E27FC236}">
                <a16:creationId xmlns:a16="http://schemas.microsoft.com/office/drawing/2014/main" id="{EE5B1F6E-AE33-4073-8F25-E24E413E49C7}"/>
              </a:ext>
            </a:extLst>
          </p:cNvPr>
          <p:cNvSpPr>
            <a:spLocks noGrp="1"/>
          </p:cNvSpPr>
          <p:nvPr>
            <p:ph type="sldNum" sz="quarter" idx="12"/>
          </p:nvPr>
        </p:nvSpPr>
        <p:spPr>
          <a:xfrm>
            <a:off x="9081136" y="6356350"/>
            <a:ext cx="2743200" cy="365125"/>
          </a:xfrm>
        </p:spPr>
        <p:txBody>
          <a:bodyPr vert="horz" lIns="91440" tIns="45720" rIns="91440" bIns="45720" rtlCol="0" anchor="ctr">
            <a:normAutofit/>
          </a:bodyPr>
          <a:lstStyle/>
          <a:p>
            <a:pPr>
              <a:spcAft>
                <a:spcPts val="600"/>
              </a:spcAft>
              <a:defRPr/>
            </a:pPr>
            <a:fld id="{25793CD2-3739-484B-BF98-89F24E26B62E}" type="slidenum">
              <a:rPr lang="en-US">
                <a:solidFill>
                  <a:schemeClr val="bg1"/>
                </a:solidFill>
                <a:latin typeface="Calibri" panose="020F0502020204030204"/>
              </a:rPr>
              <a:pPr>
                <a:spcAft>
                  <a:spcPts val="600"/>
                </a:spcAft>
                <a:defRPr/>
              </a:pPr>
              <a:t>31</a:t>
            </a:fld>
            <a:endParaRPr lang="en-US" dirty="0">
              <a:solidFill>
                <a:schemeClr val="bg1"/>
              </a:solidFill>
              <a:latin typeface="Calibri" panose="020F0502020204030204"/>
            </a:endParaRPr>
          </a:p>
        </p:txBody>
      </p:sp>
    </p:spTree>
    <p:extLst>
      <p:ext uri="{BB962C8B-B14F-4D97-AF65-F5344CB8AC3E}">
        <p14:creationId xmlns:p14="http://schemas.microsoft.com/office/powerpoint/2010/main" val="18669875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CD76C684-5597-4F26-B0C3-285AAA75DFF7}"/>
              </a:ext>
            </a:extLst>
          </p:cNvPr>
          <p:cNvSpPr>
            <a:spLocks noGrp="1"/>
          </p:cNvSpPr>
          <p:nvPr>
            <p:ph type="ctrTitle"/>
          </p:nvPr>
        </p:nvSpPr>
        <p:spPr>
          <a:xfrm>
            <a:off x="6590662" y="4267832"/>
            <a:ext cx="4805996" cy="1297115"/>
          </a:xfrm>
        </p:spPr>
        <p:txBody>
          <a:bodyPr anchor="t">
            <a:normAutofit/>
          </a:bodyPr>
          <a:lstStyle/>
          <a:p>
            <a:pPr algn="l"/>
            <a:r>
              <a:rPr lang="en-US" sz="4400" dirty="0">
                <a:solidFill>
                  <a:srgbClr val="000000"/>
                </a:solidFill>
              </a:rPr>
              <a:t>Contact Us:</a:t>
            </a:r>
          </a:p>
        </p:txBody>
      </p:sp>
      <p:sp>
        <p:nvSpPr>
          <p:cNvPr id="6" name="Content Placeholder 5">
            <a:extLst>
              <a:ext uri="{FF2B5EF4-FFF2-40B4-BE49-F238E27FC236}">
                <a16:creationId xmlns:a16="http://schemas.microsoft.com/office/drawing/2014/main" id="{330CC64D-25F3-4DCA-AD89-41B1DB569943}"/>
              </a:ext>
            </a:extLst>
          </p:cNvPr>
          <p:cNvSpPr>
            <a:spLocks noGrp="1"/>
          </p:cNvSpPr>
          <p:nvPr>
            <p:ph type="subTitle" idx="1"/>
          </p:nvPr>
        </p:nvSpPr>
        <p:spPr>
          <a:xfrm>
            <a:off x="6590662" y="4950888"/>
            <a:ext cx="4805691" cy="838831"/>
          </a:xfrm>
        </p:spPr>
        <p:txBody>
          <a:bodyPr anchor="b">
            <a:normAutofit fontScale="85000" lnSpcReduction="10000"/>
          </a:bodyPr>
          <a:lstStyle/>
          <a:p>
            <a:pPr marL="0" indent="0" algn="l">
              <a:buNone/>
            </a:pPr>
            <a:r>
              <a:rPr lang="en-US" sz="4000" dirty="0">
                <a:solidFill>
                  <a:srgbClr val="000000"/>
                </a:solidFill>
              </a:rPr>
              <a:t>wipdg@wisconsin.gov</a:t>
            </a:r>
          </a:p>
        </p:txBody>
      </p:sp>
      <p:sp>
        <p:nvSpPr>
          <p:cNvPr id="17"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Graphic 9" descr="Email">
            <a:extLst>
              <a:ext uri="{FF2B5EF4-FFF2-40B4-BE49-F238E27FC236}">
                <a16:creationId xmlns:a16="http://schemas.microsoft.com/office/drawing/2014/main" id="{5D63F34E-B47B-46C0-8473-27882FF9A6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Slide Number Placeholder 1">
            <a:extLst>
              <a:ext uri="{FF2B5EF4-FFF2-40B4-BE49-F238E27FC236}">
                <a16:creationId xmlns:a16="http://schemas.microsoft.com/office/drawing/2014/main" id="{6518464C-98BA-45C8-B073-F32E8EE3DF25}"/>
              </a:ext>
            </a:extLst>
          </p:cNvPr>
          <p:cNvSpPr>
            <a:spLocks noGrp="1"/>
          </p:cNvSpPr>
          <p:nvPr>
            <p:ph type="sldNum" sz="quarter" idx="12"/>
          </p:nvPr>
        </p:nvSpPr>
        <p:spPr>
          <a:xfrm>
            <a:off x="800211" y="6223702"/>
            <a:ext cx="511231" cy="314067"/>
          </a:xfrm>
        </p:spPr>
        <p:txBody>
          <a:bodyPr>
            <a:normAutofit/>
          </a:bodyPr>
          <a:lstStyle/>
          <a:p>
            <a:pPr algn="l">
              <a:spcAft>
                <a:spcPts val="600"/>
              </a:spcAft>
            </a:pPr>
            <a:fld id="{25793CD2-3739-484B-BF98-89F24E26B62E}" type="slidenum">
              <a:rPr lang="en-US" sz="1100">
                <a:solidFill>
                  <a:srgbClr val="898989"/>
                </a:solidFill>
              </a:rPr>
              <a:pPr algn="l">
                <a:spcAft>
                  <a:spcPts val="600"/>
                </a:spcAft>
              </a:pPr>
              <a:t>32</a:t>
            </a:fld>
            <a:endParaRPr lang="en-US" sz="1100" dirty="0">
              <a:solidFill>
                <a:srgbClr val="898989"/>
              </a:solidFill>
            </a:endParaRPr>
          </a:p>
        </p:txBody>
      </p:sp>
    </p:spTree>
    <p:extLst>
      <p:ext uri="{BB962C8B-B14F-4D97-AF65-F5344CB8AC3E}">
        <p14:creationId xmlns:p14="http://schemas.microsoft.com/office/powerpoint/2010/main" val="283007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CF48-7211-4E98-9304-57108F2C311D}"/>
              </a:ext>
            </a:extLst>
          </p:cNvPr>
          <p:cNvSpPr>
            <a:spLocks noGrp="1"/>
          </p:cNvSpPr>
          <p:nvPr>
            <p:ph type="title"/>
          </p:nvPr>
        </p:nvSpPr>
        <p:spPr>
          <a:xfrm>
            <a:off x="838200" y="0"/>
            <a:ext cx="10515600" cy="2100263"/>
          </a:xfrm>
        </p:spPr>
        <p:txBody>
          <a:bodyPr vert="horz" lIns="91440" tIns="45720" rIns="91440" bIns="45720" rtlCol="0" anchor="b">
            <a:normAutofit fontScale="90000"/>
          </a:bodyPr>
          <a:lstStyle/>
          <a:p>
            <a:r>
              <a:rPr lang="en-US" sz="8100" dirty="0">
                <a:solidFill>
                  <a:schemeClr val="accent5"/>
                </a:solidFill>
                <a:latin typeface="+mj-lt"/>
                <a:ea typeface="+mj-ea"/>
              </a:rPr>
              <a:t>Come play in the PDG sandbox!</a:t>
            </a:r>
          </a:p>
        </p:txBody>
      </p:sp>
      <p:sp>
        <p:nvSpPr>
          <p:cNvPr id="3" name="Text Placeholder 2">
            <a:extLst>
              <a:ext uri="{FF2B5EF4-FFF2-40B4-BE49-F238E27FC236}">
                <a16:creationId xmlns:a16="http://schemas.microsoft.com/office/drawing/2014/main" id="{B022184A-7959-4C88-8963-EB68BF5BE2B6}"/>
              </a:ext>
            </a:extLst>
          </p:cNvPr>
          <p:cNvSpPr>
            <a:spLocks noGrp="1"/>
          </p:cNvSpPr>
          <p:nvPr>
            <p:ph sz="half" idx="1"/>
          </p:nvPr>
        </p:nvSpPr>
        <p:spPr>
          <a:xfrm>
            <a:off x="838200" y="2149475"/>
            <a:ext cx="5181600" cy="4351338"/>
          </a:xfrm>
        </p:spPr>
        <p:txBody>
          <a:bodyPr vert="horz" lIns="91440" tIns="45720" rIns="91440" bIns="45720" rtlCol="0">
            <a:normAutofit fontScale="92500" lnSpcReduction="10000"/>
          </a:bodyPr>
          <a:lstStyle/>
          <a:p>
            <a:r>
              <a:rPr lang="en-US" dirty="0">
                <a:solidFill>
                  <a:schemeClr val="accent1"/>
                </a:solidFill>
              </a:rPr>
              <a:t>Just as children learn best through play, adults need to dig, explore and try out different tools, too! </a:t>
            </a:r>
          </a:p>
          <a:p>
            <a:r>
              <a:rPr lang="en-US" dirty="0">
                <a:solidFill>
                  <a:schemeClr val="accent1"/>
                </a:solidFill>
              </a:rPr>
              <a:t>The </a:t>
            </a:r>
            <a:r>
              <a:rPr lang="en-US" b="1" dirty="0">
                <a:solidFill>
                  <a:schemeClr val="accent1"/>
                </a:solidFill>
              </a:rPr>
              <a:t>Wisconsin Preschool Development Grant </a:t>
            </a:r>
            <a:r>
              <a:rPr lang="en-US" dirty="0">
                <a:solidFill>
                  <a:schemeClr val="accent1"/>
                </a:solidFill>
              </a:rPr>
              <a:t>is building a “research sandbox” big enough for all of us. Join us to find answers to our questions, notice trends, encounter new information and dream up opportunities to grow.</a:t>
            </a:r>
            <a:endParaRPr lang="en-US" sz="2000" dirty="0">
              <a:solidFill>
                <a:schemeClr val="accent1"/>
              </a:solidFill>
            </a:endParaRPr>
          </a:p>
        </p:txBody>
      </p:sp>
      <p:sp>
        <p:nvSpPr>
          <p:cNvPr id="4" name="Slide Number Placeholder 3">
            <a:extLst>
              <a:ext uri="{FF2B5EF4-FFF2-40B4-BE49-F238E27FC236}">
                <a16:creationId xmlns:a16="http://schemas.microsoft.com/office/drawing/2014/main" id="{E1708F74-F07E-4417-89D6-5308A716C754}"/>
              </a:ext>
            </a:extLst>
          </p:cNvPr>
          <p:cNvSpPr>
            <a:spLocks noGrp="1"/>
          </p:cNvSpPr>
          <p:nvPr>
            <p:ph type="sldNum" sz="quarter" idx="12"/>
          </p:nvPr>
        </p:nvSpPr>
        <p:spPr/>
        <p:txBody>
          <a:bodyPr/>
          <a:lstStyle/>
          <a:p>
            <a:fld id="{25793CD2-3739-484B-BF98-89F24E26B62E}" type="slidenum">
              <a:rPr lang="en-US" smtClean="0"/>
              <a:t>4</a:t>
            </a:fld>
            <a:endParaRPr lang="en-US" dirty="0"/>
          </a:p>
        </p:txBody>
      </p:sp>
      <p:pic>
        <p:nvPicPr>
          <p:cNvPr id="7" name="Picture 6" descr="A close up of a toy&#10;&#10;Description automatically generated">
            <a:extLst>
              <a:ext uri="{FF2B5EF4-FFF2-40B4-BE49-F238E27FC236}">
                <a16:creationId xmlns:a16="http://schemas.microsoft.com/office/drawing/2014/main" id="{2CB11214-B4A3-46E5-9854-4307D6A9F5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0" y="1666875"/>
            <a:ext cx="5642465" cy="4076700"/>
          </a:xfrm>
          <a:prstGeom prst="rect">
            <a:avLst/>
          </a:prstGeom>
        </p:spPr>
      </p:pic>
    </p:spTree>
    <p:extLst>
      <p:ext uri="{BB962C8B-B14F-4D97-AF65-F5344CB8AC3E}">
        <p14:creationId xmlns:p14="http://schemas.microsoft.com/office/powerpoint/2010/main" val="80381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B86251-6A93-4F9F-A2D8-7CB688D43667}"/>
              </a:ext>
            </a:extLst>
          </p:cNvPr>
          <p:cNvSpPr>
            <a:spLocks noGrp="1"/>
          </p:cNvSpPr>
          <p:nvPr>
            <p:ph type="sldNum" sz="quarter" idx="12"/>
          </p:nvPr>
        </p:nvSpPr>
        <p:spPr/>
        <p:txBody>
          <a:bodyPr/>
          <a:lstStyle/>
          <a:p>
            <a:fld id="{25793CD2-3739-484B-BF98-89F24E26B62E}" type="slidenum">
              <a:rPr lang="en-US" smtClean="0"/>
              <a:t>5</a:t>
            </a:fld>
            <a:endParaRPr lang="en-US" dirty="0"/>
          </a:p>
        </p:txBody>
      </p:sp>
      <p:sp>
        <p:nvSpPr>
          <p:cNvPr id="3" name="TextBox 2">
            <a:extLst>
              <a:ext uri="{FF2B5EF4-FFF2-40B4-BE49-F238E27FC236}">
                <a16:creationId xmlns:a16="http://schemas.microsoft.com/office/drawing/2014/main" id="{5630588D-8013-46D9-8F31-E1C275DC1DEF}"/>
              </a:ext>
            </a:extLst>
          </p:cNvPr>
          <p:cNvSpPr txBox="1"/>
          <p:nvPr/>
        </p:nvSpPr>
        <p:spPr>
          <a:xfrm>
            <a:off x="7001809" y="629065"/>
            <a:ext cx="4371041" cy="4401205"/>
          </a:xfrm>
          <a:prstGeom prst="rect">
            <a:avLst/>
          </a:prstGeom>
          <a:noFill/>
        </p:spPr>
        <p:txBody>
          <a:bodyPr wrap="square" rtlCol="0">
            <a:spAutoFit/>
          </a:bodyPr>
          <a:lstStyle/>
          <a:p>
            <a:pPr marL="342900" indent="-342900">
              <a:buFont typeface="Arial" panose="020B0604020202020204" pitchFamily="34" charset="0"/>
              <a:buChar char="•"/>
            </a:pPr>
            <a:r>
              <a:rPr lang="en-US" sz="2800" dirty="0"/>
              <a:t>This PowerPoint shows </a:t>
            </a:r>
            <a:r>
              <a:rPr lang="en-US" sz="2800" i="1" dirty="0"/>
              <a:t>statewide </a:t>
            </a:r>
            <a:r>
              <a:rPr lang="en-US" sz="2800" dirty="0"/>
              <a:t>data. </a:t>
            </a:r>
          </a:p>
          <a:p>
            <a:pPr marL="342900" indent="-342900">
              <a:buFont typeface="Arial" panose="020B0604020202020204" pitchFamily="34" charset="0"/>
              <a:buChar char="•"/>
            </a:pPr>
            <a:r>
              <a:rPr lang="en-US" sz="2800" dirty="0"/>
              <a:t>The PDG website shows county-specific Early Care and Education information. It also shows county- and region-specific Background Indicator information.</a:t>
            </a:r>
          </a:p>
        </p:txBody>
      </p:sp>
      <p:pic>
        <p:nvPicPr>
          <p:cNvPr id="59" name="Picture 58" descr="A close up of a sign&#10;&#10;Description automatically generated">
            <a:extLst>
              <a:ext uri="{FF2B5EF4-FFF2-40B4-BE49-F238E27FC236}">
                <a16:creationId xmlns:a16="http://schemas.microsoft.com/office/drawing/2014/main" id="{139F7449-3214-4589-94F4-94D4AE8DC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705" y="295690"/>
            <a:ext cx="4724295" cy="5057775"/>
          </a:xfrm>
          <a:prstGeom prst="rect">
            <a:avLst/>
          </a:prstGeom>
        </p:spPr>
      </p:pic>
    </p:spTree>
    <p:extLst>
      <p:ext uri="{BB962C8B-B14F-4D97-AF65-F5344CB8AC3E}">
        <p14:creationId xmlns:p14="http://schemas.microsoft.com/office/powerpoint/2010/main" val="227726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83004C-3F92-4DDF-BBA0-68AA4FCB279C}"/>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3100" kern="1200" dirty="0">
                <a:solidFill>
                  <a:srgbClr val="FFFFFF"/>
                </a:solidFill>
                <a:latin typeface="+mj-lt"/>
                <a:ea typeface="+mj-ea"/>
                <a:cs typeface="+mj-cs"/>
              </a:rPr>
              <a:t>The Preschool Development Grant uses </a:t>
            </a:r>
            <a:r>
              <a:rPr lang="en-US" sz="3100" kern="1200" dirty="0">
                <a:solidFill>
                  <a:schemeClr val="accent5"/>
                </a:solidFill>
                <a:latin typeface="+mj-lt"/>
                <a:ea typeface="+mj-ea"/>
                <a:cs typeface="+mj-cs"/>
              </a:rPr>
              <a:t>Access</a:t>
            </a:r>
            <a:r>
              <a:rPr lang="en-US" sz="3100" kern="1200" dirty="0">
                <a:solidFill>
                  <a:srgbClr val="FFFFFF"/>
                </a:solidFill>
                <a:latin typeface="+mj-lt"/>
                <a:ea typeface="+mj-ea"/>
                <a:cs typeface="+mj-cs"/>
              </a:rPr>
              <a:t>, </a:t>
            </a:r>
            <a:r>
              <a:rPr lang="en-US" sz="3100" kern="1200" dirty="0">
                <a:solidFill>
                  <a:schemeClr val="accent3"/>
                </a:solidFill>
                <a:latin typeface="+mj-lt"/>
                <a:ea typeface="+mj-ea"/>
                <a:cs typeface="+mj-cs"/>
              </a:rPr>
              <a:t>Affordability</a:t>
            </a:r>
            <a:r>
              <a:rPr lang="en-US" sz="3100" kern="1200" dirty="0">
                <a:solidFill>
                  <a:srgbClr val="FFFFFF"/>
                </a:solidFill>
                <a:latin typeface="+mj-lt"/>
                <a:ea typeface="+mj-ea"/>
                <a:cs typeface="+mj-cs"/>
              </a:rPr>
              <a:t>, </a:t>
            </a:r>
            <a:r>
              <a:rPr lang="en-US" sz="3100" kern="1200" dirty="0">
                <a:solidFill>
                  <a:schemeClr val="accent2"/>
                </a:solidFill>
                <a:latin typeface="+mj-lt"/>
                <a:ea typeface="+mj-ea"/>
                <a:cs typeface="+mj-cs"/>
              </a:rPr>
              <a:t>Quality</a:t>
            </a:r>
            <a:r>
              <a:rPr lang="en-US" sz="3100" kern="1200" dirty="0">
                <a:solidFill>
                  <a:srgbClr val="FFFFFF"/>
                </a:solidFill>
                <a:latin typeface="+mj-lt"/>
                <a:ea typeface="+mj-ea"/>
                <a:cs typeface="+mj-cs"/>
              </a:rPr>
              <a:t> and </a:t>
            </a:r>
            <a:r>
              <a:rPr lang="en-US" sz="3100" kern="1200" dirty="0">
                <a:solidFill>
                  <a:schemeClr val="accent4"/>
                </a:solidFill>
                <a:latin typeface="+mj-lt"/>
                <a:ea typeface="+mj-ea"/>
                <a:cs typeface="+mj-cs"/>
              </a:rPr>
              <a:t>Workforce</a:t>
            </a:r>
            <a:r>
              <a:rPr lang="en-US" sz="3100" kern="1200" dirty="0">
                <a:solidFill>
                  <a:srgbClr val="FFFFFF"/>
                </a:solidFill>
                <a:latin typeface="+mj-lt"/>
                <a:ea typeface="+mj-ea"/>
                <a:cs typeface="+mj-cs"/>
              </a:rPr>
              <a:t> within the </a:t>
            </a:r>
            <a:r>
              <a:rPr lang="en-US" sz="3100" kern="1200" dirty="0">
                <a:solidFill>
                  <a:schemeClr val="accent1"/>
                </a:solidFill>
                <a:latin typeface="+mj-lt"/>
                <a:ea typeface="+mj-ea"/>
                <a:cs typeface="+mj-cs"/>
              </a:rPr>
              <a:t>Lens of Equity &amp; Inclusion </a:t>
            </a:r>
            <a:r>
              <a:rPr lang="en-US" sz="3100" kern="1200" dirty="0">
                <a:solidFill>
                  <a:srgbClr val="FFFFFF"/>
                </a:solidFill>
                <a:latin typeface="+mj-lt"/>
                <a:ea typeface="+mj-ea"/>
                <a:cs typeface="+mj-cs"/>
              </a:rPr>
              <a:t>as a framework for evaluating and transforming Early Care &amp; Education in Wisconsin. </a:t>
            </a:r>
            <a:br>
              <a:rPr lang="en-US" sz="2300" kern="1200" dirty="0">
                <a:solidFill>
                  <a:srgbClr val="FFFFFF"/>
                </a:solidFill>
                <a:latin typeface="+mj-lt"/>
                <a:ea typeface="+mj-ea"/>
                <a:cs typeface="+mj-cs"/>
              </a:rPr>
            </a:br>
            <a:endParaRPr lang="en-US" sz="2300" kern="1200" dirty="0">
              <a:solidFill>
                <a:srgbClr val="FFFFFF"/>
              </a:solidFill>
              <a:latin typeface="+mj-lt"/>
              <a:ea typeface="+mj-ea"/>
              <a:cs typeface="+mj-cs"/>
            </a:endParaRPr>
          </a:p>
        </p:txBody>
      </p:sp>
      <p:pic>
        <p:nvPicPr>
          <p:cNvPr id="2050" name="Picture 2" descr="A close up of a logo&#10;&#10;Description automatically generated">
            <a:extLst>
              <a:ext uri="{FF2B5EF4-FFF2-40B4-BE49-F238E27FC236}">
                <a16:creationId xmlns:a16="http://schemas.microsoft.com/office/drawing/2014/main" id="{5544F610-FF45-4A9D-B80F-819ADA66BCF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1761817"/>
            <a:ext cx="6553545" cy="3342308"/>
          </a:xfrm>
          <a:prstGeom prst="rect">
            <a:avLst/>
          </a:pr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Slide Number Placeholder 2">
            <a:extLst>
              <a:ext uri="{FF2B5EF4-FFF2-40B4-BE49-F238E27FC236}">
                <a16:creationId xmlns:a16="http://schemas.microsoft.com/office/drawing/2014/main" id="{637FB2BB-6FD8-4BD3-A9A1-FA0F452223E8}"/>
              </a:ext>
            </a:extLst>
          </p:cNvPr>
          <p:cNvSpPr>
            <a:spLocks noGrp="1"/>
          </p:cNvSpPr>
          <p:nvPr>
            <p:ph type="sldNum" sz="quarter" idx="12"/>
          </p:nvPr>
        </p:nvSpPr>
        <p:spPr/>
        <p:txBody>
          <a:bodyPr/>
          <a:lstStyle/>
          <a:p>
            <a:fld id="{25793CD2-3739-484B-BF98-89F24E26B62E}" type="slidenum">
              <a:rPr lang="en-US" smtClean="0"/>
              <a:t>6</a:t>
            </a:fld>
            <a:endParaRPr lang="en-US" dirty="0"/>
          </a:p>
        </p:txBody>
      </p:sp>
    </p:spTree>
    <p:extLst>
      <p:ext uri="{BB962C8B-B14F-4D97-AF65-F5344CB8AC3E}">
        <p14:creationId xmlns:p14="http://schemas.microsoft.com/office/powerpoint/2010/main" val="2886847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7F060E0F-19E6-4607-9EA0-4EDFA05F2C8B}"/>
              </a:ext>
            </a:extLst>
          </p:cNvPr>
          <p:cNvGrpSpPr>
            <a:grpSpLocks/>
          </p:cNvGrpSpPr>
          <p:nvPr/>
        </p:nvGrpSpPr>
        <p:grpSpPr bwMode="auto">
          <a:xfrm>
            <a:off x="171450" y="169863"/>
            <a:ext cx="12020550" cy="5829884"/>
            <a:chOff x="108513563" y="109212057"/>
            <a:chExt cx="3343275" cy="1946287"/>
          </a:xfrm>
        </p:grpSpPr>
        <p:sp>
          <p:nvSpPr>
            <p:cNvPr id="6" name="Rectangle 3" hidden="1">
              <a:extLst>
                <a:ext uri="{FF2B5EF4-FFF2-40B4-BE49-F238E27FC236}">
                  <a16:creationId xmlns:a16="http://schemas.microsoft.com/office/drawing/2014/main" id="{34C04576-8E9C-4167-952E-1E18152D9A04}"/>
                </a:ext>
              </a:extLst>
            </p:cNvPr>
            <p:cNvSpPr>
              <a:spLocks noChangeArrowheads="1"/>
            </p:cNvSpPr>
            <p:nvPr/>
          </p:nvSpPr>
          <p:spPr bwMode="auto">
            <a:xfrm>
              <a:off x="108513563" y="109212057"/>
              <a:ext cx="3343275" cy="1946287"/>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Rectangle 4">
              <a:extLst>
                <a:ext uri="{FF2B5EF4-FFF2-40B4-BE49-F238E27FC236}">
                  <a16:creationId xmlns:a16="http://schemas.microsoft.com/office/drawing/2014/main" id="{E520F6B2-AB97-48F8-9567-C10EC5CD7054}"/>
                </a:ext>
              </a:extLst>
            </p:cNvPr>
            <p:cNvSpPr>
              <a:spLocks noChangeArrowheads="1"/>
            </p:cNvSpPr>
            <p:nvPr/>
          </p:nvSpPr>
          <p:spPr bwMode="auto">
            <a:xfrm>
              <a:off x="108716429" y="109212057"/>
              <a:ext cx="2937542" cy="194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228600" tIns="190500" rIns="274320" bIns="9144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endParaRPr>
            </a:p>
          </p:txBody>
        </p:sp>
        <p:grpSp>
          <p:nvGrpSpPr>
            <p:cNvPr id="8" name="Group 5">
              <a:extLst>
                <a:ext uri="{FF2B5EF4-FFF2-40B4-BE49-F238E27FC236}">
                  <a16:creationId xmlns:a16="http://schemas.microsoft.com/office/drawing/2014/main" id="{DEC79823-003D-4C27-8D76-AF056287E810}"/>
                </a:ext>
              </a:extLst>
            </p:cNvPr>
            <p:cNvGrpSpPr>
              <a:grpSpLocks/>
            </p:cNvGrpSpPr>
            <p:nvPr/>
          </p:nvGrpSpPr>
          <p:grpSpPr bwMode="auto">
            <a:xfrm>
              <a:off x="108513563" y="109212057"/>
              <a:ext cx="3343275" cy="1946287"/>
              <a:chOff x="108513563" y="109212057"/>
              <a:chExt cx="3343275" cy="1946287"/>
            </a:xfrm>
          </p:grpSpPr>
          <p:sp>
            <p:nvSpPr>
              <p:cNvPr id="9" name="AutoShape 6">
                <a:extLst>
                  <a:ext uri="{FF2B5EF4-FFF2-40B4-BE49-F238E27FC236}">
                    <a16:creationId xmlns:a16="http://schemas.microsoft.com/office/drawing/2014/main" id="{3ECCC2B9-1210-4A33-85A2-954424C36E64}"/>
                  </a:ext>
                </a:extLst>
              </p:cNvPr>
              <p:cNvSpPr>
                <a:spLocks/>
              </p:cNvSpPr>
              <p:nvPr/>
            </p:nvSpPr>
            <p:spPr bwMode="auto">
              <a:xfrm>
                <a:off x="108513563" y="109212057"/>
                <a:ext cx="400050" cy="1946287"/>
              </a:xfrm>
              <a:prstGeom prst="leftBrace">
                <a:avLst>
                  <a:gd name="adj1" fmla="val 0"/>
                  <a:gd name="adj2" fmla="val 50000"/>
                </a:avLst>
              </a:prstGeom>
              <a:noFill/>
              <a:ln w="25400" algn="ctr">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AutoShape 7">
                <a:extLst>
                  <a:ext uri="{FF2B5EF4-FFF2-40B4-BE49-F238E27FC236}">
                    <a16:creationId xmlns:a16="http://schemas.microsoft.com/office/drawing/2014/main" id="{B9C5FC8B-23CE-4C95-86E4-418681BBFDD0}"/>
                  </a:ext>
                </a:extLst>
              </p:cNvPr>
              <p:cNvSpPr>
                <a:spLocks/>
              </p:cNvSpPr>
              <p:nvPr/>
            </p:nvSpPr>
            <p:spPr bwMode="auto">
              <a:xfrm rot="10800000">
                <a:off x="111456788" y="109212057"/>
                <a:ext cx="400050" cy="1946287"/>
              </a:xfrm>
              <a:prstGeom prst="leftBrace">
                <a:avLst>
                  <a:gd name="adj1" fmla="val 0"/>
                  <a:gd name="adj2" fmla="val 50000"/>
                </a:avLst>
              </a:prstGeom>
              <a:noFill/>
              <a:ln w="25400" algn="ctr">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grpSp>
      <p:sp>
        <p:nvSpPr>
          <p:cNvPr id="11" name="Rectangle 10">
            <a:extLst>
              <a:ext uri="{FF2B5EF4-FFF2-40B4-BE49-F238E27FC236}">
                <a16:creationId xmlns:a16="http://schemas.microsoft.com/office/drawing/2014/main" id="{67CFB869-0E8A-4D8D-93D6-E5C7D3CF6325}"/>
              </a:ext>
            </a:extLst>
          </p:cNvPr>
          <p:cNvSpPr/>
          <p:nvPr/>
        </p:nvSpPr>
        <p:spPr>
          <a:xfrm>
            <a:off x="900843" y="307723"/>
            <a:ext cx="10561761" cy="5632311"/>
          </a:xfrm>
          <a:prstGeom prst="rect">
            <a:avLst/>
          </a:prstGeom>
        </p:spPr>
        <p:txBody>
          <a:bodyPr wrap="square">
            <a:spAutoFit/>
          </a:bodyPr>
          <a:lstStyle/>
          <a:p>
            <a:pPr lvl="0" eaLnBrk="0" fontAlgn="base" hangingPunct="0">
              <a:spcBef>
                <a:spcPct val="0"/>
              </a:spcBef>
              <a:spcAft>
                <a:spcPct val="0"/>
              </a:spcAft>
            </a:pPr>
            <a:r>
              <a:rPr lang="en-US" altLang="en-US" sz="2250" b="1" i="1" dirty="0">
                <a:solidFill>
                  <a:schemeClr val="accent1"/>
                </a:solidFill>
                <a:latin typeface="Roboto" panose="02000000000000000000" pitchFamily="2" charset="0"/>
              </a:rPr>
              <a:t>Equity &amp; Inclusion Lens: </a:t>
            </a:r>
            <a:r>
              <a:rPr lang="en-US" altLang="en-US" sz="2250" dirty="0">
                <a:solidFill>
                  <a:srgbClr val="000000"/>
                </a:solidFill>
                <a:latin typeface="Roboto" panose="02000000000000000000" pitchFamily="2" charset="0"/>
              </a:rPr>
              <a:t>An Equity and Inclusion Lens is a transformative tool used to: </a:t>
            </a:r>
          </a:p>
          <a:p>
            <a:pPr marL="285750" lvl="0" indent="-285750" eaLnBrk="0" fontAlgn="base" hangingPunct="0">
              <a:spcBef>
                <a:spcPct val="0"/>
              </a:spcBef>
              <a:spcAft>
                <a:spcPct val="0"/>
              </a:spcAft>
              <a:buFont typeface="Arial" panose="020B0604020202020204" pitchFamily="34" charset="0"/>
              <a:buChar char="•"/>
            </a:pPr>
            <a:r>
              <a:rPr lang="en-US" altLang="en-US" sz="2250" dirty="0">
                <a:solidFill>
                  <a:srgbClr val="000000"/>
                </a:solidFill>
                <a:latin typeface="Roboto" panose="02000000000000000000" pitchFamily="2" charset="0"/>
              </a:rPr>
              <a:t>Identify systemic and institutionalized racism, bias, disparity and inequality in practices, policies, procedures and programming </a:t>
            </a:r>
          </a:p>
          <a:p>
            <a:pPr marL="285750" lvl="0" indent="-285750" eaLnBrk="0" fontAlgn="base" hangingPunct="0">
              <a:spcBef>
                <a:spcPct val="0"/>
              </a:spcBef>
              <a:spcAft>
                <a:spcPct val="0"/>
              </a:spcAft>
              <a:buFont typeface="Arial" panose="020B0604020202020204" pitchFamily="34" charset="0"/>
              <a:buChar char="•"/>
            </a:pPr>
            <a:r>
              <a:rPr lang="en-US" altLang="en-US" sz="2250" dirty="0">
                <a:solidFill>
                  <a:srgbClr val="000000"/>
                </a:solidFill>
                <a:latin typeface="Roboto" panose="02000000000000000000" pitchFamily="2" charset="0"/>
              </a:rPr>
              <a:t>Analyze data and information for racism, bias, disparity and inequity</a:t>
            </a:r>
          </a:p>
          <a:p>
            <a:pPr lvl="0" eaLnBrk="0" fontAlgn="base" hangingPunct="0">
              <a:spcBef>
                <a:spcPct val="0"/>
              </a:spcBef>
              <a:spcAft>
                <a:spcPct val="0"/>
              </a:spcAft>
            </a:pPr>
            <a:r>
              <a:rPr lang="en-US" altLang="en-US" sz="2250" dirty="0">
                <a:solidFill>
                  <a:srgbClr val="000000"/>
                </a:solidFill>
                <a:latin typeface="Roboto" panose="02000000000000000000" pitchFamily="2" charset="0"/>
              </a:rPr>
              <a:t>In order to: </a:t>
            </a:r>
          </a:p>
          <a:p>
            <a:pPr marL="342900" lvl="0" indent="-342900" eaLnBrk="0" fontAlgn="base" hangingPunct="0">
              <a:spcBef>
                <a:spcPct val="0"/>
              </a:spcBef>
              <a:spcAft>
                <a:spcPct val="0"/>
              </a:spcAft>
              <a:buFont typeface="Arial" panose="020B0604020202020204" pitchFamily="34" charset="0"/>
              <a:buChar char="•"/>
            </a:pPr>
            <a:r>
              <a:rPr lang="en-US" altLang="en-US" sz="2250" dirty="0">
                <a:solidFill>
                  <a:srgbClr val="000000"/>
                </a:solidFill>
                <a:latin typeface="Roboto" panose="02000000000000000000" pitchFamily="2" charset="0"/>
              </a:rPr>
              <a:t>Move towards more equitable and inclusive planning, programming, decision-making and resource allocating </a:t>
            </a:r>
          </a:p>
          <a:p>
            <a:pPr marL="285750" lvl="0" indent="-285750" eaLnBrk="0" fontAlgn="base" hangingPunct="0">
              <a:spcBef>
                <a:spcPct val="0"/>
              </a:spcBef>
              <a:spcAft>
                <a:spcPct val="0"/>
              </a:spcAft>
              <a:buFont typeface="Arial" panose="020B0604020202020204" pitchFamily="34" charset="0"/>
              <a:buChar char="•"/>
            </a:pPr>
            <a:r>
              <a:rPr lang="en-US" altLang="en-US" sz="2250" dirty="0">
                <a:solidFill>
                  <a:srgbClr val="000000"/>
                </a:solidFill>
                <a:latin typeface="Roboto" panose="02000000000000000000" pitchFamily="2" charset="0"/>
              </a:rPr>
              <a:t>Ensure that everyone, particularly members of underrepresented groups (communities of color, low socioeconomic populations, vulnerable populations, people with disabilities and other disenfranchised peoples) are included as equal participants at every level of policy, procedure and program processes</a:t>
            </a:r>
          </a:p>
          <a:p>
            <a:pPr marL="285750" lvl="0" indent="-285750" eaLnBrk="0" fontAlgn="base" hangingPunct="0">
              <a:spcBef>
                <a:spcPct val="0"/>
              </a:spcBef>
              <a:spcAft>
                <a:spcPct val="0"/>
              </a:spcAft>
              <a:buFont typeface="Arial" panose="020B0604020202020204" pitchFamily="34" charset="0"/>
              <a:buChar char="•"/>
            </a:pPr>
            <a:r>
              <a:rPr lang="en-US" altLang="en-US" sz="2250" dirty="0">
                <a:solidFill>
                  <a:srgbClr val="000000"/>
                </a:solidFill>
                <a:latin typeface="Roboto" panose="02000000000000000000" pitchFamily="2" charset="0"/>
              </a:rPr>
              <a:t>Work to equalize power in decision-making and opportunities for self-governance</a:t>
            </a:r>
          </a:p>
          <a:p>
            <a:pPr lvl="0" eaLnBrk="0" fontAlgn="base" hangingPunct="0">
              <a:spcBef>
                <a:spcPct val="0"/>
              </a:spcBef>
              <a:spcAft>
                <a:spcPct val="0"/>
              </a:spcAft>
            </a:pPr>
            <a:r>
              <a:rPr lang="en-US" altLang="en-US" sz="2250" dirty="0">
                <a:solidFill>
                  <a:srgbClr val="000000"/>
                </a:solidFill>
                <a:latin typeface="Roboto" panose="02000000000000000000" pitchFamily="2" charset="0"/>
              </a:rPr>
              <a:t>So that: </a:t>
            </a:r>
            <a:r>
              <a:rPr lang="en-US" altLang="en-US" sz="2250" b="1" dirty="0">
                <a:solidFill>
                  <a:srgbClr val="000000"/>
                </a:solidFill>
                <a:latin typeface="Roboto" panose="02000000000000000000" pitchFamily="2" charset="0"/>
              </a:rPr>
              <a:t>all Wisconsin children and youth are safe and loved members of thriving families and communities.</a:t>
            </a:r>
            <a:endParaRPr lang="en-US" altLang="en-US" sz="2250" b="1" dirty="0">
              <a:latin typeface="Arial" panose="020B0604020202020204" pitchFamily="34" charset="0"/>
            </a:endParaRPr>
          </a:p>
        </p:txBody>
      </p:sp>
      <p:sp>
        <p:nvSpPr>
          <p:cNvPr id="2" name="Slide Number Placeholder 1">
            <a:extLst>
              <a:ext uri="{FF2B5EF4-FFF2-40B4-BE49-F238E27FC236}">
                <a16:creationId xmlns:a16="http://schemas.microsoft.com/office/drawing/2014/main" id="{EEA34C84-1EDB-48AB-9655-F27FE8248CEE}"/>
              </a:ext>
            </a:extLst>
          </p:cNvPr>
          <p:cNvSpPr>
            <a:spLocks noGrp="1"/>
          </p:cNvSpPr>
          <p:nvPr>
            <p:ph type="sldNum" sz="quarter" idx="12"/>
          </p:nvPr>
        </p:nvSpPr>
        <p:spPr/>
        <p:txBody>
          <a:bodyPr/>
          <a:lstStyle/>
          <a:p>
            <a:fld id="{25793CD2-3739-484B-BF98-89F24E26B62E}" type="slidenum">
              <a:rPr lang="en-US" smtClean="0"/>
              <a:t>7</a:t>
            </a:fld>
            <a:endParaRPr lang="en-US" dirty="0"/>
          </a:p>
        </p:txBody>
      </p:sp>
    </p:spTree>
    <p:extLst>
      <p:ext uri="{BB962C8B-B14F-4D97-AF65-F5344CB8AC3E}">
        <p14:creationId xmlns:p14="http://schemas.microsoft.com/office/powerpoint/2010/main" val="86223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normAutofit fontScale="90000"/>
          </a:bodyPr>
          <a:lstStyle/>
          <a:p>
            <a:r>
              <a:rPr lang="en-US" sz="4000" dirty="0"/>
              <a:t>Background Indicators: </a:t>
            </a:r>
            <a:r>
              <a:rPr lang="en-US" sz="3100" b="0" dirty="0"/>
              <a:t>Many factors impact communities &amp; families. Background indicators help tell a more complete story of what is going on for children &amp; families in Wisconsin.</a:t>
            </a:r>
            <a:endParaRPr lang="en-US" b="0" dirty="0"/>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sz="half" idx="1"/>
          </p:nvPr>
        </p:nvSpPr>
        <p:spPr>
          <a:xfrm>
            <a:off x="838200" y="2001699"/>
            <a:ext cx="5181600" cy="4107531"/>
          </a:xfrm>
        </p:spPr>
        <p:txBody>
          <a:bodyPr>
            <a:normAutofit/>
          </a:bodyPr>
          <a:lstStyle/>
          <a:p>
            <a:r>
              <a:rPr lang="en-US" dirty="0"/>
              <a:t>Health</a:t>
            </a:r>
          </a:p>
          <a:p>
            <a:pPr lvl="1"/>
            <a:r>
              <a:rPr lang="en-US" sz="2000" dirty="0"/>
              <a:t>Uninsured</a:t>
            </a:r>
          </a:p>
          <a:p>
            <a:pPr lvl="1"/>
            <a:r>
              <a:rPr lang="en-US" sz="2000" dirty="0"/>
              <a:t>Vaccination</a:t>
            </a:r>
          </a:p>
          <a:p>
            <a:pPr lvl="1"/>
            <a:r>
              <a:rPr lang="en-US" sz="2000" dirty="0"/>
              <a:t>Infant Mortality</a:t>
            </a:r>
          </a:p>
          <a:p>
            <a:pPr lvl="1"/>
            <a:r>
              <a:rPr lang="en-US" sz="2000" dirty="0"/>
              <a:t>Adverse Childhood Experiences (ACEs)</a:t>
            </a:r>
          </a:p>
          <a:p>
            <a:pPr lvl="1"/>
            <a:r>
              <a:rPr lang="en-US" sz="2000" dirty="0"/>
              <a:t>Child Abuse</a:t>
            </a:r>
          </a:p>
          <a:p>
            <a:r>
              <a:rPr lang="en-US" dirty="0"/>
              <a:t>Employment</a:t>
            </a:r>
          </a:p>
          <a:p>
            <a:pPr lvl="1"/>
            <a:r>
              <a:rPr lang="en-US" sz="2000" dirty="0"/>
              <a:t>Unemployment</a:t>
            </a:r>
          </a:p>
          <a:p>
            <a:pPr lvl="1"/>
            <a:r>
              <a:rPr lang="en-US" sz="2000" dirty="0"/>
              <a:t>Median Household Income</a:t>
            </a:r>
          </a:p>
        </p:txBody>
      </p:sp>
      <p:sp>
        <p:nvSpPr>
          <p:cNvPr id="5" name="Content Placeholder 4">
            <a:extLst>
              <a:ext uri="{FF2B5EF4-FFF2-40B4-BE49-F238E27FC236}">
                <a16:creationId xmlns:a16="http://schemas.microsoft.com/office/drawing/2014/main" id="{5F787418-B893-42AB-B0F9-1C995F14DB7E}"/>
              </a:ext>
            </a:extLst>
          </p:cNvPr>
          <p:cNvSpPr>
            <a:spLocks noGrp="1"/>
          </p:cNvSpPr>
          <p:nvPr>
            <p:ph sz="half" idx="2"/>
          </p:nvPr>
        </p:nvSpPr>
        <p:spPr>
          <a:xfrm>
            <a:off x="6172200" y="2069431"/>
            <a:ext cx="5181600" cy="4107532"/>
          </a:xfrm>
        </p:spPr>
        <p:txBody>
          <a:bodyPr>
            <a:normAutofit/>
          </a:bodyPr>
          <a:lstStyle/>
          <a:p>
            <a:r>
              <a:rPr lang="en-US" dirty="0"/>
              <a:t>Education</a:t>
            </a:r>
          </a:p>
          <a:p>
            <a:pPr lvl="1"/>
            <a:r>
              <a:rPr lang="en-US" sz="2000" dirty="0"/>
              <a:t>4</a:t>
            </a:r>
            <a:r>
              <a:rPr lang="en-US" sz="2000" baseline="30000" dirty="0"/>
              <a:t>th</a:t>
            </a:r>
            <a:r>
              <a:rPr lang="en-US" sz="2000" dirty="0"/>
              <a:t> Grade Reading Proficiency</a:t>
            </a:r>
          </a:p>
          <a:p>
            <a:pPr lvl="1"/>
            <a:r>
              <a:rPr lang="en-US" sz="2000" dirty="0"/>
              <a:t>High School Completion </a:t>
            </a:r>
          </a:p>
          <a:p>
            <a:r>
              <a:rPr lang="en-US" dirty="0"/>
              <a:t>Poverty</a:t>
            </a:r>
          </a:p>
          <a:p>
            <a:pPr lvl="1"/>
            <a:r>
              <a:rPr lang="en-US" sz="2000" dirty="0"/>
              <a:t>Overall Poverty</a:t>
            </a:r>
          </a:p>
          <a:p>
            <a:pPr lvl="1"/>
            <a:r>
              <a:rPr lang="en-US" sz="2000" dirty="0"/>
              <a:t>Child Poverty</a:t>
            </a:r>
          </a:p>
          <a:p>
            <a:pPr lvl="1"/>
            <a:r>
              <a:rPr lang="en-US" sz="2000" dirty="0"/>
              <a:t>Households Struggling to Make Ends Meet (ALICE)</a:t>
            </a:r>
          </a:p>
          <a:p>
            <a:endParaRPr lang="en-US" sz="3600" dirty="0"/>
          </a:p>
        </p:txBody>
      </p:sp>
      <p:sp>
        <p:nvSpPr>
          <p:cNvPr id="4" name="TextBox 3">
            <a:extLst>
              <a:ext uri="{FF2B5EF4-FFF2-40B4-BE49-F238E27FC236}">
                <a16:creationId xmlns:a16="http://schemas.microsoft.com/office/drawing/2014/main" id="{27A5CD44-A998-4482-AF41-BA5CD9AA3517}"/>
              </a:ext>
            </a:extLst>
          </p:cNvPr>
          <p:cNvSpPr txBox="1"/>
          <p:nvPr/>
        </p:nvSpPr>
        <p:spPr>
          <a:xfrm>
            <a:off x="0" y="5661878"/>
            <a:ext cx="12192000" cy="954107"/>
          </a:xfrm>
          <a:prstGeom prst="rect">
            <a:avLst/>
          </a:prstGeom>
          <a:noFill/>
        </p:spPr>
        <p:txBody>
          <a:bodyPr wrap="square" rtlCol="0">
            <a:spAutoFit/>
          </a:bodyPr>
          <a:lstStyle/>
          <a:p>
            <a:pPr algn="ctr"/>
            <a:r>
              <a:rPr lang="en-US" sz="2800" b="1" dirty="0">
                <a:solidFill>
                  <a:schemeClr val="accent4"/>
                </a:solidFill>
              </a:rPr>
              <a:t>Racial/Ethnic, Geographic &amp; Socioeconomic Disparities </a:t>
            </a:r>
          </a:p>
          <a:p>
            <a:pPr algn="ctr"/>
            <a:r>
              <a:rPr lang="en-US" sz="2800" b="1" dirty="0">
                <a:solidFill>
                  <a:schemeClr val="accent4"/>
                </a:solidFill>
              </a:rPr>
              <a:t>Exist Across All Measures.</a:t>
            </a:r>
          </a:p>
        </p:txBody>
      </p:sp>
      <p:sp>
        <p:nvSpPr>
          <p:cNvPr id="6" name="Slide Number Placeholder 5">
            <a:extLst>
              <a:ext uri="{FF2B5EF4-FFF2-40B4-BE49-F238E27FC236}">
                <a16:creationId xmlns:a16="http://schemas.microsoft.com/office/drawing/2014/main" id="{7020049E-DEDE-4DA2-BDAA-131465CEF7BE}"/>
              </a:ext>
            </a:extLst>
          </p:cNvPr>
          <p:cNvSpPr>
            <a:spLocks noGrp="1"/>
          </p:cNvSpPr>
          <p:nvPr>
            <p:ph type="sldNum" sz="quarter" idx="12"/>
          </p:nvPr>
        </p:nvSpPr>
        <p:spPr/>
        <p:txBody>
          <a:bodyPr/>
          <a:lstStyle/>
          <a:p>
            <a:fld id="{25793CD2-3739-484B-BF98-89F24E26B62E}" type="slidenum">
              <a:rPr lang="en-US" smtClean="0"/>
              <a:t>8</a:t>
            </a:fld>
            <a:endParaRPr lang="en-US" dirty="0"/>
          </a:p>
        </p:txBody>
      </p:sp>
    </p:spTree>
    <p:extLst>
      <p:ext uri="{BB962C8B-B14F-4D97-AF65-F5344CB8AC3E}">
        <p14:creationId xmlns:p14="http://schemas.microsoft.com/office/powerpoint/2010/main" val="385078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838200" y="-3841"/>
            <a:ext cx="10515600" cy="1325563"/>
          </a:xfrm>
        </p:spPr>
        <p:txBody>
          <a:bodyPr/>
          <a:lstStyle/>
          <a:p>
            <a:r>
              <a:rPr lang="en-US" dirty="0"/>
              <a:t>Background Indicators: Health</a:t>
            </a:r>
          </a:p>
        </p:txBody>
      </p:sp>
      <p:graphicFrame>
        <p:nvGraphicFramePr>
          <p:cNvPr id="4" name="Table 4">
            <a:extLst>
              <a:ext uri="{FF2B5EF4-FFF2-40B4-BE49-F238E27FC236}">
                <a16:creationId xmlns:a16="http://schemas.microsoft.com/office/drawing/2014/main" id="{41E89C24-ED2C-41AF-9B84-3F2B537634C0}"/>
              </a:ext>
            </a:extLst>
          </p:cNvPr>
          <p:cNvGraphicFramePr>
            <a:graphicFrameLocks noGrp="1"/>
          </p:cNvGraphicFramePr>
          <p:nvPr>
            <p:ph sz="half" idx="1"/>
            <p:extLst>
              <p:ext uri="{D42A27DB-BD31-4B8C-83A1-F6EECF244321}">
                <p14:modId xmlns:p14="http://schemas.microsoft.com/office/powerpoint/2010/main" val="1887392573"/>
              </p:ext>
            </p:extLst>
          </p:nvPr>
        </p:nvGraphicFramePr>
        <p:xfrm>
          <a:off x="130628" y="1436159"/>
          <a:ext cx="11952514" cy="4056332"/>
        </p:xfrm>
        <a:graphic>
          <a:graphicData uri="http://schemas.openxmlformats.org/drawingml/2006/table">
            <a:tbl>
              <a:tblPr firstRow="1" bandRow="1">
                <a:tableStyleId>{21E4AEA4-8DFA-4A89-87EB-49C32662AFE0}</a:tableStyleId>
              </a:tblPr>
              <a:tblGrid>
                <a:gridCol w="1707502">
                  <a:extLst>
                    <a:ext uri="{9D8B030D-6E8A-4147-A177-3AD203B41FA5}">
                      <a16:colId xmlns:a16="http://schemas.microsoft.com/office/drawing/2014/main" val="3383047977"/>
                    </a:ext>
                  </a:extLst>
                </a:gridCol>
                <a:gridCol w="1707502">
                  <a:extLst>
                    <a:ext uri="{9D8B030D-6E8A-4147-A177-3AD203B41FA5}">
                      <a16:colId xmlns:a16="http://schemas.microsoft.com/office/drawing/2014/main" val="1596441284"/>
                    </a:ext>
                  </a:extLst>
                </a:gridCol>
                <a:gridCol w="1707502">
                  <a:extLst>
                    <a:ext uri="{9D8B030D-6E8A-4147-A177-3AD203B41FA5}">
                      <a16:colId xmlns:a16="http://schemas.microsoft.com/office/drawing/2014/main" val="1795146225"/>
                    </a:ext>
                  </a:extLst>
                </a:gridCol>
                <a:gridCol w="1707502">
                  <a:extLst>
                    <a:ext uri="{9D8B030D-6E8A-4147-A177-3AD203B41FA5}">
                      <a16:colId xmlns:a16="http://schemas.microsoft.com/office/drawing/2014/main" val="1379133856"/>
                    </a:ext>
                  </a:extLst>
                </a:gridCol>
                <a:gridCol w="1707502">
                  <a:extLst>
                    <a:ext uri="{9D8B030D-6E8A-4147-A177-3AD203B41FA5}">
                      <a16:colId xmlns:a16="http://schemas.microsoft.com/office/drawing/2014/main" val="479458914"/>
                    </a:ext>
                  </a:extLst>
                </a:gridCol>
                <a:gridCol w="1707502">
                  <a:extLst>
                    <a:ext uri="{9D8B030D-6E8A-4147-A177-3AD203B41FA5}">
                      <a16:colId xmlns:a16="http://schemas.microsoft.com/office/drawing/2014/main" val="2830077338"/>
                    </a:ext>
                  </a:extLst>
                </a:gridCol>
                <a:gridCol w="1707502">
                  <a:extLst>
                    <a:ext uri="{9D8B030D-6E8A-4147-A177-3AD203B41FA5}">
                      <a16:colId xmlns:a16="http://schemas.microsoft.com/office/drawing/2014/main" val="908286652"/>
                    </a:ext>
                  </a:extLst>
                </a:gridCol>
              </a:tblGrid>
              <a:tr h="327013">
                <a:tc>
                  <a:txBody>
                    <a:bodyPr/>
                    <a:lstStyle/>
                    <a:p>
                      <a:endParaRPr lang="en-US" dirty="0"/>
                    </a:p>
                  </a:txBody>
                  <a:tcPr marL="38999" marR="38999"/>
                </a:tc>
                <a:tc>
                  <a:txBody>
                    <a:bodyPr/>
                    <a:lstStyle/>
                    <a:p>
                      <a:r>
                        <a:rPr lang="en-US" dirty="0"/>
                        <a:t>Statewide</a:t>
                      </a:r>
                    </a:p>
                  </a:txBody>
                  <a:tcPr marL="38999" marR="38999"/>
                </a:tc>
                <a:tc>
                  <a:txBody>
                    <a:bodyPr/>
                    <a:lstStyle/>
                    <a:p>
                      <a:r>
                        <a:rPr lang="en-US" dirty="0"/>
                        <a:t>NER</a:t>
                      </a:r>
                    </a:p>
                  </a:txBody>
                  <a:tcPr marL="38999" marR="38999"/>
                </a:tc>
                <a:tc>
                  <a:txBody>
                    <a:bodyPr/>
                    <a:lstStyle/>
                    <a:p>
                      <a:r>
                        <a:rPr lang="en-US" dirty="0"/>
                        <a:t>NR</a:t>
                      </a:r>
                    </a:p>
                  </a:txBody>
                  <a:tcPr marL="38999" marR="38999"/>
                </a:tc>
                <a:tc>
                  <a:txBody>
                    <a:bodyPr/>
                    <a:lstStyle/>
                    <a:p>
                      <a:r>
                        <a:rPr lang="en-US" dirty="0"/>
                        <a:t>SER</a:t>
                      </a:r>
                    </a:p>
                  </a:txBody>
                  <a:tcPr marL="38999" marR="38999"/>
                </a:tc>
                <a:tc>
                  <a:txBody>
                    <a:bodyPr/>
                    <a:lstStyle/>
                    <a:p>
                      <a:r>
                        <a:rPr lang="en-US" dirty="0"/>
                        <a:t>SR</a:t>
                      </a:r>
                    </a:p>
                  </a:txBody>
                  <a:tcPr marL="38999" marR="38999"/>
                </a:tc>
                <a:tc>
                  <a:txBody>
                    <a:bodyPr/>
                    <a:lstStyle/>
                    <a:p>
                      <a:r>
                        <a:rPr lang="en-US" dirty="0"/>
                        <a:t>WR</a:t>
                      </a:r>
                    </a:p>
                  </a:txBody>
                  <a:tcPr marL="38999" marR="38999"/>
                </a:tc>
                <a:extLst>
                  <a:ext uri="{0D108BD9-81ED-4DB2-BD59-A6C34878D82A}">
                    <a16:rowId xmlns:a16="http://schemas.microsoft.com/office/drawing/2014/main" val="2817821233"/>
                  </a:ext>
                </a:extLst>
              </a:tr>
              <a:tr h="467161">
                <a:tc>
                  <a:txBody>
                    <a:bodyPr/>
                    <a:lstStyle/>
                    <a:p>
                      <a:r>
                        <a:rPr lang="en-US" dirty="0"/>
                        <a:t>% Uninsured</a:t>
                      </a:r>
                    </a:p>
                  </a:txBody>
                  <a:tcPr marL="38999" marR="38999"/>
                </a:tc>
                <a:tc>
                  <a:txBody>
                    <a:bodyPr/>
                    <a:lstStyle/>
                    <a:p>
                      <a:r>
                        <a:rPr lang="en-US" dirty="0"/>
                        <a:t>6%</a:t>
                      </a:r>
                    </a:p>
                  </a:txBody>
                  <a:tcPr marL="38999" marR="38999"/>
                </a:tc>
                <a:tc>
                  <a:txBody>
                    <a:bodyPr/>
                    <a:lstStyle/>
                    <a:p>
                      <a:r>
                        <a:rPr lang="en-US" dirty="0"/>
                        <a:t>7%</a:t>
                      </a:r>
                    </a:p>
                  </a:txBody>
                  <a:tcPr marL="38999" marR="38999"/>
                </a:tc>
                <a:tc>
                  <a:txBody>
                    <a:bodyPr/>
                    <a:lstStyle/>
                    <a:p>
                      <a:r>
                        <a:rPr lang="en-US" dirty="0"/>
                        <a:t>8.5%</a:t>
                      </a:r>
                    </a:p>
                  </a:txBody>
                  <a:tcPr marL="38999" marR="38999"/>
                </a:tc>
                <a:tc>
                  <a:txBody>
                    <a:bodyPr/>
                    <a:lstStyle/>
                    <a:p>
                      <a:r>
                        <a:rPr lang="en-US" dirty="0"/>
                        <a:t>7%</a:t>
                      </a:r>
                    </a:p>
                  </a:txBody>
                  <a:tcPr marL="38999" marR="38999"/>
                </a:tc>
                <a:tc>
                  <a:txBody>
                    <a:bodyPr/>
                    <a:lstStyle/>
                    <a:p>
                      <a:r>
                        <a:rPr lang="en-US" dirty="0"/>
                        <a:t>8%</a:t>
                      </a:r>
                    </a:p>
                  </a:txBody>
                  <a:tcPr marL="38999" marR="38999"/>
                </a:tc>
                <a:tc>
                  <a:txBody>
                    <a:bodyPr/>
                    <a:lstStyle/>
                    <a:p>
                      <a:r>
                        <a:rPr lang="en-US" dirty="0"/>
                        <a:t>8%</a:t>
                      </a:r>
                    </a:p>
                  </a:txBody>
                  <a:tcPr marL="38999" marR="38999"/>
                </a:tc>
                <a:extLst>
                  <a:ext uri="{0D108BD9-81ED-4DB2-BD59-A6C34878D82A}">
                    <a16:rowId xmlns:a16="http://schemas.microsoft.com/office/drawing/2014/main" val="3508372211"/>
                  </a:ext>
                </a:extLst>
              </a:tr>
              <a:tr h="1308051">
                <a:tc>
                  <a:txBody>
                    <a:bodyPr/>
                    <a:lstStyle/>
                    <a:p>
                      <a:pPr algn="r"/>
                      <a:r>
                        <a:rPr lang="en-US" dirty="0"/>
                        <a:t>range</a:t>
                      </a:r>
                    </a:p>
                  </a:txBody>
                  <a:tcPr marL="38999" marR="38999"/>
                </a:tc>
                <a:tc>
                  <a:txBody>
                    <a:bodyPr/>
                    <a:lstStyle/>
                    <a:p>
                      <a:r>
                        <a:rPr lang="en-US" dirty="0"/>
                        <a:t>4% in Waupaca Co to 16% in Clark Co</a:t>
                      </a:r>
                    </a:p>
                  </a:txBody>
                  <a:tcPr marL="38999" marR="38999"/>
                </a:tc>
                <a:tc>
                  <a:txBody>
                    <a:bodyPr/>
                    <a:lstStyle/>
                    <a:p>
                      <a:r>
                        <a:rPr lang="en-US" dirty="0"/>
                        <a:t>4% in Ozaukee Co to 13% in Menominee Co</a:t>
                      </a:r>
                    </a:p>
                  </a:txBody>
                  <a:tcPr marL="38999" marR="38999"/>
                </a:tc>
                <a:tc>
                  <a:txBody>
                    <a:bodyPr/>
                    <a:lstStyle/>
                    <a:p>
                      <a:r>
                        <a:rPr lang="en-US" dirty="0"/>
                        <a:t>5% in Wood Co to 12% in Forest &amp; Sawyer Co</a:t>
                      </a:r>
                    </a:p>
                  </a:txBody>
                  <a:tcPr marL="38999" marR="38999"/>
                </a:tc>
                <a:tc>
                  <a:txBody>
                    <a:bodyPr/>
                    <a:lstStyle/>
                    <a:p>
                      <a:r>
                        <a:rPr lang="en-US" dirty="0"/>
                        <a:t>4% in Waukesha Co to 10% in Milwaukee Co</a:t>
                      </a:r>
                    </a:p>
                  </a:txBody>
                  <a:tcPr marL="38999" marR="38999"/>
                </a:tc>
                <a:tc>
                  <a:txBody>
                    <a:bodyPr/>
                    <a:lstStyle/>
                    <a:p>
                      <a:r>
                        <a:rPr lang="en-US" dirty="0"/>
                        <a:t>5% in Sauk Co to 11% in Walworth Co</a:t>
                      </a:r>
                    </a:p>
                  </a:txBody>
                  <a:tcPr marL="38999" marR="38999"/>
                </a:tc>
                <a:tc>
                  <a:txBody>
                    <a:bodyPr/>
                    <a:lstStyle/>
                    <a:p>
                      <a:r>
                        <a:rPr lang="en-US" dirty="0"/>
                        <a:t>5% in St Croix &amp; Pierce Co to 16% in Clark Co</a:t>
                      </a:r>
                    </a:p>
                  </a:txBody>
                  <a:tcPr marL="38999" marR="38999"/>
                </a:tc>
                <a:extLst>
                  <a:ext uri="{0D108BD9-81ED-4DB2-BD59-A6C34878D82A}">
                    <a16:rowId xmlns:a16="http://schemas.microsoft.com/office/drawing/2014/main" val="2787772703"/>
                  </a:ext>
                </a:extLst>
              </a:tr>
              <a:tr h="467161">
                <a:tc>
                  <a:txBody>
                    <a:bodyPr/>
                    <a:lstStyle/>
                    <a:p>
                      <a:r>
                        <a:rPr lang="en-US" dirty="0"/>
                        <a:t>% Vaccinated</a:t>
                      </a:r>
                    </a:p>
                  </a:txBody>
                  <a:tcPr marL="38999" marR="38999"/>
                </a:tc>
                <a:tc>
                  <a:txBody>
                    <a:bodyPr/>
                    <a:lstStyle/>
                    <a:p>
                      <a:r>
                        <a:rPr lang="en-US" dirty="0"/>
                        <a:t>72%</a:t>
                      </a:r>
                    </a:p>
                  </a:txBody>
                  <a:tcPr marL="38999" marR="38999"/>
                </a:tc>
                <a:tc>
                  <a:txBody>
                    <a:bodyPr/>
                    <a:lstStyle/>
                    <a:p>
                      <a:r>
                        <a:rPr lang="en-US" dirty="0"/>
                        <a:t>73%</a:t>
                      </a:r>
                    </a:p>
                  </a:txBody>
                  <a:tcPr marL="38999" marR="38999"/>
                </a:tc>
                <a:tc>
                  <a:txBody>
                    <a:bodyPr/>
                    <a:lstStyle/>
                    <a:p>
                      <a:r>
                        <a:rPr lang="en-US" dirty="0"/>
                        <a:t>67%</a:t>
                      </a:r>
                    </a:p>
                  </a:txBody>
                  <a:tcPr marL="38999" marR="38999"/>
                </a:tc>
                <a:tc>
                  <a:txBody>
                    <a:bodyPr/>
                    <a:lstStyle/>
                    <a:p>
                      <a:r>
                        <a:rPr lang="en-US" dirty="0"/>
                        <a:t>72%</a:t>
                      </a:r>
                    </a:p>
                  </a:txBody>
                  <a:tcPr marL="38999" marR="38999"/>
                </a:tc>
                <a:tc>
                  <a:txBody>
                    <a:bodyPr/>
                    <a:lstStyle/>
                    <a:p>
                      <a:r>
                        <a:rPr lang="en-US" dirty="0"/>
                        <a:t>67%</a:t>
                      </a:r>
                    </a:p>
                  </a:txBody>
                  <a:tcPr marL="38999" marR="38999"/>
                </a:tc>
                <a:tc>
                  <a:txBody>
                    <a:bodyPr/>
                    <a:lstStyle/>
                    <a:p>
                      <a:r>
                        <a:rPr lang="en-US" dirty="0"/>
                        <a:t>66%</a:t>
                      </a:r>
                    </a:p>
                  </a:txBody>
                  <a:tcPr marL="38999" marR="38999"/>
                </a:tc>
                <a:extLst>
                  <a:ext uri="{0D108BD9-81ED-4DB2-BD59-A6C34878D82A}">
                    <a16:rowId xmlns:a16="http://schemas.microsoft.com/office/drawing/2014/main" val="3996429513"/>
                  </a:ext>
                </a:extLst>
              </a:tr>
              <a:tr h="1448199">
                <a:tc>
                  <a:txBody>
                    <a:bodyPr/>
                    <a:lstStyle/>
                    <a:p>
                      <a:pPr algn="r"/>
                      <a:r>
                        <a:rPr lang="en-US" dirty="0"/>
                        <a:t>range</a:t>
                      </a:r>
                    </a:p>
                  </a:txBody>
                  <a:tcPr marL="38999" marR="38999"/>
                </a:tc>
                <a:tc>
                  <a:txBody>
                    <a:bodyPr/>
                    <a:lstStyle/>
                    <a:p>
                      <a:r>
                        <a:rPr lang="en-US" dirty="0"/>
                        <a:t>45% in Clark Co to 83% in Green Co</a:t>
                      </a:r>
                    </a:p>
                  </a:txBody>
                  <a:tcPr marL="38999" marR="38999"/>
                </a:tc>
                <a:tc>
                  <a:txBody>
                    <a:bodyPr/>
                    <a:lstStyle/>
                    <a:p>
                      <a:r>
                        <a:rPr lang="en-US" dirty="0"/>
                        <a:t>58% in Marquette Co to 82% in Calumet Co</a:t>
                      </a:r>
                    </a:p>
                  </a:txBody>
                  <a:tcPr marL="38999" marR="38999"/>
                </a:tc>
                <a:tc>
                  <a:txBody>
                    <a:bodyPr/>
                    <a:lstStyle/>
                    <a:p>
                      <a:r>
                        <a:rPr lang="en-US" dirty="0"/>
                        <a:t>56% in Taylor Co to 79% in Marathon Co</a:t>
                      </a:r>
                    </a:p>
                  </a:txBody>
                  <a:tcPr marL="38999" marR="38999"/>
                </a:tc>
                <a:tc>
                  <a:txBody>
                    <a:bodyPr/>
                    <a:lstStyle/>
                    <a:p>
                      <a:r>
                        <a:rPr lang="en-US" dirty="0"/>
                        <a:t>67% in Kenosha &amp; Milwaukee Co to 81% in Waukesha Co</a:t>
                      </a:r>
                    </a:p>
                  </a:txBody>
                  <a:tcPr marL="38999" marR="38999"/>
                </a:tc>
                <a:tc>
                  <a:txBody>
                    <a:bodyPr/>
                    <a:lstStyle/>
                    <a:p>
                      <a:r>
                        <a:rPr lang="en-US" dirty="0"/>
                        <a:t>53% in Lafayette Co to 82% in Green Co</a:t>
                      </a:r>
                    </a:p>
                  </a:txBody>
                  <a:tcPr marL="38999" marR="38999"/>
                </a:tc>
                <a:tc>
                  <a:txBody>
                    <a:bodyPr/>
                    <a:lstStyle/>
                    <a:p>
                      <a:r>
                        <a:rPr lang="en-US" dirty="0"/>
                        <a:t>45% in Clark Co to 78% in La Crosse Co</a:t>
                      </a:r>
                    </a:p>
                  </a:txBody>
                  <a:tcPr marL="38999" marR="38999"/>
                </a:tc>
                <a:extLst>
                  <a:ext uri="{0D108BD9-81ED-4DB2-BD59-A6C34878D82A}">
                    <a16:rowId xmlns:a16="http://schemas.microsoft.com/office/drawing/2014/main" val="1962067584"/>
                  </a:ext>
                </a:extLst>
              </a:tr>
            </a:tbl>
          </a:graphicData>
        </a:graphic>
      </p:graphicFrame>
      <p:sp>
        <p:nvSpPr>
          <p:cNvPr id="6" name="TextBox 5">
            <a:extLst>
              <a:ext uri="{FF2B5EF4-FFF2-40B4-BE49-F238E27FC236}">
                <a16:creationId xmlns:a16="http://schemas.microsoft.com/office/drawing/2014/main" id="{2227FAA9-8150-44F3-9FBF-4FAB7EFE9788}"/>
              </a:ext>
            </a:extLst>
          </p:cNvPr>
          <p:cNvSpPr txBox="1"/>
          <p:nvPr/>
        </p:nvSpPr>
        <p:spPr>
          <a:xfrm>
            <a:off x="25401" y="5828240"/>
            <a:ext cx="11328399" cy="461665"/>
          </a:xfrm>
          <a:prstGeom prst="rect">
            <a:avLst/>
          </a:prstGeom>
          <a:noFill/>
        </p:spPr>
        <p:txBody>
          <a:bodyPr wrap="square" rtlCol="0">
            <a:spAutoFit/>
          </a:bodyPr>
          <a:lstStyle/>
          <a:p>
            <a:pPr algn="ctr"/>
            <a:r>
              <a:rPr lang="en-US" sz="2400" b="1" dirty="0">
                <a:solidFill>
                  <a:schemeClr val="accent4"/>
                </a:solidFill>
              </a:rPr>
              <a:t>Racial/Ethnic, Geographic, Socioeconomic Disparities Exist Across All Measures</a:t>
            </a:r>
          </a:p>
        </p:txBody>
      </p:sp>
      <p:sp>
        <p:nvSpPr>
          <p:cNvPr id="3" name="Slide Number Placeholder 2">
            <a:extLst>
              <a:ext uri="{FF2B5EF4-FFF2-40B4-BE49-F238E27FC236}">
                <a16:creationId xmlns:a16="http://schemas.microsoft.com/office/drawing/2014/main" id="{9CB57BE2-DD5D-4054-A9B0-9BA42EB8E06D}"/>
              </a:ext>
            </a:extLst>
          </p:cNvPr>
          <p:cNvSpPr>
            <a:spLocks noGrp="1"/>
          </p:cNvSpPr>
          <p:nvPr>
            <p:ph type="sldNum" sz="quarter" idx="12"/>
          </p:nvPr>
        </p:nvSpPr>
        <p:spPr/>
        <p:txBody>
          <a:bodyPr/>
          <a:lstStyle/>
          <a:p>
            <a:fld id="{25793CD2-3739-484B-BF98-89F24E26B62E}" type="slidenum">
              <a:rPr lang="en-US" smtClean="0"/>
              <a:t>9</a:t>
            </a:fld>
            <a:endParaRPr lang="en-US" dirty="0"/>
          </a:p>
        </p:txBody>
      </p:sp>
    </p:spTree>
    <p:extLst>
      <p:ext uri="{BB962C8B-B14F-4D97-AF65-F5344CB8AC3E}">
        <p14:creationId xmlns:p14="http://schemas.microsoft.com/office/powerpoint/2010/main" val="2958700513"/>
      </p:ext>
    </p:extLst>
  </p:cSld>
  <p:clrMapOvr>
    <a:masterClrMapping/>
  </p:clrMapOvr>
</p:sld>
</file>

<file path=ppt/theme/theme1.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3232</Words>
  <Application>Microsoft Office PowerPoint</Application>
  <PresentationFormat>Widescreen</PresentationFormat>
  <Paragraphs>446</Paragraphs>
  <Slides>32</Slides>
  <Notes>21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Roboto</vt:lpstr>
      <vt:lpstr>Times New Roman</vt:lpstr>
      <vt:lpstr>Wingdings</vt:lpstr>
      <vt:lpstr>Office Theme</vt:lpstr>
      <vt:lpstr>PowerPoint Presentation</vt:lpstr>
      <vt:lpstr>Preschool Development Grant:  Welcome to the Research Sandbox</vt:lpstr>
      <vt:lpstr>All data is pre COVID-19</vt:lpstr>
      <vt:lpstr>Come play in the PDG sandbox!</vt:lpstr>
      <vt:lpstr>PowerPoint Presentation</vt:lpstr>
      <vt:lpstr>The Preschool Development Grant uses Access, Affordability, Quality and Workforce within the Lens of Equity &amp; Inclusion as a framework for evaluating and transforming Early Care &amp; Education in Wisconsin.  </vt:lpstr>
      <vt:lpstr>PowerPoint Presentation</vt:lpstr>
      <vt:lpstr>Background Indicators: Many factors impact communities &amp; families. Background indicators help tell a more complete story of what is going on for children &amp; families in Wisconsin.</vt:lpstr>
      <vt:lpstr>Background Indicators: Health</vt:lpstr>
      <vt:lpstr>Background Indicators: Health</vt:lpstr>
      <vt:lpstr>Background Indicators: Employment</vt:lpstr>
      <vt:lpstr>Background Indicators: Education</vt:lpstr>
      <vt:lpstr>Background Indicators: Poverty</vt:lpstr>
      <vt:lpstr>Early Care &amp; Education</vt:lpstr>
      <vt:lpstr>ECE Programs &amp; Services</vt:lpstr>
      <vt:lpstr>PowerPoint Presentation</vt:lpstr>
      <vt:lpstr>PowerPoint Presentation</vt:lpstr>
      <vt:lpstr>Access</vt:lpstr>
      <vt:lpstr>Access</vt:lpstr>
      <vt:lpstr>Affordability</vt:lpstr>
      <vt:lpstr>Affordability</vt:lpstr>
      <vt:lpstr>Affordability</vt:lpstr>
      <vt:lpstr>Affordability</vt:lpstr>
      <vt:lpstr>Quality</vt:lpstr>
      <vt:lpstr>Quality</vt:lpstr>
      <vt:lpstr>Quality</vt:lpstr>
      <vt:lpstr>Workforce</vt:lpstr>
      <vt:lpstr>Workforce</vt:lpstr>
      <vt:lpstr>Workforce</vt:lpstr>
      <vt:lpstr>Coming Up Next in PDG Research:</vt:lpstr>
      <vt:lpstr>Questions &amp; Reflections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Preschool Development Grant:  Welcome to Our Research Sandbox</dc:title>
  <dc:creator>Martin, Rebecca - DCF</dc:creator>
  <cp:lastModifiedBy>McCarthy, Thomas G - DCF</cp:lastModifiedBy>
  <cp:revision>38</cp:revision>
  <dcterms:created xsi:type="dcterms:W3CDTF">2020-07-09T01:03:12Z</dcterms:created>
  <dcterms:modified xsi:type="dcterms:W3CDTF">2020-07-14T21:02:51Z</dcterms:modified>
</cp:coreProperties>
</file>