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  <p:sldMasterId id="2147483688" r:id="rId2"/>
    <p:sldMasterId id="2147483697" r:id="rId3"/>
    <p:sldMasterId id="2147483703" r:id="rId4"/>
  </p:sldMasterIdLst>
  <p:sldIdLst>
    <p:sldId id="257" r:id="rId5"/>
    <p:sldId id="260" r:id="rId6"/>
    <p:sldId id="261" r:id="rId7"/>
    <p:sldId id="262" r:id="rId8"/>
    <p:sldId id="270" r:id="rId9"/>
    <p:sldId id="263" r:id="rId10"/>
    <p:sldId id="264" r:id="rId11"/>
    <p:sldId id="268" r:id="rId12"/>
    <p:sldId id="269" r:id="rId13"/>
  </p:sldIdLst>
  <p:sldSz cx="12192000" cy="6858000"/>
  <p:notesSz cx="7315200" cy="9601200"/>
  <p:embeddedFontLst>
    <p:embeddedFont>
      <p:font typeface="Bahnschrift SemiBold Condensed" panose="020B0502040204020203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RNS Miles" panose="020B0604020202020204" charset="0"/>
      <p:regular r:id="rId21"/>
      <p:italic r:id="rId22"/>
    </p:embeddedFont>
    <p:embeddedFont>
      <p:font typeface="RNS Miles Bold" panose="020B0604020202020204" charset="0"/>
      <p:bold r:id="rId23"/>
      <p:italic r:id="rId24"/>
      <p:bold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Wingdings 3" panose="05040102010807070707" pitchFamily="18" charset="2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5"/>
    <a:srgbClr val="FF00FF"/>
    <a:srgbClr val="2162AE"/>
    <a:srgbClr val="FBB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4"/>
    <p:restoredTop sz="94693"/>
  </p:normalViewPr>
  <p:slideViewPr>
    <p:cSldViewPr snapToGrid="0" snapToObjects="1">
      <p:cViewPr varScale="1">
        <p:scale>
          <a:sx n="104" d="100"/>
          <a:sy n="104" d="100"/>
        </p:scale>
        <p:origin x="10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2311-E18E-4059-873D-3797259D9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ADDD6-1121-4189-A9EF-99106429A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803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57BC1-A39D-41C9-9028-B5F029817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2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4DC5-05BA-40AA-A0BB-CC3288D3C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0340" y="1122363"/>
            <a:ext cx="794766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4B8CE-7822-4493-B8BC-B2527D384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0340" y="3602038"/>
            <a:ext cx="794766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9C95"/>
                </a:solidFill>
                <a:latin typeface="Bahnschrift SemiBold 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626C-EDB6-482C-9B42-4FE7AB12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E0EA-1032-4C81-880C-C6CDB8F4C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12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E2C45-109B-4F4B-A2C8-0A3B4F8A9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00" y="2732087"/>
            <a:ext cx="8648700" cy="3444876"/>
          </a:xfrm>
        </p:spPr>
        <p:txBody>
          <a:bodyPr/>
          <a:lstStyle>
            <a:lvl1pPr marL="457200" indent="-457200">
              <a:buFont typeface="Wingdings 3" panose="05040102010807070707" pitchFamily="18" charset="2"/>
              <a:buChar char="u"/>
              <a:defRPr b="0">
                <a:solidFill>
                  <a:schemeClr val="tx1"/>
                </a:solidFill>
              </a:defRPr>
            </a:lvl1pPr>
            <a:lvl2pPr marL="914400" indent="-457200">
              <a:defRPr/>
            </a:lvl2pPr>
            <a:lvl3pPr marL="1371600" indent="-457200">
              <a:defRPr/>
            </a:lvl3pPr>
            <a:lvl4pPr marL="1828800" indent="-457200">
              <a:defRPr/>
            </a:lvl4pPr>
            <a:lvl5pPr marL="2286000" indent="-4572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A7B82-2F72-42AF-9B4E-E109F9EAF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E0EA-1032-4C81-880C-C6CDB8F4C89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FCB11D-55E6-438E-8F28-C3E8EFAA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81E000-F7AF-47B9-98B9-2A35C6D649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05100" y="1767840"/>
            <a:ext cx="8648700" cy="815340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09C95"/>
                </a:solidFill>
                <a:latin typeface="Bahnschrift SemiBold 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61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D09C-92B8-4659-864C-F8E1A185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89E23-AF35-4AE2-BE0F-86040CA4A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5100" y="1825625"/>
            <a:ext cx="420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2DEFF-9B28-46BE-A013-1D4F95606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7560" y="1825625"/>
            <a:ext cx="420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BAABB9-E3D4-4D2F-9276-A4E36F278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E0EA-1032-4C81-880C-C6CDB8F4C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76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5D3C8C-6438-4201-9306-406F7021F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659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5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96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9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DCC4-9576-43FA-8DFF-CAE1A163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382E20-ED4F-4C1E-A11A-60057A2836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7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614C9-395F-4725-9B80-0E21674B9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7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3F98-4BBB-46B6-8943-2E19803D4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558" y="1122363"/>
            <a:ext cx="689344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31C70-D78F-498E-8C29-E24651DC7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558" y="3602038"/>
            <a:ext cx="6893442" cy="1655762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rgbClr val="FBB019"/>
                </a:solidFill>
                <a:latin typeface="Bahnschrift SemiBold 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9CD67-FC4E-440A-80D6-8A7CE2D1D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6549-17A4-40AD-8912-53223EBC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7F005-C33B-4308-86AF-279B3F3D6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B7538-6C52-40FC-BE32-FDF527B3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7A62C-956F-4EED-B90B-E07069AE1454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B5F05-C4F5-4F81-9BC7-B13B5499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A85B-DAB8-495B-94C6-7FC8E831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9BFE-D8D0-4A5F-A43E-2035A1F2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21" y="1709738"/>
            <a:ext cx="751972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ECD88-A70F-4AEF-AE93-C70A176F4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7720" y="4589463"/>
            <a:ext cx="751972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BB019"/>
                </a:solidFill>
                <a:latin typeface="Bahnschrift SemiBold Condensed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38174-E485-48FE-9124-B9D5D3E62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8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A683-FA3E-49DB-B323-2A86B947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FA81B-5F6A-4197-99FF-3AC1B6934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1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30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06E55-3CCA-476D-BAF1-20255C49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820" y="365125"/>
            <a:ext cx="5167422" cy="4621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62F2D-097F-45B8-A128-C364E9FF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8362" y="5263116"/>
            <a:ext cx="4401879" cy="913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1D6D5-BF78-4738-8F07-93F4BD7A0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3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5400" kern="1200" dirty="0">
          <a:solidFill>
            <a:srgbClr val="FBB019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BB019"/>
        </a:buClr>
        <a:buFont typeface="Wingdings 3" panose="05040102010807070707" pitchFamily="18" charset="2"/>
        <a:buNone/>
        <a:defRPr sz="2000" b="1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None/>
        <a:defRPr sz="2400" b="1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None/>
        <a:defRPr sz="2000" b="1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None/>
        <a:defRPr sz="1800" b="1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None/>
        <a:defRPr sz="1800" b="1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06E55-3CCA-476D-BAF1-20255C49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088" y="365125"/>
            <a:ext cx="75367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62F2D-097F-45B8-A128-C364E9FF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825625"/>
            <a:ext cx="6781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1D6D5-BF78-4738-8F07-93F4BD7A0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C8FD-0487-4738-ABEA-B254E380D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5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6000" kern="1200" dirty="0">
          <a:solidFill>
            <a:schemeClr val="bg1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FBB019"/>
        </a:buClr>
        <a:buFont typeface="Wingdings 3" panose="05040102010807070707" pitchFamily="18" charset="2"/>
        <a:buChar char="u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CB6EE-193D-41CF-B93A-3BFC1A91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365125"/>
            <a:ext cx="8648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5095-3CE6-4358-97A7-B5F4292E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5100" y="2095501"/>
            <a:ext cx="8648700" cy="408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1780E-DE33-47F3-A149-5CC3F42CA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E0EA-1032-4C81-880C-C6CDB8F4C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1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162AE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BB019"/>
        </a:buClr>
        <a:buFont typeface="Wingdings 3" panose="05040102010807070707" pitchFamily="18" charset="2"/>
        <a:buNone/>
        <a:defRPr lang="en-US" sz="1800" b="1" kern="1200" dirty="0" smtClean="0">
          <a:solidFill>
            <a:srgbClr val="009C95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"/>
        <a:defRPr lang="en-US" sz="1800" kern="1200" dirty="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"/>
        <a:defRPr lang="en-US" sz="1600" kern="1200" dirty="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"/>
        <a:defRPr lang="en-US" sz="1200" kern="1200" dirty="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BB019"/>
        </a:buClr>
        <a:buFont typeface="Wingdings 3" panose="05040102010807070707" pitchFamily="18" charset="2"/>
        <a:buChar char=""/>
        <a:defRPr lang="en-US" sz="1200" kern="1200" dirty="0" smtClean="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42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A9725-6858-1F4A-A300-E9A684B6F4D2}"/>
              </a:ext>
            </a:extLst>
          </p:cNvPr>
          <p:cNvSpPr txBox="1"/>
          <p:nvPr/>
        </p:nvSpPr>
        <p:spPr>
          <a:xfrm>
            <a:off x="2615608" y="625661"/>
            <a:ext cx="8927806" cy="42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PROJECT</a:t>
            </a:r>
            <a:r>
              <a:rPr lang="en-US" sz="60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60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GROWTH</a:t>
            </a:r>
            <a:endParaRPr lang="en-US" sz="6000" dirty="0">
              <a:solidFill>
                <a:srgbClr val="2162AE"/>
              </a:solidFill>
              <a:effectLst/>
              <a:latin typeface="Bahnschrift SemiBold Condensed" panose="020B0502040204020203" pitchFamily="34" charset="0"/>
            </a:endParaRPr>
          </a:p>
          <a:p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ONE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OF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WISCONSIN’S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APPROACHES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TO</a:t>
            </a:r>
            <a:b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</a:b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ADDRESSING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OUR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CHILD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CARE</a:t>
            </a:r>
            <a:r>
              <a:rPr lang="en-US" sz="32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CHALLENGE</a:t>
            </a:r>
          </a:p>
          <a:p>
            <a:endParaRPr lang="en-US" b="1" dirty="0">
              <a:solidFill>
                <a:srgbClr val="009C95"/>
              </a:solidFill>
              <a:latin typeface="RNS Miles Bold" pitchFamily="2" charset="77"/>
            </a:endParaRPr>
          </a:p>
          <a:p>
            <a:r>
              <a:rPr lang="en-US" sz="1800" b="1" dirty="0">
                <a:solidFill>
                  <a:srgbClr val="009C95"/>
                </a:solidFill>
                <a:latin typeface="Trebuchet MS" panose="020B0603020202020204" pitchFamily="34" charset="0"/>
              </a:rPr>
              <a:t>Project Growth works to: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Sustain programs that support families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Invest in quality care so families can return to work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Improve employer recruitment and retention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Strengthen Wisconsin's economy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3001C9D-3315-7044-9DBA-945CFB6E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92" y="4197489"/>
            <a:ext cx="1967022" cy="20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6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A9725-6858-1F4A-A300-E9A684B6F4D2}"/>
              </a:ext>
            </a:extLst>
          </p:cNvPr>
          <p:cNvSpPr txBox="1"/>
          <p:nvPr/>
        </p:nvSpPr>
        <p:spPr>
          <a:xfrm>
            <a:off x="2615608" y="625661"/>
            <a:ext cx="89278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HOW WILL WE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WORK TO</a:t>
            </a:r>
            <a:b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</a:b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ACHIEVE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OUR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GOALS?</a:t>
            </a:r>
            <a:endParaRPr lang="en-US" sz="5400" dirty="0">
              <a:solidFill>
                <a:srgbClr val="2162AE"/>
              </a:solidFill>
              <a:effectLst/>
              <a:latin typeface="Bahnschrift SemiBold Condensed" panose="020B0502040204020203" pitchFamily="34" charset="0"/>
            </a:endParaRPr>
          </a:p>
          <a:p>
            <a:r>
              <a:rPr lang="en-US" sz="36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BY</a:t>
            </a:r>
            <a:r>
              <a:rPr lang="en-US" sz="36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OFFERING</a:t>
            </a:r>
            <a:r>
              <a:rPr lang="en-US" sz="36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GRANT</a:t>
            </a:r>
            <a:r>
              <a:rPr lang="en-US" sz="3600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FUNDING</a:t>
            </a:r>
            <a:endParaRPr lang="en-US" sz="2000" b="1" dirty="0">
              <a:solidFill>
                <a:srgbClr val="009C95"/>
              </a:solidFill>
              <a:latin typeface="Bahnschrift SemiBold Condensed" panose="020B0502040204020203" pitchFamily="34" charset="0"/>
            </a:endParaRPr>
          </a:p>
          <a:p>
            <a:endParaRPr lang="en-US" b="1" dirty="0">
              <a:solidFill>
                <a:srgbClr val="009C95"/>
              </a:solidFill>
              <a:latin typeface="RNS Miles Bold" pitchFamily="2" charset="77"/>
            </a:endParaRPr>
          </a:p>
          <a:p>
            <a:r>
              <a:rPr lang="en-US" sz="1800" dirty="0">
                <a:latin typeface="Trebuchet MS" panose="020B0603020202020204" pitchFamily="34" charset="0"/>
              </a:rPr>
              <a:t>Project Growth’s Partner Up! grant program has a total investment of $10 million 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to award to businesses and child care programs that partner up. </a:t>
            </a:r>
            <a:endParaRPr lang="en-US" sz="1800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9570D95-ADFB-A240-8B1B-5E0C54F9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92" y="4197489"/>
            <a:ext cx="1967022" cy="20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6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45CF3D-58D3-8243-BEBD-D5CA5366F362}"/>
              </a:ext>
            </a:extLst>
          </p:cNvPr>
          <p:cNvSpPr txBox="1"/>
          <p:nvPr/>
        </p:nvSpPr>
        <p:spPr>
          <a:xfrm>
            <a:off x="6610121" y="501268"/>
            <a:ext cx="5185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WHY</a:t>
            </a:r>
            <a:r>
              <a:rPr lang="en-US" sz="5400" spc="2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SHOULD BUSINESSES</a:t>
            </a:r>
            <a:r>
              <a:rPr lang="en-US" sz="5400" spc="2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AND CHILD</a:t>
            </a:r>
            <a:r>
              <a:rPr lang="en-US" sz="5400" spc="2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CARE PROGRAMS</a:t>
            </a:r>
            <a:r>
              <a:rPr lang="en-US" sz="5400" spc="2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GET INVOLVED?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AC889-E583-464E-9CA1-EDAFFA1DD0F1}"/>
              </a:ext>
            </a:extLst>
          </p:cNvPr>
          <p:cNvSpPr txBox="1"/>
          <p:nvPr/>
        </p:nvSpPr>
        <p:spPr>
          <a:xfrm>
            <a:off x="7230138" y="5019020"/>
            <a:ext cx="4565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Because of the concrete benefits!</a:t>
            </a:r>
          </a:p>
        </p:txBody>
      </p:sp>
    </p:spTree>
    <p:extLst>
      <p:ext uri="{BB962C8B-B14F-4D97-AF65-F5344CB8AC3E}">
        <p14:creationId xmlns:p14="http://schemas.microsoft.com/office/powerpoint/2010/main" val="586782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A9725-6858-1F4A-A300-E9A684B6F4D2}"/>
              </a:ext>
            </a:extLst>
          </p:cNvPr>
          <p:cNvSpPr txBox="1"/>
          <p:nvPr/>
        </p:nvSpPr>
        <p:spPr>
          <a:xfrm>
            <a:off x="2615608" y="625661"/>
            <a:ext cx="722972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HOW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DO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BUSINESSES BENEFIT?</a:t>
            </a:r>
            <a:endParaRPr lang="en-US" sz="5400" dirty="0">
              <a:solidFill>
                <a:srgbClr val="2162AE"/>
              </a:solidFill>
              <a:effectLst/>
              <a:latin typeface="Bahnschrift SemiBold Condensed" panose="020B0502040204020203" pitchFamily="34" charset="0"/>
            </a:endParaRPr>
          </a:p>
          <a:p>
            <a:pPr lvl="0" defTabSz="457200">
              <a:spcBef>
                <a:spcPts val="600"/>
              </a:spcBef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Staying competitive in a tight labor market by offering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	attractive benefits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Increasing employee productivity</a:t>
            </a:r>
          </a:p>
          <a:p>
            <a:pPr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Increasing employee retention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Strengthening the local community and economy</a:t>
            </a:r>
          </a:p>
          <a:p>
            <a:pPr lvl="0" defTabSz="457200">
              <a:spcBef>
                <a:spcPts val="600"/>
              </a:spcBef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Employers strengthen families by offering benefits that enable 	employees to continue in the workforce, also contributing to 	the economy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1FFB73B-BF5B-7F42-9791-3F08DC27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92" y="4197489"/>
            <a:ext cx="1967022" cy="20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A9725-6858-1F4A-A300-E9A684B6F4D2}"/>
              </a:ext>
            </a:extLst>
          </p:cNvPr>
          <p:cNvSpPr txBox="1"/>
          <p:nvPr/>
        </p:nvSpPr>
        <p:spPr>
          <a:xfrm>
            <a:off x="2615607" y="625661"/>
            <a:ext cx="881901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HOW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DO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CHILD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CARE</a:t>
            </a:r>
            <a:b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</a:b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PROGRAMS</a:t>
            </a:r>
            <a:r>
              <a:rPr lang="en-US" sz="54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BENEFIT?</a:t>
            </a:r>
            <a:endParaRPr lang="en-US" sz="5400" dirty="0">
              <a:solidFill>
                <a:srgbClr val="2162AE"/>
              </a:solidFill>
              <a:effectLst/>
              <a:latin typeface="Bahnschrift SemiBold Condensed" panose="020B0502040204020203" pitchFamily="34" charset="0"/>
            </a:endParaRP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Trebuchet MS" panose="020B0603020202020204" pitchFamily="34" charset="0"/>
              </a:rPr>
              <a:t>	By receiving the full true cost of care, child care providers can: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	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Affording quality workers, training, materials, and facilities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	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Retaining quality staff through offering higher pay</a:t>
            </a:r>
          </a:p>
          <a:p>
            <a:pPr lvl="0" defTabSz="457200">
              <a:spcBef>
                <a:spcPts val="600"/>
              </a:spcBef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	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Stabilizing enrollment numbers by having reserved business 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		subsidized spots</a:t>
            </a:r>
          </a:p>
          <a:p>
            <a:pPr lvl="0" defTabSz="457200">
              <a:spcBef>
                <a:spcPts val="600"/>
              </a:spcBef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latin typeface="Trebuchet MS" panose="020B0603020202020204" pitchFamily="34" charset="0"/>
              </a:rPr>
              <a:t>Making long-term connections with businesses </a:t>
            </a:r>
            <a:r>
              <a:rPr lang="en-US" sz="1800">
                <a:latin typeface="Trebuchet MS" panose="020B0603020202020204" pitchFamily="34" charset="0"/>
              </a:rPr>
              <a:t>and </a:t>
            </a:r>
            <a:br>
              <a:rPr lang="en-US" sz="1800">
                <a:latin typeface="Trebuchet MS" panose="020B0603020202020204" pitchFamily="34" charset="0"/>
              </a:rPr>
            </a:br>
            <a:r>
              <a:rPr lang="en-US" sz="1800">
                <a:latin typeface="Trebuchet MS" panose="020B0603020202020204" pitchFamily="34" charset="0"/>
              </a:rPr>
              <a:t>	organizations </a:t>
            </a:r>
            <a:r>
              <a:rPr lang="en-US" sz="1800" dirty="0">
                <a:latin typeface="Trebuchet MS" panose="020B0603020202020204" pitchFamily="34" charset="0"/>
              </a:rPr>
              <a:t>that can help improve the quality </a:t>
            </a:r>
            <a:r>
              <a:rPr lang="en-US" sz="1800">
                <a:latin typeface="Trebuchet MS" panose="020B0603020202020204" pitchFamily="34" charset="0"/>
              </a:rPr>
              <a:t>and scope </a:t>
            </a:r>
            <a:br>
              <a:rPr lang="en-US" sz="1800">
                <a:latin typeface="Trebuchet MS" panose="020B0603020202020204" pitchFamily="34" charset="0"/>
              </a:rPr>
            </a:br>
            <a:r>
              <a:rPr lang="en-US" sz="1800">
                <a:latin typeface="Trebuchet MS" panose="020B0603020202020204" pitchFamily="34" charset="0"/>
              </a:rPr>
              <a:t>	of </a:t>
            </a:r>
            <a:r>
              <a:rPr lang="en-US" sz="1800" dirty="0">
                <a:latin typeface="Trebuchet MS" panose="020B0603020202020204" pitchFamily="34" charset="0"/>
              </a:rPr>
              <a:t>care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1FFB73B-BF5B-7F42-9791-3F08DC27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92" y="4197489"/>
            <a:ext cx="1967022" cy="20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8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45CF3D-58D3-8243-BEBD-D5CA5366F362}"/>
              </a:ext>
            </a:extLst>
          </p:cNvPr>
          <p:cNvSpPr txBox="1"/>
          <p:nvPr/>
        </p:nvSpPr>
        <p:spPr>
          <a:xfrm>
            <a:off x="3749963" y="546318"/>
            <a:ext cx="518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OUR</a:t>
            </a:r>
            <a:r>
              <a:rPr lang="en-US" sz="36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6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GRANTS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1CD88-C602-E444-89C0-9AB4B209FE0D}"/>
              </a:ext>
            </a:extLst>
          </p:cNvPr>
          <p:cNvSpPr txBox="1"/>
          <p:nvPr/>
        </p:nvSpPr>
        <p:spPr>
          <a:xfrm>
            <a:off x="3739330" y="1056666"/>
            <a:ext cx="5185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PARTNER</a:t>
            </a:r>
            <a:r>
              <a:rPr lang="en-US" sz="66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6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UP!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0F3B08-D296-D544-9135-747C358F509D}"/>
              </a:ext>
            </a:extLst>
          </p:cNvPr>
          <p:cNvSpPr txBox="1"/>
          <p:nvPr/>
        </p:nvSpPr>
        <p:spPr>
          <a:xfrm>
            <a:off x="4630820" y="2216783"/>
            <a:ext cx="6848007" cy="234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28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STRENGTHENS</a:t>
            </a:r>
            <a:r>
              <a:rPr lang="en-US" sz="28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EXISTING</a:t>
            </a:r>
            <a:r>
              <a:rPr lang="en-US" sz="28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CHILD</a:t>
            </a:r>
            <a:r>
              <a:rPr lang="en-US" sz="28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CARE</a:t>
            </a:r>
            <a:r>
              <a:rPr lang="en-US" sz="2800" spc="2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BB019"/>
                </a:solidFill>
                <a:latin typeface="Bahnschrift SemiBold Condensed" panose="020B0502040204020203" pitchFamily="34" charset="0"/>
              </a:rPr>
              <a:t>OPTIONS</a:t>
            </a:r>
            <a:endParaRPr lang="en-US" sz="28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defTabSz="457200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Apply for a Partner Up! grant to:</a:t>
            </a:r>
            <a:endParaRPr 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</a:t>
            </a:r>
            <a:r>
              <a:rPr lang="en-US" sz="1800" dirty="0">
                <a:latin typeface="RNS Miles" pitchFamily="2" charset="77"/>
              </a:rPr>
              <a:t>	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Increase staff compensation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 </a:t>
            </a:r>
            <a:r>
              <a:rPr lang="en-US" sz="1800" dirty="0">
                <a:solidFill>
                  <a:schemeClr val="bg1"/>
                </a:solidFill>
                <a:latin typeface="RNS Miles" pitchFamily="2" charset="77"/>
              </a:rPr>
              <a:t>	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Pay expenses</a:t>
            </a:r>
          </a:p>
          <a:p>
            <a:pPr lvl="0" defTabSz="457200">
              <a:lnSpc>
                <a:spcPct val="150000"/>
              </a:lnSpc>
            </a:pPr>
            <a:r>
              <a:rPr lang="en-US" sz="1800" dirty="0">
                <a:solidFill>
                  <a:srgbClr val="FBB019"/>
                </a:solidFill>
                <a:latin typeface="Wingdings 3" pitchFamily="2" charset="2"/>
              </a:rPr>
              <a:t>u </a:t>
            </a:r>
            <a:r>
              <a:rPr lang="en-US" sz="1800" dirty="0">
                <a:solidFill>
                  <a:schemeClr val="bg1"/>
                </a:solidFill>
                <a:latin typeface="RNS Miles" pitchFamily="2" charset="77"/>
              </a:rPr>
              <a:t>	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Add new offerings and increase program 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63438-6B41-4402-81B5-0A267E4B3CC9}"/>
              </a:ext>
            </a:extLst>
          </p:cNvPr>
          <p:cNvSpPr txBox="1"/>
          <p:nvPr/>
        </p:nvSpPr>
        <p:spPr>
          <a:xfrm>
            <a:off x="4630820" y="5007004"/>
            <a:ext cx="5915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Program Application Dates: </a:t>
            </a:r>
            <a:br>
              <a:rPr lang="en-US" sz="1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</a:br>
            <a:r>
              <a:rPr lang="en-US" sz="180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February 28, 2022 - April 4, 2022 at 5 p.m. CST</a:t>
            </a:r>
          </a:p>
          <a:p>
            <a:pPr algn="l"/>
            <a:endParaRPr lang="en-US" sz="1800" i="0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Apply by March 14, 2022 for priority consideration!</a:t>
            </a:r>
          </a:p>
          <a:p>
            <a:endParaRPr lang="en-US" sz="1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A0435B-D2EF-B644-B6EE-672B6A21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451" y="1524000"/>
            <a:ext cx="61722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D89C9-5A41-A54F-AA0B-6360A353AA88}"/>
              </a:ext>
            </a:extLst>
          </p:cNvPr>
          <p:cNvSpPr txBox="1"/>
          <p:nvPr/>
        </p:nvSpPr>
        <p:spPr>
          <a:xfrm>
            <a:off x="2083980" y="4092649"/>
            <a:ext cx="10108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READY TO</a:t>
            </a:r>
            <a:r>
              <a:rPr lang="en-US" sz="5400" b="1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LEARN</a:t>
            </a:r>
            <a:r>
              <a:rPr lang="en-US" sz="5400" b="1" spc="200" dirty="0">
                <a:solidFill>
                  <a:srgbClr val="009C95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MORE?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009C95"/>
                </a:solidFill>
                <a:latin typeface="Trebuchet MS" panose="020B0603020202020204" pitchFamily="34" charset="0"/>
              </a:rPr>
              <a:t>Visit</a:t>
            </a:r>
            <a:r>
              <a:rPr lang="en-US" sz="3200" b="1" spc="200" dirty="0">
                <a:solidFill>
                  <a:srgbClr val="009C95"/>
                </a:solidFill>
                <a:latin typeface="Trebuchet MS" panose="020B0603020202020204" pitchFamily="34" charset="0"/>
              </a:rPr>
              <a:t> </a:t>
            </a:r>
            <a:r>
              <a:rPr lang="en-US" sz="3200" b="1" dirty="0">
                <a:solidFill>
                  <a:srgbClr val="009C95"/>
                </a:solidFill>
                <a:latin typeface="Trebuchet MS" panose="020B0603020202020204" pitchFamily="34" charset="0"/>
              </a:rPr>
              <a:t>ProjectGrowth.WI.gov</a:t>
            </a:r>
            <a:endParaRPr lang="en-US" sz="3200" b="1" dirty="0">
              <a:solidFill>
                <a:srgbClr val="009C95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2A0435B-D2EF-B644-B6EE-672B6A21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451" y="1524000"/>
            <a:ext cx="61722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D89C9-5A41-A54F-AA0B-6360A353AA88}"/>
              </a:ext>
            </a:extLst>
          </p:cNvPr>
          <p:cNvSpPr txBox="1"/>
          <p:nvPr/>
        </p:nvSpPr>
        <p:spPr>
          <a:xfrm>
            <a:off x="2083980" y="4092649"/>
            <a:ext cx="10108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2162AE"/>
                </a:solidFill>
                <a:latin typeface="Bahnschrift SemiBold Condensed" panose="020B05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7444050"/>
      </p:ext>
    </p:extLst>
  </p:cSld>
  <p:clrMapOvr>
    <a:masterClrMapping/>
  </p:clrMapOvr>
</p:sld>
</file>

<file path=ppt/theme/theme1.xml><?xml version="1.0" encoding="utf-8"?>
<a:theme xmlns:a="http://schemas.openxmlformats.org/drawingml/2006/main" name="Project Growth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ct Growth Themes" id="{E94C9661-E1FD-4305-BCB6-382D52E3010E}" vid="{78E095CF-EDA3-4483-AA72-16A74F4AD15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oject Growth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ct Growth Themes" id="{ED15726B-594D-49BC-9A5A-01C3615182E4}" vid="{03EB4336-0092-4A5F-B991-39C357BDBD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Growth Themes</Template>
  <TotalTime>599</TotalTime>
  <Words>335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Bahnschrift SemiBold Condensed</vt:lpstr>
      <vt:lpstr>Wingdings 3</vt:lpstr>
      <vt:lpstr>Trebuchet MS</vt:lpstr>
      <vt:lpstr>Calibri Light</vt:lpstr>
      <vt:lpstr>RNS Miles</vt:lpstr>
      <vt:lpstr>Arial</vt:lpstr>
      <vt:lpstr>Calibri</vt:lpstr>
      <vt:lpstr>RNS Miles Bold</vt:lpstr>
      <vt:lpstr>Project Growth Themes</vt:lpstr>
      <vt:lpstr>Custom Design</vt:lpstr>
      <vt:lpstr>1_Custom Design</vt:lpstr>
      <vt:lpstr>2_Project Growth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Davis, Cassidy - DCF</cp:lastModifiedBy>
  <cp:revision>49</cp:revision>
  <cp:lastPrinted>2022-02-01T17:20:21Z</cp:lastPrinted>
  <dcterms:created xsi:type="dcterms:W3CDTF">2021-11-24T14:16:29Z</dcterms:created>
  <dcterms:modified xsi:type="dcterms:W3CDTF">2022-02-22T23:13:33Z</dcterms:modified>
</cp:coreProperties>
</file>