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682" r:id="rId6"/>
  </p:sldMasterIdLst>
  <p:notesMasterIdLst>
    <p:notesMasterId r:id="rId38"/>
  </p:notesMasterIdLst>
  <p:handoutMasterIdLst>
    <p:handoutMasterId r:id="rId39"/>
  </p:handoutMasterIdLst>
  <p:sldIdLst>
    <p:sldId id="460" r:id="rId7"/>
    <p:sldId id="527" r:id="rId8"/>
    <p:sldId id="534" r:id="rId9"/>
    <p:sldId id="529" r:id="rId10"/>
    <p:sldId id="530" r:id="rId11"/>
    <p:sldId id="515" r:id="rId12"/>
    <p:sldId id="500" r:id="rId13"/>
    <p:sldId id="531" r:id="rId14"/>
    <p:sldId id="502" r:id="rId15"/>
    <p:sldId id="297" r:id="rId16"/>
    <p:sldId id="307" r:id="rId17"/>
    <p:sldId id="507" r:id="rId18"/>
    <p:sldId id="501" r:id="rId19"/>
    <p:sldId id="495" r:id="rId20"/>
    <p:sldId id="521" r:id="rId21"/>
    <p:sldId id="283" r:id="rId22"/>
    <p:sldId id="518" r:id="rId23"/>
    <p:sldId id="522" r:id="rId24"/>
    <p:sldId id="496" r:id="rId25"/>
    <p:sldId id="497" r:id="rId26"/>
    <p:sldId id="519" r:id="rId27"/>
    <p:sldId id="295" r:id="rId28"/>
    <p:sldId id="523" r:id="rId29"/>
    <p:sldId id="504" r:id="rId30"/>
    <p:sldId id="524" r:id="rId31"/>
    <p:sldId id="532" r:id="rId32"/>
    <p:sldId id="525" r:id="rId33"/>
    <p:sldId id="513" r:id="rId34"/>
    <p:sldId id="535" r:id="rId35"/>
    <p:sldId id="517" r:id="rId36"/>
    <p:sldId id="514" r:id="rId37"/>
  </p:sldIdLst>
  <p:sldSz cx="9144000" cy="6858000" type="screen4x3"/>
  <p:notesSz cx="7010400" cy="92964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aN" initials="A" lastIdx="0" clrIdx="0">
    <p:extLst>
      <p:ext uri="{19B8F6BF-5375-455C-9EA6-DF929625EA0E}">
        <p15:presenceInfo xmlns:p15="http://schemas.microsoft.com/office/powerpoint/2012/main" userId="AdrianaN" providerId="None"/>
      </p:ext>
    </p:extLst>
  </p:cmAuthor>
  <p:cmAuthor id="2" name="Tatiana Russian" initials="TR" lastIdx="2" clrIdx="1">
    <p:extLst>
      <p:ext uri="{19B8F6BF-5375-455C-9EA6-DF929625EA0E}">
        <p15:presenceInfo xmlns:p15="http://schemas.microsoft.com/office/powerpoint/2012/main" userId="d514b13b9c9a4307" providerId="Windows Live"/>
      </p:ext>
    </p:extLst>
  </p:cmAuthor>
  <p:cmAuthor id="3" name="Coke, Christy - DCF" initials="CC-D" lastIdx="19" clrIdx="2">
    <p:extLst>
      <p:ext uri="{19B8F6BF-5375-455C-9EA6-DF929625EA0E}">
        <p15:presenceInfo xmlns:p15="http://schemas.microsoft.com/office/powerpoint/2012/main" userId="S::Christy2.Coke@wisconsin.gov::ed7ad130-6fa4-45ed-86ec-dbb6a629b5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FF"/>
    <a:srgbClr val="FFFFFF"/>
    <a:srgbClr val="E2D8D5"/>
    <a:srgbClr val="483731"/>
    <a:srgbClr val="9966FF"/>
    <a:srgbClr val="008000"/>
    <a:srgbClr val="D87D28"/>
    <a:srgbClr val="EE452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0" autoAdjust="0"/>
    <p:restoredTop sz="69571" autoAdjust="0"/>
  </p:normalViewPr>
  <p:slideViewPr>
    <p:cSldViewPr snapToGrid="0">
      <p:cViewPr varScale="1">
        <p:scale>
          <a:sx n="97" d="100"/>
          <a:sy n="97" d="100"/>
        </p:scale>
        <p:origin x="834" y="84"/>
      </p:cViewPr>
      <p:guideLst>
        <p:guide orient="horz" pos="2160"/>
        <p:guide pos="2880"/>
      </p:guideLst>
    </p:cSldViewPr>
  </p:slideViewPr>
  <p:outlineViewPr>
    <p:cViewPr>
      <p:scale>
        <a:sx n="33" d="100"/>
        <a:sy n="33" d="100"/>
      </p:scale>
      <p:origin x="0" y="100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204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38" y="0"/>
            <a:ext cx="3037840" cy="464820"/>
          </a:xfrm>
          <a:prstGeom prst="rect">
            <a:avLst/>
          </a:prstGeom>
        </p:spPr>
        <p:txBody>
          <a:bodyPr vert="horz" lIns="93150" tIns="46576" rIns="93150" bIns="46576" rtlCol="0"/>
          <a:lstStyle>
            <a:lvl1pPr algn="r">
              <a:defRPr sz="12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50" tIns="46576" rIns="93150" bIns="4657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50" tIns="46576" rIns="93150" bIns="46576" rtlCol="0" anchor="b"/>
          <a:lstStyle>
            <a:lvl1pPr algn="r">
              <a:defRPr sz="1200"/>
            </a:lvl1pPr>
          </a:lstStyle>
          <a:p>
            <a:fld id="{642014EE-B503-4A22-8B1D-96C8E69211C8}" type="slidenum">
              <a:rPr lang="en-US" smtClean="0"/>
              <a:t>‹#›</a:t>
            </a:fld>
            <a:endParaRPr lang="en-US" dirty="0"/>
          </a:p>
        </p:txBody>
      </p:sp>
    </p:spTree>
    <p:extLst>
      <p:ext uri="{BB962C8B-B14F-4D97-AF65-F5344CB8AC3E}">
        <p14:creationId xmlns:p14="http://schemas.microsoft.com/office/powerpoint/2010/main" val="227688663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0"/>
            <a:ext cx="3037840" cy="464820"/>
          </a:xfrm>
          <a:prstGeom prst="rect">
            <a:avLst/>
          </a:prstGeom>
        </p:spPr>
        <p:txBody>
          <a:bodyPr vert="horz" lIns="93150" tIns="46576" rIns="93150" bIns="46576"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0" tIns="46576" rIns="93150" bIns="4657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0" tIns="46576" rIns="93150"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0" tIns="46576" rIns="93150"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0" tIns="46576" rIns="93150" bIns="46576" rtlCol="0" anchor="b"/>
          <a:lstStyle>
            <a:lvl1pPr algn="r">
              <a:defRPr sz="1200"/>
            </a:lvl1pPr>
          </a:lstStyle>
          <a:p>
            <a:fld id="{F0A6DF63-6266-4BCD-8914-6D40786355FE}" type="slidenum">
              <a:rPr lang="en-US" smtClean="0"/>
              <a:t>‹#›</a:t>
            </a:fld>
            <a:endParaRPr lang="en-US" dirty="0"/>
          </a:p>
        </p:txBody>
      </p:sp>
    </p:spTree>
    <p:extLst>
      <p:ext uri="{BB962C8B-B14F-4D97-AF65-F5344CB8AC3E}">
        <p14:creationId xmlns:p14="http://schemas.microsoft.com/office/powerpoint/2010/main" val="1568349139"/>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cf.wisconsin.gov/ccic/aht-training-material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100" dirty="0">
                <a:latin typeface="+mj-lt"/>
              </a:rPr>
              <a:t>Objetivo: dar la bienvenida y presentar la capacitación.</a:t>
            </a:r>
          </a:p>
          <a:p>
            <a:endParaRPr lang="es-ES" sz="1100" dirty="0">
              <a:latin typeface="+mj-lt"/>
            </a:endParaRPr>
          </a:p>
          <a:p>
            <a:r>
              <a:rPr lang="es-ES" sz="1100" b="1" dirty="0">
                <a:latin typeface="+mj-lt"/>
              </a:rPr>
              <a:t>Información contextual para los facilitadores:</a:t>
            </a:r>
          </a:p>
          <a:p>
            <a:r>
              <a:rPr lang="es-ES" sz="1100" b="1" dirty="0">
                <a:latin typeface="+mj-lt"/>
              </a:rPr>
              <a:t>_________________________________________</a:t>
            </a:r>
            <a:endParaRPr lang="es-ES" sz="1100" dirty="0">
              <a:latin typeface="+mj-lt"/>
            </a:endParaRPr>
          </a:p>
          <a:p>
            <a:r>
              <a:rPr lang="es-ES" sz="1100" b="1" dirty="0">
                <a:solidFill>
                  <a:schemeClr val="accent1"/>
                </a:solidFill>
                <a:latin typeface="+mj-lt"/>
              </a:rPr>
              <a:t>¿Cómo usar este programa?:</a:t>
            </a:r>
          </a:p>
          <a:p>
            <a:r>
              <a:rPr lang="es-ES" sz="1100" dirty="0">
                <a:solidFill>
                  <a:schemeClr val="accent1"/>
                </a:solidFill>
                <a:latin typeface="+mj-lt"/>
              </a:rPr>
              <a:t>Las secciones de notas que acompañan cada diapositiva de este power point contienen una variedad de tipos de información y recursos que pueden servirle como facilitador</a:t>
            </a:r>
            <a:r>
              <a:rPr lang="es-ES" sz="1100" i="1" dirty="0">
                <a:solidFill>
                  <a:schemeClr val="accent1"/>
                </a:solidFill>
                <a:latin typeface="+mj-lt"/>
              </a:rPr>
              <a:t>. </a:t>
            </a:r>
          </a:p>
          <a:p>
            <a:pPr marL="165261" indent="-165261">
              <a:buFont typeface="Arial" panose="020B0604020202020204" pitchFamily="34" charset="0"/>
              <a:buChar char="•"/>
            </a:pPr>
            <a:r>
              <a:rPr lang="es-ES" sz="1100" dirty="0">
                <a:solidFill>
                  <a:schemeClr val="accent1"/>
                </a:solidFill>
                <a:latin typeface="+mj-lt"/>
              </a:rPr>
              <a:t>La sección de notas de cada diapositiva comienza con la declaración del objetivo para resumir el tema de esa diapositiva.</a:t>
            </a:r>
          </a:p>
          <a:p>
            <a:pPr marL="165261" indent="-165261">
              <a:buFont typeface="Arial" panose="020B0604020202020204" pitchFamily="34" charset="0"/>
              <a:buChar char="•"/>
            </a:pPr>
            <a:r>
              <a:rPr lang="es-ES" sz="1100" i="1" dirty="0">
                <a:solidFill>
                  <a:schemeClr val="accent1"/>
                </a:solidFill>
                <a:latin typeface="+mj-lt"/>
              </a:rPr>
              <a:t>Las secciones en cursivas son instruccionales o brindan información contextual. </a:t>
            </a:r>
          </a:p>
          <a:p>
            <a:pPr marL="165261" indent="-165261">
              <a:buFont typeface="Arial" panose="020B0604020202020204" pitchFamily="34" charset="0"/>
              <a:buChar char="•"/>
            </a:pPr>
            <a:r>
              <a:rPr lang="es-ES" sz="1100" dirty="0">
                <a:solidFill>
                  <a:schemeClr val="accent1"/>
                </a:solidFill>
                <a:latin typeface="+mj-lt"/>
              </a:rPr>
              <a:t>Las notas en </a:t>
            </a:r>
            <a:r>
              <a:rPr lang="es-ES" sz="1100" b="1" dirty="0">
                <a:latin typeface="+mj-lt"/>
              </a:rPr>
              <a:t>negritas</a:t>
            </a:r>
            <a:r>
              <a:rPr lang="es-ES" sz="1100" dirty="0">
                <a:latin typeface="+mj-lt"/>
              </a:rPr>
              <a:t> </a:t>
            </a:r>
            <a:r>
              <a:rPr lang="es-ES" sz="1100" dirty="0">
                <a:solidFill>
                  <a:schemeClr val="accent1"/>
                </a:solidFill>
                <a:latin typeface="+mj-lt"/>
              </a:rPr>
              <a:t>indican conceptos que se </a:t>
            </a:r>
            <a:r>
              <a:rPr lang="es-ES" sz="1100" b="1" dirty="0">
                <a:solidFill>
                  <a:schemeClr val="accent1"/>
                </a:solidFill>
                <a:latin typeface="+mj-lt"/>
              </a:rPr>
              <a:t>deben</a:t>
            </a:r>
            <a:r>
              <a:rPr lang="es-ES" sz="1100" dirty="0">
                <a:solidFill>
                  <a:schemeClr val="accent1"/>
                </a:solidFill>
                <a:latin typeface="+mj-lt"/>
              </a:rPr>
              <a:t> comunicar a la audiencia. Sin embargo, se le recomienda al facilitador que use sus propias palabras y ejemplos y que no se sienta obligado a leer estos conceptos palabra por palabra.</a:t>
            </a:r>
          </a:p>
          <a:p>
            <a:pPr marL="165261" indent="-165261">
              <a:buFont typeface="Arial" panose="020B0604020202020204" pitchFamily="34" charset="0"/>
              <a:buChar char="•"/>
            </a:pPr>
            <a:r>
              <a:rPr lang="es-ES" sz="1100" dirty="0">
                <a:solidFill>
                  <a:schemeClr val="accent1"/>
                </a:solidFill>
                <a:latin typeface="+mj-lt"/>
              </a:rPr>
              <a:t>Las preguntas de discusión sirven para iniciar conversaciones. No dude en seleccionar alguna o adaptarla. No es necesario que use cada una de estas preguntas.</a:t>
            </a:r>
          </a:p>
          <a:p>
            <a:pPr marL="165261" indent="-165261">
              <a:buFont typeface="Arial" panose="020B0604020202020204" pitchFamily="34" charset="0"/>
              <a:buChar char="•"/>
            </a:pPr>
            <a:r>
              <a:rPr lang="es-ES" sz="1100" dirty="0">
                <a:solidFill>
                  <a:schemeClr val="accent1"/>
                </a:solidFill>
                <a:latin typeface="+mj-lt"/>
              </a:rPr>
              <a:t>Varias diapositivas contienen actividades para animar y estimular a la audiencia. La sección de notas contiene instrucciones.</a:t>
            </a:r>
          </a:p>
          <a:p>
            <a:r>
              <a:rPr lang="es-ES" sz="1100" dirty="0">
                <a:solidFill>
                  <a:schemeClr val="accent1"/>
                </a:solidFill>
                <a:latin typeface="+mj-lt"/>
              </a:rPr>
              <a:t>__________________________________________</a:t>
            </a:r>
          </a:p>
          <a:p>
            <a:endParaRPr lang="es-ES" sz="1100" dirty="0">
              <a:latin typeface="+mj-lt"/>
            </a:endParaRPr>
          </a:p>
          <a:p>
            <a:r>
              <a:rPr lang="es-ES" sz="1100" i="1" dirty="0">
                <a:latin typeface="+mj-lt"/>
              </a:rPr>
              <a:t>Dé la bienvenida a la audiencia al programa de capacitación </a:t>
            </a:r>
            <a:r>
              <a:rPr lang="es-ES" sz="1100" b="1" i="1" dirty="0">
                <a:latin typeface="+mj-lt"/>
              </a:rPr>
              <a:t>para la prevención de traumatismos craneales por maltrato</a:t>
            </a:r>
            <a:r>
              <a:rPr lang="es-ES" sz="1100" i="1" dirty="0">
                <a:latin typeface="+mj-lt"/>
              </a:rPr>
              <a:t>. El facilitador se presenta</a:t>
            </a:r>
            <a:r>
              <a:rPr lang="es-ES" sz="1100" dirty="0">
                <a:latin typeface="+mj-lt"/>
              </a:rPr>
              <a:t>. </a:t>
            </a:r>
          </a:p>
          <a:p>
            <a:r>
              <a:rPr lang="es-ES" sz="1100" b="1" dirty="0">
                <a:latin typeface="+mj-lt"/>
              </a:rPr>
              <a:t>Esta capacitación está dirigida a cualquier persona que trabaje o sea voluntaria en un centro de cuidado infantil certificado. El contenido de esta presentación sirve como una fuente de información para proveedores de cuidado de niños para que la utilicen en su trabajo y en interacciones con los niños y compartir con sus padres.</a:t>
            </a:r>
          </a:p>
          <a:p>
            <a:endParaRPr lang="es-ES" sz="1100" dirty="0">
              <a:latin typeface="+mj-lt"/>
            </a:endParaRPr>
          </a:p>
          <a:p>
            <a:r>
              <a:rPr lang="es-ES" sz="1100" dirty="0">
                <a:latin typeface="+mj-lt"/>
              </a:rPr>
              <a:t>Opcional, si está dentro de los límites de tiempo:</a:t>
            </a:r>
          </a:p>
          <a:p>
            <a:pPr marL="165261" indent="-165261">
              <a:buFont typeface="Arial" panose="020B0604020202020204" pitchFamily="34" charset="0"/>
              <a:buChar char="•"/>
            </a:pPr>
            <a:r>
              <a:rPr lang="es-ES" sz="1100" dirty="0">
                <a:latin typeface="+mj-lt"/>
              </a:rPr>
              <a:t>Invite a los miembros de la audiencia a presentarse.</a:t>
            </a:r>
          </a:p>
          <a:p>
            <a:pPr marL="165261" indent="-165261">
              <a:buFont typeface="Arial" panose="020B0604020202020204" pitchFamily="34" charset="0"/>
              <a:buChar char="•"/>
            </a:pPr>
            <a:r>
              <a:rPr lang="es-ES" sz="1100" dirty="0">
                <a:latin typeface="+mj-lt"/>
              </a:rPr>
              <a:t>Para romper el hielo en la sala y persuadir a los participantes sobre la capacitación, pídales que “compartan lo que esperan obtener de la capacitación”.</a:t>
            </a:r>
          </a:p>
          <a:p>
            <a:endParaRPr lang="es-ES" sz="1100" dirty="0">
              <a:latin typeface="+mj-lt"/>
            </a:endParaRPr>
          </a:p>
          <a:p>
            <a:r>
              <a:rPr lang="es-ES" sz="1100" i="1" dirty="0">
                <a:latin typeface="+mj-lt"/>
              </a:rPr>
              <a:t>Comparta cualquier asunto doméstico.</a:t>
            </a:r>
          </a:p>
          <a:p>
            <a:pPr marL="165261" indent="-165261">
              <a:buFont typeface="Arial" panose="020B0604020202020204" pitchFamily="34" charset="0"/>
              <a:buChar char="•"/>
            </a:pPr>
            <a:r>
              <a:rPr lang="es-ES" sz="1100" i="1" dirty="0">
                <a:latin typeface="+mj-lt"/>
              </a:rPr>
              <a:t>Es posible que el facilitador desee que los miembros de la audiencia se paren cuando sea necesario o prefiera que se mantengan sentados y esperen que el facilitador termine.</a:t>
            </a:r>
          </a:p>
          <a:p>
            <a:pPr marL="165261" indent="-165261">
              <a:buFont typeface="Arial" panose="020B0604020202020204" pitchFamily="34" charset="0"/>
              <a:buChar char="•"/>
            </a:pPr>
            <a:r>
              <a:rPr lang="es-ES" sz="1100" i="1" dirty="0">
                <a:latin typeface="+mj-lt"/>
              </a:rPr>
              <a:t>Hable sobre la duración con la audiencia.</a:t>
            </a:r>
          </a:p>
          <a:p>
            <a:pPr marL="165261" indent="-165261">
              <a:buFont typeface="Arial" panose="020B0604020202020204" pitchFamily="34" charset="0"/>
              <a:buChar char="•"/>
            </a:pPr>
            <a:r>
              <a:rPr lang="es-ES" sz="1100" i="1" dirty="0">
                <a:latin typeface="+mj-lt"/>
              </a:rPr>
              <a:t>Hable sobre las reglas predeterminadas sobre el uso de teléfonos celulares.</a:t>
            </a:r>
          </a:p>
          <a:p>
            <a:pPr marL="165261" indent="-165261">
              <a:buFont typeface="Arial" panose="020B0604020202020204" pitchFamily="34" charset="0"/>
              <a:buChar char="•"/>
            </a:pPr>
            <a:r>
              <a:rPr lang="es-ES" sz="1100" i="1" dirty="0">
                <a:latin typeface="+mj-lt"/>
              </a:rPr>
              <a:t>Es posible que desee informar dónde están los baños.</a:t>
            </a:r>
          </a:p>
          <a:p>
            <a:endParaRPr lang="es-ES" noProof="0" dirty="0"/>
          </a:p>
        </p:txBody>
      </p:sp>
      <p:sp>
        <p:nvSpPr>
          <p:cNvPr id="4" name="Header Placeholder 3"/>
          <p:cNvSpPr>
            <a:spLocks noGrp="1"/>
          </p:cNvSpPr>
          <p:nvPr>
            <p:ph type="hdr" sz="quarter" idx="10"/>
          </p:nvPr>
        </p:nvSpPr>
        <p:spPr>
          <a:xfrm>
            <a:off x="0" y="0"/>
            <a:ext cx="3037840" cy="464820"/>
          </a:xfrm>
          <a:prstGeom prst="rect">
            <a:avLst/>
          </a:prstGeom>
        </p:spPr>
        <p:txBody>
          <a:bodyPr lIns="91413" tIns="45706" rIns="91413" bIns="45706"/>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436550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pPr defTabSz="914132">
              <a:defRPr/>
            </a:pPr>
            <a:r>
              <a:rPr lang="es-ES" sz="1100" dirty="0">
                <a:sym typeface="Calibri"/>
              </a:rPr>
              <a:t>Objetivo: describir la frecuencia y el impacto del AHT en los Estados Unidos.</a:t>
            </a:r>
          </a:p>
          <a:p>
            <a:pPr defTabSz="914132">
              <a:defRPr/>
            </a:pPr>
            <a:endParaRPr lang="es-ES" sz="1100" b="1" dirty="0">
              <a:sym typeface="Calibri"/>
            </a:endParaRPr>
          </a:p>
          <a:p>
            <a:pPr marL="165261" indent="-165261" defTabSz="914132">
              <a:buFont typeface="Arial" panose="020B0604020202020204" pitchFamily="34" charset="0"/>
              <a:buChar char="•"/>
              <a:defRPr/>
            </a:pPr>
            <a:r>
              <a:rPr lang="es-ES" sz="1100" b="1" dirty="0">
                <a:sym typeface="Calibri"/>
              </a:rPr>
              <a:t>En promedio, en Estados Unidos existen 1,300 casos de </a:t>
            </a:r>
            <a:r>
              <a:rPr lang="es-ES" altLang="en-US" sz="1100" b="1" dirty="0"/>
              <a:t>traumatismo craneal por maltrato cada año</a:t>
            </a:r>
            <a:r>
              <a:rPr lang="es-ES" sz="1100" b="1" dirty="0">
                <a:sym typeface="Calibri"/>
              </a:rPr>
              <a:t>. </a:t>
            </a:r>
          </a:p>
          <a:p>
            <a:pPr defTabSz="914132">
              <a:defRPr/>
            </a:pPr>
            <a:r>
              <a:rPr lang="es-ES" sz="1100" dirty="0">
                <a:sym typeface="Calibri"/>
              </a:rPr>
              <a:t>Es difícil determinar un número exacto de casos de AHT debido a 1) las diferencias en los requisitos de informe de cada estado y 2) al hecho de que muchas señales y síntomas de AHT se parecen a otras enfermedades comunes en la infancia, lo que ocasiona diagnósticos erróneos.</a:t>
            </a:r>
          </a:p>
          <a:p>
            <a:pPr defTabSz="914132">
              <a:defRPr/>
            </a:pPr>
            <a:r>
              <a:rPr lang="es-ES" sz="1100" dirty="0">
                <a:highlight>
                  <a:srgbClr val="FFFF00"/>
                </a:highlight>
                <a:sym typeface="Calibri"/>
              </a:rPr>
              <a:t> </a:t>
            </a:r>
          </a:p>
          <a:p>
            <a:pPr marL="165261" indent="-165261" defTabSz="914132">
              <a:buFont typeface="Arial" panose="020B0604020202020204" pitchFamily="34" charset="0"/>
              <a:buChar char="•"/>
            </a:pPr>
            <a:r>
              <a:rPr lang="es-ES" sz="1100" b="1" dirty="0">
                <a:sym typeface="Calibri"/>
              </a:rPr>
              <a:t>Aproximadamente 1 de 4 casos (25 %) de traumatismo craneal por maltrato que se diagnostican cada año, son mortales. </a:t>
            </a:r>
            <a:r>
              <a:rPr lang="es-ES" sz="1100" dirty="0">
                <a:sym typeface="Calibri"/>
              </a:rPr>
              <a:t>Y de las víctimas que logran sobrevivir, la mayoría continuará teniendo problemas de por vida como consecuencia del trauma y el daño cerebral. </a:t>
            </a:r>
          </a:p>
          <a:p>
            <a:pPr marL="165261" indent="-165261" defTabSz="914132">
              <a:buFont typeface="Arial" panose="020B0604020202020204" pitchFamily="34" charset="0"/>
              <a:buChar char="•"/>
            </a:pPr>
            <a:endParaRPr lang="es-ES" sz="1100" dirty="0">
              <a:sym typeface="Calibri"/>
            </a:endParaRPr>
          </a:p>
          <a:p>
            <a:pPr marL="165261" indent="-165261" defTabSz="914132">
              <a:buFont typeface="Arial" panose="020B0604020202020204" pitchFamily="34" charset="0"/>
              <a:buChar char="•"/>
              <a:defRPr/>
            </a:pPr>
            <a:r>
              <a:rPr lang="es-ES" sz="1100" b="1" dirty="0">
                <a:solidFill>
                  <a:srgbClr val="000000"/>
                </a:solidFill>
                <a:latin typeface="Calibri" panose="020F0502020204030204" pitchFamily="34" charset="0"/>
                <a:sym typeface="Calibri"/>
              </a:rPr>
              <a:t>Entre 60 y 80 % de los casos no mortales muestran señales de discapacidad a corto o largo plazo.</a:t>
            </a:r>
          </a:p>
          <a:p>
            <a:pPr defTabSz="914132">
              <a:defRPr/>
            </a:pPr>
            <a:endParaRPr lang="es-ES" altLang="en-US" sz="1100" dirty="0"/>
          </a:p>
          <a:p>
            <a:pPr defTabSz="914132">
              <a:defRPr/>
            </a:pPr>
            <a:r>
              <a:rPr lang="es-ES" altLang="en-US" sz="1100" dirty="0"/>
              <a:t>Es evidente que el traumatismo craneal por maltrato es una gran amenaza para bebés y niños que son sacudidos.</a:t>
            </a:r>
          </a:p>
        </p:txBody>
      </p:sp>
    </p:spTree>
    <p:extLst>
      <p:ext uri="{BB962C8B-B14F-4D97-AF65-F5344CB8AC3E}">
        <p14:creationId xmlns:p14="http://schemas.microsoft.com/office/powerpoint/2010/main" val="3604871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pPr defTabSz="914132">
              <a:defRPr/>
            </a:pPr>
            <a:r>
              <a:rPr lang="es-ES" altLang="en-US" sz="1100" dirty="0"/>
              <a:t>Objetivo: describir las señales menos graves muchas veces son primeras señales de AHT.</a:t>
            </a:r>
          </a:p>
          <a:p>
            <a:pPr defTabSz="914132">
              <a:defRPr/>
            </a:pPr>
            <a:r>
              <a:rPr lang="es-ES" altLang="en-US" sz="1100" b="1" dirty="0"/>
              <a:t>Las consecuencias del traumatismo craneal por maltrato varían y son diferentes en cada caso. Las señales iniciales o menos graves del AHT pueden ser solo formas ligeramente más pronunciadas de conductas infantiles comunes o parecidas a otros tipos de enfermedades.</a:t>
            </a:r>
          </a:p>
          <a:p>
            <a:pPr marL="0" lvl="2" defTabSz="914132">
              <a:buSzPct val="100000"/>
              <a:defRPr b="1"/>
            </a:pPr>
            <a:endParaRPr lang="en-US" sz="1100" b="1" i="1" dirty="0">
              <a:solidFill>
                <a:srgbClr val="000000"/>
              </a:solidFill>
            </a:endParaRPr>
          </a:p>
          <a:p>
            <a:pPr marL="0" lvl="2" defTabSz="914132">
              <a:buSzPct val="100000"/>
              <a:defRPr b="1"/>
            </a:pPr>
            <a:r>
              <a:rPr lang="es-ES" sz="1100" dirty="0">
                <a:solidFill>
                  <a:srgbClr val="000000"/>
                </a:solidFill>
              </a:rPr>
              <a:t>Estas señales y síntomas pueden ser:</a:t>
            </a:r>
          </a:p>
          <a:p>
            <a:pPr marL="171400" lvl="2" indent="-171400" defTabSz="914132">
              <a:buSzPct val="100000"/>
              <a:buFont typeface="Arial" panose="020B0604020202020204" pitchFamily="34" charset="0"/>
              <a:buChar char="•"/>
              <a:defRPr b="1"/>
            </a:pPr>
            <a:r>
              <a:rPr lang="es-ES" sz="1100" dirty="0">
                <a:solidFill>
                  <a:srgbClr val="000000"/>
                </a:solidFill>
              </a:rPr>
              <a:t>Irritabilidad (algunas veces irritabilidad extrema o acompañada de llantos inconsolables).</a:t>
            </a:r>
          </a:p>
          <a:p>
            <a:pPr marL="171400" lvl="2" indent="-171400" defTabSz="914132">
              <a:buSzPct val="100000"/>
              <a:buFont typeface="Arial" panose="020B0604020202020204" pitchFamily="34" charset="0"/>
              <a:buChar char="•"/>
              <a:defRPr b="1"/>
            </a:pPr>
            <a:r>
              <a:rPr lang="es-ES" sz="1100" dirty="0">
                <a:solidFill>
                  <a:srgbClr val="000000"/>
                </a:solidFill>
              </a:rPr>
              <a:t>Letargo o somnolencia.</a:t>
            </a:r>
          </a:p>
          <a:p>
            <a:pPr marL="171400" lvl="2" indent="-171400" defTabSz="914132">
              <a:buSzPct val="100000"/>
              <a:buFont typeface="Arial" panose="020B0604020202020204" pitchFamily="34" charset="0"/>
              <a:buChar char="•"/>
              <a:defRPr b="1"/>
            </a:pPr>
            <a:r>
              <a:rPr lang="es-ES" sz="1100" dirty="0">
                <a:solidFill>
                  <a:srgbClr val="000000"/>
                </a:solidFill>
              </a:rPr>
              <a:t>Dificultad para comer, incluso problemas para succionar y deglutir o disminución del apetito.</a:t>
            </a:r>
          </a:p>
          <a:p>
            <a:pPr marL="171400" lvl="2" indent="-171400" defTabSz="914132">
              <a:buSzPct val="100000"/>
              <a:buFont typeface="Arial" panose="020B0604020202020204" pitchFamily="34" charset="0"/>
              <a:buChar char="•"/>
              <a:defRPr b="1"/>
            </a:pPr>
            <a:r>
              <a:rPr lang="es-ES" sz="1100" dirty="0">
                <a:solidFill>
                  <a:srgbClr val="000000"/>
                </a:solidFill>
              </a:rPr>
              <a:t>Vómitos.</a:t>
            </a:r>
          </a:p>
          <a:p>
            <a:pPr marL="171400" lvl="2" indent="-171400" defTabSz="914132">
              <a:buSzPct val="100000"/>
              <a:buFont typeface="Arial" panose="020B0604020202020204" pitchFamily="34" charset="0"/>
              <a:buChar char="•"/>
              <a:defRPr b="1"/>
            </a:pPr>
            <a:r>
              <a:rPr lang="es-ES" sz="1100" dirty="0">
                <a:solidFill>
                  <a:srgbClr val="000000"/>
                </a:solidFill>
              </a:rPr>
              <a:t>Bajos niveles de consciencia.</a:t>
            </a:r>
          </a:p>
          <a:p>
            <a:pPr hangingPunct="0">
              <a:lnSpc>
                <a:spcPct val="110000"/>
              </a:lnSpc>
              <a:spcBef>
                <a:spcPts val="400"/>
              </a:spcBef>
              <a:buSzPct val="100000"/>
              <a:defRPr>
                <a:solidFill>
                  <a:srgbClr val="000000"/>
                </a:solidFill>
              </a:defRPr>
            </a:pPr>
            <a:endParaRPr lang="es-ES" sz="1100" dirty="0">
              <a:solidFill>
                <a:srgbClr val="000000"/>
              </a:solidFill>
              <a:sym typeface="Calibri"/>
            </a:endParaRPr>
          </a:p>
          <a:p>
            <a:pPr hangingPunct="0">
              <a:lnSpc>
                <a:spcPct val="110000"/>
              </a:lnSpc>
              <a:spcBef>
                <a:spcPts val="400"/>
              </a:spcBef>
              <a:buSzPct val="100000"/>
              <a:defRPr>
                <a:solidFill>
                  <a:srgbClr val="000000"/>
                </a:solidFill>
              </a:defRPr>
            </a:pPr>
            <a:r>
              <a:rPr lang="es-ES" sz="1100" dirty="0">
                <a:solidFill>
                  <a:srgbClr val="000000"/>
                </a:solidFill>
                <a:sym typeface="Calibri"/>
              </a:rPr>
              <a:t>Cuando solo se presentan las señales menos graves del traumatismo craneal por maltrato, es difícil detectarlo y existe una posibilidad significativa de que se haga un </a:t>
            </a:r>
            <a:r>
              <a:rPr lang="es-ES" sz="1100" b="1" dirty="0">
                <a:solidFill>
                  <a:srgbClr val="000000"/>
                </a:solidFill>
                <a:sym typeface="Calibri"/>
              </a:rPr>
              <a:t>diagnóstico erróneo.</a:t>
            </a:r>
          </a:p>
          <a:p>
            <a:pPr hangingPunct="0">
              <a:lnSpc>
                <a:spcPct val="110000"/>
              </a:lnSpc>
              <a:spcBef>
                <a:spcPts val="400"/>
              </a:spcBef>
              <a:buSzPct val="100000"/>
              <a:defRPr>
                <a:solidFill>
                  <a:srgbClr val="000000"/>
                </a:solidFill>
              </a:defRPr>
            </a:pPr>
            <a:r>
              <a:rPr lang="es-ES" sz="1100" dirty="0">
                <a:solidFill>
                  <a:srgbClr val="000000"/>
                </a:solidFill>
                <a:sym typeface="Calibri"/>
              </a:rPr>
              <a:t>Pregunta:</a:t>
            </a:r>
          </a:p>
          <a:p>
            <a:pPr hangingPunct="0">
              <a:lnSpc>
                <a:spcPct val="110000"/>
              </a:lnSpc>
              <a:spcBef>
                <a:spcPts val="400"/>
              </a:spcBef>
              <a:buSzPct val="100000"/>
              <a:defRPr>
                <a:solidFill>
                  <a:srgbClr val="000000"/>
                </a:solidFill>
              </a:defRPr>
            </a:pPr>
            <a:r>
              <a:rPr lang="es-ES" sz="1100" dirty="0">
                <a:solidFill>
                  <a:srgbClr val="000000"/>
                </a:solidFill>
                <a:sym typeface="Calibri"/>
              </a:rPr>
              <a:t>¿Por qué creen que este pueda ser el caso?</a:t>
            </a:r>
          </a:p>
          <a:p>
            <a:pPr hangingPunct="0">
              <a:lnSpc>
                <a:spcPct val="110000"/>
              </a:lnSpc>
              <a:spcBef>
                <a:spcPts val="400"/>
              </a:spcBef>
              <a:buSzPct val="100000"/>
              <a:defRPr>
                <a:solidFill>
                  <a:srgbClr val="000000"/>
                </a:solidFill>
              </a:defRPr>
            </a:pPr>
            <a:endParaRPr lang="es-ES" sz="1100" dirty="0">
              <a:solidFill>
                <a:srgbClr val="000000"/>
              </a:solidFill>
              <a:sym typeface="Calibri"/>
            </a:endParaRPr>
          </a:p>
          <a:p>
            <a:pPr marL="165261" indent="-165261" hangingPunct="0">
              <a:lnSpc>
                <a:spcPct val="110000"/>
              </a:lnSpc>
              <a:spcBef>
                <a:spcPts val="400"/>
              </a:spcBef>
              <a:buSzPct val="100000"/>
              <a:buFont typeface="Arial" panose="020B0604020202020204" pitchFamily="34" charset="0"/>
              <a:buChar char="•"/>
              <a:defRPr>
                <a:solidFill>
                  <a:srgbClr val="000000"/>
                </a:solidFill>
              </a:defRPr>
            </a:pPr>
            <a:r>
              <a:rPr lang="es-ES" sz="1100" b="1" dirty="0">
                <a:solidFill>
                  <a:srgbClr val="000000"/>
                </a:solidFill>
                <a:sym typeface="Calibri"/>
              </a:rPr>
              <a:t>Varias de estas señales también son síntomas de otras enfermedades infantiles.</a:t>
            </a:r>
          </a:p>
          <a:p>
            <a:pPr marL="165261" indent="-165261" hangingPunct="0">
              <a:lnSpc>
                <a:spcPct val="110000"/>
              </a:lnSpc>
              <a:spcBef>
                <a:spcPts val="400"/>
              </a:spcBef>
              <a:buSzPct val="100000"/>
              <a:buFont typeface="Arial" panose="020B0604020202020204" pitchFamily="34" charset="0"/>
              <a:buChar char="•"/>
              <a:defRPr>
                <a:solidFill>
                  <a:srgbClr val="000000"/>
                </a:solidFill>
              </a:defRPr>
            </a:pPr>
            <a:r>
              <a:rPr lang="es-ES" sz="1100" b="1" dirty="0">
                <a:solidFill>
                  <a:srgbClr val="000000"/>
                </a:solidFill>
                <a:sym typeface="Calibri"/>
              </a:rPr>
              <a:t>Los cuidadores no desean que su médico conozca el origen real de los síntomas o puede que no los conozcan ellos mismos, así que los médicos no necesariamente cuentan con una imagen real o hechos completos sobre lo que pudo haber ocasionado tales síntomas.</a:t>
            </a:r>
          </a:p>
          <a:p>
            <a:pPr hangingPunct="0">
              <a:lnSpc>
                <a:spcPct val="110000"/>
              </a:lnSpc>
              <a:spcBef>
                <a:spcPts val="400"/>
              </a:spcBef>
              <a:buSzPct val="100000"/>
              <a:defRPr>
                <a:solidFill>
                  <a:srgbClr val="000000"/>
                </a:solidFill>
              </a:defRPr>
            </a:pPr>
            <a:endParaRPr lang="es-ES" sz="1100" dirty="0">
              <a:solidFill>
                <a:srgbClr val="000000"/>
              </a:solidFill>
              <a:sym typeface="Calibri"/>
            </a:endParaRPr>
          </a:p>
          <a:p>
            <a:pPr>
              <a:lnSpc>
                <a:spcPct val="110000"/>
              </a:lnSpc>
              <a:spcBef>
                <a:spcPts val="400"/>
              </a:spcBef>
              <a:defRPr>
                <a:solidFill>
                  <a:srgbClr val="000000"/>
                </a:solidFill>
              </a:defRPr>
            </a:pPr>
            <a:r>
              <a:rPr lang="es-ES" sz="1100" dirty="0"/>
              <a:t>¿Por qué un diagnóstico erróneo es tan problemático?</a:t>
            </a:r>
          </a:p>
          <a:p>
            <a:pPr>
              <a:lnSpc>
                <a:spcPct val="110000"/>
              </a:lnSpc>
              <a:spcBef>
                <a:spcPts val="400"/>
              </a:spcBef>
              <a:defRPr>
                <a:solidFill>
                  <a:srgbClr val="000000"/>
                </a:solidFill>
              </a:defRPr>
            </a:pPr>
            <a:r>
              <a:rPr lang="es-ES" sz="1100" b="1" dirty="0"/>
              <a:t>1) Cualquier tratamiento no aborda el verdadero origen del problema.</a:t>
            </a:r>
          </a:p>
          <a:p>
            <a:pPr>
              <a:lnSpc>
                <a:spcPct val="110000"/>
              </a:lnSpc>
              <a:spcBef>
                <a:spcPts val="400"/>
              </a:spcBef>
              <a:defRPr>
                <a:solidFill>
                  <a:srgbClr val="000000"/>
                </a:solidFill>
              </a:defRPr>
            </a:pPr>
            <a:r>
              <a:rPr lang="es-ES" sz="1100" b="1" dirty="0"/>
              <a:t>2) El niño está en alto riesgo de sufrir episodios futuros de ser sacudido.</a:t>
            </a:r>
          </a:p>
          <a:p>
            <a:pPr marL="0" lvl="2" defTabSz="914132">
              <a:buSzPct val="100000"/>
              <a:defRPr b="1"/>
            </a:pPr>
            <a:endParaRPr lang="en-US" sz="1100" b="1" i="1" dirty="0">
              <a:solidFill>
                <a:srgbClr val="000000"/>
              </a:solidFill>
            </a:endParaRPr>
          </a:p>
          <a:p>
            <a:pPr marL="0" lvl="2" defTabSz="914132">
              <a:buSzPct val="100000"/>
              <a:defRPr b="1"/>
            </a:pPr>
            <a:endParaRPr lang="en-US" sz="1100" b="1" i="1" dirty="0">
              <a:solidFill>
                <a:srgbClr val="000000"/>
              </a:solidFill>
            </a:endParaRPr>
          </a:p>
          <a:p>
            <a:pPr marL="0" lvl="2" defTabSz="914132">
              <a:buSzPct val="100000"/>
              <a:defRPr b="1"/>
            </a:pPr>
            <a:endParaRPr lang="en-US" sz="1100" b="1" i="1" dirty="0">
              <a:solidFill>
                <a:srgbClr val="000000"/>
              </a:solidFill>
            </a:endParaRPr>
          </a:p>
          <a:p>
            <a:pPr marL="0" lvl="2" defTabSz="914132">
              <a:buSzPct val="100000"/>
              <a:defRPr b="1"/>
            </a:pPr>
            <a:endParaRPr lang="en-US" i="1" dirty="0">
              <a:solidFill>
                <a:srgbClr val="000000"/>
              </a:solidFill>
            </a:endParaRPr>
          </a:p>
        </p:txBody>
      </p:sp>
    </p:spTree>
    <p:extLst>
      <p:ext uri="{BB962C8B-B14F-4D97-AF65-F5344CB8AC3E}">
        <p14:creationId xmlns:p14="http://schemas.microsoft.com/office/powerpoint/2010/main" val="32311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608320" cy="4414178"/>
          </a:xfrm>
        </p:spPr>
        <p:txBody>
          <a:bodyPr/>
          <a:lstStyle/>
          <a:p>
            <a:pPr defTabSz="914132">
              <a:defRPr/>
            </a:pPr>
            <a:r>
              <a:rPr lang="es-ES" sz="1100" dirty="0">
                <a:solidFill>
                  <a:srgbClr val="000000"/>
                </a:solidFill>
                <a:sym typeface="Calibri"/>
              </a:rPr>
              <a:t>Objetivo: describir las lesiones centinela y explicar cómo pueden ser indicadoras de ALTO riesgo de futuros casos de maltrato.</a:t>
            </a:r>
          </a:p>
          <a:p>
            <a:pPr defTabSz="914132">
              <a:defRPr/>
            </a:pPr>
            <a:endParaRPr lang="es-ES" sz="1100" dirty="0">
              <a:solidFill>
                <a:srgbClr val="000000"/>
              </a:solidFill>
              <a:sym typeface="Calibri"/>
            </a:endParaRPr>
          </a:p>
          <a:p>
            <a:pPr defTabSz="914132">
              <a:defRPr/>
            </a:pPr>
            <a:r>
              <a:rPr lang="es-ES" sz="1100" b="1" dirty="0">
                <a:solidFill>
                  <a:srgbClr val="000000"/>
                </a:solidFill>
                <a:sym typeface="Calibri"/>
              </a:rPr>
              <a:t>¿Qué son las lesiones centinela? </a:t>
            </a:r>
            <a:endParaRPr lang="es-ES" sz="1100" dirty="0">
              <a:solidFill>
                <a:srgbClr val="000000"/>
              </a:solidFill>
              <a:sym typeface="Calibri"/>
            </a:endParaRPr>
          </a:p>
          <a:p>
            <a:pPr defTabSz="914132">
              <a:defRPr/>
            </a:pPr>
            <a:r>
              <a:rPr lang="es-ES" sz="1100" dirty="0">
                <a:solidFill>
                  <a:srgbClr val="000000"/>
                </a:solidFill>
                <a:sym typeface="Calibri"/>
              </a:rPr>
              <a:t>Pregunta de discusión opcional: pregúnteles a los participantes si saben qué son las lesiones centinela.</a:t>
            </a:r>
            <a:endParaRPr lang="es-ES" sz="1100" b="1" dirty="0">
              <a:solidFill>
                <a:srgbClr val="000000"/>
              </a:solidFill>
              <a:sym typeface="Calibri"/>
            </a:endParaRPr>
          </a:p>
          <a:p>
            <a:pPr defTabSz="914132">
              <a:defRPr/>
            </a:pPr>
            <a:endParaRPr lang="es-ES" sz="1100" dirty="0">
              <a:solidFill>
                <a:srgbClr val="000000"/>
              </a:solidFill>
              <a:sym typeface="Calibri"/>
            </a:endParaRPr>
          </a:p>
          <a:p>
            <a:pPr defTabSz="914132">
              <a:defRPr/>
            </a:pPr>
            <a:r>
              <a:rPr lang="es-ES" sz="1100" b="1" dirty="0">
                <a:solidFill>
                  <a:srgbClr val="000000"/>
                </a:solidFill>
                <a:sym typeface="Calibri"/>
              </a:rPr>
              <a:t>Las lesiones centinela son lesiones menores de maltrato que, con frecuencia, se presentan antes de una lesión física más grave.  </a:t>
            </a:r>
          </a:p>
          <a:p>
            <a:pPr defTabSz="914132">
              <a:defRPr/>
            </a:pPr>
            <a:r>
              <a:rPr lang="es-ES" sz="1100" dirty="0">
                <a:solidFill>
                  <a:srgbClr val="000000"/>
                </a:solidFill>
                <a:sym typeface="Calibri"/>
              </a:rPr>
              <a:t>Pueden presentarse de diferentes formas: </a:t>
            </a:r>
          </a:p>
          <a:p>
            <a:pPr marL="165261" indent="-165261" defTabSz="914132">
              <a:buFont typeface="Arial" panose="020B0604020202020204" pitchFamily="34" charset="0"/>
              <a:buChar char="•"/>
              <a:defRPr/>
            </a:pPr>
            <a:r>
              <a:rPr lang="es-ES" sz="1100" dirty="0">
                <a:solidFill>
                  <a:srgbClr val="000000"/>
                </a:solidFill>
                <a:sym typeface="Calibri"/>
              </a:rPr>
              <a:t>Moretones</a:t>
            </a:r>
          </a:p>
          <a:p>
            <a:pPr marL="165261" indent="-165261" defTabSz="914132">
              <a:buFont typeface="Arial" panose="020B0604020202020204" pitchFamily="34" charset="0"/>
              <a:buChar char="•"/>
              <a:defRPr/>
            </a:pPr>
            <a:r>
              <a:rPr lang="es-ES" sz="1100" dirty="0">
                <a:solidFill>
                  <a:srgbClr val="000000"/>
                </a:solidFill>
                <a:sym typeface="Calibri"/>
              </a:rPr>
              <a:t>Quemaduras </a:t>
            </a:r>
          </a:p>
          <a:p>
            <a:pPr marL="165261" indent="-165261" defTabSz="914132">
              <a:buFont typeface="Arial" panose="020B0604020202020204" pitchFamily="34" charset="0"/>
              <a:buChar char="•"/>
              <a:defRPr/>
            </a:pPr>
            <a:r>
              <a:rPr lang="es-ES" sz="1100" dirty="0">
                <a:solidFill>
                  <a:srgbClr val="000000"/>
                </a:solidFill>
                <a:sym typeface="Calibri"/>
              </a:rPr>
              <a:t>Fracturas</a:t>
            </a:r>
          </a:p>
          <a:p>
            <a:pPr marL="165261" indent="-165261" defTabSz="914132">
              <a:buFont typeface="Arial" panose="020B0604020202020204" pitchFamily="34" charset="0"/>
              <a:buChar char="•"/>
              <a:defRPr/>
            </a:pPr>
            <a:r>
              <a:rPr lang="es-ES" sz="1100" dirty="0">
                <a:solidFill>
                  <a:srgbClr val="000000"/>
                </a:solidFill>
                <a:sym typeface="Calibri"/>
              </a:rPr>
              <a:t>Lesiones en el interior de la boca del bebé (causadas por golpear un biberón contra la boca).</a:t>
            </a:r>
          </a:p>
          <a:p>
            <a:pPr marL="165261" indent="-165261" defTabSz="914132">
              <a:buFont typeface="Arial" panose="020B0604020202020204" pitchFamily="34" charset="0"/>
              <a:buChar char="•"/>
              <a:defRPr/>
            </a:pPr>
            <a:endParaRPr lang="en-US" sz="1100" dirty="0">
              <a:solidFill>
                <a:srgbClr val="000000"/>
              </a:solidFill>
              <a:sym typeface="Calibri"/>
            </a:endParaRPr>
          </a:p>
          <a:p>
            <a:pPr defTabSz="914132">
              <a:defRPr/>
            </a:pPr>
            <a:r>
              <a:rPr lang="es-ES" sz="1100" b="1" dirty="0">
                <a:solidFill>
                  <a:srgbClr val="000000"/>
                </a:solidFill>
                <a:sym typeface="Calibri"/>
              </a:rPr>
              <a:t>Es probable que estos tipos de lesiones no ocurran sin una causa, ya que principalmente suceden en la infancia temprana en bebés que no gatean ni caminan lo suficiente como para sufrir lesiones por los obstáculos que están a su alrededor, en lugares donde no pueden llegar o en los que no estarían expuestos a lesiones. </a:t>
            </a:r>
          </a:p>
          <a:p>
            <a:pPr defTabSz="914132">
              <a:defRPr/>
            </a:pPr>
            <a:r>
              <a:rPr lang="es-ES" sz="1100" b="1" dirty="0">
                <a:solidFill>
                  <a:srgbClr val="000000"/>
                </a:solidFill>
                <a:sym typeface="Calibri"/>
              </a:rPr>
              <a:t>Como ejemplos podemos mencionar: un moretón en un brazo o en una pierna de un bebé que no gatea ni camina, un moretón en la oreja de un bebé o cortaduras o sangrados en la boca.</a:t>
            </a:r>
          </a:p>
          <a:p>
            <a:pPr defTabSz="914132">
              <a:defRPr/>
            </a:pPr>
            <a:endParaRPr lang="es-ES" sz="1100" b="1" dirty="0">
              <a:solidFill>
                <a:srgbClr val="000000"/>
              </a:solidFill>
              <a:sym typeface="Calibri"/>
            </a:endParaRPr>
          </a:p>
          <a:p>
            <a:r>
              <a:rPr lang="es-ES" sz="1100" b="1" dirty="0"/>
              <a:t>Las investigaciones muestran que el 27.5 %, </a:t>
            </a:r>
            <a:r>
              <a:rPr lang="es-ES" sz="1100" b="1" i="1" dirty="0"/>
              <a:t>más de un cuarto</a:t>
            </a:r>
            <a:r>
              <a:rPr lang="es-ES" sz="1100" b="1" dirty="0"/>
              <a:t>, de los bebés que sufren maltrato tuvieron una lesión centinela anterior.</a:t>
            </a:r>
            <a:r>
              <a:rPr lang="es-ES" sz="1100" dirty="0"/>
              <a:t> </a:t>
            </a:r>
            <a:r>
              <a:rPr lang="es-ES" sz="1100" b="1" dirty="0"/>
              <a:t>Según se informa, los médicos notaron las lesiones centinela en menos de la mitad de los casos.</a:t>
            </a:r>
          </a:p>
          <a:p>
            <a:pPr defTabSz="914132">
              <a:defRPr/>
            </a:pPr>
            <a:endParaRPr lang="es-ES" sz="1100" dirty="0">
              <a:solidFill>
                <a:srgbClr val="000000"/>
              </a:solidFill>
              <a:sym typeface="Calibri"/>
            </a:endParaRPr>
          </a:p>
          <a:p>
            <a:pPr defTabSz="914132">
              <a:defRPr/>
            </a:pPr>
            <a:r>
              <a:rPr lang="es-ES" sz="1100" b="1" dirty="0">
                <a:solidFill>
                  <a:srgbClr val="000000"/>
                </a:solidFill>
                <a:sym typeface="Calibri"/>
              </a:rPr>
              <a:t>Recuerde: ¡LOS BEBÉS QUE NO GATEAN, NO DEBERÍAN TENER MORETONES! </a:t>
            </a:r>
            <a:r>
              <a:rPr lang="es-ES" sz="1100" dirty="0">
                <a:solidFill>
                  <a:srgbClr val="000000"/>
                </a:solidFill>
                <a:sym typeface="Calibri"/>
              </a:rPr>
              <a:t>Si ustedes como cuidadores o padres notan moretones, marcas rojas o lesiones bucales en un niño muy pequeño, piense en consultar con un médico.</a:t>
            </a:r>
          </a:p>
          <a:p>
            <a:pPr defTabSz="914132">
              <a:defRPr/>
            </a:pPr>
            <a:endParaRPr lang="es-ES" sz="1100" dirty="0">
              <a:solidFill>
                <a:srgbClr val="000000"/>
              </a:solidFill>
              <a:sym typeface="Calibri"/>
            </a:endParaRPr>
          </a:p>
          <a:p>
            <a:pPr defTabSz="914132">
              <a:defRPr/>
            </a:pPr>
            <a:r>
              <a:rPr lang="es-ES" sz="1100" i="1" dirty="0">
                <a:solidFill>
                  <a:srgbClr val="000000"/>
                </a:solidFill>
                <a:sym typeface="Calibri"/>
              </a:rPr>
              <a:t>Para obtener más información sobre lesiones centinela:</a:t>
            </a:r>
          </a:p>
          <a:p>
            <a:pPr defTabSz="914132">
              <a:defRPr/>
            </a:pPr>
            <a:r>
              <a:rPr lang="es-ES" sz="1100" i="1" dirty="0">
                <a:solidFill>
                  <a:srgbClr val="000000"/>
                </a:solidFill>
                <a:sym typeface="Calibri"/>
              </a:rPr>
              <a:t>_______________________________________________________________________</a:t>
            </a:r>
          </a:p>
          <a:p>
            <a:pPr defTabSz="914132">
              <a:defRPr/>
            </a:pPr>
            <a:r>
              <a:rPr lang="es-ES" sz="1100" i="1" dirty="0">
                <a:sym typeface="Calibri"/>
              </a:rPr>
              <a:t>Información adicional/materiales opcionales para la capacitación: </a:t>
            </a:r>
          </a:p>
          <a:p>
            <a:endParaRPr lang="es-ES" sz="1100" i="1" dirty="0">
              <a:solidFill>
                <a:srgbClr val="000000"/>
              </a:solidFill>
              <a:sym typeface="Calibri"/>
            </a:endParaRPr>
          </a:p>
          <a:p>
            <a:r>
              <a:rPr lang="es-ES" sz="1100" i="1" dirty="0">
                <a:solidFill>
                  <a:srgbClr val="000000"/>
                </a:solidFill>
                <a:sym typeface="Calibri"/>
              </a:rPr>
              <a:t>Capacitación gratuita sobre lesiones centinela</a:t>
            </a:r>
            <a:r>
              <a:rPr lang="en-US" sz="1100" i="1" dirty="0">
                <a:solidFill>
                  <a:srgbClr val="000000"/>
                </a:solidFill>
                <a:sym typeface="Calibri"/>
              </a:rPr>
              <a:t>: https://uwm.edu/mcwp/sentinel-injuries/</a:t>
            </a:r>
          </a:p>
          <a:p>
            <a:r>
              <a:rPr lang="es-ES" sz="1100" i="1" dirty="0">
                <a:solidFill>
                  <a:srgbClr val="000000"/>
                </a:solidFill>
                <a:sym typeface="Calibri"/>
              </a:rPr>
              <a:t>Cita</a:t>
            </a:r>
            <a:r>
              <a:rPr lang="en-US" sz="1100" i="1" dirty="0">
                <a:solidFill>
                  <a:srgbClr val="000000"/>
                </a:solidFill>
                <a:sym typeface="Calibri"/>
              </a:rPr>
              <a:t>: </a:t>
            </a:r>
            <a:r>
              <a:rPr lang="en-US" sz="1100" i="1" dirty="0"/>
              <a:t>Sheets L. K., </a:t>
            </a:r>
            <a:r>
              <a:rPr lang="en-US" sz="1100" dirty="0"/>
              <a:t>et al.</a:t>
            </a:r>
            <a:r>
              <a:rPr lang="en-US" sz="1100" i="1" dirty="0"/>
              <a:t> Sentinel injuries in infants evaluated for child physical abuse. </a:t>
            </a:r>
            <a:r>
              <a:rPr lang="en-US" sz="1100" dirty="0"/>
              <a:t>Pediatrics</a:t>
            </a:r>
            <a:r>
              <a:rPr lang="en-US" sz="1100" i="1" dirty="0"/>
              <a:t>. Abril 2013.</a:t>
            </a:r>
            <a:br>
              <a:rPr lang="en-US" sz="1100" i="1" dirty="0"/>
            </a:br>
            <a:r>
              <a:rPr lang="en-US" sz="1100" i="1" dirty="0"/>
              <a:t>Office of Child Abuse and Neglect, Children’s Bureau.</a:t>
            </a:r>
            <a:br>
              <a:rPr lang="en-US" sz="1100" i="1" dirty="0"/>
            </a:br>
            <a:r>
              <a:rPr lang="en-US" sz="1100" i="1" dirty="0"/>
              <a:t>Academia Americana de Pediatría, 2013.</a:t>
            </a:r>
            <a:endParaRPr lang="en-US" sz="1100" i="1" dirty="0">
              <a:solidFill>
                <a:srgbClr val="000000"/>
              </a:solidFill>
              <a:sym typeface="Calibri"/>
            </a:endParaRPr>
          </a:p>
          <a:p>
            <a:endParaRPr lang="en-US" sz="1100" b="1" dirty="0">
              <a:solidFill>
                <a:srgbClr val="000000"/>
              </a:solidFill>
              <a:sym typeface="Calibri"/>
            </a:endParaRPr>
          </a:p>
          <a:p>
            <a:endParaRPr lang="en-US" sz="1100" b="1" dirty="0">
              <a:solidFill>
                <a:srgbClr val="000000"/>
              </a:solidFill>
              <a:sym typeface="Calibri"/>
            </a:endParaRPr>
          </a:p>
          <a:p>
            <a:endParaRPr lang="en-US" sz="1000" b="1" dirty="0">
              <a:solidFill>
                <a:srgbClr val="000000"/>
              </a:solidFill>
              <a:sym typeface="Calibri"/>
            </a:endParaRPr>
          </a:p>
        </p:txBody>
      </p:sp>
    </p:spTree>
    <p:extLst>
      <p:ext uri="{BB962C8B-B14F-4D97-AF65-F5344CB8AC3E}">
        <p14:creationId xmlns:p14="http://schemas.microsoft.com/office/powerpoint/2010/main" val="1736972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pPr marL="0" lvl="2" defTabSz="914132" hangingPunct="0">
              <a:lnSpc>
                <a:spcPct val="110000"/>
              </a:lnSpc>
              <a:spcBef>
                <a:spcPts val="400"/>
              </a:spcBef>
              <a:buSzPct val="100000"/>
              <a:defRPr>
                <a:solidFill>
                  <a:srgbClr val="000000"/>
                </a:solidFill>
              </a:defRPr>
            </a:pPr>
            <a:r>
              <a:rPr lang="es-ES" altLang="en-US" sz="1100" dirty="0">
                <a:solidFill>
                  <a:srgbClr val="000000"/>
                </a:solidFill>
              </a:rPr>
              <a:t>Objetivo: describir los síntomas graves del AHT.</a:t>
            </a:r>
          </a:p>
          <a:p>
            <a:pPr marL="0" lvl="2" defTabSz="914132" hangingPunct="0">
              <a:lnSpc>
                <a:spcPct val="110000"/>
              </a:lnSpc>
              <a:spcBef>
                <a:spcPts val="400"/>
              </a:spcBef>
              <a:buSzPct val="100000"/>
              <a:defRPr>
                <a:solidFill>
                  <a:srgbClr val="000000"/>
                </a:solidFill>
              </a:defRPr>
            </a:pPr>
            <a:endParaRPr lang="en-US" altLang="en-US" sz="1100" dirty="0">
              <a:solidFill>
                <a:srgbClr val="000000"/>
              </a:solidFill>
            </a:endParaRPr>
          </a:p>
          <a:p>
            <a:pPr marL="0" lvl="2" defTabSz="914132" hangingPunct="0">
              <a:lnSpc>
                <a:spcPct val="110000"/>
              </a:lnSpc>
              <a:spcBef>
                <a:spcPts val="400"/>
              </a:spcBef>
              <a:buSzPct val="100000"/>
              <a:defRPr>
                <a:solidFill>
                  <a:srgbClr val="000000"/>
                </a:solidFill>
              </a:defRPr>
            </a:pPr>
            <a:r>
              <a:rPr lang="es-ES" altLang="en-US" sz="1100" b="1" dirty="0">
                <a:solidFill>
                  <a:srgbClr val="000000"/>
                </a:solidFill>
              </a:rPr>
              <a:t>En los casos graves de AHT, los síntomas pueden ser: </a:t>
            </a:r>
            <a:endParaRPr lang="es-ES" sz="1100" b="1" dirty="0">
              <a:solidFill>
                <a:srgbClr val="000000"/>
              </a:solidFill>
            </a:endParaRPr>
          </a:p>
          <a:p>
            <a:pPr marL="342799" indent="-342799" hangingPunct="0">
              <a:lnSpc>
                <a:spcPct val="110000"/>
              </a:lnSpc>
              <a:spcBef>
                <a:spcPts val="400"/>
              </a:spcBef>
              <a:buSzPct val="100000"/>
              <a:buFont typeface="Arial"/>
              <a:buChar char="•"/>
              <a:defRPr>
                <a:solidFill>
                  <a:srgbClr val="000000"/>
                </a:solidFill>
              </a:defRPr>
            </a:pPr>
            <a:r>
              <a:rPr lang="es-ES" sz="1100" b="1" dirty="0">
                <a:solidFill>
                  <a:srgbClr val="000000"/>
                </a:solidFill>
                <a:sym typeface="Calibri"/>
              </a:rPr>
              <a:t>Incapacidad de hacer sonidos (gorgoritos, balbuceos o pronunciar palabras) y moverse o falta de participación social (el bebé no sonríe, no sigue con la mirada ni se concentra en objetos).</a:t>
            </a:r>
          </a:p>
          <a:p>
            <a:pPr marL="342799" indent="-342799" hangingPunct="0">
              <a:buSzPct val="100000"/>
              <a:buFont typeface="Arial"/>
              <a:buChar char="•"/>
              <a:defRPr>
                <a:solidFill>
                  <a:srgbClr val="000000"/>
                </a:solidFill>
              </a:defRPr>
            </a:pPr>
            <a:r>
              <a:rPr lang="es-ES" sz="1100" b="1" dirty="0">
                <a:solidFill>
                  <a:srgbClr val="000000"/>
                </a:solidFill>
                <a:sym typeface="Calibri"/>
              </a:rPr>
              <a:t>Dificultad respiratoria. Esto se puede observar por la coloración de la piel. Una piel pálida o azulada indica falta de oxígeno. Patrones de respiración inusual como respiraciones profundas continuas o un patrón de respiraciones cortas o superficiales.</a:t>
            </a:r>
          </a:p>
          <a:p>
            <a:pPr marL="342799" indent="-342799" hangingPunct="0">
              <a:buSzPct val="100000"/>
              <a:buFont typeface="Arial"/>
              <a:buChar char="•"/>
              <a:defRPr>
                <a:solidFill>
                  <a:srgbClr val="000000"/>
                </a:solidFill>
              </a:defRPr>
            </a:pPr>
            <a:r>
              <a:rPr lang="es-ES" sz="1100" b="1" dirty="0">
                <a:solidFill>
                  <a:srgbClr val="000000"/>
                </a:solidFill>
                <a:sym typeface="Calibri"/>
              </a:rPr>
              <a:t>Convulsiones.</a:t>
            </a:r>
          </a:p>
          <a:p>
            <a:pPr marL="342799" indent="-342799" hangingPunct="0">
              <a:buSzPct val="100000"/>
              <a:buFont typeface="Arial"/>
              <a:buChar char="•"/>
              <a:defRPr>
                <a:solidFill>
                  <a:srgbClr val="000000"/>
                </a:solidFill>
              </a:defRPr>
            </a:pPr>
            <a:r>
              <a:rPr lang="es-ES" sz="1100" b="1" dirty="0">
                <a:solidFill>
                  <a:srgbClr val="000000"/>
                </a:solidFill>
                <a:sym typeface="Calibri"/>
              </a:rPr>
              <a:t>Daño en los vasos sanguíneos de los ojos, lo que puede causar hemorragias.</a:t>
            </a:r>
          </a:p>
          <a:p>
            <a:pPr marL="342799" indent="-342799" hangingPunct="0">
              <a:buSzPct val="100000"/>
              <a:buFont typeface="Arial"/>
              <a:buChar char="•"/>
              <a:defRPr>
                <a:solidFill>
                  <a:srgbClr val="000000"/>
                </a:solidFill>
              </a:defRPr>
            </a:pPr>
            <a:r>
              <a:rPr lang="es-ES" sz="1100" b="1" dirty="0">
                <a:solidFill>
                  <a:srgbClr val="000000"/>
                </a:solidFill>
                <a:sym typeface="Calibri"/>
              </a:rPr>
              <a:t>Hemorragias o secreciones de fluidos claros (líquido cefalorraquídeo) por el oído.</a:t>
            </a:r>
          </a:p>
          <a:p>
            <a:pPr marL="342799" indent="-342799" hangingPunct="0">
              <a:buSzPct val="100000"/>
              <a:buFont typeface="Arial"/>
              <a:buChar char="•"/>
              <a:defRPr>
                <a:solidFill>
                  <a:srgbClr val="000000"/>
                </a:solidFill>
              </a:defRPr>
            </a:pPr>
            <a:r>
              <a:rPr lang="es-ES" sz="1100" b="1" dirty="0">
                <a:solidFill>
                  <a:srgbClr val="000000"/>
                </a:solidFill>
                <a:sym typeface="Calibri"/>
              </a:rPr>
              <a:t>Incapacidad de coordinar la succión y la deglución.</a:t>
            </a:r>
          </a:p>
          <a:p>
            <a:pPr marL="342799" indent="-342799" hangingPunct="0">
              <a:buSzPct val="100000"/>
              <a:buFont typeface="Arial"/>
              <a:buChar char="•"/>
              <a:defRPr>
                <a:solidFill>
                  <a:srgbClr val="000000"/>
                </a:solidFill>
              </a:defRPr>
            </a:pPr>
            <a:r>
              <a:rPr lang="es-ES" sz="1100" b="1" dirty="0">
                <a:solidFill>
                  <a:srgbClr val="000000"/>
                </a:solidFill>
                <a:sym typeface="Calibri"/>
              </a:rPr>
              <a:t>Pérdida de la consciencia.</a:t>
            </a:r>
          </a:p>
          <a:p>
            <a:pPr marL="342799" indent="-342799" hangingPunct="0">
              <a:buSzPct val="100000"/>
              <a:buFont typeface="Arial"/>
              <a:buChar char="•"/>
              <a:defRPr>
                <a:solidFill>
                  <a:srgbClr val="000000"/>
                </a:solidFill>
              </a:defRPr>
            </a:pPr>
            <a:r>
              <a:rPr lang="es-ES" sz="1100" b="1" dirty="0">
                <a:solidFill>
                  <a:srgbClr val="000000"/>
                </a:solidFill>
                <a:sym typeface="Calibri"/>
              </a:rPr>
              <a:t>Muerte.</a:t>
            </a:r>
          </a:p>
          <a:p>
            <a:pPr hangingPunct="0">
              <a:lnSpc>
                <a:spcPct val="110000"/>
              </a:lnSpc>
              <a:spcBef>
                <a:spcPts val="400"/>
              </a:spcBef>
              <a:buSzPct val="100000"/>
              <a:defRPr>
                <a:solidFill>
                  <a:srgbClr val="000000"/>
                </a:solidFill>
              </a:defRPr>
            </a:pPr>
            <a:r>
              <a:rPr lang="es-ES" sz="1100" b="1" dirty="0">
                <a:solidFill>
                  <a:srgbClr val="000000"/>
                </a:solidFill>
                <a:sym typeface="Calibri"/>
              </a:rPr>
              <a:t>Señales físicas que </a:t>
            </a:r>
            <a:r>
              <a:rPr lang="es-ES" sz="1100" b="1" i="1" dirty="0">
                <a:solidFill>
                  <a:srgbClr val="000000"/>
                </a:solidFill>
                <a:sym typeface="Calibri"/>
              </a:rPr>
              <a:t>pueden</a:t>
            </a:r>
            <a:r>
              <a:rPr lang="es-ES" sz="1100" b="1" dirty="0">
                <a:solidFill>
                  <a:srgbClr val="000000"/>
                </a:solidFill>
                <a:sym typeface="Calibri"/>
              </a:rPr>
              <a:t> (pero no siempre) acompañar el traumatismo craneal por maltrato: </a:t>
            </a:r>
          </a:p>
          <a:p>
            <a:pPr hangingPunct="0">
              <a:lnSpc>
                <a:spcPct val="110000"/>
              </a:lnSpc>
              <a:spcBef>
                <a:spcPts val="400"/>
              </a:spcBef>
              <a:buSzPct val="100000"/>
              <a:defRPr>
                <a:solidFill>
                  <a:srgbClr val="000000"/>
                </a:solidFill>
              </a:defRPr>
            </a:pPr>
            <a:r>
              <a:rPr lang="es-ES" sz="1100" b="1" dirty="0">
                <a:solidFill>
                  <a:srgbClr val="000000"/>
                </a:solidFill>
                <a:sym typeface="Calibri"/>
              </a:rPr>
              <a:t> - heridas o moretones en la piel.</a:t>
            </a:r>
          </a:p>
          <a:p>
            <a:pPr hangingPunct="0">
              <a:lnSpc>
                <a:spcPct val="110000"/>
              </a:lnSpc>
              <a:spcBef>
                <a:spcPts val="400"/>
              </a:spcBef>
              <a:buSzPct val="100000"/>
              <a:defRPr>
                <a:solidFill>
                  <a:srgbClr val="000000"/>
                </a:solidFill>
              </a:defRPr>
            </a:pPr>
            <a:r>
              <a:rPr lang="es-ES" sz="1100" b="1" dirty="0">
                <a:solidFill>
                  <a:srgbClr val="000000"/>
                </a:solidFill>
                <a:sym typeface="Calibri"/>
              </a:rPr>
              <a:t>-  costillas, brazos, piernas u otros huesos fracturados.</a:t>
            </a:r>
          </a:p>
          <a:p>
            <a:pPr hangingPunct="0">
              <a:lnSpc>
                <a:spcPct val="110000"/>
              </a:lnSpc>
              <a:spcBef>
                <a:spcPts val="400"/>
              </a:spcBef>
              <a:buSzPct val="100000"/>
              <a:defRPr>
                <a:solidFill>
                  <a:srgbClr val="000000"/>
                </a:solidFill>
              </a:defRPr>
            </a:pPr>
            <a:endParaRPr lang="es-ES" sz="1100" dirty="0">
              <a:solidFill>
                <a:srgbClr val="000000"/>
              </a:solidFill>
              <a:sym typeface="Calibri"/>
            </a:endParaRPr>
          </a:p>
          <a:p>
            <a:pPr>
              <a:lnSpc>
                <a:spcPct val="110000"/>
              </a:lnSpc>
              <a:spcBef>
                <a:spcPts val="400"/>
              </a:spcBef>
              <a:defRPr>
                <a:solidFill>
                  <a:srgbClr val="000000"/>
                </a:solidFill>
              </a:defRPr>
            </a:pPr>
            <a:r>
              <a:rPr lang="es-ES" sz="1100" b="1" dirty="0"/>
              <a:t>Si observan posibles señales o síntomas de AHT entre los niños con los que trabaja, debe notificarlos o hacer que un médico los revise. También es importante compartir información sobre estas señales y síntomas con los padres para que los conozcan y puedan identificarlos en caso de que sus hijos hayan estado con otros cuidadores.</a:t>
            </a:r>
          </a:p>
          <a:p>
            <a:pPr marL="0" lvl="2" defTabSz="914132">
              <a:buSzPct val="100000"/>
              <a:defRPr b="1"/>
            </a:pPr>
            <a:endParaRPr lang="en-US" sz="1100" i="1" dirty="0">
              <a:solidFill>
                <a:srgbClr val="000000"/>
              </a:solidFill>
            </a:endParaRPr>
          </a:p>
          <a:p>
            <a:pPr marL="0" lvl="2" defTabSz="914132">
              <a:buSzPct val="100000"/>
              <a:defRPr b="1"/>
            </a:pPr>
            <a:endParaRPr lang="en-US" sz="1100" i="1" dirty="0">
              <a:solidFill>
                <a:srgbClr val="000000"/>
              </a:solidFill>
            </a:endParaRPr>
          </a:p>
          <a:p>
            <a:pPr marL="0" lvl="2" defTabSz="914132">
              <a:buSzPct val="100000"/>
              <a:defRPr b="1"/>
            </a:pPr>
            <a:endParaRPr lang="en-US" sz="1100" i="1" dirty="0">
              <a:solidFill>
                <a:srgbClr val="000000"/>
              </a:solidFill>
            </a:endParaRPr>
          </a:p>
          <a:p>
            <a:pPr marL="0" lvl="2" defTabSz="914132">
              <a:buSzPct val="100000"/>
              <a:defRPr b="1"/>
            </a:pPr>
            <a:endParaRPr lang="en-US" i="1" dirty="0">
              <a:solidFill>
                <a:srgbClr val="000000"/>
              </a:solidFill>
            </a:endParaRPr>
          </a:p>
        </p:txBody>
      </p:sp>
    </p:spTree>
    <p:extLst>
      <p:ext uri="{BB962C8B-B14F-4D97-AF65-F5344CB8AC3E}">
        <p14:creationId xmlns:p14="http://schemas.microsoft.com/office/powerpoint/2010/main" val="1230709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endParaRPr dirty="0"/>
          </a:p>
        </p:txBody>
      </p:sp>
      <p:sp>
        <p:nvSpPr>
          <p:cNvPr id="126" name="Shape 126"/>
          <p:cNvSpPr>
            <a:spLocks noGrp="1"/>
          </p:cNvSpPr>
          <p:nvPr>
            <p:ph type="body" sz="quarter" idx="1"/>
          </p:nvPr>
        </p:nvSpPr>
        <p:spPr>
          <a:prstGeom prst="rect">
            <a:avLst/>
          </a:prstGeom>
        </p:spPr>
        <p:txBody>
          <a:bodyPr/>
          <a:lstStyle/>
          <a:p>
            <a:pPr marL="0" lvl="1" defTabSz="931500">
              <a:defRPr/>
            </a:pPr>
            <a:r>
              <a:rPr lang="es-ES" altLang="en-US" sz="1100" dirty="0">
                <a:solidFill>
                  <a:srgbClr val="000000"/>
                </a:solidFill>
              </a:rPr>
              <a:t>Objetivo: describir las consecuencias a largo plazo del AHT.</a:t>
            </a:r>
          </a:p>
          <a:p>
            <a:pPr marL="0" lvl="1" defTabSz="931500">
              <a:defRPr/>
            </a:pPr>
            <a:endParaRPr lang="es-ES" altLang="en-US" sz="1100" dirty="0">
              <a:solidFill>
                <a:srgbClr val="000000"/>
              </a:solidFill>
            </a:endParaRPr>
          </a:p>
          <a:p>
            <a:pPr marL="0" lvl="1" defTabSz="931500">
              <a:defRPr/>
            </a:pPr>
            <a:r>
              <a:rPr lang="es-ES" sz="1100" b="1" dirty="0"/>
              <a:t>Como se mencionó con anterioridad, entre las víctimas del AHT que sobreviven, entre 60 y 80 % de los casos que se admitieron para hospitalización mostraron consecuencias a largo plazo o de por vida.</a:t>
            </a:r>
          </a:p>
          <a:p>
            <a:pPr marL="0" lvl="1" defTabSz="931500">
              <a:defRPr/>
            </a:pPr>
            <a:r>
              <a:rPr lang="es-ES" sz="1100" b="1" dirty="0"/>
              <a:t>Estas consecuencias pueden ser:</a:t>
            </a:r>
          </a:p>
          <a:p>
            <a:pPr marL="285666" indent="-285666" defTabSz="914132" hangingPunct="0">
              <a:buFont typeface="Arial" panose="020B0604020202020204" pitchFamily="34" charset="0"/>
              <a:buChar char="•"/>
            </a:pPr>
            <a:r>
              <a:rPr lang="es-ES" sz="1100" dirty="0">
                <a:solidFill>
                  <a:srgbClr val="000000"/>
                </a:solidFill>
                <a:sym typeface="Calibri"/>
              </a:rPr>
              <a:t>Discapacidades del aprendizaje</a:t>
            </a:r>
          </a:p>
          <a:p>
            <a:pPr marL="285666" indent="-285666" defTabSz="914132" hangingPunct="0">
              <a:buFont typeface="Arial" panose="020B0604020202020204" pitchFamily="34" charset="0"/>
              <a:buChar char="•"/>
            </a:pPr>
            <a:r>
              <a:rPr lang="es-ES" sz="1100" dirty="0">
                <a:solidFill>
                  <a:srgbClr val="000000"/>
                </a:solidFill>
                <a:sym typeface="Calibri"/>
              </a:rPr>
              <a:t>Discapacidades visuales o ceguera</a:t>
            </a:r>
          </a:p>
          <a:p>
            <a:pPr marL="285666" indent="-285666" defTabSz="914132" hangingPunct="0">
              <a:buFont typeface="Arial" panose="020B0604020202020204" pitchFamily="34" charset="0"/>
              <a:buChar char="•"/>
            </a:pPr>
            <a:r>
              <a:rPr lang="es-ES" sz="1100" dirty="0">
                <a:solidFill>
                  <a:srgbClr val="000000"/>
                </a:solidFill>
                <a:sym typeface="Calibri"/>
              </a:rPr>
              <a:t>Discapacidades del habla</a:t>
            </a:r>
          </a:p>
          <a:p>
            <a:pPr marL="285666" indent="-285666" defTabSz="914132" hangingPunct="0">
              <a:buFont typeface="Arial" panose="020B0604020202020204" pitchFamily="34" charset="0"/>
              <a:buChar char="•"/>
            </a:pPr>
            <a:r>
              <a:rPr lang="es-ES" sz="1100" dirty="0">
                <a:solidFill>
                  <a:srgbClr val="000000"/>
                </a:solidFill>
                <a:sym typeface="Calibri"/>
              </a:rPr>
              <a:t>Convulsiones continuas</a:t>
            </a:r>
          </a:p>
          <a:p>
            <a:pPr marL="285666" indent="-285666" defTabSz="914132" hangingPunct="0">
              <a:buFont typeface="Arial" panose="020B0604020202020204" pitchFamily="34" charset="0"/>
              <a:buChar char="•"/>
            </a:pPr>
            <a:r>
              <a:rPr lang="es-ES" sz="1100" dirty="0">
                <a:solidFill>
                  <a:srgbClr val="000000"/>
                </a:solidFill>
                <a:sym typeface="Calibri"/>
              </a:rPr>
              <a:t>Deficiencia cognitiva</a:t>
            </a:r>
          </a:p>
          <a:p>
            <a:pPr marL="285666" indent="-285666" hangingPunct="0">
              <a:buFont typeface="Arial" panose="020B0604020202020204" pitchFamily="34" charset="0"/>
              <a:buChar char="•"/>
            </a:pPr>
            <a:r>
              <a:rPr lang="es-ES" sz="1100" dirty="0">
                <a:solidFill>
                  <a:srgbClr val="000000"/>
                </a:solidFill>
                <a:sym typeface="Calibri"/>
              </a:rPr>
              <a:t>Discapacidades físicas</a:t>
            </a:r>
          </a:p>
          <a:p>
            <a:pPr marL="285666" indent="-285666" hangingPunct="0">
              <a:buFont typeface="Arial" panose="020B0604020202020204" pitchFamily="34" charset="0"/>
              <a:buChar char="•"/>
            </a:pPr>
            <a:r>
              <a:rPr lang="es-ES" sz="1100" dirty="0">
                <a:solidFill>
                  <a:srgbClr val="000000"/>
                </a:solidFill>
                <a:sym typeface="Calibri"/>
              </a:rPr>
              <a:t>Deficiencia auditiva</a:t>
            </a:r>
          </a:p>
          <a:p>
            <a:pPr marL="285666" indent="-285666" hangingPunct="0">
              <a:buFont typeface="Arial" panose="020B0604020202020204" pitchFamily="34" charset="0"/>
              <a:buChar char="•"/>
            </a:pPr>
            <a:r>
              <a:rPr lang="es-ES" sz="1100" dirty="0">
                <a:solidFill>
                  <a:srgbClr val="000000"/>
                </a:solidFill>
                <a:sym typeface="Calibri"/>
              </a:rPr>
              <a:t>Parálisis cerebral</a:t>
            </a:r>
          </a:p>
          <a:p>
            <a:pPr marL="285666" indent="-285666" hangingPunct="0">
              <a:buFont typeface="Arial" panose="020B0604020202020204" pitchFamily="34" charset="0"/>
              <a:buChar char="•"/>
            </a:pPr>
            <a:r>
              <a:rPr lang="es-ES" sz="1100" dirty="0">
                <a:solidFill>
                  <a:srgbClr val="000000"/>
                </a:solidFill>
                <a:sym typeface="Calibri"/>
              </a:rPr>
              <a:t>Trastornos del comportamiento</a:t>
            </a:r>
          </a:p>
          <a:p>
            <a:pPr hangingPunct="0"/>
            <a:endParaRPr lang="es-ES" sz="1100" dirty="0">
              <a:solidFill>
                <a:srgbClr val="000000"/>
              </a:solidFill>
              <a:sym typeface="Calibri"/>
            </a:endParaRPr>
          </a:p>
          <a:p>
            <a:pPr hangingPunct="0"/>
            <a:r>
              <a:rPr lang="es-ES" sz="1100" dirty="0">
                <a:solidFill>
                  <a:srgbClr val="000000"/>
                </a:solidFill>
                <a:sym typeface="Calibri"/>
              </a:rPr>
              <a:t>El AHT no afecta solo a la víctima, sino que también afecta en gran medida a los cuidadores y a la sociedad. Muchas de las consecuencias a largo plazo del AHT requieren servicios especiales, tratamientos médicos adicionales y apoyo de un cuidador todo el día, sin mencionar la carga financiera excesiva y la inversión de tiempo relacionados con estos servicios.  </a:t>
            </a:r>
            <a:r>
              <a:rPr lang="es-ES" sz="1100" b="1" dirty="0">
                <a:solidFill>
                  <a:srgbClr val="000000"/>
                </a:solidFill>
                <a:sym typeface="Calibri"/>
              </a:rPr>
              <a:t>Costo estimado de por vida para una víctima de AHT = $2.6 millones.</a:t>
            </a:r>
          </a:p>
          <a:p>
            <a:pPr hangingPunct="0"/>
            <a:endParaRPr lang="es-ES" sz="1100" b="1" dirty="0">
              <a:solidFill>
                <a:srgbClr val="000000"/>
              </a:solidFill>
              <a:sym typeface="Calibri"/>
            </a:endParaRPr>
          </a:p>
          <a:p>
            <a:pPr hangingPunct="0"/>
            <a:r>
              <a:rPr lang="es-ES" sz="1100" dirty="0">
                <a:solidFill>
                  <a:srgbClr val="000000"/>
                </a:solidFill>
                <a:sym typeface="Calibri"/>
              </a:rPr>
              <a:t>Igualmente trágica es la pérdida de la vida y la probabilidad de que un niño muera por una situación relacionada con el AHT. La estimación de la pérdida del ingreso de por vida, aportes y posibles resultados es igual a </a:t>
            </a:r>
            <a:r>
              <a:rPr lang="es-ES" sz="1100" b="1" dirty="0">
                <a:solidFill>
                  <a:srgbClr val="000000"/>
                </a:solidFill>
                <a:sym typeface="Calibri"/>
              </a:rPr>
              <a:t>$5.7 millones.</a:t>
            </a:r>
          </a:p>
        </p:txBody>
      </p:sp>
    </p:spTree>
    <p:extLst>
      <p:ext uri="{BB962C8B-B14F-4D97-AF65-F5344CB8AC3E}">
        <p14:creationId xmlns:p14="http://schemas.microsoft.com/office/powerpoint/2010/main" val="1508080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endParaRPr dirty="0"/>
          </a:p>
        </p:txBody>
      </p:sp>
      <p:sp>
        <p:nvSpPr>
          <p:cNvPr id="126" name="Shape 126"/>
          <p:cNvSpPr>
            <a:spLocks noGrp="1"/>
          </p:cNvSpPr>
          <p:nvPr>
            <p:ph type="body" sz="quarter" idx="1"/>
          </p:nvPr>
        </p:nvSpPr>
        <p:spPr>
          <a:prstGeom prst="rect">
            <a:avLst/>
          </a:prstGeom>
        </p:spPr>
        <p:txBody>
          <a:bodyPr/>
          <a:lstStyle/>
          <a:p>
            <a:pPr marL="0" lvl="1" defTabSz="931500">
              <a:defRPr/>
            </a:pPr>
            <a:r>
              <a:rPr lang="es-ES" altLang="en-US" sz="1100" dirty="0">
                <a:solidFill>
                  <a:srgbClr val="000000"/>
                </a:solidFill>
              </a:rPr>
              <a:t>Objetivo: diapositiva de transición hacia la sección sobre la prevención del traumatismo craneal por maltrato.</a:t>
            </a:r>
          </a:p>
          <a:p>
            <a:pPr marL="0" lvl="1" defTabSz="931500">
              <a:defRPr/>
            </a:pPr>
            <a:endParaRPr lang="es-ES" altLang="en-US" sz="1100" dirty="0">
              <a:solidFill>
                <a:srgbClr val="000000"/>
              </a:solidFill>
            </a:endParaRPr>
          </a:p>
          <a:p>
            <a:pPr marL="0" lvl="1" defTabSz="931500">
              <a:defRPr/>
            </a:pPr>
            <a:r>
              <a:rPr lang="es-ES" altLang="en-US" sz="1100" dirty="0">
                <a:solidFill>
                  <a:srgbClr val="000000"/>
                </a:solidFill>
              </a:rPr>
              <a:t>El traumatismo craneal por maltrato crea un alto riesgo de sufrir consecuencias potencialmente devastadoras. Por consiguiente, los esfuerzos para prevenir el AHT son muy importantes. Los esfuerzos de prevención se enfocan en </a:t>
            </a:r>
            <a:r>
              <a:rPr lang="es-ES" sz="1100" b="1" dirty="0">
                <a:solidFill>
                  <a:srgbClr val="000000"/>
                </a:solidFill>
              </a:rPr>
              <a:t>educar</a:t>
            </a:r>
            <a:r>
              <a:rPr lang="es-ES" sz="1100" dirty="0">
                <a:solidFill>
                  <a:srgbClr val="000000"/>
                </a:solidFill>
              </a:rPr>
              <a:t>, fomentar la </a:t>
            </a:r>
            <a:r>
              <a:rPr lang="es-ES" sz="1100" b="1" dirty="0">
                <a:solidFill>
                  <a:srgbClr val="000000"/>
                </a:solidFill>
              </a:rPr>
              <a:t>consciencia </a:t>
            </a:r>
            <a:r>
              <a:rPr lang="es-ES" sz="1100" dirty="0">
                <a:solidFill>
                  <a:srgbClr val="000000"/>
                </a:solidFill>
              </a:rPr>
              <a:t>y ofrecer </a:t>
            </a:r>
            <a:r>
              <a:rPr lang="es-ES" sz="1100" b="1" dirty="0">
                <a:solidFill>
                  <a:srgbClr val="000000"/>
                </a:solidFill>
              </a:rPr>
              <a:t>apoyo</a:t>
            </a:r>
            <a:r>
              <a:rPr lang="es-ES" sz="1100" dirty="0">
                <a:solidFill>
                  <a:srgbClr val="000000"/>
                </a:solidFill>
              </a:rPr>
              <a:t>. La siguiente sección de esta capacitación se centrará en el llanto regulador, el período del desarrollo en el que el bebé llora más y los motivos por los cuales es importante que los cuidadores comprendan el llanto y se preparen para ello.</a:t>
            </a:r>
          </a:p>
          <a:p>
            <a:pPr marL="0" lvl="1" defTabSz="931500">
              <a:defRPr/>
            </a:pPr>
            <a:endParaRPr lang="es-ES" sz="1100" dirty="0">
              <a:solidFill>
                <a:srgbClr val="000000"/>
              </a:solidFill>
            </a:endParaRPr>
          </a:p>
          <a:p>
            <a:pPr marL="0" lvl="1" defTabSz="931500">
              <a:defRPr/>
            </a:pPr>
            <a:r>
              <a:rPr lang="es-ES" sz="1100" dirty="0">
                <a:solidFill>
                  <a:srgbClr val="000000"/>
                </a:solidFill>
              </a:rPr>
              <a:t>En sus papeles dobles como cuidadores y personas de apoyo para los padres, la información sobre el llanto regular resulta de utilidad y debe compartirse con los padres.</a:t>
            </a:r>
          </a:p>
        </p:txBody>
      </p:sp>
    </p:spTree>
    <p:extLst>
      <p:ext uri="{BB962C8B-B14F-4D97-AF65-F5344CB8AC3E}">
        <p14:creationId xmlns:p14="http://schemas.microsoft.com/office/powerpoint/2010/main" val="425286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xfrm>
            <a:off x="701040" y="4415790"/>
            <a:ext cx="5608320" cy="4423410"/>
          </a:xfrm>
          <a:prstGeom prst="rect">
            <a:avLst/>
          </a:prstGeom>
        </p:spPr>
        <p:txBody>
          <a:bodyPr/>
          <a:lstStyle/>
          <a:p>
            <a:pPr marL="0" lvl="2" defTabSz="914132">
              <a:buSzPct val="100000"/>
              <a:defRPr b="1"/>
            </a:pPr>
            <a:r>
              <a:rPr lang="es-ES" sz="1100" dirty="0">
                <a:solidFill>
                  <a:srgbClr val="000000"/>
                </a:solidFill>
              </a:rPr>
              <a:t>Objetivo: describir la “Curva del llanto”.</a:t>
            </a:r>
          </a:p>
          <a:p>
            <a:pPr marL="0" lvl="2" defTabSz="914132">
              <a:buSzPct val="100000"/>
              <a:defRPr b="1"/>
            </a:pPr>
            <a:endParaRPr lang="es-ES" sz="1100" dirty="0">
              <a:solidFill>
                <a:srgbClr val="000000"/>
              </a:solidFill>
            </a:endParaRPr>
          </a:p>
          <a:p>
            <a:pPr marL="0" lvl="2" defTabSz="914132">
              <a:buSzPct val="100000"/>
              <a:defRPr b="1"/>
            </a:pPr>
            <a:r>
              <a:rPr lang="es-ES" sz="1100" dirty="0">
                <a:solidFill>
                  <a:srgbClr val="000000"/>
                </a:solidFill>
              </a:rPr>
              <a:t>¿Cuántos de ustedes han escuchado sobre la curva del llanto?</a:t>
            </a:r>
          </a:p>
          <a:p>
            <a:pPr marL="0" lvl="2" defTabSz="914132">
              <a:buSzPct val="100000"/>
              <a:defRPr b="1"/>
            </a:pPr>
            <a:endParaRPr lang="es-ES" sz="1100" dirty="0">
              <a:solidFill>
                <a:srgbClr val="000000"/>
              </a:solidFill>
            </a:endParaRPr>
          </a:p>
          <a:p>
            <a:pPr marL="0" lvl="2" defTabSz="914132">
              <a:buSzPct val="100000"/>
              <a:defRPr b="1"/>
            </a:pPr>
            <a:r>
              <a:rPr lang="es-ES" sz="1100" dirty="0">
                <a:solidFill>
                  <a:srgbClr val="000000"/>
                </a:solidFill>
              </a:rPr>
              <a:t>Un estudio de hace algunos años sobre el llanto infantil realizado por el Pediatra Dr. T. Berry Brazelton en 1962 fue el primero en demostrar que el incremento en el llanto en los primeros meses de la infancia es una etapa normal del desarrollo infantil. La trayectoria del aumento del llanto se demuestra mediante la curva del llanto que se observa en esta diapositiva.   </a:t>
            </a:r>
          </a:p>
          <a:p>
            <a:pPr marL="0" lvl="2" defTabSz="914132">
              <a:buSzPct val="100000"/>
              <a:defRPr b="1"/>
            </a:pPr>
            <a:endParaRPr lang="es-ES" sz="1100" dirty="0">
              <a:solidFill>
                <a:srgbClr val="000000"/>
              </a:solidFill>
            </a:endParaRPr>
          </a:p>
          <a:p>
            <a:pPr marL="0" lvl="2" defTabSz="914132">
              <a:buSzPct val="100000"/>
              <a:defRPr b="1"/>
            </a:pPr>
            <a:r>
              <a:rPr lang="es-ES" sz="1100" dirty="0">
                <a:solidFill>
                  <a:srgbClr val="000000"/>
                </a:solidFill>
              </a:rPr>
              <a:t>Como pueden ver, </a:t>
            </a:r>
          </a:p>
          <a:p>
            <a:pPr marL="171400" lvl="2" indent="-171400" defTabSz="914132">
              <a:buSzPct val="100000"/>
              <a:buFont typeface="Arial" panose="020B0604020202020204" pitchFamily="34" charset="0"/>
              <a:buChar char="•"/>
              <a:defRPr b="1"/>
            </a:pPr>
            <a:r>
              <a:rPr lang="es-ES" sz="1100" b="1" dirty="0">
                <a:solidFill>
                  <a:srgbClr val="000000"/>
                </a:solidFill>
              </a:rPr>
              <a:t>La cantidad de tiempo que un bebé pasa llorando durante el transcurso de cada día comienza a aumentar lentamente, pero se estabiliza cerca de las 2 semanas de edad.</a:t>
            </a:r>
          </a:p>
          <a:p>
            <a:pPr marL="171400" lvl="2" indent="-171400" defTabSz="914132">
              <a:buSzPct val="100000"/>
              <a:buFont typeface="Arial" panose="020B0604020202020204" pitchFamily="34" charset="0"/>
              <a:buChar char="•"/>
              <a:defRPr b="1"/>
            </a:pPr>
            <a:r>
              <a:rPr lang="es-ES" sz="1100" b="1" dirty="0">
                <a:solidFill>
                  <a:srgbClr val="000000"/>
                </a:solidFill>
              </a:rPr>
              <a:t>La cantidad de tiempo que un bebé pasa llorando en un período de 24 horas, por lo general, alanza su máximo nivel cerca del segundo mes. </a:t>
            </a:r>
          </a:p>
          <a:p>
            <a:pPr marL="171400" lvl="2" indent="-171400" defTabSz="914132">
              <a:buSzPct val="100000"/>
              <a:buFont typeface="Arial" panose="020B0604020202020204" pitchFamily="34" charset="0"/>
              <a:buChar char="•"/>
              <a:defRPr b="1"/>
            </a:pPr>
            <a:r>
              <a:rPr lang="es-ES" sz="1100" b="1" dirty="0">
                <a:solidFill>
                  <a:srgbClr val="000000"/>
                </a:solidFill>
              </a:rPr>
              <a:t>Aproximadamente al comienzo del tercer mes, la cantidad de llanto diario comienza lenta, pero establemente, a disminuir en el tiempo y, por lo general, se reduce cerca del cuarto o quinto mes.</a:t>
            </a:r>
          </a:p>
          <a:p>
            <a:pPr marL="0" lvl="2" defTabSz="914132">
              <a:buSzPct val="100000"/>
              <a:defRPr b="1"/>
            </a:pPr>
            <a:endParaRPr lang="es-ES" sz="1100" dirty="0">
              <a:solidFill>
                <a:srgbClr val="000000"/>
              </a:solidFill>
            </a:endParaRPr>
          </a:p>
          <a:p>
            <a:pPr marL="0" lvl="2" defTabSz="914132">
              <a:buSzPct val="100000"/>
              <a:defRPr b="1"/>
            </a:pPr>
            <a:r>
              <a:rPr lang="es-ES" sz="1100" dirty="0">
                <a:solidFill>
                  <a:srgbClr val="000000"/>
                </a:solidFill>
              </a:rPr>
              <a:t>Cantidad de llanto:</a:t>
            </a:r>
          </a:p>
          <a:p>
            <a:pPr marL="171400" lvl="2" indent="-171400" defTabSz="914132">
              <a:buSzPct val="100000"/>
              <a:buFont typeface="Arial" panose="020B0604020202020204" pitchFamily="34" charset="0"/>
              <a:buChar char="•"/>
              <a:defRPr b="1"/>
            </a:pPr>
            <a:r>
              <a:rPr lang="es-ES" sz="1100" b="1" dirty="0">
                <a:solidFill>
                  <a:srgbClr val="000000"/>
                </a:solidFill>
              </a:rPr>
              <a:t>La cantidad del tiempo de llanto al día varía de un bebé a otro.</a:t>
            </a:r>
          </a:p>
          <a:p>
            <a:pPr marL="171400" lvl="2" indent="-171400" defTabSz="914132">
              <a:buSzPct val="100000"/>
              <a:buFont typeface="Arial" panose="020B0604020202020204" pitchFamily="34" charset="0"/>
              <a:buChar char="•"/>
              <a:defRPr b="1"/>
            </a:pPr>
            <a:r>
              <a:rPr lang="es-ES" sz="1100" b="1" dirty="0">
                <a:solidFill>
                  <a:srgbClr val="000000"/>
                </a:solidFill>
              </a:rPr>
              <a:t>Es posible que los bebés que lloran poco solo aumenten entre 20 y 30 minutos al día, mientras que los que lloran mucho pueden llegar a llorar entre 5 y 6 horas más al día.</a:t>
            </a:r>
          </a:p>
          <a:p>
            <a:pPr marL="171400" lvl="2" indent="-171400" defTabSz="914132">
              <a:buSzPct val="100000"/>
              <a:buFont typeface="Arial" panose="020B0604020202020204" pitchFamily="34" charset="0"/>
              <a:buChar char="•"/>
              <a:defRPr b="1"/>
            </a:pPr>
            <a:r>
              <a:rPr lang="es-ES" sz="1100" b="1" dirty="0">
                <a:solidFill>
                  <a:srgbClr val="000000"/>
                </a:solidFill>
              </a:rPr>
              <a:t>Independientemente de </a:t>
            </a:r>
            <a:r>
              <a:rPr lang="es-ES" sz="1100" b="1" i="1" dirty="0">
                <a:solidFill>
                  <a:srgbClr val="000000"/>
                </a:solidFill>
              </a:rPr>
              <a:t>cuánto</a:t>
            </a:r>
            <a:r>
              <a:rPr lang="es-ES" sz="1100" b="1" dirty="0">
                <a:solidFill>
                  <a:srgbClr val="000000"/>
                </a:solidFill>
              </a:rPr>
              <a:t> llora un bebé, </a:t>
            </a:r>
            <a:r>
              <a:rPr lang="es-ES" sz="1100" b="1" i="1" u="sng" dirty="0">
                <a:solidFill>
                  <a:srgbClr val="000000"/>
                </a:solidFill>
              </a:rPr>
              <a:t>todos</a:t>
            </a:r>
            <a:r>
              <a:rPr lang="es-ES" sz="1100" b="1" dirty="0">
                <a:solidFill>
                  <a:srgbClr val="000000"/>
                </a:solidFill>
              </a:rPr>
              <a:t> los bebés </a:t>
            </a:r>
            <a:r>
              <a:rPr lang="es-ES" sz="1100" b="1" u="sng" dirty="0">
                <a:solidFill>
                  <a:srgbClr val="000000"/>
                </a:solidFill>
              </a:rPr>
              <a:t>aumentan</a:t>
            </a:r>
            <a:r>
              <a:rPr lang="es-ES" sz="1100" b="1" dirty="0">
                <a:solidFill>
                  <a:srgbClr val="000000"/>
                </a:solidFill>
              </a:rPr>
              <a:t> su llanto durante este período de su desarrollo.</a:t>
            </a:r>
          </a:p>
          <a:p>
            <a:pPr marL="0" lvl="2" defTabSz="914132">
              <a:buSzPct val="100000"/>
              <a:defRPr b="1"/>
            </a:pPr>
            <a:endParaRPr lang="es-ES" sz="1100" dirty="0">
              <a:solidFill>
                <a:srgbClr val="000000"/>
              </a:solidFill>
            </a:endParaRPr>
          </a:p>
          <a:p>
            <a:pPr marL="0" lvl="2" defTabSz="914132">
              <a:buSzPct val="100000"/>
              <a:defRPr b="1"/>
            </a:pPr>
            <a:r>
              <a:rPr lang="es-ES" sz="1100" dirty="0"/>
              <a:t>Los bebés prematuros experimentan esta misma curva del llanto cerca de las 2 semanas corregidas (de acuerdo con el tiempo de su fecha probable de nacimiento, en lugar de su fecha de nacimiento real).  </a:t>
            </a:r>
          </a:p>
          <a:p>
            <a:pPr marL="0" lvl="2" defTabSz="914132">
              <a:buSzPct val="100000"/>
              <a:defRPr b="1"/>
            </a:pPr>
            <a:endParaRPr lang="es-ES" sz="1100" dirty="0"/>
          </a:p>
          <a:p>
            <a:pPr marL="0" lvl="2" defTabSz="914132">
              <a:buSzPct val="100000"/>
              <a:defRPr b="1"/>
            </a:pPr>
            <a:r>
              <a:rPr lang="es-ES" sz="1100" dirty="0"/>
              <a:t>Preguntas:</a:t>
            </a:r>
          </a:p>
          <a:p>
            <a:pPr marL="165261" lvl="2" indent="-165261" defTabSz="914132">
              <a:buSzPct val="100000"/>
              <a:buFont typeface="Arial" panose="020B0604020202020204" pitchFamily="34" charset="0"/>
              <a:buChar char="•"/>
              <a:defRPr b="1"/>
            </a:pPr>
            <a:r>
              <a:rPr lang="es-ES" sz="1100" dirty="0"/>
              <a:t>En el caso de aquellos que NO conocían la curva del llanto, ¿cuántos de ustedes agradecen tener esta información ahora?</a:t>
            </a:r>
          </a:p>
          <a:p>
            <a:pPr marL="165261" lvl="2" indent="-165261" defTabSz="914132">
              <a:buSzPct val="100000"/>
              <a:buFont typeface="Arial" panose="020B0604020202020204" pitchFamily="34" charset="0"/>
              <a:buChar char="•"/>
              <a:defRPr b="1"/>
            </a:pPr>
            <a:r>
              <a:rPr lang="es-ES" sz="1100" dirty="0"/>
              <a:t>¿Cuántos desearían haberla conocido antes?</a:t>
            </a:r>
          </a:p>
          <a:p>
            <a:pPr marL="165261" lvl="2" indent="-165261" defTabSz="914132">
              <a:buSzPct val="100000"/>
              <a:buFont typeface="Arial" panose="020B0604020202020204" pitchFamily="34" charset="0"/>
              <a:buChar char="•"/>
              <a:defRPr b="1"/>
            </a:pPr>
            <a:r>
              <a:rPr lang="es-ES" sz="1100" dirty="0"/>
              <a:t>¿Cuántos piensan compartir esta información con otros padres que conozcan?</a:t>
            </a:r>
          </a:p>
          <a:p>
            <a:pPr marL="165261" lvl="2" indent="-165261" defTabSz="914132">
              <a:buSzPct val="100000"/>
              <a:buFont typeface="Arial" panose="020B0604020202020204" pitchFamily="34" charset="0"/>
              <a:buChar char="•"/>
              <a:defRPr b="1"/>
            </a:pPr>
            <a:r>
              <a:rPr lang="es-ES" sz="1100" dirty="0"/>
              <a:t>¿Cuántos piensan compartir esta información con los padres de su centro? </a:t>
            </a:r>
          </a:p>
          <a:p>
            <a:pPr marL="0" lvl="2" defTabSz="914132">
              <a:buSzPct val="100000"/>
              <a:defRPr b="1"/>
            </a:pPr>
            <a:endParaRPr lang="es-ES" sz="1100" dirty="0"/>
          </a:p>
          <a:p>
            <a:pPr marL="0" lvl="2" defTabSz="914132">
              <a:buSzPct val="100000"/>
              <a:defRPr b="1"/>
            </a:pPr>
            <a:r>
              <a:rPr lang="es-ES" sz="1100" b="1" dirty="0"/>
              <a:t>Los padres verdaderamente necesitan esta información sobre el desarrollo, en especial, los padres primerizos. Sin embargo, </a:t>
            </a:r>
            <a:r>
              <a:rPr lang="es-ES" sz="1100" b="1" i="1" dirty="0"/>
              <a:t>cualquier</a:t>
            </a:r>
            <a:r>
              <a:rPr lang="es-ES" sz="1100" b="1" dirty="0"/>
              <a:t> padre, cuidador o proveedor de cuidado de niños pueden encontrarse en un territorio nuevo, donde sus experiencias se sientan muy distintas a las que tuvieron con otros niños, con una dificultad particular de consolarlos.</a:t>
            </a:r>
          </a:p>
          <a:p>
            <a:pPr marL="0" lvl="2" defTabSz="914132">
              <a:buSzPct val="100000"/>
              <a:defRPr b="1"/>
            </a:pPr>
            <a:endParaRPr lang="en-US" sz="1100" b="1" dirty="0"/>
          </a:p>
          <a:p>
            <a:pPr marL="0" lvl="1" defTabSz="931500">
              <a:defRPr/>
            </a:pPr>
            <a:r>
              <a:rPr lang="es-ES" sz="1100" b="1" dirty="0">
                <a:solidFill>
                  <a:srgbClr val="000000"/>
                </a:solidFill>
              </a:rPr>
              <a:t>A continuación, se presentan algunas preguntas de ejemplo para iniciar una conversación con un padre o madre acerca del llanto. </a:t>
            </a:r>
          </a:p>
          <a:p>
            <a:pPr marL="165261" lvl="1" indent="-165261" defTabSz="931500">
              <a:buFont typeface="Arial" panose="020B0604020202020204" pitchFamily="34" charset="0"/>
              <a:buChar char="•"/>
              <a:defRPr/>
            </a:pPr>
            <a:r>
              <a:rPr lang="es-ES" sz="1100" b="1" dirty="0">
                <a:solidFill>
                  <a:srgbClr val="000000"/>
                </a:solidFill>
              </a:rPr>
              <a:t>¿Con qué frecuencia y por cuánto tiempo llora su bebé? </a:t>
            </a:r>
          </a:p>
          <a:p>
            <a:pPr marL="165261" lvl="1" indent="-165261" defTabSz="931500">
              <a:buFont typeface="Arial" panose="020B0604020202020204" pitchFamily="34" charset="0"/>
              <a:buChar char="•"/>
              <a:defRPr/>
            </a:pPr>
            <a:r>
              <a:rPr lang="es-ES" sz="1100" b="1" dirty="0">
                <a:solidFill>
                  <a:srgbClr val="000000"/>
                </a:solidFill>
              </a:rPr>
              <a:t>¿Ha observado momentos específicos en los que su bebé llora más?</a:t>
            </a:r>
          </a:p>
          <a:p>
            <a:pPr marL="165261" lvl="1" indent="-165261" defTabSz="931500">
              <a:buFont typeface="Arial" panose="020B0604020202020204" pitchFamily="34" charset="0"/>
              <a:buChar char="•"/>
              <a:defRPr/>
            </a:pPr>
            <a:r>
              <a:rPr lang="es-ES" sz="1100" b="1" dirty="0">
                <a:solidFill>
                  <a:srgbClr val="000000"/>
                </a:solidFill>
              </a:rPr>
              <a:t>¿Cómo lidia con el llanto</a:t>
            </a:r>
            <a:r>
              <a:rPr lang="es-ES" sz="1100" dirty="0">
                <a:solidFill>
                  <a:srgbClr val="000000"/>
                </a:solidFill>
              </a:rPr>
              <a:t>?</a:t>
            </a:r>
          </a:p>
          <a:p>
            <a:pPr marL="165261" lvl="1" indent="-165261" defTabSz="931500">
              <a:buFont typeface="Arial" panose="020B0604020202020204" pitchFamily="34" charset="0"/>
              <a:buChar char="•"/>
              <a:defRPr/>
            </a:pPr>
            <a:endParaRPr lang="es-ES" sz="1100" dirty="0">
              <a:solidFill>
                <a:srgbClr val="000000"/>
              </a:solidFill>
            </a:endParaRPr>
          </a:p>
          <a:p>
            <a:pPr marL="0" lvl="1" defTabSz="931500">
              <a:defRPr/>
            </a:pPr>
            <a:r>
              <a:rPr lang="es-ES" sz="1100" dirty="0">
                <a:solidFill>
                  <a:srgbClr val="000000"/>
                </a:solidFill>
              </a:rPr>
              <a:t>Referencia: </a:t>
            </a:r>
          </a:p>
          <a:p>
            <a:pPr marL="0" lvl="1" defTabSz="931500">
              <a:defRPr/>
            </a:pPr>
            <a:r>
              <a:rPr lang="es-ES" dirty="0"/>
              <a:t>Cortesía del Centro Nacional para el Síndrome del Bebé Sacudido</a:t>
            </a:r>
            <a:r>
              <a:rPr lang="en-US" dirty="0"/>
              <a:t>, dontshake.org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xfrm>
            <a:off x="701040" y="4415790"/>
            <a:ext cx="5608320" cy="4423410"/>
          </a:xfrm>
          <a:prstGeom prst="rect">
            <a:avLst/>
          </a:prstGeom>
        </p:spPr>
        <p:txBody>
          <a:bodyPr/>
          <a:lstStyle/>
          <a:p>
            <a:pPr marL="0" lvl="2" defTabSz="914132">
              <a:buSzPct val="100000"/>
              <a:defRPr b="1"/>
            </a:pPr>
            <a:r>
              <a:rPr lang="es-ES" sz="1100" dirty="0"/>
              <a:t>Objetivo: mostrar que la curva del llanto no es específica de una cultura.</a:t>
            </a:r>
          </a:p>
          <a:p>
            <a:pPr marL="0" lvl="2" defTabSz="914132">
              <a:buSzPct val="100000"/>
              <a:defRPr b="1"/>
            </a:pPr>
            <a:endParaRPr lang="es-ES" sz="1100" dirty="0"/>
          </a:p>
          <a:p>
            <a:pPr marL="0" lvl="2" defTabSz="914132">
              <a:buSzPct val="100000"/>
              <a:defRPr b="1"/>
            </a:pPr>
            <a:r>
              <a:rPr lang="es-ES" sz="1100" dirty="0"/>
              <a:t>Estudio sobre la tribu !Kung San </a:t>
            </a:r>
          </a:p>
          <a:p>
            <a:pPr marL="0" lvl="2" defTabSz="914132">
              <a:buSzPct val="100000"/>
              <a:defRPr b="1"/>
            </a:pPr>
            <a:r>
              <a:rPr lang="es-ES" sz="1100" b="1" dirty="0"/>
              <a:t>Un estudio de observación de la tribu !Kung San corrobora que este aumento en el período del llanto se ve en todos los bebés, no solo en los de la cultura occidental. </a:t>
            </a:r>
          </a:p>
          <a:p>
            <a:pPr marL="0" lvl="2" defTabSz="914132">
              <a:buSzPct val="100000"/>
              <a:defRPr b="1"/>
            </a:pPr>
            <a:endParaRPr lang="es-ES" sz="1100" b="1" dirty="0"/>
          </a:p>
          <a:p>
            <a:pPr marL="0" lvl="2" defTabSz="914132">
              <a:buSzPct val="100000"/>
              <a:defRPr b="1"/>
            </a:pPr>
            <a:r>
              <a:rPr lang="es-ES" sz="1100" dirty="0"/>
              <a:t>!Kung San es una tribu de cazadores-recolectores de Botsuana. </a:t>
            </a:r>
          </a:p>
          <a:p>
            <a:pPr marL="0" lvl="2" defTabSz="914132">
              <a:buSzPct val="100000"/>
              <a:defRPr b="1"/>
            </a:pPr>
            <a:r>
              <a:rPr lang="es-ES" sz="1100" dirty="0"/>
              <a:t>La tribu !Kung San hace todo lo que se conoce para consolar a los bebés en el transcurso del cuidado diario regular</a:t>
            </a:r>
          </a:p>
          <a:p>
            <a:pPr marL="605956" lvl="3" indent="-165261" defTabSz="914132">
              <a:buSzPct val="100000"/>
              <a:buFont typeface="Arial" panose="020B0604020202020204" pitchFamily="34" charset="0"/>
              <a:buChar char="•"/>
              <a:defRPr b="1"/>
            </a:pPr>
            <a:r>
              <a:rPr lang="es-ES" sz="1100" dirty="0"/>
              <a:t>Contacto constante con la madre.</a:t>
            </a:r>
          </a:p>
          <a:p>
            <a:pPr marL="605956" lvl="3" indent="-165261" defTabSz="914132">
              <a:buSzPct val="100000"/>
              <a:buFont typeface="Arial" panose="020B0604020202020204" pitchFamily="34" charset="0"/>
              <a:buChar char="•"/>
              <a:defRPr b="1"/>
            </a:pPr>
            <a:r>
              <a:rPr lang="es-ES" sz="1100" dirty="0"/>
              <a:t>Constantemente se lleva al bebé o se carga con un canguro y no solo como una respuesta al llanto.</a:t>
            </a:r>
          </a:p>
          <a:p>
            <a:pPr marL="628466" lvl="3" indent="-171400" defTabSz="914132">
              <a:buSzPct val="100000"/>
              <a:buFont typeface="Arial" panose="020B0604020202020204" pitchFamily="34" charset="0"/>
              <a:buChar char="•"/>
              <a:defRPr b="1"/>
            </a:pPr>
            <a:r>
              <a:rPr lang="es-ES" sz="1100" dirty="0"/>
              <a:t>Se ofrece alimentación continua cada 15 minutos los primeros 2 o 3 años de vida.</a:t>
            </a:r>
          </a:p>
          <a:p>
            <a:pPr marL="628466" lvl="3" indent="-171400" defTabSz="914132">
              <a:buSzPct val="100000"/>
              <a:buFont typeface="Arial" panose="020B0604020202020204" pitchFamily="34" charset="0"/>
              <a:buChar char="•"/>
              <a:defRPr b="1"/>
            </a:pPr>
            <a:r>
              <a:rPr lang="es-ES" sz="1100" dirty="0"/>
              <a:t>Postura vertical cuando se usa el canguro.</a:t>
            </a:r>
          </a:p>
          <a:p>
            <a:pPr marL="628466" lvl="3" indent="-171400" defTabSz="914132">
              <a:buSzPct val="100000"/>
              <a:buFont typeface="Arial" panose="020B0604020202020204" pitchFamily="34" charset="0"/>
              <a:buChar char="•"/>
              <a:defRPr b="1"/>
            </a:pPr>
            <a:r>
              <a:rPr lang="es-ES" sz="1100" dirty="0"/>
              <a:t>Tiempo de respuesta rápida o universal, con una respuesta promedio de 10  segundos, 92 % de las veces.</a:t>
            </a:r>
          </a:p>
          <a:p>
            <a:pPr marL="457066" lvl="3" defTabSz="914132">
              <a:buSzPct val="100000"/>
              <a:defRPr b="1"/>
            </a:pPr>
            <a:endParaRPr lang="en-US" sz="1100" dirty="0"/>
          </a:p>
          <a:p>
            <a:pPr marL="0" lvl="2" defTabSz="914132">
              <a:buSzPct val="100000"/>
              <a:defRPr b="1"/>
            </a:pPr>
            <a:r>
              <a:rPr lang="es-ES" sz="1100" dirty="0"/>
              <a:t>Aun así, el llanto de los bebés sigue el mismo patrón o curva del llanto que los bebés de otros estudios. </a:t>
            </a:r>
            <a:r>
              <a:rPr lang="es-ES" sz="1100" b="1" dirty="0"/>
              <a:t>Esto ofrece un indicio sólido de que este patrón del llanto inicial no se debe a diferencias en el cuidado, sino que es un período normal del desarrollo.</a:t>
            </a:r>
          </a:p>
          <a:p>
            <a:pPr marL="0" lvl="2" defTabSz="914132">
              <a:buSzPct val="100000"/>
              <a:defRPr b="1"/>
            </a:pPr>
            <a:endParaRPr lang="es-ES" sz="1100" dirty="0"/>
          </a:p>
          <a:p>
            <a:pPr marL="0" lvl="2" defTabSz="914132">
              <a:buSzPct val="100000"/>
              <a:defRPr b="1"/>
            </a:pPr>
            <a:r>
              <a:rPr lang="es-ES" sz="1100" dirty="0"/>
              <a:t>También es importante tomar en cuenta una diferencia que se encontró: la duración de los períodos de llanto de los bebés !Kung San era más corta. Esto puede mostrar que el aumento en los esfuerzos por consolar a un bebé puede reducir la duración del llanto.</a:t>
            </a:r>
          </a:p>
          <a:p>
            <a:pPr marL="0" lvl="2" defTabSz="914132">
              <a:buSzPct val="100000"/>
              <a:defRPr b="1"/>
            </a:pPr>
            <a:endParaRPr lang="es-ES" sz="1100" dirty="0"/>
          </a:p>
          <a:p>
            <a:pPr marL="0" lvl="2" defTabSz="914132">
              <a:buSzPct val="100000"/>
              <a:defRPr b="1"/>
            </a:pPr>
            <a:r>
              <a:rPr lang="es-ES" sz="1100" dirty="0"/>
              <a:t>Referencia: </a:t>
            </a:r>
          </a:p>
          <a:p>
            <a:r>
              <a:rPr lang="en-US" dirty="0"/>
              <a:t>Barr, R. G., Konner, M., Bakeman, R., Adamson, L. (1991). </a:t>
            </a:r>
            <a:r>
              <a:rPr lang="en-US" i="1" dirty="0"/>
              <a:t>Crying in! Kung San infants: A test of the cultural specificity hypothesis</a:t>
            </a:r>
            <a:r>
              <a:rPr lang="en-US" dirty="0"/>
              <a:t>. Dev Med Child Neurol 33:601–610.</a:t>
            </a:r>
          </a:p>
          <a:p>
            <a:pPr marL="0" lvl="2" defTabSz="914132">
              <a:buSzPct val="100000"/>
              <a:defRPr b="1"/>
            </a:pPr>
            <a:endParaRPr lang="en-US" sz="1100" dirty="0"/>
          </a:p>
          <a:p>
            <a:pPr marL="0" lvl="2" defTabSz="914132">
              <a:buSzPct val="100000"/>
              <a:defRPr b="1"/>
            </a:pPr>
            <a:endParaRPr lang="en-US" sz="1100" dirty="0"/>
          </a:p>
          <a:p>
            <a:pPr marL="0" lvl="2" defTabSz="914132">
              <a:buSzPct val="100000"/>
              <a:defRPr b="1"/>
            </a:pPr>
            <a:endParaRPr lang="en-US" sz="1100" dirty="0"/>
          </a:p>
          <a:p>
            <a:pPr marL="0" lvl="2" defTabSz="914132">
              <a:buSzPct val="100000"/>
              <a:defRPr b="1"/>
            </a:pPr>
            <a:endParaRPr lang="en-US" dirty="0"/>
          </a:p>
        </p:txBody>
      </p:sp>
    </p:spTree>
    <p:extLst>
      <p:ext uri="{BB962C8B-B14F-4D97-AF65-F5344CB8AC3E}">
        <p14:creationId xmlns:p14="http://schemas.microsoft.com/office/powerpoint/2010/main" val="2323290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xfrm>
            <a:off x="701040" y="4648200"/>
            <a:ext cx="5608320" cy="4183380"/>
          </a:xfrm>
          <a:prstGeom prst="rect">
            <a:avLst/>
          </a:prstGeom>
        </p:spPr>
        <p:txBody>
          <a:bodyPr/>
          <a:lstStyle/>
          <a:p>
            <a:pPr marL="0" lvl="2" defTabSz="914132">
              <a:buSzPct val="100000"/>
              <a:defRPr b="1"/>
            </a:pPr>
            <a:r>
              <a:rPr lang="es-ES" sz="1100" dirty="0"/>
              <a:t>Objetivo: demostrar la relación entre el aumento en el llanto y el aumento de la incidencia del traumatismo craneal por maltrato.</a:t>
            </a:r>
          </a:p>
          <a:p>
            <a:pPr marL="0" lvl="2" defTabSz="914132">
              <a:buSzPct val="100000"/>
              <a:defRPr b="1"/>
            </a:pPr>
            <a:endParaRPr lang="es-ES" sz="1100" dirty="0"/>
          </a:p>
          <a:p>
            <a:pPr marL="0" lvl="2" defTabSz="914132">
              <a:buSzPct val="100000"/>
              <a:defRPr b="1"/>
            </a:pPr>
            <a:r>
              <a:rPr lang="es-ES" sz="1100" b="1" dirty="0"/>
              <a:t>Sabemos que hay un período normal del desarrollo en la vida de un bebé en el que el llanto aumenta. También sabemos que la frustración de los cuidadores se incrementa en este período del desarrollo. </a:t>
            </a:r>
            <a:r>
              <a:rPr lang="es-ES" sz="1100" dirty="0"/>
              <a:t>Entonces, ¿por qué esto es importante en términos de las ocurrencias de traumatismo craneal por maltrato? </a:t>
            </a:r>
          </a:p>
          <a:p>
            <a:pPr marL="0" lvl="2" defTabSz="914132">
              <a:buSzPct val="100000"/>
              <a:defRPr b="1"/>
            </a:pPr>
            <a:endParaRPr lang="es-ES" sz="1100" dirty="0"/>
          </a:p>
          <a:p>
            <a:pPr marL="0" lvl="2" defTabSz="914132">
              <a:buSzPct val="100000"/>
              <a:defRPr b="1"/>
            </a:pPr>
            <a:r>
              <a:rPr lang="es-ES" sz="1100" dirty="0"/>
              <a:t>El gráfico muestra datos de un estudio que analizó 273 casos de niños hospitalizados por AHT en el estado de California desde 1996 hasta 2000. </a:t>
            </a:r>
            <a:r>
              <a:rPr lang="es-ES" sz="1100" b="1" dirty="0"/>
              <a:t>Lo que los datos muestran es que el número de casos de AHT se incrementa con la cantidad de llanto, tal como lo demuestra la curva del llanto. La mayor incidencia de traumatismo craneal por maltrato corresponde con el pico de la curva del llanto, donde la mayor parte del día el bebé se la pasa llorando inconsolablemente. Debido a que el período de llanto intenso ocurre en los primeros seis meses de vida, la mayoría de las víctimas tienen menos de 6 meses de edad. </a:t>
            </a:r>
          </a:p>
          <a:p>
            <a:pPr marL="0" lvl="2" defTabSz="914132">
              <a:buSzPct val="100000"/>
              <a:defRPr b="1"/>
            </a:pPr>
            <a:endParaRPr lang="es-ES" sz="1100" b="1" dirty="0"/>
          </a:p>
          <a:p>
            <a:pPr marL="0" lvl="2" defTabSz="914132">
              <a:buSzPct val="100000"/>
              <a:defRPr b="1"/>
            </a:pPr>
            <a:r>
              <a:rPr lang="es-ES" sz="1100" dirty="0"/>
              <a:t>Referencia: </a:t>
            </a:r>
          </a:p>
          <a:p>
            <a:pPr defTabSz="881390">
              <a:defRPr/>
            </a:pPr>
            <a:r>
              <a:rPr lang="en-US" dirty="0"/>
              <a:t>Barr, R. G., Cross, J., Trent, R. “Age-related incidence curve of hospitalized Shaken Baby Syndrome cases: Convergent evidence for crying as a trigger to shaking.” </a:t>
            </a:r>
            <a:r>
              <a:rPr lang="en-US" i="1" dirty="0"/>
              <a:t>Child Abuse &amp; Neglect</a:t>
            </a:r>
            <a:r>
              <a:rPr lang="en-US" dirty="0"/>
              <a:t>, vol. 30, no. 1, 2006, pp.7-16.</a:t>
            </a:r>
            <a:endParaRPr lang="en-US" sz="1100" dirty="0"/>
          </a:p>
          <a:p>
            <a:pPr marL="0" lvl="2" defTabSz="914132">
              <a:buSzPct val="100000"/>
              <a:defRPr b="1"/>
            </a:pPr>
            <a:endParaRPr lang="en-US" dirty="0"/>
          </a:p>
        </p:txBody>
      </p:sp>
    </p:spTree>
    <p:extLst>
      <p:ext uri="{BB962C8B-B14F-4D97-AF65-F5344CB8AC3E}">
        <p14:creationId xmlns:p14="http://schemas.microsoft.com/office/powerpoint/2010/main" val="405747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endParaRPr dirty="0"/>
          </a:p>
        </p:txBody>
      </p:sp>
      <p:sp>
        <p:nvSpPr>
          <p:cNvPr id="126" name="Shape 126"/>
          <p:cNvSpPr>
            <a:spLocks noGrp="1"/>
          </p:cNvSpPr>
          <p:nvPr>
            <p:ph type="body" sz="quarter" idx="1"/>
          </p:nvPr>
        </p:nvSpPr>
        <p:spPr>
          <a:prstGeom prst="rect">
            <a:avLst/>
          </a:prstGeom>
        </p:spPr>
        <p:txBody>
          <a:bodyPr/>
          <a:lstStyle/>
          <a:p>
            <a:pPr marL="0" lvl="1" defTabSz="931500">
              <a:defRPr/>
            </a:pPr>
            <a:r>
              <a:rPr lang="es-ES" sz="1100" dirty="0"/>
              <a:t>Objetivo: dar a conocer el Período de PURPLE Crying.</a:t>
            </a:r>
          </a:p>
          <a:p>
            <a:pPr marL="0" lvl="1" defTabSz="931500">
              <a:defRPr/>
            </a:pPr>
            <a:endParaRPr lang="es-ES" sz="1100" dirty="0"/>
          </a:p>
          <a:p>
            <a:pPr marL="0" lvl="1" defTabSz="931500">
              <a:defRPr/>
            </a:pPr>
            <a:r>
              <a:rPr lang="es-ES" sz="1100" dirty="0"/>
              <a:t>La investigación y la evidencia está presente. Es normal que durante un período aumente el llanto de los bebés y las incidencias de AHT se alinean con este período del desarrollo. Entonces, ¿cómo ayudamos a educar y a hacer que los cuidadores sean conscientes de lo que deben esperar durante este momento? ¿Qué información y recursos podemos ofrecer para ayudar a aliviar la frustración y prevenir el AHT? </a:t>
            </a:r>
          </a:p>
          <a:p>
            <a:pPr marL="0" lvl="1" defTabSz="931500">
              <a:defRPr/>
            </a:pPr>
            <a:endParaRPr lang="es-ES" sz="1100" dirty="0"/>
          </a:p>
          <a:p>
            <a:pPr marL="0" lvl="1" defTabSz="931500">
              <a:defRPr/>
            </a:pPr>
            <a:r>
              <a:rPr lang="es-ES" sz="1100" b="1" dirty="0"/>
              <a:t>El Período de PURPLE Crying fue una creación del Dr. Ronald G. Bar y es una frase</a:t>
            </a:r>
            <a:r>
              <a:rPr lang="es-ES" sz="1100" dirty="0"/>
              <a:t> </a:t>
            </a:r>
            <a:r>
              <a:rPr lang="es-ES" sz="1100" b="1" dirty="0"/>
              <a:t>que se usa para describir el momento en la vida de un bebé en el que llora más que en cualquier otro momento.  </a:t>
            </a:r>
          </a:p>
          <a:p>
            <a:pPr marL="0" lvl="1" defTabSz="931500">
              <a:defRPr/>
            </a:pPr>
            <a:endParaRPr lang="es-ES" sz="1100" dirty="0"/>
          </a:p>
          <a:p>
            <a:pPr marL="0" lvl="1" defTabSz="931500">
              <a:defRPr/>
            </a:pPr>
            <a:r>
              <a:rPr lang="es-ES" sz="1000" dirty="0">
                <a:solidFill>
                  <a:srgbClr val="000000"/>
                </a:solidFill>
              </a:rPr>
              <a:t>Referencia: </a:t>
            </a:r>
          </a:p>
          <a:p>
            <a:pPr marL="0" lvl="1" defTabSz="931500">
              <a:defRPr/>
            </a:pPr>
            <a:r>
              <a:rPr lang="en-US" sz="1100" dirty="0"/>
              <a:t>Cortesía del Centro Nacional para el Síndrome del Bebé Sacudido, dontshake.org</a:t>
            </a:r>
          </a:p>
          <a:p>
            <a:pPr marL="0" lvl="1" defTabSz="931500">
              <a:defRPr/>
            </a:pPr>
            <a:endParaRPr sz="1600" dirty="0"/>
          </a:p>
        </p:txBody>
      </p:sp>
    </p:spTree>
    <p:extLst>
      <p:ext uri="{BB962C8B-B14F-4D97-AF65-F5344CB8AC3E}">
        <p14:creationId xmlns:p14="http://schemas.microsoft.com/office/powerpoint/2010/main" val="329262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endParaRPr dirty="0"/>
          </a:p>
        </p:txBody>
      </p:sp>
      <p:sp>
        <p:nvSpPr>
          <p:cNvPr id="126" name="Shape 126"/>
          <p:cNvSpPr>
            <a:spLocks noGrp="1"/>
          </p:cNvSpPr>
          <p:nvPr>
            <p:ph type="body" sz="quarter" idx="1"/>
          </p:nvPr>
        </p:nvSpPr>
        <p:spPr>
          <a:prstGeom prst="rect">
            <a:avLst/>
          </a:prstGeom>
        </p:spPr>
        <p:txBody>
          <a:bodyPr/>
          <a:lstStyle/>
          <a:p>
            <a:pPr defTabSz="914132">
              <a:defRPr/>
            </a:pPr>
            <a:r>
              <a:rPr lang="es-ES" altLang="en-US" sz="1100" dirty="0">
                <a:latin typeface="Calibri" panose="020F0502020204030204" pitchFamily="34" charset="0"/>
              </a:rPr>
              <a:t>Objetivo: explicar el objetivo de esta capacitación a los participantes.</a:t>
            </a:r>
          </a:p>
          <a:p>
            <a:pPr defTabSz="914132">
              <a:defRPr/>
            </a:pPr>
            <a:endParaRPr lang="es-ES" altLang="en-US" sz="1100" dirty="0">
              <a:latin typeface="Calibri" panose="020F0502020204030204" pitchFamily="34" charset="0"/>
            </a:endParaRPr>
          </a:p>
          <a:p>
            <a:pPr defTabSz="914132">
              <a:defRPr/>
            </a:pPr>
            <a:r>
              <a:rPr lang="es-ES" altLang="en-US" sz="1100" b="1" dirty="0">
                <a:latin typeface="Calibri" panose="020F0502020204030204" pitchFamily="34" charset="0"/>
              </a:rPr>
              <a:t>Durante las siguientes dos horas hablaremos sobre una amenaza bastante grave para bebés y niños pequeños, las circunstancias que pueden causar una tragedia y formas de evitar que suceda. Como proveedores de cuidado de niños su función es extremadamente importante. Si trabajan con bebés y niños pequeños, esta información será de mucha utilidad en su labor cotidiana. Igualmente importante es su capacidad exclusiva de compartir esta información con los padres para que puedan proteger a sus hijos y garantizar su seguridad y bienestar. Todas las personas de la comunidad son conscientes de la necesidad de apoyar a los padres y salvaguardar la salud y bienestar de los niños. Como proveedores de cuidado de niños, ustedes pueden ser los pioneros.</a:t>
            </a:r>
          </a:p>
          <a:p>
            <a:pPr defTabSz="914132">
              <a:defRPr/>
            </a:pPr>
            <a:endParaRPr lang="en-US" altLang="en-US" sz="1100" b="1" dirty="0">
              <a:latin typeface="Calibri" panose="020F0502020204030204" pitchFamily="34" charset="0"/>
            </a:endParaRPr>
          </a:p>
          <a:p>
            <a:pPr defTabSz="914132">
              <a:defRPr/>
            </a:pPr>
            <a:endParaRPr lang="en-US" altLang="en-US" sz="1100" dirty="0">
              <a:latin typeface="Calibri" panose="020F0502020204030204" pitchFamily="34" charset="0"/>
            </a:endParaRPr>
          </a:p>
          <a:p>
            <a:pPr defTabSz="914132">
              <a:defRPr/>
            </a:pPr>
            <a:endParaRPr lang="en-US" altLang="en-US" sz="1100" dirty="0"/>
          </a:p>
          <a:p>
            <a:pPr defTabSz="914132">
              <a:defRPr/>
            </a:pPr>
            <a:endParaRPr lang="en-US" altLang="en-US" sz="1100" dirty="0"/>
          </a:p>
          <a:p>
            <a:pPr defTabSz="914132">
              <a:defRPr/>
            </a:pPr>
            <a:endParaRPr lang="en-US" altLang="en-US" sz="1100" b="1" dirty="0"/>
          </a:p>
          <a:p>
            <a:endParaRPr dirty="0"/>
          </a:p>
        </p:txBody>
      </p:sp>
    </p:spTree>
    <p:extLst>
      <p:ext uri="{BB962C8B-B14F-4D97-AF65-F5344CB8AC3E}">
        <p14:creationId xmlns:p14="http://schemas.microsoft.com/office/powerpoint/2010/main" val="3271755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pPr>
              <a:buSzPct val="100000"/>
              <a:defRPr b="1"/>
            </a:pPr>
            <a:r>
              <a:rPr lang="es-ES" sz="1100" dirty="0"/>
              <a:t>Objetivo: explicar el significado del acrónimo PURPLE.</a:t>
            </a:r>
          </a:p>
          <a:p>
            <a:pPr>
              <a:buSzPct val="100000"/>
              <a:defRPr b="1"/>
            </a:pPr>
            <a:endParaRPr lang="es-ES" sz="1100" dirty="0"/>
          </a:p>
          <a:p>
            <a:pPr>
              <a:buSzPct val="100000"/>
              <a:defRPr b="1"/>
            </a:pPr>
            <a:r>
              <a:rPr lang="es-ES" sz="1100" dirty="0"/>
              <a:t>El acrónimo PURPLE (que proviene del idioma inglés) es una forma fácil para los padres y cuidadores de aprender y recordar las características del tipo de llanto que ocurre durante el Período de PURPLE Crying. </a:t>
            </a:r>
          </a:p>
          <a:p>
            <a:pPr>
              <a:buSzPct val="100000"/>
              <a:defRPr b="1"/>
            </a:pPr>
            <a:endParaRPr lang="es-ES" sz="1100" dirty="0"/>
          </a:p>
          <a:p>
            <a:pPr>
              <a:buSzPct val="100000"/>
              <a:defRPr b="1"/>
            </a:pPr>
            <a:r>
              <a:rPr lang="es-ES" sz="1100" dirty="0"/>
              <a:t>P, por </a:t>
            </a:r>
            <a:r>
              <a:rPr lang="en-US" sz="1100" i="1" dirty="0"/>
              <a:t>Peak of Crying (</a:t>
            </a:r>
            <a:r>
              <a:rPr lang="es-ES" sz="1100" i="1" dirty="0"/>
              <a:t>Pico de llanto)</a:t>
            </a:r>
            <a:r>
              <a:rPr lang="es-ES" sz="1100" dirty="0"/>
              <a:t>: el llanto comienza a aumentar cerca de las dos semanas del edad, alcanza su nivel máximo en el segundo mes y disminuye gradualmente entre el tercer y el quinto mes.</a:t>
            </a:r>
          </a:p>
          <a:p>
            <a:pPr>
              <a:buSzPct val="100000"/>
              <a:defRPr b="1"/>
            </a:pPr>
            <a:r>
              <a:rPr lang="es-ES" sz="1100" dirty="0"/>
              <a:t>U, por </a:t>
            </a:r>
            <a:r>
              <a:rPr lang="es-ES" sz="1100" i="1" dirty="0"/>
              <a:t>Unexpected (inesperado)</a:t>
            </a:r>
            <a:r>
              <a:rPr lang="es-ES" sz="1100" dirty="0"/>
              <a:t>: el llanto puede ser inesperado y difícil de planificar, porque puede comenzar y terminar en cualquier momento sin ningún motivo o sin haber consolado al bebé con una canción de cuna.</a:t>
            </a:r>
          </a:p>
          <a:p>
            <a:pPr>
              <a:buSzPct val="100000"/>
              <a:defRPr b="1"/>
            </a:pPr>
            <a:r>
              <a:rPr lang="es-ES" sz="1100" dirty="0"/>
              <a:t>R, por </a:t>
            </a:r>
            <a:r>
              <a:rPr lang="en-US" sz="1100" i="1" dirty="0"/>
              <a:t>Resists Soothing (</a:t>
            </a:r>
            <a:r>
              <a:rPr lang="es-ES" sz="1100" i="1" dirty="0"/>
              <a:t>Resiste el consuelo)</a:t>
            </a:r>
            <a:r>
              <a:rPr lang="es-ES" sz="1100" dirty="0"/>
              <a:t>: no importa cuántas cosas distintas hagan los padres o cuidador para tratar de consolar al bebé, algunas pueden que no funcionen algunas veces e incluso nunca.</a:t>
            </a:r>
          </a:p>
          <a:p>
            <a:pPr>
              <a:buSzPct val="100000"/>
              <a:defRPr b="1"/>
            </a:pPr>
            <a:r>
              <a:rPr lang="es-ES" sz="1100" dirty="0"/>
              <a:t>P, por </a:t>
            </a:r>
            <a:r>
              <a:rPr lang="es-ES" sz="1100" i="1" dirty="0"/>
              <a:t>Pain-Like Face (cara como de dolor</a:t>
            </a:r>
            <a:r>
              <a:rPr lang="es-ES" sz="1100" dirty="0"/>
              <a:t>): puede parecer que un bebé llorando sienta dolor, incluso aunque no lo sienta. Aunque está bien que los padres lleven a su bebé a que lo atienda un médico si algo les preocupa. </a:t>
            </a:r>
          </a:p>
          <a:p>
            <a:pPr>
              <a:buSzPct val="100000"/>
              <a:defRPr b="1"/>
            </a:pPr>
            <a:r>
              <a:rPr lang="es-ES" sz="1100" dirty="0"/>
              <a:t>L, por </a:t>
            </a:r>
            <a:r>
              <a:rPr lang="es-ES" sz="1100" i="1" dirty="0"/>
              <a:t>Long Lasting (</a:t>
            </a:r>
            <a:r>
              <a:rPr lang="es-ES" sz="1100" dirty="0"/>
              <a:t>d</a:t>
            </a:r>
            <a:r>
              <a:rPr lang="es-ES" sz="1100" i="1" dirty="0"/>
              <a:t>uradero</a:t>
            </a:r>
            <a:r>
              <a:rPr lang="es-ES" sz="1100" dirty="0"/>
              <a:t>): los bebés pueden llorar hasta 5 horas o más cada día.</a:t>
            </a:r>
          </a:p>
          <a:p>
            <a:pPr>
              <a:buSzPct val="100000"/>
              <a:defRPr b="1"/>
            </a:pPr>
            <a:r>
              <a:rPr lang="es-ES" sz="1100" dirty="0"/>
              <a:t>E, por </a:t>
            </a:r>
            <a:r>
              <a:rPr lang="es-ES" sz="1100" i="1" dirty="0"/>
              <a:t>Evening (tarde-noche)</a:t>
            </a:r>
            <a:r>
              <a:rPr lang="es-ES" sz="1100" dirty="0"/>
              <a:t>: es probable que los bebés lloren con más frecuencia al final de la tarde y en la noche durante este período.</a:t>
            </a:r>
          </a:p>
          <a:p>
            <a:pPr>
              <a:buSzPct val="100000"/>
              <a:defRPr b="1"/>
            </a:pPr>
            <a:r>
              <a:rPr lang="es-ES" sz="1100" dirty="0"/>
              <a:t> </a:t>
            </a:r>
          </a:p>
          <a:p>
            <a:pPr>
              <a:buSzPct val="100000"/>
              <a:defRPr b="1"/>
            </a:pPr>
            <a:r>
              <a:rPr lang="es-ES" sz="1100" dirty="0"/>
              <a:t>Tener un bebé llorón no significa que alguien sea un mal padre o madre o cuidador, siempre que el bebé haya comido, esté limpio y se le proporcione un entorno adecuado y la oportunidad de dormir y acurrucarse.</a:t>
            </a:r>
          </a:p>
          <a:p>
            <a:pPr>
              <a:buSzPct val="100000"/>
              <a:defRPr b="1"/>
            </a:pPr>
            <a:endParaRPr lang="es-ES" sz="1100" dirty="0"/>
          </a:p>
          <a:p>
            <a:pPr>
              <a:buSzPct val="100000"/>
              <a:defRPr b="1"/>
            </a:pPr>
            <a:r>
              <a:rPr lang="es-ES" sz="1100" dirty="0"/>
              <a:t>Dato curioso:</a:t>
            </a:r>
          </a:p>
          <a:p>
            <a:pPr>
              <a:buSzPct val="100000"/>
              <a:defRPr b="1"/>
            </a:pPr>
            <a:r>
              <a:rPr lang="es-ES" sz="1100" dirty="0"/>
              <a:t>PURPLE </a:t>
            </a:r>
            <a:r>
              <a:rPr lang="es-ES" sz="1100" i="1" dirty="0"/>
              <a:t>no </a:t>
            </a:r>
            <a:r>
              <a:rPr lang="es-ES" sz="1100" dirty="0"/>
              <a:t>quiere decir que esos bebés se ponen morados cuando lloran durante el Período de PURPLE Crying.</a:t>
            </a:r>
            <a:endParaRPr lang="es-ES" sz="1100" i="1" dirty="0"/>
          </a:p>
          <a:p>
            <a:pPr>
              <a:buSzPct val="100000"/>
              <a:defRPr b="1"/>
            </a:pPr>
            <a:endParaRPr lang="es-ES" sz="1100" dirty="0"/>
          </a:p>
          <a:p>
            <a:pPr>
              <a:buSzPct val="100000"/>
              <a:defRPr b="1"/>
            </a:pPr>
            <a:r>
              <a:rPr lang="es-ES" sz="1100" b="1" i="1" dirty="0"/>
              <a:t>Nota: Es importante comprender que el llanto también puede ocurrir fuera de estos parámetros. Los padres siempre deberían contar con un apoyo al procurar ayuda médica para saber si el patrón del llanto de su bebé es normal o es señal de una enfermedad.</a:t>
            </a:r>
          </a:p>
          <a:p>
            <a:pPr>
              <a:buSzPct val="100000"/>
              <a:defRPr b="1"/>
            </a:pPr>
            <a:endParaRPr lang="es-ES" sz="1100" b="1" i="1" dirty="0"/>
          </a:p>
          <a:p>
            <a:pPr marL="0" lvl="1" defTabSz="931500">
              <a:defRPr/>
            </a:pPr>
            <a:r>
              <a:rPr lang="es-ES" sz="1100" dirty="0">
                <a:solidFill>
                  <a:srgbClr val="000000"/>
                </a:solidFill>
              </a:rPr>
              <a:t>Referencia: </a:t>
            </a:r>
          </a:p>
          <a:p>
            <a:pPr marL="0" lvl="1" defTabSz="931500">
              <a:defRPr/>
            </a:pPr>
            <a:r>
              <a:rPr lang="es-ES" dirty="0"/>
              <a:t>Cortesía del Centro Nacional para el Síndrome del Bebé Sacudido</a:t>
            </a:r>
            <a:r>
              <a:rPr lang="en-US" dirty="0"/>
              <a:t>, dontshake.org</a:t>
            </a:r>
            <a:endParaRPr lang="en-US" sz="1100" b="1" i="1" dirty="0"/>
          </a:p>
        </p:txBody>
      </p:sp>
    </p:spTree>
    <p:extLst>
      <p:ext uri="{BB962C8B-B14F-4D97-AF65-F5344CB8AC3E}">
        <p14:creationId xmlns:p14="http://schemas.microsoft.com/office/powerpoint/2010/main" val="9840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pPr defTabSz="914132" hangingPunct="0">
              <a:defRPr/>
            </a:pPr>
            <a:r>
              <a:rPr lang="es-ES" sz="1100" kern="0" dirty="0"/>
              <a:t>Período de PURPLE Crying vs. cólicos</a:t>
            </a:r>
            <a:endParaRPr lang="es-ES" sz="2700" kern="0" dirty="0">
              <a:solidFill>
                <a:srgbClr val="FFFFFF"/>
              </a:solidFill>
              <a:sym typeface="Helvetica Light"/>
            </a:endParaRPr>
          </a:p>
          <a:p>
            <a:pPr defTabSz="914132" hangingPunct="0">
              <a:defRPr/>
            </a:pPr>
            <a:endParaRPr lang="en-US" sz="1100" kern="0" dirty="0">
              <a:solidFill>
                <a:srgbClr val="000000"/>
              </a:solidFill>
              <a:sym typeface="Calibri"/>
            </a:endParaRPr>
          </a:p>
          <a:p>
            <a:pPr defTabSz="914132" hangingPunct="0">
              <a:defRPr/>
            </a:pPr>
            <a:r>
              <a:rPr lang="es-ES" sz="1100" kern="0" dirty="0">
                <a:solidFill>
                  <a:srgbClr val="000000"/>
                </a:solidFill>
                <a:sym typeface="Calibri"/>
              </a:rPr>
              <a:t>Preguntas de discusión: </a:t>
            </a:r>
          </a:p>
          <a:p>
            <a:pPr marL="165261" indent="-165261" defTabSz="914132" hangingPunct="0">
              <a:buFont typeface="Arial" panose="020B0604020202020204" pitchFamily="34" charset="0"/>
              <a:buChar char="•"/>
              <a:defRPr/>
            </a:pPr>
            <a:r>
              <a:rPr lang="es-ES" sz="1100" kern="0" dirty="0">
                <a:solidFill>
                  <a:srgbClr val="000000"/>
                </a:solidFill>
                <a:sym typeface="Calibri"/>
              </a:rPr>
              <a:t>¿Cuántos han escuchado hablar de los cólicos?</a:t>
            </a:r>
          </a:p>
          <a:p>
            <a:pPr marL="165261" indent="-165261" defTabSz="914132" hangingPunct="0">
              <a:buFont typeface="Arial" panose="020B0604020202020204" pitchFamily="34" charset="0"/>
              <a:buChar char="•"/>
              <a:defRPr/>
            </a:pPr>
            <a:r>
              <a:rPr lang="es-ES" sz="1100" kern="0" dirty="0">
                <a:solidFill>
                  <a:srgbClr val="000000"/>
                </a:solidFill>
                <a:sym typeface="Calibri"/>
              </a:rPr>
              <a:t>¿Cómo describirían los cólicos?</a:t>
            </a:r>
          </a:p>
          <a:p>
            <a:pPr defTabSz="914132" hangingPunct="0">
              <a:defRPr/>
            </a:pPr>
            <a:endParaRPr lang="es-ES" sz="1100" kern="0" dirty="0">
              <a:solidFill>
                <a:srgbClr val="000000"/>
              </a:solidFill>
              <a:sym typeface="Calibri"/>
            </a:endParaRPr>
          </a:p>
          <a:p>
            <a:pPr defTabSz="914132" hangingPunct="0">
              <a:defRPr/>
            </a:pPr>
            <a:r>
              <a:rPr lang="es-ES" sz="1100" kern="0" dirty="0">
                <a:solidFill>
                  <a:srgbClr val="000000"/>
                </a:solidFill>
                <a:sym typeface="Calibri"/>
              </a:rPr>
              <a:t>Los investigadores usan los criterios de Wessel para definir los cólicos. </a:t>
            </a:r>
          </a:p>
          <a:p>
            <a:pPr marL="742732" lvl="1" indent="-285666" hangingPunct="0">
              <a:buFont typeface="Arial" panose="020B0604020202020204" pitchFamily="34" charset="0"/>
              <a:buChar char="•"/>
              <a:defRPr/>
            </a:pPr>
            <a:r>
              <a:rPr lang="es-ES" sz="1100" kern="0" dirty="0">
                <a:solidFill>
                  <a:srgbClr val="000000"/>
                </a:solidFill>
                <a:sym typeface="Calibri"/>
              </a:rPr>
              <a:t>Un bebé saludable que llora al menos: 3 horas al día, 3 días de la semana, durante al menos 3 semanas.</a:t>
            </a:r>
          </a:p>
          <a:p>
            <a:pPr marL="742732" lvl="1" indent="-285666" hangingPunct="0">
              <a:buFont typeface="Arial" panose="020B0604020202020204" pitchFamily="34" charset="0"/>
              <a:buChar char="•"/>
              <a:defRPr/>
            </a:pPr>
            <a:r>
              <a:rPr lang="es-ES" sz="1100" kern="0" dirty="0">
                <a:solidFill>
                  <a:srgbClr val="000000"/>
                </a:solidFill>
                <a:sym typeface="Calibri"/>
              </a:rPr>
              <a:t>Los períodos de llanto comienzan entre 3 y 21 días y desaparecen a los 3 o 4 meses.</a:t>
            </a:r>
          </a:p>
          <a:p>
            <a:pPr marL="742732" lvl="1" indent="-285666" hangingPunct="0">
              <a:buFont typeface="Arial" panose="020B0604020202020204" pitchFamily="34" charset="0"/>
              <a:buChar char="•"/>
              <a:defRPr/>
            </a:pPr>
            <a:r>
              <a:rPr lang="es-ES" sz="1100" kern="0" dirty="0">
                <a:solidFill>
                  <a:srgbClr val="000000"/>
                </a:solidFill>
                <a:sym typeface="Calibri"/>
              </a:rPr>
              <a:t>El llanto ocurre por las noches.</a:t>
            </a:r>
          </a:p>
          <a:p>
            <a:pPr marL="742732" lvl="1" indent="-285666" hangingPunct="0">
              <a:buFont typeface="Arial" panose="020B0604020202020204" pitchFamily="34" charset="0"/>
              <a:buChar char="•"/>
              <a:defRPr/>
            </a:pPr>
            <a:r>
              <a:rPr lang="es-ES" sz="1100" kern="0" dirty="0">
                <a:solidFill>
                  <a:srgbClr val="000000"/>
                </a:solidFill>
                <a:sym typeface="Calibri"/>
              </a:rPr>
              <a:t>El bebé llorón tiene las piernas flexionadas y cara de dolor.</a:t>
            </a:r>
            <a:endParaRPr lang="es-ES" sz="1100" b="1" kern="0" dirty="0">
              <a:solidFill>
                <a:srgbClr val="000000"/>
              </a:solidFill>
              <a:sym typeface="Calibri"/>
            </a:endParaRPr>
          </a:p>
          <a:p>
            <a:pPr defTabSz="914132" hangingPunct="0">
              <a:defRPr/>
            </a:pPr>
            <a:endParaRPr lang="en-US" sz="1100" kern="0" dirty="0">
              <a:solidFill>
                <a:srgbClr val="000000"/>
              </a:solidFill>
              <a:sym typeface="Calibri"/>
            </a:endParaRPr>
          </a:p>
          <a:p>
            <a:pPr defTabSz="914132" hangingPunct="0">
              <a:defRPr/>
            </a:pPr>
            <a:r>
              <a:rPr lang="es-ES" sz="1100" kern="0" dirty="0">
                <a:solidFill>
                  <a:srgbClr val="000000"/>
                </a:solidFill>
                <a:sym typeface="Calibri"/>
              </a:rPr>
              <a:t>¿Les parecen conocidas esas características? </a:t>
            </a:r>
          </a:p>
          <a:p>
            <a:pPr defTabSz="914132" hangingPunct="0">
              <a:defRPr/>
            </a:pPr>
            <a:r>
              <a:rPr lang="es-ES" sz="1100" b="1" kern="0" dirty="0">
                <a:solidFill>
                  <a:srgbClr val="000000"/>
                </a:solidFill>
                <a:sym typeface="Calibri"/>
              </a:rPr>
              <a:t>Lo que se conocía como cólicos ahora se considera una etapa normal del desarrollo con variaciones en intensidad en cada bebé. El término cólico, en el área médica, no ha aceptado criterios diagnósticos, con frecuencia, se usa para describir a un bebé demasiado irritable que no tiene justificación médica para llorar cada vez más.</a:t>
            </a:r>
          </a:p>
          <a:p>
            <a:pPr defTabSz="914132" hangingPunct="0">
              <a:defRPr/>
            </a:pPr>
            <a:endParaRPr lang="es-ES" sz="1100" b="1" kern="0" dirty="0">
              <a:solidFill>
                <a:srgbClr val="000000"/>
              </a:solidFill>
              <a:sym typeface="Calibri"/>
            </a:endParaRPr>
          </a:p>
          <a:p>
            <a:pPr defTabSz="914132" hangingPunct="0">
              <a:defRPr/>
            </a:pPr>
            <a:r>
              <a:rPr lang="es-ES" sz="1100" b="1" kern="0" dirty="0">
                <a:solidFill>
                  <a:srgbClr val="000000"/>
                </a:solidFill>
                <a:sym typeface="Calibri"/>
              </a:rPr>
              <a:t>Sin embargo, la mayoría de las personas entienden los cólicos como un enfermedad que tienen algunos bebés y otros no, lo que implica que algo le pasa al bebé. De hecho, si bien </a:t>
            </a:r>
            <a:r>
              <a:rPr lang="es-ES" sz="1100" b="1" i="1" kern="0" dirty="0">
                <a:solidFill>
                  <a:srgbClr val="000000"/>
                </a:solidFill>
                <a:sym typeface="Calibri"/>
              </a:rPr>
              <a:t>todos</a:t>
            </a:r>
            <a:r>
              <a:rPr lang="es-ES" sz="1100" b="1" kern="0" dirty="0">
                <a:solidFill>
                  <a:srgbClr val="000000"/>
                </a:solidFill>
                <a:sym typeface="Calibri"/>
              </a:rPr>
              <a:t> los bebés pasan por una curva normal de llanto, simplemente algunos bebés lloran más que otros dentro de esa curva.</a:t>
            </a:r>
            <a:endParaRPr lang="es-ES" sz="1100" b="1" dirty="0"/>
          </a:p>
          <a:p>
            <a:pPr defTabSz="914132" hangingPunct="0">
              <a:defRPr/>
            </a:pPr>
            <a:endParaRPr lang="es-ES" sz="1100" b="1" dirty="0">
              <a:sym typeface="Calibri"/>
            </a:endParaRPr>
          </a:p>
          <a:p>
            <a:pPr defTabSz="914132" hangingPunct="0">
              <a:defRPr/>
            </a:pPr>
            <a:r>
              <a:rPr lang="es-ES" sz="1100" b="1" dirty="0">
                <a:sym typeface="Calibri"/>
              </a:rPr>
              <a:t>Es importante recordar que, aunque es normal que algunos bebés lloren mucho durante el Período de PURPLE Crying, algunos lloran incluso más que el rango máximo de normal o en realidad sienten dolor. Así que es esencial apoyar a los padres y cuidadores que sientan que su bebé necesita asistencia o que ellos necesitan asistencia con su bebé, ya sea que pueda ser un diagnóstico médico o apoyo en la crianza.</a:t>
            </a:r>
            <a:endParaRPr lang="en-US" sz="1100" i="1" dirty="0"/>
          </a:p>
          <a:p>
            <a:pPr defTabSz="914132" hangingPunct="0">
              <a:defRPr/>
            </a:pPr>
            <a:endParaRPr lang="en-US" sz="2400" dirty="0">
              <a:sym typeface="Calibri"/>
            </a:endParaRPr>
          </a:p>
        </p:txBody>
      </p:sp>
    </p:spTree>
    <p:extLst>
      <p:ext uri="{BB962C8B-B14F-4D97-AF65-F5344CB8AC3E}">
        <p14:creationId xmlns:p14="http://schemas.microsoft.com/office/powerpoint/2010/main" val="1338005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pPr marL="0" lvl="2" defTabSz="914132">
              <a:buSzPct val="100000"/>
              <a:defRPr b="1"/>
            </a:pPr>
            <a:r>
              <a:rPr lang="es-ES" sz="1100" dirty="0"/>
              <a:t>Objetivo: diapositiva de transición hacia la sección sobre ayudar a los cuidadores a prepararse para el Período de PURPLE Crying.</a:t>
            </a:r>
          </a:p>
          <a:p>
            <a:pPr marL="0" lvl="2" defTabSz="914132">
              <a:buSzPct val="100000"/>
              <a:defRPr b="1"/>
            </a:pPr>
            <a:endParaRPr lang="es-ES" sz="1100" dirty="0"/>
          </a:p>
          <a:p>
            <a:pPr marL="0" lvl="2" defTabSz="914132">
              <a:buSzPct val="100000"/>
              <a:defRPr b="1"/>
            </a:pPr>
            <a:r>
              <a:rPr lang="es-ES" sz="1100" dirty="0"/>
              <a:t>Pregunta de discusión:</a:t>
            </a:r>
          </a:p>
          <a:p>
            <a:pPr marL="0" lvl="2" defTabSz="914132">
              <a:buSzPct val="100000"/>
              <a:defRPr b="1"/>
            </a:pPr>
            <a:r>
              <a:rPr lang="es-ES" sz="1100" dirty="0"/>
              <a:t>Ahora que conocen las características y el momento en el que ocurre el Período de PURPLE Crying, ¿pueden pensar en las estrategias que han visto, escuchado o usado que podrían ayudar a padres primerizos o a cuidadores a prepararse, de forma tal que también cuenten con estrategias y puedan enfrentar mejor el Período de PURPLE Crying? </a:t>
            </a:r>
          </a:p>
          <a:p>
            <a:pPr marL="0" lvl="2" defTabSz="914132">
              <a:buSzPct val="100000"/>
              <a:defRPr b="1"/>
            </a:pPr>
            <a:r>
              <a:rPr lang="es-ES" sz="1100" dirty="0"/>
              <a:t>Ejemplo:</a:t>
            </a:r>
          </a:p>
          <a:p>
            <a:pPr marL="165261" lvl="2" indent="-165261" defTabSz="914132">
              <a:buSzPct val="100000"/>
              <a:buFont typeface="Arial" panose="020B0604020202020204" pitchFamily="34" charset="0"/>
              <a:buChar char="•"/>
              <a:defRPr b="1"/>
            </a:pPr>
            <a:r>
              <a:rPr lang="es-ES" sz="1100" dirty="0"/>
              <a:t>Pasear de un lado a otro de la habitación meciendo al bebé y recordarse a sí mismo cuántas calorías está consumiendo con toda la actividad.</a:t>
            </a:r>
          </a:p>
          <a:p>
            <a:pPr marL="165261" lvl="2" indent="-165261" defTabSz="914132">
              <a:buSzPct val="100000"/>
              <a:buFont typeface="Arial" panose="020B0604020202020204" pitchFamily="34" charset="0"/>
              <a:buChar char="•"/>
              <a:defRPr b="1"/>
            </a:pPr>
            <a:r>
              <a:rPr lang="es-ES" sz="1100" dirty="0"/>
              <a:t>Programar recesos pidiendo a un amigo, compañero o familiar que se responsabilice por el bebé, dos veces a la semana, por 30 minutos o una hora, durante el tope máximo de llanto.</a:t>
            </a:r>
          </a:p>
          <a:p>
            <a:pPr marL="165261" lvl="2" indent="-165261" defTabSz="914132">
              <a:buSzPct val="100000"/>
              <a:buFont typeface="Arial" panose="020B0604020202020204" pitchFamily="34" charset="0"/>
              <a:buChar char="•"/>
              <a:defRPr b="1"/>
            </a:pPr>
            <a:r>
              <a:rPr lang="es-ES" sz="1100" dirty="0"/>
              <a:t>Comprarse su café favorito o música especial para ayudar a calmar a los padres cuando el bebé llora.</a:t>
            </a:r>
          </a:p>
          <a:p>
            <a:pPr marL="0" lvl="2" defTabSz="914132">
              <a:buSzPct val="100000"/>
              <a:defRPr b="1"/>
            </a:pPr>
            <a:endParaRPr lang="es-ES" sz="1100" dirty="0"/>
          </a:p>
          <a:p>
            <a:pPr marL="0" lvl="2" defTabSz="914132">
              <a:buSzPct val="100000"/>
              <a:defRPr b="1"/>
            </a:pPr>
            <a:r>
              <a:rPr lang="es-ES" sz="1100" i="1" dirty="0"/>
              <a:t>Actividad opcional: (necesitará un rotafolio y quizás papel para las notas en las mesas).</a:t>
            </a:r>
          </a:p>
          <a:p>
            <a:pPr marL="0" lvl="2" defTabSz="914132">
              <a:buSzPct val="100000"/>
              <a:defRPr b="1"/>
            </a:pPr>
            <a:r>
              <a:rPr lang="es-ES" sz="1100" i="1" dirty="0"/>
              <a:t>Los facilitadores pueden hacer que los participantes compartan en un grupo grande o que establezcan una discusión en sus mesas por 5 minutos y después compartan con el grupo grande. Es probable que los facilitadores deseen hacer una lista de sugerencias para compartir con el grupo después de la capacitación. Los participantes pueden proponer algunas ideas excelentes que deseen recordar y compartir con otros cuidadores y padres.</a:t>
            </a:r>
          </a:p>
          <a:p>
            <a:pPr marL="0" lvl="2" defTabSz="914132">
              <a:buSzPct val="100000"/>
              <a:defRPr b="1"/>
            </a:pPr>
            <a:endParaRPr lang="en-US" sz="1100" dirty="0"/>
          </a:p>
          <a:p>
            <a:pPr marL="0" lvl="2" defTabSz="914132">
              <a:buSzPct val="100000"/>
              <a:defRPr b="1"/>
            </a:pPr>
            <a:r>
              <a:rPr lang="es-ES" sz="1100" b="1" dirty="0"/>
              <a:t>Gracias por compartir sus ideas. Seguiremos hablando sobre ellas durante la siguiente parte de esta capacitación, a medida que conversemos</a:t>
            </a:r>
          </a:p>
          <a:p>
            <a:pPr marL="165261" lvl="2" indent="-165261" defTabSz="914132">
              <a:buSzPct val="100000"/>
              <a:buFont typeface="Arial" panose="020B0604020202020204" pitchFamily="34" charset="0"/>
              <a:buChar char="•"/>
              <a:defRPr b="1"/>
            </a:pPr>
            <a:r>
              <a:rPr lang="es-ES" sz="1100" b="1" dirty="0"/>
              <a:t>Formas de consolar a un bebé llorón.</a:t>
            </a:r>
          </a:p>
          <a:p>
            <a:pPr marL="165261" lvl="2" indent="-165261" defTabSz="914132">
              <a:buSzPct val="100000"/>
              <a:buFont typeface="Arial" panose="020B0604020202020204" pitchFamily="34" charset="0"/>
              <a:buChar char="•"/>
              <a:defRPr b="1"/>
            </a:pPr>
            <a:r>
              <a:rPr lang="es-ES" sz="1100" b="1" dirty="0"/>
              <a:t>Formas en las que un padre o madre puede cuidar de sí mismo en medio de este momento estresante.</a:t>
            </a:r>
          </a:p>
          <a:p>
            <a:pPr marL="165261" lvl="2" indent="-165261" defTabSz="914132">
              <a:buSzPct val="100000"/>
              <a:buFont typeface="Arial" panose="020B0604020202020204" pitchFamily="34" charset="0"/>
              <a:buChar char="•"/>
              <a:defRPr b="1"/>
            </a:pPr>
            <a:r>
              <a:rPr lang="es-ES" sz="1100" b="1" dirty="0"/>
              <a:t>Formas de ayudar con la frustración consecuencia del llanto y prepararse para los momentos en los que la frustración es abrumadora. Esto es particularmente importante para proteger la seguridad del bebé.</a:t>
            </a:r>
            <a:endParaRPr lang="en-US" sz="1100" b="1" dirty="0"/>
          </a:p>
          <a:p>
            <a:pPr>
              <a:buSzPct val="100000"/>
              <a:defRPr b="1"/>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pPr marL="0" lvl="2" defTabSz="914132">
              <a:buSzPct val="100000"/>
              <a:defRPr b="1"/>
            </a:pPr>
            <a:r>
              <a:rPr lang="es-ES" sz="1100" dirty="0"/>
              <a:t>Objetivo: compartir los principios para consolar a un bebé.</a:t>
            </a:r>
          </a:p>
          <a:p>
            <a:pPr marL="0" lvl="2" defTabSz="914132">
              <a:buSzPct val="100000"/>
              <a:defRPr b="1"/>
            </a:pPr>
            <a:r>
              <a:rPr lang="es-ES" sz="1100" dirty="0"/>
              <a:t>¿Verdadero o falso? ¿Consolar a un bebé es algo que sucede de forma natural y fácil para todos los padres y cuidadores?</a:t>
            </a:r>
          </a:p>
          <a:p>
            <a:pPr marL="165261" lvl="2" indent="-165261" defTabSz="914132">
              <a:buSzPct val="100000"/>
              <a:buFont typeface="Arial" panose="020B0604020202020204" pitchFamily="34" charset="0"/>
              <a:buChar char="•"/>
              <a:defRPr b="1"/>
            </a:pPr>
            <a:r>
              <a:rPr lang="es-ES" sz="1100" b="1" dirty="0"/>
              <a:t>Si creen que esta afirmación es precisa, ustedes son personas con suerte, pero no necesariamente es el caso de muchos padres y cuidadores.</a:t>
            </a:r>
          </a:p>
          <a:p>
            <a:pPr marL="165261" lvl="2" indent="-165261" defTabSz="914132">
              <a:buSzPct val="100000"/>
              <a:buFont typeface="Arial" panose="020B0604020202020204" pitchFamily="34" charset="0"/>
              <a:buChar char="•"/>
              <a:defRPr b="1"/>
            </a:pPr>
            <a:r>
              <a:rPr lang="es-ES" sz="1100" b="1" dirty="0"/>
              <a:t>Además, algunos bebés son mucho más difíciles de consolar que otros, lo cual es perfectamente normal,  pero requiere unas cuantas estrategias e ideas más.</a:t>
            </a:r>
            <a:endParaRPr lang="es-ES" sz="1100" b="1" i="1" kern="0" dirty="0">
              <a:solidFill>
                <a:srgbClr val="000000"/>
              </a:solidFill>
              <a:sym typeface="Calibri"/>
            </a:endParaRPr>
          </a:p>
          <a:p>
            <a:pPr marL="165261" lvl="2" indent="-165261" defTabSz="914132">
              <a:buSzPct val="100000"/>
              <a:buFont typeface="Arial" panose="020B0604020202020204" pitchFamily="34" charset="0"/>
              <a:buChar char="•"/>
              <a:defRPr b="1"/>
            </a:pPr>
            <a:r>
              <a:rPr lang="es-ES" sz="1100" b="1" kern="0" dirty="0">
                <a:solidFill>
                  <a:srgbClr val="000000"/>
                </a:solidFill>
                <a:sym typeface="Calibri"/>
              </a:rPr>
              <a:t>Nadie conoce el secreto mágico para consolar a todos los bebés el 100 % del tiempo. </a:t>
            </a:r>
            <a:r>
              <a:rPr lang="es-ES" sz="1100" b="1" i="1" kern="0" dirty="0">
                <a:solidFill>
                  <a:srgbClr val="000000"/>
                </a:solidFill>
                <a:sym typeface="Calibri"/>
              </a:rPr>
              <a:t>Independientemente de lo que haga o intente, es importante que sepa que algunos episodios de llanto son inconsolables (entre 5 y 10 %).</a:t>
            </a:r>
            <a:r>
              <a:rPr lang="es-ES" sz="1100" b="1" kern="0" dirty="0">
                <a:solidFill>
                  <a:srgbClr val="000000"/>
                </a:solidFill>
                <a:sym typeface="Calibri"/>
              </a:rPr>
              <a:t> Las técnicas que podrían haber funcionado ayer, quizá no funcionen hoy. </a:t>
            </a:r>
            <a:r>
              <a:rPr lang="es-ES" sz="1100" b="1" i="1" kern="0" dirty="0">
                <a:solidFill>
                  <a:srgbClr val="000000"/>
                </a:solidFill>
                <a:sym typeface="Calibri"/>
              </a:rPr>
              <a:t>Eso no quiere decir que un padre, madre o cuidador está hacienda algo mal.</a:t>
            </a:r>
          </a:p>
          <a:p>
            <a:pPr defTabSz="914132">
              <a:defRPr/>
            </a:pPr>
            <a:endParaRPr lang="en-US" sz="1100" i="1" dirty="0"/>
          </a:p>
          <a:p>
            <a:pPr defTabSz="914132">
              <a:defRPr/>
            </a:pPr>
            <a:r>
              <a:rPr lang="es-ES" sz="1100" b="1" kern="0" dirty="0">
                <a:solidFill>
                  <a:srgbClr val="000000"/>
                </a:solidFill>
                <a:sym typeface="Calibri"/>
              </a:rPr>
              <a:t>Como cuidadores, se sentirán responsables por el bebé y es posible que se frustren por su incapacidad de hacer que el bebé deje de llorar. Es NORMAL sentirse frustrado en este momento, ¡pero lo que es más importante es cómo </a:t>
            </a:r>
            <a:r>
              <a:rPr lang="es-ES" sz="1100" b="1" i="1" u="sng" kern="0" dirty="0">
                <a:solidFill>
                  <a:srgbClr val="000000"/>
                </a:solidFill>
                <a:sym typeface="Calibri"/>
              </a:rPr>
              <a:t>maneja</a:t>
            </a:r>
            <a:r>
              <a:rPr lang="es-ES" sz="1100" b="1" i="1" kern="0" dirty="0">
                <a:solidFill>
                  <a:srgbClr val="000000"/>
                </a:solidFill>
                <a:sym typeface="Calibri"/>
              </a:rPr>
              <a:t> </a:t>
            </a:r>
            <a:r>
              <a:rPr lang="es-ES" sz="1100" b="1" kern="0" dirty="0">
                <a:solidFill>
                  <a:srgbClr val="000000"/>
                </a:solidFill>
                <a:sym typeface="Calibri"/>
              </a:rPr>
              <a:t>esa frustración</a:t>
            </a:r>
            <a:r>
              <a:rPr lang="es-ES" sz="1100" b="1" dirty="0">
                <a:solidFill>
                  <a:srgbClr val="000000"/>
                </a:solidFill>
                <a:sym typeface="Calibri"/>
              </a:rPr>
              <a:t>!</a:t>
            </a:r>
          </a:p>
          <a:p>
            <a:pPr defTabSz="914132">
              <a:defRPr/>
            </a:pPr>
            <a:endParaRPr lang="en-US" sz="1100" b="1" dirty="0">
              <a:solidFill>
                <a:srgbClr val="000000"/>
              </a:solidFill>
              <a:sym typeface="Calibri"/>
            </a:endParaRPr>
          </a:p>
          <a:p>
            <a:pPr defTabSz="914132">
              <a:defRPr/>
            </a:pPr>
            <a:r>
              <a:rPr lang="es-ES" sz="1100" dirty="0">
                <a:solidFill>
                  <a:srgbClr val="000000"/>
                </a:solidFill>
                <a:sym typeface="Calibri"/>
              </a:rPr>
              <a:t>Si aprenden los </a:t>
            </a:r>
            <a:r>
              <a:rPr lang="es-ES" sz="1100" b="1" dirty="0">
                <a:solidFill>
                  <a:srgbClr val="000000"/>
                </a:solidFill>
                <a:sym typeface="Calibri"/>
              </a:rPr>
              <a:t>principios para consolar, </a:t>
            </a:r>
            <a:r>
              <a:rPr lang="es-ES" sz="1100" dirty="0">
                <a:solidFill>
                  <a:srgbClr val="000000"/>
                </a:solidFill>
                <a:sym typeface="Calibri"/>
              </a:rPr>
              <a:t>en lugar de técnicas individuales es más probable que piensen en una variedad de estrategias que probar cuando se manifiesta la presión del llanto</a:t>
            </a:r>
            <a:r>
              <a:rPr lang="es-ES" sz="1100" dirty="0"/>
              <a:t>:</a:t>
            </a:r>
          </a:p>
          <a:p>
            <a:pPr marL="0" lvl="2" defTabSz="914132">
              <a:buSzPct val="100000"/>
              <a:defRPr b="1"/>
            </a:pPr>
            <a:endParaRPr lang="en-US" sz="1100" dirty="0"/>
          </a:p>
          <a:p>
            <a:pPr marL="0" lvl="2" defTabSz="914132">
              <a:buSzPct val="100000"/>
              <a:defRPr b="1"/>
            </a:pPr>
            <a:r>
              <a:rPr lang="es-ES" sz="1100" b="1" dirty="0">
                <a:sym typeface="Calibri"/>
              </a:rPr>
              <a:t>Siete p</a:t>
            </a:r>
            <a:r>
              <a:rPr lang="es-ES" sz="1100" b="1" dirty="0">
                <a:solidFill>
                  <a:srgbClr val="000000"/>
                </a:solidFill>
                <a:sym typeface="Calibri"/>
              </a:rPr>
              <a:t>rincipios para consolar </a:t>
            </a:r>
            <a:r>
              <a:rPr lang="es-ES" sz="1100" dirty="0"/>
              <a:t>(</a:t>
            </a:r>
            <a:r>
              <a:rPr lang="es-ES" sz="1100" i="1" dirty="0"/>
              <a:t>haga que los participantes aporten ejemplos de cada estrategia antes de hacer sugerencias y resumir).</a:t>
            </a:r>
            <a:endParaRPr lang="es-ES" sz="1100" b="1" dirty="0"/>
          </a:p>
          <a:p>
            <a:pPr marL="0" lvl="2" defTabSz="914132">
              <a:buSzPct val="100000"/>
              <a:defRPr b="1"/>
            </a:pPr>
            <a:endParaRPr lang="en-US" sz="1100" b="1" dirty="0"/>
          </a:p>
          <a:p>
            <a:pPr marL="165261" lvl="2" indent="-165261" defTabSz="914132">
              <a:buSzPct val="100000"/>
              <a:buFont typeface="Arial" panose="020B0604020202020204" pitchFamily="34" charset="0"/>
              <a:buChar char="•"/>
              <a:defRPr b="1"/>
            </a:pPr>
            <a:r>
              <a:rPr lang="es-ES" sz="1100" dirty="0">
                <a:latin typeface="Calibri Heading"/>
                <a:cs typeface="Calibri" panose="020F0502020204030204" pitchFamily="34" charset="0"/>
              </a:rPr>
              <a:t>Cambie de posición al bebé</a:t>
            </a:r>
            <a:r>
              <a:rPr lang="es-ES" sz="1100" dirty="0"/>
              <a:t>: cambiar la posición del bebé puede proporcionar distintos puntos de contacto entre ustedes y el bebé, cambiar la visión del bebé, permite establecer contacto visual entre ustedes y el bebé y permite que el bebé estire sus extremidades y otras partes del cuerpo. Los ejemplos abarcan: cargar al bebé, acostarlo, cargarlo apoyado del hombro, mecerlo con cuidado sobre un brazo o una pierna, colocarlo mirando al frente, etc.</a:t>
            </a:r>
          </a:p>
          <a:p>
            <a:pPr marL="165261" lvl="2" indent="-165261" defTabSz="914132">
              <a:buSzPct val="100000"/>
              <a:buFont typeface="Arial" panose="020B0604020202020204" pitchFamily="34" charset="0"/>
              <a:buChar char="•"/>
              <a:defRPr b="1"/>
            </a:pPr>
            <a:r>
              <a:rPr lang="es-ES" sz="1100" b="1" dirty="0"/>
              <a:t>Movimiento:</a:t>
            </a:r>
            <a:r>
              <a:rPr lang="es-ES" sz="1100" dirty="0"/>
              <a:t> el movimiento consuela mucho a los bebés. Los cuidadores pueden usar su propio movimientos o usar medios mecánicos. Entre los ejemplos están: caminar con el bebé, hacer un movimiento de balanceo, mecer hacia arriba y hacia abajo, pasear al bebé en un cochecito, pasear en el auto, colocar al bebé sobre una lavadora o secadora en funcionamiento (cuidándolo con atención), usar una mecedora de bebés, etc.</a:t>
            </a:r>
          </a:p>
          <a:p>
            <a:pPr marL="165261" lvl="2" indent="-165261" defTabSz="914132">
              <a:buSzPct val="100000"/>
              <a:buFont typeface="Arial" panose="020B0604020202020204" pitchFamily="34" charset="0"/>
              <a:buChar char="•"/>
              <a:defRPr b="1"/>
            </a:pPr>
            <a:r>
              <a:rPr lang="es-ES" sz="1100" dirty="0">
                <a:latin typeface="Calibri Heading"/>
                <a:cs typeface="Calibri" panose="020F0502020204030204" pitchFamily="34" charset="0"/>
              </a:rPr>
              <a:t>Repetición y ritmo:</a:t>
            </a:r>
            <a:r>
              <a:rPr lang="es-ES" sz="1100" dirty="0"/>
              <a:t> con frecuencia, la repetición y el ritmo se combinan con el movimiento y se complementan. Repetir cosas relajantes ayuda a tranquilizar, en particular, cuando se repite siguiendo un patrón. Entre los ejemplos están: caminar siguiendo un patrón o hacer los mismos movimientos una y otra vez, mecer al bebé, mecerlo en su cochecito hacia adelante y hacia atrás, cantar una canción, contar un cuento infantil o cantar una canción de cuna, dar palmaditas en la espalda del bebé o colocarlo sobre su pecho para que escuche su corazón latir. </a:t>
            </a:r>
          </a:p>
          <a:p>
            <a:pPr marL="165261" lvl="2" indent="-165261" defTabSz="914132">
              <a:buSzPct val="100000"/>
              <a:buFont typeface="Arial" panose="020B0604020202020204" pitchFamily="34" charset="0"/>
              <a:buChar char="•"/>
              <a:defRPr b="1"/>
            </a:pPr>
            <a:r>
              <a:rPr lang="es-ES" sz="1100" dirty="0">
                <a:latin typeface="Calibri Heading"/>
                <a:cs typeface="Calibri" panose="020F0502020204030204" pitchFamily="34" charset="0"/>
              </a:rPr>
              <a:t>Ruido blanco:</a:t>
            </a:r>
            <a:r>
              <a:rPr lang="es-ES" sz="1100" dirty="0"/>
              <a:t> el ruido blanco es un sonido que con frecuencia no tiene ritmo, como un ruido de fondo aleatorio que no tiene ninguna melodía. Entre los ejemplos están: el sonido de una aspiradora, una ducha, el zumbido de un motor o ventilador o incluso una máquina de ruido blanco</a:t>
            </a:r>
            <a:r>
              <a:rPr lang="es-ES" sz="1100" b="1" i="1" dirty="0"/>
              <a:t>. Lo que sea que escoja para hacer ruido blanco, asegúrese de que el bebé esté seguro y protegido.</a:t>
            </a:r>
          </a:p>
          <a:p>
            <a:pPr marL="165261" lvl="2" indent="-165261" defTabSz="914132">
              <a:buSzPct val="100000"/>
              <a:buFont typeface="Arial" panose="020B0604020202020204" pitchFamily="34" charset="0"/>
              <a:buChar char="•"/>
              <a:defRPr b="1"/>
            </a:pPr>
            <a:r>
              <a:rPr lang="es-ES" sz="1100" dirty="0">
                <a:latin typeface="Calibri Heading"/>
                <a:cs typeface="Calibri" panose="020F0502020204030204" pitchFamily="34" charset="0"/>
              </a:rPr>
              <a:t>Olores, imágenes y sonidos:</a:t>
            </a:r>
            <a:r>
              <a:rPr lang="es-ES" sz="1100" dirty="0"/>
              <a:t> a menudo olvidamos que los sentidos de los bebés son muy sensibles. Pueden identificar y sentirse consolados con olores, sonidos y señales conocidas. Entre los ejemplos están: envolver al bebé o cubrir el hombro del cuidador con una manta conocida que se haya lavado recientemente, mantener cerca del bebé (de manera segura) una prenda de vestir de uno de los padres o un cuidador conocido, hacer que vea rostros humanos que reconozca, ya que esto consuela al bebé, igualmente la voz humana también los consuela, en especial la de uno de los padres o cuidador conocidos.</a:t>
            </a:r>
          </a:p>
          <a:p>
            <a:pPr marL="165261" lvl="2" indent="-165261" defTabSz="914132">
              <a:buSzPct val="100000"/>
              <a:buFont typeface="Arial" panose="020B0604020202020204" pitchFamily="34" charset="0"/>
              <a:buChar char="•"/>
              <a:defRPr b="1"/>
            </a:pPr>
            <a:r>
              <a:rPr lang="es-ES" sz="1100" b="1" dirty="0"/>
              <a:t>Cercanía al cuidador</a:t>
            </a:r>
            <a:r>
              <a:rPr lang="es-ES" sz="1100" dirty="0"/>
              <a:t>: ser cargado y acurrucado es extremadamente importante y consuela a los bebés. Entre los ejemplos están: contacto piel con piel, cargar al bebé, sentarlo sobre su regazo, etc.</a:t>
            </a:r>
          </a:p>
          <a:p>
            <a:pPr marL="165261" lvl="2" indent="-165261" defTabSz="914132">
              <a:buSzPct val="100000"/>
              <a:buFont typeface="Arial" panose="020B0604020202020204" pitchFamily="34" charset="0"/>
              <a:buChar char="•"/>
              <a:defRPr b="1"/>
            </a:pPr>
            <a:r>
              <a:rPr lang="es-ES" sz="1100" b="1" dirty="0"/>
              <a:t>Succión</a:t>
            </a:r>
            <a:r>
              <a:rPr lang="es-ES" sz="1100" dirty="0"/>
              <a:t>: los movimientos de succión comienzan en el vientre y pueden ser muy relajantes para los bebés. Las succión no relacionada con la ingesta de alimentos puede ser muy relajante cuando el bebé no tiene hambre. Entre los ejemplos están: succionar un chupete, succionar un dedo pulgar u otros dedos (aunque muchos bebés se tardan un poco en coordinar sus dedos) o incluso un dedo limpio del cuidador.</a:t>
            </a:r>
          </a:p>
          <a:p>
            <a:pPr marL="0" lvl="2" defTabSz="914132">
              <a:buSzPct val="100000"/>
              <a:defRPr b="1"/>
            </a:pPr>
            <a:endParaRPr lang="en-US" sz="1100" dirty="0"/>
          </a:p>
          <a:p>
            <a:pPr marL="0" lvl="2" defTabSz="914132">
              <a:buSzPct val="100000"/>
              <a:defRPr b="1"/>
            </a:pPr>
            <a:r>
              <a:rPr lang="es-ES" sz="1100" b="1" dirty="0"/>
              <a:t>Si bien cada principio puede ser útil por sí mismo, usar varios de ellos puede dar resultados más exitosos.  </a:t>
            </a:r>
          </a:p>
          <a:p>
            <a:pPr marL="0" lvl="2" defTabSz="914132">
              <a:buSzPct val="100000"/>
              <a:defRPr b="1"/>
            </a:pPr>
            <a:r>
              <a:rPr lang="es-ES" sz="1100" dirty="0"/>
              <a:t>Pregunta de discusión opcional:</a:t>
            </a:r>
          </a:p>
          <a:p>
            <a:pPr marL="0" lvl="2" defTabSz="914132">
              <a:buSzPct val="100000"/>
              <a:defRPr b="1"/>
            </a:pPr>
            <a:r>
              <a:rPr lang="es-ES" sz="1100" dirty="0"/>
              <a:t>¿Pueden dar ejemplos de cómo se pueden usar estos principios en conjunto?</a:t>
            </a:r>
          </a:p>
          <a:p>
            <a:pPr marL="0" lvl="2" defTabSz="914132">
              <a:buSzPct val="100000"/>
              <a:defRPr b="1"/>
            </a:pPr>
            <a:r>
              <a:rPr lang="es-ES" sz="1100" dirty="0"/>
              <a:t>Ejemplos: escuchar música relajante o hablar con un tono de voz tranquilo mientras pasea a su bebé en el auto. </a:t>
            </a:r>
          </a:p>
          <a:p>
            <a:pPr marL="0" lvl="2" defTabSz="914132">
              <a:buSzPct val="100000"/>
              <a:defRPr b="1"/>
            </a:pPr>
            <a:r>
              <a:rPr lang="es-ES" sz="1100" dirty="0"/>
              <a:t>Cantar, mecer y acariciar a su bebé.</a:t>
            </a:r>
          </a:p>
          <a:p>
            <a:pPr marL="0" lvl="2" defTabSz="914132">
              <a:buSzPct val="100000"/>
              <a:defRPr b="1"/>
            </a:pPr>
            <a:endParaRPr lang="en-US" sz="1100" dirty="0"/>
          </a:p>
          <a:p>
            <a:pPr marL="0" lvl="2" defTabSz="914132">
              <a:buSzPct val="100000"/>
              <a:defRPr b="1"/>
            </a:pPr>
            <a:endParaRPr lang="en-US" sz="1100" i="1" dirty="0"/>
          </a:p>
          <a:p>
            <a:pPr marL="0" lvl="2" defTabSz="914132">
              <a:buSzPct val="100000"/>
              <a:defRPr b="1"/>
            </a:pPr>
            <a:r>
              <a:rPr lang="es-ES" sz="1100" b="1" i="1" dirty="0"/>
              <a:t>Es un mito que ustedes puedan malcriar a un bebé. No es posible malcriar a un bebé</a:t>
            </a:r>
            <a:r>
              <a:rPr lang="es-ES" sz="1100" i="1" dirty="0"/>
              <a:t>. </a:t>
            </a:r>
            <a:r>
              <a:rPr lang="es-ES" sz="1100" b="1" dirty="0"/>
              <a:t>De hecho, un cuidador que responde a las señales de irritabilidad de un bebé de forma rápida y constante, en realidad </a:t>
            </a:r>
            <a:r>
              <a:rPr lang="es-ES" sz="1100" b="1" i="1" dirty="0"/>
              <a:t>disminuye</a:t>
            </a:r>
            <a:r>
              <a:rPr lang="es-ES" sz="1100" b="1" dirty="0"/>
              <a:t> los episodios de llanto inconsolable y fortalece el vínculo entre el cuidador y el bebé.</a:t>
            </a:r>
          </a:p>
          <a:p>
            <a:pPr marL="0" lvl="2" defTabSz="914132">
              <a:buSzPct val="100000"/>
              <a:defRPr b="1"/>
            </a:pPr>
            <a:endParaRPr lang="es-ES" sz="1100" b="1" dirty="0"/>
          </a:p>
          <a:p>
            <a:pPr marL="0" lvl="1" defTabSz="931500">
              <a:defRPr/>
            </a:pPr>
            <a:r>
              <a:rPr lang="es-ES" sz="1100" dirty="0">
                <a:solidFill>
                  <a:srgbClr val="000000"/>
                </a:solidFill>
              </a:rPr>
              <a:t>Referencia: </a:t>
            </a:r>
          </a:p>
          <a:p>
            <a:pPr marL="0" lvl="1" defTabSz="931500">
              <a:defRPr/>
            </a:pPr>
            <a:r>
              <a:rPr lang="es-ES" dirty="0"/>
              <a:t>Cortesía del Centro Nacional para el Síndrome del Bebé Sacudido</a:t>
            </a:r>
            <a:r>
              <a:rPr lang="en-US" dirty="0"/>
              <a:t>, dontshake.org</a:t>
            </a:r>
            <a:endParaRPr lang="en-US" sz="1100" b="1" dirty="0"/>
          </a:p>
        </p:txBody>
      </p:sp>
    </p:spTree>
    <p:extLst>
      <p:ext uri="{BB962C8B-B14F-4D97-AF65-F5344CB8AC3E}">
        <p14:creationId xmlns:p14="http://schemas.microsoft.com/office/powerpoint/2010/main" val="3737893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s-ES" sz="1100" dirty="0"/>
              <a:t>Objetivo: describir 3 estrategias de superación para ayudar a manejar la frustración.</a:t>
            </a:r>
          </a:p>
          <a:p>
            <a:pPr defTabSz="914132">
              <a:defRPr/>
            </a:pPr>
            <a:endParaRPr lang="es-ES" sz="1100" dirty="0"/>
          </a:p>
          <a:p>
            <a:pPr defTabSz="914132">
              <a:defRPr/>
            </a:pPr>
            <a:r>
              <a:rPr lang="es-ES" sz="1100" dirty="0"/>
              <a:t>No es una tarea fácil controlarse cuando se lidia con un bebé inconsolable. Pero cuando se toman un momento para manejar su frustración, no solo se benefician de la disminución del estrés, sino que limitan la posibilidad de lesionar o sacudir al bebé.</a:t>
            </a:r>
          </a:p>
          <a:p>
            <a:pPr defTabSz="914132">
              <a:defRPr/>
            </a:pPr>
            <a:r>
              <a:rPr lang="es-ES" sz="1100" dirty="0"/>
              <a:t>A continuación, se presentan tres estrategias para lidiar con la frustración y que pueden compartir con lo padres: </a:t>
            </a:r>
          </a:p>
          <a:p>
            <a:pPr defTabSz="914132">
              <a:defRPr/>
            </a:pPr>
            <a:endParaRPr lang="en-US" sz="1100" dirty="0"/>
          </a:p>
          <a:p>
            <a:pPr defTabSz="914132">
              <a:defRPr/>
            </a:pPr>
            <a:r>
              <a:rPr lang="en-US" sz="1100" b="1" dirty="0"/>
              <a:t>1.) </a:t>
            </a:r>
            <a:r>
              <a:rPr lang="es-ES" sz="1100" b="1" dirty="0">
                <a:solidFill>
                  <a:srgbClr val="000000"/>
                </a:solidFill>
                <a:sym typeface="Calibri"/>
              </a:rPr>
              <a:t>Tómense un tiempo para calmarse</a:t>
            </a:r>
            <a:endParaRPr lang="en-US" sz="1100" b="1" dirty="0"/>
          </a:p>
          <a:p>
            <a:pPr defTabSz="914132">
              <a:defRPr/>
            </a:pPr>
            <a:r>
              <a:rPr lang="es-ES" sz="1100" b="1" dirty="0">
                <a:sym typeface="Calibri"/>
              </a:rPr>
              <a:t>Este es el primer paso y el </a:t>
            </a:r>
            <a:r>
              <a:rPr lang="es-ES" sz="1100" b="1" i="1" dirty="0">
                <a:sym typeface="Calibri"/>
              </a:rPr>
              <a:t>más importante. </a:t>
            </a:r>
            <a:r>
              <a:rPr lang="es-ES" sz="1100" b="1" dirty="0">
                <a:sym typeface="Calibri"/>
              </a:rPr>
              <a:t>Es más importante para los padres y cuidadores mantenerse calmados que tratar de que el bebé deje de llorar</a:t>
            </a:r>
            <a:r>
              <a:rPr lang="es-ES" sz="1100" b="1" dirty="0">
                <a:solidFill>
                  <a:srgbClr val="000000"/>
                </a:solidFill>
                <a:sym typeface="Calibri"/>
              </a:rPr>
              <a:t>.</a:t>
            </a:r>
          </a:p>
          <a:p>
            <a:pPr defTabSz="914132">
              <a:defRPr/>
            </a:pPr>
            <a:r>
              <a:rPr lang="es-ES" sz="1100" b="1" dirty="0">
                <a:solidFill>
                  <a:srgbClr val="000000"/>
                </a:solidFill>
                <a:sym typeface="Calibri"/>
              </a:rPr>
              <a:t>Los padres y cuidadores deben pensar en algunas actividades relajantes </a:t>
            </a:r>
            <a:r>
              <a:rPr lang="es-ES" sz="1100" b="1" i="1" dirty="0">
                <a:solidFill>
                  <a:srgbClr val="000000"/>
                </a:solidFill>
                <a:sym typeface="Calibri"/>
              </a:rPr>
              <a:t>antes</a:t>
            </a:r>
            <a:r>
              <a:rPr lang="es-ES" sz="1100" b="1" dirty="0">
                <a:solidFill>
                  <a:srgbClr val="000000"/>
                </a:solidFill>
                <a:sym typeface="Calibri"/>
              </a:rPr>
              <a:t> de lidiar con un bebé que esté llorando.</a:t>
            </a:r>
          </a:p>
          <a:p>
            <a:pPr defTabSz="914132">
              <a:defRPr/>
            </a:pPr>
            <a:r>
              <a:rPr lang="es-ES" sz="1100" dirty="0">
                <a:solidFill>
                  <a:srgbClr val="000000"/>
                </a:solidFill>
                <a:sym typeface="Calibri"/>
              </a:rPr>
              <a:t>Los ejemplos pueden incluir:</a:t>
            </a:r>
            <a:endParaRPr lang="es-ES" sz="1100" i="1" dirty="0">
              <a:solidFill>
                <a:srgbClr val="000000"/>
              </a:solidFill>
              <a:sym typeface="Calibri"/>
            </a:endParaRPr>
          </a:p>
          <a:p>
            <a:pPr marL="716130" lvl="1" indent="-275434" hangingPunct="0">
              <a:buFont typeface="Arial" panose="020B0604020202020204" pitchFamily="34" charset="0"/>
              <a:buChar char="•"/>
            </a:pPr>
            <a:r>
              <a:rPr lang="es-ES" sz="1100" dirty="0">
                <a:solidFill>
                  <a:srgbClr val="000000"/>
                </a:solidFill>
                <a:sym typeface="Calibri"/>
              </a:rPr>
              <a:t>Caminar.</a:t>
            </a:r>
          </a:p>
          <a:p>
            <a:pPr marL="716130" lvl="1" indent="-275434" hangingPunct="0">
              <a:buFont typeface="Arial" panose="020B0604020202020204" pitchFamily="34" charset="0"/>
              <a:buChar char="•"/>
            </a:pPr>
            <a:r>
              <a:rPr lang="es-ES" sz="1100" dirty="0">
                <a:solidFill>
                  <a:srgbClr val="000000"/>
                </a:solidFill>
                <a:sym typeface="Calibri"/>
              </a:rPr>
              <a:t>Respirar profundamente.</a:t>
            </a:r>
          </a:p>
          <a:p>
            <a:pPr marL="716130" lvl="1" indent="-275434" hangingPunct="0">
              <a:buFont typeface="Arial" panose="020B0604020202020204" pitchFamily="34" charset="0"/>
              <a:buChar char="•"/>
            </a:pPr>
            <a:r>
              <a:rPr lang="es-ES" sz="1100" dirty="0">
                <a:solidFill>
                  <a:srgbClr val="000000"/>
                </a:solidFill>
                <a:sym typeface="Calibri"/>
              </a:rPr>
              <a:t>Escuchar música.</a:t>
            </a:r>
          </a:p>
          <a:p>
            <a:pPr marL="716130" lvl="1" indent="-275434" hangingPunct="0">
              <a:buFont typeface="Arial" panose="020B0604020202020204" pitchFamily="34" charset="0"/>
              <a:buChar char="•"/>
            </a:pPr>
            <a:r>
              <a:rPr lang="es-ES" sz="1100" dirty="0">
                <a:solidFill>
                  <a:srgbClr val="000000"/>
                </a:solidFill>
                <a:sym typeface="Calibri"/>
              </a:rPr>
              <a:t>Ver un programa de televisión o película tonta.</a:t>
            </a:r>
          </a:p>
          <a:p>
            <a:pPr marL="716130" lvl="1" indent="-275434" hangingPunct="0">
              <a:buFont typeface="Arial" panose="020B0604020202020204" pitchFamily="34" charset="0"/>
              <a:buChar char="•"/>
            </a:pPr>
            <a:r>
              <a:rPr lang="es-ES" sz="1100" dirty="0">
                <a:solidFill>
                  <a:srgbClr val="000000"/>
                </a:solidFill>
                <a:sym typeface="Calibri"/>
              </a:rPr>
              <a:t>Recuerden: Si los padres o el cuidador pueden relajarse, eso también ayuda al bebé, ya que este puede sentir las emociones del cuidador y responder de acuerdo con ellas, lo cual no significa que un bebé llora por culpa del cuidador</a:t>
            </a:r>
            <a:r>
              <a:rPr lang="es-ES" sz="1100" dirty="0"/>
              <a:t>.</a:t>
            </a:r>
          </a:p>
          <a:p>
            <a:pPr marL="716130" lvl="1" indent="-275434" hangingPunct="0">
              <a:buFont typeface="Arial" panose="020B0604020202020204" pitchFamily="34" charset="0"/>
              <a:buChar char="•"/>
            </a:pPr>
            <a:endParaRPr lang="es-ES" sz="1100" dirty="0"/>
          </a:p>
          <a:p>
            <a:pPr defTabSz="914132">
              <a:defRPr/>
            </a:pPr>
            <a:r>
              <a:rPr lang="es-ES" sz="1100" b="1" dirty="0"/>
              <a:t>2.) Consciencia</a:t>
            </a:r>
          </a:p>
          <a:p>
            <a:pPr marL="171400" indent="-171400" defTabSz="914132">
              <a:buFont typeface="Arial" panose="020B0604020202020204" pitchFamily="34" charset="0"/>
              <a:buChar char="•"/>
              <a:defRPr/>
            </a:pPr>
            <a:r>
              <a:rPr lang="es-ES" sz="1100" dirty="0"/>
              <a:t>Intenten mantenerse concentrados en la tarea en cuestión, aunque el bebé esté llorando.</a:t>
            </a:r>
          </a:p>
          <a:p>
            <a:pPr defTabSz="914132">
              <a:defRPr/>
            </a:pPr>
            <a:r>
              <a:rPr lang="es-ES" sz="1100" dirty="0"/>
              <a:t>Ejemplos: si están conduciendo, intentando preparar la cena o cuidando a un niño mayor, los padres o cuidadores deberían tratar de que el llanto del bebé no los estrese hasta el punto en el que estén tan estresados y distraídos que no puedan concentrarse ni terminar su labor.</a:t>
            </a:r>
          </a:p>
          <a:p>
            <a:pPr marL="171400" indent="-171400" defTabSz="914132">
              <a:buFont typeface="Arial" panose="020B0604020202020204" pitchFamily="34" charset="0"/>
              <a:buChar char="•"/>
              <a:defRPr/>
            </a:pPr>
            <a:endParaRPr lang="en-US" sz="1100" dirty="0"/>
          </a:p>
          <a:p>
            <a:pPr defTabSz="914132">
              <a:defRPr/>
            </a:pPr>
            <a:r>
              <a:rPr lang="en-US" sz="1100" b="1" dirty="0"/>
              <a:t>3</a:t>
            </a:r>
            <a:r>
              <a:rPr lang="es-ES" sz="1100" b="1" dirty="0"/>
              <a:t>.) </a:t>
            </a:r>
            <a:r>
              <a:rPr lang="es-ES" sz="1100" b="1" dirty="0">
                <a:solidFill>
                  <a:srgbClr val="000000"/>
                </a:solidFill>
                <a:sym typeface="Calibri"/>
              </a:rPr>
              <a:t>Tomen un receso</a:t>
            </a:r>
            <a:r>
              <a:rPr lang="es-ES" sz="1100" b="1" dirty="0"/>
              <a:t> </a:t>
            </a:r>
          </a:p>
          <a:p>
            <a:pPr marL="171400" indent="-171400" defTabSz="914132">
              <a:buFont typeface="Arial" panose="020B0604020202020204" pitchFamily="34" charset="0"/>
              <a:buChar char="•"/>
              <a:defRPr/>
            </a:pPr>
            <a:r>
              <a:rPr lang="es-ES" sz="1100" dirty="0"/>
              <a:t>Está bien que los padres o cuidadores se tomen un receso </a:t>
            </a:r>
            <a:r>
              <a:rPr lang="es-ES" sz="1100" b="1" dirty="0"/>
              <a:t>responsable</a:t>
            </a:r>
            <a:r>
              <a:rPr lang="es-ES" sz="1100" dirty="0"/>
              <a:t>.  </a:t>
            </a:r>
          </a:p>
          <a:p>
            <a:pPr marL="171400" indent="-171400" defTabSz="914132">
              <a:buFont typeface="Arial" panose="020B0604020202020204" pitchFamily="34" charset="0"/>
              <a:buChar char="•"/>
              <a:defRPr/>
            </a:pPr>
            <a:r>
              <a:rPr lang="es-ES" sz="1100" dirty="0"/>
              <a:t>Acuesten al bebé en un lugar seguro, poniendo en práctica los lineamientos recomendados para un sueño seguro.</a:t>
            </a:r>
          </a:p>
          <a:p>
            <a:pPr marL="171400" indent="-171400" hangingPunct="0">
              <a:buFont typeface="Arial" panose="020B0604020202020204" pitchFamily="34" charset="0"/>
              <a:buChar char="•"/>
            </a:pPr>
            <a:r>
              <a:rPr lang="es-ES" sz="1100" dirty="0">
                <a:solidFill>
                  <a:srgbClr val="000000"/>
                </a:solidFill>
                <a:sym typeface="Calibri"/>
              </a:rPr>
              <a:t>Los padres o cuidadores deben tomarse un momento para calmarse. Cuando estén calmados, pueden intentar de nuevo aplicar las técnicas de consolación.</a:t>
            </a:r>
          </a:p>
          <a:p>
            <a:pPr marL="171400" indent="-171400" hangingPunct="0">
              <a:buFont typeface="Arial" panose="020B0604020202020204" pitchFamily="34" charset="0"/>
              <a:buChar char="•"/>
            </a:pPr>
            <a:r>
              <a:rPr lang="es-ES" sz="1100" dirty="0">
                <a:solidFill>
                  <a:srgbClr val="000000"/>
                </a:solidFill>
                <a:sym typeface="Calibri"/>
              </a:rPr>
              <a:t>Vigile al bebé con frecuencia.</a:t>
            </a:r>
          </a:p>
          <a:p>
            <a:pPr marL="171400" indent="-171400" hangingPunct="0">
              <a:buFont typeface="Arial" panose="020B0604020202020204" pitchFamily="34" charset="0"/>
              <a:buChar char="•"/>
            </a:pPr>
            <a:endParaRPr lang="es-ES" sz="1100" dirty="0">
              <a:solidFill>
                <a:srgbClr val="000000"/>
              </a:solidFill>
              <a:sym typeface="Calibri"/>
            </a:endParaRPr>
          </a:p>
          <a:p>
            <a:pPr hangingPunct="0"/>
            <a:r>
              <a:rPr lang="es-ES" sz="1100" b="1" dirty="0">
                <a:solidFill>
                  <a:srgbClr val="000000"/>
                </a:solidFill>
                <a:sym typeface="Calibri"/>
              </a:rPr>
              <a:t>Recuerden: ¡Los sentimientos de frustración son NORMALES! ¡Está bien que los padres y cuidadores pidan ayuda! </a:t>
            </a:r>
          </a:p>
          <a:p>
            <a:pPr hangingPunct="0"/>
            <a:endParaRPr lang="es-ES" sz="1100" b="1" dirty="0">
              <a:solidFill>
                <a:srgbClr val="000000"/>
              </a:solidFill>
              <a:sym typeface="Calibri"/>
            </a:endParaRPr>
          </a:p>
          <a:p>
            <a:pPr hangingPunct="0"/>
            <a:r>
              <a:rPr lang="es-ES" sz="1100" b="1" dirty="0">
                <a:solidFill>
                  <a:srgbClr val="000000"/>
                </a:solidFill>
                <a:sym typeface="Calibri"/>
              </a:rPr>
              <a:t>Estas son estrategias que pueden compartir con los padres cuando se sientan frustrados debido al llanto de un bebé.</a:t>
            </a:r>
            <a:endParaRPr lang="es-ES" sz="1100" dirty="0"/>
          </a:p>
        </p:txBody>
      </p:sp>
    </p:spTree>
    <p:extLst>
      <p:ext uri="{BB962C8B-B14F-4D97-AF65-F5344CB8AC3E}">
        <p14:creationId xmlns:p14="http://schemas.microsoft.com/office/powerpoint/2010/main" val="4105680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1"/>
            <a:ext cx="5608320" cy="4414177"/>
          </a:xfrm>
        </p:spPr>
        <p:txBody>
          <a:bodyPr/>
          <a:lstStyle/>
          <a:p>
            <a:pPr defTabSz="914132">
              <a:defRPr/>
            </a:pPr>
            <a:r>
              <a:rPr lang="es-ES" sz="1100" dirty="0"/>
              <a:t>Objetivo: preparar un plan.</a:t>
            </a:r>
          </a:p>
          <a:p>
            <a:pPr defTabSz="914132">
              <a:defRPr/>
            </a:pPr>
            <a:endParaRPr lang="es-ES" sz="1100" dirty="0"/>
          </a:p>
          <a:p>
            <a:pPr defTabSz="914132">
              <a:defRPr/>
            </a:pPr>
            <a:r>
              <a:rPr lang="es-ES" sz="1100" dirty="0"/>
              <a:t>Desde el punto de vista biológico, los seres humanos están preparados para ser muy sensibles al llanto de un bebé, así que es natural frustrarse cuando un bebé llora inconsolablemente y el cuidador no puede hacer nada al respecto. Sin embargo, ese importante que los padres y cuidadores tengan un plan para que esa frustración no se escape de su control. Es difícil imaginar que alguien se frustre tanto hasta el punto de herir a un bebé, pero sucede 1,300 veces al año. A menudo, los perpetradores dicen que no se imaginaban a sí mismos hiriendo a un bebé, pero la frustración “dominó la situación”. </a:t>
            </a:r>
            <a:r>
              <a:rPr lang="es-ES" sz="1100" b="1" dirty="0"/>
              <a:t>Todas las personas que cuidan a un bebé, ya sean padres, proveedores de cuidado de niños o un familiar, </a:t>
            </a:r>
            <a:r>
              <a:rPr lang="es-ES" sz="1100" b="1" i="1" dirty="0"/>
              <a:t>son responsables de tener un plan de acción en curso en caso de que algunas vez “exploten</a:t>
            </a:r>
            <a:r>
              <a:rPr lang="es-ES" sz="1100" b="1" dirty="0"/>
              <a:t>”</a:t>
            </a:r>
            <a:r>
              <a:rPr lang="es-ES" sz="1100" b="1" i="1" dirty="0"/>
              <a:t>.</a:t>
            </a:r>
            <a:r>
              <a:rPr lang="es-ES" sz="1100" b="1" dirty="0"/>
              <a:t> </a:t>
            </a:r>
          </a:p>
          <a:p>
            <a:pPr hangingPunct="0"/>
            <a:endParaRPr lang="en-US" sz="1100" dirty="0">
              <a:solidFill>
                <a:srgbClr val="000000"/>
              </a:solidFill>
              <a:sym typeface="Calibri"/>
            </a:endParaRPr>
          </a:p>
          <a:p>
            <a:pPr hangingPunct="0"/>
            <a:r>
              <a:rPr lang="en-US" sz="1100" dirty="0">
                <a:solidFill>
                  <a:srgbClr val="000000"/>
                </a:solidFill>
                <a:sym typeface="Calibri"/>
              </a:rPr>
              <a:t>1. </a:t>
            </a:r>
            <a:r>
              <a:rPr lang="es-ES" sz="1100" b="1" dirty="0">
                <a:solidFill>
                  <a:srgbClr val="000000"/>
                </a:solidFill>
                <a:sym typeface="Calibri"/>
              </a:rPr>
              <a:t>El  primer paso es que los padres y cuidadores consigan a un par de personas con quienes puedan turnarse para que los ayuden.</a:t>
            </a:r>
          </a:p>
          <a:p>
            <a:pPr hangingPunct="0"/>
            <a:r>
              <a:rPr lang="es-ES" sz="1100" dirty="0">
                <a:solidFill>
                  <a:srgbClr val="000000"/>
                </a:solidFill>
                <a:sym typeface="Calibri"/>
              </a:rPr>
              <a:t>Preguntas de discusión:</a:t>
            </a:r>
          </a:p>
          <a:p>
            <a:pPr marL="165261" indent="-165261" hangingPunct="0">
              <a:buFont typeface="Arial" panose="020B0604020202020204" pitchFamily="34" charset="0"/>
              <a:buChar char="•"/>
            </a:pPr>
            <a:r>
              <a:rPr lang="es-ES" sz="1100" dirty="0">
                <a:solidFill>
                  <a:srgbClr val="000000"/>
                </a:solidFill>
                <a:sym typeface="Calibri"/>
              </a:rPr>
              <a:t>¿Qué tipo de personas son las que los padres y cuidadores deberían tratar de conseguir? </a:t>
            </a:r>
            <a:r>
              <a:rPr lang="es-ES" sz="1100" i="1" dirty="0">
                <a:solidFill>
                  <a:srgbClr val="000000"/>
                </a:solidFill>
                <a:sym typeface="Calibri"/>
              </a:rPr>
              <a:t>(Incluya ejemplos: un vecino, un amigo, etc.).</a:t>
            </a:r>
          </a:p>
          <a:p>
            <a:pPr marL="165261" indent="-165261" hangingPunct="0">
              <a:buFont typeface="Arial" panose="020B0604020202020204" pitchFamily="34" charset="0"/>
              <a:buChar char="•"/>
            </a:pPr>
            <a:r>
              <a:rPr lang="es-ES" sz="1100" dirty="0">
                <a:solidFill>
                  <a:srgbClr val="000000"/>
                </a:solidFill>
                <a:sym typeface="Calibri"/>
              </a:rPr>
              <a:t>¿Qué características deberían tener esas personas?</a:t>
            </a:r>
          </a:p>
          <a:p>
            <a:pPr marL="165261" indent="-165261" hangingPunct="0">
              <a:buFont typeface="Arial" panose="020B0604020202020204" pitchFamily="34" charset="0"/>
              <a:buChar char="•"/>
            </a:pPr>
            <a:r>
              <a:rPr lang="es-ES" sz="1100" dirty="0">
                <a:solidFill>
                  <a:srgbClr val="000000"/>
                </a:solidFill>
                <a:sym typeface="Calibri"/>
              </a:rPr>
              <a:t>¿Qué tipo de características deberían evitar los padres?</a:t>
            </a:r>
            <a:endParaRPr lang="es-ES" sz="1100" i="1" dirty="0">
              <a:solidFill>
                <a:srgbClr val="000000"/>
              </a:solidFill>
              <a:sym typeface="Calibri"/>
            </a:endParaRPr>
          </a:p>
          <a:p>
            <a:pPr marL="0" lvl="1" defTabSz="881390" hangingPunct="0">
              <a:defRPr/>
            </a:pPr>
            <a:r>
              <a:rPr lang="es-ES" sz="1100" dirty="0">
                <a:solidFill>
                  <a:srgbClr val="000000"/>
                </a:solidFill>
                <a:sym typeface="Calibri"/>
              </a:rPr>
              <a:t>2. </a:t>
            </a:r>
            <a:r>
              <a:rPr lang="es-ES" sz="2700" b="1" dirty="0">
                <a:solidFill>
                  <a:srgbClr val="000000"/>
                </a:solidFill>
                <a:sym typeface="Calibri"/>
              </a:rPr>
              <a:t>Avisen a las personas de apoyo para que estén dispuestas y preparadas en caso de que se requiera alguna ayuda</a:t>
            </a:r>
          </a:p>
          <a:p>
            <a:pPr hangingPunct="0"/>
            <a:r>
              <a:rPr lang="es-ES" sz="1100" dirty="0">
                <a:solidFill>
                  <a:srgbClr val="000000"/>
                </a:solidFill>
                <a:sym typeface="Calibri"/>
              </a:rPr>
              <a:t>Las personas de apoyo deberán entender la importancia de su ayuda en el momento para que, incluso si no les conviene, estén preparadas para prestar toda la ayuda posible.</a:t>
            </a:r>
          </a:p>
          <a:p>
            <a:pPr marL="165261" indent="-165261" hangingPunct="0">
              <a:buFont typeface="Arial" panose="020B0604020202020204" pitchFamily="34" charset="0"/>
              <a:buChar char="•"/>
            </a:pPr>
            <a:r>
              <a:rPr lang="es-ES" sz="1100" b="1" dirty="0">
                <a:solidFill>
                  <a:srgbClr val="000000"/>
                </a:solidFill>
                <a:sym typeface="Calibri"/>
              </a:rPr>
              <a:t>Tengan la información de contacto de las personas de apoyo fácilmente disponible. </a:t>
            </a:r>
            <a:r>
              <a:rPr lang="es-ES" sz="1100" dirty="0">
                <a:solidFill>
                  <a:srgbClr val="000000"/>
                </a:solidFill>
                <a:sym typeface="Calibri"/>
              </a:rPr>
              <a:t>Cuando uno de los padres o el cuidador estén al borde de la desesperación, no se encuentran en una buena posición para estar buscando información de contacto.</a:t>
            </a:r>
          </a:p>
          <a:p>
            <a:pPr hangingPunct="0"/>
            <a:r>
              <a:rPr lang="en-US" sz="1100" dirty="0">
                <a:solidFill>
                  <a:srgbClr val="000000"/>
                </a:solidFill>
                <a:sym typeface="Calibri"/>
              </a:rPr>
              <a:t>3. </a:t>
            </a:r>
            <a:r>
              <a:rPr lang="es-ES" sz="2700" b="1" dirty="0">
                <a:solidFill>
                  <a:srgbClr val="000000"/>
                </a:solidFill>
                <a:sym typeface="Calibri"/>
              </a:rPr>
              <a:t>Practiquen pedir ayuda</a:t>
            </a:r>
            <a:endParaRPr lang="es-ES" b="1" dirty="0">
              <a:solidFill>
                <a:srgbClr val="000000"/>
              </a:solidFill>
              <a:sym typeface="Calibri"/>
            </a:endParaRPr>
          </a:p>
          <a:p>
            <a:pPr marL="165261" indent="-165261" defTabSz="914132">
              <a:buFont typeface="Arial" panose="020B0604020202020204" pitchFamily="34" charset="0"/>
              <a:buChar char="•"/>
              <a:defRPr/>
            </a:pPr>
            <a:r>
              <a:rPr lang="es-ES" sz="1100" dirty="0"/>
              <a:t>Los padres no deben esperar hasta llegar al extremo para pedir ayuda. Pueden practicar buscar ayuda en momentos en los que es menos importante para ir experimentando, antes de que las cosas se pongan realmente estresantes y tensas. </a:t>
            </a:r>
          </a:p>
          <a:p>
            <a:pPr marL="285666" indent="-285666" hangingPunct="0">
              <a:buFont typeface="Arial" panose="020B0604020202020204" pitchFamily="34" charset="0"/>
              <a:buChar char="•"/>
            </a:pPr>
            <a:endParaRPr lang="es-ES" sz="1100" b="1" dirty="0">
              <a:solidFill>
                <a:srgbClr val="000000"/>
              </a:solidFill>
              <a:sym typeface="Calibri"/>
            </a:endParaRPr>
          </a:p>
          <a:p>
            <a:pPr defTabSz="914132" hangingPunct="0">
              <a:defRPr/>
            </a:pPr>
            <a:r>
              <a:rPr lang="es-ES" sz="1100" dirty="0">
                <a:solidFill>
                  <a:srgbClr val="000000"/>
                </a:solidFill>
                <a:sym typeface="Calibri"/>
              </a:rPr>
              <a:t>Preguntas de discusión:</a:t>
            </a:r>
          </a:p>
          <a:p>
            <a:pPr marL="165261" indent="-165261" defTabSz="914132" hangingPunct="0">
              <a:buFont typeface="Arial" panose="020B0604020202020204" pitchFamily="34" charset="0"/>
              <a:buChar char="•"/>
              <a:defRPr/>
            </a:pPr>
            <a:r>
              <a:rPr lang="es-ES" sz="1100" dirty="0">
                <a:solidFill>
                  <a:srgbClr val="000000"/>
                </a:solidFill>
                <a:sym typeface="Calibri"/>
              </a:rPr>
              <a:t>Como proveedores de cuidado de niños, ¿alguno de ustedes tiene un plan en curso?</a:t>
            </a:r>
          </a:p>
          <a:p>
            <a:pPr defTabSz="914132" hangingPunct="0">
              <a:defRPr/>
            </a:pPr>
            <a:r>
              <a:rPr lang="es-ES" sz="1100" b="1" dirty="0">
                <a:solidFill>
                  <a:srgbClr val="000000"/>
                </a:solidFill>
                <a:sym typeface="Calibri"/>
              </a:rPr>
              <a:t>Si no lo tienen, merecen tenerlo. El llanto de un bebé puede ser extremadamente estresante y ustedes deben tomar recesos y también recibir apoyo.</a:t>
            </a:r>
          </a:p>
          <a:p>
            <a:pPr defTabSz="914132" hangingPunct="0">
              <a:defRPr/>
            </a:pPr>
            <a:r>
              <a:rPr lang="es-ES" sz="1100" b="1" dirty="0">
                <a:solidFill>
                  <a:srgbClr val="000000"/>
                </a:solidFill>
                <a:sym typeface="Calibri"/>
              </a:rPr>
              <a:t>Además, es muy importante que conversen sobre la necesidad de un plan con los padres de los niños pequeños que cuidan y establecer quiénes podrían ajustarse a ese plan y qué podrían incluir. También pueden apoyar a los padres preguntándoles cómo toleran la situación y si están usando su plan.</a:t>
            </a:r>
          </a:p>
        </p:txBody>
      </p:sp>
    </p:spTree>
    <p:extLst>
      <p:ext uri="{BB962C8B-B14F-4D97-AF65-F5344CB8AC3E}">
        <p14:creationId xmlns:p14="http://schemas.microsoft.com/office/powerpoint/2010/main" val="3300753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1"/>
            <a:ext cx="5608320" cy="4414177"/>
          </a:xfrm>
        </p:spPr>
        <p:txBody>
          <a:bodyPr/>
          <a:lstStyle/>
          <a:p>
            <a:pPr defTabSz="914132">
              <a:defRPr/>
            </a:pPr>
            <a:r>
              <a:rPr lang="es-ES" sz="1100" dirty="0"/>
              <a:t>Objetivo: alentar a los participantes a compartir con otras personas información sobre el traumatismo craneal por maltrato.</a:t>
            </a:r>
          </a:p>
          <a:p>
            <a:pPr defTabSz="914132">
              <a:defRPr/>
            </a:pPr>
            <a:endParaRPr lang="es-ES" sz="1100" dirty="0"/>
          </a:p>
          <a:p>
            <a:pPr defTabSz="914132" hangingPunct="0">
              <a:defRPr/>
            </a:pPr>
            <a:r>
              <a:rPr lang="es-ES" sz="1100" b="1" dirty="0">
                <a:solidFill>
                  <a:srgbClr val="000000"/>
                </a:solidFill>
                <a:sym typeface="Calibri"/>
              </a:rPr>
              <a:t>Si bien la información sobre el traumatismo craneal por maltrato puede ser importante para ustedes personalmente, también es importante enseñar y compartir con otras personas si el traumatismo craneal por maltrato está en camino a erradicarse. Cada uno de ustedes puede ser un representante y educador de sí mismo, de otros proveedores de cuidado de niños, de los padres y de la comunidad.</a:t>
            </a:r>
          </a:p>
          <a:p>
            <a:pPr defTabSz="914132" hangingPunct="0">
              <a:defRPr/>
            </a:pPr>
            <a:endParaRPr lang="es-ES" sz="1100" b="1" dirty="0">
              <a:solidFill>
                <a:srgbClr val="000000"/>
              </a:solidFill>
              <a:sym typeface="Calibri"/>
            </a:endParaRPr>
          </a:p>
          <a:p>
            <a:pPr defTabSz="914132" hangingPunct="0">
              <a:defRPr/>
            </a:pPr>
            <a:r>
              <a:rPr lang="es-ES" sz="1100" b="1" dirty="0">
                <a:solidFill>
                  <a:srgbClr val="000000"/>
                </a:solidFill>
                <a:sym typeface="Calibri"/>
              </a:rPr>
              <a:t>Los recursos también son de utilidad.</a:t>
            </a:r>
          </a:p>
          <a:p>
            <a:pPr marL="0" marR="0" lvl="0" indent="0" algn="l" defTabSz="914132" rtl="0" eaLnBrk="1" fontAlgn="auto" latinLnBrk="0" hangingPunct="0">
              <a:lnSpc>
                <a:spcPct val="100000"/>
              </a:lnSpc>
              <a:spcBef>
                <a:spcPts val="0"/>
              </a:spcBef>
              <a:spcAft>
                <a:spcPts val="0"/>
              </a:spcAft>
              <a:buClrTx/>
              <a:buSzTx/>
              <a:buFontTx/>
              <a:buNone/>
              <a:tabLst/>
              <a:defRPr/>
            </a:pPr>
            <a:r>
              <a:rPr lang="es-ES" sz="1100" b="1" dirty="0">
                <a:solidFill>
                  <a:srgbClr val="000000"/>
                </a:solidFill>
                <a:sym typeface="Calibri"/>
              </a:rPr>
              <a:t>Un breve resumen sobre los aspectos destacados de esta presentación está disponible en el folleto </a:t>
            </a:r>
            <a:r>
              <a:rPr lang="es-ES" sz="1100" b="1" i="1" dirty="0">
                <a:solidFill>
                  <a:srgbClr val="000000"/>
                </a:solidFill>
                <a:sym typeface="Calibri"/>
              </a:rPr>
              <a:t>Los bebés lloran, esté preparado</a:t>
            </a:r>
            <a:r>
              <a:rPr lang="es-ES" sz="1100" b="1" dirty="0">
                <a:solidFill>
                  <a:srgbClr val="000000"/>
                </a:solidFill>
                <a:sym typeface="Calibri"/>
              </a:rPr>
              <a:t>, que contiene información general sobre el llanto infantil normal, estrategias para mantenerse calmado y cómo prepararse para el estrés asociado con el llanto infantil. Pueden descargar el folleto, </a:t>
            </a:r>
            <a:r>
              <a:rPr lang="es-ES" sz="1100" b="1" i="1" dirty="0">
                <a:solidFill>
                  <a:srgbClr val="000000"/>
                </a:solidFill>
                <a:sym typeface="Calibri"/>
              </a:rPr>
              <a:t>sin costo alguno</a:t>
            </a:r>
            <a:r>
              <a:rPr lang="es-ES" sz="1100" b="1" dirty="0">
                <a:solidFill>
                  <a:srgbClr val="000000"/>
                </a:solidFill>
                <a:sym typeface="Calibri"/>
              </a:rPr>
              <a:t>, en: </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https://dcf.wisconsin.gov/ccic</a:t>
            </a:r>
            <a:r>
              <a:rPr lang="en-US" sz="1200" b="0" u="sng" kern="1200" dirty="0">
                <a:solidFill>
                  <a:schemeClr val="tx1"/>
                </a:solidFill>
                <a:effectLst/>
                <a:latin typeface="+mn-lt"/>
                <a:ea typeface="+mn-ea"/>
                <a:cs typeface="+mn-cs"/>
                <a:hlinkClick r:id="rId3"/>
              </a:rPr>
              <a:t>/aht-training-materials </a:t>
            </a:r>
            <a:r>
              <a:rPr lang="es-ES" sz="1100" b="1" dirty="0">
                <a:solidFill>
                  <a:srgbClr val="000000"/>
                </a:solidFill>
                <a:sym typeface="Calibri"/>
              </a:rPr>
              <a:t>(disponible en inglés, español y hmong).</a:t>
            </a:r>
          </a:p>
        </p:txBody>
      </p:sp>
    </p:spTree>
    <p:extLst>
      <p:ext uri="{BB962C8B-B14F-4D97-AF65-F5344CB8AC3E}">
        <p14:creationId xmlns:p14="http://schemas.microsoft.com/office/powerpoint/2010/main" val="1225575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pPr marL="0" lvl="2" defTabSz="914132">
              <a:buSzPct val="100000"/>
              <a:defRPr b="1"/>
            </a:pPr>
            <a:r>
              <a:rPr lang="es-ES" sz="1100" dirty="0"/>
              <a:t>Repaso de los objetivos principales de aprendizaje</a:t>
            </a:r>
          </a:p>
        </p:txBody>
      </p:sp>
    </p:spTree>
    <p:extLst>
      <p:ext uri="{BB962C8B-B14F-4D97-AF65-F5344CB8AC3E}">
        <p14:creationId xmlns:p14="http://schemas.microsoft.com/office/powerpoint/2010/main" val="2585227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hangingPunct="0">
              <a:defRPr/>
            </a:pPr>
            <a:r>
              <a:rPr lang="es-ES" sz="1100" dirty="0">
                <a:solidFill>
                  <a:srgbClr val="000000"/>
                </a:solidFill>
                <a:sym typeface="Calibri"/>
              </a:rPr>
              <a:t>Objetivo: averigüe si hay preguntas finales.</a:t>
            </a:r>
          </a:p>
          <a:p>
            <a:pPr defTabSz="914132" hangingPunct="0"/>
            <a:endParaRPr lang="en-US" sz="1100" dirty="0">
              <a:solidFill>
                <a:srgbClr val="000000"/>
              </a:solidFill>
              <a:sym typeface="Calibri"/>
            </a:endParaRPr>
          </a:p>
          <a:p>
            <a:pPr defTabSz="914132">
              <a:defRPr/>
            </a:pPr>
            <a:endParaRPr lang="en-US" sz="1100" dirty="0"/>
          </a:p>
          <a:p>
            <a:pPr defTabSz="914132">
              <a:defRPr/>
            </a:pPr>
            <a:endParaRPr lang="en-US" dirty="0"/>
          </a:p>
          <a:p>
            <a:pPr defTabSz="914132">
              <a:defRPr/>
            </a:pPr>
            <a:endParaRPr lang="en-US" dirty="0"/>
          </a:p>
          <a:p>
            <a:pPr defTabSz="914132">
              <a:defRPr/>
            </a:pPr>
            <a:endParaRPr lang="en-US" dirty="0"/>
          </a:p>
          <a:p>
            <a:pPr defTabSz="914132">
              <a:defRPr/>
            </a:pPr>
            <a:endParaRPr lang="en-US" dirty="0"/>
          </a:p>
          <a:p>
            <a:pPr defTabSz="914132" hangingPunct="0"/>
            <a:endParaRPr lang="en-US" dirty="0">
              <a:solidFill>
                <a:srgbClr val="000000"/>
              </a:solidFill>
              <a:sym typeface="Calibri"/>
            </a:endParaRPr>
          </a:p>
          <a:p>
            <a:pPr hangingPunct="0"/>
            <a:endParaRPr lang="en-US" sz="1000" dirty="0">
              <a:solidFill>
                <a:srgbClr val="000000"/>
              </a:solidFill>
              <a:sym typeface="Calibri"/>
            </a:endParaRPr>
          </a:p>
          <a:p>
            <a:pPr hangingPunct="0"/>
            <a:endParaRPr lang="en-US" sz="1000" dirty="0">
              <a:solidFill>
                <a:srgbClr val="000000"/>
              </a:solidFill>
              <a:sym typeface="Calibri"/>
            </a:endParaRPr>
          </a:p>
          <a:p>
            <a:pPr marL="285666" indent="-285666" hangingPunct="0">
              <a:buFont typeface="Arial" panose="020B0604020202020204" pitchFamily="34" charset="0"/>
              <a:buChar char="•"/>
            </a:pPr>
            <a:endParaRPr lang="en-US" sz="1000" dirty="0">
              <a:solidFill>
                <a:srgbClr val="000000"/>
              </a:solidFill>
              <a:sym typeface="Calibri"/>
            </a:endParaRPr>
          </a:p>
          <a:p>
            <a:endParaRPr lang="en-US" b="1" dirty="0"/>
          </a:p>
        </p:txBody>
      </p:sp>
    </p:spTree>
    <p:extLst>
      <p:ext uri="{BB962C8B-B14F-4D97-AF65-F5344CB8AC3E}">
        <p14:creationId xmlns:p14="http://schemas.microsoft.com/office/powerpoint/2010/main" val="1343593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hangingPunct="0">
              <a:defRPr/>
            </a:pPr>
            <a:r>
              <a:rPr lang="es-ES" sz="1100" dirty="0">
                <a:solidFill>
                  <a:srgbClr val="000000"/>
                </a:solidFill>
                <a:sym typeface="Calibri"/>
              </a:rPr>
              <a:t>Objetivo: reflexionar sobre el aprendizaje.</a:t>
            </a:r>
          </a:p>
          <a:p>
            <a:pPr defTabSz="914132" hangingPunct="0">
              <a:defRPr/>
            </a:pPr>
            <a:endParaRPr lang="es-ES" sz="1100" dirty="0">
              <a:solidFill>
                <a:srgbClr val="000000"/>
              </a:solidFill>
              <a:sym typeface="Calibri"/>
            </a:endParaRPr>
          </a:p>
          <a:p>
            <a:pPr defTabSz="914132" hangingPunct="0">
              <a:defRPr/>
            </a:pPr>
            <a:r>
              <a:rPr lang="es-ES" sz="1100" i="1" dirty="0">
                <a:solidFill>
                  <a:srgbClr val="000000"/>
                </a:solidFill>
                <a:sym typeface="Calibri"/>
              </a:rPr>
              <a:t>Esta es una diapositiva o actividad opcional para ayudar a los participantes a reflexionar y recordar lo que aprendieron. Puede hacer que los participantes escriban sus respuestas o que analicen sus respuestas con otra persona.</a:t>
            </a:r>
            <a:endParaRPr lang="en-US" sz="1000" dirty="0">
              <a:solidFill>
                <a:srgbClr val="000000"/>
              </a:solidFill>
              <a:sym typeface="Calibri"/>
            </a:endParaRPr>
          </a:p>
        </p:txBody>
      </p:sp>
    </p:spTree>
    <p:extLst>
      <p:ext uri="{BB962C8B-B14F-4D97-AF65-F5344CB8AC3E}">
        <p14:creationId xmlns:p14="http://schemas.microsoft.com/office/powerpoint/2010/main" val="404908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endParaRPr dirty="0"/>
          </a:p>
        </p:txBody>
      </p:sp>
      <p:sp>
        <p:nvSpPr>
          <p:cNvPr id="126" name="Shape 126"/>
          <p:cNvSpPr>
            <a:spLocks noGrp="1"/>
          </p:cNvSpPr>
          <p:nvPr>
            <p:ph type="body" sz="quarter" idx="1"/>
          </p:nvPr>
        </p:nvSpPr>
        <p:spPr>
          <a:prstGeom prst="rect">
            <a:avLst/>
          </a:prstGeom>
        </p:spPr>
        <p:txBody>
          <a:bodyPr/>
          <a:lstStyle/>
          <a:p>
            <a:pPr defTabSz="914132">
              <a:defRPr/>
            </a:pPr>
            <a:r>
              <a:rPr lang="es-ES" altLang="en-US" kern="1200" noProof="0" dirty="0">
                <a:solidFill>
                  <a:schemeClr val="tx1"/>
                </a:solidFill>
                <a:latin typeface="Calibri" panose="020F0502020204030204" pitchFamily="34" charset="0"/>
              </a:rPr>
              <a:t>Objetivo: hablar sobre los objetivos de aprendizaje.</a:t>
            </a:r>
          </a:p>
          <a:p>
            <a:pPr defTabSz="914132">
              <a:defRPr/>
            </a:pPr>
            <a:endParaRPr lang="es-ES" altLang="en-US" kern="1200" noProof="0" dirty="0">
              <a:solidFill>
                <a:schemeClr val="tx1"/>
              </a:solidFill>
              <a:latin typeface="Calibri" panose="020F0502020204030204" pitchFamily="34" charset="0"/>
            </a:endParaRPr>
          </a:p>
          <a:p>
            <a:pPr defTabSz="914132">
              <a:defRPr/>
            </a:pPr>
            <a:r>
              <a:rPr lang="es-ES" altLang="en-US" kern="1200" noProof="0" dirty="0">
                <a:solidFill>
                  <a:schemeClr val="tx1"/>
                </a:solidFill>
                <a:latin typeface="Calibri" panose="020F0502020204030204" pitchFamily="34" charset="0"/>
              </a:rPr>
              <a:t>Los objetivos de aprendizaje de esta presentación abarcan lo siguiente: </a:t>
            </a:r>
          </a:p>
          <a:p>
            <a:pPr marL="171400" indent="-171400" defTabSz="914132">
              <a:buFont typeface="Arial" panose="020B0604020202020204" pitchFamily="34" charset="0"/>
              <a:buChar char="•"/>
              <a:defRPr/>
            </a:pPr>
            <a:r>
              <a:rPr lang="es-ES" altLang="en-US" kern="1200" noProof="0" dirty="0">
                <a:solidFill>
                  <a:schemeClr val="tx1"/>
                </a:solidFill>
                <a:latin typeface="Calibri" panose="020F0502020204030204" pitchFamily="34" charset="0"/>
              </a:rPr>
              <a:t> Crear consciencia sobre el traumatismo</a:t>
            </a:r>
            <a:r>
              <a:rPr lang="es-ES" altLang="en-US" kern="1200" baseline="0" noProof="0" dirty="0">
                <a:solidFill>
                  <a:schemeClr val="tx1"/>
                </a:solidFill>
                <a:latin typeface="Calibri" panose="020F0502020204030204" pitchFamily="34" charset="0"/>
              </a:rPr>
              <a:t> craneal por maltrato, sus consecuencias negativas y cómo se puede evitar.</a:t>
            </a:r>
            <a:endParaRPr lang="es-ES" altLang="en-US" i="1" kern="1200" noProof="0" dirty="0">
              <a:solidFill>
                <a:schemeClr val="tx1"/>
              </a:solidFill>
              <a:latin typeface="Calibri" panose="020F0502020204030204" pitchFamily="34" charset="0"/>
            </a:endParaRPr>
          </a:p>
          <a:p>
            <a:pPr marL="171400" indent="-171400" defTabSz="914132">
              <a:buFont typeface="Arial" panose="020B0604020202020204" pitchFamily="34" charset="0"/>
              <a:buChar char="•"/>
              <a:defRPr/>
            </a:pPr>
            <a:r>
              <a:rPr lang="es-ES" i="0" kern="1200" noProof="0" dirty="0">
                <a:solidFill>
                  <a:schemeClr val="tx1"/>
                </a:solidFill>
                <a:latin typeface="Calibri" panose="020F0502020204030204" pitchFamily="34" charset="0"/>
              </a:rPr>
              <a:t> Comprender Período de PURPLE Crying</a:t>
            </a:r>
            <a:r>
              <a:rPr lang="es-ES" i="0" kern="1200" baseline="0" noProof="0" dirty="0">
                <a:solidFill>
                  <a:schemeClr val="tx1"/>
                </a:solidFill>
                <a:latin typeface="Calibri" panose="020F0502020204030204" pitchFamily="34" charset="0"/>
              </a:rPr>
              <a:t>.</a:t>
            </a:r>
            <a:endParaRPr lang="es-ES" i="0" noProof="0" dirty="0"/>
          </a:p>
          <a:p>
            <a:pPr marL="171400" indent="-171400" defTabSz="914132">
              <a:buFont typeface="Arial" panose="020B0604020202020204" pitchFamily="34" charset="0"/>
              <a:buChar char="•"/>
              <a:defRPr/>
            </a:pPr>
            <a:r>
              <a:rPr lang="es-ES" i="0" noProof="0" dirty="0"/>
              <a:t> Conocer y desarrollar habilidades para manejar los desafíos y frustraciones del aumento del llanto de los bebés, incluidas estrategias de consuelo.</a:t>
            </a:r>
          </a:p>
          <a:p>
            <a:pPr marL="171400" indent="-171400" defTabSz="914132">
              <a:buFont typeface="Arial" panose="020B0604020202020204" pitchFamily="34" charset="0"/>
              <a:buChar char="•"/>
              <a:defRPr/>
            </a:pPr>
            <a:r>
              <a:rPr lang="es-ES" i="1" noProof="0" dirty="0"/>
              <a:t> </a:t>
            </a:r>
            <a:r>
              <a:rPr lang="es-ES" i="0" noProof="0" dirty="0"/>
              <a:t>Crear</a:t>
            </a:r>
            <a:r>
              <a:rPr lang="es-ES" i="0" baseline="0" noProof="0" dirty="0"/>
              <a:t> un plan para el llanto para evitar estresarse en exceso por el llanto de un bebé.</a:t>
            </a:r>
            <a:endParaRPr lang="es-ES" i="1" noProof="0" dirty="0"/>
          </a:p>
          <a:p>
            <a:pPr marL="171400" indent="-171400" defTabSz="914132">
              <a:buFont typeface="Arial" panose="020B0604020202020204" pitchFamily="34" charset="0"/>
              <a:buChar char="•"/>
              <a:defRPr/>
            </a:pPr>
            <a:r>
              <a:rPr lang="es-ES" i="0" noProof="0" dirty="0"/>
              <a:t> Tener la capacidad de apoyar y enseñar a padres, cuidadores y demás personal sobre el traumatismo craneal</a:t>
            </a:r>
            <a:r>
              <a:rPr lang="es-ES" i="0" baseline="0" noProof="0" dirty="0"/>
              <a:t> por maltrato y afrontar el problema del llanto regular.</a:t>
            </a:r>
            <a:endParaRPr lang="es-ES" altLang="en-US" i="0" kern="1200" noProof="0" dirty="0">
              <a:solidFill>
                <a:schemeClr val="tx1"/>
              </a:solidFill>
            </a:endParaRPr>
          </a:p>
          <a:p>
            <a:pPr defTabSz="914132">
              <a:defRPr/>
            </a:pPr>
            <a:endParaRPr lang="es-ES" altLang="en-US" i="0" kern="1200" noProof="0" dirty="0">
              <a:solidFill>
                <a:schemeClr val="tx1"/>
              </a:solidFill>
              <a:latin typeface="Calibri" panose="020F0502020204030204" pitchFamily="34" charset="0"/>
            </a:endParaRPr>
          </a:p>
          <a:p>
            <a:pPr defTabSz="914132">
              <a:defRPr/>
            </a:pPr>
            <a:r>
              <a:rPr lang="es-ES" altLang="en-US" b="1" noProof="0" dirty="0"/>
              <a:t>A medida que avance en esta capacitación, recuerde escuchar desde</a:t>
            </a:r>
            <a:r>
              <a:rPr lang="es-ES" altLang="en-US" b="1" baseline="0" noProof="0" dirty="0"/>
              <a:t> dos perspectivas: como cuidador de niños pequeños y como fuente de apoyo fundamental y conocimiento para padres y miembros de la comunidad.</a:t>
            </a:r>
            <a:endParaRPr lang="es-ES" altLang="en-US" b="1" noProof="0" dirty="0"/>
          </a:p>
          <a:p>
            <a:pPr defTabSz="914132">
              <a:defRPr/>
            </a:pPr>
            <a:endParaRPr lang="en-US" altLang="en-US" dirty="0"/>
          </a:p>
          <a:p>
            <a:pPr defTabSz="914132">
              <a:defRPr/>
            </a:pPr>
            <a:endParaRPr lang="en-US" altLang="en-US" b="1" dirty="0"/>
          </a:p>
          <a:p>
            <a:endParaRPr dirty="0"/>
          </a:p>
        </p:txBody>
      </p:sp>
    </p:spTree>
    <p:extLst>
      <p:ext uri="{BB962C8B-B14F-4D97-AF65-F5344CB8AC3E}">
        <p14:creationId xmlns:p14="http://schemas.microsoft.com/office/powerpoint/2010/main" val="1794642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pPr>
              <a:buSzPct val="100000"/>
              <a:defRPr b="1"/>
            </a:pPr>
            <a:r>
              <a:rPr lang="es-ES" sz="1100" dirty="0"/>
              <a:t>Objetivo: compartir información de contacto del facilitador y recursos adicionales.</a:t>
            </a:r>
          </a:p>
          <a:p>
            <a:pPr>
              <a:buSzPct val="100000"/>
              <a:defRPr b="1"/>
            </a:pPr>
            <a:endParaRPr lang="es-ES" sz="1100" dirty="0"/>
          </a:p>
          <a:p>
            <a:pPr>
              <a:buSzPct val="100000"/>
              <a:defRPr b="1"/>
            </a:pPr>
            <a:r>
              <a:rPr lang="es-ES" sz="1100" i="1" dirty="0"/>
              <a:t>Sugiero que se elabore un manual de estos recursos, quizás con comentarios, para que sea más fácil buscar la información.</a:t>
            </a:r>
          </a:p>
          <a:p>
            <a:pPr>
              <a:buSzPct val="100000"/>
              <a:defRPr b="1"/>
            </a:pPr>
            <a:endParaRPr dirty="0"/>
          </a:p>
        </p:txBody>
      </p:sp>
    </p:spTree>
    <p:extLst>
      <p:ext uri="{BB962C8B-B14F-4D97-AF65-F5344CB8AC3E}">
        <p14:creationId xmlns:p14="http://schemas.microsoft.com/office/powerpoint/2010/main" val="914771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pPr marL="0" lvl="2" defTabSz="914132">
              <a:buSzPct val="100000"/>
              <a:defRPr b="1"/>
            </a:pPr>
            <a:r>
              <a:rPr lang="es-ES" sz="1100" dirty="0"/>
              <a:t>Objetivo: enfatizar los créditos y el descargo de </a:t>
            </a:r>
            <a:r>
              <a:rPr lang="es-ES" sz="1100" dirty="0" err="1"/>
              <a:t>responsabili</a:t>
            </a:r>
            <a:r>
              <a:rPr lang="es-ES" sz="1100" dirty="0"/>
              <a:t>dad de </a:t>
            </a:r>
            <a:r>
              <a:rPr lang="en-US" sz="1100" dirty="0"/>
              <a:t>PURPLE.</a:t>
            </a:r>
            <a:endParaRPr lang="en-US" dirty="0">
              <a:effectLst/>
            </a:endParaRPr>
          </a:p>
        </p:txBody>
      </p:sp>
    </p:spTree>
    <p:extLst>
      <p:ext uri="{BB962C8B-B14F-4D97-AF65-F5344CB8AC3E}">
        <p14:creationId xmlns:p14="http://schemas.microsoft.com/office/powerpoint/2010/main" val="623652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endParaRPr dirty="0"/>
          </a:p>
        </p:txBody>
      </p:sp>
      <p:sp>
        <p:nvSpPr>
          <p:cNvPr id="126" name="Shape 126"/>
          <p:cNvSpPr>
            <a:spLocks noGrp="1"/>
          </p:cNvSpPr>
          <p:nvPr>
            <p:ph type="body" sz="quarter" idx="1"/>
          </p:nvPr>
        </p:nvSpPr>
        <p:spPr>
          <a:prstGeom prst="rect">
            <a:avLst/>
          </a:prstGeom>
        </p:spPr>
        <p:txBody>
          <a:bodyPr/>
          <a:lstStyle/>
          <a:p>
            <a:pPr marL="0" lvl="1" defTabSz="931500">
              <a:defRPr/>
            </a:pPr>
            <a:r>
              <a:rPr lang="es-ES" sz="1100" dirty="0">
                <a:solidFill>
                  <a:srgbClr val="000000"/>
                </a:solidFill>
                <a:latin typeface="Calibri" panose="020F0502020204030204" pitchFamily="34" charset="0"/>
              </a:rPr>
              <a:t>Objetivo: datos sobre el llanto infantil.</a:t>
            </a:r>
          </a:p>
          <a:p>
            <a:pPr marL="0" lvl="1" defTabSz="931500">
              <a:defRPr/>
            </a:pPr>
            <a:endParaRPr lang="es-ES" sz="1100" dirty="0">
              <a:solidFill>
                <a:srgbClr val="000000"/>
              </a:solidFill>
              <a:latin typeface="Calibri" panose="020F0502020204030204" pitchFamily="34" charset="0"/>
            </a:endParaRPr>
          </a:p>
          <a:p>
            <a:pPr marL="0" lvl="1" defTabSz="931500">
              <a:defRPr/>
            </a:pPr>
            <a:r>
              <a:rPr lang="es-ES" sz="1100" b="1" dirty="0">
                <a:solidFill>
                  <a:srgbClr val="000000"/>
                </a:solidFill>
                <a:latin typeface="Calibri" panose="020F0502020204030204" pitchFamily="34" charset="0"/>
              </a:rPr>
              <a:t>¡Todos los bebés lloran! Llorar es una forma importante de la comunicación de los bebés con los cuidadores para hacer que satisfagan sus necesidades. Desde que nacen los bebés lloran para comunicar que tienen hambre, se sienten incómodos, fatigados, alterados o que los estimulan mucho o poco</a:t>
            </a:r>
            <a:r>
              <a:rPr lang="es-ES" altLang="en-US" sz="1100" b="1" dirty="0">
                <a:latin typeface="Calibri" panose="020F0502020204030204" pitchFamily="34" charset="0"/>
              </a:rPr>
              <a:t>.</a:t>
            </a:r>
          </a:p>
          <a:p>
            <a:pPr marL="0" lvl="1" defTabSz="931500">
              <a:defRPr/>
            </a:pPr>
            <a:endParaRPr lang="es-ES" sz="1100" b="1" dirty="0">
              <a:solidFill>
                <a:srgbClr val="000000"/>
              </a:solidFill>
              <a:latin typeface="Calibri" panose="020F0502020204030204" pitchFamily="34" charset="0"/>
            </a:endParaRPr>
          </a:p>
          <a:p>
            <a:pPr marL="0" lvl="1" defTabSz="931500">
              <a:defRPr/>
            </a:pPr>
            <a:r>
              <a:rPr lang="es-ES" sz="1100" b="1" dirty="0">
                <a:solidFill>
                  <a:srgbClr val="000000"/>
                </a:solidFill>
                <a:latin typeface="Calibri" panose="020F0502020204030204" pitchFamily="34" charset="0"/>
              </a:rPr>
              <a:t>Sin embargo, algunos bebés lloran con mucha más frecuencia, con una mayor duración y más intensamente que otros. Incluso, pueden llorar sin motivo aparente y es posible que los cuidadores no puedan consolarlos. El llanto inconsolable puede ser muy perturbador y frustrante para los cuidadores</a:t>
            </a:r>
            <a:r>
              <a:rPr lang="es-ES" altLang="en-US" sz="1100" b="1" dirty="0">
                <a:latin typeface="Calibri" panose="020F0502020204030204" pitchFamily="34" charset="0"/>
              </a:rPr>
              <a:t>.  </a:t>
            </a:r>
          </a:p>
          <a:p>
            <a:pPr marL="0" lvl="1" defTabSz="931500">
              <a:defRPr/>
            </a:pPr>
            <a:endParaRPr lang="es-ES" altLang="en-US" noProof="0" dirty="0"/>
          </a:p>
        </p:txBody>
      </p:sp>
    </p:spTree>
    <p:extLst>
      <p:ext uri="{BB962C8B-B14F-4D97-AF65-F5344CB8AC3E}">
        <p14:creationId xmlns:p14="http://schemas.microsoft.com/office/powerpoint/2010/main" val="122359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endParaRPr dirty="0"/>
          </a:p>
        </p:txBody>
      </p:sp>
      <p:sp>
        <p:nvSpPr>
          <p:cNvPr id="126" name="Shape 126"/>
          <p:cNvSpPr>
            <a:spLocks noGrp="1"/>
          </p:cNvSpPr>
          <p:nvPr>
            <p:ph type="body" sz="quarter" idx="1"/>
          </p:nvPr>
        </p:nvSpPr>
        <p:spPr>
          <a:prstGeom prst="rect">
            <a:avLst/>
          </a:prstGeom>
        </p:spPr>
        <p:txBody>
          <a:bodyPr/>
          <a:lstStyle/>
          <a:p>
            <a:pPr marL="0" lvl="1" defTabSz="931500">
              <a:defRPr/>
            </a:pPr>
            <a:r>
              <a:rPr lang="es-ES" sz="1100" dirty="0">
                <a:solidFill>
                  <a:srgbClr val="000000"/>
                </a:solidFill>
                <a:latin typeface="Calibri" panose="020F0502020204030204" pitchFamily="34" charset="0"/>
              </a:rPr>
              <a:t>Objetivo: presentar la relación entre el llanto del bebé y el síndrome del bebé sacudido, una forma de traumatismo craneal por maltrato.</a:t>
            </a:r>
          </a:p>
          <a:p>
            <a:pPr marL="0" lvl="1" defTabSz="931500">
              <a:defRPr/>
            </a:pPr>
            <a:endParaRPr lang="es-ES" sz="1100" dirty="0">
              <a:solidFill>
                <a:srgbClr val="000000"/>
              </a:solidFill>
              <a:latin typeface="Calibri" panose="020F0502020204030204" pitchFamily="34" charset="0"/>
            </a:endParaRPr>
          </a:p>
          <a:p>
            <a:pPr marL="0" lvl="1" defTabSz="931500">
              <a:defRPr/>
            </a:pPr>
            <a:r>
              <a:rPr lang="es-ES" sz="1100" i="1" dirty="0">
                <a:solidFill>
                  <a:srgbClr val="000000"/>
                </a:solidFill>
              </a:rPr>
              <a:t>Lea esta afirmación:</a:t>
            </a:r>
          </a:p>
          <a:p>
            <a:pPr marL="0" lvl="1" defTabSz="931500">
              <a:defRPr/>
            </a:pPr>
            <a:r>
              <a:rPr lang="es-ES" sz="1100" b="1" dirty="0">
                <a:solidFill>
                  <a:srgbClr val="000000"/>
                </a:solidFill>
              </a:rPr>
              <a:t>El factor principal que desencadena el síndrome del bebé sacudido es la frustración ante el llanto del bebé.</a:t>
            </a:r>
            <a:endParaRPr lang="en-US" altLang="en-US" dirty="0"/>
          </a:p>
        </p:txBody>
      </p:sp>
    </p:spTree>
    <p:extLst>
      <p:ext uri="{BB962C8B-B14F-4D97-AF65-F5344CB8AC3E}">
        <p14:creationId xmlns:p14="http://schemas.microsoft.com/office/powerpoint/2010/main" val="2960924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r>
              <a:rPr lang="es-ES" altLang="en-US" sz="1100" dirty="0"/>
              <a:t>Objetivo:  describir </a:t>
            </a:r>
            <a:r>
              <a:rPr lang="es-ES" sz="1100" dirty="0">
                <a:solidFill>
                  <a:srgbClr val="000000"/>
                </a:solidFill>
                <a:latin typeface="Calibri" panose="020F0502020204030204" pitchFamily="34" charset="0"/>
              </a:rPr>
              <a:t>el síndrome del bebé sacudido y su relación con el traumatismo craneal por maltrato.</a:t>
            </a:r>
            <a:endParaRPr lang="es-ES" altLang="en-US" sz="1100" dirty="0"/>
          </a:p>
          <a:p>
            <a:endParaRPr lang="es-ES" altLang="en-US" sz="1100" dirty="0"/>
          </a:p>
          <a:p>
            <a:r>
              <a:rPr lang="es-ES" altLang="en-US" sz="1100" dirty="0"/>
              <a:t>Cuando un cuidador se frustra en exceso por el llanto de un bebé, pueden surgir consecuencias adversas de esa frustración, en particular, el síndrome del bebé sacudido.</a:t>
            </a:r>
          </a:p>
          <a:p>
            <a:endParaRPr lang="en-US" altLang="en-US" sz="1100" dirty="0"/>
          </a:p>
          <a:p>
            <a:r>
              <a:rPr lang="es-ES" altLang="en-US" sz="1100" dirty="0"/>
              <a:t>El síndrome del bebé sacudido es: </a:t>
            </a:r>
          </a:p>
          <a:p>
            <a:pPr marL="171400" indent="-171400">
              <a:buFont typeface="Arial" panose="020B0604020202020204" pitchFamily="34" charset="0"/>
              <a:buChar char="•"/>
            </a:pPr>
            <a:r>
              <a:rPr lang="es-ES" altLang="en-US" sz="1100" b="1" dirty="0"/>
              <a:t>Una forma de traumatismo craneal por maltrato (Abusive Head Trauma, AHT). Además, el AHT también incluye lesiones, no solo en el cerebro, sino también en el cráneo y en la columna vertebral, como consecuencia de la sacudida y de infligir traumas en la cabeza por otros medios como lanzar, dejar caer intencionalmente, golpear u otras formas de impacto. </a:t>
            </a:r>
          </a:p>
          <a:p>
            <a:pPr marL="171400" indent="-171400">
              <a:buFont typeface="Arial" panose="020B0604020202020204" pitchFamily="34" charset="0"/>
              <a:buChar char="•"/>
            </a:pPr>
            <a:r>
              <a:rPr lang="es-ES" altLang="en-US" sz="1100" b="1" dirty="0"/>
              <a:t>El “síndrome del bebé sacudido” ocurre en bebés y niños pequeños que son vulnerables porque dependen por completo de los cuidadores, son tan pequeños que no pueden defenderse por sí solos.</a:t>
            </a:r>
          </a:p>
          <a:p>
            <a:pPr marL="171400" indent="-171400">
              <a:buFont typeface="Arial" panose="020B0604020202020204" pitchFamily="34" charset="0"/>
              <a:buChar char="•"/>
            </a:pPr>
            <a:r>
              <a:rPr lang="es-ES" altLang="en-US" sz="1100" b="1" dirty="0"/>
              <a:t>El término “síndrome del bebé sacudido” se define por una serie de señales y síntomas como consecuencia específica de sacudir </a:t>
            </a:r>
            <a:r>
              <a:rPr lang="es-ES" altLang="en-US" sz="1100" b="1" i="1" dirty="0"/>
              <a:t>violentamente</a:t>
            </a:r>
            <a:r>
              <a:rPr lang="es-ES" altLang="en-US" sz="1100" b="1" dirty="0"/>
              <a:t> a un niño o sacudirlo y causar que la cabeza se golpee contra una pared, el mobiliario o el suelo.</a:t>
            </a:r>
          </a:p>
          <a:p>
            <a:pPr marL="171400" indent="-171400">
              <a:buFont typeface="Arial" panose="020B0604020202020204" pitchFamily="34" charset="0"/>
              <a:buChar char="•"/>
            </a:pPr>
            <a:r>
              <a:rPr lang="es-ES" altLang="en-US" sz="1100" b="1" dirty="0"/>
              <a:t>El “síndrome del bebé sacudido” es causado por un adulto </a:t>
            </a:r>
            <a:r>
              <a:rPr lang="es-ES" altLang="en-US" sz="1100" b="1" i="1" dirty="0"/>
              <a:t>a propósito</a:t>
            </a:r>
            <a:r>
              <a:rPr lang="es-ES" altLang="en-US" sz="1100" b="1" dirty="0"/>
              <a:t>.</a:t>
            </a:r>
          </a:p>
          <a:p>
            <a:r>
              <a:rPr lang="es-ES" altLang="en-US" sz="1100" i="1" dirty="0"/>
              <a:t>A continuación, se mencionan algunos movimientos y actividades típicos que </a:t>
            </a:r>
            <a:r>
              <a:rPr lang="es-ES" altLang="en-US" sz="1100" b="1" i="1" dirty="0"/>
              <a:t>no</a:t>
            </a:r>
            <a:r>
              <a:rPr lang="es-ES" altLang="en-US" sz="1100" i="1" dirty="0"/>
              <a:t> causan traumatismo craneal por maltrato: </a:t>
            </a:r>
          </a:p>
          <a:p>
            <a:pPr marL="171400" indent="-171400">
              <a:buFont typeface="Arial" panose="020B0604020202020204" pitchFamily="34" charset="0"/>
              <a:buChar char="•"/>
            </a:pPr>
            <a:r>
              <a:rPr lang="es-ES" altLang="en-US" sz="1100" i="1" dirty="0"/>
              <a:t>Lanzar el bebé hacia arriba.</a:t>
            </a:r>
          </a:p>
          <a:p>
            <a:pPr marL="171400" indent="-171400">
              <a:buFont typeface="Arial" panose="020B0604020202020204" pitchFamily="34" charset="0"/>
              <a:buChar char="•"/>
            </a:pPr>
            <a:r>
              <a:rPr lang="es-ES" altLang="en-US" sz="1100" i="1" dirty="0"/>
              <a:t>Hacer rebotar al bebé.</a:t>
            </a:r>
          </a:p>
          <a:p>
            <a:pPr marL="171400" indent="-171400">
              <a:buFont typeface="Arial" panose="020B0604020202020204" pitchFamily="34" charset="0"/>
              <a:buChar char="•"/>
            </a:pPr>
            <a:r>
              <a:rPr lang="es-ES" altLang="en-US" sz="1100" i="1" dirty="0"/>
              <a:t>Trotar o correr con el bebé.</a:t>
            </a:r>
          </a:p>
          <a:p>
            <a:pPr marL="171400" indent="-171400">
              <a:buFont typeface="Arial" panose="020B0604020202020204" pitchFamily="34" charset="0"/>
              <a:buChar char="•"/>
            </a:pPr>
            <a:r>
              <a:rPr lang="es-ES" altLang="en-US" sz="1100" i="1" dirty="0"/>
              <a:t>Caídas accidentales a corta distancia (como caerse de un sofá).</a:t>
            </a:r>
          </a:p>
          <a:p>
            <a:pPr marL="171400" indent="-171400">
              <a:buFont typeface="Arial" panose="020B0604020202020204" pitchFamily="34" charset="0"/>
              <a:buChar char="•"/>
            </a:pPr>
            <a:r>
              <a:rPr lang="es-ES" altLang="en-US" sz="1100" i="1" dirty="0"/>
              <a:t>Paradas o sacudidas repentinas.</a:t>
            </a:r>
          </a:p>
          <a:p>
            <a:pPr defTabSz="914132">
              <a:defRPr/>
            </a:pPr>
            <a:endParaRPr lang="es-ES" sz="1100" i="1" dirty="0"/>
          </a:p>
          <a:p>
            <a:pPr defTabSz="914132">
              <a:defRPr/>
            </a:pPr>
            <a:r>
              <a:rPr lang="es-ES" sz="1100" i="1" dirty="0"/>
              <a:t>Enfatice a la audiencia que el AHT es un acto de maltrato y que se reconoce fácilmente como tal. Un observador común nunca lo confundiría con el juego.</a:t>
            </a:r>
          </a:p>
          <a:p>
            <a:pPr defTabSz="914132">
              <a:defRPr/>
            </a:pPr>
            <a:endParaRPr lang="es-ES" altLang="en-US" sz="1100" b="1" dirty="0">
              <a:solidFill>
                <a:srgbClr val="FF0000"/>
              </a:solidFill>
            </a:endParaRPr>
          </a:p>
          <a:p>
            <a:r>
              <a:rPr lang="es-ES" altLang="en-US" sz="1100" b="1" dirty="0">
                <a:solidFill>
                  <a:srgbClr val="FF0000"/>
                </a:solidFill>
              </a:rPr>
              <a:t>Durante el recordatorio de esta capacitación, usaremos el término médico </a:t>
            </a:r>
            <a:r>
              <a:rPr lang="es-ES" sz="1100" b="1" dirty="0">
                <a:solidFill>
                  <a:srgbClr val="000000"/>
                </a:solidFill>
                <a:latin typeface="Calibri" panose="020F0502020204030204" pitchFamily="34" charset="0"/>
              </a:rPr>
              <a:t>traumatismo craneal por maltrato o AHT, en lugar de </a:t>
            </a:r>
            <a:r>
              <a:rPr lang="es-ES" altLang="en-US" sz="1100" b="1" dirty="0"/>
              <a:t>síndrome del bebé sacudido</a:t>
            </a:r>
            <a:r>
              <a:rPr lang="es-ES" altLang="en-US" sz="1100" b="1" dirty="0">
                <a:solidFill>
                  <a:srgbClr val="FF0000"/>
                </a:solidFill>
              </a:rPr>
              <a:t>.</a:t>
            </a:r>
          </a:p>
          <a:p>
            <a:pPr marL="171400" indent="-171400">
              <a:buFont typeface="Arial" panose="020B0604020202020204" pitchFamily="34" charset="0"/>
              <a:buChar char="•"/>
            </a:pPr>
            <a:endParaRPr lang="en-US" altLang="en-US" sz="1100" b="1" dirty="0"/>
          </a:p>
          <a:p>
            <a:endParaRPr lang="en-US" altLang="en-US" sz="1100" b="1" dirty="0"/>
          </a:p>
          <a:p>
            <a:pPr marL="171400" indent="-171400">
              <a:buFont typeface="Arial" panose="020B0604020202020204" pitchFamily="34" charset="0"/>
              <a:buChar char="•"/>
            </a:pPr>
            <a:endParaRPr lang="en-US" altLang="en-US" sz="1100" b="1" dirty="0"/>
          </a:p>
          <a:p>
            <a:pPr marL="171400" indent="-171400">
              <a:buFont typeface="Arial" panose="020B0604020202020204" pitchFamily="34" charset="0"/>
              <a:buChar char="•"/>
            </a:pPr>
            <a:endParaRPr lang="en-US" altLang="en-US" sz="1100" b="1" dirty="0"/>
          </a:p>
          <a:p>
            <a:pPr marL="171400" indent="-171400">
              <a:buFont typeface="Arial" panose="020B0604020202020204" pitchFamily="34" charset="0"/>
              <a:buChar char="•"/>
            </a:pPr>
            <a:endParaRPr lang="en-US" altLang="en-US" sz="1100" b="1" dirty="0"/>
          </a:p>
          <a:p>
            <a:pPr>
              <a:lnSpc>
                <a:spcPct val="100000"/>
              </a:lnSpc>
            </a:pPr>
            <a:endParaRPr lang="en-US" sz="3600" dirty="0">
              <a:solidFill>
                <a:srgbClr val="000000"/>
              </a:solidFill>
            </a:endParaRPr>
          </a:p>
        </p:txBody>
      </p:sp>
    </p:spTree>
    <p:extLst>
      <p:ext uri="{BB962C8B-B14F-4D97-AF65-F5344CB8AC3E}">
        <p14:creationId xmlns:p14="http://schemas.microsoft.com/office/powerpoint/2010/main" val="866710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pPr defTabSz="914132">
              <a:defRPr/>
            </a:pPr>
            <a:r>
              <a:rPr lang="es-ES" altLang="en-US" sz="1100" dirty="0"/>
              <a:t>Objetivo: un examen </a:t>
            </a:r>
            <a:r>
              <a:rPr lang="es-ES" altLang="en-US" sz="1100" dirty="0" err="1"/>
              <a:t>rapido</a:t>
            </a:r>
            <a:r>
              <a:rPr lang="es-ES" altLang="en-US" sz="1100" dirty="0"/>
              <a:t> ayuda a los participantes a entender las características particulares de los niños pequeños que los hacen tan vulnerables al AHT.</a:t>
            </a:r>
          </a:p>
          <a:p>
            <a:pPr marL="220348" indent="-220348" defTabSz="914132">
              <a:buFont typeface="Arial" panose="020B0604020202020204" pitchFamily="34" charset="0"/>
              <a:buAutoNum type="arabicPeriod"/>
              <a:defRPr/>
            </a:pPr>
            <a:r>
              <a:rPr lang="es-ES" altLang="en-US" sz="1100" b="1" dirty="0"/>
              <a:t>El cerebro representa el 25 % o un cuarto del peso total del cuerpo de un bebé. Es muy pesado en comparación con el resto del cuerpo. Por el contrario, un cerebro adulto representa aproximadamente el 10 % o una décima parte de su peso corporal total; un peso mucho más liviano que llevar.</a:t>
            </a:r>
          </a:p>
          <a:p>
            <a:pPr marL="220348" indent="-220348" defTabSz="914132">
              <a:buFont typeface="Arial" panose="020B0604020202020204" pitchFamily="34" charset="0"/>
              <a:buAutoNum type="arabicPeriod"/>
              <a:defRPr/>
            </a:pPr>
            <a:r>
              <a:rPr lang="es-ES" altLang="en-US" sz="1100" b="1" dirty="0"/>
              <a:t>El cráneo de un bebé es más espacioso que el de un adulto.</a:t>
            </a:r>
          </a:p>
          <a:p>
            <a:pPr defTabSz="914132">
              <a:defRPr/>
            </a:pPr>
            <a:r>
              <a:rPr lang="es-ES" altLang="en-US" sz="1100" dirty="0"/>
              <a:t>Pregunta: ¿Por qué cree que ese puede ser el caso?</a:t>
            </a:r>
          </a:p>
          <a:p>
            <a:pPr defTabSz="914132">
              <a:defRPr/>
            </a:pPr>
            <a:r>
              <a:rPr lang="es-ES" altLang="en-US" sz="1100" dirty="0"/>
              <a:t>El cráneo del bebé está diseñado con más espacio para que el cerebro crezca.</a:t>
            </a:r>
          </a:p>
          <a:p>
            <a:pPr defTabSz="914132">
              <a:defRPr/>
            </a:pPr>
            <a:endParaRPr lang="en-US" altLang="en-US" sz="1100" dirty="0"/>
          </a:p>
          <a:p>
            <a:pPr defTabSz="914132">
              <a:defRPr/>
            </a:pPr>
            <a:r>
              <a:rPr lang="es-ES" altLang="en-US" sz="1100" dirty="0"/>
              <a:t>Pregunta: ¿Cuál puede ser el efecto de ese espacio adicional entre el cerebro y el cráneo cuando un bebé o niño pequeño es sacudido violentamente?</a:t>
            </a:r>
          </a:p>
          <a:p>
            <a:pPr defTabSz="914132">
              <a:defRPr/>
            </a:pPr>
            <a:r>
              <a:rPr lang="es-ES" altLang="en-US" sz="1100" i="1" dirty="0"/>
              <a:t>Demostración: Pídales a dos voluntarios que se paren frente al grupo y choquen sus manos entre sí; haga que una persona sea la receptora de la palmada y la otra la que da la palmada. Pídale a la persona que recibe la palmada que mantenga el brazo rígido y trate de no moverlo cuando le den la palmada. Pídale a la persona que da la palmada que trate de hacer que el receptor mueva la mano. Luego, haga que ambas personas sostengan sus manos con una separación de dos pulgadas y haga que la persona que da la palmada la dé (recuérdele que debe intentar hacer que la otra persona mueva la mano). A continuación, haga que las dos personas se paren a unos dos pies de distancia una de la otra, haga que la persona que da la palmada la dé, tratando de mover la mano de la otra persona. La distancia entre las dos manos debería hacer que la palmada del que la da tenga un mayor impacto sobre la mano del receptor. Lo mismo sucede con el cerebro y el cráneo. Mientras mayor sea la distancia entre el cerebro y el cráneo de un bebé, la sacudida tendrá un mayor impacto que el que tendría en un adulto, cuyo cráneo y cerebro tienen mucho menos espacio entre sí.</a:t>
            </a:r>
          </a:p>
          <a:p>
            <a:pPr marL="165261" indent="-165261" defTabSz="914132">
              <a:buFont typeface="Arial" panose="020B0604020202020204" pitchFamily="34" charset="0"/>
              <a:buChar char="•"/>
              <a:defRPr/>
            </a:pPr>
            <a:r>
              <a:rPr lang="es-ES" altLang="en-US" sz="1100" b="1" dirty="0"/>
              <a:t>Cuando se sacude a un bebé, el cerebro se mueve hacia adelante y hacia atrás y adquiere velocidad a medida que golpea la superficie del cráneo. Además, los vasos sanguíneos del cerebro del bebé son delicados y no están sujetos con firmeza; por lo tanto, el movimiento hacia adelante y hacia atrás estira, desagarra y rompe los vasos sanguíneos, lo que ocasiona una hemorragia cerebral.</a:t>
            </a:r>
          </a:p>
          <a:p>
            <a:pPr defTabSz="914132">
              <a:defRPr/>
            </a:pPr>
            <a:r>
              <a:rPr lang="es-ES" altLang="en-US" sz="1100" b="1" dirty="0"/>
              <a:t>3. Las tres son verdaderas: el cuello de un bebé es suave y débil y tiene un olor dulce cuando está limpio. Sin embargo, es un hecho que los músculos del cuello son tan débiles que ponen al bebé en riesgo alto de sufrir lesiones por sacudidas o traumatismo craneal. Los músculos de su cuello no son lo suficientemente fuertes como para evitar que el bebé se mueva cuando le sacuden la cabeza. Imagine una muñeca de trapo flexible. El efecto e similar.</a:t>
            </a:r>
          </a:p>
          <a:p>
            <a:pPr defTabSz="914132">
              <a:defRPr/>
            </a:pPr>
            <a:r>
              <a:rPr lang="en-US" altLang="en-US" sz="1100" b="1" dirty="0"/>
              <a:t> </a:t>
            </a:r>
            <a:r>
              <a:rPr lang="es-ES" altLang="en-US" sz="1100" b="1" dirty="0"/>
              <a:t>4. Es verdad que la hemorragia cerebral es perjudicial. Igualmente dañina es la inflamación cerebral causada por un impacto del cerebro contra el cráneo. La presión de la inflamación evita que la sangre circule hacia algunas partes del cerebro. Esta deficiencia en la circulación puede ocasionar que esas partes del cerebro mueran, causando un daño permanente.</a:t>
            </a:r>
          </a:p>
          <a:p>
            <a:pPr defTabSz="914132">
              <a:defRPr/>
            </a:pPr>
            <a:endParaRPr lang="en-US" altLang="en-US" sz="1100" dirty="0"/>
          </a:p>
          <a:p>
            <a:pPr marL="165261" indent="-165261" defTabSz="914132">
              <a:buFont typeface="Arial" panose="020B0604020202020204" pitchFamily="34" charset="0"/>
              <a:buChar char="•"/>
              <a:defRPr/>
            </a:pPr>
            <a:endParaRPr lang="en-US" altLang="en-US" sz="1100" dirty="0"/>
          </a:p>
          <a:p>
            <a:pPr defTabSz="914132">
              <a:defRPr/>
            </a:pPr>
            <a:endParaRPr lang="en-US" altLang="en-US" sz="1100" dirty="0"/>
          </a:p>
          <a:p>
            <a:pPr defTabSz="914132">
              <a:defRPr/>
            </a:pPr>
            <a:endParaRPr lang="en-US" altLang="en-US" sz="1100" dirty="0"/>
          </a:p>
          <a:p>
            <a:pPr defTabSz="914132">
              <a:defRPr/>
            </a:pPr>
            <a:endParaRPr lang="en-US" altLang="en-US" sz="1100" dirty="0"/>
          </a:p>
          <a:p>
            <a:pPr defTabSz="914132">
              <a:defRPr/>
            </a:pPr>
            <a:endParaRPr lang="en-US" altLang="en-US" sz="1100" dirty="0"/>
          </a:p>
          <a:p>
            <a:pPr defTabSz="914132">
              <a:defRPr/>
            </a:pPr>
            <a:endParaRPr lang="en-US" altLang="en-US" sz="1100" dirty="0"/>
          </a:p>
          <a:p>
            <a:endParaRPr lang="en-US" dirty="0">
              <a:latin typeface="+mj-lt"/>
            </a:endParaRPr>
          </a:p>
        </p:txBody>
      </p:sp>
    </p:spTree>
    <p:extLst>
      <p:ext uri="{BB962C8B-B14F-4D97-AF65-F5344CB8AC3E}">
        <p14:creationId xmlns:p14="http://schemas.microsoft.com/office/powerpoint/2010/main" val="405518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pPr defTabSz="914132">
              <a:defRPr/>
            </a:pPr>
            <a:r>
              <a:rPr lang="es-ES" altLang="en-US" sz="1100" dirty="0"/>
              <a:t>Objetivo: describir el proceso físico de cómo el cerebro resulta dañado con la sacudida.</a:t>
            </a:r>
          </a:p>
          <a:p>
            <a:pPr defTabSz="914132">
              <a:defRPr/>
            </a:pPr>
            <a:endParaRPr lang="es-ES" altLang="en-US" sz="1100" b="1" dirty="0"/>
          </a:p>
          <a:p>
            <a:pPr defTabSz="914132">
              <a:defRPr/>
            </a:pPr>
            <a:r>
              <a:rPr lang="es-ES" altLang="en-US" sz="1100" b="1" dirty="0"/>
              <a:t>¿Qué sucede en realidad cuando un adulto sacude violentamente a un bebé o niño pequeño?</a:t>
            </a:r>
          </a:p>
          <a:p>
            <a:pPr marL="165261" indent="-165261" defTabSz="914132">
              <a:buFont typeface="Arial" panose="020B0604020202020204" pitchFamily="34" charset="0"/>
              <a:buChar char="•"/>
              <a:defRPr/>
            </a:pPr>
            <a:r>
              <a:rPr lang="es-ES" altLang="en-US" sz="1100" b="1" dirty="0"/>
              <a:t>Como se mencionó con anterioridad, debido a sus cabezas grandes y a los músculos débiles de su cuello, no tienen la fuerza para controlar el movimiento. </a:t>
            </a:r>
          </a:p>
          <a:p>
            <a:pPr marL="165261" indent="-165261" defTabSz="914132">
              <a:buFont typeface="Arial" panose="020B0604020202020204" pitchFamily="34" charset="0"/>
              <a:buChar char="•"/>
              <a:defRPr/>
            </a:pPr>
            <a:r>
              <a:rPr lang="es-ES" altLang="en-US" sz="1100" b="1" dirty="0"/>
              <a:t>La fuerza de un adulto sacudiendo a un bebé hace que la cabeza del bebé se mueva en forma de ocho. </a:t>
            </a:r>
          </a:p>
          <a:p>
            <a:pPr marL="165261" indent="-165261" defTabSz="914132">
              <a:buFont typeface="Arial" panose="020B0604020202020204" pitchFamily="34" charset="0"/>
              <a:buChar char="•"/>
              <a:defRPr/>
            </a:pPr>
            <a:r>
              <a:rPr lang="es-ES" altLang="en-US" sz="1100" b="1" dirty="0"/>
              <a:t>Esto causa que diferentes partes del cerebro se muevan a diferentes velocidades y distintas direcciones. </a:t>
            </a:r>
          </a:p>
          <a:p>
            <a:pPr marL="165261" indent="-165261" defTabSz="914132">
              <a:buFont typeface="Arial" panose="020B0604020202020204" pitchFamily="34" charset="0"/>
              <a:buChar char="•"/>
              <a:defRPr/>
            </a:pPr>
            <a:r>
              <a:rPr lang="es-ES" altLang="en-US" sz="1100" b="1" dirty="0"/>
              <a:t>Como se mencionó con anterioridad, este tipo de movimiento puede causar inflamación en el cerebro, así como desgarramiento y sangrado de los vasos sanguíneos del cerebro y los ojos. </a:t>
            </a:r>
          </a:p>
          <a:p>
            <a:pPr marL="165261" indent="-165261" defTabSz="914132">
              <a:buFont typeface="Arial" panose="020B0604020202020204" pitchFamily="34" charset="0"/>
              <a:buChar char="•"/>
              <a:defRPr/>
            </a:pPr>
            <a:r>
              <a:rPr lang="es-ES" altLang="en-US" sz="1100" b="1" dirty="0"/>
              <a:t>A medida que el cerebro golpea la parte posterior del cráneo, puede ocurrir un daño en el lóbulo occipital que es el que controla la visión.</a:t>
            </a:r>
          </a:p>
          <a:p>
            <a:pPr marL="165261" indent="-165261" defTabSz="914132">
              <a:buFont typeface="Arial" panose="020B0604020202020204" pitchFamily="34" charset="0"/>
              <a:buChar char="•"/>
              <a:defRPr/>
            </a:pPr>
            <a:r>
              <a:rPr lang="es-ES" altLang="en-US" sz="1100" b="1" dirty="0"/>
              <a:t>A medida que la parte frontal de la cabeza golpea la parte frontal del cráneo, puede ocurrir un daño en el lóbulo frontal que es el que controla la memoria y las emociones.</a:t>
            </a:r>
          </a:p>
          <a:p>
            <a:pPr marL="165261" indent="-165261" defTabSz="914132">
              <a:buFont typeface="Arial" panose="020B0604020202020204" pitchFamily="34" charset="0"/>
              <a:buChar char="•"/>
              <a:defRPr/>
            </a:pPr>
            <a:r>
              <a:rPr lang="es-ES" altLang="en-US" sz="1100" b="1" dirty="0"/>
              <a:t>A medida que los lados derecho e izquierdo del cerebro golpean los lados correspondientes del cráneo, se pueden afectar el habla, la audición y el movimiento de las piernas y los brazos.</a:t>
            </a:r>
          </a:p>
          <a:p>
            <a:pPr defTabSz="914132">
              <a:defRPr/>
            </a:pPr>
            <a:endParaRPr lang="en-US" altLang="en-US" sz="1100" b="1" dirty="0"/>
          </a:p>
          <a:p>
            <a:pPr defTabSz="914132">
              <a:defRPr/>
            </a:pPr>
            <a:endParaRPr lang="en-US" altLang="en-US" sz="1100" dirty="0"/>
          </a:p>
          <a:p>
            <a:pPr defTabSz="914132">
              <a:defRPr/>
            </a:pPr>
            <a:endParaRPr lang="en-US" altLang="en-US" sz="1100" dirty="0"/>
          </a:p>
          <a:p>
            <a:pPr defTabSz="914132">
              <a:defRPr/>
            </a:pPr>
            <a:endParaRPr lang="en-US" altLang="en-US" sz="1100" dirty="0"/>
          </a:p>
          <a:p>
            <a:endParaRPr lang="en-US" dirty="0">
              <a:latin typeface="+mj-lt"/>
            </a:endParaRPr>
          </a:p>
        </p:txBody>
      </p:sp>
    </p:spTree>
    <p:extLst>
      <p:ext uri="{BB962C8B-B14F-4D97-AF65-F5344CB8AC3E}">
        <p14:creationId xmlns:p14="http://schemas.microsoft.com/office/powerpoint/2010/main" val="352773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xfrm>
            <a:off x="701040" y="4415790"/>
            <a:ext cx="5608320" cy="4423410"/>
          </a:xfrm>
          <a:prstGeom prst="rect">
            <a:avLst/>
          </a:prstGeom>
        </p:spPr>
        <p:txBody>
          <a:bodyPr/>
          <a:lstStyle/>
          <a:p>
            <a:pPr defTabSz="914132">
              <a:defRPr/>
            </a:pPr>
            <a:r>
              <a:rPr lang="es-ES" altLang="en-US" sz="1100" dirty="0"/>
              <a:t>Objetivo: describir las características que presentan las víctimas de traumatismo craneal por maltrato y enfatizar que el AHT puede sucederle a cualquier niño de la familia y que los perpetradores son casi siempre un cuidador de confianza, así que los padres, proveedores de cuidado de niños, amigos, familiares y vecinos deben conocer las señales y  analizarlas cuando cuiden niños vulnerables</a:t>
            </a:r>
            <a:r>
              <a:rPr lang="en-US" altLang="en-US" sz="1100" dirty="0"/>
              <a:t>.</a:t>
            </a:r>
          </a:p>
          <a:p>
            <a:pPr defTabSz="914132">
              <a:defRPr/>
            </a:pPr>
            <a:endParaRPr lang="en-US" sz="1100" dirty="0">
              <a:solidFill>
                <a:srgbClr val="000000"/>
              </a:solidFill>
            </a:endParaRPr>
          </a:p>
          <a:p>
            <a:pPr marL="171400" indent="-171400" defTabSz="914132">
              <a:lnSpc>
                <a:spcPct val="150000"/>
              </a:lnSpc>
              <a:buFont typeface="Arial" panose="020B0604020202020204" pitchFamily="34" charset="0"/>
              <a:buChar char="•"/>
            </a:pPr>
            <a:r>
              <a:rPr lang="es-ES" sz="1100" b="1" dirty="0">
                <a:sym typeface="Calibri"/>
              </a:rPr>
              <a:t>El traumatismo craneal por maltrato ocurre entre bebés y niños desde el nacimiento hasta los 5 años.</a:t>
            </a:r>
          </a:p>
          <a:p>
            <a:pPr marL="171400" indent="-171400" defTabSz="914132">
              <a:lnSpc>
                <a:spcPct val="150000"/>
              </a:lnSpc>
              <a:buFont typeface="Arial" panose="020B0604020202020204" pitchFamily="34" charset="0"/>
              <a:buChar char="•"/>
            </a:pPr>
            <a:r>
              <a:rPr lang="es-ES" sz="1100" b="1" dirty="0">
                <a:sym typeface="Calibri"/>
              </a:rPr>
              <a:t>La mayoría de los casos suceden entre bebés de menos de 6 meses.</a:t>
            </a:r>
          </a:p>
          <a:p>
            <a:pPr marL="171400" indent="-171400" defTabSz="914132">
              <a:lnSpc>
                <a:spcPct val="150000"/>
              </a:lnSpc>
              <a:buFont typeface="Arial" panose="020B0604020202020204" pitchFamily="34" charset="0"/>
              <a:buChar char="•"/>
            </a:pPr>
            <a:r>
              <a:rPr lang="es-ES" sz="1100" b="1" dirty="0">
                <a:sym typeface="Calibri"/>
              </a:rPr>
              <a:t>No obstante, una sacudida violenta puede lesionar gravemente a niños de 4 o 5 años de edad.</a:t>
            </a:r>
          </a:p>
          <a:p>
            <a:pPr marL="171400" indent="-171400" defTabSz="914132">
              <a:buFont typeface="Arial" panose="020B0604020202020204" pitchFamily="34" charset="0"/>
              <a:buChar char="•"/>
            </a:pPr>
            <a:r>
              <a:rPr lang="es-ES" sz="1100" b="1" dirty="0">
                <a:sym typeface="Calibri"/>
              </a:rPr>
              <a:t>El AHT puede ocurrirle a cualquier niño, independientemente de raza, condición socioeconómica o estructura familiar. </a:t>
            </a:r>
            <a:r>
              <a:rPr lang="es-ES" sz="1100" dirty="0">
                <a:sym typeface="Calibri"/>
              </a:rPr>
              <a:t>Sin embargo, el riesgo se ve aumentado en padres jóvenes; padres con poco apoyo; aquellos que sienten estrés; aquellos que no son capaces de satisfacer sus necesidades básicas de alimentación, vivienda, etc.; aquellos que viven otras formas de violencia; o quienes tienen capacidad reducida debido a consumo de sustancias o a enfermedades mentales; y en hogares donde viven adultos sin parentesco.</a:t>
            </a:r>
          </a:p>
          <a:p>
            <a:pPr marL="171400" indent="-171400" defTabSz="914132">
              <a:buFont typeface="Arial" panose="020B0604020202020204" pitchFamily="34" charset="0"/>
              <a:buChar char="•"/>
            </a:pPr>
            <a:r>
              <a:rPr lang="es-ES" sz="1100" b="1" dirty="0">
                <a:sym typeface="Calibri"/>
              </a:rPr>
              <a:t>Hay una mayor cantidad de víctimas masculinas que femeninas del AHT.</a:t>
            </a:r>
            <a:endParaRPr lang="es-ES" sz="1100" b="1" i="1" dirty="0">
              <a:sym typeface="Calibri"/>
            </a:endParaRPr>
          </a:p>
          <a:p>
            <a:pPr marL="171400" indent="-171400" defTabSz="914132">
              <a:buFont typeface="Arial" panose="020B0604020202020204" pitchFamily="34" charset="0"/>
              <a:buChar char="•"/>
            </a:pPr>
            <a:r>
              <a:rPr lang="es-ES" sz="1100" b="1" dirty="0">
                <a:sym typeface="Calibri"/>
              </a:rPr>
              <a:t>Casi siempre un perpetrador de AHT es una persona a quien se le ha confiado el cuidado de un bebé </a:t>
            </a:r>
            <a:r>
              <a:rPr lang="es-ES" sz="1100" dirty="0">
                <a:sym typeface="Calibri"/>
              </a:rPr>
              <a:t>(padres, la pareja de uno de los padres, proveedores de cuidado de niños).</a:t>
            </a:r>
          </a:p>
          <a:p>
            <a:pPr defTabSz="914132"/>
            <a:r>
              <a:rPr lang="es-ES" sz="1100" dirty="0">
                <a:sym typeface="Calibri"/>
              </a:rPr>
              <a:t>Entre 60 y 70 de los perpetradores son hombres. Por lo general, el padre del niño o el novio de la madre. Otros perpetradores pueden ser madres, abuelos, padrastros, otros familiares o proveedores de cuidado de niños. </a:t>
            </a:r>
          </a:p>
          <a:p>
            <a:pPr defTabSz="914132"/>
            <a:endParaRPr lang="es-ES" sz="1100" dirty="0">
              <a:sym typeface="Calibri"/>
            </a:endParaRPr>
          </a:p>
          <a:p>
            <a:pPr defTabSz="914132"/>
            <a:r>
              <a:rPr lang="es-ES" sz="1100" b="1" dirty="0">
                <a:sym typeface="Calibri"/>
              </a:rPr>
              <a:t>Cualquier persona que se frustre es capaz de sacudir a un bebé. Puede ocurrirle a cualquier niño de la familia, así que es importante ayudar a los cuidadores a tomar consciencia del riesgo de sí mismos y de los demás y de las señales que tiene la sacudida o de qué puede ocurrir y analizar a aquellos bajo cuyo cuidado se dejan niños vulnerables.</a:t>
            </a:r>
          </a:p>
        </p:txBody>
      </p:sp>
    </p:spTree>
    <p:extLst>
      <p:ext uri="{BB962C8B-B14F-4D97-AF65-F5344CB8AC3E}">
        <p14:creationId xmlns:p14="http://schemas.microsoft.com/office/powerpoint/2010/main" val="2538226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latin typeface="Candara" panose="020E05020303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solidFill>
                  <a:schemeClr val="tx2"/>
                </a:solidFill>
              </a:defRPr>
            </a:lvl1pPr>
          </a:lstStyle>
          <a:p>
            <a:r>
              <a:rPr lang="en-US"/>
              <a:t>Click to edit Master title style</a:t>
            </a: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95" y="5181600"/>
            <a:ext cx="5406705" cy="1322723"/>
          </a:xfrm>
          <a:prstGeom prst="rect">
            <a:avLst/>
          </a:prstGeom>
        </p:spPr>
      </p:pic>
    </p:spTree>
    <p:extLst>
      <p:ext uri="{BB962C8B-B14F-4D97-AF65-F5344CB8AC3E}">
        <p14:creationId xmlns:p14="http://schemas.microsoft.com/office/powerpoint/2010/main" val="205266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Title Text</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25953803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93515503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Shape 30"/>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68700084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87832566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87564345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18856677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Shape 73"/>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10395767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Shape 83"/>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84" name="Shape 84"/>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69411234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23079581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6"/>
          </a:xfrm>
          <a:prstGeom prst="rect">
            <a:avLst/>
          </a:prstGeom>
        </p:spPr>
        <p:txBody>
          <a:bodyPr/>
          <a:lstStyle/>
          <a:p>
            <a:r>
              <a:t>Title Text</a:t>
            </a:r>
          </a:p>
        </p:txBody>
      </p:sp>
      <p:sp>
        <p:nvSpPr>
          <p:cNvPr id="102" name="Shape 102"/>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43468347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033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Title Text</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sz="3200">
                <a:solidFill>
                  <a:srgbClr val="888888"/>
                </a:solidFill>
                <a:latin typeface="+mj-lt"/>
                <a:ea typeface="+mj-ea"/>
                <a:cs typeface="+mj-cs"/>
                <a:sym typeface="Calibri"/>
              </a:defRPr>
            </a:lvl1pPr>
            <a:lvl2pPr marL="0" indent="457200" algn="ctr">
              <a:buSzTx/>
              <a:buFontTx/>
              <a:buNone/>
              <a:defRPr sz="3200">
                <a:solidFill>
                  <a:srgbClr val="888888"/>
                </a:solidFill>
                <a:latin typeface="+mj-lt"/>
                <a:ea typeface="+mj-ea"/>
                <a:cs typeface="+mj-cs"/>
                <a:sym typeface="Calibri"/>
              </a:defRPr>
            </a:lvl2pPr>
            <a:lvl3pPr marL="0" indent="914400" algn="ctr">
              <a:buSzTx/>
              <a:buFontTx/>
              <a:buNone/>
              <a:defRPr sz="3200">
                <a:solidFill>
                  <a:srgbClr val="888888"/>
                </a:solidFill>
                <a:latin typeface="+mj-lt"/>
                <a:ea typeface="+mj-ea"/>
                <a:cs typeface="+mj-cs"/>
                <a:sym typeface="Calibri"/>
              </a:defRPr>
            </a:lvl3pPr>
            <a:lvl4pPr marL="0" indent="1371600" algn="ctr">
              <a:buSzTx/>
              <a:buFontTx/>
              <a:buNone/>
              <a:defRPr sz="3200">
                <a:solidFill>
                  <a:srgbClr val="888888"/>
                </a:solidFill>
                <a:latin typeface="+mj-lt"/>
                <a:ea typeface="+mj-ea"/>
                <a:cs typeface="+mj-cs"/>
                <a:sym typeface="Calibri"/>
              </a:defRPr>
            </a:lvl4pPr>
            <a:lvl5pPr marL="0" indent="1828800" algn="ctr">
              <a:buSzTx/>
              <a:buFontTx/>
              <a:buNone/>
              <a:defRPr sz="32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78933938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48387128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Shape 30"/>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a:solidFill>
                  <a:srgbClr val="888888"/>
                </a:solidFill>
                <a:latin typeface="+mj-lt"/>
                <a:ea typeface="+mj-ea"/>
                <a:cs typeface="+mj-cs"/>
                <a:sym typeface="Calibri"/>
              </a:defRPr>
            </a:lvl1pPr>
            <a:lvl2pPr marL="0" indent="457200">
              <a:spcBef>
                <a:spcPts val="400"/>
              </a:spcBef>
              <a:buSzTx/>
              <a:buFontTx/>
              <a:buNone/>
              <a:defRPr>
                <a:solidFill>
                  <a:srgbClr val="888888"/>
                </a:solidFill>
                <a:latin typeface="+mj-lt"/>
                <a:ea typeface="+mj-ea"/>
                <a:cs typeface="+mj-cs"/>
                <a:sym typeface="Calibri"/>
              </a:defRPr>
            </a:lvl2pPr>
            <a:lvl3pPr marL="0" indent="914400">
              <a:spcBef>
                <a:spcPts val="400"/>
              </a:spcBef>
              <a:buSzTx/>
              <a:buFontTx/>
              <a:buNone/>
              <a:defRPr>
                <a:solidFill>
                  <a:srgbClr val="888888"/>
                </a:solidFill>
                <a:latin typeface="+mj-lt"/>
                <a:ea typeface="+mj-ea"/>
                <a:cs typeface="+mj-cs"/>
                <a:sym typeface="Calibri"/>
              </a:defRPr>
            </a:lvl3pPr>
            <a:lvl4pPr marL="0" indent="1371600">
              <a:spcBef>
                <a:spcPts val="400"/>
              </a:spcBef>
              <a:buSzTx/>
              <a:buFontTx/>
              <a:buNone/>
              <a:defRPr>
                <a:solidFill>
                  <a:srgbClr val="888888"/>
                </a:solidFill>
                <a:latin typeface="+mj-lt"/>
                <a:ea typeface="+mj-ea"/>
                <a:cs typeface="+mj-cs"/>
                <a:sym typeface="Calibri"/>
              </a:defRPr>
            </a:lvl4pPr>
            <a:lvl5pPr marL="0" indent="1828800">
              <a:spcBef>
                <a:spcPts val="400"/>
              </a:spcBef>
              <a:buSzTx/>
              <a:buFontTx/>
              <a:buNone/>
              <a:defRPr>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51308578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457200" y="1600200"/>
            <a:ext cx="4038600" cy="4525963"/>
          </a:xfrm>
          <a:prstGeom prst="rect">
            <a:avLst/>
          </a:prstGeom>
        </p:spPr>
        <p:txBody>
          <a:bodyPr/>
          <a:lstStyle>
            <a:lvl1pPr marL="342900" indent="-342900">
              <a:spcBef>
                <a:spcPts val="600"/>
              </a:spcBef>
              <a:defRPr sz="2800">
                <a:solidFill>
                  <a:srgbClr val="000000"/>
                </a:solidFill>
                <a:latin typeface="+mj-lt"/>
                <a:ea typeface="+mj-ea"/>
                <a:cs typeface="+mj-cs"/>
                <a:sym typeface="Calibri"/>
              </a:defRPr>
            </a:lvl1pPr>
            <a:lvl2pPr marL="790575" indent="-333375">
              <a:spcBef>
                <a:spcPts val="600"/>
              </a:spcBef>
              <a:defRPr sz="2800">
                <a:solidFill>
                  <a:srgbClr val="000000"/>
                </a:solidFill>
                <a:latin typeface="+mj-lt"/>
                <a:ea typeface="+mj-ea"/>
                <a:cs typeface="+mj-cs"/>
                <a:sym typeface="Calibri"/>
              </a:defRPr>
            </a:lvl2pPr>
            <a:lvl3pPr marL="1234439" indent="-320039">
              <a:spcBef>
                <a:spcPts val="600"/>
              </a:spcBef>
              <a:defRPr sz="2800">
                <a:solidFill>
                  <a:srgbClr val="000000"/>
                </a:solidFill>
                <a:latin typeface="+mj-lt"/>
                <a:ea typeface="+mj-ea"/>
                <a:cs typeface="+mj-cs"/>
                <a:sym typeface="Calibri"/>
              </a:defRPr>
            </a:lvl3pPr>
            <a:lvl4pPr marL="1727200" indent="-355600">
              <a:spcBef>
                <a:spcPts val="600"/>
              </a:spcBef>
              <a:defRPr sz="2800">
                <a:solidFill>
                  <a:srgbClr val="000000"/>
                </a:solidFill>
                <a:latin typeface="+mj-lt"/>
                <a:ea typeface="+mj-ea"/>
                <a:cs typeface="+mj-cs"/>
                <a:sym typeface="Calibri"/>
              </a:defRPr>
            </a:lvl4pPr>
            <a:lvl5pPr marL="2184400" indent="-355600">
              <a:spcBef>
                <a:spcPts val="600"/>
              </a:spcBef>
              <a:defRPr sz="2800">
                <a:solidFill>
                  <a:srgbClr val="00000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99559591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Title Text</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solidFill>
                  <a:srgbClr val="000000"/>
                </a:solidFill>
                <a:latin typeface="+mj-lt"/>
                <a:ea typeface="+mj-ea"/>
                <a:cs typeface="+mj-cs"/>
                <a:sym typeface="Calibri"/>
              </a:defRPr>
            </a:lvl1pPr>
            <a:lvl2pPr marL="0" indent="457200">
              <a:spcBef>
                <a:spcPts val="500"/>
              </a:spcBef>
              <a:buSzTx/>
              <a:buFontTx/>
              <a:buNone/>
              <a:defRPr sz="2400" b="1">
                <a:solidFill>
                  <a:srgbClr val="000000"/>
                </a:solidFill>
                <a:latin typeface="+mj-lt"/>
                <a:ea typeface="+mj-ea"/>
                <a:cs typeface="+mj-cs"/>
                <a:sym typeface="Calibri"/>
              </a:defRPr>
            </a:lvl2pPr>
            <a:lvl3pPr marL="0" indent="914400">
              <a:spcBef>
                <a:spcPts val="500"/>
              </a:spcBef>
              <a:buSzTx/>
              <a:buFontTx/>
              <a:buNone/>
              <a:defRPr sz="2400" b="1">
                <a:solidFill>
                  <a:srgbClr val="000000"/>
                </a:solidFill>
                <a:latin typeface="+mj-lt"/>
                <a:ea typeface="+mj-ea"/>
                <a:cs typeface="+mj-cs"/>
                <a:sym typeface="Calibri"/>
              </a:defRPr>
            </a:lvl3pPr>
            <a:lvl4pPr marL="0" indent="1371600">
              <a:spcBef>
                <a:spcPts val="500"/>
              </a:spcBef>
              <a:buSzTx/>
              <a:buFontTx/>
              <a:buNone/>
              <a:defRPr sz="2400" b="1">
                <a:solidFill>
                  <a:srgbClr val="000000"/>
                </a:solidFill>
                <a:latin typeface="+mj-lt"/>
                <a:ea typeface="+mj-ea"/>
                <a:cs typeface="+mj-cs"/>
                <a:sym typeface="Calibri"/>
              </a:defRPr>
            </a:lvl4pPr>
            <a:lvl5pPr marL="0" indent="1828800">
              <a:spcBef>
                <a:spcPts val="500"/>
              </a:spcBef>
              <a:buSzTx/>
              <a:buFontTx/>
              <a:buNone/>
              <a:defRPr sz="2400" b="1">
                <a:solidFill>
                  <a:srgbClr val="00000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solidFill>
                  <a:srgbClr val="000000"/>
                </a:solidFill>
                <a:latin typeface="+mj-lt"/>
                <a:ea typeface="+mj-ea"/>
                <a:cs typeface="+mj-cs"/>
                <a:sym typeface="Calibri"/>
              </a:defRPr>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84896258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4152725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30648221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Shape 73"/>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solidFill>
                  <a:srgbClr val="000000"/>
                </a:solidFill>
                <a:latin typeface="+mj-lt"/>
                <a:ea typeface="+mj-ea"/>
                <a:cs typeface="+mj-cs"/>
                <a:sym typeface="Calibri"/>
              </a:defRPr>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842234785"/>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Shape 83"/>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84" name="Shape 84"/>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solidFill>
                  <a:srgbClr val="000000"/>
                </a:solidFill>
                <a:latin typeface="+mj-lt"/>
                <a:ea typeface="+mj-ea"/>
                <a:cs typeface="+mj-cs"/>
                <a:sym typeface="Calibri"/>
              </a:defRPr>
            </a:lvl1pPr>
            <a:lvl2pPr marL="0" indent="457200">
              <a:spcBef>
                <a:spcPts val="300"/>
              </a:spcBef>
              <a:buSzTx/>
              <a:buFontTx/>
              <a:buNone/>
              <a:defRPr sz="1400">
                <a:solidFill>
                  <a:srgbClr val="000000"/>
                </a:solidFill>
                <a:latin typeface="+mj-lt"/>
                <a:ea typeface="+mj-ea"/>
                <a:cs typeface="+mj-cs"/>
                <a:sym typeface="Calibri"/>
              </a:defRPr>
            </a:lvl2pPr>
            <a:lvl3pPr marL="0" indent="914400">
              <a:spcBef>
                <a:spcPts val="300"/>
              </a:spcBef>
              <a:buSzTx/>
              <a:buFontTx/>
              <a:buNone/>
              <a:defRPr sz="1400">
                <a:solidFill>
                  <a:srgbClr val="000000"/>
                </a:solidFill>
                <a:latin typeface="+mj-lt"/>
                <a:ea typeface="+mj-ea"/>
                <a:cs typeface="+mj-cs"/>
                <a:sym typeface="Calibri"/>
              </a:defRPr>
            </a:lvl3pPr>
            <a:lvl4pPr marL="0" indent="1371600">
              <a:spcBef>
                <a:spcPts val="300"/>
              </a:spcBef>
              <a:buSzTx/>
              <a:buFontTx/>
              <a:buNone/>
              <a:defRPr sz="1400">
                <a:solidFill>
                  <a:srgbClr val="000000"/>
                </a:solidFill>
                <a:latin typeface="+mj-lt"/>
                <a:ea typeface="+mj-ea"/>
                <a:cs typeface="+mj-cs"/>
                <a:sym typeface="Calibri"/>
              </a:defRPr>
            </a:lvl4pPr>
            <a:lvl5pPr marL="0" indent="1828800">
              <a:spcBef>
                <a:spcPts val="300"/>
              </a:spcBef>
              <a:buSzTx/>
              <a:buFontTx/>
              <a:buNone/>
              <a:defRPr sz="1400">
                <a:solidFill>
                  <a:srgbClr val="00000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83379567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46948203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483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652556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6"/>
          </a:xfrm>
          <a:prstGeom prst="rect">
            <a:avLst/>
          </a:prstGeom>
        </p:spPr>
        <p:txBody>
          <a:bodyPr/>
          <a:lstStyle/>
          <a:p>
            <a:r>
              <a:t>Title Text</a:t>
            </a:r>
          </a:p>
        </p:txBody>
      </p:sp>
      <p:sp>
        <p:nvSpPr>
          <p:cNvPr id="102" name="Shape 102"/>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99995333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0611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788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995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04800" y="304800"/>
            <a:ext cx="6172200" cy="6324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extLst>
      <p:ext uri="{BB962C8B-B14F-4D97-AF65-F5344CB8AC3E}">
        <p14:creationId xmlns:p14="http://schemas.microsoft.com/office/powerpoint/2010/main" val="49365143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96130131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90DADE0-0448-4C8B-9882-A65A0C605C52}" type="datetimeFigureOut">
              <a:rPr lang="en-US" smtClean="0"/>
              <a:t>5/5/2020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37E4A56-D63F-4C4A-9780-A805CC611CCF}" type="slidenum">
              <a:rPr lang="en-US" smtClean="0"/>
              <a:t>‹#›</a:t>
            </a:fld>
            <a:endParaRPr lang="en-US" dirty="0"/>
          </a:p>
        </p:txBody>
      </p:sp>
    </p:spTree>
    <p:extLst>
      <p:ext uri="{BB962C8B-B14F-4D97-AF65-F5344CB8AC3E}">
        <p14:creationId xmlns:p14="http://schemas.microsoft.com/office/powerpoint/2010/main" val="1680252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152399" y="152400"/>
            <a:ext cx="8814047" cy="1346447"/>
          </a:xfrm>
          <a:prstGeom prst="rect">
            <a:avLst/>
          </a:prstGeom>
          <a:solidFill>
            <a:srgbClr val="483B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52400" y="1634971"/>
            <a:ext cx="8831802" cy="5045476"/>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380999" y="1719070"/>
            <a:ext cx="8407893" cy="48912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278274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spcBef>
          <a:spcPct val="0"/>
        </a:spcBef>
        <a:buNone/>
        <a:defRPr sz="3200" kern="1200" cap="all" spc="200" baseline="0">
          <a:ln>
            <a:noFill/>
          </a:ln>
          <a:solidFill>
            <a:schemeClr val="bg1"/>
          </a:solidFill>
          <a:effectLst/>
          <a:latin typeface="Candara" panose="020E0502030303020204" pitchFamily="34" charset="0"/>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800" kern="1200" spc="150" baseline="0">
          <a:solidFill>
            <a:schemeClr val="tx2"/>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400" kern="1200" spc="100" baseline="0">
          <a:solidFill>
            <a:schemeClr val="tx2"/>
          </a:solidFill>
          <a:latin typeface="Calibri" panose="020F0502020204030204" pitchFamily="34" charset="0"/>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2000" kern="1200" spc="100" baseline="0">
          <a:solidFill>
            <a:schemeClr val="tx2"/>
          </a:solidFill>
          <a:latin typeface="Calibri" panose="020F0502020204030204" pitchFamily="34" charset="0"/>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800" kern="1200">
          <a:solidFill>
            <a:schemeClr val="tx2"/>
          </a:solidFill>
          <a:latin typeface="Calibri" panose="020F0502020204030204" pitchFamily="34" charset="0"/>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600" kern="1200" spc="100" baseline="0">
          <a:solidFill>
            <a:schemeClr val="tx2"/>
          </a:solidFill>
          <a:latin typeface="Calibri" panose="020F0502020204030204" pitchFamily="34" charset="0"/>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28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hangingPunct="0"/>
            <a:fld id="{86CB4B4D-7CA3-9044-876B-883B54F8677D}" type="slidenum">
              <a:rPr kern="0">
                <a:latin typeface="Calibri"/>
                <a:sym typeface="Calibri"/>
              </a:rPr>
              <a:pPr hangingPunct="0"/>
              <a:t>‹#›</a:t>
            </a:fld>
            <a:endParaRPr kern="0" dirty="0">
              <a:latin typeface="Calibri"/>
              <a:sym typeface="Calibri"/>
            </a:endParaRPr>
          </a:p>
        </p:txBody>
      </p:sp>
    </p:spTree>
    <p:extLst>
      <p:ext uri="{BB962C8B-B14F-4D97-AF65-F5344CB8AC3E}">
        <p14:creationId xmlns:p14="http://schemas.microsoft.com/office/powerpoint/2010/main" val="78685139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6" r:id="rId5"/>
    <p:sldLayoutId id="2147483677" r:id="rId6"/>
    <p:sldLayoutId id="2147483678" r:id="rId7"/>
    <p:sldLayoutId id="2147483679" r:id="rId8"/>
    <p:sldLayoutId id="2147483680" r:id="rId9"/>
    <p:sldLayoutId id="2147483681" r:id="rId10"/>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28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416711973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214312" marR="0" indent="-214312"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1pPr>
      <a:lvl2pPr marL="661307" marR="0" indent="-204107"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2pPr>
      <a:lvl3pPr marL="1104900" marR="0" indent="-1905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3pPr>
      <a:lvl4pPr marL="16002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4pPr>
      <a:lvl5pPr marL="20574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5pPr>
      <a:lvl6pPr marL="25146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6pPr>
      <a:lvl7pPr marL="29718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7pPr>
      <a:lvl8pPr marL="34290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8pPr>
      <a:lvl9pPr marL="38862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1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1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ags" Target="../tags/tag16.xml"/><Relationship Id="rId5" Type="http://schemas.openxmlformats.org/officeDocument/2006/relationships/image" Target="../media/image3.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xml"/><Relationship Id="rId1" Type="http://schemas.openxmlformats.org/officeDocument/2006/relationships/tags" Target="../tags/tag17.xml"/><Relationship Id="rId5" Type="http://schemas.openxmlformats.org/officeDocument/2006/relationships/image" Target="../media/image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1.xml"/><Relationship Id="rId1" Type="http://schemas.openxmlformats.org/officeDocument/2006/relationships/tags" Target="../tags/tag18.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1.xml"/><Relationship Id="rId1" Type="http://schemas.openxmlformats.org/officeDocument/2006/relationships/tags" Target="../tags/tag19.xml"/><Relationship Id="rId6" Type="http://schemas.openxmlformats.org/officeDocument/2006/relationships/hyperlink" Target="http://afro-ip.blogspot.com/2012/07/10-reasons-to-follow-european-approach.html" TargetMode="External"/><Relationship Id="rId5" Type="http://schemas.openxmlformats.org/officeDocument/2006/relationships/image" Target="../media/image14.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20.xml"/><Relationship Id="rId5" Type="http://schemas.openxmlformats.org/officeDocument/2006/relationships/image" Target="../media/image16.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hyperlink" Target="http://mmjgwrites.wordpress.com/" TargetMode="Externa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hyperlink" Target="https://dcf.wisconsin.gov/" TargetMode="External"/><Relationship Id="rId3" Type="http://schemas.openxmlformats.org/officeDocument/2006/relationships/image" Target="../media/image3.png"/><Relationship Id="rId7" Type="http://schemas.openxmlformats.org/officeDocument/2006/relationships/hyperlink" Target="https://uwm.edu/mcwp/sentinel-injuries/" TargetMode="External"/><Relationship Id="rId2" Type="http://schemas.openxmlformats.org/officeDocument/2006/relationships/notesSlide" Target="../notesSlides/notesSlide30.xml"/><Relationship Id="rId1" Type="http://schemas.openxmlformats.org/officeDocument/2006/relationships/slideLayout" Target="../slideLayouts/slideLayout21.xml"/><Relationship Id="rId6" Type="http://schemas.openxmlformats.org/officeDocument/2006/relationships/hyperlink" Target="https://dcf.wisconsin.gov/ccic/aht-training-materials" TargetMode="External"/><Relationship Id="rId5" Type="http://schemas.openxmlformats.org/officeDocument/2006/relationships/hyperlink" Target="https://dontshake.org/" TargetMode="External"/><Relationship Id="rId4" Type="http://schemas.openxmlformats.org/officeDocument/2006/relationships/hyperlink" Target="http://purplecrying.info/" TargetMode="External"/><Relationship Id="rId9" Type="http://schemas.openxmlformats.org/officeDocument/2006/relationships/hyperlink" Target="https://preventionboard.wi.gov/Pages/Homepage.asp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1.xml"/><Relationship Id="rId6" Type="http://schemas.openxmlformats.org/officeDocument/2006/relationships/image" Target="cid:image001.png@01D10FBE.4A7DB410"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6.xml"/><Relationship Id="rId5" Type="http://schemas.openxmlformats.org/officeDocument/2006/relationships/image" Target="../media/image5.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video" Target="../media/media1.mp4"/><Relationship Id="rId7" Type="http://schemas.openxmlformats.org/officeDocument/2006/relationships/image" Target="../media/image6.png"/><Relationship Id="rId2" Type="http://schemas.microsoft.com/office/2007/relationships/media" Target="../media/media1.mp4"/><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notesSlide" Target="../notesSlides/notesSlide8.xml"/><Relationship Id="rId4"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0.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hangingPunct="0">
              <a:defRPr sz="1760">
                <a:solidFill>
                  <a:srgbClr val="FFFFFF"/>
                </a:solidFill>
                <a:latin typeface="Helvetica Light"/>
                <a:ea typeface="Helvetica Light"/>
                <a:cs typeface="Helvetica Light"/>
                <a:sym typeface="Helvetica Light"/>
              </a:defRPr>
            </a:pPr>
            <a:endParaRPr sz="1760" kern="0" dirty="0">
              <a:solidFill>
                <a:srgbClr val="FFFFFF"/>
              </a:solidFill>
              <a:latin typeface="Helvetica Light"/>
              <a:ea typeface="Helvetica Light"/>
              <a:cs typeface="Helvetica Light"/>
              <a:sym typeface="Helvetica Light"/>
            </a:endParaRPr>
          </a:p>
        </p:txBody>
      </p:sp>
      <p:sp>
        <p:nvSpPr>
          <p:cNvPr id="114" name="Shape 114"/>
          <p:cNvSpPr/>
          <p:nvPr/>
        </p:nvSpPr>
        <p:spPr>
          <a:xfrm>
            <a:off x="-20109" y="275680"/>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pPr hangingPunct="0"/>
            <a:endParaRPr sz="3600" b="1" kern="0" dirty="0"/>
          </a:p>
        </p:txBody>
      </p:sp>
      <p:sp>
        <p:nvSpPr>
          <p:cNvPr id="3" name="TextBox 2">
            <a:extLst>
              <a:ext uri="{FF2B5EF4-FFF2-40B4-BE49-F238E27FC236}">
                <a16:creationId xmlns:a16="http://schemas.microsoft.com/office/drawing/2014/main" id="{D6082117-ADDD-437E-9986-FA3D301994A0}"/>
              </a:ext>
            </a:extLst>
          </p:cNvPr>
          <p:cNvSpPr txBox="1"/>
          <p:nvPr/>
        </p:nvSpPr>
        <p:spPr>
          <a:xfrm>
            <a:off x="88857" y="1958465"/>
            <a:ext cx="8966286" cy="24314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s-ES" sz="3600" b="1" dirty="0">
                <a:solidFill>
                  <a:srgbClr val="000000"/>
                </a:solidFill>
                <a:latin typeface="+mj-lt"/>
                <a:ea typeface="+mj-ea"/>
                <a:cs typeface="+mj-cs"/>
                <a:sym typeface="Calibri"/>
              </a:rPr>
              <a:t>Estado de Wisconsin  </a:t>
            </a:r>
          </a:p>
          <a:p>
            <a:pPr marL="0" marR="0" indent="0" algn="ctr" defTabSz="914400" rtl="0" fontAlgn="auto" latinLnBrk="0" hangingPunct="0">
              <a:lnSpc>
                <a:spcPct val="100000"/>
              </a:lnSpc>
              <a:spcBef>
                <a:spcPts val="0"/>
              </a:spcBef>
              <a:spcAft>
                <a:spcPts val="0"/>
              </a:spcAft>
              <a:buClrTx/>
              <a:buSzTx/>
              <a:buFontTx/>
              <a:buNone/>
              <a:tabLst/>
            </a:pPr>
            <a:r>
              <a:rPr lang="es-ES" sz="4000" b="1" dirty="0">
                <a:solidFill>
                  <a:srgbClr val="000000"/>
                </a:solidFill>
                <a:latin typeface="+mj-lt"/>
                <a:ea typeface="+mj-ea"/>
                <a:cs typeface="+mj-cs"/>
                <a:sym typeface="Calibri"/>
              </a:rPr>
              <a:t>Capacitación para prevención de traumatismos craneales por maltrato</a:t>
            </a:r>
          </a:p>
          <a:p>
            <a:pPr marL="0" marR="0" indent="0" algn="ctr" defTabSz="914400" rtl="0" fontAlgn="auto" latinLnBrk="0" hangingPunct="0">
              <a:lnSpc>
                <a:spcPct val="100000"/>
              </a:lnSpc>
              <a:spcBef>
                <a:spcPts val="0"/>
              </a:spcBef>
              <a:spcAft>
                <a:spcPts val="0"/>
              </a:spcAft>
              <a:buClrTx/>
              <a:buSzTx/>
              <a:buFontTx/>
              <a:buNone/>
              <a:tabLst/>
            </a:pPr>
            <a:r>
              <a:rPr lang="es-ES" sz="3600" b="1" dirty="0">
                <a:solidFill>
                  <a:srgbClr val="000000"/>
                </a:solidFill>
                <a:latin typeface="+mj-lt"/>
                <a:ea typeface="+mj-ea"/>
                <a:cs typeface="+mj-cs"/>
                <a:sym typeface="Calibri"/>
              </a:rPr>
              <a:t>p</a:t>
            </a:r>
            <a:r>
              <a:rPr kumimoji="0" lang="es-ES" sz="3600" b="1" i="0" u="none" strike="noStrike" cap="none" spc="0" normalizeH="0" baseline="0" dirty="0">
                <a:ln>
                  <a:noFill/>
                </a:ln>
                <a:solidFill>
                  <a:srgbClr val="000000"/>
                </a:solidFill>
                <a:effectLst/>
                <a:uFillTx/>
                <a:latin typeface="+mj-lt"/>
                <a:ea typeface="+mj-ea"/>
                <a:cs typeface="+mj-cs"/>
                <a:sym typeface="Calibri"/>
              </a:rPr>
              <a:t>ara proveedores de cuidado de niños</a:t>
            </a:r>
          </a:p>
        </p:txBody>
      </p:sp>
      <p:pic>
        <p:nvPicPr>
          <p:cNvPr id="7" name="CCF-Bubbles(clipped).png">
            <a:extLst>
              <a:ext uri="{FF2B5EF4-FFF2-40B4-BE49-F238E27FC236}">
                <a16:creationId xmlns:a16="http://schemas.microsoft.com/office/drawing/2014/main" id="{A322BE5F-6099-4A9B-BB85-D2AED9D0D2C0}"/>
              </a:ext>
            </a:extLst>
          </p:cNvPr>
          <p:cNvPicPr>
            <a:picLocks noChangeAspect="1"/>
          </p:cNvPicPr>
          <p:nvPr/>
        </p:nvPicPr>
        <p:blipFill>
          <a:blip r:embed="rId4"/>
          <a:stretch>
            <a:fillRect/>
          </a:stretch>
        </p:blipFill>
        <p:spPr>
          <a:xfrm>
            <a:off x="7455945" y="4716350"/>
            <a:ext cx="1708164" cy="1980794"/>
          </a:xfrm>
          <a:prstGeom prst="rect">
            <a:avLst/>
          </a:prstGeom>
          <a:ln w="12700">
            <a:miter lim="400000"/>
          </a:ln>
        </p:spPr>
      </p:pic>
      <p:sp>
        <p:nvSpPr>
          <p:cNvPr id="4" name="TextBox 3">
            <a:extLst>
              <a:ext uri="{FF2B5EF4-FFF2-40B4-BE49-F238E27FC236}">
                <a16:creationId xmlns:a16="http://schemas.microsoft.com/office/drawing/2014/main" id="{F2A3CA96-F68A-4DAE-B56E-37E8570BA2A5}"/>
              </a:ext>
            </a:extLst>
          </p:cNvPr>
          <p:cNvSpPr txBox="1"/>
          <p:nvPr/>
        </p:nvSpPr>
        <p:spPr>
          <a:xfrm>
            <a:off x="2655653" y="4650588"/>
            <a:ext cx="3415963"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 sz="2800" b="0" i="0" u="none" strike="noStrike" cap="none" spc="0" normalizeH="0" baseline="0" dirty="0">
                <a:ln>
                  <a:noFill/>
                </a:ln>
                <a:solidFill>
                  <a:srgbClr val="000000"/>
                </a:solidFill>
                <a:effectLst/>
                <a:uFillTx/>
                <a:latin typeface="+mj-lt"/>
                <a:ea typeface="+mj-ea"/>
                <a:cs typeface="+mj-cs"/>
                <a:sym typeface="Calibri"/>
              </a:rPr>
              <a:t>Nombre del facilitador</a:t>
            </a:r>
          </a:p>
          <a:p>
            <a:pPr marL="0" marR="0" indent="0" algn="ctr" defTabSz="914400" rtl="0" fontAlgn="auto" latinLnBrk="0" hangingPunct="0">
              <a:lnSpc>
                <a:spcPct val="100000"/>
              </a:lnSpc>
              <a:spcBef>
                <a:spcPts val="0"/>
              </a:spcBef>
              <a:spcAft>
                <a:spcPts val="0"/>
              </a:spcAft>
              <a:buClrTx/>
              <a:buSzTx/>
              <a:buFontTx/>
              <a:buNone/>
              <a:tabLst/>
            </a:pPr>
            <a:r>
              <a:rPr lang="es-ES" sz="2800" dirty="0">
                <a:solidFill>
                  <a:srgbClr val="000000"/>
                </a:solidFill>
                <a:latin typeface="+mj-lt"/>
                <a:ea typeface="+mj-ea"/>
                <a:cs typeface="+mj-cs"/>
                <a:sym typeface="Calibri"/>
              </a:rPr>
              <a:t>Organización</a:t>
            </a:r>
          </a:p>
          <a:p>
            <a:pPr marL="0" marR="0" indent="0" algn="ctr" defTabSz="914400" rtl="0" fontAlgn="auto" latinLnBrk="0" hangingPunct="0">
              <a:lnSpc>
                <a:spcPct val="100000"/>
              </a:lnSpc>
              <a:spcBef>
                <a:spcPts val="0"/>
              </a:spcBef>
              <a:spcAft>
                <a:spcPts val="0"/>
              </a:spcAft>
              <a:buClrTx/>
              <a:buSzTx/>
              <a:buFontTx/>
              <a:buNone/>
              <a:tabLst/>
            </a:pPr>
            <a:r>
              <a:rPr kumimoji="0" lang="es-ES" sz="2800" b="0" i="0" u="none" strike="noStrike" cap="none" spc="0" normalizeH="0" baseline="0" dirty="0">
                <a:ln>
                  <a:noFill/>
                </a:ln>
                <a:solidFill>
                  <a:srgbClr val="000000"/>
                </a:solidFill>
                <a:effectLst/>
                <a:uFillTx/>
                <a:latin typeface="+mj-lt"/>
                <a:ea typeface="+mj-ea"/>
                <a:cs typeface="+mj-cs"/>
                <a:sym typeface="Calibri"/>
              </a:rPr>
              <a:t>Cargo</a:t>
            </a:r>
          </a:p>
        </p:txBody>
      </p:sp>
    </p:spTree>
    <p:custDataLst>
      <p:tags r:id="rId1"/>
    </p:custDataLst>
    <p:extLst>
      <p:ext uri="{BB962C8B-B14F-4D97-AF65-F5344CB8AC3E}">
        <p14:creationId xmlns:p14="http://schemas.microsoft.com/office/powerpoint/2010/main" val="395265664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CF-Bubbles(clipped).png"/>
          <p:cNvPicPr>
            <a:picLocks noChangeAspect="1"/>
          </p:cNvPicPr>
          <p:nvPr/>
        </p:nvPicPr>
        <p:blipFill>
          <a:blip r:embed="rId3"/>
          <a:stretch>
            <a:fillRect/>
          </a:stretch>
        </p:blipFill>
        <p:spPr>
          <a:xfrm>
            <a:off x="7359636" y="4669402"/>
            <a:ext cx="1795433" cy="2081992"/>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42" name="Shape 142"/>
          <p:cNvSpPr/>
          <p:nvPr/>
        </p:nvSpPr>
        <p:spPr>
          <a:xfrm>
            <a:off x="-40218" y="283103"/>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s-ES" sz="3600" b="1" dirty="0"/>
              <a:t>Traumatismo craneal por abuso e</a:t>
            </a:r>
            <a:r>
              <a:rPr lang="en-US" sz="3600" b="1" dirty="0"/>
              <a:t>n EE. UU.</a:t>
            </a:r>
            <a:endParaRPr sz="3600" b="1" dirty="0"/>
          </a:p>
        </p:txBody>
      </p:sp>
      <p:sp>
        <p:nvSpPr>
          <p:cNvPr id="2" name="TextBox 1"/>
          <p:cNvSpPr txBox="1"/>
          <p:nvPr/>
        </p:nvSpPr>
        <p:spPr>
          <a:xfrm>
            <a:off x="457200" y="1447800"/>
            <a:ext cx="7467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3" name="TextBox 2">
            <a:extLst>
              <a:ext uri="{FF2B5EF4-FFF2-40B4-BE49-F238E27FC236}">
                <a16:creationId xmlns:a16="http://schemas.microsoft.com/office/drawing/2014/main" id="{5B6938EA-18BC-41E0-9E4B-DF27D95F9B19}"/>
              </a:ext>
            </a:extLst>
          </p:cNvPr>
          <p:cNvSpPr txBox="1"/>
          <p:nvPr/>
        </p:nvSpPr>
        <p:spPr>
          <a:xfrm>
            <a:off x="853741" y="1278931"/>
            <a:ext cx="7833059" cy="55399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hangingPunct="0">
              <a:lnSpc>
                <a:spcPct val="100000"/>
              </a:lnSpc>
              <a:spcAft>
                <a:spcPts val="0"/>
              </a:spcAft>
              <a:buFont typeface="Arial" panose="020B0604020202020204" pitchFamily="34" charset="0"/>
              <a:buChar char="•"/>
            </a:pPr>
            <a:endParaRPr lang="es-ES" sz="2400" dirty="0">
              <a:solidFill>
                <a:srgbClr val="000000"/>
              </a:solidFill>
              <a:latin typeface="Calibri" panose="020F0502020204030204" pitchFamily="34" charset="0"/>
              <a:sym typeface="Calibri"/>
            </a:endParaRPr>
          </a:p>
          <a:p>
            <a:pPr marL="285750" indent="-285750" hangingPunct="0">
              <a:lnSpc>
                <a:spcPct val="100000"/>
              </a:lnSpc>
              <a:spcAft>
                <a:spcPts val="0"/>
              </a:spcAft>
              <a:buFont typeface="Arial" panose="020B0604020202020204" pitchFamily="34" charset="0"/>
              <a:buChar char="•"/>
            </a:pPr>
            <a:r>
              <a:rPr lang="es-ES" sz="3600" dirty="0">
                <a:solidFill>
                  <a:srgbClr val="000000"/>
                </a:solidFill>
                <a:latin typeface="Calibri" panose="020F0502020204030204" pitchFamily="34" charset="0"/>
                <a:sym typeface="Calibri"/>
              </a:rPr>
              <a:t>Aproximadamente 1,300 casos al año.</a:t>
            </a:r>
          </a:p>
          <a:p>
            <a:pPr hangingPunct="0">
              <a:lnSpc>
                <a:spcPct val="100000"/>
              </a:lnSpc>
              <a:spcAft>
                <a:spcPts val="0"/>
              </a:spcAft>
            </a:pPr>
            <a:endParaRPr lang="es-ES" dirty="0">
              <a:solidFill>
                <a:srgbClr val="000000"/>
              </a:solidFill>
              <a:latin typeface="Calibri" panose="020F0502020204030204" pitchFamily="34" charset="0"/>
              <a:sym typeface="Calibri"/>
            </a:endParaRPr>
          </a:p>
          <a:p>
            <a:pPr hangingPunct="0">
              <a:lnSpc>
                <a:spcPct val="100000"/>
              </a:lnSpc>
              <a:spcAft>
                <a:spcPts val="0"/>
              </a:spcAft>
            </a:pPr>
            <a:endParaRPr lang="es-ES" sz="1200" dirty="0">
              <a:solidFill>
                <a:srgbClr val="000000"/>
              </a:solidFill>
              <a:latin typeface="Calibri" panose="020F0502020204030204" pitchFamily="34" charset="0"/>
              <a:sym typeface="Calibri"/>
            </a:endParaRPr>
          </a:p>
          <a:p>
            <a:pPr marL="285750" indent="-285750" hangingPunct="0">
              <a:lnSpc>
                <a:spcPct val="100000"/>
              </a:lnSpc>
              <a:spcAft>
                <a:spcPts val="0"/>
              </a:spcAft>
              <a:buFont typeface="Arial" panose="020B0604020202020204" pitchFamily="34" charset="0"/>
              <a:buChar char="•"/>
            </a:pPr>
            <a:r>
              <a:rPr lang="es-ES" sz="3600" dirty="0">
                <a:solidFill>
                  <a:srgbClr val="000000"/>
                </a:solidFill>
                <a:latin typeface="Calibri" panose="020F0502020204030204" pitchFamily="34" charset="0"/>
                <a:sym typeface="Calibri"/>
              </a:rPr>
              <a:t>25 % de los casos son mortales.</a:t>
            </a:r>
          </a:p>
          <a:p>
            <a:pPr marL="285750" indent="-285750" hangingPunct="0">
              <a:lnSpc>
                <a:spcPct val="100000"/>
              </a:lnSpc>
              <a:spcAft>
                <a:spcPts val="0"/>
              </a:spcAft>
              <a:buFont typeface="Arial" panose="020B0604020202020204" pitchFamily="34" charset="0"/>
              <a:buChar char="•"/>
            </a:pPr>
            <a:endParaRPr lang="es-ES" sz="3600" dirty="0">
              <a:solidFill>
                <a:srgbClr val="000000"/>
              </a:solidFill>
              <a:latin typeface="Calibri" panose="020F0502020204030204" pitchFamily="34" charset="0"/>
              <a:sym typeface="Calibri"/>
            </a:endParaRPr>
          </a:p>
          <a:p>
            <a:pPr marL="285750" indent="-285750" hangingPunct="0">
              <a:lnSpc>
                <a:spcPct val="100000"/>
              </a:lnSpc>
              <a:spcAft>
                <a:spcPts val="0"/>
              </a:spcAft>
              <a:buFont typeface="Arial" panose="020B0604020202020204" pitchFamily="34" charset="0"/>
              <a:buChar char="•"/>
            </a:pPr>
            <a:r>
              <a:rPr lang="es-ES" sz="3600" dirty="0">
                <a:solidFill>
                  <a:srgbClr val="000000"/>
                </a:solidFill>
                <a:latin typeface="Calibri" panose="020F0502020204030204" pitchFamily="34" charset="0"/>
                <a:sym typeface="Calibri"/>
              </a:rPr>
              <a:t>La mayoría de los casos no mortales muestran señales de discapacidad a corto o a largo plazo.</a:t>
            </a:r>
            <a:endParaRPr lang="es-ES" dirty="0">
              <a:solidFill>
                <a:srgbClr val="000000"/>
              </a:solidFill>
              <a:latin typeface="Calibri" panose="020F0502020204030204" pitchFamily="34" charset="0"/>
              <a:sym typeface="Calibri"/>
            </a:endParaRPr>
          </a:p>
          <a:p>
            <a:pPr hangingPunct="0"/>
            <a:endParaRPr lang="es-ES" sz="2400" dirty="0">
              <a:solidFill>
                <a:srgbClr val="000000"/>
              </a:solidFill>
              <a:latin typeface="Calibri" panose="020F0502020204030204" pitchFamily="34" charset="0"/>
            </a:endParaRPr>
          </a:p>
          <a:p>
            <a:pPr marL="285750" marR="0" indent="-285750" algn="l" defTabSz="914400" rtl="0" fontAlgn="auto" latinLnBrk="0" hangingPunct="0">
              <a:spcBef>
                <a:spcPts val="0"/>
              </a:spcBef>
              <a:spcAft>
                <a:spcPts val="0"/>
              </a:spcAft>
              <a:buClrTx/>
              <a:buSzTx/>
              <a:buFont typeface="Arial" panose="020B0604020202020204" pitchFamily="34" charset="0"/>
              <a:buChar char="•"/>
              <a:tabLst/>
            </a:pPr>
            <a:endParaRPr lang="es-ES" sz="24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s-ES" dirty="0">
              <a:solidFill>
                <a:srgbClr val="000000"/>
              </a:solidFill>
              <a:latin typeface="+mj-lt"/>
              <a:ea typeface="+mj-ea"/>
              <a:cs typeface="+mj-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s-ES"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67168853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CF-Bubbles(clipped).png"/>
          <p:cNvPicPr>
            <a:picLocks noChangeAspect="1"/>
          </p:cNvPicPr>
          <p:nvPr/>
        </p:nvPicPr>
        <p:blipFill>
          <a:blip r:embed="rId4"/>
          <a:stretch>
            <a:fillRect/>
          </a:stretch>
        </p:blipFill>
        <p:spPr>
          <a:xfrm>
            <a:off x="7287185" y="4615152"/>
            <a:ext cx="1795433" cy="2081992"/>
          </a:xfrm>
          <a:prstGeom prst="rect">
            <a:avLst/>
          </a:prstGeom>
          <a:ln w="12700">
            <a:miter lim="400000"/>
          </a:ln>
        </p:spPr>
      </p:pic>
      <p:sp>
        <p:nvSpPr>
          <p:cNvPr id="141" name="Shape 141"/>
          <p:cNvSpPr/>
          <p:nvPr/>
        </p:nvSpPr>
        <p:spPr>
          <a:xfrm>
            <a:off x="61382"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42" name="Shape 142"/>
          <p:cNvSpPr/>
          <p:nvPr/>
        </p:nvSpPr>
        <p:spPr>
          <a:xfrm>
            <a:off x="0" y="338213"/>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s-ES" sz="3600" b="1" dirty="0"/>
              <a:t>Señales menos graves</a:t>
            </a:r>
          </a:p>
        </p:txBody>
      </p:sp>
      <p:sp>
        <p:nvSpPr>
          <p:cNvPr id="2" name="TextBox 1"/>
          <p:cNvSpPr txBox="1"/>
          <p:nvPr/>
        </p:nvSpPr>
        <p:spPr>
          <a:xfrm>
            <a:off x="457200" y="1447800"/>
            <a:ext cx="7467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8" name="Shape 122"/>
          <p:cNvSpPr>
            <a:spLocks noGrp="1"/>
          </p:cNvSpPr>
          <p:nvPr>
            <p:ph type="body" idx="1"/>
          </p:nvPr>
        </p:nvSpPr>
        <p:spPr>
          <a:xfrm>
            <a:off x="1615018" y="1562513"/>
            <a:ext cx="7467600" cy="4221035"/>
          </a:xfrm>
          <a:prstGeom prst="rect">
            <a:avLst/>
          </a:prstGeom>
        </p:spPr>
        <p:txBody>
          <a:bodyPr>
            <a:noAutofit/>
          </a:bodyPr>
          <a:lstStyle/>
          <a:p>
            <a:pPr>
              <a:lnSpc>
                <a:spcPct val="110000"/>
              </a:lnSpc>
              <a:spcBef>
                <a:spcPts val="400"/>
              </a:spcBef>
              <a:defRPr>
                <a:solidFill>
                  <a:srgbClr val="000000"/>
                </a:solidFill>
              </a:defRPr>
            </a:pPr>
            <a:r>
              <a:rPr lang="es-ES" sz="3600" dirty="0"/>
              <a:t>Irritabilidad </a:t>
            </a:r>
          </a:p>
          <a:p>
            <a:pPr>
              <a:lnSpc>
                <a:spcPct val="110000"/>
              </a:lnSpc>
              <a:spcBef>
                <a:spcPts val="400"/>
              </a:spcBef>
              <a:defRPr>
                <a:solidFill>
                  <a:srgbClr val="000000"/>
                </a:solidFill>
              </a:defRPr>
            </a:pPr>
            <a:endParaRPr lang="es-ES" sz="400" dirty="0"/>
          </a:p>
          <a:p>
            <a:pPr>
              <a:lnSpc>
                <a:spcPct val="110000"/>
              </a:lnSpc>
              <a:spcBef>
                <a:spcPts val="400"/>
              </a:spcBef>
              <a:defRPr>
                <a:solidFill>
                  <a:srgbClr val="000000"/>
                </a:solidFill>
              </a:defRPr>
            </a:pPr>
            <a:r>
              <a:rPr lang="es-ES" sz="3600" dirty="0"/>
              <a:t>Letargo o somnolencia</a:t>
            </a:r>
          </a:p>
          <a:p>
            <a:pPr>
              <a:lnSpc>
                <a:spcPct val="110000"/>
              </a:lnSpc>
              <a:spcBef>
                <a:spcPts val="400"/>
              </a:spcBef>
              <a:defRPr>
                <a:solidFill>
                  <a:srgbClr val="000000"/>
                </a:solidFill>
              </a:defRPr>
            </a:pPr>
            <a:endParaRPr lang="es-ES" sz="400" dirty="0"/>
          </a:p>
          <a:p>
            <a:pPr>
              <a:lnSpc>
                <a:spcPct val="110000"/>
              </a:lnSpc>
              <a:spcBef>
                <a:spcPts val="400"/>
              </a:spcBef>
              <a:defRPr>
                <a:solidFill>
                  <a:srgbClr val="000000"/>
                </a:solidFill>
              </a:defRPr>
            </a:pPr>
            <a:r>
              <a:rPr lang="es-ES" sz="3600" dirty="0"/>
              <a:t>Dificultad para comer</a:t>
            </a:r>
          </a:p>
          <a:p>
            <a:pPr>
              <a:lnSpc>
                <a:spcPct val="110000"/>
              </a:lnSpc>
              <a:spcBef>
                <a:spcPts val="400"/>
              </a:spcBef>
              <a:defRPr>
                <a:solidFill>
                  <a:srgbClr val="000000"/>
                </a:solidFill>
              </a:defRPr>
            </a:pPr>
            <a:endParaRPr lang="es-ES" sz="400" dirty="0"/>
          </a:p>
          <a:p>
            <a:pPr>
              <a:lnSpc>
                <a:spcPct val="110000"/>
              </a:lnSpc>
              <a:spcBef>
                <a:spcPts val="400"/>
              </a:spcBef>
              <a:defRPr>
                <a:solidFill>
                  <a:srgbClr val="000000"/>
                </a:solidFill>
              </a:defRPr>
            </a:pPr>
            <a:r>
              <a:rPr lang="es-ES" sz="3600" dirty="0"/>
              <a:t>Vómitos</a:t>
            </a:r>
          </a:p>
          <a:p>
            <a:pPr>
              <a:lnSpc>
                <a:spcPct val="110000"/>
              </a:lnSpc>
              <a:spcBef>
                <a:spcPts val="400"/>
              </a:spcBef>
              <a:defRPr>
                <a:solidFill>
                  <a:srgbClr val="000000"/>
                </a:solidFill>
              </a:defRPr>
            </a:pPr>
            <a:endParaRPr lang="es-ES" sz="400" dirty="0"/>
          </a:p>
          <a:p>
            <a:pPr>
              <a:lnSpc>
                <a:spcPct val="110000"/>
              </a:lnSpc>
              <a:spcBef>
                <a:spcPts val="400"/>
              </a:spcBef>
              <a:defRPr>
                <a:solidFill>
                  <a:srgbClr val="000000"/>
                </a:solidFill>
              </a:defRPr>
            </a:pPr>
            <a:r>
              <a:rPr lang="es-ES" sz="3600" dirty="0"/>
              <a:t>Bajos niveles de consciencia</a:t>
            </a:r>
          </a:p>
        </p:txBody>
      </p:sp>
    </p:spTree>
    <p:custDataLst>
      <p:tags r:id="rId1"/>
    </p:custDataLst>
    <p:extLst>
      <p:ext uri="{BB962C8B-B14F-4D97-AF65-F5344CB8AC3E}">
        <p14:creationId xmlns:p14="http://schemas.microsoft.com/office/powerpoint/2010/main" val="337011969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20109" y="283104"/>
            <a:ext cx="9184218" cy="729755"/>
          </a:xfrm>
          <a:prstGeom prst="rect">
            <a:avLst/>
          </a:prstGeom>
          <a:solidFill>
            <a:srgbClr val="30548E"/>
          </a:solidFill>
        </p:spPr>
        <p:txBody>
          <a:bodyPr>
            <a:normAutofit/>
          </a:bodyPr>
          <a:lstStyle>
            <a:lvl1pPr defTabSz="868680">
              <a:defRPr sz="4180">
                <a:solidFill>
                  <a:srgbClr val="FFFFFF"/>
                </a:solidFill>
                <a:latin typeface="Helvetica Light"/>
                <a:ea typeface="Helvetica Light"/>
                <a:cs typeface="Helvetica Light"/>
                <a:sym typeface="Helvetica Light"/>
              </a:defRPr>
            </a:lvl1pPr>
          </a:lstStyle>
          <a:p>
            <a:r>
              <a:rPr lang="es-ES" sz="3600" b="1" dirty="0"/>
              <a:t>Lesiones centinela</a:t>
            </a:r>
          </a:p>
        </p:txBody>
      </p:sp>
      <p:sp>
        <p:nvSpPr>
          <p:cNvPr id="161" name="Shape 16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hangingPunct="0">
              <a:defRPr sz="1760">
                <a:solidFill>
                  <a:srgbClr val="FFFFFF"/>
                </a:solidFill>
                <a:latin typeface="Helvetica Light"/>
                <a:ea typeface="Helvetica Light"/>
                <a:cs typeface="Helvetica Light"/>
                <a:sym typeface="Helvetica Light"/>
              </a:defRPr>
            </a:pPr>
            <a:endParaRPr sz="1760" kern="0" dirty="0">
              <a:solidFill>
                <a:srgbClr val="FFFFFF"/>
              </a:solidFill>
              <a:latin typeface="Helvetica Light"/>
              <a:ea typeface="Helvetica Light"/>
              <a:cs typeface="Helvetica Light"/>
              <a:sym typeface="Helvetica Light"/>
            </a:endParaRPr>
          </a:p>
        </p:txBody>
      </p:sp>
      <p:sp>
        <p:nvSpPr>
          <p:cNvPr id="168" name="Shape 168"/>
          <p:cNvSpPr/>
          <p:nvPr/>
        </p:nvSpPr>
        <p:spPr>
          <a:xfrm>
            <a:off x="2070913" y="3011151"/>
            <a:ext cx="5297903" cy="55808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342899" indent="-342899">
              <a:spcBef>
                <a:spcPts val="700"/>
              </a:spcBef>
              <a:buSzPct val="100000"/>
              <a:buFont typeface="Arial"/>
              <a:buChar char="•"/>
              <a:defRPr sz="2000">
                <a:solidFill>
                  <a:srgbClr val="535353"/>
                </a:solidFill>
                <a:latin typeface="Helvetica Light"/>
                <a:ea typeface="Helvetica Light"/>
                <a:cs typeface="Helvetica Light"/>
                <a:sym typeface="Helvetica Light"/>
              </a:defRPr>
            </a:lvl1pPr>
          </a:lstStyle>
          <a:p>
            <a:pPr hangingPunct="0"/>
            <a:endParaRPr kern="0" dirty="0"/>
          </a:p>
        </p:txBody>
      </p:sp>
      <p:sp>
        <p:nvSpPr>
          <p:cNvPr id="169" name="Shape 169"/>
          <p:cNvSpPr/>
          <p:nvPr/>
        </p:nvSpPr>
        <p:spPr>
          <a:xfrm>
            <a:off x="286603" y="1204224"/>
            <a:ext cx="8256896" cy="553997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3000">
                <a:solidFill>
                  <a:srgbClr val="30548E"/>
                </a:solidFill>
                <a:latin typeface="+mn-lt"/>
                <a:ea typeface="+mn-ea"/>
                <a:cs typeface="+mn-cs"/>
                <a:sym typeface="Helvetica"/>
              </a:defRPr>
            </a:lvl1pPr>
          </a:lstStyle>
          <a:p>
            <a:pPr hangingPunct="0"/>
            <a:r>
              <a:rPr lang="es-ES" sz="3200" kern="0" dirty="0">
                <a:solidFill>
                  <a:schemeClr val="tx1"/>
                </a:solidFill>
                <a:latin typeface="+mj-lt"/>
              </a:rPr>
              <a:t>Lesión bastante leve </a:t>
            </a:r>
            <a:r>
              <a:rPr lang="es-ES" sz="3200" i="1" kern="0" dirty="0">
                <a:solidFill>
                  <a:schemeClr val="tx1"/>
                </a:solidFill>
                <a:latin typeface="+mj-lt"/>
              </a:rPr>
              <a:t>de maltrato </a:t>
            </a:r>
            <a:r>
              <a:rPr lang="es-ES" sz="3200" kern="0" dirty="0">
                <a:solidFill>
                  <a:schemeClr val="tx1"/>
                </a:solidFill>
                <a:latin typeface="+mj-lt"/>
              </a:rPr>
              <a:t>que ocurre antes de una lesión física más grave</a:t>
            </a:r>
          </a:p>
          <a:p>
            <a:pPr hangingPunct="0"/>
            <a:endParaRPr lang="es-ES" sz="1200" kern="0" dirty="0">
              <a:solidFill>
                <a:schemeClr val="tx1"/>
              </a:solidFill>
              <a:latin typeface="+mj-lt"/>
            </a:endParaRPr>
          </a:p>
          <a:p>
            <a:pPr marL="914400" lvl="1" indent="-457200" hangingPunct="0">
              <a:buFont typeface="Arial" panose="020B0604020202020204" pitchFamily="34" charset="0"/>
              <a:buChar char="•"/>
            </a:pPr>
            <a:r>
              <a:rPr lang="es-ES" sz="3200" kern="0" dirty="0">
                <a:latin typeface="+mj-lt"/>
              </a:rPr>
              <a:t>Ocurre</a:t>
            </a:r>
            <a:r>
              <a:rPr lang="es-ES" sz="3200" kern="0" dirty="0">
                <a:solidFill>
                  <a:schemeClr val="tx1"/>
                </a:solidFill>
                <a:latin typeface="+mj-lt"/>
              </a:rPr>
              <a:t> </a:t>
            </a:r>
            <a:r>
              <a:rPr lang="es-ES" sz="3200" i="1" kern="0" dirty="0">
                <a:solidFill>
                  <a:schemeClr val="tx1"/>
                </a:solidFill>
                <a:latin typeface="+mj-lt"/>
              </a:rPr>
              <a:t>antes</a:t>
            </a:r>
            <a:r>
              <a:rPr lang="es-ES" sz="3200" kern="0" dirty="0">
                <a:solidFill>
                  <a:schemeClr val="tx1"/>
                </a:solidFill>
                <a:latin typeface="+mj-lt"/>
              </a:rPr>
              <a:t> de que un bebé sea capaz de moverse.</a:t>
            </a:r>
            <a:endParaRPr lang="es-ES" sz="2800" kern="0" dirty="0">
              <a:solidFill>
                <a:schemeClr val="tx1"/>
              </a:solidFill>
              <a:latin typeface="+mj-lt"/>
            </a:endParaRPr>
          </a:p>
          <a:p>
            <a:pPr marL="914400" lvl="1" indent="-457200" hangingPunct="0">
              <a:buFont typeface="Arial" panose="020B0604020202020204" pitchFamily="34" charset="0"/>
              <a:buChar char="•"/>
            </a:pPr>
            <a:r>
              <a:rPr lang="es-ES" sz="3200" kern="0" dirty="0">
                <a:solidFill>
                  <a:schemeClr val="tx1"/>
                </a:solidFill>
                <a:latin typeface="+mj-lt"/>
              </a:rPr>
              <a:t>No es </a:t>
            </a:r>
            <a:r>
              <a:rPr lang="es-ES" sz="3200" kern="0" dirty="0">
                <a:latin typeface="+mj-lt"/>
              </a:rPr>
              <a:t>accidental.</a:t>
            </a:r>
            <a:endParaRPr lang="es-ES" sz="2800" kern="0" dirty="0">
              <a:latin typeface="+mj-lt"/>
            </a:endParaRPr>
          </a:p>
          <a:p>
            <a:pPr marL="914400" lvl="1" indent="-457200" hangingPunct="0">
              <a:buFont typeface="Arial" panose="020B0604020202020204" pitchFamily="34" charset="0"/>
              <a:buChar char="•"/>
            </a:pPr>
            <a:r>
              <a:rPr lang="es-ES" sz="3200" kern="0" dirty="0">
                <a:latin typeface="+mj-lt"/>
              </a:rPr>
              <a:t>Señal de alerta para futuros casos de maltrato.</a:t>
            </a:r>
            <a:endParaRPr lang="es-ES" sz="3200" kern="0" dirty="0">
              <a:solidFill>
                <a:schemeClr val="tx1"/>
              </a:solidFill>
              <a:latin typeface="+mj-lt"/>
            </a:endParaRPr>
          </a:p>
          <a:p>
            <a:pPr lvl="1" hangingPunct="0"/>
            <a:endParaRPr lang="es-ES" sz="800" kern="0" dirty="0">
              <a:solidFill>
                <a:schemeClr val="tx1"/>
              </a:solidFill>
              <a:latin typeface="+mj-lt"/>
            </a:endParaRPr>
          </a:p>
          <a:p>
            <a:pPr lvl="1" hangingPunct="0"/>
            <a:endParaRPr lang="es-ES" sz="800" kern="0" dirty="0">
              <a:solidFill>
                <a:schemeClr val="tx1"/>
              </a:solidFill>
              <a:latin typeface="+mj-lt"/>
            </a:endParaRPr>
          </a:p>
          <a:p>
            <a:pPr hangingPunct="0"/>
            <a:r>
              <a:rPr lang="es-ES" sz="3600" b="1" dirty="0">
                <a:solidFill>
                  <a:srgbClr val="000000"/>
                </a:solidFill>
                <a:latin typeface="+mj-lt"/>
                <a:sym typeface="Calibri"/>
              </a:rPr>
              <a:t>¡Los bebés que no gatean, </a:t>
            </a:r>
            <a:r>
              <a:rPr lang="es-ES" sz="3600" b="1" u="sng" dirty="0">
                <a:solidFill>
                  <a:srgbClr val="000000"/>
                </a:solidFill>
                <a:latin typeface="+mj-lt"/>
                <a:sym typeface="Calibri"/>
              </a:rPr>
              <a:t>no</a:t>
            </a:r>
            <a:r>
              <a:rPr lang="es-ES" sz="3600" b="1" dirty="0">
                <a:solidFill>
                  <a:srgbClr val="000000"/>
                </a:solidFill>
                <a:latin typeface="+mj-lt"/>
                <a:sym typeface="Calibri"/>
              </a:rPr>
              <a:t> deberían tener moretones!</a:t>
            </a:r>
          </a:p>
          <a:p>
            <a:pPr marL="457200" indent="-457200" algn="l" hangingPunct="0">
              <a:buFont typeface="Arial" panose="020B0604020202020204" pitchFamily="34" charset="0"/>
              <a:buChar char="•"/>
            </a:pPr>
            <a:endParaRPr lang="es-ES" kern="0" dirty="0"/>
          </a:p>
        </p:txBody>
      </p:sp>
      <p:pic>
        <p:nvPicPr>
          <p:cNvPr id="9" name="CCF-Bubbles(clipped).png">
            <a:extLst>
              <a:ext uri="{FF2B5EF4-FFF2-40B4-BE49-F238E27FC236}">
                <a16:creationId xmlns:a16="http://schemas.microsoft.com/office/drawing/2014/main" id="{D69EC0D4-C592-4A0A-B4E4-6C0E46D40DCF}"/>
              </a:ext>
            </a:extLst>
          </p:cNvPr>
          <p:cNvPicPr>
            <a:picLocks noChangeAspect="1"/>
          </p:cNvPicPr>
          <p:nvPr/>
        </p:nvPicPr>
        <p:blipFill>
          <a:blip r:embed="rId4"/>
          <a:stretch>
            <a:fillRect/>
          </a:stretch>
        </p:blipFill>
        <p:spPr>
          <a:xfrm>
            <a:off x="7714388" y="5039360"/>
            <a:ext cx="1429612" cy="1657784"/>
          </a:xfrm>
          <a:prstGeom prst="rect">
            <a:avLst/>
          </a:prstGeom>
          <a:ln w="12700">
            <a:miter lim="400000"/>
          </a:ln>
        </p:spPr>
      </p:pic>
    </p:spTree>
    <p:custDataLst>
      <p:tags r:id="rId1"/>
    </p:custDataLst>
    <p:extLst>
      <p:ext uri="{BB962C8B-B14F-4D97-AF65-F5344CB8AC3E}">
        <p14:creationId xmlns:p14="http://schemas.microsoft.com/office/powerpoint/2010/main" val="279841530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CF-Bubbles(clipped).png"/>
          <p:cNvPicPr>
            <a:picLocks noChangeAspect="1"/>
          </p:cNvPicPr>
          <p:nvPr/>
        </p:nvPicPr>
        <p:blipFill>
          <a:blip r:embed="rId4"/>
          <a:stretch>
            <a:fillRect/>
          </a:stretch>
        </p:blipFill>
        <p:spPr>
          <a:xfrm>
            <a:off x="7287185" y="4615152"/>
            <a:ext cx="1795433" cy="2081992"/>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42" name="Shape 142"/>
          <p:cNvSpPr/>
          <p:nvPr/>
        </p:nvSpPr>
        <p:spPr>
          <a:xfrm>
            <a:off x="0" y="338213"/>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s-ES" sz="3600" b="1" dirty="0"/>
              <a:t>Síntomas graves</a:t>
            </a:r>
          </a:p>
        </p:txBody>
      </p:sp>
      <p:sp>
        <p:nvSpPr>
          <p:cNvPr id="2" name="TextBox 1"/>
          <p:cNvSpPr txBox="1"/>
          <p:nvPr/>
        </p:nvSpPr>
        <p:spPr>
          <a:xfrm>
            <a:off x="457200" y="1447800"/>
            <a:ext cx="7467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4" name="Text Placeholder 3">
            <a:extLst>
              <a:ext uri="{FF2B5EF4-FFF2-40B4-BE49-F238E27FC236}">
                <a16:creationId xmlns:a16="http://schemas.microsoft.com/office/drawing/2014/main" id="{8AB19FD1-64C4-421E-9085-BC2F988F4D4F}"/>
              </a:ext>
            </a:extLst>
          </p:cNvPr>
          <p:cNvSpPr>
            <a:spLocks noGrp="1"/>
          </p:cNvSpPr>
          <p:nvPr>
            <p:ph type="body" idx="1"/>
          </p:nvPr>
        </p:nvSpPr>
        <p:spPr>
          <a:xfrm>
            <a:off x="944880" y="1447800"/>
            <a:ext cx="7741920" cy="4525963"/>
          </a:xfrm>
        </p:spPr>
        <p:txBody>
          <a:bodyPr>
            <a:normAutofit fontScale="92500"/>
          </a:bodyPr>
          <a:lstStyle/>
          <a:p>
            <a:pPr hangingPunct="0">
              <a:lnSpc>
                <a:spcPct val="110000"/>
              </a:lnSpc>
              <a:spcBef>
                <a:spcPts val="400"/>
              </a:spcBef>
              <a:defRPr>
                <a:solidFill>
                  <a:srgbClr val="000000"/>
                </a:solidFill>
              </a:defRPr>
            </a:pPr>
            <a:r>
              <a:rPr lang="es-ES" sz="3600" dirty="0"/>
              <a:t>Incapacidad de hacer sonidos o moverse</a:t>
            </a:r>
          </a:p>
          <a:p>
            <a:pPr hangingPunct="0">
              <a:lnSpc>
                <a:spcPct val="110000"/>
              </a:lnSpc>
              <a:spcBef>
                <a:spcPts val="400"/>
              </a:spcBef>
              <a:defRPr>
                <a:solidFill>
                  <a:srgbClr val="000000"/>
                </a:solidFill>
              </a:defRPr>
            </a:pPr>
            <a:endParaRPr lang="es-ES" sz="400" dirty="0"/>
          </a:p>
          <a:p>
            <a:pPr hangingPunct="0">
              <a:lnSpc>
                <a:spcPct val="110000"/>
              </a:lnSpc>
              <a:spcBef>
                <a:spcPts val="400"/>
              </a:spcBef>
              <a:defRPr>
                <a:solidFill>
                  <a:srgbClr val="000000"/>
                </a:solidFill>
              </a:defRPr>
            </a:pPr>
            <a:r>
              <a:rPr lang="es-ES" sz="3600" dirty="0"/>
              <a:t>Dificultad respiratoria</a:t>
            </a:r>
          </a:p>
          <a:p>
            <a:pPr hangingPunct="0">
              <a:lnSpc>
                <a:spcPct val="110000"/>
              </a:lnSpc>
              <a:spcBef>
                <a:spcPts val="400"/>
              </a:spcBef>
              <a:defRPr>
                <a:solidFill>
                  <a:srgbClr val="000000"/>
                </a:solidFill>
              </a:defRPr>
            </a:pPr>
            <a:endParaRPr lang="es-ES" sz="400" dirty="0"/>
          </a:p>
          <a:p>
            <a:pPr hangingPunct="0">
              <a:lnSpc>
                <a:spcPct val="110000"/>
              </a:lnSpc>
              <a:spcBef>
                <a:spcPts val="400"/>
              </a:spcBef>
              <a:defRPr>
                <a:solidFill>
                  <a:srgbClr val="000000"/>
                </a:solidFill>
              </a:defRPr>
            </a:pPr>
            <a:r>
              <a:rPr lang="es-ES" sz="3600" dirty="0"/>
              <a:t>Convulsiones </a:t>
            </a:r>
          </a:p>
          <a:p>
            <a:pPr hangingPunct="0">
              <a:lnSpc>
                <a:spcPct val="110000"/>
              </a:lnSpc>
              <a:spcBef>
                <a:spcPts val="400"/>
              </a:spcBef>
              <a:defRPr>
                <a:solidFill>
                  <a:srgbClr val="000000"/>
                </a:solidFill>
              </a:defRPr>
            </a:pPr>
            <a:endParaRPr lang="es-ES" sz="400" dirty="0"/>
          </a:p>
          <a:p>
            <a:pPr hangingPunct="0">
              <a:lnSpc>
                <a:spcPct val="110000"/>
              </a:lnSpc>
              <a:spcBef>
                <a:spcPts val="400"/>
              </a:spcBef>
              <a:defRPr>
                <a:solidFill>
                  <a:srgbClr val="000000"/>
                </a:solidFill>
              </a:defRPr>
            </a:pPr>
            <a:r>
              <a:rPr lang="es-ES" sz="3600" dirty="0"/>
              <a:t>Incapacidad de succionar o deglutir</a:t>
            </a:r>
          </a:p>
          <a:p>
            <a:pPr hangingPunct="0">
              <a:lnSpc>
                <a:spcPct val="110000"/>
              </a:lnSpc>
              <a:spcBef>
                <a:spcPts val="400"/>
              </a:spcBef>
              <a:defRPr>
                <a:solidFill>
                  <a:srgbClr val="000000"/>
                </a:solidFill>
              </a:defRPr>
            </a:pPr>
            <a:endParaRPr lang="es-ES" sz="400" dirty="0"/>
          </a:p>
          <a:p>
            <a:pPr hangingPunct="0">
              <a:lnSpc>
                <a:spcPct val="110000"/>
              </a:lnSpc>
              <a:spcBef>
                <a:spcPts val="400"/>
              </a:spcBef>
              <a:defRPr>
                <a:solidFill>
                  <a:srgbClr val="000000"/>
                </a:solidFill>
              </a:defRPr>
            </a:pPr>
            <a:r>
              <a:rPr lang="es-ES" sz="3600" dirty="0"/>
              <a:t>Inconsciencia </a:t>
            </a:r>
          </a:p>
          <a:p>
            <a:pPr hangingPunct="0">
              <a:lnSpc>
                <a:spcPct val="110000"/>
              </a:lnSpc>
              <a:spcBef>
                <a:spcPts val="400"/>
              </a:spcBef>
              <a:defRPr>
                <a:solidFill>
                  <a:srgbClr val="000000"/>
                </a:solidFill>
              </a:defRPr>
            </a:pPr>
            <a:endParaRPr lang="es-ES" sz="400" dirty="0"/>
          </a:p>
          <a:p>
            <a:pPr hangingPunct="0">
              <a:lnSpc>
                <a:spcPct val="110000"/>
              </a:lnSpc>
              <a:spcBef>
                <a:spcPts val="400"/>
              </a:spcBef>
              <a:defRPr>
                <a:solidFill>
                  <a:srgbClr val="000000"/>
                </a:solidFill>
              </a:defRPr>
            </a:pPr>
            <a:r>
              <a:rPr lang="es-ES" sz="3600" dirty="0"/>
              <a:t>Muerte  </a:t>
            </a:r>
          </a:p>
        </p:txBody>
      </p:sp>
    </p:spTree>
    <p:custDataLst>
      <p:tags r:id="rId1"/>
    </p:custDataLst>
    <p:extLst>
      <p:ext uri="{BB962C8B-B14F-4D97-AF65-F5344CB8AC3E}">
        <p14:creationId xmlns:p14="http://schemas.microsoft.com/office/powerpoint/2010/main" val="379668939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21" name="Shape 121"/>
          <p:cNvSpPr/>
          <p:nvPr/>
        </p:nvSpPr>
        <p:spPr>
          <a:xfrm>
            <a:off x="-20109" y="170336"/>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s-ES" sz="3600" b="1" dirty="0"/>
              <a:t>Consecuencias a largo plazo</a:t>
            </a:r>
          </a:p>
        </p:txBody>
      </p:sp>
      <p:sp>
        <p:nvSpPr>
          <p:cNvPr id="122" name="Shape 122"/>
          <p:cNvSpPr>
            <a:spLocks noGrp="1"/>
          </p:cNvSpPr>
          <p:nvPr>
            <p:ph type="body" idx="1"/>
          </p:nvPr>
        </p:nvSpPr>
        <p:spPr>
          <a:xfrm>
            <a:off x="76200" y="1307930"/>
            <a:ext cx="8458200" cy="4986340"/>
          </a:xfrm>
          <a:prstGeom prst="rect">
            <a:avLst/>
          </a:prstGeom>
        </p:spPr>
        <p:txBody>
          <a:bodyPr>
            <a:normAutofit/>
          </a:bodyPr>
          <a:lstStyle/>
          <a:p>
            <a:pPr marL="0" indent="0">
              <a:lnSpc>
                <a:spcPct val="90000"/>
              </a:lnSpc>
              <a:spcBef>
                <a:spcPts val="400"/>
              </a:spcBef>
              <a:buNone/>
              <a:defRPr>
                <a:solidFill>
                  <a:srgbClr val="000000"/>
                </a:solidFill>
              </a:defRPr>
            </a:pPr>
            <a:endParaRPr lang="en-US" sz="3200" dirty="0">
              <a:latin typeface="+mj-lt"/>
            </a:endParaRPr>
          </a:p>
          <a:p>
            <a:pPr marL="0" indent="0">
              <a:lnSpc>
                <a:spcPct val="90000"/>
              </a:lnSpc>
              <a:spcBef>
                <a:spcPts val="400"/>
              </a:spcBef>
              <a:buNone/>
              <a:defRPr>
                <a:solidFill>
                  <a:srgbClr val="000000"/>
                </a:solidFill>
              </a:defRPr>
            </a:pPr>
            <a:endParaRPr sz="3200" dirty="0">
              <a:latin typeface="+mj-lt"/>
            </a:endParaRPr>
          </a:p>
        </p:txBody>
      </p:sp>
      <p:pic>
        <p:nvPicPr>
          <p:cNvPr id="7" name="CCF-Bubbles(clipped).png">
            <a:extLst>
              <a:ext uri="{FF2B5EF4-FFF2-40B4-BE49-F238E27FC236}">
                <a16:creationId xmlns:a16="http://schemas.microsoft.com/office/drawing/2014/main" id="{FEC9D3C7-F33F-495E-9A51-56D310F70F47}"/>
              </a:ext>
            </a:extLst>
          </p:cNvPr>
          <p:cNvPicPr>
            <a:picLocks noChangeAspect="1"/>
          </p:cNvPicPr>
          <p:nvPr/>
        </p:nvPicPr>
        <p:blipFill>
          <a:blip r:embed="rId4"/>
          <a:stretch>
            <a:fillRect/>
          </a:stretch>
        </p:blipFill>
        <p:spPr>
          <a:xfrm>
            <a:off x="7455945" y="4716350"/>
            <a:ext cx="1708164" cy="1980794"/>
          </a:xfrm>
          <a:prstGeom prst="rect">
            <a:avLst/>
          </a:prstGeom>
          <a:ln w="12700">
            <a:miter lim="400000"/>
          </a:ln>
        </p:spPr>
      </p:pic>
      <p:sp>
        <p:nvSpPr>
          <p:cNvPr id="3" name="TextBox 2">
            <a:extLst>
              <a:ext uri="{FF2B5EF4-FFF2-40B4-BE49-F238E27FC236}">
                <a16:creationId xmlns:a16="http://schemas.microsoft.com/office/drawing/2014/main" id="{D05C8C84-AC5C-47BC-A7FB-EB2C83DC0D6E}"/>
              </a:ext>
            </a:extLst>
          </p:cNvPr>
          <p:cNvSpPr txBox="1"/>
          <p:nvPr/>
        </p:nvSpPr>
        <p:spPr>
          <a:xfrm>
            <a:off x="196121" y="1272550"/>
            <a:ext cx="5174165" cy="51706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s-ES" sz="3000" b="0" i="0" u="none" strike="noStrike" cap="none" spc="0" normalizeH="0" baseline="0" dirty="0">
                <a:ln>
                  <a:noFill/>
                </a:ln>
                <a:solidFill>
                  <a:srgbClr val="000000"/>
                </a:solidFill>
                <a:effectLst/>
                <a:uFillTx/>
                <a:latin typeface="+mj-lt"/>
                <a:ea typeface="+mj-ea"/>
                <a:cs typeface="+mj-cs"/>
                <a:sym typeface="Calibri"/>
              </a:rPr>
              <a:t>Discapacidades del aprendizaje</a:t>
            </a:r>
          </a:p>
          <a:p>
            <a:pPr marR="0" algn="l" defTabSz="914400" rtl="0" fontAlgn="auto" latinLnBrk="0" hangingPunct="0">
              <a:lnSpc>
                <a:spcPct val="100000"/>
              </a:lnSpc>
              <a:spcBef>
                <a:spcPts val="0"/>
              </a:spcBef>
              <a:spcAft>
                <a:spcPts val="0"/>
              </a:spcAft>
              <a:buClrTx/>
              <a:buSzTx/>
              <a:tabLst/>
            </a:pPr>
            <a:endParaRPr kumimoji="0" lang="es-ES" sz="3000" b="0" i="0" u="none" strike="noStrike" cap="none" spc="0" normalizeH="0" baseline="0" dirty="0">
              <a:ln>
                <a:noFill/>
              </a:ln>
              <a:solidFill>
                <a:srgbClr val="000000"/>
              </a:solidFill>
              <a:effectLst/>
              <a:uFillTx/>
              <a:latin typeface="+mj-lt"/>
              <a:ea typeface="+mj-ea"/>
              <a:cs typeface="+mj-cs"/>
              <a:sym typeface="Calibri"/>
            </a:endParaRPr>
          </a:p>
          <a:p>
            <a:pPr marL="285750" indent="-285750" hangingPunct="0">
              <a:buFont typeface="Arial" panose="020B0604020202020204" pitchFamily="34" charset="0"/>
              <a:buChar char="•"/>
            </a:pPr>
            <a:r>
              <a:rPr lang="es-ES" sz="3000" dirty="0">
                <a:solidFill>
                  <a:srgbClr val="000000"/>
                </a:solidFill>
                <a:latin typeface="+mj-lt"/>
                <a:sym typeface="Calibri"/>
              </a:rPr>
              <a:t>Deficiencia cognitiva</a:t>
            </a:r>
          </a:p>
          <a:p>
            <a:pPr marL="285750" indent="-285750" hangingPunct="0">
              <a:buFont typeface="Arial" panose="020B0604020202020204" pitchFamily="34" charset="0"/>
              <a:buChar char="•"/>
            </a:pPr>
            <a:endParaRPr kumimoji="0" lang="es-ES" sz="3000" b="0" i="0" u="none" strike="noStrike" cap="none" spc="0" normalizeH="0" baseline="0" dirty="0">
              <a:ln>
                <a:noFill/>
              </a:ln>
              <a:solidFill>
                <a:srgbClr val="000000"/>
              </a:solidFill>
              <a:effectLst/>
              <a:uFillTx/>
              <a:latin typeface="+mj-lt"/>
              <a:ea typeface="+mj-ea"/>
              <a:cs typeface="+mj-cs"/>
              <a:sym typeface="Calibri"/>
            </a:endParaRPr>
          </a:p>
          <a:p>
            <a:pPr marL="285750" indent="-285750" hangingPunct="0">
              <a:buFont typeface="Arial" panose="020B0604020202020204" pitchFamily="34" charset="0"/>
              <a:buChar char="•"/>
            </a:pPr>
            <a:r>
              <a:rPr lang="es-ES" sz="3000" dirty="0">
                <a:solidFill>
                  <a:srgbClr val="000000"/>
                </a:solidFill>
                <a:latin typeface="+mj-lt"/>
                <a:sym typeface="Calibri"/>
              </a:rPr>
              <a:t>Discapacidades físicas</a:t>
            </a:r>
            <a:endParaRPr kumimoji="0" lang="es-ES" sz="3000" b="0" i="0" u="none" strike="noStrike" cap="none" spc="0" normalizeH="0" baseline="0" dirty="0">
              <a:ln>
                <a:noFill/>
              </a:ln>
              <a:solidFill>
                <a:srgbClr val="000000"/>
              </a:solidFill>
              <a:effectLst/>
              <a:uFillTx/>
              <a:latin typeface="+mj-lt"/>
              <a:ea typeface="+mj-ea"/>
              <a:cs typeface="+mj-cs"/>
              <a:sym typeface="Calibri"/>
            </a:endParaRPr>
          </a:p>
          <a:p>
            <a:pPr marL="285750" indent="-285750" hangingPunct="0">
              <a:buFont typeface="Arial" panose="020B0604020202020204" pitchFamily="34" charset="0"/>
              <a:buChar char="•"/>
            </a:pPr>
            <a:endParaRPr kumimoji="0" lang="es-ES" sz="3000" b="0" i="0" u="none" strike="noStrike" cap="none" spc="0" normalizeH="0" baseline="0" dirty="0">
              <a:ln>
                <a:noFill/>
              </a:ln>
              <a:solidFill>
                <a:srgbClr val="000000"/>
              </a:solidFill>
              <a:effectLst/>
              <a:uFillTx/>
              <a:latin typeface="+mj-lt"/>
              <a:ea typeface="+mj-ea"/>
              <a:cs typeface="+mj-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s-ES" sz="3000" dirty="0">
                <a:solidFill>
                  <a:srgbClr val="000000"/>
                </a:solidFill>
                <a:latin typeface="+mj-lt"/>
                <a:ea typeface="+mj-ea"/>
                <a:cs typeface="+mj-cs"/>
                <a:sym typeface="Calibri"/>
              </a:rPr>
              <a:t>Discapacidades visuales o ceguera</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s-ES" sz="3000" dirty="0">
              <a:solidFill>
                <a:srgbClr val="000000"/>
              </a:solidFill>
              <a:latin typeface="+mj-lt"/>
              <a:ea typeface="+mj-ea"/>
              <a:cs typeface="+mj-cs"/>
              <a:sym typeface="Calibri"/>
            </a:endParaRPr>
          </a:p>
          <a:p>
            <a:pPr marL="285750" indent="-285750" hangingPunct="0">
              <a:buFont typeface="Arial" panose="020B0604020202020204" pitchFamily="34" charset="0"/>
              <a:buChar char="•"/>
            </a:pPr>
            <a:r>
              <a:rPr lang="es-ES" sz="3000" dirty="0">
                <a:solidFill>
                  <a:srgbClr val="000000"/>
                </a:solidFill>
                <a:latin typeface="+mj-lt"/>
                <a:sym typeface="Calibri"/>
              </a:rPr>
              <a:t>Deficiencia auditiva</a:t>
            </a:r>
          </a:p>
        </p:txBody>
      </p:sp>
      <p:sp>
        <p:nvSpPr>
          <p:cNvPr id="8" name="TextBox 7">
            <a:extLst>
              <a:ext uri="{FF2B5EF4-FFF2-40B4-BE49-F238E27FC236}">
                <a16:creationId xmlns:a16="http://schemas.microsoft.com/office/drawing/2014/main" id="{CE1B8D92-9153-4174-BD03-7D83E224B302}"/>
              </a:ext>
            </a:extLst>
          </p:cNvPr>
          <p:cNvSpPr txBox="1"/>
          <p:nvPr/>
        </p:nvSpPr>
        <p:spPr>
          <a:xfrm>
            <a:off x="4572000" y="857705"/>
            <a:ext cx="4316537" cy="47705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hangingPunct="0">
              <a:buFont typeface="Arial" panose="020B0604020202020204" pitchFamily="34" charset="0"/>
              <a:buChar char="•"/>
            </a:pPr>
            <a:endParaRPr lang="es-ES" sz="2800" dirty="0">
              <a:solidFill>
                <a:srgbClr val="000000"/>
              </a:solidFill>
              <a:latin typeface="+mj-lt"/>
              <a:ea typeface="+mj-ea"/>
              <a:cs typeface="+mj-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s-ES" sz="3000" b="0" i="0" u="none" strike="noStrike" cap="none" spc="0" normalizeH="0" baseline="0" dirty="0">
                <a:ln>
                  <a:noFill/>
                </a:ln>
                <a:solidFill>
                  <a:srgbClr val="000000"/>
                </a:solidFill>
                <a:effectLst/>
                <a:uFillTx/>
                <a:latin typeface="+mj-lt"/>
                <a:ea typeface="+mj-ea"/>
                <a:cs typeface="+mj-cs"/>
                <a:sym typeface="Calibri"/>
              </a:rPr>
              <a:t>Discapacidades del habla</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s-ES" sz="3000" b="0" i="0" u="none" strike="noStrike" cap="none" spc="0" normalizeH="0" baseline="0" dirty="0">
              <a:ln>
                <a:noFill/>
              </a:ln>
              <a:solidFill>
                <a:srgbClr val="000000"/>
              </a:solidFill>
              <a:effectLst/>
              <a:uFillTx/>
              <a:latin typeface="+mj-lt"/>
              <a:ea typeface="+mj-ea"/>
              <a:cs typeface="+mj-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s-ES" sz="3000" dirty="0">
                <a:solidFill>
                  <a:srgbClr val="000000"/>
                </a:solidFill>
                <a:latin typeface="+mj-lt"/>
                <a:ea typeface="+mj-ea"/>
                <a:cs typeface="+mj-cs"/>
                <a:sym typeface="Calibri"/>
              </a:rPr>
              <a:t>Convulsiones continuas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s-ES" sz="3000" dirty="0">
              <a:solidFill>
                <a:srgbClr val="000000"/>
              </a:solidFill>
              <a:latin typeface="+mj-lt"/>
              <a:ea typeface="+mj-ea"/>
              <a:cs typeface="+mj-cs"/>
              <a:sym typeface="Calibri"/>
            </a:endParaRPr>
          </a:p>
          <a:p>
            <a:pPr marL="285750" indent="-285750" hangingPunct="0">
              <a:buFont typeface="Arial" panose="020B0604020202020204" pitchFamily="34" charset="0"/>
              <a:buChar char="•"/>
            </a:pPr>
            <a:r>
              <a:rPr lang="es-ES" sz="3000" dirty="0">
                <a:solidFill>
                  <a:srgbClr val="000000"/>
                </a:solidFill>
                <a:latin typeface="+mj-lt"/>
                <a:sym typeface="Calibri"/>
              </a:rPr>
              <a:t>Parálisis cerebral</a:t>
            </a:r>
          </a:p>
          <a:p>
            <a:pPr marL="285750" indent="-285750" hangingPunct="0">
              <a:buFont typeface="Arial" panose="020B0604020202020204" pitchFamily="34" charset="0"/>
              <a:buChar char="•"/>
            </a:pPr>
            <a:endParaRPr lang="es-ES" sz="3000" dirty="0">
              <a:solidFill>
                <a:srgbClr val="000000"/>
              </a:solidFill>
              <a:latin typeface="+mj-lt"/>
              <a:sym typeface="Calibri"/>
            </a:endParaRPr>
          </a:p>
          <a:p>
            <a:pPr marL="285750" indent="-285750" hangingPunct="0">
              <a:buFont typeface="Arial" panose="020B0604020202020204" pitchFamily="34" charset="0"/>
              <a:buChar char="•"/>
            </a:pPr>
            <a:r>
              <a:rPr lang="es-ES" sz="3000" dirty="0">
                <a:solidFill>
                  <a:srgbClr val="000000"/>
                </a:solidFill>
                <a:latin typeface="+mj-lt"/>
                <a:sym typeface="Calibri"/>
              </a:rPr>
              <a:t>Trastornos del comportamiento</a:t>
            </a:r>
          </a:p>
          <a:p>
            <a:pPr marR="0" algn="l" defTabSz="914400" rtl="0" fontAlgn="auto" latinLnBrk="0" hangingPunct="0">
              <a:lnSpc>
                <a:spcPct val="100000"/>
              </a:lnSpc>
              <a:spcBef>
                <a:spcPts val="0"/>
              </a:spcBef>
              <a:spcAft>
                <a:spcPts val="0"/>
              </a:spcAft>
              <a:buClrTx/>
              <a:buSzTx/>
              <a:tabLst/>
            </a:pPr>
            <a:endParaRPr lang="es-ES" sz="3600" dirty="0">
              <a:solidFill>
                <a:srgbClr val="000000"/>
              </a:solidFill>
              <a:latin typeface="+mj-lt"/>
              <a:ea typeface="+mj-ea"/>
              <a:cs typeface="+mj-cs"/>
              <a:sym typeface="Calibri"/>
            </a:endParaRPr>
          </a:p>
        </p:txBody>
      </p:sp>
    </p:spTree>
    <p:custDataLst>
      <p:tags r:id="rId1"/>
    </p:custDataLst>
    <p:extLst>
      <p:ext uri="{BB962C8B-B14F-4D97-AF65-F5344CB8AC3E}">
        <p14:creationId xmlns:p14="http://schemas.microsoft.com/office/powerpoint/2010/main" val="393827466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20" name="Shape 120"/>
          <p:cNvSpPr/>
          <p:nvPr/>
        </p:nvSpPr>
        <p:spPr>
          <a:xfrm>
            <a:off x="-20109" y="283104"/>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dirty="0"/>
              <a:t>ACEs in Wisconsin</a:t>
            </a:r>
          </a:p>
        </p:txBody>
      </p:sp>
      <p:sp>
        <p:nvSpPr>
          <p:cNvPr id="121" name="Shape 121"/>
          <p:cNvSpPr/>
          <p:nvPr/>
        </p:nvSpPr>
        <p:spPr>
          <a:xfrm>
            <a:off x="-20109" y="283104"/>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fontScale="85000" lnSpcReduction="10000"/>
          </a:bodyPr>
          <a:lstStyle>
            <a:lvl1pPr algn="ctr" defTabSz="868680">
              <a:defRPr sz="4180">
                <a:solidFill>
                  <a:srgbClr val="FFFFFF"/>
                </a:solidFill>
                <a:latin typeface="Helvetica Light"/>
                <a:ea typeface="Helvetica Light"/>
                <a:cs typeface="Helvetica Light"/>
                <a:sym typeface="Helvetica Light"/>
              </a:defRPr>
            </a:lvl1pPr>
          </a:lstStyle>
          <a:p>
            <a:r>
              <a:rPr lang="es-ES" sz="4000" b="1" dirty="0"/>
              <a:t>Prevención del traumatismo craneal por maltrato</a:t>
            </a:r>
          </a:p>
        </p:txBody>
      </p:sp>
      <p:sp>
        <p:nvSpPr>
          <p:cNvPr id="122" name="Shape 122"/>
          <p:cNvSpPr>
            <a:spLocks noGrp="1"/>
          </p:cNvSpPr>
          <p:nvPr>
            <p:ph type="body" idx="1"/>
          </p:nvPr>
        </p:nvSpPr>
        <p:spPr>
          <a:xfrm>
            <a:off x="76200" y="1307930"/>
            <a:ext cx="8458200" cy="4986340"/>
          </a:xfrm>
          <a:prstGeom prst="rect">
            <a:avLst/>
          </a:prstGeom>
        </p:spPr>
        <p:txBody>
          <a:bodyPr>
            <a:normAutofit/>
          </a:bodyPr>
          <a:lstStyle/>
          <a:p>
            <a:pPr marL="0" indent="0">
              <a:lnSpc>
                <a:spcPct val="90000"/>
              </a:lnSpc>
              <a:spcBef>
                <a:spcPts val="400"/>
              </a:spcBef>
              <a:buNone/>
              <a:defRPr>
                <a:solidFill>
                  <a:srgbClr val="000000"/>
                </a:solidFill>
              </a:defRPr>
            </a:pPr>
            <a:endParaRPr lang="en-US" sz="3200" dirty="0">
              <a:latin typeface="+mj-lt"/>
            </a:endParaRPr>
          </a:p>
          <a:p>
            <a:pPr marL="0" indent="0">
              <a:lnSpc>
                <a:spcPct val="90000"/>
              </a:lnSpc>
              <a:spcBef>
                <a:spcPts val="400"/>
              </a:spcBef>
              <a:buNone/>
              <a:defRPr>
                <a:solidFill>
                  <a:srgbClr val="000000"/>
                </a:solidFill>
              </a:defRPr>
            </a:pPr>
            <a:endParaRPr sz="3200" dirty="0">
              <a:latin typeface="+mj-lt"/>
            </a:endParaRPr>
          </a:p>
        </p:txBody>
      </p:sp>
      <p:pic>
        <p:nvPicPr>
          <p:cNvPr id="7" name="CCF-Bubbles(clipped).png">
            <a:extLst>
              <a:ext uri="{FF2B5EF4-FFF2-40B4-BE49-F238E27FC236}">
                <a16:creationId xmlns:a16="http://schemas.microsoft.com/office/drawing/2014/main" id="{FEC9D3C7-F33F-495E-9A51-56D310F70F47}"/>
              </a:ext>
            </a:extLst>
          </p:cNvPr>
          <p:cNvPicPr>
            <a:picLocks noChangeAspect="1"/>
          </p:cNvPicPr>
          <p:nvPr/>
        </p:nvPicPr>
        <p:blipFill>
          <a:blip r:embed="rId4"/>
          <a:stretch>
            <a:fillRect/>
          </a:stretch>
        </p:blipFill>
        <p:spPr>
          <a:xfrm>
            <a:off x="7455945" y="4716350"/>
            <a:ext cx="1708164" cy="1980794"/>
          </a:xfrm>
          <a:prstGeom prst="rect">
            <a:avLst/>
          </a:prstGeom>
          <a:ln w="12700">
            <a:miter lim="400000"/>
          </a:ln>
        </p:spPr>
      </p:pic>
      <p:pic>
        <p:nvPicPr>
          <p:cNvPr id="2" name="Picture 1">
            <a:extLst>
              <a:ext uri="{FF2B5EF4-FFF2-40B4-BE49-F238E27FC236}">
                <a16:creationId xmlns:a16="http://schemas.microsoft.com/office/drawing/2014/main" id="{15FCC970-FA4E-4D07-BED9-CC0AFEF3C672}"/>
              </a:ext>
            </a:extLst>
          </p:cNvPr>
          <p:cNvPicPr>
            <a:picLocks noChangeAspect="1"/>
          </p:cNvPicPr>
          <p:nvPr/>
        </p:nvPicPr>
        <p:blipFill>
          <a:blip r:embed="rId5"/>
          <a:stretch>
            <a:fillRect/>
          </a:stretch>
        </p:blipFill>
        <p:spPr>
          <a:xfrm>
            <a:off x="-20109" y="1972335"/>
            <a:ext cx="7096359" cy="4724809"/>
          </a:xfrm>
          <a:prstGeom prst="rect">
            <a:avLst/>
          </a:prstGeom>
        </p:spPr>
      </p:pic>
    </p:spTree>
    <p:custDataLst>
      <p:tags r:id="rId1"/>
    </p:custDataLst>
    <p:extLst>
      <p:ext uri="{BB962C8B-B14F-4D97-AF65-F5344CB8AC3E}">
        <p14:creationId xmlns:p14="http://schemas.microsoft.com/office/powerpoint/2010/main" val="333382689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5043194E-C7B8-4D55-BDB6-66C9DB540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177" y="1158541"/>
            <a:ext cx="6750173" cy="5538603"/>
          </a:xfrm>
          <a:prstGeom prst="rect">
            <a:avLst/>
          </a:prstGeom>
        </p:spPr>
      </p:pic>
      <p:pic>
        <p:nvPicPr>
          <p:cNvPr id="140" name="CCF-Bubbles(clipped).png"/>
          <p:cNvPicPr>
            <a:picLocks noChangeAspect="1"/>
          </p:cNvPicPr>
          <p:nvPr/>
        </p:nvPicPr>
        <p:blipFill>
          <a:blip r:embed="rId4"/>
          <a:stretch>
            <a:fillRect/>
          </a:stretch>
        </p:blipFill>
        <p:spPr>
          <a:xfrm>
            <a:off x="7433349" y="4754880"/>
            <a:ext cx="1721720" cy="1996514"/>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marL="0" marR="0" lvl="0" indent="0" algn="ctr" defTabSz="365760" rtl="0" eaLnBrk="1" fontAlgn="auto" latinLnBrk="0" hangingPunct="0">
              <a:lnSpc>
                <a:spcPct val="100000"/>
              </a:lnSpc>
              <a:spcBef>
                <a:spcPts val="0"/>
              </a:spcBef>
              <a:spcAft>
                <a:spcPts val="0"/>
              </a:spcAft>
              <a:buClrTx/>
              <a:buSzTx/>
              <a:buFontTx/>
              <a:buNone/>
              <a:tabLst/>
              <a:defRPr sz="1760">
                <a:solidFill>
                  <a:srgbClr val="FFFFFF"/>
                </a:solidFill>
                <a:latin typeface="Helvetica Light"/>
                <a:ea typeface="Helvetica Light"/>
                <a:cs typeface="Helvetica Light"/>
                <a:sym typeface="Helvetica Light"/>
              </a:defRPr>
            </a:pPr>
            <a:endParaRPr kumimoji="0" sz="1760" b="0" i="0" u="none" strike="noStrike" kern="0" cap="none" spc="0" normalizeH="0" baseline="0" noProof="0" dirty="0">
              <a:ln>
                <a:noFill/>
              </a:ln>
              <a:solidFill>
                <a:srgbClr val="FFFFFF"/>
              </a:solidFill>
              <a:effectLst/>
              <a:uLnTx/>
              <a:uFillTx/>
              <a:latin typeface="Helvetica Light"/>
              <a:sym typeface="Helvetica Light"/>
            </a:endParaRPr>
          </a:p>
        </p:txBody>
      </p:sp>
      <p:sp>
        <p:nvSpPr>
          <p:cNvPr id="142" name="Shape 142"/>
          <p:cNvSpPr/>
          <p:nvPr/>
        </p:nvSpPr>
        <p:spPr>
          <a:xfrm>
            <a:off x="-20109" y="283104"/>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pPr marL="0" marR="0" lvl="0" indent="0" algn="ctr" defTabSz="868680" rtl="0" eaLnBrk="1" fontAlgn="auto" latinLnBrk="0" hangingPunct="0">
              <a:lnSpc>
                <a:spcPct val="100000"/>
              </a:lnSpc>
              <a:spcBef>
                <a:spcPts val="0"/>
              </a:spcBef>
              <a:spcAft>
                <a:spcPts val="0"/>
              </a:spcAft>
              <a:buClrTx/>
              <a:buSzTx/>
              <a:buFontTx/>
              <a:buNone/>
              <a:tabLst/>
              <a:defRPr/>
            </a:pPr>
            <a:r>
              <a:rPr kumimoji="0" lang="es-ES" sz="4180" b="0" i="0" u="none" strike="noStrike" kern="0" cap="none" spc="0" normalizeH="0" baseline="0" dirty="0">
                <a:ln>
                  <a:noFill/>
                </a:ln>
                <a:solidFill>
                  <a:srgbClr val="FFFFFF"/>
                </a:solidFill>
                <a:effectLst/>
                <a:uLnTx/>
                <a:uFillTx/>
                <a:latin typeface="Helvetica Light"/>
                <a:sym typeface="Helvetica Light"/>
              </a:rPr>
              <a:t>Curva</a:t>
            </a:r>
            <a:r>
              <a:rPr kumimoji="0" lang="es-ES" sz="4180" b="0" i="0" u="none" strike="noStrike" kern="0" cap="none" spc="0" normalizeH="0" dirty="0">
                <a:ln>
                  <a:noFill/>
                </a:ln>
                <a:solidFill>
                  <a:srgbClr val="FFFFFF"/>
                </a:solidFill>
                <a:effectLst/>
                <a:uLnTx/>
                <a:uFillTx/>
                <a:latin typeface="Helvetica Light"/>
                <a:sym typeface="Helvetica Light"/>
              </a:rPr>
              <a:t> del llanto</a:t>
            </a:r>
            <a:endParaRPr kumimoji="0" lang="es-ES" sz="4180" b="0" i="0" u="none" strike="noStrike" kern="0" cap="none" spc="0" normalizeH="0" baseline="0" dirty="0">
              <a:ln>
                <a:noFill/>
              </a:ln>
              <a:solidFill>
                <a:srgbClr val="FFFFFF"/>
              </a:solidFill>
              <a:effectLst/>
              <a:uLnTx/>
              <a:uFillTx/>
              <a:latin typeface="Helvetica Light"/>
              <a:sym typeface="Helvetica Light"/>
            </a:endParaRPr>
          </a:p>
        </p:txBody>
      </p:sp>
      <p:sp>
        <p:nvSpPr>
          <p:cNvPr id="2" name="TextBox 1"/>
          <p:cNvSpPr txBox="1"/>
          <p:nvPr/>
        </p:nvSpPr>
        <p:spPr>
          <a:xfrm>
            <a:off x="457200" y="1447800"/>
            <a:ext cx="7467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j-ea"/>
              <a:cs typeface="+mj-cs"/>
              <a:sym typeface="Calibri"/>
            </a:endParaRPr>
          </a:p>
        </p:txBody>
      </p:sp>
    </p:spTree>
    <p:extLst>
      <p:ext uri="{BB962C8B-B14F-4D97-AF65-F5344CB8AC3E}">
        <p14:creationId xmlns:p14="http://schemas.microsoft.com/office/powerpoint/2010/main" val="393182733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marL="0" marR="0" lvl="0" indent="0" algn="ctr" defTabSz="365760" rtl="0" eaLnBrk="1" fontAlgn="auto" latinLnBrk="0" hangingPunct="0">
              <a:lnSpc>
                <a:spcPct val="100000"/>
              </a:lnSpc>
              <a:spcBef>
                <a:spcPts val="0"/>
              </a:spcBef>
              <a:spcAft>
                <a:spcPts val="0"/>
              </a:spcAft>
              <a:buClrTx/>
              <a:buSzTx/>
              <a:buFontTx/>
              <a:buNone/>
              <a:tabLst/>
              <a:defRPr sz="1760">
                <a:solidFill>
                  <a:srgbClr val="FFFFFF"/>
                </a:solidFill>
                <a:latin typeface="Helvetica Light"/>
                <a:ea typeface="Helvetica Light"/>
                <a:cs typeface="Helvetica Light"/>
                <a:sym typeface="Helvetica Light"/>
              </a:defRPr>
            </a:pPr>
            <a:endParaRPr kumimoji="0" sz="1760" b="0" i="0" u="none" strike="noStrike" kern="0" cap="none" spc="0" normalizeH="0" baseline="0" noProof="0" dirty="0">
              <a:ln>
                <a:noFill/>
              </a:ln>
              <a:solidFill>
                <a:srgbClr val="FFFFFF"/>
              </a:solidFill>
              <a:effectLst/>
              <a:uLnTx/>
              <a:uFillTx/>
              <a:latin typeface="Helvetica Light"/>
              <a:sym typeface="Helvetica Light"/>
            </a:endParaRPr>
          </a:p>
        </p:txBody>
      </p:sp>
      <p:sp>
        <p:nvSpPr>
          <p:cNvPr id="142" name="Shape 142"/>
          <p:cNvSpPr/>
          <p:nvPr/>
        </p:nvSpPr>
        <p:spPr>
          <a:xfrm>
            <a:off x="-40218" y="145983"/>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pPr marL="0" marR="0" lvl="0" indent="0" algn="ctr" defTabSz="868680" rtl="0" eaLnBrk="1" fontAlgn="auto" latinLnBrk="0" hangingPunct="0">
              <a:lnSpc>
                <a:spcPct val="100000"/>
              </a:lnSpc>
              <a:spcBef>
                <a:spcPts val="0"/>
              </a:spcBef>
              <a:spcAft>
                <a:spcPts val="0"/>
              </a:spcAft>
              <a:buClrTx/>
              <a:buSzTx/>
              <a:buFontTx/>
              <a:buNone/>
              <a:tabLst/>
              <a:defRPr/>
            </a:pPr>
            <a:r>
              <a:rPr kumimoji="0" lang="es-ES" sz="4180" b="0" i="0" u="none" strike="noStrike" kern="0" cap="none" spc="0" normalizeH="0" baseline="0" dirty="0">
                <a:ln>
                  <a:noFill/>
                </a:ln>
                <a:solidFill>
                  <a:srgbClr val="FFFFFF"/>
                </a:solidFill>
                <a:effectLst/>
                <a:uLnTx/>
                <a:uFillTx/>
                <a:latin typeface="Helvetica Light"/>
                <a:sym typeface="Helvetica Light"/>
              </a:rPr>
              <a:t>Estudio sobre la tribu !Kung San  </a:t>
            </a:r>
          </a:p>
        </p:txBody>
      </p:sp>
      <p:sp>
        <p:nvSpPr>
          <p:cNvPr id="2" name="TextBox 1"/>
          <p:cNvSpPr txBox="1"/>
          <p:nvPr/>
        </p:nvSpPr>
        <p:spPr>
          <a:xfrm>
            <a:off x="457200" y="1447800"/>
            <a:ext cx="7467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j-ea"/>
              <a:cs typeface="+mj-cs"/>
              <a:sym typeface="Calibri"/>
            </a:endParaRPr>
          </a:p>
        </p:txBody>
      </p:sp>
      <p:sp>
        <p:nvSpPr>
          <p:cNvPr id="4" name="TextBox 3">
            <a:extLst>
              <a:ext uri="{FF2B5EF4-FFF2-40B4-BE49-F238E27FC236}">
                <a16:creationId xmlns:a16="http://schemas.microsoft.com/office/drawing/2014/main" id="{04F758D6-CFC9-45EC-B9D8-1F5FEC7B734B}"/>
              </a:ext>
            </a:extLst>
          </p:cNvPr>
          <p:cNvSpPr txBox="1"/>
          <p:nvPr/>
        </p:nvSpPr>
        <p:spPr>
          <a:xfrm>
            <a:off x="2750672" y="1090529"/>
            <a:ext cx="6253566"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914400" rtl="0" fontAlgn="auto" latinLnBrk="0" hangingPunct="0">
              <a:lnSpc>
                <a:spcPct val="100000"/>
              </a:lnSpc>
              <a:spcBef>
                <a:spcPts val="0"/>
              </a:spcBef>
              <a:spcAft>
                <a:spcPts val="0"/>
              </a:spcAft>
              <a:buClrTx/>
              <a:buSzTx/>
              <a:tabLst/>
            </a:pPr>
            <a:r>
              <a:rPr kumimoji="0" lang="es-ES" sz="3200" b="1" u="none" strike="noStrike" cap="none" spc="0" normalizeH="0" baseline="0" dirty="0">
                <a:ln>
                  <a:noFill/>
                </a:ln>
                <a:solidFill>
                  <a:srgbClr val="000000"/>
                </a:solidFill>
                <a:effectLst/>
                <a:uFillTx/>
                <a:latin typeface="+mj-lt"/>
                <a:ea typeface="+mj-ea"/>
                <a:cs typeface="+mj-cs"/>
                <a:sym typeface="Calibri"/>
              </a:rPr>
              <a:t>Aunque las prácticas de cuidado difieren mucho de las de la cultura occidental, la</a:t>
            </a:r>
            <a:r>
              <a:rPr kumimoji="0" lang="es-ES" sz="3200" b="1" u="none" strike="noStrike" cap="none" spc="0" normalizeH="0" dirty="0">
                <a:ln>
                  <a:noFill/>
                </a:ln>
                <a:solidFill>
                  <a:srgbClr val="000000"/>
                </a:solidFill>
                <a:effectLst/>
                <a:uFillTx/>
                <a:latin typeface="+mj-lt"/>
                <a:ea typeface="+mj-ea"/>
                <a:cs typeface="+mj-cs"/>
                <a:sym typeface="Calibri"/>
              </a:rPr>
              <a:t> curva del llanto</a:t>
            </a:r>
            <a:r>
              <a:rPr lang="es-ES" sz="3200" b="1" dirty="0">
                <a:latin typeface="+mj-lt"/>
                <a:sym typeface="Calibri"/>
              </a:rPr>
              <a:t> es la misma.</a:t>
            </a:r>
            <a:endParaRPr lang="es-ES" sz="3200" dirty="0">
              <a:latin typeface="+mj-lt"/>
              <a:ea typeface="+mj-ea"/>
              <a:cs typeface="+mj-cs"/>
              <a:sym typeface="Calibri"/>
            </a:endParaRPr>
          </a:p>
        </p:txBody>
      </p:sp>
      <p:graphicFrame>
        <p:nvGraphicFramePr>
          <p:cNvPr id="5" name="Table 4">
            <a:extLst>
              <a:ext uri="{FF2B5EF4-FFF2-40B4-BE49-F238E27FC236}">
                <a16:creationId xmlns:a16="http://schemas.microsoft.com/office/drawing/2014/main" id="{B151251E-02A6-424C-898C-2B6444169498}"/>
              </a:ext>
            </a:extLst>
          </p:cNvPr>
          <p:cNvGraphicFramePr>
            <a:graphicFrameLocks noGrp="1"/>
          </p:cNvGraphicFramePr>
          <p:nvPr>
            <p:extLst>
              <p:ext uri="{D42A27DB-BD31-4B8C-83A1-F6EECF244321}">
                <p14:modId xmlns:p14="http://schemas.microsoft.com/office/powerpoint/2010/main" val="386301082"/>
              </p:ext>
            </p:extLst>
          </p:nvPr>
        </p:nvGraphicFramePr>
        <p:xfrm>
          <a:off x="159026" y="3266151"/>
          <a:ext cx="8845211" cy="3276831"/>
        </p:xfrm>
        <a:graphic>
          <a:graphicData uri="http://schemas.openxmlformats.org/drawingml/2006/table">
            <a:tbl>
              <a:tblPr firstRow="1" bandRow="1">
                <a:tableStyleId>{5C22544A-7EE6-4342-B048-85BDC9FD1C3A}</a:tableStyleId>
              </a:tblPr>
              <a:tblGrid>
                <a:gridCol w="2284380">
                  <a:extLst>
                    <a:ext uri="{9D8B030D-6E8A-4147-A177-3AD203B41FA5}">
                      <a16:colId xmlns:a16="http://schemas.microsoft.com/office/drawing/2014/main" val="679950507"/>
                    </a:ext>
                  </a:extLst>
                </a:gridCol>
                <a:gridCol w="2836530">
                  <a:extLst>
                    <a:ext uri="{9D8B030D-6E8A-4147-A177-3AD203B41FA5}">
                      <a16:colId xmlns:a16="http://schemas.microsoft.com/office/drawing/2014/main" val="1036995055"/>
                    </a:ext>
                  </a:extLst>
                </a:gridCol>
                <a:gridCol w="3724301">
                  <a:extLst>
                    <a:ext uri="{9D8B030D-6E8A-4147-A177-3AD203B41FA5}">
                      <a16:colId xmlns:a16="http://schemas.microsoft.com/office/drawing/2014/main" val="3766569417"/>
                    </a:ext>
                  </a:extLst>
                </a:gridCol>
              </a:tblGrid>
              <a:tr h="487648">
                <a:tc>
                  <a:txBody>
                    <a:bodyPr/>
                    <a:lstStyle/>
                    <a:p>
                      <a:pPr algn="ctr"/>
                      <a:endParaRPr lang="es-ES" sz="2400" noProof="0" dirty="0">
                        <a:latin typeface="+mj-lt"/>
                      </a:endParaRPr>
                    </a:p>
                  </a:txBody>
                  <a:tcPr anchor="ctr"/>
                </a:tc>
                <a:tc>
                  <a:txBody>
                    <a:bodyPr/>
                    <a:lstStyle/>
                    <a:p>
                      <a:pPr algn="ctr"/>
                      <a:r>
                        <a:rPr lang="es-ES" sz="2400" noProof="0" dirty="0">
                          <a:latin typeface="+mj-lt"/>
                        </a:rPr>
                        <a:t>!Kung San </a:t>
                      </a:r>
                    </a:p>
                  </a:txBody>
                  <a:tcPr anchor="ctr"/>
                </a:tc>
                <a:tc>
                  <a:txBody>
                    <a:bodyPr/>
                    <a:lstStyle/>
                    <a:p>
                      <a:pPr algn="ctr"/>
                      <a:r>
                        <a:rPr lang="es-ES" sz="2400" noProof="0" dirty="0">
                          <a:latin typeface="+mj-lt"/>
                        </a:rPr>
                        <a:t>Cultura</a:t>
                      </a:r>
                      <a:r>
                        <a:rPr lang="es-ES" sz="2400" baseline="0" noProof="0" dirty="0">
                          <a:latin typeface="+mj-lt"/>
                        </a:rPr>
                        <a:t> occidental</a:t>
                      </a:r>
                      <a:endParaRPr lang="es-ES" sz="2400" noProof="0" dirty="0">
                        <a:latin typeface="+mj-lt"/>
                      </a:endParaRPr>
                    </a:p>
                  </a:txBody>
                  <a:tcPr anchor="ctr"/>
                </a:tc>
                <a:extLst>
                  <a:ext uri="{0D108BD9-81ED-4DB2-BD59-A6C34878D82A}">
                    <a16:rowId xmlns:a16="http://schemas.microsoft.com/office/drawing/2014/main" val="3749712430"/>
                  </a:ext>
                </a:extLst>
              </a:tr>
              <a:tr h="395242">
                <a:tc>
                  <a:txBody>
                    <a:bodyPr/>
                    <a:lstStyle/>
                    <a:p>
                      <a:pPr algn="ctr"/>
                      <a:r>
                        <a:rPr lang="es-ES" sz="2400" b="1" noProof="0" dirty="0">
                          <a:latin typeface="+mj-lt"/>
                        </a:rPr>
                        <a:t>Contacto </a:t>
                      </a:r>
                    </a:p>
                  </a:txBody>
                  <a:tcPr anchor="ctr"/>
                </a:tc>
                <a:tc>
                  <a:txBody>
                    <a:bodyPr/>
                    <a:lstStyle/>
                    <a:p>
                      <a:pPr algn="ctr"/>
                      <a:r>
                        <a:rPr lang="es-ES" sz="2400" noProof="0" dirty="0">
                          <a:latin typeface="+mj-lt"/>
                        </a:rPr>
                        <a:t>Constante</a:t>
                      </a:r>
                    </a:p>
                  </a:txBody>
                  <a:tcPr anchor="ctr"/>
                </a:tc>
                <a:tc>
                  <a:txBody>
                    <a:bodyPr/>
                    <a:lstStyle/>
                    <a:p>
                      <a:pPr algn="ctr"/>
                      <a:r>
                        <a:rPr lang="es-ES" sz="2400" noProof="0" dirty="0">
                          <a:latin typeface="+mj-lt"/>
                        </a:rPr>
                        <a:t>En</a:t>
                      </a:r>
                      <a:r>
                        <a:rPr lang="es-ES" sz="2400" baseline="0" noProof="0" dirty="0">
                          <a:latin typeface="+mj-lt"/>
                        </a:rPr>
                        <a:t> o</a:t>
                      </a:r>
                      <a:r>
                        <a:rPr lang="es-ES" sz="2400" noProof="0" dirty="0">
                          <a:latin typeface="+mj-lt"/>
                        </a:rPr>
                        <a:t>casiones</a:t>
                      </a:r>
                    </a:p>
                  </a:txBody>
                  <a:tcPr anchor="ctr"/>
                </a:tc>
                <a:extLst>
                  <a:ext uri="{0D108BD9-81ED-4DB2-BD59-A6C34878D82A}">
                    <a16:rowId xmlns:a16="http://schemas.microsoft.com/office/drawing/2014/main" val="84821697"/>
                  </a:ext>
                </a:extLst>
              </a:tr>
              <a:tr h="594623">
                <a:tc>
                  <a:txBody>
                    <a:bodyPr/>
                    <a:lstStyle/>
                    <a:p>
                      <a:pPr algn="ctr"/>
                      <a:r>
                        <a:rPr lang="es-ES" sz="2400" b="1" noProof="0" dirty="0">
                          <a:latin typeface="+mj-lt"/>
                        </a:rPr>
                        <a:t>Cargado </a:t>
                      </a:r>
                    </a:p>
                  </a:txBody>
                  <a:tcPr anchor="ctr"/>
                </a:tc>
                <a:tc>
                  <a:txBody>
                    <a:bodyPr/>
                    <a:lstStyle/>
                    <a:p>
                      <a:pPr algn="ctr"/>
                      <a:r>
                        <a:rPr lang="es-ES" sz="2400" noProof="0" dirty="0">
                          <a:latin typeface="+mj-lt"/>
                        </a:rPr>
                        <a:t>Constante </a:t>
                      </a:r>
                    </a:p>
                  </a:txBody>
                  <a:tcPr anchor="ctr"/>
                </a:tc>
                <a:tc>
                  <a:txBody>
                    <a:bodyPr/>
                    <a:lstStyle/>
                    <a:p>
                      <a:pPr algn="ctr"/>
                      <a:r>
                        <a:rPr lang="es-ES" sz="2400" noProof="0" dirty="0">
                          <a:latin typeface="+mj-lt"/>
                        </a:rPr>
                        <a:t>Respuesta al llanto</a:t>
                      </a:r>
                    </a:p>
                  </a:txBody>
                  <a:tcPr anchor="ctr"/>
                </a:tc>
                <a:extLst>
                  <a:ext uri="{0D108BD9-81ED-4DB2-BD59-A6C34878D82A}">
                    <a16:rowId xmlns:a16="http://schemas.microsoft.com/office/drawing/2014/main" val="1147251013"/>
                  </a:ext>
                </a:extLst>
              </a:tr>
              <a:tr h="395242">
                <a:tc>
                  <a:txBody>
                    <a:bodyPr/>
                    <a:lstStyle/>
                    <a:p>
                      <a:pPr algn="ctr"/>
                      <a:r>
                        <a:rPr lang="es-ES" sz="2400" b="1" noProof="0" dirty="0">
                          <a:latin typeface="+mj-lt"/>
                        </a:rPr>
                        <a:t>Alimentación</a:t>
                      </a:r>
                    </a:p>
                  </a:txBody>
                  <a:tcPr anchor="ctr"/>
                </a:tc>
                <a:tc>
                  <a:txBody>
                    <a:bodyPr/>
                    <a:lstStyle/>
                    <a:p>
                      <a:pPr algn="ctr"/>
                      <a:r>
                        <a:rPr lang="es-ES" sz="2400" noProof="0" dirty="0">
                          <a:latin typeface="+mj-lt"/>
                        </a:rPr>
                        <a:t>Constante</a:t>
                      </a:r>
                    </a:p>
                  </a:txBody>
                  <a:tcPr anchor="ctr"/>
                </a:tc>
                <a:tc>
                  <a:txBody>
                    <a:bodyPr/>
                    <a:lstStyle/>
                    <a:p>
                      <a:pPr algn="ctr"/>
                      <a:r>
                        <a:rPr lang="es-ES" sz="2400" noProof="0" dirty="0">
                          <a:latin typeface="+mj-lt"/>
                        </a:rPr>
                        <a:t>Pausada</a:t>
                      </a:r>
                    </a:p>
                  </a:txBody>
                  <a:tcPr anchor="ctr"/>
                </a:tc>
                <a:extLst>
                  <a:ext uri="{0D108BD9-81ED-4DB2-BD59-A6C34878D82A}">
                    <a16:rowId xmlns:a16="http://schemas.microsoft.com/office/drawing/2014/main" val="2358174391"/>
                  </a:ext>
                </a:extLst>
              </a:tr>
              <a:tr h="395242">
                <a:tc>
                  <a:txBody>
                    <a:bodyPr/>
                    <a:lstStyle/>
                    <a:p>
                      <a:pPr algn="ctr"/>
                      <a:r>
                        <a:rPr lang="es-ES" sz="2400" b="1" noProof="0" dirty="0">
                          <a:latin typeface="+mj-lt"/>
                        </a:rPr>
                        <a:t>Postura</a:t>
                      </a:r>
                    </a:p>
                  </a:txBody>
                  <a:tcPr anchor="ctr"/>
                </a:tc>
                <a:tc>
                  <a:txBody>
                    <a:bodyPr/>
                    <a:lstStyle/>
                    <a:p>
                      <a:pPr algn="ctr"/>
                      <a:r>
                        <a:rPr lang="es-ES" sz="2400" noProof="0" dirty="0">
                          <a:latin typeface="+mj-lt"/>
                        </a:rPr>
                        <a:t>Vertical</a:t>
                      </a:r>
                    </a:p>
                  </a:txBody>
                  <a:tcPr anchor="ctr"/>
                </a:tc>
                <a:tc>
                  <a:txBody>
                    <a:bodyPr/>
                    <a:lstStyle/>
                    <a:p>
                      <a:pPr algn="ctr"/>
                      <a:r>
                        <a:rPr lang="es-ES" sz="2400" noProof="0" dirty="0">
                          <a:latin typeface="+mj-lt"/>
                        </a:rPr>
                        <a:t>Acostado sobre la espalda</a:t>
                      </a:r>
                    </a:p>
                  </a:txBody>
                  <a:tcPr anchor="ctr"/>
                </a:tc>
                <a:extLst>
                  <a:ext uri="{0D108BD9-81ED-4DB2-BD59-A6C34878D82A}">
                    <a16:rowId xmlns:a16="http://schemas.microsoft.com/office/drawing/2014/main" val="2605982147"/>
                  </a:ext>
                </a:extLst>
              </a:tr>
              <a:tr h="711435">
                <a:tc>
                  <a:txBody>
                    <a:bodyPr/>
                    <a:lstStyle/>
                    <a:p>
                      <a:pPr algn="ctr"/>
                      <a:r>
                        <a:rPr lang="es-ES" sz="2400" b="1" noProof="0" dirty="0">
                          <a:latin typeface="+mj-lt"/>
                        </a:rPr>
                        <a:t>Respuesta </a:t>
                      </a:r>
                    </a:p>
                  </a:txBody>
                  <a:tcPr anchor="ctr"/>
                </a:tc>
                <a:tc>
                  <a:txBody>
                    <a:bodyPr/>
                    <a:lstStyle/>
                    <a:p>
                      <a:pPr algn="ctr"/>
                      <a:r>
                        <a:rPr lang="es-ES" sz="2400" noProof="0" dirty="0">
                          <a:latin typeface="+mj-lt"/>
                        </a:rPr>
                        <a:t>Universal </a:t>
                      </a:r>
                    </a:p>
                  </a:txBody>
                  <a:tcPr anchor="ctr"/>
                </a:tc>
                <a:tc>
                  <a:txBody>
                    <a:bodyPr/>
                    <a:lstStyle/>
                    <a:p>
                      <a:pPr algn="ctr"/>
                      <a:r>
                        <a:rPr lang="es-ES" sz="2400" noProof="0" dirty="0">
                          <a:latin typeface="+mj-lt"/>
                        </a:rPr>
                        <a:t>En</a:t>
                      </a:r>
                      <a:r>
                        <a:rPr lang="es-ES" sz="2400" baseline="0" noProof="0" dirty="0">
                          <a:latin typeface="+mj-lt"/>
                        </a:rPr>
                        <a:t> o</a:t>
                      </a:r>
                      <a:r>
                        <a:rPr lang="es-ES" sz="2400" noProof="0" dirty="0">
                          <a:latin typeface="+mj-lt"/>
                        </a:rPr>
                        <a:t>casiones/</a:t>
                      </a:r>
                    </a:p>
                    <a:p>
                      <a:pPr algn="ctr"/>
                      <a:r>
                        <a:rPr lang="es-ES" sz="2400" noProof="0" dirty="0">
                          <a:latin typeface="+mj-lt"/>
                        </a:rPr>
                        <a:t>No hay respuesta</a:t>
                      </a:r>
                    </a:p>
                  </a:txBody>
                  <a:tcPr anchor="ctr"/>
                </a:tc>
                <a:extLst>
                  <a:ext uri="{0D108BD9-81ED-4DB2-BD59-A6C34878D82A}">
                    <a16:rowId xmlns:a16="http://schemas.microsoft.com/office/drawing/2014/main" val="3177312266"/>
                  </a:ext>
                </a:extLst>
              </a:tr>
            </a:tbl>
          </a:graphicData>
        </a:graphic>
      </p:graphicFrame>
      <p:pic>
        <p:nvPicPr>
          <p:cNvPr id="6" name="Picture 5" descr="A picture containing person, grass, outdoor, sitting&#10;&#10;Description automatically generated">
            <a:extLst>
              <a:ext uri="{FF2B5EF4-FFF2-40B4-BE49-F238E27FC236}">
                <a16:creationId xmlns:a16="http://schemas.microsoft.com/office/drawing/2014/main" id="{D21F28A0-BAE2-474D-BE8F-C2C7F6FFE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72" y="960205"/>
            <a:ext cx="2133600" cy="2212450"/>
          </a:xfrm>
          <a:prstGeom prst="rect">
            <a:avLst/>
          </a:prstGeom>
        </p:spPr>
      </p:pic>
    </p:spTree>
    <p:extLst>
      <p:ext uri="{BB962C8B-B14F-4D97-AF65-F5344CB8AC3E}">
        <p14:creationId xmlns:p14="http://schemas.microsoft.com/office/powerpoint/2010/main" val="11936803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CF-Bubbles(clipped).png"/>
          <p:cNvPicPr>
            <a:picLocks noChangeAspect="1"/>
          </p:cNvPicPr>
          <p:nvPr/>
        </p:nvPicPr>
        <p:blipFill>
          <a:blip r:embed="rId3"/>
          <a:stretch>
            <a:fillRect/>
          </a:stretch>
        </p:blipFill>
        <p:spPr>
          <a:xfrm>
            <a:off x="7359636" y="4669402"/>
            <a:ext cx="1795433" cy="2081992"/>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marL="0" marR="0" lvl="0" indent="0" algn="ctr" defTabSz="365760" rtl="0" eaLnBrk="1" fontAlgn="auto" latinLnBrk="0" hangingPunct="0">
              <a:lnSpc>
                <a:spcPct val="100000"/>
              </a:lnSpc>
              <a:spcBef>
                <a:spcPts val="0"/>
              </a:spcBef>
              <a:spcAft>
                <a:spcPts val="0"/>
              </a:spcAft>
              <a:buClrTx/>
              <a:buSzTx/>
              <a:buFontTx/>
              <a:buNone/>
              <a:tabLst/>
              <a:defRPr sz="1760">
                <a:solidFill>
                  <a:srgbClr val="FFFFFF"/>
                </a:solidFill>
                <a:latin typeface="Helvetica Light"/>
                <a:ea typeface="Helvetica Light"/>
                <a:cs typeface="Helvetica Light"/>
                <a:sym typeface="Helvetica Light"/>
              </a:defRPr>
            </a:pPr>
            <a:endParaRPr kumimoji="0" sz="1760" b="0" i="0" u="none" strike="noStrike" kern="0" cap="none" spc="0" normalizeH="0" baseline="0" noProof="0" dirty="0">
              <a:ln>
                <a:noFill/>
              </a:ln>
              <a:solidFill>
                <a:srgbClr val="FFFFFF"/>
              </a:solidFill>
              <a:effectLst/>
              <a:uLnTx/>
              <a:uFillTx/>
              <a:latin typeface="Helvetica Light"/>
              <a:sym typeface="Helvetica Light"/>
            </a:endParaRPr>
          </a:p>
        </p:txBody>
      </p:sp>
      <p:sp>
        <p:nvSpPr>
          <p:cNvPr id="142" name="Shape 142"/>
          <p:cNvSpPr/>
          <p:nvPr/>
        </p:nvSpPr>
        <p:spPr>
          <a:xfrm>
            <a:off x="0" y="133901"/>
            <a:ext cx="9144000" cy="1122741"/>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lnSpcReduction="10000"/>
          </a:bodyPr>
          <a:lstStyle>
            <a:lvl1pPr algn="ctr" defTabSz="868680">
              <a:defRPr sz="4180">
                <a:solidFill>
                  <a:srgbClr val="FFFFFF"/>
                </a:solidFill>
                <a:latin typeface="Helvetica Light"/>
                <a:ea typeface="Helvetica Light"/>
                <a:cs typeface="Helvetica Light"/>
                <a:sym typeface="Helvetica Light"/>
              </a:defRPr>
            </a:lvl1pPr>
          </a:lstStyle>
          <a:p>
            <a:pPr lvl="0" hangingPunct="0">
              <a:defRPr/>
            </a:pPr>
            <a:r>
              <a:rPr kumimoji="0" lang="es-ES" sz="3600" b="0" i="0" u="none" strike="noStrike" kern="0" cap="none" spc="0" normalizeH="0" baseline="0" dirty="0">
                <a:ln>
                  <a:noFill/>
                </a:ln>
                <a:solidFill>
                  <a:srgbClr val="FFFFFF"/>
                </a:solidFill>
                <a:effectLst/>
                <a:uLnTx/>
                <a:uFillTx/>
                <a:latin typeface="Helvetica Light"/>
                <a:sym typeface="Helvetica Light"/>
              </a:rPr>
              <a:t>Relación entre el traumatismo craneal por maltrato y la curva del llanto</a:t>
            </a:r>
          </a:p>
        </p:txBody>
      </p:sp>
      <p:sp>
        <p:nvSpPr>
          <p:cNvPr id="10" name="Shape 122"/>
          <p:cNvSpPr txBox="1">
            <a:spLocks/>
          </p:cNvSpPr>
          <p:nvPr/>
        </p:nvSpPr>
        <p:spPr>
          <a:xfrm>
            <a:off x="780351" y="1371600"/>
            <a:ext cx="7623515" cy="4491197"/>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214312" marR="0" indent="-214312"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1pPr>
            <a:lvl2pPr marL="661307" marR="0" indent="-204107"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2pPr>
            <a:lvl3pPr marL="1104900" marR="0" indent="-1905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3pPr>
            <a:lvl4pPr marL="16002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4pPr>
            <a:lvl5pPr marL="20574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5pPr>
            <a:lvl6pPr marL="25146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6pPr>
            <a:lvl7pPr marL="29718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7pPr>
            <a:lvl8pPr marL="34290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8pPr>
            <a:lvl9pPr marL="38862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9pPr>
          </a:lstStyle>
          <a:p>
            <a:pPr marL="0" marR="0" lvl="0" indent="0" algn="l" defTabSz="914400" rtl="0" eaLnBrk="1" fontAlgn="auto" latinLnBrk="0" hangingPunct="1">
              <a:lnSpc>
                <a:spcPct val="100000"/>
              </a:lnSpc>
              <a:spcBef>
                <a:spcPts val="700"/>
              </a:spcBef>
              <a:spcAft>
                <a:spcPts val="0"/>
              </a:spcAft>
              <a:buClrTx/>
              <a:buSzPct val="100000"/>
              <a:buFont typeface="Arial"/>
              <a:buNone/>
              <a:tabLst/>
              <a:defRPr/>
            </a:pPr>
            <a:endParaRPr kumimoji="0" lang="en-US" sz="5400" b="0" i="0" u="none" strike="noStrike" kern="0" cap="none" spc="0" normalizeH="0" baseline="0" noProof="0" dirty="0">
              <a:ln>
                <a:noFill/>
              </a:ln>
              <a:solidFill>
                <a:srgbClr val="535353"/>
              </a:solidFill>
              <a:effectLst/>
              <a:uLnTx/>
              <a:uFillTx/>
              <a:latin typeface="Helvetica Light"/>
              <a:sym typeface="Helvetica Light"/>
            </a:endParaRPr>
          </a:p>
        </p:txBody>
      </p:sp>
      <p:pic>
        <p:nvPicPr>
          <p:cNvPr id="1026" name="Picture 2" descr="Image result for Age-related incidence curve of hospitalized Shaken Baby Syndrome cases: Convergent evidence for crying as a trigger to shaking">
            <a:extLst>
              <a:ext uri="{FF2B5EF4-FFF2-40B4-BE49-F238E27FC236}">
                <a16:creationId xmlns:a16="http://schemas.microsoft.com/office/drawing/2014/main" id="{8AAB0F6E-BFC0-4160-849F-FE73BD5849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304" y="1573249"/>
            <a:ext cx="6560820" cy="3832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5B96CD7-7B2A-414F-8563-FE6E870CCEAB}"/>
              </a:ext>
            </a:extLst>
          </p:cNvPr>
          <p:cNvSpPr txBox="1"/>
          <p:nvPr/>
        </p:nvSpPr>
        <p:spPr>
          <a:xfrm>
            <a:off x="1988820" y="5685289"/>
            <a:ext cx="635636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US" dirty="0"/>
              <a:t>Barr, Trent </a:t>
            </a:r>
            <a:r>
              <a:rPr lang="en-US" i="1" dirty="0"/>
              <a:t>et al</a:t>
            </a:r>
            <a:r>
              <a:rPr lang="en-US" dirty="0"/>
              <a:t>., </a:t>
            </a:r>
            <a:r>
              <a:rPr lang="en-US" i="1" dirty="0"/>
              <a:t>Child Abuse &amp; Neglect,</a:t>
            </a:r>
            <a:r>
              <a:rPr lang="en-US" dirty="0"/>
              <a:t> 2006.</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2" name="CuadroTexto 1"/>
          <p:cNvSpPr txBox="1"/>
          <p:nvPr/>
        </p:nvSpPr>
        <p:spPr>
          <a:xfrm rot="16200000">
            <a:off x="179173" y="2778357"/>
            <a:ext cx="1647626" cy="36933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800" b="1" i="0" u="none" strike="noStrike" cap="none" spc="0" normalizeH="0" baseline="0" dirty="0">
                <a:ln>
                  <a:noFill/>
                </a:ln>
                <a:solidFill>
                  <a:srgbClr val="000000"/>
                </a:solidFill>
                <a:effectLst/>
                <a:uFillTx/>
                <a:latin typeface="+mj-lt"/>
                <a:ea typeface="+mj-ea"/>
                <a:cs typeface="+mj-cs"/>
                <a:sym typeface="Calibri"/>
              </a:rPr>
              <a:t>Nro. de casos</a:t>
            </a:r>
            <a:endParaRPr kumimoji="0" lang="en-US" sz="1800" b="1" i="0" u="none" strike="noStrike" cap="none" spc="0" normalizeH="0" baseline="0" dirty="0">
              <a:ln>
                <a:noFill/>
              </a:ln>
              <a:solidFill>
                <a:srgbClr val="000000"/>
              </a:solidFill>
              <a:effectLst/>
              <a:uFillTx/>
              <a:latin typeface="+mj-lt"/>
              <a:ea typeface="+mj-ea"/>
              <a:cs typeface="+mj-cs"/>
              <a:sym typeface="Calibri"/>
            </a:endParaRPr>
          </a:p>
        </p:txBody>
      </p:sp>
      <p:sp>
        <p:nvSpPr>
          <p:cNvPr id="9" name="CuadroTexto 8"/>
          <p:cNvSpPr txBox="1"/>
          <p:nvPr/>
        </p:nvSpPr>
        <p:spPr>
          <a:xfrm>
            <a:off x="3748187" y="5083451"/>
            <a:ext cx="1647626" cy="36933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s-ES" b="1" dirty="0">
                <a:solidFill>
                  <a:srgbClr val="000000"/>
                </a:solidFill>
                <a:latin typeface="+mj-lt"/>
                <a:ea typeface="+mj-ea"/>
                <a:cs typeface="+mj-cs"/>
                <a:sym typeface="Calibri"/>
              </a:rPr>
              <a:t>Edad (semanas)</a:t>
            </a:r>
            <a:endParaRPr kumimoji="0" lang="en-US" sz="1800" b="1"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6423438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7FFC1D92-1D1B-46D5-B488-468D912477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3832" y="1013798"/>
            <a:ext cx="6322874" cy="4134337"/>
          </a:xfrm>
          <a:prstGeom prst="rect">
            <a:avLst/>
          </a:prstGeom>
        </p:spPr>
      </p:pic>
      <p:sp>
        <p:nvSpPr>
          <p:cNvPr id="119" name="Shape 119"/>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20" name="Shape 120"/>
          <p:cNvSpPr/>
          <p:nvPr/>
        </p:nvSpPr>
        <p:spPr>
          <a:xfrm>
            <a:off x="-20109" y="283104"/>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dirty="0"/>
              <a:t>ACEs in Wisconsin</a:t>
            </a:r>
          </a:p>
        </p:txBody>
      </p:sp>
      <p:sp>
        <p:nvSpPr>
          <p:cNvPr id="121" name="Shape 121"/>
          <p:cNvSpPr/>
          <p:nvPr/>
        </p:nvSpPr>
        <p:spPr>
          <a:xfrm>
            <a:off x="-20109" y="283104"/>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s-ES" sz="4000" dirty="0"/>
              <a:t>El Período de PURPLE Crying</a:t>
            </a:r>
          </a:p>
        </p:txBody>
      </p:sp>
      <p:sp>
        <p:nvSpPr>
          <p:cNvPr id="122" name="Shape 122"/>
          <p:cNvSpPr>
            <a:spLocks noGrp="1"/>
          </p:cNvSpPr>
          <p:nvPr>
            <p:ph type="body" idx="1"/>
          </p:nvPr>
        </p:nvSpPr>
        <p:spPr>
          <a:xfrm>
            <a:off x="76200" y="1307930"/>
            <a:ext cx="8458200" cy="4986340"/>
          </a:xfrm>
          <a:prstGeom prst="rect">
            <a:avLst/>
          </a:prstGeom>
        </p:spPr>
        <p:txBody>
          <a:bodyPr>
            <a:normAutofit/>
          </a:bodyPr>
          <a:lstStyle/>
          <a:p>
            <a:pPr marL="0" indent="0">
              <a:lnSpc>
                <a:spcPct val="90000"/>
              </a:lnSpc>
              <a:spcBef>
                <a:spcPts val="400"/>
              </a:spcBef>
              <a:buNone/>
              <a:defRPr>
                <a:solidFill>
                  <a:srgbClr val="000000"/>
                </a:solidFill>
              </a:defRPr>
            </a:pPr>
            <a:endParaRPr lang="en-US" sz="3200" dirty="0">
              <a:latin typeface="+mj-lt"/>
            </a:endParaRPr>
          </a:p>
          <a:p>
            <a:pPr marL="0" indent="0">
              <a:lnSpc>
                <a:spcPct val="90000"/>
              </a:lnSpc>
              <a:spcBef>
                <a:spcPts val="400"/>
              </a:spcBef>
              <a:buNone/>
              <a:defRPr>
                <a:solidFill>
                  <a:srgbClr val="000000"/>
                </a:solidFill>
              </a:defRPr>
            </a:pPr>
            <a:endParaRPr sz="3200" dirty="0">
              <a:latin typeface="+mj-lt"/>
            </a:endParaRPr>
          </a:p>
        </p:txBody>
      </p:sp>
      <p:sp>
        <p:nvSpPr>
          <p:cNvPr id="2" name="Rectangle 1">
            <a:extLst>
              <a:ext uri="{FF2B5EF4-FFF2-40B4-BE49-F238E27FC236}">
                <a16:creationId xmlns:a16="http://schemas.microsoft.com/office/drawing/2014/main" id="{F23F9275-9DA4-47E3-8A71-81198CBB87CF}"/>
              </a:ext>
            </a:extLst>
          </p:cNvPr>
          <p:cNvSpPr/>
          <p:nvPr/>
        </p:nvSpPr>
        <p:spPr>
          <a:xfrm>
            <a:off x="326556" y="4150712"/>
            <a:ext cx="7957488" cy="2798715"/>
          </a:xfrm>
          <a:prstGeom prst="rect">
            <a:avLst/>
          </a:prstGeom>
        </p:spPr>
        <p:txBody>
          <a:bodyPr wrap="square">
            <a:spAutoFit/>
          </a:bodyPr>
          <a:lstStyle/>
          <a:p>
            <a:pPr marL="446995" lvl="1">
              <a:lnSpc>
                <a:spcPct val="90000"/>
              </a:lnSpc>
              <a:spcBef>
                <a:spcPts val="400"/>
              </a:spcBef>
              <a:defRPr>
                <a:solidFill>
                  <a:srgbClr val="000000"/>
                </a:solidFill>
              </a:defRPr>
            </a:pPr>
            <a:r>
              <a:rPr lang="es-ES" sz="3600" dirty="0">
                <a:latin typeface="+mj-lt"/>
              </a:rPr>
              <a:t>Es una frase que se usa para describir el momento en la vida de un bebé en el que es normal que llore durante una porción de cada día.</a:t>
            </a:r>
            <a:endParaRPr lang="es-ES" sz="2400" dirty="0">
              <a:latin typeface="+mj-lt"/>
            </a:endParaRPr>
          </a:p>
          <a:p>
            <a:pPr marL="904195" lvl="1" indent="-457200">
              <a:lnSpc>
                <a:spcPct val="90000"/>
              </a:lnSpc>
              <a:spcBef>
                <a:spcPts val="400"/>
              </a:spcBef>
              <a:buFont typeface="Arial" panose="020B0604020202020204" pitchFamily="34" charset="0"/>
              <a:buChar char="•"/>
              <a:defRPr>
                <a:solidFill>
                  <a:srgbClr val="000000"/>
                </a:solidFill>
              </a:defRPr>
            </a:pPr>
            <a:endParaRPr lang="es-ES" sz="2400" dirty="0">
              <a:latin typeface="+mj-lt"/>
            </a:endParaRPr>
          </a:p>
          <a:p>
            <a:pPr marL="446995" lvl="1">
              <a:lnSpc>
                <a:spcPct val="90000"/>
              </a:lnSpc>
              <a:spcBef>
                <a:spcPts val="400"/>
              </a:spcBef>
              <a:defRPr>
                <a:solidFill>
                  <a:srgbClr val="000000"/>
                </a:solidFill>
              </a:defRPr>
            </a:pPr>
            <a:endParaRPr lang="es-ES" sz="2000" dirty="0">
              <a:latin typeface="+mj-lt"/>
            </a:endParaRPr>
          </a:p>
        </p:txBody>
      </p:sp>
      <p:pic>
        <p:nvPicPr>
          <p:cNvPr id="7" name="CCF-Bubbles(clipped).png">
            <a:extLst>
              <a:ext uri="{FF2B5EF4-FFF2-40B4-BE49-F238E27FC236}">
                <a16:creationId xmlns:a16="http://schemas.microsoft.com/office/drawing/2014/main" id="{FEC9D3C7-F33F-495E-9A51-56D310F70F47}"/>
              </a:ext>
            </a:extLst>
          </p:cNvPr>
          <p:cNvPicPr>
            <a:picLocks noChangeAspect="1"/>
          </p:cNvPicPr>
          <p:nvPr/>
        </p:nvPicPr>
        <p:blipFill>
          <a:blip r:embed="rId5"/>
          <a:stretch>
            <a:fillRect/>
          </a:stretch>
        </p:blipFill>
        <p:spPr>
          <a:xfrm>
            <a:off x="7455945" y="4716350"/>
            <a:ext cx="1708164" cy="1980794"/>
          </a:xfrm>
          <a:prstGeom prst="rect">
            <a:avLst/>
          </a:prstGeom>
          <a:ln w="12700">
            <a:miter lim="400000"/>
          </a:ln>
        </p:spPr>
      </p:pic>
    </p:spTree>
    <p:custDataLst>
      <p:tags r:id="rId1"/>
    </p:custDataLst>
    <p:extLst>
      <p:ext uri="{BB962C8B-B14F-4D97-AF65-F5344CB8AC3E}">
        <p14:creationId xmlns:p14="http://schemas.microsoft.com/office/powerpoint/2010/main" val="260771364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CCF-Bubbles(clipped).png"/>
          <p:cNvPicPr>
            <a:picLocks noChangeAspect="1"/>
          </p:cNvPicPr>
          <p:nvPr/>
        </p:nvPicPr>
        <p:blipFill>
          <a:blip r:embed="rId4"/>
          <a:stretch>
            <a:fillRect/>
          </a:stretch>
        </p:blipFill>
        <p:spPr>
          <a:xfrm>
            <a:off x="7359636" y="4669402"/>
            <a:ext cx="1795433" cy="2081992"/>
          </a:xfrm>
          <a:prstGeom prst="rect">
            <a:avLst/>
          </a:prstGeom>
          <a:ln w="12700">
            <a:miter lim="400000"/>
          </a:ln>
        </p:spPr>
      </p:pic>
      <p:sp>
        <p:nvSpPr>
          <p:cNvPr id="119" name="Shape 119"/>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21" name="Shape 121"/>
          <p:cNvSpPr/>
          <p:nvPr/>
        </p:nvSpPr>
        <p:spPr>
          <a:xfrm>
            <a:off x="-20109" y="162110"/>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s-ES" sz="3600" b="1" dirty="0"/>
              <a:t>Objetivo de esta capacitación</a:t>
            </a:r>
          </a:p>
        </p:txBody>
      </p:sp>
      <p:pic>
        <p:nvPicPr>
          <p:cNvPr id="3" name="Picture 2">
            <a:extLst>
              <a:ext uri="{FF2B5EF4-FFF2-40B4-BE49-F238E27FC236}">
                <a16:creationId xmlns:a16="http://schemas.microsoft.com/office/drawing/2014/main" id="{F6844D68-11EE-409D-BEAA-85D9B33585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716" t="6095" r="14436" b="8000"/>
          <a:stretch/>
        </p:blipFill>
        <p:spPr>
          <a:xfrm>
            <a:off x="1877259" y="1182935"/>
            <a:ext cx="5046056" cy="5223138"/>
          </a:xfrm>
          <a:prstGeom prst="rect">
            <a:avLst/>
          </a:prstGeom>
        </p:spPr>
      </p:pic>
    </p:spTree>
    <p:custDataLst>
      <p:tags r:id="rId1"/>
    </p:custDataLst>
    <p:extLst>
      <p:ext uri="{BB962C8B-B14F-4D97-AF65-F5344CB8AC3E}">
        <p14:creationId xmlns:p14="http://schemas.microsoft.com/office/powerpoint/2010/main" val="1443805809"/>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25DEF760-EDA6-460D-A877-3F801A44E7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1" y="1005398"/>
            <a:ext cx="8345614" cy="5467183"/>
          </a:xfrm>
          <a:prstGeom prst="rect">
            <a:avLst/>
          </a:prstGeom>
        </p:spPr>
      </p:pic>
      <p:pic>
        <p:nvPicPr>
          <p:cNvPr id="140" name="CCF-Bubbles(clipped).png"/>
          <p:cNvPicPr>
            <a:picLocks noChangeAspect="1"/>
          </p:cNvPicPr>
          <p:nvPr/>
        </p:nvPicPr>
        <p:blipFill>
          <a:blip r:embed="rId5"/>
          <a:stretch>
            <a:fillRect/>
          </a:stretch>
        </p:blipFill>
        <p:spPr>
          <a:xfrm>
            <a:off x="7359636" y="4669402"/>
            <a:ext cx="1795433" cy="2081992"/>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marL="0" marR="0" lvl="0" indent="0" algn="ctr" defTabSz="365760" rtl="0" eaLnBrk="1" fontAlgn="auto" latinLnBrk="0" hangingPunct="0">
              <a:lnSpc>
                <a:spcPct val="100000"/>
              </a:lnSpc>
              <a:spcBef>
                <a:spcPts val="0"/>
              </a:spcBef>
              <a:spcAft>
                <a:spcPts val="0"/>
              </a:spcAft>
              <a:buClrTx/>
              <a:buSzTx/>
              <a:buFontTx/>
              <a:buNone/>
              <a:tabLst/>
              <a:defRPr sz="1760">
                <a:solidFill>
                  <a:srgbClr val="FFFFFF"/>
                </a:solidFill>
                <a:latin typeface="Helvetica Light"/>
                <a:ea typeface="Helvetica Light"/>
                <a:cs typeface="Helvetica Light"/>
                <a:sym typeface="Helvetica Light"/>
              </a:defRPr>
            </a:pPr>
            <a:endParaRPr kumimoji="0" sz="1760" b="0" i="0" u="none" strike="noStrike" kern="0" cap="none" spc="0" normalizeH="0" baseline="0" noProof="0" dirty="0">
              <a:ln>
                <a:noFill/>
              </a:ln>
              <a:solidFill>
                <a:srgbClr val="FFFFFF"/>
              </a:solidFill>
              <a:effectLst/>
              <a:uLnTx/>
              <a:uFillTx/>
              <a:latin typeface="Helvetica Light"/>
              <a:sym typeface="Helvetica Light"/>
            </a:endParaRPr>
          </a:p>
        </p:txBody>
      </p:sp>
      <p:sp>
        <p:nvSpPr>
          <p:cNvPr id="142" name="Shape 142"/>
          <p:cNvSpPr/>
          <p:nvPr/>
        </p:nvSpPr>
        <p:spPr>
          <a:xfrm>
            <a:off x="0" y="224671"/>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pPr marL="0" marR="0" lvl="0" indent="0" algn="ctr" defTabSz="868680" rtl="0" eaLnBrk="1" fontAlgn="auto" latinLnBrk="0" hangingPunct="0">
              <a:lnSpc>
                <a:spcPct val="100000"/>
              </a:lnSpc>
              <a:spcBef>
                <a:spcPts val="0"/>
              </a:spcBef>
              <a:spcAft>
                <a:spcPts val="0"/>
              </a:spcAft>
              <a:buClrTx/>
              <a:buSzTx/>
              <a:buFontTx/>
              <a:buNone/>
              <a:tabLst/>
              <a:defRPr/>
            </a:pPr>
            <a:r>
              <a:rPr kumimoji="0" lang="en-US" sz="4180" b="0" i="0" u="none" strike="noStrike" kern="0" cap="none" spc="0" normalizeH="0" baseline="0" noProof="0" dirty="0">
                <a:ln>
                  <a:noFill/>
                </a:ln>
                <a:solidFill>
                  <a:srgbClr val="FFFFFF"/>
                </a:solidFill>
                <a:effectLst/>
                <a:uLnTx/>
                <a:uFillTx/>
                <a:latin typeface="Helvetica Light"/>
                <a:sym typeface="Helvetica Light"/>
              </a:rPr>
              <a:t>¿Qué significa PURPLE? </a:t>
            </a:r>
            <a:endParaRPr kumimoji="0" sz="4180" b="0" i="0" u="none" strike="noStrike" kern="0" cap="none" spc="0" normalizeH="0" baseline="0" noProof="0" dirty="0">
              <a:ln>
                <a:noFill/>
              </a:ln>
              <a:solidFill>
                <a:srgbClr val="FFFFFF"/>
              </a:solidFill>
              <a:effectLst/>
              <a:uLnTx/>
              <a:uFillTx/>
              <a:latin typeface="Helvetica Light"/>
              <a:sym typeface="Helvetica Light"/>
            </a:endParaRPr>
          </a:p>
        </p:txBody>
      </p:sp>
      <p:sp>
        <p:nvSpPr>
          <p:cNvPr id="2" name="TextBox 1"/>
          <p:cNvSpPr txBox="1"/>
          <p:nvPr/>
        </p:nvSpPr>
        <p:spPr>
          <a:xfrm>
            <a:off x="457200" y="1447800"/>
            <a:ext cx="7467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j-ea"/>
              <a:cs typeface="+mj-cs"/>
              <a:sym typeface="Calibri"/>
            </a:endParaRPr>
          </a:p>
        </p:txBody>
      </p:sp>
      <p:sp>
        <p:nvSpPr>
          <p:cNvPr id="10" name="Shape 122"/>
          <p:cNvSpPr txBox="1">
            <a:spLocks/>
          </p:cNvSpPr>
          <p:nvPr/>
        </p:nvSpPr>
        <p:spPr>
          <a:xfrm>
            <a:off x="690987" y="1632465"/>
            <a:ext cx="7623515" cy="4491197"/>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214312" marR="0" indent="-214312"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1pPr>
            <a:lvl2pPr marL="661307" marR="0" indent="-204107"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2pPr>
            <a:lvl3pPr marL="1104900" marR="0" indent="-1905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3pPr>
            <a:lvl4pPr marL="16002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4pPr>
            <a:lvl5pPr marL="20574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5pPr>
            <a:lvl6pPr marL="25146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6pPr>
            <a:lvl7pPr marL="29718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7pPr>
            <a:lvl8pPr marL="34290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8pPr>
            <a:lvl9pPr marL="38862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9pPr>
          </a:lstStyle>
          <a:p>
            <a:pPr marL="0" marR="0" lvl="0" indent="0" algn="l" defTabSz="914400" rtl="0" eaLnBrk="1" fontAlgn="auto" latinLnBrk="0" hangingPunct="1">
              <a:lnSpc>
                <a:spcPct val="100000"/>
              </a:lnSpc>
              <a:spcBef>
                <a:spcPts val="700"/>
              </a:spcBef>
              <a:spcAft>
                <a:spcPts val="0"/>
              </a:spcAft>
              <a:buClrTx/>
              <a:buSzPct val="100000"/>
              <a:buFont typeface="Arial"/>
              <a:buNone/>
              <a:tabLst/>
              <a:defRPr/>
            </a:pPr>
            <a:endParaRPr kumimoji="0" lang="en-US" sz="5400" b="0" i="0" u="none" strike="noStrike" kern="0" cap="none" spc="0" normalizeH="0" baseline="0" noProof="0" dirty="0">
              <a:ln>
                <a:noFill/>
              </a:ln>
              <a:solidFill>
                <a:srgbClr val="535353"/>
              </a:solidFill>
              <a:effectLst/>
              <a:uLnTx/>
              <a:uFillTx/>
              <a:latin typeface="Helvetica Light"/>
              <a:sym typeface="Helvetica Light"/>
            </a:endParaRPr>
          </a:p>
        </p:txBody>
      </p:sp>
    </p:spTree>
    <p:custDataLst>
      <p:tags r:id="rId1"/>
    </p:custDataLst>
    <p:extLst>
      <p:ext uri="{BB962C8B-B14F-4D97-AF65-F5344CB8AC3E}">
        <p14:creationId xmlns:p14="http://schemas.microsoft.com/office/powerpoint/2010/main" val="296068926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marL="0" marR="0" lvl="0" indent="0" algn="ctr" defTabSz="365760" rtl="0" eaLnBrk="1" fontAlgn="auto" latinLnBrk="0" hangingPunct="0">
              <a:lnSpc>
                <a:spcPct val="100000"/>
              </a:lnSpc>
              <a:spcBef>
                <a:spcPts val="0"/>
              </a:spcBef>
              <a:spcAft>
                <a:spcPts val="0"/>
              </a:spcAft>
              <a:buClrTx/>
              <a:buSzTx/>
              <a:buFontTx/>
              <a:buNone/>
              <a:tabLst/>
              <a:defRPr sz="1760">
                <a:solidFill>
                  <a:srgbClr val="FFFFFF"/>
                </a:solidFill>
                <a:latin typeface="Helvetica Light"/>
                <a:ea typeface="Helvetica Light"/>
                <a:cs typeface="Helvetica Light"/>
                <a:sym typeface="Helvetica Light"/>
              </a:defRPr>
            </a:pPr>
            <a:endParaRPr kumimoji="0" sz="1760" b="0" i="0" u="none" strike="noStrike" kern="0" cap="none" spc="0" normalizeH="0" baseline="0" noProof="0" dirty="0">
              <a:ln>
                <a:noFill/>
              </a:ln>
              <a:solidFill>
                <a:srgbClr val="FFFFFF"/>
              </a:solidFill>
              <a:effectLst/>
              <a:uLnTx/>
              <a:uFillTx/>
              <a:latin typeface="Helvetica Light"/>
              <a:sym typeface="Helvetica Light"/>
            </a:endParaRPr>
          </a:p>
        </p:txBody>
      </p:sp>
      <p:sp>
        <p:nvSpPr>
          <p:cNvPr id="142" name="Shape 142"/>
          <p:cNvSpPr/>
          <p:nvPr/>
        </p:nvSpPr>
        <p:spPr>
          <a:xfrm>
            <a:off x="-40218" y="172375"/>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pPr lvl="0" hangingPunct="0">
              <a:defRPr/>
            </a:pPr>
            <a:r>
              <a:rPr lang="es-ES" kern="0" dirty="0"/>
              <a:t>Período de PURPLE Crying vs. cólicos</a:t>
            </a:r>
            <a:endParaRPr kumimoji="0" lang="es-ES" sz="4180" b="0" i="0" u="none" strike="noStrike" kern="0" cap="none" spc="0" normalizeH="0" baseline="0" dirty="0">
              <a:ln>
                <a:noFill/>
              </a:ln>
              <a:solidFill>
                <a:srgbClr val="FFFFFF"/>
              </a:solidFill>
              <a:effectLst/>
              <a:uLnTx/>
              <a:uFillTx/>
              <a:sym typeface="Helvetica Light"/>
            </a:endParaRPr>
          </a:p>
        </p:txBody>
      </p:sp>
      <p:sp>
        <p:nvSpPr>
          <p:cNvPr id="10" name="Shape 122"/>
          <p:cNvSpPr txBox="1">
            <a:spLocks/>
          </p:cNvSpPr>
          <p:nvPr/>
        </p:nvSpPr>
        <p:spPr>
          <a:xfrm>
            <a:off x="916419" y="1411097"/>
            <a:ext cx="7623515" cy="4491197"/>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214312" marR="0" indent="-214312"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1pPr>
            <a:lvl2pPr marL="661307" marR="0" indent="-204107"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2pPr>
            <a:lvl3pPr marL="1104900" marR="0" indent="-1905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3pPr>
            <a:lvl4pPr marL="16002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4pPr>
            <a:lvl5pPr marL="20574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5pPr>
            <a:lvl6pPr marL="25146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6pPr>
            <a:lvl7pPr marL="29718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7pPr>
            <a:lvl8pPr marL="34290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8pPr>
            <a:lvl9pPr marL="38862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9pPr>
          </a:lstStyle>
          <a:p>
            <a:pPr marL="0" marR="0" lvl="0" indent="0" algn="l" defTabSz="914400" rtl="0" eaLnBrk="1" fontAlgn="auto" latinLnBrk="0" hangingPunct="1">
              <a:lnSpc>
                <a:spcPct val="100000"/>
              </a:lnSpc>
              <a:spcBef>
                <a:spcPts val="700"/>
              </a:spcBef>
              <a:spcAft>
                <a:spcPts val="0"/>
              </a:spcAft>
              <a:buClrTx/>
              <a:buSzPct val="100000"/>
              <a:buFont typeface="Arial"/>
              <a:buNone/>
              <a:tabLst/>
              <a:defRPr/>
            </a:pPr>
            <a:endParaRPr kumimoji="0" lang="en-US" sz="5400" b="0" i="0" u="none" strike="noStrike" kern="0" cap="none" spc="0" normalizeH="0" baseline="0" noProof="0" dirty="0">
              <a:ln>
                <a:noFill/>
              </a:ln>
              <a:solidFill>
                <a:srgbClr val="535353"/>
              </a:solidFill>
              <a:effectLst/>
              <a:uLnTx/>
              <a:uFillTx/>
              <a:latin typeface="Helvetica Light"/>
              <a:sym typeface="Helvetica Light"/>
            </a:endParaRPr>
          </a:p>
        </p:txBody>
      </p:sp>
      <p:pic>
        <p:nvPicPr>
          <p:cNvPr id="4" name="Picture 3" descr="A picture containing text&#10;&#10;Description automatically generated">
            <a:extLst>
              <a:ext uri="{FF2B5EF4-FFF2-40B4-BE49-F238E27FC236}">
                <a16:creationId xmlns:a16="http://schemas.microsoft.com/office/drawing/2014/main" id="{5FFD78AA-5C2C-43C7-A4C4-4DCF50CA22D8}"/>
              </a:ext>
            </a:extLst>
          </p:cNvPr>
          <p:cNvPicPr>
            <a:picLocks noChangeAspect="1"/>
          </p:cNvPicPr>
          <p:nvPr/>
        </p:nvPicPr>
        <p:blipFill rotWithShape="1">
          <a:blip r:embed="rId4">
            <a:extLst>
              <a:ext uri="{28A0092B-C50C-407E-A947-70E740481C1C}">
                <a14:useLocalDpi xmlns:a14="http://schemas.microsoft.com/office/drawing/2010/main" val="0"/>
              </a:ext>
            </a:extLst>
          </a:blip>
          <a:srcRect b="23239"/>
          <a:stretch/>
        </p:blipFill>
        <p:spPr>
          <a:xfrm>
            <a:off x="1997819" y="1342885"/>
            <a:ext cx="4688898" cy="4913503"/>
          </a:xfrm>
          <a:prstGeom prst="rect">
            <a:avLst/>
          </a:prstGeom>
        </p:spPr>
      </p:pic>
    </p:spTree>
    <p:custDataLst>
      <p:tags r:id="rId1"/>
    </p:custDataLst>
    <p:extLst>
      <p:ext uri="{BB962C8B-B14F-4D97-AF65-F5344CB8AC3E}">
        <p14:creationId xmlns:p14="http://schemas.microsoft.com/office/powerpoint/2010/main" val="399229931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marL="0" marR="0" lvl="0" indent="0" algn="ctr" defTabSz="365760" rtl="0" eaLnBrk="1" fontAlgn="auto" latinLnBrk="0" hangingPunct="0">
              <a:lnSpc>
                <a:spcPct val="100000"/>
              </a:lnSpc>
              <a:spcBef>
                <a:spcPts val="0"/>
              </a:spcBef>
              <a:spcAft>
                <a:spcPts val="0"/>
              </a:spcAft>
              <a:buClrTx/>
              <a:buSzTx/>
              <a:buFontTx/>
              <a:buNone/>
              <a:tabLst/>
              <a:defRPr sz="1760">
                <a:solidFill>
                  <a:srgbClr val="FFFFFF"/>
                </a:solidFill>
                <a:latin typeface="Helvetica Light"/>
                <a:ea typeface="Helvetica Light"/>
                <a:cs typeface="Helvetica Light"/>
                <a:sym typeface="Helvetica Light"/>
              </a:defRPr>
            </a:pPr>
            <a:endParaRPr kumimoji="0" sz="1760" b="0" i="0" u="none" strike="noStrike" kern="0" cap="none" spc="0" normalizeH="0" baseline="0" noProof="0" dirty="0">
              <a:ln>
                <a:noFill/>
              </a:ln>
              <a:solidFill>
                <a:srgbClr val="FFFFFF"/>
              </a:solidFill>
              <a:effectLst/>
              <a:uLnTx/>
              <a:uFillTx/>
              <a:latin typeface="Helvetica Light"/>
              <a:sym typeface="Helvetica Light"/>
            </a:endParaRPr>
          </a:p>
        </p:txBody>
      </p:sp>
      <p:sp>
        <p:nvSpPr>
          <p:cNvPr id="142" name="Shape 142"/>
          <p:cNvSpPr/>
          <p:nvPr/>
        </p:nvSpPr>
        <p:spPr>
          <a:xfrm>
            <a:off x="-40218" y="204203"/>
            <a:ext cx="9184218" cy="1216871"/>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fontScale="92500" lnSpcReduction="10000"/>
          </a:bodyPr>
          <a:lstStyle>
            <a:lvl1pPr algn="ctr" defTabSz="868680">
              <a:defRPr sz="4180">
                <a:solidFill>
                  <a:srgbClr val="FFFFFF"/>
                </a:solidFill>
                <a:latin typeface="Helvetica Light"/>
                <a:ea typeface="Helvetica Light"/>
                <a:cs typeface="Helvetica Light"/>
                <a:sym typeface="Helvetica Light"/>
              </a:defRPr>
            </a:lvl1pPr>
          </a:lstStyle>
          <a:p>
            <a:pPr lvl="0" hangingPunct="0">
              <a:defRPr/>
            </a:pPr>
            <a:r>
              <a:rPr kumimoji="0" lang="es-ES" sz="4180" b="0" i="0" u="none" strike="noStrike" kern="0" cap="none" spc="0" normalizeH="0" baseline="0" dirty="0">
                <a:ln>
                  <a:noFill/>
                </a:ln>
                <a:solidFill>
                  <a:srgbClr val="FFFFFF"/>
                </a:solidFill>
                <a:effectLst/>
                <a:uLnTx/>
                <a:uFillTx/>
                <a:latin typeface="Helvetica Light"/>
                <a:sym typeface="Helvetica Light"/>
              </a:rPr>
              <a:t>Preparación</a:t>
            </a:r>
            <a:r>
              <a:rPr kumimoji="0" lang="es-ES" sz="4180" b="0" i="0" u="none" strike="noStrike" kern="0" cap="none" spc="0" normalizeH="0" dirty="0">
                <a:ln>
                  <a:noFill/>
                </a:ln>
                <a:solidFill>
                  <a:srgbClr val="FFFFFF"/>
                </a:solidFill>
                <a:effectLst/>
                <a:uLnTx/>
                <a:uFillTx/>
                <a:latin typeface="Helvetica Light"/>
                <a:sym typeface="Helvetica Light"/>
              </a:rPr>
              <a:t> para el </a:t>
            </a:r>
            <a:r>
              <a:rPr lang="es-ES" kern="0" dirty="0"/>
              <a:t>Período de PURPLE Crying</a:t>
            </a:r>
            <a:endParaRPr kumimoji="0" lang="es-ES" sz="4180" b="0" i="0" u="none" strike="noStrike" kern="0" cap="none" spc="0" normalizeH="0" baseline="0" dirty="0">
              <a:ln>
                <a:noFill/>
              </a:ln>
              <a:solidFill>
                <a:srgbClr val="FFFFFF"/>
              </a:solidFill>
              <a:effectLst/>
              <a:uLnTx/>
              <a:uFillTx/>
              <a:latin typeface="Helvetica Light"/>
              <a:sym typeface="Helvetica Light"/>
            </a:endParaRPr>
          </a:p>
        </p:txBody>
      </p:sp>
      <p:sp>
        <p:nvSpPr>
          <p:cNvPr id="8" name="Shape 122"/>
          <p:cNvSpPr>
            <a:spLocks noGrp="1"/>
          </p:cNvSpPr>
          <p:nvPr>
            <p:ph type="body" idx="1"/>
          </p:nvPr>
        </p:nvSpPr>
        <p:spPr>
          <a:xfrm>
            <a:off x="1016000" y="4569633"/>
            <a:ext cx="7772400" cy="4010526"/>
          </a:xfrm>
          <a:prstGeom prst="rect">
            <a:avLst/>
          </a:prstGeom>
        </p:spPr>
        <p:txBody>
          <a:bodyPr>
            <a:normAutofit/>
          </a:bodyPr>
          <a:lstStyle/>
          <a:p>
            <a:pPr marL="446995" lvl="1" indent="0">
              <a:lnSpc>
                <a:spcPct val="90000"/>
              </a:lnSpc>
              <a:spcBef>
                <a:spcPts val="400"/>
              </a:spcBef>
              <a:buNone/>
              <a:defRPr>
                <a:solidFill>
                  <a:srgbClr val="000000"/>
                </a:solidFill>
              </a:defRPr>
            </a:pPr>
            <a:endParaRPr lang="en-US" sz="3200" dirty="0">
              <a:latin typeface="+mj-lt"/>
            </a:endParaRPr>
          </a:p>
          <a:p>
            <a:pPr marL="446995" lvl="1" indent="0">
              <a:lnSpc>
                <a:spcPct val="90000"/>
              </a:lnSpc>
              <a:spcBef>
                <a:spcPts val="400"/>
              </a:spcBef>
              <a:buNone/>
              <a:defRPr>
                <a:solidFill>
                  <a:srgbClr val="000000"/>
                </a:solidFill>
              </a:defRPr>
            </a:pPr>
            <a:endParaRPr lang="en-US" sz="3200" dirty="0"/>
          </a:p>
        </p:txBody>
      </p:sp>
      <p:pic>
        <p:nvPicPr>
          <p:cNvPr id="140" name="CCF-Bubbles(clipped).png"/>
          <p:cNvPicPr>
            <a:picLocks noChangeAspect="1"/>
          </p:cNvPicPr>
          <p:nvPr/>
        </p:nvPicPr>
        <p:blipFill>
          <a:blip r:embed="rId4"/>
          <a:stretch>
            <a:fillRect/>
          </a:stretch>
        </p:blipFill>
        <p:spPr>
          <a:xfrm>
            <a:off x="7359636" y="4669402"/>
            <a:ext cx="1795433" cy="2081992"/>
          </a:xfrm>
          <a:prstGeom prst="rect">
            <a:avLst/>
          </a:prstGeom>
          <a:ln w="12700">
            <a:miter lim="400000"/>
          </a:ln>
        </p:spPr>
      </p:pic>
      <p:pic>
        <p:nvPicPr>
          <p:cNvPr id="10" name="Picture 9">
            <a:extLst>
              <a:ext uri="{FF2B5EF4-FFF2-40B4-BE49-F238E27FC236}">
                <a16:creationId xmlns:a16="http://schemas.microsoft.com/office/drawing/2014/main" id="{DE1DB8E9-BE6B-44C7-B76E-411784E8D78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508118" y="2149743"/>
            <a:ext cx="5484849" cy="4113637"/>
          </a:xfrm>
          <a:prstGeom prst="rect">
            <a:avLst/>
          </a:prstGeom>
        </p:spPr>
      </p:pic>
    </p:spTree>
    <p:custDataLst>
      <p:tags r:id="rId1"/>
    </p:custDataLst>
    <p:extLst>
      <p:ext uri="{BB962C8B-B14F-4D97-AF65-F5344CB8AC3E}">
        <p14:creationId xmlns:p14="http://schemas.microsoft.com/office/powerpoint/2010/main" val="410479131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CF-Bubbles(clipped).png"/>
          <p:cNvPicPr>
            <a:picLocks noChangeAspect="1"/>
          </p:cNvPicPr>
          <p:nvPr/>
        </p:nvPicPr>
        <p:blipFill>
          <a:blip r:embed="rId3"/>
          <a:stretch>
            <a:fillRect/>
          </a:stretch>
        </p:blipFill>
        <p:spPr>
          <a:xfrm>
            <a:off x="7359636" y="4669402"/>
            <a:ext cx="1795433" cy="2081992"/>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marL="0" marR="0" lvl="0" indent="0" algn="ctr" defTabSz="365760" rtl="0" eaLnBrk="1" fontAlgn="auto" latinLnBrk="0" hangingPunct="0">
              <a:lnSpc>
                <a:spcPct val="100000"/>
              </a:lnSpc>
              <a:spcBef>
                <a:spcPts val="0"/>
              </a:spcBef>
              <a:spcAft>
                <a:spcPts val="0"/>
              </a:spcAft>
              <a:buClrTx/>
              <a:buSzTx/>
              <a:buFontTx/>
              <a:buNone/>
              <a:tabLst/>
              <a:defRPr sz="1760">
                <a:solidFill>
                  <a:srgbClr val="FFFFFF"/>
                </a:solidFill>
                <a:latin typeface="Helvetica Light"/>
                <a:ea typeface="Helvetica Light"/>
                <a:cs typeface="Helvetica Light"/>
                <a:sym typeface="Helvetica Light"/>
              </a:defRPr>
            </a:pPr>
            <a:endParaRPr kumimoji="0" sz="1760" b="0" i="0" u="none" strike="noStrike" kern="0" cap="none" spc="0" normalizeH="0" baseline="0" noProof="0" dirty="0">
              <a:ln>
                <a:noFill/>
              </a:ln>
              <a:solidFill>
                <a:srgbClr val="FFFFFF"/>
              </a:solidFill>
              <a:effectLst/>
              <a:uLnTx/>
              <a:uFillTx/>
              <a:latin typeface="Helvetica Light"/>
              <a:sym typeface="Helvetica Light"/>
            </a:endParaRPr>
          </a:p>
        </p:txBody>
      </p:sp>
      <p:sp>
        <p:nvSpPr>
          <p:cNvPr id="142" name="Shape 142"/>
          <p:cNvSpPr/>
          <p:nvPr/>
        </p:nvSpPr>
        <p:spPr>
          <a:xfrm>
            <a:off x="0" y="181935"/>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pPr marL="0" marR="0" lvl="0" indent="0" algn="ctr" defTabSz="868680" rtl="0" eaLnBrk="1" fontAlgn="auto" latinLnBrk="0" hangingPunct="0">
              <a:lnSpc>
                <a:spcPct val="100000"/>
              </a:lnSpc>
              <a:spcBef>
                <a:spcPts val="0"/>
              </a:spcBef>
              <a:spcAft>
                <a:spcPts val="0"/>
              </a:spcAft>
              <a:buClrTx/>
              <a:buSzTx/>
              <a:buFontTx/>
              <a:buNone/>
              <a:tabLst/>
              <a:defRPr/>
            </a:pPr>
            <a:r>
              <a:rPr kumimoji="0" lang="es-ES" sz="4180" b="0" i="0" u="none" strike="noStrike" kern="0" cap="none" spc="0" normalizeH="0" baseline="0" dirty="0">
                <a:ln>
                  <a:noFill/>
                </a:ln>
                <a:solidFill>
                  <a:srgbClr val="FFFFFF"/>
                </a:solidFill>
                <a:effectLst/>
                <a:uLnTx/>
                <a:uFillTx/>
                <a:latin typeface="Helvetica Light"/>
                <a:sym typeface="Helvetica Light"/>
              </a:rPr>
              <a:t> Principios para consolar a un</a:t>
            </a:r>
            <a:r>
              <a:rPr kumimoji="0" lang="es-ES" sz="4180" b="0" i="0" u="none" strike="noStrike" kern="0" cap="none" spc="0" normalizeH="0" dirty="0">
                <a:ln>
                  <a:noFill/>
                </a:ln>
                <a:solidFill>
                  <a:srgbClr val="FFFFFF"/>
                </a:solidFill>
                <a:effectLst/>
                <a:uLnTx/>
                <a:uFillTx/>
                <a:latin typeface="Helvetica Light"/>
                <a:sym typeface="Helvetica Light"/>
              </a:rPr>
              <a:t> bebé</a:t>
            </a:r>
            <a:endParaRPr kumimoji="0" lang="es-ES" sz="4180" b="0" i="0" u="none" strike="noStrike" kern="0" cap="none" spc="0" normalizeH="0" baseline="0" dirty="0">
              <a:ln>
                <a:noFill/>
              </a:ln>
              <a:solidFill>
                <a:srgbClr val="FFFFFF"/>
              </a:solidFill>
              <a:effectLst/>
              <a:uLnTx/>
              <a:uFillTx/>
              <a:latin typeface="Helvetica Light"/>
              <a:sym typeface="Helvetica Light"/>
            </a:endParaRPr>
          </a:p>
        </p:txBody>
      </p:sp>
      <p:sp>
        <p:nvSpPr>
          <p:cNvPr id="2" name="TextBox 1"/>
          <p:cNvSpPr txBox="1"/>
          <p:nvPr/>
        </p:nvSpPr>
        <p:spPr>
          <a:xfrm>
            <a:off x="259904" y="1140971"/>
            <a:ext cx="7490691" cy="56015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lvl="0" indent="-457200" hangingPunct="0">
              <a:buFont typeface="Arial" panose="020B0604020202020204" pitchFamily="34" charset="0"/>
              <a:buChar char="•"/>
              <a:defRPr/>
            </a:pPr>
            <a:r>
              <a:rPr lang="es-ES" sz="3200" dirty="0"/>
              <a:t> </a:t>
            </a:r>
            <a:r>
              <a:rPr lang="es-ES" sz="3200" dirty="0">
                <a:latin typeface="Calibri Heading"/>
                <a:cs typeface="Calibri" panose="020F0502020204030204" pitchFamily="34" charset="0"/>
              </a:rPr>
              <a:t>Cambio de posición</a:t>
            </a:r>
          </a:p>
          <a:p>
            <a:pPr lvl="0" hangingPunct="0">
              <a:defRPr/>
            </a:pPr>
            <a:endParaRPr lang="es-ES" sz="800" dirty="0">
              <a:latin typeface="Calibri Heading"/>
              <a:cs typeface="Calibri" panose="020F0502020204030204" pitchFamily="34" charset="0"/>
            </a:endParaRPr>
          </a:p>
          <a:p>
            <a:pPr marL="457200" lvl="0" indent="-457200" hangingPunct="0">
              <a:buFont typeface="Arial" panose="020B0604020202020204" pitchFamily="34" charset="0"/>
              <a:buChar char="•"/>
              <a:defRPr/>
            </a:pPr>
            <a:r>
              <a:rPr lang="es-ES" sz="3200" dirty="0">
                <a:latin typeface="Calibri Heading"/>
                <a:cs typeface="Calibri" panose="020F0502020204030204" pitchFamily="34" charset="0"/>
              </a:rPr>
              <a:t>  Movimiento</a:t>
            </a:r>
          </a:p>
          <a:p>
            <a:pPr lvl="0" hangingPunct="0">
              <a:defRPr/>
            </a:pPr>
            <a:endParaRPr lang="es-ES" sz="800" dirty="0">
              <a:latin typeface="Calibri Heading"/>
              <a:cs typeface="Calibri" panose="020F0502020204030204" pitchFamily="34" charset="0"/>
            </a:endParaRPr>
          </a:p>
          <a:p>
            <a:pPr marL="457200" indent="-457200" hangingPunct="0">
              <a:buFont typeface="Arial" panose="020B0604020202020204" pitchFamily="34" charset="0"/>
              <a:buChar char="•"/>
              <a:defRPr/>
            </a:pPr>
            <a:r>
              <a:rPr lang="es-ES" sz="3200" dirty="0">
                <a:latin typeface="Calibri Heading"/>
                <a:cs typeface="Calibri" panose="020F0502020204030204" pitchFamily="34" charset="0"/>
              </a:rPr>
              <a:t>  Repetición y ritmo</a:t>
            </a:r>
          </a:p>
          <a:p>
            <a:pPr hangingPunct="0">
              <a:defRPr/>
            </a:pPr>
            <a:endParaRPr lang="es-ES" sz="800" dirty="0">
              <a:latin typeface="Calibri Heading"/>
              <a:cs typeface="Calibri" panose="020F0502020204030204" pitchFamily="34" charset="0"/>
            </a:endParaRPr>
          </a:p>
          <a:p>
            <a:pPr marL="457200" lvl="0" indent="-457200" hangingPunct="0">
              <a:buFont typeface="Arial" panose="020B0604020202020204" pitchFamily="34" charset="0"/>
              <a:buChar char="•"/>
              <a:defRPr/>
            </a:pPr>
            <a:r>
              <a:rPr lang="es-ES" sz="3200" dirty="0">
                <a:latin typeface="Calibri Heading"/>
                <a:cs typeface="Calibri" panose="020F0502020204030204" pitchFamily="34" charset="0"/>
              </a:rPr>
              <a:t>  Ruido blanco</a:t>
            </a:r>
          </a:p>
          <a:p>
            <a:pPr lvl="0" hangingPunct="0">
              <a:defRPr/>
            </a:pPr>
            <a:endParaRPr lang="es-ES" sz="800" dirty="0">
              <a:latin typeface="Calibri Heading"/>
              <a:cs typeface="Calibri" panose="020F0502020204030204" pitchFamily="34" charset="0"/>
            </a:endParaRPr>
          </a:p>
          <a:p>
            <a:pPr marL="457200" lvl="0" indent="-457200" hangingPunct="0">
              <a:buFont typeface="Arial" panose="020B0604020202020204" pitchFamily="34" charset="0"/>
              <a:buChar char="•"/>
              <a:defRPr/>
            </a:pPr>
            <a:r>
              <a:rPr lang="es-ES" sz="3200" dirty="0">
                <a:latin typeface="Calibri Heading"/>
                <a:cs typeface="Calibri" panose="020F0502020204030204" pitchFamily="34" charset="0"/>
              </a:rPr>
              <a:t>  Olores, imágenes y sonidos</a:t>
            </a:r>
          </a:p>
          <a:p>
            <a:pPr lvl="0" hangingPunct="0">
              <a:defRPr/>
            </a:pPr>
            <a:endParaRPr lang="es-ES" sz="800" dirty="0">
              <a:latin typeface="Calibri Heading"/>
              <a:cs typeface="Calibri" panose="020F0502020204030204" pitchFamily="34" charset="0"/>
            </a:endParaRPr>
          </a:p>
          <a:p>
            <a:pPr marL="457200" lvl="0" indent="-457200" hangingPunct="0">
              <a:buFont typeface="Arial" panose="020B0604020202020204" pitchFamily="34" charset="0"/>
              <a:buChar char="•"/>
              <a:defRPr/>
            </a:pPr>
            <a:r>
              <a:rPr lang="es-ES" sz="3200" dirty="0">
                <a:latin typeface="Calibri Heading"/>
                <a:cs typeface="Calibri" panose="020F0502020204030204" pitchFamily="34" charset="0"/>
              </a:rPr>
              <a:t>  Cercanía al cuidador</a:t>
            </a:r>
          </a:p>
          <a:p>
            <a:pPr lvl="0" hangingPunct="0">
              <a:defRPr/>
            </a:pPr>
            <a:endParaRPr lang="es-ES" sz="800" dirty="0">
              <a:latin typeface="Calibri Heading"/>
              <a:cs typeface="Calibri" panose="020F0502020204030204" pitchFamily="34" charset="0"/>
            </a:endParaRPr>
          </a:p>
          <a:p>
            <a:pPr marL="457200" lvl="0" indent="-457200" hangingPunct="0">
              <a:buFont typeface="Arial" panose="020B0604020202020204" pitchFamily="34" charset="0"/>
              <a:buChar char="•"/>
              <a:defRPr/>
            </a:pPr>
            <a:r>
              <a:rPr lang="es-ES" sz="3200" dirty="0">
                <a:latin typeface="Calibri Heading"/>
                <a:cs typeface="Calibri" panose="020F0502020204030204" pitchFamily="34" charset="0"/>
              </a:rPr>
              <a:t>  Succión </a:t>
            </a:r>
          </a:p>
          <a:p>
            <a:pPr lvl="0" hangingPunct="0">
              <a:defRPr/>
            </a:pPr>
            <a:endParaRPr lang="es-ES" sz="3200" dirty="0">
              <a:latin typeface="Calibri Heading"/>
              <a:cs typeface="Calibri" panose="020F0502020204030204" pitchFamily="34" charset="0"/>
            </a:endParaRPr>
          </a:p>
          <a:p>
            <a:pPr lvl="0" hangingPunct="0">
              <a:defRPr/>
            </a:pPr>
            <a:r>
              <a:rPr lang="es-ES" sz="3200" dirty="0">
                <a:latin typeface="Calibri Heading"/>
                <a:cs typeface="Calibri" panose="020F0502020204030204" pitchFamily="34" charset="0"/>
              </a:rPr>
              <a:t>        ¡NO PUEDE</a:t>
            </a:r>
            <a:r>
              <a:rPr lang="es-ES" sz="3600" dirty="0">
                <a:latin typeface="Calibri Heading"/>
                <a:cs typeface="Calibri" panose="020F0502020204030204" pitchFamily="34" charset="0"/>
              </a:rPr>
              <a:t> “malcriar al bebé!”</a:t>
            </a:r>
            <a:endParaRPr lang="es-ES" sz="3600" kern="0" dirty="0">
              <a:solidFill>
                <a:srgbClr val="000000"/>
              </a:solidFill>
              <a:latin typeface="Calibri Heading"/>
              <a:ea typeface="+mj-ea"/>
              <a:cs typeface="Calibri" panose="020F0502020204030204" pitchFamily="34" charset="0"/>
              <a:sym typeface="Calibri"/>
            </a:endParaRPr>
          </a:p>
          <a:p>
            <a:pPr marL="342900" marR="0" lvl="0" indent="-342900" algn="l" defTabSz="914400" rtl="0" eaLnBrk="1" fontAlgn="auto" latinLnBrk="0" hangingPunct="0">
              <a:lnSpc>
                <a:spcPct val="100000"/>
              </a:lnSpc>
              <a:spcBef>
                <a:spcPts val="0"/>
              </a:spcBef>
              <a:spcAft>
                <a:spcPts val="0"/>
              </a:spcAft>
              <a:buClrTx/>
              <a:buSzTx/>
              <a:buFontTx/>
              <a:buAutoNum type="arabicPeriod"/>
              <a:tabLst/>
              <a:defRPr/>
            </a:pPr>
            <a:endParaRPr lang="es-ES" kern="0" dirty="0">
              <a:solidFill>
                <a:srgbClr val="000000"/>
              </a:solidFill>
              <a:latin typeface="Calibri"/>
              <a:ea typeface="+mj-ea"/>
              <a:cs typeface="+mj-cs"/>
              <a:sym typeface="Calibri"/>
            </a:endParaRPr>
          </a:p>
        </p:txBody>
      </p:sp>
      <p:pic>
        <p:nvPicPr>
          <p:cNvPr id="3" name="Picture 2">
            <a:extLst>
              <a:ext uri="{FF2B5EF4-FFF2-40B4-BE49-F238E27FC236}">
                <a16:creationId xmlns:a16="http://schemas.microsoft.com/office/drawing/2014/main" id="{CC3383C3-7357-4012-9794-6067C2062377}"/>
              </a:ext>
            </a:extLst>
          </p:cNvPr>
          <p:cNvPicPr>
            <a:picLocks noChangeAspect="1"/>
          </p:cNvPicPr>
          <p:nvPr/>
        </p:nvPicPr>
        <p:blipFill>
          <a:blip r:embed="rId4"/>
          <a:stretch>
            <a:fillRect/>
          </a:stretch>
        </p:blipFill>
        <p:spPr>
          <a:xfrm>
            <a:off x="5034940" y="892430"/>
            <a:ext cx="4109060" cy="2737341"/>
          </a:xfrm>
          <a:prstGeom prst="rect">
            <a:avLst/>
          </a:prstGeom>
        </p:spPr>
      </p:pic>
    </p:spTree>
    <p:extLst>
      <p:ext uri="{BB962C8B-B14F-4D97-AF65-F5344CB8AC3E}">
        <p14:creationId xmlns:p14="http://schemas.microsoft.com/office/powerpoint/2010/main" val="297331043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20109" y="283104"/>
            <a:ext cx="9184218" cy="729755"/>
          </a:xfrm>
          <a:prstGeom prst="rect">
            <a:avLst/>
          </a:prstGeom>
          <a:solidFill>
            <a:srgbClr val="30548E"/>
          </a:solidFill>
        </p:spPr>
        <p:txBody>
          <a:bodyPr>
            <a:normAutofit/>
          </a:bodyPr>
          <a:lstStyle>
            <a:lvl1pPr defTabSz="868680">
              <a:defRPr sz="4180">
                <a:solidFill>
                  <a:srgbClr val="FFFFFF"/>
                </a:solidFill>
                <a:latin typeface="Helvetica Light"/>
                <a:ea typeface="Helvetica Light"/>
                <a:cs typeface="Helvetica Light"/>
                <a:sym typeface="Helvetica Light"/>
              </a:defRPr>
            </a:lvl1pPr>
          </a:lstStyle>
          <a:p>
            <a:r>
              <a:rPr lang="es-ES" b="1" dirty="0"/>
              <a:t>Manejo del estrés y la frustración</a:t>
            </a:r>
          </a:p>
        </p:txBody>
      </p:sp>
      <p:sp>
        <p:nvSpPr>
          <p:cNvPr id="161" name="Shape 16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hangingPunct="0">
              <a:defRPr sz="1760">
                <a:solidFill>
                  <a:srgbClr val="FFFFFF"/>
                </a:solidFill>
                <a:latin typeface="Helvetica Light"/>
                <a:ea typeface="Helvetica Light"/>
                <a:cs typeface="Helvetica Light"/>
                <a:sym typeface="Helvetica Light"/>
              </a:defRPr>
            </a:pPr>
            <a:endParaRPr sz="1760" kern="0" dirty="0">
              <a:solidFill>
                <a:srgbClr val="FFFFFF"/>
              </a:solidFill>
              <a:latin typeface="Helvetica Light"/>
              <a:ea typeface="Helvetica Light"/>
              <a:cs typeface="Helvetica Light"/>
              <a:sym typeface="Helvetica Light"/>
            </a:endParaRPr>
          </a:p>
        </p:txBody>
      </p:sp>
      <p:sp>
        <p:nvSpPr>
          <p:cNvPr id="169" name="Shape 169"/>
          <p:cNvSpPr/>
          <p:nvPr/>
        </p:nvSpPr>
        <p:spPr>
          <a:xfrm>
            <a:off x="127755" y="1234357"/>
            <a:ext cx="9184217" cy="548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000">
                <a:solidFill>
                  <a:srgbClr val="30548E"/>
                </a:solidFill>
                <a:latin typeface="+mn-lt"/>
                <a:ea typeface="+mn-ea"/>
                <a:cs typeface="+mn-cs"/>
                <a:sym typeface="Helvetica"/>
              </a:defRPr>
            </a:lvl1pPr>
          </a:lstStyle>
          <a:p>
            <a:pPr hangingPunct="0"/>
            <a:endParaRPr kern="0" dirty="0"/>
          </a:p>
        </p:txBody>
      </p:sp>
      <p:sp>
        <p:nvSpPr>
          <p:cNvPr id="4" name="TextBox 3">
            <a:extLst>
              <a:ext uri="{FF2B5EF4-FFF2-40B4-BE49-F238E27FC236}">
                <a16:creationId xmlns:a16="http://schemas.microsoft.com/office/drawing/2014/main" id="{D92F8F9B-511A-4D52-9D95-1D98E736135D}"/>
              </a:ext>
            </a:extLst>
          </p:cNvPr>
          <p:cNvSpPr txBox="1"/>
          <p:nvPr/>
        </p:nvSpPr>
        <p:spPr>
          <a:xfrm>
            <a:off x="127755" y="1508677"/>
            <a:ext cx="7356143"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s-ES" sz="3600" dirty="0">
                <a:solidFill>
                  <a:srgbClr val="000000"/>
                </a:solidFill>
                <a:latin typeface="+mj-lt"/>
                <a:ea typeface="+mj-ea"/>
                <a:cs typeface="+mj-cs"/>
                <a:sym typeface="Calibri"/>
              </a:rPr>
              <a:t>Tómense un tiempo para calmarse</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s-ES" sz="3600" dirty="0">
              <a:solidFill>
                <a:srgbClr val="000000"/>
              </a:solidFill>
              <a:latin typeface="+mj-lt"/>
              <a:ea typeface="+mj-ea"/>
              <a:cs typeface="+mj-cs"/>
              <a:sym typeface="Calibri"/>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s-ES" sz="3600" dirty="0">
                <a:solidFill>
                  <a:srgbClr val="000000"/>
                </a:solidFill>
                <a:latin typeface="+mj-lt"/>
                <a:ea typeface="+mj-ea"/>
                <a:cs typeface="+mj-cs"/>
                <a:sym typeface="Calibri"/>
              </a:rPr>
              <a:t>Traten de ser conscientes</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s-ES" sz="3600" dirty="0">
              <a:solidFill>
                <a:srgbClr val="000000"/>
              </a:solidFill>
              <a:latin typeface="+mj-lt"/>
              <a:ea typeface="+mj-ea"/>
              <a:cs typeface="+mj-cs"/>
              <a:sym typeface="Calibri"/>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s-ES" sz="3600" dirty="0">
                <a:solidFill>
                  <a:srgbClr val="000000"/>
                </a:solidFill>
                <a:latin typeface="+mj-lt"/>
                <a:ea typeface="+mj-ea"/>
                <a:cs typeface="+mj-cs"/>
                <a:sym typeface="Calibri"/>
              </a:rPr>
              <a:t>¡Tomen un receso!  </a:t>
            </a:r>
            <a:endParaRPr lang="es-E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s-ES" dirty="0">
              <a:solidFill>
                <a:srgbClr val="000000"/>
              </a:solidFill>
              <a:latin typeface="+mj-lt"/>
              <a:ea typeface="+mj-ea"/>
              <a:cs typeface="+mj-cs"/>
              <a:sym typeface="Calibri"/>
            </a:endParaRPr>
          </a:p>
        </p:txBody>
      </p:sp>
      <p:pic>
        <p:nvPicPr>
          <p:cNvPr id="9" name="CCF-Bubbles(clipped).png">
            <a:extLst>
              <a:ext uri="{FF2B5EF4-FFF2-40B4-BE49-F238E27FC236}">
                <a16:creationId xmlns:a16="http://schemas.microsoft.com/office/drawing/2014/main" id="{D69EC0D4-C592-4A0A-B4E4-6C0E46D40DCF}"/>
              </a:ext>
            </a:extLst>
          </p:cNvPr>
          <p:cNvPicPr>
            <a:picLocks noChangeAspect="1"/>
          </p:cNvPicPr>
          <p:nvPr/>
        </p:nvPicPr>
        <p:blipFill>
          <a:blip r:embed="rId4"/>
          <a:stretch>
            <a:fillRect/>
          </a:stretch>
        </p:blipFill>
        <p:spPr>
          <a:xfrm>
            <a:off x="7636727" y="4949304"/>
            <a:ext cx="1507273" cy="1747840"/>
          </a:xfrm>
          <a:prstGeom prst="rect">
            <a:avLst/>
          </a:prstGeom>
          <a:ln w="12700">
            <a:miter lim="400000"/>
          </a:ln>
        </p:spPr>
      </p:pic>
      <p:pic>
        <p:nvPicPr>
          <p:cNvPr id="2" name="Picture 1">
            <a:extLst>
              <a:ext uri="{FF2B5EF4-FFF2-40B4-BE49-F238E27FC236}">
                <a16:creationId xmlns:a16="http://schemas.microsoft.com/office/drawing/2014/main" id="{46024858-5307-4FB6-8098-A88BFD554471}"/>
              </a:ext>
            </a:extLst>
          </p:cNvPr>
          <p:cNvPicPr>
            <a:picLocks noChangeAspect="1"/>
          </p:cNvPicPr>
          <p:nvPr/>
        </p:nvPicPr>
        <p:blipFill>
          <a:blip r:embed="rId5"/>
          <a:stretch>
            <a:fillRect/>
          </a:stretch>
        </p:blipFill>
        <p:spPr>
          <a:xfrm>
            <a:off x="4378627" y="3517340"/>
            <a:ext cx="3115326" cy="3115326"/>
          </a:xfrm>
          <a:prstGeom prst="rect">
            <a:avLst/>
          </a:prstGeom>
        </p:spPr>
      </p:pic>
    </p:spTree>
    <p:custDataLst>
      <p:tags r:id="rId1"/>
    </p:custDataLst>
    <p:extLst>
      <p:ext uri="{BB962C8B-B14F-4D97-AF65-F5344CB8AC3E}">
        <p14:creationId xmlns:p14="http://schemas.microsoft.com/office/powerpoint/2010/main" val="402231865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20109" y="283104"/>
            <a:ext cx="9184218" cy="729755"/>
          </a:xfrm>
          <a:prstGeom prst="rect">
            <a:avLst/>
          </a:prstGeom>
          <a:solidFill>
            <a:srgbClr val="30548E"/>
          </a:solidFill>
        </p:spPr>
        <p:txBody>
          <a:bodyPr/>
          <a:lstStyle>
            <a:lvl1pPr defTabSz="868680">
              <a:defRPr sz="4180">
                <a:solidFill>
                  <a:srgbClr val="FFFFFF"/>
                </a:solidFill>
                <a:latin typeface="Helvetica Light"/>
                <a:ea typeface="Helvetica Light"/>
                <a:cs typeface="Helvetica Light"/>
                <a:sym typeface="Helvetica Light"/>
              </a:defRPr>
            </a:lvl1pPr>
          </a:lstStyle>
          <a:p>
            <a:r>
              <a:rPr lang="es-ES" b="1" dirty="0"/>
              <a:t>Preparar un plan</a:t>
            </a:r>
          </a:p>
        </p:txBody>
      </p:sp>
      <p:sp>
        <p:nvSpPr>
          <p:cNvPr id="161" name="Shape 16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hangingPunct="0">
              <a:defRPr sz="1760">
                <a:solidFill>
                  <a:srgbClr val="FFFFFF"/>
                </a:solidFill>
                <a:latin typeface="Helvetica Light"/>
                <a:ea typeface="Helvetica Light"/>
                <a:cs typeface="Helvetica Light"/>
                <a:sym typeface="Helvetica Light"/>
              </a:defRPr>
            </a:pPr>
            <a:endParaRPr sz="1760" kern="0" dirty="0">
              <a:solidFill>
                <a:srgbClr val="FFFFFF"/>
              </a:solidFill>
              <a:latin typeface="Helvetica Light"/>
              <a:ea typeface="Helvetica Light"/>
              <a:cs typeface="Helvetica Light"/>
              <a:sym typeface="Helvetica Light"/>
            </a:endParaRPr>
          </a:p>
        </p:txBody>
      </p:sp>
      <p:sp>
        <p:nvSpPr>
          <p:cNvPr id="168" name="Shape 168"/>
          <p:cNvSpPr/>
          <p:nvPr/>
        </p:nvSpPr>
        <p:spPr>
          <a:xfrm>
            <a:off x="2070913" y="3011151"/>
            <a:ext cx="5297903" cy="55808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342899" indent="-342899">
              <a:spcBef>
                <a:spcPts val="700"/>
              </a:spcBef>
              <a:buSzPct val="100000"/>
              <a:buFont typeface="Arial"/>
              <a:buChar char="•"/>
              <a:defRPr sz="2000">
                <a:solidFill>
                  <a:srgbClr val="535353"/>
                </a:solidFill>
                <a:latin typeface="Helvetica Light"/>
                <a:ea typeface="Helvetica Light"/>
                <a:cs typeface="Helvetica Light"/>
                <a:sym typeface="Helvetica Light"/>
              </a:defRPr>
            </a:lvl1pPr>
          </a:lstStyle>
          <a:p>
            <a:pPr hangingPunct="0"/>
            <a:endParaRPr kern="0" dirty="0"/>
          </a:p>
        </p:txBody>
      </p:sp>
      <p:sp>
        <p:nvSpPr>
          <p:cNvPr id="169" name="Shape 169"/>
          <p:cNvSpPr/>
          <p:nvPr/>
        </p:nvSpPr>
        <p:spPr>
          <a:xfrm>
            <a:off x="127755" y="1234357"/>
            <a:ext cx="9184217" cy="548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000">
                <a:solidFill>
                  <a:srgbClr val="30548E"/>
                </a:solidFill>
                <a:latin typeface="+mn-lt"/>
                <a:ea typeface="+mn-ea"/>
                <a:cs typeface="+mn-cs"/>
                <a:sym typeface="Helvetica"/>
              </a:defRPr>
            </a:lvl1pPr>
          </a:lstStyle>
          <a:p>
            <a:pPr hangingPunct="0"/>
            <a:endParaRPr kern="0" dirty="0"/>
          </a:p>
        </p:txBody>
      </p:sp>
      <p:sp>
        <p:nvSpPr>
          <p:cNvPr id="4" name="TextBox 3">
            <a:extLst>
              <a:ext uri="{FF2B5EF4-FFF2-40B4-BE49-F238E27FC236}">
                <a16:creationId xmlns:a16="http://schemas.microsoft.com/office/drawing/2014/main" id="{D92F8F9B-511A-4D52-9D95-1D98E736135D}"/>
              </a:ext>
            </a:extLst>
          </p:cNvPr>
          <p:cNvSpPr txBox="1"/>
          <p:nvPr/>
        </p:nvSpPr>
        <p:spPr>
          <a:xfrm>
            <a:off x="-177424" y="1037231"/>
            <a:ext cx="9143999" cy="60324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1" hangingPunct="0"/>
            <a:endParaRPr lang="es-ES" sz="2400" dirty="0">
              <a:solidFill>
                <a:srgbClr val="000000"/>
              </a:solidFill>
              <a:latin typeface="+mj-lt"/>
              <a:ea typeface="+mj-ea"/>
              <a:cs typeface="+mj-cs"/>
              <a:sym typeface="Calibri"/>
            </a:endParaRPr>
          </a:p>
          <a:p>
            <a:pPr lvl="1" hangingPunct="0"/>
            <a:r>
              <a:rPr lang="es-ES" sz="3200" b="1" dirty="0">
                <a:solidFill>
                  <a:srgbClr val="000000"/>
                </a:solidFill>
                <a:latin typeface="+mj-lt"/>
                <a:ea typeface="+mj-ea"/>
                <a:cs typeface="+mj-cs"/>
                <a:sym typeface="Calibri"/>
              </a:rPr>
              <a:t>Tengan un plan en curso para padres y cuidadores:</a:t>
            </a:r>
          </a:p>
          <a:p>
            <a:pPr lvl="1" hangingPunct="0"/>
            <a:r>
              <a:rPr lang="es-ES" sz="2800" b="1" dirty="0">
                <a:solidFill>
                  <a:srgbClr val="000000"/>
                </a:solidFill>
                <a:latin typeface="+mj-lt"/>
                <a:ea typeface="+mj-ea"/>
                <a:cs typeface="+mj-cs"/>
                <a:sym typeface="Calibri"/>
              </a:rPr>
              <a:t> </a:t>
            </a:r>
          </a:p>
          <a:p>
            <a:pPr marL="914400" lvl="1" indent="-457200" hangingPunct="0">
              <a:buFont typeface="Arial" panose="020B0604020202020204" pitchFamily="34" charset="0"/>
              <a:buChar char="•"/>
            </a:pPr>
            <a:r>
              <a:rPr lang="es-ES" sz="2800" dirty="0">
                <a:solidFill>
                  <a:srgbClr val="000000"/>
                </a:solidFill>
                <a:latin typeface="+mj-lt"/>
                <a:ea typeface="+mj-ea"/>
                <a:cs typeface="+mj-cs"/>
                <a:sym typeface="Calibri"/>
              </a:rPr>
              <a:t>Identifiquen a aquellas personas que brindarán la ayuda.</a:t>
            </a:r>
          </a:p>
          <a:p>
            <a:pPr marL="914400" lvl="1" indent="-457200" hangingPunct="0">
              <a:buFont typeface="Arial" panose="020B0604020202020204" pitchFamily="34" charset="0"/>
              <a:buChar char="•"/>
            </a:pPr>
            <a:endParaRPr lang="es-ES" sz="1600" dirty="0">
              <a:solidFill>
                <a:srgbClr val="000000"/>
              </a:solidFill>
              <a:latin typeface="+mj-lt"/>
              <a:ea typeface="+mj-ea"/>
              <a:cs typeface="+mj-cs"/>
              <a:sym typeface="Calibri"/>
            </a:endParaRPr>
          </a:p>
          <a:p>
            <a:pPr marL="914400" lvl="1" indent="-457200" hangingPunct="0">
              <a:buFont typeface="Arial" panose="020B0604020202020204" pitchFamily="34" charset="0"/>
              <a:buChar char="•"/>
            </a:pPr>
            <a:r>
              <a:rPr lang="es-ES" sz="2800" dirty="0">
                <a:solidFill>
                  <a:srgbClr val="000000"/>
                </a:solidFill>
                <a:latin typeface="+mj-lt"/>
                <a:ea typeface="+mj-ea"/>
                <a:cs typeface="+mj-cs"/>
                <a:sym typeface="Calibri"/>
              </a:rPr>
              <a:t>Avisen a las personas de apoyo para que estén dispuestas y preparadas en caso de que se requiera alguna ayuda.</a:t>
            </a:r>
          </a:p>
          <a:p>
            <a:pPr marL="914400" lvl="1" indent="-457200" hangingPunct="0">
              <a:buFont typeface="Arial" panose="020B0604020202020204" pitchFamily="34" charset="0"/>
              <a:buChar char="•"/>
            </a:pPr>
            <a:endParaRPr lang="es-ES" sz="1600" dirty="0">
              <a:solidFill>
                <a:srgbClr val="000000"/>
              </a:solidFill>
              <a:latin typeface="+mj-lt"/>
              <a:ea typeface="+mj-ea"/>
              <a:cs typeface="+mj-cs"/>
              <a:sym typeface="Calibri"/>
            </a:endParaRPr>
          </a:p>
          <a:p>
            <a:pPr marL="914400" lvl="1" indent="-457200" hangingPunct="0">
              <a:buFont typeface="Arial" panose="020B0604020202020204" pitchFamily="34" charset="0"/>
              <a:buChar char="•"/>
            </a:pPr>
            <a:r>
              <a:rPr lang="es-ES" sz="2800" dirty="0">
                <a:solidFill>
                  <a:srgbClr val="000000"/>
                </a:solidFill>
                <a:latin typeface="+mj-lt"/>
                <a:ea typeface="+mj-ea"/>
                <a:cs typeface="+mj-cs"/>
                <a:sym typeface="Calibri"/>
              </a:rPr>
              <a:t>Garanticen que la información de contacto de las personas de apoyo esté fácilmente disponible.</a:t>
            </a:r>
          </a:p>
          <a:p>
            <a:pPr marL="914400" lvl="1" indent="-457200" hangingPunct="0">
              <a:buFont typeface="Arial" panose="020B0604020202020204" pitchFamily="34" charset="0"/>
              <a:buChar char="•"/>
            </a:pPr>
            <a:endParaRPr lang="es-ES" sz="2800" dirty="0">
              <a:solidFill>
                <a:srgbClr val="000000"/>
              </a:solidFill>
              <a:latin typeface="+mj-lt"/>
              <a:ea typeface="+mj-ea"/>
              <a:cs typeface="+mj-cs"/>
              <a:sym typeface="Calibri"/>
            </a:endParaRPr>
          </a:p>
          <a:p>
            <a:pPr marL="914400" lvl="1" indent="-457200" hangingPunct="0">
              <a:buFont typeface="Arial" panose="020B0604020202020204" pitchFamily="34" charset="0"/>
              <a:buChar char="•"/>
            </a:pPr>
            <a:r>
              <a:rPr lang="es-ES" sz="2800" dirty="0">
                <a:solidFill>
                  <a:srgbClr val="000000"/>
                </a:solidFill>
                <a:latin typeface="+mj-lt"/>
                <a:ea typeface="+mj-ea"/>
                <a:cs typeface="+mj-cs"/>
                <a:sym typeface="Calibri"/>
              </a:rPr>
              <a:t>Practiquen pedir ayuda.</a:t>
            </a:r>
            <a:endParaRPr lang="es-ES" dirty="0">
              <a:solidFill>
                <a:srgbClr val="000000"/>
              </a:solidFill>
              <a:latin typeface="+mj-lt"/>
              <a:ea typeface="+mj-ea"/>
              <a:cs typeface="+mj-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s-ES" dirty="0">
              <a:solidFill>
                <a:srgbClr val="000000"/>
              </a:solidFill>
              <a:latin typeface="+mj-lt"/>
              <a:ea typeface="+mj-ea"/>
              <a:cs typeface="+mj-cs"/>
              <a:sym typeface="Calibri"/>
            </a:endParaRPr>
          </a:p>
        </p:txBody>
      </p:sp>
      <p:pic>
        <p:nvPicPr>
          <p:cNvPr id="9" name="CCF-Bubbles(clipped).png">
            <a:extLst>
              <a:ext uri="{FF2B5EF4-FFF2-40B4-BE49-F238E27FC236}">
                <a16:creationId xmlns:a16="http://schemas.microsoft.com/office/drawing/2014/main" id="{D69EC0D4-C592-4A0A-B4E4-6C0E46D40DCF}"/>
              </a:ext>
            </a:extLst>
          </p:cNvPr>
          <p:cNvPicPr>
            <a:picLocks noChangeAspect="1"/>
          </p:cNvPicPr>
          <p:nvPr/>
        </p:nvPicPr>
        <p:blipFill>
          <a:blip r:embed="rId3"/>
          <a:stretch>
            <a:fillRect/>
          </a:stretch>
        </p:blipFill>
        <p:spPr>
          <a:xfrm>
            <a:off x="7636727" y="4949304"/>
            <a:ext cx="1507273" cy="1747840"/>
          </a:xfrm>
          <a:prstGeom prst="rect">
            <a:avLst/>
          </a:prstGeom>
          <a:ln w="12700">
            <a:miter lim="400000"/>
          </a:ln>
        </p:spPr>
      </p:pic>
    </p:spTree>
    <p:extLst>
      <p:ext uri="{BB962C8B-B14F-4D97-AF65-F5344CB8AC3E}">
        <p14:creationId xmlns:p14="http://schemas.microsoft.com/office/powerpoint/2010/main" val="292009963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20109" y="283104"/>
            <a:ext cx="9184218" cy="729755"/>
          </a:xfrm>
          <a:prstGeom prst="rect">
            <a:avLst/>
          </a:prstGeom>
          <a:solidFill>
            <a:srgbClr val="30548E"/>
          </a:solidFill>
        </p:spPr>
        <p:txBody>
          <a:bodyPr/>
          <a:lstStyle>
            <a:lvl1pPr defTabSz="868680">
              <a:defRPr sz="4180">
                <a:solidFill>
                  <a:srgbClr val="FFFFFF"/>
                </a:solidFill>
                <a:latin typeface="Helvetica Light"/>
                <a:ea typeface="Helvetica Light"/>
                <a:cs typeface="Helvetica Light"/>
                <a:sym typeface="Helvetica Light"/>
              </a:defRPr>
            </a:lvl1pPr>
          </a:lstStyle>
          <a:p>
            <a:r>
              <a:rPr lang="es-ES" b="1" dirty="0"/>
              <a:t>Enseñar a los demás</a:t>
            </a:r>
          </a:p>
        </p:txBody>
      </p:sp>
      <p:sp>
        <p:nvSpPr>
          <p:cNvPr id="161" name="Shape 16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hangingPunct="0">
              <a:defRPr sz="1760">
                <a:solidFill>
                  <a:srgbClr val="FFFFFF"/>
                </a:solidFill>
                <a:latin typeface="Helvetica Light"/>
                <a:ea typeface="Helvetica Light"/>
                <a:cs typeface="Helvetica Light"/>
                <a:sym typeface="Helvetica Light"/>
              </a:defRPr>
            </a:pPr>
            <a:endParaRPr sz="1760" kern="0" dirty="0">
              <a:solidFill>
                <a:srgbClr val="FFFFFF"/>
              </a:solidFill>
              <a:latin typeface="Helvetica Light"/>
              <a:ea typeface="Helvetica Light"/>
              <a:cs typeface="Helvetica Light"/>
              <a:sym typeface="Helvetica Light"/>
            </a:endParaRPr>
          </a:p>
        </p:txBody>
      </p:sp>
      <p:sp>
        <p:nvSpPr>
          <p:cNvPr id="168" name="Shape 168"/>
          <p:cNvSpPr/>
          <p:nvPr/>
        </p:nvSpPr>
        <p:spPr>
          <a:xfrm>
            <a:off x="2070913" y="3011151"/>
            <a:ext cx="5297903" cy="55808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342899" indent="-342899">
              <a:spcBef>
                <a:spcPts val="700"/>
              </a:spcBef>
              <a:buSzPct val="100000"/>
              <a:buFont typeface="Arial"/>
              <a:buChar char="•"/>
              <a:defRPr sz="2000">
                <a:solidFill>
                  <a:srgbClr val="535353"/>
                </a:solidFill>
                <a:latin typeface="Helvetica Light"/>
                <a:ea typeface="Helvetica Light"/>
                <a:cs typeface="Helvetica Light"/>
                <a:sym typeface="Helvetica Light"/>
              </a:defRPr>
            </a:lvl1pPr>
          </a:lstStyle>
          <a:p>
            <a:pPr hangingPunct="0"/>
            <a:endParaRPr kern="0" dirty="0"/>
          </a:p>
        </p:txBody>
      </p:sp>
      <p:sp>
        <p:nvSpPr>
          <p:cNvPr id="169" name="Shape 169"/>
          <p:cNvSpPr/>
          <p:nvPr/>
        </p:nvSpPr>
        <p:spPr>
          <a:xfrm>
            <a:off x="127755" y="1234357"/>
            <a:ext cx="9184217" cy="548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000">
                <a:solidFill>
                  <a:srgbClr val="30548E"/>
                </a:solidFill>
                <a:latin typeface="+mn-lt"/>
                <a:ea typeface="+mn-ea"/>
                <a:cs typeface="+mn-cs"/>
                <a:sym typeface="Helvetica"/>
              </a:defRPr>
            </a:lvl1pPr>
          </a:lstStyle>
          <a:p>
            <a:pPr hangingPunct="0"/>
            <a:endParaRPr kern="0" dirty="0"/>
          </a:p>
        </p:txBody>
      </p:sp>
      <p:sp>
        <p:nvSpPr>
          <p:cNvPr id="4" name="TextBox 3">
            <a:extLst>
              <a:ext uri="{FF2B5EF4-FFF2-40B4-BE49-F238E27FC236}">
                <a16:creationId xmlns:a16="http://schemas.microsoft.com/office/drawing/2014/main" id="{D92F8F9B-511A-4D52-9D95-1D98E736135D}"/>
              </a:ext>
            </a:extLst>
          </p:cNvPr>
          <p:cNvSpPr txBox="1"/>
          <p:nvPr/>
        </p:nvSpPr>
        <p:spPr>
          <a:xfrm>
            <a:off x="569843" y="1019231"/>
            <a:ext cx="8594266"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hangingPunct="0"/>
            <a:r>
              <a:rPr lang="es-ES" sz="3200" b="1" dirty="0">
                <a:solidFill>
                  <a:srgbClr val="000000"/>
                </a:solidFill>
                <a:latin typeface="Calibri"/>
                <a:sym typeface="Calibri"/>
              </a:rPr>
              <a:t>El traumatismo craneal por maltrato se puede prevenir</a:t>
            </a:r>
            <a:endParaRPr lang="es-ES" dirty="0">
              <a:solidFill>
                <a:srgbClr val="000000"/>
              </a:solidFill>
              <a:latin typeface="+mj-lt"/>
              <a:ea typeface="+mj-ea"/>
              <a:cs typeface="+mj-cs"/>
              <a:sym typeface="Calibri"/>
            </a:endParaRPr>
          </a:p>
        </p:txBody>
      </p:sp>
      <p:pic>
        <p:nvPicPr>
          <p:cNvPr id="9" name="CCF-Bubbles(clipped).png">
            <a:extLst>
              <a:ext uri="{FF2B5EF4-FFF2-40B4-BE49-F238E27FC236}">
                <a16:creationId xmlns:a16="http://schemas.microsoft.com/office/drawing/2014/main" id="{D69EC0D4-C592-4A0A-B4E4-6C0E46D40DCF}"/>
              </a:ext>
            </a:extLst>
          </p:cNvPr>
          <p:cNvPicPr>
            <a:picLocks noChangeAspect="1"/>
          </p:cNvPicPr>
          <p:nvPr/>
        </p:nvPicPr>
        <p:blipFill>
          <a:blip r:embed="rId3"/>
          <a:stretch>
            <a:fillRect/>
          </a:stretch>
        </p:blipFill>
        <p:spPr>
          <a:xfrm>
            <a:off x="7636727" y="4949304"/>
            <a:ext cx="1507273" cy="1747840"/>
          </a:xfrm>
          <a:prstGeom prst="rect">
            <a:avLst/>
          </a:prstGeom>
          <a:ln w="12700">
            <a:miter lim="400000"/>
          </a:ln>
        </p:spPr>
      </p:pic>
      <p:sp>
        <p:nvSpPr>
          <p:cNvPr id="2" name="Rectangle 1">
            <a:extLst>
              <a:ext uri="{FF2B5EF4-FFF2-40B4-BE49-F238E27FC236}">
                <a16:creationId xmlns:a16="http://schemas.microsoft.com/office/drawing/2014/main" id="{25462739-088B-430E-8BB0-9B1FE79F6A1C}"/>
              </a:ext>
            </a:extLst>
          </p:cNvPr>
          <p:cNvSpPr/>
          <p:nvPr/>
        </p:nvSpPr>
        <p:spPr>
          <a:xfrm>
            <a:off x="-74603" y="5207320"/>
            <a:ext cx="9293205" cy="584775"/>
          </a:xfrm>
          <a:prstGeom prst="rect">
            <a:avLst/>
          </a:prstGeom>
        </p:spPr>
        <p:txBody>
          <a:bodyPr wrap="square">
            <a:spAutoFit/>
          </a:bodyPr>
          <a:lstStyle/>
          <a:p>
            <a:pPr lvl="0" algn="ctr" hangingPunct="0"/>
            <a:r>
              <a:rPr lang="es-ES" sz="3200" b="1" dirty="0">
                <a:solidFill>
                  <a:srgbClr val="000000"/>
                </a:solidFill>
                <a:latin typeface="Calibri"/>
                <a:sym typeface="Calibri"/>
              </a:rPr>
              <a:t>Sepa que usted puede marcar una diferencia</a:t>
            </a:r>
            <a:endParaRPr lang="es-ES" sz="3200" b="1" dirty="0">
              <a:solidFill>
                <a:srgbClr val="000000"/>
              </a:solidFill>
              <a:sym typeface="Calibri"/>
            </a:endParaRPr>
          </a:p>
        </p:txBody>
      </p:sp>
      <p:pic>
        <p:nvPicPr>
          <p:cNvPr id="5" name="Picture 4" descr="A close up of a diaper&#10;&#10;Description automatically generated">
            <a:extLst>
              <a:ext uri="{FF2B5EF4-FFF2-40B4-BE49-F238E27FC236}">
                <a16:creationId xmlns:a16="http://schemas.microsoft.com/office/drawing/2014/main" id="{A343614C-48E4-400B-BE1D-973163ACED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6447" y="1802766"/>
            <a:ext cx="2217675" cy="3386820"/>
          </a:xfrm>
          <a:prstGeom prst="rect">
            <a:avLst/>
          </a:prstGeom>
        </p:spPr>
      </p:pic>
    </p:spTree>
    <p:extLst>
      <p:ext uri="{BB962C8B-B14F-4D97-AF65-F5344CB8AC3E}">
        <p14:creationId xmlns:p14="http://schemas.microsoft.com/office/powerpoint/2010/main" val="419849054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marL="0" marR="0" lvl="0" indent="0" algn="ctr" defTabSz="365760" rtl="0" eaLnBrk="1" fontAlgn="auto" latinLnBrk="0" hangingPunct="0">
              <a:lnSpc>
                <a:spcPct val="100000"/>
              </a:lnSpc>
              <a:spcBef>
                <a:spcPts val="0"/>
              </a:spcBef>
              <a:spcAft>
                <a:spcPts val="0"/>
              </a:spcAft>
              <a:buClrTx/>
              <a:buSzTx/>
              <a:buFontTx/>
              <a:buNone/>
              <a:tabLst/>
              <a:defRPr sz="1760">
                <a:solidFill>
                  <a:srgbClr val="FFFFFF"/>
                </a:solidFill>
                <a:latin typeface="Helvetica Light"/>
                <a:ea typeface="Helvetica Light"/>
                <a:cs typeface="Helvetica Light"/>
                <a:sym typeface="Helvetica Light"/>
              </a:defRPr>
            </a:pPr>
            <a:endParaRPr kumimoji="0" sz="1760" b="0" i="0" u="none" strike="noStrike" kern="0" cap="none" spc="0" normalizeH="0" baseline="0" noProof="0" dirty="0">
              <a:ln>
                <a:noFill/>
              </a:ln>
              <a:solidFill>
                <a:srgbClr val="FFFFFF"/>
              </a:solidFill>
              <a:effectLst/>
              <a:uLnTx/>
              <a:uFillTx/>
              <a:latin typeface="Helvetica Light"/>
              <a:sym typeface="Helvetica Light"/>
            </a:endParaRPr>
          </a:p>
        </p:txBody>
      </p:sp>
      <p:sp>
        <p:nvSpPr>
          <p:cNvPr id="142" name="Shape 142"/>
          <p:cNvSpPr/>
          <p:nvPr/>
        </p:nvSpPr>
        <p:spPr>
          <a:xfrm>
            <a:off x="-40218" y="129747"/>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pPr marL="0" marR="0" lvl="0" indent="0" algn="ctr" defTabSz="868680" rtl="0" eaLnBrk="1" fontAlgn="auto" latinLnBrk="0" hangingPunct="0">
              <a:lnSpc>
                <a:spcPct val="100000"/>
              </a:lnSpc>
              <a:spcBef>
                <a:spcPts val="0"/>
              </a:spcBef>
              <a:spcAft>
                <a:spcPts val="0"/>
              </a:spcAft>
              <a:buClrTx/>
              <a:buSzTx/>
              <a:buFontTx/>
              <a:buNone/>
              <a:tabLst/>
              <a:defRPr/>
            </a:pPr>
            <a:r>
              <a:rPr lang="es-ES" kern="0" dirty="0"/>
              <a:t>Aprendizajes clave</a:t>
            </a:r>
            <a:endParaRPr kumimoji="0" lang="es-ES" sz="4180" b="0" i="0" u="none" strike="noStrike" kern="0" cap="none" spc="0" normalizeH="0" baseline="0" dirty="0">
              <a:ln>
                <a:noFill/>
              </a:ln>
              <a:solidFill>
                <a:srgbClr val="FFFFFF"/>
              </a:solidFill>
              <a:effectLst/>
              <a:uLnTx/>
              <a:uFillTx/>
              <a:sym typeface="Helvetica Light"/>
            </a:endParaRPr>
          </a:p>
        </p:txBody>
      </p:sp>
      <p:sp>
        <p:nvSpPr>
          <p:cNvPr id="2" name="TextBox 1"/>
          <p:cNvSpPr txBox="1"/>
          <p:nvPr/>
        </p:nvSpPr>
        <p:spPr>
          <a:xfrm>
            <a:off x="457200" y="1447800"/>
            <a:ext cx="7467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j-ea"/>
              <a:cs typeface="+mj-cs"/>
              <a:sym typeface="Calibri"/>
            </a:endParaRPr>
          </a:p>
        </p:txBody>
      </p:sp>
      <p:sp>
        <p:nvSpPr>
          <p:cNvPr id="3" name="TextBox 2">
            <a:extLst>
              <a:ext uri="{FF2B5EF4-FFF2-40B4-BE49-F238E27FC236}">
                <a16:creationId xmlns:a16="http://schemas.microsoft.com/office/drawing/2014/main" id="{B25B590A-3D7A-4590-8BB0-D09766B48DF2}"/>
              </a:ext>
            </a:extLst>
          </p:cNvPr>
          <p:cNvSpPr txBox="1"/>
          <p:nvPr/>
        </p:nvSpPr>
        <p:spPr>
          <a:xfrm>
            <a:off x="122830" y="1169115"/>
            <a:ext cx="8863974" cy="48936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14350" indent="-514350" hangingPunct="0">
              <a:buFont typeface="+mj-lt"/>
              <a:buAutoNum type="arabicPeriod"/>
            </a:pPr>
            <a:r>
              <a:rPr lang="es-ES" sz="2400" dirty="0">
                <a:solidFill>
                  <a:srgbClr val="000000"/>
                </a:solidFill>
                <a:latin typeface="+mj-lt"/>
                <a:ea typeface="+mj-ea"/>
                <a:cs typeface="+mj-cs"/>
                <a:sym typeface="Calibri"/>
              </a:rPr>
              <a:t>El Período de PURPLE Crying es normal durante el desarrollo.</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lang="es-ES" sz="2400" dirty="0">
              <a:solidFill>
                <a:srgbClr val="000000"/>
              </a:solidFill>
              <a:latin typeface="+mj-lt"/>
              <a:ea typeface="+mj-ea"/>
              <a:cs typeface="+mj-cs"/>
              <a:sym typeface="Calibri"/>
            </a:endParaRPr>
          </a:p>
          <a:p>
            <a:pPr marL="514350" marR="0" indent="-514350" algn="l" defTabSz="914400" rtl="0" fontAlgn="auto" latinLnBrk="0" hangingPunct="0">
              <a:lnSpc>
                <a:spcPct val="100000"/>
              </a:lnSpc>
              <a:spcBef>
                <a:spcPts val="0"/>
              </a:spcBef>
              <a:spcAft>
                <a:spcPts val="0"/>
              </a:spcAft>
              <a:buClrTx/>
              <a:buSzTx/>
              <a:buFont typeface="+mj-lt"/>
              <a:buAutoNum type="arabicPeriod"/>
              <a:tabLst/>
            </a:pPr>
            <a:r>
              <a:rPr lang="es-ES" sz="2400" dirty="0">
                <a:solidFill>
                  <a:srgbClr val="000000"/>
                </a:solidFill>
                <a:latin typeface="+mj-lt"/>
                <a:ea typeface="+mj-ea"/>
                <a:cs typeface="+mj-cs"/>
                <a:sym typeface="Calibri"/>
              </a:rPr>
              <a:t>Desarrollen una variedad de técnicas de consolación.</a:t>
            </a:r>
          </a:p>
          <a:p>
            <a:pPr marL="514350" marR="0" indent="-514350" algn="l" defTabSz="914400" rtl="0" fontAlgn="auto" latinLnBrk="0" hangingPunct="0">
              <a:lnSpc>
                <a:spcPct val="100000"/>
              </a:lnSpc>
              <a:spcBef>
                <a:spcPts val="0"/>
              </a:spcBef>
              <a:spcAft>
                <a:spcPts val="0"/>
              </a:spcAft>
              <a:buClrTx/>
              <a:buSzTx/>
              <a:buFont typeface="+mj-lt"/>
              <a:buAutoNum type="arabicPeriod"/>
              <a:tabLst/>
            </a:pPr>
            <a:endParaRPr lang="es-ES" sz="2400" dirty="0">
              <a:solidFill>
                <a:srgbClr val="000000"/>
              </a:solidFill>
              <a:latin typeface="+mj-lt"/>
              <a:ea typeface="+mj-ea"/>
              <a:cs typeface="+mj-cs"/>
              <a:sym typeface="Calibri"/>
            </a:endParaRPr>
          </a:p>
          <a:p>
            <a:pPr marL="514350" marR="0" indent="-514350" algn="l" defTabSz="914400" rtl="0" fontAlgn="auto" latinLnBrk="0" hangingPunct="0">
              <a:lnSpc>
                <a:spcPct val="100000"/>
              </a:lnSpc>
              <a:spcBef>
                <a:spcPts val="0"/>
              </a:spcBef>
              <a:spcAft>
                <a:spcPts val="0"/>
              </a:spcAft>
              <a:buClrTx/>
              <a:buSzTx/>
              <a:buFont typeface="+mj-lt"/>
              <a:buAutoNum type="arabicPeriod"/>
              <a:tabLst/>
            </a:pPr>
            <a:r>
              <a:rPr lang="es-ES" sz="2400" dirty="0">
                <a:solidFill>
                  <a:srgbClr val="000000"/>
                </a:solidFill>
                <a:latin typeface="+mj-lt"/>
                <a:ea typeface="+mj-ea"/>
                <a:cs typeface="+mj-cs"/>
                <a:sym typeface="Calibri"/>
              </a:rPr>
              <a:t>La frustración es normal cuando no se puede consolar a los bebés.</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lang="es-ES" sz="2400" dirty="0">
              <a:solidFill>
                <a:srgbClr val="000000"/>
              </a:solidFill>
              <a:latin typeface="+mj-lt"/>
              <a:ea typeface="+mj-ea"/>
              <a:cs typeface="+mj-cs"/>
              <a:sym typeface="Calibri"/>
            </a:endParaRPr>
          </a:p>
          <a:p>
            <a:pPr marL="514350" indent="-514350" hangingPunct="0">
              <a:buFont typeface="+mj-lt"/>
              <a:buAutoNum type="arabicPeriod"/>
            </a:pPr>
            <a:r>
              <a:rPr lang="es-ES" sz="2400" dirty="0">
                <a:latin typeface="+mj-lt"/>
                <a:sym typeface="Calibri"/>
              </a:rPr>
              <a:t>Apoyen su propio bienestar aprendiendo a calmarse o tomando recesos cortos y caminando un poco.</a:t>
            </a:r>
          </a:p>
          <a:p>
            <a:pPr marL="514350" indent="-514350" hangingPunct="0">
              <a:buFont typeface="+mj-lt"/>
              <a:buAutoNum type="arabicPeriod"/>
            </a:pPr>
            <a:endParaRPr lang="es-ES" sz="2400" dirty="0">
              <a:solidFill>
                <a:srgbClr val="000000"/>
              </a:solidFill>
              <a:latin typeface="+mj-lt"/>
              <a:sym typeface="Calibri"/>
            </a:endParaRPr>
          </a:p>
          <a:p>
            <a:pPr marL="514350" indent="-514350" hangingPunct="0">
              <a:buFont typeface="+mj-lt"/>
              <a:buAutoNum type="arabicPeriod"/>
            </a:pPr>
            <a:r>
              <a:rPr lang="es-ES" sz="2400" dirty="0">
                <a:solidFill>
                  <a:srgbClr val="000000"/>
                </a:solidFill>
                <a:latin typeface="+mj-lt"/>
                <a:sym typeface="Calibri"/>
              </a:rPr>
              <a:t>Elaboren un plan para los momentos en los que el llanto se torna abrumador.</a:t>
            </a:r>
          </a:p>
          <a:p>
            <a:pPr marL="514350" indent="-514350" hangingPunct="0">
              <a:buFont typeface="+mj-lt"/>
              <a:buAutoNum type="arabicPeriod"/>
            </a:pPr>
            <a:endParaRPr lang="es-ES" sz="2400" dirty="0">
              <a:latin typeface="+mj-lt"/>
              <a:sym typeface="Calibri"/>
            </a:endParaRPr>
          </a:p>
          <a:p>
            <a:pPr marL="514350" indent="-514350" hangingPunct="0">
              <a:buFont typeface="+mj-lt"/>
              <a:buAutoNum type="arabicPeriod"/>
            </a:pPr>
            <a:r>
              <a:rPr lang="es-ES" sz="2400" dirty="0">
                <a:latin typeface="+mj-lt"/>
                <a:sym typeface="Calibri"/>
              </a:rPr>
              <a:t>Para conseguir recursos adicionales, ingresen en </a:t>
            </a:r>
            <a:r>
              <a:rPr lang="es-ES" sz="2400" dirty="0">
                <a:solidFill>
                  <a:srgbClr val="000000"/>
                </a:solidFill>
                <a:latin typeface="+mj-lt"/>
                <a:sym typeface="Calibri"/>
              </a:rPr>
              <a:t>purplecrying.info.</a:t>
            </a:r>
          </a:p>
        </p:txBody>
      </p:sp>
    </p:spTree>
    <p:extLst>
      <p:ext uri="{BB962C8B-B14F-4D97-AF65-F5344CB8AC3E}">
        <p14:creationId xmlns:p14="http://schemas.microsoft.com/office/powerpoint/2010/main" val="65778998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20109" y="283104"/>
            <a:ext cx="9184218" cy="729755"/>
          </a:xfrm>
          <a:prstGeom prst="rect">
            <a:avLst/>
          </a:prstGeom>
          <a:solidFill>
            <a:srgbClr val="30548E"/>
          </a:solidFill>
        </p:spPr>
        <p:txBody>
          <a:bodyPr/>
          <a:lstStyle>
            <a:lvl1pPr defTabSz="868680">
              <a:defRPr sz="4180">
                <a:solidFill>
                  <a:srgbClr val="FFFFFF"/>
                </a:solidFill>
                <a:latin typeface="Helvetica Light"/>
                <a:ea typeface="Helvetica Light"/>
                <a:cs typeface="Helvetica Light"/>
                <a:sym typeface="Helvetica Light"/>
              </a:defRPr>
            </a:lvl1pPr>
          </a:lstStyle>
          <a:p>
            <a:r>
              <a:rPr lang="es-ES" b="1" dirty="0"/>
              <a:t>¿Alguna pregunta?</a:t>
            </a:r>
          </a:p>
        </p:txBody>
      </p:sp>
      <p:sp>
        <p:nvSpPr>
          <p:cNvPr id="161" name="Shape 16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hangingPunct="0">
              <a:defRPr sz="1760">
                <a:solidFill>
                  <a:srgbClr val="FFFFFF"/>
                </a:solidFill>
                <a:latin typeface="Helvetica Light"/>
                <a:ea typeface="Helvetica Light"/>
                <a:cs typeface="Helvetica Light"/>
                <a:sym typeface="Helvetica Light"/>
              </a:defRPr>
            </a:pPr>
            <a:endParaRPr sz="1760" kern="0" dirty="0">
              <a:solidFill>
                <a:srgbClr val="FFFFFF"/>
              </a:solidFill>
              <a:latin typeface="Helvetica Light"/>
              <a:ea typeface="Helvetica Light"/>
              <a:cs typeface="Helvetica Light"/>
              <a:sym typeface="Helvetica Light"/>
            </a:endParaRPr>
          </a:p>
        </p:txBody>
      </p:sp>
      <p:sp>
        <p:nvSpPr>
          <p:cNvPr id="169" name="Shape 169"/>
          <p:cNvSpPr/>
          <p:nvPr/>
        </p:nvSpPr>
        <p:spPr>
          <a:xfrm>
            <a:off x="127755" y="1234357"/>
            <a:ext cx="9184217" cy="548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000">
                <a:solidFill>
                  <a:srgbClr val="30548E"/>
                </a:solidFill>
                <a:latin typeface="+mn-lt"/>
                <a:ea typeface="+mn-ea"/>
                <a:cs typeface="+mn-cs"/>
                <a:sym typeface="Helvetica"/>
              </a:defRPr>
            </a:lvl1pPr>
          </a:lstStyle>
          <a:p>
            <a:pPr hangingPunct="0"/>
            <a:endParaRPr kern="0" dirty="0"/>
          </a:p>
        </p:txBody>
      </p:sp>
      <p:sp>
        <p:nvSpPr>
          <p:cNvPr id="4" name="TextBox 3">
            <a:extLst>
              <a:ext uri="{FF2B5EF4-FFF2-40B4-BE49-F238E27FC236}">
                <a16:creationId xmlns:a16="http://schemas.microsoft.com/office/drawing/2014/main" id="{D92F8F9B-511A-4D52-9D95-1D98E736135D}"/>
              </a:ext>
            </a:extLst>
          </p:cNvPr>
          <p:cNvSpPr txBox="1"/>
          <p:nvPr/>
        </p:nvSpPr>
        <p:spPr>
          <a:xfrm>
            <a:off x="406839" y="1364881"/>
            <a:ext cx="7728652" cy="56015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endParaRPr lang="en-US" sz="2000" dirty="0">
              <a:solidFill>
                <a:srgbClr val="000000"/>
              </a:solidFill>
              <a:latin typeface="+mj-lt"/>
              <a:ea typeface="+mj-ea"/>
              <a:cs typeface="+mj-cs"/>
              <a:sym typeface="Calibri"/>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20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sz="20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sz="20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sz="20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sz="20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sz="20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sz="20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r>
              <a:rPr lang="en-US" dirty="0">
                <a:solidFill>
                  <a:srgbClr val="000000"/>
                </a:solidFill>
                <a:latin typeface="+mj-lt"/>
                <a:ea typeface="+mj-ea"/>
                <a:cs typeface="+mj-cs"/>
                <a:sym typeface="Calibri"/>
              </a:rPr>
              <a:t> </a:t>
            </a: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ctr" defTabSz="914400" rtl="0" fontAlgn="auto" latinLnBrk="0" hangingPunct="0">
              <a:lnSpc>
                <a:spcPct val="100000"/>
              </a:lnSpc>
              <a:spcBef>
                <a:spcPts val="0"/>
              </a:spcBef>
              <a:spcAft>
                <a:spcPts val="0"/>
              </a:spcAft>
              <a:buClrTx/>
              <a:buSzTx/>
              <a:tabLst/>
            </a:pPr>
            <a:endParaRPr lang="en-US" b="1" dirty="0">
              <a:solidFill>
                <a:srgbClr val="000000"/>
              </a:solidFill>
              <a:latin typeface="+mj-lt"/>
              <a:ea typeface="+mj-ea"/>
              <a:cs typeface="+mj-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solidFill>
                <a:srgbClr val="000000"/>
              </a:solidFill>
              <a:latin typeface="+mj-lt"/>
              <a:ea typeface="+mj-ea"/>
              <a:cs typeface="+mj-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solidFill>
                <a:srgbClr val="000000"/>
              </a:solidFill>
              <a:latin typeface="+mj-lt"/>
              <a:ea typeface="+mj-ea"/>
              <a:cs typeface="+mj-cs"/>
              <a:sym typeface="Calibri"/>
            </a:endParaRPr>
          </a:p>
        </p:txBody>
      </p:sp>
      <p:pic>
        <p:nvPicPr>
          <p:cNvPr id="9" name="CCF-Bubbles(clipped).png">
            <a:extLst>
              <a:ext uri="{FF2B5EF4-FFF2-40B4-BE49-F238E27FC236}">
                <a16:creationId xmlns:a16="http://schemas.microsoft.com/office/drawing/2014/main" id="{D69EC0D4-C592-4A0A-B4E4-6C0E46D40DCF}"/>
              </a:ext>
            </a:extLst>
          </p:cNvPr>
          <p:cNvPicPr>
            <a:picLocks noChangeAspect="1"/>
          </p:cNvPicPr>
          <p:nvPr/>
        </p:nvPicPr>
        <p:blipFill>
          <a:blip r:embed="rId3"/>
          <a:stretch>
            <a:fillRect/>
          </a:stretch>
        </p:blipFill>
        <p:spPr>
          <a:xfrm>
            <a:off x="7636727" y="4949304"/>
            <a:ext cx="1507273" cy="1747840"/>
          </a:xfrm>
          <a:prstGeom prst="rect">
            <a:avLst/>
          </a:prstGeom>
          <a:ln w="12700">
            <a:miter lim="400000"/>
          </a:ln>
        </p:spPr>
      </p:pic>
      <p:pic>
        <p:nvPicPr>
          <p:cNvPr id="3" name="Picture 2">
            <a:extLst>
              <a:ext uri="{FF2B5EF4-FFF2-40B4-BE49-F238E27FC236}">
                <a16:creationId xmlns:a16="http://schemas.microsoft.com/office/drawing/2014/main" id="{C99152A0-5B9A-4772-9BE4-ED8A16A7B50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72572" y="1548438"/>
            <a:ext cx="5631792" cy="4505434"/>
          </a:xfrm>
          <a:prstGeom prst="rect">
            <a:avLst/>
          </a:prstGeom>
        </p:spPr>
      </p:pic>
    </p:spTree>
    <p:extLst>
      <p:ext uri="{BB962C8B-B14F-4D97-AF65-F5344CB8AC3E}">
        <p14:creationId xmlns:p14="http://schemas.microsoft.com/office/powerpoint/2010/main" val="24142281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20109" y="283104"/>
            <a:ext cx="9184218" cy="729755"/>
          </a:xfrm>
          <a:prstGeom prst="rect">
            <a:avLst/>
          </a:prstGeom>
          <a:solidFill>
            <a:srgbClr val="30548E"/>
          </a:solidFill>
        </p:spPr>
        <p:txBody>
          <a:bodyPr/>
          <a:lstStyle>
            <a:lvl1pPr defTabSz="868680">
              <a:defRPr sz="4180">
                <a:solidFill>
                  <a:srgbClr val="FFFFFF"/>
                </a:solidFill>
                <a:latin typeface="Helvetica Light"/>
                <a:ea typeface="Helvetica Light"/>
                <a:cs typeface="Helvetica Light"/>
                <a:sym typeface="Helvetica Light"/>
              </a:defRPr>
            </a:lvl1pPr>
          </a:lstStyle>
          <a:p>
            <a:r>
              <a:rPr lang="es-ES" b="1" dirty="0"/>
              <a:t>¿Alguna pregunta</a:t>
            </a:r>
            <a:r>
              <a:rPr lang="en-US" b="1" dirty="0"/>
              <a:t>?</a:t>
            </a:r>
            <a:endParaRPr b="1" dirty="0"/>
          </a:p>
        </p:txBody>
      </p:sp>
      <p:sp>
        <p:nvSpPr>
          <p:cNvPr id="161" name="Shape 16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hangingPunct="0">
              <a:defRPr sz="1760">
                <a:solidFill>
                  <a:srgbClr val="FFFFFF"/>
                </a:solidFill>
                <a:latin typeface="Helvetica Light"/>
                <a:ea typeface="Helvetica Light"/>
                <a:cs typeface="Helvetica Light"/>
                <a:sym typeface="Helvetica Light"/>
              </a:defRPr>
            </a:pPr>
            <a:endParaRPr sz="1760" kern="0" dirty="0">
              <a:solidFill>
                <a:srgbClr val="FFFFFF"/>
              </a:solidFill>
              <a:latin typeface="Helvetica Light"/>
              <a:ea typeface="Helvetica Light"/>
              <a:cs typeface="Helvetica Light"/>
              <a:sym typeface="Helvetica Light"/>
            </a:endParaRPr>
          </a:p>
        </p:txBody>
      </p:sp>
      <p:sp>
        <p:nvSpPr>
          <p:cNvPr id="169" name="Shape 169"/>
          <p:cNvSpPr/>
          <p:nvPr/>
        </p:nvSpPr>
        <p:spPr>
          <a:xfrm>
            <a:off x="127755" y="1234357"/>
            <a:ext cx="9184217" cy="548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000">
                <a:solidFill>
                  <a:srgbClr val="30548E"/>
                </a:solidFill>
                <a:latin typeface="+mn-lt"/>
                <a:ea typeface="+mn-ea"/>
                <a:cs typeface="+mn-cs"/>
                <a:sym typeface="Helvetica"/>
              </a:defRPr>
            </a:lvl1pPr>
          </a:lstStyle>
          <a:p>
            <a:pPr hangingPunct="0"/>
            <a:endParaRPr kern="0" dirty="0"/>
          </a:p>
        </p:txBody>
      </p:sp>
      <p:sp>
        <p:nvSpPr>
          <p:cNvPr id="4" name="TextBox 3">
            <a:extLst>
              <a:ext uri="{FF2B5EF4-FFF2-40B4-BE49-F238E27FC236}">
                <a16:creationId xmlns:a16="http://schemas.microsoft.com/office/drawing/2014/main" id="{D92F8F9B-511A-4D52-9D95-1D98E736135D}"/>
              </a:ext>
            </a:extLst>
          </p:cNvPr>
          <p:cNvSpPr txBox="1"/>
          <p:nvPr/>
        </p:nvSpPr>
        <p:spPr>
          <a:xfrm>
            <a:off x="1010223" y="1389897"/>
            <a:ext cx="7728652" cy="37240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endParaRPr lang="es-ES" sz="20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r>
              <a:rPr lang="es-ES" sz="4000" dirty="0">
                <a:solidFill>
                  <a:srgbClr val="000000"/>
                </a:solidFill>
                <a:latin typeface="+mj-lt"/>
                <a:ea typeface="+mj-ea"/>
                <a:cs typeface="+mj-cs"/>
                <a:sym typeface="Calibri"/>
              </a:rPr>
              <a:t>Mencionen…</a:t>
            </a:r>
          </a:p>
          <a:p>
            <a:pPr marR="0" algn="l" defTabSz="914400" rtl="0" fontAlgn="auto" latinLnBrk="0" hangingPunct="0">
              <a:lnSpc>
                <a:spcPct val="100000"/>
              </a:lnSpc>
              <a:spcBef>
                <a:spcPts val="0"/>
              </a:spcBef>
              <a:spcAft>
                <a:spcPts val="0"/>
              </a:spcAft>
              <a:buClrTx/>
              <a:buSzTx/>
              <a:tabLst/>
            </a:pPr>
            <a:endParaRPr lang="es-ES" sz="800" dirty="0">
              <a:solidFill>
                <a:srgbClr val="000000"/>
              </a:solidFill>
              <a:latin typeface="+mj-lt"/>
              <a:ea typeface="+mj-ea"/>
              <a:cs typeface="+mj-cs"/>
              <a:sym typeface="Calibri"/>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s-ES" sz="4000" dirty="0">
                <a:solidFill>
                  <a:srgbClr val="000000"/>
                </a:solidFill>
                <a:latin typeface="+mj-lt"/>
                <a:ea typeface="+mj-ea"/>
                <a:cs typeface="+mj-cs"/>
                <a:sym typeface="Calibri"/>
              </a:rPr>
              <a:t>una cosa que aprendieron hoy que tienen previsto recordar,</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s-ES" sz="800" dirty="0">
              <a:solidFill>
                <a:srgbClr val="000000"/>
              </a:solidFill>
              <a:latin typeface="+mj-lt"/>
              <a:ea typeface="+mj-ea"/>
              <a:cs typeface="+mj-cs"/>
              <a:sym typeface="Calibri"/>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s-ES" sz="4000" dirty="0">
                <a:solidFill>
                  <a:srgbClr val="000000"/>
                </a:solidFill>
                <a:latin typeface="+mj-lt"/>
                <a:ea typeface="+mj-ea"/>
                <a:cs typeface="+mj-cs"/>
                <a:sym typeface="Calibri"/>
              </a:rPr>
              <a:t>una cosa que piensen compartir con otras personas en el futuro.</a:t>
            </a:r>
          </a:p>
        </p:txBody>
      </p:sp>
      <p:pic>
        <p:nvPicPr>
          <p:cNvPr id="9" name="CCF-Bubbles(clipped).png">
            <a:extLst>
              <a:ext uri="{FF2B5EF4-FFF2-40B4-BE49-F238E27FC236}">
                <a16:creationId xmlns:a16="http://schemas.microsoft.com/office/drawing/2014/main" id="{D69EC0D4-C592-4A0A-B4E4-6C0E46D40DCF}"/>
              </a:ext>
            </a:extLst>
          </p:cNvPr>
          <p:cNvPicPr>
            <a:picLocks noChangeAspect="1"/>
          </p:cNvPicPr>
          <p:nvPr/>
        </p:nvPicPr>
        <p:blipFill>
          <a:blip r:embed="rId3"/>
          <a:stretch>
            <a:fillRect/>
          </a:stretch>
        </p:blipFill>
        <p:spPr>
          <a:xfrm>
            <a:off x="7636727" y="4949304"/>
            <a:ext cx="1507273" cy="1747840"/>
          </a:xfrm>
          <a:prstGeom prst="rect">
            <a:avLst/>
          </a:prstGeom>
          <a:ln w="12700">
            <a:miter lim="400000"/>
          </a:ln>
        </p:spPr>
      </p:pic>
    </p:spTree>
    <p:extLst>
      <p:ext uri="{BB962C8B-B14F-4D97-AF65-F5344CB8AC3E}">
        <p14:creationId xmlns:p14="http://schemas.microsoft.com/office/powerpoint/2010/main" val="102610615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CCF-Bubbles(clipped).png"/>
          <p:cNvPicPr>
            <a:picLocks noChangeAspect="1"/>
          </p:cNvPicPr>
          <p:nvPr/>
        </p:nvPicPr>
        <p:blipFill>
          <a:blip r:embed="rId4"/>
          <a:stretch>
            <a:fillRect/>
          </a:stretch>
        </p:blipFill>
        <p:spPr>
          <a:xfrm>
            <a:off x="7359636" y="4669402"/>
            <a:ext cx="1795433" cy="2081992"/>
          </a:xfrm>
          <a:prstGeom prst="rect">
            <a:avLst/>
          </a:prstGeom>
          <a:ln w="12700">
            <a:miter lim="400000"/>
          </a:ln>
        </p:spPr>
      </p:pic>
      <p:sp>
        <p:nvSpPr>
          <p:cNvPr id="119" name="Shape 119"/>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marL="0" marR="0" lvl="0" indent="0" algn="ctr" defTabSz="365760" rtl="0" eaLnBrk="1" fontAlgn="auto" latinLnBrk="0" hangingPunct="1">
              <a:lnSpc>
                <a:spcPct val="100000"/>
              </a:lnSpc>
              <a:spcBef>
                <a:spcPts val="0"/>
              </a:spcBef>
              <a:spcAft>
                <a:spcPts val="0"/>
              </a:spcAft>
              <a:buClrTx/>
              <a:buSzTx/>
              <a:buFontTx/>
              <a:buNone/>
              <a:tabLst/>
              <a:defRPr sz="1760">
                <a:solidFill>
                  <a:srgbClr val="FFFFFF"/>
                </a:solidFill>
                <a:latin typeface="Helvetica Light"/>
                <a:ea typeface="Helvetica Light"/>
                <a:cs typeface="Helvetica Light"/>
                <a:sym typeface="Helvetica Light"/>
              </a:defRPr>
            </a:pPr>
            <a:endParaRPr kumimoji="0" sz="1760" b="0" i="0" u="none" strike="noStrike" kern="1200" cap="none" spc="0" normalizeH="0" baseline="0" noProof="0" dirty="0">
              <a:ln>
                <a:noFill/>
              </a:ln>
              <a:solidFill>
                <a:srgbClr val="FFFFFF"/>
              </a:solidFill>
              <a:effectLst/>
              <a:uLnTx/>
              <a:uFillTx/>
              <a:latin typeface="Helvetica Light"/>
              <a:sym typeface="Helvetica Light"/>
            </a:endParaRPr>
          </a:p>
        </p:txBody>
      </p:sp>
      <p:sp>
        <p:nvSpPr>
          <p:cNvPr id="120" name="Shape 120"/>
          <p:cNvSpPr/>
          <p:nvPr/>
        </p:nvSpPr>
        <p:spPr>
          <a:xfrm>
            <a:off x="-20109" y="283104"/>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pPr marL="0" marR="0" lvl="0" indent="0" algn="ctr" defTabSz="868680" rtl="0" eaLnBrk="1" fontAlgn="auto" latinLnBrk="0" hangingPunct="1">
              <a:lnSpc>
                <a:spcPct val="100000"/>
              </a:lnSpc>
              <a:spcBef>
                <a:spcPts val="0"/>
              </a:spcBef>
              <a:spcAft>
                <a:spcPts val="0"/>
              </a:spcAft>
              <a:buClrTx/>
              <a:buSzTx/>
              <a:buFontTx/>
              <a:buNone/>
              <a:tabLst/>
              <a:defRPr/>
            </a:pPr>
            <a:r>
              <a:rPr kumimoji="0" sz="4180" b="0" i="0" u="none" strike="noStrike" kern="1200" cap="none" spc="0" normalizeH="0" baseline="0" noProof="0" dirty="0">
                <a:ln>
                  <a:noFill/>
                </a:ln>
                <a:solidFill>
                  <a:srgbClr val="FFFFFF"/>
                </a:solidFill>
                <a:effectLst/>
                <a:uLnTx/>
                <a:uFillTx/>
                <a:latin typeface="Helvetica Light"/>
                <a:sym typeface="Helvetica Light"/>
              </a:rPr>
              <a:t>ACEs in Wisconsin</a:t>
            </a:r>
          </a:p>
        </p:txBody>
      </p:sp>
      <p:sp>
        <p:nvSpPr>
          <p:cNvPr id="121" name="Shape 121"/>
          <p:cNvSpPr/>
          <p:nvPr/>
        </p:nvSpPr>
        <p:spPr>
          <a:xfrm>
            <a:off x="-20109" y="283104"/>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pPr marL="0" marR="0" lvl="0" indent="0" algn="ctr" defTabSz="86868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dirty="0">
                <a:ln>
                  <a:noFill/>
                </a:ln>
                <a:solidFill>
                  <a:srgbClr val="FFFFFF"/>
                </a:solidFill>
                <a:effectLst/>
                <a:uLnTx/>
                <a:uFillTx/>
                <a:latin typeface="Helvetica Light"/>
                <a:sym typeface="Helvetica Light"/>
              </a:rPr>
              <a:t>Objetivos</a:t>
            </a:r>
            <a:r>
              <a:rPr kumimoji="0" lang="es-ES" sz="3600" b="1" i="0" u="none" strike="noStrike" kern="1200" cap="none" spc="0" normalizeH="0" dirty="0">
                <a:ln>
                  <a:noFill/>
                </a:ln>
                <a:solidFill>
                  <a:srgbClr val="FFFFFF"/>
                </a:solidFill>
                <a:effectLst/>
                <a:uLnTx/>
                <a:uFillTx/>
                <a:latin typeface="Helvetica Light"/>
                <a:sym typeface="Helvetica Light"/>
              </a:rPr>
              <a:t> de aprendizaje</a:t>
            </a:r>
            <a:endParaRPr kumimoji="0" lang="es-ES" sz="3600" b="1" i="0" u="none" strike="noStrike" kern="1200" cap="none" spc="0" normalizeH="0" baseline="0" dirty="0">
              <a:ln>
                <a:noFill/>
              </a:ln>
              <a:solidFill>
                <a:srgbClr val="FFFFFF"/>
              </a:solidFill>
              <a:effectLst/>
              <a:uLnTx/>
              <a:uFillTx/>
              <a:latin typeface="Helvetica Light"/>
              <a:sym typeface="Helvetica Light"/>
            </a:endParaRPr>
          </a:p>
        </p:txBody>
      </p:sp>
      <p:sp>
        <p:nvSpPr>
          <p:cNvPr id="122" name="Shape 122"/>
          <p:cNvSpPr>
            <a:spLocks noGrp="1"/>
          </p:cNvSpPr>
          <p:nvPr>
            <p:ph type="body" idx="1"/>
          </p:nvPr>
        </p:nvSpPr>
        <p:spPr>
          <a:xfrm>
            <a:off x="1118482" y="1463222"/>
            <a:ext cx="6907035" cy="4586849"/>
          </a:xfrm>
          <a:prstGeom prst="rect">
            <a:avLst/>
          </a:prstGeom>
        </p:spPr>
        <p:txBody>
          <a:bodyPr>
            <a:normAutofit/>
          </a:bodyPr>
          <a:lstStyle/>
          <a:p>
            <a:pPr marL="457200" lvl="1" indent="0">
              <a:lnSpc>
                <a:spcPct val="90000"/>
              </a:lnSpc>
              <a:spcBef>
                <a:spcPts val="400"/>
              </a:spcBef>
              <a:buNone/>
              <a:defRPr>
                <a:solidFill>
                  <a:srgbClr val="000000"/>
                </a:solidFill>
              </a:defRPr>
            </a:pPr>
            <a:endParaRPr lang="es-ES" sz="800" dirty="0"/>
          </a:p>
          <a:p>
            <a:pPr lvl="1">
              <a:spcBef>
                <a:spcPts val="600"/>
              </a:spcBef>
              <a:buFont typeface="Arial" panose="020B0604020202020204" pitchFamily="34" charset="0"/>
              <a:buChar char="•"/>
              <a:defRPr>
                <a:solidFill>
                  <a:srgbClr val="000000"/>
                </a:solidFill>
              </a:defRPr>
            </a:pPr>
            <a:r>
              <a:rPr lang="es-ES" sz="3600" dirty="0"/>
              <a:t>Traumatismo craneal por maltrato.</a:t>
            </a:r>
            <a:endParaRPr lang="es-ES" sz="800" dirty="0"/>
          </a:p>
          <a:p>
            <a:pPr lvl="1">
              <a:spcBef>
                <a:spcPts val="600"/>
              </a:spcBef>
              <a:buFont typeface="Arial" panose="020B0604020202020204" pitchFamily="34" charset="0"/>
              <a:buChar char="•"/>
              <a:defRPr>
                <a:solidFill>
                  <a:srgbClr val="000000"/>
                </a:solidFill>
              </a:defRPr>
            </a:pPr>
            <a:r>
              <a:rPr lang="es-ES" sz="3600" dirty="0"/>
              <a:t>El Período de PURPLE Crying.</a:t>
            </a:r>
            <a:endParaRPr lang="es-ES" sz="800" dirty="0"/>
          </a:p>
          <a:p>
            <a:pPr lvl="1">
              <a:spcBef>
                <a:spcPts val="600"/>
              </a:spcBef>
              <a:buFont typeface="Arial" panose="020B0604020202020204" pitchFamily="34" charset="0"/>
              <a:buChar char="•"/>
              <a:defRPr>
                <a:solidFill>
                  <a:srgbClr val="000000"/>
                </a:solidFill>
              </a:defRPr>
            </a:pPr>
            <a:r>
              <a:rPr lang="es-ES" sz="3600" dirty="0"/>
              <a:t>Estrategias de consolación.</a:t>
            </a:r>
            <a:endParaRPr lang="es-ES" sz="800" dirty="0"/>
          </a:p>
          <a:p>
            <a:pPr lvl="1">
              <a:spcBef>
                <a:spcPts val="600"/>
              </a:spcBef>
              <a:buFont typeface="Arial" panose="020B0604020202020204" pitchFamily="34" charset="0"/>
              <a:buChar char="•"/>
              <a:defRPr>
                <a:solidFill>
                  <a:srgbClr val="000000"/>
                </a:solidFill>
              </a:defRPr>
            </a:pPr>
            <a:r>
              <a:rPr lang="es-ES" sz="3600" dirty="0"/>
              <a:t>Superar la frustración.</a:t>
            </a:r>
          </a:p>
          <a:p>
            <a:pPr lvl="1">
              <a:spcBef>
                <a:spcPts val="600"/>
              </a:spcBef>
              <a:buFont typeface="Arial" panose="020B0604020202020204" pitchFamily="34" charset="0"/>
              <a:buChar char="•"/>
              <a:defRPr>
                <a:solidFill>
                  <a:srgbClr val="000000"/>
                </a:solidFill>
              </a:defRPr>
            </a:pPr>
            <a:r>
              <a:rPr lang="es-ES" sz="3600" dirty="0"/>
              <a:t>Un plan para el llanto.</a:t>
            </a:r>
          </a:p>
          <a:p>
            <a:pPr lvl="1">
              <a:spcBef>
                <a:spcPts val="600"/>
              </a:spcBef>
              <a:buFont typeface="Arial" panose="020B0604020202020204" pitchFamily="34" charset="0"/>
              <a:buChar char="•"/>
              <a:defRPr>
                <a:solidFill>
                  <a:srgbClr val="000000"/>
                </a:solidFill>
              </a:defRPr>
            </a:pPr>
            <a:r>
              <a:rPr lang="es-ES" sz="3600" dirty="0"/>
              <a:t>Enseñar a los demás.</a:t>
            </a:r>
          </a:p>
          <a:p>
            <a:pPr lvl="1">
              <a:lnSpc>
                <a:spcPct val="90000"/>
              </a:lnSpc>
              <a:spcBef>
                <a:spcPts val="400"/>
              </a:spcBef>
              <a:buFont typeface="Arial" panose="020B0604020202020204" pitchFamily="34" charset="0"/>
              <a:buChar char="•"/>
              <a:defRPr>
                <a:solidFill>
                  <a:srgbClr val="000000"/>
                </a:solidFill>
              </a:defRPr>
            </a:pPr>
            <a:endParaRPr lang="es-ES" sz="800" dirty="0"/>
          </a:p>
          <a:p>
            <a:pPr marL="457200" lvl="1" indent="0">
              <a:lnSpc>
                <a:spcPct val="90000"/>
              </a:lnSpc>
              <a:spcBef>
                <a:spcPts val="400"/>
              </a:spcBef>
              <a:buNone/>
              <a:defRPr>
                <a:solidFill>
                  <a:srgbClr val="000000"/>
                </a:solidFill>
              </a:defRPr>
            </a:pPr>
            <a:endParaRPr lang="es-ES" sz="5800" dirty="0"/>
          </a:p>
          <a:p>
            <a:pPr marL="1200150" lvl="1" indent="-742950">
              <a:lnSpc>
                <a:spcPct val="90000"/>
              </a:lnSpc>
              <a:spcBef>
                <a:spcPts val="400"/>
              </a:spcBef>
              <a:buAutoNum type="alphaUcPeriod"/>
              <a:defRPr>
                <a:solidFill>
                  <a:srgbClr val="000000"/>
                </a:solidFill>
              </a:defRPr>
            </a:pPr>
            <a:endParaRPr lang="es-ES" sz="3600" dirty="0"/>
          </a:p>
        </p:txBody>
      </p:sp>
    </p:spTree>
    <p:custDataLst>
      <p:tags r:id="rId1"/>
    </p:custDataLst>
    <p:extLst>
      <p:ext uri="{BB962C8B-B14F-4D97-AF65-F5344CB8AC3E}">
        <p14:creationId xmlns:p14="http://schemas.microsoft.com/office/powerpoint/2010/main" val="2479740344"/>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CF-Bubbles(clipped).png"/>
          <p:cNvPicPr>
            <a:picLocks noChangeAspect="1"/>
          </p:cNvPicPr>
          <p:nvPr/>
        </p:nvPicPr>
        <p:blipFill>
          <a:blip r:embed="rId3"/>
          <a:stretch>
            <a:fillRect/>
          </a:stretch>
        </p:blipFill>
        <p:spPr>
          <a:xfrm>
            <a:off x="7264691" y="4570095"/>
            <a:ext cx="1795433" cy="2081992"/>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marL="0" marR="0" lvl="0" indent="0" algn="ctr" defTabSz="365760" rtl="0" eaLnBrk="1" fontAlgn="auto" latinLnBrk="0" hangingPunct="0">
              <a:lnSpc>
                <a:spcPct val="100000"/>
              </a:lnSpc>
              <a:spcBef>
                <a:spcPts val="0"/>
              </a:spcBef>
              <a:spcAft>
                <a:spcPts val="0"/>
              </a:spcAft>
              <a:buClrTx/>
              <a:buSzTx/>
              <a:buFontTx/>
              <a:buNone/>
              <a:tabLst/>
              <a:defRPr sz="1760">
                <a:solidFill>
                  <a:srgbClr val="FFFFFF"/>
                </a:solidFill>
                <a:latin typeface="Helvetica Light"/>
                <a:ea typeface="Helvetica Light"/>
                <a:cs typeface="Helvetica Light"/>
                <a:sym typeface="Helvetica Light"/>
              </a:defRPr>
            </a:pPr>
            <a:endParaRPr kumimoji="0" sz="1760" b="0" i="0" u="none" strike="noStrike" kern="0" cap="none" spc="0" normalizeH="0" baseline="0" noProof="0" dirty="0">
              <a:ln>
                <a:noFill/>
              </a:ln>
              <a:solidFill>
                <a:srgbClr val="FFFFFF"/>
              </a:solidFill>
              <a:effectLst/>
              <a:uLnTx/>
              <a:uFillTx/>
              <a:latin typeface="Helvetica Light"/>
              <a:sym typeface="Helvetica Light"/>
            </a:endParaRPr>
          </a:p>
        </p:txBody>
      </p:sp>
      <p:sp>
        <p:nvSpPr>
          <p:cNvPr id="142" name="Shape 142"/>
          <p:cNvSpPr/>
          <p:nvPr/>
        </p:nvSpPr>
        <p:spPr>
          <a:xfrm>
            <a:off x="-20109" y="205913"/>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pPr marL="0" marR="0" lvl="0" indent="0" algn="ctr" defTabSz="868680" rtl="0" eaLnBrk="1" fontAlgn="auto" latinLnBrk="0" hangingPunct="0">
              <a:lnSpc>
                <a:spcPct val="100000"/>
              </a:lnSpc>
              <a:spcBef>
                <a:spcPts val="0"/>
              </a:spcBef>
              <a:spcAft>
                <a:spcPts val="0"/>
              </a:spcAft>
              <a:buClrTx/>
              <a:buSzTx/>
              <a:buFontTx/>
              <a:buNone/>
              <a:tabLst/>
              <a:defRPr/>
            </a:pPr>
            <a:r>
              <a:rPr lang="es-ES" kern="0" dirty="0"/>
              <a:t>Recursos adicionales</a:t>
            </a:r>
            <a:endParaRPr kumimoji="0" lang="es-ES" sz="4180" b="0" i="0" u="none" strike="noStrike" kern="0" cap="none" spc="0" normalizeH="0" baseline="0" dirty="0">
              <a:ln>
                <a:noFill/>
              </a:ln>
              <a:solidFill>
                <a:srgbClr val="FFFFFF"/>
              </a:solidFill>
              <a:effectLst/>
              <a:uLnTx/>
              <a:uFillTx/>
              <a:sym typeface="Helvetica Light"/>
            </a:endParaRPr>
          </a:p>
        </p:txBody>
      </p:sp>
      <p:sp>
        <p:nvSpPr>
          <p:cNvPr id="2" name="TextBox 1"/>
          <p:cNvSpPr txBox="1"/>
          <p:nvPr/>
        </p:nvSpPr>
        <p:spPr>
          <a:xfrm>
            <a:off x="457200" y="1447800"/>
            <a:ext cx="7467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j-ea"/>
              <a:cs typeface="+mj-cs"/>
              <a:sym typeface="Calibri"/>
            </a:endParaRPr>
          </a:p>
        </p:txBody>
      </p:sp>
      <p:sp>
        <p:nvSpPr>
          <p:cNvPr id="8" name="Shape 122"/>
          <p:cNvSpPr>
            <a:spLocks noGrp="1"/>
          </p:cNvSpPr>
          <p:nvPr>
            <p:ph type="body" idx="1"/>
          </p:nvPr>
        </p:nvSpPr>
        <p:spPr>
          <a:xfrm>
            <a:off x="286808" y="1246908"/>
            <a:ext cx="8510827" cy="5450235"/>
          </a:xfrm>
          <a:prstGeom prst="rect">
            <a:avLst/>
          </a:prstGeom>
        </p:spPr>
        <p:txBody>
          <a:bodyPr>
            <a:normAutofit/>
          </a:bodyPr>
          <a:lstStyle/>
          <a:p>
            <a:pPr marL="0" indent="0">
              <a:lnSpc>
                <a:spcPct val="90000"/>
              </a:lnSpc>
              <a:spcBef>
                <a:spcPts val="400"/>
              </a:spcBef>
              <a:buNone/>
              <a:defRPr>
                <a:solidFill>
                  <a:srgbClr val="000000"/>
                </a:solidFill>
              </a:defRPr>
            </a:pPr>
            <a:r>
              <a:rPr lang="es-ES" dirty="0">
                <a:solidFill>
                  <a:srgbClr val="000000"/>
                </a:solidFill>
                <a:latin typeface="+mj-lt"/>
              </a:rPr>
              <a:t>Información de contacto: </a:t>
            </a:r>
            <a:endParaRPr lang="es-ES" dirty="0">
              <a:latin typeface="+mj-lt"/>
            </a:endParaRPr>
          </a:p>
          <a:p>
            <a:pPr marL="0" indent="0">
              <a:lnSpc>
                <a:spcPct val="90000"/>
              </a:lnSpc>
              <a:spcBef>
                <a:spcPts val="400"/>
              </a:spcBef>
              <a:buNone/>
              <a:defRPr>
                <a:solidFill>
                  <a:srgbClr val="000000"/>
                </a:solidFill>
              </a:defRPr>
            </a:pPr>
            <a:endParaRPr lang="es-ES" dirty="0">
              <a:latin typeface="+mj-lt"/>
            </a:endParaRPr>
          </a:p>
          <a:p>
            <a:pPr marL="0" indent="0">
              <a:lnSpc>
                <a:spcPct val="90000"/>
              </a:lnSpc>
              <a:spcBef>
                <a:spcPts val="400"/>
              </a:spcBef>
              <a:buNone/>
              <a:defRPr>
                <a:solidFill>
                  <a:srgbClr val="000000"/>
                </a:solidFill>
              </a:defRPr>
            </a:pPr>
            <a:endParaRPr lang="es-ES" dirty="0">
              <a:latin typeface="+mj-lt"/>
            </a:endParaRPr>
          </a:p>
          <a:p>
            <a:pPr marL="0" indent="0">
              <a:lnSpc>
                <a:spcPct val="90000"/>
              </a:lnSpc>
              <a:spcBef>
                <a:spcPts val="400"/>
              </a:spcBef>
              <a:buNone/>
              <a:defRPr>
                <a:solidFill>
                  <a:srgbClr val="000000"/>
                </a:solidFill>
              </a:defRPr>
            </a:pPr>
            <a:r>
              <a:rPr lang="es-ES" dirty="0">
                <a:latin typeface="+mj-lt"/>
              </a:rPr>
              <a:t>Recursos adicionales</a:t>
            </a:r>
          </a:p>
          <a:p>
            <a:pPr marL="623888" lvl="2" indent="-260350">
              <a:lnSpc>
                <a:spcPct val="90000"/>
              </a:lnSpc>
              <a:spcBef>
                <a:spcPts val="400"/>
              </a:spcBef>
              <a:buFont typeface="Wingdings" panose="05000000000000000000" pitchFamily="2" charset="2"/>
              <a:buChar char="§"/>
              <a:defRPr>
                <a:solidFill>
                  <a:srgbClr val="000000"/>
                </a:solidFill>
              </a:defRPr>
            </a:pPr>
            <a:r>
              <a:rPr lang="es-ES" dirty="0">
                <a:latin typeface="+mj-lt"/>
              </a:rPr>
              <a:t>Período de PURPLE </a:t>
            </a:r>
            <a:r>
              <a:rPr lang="es-ES" dirty="0" err="1">
                <a:latin typeface="+mj-lt"/>
              </a:rPr>
              <a:t>Crying</a:t>
            </a:r>
            <a:r>
              <a:rPr lang="es-ES" dirty="0">
                <a:latin typeface="+mj-lt"/>
              </a:rPr>
              <a:t> - </a:t>
            </a:r>
            <a:r>
              <a:rPr lang="es-ES" dirty="0">
                <a:solidFill>
                  <a:srgbClr val="00B0F0"/>
                </a:solidFill>
                <a:latin typeface="+mj-lt"/>
                <a:hlinkClick r:id="rId4">
                  <a:extLst>
                    <a:ext uri="{A12FA001-AC4F-418D-AE19-62706E023703}">
                      <ahyp:hlinkClr xmlns:ahyp="http://schemas.microsoft.com/office/drawing/2018/hyperlinkcolor" val="tx"/>
                    </a:ext>
                  </a:extLst>
                </a:hlinkClick>
              </a:rPr>
              <a:t>Purplecrying.info</a:t>
            </a:r>
            <a:endParaRPr lang="es-ES" dirty="0">
              <a:solidFill>
                <a:srgbClr val="00B0F0"/>
              </a:solidFill>
              <a:latin typeface="+mj-lt"/>
            </a:endParaRPr>
          </a:p>
          <a:p>
            <a:pPr marL="623888" lvl="2" indent="-260350">
              <a:lnSpc>
                <a:spcPct val="90000"/>
              </a:lnSpc>
              <a:spcBef>
                <a:spcPts val="400"/>
              </a:spcBef>
              <a:buFont typeface="Wingdings" panose="05000000000000000000" pitchFamily="2" charset="2"/>
              <a:buChar char="§"/>
              <a:defRPr>
                <a:solidFill>
                  <a:srgbClr val="000000"/>
                </a:solidFill>
              </a:defRPr>
            </a:pPr>
            <a:r>
              <a:rPr lang="es-ES" dirty="0">
                <a:latin typeface="+mj-lt"/>
              </a:rPr>
              <a:t>Centro </a:t>
            </a:r>
            <a:r>
              <a:rPr lang="es-ES" dirty="0">
                <a:solidFill>
                  <a:srgbClr val="000000"/>
                </a:solidFill>
                <a:latin typeface="+mj-lt"/>
              </a:rPr>
              <a:t>Nacional para el Síndrome del Bebé Sacudido - </a:t>
            </a:r>
            <a:r>
              <a:rPr lang="es-ES" dirty="0">
                <a:solidFill>
                  <a:srgbClr val="00B0F0"/>
                </a:solidFill>
                <a:latin typeface="+mj-lt"/>
                <a:hlinkClick r:id="rId5">
                  <a:extLst>
                    <a:ext uri="{A12FA001-AC4F-418D-AE19-62706E023703}">
                      <ahyp:hlinkClr xmlns:ahyp="http://schemas.microsoft.com/office/drawing/2018/hyperlinkcolor" val="tx"/>
                    </a:ext>
                  </a:extLst>
                </a:hlinkClick>
              </a:rPr>
              <a:t>dontshake.org</a:t>
            </a:r>
            <a:endParaRPr lang="es-ES" dirty="0">
              <a:solidFill>
                <a:srgbClr val="00B0F0"/>
              </a:solidFill>
              <a:latin typeface="+mj-lt"/>
            </a:endParaRPr>
          </a:p>
          <a:p>
            <a:pPr marL="623888" lvl="2" indent="-260350">
              <a:lnSpc>
                <a:spcPct val="90000"/>
              </a:lnSpc>
              <a:spcBef>
                <a:spcPts val="400"/>
              </a:spcBef>
              <a:buFont typeface="Wingdings" panose="05000000000000000000" pitchFamily="2" charset="2"/>
              <a:buChar char="§"/>
              <a:defRPr>
                <a:solidFill>
                  <a:srgbClr val="000000"/>
                </a:solidFill>
              </a:defRPr>
            </a:pPr>
            <a:r>
              <a:rPr lang="es-ES" dirty="0">
                <a:latin typeface="+mj-lt"/>
              </a:rPr>
              <a:t>Folleto </a:t>
            </a:r>
            <a:r>
              <a:rPr lang="es-ES" i="1" dirty="0">
                <a:latin typeface="+mj-lt"/>
              </a:rPr>
              <a:t>Los bebés lloran, esté preparado</a:t>
            </a:r>
            <a:r>
              <a:rPr lang="es-ES" dirty="0">
                <a:latin typeface="+mj-lt"/>
              </a:rPr>
              <a:t>: - </a:t>
            </a:r>
          </a:p>
          <a:p>
            <a:pPr marL="363538" lvl="2" indent="0">
              <a:lnSpc>
                <a:spcPct val="90000"/>
              </a:lnSpc>
              <a:spcBef>
                <a:spcPts val="400"/>
              </a:spcBef>
              <a:buNone/>
              <a:defRPr>
                <a:solidFill>
                  <a:srgbClr val="000000"/>
                </a:solidFill>
              </a:defRPr>
            </a:pPr>
            <a:r>
              <a:rPr lang="es-ES" dirty="0">
                <a:latin typeface="+mj-lt"/>
              </a:rPr>
              <a:t>     </a:t>
            </a:r>
            <a:r>
              <a:rPr lang="es-ES" dirty="0">
                <a:solidFill>
                  <a:srgbClr val="00B0F0"/>
                </a:solidFill>
                <a:latin typeface="+mj-lt"/>
                <a:hlinkClick r:id="rId6">
                  <a:extLst>
                    <a:ext uri="{A12FA001-AC4F-418D-AE19-62706E023703}">
                      <ahyp:hlinkClr xmlns:ahyp="http://schemas.microsoft.com/office/drawing/2018/hyperlinkcolor" val="tx"/>
                    </a:ext>
                  </a:extLst>
                </a:hlinkClick>
              </a:rPr>
              <a:t>dcf.wisconsin.gov/</a:t>
            </a:r>
            <a:r>
              <a:rPr lang="es-ES" dirty="0" err="1">
                <a:solidFill>
                  <a:srgbClr val="00B0F0"/>
                </a:solidFill>
                <a:latin typeface="+mj-lt"/>
                <a:hlinkClick r:id="rId6">
                  <a:extLst>
                    <a:ext uri="{A12FA001-AC4F-418D-AE19-62706E023703}">
                      <ahyp:hlinkClr xmlns:ahyp="http://schemas.microsoft.com/office/drawing/2018/hyperlinkcolor" val="tx"/>
                    </a:ext>
                  </a:extLst>
                </a:hlinkClick>
              </a:rPr>
              <a:t>ccic</a:t>
            </a:r>
            <a:r>
              <a:rPr lang="es-ES" dirty="0">
                <a:solidFill>
                  <a:srgbClr val="00B0F0"/>
                </a:solidFill>
                <a:latin typeface="+mj-lt"/>
                <a:hlinkClick r:id="rId6">
                  <a:extLst>
                    <a:ext uri="{A12FA001-AC4F-418D-AE19-62706E023703}">
                      <ahyp:hlinkClr xmlns:ahyp="http://schemas.microsoft.com/office/drawing/2018/hyperlinkcolor" val="tx"/>
                    </a:ext>
                  </a:extLst>
                </a:hlinkClick>
              </a:rPr>
              <a:t>/</a:t>
            </a:r>
            <a:r>
              <a:rPr lang="es-ES" dirty="0" err="1">
                <a:solidFill>
                  <a:srgbClr val="00B0F0"/>
                </a:solidFill>
                <a:latin typeface="+mj-lt"/>
                <a:hlinkClick r:id="rId6">
                  <a:extLst>
                    <a:ext uri="{A12FA001-AC4F-418D-AE19-62706E023703}">
                      <ahyp:hlinkClr xmlns:ahyp="http://schemas.microsoft.com/office/drawing/2018/hyperlinkcolor" val="tx"/>
                    </a:ext>
                  </a:extLst>
                </a:hlinkClick>
              </a:rPr>
              <a:t>aht</a:t>
            </a:r>
            <a:r>
              <a:rPr lang="es-ES" dirty="0">
                <a:solidFill>
                  <a:srgbClr val="00B0F0"/>
                </a:solidFill>
                <a:latin typeface="+mj-lt"/>
                <a:hlinkClick r:id="rId6">
                  <a:extLst>
                    <a:ext uri="{A12FA001-AC4F-418D-AE19-62706E023703}">
                      <ahyp:hlinkClr xmlns:ahyp="http://schemas.microsoft.com/office/drawing/2018/hyperlinkcolor" val="tx"/>
                    </a:ext>
                  </a:extLst>
                </a:hlinkClick>
              </a:rPr>
              <a:t>-training-</a:t>
            </a:r>
            <a:r>
              <a:rPr lang="es-ES" dirty="0" err="1">
                <a:solidFill>
                  <a:srgbClr val="00B0F0"/>
                </a:solidFill>
                <a:latin typeface="+mj-lt"/>
                <a:hlinkClick r:id="rId6">
                  <a:extLst>
                    <a:ext uri="{A12FA001-AC4F-418D-AE19-62706E023703}">
                      <ahyp:hlinkClr xmlns:ahyp="http://schemas.microsoft.com/office/drawing/2018/hyperlinkcolor" val="tx"/>
                    </a:ext>
                  </a:extLst>
                </a:hlinkClick>
              </a:rPr>
              <a:t>materials</a:t>
            </a:r>
            <a:r>
              <a:rPr lang="es-ES" dirty="0">
                <a:solidFill>
                  <a:srgbClr val="00B0F0"/>
                </a:solidFill>
                <a:latin typeface="+mj-lt"/>
                <a:hlinkClick r:id="rId6">
                  <a:extLst>
                    <a:ext uri="{A12FA001-AC4F-418D-AE19-62706E023703}">
                      <ahyp:hlinkClr xmlns:ahyp="http://schemas.microsoft.com/office/drawing/2018/hyperlinkcolor" val="tx"/>
                    </a:ext>
                  </a:extLst>
                </a:hlinkClick>
              </a:rPr>
              <a:t>  </a:t>
            </a:r>
            <a:endParaRPr lang="es-ES" dirty="0">
              <a:solidFill>
                <a:srgbClr val="00B0F0"/>
              </a:solidFill>
              <a:latin typeface="+mj-lt"/>
            </a:endParaRPr>
          </a:p>
          <a:p>
            <a:pPr marL="623888" lvl="2" indent="-260350">
              <a:lnSpc>
                <a:spcPct val="90000"/>
              </a:lnSpc>
              <a:spcBef>
                <a:spcPts val="400"/>
              </a:spcBef>
              <a:buFont typeface="Wingdings" panose="05000000000000000000" pitchFamily="2" charset="2"/>
              <a:buChar char="§"/>
              <a:defRPr>
                <a:solidFill>
                  <a:srgbClr val="000000"/>
                </a:solidFill>
              </a:defRPr>
            </a:pPr>
            <a:r>
              <a:rPr lang="es-ES" dirty="0">
                <a:solidFill>
                  <a:schemeClr val="tx1"/>
                </a:solidFill>
                <a:latin typeface="+mj-lt"/>
              </a:rPr>
              <a:t>Capacitación sobre lesiones centinela: - </a:t>
            </a:r>
            <a:r>
              <a:rPr lang="es-ES" dirty="0">
                <a:solidFill>
                  <a:srgbClr val="00B0F0"/>
                </a:solidFill>
                <a:latin typeface="+mj-lt"/>
                <a:hlinkClick r:id="rId7">
                  <a:extLst>
                    <a:ext uri="{A12FA001-AC4F-418D-AE19-62706E023703}">
                      <ahyp:hlinkClr xmlns:ahyp="http://schemas.microsoft.com/office/drawing/2018/hyperlinkcolor" val="tx"/>
                    </a:ext>
                  </a:extLst>
                </a:hlinkClick>
              </a:rPr>
              <a:t>uwm.edu/</a:t>
            </a:r>
            <a:r>
              <a:rPr lang="es-ES" dirty="0" err="1">
                <a:solidFill>
                  <a:srgbClr val="00B0F0"/>
                </a:solidFill>
                <a:latin typeface="+mj-lt"/>
                <a:hlinkClick r:id="rId7">
                  <a:extLst>
                    <a:ext uri="{A12FA001-AC4F-418D-AE19-62706E023703}">
                      <ahyp:hlinkClr xmlns:ahyp="http://schemas.microsoft.com/office/drawing/2018/hyperlinkcolor" val="tx"/>
                    </a:ext>
                  </a:extLst>
                </a:hlinkClick>
              </a:rPr>
              <a:t>mcwp</a:t>
            </a:r>
            <a:r>
              <a:rPr lang="es-ES" dirty="0">
                <a:solidFill>
                  <a:srgbClr val="00B0F0"/>
                </a:solidFill>
                <a:latin typeface="+mj-lt"/>
                <a:hlinkClick r:id="rId7">
                  <a:extLst>
                    <a:ext uri="{A12FA001-AC4F-418D-AE19-62706E023703}">
                      <ahyp:hlinkClr xmlns:ahyp="http://schemas.microsoft.com/office/drawing/2018/hyperlinkcolor" val="tx"/>
                    </a:ext>
                  </a:extLst>
                </a:hlinkClick>
              </a:rPr>
              <a:t>/</a:t>
            </a:r>
            <a:r>
              <a:rPr lang="es-ES" dirty="0" err="1">
                <a:solidFill>
                  <a:srgbClr val="00B0F0"/>
                </a:solidFill>
                <a:latin typeface="+mj-lt"/>
                <a:hlinkClick r:id="rId7">
                  <a:extLst>
                    <a:ext uri="{A12FA001-AC4F-418D-AE19-62706E023703}">
                      <ahyp:hlinkClr xmlns:ahyp="http://schemas.microsoft.com/office/drawing/2018/hyperlinkcolor" val="tx"/>
                    </a:ext>
                  </a:extLst>
                </a:hlinkClick>
              </a:rPr>
              <a:t>sentinel</a:t>
            </a:r>
            <a:r>
              <a:rPr lang="es-ES" dirty="0">
                <a:solidFill>
                  <a:srgbClr val="00B0F0"/>
                </a:solidFill>
                <a:latin typeface="+mj-lt"/>
                <a:hlinkClick r:id="rId7">
                  <a:extLst>
                    <a:ext uri="{A12FA001-AC4F-418D-AE19-62706E023703}">
                      <ahyp:hlinkClr xmlns:ahyp="http://schemas.microsoft.com/office/drawing/2018/hyperlinkcolor" val="tx"/>
                    </a:ext>
                  </a:extLst>
                </a:hlinkClick>
              </a:rPr>
              <a:t>-injuries/</a:t>
            </a:r>
            <a:endParaRPr lang="es-ES" dirty="0">
              <a:solidFill>
                <a:srgbClr val="00B0F0"/>
              </a:solidFill>
              <a:latin typeface="+mj-lt"/>
            </a:endParaRPr>
          </a:p>
          <a:p>
            <a:pPr marL="623888" lvl="2" indent="-260350">
              <a:lnSpc>
                <a:spcPct val="90000"/>
              </a:lnSpc>
              <a:spcBef>
                <a:spcPts val="400"/>
              </a:spcBef>
              <a:buFont typeface="Wingdings" panose="05000000000000000000" pitchFamily="2" charset="2"/>
              <a:buChar char="§"/>
              <a:defRPr>
                <a:solidFill>
                  <a:srgbClr val="000000"/>
                </a:solidFill>
              </a:defRPr>
            </a:pPr>
            <a:r>
              <a:rPr lang="es-ES" dirty="0">
                <a:latin typeface="+mj-lt"/>
              </a:rPr>
              <a:t>Departamento de Niños y Familias - </a:t>
            </a:r>
            <a:r>
              <a:rPr lang="es-ES" dirty="0">
                <a:solidFill>
                  <a:srgbClr val="00B0F0"/>
                </a:solidFill>
                <a:latin typeface="+mj-lt"/>
                <a:hlinkClick r:id="rId8">
                  <a:extLst>
                    <a:ext uri="{A12FA001-AC4F-418D-AE19-62706E023703}">
                      <ahyp:hlinkClr xmlns:ahyp="http://schemas.microsoft.com/office/drawing/2018/hyperlinkcolor" val="tx"/>
                    </a:ext>
                  </a:extLst>
                </a:hlinkClick>
              </a:rPr>
              <a:t>Dcf.wisconsin.gov</a:t>
            </a:r>
            <a:endParaRPr lang="es-ES" dirty="0">
              <a:solidFill>
                <a:srgbClr val="00B0F0"/>
              </a:solidFill>
              <a:latin typeface="+mj-lt"/>
            </a:endParaRPr>
          </a:p>
          <a:p>
            <a:pPr marL="623888" lvl="2" indent="-260350">
              <a:lnSpc>
                <a:spcPct val="90000"/>
              </a:lnSpc>
              <a:spcBef>
                <a:spcPts val="400"/>
              </a:spcBef>
              <a:buFont typeface="Wingdings" panose="05000000000000000000" pitchFamily="2" charset="2"/>
              <a:buChar char="§"/>
              <a:defRPr>
                <a:solidFill>
                  <a:srgbClr val="000000"/>
                </a:solidFill>
              </a:defRPr>
            </a:pPr>
            <a:r>
              <a:rPr lang="es-ES" dirty="0">
                <a:latin typeface="+mj-lt"/>
              </a:rPr>
              <a:t>Junta de Prevención del Maltrato y Abandono Infantil - </a:t>
            </a:r>
            <a:r>
              <a:rPr lang="es-ES" dirty="0">
                <a:solidFill>
                  <a:srgbClr val="00B0F0"/>
                </a:solidFill>
                <a:latin typeface="+mj-lt"/>
                <a:hlinkClick r:id="rId9">
                  <a:extLst>
                    <a:ext uri="{A12FA001-AC4F-418D-AE19-62706E023703}">
                      <ahyp:hlinkClr xmlns:ahyp="http://schemas.microsoft.com/office/drawing/2018/hyperlinkcolor" val="tx"/>
                    </a:ext>
                  </a:extLst>
                </a:hlinkClick>
              </a:rPr>
              <a:t>Preventionboard.wi.gov</a:t>
            </a:r>
            <a:endParaRPr lang="es-ES" dirty="0">
              <a:solidFill>
                <a:srgbClr val="00B0F0"/>
              </a:solidFill>
              <a:latin typeface="+mj-lt"/>
            </a:endParaRPr>
          </a:p>
          <a:p>
            <a:pPr marL="623888" lvl="2" indent="-260350">
              <a:lnSpc>
                <a:spcPct val="90000"/>
              </a:lnSpc>
              <a:spcBef>
                <a:spcPts val="400"/>
              </a:spcBef>
              <a:buFont typeface="Wingdings" panose="05000000000000000000" pitchFamily="2" charset="2"/>
              <a:buChar char="§"/>
              <a:defRPr>
                <a:solidFill>
                  <a:srgbClr val="000000"/>
                </a:solidFill>
              </a:defRPr>
            </a:pPr>
            <a:r>
              <a:rPr lang="es-ES" dirty="0">
                <a:latin typeface="+mj-lt"/>
              </a:rPr>
              <a:t>Centro de Información del Cuidado Infantil – </a:t>
            </a:r>
          </a:p>
          <a:p>
            <a:pPr marL="363538" lvl="2" indent="0">
              <a:lnSpc>
                <a:spcPct val="90000"/>
              </a:lnSpc>
              <a:spcBef>
                <a:spcPts val="400"/>
              </a:spcBef>
              <a:buNone/>
              <a:defRPr>
                <a:solidFill>
                  <a:srgbClr val="000000"/>
                </a:solidFill>
              </a:defRPr>
            </a:pPr>
            <a:r>
              <a:rPr lang="es-ES">
                <a:solidFill>
                  <a:srgbClr val="00B0F0"/>
                </a:solidFill>
                <a:latin typeface="+mj-lt"/>
              </a:rPr>
              <a:t>     </a:t>
            </a:r>
            <a:r>
              <a:rPr lang="es-ES" dirty="0">
                <a:solidFill>
                  <a:srgbClr val="00B0F0"/>
                </a:solidFill>
                <a:latin typeface="+mj-lt"/>
              </a:rPr>
              <a:t>d</a:t>
            </a:r>
            <a:r>
              <a:rPr lang="es-ES">
                <a:solidFill>
                  <a:srgbClr val="00B0F0"/>
                </a:solidFill>
                <a:latin typeface="+mj-lt"/>
                <a:hlinkClick r:id="rId6">
                  <a:extLst>
                    <a:ext uri="{A12FA001-AC4F-418D-AE19-62706E023703}">
                      <ahyp:hlinkClr xmlns:ahyp="http://schemas.microsoft.com/office/drawing/2018/hyperlinkcolor" val="tx"/>
                    </a:ext>
                  </a:extLst>
                </a:hlinkClick>
              </a:rPr>
              <a:t>cf</a:t>
            </a:r>
            <a:r>
              <a:rPr lang="es-ES" dirty="0">
                <a:solidFill>
                  <a:srgbClr val="00B0F0"/>
                </a:solidFill>
                <a:latin typeface="+mj-lt"/>
                <a:hlinkClick r:id="rId6">
                  <a:extLst>
                    <a:ext uri="{A12FA001-AC4F-418D-AE19-62706E023703}">
                      <ahyp:hlinkClr xmlns:ahyp="http://schemas.microsoft.com/office/drawing/2018/hyperlinkcolor" val="tx"/>
                    </a:ext>
                  </a:extLst>
                </a:hlinkClick>
              </a:rPr>
              <a:t>.wisconsin.gov/</a:t>
            </a:r>
            <a:r>
              <a:rPr lang="es-ES" dirty="0" err="1">
                <a:solidFill>
                  <a:srgbClr val="00B0F0"/>
                </a:solidFill>
                <a:latin typeface="+mj-lt"/>
                <a:hlinkClick r:id="rId6">
                  <a:extLst>
                    <a:ext uri="{A12FA001-AC4F-418D-AE19-62706E023703}">
                      <ahyp:hlinkClr xmlns:ahyp="http://schemas.microsoft.com/office/drawing/2018/hyperlinkcolor" val="tx"/>
                    </a:ext>
                  </a:extLst>
                </a:hlinkClick>
              </a:rPr>
              <a:t>ccic</a:t>
            </a:r>
            <a:r>
              <a:rPr lang="es-ES" dirty="0">
                <a:solidFill>
                  <a:srgbClr val="00B0F0"/>
                </a:solidFill>
                <a:latin typeface="+mj-lt"/>
                <a:hlinkClick r:id="rId6">
                  <a:extLst>
                    <a:ext uri="{A12FA001-AC4F-418D-AE19-62706E023703}">
                      <ahyp:hlinkClr xmlns:ahyp="http://schemas.microsoft.com/office/drawing/2018/hyperlinkcolor" val="tx"/>
                    </a:ext>
                  </a:extLst>
                </a:hlinkClick>
              </a:rPr>
              <a:t>/</a:t>
            </a:r>
            <a:r>
              <a:rPr lang="es-ES" dirty="0" err="1">
                <a:solidFill>
                  <a:srgbClr val="00B0F0"/>
                </a:solidFill>
                <a:latin typeface="+mj-lt"/>
                <a:hlinkClick r:id="rId6">
                  <a:extLst>
                    <a:ext uri="{A12FA001-AC4F-418D-AE19-62706E023703}">
                      <ahyp:hlinkClr xmlns:ahyp="http://schemas.microsoft.com/office/drawing/2018/hyperlinkcolor" val="tx"/>
                    </a:ext>
                  </a:extLst>
                </a:hlinkClick>
              </a:rPr>
              <a:t>aht</a:t>
            </a:r>
            <a:r>
              <a:rPr lang="es-ES" dirty="0">
                <a:solidFill>
                  <a:srgbClr val="00B0F0"/>
                </a:solidFill>
                <a:latin typeface="+mj-lt"/>
                <a:hlinkClick r:id="rId6">
                  <a:extLst>
                    <a:ext uri="{A12FA001-AC4F-418D-AE19-62706E023703}">
                      <ahyp:hlinkClr xmlns:ahyp="http://schemas.microsoft.com/office/drawing/2018/hyperlinkcolor" val="tx"/>
                    </a:ext>
                  </a:extLst>
                </a:hlinkClick>
              </a:rPr>
              <a:t>-training-</a:t>
            </a:r>
            <a:r>
              <a:rPr lang="es-ES" dirty="0" err="1">
                <a:solidFill>
                  <a:srgbClr val="00B0F0"/>
                </a:solidFill>
                <a:latin typeface="+mj-lt"/>
                <a:hlinkClick r:id="rId6">
                  <a:extLst>
                    <a:ext uri="{A12FA001-AC4F-418D-AE19-62706E023703}">
                      <ahyp:hlinkClr xmlns:ahyp="http://schemas.microsoft.com/office/drawing/2018/hyperlinkcolor" val="tx"/>
                    </a:ext>
                  </a:extLst>
                </a:hlinkClick>
              </a:rPr>
              <a:t>materials</a:t>
            </a:r>
            <a:endParaRPr lang="es-ES" dirty="0">
              <a:solidFill>
                <a:srgbClr val="00B0F0"/>
              </a:solidFill>
              <a:latin typeface="+mj-lt"/>
            </a:endParaRPr>
          </a:p>
          <a:p>
            <a:pPr marL="623888" lvl="2" indent="-260350">
              <a:lnSpc>
                <a:spcPct val="90000"/>
              </a:lnSpc>
              <a:spcBef>
                <a:spcPts val="400"/>
              </a:spcBef>
              <a:buFont typeface="Wingdings" panose="05000000000000000000" pitchFamily="2" charset="2"/>
              <a:buChar char="§"/>
              <a:defRPr>
                <a:solidFill>
                  <a:srgbClr val="000000"/>
                </a:solidFill>
              </a:defRPr>
            </a:pPr>
            <a:endParaRPr lang="es-ES" sz="1200" dirty="0">
              <a:latin typeface="+mj-lt"/>
            </a:endParaRPr>
          </a:p>
          <a:p>
            <a:pPr marL="1119188" lvl="2" indent="-228600">
              <a:lnSpc>
                <a:spcPct val="90000"/>
              </a:lnSpc>
              <a:spcBef>
                <a:spcPts val="400"/>
              </a:spcBef>
              <a:buFont typeface="Wingdings" panose="05000000000000000000" pitchFamily="2" charset="2"/>
              <a:buChar char="§"/>
              <a:defRPr>
                <a:solidFill>
                  <a:srgbClr val="000000"/>
                </a:solidFill>
              </a:defRPr>
            </a:pPr>
            <a:endParaRPr lang="es-ES" sz="1200" dirty="0">
              <a:latin typeface="+mj-lt"/>
            </a:endParaRPr>
          </a:p>
          <a:p>
            <a:pPr marL="890588" lvl="2" indent="0">
              <a:lnSpc>
                <a:spcPct val="90000"/>
              </a:lnSpc>
              <a:spcBef>
                <a:spcPts val="400"/>
              </a:spcBef>
              <a:buNone/>
              <a:defRPr>
                <a:solidFill>
                  <a:srgbClr val="000000"/>
                </a:solidFill>
              </a:defRPr>
            </a:pPr>
            <a:endParaRPr lang="es-ES" sz="1200" dirty="0">
              <a:latin typeface="+mj-lt"/>
            </a:endParaRPr>
          </a:p>
          <a:p>
            <a:pPr marL="0" indent="0">
              <a:lnSpc>
                <a:spcPct val="90000"/>
              </a:lnSpc>
              <a:spcBef>
                <a:spcPts val="400"/>
              </a:spcBef>
              <a:buNone/>
              <a:defRPr>
                <a:solidFill>
                  <a:srgbClr val="000000"/>
                </a:solidFill>
              </a:defRPr>
            </a:pPr>
            <a:endParaRPr lang="es-ES" sz="1200" dirty="0">
              <a:latin typeface="+mj-lt"/>
            </a:endParaRPr>
          </a:p>
          <a:p>
            <a:pPr marL="446995" lvl="1" indent="0">
              <a:lnSpc>
                <a:spcPct val="90000"/>
              </a:lnSpc>
              <a:spcBef>
                <a:spcPts val="400"/>
              </a:spcBef>
              <a:buNone/>
              <a:defRPr>
                <a:solidFill>
                  <a:srgbClr val="000000"/>
                </a:solidFill>
              </a:defRPr>
            </a:pPr>
            <a:endParaRPr lang="es-ES" sz="1200" dirty="0">
              <a:latin typeface="+mj-lt"/>
            </a:endParaRPr>
          </a:p>
        </p:txBody>
      </p:sp>
    </p:spTree>
    <p:extLst>
      <p:ext uri="{BB962C8B-B14F-4D97-AF65-F5344CB8AC3E}">
        <p14:creationId xmlns:p14="http://schemas.microsoft.com/office/powerpoint/2010/main" val="1854138902"/>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CF-Bubbles(clipped).png"/>
          <p:cNvPicPr>
            <a:picLocks noChangeAspect="1"/>
          </p:cNvPicPr>
          <p:nvPr/>
        </p:nvPicPr>
        <p:blipFill>
          <a:blip r:embed="rId3"/>
          <a:stretch>
            <a:fillRect/>
          </a:stretch>
        </p:blipFill>
        <p:spPr>
          <a:xfrm>
            <a:off x="7576238" y="4841208"/>
            <a:ext cx="1600490" cy="1855935"/>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marL="0" marR="0" lvl="0" indent="0" algn="ctr" defTabSz="365760" rtl="0" eaLnBrk="1" fontAlgn="auto" latinLnBrk="0" hangingPunct="0">
              <a:lnSpc>
                <a:spcPct val="100000"/>
              </a:lnSpc>
              <a:spcBef>
                <a:spcPts val="0"/>
              </a:spcBef>
              <a:spcAft>
                <a:spcPts val="0"/>
              </a:spcAft>
              <a:buClrTx/>
              <a:buSzTx/>
              <a:buFontTx/>
              <a:buNone/>
              <a:tabLst/>
              <a:defRPr sz="1760">
                <a:solidFill>
                  <a:srgbClr val="FFFFFF"/>
                </a:solidFill>
                <a:latin typeface="Helvetica Light"/>
                <a:ea typeface="Helvetica Light"/>
                <a:cs typeface="Helvetica Light"/>
                <a:sym typeface="Helvetica Light"/>
              </a:defRPr>
            </a:pPr>
            <a:endParaRPr kumimoji="0" sz="1760" b="0" i="0" u="none" strike="noStrike" kern="0" cap="none" spc="0" normalizeH="0" baseline="0" noProof="0" dirty="0">
              <a:ln>
                <a:noFill/>
              </a:ln>
              <a:solidFill>
                <a:srgbClr val="FFFFFF"/>
              </a:solidFill>
              <a:effectLst/>
              <a:uLnTx/>
              <a:uFillTx/>
              <a:latin typeface="Helvetica Light"/>
              <a:sym typeface="Helvetica Light"/>
            </a:endParaRPr>
          </a:p>
        </p:txBody>
      </p:sp>
      <p:sp>
        <p:nvSpPr>
          <p:cNvPr id="142" name="Shape 142"/>
          <p:cNvSpPr/>
          <p:nvPr/>
        </p:nvSpPr>
        <p:spPr>
          <a:xfrm>
            <a:off x="-20109" y="229900"/>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pPr marL="0" marR="0" lvl="0" indent="0" algn="ctr" defTabSz="868680" rtl="0" eaLnBrk="1" fontAlgn="auto" latinLnBrk="0" hangingPunct="0">
              <a:lnSpc>
                <a:spcPct val="100000"/>
              </a:lnSpc>
              <a:spcBef>
                <a:spcPts val="0"/>
              </a:spcBef>
              <a:spcAft>
                <a:spcPts val="0"/>
              </a:spcAft>
              <a:buClrTx/>
              <a:buSzTx/>
              <a:buFontTx/>
              <a:buNone/>
              <a:tabLst/>
              <a:defRPr/>
            </a:pPr>
            <a:r>
              <a:rPr lang="es-ES" kern="0" dirty="0"/>
              <a:t>Créditos </a:t>
            </a:r>
            <a:endParaRPr kumimoji="0" lang="es-ES" sz="4180" b="0" i="0" u="none" strike="noStrike" kern="0" cap="none" spc="0" normalizeH="0" baseline="0" dirty="0">
              <a:ln>
                <a:noFill/>
              </a:ln>
              <a:solidFill>
                <a:srgbClr val="FFFFFF"/>
              </a:solidFill>
              <a:effectLst/>
              <a:uLnTx/>
              <a:uFillTx/>
              <a:sym typeface="Helvetica Light"/>
            </a:endParaRPr>
          </a:p>
        </p:txBody>
      </p:sp>
      <p:sp>
        <p:nvSpPr>
          <p:cNvPr id="2" name="TextBox 1"/>
          <p:cNvSpPr txBox="1"/>
          <p:nvPr/>
        </p:nvSpPr>
        <p:spPr>
          <a:xfrm>
            <a:off x="457200" y="1447800"/>
            <a:ext cx="7467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j-ea"/>
              <a:cs typeface="+mj-cs"/>
              <a:sym typeface="Calibri"/>
            </a:endParaRPr>
          </a:p>
        </p:txBody>
      </p:sp>
      <p:sp>
        <p:nvSpPr>
          <p:cNvPr id="8" name="Shape 122"/>
          <p:cNvSpPr>
            <a:spLocks noGrp="1"/>
          </p:cNvSpPr>
          <p:nvPr>
            <p:ph type="body" idx="1"/>
          </p:nvPr>
        </p:nvSpPr>
        <p:spPr>
          <a:xfrm>
            <a:off x="286808" y="1246908"/>
            <a:ext cx="8510827" cy="5450235"/>
          </a:xfrm>
          <a:prstGeom prst="rect">
            <a:avLst/>
          </a:prstGeom>
        </p:spPr>
        <p:txBody>
          <a:bodyPr>
            <a:normAutofit/>
          </a:bodyPr>
          <a:lstStyle/>
          <a:p>
            <a:pPr marL="0" indent="0" algn="ctr">
              <a:lnSpc>
                <a:spcPct val="90000"/>
              </a:lnSpc>
              <a:spcBef>
                <a:spcPts val="400"/>
              </a:spcBef>
              <a:buNone/>
              <a:defRPr>
                <a:solidFill>
                  <a:srgbClr val="000000"/>
                </a:solidFill>
              </a:defRPr>
            </a:pPr>
            <a:r>
              <a:rPr lang="es-ES" sz="2400" dirty="0">
                <a:latin typeface="+mj-lt"/>
              </a:rPr>
              <a:t>Esta capacitación fue desarrollada en asociación con la </a:t>
            </a:r>
            <a:r>
              <a:rPr lang="es-ES" sz="2400" dirty="0">
                <a:solidFill>
                  <a:srgbClr val="000000"/>
                </a:solidFill>
                <a:latin typeface="+mj-lt"/>
              </a:rPr>
              <a:t>Junta de Prevención del Maltrato y Abandono Infantil de Wisconsin y el Departamento de Niños y Familias de </a:t>
            </a:r>
            <a:r>
              <a:rPr lang="es-ES" sz="2400" dirty="0">
                <a:latin typeface="+mj-lt"/>
              </a:rPr>
              <a:t>Wisconsin. Agradecimiento especial para el </a:t>
            </a:r>
            <a:r>
              <a:rPr lang="es-ES" sz="2400" dirty="0">
                <a:solidFill>
                  <a:srgbClr val="000000"/>
                </a:solidFill>
                <a:latin typeface="+mj-lt"/>
              </a:rPr>
              <a:t>Centro Nacional para el Síndrome del Bebé Sacudido</a:t>
            </a:r>
            <a:r>
              <a:rPr lang="es-ES" sz="2400" dirty="0">
                <a:solidFill>
                  <a:srgbClr val="000000"/>
                </a:solidFill>
              </a:rPr>
              <a:t> </a:t>
            </a:r>
            <a:r>
              <a:rPr lang="es-ES" sz="2400" dirty="0">
                <a:latin typeface="+mj-lt"/>
              </a:rPr>
              <a:t>por ofrecer su conocimiento profesional, experiencia y colaboración durante el desarrollo de esta capacitación. </a:t>
            </a:r>
          </a:p>
          <a:p>
            <a:pPr marL="0" indent="0">
              <a:lnSpc>
                <a:spcPct val="90000"/>
              </a:lnSpc>
              <a:spcBef>
                <a:spcPts val="400"/>
              </a:spcBef>
              <a:buNone/>
              <a:defRPr>
                <a:solidFill>
                  <a:srgbClr val="000000"/>
                </a:solidFill>
              </a:defRPr>
            </a:pPr>
            <a:endParaRPr lang="en-US" sz="2800" dirty="0">
              <a:latin typeface="+mj-lt"/>
            </a:endParaRPr>
          </a:p>
          <a:p>
            <a:pPr marL="0" indent="0">
              <a:lnSpc>
                <a:spcPct val="90000"/>
              </a:lnSpc>
              <a:spcBef>
                <a:spcPts val="400"/>
              </a:spcBef>
              <a:buNone/>
              <a:defRPr>
                <a:solidFill>
                  <a:srgbClr val="000000"/>
                </a:solidFill>
              </a:defRPr>
            </a:pPr>
            <a:endParaRPr lang="en-US" sz="2800" dirty="0">
              <a:latin typeface="+mj-lt"/>
            </a:endParaRPr>
          </a:p>
          <a:p>
            <a:pPr marL="446995" lvl="1" indent="0">
              <a:lnSpc>
                <a:spcPct val="90000"/>
              </a:lnSpc>
              <a:spcBef>
                <a:spcPts val="400"/>
              </a:spcBef>
              <a:buNone/>
              <a:defRPr>
                <a:solidFill>
                  <a:srgbClr val="000000"/>
                </a:solidFill>
              </a:defRPr>
            </a:pPr>
            <a:endParaRPr lang="en-US" sz="1200" dirty="0">
              <a:latin typeface="+mj-lt"/>
            </a:endParaRPr>
          </a:p>
          <a:p>
            <a:pPr marL="446995" lvl="1" indent="0">
              <a:lnSpc>
                <a:spcPct val="90000"/>
              </a:lnSpc>
              <a:spcBef>
                <a:spcPts val="400"/>
              </a:spcBef>
              <a:buNone/>
              <a:defRPr>
                <a:solidFill>
                  <a:srgbClr val="000000"/>
                </a:solidFill>
              </a:defRPr>
            </a:pPr>
            <a:endParaRPr lang="en-US" sz="1200" dirty="0">
              <a:latin typeface="+mj-lt"/>
            </a:endParaRPr>
          </a:p>
          <a:p>
            <a:pPr marL="446995" lvl="1" indent="0">
              <a:lnSpc>
                <a:spcPct val="90000"/>
              </a:lnSpc>
              <a:spcBef>
                <a:spcPts val="400"/>
              </a:spcBef>
              <a:buNone/>
              <a:defRPr>
                <a:solidFill>
                  <a:srgbClr val="000000"/>
                </a:solidFill>
              </a:defRPr>
            </a:pPr>
            <a:endParaRPr lang="en-US" sz="1200" dirty="0">
              <a:latin typeface="+mj-lt"/>
            </a:endParaRPr>
          </a:p>
        </p:txBody>
      </p:sp>
      <p:sp>
        <p:nvSpPr>
          <p:cNvPr id="3" name="TextBox 2">
            <a:extLst>
              <a:ext uri="{FF2B5EF4-FFF2-40B4-BE49-F238E27FC236}">
                <a16:creationId xmlns:a16="http://schemas.microsoft.com/office/drawing/2014/main" id="{DCBA4C6E-4DC8-4EA2-83A7-C0B1FB0D9C3C}"/>
              </a:ext>
            </a:extLst>
          </p:cNvPr>
          <p:cNvSpPr txBox="1"/>
          <p:nvPr/>
        </p:nvSpPr>
        <p:spPr>
          <a:xfrm>
            <a:off x="83876" y="5309785"/>
            <a:ext cx="7204364" cy="11408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46995" lvl="1" indent="0">
              <a:lnSpc>
                <a:spcPct val="90000"/>
              </a:lnSpc>
              <a:spcBef>
                <a:spcPts val="400"/>
              </a:spcBef>
              <a:buNone/>
              <a:defRPr>
                <a:solidFill>
                  <a:srgbClr val="000000"/>
                </a:solidFill>
              </a:defRPr>
            </a:pPr>
            <a:endParaRPr lang="en-US" sz="1200" dirty="0">
              <a:solidFill>
                <a:srgbClr val="000000"/>
              </a:solidFill>
            </a:endParaRPr>
          </a:p>
          <a:p>
            <a:pPr lvl="1"/>
            <a:r>
              <a:rPr lang="es-ES" sz="1200" dirty="0">
                <a:latin typeface="+mj-lt"/>
              </a:rPr>
              <a:t>Descargo de responsabilidad: The Period of PURPLE Crying® es una marca registrada y todo su contenido está protegido con derechos de autor. Todos los derechos reservados, Ronald G. Barr, MDCM, FRCPC y el Centro Nacional para el Síndrome del Bebé Sacudido (2004–2018). Revisado el 5 de febrero de 2018.</a:t>
            </a:r>
          </a:p>
          <a:p>
            <a:pPr marL="0" marR="0" indent="0" algn="l" defTabSz="914400" rtl="0" fontAlgn="auto" latinLnBrk="0" hangingPunct="0">
              <a:lnSpc>
                <a:spcPct val="100000"/>
              </a:lnSpc>
              <a:spcBef>
                <a:spcPts val="0"/>
              </a:spcBef>
              <a:spcAft>
                <a:spcPts val="0"/>
              </a:spcAft>
              <a:buClrTx/>
              <a:buSzTx/>
              <a:buFontTx/>
              <a:buNone/>
              <a:tabLst/>
            </a:pPr>
            <a:endParaRPr kumimoji="0" lang="es-ES" sz="1800" b="0" i="0" u="none" strike="noStrike" cap="none" spc="0" normalizeH="0" baseline="0" dirty="0">
              <a:ln>
                <a:noFill/>
              </a:ln>
              <a:solidFill>
                <a:srgbClr val="000000"/>
              </a:solidFill>
              <a:effectLst/>
              <a:uFillTx/>
              <a:latin typeface="+mj-lt"/>
              <a:ea typeface="+mj-ea"/>
              <a:cs typeface="+mj-cs"/>
              <a:sym typeface="Calibri"/>
            </a:endParaRPr>
          </a:p>
        </p:txBody>
      </p:sp>
      <p:pic>
        <p:nvPicPr>
          <p:cNvPr id="5" name="Picture 4">
            <a:extLst>
              <a:ext uri="{FF2B5EF4-FFF2-40B4-BE49-F238E27FC236}">
                <a16:creationId xmlns:a16="http://schemas.microsoft.com/office/drawing/2014/main" id="{143A1FBE-FE77-4858-BBEE-2720FE71C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864" y="3833053"/>
            <a:ext cx="3350164" cy="676732"/>
          </a:xfrm>
          <a:prstGeom prst="rect">
            <a:avLst/>
          </a:prstGeom>
        </p:spPr>
      </p:pic>
      <p:pic>
        <p:nvPicPr>
          <p:cNvPr id="12" name="Picture 11" descr="http://dcfweb/brand_toolbox/images/Logos/cmyk-color-logo-5x5.png">
            <a:extLst>
              <a:ext uri="{FF2B5EF4-FFF2-40B4-BE49-F238E27FC236}">
                <a16:creationId xmlns:a16="http://schemas.microsoft.com/office/drawing/2014/main" id="{F10AE45D-F2B8-4C3A-92F4-669D2DB46E24}"/>
              </a:ext>
            </a:extLst>
          </p:cNvPr>
          <p:cNvPicPr/>
          <p:nvPr/>
        </p:nvPicPr>
        <p:blipFill>
          <a:blip r:embed="rId5" r:link="rId6" cstate="print"/>
          <a:srcRect/>
          <a:stretch>
            <a:fillRect/>
          </a:stretch>
        </p:blipFill>
        <p:spPr bwMode="auto">
          <a:xfrm>
            <a:off x="3741683" y="3434608"/>
            <a:ext cx="1479024" cy="1473622"/>
          </a:xfrm>
          <a:prstGeom prst="rect">
            <a:avLst/>
          </a:prstGeom>
          <a:noFill/>
          <a:ln w="9525">
            <a:noFill/>
            <a:miter lim="800000"/>
            <a:headEnd/>
            <a:tailEnd/>
          </a:ln>
        </p:spPr>
      </p:pic>
      <p:pic>
        <p:nvPicPr>
          <p:cNvPr id="7" name="Picture 6">
            <a:extLst>
              <a:ext uri="{FF2B5EF4-FFF2-40B4-BE49-F238E27FC236}">
                <a16:creationId xmlns:a16="http://schemas.microsoft.com/office/drawing/2014/main" id="{B2B4EA52-F74B-4740-91FD-52EC88F542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5722" y="3746629"/>
            <a:ext cx="3167108" cy="676732"/>
          </a:xfrm>
          <a:prstGeom prst="rect">
            <a:avLst/>
          </a:prstGeom>
        </p:spPr>
      </p:pic>
    </p:spTree>
    <p:extLst>
      <p:ext uri="{BB962C8B-B14F-4D97-AF65-F5344CB8AC3E}">
        <p14:creationId xmlns:p14="http://schemas.microsoft.com/office/powerpoint/2010/main" val="26027197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20" name="Shape 120"/>
          <p:cNvSpPr/>
          <p:nvPr/>
        </p:nvSpPr>
        <p:spPr>
          <a:xfrm>
            <a:off x="-20109" y="283104"/>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dirty="0"/>
              <a:t>ACEs in Wisconsin</a:t>
            </a:r>
          </a:p>
        </p:txBody>
      </p:sp>
      <p:sp>
        <p:nvSpPr>
          <p:cNvPr id="121" name="Shape 121"/>
          <p:cNvSpPr/>
          <p:nvPr/>
        </p:nvSpPr>
        <p:spPr>
          <a:xfrm>
            <a:off x="-20109" y="283104"/>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s-ES" sz="4000" dirty="0"/>
              <a:t> </a:t>
            </a:r>
            <a:r>
              <a:rPr lang="es-ES" sz="3600" b="1" dirty="0"/>
              <a:t>Todos los bebés lloran</a:t>
            </a:r>
          </a:p>
        </p:txBody>
      </p:sp>
      <p:sp>
        <p:nvSpPr>
          <p:cNvPr id="2" name="Rectangle 1">
            <a:extLst>
              <a:ext uri="{FF2B5EF4-FFF2-40B4-BE49-F238E27FC236}">
                <a16:creationId xmlns:a16="http://schemas.microsoft.com/office/drawing/2014/main" id="{F23F9275-9DA4-47E3-8A71-81198CBB87CF}"/>
              </a:ext>
            </a:extLst>
          </p:cNvPr>
          <p:cNvSpPr/>
          <p:nvPr/>
        </p:nvSpPr>
        <p:spPr>
          <a:xfrm>
            <a:off x="-49845" y="1061351"/>
            <a:ext cx="8772041" cy="5160387"/>
          </a:xfrm>
          <a:prstGeom prst="rect">
            <a:avLst/>
          </a:prstGeom>
        </p:spPr>
        <p:txBody>
          <a:bodyPr wrap="square">
            <a:spAutoFit/>
          </a:bodyPr>
          <a:lstStyle/>
          <a:p>
            <a:pPr marL="446995" lvl="1">
              <a:lnSpc>
                <a:spcPct val="90000"/>
              </a:lnSpc>
              <a:spcBef>
                <a:spcPts val="400"/>
              </a:spcBef>
              <a:defRPr>
                <a:solidFill>
                  <a:srgbClr val="000000"/>
                </a:solidFill>
              </a:defRPr>
            </a:pPr>
            <a:endParaRPr lang="es-ES" sz="3600" dirty="0">
              <a:solidFill>
                <a:srgbClr val="000000"/>
              </a:solidFill>
              <a:latin typeface="+mj-lt"/>
            </a:endParaRPr>
          </a:p>
          <a:p>
            <a:pPr marL="1018495" lvl="1" indent="-571500">
              <a:lnSpc>
                <a:spcPct val="90000"/>
              </a:lnSpc>
              <a:spcBef>
                <a:spcPts val="400"/>
              </a:spcBef>
              <a:buFont typeface="Arial" panose="020B0604020202020204" pitchFamily="34" charset="0"/>
              <a:buChar char="•"/>
              <a:defRPr>
                <a:solidFill>
                  <a:srgbClr val="000000"/>
                </a:solidFill>
              </a:defRPr>
            </a:pPr>
            <a:r>
              <a:rPr lang="es-ES" sz="3600" dirty="0">
                <a:latin typeface="+mj-lt"/>
              </a:rPr>
              <a:t>Llorar es la forma de comunicación de los bebés.</a:t>
            </a:r>
          </a:p>
          <a:p>
            <a:pPr marL="446995" lvl="1">
              <a:lnSpc>
                <a:spcPct val="90000"/>
              </a:lnSpc>
              <a:spcBef>
                <a:spcPts val="400"/>
              </a:spcBef>
              <a:defRPr>
                <a:solidFill>
                  <a:srgbClr val="000000"/>
                </a:solidFill>
              </a:defRPr>
            </a:pPr>
            <a:endParaRPr lang="es-ES" sz="800" dirty="0">
              <a:latin typeface="+mj-lt"/>
            </a:endParaRPr>
          </a:p>
          <a:p>
            <a:pPr marL="1018495" lvl="1" indent="-571500">
              <a:lnSpc>
                <a:spcPct val="90000"/>
              </a:lnSpc>
              <a:spcBef>
                <a:spcPts val="400"/>
              </a:spcBef>
              <a:buFont typeface="Arial" panose="020B0604020202020204" pitchFamily="34" charset="0"/>
              <a:buChar char="•"/>
              <a:defRPr>
                <a:solidFill>
                  <a:srgbClr val="000000"/>
                </a:solidFill>
              </a:defRPr>
            </a:pPr>
            <a:r>
              <a:rPr lang="es-ES" sz="3600" dirty="0">
                <a:latin typeface="+mj-lt"/>
              </a:rPr>
              <a:t>El llanto varía en duración e intensidad.</a:t>
            </a:r>
            <a:endParaRPr lang="es-ES" sz="800" dirty="0">
              <a:latin typeface="+mj-lt"/>
            </a:endParaRPr>
          </a:p>
          <a:p>
            <a:pPr marL="1018495" lvl="1" indent="-571500">
              <a:lnSpc>
                <a:spcPct val="90000"/>
              </a:lnSpc>
              <a:spcBef>
                <a:spcPts val="400"/>
              </a:spcBef>
              <a:buFont typeface="Arial" panose="020B0604020202020204" pitchFamily="34" charset="0"/>
              <a:buChar char="•"/>
              <a:defRPr>
                <a:solidFill>
                  <a:srgbClr val="000000"/>
                </a:solidFill>
              </a:defRPr>
            </a:pPr>
            <a:r>
              <a:rPr lang="es-ES" sz="3600" dirty="0">
                <a:latin typeface="+mj-lt"/>
              </a:rPr>
              <a:t>Algunas veces, no se puede consolar a los bebés.</a:t>
            </a:r>
          </a:p>
          <a:p>
            <a:pPr marL="1018495" lvl="1" indent="-571500">
              <a:lnSpc>
                <a:spcPct val="90000"/>
              </a:lnSpc>
              <a:spcBef>
                <a:spcPts val="400"/>
              </a:spcBef>
              <a:buFont typeface="Arial" panose="020B0604020202020204" pitchFamily="34" charset="0"/>
              <a:buChar char="•"/>
              <a:defRPr>
                <a:solidFill>
                  <a:srgbClr val="000000"/>
                </a:solidFill>
              </a:defRPr>
            </a:pPr>
            <a:endParaRPr lang="es-ES" sz="800" dirty="0">
              <a:latin typeface="+mj-lt"/>
            </a:endParaRPr>
          </a:p>
          <a:p>
            <a:pPr marL="1018495" lvl="1" indent="-571500">
              <a:lnSpc>
                <a:spcPct val="90000"/>
              </a:lnSpc>
              <a:spcBef>
                <a:spcPts val="400"/>
              </a:spcBef>
              <a:buFont typeface="Arial" panose="020B0604020202020204" pitchFamily="34" charset="0"/>
              <a:buChar char="•"/>
              <a:defRPr>
                <a:solidFill>
                  <a:srgbClr val="000000"/>
                </a:solidFill>
              </a:defRPr>
            </a:pPr>
            <a:r>
              <a:rPr lang="es-ES" sz="3600" dirty="0">
                <a:latin typeface="+mj-lt"/>
              </a:rPr>
              <a:t>El llanto inconsolable puede hacer que el cuidador se angustie y se frustre.</a:t>
            </a:r>
          </a:p>
          <a:p>
            <a:pPr marL="446995" lvl="1">
              <a:lnSpc>
                <a:spcPct val="90000"/>
              </a:lnSpc>
              <a:spcBef>
                <a:spcPts val="400"/>
              </a:spcBef>
              <a:defRPr>
                <a:solidFill>
                  <a:srgbClr val="000000"/>
                </a:solidFill>
              </a:defRPr>
            </a:pPr>
            <a:endParaRPr lang="es-ES" sz="3600" dirty="0">
              <a:latin typeface="+mj-lt"/>
            </a:endParaRPr>
          </a:p>
        </p:txBody>
      </p:sp>
      <p:pic>
        <p:nvPicPr>
          <p:cNvPr id="7" name="CCF-Bubbles(clipped).png">
            <a:extLst>
              <a:ext uri="{FF2B5EF4-FFF2-40B4-BE49-F238E27FC236}">
                <a16:creationId xmlns:a16="http://schemas.microsoft.com/office/drawing/2014/main" id="{FEC9D3C7-F33F-495E-9A51-56D310F70F47}"/>
              </a:ext>
            </a:extLst>
          </p:cNvPr>
          <p:cNvPicPr>
            <a:picLocks noChangeAspect="1"/>
          </p:cNvPicPr>
          <p:nvPr/>
        </p:nvPicPr>
        <p:blipFill>
          <a:blip r:embed="rId4"/>
          <a:stretch>
            <a:fillRect/>
          </a:stretch>
        </p:blipFill>
        <p:spPr>
          <a:xfrm>
            <a:off x="7455945" y="4716350"/>
            <a:ext cx="1708164" cy="1980794"/>
          </a:xfrm>
          <a:prstGeom prst="rect">
            <a:avLst/>
          </a:prstGeom>
          <a:ln w="12700">
            <a:miter lim="400000"/>
          </a:ln>
        </p:spPr>
      </p:pic>
    </p:spTree>
    <p:custDataLst>
      <p:tags r:id="rId1"/>
    </p:custDataLst>
    <p:extLst>
      <p:ext uri="{BB962C8B-B14F-4D97-AF65-F5344CB8AC3E}">
        <p14:creationId xmlns:p14="http://schemas.microsoft.com/office/powerpoint/2010/main" val="201673825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20" name="Shape 120"/>
          <p:cNvSpPr/>
          <p:nvPr/>
        </p:nvSpPr>
        <p:spPr>
          <a:xfrm>
            <a:off x="-20109" y="283104"/>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dirty="0"/>
              <a:t>ACEs in Wisconsin</a:t>
            </a:r>
          </a:p>
        </p:txBody>
      </p:sp>
      <p:sp>
        <p:nvSpPr>
          <p:cNvPr id="121" name="Shape 121"/>
          <p:cNvSpPr/>
          <p:nvPr/>
        </p:nvSpPr>
        <p:spPr>
          <a:xfrm>
            <a:off x="-20109" y="283104"/>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n-US" sz="4000" dirty="0"/>
              <a:t> </a:t>
            </a:r>
            <a:r>
              <a:rPr lang="es-ES" sz="3600" b="1" dirty="0"/>
              <a:t>Todos los bebés lloran</a:t>
            </a:r>
            <a:endParaRPr lang="en-US" sz="3600" b="1" dirty="0"/>
          </a:p>
        </p:txBody>
      </p:sp>
      <p:pic>
        <p:nvPicPr>
          <p:cNvPr id="7" name="CCF-Bubbles(clipped).png">
            <a:extLst>
              <a:ext uri="{FF2B5EF4-FFF2-40B4-BE49-F238E27FC236}">
                <a16:creationId xmlns:a16="http://schemas.microsoft.com/office/drawing/2014/main" id="{FEC9D3C7-F33F-495E-9A51-56D310F70F47}"/>
              </a:ext>
            </a:extLst>
          </p:cNvPr>
          <p:cNvPicPr>
            <a:picLocks noChangeAspect="1"/>
          </p:cNvPicPr>
          <p:nvPr/>
        </p:nvPicPr>
        <p:blipFill>
          <a:blip r:embed="rId4"/>
          <a:stretch>
            <a:fillRect/>
          </a:stretch>
        </p:blipFill>
        <p:spPr>
          <a:xfrm>
            <a:off x="7455945" y="4716350"/>
            <a:ext cx="1708164" cy="1980794"/>
          </a:xfrm>
          <a:prstGeom prst="rect">
            <a:avLst/>
          </a:prstGeom>
          <a:ln w="12700">
            <a:miter lim="400000"/>
          </a:ln>
        </p:spPr>
      </p:pic>
      <p:sp>
        <p:nvSpPr>
          <p:cNvPr id="8" name="Rectangle 7">
            <a:extLst>
              <a:ext uri="{FF2B5EF4-FFF2-40B4-BE49-F238E27FC236}">
                <a16:creationId xmlns:a16="http://schemas.microsoft.com/office/drawing/2014/main" id="{89A9FC44-873E-44BF-8567-AF37D20DD481}"/>
              </a:ext>
            </a:extLst>
          </p:cNvPr>
          <p:cNvSpPr/>
          <p:nvPr/>
        </p:nvSpPr>
        <p:spPr>
          <a:xfrm>
            <a:off x="2766447" y="3134161"/>
            <a:ext cx="3611106" cy="1140825"/>
          </a:xfrm>
          <a:prstGeom prst="rect">
            <a:avLst/>
          </a:prstGeom>
        </p:spPr>
        <p:txBody>
          <a:bodyPr wrap="square">
            <a:spAutoFit/>
          </a:bodyPr>
          <a:lstStyle/>
          <a:p>
            <a:pPr marL="446995" lvl="1">
              <a:lnSpc>
                <a:spcPct val="90000"/>
              </a:lnSpc>
              <a:spcBef>
                <a:spcPts val="400"/>
              </a:spcBef>
              <a:defRPr>
                <a:solidFill>
                  <a:srgbClr val="000000"/>
                </a:solidFill>
              </a:defRPr>
            </a:pPr>
            <a:endParaRPr lang="en-US" sz="3600" dirty="0">
              <a:solidFill>
                <a:srgbClr val="000000"/>
              </a:solidFill>
              <a:latin typeface="+mj-lt"/>
            </a:endParaRPr>
          </a:p>
          <a:p>
            <a:pPr marL="446995" lvl="1">
              <a:lnSpc>
                <a:spcPct val="90000"/>
              </a:lnSpc>
              <a:spcBef>
                <a:spcPts val="400"/>
              </a:spcBef>
              <a:defRPr>
                <a:solidFill>
                  <a:srgbClr val="000000"/>
                </a:solidFill>
              </a:defRPr>
            </a:pPr>
            <a:endParaRPr lang="en-US" sz="3600" dirty="0">
              <a:latin typeface="+mj-lt"/>
            </a:endParaRPr>
          </a:p>
        </p:txBody>
      </p:sp>
      <p:sp>
        <p:nvSpPr>
          <p:cNvPr id="9" name="Rectangle 8">
            <a:extLst>
              <a:ext uri="{FF2B5EF4-FFF2-40B4-BE49-F238E27FC236}">
                <a16:creationId xmlns:a16="http://schemas.microsoft.com/office/drawing/2014/main" id="{4DC13296-3108-4094-906F-0BCF15690199}"/>
              </a:ext>
            </a:extLst>
          </p:cNvPr>
          <p:cNvSpPr/>
          <p:nvPr/>
        </p:nvSpPr>
        <p:spPr>
          <a:xfrm>
            <a:off x="623391" y="4443875"/>
            <a:ext cx="6832554" cy="2086725"/>
          </a:xfrm>
          <a:prstGeom prst="rect">
            <a:avLst/>
          </a:prstGeom>
        </p:spPr>
        <p:txBody>
          <a:bodyPr wrap="square">
            <a:spAutoFit/>
          </a:bodyPr>
          <a:lstStyle/>
          <a:p>
            <a:pPr marL="446995" lvl="1" algn="ctr">
              <a:lnSpc>
                <a:spcPct val="90000"/>
              </a:lnSpc>
              <a:spcBef>
                <a:spcPts val="400"/>
              </a:spcBef>
              <a:defRPr>
                <a:solidFill>
                  <a:srgbClr val="000000"/>
                </a:solidFill>
              </a:defRPr>
            </a:pPr>
            <a:r>
              <a:rPr lang="es-ES" sz="3600" dirty="0">
                <a:latin typeface="+mj-lt"/>
              </a:rPr>
              <a:t>El factor principal que </a:t>
            </a:r>
            <a:r>
              <a:rPr lang="es-ES" sz="3600" i="1" dirty="0">
                <a:latin typeface="+mj-lt"/>
              </a:rPr>
              <a:t>desencadena</a:t>
            </a:r>
            <a:r>
              <a:rPr lang="es-ES" sz="3600" dirty="0">
                <a:latin typeface="+mj-lt"/>
              </a:rPr>
              <a:t> el síndrome del bebé sacudido es la frustración ante el llanto del bebé.</a:t>
            </a:r>
          </a:p>
        </p:txBody>
      </p:sp>
      <p:pic>
        <p:nvPicPr>
          <p:cNvPr id="4" name="Picture 3" descr="A close up of a baby&#10;&#10;Description automatically generated">
            <a:extLst>
              <a:ext uri="{FF2B5EF4-FFF2-40B4-BE49-F238E27FC236}">
                <a16:creationId xmlns:a16="http://schemas.microsoft.com/office/drawing/2014/main" id="{37A40602-BDA9-4692-A8A1-2C4493B918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1831" y="1105097"/>
            <a:ext cx="4855335" cy="3236890"/>
          </a:xfrm>
          <a:prstGeom prst="rect">
            <a:avLst/>
          </a:prstGeom>
        </p:spPr>
      </p:pic>
    </p:spTree>
    <p:custDataLst>
      <p:tags r:id="rId1"/>
    </p:custDataLst>
    <p:extLst>
      <p:ext uri="{BB962C8B-B14F-4D97-AF65-F5344CB8AC3E}">
        <p14:creationId xmlns:p14="http://schemas.microsoft.com/office/powerpoint/2010/main" val="66740161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CF-Bubbles(clipped).png"/>
          <p:cNvPicPr>
            <a:picLocks noChangeAspect="1"/>
          </p:cNvPicPr>
          <p:nvPr/>
        </p:nvPicPr>
        <p:blipFill>
          <a:blip r:embed="rId4"/>
          <a:stretch>
            <a:fillRect/>
          </a:stretch>
        </p:blipFill>
        <p:spPr>
          <a:xfrm>
            <a:off x="7359636" y="4669402"/>
            <a:ext cx="1795433" cy="2081992"/>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42" name="Shape 142"/>
          <p:cNvSpPr/>
          <p:nvPr/>
        </p:nvSpPr>
        <p:spPr>
          <a:xfrm>
            <a:off x="-20109" y="283104"/>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n-US" sz="3600" b="1" dirty="0"/>
              <a:t>¿</a:t>
            </a:r>
            <a:r>
              <a:rPr lang="es-ES" sz="3600" b="1" dirty="0"/>
              <a:t>Qué es el síndrome del bebé sacudido</a:t>
            </a:r>
            <a:r>
              <a:rPr lang="en-US" sz="3600" b="1" dirty="0"/>
              <a:t>? </a:t>
            </a:r>
            <a:endParaRPr sz="3600" b="1" dirty="0"/>
          </a:p>
        </p:txBody>
      </p:sp>
      <p:sp>
        <p:nvSpPr>
          <p:cNvPr id="2" name="TextBox 1"/>
          <p:cNvSpPr txBox="1"/>
          <p:nvPr/>
        </p:nvSpPr>
        <p:spPr>
          <a:xfrm>
            <a:off x="457200" y="1447800"/>
            <a:ext cx="7467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8" name="Shape 122"/>
          <p:cNvSpPr>
            <a:spLocks noGrp="1"/>
          </p:cNvSpPr>
          <p:nvPr>
            <p:ph type="body" idx="1"/>
          </p:nvPr>
        </p:nvSpPr>
        <p:spPr>
          <a:xfrm>
            <a:off x="457200" y="1254697"/>
            <a:ext cx="10835640" cy="5320199"/>
          </a:xfrm>
          <a:prstGeom prst="rect">
            <a:avLst/>
          </a:prstGeom>
        </p:spPr>
        <p:txBody>
          <a:bodyPr>
            <a:normAutofit/>
          </a:bodyPr>
          <a:lstStyle/>
          <a:p>
            <a:pPr marL="890588" lvl="2" indent="0">
              <a:spcBef>
                <a:spcPts val="400"/>
              </a:spcBef>
              <a:buNone/>
              <a:defRPr>
                <a:solidFill>
                  <a:srgbClr val="000000"/>
                </a:solidFill>
              </a:defRPr>
            </a:pPr>
            <a:endParaRPr lang="en-US" sz="4800" dirty="0">
              <a:solidFill>
                <a:srgbClr val="000000"/>
              </a:solidFill>
              <a:latin typeface="+mj-lt"/>
            </a:endParaRPr>
          </a:p>
          <a:p>
            <a:pPr marL="0" indent="0">
              <a:spcBef>
                <a:spcPts val="400"/>
              </a:spcBef>
              <a:buNone/>
              <a:defRPr>
                <a:solidFill>
                  <a:srgbClr val="000000"/>
                </a:solidFill>
              </a:defRPr>
            </a:pPr>
            <a:endParaRPr lang="en-US" sz="4700" dirty="0">
              <a:solidFill>
                <a:srgbClr val="000000"/>
              </a:solidFill>
            </a:endParaRPr>
          </a:p>
          <a:p>
            <a:pPr marL="446995" lvl="1" indent="0">
              <a:lnSpc>
                <a:spcPct val="90000"/>
              </a:lnSpc>
              <a:spcBef>
                <a:spcPts val="400"/>
              </a:spcBef>
              <a:buNone/>
              <a:defRPr>
                <a:solidFill>
                  <a:srgbClr val="000000"/>
                </a:solidFill>
              </a:defRPr>
            </a:pPr>
            <a:endParaRPr lang="es-ES" dirty="0"/>
          </a:p>
        </p:txBody>
      </p:sp>
      <p:sp>
        <p:nvSpPr>
          <p:cNvPr id="9" name="Rectangle 8">
            <a:extLst>
              <a:ext uri="{FF2B5EF4-FFF2-40B4-BE49-F238E27FC236}">
                <a16:creationId xmlns:a16="http://schemas.microsoft.com/office/drawing/2014/main" id="{AEB0952D-A445-43AC-80BD-0FFC34C18EA2}"/>
              </a:ext>
            </a:extLst>
          </p:cNvPr>
          <p:cNvSpPr/>
          <p:nvPr/>
        </p:nvSpPr>
        <p:spPr>
          <a:xfrm>
            <a:off x="-20109" y="1090921"/>
            <a:ext cx="9184218" cy="5193729"/>
          </a:xfrm>
          <a:prstGeom prst="rect">
            <a:avLst/>
          </a:prstGeom>
        </p:spPr>
        <p:txBody>
          <a:bodyPr wrap="square">
            <a:spAutoFit/>
          </a:bodyPr>
          <a:lstStyle/>
          <a:p>
            <a:pPr marL="1018495" lvl="1" indent="-571500">
              <a:lnSpc>
                <a:spcPct val="90000"/>
              </a:lnSpc>
              <a:spcBef>
                <a:spcPts val="400"/>
              </a:spcBef>
              <a:buFont typeface="Arial" panose="020B0604020202020204" pitchFamily="34" charset="0"/>
              <a:buChar char="•"/>
              <a:defRPr>
                <a:solidFill>
                  <a:srgbClr val="000000"/>
                </a:solidFill>
              </a:defRPr>
            </a:pPr>
            <a:endParaRPr lang="es-ES" sz="1200" dirty="0">
              <a:latin typeface="+mj-lt"/>
            </a:endParaRPr>
          </a:p>
          <a:p>
            <a:pPr marL="1018495" lvl="1" indent="-571500">
              <a:lnSpc>
                <a:spcPct val="90000"/>
              </a:lnSpc>
              <a:spcBef>
                <a:spcPts val="400"/>
              </a:spcBef>
              <a:buFont typeface="Arial" panose="020B0604020202020204" pitchFamily="34" charset="0"/>
              <a:buChar char="•"/>
              <a:defRPr>
                <a:solidFill>
                  <a:srgbClr val="000000"/>
                </a:solidFill>
              </a:defRPr>
            </a:pPr>
            <a:r>
              <a:rPr lang="es-ES" sz="3600" dirty="0">
                <a:solidFill>
                  <a:srgbClr val="000000"/>
                </a:solidFill>
                <a:latin typeface="Calibri" panose="020F0502020204030204" pitchFamily="34" charset="0"/>
                <a:cs typeface="Calibri" panose="020F0502020204030204" pitchFamily="34" charset="0"/>
              </a:rPr>
              <a:t>Forma de traumatismo craneal por maltrato (</a:t>
            </a:r>
            <a:r>
              <a:rPr lang="en-US" sz="3600" dirty="0">
                <a:solidFill>
                  <a:srgbClr val="000000"/>
                </a:solidFill>
                <a:latin typeface="Calibri" panose="020F0502020204030204" pitchFamily="34" charset="0"/>
                <a:cs typeface="Calibri" panose="020F0502020204030204" pitchFamily="34" charset="0"/>
              </a:rPr>
              <a:t>Abusive Head Trauma, </a:t>
            </a:r>
            <a:r>
              <a:rPr lang="es-ES" sz="3600" dirty="0">
                <a:solidFill>
                  <a:srgbClr val="000000"/>
                </a:solidFill>
                <a:latin typeface="Calibri" panose="020F0502020204030204" pitchFamily="34" charset="0"/>
                <a:cs typeface="Calibri" panose="020F0502020204030204" pitchFamily="34" charset="0"/>
              </a:rPr>
              <a:t>AHT).</a:t>
            </a:r>
          </a:p>
          <a:p>
            <a:pPr marL="446995" lvl="1">
              <a:lnSpc>
                <a:spcPct val="90000"/>
              </a:lnSpc>
              <a:spcBef>
                <a:spcPts val="400"/>
              </a:spcBef>
              <a:defRPr>
                <a:solidFill>
                  <a:srgbClr val="000000"/>
                </a:solidFill>
              </a:defRPr>
            </a:pPr>
            <a:endParaRPr lang="es-ES" sz="800" dirty="0">
              <a:solidFill>
                <a:srgbClr val="000000"/>
              </a:solidFill>
              <a:latin typeface="Calibri" panose="020F0502020204030204" pitchFamily="34" charset="0"/>
              <a:cs typeface="Calibri" panose="020F0502020204030204" pitchFamily="34" charset="0"/>
            </a:endParaRPr>
          </a:p>
          <a:p>
            <a:pPr marL="1018495" lvl="1" indent="-571500">
              <a:lnSpc>
                <a:spcPct val="90000"/>
              </a:lnSpc>
              <a:spcBef>
                <a:spcPts val="400"/>
              </a:spcBef>
              <a:buFont typeface="Arial" panose="020B0604020202020204" pitchFamily="34" charset="0"/>
              <a:buChar char="•"/>
              <a:defRPr>
                <a:solidFill>
                  <a:srgbClr val="000000"/>
                </a:solidFill>
              </a:defRPr>
            </a:pPr>
            <a:r>
              <a:rPr lang="es-ES" sz="3600" dirty="0">
                <a:solidFill>
                  <a:srgbClr val="000000"/>
                </a:solidFill>
                <a:latin typeface="Calibri" panose="020F0502020204030204" pitchFamily="34" charset="0"/>
                <a:cs typeface="Calibri" panose="020F0502020204030204" pitchFamily="34" charset="0"/>
              </a:rPr>
              <a:t>Ocurre en bebés y niños pequeños.</a:t>
            </a:r>
          </a:p>
          <a:p>
            <a:pPr marL="446995" lvl="1">
              <a:lnSpc>
                <a:spcPct val="90000"/>
              </a:lnSpc>
              <a:spcBef>
                <a:spcPts val="400"/>
              </a:spcBef>
              <a:defRPr>
                <a:solidFill>
                  <a:srgbClr val="000000"/>
                </a:solidFill>
              </a:defRPr>
            </a:pPr>
            <a:endParaRPr lang="es-ES" sz="800" dirty="0">
              <a:solidFill>
                <a:srgbClr val="000000"/>
              </a:solidFill>
              <a:latin typeface="Calibri" panose="020F0502020204030204" pitchFamily="34" charset="0"/>
              <a:cs typeface="Calibri" panose="020F0502020204030204" pitchFamily="34" charset="0"/>
            </a:endParaRPr>
          </a:p>
          <a:p>
            <a:pPr marL="1018495" lvl="1" indent="-571500">
              <a:lnSpc>
                <a:spcPct val="90000"/>
              </a:lnSpc>
              <a:spcBef>
                <a:spcPts val="400"/>
              </a:spcBef>
              <a:buFont typeface="Arial" panose="020B0604020202020204" pitchFamily="34" charset="0"/>
              <a:buChar char="•"/>
              <a:defRPr>
                <a:solidFill>
                  <a:srgbClr val="000000"/>
                </a:solidFill>
              </a:defRPr>
            </a:pPr>
            <a:r>
              <a:rPr lang="es-ES" sz="3600" dirty="0">
                <a:solidFill>
                  <a:srgbClr val="000000"/>
                </a:solidFill>
                <a:latin typeface="Calibri" panose="020F0502020204030204" pitchFamily="34" charset="0"/>
                <a:cs typeface="Calibri" panose="020F0502020204030204" pitchFamily="34" charset="0"/>
              </a:rPr>
              <a:t>Grupo específico de señales y síntomas.</a:t>
            </a:r>
            <a:endParaRPr lang="es-ES" sz="800" dirty="0">
              <a:solidFill>
                <a:srgbClr val="000000"/>
              </a:solidFill>
              <a:latin typeface="Calibri" panose="020F0502020204030204" pitchFamily="34" charset="0"/>
              <a:cs typeface="Calibri" panose="020F0502020204030204" pitchFamily="34" charset="0"/>
            </a:endParaRPr>
          </a:p>
          <a:p>
            <a:pPr marL="1018495" lvl="1" indent="-571500">
              <a:lnSpc>
                <a:spcPct val="90000"/>
              </a:lnSpc>
              <a:spcBef>
                <a:spcPts val="400"/>
              </a:spcBef>
              <a:buFont typeface="Arial" panose="020B0604020202020204" pitchFamily="34" charset="0"/>
              <a:buChar char="•"/>
              <a:defRPr>
                <a:solidFill>
                  <a:srgbClr val="000000"/>
                </a:solidFill>
              </a:defRPr>
            </a:pPr>
            <a:r>
              <a:rPr lang="es-ES" sz="3600" dirty="0">
                <a:solidFill>
                  <a:srgbClr val="000000"/>
                </a:solidFill>
                <a:latin typeface="+mj-lt"/>
                <a:cs typeface="Calibri" panose="020F0502020204030204" pitchFamily="34" charset="0"/>
              </a:rPr>
              <a:t>Resulta de sacudir </a:t>
            </a:r>
            <a:r>
              <a:rPr lang="es-ES" sz="3600" i="1" dirty="0">
                <a:solidFill>
                  <a:srgbClr val="000000"/>
                </a:solidFill>
                <a:latin typeface="+mj-lt"/>
              </a:rPr>
              <a:t>violentamente </a:t>
            </a:r>
            <a:r>
              <a:rPr lang="es-ES" sz="3600" dirty="0">
                <a:solidFill>
                  <a:srgbClr val="000000"/>
                </a:solidFill>
                <a:latin typeface="+mj-lt"/>
              </a:rPr>
              <a:t>al niño o de sacudirlo y ocasionar que se golpee la cabeza contra un objeto.</a:t>
            </a:r>
          </a:p>
          <a:p>
            <a:pPr marL="446995" lvl="1">
              <a:lnSpc>
                <a:spcPct val="90000"/>
              </a:lnSpc>
              <a:spcBef>
                <a:spcPts val="400"/>
              </a:spcBef>
              <a:defRPr>
                <a:solidFill>
                  <a:srgbClr val="000000"/>
                </a:solidFill>
              </a:defRPr>
            </a:pPr>
            <a:endParaRPr lang="es-ES" sz="800" dirty="0">
              <a:solidFill>
                <a:srgbClr val="000000"/>
              </a:solidFill>
              <a:latin typeface="+mj-lt"/>
            </a:endParaRPr>
          </a:p>
          <a:p>
            <a:pPr marL="1018495" lvl="1" indent="-571500">
              <a:lnSpc>
                <a:spcPct val="90000"/>
              </a:lnSpc>
              <a:spcBef>
                <a:spcPts val="400"/>
              </a:spcBef>
              <a:buFont typeface="Arial" panose="020B0604020202020204" pitchFamily="34" charset="0"/>
              <a:buChar char="•"/>
              <a:defRPr>
                <a:solidFill>
                  <a:srgbClr val="000000"/>
                </a:solidFill>
              </a:defRPr>
            </a:pPr>
            <a:r>
              <a:rPr lang="es-ES" sz="3600" dirty="0">
                <a:solidFill>
                  <a:srgbClr val="000000"/>
                </a:solidFill>
                <a:latin typeface="+mj-lt"/>
              </a:rPr>
              <a:t>Lo causa un adulto </a:t>
            </a:r>
            <a:r>
              <a:rPr lang="es-ES" sz="3600" i="1" dirty="0">
                <a:solidFill>
                  <a:srgbClr val="000000"/>
                </a:solidFill>
                <a:latin typeface="+mj-lt"/>
              </a:rPr>
              <a:t>a propósito.</a:t>
            </a:r>
            <a:endParaRPr lang="es-ES" sz="3600" i="1" dirty="0">
              <a:latin typeface="+mj-lt"/>
            </a:endParaRPr>
          </a:p>
          <a:p>
            <a:pPr marL="904195" lvl="2">
              <a:lnSpc>
                <a:spcPct val="90000"/>
              </a:lnSpc>
              <a:spcBef>
                <a:spcPts val="400"/>
              </a:spcBef>
              <a:defRPr>
                <a:solidFill>
                  <a:srgbClr val="000000"/>
                </a:solidFill>
              </a:defRPr>
            </a:pPr>
            <a:endParaRPr lang="es-ES" sz="1100" dirty="0">
              <a:solidFill>
                <a:srgbClr val="000000"/>
              </a:solidFill>
            </a:endParaRPr>
          </a:p>
        </p:txBody>
      </p:sp>
    </p:spTree>
    <p:custDataLst>
      <p:tags r:id="rId1"/>
    </p:custDataLst>
    <p:extLst>
      <p:ext uri="{BB962C8B-B14F-4D97-AF65-F5344CB8AC3E}">
        <p14:creationId xmlns:p14="http://schemas.microsoft.com/office/powerpoint/2010/main" val="262168657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CF-Bubbles(clipped).png"/>
          <p:cNvPicPr>
            <a:picLocks noChangeAspect="1"/>
          </p:cNvPicPr>
          <p:nvPr/>
        </p:nvPicPr>
        <p:blipFill>
          <a:blip r:embed="rId4"/>
          <a:stretch>
            <a:fillRect/>
          </a:stretch>
        </p:blipFill>
        <p:spPr>
          <a:xfrm>
            <a:off x="7359636" y="4669402"/>
            <a:ext cx="1795433" cy="2081992"/>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42" name="Shape 142"/>
          <p:cNvSpPr/>
          <p:nvPr/>
        </p:nvSpPr>
        <p:spPr>
          <a:xfrm>
            <a:off x="-40218" y="158569"/>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n-US" sz="3600" b="1" dirty="0"/>
              <a:t>Un examen rápido</a:t>
            </a:r>
            <a:endParaRPr sz="3600" b="1" dirty="0"/>
          </a:p>
        </p:txBody>
      </p:sp>
      <p:sp>
        <p:nvSpPr>
          <p:cNvPr id="2" name="TextBox 1"/>
          <p:cNvSpPr txBox="1"/>
          <p:nvPr/>
        </p:nvSpPr>
        <p:spPr>
          <a:xfrm>
            <a:off x="300251" y="1003220"/>
            <a:ext cx="8570794" cy="54168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14350" marR="0" indent="-514350" algn="l" defTabSz="914400" rtl="0" fontAlgn="auto" latinLnBrk="0" hangingPunct="0">
              <a:lnSpc>
                <a:spcPct val="100000"/>
              </a:lnSpc>
              <a:spcBef>
                <a:spcPts val="0"/>
              </a:spcBef>
              <a:spcAft>
                <a:spcPts val="0"/>
              </a:spcAft>
              <a:buClrTx/>
              <a:buSzTx/>
              <a:buFontTx/>
              <a:buAutoNum type="arabicPeriod"/>
              <a:tabLst/>
            </a:pPr>
            <a:r>
              <a:rPr lang="es-ES" sz="2600" dirty="0">
                <a:solidFill>
                  <a:srgbClr val="000000"/>
                </a:solidFill>
                <a:latin typeface="+mj-lt"/>
                <a:ea typeface="+mj-ea"/>
                <a:cs typeface="+mj-cs"/>
                <a:sym typeface="Calibri"/>
              </a:rPr>
              <a:t>¿Cuánto porcentaje del peso corporal de un bebé representa su cerebro?</a:t>
            </a:r>
          </a:p>
          <a:p>
            <a:pPr marR="0" algn="l" defTabSz="914400" rtl="0" fontAlgn="auto" latinLnBrk="0" hangingPunct="0">
              <a:lnSpc>
                <a:spcPct val="100000"/>
              </a:lnSpc>
              <a:spcBef>
                <a:spcPts val="0"/>
              </a:spcBef>
              <a:spcAft>
                <a:spcPts val="0"/>
              </a:spcAft>
              <a:buClrTx/>
              <a:buSzTx/>
              <a:tabLst/>
            </a:pPr>
            <a:r>
              <a:rPr kumimoji="0" lang="es-ES" sz="2600" b="0" i="0" u="none" strike="noStrike" cap="none" spc="0" normalizeH="0" dirty="0">
                <a:ln>
                  <a:noFill/>
                </a:ln>
                <a:solidFill>
                  <a:srgbClr val="000000"/>
                </a:solidFill>
                <a:effectLst/>
                <a:uFillTx/>
                <a:latin typeface="+mj-lt"/>
                <a:ea typeface="+mj-ea"/>
                <a:cs typeface="+mj-cs"/>
                <a:sym typeface="Calibri"/>
              </a:rPr>
              <a:t>       a. </a:t>
            </a:r>
            <a:r>
              <a:rPr kumimoji="0" lang="es-ES" sz="2600" b="0" i="0" u="none" strike="noStrike" cap="none" spc="0" normalizeH="0" baseline="0" dirty="0">
                <a:ln>
                  <a:noFill/>
                </a:ln>
                <a:solidFill>
                  <a:srgbClr val="000000"/>
                </a:solidFill>
                <a:effectLst/>
                <a:uFillTx/>
                <a:latin typeface="+mj-lt"/>
                <a:ea typeface="+mj-ea"/>
                <a:cs typeface="+mj-cs"/>
                <a:sym typeface="Calibri"/>
              </a:rPr>
              <a:t>10 %     b. 15 %     c. 25 %    d. 33 %</a:t>
            </a:r>
          </a:p>
          <a:p>
            <a:pPr marR="0" algn="l" defTabSz="914400" rtl="0" fontAlgn="auto" latinLnBrk="0" hangingPunct="0">
              <a:lnSpc>
                <a:spcPct val="100000"/>
              </a:lnSpc>
              <a:spcBef>
                <a:spcPts val="0"/>
              </a:spcBef>
              <a:spcAft>
                <a:spcPts val="0"/>
              </a:spcAft>
              <a:buClrTx/>
              <a:buSzTx/>
              <a:tabLst/>
            </a:pPr>
            <a:endParaRPr lang="es-ES" sz="2000" dirty="0">
              <a:solidFill>
                <a:srgbClr val="000000"/>
              </a:solidFill>
              <a:latin typeface="+mj-lt"/>
              <a:ea typeface="+mj-ea"/>
              <a:cs typeface="+mj-cs"/>
              <a:sym typeface="Calibri"/>
            </a:endParaRPr>
          </a:p>
          <a:p>
            <a:pPr marL="514350" marR="0" indent="-514350" algn="l" defTabSz="914400" rtl="0" fontAlgn="auto" latinLnBrk="0" hangingPunct="0">
              <a:lnSpc>
                <a:spcPct val="100000"/>
              </a:lnSpc>
              <a:spcBef>
                <a:spcPts val="0"/>
              </a:spcBef>
              <a:spcAft>
                <a:spcPts val="0"/>
              </a:spcAft>
              <a:buClrTx/>
              <a:buSzTx/>
              <a:buAutoNum type="arabicPeriod" startAt="2"/>
              <a:tabLst/>
            </a:pPr>
            <a:r>
              <a:rPr kumimoji="0" lang="es-ES" sz="2600" b="0" i="0" u="none" strike="noStrike" cap="none" spc="0" normalizeH="0" baseline="0" dirty="0">
                <a:ln>
                  <a:noFill/>
                </a:ln>
                <a:solidFill>
                  <a:srgbClr val="000000"/>
                </a:solidFill>
                <a:effectLst/>
                <a:uFillTx/>
                <a:latin typeface="+mj-lt"/>
                <a:ea typeface="+mj-ea"/>
                <a:cs typeface="+mj-cs"/>
                <a:sym typeface="Calibri"/>
              </a:rPr>
              <a:t>¿El cráneo de un bebé tiene más o menos espacio en su interior</a:t>
            </a:r>
            <a:r>
              <a:rPr kumimoji="0" lang="es-ES" sz="2600" b="0" i="0" u="none" strike="noStrike" cap="none" spc="0" normalizeH="0" dirty="0">
                <a:ln>
                  <a:noFill/>
                </a:ln>
                <a:solidFill>
                  <a:srgbClr val="000000"/>
                </a:solidFill>
                <a:effectLst/>
                <a:uFillTx/>
                <a:latin typeface="+mj-lt"/>
                <a:ea typeface="+mj-ea"/>
                <a:cs typeface="+mj-cs"/>
                <a:sym typeface="Calibri"/>
              </a:rPr>
              <a:t> </a:t>
            </a:r>
            <a:r>
              <a:rPr kumimoji="0" lang="es-ES" sz="2600" b="0" i="0" u="none" strike="noStrike" cap="none" spc="0" normalizeH="0" baseline="0" dirty="0">
                <a:ln>
                  <a:noFill/>
                </a:ln>
                <a:solidFill>
                  <a:srgbClr val="000000"/>
                </a:solidFill>
                <a:effectLst/>
                <a:uFillTx/>
                <a:latin typeface="+mj-lt"/>
                <a:ea typeface="+mj-ea"/>
                <a:cs typeface="+mj-cs"/>
                <a:sym typeface="Calibri"/>
              </a:rPr>
              <a:t>que el</a:t>
            </a:r>
            <a:r>
              <a:rPr kumimoji="0" lang="es-ES" sz="2600" b="0" i="0" u="none" strike="noStrike" cap="none" spc="0" normalizeH="0" dirty="0">
                <a:ln>
                  <a:noFill/>
                </a:ln>
                <a:solidFill>
                  <a:srgbClr val="000000"/>
                </a:solidFill>
                <a:effectLst/>
                <a:uFillTx/>
                <a:latin typeface="+mj-lt"/>
                <a:ea typeface="+mj-ea"/>
                <a:cs typeface="+mj-cs"/>
                <a:sym typeface="Calibri"/>
              </a:rPr>
              <a:t> de un niño mayor o un adulto?    </a:t>
            </a:r>
          </a:p>
          <a:p>
            <a:pPr marR="0" algn="l" defTabSz="914400" rtl="0" fontAlgn="auto" latinLnBrk="0" hangingPunct="0">
              <a:lnSpc>
                <a:spcPct val="100000"/>
              </a:lnSpc>
              <a:spcBef>
                <a:spcPts val="0"/>
              </a:spcBef>
              <a:spcAft>
                <a:spcPts val="0"/>
              </a:spcAft>
              <a:buClrTx/>
              <a:buSzTx/>
              <a:tabLst/>
            </a:pPr>
            <a:r>
              <a:rPr lang="es-ES" sz="2600" dirty="0">
                <a:solidFill>
                  <a:srgbClr val="000000"/>
                </a:solidFill>
                <a:latin typeface="+mj-lt"/>
                <a:ea typeface="+mj-ea"/>
                <a:cs typeface="+mj-cs"/>
                <a:sym typeface="Calibri"/>
              </a:rPr>
              <a:t>      </a:t>
            </a:r>
            <a:r>
              <a:rPr kumimoji="0" lang="es-ES" sz="2600" b="0" i="0" u="none" strike="noStrike" cap="none" spc="0" normalizeH="0" dirty="0">
                <a:ln>
                  <a:noFill/>
                </a:ln>
                <a:solidFill>
                  <a:srgbClr val="000000"/>
                </a:solidFill>
                <a:effectLst/>
                <a:uFillTx/>
                <a:latin typeface="+mj-lt"/>
                <a:ea typeface="+mj-ea"/>
                <a:cs typeface="+mj-cs"/>
                <a:sym typeface="Calibri"/>
              </a:rPr>
              <a:t> </a:t>
            </a:r>
            <a:r>
              <a:rPr lang="es-ES" sz="2600" dirty="0">
                <a:solidFill>
                  <a:srgbClr val="000000"/>
                </a:solidFill>
                <a:latin typeface="+mj-lt"/>
                <a:ea typeface="+mj-ea"/>
                <a:cs typeface="+mj-cs"/>
                <a:sym typeface="Calibri"/>
              </a:rPr>
              <a:t>Verdadero o falso</a:t>
            </a:r>
          </a:p>
          <a:p>
            <a:pPr marR="0" algn="l" defTabSz="914400" rtl="0" fontAlgn="auto" latinLnBrk="0" hangingPunct="0">
              <a:lnSpc>
                <a:spcPct val="100000"/>
              </a:lnSpc>
              <a:spcBef>
                <a:spcPts val="0"/>
              </a:spcBef>
              <a:spcAft>
                <a:spcPts val="0"/>
              </a:spcAft>
              <a:buClrTx/>
              <a:buSzTx/>
              <a:tabLst/>
            </a:pPr>
            <a:endParaRPr lang="es-ES" sz="20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r>
              <a:rPr kumimoji="0" lang="es-ES" sz="2600" b="0" i="0" u="none" strike="noStrike" cap="none" spc="0" normalizeH="0" baseline="0" dirty="0">
                <a:ln>
                  <a:noFill/>
                </a:ln>
                <a:solidFill>
                  <a:srgbClr val="000000"/>
                </a:solidFill>
                <a:effectLst/>
                <a:uFillTx/>
                <a:latin typeface="+mj-lt"/>
                <a:ea typeface="+mj-ea"/>
                <a:cs typeface="+mj-cs"/>
                <a:sym typeface="Calibri"/>
              </a:rPr>
              <a:t>3.   ¿El cuello de un bebé es </a:t>
            </a:r>
            <a:r>
              <a:rPr kumimoji="0" lang="es-ES" sz="2600" b="0" i="0" u="none" strike="noStrike" cap="none" spc="0" normalizeH="0" dirty="0">
                <a:ln>
                  <a:noFill/>
                </a:ln>
                <a:solidFill>
                  <a:srgbClr val="000000"/>
                </a:solidFill>
                <a:effectLst/>
                <a:uFillTx/>
                <a:latin typeface="+mj-lt"/>
                <a:ea typeface="+mj-ea"/>
                <a:cs typeface="+mj-cs"/>
                <a:sym typeface="Calibri"/>
              </a:rPr>
              <a:t>__________________ ?</a:t>
            </a:r>
          </a:p>
          <a:p>
            <a:pPr marL="3767138" marR="0" indent="-3767138" algn="l" defTabSz="914400" rtl="0" fontAlgn="auto" latinLnBrk="0" hangingPunct="0">
              <a:lnSpc>
                <a:spcPct val="100000"/>
              </a:lnSpc>
              <a:spcBef>
                <a:spcPts val="0"/>
              </a:spcBef>
              <a:spcAft>
                <a:spcPts val="0"/>
              </a:spcAft>
              <a:buClrTx/>
              <a:buSzTx/>
              <a:tabLst/>
            </a:pPr>
            <a:r>
              <a:rPr lang="es-ES" sz="2600" dirty="0">
                <a:solidFill>
                  <a:srgbClr val="000000"/>
                </a:solidFill>
                <a:latin typeface="+mj-lt"/>
                <a:ea typeface="+mj-ea"/>
                <a:cs typeface="+mj-cs"/>
                <a:sym typeface="Calibri"/>
              </a:rPr>
              <a:t>       a. suave       b. débil     c. de un olor dulce (cuando está limpio)</a:t>
            </a:r>
          </a:p>
          <a:p>
            <a:pPr marR="0" algn="l" defTabSz="914400" rtl="0" fontAlgn="auto" latinLnBrk="0" hangingPunct="0">
              <a:lnSpc>
                <a:spcPct val="100000"/>
              </a:lnSpc>
              <a:spcBef>
                <a:spcPts val="0"/>
              </a:spcBef>
              <a:spcAft>
                <a:spcPts val="0"/>
              </a:spcAft>
              <a:buClrTx/>
              <a:buSzTx/>
              <a:tabLst/>
            </a:pPr>
            <a:endParaRPr kumimoji="0" lang="es-ES" sz="2000" b="0" i="0" u="none" strike="noStrike" cap="none" spc="0" normalizeH="0" baseline="0" dirty="0">
              <a:ln>
                <a:noFill/>
              </a:ln>
              <a:solidFill>
                <a:srgbClr val="000000"/>
              </a:solidFill>
              <a:effectLst/>
              <a:uFillTx/>
              <a:latin typeface="+mj-lt"/>
              <a:ea typeface="+mj-ea"/>
              <a:cs typeface="+mj-cs"/>
              <a:sym typeface="Calibri"/>
            </a:endParaRPr>
          </a:p>
          <a:p>
            <a:pPr marL="355600" marR="0" indent="-355600" algn="l" defTabSz="914400" rtl="0" fontAlgn="auto" latinLnBrk="0" hangingPunct="0">
              <a:lnSpc>
                <a:spcPct val="100000"/>
              </a:lnSpc>
              <a:spcBef>
                <a:spcPts val="0"/>
              </a:spcBef>
              <a:spcAft>
                <a:spcPts val="0"/>
              </a:spcAft>
              <a:buClrTx/>
              <a:buSzTx/>
              <a:tabLst/>
            </a:pPr>
            <a:r>
              <a:rPr lang="es-ES" sz="2600" dirty="0">
                <a:solidFill>
                  <a:srgbClr val="000000"/>
                </a:solidFill>
                <a:latin typeface="+mj-lt"/>
                <a:ea typeface="+mj-ea"/>
                <a:cs typeface="+mj-cs"/>
                <a:sym typeface="Calibri"/>
              </a:rPr>
              <a:t>4. ¿La hemorragia es la lesión más peligrosa que ocasiona sacudir a un bebé?       Verdadero o falso</a:t>
            </a:r>
            <a:endParaRPr kumimoji="0" lang="es-ES" sz="2600" b="0" i="0" u="none" strike="noStrike" cap="none" spc="0" normalizeH="0" baseline="0" dirty="0">
              <a:ln>
                <a:noFill/>
              </a:ln>
              <a:solidFill>
                <a:srgbClr val="000000"/>
              </a:solidFill>
              <a:effectLst/>
              <a:uFillTx/>
              <a:latin typeface="+mj-lt"/>
              <a:ea typeface="+mj-ea"/>
              <a:cs typeface="+mj-cs"/>
              <a:sym typeface="Calibri"/>
            </a:endParaRPr>
          </a:p>
        </p:txBody>
      </p:sp>
    </p:spTree>
    <p:custDataLst>
      <p:tags r:id="rId1"/>
    </p:custDataLst>
    <p:extLst>
      <p:ext uri="{BB962C8B-B14F-4D97-AF65-F5344CB8AC3E}">
        <p14:creationId xmlns:p14="http://schemas.microsoft.com/office/powerpoint/2010/main" val="28277624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CF-Bubbles(clipped).png"/>
          <p:cNvPicPr>
            <a:picLocks noChangeAspect="1"/>
          </p:cNvPicPr>
          <p:nvPr/>
        </p:nvPicPr>
        <p:blipFill>
          <a:blip r:embed="rId6"/>
          <a:stretch>
            <a:fillRect/>
          </a:stretch>
        </p:blipFill>
        <p:spPr>
          <a:xfrm>
            <a:off x="7359636" y="4669402"/>
            <a:ext cx="1795433" cy="2081992"/>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42" name="Shape 142"/>
          <p:cNvSpPr/>
          <p:nvPr/>
        </p:nvSpPr>
        <p:spPr>
          <a:xfrm>
            <a:off x="-40218" y="283103"/>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s-ES" sz="3600" b="1" dirty="0"/>
              <a:t>Consecuencias de la sacudida</a:t>
            </a:r>
          </a:p>
        </p:txBody>
      </p:sp>
      <p:sp>
        <p:nvSpPr>
          <p:cNvPr id="2" name="TextBox 1"/>
          <p:cNvSpPr txBox="1"/>
          <p:nvPr/>
        </p:nvSpPr>
        <p:spPr>
          <a:xfrm>
            <a:off x="457200" y="1447800"/>
            <a:ext cx="7467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pic>
        <p:nvPicPr>
          <p:cNvPr id="3" name="HeadShake">
            <a:hlinkClick r:id="" action="ppaction://media"/>
            <a:extLst>
              <a:ext uri="{FF2B5EF4-FFF2-40B4-BE49-F238E27FC236}">
                <a16:creationId xmlns:a16="http://schemas.microsoft.com/office/drawing/2014/main" id="{360332BA-1B6D-4D03-838E-038EAD119318}"/>
              </a:ext>
            </a:extLst>
          </p:cNvPr>
          <p:cNvPicPr>
            <a:picLocks noChangeAspect="1"/>
          </p:cNvPicPr>
          <p:nvPr>
            <a:videoFile r:link="rId3"/>
            <p:extLst>
              <p:ext uri="{DAA4B4D4-6D71-4841-9C94-3DE7FCFB9230}">
                <p14:media xmlns:p14="http://schemas.microsoft.com/office/powerpoint/2010/main" r:embed="rId2"/>
              </p:ext>
            </p:extLst>
          </p:nvPr>
        </p:nvPicPr>
        <p:blipFill>
          <a:blip r:embed="rId7"/>
          <a:stretch>
            <a:fillRect/>
          </a:stretch>
        </p:blipFill>
        <p:spPr>
          <a:xfrm>
            <a:off x="1219200" y="1284624"/>
            <a:ext cx="6211117" cy="4608248"/>
          </a:xfrm>
          <a:prstGeom prst="rect">
            <a:avLst/>
          </a:prstGeom>
        </p:spPr>
      </p:pic>
    </p:spTree>
    <p:custDataLst>
      <p:tags r:id="rId1"/>
    </p:custDataLst>
    <p:extLst>
      <p:ext uri="{BB962C8B-B14F-4D97-AF65-F5344CB8AC3E}">
        <p14:creationId xmlns:p14="http://schemas.microsoft.com/office/powerpoint/2010/main" val="10748331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CF-Bubbles(clipped).png"/>
          <p:cNvPicPr>
            <a:picLocks noChangeAspect="1"/>
          </p:cNvPicPr>
          <p:nvPr/>
        </p:nvPicPr>
        <p:blipFill>
          <a:blip r:embed="rId4"/>
          <a:stretch>
            <a:fillRect/>
          </a:stretch>
        </p:blipFill>
        <p:spPr>
          <a:xfrm>
            <a:off x="7359636" y="4669402"/>
            <a:ext cx="1795433" cy="2081992"/>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42" name="Shape 142"/>
          <p:cNvSpPr/>
          <p:nvPr/>
        </p:nvSpPr>
        <p:spPr>
          <a:xfrm>
            <a:off x="-19436" y="283103"/>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fontScale="70000" lnSpcReduction="20000"/>
          </a:bodyPr>
          <a:lstStyle>
            <a:lvl1pPr algn="ctr" defTabSz="868680">
              <a:defRPr sz="4180">
                <a:solidFill>
                  <a:srgbClr val="FFFFFF"/>
                </a:solidFill>
                <a:latin typeface="Helvetica Light"/>
                <a:ea typeface="Helvetica Light"/>
                <a:cs typeface="Helvetica Light"/>
                <a:sym typeface="Helvetica Light"/>
              </a:defRPr>
            </a:lvl1pPr>
          </a:lstStyle>
          <a:p>
            <a:r>
              <a:rPr lang="es-ES" sz="3600" b="1" dirty="0"/>
              <a:t>Características de las víctimas de traumatismo craneal por maltrato</a:t>
            </a:r>
          </a:p>
        </p:txBody>
      </p:sp>
      <p:sp>
        <p:nvSpPr>
          <p:cNvPr id="2" name="TextBox 1"/>
          <p:cNvSpPr txBox="1"/>
          <p:nvPr/>
        </p:nvSpPr>
        <p:spPr>
          <a:xfrm>
            <a:off x="457200" y="1447800"/>
            <a:ext cx="7467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3" name="TextBox 2">
            <a:extLst>
              <a:ext uri="{FF2B5EF4-FFF2-40B4-BE49-F238E27FC236}">
                <a16:creationId xmlns:a16="http://schemas.microsoft.com/office/drawing/2014/main" id="{5B6938EA-18BC-41E0-9E4B-DF27D95F9B19}"/>
              </a:ext>
            </a:extLst>
          </p:cNvPr>
          <p:cNvSpPr txBox="1"/>
          <p:nvPr/>
        </p:nvSpPr>
        <p:spPr>
          <a:xfrm>
            <a:off x="1984757" y="1447800"/>
            <a:ext cx="6272595" cy="3323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74320" indent="-285750" hangingPunct="0">
              <a:buFont typeface="Arial" panose="020B0604020202020204" pitchFamily="34" charset="0"/>
              <a:buChar char="•"/>
            </a:pPr>
            <a:endParaRPr lang="en-US" sz="2400" dirty="0">
              <a:solidFill>
                <a:srgbClr val="000000"/>
              </a:solidFill>
              <a:latin typeface="Calibri" panose="020F0502020204030204" pitchFamily="34" charset="0"/>
              <a:sym typeface="Calibri"/>
            </a:endParaRPr>
          </a:p>
          <a:p>
            <a:pPr marL="285750" indent="-285750" hangingPunct="0">
              <a:buFont typeface="Arial" panose="020B0604020202020204" pitchFamily="34" charset="0"/>
              <a:buChar char="•"/>
            </a:pPr>
            <a:r>
              <a:rPr lang="es-ES" sz="3600" dirty="0">
                <a:solidFill>
                  <a:srgbClr val="000000"/>
                </a:solidFill>
                <a:latin typeface="Calibri" panose="020F0502020204030204" pitchFamily="34" charset="0"/>
                <a:sym typeface="Calibri"/>
              </a:rPr>
              <a:t>Edad</a:t>
            </a:r>
          </a:p>
          <a:p>
            <a:pPr hangingPunct="0"/>
            <a:endParaRPr lang="es-ES" dirty="0">
              <a:solidFill>
                <a:srgbClr val="000000"/>
              </a:solidFill>
              <a:latin typeface="Calibri" panose="020F0502020204030204" pitchFamily="34" charset="0"/>
              <a:sym typeface="Calibri"/>
            </a:endParaRPr>
          </a:p>
          <a:p>
            <a:pPr marL="342900" indent="-342900" hangingPunct="0">
              <a:buFont typeface="Arial" panose="020B0604020202020204" pitchFamily="34" charset="0"/>
              <a:buChar char="•"/>
            </a:pPr>
            <a:r>
              <a:rPr lang="es-ES" sz="3600" dirty="0">
                <a:solidFill>
                  <a:srgbClr val="000000"/>
                </a:solidFill>
                <a:latin typeface="Calibri" panose="020F0502020204030204" pitchFamily="34" charset="0"/>
                <a:sym typeface="Calibri"/>
              </a:rPr>
              <a:t>Datos demográficos</a:t>
            </a:r>
          </a:p>
          <a:p>
            <a:pPr hangingPunct="0"/>
            <a:endParaRPr lang="es-ES" dirty="0">
              <a:solidFill>
                <a:srgbClr val="000000"/>
              </a:solidFill>
              <a:latin typeface="Calibri" panose="020F0502020204030204" pitchFamily="34" charset="0"/>
              <a:sym typeface="Calibri"/>
            </a:endParaRPr>
          </a:p>
          <a:p>
            <a:pPr marL="285750" indent="-285750" hangingPunct="0">
              <a:buFont typeface="Arial" panose="020B0604020202020204" pitchFamily="34" charset="0"/>
              <a:buChar char="•"/>
            </a:pPr>
            <a:r>
              <a:rPr lang="es-ES" sz="3600" dirty="0">
                <a:solidFill>
                  <a:srgbClr val="000000"/>
                </a:solidFill>
                <a:latin typeface="Calibri" panose="020F0502020204030204" pitchFamily="34" charset="0"/>
                <a:sym typeface="Calibri"/>
              </a:rPr>
              <a:t>Relación con el perpetrador</a:t>
            </a:r>
          </a:p>
          <a:p>
            <a:pPr marL="285750" indent="-285750" hangingPunct="0">
              <a:buFont typeface="Arial" panose="020B0604020202020204" pitchFamily="34" charset="0"/>
              <a:buChar char="•"/>
            </a:pPr>
            <a:endParaRPr lang="en-US" sz="2400" dirty="0">
              <a:solidFill>
                <a:srgbClr val="000000"/>
              </a:solidFill>
              <a:latin typeface="Calibri" panose="020F0502020204030204" pitchFamily="34" charset="0"/>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custDataLst>
      <p:tags r:id="rId1"/>
    </p:custDataLst>
    <p:extLst>
      <p:ext uri="{BB962C8B-B14F-4D97-AF65-F5344CB8AC3E}">
        <p14:creationId xmlns:p14="http://schemas.microsoft.com/office/powerpoint/2010/main" val="3461847950"/>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CFBlockTheme">
  <a:themeElements>
    <a:clrScheme name="DCF">
      <a:dk1>
        <a:srgbClr val="EE4523"/>
      </a:dk1>
      <a:lt1>
        <a:srgbClr val="F6F3F2"/>
      </a:lt1>
      <a:dk2>
        <a:srgbClr val="483731"/>
      </a:dk2>
      <a:lt2>
        <a:srgbClr val="D3C6C0"/>
      </a:lt2>
      <a:accent1>
        <a:srgbClr val="A22521"/>
      </a:accent1>
      <a:accent2>
        <a:srgbClr val="D87D28"/>
      </a:accent2>
      <a:accent3>
        <a:srgbClr val="EE4523"/>
      </a:accent3>
      <a:accent4>
        <a:srgbClr val="483731"/>
      </a:accent4>
      <a:accent5>
        <a:srgbClr val="D87D28"/>
      </a:accent5>
      <a:accent6>
        <a:srgbClr val="A22521"/>
      </a:accent6>
      <a:hlink>
        <a:srgbClr val="04AFDA"/>
      </a:hlink>
      <a:folHlink>
        <a:srgbClr val="D3C6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A7440CC98827438F8A51AEF524B508" ma:contentTypeVersion="0" ma:contentTypeDescription="Create a new document." ma:contentTypeScope="" ma:versionID="520d5e49756574cb929d420d9480a5d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FBBF19-2DCC-47CE-BDCC-309E2C8E9742}">
  <ds:schemaRefs>
    <ds:schemaRef ds:uri="http://schemas.microsoft.com/sharepoint/v3/contenttype/forms"/>
  </ds:schemaRefs>
</ds:datastoreItem>
</file>

<file path=customXml/itemProps2.xml><?xml version="1.0" encoding="utf-8"?>
<ds:datastoreItem xmlns:ds="http://schemas.openxmlformats.org/officeDocument/2006/customXml" ds:itemID="{9FCE6368-606A-4913-B3CB-2CB14587AB0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dcmitype/"/>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8213128-3BEF-4C04-BF91-1FB6D49E93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40260</TotalTime>
  <Words>9154</Words>
  <Application>Microsoft Office PowerPoint</Application>
  <PresentationFormat>On-screen Show (4:3)</PresentationFormat>
  <Paragraphs>688</Paragraphs>
  <Slides>31</Slides>
  <Notes>31</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31</vt:i4>
      </vt:variant>
    </vt:vector>
  </HeadingPairs>
  <TitlesOfParts>
    <vt:vector size="43" baseType="lpstr">
      <vt:lpstr>Arial</vt:lpstr>
      <vt:lpstr>Calibri</vt:lpstr>
      <vt:lpstr>Calibri Heading</vt:lpstr>
      <vt:lpstr>Candara</vt:lpstr>
      <vt:lpstr>Franklin Gothic Medium</vt:lpstr>
      <vt:lpstr>Helvetica</vt:lpstr>
      <vt:lpstr>Helvetica Light</vt:lpstr>
      <vt:lpstr>Wingdings</vt:lpstr>
      <vt:lpstr>Wingdings 2</vt:lpstr>
      <vt:lpstr>DCFBlockTheme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Lesiones centinela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Manejo del estrés y la frustración</vt:lpstr>
      <vt:lpstr>Preparar un plan</vt:lpstr>
      <vt:lpstr>Enseñar a los demás</vt:lpstr>
      <vt:lpstr>PowerPoint Presentation</vt:lpstr>
      <vt:lpstr>¿Alguna pregunta?</vt:lpstr>
      <vt:lpstr>¿Alguna pregunta?</vt:lpstr>
      <vt:lpstr>PowerPoint Presentation</vt:lpstr>
      <vt:lpstr>PowerPoint Presentation</vt:lpstr>
    </vt:vector>
  </TitlesOfParts>
  <Company>DCF 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Abusive Head Trauma Prevention Training for Child Care Providers - PowerPoint - Spanish</dc:title>
  <dc:creator/>
  <cp:keywords>Estado de Wisconsin Capacitación para prevención de traumatismos craneales por maltrato para proveedores de cuidado de niños, spanish, abusive head trauma prevention training, aht training, child care providers, purple crying, sbs, shaken baby syndrome</cp:keywords>
  <cp:lastModifiedBy>Wilkey, Carrie B - DCF</cp:lastModifiedBy>
  <cp:revision>958</cp:revision>
  <cp:lastPrinted>2020-01-14T19:50:28Z</cp:lastPrinted>
  <dcterms:created xsi:type="dcterms:W3CDTF">2014-12-05T17:33:07Z</dcterms:created>
  <dcterms:modified xsi:type="dcterms:W3CDTF">2020-05-05T18:28:13Z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0x01010029A7440CC98827438F8A51AEF524B508</vt:lpwstr>
  </property>
  <property fmtid="{D5CDD505-2E9C-101B-9397-08002B2CF9AE}" pid="3" name="ArticulateGUID">
    <vt:lpwstr>6A1AA95A-E16B-4840-9744-BA768C40849A</vt:lpwstr>
  </property>
  <property fmtid="{D5CDD505-2E9C-101B-9397-08002B2CF9AE}" pid="4" name="ArticulatePath">
    <vt:lpwstr>Spanish_PB AHT Training_Final</vt:lpwstr>
  </property>
</Properties>
</file>