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2" r:id="rId6"/>
  </p:sldMasterIdLst>
  <p:notesMasterIdLst>
    <p:notesMasterId r:id="rId38"/>
  </p:notesMasterIdLst>
  <p:handoutMasterIdLst>
    <p:handoutMasterId r:id="rId39"/>
  </p:handoutMasterIdLst>
  <p:sldIdLst>
    <p:sldId id="460" r:id="rId7"/>
    <p:sldId id="527" r:id="rId8"/>
    <p:sldId id="534" r:id="rId9"/>
    <p:sldId id="529" r:id="rId10"/>
    <p:sldId id="530" r:id="rId11"/>
    <p:sldId id="515" r:id="rId12"/>
    <p:sldId id="500" r:id="rId13"/>
    <p:sldId id="531" r:id="rId14"/>
    <p:sldId id="502" r:id="rId15"/>
    <p:sldId id="297" r:id="rId16"/>
    <p:sldId id="307" r:id="rId17"/>
    <p:sldId id="507" r:id="rId18"/>
    <p:sldId id="501" r:id="rId19"/>
    <p:sldId id="495" r:id="rId20"/>
    <p:sldId id="521" r:id="rId21"/>
    <p:sldId id="283" r:id="rId22"/>
    <p:sldId id="518" r:id="rId23"/>
    <p:sldId id="522" r:id="rId24"/>
    <p:sldId id="496" r:id="rId25"/>
    <p:sldId id="497" r:id="rId26"/>
    <p:sldId id="519" r:id="rId27"/>
    <p:sldId id="295" r:id="rId28"/>
    <p:sldId id="523" r:id="rId29"/>
    <p:sldId id="504" r:id="rId30"/>
    <p:sldId id="524" r:id="rId31"/>
    <p:sldId id="532" r:id="rId32"/>
    <p:sldId id="525" r:id="rId33"/>
    <p:sldId id="513" r:id="rId34"/>
    <p:sldId id="535" r:id="rId35"/>
    <p:sldId id="517" r:id="rId36"/>
    <p:sldId id="514"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FF"/>
    <a:srgbClr val="FFFFFF"/>
    <a:srgbClr val="E2D8D5"/>
    <a:srgbClr val="483731"/>
    <a:srgbClr val="9966FF"/>
    <a:srgbClr val="008000"/>
    <a:srgbClr val="D87D28"/>
    <a:srgbClr val="EE452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9944" autoAdjust="0"/>
  </p:normalViewPr>
  <p:slideViewPr>
    <p:cSldViewPr snapToGrid="0">
      <p:cViewPr varScale="1">
        <p:scale>
          <a:sx n="100" d="100"/>
          <a:sy n="100" d="100"/>
        </p:scale>
        <p:origin x="648" y="90"/>
      </p:cViewPr>
      <p:guideLst>
        <p:guide orient="horz" pos="2160"/>
        <p:guide pos="2880"/>
      </p:guideLst>
    </p:cSldViewPr>
  </p:slideViewPr>
  <p:outlineViewPr>
    <p:cViewPr>
      <p:scale>
        <a:sx n="33" d="100"/>
        <a:sy n="33" d="100"/>
      </p:scale>
      <p:origin x="0" y="100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04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7" y="0"/>
            <a:ext cx="3169920" cy="480060"/>
          </a:xfrm>
          <a:prstGeom prst="rect">
            <a:avLst/>
          </a:prstGeom>
        </p:spPr>
        <p:txBody>
          <a:bodyPr vert="horz" lIns="96639" tIns="48320" rIns="96639" bIns="48320" rtlCol="0"/>
          <a:lstStyle>
            <a:lvl1pPr algn="r">
              <a:defRPr sz="12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642014EE-B503-4A22-8B1D-96C8E69211C8}" type="slidenum">
              <a:rPr lang="en-US" smtClean="0"/>
              <a:t>‹#›</a:t>
            </a:fld>
            <a:endParaRPr lang="en-US" dirty="0"/>
          </a:p>
        </p:txBody>
      </p:sp>
    </p:spTree>
    <p:extLst>
      <p:ext uri="{BB962C8B-B14F-4D97-AF65-F5344CB8AC3E}">
        <p14:creationId xmlns:p14="http://schemas.microsoft.com/office/powerpoint/2010/main" val="227688663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F0A6DF63-6266-4BCD-8914-6D40786355FE}" type="slidenum">
              <a:rPr lang="en-US" smtClean="0"/>
              <a:t>‹#›</a:t>
            </a:fld>
            <a:endParaRPr lang="en-US" dirty="0"/>
          </a:p>
        </p:txBody>
      </p:sp>
    </p:spTree>
    <p:extLst>
      <p:ext uri="{BB962C8B-B14F-4D97-AF65-F5344CB8AC3E}">
        <p14:creationId xmlns:p14="http://schemas.microsoft.com/office/powerpoint/2010/main" val="156834913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cf.wisconsin.gov/ccic/aht-training-material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j-lt"/>
              </a:rPr>
              <a:t>Purpose: Welcome and introduction to training </a:t>
            </a:r>
          </a:p>
          <a:p>
            <a:endParaRPr lang="en-US" sz="1100" dirty="0">
              <a:latin typeface="+mj-lt"/>
            </a:endParaRPr>
          </a:p>
          <a:p>
            <a:r>
              <a:rPr lang="en-US" sz="1100" b="1" dirty="0">
                <a:latin typeface="+mj-lt"/>
              </a:rPr>
              <a:t>Background Information for Facilitators:</a:t>
            </a:r>
          </a:p>
          <a:p>
            <a:r>
              <a:rPr lang="en-US" sz="1100" b="1" dirty="0">
                <a:latin typeface="+mj-lt"/>
              </a:rPr>
              <a:t>_________________________________________</a:t>
            </a:r>
            <a:endParaRPr lang="en-US" sz="1100" b="0" dirty="0">
              <a:solidFill>
                <a:schemeClr val="tx1"/>
              </a:solidFill>
              <a:latin typeface="+mj-lt"/>
            </a:endParaRPr>
          </a:p>
          <a:p>
            <a:r>
              <a:rPr lang="en-US" sz="1100" b="1" dirty="0">
                <a:solidFill>
                  <a:schemeClr val="accent1"/>
                </a:solidFill>
                <a:latin typeface="+mj-lt"/>
              </a:rPr>
              <a:t>How to use this scripted curriculum:</a:t>
            </a:r>
          </a:p>
          <a:p>
            <a:r>
              <a:rPr lang="en-US" sz="1100" b="0" i="0" dirty="0">
                <a:solidFill>
                  <a:schemeClr val="accent1"/>
                </a:solidFill>
                <a:latin typeface="+mj-lt"/>
              </a:rPr>
              <a:t>The notes sections accompanying each slide of this power point are designed to contain a variety of types of information and resources that can be helpful to you as a facilitator</a:t>
            </a:r>
            <a:r>
              <a:rPr lang="en-US" sz="1100" b="0" i="1" dirty="0">
                <a:solidFill>
                  <a:schemeClr val="accent1"/>
                </a:solidFill>
                <a:latin typeface="+mj-lt"/>
              </a:rPr>
              <a:t>. </a:t>
            </a:r>
          </a:p>
          <a:p>
            <a:pPr marL="171450" indent="-171450">
              <a:buFont typeface="Arial" panose="020B0604020202020204" pitchFamily="34" charset="0"/>
              <a:buChar char="•"/>
            </a:pPr>
            <a:r>
              <a:rPr lang="en-US" sz="1100" b="0" i="0" dirty="0">
                <a:solidFill>
                  <a:schemeClr val="accent1"/>
                </a:solidFill>
                <a:latin typeface="+mj-lt"/>
              </a:rPr>
              <a:t>The notes section of each slide begin with a purpose statement to summarize the topic of that slide.</a:t>
            </a:r>
          </a:p>
          <a:p>
            <a:pPr marL="171450" indent="-171450">
              <a:buFont typeface="Arial" panose="020B0604020202020204" pitchFamily="34" charset="0"/>
              <a:buChar char="•"/>
            </a:pPr>
            <a:r>
              <a:rPr lang="en-US" sz="1100" b="0" i="1" dirty="0">
                <a:solidFill>
                  <a:schemeClr val="accent1"/>
                </a:solidFill>
                <a:latin typeface="+mj-lt"/>
              </a:rPr>
              <a:t>Italicized sections are instructional or provide background information. </a:t>
            </a:r>
          </a:p>
          <a:p>
            <a:pPr marL="171450" indent="-171450">
              <a:buFont typeface="Arial" panose="020B0604020202020204" pitchFamily="34" charset="0"/>
              <a:buChar char="•"/>
            </a:pPr>
            <a:r>
              <a:rPr lang="en-US" sz="1100" b="0" i="0" dirty="0">
                <a:solidFill>
                  <a:schemeClr val="accent1"/>
                </a:solidFill>
                <a:latin typeface="+mj-lt"/>
              </a:rPr>
              <a:t>Notes that are </a:t>
            </a:r>
            <a:r>
              <a:rPr lang="en-US" sz="1100" b="1" i="0" dirty="0">
                <a:latin typeface="+mj-lt"/>
              </a:rPr>
              <a:t>bolded</a:t>
            </a:r>
            <a:r>
              <a:rPr lang="en-US" sz="1100" b="0" i="0" dirty="0">
                <a:latin typeface="+mj-lt"/>
              </a:rPr>
              <a:t> </a:t>
            </a:r>
            <a:r>
              <a:rPr lang="en-US" sz="1100" b="0" i="0" dirty="0">
                <a:solidFill>
                  <a:schemeClr val="accent1"/>
                </a:solidFill>
                <a:latin typeface="+mj-lt"/>
              </a:rPr>
              <a:t>indicate concepts that </a:t>
            </a:r>
            <a:r>
              <a:rPr lang="en-US" sz="1100" b="1" i="0" dirty="0">
                <a:solidFill>
                  <a:schemeClr val="accent1"/>
                </a:solidFill>
                <a:latin typeface="+mj-lt"/>
              </a:rPr>
              <a:t>must</a:t>
            </a:r>
            <a:r>
              <a:rPr lang="en-US" sz="1100" b="0" i="0" dirty="0">
                <a:solidFill>
                  <a:schemeClr val="accent1"/>
                </a:solidFill>
                <a:latin typeface="+mj-lt"/>
              </a:rPr>
              <a:t> be communicated to the audience. However, the presenter is encouraged to use their own words and examples and not to feel obligated to read bolded statements word for word.</a:t>
            </a:r>
          </a:p>
          <a:p>
            <a:pPr marL="171450" indent="-171450">
              <a:buFont typeface="Arial" panose="020B0604020202020204" pitchFamily="34" charset="0"/>
              <a:buChar char="•"/>
            </a:pPr>
            <a:r>
              <a:rPr lang="en-US" sz="1100" b="0" i="0" dirty="0">
                <a:solidFill>
                  <a:schemeClr val="accent1"/>
                </a:solidFill>
                <a:latin typeface="+mj-lt"/>
              </a:rPr>
              <a:t>Discussion questions are designated as conversation starters. Feel free to select from and adapt questions. You do not need to use every discussion question.</a:t>
            </a:r>
          </a:p>
          <a:p>
            <a:pPr marL="171450" indent="-171450">
              <a:buFont typeface="Arial" panose="020B0604020202020204" pitchFamily="34" charset="0"/>
              <a:buChar char="•"/>
            </a:pPr>
            <a:r>
              <a:rPr lang="en-US" sz="1100" b="0" i="0" dirty="0">
                <a:solidFill>
                  <a:schemeClr val="accent1"/>
                </a:solidFill>
                <a:latin typeface="+mj-lt"/>
              </a:rPr>
              <a:t>Several slides contain activities designed to enliven and engage the audience. The notes section contains instructions.</a:t>
            </a:r>
          </a:p>
          <a:p>
            <a:r>
              <a:rPr lang="en-US" sz="1100" b="0" i="0" dirty="0">
                <a:solidFill>
                  <a:schemeClr val="accent1"/>
                </a:solidFill>
                <a:latin typeface="+mj-lt"/>
              </a:rPr>
              <a:t>__________________________________________</a:t>
            </a:r>
          </a:p>
          <a:p>
            <a:endParaRPr lang="en-US" sz="1100" dirty="0">
              <a:latin typeface="+mj-lt"/>
            </a:endParaRPr>
          </a:p>
          <a:p>
            <a:r>
              <a:rPr lang="en-US" sz="1100" i="1" dirty="0">
                <a:latin typeface="+mj-lt"/>
              </a:rPr>
              <a:t>Welcome the audience to Abusive Head Trauma Prevention Training. Presenter introduces self</a:t>
            </a:r>
            <a:r>
              <a:rPr lang="en-US" sz="1100" dirty="0">
                <a:latin typeface="+mj-lt"/>
              </a:rPr>
              <a:t>. </a:t>
            </a:r>
          </a:p>
          <a:p>
            <a:r>
              <a:rPr lang="en-US" sz="1100" b="1" dirty="0">
                <a:latin typeface="+mj-lt"/>
              </a:rPr>
              <a:t>This training is directed toward anyone who works or volunteers within a licensed child care facility. The content of this presentation serves as a source of information for child care providers to utilize within their work and interactions with children as well as to share with parents.</a:t>
            </a:r>
          </a:p>
          <a:p>
            <a:endParaRPr lang="en-US" sz="1100" dirty="0">
              <a:latin typeface="+mj-lt"/>
            </a:endParaRPr>
          </a:p>
          <a:p>
            <a:r>
              <a:rPr lang="en-US" sz="1100" dirty="0">
                <a:latin typeface="+mj-lt"/>
              </a:rPr>
              <a:t>Optional, if within time constraints:</a:t>
            </a:r>
          </a:p>
          <a:p>
            <a:pPr marL="171450" indent="-171450">
              <a:buFont typeface="Arial" panose="020B0604020202020204" pitchFamily="34" charset="0"/>
              <a:buChar char="•"/>
            </a:pPr>
            <a:r>
              <a:rPr lang="en-US" sz="1100" dirty="0">
                <a:latin typeface="+mj-lt"/>
              </a:rPr>
              <a:t>Invite audience members to introduce themselves.</a:t>
            </a:r>
          </a:p>
          <a:p>
            <a:pPr marL="171450" indent="-171450">
              <a:buFont typeface="Arial" panose="020B0604020202020204" pitchFamily="34" charset="0"/>
              <a:buChar char="•"/>
            </a:pPr>
            <a:r>
              <a:rPr lang="en-US" sz="1100" dirty="0">
                <a:latin typeface="+mj-lt"/>
              </a:rPr>
              <a:t>To warm up the room and get buy-in to the training ask participants, “Share one thing you hope to get out of this training”.</a:t>
            </a:r>
          </a:p>
          <a:p>
            <a:endParaRPr lang="en-US" sz="1100" dirty="0">
              <a:latin typeface="+mj-lt"/>
            </a:endParaRPr>
          </a:p>
          <a:p>
            <a:r>
              <a:rPr lang="en-US" sz="1100" i="1" dirty="0">
                <a:latin typeface="+mj-lt"/>
              </a:rPr>
              <a:t>Share any housekeeping issues.</a:t>
            </a:r>
          </a:p>
          <a:p>
            <a:pPr marL="171450" indent="-171450">
              <a:buFont typeface="Arial" panose="020B0604020202020204" pitchFamily="34" charset="0"/>
              <a:buChar char="•"/>
            </a:pPr>
            <a:r>
              <a:rPr lang="en-US" sz="1100" i="1" dirty="0">
                <a:latin typeface="+mj-lt"/>
              </a:rPr>
              <a:t>Whether presenter is open to audience members getting up as necessary or prefers that everyone keep their seat and wait for the conclusion of the presenter.</a:t>
            </a:r>
          </a:p>
          <a:p>
            <a:pPr marL="171450" indent="-171450">
              <a:buFont typeface="Arial" panose="020B0604020202020204" pitchFamily="34" charset="0"/>
              <a:buChar char="•"/>
            </a:pPr>
            <a:r>
              <a:rPr lang="en-US" sz="1100" i="1" dirty="0">
                <a:latin typeface="+mj-lt"/>
              </a:rPr>
              <a:t>Share time frame with audience.</a:t>
            </a:r>
          </a:p>
          <a:p>
            <a:pPr marL="171450" indent="-171450">
              <a:buFont typeface="Arial" panose="020B0604020202020204" pitchFamily="34" charset="0"/>
              <a:buChar char="•"/>
            </a:pPr>
            <a:r>
              <a:rPr lang="en-US" sz="1100" i="1" dirty="0">
                <a:latin typeface="+mj-lt"/>
              </a:rPr>
              <a:t>Share predetermined cell phone rules.</a:t>
            </a:r>
          </a:p>
          <a:p>
            <a:pPr marL="171450" indent="-171450">
              <a:buFont typeface="Arial" panose="020B0604020202020204" pitchFamily="34" charset="0"/>
              <a:buChar char="•"/>
            </a:pPr>
            <a:r>
              <a:rPr lang="en-US" sz="1100" i="1" dirty="0">
                <a:latin typeface="+mj-lt"/>
              </a:rPr>
              <a:t>May want to share location of rest rooms.</a:t>
            </a:r>
          </a:p>
          <a:p>
            <a:endParaRPr lang="en-US" dirty="0"/>
          </a:p>
        </p:txBody>
      </p:sp>
      <p:sp>
        <p:nvSpPr>
          <p:cNvPr id="4" name="Header Placeholder 3"/>
          <p:cNvSpPr>
            <a:spLocks noGrp="1"/>
          </p:cNvSpPr>
          <p:nvPr>
            <p:ph type="hdr" sz="quarter" idx="10"/>
          </p:nvPr>
        </p:nvSpPr>
        <p:spPr>
          <a:xfrm>
            <a:off x="0" y="0"/>
            <a:ext cx="3169920" cy="480060"/>
          </a:xfrm>
          <a:prstGeom prst="rect">
            <a:avLst/>
          </a:prstGeom>
        </p:spPr>
        <p:txBody>
          <a:bodyPr lIns="94837" tIns="47418" rIns="94837" bIns="47418"/>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43655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indent="0" defTabSz="948368">
              <a:buFont typeface="Arial" panose="020B0604020202020204" pitchFamily="34" charset="0"/>
              <a:buNone/>
              <a:defRPr/>
            </a:pPr>
            <a:r>
              <a:rPr lang="en-US" sz="1100" b="0" dirty="0">
                <a:sym typeface="Calibri"/>
              </a:rPr>
              <a:t>Purpose: To describe the prevalence and impact of AHT in the US</a:t>
            </a:r>
          </a:p>
          <a:p>
            <a:pPr marL="171450" indent="-171450" defTabSz="948368">
              <a:buFont typeface="Arial" panose="020B0604020202020204" pitchFamily="34" charset="0"/>
              <a:buChar char="•"/>
              <a:defRPr/>
            </a:pPr>
            <a:endParaRPr lang="en-US" sz="1100" b="1" dirty="0">
              <a:sym typeface="Calibri"/>
            </a:endParaRPr>
          </a:p>
          <a:p>
            <a:pPr marL="171450" indent="-171450" defTabSz="948368">
              <a:buFont typeface="Arial" panose="020B0604020202020204" pitchFamily="34" charset="0"/>
              <a:buChar char="•"/>
              <a:defRPr/>
            </a:pPr>
            <a:r>
              <a:rPr lang="en-US" sz="1100" b="1" dirty="0">
                <a:sym typeface="Calibri"/>
              </a:rPr>
              <a:t>The United States averages approximately 1300 cases of abusive head trauma each year. </a:t>
            </a:r>
          </a:p>
          <a:p>
            <a:pPr marL="0" marR="0" lvl="0" indent="0" algn="l" defTabSz="948368" rtl="0" eaLnBrk="1" fontAlgn="auto" latinLnBrk="0" hangingPunct="1">
              <a:lnSpc>
                <a:spcPct val="100000"/>
              </a:lnSpc>
              <a:spcBef>
                <a:spcPts val="0"/>
              </a:spcBef>
              <a:spcAft>
                <a:spcPts val="0"/>
              </a:spcAft>
              <a:buClrTx/>
              <a:buSzTx/>
              <a:buFontTx/>
              <a:buNone/>
              <a:tabLst/>
              <a:defRPr/>
            </a:pPr>
            <a:r>
              <a:rPr lang="en-US" sz="1100" dirty="0">
                <a:sym typeface="Calibri"/>
              </a:rPr>
              <a:t>It is difficult to determine an exact number of AHT cases due to 1) differences in the reporting requirements of each state and 2) the fact that many signs and symptoms of AHT mirror symptoms of other common childhood illnesses, resulting in misdiagnosis. </a:t>
            </a:r>
          </a:p>
          <a:p>
            <a:pPr defTabSz="948368">
              <a:defRPr/>
            </a:pPr>
            <a:r>
              <a:rPr lang="en-US" sz="1100" dirty="0">
                <a:highlight>
                  <a:srgbClr val="FFFF00"/>
                </a:highlight>
                <a:sym typeface="Calibri"/>
              </a:rPr>
              <a:t> </a:t>
            </a:r>
          </a:p>
          <a:p>
            <a:pPr marL="171450" indent="-171450" defTabSz="948368">
              <a:buFont typeface="Arial" panose="020B0604020202020204" pitchFamily="34" charset="0"/>
              <a:buChar char="•"/>
            </a:pPr>
            <a:r>
              <a:rPr lang="en-US" sz="1100" b="1" dirty="0">
                <a:sym typeface="Calibri"/>
              </a:rPr>
              <a:t>Of the cases of abusive head trauma diagnosed each year, approximately 1 out of 4, or 25%, result in death.  </a:t>
            </a:r>
            <a:r>
              <a:rPr lang="en-US" sz="1100" dirty="0">
                <a:sym typeface="Calibri"/>
              </a:rPr>
              <a:t>And for the victims who do survive, most will continue to have lifelong challenges resulting from trauma and damage to the brain. </a:t>
            </a:r>
          </a:p>
          <a:p>
            <a:pPr marL="171450" indent="-171450" defTabSz="948368">
              <a:buFont typeface="Arial" panose="020B0604020202020204" pitchFamily="34" charset="0"/>
              <a:buChar char="•"/>
            </a:pPr>
            <a:endParaRPr lang="en-US" sz="1100" dirty="0">
              <a:sym typeface="Calibri"/>
            </a:endParaRPr>
          </a:p>
          <a:p>
            <a:pPr marL="171450" marR="0" lvl="0" indent="-171450" algn="l" defTabSz="94836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rgbClr val="000000"/>
                </a:solidFill>
                <a:latin typeface="Calibri" panose="020F0502020204030204" pitchFamily="34" charset="0"/>
                <a:sym typeface="Calibri"/>
              </a:rPr>
              <a:t>60-80% of non-fatal cases show either short- or long-term disability</a:t>
            </a:r>
          </a:p>
          <a:p>
            <a:pPr defTabSz="948368">
              <a:defRPr/>
            </a:pPr>
            <a:endParaRPr lang="en-US" altLang="en-US" sz="1100" dirty="0"/>
          </a:p>
          <a:p>
            <a:pPr defTabSz="948368">
              <a:defRPr/>
            </a:pPr>
            <a:r>
              <a:rPr lang="en-US" altLang="en-US" sz="1100" dirty="0"/>
              <a:t>Clearly abusive head trauma is a huge threat to infants and children who experience shaking.</a:t>
            </a:r>
          </a:p>
        </p:txBody>
      </p:sp>
    </p:spTree>
    <p:extLst>
      <p:ext uri="{BB962C8B-B14F-4D97-AF65-F5344CB8AC3E}">
        <p14:creationId xmlns:p14="http://schemas.microsoft.com/office/powerpoint/2010/main" val="3604871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defTabSz="948368">
              <a:defRPr/>
            </a:pPr>
            <a:r>
              <a:rPr lang="en-US" altLang="en-US" sz="1100" dirty="0"/>
              <a:t>Purpose: To describe early signs of the AHT, which are often somewhat less severe.</a:t>
            </a:r>
          </a:p>
          <a:p>
            <a:pPr defTabSz="948368">
              <a:defRPr/>
            </a:pPr>
            <a:endParaRPr lang="en-US" altLang="en-US" sz="1100" dirty="0"/>
          </a:p>
          <a:p>
            <a:pPr defTabSz="948368">
              <a:defRPr/>
            </a:pPr>
            <a:r>
              <a:rPr lang="en-US" altLang="en-US" sz="1100" b="1" dirty="0"/>
              <a:t>The consequences of abusive head trauma vary and are different for each case. Early or less severe signs of AHT can be only slightly more pronounced forms of typical infant behavior or similar to symptoms of other types of illness.</a:t>
            </a:r>
          </a:p>
          <a:p>
            <a:pPr marL="0" lvl="2" defTabSz="948368">
              <a:buSzPct val="100000"/>
              <a:defRPr b="1"/>
            </a:pPr>
            <a:endParaRPr lang="en-US" sz="1100" b="1" i="1" dirty="0">
              <a:solidFill>
                <a:srgbClr val="000000"/>
              </a:solidFill>
            </a:endParaRPr>
          </a:p>
          <a:p>
            <a:pPr marL="0" lvl="2" defTabSz="948368">
              <a:buSzPct val="100000"/>
              <a:defRPr b="1"/>
            </a:pPr>
            <a:r>
              <a:rPr lang="en-US" sz="1100" dirty="0">
                <a:solidFill>
                  <a:srgbClr val="000000"/>
                </a:solidFill>
              </a:rPr>
              <a:t>Such signs and symptoms can include:</a:t>
            </a:r>
          </a:p>
          <a:p>
            <a:pPr marL="177819" lvl="2" indent="-177819" defTabSz="948368">
              <a:buSzPct val="100000"/>
              <a:buFont typeface="Arial" panose="020B0604020202020204" pitchFamily="34" charset="0"/>
              <a:buChar char="•"/>
              <a:defRPr b="1"/>
            </a:pPr>
            <a:r>
              <a:rPr lang="en-US" sz="1100" dirty="0">
                <a:solidFill>
                  <a:srgbClr val="000000"/>
                </a:solidFill>
              </a:rPr>
              <a:t>Irritability (sometimes extreme irritability or accompanied by high pitched crying)</a:t>
            </a:r>
          </a:p>
          <a:p>
            <a:pPr marL="177819" lvl="2" indent="-177819" defTabSz="948368">
              <a:buSzPct val="100000"/>
              <a:buFont typeface="Arial" panose="020B0604020202020204" pitchFamily="34" charset="0"/>
              <a:buChar char="•"/>
              <a:defRPr b="1"/>
            </a:pPr>
            <a:r>
              <a:rPr lang="en-US" sz="1100" dirty="0">
                <a:solidFill>
                  <a:srgbClr val="000000"/>
                </a:solidFill>
              </a:rPr>
              <a:t>Lethargy or sleepiness</a:t>
            </a:r>
          </a:p>
          <a:p>
            <a:pPr marL="177819" lvl="2" indent="-177819" defTabSz="948368">
              <a:buSzPct val="100000"/>
              <a:buFont typeface="Arial" panose="020B0604020202020204" pitchFamily="34" charset="0"/>
              <a:buChar char="•"/>
              <a:defRPr b="1"/>
            </a:pPr>
            <a:r>
              <a:rPr lang="en-US" sz="1100" dirty="0">
                <a:solidFill>
                  <a:srgbClr val="000000"/>
                </a:solidFill>
              </a:rPr>
              <a:t>Feeding difficulties, including trouble sucking, swallowing or decreased appetite</a:t>
            </a:r>
          </a:p>
          <a:p>
            <a:pPr marL="177819" lvl="2" indent="-177819" defTabSz="948368">
              <a:buSzPct val="100000"/>
              <a:buFont typeface="Arial" panose="020B0604020202020204" pitchFamily="34" charset="0"/>
              <a:buChar char="•"/>
              <a:defRPr b="1"/>
            </a:pPr>
            <a:r>
              <a:rPr lang="en-US" sz="1100" dirty="0">
                <a:solidFill>
                  <a:srgbClr val="000000"/>
                </a:solidFill>
              </a:rPr>
              <a:t>Vomiting</a:t>
            </a:r>
          </a:p>
          <a:p>
            <a:pPr marL="177819" lvl="2" indent="-177819" defTabSz="948368">
              <a:buSzPct val="100000"/>
              <a:buFont typeface="Arial" panose="020B0604020202020204" pitchFamily="34" charset="0"/>
              <a:buChar char="•"/>
              <a:defRPr b="1"/>
            </a:pPr>
            <a:r>
              <a:rPr lang="en-US" sz="1100" dirty="0">
                <a:solidFill>
                  <a:srgbClr val="000000"/>
                </a:solidFill>
              </a:rPr>
              <a:t>Low levels of consciousness </a:t>
            </a:r>
          </a:p>
          <a:p>
            <a:pPr hangingPunct="0">
              <a:lnSpc>
                <a:spcPct val="110000"/>
              </a:lnSpc>
              <a:spcBef>
                <a:spcPts val="415"/>
              </a:spcBef>
              <a:buSzPct val="100000"/>
              <a:defRPr>
                <a:solidFill>
                  <a:srgbClr val="000000"/>
                </a:solidFill>
              </a:defRPr>
            </a:pPr>
            <a:endParaRPr lang="en-US" sz="1100" dirty="0">
              <a:solidFill>
                <a:srgbClr val="000000"/>
              </a:solidFill>
              <a:sym typeface="Calibri"/>
            </a:endParaRPr>
          </a:p>
          <a:p>
            <a:pPr hangingPunct="0">
              <a:lnSpc>
                <a:spcPct val="110000"/>
              </a:lnSpc>
              <a:spcBef>
                <a:spcPts val="415"/>
              </a:spcBef>
              <a:buSzPct val="100000"/>
              <a:defRPr>
                <a:solidFill>
                  <a:srgbClr val="000000"/>
                </a:solidFill>
              </a:defRPr>
            </a:pPr>
            <a:r>
              <a:rPr lang="en-US" sz="1100" dirty="0">
                <a:solidFill>
                  <a:srgbClr val="000000"/>
                </a:solidFill>
                <a:sym typeface="Calibri"/>
              </a:rPr>
              <a:t>When only the less severe signs of abusive head trauma are present, AHT can be difficult to detect and there is a significant chance for </a:t>
            </a:r>
            <a:r>
              <a:rPr lang="en-US" sz="1100" b="1" dirty="0">
                <a:solidFill>
                  <a:srgbClr val="000000"/>
                </a:solidFill>
                <a:sym typeface="Calibri"/>
              </a:rPr>
              <a:t>misdiagnosis.</a:t>
            </a:r>
          </a:p>
          <a:p>
            <a:pPr hangingPunct="0">
              <a:lnSpc>
                <a:spcPct val="110000"/>
              </a:lnSpc>
              <a:spcBef>
                <a:spcPts val="415"/>
              </a:spcBef>
              <a:buSzPct val="100000"/>
              <a:defRPr>
                <a:solidFill>
                  <a:srgbClr val="000000"/>
                </a:solidFill>
              </a:defRPr>
            </a:pPr>
            <a:r>
              <a:rPr lang="en-US" sz="1100" b="0" dirty="0">
                <a:solidFill>
                  <a:srgbClr val="000000"/>
                </a:solidFill>
                <a:sym typeface="Calibri"/>
              </a:rPr>
              <a:t>Question:</a:t>
            </a:r>
          </a:p>
          <a:p>
            <a:pPr hangingPunct="0">
              <a:lnSpc>
                <a:spcPct val="110000"/>
              </a:lnSpc>
              <a:spcBef>
                <a:spcPts val="415"/>
              </a:spcBef>
              <a:buSzPct val="100000"/>
              <a:defRPr>
                <a:solidFill>
                  <a:srgbClr val="000000"/>
                </a:solidFill>
              </a:defRPr>
            </a:pPr>
            <a:r>
              <a:rPr lang="en-US" sz="1100" b="0" dirty="0">
                <a:solidFill>
                  <a:srgbClr val="000000"/>
                </a:solidFill>
                <a:sym typeface="Calibri"/>
              </a:rPr>
              <a:t>Why do you think this might be the case?</a:t>
            </a:r>
          </a:p>
          <a:p>
            <a:pPr hangingPunct="0">
              <a:lnSpc>
                <a:spcPct val="110000"/>
              </a:lnSpc>
              <a:spcBef>
                <a:spcPts val="415"/>
              </a:spcBef>
              <a:buSzPct val="100000"/>
              <a:defRPr>
                <a:solidFill>
                  <a:srgbClr val="000000"/>
                </a:solidFill>
              </a:defRPr>
            </a:pPr>
            <a:endParaRPr lang="en-US" sz="1100" b="0" dirty="0">
              <a:solidFill>
                <a:srgbClr val="000000"/>
              </a:solidFill>
              <a:sym typeface="Calibri"/>
            </a:endParaRPr>
          </a:p>
          <a:p>
            <a:pPr marL="171450" indent="-171450" hangingPunct="0">
              <a:lnSpc>
                <a:spcPct val="110000"/>
              </a:lnSpc>
              <a:spcBef>
                <a:spcPts val="415"/>
              </a:spcBef>
              <a:buSzPct val="100000"/>
              <a:buFont typeface="Arial" panose="020B0604020202020204" pitchFamily="34" charset="0"/>
              <a:buChar char="•"/>
              <a:defRPr>
                <a:solidFill>
                  <a:srgbClr val="000000"/>
                </a:solidFill>
              </a:defRPr>
            </a:pPr>
            <a:r>
              <a:rPr lang="en-US" sz="1100" b="1" dirty="0">
                <a:solidFill>
                  <a:srgbClr val="000000"/>
                </a:solidFill>
                <a:sym typeface="Calibri"/>
              </a:rPr>
              <a:t>Several of these signs are also symptoms of other childhood illnesses.</a:t>
            </a:r>
          </a:p>
          <a:p>
            <a:pPr marL="171450" indent="-171450" hangingPunct="0">
              <a:lnSpc>
                <a:spcPct val="110000"/>
              </a:lnSpc>
              <a:spcBef>
                <a:spcPts val="415"/>
              </a:spcBef>
              <a:buSzPct val="100000"/>
              <a:buFont typeface="Arial" panose="020B0604020202020204" pitchFamily="34" charset="0"/>
              <a:buChar char="•"/>
              <a:defRPr>
                <a:solidFill>
                  <a:srgbClr val="000000"/>
                </a:solidFill>
              </a:defRPr>
            </a:pPr>
            <a:r>
              <a:rPr lang="en-US" sz="1100" b="1" dirty="0">
                <a:solidFill>
                  <a:srgbClr val="000000"/>
                </a:solidFill>
                <a:sym typeface="Calibri"/>
              </a:rPr>
              <a:t>Caregivers either do not want their physician to know the true origin of symptoms or may not know themselves, so doctors do not necessarily have a true picture or complete facts of what provoked the symptoms.</a:t>
            </a:r>
          </a:p>
          <a:p>
            <a:pPr hangingPunct="0">
              <a:lnSpc>
                <a:spcPct val="110000"/>
              </a:lnSpc>
              <a:spcBef>
                <a:spcPts val="415"/>
              </a:spcBef>
              <a:buSzPct val="100000"/>
              <a:defRPr>
                <a:solidFill>
                  <a:srgbClr val="000000"/>
                </a:solidFill>
              </a:defRPr>
            </a:pPr>
            <a:endParaRPr lang="en-US" sz="1100" dirty="0">
              <a:solidFill>
                <a:srgbClr val="000000"/>
              </a:solidFill>
              <a:sym typeface="Calibri"/>
            </a:endParaRPr>
          </a:p>
          <a:p>
            <a:pPr>
              <a:lnSpc>
                <a:spcPct val="110000"/>
              </a:lnSpc>
              <a:spcBef>
                <a:spcPts val="415"/>
              </a:spcBef>
              <a:defRPr>
                <a:solidFill>
                  <a:srgbClr val="000000"/>
                </a:solidFill>
              </a:defRPr>
            </a:pPr>
            <a:r>
              <a:rPr lang="en-US" sz="1100" dirty="0"/>
              <a:t>Why is misdiagnosis so problematic?</a:t>
            </a:r>
          </a:p>
          <a:p>
            <a:pPr marL="171450" indent="-171450">
              <a:lnSpc>
                <a:spcPct val="110000"/>
              </a:lnSpc>
              <a:spcBef>
                <a:spcPts val="415"/>
              </a:spcBef>
              <a:buFont typeface="Arial" panose="020B0604020202020204" pitchFamily="34" charset="0"/>
              <a:buChar char="•"/>
              <a:defRPr>
                <a:solidFill>
                  <a:srgbClr val="000000"/>
                </a:solidFill>
              </a:defRPr>
            </a:pPr>
            <a:r>
              <a:rPr lang="en-US" sz="1100" b="1" dirty="0"/>
              <a:t>Any treatment is not addressing the true origin of the problem.</a:t>
            </a:r>
          </a:p>
          <a:p>
            <a:pPr marL="171450" indent="-171450">
              <a:lnSpc>
                <a:spcPct val="110000"/>
              </a:lnSpc>
              <a:spcBef>
                <a:spcPts val="415"/>
              </a:spcBef>
              <a:buFont typeface="Arial" panose="020B0604020202020204" pitchFamily="34" charset="0"/>
              <a:buChar char="•"/>
              <a:defRPr>
                <a:solidFill>
                  <a:srgbClr val="000000"/>
                </a:solidFill>
              </a:defRPr>
            </a:pPr>
            <a:r>
              <a:rPr lang="en-US" sz="1100" b="1" dirty="0"/>
              <a:t>The child is at high risk for future episodes of shaking.</a:t>
            </a:r>
          </a:p>
          <a:p>
            <a:pPr marL="0" lvl="2" defTabSz="948368">
              <a:buSzPct val="100000"/>
              <a:defRPr b="1"/>
            </a:pPr>
            <a:endParaRPr lang="en-US" sz="1100" b="1" i="1" dirty="0">
              <a:solidFill>
                <a:srgbClr val="000000"/>
              </a:solidFill>
            </a:endParaRPr>
          </a:p>
          <a:p>
            <a:pPr marL="0" lvl="2" defTabSz="948368">
              <a:buSzPct val="100000"/>
              <a:defRPr b="1"/>
            </a:pPr>
            <a:endParaRPr lang="en-US" sz="1100" b="1" i="1" dirty="0">
              <a:solidFill>
                <a:srgbClr val="000000"/>
              </a:solidFill>
            </a:endParaRPr>
          </a:p>
          <a:p>
            <a:pPr marL="0" lvl="2" defTabSz="948368">
              <a:buSzPct val="100000"/>
              <a:defRPr b="1"/>
            </a:pPr>
            <a:endParaRPr lang="en-US" sz="1100" b="1" i="1" dirty="0">
              <a:solidFill>
                <a:srgbClr val="000000"/>
              </a:solidFill>
            </a:endParaRPr>
          </a:p>
          <a:p>
            <a:pPr marL="0" lvl="2" defTabSz="948368">
              <a:buSzPct val="100000"/>
              <a:defRPr b="1"/>
            </a:pPr>
            <a:endParaRPr lang="en-US" i="1" dirty="0">
              <a:solidFill>
                <a:srgbClr val="000000"/>
              </a:solidFill>
            </a:endParaRPr>
          </a:p>
        </p:txBody>
      </p:sp>
    </p:spTree>
    <p:extLst>
      <p:ext uri="{BB962C8B-B14F-4D97-AF65-F5344CB8AC3E}">
        <p14:creationId xmlns:p14="http://schemas.microsoft.com/office/powerpoint/2010/main" val="32311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69"/>
            <a:ext cx="5852160" cy="4558905"/>
          </a:xfrm>
        </p:spPr>
        <p:txBody>
          <a:bodyPr/>
          <a:lstStyle/>
          <a:p>
            <a:pPr defTabSz="948368">
              <a:defRPr/>
            </a:pPr>
            <a:r>
              <a:rPr lang="en-US" sz="1100" dirty="0">
                <a:solidFill>
                  <a:srgbClr val="000000"/>
                </a:solidFill>
                <a:sym typeface="Calibri"/>
              </a:rPr>
              <a:t>Purpose: Describe sentinel injuries and explain how they can be an indicator of HIGH risk for future abuse.</a:t>
            </a:r>
          </a:p>
          <a:p>
            <a:pPr defTabSz="948368">
              <a:defRPr/>
            </a:pPr>
            <a:endParaRPr lang="en-US" sz="1100" dirty="0">
              <a:solidFill>
                <a:srgbClr val="000000"/>
              </a:solidFill>
              <a:sym typeface="Calibri"/>
            </a:endParaRPr>
          </a:p>
          <a:p>
            <a:pPr defTabSz="948368">
              <a:defRPr/>
            </a:pPr>
            <a:r>
              <a:rPr lang="en-US" sz="1100" b="1" dirty="0">
                <a:solidFill>
                  <a:srgbClr val="000000"/>
                </a:solidFill>
                <a:sym typeface="Calibri"/>
              </a:rPr>
              <a:t>What are Sentinel Injuries? </a:t>
            </a:r>
            <a:endParaRPr lang="en-US" sz="1100" b="0" dirty="0">
              <a:solidFill>
                <a:srgbClr val="000000"/>
              </a:solidFill>
              <a:sym typeface="Calibri"/>
            </a:endParaRPr>
          </a:p>
          <a:p>
            <a:pPr defTabSz="948368">
              <a:defRPr/>
            </a:pPr>
            <a:r>
              <a:rPr lang="en-US" sz="1100" b="0" dirty="0">
                <a:solidFill>
                  <a:srgbClr val="000000"/>
                </a:solidFill>
                <a:sym typeface="Calibri"/>
              </a:rPr>
              <a:t>Optional Discussion Question: Ask if participants are aware of the concept of sentinel injuries</a:t>
            </a:r>
            <a:endParaRPr lang="en-US" sz="1100" b="1" dirty="0">
              <a:solidFill>
                <a:srgbClr val="000000"/>
              </a:solidFill>
              <a:sym typeface="Calibri"/>
            </a:endParaRPr>
          </a:p>
          <a:p>
            <a:pPr defTabSz="948368">
              <a:defRPr/>
            </a:pPr>
            <a:endParaRPr lang="en-US" sz="1100" dirty="0">
              <a:solidFill>
                <a:srgbClr val="000000"/>
              </a:solidFill>
              <a:sym typeface="Calibri"/>
            </a:endParaRPr>
          </a:p>
          <a:p>
            <a:pPr defTabSz="948368">
              <a:defRPr/>
            </a:pPr>
            <a:r>
              <a:rPr lang="en-US" sz="1100" b="1" dirty="0">
                <a:solidFill>
                  <a:srgbClr val="000000"/>
                </a:solidFill>
                <a:sym typeface="Calibri"/>
              </a:rPr>
              <a:t>Sentinel Injuries are minor abusive injuries that often present themselves before a more serious physical injury.  </a:t>
            </a:r>
          </a:p>
          <a:p>
            <a:pPr defTabSz="948368">
              <a:defRPr/>
            </a:pPr>
            <a:r>
              <a:rPr lang="en-US" sz="1100" dirty="0">
                <a:solidFill>
                  <a:srgbClr val="000000"/>
                </a:solidFill>
                <a:sym typeface="Calibri"/>
              </a:rPr>
              <a:t>They can come in many different forms: </a:t>
            </a:r>
          </a:p>
          <a:p>
            <a:pPr marL="171450" indent="-171450" defTabSz="948368">
              <a:buFont typeface="Arial" panose="020B0604020202020204" pitchFamily="34" charset="0"/>
              <a:buChar char="•"/>
              <a:defRPr/>
            </a:pPr>
            <a:r>
              <a:rPr lang="en-US" sz="1100" dirty="0">
                <a:solidFill>
                  <a:srgbClr val="000000"/>
                </a:solidFill>
                <a:sym typeface="Calibri"/>
              </a:rPr>
              <a:t>Bruising</a:t>
            </a:r>
          </a:p>
          <a:p>
            <a:pPr marL="171450" indent="-171450" defTabSz="948368">
              <a:buFont typeface="Arial" panose="020B0604020202020204" pitchFamily="34" charset="0"/>
              <a:buChar char="•"/>
              <a:defRPr/>
            </a:pPr>
            <a:r>
              <a:rPr lang="en-US" sz="1100" dirty="0">
                <a:solidFill>
                  <a:srgbClr val="000000"/>
                </a:solidFill>
                <a:sym typeface="Calibri"/>
              </a:rPr>
              <a:t>burns, </a:t>
            </a:r>
          </a:p>
          <a:p>
            <a:pPr marL="171450" indent="-171450" defTabSz="948368">
              <a:buFont typeface="Arial" panose="020B0604020202020204" pitchFamily="34" charset="0"/>
              <a:buChar char="•"/>
              <a:defRPr/>
            </a:pPr>
            <a:r>
              <a:rPr lang="en-US" sz="1100" dirty="0">
                <a:solidFill>
                  <a:srgbClr val="000000"/>
                </a:solidFill>
                <a:sym typeface="Calibri"/>
              </a:rPr>
              <a:t>broken bones</a:t>
            </a:r>
          </a:p>
          <a:p>
            <a:pPr marL="171450" indent="-171450" defTabSz="948368">
              <a:buFont typeface="Arial" panose="020B0604020202020204" pitchFamily="34" charset="0"/>
              <a:buChar char="•"/>
              <a:defRPr/>
            </a:pPr>
            <a:r>
              <a:rPr lang="en-US" sz="1100" dirty="0">
                <a:solidFill>
                  <a:srgbClr val="000000"/>
                </a:solidFill>
                <a:sym typeface="Calibri"/>
              </a:rPr>
              <a:t>Injuries to the inside of a baby’s mouth (caused by ramming a bottle into mouth)</a:t>
            </a:r>
          </a:p>
          <a:p>
            <a:pPr marL="171450" indent="-171450" defTabSz="948368">
              <a:buFont typeface="Arial" panose="020B0604020202020204" pitchFamily="34" charset="0"/>
              <a:buChar char="•"/>
              <a:defRPr/>
            </a:pPr>
            <a:endParaRPr lang="en-US" sz="1100" dirty="0">
              <a:solidFill>
                <a:srgbClr val="000000"/>
              </a:solidFill>
              <a:sym typeface="Calibri"/>
            </a:endParaRPr>
          </a:p>
          <a:p>
            <a:pPr marL="0" indent="0" defTabSz="948368">
              <a:buFont typeface="Arial" panose="020B0604020202020204" pitchFamily="34" charset="0"/>
              <a:buNone/>
              <a:defRPr/>
            </a:pPr>
            <a:r>
              <a:rPr lang="en-US" sz="1100" b="1" dirty="0">
                <a:solidFill>
                  <a:srgbClr val="000000"/>
                </a:solidFill>
                <a:sym typeface="Calibri"/>
              </a:rPr>
              <a:t>These type of injuries are not likely to happen without a cause, because they primarily occur in early infancy to babies that are not mobile enough to be injured by obstacles around them or in places that an infant cannot reach or that are not exposed for injury. </a:t>
            </a:r>
          </a:p>
          <a:p>
            <a:pPr marL="0" indent="0" defTabSz="948368">
              <a:buFont typeface="Arial" panose="020B0604020202020204" pitchFamily="34" charset="0"/>
              <a:buNone/>
              <a:defRPr/>
            </a:pPr>
            <a:r>
              <a:rPr lang="en-US" sz="1100" b="1" dirty="0">
                <a:solidFill>
                  <a:srgbClr val="000000"/>
                </a:solidFill>
                <a:sym typeface="Calibri"/>
              </a:rPr>
              <a:t>Example include: A bruise on an arm or leg of an infant who is not mobile, a bruise on an infant’s ear or cuts or bleeding in the mouth. </a:t>
            </a:r>
          </a:p>
          <a:p>
            <a:pPr defTabSz="948368">
              <a:defRPr/>
            </a:pPr>
            <a:endParaRPr lang="en-US" sz="1100" b="1" dirty="0">
              <a:solidFill>
                <a:srgbClr val="000000"/>
              </a:solidFill>
              <a:sym typeface="Calibri"/>
            </a:endParaRPr>
          </a:p>
          <a:p>
            <a:r>
              <a:rPr lang="en-US" sz="1100" b="1" dirty="0"/>
              <a:t>Research shows that 27.5%, </a:t>
            </a:r>
            <a:r>
              <a:rPr lang="en-US" sz="1100" b="1" i="1" dirty="0"/>
              <a:t>more that one qua</a:t>
            </a:r>
            <a:r>
              <a:rPr lang="en-US" sz="1100" b="1" dirty="0"/>
              <a:t>rter, of abused infants had an earlier sentinel injury.</a:t>
            </a:r>
            <a:r>
              <a:rPr lang="en-US" sz="1100" dirty="0"/>
              <a:t> </a:t>
            </a:r>
            <a:r>
              <a:rPr lang="en-US" sz="1100" b="1" dirty="0"/>
              <a:t>Reportedly, doctors were aware of the sentinel injury in less than half of cases.</a:t>
            </a:r>
          </a:p>
          <a:p>
            <a:pPr defTabSz="948368">
              <a:defRPr/>
            </a:pPr>
            <a:endParaRPr lang="en-US" sz="1100" dirty="0">
              <a:solidFill>
                <a:srgbClr val="000000"/>
              </a:solidFill>
              <a:sym typeface="Calibri"/>
            </a:endParaRPr>
          </a:p>
          <a:p>
            <a:pPr defTabSz="948368">
              <a:defRPr/>
            </a:pPr>
            <a:r>
              <a:rPr lang="en-US" sz="1100" b="1" kern="1200" dirty="0">
                <a:solidFill>
                  <a:srgbClr val="000000"/>
                </a:solidFill>
                <a:effectLst/>
                <a:latin typeface="+mn-lt"/>
                <a:ea typeface="+mn-ea"/>
                <a:cs typeface="+mn-cs"/>
                <a:sym typeface="Calibri"/>
              </a:rPr>
              <a:t>Just remember: BABIES WHO ARE NOT CRUISING SHOULD NOT BE BRUISING! </a:t>
            </a:r>
            <a:r>
              <a:rPr lang="en-US" sz="1100" b="0" kern="1200" dirty="0">
                <a:solidFill>
                  <a:srgbClr val="000000"/>
                </a:solidFill>
                <a:effectLst/>
                <a:latin typeface="+mn-lt"/>
                <a:ea typeface="+mn-ea"/>
                <a:cs typeface="+mn-cs"/>
                <a:sym typeface="Calibri"/>
              </a:rPr>
              <a:t>If you are a caregiver or parent who notices bruising, red marks, or mouth injury in a very young child, consider consulting a physician.</a:t>
            </a:r>
          </a:p>
          <a:p>
            <a:pPr defTabSz="948368">
              <a:defRPr/>
            </a:pPr>
            <a:endParaRPr lang="en-US" sz="1100" b="0" kern="1200" dirty="0">
              <a:solidFill>
                <a:srgbClr val="000000"/>
              </a:solidFill>
              <a:effectLst/>
              <a:latin typeface="+mn-lt"/>
              <a:ea typeface="+mn-ea"/>
              <a:cs typeface="+mn-cs"/>
              <a:sym typeface="Calibri"/>
            </a:endParaRPr>
          </a:p>
          <a:p>
            <a:pPr defTabSz="948368">
              <a:defRPr/>
            </a:pPr>
            <a:r>
              <a:rPr lang="en-US" sz="1100" b="0" i="1" kern="1200" dirty="0">
                <a:solidFill>
                  <a:srgbClr val="000000"/>
                </a:solidFill>
                <a:effectLst/>
                <a:latin typeface="+mn-lt"/>
                <a:ea typeface="+mn-ea"/>
                <a:cs typeface="+mn-cs"/>
                <a:sym typeface="Calibri"/>
              </a:rPr>
              <a:t>To find out more about Sentinel injuries …</a:t>
            </a:r>
            <a:endParaRPr lang="en-US" sz="1100" b="1" i="1" kern="1200" dirty="0">
              <a:solidFill>
                <a:srgbClr val="000000"/>
              </a:solidFill>
              <a:effectLst/>
              <a:latin typeface="+mn-lt"/>
              <a:ea typeface="+mn-ea"/>
              <a:cs typeface="+mn-cs"/>
              <a:sym typeface="Calibri"/>
            </a:endParaRPr>
          </a:p>
          <a:p>
            <a:pPr defTabSz="948368">
              <a:defRPr/>
            </a:pPr>
            <a:r>
              <a:rPr lang="en-US" sz="1100" i="1" kern="1200" dirty="0">
                <a:solidFill>
                  <a:srgbClr val="000000"/>
                </a:solidFill>
                <a:effectLst/>
                <a:latin typeface="+mn-lt"/>
                <a:ea typeface="+mn-ea"/>
                <a:cs typeface="+mn-cs"/>
                <a:sym typeface="Calibri"/>
              </a:rPr>
              <a:t>_______________________________________________________________________</a:t>
            </a:r>
          </a:p>
          <a:p>
            <a:pPr defTabSz="948368">
              <a:defRPr/>
            </a:pPr>
            <a:r>
              <a:rPr lang="en-US" sz="1100" b="0" i="1" kern="1200" dirty="0">
                <a:solidFill>
                  <a:schemeClr val="tx1"/>
                </a:solidFill>
                <a:latin typeface="+mn-lt"/>
                <a:ea typeface="+mn-ea"/>
                <a:cs typeface="+mn-cs"/>
                <a:sym typeface="Calibri"/>
              </a:rPr>
              <a:t>Additional information/optional training materials: </a:t>
            </a:r>
          </a:p>
          <a:p>
            <a:endParaRPr lang="en-US" sz="1100" b="0" i="1" kern="1200" dirty="0">
              <a:solidFill>
                <a:srgbClr val="000000"/>
              </a:solidFill>
              <a:latin typeface="+mn-lt"/>
              <a:ea typeface="+mn-ea"/>
              <a:cs typeface="+mn-cs"/>
              <a:sym typeface="Calibri"/>
            </a:endParaRPr>
          </a:p>
          <a:p>
            <a:r>
              <a:rPr lang="en-US" sz="1100" b="0" i="1" kern="1200" dirty="0">
                <a:solidFill>
                  <a:srgbClr val="000000"/>
                </a:solidFill>
                <a:latin typeface="+mn-lt"/>
                <a:ea typeface="+mn-ea"/>
                <a:cs typeface="+mn-cs"/>
                <a:sym typeface="Calibri"/>
              </a:rPr>
              <a:t>Free sentinel injury training: https://uwm.edu/mcwp/sentinel-injuries/</a:t>
            </a:r>
          </a:p>
          <a:p>
            <a:r>
              <a:rPr lang="en-US" sz="1100" i="1" dirty="0">
                <a:solidFill>
                  <a:srgbClr val="000000"/>
                </a:solidFill>
                <a:sym typeface="Calibri"/>
              </a:rPr>
              <a:t>Citation: </a:t>
            </a:r>
            <a:r>
              <a:rPr lang="en-US" sz="1100" i="1" dirty="0"/>
              <a:t>Sheets LK, et al. Sentinel injuries in infants evaluated for child physical abuse. Pediatrics. April 2013.</a:t>
            </a:r>
            <a:br>
              <a:rPr lang="en-US" sz="1100" i="1" dirty="0"/>
            </a:br>
            <a:r>
              <a:rPr lang="en-US" sz="1100" i="1" dirty="0"/>
              <a:t>Office of Child Abuse and Neglect, Children’s Bureau</a:t>
            </a:r>
            <a:br>
              <a:rPr lang="en-US" sz="1100" i="1" dirty="0"/>
            </a:br>
            <a:r>
              <a:rPr lang="en-US" sz="1100" i="1" dirty="0"/>
              <a:t>American Academy of Pediatrics, 2013</a:t>
            </a:r>
            <a:endParaRPr lang="en-US" sz="1100" i="1" dirty="0">
              <a:solidFill>
                <a:srgbClr val="000000"/>
              </a:solidFill>
              <a:sym typeface="Calibri"/>
            </a:endParaRPr>
          </a:p>
          <a:p>
            <a:endParaRPr lang="en-US" sz="1100" b="1" dirty="0">
              <a:solidFill>
                <a:srgbClr val="000000"/>
              </a:solidFill>
              <a:sym typeface="Calibri"/>
            </a:endParaRPr>
          </a:p>
          <a:p>
            <a:endParaRPr lang="en-US" sz="1100" b="1" dirty="0">
              <a:solidFill>
                <a:srgbClr val="000000"/>
              </a:solidFill>
              <a:sym typeface="Calibri"/>
            </a:endParaRPr>
          </a:p>
          <a:p>
            <a:endParaRPr lang="en-US" sz="1000" b="1" dirty="0">
              <a:solidFill>
                <a:srgbClr val="000000"/>
              </a:solidFill>
              <a:sym typeface="Calibri"/>
            </a:endParaRPr>
          </a:p>
        </p:txBody>
      </p:sp>
    </p:spTree>
    <p:extLst>
      <p:ext uri="{BB962C8B-B14F-4D97-AF65-F5344CB8AC3E}">
        <p14:creationId xmlns:p14="http://schemas.microsoft.com/office/powerpoint/2010/main" val="173697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48368" hangingPunct="0">
              <a:lnSpc>
                <a:spcPct val="110000"/>
              </a:lnSpc>
              <a:spcBef>
                <a:spcPts val="415"/>
              </a:spcBef>
              <a:buSzPct val="100000"/>
              <a:defRPr>
                <a:solidFill>
                  <a:srgbClr val="000000"/>
                </a:solidFill>
              </a:defRPr>
            </a:pPr>
            <a:r>
              <a:rPr lang="en-US" altLang="en-US" sz="1100" dirty="0">
                <a:solidFill>
                  <a:srgbClr val="000000"/>
                </a:solidFill>
              </a:rPr>
              <a:t>Purpose: To describe severe symptoms of AHT</a:t>
            </a:r>
          </a:p>
          <a:p>
            <a:pPr marL="0" lvl="2" defTabSz="948368" hangingPunct="0">
              <a:lnSpc>
                <a:spcPct val="110000"/>
              </a:lnSpc>
              <a:spcBef>
                <a:spcPts val="415"/>
              </a:spcBef>
              <a:buSzPct val="100000"/>
              <a:defRPr>
                <a:solidFill>
                  <a:srgbClr val="000000"/>
                </a:solidFill>
              </a:defRPr>
            </a:pPr>
            <a:endParaRPr lang="en-US" altLang="en-US" sz="1100" dirty="0">
              <a:solidFill>
                <a:srgbClr val="000000"/>
              </a:solidFill>
            </a:endParaRPr>
          </a:p>
          <a:p>
            <a:pPr marL="0" lvl="2" defTabSz="948368" hangingPunct="0">
              <a:lnSpc>
                <a:spcPct val="110000"/>
              </a:lnSpc>
              <a:spcBef>
                <a:spcPts val="415"/>
              </a:spcBef>
              <a:buSzPct val="100000"/>
              <a:defRPr>
                <a:solidFill>
                  <a:srgbClr val="000000"/>
                </a:solidFill>
              </a:defRPr>
            </a:pPr>
            <a:r>
              <a:rPr lang="en-US" altLang="en-US" sz="1100" b="1" dirty="0">
                <a:solidFill>
                  <a:srgbClr val="000000"/>
                </a:solidFill>
              </a:rPr>
              <a:t>For severe cases of AHT, symptoms can include: </a:t>
            </a:r>
            <a:endParaRPr lang="en-US" sz="1100" b="1" dirty="0">
              <a:solidFill>
                <a:srgbClr val="000000"/>
              </a:solidFill>
            </a:endParaRPr>
          </a:p>
          <a:p>
            <a:pPr marL="355638" indent="-355638" hangingPunct="0">
              <a:lnSpc>
                <a:spcPct val="110000"/>
              </a:lnSpc>
              <a:spcBef>
                <a:spcPts val="415"/>
              </a:spcBef>
              <a:buSzPct val="100000"/>
              <a:buFont typeface="Arial"/>
              <a:buChar char="•"/>
              <a:defRPr>
                <a:solidFill>
                  <a:srgbClr val="000000"/>
                </a:solidFill>
              </a:defRPr>
            </a:pPr>
            <a:r>
              <a:rPr lang="en-US" sz="1100" b="1" dirty="0">
                <a:solidFill>
                  <a:srgbClr val="000000"/>
                </a:solidFill>
                <a:sym typeface="Calibri"/>
              </a:rPr>
              <a:t>Inability to make sound (cooing, babbling or words) or movement or lack of social engagement (lack of smiling, tracking or focusing on objects)</a:t>
            </a:r>
          </a:p>
          <a:p>
            <a:pPr marL="355638" indent="-355638" hangingPunct="0">
              <a:buSzPct val="100000"/>
              <a:buFont typeface="Arial"/>
              <a:buChar char="•"/>
              <a:defRPr>
                <a:solidFill>
                  <a:srgbClr val="000000"/>
                </a:solidFill>
              </a:defRPr>
            </a:pPr>
            <a:r>
              <a:rPr lang="en-US" sz="1100" b="1" dirty="0">
                <a:solidFill>
                  <a:srgbClr val="000000"/>
                </a:solidFill>
                <a:sym typeface="Calibri"/>
              </a:rPr>
              <a:t>Difficulty breathing. This may be evidenced by skin coloring. Pale/bluish skin indicates lack of oxygen. Or unusual breathing patterns such as continuous deep breathing or a pattern of short and shallow breathing</a:t>
            </a:r>
          </a:p>
          <a:p>
            <a:pPr marL="355638" indent="-355638" hangingPunct="0">
              <a:buSzPct val="100000"/>
              <a:buFont typeface="Arial"/>
              <a:buChar char="•"/>
              <a:defRPr>
                <a:solidFill>
                  <a:srgbClr val="000000"/>
                </a:solidFill>
              </a:defRPr>
            </a:pPr>
            <a:r>
              <a:rPr lang="en-US" sz="1100" b="1" dirty="0">
                <a:solidFill>
                  <a:srgbClr val="000000"/>
                </a:solidFill>
                <a:sym typeface="Calibri"/>
              </a:rPr>
              <a:t>Seizures </a:t>
            </a:r>
          </a:p>
          <a:p>
            <a:pPr marL="355638" indent="-355638" hangingPunct="0">
              <a:buSzPct val="100000"/>
              <a:buFont typeface="Arial"/>
              <a:buChar char="•"/>
              <a:defRPr>
                <a:solidFill>
                  <a:srgbClr val="000000"/>
                </a:solidFill>
              </a:defRPr>
            </a:pPr>
            <a:r>
              <a:rPr lang="en-US" sz="1100" b="1" dirty="0">
                <a:solidFill>
                  <a:srgbClr val="000000"/>
                </a:solidFill>
                <a:sym typeface="Calibri"/>
              </a:rPr>
              <a:t>Damage to the blood vessels of the eye, which can cause bleeding </a:t>
            </a:r>
          </a:p>
          <a:p>
            <a:pPr marL="355638" indent="-355638" hangingPunct="0">
              <a:buSzPct val="100000"/>
              <a:buFont typeface="Arial"/>
              <a:buChar char="•"/>
              <a:defRPr>
                <a:solidFill>
                  <a:srgbClr val="000000"/>
                </a:solidFill>
              </a:defRPr>
            </a:pPr>
            <a:r>
              <a:rPr lang="en-US" sz="1100" b="1" dirty="0">
                <a:solidFill>
                  <a:srgbClr val="000000"/>
                </a:solidFill>
                <a:sym typeface="Calibri"/>
              </a:rPr>
              <a:t>Bleeding or drainage of clear fluid (spinal fluid) from the ear </a:t>
            </a:r>
          </a:p>
          <a:p>
            <a:pPr marL="355638" indent="-355638" hangingPunct="0">
              <a:buSzPct val="100000"/>
              <a:buFont typeface="Arial"/>
              <a:buChar char="•"/>
              <a:defRPr>
                <a:solidFill>
                  <a:srgbClr val="000000"/>
                </a:solidFill>
              </a:defRPr>
            </a:pPr>
            <a:r>
              <a:rPr lang="en-US" sz="1100" b="1" dirty="0">
                <a:solidFill>
                  <a:srgbClr val="000000"/>
                </a:solidFill>
                <a:sym typeface="Calibri"/>
              </a:rPr>
              <a:t>Inability to coordinating sucking and swallowing</a:t>
            </a:r>
          </a:p>
          <a:p>
            <a:pPr marL="355638" indent="-355638" hangingPunct="0">
              <a:buSzPct val="100000"/>
              <a:buFont typeface="Arial"/>
              <a:buChar char="•"/>
              <a:defRPr>
                <a:solidFill>
                  <a:srgbClr val="000000"/>
                </a:solidFill>
              </a:defRPr>
            </a:pPr>
            <a:r>
              <a:rPr lang="en-US" sz="1100" b="1" dirty="0">
                <a:solidFill>
                  <a:srgbClr val="000000"/>
                </a:solidFill>
                <a:sym typeface="Calibri"/>
              </a:rPr>
              <a:t>Loss of consciousness</a:t>
            </a:r>
          </a:p>
          <a:p>
            <a:pPr marL="355638" indent="-355638" hangingPunct="0">
              <a:buSzPct val="100000"/>
              <a:buFont typeface="Arial"/>
              <a:buChar char="•"/>
              <a:defRPr>
                <a:solidFill>
                  <a:srgbClr val="000000"/>
                </a:solidFill>
              </a:defRPr>
            </a:pPr>
            <a:r>
              <a:rPr lang="en-US" sz="1100" b="1" dirty="0">
                <a:solidFill>
                  <a:srgbClr val="000000"/>
                </a:solidFill>
                <a:sym typeface="Calibri"/>
              </a:rPr>
              <a:t>Death</a:t>
            </a:r>
          </a:p>
          <a:p>
            <a:pPr hangingPunct="0">
              <a:lnSpc>
                <a:spcPct val="110000"/>
              </a:lnSpc>
              <a:spcBef>
                <a:spcPts val="415"/>
              </a:spcBef>
              <a:buSzPct val="100000"/>
              <a:defRPr>
                <a:solidFill>
                  <a:srgbClr val="000000"/>
                </a:solidFill>
              </a:defRPr>
            </a:pPr>
            <a:r>
              <a:rPr lang="en-US" sz="1100" b="1" dirty="0">
                <a:solidFill>
                  <a:srgbClr val="000000"/>
                </a:solidFill>
                <a:sym typeface="Calibri"/>
              </a:rPr>
              <a:t>Physical signs that </a:t>
            </a:r>
            <a:r>
              <a:rPr lang="en-US" sz="1100" b="1" i="1" dirty="0">
                <a:solidFill>
                  <a:srgbClr val="000000"/>
                </a:solidFill>
                <a:sym typeface="Calibri"/>
              </a:rPr>
              <a:t>can (</a:t>
            </a:r>
            <a:r>
              <a:rPr lang="en-US" sz="1100" b="1" i="0" dirty="0">
                <a:solidFill>
                  <a:srgbClr val="000000"/>
                </a:solidFill>
                <a:sym typeface="Calibri"/>
              </a:rPr>
              <a:t>but do not always</a:t>
            </a:r>
            <a:r>
              <a:rPr lang="en-US" sz="1100" b="1" i="1" dirty="0">
                <a:solidFill>
                  <a:srgbClr val="000000"/>
                </a:solidFill>
                <a:sym typeface="Calibri"/>
              </a:rPr>
              <a:t>) </a:t>
            </a:r>
            <a:r>
              <a:rPr lang="en-US" sz="1100" b="1" dirty="0">
                <a:solidFill>
                  <a:srgbClr val="000000"/>
                </a:solidFill>
                <a:sym typeface="Calibri"/>
              </a:rPr>
              <a:t>accompany abusive head trauma: </a:t>
            </a:r>
          </a:p>
          <a:p>
            <a:pPr hangingPunct="0">
              <a:lnSpc>
                <a:spcPct val="110000"/>
              </a:lnSpc>
              <a:spcBef>
                <a:spcPts val="415"/>
              </a:spcBef>
              <a:buSzPct val="100000"/>
              <a:defRPr>
                <a:solidFill>
                  <a:srgbClr val="000000"/>
                </a:solidFill>
              </a:defRPr>
            </a:pPr>
            <a:r>
              <a:rPr lang="en-US" sz="1100" b="1" dirty="0">
                <a:solidFill>
                  <a:srgbClr val="000000"/>
                </a:solidFill>
                <a:sym typeface="Calibri"/>
              </a:rPr>
              <a:t> - Wounds or bruising on the skin</a:t>
            </a:r>
          </a:p>
          <a:p>
            <a:pPr hangingPunct="0">
              <a:lnSpc>
                <a:spcPct val="110000"/>
              </a:lnSpc>
              <a:spcBef>
                <a:spcPts val="415"/>
              </a:spcBef>
              <a:buSzPct val="100000"/>
              <a:defRPr>
                <a:solidFill>
                  <a:srgbClr val="000000"/>
                </a:solidFill>
              </a:defRPr>
            </a:pPr>
            <a:r>
              <a:rPr lang="en-US" sz="1100" b="1" dirty="0">
                <a:solidFill>
                  <a:srgbClr val="000000"/>
                </a:solidFill>
                <a:sym typeface="Calibri"/>
              </a:rPr>
              <a:t>-  fractured ribs, arms, legs or other bones</a:t>
            </a:r>
          </a:p>
          <a:p>
            <a:pPr hangingPunct="0">
              <a:lnSpc>
                <a:spcPct val="110000"/>
              </a:lnSpc>
              <a:spcBef>
                <a:spcPts val="415"/>
              </a:spcBef>
              <a:buSzPct val="100000"/>
              <a:defRPr>
                <a:solidFill>
                  <a:srgbClr val="000000"/>
                </a:solidFill>
              </a:defRPr>
            </a:pPr>
            <a:endParaRPr lang="en-US" sz="1100" b="1" dirty="0">
              <a:solidFill>
                <a:srgbClr val="000000"/>
              </a:solidFill>
              <a:sym typeface="Calibri"/>
            </a:endParaRPr>
          </a:p>
          <a:p>
            <a:pPr hangingPunct="0">
              <a:lnSpc>
                <a:spcPct val="110000"/>
              </a:lnSpc>
              <a:spcBef>
                <a:spcPts val="415"/>
              </a:spcBef>
              <a:buSzPct val="100000"/>
              <a:defRPr>
                <a:solidFill>
                  <a:srgbClr val="000000"/>
                </a:solidFill>
              </a:defRPr>
            </a:pPr>
            <a:endParaRPr lang="en-US" sz="1100" dirty="0">
              <a:solidFill>
                <a:srgbClr val="000000"/>
              </a:solidFill>
              <a:sym typeface="Calibri"/>
            </a:endParaRPr>
          </a:p>
          <a:p>
            <a:pPr>
              <a:lnSpc>
                <a:spcPct val="110000"/>
              </a:lnSpc>
              <a:spcBef>
                <a:spcPts val="415"/>
              </a:spcBef>
              <a:defRPr>
                <a:solidFill>
                  <a:srgbClr val="000000"/>
                </a:solidFill>
              </a:defRPr>
            </a:pPr>
            <a:r>
              <a:rPr lang="en-US" sz="1100" b="1" dirty="0"/>
              <a:t>If you see any potentials signs or symptoms of AHT among the children that you work with, you need to report them or have them checked out by a physician. It is also important to share information with parents the signs and symptoms to watch for, so that they are aware and can identify them if their child has been with another caregiver.</a:t>
            </a:r>
          </a:p>
          <a:p>
            <a:pPr marL="0" lvl="2" defTabSz="948368">
              <a:buSzPct val="100000"/>
              <a:defRPr b="1"/>
            </a:pPr>
            <a:endParaRPr lang="en-US" sz="1100" i="1" dirty="0">
              <a:solidFill>
                <a:srgbClr val="000000"/>
              </a:solidFill>
            </a:endParaRPr>
          </a:p>
          <a:p>
            <a:pPr marL="0" lvl="2" defTabSz="948368">
              <a:buSzPct val="100000"/>
              <a:defRPr b="1"/>
            </a:pPr>
            <a:endParaRPr lang="en-US" sz="1100" i="1" dirty="0">
              <a:solidFill>
                <a:srgbClr val="000000"/>
              </a:solidFill>
            </a:endParaRPr>
          </a:p>
          <a:p>
            <a:pPr marL="0" lvl="2" defTabSz="948368">
              <a:buSzPct val="100000"/>
              <a:defRPr b="1"/>
            </a:pPr>
            <a:endParaRPr lang="en-US" sz="1100" i="1" dirty="0">
              <a:solidFill>
                <a:srgbClr val="000000"/>
              </a:solidFill>
            </a:endParaRPr>
          </a:p>
          <a:p>
            <a:pPr marL="0" lvl="2" defTabSz="948368">
              <a:buSzPct val="100000"/>
              <a:defRPr b="1"/>
            </a:pPr>
            <a:endParaRPr lang="en-US" i="1" dirty="0">
              <a:solidFill>
                <a:srgbClr val="000000"/>
              </a:solidFill>
            </a:endParaRPr>
          </a:p>
        </p:txBody>
      </p:sp>
    </p:spTree>
    <p:extLst>
      <p:ext uri="{BB962C8B-B14F-4D97-AF65-F5344CB8AC3E}">
        <p14:creationId xmlns:p14="http://schemas.microsoft.com/office/powerpoint/2010/main" val="123070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66387">
              <a:defRPr/>
            </a:pPr>
            <a:r>
              <a:rPr lang="en-US" altLang="en-US" sz="1100" dirty="0">
                <a:solidFill>
                  <a:srgbClr val="000000"/>
                </a:solidFill>
                <a:latin typeface="+mn-lt"/>
              </a:rPr>
              <a:t>Purpose: To describe long-term effects of AHT</a:t>
            </a:r>
          </a:p>
          <a:p>
            <a:pPr marL="0" lvl="1" defTabSz="966387">
              <a:defRPr/>
            </a:pPr>
            <a:endParaRPr lang="en-US" altLang="en-US" sz="1100" dirty="0">
              <a:solidFill>
                <a:srgbClr val="000000"/>
              </a:solidFill>
              <a:latin typeface="+mn-lt"/>
            </a:endParaRPr>
          </a:p>
          <a:p>
            <a:pPr marL="0" lvl="1" defTabSz="966387">
              <a:defRPr/>
            </a:pPr>
            <a:r>
              <a:rPr lang="en-US" sz="1100" b="1" dirty="0">
                <a:latin typeface="+mn-lt"/>
              </a:rPr>
              <a:t>As mentioned earlier …among victims of AHT that survive, 60-80% of hospitalized cases have shown long-term or life-long effects.</a:t>
            </a:r>
          </a:p>
          <a:p>
            <a:pPr marL="0" lvl="1" defTabSz="966387">
              <a:defRPr/>
            </a:pPr>
            <a:r>
              <a:rPr lang="en-US" sz="1100" b="1" dirty="0">
                <a:latin typeface="+mn-lt"/>
              </a:rPr>
              <a:t>These effects may include:</a:t>
            </a:r>
          </a:p>
          <a:p>
            <a:pPr marL="296365" indent="-296365" defTabSz="948368" hangingPunct="0">
              <a:buFont typeface="Arial" panose="020B0604020202020204" pitchFamily="34" charset="0"/>
              <a:buChar char="•"/>
            </a:pPr>
            <a:r>
              <a:rPr lang="en-US" sz="1100" dirty="0">
                <a:solidFill>
                  <a:srgbClr val="000000"/>
                </a:solidFill>
                <a:latin typeface="+mn-lt"/>
                <a:sym typeface="Calibri"/>
              </a:rPr>
              <a:t>Learning disabilities </a:t>
            </a:r>
          </a:p>
          <a:p>
            <a:pPr marL="296365" indent="-296365" defTabSz="948368" hangingPunct="0">
              <a:buFont typeface="Arial" panose="020B0604020202020204" pitchFamily="34" charset="0"/>
              <a:buChar char="•"/>
            </a:pPr>
            <a:r>
              <a:rPr lang="en-US" sz="1100" dirty="0">
                <a:solidFill>
                  <a:srgbClr val="000000"/>
                </a:solidFill>
                <a:latin typeface="+mn-lt"/>
                <a:sym typeface="Calibri"/>
              </a:rPr>
              <a:t>Visual disabilities/blindness</a:t>
            </a:r>
          </a:p>
          <a:p>
            <a:pPr marL="296365" indent="-296365" defTabSz="948368" hangingPunct="0">
              <a:buFont typeface="Arial" panose="020B0604020202020204" pitchFamily="34" charset="0"/>
              <a:buChar char="•"/>
            </a:pPr>
            <a:r>
              <a:rPr lang="en-US" sz="1100" dirty="0">
                <a:solidFill>
                  <a:srgbClr val="000000"/>
                </a:solidFill>
                <a:latin typeface="+mn-lt"/>
                <a:sym typeface="Calibri"/>
              </a:rPr>
              <a:t>Speech disabilities </a:t>
            </a:r>
          </a:p>
          <a:p>
            <a:pPr marL="296365" indent="-296365" defTabSz="948368" hangingPunct="0">
              <a:buFont typeface="Arial" panose="020B0604020202020204" pitchFamily="34" charset="0"/>
              <a:buChar char="•"/>
            </a:pPr>
            <a:r>
              <a:rPr lang="en-US" sz="1100" dirty="0">
                <a:solidFill>
                  <a:srgbClr val="000000"/>
                </a:solidFill>
                <a:latin typeface="+mn-lt"/>
                <a:sym typeface="Calibri"/>
              </a:rPr>
              <a:t>On-going seizures </a:t>
            </a:r>
          </a:p>
          <a:p>
            <a:pPr marL="296365" indent="-296365" defTabSz="948368" hangingPunct="0">
              <a:buFont typeface="Arial" panose="020B0604020202020204" pitchFamily="34" charset="0"/>
              <a:buChar char="•"/>
            </a:pPr>
            <a:r>
              <a:rPr lang="en-US" sz="1100" dirty="0">
                <a:solidFill>
                  <a:srgbClr val="000000"/>
                </a:solidFill>
                <a:latin typeface="+mn-lt"/>
                <a:sym typeface="Calibri"/>
              </a:rPr>
              <a:t>Cognitive impairment </a:t>
            </a:r>
          </a:p>
          <a:p>
            <a:pPr marL="296365" indent="-296365" hangingPunct="0">
              <a:buFont typeface="Arial" panose="020B0604020202020204" pitchFamily="34" charset="0"/>
              <a:buChar char="•"/>
            </a:pPr>
            <a:r>
              <a:rPr lang="en-US" sz="1100" dirty="0">
                <a:solidFill>
                  <a:srgbClr val="000000"/>
                </a:solidFill>
                <a:latin typeface="+mn-lt"/>
                <a:sym typeface="Calibri"/>
              </a:rPr>
              <a:t>Physical disabilities</a:t>
            </a:r>
          </a:p>
          <a:p>
            <a:pPr marL="296365" indent="-296365" hangingPunct="0">
              <a:buFont typeface="Arial" panose="020B0604020202020204" pitchFamily="34" charset="0"/>
              <a:buChar char="•"/>
            </a:pPr>
            <a:r>
              <a:rPr lang="en-US" sz="1100" dirty="0">
                <a:solidFill>
                  <a:srgbClr val="000000"/>
                </a:solidFill>
                <a:latin typeface="+mn-lt"/>
                <a:sym typeface="Calibri"/>
              </a:rPr>
              <a:t>Hearing impairments </a:t>
            </a:r>
          </a:p>
          <a:p>
            <a:pPr marL="296365" indent="-296365" hangingPunct="0">
              <a:buFont typeface="Arial" panose="020B0604020202020204" pitchFamily="34" charset="0"/>
              <a:buChar char="•"/>
            </a:pPr>
            <a:r>
              <a:rPr lang="en-US" sz="1100" dirty="0">
                <a:solidFill>
                  <a:srgbClr val="000000"/>
                </a:solidFill>
                <a:latin typeface="+mn-lt"/>
                <a:sym typeface="Calibri"/>
              </a:rPr>
              <a:t>Cerebral Palsy</a:t>
            </a:r>
          </a:p>
          <a:p>
            <a:pPr marL="296365" indent="-296365" hangingPunct="0">
              <a:buFont typeface="Arial" panose="020B0604020202020204" pitchFamily="34" charset="0"/>
              <a:buChar char="•"/>
            </a:pPr>
            <a:r>
              <a:rPr lang="en-US" sz="1100" dirty="0">
                <a:solidFill>
                  <a:srgbClr val="000000"/>
                </a:solidFill>
                <a:latin typeface="+mn-lt"/>
                <a:sym typeface="Calibri"/>
              </a:rPr>
              <a:t>Behavior disorders </a:t>
            </a:r>
          </a:p>
          <a:p>
            <a:pPr hangingPunct="0"/>
            <a:endParaRPr lang="en-US" sz="1100" dirty="0">
              <a:solidFill>
                <a:srgbClr val="000000"/>
              </a:solidFill>
              <a:latin typeface="+mn-lt"/>
              <a:sym typeface="Calibri"/>
            </a:endParaRPr>
          </a:p>
          <a:p>
            <a:pPr hangingPunct="0"/>
            <a:r>
              <a:rPr lang="en-US" sz="1100" dirty="0">
                <a:solidFill>
                  <a:srgbClr val="000000"/>
                </a:solidFill>
                <a:latin typeface="+mn-lt"/>
                <a:sym typeface="Calibri"/>
              </a:rPr>
              <a:t>Not only does AHT effect the victim, but it also carries a large impact on caregivers and society. Many of the long-term effects of AHT require special services, additional medical treatment and round-the-clock caregiver support; not to mention the extreme financial burden and time commitment associated with these services.  </a:t>
            </a:r>
            <a:r>
              <a:rPr lang="en-US" sz="1100" b="1" dirty="0">
                <a:solidFill>
                  <a:srgbClr val="000000"/>
                </a:solidFill>
                <a:latin typeface="+mn-lt"/>
                <a:sym typeface="Calibri"/>
              </a:rPr>
              <a:t>Estimated average lifetime cost for a surviving AHT victim =$2.6 million.</a:t>
            </a:r>
          </a:p>
          <a:p>
            <a:pPr hangingPunct="0"/>
            <a:endParaRPr lang="en-US" sz="1100" b="1" dirty="0">
              <a:solidFill>
                <a:srgbClr val="000000"/>
              </a:solidFill>
              <a:latin typeface="+mn-lt"/>
              <a:sym typeface="Calibri"/>
            </a:endParaRPr>
          </a:p>
          <a:p>
            <a:pPr hangingPunct="0"/>
            <a:r>
              <a:rPr lang="en-US" sz="1100" b="0" dirty="0">
                <a:solidFill>
                  <a:srgbClr val="000000"/>
                </a:solidFill>
                <a:latin typeface="+mn-lt"/>
                <a:sym typeface="Calibri"/>
              </a:rPr>
              <a:t>Equally tragic is the loss of life and potential for a child experiencing AHT related death. Estimation of lost of lifetime income, contribution and potential results equals </a:t>
            </a:r>
            <a:r>
              <a:rPr lang="en-US" sz="1100" b="1" dirty="0">
                <a:solidFill>
                  <a:srgbClr val="000000"/>
                </a:solidFill>
                <a:latin typeface="+mn-lt"/>
                <a:sym typeface="Calibri"/>
              </a:rPr>
              <a:t>$5.7 million.</a:t>
            </a:r>
          </a:p>
        </p:txBody>
      </p:sp>
    </p:spTree>
    <p:extLst>
      <p:ext uri="{BB962C8B-B14F-4D97-AF65-F5344CB8AC3E}">
        <p14:creationId xmlns:p14="http://schemas.microsoft.com/office/powerpoint/2010/main" val="1508080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66387">
              <a:defRPr/>
            </a:pPr>
            <a:r>
              <a:rPr lang="en-US" altLang="en-US" sz="1100" dirty="0">
                <a:solidFill>
                  <a:srgbClr val="000000"/>
                </a:solidFill>
              </a:rPr>
              <a:t>Purpose: Transition slide to section on abusive head trauma prevention</a:t>
            </a:r>
          </a:p>
          <a:p>
            <a:pPr marL="0" lvl="1" defTabSz="966387">
              <a:defRPr/>
            </a:pPr>
            <a:endParaRPr lang="en-US" altLang="en-US" sz="1100" dirty="0">
              <a:solidFill>
                <a:srgbClr val="000000"/>
              </a:solidFill>
            </a:endParaRPr>
          </a:p>
          <a:p>
            <a:pPr marL="0" lvl="1" defTabSz="966387">
              <a:defRPr/>
            </a:pPr>
            <a:r>
              <a:rPr lang="en-US" altLang="en-US" sz="1100" dirty="0">
                <a:solidFill>
                  <a:srgbClr val="000000"/>
                </a:solidFill>
              </a:rPr>
              <a:t>Abusive head trauma creates a high risk for potentially devastating consequences.  Therefore, efforts to prevent AHT are extremely important.</a:t>
            </a:r>
            <a:r>
              <a:rPr lang="en-US" sz="1100" dirty="0">
                <a:solidFill>
                  <a:srgbClr val="000000"/>
                </a:solidFill>
              </a:rPr>
              <a:t> Prevention efforts focus on providing </a:t>
            </a:r>
            <a:r>
              <a:rPr lang="en-US" sz="1100" b="1" dirty="0">
                <a:solidFill>
                  <a:srgbClr val="000000"/>
                </a:solidFill>
              </a:rPr>
              <a:t>education</a:t>
            </a:r>
            <a:r>
              <a:rPr lang="en-US" sz="1100" b="0" dirty="0">
                <a:solidFill>
                  <a:srgbClr val="000000"/>
                </a:solidFill>
              </a:rPr>
              <a:t>, promoting  </a:t>
            </a:r>
            <a:r>
              <a:rPr lang="en-US" sz="1100" b="1" dirty="0">
                <a:solidFill>
                  <a:srgbClr val="000000"/>
                </a:solidFill>
              </a:rPr>
              <a:t>awareness </a:t>
            </a:r>
            <a:r>
              <a:rPr lang="en-US" sz="1100" b="0" dirty="0">
                <a:solidFill>
                  <a:srgbClr val="000000"/>
                </a:solidFill>
              </a:rPr>
              <a:t>and</a:t>
            </a:r>
            <a:r>
              <a:rPr lang="en-US" sz="1100" b="1" dirty="0">
                <a:solidFill>
                  <a:srgbClr val="000000"/>
                </a:solidFill>
              </a:rPr>
              <a:t> </a:t>
            </a:r>
            <a:r>
              <a:rPr lang="en-US" sz="1100" b="0" dirty="0">
                <a:solidFill>
                  <a:srgbClr val="000000"/>
                </a:solidFill>
              </a:rPr>
              <a:t>offering </a:t>
            </a:r>
            <a:r>
              <a:rPr lang="en-US" sz="1100" b="1" dirty="0">
                <a:solidFill>
                  <a:srgbClr val="000000"/>
                </a:solidFill>
              </a:rPr>
              <a:t>support</a:t>
            </a:r>
            <a:r>
              <a:rPr lang="en-US" sz="1100" dirty="0">
                <a:solidFill>
                  <a:srgbClr val="000000"/>
                </a:solidFill>
              </a:rPr>
              <a:t>.  </a:t>
            </a:r>
          </a:p>
          <a:p>
            <a:pPr marL="0" lvl="1" defTabSz="966387">
              <a:defRPr/>
            </a:pPr>
            <a:endParaRPr lang="en-US" sz="1100" dirty="0">
              <a:solidFill>
                <a:srgbClr val="000000"/>
              </a:solidFill>
            </a:endParaRPr>
          </a:p>
          <a:p>
            <a:pPr marL="0" lvl="1" defTabSz="966387">
              <a:defRPr/>
            </a:pPr>
            <a:r>
              <a:rPr lang="en-US" sz="1100" dirty="0">
                <a:solidFill>
                  <a:srgbClr val="000000"/>
                </a:solidFill>
              </a:rPr>
              <a:t>The next section of this training will center on  normative crying, the developmental period when infant crying increases, why it is important for caregivers to understand crying and be prepared for it.</a:t>
            </a:r>
          </a:p>
          <a:p>
            <a:pPr marL="0" lvl="1" defTabSz="966387">
              <a:defRPr/>
            </a:pPr>
            <a:endParaRPr lang="en-US" sz="1100" dirty="0">
              <a:solidFill>
                <a:srgbClr val="000000"/>
              </a:solidFill>
            </a:endParaRPr>
          </a:p>
          <a:p>
            <a:pPr marL="0" lvl="1" defTabSz="966387">
              <a:defRPr/>
            </a:pPr>
            <a:r>
              <a:rPr lang="en-US" sz="1100" dirty="0">
                <a:solidFill>
                  <a:srgbClr val="000000"/>
                </a:solidFill>
              </a:rPr>
              <a:t>In your dual role as caregiver and support to parents, information on normative crying is useful and should be shared with parents. </a:t>
            </a:r>
          </a:p>
        </p:txBody>
      </p:sp>
    </p:spTree>
    <p:extLst>
      <p:ext uri="{BB962C8B-B14F-4D97-AF65-F5344CB8AC3E}">
        <p14:creationId xmlns:p14="http://schemas.microsoft.com/office/powerpoint/2010/main" val="425286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xfrm>
            <a:off x="731520" y="4560570"/>
            <a:ext cx="5852160" cy="4568440"/>
          </a:xfrm>
          <a:prstGeom prst="rect">
            <a:avLst/>
          </a:prstGeom>
        </p:spPr>
        <p:txBody>
          <a:bodyPr/>
          <a:lstStyle/>
          <a:p>
            <a:pPr marL="0" lvl="2" defTabSz="948368">
              <a:buSzPct val="100000"/>
              <a:defRPr b="1"/>
            </a:pPr>
            <a:r>
              <a:rPr lang="en-US" sz="1100" b="0" dirty="0">
                <a:solidFill>
                  <a:srgbClr val="000000"/>
                </a:solidFill>
              </a:rPr>
              <a:t>Purpose: Describe the “Crying Curve”</a:t>
            </a:r>
          </a:p>
          <a:p>
            <a:pPr marL="0" lvl="2" defTabSz="948368">
              <a:buSzPct val="100000"/>
              <a:defRPr b="1"/>
            </a:pPr>
            <a:endParaRPr lang="en-US" sz="1100" b="0" dirty="0">
              <a:solidFill>
                <a:srgbClr val="000000"/>
              </a:solidFill>
            </a:endParaRPr>
          </a:p>
          <a:p>
            <a:pPr marL="0" lvl="2" defTabSz="948368">
              <a:buSzPct val="100000"/>
              <a:defRPr b="1"/>
            </a:pPr>
            <a:r>
              <a:rPr lang="en-US" sz="1100" b="0" dirty="0">
                <a:solidFill>
                  <a:srgbClr val="000000"/>
                </a:solidFill>
              </a:rPr>
              <a:t>How many of you have heard of the crying curve?</a:t>
            </a:r>
          </a:p>
          <a:p>
            <a:pPr marL="0" lvl="2" defTabSz="948368">
              <a:buSzPct val="100000"/>
              <a:defRPr b="1"/>
            </a:pPr>
            <a:endParaRPr lang="en-US" sz="1100" b="0" dirty="0">
              <a:solidFill>
                <a:srgbClr val="000000"/>
              </a:solidFill>
            </a:endParaRPr>
          </a:p>
          <a:p>
            <a:pPr marL="0" lvl="2" defTabSz="948368">
              <a:buSzPct val="100000"/>
              <a:defRPr b="1"/>
            </a:pPr>
            <a:r>
              <a:rPr lang="en-US" sz="1100" b="0" dirty="0">
                <a:solidFill>
                  <a:srgbClr val="000000"/>
                </a:solidFill>
              </a:rPr>
              <a:t>An early study on infant crying, performed by pediatrician Dr. T. Berry Brazelton in 1962, first demonstrated increased crying in the early months of infancy is a normal stage of infant developmental.  The trajectory of increased crying is demonstrated in the Crying Curve found on this slide.   </a:t>
            </a:r>
          </a:p>
          <a:p>
            <a:pPr marL="0" lvl="2" defTabSz="948368">
              <a:buSzPct val="100000"/>
              <a:defRPr b="1"/>
            </a:pPr>
            <a:endParaRPr lang="en-US" sz="1100" b="0" dirty="0">
              <a:solidFill>
                <a:srgbClr val="000000"/>
              </a:solidFill>
            </a:endParaRPr>
          </a:p>
          <a:p>
            <a:pPr marL="0" lvl="2" defTabSz="948368">
              <a:buSzPct val="100000"/>
              <a:defRPr b="1"/>
            </a:pPr>
            <a:r>
              <a:rPr lang="en-US" sz="1100" b="0" dirty="0">
                <a:solidFill>
                  <a:srgbClr val="000000"/>
                </a:solidFill>
              </a:rPr>
              <a:t>As you can see, </a:t>
            </a:r>
          </a:p>
          <a:p>
            <a:pPr marL="177819" lvl="2" indent="-177819" defTabSz="948368">
              <a:buSzPct val="100000"/>
              <a:buFont typeface="Arial" panose="020B0604020202020204" pitchFamily="34" charset="0"/>
              <a:buChar char="•"/>
              <a:defRPr b="1"/>
            </a:pPr>
            <a:r>
              <a:rPr lang="en-US" sz="1100" b="1" dirty="0">
                <a:solidFill>
                  <a:srgbClr val="000000"/>
                </a:solidFill>
              </a:rPr>
              <a:t>The amount of time infants spend crying during the course of each day begins to increase slowly but steadily at approximately 2 weeks of age</a:t>
            </a:r>
          </a:p>
          <a:p>
            <a:pPr marL="177819" lvl="2" indent="-177819" defTabSz="948368">
              <a:buSzPct val="100000"/>
              <a:buFont typeface="Arial" panose="020B0604020202020204" pitchFamily="34" charset="0"/>
              <a:buChar char="•"/>
              <a:defRPr b="1"/>
            </a:pPr>
            <a:r>
              <a:rPr lang="en-US" sz="1100" b="1" dirty="0">
                <a:solidFill>
                  <a:srgbClr val="000000"/>
                </a:solidFill>
              </a:rPr>
              <a:t>The amount of time an infant spend crying during a 24-hour period generally peaks around the 2</a:t>
            </a:r>
            <a:r>
              <a:rPr lang="en-US" sz="1100" b="1" baseline="30000" dirty="0">
                <a:solidFill>
                  <a:srgbClr val="000000"/>
                </a:solidFill>
              </a:rPr>
              <a:t>nd</a:t>
            </a:r>
            <a:r>
              <a:rPr lang="en-US" sz="1100" b="1" dirty="0">
                <a:solidFill>
                  <a:srgbClr val="000000"/>
                </a:solidFill>
              </a:rPr>
              <a:t> month </a:t>
            </a:r>
          </a:p>
          <a:p>
            <a:pPr marL="177819" lvl="2" indent="-177819" defTabSz="948368">
              <a:buSzPct val="100000"/>
              <a:buFont typeface="Arial" panose="020B0604020202020204" pitchFamily="34" charset="0"/>
              <a:buChar char="•"/>
              <a:defRPr b="1"/>
            </a:pPr>
            <a:r>
              <a:rPr lang="en-US" sz="1100" b="1" dirty="0">
                <a:solidFill>
                  <a:srgbClr val="000000"/>
                </a:solidFill>
              </a:rPr>
              <a:t>Around the beginning of the 3</a:t>
            </a:r>
            <a:r>
              <a:rPr lang="en-US" sz="1100" b="1" baseline="30000" dirty="0">
                <a:solidFill>
                  <a:srgbClr val="000000"/>
                </a:solidFill>
              </a:rPr>
              <a:t>rd</a:t>
            </a:r>
            <a:r>
              <a:rPr lang="en-US" sz="1100" b="1" dirty="0">
                <a:solidFill>
                  <a:srgbClr val="000000"/>
                </a:solidFill>
              </a:rPr>
              <a:t> month the amount of daily crying begins slowly but steadily to decrease over time and, generally, tapers off around 4 to 5 months. </a:t>
            </a:r>
          </a:p>
          <a:p>
            <a:pPr marL="0" lvl="2" defTabSz="948368">
              <a:buSzPct val="100000"/>
              <a:defRPr b="1"/>
            </a:pPr>
            <a:endParaRPr lang="en-US" sz="1100" b="0" dirty="0">
              <a:solidFill>
                <a:srgbClr val="000000"/>
              </a:solidFill>
            </a:endParaRPr>
          </a:p>
          <a:p>
            <a:pPr marL="0" lvl="2" indent="0" defTabSz="948368">
              <a:buSzPct val="100000"/>
              <a:buFont typeface="Arial" panose="020B0604020202020204" pitchFamily="34" charset="0"/>
              <a:buNone/>
              <a:defRPr b="1"/>
            </a:pPr>
            <a:r>
              <a:rPr lang="en-US" sz="1100" b="0" dirty="0">
                <a:solidFill>
                  <a:srgbClr val="000000"/>
                </a:solidFill>
              </a:rPr>
              <a:t>Amount of Crying:</a:t>
            </a:r>
          </a:p>
          <a:p>
            <a:pPr marL="177819" lvl="2" indent="-177819" defTabSz="948368">
              <a:buSzPct val="100000"/>
              <a:buFont typeface="Arial" panose="020B0604020202020204" pitchFamily="34" charset="0"/>
              <a:buChar char="•"/>
              <a:defRPr b="1"/>
            </a:pPr>
            <a:r>
              <a:rPr lang="en-US" sz="1100" b="1" dirty="0">
                <a:solidFill>
                  <a:srgbClr val="000000"/>
                </a:solidFill>
              </a:rPr>
              <a:t>The total amount of crying time per day varies from infant to infant </a:t>
            </a:r>
          </a:p>
          <a:p>
            <a:pPr marL="177819" lvl="2" indent="-177819" defTabSz="948368">
              <a:buSzPct val="100000"/>
              <a:buFont typeface="Arial" panose="020B0604020202020204" pitchFamily="34" charset="0"/>
              <a:buChar char="•"/>
              <a:defRPr b="1"/>
            </a:pPr>
            <a:r>
              <a:rPr lang="en-US" sz="1100" b="1" dirty="0">
                <a:solidFill>
                  <a:srgbClr val="000000"/>
                </a:solidFill>
              </a:rPr>
              <a:t>Low criers may only increase to 20-30 minutes per day. While high criers can wail for upwards of 5-6 hours each day.</a:t>
            </a:r>
          </a:p>
          <a:p>
            <a:pPr marL="177819" lvl="2" indent="-177819" defTabSz="948368">
              <a:buSzPct val="100000"/>
              <a:buFont typeface="Arial" panose="020B0604020202020204" pitchFamily="34" charset="0"/>
              <a:buChar char="•"/>
              <a:defRPr b="1"/>
            </a:pPr>
            <a:r>
              <a:rPr lang="en-US" sz="1100" b="1" dirty="0">
                <a:solidFill>
                  <a:srgbClr val="000000"/>
                </a:solidFill>
              </a:rPr>
              <a:t>Regardless of </a:t>
            </a:r>
            <a:r>
              <a:rPr lang="en-US" sz="1100" b="1" i="1" dirty="0">
                <a:solidFill>
                  <a:srgbClr val="000000"/>
                </a:solidFill>
              </a:rPr>
              <a:t>how much</a:t>
            </a:r>
            <a:r>
              <a:rPr lang="en-US" sz="1100" b="1" i="0" dirty="0">
                <a:solidFill>
                  <a:srgbClr val="000000"/>
                </a:solidFill>
              </a:rPr>
              <a:t> a baby cries,</a:t>
            </a:r>
            <a:r>
              <a:rPr lang="en-US" sz="1100" b="1" dirty="0">
                <a:solidFill>
                  <a:srgbClr val="000000"/>
                </a:solidFill>
              </a:rPr>
              <a:t> </a:t>
            </a:r>
            <a:r>
              <a:rPr lang="en-US" sz="1100" b="1" i="1" u="sng" dirty="0">
                <a:solidFill>
                  <a:srgbClr val="000000"/>
                </a:solidFill>
              </a:rPr>
              <a:t>all</a:t>
            </a:r>
            <a:r>
              <a:rPr lang="en-US" sz="1100" b="1" u="sng" dirty="0">
                <a:solidFill>
                  <a:srgbClr val="000000"/>
                </a:solidFill>
              </a:rPr>
              <a:t> </a:t>
            </a:r>
            <a:r>
              <a:rPr lang="en-US" sz="1100" b="1" dirty="0">
                <a:solidFill>
                  <a:srgbClr val="000000"/>
                </a:solidFill>
              </a:rPr>
              <a:t>babies </a:t>
            </a:r>
            <a:r>
              <a:rPr lang="en-US" sz="1100" b="1" u="sng" dirty="0">
                <a:solidFill>
                  <a:srgbClr val="000000"/>
                </a:solidFill>
              </a:rPr>
              <a:t>increase</a:t>
            </a:r>
            <a:r>
              <a:rPr lang="en-US" sz="1100" b="1" dirty="0">
                <a:solidFill>
                  <a:srgbClr val="000000"/>
                </a:solidFill>
              </a:rPr>
              <a:t> their crying during this period of their development.</a:t>
            </a:r>
          </a:p>
          <a:p>
            <a:pPr marL="0" lvl="2" defTabSz="948368">
              <a:buSzPct val="100000"/>
              <a:defRPr b="1"/>
            </a:pPr>
            <a:endParaRPr lang="en-US" sz="1100" b="0" dirty="0">
              <a:solidFill>
                <a:srgbClr val="000000"/>
              </a:solidFill>
            </a:endParaRPr>
          </a:p>
          <a:p>
            <a:pPr marL="0" lvl="2" defTabSz="948368">
              <a:buSzPct val="100000"/>
              <a:defRPr b="1"/>
            </a:pPr>
            <a:r>
              <a:rPr lang="en-US" sz="1100" b="0" dirty="0"/>
              <a:t>Premature babies experience this same crying curve at approximately 2 weeks corrective age (in accordance with the timing of their due date, rather than their birthday).  </a:t>
            </a:r>
          </a:p>
          <a:p>
            <a:pPr marL="0" lvl="2" defTabSz="948368">
              <a:buSzPct val="100000"/>
              <a:defRPr b="1"/>
            </a:pPr>
            <a:endParaRPr lang="en-US" sz="1100" b="0" dirty="0"/>
          </a:p>
          <a:p>
            <a:pPr marL="0" lvl="2" defTabSz="948368">
              <a:buSzPct val="100000"/>
              <a:defRPr b="1"/>
            </a:pPr>
            <a:r>
              <a:rPr lang="en-US" sz="1100" b="0" dirty="0"/>
              <a:t>Questions:</a:t>
            </a:r>
          </a:p>
          <a:p>
            <a:pPr marL="171450" lvl="2" indent="-171450" defTabSz="948368">
              <a:buSzPct val="100000"/>
              <a:buFont typeface="Arial" panose="020B0604020202020204" pitchFamily="34" charset="0"/>
              <a:buChar char="•"/>
              <a:defRPr b="1"/>
            </a:pPr>
            <a:r>
              <a:rPr lang="en-US" sz="1100" b="0" dirty="0"/>
              <a:t>For those who were NOT aware of the crying curve prior to today, how many of you are grateful to have that information now?</a:t>
            </a:r>
          </a:p>
          <a:p>
            <a:pPr marL="171450" lvl="2" indent="-171450" defTabSz="948368">
              <a:buSzPct val="100000"/>
              <a:buFont typeface="Arial" panose="020B0604020202020204" pitchFamily="34" charset="0"/>
              <a:buChar char="•"/>
              <a:defRPr b="1"/>
            </a:pPr>
            <a:r>
              <a:rPr lang="en-US" sz="1100" b="0" dirty="0"/>
              <a:t>How many of you wish that you had had it sooner?</a:t>
            </a:r>
          </a:p>
          <a:p>
            <a:pPr marL="171450" lvl="2" indent="-171450" defTabSz="948368">
              <a:buSzPct val="100000"/>
              <a:buFont typeface="Arial" panose="020B0604020202020204" pitchFamily="34" charset="0"/>
              <a:buChar char="•"/>
              <a:defRPr b="1"/>
            </a:pPr>
            <a:r>
              <a:rPr lang="en-US" sz="1100" b="0" dirty="0"/>
              <a:t>How many of you plan to share this information with other parents you know?</a:t>
            </a:r>
          </a:p>
          <a:p>
            <a:pPr marL="171450" lvl="2" indent="-171450" defTabSz="948368">
              <a:buSzPct val="100000"/>
              <a:buFont typeface="Arial" panose="020B0604020202020204" pitchFamily="34" charset="0"/>
              <a:buChar char="•"/>
              <a:defRPr b="1"/>
            </a:pPr>
            <a:r>
              <a:rPr lang="en-US" sz="1100" b="0" dirty="0"/>
              <a:t>How many of your plan to share this information with parents at your center? </a:t>
            </a:r>
          </a:p>
          <a:p>
            <a:pPr marL="0" lvl="2" indent="0" defTabSz="948368">
              <a:buSzPct val="100000"/>
              <a:buFont typeface="Arial" panose="020B0604020202020204" pitchFamily="34" charset="0"/>
              <a:buNone/>
              <a:defRPr b="1"/>
            </a:pPr>
            <a:endParaRPr lang="en-US" sz="1100" b="0" dirty="0"/>
          </a:p>
          <a:p>
            <a:pPr marL="0" marR="0" lvl="2" indent="0" algn="l" defTabSz="948368" rtl="0" eaLnBrk="1" fontAlgn="auto" latinLnBrk="0" hangingPunct="1">
              <a:lnSpc>
                <a:spcPct val="100000"/>
              </a:lnSpc>
              <a:spcBef>
                <a:spcPts val="0"/>
              </a:spcBef>
              <a:spcAft>
                <a:spcPts val="0"/>
              </a:spcAft>
              <a:buClrTx/>
              <a:buSzPct val="100000"/>
              <a:buFont typeface="Arial" panose="020B0604020202020204" pitchFamily="34" charset="0"/>
              <a:buNone/>
              <a:tabLst/>
              <a:defRPr b="1"/>
            </a:pPr>
            <a:r>
              <a:rPr lang="en-US" sz="1100" b="1" dirty="0"/>
              <a:t>Parents really need this developmental information, especially new parents. However, </a:t>
            </a:r>
            <a:r>
              <a:rPr lang="en-US" sz="1100" b="1" i="1" dirty="0"/>
              <a:t>any</a:t>
            </a:r>
            <a:r>
              <a:rPr lang="en-US" sz="1100" b="1" dirty="0"/>
              <a:t> parent, caregiver or child care provider can find themselves in new territory, where a child’s crying pattern feels very different from previous children or a child is especially difficult to soothe.</a:t>
            </a:r>
          </a:p>
          <a:p>
            <a:pPr marL="0" marR="0" lvl="2" indent="0" algn="l" defTabSz="948368" rtl="0" eaLnBrk="1" fontAlgn="auto" latinLnBrk="0" hangingPunct="1">
              <a:lnSpc>
                <a:spcPct val="100000"/>
              </a:lnSpc>
              <a:spcBef>
                <a:spcPts val="0"/>
              </a:spcBef>
              <a:spcAft>
                <a:spcPts val="0"/>
              </a:spcAft>
              <a:buClrTx/>
              <a:buSzPct val="100000"/>
              <a:buFont typeface="Arial" panose="020B0604020202020204" pitchFamily="34" charset="0"/>
              <a:buNone/>
              <a:tabLst/>
              <a:defRPr b="1"/>
            </a:pPr>
            <a:endParaRPr lang="en-US" sz="1100" b="1" dirty="0"/>
          </a:p>
          <a:p>
            <a:pPr marL="0" lvl="1" defTabSz="966387">
              <a:defRPr/>
            </a:pPr>
            <a:r>
              <a:rPr lang="en-US" sz="1100" b="1" dirty="0">
                <a:solidFill>
                  <a:srgbClr val="000000"/>
                </a:solidFill>
              </a:rPr>
              <a:t>Here are some sample questions to start a conversation with a parent about crying. </a:t>
            </a:r>
          </a:p>
          <a:p>
            <a:pPr marL="171450" lvl="1" indent="-171450" defTabSz="966387">
              <a:buFont typeface="Arial" panose="020B0604020202020204" pitchFamily="34" charset="0"/>
              <a:buChar char="•"/>
              <a:defRPr/>
            </a:pPr>
            <a:r>
              <a:rPr lang="en-US" sz="1100" b="1" dirty="0">
                <a:solidFill>
                  <a:srgbClr val="000000"/>
                </a:solidFill>
              </a:rPr>
              <a:t>How often and how long does your baby cry? </a:t>
            </a:r>
          </a:p>
          <a:p>
            <a:pPr marL="171450" lvl="1" indent="-171450" defTabSz="966387">
              <a:buFont typeface="Arial" panose="020B0604020202020204" pitchFamily="34" charset="0"/>
              <a:buChar char="•"/>
              <a:defRPr/>
            </a:pPr>
            <a:r>
              <a:rPr lang="en-US" sz="1100" b="1" dirty="0">
                <a:solidFill>
                  <a:srgbClr val="000000"/>
                </a:solidFill>
              </a:rPr>
              <a:t>Have you noticed specific times when your baby cries more?</a:t>
            </a:r>
          </a:p>
          <a:p>
            <a:pPr marL="171450" lvl="1" indent="-171450" defTabSz="966387">
              <a:buFont typeface="Arial" panose="020B0604020202020204" pitchFamily="34" charset="0"/>
              <a:buChar char="•"/>
              <a:defRPr/>
            </a:pPr>
            <a:r>
              <a:rPr lang="en-US" sz="1100" b="1" dirty="0">
                <a:solidFill>
                  <a:srgbClr val="000000"/>
                </a:solidFill>
              </a:rPr>
              <a:t>How are you coping with the crying</a:t>
            </a:r>
            <a:r>
              <a:rPr lang="en-US" sz="1100" dirty="0">
                <a:solidFill>
                  <a:srgbClr val="000000"/>
                </a:solidFill>
              </a:rPr>
              <a:t>?</a:t>
            </a:r>
          </a:p>
          <a:p>
            <a:pPr marL="171450" lvl="1" indent="-171450" defTabSz="966387">
              <a:buFont typeface="Arial" panose="020B0604020202020204" pitchFamily="34" charset="0"/>
              <a:buChar char="•"/>
              <a:defRPr/>
            </a:pPr>
            <a:endParaRPr lang="en-US" sz="1100" dirty="0">
              <a:solidFill>
                <a:srgbClr val="000000"/>
              </a:solidFill>
            </a:endParaRPr>
          </a:p>
          <a:p>
            <a:pPr marL="0" lvl="1" indent="0" defTabSz="966387">
              <a:buFont typeface="Arial" panose="020B0604020202020204" pitchFamily="34" charset="0"/>
              <a:buNone/>
              <a:defRPr/>
            </a:pPr>
            <a:r>
              <a:rPr lang="en-US" sz="1100" dirty="0">
                <a:solidFill>
                  <a:srgbClr val="000000"/>
                </a:solidFill>
              </a:rPr>
              <a:t>Reference: </a:t>
            </a:r>
          </a:p>
          <a:p>
            <a:pPr marL="0" lvl="1" indent="0" defTabSz="966387">
              <a:buFont typeface="Arial" panose="020B0604020202020204" pitchFamily="34" charset="0"/>
              <a:buNone/>
              <a:defRPr/>
            </a:pPr>
            <a:r>
              <a:rPr lang="en-US" sz="1200" kern="1200" dirty="0">
                <a:solidFill>
                  <a:schemeClr val="tx1"/>
                </a:solidFill>
                <a:effectLst/>
                <a:latin typeface="+mn-lt"/>
                <a:ea typeface="+mn-ea"/>
                <a:cs typeface="+mn-cs"/>
              </a:rPr>
              <a:t>Courtesy of the National Center on Shaken Baby Syndrome, dontshake.org</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xfrm>
            <a:off x="731520" y="4560570"/>
            <a:ext cx="5852160" cy="4568440"/>
          </a:xfrm>
          <a:prstGeom prst="rect">
            <a:avLst/>
          </a:prstGeom>
        </p:spPr>
        <p:txBody>
          <a:bodyPr/>
          <a:lstStyle/>
          <a:p>
            <a:pPr marL="0" lvl="2" defTabSz="948368">
              <a:buSzPct val="100000"/>
              <a:defRPr b="1"/>
            </a:pPr>
            <a:r>
              <a:rPr lang="en-US" sz="1100" b="0" dirty="0"/>
              <a:t>Purpose: To illustrate that the crying curve is not culture specific</a:t>
            </a:r>
          </a:p>
          <a:p>
            <a:pPr marL="0" lvl="2" defTabSz="948368">
              <a:buSzPct val="100000"/>
              <a:defRPr b="1"/>
            </a:pPr>
            <a:endParaRPr lang="en-US" sz="1100" b="0" dirty="0"/>
          </a:p>
          <a:p>
            <a:pPr marL="0" lvl="2" defTabSz="948368">
              <a:buSzPct val="100000"/>
              <a:defRPr b="1"/>
            </a:pPr>
            <a:r>
              <a:rPr lang="en-US" sz="1100" b="0" dirty="0"/>
              <a:t>!Kung San Study </a:t>
            </a:r>
          </a:p>
          <a:p>
            <a:pPr marL="0" lvl="2" defTabSz="948368">
              <a:buSzPct val="100000"/>
              <a:defRPr b="1"/>
            </a:pPr>
            <a:r>
              <a:rPr lang="en-US" sz="1100" b="1" dirty="0"/>
              <a:t>An observational study of the !Kung San tribe supports that this increased period of crying is seen in all infants, not just those of Western culture. </a:t>
            </a:r>
          </a:p>
          <a:p>
            <a:pPr marL="0" lvl="2" defTabSz="948368">
              <a:buSzPct val="100000"/>
              <a:defRPr b="1"/>
            </a:pPr>
            <a:endParaRPr lang="en-US" sz="1100" b="1" dirty="0"/>
          </a:p>
          <a:p>
            <a:pPr marL="0" lvl="2" defTabSz="948368">
              <a:buSzPct val="100000"/>
              <a:defRPr b="1"/>
            </a:pPr>
            <a:r>
              <a:rPr lang="en-US" sz="1100" b="0" dirty="0"/>
              <a:t>!Kung San is a hunter-gatherer tribe in Botswana. </a:t>
            </a:r>
          </a:p>
          <a:p>
            <a:pPr marL="0" lvl="2" defTabSz="948368">
              <a:buSzPct val="100000"/>
              <a:defRPr b="1"/>
            </a:pPr>
            <a:r>
              <a:rPr lang="en-US" sz="1100" b="0" dirty="0"/>
              <a:t>!Kung San tribe does everything known to sooth infants during the course of their normal day-to-day caregiving</a:t>
            </a:r>
          </a:p>
          <a:p>
            <a:pPr marL="628650" lvl="3" indent="-171450" defTabSz="948368">
              <a:buSzPct val="100000"/>
              <a:buFont typeface="Arial" panose="020B0604020202020204" pitchFamily="34" charset="0"/>
              <a:buChar char="•"/>
              <a:defRPr b="1"/>
            </a:pPr>
            <a:r>
              <a:rPr lang="en-US" sz="1100" b="0" dirty="0"/>
              <a:t>Constant contact with mother </a:t>
            </a:r>
          </a:p>
          <a:p>
            <a:pPr marL="652003" lvl="3" indent="-177819" defTabSz="948368">
              <a:buSzPct val="100000"/>
              <a:buFont typeface="Arial" panose="020B0604020202020204" pitchFamily="34" charset="0"/>
              <a:buChar char="•"/>
              <a:defRPr b="1"/>
            </a:pPr>
            <a:r>
              <a:rPr lang="en-US" sz="1100" b="0" dirty="0"/>
              <a:t>Baby wearing or constant carrying using a sling and not only in response to crying</a:t>
            </a:r>
          </a:p>
          <a:p>
            <a:pPr marL="652003" lvl="3" indent="-177819" defTabSz="948368">
              <a:buSzPct val="100000"/>
              <a:buFont typeface="Arial" panose="020B0604020202020204" pitchFamily="34" charset="0"/>
              <a:buChar char="•"/>
              <a:defRPr b="1"/>
            </a:pPr>
            <a:r>
              <a:rPr lang="en-US" sz="1100" b="0" dirty="0"/>
              <a:t>Continual feeding every 15 minutes for the first 2-3yrs of life </a:t>
            </a:r>
          </a:p>
          <a:p>
            <a:pPr marL="652003" lvl="3" indent="-177819" defTabSz="948368">
              <a:buSzPct val="100000"/>
              <a:buFont typeface="Arial" panose="020B0604020202020204" pitchFamily="34" charset="0"/>
              <a:buChar char="•"/>
              <a:defRPr b="1"/>
            </a:pPr>
            <a:r>
              <a:rPr lang="en-US" sz="1100" b="0" dirty="0"/>
              <a:t>Upright posture through use of sling </a:t>
            </a:r>
          </a:p>
          <a:p>
            <a:pPr marL="652003" lvl="3" indent="-177819" defTabSz="948368">
              <a:buSzPct val="100000"/>
              <a:buFont typeface="Arial" panose="020B0604020202020204" pitchFamily="34" charset="0"/>
              <a:buChar char="•"/>
              <a:defRPr b="1"/>
            </a:pPr>
            <a:r>
              <a:rPr lang="en-US" sz="1100" b="0" dirty="0"/>
              <a:t>Quick/Universal response time – on average respond within 10 seconds, 92% of time </a:t>
            </a:r>
          </a:p>
          <a:p>
            <a:pPr marL="474184" lvl="3" indent="0" defTabSz="948368">
              <a:buSzPct val="100000"/>
              <a:buFont typeface="Arial" panose="020B0604020202020204" pitchFamily="34" charset="0"/>
              <a:buNone/>
              <a:defRPr b="1"/>
            </a:pPr>
            <a:endParaRPr lang="en-US" sz="1100" b="0" dirty="0"/>
          </a:p>
          <a:p>
            <a:pPr marL="0" marR="0" lvl="2" indent="0" algn="l" defTabSz="948368" rtl="0" eaLnBrk="1" fontAlgn="auto" latinLnBrk="0" hangingPunct="1">
              <a:lnSpc>
                <a:spcPct val="100000"/>
              </a:lnSpc>
              <a:spcBef>
                <a:spcPts val="0"/>
              </a:spcBef>
              <a:spcAft>
                <a:spcPts val="0"/>
              </a:spcAft>
              <a:buClrTx/>
              <a:buSzPct val="100000"/>
              <a:buFontTx/>
              <a:buNone/>
              <a:tabLst/>
              <a:defRPr b="1"/>
            </a:pPr>
            <a:r>
              <a:rPr lang="en-US" sz="1100" b="0" dirty="0"/>
              <a:t>Yet their infants’ crying follows the same crying curve/pattern of other infant studies. </a:t>
            </a:r>
            <a:r>
              <a:rPr lang="en-US" sz="1100" b="1" dirty="0"/>
              <a:t>This provides strong indication that this pattern of early crying is not due to differences in caregiving but is a normal period of development. </a:t>
            </a:r>
          </a:p>
          <a:p>
            <a:pPr marL="0" lvl="2" defTabSz="948368">
              <a:buSzPct val="100000"/>
              <a:defRPr b="1"/>
            </a:pPr>
            <a:endParaRPr lang="en-US" sz="1100" b="0" dirty="0"/>
          </a:p>
          <a:p>
            <a:pPr marL="0" lvl="2" defTabSz="948368">
              <a:buSzPct val="100000"/>
              <a:defRPr b="1"/>
            </a:pPr>
            <a:r>
              <a:rPr lang="en-US" sz="1100" b="0" dirty="0"/>
              <a:t>It is also important to note one difference found, !Kung San infants’ lengths of crying periods were shorter. This may show that increased efforts to comfort an infant, may reduce the length of crying. </a:t>
            </a:r>
          </a:p>
          <a:p>
            <a:pPr marL="0" lvl="2" defTabSz="948368">
              <a:buSzPct val="100000"/>
              <a:defRPr b="1"/>
            </a:pPr>
            <a:endParaRPr lang="en-US" sz="1100" b="0" dirty="0"/>
          </a:p>
          <a:p>
            <a:pPr marL="0" lvl="2" defTabSz="948368">
              <a:buSzPct val="100000"/>
              <a:defRPr b="1"/>
            </a:pPr>
            <a:r>
              <a:rPr lang="en-US" sz="1100" b="0" dirty="0"/>
              <a:t>Reference: </a:t>
            </a:r>
          </a:p>
          <a:p>
            <a:r>
              <a:rPr lang="en-US" sz="1200" kern="1200" dirty="0">
                <a:solidFill>
                  <a:schemeClr val="tx1"/>
                </a:solidFill>
                <a:effectLst/>
                <a:latin typeface="+mn-lt"/>
                <a:ea typeface="+mn-ea"/>
                <a:cs typeface="+mn-cs"/>
              </a:rPr>
              <a:t>Barr RG, Konner M, </a:t>
            </a:r>
            <a:r>
              <a:rPr lang="en-US" sz="1200" kern="1200" dirty="0" err="1">
                <a:solidFill>
                  <a:schemeClr val="tx1"/>
                </a:solidFill>
                <a:effectLst/>
                <a:latin typeface="+mn-lt"/>
                <a:ea typeface="+mn-ea"/>
                <a:cs typeface="+mn-cs"/>
              </a:rPr>
              <a:t>Bakeman</a:t>
            </a:r>
            <a:r>
              <a:rPr lang="en-US" sz="1200" kern="1200" dirty="0">
                <a:solidFill>
                  <a:schemeClr val="tx1"/>
                </a:solidFill>
                <a:effectLst/>
                <a:latin typeface="+mn-lt"/>
                <a:ea typeface="+mn-ea"/>
                <a:cs typeface="+mn-cs"/>
              </a:rPr>
              <a:t> R, Adamson L (1991) Crying in! Kung San infants: A test of the cultural specificity hypothesis. Dev Med Child Neurol 33:601–610</a:t>
            </a:r>
            <a:endParaRPr lang="en-US" sz="1200" b="0" dirty="0"/>
          </a:p>
          <a:p>
            <a:pPr marL="0" lvl="2" defTabSz="948368">
              <a:buSzPct val="100000"/>
              <a:defRPr b="1"/>
            </a:pPr>
            <a:endParaRPr lang="en-US" sz="1100" dirty="0"/>
          </a:p>
          <a:p>
            <a:pPr marL="0" lvl="2" defTabSz="948368">
              <a:buSzPct val="100000"/>
              <a:defRPr b="1"/>
            </a:pPr>
            <a:endParaRPr lang="en-US" sz="1100" dirty="0"/>
          </a:p>
          <a:p>
            <a:pPr marL="0" lvl="2" defTabSz="948368">
              <a:buSzPct val="100000"/>
              <a:defRPr b="1"/>
            </a:pPr>
            <a:endParaRPr lang="en-US" sz="1100" dirty="0"/>
          </a:p>
          <a:p>
            <a:pPr marL="0" lvl="2" defTabSz="948368">
              <a:buSzPct val="100000"/>
              <a:defRPr b="1"/>
            </a:pPr>
            <a:endParaRPr lang="en-US" dirty="0"/>
          </a:p>
        </p:txBody>
      </p:sp>
    </p:spTree>
    <p:extLst>
      <p:ext uri="{BB962C8B-B14F-4D97-AF65-F5344CB8AC3E}">
        <p14:creationId xmlns:p14="http://schemas.microsoft.com/office/powerpoint/2010/main" val="232329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xfrm>
            <a:off x="731520" y="4800600"/>
            <a:ext cx="5852160" cy="4320540"/>
          </a:xfrm>
          <a:prstGeom prst="rect">
            <a:avLst/>
          </a:prstGeom>
        </p:spPr>
        <p:txBody>
          <a:bodyPr/>
          <a:lstStyle/>
          <a:p>
            <a:pPr marL="0" lvl="2" defTabSz="948368">
              <a:buSzPct val="100000"/>
              <a:defRPr b="1"/>
            </a:pPr>
            <a:r>
              <a:rPr lang="en-US" sz="1100" b="0" dirty="0"/>
              <a:t>Purpose: Demonstrate relationship between increased crying and increased incidence of abusive head trauma</a:t>
            </a:r>
          </a:p>
          <a:p>
            <a:pPr marL="0" lvl="2" defTabSz="948368">
              <a:buSzPct val="100000"/>
              <a:defRPr b="1"/>
            </a:pPr>
            <a:endParaRPr lang="en-US" sz="1100" b="0" dirty="0"/>
          </a:p>
          <a:p>
            <a:pPr marL="0" lvl="2" defTabSz="948368">
              <a:buSzPct val="100000"/>
              <a:defRPr b="1"/>
            </a:pPr>
            <a:r>
              <a:rPr lang="en-US" sz="1100" b="1" dirty="0"/>
              <a:t>We know that there is a normal period of development in an infant’s life where crying increases.  We also know caregivers’ frustration increases during this period of development.  </a:t>
            </a:r>
            <a:r>
              <a:rPr lang="en-US" sz="1100" b="0" dirty="0"/>
              <a:t>So what is the importance of this in terms of Abusive Head Trauma occurrences? </a:t>
            </a:r>
          </a:p>
          <a:p>
            <a:pPr marL="0" lvl="2" defTabSz="948368">
              <a:buSzPct val="100000"/>
              <a:defRPr b="1"/>
            </a:pPr>
            <a:endParaRPr lang="en-US" sz="1100" b="0" dirty="0"/>
          </a:p>
          <a:p>
            <a:pPr marL="0" lvl="2" defTabSz="948368">
              <a:buSzPct val="100000"/>
              <a:defRPr b="1"/>
            </a:pPr>
            <a:r>
              <a:rPr lang="en-US" sz="1100" b="0" i="0" dirty="0"/>
              <a:t>The above graph shows data from a study that analyzed 273 hospitalized cases of AHT from 1996-2000 in the State of California.  </a:t>
            </a:r>
            <a:r>
              <a:rPr lang="en-US" sz="1100" b="1" i="0" dirty="0"/>
              <a:t>What the data shows is that number of cases of AHT increases with the amount of crying as demonstrated on the crying curve. The highest incidence of abusive head trauma corresponds with the peak of the crying curve where the highest amount of the baby’s day is spent inconsolably crying. Since the period of heavy crying occurs within the first six months of life, most AHT victims are less than 6 months of age. </a:t>
            </a:r>
          </a:p>
          <a:p>
            <a:pPr marL="0" lvl="2" defTabSz="948368">
              <a:buSzPct val="100000"/>
              <a:defRPr b="1"/>
            </a:pPr>
            <a:endParaRPr lang="en-US" sz="1100" b="1" i="0" dirty="0"/>
          </a:p>
          <a:p>
            <a:pPr marL="0" lvl="2" defTabSz="948368">
              <a:buSzPct val="100000"/>
              <a:defRPr b="1"/>
            </a:pPr>
            <a:r>
              <a:rPr lang="en-US" sz="1100" b="0" i="0"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 RG, Cross J, Trent R. “</a:t>
            </a:r>
            <a:r>
              <a:rPr lang="en-US" sz="1200" b="0" i="0" kern="1200" dirty="0">
                <a:solidFill>
                  <a:schemeClr val="tx1"/>
                </a:solidFill>
                <a:effectLst/>
                <a:latin typeface="+mn-lt"/>
                <a:ea typeface="+mn-ea"/>
                <a:cs typeface="+mn-cs"/>
              </a:rPr>
              <a:t>Age-related incidence curve of hospitalized Shaken Baby Syndrome cases: Convergent evidence for crying as a trigger to shaking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Child Abuse &amp; Neglect</a:t>
            </a:r>
            <a:r>
              <a:rPr lang="en-US" sz="1200" kern="1200" dirty="0">
                <a:solidFill>
                  <a:schemeClr val="tx1"/>
                </a:solidFill>
                <a:effectLst/>
                <a:latin typeface="+mn-lt"/>
                <a:ea typeface="+mn-ea"/>
                <a:cs typeface="+mn-cs"/>
              </a:rPr>
              <a:t>, vol. 30, no. 1, 2006, pp.7-16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lvl="2" defTabSz="948368">
              <a:buSzPct val="100000"/>
              <a:defRPr b="1"/>
            </a:pPr>
            <a:endParaRPr lang="en-US" sz="1100" b="1" i="0" dirty="0"/>
          </a:p>
          <a:p>
            <a:pPr marL="0" lvl="2" defTabSz="948368">
              <a:buSzPct val="100000"/>
              <a:defRPr b="1"/>
            </a:pPr>
            <a:endParaRPr lang="en-US" sz="1100" dirty="0"/>
          </a:p>
          <a:p>
            <a:pPr marL="0" lvl="2" defTabSz="948368">
              <a:buSzPct val="100000"/>
              <a:defRPr b="1"/>
            </a:pPr>
            <a:r>
              <a:rPr lang="en-US" sz="1100" dirty="0"/>
              <a:t>  </a:t>
            </a:r>
          </a:p>
          <a:p>
            <a:pPr marL="0" lvl="2" defTabSz="948368">
              <a:buSzPct val="100000"/>
              <a:defRPr b="1"/>
            </a:pPr>
            <a:endParaRPr lang="en-US" sz="1100" i="1" dirty="0"/>
          </a:p>
          <a:p>
            <a:pPr marL="0" lvl="2" defTabSz="948368">
              <a:buSzPct val="100000"/>
              <a:defRPr b="1"/>
            </a:pPr>
            <a:endParaRPr lang="en-US" sz="1100" dirty="0"/>
          </a:p>
          <a:p>
            <a:pPr marL="0" lvl="2" defTabSz="948368">
              <a:buSzPct val="100000"/>
              <a:defRPr b="1"/>
            </a:pPr>
            <a:endParaRPr lang="en-US" sz="1100" dirty="0"/>
          </a:p>
          <a:p>
            <a:pPr marL="0" lvl="2" defTabSz="948368">
              <a:buSzPct val="100000"/>
              <a:defRPr b="1"/>
            </a:pPr>
            <a:endParaRPr lang="en-US" sz="1100" dirty="0"/>
          </a:p>
          <a:p>
            <a:pPr marL="0" lvl="2" defTabSz="948368">
              <a:buSzPct val="100000"/>
              <a:defRPr b="1"/>
            </a:pPr>
            <a:endParaRPr lang="en-US" sz="1100" dirty="0"/>
          </a:p>
          <a:p>
            <a:pPr marL="0" lvl="2" defTabSz="948368">
              <a:buSzPct val="100000"/>
              <a:defRPr b="1"/>
            </a:pPr>
            <a:endParaRPr lang="en-US" sz="1100" dirty="0"/>
          </a:p>
          <a:p>
            <a:pPr marL="0" lvl="2" defTabSz="948368">
              <a:buSzPct val="100000"/>
              <a:defRPr b="1"/>
            </a:pPr>
            <a:endParaRPr lang="en-US" sz="1100" dirty="0"/>
          </a:p>
          <a:p>
            <a:pPr marL="0" lvl="2" defTabSz="948368">
              <a:buSzPct val="100000"/>
              <a:defRPr b="1"/>
            </a:pPr>
            <a:endParaRPr lang="en-US" dirty="0"/>
          </a:p>
        </p:txBody>
      </p:sp>
    </p:spTree>
    <p:extLst>
      <p:ext uri="{BB962C8B-B14F-4D97-AF65-F5344CB8AC3E}">
        <p14:creationId xmlns:p14="http://schemas.microsoft.com/office/powerpoint/2010/main" val="40574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66387">
              <a:defRPr/>
            </a:pPr>
            <a:r>
              <a:rPr lang="en-US" sz="1100" dirty="0"/>
              <a:t>Purpose: To introduce the Period of Purple Crying</a:t>
            </a:r>
          </a:p>
          <a:p>
            <a:pPr marL="0" lvl="1" defTabSz="966387">
              <a:defRPr/>
            </a:pPr>
            <a:endParaRPr lang="en-US" sz="1100" dirty="0"/>
          </a:p>
          <a:p>
            <a:pPr marL="0" lvl="1" defTabSz="966387">
              <a:defRPr/>
            </a:pPr>
            <a:r>
              <a:rPr lang="en-US" sz="1100" dirty="0"/>
              <a:t>The research and evidence is there. Infants have a normal period of increased crying and occurrences of AHT align with this period of development.  So how do we help educate and make caregivers aware of what to expect during this time? What knowledge and resources can we instill to help ease frustration and prevent AHT? </a:t>
            </a:r>
          </a:p>
          <a:p>
            <a:pPr marL="0" lvl="1" defTabSz="966387">
              <a:defRPr/>
            </a:pPr>
            <a:endParaRPr lang="en-US" sz="1100" dirty="0"/>
          </a:p>
          <a:p>
            <a:pPr marL="0" lvl="1" defTabSz="966387">
              <a:defRPr/>
            </a:pPr>
            <a:r>
              <a:rPr lang="en-US" sz="1100" b="1" dirty="0"/>
              <a:t>The Period of PURPLE crying was developed by Dr. Ronald G. Bar and is a phrase used to describe the time in a baby’s life when they cry more than any other time.  </a:t>
            </a:r>
          </a:p>
          <a:p>
            <a:pPr marL="0" lvl="1" defTabSz="966387">
              <a:defRPr/>
            </a:pPr>
            <a:endParaRPr lang="en-US" sz="1100" b="1" dirty="0"/>
          </a:p>
          <a:p>
            <a:pPr marL="0" marR="0" lvl="1" indent="0" algn="l" defTabSz="966387"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mn-cs"/>
            </a:endParaRPr>
          </a:p>
          <a:p>
            <a:pPr marL="0" lvl="1" indent="0" defTabSz="966387">
              <a:buFont typeface="Arial" panose="020B0604020202020204" pitchFamily="34" charset="0"/>
              <a:buNone/>
              <a:defRPr/>
            </a:pPr>
            <a:r>
              <a:rPr lang="en-US" sz="1050" dirty="0">
                <a:solidFill>
                  <a:srgbClr val="000000"/>
                </a:solidFill>
              </a:rPr>
              <a:t>Reference: </a:t>
            </a:r>
          </a:p>
          <a:p>
            <a:pPr marL="0" lvl="1" indent="0" defTabSz="966387">
              <a:buFont typeface="Arial" panose="020B0604020202020204" pitchFamily="34" charset="0"/>
              <a:buNone/>
              <a:defRPr/>
            </a:pPr>
            <a:r>
              <a:rPr lang="en-US" sz="1100" kern="1200" dirty="0">
                <a:solidFill>
                  <a:schemeClr val="tx1"/>
                </a:solidFill>
                <a:effectLst/>
                <a:latin typeface="+mn-lt"/>
                <a:ea typeface="+mn-ea"/>
                <a:cs typeface="+mn-cs"/>
              </a:rPr>
              <a:t>Courtesy of the National Center on Shaken Baby Syndrome, dontshake.org</a:t>
            </a:r>
            <a:endParaRPr lang="en-US" sz="1100" dirty="0"/>
          </a:p>
          <a:p>
            <a:pPr marL="0" marR="0" lvl="1" indent="0" algn="l" defTabSz="966387"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mn-cs"/>
            </a:endParaRPr>
          </a:p>
          <a:p>
            <a:pPr marL="0" lvl="1" defTabSz="966387">
              <a:defRPr/>
            </a:pPr>
            <a:endParaRPr lang="en-US" sz="1100" dirty="0"/>
          </a:p>
          <a:p>
            <a:pPr marL="0" lvl="1" defTabSz="966387">
              <a:defRPr/>
            </a:pPr>
            <a:endParaRPr lang="en-US" sz="1100" dirty="0"/>
          </a:p>
          <a:p>
            <a:pPr marL="0" lvl="1" defTabSz="966387">
              <a:defRPr/>
            </a:pPr>
            <a:endParaRPr sz="1700" dirty="0"/>
          </a:p>
        </p:txBody>
      </p:sp>
    </p:spTree>
    <p:extLst>
      <p:ext uri="{BB962C8B-B14F-4D97-AF65-F5344CB8AC3E}">
        <p14:creationId xmlns:p14="http://schemas.microsoft.com/office/powerpoint/2010/main" val="329262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defTabSz="948368">
              <a:defRPr/>
            </a:pPr>
            <a:r>
              <a:rPr lang="en-US" altLang="en-US" sz="1100" kern="1200" dirty="0">
                <a:solidFill>
                  <a:schemeClr val="tx1"/>
                </a:solidFill>
                <a:latin typeface="Calibri" panose="020F0502020204030204" pitchFamily="34" charset="0"/>
              </a:rPr>
              <a:t>Purpose: To explain the purpose of this training to participants</a:t>
            </a:r>
          </a:p>
          <a:p>
            <a:pPr defTabSz="948368">
              <a:defRPr/>
            </a:pPr>
            <a:endParaRPr lang="en-US" altLang="en-US" sz="1100" kern="1200" dirty="0">
              <a:solidFill>
                <a:schemeClr val="tx1"/>
              </a:solidFill>
              <a:latin typeface="Calibri" panose="020F0502020204030204" pitchFamily="34" charset="0"/>
            </a:endParaRPr>
          </a:p>
          <a:p>
            <a:pPr defTabSz="948368">
              <a:defRPr/>
            </a:pPr>
            <a:r>
              <a:rPr lang="en-US" altLang="en-US" sz="1100" b="1" kern="1200" dirty="0">
                <a:solidFill>
                  <a:schemeClr val="tx1"/>
                </a:solidFill>
                <a:latin typeface="Calibri" panose="020F0502020204030204" pitchFamily="34" charset="0"/>
              </a:rPr>
              <a:t>During the next two hours, we are going to talk about a very serious threat to babies and small children, the circumstances that can lead to tragedy and ways to prevent it from happening. As a child care provider, you play an extremely important role in this effort. If you work with babies and young children, this information will be very applicable to your daily work. Equally important is your unique ability to share this information with parents in order protect children and ensure their safety and well being. Everyone in the community needs to be aware of the need to support parents and safeguard the health and well being of children. As a child care provider, you can be one of the frontrunners.</a:t>
            </a:r>
          </a:p>
          <a:p>
            <a:pPr defTabSz="948368">
              <a:defRPr/>
            </a:pPr>
            <a:endParaRPr lang="en-US" altLang="en-US" sz="1100" b="1" kern="1200" dirty="0">
              <a:solidFill>
                <a:schemeClr val="tx1"/>
              </a:solidFill>
              <a:latin typeface="Calibri" panose="020F0502020204030204" pitchFamily="34" charset="0"/>
            </a:endParaRPr>
          </a:p>
          <a:p>
            <a:pPr defTabSz="948368">
              <a:defRPr/>
            </a:pPr>
            <a:endParaRPr lang="en-US" altLang="en-US" sz="1100" i="0" kern="1200" dirty="0">
              <a:solidFill>
                <a:schemeClr val="tx1"/>
              </a:solidFill>
              <a:latin typeface="Calibri" panose="020F0502020204030204" pitchFamily="34" charset="0"/>
            </a:endParaRPr>
          </a:p>
          <a:p>
            <a:pPr defTabSz="948368">
              <a:defRPr/>
            </a:pPr>
            <a:endParaRPr lang="en-US" altLang="en-US" sz="1100" dirty="0"/>
          </a:p>
          <a:p>
            <a:pPr defTabSz="948368">
              <a:defRPr/>
            </a:pPr>
            <a:endParaRPr lang="en-US" altLang="en-US" sz="1100" dirty="0"/>
          </a:p>
          <a:p>
            <a:pPr defTabSz="948368">
              <a:defRPr/>
            </a:pPr>
            <a:endParaRPr lang="en-US" altLang="en-US" sz="1100" b="1" dirty="0"/>
          </a:p>
          <a:p>
            <a:endParaRPr dirty="0"/>
          </a:p>
        </p:txBody>
      </p:sp>
    </p:spTree>
    <p:extLst>
      <p:ext uri="{BB962C8B-B14F-4D97-AF65-F5344CB8AC3E}">
        <p14:creationId xmlns:p14="http://schemas.microsoft.com/office/powerpoint/2010/main" val="3271755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a:buSzPct val="100000"/>
              <a:defRPr b="1"/>
            </a:pPr>
            <a:r>
              <a:rPr lang="en-US" sz="1100" b="0" dirty="0"/>
              <a:t>Purpose: Explain the meaning of the PURPLE acronym</a:t>
            </a:r>
          </a:p>
          <a:p>
            <a:pPr>
              <a:buSzPct val="100000"/>
              <a:defRPr b="1"/>
            </a:pPr>
            <a:endParaRPr lang="en-US" sz="1100" b="0" dirty="0"/>
          </a:p>
          <a:p>
            <a:pPr>
              <a:buSzPct val="100000"/>
              <a:defRPr b="1"/>
            </a:pPr>
            <a:r>
              <a:rPr lang="en-US" sz="1100" dirty="0"/>
              <a:t>The PURPLE acronym is an easy way for parents and caregivers to learn and remember the characteristics of the type of crying that occurs during the Period of Purple Crying. </a:t>
            </a:r>
          </a:p>
          <a:p>
            <a:pPr>
              <a:buSzPct val="100000"/>
              <a:defRPr b="1"/>
            </a:pPr>
            <a:endParaRPr lang="en-US" sz="1100" dirty="0"/>
          </a:p>
          <a:p>
            <a:pPr>
              <a:buSzPct val="100000"/>
              <a:defRPr b="1"/>
            </a:pPr>
            <a:r>
              <a:rPr lang="en-US" sz="1100" dirty="0"/>
              <a:t>P  stand for </a:t>
            </a:r>
            <a:r>
              <a:rPr lang="en-US" sz="1100" i="1" dirty="0"/>
              <a:t>Peak of Crying </a:t>
            </a:r>
            <a:r>
              <a:rPr lang="en-US" sz="1100" dirty="0"/>
              <a:t>– crying starts to increase around 2 weeks, peaks in the second month and gradually decreases in the 3</a:t>
            </a:r>
            <a:r>
              <a:rPr lang="en-US" sz="1100" baseline="30000" dirty="0"/>
              <a:t>rd</a:t>
            </a:r>
            <a:r>
              <a:rPr lang="en-US" sz="1100" dirty="0"/>
              <a:t>-5</a:t>
            </a:r>
            <a:r>
              <a:rPr lang="en-US" sz="1100" baseline="30000" dirty="0"/>
              <a:t>th</a:t>
            </a:r>
            <a:r>
              <a:rPr lang="en-US" sz="1100" dirty="0"/>
              <a:t> month. </a:t>
            </a:r>
          </a:p>
          <a:p>
            <a:pPr>
              <a:buSzPct val="100000"/>
              <a:defRPr b="1"/>
            </a:pPr>
            <a:r>
              <a:rPr lang="en-US" sz="1100" dirty="0"/>
              <a:t>U stands for </a:t>
            </a:r>
            <a:r>
              <a:rPr lang="en-US" sz="1100" i="1" dirty="0"/>
              <a:t>Unexpected</a:t>
            </a:r>
            <a:r>
              <a:rPr lang="en-US" sz="1100" dirty="0"/>
              <a:t> – The crying can be unexpected and difficult to plan for, because it can come and go at any point without any rhyme or reason.</a:t>
            </a:r>
          </a:p>
          <a:p>
            <a:pPr>
              <a:buSzPct val="100000"/>
              <a:defRPr b="1"/>
            </a:pPr>
            <a:r>
              <a:rPr lang="en-US" sz="1100" dirty="0"/>
              <a:t>R stand for </a:t>
            </a:r>
            <a:r>
              <a:rPr lang="en-US" sz="1100" i="1" dirty="0"/>
              <a:t>Resists Soothing </a:t>
            </a:r>
            <a:r>
              <a:rPr lang="en-US" sz="1100" dirty="0"/>
              <a:t>– No matter how many different things a parent or caregiver tries in order to sooth the baby, it may not work some or, even, all of the time.</a:t>
            </a:r>
          </a:p>
          <a:p>
            <a:pPr>
              <a:buSzPct val="100000"/>
              <a:defRPr b="1"/>
            </a:pPr>
            <a:r>
              <a:rPr lang="en-US" sz="1100" dirty="0"/>
              <a:t>P stands for </a:t>
            </a:r>
            <a:r>
              <a:rPr lang="en-US" sz="1100" i="1" dirty="0"/>
              <a:t>Pain-Like Face </a:t>
            </a:r>
            <a:r>
              <a:rPr lang="en-US" sz="1100" dirty="0"/>
              <a:t>– A crying baby may look like it is in pain, even if it is not. Although it is ok for parents to get their baby checked by a physician if they are concerned.</a:t>
            </a:r>
          </a:p>
          <a:p>
            <a:pPr>
              <a:buSzPct val="100000"/>
              <a:defRPr b="1"/>
            </a:pPr>
            <a:r>
              <a:rPr lang="en-US" sz="1100" dirty="0"/>
              <a:t>L stands for </a:t>
            </a:r>
            <a:r>
              <a:rPr lang="en-US" sz="1100" i="1" dirty="0"/>
              <a:t>Long Lasting </a:t>
            </a:r>
            <a:r>
              <a:rPr lang="en-US" sz="1100" dirty="0"/>
              <a:t>– Babies can cry up to 5 hours </a:t>
            </a:r>
            <a:r>
              <a:rPr lang="en-US" sz="1100" i="1" dirty="0"/>
              <a:t>or more </a:t>
            </a:r>
            <a:r>
              <a:rPr lang="en-US" sz="1100" dirty="0"/>
              <a:t>each day.</a:t>
            </a:r>
          </a:p>
          <a:p>
            <a:pPr>
              <a:buSzPct val="100000"/>
              <a:defRPr b="1"/>
            </a:pPr>
            <a:r>
              <a:rPr lang="en-US" sz="1100" dirty="0"/>
              <a:t>E stand for </a:t>
            </a:r>
            <a:r>
              <a:rPr lang="en-US" sz="1100" i="1" dirty="0"/>
              <a:t>Evening</a:t>
            </a:r>
            <a:r>
              <a:rPr lang="en-US" sz="1100" dirty="0"/>
              <a:t>  - Babies are often likely to cry more in the late afternoon and evening during this period. </a:t>
            </a:r>
          </a:p>
          <a:p>
            <a:pPr>
              <a:buSzPct val="100000"/>
              <a:defRPr b="1"/>
            </a:pPr>
            <a:r>
              <a:rPr lang="en-US" sz="1100" dirty="0"/>
              <a:t> </a:t>
            </a:r>
          </a:p>
          <a:p>
            <a:pPr>
              <a:buSzPct val="100000"/>
              <a:defRPr b="1"/>
            </a:pPr>
            <a:r>
              <a:rPr lang="en-US" sz="1100" b="0" dirty="0"/>
              <a:t>Having a crying baby does not mean someone is a bad parent or caregiver </a:t>
            </a:r>
            <a:r>
              <a:rPr lang="en-US" sz="1100" b="0" i="1" dirty="0"/>
              <a:t>as long as </a:t>
            </a:r>
            <a:r>
              <a:rPr lang="en-US" sz="1100" b="0" i="0" dirty="0"/>
              <a:t>the baby has been fed, cleaned, provided with an appropriate environment and opportunity for sleep, and snuggled. </a:t>
            </a:r>
          </a:p>
          <a:p>
            <a:pPr>
              <a:buSzPct val="100000"/>
              <a:defRPr b="1"/>
            </a:pPr>
            <a:r>
              <a:rPr lang="en-US" sz="1100" b="1" i="0" dirty="0"/>
              <a:t>The word “period” in Period of Purple crying means that the timeframe, where prolonged crying occurs, has a beginning and an end.</a:t>
            </a:r>
            <a:endParaRPr lang="en-US" sz="1100" b="0" dirty="0"/>
          </a:p>
          <a:p>
            <a:pPr>
              <a:buSzPct val="100000"/>
              <a:defRPr b="1"/>
            </a:pPr>
            <a:endParaRPr lang="en-US" sz="1100" b="0" dirty="0"/>
          </a:p>
          <a:p>
            <a:pPr>
              <a:buSzPct val="100000"/>
              <a:defRPr b="1"/>
            </a:pPr>
            <a:r>
              <a:rPr lang="en-US" sz="1100" b="0" dirty="0"/>
              <a:t>Fun Fact:</a:t>
            </a:r>
          </a:p>
          <a:p>
            <a:pPr>
              <a:buSzPct val="100000"/>
              <a:defRPr b="1"/>
            </a:pPr>
            <a:r>
              <a:rPr lang="en-US" sz="1100" b="0" dirty="0"/>
              <a:t>PURPLE does </a:t>
            </a:r>
            <a:r>
              <a:rPr lang="en-US" sz="1100" b="0" i="1" dirty="0"/>
              <a:t>not </a:t>
            </a:r>
            <a:r>
              <a:rPr lang="en-US" sz="1100" b="0" i="0" dirty="0"/>
              <a:t>mean that that babies turn purple when they cry during the Period of PURPLE Crying.</a:t>
            </a:r>
            <a:endParaRPr lang="en-US" sz="1100" b="0" i="1" dirty="0"/>
          </a:p>
          <a:p>
            <a:pPr>
              <a:buSzPct val="100000"/>
              <a:defRPr b="1"/>
            </a:pPr>
            <a:endParaRPr lang="en-US" sz="1100" b="0" dirty="0"/>
          </a:p>
          <a:p>
            <a:pPr>
              <a:buSzPct val="100000"/>
              <a:defRPr b="1"/>
            </a:pPr>
            <a:r>
              <a:rPr lang="en-US" sz="1100" b="1" i="1" dirty="0"/>
              <a:t>Note: It is important to understand crying can occur outside of these parameters as well. Parents should always be supported in seeking medical help to learn whether their baby’s crying pattern is normal or a sign of an illness.</a:t>
            </a:r>
          </a:p>
          <a:p>
            <a:pPr>
              <a:buSzPct val="100000"/>
              <a:defRPr b="1"/>
            </a:pPr>
            <a:endParaRPr lang="en-US" sz="1100" b="1" i="1" dirty="0"/>
          </a:p>
          <a:p>
            <a:pPr marL="0" lvl="1" indent="0" defTabSz="966387">
              <a:buFont typeface="Arial" panose="020B0604020202020204" pitchFamily="34" charset="0"/>
              <a:buNone/>
              <a:defRPr/>
            </a:pPr>
            <a:r>
              <a:rPr lang="en-US" sz="1100" dirty="0">
                <a:solidFill>
                  <a:srgbClr val="000000"/>
                </a:solidFill>
              </a:rPr>
              <a:t>Reference: </a:t>
            </a:r>
          </a:p>
          <a:p>
            <a:pPr marL="0" lvl="1" indent="0" defTabSz="966387">
              <a:buFont typeface="Arial" panose="020B0604020202020204" pitchFamily="34" charset="0"/>
              <a:buNone/>
              <a:defRPr/>
            </a:pPr>
            <a:r>
              <a:rPr lang="en-US" sz="1200" kern="1200" dirty="0">
                <a:solidFill>
                  <a:schemeClr val="tx1"/>
                </a:solidFill>
                <a:effectLst/>
                <a:latin typeface="+mn-lt"/>
                <a:ea typeface="+mn-ea"/>
                <a:cs typeface="+mn-cs"/>
              </a:rPr>
              <a:t>Courtesy of the National Center on Shaken Baby Syndrome, dontshake.org</a:t>
            </a:r>
            <a:endParaRPr lang="en-US" dirty="0"/>
          </a:p>
          <a:p>
            <a:pPr>
              <a:buSzPct val="100000"/>
              <a:defRPr b="1"/>
            </a:pPr>
            <a:endParaRPr lang="en-US" sz="1100" b="1" i="1" dirty="0"/>
          </a:p>
          <a:p>
            <a:pPr>
              <a:buSzPct val="100000"/>
              <a:defRPr b="1"/>
            </a:pPr>
            <a:r>
              <a:rPr lang="en-US" sz="1100" b="1" i="1" dirty="0"/>
              <a:t> </a:t>
            </a:r>
            <a:endParaRPr lang="en-US" sz="1100" b="1" i="1" dirty="0">
              <a:effectLst/>
            </a:endParaRPr>
          </a:p>
          <a:p>
            <a:pPr>
              <a:buSzPct val="100000"/>
              <a:defRPr b="1"/>
            </a:pPr>
            <a:endParaRPr dirty="0"/>
          </a:p>
        </p:txBody>
      </p:sp>
    </p:spTree>
    <p:extLst>
      <p:ext uri="{BB962C8B-B14F-4D97-AF65-F5344CB8AC3E}">
        <p14:creationId xmlns:p14="http://schemas.microsoft.com/office/powerpoint/2010/main" val="984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defTabSz="948368" hangingPunct="0">
              <a:defRPr/>
            </a:pPr>
            <a:r>
              <a:rPr lang="en-US" sz="1100" kern="0" dirty="0">
                <a:solidFill>
                  <a:srgbClr val="000000"/>
                </a:solidFill>
                <a:latin typeface="+mn-lt"/>
                <a:ea typeface="+mn-ea"/>
                <a:cs typeface="+mn-cs"/>
                <a:sym typeface="Calibri"/>
              </a:rPr>
              <a:t>PURPLE Crying vs. Colic</a:t>
            </a:r>
          </a:p>
          <a:p>
            <a:pPr defTabSz="948368" hangingPunct="0">
              <a:defRPr/>
            </a:pPr>
            <a:endParaRPr lang="en-US" sz="1100" kern="0" dirty="0">
              <a:solidFill>
                <a:srgbClr val="000000"/>
              </a:solidFill>
              <a:latin typeface="+mn-lt"/>
              <a:ea typeface="+mn-ea"/>
              <a:cs typeface="+mn-cs"/>
              <a:sym typeface="Calibri"/>
            </a:endParaRPr>
          </a:p>
          <a:p>
            <a:pPr defTabSz="948368" hangingPunct="0">
              <a:defRPr/>
            </a:pPr>
            <a:r>
              <a:rPr lang="en-US" sz="1100" kern="0" dirty="0">
                <a:solidFill>
                  <a:srgbClr val="000000"/>
                </a:solidFill>
                <a:latin typeface="+mn-lt"/>
                <a:ea typeface="+mn-ea"/>
                <a:cs typeface="+mn-cs"/>
                <a:sym typeface="Calibri"/>
              </a:rPr>
              <a:t>Discussion Questions: </a:t>
            </a:r>
          </a:p>
          <a:p>
            <a:pPr marL="171450" indent="-171450" defTabSz="948368" hangingPunct="0">
              <a:buFont typeface="Arial" panose="020B0604020202020204" pitchFamily="34" charset="0"/>
              <a:buChar char="•"/>
              <a:defRPr/>
            </a:pPr>
            <a:r>
              <a:rPr lang="en-US" sz="1100" kern="0" dirty="0">
                <a:solidFill>
                  <a:srgbClr val="000000"/>
                </a:solidFill>
                <a:latin typeface="+mn-lt"/>
                <a:ea typeface="+mn-ea"/>
                <a:cs typeface="+mn-cs"/>
                <a:sym typeface="Calibri"/>
              </a:rPr>
              <a:t>How many of you have heard of colic?</a:t>
            </a:r>
          </a:p>
          <a:p>
            <a:pPr marL="171450" indent="-171450" defTabSz="948368" hangingPunct="0">
              <a:buFont typeface="Arial" panose="020B0604020202020204" pitchFamily="34" charset="0"/>
              <a:buChar char="•"/>
              <a:defRPr/>
            </a:pPr>
            <a:r>
              <a:rPr lang="en-US" sz="1100" kern="0" dirty="0">
                <a:solidFill>
                  <a:srgbClr val="000000"/>
                </a:solidFill>
                <a:latin typeface="+mn-lt"/>
                <a:ea typeface="+mn-ea"/>
                <a:cs typeface="+mn-cs"/>
                <a:sym typeface="Calibri"/>
              </a:rPr>
              <a:t>How would you describe colic?</a:t>
            </a:r>
          </a:p>
          <a:p>
            <a:pPr defTabSz="948368" hangingPunct="0">
              <a:defRPr/>
            </a:pPr>
            <a:endParaRPr lang="en-US" sz="1100" kern="0" dirty="0">
              <a:solidFill>
                <a:srgbClr val="000000"/>
              </a:solidFill>
              <a:latin typeface="+mn-lt"/>
              <a:ea typeface="+mn-ea"/>
              <a:cs typeface="+mn-cs"/>
              <a:sym typeface="Calibri"/>
            </a:endParaRPr>
          </a:p>
          <a:p>
            <a:pPr defTabSz="948368" hangingPunct="0">
              <a:defRPr/>
            </a:pPr>
            <a:r>
              <a:rPr lang="en-US" sz="1100" kern="0" dirty="0">
                <a:solidFill>
                  <a:srgbClr val="000000"/>
                </a:solidFill>
                <a:latin typeface="+mn-lt"/>
                <a:ea typeface="+mn-ea"/>
                <a:cs typeface="+mn-cs"/>
                <a:sym typeface="Calibri"/>
              </a:rPr>
              <a:t>Researchers use Wessel’s Criteria to define colic. </a:t>
            </a:r>
          </a:p>
          <a:p>
            <a:pPr marL="770549" lvl="1" indent="-296365" hangingPunct="0">
              <a:buFont typeface="Arial" panose="020B0604020202020204" pitchFamily="34" charset="0"/>
              <a:buChar char="•"/>
              <a:defRPr/>
            </a:pPr>
            <a:r>
              <a:rPr lang="en-US" sz="1100" kern="0" dirty="0">
                <a:solidFill>
                  <a:srgbClr val="000000"/>
                </a:solidFill>
                <a:latin typeface="+mn-lt"/>
                <a:ea typeface="+mn-ea"/>
                <a:cs typeface="+mn-cs"/>
                <a:sym typeface="Calibri"/>
              </a:rPr>
              <a:t>A healthy infant that cries at least: 3hrs per day, 3 days per week for at least 3 weeks </a:t>
            </a:r>
          </a:p>
          <a:p>
            <a:pPr marL="770549" lvl="1" indent="-296365" hangingPunct="0">
              <a:buFont typeface="Arial" panose="020B0604020202020204" pitchFamily="34" charset="0"/>
              <a:buChar char="•"/>
              <a:defRPr/>
            </a:pPr>
            <a:r>
              <a:rPr lang="en-US" sz="1100" kern="0" dirty="0">
                <a:solidFill>
                  <a:srgbClr val="000000"/>
                </a:solidFill>
                <a:latin typeface="+mn-lt"/>
                <a:ea typeface="+mn-ea"/>
                <a:cs typeface="+mn-cs"/>
                <a:sym typeface="Calibri"/>
              </a:rPr>
              <a:t>Crying periods start between 3 and 21 days, subside by 3-4 months</a:t>
            </a:r>
          </a:p>
          <a:p>
            <a:pPr marL="770549" lvl="1" indent="-296365" hangingPunct="0">
              <a:buFont typeface="Arial" panose="020B0604020202020204" pitchFamily="34" charset="0"/>
              <a:buChar char="•"/>
              <a:defRPr/>
            </a:pPr>
            <a:r>
              <a:rPr lang="en-US" sz="1100" kern="0" dirty="0">
                <a:solidFill>
                  <a:srgbClr val="000000"/>
                </a:solidFill>
                <a:latin typeface="+mn-lt"/>
                <a:ea typeface="+mn-ea"/>
                <a:cs typeface="+mn-cs"/>
                <a:sym typeface="Calibri"/>
              </a:rPr>
              <a:t>Crying occurs in the evenings </a:t>
            </a:r>
          </a:p>
          <a:p>
            <a:pPr marL="770549" lvl="1" indent="-296365" hangingPunct="0">
              <a:buFont typeface="Arial" panose="020B0604020202020204" pitchFamily="34" charset="0"/>
              <a:buChar char="•"/>
              <a:defRPr/>
            </a:pPr>
            <a:r>
              <a:rPr lang="en-US" sz="1100" kern="0" dirty="0">
                <a:solidFill>
                  <a:srgbClr val="000000"/>
                </a:solidFill>
                <a:latin typeface="+mn-lt"/>
                <a:ea typeface="+mn-ea"/>
                <a:cs typeface="+mn-cs"/>
                <a:sym typeface="Calibri"/>
              </a:rPr>
              <a:t>The crying baby has flexed legs with “pained” look on face</a:t>
            </a:r>
            <a:endParaRPr lang="en-US" sz="1100" b="1" kern="0" dirty="0">
              <a:solidFill>
                <a:srgbClr val="000000"/>
              </a:solidFill>
              <a:latin typeface="+mn-lt"/>
              <a:ea typeface="+mn-ea"/>
              <a:cs typeface="+mn-cs"/>
              <a:sym typeface="Calibri"/>
            </a:endParaRPr>
          </a:p>
          <a:p>
            <a:pPr defTabSz="948368" hangingPunct="0">
              <a:defRPr/>
            </a:pPr>
            <a:endParaRPr lang="en-US" sz="1100" kern="0" dirty="0">
              <a:solidFill>
                <a:srgbClr val="000000"/>
              </a:solidFill>
              <a:latin typeface="+mn-lt"/>
              <a:ea typeface="+mn-ea"/>
              <a:cs typeface="+mn-cs"/>
              <a:sym typeface="Calibri"/>
            </a:endParaRPr>
          </a:p>
          <a:p>
            <a:pPr defTabSz="948368" hangingPunct="0">
              <a:defRPr/>
            </a:pPr>
            <a:r>
              <a:rPr lang="en-US" sz="1100" kern="0" dirty="0">
                <a:solidFill>
                  <a:srgbClr val="000000"/>
                </a:solidFill>
                <a:latin typeface="+mn-lt"/>
                <a:ea typeface="+mn-ea"/>
                <a:cs typeface="+mn-cs"/>
                <a:sym typeface="Calibri"/>
              </a:rPr>
              <a:t>Do those characteristics sound familiar? </a:t>
            </a:r>
          </a:p>
          <a:p>
            <a:pPr marL="0" marR="0" lvl="0" indent="0" algn="l" defTabSz="948368" rtl="0" eaLnBrk="1" fontAlgn="auto" latinLnBrk="0" hangingPunct="0">
              <a:lnSpc>
                <a:spcPct val="100000"/>
              </a:lnSpc>
              <a:spcBef>
                <a:spcPts val="0"/>
              </a:spcBef>
              <a:spcAft>
                <a:spcPts val="0"/>
              </a:spcAft>
              <a:buClrTx/>
              <a:buSzTx/>
              <a:buFontTx/>
              <a:buNone/>
              <a:tabLst/>
              <a:defRPr/>
            </a:pPr>
            <a:r>
              <a:rPr lang="en-US" sz="1100" b="1" kern="0" dirty="0">
                <a:solidFill>
                  <a:srgbClr val="000000"/>
                </a:solidFill>
                <a:latin typeface="+mn-lt"/>
                <a:ea typeface="+mn-ea"/>
                <a:cs typeface="+mn-cs"/>
                <a:sym typeface="Calibri"/>
              </a:rPr>
              <a:t>What was referred to as colic is now thought to be a normal developmental stage with variances in intensity in individual babies. The term colic in the medical field has no accepted diagnostic criteria, it is often used to describe an overly fussy baby that has no medical reason for the increased crying. </a:t>
            </a:r>
          </a:p>
          <a:p>
            <a:pPr marL="0" marR="0" lvl="0" indent="0" algn="l" defTabSz="948368" rtl="0" eaLnBrk="1" fontAlgn="auto" latinLnBrk="0" hangingPunct="0">
              <a:lnSpc>
                <a:spcPct val="100000"/>
              </a:lnSpc>
              <a:spcBef>
                <a:spcPts val="0"/>
              </a:spcBef>
              <a:spcAft>
                <a:spcPts val="0"/>
              </a:spcAft>
              <a:buClrTx/>
              <a:buSzTx/>
              <a:buFontTx/>
              <a:buNone/>
              <a:tabLst/>
              <a:defRPr/>
            </a:pPr>
            <a:endParaRPr lang="en-US" sz="1100" b="1" kern="0" dirty="0">
              <a:solidFill>
                <a:srgbClr val="000000"/>
              </a:solidFill>
              <a:latin typeface="+mn-lt"/>
              <a:ea typeface="+mn-ea"/>
              <a:cs typeface="+mn-cs"/>
              <a:sym typeface="Calibri"/>
            </a:endParaRPr>
          </a:p>
          <a:p>
            <a:pPr marL="0" marR="0" lvl="0" indent="0" algn="l" defTabSz="948368" rtl="0" eaLnBrk="1" fontAlgn="auto" latinLnBrk="0" hangingPunct="0">
              <a:lnSpc>
                <a:spcPct val="100000"/>
              </a:lnSpc>
              <a:spcBef>
                <a:spcPts val="0"/>
              </a:spcBef>
              <a:spcAft>
                <a:spcPts val="0"/>
              </a:spcAft>
              <a:buClrTx/>
              <a:buSzTx/>
              <a:buFontTx/>
              <a:buNone/>
              <a:tabLst/>
              <a:defRPr/>
            </a:pPr>
            <a:r>
              <a:rPr lang="en-US" sz="1100" b="1" kern="0" dirty="0">
                <a:solidFill>
                  <a:srgbClr val="000000"/>
                </a:solidFill>
                <a:latin typeface="+mn-lt"/>
                <a:ea typeface="+mn-ea"/>
                <a:cs typeface="+mn-cs"/>
                <a:sym typeface="Calibri"/>
              </a:rPr>
              <a:t>However, colic is understood by most people to be an illness that some babies have and others do not, which</a:t>
            </a:r>
            <a:r>
              <a:rPr lang="en-US" sz="1100" b="1" kern="1200" dirty="0">
                <a:solidFill>
                  <a:schemeClr val="tx1"/>
                </a:solidFill>
                <a:latin typeface="+mn-lt"/>
                <a:ea typeface="+mn-ea"/>
                <a:cs typeface="+mn-cs"/>
              </a:rPr>
              <a:t> can imply that there is something wrong with a baby</a:t>
            </a:r>
            <a:r>
              <a:rPr lang="en-US" sz="1100" kern="1200" dirty="0">
                <a:solidFill>
                  <a:schemeClr val="tx1"/>
                </a:solidFill>
                <a:latin typeface="+mn-lt"/>
                <a:ea typeface="+mn-ea"/>
                <a:cs typeface="+mn-cs"/>
              </a:rPr>
              <a:t>. </a:t>
            </a:r>
            <a:r>
              <a:rPr lang="en-US" sz="1100" b="1" kern="1200" dirty="0">
                <a:solidFill>
                  <a:schemeClr val="tx1"/>
                </a:solidFill>
                <a:latin typeface="+mn-lt"/>
                <a:ea typeface="+mn-ea"/>
                <a:cs typeface="+mn-cs"/>
              </a:rPr>
              <a:t>When, in fact, </a:t>
            </a:r>
            <a:r>
              <a:rPr lang="en-US" sz="1100" b="1" i="1" kern="1200" dirty="0">
                <a:solidFill>
                  <a:schemeClr val="tx1"/>
                </a:solidFill>
                <a:latin typeface="+mn-lt"/>
                <a:ea typeface="+mn-ea"/>
                <a:cs typeface="+mn-cs"/>
              </a:rPr>
              <a:t>all</a:t>
            </a:r>
            <a:r>
              <a:rPr lang="en-US" sz="1100" b="1" kern="1200" dirty="0">
                <a:solidFill>
                  <a:schemeClr val="tx1"/>
                </a:solidFill>
                <a:latin typeface="+mn-lt"/>
                <a:ea typeface="+mn-ea"/>
                <a:cs typeface="+mn-cs"/>
              </a:rPr>
              <a:t> babies go through a normal crying curve, some babies just happen to cry more than others within that curve.</a:t>
            </a:r>
          </a:p>
          <a:p>
            <a:pPr marL="0" marR="0" lvl="0" indent="0" algn="l" defTabSz="948368" rtl="0" eaLnBrk="1" fontAlgn="auto" latinLnBrk="0" hangingPunct="0">
              <a:lnSpc>
                <a:spcPct val="100000"/>
              </a:lnSpc>
              <a:spcBef>
                <a:spcPts val="0"/>
              </a:spcBef>
              <a:spcAft>
                <a:spcPts val="0"/>
              </a:spcAft>
              <a:buClrTx/>
              <a:buSzTx/>
              <a:buFontTx/>
              <a:buNone/>
              <a:tabLst/>
              <a:defRPr/>
            </a:pPr>
            <a:endParaRPr lang="en-US" sz="1100" b="1" kern="1200" dirty="0">
              <a:solidFill>
                <a:schemeClr val="tx1"/>
              </a:solidFill>
              <a:latin typeface="+mn-lt"/>
              <a:ea typeface="+mn-ea"/>
              <a:cs typeface="+mn-cs"/>
              <a:sym typeface="Calibri"/>
            </a:endParaRPr>
          </a:p>
          <a:p>
            <a:pPr marL="0" marR="0" lvl="0" indent="0" algn="l" defTabSz="948368" rtl="0" eaLnBrk="1" fontAlgn="auto" latinLnBrk="0" hangingPunct="0">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sym typeface="Calibri"/>
              </a:rPr>
              <a:t>It is important to remember, even though it is normal for some babies to cry a lot during the period of PURPLE crying, some babies </a:t>
            </a:r>
            <a:r>
              <a:rPr lang="en-US" sz="1100" b="1" i="1" kern="1200" dirty="0">
                <a:solidFill>
                  <a:schemeClr val="tx1"/>
                </a:solidFill>
                <a:latin typeface="+mn-lt"/>
                <a:ea typeface="+mn-ea"/>
                <a:cs typeface="+mn-cs"/>
                <a:sym typeface="Calibri"/>
              </a:rPr>
              <a:t>do cry </a:t>
            </a:r>
            <a:r>
              <a:rPr lang="en-US" sz="1100" b="1" kern="1200" dirty="0">
                <a:solidFill>
                  <a:schemeClr val="tx1"/>
                </a:solidFill>
                <a:latin typeface="+mn-lt"/>
                <a:ea typeface="+mn-ea"/>
                <a:cs typeface="+mn-cs"/>
                <a:sym typeface="Calibri"/>
              </a:rPr>
              <a:t>even more that the highest range of normal or </a:t>
            </a:r>
            <a:r>
              <a:rPr lang="en-US" sz="1100" b="1" i="1" kern="1200" dirty="0">
                <a:solidFill>
                  <a:schemeClr val="tx1"/>
                </a:solidFill>
                <a:latin typeface="+mn-lt"/>
                <a:ea typeface="+mn-ea"/>
                <a:cs typeface="+mn-cs"/>
                <a:sym typeface="Calibri"/>
              </a:rPr>
              <a:t>are</a:t>
            </a:r>
            <a:r>
              <a:rPr lang="en-US" sz="1100" b="1" kern="1200" dirty="0">
                <a:solidFill>
                  <a:schemeClr val="tx1"/>
                </a:solidFill>
                <a:latin typeface="+mn-lt"/>
                <a:ea typeface="+mn-ea"/>
                <a:cs typeface="+mn-cs"/>
                <a:sym typeface="Calibri"/>
              </a:rPr>
              <a:t> actually in pain. So it </a:t>
            </a:r>
            <a:r>
              <a:rPr lang="en-US" sz="1100" b="1" i="1" kern="1200" dirty="0">
                <a:solidFill>
                  <a:schemeClr val="tx1"/>
                </a:solidFill>
                <a:latin typeface="+mn-lt"/>
                <a:ea typeface="+mn-ea"/>
                <a:cs typeface="+mn-cs"/>
                <a:sym typeface="Calibri"/>
              </a:rPr>
              <a:t>is</a:t>
            </a:r>
            <a:r>
              <a:rPr lang="en-US" sz="1100" b="1" kern="1200" dirty="0">
                <a:solidFill>
                  <a:schemeClr val="tx1"/>
                </a:solidFill>
                <a:latin typeface="+mn-lt"/>
                <a:ea typeface="+mn-ea"/>
                <a:cs typeface="+mn-cs"/>
                <a:sym typeface="Calibri"/>
              </a:rPr>
              <a:t> important to support parents and caregivers, who feel that their baby needs help or that they need help with their baby, so that they can get the assistance they need – whether that might be medical diagnosis or support with parenting.</a:t>
            </a:r>
            <a:endParaRPr lang="en-US" sz="1100" b="1" kern="0" dirty="0">
              <a:solidFill>
                <a:srgbClr val="000000"/>
              </a:solidFill>
              <a:latin typeface="+mn-lt"/>
              <a:ea typeface="+mn-ea"/>
              <a:cs typeface="+mn-cs"/>
              <a:sym typeface="Calibri"/>
            </a:endParaRPr>
          </a:p>
          <a:p>
            <a:pPr defTabSz="948368" hangingPunct="0">
              <a:defRPr/>
            </a:pPr>
            <a:endParaRPr lang="en-US" sz="1100" kern="0" dirty="0">
              <a:solidFill>
                <a:srgbClr val="000000"/>
              </a:solidFill>
              <a:latin typeface="+mn-lt"/>
              <a:ea typeface="+mn-ea"/>
              <a:cs typeface="+mn-cs"/>
              <a:sym typeface="Calibri"/>
            </a:endParaRPr>
          </a:p>
          <a:p>
            <a:pPr defTabSz="948368" hangingPunct="0">
              <a:defRPr/>
            </a:pPr>
            <a:endParaRPr lang="en-US" sz="1100" kern="0" dirty="0">
              <a:solidFill>
                <a:srgbClr val="000000"/>
              </a:solidFill>
              <a:latin typeface="+mn-lt"/>
              <a:ea typeface="+mn-ea"/>
              <a:cs typeface="+mn-cs"/>
              <a:sym typeface="Calibri"/>
            </a:endParaRPr>
          </a:p>
          <a:p>
            <a:pPr defTabSz="948368" hangingPunct="0">
              <a:defRPr/>
            </a:pPr>
            <a:endParaRPr lang="en-US" sz="1100" i="1" kern="1200" dirty="0">
              <a:solidFill>
                <a:schemeClr val="tx1"/>
              </a:solidFill>
              <a:latin typeface="+mn-lt"/>
              <a:ea typeface="+mn-ea"/>
              <a:cs typeface="+mn-cs"/>
            </a:endParaRPr>
          </a:p>
          <a:p>
            <a:pPr defTabSz="948368" hangingPunct="0">
              <a:defRPr/>
            </a:pPr>
            <a:endParaRPr lang="en-US" sz="1100" i="1" kern="1200" dirty="0">
              <a:solidFill>
                <a:schemeClr val="tx1"/>
              </a:solidFill>
              <a:latin typeface="+mn-lt"/>
              <a:ea typeface="+mn-ea"/>
              <a:cs typeface="+mn-cs"/>
            </a:endParaRPr>
          </a:p>
          <a:p>
            <a:pPr defTabSz="948368" hangingPunct="0">
              <a:defRPr/>
            </a:pPr>
            <a:endParaRPr lang="en-US" sz="1100" i="1" kern="1200" dirty="0">
              <a:solidFill>
                <a:schemeClr val="tx1"/>
              </a:solidFill>
              <a:latin typeface="+mn-lt"/>
              <a:ea typeface="+mn-ea"/>
              <a:cs typeface="+mn-cs"/>
            </a:endParaRPr>
          </a:p>
          <a:p>
            <a:pPr defTabSz="948368" hangingPunct="0">
              <a:defRPr/>
            </a:pPr>
            <a:endParaRPr lang="en-US" sz="2500" dirty="0">
              <a:sym typeface="Calibri"/>
            </a:endParaRPr>
          </a:p>
        </p:txBody>
      </p:sp>
    </p:spTree>
    <p:extLst>
      <p:ext uri="{BB962C8B-B14F-4D97-AF65-F5344CB8AC3E}">
        <p14:creationId xmlns:p14="http://schemas.microsoft.com/office/powerpoint/2010/main" val="1338005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48368">
              <a:buSzPct val="100000"/>
              <a:defRPr b="1"/>
            </a:pPr>
            <a:r>
              <a:rPr lang="en-US" sz="1100" b="0" dirty="0"/>
              <a:t>Purpose: Transition slide to section on helping caregivers become prepared for the Period of PURPLE Crying </a:t>
            </a:r>
          </a:p>
          <a:p>
            <a:pPr marL="0" lvl="2" defTabSz="948368">
              <a:buSzPct val="100000"/>
              <a:defRPr b="1"/>
            </a:pPr>
            <a:endParaRPr lang="en-US" sz="1100" b="0" dirty="0"/>
          </a:p>
          <a:p>
            <a:pPr marL="0" lvl="2" defTabSz="948368">
              <a:buSzPct val="100000"/>
              <a:defRPr b="1"/>
            </a:pPr>
            <a:r>
              <a:rPr lang="en-US" sz="1100" b="0" dirty="0"/>
              <a:t>Discussion Question:</a:t>
            </a:r>
          </a:p>
          <a:p>
            <a:pPr marL="0" lvl="2" defTabSz="948368">
              <a:buSzPct val="100000"/>
              <a:defRPr b="1"/>
            </a:pPr>
            <a:r>
              <a:rPr lang="en-US" sz="1100" b="0" dirty="0"/>
              <a:t>Now that you know the characteristics and general timeframe of the Period of PURPLE Crying, can you think of strategies that you’ve seen, heard about or used yourself that could help a new parent or caregivers can prepare so that they had strategies and are better able to cope during the Period of Purple Crying? </a:t>
            </a:r>
          </a:p>
          <a:p>
            <a:pPr marL="0" lvl="2" defTabSz="948368">
              <a:buSzPct val="100000"/>
              <a:defRPr b="1"/>
            </a:pPr>
            <a:r>
              <a:rPr lang="en-US" sz="1100" b="0" dirty="0"/>
              <a:t>Ex.</a:t>
            </a:r>
          </a:p>
          <a:p>
            <a:pPr marL="171450" lvl="2" indent="-171450" defTabSz="948368">
              <a:buSzPct val="100000"/>
              <a:buFont typeface="Arial" panose="020B0604020202020204" pitchFamily="34" charset="0"/>
              <a:buChar char="•"/>
              <a:defRPr b="1"/>
            </a:pPr>
            <a:r>
              <a:rPr lang="en-US" sz="1100" b="0" dirty="0"/>
              <a:t>Pace up and down, back and forth in the room jiggling baby and remind yourself how many calories you are using up with all the activity</a:t>
            </a:r>
          </a:p>
          <a:p>
            <a:pPr marL="171450" lvl="2" indent="-171450" defTabSz="948368">
              <a:buSzPct val="100000"/>
              <a:buFont typeface="Arial" panose="020B0604020202020204" pitchFamily="34" charset="0"/>
              <a:buChar char="•"/>
              <a:defRPr b="1"/>
            </a:pPr>
            <a:r>
              <a:rPr lang="en-US" sz="1100" b="0" dirty="0"/>
              <a:t>Schedule a break by asking a friend, partner or family member if they would be responsible for the baby twice a week for 30 minutes or an hour during peak crying time</a:t>
            </a:r>
          </a:p>
          <a:p>
            <a:pPr marL="171450" lvl="2" indent="-171450" defTabSz="948368">
              <a:buSzPct val="100000"/>
              <a:buFont typeface="Arial" panose="020B0604020202020204" pitchFamily="34" charset="0"/>
              <a:buChar char="•"/>
              <a:defRPr b="1"/>
            </a:pPr>
            <a:r>
              <a:rPr lang="en-US" sz="1100" b="0" dirty="0"/>
              <a:t>Get favorite coffee or special music to help sooth parent while baby is crying</a:t>
            </a:r>
          </a:p>
          <a:p>
            <a:pPr marL="0" lvl="2" defTabSz="948368">
              <a:buSzPct val="100000"/>
              <a:defRPr b="1"/>
            </a:pPr>
            <a:endParaRPr lang="en-US" sz="1100" b="0" dirty="0"/>
          </a:p>
          <a:p>
            <a:pPr marL="0" lvl="2" defTabSz="948368">
              <a:buSzPct val="100000"/>
              <a:defRPr b="1"/>
            </a:pPr>
            <a:r>
              <a:rPr lang="en-US" sz="1100" b="0" i="1" dirty="0"/>
              <a:t>Activity Option: (You will need a flip chart and, possibly, paper for notes at tables)</a:t>
            </a:r>
          </a:p>
          <a:p>
            <a:pPr marL="0" lvl="2" defTabSz="948368">
              <a:buSzPct val="100000"/>
              <a:defRPr b="1"/>
            </a:pPr>
            <a:r>
              <a:rPr lang="en-US" sz="1100" b="0" i="1" dirty="0"/>
              <a:t>Presenters can have participants share in a large group or have them discuss at their tables for 5 minutes and share out to the large group afterward. Presenters might want to take down a list of suggestions to share with the group following the training. Participants may come up with some excellent ideas that they may want to remember and share with other caregivers and parents.</a:t>
            </a:r>
          </a:p>
          <a:p>
            <a:pPr marL="0" lvl="2" defTabSz="948368">
              <a:buSzPct val="100000"/>
              <a:defRPr b="1"/>
            </a:pPr>
            <a:endParaRPr lang="en-US" sz="1100" b="0" dirty="0"/>
          </a:p>
          <a:p>
            <a:pPr marL="0" lvl="2" defTabSz="948368">
              <a:buSzPct val="100000"/>
              <a:defRPr b="1"/>
            </a:pPr>
            <a:r>
              <a:rPr lang="en-US" sz="1100" b="1" dirty="0"/>
              <a:t>Thank you for sharing your ideas. We’ll continue to talk about them, during the next portion of this training, as we discuss</a:t>
            </a:r>
          </a:p>
          <a:p>
            <a:pPr marL="171450" lvl="2" indent="-171450" defTabSz="948368">
              <a:buSzPct val="100000"/>
              <a:buFont typeface="Arial" panose="020B0604020202020204" pitchFamily="34" charset="0"/>
              <a:buChar char="•"/>
              <a:defRPr b="1"/>
            </a:pPr>
            <a:r>
              <a:rPr lang="en-US" sz="1100" b="1" dirty="0"/>
              <a:t>ways to soothe a crying infant </a:t>
            </a:r>
          </a:p>
          <a:p>
            <a:pPr marL="171450" lvl="2" indent="-171450" defTabSz="948368">
              <a:buSzPct val="100000"/>
              <a:buFont typeface="Arial" panose="020B0604020202020204" pitchFamily="34" charset="0"/>
              <a:buChar char="•"/>
              <a:defRPr b="1"/>
            </a:pPr>
            <a:r>
              <a:rPr lang="en-US" sz="1100" b="1" dirty="0"/>
              <a:t>ways a parent can care for themselves in the midst of this stressful time and</a:t>
            </a:r>
            <a:endParaRPr lang="en-US" sz="1100" b="0" dirty="0"/>
          </a:p>
          <a:p>
            <a:pPr marL="171450" lvl="2" indent="-171450" defTabSz="948368">
              <a:buSzPct val="100000"/>
              <a:buFont typeface="Arial" panose="020B0604020202020204" pitchFamily="34" charset="0"/>
              <a:buChar char="•"/>
              <a:defRPr b="1"/>
            </a:pPr>
            <a:r>
              <a:rPr lang="en-US" sz="1100" b="1" dirty="0"/>
              <a:t>ways to help with frustration resulting from crying and to plan for times when that frustration becomes overwhelming. This is particularly important for protecting infant safety. </a:t>
            </a:r>
          </a:p>
          <a:p>
            <a:pPr marL="0" lvl="2" defTabSz="948368">
              <a:buSzPct val="100000"/>
              <a:defRPr b="1"/>
            </a:pPr>
            <a:endParaRPr lang="en-US" sz="1100" b="1" dirty="0"/>
          </a:p>
          <a:p>
            <a:pPr marL="0" lvl="2" defTabSz="948368">
              <a:buSzPct val="100000"/>
              <a:defRPr b="1"/>
            </a:pPr>
            <a:endParaRPr lang="en-US" sz="1100" b="1" dirty="0"/>
          </a:p>
          <a:p>
            <a:pPr marL="174475" indent="-174475">
              <a:buSzPct val="100000"/>
              <a:buFont typeface="Arial"/>
              <a:buChar char="•"/>
              <a:defRPr b="1"/>
            </a:pPr>
            <a:endParaRPr lang="en-US" sz="1100" b="1" dirty="0">
              <a:effectLst/>
            </a:endParaRPr>
          </a:p>
          <a:p>
            <a:pPr>
              <a:buSzPct val="100000"/>
              <a:defRPr b="1"/>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48368">
              <a:buSzPct val="100000"/>
              <a:defRPr b="1"/>
            </a:pPr>
            <a:r>
              <a:rPr lang="en-US" sz="1100" b="0" dirty="0"/>
              <a:t>Purpose: To share Principles for soothing a baby</a:t>
            </a:r>
          </a:p>
          <a:p>
            <a:pPr marL="0" lvl="2" defTabSz="948368">
              <a:buSzPct val="100000"/>
              <a:defRPr b="1"/>
            </a:pPr>
            <a:endParaRPr lang="en-US" sz="1100" b="0" dirty="0"/>
          </a:p>
          <a:p>
            <a:pPr marL="0" lvl="2" defTabSz="948368">
              <a:buSzPct val="100000"/>
              <a:defRPr b="1"/>
            </a:pPr>
            <a:r>
              <a:rPr lang="en-US" sz="1100" b="0" dirty="0"/>
              <a:t>True or False? Soothing a baby is something that just comes naturally and easily to all parents and caregivers?</a:t>
            </a:r>
          </a:p>
          <a:p>
            <a:pPr marL="171450" marR="0" lvl="2" indent="-171450" algn="l" defTabSz="948368" rtl="0" eaLnBrk="1" fontAlgn="auto" latinLnBrk="0" hangingPunct="1">
              <a:lnSpc>
                <a:spcPct val="100000"/>
              </a:lnSpc>
              <a:spcBef>
                <a:spcPts val="0"/>
              </a:spcBef>
              <a:spcAft>
                <a:spcPts val="0"/>
              </a:spcAft>
              <a:buClrTx/>
              <a:buSzPct val="100000"/>
              <a:buFont typeface="Arial" panose="020B0604020202020204" pitchFamily="34" charset="0"/>
              <a:buChar char="•"/>
              <a:tabLst/>
              <a:defRPr b="1"/>
            </a:pPr>
            <a:r>
              <a:rPr lang="en-US" sz="1100" b="1" dirty="0"/>
              <a:t>If you feel like this statement is accurate, you are a lucky person, but it is not necessarily the case with many parents and caregivers. </a:t>
            </a:r>
          </a:p>
          <a:p>
            <a:pPr marL="171450" marR="0" lvl="2" indent="-171450" algn="l" defTabSz="948368" rtl="0" eaLnBrk="1" fontAlgn="auto" latinLnBrk="0" hangingPunct="1">
              <a:lnSpc>
                <a:spcPct val="100000"/>
              </a:lnSpc>
              <a:spcBef>
                <a:spcPts val="0"/>
              </a:spcBef>
              <a:spcAft>
                <a:spcPts val="0"/>
              </a:spcAft>
              <a:buClrTx/>
              <a:buSzPct val="100000"/>
              <a:buFont typeface="Arial" panose="020B0604020202020204" pitchFamily="34" charset="0"/>
              <a:buChar char="•"/>
              <a:tabLst/>
              <a:defRPr b="1"/>
            </a:pPr>
            <a:r>
              <a:rPr lang="en-US" sz="1100" b="1" dirty="0"/>
              <a:t>Plus, some</a:t>
            </a:r>
            <a:r>
              <a:rPr lang="en-US" sz="1100" b="1" i="1" dirty="0"/>
              <a:t> babies are just much more challenging to soothe than others, </a:t>
            </a:r>
            <a:r>
              <a:rPr lang="en-US" sz="1100" b="1" i="0" dirty="0"/>
              <a:t>which is perfectly normal</a:t>
            </a:r>
            <a:r>
              <a:rPr lang="en-US" sz="1100" b="1" i="1" dirty="0"/>
              <a:t>, </a:t>
            </a:r>
            <a:r>
              <a:rPr lang="en-US" sz="1100" b="1" i="0" dirty="0"/>
              <a:t>but requires a few more strategies and ideas.</a:t>
            </a:r>
            <a:endParaRPr lang="en-US" sz="1100" b="1" i="1" kern="0" dirty="0">
              <a:solidFill>
                <a:srgbClr val="000000"/>
              </a:solidFill>
              <a:sym typeface="Calibri"/>
            </a:endParaRPr>
          </a:p>
          <a:p>
            <a:pPr marL="171450" marR="0" lvl="2" indent="-171450" algn="l" defTabSz="948368" rtl="0" eaLnBrk="1" fontAlgn="auto" latinLnBrk="0" hangingPunct="1">
              <a:lnSpc>
                <a:spcPct val="100000"/>
              </a:lnSpc>
              <a:spcBef>
                <a:spcPts val="0"/>
              </a:spcBef>
              <a:spcAft>
                <a:spcPts val="0"/>
              </a:spcAft>
              <a:buClrTx/>
              <a:buSzPct val="100000"/>
              <a:buFont typeface="Arial" panose="020B0604020202020204" pitchFamily="34" charset="0"/>
              <a:buChar char="•"/>
              <a:tabLst/>
              <a:defRPr b="1"/>
            </a:pPr>
            <a:r>
              <a:rPr lang="en-US" sz="1100" b="1" i="0" kern="0" dirty="0">
                <a:solidFill>
                  <a:srgbClr val="000000"/>
                </a:solidFill>
                <a:sym typeface="Calibri"/>
              </a:rPr>
              <a:t>N</a:t>
            </a:r>
            <a:r>
              <a:rPr lang="en-US" sz="1100" b="1" dirty="0"/>
              <a:t>o one holds the magic key to soothe all babies 100% of the time. </a:t>
            </a:r>
            <a:r>
              <a:rPr lang="en-US" sz="1100" b="1" i="1" kern="0" dirty="0">
                <a:solidFill>
                  <a:srgbClr val="000000"/>
                </a:solidFill>
                <a:sym typeface="Calibri"/>
              </a:rPr>
              <a:t>No matter what you do or what you try, it is important to know that some crying bouts are inconsolable (5-10%).</a:t>
            </a:r>
            <a:r>
              <a:rPr lang="en-US" sz="1100" b="1" kern="0" dirty="0">
                <a:solidFill>
                  <a:srgbClr val="000000"/>
                </a:solidFill>
                <a:sym typeface="Calibri"/>
              </a:rPr>
              <a:t>  Techniques that may have worked yesterday, may not work today.  </a:t>
            </a:r>
            <a:r>
              <a:rPr lang="en-US" sz="1100" b="1" i="1" kern="0" dirty="0">
                <a:solidFill>
                  <a:srgbClr val="000000"/>
                </a:solidFill>
                <a:sym typeface="Calibri"/>
              </a:rPr>
              <a:t>That does not mean a parent or caregiver is doing something wrong.  </a:t>
            </a:r>
          </a:p>
          <a:p>
            <a:pPr defTabSz="948368">
              <a:defRPr/>
            </a:pPr>
            <a:endParaRPr lang="en-US" sz="1100" i="1" dirty="0"/>
          </a:p>
          <a:p>
            <a:pPr defTabSz="948368">
              <a:defRPr/>
            </a:pPr>
            <a:r>
              <a:rPr lang="en-US" sz="1100" b="1" kern="0" dirty="0">
                <a:solidFill>
                  <a:srgbClr val="000000"/>
                </a:solidFill>
                <a:sym typeface="Calibri"/>
              </a:rPr>
              <a:t>As a caregiver you will feel responsible for the baby and may become frustrated </a:t>
            </a:r>
            <a:r>
              <a:rPr lang="en-US" sz="1100" b="1" i="1" kern="0" dirty="0">
                <a:solidFill>
                  <a:srgbClr val="000000"/>
                </a:solidFill>
                <a:sym typeface="Calibri"/>
              </a:rPr>
              <a:t>with your inability </a:t>
            </a:r>
            <a:r>
              <a:rPr lang="en-US" sz="1100" b="1" kern="0" dirty="0">
                <a:solidFill>
                  <a:srgbClr val="000000"/>
                </a:solidFill>
                <a:sym typeface="Calibri"/>
              </a:rPr>
              <a:t>to “fix” the crying.  It is NORMAL to feel frustrated during this time, </a:t>
            </a:r>
            <a:r>
              <a:rPr lang="en-US" sz="1100" b="1" dirty="0">
                <a:solidFill>
                  <a:srgbClr val="000000"/>
                </a:solidFill>
                <a:sym typeface="Calibri"/>
              </a:rPr>
              <a:t>what is most important is how you </a:t>
            </a:r>
            <a:r>
              <a:rPr lang="en-US" sz="1100" b="1" i="1" u="sng" dirty="0">
                <a:solidFill>
                  <a:srgbClr val="000000"/>
                </a:solidFill>
                <a:sym typeface="Calibri"/>
              </a:rPr>
              <a:t>handle</a:t>
            </a:r>
            <a:r>
              <a:rPr lang="en-US" sz="1100" b="1" dirty="0">
                <a:solidFill>
                  <a:srgbClr val="000000"/>
                </a:solidFill>
                <a:sym typeface="Calibri"/>
              </a:rPr>
              <a:t> that frustration!</a:t>
            </a:r>
          </a:p>
          <a:p>
            <a:pPr defTabSz="948368">
              <a:defRPr/>
            </a:pPr>
            <a:endParaRPr lang="en-US" sz="1100" b="1" dirty="0">
              <a:solidFill>
                <a:srgbClr val="000000"/>
              </a:solidFill>
              <a:sym typeface="Calibri"/>
            </a:endParaRPr>
          </a:p>
          <a:p>
            <a:pPr defTabSz="948368">
              <a:defRPr/>
            </a:pPr>
            <a:r>
              <a:rPr lang="en-US" sz="1100" b="0" dirty="0">
                <a:solidFill>
                  <a:srgbClr val="000000"/>
                </a:solidFill>
                <a:sym typeface="Calibri"/>
              </a:rPr>
              <a:t>If you learn</a:t>
            </a:r>
            <a:r>
              <a:rPr lang="en-US" sz="1100" b="0" dirty="0"/>
              <a:t> </a:t>
            </a:r>
            <a:r>
              <a:rPr lang="en-US" sz="1100" b="1" i="1" dirty="0"/>
              <a:t>principles</a:t>
            </a:r>
            <a:r>
              <a:rPr lang="en-US" sz="1100" b="0" dirty="0"/>
              <a:t>,</a:t>
            </a:r>
            <a:r>
              <a:rPr lang="en-US" sz="1100" b="1" dirty="0"/>
              <a:t> of soothing</a:t>
            </a:r>
            <a:r>
              <a:rPr lang="en-US" sz="1100" b="0" dirty="0"/>
              <a:t>, rather than individual techniques, you will be more likely to think of a variety of strategies to try when the pressure of crying is on: </a:t>
            </a:r>
          </a:p>
          <a:p>
            <a:pPr marL="0" lvl="2" defTabSz="948368">
              <a:buSzPct val="100000"/>
              <a:defRPr b="1"/>
            </a:pPr>
            <a:endParaRPr lang="en-US" sz="1100" b="0" dirty="0"/>
          </a:p>
          <a:p>
            <a:pPr marL="0" lvl="2" defTabSz="948368">
              <a:buSzPct val="100000"/>
              <a:defRPr b="1"/>
            </a:pPr>
            <a:r>
              <a:rPr lang="en-US" sz="1100" b="1" dirty="0"/>
              <a:t>7 Principles of Soothing </a:t>
            </a:r>
            <a:r>
              <a:rPr lang="en-US" sz="1100" b="0" dirty="0"/>
              <a:t>(</a:t>
            </a:r>
            <a:r>
              <a:rPr lang="en-US" sz="1100" b="0" i="1" dirty="0"/>
              <a:t>Have participants brainstorm examples for each strategy before providing suggestions and summing up.)</a:t>
            </a:r>
            <a:endParaRPr lang="en-US" sz="1100" b="1" dirty="0"/>
          </a:p>
          <a:p>
            <a:pPr marL="0" lvl="2" defTabSz="948368">
              <a:buSzPct val="100000"/>
              <a:defRPr b="1"/>
            </a:pPr>
            <a:endParaRPr lang="en-US" sz="1100" b="1" dirty="0"/>
          </a:p>
          <a:p>
            <a:pPr marL="171450" lvl="2" indent="-171450" defTabSz="948368">
              <a:buSzPct val="100000"/>
              <a:buFont typeface="Arial" panose="020B0604020202020204" pitchFamily="34" charset="0"/>
              <a:buChar char="•"/>
              <a:defRPr b="1"/>
            </a:pPr>
            <a:r>
              <a:rPr lang="en-US" sz="1100" b="1" dirty="0"/>
              <a:t>Change Baby’s Position  </a:t>
            </a:r>
            <a:r>
              <a:rPr lang="en-US" sz="1100" b="0" dirty="0"/>
              <a:t>-  Changing a baby’s position can provide different points of contact between you and the baby, change the baby’s view, provide eye to eye contact between you and the baby and allow the baby to stretch different limbs and body parts. Examples include: Picking the baby up, laying the baby down, holding the baby over the shoulder, carefully balancing your babies over and arm or leg, holding the baby facing out.</a:t>
            </a:r>
          </a:p>
          <a:p>
            <a:pPr marL="171450" lvl="2" indent="-171450" defTabSz="948368">
              <a:buSzPct val="100000"/>
              <a:buFont typeface="Arial" panose="020B0604020202020204" pitchFamily="34" charset="0"/>
              <a:buChar char="•"/>
              <a:defRPr b="1"/>
            </a:pPr>
            <a:r>
              <a:rPr lang="en-US" sz="1100" b="1" dirty="0"/>
              <a:t>Movement</a:t>
            </a:r>
            <a:r>
              <a:rPr lang="en-US" sz="1100" b="0" dirty="0"/>
              <a:t> – Movement is very soothing for babies. Caregivers can use their own movement to sooth babies or use mechanical means to provide movement. Examples include: Walking with baby, using a swaying motion, up and down jiggling motion.  Pushing baby in a stroller, riding in the car, putting the baby on top of a cycling washer or dryer (with careful supervision), using a baby swing.</a:t>
            </a:r>
          </a:p>
          <a:p>
            <a:pPr marL="171450" marR="0" lvl="2" indent="-171450" algn="l" defTabSz="948368" rtl="0" eaLnBrk="1" fontAlgn="auto" latinLnBrk="0" hangingPunct="1">
              <a:lnSpc>
                <a:spcPct val="100000"/>
              </a:lnSpc>
              <a:spcBef>
                <a:spcPts val="0"/>
              </a:spcBef>
              <a:spcAft>
                <a:spcPts val="0"/>
              </a:spcAft>
              <a:buClrTx/>
              <a:buSzPct val="100000"/>
              <a:buFont typeface="Arial" panose="020B0604020202020204" pitchFamily="34" charset="0"/>
              <a:buChar char="•"/>
              <a:tabLst/>
              <a:defRPr b="1"/>
            </a:pPr>
            <a:r>
              <a:rPr lang="en-US" sz="1100" b="1" dirty="0"/>
              <a:t>Repetition and Rhythm</a:t>
            </a:r>
            <a:r>
              <a:rPr lang="en-US" sz="1100" b="0" dirty="0"/>
              <a:t> – Repetition and Rhythm often go hand in hand with movement and with one another. Repeating soothing things is calming, particularly when repeated in a pattern.  Examples include: Walking in a pattern or making the same movements over and over like rocking a baby or pushing a baby back and forth in a stroller, singing song, telling a nursery rhyme or story, patting a baby’s back or placing the baby to your chest so they can hear your heartbeat. </a:t>
            </a:r>
          </a:p>
          <a:p>
            <a:pPr marL="171450" lvl="2" indent="-171450" defTabSz="948368">
              <a:buSzPct val="100000"/>
              <a:buFont typeface="Arial" panose="020B0604020202020204" pitchFamily="34" charset="0"/>
              <a:buChar char="•"/>
              <a:defRPr b="1"/>
            </a:pPr>
            <a:r>
              <a:rPr lang="en-US" sz="1100" b="1" dirty="0"/>
              <a:t>White Noise </a:t>
            </a:r>
            <a:r>
              <a:rPr lang="en-US" sz="1100" b="0" dirty="0"/>
              <a:t>– White noise is sound that often is without rhythm, such as random background noise that does not have a melody. Examples include: The sound of a vacuum, shower, hum of an engine or fan – or, even, a white noise machine. </a:t>
            </a:r>
            <a:r>
              <a:rPr lang="en-US" sz="1100" b="1" i="1" dirty="0"/>
              <a:t>Whatever you choose to make white noise, make sure the infant is safe and secure. </a:t>
            </a:r>
          </a:p>
          <a:p>
            <a:pPr marL="171450" lvl="2" indent="-171450" defTabSz="948368">
              <a:buSzPct val="100000"/>
              <a:buFont typeface="Arial" panose="020B0604020202020204" pitchFamily="34" charset="0"/>
              <a:buChar char="•"/>
              <a:defRPr b="1"/>
            </a:pPr>
            <a:r>
              <a:rPr lang="en-US" sz="1100" b="1" dirty="0"/>
              <a:t>Smells, Sights and Sounds</a:t>
            </a:r>
            <a:r>
              <a:rPr lang="en-US" sz="1100" b="0" dirty="0"/>
              <a:t> – We often forget that baby’s senses are very sensitive. They can identify and be soothed by familiar smells, sounds and sights.  Examples include: wrapping the baby or covering the caregiver’s shoulder with a familiar blanket that hasn’t recently been washed, keeping a cloth item from a parent or familiar caregiver near baby (in a safe manner), human faces are recognized and soothing to babies, as is the human voice, particularly that of a parent or familiar caregiver.</a:t>
            </a:r>
          </a:p>
          <a:p>
            <a:pPr marL="171450" lvl="2" indent="-171450" defTabSz="948368">
              <a:buSzPct val="100000"/>
              <a:buFont typeface="Arial" panose="020B0604020202020204" pitchFamily="34" charset="0"/>
              <a:buChar char="•"/>
              <a:defRPr b="1"/>
            </a:pPr>
            <a:r>
              <a:rPr lang="en-US" sz="1100" b="1" dirty="0"/>
              <a:t>Closeness to Caregiver  </a:t>
            </a:r>
            <a:r>
              <a:rPr lang="en-US" sz="1100" b="0" dirty="0"/>
              <a:t>- Being held and snuggled is extremely important and soothing to babies. Examples include: skin to skin contact, cheek to cheek, carrying, sitting on a lap. </a:t>
            </a:r>
          </a:p>
          <a:p>
            <a:pPr marL="171450" lvl="2" indent="-171450" defTabSz="948368">
              <a:buSzPct val="100000"/>
              <a:buFont typeface="Arial" panose="020B0604020202020204" pitchFamily="34" charset="0"/>
              <a:buChar char="•"/>
              <a:defRPr b="1"/>
            </a:pPr>
            <a:r>
              <a:rPr lang="en-US" sz="1100" b="1" dirty="0"/>
              <a:t>Sucking</a:t>
            </a:r>
            <a:r>
              <a:rPr lang="en-US" sz="1100" b="0" dirty="0"/>
              <a:t>  - Sucking motions begin in the womb and can be very relaxing for babies. Sucking that is unrelated to food intake can be just as soothing when a baby is not hungry. Examples include: Sucking on a pacifier, sucking a thumb or fingers (though is takes many babies some time to coordinate their fingers) or even a caregiver’s clean finger.</a:t>
            </a:r>
          </a:p>
          <a:p>
            <a:pPr marL="0" lvl="2" defTabSz="948368">
              <a:buSzPct val="100000"/>
              <a:defRPr b="1"/>
            </a:pPr>
            <a:endParaRPr lang="en-US" sz="1100" b="0" dirty="0"/>
          </a:p>
          <a:p>
            <a:pPr marL="0" lvl="2" defTabSz="948368">
              <a:buSzPct val="100000"/>
              <a:defRPr b="1"/>
            </a:pPr>
            <a:r>
              <a:rPr lang="en-US" sz="1100" b="1" dirty="0"/>
              <a:t>While each principle can be helpful on its own, using multiple principles can be more successful.  </a:t>
            </a:r>
          </a:p>
          <a:p>
            <a:pPr marL="0" lvl="2" defTabSz="948368">
              <a:buSzPct val="100000"/>
              <a:defRPr b="1"/>
            </a:pPr>
            <a:r>
              <a:rPr lang="en-US" sz="1100" b="0" dirty="0"/>
              <a:t> Optional Discussion Question:</a:t>
            </a:r>
          </a:p>
          <a:p>
            <a:pPr marL="0" lvl="2" defTabSz="948368">
              <a:buSzPct val="100000"/>
              <a:defRPr b="1"/>
            </a:pPr>
            <a:r>
              <a:rPr lang="en-US" sz="1100" b="0" dirty="0"/>
              <a:t>Can you give examples of how these principles can be used together?</a:t>
            </a:r>
          </a:p>
          <a:p>
            <a:pPr marL="0" lvl="2" defTabSz="948368">
              <a:buSzPct val="100000"/>
              <a:defRPr b="1"/>
            </a:pPr>
            <a:r>
              <a:rPr lang="en-US" sz="1100" b="0" dirty="0"/>
              <a:t>Examples: Listening to soothing music or talking in soothing voices while driving your baby in the car.</a:t>
            </a:r>
          </a:p>
          <a:p>
            <a:pPr marL="0" lvl="2" defTabSz="948368">
              <a:buSzPct val="100000"/>
              <a:defRPr b="1"/>
            </a:pPr>
            <a:r>
              <a:rPr lang="en-US" sz="1100" b="0" dirty="0"/>
              <a:t>Singing, rocking and cuddling your baby.</a:t>
            </a:r>
          </a:p>
          <a:p>
            <a:pPr marL="0" lvl="2" defTabSz="948368">
              <a:buSzPct val="100000"/>
              <a:defRPr b="1"/>
            </a:pPr>
            <a:endParaRPr lang="en-US" sz="1100" b="0" i="0" dirty="0"/>
          </a:p>
          <a:p>
            <a:pPr marL="0" lvl="2" defTabSz="948368">
              <a:buSzPct val="100000"/>
              <a:defRPr b="1"/>
            </a:pPr>
            <a:endParaRPr lang="en-US" sz="1100" b="0" i="1" dirty="0"/>
          </a:p>
          <a:p>
            <a:pPr marL="0" lvl="2" defTabSz="948368">
              <a:buSzPct val="100000"/>
              <a:defRPr b="1"/>
            </a:pPr>
            <a:r>
              <a:rPr lang="en-US" sz="1100" b="1" i="1" dirty="0"/>
              <a:t>It is a myth that you can spoil a baby. Spoiling a baby is not possible</a:t>
            </a:r>
            <a:r>
              <a:rPr lang="en-US" sz="1100" b="0" i="1" dirty="0"/>
              <a:t>. </a:t>
            </a:r>
            <a:r>
              <a:rPr lang="en-US" sz="1100" b="1" i="0" dirty="0"/>
              <a:t>In fact, </a:t>
            </a:r>
            <a:r>
              <a:rPr lang="en-US" sz="1100" b="1" dirty="0"/>
              <a:t>a caregiver responding to an infant’s signs of fussiness quickly and consistently </a:t>
            </a:r>
            <a:r>
              <a:rPr lang="en-US" sz="1100" b="1" strike="noStrike" dirty="0"/>
              <a:t>actually </a:t>
            </a:r>
            <a:r>
              <a:rPr lang="en-US" sz="1100" b="1" i="1" strike="noStrike" dirty="0"/>
              <a:t>lessen</a:t>
            </a:r>
            <a:r>
              <a:rPr lang="en-US" sz="1100" b="1" strike="noStrike" dirty="0"/>
              <a:t> </a:t>
            </a:r>
            <a:r>
              <a:rPr lang="en-US" sz="1100" b="1" dirty="0"/>
              <a:t>inconsolable crying bouts as well as strengthening attachment between caregiver and infant. </a:t>
            </a:r>
          </a:p>
          <a:p>
            <a:pPr marL="0" lvl="2" defTabSz="948368">
              <a:buSzPct val="100000"/>
              <a:defRPr b="1"/>
            </a:pPr>
            <a:endParaRPr lang="en-US" sz="1100" b="1" dirty="0"/>
          </a:p>
          <a:p>
            <a:pPr marL="0" lvl="1" indent="0" defTabSz="966387">
              <a:buFont typeface="Arial" panose="020B0604020202020204" pitchFamily="34" charset="0"/>
              <a:buNone/>
              <a:defRPr/>
            </a:pPr>
            <a:r>
              <a:rPr lang="en-US" sz="1100" dirty="0">
                <a:solidFill>
                  <a:srgbClr val="000000"/>
                </a:solidFill>
              </a:rPr>
              <a:t>Reference: </a:t>
            </a:r>
          </a:p>
          <a:p>
            <a:pPr marL="0" lvl="1" indent="0" defTabSz="966387">
              <a:buFont typeface="Arial" panose="020B0604020202020204" pitchFamily="34" charset="0"/>
              <a:buNone/>
              <a:defRPr/>
            </a:pPr>
            <a:r>
              <a:rPr lang="en-US" sz="1200" kern="1200" dirty="0">
                <a:solidFill>
                  <a:schemeClr val="tx1"/>
                </a:solidFill>
                <a:effectLst/>
                <a:latin typeface="+mn-lt"/>
                <a:ea typeface="+mn-ea"/>
                <a:cs typeface="+mn-cs"/>
              </a:rPr>
              <a:t>Courtesy of the National Center on Shaken Baby Syndrome, dontshake.org</a:t>
            </a:r>
            <a:endParaRPr lang="en-US" dirty="0"/>
          </a:p>
          <a:p>
            <a:pPr marL="0" lvl="2" defTabSz="948368">
              <a:buSzPct val="100000"/>
              <a:defRPr b="1"/>
            </a:pPr>
            <a:endParaRPr lang="en-US" sz="1100" b="1" dirty="0"/>
          </a:p>
          <a:p>
            <a:pPr marL="0" lvl="2" defTabSz="948368">
              <a:buSzPct val="100000"/>
              <a:defRPr b="1"/>
            </a:pPr>
            <a:endParaRPr lang="en-US" sz="1100" b="1" dirty="0"/>
          </a:p>
          <a:p>
            <a:pPr marL="0" lvl="2" defTabSz="948368">
              <a:buSzPct val="100000"/>
              <a:defRPr b="1"/>
            </a:pPr>
            <a:endParaRPr lang="en-US" sz="1100" b="1" dirty="0"/>
          </a:p>
          <a:p>
            <a:pPr marL="174475" indent="-174475">
              <a:buSzPct val="100000"/>
              <a:buFont typeface="Arial"/>
              <a:buChar char="•"/>
              <a:defRPr b="1"/>
            </a:pPr>
            <a:endParaRPr lang="en-US" sz="1100" b="1" dirty="0">
              <a:effectLst/>
            </a:endParaRPr>
          </a:p>
          <a:p>
            <a:pPr>
              <a:buSzPct val="100000"/>
              <a:defRPr b="1"/>
            </a:pPr>
            <a:endParaRPr dirty="0"/>
          </a:p>
        </p:txBody>
      </p:sp>
    </p:spTree>
    <p:extLst>
      <p:ext uri="{BB962C8B-B14F-4D97-AF65-F5344CB8AC3E}">
        <p14:creationId xmlns:p14="http://schemas.microsoft.com/office/powerpoint/2010/main" val="3737893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a:defRPr/>
            </a:pPr>
            <a:r>
              <a:rPr lang="en-US" sz="1100" dirty="0"/>
              <a:t>Purpose: Describe 3 Coping Strategies to help manage frustration</a:t>
            </a:r>
          </a:p>
          <a:p>
            <a:pPr defTabSz="948368">
              <a:defRPr/>
            </a:pPr>
            <a:endParaRPr lang="en-US" sz="1100" dirty="0"/>
          </a:p>
          <a:p>
            <a:pPr defTabSz="948368">
              <a:defRPr/>
            </a:pPr>
            <a:r>
              <a:rPr lang="en-US" sz="1100" dirty="0"/>
              <a:t>It is not an easy feat to take care of yourself while dealing with an inconsolable infant.  But when you take the time to manage your frustration, you not only benefit from the reduction of stress, but also limit the possibility of harming or shaking an infant. </a:t>
            </a:r>
          </a:p>
          <a:p>
            <a:pPr defTabSz="948368">
              <a:defRPr/>
            </a:pPr>
            <a:r>
              <a:rPr lang="en-US" sz="1100" dirty="0"/>
              <a:t>Here are three strategies for dealing with frustration and that can be shared with parents: </a:t>
            </a:r>
          </a:p>
          <a:p>
            <a:pPr defTabSz="948368">
              <a:defRPr/>
            </a:pPr>
            <a:endParaRPr lang="en-US" sz="1100" dirty="0"/>
          </a:p>
          <a:p>
            <a:pPr defTabSz="948368">
              <a:defRPr/>
            </a:pPr>
            <a:r>
              <a:rPr lang="en-US" sz="1100" b="1" dirty="0"/>
              <a:t>1.) Take time to calm yourself </a:t>
            </a:r>
            <a:endParaRPr lang="en-US" sz="1100" b="1" dirty="0">
              <a:solidFill>
                <a:schemeClr val="tx1"/>
              </a:solidFill>
            </a:endParaRPr>
          </a:p>
          <a:p>
            <a:pPr defTabSz="948368">
              <a:defRPr/>
            </a:pPr>
            <a:r>
              <a:rPr lang="en-US" sz="1100" b="1" dirty="0">
                <a:solidFill>
                  <a:schemeClr val="tx1"/>
                </a:solidFill>
                <a:sym typeface="Calibri"/>
              </a:rPr>
              <a:t>This is the first and </a:t>
            </a:r>
            <a:r>
              <a:rPr lang="en-US" sz="1100" b="1" i="1" dirty="0">
                <a:solidFill>
                  <a:schemeClr val="tx1"/>
                </a:solidFill>
                <a:sym typeface="Calibri"/>
              </a:rPr>
              <a:t>most important step. </a:t>
            </a:r>
            <a:r>
              <a:rPr lang="en-US" sz="1100" b="1" dirty="0">
                <a:solidFill>
                  <a:srgbClr val="000000"/>
                </a:solidFill>
                <a:sym typeface="Calibri"/>
              </a:rPr>
              <a:t>It is more important for parent or caregiver</a:t>
            </a:r>
            <a:r>
              <a:rPr lang="en-US" sz="1100" dirty="0">
                <a:solidFill>
                  <a:srgbClr val="000000"/>
                </a:solidFill>
                <a:sym typeface="Calibri"/>
              </a:rPr>
              <a:t> </a:t>
            </a:r>
            <a:r>
              <a:rPr lang="en-US" sz="1100" b="1" dirty="0">
                <a:solidFill>
                  <a:srgbClr val="000000"/>
                </a:solidFill>
                <a:sym typeface="Calibri"/>
              </a:rPr>
              <a:t>to stay calm, than to stop the crying.</a:t>
            </a:r>
          </a:p>
          <a:p>
            <a:pPr defTabSz="948368">
              <a:defRPr/>
            </a:pPr>
            <a:r>
              <a:rPr lang="en-US" sz="1100" b="1" dirty="0">
                <a:solidFill>
                  <a:srgbClr val="000000"/>
                </a:solidFill>
                <a:sym typeface="Calibri"/>
              </a:rPr>
              <a:t>Parents and caregivers should think of some calming activities </a:t>
            </a:r>
            <a:r>
              <a:rPr lang="en-US" sz="1100" b="1" i="1" dirty="0">
                <a:solidFill>
                  <a:srgbClr val="000000"/>
                </a:solidFill>
                <a:sym typeface="Calibri"/>
              </a:rPr>
              <a:t>before</a:t>
            </a:r>
            <a:r>
              <a:rPr lang="en-US" sz="1100" b="1" i="0" dirty="0">
                <a:solidFill>
                  <a:srgbClr val="000000"/>
                </a:solidFill>
                <a:sym typeface="Calibri"/>
              </a:rPr>
              <a:t> they are dealing with a crying baby.</a:t>
            </a:r>
          </a:p>
          <a:p>
            <a:pPr defTabSz="948368">
              <a:defRPr/>
            </a:pPr>
            <a:r>
              <a:rPr lang="en-US" sz="1100" b="0" i="0" dirty="0">
                <a:solidFill>
                  <a:srgbClr val="000000"/>
                </a:solidFill>
                <a:sym typeface="Calibri"/>
              </a:rPr>
              <a:t>Examples might include:</a:t>
            </a:r>
            <a:endParaRPr lang="en-US" sz="1100" b="0" i="1" dirty="0">
              <a:solidFill>
                <a:srgbClr val="000000"/>
              </a:solidFill>
              <a:sym typeface="Calibri"/>
            </a:endParaRPr>
          </a:p>
          <a:p>
            <a:pPr marL="742950" lvl="1" indent="-285750" hangingPunct="0">
              <a:buFont typeface="Arial" panose="020B0604020202020204" pitchFamily="34" charset="0"/>
              <a:buChar char="•"/>
            </a:pPr>
            <a:r>
              <a:rPr lang="en-US" sz="1100" kern="1200" dirty="0">
                <a:solidFill>
                  <a:srgbClr val="000000"/>
                </a:solidFill>
                <a:latin typeface="+mn-lt"/>
                <a:ea typeface="+mn-ea"/>
                <a:cs typeface="+mn-cs"/>
                <a:sym typeface="Calibri"/>
              </a:rPr>
              <a:t>Walking</a:t>
            </a:r>
          </a:p>
          <a:p>
            <a:pPr marL="742950" lvl="1" indent="-285750" hangingPunct="0">
              <a:buFont typeface="Arial" panose="020B0604020202020204" pitchFamily="34" charset="0"/>
              <a:buChar char="•"/>
            </a:pPr>
            <a:r>
              <a:rPr lang="en-US" sz="1100" kern="1200" dirty="0">
                <a:solidFill>
                  <a:srgbClr val="000000"/>
                </a:solidFill>
                <a:latin typeface="+mn-lt"/>
                <a:ea typeface="+mn-ea"/>
                <a:cs typeface="+mn-cs"/>
                <a:sym typeface="Calibri"/>
              </a:rPr>
              <a:t>Taking deep breaths</a:t>
            </a:r>
          </a:p>
          <a:p>
            <a:pPr marL="742950" lvl="1" indent="-285750" hangingPunct="0">
              <a:buFont typeface="Arial" panose="020B0604020202020204" pitchFamily="34" charset="0"/>
              <a:buChar char="•"/>
            </a:pPr>
            <a:r>
              <a:rPr lang="en-US" sz="1100" kern="1200" dirty="0">
                <a:solidFill>
                  <a:srgbClr val="000000"/>
                </a:solidFill>
                <a:latin typeface="+mn-lt"/>
                <a:ea typeface="+mn-ea"/>
                <a:cs typeface="+mn-cs"/>
                <a:sym typeface="Calibri"/>
              </a:rPr>
              <a:t>Listening to music</a:t>
            </a:r>
          </a:p>
          <a:p>
            <a:pPr marL="742950" lvl="1" indent="-285750" hangingPunct="0">
              <a:buFont typeface="Arial" panose="020B0604020202020204" pitchFamily="34" charset="0"/>
              <a:buChar char="•"/>
            </a:pPr>
            <a:r>
              <a:rPr lang="en-US" sz="1100" kern="1200" dirty="0">
                <a:solidFill>
                  <a:srgbClr val="000000"/>
                </a:solidFill>
                <a:latin typeface="+mn-lt"/>
                <a:ea typeface="+mn-ea"/>
                <a:cs typeface="+mn-cs"/>
                <a:sym typeface="Calibri"/>
              </a:rPr>
              <a:t>Watching a mindless TV program or movie</a:t>
            </a:r>
          </a:p>
          <a:p>
            <a:pPr marL="742950" lvl="1" indent="-285750" hangingPunct="0">
              <a:buFont typeface="Arial" panose="020B0604020202020204" pitchFamily="34" charset="0"/>
              <a:buChar char="•"/>
            </a:pPr>
            <a:r>
              <a:rPr lang="en-US" sz="1100" kern="1200" dirty="0">
                <a:solidFill>
                  <a:srgbClr val="000000"/>
                </a:solidFill>
                <a:latin typeface="+mn-lt"/>
                <a:ea typeface="+mn-ea"/>
                <a:cs typeface="+mn-cs"/>
                <a:sym typeface="Calibri"/>
              </a:rPr>
              <a:t>Remember – if the parent or caregiver is able to relax, it helps the baby also. </a:t>
            </a:r>
            <a:r>
              <a:rPr lang="en-US" sz="1100" dirty="0"/>
              <a:t>Infants feel caregivers emotions and respond accordingly, which does not mean that a crying baby is the fault of the caregiver.</a:t>
            </a:r>
          </a:p>
          <a:p>
            <a:pPr marL="742950" lvl="1" indent="-285750" hangingPunct="0">
              <a:buFont typeface="Arial" panose="020B0604020202020204" pitchFamily="34" charset="0"/>
              <a:buChar char="•"/>
            </a:pPr>
            <a:endParaRPr lang="en-US" sz="1100" dirty="0"/>
          </a:p>
          <a:p>
            <a:pPr defTabSz="948368">
              <a:defRPr/>
            </a:pPr>
            <a:r>
              <a:rPr lang="en-US" sz="1100" b="1" dirty="0"/>
              <a:t>2.) Mindfulness </a:t>
            </a:r>
          </a:p>
          <a:p>
            <a:pPr marL="177819" indent="-177819" defTabSz="948368">
              <a:buFont typeface="Arial" panose="020B0604020202020204" pitchFamily="34" charset="0"/>
              <a:buChar char="•"/>
              <a:defRPr/>
            </a:pPr>
            <a:r>
              <a:rPr lang="en-US" sz="1100" dirty="0"/>
              <a:t>Try to stay focused on the task at hand, even though the baby is crying</a:t>
            </a:r>
          </a:p>
          <a:p>
            <a:pPr marL="0" indent="0" defTabSz="948368">
              <a:buFont typeface="Arial" panose="020B0604020202020204" pitchFamily="34" charset="0"/>
              <a:buNone/>
              <a:defRPr/>
            </a:pPr>
            <a:r>
              <a:rPr lang="en-US" sz="1100" dirty="0"/>
              <a:t>Examples: If driving, trying to fix dinner or caring for an older child, parents or caregivers should try not to allow the baby’s crying to stress them to the point that they are so stressed and distracted and cannot concentrate or complete your tasks.</a:t>
            </a:r>
          </a:p>
          <a:p>
            <a:pPr marL="177819" indent="-177819" defTabSz="948368">
              <a:buFont typeface="Arial" panose="020B0604020202020204" pitchFamily="34" charset="0"/>
              <a:buChar char="•"/>
              <a:defRPr/>
            </a:pPr>
            <a:endParaRPr lang="en-US" sz="1100" dirty="0"/>
          </a:p>
          <a:p>
            <a:pPr defTabSz="948368">
              <a:defRPr/>
            </a:pPr>
            <a:r>
              <a:rPr lang="en-US" sz="1100" b="1" dirty="0"/>
              <a:t>3.) Take a Break </a:t>
            </a:r>
          </a:p>
          <a:p>
            <a:pPr marL="177819" indent="-177819" defTabSz="948368">
              <a:buFont typeface="Arial" panose="020B0604020202020204" pitchFamily="34" charset="0"/>
              <a:buChar char="•"/>
              <a:defRPr/>
            </a:pPr>
            <a:r>
              <a:rPr lang="en-US" sz="1100" dirty="0"/>
              <a:t>It is okay for parents or caregivers to take a </a:t>
            </a:r>
            <a:r>
              <a:rPr lang="en-US" sz="1100" b="1" dirty="0"/>
              <a:t>responsible</a:t>
            </a:r>
            <a:r>
              <a:rPr lang="en-US" sz="1100" dirty="0"/>
              <a:t> break.  </a:t>
            </a:r>
          </a:p>
          <a:p>
            <a:pPr marL="177819" indent="-177819" defTabSz="948368">
              <a:buFont typeface="Arial" panose="020B0604020202020204" pitchFamily="34" charset="0"/>
              <a:buChar char="•"/>
              <a:defRPr/>
            </a:pPr>
            <a:r>
              <a:rPr lang="en-US" sz="1100" dirty="0"/>
              <a:t>Lay the baby in a safe place, using recommended safe sleep guidelines </a:t>
            </a:r>
          </a:p>
          <a:p>
            <a:pPr marL="177819" indent="-177819" hangingPunct="0">
              <a:buFont typeface="Arial" panose="020B0604020202020204" pitchFamily="34" charset="0"/>
              <a:buChar char="•"/>
            </a:pPr>
            <a:r>
              <a:rPr lang="en-US" sz="1100" dirty="0">
                <a:solidFill>
                  <a:srgbClr val="000000"/>
                </a:solidFill>
                <a:sym typeface="Calibri"/>
              </a:rPr>
              <a:t>Parents or caregivers should take time to calm themselves - once calm, they should try soothing techniques again</a:t>
            </a:r>
          </a:p>
          <a:p>
            <a:pPr marL="177819" indent="-177819" hangingPunct="0">
              <a:buFont typeface="Arial" panose="020B0604020202020204" pitchFamily="34" charset="0"/>
              <a:buChar char="•"/>
            </a:pPr>
            <a:r>
              <a:rPr lang="en-US" sz="1100" dirty="0">
                <a:solidFill>
                  <a:srgbClr val="000000"/>
                </a:solidFill>
                <a:sym typeface="Calibri"/>
              </a:rPr>
              <a:t>Check on baby often</a:t>
            </a:r>
          </a:p>
          <a:p>
            <a:pPr defTabSz="948368" hangingPunct="0">
              <a:defRPr/>
            </a:pPr>
            <a:endParaRPr lang="en-US" sz="1100" dirty="0">
              <a:solidFill>
                <a:srgbClr val="000000"/>
              </a:solidFill>
              <a:sym typeface="Calibri"/>
            </a:endParaRPr>
          </a:p>
          <a:p>
            <a:pPr hangingPunct="0"/>
            <a:r>
              <a:rPr lang="en-US" sz="1100" b="1" dirty="0">
                <a:solidFill>
                  <a:srgbClr val="000000"/>
                </a:solidFill>
                <a:sym typeface="Calibri"/>
              </a:rPr>
              <a:t>Remember, feelings of frustration are NORMAL!  It is okay for parents and caregivers to ask for help! </a:t>
            </a:r>
          </a:p>
          <a:p>
            <a:pPr hangingPunct="0"/>
            <a:endParaRPr lang="en-US" sz="1100" b="1" dirty="0">
              <a:solidFill>
                <a:srgbClr val="000000"/>
              </a:solidFill>
              <a:sym typeface="Calibri"/>
            </a:endParaRPr>
          </a:p>
          <a:p>
            <a:pPr hangingPunct="0"/>
            <a:r>
              <a:rPr lang="en-US" sz="1100" b="1" dirty="0">
                <a:solidFill>
                  <a:srgbClr val="000000"/>
                </a:solidFill>
                <a:sym typeface="Calibri"/>
              </a:rPr>
              <a:t>These are strategies that you can share with parents when they express frustration due to their baby’s crying.</a:t>
            </a:r>
          </a:p>
          <a:p>
            <a:pPr marL="177819" indent="-177819" defTabSz="948368">
              <a:buFont typeface="Arial" panose="020B0604020202020204" pitchFamily="34" charset="0"/>
              <a:buChar char="•"/>
              <a:defRPr/>
            </a:pPr>
            <a:endParaRPr lang="en-US" sz="1100" dirty="0"/>
          </a:p>
          <a:p>
            <a:pPr defTabSz="948368">
              <a:defRPr/>
            </a:pPr>
            <a:endParaRPr lang="en-US" sz="1100" dirty="0"/>
          </a:p>
          <a:p>
            <a:endParaRPr lang="en-US" dirty="0"/>
          </a:p>
        </p:txBody>
      </p:sp>
    </p:spTree>
    <p:extLst>
      <p:ext uri="{BB962C8B-B14F-4D97-AF65-F5344CB8AC3E}">
        <p14:creationId xmlns:p14="http://schemas.microsoft.com/office/powerpoint/2010/main" val="4105680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558904"/>
          </a:xfrm>
        </p:spPr>
        <p:txBody>
          <a:bodyPr/>
          <a:lstStyle/>
          <a:p>
            <a:pPr defTabSz="948368">
              <a:defRPr/>
            </a:pPr>
            <a:r>
              <a:rPr lang="en-US" sz="1100" b="0" dirty="0"/>
              <a:t>Purpose: Having a plan</a:t>
            </a:r>
          </a:p>
          <a:p>
            <a:pPr defTabSz="948368">
              <a:defRPr/>
            </a:pPr>
            <a:endParaRPr lang="en-US" sz="1100" b="0" i="0" dirty="0"/>
          </a:p>
          <a:p>
            <a:pPr defTabSz="948368">
              <a:defRPr/>
            </a:pPr>
            <a:r>
              <a:rPr lang="en-US" sz="1100" b="0" i="0" dirty="0"/>
              <a:t>Human beings are biologically programmed to be very sensitive to infant crying, so it is natural to become frustrated when a baby is crying inconsolably, and a caregiver is unable to do anything about it. However, it is essential that parents and caregivers have a plan so that the frustration does not escalate out of control. It is hard </a:t>
            </a:r>
            <a:r>
              <a:rPr lang="en-US" sz="1100" b="0" dirty="0"/>
              <a:t>to imagine someone would ever being frustrated enough to harm an infant, but it happens 1300 times each year.  Perpetrators often say they could not have imagined harming an infant, but that the frustration just “took over.” </a:t>
            </a:r>
            <a:r>
              <a:rPr lang="en-US" sz="1100" b="1" dirty="0"/>
              <a:t>Every caregiver of an infant, whether a parent, child care provider or relative, </a:t>
            </a:r>
            <a:r>
              <a:rPr lang="en-US" sz="1100" b="1" i="1" dirty="0"/>
              <a:t>is responsible for having a plan of action in place in case they ever reach their boiling point.</a:t>
            </a:r>
            <a:r>
              <a:rPr lang="en-US" sz="1100" b="1" dirty="0"/>
              <a:t> </a:t>
            </a:r>
          </a:p>
          <a:p>
            <a:pPr marL="0" indent="0" hangingPunct="0">
              <a:buFont typeface="Arial" panose="020B0604020202020204" pitchFamily="34" charset="0"/>
              <a:buNone/>
            </a:pPr>
            <a:endParaRPr lang="en-US" sz="1100" b="0" kern="1200" dirty="0">
              <a:solidFill>
                <a:srgbClr val="000000"/>
              </a:solidFill>
              <a:latin typeface="+mn-lt"/>
              <a:ea typeface="+mn-ea"/>
              <a:cs typeface="+mn-cs"/>
              <a:sym typeface="Calibri"/>
            </a:endParaRPr>
          </a:p>
          <a:p>
            <a:pPr marL="0" indent="0" hangingPunct="0">
              <a:buFont typeface="Arial" panose="020B0604020202020204" pitchFamily="34" charset="0"/>
              <a:buNone/>
            </a:pPr>
            <a:r>
              <a:rPr lang="en-US" sz="1100" b="0" kern="1200" dirty="0">
                <a:solidFill>
                  <a:srgbClr val="000000"/>
                </a:solidFill>
                <a:latin typeface="+mn-lt"/>
                <a:ea typeface="+mn-ea"/>
                <a:cs typeface="+mn-cs"/>
                <a:sym typeface="Calibri"/>
              </a:rPr>
              <a:t>1. </a:t>
            </a:r>
            <a:r>
              <a:rPr lang="en-US" sz="1100" b="1" kern="1200" dirty="0">
                <a:solidFill>
                  <a:srgbClr val="000000"/>
                </a:solidFill>
                <a:latin typeface="+mn-lt"/>
                <a:ea typeface="+mn-ea"/>
                <a:cs typeface="+mn-cs"/>
                <a:sym typeface="Calibri"/>
              </a:rPr>
              <a:t>The first step is for parents and caregivers to identify a couple of individuals who they can to turn to for help.</a:t>
            </a:r>
          </a:p>
          <a:p>
            <a:pPr marL="0" indent="0" hangingPunct="0">
              <a:buFont typeface="Arial" panose="020B0604020202020204" pitchFamily="34" charset="0"/>
              <a:buNone/>
            </a:pPr>
            <a:r>
              <a:rPr lang="en-US" sz="1100" b="0" kern="1200" dirty="0">
                <a:solidFill>
                  <a:srgbClr val="000000"/>
                </a:solidFill>
                <a:latin typeface="+mn-lt"/>
                <a:ea typeface="+mn-ea"/>
                <a:cs typeface="+mn-cs"/>
                <a:sym typeface="Calibri"/>
              </a:rPr>
              <a:t>Discussion Question:</a:t>
            </a:r>
          </a:p>
          <a:p>
            <a:pPr marL="171450" indent="-171450" hangingPunct="0">
              <a:buFont typeface="Arial" panose="020B0604020202020204" pitchFamily="34" charset="0"/>
              <a:buChar char="•"/>
            </a:pPr>
            <a:r>
              <a:rPr lang="en-US" sz="1100" b="0" kern="1200" dirty="0">
                <a:solidFill>
                  <a:srgbClr val="000000"/>
                </a:solidFill>
                <a:latin typeface="+mn-lt"/>
                <a:ea typeface="+mn-ea"/>
                <a:cs typeface="+mn-cs"/>
                <a:sym typeface="Calibri"/>
              </a:rPr>
              <a:t>Who are the type of individuals that parents’ and caregivers should try to identify?  </a:t>
            </a:r>
            <a:r>
              <a:rPr lang="en-US" sz="1100" b="0" i="1" kern="1200" dirty="0">
                <a:solidFill>
                  <a:srgbClr val="000000"/>
                </a:solidFill>
                <a:latin typeface="+mn-lt"/>
                <a:ea typeface="+mn-ea"/>
                <a:cs typeface="+mn-cs"/>
                <a:sym typeface="Calibri"/>
              </a:rPr>
              <a:t>(add examples: a neighbor, a friend …) </a:t>
            </a:r>
          </a:p>
          <a:p>
            <a:pPr marL="171450" indent="-171450" hangingPunct="0">
              <a:buFont typeface="Arial" panose="020B0604020202020204" pitchFamily="34" charset="0"/>
              <a:buChar char="•"/>
            </a:pPr>
            <a:r>
              <a:rPr lang="en-US" sz="1100" b="0" i="0" kern="1200" dirty="0">
                <a:solidFill>
                  <a:srgbClr val="000000"/>
                </a:solidFill>
                <a:latin typeface="+mn-lt"/>
                <a:ea typeface="+mn-ea"/>
                <a:cs typeface="+mn-cs"/>
                <a:sym typeface="Calibri"/>
              </a:rPr>
              <a:t>What characteristics should those individual possess?</a:t>
            </a:r>
          </a:p>
          <a:p>
            <a:pPr marL="171450" indent="-171450" hangingPunct="0">
              <a:buFont typeface="Arial" panose="020B0604020202020204" pitchFamily="34" charset="0"/>
              <a:buChar char="•"/>
            </a:pPr>
            <a:r>
              <a:rPr lang="en-US" sz="1100" b="0" i="0" kern="1200" dirty="0">
                <a:solidFill>
                  <a:srgbClr val="000000"/>
                </a:solidFill>
                <a:latin typeface="+mn-lt"/>
                <a:ea typeface="+mn-ea"/>
                <a:cs typeface="+mn-cs"/>
                <a:sym typeface="Calibri"/>
              </a:rPr>
              <a:t>What type of characteristics should parents avoid?</a:t>
            </a:r>
            <a:endParaRPr lang="en-US" sz="1100" b="0" i="1" kern="1200" dirty="0">
              <a:solidFill>
                <a:srgbClr val="000000"/>
              </a:solidFill>
              <a:latin typeface="+mn-lt"/>
              <a:ea typeface="+mn-ea"/>
              <a:cs typeface="+mn-cs"/>
              <a:sym typeface="Calibri"/>
            </a:endParaRPr>
          </a:p>
          <a:p>
            <a:pPr marL="0" indent="0" hangingPunct="0">
              <a:buFont typeface="Arial" panose="020B0604020202020204" pitchFamily="34" charset="0"/>
              <a:buNone/>
            </a:pPr>
            <a:r>
              <a:rPr lang="en-US" sz="1100" b="0" kern="1200" dirty="0">
                <a:solidFill>
                  <a:srgbClr val="000000"/>
                </a:solidFill>
                <a:latin typeface="+mn-lt"/>
                <a:ea typeface="+mn-ea"/>
                <a:cs typeface="+mn-cs"/>
                <a:sym typeface="Calibri"/>
              </a:rPr>
              <a:t>2. </a:t>
            </a:r>
            <a:r>
              <a:rPr lang="en-US" sz="1100" b="1" kern="1200" dirty="0">
                <a:solidFill>
                  <a:srgbClr val="000000"/>
                </a:solidFill>
                <a:latin typeface="+mn-lt"/>
                <a:ea typeface="+mn-ea"/>
                <a:cs typeface="+mn-cs"/>
                <a:sym typeface="Calibri"/>
              </a:rPr>
              <a:t>Alert support persons so they are aware and prepared if help is needed.</a:t>
            </a:r>
          </a:p>
          <a:p>
            <a:pPr marL="171450" indent="-171450" hangingPunct="0">
              <a:buFont typeface="Arial" panose="020B0604020202020204" pitchFamily="34" charset="0"/>
              <a:buChar char="•"/>
            </a:pPr>
            <a:r>
              <a:rPr lang="en-US" sz="1100" b="0" kern="1200" dirty="0">
                <a:solidFill>
                  <a:srgbClr val="000000"/>
                </a:solidFill>
                <a:latin typeface="+mn-lt"/>
                <a:ea typeface="+mn-ea"/>
                <a:cs typeface="+mn-cs"/>
                <a:sym typeface="Calibri"/>
              </a:rPr>
              <a:t>Supports persons will need to understand how important their help is in the moment, so that, even if it is not convenient for them, they need to be prepared to provide help if at all possible. </a:t>
            </a:r>
          </a:p>
          <a:p>
            <a:pPr marL="171450" indent="-171450" hangingPunct="0">
              <a:buFont typeface="Arial" panose="020B0604020202020204" pitchFamily="34" charset="0"/>
              <a:buChar char="•"/>
            </a:pPr>
            <a:r>
              <a:rPr lang="en-US" sz="1100" b="1" kern="1200" dirty="0">
                <a:solidFill>
                  <a:srgbClr val="000000"/>
                </a:solidFill>
                <a:latin typeface="+mn-lt"/>
                <a:ea typeface="+mn-ea"/>
                <a:cs typeface="+mn-cs"/>
                <a:sym typeface="Calibri"/>
              </a:rPr>
              <a:t>Have contact information of support persons easily available. </a:t>
            </a:r>
            <a:r>
              <a:rPr lang="en-US" sz="1100" b="0" kern="1200" dirty="0">
                <a:solidFill>
                  <a:srgbClr val="000000"/>
                </a:solidFill>
                <a:latin typeface="+mn-lt"/>
                <a:ea typeface="+mn-ea"/>
                <a:cs typeface="+mn-cs"/>
                <a:sym typeface="Calibri"/>
              </a:rPr>
              <a:t>When a parent or caregiver is at their wits end, they are not in a good place to need to go looking for contact information.</a:t>
            </a:r>
          </a:p>
          <a:p>
            <a:pPr hangingPunct="0"/>
            <a:r>
              <a:rPr lang="en-US" sz="1100" b="0" kern="1200" dirty="0">
                <a:solidFill>
                  <a:srgbClr val="000000"/>
                </a:solidFill>
                <a:latin typeface="+mn-lt"/>
                <a:ea typeface="+mn-ea"/>
                <a:cs typeface="+mn-cs"/>
                <a:sym typeface="Calibri"/>
              </a:rPr>
              <a:t>3. </a:t>
            </a:r>
            <a:r>
              <a:rPr lang="en-US" sz="1100" b="1" kern="1200" dirty="0">
                <a:solidFill>
                  <a:srgbClr val="000000"/>
                </a:solidFill>
                <a:latin typeface="+mn-lt"/>
                <a:ea typeface="+mn-ea"/>
                <a:cs typeface="+mn-cs"/>
                <a:sym typeface="Calibri"/>
              </a:rPr>
              <a:t>Practice asking for help</a:t>
            </a:r>
          </a:p>
          <a:p>
            <a:pPr marL="171450" indent="-171450" defTabSz="948368">
              <a:buFont typeface="Arial" panose="020B0604020202020204" pitchFamily="34" charset="0"/>
              <a:buChar char="•"/>
              <a:defRPr/>
            </a:pPr>
            <a:r>
              <a:rPr lang="en-US" sz="1100" b="0" dirty="0"/>
              <a:t>Parents do not have to wait until they are at the end of their rope to ask for help. They can practice by seeking help at times where it is less crucial so that they have been through it before things get really stressful and tense. </a:t>
            </a:r>
          </a:p>
          <a:p>
            <a:pPr marL="296365" indent="-296365" hangingPunct="0">
              <a:buFont typeface="Arial" panose="020B0604020202020204" pitchFamily="34" charset="0"/>
              <a:buChar char="•"/>
            </a:pPr>
            <a:endParaRPr lang="en-US" sz="1100" b="1" kern="1200" dirty="0">
              <a:solidFill>
                <a:srgbClr val="000000"/>
              </a:solidFill>
              <a:latin typeface="+mn-lt"/>
              <a:ea typeface="+mn-ea"/>
              <a:cs typeface="+mn-cs"/>
              <a:sym typeface="Calibri"/>
            </a:endParaRPr>
          </a:p>
          <a:p>
            <a:pPr defTabSz="948368" hangingPunct="0">
              <a:defRPr/>
            </a:pPr>
            <a:r>
              <a:rPr lang="en-US" sz="1100" kern="1200" dirty="0">
                <a:solidFill>
                  <a:srgbClr val="000000"/>
                </a:solidFill>
                <a:latin typeface="+mn-lt"/>
                <a:ea typeface="+mn-ea"/>
                <a:cs typeface="+mn-cs"/>
                <a:sym typeface="Calibri"/>
              </a:rPr>
              <a:t>Discussion Questions:</a:t>
            </a:r>
          </a:p>
          <a:p>
            <a:pPr marL="171450" indent="-171450" defTabSz="948368" hangingPunct="0">
              <a:buFont typeface="Arial" panose="020B0604020202020204" pitchFamily="34" charset="0"/>
              <a:buChar char="•"/>
              <a:defRPr/>
            </a:pPr>
            <a:r>
              <a:rPr lang="en-US" sz="1100" kern="1200" dirty="0">
                <a:solidFill>
                  <a:srgbClr val="000000"/>
                </a:solidFill>
                <a:latin typeface="+mn-lt"/>
                <a:ea typeface="+mn-ea"/>
                <a:cs typeface="+mn-cs"/>
                <a:sym typeface="Calibri"/>
              </a:rPr>
              <a:t>As child care providers, do any of you have a plan in place?</a:t>
            </a:r>
          </a:p>
          <a:p>
            <a:pPr marL="0" indent="0" defTabSz="948368" hangingPunct="0">
              <a:buFont typeface="Arial" panose="020B0604020202020204" pitchFamily="34" charset="0"/>
              <a:buNone/>
              <a:defRPr/>
            </a:pPr>
            <a:r>
              <a:rPr lang="en-US" sz="1100" b="1" kern="1200" dirty="0">
                <a:solidFill>
                  <a:srgbClr val="000000"/>
                </a:solidFill>
                <a:latin typeface="+mn-lt"/>
                <a:ea typeface="+mn-ea"/>
                <a:cs typeface="+mn-cs"/>
                <a:sym typeface="Calibri"/>
              </a:rPr>
              <a:t>If not, you deserve to have one. Infant crying can be extremely stressful and you need to take breaks and receive support also.</a:t>
            </a:r>
          </a:p>
          <a:p>
            <a:pPr marL="0" indent="0" defTabSz="948368" hangingPunct="0">
              <a:buFont typeface="Arial" panose="020B0604020202020204" pitchFamily="34" charset="0"/>
              <a:buNone/>
              <a:defRPr/>
            </a:pPr>
            <a:r>
              <a:rPr lang="en-US" sz="1100" b="1" kern="1200" dirty="0">
                <a:solidFill>
                  <a:srgbClr val="000000"/>
                </a:solidFill>
                <a:latin typeface="+mn-lt"/>
                <a:ea typeface="+mn-ea"/>
                <a:cs typeface="+mn-cs"/>
                <a:sym typeface="Calibri"/>
              </a:rPr>
              <a:t>It is also very important that you discuss the need for a plan with parents of the young children you care for and who and what might fit into that plan. You can also support parents by asking how they are holding up and if they are utilizing their plan.</a:t>
            </a:r>
          </a:p>
          <a:p>
            <a:pPr marL="0" indent="0" defTabSz="948368">
              <a:buFont typeface="Arial" panose="020B0604020202020204" pitchFamily="34" charset="0"/>
              <a:buNone/>
              <a:defRPr/>
            </a:pPr>
            <a:endParaRPr lang="en-US" sz="1100" b="1" dirty="0">
              <a:effectLst/>
            </a:endParaRPr>
          </a:p>
          <a:p>
            <a:pPr marL="177819" indent="-177819" defTabSz="948368">
              <a:buFont typeface="Arial" panose="020B0604020202020204" pitchFamily="34" charset="0"/>
              <a:buChar char="•"/>
              <a:defRPr/>
            </a:pPr>
            <a:endParaRPr lang="en-US" sz="1100" b="1" dirty="0">
              <a:effectLst/>
            </a:endParaRPr>
          </a:p>
          <a:p>
            <a:pPr marL="474184" lvl="1" defTabSz="948368">
              <a:defRPr/>
            </a:pPr>
            <a:endParaRPr lang="en-US" sz="1100" b="1" dirty="0">
              <a:effectLst/>
            </a:endParaRPr>
          </a:p>
          <a:p>
            <a:pPr marL="652003" lvl="1" indent="-177819" defTabSz="948368">
              <a:buFont typeface="Arial" panose="020B0604020202020204" pitchFamily="34" charset="0"/>
              <a:buChar char="•"/>
              <a:defRPr/>
            </a:pPr>
            <a:endParaRPr lang="en-US" sz="1100" dirty="0">
              <a:effectLst/>
            </a:endParaRPr>
          </a:p>
          <a:p>
            <a:pPr marL="652003" lvl="1" indent="-177819" defTabSz="948368">
              <a:buFont typeface="Arial" panose="020B0604020202020204" pitchFamily="34" charset="0"/>
              <a:buChar char="•"/>
              <a:defRPr/>
            </a:pPr>
            <a:endParaRPr lang="en-US" sz="1100" dirty="0">
              <a:effectLst/>
            </a:endParaRPr>
          </a:p>
          <a:p>
            <a:endParaRPr lang="en-US" dirty="0"/>
          </a:p>
        </p:txBody>
      </p:sp>
    </p:spTree>
    <p:extLst>
      <p:ext uri="{BB962C8B-B14F-4D97-AF65-F5344CB8AC3E}">
        <p14:creationId xmlns:p14="http://schemas.microsoft.com/office/powerpoint/2010/main" val="3300753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558904"/>
          </a:xfrm>
        </p:spPr>
        <p:txBody>
          <a:bodyPr/>
          <a:lstStyle/>
          <a:p>
            <a:pPr defTabSz="948368">
              <a:defRPr/>
            </a:pPr>
            <a:r>
              <a:rPr lang="en-US" sz="1100" b="0" dirty="0"/>
              <a:t>Purpose: To encourage participants to share information about Abusive Head Trauma with others</a:t>
            </a:r>
            <a:endParaRPr lang="en-US" sz="1100" b="0" i="0" dirty="0"/>
          </a:p>
          <a:p>
            <a:pPr defTabSz="948368">
              <a:defRPr/>
            </a:pPr>
            <a:endParaRPr lang="en-US" sz="1100" b="0" i="0" dirty="0"/>
          </a:p>
          <a:p>
            <a:pPr defTabSz="948368" hangingPunct="0">
              <a:defRPr/>
            </a:pPr>
            <a:r>
              <a:rPr lang="en-US" sz="1100" b="1" i="0" kern="1200" dirty="0">
                <a:solidFill>
                  <a:srgbClr val="000000"/>
                </a:solidFill>
                <a:latin typeface="+mn-lt"/>
                <a:ea typeface="+mn-ea"/>
                <a:cs typeface="+mn-cs"/>
                <a:sym typeface="Calibri"/>
              </a:rPr>
              <a:t>While information about abusive head trauma may be important to you personally, it is also important to educate and share with others if abusive head trauma is going to be eliminated. Each of you can be an important spokesperson and educator for yourself, other child care providers, for parents and for the community.</a:t>
            </a:r>
          </a:p>
          <a:p>
            <a:pPr defTabSz="948368" hangingPunct="0">
              <a:defRPr/>
            </a:pPr>
            <a:endParaRPr lang="en-US" sz="1100" b="1" i="0" kern="1200" dirty="0">
              <a:solidFill>
                <a:srgbClr val="000000"/>
              </a:solidFill>
              <a:latin typeface="+mn-lt"/>
              <a:ea typeface="+mn-ea"/>
              <a:cs typeface="+mn-cs"/>
              <a:sym typeface="Calibri"/>
            </a:endParaRPr>
          </a:p>
          <a:p>
            <a:pPr defTabSz="948368" hangingPunct="0">
              <a:defRPr/>
            </a:pPr>
            <a:r>
              <a:rPr lang="en-US" sz="1100" b="1" i="0" kern="1200" dirty="0">
                <a:solidFill>
                  <a:srgbClr val="000000"/>
                </a:solidFill>
                <a:latin typeface="+mn-lt"/>
                <a:ea typeface="+mn-ea"/>
                <a:cs typeface="+mn-cs"/>
                <a:sym typeface="Calibri"/>
              </a:rPr>
              <a:t>Resources are also helpful.</a:t>
            </a:r>
          </a:p>
          <a:p>
            <a:pPr defTabSz="948368" hangingPunct="0">
              <a:defRPr/>
            </a:pPr>
            <a:r>
              <a:rPr lang="en-US" sz="1100" b="1" i="0" kern="1200" dirty="0">
                <a:solidFill>
                  <a:srgbClr val="000000"/>
                </a:solidFill>
                <a:latin typeface="+mn-lt"/>
                <a:ea typeface="+mn-ea"/>
                <a:cs typeface="+mn-cs"/>
                <a:sym typeface="Calibri"/>
              </a:rPr>
              <a:t>Highlights of this presentation are available in the brochure </a:t>
            </a:r>
            <a:r>
              <a:rPr lang="en-US" sz="1100" b="1" i="1" kern="1200" dirty="0">
                <a:solidFill>
                  <a:srgbClr val="000000"/>
                </a:solidFill>
                <a:latin typeface="+mn-lt"/>
                <a:ea typeface="+mn-ea"/>
                <a:cs typeface="+mn-cs"/>
                <a:sym typeface="Calibri"/>
              </a:rPr>
              <a:t>Babies Cry, Be Prepared, </a:t>
            </a:r>
            <a:r>
              <a:rPr lang="en-US" sz="1100" b="1" i="0" kern="1200" dirty="0">
                <a:solidFill>
                  <a:srgbClr val="000000"/>
                </a:solidFill>
                <a:latin typeface="+mn-lt"/>
                <a:ea typeface="+mn-ea"/>
                <a:cs typeface="+mn-cs"/>
                <a:sym typeface="Calibri"/>
              </a:rPr>
              <a:t>which contains</a:t>
            </a:r>
            <a:r>
              <a:rPr lang="en-US" sz="1100" b="1" kern="1200" dirty="0">
                <a:solidFill>
                  <a:srgbClr val="000000"/>
                </a:solidFill>
                <a:latin typeface="+mn-lt"/>
                <a:ea typeface="+mn-ea"/>
                <a:cs typeface="+mn-cs"/>
                <a:sym typeface="Calibri"/>
              </a:rPr>
              <a:t> general information on normal infant crying, strategies to stay calm and how to prepare for stress associated with infant crying.  The brochure can be downloaded for </a:t>
            </a:r>
            <a:r>
              <a:rPr lang="en-US" sz="1100" b="1" i="1" kern="1200" dirty="0">
                <a:solidFill>
                  <a:srgbClr val="000000"/>
                </a:solidFill>
                <a:latin typeface="+mn-lt"/>
                <a:ea typeface="+mn-ea"/>
                <a:cs typeface="+mn-cs"/>
                <a:sym typeface="Calibri"/>
              </a:rPr>
              <a:t>free</a:t>
            </a:r>
            <a:r>
              <a:rPr lang="en-US" sz="1100" b="1" kern="1200" dirty="0">
                <a:solidFill>
                  <a:srgbClr val="000000"/>
                </a:solidFill>
                <a:latin typeface="+mn-lt"/>
                <a:ea typeface="+mn-ea"/>
                <a:cs typeface="+mn-cs"/>
                <a:sym typeface="Calibri"/>
              </a:rPr>
              <a:t> from: </a:t>
            </a:r>
            <a:r>
              <a:rPr lang="en-US" sz="1200" u="sng" kern="1200" dirty="0">
                <a:solidFill>
                  <a:schemeClr val="tx1"/>
                </a:solidFill>
                <a:effectLst/>
                <a:latin typeface="+mn-lt"/>
                <a:ea typeface="+mn-ea"/>
                <a:cs typeface="+mn-cs"/>
                <a:hlinkClick r:id="rId3"/>
              </a:rPr>
              <a:t>https://dcf.wisconsin.gov/ccic/</a:t>
            </a:r>
            <a:r>
              <a:rPr lang="en-US" sz="1200" b="1" u="sng" kern="1200" dirty="0">
                <a:solidFill>
                  <a:schemeClr val="tx1"/>
                </a:solidFill>
                <a:effectLst/>
                <a:latin typeface="+mn-lt"/>
                <a:ea typeface="+mn-ea"/>
                <a:cs typeface="+mn-cs"/>
                <a:hlinkClick r:id="rId3"/>
              </a:rPr>
              <a:t>aht</a:t>
            </a:r>
            <a:r>
              <a:rPr lang="en-US" sz="1200" u="sng" kern="1200" dirty="0">
                <a:solidFill>
                  <a:schemeClr val="tx1"/>
                </a:solidFill>
                <a:effectLst/>
                <a:latin typeface="+mn-lt"/>
                <a:ea typeface="+mn-ea"/>
                <a:cs typeface="+mn-cs"/>
                <a:hlinkClick r:id="rId3"/>
              </a:rPr>
              <a:t>-training-materials </a:t>
            </a:r>
            <a:r>
              <a:rPr lang="en-US" sz="1100" b="1" kern="1200" dirty="0">
                <a:solidFill>
                  <a:srgbClr val="000000"/>
                </a:solidFill>
                <a:latin typeface="+mn-lt"/>
                <a:ea typeface="+mn-ea"/>
                <a:cs typeface="+mn-cs"/>
                <a:sym typeface="Calibri"/>
              </a:rPr>
              <a:t>(available in English, Spanish and Hmong)</a:t>
            </a:r>
          </a:p>
          <a:p>
            <a:pPr defTabSz="948368" hangingPunct="0">
              <a:defRPr/>
            </a:pPr>
            <a:endParaRPr lang="en-US" sz="1100" kern="1200" dirty="0">
              <a:solidFill>
                <a:srgbClr val="000000"/>
              </a:solidFill>
              <a:latin typeface="+mn-lt"/>
              <a:ea typeface="+mn-ea"/>
              <a:cs typeface="+mn-cs"/>
              <a:sym typeface="Calibri"/>
            </a:endParaRPr>
          </a:p>
          <a:p>
            <a:endParaRPr lang="en-US" dirty="0"/>
          </a:p>
        </p:txBody>
      </p:sp>
    </p:spTree>
    <p:extLst>
      <p:ext uri="{BB962C8B-B14F-4D97-AF65-F5344CB8AC3E}">
        <p14:creationId xmlns:p14="http://schemas.microsoft.com/office/powerpoint/2010/main" val="1225575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48368">
              <a:buSzPct val="100000"/>
              <a:defRPr b="1"/>
            </a:pPr>
            <a:r>
              <a:rPr lang="en-US" sz="1100" b="0" dirty="0"/>
              <a:t>Recap of primary learning objectives </a:t>
            </a:r>
          </a:p>
        </p:txBody>
      </p:sp>
    </p:spTree>
    <p:extLst>
      <p:ext uri="{BB962C8B-B14F-4D97-AF65-F5344CB8AC3E}">
        <p14:creationId xmlns:p14="http://schemas.microsoft.com/office/powerpoint/2010/main" val="2585227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hangingPunct="0">
              <a:defRPr/>
            </a:pPr>
            <a:r>
              <a:rPr lang="en-US" sz="1100" dirty="0">
                <a:solidFill>
                  <a:srgbClr val="000000"/>
                </a:solidFill>
                <a:sym typeface="Calibri"/>
              </a:rPr>
              <a:t>Purpose: Ask for any final questions.</a:t>
            </a:r>
          </a:p>
          <a:p>
            <a:pPr defTabSz="948368" hangingPunct="0"/>
            <a:endParaRPr lang="en-US" sz="1100" dirty="0">
              <a:solidFill>
                <a:srgbClr val="000000"/>
              </a:solidFill>
              <a:sym typeface="Calibri"/>
            </a:endParaRPr>
          </a:p>
          <a:p>
            <a:pPr defTabSz="948368">
              <a:defRPr/>
            </a:pPr>
            <a:endParaRPr lang="en-US" sz="1100" dirty="0"/>
          </a:p>
          <a:p>
            <a:pPr defTabSz="948368">
              <a:defRPr/>
            </a:pPr>
            <a:endParaRPr lang="en-US" dirty="0"/>
          </a:p>
          <a:p>
            <a:pPr defTabSz="948368">
              <a:defRPr/>
            </a:pPr>
            <a:endParaRPr lang="en-US" dirty="0"/>
          </a:p>
          <a:p>
            <a:pPr defTabSz="948368">
              <a:defRPr/>
            </a:pPr>
            <a:endParaRPr lang="en-US" dirty="0"/>
          </a:p>
          <a:p>
            <a:pPr defTabSz="948368">
              <a:defRPr/>
            </a:pPr>
            <a:endParaRPr lang="en-US" dirty="0"/>
          </a:p>
          <a:p>
            <a:pPr defTabSz="948368" hangingPunct="0"/>
            <a:endParaRPr lang="en-US" dirty="0">
              <a:solidFill>
                <a:srgbClr val="000000"/>
              </a:solidFill>
              <a:sym typeface="Calibri"/>
            </a:endParaRPr>
          </a:p>
          <a:p>
            <a:pPr hangingPunct="0"/>
            <a:endParaRPr lang="en-US" sz="1000" dirty="0">
              <a:solidFill>
                <a:srgbClr val="000000"/>
              </a:solidFill>
              <a:sym typeface="Calibri"/>
            </a:endParaRPr>
          </a:p>
          <a:p>
            <a:pPr hangingPunct="0"/>
            <a:endParaRPr lang="en-US" sz="1000" dirty="0">
              <a:solidFill>
                <a:srgbClr val="000000"/>
              </a:solidFill>
              <a:sym typeface="Calibri"/>
            </a:endParaRPr>
          </a:p>
          <a:p>
            <a:pPr marL="296365" indent="-296365" hangingPunct="0">
              <a:buFont typeface="Arial" panose="020B0604020202020204" pitchFamily="34" charset="0"/>
              <a:buChar char="•"/>
            </a:pPr>
            <a:endParaRPr lang="en-US" sz="1000" dirty="0">
              <a:solidFill>
                <a:srgbClr val="000000"/>
              </a:solidFill>
              <a:sym typeface="Calibri"/>
            </a:endParaRPr>
          </a:p>
          <a:p>
            <a:endParaRPr lang="en-US" b="1" dirty="0"/>
          </a:p>
        </p:txBody>
      </p:sp>
    </p:spTree>
    <p:extLst>
      <p:ext uri="{BB962C8B-B14F-4D97-AF65-F5344CB8AC3E}">
        <p14:creationId xmlns:p14="http://schemas.microsoft.com/office/powerpoint/2010/main" val="1343593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hangingPunct="0">
              <a:defRPr/>
            </a:pPr>
            <a:r>
              <a:rPr lang="en-US" sz="1100" dirty="0">
                <a:solidFill>
                  <a:srgbClr val="000000"/>
                </a:solidFill>
                <a:sym typeface="Calibri"/>
              </a:rPr>
              <a:t>Purpose: Reflect on learning </a:t>
            </a:r>
          </a:p>
          <a:p>
            <a:pPr defTabSz="948368" hangingPunct="0">
              <a:defRPr/>
            </a:pPr>
            <a:endParaRPr lang="en-US" sz="1100" dirty="0">
              <a:solidFill>
                <a:srgbClr val="000000"/>
              </a:solidFill>
              <a:sym typeface="Calibri"/>
            </a:endParaRPr>
          </a:p>
          <a:p>
            <a:pPr defTabSz="948368" hangingPunct="0">
              <a:defRPr/>
            </a:pPr>
            <a:r>
              <a:rPr lang="en-US" sz="1100" i="1" dirty="0">
                <a:solidFill>
                  <a:srgbClr val="000000"/>
                </a:solidFill>
                <a:sym typeface="Calibri"/>
              </a:rPr>
              <a:t>This is an optional slide/activity to help participants reflect upon and remember what they learned. You can have participants write down their answers or discuss their answers with one another.</a:t>
            </a:r>
          </a:p>
          <a:p>
            <a:pPr defTabSz="948368" hangingPunct="0">
              <a:defRPr/>
            </a:pPr>
            <a:endParaRPr lang="en-US" sz="1100" i="1" dirty="0">
              <a:solidFill>
                <a:srgbClr val="000000"/>
              </a:solidFill>
              <a:sym typeface="Calibri"/>
            </a:endParaRPr>
          </a:p>
          <a:p>
            <a:pPr defTabSz="948368" hangingPunct="0">
              <a:defRPr/>
            </a:pPr>
            <a:endParaRPr lang="en-US" sz="1100" i="1" dirty="0">
              <a:solidFill>
                <a:srgbClr val="000000"/>
              </a:solidFill>
              <a:sym typeface="Calibri"/>
            </a:endParaRPr>
          </a:p>
          <a:p>
            <a:pPr defTabSz="948368" hangingPunct="0"/>
            <a:endParaRPr lang="en-US" sz="1100" dirty="0">
              <a:solidFill>
                <a:srgbClr val="000000"/>
              </a:solidFill>
              <a:sym typeface="Calibri"/>
            </a:endParaRPr>
          </a:p>
          <a:p>
            <a:pPr defTabSz="948368">
              <a:defRPr/>
            </a:pPr>
            <a:endParaRPr lang="en-US" sz="1100" dirty="0"/>
          </a:p>
          <a:p>
            <a:pPr defTabSz="948368">
              <a:defRPr/>
            </a:pPr>
            <a:endParaRPr lang="en-US" dirty="0"/>
          </a:p>
          <a:p>
            <a:pPr defTabSz="948368">
              <a:defRPr/>
            </a:pPr>
            <a:endParaRPr lang="en-US" dirty="0"/>
          </a:p>
          <a:p>
            <a:pPr defTabSz="948368">
              <a:defRPr/>
            </a:pPr>
            <a:endParaRPr lang="en-US" dirty="0"/>
          </a:p>
          <a:p>
            <a:pPr defTabSz="948368">
              <a:defRPr/>
            </a:pPr>
            <a:endParaRPr lang="en-US" dirty="0"/>
          </a:p>
          <a:p>
            <a:pPr defTabSz="948368" hangingPunct="0"/>
            <a:endParaRPr lang="en-US" dirty="0">
              <a:solidFill>
                <a:srgbClr val="000000"/>
              </a:solidFill>
              <a:sym typeface="Calibri"/>
            </a:endParaRPr>
          </a:p>
          <a:p>
            <a:pPr hangingPunct="0"/>
            <a:endParaRPr lang="en-US" sz="1000" dirty="0">
              <a:solidFill>
                <a:srgbClr val="000000"/>
              </a:solidFill>
              <a:sym typeface="Calibri"/>
            </a:endParaRPr>
          </a:p>
          <a:p>
            <a:pPr hangingPunct="0"/>
            <a:endParaRPr lang="en-US" sz="1000" dirty="0">
              <a:solidFill>
                <a:srgbClr val="000000"/>
              </a:solidFill>
              <a:sym typeface="Calibri"/>
            </a:endParaRPr>
          </a:p>
          <a:p>
            <a:pPr marL="296365" indent="-296365" hangingPunct="0">
              <a:buFont typeface="Arial" panose="020B0604020202020204" pitchFamily="34" charset="0"/>
              <a:buChar char="•"/>
            </a:pPr>
            <a:endParaRPr lang="en-US" sz="1000" dirty="0">
              <a:solidFill>
                <a:srgbClr val="000000"/>
              </a:solidFill>
              <a:sym typeface="Calibri"/>
            </a:endParaRPr>
          </a:p>
          <a:p>
            <a:endParaRPr lang="en-US" b="1" dirty="0"/>
          </a:p>
        </p:txBody>
      </p:sp>
    </p:spTree>
    <p:extLst>
      <p:ext uri="{BB962C8B-B14F-4D97-AF65-F5344CB8AC3E}">
        <p14:creationId xmlns:p14="http://schemas.microsoft.com/office/powerpoint/2010/main" val="404908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defTabSz="948368">
              <a:defRPr/>
            </a:pPr>
            <a:r>
              <a:rPr lang="en-US" altLang="en-US" kern="1200" dirty="0">
                <a:solidFill>
                  <a:schemeClr val="tx1"/>
                </a:solidFill>
                <a:latin typeface="Calibri" panose="020F0502020204030204" pitchFamily="34" charset="0"/>
              </a:rPr>
              <a:t>Purpose: To share learning objectives</a:t>
            </a:r>
          </a:p>
          <a:p>
            <a:pPr defTabSz="948368">
              <a:defRPr/>
            </a:pPr>
            <a:endParaRPr lang="en-US" altLang="en-US" kern="1200" dirty="0">
              <a:solidFill>
                <a:schemeClr val="tx1"/>
              </a:solidFill>
              <a:latin typeface="Calibri" panose="020F0502020204030204" pitchFamily="34" charset="0"/>
            </a:endParaRPr>
          </a:p>
          <a:p>
            <a:pPr defTabSz="948368">
              <a:defRPr/>
            </a:pPr>
            <a:r>
              <a:rPr lang="en-US" altLang="en-US" kern="1200" dirty="0">
                <a:solidFill>
                  <a:schemeClr val="tx1"/>
                </a:solidFill>
                <a:latin typeface="Calibri" panose="020F0502020204030204" pitchFamily="34" charset="0"/>
              </a:rPr>
              <a:t>The learning objectives for this presentation include the following: </a:t>
            </a:r>
          </a:p>
          <a:p>
            <a:pPr marL="177819" indent="-177819" defTabSz="948368">
              <a:buFont typeface="Arial" panose="020B0604020202020204" pitchFamily="34" charset="0"/>
              <a:buChar char="•"/>
              <a:defRPr/>
            </a:pPr>
            <a:r>
              <a:rPr lang="en-US" altLang="en-US" kern="1200" dirty="0">
                <a:solidFill>
                  <a:schemeClr val="tx1"/>
                </a:solidFill>
                <a:latin typeface="Calibri" panose="020F0502020204030204" pitchFamily="34" charset="0"/>
              </a:rPr>
              <a:t> To build awareness of abusive head trauma, its adverse consequences and how it is preventable,</a:t>
            </a:r>
            <a:endParaRPr lang="en-US" altLang="en-US" i="1" kern="1200" dirty="0">
              <a:solidFill>
                <a:schemeClr val="tx1"/>
              </a:solidFill>
              <a:latin typeface="Calibri" panose="020F0502020204030204" pitchFamily="34" charset="0"/>
            </a:endParaRPr>
          </a:p>
          <a:p>
            <a:pPr marL="177819" indent="-177819" defTabSz="948368">
              <a:buFont typeface="Arial" panose="020B0604020202020204" pitchFamily="34" charset="0"/>
              <a:buChar char="•"/>
              <a:defRPr/>
            </a:pPr>
            <a:r>
              <a:rPr lang="en-US" i="0" kern="1200" dirty="0">
                <a:solidFill>
                  <a:schemeClr val="tx1"/>
                </a:solidFill>
                <a:latin typeface="Calibri" panose="020F0502020204030204" pitchFamily="34" charset="0"/>
              </a:rPr>
              <a:t> To gain an understanding of </a:t>
            </a:r>
            <a:r>
              <a:rPr lang="en-US" i="0" dirty="0"/>
              <a:t>the Period of PURPLE Crying </a:t>
            </a:r>
          </a:p>
          <a:p>
            <a:pPr marL="177819" indent="-177819" defTabSz="948368">
              <a:buFont typeface="Arial" panose="020B0604020202020204" pitchFamily="34" charset="0"/>
              <a:buChar char="•"/>
              <a:defRPr/>
            </a:pPr>
            <a:r>
              <a:rPr lang="en-US" i="0" dirty="0"/>
              <a:t> To develop the knowledge and skills to handle the challenges and frustration of increased infant crying, including soothing strategies</a:t>
            </a:r>
          </a:p>
          <a:p>
            <a:pPr marL="177819" indent="-177819" defTabSz="948368">
              <a:buFont typeface="Arial" panose="020B0604020202020204" pitchFamily="34" charset="0"/>
              <a:buChar char="•"/>
              <a:defRPr/>
            </a:pPr>
            <a:r>
              <a:rPr lang="en-US" i="1" dirty="0"/>
              <a:t> </a:t>
            </a:r>
            <a:r>
              <a:rPr lang="en-US" i="0" dirty="0"/>
              <a:t>To create a crying plan in order to avoid becoming over stressed or overwhelmed by infant crying.</a:t>
            </a:r>
            <a:endParaRPr lang="en-US" i="1" dirty="0"/>
          </a:p>
          <a:p>
            <a:pPr marL="177819" indent="-177819" defTabSz="948368">
              <a:buFont typeface="Arial" panose="020B0604020202020204" pitchFamily="34" charset="0"/>
              <a:buChar char="•"/>
              <a:defRPr/>
            </a:pPr>
            <a:r>
              <a:rPr lang="en-US" i="0" dirty="0"/>
              <a:t> To  be able to support and educate parents, caregivers and other staff about abusive head trauma and coping with normative crying</a:t>
            </a:r>
            <a:endParaRPr lang="en-US" altLang="en-US" i="0" kern="1200" dirty="0">
              <a:solidFill>
                <a:schemeClr val="tx1"/>
              </a:solidFill>
            </a:endParaRPr>
          </a:p>
          <a:p>
            <a:pPr defTabSz="948368">
              <a:defRPr/>
            </a:pPr>
            <a:endParaRPr lang="en-US" altLang="en-US" i="0" kern="1200" dirty="0">
              <a:solidFill>
                <a:schemeClr val="tx1"/>
              </a:solidFill>
              <a:latin typeface="Calibri" panose="020F0502020204030204" pitchFamily="34" charset="0"/>
            </a:endParaRPr>
          </a:p>
          <a:p>
            <a:pPr defTabSz="948368">
              <a:defRPr/>
            </a:pPr>
            <a:r>
              <a:rPr lang="en-US" altLang="en-US" b="1" dirty="0"/>
              <a:t>As you go through this training remember to listen with dual perspectives: as a caregiver of young children and as a source of critical support and knowledge for parents and community members.</a:t>
            </a:r>
          </a:p>
          <a:p>
            <a:pPr defTabSz="948368">
              <a:defRPr/>
            </a:pPr>
            <a:endParaRPr lang="en-US" altLang="en-US" dirty="0"/>
          </a:p>
          <a:p>
            <a:pPr defTabSz="948368">
              <a:defRPr/>
            </a:pPr>
            <a:endParaRPr lang="en-US" altLang="en-US" b="1" dirty="0"/>
          </a:p>
          <a:p>
            <a:endParaRPr dirty="0"/>
          </a:p>
        </p:txBody>
      </p:sp>
    </p:spTree>
    <p:extLst>
      <p:ext uri="{BB962C8B-B14F-4D97-AF65-F5344CB8AC3E}">
        <p14:creationId xmlns:p14="http://schemas.microsoft.com/office/powerpoint/2010/main" val="179464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indent="0">
              <a:buSzPct val="100000"/>
              <a:buFont typeface="Arial"/>
              <a:buNone/>
              <a:defRPr b="1"/>
            </a:pPr>
            <a:r>
              <a:rPr lang="en-US" sz="1100" b="0" dirty="0">
                <a:effectLst/>
              </a:rPr>
              <a:t>Purpose: To share contact information of facilitator and additional resources.</a:t>
            </a:r>
          </a:p>
          <a:p>
            <a:pPr>
              <a:buSzPct val="100000"/>
              <a:defRPr b="1"/>
            </a:pPr>
            <a:endParaRPr dirty="0"/>
          </a:p>
        </p:txBody>
      </p:sp>
    </p:spTree>
    <p:extLst>
      <p:ext uri="{BB962C8B-B14F-4D97-AF65-F5344CB8AC3E}">
        <p14:creationId xmlns:p14="http://schemas.microsoft.com/office/powerpoint/2010/main" val="914771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marL="0" lvl="2" defTabSz="948368">
              <a:buSzPct val="100000"/>
              <a:defRPr b="1"/>
            </a:pPr>
            <a:r>
              <a:rPr lang="en-US" sz="1100" b="0" dirty="0"/>
              <a:t>Purpose: To highlight credits and PURPLE disclaimer </a:t>
            </a:r>
          </a:p>
          <a:p>
            <a:pPr marL="174475" indent="-174475">
              <a:buSzPct val="100000"/>
              <a:buFont typeface="Arial"/>
              <a:buChar char="•"/>
              <a:defRPr b="1"/>
            </a:pPr>
            <a:endParaRPr lang="en-US" dirty="0">
              <a:effectLst/>
            </a:endParaRPr>
          </a:p>
          <a:p>
            <a:pPr>
              <a:buSzPct val="100000"/>
              <a:defRPr b="1"/>
            </a:pPr>
            <a:endParaRPr dirty="0"/>
          </a:p>
        </p:txBody>
      </p:sp>
    </p:spTree>
    <p:extLst>
      <p:ext uri="{BB962C8B-B14F-4D97-AF65-F5344CB8AC3E}">
        <p14:creationId xmlns:p14="http://schemas.microsoft.com/office/powerpoint/2010/main" val="62365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66387">
              <a:defRPr/>
            </a:pPr>
            <a:r>
              <a:rPr lang="en-US" sz="1100" dirty="0">
                <a:solidFill>
                  <a:srgbClr val="000000"/>
                </a:solidFill>
                <a:latin typeface="Calibri" panose="020F0502020204030204" pitchFamily="34" charset="0"/>
              </a:rPr>
              <a:t>Purpose: Facts about infant crying </a:t>
            </a:r>
          </a:p>
          <a:p>
            <a:pPr marL="0" lvl="1" defTabSz="966387">
              <a:defRPr/>
            </a:pPr>
            <a:endParaRPr lang="en-US" sz="1100" dirty="0">
              <a:solidFill>
                <a:srgbClr val="000000"/>
              </a:solidFill>
              <a:latin typeface="Calibri" panose="020F0502020204030204" pitchFamily="34" charset="0"/>
            </a:endParaRPr>
          </a:p>
          <a:p>
            <a:pPr marL="0" lvl="1" defTabSz="966387">
              <a:defRPr/>
            </a:pPr>
            <a:r>
              <a:rPr lang="en-US" sz="1100" b="1" dirty="0">
                <a:solidFill>
                  <a:srgbClr val="000000"/>
                </a:solidFill>
                <a:latin typeface="Calibri" panose="020F0502020204030204" pitchFamily="34" charset="0"/>
              </a:rPr>
              <a:t>All Babies Cry! Crying in an essential form of infant communication with caregivers in order to get their basic needs met. </a:t>
            </a:r>
            <a:r>
              <a:rPr lang="en-US" altLang="en-US" sz="1100" b="1" dirty="0">
                <a:latin typeface="Calibri" panose="020F0502020204030204" pitchFamily="34" charset="0"/>
              </a:rPr>
              <a:t>From the moment that they are born, babies cry to communicate hunger, discomfort, over/under stimulation, fatigue or dysregulation. </a:t>
            </a:r>
          </a:p>
          <a:p>
            <a:pPr marL="0" lvl="1" defTabSz="966387">
              <a:defRPr/>
            </a:pPr>
            <a:endParaRPr lang="en-US" sz="1100" b="1" dirty="0">
              <a:solidFill>
                <a:srgbClr val="000000"/>
              </a:solidFill>
              <a:latin typeface="Calibri" panose="020F0502020204030204" pitchFamily="34" charset="0"/>
            </a:endParaRPr>
          </a:p>
          <a:p>
            <a:pPr marL="0" lvl="1" defTabSz="966387">
              <a:defRPr/>
            </a:pPr>
            <a:r>
              <a:rPr lang="en-US" sz="1100" b="1" dirty="0">
                <a:solidFill>
                  <a:srgbClr val="000000"/>
                </a:solidFill>
                <a:latin typeface="Calibri" panose="020F0502020204030204" pitchFamily="34" charset="0"/>
              </a:rPr>
              <a:t>However, some infants cry more than often, longer and more intensely than others. They can cry for no apparent reason and caregivers may be unable to sooth them. I</a:t>
            </a:r>
            <a:r>
              <a:rPr lang="en-US" altLang="en-US" sz="1100" b="1" dirty="0">
                <a:latin typeface="Calibri" panose="020F0502020204030204" pitchFamily="34" charset="0"/>
              </a:rPr>
              <a:t>nconsolable crying can be very upsetting and frustrating for caregivers.  </a:t>
            </a:r>
          </a:p>
          <a:p>
            <a:pPr marL="0" lvl="1" defTabSz="966387">
              <a:defRPr/>
            </a:pPr>
            <a:endParaRPr lang="en-US" altLang="en-US" dirty="0"/>
          </a:p>
        </p:txBody>
      </p:sp>
    </p:spTree>
    <p:extLst>
      <p:ext uri="{BB962C8B-B14F-4D97-AF65-F5344CB8AC3E}">
        <p14:creationId xmlns:p14="http://schemas.microsoft.com/office/powerpoint/2010/main" val="122359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dirty="0"/>
          </a:p>
        </p:txBody>
      </p:sp>
      <p:sp>
        <p:nvSpPr>
          <p:cNvPr id="126" name="Shape 126"/>
          <p:cNvSpPr>
            <a:spLocks noGrp="1"/>
          </p:cNvSpPr>
          <p:nvPr>
            <p:ph type="body" sz="quarter" idx="1"/>
          </p:nvPr>
        </p:nvSpPr>
        <p:spPr>
          <a:prstGeom prst="rect">
            <a:avLst/>
          </a:prstGeom>
        </p:spPr>
        <p:txBody>
          <a:bodyPr/>
          <a:lstStyle/>
          <a:p>
            <a:pPr marL="0" lvl="1" defTabSz="966387">
              <a:defRPr/>
            </a:pPr>
            <a:r>
              <a:rPr lang="en-US" sz="1100" dirty="0">
                <a:solidFill>
                  <a:srgbClr val="000000"/>
                </a:solidFill>
                <a:latin typeface="Calibri" panose="020F0502020204030204" pitchFamily="34" charset="0"/>
              </a:rPr>
              <a:t>Purpose: Introduce relationship between infant crying and Shaken Baby Syndrome, a form of abusive head trauma</a:t>
            </a:r>
          </a:p>
          <a:p>
            <a:pPr marL="0" lvl="1" defTabSz="966387">
              <a:defRPr/>
            </a:pPr>
            <a:endParaRPr lang="en-US" sz="1100" kern="1200" dirty="0">
              <a:solidFill>
                <a:srgbClr val="000000"/>
              </a:solidFill>
              <a:latin typeface="Calibri" panose="020F0502020204030204" pitchFamily="34" charset="0"/>
              <a:ea typeface="+mn-ea"/>
              <a:cs typeface="+mn-cs"/>
            </a:endParaRPr>
          </a:p>
          <a:p>
            <a:pPr marL="0" lvl="1" defTabSz="966387">
              <a:defRPr/>
            </a:pPr>
            <a:r>
              <a:rPr lang="en-US" sz="1100" i="1" kern="1200" dirty="0">
                <a:solidFill>
                  <a:srgbClr val="000000"/>
                </a:solidFill>
                <a:latin typeface="+mn-lt"/>
                <a:ea typeface="+mn-ea"/>
                <a:cs typeface="+mn-cs"/>
              </a:rPr>
              <a:t>Read Statement:</a:t>
            </a:r>
          </a:p>
          <a:p>
            <a:pPr marL="0" lvl="1" defTabSz="966387">
              <a:defRPr/>
            </a:pPr>
            <a:r>
              <a:rPr lang="en-US" sz="1100" b="1" kern="1200" dirty="0">
                <a:solidFill>
                  <a:srgbClr val="000000"/>
                </a:solidFill>
                <a:latin typeface="+mn-lt"/>
                <a:ea typeface="+mn-ea"/>
                <a:cs typeface="+mn-cs"/>
              </a:rPr>
              <a:t>The </a:t>
            </a:r>
            <a:r>
              <a:rPr lang="en-US" sz="1100" b="1" kern="1200" dirty="0">
                <a:solidFill>
                  <a:schemeClr val="accent1"/>
                </a:solidFill>
                <a:latin typeface="+mn-lt"/>
                <a:ea typeface="+mn-ea"/>
                <a:cs typeface="+mn-cs"/>
              </a:rPr>
              <a:t>number one </a:t>
            </a:r>
            <a:r>
              <a:rPr lang="en-US" sz="1100" b="1" i="1" kern="1200" dirty="0">
                <a:solidFill>
                  <a:srgbClr val="000000"/>
                </a:solidFill>
                <a:latin typeface="+mn-lt"/>
                <a:ea typeface="+mn-ea"/>
                <a:cs typeface="+mn-cs"/>
              </a:rPr>
              <a:t>trigger </a:t>
            </a:r>
            <a:r>
              <a:rPr lang="en-US" sz="1100" b="1" kern="1200" dirty="0">
                <a:solidFill>
                  <a:srgbClr val="000000"/>
                </a:solidFill>
                <a:latin typeface="+mn-lt"/>
                <a:ea typeface="+mn-ea"/>
                <a:cs typeface="+mn-cs"/>
              </a:rPr>
              <a:t>for Shaken Baby Syndrome is frustration with infant crying.</a:t>
            </a:r>
          </a:p>
          <a:p>
            <a:pPr marL="0" lvl="1" defTabSz="966387">
              <a:defRPr/>
            </a:pPr>
            <a:endParaRPr lang="en-US" altLang="en-US" dirty="0"/>
          </a:p>
        </p:txBody>
      </p:sp>
    </p:spTree>
    <p:extLst>
      <p:ext uri="{BB962C8B-B14F-4D97-AF65-F5344CB8AC3E}">
        <p14:creationId xmlns:p14="http://schemas.microsoft.com/office/powerpoint/2010/main" val="296092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r>
              <a:rPr lang="en-US" altLang="en-US" sz="1100" b="0" dirty="0">
                <a:latin typeface="+mn-lt"/>
              </a:rPr>
              <a:t>Purpose:  Describe Shaken Baby Syndrome and its relationship to Abusive Head Trauma</a:t>
            </a:r>
          </a:p>
          <a:p>
            <a:endParaRPr lang="en-US" altLang="en-US" sz="1100" b="0" dirty="0">
              <a:latin typeface="+mn-lt"/>
            </a:endParaRPr>
          </a:p>
          <a:p>
            <a:pPr marL="0" indent="0">
              <a:buFont typeface="Arial" panose="020B0604020202020204" pitchFamily="34" charset="0"/>
              <a:buNone/>
            </a:pPr>
            <a:r>
              <a:rPr lang="en-US" altLang="en-US" sz="1100" b="0" dirty="0">
                <a:latin typeface="+mn-lt"/>
              </a:rPr>
              <a:t>When a caregiver becomes overly frustrated with an infant crying, adverse consequences can stem from that frustration, particularly – Shaken Baby Syndrome.</a:t>
            </a:r>
          </a:p>
          <a:p>
            <a:endParaRPr lang="en-US" altLang="en-US" sz="1100" b="0" dirty="0">
              <a:latin typeface="+mn-lt"/>
            </a:endParaRPr>
          </a:p>
          <a:p>
            <a:r>
              <a:rPr lang="en-US" altLang="en-US" sz="1100" b="0" dirty="0">
                <a:latin typeface="+mn-lt"/>
              </a:rPr>
              <a:t>Shaken Baby Syndrome is: </a:t>
            </a:r>
          </a:p>
          <a:p>
            <a:pPr marL="177819" indent="-177819">
              <a:buFont typeface="Arial" panose="020B0604020202020204" pitchFamily="34" charset="0"/>
              <a:buChar char="•"/>
            </a:pPr>
            <a:r>
              <a:rPr lang="en-US" altLang="en-US" sz="1100" b="1" dirty="0">
                <a:latin typeface="+mn-lt"/>
              </a:rPr>
              <a:t>One form of Abusive Head Trauma (AHT). AHT also includes injury, not only to the brain, but also the skull and spinal cord which can result from shaking but also from inflicting trauma on the head by other means such as throwing, intentionally dropping, striking or other forms of impact.</a:t>
            </a:r>
          </a:p>
          <a:p>
            <a:pPr marL="177819" indent="-177819">
              <a:buFont typeface="Arial" panose="020B0604020202020204" pitchFamily="34" charset="0"/>
              <a:buChar char="•"/>
            </a:pPr>
            <a:r>
              <a:rPr lang="en-US" altLang="en-US" sz="1100" b="1" dirty="0">
                <a:latin typeface="+mn-lt"/>
              </a:rPr>
              <a:t>“Shaken baby syndrome” occurs in babies and young children. -  Who are vulnerable because they are wholly dependent upon caregivers, are so small in size and are not capable of defending themselves.</a:t>
            </a:r>
          </a:p>
          <a:p>
            <a:pPr marL="177819" indent="-177819">
              <a:buFont typeface="Arial" panose="020B0604020202020204" pitchFamily="34" charset="0"/>
              <a:buChar char="•"/>
            </a:pPr>
            <a:r>
              <a:rPr lang="en-US" altLang="en-US" sz="1100" b="1" dirty="0">
                <a:latin typeface="+mn-lt"/>
              </a:rPr>
              <a:t>The term “shaken baby syndrome” is defined by the collection of signs and symptoms specifically resulting from </a:t>
            </a:r>
            <a:r>
              <a:rPr lang="en-US" altLang="en-US" sz="1100" b="1" i="1" dirty="0">
                <a:latin typeface="+mn-lt"/>
              </a:rPr>
              <a:t>violently</a:t>
            </a:r>
            <a:r>
              <a:rPr lang="en-US" altLang="en-US" sz="1100" b="1" dirty="0">
                <a:latin typeface="+mn-lt"/>
              </a:rPr>
              <a:t> shaking a child </a:t>
            </a:r>
            <a:r>
              <a:rPr lang="en-US" altLang="en-US" sz="1100" b="1" dirty="0">
                <a:solidFill>
                  <a:srgbClr val="0070C0"/>
                </a:solidFill>
                <a:latin typeface="+mn-lt"/>
              </a:rPr>
              <a:t>OR</a:t>
            </a:r>
            <a:r>
              <a:rPr lang="en-US" altLang="en-US" sz="1100" b="1" dirty="0">
                <a:latin typeface="+mn-lt"/>
              </a:rPr>
              <a:t> shaking a child and causing the child’s head to hit an object such as a wall, furniture, or the floor. </a:t>
            </a:r>
            <a:r>
              <a:rPr lang="en-US" altLang="en-US" sz="1100" b="1" i="0" dirty="0">
                <a:latin typeface="+mn-lt"/>
              </a:rPr>
              <a:t> </a:t>
            </a:r>
          </a:p>
          <a:p>
            <a:pPr marL="177819" indent="-177819">
              <a:buFont typeface="Arial" panose="020B0604020202020204" pitchFamily="34" charset="0"/>
              <a:buChar char="•"/>
            </a:pPr>
            <a:r>
              <a:rPr lang="en-US" altLang="en-US" sz="1100" b="1" i="0" dirty="0">
                <a:latin typeface="+mn-lt"/>
              </a:rPr>
              <a:t>“Shaken Baby Syndrome” is inflicted by an adult </a:t>
            </a:r>
            <a:r>
              <a:rPr lang="en-US" altLang="en-US" sz="1100" b="1" i="1" dirty="0">
                <a:latin typeface="+mn-lt"/>
              </a:rPr>
              <a:t>on purpose</a:t>
            </a:r>
            <a:r>
              <a:rPr lang="en-US" altLang="en-US" sz="1100" b="1" i="0" dirty="0">
                <a:latin typeface="+mn-lt"/>
              </a:rPr>
              <a:t>.</a:t>
            </a:r>
          </a:p>
          <a:p>
            <a:r>
              <a:rPr lang="en-US" altLang="en-US" sz="1100" b="0" i="1" dirty="0">
                <a:latin typeface="+mn-lt"/>
              </a:rPr>
              <a:t>Below are some typical movements and activities that do </a:t>
            </a:r>
            <a:r>
              <a:rPr lang="en-US" altLang="en-US" sz="1100" b="1" i="1" dirty="0">
                <a:latin typeface="+mn-lt"/>
              </a:rPr>
              <a:t>not</a:t>
            </a:r>
            <a:r>
              <a:rPr lang="en-US" altLang="en-US" sz="1100" b="0" i="1" dirty="0">
                <a:latin typeface="+mn-lt"/>
              </a:rPr>
              <a:t> cause abusive head trauma: </a:t>
            </a:r>
          </a:p>
          <a:p>
            <a:pPr marL="177819" indent="-177819">
              <a:buFont typeface="Arial" panose="020B0604020202020204" pitchFamily="34" charset="0"/>
              <a:buChar char="•"/>
            </a:pPr>
            <a:r>
              <a:rPr lang="en-US" altLang="en-US" sz="1100" b="0" i="1" dirty="0">
                <a:latin typeface="+mn-lt"/>
              </a:rPr>
              <a:t>Tossing a baby in the air </a:t>
            </a:r>
          </a:p>
          <a:p>
            <a:pPr marL="177819" indent="-177819">
              <a:buFont typeface="Arial" panose="020B0604020202020204" pitchFamily="34" charset="0"/>
              <a:buChar char="•"/>
            </a:pPr>
            <a:r>
              <a:rPr lang="en-US" altLang="en-US" sz="1100" b="0" i="1" dirty="0">
                <a:latin typeface="+mn-lt"/>
              </a:rPr>
              <a:t>Bouncing a baby </a:t>
            </a:r>
          </a:p>
          <a:p>
            <a:pPr marL="177819" indent="-177819">
              <a:buFont typeface="Arial" panose="020B0604020202020204" pitchFamily="34" charset="0"/>
              <a:buChar char="•"/>
            </a:pPr>
            <a:r>
              <a:rPr lang="en-US" altLang="en-US" sz="1100" b="0" i="1" dirty="0">
                <a:latin typeface="+mn-lt"/>
              </a:rPr>
              <a:t>Jogging/running with baby </a:t>
            </a:r>
          </a:p>
          <a:p>
            <a:pPr marL="177819" indent="-177819">
              <a:buFont typeface="Arial" panose="020B0604020202020204" pitchFamily="34" charset="0"/>
              <a:buChar char="•"/>
            </a:pPr>
            <a:r>
              <a:rPr lang="en-US" altLang="en-US" sz="1100" b="0" i="1" dirty="0">
                <a:latin typeface="+mn-lt"/>
              </a:rPr>
              <a:t>Short accidental falls (like falling off a couch).</a:t>
            </a:r>
          </a:p>
          <a:p>
            <a:pPr marL="177819" indent="-177819">
              <a:buFont typeface="Arial" panose="020B0604020202020204" pitchFamily="34" charset="0"/>
              <a:buChar char="•"/>
            </a:pPr>
            <a:r>
              <a:rPr lang="en-US" altLang="en-US" sz="1100" b="0" i="1" dirty="0">
                <a:latin typeface="+mn-lt"/>
              </a:rPr>
              <a:t>Sudden stops or bumps </a:t>
            </a:r>
          </a:p>
          <a:p>
            <a:pPr defTabSz="948368">
              <a:defRPr/>
            </a:pPr>
            <a:endParaRPr lang="en-US" sz="1100" i="1" dirty="0">
              <a:latin typeface="+mn-lt"/>
            </a:endParaRPr>
          </a:p>
          <a:p>
            <a:pPr defTabSz="948368">
              <a:defRPr/>
            </a:pPr>
            <a:r>
              <a:rPr lang="en-US" sz="1100" i="1" dirty="0">
                <a:latin typeface="+mn-lt"/>
              </a:rPr>
              <a:t>Emphasize to audience that AHT is an act of abuse, and easily recognizable as abuse.  A typical observer would never confuse it with play. </a:t>
            </a:r>
          </a:p>
          <a:p>
            <a:pPr defTabSz="948368">
              <a:defRPr/>
            </a:pPr>
            <a:endParaRPr lang="en-US" altLang="en-US" sz="1100" b="1" i="0" dirty="0">
              <a:solidFill>
                <a:srgbClr val="FF0000"/>
              </a:solidFill>
              <a:latin typeface="+mn-lt"/>
            </a:endParaRPr>
          </a:p>
          <a:p>
            <a:pPr marL="0" indent="0">
              <a:buFont typeface="Arial" panose="020B0604020202020204" pitchFamily="34" charset="0"/>
              <a:buNone/>
            </a:pPr>
            <a:r>
              <a:rPr lang="en-US" altLang="en-US" sz="1100" b="1" i="0" dirty="0">
                <a:solidFill>
                  <a:srgbClr val="FF0000"/>
                </a:solidFill>
                <a:latin typeface="+mn-lt"/>
              </a:rPr>
              <a:t>Throughout the remainder of this training we will use the medical term Abusive Head Trauma or AHT rather than the term Shaken Baby Syndrome.</a:t>
            </a:r>
          </a:p>
          <a:p>
            <a:pPr marL="177819" indent="-177819">
              <a:buFont typeface="Arial" panose="020B0604020202020204" pitchFamily="34" charset="0"/>
              <a:buChar char="•"/>
            </a:pPr>
            <a:endParaRPr lang="en-US" altLang="en-US" sz="1100" b="1" i="0" dirty="0">
              <a:solidFill>
                <a:schemeClr val="tx1"/>
              </a:solidFill>
              <a:latin typeface="+mn-lt"/>
            </a:endParaRPr>
          </a:p>
          <a:p>
            <a:endParaRPr lang="en-US" altLang="en-US" sz="1100" b="1" dirty="0">
              <a:latin typeface="+mn-lt"/>
            </a:endParaRPr>
          </a:p>
          <a:p>
            <a:pPr marL="177819" indent="-177819">
              <a:buFont typeface="Arial" panose="020B0604020202020204" pitchFamily="34" charset="0"/>
              <a:buChar char="•"/>
            </a:pPr>
            <a:endParaRPr lang="en-US" altLang="en-US" sz="1100" b="1" dirty="0">
              <a:latin typeface="+mn-lt"/>
            </a:endParaRPr>
          </a:p>
          <a:p>
            <a:pPr marL="177819" indent="-177819">
              <a:buFont typeface="Arial" panose="020B0604020202020204" pitchFamily="34" charset="0"/>
              <a:buChar char="•"/>
            </a:pPr>
            <a:endParaRPr lang="en-US" altLang="en-US" sz="1100" b="1" dirty="0">
              <a:latin typeface="+mn-lt"/>
            </a:endParaRPr>
          </a:p>
          <a:p>
            <a:pPr marL="177819" indent="-177819">
              <a:buFont typeface="Arial" panose="020B0604020202020204" pitchFamily="34" charset="0"/>
              <a:buChar char="•"/>
            </a:pPr>
            <a:endParaRPr lang="en-US" altLang="en-US" sz="1100" b="1" dirty="0">
              <a:latin typeface="+mn-lt"/>
            </a:endParaRPr>
          </a:p>
          <a:p>
            <a:pPr>
              <a:lnSpc>
                <a:spcPct val="100000"/>
              </a:lnSpc>
            </a:pPr>
            <a:endParaRPr lang="en-US" sz="3700" dirty="0">
              <a:solidFill>
                <a:srgbClr val="000000"/>
              </a:solidFill>
            </a:endParaRPr>
          </a:p>
        </p:txBody>
      </p:sp>
    </p:spTree>
    <p:extLst>
      <p:ext uri="{BB962C8B-B14F-4D97-AF65-F5344CB8AC3E}">
        <p14:creationId xmlns:p14="http://schemas.microsoft.com/office/powerpoint/2010/main" val="86671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defTabSz="948368">
              <a:defRPr/>
            </a:pPr>
            <a:r>
              <a:rPr lang="en-US" altLang="en-US" sz="1100" dirty="0"/>
              <a:t>Purpose: A quiz help participants understand the unique characteristics of young children that make them so vulnerable to AHT</a:t>
            </a:r>
          </a:p>
          <a:p>
            <a:pPr marL="228600" indent="-228600" defTabSz="948368">
              <a:buFont typeface="Arial" panose="020B0604020202020204" pitchFamily="34" charset="0"/>
              <a:buAutoNum type="arabicPeriod"/>
              <a:defRPr/>
            </a:pPr>
            <a:r>
              <a:rPr lang="en-US" altLang="en-US" sz="1100" b="1" dirty="0"/>
              <a:t>The brain comprises 25% or one fourth of an infant’s total body weight. It is very heavy in comparison to the rest of the body. In contrast, an adult brain is approximately 10 % or one tenth of the total body weight. Much lighter to carry around in comparison.</a:t>
            </a:r>
          </a:p>
          <a:p>
            <a:pPr marL="228600" indent="-228600" defTabSz="948368">
              <a:buFont typeface="Arial" panose="020B0604020202020204" pitchFamily="34" charset="0"/>
              <a:buAutoNum type="arabicPeriod"/>
              <a:defRPr/>
            </a:pPr>
            <a:r>
              <a:rPr lang="en-US" altLang="en-US" sz="1100" b="1" dirty="0"/>
              <a:t>An infant’s skull is roomier than an adult.</a:t>
            </a:r>
          </a:p>
          <a:p>
            <a:pPr marL="0" indent="0" defTabSz="948368">
              <a:buFont typeface="Arial" panose="020B0604020202020204" pitchFamily="34" charset="0"/>
              <a:buNone/>
              <a:defRPr/>
            </a:pPr>
            <a:r>
              <a:rPr lang="en-US" altLang="en-US" sz="1100" dirty="0"/>
              <a:t>Question: Why do you think that might be the case?</a:t>
            </a:r>
          </a:p>
          <a:p>
            <a:pPr marL="0" indent="0" defTabSz="948368">
              <a:buFont typeface="Arial" panose="020B0604020202020204" pitchFamily="34" charset="0"/>
              <a:buNone/>
              <a:defRPr/>
            </a:pPr>
            <a:r>
              <a:rPr lang="en-US" altLang="en-US" sz="1100" dirty="0"/>
              <a:t>An infant’s skull is designed to have more room for the brain to grow.</a:t>
            </a:r>
          </a:p>
          <a:p>
            <a:pPr marL="0" indent="0" defTabSz="948368">
              <a:buFont typeface="Arial" panose="020B0604020202020204" pitchFamily="34" charset="0"/>
              <a:buNone/>
              <a:defRPr/>
            </a:pPr>
            <a:endParaRPr lang="en-US" altLang="en-US" sz="1100" dirty="0"/>
          </a:p>
          <a:p>
            <a:pPr marL="0" indent="0" defTabSz="948368">
              <a:buFont typeface="Arial" panose="020B0604020202020204" pitchFamily="34" charset="0"/>
              <a:buNone/>
              <a:defRPr/>
            </a:pPr>
            <a:r>
              <a:rPr lang="en-US" altLang="en-US" sz="1100" dirty="0"/>
              <a:t>Question: What might be the effect of that additional space between the brain and skull when a baby or small child is violently shaken?</a:t>
            </a:r>
          </a:p>
          <a:p>
            <a:pPr marL="0" indent="0" defTabSz="948368">
              <a:buFont typeface="Arial" panose="020B0604020202020204" pitchFamily="34" charset="0"/>
              <a:buNone/>
              <a:defRPr/>
            </a:pPr>
            <a:r>
              <a:rPr lang="en-US" altLang="en-US" sz="1100" i="1" dirty="0"/>
              <a:t>Demonstration: Ask for two volunteers to stand in front of the group to “high five” one another. Have one person be the “receiver” of the high five and the other be the “giver” of the high five. Ask the receive to hold their arm stiff and try not to let it move during the high five. Ask the giver to try to make the receiver’s hand move. Then have both the giver AND the receiver hold their hands about 2 inches apart and have the giver give the high five (remind him or her to try to move the other person’s hand). Next have the giver and the receiver stand about two feet apart and have the giver give the high five, trying to make the receiver’s hand move. The distance between the two hands should cause the giver’s high five to have more impact on the receiver’s hand. This is the same with the brain and skull. The greater distance between a baby’s brain and skull causes shaking to have a greater impact on a baby’s brain that it would on an adult whose skull and brain have much less space between one another.</a:t>
            </a:r>
          </a:p>
          <a:p>
            <a:pPr marL="171450" indent="-171450" defTabSz="948368">
              <a:buFont typeface="Arial" panose="020B0604020202020204" pitchFamily="34" charset="0"/>
              <a:buChar char="•"/>
              <a:defRPr/>
            </a:pPr>
            <a:r>
              <a:rPr lang="en-US" altLang="en-US" sz="1100" b="1" dirty="0"/>
              <a:t>When an infant is shaken the brain moves further back and forth and gains speed as it hits the surface of the skull. Additionally, blood vessels in infant brains are delicate and not very securely anchored, so the back and forth movement stretches, tears and breaks the blood vessels, causing bleeding on the brain.</a:t>
            </a:r>
          </a:p>
          <a:p>
            <a:pPr marL="0" indent="0" defTabSz="948368">
              <a:buFont typeface="Arial" panose="020B0604020202020204" pitchFamily="34" charset="0"/>
              <a:buNone/>
              <a:defRPr/>
            </a:pPr>
            <a:r>
              <a:rPr lang="en-US" altLang="en-US" sz="1100" b="1" dirty="0"/>
              <a:t>3. All three are true – an infant’s neck is soft, sweet smelling when clean and weak. However, it is the fact the neck muscles are so weak that puts infants at such high risk of injury from shaking or trauma to the head. Their neck muscles are not strong enough to stop the infant from moving when the head is shaken. Think of a floppy rag doll. It is a similar effect.</a:t>
            </a:r>
          </a:p>
          <a:p>
            <a:pPr marL="0" indent="0" defTabSz="948368">
              <a:buFont typeface="Arial" panose="020B0604020202020204" pitchFamily="34" charset="0"/>
              <a:buNone/>
              <a:defRPr/>
            </a:pPr>
            <a:r>
              <a:rPr lang="en-US" altLang="en-US" sz="1100" b="1" dirty="0"/>
              <a:t>4. It is true that bleeding of the brain is injurious. Equally damaging is the swelling of the brain that occurs from the impact of the brain against the skull. The pressure from this swelling stops blood circulation to parts of the brain. This lack of circulation can cause those parts of the brain to die, resulting in permanent damage.</a:t>
            </a:r>
          </a:p>
          <a:p>
            <a:pPr marL="0" indent="0" defTabSz="948368">
              <a:buFont typeface="Arial" panose="020B0604020202020204" pitchFamily="34" charset="0"/>
              <a:buNone/>
              <a:defRPr/>
            </a:pPr>
            <a:endParaRPr lang="en-US" altLang="en-US" sz="1100" b="1" dirty="0"/>
          </a:p>
          <a:p>
            <a:pPr marL="0" indent="0" defTabSz="948368">
              <a:buFont typeface="Arial" panose="020B0604020202020204" pitchFamily="34" charset="0"/>
              <a:buNone/>
              <a:defRPr/>
            </a:pPr>
            <a:endParaRPr lang="en-US" altLang="en-US" sz="1100" dirty="0"/>
          </a:p>
          <a:p>
            <a:pPr marL="171450" indent="-171450" defTabSz="948368">
              <a:buFont typeface="Arial" panose="020B0604020202020204" pitchFamily="34" charset="0"/>
              <a:buChar char="•"/>
              <a:defRPr/>
            </a:pPr>
            <a:endParaRPr lang="en-US" altLang="en-US" sz="1100" dirty="0"/>
          </a:p>
          <a:p>
            <a:pPr defTabSz="948368">
              <a:defRPr/>
            </a:pPr>
            <a:endParaRPr lang="en-US" altLang="en-US" sz="1100" dirty="0"/>
          </a:p>
          <a:p>
            <a:pPr defTabSz="948368">
              <a:defRPr/>
            </a:pPr>
            <a:endParaRPr lang="en-US" altLang="en-US" sz="1100" dirty="0"/>
          </a:p>
          <a:p>
            <a:pPr defTabSz="948368">
              <a:defRPr/>
            </a:pPr>
            <a:endParaRPr lang="en-US" altLang="en-US" sz="1100" dirty="0"/>
          </a:p>
          <a:p>
            <a:pPr defTabSz="948368">
              <a:defRPr/>
            </a:pPr>
            <a:endParaRPr lang="en-US" altLang="en-US" sz="1100" dirty="0"/>
          </a:p>
          <a:p>
            <a:pPr defTabSz="948368">
              <a:defRPr/>
            </a:pPr>
            <a:endParaRPr lang="en-US" altLang="en-US" sz="1100" dirty="0"/>
          </a:p>
          <a:p>
            <a:endParaRPr lang="en-US" dirty="0">
              <a:latin typeface="+mj-lt"/>
            </a:endParaRPr>
          </a:p>
        </p:txBody>
      </p:sp>
    </p:spTree>
    <p:extLst>
      <p:ext uri="{BB962C8B-B14F-4D97-AF65-F5344CB8AC3E}">
        <p14:creationId xmlns:p14="http://schemas.microsoft.com/office/powerpoint/2010/main" val="405518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p>
            <a:pPr defTabSz="948368">
              <a:defRPr/>
            </a:pPr>
            <a:r>
              <a:rPr lang="en-US" altLang="en-US" sz="1100" dirty="0"/>
              <a:t>Purpose: To describe the physical process of how shaking damages the brain</a:t>
            </a:r>
          </a:p>
          <a:p>
            <a:pPr defTabSz="948368">
              <a:defRPr/>
            </a:pPr>
            <a:endParaRPr lang="en-US" altLang="en-US" sz="1100" b="1" dirty="0"/>
          </a:p>
          <a:p>
            <a:pPr defTabSz="948368">
              <a:defRPr/>
            </a:pPr>
            <a:r>
              <a:rPr lang="en-US" altLang="en-US" sz="1100" b="1" dirty="0"/>
              <a:t>What actually happens when an adult violently shakes a baby or small child?</a:t>
            </a:r>
          </a:p>
          <a:p>
            <a:pPr marL="171450" indent="-171450" defTabSz="948368">
              <a:buFont typeface="Arial" panose="020B0604020202020204" pitchFamily="34" charset="0"/>
              <a:buChar char="•"/>
              <a:defRPr/>
            </a:pPr>
            <a:r>
              <a:rPr lang="en-US" altLang="en-US" sz="1100" b="1" dirty="0"/>
              <a:t>As mentioned previously, because of their large heads and weak neck muscles, they do not have the strength to control the movement. </a:t>
            </a:r>
          </a:p>
          <a:p>
            <a:pPr marL="171450" indent="-171450" defTabSz="948368">
              <a:buFont typeface="Arial" panose="020B0604020202020204" pitchFamily="34" charset="0"/>
              <a:buChar char="•"/>
              <a:defRPr/>
            </a:pPr>
            <a:r>
              <a:rPr lang="en-US" altLang="en-US" sz="1100" b="1" dirty="0"/>
              <a:t>The strength of an adult shaking a baby causes an infant’s head to move in a figure eight pattern.  </a:t>
            </a:r>
          </a:p>
          <a:p>
            <a:pPr marL="171450" indent="-171450" defTabSz="948368">
              <a:buFont typeface="Arial" panose="020B0604020202020204" pitchFamily="34" charset="0"/>
              <a:buChar char="•"/>
              <a:defRPr/>
            </a:pPr>
            <a:r>
              <a:rPr lang="en-US" altLang="en-US" sz="1100" b="1" dirty="0"/>
              <a:t>This causes different parts of the brain to move at different speeds and in different directions. </a:t>
            </a:r>
          </a:p>
          <a:p>
            <a:pPr marL="171450" indent="-171450" defTabSz="948368">
              <a:buFont typeface="Arial" panose="020B0604020202020204" pitchFamily="34" charset="0"/>
              <a:buChar char="•"/>
              <a:defRPr/>
            </a:pPr>
            <a:r>
              <a:rPr lang="en-US" altLang="en-US" sz="1100" b="1" dirty="0"/>
              <a:t>As mentioned previously, this type of motion can cause swelling in the brain as well as tearing and bleeding of the blood vessels in the brain and eyes.</a:t>
            </a:r>
          </a:p>
          <a:p>
            <a:pPr marL="0" indent="0" defTabSz="948368">
              <a:buFont typeface="Arial" panose="020B0604020202020204" pitchFamily="34" charset="0"/>
              <a:buNone/>
              <a:defRPr/>
            </a:pPr>
            <a:endParaRPr lang="en-US" altLang="en-US" sz="1100" b="1" dirty="0"/>
          </a:p>
          <a:p>
            <a:pPr marL="171450" indent="-171450" defTabSz="948368">
              <a:buFont typeface="Arial" panose="020B0604020202020204" pitchFamily="34" charset="0"/>
              <a:buChar char="•"/>
              <a:defRPr/>
            </a:pPr>
            <a:r>
              <a:rPr lang="en-US" altLang="en-US" sz="1100" b="1" dirty="0"/>
              <a:t>As the back of the brain hits the back of the skull, damage can occur to the occipital lobe which controls vision. </a:t>
            </a:r>
          </a:p>
          <a:p>
            <a:pPr marL="171450" indent="-171450" defTabSz="948368">
              <a:buFont typeface="Arial" panose="020B0604020202020204" pitchFamily="34" charset="0"/>
              <a:buChar char="•"/>
              <a:defRPr/>
            </a:pPr>
            <a:r>
              <a:rPr lang="en-US" altLang="en-US" sz="1100" b="1" dirty="0"/>
              <a:t>As the front of the head hits the front of the skull damage can occur to the frontal lobe which controls memory and emotion.</a:t>
            </a:r>
          </a:p>
          <a:p>
            <a:pPr marL="171450" indent="-171450" defTabSz="948368">
              <a:buFont typeface="Arial" panose="020B0604020202020204" pitchFamily="34" charset="0"/>
              <a:buChar char="•"/>
              <a:defRPr/>
            </a:pPr>
            <a:r>
              <a:rPr lang="en-US" altLang="en-US" sz="1100" b="1" dirty="0"/>
              <a:t>As the left and right sides of the brain hit the corresponding side of the skull, speech, hearing and the movement of arms and legs can be affected.</a:t>
            </a:r>
          </a:p>
          <a:p>
            <a:pPr marL="0" indent="0" defTabSz="948368">
              <a:buFont typeface="Arial" panose="020B0604020202020204" pitchFamily="34" charset="0"/>
              <a:buNone/>
              <a:defRPr/>
            </a:pPr>
            <a:endParaRPr lang="en-US" altLang="en-US" sz="1100" b="1" dirty="0"/>
          </a:p>
          <a:p>
            <a:pPr defTabSz="948368">
              <a:defRPr/>
            </a:pPr>
            <a:endParaRPr lang="en-US" altLang="en-US" sz="1100" dirty="0"/>
          </a:p>
          <a:p>
            <a:pPr defTabSz="948368">
              <a:defRPr/>
            </a:pPr>
            <a:endParaRPr lang="en-US" altLang="en-US" sz="1100" dirty="0"/>
          </a:p>
          <a:p>
            <a:pPr defTabSz="948368">
              <a:defRPr/>
            </a:pPr>
            <a:endParaRPr lang="en-US" altLang="en-US" sz="1100" dirty="0"/>
          </a:p>
          <a:p>
            <a:endParaRPr lang="en-US" dirty="0">
              <a:latin typeface="+mj-lt"/>
            </a:endParaRPr>
          </a:p>
        </p:txBody>
      </p:sp>
    </p:spTree>
    <p:extLst>
      <p:ext uri="{BB962C8B-B14F-4D97-AF65-F5344CB8AC3E}">
        <p14:creationId xmlns:p14="http://schemas.microsoft.com/office/powerpoint/2010/main" val="352773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dirty="0"/>
          </a:p>
        </p:txBody>
      </p:sp>
      <p:sp>
        <p:nvSpPr>
          <p:cNvPr id="147" name="Shape 147"/>
          <p:cNvSpPr>
            <a:spLocks noGrp="1"/>
          </p:cNvSpPr>
          <p:nvPr>
            <p:ph type="body" sz="quarter" idx="1"/>
          </p:nvPr>
        </p:nvSpPr>
        <p:spPr>
          <a:xfrm>
            <a:off x="731520" y="4560570"/>
            <a:ext cx="5852160" cy="4568440"/>
          </a:xfrm>
          <a:prstGeom prst="rect">
            <a:avLst/>
          </a:prstGeom>
        </p:spPr>
        <p:txBody>
          <a:bodyPr/>
          <a:lstStyle/>
          <a:p>
            <a:pPr defTabSz="948368">
              <a:defRPr/>
            </a:pPr>
            <a:r>
              <a:rPr lang="en-US" altLang="en-US" sz="1100" dirty="0"/>
              <a:t>Purpose: To describe the characteristics of abusive head trauma victims and emphasize that AHT can happen to any child in any family. And that perpetrators are almost always a trusted caregiver, so parents, child care providers, friends, family members and neighbors need to be aware of the signs when caring for vulnerable children. </a:t>
            </a:r>
          </a:p>
          <a:p>
            <a:pPr defTabSz="948368">
              <a:defRPr/>
            </a:pPr>
            <a:endParaRPr lang="en-US" sz="1100" dirty="0">
              <a:solidFill>
                <a:srgbClr val="000000"/>
              </a:solidFill>
            </a:endParaRPr>
          </a:p>
          <a:p>
            <a:pPr marL="177819" indent="-177819" defTabSz="948368">
              <a:lnSpc>
                <a:spcPct val="150000"/>
              </a:lnSpc>
              <a:buFont typeface="Arial" panose="020B0604020202020204" pitchFamily="34" charset="0"/>
              <a:buChar char="•"/>
            </a:pPr>
            <a:r>
              <a:rPr lang="en-US" sz="1100" b="1" dirty="0">
                <a:sym typeface="Calibri"/>
              </a:rPr>
              <a:t>Abuse head trauma occurs among babies and children from birth up until 5 years of age. </a:t>
            </a:r>
          </a:p>
          <a:p>
            <a:pPr marL="177819" indent="-177819" defTabSz="948368">
              <a:lnSpc>
                <a:spcPct val="150000"/>
              </a:lnSpc>
              <a:buFont typeface="Arial" panose="020B0604020202020204" pitchFamily="34" charset="0"/>
              <a:buChar char="•"/>
            </a:pPr>
            <a:r>
              <a:rPr lang="en-US" sz="1100" b="1" i="0" dirty="0">
                <a:sym typeface="Calibri"/>
              </a:rPr>
              <a:t>The majority of cases are among infants less than 6 months of age. </a:t>
            </a:r>
          </a:p>
          <a:p>
            <a:pPr marL="177819" indent="-177819" defTabSz="948368">
              <a:lnSpc>
                <a:spcPct val="150000"/>
              </a:lnSpc>
              <a:buFont typeface="Arial" panose="020B0604020202020204" pitchFamily="34" charset="0"/>
              <a:buChar char="•"/>
            </a:pPr>
            <a:r>
              <a:rPr lang="en-US" sz="1100" b="1" i="0" dirty="0">
                <a:sym typeface="Calibri"/>
              </a:rPr>
              <a:t>However, severe shaking can seriously </a:t>
            </a:r>
            <a:r>
              <a:rPr lang="en-US" sz="1100" b="1" dirty="0">
                <a:sym typeface="Calibri"/>
              </a:rPr>
              <a:t>injure children as old as 4 or 5.</a:t>
            </a:r>
          </a:p>
          <a:p>
            <a:pPr marL="177819" indent="-177819" defTabSz="948368">
              <a:buFont typeface="Arial" panose="020B0604020202020204" pitchFamily="34" charset="0"/>
              <a:buChar char="•"/>
            </a:pPr>
            <a:r>
              <a:rPr lang="en-US" sz="1100" b="1" i="0" dirty="0">
                <a:sym typeface="Calibri"/>
              </a:rPr>
              <a:t>AHT can happen to any child, regardless of race, socioeconomic status or family structure.  </a:t>
            </a:r>
            <a:r>
              <a:rPr lang="en-US" sz="1100" b="0" i="0" dirty="0">
                <a:sym typeface="Calibri"/>
              </a:rPr>
              <a:t>However, young parents, parents with little support, those experiencing stress, those who are not able to meet their basic needs for food, shelter etc., those experiencing other forms of violence or at reduced capacity due to substance use or mental illness, and homes where unrelated adults are residing have increased risk.</a:t>
            </a:r>
          </a:p>
          <a:p>
            <a:pPr marL="177819" indent="-177819" defTabSz="948368">
              <a:buFont typeface="Arial" panose="020B0604020202020204" pitchFamily="34" charset="0"/>
              <a:buChar char="•"/>
            </a:pPr>
            <a:r>
              <a:rPr lang="en-US" sz="1100" b="1" i="0" dirty="0">
                <a:sym typeface="Calibri"/>
              </a:rPr>
              <a:t>There are more male AHT victims than female.</a:t>
            </a:r>
            <a:endParaRPr lang="en-US" sz="1100" b="1" i="1" dirty="0">
              <a:sym typeface="Calibri"/>
            </a:endParaRPr>
          </a:p>
          <a:p>
            <a:pPr marL="177819" indent="-177819" defTabSz="948368">
              <a:buFont typeface="Arial" panose="020B0604020202020204" pitchFamily="34" charset="0"/>
              <a:buChar char="•"/>
            </a:pPr>
            <a:r>
              <a:rPr lang="en-US" sz="1100" b="1" dirty="0">
                <a:sym typeface="Calibri"/>
              </a:rPr>
              <a:t>A perpetrator of AHT is almost always a person who has been entrusted with an infant’s care</a:t>
            </a:r>
            <a:r>
              <a:rPr lang="en-US" sz="1100" dirty="0">
                <a:sym typeface="Calibri"/>
              </a:rPr>
              <a:t> (parent, a parent’s significant other, child care provider).</a:t>
            </a:r>
          </a:p>
          <a:p>
            <a:pPr marL="0" indent="0" defTabSz="948368">
              <a:buFont typeface="Arial" panose="020B0604020202020204" pitchFamily="34" charset="0"/>
              <a:buNone/>
            </a:pPr>
            <a:r>
              <a:rPr lang="en-US" sz="1100" dirty="0">
                <a:sym typeface="Calibri"/>
              </a:rPr>
              <a:t>60-70 of perpetrators are male. Usually the child’s father or mother’s boyfriend. Others include mothers, grandparents, step-parents, other relatives or child care providers. </a:t>
            </a:r>
          </a:p>
          <a:p>
            <a:pPr marL="0" indent="0" defTabSz="948368">
              <a:buFont typeface="Arial" panose="020B0604020202020204" pitchFamily="34" charset="0"/>
              <a:buNone/>
            </a:pPr>
            <a:endParaRPr lang="en-US" sz="1100" dirty="0">
              <a:sym typeface="Calibri"/>
            </a:endParaRPr>
          </a:p>
          <a:p>
            <a:pPr marL="0" indent="0" defTabSz="948368">
              <a:buFont typeface="Arial" panose="020B0604020202020204" pitchFamily="34" charset="0"/>
              <a:buNone/>
            </a:pPr>
            <a:r>
              <a:rPr lang="en-US" sz="1100" b="1" dirty="0">
                <a:sym typeface="Calibri"/>
              </a:rPr>
              <a:t>Anyone who may become frustrated is capable of shaking a baby. It can happen to any child in any family. It is, therefore, very important to help caregivers become aware of the risk for themselves and from others, to be aware of the signs that shaking has or may occur and to scrutinize those in whose care vulnerable children are left.</a:t>
            </a:r>
          </a:p>
        </p:txBody>
      </p:sp>
    </p:spTree>
    <p:extLst>
      <p:ext uri="{BB962C8B-B14F-4D97-AF65-F5344CB8AC3E}">
        <p14:creationId xmlns:p14="http://schemas.microsoft.com/office/powerpoint/2010/main" val="2538226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solidFill>
                  <a:schemeClr val="tx2"/>
                </a:solidFill>
              </a:defRPr>
            </a:lvl1pPr>
          </a:lstStyle>
          <a:p>
            <a:r>
              <a:rPr lang="en-US"/>
              <a:t>Click to edit Master title style</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95" y="5181600"/>
            <a:ext cx="5406705" cy="1322723"/>
          </a:xfrm>
          <a:prstGeom prst="rect">
            <a:avLst/>
          </a:prstGeom>
        </p:spPr>
      </p:pic>
    </p:spTree>
    <p:extLst>
      <p:ext uri="{BB962C8B-B14F-4D97-AF65-F5344CB8AC3E}">
        <p14:creationId xmlns:p14="http://schemas.microsoft.com/office/powerpoint/2010/main" val="205266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25953803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351550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6870008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783256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87564345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18856677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1039576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69411234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23079581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4346834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033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sz="3200">
                <a:solidFill>
                  <a:srgbClr val="888888"/>
                </a:solidFill>
                <a:latin typeface="+mj-lt"/>
                <a:ea typeface="+mj-ea"/>
                <a:cs typeface="+mj-cs"/>
                <a:sym typeface="Calibri"/>
              </a:defRPr>
            </a:lvl1pPr>
            <a:lvl2pPr marL="0" indent="457200" algn="ctr">
              <a:buSzTx/>
              <a:buFontTx/>
              <a:buNone/>
              <a:defRPr sz="3200">
                <a:solidFill>
                  <a:srgbClr val="888888"/>
                </a:solidFill>
                <a:latin typeface="+mj-lt"/>
                <a:ea typeface="+mj-ea"/>
                <a:cs typeface="+mj-cs"/>
                <a:sym typeface="Calibri"/>
              </a:defRPr>
            </a:lvl2pPr>
            <a:lvl3pPr marL="0" indent="914400" algn="ctr">
              <a:buSzTx/>
              <a:buFontTx/>
              <a:buNone/>
              <a:defRPr sz="3200">
                <a:solidFill>
                  <a:srgbClr val="888888"/>
                </a:solidFill>
                <a:latin typeface="+mj-lt"/>
                <a:ea typeface="+mj-ea"/>
                <a:cs typeface="+mj-cs"/>
                <a:sym typeface="Calibri"/>
              </a:defRPr>
            </a:lvl3pPr>
            <a:lvl4pPr marL="0" indent="1371600" algn="ctr">
              <a:buSzTx/>
              <a:buFontTx/>
              <a:buNone/>
              <a:defRPr sz="3200">
                <a:solidFill>
                  <a:srgbClr val="888888"/>
                </a:solidFill>
                <a:latin typeface="+mj-lt"/>
                <a:ea typeface="+mj-ea"/>
                <a:cs typeface="+mj-cs"/>
                <a:sym typeface="Calibri"/>
              </a:defRPr>
            </a:lvl4pPr>
            <a:lvl5pPr marL="0" indent="1828800" algn="ctr">
              <a:buSzTx/>
              <a:buFont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78933938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48387128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a:solidFill>
                  <a:srgbClr val="888888"/>
                </a:solidFill>
                <a:latin typeface="+mj-lt"/>
                <a:ea typeface="+mj-ea"/>
                <a:cs typeface="+mj-cs"/>
                <a:sym typeface="Calibri"/>
              </a:defRPr>
            </a:lvl1pPr>
            <a:lvl2pPr marL="0" indent="457200">
              <a:spcBef>
                <a:spcPts val="400"/>
              </a:spcBef>
              <a:buSzTx/>
              <a:buFontTx/>
              <a:buNone/>
              <a:defRPr>
                <a:solidFill>
                  <a:srgbClr val="888888"/>
                </a:solidFill>
                <a:latin typeface="+mj-lt"/>
                <a:ea typeface="+mj-ea"/>
                <a:cs typeface="+mj-cs"/>
                <a:sym typeface="Calibri"/>
              </a:defRPr>
            </a:lvl2pPr>
            <a:lvl3pPr marL="0" indent="914400">
              <a:spcBef>
                <a:spcPts val="400"/>
              </a:spcBef>
              <a:buSzTx/>
              <a:buFontTx/>
              <a:buNone/>
              <a:defRPr>
                <a:solidFill>
                  <a:srgbClr val="888888"/>
                </a:solidFill>
                <a:latin typeface="+mj-lt"/>
                <a:ea typeface="+mj-ea"/>
                <a:cs typeface="+mj-cs"/>
                <a:sym typeface="Calibri"/>
              </a:defRPr>
            </a:lvl3pPr>
            <a:lvl4pPr marL="0" indent="1371600">
              <a:spcBef>
                <a:spcPts val="400"/>
              </a:spcBef>
              <a:buSzTx/>
              <a:buFontTx/>
              <a:buNone/>
              <a:defRPr>
                <a:solidFill>
                  <a:srgbClr val="888888"/>
                </a:solidFill>
                <a:latin typeface="+mj-lt"/>
                <a:ea typeface="+mj-ea"/>
                <a:cs typeface="+mj-cs"/>
                <a:sym typeface="Calibri"/>
              </a:defRPr>
            </a:lvl4pPr>
            <a:lvl5pPr marL="0" indent="1828800">
              <a:spcBef>
                <a:spcPts val="400"/>
              </a:spcBef>
              <a:buSzTx/>
              <a:buFontTx/>
              <a:buNone/>
              <a:defRPr>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1308578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marL="342900" indent="-342900">
              <a:spcBef>
                <a:spcPts val="600"/>
              </a:spcBef>
              <a:defRPr sz="2800">
                <a:solidFill>
                  <a:srgbClr val="000000"/>
                </a:solidFill>
                <a:latin typeface="+mj-lt"/>
                <a:ea typeface="+mj-ea"/>
                <a:cs typeface="+mj-cs"/>
                <a:sym typeface="Calibri"/>
              </a:defRPr>
            </a:lvl1pPr>
            <a:lvl2pPr marL="790575" indent="-333375">
              <a:spcBef>
                <a:spcPts val="600"/>
              </a:spcBef>
              <a:defRPr sz="2800">
                <a:solidFill>
                  <a:srgbClr val="000000"/>
                </a:solidFill>
                <a:latin typeface="+mj-lt"/>
                <a:ea typeface="+mj-ea"/>
                <a:cs typeface="+mj-cs"/>
                <a:sym typeface="Calibri"/>
              </a:defRPr>
            </a:lvl2pPr>
            <a:lvl3pPr marL="1234439" indent="-320039">
              <a:spcBef>
                <a:spcPts val="600"/>
              </a:spcBef>
              <a:defRPr sz="2800">
                <a:solidFill>
                  <a:srgbClr val="000000"/>
                </a:solidFill>
                <a:latin typeface="+mj-lt"/>
                <a:ea typeface="+mj-ea"/>
                <a:cs typeface="+mj-cs"/>
                <a:sym typeface="Calibri"/>
              </a:defRPr>
            </a:lvl3pPr>
            <a:lvl4pPr marL="1727200" indent="-355600">
              <a:spcBef>
                <a:spcPts val="600"/>
              </a:spcBef>
              <a:defRPr sz="2800">
                <a:solidFill>
                  <a:srgbClr val="000000"/>
                </a:solidFill>
                <a:latin typeface="+mj-lt"/>
                <a:ea typeface="+mj-ea"/>
                <a:cs typeface="+mj-cs"/>
                <a:sym typeface="Calibri"/>
              </a:defRPr>
            </a:lvl4pPr>
            <a:lvl5pPr marL="2184400" indent="-355600">
              <a:spcBef>
                <a:spcPts val="600"/>
              </a:spcBef>
              <a:defRPr sz="2800">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9559591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000000"/>
                </a:solidFill>
                <a:latin typeface="+mj-lt"/>
                <a:ea typeface="+mj-ea"/>
                <a:cs typeface="+mj-cs"/>
                <a:sym typeface="Calibri"/>
              </a:defRPr>
            </a:lvl1pPr>
            <a:lvl2pPr marL="0" indent="457200">
              <a:spcBef>
                <a:spcPts val="500"/>
              </a:spcBef>
              <a:buSzTx/>
              <a:buFontTx/>
              <a:buNone/>
              <a:defRPr sz="2400" b="1">
                <a:solidFill>
                  <a:srgbClr val="000000"/>
                </a:solidFill>
                <a:latin typeface="+mj-lt"/>
                <a:ea typeface="+mj-ea"/>
                <a:cs typeface="+mj-cs"/>
                <a:sym typeface="Calibri"/>
              </a:defRPr>
            </a:lvl2pPr>
            <a:lvl3pPr marL="0" indent="914400">
              <a:spcBef>
                <a:spcPts val="500"/>
              </a:spcBef>
              <a:buSzTx/>
              <a:buFontTx/>
              <a:buNone/>
              <a:defRPr sz="2400" b="1">
                <a:solidFill>
                  <a:srgbClr val="000000"/>
                </a:solidFill>
                <a:latin typeface="+mj-lt"/>
                <a:ea typeface="+mj-ea"/>
                <a:cs typeface="+mj-cs"/>
                <a:sym typeface="Calibri"/>
              </a:defRPr>
            </a:lvl3pPr>
            <a:lvl4pPr marL="0" indent="1371600">
              <a:spcBef>
                <a:spcPts val="500"/>
              </a:spcBef>
              <a:buSzTx/>
              <a:buFontTx/>
              <a:buNone/>
              <a:defRPr sz="2400" b="1">
                <a:solidFill>
                  <a:srgbClr val="000000"/>
                </a:solidFill>
                <a:latin typeface="+mj-lt"/>
                <a:ea typeface="+mj-ea"/>
                <a:cs typeface="+mj-cs"/>
                <a:sym typeface="Calibri"/>
              </a:defRPr>
            </a:lvl4pPr>
            <a:lvl5pPr marL="0" indent="1828800">
              <a:spcBef>
                <a:spcPts val="500"/>
              </a:spcBef>
              <a:buSzTx/>
              <a:buFontTx/>
              <a:buNone/>
              <a:defRPr sz="2400" b="1">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solidFill>
                  <a:srgbClr val="000000"/>
                </a:solidFill>
                <a:latin typeface="+mj-lt"/>
                <a:ea typeface="+mj-ea"/>
                <a:cs typeface="+mj-cs"/>
                <a:sym typeface="Calibri"/>
              </a:defRPr>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4896258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152725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064822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solidFill>
                  <a:srgbClr val="000000"/>
                </a:solidFill>
                <a:latin typeface="+mj-lt"/>
                <a:ea typeface="+mj-ea"/>
                <a:cs typeface="+mj-cs"/>
                <a:sym typeface="Calibri"/>
              </a:defRPr>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84223478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solidFill>
                  <a:srgbClr val="000000"/>
                </a:solidFill>
                <a:latin typeface="+mj-lt"/>
                <a:ea typeface="+mj-ea"/>
                <a:cs typeface="+mj-cs"/>
                <a:sym typeface="Calibri"/>
              </a:defRPr>
            </a:lvl1pPr>
            <a:lvl2pPr marL="0" indent="457200">
              <a:spcBef>
                <a:spcPts val="300"/>
              </a:spcBef>
              <a:buSzTx/>
              <a:buFontTx/>
              <a:buNone/>
              <a:defRPr sz="1400">
                <a:solidFill>
                  <a:srgbClr val="000000"/>
                </a:solidFill>
                <a:latin typeface="+mj-lt"/>
                <a:ea typeface="+mj-ea"/>
                <a:cs typeface="+mj-cs"/>
                <a:sym typeface="Calibri"/>
              </a:defRPr>
            </a:lvl2pPr>
            <a:lvl3pPr marL="0" indent="914400">
              <a:spcBef>
                <a:spcPts val="300"/>
              </a:spcBef>
              <a:buSzTx/>
              <a:buFontTx/>
              <a:buNone/>
              <a:defRPr sz="1400">
                <a:solidFill>
                  <a:srgbClr val="000000"/>
                </a:solidFill>
                <a:latin typeface="+mj-lt"/>
                <a:ea typeface="+mj-ea"/>
                <a:cs typeface="+mj-cs"/>
                <a:sym typeface="Calibri"/>
              </a:defRPr>
            </a:lvl3pPr>
            <a:lvl4pPr marL="0" indent="1371600">
              <a:spcBef>
                <a:spcPts val="300"/>
              </a:spcBef>
              <a:buSzTx/>
              <a:buFontTx/>
              <a:buNone/>
              <a:defRPr sz="1400">
                <a:solidFill>
                  <a:srgbClr val="000000"/>
                </a:solidFill>
                <a:latin typeface="+mj-lt"/>
                <a:ea typeface="+mj-ea"/>
                <a:cs typeface="+mj-cs"/>
                <a:sym typeface="Calibri"/>
              </a:defRPr>
            </a:lvl4pPr>
            <a:lvl5pPr marL="0" indent="1828800">
              <a:spcBef>
                <a:spcPts val="300"/>
              </a:spcBef>
              <a:buSzTx/>
              <a:buFontTx/>
              <a:buNone/>
              <a:defRPr sz="1400">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83379567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46948203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483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652556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99995333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061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788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95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304800"/>
            <a:ext cx="6172200" cy="6324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4936514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96130131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90DADE0-0448-4C8B-9882-A65A0C605C52}" type="datetimeFigureOut">
              <a:rPr lang="en-US" smtClean="0"/>
              <a:t>5/4/2020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37E4A56-D63F-4C4A-9780-A805CC611CCF}" type="slidenum">
              <a:rPr lang="en-US" smtClean="0"/>
              <a:t>‹#›</a:t>
            </a:fld>
            <a:endParaRPr lang="en-US" dirty="0"/>
          </a:p>
        </p:txBody>
      </p:sp>
    </p:spTree>
    <p:extLst>
      <p:ext uri="{BB962C8B-B14F-4D97-AF65-F5344CB8AC3E}">
        <p14:creationId xmlns:p14="http://schemas.microsoft.com/office/powerpoint/2010/main" val="168025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52399" y="152400"/>
            <a:ext cx="8814047" cy="1346447"/>
          </a:xfrm>
          <a:prstGeom prst="rect">
            <a:avLst/>
          </a:prstGeom>
          <a:solidFill>
            <a:srgbClr val="483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 y="1634971"/>
            <a:ext cx="8831802" cy="504547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380999" y="1719070"/>
            <a:ext cx="8407893" cy="48912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27827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3200" kern="1200" cap="all" spc="200" baseline="0">
          <a:ln>
            <a:noFill/>
          </a:ln>
          <a:solidFill>
            <a:schemeClr val="bg1"/>
          </a:solidFill>
          <a:effectLst/>
          <a:latin typeface="Candara" panose="020E0502030303020204" pitchFamily="34" charset="0"/>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800" kern="1200" spc="150" baseline="0">
          <a:solidFill>
            <a:schemeClr val="tx2"/>
          </a:solidFill>
          <a:latin typeface="Calibri" panose="020F0502020204030204" pitchFamily="34" charset="0"/>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400" kern="1200" spc="100" baseline="0">
          <a:solidFill>
            <a:schemeClr val="tx2"/>
          </a:solidFill>
          <a:latin typeface="Calibri" panose="020F0502020204030204" pitchFamily="34" charset="0"/>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000" kern="1200" spc="100" baseline="0">
          <a:solidFill>
            <a:schemeClr val="tx2"/>
          </a:solidFill>
          <a:latin typeface="Calibri" panose="020F0502020204030204" pitchFamily="34" charset="0"/>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800" kern="1200">
          <a:solidFill>
            <a:schemeClr val="tx2"/>
          </a:solidFill>
          <a:latin typeface="Calibri" panose="020F0502020204030204" pitchFamily="34" charset="0"/>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600" kern="1200" spc="100" baseline="0">
          <a:solidFill>
            <a:schemeClr val="tx2"/>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latin typeface="Calibri"/>
                <a:sym typeface="Calibri"/>
              </a:rPr>
              <a:pPr hangingPunct="0"/>
              <a:t>‹#›</a:t>
            </a:fld>
            <a:endParaRPr kern="0" dirty="0">
              <a:latin typeface="Calibri"/>
              <a:sym typeface="Calibri"/>
            </a:endParaRPr>
          </a:p>
        </p:txBody>
      </p:sp>
    </p:spTree>
    <p:extLst>
      <p:ext uri="{BB962C8B-B14F-4D97-AF65-F5344CB8AC3E}">
        <p14:creationId xmlns:p14="http://schemas.microsoft.com/office/powerpoint/2010/main" val="78685139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 id="2147483677" r:id="rId6"/>
    <p:sldLayoutId id="2147483678" r:id="rId7"/>
    <p:sldLayoutId id="2147483679" r:id="rId8"/>
    <p:sldLayoutId id="2147483680" r:id="rId9"/>
    <p:sldLayoutId id="2147483681" r:id="rId1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41671197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14312" marR="0" indent="-214312"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1pPr>
      <a:lvl2pPr marL="661307" marR="0" indent="-204107"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2pPr>
      <a:lvl3pPr marL="1104900" marR="0" indent="-1905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3pPr>
      <a:lvl4pPr marL="1600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4pPr>
      <a:lvl5pPr marL="20574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5pPr>
      <a:lvl6pPr marL="25146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6pPr>
      <a:lvl7pPr marL="29718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7pPr>
      <a:lvl8pPr marL="34290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8pPr>
      <a:lvl9pPr marL="3886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hyperlink" Target="http://2012books.lardbucket.org/books/job-searching-in-six-steps/s12-step-4-continued-master-the-in.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hyperlink" Target="http://mmjgwrites.wordpress.com/"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dcf.wisconsin.gov/" TargetMode="External"/><Relationship Id="rId3" Type="http://schemas.openxmlformats.org/officeDocument/2006/relationships/image" Target="../media/image3.png"/><Relationship Id="rId7" Type="http://schemas.openxmlformats.org/officeDocument/2006/relationships/hyperlink" Target="https://uwm.edu/mcwp/sentinel-injuries/" TargetMode="External"/><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hyperlink" Target="https://dcf.wisconsin.gov/ccic/aht-training-materials" TargetMode="External"/><Relationship Id="rId5" Type="http://schemas.openxmlformats.org/officeDocument/2006/relationships/hyperlink" Target="https://dontshake.org/" TargetMode="External"/><Relationship Id="rId4" Type="http://schemas.openxmlformats.org/officeDocument/2006/relationships/hyperlink" Target="http://purplecrying.info/" TargetMode="External"/><Relationship Id="rId9" Type="http://schemas.openxmlformats.org/officeDocument/2006/relationships/hyperlink" Target="https://preventionboard.wi.gov/Pages/Homepage.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image" Target="cid:image001.png@01D10FBE.4A7DB410"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14" name="Shape 114"/>
          <p:cNvSpPr/>
          <p:nvPr/>
        </p:nvSpPr>
        <p:spPr>
          <a:xfrm>
            <a:off x="-20109" y="275680"/>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hangingPunct="0"/>
            <a:endParaRPr sz="3600" b="1" kern="0" dirty="0"/>
          </a:p>
        </p:txBody>
      </p:sp>
      <p:sp>
        <p:nvSpPr>
          <p:cNvPr id="3" name="TextBox 2">
            <a:extLst>
              <a:ext uri="{FF2B5EF4-FFF2-40B4-BE49-F238E27FC236}">
                <a16:creationId xmlns:a16="http://schemas.microsoft.com/office/drawing/2014/main" id="{D6082117-ADDD-437E-9986-FA3D301994A0}"/>
              </a:ext>
            </a:extLst>
          </p:cNvPr>
          <p:cNvSpPr txBox="1"/>
          <p:nvPr/>
        </p:nvSpPr>
        <p:spPr>
          <a:xfrm>
            <a:off x="88857" y="1958465"/>
            <a:ext cx="8966286"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600" b="1" dirty="0">
                <a:solidFill>
                  <a:srgbClr val="000000"/>
                </a:solidFill>
                <a:latin typeface="+mj-lt"/>
                <a:ea typeface="+mj-ea"/>
                <a:cs typeface="+mj-cs"/>
                <a:sym typeface="Calibri"/>
              </a:rPr>
              <a:t>State of Wisconsin  </a:t>
            </a:r>
          </a:p>
          <a:p>
            <a:pPr marL="0" marR="0" indent="0" algn="ctr" defTabSz="914400" rtl="0" fontAlgn="auto" latinLnBrk="0" hangingPunct="0">
              <a:lnSpc>
                <a:spcPct val="100000"/>
              </a:lnSpc>
              <a:spcBef>
                <a:spcPts val="0"/>
              </a:spcBef>
              <a:spcAft>
                <a:spcPts val="0"/>
              </a:spcAft>
              <a:buClrTx/>
              <a:buSzTx/>
              <a:buFontTx/>
              <a:buNone/>
              <a:tabLst/>
            </a:pPr>
            <a:r>
              <a:rPr lang="en-US" sz="4000" b="1" dirty="0">
                <a:solidFill>
                  <a:srgbClr val="000000"/>
                </a:solidFill>
                <a:latin typeface="+mj-lt"/>
                <a:ea typeface="+mj-ea"/>
                <a:cs typeface="+mj-cs"/>
                <a:sym typeface="Calibri"/>
              </a:rPr>
              <a:t>Abusive Head Trauma Prevention Training</a:t>
            </a:r>
          </a:p>
          <a:p>
            <a:pPr marL="0" marR="0" indent="0" algn="ctr"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j-lt"/>
                <a:ea typeface="+mj-ea"/>
                <a:cs typeface="+mj-cs"/>
                <a:sym typeface="Calibri"/>
              </a:rPr>
              <a:t>For Child Care Providers</a:t>
            </a:r>
          </a:p>
        </p:txBody>
      </p:sp>
      <p:pic>
        <p:nvPicPr>
          <p:cNvPr id="7" name="CCF-Bubbles(clipped).png">
            <a:extLst>
              <a:ext uri="{FF2B5EF4-FFF2-40B4-BE49-F238E27FC236}">
                <a16:creationId xmlns:a16="http://schemas.microsoft.com/office/drawing/2014/main" id="{A322BE5F-6099-4A9B-BB85-D2AED9D0D2C0}"/>
              </a:ext>
            </a:extLst>
          </p:cNvPr>
          <p:cNvPicPr>
            <a:picLocks noChangeAspect="1"/>
          </p:cNvPicPr>
          <p:nvPr/>
        </p:nvPicPr>
        <p:blipFill>
          <a:blip r:embed="rId3"/>
          <a:stretch>
            <a:fillRect/>
          </a:stretch>
        </p:blipFill>
        <p:spPr>
          <a:xfrm>
            <a:off x="7455945" y="4716350"/>
            <a:ext cx="1708164" cy="1980794"/>
          </a:xfrm>
          <a:prstGeom prst="rect">
            <a:avLst/>
          </a:prstGeom>
          <a:ln w="12700">
            <a:miter lim="400000"/>
          </a:ln>
        </p:spPr>
      </p:pic>
      <p:sp>
        <p:nvSpPr>
          <p:cNvPr id="4" name="TextBox 3">
            <a:extLst>
              <a:ext uri="{FF2B5EF4-FFF2-40B4-BE49-F238E27FC236}">
                <a16:creationId xmlns:a16="http://schemas.microsoft.com/office/drawing/2014/main" id="{F2A3CA96-F68A-4DAE-B56E-37E8570BA2A5}"/>
              </a:ext>
            </a:extLst>
          </p:cNvPr>
          <p:cNvSpPr txBox="1"/>
          <p:nvPr/>
        </p:nvSpPr>
        <p:spPr>
          <a:xfrm>
            <a:off x="2655653" y="4650588"/>
            <a:ext cx="3274753"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Name of Presenter</a:t>
            </a:r>
          </a:p>
          <a:p>
            <a:pPr marL="0" marR="0" indent="0" algn="ctr" defTabSz="914400" rtl="0" fontAlgn="auto" latinLnBrk="0" hangingPunct="0">
              <a:lnSpc>
                <a:spcPct val="100000"/>
              </a:lnSpc>
              <a:spcBef>
                <a:spcPts val="0"/>
              </a:spcBef>
              <a:spcAft>
                <a:spcPts val="0"/>
              </a:spcAft>
              <a:buClrTx/>
              <a:buSzTx/>
              <a:buFontTx/>
              <a:buNone/>
              <a:tabLst/>
            </a:pPr>
            <a:r>
              <a:rPr lang="en-US" sz="2800" dirty="0">
                <a:solidFill>
                  <a:srgbClr val="000000"/>
                </a:solidFill>
                <a:latin typeface="+mj-lt"/>
                <a:ea typeface="+mj-ea"/>
                <a:cs typeface="+mj-cs"/>
                <a:sym typeface="Calibri"/>
              </a:rPr>
              <a:t>Organization</a:t>
            </a:r>
          </a:p>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Job Title</a:t>
            </a:r>
          </a:p>
        </p:txBody>
      </p:sp>
    </p:spTree>
    <p:extLst>
      <p:ext uri="{BB962C8B-B14F-4D97-AF65-F5344CB8AC3E}">
        <p14:creationId xmlns:p14="http://schemas.microsoft.com/office/powerpoint/2010/main" val="39526566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40218" y="283103"/>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Abusive Head Trauma in the US</a:t>
            </a:r>
            <a:endParaRPr sz="3600" b="1" dirty="0"/>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Box 2">
            <a:extLst>
              <a:ext uri="{FF2B5EF4-FFF2-40B4-BE49-F238E27FC236}">
                <a16:creationId xmlns:a16="http://schemas.microsoft.com/office/drawing/2014/main" id="{5B6938EA-18BC-41E0-9E4B-DF27D95F9B19}"/>
              </a:ext>
            </a:extLst>
          </p:cNvPr>
          <p:cNvSpPr txBox="1"/>
          <p:nvPr/>
        </p:nvSpPr>
        <p:spPr>
          <a:xfrm>
            <a:off x="853741" y="1518771"/>
            <a:ext cx="7833059" cy="5262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hangingPunct="0">
              <a:lnSpc>
                <a:spcPct val="100000"/>
              </a:lnSpc>
              <a:spcAft>
                <a:spcPts val="0"/>
              </a:spcAft>
              <a:buFont typeface="Arial" panose="020B0604020202020204" pitchFamily="34" charset="0"/>
              <a:buChar char="•"/>
            </a:pPr>
            <a:endParaRPr lang="en-US" sz="2400" dirty="0">
              <a:solidFill>
                <a:srgbClr val="000000"/>
              </a:solidFill>
              <a:latin typeface="Calibri" panose="020F0502020204030204" pitchFamily="34" charset="0"/>
              <a:sym typeface="Calibri"/>
            </a:endParaRPr>
          </a:p>
          <a:p>
            <a:pPr marL="285750" indent="-285750" hangingPunct="0">
              <a:lnSpc>
                <a:spcPct val="100000"/>
              </a:lnSpc>
              <a:spcAft>
                <a:spcPts val="0"/>
              </a:spcAft>
              <a:buFont typeface="Arial" panose="020B0604020202020204" pitchFamily="34" charset="0"/>
              <a:buChar char="•"/>
            </a:pPr>
            <a:r>
              <a:rPr lang="en-US" sz="3600" dirty="0">
                <a:solidFill>
                  <a:srgbClr val="000000"/>
                </a:solidFill>
                <a:latin typeface="Calibri" panose="020F0502020204030204" pitchFamily="34" charset="0"/>
                <a:sym typeface="Calibri"/>
              </a:rPr>
              <a:t>Approximately 1300 cases annually</a:t>
            </a:r>
          </a:p>
          <a:p>
            <a:pPr hangingPunct="0">
              <a:lnSpc>
                <a:spcPct val="100000"/>
              </a:lnSpc>
              <a:spcAft>
                <a:spcPts val="0"/>
              </a:spcAft>
            </a:pPr>
            <a:endParaRPr lang="en-US" dirty="0">
              <a:solidFill>
                <a:srgbClr val="000000"/>
              </a:solidFill>
              <a:latin typeface="Calibri" panose="020F0502020204030204" pitchFamily="34" charset="0"/>
              <a:sym typeface="Calibri"/>
            </a:endParaRPr>
          </a:p>
          <a:p>
            <a:pPr hangingPunct="0">
              <a:lnSpc>
                <a:spcPct val="100000"/>
              </a:lnSpc>
              <a:spcAft>
                <a:spcPts val="0"/>
              </a:spcAft>
            </a:pPr>
            <a:endParaRPr lang="en-US" sz="1200" dirty="0">
              <a:solidFill>
                <a:srgbClr val="000000"/>
              </a:solidFill>
              <a:latin typeface="Calibri" panose="020F0502020204030204" pitchFamily="34" charset="0"/>
              <a:sym typeface="Calibri"/>
            </a:endParaRPr>
          </a:p>
          <a:p>
            <a:pPr marL="285750" indent="-285750" hangingPunct="0">
              <a:lnSpc>
                <a:spcPct val="100000"/>
              </a:lnSpc>
              <a:spcAft>
                <a:spcPts val="0"/>
              </a:spcAft>
              <a:buFont typeface="Arial" panose="020B0604020202020204" pitchFamily="34" charset="0"/>
              <a:buChar char="•"/>
            </a:pPr>
            <a:r>
              <a:rPr lang="en-US" sz="3600" dirty="0">
                <a:solidFill>
                  <a:srgbClr val="000000"/>
                </a:solidFill>
                <a:latin typeface="Calibri" panose="020F0502020204030204" pitchFamily="34" charset="0"/>
                <a:sym typeface="Calibri"/>
              </a:rPr>
              <a:t>25% of cases are fatal </a:t>
            </a:r>
          </a:p>
          <a:p>
            <a:pPr marL="285750" indent="-285750" hangingPunct="0">
              <a:lnSpc>
                <a:spcPct val="100000"/>
              </a:lnSpc>
              <a:spcAft>
                <a:spcPts val="0"/>
              </a:spcAft>
              <a:buFont typeface="Arial" panose="020B0604020202020204" pitchFamily="34" charset="0"/>
              <a:buChar char="•"/>
            </a:pPr>
            <a:endParaRPr lang="en-US" sz="3600" dirty="0">
              <a:solidFill>
                <a:srgbClr val="000000"/>
              </a:solidFill>
              <a:latin typeface="Calibri" panose="020F0502020204030204" pitchFamily="34" charset="0"/>
              <a:sym typeface="Calibri"/>
            </a:endParaRPr>
          </a:p>
          <a:p>
            <a:pPr marL="285750" indent="-285750" hangingPunct="0">
              <a:lnSpc>
                <a:spcPct val="100000"/>
              </a:lnSpc>
              <a:spcAft>
                <a:spcPts val="0"/>
              </a:spcAft>
              <a:buFont typeface="Arial" panose="020B0604020202020204" pitchFamily="34" charset="0"/>
              <a:buChar char="•"/>
            </a:pPr>
            <a:r>
              <a:rPr lang="en-US" sz="3600" dirty="0">
                <a:solidFill>
                  <a:srgbClr val="000000"/>
                </a:solidFill>
                <a:latin typeface="Calibri" panose="020F0502020204030204" pitchFamily="34" charset="0"/>
                <a:sym typeface="Calibri"/>
              </a:rPr>
              <a:t>Majority of non-fatal cases show either short- or long-term disability</a:t>
            </a:r>
          </a:p>
          <a:p>
            <a:pPr hangingPunct="0">
              <a:lnSpc>
                <a:spcPct val="100000"/>
              </a:lnSpc>
              <a:spcAft>
                <a:spcPts val="0"/>
              </a:spcAft>
            </a:pPr>
            <a:endParaRPr lang="en-US" dirty="0">
              <a:solidFill>
                <a:srgbClr val="000000"/>
              </a:solidFill>
              <a:latin typeface="Calibri" panose="020F0502020204030204" pitchFamily="34" charset="0"/>
              <a:sym typeface="Calibri"/>
            </a:endParaRPr>
          </a:p>
          <a:p>
            <a:pPr hangingPunct="0"/>
            <a:endParaRPr lang="en-US" sz="2400" dirty="0">
              <a:solidFill>
                <a:srgbClr val="000000"/>
              </a:solidFill>
              <a:latin typeface="Calibri" panose="020F0502020204030204" pitchFamily="34" charset="0"/>
            </a:endParaRPr>
          </a:p>
          <a:p>
            <a:pPr marL="285750" marR="0" indent="-285750" algn="l" defTabSz="914400" rtl="0" fontAlgn="auto" latinLnBrk="0" hangingPunct="0">
              <a:spcBef>
                <a:spcPts val="0"/>
              </a:spcBef>
              <a:spcAft>
                <a:spcPts val="0"/>
              </a:spcAft>
              <a:buClrTx/>
              <a:buSzTx/>
              <a:buFont typeface="Arial" panose="020B0604020202020204" pitchFamily="34" charset="0"/>
              <a:buChar char="•"/>
              <a:tabLst/>
            </a:pPr>
            <a:endParaRPr lang="en-US" sz="24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7168853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287185" y="4615152"/>
            <a:ext cx="1795433" cy="2081992"/>
          </a:xfrm>
          <a:prstGeom prst="rect">
            <a:avLst/>
          </a:prstGeom>
          <a:ln w="12700">
            <a:miter lim="400000"/>
          </a:ln>
        </p:spPr>
      </p:pic>
      <p:sp>
        <p:nvSpPr>
          <p:cNvPr id="141" name="Shape 141"/>
          <p:cNvSpPr/>
          <p:nvPr/>
        </p:nvSpPr>
        <p:spPr>
          <a:xfrm>
            <a:off x="61382"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0" y="338213"/>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Less Severe Signs</a:t>
            </a:r>
            <a:endParaRPr sz="3600" b="1" dirty="0"/>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Shape 122"/>
          <p:cNvSpPr>
            <a:spLocks noGrp="1"/>
          </p:cNvSpPr>
          <p:nvPr>
            <p:ph type="body" idx="1"/>
          </p:nvPr>
        </p:nvSpPr>
        <p:spPr>
          <a:xfrm>
            <a:off x="1615018" y="1562513"/>
            <a:ext cx="7467600" cy="4221035"/>
          </a:xfrm>
          <a:prstGeom prst="rect">
            <a:avLst/>
          </a:prstGeom>
        </p:spPr>
        <p:txBody>
          <a:bodyPr>
            <a:noAutofit/>
          </a:bodyPr>
          <a:lstStyle/>
          <a:p>
            <a:pPr>
              <a:lnSpc>
                <a:spcPct val="110000"/>
              </a:lnSpc>
              <a:spcBef>
                <a:spcPts val="400"/>
              </a:spcBef>
              <a:defRPr>
                <a:solidFill>
                  <a:srgbClr val="000000"/>
                </a:solidFill>
              </a:defRPr>
            </a:pPr>
            <a:r>
              <a:rPr lang="en-US" sz="3600" dirty="0"/>
              <a:t>Irritability </a:t>
            </a:r>
          </a:p>
          <a:p>
            <a:pPr>
              <a:lnSpc>
                <a:spcPct val="110000"/>
              </a:lnSpc>
              <a:spcBef>
                <a:spcPts val="400"/>
              </a:spcBef>
              <a:defRPr>
                <a:solidFill>
                  <a:srgbClr val="000000"/>
                </a:solidFill>
              </a:defRPr>
            </a:pPr>
            <a:endParaRPr lang="en-US" sz="400" dirty="0"/>
          </a:p>
          <a:p>
            <a:pPr>
              <a:lnSpc>
                <a:spcPct val="110000"/>
              </a:lnSpc>
              <a:spcBef>
                <a:spcPts val="400"/>
              </a:spcBef>
              <a:defRPr>
                <a:solidFill>
                  <a:srgbClr val="000000"/>
                </a:solidFill>
              </a:defRPr>
            </a:pPr>
            <a:r>
              <a:rPr lang="en-US" sz="3600" dirty="0"/>
              <a:t>Lethargy or sleepiness</a:t>
            </a:r>
          </a:p>
          <a:p>
            <a:pPr>
              <a:lnSpc>
                <a:spcPct val="110000"/>
              </a:lnSpc>
              <a:spcBef>
                <a:spcPts val="400"/>
              </a:spcBef>
              <a:defRPr>
                <a:solidFill>
                  <a:srgbClr val="000000"/>
                </a:solidFill>
              </a:defRPr>
            </a:pPr>
            <a:endParaRPr lang="en-US" sz="400" dirty="0"/>
          </a:p>
          <a:p>
            <a:pPr>
              <a:lnSpc>
                <a:spcPct val="110000"/>
              </a:lnSpc>
              <a:spcBef>
                <a:spcPts val="400"/>
              </a:spcBef>
              <a:defRPr>
                <a:solidFill>
                  <a:srgbClr val="000000"/>
                </a:solidFill>
              </a:defRPr>
            </a:pPr>
            <a:r>
              <a:rPr lang="en-US" sz="3600" dirty="0"/>
              <a:t>Feeding difficulty</a:t>
            </a:r>
          </a:p>
          <a:p>
            <a:pPr>
              <a:lnSpc>
                <a:spcPct val="110000"/>
              </a:lnSpc>
              <a:spcBef>
                <a:spcPts val="400"/>
              </a:spcBef>
              <a:defRPr>
                <a:solidFill>
                  <a:srgbClr val="000000"/>
                </a:solidFill>
              </a:defRPr>
            </a:pPr>
            <a:endParaRPr lang="en-US" sz="400" dirty="0"/>
          </a:p>
          <a:p>
            <a:pPr>
              <a:lnSpc>
                <a:spcPct val="110000"/>
              </a:lnSpc>
              <a:spcBef>
                <a:spcPts val="400"/>
              </a:spcBef>
              <a:defRPr>
                <a:solidFill>
                  <a:srgbClr val="000000"/>
                </a:solidFill>
              </a:defRPr>
            </a:pPr>
            <a:r>
              <a:rPr lang="en-US" sz="3600" dirty="0"/>
              <a:t>Vomiting</a:t>
            </a:r>
          </a:p>
          <a:p>
            <a:pPr>
              <a:lnSpc>
                <a:spcPct val="110000"/>
              </a:lnSpc>
              <a:spcBef>
                <a:spcPts val="400"/>
              </a:spcBef>
              <a:defRPr>
                <a:solidFill>
                  <a:srgbClr val="000000"/>
                </a:solidFill>
              </a:defRPr>
            </a:pPr>
            <a:endParaRPr lang="en-US" sz="400" dirty="0"/>
          </a:p>
          <a:p>
            <a:pPr>
              <a:lnSpc>
                <a:spcPct val="110000"/>
              </a:lnSpc>
              <a:spcBef>
                <a:spcPts val="400"/>
              </a:spcBef>
              <a:defRPr>
                <a:solidFill>
                  <a:srgbClr val="000000"/>
                </a:solidFill>
              </a:defRPr>
            </a:pPr>
            <a:r>
              <a:rPr lang="en-US" sz="3600" dirty="0"/>
              <a:t>Low levels of consciousness </a:t>
            </a:r>
          </a:p>
        </p:txBody>
      </p:sp>
    </p:spTree>
    <p:extLst>
      <p:ext uri="{BB962C8B-B14F-4D97-AF65-F5344CB8AC3E}">
        <p14:creationId xmlns:p14="http://schemas.microsoft.com/office/powerpoint/2010/main" val="33701196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normAutofit/>
          </a:bodyPr>
          <a:lstStyle>
            <a:lvl1pPr defTabSz="868680">
              <a:defRPr sz="4180">
                <a:solidFill>
                  <a:srgbClr val="FFFFFF"/>
                </a:solidFill>
                <a:latin typeface="Helvetica Light"/>
                <a:ea typeface="Helvetica Light"/>
                <a:cs typeface="Helvetica Light"/>
                <a:sym typeface="Helvetica Light"/>
              </a:defRPr>
            </a:lvl1pPr>
          </a:lstStyle>
          <a:p>
            <a:r>
              <a:rPr lang="en-US" sz="3600" b="1" dirty="0"/>
              <a:t>Sentinel Injuries </a:t>
            </a:r>
            <a:endParaRPr sz="3600" b="1" dirty="0"/>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8" name="Shape 168"/>
          <p:cNvSpPr/>
          <p:nvPr/>
        </p:nvSpPr>
        <p:spPr>
          <a:xfrm>
            <a:off x="2070913" y="3011151"/>
            <a:ext cx="5297903" cy="55808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899" indent="-342899">
              <a:spcBef>
                <a:spcPts val="700"/>
              </a:spcBef>
              <a:buSzPct val="100000"/>
              <a:buFont typeface="Arial"/>
              <a:buChar char="•"/>
              <a:defRPr sz="2000">
                <a:solidFill>
                  <a:srgbClr val="535353"/>
                </a:solidFill>
                <a:latin typeface="Helvetica Light"/>
                <a:ea typeface="Helvetica Light"/>
                <a:cs typeface="Helvetica Light"/>
                <a:sym typeface="Helvetica Light"/>
              </a:defRPr>
            </a:lvl1pPr>
          </a:lstStyle>
          <a:p>
            <a:pPr hangingPunct="0"/>
            <a:endParaRPr kern="0" dirty="0"/>
          </a:p>
        </p:txBody>
      </p:sp>
      <p:sp>
        <p:nvSpPr>
          <p:cNvPr id="169" name="Shape 169"/>
          <p:cNvSpPr/>
          <p:nvPr/>
        </p:nvSpPr>
        <p:spPr>
          <a:xfrm>
            <a:off x="363102" y="1204224"/>
            <a:ext cx="8417796" cy="584775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3000">
                <a:solidFill>
                  <a:srgbClr val="30548E"/>
                </a:solidFill>
                <a:latin typeface="+mn-lt"/>
                <a:ea typeface="+mn-ea"/>
                <a:cs typeface="+mn-cs"/>
                <a:sym typeface="Helvetica"/>
              </a:defRPr>
            </a:lvl1pPr>
          </a:lstStyle>
          <a:p>
            <a:pPr hangingPunct="0"/>
            <a:r>
              <a:rPr lang="en-US" sz="3200" kern="0" dirty="0">
                <a:solidFill>
                  <a:schemeClr val="tx1"/>
                </a:solidFill>
                <a:latin typeface="+mj-lt"/>
              </a:rPr>
              <a:t>A fairly minor </a:t>
            </a:r>
            <a:r>
              <a:rPr lang="en-US" sz="3200" i="1" kern="0" dirty="0">
                <a:solidFill>
                  <a:schemeClr val="tx1"/>
                </a:solidFill>
                <a:latin typeface="+mj-lt"/>
              </a:rPr>
              <a:t>abusive</a:t>
            </a:r>
            <a:r>
              <a:rPr lang="en-US" sz="3200" kern="0" dirty="0">
                <a:solidFill>
                  <a:schemeClr val="tx1"/>
                </a:solidFill>
                <a:latin typeface="+mj-lt"/>
              </a:rPr>
              <a:t> injury that occurs prior to a more serious physical injury </a:t>
            </a:r>
          </a:p>
          <a:p>
            <a:pPr hangingPunct="0"/>
            <a:endParaRPr lang="en-US" sz="2400" kern="0" dirty="0">
              <a:solidFill>
                <a:schemeClr val="tx1"/>
              </a:solidFill>
              <a:latin typeface="+mj-lt"/>
            </a:endParaRPr>
          </a:p>
          <a:p>
            <a:pPr marL="914400" lvl="1" indent="-457200" hangingPunct="0">
              <a:buFont typeface="Arial" panose="020B0604020202020204" pitchFamily="34" charset="0"/>
              <a:buChar char="•"/>
            </a:pPr>
            <a:r>
              <a:rPr lang="en-US" sz="3200" kern="0" dirty="0">
                <a:latin typeface="+mj-lt"/>
              </a:rPr>
              <a:t>Occurring</a:t>
            </a:r>
            <a:r>
              <a:rPr lang="en-US" sz="3200" kern="0" dirty="0">
                <a:solidFill>
                  <a:schemeClr val="tx1"/>
                </a:solidFill>
                <a:latin typeface="+mj-lt"/>
              </a:rPr>
              <a:t> </a:t>
            </a:r>
            <a:r>
              <a:rPr lang="en-US" sz="3200" i="1" kern="0" dirty="0">
                <a:solidFill>
                  <a:schemeClr val="tx1"/>
                </a:solidFill>
                <a:latin typeface="+mj-lt"/>
              </a:rPr>
              <a:t>before</a:t>
            </a:r>
            <a:r>
              <a:rPr lang="en-US" sz="3200" kern="0" dirty="0">
                <a:solidFill>
                  <a:schemeClr val="tx1"/>
                </a:solidFill>
                <a:latin typeface="+mj-lt"/>
              </a:rPr>
              <a:t> a </a:t>
            </a:r>
            <a:r>
              <a:rPr lang="en-US" sz="3200" kern="0" dirty="0">
                <a:latin typeface="+mj-lt"/>
              </a:rPr>
              <a:t>baby is mobile</a:t>
            </a:r>
            <a:endParaRPr lang="en-US" sz="3200" kern="0" dirty="0">
              <a:solidFill>
                <a:schemeClr val="tx1"/>
              </a:solidFill>
              <a:latin typeface="+mj-lt"/>
            </a:endParaRPr>
          </a:p>
          <a:p>
            <a:pPr lvl="1" hangingPunct="0"/>
            <a:endParaRPr lang="en-US" sz="2800" kern="0" dirty="0">
              <a:solidFill>
                <a:schemeClr val="tx1"/>
              </a:solidFill>
              <a:latin typeface="+mj-lt"/>
            </a:endParaRPr>
          </a:p>
          <a:p>
            <a:pPr marL="914400" lvl="1" indent="-457200" hangingPunct="0">
              <a:buFont typeface="Arial" panose="020B0604020202020204" pitchFamily="34" charset="0"/>
              <a:buChar char="•"/>
            </a:pPr>
            <a:r>
              <a:rPr lang="en-US" sz="3200" kern="0" dirty="0">
                <a:solidFill>
                  <a:schemeClr val="tx1"/>
                </a:solidFill>
                <a:latin typeface="+mj-lt"/>
              </a:rPr>
              <a:t>Not </a:t>
            </a:r>
            <a:r>
              <a:rPr lang="en-US" sz="3200" kern="0" dirty="0">
                <a:latin typeface="+mj-lt"/>
              </a:rPr>
              <a:t>accidental</a:t>
            </a:r>
            <a:r>
              <a:rPr lang="en-US" sz="3200" kern="0" dirty="0">
                <a:solidFill>
                  <a:schemeClr val="tx1"/>
                </a:solidFill>
                <a:latin typeface="+mj-lt"/>
              </a:rPr>
              <a:t> </a:t>
            </a:r>
          </a:p>
          <a:p>
            <a:pPr marL="914400" lvl="1" indent="-457200" hangingPunct="0">
              <a:buFont typeface="Arial" panose="020B0604020202020204" pitchFamily="34" charset="0"/>
              <a:buChar char="•"/>
            </a:pPr>
            <a:endParaRPr lang="en-US" sz="2800" kern="0" dirty="0">
              <a:latin typeface="+mj-lt"/>
            </a:endParaRPr>
          </a:p>
          <a:p>
            <a:pPr marL="914400" lvl="1" indent="-457200" hangingPunct="0">
              <a:buFont typeface="Arial" panose="020B0604020202020204" pitchFamily="34" charset="0"/>
              <a:buChar char="•"/>
            </a:pPr>
            <a:r>
              <a:rPr lang="en-US" sz="3200" kern="0" dirty="0">
                <a:latin typeface="+mj-lt"/>
              </a:rPr>
              <a:t>Warning</a:t>
            </a:r>
            <a:r>
              <a:rPr lang="en-US" sz="3200" kern="0" dirty="0">
                <a:solidFill>
                  <a:schemeClr val="tx1"/>
                </a:solidFill>
                <a:latin typeface="+mj-lt"/>
              </a:rPr>
              <a:t> sign for future abuse</a:t>
            </a:r>
          </a:p>
          <a:p>
            <a:pPr lvl="1" hangingPunct="0"/>
            <a:endParaRPr lang="en-US" sz="800" kern="0" dirty="0">
              <a:solidFill>
                <a:schemeClr val="tx1"/>
              </a:solidFill>
              <a:latin typeface="+mj-lt"/>
            </a:endParaRPr>
          </a:p>
          <a:p>
            <a:pPr lvl="1" hangingPunct="0"/>
            <a:endParaRPr lang="en-US" sz="800" kern="0" dirty="0">
              <a:solidFill>
                <a:schemeClr val="tx1"/>
              </a:solidFill>
              <a:latin typeface="+mj-lt"/>
            </a:endParaRPr>
          </a:p>
          <a:p>
            <a:pPr hangingPunct="0"/>
            <a:endParaRPr lang="en-US" sz="1600" b="1" dirty="0">
              <a:solidFill>
                <a:srgbClr val="000000"/>
              </a:solidFill>
              <a:latin typeface="+mj-lt"/>
              <a:sym typeface="Calibri"/>
            </a:endParaRPr>
          </a:p>
          <a:p>
            <a:pPr hangingPunct="0"/>
            <a:r>
              <a:rPr lang="en-US" sz="3600" b="1" dirty="0">
                <a:solidFill>
                  <a:srgbClr val="000000"/>
                </a:solidFill>
                <a:latin typeface="+mj-lt"/>
                <a:sym typeface="Calibri"/>
              </a:rPr>
              <a:t>Babies who are not cruising, </a:t>
            </a:r>
          </a:p>
          <a:p>
            <a:pPr hangingPunct="0"/>
            <a:r>
              <a:rPr lang="en-US" sz="3600" b="1" dirty="0">
                <a:solidFill>
                  <a:srgbClr val="000000"/>
                </a:solidFill>
                <a:latin typeface="+mj-lt"/>
                <a:sym typeface="Calibri"/>
              </a:rPr>
              <a:t>should </a:t>
            </a:r>
            <a:r>
              <a:rPr lang="en-US" sz="3600" b="1" u="sng" dirty="0">
                <a:solidFill>
                  <a:srgbClr val="000000"/>
                </a:solidFill>
                <a:latin typeface="+mj-lt"/>
                <a:sym typeface="Calibri"/>
              </a:rPr>
              <a:t>not</a:t>
            </a:r>
            <a:r>
              <a:rPr lang="en-US" sz="3600" b="1" dirty="0">
                <a:solidFill>
                  <a:srgbClr val="000000"/>
                </a:solidFill>
                <a:latin typeface="+mj-lt"/>
                <a:sym typeface="Calibri"/>
              </a:rPr>
              <a:t> be bruising!</a:t>
            </a:r>
          </a:p>
          <a:p>
            <a:pPr marL="457200" indent="-457200" algn="l" hangingPunct="0">
              <a:buFont typeface="Arial" panose="020B0604020202020204" pitchFamily="34" charset="0"/>
              <a:buChar char="•"/>
            </a:pPr>
            <a:endParaRPr kern="0" dirty="0"/>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3"/>
          <a:stretch>
            <a:fillRect/>
          </a:stretch>
        </p:blipFill>
        <p:spPr>
          <a:xfrm>
            <a:off x="7714388" y="5039360"/>
            <a:ext cx="1429612" cy="1657784"/>
          </a:xfrm>
          <a:prstGeom prst="rect">
            <a:avLst/>
          </a:prstGeom>
          <a:ln w="12700">
            <a:miter lim="400000"/>
          </a:ln>
        </p:spPr>
      </p:pic>
    </p:spTree>
    <p:extLst>
      <p:ext uri="{BB962C8B-B14F-4D97-AF65-F5344CB8AC3E}">
        <p14:creationId xmlns:p14="http://schemas.microsoft.com/office/powerpoint/2010/main" val="279841530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287185" y="461515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0" y="338213"/>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Severe Symptoms</a:t>
            </a:r>
            <a:endParaRPr sz="3600" b="1" dirty="0"/>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Text Placeholder 3">
            <a:extLst>
              <a:ext uri="{FF2B5EF4-FFF2-40B4-BE49-F238E27FC236}">
                <a16:creationId xmlns:a16="http://schemas.microsoft.com/office/drawing/2014/main" id="{8AB19FD1-64C4-421E-9085-BC2F988F4D4F}"/>
              </a:ext>
            </a:extLst>
          </p:cNvPr>
          <p:cNvSpPr>
            <a:spLocks noGrp="1"/>
          </p:cNvSpPr>
          <p:nvPr>
            <p:ph type="body" idx="1"/>
          </p:nvPr>
        </p:nvSpPr>
        <p:spPr>
          <a:xfrm>
            <a:off x="944880" y="1447800"/>
            <a:ext cx="7741920" cy="4525963"/>
          </a:xfrm>
        </p:spPr>
        <p:txBody>
          <a:bodyPr>
            <a:normAutofit/>
          </a:bodyPr>
          <a:lstStyle/>
          <a:p>
            <a:pPr hangingPunct="0">
              <a:lnSpc>
                <a:spcPct val="110000"/>
              </a:lnSpc>
              <a:spcBef>
                <a:spcPts val="400"/>
              </a:spcBef>
              <a:defRPr>
                <a:solidFill>
                  <a:srgbClr val="000000"/>
                </a:solidFill>
              </a:defRPr>
            </a:pPr>
            <a:r>
              <a:rPr lang="en-US" sz="3600" dirty="0"/>
              <a:t>Inability to make sounds or movement</a:t>
            </a:r>
          </a:p>
          <a:p>
            <a:pPr hangingPunct="0">
              <a:lnSpc>
                <a:spcPct val="110000"/>
              </a:lnSpc>
              <a:spcBef>
                <a:spcPts val="400"/>
              </a:spcBef>
              <a:defRPr>
                <a:solidFill>
                  <a:srgbClr val="000000"/>
                </a:solidFill>
              </a:defRPr>
            </a:pPr>
            <a:endParaRPr lang="en-US" sz="400" dirty="0"/>
          </a:p>
          <a:p>
            <a:pPr hangingPunct="0">
              <a:lnSpc>
                <a:spcPct val="110000"/>
              </a:lnSpc>
              <a:spcBef>
                <a:spcPts val="400"/>
              </a:spcBef>
              <a:defRPr>
                <a:solidFill>
                  <a:srgbClr val="000000"/>
                </a:solidFill>
              </a:defRPr>
            </a:pPr>
            <a:r>
              <a:rPr lang="en-US" sz="3600" dirty="0"/>
              <a:t>Difficulty breathing</a:t>
            </a:r>
          </a:p>
          <a:p>
            <a:pPr hangingPunct="0">
              <a:lnSpc>
                <a:spcPct val="110000"/>
              </a:lnSpc>
              <a:spcBef>
                <a:spcPts val="400"/>
              </a:spcBef>
              <a:defRPr>
                <a:solidFill>
                  <a:srgbClr val="000000"/>
                </a:solidFill>
              </a:defRPr>
            </a:pPr>
            <a:endParaRPr lang="en-US" sz="400" dirty="0"/>
          </a:p>
          <a:p>
            <a:pPr hangingPunct="0">
              <a:lnSpc>
                <a:spcPct val="110000"/>
              </a:lnSpc>
              <a:spcBef>
                <a:spcPts val="400"/>
              </a:spcBef>
              <a:defRPr>
                <a:solidFill>
                  <a:srgbClr val="000000"/>
                </a:solidFill>
              </a:defRPr>
            </a:pPr>
            <a:r>
              <a:rPr lang="en-US" sz="3600" dirty="0"/>
              <a:t>Seizures </a:t>
            </a:r>
          </a:p>
          <a:p>
            <a:pPr hangingPunct="0">
              <a:lnSpc>
                <a:spcPct val="110000"/>
              </a:lnSpc>
              <a:spcBef>
                <a:spcPts val="400"/>
              </a:spcBef>
              <a:defRPr>
                <a:solidFill>
                  <a:srgbClr val="000000"/>
                </a:solidFill>
              </a:defRPr>
            </a:pPr>
            <a:endParaRPr lang="en-US" sz="400" dirty="0"/>
          </a:p>
          <a:p>
            <a:pPr hangingPunct="0">
              <a:lnSpc>
                <a:spcPct val="110000"/>
              </a:lnSpc>
              <a:spcBef>
                <a:spcPts val="400"/>
              </a:spcBef>
              <a:defRPr>
                <a:solidFill>
                  <a:srgbClr val="000000"/>
                </a:solidFill>
              </a:defRPr>
            </a:pPr>
            <a:r>
              <a:rPr lang="en-US" sz="3600" dirty="0"/>
              <a:t>Unable to suck or swallow</a:t>
            </a:r>
          </a:p>
          <a:p>
            <a:pPr hangingPunct="0">
              <a:lnSpc>
                <a:spcPct val="110000"/>
              </a:lnSpc>
              <a:spcBef>
                <a:spcPts val="400"/>
              </a:spcBef>
              <a:defRPr>
                <a:solidFill>
                  <a:srgbClr val="000000"/>
                </a:solidFill>
              </a:defRPr>
            </a:pPr>
            <a:endParaRPr lang="en-US" sz="400" dirty="0"/>
          </a:p>
          <a:p>
            <a:pPr hangingPunct="0">
              <a:lnSpc>
                <a:spcPct val="110000"/>
              </a:lnSpc>
              <a:spcBef>
                <a:spcPts val="400"/>
              </a:spcBef>
              <a:defRPr>
                <a:solidFill>
                  <a:srgbClr val="000000"/>
                </a:solidFill>
              </a:defRPr>
            </a:pPr>
            <a:r>
              <a:rPr lang="en-US" sz="3600" dirty="0"/>
              <a:t>Unconsciousness</a:t>
            </a:r>
          </a:p>
          <a:p>
            <a:pPr hangingPunct="0">
              <a:lnSpc>
                <a:spcPct val="110000"/>
              </a:lnSpc>
              <a:spcBef>
                <a:spcPts val="400"/>
              </a:spcBef>
              <a:defRPr>
                <a:solidFill>
                  <a:srgbClr val="000000"/>
                </a:solidFill>
              </a:defRPr>
            </a:pPr>
            <a:endParaRPr lang="en-US" sz="400" dirty="0"/>
          </a:p>
          <a:p>
            <a:pPr hangingPunct="0">
              <a:lnSpc>
                <a:spcPct val="110000"/>
              </a:lnSpc>
              <a:spcBef>
                <a:spcPts val="400"/>
              </a:spcBef>
              <a:defRPr>
                <a:solidFill>
                  <a:srgbClr val="000000"/>
                </a:solidFill>
              </a:defRPr>
            </a:pPr>
            <a:r>
              <a:rPr lang="en-US" sz="3600" dirty="0"/>
              <a:t>Death </a:t>
            </a:r>
          </a:p>
        </p:txBody>
      </p:sp>
    </p:spTree>
    <p:extLst>
      <p:ext uri="{BB962C8B-B14F-4D97-AF65-F5344CB8AC3E}">
        <p14:creationId xmlns:p14="http://schemas.microsoft.com/office/powerpoint/2010/main" val="379668939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1" name="Shape 121"/>
          <p:cNvSpPr/>
          <p:nvPr/>
        </p:nvSpPr>
        <p:spPr>
          <a:xfrm>
            <a:off x="-20109" y="170336"/>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Long-term Effects</a:t>
            </a:r>
          </a:p>
        </p:txBody>
      </p:sp>
      <p:sp>
        <p:nvSpPr>
          <p:cNvPr id="122" name="Shape 122"/>
          <p:cNvSpPr>
            <a:spLocks noGrp="1"/>
          </p:cNvSpPr>
          <p:nvPr>
            <p:ph type="body" idx="1"/>
          </p:nvPr>
        </p:nvSpPr>
        <p:spPr>
          <a:xfrm>
            <a:off x="76200" y="1307930"/>
            <a:ext cx="8458200" cy="4986340"/>
          </a:xfrm>
          <a:prstGeom prst="rect">
            <a:avLst/>
          </a:prstGeom>
        </p:spPr>
        <p:txBody>
          <a:bodyPr>
            <a:normAutofit/>
          </a:bodyPr>
          <a:lstStyle/>
          <a:p>
            <a:pPr marL="0" indent="0">
              <a:lnSpc>
                <a:spcPct val="90000"/>
              </a:lnSpc>
              <a:spcBef>
                <a:spcPts val="400"/>
              </a:spcBef>
              <a:buNone/>
              <a:defRPr>
                <a:solidFill>
                  <a:srgbClr val="000000"/>
                </a:solidFill>
              </a:defRPr>
            </a:pPr>
            <a:endParaRPr lang="en-US" sz="3200" dirty="0">
              <a:latin typeface="+mj-lt"/>
            </a:endParaRPr>
          </a:p>
          <a:p>
            <a:pPr marL="0" indent="0">
              <a:lnSpc>
                <a:spcPct val="90000"/>
              </a:lnSpc>
              <a:spcBef>
                <a:spcPts val="400"/>
              </a:spcBef>
              <a:buNone/>
              <a:defRPr>
                <a:solidFill>
                  <a:srgbClr val="000000"/>
                </a:solidFill>
              </a:defRPr>
            </a:pPr>
            <a:endParaRPr sz="3200" dirty="0">
              <a:latin typeface="+mj-lt"/>
            </a:endParaRPr>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3"/>
          <a:stretch>
            <a:fillRect/>
          </a:stretch>
        </p:blipFill>
        <p:spPr>
          <a:xfrm>
            <a:off x="7455945" y="4716350"/>
            <a:ext cx="1708164" cy="1980794"/>
          </a:xfrm>
          <a:prstGeom prst="rect">
            <a:avLst/>
          </a:prstGeom>
          <a:ln w="12700">
            <a:miter lim="400000"/>
          </a:ln>
        </p:spPr>
      </p:pic>
      <p:sp>
        <p:nvSpPr>
          <p:cNvPr id="3" name="TextBox 2">
            <a:extLst>
              <a:ext uri="{FF2B5EF4-FFF2-40B4-BE49-F238E27FC236}">
                <a16:creationId xmlns:a16="http://schemas.microsoft.com/office/drawing/2014/main" id="{D05C8C84-AC5C-47BC-A7FB-EB2C83DC0D6E}"/>
              </a:ext>
            </a:extLst>
          </p:cNvPr>
          <p:cNvSpPr txBox="1"/>
          <p:nvPr/>
        </p:nvSpPr>
        <p:spPr>
          <a:xfrm>
            <a:off x="196121" y="1272550"/>
            <a:ext cx="5899687" cy="5232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mj-lt"/>
                <a:ea typeface="+mj-ea"/>
                <a:cs typeface="+mj-cs"/>
                <a:sym typeface="Calibri"/>
              </a:rPr>
              <a:t>Learning disabilities</a:t>
            </a:r>
          </a:p>
          <a:p>
            <a:pPr marR="0" algn="l" defTabSz="914400" rtl="0" fontAlgn="auto" latinLnBrk="0" hangingPunct="0">
              <a:lnSpc>
                <a:spcPct val="100000"/>
              </a:lnSpc>
              <a:spcBef>
                <a:spcPts val="0"/>
              </a:spcBef>
              <a:spcAft>
                <a:spcPts val="0"/>
              </a:spcAft>
              <a:buClrTx/>
              <a:buSzTx/>
              <a:tabLst/>
            </a:pPr>
            <a:endParaRPr kumimoji="0" lang="en-US" sz="3000" b="0" i="0" u="none" strike="noStrike" cap="none" spc="0" normalizeH="0" baseline="0" dirty="0">
              <a:ln>
                <a:noFill/>
              </a:ln>
              <a:solidFill>
                <a:srgbClr val="000000"/>
              </a:solidFill>
              <a:effectLst/>
              <a:uFillTx/>
              <a:latin typeface="+mj-lt"/>
              <a:ea typeface="+mj-ea"/>
              <a:cs typeface="+mj-cs"/>
              <a:sym typeface="Calibri"/>
            </a:endParaRPr>
          </a:p>
          <a:p>
            <a:pPr marL="285750" indent="-285750" hangingPunct="0">
              <a:buFont typeface="Arial" panose="020B0604020202020204" pitchFamily="34" charset="0"/>
              <a:buChar char="•"/>
            </a:pPr>
            <a:r>
              <a:rPr lang="en-US" sz="3000" dirty="0">
                <a:solidFill>
                  <a:srgbClr val="000000"/>
                </a:solidFill>
                <a:latin typeface="+mj-lt"/>
                <a:sym typeface="Calibri"/>
              </a:rPr>
              <a:t>Cognitive impairment </a:t>
            </a:r>
          </a:p>
          <a:p>
            <a:pPr marL="285750" indent="-285750" hangingPunct="0">
              <a:buFont typeface="Arial" panose="020B0604020202020204" pitchFamily="34" charset="0"/>
              <a:buChar char="•"/>
            </a:pPr>
            <a:endParaRPr kumimoji="0" lang="en-US" sz="3000" b="0" i="0" u="none" strike="noStrike" cap="none" spc="0" normalizeH="0" baseline="0" dirty="0">
              <a:ln>
                <a:noFill/>
              </a:ln>
              <a:solidFill>
                <a:srgbClr val="000000"/>
              </a:solidFill>
              <a:effectLst/>
              <a:uFillTx/>
              <a:latin typeface="+mj-lt"/>
              <a:ea typeface="+mj-ea"/>
              <a:cs typeface="+mj-cs"/>
              <a:sym typeface="Calibri"/>
            </a:endParaRPr>
          </a:p>
          <a:p>
            <a:pPr marL="285750" indent="-285750" hangingPunct="0">
              <a:buFont typeface="Arial" panose="020B0604020202020204" pitchFamily="34" charset="0"/>
              <a:buChar char="•"/>
            </a:pPr>
            <a:r>
              <a:rPr lang="en-US" sz="3000" dirty="0">
                <a:solidFill>
                  <a:srgbClr val="000000"/>
                </a:solidFill>
                <a:latin typeface="+mj-lt"/>
                <a:sym typeface="Calibri"/>
              </a:rPr>
              <a:t>Physical disabilities</a:t>
            </a:r>
            <a:r>
              <a:rPr kumimoji="0" lang="en-US" sz="3000" b="0" i="0" u="none" strike="noStrike" cap="none" spc="0" normalizeH="0" baseline="0" dirty="0">
                <a:ln>
                  <a:noFill/>
                </a:ln>
                <a:solidFill>
                  <a:srgbClr val="000000"/>
                </a:solidFill>
                <a:effectLst/>
                <a:uFillTx/>
                <a:latin typeface="+mj-lt"/>
                <a:ea typeface="+mj-ea"/>
                <a:cs typeface="+mj-cs"/>
                <a:sym typeface="Calibri"/>
              </a:rPr>
              <a:t> </a:t>
            </a:r>
          </a:p>
          <a:p>
            <a:pPr marL="285750" indent="-285750" hangingPunct="0">
              <a:buFont typeface="Arial" panose="020B0604020202020204" pitchFamily="34" charset="0"/>
              <a:buChar char="•"/>
            </a:pPr>
            <a:endParaRPr kumimoji="0" lang="en-US" sz="3000"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latin typeface="+mj-lt"/>
                <a:ea typeface="+mj-ea"/>
                <a:cs typeface="+mj-cs"/>
                <a:sym typeface="Calibri"/>
              </a:rPr>
              <a:t>Visual disabilities/blindness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3000" dirty="0">
              <a:solidFill>
                <a:srgbClr val="000000"/>
              </a:solidFill>
              <a:latin typeface="+mj-lt"/>
              <a:ea typeface="+mj-ea"/>
              <a:cs typeface="+mj-cs"/>
              <a:sym typeface="Calibri"/>
            </a:endParaRPr>
          </a:p>
          <a:p>
            <a:pPr marL="285750" indent="-285750" hangingPunct="0">
              <a:buFont typeface="Arial" panose="020B0604020202020204" pitchFamily="34" charset="0"/>
              <a:buChar char="•"/>
            </a:pPr>
            <a:r>
              <a:rPr lang="en-US" sz="3000" dirty="0">
                <a:solidFill>
                  <a:srgbClr val="000000"/>
                </a:solidFill>
                <a:latin typeface="+mj-lt"/>
                <a:sym typeface="Calibri"/>
              </a:rPr>
              <a:t>Hearing impairment</a:t>
            </a:r>
          </a:p>
          <a:p>
            <a:pPr marL="285750" indent="-285750" hangingPunct="0">
              <a:buFont typeface="Arial" panose="020B0604020202020204" pitchFamily="34" charset="0"/>
              <a:buChar char="•"/>
            </a:pPr>
            <a:endParaRPr lang="en-US" sz="28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3600" dirty="0">
              <a:solidFill>
                <a:srgbClr val="000000"/>
              </a:solidFill>
              <a:latin typeface="+mj-lt"/>
              <a:ea typeface="+mj-ea"/>
              <a:cs typeface="+mj-cs"/>
              <a:sym typeface="Calibri"/>
            </a:endParaRPr>
          </a:p>
        </p:txBody>
      </p:sp>
      <p:sp>
        <p:nvSpPr>
          <p:cNvPr id="8" name="TextBox 7">
            <a:extLst>
              <a:ext uri="{FF2B5EF4-FFF2-40B4-BE49-F238E27FC236}">
                <a16:creationId xmlns:a16="http://schemas.microsoft.com/office/drawing/2014/main" id="{CE1B8D92-9153-4174-BD03-7D83E224B302}"/>
              </a:ext>
            </a:extLst>
          </p:cNvPr>
          <p:cNvSpPr txBox="1"/>
          <p:nvPr/>
        </p:nvSpPr>
        <p:spPr>
          <a:xfrm>
            <a:off x="5263705" y="857705"/>
            <a:ext cx="5899687" cy="4308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hangingPunct="0">
              <a:buFont typeface="Arial" panose="020B0604020202020204" pitchFamily="34" charset="0"/>
              <a:buChar char="•"/>
            </a:pPr>
            <a:endParaRPr lang="en-US" sz="2800"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mj-lt"/>
                <a:ea typeface="+mj-ea"/>
                <a:cs typeface="+mj-cs"/>
                <a:sym typeface="Calibri"/>
              </a:rPr>
              <a:t>Speech disabilities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3000"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latin typeface="+mj-lt"/>
                <a:ea typeface="+mj-ea"/>
                <a:cs typeface="+mj-cs"/>
                <a:sym typeface="Calibri"/>
              </a:rPr>
              <a:t>On-going seizures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3000" dirty="0">
              <a:solidFill>
                <a:srgbClr val="000000"/>
              </a:solidFill>
              <a:latin typeface="+mj-lt"/>
              <a:ea typeface="+mj-ea"/>
              <a:cs typeface="+mj-cs"/>
              <a:sym typeface="Calibri"/>
            </a:endParaRPr>
          </a:p>
          <a:p>
            <a:pPr marL="285750" indent="-285750" hangingPunct="0">
              <a:buFont typeface="Arial" panose="020B0604020202020204" pitchFamily="34" charset="0"/>
              <a:buChar char="•"/>
            </a:pPr>
            <a:r>
              <a:rPr lang="en-US" sz="3000" dirty="0">
                <a:solidFill>
                  <a:srgbClr val="000000"/>
                </a:solidFill>
                <a:latin typeface="+mj-lt"/>
                <a:sym typeface="Calibri"/>
              </a:rPr>
              <a:t>Cerebral Palsy</a:t>
            </a:r>
          </a:p>
          <a:p>
            <a:pPr marL="285750" indent="-285750" hangingPunct="0">
              <a:buFont typeface="Arial" panose="020B0604020202020204" pitchFamily="34" charset="0"/>
              <a:buChar char="•"/>
            </a:pPr>
            <a:endParaRPr lang="en-US" sz="3000" dirty="0">
              <a:solidFill>
                <a:srgbClr val="000000"/>
              </a:solidFill>
              <a:latin typeface="+mj-lt"/>
              <a:sym typeface="Calibri"/>
            </a:endParaRPr>
          </a:p>
          <a:p>
            <a:pPr marL="285750" indent="-285750" hangingPunct="0">
              <a:buFont typeface="Arial" panose="020B0604020202020204" pitchFamily="34" charset="0"/>
              <a:buChar char="•"/>
            </a:pPr>
            <a:r>
              <a:rPr lang="en-US" sz="3000" dirty="0">
                <a:solidFill>
                  <a:srgbClr val="000000"/>
                </a:solidFill>
                <a:latin typeface="+mj-lt"/>
                <a:sym typeface="Calibri"/>
              </a:rPr>
              <a:t>Behavior disorders </a:t>
            </a:r>
          </a:p>
          <a:p>
            <a:pPr marR="0" algn="l" defTabSz="914400" rtl="0" fontAlgn="auto" latinLnBrk="0" hangingPunct="0">
              <a:lnSpc>
                <a:spcPct val="100000"/>
              </a:lnSpc>
              <a:spcBef>
                <a:spcPts val="0"/>
              </a:spcBef>
              <a:spcAft>
                <a:spcPts val="0"/>
              </a:spcAft>
              <a:buClrTx/>
              <a:buSzTx/>
              <a:tabLst/>
            </a:pPr>
            <a:endParaRPr lang="en-US" sz="3600"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393827466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dirty="0"/>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4000" b="1" dirty="0"/>
              <a:t>Prevention of Abusive Head Trauma </a:t>
            </a:r>
          </a:p>
        </p:txBody>
      </p:sp>
      <p:sp>
        <p:nvSpPr>
          <p:cNvPr id="122" name="Shape 122"/>
          <p:cNvSpPr>
            <a:spLocks noGrp="1"/>
          </p:cNvSpPr>
          <p:nvPr>
            <p:ph type="body" idx="1"/>
          </p:nvPr>
        </p:nvSpPr>
        <p:spPr>
          <a:xfrm>
            <a:off x="76200" y="1307930"/>
            <a:ext cx="8458200" cy="4986340"/>
          </a:xfrm>
          <a:prstGeom prst="rect">
            <a:avLst/>
          </a:prstGeom>
        </p:spPr>
        <p:txBody>
          <a:bodyPr>
            <a:normAutofit/>
          </a:bodyPr>
          <a:lstStyle/>
          <a:p>
            <a:pPr marL="0" indent="0">
              <a:lnSpc>
                <a:spcPct val="90000"/>
              </a:lnSpc>
              <a:spcBef>
                <a:spcPts val="400"/>
              </a:spcBef>
              <a:buNone/>
              <a:defRPr>
                <a:solidFill>
                  <a:srgbClr val="000000"/>
                </a:solidFill>
              </a:defRPr>
            </a:pPr>
            <a:endParaRPr lang="en-US" sz="3200" dirty="0">
              <a:latin typeface="+mj-lt"/>
            </a:endParaRPr>
          </a:p>
          <a:p>
            <a:pPr marL="0" indent="0">
              <a:lnSpc>
                <a:spcPct val="90000"/>
              </a:lnSpc>
              <a:spcBef>
                <a:spcPts val="400"/>
              </a:spcBef>
              <a:buNone/>
              <a:defRPr>
                <a:solidFill>
                  <a:srgbClr val="000000"/>
                </a:solidFill>
              </a:defRPr>
            </a:pPr>
            <a:endParaRPr sz="3200" dirty="0">
              <a:latin typeface="+mj-lt"/>
            </a:endParaRPr>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3"/>
          <a:stretch>
            <a:fillRect/>
          </a:stretch>
        </p:blipFill>
        <p:spPr>
          <a:xfrm>
            <a:off x="7455945" y="4716350"/>
            <a:ext cx="1708164" cy="1980794"/>
          </a:xfrm>
          <a:prstGeom prst="rect">
            <a:avLst/>
          </a:prstGeom>
          <a:ln w="12700">
            <a:miter lim="400000"/>
          </a:ln>
        </p:spPr>
      </p:pic>
      <p:pic>
        <p:nvPicPr>
          <p:cNvPr id="2" name="Picture 1">
            <a:extLst>
              <a:ext uri="{FF2B5EF4-FFF2-40B4-BE49-F238E27FC236}">
                <a16:creationId xmlns:a16="http://schemas.microsoft.com/office/drawing/2014/main" id="{EF7CA912-6DFD-4D85-9450-24EFFB61DA63}"/>
              </a:ext>
            </a:extLst>
          </p:cNvPr>
          <p:cNvPicPr>
            <a:picLocks noChangeAspect="1"/>
          </p:cNvPicPr>
          <p:nvPr/>
        </p:nvPicPr>
        <p:blipFill>
          <a:blip r:embed="rId4"/>
          <a:stretch>
            <a:fillRect/>
          </a:stretch>
        </p:blipFill>
        <p:spPr>
          <a:xfrm>
            <a:off x="-28694" y="1971040"/>
            <a:ext cx="7090954" cy="4724348"/>
          </a:xfrm>
          <a:prstGeom prst="rect">
            <a:avLst/>
          </a:prstGeom>
        </p:spPr>
      </p:pic>
    </p:spTree>
    <p:extLst>
      <p:ext uri="{BB962C8B-B14F-4D97-AF65-F5344CB8AC3E}">
        <p14:creationId xmlns:p14="http://schemas.microsoft.com/office/powerpoint/2010/main" val="333382689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rying curve">
            <a:extLst>
              <a:ext uri="{FF2B5EF4-FFF2-40B4-BE49-F238E27FC236}">
                <a16:creationId xmlns:a16="http://schemas.microsoft.com/office/drawing/2014/main" id="{495C147C-CF12-4D95-A773-B5ED04F04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6499860" cy="4635427"/>
          </a:xfrm>
          <a:prstGeom prst="rect">
            <a:avLst/>
          </a:prstGeom>
          <a:noFill/>
          <a:extLst>
            <a:ext uri="{909E8E84-426E-40DD-AFC4-6F175D3DCCD1}">
              <a14:hiddenFill xmlns:a14="http://schemas.microsoft.com/office/drawing/2010/main">
                <a:solidFill>
                  <a:srgbClr val="FFFFFF"/>
                </a:solidFill>
              </a14:hiddenFill>
            </a:ext>
          </a:extLst>
        </p:spPr>
      </p:pic>
      <p:pic>
        <p:nvPicPr>
          <p:cNvPr id="140" name="CCF-Bubbles(clipped).png"/>
          <p:cNvPicPr>
            <a:picLocks noChangeAspect="1"/>
          </p:cNvPicPr>
          <p:nvPr/>
        </p:nvPicPr>
        <p:blipFill>
          <a:blip r:embed="rId4"/>
          <a:stretch>
            <a:fillRect/>
          </a:stretch>
        </p:blipFill>
        <p:spPr>
          <a:xfrm>
            <a:off x="7433349" y="4754880"/>
            <a:ext cx="1721720" cy="1996514"/>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kumimoji="0" lang="en-US" sz="4180" b="0" i="0" u="none" strike="noStrike" kern="0" cap="none" spc="0" normalizeH="0" baseline="0" noProof="0" dirty="0">
                <a:ln>
                  <a:noFill/>
                </a:ln>
                <a:solidFill>
                  <a:srgbClr val="FFFFFF"/>
                </a:solidFill>
                <a:effectLst/>
                <a:uLnTx/>
                <a:uFillTx/>
                <a:latin typeface="Helvetica Light"/>
                <a:sym typeface="Helvetica Light"/>
              </a:rPr>
              <a:t>Crying Curve</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Tree>
    <p:extLst>
      <p:ext uri="{BB962C8B-B14F-4D97-AF65-F5344CB8AC3E}">
        <p14:creationId xmlns:p14="http://schemas.microsoft.com/office/powerpoint/2010/main" val="393182733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40218" y="145983"/>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kumimoji="0" lang="en-US" sz="4180" b="0" i="0" u="none" strike="noStrike" kern="0" cap="none" spc="0" normalizeH="0" baseline="0" noProof="0" dirty="0">
                <a:ln>
                  <a:noFill/>
                </a:ln>
                <a:solidFill>
                  <a:srgbClr val="FFFFFF"/>
                </a:solidFill>
                <a:effectLst/>
                <a:uLnTx/>
                <a:uFillTx/>
                <a:latin typeface="Helvetica Light"/>
                <a:sym typeface="Helvetica Light"/>
              </a:rPr>
              <a:t>!Kung San Tribe Study  </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4" name="TextBox 3">
            <a:extLst>
              <a:ext uri="{FF2B5EF4-FFF2-40B4-BE49-F238E27FC236}">
                <a16:creationId xmlns:a16="http://schemas.microsoft.com/office/drawing/2014/main" id="{04F758D6-CFC9-45EC-B9D8-1F5FEC7B734B}"/>
              </a:ext>
            </a:extLst>
          </p:cNvPr>
          <p:cNvSpPr txBox="1"/>
          <p:nvPr/>
        </p:nvSpPr>
        <p:spPr>
          <a:xfrm>
            <a:off x="2750672" y="1281601"/>
            <a:ext cx="6253566"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914400" rtl="0" fontAlgn="auto" latinLnBrk="0" hangingPunct="0">
              <a:lnSpc>
                <a:spcPct val="100000"/>
              </a:lnSpc>
              <a:spcBef>
                <a:spcPts val="0"/>
              </a:spcBef>
              <a:spcAft>
                <a:spcPts val="0"/>
              </a:spcAft>
              <a:buClrTx/>
              <a:buSzTx/>
              <a:tabLst/>
            </a:pPr>
            <a:r>
              <a:rPr kumimoji="0" lang="en-US" sz="3200" b="1" u="none" strike="noStrike" cap="none" spc="0" normalizeH="0" baseline="0" dirty="0">
                <a:ln>
                  <a:noFill/>
                </a:ln>
                <a:solidFill>
                  <a:srgbClr val="000000"/>
                </a:solidFill>
                <a:effectLst/>
                <a:uFillTx/>
                <a:latin typeface="+mj-lt"/>
                <a:ea typeface="+mj-ea"/>
                <a:cs typeface="+mj-cs"/>
                <a:sym typeface="Calibri"/>
              </a:rPr>
              <a:t>Despite caregiving practices much different </a:t>
            </a:r>
            <a:r>
              <a:rPr lang="en-US" sz="3200" b="1" dirty="0">
                <a:solidFill>
                  <a:srgbClr val="000000"/>
                </a:solidFill>
                <a:latin typeface="+mj-lt"/>
                <a:ea typeface="+mj-ea"/>
                <a:cs typeface="+mj-cs"/>
                <a:sym typeface="Calibri"/>
              </a:rPr>
              <a:t>from Western </a:t>
            </a:r>
            <a:r>
              <a:rPr lang="en-US" sz="3200" b="1" dirty="0">
                <a:latin typeface="+mj-lt"/>
                <a:sym typeface="Calibri"/>
              </a:rPr>
              <a:t>culture, the crying curve remains the same.</a:t>
            </a:r>
            <a:endParaRPr lang="en-US" sz="3200" dirty="0">
              <a:latin typeface="+mj-lt"/>
              <a:ea typeface="+mj-ea"/>
              <a:cs typeface="+mj-cs"/>
              <a:sym typeface="Calibri"/>
            </a:endParaRPr>
          </a:p>
        </p:txBody>
      </p:sp>
      <p:graphicFrame>
        <p:nvGraphicFramePr>
          <p:cNvPr id="5" name="Table 4">
            <a:extLst>
              <a:ext uri="{FF2B5EF4-FFF2-40B4-BE49-F238E27FC236}">
                <a16:creationId xmlns:a16="http://schemas.microsoft.com/office/drawing/2014/main" id="{B151251E-02A6-424C-898C-2B6444169498}"/>
              </a:ext>
            </a:extLst>
          </p:cNvPr>
          <p:cNvGraphicFramePr>
            <a:graphicFrameLocks noGrp="1"/>
          </p:cNvGraphicFramePr>
          <p:nvPr>
            <p:extLst>
              <p:ext uri="{D42A27DB-BD31-4B8C-83A1-F6EECF244321}">
                <p14:modId xmlns:p14="http://schemas.microsoft.com/office/powerpoint/2010/main" val="2656008247"/>
              </p:ext>
            </p:extLst>
          </p:nvPr>
        </p:nvGraphicFramePr>
        <p:xfrm>
          <a:off x="159026" y="3266151"/>
          <a:ext cx="8845211" cy="3276831"/>
        </p:xfrm>
        <a:graphic>
          <a:graphicData uri="http://schemas.openxmlformats.org/drawingml/2006/table">
            <a:tbl>
              <a:tblPr firstRow="1" bandRow="1">
                <a:tableStyleId>{5C22544A-7EE6-4342-B048-85BDC9FD1C3A}</a:tableStyleId>
              </a:tblPr>
              <a:tblGrid>
                <a:gridCol w="2284380">
                  <a:extLst>
                    <a:ext uri="{9D8B030D-6E8A-4147-A177-3AD203B41FA5}">
                      <a16:colId xmlns:a16="http://schemas.microsoft.com/office/drawing/2014/main" val="679950507"/>
                    </a:ext>
                  </a:extLst>
                </a:gridCol>
                <a:gridCol w="2836530">
                  <a:extLst>
                    <a:ext uri="{9D8B030D-6E8A-4147-A177-3AD203B41FA5}">
                      <a16:colId xmlns:a16="http://schemas.microsoft.com/office/drawing/2014/main" val="1036995055"/>
                    </a:ext>
                  </a:extLst>
                </a:gridCol>
                <a:gridCol w="3724301">
                  <a:extLst>
                    <a:ext uri="{9D8B030D-6E8A-4147-A177-3AD203B41FA5}">
                      <a16:colId xmlns:a16="http://schemas.microsoft.com/office/drawing/2014/main" val="3766569417"/>
                    </a:ext>
                  </a:extLst>
                </a:gridCol>
              </a:tblGrid>
              <a:tr h="487648">
                <a:tc>
                  <a:txBody>
                    <a:bodyPr/>
                    <a:lstStyle/>
                    <a:p>
                      <a:pPr algn="ctr"/>
                      <a:endParaRPr lang="en-US" sz="2400" dirty="0">
                        <a:latin typeface="+mj-lt"/>
                      </a:endParaRPr>
                    </a:p>
                  </a:txBody>
                  <a:tcPr anchor="ctr"/>
                </a:tc>
                <a:tc>
                  <a:txBody>
                    <a:bodyPr/>
                    <a:lstStyle/>
                    <a:p>
                      <a:pPr algn="ctr"/>
                      <a:r>
                        <a:rPr lang="en-US" sz="2400" dirty="0">
                          <a:latin typeface="+mj-lt"/>
                        </a:rPr>
                        <a:t>!Kung San </a:t>
                      </a:r>
                    </a:p>
                  </a:txBody>
                  <a:tcPr anchor="ctr"/>
                </a:tc>
                <a:tc>
                  <a:txBody>
                    <a:bodyPr/>
                    <a:lstStyle/>
                    <a:p>
                      <a:pPr algn="ctr"/>
                      <a:r>
                        <a:rPr lang="en-US" sz="2400" dirty="0">
                          <a:latin typeface="+mj-lt"/>
                        </a:rPr>
                        <a:t>Western Culture </a:t>
                      </a:r>
                    </a:p>
                  </a:txBody>
                  <a:tcPr anchor="ctr"/>
                </a:tc>
                <a:extLst>
                  <a:ext uri="{0D108BD9-81ED-4DB2-BD59-A6C34878D82A}">
                    <a16:rowId xmlns:a16="http://schemas.microsoft.com/office/drawing/2014/main" val="3749712430"/>
                  </a:ext>
                </a:extLst>
              </a:tr>
              <a:tr h="395242">
                <a:tc>
                  <a:txBody>
                    <a:bodyPr/>
                    <a:lstStyle/>
                    <a:p>
                      <a:pPr algn="ctr"/>
                      <a:r>
                        <a:rPr lang="en-US" sz="2400" b="1" dirty="0">
                          <a:latin typeface="+mj-lt"/>
                        </a:rPr>
                        <a:t>Contact </a:t>
                      </a:r>
                    </a:p>
                  </a:txBody>
                  <a:tcPr anchor="ctr"/>
                </a:tc>
                <a:tc>
                  <a:txBody>
                    <a:bodyPr/>
                    <a:lstStyle/>
                    <a:p>
                      <a:pPr algn="ctr"/>
                      <a:r>
                        <a:rPr lang="en-US" sz="2400" dirty="0">
                          <a:latin typeface="+mj-lt"/>
                        </a:rPr>
                        <a:t>Constant</a:t>
                      </a:r>
                    </a:p>
                  </a:txBody>
                  <a:tcPr anchor="ctr"/>
                </a:tc>
                <a:tc>
                  <a:txBody>
                    <a:bodyPr/>
                    <a:lstStyle/>
                    <a:p>
                      <a:pPr algn="ctr"/>
                      <a:r>
                        <a:rPr lang="en-US" sz="2400" dirty="0">
                          <a:latin typeface="+mj-lt"/>
                        </a:rPr>
                        <a:t>Occasional </a:t>
                      </a:r>
                    </a:p>
                  </a:txBody>
                  <a:tcPr anchor="ctr"/>
                </a:tc>
                <a:extLst>
                  <a:ext uri="{0D108BD9-81ED-4DB2-BD59-A6C34878D82A}">
                    <a16:rowId xmlns:a16="http://schemas.microsoft.com/office/drawing/2014/main" val="84821697"/>
                  </a:ext>
                </a:extLst>
              </a:tr>
              <a:tr h="594623">
                <a:tc>
                  <a:txBody>
                    <a:bodyPr/>
                    <a:lstStyle/>
                    <a:p>
                      <a:pPr algn="ctr"/>
                      <a:r>
                        <a:rPr lang="en-US" sz="2400" b="1" dirty="0">
                          <a:latin typeface="+mj-lt"/>
                        </a:rPr>
                        <a:t>Carrying </a:t>
                      </a:r>
                    </a:p>
                  </a:txBody>
                  <a:tcPr anchor="ctr"/>
                </a:tc>
                <a:tc>
                  <a:txBody>
                    <a:bodyPr/>
                    <a:lstStyle/>
                    <a:p>
                      <a:pPr algn="ctr"/>
                      <a:r>
                        <a:rPr lang="en-US" sz="2400" dirty="0">
                          <a:latin typeface="+mj-lt"/>
                        </a:rPr>
                        <a:t>Constant </a:t>
                      </a:r>
                    </a:p>
                  </a:txBody>
                  <a:tcPr anchor="ctr"/>
                </a:tc>
                <a:tc>
                  <a:txBody>
                    <a:bodyPr/>
                    <a:lstStyle/>
                    <a:p>
                      <a:pPr algn="ctr"/>
                      <a:r>
                        <a:rPr lang="en-US" sz="2400" dirty="0">
                          <a:latin typeface="+mj-lt"/>
                        </a:rPr>
                        <a:t>Response to crying</a:t>
                      </a:r>
                    </a:p>
                  </a:txBody>
                  <a:tcPr anchor="ctr"/>
                </a:tc>
                <a:extLst>
                  <a:ext uri="{0D108BD9-81ED-4DB2-BD59-A6C34878D82A}">
                    <a16:rowId xmlns:a16="http://schemas.microsoft.com/office/drawing/2014/main" val="1147251013"/>
                  </a:ext>
                </a:extLst>
              </a:tr>
              <a:tr h="395242">
                <a:tc>
                  <a:txBody>
                    <a:bodyPr/>
                    <a:lstStyle/>
                    <a:p>
                      <a:pPr algn="ctr"/>
                      <a:r>
                        <a:rPr lang="en-US" sz="2400" b="1" dirty="0">
                          <a:latin typeface="+mj-lt"/>
                        </a:rPr>
                        <a:t>Feeding </a:t>
                      </a:r>
                    </a:p>
                  </a:txBody>
                  <a:tcPr anchor="ctr"/>
                </a:tc>
                <a:tc>
                  <a:txBody>
                    <a:bodyPr/>
                    <a:lstStyle/>
                    <a:p>
                      <a:pPr algn="ctr"/>
                      <a:r>
                        <a:rPr lang="en-US" sz="2400" dirty="0">
                          <a:latin typeface="+mj-lt"/>
                        </a:rPr>
                        <a:t>Constant</a:t>
                      </a:r>
                    </a:p>
                  </a:txBody>
                  <a:tcPr anchor="ctr"/>
                </a:tc>
                <a:tc>
                  <a:txBody>
                    <a:bodyPr/>
                    <a:lstStyle/>
                    <a:p>
                      <a:pPr algn="ctr"/>
                      <a:r>
                        <a:rPr lang="en-US" sz="2400" dirty="0">
                          <a:latin typeface="+mj-lt"/>
                        </a:rPr>
                        <a:t>Paced </a:t>
                      </a:r>
                    </a:p>
                  </a:txBody>
                  <a:tcPr anchor="ctr"/>
                </a:tc>
                <a:extLst>
                  <a:ext uri="{0D108BD9-81ED-4DB2-BD59-A6C34878D82A}">
                    <a16:rowId xmlns:a16="http://schemas.microsoft.com/office/drawing/2014/main" val="2358174391"/>
                  </a:ext>
                </a:extLst>
              </a:tr>
              <a:tr h="395242">
                <a:tc>
                  <a:txBody>
                    <a:bodyPr/>
                    <a:lstStyle/>
                    <a:p>
                      <a:pPr algn="ctr"/>
                      <a:r>
                        <a:rPr lang="en-US" sz="2400" b="1" dirty="0">
                          <a:latin typeface="+mj-lt"/>
                        </a:rPr>
                        <a:t>Posture </a:t>
                      </a:r>
                    </a:p>
                  </a:txBody>
                  <a:tcPr anchor="ctr"/>
                </a:tc>
                <a:tc>
                  <a:txBody>
                    <a:bodyPr/>
                    <a:lstStyle/>
                    <a:p>
                      <a:pPr algn="ctr"/>
                      <a:r>
                        <a:rPr lang="en-US" sz="2400" dirty="0">
                          <a:latin typeface="+mj-lt"/>
                        </a:rPr>
                        <a:t>Upright</a:t>
                      </a:r>
                    </a:p>
                  </a:txBody>
                  <a:tcPr anchor="ctr"/>
                </a:tc>
                <a:tc>
                  <a:txBody>
                    <a:bodyPr/>
                    <a:lstStyle/>
                    <a:p>
                      <a:pPr algn="ctr"/>
                      <a:r>
                        <a:rPr lang="en-US" sz="2400" dirty="0">
                          <a:latin typeface="+mj-lt"/>
                        </a:rPr>
                        <a:t>Laid on Back </a:t>
                      </a:r>
                    </a:p>
                  </a:txBody>
                  <a:tcPr anchor="ctr"/>
                </a:tc>
                <a:extLst>
                  <a:ext uri="{0D108BD9-81ED-4DB2-BD59-A6C34878D82A}">
                    <a16:rowId xmlns:a16="http://schemas.microsoft.com/office/drawing/2014/main" val="2605982147"/>
                  </a:ext>
                </a:extLst>
              </a:tr>
              <a:tr h="711435">
                <a:tc>
                  <a:txBody>
                    <a:bodyPr/>
                    <a:lstStyle/>
                    <a:p>
                      <a:pPr algn="ctr"/>
                      <a:r>
                        <a:rPr lang="en-US" sz="2400" b="1" dirty="0">
                          <a:latin typeface="+mj-lt"/>
                        </a:rPr>
                        <a:t>Response </a:t>
                      </a:r>
                    </a:p>
                  </a:txBody>
                  <a:tcPr anchor="ctr"/>
                </a:tc>
                <a:tc>
                  <a:txBody>
                    <a:bodyPr/>
                    <a:lstStyle/>
                    <a:p>
                      <a:pPr algn="ctr"/>
                      <a:r>
                        <a:rPr lang="en-US" sz="2400" dirty="0">
                          <a:latin typeface="+mj-lt"/>
                        </a:rPr>
                        <a:t>Universal </a:t>
                      </a:r>
                    </a:p>
                  </a:txBody>
                  <a:tcPr anchor="ctr"/>
                </a:tc>
                <a:tc>
                  <a:txBody>
                    <a:bodyPr/>
                    <a:lstStyle/>
                    <a:p>
                      <a:pPr algn="ctr"/>
                      <a:r>
                        <a:rPr lang="en-US" sz="2400" dirty="0">
                          <a:latin typeface="+mj-lt"/>
                        </a:rPr>
                        <a:t>Occasional/</a:t>
                      </a:r>
                    </a:p>
                    <a:p>
                      <a:pPr algn="ctr"/>
                      <a:r>
                        <a:rPr lang="en-US" sz="2400" dirty="0">
                          <a:latin typeface="+mj-lt"/>
                        </a:rPr>
                        <a:t>Non-responsive</a:t>
                      </a:r>
                    </a:p>
                  </a:txBody>
                  <a:tcPr anchor="ctr"/>
                </a:tc>
                <a:extLst>
                  <a:ext uri="{0D108BD9-81ED-4DB2-BD59-A6C34878D82A}">
                    <a16:rowId xmlns:a16="http://schemas.microsoft.com/office/drawing/2014/main" val="3177312266"/>
                  </a:ext>
                </a:extLst>
              </a:tr>
            </a:tbl>
          </a:graphicData>
        </a:graphic>
      </p:graphicFrame>
      <p:pic>
        <p:nvPicPr>
          <p:cNvPr id="6" name="Picture 5" descr="A picture containing person, grass, outdoor, sitting&#10;&#10;Description automatically generated">
            <a:extLst>
              <a:ext uri="{FF2B5EF4-FFF2-40B4-BE49-F238E27FC236}">
                <a16:creationId xmlns:a16="http://schemas.microsoft.com/office/drawing/2014/main" id="{D21F28A0-BAE2-474D-BE8F-C2C7F6FFE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72" y="960205"/>
            <a:ext cx="2133600" cy="2212450"/>
          </a:xfrm>
          <a:prstGeom prst="rect">
            <a:avLst/>
          </a:prstGeom>
        </p:spPr>
      </p:pic>
    </p:spTree>
    <p:extLst>
      <p:ext uri="{BB962C8B-B14F-4D97-AF65-F5344CB8AC3E}">
        <p14:creationId xmlns:p14="http://schemas.microsoft.com/office/powerpoint/2010/main" val="11936803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0" y="133901"/>
            <a:ext cx="9144000" cy="1122741"/>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lnSpcReduction="10000"/>
          </a:bodyPr>
          <a:lstStyle>
            <a:lvl1pPr algn="ctr" defTabSz="868680">
              <a:defRPr sz="4180">
                <a:solidFill>
                  <a:srgbClr val="FFFFFF"/>
                </a:solidFill>
                <a:latin typeface="Helvetica Light"/>
                <a:ea typeface="Helvetica Light"/>
                <a:cs typeface="Helvetica Light"/>
                <a:sym typeface="Helvetica Light"/>
              </a:defRPr>
            </a:lvl1pPr>
          </a:lstStyle>
          <a:p>
            <a:pPr lvl="0" hangingPunct="0">
              <a:defRPr/>
            </a:pPr>
            <a:r>
              <a:rPr kumimoji="0" lang="en-US" sz="3600" b="0" i="0" u="none" strike="noStrike" kern="0" cap="none" spc="0" normalizeH="0" baseline="0" noProof="0" dirty="0">
                <a:ln>
                  <a:noFill/>
                </a:ln>
                <a:solidFill>
                  <a:srgbClr val="FFFFFF"/>
                </a:solidFill>
                <a:effectLst/>
                <a:uLnTx/>
                <a:uFillTx/>
                <a:latin typeface="Helvetica Light"/>
                <a:sym typeface="Helvetica Light"/>
              </a:rPr>
              <a:t>Relationship Between Abusive Head Trauma and </a:t>
            </a:r>
            <a:r>
              <a:rPr lang="en-US" sz="3600" kern="0" dirty="0"/>
              <a:t>the Crying Curve </a:t>
            </a:r>
            <a:endParaRPr kumimoji="0" sz="36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 name="Shape 122"/>
          <p:cNvSpPr txBox="1">
            <a:spLocks/>
          </p:cNvSpPr>
          <p:nvPr/>
        </p:nvSpPr>
        <p:spPr>
          <a:xfrm>
            <a:off x="780351" y="1371600"/>
            <a:ext cx="7623515" cy="449119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14312" marR="0" indent="-214312"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1pPr>
            <a:lvl2pPr marL="661307" marR="0" indent="-204107"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2pPr>
            <a:lvl3pPr marL="1104900" marR="0" indent="-1905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3pPr>
            <a:lvl4pPr marL="1600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4pPr>
            <a:lvl5pPr marL="20574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5pPr>
            <a:lvl6pPr marL="25146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6pPr>
            <a:lvl7pPr marL="29718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7pPr>
            <a:lvl8pPr marL="34290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8pPr>
            <a:lvl9pPr marL="3886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9pPr>
          </a:lstStyle>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kumimoji="0" lang="en-US" sz="5400" b="0" i="0" u="none" strike="noStrike" kern="0" cap="none" spc="0" normalizeH="0" baseline="0" noProof="0" dirty="0">
              <a:ln>
                <a:noFill/>
              </a:ln>
              <a:solidFill>
                <a:srgbClr val="535353"/>
              </a:solidFill>
              <a:effectLst/>
              <a:uLnTx/>
              <a:uFillTx/>
              <a:latin typeface="Helvetica Light"/>
              <a:sym typeface="Helvetica Light"/>
            </a:endParaRPr>
          </a:p>
        </p:txBody>
      </p:sp>
      <p:pic>
        <p:nvPicPr>
          <p:cNvPr id="1026" name="Picture 2" descr="Image result for Age-related incidence curve of hospitalized Shaken Baby Syndrome cases: Convergent evidence for crying as a trigger to shaking">
            <a:extLst>
              <a:ext uri="{FF2B5EF4-FFF2-40B4-BE49-F238E27FC236}">
                <a16:creationId xmlns:a16="http://schemas.microsoft.com/office/drawing/2014/main" id="{8AAB0F6E-BFC0-4160-849F-FE73BD584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304" y="1573249"/>
            <a:ext cx="6560820" cy="3832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B96CD7-7B2A-414F-8563-FE6E870CCEAB}"/>
              </a:ext>
            </a:extLst>
          </p:cNvPr>
          <p:cNvSpPr txBox="1"/>
          <p:nvPr/>
        </p:nvSpPr>
        <p:spPr>
          <a:xfrm>
            <a:off x="1988820" y="5685289"/>
            <a:ext cx="63563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dirty="0"/>
              <a:t>Barr, Trent et al., </a:t>
            </a:r>
            <a:r>
              <a:rPr lang="en-US" i="1" dirty="0"/>
              <a:t>Child Abuse &amp; Neglect</a:t>
            </a:r>
            <a:r>
              <a:rPr lang="en-US" dirty="0"/>
              <a:t> 2006</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6423438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dirty="0"/>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4000" dirty="0"/>
              <a:t>The Period of Purple Crying</a:t>
            </a:r>
          </a:p>
        </p:txBody>
      </p:sp>
      <p:sp>
        <p:nvSpPr>
          <p:cNvPr id="122" name="Shape 122"/>
          <p:cNvSpPr>
            <a:spLocks noGrp="1"/>
          </p:cNvSpPr>
          <p:nvPr>
            <p:ph type="body" idx="1"/>
          </p:nvPr>
        </p:nvSpPr>
        <p:spPr>
          <a:xfrm>
            <a:off x="76200" y="1307930"/>
            <a:ext cx="8458200" cy="4986340"/>
          </a:xfrm>
          <a:prstGeom prst="rect">
            <a:avLst/>
          </a:prstGeom>
        </p:spPr>
        <p:txBody>
          <a:bodyPr>
            <a:normAutofit/>
          </a:bodyPr>
          <a:lstStyle/>
          <a:p>
            <a:pPr marL="0" indent="0">
              <a:lnSpc>
                <a:spcPct val="90000"/>
              </a:lnSpc>
              <a:spcBef>
                <a:spcPts val="400"/>
              </a:spcBef>
              <a:buNone/>
              <a:defRPr>
                <a:solidFill>
                  <a:srgbClr val="000000"/>
                </a:solidFill>
              </a:defRPr>
            </a:pPr>
            <a:endParaRPr lang="en-US" sz="3200" dirty="0">
              <a:latin typeface="+mj-lt"/>
            </a:endParaRPr>
          </a:p>
          <a:p>
            <a:pPr marL="0" indent="0">
              <a:lnSpc>
                <a:spcPct val="90000"/>
              </a:lnSpc>
              <a:spcBef>
                <a:spcPts val="400"/>
              </a:spcBef>
              <a:buNone/>
              <a:defRPr>
                <a:solidFill>
                  <a:srgbClr val="000000"/>
                </a:solidFill>
              </a:defRPr>
            </a:pPr>
            <a:endParaRPr sz="3200" dirty="0">
              <a:latin typeface="+mj-lt"/>
            </a:endParaRPr>
          </a:p>
        </p:txBody>
      </p:sp>
      <p:sp>
        <p:nvSpPr>
          <p:cNvPr id="2" name="Rectangle 1">
            <a:extLst>
              <a:ext uri="{FF2B5EF4-FFF2-40B4-BE49-F238E27FC236}">
                <a16:creationId xmlns:a16="http://schemas.microsoft.com/office/drawing/2014/main" id="{F23F9275-9DA4-47E3-8A71-81198CBB87CF}"/>
              </a:ext>
            </a:extLst>
          </p:cNvPr>
          <p:cNvSpPr/>
          <p:nvPr/>
        </p:nvSpPr>
        <p:spPr>
          <a:xfrm>
            <a:off x="-137321" y="4405947"/>
            <a:ext cx="8885241" cy="2683812"/>
          </a:xfrm>
          <a:prstGeom prst="rect">
            <a:avLst/>
          </a:prstGeom>
        </p:spPr>
        <p:txBody>
          <a:bodyPr wrap="square">
            <a:spAutoFit/>
          </a:bodyPr>
          <a:lstStyle/>
          <a:p>
            <a:pPr marL="446995" lvl="1">
              <a:lnSpc>
                <a:spcPct val="90000"/>
              </a:lnSpc>
              <a:spcBef>
                <a:spcPts val="400"/>
              </a:spcBef>
              <a:defRPr>
                <a:solidFill>
                  <a:srgbClr val="000000"/>
                </a:solidFill>
              </a:defRPr>
            </a:pPr>
            <a:r>
              <a:rPr lang="en-US" sz="3600" dirty="0">
                <a:latin typeface="+mj-lt"/>
              </a:rPr>
              <a:t>A phrase used to describe the time in a baby's life when it is normal for them to cry a portion of every day.</a:t>
            </a:r>
          </a:p>
          <a:p>
            <a:pPr marL="446995" lvl="1" algn="ctr">
              <a:lnSpc>
                <a:spcPct val="90000"/>
              </a:lnSpc>
              <a:spcBef>
                <a:spcPts val="400"/>
              </a:spcBef>
              <a:defRPr>
                <a:solidFill>
                  <a:srgbClr val="000000"/>
                </a:solidFill>
              </a:defRPr>
            </a:pPr>
            <a:endParaRPr lang="en-US" sz="2400" dirty="0">
              <a:latin typeface="+mj-lt"/>
            </a:endParaRPr>
          </a:p>
          <a:p>
            <a:pPr marL="904195" lvl="1" indent="-457200">
              <a:lnSpc>
                <a:spcPct val="90000"/>
              </a:lnSpc>
              <a:spcBef>
                <a:spcPts val="400"/>
              </a:spcBef>
              <a:buFont typeface="Arial" panose="020B0604020202020204" pitchFamily="34" charset="0"/>
              <a:buChar char="•"/>
              <a:defRPr>
                <a:solidFill>
                  <a:srgbClr val="000000"/>
                </a:solidFill>
              </a:defRPr>
            </a:pPr>
            <a:endParaRPr lang="en-US" sz="2400" dirty="0">
              <a:latin typeface="+mj-lt"/>
            </a:endParaRPr>
          </a:p>
          <a:p>
            <a:pPr marL="446995" lvl="1">
              <a:lnSpc>
                <a:spcPct val="90000"/>
              </a:lnSpc>
              <a:spcBef>
                <a:spcPts val="400"/>
              </a:spcBef>
              <a:defRPr>
                <a:solidFill>
                  <a:srgbClr val="000000"/>
                </a:solidFill>
              </a:defRPr>
            </a:pPr>
            <a:endParaRPr lang="en-US" sz="2000" dirty="0">
              <a:latin typeface="+mj-lt"/>
            </a:endParaRPr>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3"/>
          <a:stretch>
            <a:fillRect/>
          </a:stretch>
        </p:blipFill>
        <p:spPr>
          <a:xfrm>
            <a:off x="7455945" y="4716350"/>
            <a:ext cx="1708164" cy="1980794"/>
          </a:xfrm>
          <a:prstGeom prst="rect">
            <a:avLst/>
          </a:prstGeom>
          <a:ln w="12700">
            <a:miter lim="400000"/>
          </a:ln>
        </p:spPr>
      </p:pic>
      <p:pic>
        <p:nvPicPr>
          <p:cNvPr id="8" name="Picture 7">
            <a:extLst>
              <a:ext uri="{FF2B5EF4-FFF2-40B4-BE49-F238E27FC236}">
                <a16:creationId xmlns:a16="http://schemas.microsoft.com/office/drawing/2014/main" id="{17984CC6-5DCB-4DAC-806C-12A6B18B90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582" y="1550216"/>
            <a:ext cx="4951378" cy="2452857"/>
          </a:xfrm>
          <a:prstGeom prst="rect">
            <a:avLst/>
          </a:prstGeom>
        </p:spPr>
      </p:pic>
    </p:spTree>
    <p:extLst>
      <p:ext uri="{BB962C8B-B14F-4D97-AF65-F5344CB8AC3E}">
        <p14:creationId xmlns:p14="http://schemas.microsoft.com/office/powerpoint/2010/main" val="26077136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1" name="Shape 121"/>
          <p:cNvSpPr/>
          <p:nvPr/>
        </p:nvSpPr>
        <p:spPr>
          <a:xfrm>
            <a:off x="-20109" y="162110"/>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Purpose of this Training</a:t>
            </a:r>
            <a:endParaRPr sz="3600" b="1" dirty="0"/>
          </a:p>
        </p:txBody>
      </p:sp>
      <p:pic>
        <p:nvPicPr>
          <p:cNvPr id="3" name="Picture 2">
            <a:extLst>
              <a:ext uri="{FF2B5EF4-FFF2-40B4-BE49-F238E27FC236}">
                <a16:creationId xmlns:a16="http://schemas.microsoft.com/office/drawing/2014/main" id="{F6844D68-11EE-409D-BEAA-85D9B33585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716" t="6095" r="14436" b="8000"/>
          <a:stretch/>
        </p:blipFill>
        <p:spPr>
          <a:xfrm>
            <a:off x="1877259" y="1182935"/>
            <a:ext cx="5046056" cy="5223138"/>
          </a:xfrm>
          <a:prstGeom prst="rect">
            <a:avLst/>
          </a:prstGeom>
        </p:spPr>
      </p:pic>
    </p:spTree>
    <p:extLst>
      <p:ext uri="{BB962C8B-B14F-4D97-AF65-F5344CB8AC3E}">
        <p14:creationId xmlns:p14="http://schemas.microsoft.com/office/powerpoint/2010/main" val="144380580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0" y="224671"/>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kumimoji="0" lang="en-US" sz="4180" b="0" i="0" u="none" strike="noStrike" kern="0" cap="none" spc="0" normalizeH="0" baseline="0" noProof="0" dirty="0">
                <a:ln>
                  <a:noFill/>
                </a:ln>
                <a:solidFill>
                  <a:srgbClr val="FFFFFF"/>
                </a:solidFill>
                <a:effectLst/>
                <a:uLnTx/>
                <a:uFillTx/>
                <a:latin typeface="Helvetica Light"/>
                <a:sym typeface="Helvetica Light"/>
              </a:rPr>
              <a:t>What does PURPLE mean? </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10" name="Shape 122"/>
          <p:cNvSpPr txBox="1">
            <a:spLocks/>
          </p:cNvSpPr>
          <p:nvPr/>
        </p:nvSpPr>
        <p:spPr>
          <a:xfrm>
            <a:off x="780351" y="1371600"/>
            <a:ext cx="7623515" cy="449119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14312" marR="0" indent="-214312"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1pPr>
            <a:lvl2pPr marL="661307" marR="0" indent="-204107"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2pPr>
            <a:lvl3pPr marL="1104900" marR="0" indent="-1905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3pPr>
            <a:lvl4pPr marL="1600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4pPr>
            <a:lvl5pPr marL="20574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5pPr>
            <a:lvl6pPr marL="25146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6pPr>
            <a:lvl7pPr marL="29718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7pPr>
            <a:lvl8pPr marL="34290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8pPr>
            <a:lvl9pPr marL="3886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9pPr>
          </a:lstStyle>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kumimoji="0" lang="en-US" sz="5400" b="0" i="0" u="none" strike="noStrike" kern="0" cap="none" spc="0" normalizeH="0" baseline="0" noProof="0" dirty="0">
              <a:ln>
                <a:noFill/>
              </a:ln>
              <a:solidFill>
                <a:srgbClr val="535353"/>
              </a:solidFill>
              <a:effectLst/>
              <a:uLnTx/>
              <a:uFillTx/>
              <a:latin typeface="Helvetica Light"/>
              <a:sym typeface="Helvetica Ligh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413" y="1447800"/>
            <a:ext cx="6635787" cy="4360134"/>
          </a:xfrm>
          <a:prstGeom prst="rect">
            <a:avLst/>
          </a:prstGeom>
        </p:spPr>
      </p:pic>
    </p:spTree>
    <p:extLst>
      <p:ext uri="{BB962C8B-B14F-4D97-AF65-F5344CB8AC3E}">
        <p14:creationId xmlns:p14="http://schemas.microsoft.com/office/powerpoint/2010/main" val="29606892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40218" y="172375"/>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lang="en-US" kern="0" dirty="0"/>
              <a:t>PURPLE Crying vs. Colic</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 name="Shape 122"/>
          <p:cNvSpPr txBox="1">
            <a:spLocks/>
          </p:cNvSpPr>
          <p:nvPr/>
        </p:nvSpPr>
        <p:spPr>
          <a:xfrm>
            <a:off x="916419" y="1411097"/>
            <a:ext cx="7623515" cy="449119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14312" marR="0" indent="-214312"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1pPr>
            <a:lvl2pPr marL="661307" marR="0" indent="-204107"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2pPr>
            <a:lvl3pPr marL="1104900" marR="0" indent="-1905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3pPr>
            <a:lvl4pPr marL="1600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4pPr>
            <a:lvl5pPr marL="20574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5pPr>
            <a:lvl6pPr marL="25146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6pPr>
            <a:lvl7pPr marL="29718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7pPr>
            <a:lvl8pPr marL="34290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8pPr>
            <a:lvl9pPr marL="3886200" marR="0" indent="-228600" algn="l" defTabSz="914400" rtl="0" latinLnBrk="0">
              <a:lnSpc>
                <a:spcPct val="100000"/>
              </a:lnSpc>
              <a:spcBef>
                <a:spcPts val="700"/>
              </a:spcBef>
              <a:spcAft>
                <a:spcPts val="0"/>
              </a:spcAft>
              <a:buClrTx/>
              <a:buSzPct val="100000"/>
              <a:buFont typeface="Arial"/>
              <a:buChar char="•"/>
              <a:tabLst/>
              <a:defRPr sz="2000" b="0" i="0" u="none" strike="noStrike" cap="none" spc="0" baseline="0">
                <a:ln>
                  <a:noFill/>
                </a:ln>
                <a:solidFill>
                  <a:srgbClr val="535353"/>
                </a:solidFill>
                <a:uFillTx/>
                <a:latin typeface="Helvetica Light"/>
                <a:ea typeface="Helvetica Light"/>
                <a:cs typeface="Helvetica Light"/>
                <a:sym typeface="Helvetica Light"/>
              </a:defRPr>
            </a:lvl9pPr>
          </a:lstStyle>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kumimoji="0" lang="en-US" sz="5400" b="0" i="0" u="none" strike="noStrike" kern="0" cap="none" spc="0" normalizeH="0" baseline="0" noProof="0" dirty="0">
              <a:ln>
                <a:noFill/>
              </a:ln>
              <a:solidFill>
                <a:srgbClr val="535353"/>
              </a:solidFill>
              <a:effectLst/>
              <a:uLnTx/>
              <a:uFillTx/>
              <a:latin typeface="Helvetica Light"/>
              <a:sym typeface="Helvetica Light"/>
            </a:endParaRPr>
          </a:p>
        </p:txBody>
      </p:sp>
      <p:pic>
        <p:nvPicPr>
          <p:cNvPr id="4" name="Picture 3" descr="A picture containing text&#10;&#10;Description automatically generated">
            <a:extLst>
              <a:ext uri="{FF2B5EF4-FFF2-40B4-BE49-F238E27FC236}">
                <a16:creationId xmlns:a16="http://schemas.microsoft.com/office/drawing/2014/main" id="{5FFD78AA-5C2C-43C7-A4C4-4DCF50CA22D8}"/>
              </a:ext>
            </a:extLst>
          </p:cNvPr>
          <p:cNvPicPr>
            <a:picLocks noChangeAspect="1"/>
          </p:cNvPicPr>
          <p:nvPr/>
        </p:nvPicPr>
        <p:blipFill rotWithShape="1">
          <a:blip r:embed="rId3">
            <a:extLst>
              <a:ext uri="{28A0092B-C50C-407E-A947-70E740481C1C}">
                <a14:useLocalDpi xmlns:a14="http://schemas.microsoft.com/office/drawing/2010/main" val="0"/>
              </a:ext>
            </a:extLst>
          </a:blip>
          <a:srcRect b="23239"/>
          <a:stretch/>
        </p:blipFill>
        <p:spPr>
          <a:xfrm>
            <a:off x="1997819" y="1342885"/>
            <a:ext cx="4688898" cy="4913503"/>
          </a:xfrm>
          <a:prstGeom prst="rect">
            <a:avLst/>
          </a:prstGeom>
        </p:spPr>
      </p:pic>
    </p:spTree>
    <p:extLst>
      <p:ext uri="{BB962C8B-B14F-4D97-AF65-F5344CB8AC3E}">
        <p14:creationId xmlns:p14="http://schemas.microsoft.com/office/powerpoint/2010/main" val="399229931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40218" y="204203"/>
            <a:ext cx="9184218" cy="1216871"/>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fontScale="92500" lnSpcReduction="10000"/>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kumimoji="0" lang="en-US" sz="4180" b="0" i="0" u="none" strike="noStrike" kern="0" cap="none" spc="0" normalizeH="0" baseline="0" noProof="0" dirty="0">
                <a:ln>
                  <a:noFill/>
                </a:ln>
                <a:solidFill>
                  <a:srgbClr val="FFFFFF"/>
                </a:solidFill>
                <a:effectLst/>
                <a:uLnTx/>
                <a:uFillTx/>
                <a:latin typeface="Helvetica Light"/>
                <a:sym typeface="Helvetica Light"/>
              </a:rPr>
              <a:t>Becoming Prepared for </a:t>
            </a:r>
          </a:p>
          <a:p>
            <a:pPr marL="0" marR="0" lvl="0" indent="0" algn="ctr" defTabSz="868680" rtl="0" eaLnBrk="1" fontAlgn="auto" latinLnBrk="0" hangingPunct="0">
              <a:lnSpc>
                <a:spcPct val="100000"/>
              </a:lnSpc>
              <a:spcBef>
                <a:spcPts val="0"/>
              </a:spcBef>
              <a:spcAft>
                <a:spcPts val="0"/>
              </a:spcAft>
              <a:buClrTx/>
              <a:buSzTx/>
              <a:buFontTx/>
              <a:buNone/>
              <a:tabLst/>
              <a:defRPr/>
            </a:pPr>
            <a:r>
              <a:rPr kumimoji="0" lang="en-US" sz="4180" b="0" i="0" u="none" strike="noStrike" kern="0" cap="none" spc="0" normalizeH="0" baseline="0" noProof="0" dirty="0">
                <a:ln>
                  <a:noFill/>
                </a:ln>
                <a:solidFill>
                  <a:srgbClr val="FFFFFF"/>
                </a:solidFill>
                <a:effectLst/>
                <a:uLnTx/>
                <a:uFillTx/>
                <a:latin typeface="Helvetica Light"/>
                <a:sym typeface="Helvetica Light"/>
              </a:rPr>
              <a:t>the Period of PURPLE Crying</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8" name="Shape 122"/>
          <p:cNvSpPr>
            <a:spLocks noGrp="1"/>
          </p:cNvSpPr>
          <p:nvPr>
            <p:ph type="body" idx="1"/>
          </p:nvPr>
        </p:nvSpPr>
        <p:spPr>
          <a:xfrm>
            <a:off x="1016000" y="4569633"/>
            <a:ext cx="7772400" cy="4010526"/>
          </a:xfrm>
          <a:prstGeom prst="rect">
            <a:avLst/>
          </a:prstGeom>
        </p:spPr>
        <p:txBody>
          <a:bodyPr>
            <a:normAutofit/>
          </a:bodyPr>
          <a:lstStyle/>
          <a:p>
            <a:pPr marL="446995" lvl="1" indent="0">
              <a:lnSpc>
                <a:spcPct val="90000"/>
              </a:lnSpc>
              <a:spcBef>
                <a:spcPts val="400"/>
              </a:spcBef>
              <a:buNone/>
              <a:defRPr>
                <a:solidFill>
                  <a:srgbClr val="000000"/>
                </a:solidFill>
              </a:defRPr>
            </a:pPr>
            <a:endParaRPr lang="en-US" sz="3200" dirty="0">
              <a:latin typeface="+mj-lt"/>
            </a:endParaRPr>
          </a:p>
          <a:p>
            <a:pPr marL="446995" lvl="1" indent="0">
              <a:lnSpc>
                <a:spcPct val="90000"/>
              </a:lnSpc>
              <a:spcBef>
                <a:spcPts val="400"/>
              </a:spcBef>
              <a:buNone/>
              <a:defRPr>
                <a:solidFill>
                  <a:srgbClr val="000000"/>
                </a:solidFill>
              </a:defRPr>
            </a:pPr>
            <a:endParaRPr lang="en-US" sz="3200" dirty="0"/>
          </a:p>
        </p:txBody>
      </p:sp>
      <p:pic>
        <p:nvPicPr>
          <p:cNvPr id="9" name="Picture 8">
            <a:extLst>
              <a:ext uri="{FF2B5EF4-FFF2-40B4-BE49-F238E27FC236}">
                <a16:creationId xmlns:a16="http://schemas.microsoft.com/office/drawing/2014/main" id="{1A3445C1-5B95-44C3-AD75-D828AC9E375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65891" y="1421074"/>
            <a:ext cx="5276070" cy="5276070"/>
          </a:xfrm>
          <a:prstGeom prst="rect">
            <a:avLst/>
          </a:prstGeom>
        </p:spPr>
      </p:pic>
      <p:pic>
        <p:nvPicPr>
          <p:cNvPr id="140" name="CCF-Bubbles(clipped).png"/>
          <p:cNvPicPr>
            <a:picLocks noChangeAspect="1"/>
          </p:cNvPicPr>
          <p:nvPr/>
        </p:nvPicPr>
        <p:blipFill>
          <a:blip r:embed="rId5"/>
          <a:stretch>
            <a:fillRect/>
          </a:stretch>
        </p:blipFill>
        <p:spPr>
          <a:xfrm>
            <a:off x="7359636" y="4669402"/>
            <a:ext cx="1795433" cy="2081992"/>
          </a:xfrm>
          <a:prstGeom prst="rect">
            <a:avLst/>
          </a:prstGeom>
          <a:ln w="12700">
            <a:miter lim="400000"/>
          </a:ln>
        </p:spPr>
      </p:pic>
    </p:spTree>
    <p:extLst>
      <p:ext uri="{BB962C8B-B14F-4D97-AF65-F5344CB8AC3E}">
        <p14:creationId xmlns:p14="http://schemas.microsoft.com/office/powerpoint/2010/main" val="410479131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0" y="181935"/>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kumimoji="0" lang="en-US" sz="4180" b="0" i="0" u="none" strike="noStrike" kern="0" cap="none" spc="0" normalizeH="0" baseline="0" noProof="0" dirty="0">
                <a:ln>
                  <a:noFill/>
                </a:ln>
                <a:solidFill>
                  <a:srgbClr val="FFFFFF"/>
                </a:solidFill>
                <a:effectLst/>
                <a:uLnTx/>
                <a:uFillTx/>
                <a:latin typeface="Helvetica Light"/>
                <a:sym typeface="Helvetica Light"/>
              </a:rPr>
              <a:t> Principles for Soothing a Baby </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2" name="TextBox 1"/>
          <p:cNvSpPr txBox="1"/>
          <p:nvPr/>
        </p:nvSpPr>
        <p:spPr>
          <a:xfrm>
            <a:off x="360723" y="1324956"/>
            <a:ext cx="7490691" cy="5601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lvl="0" indent="-457200" hangingPunct="0">
              <a:buFont typeface="Arial" panose="020B0604020202020204" pitchFamily="34" charset="0"/>
              <a:buChar char="•"/>
              <a:defRPr/>
            </a:pPr>
            <a:r>
              <a:rPr lang="en-US" sz="3200" dirty="0"/>
              <a:t> </a:t>
            </a:r>
            <a:r>
              <a:rPr lang="en-US" sz="3200" dirty="0">
                <a:latin typeface="Calibri Heading"/>
                <a:cs typeface="Calibri" panose="020F0502020204030204" pitchFamily="34" charset="0"/>
              </a:rPr>
              <a:t>Change Position</a:t>
            </a:r>
          </a:p>
          <a:p>
            <a:pPr lvl="0" hangingPunct="0">
              <a:defRPr/>
            </a:pPr>
            <a:endParaRPr lang="en-U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n-US" sz="3200" dirty="0">
                <a:latin typeface="Calibri Heading"/>
                <a:cs typeface="Calibri" panose="020F0502020204030204" pitchFamily="34" charset="0"/>
              </a:rPr>
              <a:t>  Movement</a:t>
            </a:r>
          </a:p>
          <a:p>
            <a:pPr lvl="0" hangingPunct="0">
              <a:defRPr/>
            </a:pPr>
            <a:endParaRPr lang="en-US" sz="800" dirty="0">
              <a:latin typeface="Calibri Heading"/>
              <a:cs typeface="Calibri" panose="020F0502020204030204" pitchFamily="34" charset="0"/>
            </a:endParaRPr>
          </a:p>
          <a:p>
            <a:pPr marL="457200" indent="-457200" hangingPunct="0">
              <a:buFont typeface="Arial" panose="020B0604020202020204" pitchFamily="34" charset="0"/>
              <a:buChar char="•"/>
              <a:defRPr/>
            </a:pPr>
            <a:r>
              <a:rPr lang="en-US" sz="3200" dirty="0">
                <a:latin typeface="Calibri Heading"/>
                <a:cs typeface="Calibri" panose="020F0502020204030204" pitchFamily="34" charset="0"/>
              </a:rPr>
              <a:t>  Repetition and Rhythm</a:t>
            </a:r>
          </a:p>
          <a:p>
            <a:pPr hangingPunct="0">
              <a:defRPr/>
            </a:pPr>
            <a:endParaRPr lang="en-U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n-US" sz="3200" dirty="0">
                <a:latin typeface="Calibri Heading"/>
                <a:cs typeface="Calibri" panose="020F0502020204030204" pitchFamily="34" charset="0"/>
              </a:rPr>
              <a:t>  White Noise</a:t>
            </a:r>
          </a:p>
          <a:p>
            <a:pPr lvl="0" hangingPunct="0">
              <a:defRPr/>
            </a:pPr>
            <a:endParaRPr lang="en-U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n-US" sz="3200" dirty="0">
                <a:latin typeface="Calibri Heading"/>
                <a:cs typeface="Calibri" panose="020F0502020204030204" pitchFamily="34" charset="0"/>
              </a:rPr>
              <a:t>  Smells, Sights and Sounds</a:t>
            </a:r>
          </a:p>
          <a:p>
            <a:pPr lvl="0" hangingPunct="0">
              <a:defRPr/>
            </a:pPr>
            <a:endParaRPr lang="en-U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n-US" sz="3200" dirty="0">
                <a:latin typeface="Calibri Heading"/>
                <a:cs typeface="Calibri" panose="020F0502020204030204" pitchFamily="34" charset="0"/>
              </a:rPr>
              <a:t>  Closeness to Caregiver</a:t>
            </a:r>
          </a:p>
          <a:p>
            <a:pPr lvl="0" hangingPunct="0">
              <a:defRPr/>
            </a:pPr>
            <a:endParaRPr lang="en-US" sz="800" dirty="0">
              <a:latin typeface="Calibri Heading"/>
              <a:cs typeface="Calibri" panose="020F0502020204030204" pitchFamily="34" charset="0"/>
            </a:endParaRPr>
          </a:p>
          <a:p>
            <a:pPr marL="457200" lvl="0" indent="-457200" hangingPunct="0">
              <a:buFont typeface="Arial" panose="020B0604020202020204" pitchFamily="34" charset="0"/>
              <a:buChar char="•"/>
              <a:defRPr/>
            </a:pPr>
            <a:r>
              <a:rPr lang="en-US" sz="3200" dirty="0">
                <a:latin typeface="Calibri Heading"/>
                <a:cs typeface="Calibri" panose="020F0502020204030204" pitchFamily="34" charset="0"/>
              </a:rPr>
              <a:t>  Sucking </a:t>
            </a:r>
          </a:p>
          <a:p>
            <a:pPr lvl="0" hangingPunct="0">
              <a:defRPr/>
            </a:pPr>
            <a:endParaRPr lang="en-US" sz="3200" dirty="0">
              <a:latin typeface="Calibri Heading"/>
              <a:cs typeface="Calibri" panose="020F0502020204030204" pitchFamily="34" charset="0"/>
            </a:endParaRPr>
          </a:p>
          <a:p>
            <a:pPr lvl="0" hangingPunct="0">
              <a:defRPr/>
            </a:pPr>
            <a:r>
              <a:rPr lang="en-US" sz="3200" dirty="0">
                <a:latin typeface="Calibri Heading"/>
                <a:cs typeface="Calibri" panose="020F0502020204030204" pitchFamily="34" charset="0"/>
              </a:rPr>
              <a:t>        </a:t>
            </a:r>
            <a:r>
              <a:rPr lang="en-US" sz="3600" dirty="0">
                <a:latin typeface="Calibri Heading"/>
                <a:cs typeface="Calibri" panose="020F0502020204030204" pitchFamily="34" charset="0"/>
              </a:rPr>
              <a:t>You CANNOT “spoil a baby!”</a:t>
            </a:r>
            <a:endParaRPr lang="en-US" sz="3600" kern="0" dirty="0">
              <a:solidFill>
                <a:srgbClr val="000000"/>
              </a:solidFill>
              <a:latin typeface="Calibri Heading"/>
              <a:ea typeface="+mj-ea"/>
              <a:cs typeface="Calibri" panose="020F0502020204030204" pitchFamily="34" charset="0"/>
              <a:sym typeface="Calibri"/>
            </a:endParaRPr>
          </a:p>
          <a:p>
            <a:pPr marL="342900" marR="0" lvl="0" indent="-342900" algn="l" defTabSz="914400" rtl="0" eaLnBrk="1" fontAlgn="auto" latinLnBrk="0" hangingPunct="0">
              <a:lnSpc>
                <a:spcPct val="100000"/>
              </a:lnSpc>
              <a:spcBef>
                <a:spcPts val="0"/>
              </a:spcBef>
              <a:spcAft>
                <a:spcPts val="0"/>
              </a:spcAft>
              <a:buClrTx/>
              <a:buSzTx/>
              <a:buFontTx/>
              <a:buAutoNum type="arabicPeriod"/>
              <a:tabLst/>
              <a:defRPr/>
            </a:pPr>
            <a:endParaRPr lang="en-US" kern="0" dirty="0">
              <a:solidFill>
                <a:srgbClr val="000000"/>
              </a:solidFill>
              <a:latin typeface="Calibri"/>
              <a:ea typeface="+mj-ea"/>
              <a:cs typeface="+mj-cs"/>
              <a:sym typeface="Calibri"/>
            </a:endParaRPr>
          </a:p>
        </p:txBody>
      </p:sp>
      <p:pic>
        <p:nvPicPr>
          <p:cNvPr id="3" name="Picture 2">
            <a:extLst>
              <a:ext uri="{FF2B5EF4-FFF2-40B4-BE49-F238E27FC236}">
                <a16:creationId xmlns:a16="http://schemas.microsoft.com/office/drawing/2014/main" id="{53D51A90-39AD-4407-9A2B-39AB41D351B8}"/>
              </a:ext>
            </a:extLst>
          </p:cNvPr>
          <p:cNvPicPr>
            <a:picLocks noChangeAspect="1"/>
          </p:cNvPicPr>
          <p:nvPr/>
        </p:nvPicPr>
        <p:blipFill>
          <a:blip r:embed="rId4"/>
          <a:stretch>
            <a:fillRect/>
          </a:stretch>
        </p:blipFill>
        <p:spPr>
          <a:xfrm>
            <a:off x="5078150" y="1068749"/>
            <a:ext cx="4106068" cy="2735668"/>
          </a:xfrm>
          <a:prstGeom prst="rect">
            <a:avLst/>
          </a:prstGeom>
        </p:spPr>
      </p:pic>
    </p:spTree>
    <p:extLst>
      <p:ext uri="{BB962C8B-B14F-4D97-AF65-F5344CB8AC3E}">
        <p14:creationId xmlns:p14="http://schemas.microsoft.com/office/powerpoint/2010/main" val="29733104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DD27FC-4ED2-4A25-A8C8-F9A1839E3EEE}"/>
              </a:ext>
            </a:extLst>
          </p:cNvPr>
          <p:cNvPicPr>
            <a:picLocks noChangeAspect="1"/>
          </p:cNvPicPr>
          <p:nvPr/>
        </p:nvPicPr>
        <p:blipFill>
          <a:blip r:embed="rId3"/>
          <a:stretch>
            <a:fillRect/>
          </a:stretch>
        </p:blipFill>
        <p:spPr>
          <a:xfrm>
            <a:off x="0" y="1012859"/>
            <a:ext cx="3112101" cy="3112101"/>
          </a:xfrm>
          <a:prstGeom prst="rect">
            <a:avLst/>
          </a:prstGeom>
        </p:spPr>
      </p:pic>
      <p:sp>
        <p:nvSpPr>
          <p:cNvPr id="160" name="Shape 160"/>
          <p:cNvSpPr>
            <a:spLocks noGrp="1"/>
          </p:cNvSpPr>
          <p:nvPr>
            <p:ph type="title"/>
          </p:nvPr>
        </p:nvSpPr>
        <p:spPr>
          <a:xfrm>
            <a:off x="-20109" y="283104"/>
            <a:ext cx="9184218" cy="729755"/>
          </a:xfrm>
          <a:prstGeom prst="rect">
            <a:avLst/>
          </a:prstGeom>
          <a:solidFill>
            <a:srgbClr val="30548E"/>
          </a:solidFill>
        </p:spPr>
        <p:txBody>
          <a:bodyPr/>
          <a:lstStyle>
            <a:lvl1pPr defTabSz="868680">
              <a:defRPr sz="4180">
                <a:solidFill>
                  <a:srgbClr val="FFFFFF"/>
                </a:solidFill>
                <a:latin typeface="Helvetica Light"/>
                <a:ea typeface="Helvetica Light"/>
                <a:cs typeface="Helvetica Light"/>
                <a:sym typeface="Helvetica Light"/>
              </a:defRPr>
            </a:lvl1pPr>
          </a:lstStyle>
          <a:p>
            <a:r>
              <a:rPr lang="en-US" b="1" dirty="0"/>
              <a:t>Managing Stress and Frustration  </a:t>
            </a:r>
            <a:endParaRPr b="1" dirty="0"/>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3465840" y="2557178"/>
            <a:ext cx="5678160" cy="78483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solidFill>
                  <a:srgbClr val="000000"/>
                </a:solidFill>
                <a:latin typeface="+mj-lt"/>
                <a:ea typeface="+mj-ea"/>
                <a:cs typeface="+mj-cs"/>
                <a:sym typeface="Calibri"/>
              </a:rPr>
              <a:t>Take time to calm yourself</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3600" dirty="0">
              <a:solidFill>
                <a:srgbClr val="000000"/>
              </a:solidFill>
              <a:latin typeface="+mj-lt"/>
              <a:ea typeface="+mj-ea"/>
              <a:cs typeface="+mj-cs"/>
              <a:sym typeface="Calibri"/>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solidFill>
                  <a:srgbClr val="000000"/>
                </a:solidFill>
                <a:latin typeface="+mj-lt"/>
                <a:ea typeface="+mj-ea"/>
                <a:cs typeface="+mj-cs"/>
                <a:sym typeface="Calibri"/>
              </a:rPr>
              <a:t>Try to be mindful</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3600" dirty="0">
              <a:solidFill>
                <a:srgbClr val="000000"/>
              </a:solidFill>
              <a:latin typeface="+mj-lt"/>
              <a:ea typeface="+mj-ea"/>
              <a:cs typeface="+mj-cs"/>
              <a:sym typeface="Calibri"/>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600" dirty="0">
                <a:solidFill>
                  <a:srgbClr val="000000"/>
                </a:solidFill>
                <a:latin typeface="+mj-lt"/>
                <a:ea typeface="+mj-ea"/>
                <a:cs typeface="+mj-cs"/>
                <a:sym typeface="Calibri"/>
              </a:rPr>
              <a:t>Take a break!  </a:t>
            </a:r>
          </a:p>
          <a:p>
            <a:pPr marL="1200150" lvl="1" indent="-742950" hangingPunct="0">
              <a:buFont typeface="+mj-lt"/>
              <a:buAutoNum type="arabicPeriod"/>
            </a:pPr>
            <a:endParaRPr lang="en-US" sz="3600" dirty="0">
              <a:solidFill>
                <a:srgbClr val="000000"/>
              </a:solidFill>
              <a:latin typeface="+mj-lt"/>
              <a:ea typeface="+mj-ea"/>
              <a:cs typeface="+mj-cs"/>
              <a:sym typeface="Calibri"/>
            </a:endParaRPr>
          </a:p>
          <a:p>
            <a:pPr hangingPunct="0"/>
            <a:endParaRPr lang="en-US" sz="3600" dirty="0">
              <a:solidFill>
                <a:srgbClr val="000000"/>
              </a:solidFill>
              <a:latin typeface="+mj-lt"/>
              <a:ea typeface="+mj-ea"/>
              <a:cs typeface="+mj-cs"/>
              <a:sym typeface="Calibri"/>
            </a:endParaRPr>
          </a:p>
          <a:p>
            <a:pPr marL="742950" lvl="1" indent="-285750" hangingPunct="0">
              <a:buFont typeface="Arial" panose="020B0604020202020204" pitchFamily="34" charset="0"/>
              <a:buChar char="•"/>
            </a:pPr>
            <a:endParaRPr lang="en-US" sz="36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ctr" defTabSz="914400" rtl="0" fontAlgn="auto" latinLnBrk="0" hangingPunct="0">
              <a:lnSpc>
                <a:spcPct val="100000"/>
              </a:lnSpc>
              <a:spcBef>
                <a:spcPts val="0"/>
              </a:spcBef>
              <a:spcAft>
                <a:spcPts val="0"/>
              </a:spcAft>
              <a:buClrTx/>
              <a:buSzTx/>
              <a:tabLst/>
            </a:pPr>
            <a:endParaRPr lang="en-US" b="1"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4"/>
          <a:stretch>
            <a:fillRect/>
          </a:stretch>
        </p:blipFill>
        <p:spPr>
          <a:xfrm>
            <a:off x="7636727" y="4949304"/>
            <a:ext cx="1507273" cy="1747840"/>
          </a:xfrm>
          <a:prstGeom prst="rect">
            <a:avLst/>
          </a:prstGeom>
          <a:ln w="12700">
            <a:miter lim="400000"/>
          </a:ln>
        </p:spPr>
      </p:pic>
    </p:spTree>
    <p:extLst>
      <p:ext uri="{BB962C8B-B14F-4D97-AF65-F5344CB8AC3E}">
        <p14:creationId xmlns:p14="http://schemas.microsoft.com/office/powerpoint/2010/main" val="402231865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lstStyle>
            <a:lvl1pPr defTabSz="868680">
              <a:defRPr sz="4180">
                <a:solidFill>
                  <a:srgbClr val="FFFFFF"/>
                </a:solidFill>
                <a:latin typeface="Helvetica Light"/>
                <a:ea typeface="Helvetica Light"/>
                <a:cs typeface="Helvetica Light"/>
                <a:sym typeface="Helvetica Light"/>
              </a:defRPr>
            </a:lvl1pPr>
          </a:lstStyle>
          <a:p>
            <a:r>
              <a:rPr lang="en-US" b="1" dirty="0"/>
              <a:t>Having a Plan </a:t>
            </a:r>
            <a:endParaRPr b="1" dirty="0"/>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8" name="Shape 168"/>
          <p:cNvSpPr/>
          <p:nvPr/>
        </p:nvSpPr>
        <p:spPr>
          <a:xfrm>
            <a:off x="2070913" y="3011151"/>
            <a:ext cx="5297903" cy="55808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899" indent="-342899">
              <a:spcBef>
                <a:spcPts val="700"/>
              </a:spcBef>
              <a:buSzPct val="100000"/>
              <a:buFont typeface="Arial"/>
              <a:buChar char="•"/>
              <a:defRPr sz="2000">
                <a:solidFill>
                  <a:srgbClr val="535353"/>
                </a:solidFill>
                <a:latin typeface="Helvetica Light"/>
                <a:ea typeface="Helvetica Light"/>
                <a:cs typeface="Helvetica Light"/>
                <a:sym typeface="Helvetica Light"/>
              </a:defRPr>
            </a:lvl1pPr>
          </a:lstStyle>
          <a:p>
            <a:pPr hangingPunct="0"/>
            <a:endParaRPr kern="0" dirty="0"/>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127755" y="406357"/>
            <a:ext cx="8696205" cy="128035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hangingPunct="0"/>
            <a:endParaRPr lang="en-US" sz="2400" dirty="0">
              <a:solidFill>
                <a:srgbClr val="000000"/>
              </a:solidFill>
              <a:latin typeface="+mj-lt"/>
              <a:ea typeface="+mj-ea"/>
              <a:cs typeface="+mj-cs"/>
              <a:sym typeface="Calibri"/>
            </a:endParaRPr>
          </a:p>
          <a:p>
            <a:pPr marL="914400" lvl="1" indent="-457200" algn="ctr" hangingPunct="0">
              <a:buFont typeface="Arial" panose="020B0604020202020204" pitchFamily="34" charset="0"/>
              <a:buChar char="•"/>
            </a:pPr>
            <a:endParaRPr lang="en-US" sz="2800" b="1" dirty="0">
              <a:solidFill>
                <a:srgbClr val="000000"/>
              </a:solidFill>
              <a:latin typeface="+mj-lt"/>
              <a:ea typeface="+mj-ea"/>
              <a:cs typeface="+mj-cs"/>
              <a:sym typeface="Calibri"/>
            </a:endParaRPr>
          </a:p>
          <a:p>
            <a:pPr lvl="1" hangingPunct="0"/>
            <a:r>
              <a:rPr lang="en-US" sz="3200" b="1" dirty="0">
                <a:solidFill>
                  <a:srgbClr val="000000"/>
                </a:solidFill>
                <a:latin typeface="+mj-lt"/>
                <a:ea typeface="+mj-ea"/>
                <a:cs typeface="+mj-cs"/>
                <a:sym typeface="Calibri"/>
              </a:rPr>
              <a:t>Have a plan in place for parents and caregivers:</a:t>
            </a:r>
          </a:p>
          <a:p>
            <a:pPr lvl="1" hangingPunct="0"/>
            <a:r>
              <a:rPr lang="en-US" sz="2800" b="1" dirty="0">
                <a:solidFill>
                  <a:srgbClr val="000000"/>
                </a:solidFill>
                <a:latin typeface="+mj-lt"/>
                <a:ea typeface="+mj-ea"/>
                <a:cs typeface="+mj-cs"/>
                <a:sym typeface="Calibri"/>
              </a:rPr>
              <a:t> </a:t>
            </a:r>
          </a:p>
          <a:p>
            <a:pPr marL="914400" lvl="1" indent="-457200" hangingPunct="0">
              <a:buFont typeface="Arial" panose="020B0604020202020204" pitchFamily="34" charset="0"/>
              <a:buChar char="•"/>
            </a:pPr>
            <a:r>
              <a:rPr lang="en-US" sz="2800" dirty="0">
                <a:solidFill>
                  <a:srgbClr val="000000"/>
                </a:solidFill>
                <a:latin typeface="+mj-lt"/>
                <a:ea typeface="+mj-ea"/>
                <a:cs typeface="+mj-cs"/>
                <a:sym typeface="Calibri"/>
              </a:rPr>
              <a:t>Identify those who will provide help</a:t>
            </a:r>
          </a:p>
          <a:p>
            <a:pPr lvl="1" hangingPunct="0"/>
            <a:endParaRPr lang="en-US" sz="1600" dirty="0">
              <a:solidFill>
                <a:srgbClr val="000000"/>
              </a:solidFill>
              <a:latin typeface="+mj-lt"/>
              <a:ea typeface="+mj-ea"/>
              <a:cs typeface="+mj-cs"/>
              <a:sym typeface="Calibri"/>
            </a:endParaRPr>
          </a:p>
          <a:p>
            <a:pPr marL="914400" lvl="1" indent="-457200" hangingPunct="0">
              <a:buFont typeface="Arial" panose="020B0604020202020204" pitchFamily="34" charset="0"/>
              <a:buChar char="•"/>
            </a:pPr>
            <a:r>
              <a:rPr lang="en-US" sz="2800" dirty="0">
                <a:solidFill>
                  <a:srgbClr val="000000"/>
                </a:solidFill>
                <a:latin typeface="+mj-lt"/>
                <a:ea typeface="+mj-ea"/>
                <a:cs typeface="+mj-cs"/>
                <a:sym typeface="Calibri"/>
              </a:rPr>
              <a:t>Alert support persons so they are aware and prepared if help is needed</a:t>
            </a:r>
          </a:p>
          <a:p>
            <a:pPr lvl="1" hangingPunct="0"/>
            <a:endParaRPr lang="en-US" sz="1600" dirty="0">
              <a:solidFill>
                <a:srgbClr val="000000"/>
              </a:solidFill>
              <a:latin typeface="+mj-lt"/>
              <a:ea typeface="+mj-ea"/>
              <a:cs typeface="+mj-cs"/>
              <a:sym typeface="Calibri"/>
            </a:endParaRPr>
          </a:p>
          <a:p>
            <a:pPr marL="914400" lvl="1" indent="-457200" hangingPunct="0">
              <a:buFont typeface="Arial" panose="020B0604020202020204" pitchFamily="34" charset="0"/>
              <a:buChar char="•"/>
            </a:pPr>
            <a:r>
              <a:rPr lang="en-US" sz="2800" dirty="0">
                <a:solidFill>
                  <a:srgbClr val="000000"/>
                </a:solidFill>
                <a:latin typeface="+mj-lt"/>
                <a:ea typeface="+mj-ea"/>
                <a:cs typeface="+mj-cs"/>
                <a:sym typeface="Calibri"/>
              </a:rPr>
              <a:t>Ensure that contact information of support persons is readily available</a:t>
            </a:r>
          </a:p>
          <a:p>
            <a:pPr lvl="1" hangingPunct="0"/>
            <a:endParaRPr lang="en-US" sz="1600" dirty="0">
              <a:solidFill>
                <a:srgbClr val="000000"/>
              </a:solidFill>
              <a:latin typeface="+mj-lt"/>
              <a:ea typeface="+mj-ea"/>
              <a:cs typeface="+mj-cs"/>
              <a:sym typeface="Calibri"/>
            </a:endParaRPr>
          </a:p>
          <a:p>
            <a:pPr marL="914400" lvl="1" indent="-457200" hangingPunct="0">
              <a:buFont typeface="Arial" panose="020B0604020202020204" pitchFamily="34" charset="0"/>
              <a:buChar char="•"/>
            </a:pPr>
            <a:r>
              <a:rPr lang="en-US" sz="2800" dirty="0">
                <a:solidFill>
                  <a:srgbClr val="000000"/>
                </a:solidFill>
                <a:latin typeface="+mj-lt"/>
                <a:ea typeface="+mj-ea"/>
                <a:cs typeface="+mj-cs"/>
                <a:sym typeface="Calibri"/>
              </a:rPr>
              <a:t>Practice asking for help</a:t>
            </a:r>
          </a:p>
          <a:p>
            <a:pPr marL="914400" lvl="1" indent="-457200" hangingPunct="0">
              <a:buFont typeface="Arial" panose="020B0604020202020204" pitchFamily="34" charset="0"/>
              <a:buChar char="•"/>
            </a:pPr>
            <a:endParaRPr lang="en-US" sz="2000" dirty="0">
              <a:solidFill>
                <a:srgbClr val="000000"/>
              </a:solidFill>
              <a:latin typeface="+mj-lt"/>
              <a:ea typeface="+mj-ea"/>
              <a:cs typeface="+mj-cs"/>
              <a:sym typeface="Calibri"/>
            </a:endParaRPr>
          </a:p>
          <a:p>
            <a:pPr lvl="1" hangingPunct="0"/>
            <a:endParaRPr lang="en-US" sz="2800" dirty="0">
              <a:solidFill>
                <a:srgbClr val="000000"/>
              </a:solidFill>
              <a:latin typeface="+mj-lt"/>
              <a:ea typeface="+mj-ea"/>
              <a:cs typeface="+mj-cs"/>
              <a:sym typeface="Calibri"/>
            </a:endParaRPr>
          </a:p>
          <a:p>
            <a:pPr lvl="1" hangingPunct="0"/>
            <a:endParaRPr lang="en-US" sz="2800" dirty="0">
              <a:solidFill>
                <a:srgbClr val="000000"/>
              </a:solidFill>
              <a:latin typeface="+mj-lt"/>
              <a:ea typeface="+mj-ea"/>
              <a:cs typeface="+mj-cs"/>
              <a:sym typeface="Calibri"/>
            </a:endParaRPr>
          </a:p>
          <a:p>
            <a:pPr marL="914400" lvl="1" indent="-457200" hangingPunct="0">
              <a:buFont typeface="Arial" panose="020B0604020202020204" pitchFamily="34" charset="0"/>
              <a:buChar char="•"/>
            </a:pPr>
            <a:endParaRPr lang="en-US" sz="2800" b="1" dirty="0">
              <a:solidFill>
                <a:srgbClr val="000000"/>
              </a:solidFill>
              <a:latin typeface="+mj-lt"/>
              <a:ea typeface="+mj-ea"/>
              <a:cs typeface="+mj-cs"/>
              <a:sym typeface="Calibri"/>
            </a:endParaRPr>
          </a:p>
          <a:p>
            <a:pPr marL="914400" lvl="1" indent="-457200" hangingPunct="0">
              <a:buFont typeface="Arial" panose="020B0604020202020204" pitchFamily="34" charset="0"/>
              <a:buChar char="•"/>
            </a:pPr>
            <a:endParaRPr lang="en-US" sz="2800" b="1" dirty="0">
              <a:solidFill>
                <a:srgbClr val="000000"/>
              </a:solidFill>
              <a:latin typeface="+mj-lt"/>
              <a:ea typeface="+mj-ea"/>
              <a:cs typeface="+mj-cs"/>
              <a:sym typeface="Calibri"/>
            </a:endParaRPr>
          </a:p>
          <a:p>
            <a:pPr lvl="1" hangingPunct="0"/>
            <a:endParaRPr lang="en-US" sz="2400" b="1" dirty="0">
              <a:solidFill>
                <a:srgbClr val="000000"/>
              </a:solidFill>
              <a:latin typeface="+mj-lt"/>
              <a:ea typeface="+mj-ea"/>
              <a:cs typeface="+mj-cs"/>
              <a:sym typeface="Calibri"/>
            </a:endParaRPr>
          </a:p>
          <a:p>
            <a:pPr marL="285750" indent="-285750" hangingPunct="0">
              <a:buFont typeface="Arial" panose="020B0604020202020204" pitchFamily="34" charset="0"/>
              <a:buChar char="•"/>
            </a:pPr>
            <a:endParaRPr lang="en-US" b="1" dirty="0">
              <a:solidFill>
                <a:srgbClr val="000000"/>
              </a:solidFill>
              <a:latin typeface="+mj-lt"/>
              <a:ea typeface="+mj-ea"/>
              <a:cs typeface="+mj-cs"/>
              <a:sym typeface="Calibri"/>
            </a:endParaRPr>
          </a:p>
          <a:p>
            <a:pPr hangingPunct="0"/>
            <a:endParaRPr lang="en-US" b="1" dirty="0">
              <a:solidFill>
                <a:srgbClr val="000000"/>
              </a:solidFill>
              <a:latin typeface="+mj-lt"/>
              <a:ea typeface="+mj-ea"/>
              <a:cs typeface="+mj-cs"/>
              <a:sym typeface="Calibri"/>
            </a:endParaRPr>
          </a:p>
          <a:p>
            <a:pPr hangingPunct="0"/>
            <a:endParaRPr lang="en-US" b="1" dirty="0">
              <a:solidFill>
                <a:srgbClr val="000000"/>
              </a:solidFill>
              <a:latin typeface="+mj-lt"/>
              <a:ea typeface="+mj-ea"/>
              <a:cs typeface="+mj-cs"/>
              <a:sym typeface="Calibri"/>
            </a:endParaRPr>
          </a:p>
          <a:p>
            <a:pPr hangingPunct="0"/>
            <a:endParaRPr lang="en-US" b="1" dirty="0">
              <a:solidFill>
                <a:srgbClr val="000000"/>
              </a:solidFill>
              <a:latin typeface="+mj-lt"/>
              <a:ea typeface="+mj-ea"/>
              <a:cs typeface="+mj-cs"/>
              <a:sym typeface="Calibri"/>
            </a:endParaRPr>
          </a:p>
          <a:p>
            <a:pPr marL="285750" indent="-285750" hangingPunct="0">
              <a:buFont typeface="Arial" panose="020B0604020202020204" pitchFamily="34" charset="0"/>
              <a:buChar char="•"/>
            </a:pPr>
            <a:endParaRPr lang="en-US" b="1" dirty="0">
              <a:solidFill>
                <a:srgbClr val="000000"/>
              </a:solidFill>
              <a:latin typeface="+mj-lt"/>
              <a:ea typeface="+mj-ea"/>
              <a:cs typeface="+mj-cs"/>
              <a:sym typeface="Calibri"/>
            </a:endParaRPr>
          </a:p>
          <a:p>
            <a:pPr hangingPunct="0"/>
            <a:endParaRPr lang="en-US" b="1" dirty="0">
              <a:solidFill>
                <a:srgbClr val="000000"/>
              </a:solidFill>
              <a:latin typeface="+mj-lt"/>
              <a:ea typeface="+mj-ea"/>
              <a:cs typeface="+mj-cs"/>
              <a:sym typeface="Calibri"/>
            </a:endParaRPr>
          </a:p>
          <a:p>
            <a:pPr marL="742950" lvl="1" indent="-285750" hangingPunct="0">
              <a:buFont typeface="Arial" panose="020B0604020202020204" pitchFamily="34" charset="0"/>
              <a:buChar char="•"/>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ctr" defTabSz="914400" rtl="0" fontAlgn="auto" latinLnBrk="0" hangingPunct="0">
              <a:lnSpc>
                <a:spcPct val="100000"/>
              </a:lnSpc>
              <a:spcBef>
                <a:spcPts val="0"/>
              </a:spcBef>
              <a:spcAft>
                <a:spcPts val="0"/>
              </a:spcAft>
              <a:buClrTx/>
              <a:buSzTx/>
              <a:tabLst/>
            </a:pPr>
            <a:endParaRPr lang="en-US" b="1"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3"/>
          <a:stretch>
            <a:fillRect/>
          </a:stretch>
        </p:blipFill>
        <p:spPr>
          <a:xfrm>
            <a:off x="7636727" y="4949304"/>
            <a:ext cx="1507273" cy="1747840"/>
          </a:xfrm>
          <a:prstGeom prst="rect">
            <a:avLst/>
          </a:prstGeom>
          <a:ln w="12700">
            <a:miter lim="400000"/>
          </a:ln>
        </p:spPr>
      </p:pic>
    </p:spTree>
    <p:extLst>
      <p:ext uri="{BB962C8B-B14F-4D97-AF65-F5344CB8AC3E}">
        <p14:creationId xmlns:p14="http://schemas.microsoft.com/office/powerpoint/2010/main" val="292009963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lstStyle>
            <a:lvl1pPr defTabSz="868680">
              <a:defRPr sz="4180">
                <a:solidFill>
                  <a:srgbClr val="FFFFFF"/>
                </a:solidFill>
                <a:latin typeface="Helvetica Light"/>
                <a:ea typeface="Helvetica Light"/>
                <a:cs typeface="Helvetica Light"/>
                <a:sym typeface="Helvetica Light"/>
              </a:defRPr>
            </a:lvl1pPr>
          </a:lstStyle>
          <a:p>
            <a:r>
              <a:rPr lang="en-US" b="1" dirty="0"/>
              <a:t>Educating Others </a:t>
            </a:r>
            <a:endParaRPr b="1" dirty="0"/>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8" name="Shape 168"/>
          <p:cNvSpPr/>
          <p:nvPr/>
        </p:nvSpPr>
        <p:spPr>
          <a:xfrm>
            <a:off x="2070913" y="3011151"/>
            <a:ext cx="5297903" cy="55808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899" indent="-342899">
              <a:spcBef>
                <a:spcPts val="700"/>
              </a:spcBef>
              <a:buSzPct val="100000"/>
              <a:buFont typeface="Arial"/>
              <a:buChar char="•"/>
              <a:defRPr sz="2000">
                <a:solidFill>
                  <a:srgbClr val="535353"/>
                </a:solidFill>
                <a:latin typeface="Helvetica Light"/>
                <a:ea typeface="Helvetica Light"/>
                <a:cs typeface="Helvetica Light"/>
                <a:sym typeface="Helvetica Light"/>
              </a:defRPr>
            </a:lvl1pPr>
          </a:lstStyle>
          <a:p>
            <a:pPr hangingPunct="0"/>
            <a:endParaRPr kern="0" dirty="0"/>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1440028" y="800865"/>
            <a:ext cx="6821546" cy="1292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algn="ctr" hangingPunct="0"/>
            <a:endParaRPr lang="en-US" sz="2800" b="1" dirty="0">
              <a:solidFill>
                <a:srgbClr val="000000"/>
              </a:solidFill>
              <a:latin typeface="+mj-lt"/>
              <a:ea typeface="+mj-ea"/>
              <a:cs typeface="+mj-cs"/>
              <a:sym typeface="Calibri"/>
            </a:endParaRPr>
          </a:p>
          <a:p>
            <a:pPr lvl="0" hangingPunct="0"/>
            <a:r>
              <a:rPr lang="en-US" sz="3200" b="1" dirty="0">
                <a:solidFill>
                  <a:srgbClr val="000000"/>
                </a:solidFill>
                <a:latin typeface="Calibri"/>
                <a:sym typeface="Calibri"/>
              </a:rPr>
              <a:t>Abusive Head Trauma is Preventable </a:t>
            </a:r>
            <a:endParaRPr lang="en-US" sz="3200" dirty="0">
              <a:solidFill>
                <a:srgbClr val="000000"/>
              </a:solidFill>
              <a:latin typeface="Calibri"/>
              <a:sym typeface="Calibri"/>
            </a:endParaRPr>
          </a:p>
          <a:p>
            <a:pPr lvl="0" hangingPunct="0"/>
            <a:endParaRPr lang="en-US" dirty="0">
              <a:solidFill>
                <a:srgbClr val="000000"/>
              </a:solidFill>
              <a:latin typeface="+mj-lt"/>
              <a:ea typeface="+mj-ea"/>
              <a:cs typeface="+mj-cs"/>
              <a:sym typeface="Calibri"/>
            </a:endParaRP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3"/>
          <a:stretch>
            <a:fillRect/>
          </a:stretch>
        </p:blipFill>
        <p:spPr>
          <a:xfrm>
            <a:off x="7636727" y="4949304"/>
            <a:ext cx="1507273" cy="1747840"/>
          </a:xfrm>
          <a:prstGeom prst="rect">
            <a:avLst/>
          </a:prstGeom>
          <a:ln w="12700">
            <a:miter lim="400000"/>
          </a:ln>
        </p:spPr>
      </p:pic>
      <p:sp>
        <p:nvSpPr>
          <p:cNvPr id="2" name="Rectangle 1">
            <a:extLst>
              <a:ext uri="{FF2B5EF4-FFF2-40B4-BE49-F238E27FC236}">
                <a16:creationId xmlns:a16="http://schemas.microsoft.com/office/drawing/2014/main" id="{25462739-088B-430E-8BB0-9B1FE79F6A1C}"/>
              </a:ext>
            </a:extLst>
          </p:cNvPr>
          <p:cNvSpPr/>
          <p:nvPr/>
        </p:nvSpPr>
        <p:spPr>
          <a:xfrm>
            <a:off x="-74603" y="5472360"/>
            <a:ext cx="9293205" cy="584775"/>
          </a:xfrm>
          <a:prstGeom prst="rect">
            <a:avLst/>
          </a:prstGeom>
        </p:spPr>
        <p:txBody>
          <a:bodyPr wrap="square">
            <a:spAutoFit/>
          </a:bodyPr>
          <a:lstStyle/>
          <a:p>
            <a:pPr lvl="0" algn="ctr" hangingPunct="0"/>
            <a:r>
              <a:rPr lang="en-US" sz="3200" b="1" dirty="0">
                <a:solidFill>
                  <a:srgbClr val="000000"/>
                </a:solidFill>
                <a:latin typeface="Calibri"/>
                <a:sym typeface="Calibri"/>
              </a:rPr>
              <a:t>Know that You Can Make a Difference</a:t>
            </a:r>
            <a:endParaRPr lang="en-US" sz="3200" b="1" dirty="0">
              <a:solidFill>
                <a:srgbClr val="000000"/>
              </a:solidFill>
              <a:sym typeface="Calibri"/>
            </a:endParaRPr>
          </a:p>
        </p:txBody>
      </p:sp>
      <p:pic>
        <p:nvPicPr>
          <p:cNvPr id="5" name="Picture 4" descr="A close up of a diaper&#10;&#10;Description automatically generated">
            <a:extLst>
              <a:ext uri="{FF2B5EF4-FFF2-40B4-BE49-F238E27FC236}">
                <a16:creationId xmlns:a16="http://schemas.microsoft.com/office/drawing/2014/main" id="{A343614C-48E4-400B-BE1D-973163ACE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447" y="1802766"/>
            <a:ext cx="2402834" cy="3669594"/>
          </a:xfrm>
          <a:prstGeom prst="rect">
            <a:avLst/>
          </a:prstGeom>
        </p:spPr>
      </p:pic>
    </p:spTree>
    <p:extLst>
      <p:ext uri="{BB962C8B-B14F-4D97-AF65-F5344CB8AC3E}">
        <p14:creationId xmlns:p14="http://schemas.microsoft.com/office/powerpoint/2010/main" val="419849054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40218" y="129747"/>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lang="en-US" kern="0" dirty="0"/>
              <a:t>Key Takeaways </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8" name="Shape 122"/>
          <p:cNvSpPr>
            <a:spLocks noGrp="1"/>
          </p:cNvSpPr>
          <p:nvPr>
            <p:ph type="body" idx="1"/>
          </p:nvPr>
        </p:nvSpPr>
        <p:spPr>
          <a:xfrm>
            <a:off x="-487891" y="1197422"/>
            <a:ext cx="9652000" cy="5450235"/>
          </a:xfrm>
          <a:prstGeom prst="rect">
            <a:avLst/>
          </a:prstGeom>
        </p:spPr>
        <p:txBody>
          <a:bodyPr>
            <a:normAutofit/>
          </a:bodyPr>
          <a:lstStyle/>
          <a:p>
            <a:pPr marL="890588" lvl="2" indent="0">
              <a:lnSpc>
                <a:spcPct val="90000"/>
              </a:lnSpc>
              <a:spcBef>
                <a:spcPts val="400"/>
              </a:spcBef>
              <a:buNone/>
              <a:defRPr>
                <a:solidFill>
                  <a:srgbClr val="000000"/>
                </a:solidFill>
              </a:defRPr>
            </a:pPr>
            <a:endParaRPr lang="en-US" sz="2800" kern="1200" dirty="0">
              <a:solidFill>
                <a:srgbClr val="000000"/>
              </a:solidFill>
              <a:sym typeface="Calibri"/>
            </a:endParaRPr>
          </a:p>
          <a:p>
            <a:pPr marL="890588" lvl="2" indent="0">
              <a:lnSpc>
                <a:spcPct val="90000"/>
              </a:lnSpc>
              <a:spcBef>
                <a:spcPts val="400"/>
              </a:spcBef>
              <a:buNone/>
              <a:defRPr>
                <a:solidFill>
                  <a:srgbClr val="000000"/>
                </a:solidFill>
              </a:defRPr>
            </a:pPr>
            <a:r>
              <a:rPr lang="en-US" sz="2800" dirty="0">
                <a:latin typeface="+mj-lt"/>
              </a:rPr>
              <a:t> </a:t>
            </a:r>
          </a:p>
          <a:p>
            <a:pPr marL="0" indent="0">
              <a:lnSpc>
                <a:spcPct val="90000"/>
              </a:lnSpc>
              <a:spcBef>
                <a:spcPts val="400"/>
              </a:spcBef>
              <a:buNone/>
              <a:defRPr>
                <a:solidFill>
                  <a:srgbClr val="000000"/>
                </a:solidFill>
              </a:defRPr>
            </a:pPr>
            <a:endParaRPr lang="en-US" sz="1200" dirty="0">
              <a:latin typeface="+mj-lt"/>
            </a:endParaRPr>
          </a:p>
          <a:p>
            <a:pPr marL="446995" lvl="1" indent="0">
              <a:lnSpc>
                <a:spcPct val="90000"/>
              </a:lnSpc>
              <a:spcBef>
                <a:spcPts val="400"/>
              </a:spcBef>
              <a:buNone/>
              <a:defRPr>
                <a:solidFill>
                  <a:srgbClr val="000000"/>
                </a:solidFill>
              </a:defRPr>
            </a:pPr>
            <a:endParaRPr lang="en-US" sz="1200" dirty="0">
              <a:latin typeface="+mj-lt"/>
            </a:endParaRPr>
          </a:p>
        </p:txBody>
      </p:sp>
      <p:sp>
        <p:nvSpPr>
          <p:cNvPr id="3" name="TextBox 2">
            <a:extLst>
              <a:ext uri="{FF2B5EF4-FFF2-40B4-BE49-F238E27FC236}">
                <a16:creationId xmlns:a16="http://schemas.microsoft.com/office/drawing/2014/main" id="{B25B590A-3D7A-4590-8BB0-D09766B48DF2}"/>
              </a:ext>
            </a:extLst>
          </p:cNvPr>
          <p:cNvSpPr txBox="1"/>
          <p:nvPr/>
        </p:nvSpPr>
        <p:spPr>
          <a:xfrm>
            <a:off x="457200" y="1053205"/>
            <a:ext cx="8458770" cy="63401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lang="en-US" sz="2800" dirty="0">
                <a:solidFill>
                  <a:srgbClr val="000000"/>
                </a:solidFill>
                <a:latin typeface="+mj-lt"/>
                <a:ea typeface="+mj-ea"/>
                <a:cs typeface="+mj-cs"/>
                <a:sym typeface="Calibri"/>
              </a:rPr>
              <a:t>The Period of PURPLE Crying is developmentally normal</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sz="1600" dirty="0">
              <a:solidFill>
                <a:srgbClr val="000000"/>
              </a:solidFill>
              <a:latin typeface="+mj-lt"/>
              <a:ea typeface="+mj-ea"/>
              <a:cs typeface="+mj-cs"/>
              <a:sym typeface="Calibri"/>
            </a:endParaRPr>
          </a:p>
          <a:p>
            <a:pPr marL="514350" indent="-514350" hangingPunct="0">
              <a:buFont typeface="+mj-lt"/>
              <a:buAutoNum type="arabicPeriod"/>
            </a:pPr>
            <a:r>
              <a:rPr lang="en-US" sz="2800" dirty="0">
                <a:solidFill>
                  <a:srgbClr val="000000"/>
                </a:solidFill>
                <a:latin typeface="+mj-lt"/>
                <a:sym typeface="Calibri"/>
              </a:rPr>
              <a:t>When babies can’t be soothed, frustration is normal</a:t>
            </a: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1600" dirty="0">
              <a:solidFill>
                <a:srgbClr val="000000"/>
              </a:solidFill>
              <a:latin typeface="+mj-lt"/>
              <a:ea typeface="+mj-ea"/>
              <a:cs typeface="+mj-cs"/>
              <a:sym typeface="Calibri"/>
            </a:endParaRPr>
          </a:p>
          <a:p>
            <a:pPr marL="514350" marR="0" indent="-514350" algn="l" defTabSz="914400" rtl="0" fontAlgn="auto" latinLnBrk="0" hangingPunct="0">
              <a:lnSpc>
                <a:spcPct val="100000"/>
              </a:lnSpc>
              <a:spcBef>
                <a:spcPts val="0"/>
              </a:spcBef>
              <a:spcAft>
                <a:spcPts val="0"/>
              </a:spcAft>
              <a:buClrTx/>
              <a:buSzTx/>
              <a:buFont typeface="+mj-lt"/>
              <a:buAutoNum type="arabicPeriod"/>
              <a:tabLst/>
            </a:pPr>
            <a:r>
              <a:rPr lang="en-US" sz="2800" dirty="0">
                <a:solidFill>
                  <a:srgbClr val="000000"/>
                </a:solidFill>
                <a:latin typeface="+mj-lt"/>
                <a:ea typeface="+mj-ea"/>
                <a:cs typeface="+mj-cs"/>
                <a:sym typeface="Calibri"/>
              </a:rPr>
              <a:t>Develop a variety of soothing techniques  </a:t>
            </a: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1600" dirty="0">
              <a:solidFill>
                <a:srgbClr val="000000"/>
              </a:solidFill>
              <a:latin typeface="+mj-lt"/>
              <a:ea typeface="+mj-ea"/>
              <a:cs typeface="+mj-cs"/>
              <a:sym typeface="Calibri"/>
            </a:endParaRPr>
          </a:p>
          <a:p>
            <a:pPr marL="514350" indent="-514350" hangingPunct="0">
              <a:buFont typeface="+mj-lt"/>
              <a:buAutoNum type="arabicPeriod"/>
            </a:pPr>
            <a:r>
              <a:rPr lang="en-US" sz="2800" dirty="0">
                <a:latin typeface="+mj-lt"/>
                <a:sym typeface="Calibri"/>
              </a:rPr>
              <a:t>Support your own wellbeing</a:t>
            </a:r>
            <a:r>
              <a:rPr lang="en-US" sz="2800" dirty="0">
                <a:solidFill>
                  <a:srgbClr val="000000"/>
                </a:solidFill>
                <a:latin typeface="+mj-lt"/>
                <a:ea typeface="+mj-ea"/>
                <a:cs typeface="+mj-cs"/>
                <a:sym typeface="Calibri"/>
              </a:rPr>
              <a:t> by learning </a:t>
            </a:r>
            <a:r>
              <a:rPr lang="en-US" sz="2800" dirty="0">
                <a:solidFill>
                  <a:srgbClr val="000000"/>
                </a:solidFill>
                <a:latin typeface="+mj-lt"/>
                <a:sym typeface="Calibri"/>
              </a:rPr>
              <a:t>how to self-calm or taking a short break and walking away</a:t>
            </a:r>
          </a:p>
          <a:p>
            <a:pPr marL="514350" indent="-514350" hangingPunct="0">
              <a:buFont typeface="+mj-lt"/>
              <a:buAutoNum type="arabicPeriod"/>
            </a:pPr>
            <a:endParaRPr lang="en-US" sz="1600" dirty="0">
              <a:solidFill>
                <a:srgbClr val="000000"/>
              </a:solidFill>
              <a:latin typeface="+mj-lt"/>
              <a:sym typeface="Calibri"/>
            </a:endParaRPr>
          </a:p>
          <a:p>
            <a:pPr marL="514350" indent="-514350" hangingPunct="0">
              <a:buFont typeface="+mj-lt"/>
              <a:buAutoNum type="arabicPeriod"/>
            </a:pPr>
            <a:r>
              <a:rPr lang="en-US" sz="2800" dirty="0">
                <a:solidFill>
                  <a:srgbClr val="000000"/>
                </a:solidFill>
                <a:latin typeface="+mj-lt"/>
                <a:sym typeface="Calibri"/>
              </a:rPr>
              <a:t>Create a plan for when times when crying becomes overwhelming</a:t>
            </a:r>
            <a:endParaRPr lang="en-US" sz="800" dirty="0">
              <a:solidFill>
                <a:srgbClr val="000000"/>
              </a:solidFill>
              <a:latin typeface="+mj-lt"/>
              <a:sym typeface="Calibri"/>
            </a:endParaRPr>
          </a:p>
          <a:p>
            <a:pPr marL="514350" indent="-514350" hangingPunct="0">
              <a:buFont typeface="+mj-lt"/>
              <a:buAutoNum type="arabicPeriod"/>
            </a:pPr>
            <a:endParaRPr lang="en-US" sz="1600" dirty="0">
              <a:latin typeface="+mj-lt"/>
              <a:sym typeface="Calibri"/>
            </a:endParaRPr>
          </a:p>
          <a:p>
            <a:pPr marL="514350" indent="-514350" hangingPunct="0">
              <a:buFont typeface="+mj-lt"/>
              <a:buAutoNum type="arabicPeriod"/>
            </a:pPr>
            <a:r>
              <a:rPr lang="en-US" sz="2800" dirty="0">
                <a:latin typeface="+mj-lt"/>
                <a:sym typeface="Calibri"/>
              </a:rPr>
              <a:t>For additional </a:t>
            </a:r>
            <a:r>
              <a:rPr lang="en-US" sz="2800" dirty="0">
                <a:solidFill>
                  <a:srgbClr val="000000"/>
                </a:solidFill>
                <a:latin typeface="+mj-lt"/>
                <a:sym typeface="Calibri"/>
              </a:rPr>
              <a:t>resources go to to purplecrying.info</a:t>
            </a:r>
          </a:p>
          <a:p>
            <a:pPr marL="514350" indent="-514350" hangingPunct="0">
              <a:buFont typeface="+mj-lt"/>
              <a:buAutoNum type="arabicPeriod"/>
            </a:pPr>
            <a:endParaRPr lang="en-US" sz="2800" dirty="0">
              <a:solidFill>
                <a:srgbClr val="000000"/>
              </a:solidFill>
              <a:latin typeface="+mj-lt"/>
              <a:sym typeface="Calibri"/>
            </a:endParaRPr>
          </a:p>
          <a:p>
            <a:pPr marL="514350" marR="0" indent="-514350" algn="l" defTabSz="914400" rtl="0" fontAlgn="auto" latinLnBrk="0" hangingPunct="0">
              <a:lnSpc>
                <a:spcPct val="100000"/>
              </a:lnSpc>
              <a:spcBef>
                <a:spcPts val="0"/>
              </a:spcBef>
              <a:spcAft>
                <a:spcPts val="0"/>
              </a:spcAft>
              <a:buClrTx/>
              <a:buSzTx/>
              <a:buFont typeface="+mj-lt"/>
              <a:buAutoNum type="arabicPeriod"/>
              <a:tabLst/>
            </a:pPr>
            <a:endParaRPr lang="en-US" sz="2800" dirty="0">
              <a:solidFill>
                <a:srgbClr val="000000"/>
              </a:solidFill>
              <a:latin typeface="+mj-lt"/>
              <a:ea typeface="+mj-ea"/>
              <a:cs typeface="+mj-cs"/>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65778998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lstStyle>
            <a:lvl1pPr defTabSz="868680">
              <a:defRPr sz="4180">
                <a:solidFill>
                  <a:srgbClr val="FFFFFF"/>
                </a:solidFill>
                <a:latin typeface="Helvetica Light"/>
                <a:ea typeface="Helvetica Light"/>
                <a:cs typeface="Helvetica Light"/>
                <a:sym typeface="Helvetica Light"/>
              </a:defRPr>
            </a:lvl1pPr>
          </a:lstStyle>
          <a:p>
            <a:r>
              <a:rPr lang="en-US" b="1" dirty="0"/>
              <a:t>Questions?</a:t>
            </a:r>
            <a:endParaRPr b="1" dirty="0"/>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406839" y="1364881"/>
            <a:ext cx="7728652" cy="5601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n-US" dirty="0">
                <a:solidFill>
                  <a:srgbClr val="000000"/>
                </a:solidFill>
                <a:latin typeface="+mj-lt"/>
                <a:ea typeface="+mj-ea"/>
                <a:cs typeface="+mj-cs"/>
                <a:sym typeface="Calibri"/>
              </a:rPr>
              <a:t> </a:t>
            </a: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ctr" defTabSz="914400" rtl="0" fontAlgn="auto" latinLnBrk="0" hangingPunct="0">
              <a:lnSpc>
                <a:spcPct val="100000"/>
              </a:lnSpc>
              <a:spcBef>
                <a:spcPts val="0"/>
              </a:spcBef>
              <a:spcAft>
                <a:spcPts val="0"/>
              </a:spcAft>
              <a:buClrTx/>
              <a:buSzTx/>
              <a:tabLst/>
            </a:pPr>
            <a:endParaRPr lang="en-US" b="1"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3"/>
          <a:stretch>
            <a:fillRect/>
          </a:stretch>
        </p:blipFill>
        <p:spPr>
          <a:xfrm>
            <a:off x="7636727" y="4949304"/>
            <a:ext cx="1507273" cy="1747840"/>
          </a:xfrm>
          <a:prstGeom prst="rect">
            <a:avLst/>
          </a:prstGeom>
          <a:ln w="12700">
            <a:miter lim="400000"/>
          </a:ln>
        </p:spPr>
      </p:pic>
      <p:pic>
        <p:nvPicPr>
          <p:cNvPr id="3" name="Picture 2">
            <a:extLst>
              <a:ext uri="{FF2B5EF4-FFF2-40B4-BE49-F238E27FC236}">
                <a16:creationId xmlns:a16="http://schemas.microsoft.com/office/drawing/2014/main" id="{C99152A0-5B9A-4772-9BE4-ED8A16A7B50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72572" y="1548438"/>
            <a:ext cx="5631792" cy="4505434"/>
          </a:xfrm>
          <a:prstGeom prst="rect">
            <a:avLst/>
          </a:prstGeom>
        </p:spPr>
      </p:pic>
    </p:spTree>
    <p:extLst>
      <p:ext uri="{BB962C8B-B14F-4D97-AF65-F5344CB8AC3E}">
        <p14:creationId xmlns:p14="http://schemas.microsoft.com/office/powerpoint/2010/main" val="24142281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20109" y="283104"/>
            <a:ext cx="9184218" cy="729755"/>
          </a:xfrm>
          <a:prstGeom prst="rect">
            <a:avLst/>
          </a:prstGeom>
          <a:solidFill>
            <a:srgbClr val="30548E"/>
          </a:solidFill>
        </p:spPr>
        <p:txBody>
          <a:bodyPr/>
          <a:lstStyle>
            <a:lvl1pPr defTabSz="868680">
              <a:defRPr sz="4180">
                <a:solidFill>
                  <a:srgbClr val="FFFFFF"/>
                </a:solidFill>
                <a:latin typeface="Helvetica Light"/>
                <a:ea typeface="Helvetica Light"/>
                <a:cs typeface="Helvetica Light"/>
                <a:sym typeface="Helvetica Light"/>
              </a:defRPr>
            </a:lvl1pPr>
          </a:lstStyle>
          <a:p>
            <a:r>
              <a:rPr lang="en-US" b="1" dirty="0"/>
              <a:t>Questions?</a:t>
            </a:r>
            <a:endParaRPr b="1" dirty="0"/>
          </a:p>
        </p:txBody>
      </p:sp>
      <p:sp>
        <p:nvSpPr>
          <p:cNvPr id="161" name="Shape 16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hangingPunct="0">
              <a:defRPr sz="1760">
                <a:solidFill>
                  <a:srgbClr val="FFFFFF"/>
                </a:solidFill>
                <a:latin typeface="Helvetica Light"/>
                <a:ea typeface="Helvetica Light"/>
                <a:cs typeface="Helvetica Light"/>
                <a:sym typeface="Helvetica Light"/>
              </a:defRPr>
            </a:pPr>
            <a:endParaRPr sz="1760" kern="0" dirty="0">
              <a:solidFill>
                <a:srgbClr val="FFFFFF"/>
              </a:solidFill>
              <a:latin typeface="Helvetica Light"/>
              <a:ea typeface="Helvetica Light"/>
              <a:cs typeface="Helvetica Light"/>
              <a:sym typeface="Helvetica Light"/>
            </a:endParaRPr>
          </a:p>
        </p:txBody>
      </p:sp>
      <p:sp>
        <p:nvSpPr>
          <p:cNvPr id="169" name="Shape 169"/>
          <p:cNvSpPr/>
          <p:nvPr/>
        </p:nvSpPr>
        <p:spPr>
          <a:xfrm>
            <a:off x="127755" y="1234357"/>
            <a:ext cx="9184217"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000">
                <a:solidFill>
                  <a:srgbClr val="30548E"/>
                </a:solidFill>
                <a:latin typeface="+mn-lt"/>
                <a:ea typeface="+mn-ea"/>
                <a:cs typeface="+mn-cs"/>
                <a:sym typeface="Helvetica"/>
              </a:defRPr>
            </a:lvl1pPr>
          </a:lstStyle>
          <a:p>
            <a:pPr hangingPunct="0"/>
            <a:endParaRPr kern="0" dirty="0"/>
          </a:p>
        </p:txBody>
      </p:sp>
      <p:sp>
        <p:nvSpPr>
          <p:cNvPr id="4" name="TextBox 3">
            <a:extLst>
              <a:ext uri="{FF2B5EF4-FFF2-40B4-BE49-F238E27FC236}">
                <a16:creationId xmlns:a16="http://schemas.microsoft.com/office/drawing/2014/main" id="{D92F8F9B-511A-4D52-9D95-1D98E736135D}"/>
              </a:ext>
            </a:extLst>
          </p:cNvPr>
          <p:cNvSpPr txBox="1"/>
          <p:nvPr/>
        </p:nvSpPr>
        <p:spPr>
          <a:xfrm>
            <a:off x="990345" y="455767"/>
            <a:ext cx="7728652" cy="89870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n-US" sz="4000" dirty="0">
                <a:solidFill>
                  <a:srgbClr val="000000"/>
                </a:solidFill>
                <a:latin typeface="+mj-lt"/>
                <a:ea typeface="+mj-ea"/>
                <a:cs typeface="+mj-cs"/>
                <a:sym typeface="Calibri"/>
              </a:rPr>
              <a:t>What is …</a:t>
            </a:r>
          </a:p>
          <a:p>
            <a:pPr marR="0" algn="l" defTabSz="914400" rtl="0" fontAlgn="auto" latinLnBrk="0" hangingPunct="0">
              <a:lnSpc>
                <a:spcPct val="100000"/>
              </a:lnSpc>
              <a:spcBef>
                <a:spcPts val="0"/>
              </a:spcBef>
              <a:spcAft>
                <a:spcPts val="0"/>
              </a:spcAft>
              <a:buClrTx/>
              <a:buSzTx/>
              <a:tabLst/>
            </a:pPr>
            <a:endParaRPr lang="en-US" sz="800" dirty="0">
              <a:solidFill>
                <a:srgbClr val="000000"/>
              </a:solidFill>
              <a:latin typeface="+mj-lt"/>
              <a:ea typeface="+mj-ea"/>
              <a:cs typeface="+mj-cs"/>
              <a:sym typeface="Calibri"/>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a:solidFill>
                  <a:srgbClr val="000000"/>
                </a:solidFill>
                <a:latin typeface="+mj-lt"/>
                <a:ea typeface="+mj-ea"/>
                <a:cs typeface="+mj-cs"/>
                <a:sym typeface="Calibri"/>
              </a:rPr>
              <a:t>One thing you learned today that you plan to remember</a:t>
            </a: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800" dirty="0">
              <a:solidFill>
                <a:srgbClr val="000000"/>
              </a:solidFill>
              <a:latin typeface="+mj-lt"/>
              <a:ea typeface="+mj-ea"/>
              <a:cs typeface="+mj-cs"/>
              <a:sym typeface="Calibri"/>
            </a:endParaRPr>
          </a:p>
          <a:p>
            <a:pPr marL="571500" marR="0" indent="-5715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4000" dirty="0">
                <a:solidFill>
                  <a:srgbClr val="000000"/>
                </a:solidFill>
                <a:latin typeface="+mj-lt"/>
                <a:ea typeface="+mj-ea"/>
                <a:cs typeface="+mj-cs"/>
                <a:sym typeface="Calibri"/>
              </a:rPr>
              <a:t>One thing that you plan to share with others in the future </a:t>
            </a: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0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44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n-US" dirty="0">
                <a:solidFill>
                  <a:srgbClr val="000000"/>
                </a:solidFill>
                <a:latin typeface="+mj-lt"/>
                <a:ea typeface="+mj-ea"/>
                <a:cs typeface="+mj-cs"/>
                <a:sym typeface="Calibri"/>
              </a:rPr>
              <a:t> </a:t>
            </a: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dirty="0">
              <a:solidFill>
                <a:srgbClr val="000000"/>
              </a:solidFill>
              <a:latin typeface="+mj-lt"/>
              <a:ea typeface="+mj-ea"/>
              <a:cs typeface="+mj-cs"/>
              <a:sym typeface="Calibri"/>
            </a:endParaRPr>
          </a:p>
          <a:p>
            <a:pPr marR="0" algn="ctr" defTabSz="914400" rtl="0" fontAlgn="auto" latinLnBrk="0" hangingPunct="0">
              <a:lnSpc>
                <a:spcPct val="100000"/>
              </a:lnSpc>
              <a:spcBef>
                <a:spcPts val="0"/>
              </a:spcBef>
              <a:spcAft>
                <a:spcPts val="0"/>
              </a:spcAft>
              <a:buClrTx/>
              <a:buSzTx/>
              <a:tabLst/>
            </a:pPr>
            <a:endParaRPr lang="en-US" b="1"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000000"/>
              </a:solidFill>
              <a:latin typeface="+mj-lt"/>
              <a:ea typeface="+mj-ea"/>
              <a:cs typeface="+mj-cs"/>
              <a:sym typeface="Calibri"/>
            </a:endParaRPr>
          </a:p>
        </p:txBody>
      </p:sp>
      <p:pic>
        <p:nvPicPr>
          <p:cNvPr id="9" name="CCF-Bubbles(clipped).png">
            <a:extLst>
              <a:ext uri="{FF2B5EF4-FFF2-40B4-BE49-F238E27FC236}">
                <a16:creationId xmlns:a16="http://schemas.microsoft.com/office/drawing/2014/main" id="{D69EC0D4-C592-4A0A-B4E4-6C0E46D40DCF}"/>
              </a:ext>
            </a:extLst>
          </p:cNvPr>
          <p:cNvPicPr>
            <a:picLocks noChangeAspect="1"/>
          </p:cNvPicPr>
          <p:nvPr/>
        </p:nvPicPr>
        <p:blipFill>
          <a:blip r:embed="rId3"/>
          <a:stretch>
            <a:fillRect/>
          </a:stretch>
        </p:blipFill>
        <p:spPr>
          <a:xfrm>
            <a:off x="7636727" y="4949304"/>
            <a:ext cx="1507273" cy="1747840"/>
          </a:xfrm>
          <a:prstGeom prst="rect">
            <a:avLst/>
          </a:prstGeom>
          <a:ln w="12700">
            <a:miter lim="400000"/>
          </a:ln>
        </p:spPr>
      </p:pic>
    </p:spTree>
    <p:extLst>
      <p:ext uri="{BB962C8B-B14F-4D97-AF65-F5344CB8AC3E}">
        <p14:creationId xmlns:p14="http://schemas.microsoft.com/office/powerpoint/2010/main" val="102610615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1">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1200" cap="none" spc="0" normalizeH="0" baseline="0" noProof="0" dirty="0">
              <a:ln>
                <a:noFill/>
              </a:ln>
              <a:solidFill>
                <a:srgbClr val="FFFFFF"/>
              </a:solidFill>
              <a:effectLst/>
              <a:uLnTx/>
              <a:uFillTx/>
              <a:latin typeface="Helvetica Light"/>
              <a:sym typeface="Helvetica Light"/>
            </a:endParaRPr>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1">
              <a:lnSpc>
                <a:spcPct val="100000"/>
              </a:lnSpc>
              <a:spcBef>
                <a:spcPts val="0"/>
              </a:spcBef>
              <a:spcAft>
                <a:spcPts val="0"/>
              </a:spcAft>
              <a:buClrTx/>
              <a:buSzTx/>
              <a:buFontTx/>
              <a:buNone/>
              <a:tabLst/>
              <a:defRPr/>
            </a:pPr>
            <a:r>
              <a:rPr kumimoji="0" sz="4180" b="0" i="0" u="none" strike="noStrike" kern="1200" cap="none" spc="0" normalizeH="0" baseline="0" noProof="0" dirty="0">
                <a:ln>
                  <a:noFill/>
                </a:ln>
                <a:solidFill>
                  <a:srgbClr val="FFFFFF"/>
                </a:solidFill>
                <a:effectLst/>
                <a:uLnTx/>
                <a:uFillTx/>
                <a:latin typeface="Helvetica Light"/>
                <a:sym typeface="Helvetica Light"/>
              </a:rPr>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Helvetica Light"/>
                <a:sym typeface="Helvetica Light"/>
              </a:rPr>
              <a:t>Learning Objectives</a:t>
            </a:r>
            <a:endParaRPr kumimoji="0" sz="3600" b="1" i="0" u="none" strike="noStrike" kern="1200" cap="none" spc="0" normalizeH="0" baseline="0" noProof="0" dirty="0">
              <a:ln>
                <a:noFill/>
              </a:ln>
              <a:solidFill>
                <a:srgbClr val="FFFFFF"/>
              </a:solidFill>
              <a:effectLst/>
              <a:uLnTx/>
              <a:uFillTx/>
              <a:latin typeface="Helvetica Light"/>
              <a:sym typeface="Helvetica Light"/>
            </a:endParaRPr>
          </a:p>
        </p:txBody>
      </p:sp>
      <p:sp>
        <p:nvSpPr>
          <p:cNvPr id="122" name="Shape 122"/>
          <p:cNvSpPr>
            <a:spLocks noGrp="1"/>
          </p:cNvSpPr>
          <p:nvPr>
            <p:ph type="body" idx="1"/>
          </p:nvPr>
        </p:nvSpPr>
        <p:spPr>
          <a:xfrm>
            <a:off x="1118482" y="1463222"/>
            <a:ext cx="6907035" cy="6412359"/>
          </a:xfrm>
          <a:prstGeom prst="rect">
            <a:avLst/>
          </a:prstGeom>
        </p:spPr>
        <p:txBody>
          <a:bodyPr>
            <a:normAutofit/>
          </a:bodyPr>
          <a:lstStyle/>
          <a:p>
            <a:pPr marL="457200" lvl="1" indent="0">
              <a:lnSpc>
                <a:spcPct val="90000"/>
              </a:lnSpc>
              <a:spcBef>
                <a:spcPts val="400"/>
              </a:spcBef>
              <a:buNone/>
              <a:defRPr>
                <a:solidFill>
                  <a:srgbClr val="000000"/>
                </a:solidFill>
              </a:defRPr>
            </a:pPr>
            <a:endParaRPr lang="en-US" sz="800" dirty="0"/>
          </a:p>
          <a:p>
            <a:pPr lvl="1">
              <a:lnSpc>
                <a:spcPct val="90000"/>
              </a:lnSpc>
              <a:spcBef>
                <a:spcPts val="400"/>
              </a:spcBef>
              <a:buFont typeface="Arial" panose="020B0604020202020204" pitchFamily="34" charset="0"/>
              <a:buChar char="•"/>
              <a:defRPr>
                <a:solidFill>
                  <a:srgbClr val="000000"/>
                </a:solidFill>
              </a:defRPr>
            </a:pPr>
            <a:r>
              <a:rPr lang="en-US" sz="3600" dirty="0"/>
              <a:t>Abusive head trauma</a:t>
            </a:r>
          </a:p>
          <a:p>
            <a:pPr marL="457200" lvl="1" indent="0">
              <a:lnSpc>
                <a:spcPct val="90000"/>
              </a:lnSpc>
              <a:spcBef>
                <a:spcPts val="400"/>
              </a:spcBef>
              <a:buNone/>
              <a:defRPr>
                <a:solidFill>
                  <a:srgbClr val="000000"/>
                </a:solidFill>
              </a:defRPr>
            </a:pPr>
            <a:endParaRPr lang="en-US" sz="800" dirty="0"/>
          </a:p>
          <a:p>
            <a:pPr lvl="1">
              <a:lnSpc>
                <a:spcPct val="90000"/>
              </a:lnSpc>
              <a:spcBef>
                <a:spcPts val="400"/>
              </a:spcBef>
              <a:buFont typeface="Arial" panose="020B0604020202020204" pitchFamily="34" charset="0"/>
              <a:buChar char="•"/>
              <a:defRPr>
                <a:solidFill>
                  <a:srgbClr val="000000"/>
                </a:solidFill>
              </a:defRPr>
            </a:pPr>
            <a:r>
              <a:rPr lang="en-US" sz="3600" dirty="0"/>
              <a:t>The Period of PURPLE Crying</a:t>
            </a:r>
          </a:p>
          <a:p>
            <a:pPr marL="457200" lvl="1" indent="0">
              <a:lnSpc>
                <a:spcPct val="90000"/>
              </a:lnSpc>
              <a:spcBef>
                <a:spcPts val="400"/>
              </a:spcBef>
              <a:buNone/>
              <a:defRPr>
                <a:solidFill>
                  <a:srgbClr val="000000"/>
                </a:solidFill>
              </a:defRPr>
            </a:pPr>
            <a:endParaRPr lang="en-US" sz="800" dirty="0"/>
          </a:p>
          <a:p>
            <a:pPr lvl="1">
              <a:lnSpc>
                <a:spcPct val="90000"/>
              </a:lnSpc>
              <a:spcBef>
                <a:spcPts val="400"/>
              </a:spcBef>
              <a:buFont typeface="Arial" panose="020B0604020202020204" pitchFamily="34" charset="0"/>
              <a:buChar char="•"/>
              <a:defRPr>
                <a:solidFill>
                  <a:srgbClr val="000000"/>
                </a:solidFill>
              </a:defRPr>
            </a:pPr>
            <a:r>
              <a:rPr lang="en-US" sz="3600" dirty="0"/>
              <a:t>Soothing strategies </a:t>
            </a:r>
          </a:p>
          <a:p>
            <a:pPr lvl="1">
              <a:lnSpc>
                <a:spcPct val="90000"/>
              </a:lnSpc>
              <a:spcBef>
                <a:spcPts val="400"/>
              </a:spcBef>
              <a:buFont typeface="Arial" panose="020B0604020202020204" pitchFamily="34" charset="0"/>
              <a:buChar char="•"/>
              <a:defRPr>
                <a:solidFill>
                  <a:srgbClr val="000000"/>
                </a:solidFill>
              </a:defRPr>
            </a:pPr>
            <a:endParaRPr lang="en-US" sz="800" dirty="0"/>
          </a:p>
          <a:p>
            <a:pPr lvl="1">
              <a:lnSpc>
                <a:spcPct val="90000"/>
              </a:lnSpc>
              <a:spcBef>
                <a:spcPts val="400"/>
              </a:spcBef>
              <a:buFont typeface="Arial" panose="020B0604020202020204" pitchFamily="34" charset="0"/>
              <a:buChar char="•"/>
              <a:defRPr>
                <a:solidFill>
                  <a:srgbClr val="000000"/>
                </a:solidFill>
              </a:defRPr>
            </a:pPr>
            <a:r>
              <a:rPr lang="en-US" sz="3600" dirty="0"/>
              <a:t>Coping with frustration</a:t>
            </a:r>
          </a:p>
          <a:p>
            <a:pPr lvl="1">
              <a:lnSpc>
                <a:spcPct val="90000"/>
              </a:lnSpc>
              <a:spcBef>
                <a:spcPts val="400"/>
              </a:spcBef>
              <a:buFont typeface="Arial" panose="020B0604020202020204" pitchFamily="34" charset="0"/>
              <a:buChar char="•"/>
              <a:defRPr>
                <a:solidFill>
                  <a:srgbClr val="000000"/>
                </a:solidFill>
              </a:defRPr>
            </a:pPr>
            <a:endParaRPr lang="en-US" sz="800" dirty="0"/>
          </a:p>
          <a:p>
            <a:pPr lvl="1">
              <a:lnSpc>
                <a:spcPct val="90000"/>
              </a:lnSpc>
              <a:spcBef>
                <a:spcPts val="400"/>
              </a:spcBef>
              <a:buFont typeface="Arial" panose="020B0604020202020204" pitchFamily="34" charset="0"/>
              <a:buChar char="•"/>
              <a:defRPr>
                <a:solidFill>
                  <a:srgbClr val="000000"/>
                </a:solidFill>
              </a:defRPr>
            </a:pPr>
            <a:r>
              <a:rPr lang="en-US" sz="3600" dirty="0"/>
              <a:t>A crying plan </a:t>
            </a:r>
          </a:p>
          <a:p>
            <a:pPr lvl="1">
              <a:lnSpc>
                <a:spcPct val="90000"/>
              </a:lnSpc>
              <a:spcBef>
                <a:spcPts val="400"/>
              </a:spcBef>
              <a:buFont typeface="Arial" panose="020B0604020202020204" pitchFamily="34" charset="0"/>
              <a:buChar char="•"/>
              <a:defRPr>
                <a:solidFill>
                  <a:srgbClr val="000000"/>
                </a:solidFill>
              </a:defRPr>
            </a:pPr>
            <a:endParaRPr lang="en-US" sz="800" dirty="0"/>
          </a:p>
          <a:p>
            <a:pPr lvl="1">
              <a:lnSpc>
                <a:spcPct val="90000"/>
              </a:lnSpc>
              <a:spcBef>
                <a:spcPts val="400"/>
              </a:spcBef>
              <a:buFont typeface="Arial" panose="020B0604020202020204" pitchFamily="34" charset="0"/>
              <a:buChar char="•"/>
              <a:defRPr>
                <a:solidFill>
                  <a:srgbClr val="000000"/>
                </a:solidFill>
              </a:defRPr>
            </a:pPr>
            <a:r>
              <a:rPr lang="en-US" sz="3600" dirty="0"/>
              <a:t>Educating others</a:t>
            </a:r>
          </a:p>
          <a:p>
            <a:pPr lvl="1">
              <a:lnSpc>
                <a:spcPct val="90000"/>
              </a:lnSpc>
              <a:spcBef>
                <a:spcPts val="400"/>
              </a:spcBef>
              <a:buFont typeface="Arial" panose="020B0604020202020204" pitchFamily="34" charset="0"/>
              <a:buChar char="•"/>
              <a:defRPr>
                <a:solidFill>
                  <a:srgbClr val="000000"/>
                </a:solidFill>
              </a:defRPr>
            </a:pPr>
            <a:endParaRPr lang="en-US" sz="800" dirty="0"/>
          </a:p>
          <a:p>
            <a:pPr marL="457200" lvl="1" indent="0">
              <a:lnSpc>
                <a:spcPct val="90000"/>
              </a:lnSpc>
              <a:spcBef>
                <a:spcPts val="400"/>
              </a:spcBef>
              <a:buNone/>
              <a:defRPr>
                <a:solidFill>
                  <a:srgbClr val="000000"/>
                </a:solidFill>
              </a:defRPr>
            </a:pPr>
            <a:endParaRPr lang="en-US" sz="5800" dirty="0"/>
          </a:p>
          <a:p>
            <a:pPr marL="1200150" lvl="1" indent="-742950">
              <a:lnSpc>
                <a:spcPct val="90000"/>
              </a:lnSpc>
              <a:spcBef>
                <a:spcPts val="400"/>
              </a:spcBef>
              <a:buAutoNum type="alphaUcPeriod"/>
              <a:defRPr>
                <a:solidFill>
                  <a:srgbClr val="000000"/>
                </a:solidFill>
              </a:defRPr>
            </a:pPr>
            <a:endParaRPr lang="en-US" sz="3600" dirty="0"/>
          </a:p>
        </p:txBody>
      </p:sp>
    </p:spTree>
    <p:extLst>
      <p:ext uri="{BB962C8B-B14F-4D97-AF65-F5344CB8AC3E}">
        <p14:creationId xmlns:p14="http://schemas.microsoft.com/office/powerpoint/2010/main" val="247974034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264691" y="4570095"/>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20109" y="205913"/>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lang="en-US" kern="0" dirty="0"/>
              <a:t>Additional Resources </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8" name="Shape 122"/>
          <p:cNvSpPr>
            <a:spLocks noGrp="1"/>
          </p:cNvSpPr>
          <p:nvPr>
            <p:ph type="body" idx="1"/>
          </p:nvPr>
        </p:nvSpPr>
        <p:spPr>
          <a:xfrm>
            <a:off x="189188" y="1091288"/>
            <a:ext cx="8424040" cy="4847057"/>
          </a:xfrm>
          <a:prstGeom prst="rect">
            <a:avLst/>
          </a:prstGeom>
        </p:spPr>
        <p:txBody>
          <a:bodyPr>
            <a:normAutofit/>
          </a:bodyPr>
          <a:lstStyle/>
          <a:p>
            <a:pPr marL="0" indent="0">
              <a:lnSpc>
                <a:spcPct val="90000"/>
              </a:lnSpc>
              <a:spcBef>
                <a:spcPts val="400"/>
              </a:spcBef>
              <a:buNone/>
              <a:defRPr>
                <a:solidFill>
                  <a:srgbClr val="000000"/>
                </a:solidFill>
              </a:defRPr>
            </a:pPr>
            <a:r>
              <a:rPr lang="en-US" dirty="0">
                <a:latin typeface="+mj-lt"/>
              </a:rPr>
              <a:t>Contact Information: </a:t>
            </a:r>
          </a:p>
          <a:p>
            <a:pPr marL="0" indent="0">
              <a:lnSpc>
                <a:spcPct val="90000"/>
              </a:lnSpc>
              <a:spcBef>
                <a:spcPts val="400"/>
              </a:spcBef>
              <a:buNone/>
              <a:defRPr>
                <a:solidFill>
                  <a:srgbClr val="000000"/>
                </a:solidFill>
              </a:defRPr>
            </a:pPr>
            <a:endParaRPr lang="en-US" dirty="0">
              <a:latin typeface="+mj-lt"/>
            </a:endParaRPr>
          </a:p>
          <a:p>
            <a:pPr marL="0" indent="0">
              <a:lnSpc>
                <a:spcPct val="90000"/>
              </a:lnSpc>
              <a:spcBef>
                <a:spcPts val="400"/>
              </a:spcBef>
              <a:buNone/>
              <a:defRPr>
                <a:solidFill>
                  <a:srgbClr val="000000"/>
                </a:solidFill>
              </a:defRPr>
            </a:pPr>
            <a:endParaRPr lang="en-US" dirty="0">
              <a:latin typeface="+mj-lt"/>
            </a:endParaRPr>
          </a:p>
          <a:p>
            <a:pPr marL="0" indent="0">
              <a:lnSpc>
                <a:spcPct val="90000"/>
              </a:lnSpc>
              <a:spcBef>
                <a:spcPts val="400"/>
              </a:spcBef>
              <a:buNone/>
              <a:defRPr>
                <a:solidFill>
                  <a:srgbClr val="000000"/>
                </a:solidFill>
              </a:defRPr>
            </a:pPr>
            <a:endParaRPr lang="en-US" dirty="0">
              <a:latin typeface="+mj-lt"/>
            </a:endParaRPr>
          </a:p>
          <a:p>
            <a:pPr marL="0" indent="0">
              <a:lnSpc>
                <a:spcPct val="90000"/>
              </a:lnSpc>
              <a:spcBef>
                <a:spcPts val="400"/>
              </a:spcBef>
              <a:buNone/>
              <a:defRPr>
                <a:solidFill>
                  <a:srgbClr val="000000"/>
                </a:solidFill>
              </a:defRPr>
            </a:pPr>
            <a:endParaRPr lang="en-US" dirty="0">
              <a:latin typeface="+mj-lt"/>
            </a:endParaRPr>
          </a:p>
          <a:p>
            <a:pPr marL="0" indent="0">
              <a:lnSpc>
                <a:spcPct val="90000"/>
              </a:lnSpc>
              <a:spcBef>
                <a:spcPts val="400"/>
              </a:spcBef>
              <a:buNone/>
              <a:defRPr>
                <a:solidFill>
                  <a:srgbClr val="000000"/>
                </a:solidFill>
              </a:defRPr>
            </a:pPr>
            <a:r>
              <a:rPr lang="en-US" dirty="0">
                <a:latin typeface="+mj-lt"/>
              </a:rPr>
              <a:t>Additional Resources</a:t>
            </a:r>
          </a:p>
          <a:p>
            <a:pPr marL="1119188" lvl="2" indent="-228600">
              <a:lnSpc>
                <a:spcPct val="90000"/>
              </a:lnSpc>
              <a:spcBef>
                <a:spcPts val="400"/>
              </a:spcBef>
              <a:buFont typeface="Wingdings" panose="05000000000000000000" pitchFamily="2" charset="2"/>
              <a:buChar char="§"/>
              <a:defRPr>
                <a:solidFill>
                  <a:srgbClr val="000000"/>
                </a:solidFill>
              </a:defRPr>
            </a:pPr>
            <a:r>
              <a:rPr lang="en-US" dirty="0">
                <a:latin typeface="+mj-lt"/>
              </a:rPr>
              <a:t>Period of PURPLE Crying - </a:t>
            </a:r>
            <a:r>
              <a:rPr lang="en-US" dirty="0">
                <a:solidFill>
                  <a:srgbClr val="0070C0"/>
                </a:solidFill>
                <a:latin typeface="+mj-lt"/>
                <a:hlinkClick r:id="rId4">
                  <a:extLst>
                    <a:ext uri="{A12FA001-AC4F-418D-AE19-62706E023703}">
                      <ahyp:hlinkClr xmlns:ahyp="http://schemas.microsoft.com/office/drawing/2018/hyperlinkcolor" val="tx"/>
                    </a:ext>
                  </a:extLst>
                </a:hlinkClick>
              </a:rPr>
              <a:t>purplecrying.info</a:t>
            </a:r>
            <a:endParaRPr lang="en-US" dirty="0">
              <a:solidFill>
                <a:srgbClr val="0070C0"/>
              </a:solidFill>
              <a:latin typeface="+mj-lt"/>
            </a:endParaRPr>
          </a:p>
          <a:p>
            <a:pPr marL="1119188" lvl="2" indent="-228600">
              <a:lnSpc>
                <a:spcPct val="90000"/>
              </a:lnSpc>
              <a:spcBef>
                <a:spcPts val="400"/>
              </a:spcBef>
              <a:buFont typeface="Wingdings" panose="05000000000000000000" pitchFamily="2" charset="2"/>
              <a:buChar char="§"/>
              <a:defRPr>
                <a:solidFill>
                  <a:srgbClr val="000000"/>
                </a:solidFill>
              </a:defRPr>
            </a:pPr>
            <a:r>
              <a:rPr lang="en-US" dirty="0">
                <a:latin typeface="+mj-lt"/>
              </a:rPr>
              <a:t>National Center on Shaken Baby Syndrome – </a:t>
            </a:r>
            <a:r>
              <a:rPr lang="en-US" dirty="0">
                <a:solidFill>
                  <a:srgbClr val="0070C0"/>
                </a:solidFill>
                <a:latin typeface="+mj-lt"/>
                <a:hlinkClick r:id="rId5">
                  <a:extLst>
                    <a:ext uri="{A12FA001-AC4F-418D-AE19-62706E023703}">
                      <ahyp:hlinkClr xmlns:ahyp="http://schemas.microsoft.com/office/drawing/2018/hyperlinkcolor" val="tx"/>
                    </a:ext>
                  </a:extLst>
                </a:hlinkClick>
              </a:rPr>
              <a:t>dontshake.org</a:t>
            </a:r>
            <a:endParaRPr lang="en-US" dirty="0">
              <a:solidFill>
                <a:srgbClr val="0070C0"/>
              </a:solidFill>
              <a:latin typeface="+mj-lt"/>
            </a:endParaRPr>
          </a:p>
          <a:p>
            <a:pPr marL="1119188" lvl="2" indent="-228600">
              <a:lnSpc>
                <a:spcPct val="90000"/>
              </a:lnSpc>
              <a:spcBef>
                <a:spcPts val="400"/>
              </a:spcBef>
              <a:buFont typeface="Wingdings" panose="05000000000000000000" pitchFamily="2" charset="2"/>
              <a:buChar char="§"/>
              <a:defRPr>
                <a:solidFill>
                  <a:srgbClr val="000000"/>
                </a:solidFill>
              </a:defRPr>
            </a:pPr>
            <a:r>
              <a:rPr lang="en-US" dirty="0">
                <a:latin typeface="+mj-lt"/>
              </a:rPr>
              <a:t>Babies Cry, Be Prepared Brochure: </a:t>
            </a:r>
            <a:r>
              <a:rPr lang="en-US" dirty="0">
                <a:solidFill>
                  <a:srgbClr val="000000"/>
                </a:solidFill>
              </a:rPr>
              <a:t>-</a:t>
            </a:r>
            <a:r>
              <a:rPr lang="en-US" dirty="0">
                <a:solidFill>
                  <a:schemeClr val="accent1">
                    <a:lumMod val="60000"/>
                    <a:lumOff val="40000"/>
                  </a:schemeClr>
                </a:solidFill>
                <a:latin typeface="Calibri" panose="020F0502020204030204" pitchFamily="34" charset="0"/>
                <a:cs typeface="Calibri" panose="020F0502020204030204" pitchFamily="34" charset="0"/>
              </a:rPr>
              <a:t> </a:t>
            </a:r>
            <a:r>
              <a:rPr lang="en-US" u="sng"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dcf.wisconsin.gov/</a:t>
            </a:r>
            <a:r>
              <a:rPr lang="en-US" u="sng" dirty="0" err="1">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ccic</a:t>
            </a:r>
            <a:r>
              <a:rPr lang="en-US" u="sng"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t>
            </a:r>
            <a:r>
              <a:rPr lang="en-US" u="sng" dirty="0" err="1">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aht</a:t>
            </a:r>
            <a:r>
              <a:rPr lang="en-US" u="sng"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-training-materials</a:t>
            </a:r>
            <a:endParaRPr lang="en-US" sz="1200" dirty="0">
              <a:solidFill>
                <a:srgbClr val="0070C0"/>
              </a:solidFill>
              <a:latin typeface="Calibri" panose="020F0502020204030204" pitchFamily="34" charset="0"/>
              <a:cs typeface="Calibri" panose="020F0502020204030204" pitchFamily="34" charset="0"/>
            </a:endParaRPr>
          </a:p>
          <a:p>
            <a:pPr marL="1119188" lvl="2" indent="-228600">
              <a:lnSpc>
                <a:spcPct val="90000"/>
              </a:lnSpc>
              <a:spcBef>
                <a:spcPts val="400"/>
              </a:spcBef>
              <a:buFont typeface="Wingdings" panose="05000000000000000000" pitchFamily="2" charset="2"/>
              <a:buChar char="§"/>
              <a:defRPr>
                <a:solidFill>
                  <a:srgbClr val="000000"/>
                </a:solidFill>
              </a:defRPr>
            </a:pPr>
            <a:r>
              <a:rPr lang="en-US" dirty="0">
                <a:solidFill>
                  <a:schemeClr val="tx1"/>
                </a:solidFill>
                <a:latin typeface="+mj-lt"/>
              </a:rPr>
              <a:t>Sentinel Injury Training - </a:t>
            </a:r>
            <a:r>
              <a:rPr lang="en-US" dirty="0">
                <a:solidFill>
                  <a:srgbClr val="0070C0"/>
                </a:solidFill>
                <a:latin typeface="+mj-lt"/>
                <a:hlinkClick r:id="rId7">
                  <a:extLst>
                    <a:ext uri="{A12FA001-AC4F-418D-AE19-62706E023703}">
                      <ahyp:hlinkClr xmlns:ahyp="http://schemas.microsoft.com/office/drawing/2018/hyperlinkcolor" val="tx"/>
                    </a:ext>
                  </a:extLst>
                </a:hlinkClick>
              </a:rPr>
              <a:t>uwm.edu/</a:t>
            </a:r>
            <a:r>
              <a:rPr lang="en-US" dirty="0" err="1">
                <a:solidFill>
                  <a:srgbClr val="0070C0"/>
                </a:solidFill>
                <a:latin typeface="+mj-lt"/>
                <a:hlinkClick r:id="rId7">
                  <a:extLst>
                    <a:ext uri="{A12FA001-AC4F-418D-AE19-62706E023703}">
                      <ahyp:hlinkClr xmlns:ahyp="http://schemas.microsoft.com/office/drawing/2018/hyperlinkcolor" val="tx"/>
                    </a:ext>
                  </a:extLst>
                </a:hlinkClick>
              </a:rPr>
              <a:t>mcwp</a:t>
            </a:r>
            <a:r>
              <a:rPr lang="en-US" dirty="0">
                <a:solidFill>
                  <a:srgbClr val="0070C0"/>
                </a:solidFill>
                <a:latin typeface="+mj-lt"/>
                <a:hlinkClick r:id="rId7">
                  <a:extLst>
                    <a:ext uri="{A12FA001-AC4F-418D-AE19-62706E023703}">
                      <ahyp:hlinkClr xmlns:ahyp="http://schemas.microsoft.com/office/drawing/2018/hyperlinkcolor" val="tx"/>
                    </a:ext>
                  </a:extLst>
                </a:hlinkClick>
              </a:rPr>
              <a:t>/sentinel-injuries/</a:t>
            </a:r>
            <a:endParaRPr lang="en-US" dirty="0">
              <a:solidFill>
                <a:srgbClr val="0070C0"/>
              </a:solidFill>
              <a:latin typeface="+mj-lt"/>
            </a:endParaRPr>
          </a:p>
          <a:p>
            <a:pPr marL="1119188" lvl="2" indent="-228600">
              <a:lnSpc>
                <a:spcPct val="90000"/>
              </a:lnSpc>
              <a:spcBef>
                <a:spcPts val="400"/>
              </a:spcBef>
              <a:buFont typeface="Wingdings" panose="05000000000000000000" pitchFamily="2" charset="2"/>
              <a:buChar char="§"/>
              <a:defRPr>
                <a:solidFill>
                  <a:srgbClr val="000000"/>
                </a:solidFill>
              </a:defRPr>
            </a:pPr>
            <a:r>
              <a:rPr lang="en-US" dirty="0">
                <a:latin typeface="+mj-lt"/>
              </a:rPr>
              <a:t>Department of Children and Families - </a:t>
            </a:r>
            <a:r>
              <a:rPr lang="en-US" dirty="0">
                <a:solidFill>
                  <a:srgbClr val="0070C0"/>
                </a:solidFill>
                <a:latin typeface="+mj-lt"/>
                <a:hlinkClick r:id="rId8">
                  <a:extLst>
                    <a:ext uri="{A12FA001-AC4F-418D-AE19-62706E023703}">
                      <ahyp:hlinkClr xmlns:ahyp="http://schemas.microsoft.com/office/drawing/2018/hyperlinkcolor" val="tx"/>
                    </a:ext>
                  </a:extLst>
                </a:hlinkClick>
              </a:rPr>
              <a:t>dcf.wisconsin.gov</a:t>
            </a:r>
            <a:endParaRPr lang="en-US" dirty="0">
              <a:solidFill>
                <a:srgbClr val="0070C0"/>
              </a:solidFill>
              <a:latin typeface="+mj-lt"/>
            </a:endParaRPr>
          </a:p>
          <a:p>
            <a:pPr marL="1119188" lvl="2" indent="-228600">
              <a:lnSpc>
                <a:spcPct val="90000"/>
              </a:lnSpc>
              <a:spcBef>
                <a:spcPts val="400"/>
              </a:spcBef>
              <a:buFont typeface="Wingdings" panose="05000000000000000000" pitchFamily="2" charset="2"/>
              <a:buChar char="§"/>
              <a:defRPr>
                <a:solidFill>
                  <a:srgbClr val="000000"/>
                </a:solidFill>
              </a:defRPr>
            </a:pPr>
            <a:r>
              <a:rPr lang="en-US" dirty="0">
                <a:solidFill>
                  <a:schemeClr val="tx1"/>
                </a:solidFill>
                <a:latin typeface="+mj-lt"/>
              </a:rPr>
              <a:t>Child </a:t>
            </a:r>
            <a:r>
              <a:rPr lang="en-US" dirty="0">
                <a:latin typeface="+mj-lt"/>
              </a:rPr>
              <a:t>Abuse and Neglect Prevention Board - </a:t>
            </a:r>
            <a:r>
              <a:rPr lang="en-US" dirty="0">
                <a:solidFill>
                  <a:srgbClr val="0070C0"/>
                </a:solidFill>
                <a:latin typeface="+mj-lt"/>
                <a:hlinkClick r:id="rId9">
                  <a:extLst>
                    <a:ext uri="{A12FA001-AC4F-418D-AE19-62706E023703}">
                      <ahyp:hlinkClr xmlns:ahyp="http://schemas.microsoft.com/office/drawing/2018/hyperlinkcolor" val="tx"/>
                    </a:ext>
                  </a:extLst>
                </a:hlinkClick>
              </a:rPr>
              <a:t>preventionboard.wi.gov</a:t>
            </a:r>
            <a:endParaRPr lang="en-US" dirty="0">
              <a:solidFill>
                <a:srgbClr val="0070C0"/>
              </a:solidFill>
              <a:latin typeface="+mj-lt"/>
            </a:endParaRPr>
          </a:p>
          <a:p>
            <a:pPr marL="1119188" lvl="2" indent="-228600">
              <a:lnSpc>
                <a:spcPct val="90000"/>
              </a:lnSpc>
              <a:spcBef>
                <a:spcPts val="400"/>
              </a:spcBef>
              <a:buFont typeface="Wingdings" panose="05000000000000000000" pitchFamily="2" charset="2"/>
              <a:buChar char="§"/>
              <a:defRPr>
                <a:solidFill>
                  <a:srgbClr val="000000"/>
                </a:solidFill>
              </a:defRPr>
            </a:pPr>
            <a:r>
              <a:rPr lang="en-US" dirty="0">
                <a:latin typeface="+mj-lt"/>
              </a:rPr>
              <a:t>Child Care Information Center  -</a:t>
            </a:r>
            <a:r>
              <a:rPr lang="en-US" dirty="0">
                <a:solidFill>
                  <a:schemeClr val="accent1">
                    <a:lumMod val="60000"/>
                    <a:lumOff val="40000"/>
                  </a:schemeClr>
                </a:solidFill>
                <a:latin typeface="Calibri" panose="020F0502020204030204" pitchFamily="34" charset="0"/>
                <a:cs typeface="Calibri" panose="020F0502020204030204" pitchFamily="34" charset="0"/>
              </a:rPr>
              <a:t> </a:t>
            </a:r>
            <a:r>
              <a:rPr lang="en-US" u="sng"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dcf.wisconsin.gov/</a:t>
            </a:r>
            <a:r>
              <a:rPr lang="en-US" u="sng" dirty="0" err="1">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ccic</a:t>
            </a:r>
            <a:r>
              <a:rPr lang="en-US" u="sng"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t>
            </a:r>
            <a:r>
              <a:rPr lang="en-US" u="sng" dirty="0" err="1">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aht</a:t>
            </a:r>
            <a:r>
              <a:rPr lang="en-US" u="sng"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-training-materials</a:t>
            </a:r>
            <a:endParaRPr lang="en-US" sz="1200" dirty="0">
              <a:solidFill>
                <a:srgbClr val="0070C0"/>
              </a:solidFill>
              <a:latin typeface="Calibri" panose="020F0502020204030204" pitchFamily="34" charset="0"/>
              <a:cs typeface="Calibri" panose="020F0502020204030204" pitchFamily="34" charset="0"/>
            </a:endParaRPr>
          </a:p>
          <a:p>
            <a:pPr marL="890588" lvl="2" indent="0">
              <a:lnSpc>
                <a:spcPct val="90000"/>
              </a:lnSpc>
              <a:spcBef>
                <a:spcPts val="400"/>
              </a:spcBef>
              <a:buNone/>
              <a:defRPr>
                <a:solidFill>
                  <a:srgbClr val="000000"/>
                </a:solidFill>
              </a:defRPr>
            </a:pPr>
            <a:endParaRPr lang="en-US" sz="1200" dirty="0">
              <a:latin typeface="+mj-lt"/>
            </a:endParaRPr>
          </a:p>
          <a:p>
            <a:pPr marL="0" indent="0">
              <a:lnSpc>
                <a:spcPct val="90000"/>
              </a:lnSpc>
              <a:spcBef>
                <a:spcPts val="400"/>
              </a:spcBef>
              <a:buNone/>
              <a:defRPr>
                <a:solidFill>
                  <a:srgbClr val="000000"/>
                </a:solidFill>
              </a:defRPr>
            </a:pPr>
            <a:endParaRPr lang="en-US" sz="1200" dirty="0">
              <a:latin typeface="+mj-lt"/>
            </a:endParaRPr>
          </a:p>
          <a:p>
            <a:pPr marL="446995" lvl="1" indent="0">
              <a:lnSpc>
                <a:spcPct val="90000"/>
              </a:lnSpc>
              <a:spcBef>
                <a:spcPts val="400"/>
              </a:spcBef>
              <a:buNone/>
              <a:defRPr>
                <a:solidFill>
                  <a:srgbClr val="000000"/>
                </a:solidFill>
              </a:defRPr>
            </a:pPr>
            <a:endParaRPr lang="en-US" sz="1200" dirty="0">
              <a:latin typeface="+mj-lt"/>
            </a:endParaRPr>
          </a:p>
        </p:txBody>
      </p:sp>
    </p:spTree>
    <p:extLst>
      <p:ext uri="{BB962C8B-B14F-4D97-AF65-F5344CB8AC3E}">
        <p14:creationId xmlns:p14="http://schemas.microsoft.com/office/powerpoint/2010/main" val="185413890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576238" y="4841208"/>
            <a:ext cx="1600490" cy="1855935"/>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marL="0" marR="0" lvl="0" indent="0" algn="ctr" defTabSz="365760" rtl="0" eaLnBrk="1" fontAlgn="auto" latinLnBrk="0" hangingPunct="0">
              <a:lnSpc>
                <a:spcPct val="100000"/>
              </a:lnSpc>
              <a:spcBef>
                <a:spcPts val="0"/>
              </a:spcBef>
              <a:spcAft>
                <a:spcPts val="0"/>
              </a:spcAft>
              <a:buClrTx/>
              <a:buSzTx/>
              <a:buFontTx/>
              <a:buNone/>
              <a:tabLst/>
              <a:defRPr sz="1760">
                <a:solidFill>
                  <a:srgbClr val="FFFFFF"/>
                </a:solidFill>
                <a:latin typeface="Helvetica Light"/>
                <a:ea typeface="Helvetica Light"/>
                <a:cs typeface="Helvetica Light"/>
                <a:sym typeface="Helvetica Light"/>
              </a:defRPr>
            </a:pPr>
            <a:endParaRPr kumimoji="0" sz="176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2" name="Shape 142"/>
          <p:cNvSpPr/>
          <p:nvPr/>
        </p:nvSpPr>
        <p:spPr>
          <a:xfrm>
            <a:off x="-20109" y="229900"/>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pPr marL="0" marR="0" lvl="0" indent="0" algn="ctr" defTabSz="868680" rtl="0" eaLnBrk="1" fontAlgn="auto" latinLnBrk="0" hangingPunct="0">
              <a:lnSpc>
                <a:spcPct val="100000"/>
              </a:lnSpc>
              <a:spcBef>
                <a:spcPts val="0"/>
              </a:spcBef>
              <a:spcAft>
                <a:spcPts val="0"/>
              </a:spcAft>
              <a:buClrTx/>
              <a:buSzTx/>
              <a:buFontTx/>
              <a:buNone/>
              <a:tabLst/>
              <a:defRPr/>
            </a:pPr>
            <a:r>
              <a:rPr lang="en-US" kern="0" dirty="0"/>
              <a:t>Credits </a:t>
            </a:r>
            <a:endParaRPr kumimoji="0" sz="4180" b="0" i="0" u="none" strike="noStrike" kern="0" cap="none" spc="0" normalizeH="0" baseline="0" noProof="0" dirty="0">
              <a:ln>
                <a:noFill/>
              </a:ln>
              <a:solidFill>
                <a:srgbClr val="FFFFFF"/>
              </a:solidFill>
              <a:effectLst/>
              <a:uLnTx/>
              <a:uFillTx/>
              <a:latin typeface="Helvetica Light"/>
              <a:sym typeface="Helvetica Light"/>
            </a:endParaRPr>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j-ea"/>
              <a:cs typeface="+mj-cs"/>
              <a:sym typeface="Calibri"/>
            </a:endParaRPr>
          </a:p>
        </p:txBody>
      </p:sp>
      <p:sp>
        <p:nvSpPr>
          <p:cNvPr id="8" name="Shape 122"/>
          <p:cNvSpPr>
            <a:spLocks noGrp="1"/>
          </p:cNvSpPr>
          <p:nvPr>
            <p:ph type="body" idx="1"/>
          </p:nvPr>
        </p:nvSpPr>
        <p:spPr>
          <a:xfrm>
            <a:off x="247619" y="1331513"/>
            <a:ext cx="8773316" cy="5450235"/>
          </a:xfrm>
          <a:prstGeom prst="rect">
            <a:avLst/>
          </a:prstGeom>
        </p:spPr>
        <p:txBody>
          <a:bodyPr>
            <a:normAutofit/>
          </a:bodyPr>
          <a:lstStyle/>
          <a:p>
            <a:pPr marL="0" indent="0" algn="ctr">
              <a:lnSpc>
                <a:spcPct val="90000"/>
              </a:lnSpc>
              <a:spcBef>
                <a:spcPts val="400"/>
              </a:spcBef>
              <a:buNone/>
              <a:defRPr>
                <a:solidFill>
                  <a:srgbClr val="000000"/>
                </a:solidFill>
              </a:defRPr>
            </a:pPr>
            <a:r>
              <a:rPr lang="en-US" sz="2400" dirty="0">
                <a:latin typeface="+mj-lt"/>
              </a:rPr>
              <a:t>This training was developed by the Wisconsin Child Abuse and Neglect Prevention Board and the Wisconsin Department of Children and Families. Special thank you to the National Center on Shaken Baby Syndrome for providing professional knowledge, expertise and collaboration throughout the development of this training. </a:t>
            </a:r>
          </a:p>
          <a:p>
            <a:pPr marL="0" indent="0">
              <a:lnSpc>
                <a:spcPct val="90000"/>
              </a:lnSpc>
              <a:spcBef>
                <a:spcPts val="400"/>
              </a:spcBef>
              <a:buNone/>
              <a:defRPr>
                <a:solidFill>
                  <a:srgbClr val="000000"/>
                </a:solidFill>
              </a:defRPr>
            </a:pPr>
            <a:endParaRPr lang="en-US" sz="2800" dirty="0">
              <a:latin typeface="+mj-lt"/>
            </a:endParaRPr>
          </a:p>
          <a:p>
            <a:pPr marL="0" indent="0">
              <a:lnSpc>
                <a:spcPct val="90000"/>
              </a:lnSpc>
              <a:spcBef>
                <a:spcPts val="400"/>
              </a:spcBef>
              <a:buNone/>
              <a:defRPr>
                <a:solidFill>
                  <a:srgbClr val="000000"/>
                </a:solidFill>
              </a:defRPr>
            </a:pPr>
            <a:endParaRPr lang="en-US" sz="2800" dirty="0">
              <a:latin typeface="+mj-lt"/>
            </a:endParaRPr>
          </a:p>
          <a:p>
            <a:pPr marL="446995" lvl="1" indent="0">
              <a:lnSpc>
                <a:spcPct val="90000"/>
              </a:lnSpc>
              <a:spcBef>
                <a:spcPts val="400"/>
              </a:spcBef>
              <a:buNone/>
              <a:defRPr>
                <a:solidFill>
                  <a:srgbClr val="000000"/>
                </a:solidFill>
              </a:defRPr>
            </a:pPr>
            <a:endParaRPr lang="en-US" sz="1200" dirty="0">
              <a:latin typeface="+mj-lt"/>
            </a:endParaRPr>
          </a:p>
          <a:p>
            <a:pPr marL="446995" lvl="1" indent="0">
              <a:lnSpc>
                <a:spcPct val="90000"/>
              </a:lnSpc>
              <a:spcBef>
                <a:spcPts val="400"/>
              </a:spcBef>
              <a:buNone/>
              <a:defRPr>
                <a:solidFill>
                  <a:srgbClr val="000000"/>
                </a:solidFill>
              </a:defRPr>
            </a:pPr>
            <a:endParaRPr lang="en-US" sz="1200" dirty="0">
              <a:latin typeface="+mj-lt"/>
            </a:endParaRPr>
          </a:p>
          <a:p>
            <a:pPr marL="446995" lvl="1" indent="0">
              <a:lnSpc>
                <a:spcPct val="90000"/>
              </a:lnSpc>
              <a:spcBef>
                <a:spcPts val="400"/>
              </a:spcBef>
              <a:buNone/>
              <a:defRPr>
                <a:solidFill>
                  <a:srgbClr val="000000"/>
                </a:solidFill>
              </a:defRPr>
            </a:pPr>
            <a:endParaRPr lang="en-US" sz="1200" dirty="0">
              <a:latin typeface="+mj-lt"/>
            </a:endParaRPr>
          </a:p>
        </p:txBody>
      </p:sp>
      <p:sp>
        <p:nvSpPr>
          <p:cNvPr id="3" name="TextBox 2">
            <a:extLst>
              <a:ext uri="{FF2B5EF4-FFF2-40B4-BE49-F238E27FC236}">
                <a16:creationId xmlns:a16="http://schemas.microsoft.com/office/drawing/2014/main" id="{DCBA4C6E-4DC8-4EA2-83A7-C0B1FB0D9C3C}"/>
              </a:ext>
            </a:extLst>
          </p:cNvPr>
          <p:cNvSpPr txBox="1"/>
          <p:nvPr/>
        </p:nvSpPr>
        <p:spPr>
          <a:xfrm>
            <a:off x="83876" y="5309785"/>
            <a:ext cx="7204364" cy="1140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46995" lvl="1" indent="0">
              <a:lnSpc>
                <a:spcPct val="90000"/>
              </a:lnSpc>
              <a:spcBef>
                <a:spcPts val="400"/>
              </a:spcBef>
              <a:buNone/>
              <a:defRPr>
                <a:solidFill>
                  <a:srgbClr val="000000"/>
                </a:solidFill>
              </a:defRPr>
            </a:pPr>
            <a:endParaRPr lang="en-US" sz="1200" dirty="0">
              <a:solidFill>
                <a:srgbClr val="000000"/>
              </a:solidFill>
            </a:endParaRPr>
          </a:p>
          <a:p>
            <a:pPr lvl="1"/>
            <a:r>
              <a:rPr lang="en-US" sz="1200" dirty="0">
                <a:latin typeface="+mj-lt"/>
              </a:rPr>
              <a:t>Disclaimer: The Period of PURPLE Crying® is a registered trademark and all content is copyright protected. All Rights Reserved, Ronald G. Barr, MDCM, FRCPC and the National Center on Shaken Baby Syndrome (2004–2018). Revised 2/5/2018.</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5" name="Picture 4">
            <a:extLst>
              <a:ext uri="{FF2B5EF4-FFF2-40B4-BE49-F238E27FC236}">
                <a16:creationId xmlns:a16="http://schemas.microsoft.com/office/drawing/2014/main" id="{143A1FBE-FE77-4858-BBEE-2720FE71C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64" y="3833053"/>
            <a:ext cx="3350164" cy="676732"/>
          </a:xfrm>
          <a:prstGeom prst="rect">
            <a:avLst/>
          </a:prstGeom>
        </p:spPr>
      </p:pic>
      <p:pic>
        <p:nvPicPr>
          <p:cNvPr id="12" name="Picture 11" descr="http://dcfweb/brand_toolbox/images/Logos/cmyk-color-logo-5x5.png">
            <a:extLst>
              <a:ext uri="{FF2B5EF4-FFF2-40B4-BE49-F238E27FC236}">
                <a16:creationId xmlns:a16="http://schemas.microsoft.com/office/drawing/2014/main" id="{F10AE45D-F2B8-4C3A-92F4-669D2DB46E24}"/>
              </a:ext>
            </a:extLst>
          </p:cNvPr>
          <p:cNvPicPr/>
          <p:nvPr/>
        </p:nvPicPr>
        <p:blipFill>
          <a:blip r:embed="rId5" r:link="rId6" cstate="print"/>
          <a:srcRect/>
          <a:stretch>
            <a:fillRect/>
          </a:stretch>
        </p:blipFill>
        <p:spPr bwMode="auto">
          <a:xfrm>
            <a:off x="3741683" y="3434608"/>
            <a:ext cx="1479024" cy="1473622"/>
          </a:xfrm>
          <a:prstGeom prst="rect">
            <a:avLst/>
          </a:prstGeom>
          <a:noFill/>
          <a:ln w="9525">
            <a:noFill/>
            <a:miter lim="800000"/>
            <a:headEnd/>
            <a:tailEnd/>
          </a:ln>
        </p:spPr>
      </p:pic>
      <p:pic>
        <p:nvPicPr>
          <p:cNvPr id="7" name="Picture 6">
            <a:extLst>
              <a:ext uri="{FF2B5EF4-FFF2-40B4-BE49-F238E27FC236}">
                <a16:creationId xmlns:a16="http://schemas.microsoft.com/office/drawing/2014/main" id="{B2B4EA52-F74B-4740-91FD-52EC88F542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5722" y="3746629"/>
            <a:ext cx="3167108" cy="676732"/>
          </a:xfrm>
          <a:prstGeom prst="rect">
            <a:avLst/>
          </a:prstGeom>
        </p:spPr>
      </p:pic>
    </p:spTree>
    <p:extLst>
      <p:ext uri="{BB962C8B-B14F-4D97-AF65-F5344CB8AC3E}">
        <p14:creationId xmlns:p14="http://schemas.microsoft.com/office/powerpoint/2010/main" val="26027197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dirty="0"/>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4000" dirty="0"/>
              <a:t> </a:t>
            </a:r>
            <a:r>
              <a:rPr lang="en-US" sz="3600" b="1" dirty="0"/>
              <a:t>All Babies Cry</a:t>
            </a:r>
          </a:p>
        </p:txBody>
      </p:sp>
      <p:sp>
        <p:nvSpPr>
          <p:cNvPr id="2" name="Rectangle 1">
            <a:extLst>
              <a:ext uri="{FF2B5EF4-FFF2-40B4-BE49-F238E27FC236}">
                <a16:creationId xmlns:a16="http://schemas.microsoft.com/office/drawing/2014/main" id="{F23F9275-9DA4-47E3-8A71-81198CBB87CF}"/>
              </a:ext>
            </a:extLst>
          </p:cNvPr>
          <p:cNvSpPr/>
          <p:nvPr/>
        </p:nvSpPr>
        <p:spPr>
          <a:xfrm>
            <a:off x="-49845" y="1334311"/>
            <a:ext cx="8772041" cy="5041380"/>
          </a:xfrm>
          <a:prstGeom prst="rect">
            <a:avLst/>
          </a:prstGeom>
        </p:spPr>
        <p:txBody>
          <a:bodyPr wrap="square">
            <a:spAutoFit/>
          </a:bodyPr>
          <a:lstStyle/>
          <a:p>
            <a:pPr marL="446995" lvl="1">
              <a:lnSpc>
                <a:spcPct val="90000"/>
              </a:lnSpc>
              <a:spcBef>
                <a:spcPts val="400"/>
              </a:spcBef>
              <a:defRPr>
                <a:solidFill>
                  <a:srgbClr val="000000"/>
                </a:solidFill>
              </a:defRPr>
            </a:pPr>
            <a:endParaRPr lang="en-US" sz="3600" dirty="0">
              <a:solidFill>
                <a:srgbClr val="000000"/>
              </a:solidFill>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n-US" sz="3600" dirty="0">
                <a:latin typeface="+mj-lt"/>
              </a:rPr>
              <a:t>Crying is infant communication</a:t>
            </a:r>
          </a:p>
          <a:p>
            <a:pPr marL="446995" lvl="1">
              <a:lnSpc>
                <a:spcPct val="90000"/>
              </a:lnSpc>
              <a:spcBef>
                <a:spcPts val="400"/>
              </a:spcBef>
              <a:defRPr>
                <a:solidFill>
                  <a:srgbClr val="000000"/>
                </a:solidFill>
              </a:defRPr>
            </a:pPr>
            <a:endParaRPr lang="en-US" sz="800" dirty="0">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n-US" sz="3600" dirty="0">
                <a:latin typeface="+mj-lt"/>
              </a:rPr>
              <a:t>Crying varies in length and intensity</a:t>
            </a:r>
          </a:p>
          <a:p>
            <a:pPr marL="446995" lvl="1">
              <a:lnSpc>
                <a:spcPct val="90000"/>
              </a:lnSpc>
              <a:spcBef>
                <a:spcPts val="400"/>
              </a:spcBef>
              <a:defRPr>
                <a:solidFill>
                  <a:srgbClr val="000000"/>
                </a:solidFill>
              </a:defRPr>
            </a:pPr>
            <a:endParaRPr lang="en-US" sz="800" dirty="0">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n-US" sz="3600" dirty="0">
                <a:latin typeface="+mj-lt"/>
              </a:rPr>
              <a:t>Sometimes infants cannot be soothed</a:t>
            </a:r>
          </a:p>
          <a:p>
            <a:pPr marL="1018495" lvl="1" indent="-571500">
              <a:lnSpc>
                <a:spcPct val="90000"/>
              </a:lnSpc>
              <a:spcBef>
                <a:spcPts val="400"/>
              </a:spcBef>
              <a:buFont typeface="Arial" panose="020B0604020202020204" pitchFamily="34" charset="0"/>
              <a:buChar char="•"/>
              <a:defRPr>
                <a:solidFill>
                  <a:srgbClr val="000000"/>
                </a:solidFill>
              </a:defRPr>
            </a:pPr>
            <a:endParaRPr lang="en-US" sz="800" dirty="0">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n-US" sz="3600" dirty="0">
                <a:latin typeface="+mj-lt"/>
              </a:rPr>
              <a:t>Inconsolable crying can lead to caregiver distress and frustration</a:t>
            </a:r>
          </a:p>
          <a:p>
            <a:pPr marL="446995" lvl="1">
              <a:lnSpc>
                <a:spcPct val="90000"/>
              </a:lnSpc>
              <a:spcBef>
                <a:spcPts val="400"/>
              </a:spcBef>
              <a:defRPr>
                <a:solidFill>
                  <a:srgbClr val="000000"/>
                </a:solidFill>
              </a:defRPr>
            </a:pPr>
            <a:endParaRPr lang="en-US" sz="3600" dirty="0">
              <a:latin typeface="+mj-lt"/>
            </a:endParaRPr>
          </a:p>
          <a:p>
            <a:pPr marL="446995" lvl="1">
              <a:lnSpc>
                <a:spcPct val="90000"/>
              </a:lnSpc>
              <a:spcBef>
                <a:spcPts val="400"/>
              </a:spcBef>
              <a:defRPr>
                <a:solidFill>
                  <a:srgbClr val="000000"/>
                </a:solidFill>
              </a:defRPr>
            </a:pPr>
            <a:endParaRPr lang="en-US" sz="3600" dirty="0">
              <a:latin typeface="+mj-lt"/>
            </a:endParaRPr>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3"/>
          <a:stretch>
            <a:fillRect/>
          </a:stretch>
        </p:blipFill>
        <p:spPr>
          <a:xfrm>
            <a:off x="7455945" y="4716350"/>
            <a:ext cx="1708164" cy="1980794"/>
          </a:xfrm>
          <a:prstGeom prst="rect">
            <a:avLst/>
          </a:prstGeom>
          <a:ln w="12700">
            <a:miter lim="400000"/>
          </a:ln>
        </p:spPr>
      </p:pic>
    </p:spTree>
    <p:extLst>
      <p:ext uri="{BB962C8B-B14F-4D97-AF65-F5344CB8AC3E}">
        <p14:creationId xmlns:p14="http://schemas.microsoft.com/office/powerpoint/2010/main" val="201673825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20" name="Shape 120"/>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dirty="0"/>
              <a:t>ACEs in Wisconsin</a:t>
            </a:r>
          </a:p>
        </p:txBody>
      </p:sp>
      <p:sp>
        <p:nvSpPr>
          <p:cNvPr id="121" name="Shape 121"/>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4000" dirty="0"/>
              <a:t> </a:t>
            </a:r>
            <a:r>
              <a:rPr lang="en-US" sz="3600" b="1" dirty="0"/>
              <a:t>All Babies Cry</a:t>
            </a:r>
          </a:p>
        </p:txBody>
      </p:sp>
      <p:pic>
        <p:nvPicPr>
          <p:cNvPr id="7" name="CCF-Bubbles(clipped).png">
            <a:extLst>
              <a:ext uri="{FF2B5EF4-FFF2-40B4-BE49-F238E27FC236}">
                <a16:creationId xmlns:a16="http://schemas.microsoft.com/office/drawing/2014/main" id="{FEC9D3C7-F33F-495E-9A51-56D310F70F47}"/>
              </a:ext>
            </a:extLst>
          </p:cNvPr>
          <p:cNvPicPr>
            <a:picLocks noChangeAspect="1"/>
          </p:cNvPicPr>
          <p:nvPr/>
        </p:nvPicPr>
        <p:blipFill>
          <a:blip r:embed="rId3"/>
          <a:stretch>
            <a:fillRect/>
          </a:stretch>
        </p:blipFill>
        <p:spPr>
          <a:xfrm>
            <a:off x="7455945" y="4716350"/>
            <a:ext cx="1708164" cy="1980794"/>
          </a:xfrm>
          <a:prstGeom prst="rect">
            <a:avLst/>
          </a:prstGeom>
          <a:ln w="12700">
            <a:miter lim="400000"/>
          </a:ln>
        </p:spPr>
      </p:pic>
      <p:sp>
        <p:nvSpPr>
          <p:cNvPr id="8" name="Rectangle 7">
            <a:extLst>
              <a:ext uri="{FF2B5EF4-FFF2-40B4-BE49-F238E27FC236}">
                <a16:creationId xmlns:a16="http://schemas.microsoft.com/office/drawing/2014/main" id="{89A9FC44-873E-44BF-8567-AF37D20DD481}"/>
              </a:ext>
            </a:extLst>
          </p:cNvPr>
          <p:cNvSpPr/>
          <p:nvPr/>
        </p:nvSpPr>
        <p:spPr>
          <a:xfrm>
            <a:off x="2766447" y="3134161"/>
            <a:ext cx="3611106" cy="1140825"/>
          </a:xfrm>
          <a:prstGeom prst="rect">
            <a:avLst/>
          </a:prstGeom>
        </p:spPr>
        <p:txBody>
          <a:bodyPr wrap="square">
            <a:spAutoFit/>
          </a:bodyPr>
          <a:lstStyle/>
          <a:p>
            <a:pPr marL="446995" lvl="1">
              <a:lnSpc>
                <a:spcPct val="90000"/>
              </a:lnSpc>
              <a:spcBef>
                <a:spcPts val="400"/>
              </a:spcBef>
              <a:defRPr>
                <a:solidFill>
                  <a:srgbClr val="000000"/>
                </a:solidFill>
              </a:defRPr>
            </a:pPr>
            <a:endParaRPr lang="en-US" sz="3600" dirty="0">
              <a:solidFill>
                <a:srgbClr val="000000"/>
              </a:solidFill>
              <a:latin typeface="+mj-lt"/>
            </a:endParaRPr>
          </a:p>
          <a:p>
            <a:pPr marL="446995" lvl="1">
              <a:lnSpc>
                <a:spcPct val="90000"/>
              </a:lnSpc>
              <a:spcBef>
                <a:spcPts val="400"/>
              </a:spcBef>
              <a:defRPr>
                <a:solidFill>
                  <a:srgbClr val="000000"/>
                </a:solidFill>
              </a:defRPr>
            </a:pPr>
            <a:endParaRPr lang="en-US" sz="3600" dirty="0">
              <a:latin typeface="+mj-lt"/>
            </a:endParaRPr>
          </a:p>
        </p:txBody>
      </p:sp>
      <p:sp>
        <p:nvSpPr>
          <p:cNvPr id="9" name="Rectangle 8">
            <a:extLst>
              <a:ext uri="{FF2B5EF4-FFF2-40B4-BE49-F238E27FC236}">
                <a16:creationId xmlns:a16="http://schemas.microsoft.com/office/drawing/2014/main" id="{4DC13296-3108-4094-906F-0BCF15690199}"/>
              </a:ext>
            </a:extLst>
          </p:cNvPr>
          <p:cNvSpPr/>
          <p:nvPr/>
        </p:nvSpPr>
        <p:spPr>
          <a:xfrm>
            <a:off x="623391" y="4539411"/>
            <a:ext cx="6832554" cy="2189317"/>
          </a:xfrm>
          <a:prstGeom prst="rect">
            <a:avLst/>
          </a:prstGeom>
        </p:spPr>
        <p:txBody>
          <a:bodyPr wrap="square">
            <a:spAutoFit/>
          </a:bodyPr>
          <a:lstStyle/>
          <a:p>
            <a:pPr marL="446995" lvl="1" algn="ctr">
              <a:lnSpc>
                <a:spcPct val="90000"/>
              </a:lnSpc>
              <a:spcBef>
                <a:spcPts val="400"/>
              </a:spcBef>
              <a:defRPr>
                <a:solidFill>
                  <a:srgbClr val="000000"/>
                </a:solidFill>
              </a:defRPr>
            </a:pPr>
            <a:r>
              <a:rPr lang="en-US" sz="3600" dirty="0">
                <a:latin typeface="+mj-lt"/>
              </a:rPr>
              <a:t>The number one </a:t>
            </a:r>
            <a:r>
              <a:rPr lang="en-US" sz="3600" i="1" dirty="0">
                <a:latin typeface="+mj-lt"/>
              </a:rPr>
              <a:t>trigger </a:t>
            </a:r>
            <a:r>
              <a:rPr lang="en-US" sz="3600" dirty="0">
                <a:latin typeface="+mj-lt"/>
              </a:rPr>
              <a:t>for Shaken Baby Syndrome </a:t>
            </a:r>
          </a:p>
          <a:p>
            <a:pPr marL="446995" lvl="1" algn="ctr">
              <a:lnSpc>
                <a:spcPct val="90000"/>
              </a:lnSpc>
              <a:spcBef>
                <a:spcPts val="400"/>
              </a:spcBef>
              <a:defRPr>
                <a:solidFill>
                  <a:srgbClr val="000000"/>
                </a:solidFill>
              </a:defRPr>
            </a:pPr>
            <a:r>
              <a:rPr lang="en-US" sz="3600" dirty="0">
                <a:latin typeface="+mj-lt"/>
              </a:rPr>
              <a:t>is frustration with infant crying.</a:t>
            </a:r>
          </a:p>
          <a:p>
            <a:pPr marL="446995" lvl="1">
              <a:lnSpc>
                <a:spcPct val="90000"/>
              </a:lnSpc>
              <a:spcBef>
                <a:spcPts val="400"/>
              </a:spcBef>
              <a:defRPr>
                <a:solidFill>
                  <a:srgbClr val="000000"/>
                </a:solidFill>
              </a:defRPr>
            </a:pPr>
            <a:endParaRPr lang="en-US" sz="3600" dirty="0">
              <a:latin typeface="+mj-lt"/>
            </a:endParaRPr>
          </a:p>
        </p:txBody>
      </p:sp>
      <p:pic>
        <p:nvPicPr>
          <p:cNvPr id="4" name="Picture 3" descr="A close up of a baby&#10;&#10;Description automatically generated">
            <a:extLst>
              <a:ext uri="{FF2B5EF4-FFF2-40B4-BE49-F238E27FC236}">
                <a16:creationId xmlns:a16="http://schemas.microsoft.com/office/drawing/2014/main" id="{37A40602-BDA9-4692-A8A1-2C4493B918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831" y="1105097"/>
            <a:ext cx="4855335" cy="3236890"/>
          </a:xfrm>
          <a:prstGeom prst="rect">
            <a:avLst/>
          </a:prstGeom>
        </p:spPr>
      </p:pic>
    </p:spTree>
    <p:extLst>
      <p:ext uri="{BB962C8B-B14F-4D97-AF65-F5344CB8AC3E}">
        <p14:creationId xmlns:p14="http://schemas.microsoft.com/office/powerpoint/2010/main" val="6674016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20109" y="283104"/>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What is Shaken Baby Syndrome? </a:t>
            </a:r>
            <a:endParaRPr sz="3600" b="1" dirty="0"/>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Shape 122"/>
          <p:cNvSpPr>
            <a:spLocks noGrp="1"/>
          </p:cNvSpPr>
          <p:nvPr>
            <p:ph type="body" idx="1"/>
          </p:nvPr>
        </p:nvSpPr>
        <p:spPr>
          <a:xfrm>
            <a:off x="457200" y="1254697"/>
            <a:ext cx="10835640" cy="5320199"/>
          </a:xfrm>
          <a:prstGeom prst="rect">
            <a:avLst/>
          </a:prstGeom>
        </p:spPr>
        <p:txBody>
          <a:bodyPr>
            <a:normAutofit/>
          </a:bodyPr>
          <a:lstStyle/>
          <a:p>
            <a:pPr marL="890588" lvl="2" indent="0">
              <a:spcBef>
                <a:spcPts val="400"/>
              </a:spcBef>
              <a:buNone/>
              <a:defRPr>
                <a:solidFill>
                  <a:srgbClr val="000000"/>
                </a:solidFill>
              </a:defRPr>
            </a:pPr>
            <a:endParaRPr lang="en-US" sz="4800" dirty="0">
              <a:solidFill>
                <a:srgbClr val="000000"/>
              </a:solidFill>
              <a:latin typeface="+mj-lt"/>
            </a:endParaRPr>
          </a:p>
          <a:p>
            <a:pPr marL="0" indent="0">
              <a:spcBef>
                <a:spcPts val="400"/>
              </a:spcBef>
              <a:buNone/>
              <a:defRPr>
                <a:solidFill>
                  <a:srgbClr val="000000"/>
                </a:solidFill>
              </a:defRPr>
            </a:pPr>
            <a:endParaRPr lang="en-US" sz="4700" dirty="0">
              <a:solidFill>
                <a:srgbClr val="000000"/>
              </a:solidFill>
            </a:endParaRPr>
          </a:p>
          <a:p>
            <a:pPr marL="446995" lvl="1" indent="0">
              <a:lnSpc>
                <a:spcPct val="90000"/>
              </a:lnSpc>
              <a:spcBef>
                <a:spcPts val="400"/>
              </a:spcBef>
              <a:buNone/>
              <a:defRPr>
                <a:solidFill>
                  <a:srgbClr val="000000"/>
                </a:solidFill>
              </a:defRPr>
            </a:pPr>
            <a:endParaRPr lang="en-US" dirty="0"/>
          </a:p>
        </p:txBody>
      </p:sp>
      <p:sp>
        <p:nvSpPr>
          <p:cNvPr id="9" name="Rectangle 8">
            <a:extLst>
              <a:ext uri="{FF2B5EF4-FFF2-40B4-BE49-F238E27FC236}">
                <a16:creationId xmlns:a16="http://schemas.microsoft.com/office/drawing/2014/main" id="{AEB0952D-A445-43AC-80BD-0FFC34C18EA2}"/>
              </a:ext>
            </a:extLst>
          </p:cNvPr>
          <p:cNvSpPr/>
          <p:nvPr/>
        </p:nvSpPr>
        <p:spPr>
          <a:xfrm>
            <a:off x="-20109" y="1254697"/>
            <a:ext cx="9184218" cy="4857227"/>
          </a:xfrm>
          <a:prstGeom prst="rect">
            <a:avLst/>
          </a:prstGeom>
        </p:spPr>
        <p:txBody>
          <a:bodyPr wrap="square">
            <a:spAutoFit/>
          </a:bodyPr>
          <a:lstStyle/>
          <a:p>
            <a:pPr marL="1018495" lvl="1" indent="-571500">
              <a:lnSpc>
                <a:spcPct val="90000"/>
              </a:lnSpc>
              <a:spcBef>
                <a:spcPts val="400"/>
              </a:spcBef>
              <a:buFont typeface="Arial" panose="020B0604020202020204" pitchFamily="34" charset="0"/>
              <a:buChar char="•"/>
              <a:defRPr>
                <a:solidFill>
                  <a:srgbClr val="000000"/>
                </a:solidFill>
              </a:defRPr>
            </a:pPr>
            <a:endParaRPr lang="en-US" sz="1200" dirty="0">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n-US" sz="3600" dirty="0">
                <a:solidFill>
                  <a:srgbClr val="000000"/>
                </a:solidFill>
                <a:latin typeface="Calibri" panose="020F0502020204030204" pitchFamily="34" charset="0"/>
                <a:cs typeface="Calibri" panose="020F0502020204030204" pitchFamily="34" charset="0"/>
              </a:rPr>
              <a:t>A form of Abusive Head Trauma (AHT)</a:t>
            </a:r>
          </a:p>
          <a:p>
            <a:pPr marL="446995" lvl="1">
              <a:lnSpc>
                <a:spcPct val="90000"/>
              </a:lnSpc>
              <a:spcBef>
                <a:spcPts val="400"/>
              </a:spcBef>
              <a:defRPr>
                <a:solidFill>
                  <a:srgbClr val="000000"/>
                </a:solidFill>
              </a:defRPr>
            </a:pPr>
            <a:endParaRPr lang="en-US" sz="800" dirty="0">
              <a:solidFill>
                <a:srgbClr val="000000"/>
              </a:solidFill>
              <a:latin typeface="Calibri" panose="020F0502020204030204" pitchFamily="34" charset="0"/>
              <a:cs typeface="Calibri" panose="020F0502020204030204" pitchFamily="34" charset="0"/>
            </a:endParaRPr>
          </a:p>
          <a:p>
            <a:pPr marL="1018495" lvl="1" indent="-571500">
              <a:lnSpc>
                <a:spcPct val="90000"/>
              </a:lnSpc>
              <a:spcBef>
                <a:spcPts val="400"/>
              </a:spcBef>
              <a:buFont typeface="Arial" panose="020B0604020202020204" pitchFamily="34" charset="0"/>
              <a:buChar char="•"/>
              <a:defRPr>
                <a:solidFill>
                  <a:srgbClr val="000000"/>
                </a:solidFill>
              </a:defRPr>
            </a:pPr>
            <a:r>
              <a:rPr lang="en-US" sz="3600" dirty="0">
                <a:solidFill>
                  <a:srgbClr val="000000"/>
                </a:solidFill>
                <a:latin typeface="Calibri" panose="020F0502020204030204" pitchFamily="34" charset="0"/>
                <a:cs typeface="Calibri" panose="020F0502020204030204" pitchFamily="34" charset="0"/>
              </a:rPr>
              <a:t>Occurring in infants and young children</a:t>
            </a:r>
          </a:p>
          <a:p>
            <a:pPr marL="446995" lvl="1">
              <a:lnSpc>
                <a:spcPct val="90000"/>
              </a:lnSpc>
              <a:spcBef>
                <a:spcPts val="400"/>
              </a:spcBef>
              <a:defRPr>
                <a:solidFill>
                  <a:srgbClr val="000000"/>
                </a:solidFill>
              </a:defRPr>
            </a:pPr>
            <a:endParaRPr lang="en-US" sz="800" dirty="0">
              <a:solidFill>
                <a:srgbClr val="000000"/>
              </a:solidFill>
              <a:latin typeface="Calibri" panose="020F0502020204030204" pitchFamily="34" charset="0"/>
              <a:cs typeface="Calibri" panose="020F0502020204030204" pitchFamily="34" charset="0"/>
            </a:endParaRPr>
          </a:p>
          <a:p>
            <a:pPr marL="1018495" lvl="1" indent="-571500">
              <a:lnSpc>
                <a:spcPct val="90000"/>
              </a:lnSpc>
              <a:spcBef>
                <a:spcPts val="400"/>
              </a:spcBef>
              <a:buFont typeface="Arial" panose="020B0604020202020204" pitchFamily="34" charset="0"/>
              <a:buChar char="•"/>
              <a:defRPr>
                <a:solidFill>
                  <a:srgbClr val="000000"/>
                </a:solidFill>
              </a:defRPr>
            </a:pPr>
            <a:r>
              <a:rPr lang="en-US" sz="3600" dirty="0">
                <a:solidFill>
                  <a:srgbClr val="000000"/>
                </a:solidFill>
                <a:latin typeface="Calibri" panose="020F0502020204030204" pitchFamily="34" charset="0"/>
                <a:cs typeface="Calibri" panose="020F0502020204030204" pitchFamily="34" charset="0"/>
              </a:rPr>
              <a:t>Specific group of signs and symptoms</a:t>
            </a:r>
          </a:p>
          <a:p>
            <a:pPr marL="446995" lvl="1">
              <a:lnSpc>
                <a:spcPct val="90000"/>
              </a:lnSpc>
              <a:spcBef>
                <a:spcPts val="400"/>
              </a:spcBef>
              <a:defRPr>
                <a:solidFill>
                  <a:srgbClr val="000000"/>
                </a:solidFill>
              </a:defRPr>
            </a:pPr>
            <a:endParaRPr lang="en-US" sz="800" dirty="0">
              <a:solidFill>
                <a:srgbClr val="000000"/>
              </a:solidFill>
              <a:latin typeface="Calibri" panose="020F0502020204030204" pitchFamily="34" charset="0"/>
              <a:cs typeface="Calibri" panose="020F0502020204030204" pitchFamily="34" charset="0"/>
            </a:endParaRPr>
          </a:p>
          <a:p>
            <a:pPr marL="1018495" lvl="1" indent="-571500">
              <a:lnSpc>
                <a:spcPct val="90000"/>
              </a:lnSpc>
              <a:spcBef>
                <a:spcPts val="400"/>
              </a:spcBef>
              <a:buFont typeface="Arial" panose="020B0604020202020204" pitchFamily="34" charset="0"/>
              <a:buChar char="•"/>
              <a:defRPr>
                <a:solidFill>
                  <a:srgbClr val="000000"/>
                </a:solidFill>
              </a:defRPr>
            </a:pPr>
            <a:r>
              <a:rPr lang="en-US" sz="3600" dirty="0">
                <a:solidFill>
                  <a:srgbClr val="000000"/>
                </a:solidFill>
                <a:latin typeface="+mj-lt"/>
                <a:cs typeface="Calibri" panose="020F0502020204030204" pitchFamily="34" charset="0"/>
              </a:rPr>
              <a:t>Resulting from </a:t>
            </a:r>
            <a:r>
              <a:rPr lang="en-US" sz="3600" i="1" dirty="0">
                <a:solidFill>
                  <a:srgbClr val="000000"/>
                </a:solidFill>
                <a:latin typeface="+mj-lt"/>
              </a:rPr>
              <a:t>violently</a:t>
            </a:r>
            <a:r>
              <a:rPr lang="en-US" sz="3600" dirty="0">
                <a:solidFill>
                  <a:srgbClr val="000000"/>
                </a:solidFill>
                <a:latin typeface="+mj-lt"/>
              </a:rPr>
              <a:t> shaking child or shaking and causing child’s head to hit an object</a:t>
            </a:r>
          </a:p>
          <a:p>
            <a:pPr marL="446995" lvl="1">
              <a:lnSpc>
                <a:spcPct val="90000"/>
              </a:lnSpc>
              <a:spcBef>
                <a:spcPts val="400"/>
              </a:spcBef>
              <a:defRPr>
                <a:solidFill>
                  <a:srgbClr val="000000"/>
                </a:solidFill>
              </a:defRPr>
            </a:pPr>
            <a:endParaRPr lang="en-US" sz="800" dirty="0">
              <a:solidFill>
                <a:srgbClr val="000000"/>
              </a:solidFill>
              <a:latin typeface="+mj-lt"/>
            </a:endParaRPr>
          </a:p>
          <a:p>
            <a:pPr marL="1018495" lvl="1" indent="-571500">
              <a:lnSpc>
                <a:spcPct val="90000"/>
              </a:lnSpc>
              <a:spcBef>
                <a:spcPts val="400"/>
              </a:spcBef>
              <a:buFont typeface="Arial" panose="020B0604020202020204" pitchFamily="34" charset="0"/>
              <a:buChar char="•"/>
              <a:defRPr>
                <a:solidFill>
                  <a:srgbClr val="000000"/>
                </a:solidFill>
              </a:defRPr>
            </a:pPr>
            <a:r>
              <a:rPr lang="en-US" sz="3600" dirty="0">
                <a:solidFill>
                  <a:srgbClr val="000000"/>
                </a:solidFill>
                <a:latin typeface="+mj-lt"/>
              </a:rPr>
              <a:t>Inflicted by an adult </a:t>
            </a:r>
            <a:r>
              <a:rPr lang="en-US" sz="3600" i="1" dirty="0">
                <a:solidFill>
                  <a:srgbClr val="000000"/>
                </a:solidFill>
                <a:latin typeface="+mj-lt"/>
              </a:rPr>
              <a:t>on purpose</a:t>
            </a:r>
            <a:endParaRPr lang="en-US" sz="3600" i="1" dirty="0">
              <a:latin typeface="+mj-lt"/>
            </a:endParaRPr>
          </a:p>
          <a:p>
            <a:pPr marL="904195" lvl="2">
              <a:lnSpc>
                <a:spcPct val="90000"/>
              </a:lnSpc>
              <a:spcBef>
                <a:spcPts val="400"/>
              </a:spcBef>
              <a:defRPr>
                <a:solidFill>
                  <a:srgbClr val="000000"/>
                </a:solidFill>
              </a:defRPr>
            </a:pPr>
            <a:endParaRPr lang="en-US" sz="1100" dirty="0">
              <a:solidFill>
                <a:srgbClr val="000000"/>
              </a:solidFill>
            </a:endParaRPr>
          </a:p>
        </p:txBody>
      </p:sp>
    </p:spTree>
    <p:extLst>
      <p:ext uri="{BB962C8B-B14F-4D97-AF65-F5344CB8AC3E}">
        <p14:creationId xmlns:p14="http://schemas.microsoft.com/office/powerpoint/2010/main" val="262168657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40218" y="158569"/>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Quiz Yourself</a:t>
            </a:r>
            <a:endParaRPr sz="3600" b="1" dirty="0"/>
          </a:p>
        </p:txBody>
      </p:sp>
      <p:sp>
        <p:nvSpPr>
          <p:cNvPr id="2" name="TextBox 1"/>
          <p:cNvSpPr txBox="1"/>
          <p:nvPr/>
        </p:nvSpPr>
        <p:spPr>
          <a:xfrm>
            <a:off x="494425" y="1085108"/>
            <a:ext cx="8114932" cy="4832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marR="0" indent="-514350" algn="l" defTabSz="914400" rtl="0" fontAlgn="auto" latinLnBrk="0" hangingPunct="0">
              <a:lnSpc>
                <a:spcPct val="100000"/>
              </a:lnSpc>
              <a:spcBef>
                <a:spcPts val="0"/>
              </a:spcBef>
              <a:spcAft>
                <a:spcPts val="0"/>
              </a:spcAft>
              <a:buClrTx/>
              <a:buSzTx/>
              <a:buFontTx/>
              <a:buAutoNum type="arabicPeriod"/>
              <a:tabLst/>
            </a:pPr>
            <a:r>
              <a:rPr lang="en-US" sz="2800" dirty="0">
                <a:solidFill>
                  <a:srgbClr val="000000"/>
                </a:solidFill>
                <a:latin typeface="+mj-lt"/>
                <a:ea typeface="+mj-ea"/>
                <a:cs typeface="+mj-cs"/>
                <a:sym typeface="Calibri"/>
              </a:rPr>
              <a:t>How much of an infant’s body weight is its brain?</a:t>
            </a:r>
          </a:p>
          <a:p>
            <a:pPr marR="0" algn="l" defTabSz="914400" rtl="0" fontAlgn="auto" latinLnBrk="0" hangingPunct="0">
              <a:lnSpc>
                <a:spcPct val="100000"/>
              </a:lnSpc>
              <a:spcBef>
                <a:spcPts val="0"/>
              </a:spcBef>
              <a:spcAft>
                <a:spcPts val="0"/>
              </a:spcAft>
              <a:buClrTx/>
              <a:buSzTx/>
              <a:tabLst/>
            </a:pPr>
            <a:r>
              <a:rPr kumimoji="0" lang="en-US" sz="2800" b="0" i="0" u="none" strike="noStrike" cap="none" spc="0" normalizeH="0" dirty="0">
                <a:ln>
                  <a:noFill/>
                </a:ln>
                <a:solidFill>
                  <a:srgbClr val="000000"/>
                </a:solidFill>
                <a:effectLst/>
                <a:uFillTx/>
                <a:latin typeface="+mj-lt"/>
                <a:ea typeface="+mj-ea"/>
                <a:cs typeface="+mj-cs"/>
                <a:sym typeface="Calibri"/>
              </a:rPr>
              <a:t>       a. </a:t>
            </a:r>
            <a:r>
              <a:rPr kumimoji="0" lang="en-US" sz="2800" b="0" i="0" u="none" strike="noStrike" cap="none" spc="0" normalizeH="0" baseline="0" dirty="0">
                <a:ln>
                  <a:noFill/>
                </a:ln>
                <a:solidFill>
                  <a:srgbClr val="000000"/>
                </a:solidFill>
                <a:effectLst/>
                <a:uFillTx/>
                <a:latin typeface="+mj-lt"/>
                <a:ea typeface="+mj-ea"/>
                <a:cs typeface="+mj-cs"/>
                <a:sym typeface="Calibri"/>
              </a:rPr>
              <a:t>10%     b. 15%     c. 25%    d. 33%</a:t>
            </a:r>
          </a:p>
          <a:p>
            <a:pPr marR="0" algn="l" defTabSz="914400" rtl="0" fontAlgn="auto" latinLnBrk="0" hangingPunct="0">
              <a:lnSpc>
                <a:spcPct val="100000"/>
              </a:lnSpc>
              <a:spcBef>
                <a:spcPts val="0"/>
              </a:spcBef>
              <a:spcAft>
                <a:spcPts val="0"/>
              </a:spcAft>
              <a:buClrTx/>
              <a:buSzTx/>
              <a:tabLst/>
            </a:pPr>
            <a:endParaRPr lang="en-US" sz="2800" dirty="0">
              <a:solidFill>
                <a:srgbClr val="000000"/>
              </a:solidFill>
              <a:latin typeface="+mj-lt"/>
              <a:ea typeface="+mj-ea"/>
              <a:cs typeface="+mj-cs"/>
              <a:sym typeface="Calibri"/>
            </a:endParaRPr>
          </a:p>
          <a:p>
            <a:pPr marL="514350" marR="0" indent="-514350" algn="l" defTabSz="914400" rtl="0" fontAlgn="auto" latinLnBrk="0" hangingPunct="0">
              <a:lnSpc>
                <a:spcPct val="100000"/>
              </a:lnSpc>
              <a:spcBef>
                <a:spcPts val="0"/>
              </a:spcBef>
              <a:spcAft>
                <a:spcPts val="0"/>
              </a:spcAft>
              <a:buClrTx/>
              <a:buSzTx/>
              <a:buAutoNum type="arabicPeriod" startAt="2"/>
              <a:tabLst/>
            </a:pPr>
            <a:r>
              <a:rPr kumimoji="0" lang="en-US" sz="2800" b="0" i="0" u="none" strike="noStrike" cap="none" spc="0" normalizeH="0" baseline="0" dirty="0">
                <a:ln>
                  <a:noFill/>
                </a:ln>
                <a:solidFill>
                  <a:srgbClr val="000000"/>
                </a:solidFill>
                <a:effectLst/>
                <a:uFillTx/>
                <a:latin typeface="+mj-lt"/>
                <a:ea typeface="+mj-ea"/>
                <a:cs typeface="+mj-cs"/>
                <a:sym typeface="Calibri"/>
              </a:rPr>
              <a:t>An infant’s skull</a:t>
            </a:r>
            <a:r>
              <a:rPr kumimoji="0" lang="en-US" sz="2800" b="0" i="0" u="none" strike="noStrike" cap="none" spc="0" normalizeH="0" dirty="0">
                <a:ln>
                  <a:noFill/>
                </a:ln>
                <a:solidFill>
                  <a:srgbClr val="000000"/>
                </a:solidFill>
                <a:effectLst/>
                <a:uFillTx/>
                <a:latin typeface="+mj-lt"/>
                <a:ea typeface="+mj-ea"/>
                <a:cs typeface="+mj-cs"/>
                <a:sym typeface="Calibri"/>
              </a:rPr>
              <a:t> has more space or less space inside </a:t>
            </a:r>
            <a:endParaRPr lang="en-US" sz="28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kumimoji="0" lang="en-US" sz="2800" b="0" i="0" u="none" strike="noStrike" cap="none" spc="0" normalizeH="0" dirty="0">
                <a:ln>
                  <a:noFill/>
                </a:ln>
                <a:solidFill>
                  <a:srgbClr val="000000"/>
                </a:solidFill>
                <a:effectLst/>
                <a:uFillTx/>
                <a:latin typeface="+mj-lt"/>
                <a:ea typeface="+mj-ea"/>
                <a:cs typeface="+mj-cs"/>
                <a:sym typeface="Calibri"/>
              </a:rPr>
              <a:t>      that an older child or adult?     True or False</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endParaRPr lang="en-US" sz="2800" dirty="0">
              <a:solidFill>
                <a:srgbClr val="000000"/>
              </a:solidFill>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kumimoji="0" lang="en-US" sz="2800" b="0" i="0" u="none" strike="noStrike" cap="none" spc="0" normalizeH="0" baseline="0" dirty="0">
                <a:ln>
                  <a:noFill/>
                </a:ln>
                <a:solidFill>
                  <a:srgbClr val="000000"/>
                </a:solidFill>
                <a:effectLst/>
                <a:uFillTx/>
                <a:latin typeface="+mj-lt"/>
                <a:ea typeface="+mj-ea"/>
                <a:cs typeface="+mj-cs"/>
                <a:sym typeface="Calibri"/>
              </a:rPr>
              <a:t>3.   An infant’s neck is very</a:t>
            </a:r>
            <a:r>
              <a:rPr kumimoji="0" lang="en-US" sz="2800" b="0" i="0" u="none" strike="noStrike" cap="none" spc="0" normalizeH="0" dirty="0">
                <a:ln>
                  <a:noFill/>
                </a:ln>
                <a:solidFill>
                  <a:srgbClr val="000000"/>
                </a:solidFill>
                <a:effectLst/>
                <a:uFillTx/>
                <a:latin typeface="+mj-lt"/>
                <a:ea typeface="+mj-ea"/>
                <a:cs typeface="+mj-cs"/>
                <a:sym typeface="Calibri"/>
              </a:rPr>
              <a:t> __________________ ?</a:t>
            </a:r>
          </a:p>
          <a:p>
            <a:pPr marR="0" algn="l" defTabSz="914400" rtl="0" fontAlgn="auto" latinLnBrk="0" hangingPunct="0">
              <a:lnSpc>
                <a:spcPct val="100000"/>
              </a:lnSpc>
              <a:spcBef>
                <a:spcPts val="0"/>
              </a:spcBef>
              <a:spcAft>
                <a:spcPts val="0"/>
              </a:spcAft>
              <a:buClrTx/>
              <a:buSzTx/>
              <a:tabLst/>
            </a:pPr>
            <a:r>
              <a:rPr lang="en-US" sz="2800" dirty="0">
                <a:solidFill>
                  <a:srgbClr val="000000"/>
                </a:solidFill>
                <a:latin typeface="+mj-lt"/>
                <a:ea typeface="+mj-ea"/>
                <a:cs typeface="+mj-cs"/>
                <a:sym typeface="Calibri"/>
              </a:rPr>
              <a:t>       a. soft       b. weak     c. sweet smelling (when clean)</a:t>
            </a:r>
          </a:p>
          <a:p>
            <a:pPr marR="0" algn="l" defTabSz="91440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latin typeface="+mj-lt"/>
              <a:ea typeface="+mj-ea"/>
              <a:cs typeface="+mj-cs"/>
              <a:sym typeface="Calibri"/>
            </a:endParaRPr>
          </a:p>
          <a:p>
            <a:pPr marR="0" algn="l" defTabSz="914400" rtl="0" fontAlgn="auto" latinLnBrk="0" hangingPunct="0">
              <a:lnSpc>
                <a:spcPct val="100000"/>
              </a:lnSpc>
              <a:spcBef>
                <a:spcPts val="0"/>
              </a:spcBef>
              <a:spcAft>
                <a:spcPts val="0"/>
              </a:spcAft>
              <a:buClrTx/>
              <a:buSzTx/>
              <a:tabLst/>
            </a:pPr>
            <a:r>
              <a:rPr lang="en-US" sz="2800" dirty="0">
                <a:solidFill>
                  <a:srgbClr val="000000"/>
                </a:solidFill>
                <a:latin typeface="+mj-lt"/>
                <a:ea typeface="+mj-ea"/>
                <a:cs typeface="+mj-cs"/>
                <a:sym typeface="Calibri"/>
              </a:rPr>
              <a:t>4. Bleeding is the most dangerous injury that results </a:t>
            </a:r>
          </a:p>
          <a:p>
            <a:pPr marR="0" algn="l" defTabSz="914400" rtl="0" fontAlgn="auto" latinLnBrk="0" hangingPunct="0">
              <a:lnSpc>
                <a:spcPct val="100000"/>
              </a:lnSpc>
              <a:spcBef>
                <a:spcPts val="0"/>
              </a:spcBef>
              <a:spcAft>
                <a:spcPts val="0"/>
              </a:spcAft>
              <a:buClrTx/>
              <a:buSzTx/>
              <a:tabLst/>
            </a:pPr>
            <a:r>
              <a:rPr lang="en-US" sz="2800" dirty="0">
                <a:solidFill>
                  <a:srgbClr val="000000"/>
                </a:solidFill>
                <a:latin typeface="+mj-lt"/>
                <a:ea typeface="+mj-ea"/>
                <a:cs typeface="+mj-cs"/>
                <a:sym typeface="Calibri"/>
              </a:rPr>
              <a:t>    from shaking a baby?       True or False</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8277624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5"/>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40218" y="283103"/>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Effects of Shaking</a:t>
            </a:r>
            <a:endParaRPr sz="3600" b="1" dirty="0"/>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3" name="HeadShake">
            <a:hlinkClick r:id="" action="ppaction://media"/>
            <a:extLst>
              <a:ext uri="{FF2B5EF4-FFF2-40B4-BE49-F238E27FC236}">
                <a16:creationId xmlns:a16="http://schemas.microsoft.com/office/drawing/2014/main" id="{360332BA-1B6D-4D03-838E-038EAD11931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219200" y="1284624"/>
            <a:ext cx="6211117" cy="4608248"/>
          </a:xfrm>
          <a:prstGeom prst="rect">
            <a:avLst/>
          </a:prstGeom>
        </p:spPr>
      </p:pic>
    </p:spTree>
    <p:extLst>
      <p:ext uri="{BB962C8B-B14F-4D97-AF65-F5344CB8AC3E}">
        <p14:creationId xmlns:p14="http://schemas.microsoft.com/office/powerpoint/2010/main" val="10748331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CF-Bubbles(clipped).png"/>
          <p:cNvPicPr>
            <a:picLocks noChangeAspect="1"/>
          </p:cNvPicPr>
          <p:nvPr/>
        </p:nvPicPr>
        <p:blipFill>
          <a:blip r:embed="rId3"/>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dirty="0"/>
          </a:p>
        </p:txBody>
      </p:sp>
      <p:sp>
        <p:nvSpPr>
          <p:cNvPr id="142" name="Shape 142"/>
          <p:cNvSpPr/>
          <p:nvPr/>
        </p:nvSpPr>
        <p:spPr>
          <a:xfrm>
            <a:off x="-19436" y="283103"/>
            <a:ext cx="9184218" cy="729755"/>
          </a:xfrm>
          <a:prstGeom prst="rect">
            <a:avLst/>
          </a:prstGeom>
          <a:solidFill>
            <a:srgbClr val="30548E"/>
          </a:solidFill>
          <a:ln w="12700">
            <a:miter lim="400000"/>
          </a:ln>
          <a:extLst>
            <a:ext uri="{C572A759-6A51-4108-AA02-DFA0A04FC94B}">
              <ma14:wrappingTextBoxFlag xmlns:ma14="http://schemas.microsoft.com/office/mac/drawingml/2011/main" xmlns="" val="1"/>
            </a:ext>
          </a:extLst>
        </p:spPr>
        <p:txBody>
          <a:bodyPr lIns="45719" rIns="45719" anchor="ctr">
            <a:normAutofit fontScale="92500"/>
          </a:bodyPr>
          <a:lstStyle>
            <a:lvl1pPr algn="ctr" defTabSz="868680">
              <a:defRPr sz="4180">
                <a:solidFill>
                  <a:srgbClr val="FFFFFF"/>
                </a:solidFill>
                <a:latin typeface="Helvetica Light"/>
                <a:ea typeface="Helvetica Light"/>
                <a:cs typeface="Helvetica Light"/>
                <a:sym typeface="Helvetica Light"/>
              </a:defRPr>
            </a:lvl1pPr>
          </a:lstStyle>
          <a:p>
            <a:r>
              <a:rPr lang="en-US" sz="3600" b="1" dirty="0"/>
              <a:t>Characteristics of Abusive Head Trauma Victims </a:t>
            </a:r>
            <a:endParaRPr sz="3600" b="1" dirty="0"/>
          </a:p>
        </p:txBody>
      </p:sp>
      <p:sp>
        <p:nvSpPr>
          <p:cNvPr id="2" name="TextBox 1"/>
          <p:cNvSpPr txBox="1"/>
          <p:nvPr/>
        </p:nvSpPr>
        <p:spPr>
          <a:xfrm>
            <a:off x="457200" y="1447800"/>
            <a:ext cx="74676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Box 2">
            <a:extLst>
              <a:ext uri="{FF2B5EF4-FFF2-40B4-BE49-F238E27FC236}">
                <a16:creationId xmlns:a16="http://schemas.microsoft.com/office/drawing/2014/main" id="{5B6938EA-18BC-41E0-9E4B-DF27D95F9B19}"/>
              </a:ext>
            </a:extLst>
          </p:cNvPr>
          <p:cNvSpPr txBox="1"/>
          <p:nvPr/>
        </p:nvSpPr>
        <p:spPr>
          <a:xfrm>
            <a:off x="1984757" y="1447800"/>
            <a:ext cx="6272595" cy="3323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74320" indent="-285750" hangingPunct="0">
              <a:buFont typeface="Arial" panose="020B0604020202020204" pitchFamily="34" charset="0"/>
              <a:buChar char="•"/>
            </a:pPr>
            <a:endParaRPr lang="en-US" sz="2400" dirty="0">
              <a:solidFill>
                <a:srgbClr val="000000"/>
              </a:solidFill>
              <a:latin typeface="Calibri" panose="020F0502020204030204" pitchFamily="34" charset="0"/>
              <a:sym typeface="Calibri"/>
            </a:endParaRPr>
          </a:p>
          <a:p>
            <a:pPr marL="285750" indent="-285750" hangingPunct="0">
              <a:buFont typeface="Arial" panose="020B0604020202020204" pitchFamily="34" charset="0"/>
              <a:buChar char="•"/>
            </a:pPr>
            <a:r>
              <a:rPr lang="en-US" sz="3600" dirty="0">
                <a:solidFill>
                  <a:srgbClr val="000000"/>
                </a:solidFill>
                <a:latin typeface="Calibri" panose="020F0502020204030204" pitchFamily="34" charset="0"/>
                <a:sym typeface="Calibri"/>
              </a:rPr>
              <a:t>Age</a:t>
            </a:r>
          </a:p>
          <a:p>
            <a:pPr hangingPunct="0"/>
            <a:endParaRPr lang="en-US" dirty="0">
              <a:solidFill>
                <a:srgbClr val="000000"/>
              </a:solidFill>
              <a:latin typeface="Calibri" panose="020F0502020204030204" pitchFamily="34" charset="0"/>
              <a:sym typeface="Calibri"/>
            </a:endParaRPr>
          </a:p>
          <a:p>
            <a:pPr marL="342900" indent="-342900" hangingPunct="0">
              <a:buFont typeface="Arial" panose="020B0604020202020204" pitchFamily="34" charset="0"/>
              <a:buChar char="•"/>
            </a:pPr>
            <a:r>
              <a:rPr lang="en-US" sz="3600" dirty="0">
                <a:solidFill>
                  <a:srgbClr val="000000"/>
                </a:solidFill>
                <a:latin typeface="Calibri" panose="020F0502020204030204" pitchFamily="34" charset="0"/>
                <a:sym typeface="Calibri"/>
              </a:rPr>
              <a:t>Demographics</a:t>
            </a:r>
          </a:p>
          <a:p>
            <a:pPr hangingPunct="0"/>
            <a:endParaRPr lang="en-US" dirty="0">
              <a:solidFill>
                <a:srgbClr val="000000"/>
              </a:solidFill>
              <a:latin typeface="Calibri" panose="020F0502020204030204" pitchFamily="34" charset="0"/>
              <a:sym typeface="Calibri"/>
            </a:endParaRPr>
          </a:p>
          <a:p>
            <a:pPr marL="285750" indent="-285750" hangingPunct="0">
              <a:buFont typeface="Arial" panose="020B0604020202020204" pitchFamily="34" charset="0"/>
              <a:buChar char="•"/>
            </a:pPr>
            <a:r>
              <a:rPr lang="en-US" sz="3600" dirty="0">
                <a:solidFill>
                  <a:srgbClr val="000000"/>
                </a:solidFill>
                <a:latin typeface="Calibri" panose="020F0502020204030204" pitchFamily="34" charset="0"/>
                <a:sym typeface="Calibri"/>
              </a:rPr>
              <a:t>Relationship to perpetrator</a:t>
            </a:r>
          </a:p>
          <a:p>
            <a:pPr marL="285750" indent="-285750" hangingPunct="0">
              <a:buFont typeface="Arial" panose="020B0604020202020204" pitchFamily="34" charset="0"/>
              <a:buChar char="•"/>
            </a:pPr>
            <a:endParaRPr lang="en-US" sz="2400" dirty="0">
              <a:solidFill>
                <a:srgbClr val="000000"/>
              </a:solidFill>
              <a:latin typeface="Calibri" panose="020F0502020204030204" pitchFamily="34" charset="0"/>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461847950"/>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CFBlockTheme">
  <a:themeElements>
    <a:clrScheme name="DCF">
      <a:dk1>
        <a:srgbClr val="EE4523"/>
      </a:dk1>
      <a:lt1>
        <a:srgbClr val="F6F3F2"/>
      </a:lt1>
      <a:dk2>
        <a:srgbClr val="483731"/>
      </a:dk2>
      <a:lt2>
        <a:srgbClr val="D3C6C0"/>
      </a:lt2>
      <a:accent1>
        <a:srgbClr val="A22521"/>
      </a:accent1>
      <a:accent2>
        <a:srgbClr val="D87D28"/>
      </a:accent2>
      <a:accent3>
        <a:srgbClr val="EE4523"/>
      </a:accent3>
      <a:accent4>
        <a:srgbClr val="483731"/>
      </a:accent4>
      <a:accent5>
        <a:srgbClr val="D87D28"/>
      </a:accent5>
      <a:accent6>
        <a:srgbClr val="A22521"/>
      </a:accent6>
      <a:hlink>
        <a:srgbClr val="04AFDA"/>
      </a:hlink>
      <a:folHlink>
        <a:srgbClr val="D3C6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A7440CC98827438F8A51AEF524B508" ma:contentTypeVersion="0" ma:contentTypeDescription="Create a new document." ma:contentTypeScope="" ma:versionID="520d5e49756574cb929d420d9480a5d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CE6368-606A-4913-B3CB-2CB14587AB0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4FBBF19-2DCC-47CE-BDCC-309E2C8E9742}">
  <ds:schemaRefs>
    <ds:schemaRef ds:uri="http://schemas.microsoft.com/sharepoint/v3/contenttype/forms"/>
  </ds:schemaRefs>
</ds:datastoreItem>
</file>

<file path=customXml/itemProps3.xml><?xml version="1.0" encoding="utf-8"?>
<ds:datastoreItem xmlns:ds="http://schemas.openxmlformats.org/officeDocument/2006/customXml" ds:itemID="{B8213128-3BEF-4C04-BF91-1FB6D49E9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38127</TotalTime>
  <Words>8013</Words>
  <Application>Microsoft Office PowerPoint</Application>
  <PresentationFormat>On-screen Show (4:3)</PresentationFormat>
  <Paragraphs>803</Paragraphs>
  <Slides>31</Slides>
  <Notes>31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Calibri</vt:lpstr>
      <vt:lpstr>Calibri Heading</vt:lpstr>
      <vt:lpstr>Candara</vt:lpstr>
      <vt:lpstr>Franklin Gothic Medium</vt:lpstr>
      <vt:lpstr>Helvetica</vt:lpstr>
      <vt:lpstr>Helvetica Light</vt:lpstr>
      <vt:lpstr>Wingdings</vt:lpstr>
      <vt:lpstr>Wingdings 2</vt:lpstr>
      <vt:lpstr>DCFBlockTheme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Sentinel Injuries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Stress and Frustration  </vt:lpstr>
      <vt:lpstr>Having a Plan </vt:lpstr>
      <vt:lpstr>Educating Others </vt:lpstr>
      <vt:lpstr>PowerPoint Presentation</vt:lpstr>
      <vt:lpstr>Questions?</vt:lpstr>
      <vt:lpstr>Questions?</vt:lpstr>
      <vt:lpstr>PowerPoint Presentation</vt:lpstr>
      <vt:lpstr>PowerPoint Presentation</vt:lpstr>
    </vt:vector>
  </TitlesOfParts>
  <Company>DCF 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Abusive Head Trauma Prevention Training for Child Care Providers - PowerPoint</dc:title>
  <dc:creator/>
  <cp:keywords>abusive head trauma prevention training, aht training, child care providers, purple crying, sbs, shaken baby syndrome</cp:keywords>
  <cp:lastModifiedBy>Wilkey, Carrie B - DCF</cp:lastModifiedBy>
  <cp:revision>802</cp:revision>
  <cp:lastPrinted>2019-01-16T21:47:58Z</cp:lastPrinted>
  <dcterms:created xsi:type="dcterms:W3CDTF">2014-12-05T17:33:07Z</dcterms:created>
  <dcterms:modified xsi:type="dcterms:W3CDTF">2020-05-04T13:58:36Z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0x01010029A7440CC98827438F8A51AEF524B508</vt:lpwstr>
  </property>
</Properties>
</file>