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4.xml" ContentType="application/vnd.openxmlformats-officedocument.presentationml.tags+xml"/>
  <Override PartName="/ppt/notesSlides/notesSlide1.xml" ContentType="application/vnd.openxmlformats-officedocument.presentationml.notesSlide+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notesSlides/notesSlide3.xml" ContentType="application/vnd.openxmlformats-officedocument.presentationml.notesSlide+xml"/>
  <Override PartName="/ppt/tags/tag7.xml" ContentType="application/vnd.openxmlformats-officedocument.presentationml.tags+xml"/>
  <Override PartName="/ppt/notesSlides/notesSlide4.xml" ContentType="application/vnd.openxmlformats-officedocument.presentationml.notesSlide+xml"/>
  <Override PartName="/ppt/tags/tag8.xml" ContentType="application/vnd.openxmlformats-officedocument.presentationml.tags+xml"/>
  <Override PartName="/ppt/notesSlides/notesSlide5.xml" ContentType="application/vnd.openxmlformats-officedocument.presentationml.notesSlide+xml"/>
  <Override PartName="/ppt/tags/tag9.xml" ContentType="application/vnd.openxmlformats-officedocument.presentationml.tags+xml"/>
  <Override PartName="/ppt/notesSlides/notesSlide6.xml" ContentType="application/vnd.openxmlformats-officedocument.presentationml.notesSlide+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notesSlides/notesSlide10.xml" ContentType="application/vnd.openxmlformats-officedocument.presentationml.notesSlide+xml"/>
  <Override PartName="/ppt/tags/tag14.xml" ContentType="application/vnd.openxmlformats-officedocument.presentationml.tags+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12.xml" ContentType="application/vnd.openxmlformats-officedocument.presentationml.notesSlide+xml"/>
  <Override PartName="/ppt/tags/tag16.xml" ContentType="application/vnd.openxmlformats-officedocument.presentationml.tags+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tags/tag18.xml" ContentType="application/vnd.openxmlformats-officedocument.presentationml.tags+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 id="2147483708" r:id="rId2"/>
  </p:sldMasterIdLst>
  <p:notesMasterIdLst>
    <p:notesMasterId r:id="rId19"/>
  </p:notesMasterIdLst>
  <p:sldIdLst>
    <p:sldId id="284" r:id="rId3"/>
    <p:sldId id="259" r:id="rId4"/>
    <p:sldId id="260" r:id="rId5"/>
    <p:sldId id="261" r:id="rId6"/>
    <p:sldId id="262" r:id="rId7"/>
    <p:sldId id="263" r:id="rId8"/>
    <p:sldId id="264" r:id="rId9"/>
    <p:sldId id="265" r:id="rId10"/>
    <p:sldId id="266" r:id="rId11"/>
    <p:sldId id="267" r:id="rId12"/>
    <p:sldId id="268" r:id="rId13"/>
    <p:sldId id="273" r:id="rId14"/>
    <p:sldId id="281" r:id="rId15"/>
    <p:sldId id="285" r:id="rId16"/>
    <p:sldId id="286" r:id="rId17"/>
    <p:sldId id="283" r:id="rId18"/>
  </p:sldIdLst>
  <p:sldSz cx="9144000" cy="6858000" type="screen4x3"/>
  <p:notesSz cx="7315200" cy="9601200"/>
  <p:custDataLst>
    <p:tags r:id="rId2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VJmsxNZ3GvYZ/Stghw+0sQ==" hashData="uDUlapScIfarjgKPbW11GuaZk5K5C50rgUq3Ldqv7yVuGNoBtTX12dt0Cxd6kA0prgt9N/HjF4hyAkNi56g37w=="/>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5A00"/>
    <a:srgbClr val="FFB13F"/>
    <a:srgbClr val="FF9801"/>
    <a:srgbClr val="E34013"/>
    <a:srgbClr val="0065A4"/>
    <a:srgbClr val="E42236"/>
    <a:srgbClr val="3554A7"/>
    <a:srgbClr val="1D24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46" autoAdjust="0"/>
  </p:normalViewPr>
  <p:slideViewPr>
    <p:cSldViewPr snapToGrid="0" snapToObjects="1">
      <p:cViewPr varScale="1">
        <p:scale>
          <a:sx n="100" d="100"/>
          <a:sy n="100" d="100"/>
        </p:scale>
        <p:origin x="2394" y="8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p:scale>
          <a:sx n="87" d="100"/>
          <a:sy n="87" d="100"/>
        </p:scale>
        <p:origin x="-3822" y="-240"/>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ags" Target="tags/tag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fld id="{DE853CA1-FD7B-48C6-9ED8-8499DF3B4D72}" type="datetimeFigureOut">
              <a:rPr lang="en-US" smtClean="0"/>
              <a:t>4/30/2026</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E345E354-329E-4E62-9E57-9975F810D113}" type="slidenum">
              <a:rPr lang="en-US" smtClean="0"/>
              <a:t>‹#›</a:t>
            </a:fld>
            <a:endParaRPr lang="en-US" dirty="0"/>
          </a:p>
        </p:txBody>
      </p:sp>
    </p:spTree>
    <p:extLst>
      <p:ext uri="{BB962C8B-B14F-4D97-AF65-F5344CB8AC3E}">
        <p14:creationId xmlns:p14="http://schemas.microsoft.com/office/powerpoint/2010/main" val="940357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Welcome to an overview of Child Care Vehicle Safety Alarms in Child Care Vehicles. This training is for regulated child care providers who transport children. Initially, Wis. Stat. 48.658 was passed and took effect on August 1, 2009. </a:t>
            </a:r>
          </a:p>
        </p:txBody>
      </p:sp>
      <p:sp>
        <p:nvSpPr>
          <p:cNvPr id="4" name="Slide Number Placeholder 3"/>
          <p:cNvSpPr>
            <a:spLocks noGrp="1"/>
          </p:cNvSpPr>
          <p:nvPr>
            <p:ph type="sldNum" sz="quarter" idx="5"/>
          </p:nvPr>
        </p:nvSpPr>
        <p:spPr/>
        <p:txBody>
          <a:bodyPr/>
          <a:lstStyle/>
          <a:p>
            <a:fld id="{E345E354-329E-4E62-9E57-9975F810D113}" type="slidenum">
              <a:rPr lang="en-US" smtClean="0"/>
              <a:t>1</a:t>
            </a:fld>
            <a:endParaRPr lang="en-US" dirty="0"/>
          </a:p>
        </p:txBody>
      </p:sp>
    </p:spTree>
    <p:extLst>
      <p:ext uri="{BB962C8B-B14F-4D97-AF65-F5344CB8AC3E}">
        <p14:creationId xmlns:p14="http://schemas.microsoft.com/office/powerpoint/2010/main" val="2214291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r>
              <a:rPr lang="en-US" dirty="0"/>
              <a:t>In vehicles with a capacity of six or more such as minivans or sport utility vehicles (SUVs), the reset button may be in the back of the vehicle, so the driver looks in all the seats as they walk/crawl to the back of the van to reset the alarm or open the back door/hatch to turn it off. Again, if the driver does not actively check for children, the intent is </a:t>
            </a:r>
            <a:r>
              <a:rPr lang="en-US" b="1" dirty="0"/>
              <a:t>not</a:t>
            </a:r>
            <a:r>
              <a:rPr lang="en-US" dirty="0"/>
              <a:t> met.</a:t>
            </a:r>
          </a:p>
          <a:p>
            <a:endParaRPr lang="en-US" dirty="0"/>
          </a:p>
          <a:p>
            <a:r>
              <a:rPr lang="en-US" dirty="0"/>
              <a:t>The reset button may also be in the middle of the vehicle within arm’s reach of the service door, so the driver needs to get out, open the service door and reach to press the reset button as they scan for children.</a:t>
            </a:r>
          </a:p>
          <a:p>
            <a:endParaRPr lang="en-US" dirty="0"/>
          </a:p>
          <a:p>
            <a:r>
              <a:rPr lang="en-US" b="1" dirty="0"/>
              <a:t>What is wrong with this picture?  </a:t>
            </a:r>
            <a:r>
              <a:rPr lang="en-US" dirty="0"/>
              <a:t>These reset buttons are meant to be arms length apart so a child cannot reset the alarm for the driver.</a:t>
            </a:r>
          </a:p>
        </p:txBody>
      </p:sp>
      <p:sp>
        <p:nvSpPr>
          <p:cNvPr id="4" name="Slide Number Placeholder 3"/>
          <p:cNvSpPr>
            <a:spLocks noGrp="1"/>
          </p:cNvSpPr>
          <p:nvPr>
            <p:ph type="sldNum" sz="quarter" idx="10"/>
          </p:nvPr>
        </p:nvSpPr>
        <p:spPr/>
        <p:txBody>
          <a:bodyPr/>
          <a:lstStyle/>
          <a:p>
            <a:fld id="{E345E354-329E-4E62-9E57-9975F810D113}" type="slidenum">
              <a:rPr lang="en-US" smtClean="0"/>
              <a:t>10</a:t>
            </a:fld>
            <a:endParaRPr lang="en-US" dirty="0"/>
          </a:p>
        </p:txBody>
      </p:sp>
    </p:spTree>
    <p:extLst>
      <p:ext uri="{BB962C8B-B14F-4D97-AF65-F5344CB8AC3E}">
        <p14:creationId xmlns:p14="http://schemas.microsoft.com/office/powerpoint/2010/main" val="4110222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dirty="0"/>
              <a:t>Now that you are familiar with the systems that will meet the intent of the Child Care Vehicle Safety Alarm rules, we’ll look at some systems that do </a:t>
            </a:r>
            <a:r>
              <a:rPr lang="en-US" b="1" dirty="0"/>
              <a:t>not</a:t>
            </a:r>
            <a:r>
              <a:rPr lang="en-US" dirty="0"/>
              <a:t> meet the intent of the rule such as</a:t>
            </a:r>
            <a:r>
              <a:rPr lang="en-US" baseline="0" dirty="0"/>
              <a:t> </a:t>
            </a:r>
            <a:r>
              <a:rPr lang="en-US" dirty="0"/>
              <a:t>reminder systems or child sensing or tracking systems.</a:t>
            </a:r>
          </a:p>
          <a:p>
            <a:pPr>
              <a:lnSpc>
                <a:spcPct val="80000"/>
              </a:lnSpc>
              <a:buFontTx/>
              <a:buNone/>
            </a:pPr>
            <a:endParaRPr lang="en-US" dirty="0"/>
          </a:p>
          <a:p>
            <a:pPr>
              <a:lnSpc>
                <a:spcPct val="80000"/>
              </a:lnSpc>
            </a:pPr>
            <a:r>
              <a:rPr lang="en-US" dirty="0"/>
              <a:t>You may encounter these systems, but they </a:t>
            </a:r>
            <a:r>
              <a:rPr lang="en-US" b="1" dirty="0"/>
              <a:t>will not </a:t>
            </a:r>
            <a:r>
              <a:rPr lang="en-US" dirty="0"/>
              <a:t>meet intent of the rule for various reasons.</a:t>
            </a:r>
          </a:p>
          <a:p>
            <a:pPr>
              <a:lnSpc>
                <a:spcPct val="80000"/>
              </a:lnSpc>
            </a:pPr>
            <a:endParaRPr lang="en-US" dirty="0"/>
          </a:p>
          <a:p>
            <a:pPr>
              <a:lnSpc>
                <a:spcPct val="80000"/>
              </a:lnSpc>
            </a:pPr>
            <a:r>
              <a:rPr lang="en-US" dirty="0"/>
              <a:t>*Please note that some wireless devices do not prompt the driver to check the rear of the vehicle to make sure all children have exited, so the provider would need to demonstrate the device meets this requirement and the integrity of the wireless device is not compromised by interference that would disable its use. So long as these requirements are met, a wireless device may be used.</a:t>
            </a:r>
          </a:p>
          <a:p>
            <a:pPr>
              <a:lnSpc>
                <a:spcPct val="80000"/>
              </a:lnSpc>
            </a:pPr>
            <a:endParaRPr lang="en-US" dirty="0"/>
          </a:p>
          <a:p>
            <a:pPr>
              <a:lnSpc>
                <a:spcPct val="80000"/>
              </a:lnSpc>
            </a:pPr>
            <a:endParaRPr lang="en-US" dirty="0"/>
          </a:p>
          <a:p>
            <a:pPr>
              <a:lnSpc>
                <a:spcPct val="80000"/>
              </a:lnSpc>
            </a:pPr>
            <a:endParaRPr lang="en-US" dirty="0"/>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11</a:t>
            </a:fld>
            <a:endParaRPr lang="en-US" dirty="0"/>
          </a:p>
        </p:txBody>
      </p:sp>
    </p:spTree>
    <p:extLst>
      <p:ext uri="{BB962C8B-B14F-4D97-AF65-F5344CB8AC3E}">
        <p14:creationId xmlns:p14="http://schemas.microsoft.com/office/powerpoint/2010/main" val="24206511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Licensed Family</a:t>
            </a:r>
            <a:r>
              <a:rPr lang="en-US" b="1" baseline="0" dirty="0"/>
              <a:t> Child Care:</a:t>
            </a:r>
          </a:p>
          <a:p>
            <a:r>
              <a:rPr lang="en-US" dirty="0"/>
              <a:t>DCF 250.08(5)(e) At least once per year, the licensee shall make available to the department each vehicle that is required to have a child safety alarm under sub. (8) (a) to determine whether the child safety alarm is in good working order.</a:t>
            </a:r>
          </a:p>
          <a:p>
            <a:endParaRPr lang="en-US" dirty="0"/>
          </a:p>
          <a:p>
            <a:r>
              <a:rPr lang="en-US" dirty="0"/>
              <a:t>250.08(8) CHILD CARE VEHICLE SAFETY ALARM</a:t>
            </a:r>
          </a:p>
          <a:p>
            <a:endParaRPr lang="en-US" dirty="0"/>
          </a:p>
          <a:p>
            <a:r>
              <a:rPr lang="en-US" b="1" dirty="0"/>
              <a:t>Licensed Group Child Care: </a:t>
            </a:r>
          </a:p>
          <a:p>
            <a:r>
              <a:rPr lang="en-US" dirty="0"/>
              <a:t>DCF 251.08(5)(c) At least once per year, the licensee shall make available to the department each vehicle that is required to have a child safety alarm under sub. (8) (a) to determine whether the child safety alarm is in good working order. </a:t>
            </a:r>
          </a:p>
          <a:p>
            <a:endParaRPr lang="en-US" dirty="0"/>
          </a:p>
          <a:p>
            <a:r>
              <a:rPr lang="en-US" dirty="0"/>
              <a:t>251.08(8) CHILD CARE VEHICLE SAFETY ALARM</a:t>
            </a:r>
          </a:p>
          <a:p>
            <a:endParaRPr lang="en-US" dirty="0"/>
          </a:p>
          <a:p>
            <a:r>
              <a:rPr lang="en-US" b="1" dirty="0"/>
              <a:t>Licensed Day Camps</a:t>
            </a:r>
          </a:p>
          <a:p>
            <a:r>
              <a:rPr lang="en-US" dirty="0"/>
              <a:t>DCF 252.09(5)(c) At least once per year, the licensee shall make available to the department each vehicle that is required to have a child safety alarm under sub. (8) (a) to determine whether the child safety alarm is in good working order.</a:t>
            </a:r>
          </a:p>
          <a:p>
            <a:endParaRPr lang="en-US" dirty="0"/>
          </a:p>
          <a:p>
            <a:r>
              <a:rPr lang="en-US" dirty="0"/>
              <a:t>252.09(8) CHILD CARE VEHICLE SAFETY ALARM</a:t>
            </a:r>
          </a:p>
          <a:p>
            <a:endParaRPr lang="en-US" dirty="0"/>
          </a:p>
          <a:p>
            <a:r>
              <a:rPr lang="en-US" b="1" dirty="0"/>
              <a:t>Certified</a:t>
            </a:r>
            <a:r>
              <a:rPr lang="en-US" b="1" baseline="0" dirty="0"/>
              <a:t> Family Child Care:</a:t>
            </a:r>
            <a:endParaRPr lang="en-US" b="1" dirty="0"/>
          </a:p>
          <a:p>
            <a:r>
              <a:rPr lang="en-US" dirty="0"/>
              <a:t>DCF 202.08 (9)</a:t>
            </a:r>
            <a:r>
              <a:rPr lang="en-US" baseline="0" dirty="0"/>
              <a:t> </a:t>
            </a:r>
            <a:r>
              <a:rPr lang="en-US" dirty="0"/>
              <a:t>(p) A vehicle shall be equipped with a child safety alarm that prompts the driver to inspect the vehicle for children before exiting if all of the following conditions apply: </a:t>
            </a:r>
          </a:p>
          <a:p>
            <a:pPr marL="228600" indent="-228600">
              <a:buAutoNum type="arabicPeriod"/>
            </a:pPr>
            <a:r>
              <a:rPr lang="en-US" dirty="0"/>
              <a:t>The vehicle is owned or leased by the operator or a contractor of the operator. </a:t>
            </a:r>
          </a:p>
          <a:p>
            <a:pPr marL="228600" indent="-228600">
              <a:buAutoNum type="arabicPeriod"/>
            </a:pPr>
            <a:r>
              <a:rPr lang="en-US" dirty="0"/>
              <a:t>The vehicle has a seating capacity of 6 or more passengers plus the driver. The seating capacity of the vehicle shall be as determined by the manufacturer. </a:t>
            </a:r>
          </a:p>
          <a:p>
            <a:pPr marL="228600" indent="-228600">
              <a:buAutoNum type="arabicPeriod"/>
            </a:pPr>
            <a:r>
              <a:rPr lang="en-US" dirty="0"/>
              <a:t>The vehicle is used to transport children in care. </a:t>
            </a:r>
          </a:p>
          <a:p>
            <a:pPr marL="0" indent="0">
              <a:buNone/>
            </a:pPr>
            <a:r>
              <a:rPr lang="en-US" dirty="0"/>
              <a:t>(q) No person may shut off a child safety alarm unless the driver first inspects the vehicle to ensure that no child is left unattended in the vehicle. </a:t>
            </a:r>
          </a:p>
          <a:p>
            <a:pPr marL="0" indent="0">
              <a:buNone/>
            </a:pPr>
            <a:r>
              <a:rPr lang="en-US" dirty="0"/>
              <a:t>(r) The child safety alarm shall be in good working order each time the vehicle is used for transporting children. </a:t>
            </a:r>
          </a:p>
          <a:p>
            <a:pPr marL="0" indent="0">
              <a:buNone/>
            </a:pPr>
            <a:r>
              <a:rPr lang="en-US" dirty="0"/>
              <a:t>(s) At least annually, the operator shall make each vehicle that is required to have a child safety alarm under par. (p) available to the child care certification worker to determine whether the child safety alarm is in good working order.</a:t>
            </a:r>
          </a:p>
        </p:txBody>
      </p:sp>
      <p:sp>
        <p:nvSpPr>
          <p:cNvPr id="4" name="Slide Number Placeholder 3"/>
          <p:cNvSpPr>
            <a:spLocks noGrp="1"/>
          </p:cNvSpPr>
          <p:nvPr>
            <p:ph type="sldNum" sz="quarter" idx="10"/>
          </p:nvPr>
        </p:nvSpPr>
        <p:spPr/>
        <p:txBody>
          <a:bodyPr/>
          <a:lstStyle/>
          <a:p>
            <a:fld id="{E345E354-329E-4E62-9E57-9975F810D113}" type="slidenum">
              <a:rPr lang="en-US" smtClean="0"/>
              <a:t>12</a:t>
            </a:fld>
            <a:endParaRPr lang="en-US" dirty="0"/>
          </a:p>
        </p:txBody>
      </p:sp>
    </p:spTree>
    <p:extLst>
      <p:ext uri="{BB962C8B-B14F-4D97-AF65-F5344CB8AC3E}">
        <p14:creationId xmlns:p14="http://schemas.microsoft.com/office/powerpoint/2010/main" val="40382806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Alarm is present but is broken, not working properly, or has been disabled and/or tampered with and transportation is being provided</a:t>
            </a:r>
            <a:endParaRPr lang="en-US" dirty="0"/>
          </a:p>
          <a:p>
            <a:pPr>
              <a:lnSpc>
                <a:spcPct val="90000"/>
              </a:lnSpc>
            </a:pPr>
            <a:r>
              <a:rPr lang="en-US" dirty="0"/>
              <a:t>When a vehicle alarm is installed but is broken, no longer works properly, or has been disabled and/or tampered with (when a certification worker or licensing specialist asks for the alarm to be tested) and there is evidence, observation, or admission that children were transported in the vehicle without an operational alarm.</a:t>
            </a:r>
            <a:endParaRPr lang="en-US" i="1" dirty="0"/>
          </a:p>
          <a:p>
            <a:pPr>
              <a:lnSpc>
                <a:spcPct val="90000"/>
              </a:lnSpc>
            </a:pPr>
            <a:endParaRPr lang="en-US" i="1" dirty="0"/>
          </a:p>
          <a:p>
            <a:pPr>
              <a:lnSpc>
                <a:spcPct val="90000"/>
              </a:lnSpc>
            </a:pPr>
            <a:r>
              <a:rPr lang="en-US" i="1" dirty="0"/>
              <a:t>Violation cited for broken, tampered or disabled (non-working) alarm under rule 250.08(8)(c), 251.08(8)(c) or 252.09(8)(c) or DCF 202.08(9)(f). For licensed programs, an order or a direct forfeiture may be issued. An order may be issued in conjunction with the direct forfeiture if appropriate.</a:t>
            </a:r>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13</a:t>
            </a:fld>
            <a:endParaRPr lang="en-US" dirty="0"/>
          </a:p>
        </p:txBody>
      </p:sp>
    </p:spTree>
    <p:extLst>
      <p:ext uri="{BB962C8B-B14F-4D97-AF65-F5344CB8AC3E}">
        <p14:creationId xmlns:p14="http://schemas.microsoft.com/office/powerpoint/2010/main" val="22581874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No alarm present and transportation is being provided</a:t>
            </a:r>
            <a:endParaRPr lang="en-US" dirty="0"/>
          </a:p>
          <a:p>
            <a:pPr>
              <a:lnSpc>
                <a:spcPct val="90000"/>
              </a:lnSpc>
            </a:pPr>
            <a:r>
              <a:rPr lang="en-US" dirty="0"/>
              <a:t>When a vehicle requiring a safety alarm is not equipped with the required alarm and there is observation, evidence, or admission of transporting children in the vehicle without an alarm installed.</a:t>
            </a:r>
            <a:endParaRPr lang="en-US" i="1" dirty="0"/>
          </a:p>
          <a:p>
            <a:pPr>
              <a:lnSpc>
                <a:spcPct val="90000"/>
              </a:lnSpc>
            </a:pPr>
            <a:endParaRPr lang="en-US" i="1" dirty="0"/>
          </a:p>
          <a:p>
            <a:pPr>
              <a:lnSpc>
                <a:spcPct val="90000"/>
              </a:lnSpc>
            </a:pPr>
            <a:r>
              <a:rPr lang="en-US" i="1" dirty="0"/>
              <a:t>Violation cited for no alarm under rule 250.08(8)(a), 251.08(8)(a) or 252.09(8)(a) or DCF 202.08(9)(p). For licensed programs, an order or direct forfeiture may be issued. An order may be issued in conjunction with the direct forfeiture if appropriate.  </a:t>
            </a:r>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14</a:t>
            </a:fld>
            <a:endParaRPr lang="en-US" dirty="0"/>
          </a:p>
        </p:txBody>
      </p:sp>
    </p:spTree>
    <p:extLst>
      <p:ext uri="{BB962C8B-B14F-4D97-AF65-F5344CB8AC3E}">
        <p14:creationId xmlns:p14="http://schemas.microsoft.com/office/powerpoint/2010/main" val="26813595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r>
              <a:rPr lang="en-US" b="1" dirty="0"/>
              <a:t>Deliberately not using or disabling the alarm and transportation is being provided – no harm to child</a:t>
            </a:r>
            <a:endParaRPr lang="en-US" dirty="0"/>
          </a:p>
          <a:p>
            <a:pPr>
              <a:lnSpc>
                <a:spcPct val="90000"/>
              </a:lnSpc>
            </a:pPr>
            <a:r>
              <a:rPr lang="en-US" dirty="0"/>
              <a:t>When there is observation, evidence or admission that an individual has circumvented using a required safety alarm (i.e., no person may shut off a child care vehicle safety alarm that is installed in a child care vehicle unless the person first inspects the vehicle to ensure that no child is left unattended in the vehicle) but no child was harmed or left unattended in the vehicle</a:t>
            </a:r>
            <a:endParaRPr lang="en-US" i="1" dirty="0"/>
          </a:p>
          <a:p>
            <a:pPr>
              <a:lnSpc>
                <a:spcPct val="90000"/>
              </a:lnSpc>
            </a:pPr>
            <a:endParaRPr lang="en-US" i="1" dirty="0"/>
          </a:p>
          <a:p>
            <a:r>
              <a:rPr lang="en-US" i="1" dirty="0"/>
              <a:t>Violation cited under rule 250.08(8)(b), 251.08(8)(b) or 252.09(8)(b) of DCF 202.08(9)(q). For licensed programs, an order or direct forfeiture may be issued. An order may be issued in conjunction with the direct forfeiture if appropriate. </a:t>
            </a:r>
            <a:endParaRPr lang="en-US" dirty="0"/>
          </a:p>
          <a:p>
            <a:pPr>
              <a:lnSpc>
                <a:spcPct val="90000"/>
              </a:lnSpc>
            </a:pPr>
            <a:endParaRPr lang="en-US" b="1" dirty="0"/>
          </a:p>
          <a:p>
            <a:pPr>
              <a:lnSpc>
                <a:spcPct val="90000"/>
              </a:lnSpc>
            </a:pPr>
            <a:r>
              <a:rPr lang="en-US" b="1" dirty="0"/>
              <a:t>Deliberately not using or disabling the alarm and transportation is being provided – a child was harmed</a:t>
            </a:r>
            <a:endParaRPr lang="en-US" dirty="0"/>
          </a:p>
          <a:p>
            <a:pPr>
              <a:lnSpc>
                <a:spcPct val="90000"/>
              </a:lnSpc>
            </a:pPr>
            <a:r>
              <a:rPr lang="en-US" dirty="0"/>
              <a:t>When there is observation, evidence or admission that an individual has circumvented using a required safety alarm (i.e., no person may shut off a child care vehicle safety alarm that is installed in a child care vehicle unless the person first inspects the vehicle to ensure that no child is left unattended in the vehicle), and a child was harmed or left unattended.</a:t>
            </a:r>
          </a:p>
          <a:p>
            <a:pPr>
              <a:lnSpc>
                <a:spcPct val="90000"/>
              </a:lnSpc>
            </a:pPr>
            <a:endParaRPr lang="en-US" i="1" dirty="0"/>
          </a:p>
          <a:p>
            <a:pPr marL="0" marR="0" lvl="0" indent="0" algn="l" defTabSz="914400" rtl="0" eaLnBrk="1" fontAlgn="auto" latinLnBrk="0" hangingPunct="1">
              <a:lnSpc>
                <a:spcPct val="90000"/>
              </a:lnSpc>
              <a:spcBef>
                <a:spcPts val="0"/>
              </a:spcBef>
              <a:spcAft>
                <a:spcPts val="0"/>
              </a:spcAft>
              <a:buClrTx/>
              <a:buSzTx/>
              <a:buFontTx/>
              <a:buNone/>
              <a:tabLst/>
              <a:defRPr/>
            </a:pPr>
            <a:r>
              <a:rPr lang="en-US" i="1" dirty="0"/>
              <a:t>Violation cited under rule 250.08(8)(b), 251.08(8)(b) or 252.09(8)(b) or DCF 202.08(9)(q). An order and direct forfeiture may be issued. </a:t>
            </a:r>
            <a:endParaRPr lang="en-US" dirty="0"/>
          </a:p>
          <a:p>
            <a:pPr>
              <a:lnSpc>
                <a:spcPct val="90000"/>
              </a:lnSpc>
            </a:pPr>
            <a:endParaRPr lang="en-US" i="1" dirty="0"/>
          </a:p>
          <a:p>
            <a:pPr>
              <a:lnSpc>
                <a:spcPct val="90000"/>
              </a:lnSpc>
            </a:pPr>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15</a:t>
            </a:fld>
            <a:endParaRPr lang="en-US" dirty="0"/>
          </a:p>
        </p:txBody>
      </p:sp>
    </p:spTree>
    <p:extLst>
      <p:ext uri="{BB962C8B-B14F-4D97-AF65-F5344CB8AC3E}">
        <p14:creationId xmlns:p14="http://schemas.microsoft.com/office/powerpoint/2010/main" val="1421844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questions or considerations related to the Child Care Vehicle Safety Alarm rule, please contact your Licensing Specialist or Certification Worker.</a:t>
            </a:r>
          </a:p>
        </p:txBody>
      </p:sp>
      <p:sp>
        <p:nvSpPr>
          <p:cNvPr id="4" name="Slide Number Placeholder 3"/>
          <p:cNvSpPr>
            <a:spLocks noGrp="1"/>
          </p:cNvSpPr>
          <p:nvPr>
            <p:ph type="sldNum" sz="quarter" idx="10"/>
          </p:nvPr>
        </p:nvSpPr>
        <p:spPr/>
        <p:txBody>
          <a:bodyPr/>
          <a:lstStyle/>
          <a:p>
            <a:fld id="{E345E354-329E-4E62-9E57-9975F810D113}" type="slidenum">
              <a:rPr lang="en-US" smtClean="0"/>
              <a:t>16</a:t>
            </a:fld>
            <a:endParaRPr lang="en-US" dirty="0"/>
          </a:p>
        </p:txBody>
      </p:sp>
    </p:spTree>
    <p:extLst>
      <p:ext uri="{BB962C8B-B14F-4D97-AF65-F5344CB8AC3E}">
        <p14:creationId xmlns:p14="http://schemas.microsoft.com/office/powerpoint/2010/main" val="30737521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Objectives:</a:t>
            </a:r>
          </a:p>
          <a:p>
            <a:pPr marL="184684" indent="-184684">
              <a:buFont typeface="Arial" pitchFamily="34" charset="0"/>
              <a:buChar char="•"/>
            </a:pPr>
            <a:r>
              <a:rPr lang="en-US" dirty="0"/>
              <a:t>To</a:t>
            </a:r>
            <a:r>
              <a:rPr lang="en-US" baseline="0" dirty="0"/>
              <a:t> provide a brief background of the Child Safety Alarm Bill and what the law requires.</a:t>
            </a:r>
          </a:p>
          <a:p>
            <a:pPr marL="184684" indent="-184684">
              <a:buFont typeface="Arial" pitchFamily="34" charset="0"/>
              <a:buChar char="•"/>
            </a:pPr>
            <a:r>
              <a:rPr lang="en-US" baseline="0" dirty="0"/>
              <a:t>To identify examples of child safety alarms, that when installed and used properly, meet the intent of the Child Safety Alarm law.</a:t>
            </a:r>
          </a:p>
          <a:p>
            <a:pPr marL="184684" indent="-184684">
              <a:buFont typeface="Arial" pitchFamily="34" charset="0"/>
              <a:buChar char="•"/>
            </a:pPr>
            <a:r>
              <a:rPr lang="en-US" baseline="0" dirty="0"/>
              <a:t>To provide examples of violations regarding the Child Safety Alarm law that a licensing specialist or certification worker may cite.</a:t>
            </a:r>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2</a:t>
            </a:fld>
            <a:endParaRPr lang="en-US" dirty="0"/>
          </a:p>
        </p:txBody>
      </p:sp>
    </p:spTree>
    <p:extLst>
      <p:ext uri="{BB962C8B-B14F-4D97-AF65-F5344CB8AC3E}">
        <p14:creationId xmlns:p14="http://schemas.microsoft.com/office/powerpoint/2010/main" val="3582578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6559">
              <a:defRPr/>
            </a:pPr>
            <a:r>
              <a:rPr lang="en-US" b="1" dirty="0"/>
              <a:t>Brief History:</a:t>
            </a:r>
          </a:p>
          <a:p>
            <a:pPr defTabSz="966559">
              <a:defRPr/>
            </a:pPr>
            <a:r>
              <a:rPr lang="en-US" baseline="0" dirty="0"/>
              <a:t>Senator Spencer Coggs proposed the initial Child Safety Alarm Bill in 2005 when 2-year-</a:t>
            </a:r>
            <a:r>
              <a:rPr lang="en-US" dirty="0"/>
              <a:t>old Asia Jones</a:t>
            </a:r>
            <a:r>
              <a:rPr lang="en-US" baseline="0" dirty="0"/>
              <a:t> died after being left unattended in child care van that had picked her up from her home earlier in the day. The driver was arrested but not charged. In 2009, Jalen Knox Perkins died in a similar situation, and it served as a catalyst in </a:t>
            </a:r>
            <a:r>
              <a:rPr lang="en-US" dirty="0"/>
              <a:t>passing Wisconsin statute 48.658, which requires a child care program to install a child safety alarm in certain vehicles used to transport children to and from a child care program.  </a:t>
            </a:r>
          </a:p>
          <a:p>
            <a:endParaRPr lang="en-US" dirty="0"/>
          </a:p>
          <a:p>
            <a:pPr>
              <a:lnSpc>
                <a:spcPct val="80000"/>
              </a:lnSpc>
            </a:pPr>
            <a:r>
              <a:rPr lang="en-US" sz="1300" dirty="0">
                <a:solidFill>
                  <a:schemeClr val="bg2">
                    <a:lumMod val="10000"/>
                  </a:schemeClr>
                </a:solidFill>
              </a:rPr>
              <a:t>The Child Safety Alarm law states a child care provider or contractor of a child care provider that owns or leases the child care vehicle shall have an alarm system that prompts the driver of the vehicle to inspect the vehicle for children before exiting.</a:t>
            </a:r>
          </a:p>
          <a:p>
            <a:pPr>
              <a:lnSpc>
                <a:spcPct val="80000"/>
              </a:lnSpc>
            </a:pPr>
            <a:endParaRPr lang="en-US" sz="1300" dirty="0">
              <a:solidFill>
                <a:schemeClr val="bg2">
                  <a:lumMod val="10000"/>
                </a:schemeClr>
              </a:solidFill>
            </a:endParaRPr>
          </a:p>
          <a:p>
            <a:pPr>
              <a:lnSpc>
                <a:spcPct val="80000"/>
              </a:lnSpc>
            </a:pPr>
            <a:r>
              <a:rPr lang="en-US" sz="1300" dirty="0">
                <a:solidFill>
                  <a:schemeClr val="bg2">
                    <a:lumMod val="10000"/>
                  </a:schemeClr>
                </a:solidFill>
              </a:rPr>
              <a:t>Drivers and child care providers who knowingly transport children in vehicles without alarms or with alarms that are not properly maintained or in good working order may face criminal penalties of up to a year in jail and $1,000 in fines.  </a:t>
            </a:r>
          </a:p>
          <a:p>
            <a:pPr>
              <a:lnSpc>
                <a:spcPct val="80000"/>
              </a:lnSpc>
            </a:pPr>
            <a:endParaRPr lang="en-US" sz="1300" dirty="0">
              <a:solidFill>
                <a:schemeClr val="bg2">
                  <a:lumMod val="10000"/>
                </a:schemeClr>
              </a:solidFill>
            </a:endParaRPr>
          </a:p>
          <a:p>
            <a:pPr>
              <a:lnSpc>
                <a:spcPct val="80000"/>
              </a:lnSpc>
            </a:pPr>
            <a:r>
              <a:rPr lang="en-US" sz="1300" dirty="0">
                <a:solidFill>
                  <a:schemeClr val="bg2">
                    <a:lumMod val="10000"/>
                  </a:schemeClr>
                </a:solidFill>
              </a:rPr>
              <a:t>Individuals and child care providers who remove, disconnect, tamper with, or turn off the alarm without checking the vehicle may be charged with a felony punishable by up 3.5 years in prison and $10,000 in fines.</a:t>
            </a:r>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3</a:t>
            </a:fld>
            <a:endParaRPr lang="en-US" dirty="0"/>
          </a:p>
        </p:txBody>
      </p:sp>
    </p:spTree>
    <p:extLst>
      <p:ext uri="{BB962C8B-B14F-4D97-AF65-F5344CB8AC3E}">
        <p14:creationId xmlns:p14="http://schemas.microsoft.com/office/powerpoint/2010/main" val="19006645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Child care provider: </a:t>
            </a:r>
            <a:r>
              <a:rPr lang="en-US" dirty="0"/>
              <a:t>A child care program that is licensed under Wis. Stat. 48.65 (1), a child care provider that is certified under Wis. Stat. 48.651, or a child care program that is established or contracted for under Wis. Stat. 120.13 (14). </a:t>
            </a:r>
          </a:p>
          <a:p>
            <a:endParaRPr lang="en-US" dirty="0"/>
          </a:p>
          <a:p>
            <a:r>
              <a:rPr lang="en-US" b="1" dirty="0"/>
              <a:t>Child care vehicle: </a:t>
            </a:r>
            <a:r>
              <a:rPr lang="en-US" dirty="0"/>
              <a:t>A vehicle that has a seating capacity of 6 or more passengers in addition to the driver, that is owned or leased by a child care provider or a contractor of a child care provider, and that is used to transport children in care. </a:t>
            </a:r>
          </a:p>
          <a:p>
            <a:pPr marL="193866" indent="-184684">
              <a:buFont typeface="Arial" pitchFamily="34" charset="0"/>
              <a:buChar char="•"/>
            </a:pPr>
            <a:r>
              <a:rPr lang="en-US" dirty="0"/>
              <a:t>A provider may not alter the vehicle (i.e. take seats out) to reduce capacity.</a:t>
            </a:r>
          </a:p>
          <a:p>
            <a:pPr marL="193866" indent="-184684">
              <a:buFont typeface="Arial" pitchFamily="34" charset="0"/>
              <a:buChar char="•"/>
            </a:pPr>
            <a:r>
              <a:rPr lang="en-US" dirty="0"/>
              <a:t>Parent volunteers using their own vehicles are not required to have an alarm.</a:t>
            </a:r>
          </a:p>
          <a:p>
            <a:pPr marL="193866" indent="-184684">
              <a:buFont typeface="Arial" pitchFamily="34" charset="0"/>
              <a:buChar char="•"/>
            </a:pPr>
            <a:r>
              <a:rPr lang="en-US" dirty="0"/>
              <a:t>Employees/staff/licensees using their own vehicles during the hours of operation are required to have alarms if their vehicle seats more than </a:t>
            </a:r>
            <a:r>
              <a:rPr lang="en-US" dirty="0">
                <a:solidFill>
                  <a:schemeClr val="bg2">
                    <a:lumMod val="10000"/>
                  </a:schemeClr>
                </a:solidFill>
              </a:rPr>
              <a:t>6 passengers in addition to the driver.</a:t>
            </a:r>
          </a:p>
          <a:p>
            <a:pPr marL="492488" lvl="1"/>
            <a:endParaRPr lang="en-US" dirty="0"/>
          </a:p>
          <a:p>
            <a:r>
              <a:rPr lang="en-US" b="1" dirty="0"/>
              <a:t>Child safety alarm: </a:t>
            </a:r>
            <a:r>
              <a:rPr lang="en-US" dirty="0"/>
              <a:t>An alarm system that prompts the driver of a child care vehicle to inspect the child care vehicle for children before exiting the child care vehicle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4</a:t>
            </a:fld>
            <a:endParaRPr lang="en-US" dirty="0"/>
          </a:p>
        </p:txBody>
      </p:sp>
    </p:spTree>
    <p:extLst>
      <p:ext uri="{BB962C8B-B14F-4D97-AF65-F5344CB8AC3E}">
        <p14:creationId xmlns:p14="http://schemas.microsoft.com/office/powerpoint/2010/main" val="11775939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many types of child safety systems on the market but many do not meet the intent of the child care vehicle safety alarm law. It is important to be familiar with the types of systems available and which ones are</a:t>
            </a:r>
            <a:r>
              <a:rPr lang="en-US" baseline="0" dirty="0"/>
              <a:t> </a:t>
            </a:r>
            <a:r>
              <a:rPr lang="en-US" dirty="0"/>
              <a:t>used to meet</a:t>
            </a:r>
            <a:r>
              <a:rPr lang="en-US" baseline="0" dirty="0"/>
              <a:t> </a:t>
            </a:r>
            <a:r>
              <a:rPr lang="en-US" dirty="0"/>
              <a:t>the intent of the law. These child safety systems devices can be identified by the following groups:</a:t>
            </a:r>
          </a:p>
          <a:p>
            <a:pPr indent="-241639"/>
            <a:endParaRPr lang="en-US" dirty="0"/>
          </a:p>
          <a:p>
            <a:pPr marL="193866" indent="-184684">
              <a:buFont typeface="Arial" pitchFamily="34" charset="0"/>
              <a:buChar char="•"/>
            </a:pPr>
            <a:r>
              <a:rPr lang="en-US" dirty="0"/>
              <a:t>Alarm systems that are hard wired into the vehicle’s electrical system and activated when ignition is turn on (when installed and used properly meet the intent)</a:t>
            </a:r>
          </a:p>
          <a:p>
            <a:pPr marL="193866" indent="-184684">
              <a:buFont typeface="Arial" pitchFamily="34" charset="0"/>
              <a:buChar char="•"/>
            </a:pPr>
            <a:r>
              <a:rPr lang="en-US" dirty="0"/>
              <a:t>Wireless devices (may meet the intent of the law</a:t>
            </a:r>
            <a:r>
              <a:rPr lang="en-US" baseline="0" dirty="0"/>
              <a:t> if the device is not compromised by interference that would disable its use</a:t>
            </a:r>
            <a:r>
              <a:rPr lang="en-US" dirty="0"/>
              <a:t>)</a:t>
            </a:r>
          </a:p>
          <a:p>
            <a:pPr marL="193866" indent="-184684">
              <a:buFont typeface="Arial" pitchFamily="34" charset="0"/>
              <a:buChar char="•"/>
            </a:pPr>
            <a:r>
              <a:rPr lang="en-US" dirty="0"/>
              <a:t>*Reminder systems (not considered a child care vehicle safety alarm system and will not meet intent)</a:t>
            </a:r>
          </a:p>
          <a:p>
            <a:pPr marL="193866" indent="-184684">
              <a:buFont typeface="Arial" pitchFamily="34" charset="0"/>
              <a:buChar char="•"/>
            </a:pPr>
            <a:r>
              <a:rPr lang="en-US" dirty="0"/>
              <a:t>*Child sensing or tracking systems (not considered a child care vehicle safety alarm system and will not meet intent)</a:t>
            </a:r>
          </a:p>
          <a:p>
            <a:pPr marL="241639" indent="-241639"/>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5</a:t>
            </a:fld>
            <a:endParaRPr lang="en-US" dirty="0"/>
          </a:p>
        </p:txBody>
      </p:sp>
    </p:spTree>
    <p:extLst>
      <p:ext uri="{BB962C8B-B14F-4D97-AF65-F5344CB8AC3E}">
        <p14:creationId xmlns:p14="http://schemas.microsoft.com/office/powerpoint/2010/main" val="6462314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325120" y="4400550"/>
            <a:ext cx="6630126" cy="4812030"/>
          </a:xfrm>
        </p:spPr>
        <p:txBody>
          <a:bodyPr/>
          <a:lstStyle/>
          <a:p>
            <a:r>
              <a:rPr lang="en-US" dirty="0"/>
              <a:t>Examples of hardwired alarm systems </a:t>
            </a:r>
            <a:r>
              <a:rPr lang="en-US" u="none" dirty="0"/>
              <a:t>can be found on the BECR Internet at </a:t>
            </a:r>
            <a:r>
              <a:rPr lang="en-US" u="sng" dirty="0"/>
              <a:t>https://dcf.wisconsin.gov/ccregulation/providers</a:t>
            </a:r>
            <a:r>
              <a:rPr lang="en-US" u="none" dirty="0"/>
              <a:t>.  Select “Vehicles” from the drop-down menu of resources.</a:t>
            </a:r>
          </a:p>
          <a:p>
            <a:endParaRPr lang="en-US" b="1" u="sng" dirty="0"/>
          </a:p>
          <a:p>
            <a:r>
              <a:rPr lang="en-US" dirty="0"/>
              <a:t>Each of the hardwired systems listed here act on the same premise: Once the ignition is turned on, the alarm is activated. When these devices are installed and used according to manufacturer instructions, the intent of the Child Care Vehicle Safety Alarm law is met.  </a:t>
            </a:r>
          </a:p>
          <a:p>
            <a:endParaRPr lang="en-US" dirty="0"/>
          </a:p>
          <a:p>
            <a:pPr>
              <a:defRPr/>
            </a:pPr>
            <a:r>
              <a:rPr lang="en-US" dirty="0"/>
              <a:t>A few examples of the hardwired alarm systems listed on the DCF website and how they work are shown in the next couple of screens. Please note that new vehicle alarm systems are being developed, and the ones shown here are just examples of what to look for. DCF can not endorse a specific product, and it is the child care provider’s responsibility to determine which child care vehicle safety alarm best meets their needs.</a:t>
            </a:r>
          </a:p>
          <a:p>
            <a:endParaRPr lang="en-US" dirty="0"/>
          </a:p>
          <a:p>
            <a:r>
              <a:rPr lang="en-US" dirty="0"/>
              <a:t>The Child Check-Mate System</a:t>
            </a:r>
            <a:r>
              <a:rPr lang="en-US" baseline="30000" dirty="0"/>
              <a:t>TM</a:t>
            </a:r>
            <a:r>
              <a:rPr lang="en-US" dirty="0"/>
              <a:t> is usually installed in buses. When the ignition is turned on, the alarm will emit an audible noise indicating the system is operational and flip the master switch to the on position. It is activated when the flashers are on, and the front door is opened. When the front door is opened, the red overhead lights will flash and an audible sound from the alarm will be heard. When the front door is closed, the overhead lights will stop flashing. Before the ignition is turned off, the driver completes a child check on the way to the back of the bus to depress the “STOP and check!” button.  </a:t>
            </a:r>
          </a:p>
          <a:p>
            <a:endParaRPr lang="en-US" dirty="0"/>
          </a:p>
          <a:p>
            <a:r>
              <a:rPr lang="en-US" dirty="0"/>
              <a:t>If the ignition is turned off, the alarm will emit a high-pitched beep, and after eight seconds the bus horn will begin to sound. Turn the ignition back to the on position and the alarm will sound three times at 30-second intervals to remind driver to perform their child check by walking to the back of the bus and depressing the reset button for at least three seconds; a deactivation signal will sound. The alarm has been deactivated, and the key can be removed from the ignition.</a:t>
            </a:r>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6</a:t>
            </a:fld>
            <a:endParaRPr lang="en-US" dirty="0"/>
          </a:p>
        </p:txBody>
      </p:sp>
    </p:spTree>
    <p:extLst>
      <p:ext uri="{BB962C8B-B14F-4D97-AF65-F5344CB8AC3E}">
        <p14:creationId xmlns:p14="http://schemas.microsoft.com/office/powerpoint/2010/main" val="10405421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84978">
              <a:lnSpc>
                <a:spcPct val="80000"/>
              </a:lnSpc>
            </a:pPr>
            <a:r>
              <a:rPr lang="en-US" dirty="0"/>
              <a:t>A picture of the Systems Sleeping Child Check Monitor</a:t>
            </a:r>
            <a:r>
              <a:rPr lang="en-US" baseline="30000" dirty="0"/>
              <a:t>TM</a:t>
            </a:r>
            <a:r>
              <a:rPr lang="en-US" dirty="0"/>
              <a:t> is located on the upper left of the slide. Warning lights are activated when children enter the bus.  The alarm is turned on and becomes engaged when the ignition</a:t>
            </a:r>
            <a:r>
              <a:rPr lang="en-US" b="1" dirty="0"/>
              <a:t> </a:t>
            </a:r>
            <a:r>
              <a:rPr lang="en-US" dirty="0"/>
              <a:t>of the bus is turned off. To deactivate the monitor, the bus driver must move to the back of the bus and depress a button on the monitor.  If a driver fails to deactivate the monitor and exits a door, the horn will sound reminding</a:t>
            </a:r>
            <a:r>
              <a:rPr lang="en-US" b="1" dirty="0"/>
              <a:t> </a:t>
            </a:r>
            <a:r>
              <a:rPr lang="en-US" dirty="0"/>
              <a:t>them to check for any children on the bus.</a:t>
            </a:r>
          </a:p>
          <a:p>
            <a:pPr>
              <a:lnSpc>
                <a:spcPct val="80000"/>
              </a:lnSpc>
            </a:pPr>
            <a:endParaRPr lang="en-US" b="1" dirty="0"/>
          </a:p>
          <a:p>
            <a:pPr>
              <a:lnSpc>
                <a:spcPct val="80000"/>
              </a:lnSpc>
            </a:pPr>
            <a:r>
              <a:rPr lang="en-US" dirty="0"/>
              <a:t>A picture of the Bus-Scan</a:t>
            </a:r>
            <a:r>
              <a:rPr lang="en-US" baseline="30000" dirty="0"/>
              <a:t>®</a:t>
            </a:r>
            <a:r>
              <a:rPr lang="en-US" dirty="0"/>
              <a:t> is located on the upper right in the slide. At the end of each trip, turning off the ignition (or other activation source) activates a reminder tone for the driver to begin a seat check. If a disarming switch at the back of the vehicle is not pressed within the prescribed time, the vehicle horn will sound, alerting all who are nearby that the required check was not performed.</a:t>
            </a:r>
          </a:p>
          <a:p>
            <a:pPr>
              <a:lnSpc>
                <a:spcPct val="80000"/>
              </a:lnSpc>
            </a:pPr>
            <a:endParaRPr lang="en-US" b="1" dirty="0"/>
          </a:p>
          <a:p>
            <a:pPr>
              <a:lnSpc>
                <a:spcPct val="80000"/>
              </a:lnSpc>
            </a:pPr>
            <a:r>
              <a:rPr lang="en-US" dirty="0"/>
              <a:t>The Kiddie Voice</a:t>
            </a:r>
            <a:r>
              <a:rPr lang="en-US" baseline="30000" dirty="0"/>
              <a:t>TM</a:t>
            </a:r>
            <a:r>
              <a:rPr lang="en-US" dirty="0"/>
              <a:t> system is automatically armed each time the ignition switch is turned on and automatically activated whenever the ignition key is turned off.  An electronic oral warning message begins prompting the driver to commence checking the vehicle for passengers. Once the message system has been activated, it can only be deactivated by the driver’s walking to the rear interior of the vehicle and manually depressing the cancellation button. During this walk to the rear of the vehicle, the driver is prompted to check each seat for occupants. A secondary visual inspection is automatically accomplished as the driver returns to the front of the vehicle to exit.</a:t>
            </a:r>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7</a:t>
            </a:fld>
            <a:endParaRPr lang="en-US" dirty="0"/>
          </a:p>
        </p:txBody>
      </p:sp>
    </p:spTree>
    <p:extLst>
      <p:ext uri="{BB962C8B-B14F-4D97-AF65-F5344CB8AC3E}">
        <p14:creationId xmlns:p14="http://schemas.microsoft.com/office/powerpoint/2010/main" val="11852518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487680" y="4560570"/>
            <a:ext cx="6096000" cy="4320540"/>
          </a:xfrm>
        </p:spPr>
        <p:txBody>
          <a:bodyPr/>
          <a:lstStyle/>
          <a:p>
            <a:r>
              <a:rPr lang="en-US" b="1" dirty="0"/>
              <a:t>Hardwired Alarm Reset Methods </a:t>
            </a:r>
          </a:p>
          <a:p>
            <a:r>
              <a:rPr lang="en-US" dirty="0"/>
              <a:t>The most common vehicles used for child care transport are passenger vans, school buses, minibuses, and vehicles with capacity to seat six plus the driver (minivan, larger SUVs). Each child care vehicle safety alarm reset is different depending on the model that is installed.  </a:t>
            </a:r>
          </a:p>
          <a:p>
            <a:endParaRPr lang="en-US" dirty="0"/>
          </a:p>
          <a:p>
            <a:r>
              <a:rPr lang="en-US" b="1" dirty="0"/>
              <a:t>School Bus &amp; Minibus </a:t>
            </a:r>
            <a:r>
              <a:rPr lang="en-US" dirty="0"/>
              <a:t>- Most alarm systems in a school bus or a minibus will have a single “reset button” that is installed. The reset button is usually located above the back row of seats, so the driver walks to the back of the bus and checks for children to reset the alarm.  </a:t>
            </a:r>
          </a:p>
          <a:p>
            <a:endParaRPr lang="en-US" dirty="0"/>
          </a:p>
          <a:p>
            <a:r>
              <a:rPr lang="en-US" dirty="0"/>
              <a:t>In some child safety alarm models, there is not a reset button. Rather, the emergency door handle needs to be lifted to reset the alarm. The door does not have to be physically opened, just lifting on the red emergency handle suffices. </a:t>
            </a:r>
          </a:p>
          <a:p>
            <a:endParaRPr lang="en-US" dirty="0"/>
          </a:p>
          <a:p>
            <a:r>
              <a:rPr lang="en-US" dirty="0"/>
              <a:t>In other models, there may be a “dual button” reset in which both buttons need to be pressed at the same time (to avoid kids being able to reset the alarm in lieu of the driver).  </a:t>
            </a:r>
          </a:p>
          <a:p>
            <a:endParaRPr lang="en-US" b="1" dirty="0">
              <a:solidFill>
                <a:srgbClr val="FF0000"/>
              </a:solidFill>
            </a:endParaRPr>
          </a:p>
          <a:p>
            <a:r>
              <a:rPr lang="en-US" b="1" dirty="0"/>
              <a:t>There is no rule to the placement of reset buttons in the child care vehicle alarm system, so the provider must demonstrate that the location prompts the driver to look for children.</a:t>
            </a:r>
          </a:p>
          <a:p>
            <a:endParaRPr lang="en-US" dirty="0"/>
          </a:p>
          <a:p>
            <a:endParaRPr lang="en-US" dirty="0"/>
          </a:p>
        </p:txBody>
      </p:sp>
      <p:sp>
        <p:nvSpPr>
          <p:cNvPr id="4" name="Slide Number Placeholder 3"/>
          <p:cNvSpPr>
            <a:spLocks noGrp="1"/>
          </p:cNvSpPr>
          <p:nvPr>
            <p:ph type="sldNum" sz="quarter" idx="10"/>
          </p:nvPr>
        </p:nvSpPr>
        <p:spPr/>
        <p:txBody>
          <a:bodyPr/>
          <a:lstStyle/>
          <a:p>
            <a:fld id="{E345E354-329E-4E62-9E57-9975F810D113}" type="slidenum">
              <a:rPr lang="en-US" smtClean="0"/>
              <a:t>8</a:t>
            </a:fld>
            <a:endParaRPr lang="en-US" dirty="0"/>
          </a:p>
        </p:txBody>
      </p:sp>
    </p:spTree>
    <p:extLst>
      <p:ext uri="{BB962C8B-B14F-4D97-AF65-F5344CB8AC3E}">
        <p14:creationId xmlns:p14="http://schemas.microsoft.com/office/powerpoint/2010/main" val="418806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passenger van, the child care vehicle safety alarm reset button may be located in the back of the van above the rear seat where the driver must walk/crawl over the seats to the back to reset the alarm (while checking for kids) or above the van’s middle seat on the driver’s side which allows the driver to open the service doors and check seats in front and back before pressing the alarm button.</a:t>
            </a:r>
          </a:p>
          <a:p>
            <a:endParaRPr lang="en-US" dirty="0"/>
          </a:p>
          <a:p>
            <a:r>
              <a:rPr lang="en-US" b="1" dirty="0"/>
              <a:t>Note:</a:t>
            </a:r>
            <a:r>
              <a:rPr lang="en-US" dirty="0"/>
              <a:t> If a driver unloads children from the passenger side service doors but then opens the rear door of the passenger van to deactivate the alarm, they may not have actively checked for children. Even if the driver goes through the motions, if they do not actively check for children, the intent of the law has </a:t>
            </a:r>
            <a:r>
              <a:rPr lang="en-US" b="1" dirty="0"/>
              <a:t>not</a:t>
            </a:r>
            <a:r>
              <a:rPr lang="en-US" dirty="0"/>
              <a:t> been met,</a:t>
            </a:r>
          </a:p>
        </p:txBody>
      </p:sp>
      <p:sp>
        <p:nvSpPr>
          <p:cNvPr id="4" name="Slide Number Placeholder 3"/>
          <p:cNvSpPr>
            <a:spLocks noGrp="1"/>
          </p:cNvSpPr>
          <p:nvPr>
            <p:ph type="sldNum" sz="quarter" idx="10"/>
          </p:nvPr>
        </p:nvSpPr>
        <p:spPr/>
        <p:txBody>
          <a:bodyPr/>
          <a:lstStyle/>
          <a:p>
            <a:fld id="{E345E354-329E-4E62-9E57-9975F810D113}" type="slidenum">
              <a:rPr lang="en-US" smtClean="0"/>
              <a:t>9</a:t>
            </a:fld>
            <a:endParaRPr lang="en-US" dirty="0"/>
          </a:p>
        </p:txBody>
      </p:sp>
    </p:spTree>
    <p:extLst>
      <p:ext uri="{BB962C8B-B14F-4D97-AF65-F5344CB8AC3E}">
        <p14:creationId xmlns:p14="http://schemas.microsoft.com/office/powerpoint/2010/main" val="36547359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Master" Target="../slideMasters/slideMaster1.xml"/><Relationship Id="rId1" Type="http://schemas.openxmlformats.org/officeDocument/2006/relationships/tags" Target="../tags/tag2.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2F61E9-0FEB-C06C-63A9-4BEB7D636EB7}"/>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57BB3E81-BAD1-56D0-A722-2B2C663A97E5}"/>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8E8F9CD7-075C-84A5-E37A-C655B5D935D3}"/>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8297160E-C415-BDFA-09B7-390E5398DE5A}"/>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A73B5800-ADF4-FA89-6618-2B53BCF8188C}"/>
              </a:ext>
            </a:extLst>
          </p:cNvPr>
          <p:cNvSpPr>
            <a:spLocks noGrp="1"/>
          </p:cNvSpPr>
          <p:nvPr>
            <p:ph type="sldNum" sz="quarter" idx="12"/>
          </p:nvPr>
        </p:nvSpPr>
        <p:spPr/>
        <p:txBody>
          <a:bodyPr/>
          <a:lstStyle/>
          <a:p>
            <a:pPr>
              <a:defRPr/>
            </a:pPr>
            <a:fld id="{43E7EC05-91E3-4AC7-8B57-6EED9A160FA4}" type="slidenum">
              <a:rPr lang="en-US" smtClean="0"/>
              <a:pPr>
                <a:defRPr/>
              </a:pPr>
              <a:t>‹#›</a:t>
            </a:fld>
            <a:endParaRPr lang="en-US" dirty="0"/>
          </a:p>
        </p:txBody>
      </p:sp>
    </p:spTree>
    <p:extLst>
      <p:ext uri="{BB962C8B-B14F-4D97-AF65-F5344CB8AC3E}">
        <p14:creationId xmlns:p14="http://schemas.microsoft.com/office/powerpoint/2010/main" val="549244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8BCD3-33DA-D06A-CC1A-617B60ABED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7E725BB-DD57-BA3C-48B0-F8728ECC434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ADD14C4-AF0A-D48D-BA43-2401229F2FCB}"/>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68DB8557-6169-5843-535F-9C5287DEC96B}"/>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B7FB7E34-BB22-7D16-A3F5-3E831B10AE9E}"/>
              </a:ext>
            </a:extLst>
          </p:cNvPr>
          <p:cNvSpPr>
            <a:spLocks noGrp="1"/>
          </p:cNvSpPr>
          <p:nvPr>
            <p:ph type="sldNum" sz="quarter" idx="12"/>
          </p:nvPr>
        </p:nvSpPr>
        <p:spPr/>
        <p:txBody>
          <a:bodyPr/>
          <a:lstStyle/>
          <a:p>
            <a:pPr>
              <a:defRPr/>
            </a:pPr>
            <a:fld id="{4B891821-28F1-4996-A2A3-16DE6974C7A8}" type="slidenum">
              <a:rPr lang="en-US" smtClean="0"/>
              <a:pPr>
                <a:defRPr/>
              </a:pPr>
              <a:t>‹#›</a:t>
            </a:fld>
            <a:endParaRPr lang="en-US" dirty="0"/>
          </a:p>
        </p:txBody>
      </p:sp>
    </p:spTree>
    <p:extLst>
      <p:ext uri="{BB962C8B-B14F-4D97-AF65-F5344CB8AC3E}">
        <p14:creationId xmlns:p14="http://schemas.microsoft.com/office/powerpoint/2010/main" val="14201281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57CC9D1-EF90-6BCB-F6F1-00A251978513}"/>
              </a:ext>
            </a:extLst>
          </p:cNvPr>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90FF20A9-B140-8846-4FC3-BA9FC76AF90C}"/>
              </a:ext>
            </a:extLst>
          </p:cNvPr>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4548C2-6356-3E88-0A85-6000B2E18B1A}"/>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2FCC2334-1940-C7B9-CE68-9EB8A0456563}"/>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6E7D21F1-A51A-9278-DCC1-FB5EDF8A2DAD}"/>
              </a:ext>
            </a:extLst>
          </p:cNvPr>
          <p:cNvSpPr>
            <a:spLocks noGrp="1"/>
          </p:cNvSpPr>
          <p:nvPr>
            <p:ph type="sldNum" sz="quarter" idx="12"/>
          </p:nvPr>
        </p:nvSpPr>
        <p:spPr/>
        <p:txBody>
          <a:bodyPr/>
          <a:lstStyle/>
          <a:p>
            <a:pPr>
              <a:defRPr/>
            </a:pPr>
            <a:fld id="{01A34DBC-0F77-4642-8929-89DA0907B5E5}" type="slidenum">
              <a:rPr lang="en-US" smtClean="0"/>
              <a:pPr>
                <a:defRPr/>
              </a:pPr>
              <a:t>‹#›</a:t>
            </a:fld>
            <a:endParaRPr lang="en-US" dirty="0"/>
          </a:p>
        </p:txBody>
      </p:sp>
    </p:spTree>
    <p:extLst>
      <p:ext uri="{BB962C8B-B14F-4D97-AF65-F5344CB8AC3E}">
        <p14:creationId xmlns:p14="http://schemas.microsoft.com/office/powerpoint/2010/main" val="2039980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6000" spc="-38"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825038" y="4455620"/>
            <a:ext cx="7543800" cy="1143000"/>
          </a:xfrm>
        </p:spPr>
        <p:txBody>
          <a:bodyPr lIns="91440" rIns="91440">
            <a:normAutofit/>
          </a:bodyPr>
          <a:lstStyle>
            <a:lvl1pPr marL="0" indent="0" algn="l">
              <a:buNone/>
              <a:defRPr sz="1800" cap="all" spc="150" baseline="0">
                <a:solidFill>
                  <a:schemeClr val="tx2"/>
                </a:solidFill>
                <a:latin typeface="+mj-lt"/>
              </a:defRPr>
            </a:lvl1pPr>
            <a:lvl2pPr marL="342900" indent="0" algn="ctr">
              <a:buNone/>
              <a:defRPr sz="1800"/>
            </a:lvl2pPr>
            <a:lvl3pPr marL="685800" indent="0" algn="ctr">
              <a:buNone/>
              <a:defRPr sz="1800"/>
            </a:lvl3pPr>
            <a:lvl4pPr marL="1028700" indent="0" algn="ctr">
              <a:buNone/>
              <a:defRPr sz="1500"/>
            </a:lvl4pPr>
            <a:lvl5pPr marL="1371600" indent="0" algn="ctr">
              <a:buNone/>
              <a:defRPr sz="1500"/>
            </a:lvl5pPr>
            <a:lvl6pPr marL="1714500" indent="0" algn="ctr">
              <a:buNone/>
              <a:defRPr sz="1500"/>
            </a:lvl6pPr>
            <a:lvl7pPr marL="2057400" indent="0" algn="ctr">
              <a:buNone/>
              <a:defRPr sz="1500"/>
            </a:lvl7pPr>
            <a:lvl8pPr marL="2400300" indent="0" algn="ctr">
              <a:buNone/>
              <a:defRPr sz="1500"/>
            </a:lvl8pPr>
            <a:lvl9pPr marL="2743200" indent="0" algn="ctr">
              <a:buNone/>
              <a:defRPr sz="15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912741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extLst>
      <p:ext uri="{BB962C8B-B14F-4D97-AF65-F5344CB8AC3E}">
        <p14:creationId xmlns:p14="http://schemas.microsoft.com/office/powerpoint/2010/main" val="307869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6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1800" cap="all" spc="150" baseline="0">
                <a:solidFill>
                  <a:schemeClr val="tx2"/>
                </a:solidFill>
                <a:latin typeface="+mj-lt"/>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09852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59" y="1845734"/>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014387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82296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1500" b="0" cap="all" baseline="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2752521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235214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extLst>
      <p:ext uri="{BB962C8B-B14F-4D97-AF65-F5344CB8AC3E}">
        <p14:creationId xmlns:p14="http://schemas.microsoft.com/office/powerpoint/2010/main" val="7681713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3" y="0"/>
            <a:ext cx="3038093"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3030053" y="0"/>
            <a:ext cx="4800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342900" y="594359"/>
            <a:ext cx="2400300" cy="2286000"/>
          </a:xfrm>
        </p:spPr>
        <p:txBody>
          <a:bodyPr anchor="b">
            <a:normAutofit/>
          </a:bodyPr>
          <a:lstStyle>
            <a:lvl1pPr>
              <a:defRPr sz="27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3600450" y="731520"/>
            <a:ext cx="486918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008655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97EE9A-DB71-1AD5-1D8C-81CB037A5C6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93BADA2-F208-6184-DDA4-9C42251F335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object 3">
            <a:extLst>
              <a:ext uri="{FF2B5EF4-FFF2-40B4-BE49-F238E27FC236}">
                <a16:creationId xmlns:a16="http://schemas.microsoft.com/office/drawing/2014/main" id="{34BC3900-0623-3DD7-9107-172E3DEEA2C9}"/>
              </a:ext>
            </a:extLst>
          </p:cNvPr>
          <p:cNvSpPr/>
          <p:nvPr userDrawn="1"/>
        </p:nvSpPr>
        <p:spPr>
          <a:xfrm>
            <a:off x="1051560" y="6408420"/>
            <a:ext cx="8077708" cy="260985"/>
          </a:xfrm>
          <a:custGeom>
            <a:avLst/>
            <a:gdLst/>
            <a:ahLst/>
            <a:cxnLst/>
            <a:rect l="l" t="t" r="r" b="b"/>
            <a:pathLst>
              <a:path w="5902959" h="260984">
                <a:moveTo>
                  <a:pt x="0" y="260604"/>
                </a:moveTo>
                <a:lnTo>
                  <a:pt x="5902452" y="260604"/>
                </a:lnTo>
                <a:lnTo>
                  <a:pt x="5902452" y="0"/>
                </a:lnTo>
                <a:lnTo>
                  <a:pt x="0" y="0"/>
                </a:lnTo>
                <a:lnTo>
                  <a:pt x="0" y="260604"/>
                </a:lnTo>
                <a:close/>
              </a:path>
            </a:pathLst>
          </a:custGeom>
          <a:solidFill>
            <a:srgbClr val="059C95"/>
          </a:solidFill>
        </p:spPr>
        <p:txBody>
          <a:bodyPr wrap="square" lIns="0" tIns="0" rIns="0" bIns="0" rtlCol="0"/>
          <a:lstStyle/>
          <a:p>
            <a:endParaRPr dirty="0"/>
          </a:p>
        </p:txBody>
      </p:sp>
      <p:sp>
        <p:nvSpPr>
          <p:cNvPr id="8" name="object 7">
            <a:extLst>
              <a:ext uri="{FF2B5EF4-FFF2-40B4-BE49-F238E27FC236}">
                <a16:creationId xmlns:a16="http://schemas.microsoft.com/office/drawing/2014/main" id="{280BEEBE-F347-9767-C759-BFE8070A63BF}"/>
              </a:ext>
            </a:extLst>
          </p:cNvPr>
          <p:cNvSpPr txBox="1">
            <a:spLocks noGrp="1"/>
          </p:cNvSpPr>
          <p:nvPr>
            <p:ph type="ftr" sz="quarter" idx="11"/>
          </p:nvPr>
        </p:nvSpPr>
        <p:spPr>
          <a:xfrm>
            <a:off x="7223760" y="6460365"/>
            <a:ext cx="1905000" cy="157094"/>
          </a:xfrm>
          <a:prstGeom prst="rect">
            <a:avLst/>
          </a:prstGeom>
        </p:spPr>
        <p:txBody>
          <a:bodyPr vert="horz" wrap="square" lIns="0" tIns="3175" rIns="0" bIns="0" rtlCol="0">
            <a:spAutoFit/>
          </a:bodyPr>
          <a:lstStyle/>
          <a:p>
            <a:pPr marL="12700">
              <a:lnSpc>
                <a:spcPct val="100000"/>
              </a:lnSpc>
              <a:spcBef>
                <a:spcPts val="25"/>
              </a:spcBef>
            </a:pPr>
            <a:endParaRPr sz="1000" spc="15" dirty="0">
              <a:solidFill>
                <a:schemeClr val="bg1"/>
              </a:solidFill>
              <a:latin typeface="Roboto" panose="02000000000000000000" pitchFamily="2" charset="0"/>
              <a:ea typeface="Roboto" panose="02000000000000000000" pitchFamily="2" charset="0"/>
            </a:endParaRPr>
          </a:p>
        </p:txBody>
      </p:sp>
      <p:pic>
        <p:nvPicPr>
          <p:cNvPr id="9" name="Picture 8" descr="Icon&#10;&#10;Description automatically generated">
            <a:extLst>
              <a:ext uri="{FF2B5EF4-FFF2-40B4-BE49-F238E27FC236}">
                <a16:creationId xmlns:a16="http://schemas.microsoft.com/office/drawing/2014/main" id="{0474F4F0-9BE7-E213-67C2-3C9B121AE3C5}"/>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13360" y="6042278"/>
            <a:ext cx="669372" cy="693802"/>
          </a:xfrm>
          <a:prstGeom prst="rect">
            <a:avLst/>
          </a:prstGeom>
        </p:spPr>
      </p:pic>
    </p:spTree>
    <p:custDataLst>
      <p:tags r:id="rId1"/>
    </p:custDataLst>
    <p:extLst>
      <p:ext uri="{BB962C8B-B14F-4D97-AF65-F5344CB8AC3E}">
        <p14:creationId xmlns:p14="http://schemas.microsoft.com/office/powerpoint/2010/main" val="28795285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4948" cy="822960"/>
          </a:xfrm>
        </p:spPr>
        <p:txBody>
          <a:bodyPr lIns="91440" tIns="0" rIns="91440" bIns="0" anchor="b">
            <a:noAutofit/>
          </a:bodyPr>
          <a:lstStyle>
            <a:lvl1pPr>
              <a:defRPr sz="27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2" y="0"/>
            <a:ext cx="9143989" cy="4915076"/>
          </a:xfrm>
          <a:blipFill>
            <a:blip r:embed="rId2"/>
            <a:stretch>
              <a:fillRect/>
            </a:stretch>
          </a:blipFill>
        </p:spPr>
        <p:txBody>
          <a:bodyPr lIns="457200" tIns="457200" anchor="t"/>
          <a:lstStyle>
            <a:lvl1pPr marL="0" indent="0">
              <a:buNone/>
              <a:defRPr sz="2400">
                <a:solidFill>
                  <a:schemeClr val="bg1"/>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a:t>Click icon to add picture</a:t>
            </a:r>
          </a:p>
        </p:txBody>
      </p:sp>
      <p:sp>
        <p:nvSpPr>
          <p:cNvPr id="4" name="Text Placeholder 3"/>
          <p:cNvSpPr>
            <a:spLocks noGrp="1"/>
          </p:cNvSpPr>
          <p:nvPr>
            <p:ph type="body" sz="half" idx="2"/>
          </p:nvPr>
        </p:nvSpPr>
        <p:spPr>
          <a:xfrm>
            <a:off x="822960" y="5907023"/>
            <a:ext cx="7584948" cy="594360"/>
          </a:xfrm>
        </p:spPr>
        <p:txBody>
          <a:bodyPr lIns="91440" tIns="0" rIns="91440" bIns="0">
            <a:normAutofit/>
          </a:bodyPr>
          <a:lstStyle>
            <a:lvl1pPr marL="0" indent="0">
              <a:spcBef>
                <a:spcPts val="0"/>
              </a:spcBef>
              <a:spcAft>
                <a:spcPts val="450"/>
              </a:spcAft>
              <a:buNone/>
              <a:defRPr sz="1125">
                <a:solidFill>
                  <a:srgbClr val="FFFFFF"/>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3373639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4209212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543675" y="414779"/>
            <a:ext cx="1971675" cy="575742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414778"/>
            <a:ext cx="5800725" cy="5757422"/>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508264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39DF01-E873-41F7-F9EE-A5E46EA01C8C}"/>
              </a:ext>
            </a:extLst>
          </p:cNvPr>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a:extLst>
              <a:ext uri="{FF2B5EF4-FFF2-40B4-BE49-F238E27FC236}">
                <a16:creationId xmlns:a16="http://schemas.microsoft.com/office/drawing/2014/main" id="{DFC609CB-0CCB-9667-CAB8-32A60E84D1AE}"/>
              </a:ext>
            </a:extLst>
          </p:cNvPr>
          <p:cNvSpPr>
            <a:spLocks noGrp="1"/>
          </p:cNvSpPr>
          <p:nvPr>
            <p:ph type="body" idx="1"/>
          </p:nvPr>
        </p:nvSpPr>
        <p:spPr>
          <a:xfrm>
            <a:off x="623888" y="4589464"/>
            <a:ext cx="7886700" cy="1500187"/>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0829EDC-B34C-35EB-7CBE-652CCC79C0D6}"/>
              </a:ext>
            </a:extLst>
          </p:cNvPr>
          <p:cNvSpPr>
            <a:spLocks noGrp="1"/>
          </p:cNvSpPr>
          <p:nvPr>
            <p:ph type="dt" sz="half" idx="10"/>
          </p:nvPr>
        </p:nvSpPr>
        <p:spPr/>
        <p:txBody>
          <a:bodyPr/>
          <a:lstStyle/>
          <a:p>
            <a:pPr>
              <a:defRPr/>
            </a:pPr>
            <a:endParaRPr lang="en-US" dirty="0"/>
          </a:p>
        </p:txBody>
      </p:sp>
      <p:sp>
        <p:nvSpPr>
          <p:cNvPr id="5" name="Footer Placeholder 4">
            <a:extLst>
              <a:ext uri="{FF2B5EF4-FFF2-40B4-BE49-F238E27FC236}">
                <a16:creationId xmlns:a16="http://schemas.microsoft.com/office/drawing/2014/main" id="{D310858C-6496-7651-DF0F-D6A2A81B7DD2}"/>
              </a:ext>
            </a:extLst>
          </p:cNvPr>
          <p:cNvSpPr>
            <a:spLocks noGrp="1"/>
          </p:cNvSpPr>
          <p:nvPr>
            <p:ph type="ftr" sz="quarter" idx="11"/>
          </p:nvPr>
        </p:nvSpPr>
        <p:spPr/>
        <p:txBody>
          <a:bodyPr/>
          <a:lstStyle/>
          <a:p>
            <a:pPr>
              <a:defRPr/>
            </a:pPr>
            <a:endParaRPr lang="en-US" dirty="0"/>
          </a:p>
        </p:txBody>
      </p:sp>
      <p:sp>
        <p:nvSpPr>
          <p:cNvPr id="6" name="Slide Number Placeholder 5">
            <a:extLst>
              <a:ext uri="{FF2B5EF4-FFF2-40B4-BE49-F238E27FC236}">
                <a16:creationId xmlns:a16="http://schemas.microsoft.com/office/drawing/2014/main" id="{9EE1C2AB-192A-6AC1-10B6-D1A72FEFA7E6}"/>
              </a:ext>
            </a:extLst>
          </p:cNvPr>
          <p:cNvSpPr>
            <a:spLocks noGrp="1"/>
          </p:cNvSpPr>
          <p:nvPr>
            <p:ph type="sldNum" sz="quarter" idx="12"/>
          </p:nvPr>
        </p:nvSpPr>
        <p:spPr/>
        <p:txBody>
          <a:bodyPr/>
          <a:lstStyle/>
          <a:p>
            <a:pPr>
              <a:defRPr/>
            </a:pPr>
            <a:fld id="{37844469-F488-4EDE-B80C-6527B9EAC102}" type="slidenum">
              <a:rPr lang="en-US" smtClean="0"/>
              <a:pPr>
                <a:defRPr/>
              </a:pPr>
              <a:t>‹#›</a:t>
            </a:fld>
            <a:endParaRPr lang="en-US" dirty="0"/>
          </a:p>
        </p:txBody>
      </p:sp>
    </p:spTree>
    <p:custDataLst>
      <p:tags r:id="rId1"/>
    </p:custDataLst>
    <p:extLst>
      <p:ext uri="{BB962C8B-B14F-4D97-AF65-F5344CB8AC3E}">
        <p14:creationId xmlns:p14="http://schemas.microsoft.com/office/powerpoint/2010/main" val="15931937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EC9D7-24B3-05E4-564A-2ACAA3C9270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99DFEB-EF5E-7E6D-DA4D-BA82FDE26E39}"/>
              </a:ext>
            </a:extLst>
          </p:cNvPr>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3F3E60F9-FC5C-8F54-A0C9-535AA43EFF0C}"/>
              </a:ext>
            </a:extLst>
          </p:cNvPr>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939C9C0-E368-6D88-C2FD-7E5ED53C7EC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1CC76BCD-AFFB-CFFB-464C-E47C2C869DF2}"/>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1E1475B9-3609-7D50-5E0B-2B1AEE29FC47}"/>
              </a:ext>
            </a:extLst>
          </p:cNvPr>
          <p:cNvSpPr>
            <a:spLocks noGrp="1"/>
          </p:cNvSpPr>
          <p:nvPr>
            <p:ph type="sldNum" sz="quarter" idx="12"/>
          </p:nvPr>
        </p:nvSpPr>
        <p:spPr/>
        <p:txBody>
          <a:bodyPr/>
          <a:lstStyle/>
          <a:p>
            <a:pPr>
              <a:defRPr/>
            </a:pPr>
            <a:fld id="{43E32E0E-237F-4B90-AAA7-8A18618811EE}" type="slidenum">
              <a:rPr lang="en-US" smtClean="0"/>
              <a:pPr>
                <a:defRPr/>
              </a:pPr>
              <a:t>‹#›</a:t>
            </a:fld>
            <a:endParaRPr lang="en-US" dirty="0"/>
          </a:p>
        </p:txBody>
      </p:sp>
    </p:spTree>
    <p:extLst>
      <p:ext uri="{BB962C8B-B14F-4D97-AF65-F5344CB8AC3E}">
        <p14:creationId xmlns:p14="http://schemas.microsoft.com/office/powerpoint/2010/main" val="19479223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870D2C-1B54-5BC3-087F-34802D89628A}"/>
              </a:ext>
            </a:extLst>
          </p:cNvPr>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1CCD55E-B559-91B0-EF7C-8B028C4CEBF3}"/>
              </a:ext>
            </a:extLst>
          </p:cNvPr>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a:extLst>
              <a:ext uri="{FF2B5EF4-FFF2-40B4-BE49-F238E27FC236}">
                <a16:creationId xmlns:a16="http://schemas.microsoft.com/office/drawing/2014/main" id="{925CC5C0-4891-3E51-09AE-E03C5E17AFB3}"/>
              </a:ext>
            </a:extLst>
          </p:cNvPr>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0E8A30-5EB9-1483-2157-BAC700E0E490}"/>
              </a:ext>
            </a:extLst>
          </p:cNvPr>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a:extLst>
              <a:ext uri="{FF2B5EF4-FFF2-40B4-BE49-F238E27FC236}">
                <a16:creationId xmlns:a16="http://schemas.microsoft.com/office/drawing/2014/main" id="{50A91811-4934-32CF-A3F2-A1F9E1AC80DB}"/>
              </a:ext>
            </a:extLst>
          </p:cNvPr>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E4140-3278-ED9C-328E-695CB730223E}"/>
              </a:ext>
            </a:extLst>
          </p:cNvPr>
          <p:cNvSpPr>
            <a:spLocks noGrp="1"/>
          </p:cNvSpPr>
          <p:nvPr>
            <p:ph type="dt" sz="half" idx="10"/>
          </p:nvPr>
        </p:nvSpPr>
        <p:spPr/>
        <p:txBody>
          <a:bodyPr/>
          <a:lstStyle/>
          <a:p>
            <a:pPr>
              <a:defRPr/>
            </a:pPr>
            <a:endParaRPr lang="en-US" dirty="0"/>
          </a:p>
        </p:txBody>
      </p:sp>
      <p:sp>
        <p:nvSpPr>
          <p:cNvPr id="8" name="Footer Placeholder 7">
            <a:extLst>
              <a:ext uri="{FF2B5EF4-FFF2-40B4-BE49-F238E27FC236}">
                <a16:creationId xmlns:a16="http://schemas.microsoft.com/office/drawing/2014/main" id="{6DA4FFEB-7EB5-A63B-82AB-784A0218ECB2}"/>
              </a:ext>
            </a:extLst>
          </p:cNvPr>
          <p:cNvSpPr>
            <a:spLocks noGrp="1"/>
          </p:cNvSpPr>
          <p:nvPr>
            <p:ph type="ftr" sz="quarter" idx="11"/>
          </p:nvPr>
        </p:nvSpPr>
        <p:spPr/>
        <p:txBody>
          <a:bodyPr/>
          <a:lstStyle/>
          <a:p>
            <a:pPr>
              <a:defRPr/>
            </a:pPr>
            <a:endParaRPr lang="en-US" dirty="0"/>
          </a:p>
        </p:txBody>
      </p:sp>
      <p:sp>
        <p:nvSpPr>
          <p:cNvPr id="9" name="Slide Number Placeholder 8">
            <a:extLst>
              <a:ext uri="{FF2B5EF4-FFF2-40B4-BE49-F238E27FC236}">
                <a16:creationId xmlns:a16="http://schemas.microsoft.com/office/drawing/2014/main" id="{20E4D4CB-EDEA-5A27-57BB-B44ADC7E5FE8}"/>
              </a:ext>
            </a:extLst>
          </p:cNvPr>
          <p:cNvSpPr>
            <a:spLocks noGrp="1"/>
          </p:cNvSpPr>
          <p:nvPr>
            <p:ph type="sldNum" sz="quarter" idx="12"/>
          </p:nvPr>
        </p:nvSpPr>
        <p:spPr/>
        <p:txBody>
          <a:bodyPr/>
          <a:lstStyle/>
          <a:p>
            <a:pPr>
              <a:defRPr/>
            </a:pPr>
            <a:fld id="{F72BD438-13A5-4541-BE8A-AAE2CE77ECE9}" type="slidenum">
              <a:rPr lang="en-US" smtClean="0"/>
              <a:pPr>
                <a:defRPr/>
              </a:pPr>
              <a:t>‹#›</a:t>
            </a:fld>
            <a:endParaRPr lang="en-US" dirty="0"/>
          </a:p>
        </p:txBody>
      </p:sp>
    </p:spTree>
    <p:extLst>
      <p:ext uri="{BB962C8B-B14F-4D97-AF65-F5344CB8AC3E}">
        <p14:creationId xmlns:p14="http://schemas.microsoft.com/office/powerpoint/2010/main" val="1351605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6AA056-E63B-FED1-01D0-33B3C382027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6C0321D-A77B-C588-BC05-81F28A9A03E6}"/>
              </a:ext>
            </a:extLst>
          </p:cNvPr>
          <p:cNvSpPr>
            <a:spLocks noGrp="1"/>
          </p:cNvSpPr>
          <p:nvPr>
            <p:ph type="dt" sz="half" idx="10"/>
          </p:nvPr>
        </p:nvSpPr>
        <p:spPr/>
        <p:txBody>
          <a:bodyPr/>
          <a:lstStyle/>
          <a:p>
            <a:pPr>
              <a:defRPr/>
            </a:pPr>
            <a:endParaRPr lang="en-US" dirty="0"/>
          </a:p>
        </p:txBody>
      </p:sp>
      <p:sp>
        <p:nvSpPr>
          <p:cNvPr id="4" name="Footer Placeholder 3">
            <a:extLst>
              <a:ext uri="{FF2B5EF4-FFF2-40B4-BE49-F238E27FC236}">
                <a16:creationId xmlns:a16="http://schemas.microsoft.com/office/drawing/2014/main" id="{2B31EA0E-5E0F-A5A9-264B-D4271F673C01}"/>
              </a:ext>
            </a:extLst>
          </p:cNvPr>
          <p:cNvSpPr>
            <a:spLocks noGrp="1"/>
          </p:cNvSpPr>
          <p:nvPr>
            <p:ph type="ftr" sz="quarter" idx="11"/>
          </p:nvPr>
        </p:nvSpPr>
        <p:spPr/>
        <p:txBody>
          <a:bodyPr/>
          <a:lstStyle/>
          <a:p>
            <a:pPr>
              <a:defRPr/>
            </a:pPr>
            <a:endParaRPr lang="en-US" dirty="0"/>
          </a:p>
        </p:txBody>
      </p:sp>
      <p:sp>
        <p:nvSpPr>
          <p:cNvPr id="5" name="Slide Number Placeholder 4">
            <a:extLst>
              <a:ext uri="{FF2B5EF4-FFF2-40B4-BE49-F238E27FC236}">
                <a16:creationId xmlns:a16="http://schemas.microsoft.com/office/drawing/2014/main" id="{F02B09E7-40CE-D130-62AA-6A7FF4FE5042}"/>
              </a:ext>
            </a:extLst>
          </p:cNvPr>
          <p:cNvSpPr>
            <a:spLocks noGrp="1"/>
          </p:cNvSpPr>
          <p:nvPr>
            <p:ph type="sldNum" sz="quarter" idx="12"/>
          </p:nvPr>
        </p:nvSpPr>
        <p:spPr/>
        <p:txBody>
          <a:bodyPr/>
          <a:lstStyle/>
          <a:p>
            <a:pPr>
              <a:defRPr/>
            </a:pPr>
            <a:fld id="{2B5C23FC-C29B-4612-A3D8-E4EB312E7D58}" type="slidenum">
              <a:rPr lang="en-US" smtClean="0"/>
              <a:pPr>
                <a:defRPr/>
              </a:pPr>
              <a:t>‹#›</a:t>
            </a:fld>
            <a:endParaRPr lang="en-US" dirty="0"/>
          </a:p>
        </p:txBody>
      </p:sp>
    </p:spTree>
    <p:extLst>
      <p:ext uri="{BB962C8B-B14F-4D97-AF65-F5344CB8AC3E}">
        <p14:creationId xmlns:p14="http://schemas.microsoft.com/office/powerpoint/2010/main" val="26211800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3DD29A-67C2-7EE3-5220-D0140DC4A27D}"/>
              </a:ext>
            </a:extLst>
          </p:cNvPr>
          <p:cNvSpPr>
            <a:spLocks noGrp="1"/>
          </p:cNvSpPr>
          <p:nvPr>
            <p:ph type="dt" sz="half" idx="10"/>
          </p:nvPr>
        </p:nvSpPr>
        <p:spPr/>
        <p:txBody>
          <a:bodyPr/>
          <a:lstStyle/>
          <a:p>
            <a:pPr>
              <a:defRPr/>
            </a:pPr>
            <a:endParaRPr lang="en-US" dirty="0"/>
          </a:p>
        </p:txBody>
      </p:sp>
      <p:sp>
        <p:nvSpPr>
          <p:cNvPr id="3" name="Footer Placeholder 2">
            <a:extLst>
              <a:ext uri="{FF2B5EF4-FFF2-40B4-BE49-F238E27FC236}">
                <a16:creationId xmlns:a16="http://schemas.microsoft.com/office/drawing/2014/main" id="{BF29FA9D-DD5F-53FC-FCE0-EF9BAB36A40C}"/>
              </a:ext>
            </a:extLst>
          </p:cNvPr>
          <p:cNvSpPr>
            <a:spLocks noGrp="1"/>
          </p:cNvSpPr>
          <p:nvPr>
            <p:ph type="ftr" sz="quarter" idx="11"/>
          </p:nvPr>
        </p:nvSpPr>
        <p:spPr/>
        <p:txBody>
          <a:bodyPr/>
          <a:lstStyle/>
          <a:p>
            <a:pPr>
              <a:defRPr/>
            </a:pPr>
            <a:endParaRPr lang="en-US" dirty="0"/>
          </a:p>
        </p:txBody>
      </p:sp>
      <p:sp>
        <p:nvSpPr>
          <p:cNvPr id="4" name="Slide Number Placeholder 3">
            <a:extLst>
              <a:ext uri="{FF2B5EF4-FFF2-40B4-BE49-F238E27FC236}">
                <a16:creationId xmlns:a16="http://schemas.microsoft.com/office/drawing/2014/main" id="{CCD2C11A-5588-A5C0-49CC-2205E9A66038}"/>
              </a:ext>
            </a:extLst>
          </p:cNvPr>
          <p:cNvSpPr>
            <a:spLocks noGrp="1"/>
          </p:cNvSpPr>
          <p:nvPr>
            <p:ph type="sldNum" sz="quarter" idx="12"/>
          </p:nvPr>
        </p:nvSpPr>
        <p:spPr/>
        <p:txBody>
          <a:bodyPr/>
          <a:lstStyle/>
          <a:p>
            <a:pPr>
              <a:defRPr/>
            </a:pPr>
            <a:fld id="{27370678-FB4D-4AED-966F-6A70330DBF49}" type="slidenum">
              <a:rPr lang="en-US" smtClean="0"/>
              <a:pPr>
                <a:defRPr/>
              </a:pPr>
              <a:t>‹#›</a:t>
            </a:fld>
            <a:endParaRPr lang="en-US" dirty="0"/>
          </a:p>
        </p:txBody>
      </p:sp>
    </p:spTree>
    <p:extLst>
      <p:ext uri="{BB962C8B-B14F-4D97-AF65-F5344CB8AC3E}">
        <p14:creationId xmlns:p14="http://schemas.microsoft.com/office/powerpoint/2010/main" val="25015281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AE947E-1C9D-350F-DF4B-6BD0D4CACE8B}"/>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a:extLst>
              <a:ext uri="{FF2B5EF4-FFF2-40B4-BE49-F238E27FC236}">
                <a16:creationId xmlns:a16="http://schemas.microsoft.com/office/drawing/2014/main" id="{BDEBF8F0-384B-38E0-6EB3-3CAD89C72F4E}"/>
              </a:ext>
            </a:extLst>
          </p:cNvPr>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00E1C9E-914D-ED3F-4FA0-183D0F2E399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A5A14629-7F7B-14D7-3B77-5B0D057DAA76}"/>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D1068039-6DBB-E4D5-2F19-E1FF0C421779}"/>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E5059A56-03E6-91B5-4CC8-6B6EFCDD14E8}"/>
              </a:ext>
            </a:extLst>
          </p:cNvPr>
          <p:cNvSpPr>
            <a:spLocks noGrp="1"/>
          </p:cNvSpPr>
          <p:nvPr>
            <p:ph type="sldNum" sz="quarter" idx="12"/>
          </p:nvPr>
        </p:nvSpPr>
        <p:spPr/>
        <p:txBody>
          <a:bodyPr/>
          <a:lstStyle/>
          <a:p>
            <a:pPr>
              <a:defRPr/>
            </a:pPr>
            <a:fld id="{47AD27EA-54EA-4D34-AC6C-A7215B4D9A8E}" type="slidenum">
              <a:rPr lang="en-US" smtClean="0"/>
              <a:pPr>
                <a:defRPr/>
              </a:pPr>
              <a:t>‹#›</a:t>
            </a:fld>
            <a:endParaRPr lang="en-US" dirty="0"/>
          </a:p>
        </p:txBody>
      </p:sp>
    </p:spTree>
    <p:extLst>
      <p:ext uri="{BB962C8B-B14F-4D97-AF65-F5344CB8AC3E}">
        <p14:creationId xmlns:p14="http://schemas.microsoft.com/office/powerpoint/2010/main" val="224771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C4657-D61E-4210-464C-BEB2096AE1A1}"/>
              </a:ext>
            </a:extLst>
          </p:cNvPr>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a:extLst>
              <a:ext uri="{FF2B5EF4-FFF2-40B4-BE49-F238E27FC236}">
                <a16:creationId xmlns:a16="http://schemas.microsoft.com/office/drawing/2014/main" id="{852E95F4-F2ED-AF4D-8A83-497CA960A6B8}"/>
              </a:ext>
            </a:extLst>
          </p:cNvPr>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a:extLst>
              <a:ext uri="{FF2B5EF4-FFF2-40B4-BE49-F238E27FC236}">
                <a16:creationId xmlns:a16="http://schemas.microsoft.com/office/drawing/2014/main" id="{96E4B67C-FB38-074C-E087-C5119F82880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a:extLst>
              <a:ext uri="{FF2B5EF4-FFF2-40B4-BE49-F238E27FC236}">
                <a16:creationId xmlns:a16="http://schemas.microsoft.com/office/drawing/2014/main" id="{E256771F-32B2-0918-6614-7580DF02B418}"/>
              </a:ext>
            </a:extLst>
          </p:cNvPr>
          <p:cNvSpPr>
            <a:spLocks noGrp="1"/>
          </p:cNvSpPr>
          <p:nvPr>
            <p:ph type="dt" sz="half" idx="10"/>
          </p:nvPr>
        </p:nvSpPr>
        <p:spPr/>
        <p:txBody>
          <a:bodyPr/>
          <a:lstStyle/>
          <a:p>
            <a:pPr>
              <a:defRPr/>
            </a:pPr>
            <a:endParaRPr lang="en-US" dirty="0"/>
          </a:p>
        </p:txBody>
      </p:sp>
      <p:sp>
        <p:nvSpPr>
          <p:cNvPr id="6" name="Footer Placeholder 5">
            <a:extLst>
              <a:ext uri="{FF2B5EF4-FFF2-40B4-BE49-F238E27FC236}">
                <a16:creationId xmlns:a16="http://schemas.microsoft.com/office/drawing/2014/main" id="{457609E0-E0FF-466F-3AEE-0F44E3D19C51}"/>
              </a:ext>
            </a:extLst>
          </p:cNvPr>
          <p:cNvSpPr>
            <a:spLocks noGrp="1"/>
          </p:cNvSpPr>
          <p:nvPr>
            <p:ph type="ftr" sz="quarter" idx="11"/>
          </p:nvPr>
        </p:nvSpPr>
        <p:spPr/>
        <p:txBody>
          <a:bodyPr/>
          <a:lstStyle/>
          <a:p>
            <a:pPr>
              <a:defRPr/>
            </a:pPr>
            <a:endParaRPr lang="en-US" dirty="0"/>
          </a:p>
        </p:txBody>
      </p:sp>
      <p:sp>
        <p:nvSpPr>
          <p:cNvPr id="7" name="Slide Number Placeholder 6">
            <a:extLst>
              <a:ext uri="{FF2B5EF4-FFF2-40B4-BE49-F238E27FC236}">
                <a16:creationId xmlns:a16="http://schemas.microsoft.com/office/drawing/2014/main" id="{3EF55776-DC83-3BBE-F462-DAFF1727D081}"/>
              </a:ext>
            </a:extLst>
          </p:cNvPr>
          <p:cNvSpPr>
            <a:spLocks noGrp="1"/>
          </p:cNvSpPr>
          <p:nvPr>
            <p:ph type="sldNum" sz="quarter" idx="12"/>
          </p:nvPr>
        </p:nvSpPr>
        <p:spPr/>
        <p:txBody>
          <a:bodyPr/>
          <a:lstStyle/>
          <a:p>
            <a:pPr>
              <a:defRPr/>
            </a:pPr>
            <a:fld id="{EDB663E3-79ED-4981-9C92-0A700A8A7C04}" type="slidenum">
              <a:rPr lang="en-US" smtClean="0"/>
              <a:pPr>
                <a:defRPr/>
              </a:pPr>
              <a:t>‹#›</a:t>
            </a:fld>
            <a:endParaRPr lang="en-US" dirty="0"/>
          </a:p>
        </p:txBody>
      </p:sp>
    </p:spTree>
    <p:extLst>
      <p:ext uri="{BB962C8B-B14F-4D97-AF65-F5344CB8AC3E}">
        <p14:creationId xmlns:p14="http://schemas.microsoft.com/office/powerpoint/2010/main" val="31540931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A0EEB6-B38C-9821-4F46-FDA758B6F3F5}"/>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DAAA7A1-C2AB-6BD1-16F0-3E20052C3A8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FDDB44-4C99-22DE-04DB-13B608C5E72B}"/>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82000"/>
                  </a:schemeClr>
                </a:solidFill>
              </a:defRPr>
            </a:lvl1pPr>
          </a:lstStyle>
          <a:p>
            <a:pPr>
              <a:defRPr/>
            </a:pPr>
            <a:endParaRPr lang="en-US" dirty="0"/>
          </a:p>
        </p:txBody>
      </p:sp>
      <p:sp>
        <p:nvSpPr>
          <p:cNvPr id="5" name="Footer Placeholder 4">
            <a:extLst>
              <a:ext uri="{FF2B5EF4-FFF2-40B4-BE49-F238E27FC236}">
                <a16:creationId xmlns:a16="http://schemas.microsoft.com/office/drawing/2014/main" id="{B917E1DB-B4B9-20A2-6B78-9805103BC0B2}"/>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82000"/>
                  </a:schemeClr>
                </a:solidFill>
              </a:defRPr>
            </a:lvl1pPr>
          </a:lstStyle>
          <a:p>
            <a:pPr>
              <a:defRPr/>
            </a:pPr>
            <a:endParaRPr lang="en-US" dirty="0"/>
          </a:p>
        </p:txBody>
      </p:sp>
      <p:sp>
        <p:nvSpPr>
          <p:cNvPr id="6" name="Slide Number Placeholder 5">
            <a:extLst>
              <a:ext uri="{FF2B5EF4-FFF2-40B4-BE49-F238E27FC236}">
                <a16:creationId xmlns:a16="http://schemas.microsoft.com/office/drawing/2014/main" id="{83BC6D1F-E768-080F-ED1E-CF0429497B40}"/>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82000"/>
                  </a:schemeClr>
                </a:solidFill>
              </a:defRPr>
            </a:lvl1pPr>
          </a:lstStyle>
          <a:p>
            <a:pPr>
              <a:defRPr/>
            </a:pPr>
            <a:fld id="{4BA02046-D05D-40F4-B29F-75EF5D407D44}" type="slidenum">
              <a:rPr lang="en-US" smtClean="0"/>
              <a:pPr>
                <a:defRPr/>
              </a:pPr>
              <a:t>‹#›</a:t>
            </a:fld>
            <a:endParaRPr lang="en-US" dirty="0"/>
          </a:p>
        </p:txBody>
      </p:sp>
    </p:spTree>
    <p:extLst>
      <p:ext uri="{BB962C8B-B14F-4D97-AF65-F5344CB8AC3E}">
        <p14:creationId xmlns:p14="http://schemas.microsoft.com/office/powerpoint/2010/main" val="239213312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9144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60" y="1845734"/>
            <a:ext cx="75438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675">
                <a:solidFill>
                  <a:srgbClr val="FFFFFF"/>
                </a:solidFill>
              </a:defRPr>
            </a:lvl1pPr>
          </a:lstStyle>
          <a:p>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675"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788">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28571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ftr="0" dt="0"/>
  <p:txStyles>
    <p:titleStyle>
      <a:lvl1pPr algn="l" defTabSz="685800" rtl="0" eaLnBrk="1" latinLnBrk="0" hangingPunct="1">
        <a:lnSpc>
          <a:spcPct val="85000"/>
        </a:lnSpc>
        <a:spcBef>
          <a:spcPct val="0"/>
        </a:spcBef>
        <a:buNone/>
        <a:defRPr sz="3600" kern="1200" spc="-38" baseline="0">
          <a:solidFill>
            <a:schemeClr val="tx1">
              <a:lumMod val="75000"/>
              <a:lumOff val="25000"/>
            </a:schemeClr>
          </a:solidFill>
          <a:latin typeface="+mj-lt"/>
          <a:ea typeface="+mj-ea"/>
          <a:cs typeface="+mj-cs"/>
        </a:defRPr>
      </a:lvl1pPr>
    </p:titleStyle>
    <p:bodyStyle>
      <a:lvl1pPr marL="68580" indent="-68580" algn="l" defTabSz="685800" rtl="0" eaLnBrk="1" latinLnBrk="0" hangingPunct="1">
        <a:lnSpc>
          <a:spcPct val="90000"/>
        </a:lnSpc>
        <a:spcBef>
          <a:spcPts val="900"/>
        </a:spcBef>
        <a:spcAft>
          <a:spcPts val="150"/>
        </a:spcAft>
        <a:buClr>
          <a:schemeClr val="accent1"/>
        </a:buClr>
        <a:buSzPct val="100000"/>
        <a:buFont typeface="Calibri" panose="020F0502020204030204" pitchFamily="34" charset="0"/>
        <a:buChar char=" "/>
        <a:defRPr sz="1500" kern="1200">
          <a:solidFill>
            <a:schemeClr val="tx1">
              <a:lumMod val="75000"/>
              <a:lumOff val="25000"/>
            </a:schemeClr>
          </a:solidFill>
          <a:latin typeface="+mn-lt"/>
          <a:ea typeface="+mn-ea"/>
          <a:cs typeface="+mn-cs"/>
        </a:defRPr>
      </a:lvl1pPr>
      <a:lvl2pPr marL="288036" indent="-137160" algn="l" defTabSz="685800" rtl="0" eaLnBrk="1" latinLnBrk="0" hangingPunct="1">
        <a:lnSpc>
          <a:spcPct val="90000"/>
        </a:lnSpc>
        <a:spcBef>
          <a:spcPts val="150"/>
        </a:spcBef>
        <a:spcAft>
          <a:spcPts val="300"/>
        </a:spcAft>
        <a:buClr>
          <a:schemeClr val="accent1"/>
        </a:buClr>
        <a:buFont typeface="Calibri" pitchFamily="34" charset="0"/>
        <a:buChar char="◦"/>
        <a:defRPr sz="1350" kern="1200">
          <a:solidFill>
            <a:schemeClr val="tx1">
              <a:lumMod val="75000"/>
              <a:lumOff val="25000"/>
            </a:schemeClr>
          </a:solidFill>
          <a:latin typeface="+mn-lt"/>
          <a:ea typeface="+mn-ea"/>
          <a:cs typeface="+mn-cs"/>
        </a:defRPr>
      </a:lvl2pPr>
      <a:lvl3pPr marL="42519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3pPr>
      <a:lvl4pPr marL="56235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4pPr>
      <a:lvl5pPr marL="699516" indent="-13716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5pPr>
      <a:lvl6pPr marL="8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6pPr>
      <a:lvl7pPr marL="9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7pPr>
      <a:lvl8pPr marL="112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8pPr>
      <a:lvl9pPr marL="1275000" indent="-171450" algn="l" defTabSz="685800" rtl="0" eaLnBrk="1" latinLnBrk="0" hangingPunct="1">
        <a:lnSpc>
          <a:spcPct val="90000"/>
        </a:lnSpc>
        <a:spcBef>
          <a:spcPts val="150"/>
        </a:spcBef>
        <a:spcAft>
          <a:spcPts val="300"/>
        </a:spcAft>
        <a:buClr>
          <a:schemeClr val="accent1"/>
        </a:buClr>
        <a:buFont typeface="Calibri" pitchFamily="34" charset="0"/>
        <a:buChar char="◦"/>
        <a:defRPr sz="1050" kern="1200">
          <a:solidFill>
            <a:schemeClr val="tx1">
              <a:lumMod val="75000"/>
              <a:lumOff val="25000"/>
            </a:schemeClr>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 Id="rId4" Type="http://schemas.openxmlformats.org/officeDocument/2006/relationships/image" Target="../media/image21.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7" Type="http://schemas.openxmlformats.org/officeDocument/2006/relationships/hyperlink" Target="https://docs.legis.wisconsin.gov/code/admin_code/dcf/201_252/202.pdf" TargetMode="External"/><Relationship Id="rId2" Type="http://schemas.openxmlformats.org/officeDocument/2006/relationships/slideLayout" Target="../slideLayouts/slideLayout2.xml"/><Relationship Id="rId1" Type="http://schemas.openxmlformats.org/officeDocument/2006/relationships/tags" Target="../tags/tag15.xml"/><Relationship Id="rId6" Type="http://schemas.openxmlformats.org/officeDocument/2006/relationships/hyperlink" Target="https://dcf.wisconsin.gov/files/ccregulation/cclicensing/commentary/252-09.pdf" TargetMode="External"/><Relationship Id="rId5" Type="http://schemas.openxmlformats.org/officeDocument/2006/relationships/hyperlink" Target="https://dcf.wisconsin.gov/files/ccregulation/cclicensing/commentary/251-08.pdf" TargetMode="External"/><Relationship Id="rId4" Type="http://schemas.openxmlformats.org/officeDocument/2006/relationships/hyperlink" Target="https://dcf.wisconsin.gov/files/ccregulation/cclicensing/commentary/250-08.pdf" TargetMode="Externa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9.xml"/><Relationship Id="rId6" Type="http://schemas.openxmlformats.org/officeDocument/2006/relationships/hyperlink" Target="https://dcf.wisconsin.gov/files/ccregulation/cccertification/certifiers.pdf" TargetMode="External"/><Relationship Id="rId5" Type="http://schemas.openxmlformats.org/officeDocument/2006/relationships/hyperlink" Target="https://dcf.wisconsin.gov/cclicensing/contacts" TargetMode="External"/><Relationship Id="rId4" Type="http://schemas.openxmlformats.org/officeDocument/2006/relationships/image" Target="../media/image22.jpe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hyperlink" Target="https://docs.legis.wisconsin.gov/document/statutes/120.13(14)" TargetMode="External"/><Relationship Id="rId2" Type="http://schemas.openxmlformats.org/officeDocument/2006/relationships/slideLayout" Target="../slideLayouts/slideLayout2.xml"/><Relationship Id="rId1" Type="http://schemas.openxmlformats.org/officeDocument/2006/relationships/tags" Target="../tags/tag7.xml"/><Relationship Id="rId6" Type="http://schemas.openxmlformats.org/officeDocument/2006/relationships/hyperlink" Target="https://docs.legis.wisconsin.gov/document/statutes/48.651" TargetMode="External"/><Relationship Id="rId5" Type="http://schemas.openxmlformats.org/officeDocument/2006/relationships/hyperlink" Target="https://docs.legis.wisconsin.gov/document/statutes/48.65(1)" TargetMode="Externa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5.xml"/><Relationship Id="rId7" Type="http://schemas.openxmlformats.org/officeDocument/2006/relationships/image" Target="../media/image9.svg"/><Relationship Id="rId2" Type="http://schemas.openxmlformats.org/officeDocument/2006/relationships/slideLayout" Target="../slideLayouts/slideLayout2.xml"/><Relationship Id="rId1" Type="http://schemas.openxmlformats.org/officeDocument/2006/relationships/tags" Target="../tags/tag8.xml"/><Relationship Id="rId6" Type="http://schemas.openxmlformats.org/officeDocument/2006/relationships/image" Target="../media/image8.png"/><Relationship Id="rId11" Type="http://schemas.openxmlformats.org/officeDocument/2006/relationships/image" Target="../media/image13.svg"/><Relationship Id="rId5" Type="http://schemas.openxmlformats.org/officeDocument/2006/relationships/image" Target="../media/image7.sv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sv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4.jpeg"/></Relationships>
</file>

<file path=ppt/slides/_rels/slide7.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notesSlide" Target="../notesSlides/notesSlide7.xml"/><Relationship Id="rId7" Type="http://schemas.openxmlformats.org/officeDocument/2006/relationships/image" Target="http://www.roboticstech.com/images/catalog/BS300%20256%20Compact.png" TargetMode="External"/><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16.png"/><Relationship Id="rId5" Type="http://schemas.openxmlformats.org/officeDocument/2006/relationships/image" Target="http://a248.e.akamai.net/origin-cdn.volusion.com/uxwmf.jsges/v/vspfiles/photos/09-54450-2.jpg" TargetMode="External"/><Relationship Id="rId4" Type="http://schemas.openxmlformats.org/officeDocument/2006/relationships/image" Target="../media/image15.jpeg"/><Relationship Id="rId9" Type="http://schemas.openxmlformats.org/officeDocument/2006/relationships/image" Target="http://atwecgrp.com/cart/images/logo133.jpg"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19.jpeg"/><Relationship Id="rId4" Type="http://schemas.openxmlformats.org/officeDocument/2006/relationships/image" Target="../media/image18.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bk object 17" descr="Photo of a child reading a book">
            <a:extLst>
              <a:ext uri="{FF2B5EF4-FFF2-40B4-BE49-F238E27FC236}">
                <a16:creationId xmlns:a16="http://schemas.microsoft.com/office/drawing/2014/main" id="{C0CCBFC6-17E8-85F8-5068-D9D416BE6B43}"/>
              </a:ext>
            </a:extLst>
          </p:cNvPr>
          <p:cNvSpPr/>
          <p:nvPr/>
        </p:nvSpPr>
        <p:spPr>
          <a:xfrm>
            <a:off x="473383" y="264318"/>
            <a:ext cx="8197234" cy="4585821"/>
          </a:xfrm>
          <a:prstGeom prst="rect">
            <a:avLst/>
          </a:prstGeom>
          <a:blipFill>
            <a:blip r:embed="rId4" cstate="print"/>
            <a:stretch>
              <a:fillRect/>
            </a:stretch>
          </a:blipFill>
          <a:ln w="76200">
            <a:solidFill>
              <a:srgbClr val="AF3962"/>
            </a:solidFill>
          </a:ln>
        </p:spPr>
        <p:txBody>
          <a:bodyPr wrap="square" lIns="0" tIns="0" rIns="0" bIns="0" rtlCol="0"/>
          <a:lstStyle/>
          <a:p>
            <a:endParaRPr dirty="0"/>
          </a:p>
        </p:txBody>
      </p:sp>
      <p:sp>
        <p:nvSpPr>
          <p:cNvPr id="7" name="TextBox 4">
            <a:extLst>
              <a:ext uri="{FF2B5EF4-FFF2-40B4-BE49-F238E27FC236}">
                <a16:creationId xmlns:a16="http://schemas.microsoft.com/office/drawing/2014/main" id="{75A43FB2-DEE0-BEE1-CBD9-8FA553C16A4B}"/>
              </a:ext>
            </a:extLst>
          </p:cNvPr>
          <p:cNvSpPr txBox="1">
            <a:spLocks noGrp="1" noChangeArrowheads="1"/>
          </p:cNvSpPr>
          <p:nvPr>
            <p:ph type="title" idx="4294967295"/>
          </p:nvPr>
        </p:nvSpPr>
        <p:spPr bwMode="auto">
          <a:xfrm>
            <a:off x="2776256" y="4084012"/>
            <a:ext cx="5594994" cy="523220"/>
          </a:xfrm>
          <a:prstGeom prst="rect">
            <a:avLst/>
          </a:prstGeom>
          <a:noFill/>
          <a:ln>
            <a:noFill/>
            <a:prstDash/>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eaLnBrk="0" hangingPunct="0">
              <a:defRPr>
                <a:solidFill>
                  <a:schemeClr val="tx1"/>
                </a:solidFill>
                <a:latin typeface="Arial" charset="0"/>
                <a:ea typeface="ＭＳ Ｐゴシック" charset="-128"/>
              </a:defRPr>
            </a:lvl1pPr>
            <a:lvl2pPr marL="742950" indent="-285750" eaLnBrk="0" hangingPunct="0">
              <a:defRPr>
                <a:solidFill>
                  <a:schemeClr val="tx1"/>
                </a:solidFill>
                <a:latin typeface="Arial" charset="0"/>
                <a:ea typeface="ＭＳ Ｐゴシック" charset="-128"/>
              </a:defRPr>
            </a:lvl2pPr>
            <a:lvl3pPr marL="1143000" indent="-228600" eaLnBrk="0" hangingPunct="0">
              <a:defRPr>
                <a:solidFill>
                  <a:schemeClr val="tx1"/>
                </a:solidFill>
                <a:latin typeface="Arial" charset="0"/>
                <a:ea typeface="ＭＳ Ｐゴシック" charset="-128"/>
              </a:defRPr>
            </a:lvl3pPr>
            <a:lvl4pPr marL="1600200" indent="-228600" eaLnBrk="0" hangingPunct="0">
              <a:defRPr>
                <a:solidFill>
                  <a:schemeClr val="tx1"/>
                </a:solidFill>
                <a:latin typeface="Arial" charset="0"/>
                <a:ea typeface="ＭＳ Ｐゴシック" charset="-128"/>
              </a:defRPr>
            </a:lvl4pPr>
            <a:lvl5pPr marL="2057400" indent="-228600" eaLnBrk="0" hangingPunct="0">
              <a:defRPr>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a:solidFill>
                  <a:schemeClr val="tx1"/>
                </a:solidFill>
                <a:latin typeface="Arial" charset="0"/>
                <a:ea typeface="ＭＳ Ｐゴシック" charset="-128"/>
              </a:defRPr>
            </a:lvl9p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rPr>
              <a:t>Child Care Vehicle Safety Alarm</a:t>
            </a:r>
          </a:p>
        </p:txBody>
      </p:sp>
      <p:pic>
        <p:nvPicPr>
          <p:cNvPr id="4" name="Picture 3" descr="Wisconsin Department of Children and Families Logo">
            <a:extLst>
              <a:ext uri="{FF2B5EF4-FFF2-40B4-BE49-F238E27FC236}">
                <a16:creationId xmlns:a16="http://schemas.microsoft.com/office/drawing/2014/main" id="{62893DED-24A8-7759-ED27-B0AE658C7C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85999" y="5334000"/>
            <a:ext cx="4572002" cy="1107282"/>
          </a:xfrm>
          <a:prstGeom prst="rect">
            <a:avLst/>
          </a:prstGeom>
        </p:spPr>
      </p:pic>
      <p:sp>
        <p:nvSpPr>
          <p:cNvPr id="8" name="TextBox 7">
            <a:extLst>
              <a:ext uri="{FF2B5EF4-FFF2-40B4-BE49-F238E27FC236}">
                <a16:creationId xmlns:a16="http://schemas.microsoft.com/office/drawing/2014/main" id="{5E30105B-230E-7DD0-893F-181BA30BFAA4}"/>
              </a:ext>
            </a:extLst>
          </p:cNvPr>
          <p:cNvSpPr txBox="1"/>
          <p:nvPr/>
        </p:nvSpPr>
        <p:spPr>
          <a:xfrm>
            <a:off x="6376988" y="6390292"/>
            <a:ext cx="2619375" cy="307777"/>
          </a:xfrm>
          <a:prstGeom prst="rect">
            <a:avLst/>
          </a:prstGeom>
          <a:noFill/>
        </p:spPr>
        <p:txBody>
          <a:bodyPr wrap="square" rtlCol="0">
            <a:spAutoFit/>
          </a:bodyPr>
          <a:lstStyle/>
          <a:p>
            <a:pPr algn="ctr"/>
            <a:r>
              <a:rPr lang="en-US" sz="1400" dirty="0"/>
              <a:t>Updated April 2026</a:t>
            </a:r>
          </a:p>
        </p:txBody>
      </p:sp>
      <p:sp>
        <p:nvSpPr>
          <p:cNvPr id="2" name="Slide Number Placeholder 1">
            <a:extLst>
              <a:ext uri="{FF2B5EF4-FFF2-40B4-BE49-F238E27FC236}">
                <a16:creationId xmlns:a16="http://schemas.microsoft.com/office/drawing/2014/main" id="{5D3FB7F7-6E5E-AF79-3DE1-5C5CDBB3C323}"/>
              </a:ext>
            </a:extLst>
          </p:cNvPr>
          <p:cNvSpPr>
            <a:spLocks noGrp="1"/>
          </p:cNvSpPr>
          <p:nvPr>
            <p:ph type="sldNum" sz="quarter" idx="12"/>
          </p:nvPr>
        </p:nvSpPr>
        <p:spPr/>
        <p:txBody>
          <a:bodyPr/>
          <a:lstStyle/>
          <a:p>
            <a:pPr>
              <a:defRPr/>
            </a:pPr>
            <a:fld id="{27370678-FB4D-4AED-966F-6A70330DBF49}" type="slidenum">
              <a:rPr lang="en-US" smtClean="0">
                <a:latin typeface="Roboto" panose="02000000000000000000" pitchFamily="2" charset="0"/>
                <a:ea typeface="Roboto" panose="02000000000000000000" pitchFamily="2" charset="0"/>
              </a:rPr>
              <a:pPr>
                <a:defRPr/>
              </a:pPr>
              <a:t>1</a:t>
            </a:fld>
            <a:endParaRPr lang="en-US"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17918016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7146428-E600-6A21-02FB-A4B7A84466A6}"/>
              </a:ext>
            </a:extLst>
          </p:cNvPr>
          <p:cNvSpPr>
            <a:spLocks noGrp="1"/>
          </p:cNvSpPr>
          <p:nvPr>
            <p:ph type="title"/>
          </p:nvPr>
        </p:nvSpPr>
        <p:spPr>
          <a:xfrm>
            <a:off x="628650" y="365126"/>
            <a:ext cx="6570640" cy="1038672"/>
          </a:xfrm>
          <a:prstGeom prst="round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normAutofit fontScale="90000"/>
          </a:bodyPr>
          <a:lstStyle/>
          <a:p>
            <a:pPr marL="12700">
              <a:lnSpc>
                <a:spcPct val="100000"/>
              </a:lnSpc>
            </a:pPr>
            <a:r>
              <a:rPr lang="en-US" sz="3200" b="1" spc="5" dirty="0">
                <a:solidFill>
                  <a:schemeClr val="bg1"/>
                </a:solidFill>
                <a:latin typeface="Roboto" panose="02000000000000000000" pitchFamily="2" charset="0"/>
                <a:ea typeface="Roboto" panose="02000000000000000000" pitchFamily="2" charset="0"/>
                <a:cs typeface="Arial"/>
              </a:rPr>
              <a:t>Hardwired Alarm Reset Methods-3</a:t>
            </a:r>
            <a:endParaRPr lang="en-US" sz="3200" dirty="0">
              <a:solidFill>
                <a:schemeClr val="bg1"/>
              </a:solidFill>
              <a:latin typeface="Roboto" panose="02000000000000000000" pitchFamily="2" charset="0"/>
              <a:ea typeface="Roboto" panose="02000000000000000000" pitchFamily="2" charset="0"/>
              <a:cs typeface="Arial"/>
            </a:endParaRPr>
          </a:p>
        </p:txBody>
      </p:sp>
      <p:sp>
        <p:nvSpPr>
          <p:cNvPr id="4" name="Rectangle 3"/>
          <p:cNvSpPr txBox="1">
            <a:spLocks noChangeArrowheads="1"/>
          </p:cNvSpPr>
          <p:nvPr/>
        </p:nvSpPr>
        <p:spPr bwMode="auto">
          <a:xfrm>
            <a:off x="707720" y="1808503"/>
            <a:ext cx="7979079" cy="1343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b="1" dirty="0">
                <a:solidFill>
                  <a:schemeClr val="bg2">
                    <a:lumMod val="10000"/>
                  </a:schemeClr>
                </a:solidFill>
                <a:latin typeface="Roboto" panose="02000000000000000000" pitchFamily="2" charset="0"/>
                <a:ea typeface="Roboto" panose="02000000000000000000" pitchFamily="2" charset="0"/>
              </a:rPr>
              <a:t>Minivan/SUVs </a:t>
            </a:r>
            <a:r>
              <a:rPr lang="en-US" dirty="0">
                <a:solidFill>
                  <a:schemeClr val="bg2">
                    <a:lumMod val="10000"/>
                  </a:schemeClr>
                </a:solidFill>
                <a:latin typeface="Roboto" panose="02000000000000000000" pitchFamily="2" charset="0"/>
                <a:ea typeface="Roboto" panose="02000000000000000000" pitchFamily="2" charset="0"/>
              </a:rPr>
              <a:t>- Reset button located in the center or in the back of the vehicle.</a:t>
            </a:r>
          </a:p>
          <a:p>
            <a:endParaRPr lang="en-US" dirty="0">
              <a:latin typeface="Roboto" panose="02000000000000000000" pitchFamily="2" charset="0"/>
              <a:ea typeface="Roboto" panose="02000000000000000000" pitchFamily="2" charset="0"/>
            </a:endParaRPr>
          </a:p>
        </p:txBody>
      </p:sp>
      <p:sp>
        <p:nvSpPr>
          <p:cNvPr id="5" name="Text Box 5"/>
          <p:cNvSpPr txBox="1">
            <a:spLocks noChangeArrowheads="1"/>
          </p:cNvSpPr>
          <p:nvPr/>
        </p:nvSpPr>
        <p:spPr bwMode="auto">
          <a:xfrm>
            <a:off x="747579" y="4174937"/>
            <a:ext cx="3863662" cy="830997"/>
          </a:xfrm>
          <a:prstGeom prst="rect">
            <a:avLst/>
          </a:prstGeom>
          <a:solidFill>
            <a:schemeClr val="accent2"/>
          </a:solidFill>
          <a:ln>
            <a:noFill/>
          </a:ln>
          <a:effectLst/>
        </p:spPr>
        <p:txBody>
          <a:bodyPr wrap="square">
            <a:spAutoFit/>
          </a:bodyPr>
          <a:lstStyle/>
          <a:p>
            <a:pPr algn="ctr">
              <a:spcBef>
                <a:spcPct val="50000"/>
              </a:spcBef>
            </a:pPr>
            <a:r>
              <a:rPr lang="en-US" sz="2400" b="1" dirty="0">
                <a:solidFill>
                  <a:schemeClr val="bg1"/>
                </a:solidFill>
                <a:latin typeface="Roboto" panose="02000000000000000000" pitchFamily="2" charset="0"/>
                <a:ea typeface="Roboto" panose="02000000000000000000" pitchFamily="2" charset="0"/>
              </a:rPr>
              <a:t>What’s wrong with </a:t>
            </a:r>
            <a:br>
              <a:rPr lang="en-US" sz="2400" b="1" dirty="0">
                <a:solidFill>
                  <a:schemeClr val="bg1"/>
                </a:solidFill>
                <a:latin typeface="Roboto" panose="02000000000000000000" pitchFamily="2" charset="0"/>
                <a:ea typeface="Roboto" panose="02000000000000000000" pitchFamily="2" charset="0"/>
              </a:rPr>
            </a:br>
            <a:r>
              <a:rPr lang="en-US" sz="2400" b="1" dirty="0">
                <a:solidFill>
                  <a:schemeClr val="bg1"/>
                </a:solidFill>
                <a:latin typeface="Roboto" panose="02000000000000000000" pitchFamily="2" charset="0"/>
                <a:ea typeface="Roboto" panose="02000000000000000000" pitchFamily="2" charset="0"/>
              </a:rPr>
              <a:t>this picture?</a:t>
            </a:r>
          </a:p>
        </p:txBody>
      </p:sp>
      <p:pic>
        <p:nvPicPr>
          <p:cNvPr id="6" name="Picture 4" descr="inappropriate installation of rear disengage device at front of vehic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70623" y="3269734"/>
            <a:ext cx="3155941" cy="2908416"/>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92734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62577" y="1153571"/>
            <a:ext cx="2400300" cy="4461163"/>
          </a:xfrm>
        </p:spPr>
        <p:txBody>
          <a:bodyPr vert="horz" lIns="91440" tIns="45720" rIns="91440" bIns="45720" rtlCol="0" anchor="ctr">
            <a:normAutofit/>
          </a:bodyPr>
          <a:lstStyle/>
          <a:p>
            <a:pPr defTabSz="914400"/>
            <a:r>
              <a:rPr lang="en-US" sz="4400" b="1" kern="1200" dirty="0">
                <a:solidFill>
                  <a:srgbClr val="FFFFFF"/>
                </a:solidFill>
                <a:latin typeface="Roboto" panose="02000000000000000000" pitchFamily="2" charset="0"/>
                <a:ea typeface="Roboto" panose="02000000000000000000" pitchFamily="2" charset="0"/>
              </a:rPr>
              <a:t>Systems That Do Not Meet </a:t>
            </a:r>
            <a:br>
              <a:rPr lang="en-US" sz="4400" b="1" kern="1200" dirty="0">
                <a:solidFill>
                  <a:srgbClr val="FFFFFF"/>
                </a:solidFill>
                <a:latin typeface="Roboto" panose="02000000000000000000" pitchFamily="2" charset="0"/>
                <a:ea typeface="Roboto" panose="02000000000000000000" pitchFamily="2" charset="0"/>
              </a:rPr>
            </a:br>
            <a:r>
              <a:rPr lang="en-US" sz="4400" b="1" kern="1200" dirty="0">
                <a:solidFill>
                  <a:srgbClr val="FFFFFF"/>
                </a:solidFill>
                <a:latin typeface="Roboto" panose="02000000000000000000" pitchFamily="2" charset="0"/>
                <a:ea typeface="Roboto" panose="02000000000000000000" pitchFamily="2" charset="0"/>
              </a:rPr>
              <a:t>Intent of the Law</a:t>
            </a:r>
            <a:endParaRPr lang="en-US" sz="4400" kern="1200" dirty="0">
              <a:solidFill>
                <a:srgbClr val="FFFFFF"/>
              </a:solidFill>
              <a:latin typeface="Roboto" panose="02000000000000000000" pitchFamily="2" charset="0"/>
              <a:ea typeface="Roboto" panose="02000000000000000000" pitchFamily="2" charset="0"/>
            </a:endParaRPr>
          </a:p>
        </p:txBody>
      </p:sp>
      <p:sp>
        <p:nvSpPr>
          <p:cNvPr id="4" name="Rectangle 9"/>
          <p:cNvSpPr>
            <a:spLocks noChangeArrowheads="1"/>
          </p:cNvSpPr>
          <p:nvPr/>
        </p:nvSpPr>
        <p:spPr bwMode="auto">
          <a:xfrm>
            <a:off x="3335481" y="591344"/>
            <a:ext cx="5179868" cy="3233681"/>
          </a:xfrm>
          <a:prstGeom prst="rect">
            <a:avLst/>
          </a:prstGeom>
          <a:noFill/>
        </p:spPr>
        <p:txBody>
          <a:bodyPr vert="horz" lIns="91440" tIns="45720" rIns="91440" bIns="45720" rtlCol="0" anchor="ctr">
            <a:normAutofit/>
          </a:bodyPr>
          <a:lstStyle/>
          <a:p>
            <a:pPr marL="457200" indent="-228600">
              <a:lnSpc>
                <a:spcPct val="90000"/>
              </a:lnSpc>
              <a:spcAft>
                <a:spcPts val="600"/>
              </a:spcAft>
              <a:buFont typeface="Arial" panose="020B0604020202020204" pitchFamily="34" charset="0"/>
              <a:buChar char="•"/>
            </a:pPr>
            <a:r>
              <a:rPr lang="en-US" sz="3200" b="1" dirty="0">
                <a:latin typeface="Roboto" panose="02000000000000000000" pitchFamily="2" charset="0"/>
                <a:ea typeface="Roboto" panose="02000000000000000000" pitchFamily="2" charset="0"/>
              </a:rPr>
              <a:t>Reminder systems</a:t>
            </a:r>
          </a:p>
          <a:p>
            <a:pPr marL="457200" indent="-228600">
              <a:lnSpc>
                <a:spcPct val="90000"/>
              </a:lnSpc>
              <a:spcAft>
                <a:spcPts val="600"/>
              </a:spcAft>
              <a:buFont typeface="Arial" panose="020B0604020202020204" pitchFamily="34" charset="0"/>
              <a:buChar char="•"/>
            </a:pPr>
            <a:r>
              <a:rPr lang="en-US" sz="3200" b="1" dirty="0">
                <a:latin typeface="Roboto" panose="02000000000000000000" pitchFamily="2" charset="0"/>
                <a:ea typeface="Roboto" panose="02000000000000000000" pitchFamily="2" charset="0"/>
              </a:rPr>
              <a:t>Child sensing or tracking systems</a:t>
            </a:r>
          </a:p>
        </p:txBody>
      </p:sp>
      <p:sp>
        <p:nvSpPr>
          <p:cNvPr id="5" name="&quot;No&quot; Symbol 4" descr="image of a no sumbol"/>
          <p:cNvSpPr/>
          <p:nvPr/>
        </p:nvSpPr>
        <p:spPr>
          <a:xfrm>
            <a:off x="4365664" y="3269840"/>
            <a:ext cx="2398018" cy="2293057"/>
          </a:xfrm>
          <a:prstGeom prst="noSmoking">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en-US" dirty="0">
              <a:solidFill>
                <a:schemeClr val="tx1"/>
              </a:solidFill>
            </a:endParaRPr>
          </a:p>
        </p:txBody>
      </p:sp>
      <p:sp>
        <p:nvSpPr>
          <p:cNvPr id="25" name="Arc 2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89575E1-3389-451A-A5F7-27854C25C5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4293"/>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A53CCC5C-D88E-40FB-B30B-23DCDBD01D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3125451" cy="685800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5125" y="591344"/>
            <a:ext cx="2400300" cy="5585619"/>
          </a:xfrm>
        </p:spPr>
        <p:txBody>
          <a:bodyPr>
            <a:normAutofit/>
          </a:bodyPr>
          <a:lstStyle/>
          <a:p>
            <a:r>
              <a:rPr lang="en-US" sz="3400" b="1" dirty="0">
                <a:solidFill>
                  <a:srgbClr val="FFFFFF"/>
                </a:solidFill>
                <a:latin typeface="Roboto" panose="02000000000000000000" pitchFamily="2" charset="0"/>
                <a:ea typeface="Roboto" panose="02000000000000000000" pitchFamily="2" charset="0"/>
              </a:rPr>
              <a:t>How the Child Care Vehicle Safety Alarm Rule is Monitored</a:t>
            </a:r>
            <a:endParaRPr lang="en-US" sz="3400" dirty="0">
              <a:solidFill>
                <a:srgbClr val="FFFFFF"/>
              </a:solidFill>
              <a:latin typeface="Roboto" panose="02000000000000000000" pitchFamily="2" charset="0"/>
              <a:ea typeface="Roboto" panose="02000000000000000000" pitchFamily="2" charset="0"/>
            </a:endParaRPr>
          </a:p>
        </p:txBody>
      </p:sp>
      <p:sp>
        <p:nvSpPr>
          <p:cNvPr id="3" name="Content Placeholder 2"/>
          <p:cNvSpPr>
            <a:spLocks noGrp="1"/>
          </p:cNvSpPr>
          <p:nvPr>
            <p:ph idx="1"/>
          </p:nvPr>
        </p:nvSpPr>
        <p:spPr>
          <a:xfrm>
            <a:off x="3335481" y="939330"/>
            <a:ext cx="5179868" cy="5585619"/>
          </a:xfrm>
        </p:spPr>
        <p:txBody>
          <a:bodyPr anchor="ctr">
            <a:normAutofit/>
          </a:bodyPr>
          <a:lstStyle/>
          <a:p>
            <a:pPr marL="114300" indent="0">
              <a:buNone/>
            </a:pPr>
            <a:endParaRPr lang="en-US" sz="2400" dirty="0">
              <a:latin typeface="Roboto" panose="02000000000000000000" pitchFamily="2" charset="0"/>
              <a:ea typeface="Roboto" panose="02000000000000000000" pitchFamily="2" charset="0"/>
            </a:endParaRPr>
          </a:p>
          <a:p>
            <a:pPr marL="114300" indent="0">
              <a:buNone/>
            </a:pPr>
            <a:r>
              <a:rPr lang="en-US" sz="2400" b="1" dirty="0">
                <a:latin typeface="Roboto" panose="02000000000000000000" pitchFamily="2" charset="0"/>
                <a:ea typeface="Roboto" panose="02000000000000000000" pitchFamily="2" charset="0"/>
              </a:rPr>
              <a:t>Licensed Family Child Care</a:t>
            </a:r>
          </a:p>
          <a:p>
            <a:pPr marL="114300" indent="0">
              <a:buNone/>
            </a:pPr>
            <a:r>
              <a:rPr lang="en-US" sz="2400" dirty="0">
                <a:latin typeface="Roboto" panose="02000000000000000000" pitchFamily="2" charset="0"/>
                <a:ea typeface="Roboto" panose="02000000000000000000" pitchFamily="2" charset="0"/>
                <a:hlinkClick r:id="rId4"/>
              </a:rPr>
              <a:t>DCF 250.08(5)(e) &amp; 250.08(8) </a:t>
            </a:r>
            <a:endParaRPr lang="en-US" sz="2400" dirty="0">
              <a:latin typeface="Roboto" panose="02000000000000000000" pitchFamily="2" charset="0"/>
              <a:ea typeface="Roboto" panose="02000000000000000000" pitchFamily="2" charset="0"/>
            </a:endParaRPr>
          </a:p>
          <a:p>
            <a:pPr marL="114300" indent="0">
              <a:buNone/>
            </a:pPr>
            <a:endParaRPr lang="en-US" sz="2400" dirty="0">
              <a:latin typeface="Roboto" panose="02000000000000000000" pitchFamily="2" charset="0"/>
              <a:ea typeface="Roboto" panose="02000000000000000000" pitchFamily="2" charset="0"/>
            </a:endParaRPr>
          </a:p>
          <a:p>
            <a:pPr marL="114300" indent="0">
              <a:buNone/>
            </a:pPr>
            <a:r>
              <a:rPr lang="en-US" sz="2400" b="1" dirty="0">
                <a:latin typeface="Roboto" panose="02000000000000000000" pitchFamily="2" charset="0"/>
                <a:ea typeface="Roboto" panose="02000000000000000000" pitchFamily="2" charset="0"/>
              </a:rPr>
              <a:t>Group Child Care</a:t>
            </a:r>
          </a:p>
          <a:p>
            <a:pPr marL="114300" indent="0">
              <a:buNone/>
            </a:pPr>
            <a:r>
              <a:rPr lang="en-US" sz="2400" dirty="0">
                <a:latin typeface="Roboto" panose="02000000000000000000" pitchFamily="2" charset="0"/>
                <a:ea typeface="Roboto" panose="02000000000000000000" pitchFamily="2" charset="0"/>
                <a:hlinkClick r:id="rId5"/>
              </a:rPr>
              <a:t>DCF 251.08(5)(c) &amp; 251.08(8)</a:t>
            </a:r>
            <a:endParaRPr lang="en-US" sz="2400" dirty="0">
              <a:latin typeface="Roboto" panose="02000000000000000000" pitchFamily="2" charset="0"/>
              <a:ea typeface="Roboto" panose="02000000000000000000" pitchFamily="2" charset="0"/>
            </a:endParaRPr>
          </a:p>
          <a:p>
            <a:pPr marL="114300" indent="0">
              <a:buNone/>
            </a:pPr>
            <a:endParaRPr lang="en-US" sz="2400" dirty="0">
              <a:latin typeface="Roboto" panose="02000000000000000000" pitchFamily="2" charset="0"/>
              <a:ea typeface="Roboto" panose="02000000000000000000" pitchFamily="2" charset="0"/>
            </a:endParaRPr>
          </a:p>
          <a:p>
            <a:pPr marL="114300" indent="0">
              <a:buNone/>
            </a:pPr>
            <a:r>
              <a:rPr lang="en-US" sz="2400" b="1" dirty="0">
                <a:latin typeface="Roboto" panose="02000000000000000000" pitchFamily="2" charset="0"/>
                <a:ea typeface="Roboto" panose="02000000000000000000" pitchFamily="2" charset="0"/>
              </a:rPr>
              <a:t>Day Camps</a:t>
            </a:r>
          </a:p>
          <a:p>
            <a:pPr marL="114300" indent="0">
              <a:buNone/>
            </a:pPr>
            <a:r>
              <a:rPr lang="en-US" sz="2400" dirty="0">
                <a:latin typeface="Roboto" panose="02000000000000000000" pitchFamily="2" charset="0"/>
                <a:ea typeface="Roboto" panose="02000000000000000000" pitchFamily="2" charset="0"/>
                <a:hlinkClick r:id="rId6"/>
              </a:rPr>
              <a:t>DCF 252.09(5)(c) &amp; 252.09(8)</a:t>
            </a:r>
            <a:endParaRPr lang="en-US" sz="2400" dirty="0">
              <a:latin typeface="Roboto" panose="02000000000000000000" pitchFamily="2" charset="0"/>
              <a:ea typeface="Roboto" panose="02000000000000000000" pitchFamily="2" charset="0"/>
            </a:endParaRPr>
          </a:p>
          <a:p>
            <a:pPr marL="114300" indent="0">
              <a:buNone/>
            </a:pPr>
            <a:endParaRPr lang="en-US" sz="2400" dirty="0">
              <a:latin typeface="Roboto" panose="02000000000000000000" pitchFamily="2" charset="0"/>
              <a:ea typeface="Roboto" panose="02000000000000000000" pitchFamily="2" charset="0"/>
            </a:endParaRPr>
          </a:p>
          <a:p>
            <a:pPr marL="114300" indent="0">
              <a:buNone/>
            </a:pPr>
            <a:r>
              <a:rPr lang="en-US" sz="2400" b="1" dirty="0">
                <a:latin typeface="Roboto" panose="02000000000000000000" pitchFamily="2" charset="0"/>
                <a:ea typeface="Roboto" panose="02000000000000000000" pitchFamily="2" charset="0"/>
              </a:rPr>
              <a:t>Certified Family Child Care</a:t>
            </a:r>
          </a:p>
          <a:p>
            <a:pPr marL="114300" indent="0">
              <a:buNone/>
            </a:pPr>
            <a:r>
              <a:rPr lang="en-US" sz="2400" dirty="0">
                <a:latin typeface="Roboto" panose="02000000000000000000" pitchFamily="2" charset="0"/>
                <a:ea typeface="Roboto" panose="02000000000000000000" pitchFamily="2" charset="0"/>
                <a:hlinkClick r:id="rId7"/>
              </a:rPr>
              <a:t>DCF 202.08(9)(p) – (s)</a:t>
            </a:r>
            <a:endParaRPr lang="en-US" sz="2400" dirty="0">
              <a:latin typeface="Roboto" panose="02000000000000000000" pitchFamily="2" charset="0"/>
              <a:ea typeface="Roboto" panose="02000000000000000000" pitchFamily="2" charset="0"/>
            </a:endParaRPr>
          </a:p>
          <a:p>
            <a:pPr marL="114300" indent="0">
              <a:buNone/>
            </a:pPr>
            <a:endParaRPr lang="en-US" sz="2400" dirty="0">
              <a:latin typeface="Roboto" panose="02000000000000000000" pitchFamily="2" charset="0"/>
              <a:ea typeface="Roboto" panose="02000000000000000000" pitchFamily="2" charset="0"/>
            </a:endParaRPr>
          </a:p>
          <a:p>
            <a:pPr marL="114300" indent="0">
              <a:buNone/>
            </a:pPr>
            <a:endParaRPr lang="en-US" sz="2400" dirty="0">
              <a:latin typeface="Roboto" panose="02000000000000000000" pitchFamily="2" charset="0"/>
              <a:ea typeface="Roboto" panose="02000000000000000000" pitchFamily="2" charset="0"/>
            </a:endParaRPr>
          </a:p>
          <a:p>
            <a:pPr marL="0" indent="0">
              <a:buNone/>
            </a:pPr>
            <a:endParaRPr lang="en-US" sz="2400" dirty="0">
              <a:latin typeface="Roboto" panose="02000000000000000000" pitchFamily="2" charset="0"/>
              <a:ea typeface="Roboto" panose="02000000000000000000" pitchFamily="2" charset="0"/>
            </a:endParaRP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336527" y="640823"/>
            <a:ext cx="2703717" cy="5583148"/>
          </a:xfrm>
        </p:spPr>
        <p:txBody>
          <a:bodyPr anchor="ctr">
            <a:normAutofit/>
          </a:bodyPr>
          <a:lstStyle/>
          <a:p>
            <a:r>
              <a:rPr lang="en-US" sz="4000" b="1" dirty="0">
                <a:latin typeface="Roboto" panose="02000000000000000000" pitchFamily="2" charset="0"/>
                <a:ea typeface="Roboto" panose="02000000000000000000" pitchFamily="2" charset="0"/>
              </a:rPr>
              <a:t>Types of Child Safety Alarm Violations</a:t>
            </a:r>
            <a:endParaRPr lang="en-US" sz="4000" dirty="0">
              <a:latin typeface="Roboto" panose="02000000000000000000" pitchFamily="2" charset="0"/>
              <a:ea typeface="Roboto" panose="02000000000000000000" pitchFamily="2"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a:extLst>
              <a:ext uri="{FF2B5EF4-FFF2-40B4-BE49-F238E27FC236}">
                <a16:creationId xmlns:a16="http://schemas.microsoft.com/office/drawing/2014/main" id="{E63B3957-4DA3-B2D5-6B80-3C720C203461}"/>
              </a:ext>
            </a:extLst>
          </p:cNvPr>
          <p:cNvSpPr txBox="1"/>
          <p:nvPr/>
        </p:nvSpPr>
        <p:spPr>
          <a:xfrm>
            <a:off x="3708825" y="775562"/>
            <a:ext cx="5098648" cy="2062103"/>
          </a:xfrm>
          <a:prstGeom prst="rect">
            <a:avLst/>
          </a:prstGeom>
          <a:noFill/>
        </p:spPr>
        <p:txBody>
          <a:bodyPr wrap="square">
            <a:spAutoFit/>
          </a:bodyPr>
          <a:lstStyle/>
          <a:p>
            <a:r>
              <a:rPr lang="en-US" sz="3200" dirty="0"/>
              <a:t>Alarm present but not turned on and no transportation being provided</a:t>
            </a:r>
          </a:p>
        </p:txBody>
      </p:sp>
      <p:sp>
        <p:nvSpPr>
          <p:cNvPr id="7" name="TextBox 6">
            <a:extLst>
              <a:ext uri="{FF2B5EF4-FFF2-40B4-BE49-F238E27FC236}">
                <a16:creationId xmlns:a16="http://schemas.microsoft.com/office/drawing/2014/main" id="{DB429C6E-D394-1C59-2EE5-AA992848F22E}"/>
              </a:ext>
            </a:extLst>
          </p:cNvPr>
          <p:cNvSpPr txBox="1"/>
          <p:nvPr/>
        </p:nvSpPr>
        <p:spPr>
          <a:xfrm>
            <a:off x="3651420" y="3325659"/>
            <a:ext cx="5185458" cy="3046988"/>
          </a:xfrm>
          <a:prstGeom prst="rect">
            <a:avLst/>
          </a:prstGeom>
          <a:noFill/>
        </p:spPr>
        <p:txBody>
          <a:bodyPr wrap="square">
            <a:spAutoFit/>
          </a:bodyPr>
          <a:lstStyle/>
          <a:p>
            <a:r>
              <a:rPr lang="en-US" sz="3200" dirty="0"/>
              <a:t>Alarm present but is broken, not working properly or has been disabled and/or tampered and no transportation is being provided</a:t>
            </a: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63691" y="267336"/>
            <a:ext cx="2563994" cy="5583148"/>
          </a:xfrm>
        </p:spPr>
        <p:txBody>
          <a:bodyPr anchor="ctr">
            <a:normAutofit/>
          </a:bodyPr>
          <a:lstStyle/>
          <a:p>
            <a:r>
              <a:rPr lang="en-US" sz="4000" b="1" dirty="0">
                <a:latin typeface="Roboto" panose="02000000000000000000" pitchFamily="2" charset="0"/>
                <a:ea typeface="Roboto" panose="02000000000000000000" pitchFamily="2" charset="0"/>
              </a:rPr>
              <a:t>Types of Child Safety Alarm Violations </a:t>
            </a:r>
            <a:r>
              <a:rPr lang="en-US" sz="2000" b="1" i="1" dirty="0">
                <a:latin typeface="Roboto" panose="02000000000000000000" pitchFamily="2" charset="0"/>
                <a:ea typeface="Roboto" panose="02000000000000000000" pitchFamily="2" charset="0"/>
              </a:rPr>
              <a:t>(cont.)</a:t>
            </a:r>
            <a:endParaRPr lang="en-US" sz="2000" i="1" dirty="0">
              <a:latin typeface="Roboto" panose="02000000000000000000" pitchFamily="2" charset="0"/>
              <a:ea typeface="Roboto" panose="02000000000000000000" pitchFamily="2"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Content Placeholder 3">
            <a:extLst>
              <a:ext uri="{FF2B5EF4-FFF2-40B4-BE49-F238E27FC236}">
                <a16:creationId xmlns:a16="http://schemas.microsoft.com/office/drawing/2014/main" id="{708C6F55-10EE-E376-E2B1-5C1F2DD77F47}"/>
              </a:ext>
            </a:extLst>
          </p:cNvPr>
          <p:cNvSpPr>
            <a:spLocks noGrp="1"/>
          </p:cNvSpPr>
          <p:nvPr>
            <p:ph idx="1"/>
          </p:nvPr>
        </p:nvSpPr>
        <p:spPr>
          <a:xfrm>
            <a:off x="3916055" y="1810875"/>
            <a:ext cx="3943350" cy="4351338"/>
          </a:xfrm>
        </p:spPr>
        <p:txBody>
          <a:bodyPr>
            <a:normAutofit/>
          </a:bodyPr>
          <a:lstStyle/>
          <a:p>
            <a:pPr marL="0" indent="0">
              <a:buNone/>
            </a:pPr>
            <a:r>
              <a:rPr lang="en-US" sz="4000" dirty="0"/>
              <a:t>No alarm present and transportation is being provided</a:t>
            </a:r>
          </a:p>
          <a:p>
            <a:endParaRPr lang="en-US" sz="4000" dirty="0"/>
          </a:p>
        </p:txBody>
      </p:sp>
    </p:spTree>
    <p:custDataLst>
      <p:tags r:id="rId1"/>
    </p:custDataLst>
    <p:extLst>
      <p:ext uri="{BB962C8B-B14F-4D97-AF65-F5344CB8AC3E}">
        <p14:creationId xmlns:p14="http://schemas.microsoft.com/office/powerpoint/2010/main" val="2407579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272133" y="267336"/>
            <a:ext cx="2768111" cy="5583148"/>
          </a:xfrm>
        </p:spPr>
        <p:txBody>
          <a:bodyPr anchor="ctr">
            <a:normAutofit/>
          </a:bodyPr>
          <a:lstStyle/>
          <a:p>
            <a:r>
              <a:rPr lang="en-US" sz="4000" b="1" dirty="0">
                <a:latin typeface="Roboto" panose="02000000000000000000" pitchFamily="2" charset="0"/>
                <a:ea typeface="Roboto" panose="02000000000000000000" pitchFamily="2" charset="0"/>
              </a:rPr>
              <a:t>Types of Child Safety Alarm Violations </a:t>
            </a:r>
            <a:r>
              <a:rPr lang="en-US" sz="2000" b="1" i="1" dirty="0">
                <a:latin typeface="Roboto" panose="02000000000000000000" pitchFamily="2" charset="0"/>
                <a:ea typeface="Roboto" panose="02000000000000000000" pitchFamily="2" charset="0"/>
              </a:rPr>
              <a:t>(cont.)</a:t>
            </a:r>
            <a:r>
              <a:rPr lang="en-US" sz="2000" b="1" i="1" dirty="0">
                <a:solidFill>
                  <a:schemeClr val="bg1"/>
                </a:solidFill>
                <a:latin typeface="Roboto" panose="02000000000000000000" pitchFamily="2" charset="0"/>
                <a:ea typeface="Roboto" panose="02000000000000000000" pitchFamily="2" charset="0"/>
              </a:rPr>
              <a:t>2</a:t>
            </a:r>
            <a:endParaRPr lang="en-US" sz="2000" i="1" dirty="0">
              <a:solidFill>
                <a:schemeClr val="bg1"/>
              </a:solidFill>
              <a:latin typeface="Roboto" panose="02000000000000000000" pitchFamily="2" charset="0"/>
              <a:ea typeface="Roboto" panose="02000000000000000000" pitchFamily="2" charset="0"/>
            </a:endParaRPr>
          </a:p>
        </p:txBody>
      </p:sp>
      <p:sp>
        <p:nvSpPr>
          <p:cNvPr id="11"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44313" y="3465005"/>
            <a:ext cx="5410200" cy="13716"/>
          </a:xfrm>
          <a:custGeom>
            <a:avLst/>
            <a:gdLst>
              <a:gd name="connsiteX0" fmla="*/ 0 w 5410200"/>
              <a:gd name="connsiteY0" fmla="*/ 0 h 13716"/>
              <a:gd name="connsiteX1" fmla="*/ 568071 w 5410200"/>
              <a:gd name="connsiteY1" fmla="*/ 0 h 13716"/>
              <a:gd name="connsiteX2" fmla="*/ 1298448 w 5410200"/>
              <a:gd name="connsiteY2" fmla="*/ 0 h 13716"/>
              <a:gd name="connsiteX3" fmla="*/ 1920621 w 5410200"/>
              <a:gd name="connsiteY3" fmla="*/ 0 h 13716"/>
              <a:gd name="connsiteX4" fmla="*/ 2488692 w 5410200"/>
              <a:gd name="connsiteY4" fmla="*/ 0 h 13716"/>
              <a:gd name="connsiteX5" fmla="*/ 3219069 w 5410200"/>
              <a:gd name="connsiteY5" fmla="*/ 0 h 13716"/>
              <a:gd name="connsiteX6" fmla="*/ 3895344 w 5410200"/>
              <a:gd name="connsiteY6" fmla="*/ 0 h 13716"/>
              <a:gd name="connsiteX7" fmla="*/ 4571619 w 5410200"/>
              <a:gd name="connsiteY7" fmla="*/ 0 h 13716"/>
              <a:gd name="connsiteX8" fmla="*/ 5410200 w 5410200"/>
              <a:gd name="connsiteY8" fmla="*/ 0 h 13716"/>
              <a:gd name="connsiteX9" fmla="*/ 5410200 w 5410200"/>
              <a:gd name="connsiteY9" fmla="*/ 13716 h 13716"/>
              <a:gd name="connsiteX10" fmla="*/ 4842129 w 5410200"/>
              <a:gd name="connsiteY10" fmla="*/ 13716 h 13716"/>
              <a:gd name="connsiteX11" fmla="*/ 4328160 w 5410200"/>
              <a:gd name="connsiteY11" fmla="*/ 13716 h 13716"/>
              <a:gd name="connsiteX12" fmla="*/ 3597783 w 5410200"/>
              <a:gd name="connsiteY12" fmla="*/ 13716 h 13716"/>
              <a:gd name="connsiteX13" fmla="*/ 3029712 w 5410200"/>
              <a:gd name="connsiteY13" fmla="*/ 13716 h 13716"/>
              <a:gd name="connsiteX14" fmla="*/ 2299335 w 5410200"/>
              <a:gd name="connsiteY14" fmla="*/ 13716 h 13716"/>
              <a:gd name="connsiteX15" fmla="*/ 1514856 w 5410200"/>
              <a:gd name="connsiteY15" fmla="*/ 13716 h 13716"/>
              <a:gd name="connsiteX16" fmla="*/ 892683 w 5410200"/>
              <a:gd name="connsiteY16" fmla="*/ 13716 h 13716"/>
              <a:gd name="connsiteX17" fmla="*/ 0 w 5410200"/>
              <a:gd name="connsiteY17" fmla="*/ 13716 h 13716"/>
              <a:gd name="connsiteX18" fmla="*/ 0 w 5410200"/>
              <a:gd name="connsiteY18" fmla="*/ 0 h 13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3716"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09587" y="2854"/>
                  <a:pt x="5409791" y="9451"/>
                  <a:pt x="5410200" y="13716"/>
                </a:cubicBezTo>
                <a:cubicBezTo>
                  <a:pt x="5139060" y="2179"/>
                  <a:pt x="5121593" y="26463"/>
                  <a:pt x="4842129" y="13716"/>
                </a:cubicBezTo>
                <a:cubicBezTo>
                  <a:pt x="4562665" y="969"/>
                  <a:pt x="4448273" y="4915"/>
                  <a:pt x="4328160" y="13716"/>
                </a:cubicBezTo>
                <a:cubicBezTo>
                  <a:pt x="4208047" y="22517"/>
                  <a:pt x="3760936" y="17995"/>
                  <a:pt x="3597783" y="13716"/>
                </a:cubicBezTo>
                <a:cubicBezTo>
                  <a:pt x="3434630" y="9437"/>
                  <a:pt x="3299718" y="28641"/>
                  <a:pt x="3029712" y="13716"/>
                </a:cubicBezTo>
                <a:cubicBezTo>
                  <a:pt x="2759706" y="-1209"/>
                  <a:pt x="2640159" y="22822"/>
                  <a:pt x="2299335" y="13716"/>
                </a:cubicBezTo>
                <a:cubicBezTo>
                  <a:pt x="1958511" y="4610"/>
                  <a:pt x="1801186" y="24413"/>
                  <a:pt x="1514856" y="13716"/>
                </a:cubicBezTo>
                <a:cubicBezTo>
                  <a:pt x="1228526" y="3019"/>
                  <a:pt x="1063509" y="-9877"/>
                  <a:pt x="892683" y="13716"/>
                </a:cubicBezTo>
                <a:cubicBezTo>
                  <a:pt x="721857" y="37309"/>
                  <a:pt x="186945" y="-25469"/>
                  <a:pt x="0" y="13716"/>
                </a:cubicBezTo>
                <a:cubicBezTo>
                  <a:pt x="-342" y="9537"/>
                  <a:pt x="-97" y="6817"/>
                  <a:pt x="0" y="0"/>
                </a:cubicBezTo>
                <a:close/>
              </a:path>
              <a:path w="5410200" h="13716"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10660" y="2787"/>
                  <a:pt x="5410166" y="9748"/>
                  <a:pt x="5410200" y="13716"/>
                </a:cubicBezTo>
                <a:cubicBezTo>
                  <a:pt x="5163327" y="36922"/>
                  <a:pt x="5008749" y="6121"/>
                  <a:pt x="4842129" y="13716"/>
                </a:cubicBezTo>
                <a:cubicBezTo>
                  <a:pt x="4675509" y="21311"/>
                  <a:pt x="4433401" y="-5187"/>
                  <a:pt x="4165854" y="13716"/>
                </a:cubicBezTo>
                <a:cubicBezTo>
                  <a:pt x="3898308" y="32619"/>
                  <a:pt x="3809032" y="-13282"/>
                  <a:pt x="3543681" y="13716"/>
                </a:cubicBezTo>
                <a:cubicBezTo>
                  <a:pt x="3278330" y="40714"/>
                  <a:pt x="3073876" y="-20489"/>
                  <a:pt x="2759202" y="13716"/>
                </a:cubicBezTo>
                <a:cubicBezTo>
                  <a:pt x="2444528" y="47921"/>
                  <a:pt x="2204144" y="-1200"/>
                  <a:pt x="1974723" y="13716"/>
                </a:cubicBezTo>
                <a:cubicBezTo>
                  <a:pt x="1745302" y="28632"/>
                  <a:pt x="1602335" y="26918"/>
                  <a:pt x="1406652" y="13716"/>
                </a:cubicBezTo>
                <a:cubicBezTo>
                  <a:pt x="1210969" y="514"/>
                  <a:pt x="923948" y="-1411"/>
                  <a:pt x="730377" y="13716"/>
                </a:cubicBezTo>
                <a:cubicBezTo>
                  <a:pt x="536806" y="28843"/>
                  <a:pt x="336496" y="-4713"/>
                  <a:pt x="0" y="13716"/>
                </a:cubicBezTo>
                <a:cubicBezTo>
                  <a:pt x="-535" y="9547"/>
                  <a:pt x="488" y="4515"/>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D0EE8CBA-AEEA-A490-203E-6BF084C967F5}"/>
              </a:ext>
            </a:extLst>
          </p:cNvPr>
          <p:cNvSpPr txBox="1"/>
          <p:nvPr/>
        </p:nvSpPr>
        <p:spPr>
          <a:xfrm>
            <a:off x="3696965" y="583517"/>
            <a:ext cx="4964432" cy="2062103"/>
          </a:xfrm>
          <a:prstGeom prst="rect">
            <a:avLst/>
          </a:prstGeom>
          <a:noFill/>
        </p:spPr>
        <p:txBody>
          <a:bodyPr wrap="square">
            <a:spAutoFit/>
          </a:bodyPr>
          <a:lstStyle/>
          <a:p>
            <a:r>
              <a:rPr lang="en-US" sz="3200" dirty="0"/>
              <a:t>Deliberately not using or disabling the alarm and transportation is being provided – no harm to child</a:t>
            </a:r>
          </a:p>
        </p:txBody>
      </p:sp>
      <p:sp>
        <p:nvSpPr>
          <p:cNvPr id="13" name="TextBox 12">
            <a:extLst>
              <a:ext uri="{FF2B5EF4-FFF2-40B4-BE49-F238E27FC236}">
                <a16:creationId xmlns:a16="http://schemas.microsoft.com/office/drawing/2014/main" id="{E0075C43-56A7-107E-D3DB-2CB4C83635C0}"/>
              </a:ext>
            </a:extLst>
          </p:cNvPr>
          <p:cNvSpPr txBox="1"/>
          <p:nvPr/>
        </p:nvSpPr>
        <p:spPr>
          <a:xfrm>
            <a:off x="3647730" y="3429000"/>
            <a:ext cx="5270137" cy="2554545"/>
          </a:xfrm>
          <a:prstGeom prst="rect">
            <a:avLst/>
          </a:prstGeom>
          <a:noFill/>
        </p:spPr>
        <p:txBody>
          <a:bodyPr wrap="square">
            <a:spAutoFit/>
          </a:bodyPr>
          <a:lstStyle/>
          <a:p>
            <a:r>
              <a:rPr lang="en-US" sz="3200" dirty="0"/>
              <a:t>Deliberately not using or disabling the alarm and transportation is being provided – a child was harmed</a:t>
            </a:r>
          </a:p>
        </p:txBody>
      </p:sp>
    </p:spTree>
    <p:custDataLst>
      <p:tags r:id="rId1"/>
    </p:custDataLst>
    <p:extLst>
      <p:ext uri="{BB962C8B-B14F-4D97-AF65-F5344CB8AC3E}">
        <p14:creationId xmlns:p14="http://schemas.microsoft.com/office/powerpoint/2010/main" val="35146342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80602F19-2554-70B4-9790-3806D92CB5D3}"/>
              </a:ext>
            </a:extLst>
          </p:cNvPr>
          <p:cNvSpPr>
            <a:spLocks noGrp="1"/>
          </p:cNvSpPr>
          <p:nvPr>
            <p:ph type="title" idx="4294967295"/>
          </p:nvPr>
        </p:nvSpPr>
        <p:spPr>
          <a:xfrm>
            <a:off x="618187" y="295652"/>
            <a:ext cx="7906554" cy="836104"/>
          </a:xfrm>
          <a:prstGeom prst="round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rPr>
              <a:t>Questions | Considerations</a:t>
            </a:r>
            <a:endParaRPr kumimoji="0" lang="en-US"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5" name="TextBox 4">
            <a:extLst>
              <a:ext uri="{FF2B5EF4-FFF2-40B4-BE49-F238E27FC236}">
                <a16:creationId xmlns:a16="http://schemas.microsoft.com/office/drawing/2014/main" id="{4793806A-AE53-094F-E6BE-CD498221E59B}"/>
              </a:ext>
            </a:extLst>
          </p:cNvPr>
          <p:cNvSpPr txBox="1"/>
          <p:nvPr/>
        </p:nvSpPr>
        <p:spPr>
          <a:xfrm>
            <a:off x="762001" y="1480960"/>
            <a:ext cx="3747752" cy="2677656"/>
          </a:xfrm>
          <a:prstGeom prst="rect">
            <a:avLst/>
          </a:prstGeom>
          <a:noFill/>
        </p:spPr>
        <p:txBody>
          <a:bodyPr wrap="square" rtlCol="0">
            <a:spAutoFit/>
          </a:bodyPr>
          <a:lstStyle/>
          <a:p>
            <a:r>
              <a:rPr lang="en-US" sz="2400" dirty="0">
                <a:solidFill>
                  <a:schemeClr val="bg2">
                    <a:lumMod val="10000"/>
                  </a:schemeClr>
                </a:solidFill>
                <a:latin typeface="Roboto" panose="02000000000000000000" pitchFamily="2" charset="0"/>
                <a:ea typeface="Roboto" panose="02000000000000000000" pitchFamily="2" charset="0"/>
              </a:rPr>
              <a:t>Consult with your Licensing Specialist or Certification Worker for questions or considerations related to the Child Care Vehicle Safety Alarm rules</a:t>
            </a:r>
            <a:endParaRPr lang="en-US" sz="2400" dirty="0">
              <a:latin typeface="Roboto" panose="02000000000000000000" pitchFamily="2" charset="0"/>
              <a:ea typeface="Roboto" panose="02000000000000000000" pitchFamily="2" charset="0"/>
            </a:endParaRPr>
          </a:p>
        </p:txBody>
      </p:sp>
      <p:pic>
        <p:nvPicPr>
          <p:cNvPr id="10" name="Picture 9" descr="picture of a group of people raising hands to ask questions&#10;">
            <a:extLst>
              <a:ext uri="{FF2B5EF4-FFF2-40B4-BE49-F238E27FC236}">
                <a16:creationId xmlns:a16="http://schemas.microsoft.com/office/drawing/2014/main" id="{42252E9F-9D82-DEAA-12B2-F491FA4FF2FA}"/>
              </a:ext>
            </a:extLst>
          </p:cNvPr>
          <p:cNvPicPr>
            <a:picLocks noChangeAspect="1"/>
          </p:cNvPicPr>
          <p:nvPr/>
        </p:nvPicPr>
        <p:blipFill>
          <a:blip r:embed="rId4"/>
          <a:stretch>
            <a:fillRect/>
          </a:stretch>
        </p:blipFill>
        <p:spPr>
          <a:xfrm>
            <a:off x="4714741" y="1480960"/>
            <a:ext cx="3810000" cy="2533650"/>
          </a:xfrm>
          <a:prstGeom prst="rect">
            <a:avLst/>
          </a:prstGeom>
        </p:spPr>
      </p:pic>
      <p:sp>
        <p:nvSpPr>
          <p:cNvPr id="4" name="Rectangle 3"/>
          <p:cNvSpPr/>
          <p:nvPr/>
        </p:nvSpPr>
        <p:spPr>
          <a:xfrm>
            <a:off x="824247" y="4720854"/>
            <a:ext cx="6902011" cy="400110"/>
          </a:xfrm>
          <a:prstGeom prst="rect">
            <a:avLst/>
          </a:prstGeom>
        </p:spPr>
        <p:txBody>
          <a:bodyPr wrap="square">
            <a:spAutoFit/>
          </a:bodyPr>
          <a:lstStyle/>
          <a:p>
            <a:r>
              <a:rPr lang="en-US" sz="2000" b="1" dirty="0">
                <a:solidFill>
                  <a:schemeClr val="bg2">
                    <a:lumMod val="10000"/>
                  </a:schemeClr>
                </a:solidFill>
                <a:latin typeface="Roboto" panose="02000000000000000000" pitchFamily="2" charset="0"/>
                <a:ea typeface="Roboto" panose="02000000000000000000" pitchFamily="2" charset="0"/>
              </a:rPr>
              <a:t>Licensing: </a:t>
            </a:r>
            <a:r>
              <a:rPr lang="en-US" sz="2000" dirty="0">
                <a:solidFill>
                  <a:schemeClr val="bg2">
                    <a:lumMod val="10000"/>
                  </a:schemeClr>
                </a:solidFill>
                <a:latin typeface="Roboto" panose="02000000000000000000" pitchFamily="2" charset="0"/>
                <a:ea typeface="Roboto" panose="02000000000000000000" pitchFamily="2" charset="0"/>
                <a:hlinkClick r:id="rId5"/>
              </a:rPr>
              <a:t>https://dcf.wisconsin.gov/cclicensing/contacts</a:t>
            </a:r>
            <a:r>
              <a:rPr lang="en-US" sz="2000" dirty="0">
                <a:solidFill>
                  <a:schemeClr val="bg2">
                    <a:lumMod val="10000"/>
                  </a:schemeClr>
                </a:solidFill>
                <a:latin typeface="Roboto" panose="02000000000000000000" pitchFamily="2" charset="0"/>
                <a:ea typeface="Roboto" panose="02000000000000000000" pitchFamily="2" charset="0"/>
              </a:rPr>
              <a:t> </a:t>
            </a:r>
          </a:p>
        </p:txBody>
      </p:sp>
      <p:sp>
        <p:nvSpPr>
          <p:cNvPr id="2" name="Rectangle 1"/>
          <p:cNvSpPr/>
          <p:nvPr/>
        </p:nvSpPr>
        <p:spPr>
          <a:xfrm>
            <a:off x="824247" y="5284334"/>
            <a:ext cx="8216722" cy="692497"/>
          </a:xfrm>
          <a:prstGeom prst="rect">
            <a:avLst/>
          </a:prstGeom>
        </p:spPr>
        <p:txBody>
          <a:bodyPr wrap="square">
            <a:spAutoFit/>
          </a:bodyPr>
          <a:lstStyle/>
          <a:p>
            <a:r>
              <a:rPr lang="en-US" sz="2000" b="1" dirty="0">
                <a:solidFill>
                  <a:schemeClr val="bg2">
                    <a:lumMod val="10000"/>
                  </a:schemeClr>
                </a:solidFill>
                <a:latin typeface="Roboto" panose="02000000000000000000" pitchFamily="2" charset="0"/>
                <a:ea typeface="Roboto" panose="02000000000000000000" pitchFamily="2" charset="0"/>
              </a:rPr>
              <a:t>Certification: </a:t>
            </a:r>
            <a:r>
              <a:rPr lang="en-US" sz="1900" dirty="0">
                <a:solidFill>
                  <a:schemeClr val="bg2">
                    <a:lumMod val="10000"/>
                  </a:schemeClr>
                </a:solidFill>
                <a:latin typeface="Roboto" panose="02000000000000000000" pitchFamily="2" charset="0"/>
                <a:ea typeface="Roboto" panose="02000000000000000000" pitchFamily="2" charset="0"/>
                <a:hlinkClick r:id="rId6"/>
              </a:rPr>
              <a:t>https://dcf.wisconsin.gov/files/ccregulation/cccertification/certifiers.pdf</a:t>
            </a:r>
            <a:r>
              <a:rPr lang="en-US" sz="1900" dirty="0">
                <a:solidFill>
                  <a:schemeClr val="bg2">
                    <a:lumMod val="10000"/>
                  </a:schemeClr>
                </a:solidFill>
                <a:latin typeface="Roboto" panose="02000000000000000000" pitchFamily="2" charset="0"/>
                <a:ea typeface="Roboto" panose="02000000000000000000" pitchFamily="2" charset="0"/>
              </a:rPr>
              <a:t> </a:t>
            </a: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86" y="0"/>
            <a:ext cx="914171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125454"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515125" y="1153572"/>
            <a:ext cx="2400300" cy="4461163"/>
          </a:xfrm>
        </p:spPr>
        <p:txBody>
          <a:bodyPr>
            <a:normAutofit/>
          </a:bodyPr>
          <a:lstStyle/>
          <a:p>
            <a:r>
              <a:rPr lang="en-US" b="1" dirty="0">
                <a:solidFill>
                  <a:srgbClr val="FFFFFF"/>
                </a:solidFill>
                <a:latin typeface="Roboto" panose="02000000000000000000" pitchFamily="2" charset="0"/>
                <a:ea typeface="Roboto" panose="02000000000000000000" pitchFamily="2" charset="0"/>
              </a:rPr>
              <a:t>Learning Points</a:t>
            </a:r>
            <a:endParaRPr lang="en-US" dirty="0">
              <a:solidFill>
                <a:srgbClr val="FFFFFF"/>
              </a:solidFill>
              <a:latin typeface="Roboto" panose="02000000000000000000" pitchFamily="2" charset="0"/>
              <a:ea typeface="Roboto" panose="02000000000000000000" pitchFamily="2" charset="0"/>
            </a:endParaRPr>
          </a:p>
        </p:txBody>
      </p:sp>
      <p:sp>
        <p:nvSpPr>
          <p:cNvPr id="13" name="Content Placeholder 2"/>
          <p:cNvSpPr>
            <a:spLocks noGrp="1"/>
          </p:cNvSpPr>
          <p:nvPr>
            <p:ph idx="1"/>
          </p:nvPr>
        </p:nvSpPr>
        <p:spPr>
          <a:xfrm>
            <a:off x="3335481" y="591344"/>
            <a:ext cx="5179868" cy="5585619"/>
          </a:xfrm>
        </p:spPr>
        <p:txBody>
          <a:bodyPr anchor="ctr">
            <a:normAutofit/>
          </a:bodyPr>
          <a:lstStyle/>
          <a:p>
            <a:r>
              <a:rPr lang="en-US" sz="2400" dirty="0">
                <a:latin typeface="Roboto" panose="02000000000000000000" pitchFamily="2" charset="0"/>
                <a:ea typeface="Roboto" panose="02000000000000000000" pitchFamily="2" charset="0"/>
              </a:rPr>
              <a:t>Background of the Child Safety Alarm Bill and what the law requires</a:t>
            </a:r>
          </a:p>
          <a:p>
            <a:endParaRPr lang="en-US" sz="2400" dirty="0">
              <a:latin typeface="Roboto" panose="02000000000000000000" pitchFamily="2" charset="0"/>
              <a:ea typeface="Roboto" panose="02000000000000000000" pitchFamily="2" charset="0"/>
            </a:endParaRPr>
          </a:p>
          <a:p>
            <a:r>
              <a:rPr lang="en-US" sz="2400" dirty="0">
                <a:latin typeface="Roboto" panose="02000000000000000000" pitchFamily="2" charset="0"/>
                <a:ea typeface="Roboto" panose="02000000000000000000" pitchFamily="2" charset="0"/>
              </a:rPr>
              <a:t>Identify examples of child safety alarms</a:t>
            </a:r>
          </a:p>
          <a:p>
            <a:endParaRPr lang="en-US" sz="2400" dirty="0">
              <a:latin typeface="Roboto" panose="02000000000000000000" pitchFamily="2" charset="0"/>
              <a:ea typeface="Roboto" panose="02000000000000000000" pitchFamily="2" charset="0"/>
            </a:endParaRPr>
          </a:p>
          <a:p>
            <a:r>
              <a:rPr lang="en-US" sz="2400" dirty="0">
                <a:latin typeface="Roboto" panose="02000000000000000000" pitchFamily="2" charset="0"/>
                <a:ea typeface="Roboto" panose="02000000000000000000" pitchFamily="2" charset="0"/>
              </a:rPr>
              <a:t>Provide situational examples of violations</a:t>
            </a:r>
          </a:p>
        </p:txBody>
      </p:sp>
      <p:sp>
        <p:nvSpPr>
          <p:cNvPr id="12" name="Arc 11">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5662801" y="2455479"/>
            <a:ext cx="3062575"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16161559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557375" cy="1143000"/>
          </a:xfrm>
        </p:spPr>
        <p:txBody>
          <a:bodyPr>
            <a:normAutofit fontScale="90000"/>
          </a:bodyPr>
          <a:lstStyle/>
          <a:p>
            <a:r>
              <a:rPr lang="en-US" sz="3600" b="1" dirty="0">
                <a:solidFill>
                  <a:schemeClr val="accent2"/>
                </a:solidFill>
                <a:latin typeface="Roboto" panose="02000000000000000000" pitchFamily="2" charset="0"/>
                <a:ea typeface="Roboto" panose="02000000000000000000" pitchFamily="2" charset="0"/>
              </a:rPr>
              <a:t>§48.658 </a:t>
            </a:r>
            <a:br>
              <a:rPr lang="en-US" sz="3600" b="1" dirty="0">
                <a:solidFill>
                  <a:schemeClr val="accent2"/>
                </a:solidFill>
                <a:latin typeface="Roboto" panose="02000000000000000000" pitchFamily="2" charset="0"/>
                <a:ea typeface="Roboto" panose="02000000000000000000" pitchFamily="2" charset="0"/>
              </a:rPr>
            </a:br>
            <a:r>
              <a:rPr lang="en-US" sz="3600" b="1" dirty="0">
                <a:solidFill>
                  <a:schemeClr val="accent2"/>
                </a:solidFill>
                <a:latin typeface="Roboto" panose="02000000000000000000" pitchFamily="2" charset="0"/>
                <a:ea typeface="Roboto" panose="02000000000000000000" pitchFamily="2" charset="0"/>
              </a:rPr>
              <a:t>Child Care Vehicle Safety Alarm</a:t>
            </a:r>
            <a:endParaRPr lang="en-US" sz="3600" dirty="0">
              <a:solidFill>
                <a:schemeClr val="accent2"/>
              </a:solidFill>
              <a:latin typeface="Roboto" panose="02000000000000000000" pitchFamily="2" charset="0"/>
              <a:ea typeface="Roboto" panose="02000000000000000000" pitchFamily="2" charset="0"/>
            </a:endParaRPr>
          </a:p>
        </p:txBody>
      </p:sp>
      <p:sp>
        <p:nvSpPr>
          <p:cNvPr id="3" name="Content Placeholder 2"/>
          <p:cNvSpPr>
            <a:spLocks noGrp="1"/>
          </p:cNvSpPr>
          <p:nvPr>
            <p:ph idx="1"/>
          </p:nvPr>
        </p:nvSpPr>
        <p:spPr>
          <a:xfrm>
            <a:off x="479818" y="1794571"/>
            <a:ext cx="8373649" cy="4322415"/>
          </a:xfrm>
        </p:spPr>
        <p:txBody>
          <a:bodyPr>
            <a:normAutofit fontScale="92500" lnSpcReduction="10000"/>
          </a:bodyPr>
          <a:lstStyle/>
          <a:p>
            <a:pPr>
              <a:lnSpc>
                <a:spcPct val="100000"/>
              </a:lnSpc>
            </a:pPr>
            <a:r>
              <a:rPr lang="en-US" sz="2400" dirty="0">
                <a:solidFill>
                  <a:schemeClr val="bg2">
                    <a:lumMod val="10000"/>
                  </a:schemeClr>
                </a:solidFill>
                <a:latin typeface="Roboto" panose="02000000000000000000" pitchFamily="2" charset="0"/>
                <a:ea typeface="Roboto" panose="02000000000000000000" pitchFamily="2" charset="0"/>
              </a:rPr>
              <a:t>A child care provider or contractor of a child care provider that is the owner or lessee of the child care vehicle shall have an alarm system that prompts the driver of the vehicle to inspect the vehicle for children before exiting</a:t>
            </a:r>
          </a:p>
          <a:p>
            <a:pPr>
              <a:lnSpc>
                <a:spcPct val="100000"/>
              </a:lnSpc>
            </a:pPr>
            <a:endParaRPr lang="en-US" sz="800" dirty="0">
              <a:solidFill>
                <a:schemeClr val="bg2">
                  <a:lumMod val="10000"/>
                </a:schemeClr>
              </a:solidFill>
              <a:latin typeface="Roboto" panose="02000000000000000000" pitchFamily="2" charset="0"/>
              <a:ea typeface="Roboto" panose="02000000000000000000" pitchFamily="2" charset="0"/>
            </a:endParaRPr>
          </a:p>
          <a:p>
            <a:pPr>
              <a:lnSpc>
                <a:spcPct val="100000"/>
              </a:lnSpc>
            </a:pPr>
            <a:r>
              <a:rPr lang="en-US" sz="2400" dirty="0">
                <a:solidFill>
                  <a:schemeClr val="bg2">
                    <a:lumMod val="10000"/>
                  </a:schemeClr>
                </a:solidFill>
                <a:latin typeface="Roboto" panose="02000000000000000000" pitchFamily="2" charset="0"/>
                <a:ea typeface="Roboto" panose="02000000000000000000" pitchFamily="2" charset="0"/>
              </a:rPr>
              <a:t>Drivers and child care providers who knowingly transport children in vehicles without alarms or with alarms that are not properly maintained or in good working order may face criminal penalties of up to a year in jail and $1,000 in fines.  </a:t>
            </a:r>
          </a:p>
          <a:p>
            <a:pPr>
              <a:lnSpc>
                <a:spcPct val="100000"/>
              </a:lnSpc>
            </a:pPr>
            <a:endParaRPr lang="en-US" sz="800" dirty="0">
              <a:solidFill>
                <a:schemeClr val="bg2">
                  <a:lumMod val="10000"/>
                </a:schemeClr>
              </a:solidFill>
              <a:latin typeface="Roboto" panose="02000000000000000000" pitchFamily="2" charset="0"/>
              <a:ea typeface="Roboto" panose="02000000000000000000" pitchFamily="2" charset="0"/>
            </a:endParaRPr>
          </a:p>
          <a:p>
            <a:pPr>
              <a:lnSpc>
                <a:spcPct val="100000"/>
              </a:lnSpc>
            </a:pPr>
            <a:r>
              <a:rPr lang="en-US" sz="2400" dirty="0">
                <a:solidFill>
                  <a:schemeClr val="bg2">
                    <a:lumMod val="10000"/>
                  </a:schemeClr>
                </a:solidFill>
                <a:latin typeface="Roboto" panose="02000000000000000000" pitchFamily="2" charset="0"/>
                <a:ea typeface="Roboto" panose="02000000000000000000" pitchFamily="2" charset="0"/>
              </a:rPr>
              <a:t>Individuals and child care providers who remove, disconnect, tamper with, or turn off the alarm without checking the vehicle may be charged with a felony punishable by up 3.5 years in prison and $10,000 in fines.</a:t>
            </a:r>
          </a:p>
          <a:p>
            <a:endParaRPr lang="en-US" sz="2800" dirty="0">
              <a:latin typeface="Roboto" panose="02000000000000000000" pitchFamily="2" charset="0"/>
              <a:ea typeface="Roboto" panose="02000000000000000000" pitchFamily="2" charset="0"/>
            </a:endParaRP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274638"/>
            <a:ext cx="8210281" cy="1143000"/>
          </a:xfrm>
        </p:spPr>
        <p:txBody>
          <a:bodyPr/>
          <a:lstStyle/>
          <a:p>
            <a:r>
              <a:rPr lang="en-US" b="1" dirty="0">
                <a:solidFill>
                  <a:schemeClr val="accent2"/>
                </a:solidFill>
                <a:latin typeface="Roboto" panose="02000000000000000000" pitchFamily="2" charset="0"/>
                <a:ea typeface="Roboto" panose="02000000000000000000" pitchFamily="2" charset="0"/>
              </a:rPr>
              <a:t>Definitions</a:t>
            </a:r>
            <a:endParaRPr lang="en-US" dirty="0">
              <a:solidFill>
                <a:schemeClr val="accent2"/>
              </a:solidFill>
              <a:latin typeface="Roboto" panose="02000000000000000000" pitchFamily="2" charset="0"/>
              <a:ea typeface="Roboto" panose="02000000000000000000" pitchFamily="2" charset="0"/>
            </a:endParaRPr>
          </a:p>
        </p:txBody>
      </p:sp>
      <p:pic>
        <p:nvPicPr>
          <p:cNvPr id="4" name="Picture 4" descr="Image of a boo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76563" y="34769"/>
            <a:ext cx="1622738" cy="1622738"/>
          </a:xfrm>
          <a:prstGeom prst="rect">
            <a:avLst/>
          </a:prstGeom>
          <a:noFill/>
          <a:extLst>
            <a:ext uri="{909E8E84-426E-40DD-AFC4-6F175D3DCCD1}">
              <a14:hiddenFill xmlns:a14="http://schemas.microsoft.com/office/drawing/2010/main">
                <a:solidFill>
                  <a:srgbClr val="FFFFFF"/>
                </a:solidFill>
              </a14:hiddenFill>
            </a:ext>
          </a:extLst>
        </p:spPr>
      </p:pic>
      <p:sp>
        <p:nvSpPr>
          <p:cNvPr id="8" name="Freeform: Shape 7">
            <a:extLst>
              <a:ext uri="{FF2B5EF4-FFF2-40B4-BE49-F238E27FC236}">
                <a16:creationId xmlns:a16="http://schemas.microsoft.com/office/drawing/2014/main" id="{D6530B95-7953-69F6-D9F8-95FFB70D0AD4}"/>
              </a:ext>
            </a:extLst>
          </p:cNvPr>
          <p:cNvSpPr/>
          <p:nvPr/>
        </p:nvSpPr>
        <p:spPr>
          <a:xfrm>
            <a:off x="332971" y="1417638"/>
            <a:ext cx="8334509" cy="1628658"/>
          </a:xfrm>
          <a:custGeom>
            <a:avLst/>
            <a:gdLst>
              <a:gd name="connsiteX0" fmla="*/ 0 w 8334509"/>
              <a:gd name="connsiteY0" fmla="*/ 0 h 1628658"/>
              <a:gd name="connsiteX1" fmla="*/ 8334509 w 8334509"/>
              <a:gd name="connsiteY1" fmla="*/ 0 h 1628658"/>
              <a:gd name="connsiteX2" fmla="*/ 8334509 w 8334509"/>
              <a:gd name="connsiteY2" fmla="*/ 1628658 h 1628658"/>
              <a:gd name="connsiteX3" fmla="*/ 0 w 8334509"/>
              <a:gd name="connsiteY3" fmla="*/ 1628658 h 1628658"/>
              <a:gd name="connsiteX4" fmla="*/ 0 w 8334509"/>
              <a:gd name="connsiteY4" fmla="*/ 0 h 162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509" h="1628658">
                <a:moveTo>
                  <a:pt x="0" y="0"/>
                </a:moveTo>
                <a:lnTo>
                  <a:pt x="8334509" y="0"/>
                </a:lnTo>
                <a:lnTo>
                  <a:pt x="8334509" y="1628658"/>
                </a:lnTo>
                <a:lnTo>
                  <a:pt x="0" y="162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chemeClr val="accent1"/>
                </a:solidFill>
                <a:latin typeface="Roboto" panose="02000000000000000000" pitchFamily="2" charset="0"/>
                <a:ea typeface="Roboto" panose="02000000000000000000" pitchFamily="2" charset="0"/>
              </a:rPr>
              <a:t>Child care provider: </a:t>
            </a:r>
            <a:r>
              <a:rPr lang="en-US" sz="2300" kern="1200" dirty="0">
                <a:latin typeface="Roboto" panose="02000000000000000000" pitchFamily="2" charset="0"/>
                <a:ea typeface="Roboto" panose="02000000000000000000" pitchFamily="2" charset="0"/>
              </a:rPr>
              <a:t>A child care </a:t>
            </a:r>
            <a:r>
              <a:rPr lang="en-US" sz="2300" dirty="0">
                <a:latin typeface="Roboto" panose="02000000000000000000" pitchFamily="2" charset="0"/>
                <a:ea typeface="Roboto" panose="02000000000000000000" pitchFamily="2" charset="0"/>
              </a:rPr>
              <a:t>program</a:t>
            </a:r>
            <a:r>
              <a:rPr lang="en-US" sz="2300" kern="1200" dirty="0">
                <a:latin typeface="Roboto" panose="02000000000000000000" pitchFamily="2" charset="0"/>
                <a:ea typeface="Roboto" panose="02000000000000000000" pitchFamily="2" charset="0"/>
              </a:rPr>
              <a:t> that is licensed under Wis. Stat. </a:t>
            </a:r>
            <a:r>
              <a:rPr lang="en-US" sz="2300" kern="1200" dirty="0">
                <a:latin typeface="Roboto" panose="02000000000000000000" pitchFamily="2" charset="0"/>
                <a:ea typeface="Roboto" panose="02000000000000000000" pitchFamily="2" charset="0"/>
                <a:hlinkClick r:id="rId5"/>
              </a:rPr>
              <a:t>48.65</a:t>
            </a:r>
            <a:r>
              <a:rPr lang="en-US" sz="2300" kern="1200" dirty="0">
                <a:latin typeface="Roboto" panose="02000000000000000000" pitchFamily="2" charset="0"/>
                <a:ea typeface="Roboto" panose="02000000000000000000" pitchFamily="2" charset="0"/>
              </a:rPr>
              <a:t>, a child care provider that is certified under Wis. Stat. </a:t>
            </a:r>
            <a:r>
              <a:rPr lang="en-US" sz="2300" kern="1200" dirty="0">
                <a:latin typeface="Roboto" panose="02000000000000000000" pitchFamily="2" charset="0"/>
                <a:ea typeface="Roboto" panose="02000000000000000000" pitchFamily="2" charset="0"/>
                <a:hlinkClick r:id="rId6"/>
              </a:rPr>
              <a:t>48.651</a:t>
            </a:r>
            <a:r>
              <a:rPr lang="en-US" sz="2300" kern="1200" dirty="0">
                <a:latin typeface="Roboto" panose="02000000000000000000" pitchFamily="2" charset="0"/>
                <a:ea typeface="Roboto" panose="02000000000000000000" pitchFamily="2" charset="0"/>
              </a:rPr>
              <a:t>, or a child care program that is established or contracted for under Wis. Stat. </a:t>
            </a:r>
            <a:r>
              <a:rPr lang="en-US" sz="2300" kern="1200" dirty="0">
                <a:latin typeface="Roboto" panose="02000000000000000000" pitchFamily="2" charset="0"/>
                <a:ea typeface="Roboto" panose="02000000000000000000" pitchFamily="2" charset="0"/>
                <a:hlinkClick r:id="rId7"/>
              </a:rPr>
              <a:t>120.13 (14)</a:t>
            </a:r>
            <a:r>
              <a:rPr lang="en-US" sz="2300" kern="1200" dirty="0">
                <a:latin typeface="Roboto" panose="02000000000000000000" pitchFamily="2" charset="0"/>
                <a:ea typeface="Roboto" panose="02000000000000000000" pitchFamily="2" charset="0"/>
              </a:rPr>
              <a:t>. </a:t>
            </a:r>
          </a:p>
        </p:txBody>
      </p:sp>
      <p:sp>
        <p:nvSpPr>
          <p:cNvPr id="12" name="Freeform: Shape 11">
            <a:extLst>
              <a:ext uri="{FF2B5EF4-FFF2-40B4-BE49-F238E27FC236}">
                <a16:creationId xmlns:a16="http://schemas.microsoft.com/office/drawing/2014/main" id="{27AD2C6F-227F-FFF0-7E0D-AAAEF1D1D57B}"/>
              </a:ext>
            </a:extLst>
          </p:cNvPr>
          <p:cNvSpPr/>
          <p:nvPr/>
        </p:nvSpPr>
        <p:spPr>
          <a:xfrm>
            <a:off x="332970" y="3062516"/>
            <a:ext cx="8334509" cy="1628658"/>
          </a:xfrm>
          <a:custGeom>
            <a:avLst/>
            <a:gdLst>
              <a:gd name="connsiteX0" fmla="*/ 0 w 8334509"/>
              <a:gd name="connsiteY0" fmla="*/ 0 h 1628658"/>
              <a:gd name="connsiteX1" fmla="*/ 8334509 w 8334509"/>
              <a:gd name="connsiteY1" fmla="*/ 0 h 1628658"/>
              <a:gd name="connsiteX2" fmla="*/ 8334509 w 8334509"/>
              <a:gd name="connsiteY2" fmla="*/ 1628658 h 1628658"/>
              <a:gd name="connsiteX3" fmla="*/ 0 w 8334509"/>
              <a:gd name="connsiteY3" fmla="*/ 1628658 h 1628658"/>
              <a:gd name="connsiteX4" fmla="*/ 0 w 8334509"/>
              <a:gd name="connsiteY4" fmla="*/ 0 h 162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509" h="1628658">
                <a:moveTo>
                  <a:pt x="0" y="0"/>
                </a:moveTo>
                <a:lnTo>
                  <a:pt x="8334509" y="0"/>
                </a:lnTo>
                <a:lnTo>
                  <a:pt x="8334509" y="1628658"/>
                </a:lnTo>
                <a:lnTo>
                  <a:pt x="0" y="162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chemeClr val="accent1"/>
                </a:solidFill>
                <a:latin typeface="Roboto" panose="02000000000000000000" pitchFamily="2" charset="0"/>
                <a:ea typeface="Roboto" panose="02000000000000000000" pitchFamily="2" charset="0"/>
              </a:rPr>
              <a:t>Child care vehicle: </a:t>
            </a:r>
            <a:r>
              <a:rPr lang="en-US" sz="2300" kern="1200" dirty="0">
                <a:latin typeface="Roboto" panose="02000000000000000000" pitchFamily="2" charset="0"/>
                <a:ea typeface="Roboto" panose="02000000000000000000" pitchFamily="2" charset="0"/>
              </a:rPr>
              <a:t>A vehicle that has a seating capacity of 6 or more passengers in addition to the driver, that is owned or leased by a child care provider or a contractor of a child care provider, and that is used to transport children </a:t>
            </a:r>
            <a:r>
              <a:rPr lang="en-US" sz="2300" dirty="0">
                <a:latin typeface="Roboto" panose="02000000000000000000" pitchFamily="2" charset="0"/>
                <a:ea typeface="Roboto" panose="02000000000000000000" pitchFamily="2" charset="0"/>
              </a:rPr>
              <a:t>in care.</a:t>
            </a:r>
            <a:r>
              <a:rPr lang="en-US" sz="2300" kern="1200" dirty="0">
                <a:latin typeface="Roboto" panose="02000000000000000000" pitchFamily="2" charset="0"/>
                <a:ea typeface="Roboto" panose="02000000000000000000" pitchFamily="2" charset="0"/>
              </a:rPr>
              <a:t> </a:t>
            </a:r>
          </a:p>
        </p:txBody>
      </p:sp>
      <p:sp>
        <p:nvSpPr>
          <p:cNvPr id="14" name="Freeform: Shape 13">
            <a:extLst>
              <a:ext uri="{FF2B5EF4-FFF2-40B4-BE49-F238E27FC236}">
                <a16:creationId xmlns:a16="http://schemas.microsoft.com/office/drawing/2014/main" id="{152C0C26-6E0B-A449-AE07-9B54264CD849}"/>
              </a:ext>
            </a:extLst>
          </p:cNvPr>
          <p:cNvSpPr/>
          <p:nvPr/>
        </p:nvSpPr>
        <p:spPr>
          <a:xfrm>
            <a:off x="332969" y="4789504"/>
            <a:ext cx="8334509" cy="1628658"/>
          </a:xfrm>
          <a:custGeom>
            <a:avLst/>
            <a:gdLst>
              <a:gd name="connsiteX0" fmla="*/ 0 w 8334509"/>
              <a:gd name="connsiteY0" fmla="*/ 0 h 1628658"/>
              <a:gd name="connsiteX1" fmla="*/ 8334509 w 8334509"/>
              <a:gd name="connsiteY1" fmla="*/ 0 h 1628658"/>
              <a:gd name="connsiteX2" fmla="*/ 8334509 w 8334509"/>
              <a:gd name="connsiteY2" fmla="*/ 1628658 h 1628658"/>
              <a:gd name="connsiteX3" fmla="*/ 0 w 8334509"/>
              <a:gd name="connsiteY3" fmla="*/ 1628658 h 1628658"/>
              <a:gd name="connsiteX4" fmla="*/ 0 w 8334509"/>
              <a:gd name="connsiteY4" fmla="*/ 0 h 162865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334509" h="1628658">
                <a:moveTo>
                  <a:pt x="0" y="0"/>
                </a:moveTo>
                <a:lnTo>
                  <a:pt x="8334509" y="0"/>
                </a:lnTo>
                <a:lnTo>
                  <a:pt x="8334509" y="1628658"/>
                </a:lnTo>
                <a:lnTo>
                  <a:pt x="0" y="162865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en-US" sz="2300" b="1" kern="1200" dirty="0">
                <a:solidFill>
                  <a:schemeClr val="accent1"/>
                </a:solidFill>
                <a:latin typeface="Roboto" panose="02000000000000000000" pitchFamily="2" charset="0"/>
                <a:ea typeface="Roboto" panose="02000000000000000000" pitchFamily="2" charset="0"/>
              </a:rPr>
              <a:t>Child safety alarm: </a:t>
            </a:r>
            <a:r>
              <a:rPr lang="en-US" sz="2300" kern="1200" dirty="0">
                <a:latin typeface="Roboto" panose="02000000000000000000" pitchFamily="2" charset="0"/>
                <a:ea typeface="Roboto" panose="02000000000000000000" pitchFamily="2" charset="0"/>
              </a:rPr>
              <a:t>An alarm system that prompts the driver of a child care vehicle to inspect the child care vehicle for children before exiting the child care vehicle.</a:t>
            </a: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659FDB4-FCBE-4A89-B46D-43D4FA5446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313"/>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p:cNvSpPr>
            <a:spLocks noGrp="1"/>
          </p:cNvSpPr>
          <p:nvPr>
            <p:ph type="title"/>
          </p:nvPr>
        </p:nvSpPr>
        <p:spPr>
          <a:xfrm>
            <a:off x="359545" y="1070800"/>
            <a:ext cx="2954766" cy="5583126"/>
          </a:xfrm>
        </p:spPr>
        <p:txBody>
          <a:bodyPr>
            <a:normAutofit/>
          </a:bodyPr>
          <a:lstStyle/>
          <a:p>
            <a:pPr algn="r"/>
            <a:r>
              <a:rPr lang="en-US" sz="6000" b="1" dirty="0">
                <a:solidFill>
                  <a:schemeClr val="accent1"/>
                </a:solidFill>
                <a:latin typeface="Roboto" panose="02000000000000000000" pitchFamily="2" charset="0"/>
                <a:ea typeface="Roboto" panose="02000000000000000000" pitchFamily="2" charset="0"/>
              </a:rPr>
              <a:t>Types of Safety Alarms &amp; Devices</a:t>
            </a:r>
            <a:endParaRPr lang="en-US" sz="6000" dirty="0">
              <a:solidFill>
                <a:schemeClr val="accent1"/>
              </a:solidFill>
              <a:latin typeface="Roboto" panose="02000000000000000000" pitchFamily="2" charset="0"/>
              <a:ea typeface="Roboto" panose="02000000000000000000" pitchFamily="2" charset="0"/>
            </a:endParaRPr>
          </a:p>
        </p:txBody>
      </p:sp>
      <p:cxnSp>
        <p:nvCxnSpPr>
          <p:cNvPr id="11" name="Straight Connector 10">
            <a:extLst>
              <a:ext uri="{FF2B5EF4-FFF2-40B4-BE49-F238E27FC236}">
                <a16:creationId xmlns:a16="http://schemas.microsoft.com/office/drawing/2014/main" id="{C8F51B3F-8331-4E4A-AE96-D47B1006EEA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546039" y="1132114"/>
            <a:ext cx="0" cy="5717573"/>
          </a:xfrm>
          <a:prstGeom prst="line">
            <a:avLst/>
          </a:prstGeom>
          <a:ln w="25400" cap="sq">
            <a:gradFill flip="none" rotWithShape="1">
              <a:gsLst>
                <a:gs pos="0">
                  <a:schemeClr val="accent1"/>
                </a:gs>
                <a:gs pos="100000">
                  <a:schemeClr val="accent2"/>
                </a:gs>
              </a:gsLst>
              <a:lin ang="16200000" scaled="1"/>
              <a:tileRect/>
            </a:gradFill>
            <a:bevel/>
          </a:ln>
        </p:spPr>
        <p:style>
          <a:lnRef idx="1">
            <a:schemeClr val="accent1"/>
          </a:lnRef>
          <a:fillRef idx="0">
            <a:schemeClr val="accent1"/>
          </a:fillRef>
          <a:effectRef idx="0">
            <a:schemeClr val="accent1"/>
          </a:effectRef>
          <a:fontRef idx="minor">
            <a:schemeClr val="tx1"/>
          </a:fontRef>
        </p:style>
      </p:cxnSp>
      <p:sp>
        <p:nvSpPr>
          <p:cNvPr id="6" name="Rectangle: Rounded Corners 5" descr="image of a robot ">
            <a:extLst>
              <a:ext uri="{FF2B5EF4-FFF2-40B4-BE49-F238E27FC236}">
                <a16:creationId xmlns:a16="http://schemas.microsoft.com/office/drawing/2014/main" id="{9F3542A0-EB8B-2538-CED3-7B01B92984DF}"/>
              </a:ext>
            </a:extLst>
          </p:cNvPr>
          <p:cNvSpPr/>
          <p:nvPr/>
        </p:nvSpPr>
        <p:spPr>
          <a:xfrm>
            <a:off x="3831401" y="864632"/>
            <a:ext cx="4683949" cy="1285115"/>
          </a:xfrm>
          <a:prstGeom prst="roundRect">
            <a:avLst>
              <a:gd name="adj" fmla="val 10000"/>
            </a:avLst>
          </a:prstGeom>
        </p:spPr>
        <p:style>
          <a:lnRef idx="0">
            <a:schemeClr val="lt1">
              <a:alpha val="0"/>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p:style>
        <p:txBody>
          <a:bodyPr/>
          <a:lstStyle/>
          <a:p>
            <a:endParaRPr lang="en-US" dirty="0"/>
          </a:p>
        </p:txBody>
      </p:sp>
      <p:sp>
        <p:nvSpPr>
          <p:cNvPr id="8" name="Rectangle 7" descr="Robot">
            <a:extLst>
              <a:ext uri="{FF2B5EF4-FFF2-40B4-BE49-F238E27FC236}">
                <a16:creationId xmlns:a16="http://schemas.microsoft.com/office/drawing/2014/main" id="{151F0737-D1E8-FC81-1183-E6796B712EF2}"/>
              </a:ext>
            </a:extLst>
          </p:cNvPr>
          <p:cNvSpPr/>
          <p:nvPr/>
        </p:nvSpPr>
        <p:spPr>
          <a:xfrm>
            <a:off x="4156256" y="1201563"/>
            <a:ext cx="591223" cy="590645"/>
          </a:xfrm>
          <a:prstGeom prst="rect">
            <a:avLst/>
          </a:prstGeom>
          <a: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0" name="Freeform: Shape 9">
            <a:extLst>
              <a:ext uri="{FF2B5EF4-FFF2-40B4-BE49-F238E27FC236}">
                <a16:creationId xmlns:a16="http://schemas.microsoft.com/office/drawing/2014/main" id="{3D9FC2BD-4707-41C7-C964-1F6A812BCA5D}"/>
              </a:ext>
            </a:extLst>
          </p:cNvPr>
          <p:cNvSpPr/>
          <p:nvPr/>
        </p:nvSpPr>
        <p:spPr>
          <a:xfrm>
            <a:off x="5072334" y="908419"/>
            <a:ext cx="3386953" cy="1174579"/>
          </a:xfrm>
          <a:custGeom>
            <a:avLst/>
            <a:gdLst>
              <a:gd name="connsiteX0" fmla="*/ 0 w 3386953"/>
              <a:gd name="connsiteY0" fmla="*/ 0 h 1174579"/>
              <a:gd name="connsiteX1" fmla="*/ 3386953 w 3386953"/>
              <a:gd name="connsiteY1" fmla="*/ 0 h 1174579"/>
              <a:gd name="connsiteX2" fmla="*/ 3386953 w 3386953"/>
              <a:gd name="connsiteY2" fmla="*/ 1174579 h 1174579"/>
              <a:gd name="connsiteX3" fmla="*/ 0 w 3386953"/>
              <a:gd name="connsiteY3" fmla="*/ 1174579 h 1174579"/>
              <a:gd name="connsiteX4" fmla="*/ 0 w 3386953"/>
              <a:gd name="connsiteY4" fmla="*/ 0 h 117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953" h="1174579">
                <a:moveTo>
                  <a:pt x="0" y="0"/>
                </a:moveTo>
                <a:lnTo>
                  <a:pt x="3386953" y="0"/>
                </a:lnTo>
                <a:lnTo>
                  <a:pt x="3386953" y="1174579"/>
                </a:lnTo>
                <a:lnTo>
                  <a:pt x="0" y="11745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4310" tIns="124310" rIns="124310" bIns="124310" numCol="1" spcCol="1270" anchor="ctr" anchorCtr="0">
            <a:noAutofit/>
          </a:bodyPr>
          <a:lstStyle/>
          <a:p>
            <a:pPr marL="0" lvl="0" indent="0" algn="l" defTabSz="800100">
              <a:lnSpc>
                <a:spcPct val="90000"/>
              </a:lnSpc>
              <a:spcBef>
                <a:spcPct val="0"/>
              </a:spcBef>
              <a:spcAft>
                <a:spcPct val="35000"/>
              </a:spcAft>
              <a:buNone/>
            </a:pPr>
            <a:r>
              <a:rPr lang="en-US" sz="1900" kern="1200" dirty="0">
                <a:latin typeface="Roboto" panose="02000000000000000000" pitchFamily="2" charset="0"/>
                <a:ea typeface="Roboto" panose="02000000000000000000" pitchFamily="2" charset="0"/>
              </a:rPr>
              <a:t>Devices hardwired into a vehicle’s electrical system and activated when the ignition is turned on</a:t>
            </a:r>
          </a:p>
        </p:txBody>
      </p:sp>
      <p:sp>
        <p:nvSpPr>
          <p:cNvPr id="12" name="Rectangle: Rounded Corners 11" descr="image of a device">
            <a:extLst>
              <a:ext uri="{FF2B5EF4-FFF2-40B4-BE49-F238E27FC236}">
                <a16:creationId xmlns:a16="http://schemas.microsoft.com/office/drawing/2014/main" id="{415EA1C0-7580-CD5C-26B3-EF0D75017B4D}"/>
              </a:ext>
            </a:extLst>
          </p:cNvPr>
          <p:cNvSpPr/>
          <p:nvPr/>
        </p:nvSpPr>
        <p:spPr>
          <a:xfrm>
            <a:off x="3831401" y="2544071"/>
            <a:ext cx="4683949" cy="1073901"/>
          </a:xfrm>
          <a:prstGeom prst="roundRect">
            <a:avLst>
              <a:gd name="adj" fmla="val 10000"/>
            </a:avLst>
          </a:prstGeom>
        </p:spPr>
        <p:style>
          <a:lnRef idx="0">
            <a:schemeClr val="lt1">
              <a:alpha val="0"/>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p:style>
        <p:txBody>
          <a:bodyPr/>
          <a:lstStyle/>
          <a:p>
            <a:endParaRPr lang="en-US" dirty="0"/>
          </a:p>
        </p:txBody>
      </p:sp>
      <p:sp>
        <p:nvSpPr>
          <p:cNvPr id="13" name="Rectangle 12" descr="USB">
            <a:extLst>
              <a:ext uri="{FF2B5EF4-FFF2-40B4-BE49-F238E27FC236}">
                <a16:creationId xmlns:a16="http://schemas.microsoft.com/office/drawing/2014/main" id="{1707610C-8926-8583-6545-90E6373420D5}"/>
              </a:ext>
            </a:extLst>
          </p:cNvPr>
          <p:cNvSpPr/>
          <p:nvPr/>
        </p:nvSpPr>
        <p:spPr>
          <a:xfrm>
            <a:off x="4156256" y="2785699"/>
            <a:ext cx="591223" cy="590645"/>
          </a:xfrm>
          <a:prstGeom prst="rect">
            <a:avLst/>
          </a:prstGeom>
          <a: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4" name="Freeform: Shape 13">
            <a:extLst>
              <a:ext uri="{FF2B5EF4-FFF2-40B4-BE49-F238E27FC236}">
                <a16:creationId xmlns:a16="http://schemas.microsoft.com/office/drawing/2014/main" id="{95C6786D-4B88-C250-82BD-EF6DD93EB066}"/>
              </a:ext>
            </a:extLst>
          </p:cNvPr>
          <p:cNvSpPr/>
          <p:nvPr/>
        </p:nvSpPr>
        <p:spPr>
          <a:xfrm>
            <a:off x="5072334" y="2544071"/>
            <a:ext cx="3386953" cy="1174579"/>
          </a:xfrm>
          <a:custGeom>
            <a:avLst/>
            <a:gdLst>
              <a:gd name="connsiteX0" fmla="*/ 0 w 3386953"/>
              <a:gd name="connsiteY0" fmla="*/ 0 h 1174579"/>
              <a:gd name="connsiteX1" fmla="*/ 3386953 w 3386953"/>
              <a:gd name="connsiteY1" fmla="*/ 0 h 1174579"/>
              <a:gd name="connsiteX2" fmla="*/ 3386953 w 3386953"/>
              <a:gd name="connsiteY2" fmla="*/ 1174579 h 1174579"/>
              <a:gd name="connsiteX3" fmla="*/ 0 w 3386953"/>
              <a:gd name="connsiteY3" fmla="*/ 1174579 h 1174579"/>
              <a:gd name="connsiteX4" fmla="*/ 0 w 3386953"/>
              <a:gd name="connsiteY4" fmla="*/ 0 h 117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953" h="1174579">
                <a:moveTo>
                  <a:pt x="0" y="0"/>
                </a:moveTo>
                <a:lnTo>
                  <a:pt x="3386953" y="0"/>
                </a:lnTo>
                <a:lnTo>
                  <a:pt x="3386953" y="1174579"/>
                </a:lnTo>
                <a:lnTo>
                  <a:pt x="0" y="11745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4310" tIns="124310" rIns="124310" bIns="124310" numCol="1" spcCol="1270" anchor="ctr" anchorCtr="0">
            <a:noAutofit/>
          </a:bodyPr>
          <a:lstStyle/>
          <a:p>
            <a:pPr marL="0" lvl="0" indent="0" algn="l" defTabSz="8001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Wireless devices</a:t>
            </a:r>
          </a:p>
        </p:txBody>
      </p:sp>
      <p:sp>
        <p:nvSpPr>
          <p:cNvPr id="15" name="Rectangle: Rounded Corners 14" descr="image of a computer">
            <a:extLst>
              <a:ext uri="{FF2B5EF4-FFF2-40B4-BE49-F238E27FC236}">
                <a16:creationId xmlns:a16="http://schemas.microsoft.com/office/drawing/2014/main" id="{C18534B9-2C59-AFC1-F676-E13A93447437}"/>
              </a:ext>
            </a:extLst>
          </p:cNvPr>
          <p:cNvSpPr/>
          <p:nvPr/>
        </p:nvSpPr>
        <p:spPr>
          <a:xfrm>
            <a:off x="3831401" y="4012295"/>
            <a:ext cx="4683949" cy="1073901"/>
          </a:xfrm>
          <a:prstGeom prst="roundRect">
            <a:avLst>
              <a:gd name="adj" fmla="val 10000"/>
            </a:avLst>
          </a:prstGeom>
        </p:spPr>
        <p:style>
          <a:lnRef idx="0">
            <a:schemeClr val="lt1">
              <a:alpha val="0"/>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p:style>
        <p:txBody>
          <a:bodyPr/>
          <a:lstStyle/>
          <a:p>
            <a:endParaRPr lang="en-US" dirty="0"/>
          </a:p>
        </p:txBody>
      </p:sp>
      <p:sp>
        <p:nvSpPr>
          <p:cNvPr id="16" name="Rectangle 15" descr="System">
            <a:extLst>
              <a:ext uri="{FF2B5EF4-FFF2-40B4-BE49-F238E27FC236}">
                <a16:creationId xmlns:a16="http://schemas.microsoft.com/office/drawing/2014/main" id="{6E3986BD-33AF-D1AC-0C96-30892C3454EF}"/>
              </a:ext>
            </a:extLst>
          </p:cNvPr>
          <p:cNvSpPr/>
          <p:nvPr/>
        </p:nvSpPr>
        <p:spPr>
          <a:xfrm>
            <a:off x="4156256" y="4253923"/>
            <a:ext cx="591223" cy="590645"/>
          </a:xfrm>
          <a:prstGeom prst="rect">
            <a:avLst/>
          </a:prstGeom>
          <a: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17" name="Freeform: Shape 16">
            <a:extLst>
              <a:ext uri="{FF2B5EF4-FFF2-40B4-BE49-F238E27FC236}">
                <a16:creationId xmlns:a16="http://schemas.microsoft.com/office/drawing/2014/main" id="{C11611C5-8EB9-CA55-822A-31FD9A714BAF}"/>
              </a:ext>
            </a:extLst>
          </p:cNvPr>
          <p:cNvSpPr/>
          <p:nvPr/>
        </p:nvSpPr>
        <p:spPr>
          <a:xfrm>
            <a:off x="5072334" y="4012295"/>
            <a:ext cx="3386953" cy="1174579"/>
          </a:xfrm>
          <a:custGeom>
            <a:avLst/>
            <a:gdLst>
              <a:gd name="connsiteX0" fmla="*/ 0 w 3386953"/>
              <a:gd name="connsiteY0" fmla="*/ 0 h 1174579"/>
              <a:gd name="connsiteX1" fmla="*/ 3386953 w 3386953"/>
              <a:gd name="connsiteY1" fmla="*/ 0 h 1174579"/>
              <a:gd name="connsiteX2" fmla="*/ 3386953 w 3386953"/>
              <a:gd name="connsiteY2" fmla="*/ 1174579 h 1174579"/>
              <a:gd name="connsiteX3" fmla="*/ 0 w 3386953"/>
              <a:gd name="connsiteY3" fmla="*/ 1174579 h 1174579"/>
              <a:gd name="connsiteX4" fmla="*/ 0 w 3386953"/>
              <a:gd name="connsiteY4" fmla="*/ 0 h 117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953" h="1174579">
                <a:moveTo>
                  <a:pt x="0" y="0"/>
                </a:moveTo>
                <a:lnTo>
                  <a:pt x="3386953" y="0"/>
                </a:lnTo>
                <a:lnTo>
                  <a:pt x="3386953" y="1174579"/>
                </a:lnTo>
                <a:lnTo>
                  <a:pt x="0" y="11745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4310" tIns="124310" rIns="124310" bIns="124310" numCol="1" spcCol="1270" anchor="ctr" anchorCtr="0">
            <a:noAutofit/>
          </a:bodyPr>
          <a:lstStyle/>
          <a:p>
            <a:pPr marL="0" lvl="0" indent="0" algn="l" defTabSz="800100">
              <a:lnSpc>
                <a:spcPct val="90000"/>
              </a:lnSpc>
              <a:spcBef>
                <a:spcPct val="0"/>
              </a:spcBef>
              <a:spcAft>
                <a:spcPct val="35000"/>
              </a:spcAft>
              <a:buNone/>
            </a:pPr>
            <a:r>
              <a:rPr lang="en-US" sz="2000" kern="1200" dirty="0">
                <a:latin typeface="Roboto" panose="02000000000000000000" pitchFamily="2" charset="0"/>
                <a:ea typeface="Roboto" panose="02000000000000000000" pitchFamily="2" charset="0"/>
              </a:rPr>
              <a:t>Reminder systems*</a:t>
            </a:r>
          </a:p>
        </p:txBody>
      </p:sp>
      <p:sp>
        <p:nvSpPr>
          <p:cNvPr id="18" name="Rectangle: Rounded Corners 17" descr="image of computer security">
            <a:extLst>
              <a:ext uri="{FF2B5EF4-FFF2-40B4-BE49-F238E27FC236}">
                <a16:creationId xmlns:a16="http://schemas.microsoft.com/office/drawing/2014/main" id="{BC59FAC7-966D-2735-CDB9-95A27C9E43A8}"/>
              </a:ext>
            </a:extLst>
          </p:cNvPr>
          <p:cNvSpPr/>
          <p:nvPr/>
        </p:nvSpPr>
        <p:spPr>
          <a:xfrm>
            <a:off x="3831401" y="5480520"/>
            <a:ext cx="4683949" cy="1073901"/>
          </a:xfrm>
          <a:prstGeom prst="roundRect">
            <a:avLst>
              <a:gd name="adj" fmla="val 10000"/>
            </a:avLst>
          </a:prstGeom>
        </p:spPr>
        <p:style>
          <a:lnRef idx="0">
            <a:schemeClr val="lt1">
              <a:alpha val="0"/>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p:style>
        <p:txBody>
          <a:bodyPr/>
          <a:lstStyle/>
          <a:p>
            <a:endParaRPr lang="en-US" dirty="0"/>
          </a:p>
        </p:txBody>
      </p:sp>
      <p:sp>
        <p:nvSpPr>
          <p:cNvPr id="19" name="Rectangle 18" descr="Laptop Secure">
            <a:extLst>
              <a:ext uri="{FF2B5EF4-FFF2-40B4-BE49-F238E27FC236}">
                <a16:creationId xmlns:a16="http://schemas.microsoft.com/office/drawing/2014/main" id="{DCD910CB-BD48-7BC8-965F-E24510AA7E3F}"/>
              </a:ext>
            </a:extLst>
          </p:cNvPr>
          <p:cNvSpPr/>
          <p:nvPr/>
        </p:nvSpPr>
        <p:spPr>
          <a:xfrm>
            <a:off x="4156256" y="5722148"/>
            <a:ext cx="591223" cy="590645"/>
          </a:xfrm>
          <a:prstGeom prst="rect">
            <a:avLst/>
          </a:prstGeom>
          <a: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a:blipFill>
          <a:ln>
            <a:noFill/>
          </a:ln>
        </p:spPr>
        <p:style>
          <a:lnRef idx="2">
            <a:scrgbClr r="0" g="0" b="0"/>
          </a:lnRef>
          <a:fillRef idx="1">
            <a:scrgbClr r="0" g="0" b="0"/>
          </a:fillRef>
          <a:effectRef idx="0">
            <a:schemeClr val="bg1">
              <a:hueOff val="0"/>
              <a:satOff val="0"/>
              <a:lumOff val="0"/>
              <a:alphaOff val="0"/>
            </a:schemeClr>
          </a:effectRef>
          <a:fontRef idx="minor">
            <a:schemeClr val="dk1">
              <a:hueOff val="0"/>
              <a:satOff val="0"/>
              <a:lumOff val="0"/>
              <a:alphaOff val="0"/>
            </a:schemeClr>
          </a:fontRef>
        </p:style>
        <p:txBody>
          <a:bodyPr/>
          <a:lstStyle/>
          <a:p>
            <a:endParaRPr lang="en-US" dirty="0"/>
          </a:p>
        </p:txBody>
      </p:sp>
      <p:sp>
        <p:nvSpPr>
          <p:cNvPr id="20" name="Freeform: Shape 19">
            <a:extLst>
              <a:ext uri="{FF2B5EF4-FFF2-40B4-BE49-F238E27FC236}">
                <a16:creationId xmlns:a16="http://schemas.microsoft.com/office/drawing/2014/main" id="{CD691DBF-D196-D9AD-FFEB-CF9E5B4977A2}"/>
              </a:ext>
            </a:extLst>
          </p:cNvPr>
          <p:cNvSpPr/>
          <p:nvPr/>
        </p:nvSpPr>
        <p:spPr>
          <a:xfrm>
            <a:off x="5072334" y="5480520"/>
            <a:ext cx="3386953" cy="1174579"/>
          </a:xfrm>
          <a:custGeom>
            <a:avLst/>
            <a:gdLst>
              <a:gd name="connsiteX0" fmla="*/ 0 w 3386953"/>
              <a:gd name="connsiteY0" fmla="*/ 0 h 1174579"/>
              <a:gd name="connsiteX1" fmla="*/ 3386953 w 3386953"/>
              <a:gd name="connsiteY1" fmla="*/ 0 h 1174579"/>
              <a:gd name="connsiteX2" fmla="*/ 3386953 w 3386953"/>
              <a:gd name="connsiteY2" fmla="*/ 1174579 h 1174579"/>
              <a:gd name="connsiteX3" fmla="*/ 0 w 3386953"/>
              <a:gd name="connsiteY3" fmla="*/ 1174579 h 1174579"/>
              <a:gd name="connsiteX4" fmla="*/ 0 w 3386953"/>
              <a:gd name="connsiteY4" fmla="*/ 0 h 11745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6953" h="1174579">
                <a:moveTo>
                  <a:pt x="0" y="0"/>
                </a:moveTo>
                <a:lnTo>
                  <a:pt x="3386953" y="0"/>
                </a:lnTo>
                <a:lnTo>
                  <a:pt x="3386953" y="1174579"/>
                </a:lnTo>
                <a:lnTo>
                  <a:pt x="0" y="117457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bg1">
              <a:hueOff val="0"/>
              <a:satOff val="0"/>
              <a:lumOff val="0"/>
              <a:alphaOff val="0"/>
            </a:schemeClr>
          </a:fontRef>
        </p:style>
        <p:txBody>
          <a:bodyPr spcFirstLastPara="0" vert="horz" wrap="square" lIns="124310" tIns="124310" rIns="124310" bIns="124310" numCol="1" spcCol="1270" anchor="ctr" anchorCtr="0">
            <a:noAutofit/>
          </a:bodyPr>
          <a:lstStyle/>
          <a:p>
            <a:pPr marL="0" lvl="0" indent="0" algn="l" defTabSz="800100">
              <a:lnSpc>
                <a:spcPct val="90000"/>
              </a:lnSpc>
              <a:spcBef>
                <a:spcPct val="0"/>
              </a:spcBef>
              <a:spcAft>
                <a:spcPct val="35000"/>
              </a:spcAft>
              <a:buNone/>
            </a:pPr>
            <a:r>
              <a:rPr lang="en-US" sz="2000" kern="1200" dirty="0">
                <a:solidFill>
                  <a:schemeClr val="tx1"/>
                </a:solidFill>
                <a:latin typeface="Roboto" panose="02000000000000000000" pitchFamily="2" charset="0"/>
                <a:ea typeface="Roboto" panose="02000000000000000000" pitchFamily="2" charset="0"/>
              </a:rPr>
              <a:t>Child sensing or tracking systems*</a:t>
            </a: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29C81A7-021E-9825-C497-A197D42567C6}"/>
              </a:ext>
              <a:ext uri="{C183D7F6-B498-43B3-948B-1728B52AA6E4}">
                <adec:decorative xmlns:adec="http://schemas.microsoft.com/office/drawing/2017/decorative" val="0"/>
              </a:ext>
            </a:extLst>
          </p:cNvPr>
          <p:cNvSpPr>
            <a:spLocks noGrp="1"/>
          </p:cNvSpPr>
          <p:nvPr>
            <p:ph type="title" idx="4294967295"/>
          </p:nvPr>
        </p:nvSpPr>
        <p:spPr>
          <a:xfrm>
            <a:off x="1864456" y="404040"/>
            <a:ext cx="5415088" cy="836104"/>
          </a:xfrm>
          <a:prstGeom prst="roundRect">
            <a:avLst>
              <a:gd name="adj" fmla="val 0"/>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rPr>
              <a:t>Hardwired Alarm Systems</a:t>
            </a:r>
            <a:endParaRPr kumimoji="0" lang="en-US"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pic>
        <p:nvPicPr>
          <p:cNvPr id="4" name="Picture 6" descr="image of a vehicle alarm device">
            <a:extLst>
              <a:ext uri="{C183D7F6-B498-43B3-948B-1728B52AA6E4}">
                <adec:decorative xmlns:adec="http://schemas.microsoft.com/office/drawing/2017/decorative" val="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13953" r="16280" b="45686"/>
          <a:stretch>
            <a:fillRect/>
          </a:stretch>
        </p:blipFill>
        <p:spPr bwMode="auto">
          <a:xfrm>
            <a:off x="1615533" y="1933543"/>
            <a:ext cx="5510797" cy="339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descr="Child Check-Make System trade mark"/>
          <p:cNvSpPr txBox="1"/>
          <p:nvPr/>
        </p:nvSpPr>
        <p:spPr>
          <a:xfrm>
            <a:off x="741013" y="5635261"/>
            <a:ext cx="7676147" cy="400110"/>
          </a:xfrm>
          <a:prstGeom prst="rect">
            <a:avLst/>
          </a:prstGeom>
          <a:noFill/>
        </p:spPr>
        <p:txBody>
          <a:bodyPr wrap="square" rtlCol="0">
            <a:spAutoFit/>
          </a:bodyPr>
          <a:lstStyle/>
          <a:p>
            <a:pPr algn="ctr"/>
            <a:r>
              <a:rPr lang="en-US" sz="2000" b="1" dirty="0">
                <a:solidFill>
                  <a:srgbClr val="0A0A0A"/>
                </a:solidFill>
              </a:rPr>
              <a:t>Child Check-Mate System</a:t>
            </a:r>
            <a:r>
              <a:rPr lang="en-US" sz="2000" b="1" baseline="30000" dirty="0">
                <a:solidFill>
                  <a:srgbClr val="0A0A0A"/>
                </a:solidFill>
              </a:rPr>
              <a:t>TM</a:t>
            </a:r>
            <a:endParaRPr lang="en-US" sz="2000" dirty="0">
              <a:solidFill>
                <a:srgbClr val="0A0A0A"/>
              </a:solidFill>
            </a:endParaRPr>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DF898F2F-C8BE-1D48-4221-244398432AB1}"/>
              </a:ext>
            </a:extLst>
          </p:cNvPr>
          <p:cNvSpPr>
            <a:spLocks noGrp="1"/>
          </p:cNvSpPr>
          <p:nvPr>
            <p:ph type="title" idx="4294967295"/>
          </p:nvPr>
        </p:nvSpPr>
        <p:spPr>
          <a:xfrm>
            <a:off x="741013" y="322995"/>
            <a:ext cx="5821712" cy="836104"/>
          </a:xfrm>
          <a:prstGeom prst="round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rPr>
              <a:t>Hardwired Alarm Systems-2</a:t>
            </a:r>
            <a:endParaRPr kumimoji="0" lang="en-US"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pic>
        <p:nvPicPr>
          <p:cNvPr id="5" name="sb-player" descr="image of a vehicle alarm device"/>
          <p:cNvPicPr>
            <a:picLocks noChangeAspect="1" noChangeArrowheads="1"/>
          </p:cNvPicPr>
          <p:nvPr/>
        </p:nvPicPr>
        <p:blipFill>
          <a:blip r:embed="rId4" r:link="rId5">
            <a:extLst>
              <a:ext uri="{28A0092B-C50C-407E-A947-70E740481C1C}">
                <a14:useLocalDpi xmlns:a14="http://schemas.microsoft.com/office/drawing/2010/main" val="0"/>
              </a:ext>
            </a:extLst>
          </a:blip>
          <a:srcRect/>
          <a:stretch>
            <a:fillRect/>
          </a:stretch>
        </p:blipFill>
        <p:spPr bwMode="auto">
          <a:xfrm>
            <a:off x="1073913" y="1849114"/>
            <a:ext cx="28956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descr="Image of a vehicle alarm hard wired system"/>
          <p:cNvPicPr>
            <a:picLocks noChangeAspect="1" noChangeArrowheads="1"/>
          </p:cNvPicPr>
          <p:nvPr/>
        </p:nvPicPr>
        <p:blipFill>
          <a:blip r:embed="rId6" r:link="rId7">
            <a:extLst>
              <a:ext uri="{28A0092B-C50C-407E-A947-70E740481C1C}">
                <a14:useLocalDpi xmlns:a14="http://schemas.microsoft.com/office/drawing/2010/main" val="0"/>
              </a:ext>
            </a:extLst>
          </a:blip>
          <a:srcRect t="11719" b="27344"/>
          <a:stretch>
            <a:fillRect/>
          </a:stretch>
        </p:blipFill>
        <p:spPr bwMode="auto">
          <a:xfrm>
            <a:off x="4387004" y="1849114"/>
            <a:ext cx="36576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9" descr="Image logo of Kiddie Voice Child Reminder System"/>
          <p:cNvPicPr>
            <a:picLocks noChangeAspect="1" noChangeArrowheads="1"/>
          </p:cNvPicPr>
          <p:nvPr/>
        </p:nvPicPr>
        <p:blipFill>
          <a:blip r:embed="rId8" r:link="rId9">
            <a:extLst>
              <a:ext uri="{28A0092B-C50C-407E-A947-70E740481C1C}">
                <a14:useLocalDpi xmlns:a14="http://schemas.microsoft.com/office/drawing/2010/main" val="0"/>
              </a:ext>
            </a:extLst>
          </a:blip>
          <a:srcRect/>
          <a:stretch>
            <a:fillRect/>
          </a:stretch>
        </p:blipFill>
        <p:spPr bwMode="auto">
          <a:xfrm>
            <a:off x="3362857" y="4618038"/>
            <a:ext cx="3962400" cy="165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1">
            <a:extLst>
              <a:ext uri="{C183D7F6-B498-43B3-948B-1728B52AA6E4}">
                <adec:decorative xmlns:adec="http://schemas.microsoft.com/office/drawing/2017/decorative" val="1"/>
              </a:ext>
            </a:extLst>
          </p:cNvPr>
          <p:cNvSpPr>
            <a:spLocks noGrp="1"/>
          </p:cNvSpPr>
          <p:nvPr>
            <p:ph type="sldNum" sz="quarter" idx="4294967295"/>
          </p:nvPr>
        </p:nvSpPr>
        <p:spPr>
          <a:xfrm>
            <a:off x="6457950" y="6356351"/>
            <a:ext cx="2057400" cy="365125"/>
          </a:xfrm>
        </p:spPr>
        <p:txBody>
          <a:bodyPr/>
          <a:lstStyle/>
          <a:p>
            <a:pPr>
              <a:defRPr/>
            </a:pPr>
            <a:fld id="{0A6D9381-ED7C-4A90-9DDB-2C209880F8DA}" type="slidenum">
              <a:rPr lang="en-US" smtClean="0"/>
              <a:pPr>
                <a:defRPr/>
              </a:pPr>
              <a:t>7</a:t>
            </a:fld>
            <a:endParaRPr lang="en-US" dirty="0"/>
          </a:p>
        </p:txBody>
      </p:sp>
    </p:spTree>
    <p:custDataLst>
      <p:tags r:id="rId1"/>
    </p:custDataLst>
    <p:extLst>
      <p:ext uri="{BB962C8B-B14F-4D97-AF65-F5344CB8AC3E}">
        <p14:creationId xmlns:p14="http://schemas.microsoft.com/office/powerpoint/2010/main" val="2469273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0D08F4-3CD2-7613-8AE7-EDCDE7548AD1}"/>
              </a:ext>
            </a:extLst>
          </p:cNvPr>
          <p:cNvSpPr>
            <a:spLocks noGrp="1"/>
          </p:cNvSpPr>
          <p:nvPr>
            <p:ph type="title" idx="4294967295"/>
          </p:nvPr>
        </p:nvSpPr>
        <p:spPr>
          <a:xfrm>
            <a:off x="457200" y="153165"/>
            <a:ext cx="6587544" cy="1217670"/>
          </a:xfrm>
          <a:prstGeom prst="roundRect">
            <a:avLst/>
          </a:prstGeom>
          <a:solidFill>
            <a:schemeClr val="accent1"/>
          </a:solidFill>
          <a:ln w="19050" cap="flat" cmpd="sng" algn="ctr">
            <a:no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1270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5"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rPr>
              <a:t>Hardwired Alarm Reset Methods</a:t>
            </a:r>
            <a:endParaRPr kumimoji="0" lang="en-US" sz="32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Arial"/>
            </a:endParaRPr>
          </a:p>
        </p:txBody>
      </p:sp>
      <p:sp>
        <p:nvSpPr>
          <p:cNvPr id="6" name="Rectangle 3"/>
          <p:cNvSpPr txBox="1">
            <a:spLocks noChangeArrowheads="1"/>
          </p:cNvSpPr>
          <p:nvPr/>
        </p:nvSpPr>
        <p:spPr bwMode="auto">
          <a:xfrm>
            <a:off x="457200" y="1433738"/>
            <a:ext cx="8029977" cy="130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charset="0"/>
              <a:buNone/>
            </a:pPr>
            <a:r>
              <a:rPr lang="en-US" sz="2600" b="1" dirty="0">
                <a:solidFill>
                  <a:schemeClr val="bg2">
                    <a:lumMod val="10000"/>
                  </a:schemeClr>
                </a:solidFill>
                <a:latin typeface="Roboto" panose="02000000000000000000" pitchFamily="2" charset="0"/>
                <a:ea typeface="Roboto" panose="02000000000000000000" pitchFamily="2" charset="0"/>
              </a:rPr>
              <a:t>School Bus &amp; Mini Bus - </a:t>
            </a:r>
            <a:r>
              <a:rPr lang="en-US" sz="2600" dirty="0">
                <a:solidFill>
                  <a:schemeClr val="bg2">
                    <a:lumMod val="10000"/>
                  </a:schemeClr>
                </a:solidFill>
                <a:latin typeface="Roboto" panose="02000000000000000000" pitchFamily="2" charset="0"/>
                <a:ea typeface="Roboto" panose="02000000000000000000" pitchFamily="2" charset="0"/>
              </a:rPr>
              <a:t>Reset button located in </a:t>
            </a:r>
            <a:br>
              <a:rPr lang="en-US" sz="2600" dirty="0">
                <a:solidFill>
                  <a:schemeClr val="bg2">
                    <a:lumMod val="10000"/>
                  </a:schemeClr>
                </a:solidFill>
                <a:latin typeface="Roboto" panose="02000000000000000000" pitchFamily="2" charset="0"/>
                <a:ea typeface="Roboto" panose="02000000000000000000" pitchFamily="2" charset="0"/>
              </a:rPr>
            </a:br>
            <a:r>
              <a:rPr lang="en-US" sz="2600" dirty="0">
                <a:solidFill>
                  <a:schemeClr val="bg2">
                    <a:lumMod val="10000"/>
                  </a:schemeClr>
                </a:solidFill>
                <a:latin typeface="Roboto" panose="02000000000000000000" pitchFamily="2" charset="0"/>
                <a:ea typeface="Roboto" panose="02000000000000000000" pitchFamily="2" charset="0"/>
              </a:rPr>
              <a:t>the back of the bus or reset by lifting the emergency </a:t>
            </a:r>
            <a:br>
              <a:rPr lang="en-US" sz="2600" dirty="0">
                <a:solidFill>
                  <a:schemeClr val="bg2">
                    <a:lumMod val="10000"/>
                  </a:schemeClr>
                </a:solidFill>
                <a:latin typeface="Roboto" panose="02000000000000000000" pitchFamily="2" charset="0"/>
                <a:ea typeface="Roboto" panose="02000000000000000000" pitchFamily="2" charset="0"/>
              </a:rPr>
            </a:br>
            <a:r>
              <a:rPr lang="en-US" sz="2600" dirty="0">
                <a:solidFill>
                  <a:schemeClr val="bg2">
                    <a:lumMod val="10000"/>
                  </a:schemeClr>
                </a:solidFill>
                <a:latin typeface="Roboto" panose="02000000000000000000" pitchFamily="2" charset="0"/>
                <a:ea typeface="Roboto" panose="02000000000000000000" pitchFamily="2" charset="0"/>
              </a:rPr>
              <a:t>door handle.</a:t>
            </a:r>
          </a:p>
        </p:txBody>
      </p:sp>
      <p:pic>
        <p:nvPicPr>
          <p:cNvPr id="4" name="Picture 4" descr="image of a vehicle alarm device iat the back of a bus"/>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0" y="2975022"/>
            <a:ext cx="22352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image of a vehicle alarm at the front of the bu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19600" y="3279822"/>
            <a:ext cx="3352800" cy="222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2469273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936AF28-E31E-4F79-41DF-09975807F5FA}"/>
              </a:ext>
            </a:extLst>
          </p:cNvPr>
          <p:cNvSpPr>
            <a:spLocks noGrp="1"/>
          </p:cNvSpPr>
          <p:nvPr>
            <p:ph type="title" idx="4294967295"/>
          </p:nvPr>
        </p:nvSpPr>
        <p:spPr>
          <a:xfrm>
            <a:off x="518958" y="3854885"/>
            <a:ext cx="3718191" cy="1219389"/>
          </a:xfrm>
          <a:prstGeom prst="roundRect">
            <a:avLst/>
          </a:prstGeom>
          <a:solidFill>
            <a:schemeClr val="accent1"/>
          </a:solidFill>
          <a:ln w="19050" cap="flat" cmpd="sng" algn="ctr">
            <a:solidFill>
              <a:schemeClr val="accent1">
                <a:shade val="15000"/>
              </a:schemeClr>
            </a:solidFill>
            <a:prstDash val="solid"/>
            <a:miter lim="800000"/>
          </a:ln>
          <a:effectLst/>
        </p:spPr>
        <p:style>
          <a:lnRef idx="2">
            <a:schemeClr val="accent1">
              <a:shade val="15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2700" marR="0" lvl="0" indent="0" algn="l" defTabSz="914400" rtl="0" eaLnBrk="1" fontAlgn="auto" latinLnBrk="0" hangingPunct="1">
              <a:lnSpc>
                <a:spcPct val="90000"/>
              </a:lnSpc>
              <a:spcBef>
                <a:spcPct val="0"/>
              </a:spcBef>
              <a:spcAft>
                <a:spcPts val="600"/>
              </a:spcAft>
              <a:buClrTx/>
              <a:buSzTx/>
              <a:buFontTx/>
              <a:buNone/>
              <a:tabLst/>
              <a:defRPr/>
            </a:pPr>
            <a:r>
              <a:rPr kumimoji="0" lang="en-US" sz="3200" b="1" i="0" u="none" strike="noStrike" kern="1200" cap="none" spc="5" normalizeH="0" baseline="0" noProof="0" dirty="0">
                <a:ln>
                  <a:noFill/>
                </a:ln>
                <a:solidFill>
                  <a:schemeClr val="bg1"/>
                </a:solidFill>
                <a:effectLst/>
                <a:uLnTx/>
                <a:uFillTx/>
                <a:latin typeface="+mj-lt"/>
                <a:ea typeface="+mj-ea"/>
                <a:cs typeface="+mj-cs"/>
              </a:rPr>
              <a:t>Hardwired Alarm Reset Methods-2</a:t>
            </a:r>
            <a:endParaRPr kumimoji="0" lang="en-US" sz="3200" b="0" i="0" u="none" strike="noStrike" kern="1200" cap="none" spc="0" normalizeH="0" baseline="0" noProof="0" dirty="0">
              <a:ln>
                <a:noFill/>
              </a:ln>
              <a:solidFill>
                <a:schemeClr val="bg1"/>
              </a:solidFill>
              <a:effectLst/>
              <a:uLnTx/>
              <a:uFillTx/>
              <a:latin typeface="+mj-lt"/>
              <a:ea typeface="+mj-ea"/>
              <a:cs typeface="+mj-cs"/>
            </a:endParaRPr>
          </a:p>
        </p:txBody>
      </p:sp>
      <p:pic>
        <p:nvPicPr>
          <p:cNvPr id="4" name="Picture 4" descr="photo of a vehicle alarm installed in a van"/>
          <p:cNvPicPr>
            <a:picLocks noChangeAspect="1" noChangeArrowheads="1"/>
          </p:cNvPicPr>
          <p:nvPr/>
        </p:nvPicPr>
        <p:blipFill>
          <a:blip r:embed="rId4">
            <a:extLst>
              <a:ext uri="{28A0092B-C50C-407E-A947-70E740481C1C}">
                <a14:useLocalDpi xmlns:a14="http://schemas.microsoft.com/office/drawing/2010/main" val="0"/>
              </a:ext>
            </a:extLst>
          </a:blip>
          <a:srcRect l="18613" r="1" b="1"/>
          <a:stretch/>
        </p:blipFill>
        <p:spPr bwMode="auto">
          <a:xfrm>
            <a:off x="649816" y="-1"/>
            <a:ext cx="7844367" cy="3517995"/>
          </a:xfrm>
          <a:prstGeom prst="rect">
            <a:avLst/>
          </a:prstGeom>
          <a:noFill/>
          <a:extLst>
            <a:ext uri="{909E8E84-426E-40DD-AFC4-6F175D3DCCD1}">
              <a14:hiddenFill xmlns:a14="http://schemas.microsoft.com/office/drawing/2010/main">
                <a:solidFill>
                  <a:srgbClr val="FFFFFF"/>
                </a:solidFill>
              </a14:hiddenFill>
            </a:ext>
          </a:extLst>
        </p:spPr>
      </p:pic>
      <p:cxnSp>
        <p:nvCxnSpPr>
          <p:cNvPr id="12" name="Straight Connector 11">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49816" y="3517997"/>
            <a:ext cx="7844367"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797157" y="3854885"/>
            <a:ext cx="3718191" cy="2384552"/>
          </a:xfrm>
          <a:prstGeom prst="rect">
            <a:avLst/>
          </a:prstGeom>
        </p:spPr>
        <p:txBody>
          <a:bodyPr vert="horz" lIns="91440" tIns="45720" rIns="91440" bIns="45720" rtlCol="0">
            <a:normAutofit/>
          </a:bodyPr>
          <a:lstStyle/>
          <a:p>
            <a:pPr>
              <a:lnSpc>
                <a:spcPct val="90000"/>
              </a:lnSpc>
              <a:spcAft>
                <a:spcPts val="600"/>
              </a:spcAft>
            </a:pPr>
            <a:r>
              <a:rPr lang="en-US" sz="2400" b="1" dirty="0">
                <a:latin typeface="Roboto" panose="02000000000000000000" pitchFamily="2" charset="0"/>
                <a:ea typeface="Roboto" panose="02000000000000000000" pitchFamily="2" charset="0"/>
              </a:rPr>
              <a:t>Passenger Van </a:t>
            </a:r>
            <a:r>
              <a:rPr lang="en-US" sz="2400" dirty="0">
                <a:latin typeface="Roboto" panose="02000000000000000000" pitchFamily="2" charset="0"/>
                <a:ea typeface="Roboto" panose="02000000000000000000" pitchFamily="2" charset="0"/>
              </a:rPr>
              <a:t>- Reset button located in the center of the van (opposite of side passenger doors) or in the back of the van</a:t>
            </a:r>
          </a:p>
        </p:txBody>
      </p:sp>
    </p:spTree>
    <p:custDataLst>
      <p:tags r:id="rId1"/>
    </p:custDataLst>
    <p:extLst>
      <p:ext uri="{BB962C8B-B14F-4D97-AF65-F5344CB8AC3E}">
        <p14:creationId xmlns:p14="http://schemas.microsoft.com/office/powerpoint/2010/main" val="246927340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KDRWnKkq"/>
  <p:tag name="ARTICULATE_DESIGN_ID_DCF MICROSOFT THEME AND STYLE" val="8JzmfD7C"/>
  <p:tag name="ARTICULATE_SLIDE_COUNT" val="16"/>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DCF Colors">
      <a:dk1>
        <a:sysClr val="windowText" lastClr="000000"/>
      </a:dk1>
      <a:lt1>
        <a:sysClr val="window" lastClr="FFFFFF"/>
      </a:lt1>
      <a:dk2>
        <a:srgbClr val="535E7E"/>
      </a:dk2>
      <a:lt2>
        <a:srgbClr val="E7E6E6"/>
      </a:lt2>
      <a:accent1>
        <a:srgbClr val="2162AE"/>
      </a:accent1>
      <a:accent2>
        <a:srgbClr val="AF3962"/>
      </a:accent2>
      <a:accent3>
        <a:srgbClr val="059C95"/>
      </a:accent3>
      <a:accent4>
        <a:srgbClr val="EE3326"/>
      </a:accent4>
      <a:accent5>
        <a:srgbClr val="FAB01A"/>
      </a:accent5>
      <a:accent6>
        <a:srgbClr val="FFFFFF"/>
      </a:accent6>
      <a:hlink>
        <a:srgbClr val="2162AE"/>
      </a:hlink>
      <a:folHlink>
        <a:srgbClr val="AF3962"/>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3F1AAB62-24C6-49D2-8E01-B56FAC9A3DC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1544</TotalTime>
  <Words>3656</Words>
  <Application>Microsoft Office PowerPoint</Application>
  <PresentationFormat>On-screen Show (4:3)</PresentationFormat>
  <Paragraphs>188</Paragraphs>
  <Slides>16</Slides>
  <Notes>16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16</vt:i4>
      </vt:variant>
    </vt:vector>
  </HeadingPairs>
  <TitlesOfParts>
    <vt:vector size="24" baseType="lpstr">
      <vt:lpstr>Aptos</vt:lpstr>
      <vt:lpstr>Aptos Display</vt:lpstr>
      <vt:lpstr>Arial</vt:lpstr>
      <vt:lpstr>Calibri</vt:lpstr>
      <vt:lpstr>Calibri Light</vt:lpstr>
      <vt:lpstr>Roboto</vt:lpstr>
      <vt:lpstr>Office Theme</vt:lpstr>
      <vt:lpstr>Retrospect</vt:lpstr>
      <vt:lpstr>Child Care Vehicle Safety Alarm</vt:lpstr>
      <vt:lpstr>Learning Points</vt:lpstr>
      <vt:lpstr>§48.658  Child Care Vehicle Safety Alarm</vt:lpstr>
      <vt:lpstr>Definitions</vt:lpstr>
      <vt:lpstr>Types of Safety Alarms &amp; Devices</vt:lpstr>
      <vt:lpstr>Hardwired Alarm Systems</vt:lpstr>
      <vt:lpstr>Hardwired Alarm Systems-2</vt:lpstr>
      <vt:lpstr>Hardwired Alarm Reset Methods</vt:lpstr>
      <vt:lpstr>Hardwired Alarm Reset Methods-2</vt:lpstr>
      <vt:lpstr>Hardwired Alarm Reset Methods-3</vt:lpstr>
      <vt:lpstr>Systems That Do Not Meet  Intent of the Law</vt:lpstr>
      <vt:lpstr>How the Child Care Vehicle Safety Alarm Rule is Monitored</vt:lpstr>
      <vt:lpstr>Types of Child Safety Alarm Violations</vt:lpstr>
      <vt:lpstr>Types of Child Safety Alarm Violations (cont.)</vt:lpstr>
      <vt:lpstr>Types of Child Safety Alarm Violations (cont.)2</vt:lpstr>
      <vt:lpstr>Questions | Considerations</vt:lpstr>
    </vt:vector>
  </TitlesOfParts>
  <Company>Department of Children and Families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Child Child Safety Alarms Presentation - Updated April 2026</dc:title>
  <dc:subject>Child Child Safety Alarms Presentation - Updated April 2026</dc:subject>
  <dc:creator>Division of Early Care and Education / Bureau of Early Care Regulation</dc:creator>
  <cp:keywords>child safety alarms, vehicle safety alarms,  becr, bureau of early care regulation, wisconsin department of children and families, division of early care and education, bureau of early care regulation,</cp:keywords>
  <dc:description>R. 04/2026</dc:description>
  <cp:lastModifiedBy>Wilkey, Carrie B - DCF</cp:lastModifiedBy>
  <cp:revision>131</cp:revision>
  <cp:lastPrinted>2026-04-10T16:44:54Z</cp:lastPrinted>
  <dcterms:created xsi:type="dcterms:W3CDTF">2010-10-25T18:46:19Z</dcterms:created>
  <dcterms:modified xsi:type="dcterms:W3CDTF">2026-04-30T20:32:16Z</dcterms:modified>
  <cp:category>Presentation</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5E2CE5C7-F715-4D7B-ADD0-61488466D06C</vt:lpwstr>
  </property>
  <property fmtid="{D5CDD505-2E9C-101B-9397-08002B2CF9AE}" pid="3" name="ArticulatePath">
    <vt:lpwstr>Child Safety Alarms Providers Feb 2025</vt:lpwstr>
  </property>
</Properties>
</file>